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46"/>
  </p:notesMasterIdLst>
  <p:sldIdLst>
    <p:sldId id="329" r:id="rId2"/>
    <p:sldId id="334" r:id="rId3"/>
    <p:sldId id="333" r:id="rId4"/>
    <p:sldId id="264" r:id="rId5"/>
    <p:sldId id="265" r:id="rId6"/>
    <p:sldId id="266" r:id="rId7"/>
    <p:sldId id="267" r:id="rId8"/>
    <p:sldId id="268" r:id="rId9"/>
    <p:sldId id="269" r:id="rId10"/>
    <p:sldId id="271" r:id="rId11"/>
    <p:sldId id="273" r:id="rId12"/>
    <p:sldId id="274" r:id="rId13"/>
    <p:sldId id="275" r:id="rId14"/>
    <p:sldId id="276" r:id="rId15"/>
    <p:sldId id="277" r:id="rId16"/>
    <p:sldId id="278" r:id="rId17"/>
    <p:sldId id="279" r:id="rId18"/>
    <p:sldId id="289" r:id="rId19"/>
    <p:sldId id="290" r:id="rId20"/>
    <p:sldId id="291" r:id="rId21"/>
    <p:sldId id="292" r:id="rId22"/>
    <p:sldId id="293" r:id="rId23"/>
    <p:sldId id="294" r:id="rId24"/>
    <p:sldId id="295" r:id="rId25"/>
    <p:sldId id="299" r:id="rId26"/>
    <p:sldId id="300" r:id="rId27"/>
    <p:sldId id="301" r:id="rId28"/>
    <p:sldId id="302" r:id="rId29"/>
    <p:sldId id="303" r:id="rId30"/>
    <p:sldId id="304" r:id="rId31"/>
    <p:sldId id="305" r:id="rId32"/>
    <p:sldId id="306" r:id="rId33"/>
    <p:sldId id="309" r:id="rId34"/>
    <p:sldId id="310" r:id="rId35"/>
    <p:sldId id="311" r:id="rId36"/>
    <p:sldId id="320" r:id="rId37"/>
    <p:sldId id="321" r:id="rId38"/>
    <p:sldId id="322" r:id="rId39"/>
    <p:sldId id="323" r:id="rId40"/>
    <p:sldId id="324" r:id="rId41"/>
    <p:sldId id="325" r:id="rId42"/>
    <p:sldId id="328" r:id="rId43"/>
    <p:sldId id="330" r:id="rId44"/>
    <p:sldId id="33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62626-8613-4BF5-A2BD-E5F7990B30B8}" type="datetimeFigureOut">
              <a:rPr lang="en-US" smtClean="0"/>
              <a:t>4/1/2019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88ACA-1952-4A0C-8B45-90FF7955D628}" type="slidenum">
              <a:rPr lang="en-US" smtClean="0"/>
              <a:t>‹#›</a:t>
            </a:fld>
            <a:endParaRPr lang="en-US"/>
          </a:p>
        </p:txBody>
      </p:sp>
    </p:spTree>
    <p:extLst>
      <p:ext uri="{BB962C8B-B14F-4D97-AF65-F5344CB8AC3E}">
        <p14:creationId xmlns:p14="http://schemas.microsoft.com/office/powerpoint/2010/main" val="100005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56EB72-5F11-4AE8-AD7C-E6048C363E6A}"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640128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5BB96C-985E-4B74-BA4A-EF0D53094EA3}" type="slidenum">
              <a:rPr lang="en-AU" altLang="en-US"/>
              <a:pPr/>
              <a:t>12</a:t>
            </a:fld>
            <a:endParaRPr lang="en-AU" alt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845878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407915-FFAC-4934-90AC-8603F4CB866A}" type="slidenum">
              <a:rPr lang="en-AU" altLang="en-US"/>
              <a:pPr/>
              <a:t>13</a:t>
            </a:fld>
            <a:endParaRPr lang="en-AU" alt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xfrm>
            <a:off x="914400" y="4343400"/>
            <a:ext cx="5029200" cy="4114800"/>
          </a:xfrm>
        </p:spPr>
        <p:txBody>
          <a:bodyPr/>
          <a:lstStyle/>
          <a:p>
            <a:r>
              <a:rPr lang="en-US" altLang="en-US"/>
              <a:t>Using this and subsequent slides, you might go through in more detail the decisions of Operations Management.  While greater detail is provided by these slides than the earlier one, you may still decide to have the students contribute examples from their own experience.</a:t>
            </a:r>
          </a:p>
        </p:txBody>
      </p:sp>
    </p:spTree>
    <p:extLst>
      <p:ext uri="{BB962C8B-B14F-4D97-AF65-F5344CB8AC3E}">
        <p14:creationId xmlns:p14="http://schemas.microsoft.com/office/powerpoint/2010/main" val="2332582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9D79E9-894D-412B-BD07-2B32438129AD}" type="slidenum">
              <a:rPr lang="en-AU" altLang="en-US"/>
              <a:pPr/>
              <a:t>14</a:t>
            </a:fld>
            <a:endParaRPr lang="en-AU" alt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78603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38297-14A1-49A3-A471-6F56217D1A43}" type="slidenum">
              <a:rPr lang="en-AU" altLang="en-US"/>
              <a:pPr/>
              <a:t>15</a:t>
            </a:fld>
            <a:endParaRPr lang="en-AU" alt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39749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8B0EC-92D2-45EF-B872-58468B0E74C4}" type="slidenum">
              <a:rPr lang="en-AU" altLang="en-US"/>
              <a:pPr/>
              <a:t>16</a:t>
            </a:fld>
            <a:endParaRPr lang="en-AU" alt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4115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FCB1D0-03AB-4F85-BF3D-1E9BC57A9880}" type="slidenum">
              <a:rPr lang="en-AU" altLang="en-US"/>
              <a:pPr/>
              <a:t>17</a:t>
            </a:fld>
            <a:endParaRPr lang="en-AU" alt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4008340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A62194-4982-41B6-9EEF-D0CE290E4B6E}" type="slidenum">
              <a:rPr lang="en-AU" altLang="en-US"/>
              <a:pPr/>
              <a:t>18</a:t>
            </a:fld>
            <a:endParaRPr lang="en-AU"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766615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ABC95-557E-4F64-BE56-964CC47DE523}" type="slidenum">
              <a:rPr lang="en-AU" altLang="en-US"/>
              <a:pPr/>
              <a:t>19</a:t>
            </a:fld>
            <a:endParaRPr lang="en-AU"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756647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AC355F-C223-4426-AFD2-05414C971FF2}" type="slidenum">
              <a:rPr lang="en-AU" altLang="en-US"/>
              <a:pPr/>
              <a:t>20</a:t>
            </a:fld>
            <a:endParaRPr lang="en-AU" altLang="en-US"/>
          </a:p>
        </p:txBody>
      </p:sp>
      <p:sp>
        <p:nvSpPr>
          <p:cNvPr id="17715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77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774251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3DB17-A09C-4622-807F-A221D06C913E}" type="slidenum">
              <a:rPr lang="en-AU" altLang="en-US"/>
              <a:pPr/>
              <a:t>21</a:t>
            </a:fld>
            <a:endParaRPr lang="en-AU" altLang="en-US"/>
          </a:p>
        </p:txBody>
      </p:sp>
      <p:sp>
        <p:nvSpPr>
          <p:cNvPr id="179202"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79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97446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07DA1-287C-427F-BF59-B825D167DA6D}" type="slidenum">
              <a:rPr lang="en-AU" altLang="en-US"/>
              <a:pPr/>
              <a:t>4</a:t>
            </a:fld>
            <a:endParaRPr lang="en-AU"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06693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16AB96-E6D8-4982-970C-2608598701D4}" type="slidenum">
              <a:rPr lang="en-AU" altLang="en-US"/>
              <a:pPr/>
              <a:t>22</a:t>
            </a:fld>
            <a:endParaRPr lang="en-AU" alt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5113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F03DA2-D9C7-41A5-81D9-1FC9A955A72D}" type="slidenum">
              <a:rPr lang="en-AU" altLang="en-US"/>
              <a:pPr/>
              <a:t>23</a:t>
            </a:fld>
            <a:endParaRPr lang="en-AU"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830049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3F6B4-E0B3-472B-876C-12AD222B6B16}" type="slidenum">
              <a:rPr lang="en-AU" altLang="en-US"/>
              <a:pPr/>
              <a:t>24</a:t>
            </a:fld>
            <a:endParaRPr lang="en-AU" altLang="en-US"/>
          </a:p>
        </p:txBody>
      </p:sp>
      <p:sp>
        <p:nvSpPr>
          <p:cNvPr id="183298"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832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668240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F653E-0EE8-4EAF-ABC5-E70909B7002D}" type="slidenum">
              <a:rPr lang="en-AU" altLang="en-US"/>
              <a:pPr/>
              <a:t>25</a:t>
            </a:fld>
            <a:endParaRPr lang="en-AU" alt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371153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FC8A3-E44E-46B2-96C8-4590DA853104}" type="slidenum">
              <a:rPr lang="en-AU" altLang="en-US"/>
              <a:pPr/>
              <a:t>26</a:t>
            </a:fld>
            <a:endParaRPr lang="en-AU" alt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569387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426D97-F781-4C1E-AB58-D485567335FB}" type="slidenum">
              <a:rPr lang="en-AU" altLang="en-US"/>
              <a:pPr/>
              <a:t>27</a:t>
            </a:fld>
            <a:endParaRPr lang="en-AU" alt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872779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E04AF2-5E6C-4843-8947-B1EB9AB3BDBA}" type="slidenum">
              <a:rPr lang="en-AU" altLang="en-US"/>
              <a:pPr/>
              <a:t>28</a:t>
            </a:fld>
            <a:endParaRPr lang="en-AU" alt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46202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6E57AF-B121-476C-A441-DBDB160EC4F9}" type="slidenum">
              <a:rPr lang="en-AU" altLang="en-US"/>
              <a:pPr/>
              <a:t>29</a:t>
            </a:fld>
            <a:endParaRPr lang="en-AU" alt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85557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D3BB76-40F8-44E2-87B6-6E3A54626E4D}" type="slidenum">
              <a:rPr lang="en-AU" altLang="en-US"/>
              <a:pPr/>
              <a:t>30</a:t>
            </a:fld>
            <a:endParaRPr lang="en-AU" alt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19746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E7D03-2EAE-4817-93DA-8C22782C77BD}" type="slidenum">
              <a:rPr lang="en-AU" altLang="en-US"/>
              <a:pPr/>
              <a:t>31</a:t>
            </a:fld>
            <a:endParaRPr lang="en-AU" alt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4358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2530E-7284-4110-993C-023937E29623}" type="slidenum">
              <a:rPr lang="en-AU" altLang="en-US"/>
              <a:pPr/>
              <a:t>5</a:t>
            </a:fld>
            <a:endParaRPr lang="en-AU" alt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13841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4B7B7-026C-4571-8540-15CAD1E32A73}" type="slidenum">
              <a:rPr lang="en-AU" altLang="en-US"/>
              <a:pPr/>
              <a:t>32</a:t>
            </a:fld>
            <a:endParaRPr lang="en-AU" alt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480233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7534E-0E0F-4D69-A67C-C0BB90F4DF4F}" type="slidenum">
              <a:rPr lang="en-AU" altLang="en-US"/>
              <a:pPr/>
              <a:t>33</a:t>
            </a:fld>
            <a:endParaRPr lang="en-AU" alt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242613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9D1A0-57EB-4175-AEFE-40A7AC01D211}" type="slidenum">
              <a:rPr lang="en-AU" altLang="en-US"/>
              <a:pPr/>
              <a:t>34</a:t>
            </a:fld>
            <a:endParaRPr lang="en-AU" alt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58616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06937-51EB-4CF4-9BBA-E914A68CFEC5}" type="slidenum">
              <a:rPr lang="en-AU" altLang="en-US"/>
              <a:pPr/>
              <a:t>35</a:t>
            </a:fld>
            <a:endParaRPr lang="en-AU"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501257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A523C7-4BC1-4537-B669-AA1CCCEBDF75}" type="slidenum">
              <a:rPr lang="en-AU" altLang="en-US"/>
              <a:pPr/>
              <a:t>36</a:t>
            </a:fld>
            <a:endParaRPr lang="en-AU" alt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043852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B64FE-5D62-4DC3-A1A9-319A47B6A2E2}" type="slidenum">
              <a:rPr lang="en-AU" altLang="en-US"/>
              <a:pPr/>
              <a:t>37</a:t>
            </a:fld>
            <a:endParaRPr lang="en-AU"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336199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B66DB1-9271-4D80-9FBC-E92F5BF7F3A4}" type="slidenum">
              <a:rPr lang="en-AU" altLang="en-US"/>
              <a:pPr/>
              <a:t>38</a:t>
            </a:fld>
            <a:endParaRPr lang="en-AU" alt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4187312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A5FDF0-A604-4979-A62F-9EC1D7D2701D}" type="slidenum">
              <a:rPr lang="en-AU" altLang="en-US"/>
              <a:pPr/>
              <a:t>39</a:t>
            </a:fld>
            <a:endParaRPr lang="en-AU" alt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76529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9B933-D60D-403A-90FC-918CCB3FEA7D}" type="slidenum">
              <a:rPr lang="en-AU" altLang="en-US"/>
              <a:pPr/>
              <a:t>40</a:t>
            </a:fld>
            <a:endParaRPr lang="en-AU" alt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914400" y="4343400"/>
            <a:ext cx="5029200" cy="4114800"/>
          </a:xfrm>
        </p:spPr>
        <p:txBody>
          <a:bodyPr/>
          <a:lstStyle/>
          <a:p>
            <a:endParaRPr lang="en-AU" altLang="en-US"/>
          </a:p>
        </p:txBody>
      </p:sp>
    </p:spTree>
    <p:extLst>
      <p:ext uri="{BB962C8B-B14F-4D97-AF65-F5344CB8AC3E}">
        <p14:creationId xmlns:p14="http://schemas.microsoft.com/office/powerpoint/2010/main" val="3933339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79D30-0CED-435F-A19B-42D68181C181}" type="slidenum">
              <a:rPr lang="en-AU" altLang="en-US"/>
              <a:pPr/>
              <a:t>41</a:t>
            </a:fld>
            <a:endParaRPr lang="en-AU" alt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2413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D1219-D023-4472-8028-B396D9BE0B4E}" type="slidenum">
              <a:rPr lang="en-AU" altLang="en-US"/>
              <a:pPr/>
              <a:t>6</a:t>
            </a:fld>
            <a:endParaRPr lang="en-AU" alt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64812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5F791-9462-435E-95F0-641530F7B2CF}" type="slidenum">
              <a:rPr lang="en-AU" altLang="en-US"/>
              <a:pPr/>
              <a:t>42</a:t>
            </a:fld>
            <a:endParaRPr lang="en-AU" alt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42250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CD3F19-26E3-401B-B842-1BA9A0F2F6A0}" type="slidenum">
              <a:rPr lang="en-US"/>
              <a:pPr fontAlgn="base">
                <a:spcBef>
                  <a:spcPct val="0"/>
                </a:spcBef>
                <a:spcAft>
                  <a:spcPct val="0"/>
                </a:spcAft>
              </a:pPr>
              <a:t>44</a:t>
            </a:fld>
            <a:endParaRPr lang="en-US"/>
          </a:p>
        </p:txBody>
      </p:sp>
    </p:spTree>
    <p:extLst>
      <p:ext uri="{BB962C8B-B14F-4D97-AF65-F5344CB8AC3E}">
        <p14:creationId xmlns:p14="http://schemas.microsoft.com/office/powerpoint/2010/main" val="2083467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BF8E9-7E48-45C6-924A-DA868CA4F537}" type="slidenum">
              <a:rPr lang="en-AU" altLang="en-US"/>
              <a:pPr/>
              <a:t>7</a:t>
            </a:fld>
            <a:endParaRPr lang="en-AU" alt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11042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7A41AF-FF2B-4554-83BF-DD5FC73589BA}" type="slidenum">
              <a:rPr lang="en-AU" altLang="en-US"/>
              <a:pPr/>
              <a:t>8</a:t>
            </a:fld>
            <a:endParaRPr lang="en-AU" alt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9981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88B1C0-30E7-48B3-B213-4F92B4387F1B}" type="slidenum">
              <a:rPr lang="en-AU" altLang="en-US"/>
              <a:pPr/>
              <a:t>9</a:t>
            </a:fld>
            <a:endParaRPr lang="en-AU"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929761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B9966D-C146-460B-BDA4-3F441D62FA17}" type="slidenum">
              <a:rPr lang="en-AU" altLang="en-US"/>
              <a:pPr/>
              <a:t>10</a:t>
            </a:fld>
            <a:endParaRPr lang="en-AU" alt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702972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C2854-77C6-4F97-B01A-3AA48F0286A1}" type="slidenum">
              <a:rPr lang="en-AU" altLang="en-US"/>
              <a:pPr/>
              <a:t>11</a:t>
            </a:fld>
            <a:endParaRPr lang="en-AU"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628066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DAF415-9919-4D7F-9B12-AE4DC25A794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1ACC7-92BC-4630-8500-3F4B35B21D06}" type="slidenum">
              <a:rPr lang="en-US" smtClean="0"/>
              <a:t>‹#›</a:t>
            </a:fld>
            <a:endParaRPr lang="en-US"/>
          </a:p>
        </p:txBody>
      </p:sp>
    </p:spTree>
    <p:extLst>
      <p:ext uri="{BB962C8B-B14F-4D97-AF65-F5344CB8AC3E}">
        <p14:creationId xmlns:p14="http://schemas.microsoft.com/office/powerpoint/2010/main" val="40118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AF415-9919-4D7F-9B12-AE4DC25A794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1ACC7-92BC-4630-8500-3F4B35B21D06}" type="slidenum">
              <a:rPr lang="en-US" smtClean="0"/>
              <a:t>‹#›</a:t>
            </a:fld>
            <a:endParaRPr lang="en-US"/>
          </a:p>
        </p:txBody>
      </p:sp>
    </p:spTree>
    <p:extLst>
      <p:ext uri="{BB962C8B-B14F-4D97-AF65-F5344CB8AC3E}">
        <p14:creationId xmlns:p14="http://schemas.microsoft.com/office/powerpoint/2010/main" val="170975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AF415-9919-4D7F-9B12-AE4DC25A794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1ACC7-92BC-4630-8500-3F4B35B21D06}" type="slidenum">
              <a:rPr lang="en-US" smtClean="0"/>
              <a:t>‹#›</a:t>
            </a:fld>
            <a:endParaRPr lang="en-US"/>
          </a:p>
        </p:txBody>
      </p:sp>
    </p:spTree>
    <p:extLst>
      <p:ext uri="{BB962C8B-B14F-4D97-AF65-F5344CB8AC3E}">
        <p14:creationId xmlns:p14="http://schemas.microsoft.com/office/powerpoint/2010/main" val="1679450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981200"/>
            <a:ext cx="10363200" cy="4114800"/>
          </a:xfrm>
        </p:spPr>
        <p:txBody>
          <a:bodyPr/>
          <a:lstStyle/>
          <a:p>
            <a:endParaRPr lang="en-US"/>
          </a:p>
        </p:txBody>
      </p:sp>
    </p:spTree>
    <p:extLst>
      <p:ext uri="{BB962C8B-B14F-4D97-AF65-F5344CB8AC3E}">
        <p14:creationId xmlns:p14="http://schemas.microsoft.com/office/powerpoint/2010/main" val="295731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AF415-9919-4D7F-9B12-AE4DC25A794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1ACC7-92BC-4630-8500-3F4B35B21D06}" type="slidenum">
              <a:rPr lang="en-US" smtClean="0"/>
              <a:t>‹#›</a:t>
            </a:fld>
            <a:endParaRPr lang="en-US"/>
          </a:p>
        </p:txBody>
      </p:sp>
    </p:spTree>
    <p:extLst>
      <p:ext uri="{BB962C8B-B14F-4D97-AF65-F5344CB8AC3E}">
        <p14:creationId xmlns:p14="http://schemas.microsoft.com/office/powerpoint/2010/main" val="1161035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DAF415-9919-4D7F-9B12-AE4DC25A794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1ACC7-92BC-4630-8500-3F4B35B21D06}" type="slidenum">
              <a:rPr lang="en-US" smtClean="0"/>
              <a:t>‹#›</a:t>
            </a:fld>
            <a:endParaRPr lang="en-US"/>
          </a:p>
        </p:txBody>
      </p:sp>
    </p:spTree>
    <p:extLst>
      <p:ext uri="{BB962C8B-B14F-4D97-AF65-F5344CB8AC3E}">
        <p14:creationId xmlns:p14="http://schemas.microsoft.com/office/powerpoint/2010/main" val="4088147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DAF415-9919-4D7F-9B12-AE4DC25A794C}"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1ACC7-92BC-4630-8500-3F4B35B21D06}" type="slidenum">
              <a:rPr lang="en-US" smtClean="0"/>
              <a:t>‹#›</a:t>
            </a:fld>
            <a:endParaRPr lang="en-US"/>
          </a:p>
        </p:txBody>
      </p:sp>
    </p:spTree>
    <p:extLst>
      <p:ext uri="{BB962C8B-B14F-4D97-AF65-F5344CB8AC3E}">
        <p14:creationId xmlns:p14="http://schemas.microsoft.com/office/powerpoint/2010/main" val="3848232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DAF415-9919-4D7F-9B12-AE4DC25A794C}"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1ACC7-92BC-4630-8500-3F4B35B21D06}" type="slidenum">
              <a:rPr lang="en-US" smtClean="0"/>
              <a:t>‹#›</a:t>
            </a:fld>
            <a:endParaRPr lang="en-US"/>
          </a:p>
        </p:txBody>
      </p:sp>
    </p:spTree>
    <p:extLst>
      <p:ext uri="{BB962C8B-B14F-4D97-AF65-F5344CB8AC3E}">
        <p14:creationId xmlns:p14="http://schemas.microsoft.com/office/powerpoint/2010/main" val="1872404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DAF415-9919-4D7F-9B12-AE4DC25A794C}"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1ACC7-92BC-4630-8500-3F4B35B21D06}" type="slidenum">
              <a:rPr lang="en-US" smtClean="0"/>
              <a:t>‹#›</a:t>
            </a:fld>
            <a:endParaRPr lang="en-US"/>
          </a:p>
        </p:txBody>
      </p:sp>
    </p:spTree>
    <p:extLst>
      <p:ext uri="{BB962C8B-B14F-4D97-AF65-F5344CB8AC3E}">
        <p14:creationId xmlns:p14="http://schemas.microsoft.com/office/powerpoint/2010/main" val="1628153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AF415-9919-4D7F-9B12-AE4DC25A794C}"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1ACC7-92BC-4630-8500-3F4B35B21D06}" type="slidenum">
              <a:rPr lang="en-US" smtClean="0"/>
              <a:t>‹#›</a:t>
            </a:fld>
            <a:endParaRPr lang="en-US"/>
          </a:p>
        </p:txBody>
      </p:sp>
    </p:spTree>
    <p:extLst>
      <p:ext uri="{BB962C8B-B14F-4D97-AF65-F5344CB8AC3E}">
        <p14:creationId xmlns:p14="http://schemas.microsoft.com/office/powerpoint/2010/main" val="973128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DAF415-9919-4D7F-9B12-AE4DC25A794C}"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1ACC7-92BC-4630-8500-3F4B35B21D06}" type="slidenum">
              <a:rPr lang="en-US" smtClean="0"/>
              <a:t>‹#›</a:t>
            </a:fld>
            <a:endParaRPr lang="en-US"/>
          </a:p>
        </p:txBody>
      </p:sp>
    </p:spTree>
    <p:extLst>
      <p:ext uri="{BB962C8B-B14F-4D97-AF65-F5344CB8AC3E}">
        <p14:creationId xmlns:p14="http://schemas.microsoft.com/office/powerpoint/2010/main" val="13553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DAF415-9919-4D7F-9B12-AE4DC25A794C}"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1ACC7-92BC-4630-8500-3F4B35B21D06}" type="slidenum">
              <a:rPr lang="en-US" smtClean="0"/>
              <a:t>‹#›</a:t>
            </a:fld>
            <a:endParaRPr lang="en-US"/>
          </a:p>
        </p:txBody>
      </p:sp>
    </p:spTree>
    <p:extLst>
      <p:ext uri="{BB962C8B-B14F-4D97-AF65-F5344CB8AC3E}">
        <p14:creationId xmlns:p14="http://schemas.microsoft.com/office/powerpoint/2010/main" val="2360228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AF415-9919-4D7F-9B12-AE4DC25A794C}" type="datetimeFigureOut">
              <a:rPr lang="en-US" smtClean="0"/>
              <a:t>4/1/2019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1ACC7-92BC-4630-8500-3F4B35B21D06}" type="slidenum">
              <a:rPr lang="en-US" smtClean="0"/>
              <a:t>‹#›</a:t>
            </a:fld>
            <a:endParaRPr lang="en-US"/>
          </a:p>
        </p:txBody>
      </p:sp>
    </p:spTree>
    <p:extLst>
      <p:ext uri="{BB962C8B-B14F-4D97-AF65-F5344CB8AC3E}">
        <p14:creationId xmlns:p14="http://schemas.microsoft.com/office/powerpoint/2010/main" val="217036234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Meet the Professor</a:t>
            </a:r>
            <a:endParaRPr lang="en-US" sz="6000" b="1" dirty="0"/>
          </a:p>
        </p:txBody>
      </p:sp>
      <p:sp>
        <p:nvSpPr>
          <p:cNvPr id="3" name="Content Placeholder 2"/>
          <p:cNvSpPr>
            <a:spLocks noGrp="1"/>
          </p:cNvSpPr>
          <p:nvPr>
            <p:ph idx="1"/>
          </p:nvPr>
        </p:nvSpPr>
        <p:spPr>
          <a:xfrm>
            <a:off x="838200" y="1971675"/>
            <a:ext cx="10515600" cy="4205288"/>
          </a:xfrm>
        </p:spPr>
        <p:txBody>
          <a:bodyPr>
            <a:normAutofit/>
          </a:bodyPr>
          <a:lstStyle/>
          <a:p>
            <a:pPr>
              <a:buFont typeface="Wingdings" panose="05000000000000000000" pitchFamily="2" charset="2"/>
              <a:buChar char="Ø"/>
            </a:pPr>
            <a:r>
              <a:rPr lang="en-US" sz="5400" dirty="0" smtClean="0"/>
              <a:t>Dr. Abe Harraf, Professor</a:t>
            </a:r>
          </a:p>
          <a:p>
            <a:pPr>
              <a:buFont typeface="Wingdings" panose="05000000000000000000" pitchFamily="2" charset="2"/>
              <a:buChar char="Ø"/>
            </a:pPr>
            <a:r>
              <a:rPr lang="en-US" sz="5400" dirty="0" err="1" smtClean="0"/>
              <a:t>Monfort</a:t>
            </a:r>
            <a:r>
              <a:rPr lang="en-US" sz="5400" dirty="0" smtClean="0"/>
              <a:t> College of Business</a:t>
            </a:r>
          </a:p>
          <a:p>
            <a:pPr>
              <a:buFont typeface="Wingdings" panose="05000000000000000000" pitchFamily="2" charset="2"/>
              <a:buChar char="Ø"/>
            </a:pPr>
            <a:r>
              <a:rPr lang="en-US" sz="5400" dirty="0" smtClean="0"/>
              <a:t>University of Northern Colorado</a:t>
            </a:r>
          </a:p>
          <a:p>
            <a:pPr>
              <a:buFont typeface="Wingdings" panose="05000000000000000000" pitchFamily="2" charset="2"/>
              <a:buChar char="Ø"/>
            </a:pPr>
            <a:r>
              <a:rPr lang="en-US" sz="5400" dirty="0" smtClean="0"/>
              <a:t>Greeley, Colorado</a:t>
            </a:r>
            <a:endParaRPr lang="en-US" sz="5400" dirty="0"/>
          </a:p>
        </p:txBody>
      </p:sp>
    </p:spTree>
    <p:extLst>
      <p:ext uri="{BB962C8B-B14F-4D97-AF65-F5344CB8AC3E}">
        <p14:creationId xmlns:p14="http://schemas.microsoft.com/office/powerpoint/2010/main" val="3171309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2189164" y="782638"/>
            <a:ext cx="7788275" cy="1287462"/>
          </a:xfrm>
          <a:solidFill>
            <a:srgbClr val="2FFF74"/>
          </a:solidFill>
          <a:ln>
            <a:solidFill>
              <a:schemeClr val="tx1"/>
            </a:solidFill>
            <a:miter lim="800000"/>
            <a:headEnd/>
            <a:tailEnd/>
          </a:ln>
        </p:spPr>
        <p:txBody>
          <a:bodyPr anchor="ctr">
            <a:normAutofit fontScale="90000"/>
          </a:bodyPr>
          <a:lstStyle/>
          <a:p>
            <a:r>
              <a:rPr lang="en-US" altLang="en-US" sz="4400">
                <a:effectLst>
                  <a:outerShdw blurRad="38100" dist="38100" dir="2700000" algn="tl">
                    <a:srgbClr val="FFFFFF"/>
                  </a:outerShdw>
                </a:effectLst>
              </a:rPr>
              <a:t>What Operations </a:t>
            </a:r>
            <a:br>
              <a:rPr lang="en-US" altLang="en-US" sz="4400">
                <a:effectLst>
                  <a:outerShdw blurRad="38100" dist="38100" dir="2700000" algn="tl">
                    <a:srgbClr val="FFFFFF"/>
                  </a:outerShdw>
                </a:effectLst>
              </a:rPr>
            </a:br>
            <a:r>
              <a:rPr lang="en-US" altLang="en-US" sz="4400">
                <a:effectLst>
                  <a:outerShdw blurRad="38100" dist="38100" dir="2700000" algn="tl">
                    <a:srgbClr val="FFFFFF"/>
                  </a:outerShdw>
                </a:effectLst>
              </a:rPr>
              <a:t>Managers Do</a:t>
            </a:r>
          </a:p>
        </p:txBody>
      </p:sp>
      <p:sp>
        <p:nvSpPr>
          <p:cNvPr id="44035" name="Rectangle 3"/>
          <p:cNvSpPr>
            <a:spLocks noGrp="1" noChangeArrowheads="1"/>
          </p:cNvSpPr>
          <p:nvPr>
            <p:ph type="subTitle" idx="1"/>
          </p:nvPr>
        </p:nvSpPr>
        <p:spPr>
          <a:xfrm>
            <a:off x="3375026" y="3206751"/>
            <a:ext cx="3198813" cy="3146425"/>
          </a:xfrm>
        </p:spPr>
        <p:txBody>
          <a:bodyPr/>
          <a:lstStyle/>
          <a:p>
            <a:pPr marL="444500" indent="-444500" algn="l">
              <a:buFont typeface="Wingdings" panose="05000000000000000000" pitchFamily="2" charset="2"/>
              <a:buChar char="þ"/>
            </a:pPr>
            <a:r>
              <a:rPr lang="en-US" altLang="en-US" sz="3200"/>
              <a:t>Planning</a:t>
            </a:r>
          </a:p>
          <a:p>
            <a:pPr marL="444500" indent="-444500" algn="l">
              <a:buFont typeface="Wingdings" panose="05000000000000000000" pitchFamily="2" charset="2"/>
              <a:buChar char="þ"/>
            </a:pPr>
            <a:r>
              <a:rPr lang="en-US" altLang="en-US" sz="3200"/>
              <a:t>Organizing</a:t>
            </a:r>
          </a:p>
          <a:p>
            <a:pPr marL="444500" indent="-444500" algn="l">
              <a:buFont typeface="Wingdings" panose="05000000000000000000" pitchFamily="2" charset="2"/>
              <a:buChar char="þ"/>
            </a:pPr>
            <a:r>
              <a:rPr lang="en-US" altLang="en-US" sz="3200"/>
              <a:t>Staffing</a:t>
            </a:r>
          </a:p>
          <a:p>
            <a:pPr marL="444500" indent="-444500" algn="l">
              <a:buFont typeface="Wingdings" panose="05000000000000000000" pitchFamily="2" charset="2"/>
              <a:buChar char="þ"/>
            </a:pPr>
            <a:r>
              <a:rPr lang="en-US" altLang="en-US" sz="3200"/>
              <a:t>Leading</a:t>
            </a:r>
          </a:p>
          <a:p>
            <a:pPr marL="444500" indent="-444500" algn="l">
              <a:buFont typeface="Wingdings" panose="05000000000000000000" pitchFamily="2" charset="2"/>
              <a:buChar char="þ"/>
            </a:pPr>
            <a:r>
              <a:rPr lang="en-US" altLang="en-US" sz="3200"/>
              <a:t>Controlling</a:t>
            </a:r>
          </a:p>
        </p:txBody>
      </p:sp>
      <p:sp>
        <p:nvSpPr>
          <p:cNvPr id="44036" name="Text Box 4"/>
          <p:cNvSpPr txBox="1">
            <a:spLocks noChangeArrowheads="1"/>
          </p:cNvSpPr>
          <p:nvPr/>
        </p:nvSpPr>
        <p:spPr bwMode="auto">
          <a:xfrm>
            <a:off x="2322514" y="2427289"/>
            <a:ext cx="5077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3200">
                <a:solidFill>
                  <a:schemeClr val="hlink"/>
                </a:solidFill>
                <a:effectLst>
                  <a:outerShdw blurRad="38100" dist="38100" dir="2700000" algn="tl">
                    <a:srgbClr val="C0C0C0"/>
                  </a:outerShdw>
                </a:effectLst>
              </a:rPr>
              <a:t>Basic Management Functions</a:t>
            </a:r>
          </a:p>
        </p:txBody>
      </p:sp>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038" y="3144839"/>
            <a:ext cx="3168650" cy="296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89826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4036"/>
                                        </p:tgtEl>
                                        <p:attrNameLst>
                                          <p:attrName>style.visibility</p:attrName>
                                        </p:attrNameLst>
                                      </p:cBhvr>
                                      <p:to>
                                        <p:strVal val="visible"/>
                                      </p:to>
                                    </p:set>
                                    <p:animEffect transition="in" filter="strips(downRight)">
                                      <p:cBhvr>
                                        <p:cTn id="7" dur="1000"/>
                                        <p:tgtEl>
                                          <p:spTgt spid="44036"/>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44035"/>
                                        </p:tgtEl>
                                        <p:attrNameLst>
                                          <p:attrName>style.visibility</p:attrName>
                                        </p:attrNameLst>
                                      </p:cBhvr>
                                      <p:to>
                                        <p:strVal val="visible"/>
                                      </p:to>
                                    </p:set>
                                    <p:animEffect transition="in" filter="strips(downRight)">
                                      <p:cBhvr>
                                        <p:cTn id="11" dur="10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197100" y="558800"/>
            <a:ext cx="7772400" cy="757238"/>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The Critical Decisions</a:t>
            </a:r>
          </a:p>
        </p:txBody>
      </p:sp>
      <p:sp>
        <p:nvSpPr>
          <p:cNvPr id="48131" name="Rectangle 3"/>
          <p:cNvSpPr>
            <a:spLocks noGrp="1" noChangeArrowheads="1"/>
          </p:cNvSpPr>
          <p:nvPr>
            <p:ph idx="1"/>
          </p:nvPr>
        </p:nvSpPr>
        <p:spPr>
          <a:xfrm>
            <a:off x="2209800" y="1633538"/>
            <a:ext cx="7772400" cy="4506912"/>
          </a:xfrm>
        </p:spPr>
        <p:txBody>
          <a:bodyPr/>
          <a:lstStyle/>
          <a:p>
            <a:pPr marL="444500" indent="-444500">
              <a:lnSpc>
                <a:spcPct val="80000"/>
              </a:lnSpc>
              <a:buFont typeface="Wingdings" panose="05000000000000000000" pitchFamily="2" charset="2"/>
              <a:buChar char="þ"/>
            </a:pPr>
            <a:r>
              <a:rPr lang="en-US" altLang="en-US">
                <a:solidFill>
                  <a:schemeClr val="hlink"/>
                </a:solidFill>
              </a:rPr>
              <a:t>Service and product design</a:t>
            </a:r>
            <a:endParaRPr lang="en-US" altLang="en-US"/>
          </a:p>
          <a:p>
            <a:pPr marL="1071563" lvl="1" indent="-447675">
              <a:lnSpc>
                <a:spcPct val="80000"/>
              </a:lnSpc>
              <a:buFont typeface="Wingdings" panose="05000000000000000000" pitchFamily="2" charset="2"/>
              <a:buChar char="þ"/>
            </a:pPr>
            <a:r>
              <a:rPr lang="en-US" altLang="en-US"/>
              <a:t>What good or service should we offer?</a:t>
            </a:r>
          </a:p>
          <a:p>
            <a:pPr marL="1071563" lvl="1" indent="-447675">
              <a:lnSpc>
                <a:spcPct val="80000"/>
              </a:lnSpc>
              <a:buFont typeface="Wingdings" panose="05000000000000000000" pitchFamily="2" charset="2"/>
              <a:buChar char="þ"/>
            </a:pPr>
            <a:r>
              <a:rPr lang="en-US" altLang="en-US"/>
              <a:t>How should we design these products and services? </a:t>
            </a:r>
          </a:p>
          <a:p>
            <a:pPr marL="444500" indent="-444500">
              <a:lnSpc>
                <a:spcPct val="80000"/>
              </a:lnSpc>
              <a:buFont typeface="Wingdings" panose="05000000000000000000" pitchFamily="2" charset="2"/>
              <a:buChar char="þ"/>
            </a:pPr>
            <a:r>
              <a:rPr lang="en-US" altLang="en-US">
                <a:solidFill>
                  <a:schemeClr val="hlink"/>
                </a:solidFill>
              </a:rPr>
              <a:t>Quality management</a:t>
            </a:r>
            <a:endParaRPr lang="en-US" altLang="en-US"/>
          </a:p>
          <a:p>
            <a:pPr marL="1071563" lvl="1" indent="-447675">
              <a:lnSpc>
                <a:spcPct val="80000"/>
              </a:lnSpc>
              <a:buFont typeface="Wingdings" panose="05000000000000000000" pitchFamily="2" charset="2"/>
              <a:buChar char="þ"/>
            </a:pPr>
            <a:r>
              <a:rPr lang="en-US" altLang="en-US"/>
              <a:t>How do we define quality?</a:t>
            </a:r>
          </a:p>
          <a:p>
            <a:pPr marL="1071563" lvl="1" indent="-447675">
              <a:lnSpc>
                <a:spcPct val="80000"/>
              </a:lnSpc>
              <a:buFont typeface="Wingdings" panose="05000000000000000000" pitchFamily="2" charset="2"/>
              <a:buChar char="þ"/>
            </a:pPr>
            <a:r>
              <a:rPr lang="en-US" altLang="en-US"/>
              <a:t>Who is responsible for quality?</a:t>
            </a:r>
          </a:p>
          <a:p>
            <a:pPr marL="1071563" lvl="1" indent="-447675">
              <a:lnSpc>
                <a:spcPct val="80000"/>
              </a:lnSpc>
              <a:buFont typeface="Wingdings" panose="05000000000000000000" pitchFamily="2" charset="2"/>
              <a:buChar char="þ"/>
            </a:pPr>
            <a:endParaRPr lang="en-US" altLang="en-US"/>
          </a:p>
        </p:txBody>
      </p:sp>
      <p:sp>
        <p:nvSpPr>
          <p:cNvPr id="48132" name="Text Box 4"/>
          <p:cNvSpPr txBox="1">
            <a:spLocks noChangeArrowheads="1"/>
          </p:cNvSpPr>
          <p:nvPr/>
        </p:nvSpPr>
        <p:spPr bwMode="auto">
          <a:xfrm>
            <a:off x="8783639" y="6272213"/>
            <a:ext cx="15195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Table 1.2 (cont.)</a:t>
            </a:r>
          </a:p>
        </p:txBody>
      </p:sp>
    </p:spTree>
    <p:extLst>
      <p:ext uri="{BB962C8B-B14F-4D97-AF65-F5344CB8AC3E}">
        <p14:creationId xmlns:p14="http://schemas.microsoft.com/office/powerpoint/2010/main" val="115961699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8131"/>
                                        </p:tgtEl>
                                        <p:attrNameLst>
                                          <p:attrName>style.visibility</p:attrName>
                                        </p:attrNameLst>
                                      </p:cBhvr>
                                      <p:to>
                                        <p:strVal val="visible"/>
                                      </p:to>
                                    </p:set>
                                    <p:animEffect transition="in" filter="strips(downRight)">
                                      <p:cBhvr>
                                        <p:cTn id="7" dur="1000"/>
                                        <p:tgtEl>
                                          <p:spTgt spid="48131"/>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8132"/>
                                        </p:tgtEl>
                                        <p:attrNameLst>
                                          <p:attrName>style.visibility</p:attrName>
                                        </p:attrNameLst>
                                      </p:cBhvr>
                                      <p:to>
                                        <p:strVal val="visible"/>
                                      </p:to>
                                    </p:set>
                                    <p:animEffect transition="in" filter="wipe(left)">
                                      <p:cBhvr>
                                        <p:cTn id="11" dur="10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481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197100" y="558800"/>
            <a:ext cx="7772400" cy="757238"/>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The Critical Decisions</a:t>
            </a:r>
          </a:p>
        </p:txBody>
      </p:sp>
      <p:sp>
        <p:nvSpPr>
          <p:cNvPr id="135171" name="Rectangle 3"/>
          <p:cNvSpPr>
            <a:spLocks noGrp="1" noChangeArrowheads="1"/>
          </p:cNvSpPr>
          <p:nvPr>
            <p:ph idx="1"/>
          </p:nvPr>
        </p:nvSpPr>
        <p:spPr>
          <a:xfrm>
            <a:off x="2209800" y="1633538"/>
            <a:ext cx="7772400" cy="4641850"/>
          </a:xfrm>
        </p:spPr>
        <p:txBody>
          <a:bodyPr/>
          <a:lstStyle/>
          <a:p>
            <a:pPr marL="444500" indent="-444500">
              <a:buFont typeface="Wingdings" panose="05000000000000000000" pitchFamily="2" charset="2"/>
              <a:buChar char="þ"/>
            </a:pPr>
            <a:r>
              <a:rPr lang="en-US" altLang="en-US">
                <a:solidFill>
                  <a:schemeClr val="hlink"/>
                </a:solidFill>
              </a:rPr>
              <a:t>Process and capacity design</a:t>
            </a:r>
            <a:endParaRPr lang="en-US" altLang="en-US"/>
          </a:p>
          <a:p>
            <a:pPr marL="1071563" lvl="1" indent="-447675">
              <a:buFont typeface="Wingdings" panose="05000000000000000000" pitchFamily="2" charset="2"/>
              <a:buChar char="þ"/>
            </a:pPr>
            <a:r>
              <a:rPr lang="en-US" altLang="en-US"/>
              <a:t>What process and what capacity will these products require?</a:t>
            </a:r>
          </a:p>
          <a:p>
            <a:pPr marL="1071563" lvl="1" indent="-447675">
              <a:buFont typeface="Wingdings" panose="05000000000000000000" pitchFamily="2" charset="2"/>
              <a:buChar char="þ"/>
            </a:pPr>
            <a:r>
              <a:rPr lang="en-US" altLang="en-US"/>
              <a:t>What equipment and technology is necessary for these processes?</a:t>
            </a:r>
          </a:p>
          <a:p>
            <a:pPr marL="444500" indent="-444500">
              <a:buFont typeface="Wingdings" panose="05000000000000000000" pitchFamily="2" charset="2"/>
              <a:buChar char="þ"/>
            </a:pPr>
            <a:r>
              <a:rPr lang="en-US" altLang="en-US">
                <a:solidFill>
                  <a:schemeClr val="hlink"/>
                </a:solidFill>
              </a:rPr>
              <a:t>Location</a:t>
            </a:r>
            <a:endParaRPr lang="en-US" altLang="en-US"/>
          </a:p>
          <a:p>
            <a:pPr marL="1071563" lvl="1" indent="-447675">
              <a:buFont typeface="Wingdings" panose="05000000000000000000" pitchFamily="2" charset="2"/>
              <a:buChar char="þ"/>
            </a:pPr>
            <a:r>
              <a:rPr lang="en-US" altLang="en-US"/>
              <a:t>Where should we put the facility?</a:t>
            </a:r>
          </a:p>
          <a:p>
            <a:pPr marL="1071563" lvl="1" indent="-447675">
              <a:buFont typeface="Wingdings" panose="05000000000000000000" pitchFamily="2" charset="2"/>
              <a:buChar char="þ"/>
            </a:pPr>
            <a:r>
              <a:rPr lang="en-US" altLang="en-US"/>
              <a:t>On what criteria should we base the location decision?</a:t>
            </a:r>
          </a:p>
        </p:txBody>
      </p:sp>
      <p:sp>
        <p:nvSpPr>
          <p:cNvPr id="135172" name="Text Box 4"/>
          <p:cNvSpPr txBox="1">
            <a:spLocks noChangeArrowheads="1"/>
          </p:cNvSpPr>
          <p:nvPr/>
        </p:nvSpPr>
        <p:spPr bwMode="auto">
          <a:xfrm>
            <a:off x="8783639" y="6272213"/>
            <a:ext cx="15195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Table 1.2 (cont.)</a:t>
            </a:r>
          </a:p>
        </p:txBody>
      </p:sp>
    </p:spTree>
    <p:extLst>
      <p:ext uri="{BB962C8B-B14F-4D97-AF65-F5344CB8AC3E}">
        <p14:creationId xmlns:p14="http://schemas.microsoft.com/office/powerpoint/2010/main" val="218535493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35171"/>
                                        </p:tgtEl>
                                        <p:attrNameLst>
                                          <p:attrName>style.visibility</p:attrName>
                                        </p:attrNameLst>
                                      </p:cBhvr>
                                      <p:to>
                                        <p:strVal val="visible"/>
                                      </p:to>
                                    </p:set>
                                    <p:animEffect transition="in" filter="strips(downRight)">
                                      <p:cBhvr>
                                        <p:cTn id="7" dur="1000"/>
                                        <p:tgtEl>
                                          <p:spTgt spid="135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197100" y="558800"/>
            <a:ext cx="7772400" cy="757238"/>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The Critical Decisions</a:t>
            </a:r>
          </a:p>
        </p:txBody>
      </p:sp>
      <p:sp>
        <p:nvSpPr>
          <p:cNvPr id="137219" name="Rectangle 3"/>
          <p:cNvSpPr>
            <a:spLocks noGrp="1" noChangeArrowheads="1"/>
          </p:cNvSpPr>
          <p:nvPr>
            <p:ph idx="1"/>
          </p:nvPr>
        </p:nvSpPr>
        <p:spPr>
          <a:xfrm>
            <a:off x="2209800" y="1443038"/>
            <a:ext cx="7772400" cy="4641850"/>
          </a:xfrm>
        </p:spPr>
        <p:txBody>
          <a:bodyPr/>
          <a:lstStyle/>
          <a:p>
            <a:pPr marL="444500" indent="-444500">
              <a:lnSpc>
                <a:spcPct val="80000"/>
              </a:lnSpc>
              <a:buFont typeface="Wingdings" panose="05000000000000000000" pitchFamily="2" charset="2"/>
              <a:buChar char="þ"/>
            </a:pPr>
            <a:r>
              <a:rPr lang="en-US" altLang="en-US">
                <a:solidFill>
                  <a:schemeClr val="hlink"/>
                </a:solidFill>
              </a:rPr>
              <a:t>Layout design</a:t>
            </a:r>
            <a:endParaRPr lang="en-US" altLang="en-US">
              <a:solidFill>
                <a:srgbClr val="FFCC00"/>
              </a:solidFill>
            </a:endParaRPr>
          </a:p>
          <a:p>
            <a:pPr marL="1071563" lvl="1" indent="-447675">
              <a:lnSpc>
                <a:spcPct val="80000"/>
              </a:lnSpc>
              <a:buFont typeface="Wingdings" panose="05000000000000000000" pitchFamily="2" charset="2"/>
              <a:buChar char="þ"/>
            </a:pPr>
            <a:r>
              <a:rPr lang="en-US" altLang="en-US"/>
              <a:t>How should we arrange the facility and material flow?</a:t>
            </a:r>
          </a:p>
          <a:p>
            <a:pPr marL="1071563" lvl="1" indent="-447675">
              <a:lnSpc>
                <a:spcPct val="80000"/>
              </a:lnSpc>
              <a:buFont typeface="Wingdings" panose="05000000000000000000" pitchFamily="2" charset="2"/>
              <a:buChar char="þ"/>
            </a:pPr>
            <a:r>
              <a:rPr lang="en-US" altLang="en-US"/>
              <a:t>How large must the facility be to meet our plan?</a:t>
            </a:r>
          </a:p>
          <a:p>
            <a:pPr marL="444500" indent="-444500">
              <a:lnSpc>
                <a:spcPct val="80000"/>
              </a:lnSpc>
              <a:buFont typeface="Wingdings" panose="05000000000000000000" pitchFamily="2" charset="2"/>
              <a:buChar char="þ"/>
            </a:pPr>
            <a:r>
              <a:rPr lang="en-US" altLang="en-US">
                <a:solidFill>
                  <a:schemeClr val="hlink"/>
                </a:solidFill>
              </a:rPr>
              <a:t>Human resources and job design</a:t>
            </a:r>
            <a:endParaRPr lang="en-US" altLang="en-US"/>
          </a:p>
          <a:p>
            <a:pPr marL="1071563" lvl="1" indent="-447675">
              <a:lnSpc>
                <a:spcPct val="80000"/>
              </a:lnSpc>
              <a:buFont typeface="Wingdings" panose="05000000000000000000" pitchFamily="2" charset="2"/>
              <a:buChar char="þ"/>
            </a:pPr>
            <a:r>
              <a:rPr lang="en-US" altLang="en-US"/>
              <a:t>How do we provide a reasonable work environment?</a:t>
            </a:r>
          </a:p>
          <a:p>
            <a:pPr marL="1071563" lvl="1" indent="-447675">
              <a:lnSpc>
                <a:spcPct val="80000"/>
              </a:lnSpc>
              <a:buFont typeface="Wingdings" panose="05000000000000000000" pitchFamily="2" charset="2"/>
              <a:buChar char="þ"/>
            </a:pPr>
            <a:r>
              <a:rPr lang="en-US" altLang="en-US"/>
              <a:t>How much can we expect our employees to produce?</a:t>
            </a:r>
          </a:p>
        </p:txBody>
      </p:sp>
      <p:sp>
        <p:nvSpPr>
          <p:cNvPr id="137220" name="Text Box 4"/>
          <p:cNvSpPr txBox="1">
            <a:spLocks noChangeArrowheads="1"/>
          </p:cNvSpPr>
          <p:nvPr/>
        </p:nvSpPr>
        <p:spPr bwMode="auto">
          <a:xfrm>
            <a:off x="8783639" y="6272213"/>
            <a:ext cx="15195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Table 1.2 (cont.)</a:t>
            </a:r>
          </a:p>
        </p:txBody>
      </p:sp>
    </p:spTree>
    <p:extLst>
      <p:ext uri="{BB962C8B-B14F-4D97-AF65-F5344CB8AC3E}">
        <p14:creationId xmlns:p14="http://schemas.microsoft.com/office/powerpoint/2010/main" val="159131358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37219"/>
                                        </p:tgtEl>
                                        <p:attrNameLst>
                                          <p:attrName>style.visibility</p:attrName>
                                        </p:attrNameLst>
                                      </p:cBhvr>
                                      <p:to>
                                        <p:strVal val="visible"/>
                                      </p:to>
                                    </p:set>
                                    <p:animEffect transition="in" filter="strips(downRight)">
                                      <p:cBhvr>
                                        <p:cTn id="7" dur="1000"/>
                                        <p:tgtEl>
                                          <p:spTgt spid="137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2197100" y="558800"/>
            <a:ext cx="7772400" cy="757238"/>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The Critical Decisions</a:t>
            </a:r>
          </a:p>
        </p:txBody>
      </p:sp>
      <p:sp>
        <p:nvSpPr>
          <p:cNvPr id="139267" name="Rectangle 3"/>
          <p:cNvSpPr>
            <a:spLocks noGrp="1" noChangeArrowheads="1"/>
          </p:cNvSpPr>
          <p:nvPr>
            <p:ph idx="1"/>
          </p:nvPr>
        </p:nvSpPr>
        <p:spPr>
          <a:xfrm>
            <a:off x="1981200" y="1633538"/>
            <a:ext cx="8229600" cy="4641850"/>
          </a:xfrm>
        </p:spPr>
        <p:txBody>
          <a:bodyPr/>
          <a:lstStyle/>
          <a:p>
            <a:pPr marL="444500" indent="-444500">
              <a:buFont typeface="Wingdings" panose="05000000000000000000" pitchFamily="2" charset="2"/>
              <a:buChar char="þ"/>
            </a:pPr>
            <a:r>
              <a:rPr lang="en-US" altLang="en-US">
                <a:solidFill>
                  <a:schemeClr val="hlink"/>
                </a:solidFill>
              </a:rPr>
              <a:t>Supply-chain management</a:t>
            </a:r>
            <a:endParaRPr lang="en-US" altLang="en-US">
              <a:solidFill>
                <a:srgbClr val="6600FF"/>
              </a:solidFill>
            </a:endParaRPr>
          </a:p>
          <a:p>
            <a:pPr marL="1071563" lvl="1" indent="-447675">
              <a:buFont typeface="Wingdings" panose="05000000000000000000" pitchFamily="2" charset="2"/>
              <a:buChar char="þ"/>
            </a:pPr>
            <a:r>
              <a:rPr lang="en-US" altLang="en-US"/>
              <a:t>Should we make or buy this component?</a:t>
            </a:r>
          </a:p>
          <a:p>
            <a:pPr marL="1071563" lvl="1" indent="-447675">
              <a:buFont typeface="Wingdings" panose="05000000000000000000" pitchFamily="2" charset="2"/>
              <a:buChar char="þ"/>
            </a:pPr>
            <a:r>
              <a:rPr lang="en-US" altLang="en-US"/>
              <a:t>Who are our suppliers and who can integrate into our e-commerce program?</a:t>
            </a:r>
          </a:p>
          <a:p>
            <a:pPr marL="444500" indent="-444500">
              <a:buFont typeface="Wingdings" panose="05000000000000000000" pitchFamily="2" charset="2"/>
              <a:buChar char="þ"/>
            </a:pPr>
            <a:r>
              <a:rPr lang="en-US" altLang="en-US">
                <a:solidFill>
                  <a:schemeClr val="hlink"/>
                </a:solidFill>
              </a:rPr>
              <a:t>Inventory, material requirements planning, and JIT</a:t>
            </a:r>
            <a:endParaRPr lang="en-US" altLang="en-US"/>
          </a:p>
          <a:p>
            <a:pPr marL="1071563" lvl="1" indent="-447675">
              <a:buFont typeface="Wingdings" panose="05000000000000000000" pitchFamily="2" charset="2"/>
              <a:buChar char="þ"/>
            </a:pPr>
            <a:r>
              <a:rPr lang="en-US" altLang="en-US"/>
              <a:t>How much inventory of each item should we have?</a:t>
            </a:r>
          </a:p>
          <a:p>
            <a:pPr marL="1071563" lvl="1" indent="-447675">
              <a:buFont typeface="Wingdings" panose="05000000000000000000" pitchFamily="2" charset="2"/>
              <a:buChar char="þ"/>
            </a:pPr>
            <a:r>
              <a:rPr lang="en-US" altLang="en-US"/>
              <a:t>When do we re-order?</a:t>
            </a:r>
          </a:p>
        </p:txBody>
      </p:sp>
      <p:sp>
        <p:nvSpPr>
          <p:cNvPr id="139268" name="Text Box 4"/>
          <p:cNvSpPr txBox="1">
            <a:spLocks noChangeArrowheads="1"/>
          </p:cNvSpPr>
          <p:nvPr/>
        </p:nvSpPr>
        <p:spPr bwMode="auto">
          <a:xfrm>
            <a:off x="8783639" y="6272213"/>
            <a:ext cx="15195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Table 1.2 (cont.)</a:t>
            </a:r>
          </a:p>
        </p:txBody>
      </p:sp>
    </p:spTree>
    <p:extLst>
      <p:ext uri="{BB962C8B-B14F-4D97-AF65-F5344CB8AC3E}">
        <p14:creationId xmlns:p14="http://schemas.microsoft.com/office/powerpoint/2010/main" val="763471769"/>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39267"/>
                                        </p:tgtEl>
                                        <p:attrNameLst>
                                          <p:attrName>style.visibility</p:attrName>
                                        </p:attrNameLst>
                                      </p:cBhvr>
                                      <p:to>
                                        <p:strVal val="visible"/>
                                      </p:to>
                                    </p:set>
                                    <p:animEffect transition="in" filter="strips(downRight)">
                                      <p:cBhvr>
                                        <p:cTn id="7" dur="1000"/>
                                        <p:tgtEl>
                                          <p:spTgt spid="13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197100" y="558800"/>
            <a:ext cx="7772400" cy="757238"/>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The Critical Decisions</a:t>
            </a:r>
          </a:p>
        </p:txBody>
      </p:sp>
      <p:sp>
        <p:nvSpPr>
          <p:cNvPr id="141315" name="Rectangle 3"/>
          <p:cNvSpPr>
            <a:spLocks noGrp="1" noChangeArrowheads="1"/>
          </p:cNvSpPr>
          <p:nvPr>
            <p:ph idx="1"/>
          </p:nvPr>
        </p:nvSpPr>
        <p:spPr>
          <a:xfrm>
            <a:off x="2209800" y="1633538"/>
            <a:ext cx="7772400" cy="4400550"/>
          </a:xfrm>
        </p:spPr>
        <p:txBody>
          <a:bodyPr/>
          <a:lstStyle/>
          <a:p>
            <a:pPr marL="444500" indent="-444500">
              <a:buFont typeface="Wingdings" panose="05000000000000000000" pitchFamily="2" charset="2"/>
              <a:buChar char="þ"/>
            </a:pPr>
            <a:r>
              <a:rPr lang="en-US" altLang="en-US">
                <a:solidFill>
                  <a:schemeClr val="hlink"/>
                </a:solidFill>
              </a:rPr>
              <a:t>Intermediate and short</a:t>
            </a:r>
            <a:r>
              <a:rPr lang="en-US" altLang="en-US">
                <a:solidFill>
                  <a:schemeClr val="hlink"/>
                </a:solidFill>
                <a:cs typeface="Arial" panose="020B0604020202020204" pitchFamily="34" charset="0"/>
              </a:rPr>
              <a:t>–</a:t>
            </a:r>
            <a:r>
              <a:rPr lang="en-US" altLang="en-US">
                <a:solidFill>
                  <a:schemeClr val="hlink"/>
                </a:solidFill>
              </a:rPr>
              <a:t>term scheduling</a:t>
            </a:r>
            <a:endParaRPr lang="en-US" altLang="en-US">
              <a:solidFill>
                <a:srgbClr val="6600FF"/>
              </a:solidFill>
            </a:endParaRPr>
          </a:p>
          <a:p>
            <a:pPr marL="1071563" lvl="1" indent="-447675">
              <a:buFont typeface="Wingdings" panose="05000000000000000000" pitchFamily="2" charset="2"/>
              <a:buChar char="þ"/>
            </a:pPr>
            <a:r>
              <a:rPr lang="en-US" altLang="en-US"/>
              <a:t>Are we better off keeping people on the payroll during slowdowns?</a:t>
            </a:r>
          </a:p>
          <a:p>
            <a:pPr marL="1071563" lvl="1" indent="-447675">
              <a:buFont typeface="Wingdings" panose="05000000000000000000" pitchFamily="2" charset="2"/>
              <a:buChar char="þ"/>
            </a:pPr>
            <a:r>
              <a:rPr lang="en-US" altLang="en-US"/>
              <a:t>Which jobs do we perform next?</a:t>
            </a:r>
          </a:p>
          <a:p>
            <a:pPr marL="444500" indent="-444500">
              <a:buFont typeface="Wingdings" panose="05000000000000000000" pitchFamily="2" charset="2"/>
              <a:buChar char="þ"/>
            </a:pPr>
            <a:r>
              <a:rPr lang="en-US" altLang="en-US">
                <a:solidFill>
                  <a:schemeClr val="hlink"/>
                </a:solidFill>
              </a:rPr>
              <a:t>Maintenance</a:t>
            </a:r>
            <a:endParaRPr lang="en-US" altLang="en-US">
              <a:solidFill>
                <a:srgbClr val="FFCC00"/>
              </a:solidFill>
            </a:endParaRPr>
          </a:p>
          <a:p>
            <a:pPr marL="1071563" lvl="1" indent="-447675">
              <a:buFont typeface="Wingdings" panose="05000000000000000000" pitchFamily="2" charset="2"/>
              <a:buChar char="þ"/>
            </a:pPr>
            <a:r>
              <a:rPr lang="en-US" altLang="en-US"/>
              <a:t>Who is responsible for maintenance?</a:t>
            </a:r>
          </a:p>
          <a:p>
            <a:pPr marL="1071563" lvl="1" indent="-447675">
              <a:buFont typeface="Wingdings" panose="05000000000000000000" pitchFamily="2" charset="2"/>
              <a:buChar char="þ"/>
            </a:pPr>
            <a:r>
              <a:rPr lang="en-US" altLang="en-US"/>
              <a:t>When do we do maintenance?</a:t>
            </a:r>
          </a:p>
        </p:txBody>
      </p:sp>
      <p:sp>
        <p:nvSpPr>
          <p:cNvPr id="141316" name="Text Box 4"/>
          <p:cNvSpPr txBox="1">
            <a:spLocks noChangeArrowheads="1"/>
          </p:cNvSpPr>
          <p:nvPr/>
        </p:nvSpPr>
        <p:spPr bwMode="auto">
          <a:xfrm>
            <a:off x="8783639" y="6272213"/>
            <a:ext cx="15195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Table 1.2 (cont.)</a:t>
            </a:r>
          </a:p>
        </p:txBody>
      </p:sp>
    </p:spTree>
    <p:extLst>
      <p:ext uri="{BB962C8B-B14F-4D97-AF65-F5344CB8AC3E}">
        <p14:creationId xmlns:p14="http://schemas.microsoft.com/office/powerpoint/2010/main" val="2579336911"/>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41315"/>
                                        </p:tgtEl>
                                        <p:attrNameLst>
                                          <p:attrName>style.visibility</p:attrName>
                                        </p:attrNameLst>
                                      </p:cBhvr>
                                      <p:to>
                                        <p:strVal val="visible"/>
                                      </p:to>
                                    </p:set>
                                    <p:animEffect transition="in" filter="strips(downRight)">
                                      <p:cBhvr>
                                        <p:cTn id="7" dur="1000"/>
                                        <p:tgtEl>
                                          <p:spTgt spid="14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2189164" y="254001"/>
            <a:ext cx="7788275" cy="758825"/>
          </a:xfrm>
          <a:solidFill>
            <a:srgbClr val="2FFF74"/>
          </a:solidFill>
          <a:ln>
            <a:solidFill>
              <a:schemeClr val="tx1"/>
            </a:solidFill>
            <a:miter lim="800000"/>
            <a:headEnd/>
            <a:tailEnd/>
          </a:ln>
        </p:spPr>
        <p:txBody>
          <a:bodyPr anchor="ctr"/>
          <a:lstStyle/>
          <a:p>
            <a:r>
              <a:rPr lang="en-US" altLang="en-US" sz="4400">
                <a:effectLst>
                  <a:outerShdw blurRad="38100" dist="38100" dir="2700000" algn="tl">
                    <a:srgbClr val="FFFFFF"/>
                  </a:outerShdw>
                </a:effectLst>
              </a:rPr>
              <a:t>Where are the OM Jobs?</a:t>
            </a:r>
          </a:p>
        </p:txBody>
      </p:sp>
      <p:sp>
        <p:nvSpPr>
          <p:cNvPr id="59396" name="Text Box 4"/>
          <p:cNvSpPr txBox="1">
            <a:spLocks noChangeArrowheads="1"/>
          </p:cNvSpPr>
          <p:nvPr/>
        </p:nvSpPr>
        <p:spPr bwMode="auto">
          <a:xfrm>
            <a:off x="8847138" y="6399213"/>
            <a:ext cx="10075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Figure 1.2</a:t>
            </a:r>
          </a:p>
        </p:txBody>
      </p:sp>
      <p:pic>
        <p:nvPicPr>
          <p:cNvPr id="593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146176"/>
            <a:ext cx="8051800" cy="526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57994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59397"/>
                                        </p:tgtEl>
                                        <p:attrNameLst>
                                          <p:attrName>style.visibility</p:attrName>
                                        </p:attrNameLst>
                                      </p:cBhvr>
                                      <p:to>
                                        <p:strVal val="visible"/>
                                      </p:to>
                                    </p:set>
                                    <p:animEffect transition="in" filter="strips(downRight)">
                                      <p:cBhvr>
                                        <p:cTn id="7" dur="500"/>
                                        <p:tgtEl>
                                          <p:spTgt spid="59397"/>
                                        </p:tgtEl>
                                      </p:cBhvr>
                                    </p:animEffect>
                                  </p:childTnLst>
                                </p:cTn>
                              </p:par>
                            </p:childTnLst>
                          </p:cTn>
                        </p:par>
                        <p:par>
                          <p:cTn id="8" fill="hold" nodeType="afterGroup">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59396"/>
                                        </p:tgtEl>
                                        <p:attrNameLst>
                                          <p:attrName>style.visibility</p:attrName>
                                        </p:attrNameLst>
                                      </p:cBhvr>
                                      <p:to>
                                        <p:strVal val="visible"/>
                                      </p:to>
                                    </p:set>
                                    <p:animEffect transition="in" filter="wipe(left)">
                                      <p:cBhvr>
                                        <p:cTn id="11"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197100" y="482601"/>
            <a:ext cx="7772400" cy="746125"/>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Where are the OM Jobs?</a:t>
            </a:r>
          </a:p>
        </p:txBody>
      </p:sp>
      <p:sp>
        <p:nvSpPr>
          <p:cNvPr id="60419" name="Rectangle 3"/>
          <p:cNvSpPr>
            <a:spLocks noGrp="1" noChangeArrowheads="1"/>
          </p:cNvSpPr>
          <p:nvPr>
            <p:ph idx="1"/>
          </p:nvPr>
        </p:nvSpPr>
        <p:spPr>
          <a:xfrm>
            <a:off x="3419476" y="1604963"/>
            <a:ext cx="5413375" cy="4735512"/>
          </a:xfrm>
        </p:spPr>
        <p:txBody>
          <a:bodyPr/>
          <a:lstStyle/>
          <a:p>
            <a:pPr marL="444500" indent="-444500" defTabSz="836613">
              <a:lnSpc>
                <a:spcPct val="80000"/>
              </a:lnSpc>
              <a:buFont typeface="Wingdings" panose="05000000000000000000" pitchFamily="2" charset="2"/>
              <a:buChar char="þ"/>
            </a:pPr>
            <a:r>
              <a:rPr lang="en-US" altLang="en-US" sz="2600"/>
              <a:t>Technology/methods</a:t>
            </a:r>
          </a:p>
          <a:p>
            <a:pPr marL="444500" indent="-444500" defTabSz="836613">
              <a:lnSpc>
                <a:spcPct val="80000"/>
              </a:lnSpc>
              <a:buFont typeface="Wingdings" panose="05000000000000000000" pitchFamily="2" charset="2"/>
              <a:buChar char="þ"/>
            </a:pPr>
            <a:r>
              <a:rPr lang="en-US" altLang="en-US" sz="2600"/>
              <a:t>Facilities/space utilization</a:t>
            </a:r>
          </a:p>
          <a:p>
            <a:pPr marL="444500" indent="-444500" defTabSz="836613">
              <a:lnSpc>
                <a:spcPct val="80000"/>
              </a:lnSpc>
              <a:buFont typeface="Wingdings" panose="05000000000000000000" pitchFamily="2" charset="2"/>
              <a:buChar char="þ"/>
            </a:pPr>
            <a:r>
              <a:rPr lang="en-US" altLang="en-US" sz="2600"/>
              <a:t>Strategic issues</a:t>
            </a:r>
          </a:p>
          <a:p>
            <a:pPr marL="444500" indent="-444500" defTabSz="836613">
              <a:lnSpc>
                <a:spcPct val="80000"/>
              </a:lnSpc>
              <a:buFont typeface="Wingdings" panose="05000000000000000000" pitchFamily="2" charset="2"/>
              <a:buChar char="þ"/>
            </a:pPr>
            <a:r>
              <a:rPr lang="en-US" altLang="en-US" sz="2600"/>
              <a:t>Response time</a:t>
            </a:r>
          </a:p>
          <a:p>
            <a:pPr marL="444500" indent="-444500" defTabSz="836613">
              <a:lnSpc>
                <a:spcPct val="80000"/>
              </a:lnSpc>
              <a:buFont typeface="Wingdings" panose="05000000000000000000" pitchFamily="2" charset="2"/>
              <a:buChar char="þ"/>
            </a:pPr>
            <a:r>
              <a:rPr lang="en-US" altLang="en-US" sz="2600"/>
              <a:t>People/team development</a:t>
            </a:r>
          </a:p>
          <a:p>
            <a:pPr marL="444500" indent="-444500" defTabSz="836613">
              <a:lnSpc>
                <a:spcPct val="80000"/>
              </a:lnSpc>
              <a:buFont typeface="Wingdings" panose="05000000000000000000" pitchFamily="2" charset="2"/>
              <a:buChar char="þ"/>
            </a:pPr>
            <a:r>
              <a:rPr lang="en-US" altLang="en-US" sz="2600"/>
              <a:t>Customer service</a:t>
            </a:r>
          </a:p>
          <a:p>
            <a:pPr marL="444500" indent="-444500" defTabSz="836613">
              <a:lnSpc>
                <a:spcPct val="80000"/>
              </a:lnSpc>
              <a:buFont typeface="Wingdings" panose="05000000000000000000" pitchFamily="2" charset="2"/>
              <a:buChar char="þ"/>
            </a:pPr>
            <a:r>
              <a:rPr lang="en-US" altLang="en-US" sz="2600"/>
              <a:t>Quality</a:t>
            </a:r>
          </a:p>
          <a:p>
            <a:pPr marL="444500" indent="-444500" defTabSz="836613">
              <a:lnSpc>
                <a:spcPct val="80000"/>
              </a:lnSpc>
              <a:buFont typeface="Wingdings" panose="05000000000000000000" pitchFamily="2" charset="2"/>
              <a:buChar char="þ"/>
            </a:pPr>
            <a:r>
              <a:rPr lang="en-US" altLang="en-US" sz="2600"/>
              <a:t>Cost reduction</a:t>
            </a:r>
          </a:p>
          <a:p>
            <a:pPr marL="444500" indent="-444500" defTabSz="836613">
              <a:lnSpc>
                <a:spcPct val="80000"/>
              </a:lnSpc>
              <a:buFont typeface="Wingdings" panose="05000000000000000000" pitchFamily="2" charset="2"/>
              <a:buChar char="þ"/>
            </a:pPr>
            <a:r>
              <a:rPr lang="en-US" altLang="en-US" sz="2600"/>
              <a:t>Inventory reduction</a:t>
            </a:r>
          </a:p>
          <a:p>
            <a:pPr marL="444500" indent="-444500" defTabSz="836613">
              <a:lnSpc>
                <a:spcPct val="80000"/>
              </a:lnSpc>
              <a:buFont typeface="Wingdings" panose="05000000000000000000" pitchFamily="2" charset="2"/>
              <a:buChar char="þ"/>
            </a:pPr>
            <a:r>
              <a:rPr lang="en-US" altLang="en-US" sz="2600"/>
              <a:t>Productivity improvement</a:t>
            </a:r>
          </a:p>
        </p:txBody>
      </p:sp>
    </p:spTree>
    <p:extLst>
      <p:ext uri="{BB962C8B-B14F-4D97-AF65-F5344CB8AC3E}">
        <p14:creationId xmlns:p14="http://schemas.microsoft.com/office/powerpoint/2010/main" val="92333989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0419"/>
                                        </p:tgtEl>
                                        <p:attrNameLst>
                                          <p:attrName>style.visibility</p:attrName>
                                        </p:attrNameLst>
                                      </p:cBhvr>
                                      <p:to>
                                        <p:strVal val="visible"/>
                                      </p:to>
                                    </p:set>
                                    <p:animEffect transition="in" filter="strips(downRight)">
                                      <p:cBhvr>
                                        <p:cTn id="7" dur="10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197100" y="609601"/>
            <a:ext cx="7772400" cy="841375"/>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Contributions From</a:t>
            </a:r>
          </a:p>
        </p:txBody>
      </p:sp>
      <p:sp>
        <p:nvSpPr>
          <p:cNvPr id="79875" name="Rectangle 3"/>
          <p:cNvSpPr>
            <a:spLocks noGrp="1" noChangeArrowheads="1"/>
          </p:cNvSpPr>
          <p:nvPr>
            <p:ph idx="1"/>
          </p:nvPr>
        </p:nvSpPr>
        <p:spPr>
          <a:xfrm>
            <a:off x="3189289" y="1912938"/>
            <a:ext cx="5303837" cy="4017962"/>
          </a:xfrm>
        </p:spPr>
        <p:txBody>
          <a:bodyPr/>
          <a:lstStyle/>
          <a:p>
            <a:pPr marL="444500" indent="-444500">
              <a:buFont typeface="Wingdings" panose="05000000000000000000" pitchFamily="2" charset="2"/>
              <a:buChar char="þ"/>
            </a:pPr>
            <a:r>
              <a:rPr lang="en-US" altLang="en-US"/>
              <a:t>Human factors</a:t>
            </a:r>
          </a:p>
          <a:p>
            <a:pPr marL="444500" indent="-444500">
              <a:buFont typeface="Wingdings" panose="05000000000000000000" pitchFamily="2" charset="2"/>
              <a:buChar char="þ"/>
            </a:pPr>
            <a:r>
              <a:rPr lang="en-US" altLang="en-US"/>
              <a:t>Industrial engineering</a:t>
            </a:r>
          </a:p>
          <a:p>
            <a:pPr marL="444500" indent="-444500">
              <a:buFont typeface="Wingdings" panose="05000000000000000000" pitchFamily="2" charset="2"/>
              <a:buChar char="þ"/>
            </a:pPr>
            <a:r>
              <a:rPr lang="en-US" altLang="en-US"/>
              <a:t>Management science</a:t>
            </a:r>
          </a:p>
          <a:p>
            <a:pPr marL="444500" indent="-444500">
              <a:buFont typeface="Wingdings" panose="05000000000000000000" pitchFamily="2" charset="2"/>
              <a:buChar char="þ"/>
            </a:pPr>
            <a:r>
              <a:rPr lang="en-US" altLang="en-US"/>
              <a:t>Biological science</a:t>
            </a:r>
          </a:p>
          <a:p>
            <a:pPr marL="444500" indent="-444500">
              <a:buFont typeface="Wingdings" panose="05000000000000000000" pitchFamily="2" charset="2"/>
              <a:buChar char="þ"/>
            </a:pPr>
            <a:r>
              <a:rPr lang="en-US" altLang="en-US"/>
              <a:t>Physical sciences</a:t>
            </a:r>
          </a:p>
          <a:p>
            <a:pPr marL="444500" indent="-444500">
              <a:buFont typeface="Wingdings" panose="05000000000000000000" pitchFamily="2" charset="2"/>
              <a:buChar char="þ"/>
            </a:pPr>
            <a:r>
              <a:rPr lang="en-US" altLang="en-US"/>
              <a:t>Information science </a:t>
            </a:r>
          </a:p>
        </p:txBody>
      </p:sp>
    </p:spTree>
    <p:extLst>
      <p:ext uri="{BB962C8B-B14F-4D97-AF65-F5344CB8AC3E}">
        <p14:creationId xmlns:p14="http://schemas.microsoft.com/office/powerpoint/2010/main" val="362096930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9875"/>
                                        </p:tgtEl>
                                        <p:attrNameLst>
                                          <p:attrName>style.visibility</p:attrName>
                                        </p:attrNameLst>
                                      </p:cBhvr>
                                      <p:to>
                                        <p:strVal val="visible"/>
                                      </p:to>
                                    </p:set>
                                    <p:animEffect transition="in" filter="strips(downRight)">
                                      <p:cBhvr>
                                        <p:cTn id="7" dur="10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197100" y="469901"/>
            <a:ext cx="7772400" cy="866775"/>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New Challenges in OM</a:t>
            </a:r>
          </a:p>
        </p:txBody>
      </p:sp>
      <p:sp>
        <p:nvSpPr>
          <p:cNvPr id="86021" name="AutoShape 5"/>
          <p:cNvSpPr>
            <a:spLocks noChangeArrowheads="1"/>
          </p:cNvSpPr>
          <p:nvPr/>
        </p:nvSpPr>
        <p:spPr bwMode="auto">
          <a:xfrm>
            <a:off x="5529264" y="2185989"/>
            <a:ext cx="1184275" cy="3756025"/>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6025" name="Group 9"/>
          <p:cNvGrpSpPr>
            <a:grpSpLocks/>
          </p:cNvGrpSpPr>
          <p:nvPr/>
        </p:nvGrpSpPr>
        <p:grpSpPr bwMode="auto">
          <a:xfrm>
            <a:off x="6862764" y="1416051"/>
            <a:ext cx="3386137" cy="5114925"/>
            <a:chOff x="3363" y="892"/>
            <a:chExt cx="2133" cy="3222"/>
          </a:xfrm>
        </p:grpSpPr>
        <p:sp>
          <p:nvSpPr>
            <p:cNvPr id="86020" name="Rectangle 4"/>
            <p:cNvSpPr>
              <a:spLocks noChangeArrowheads="1"/>
            </p:cNvSpPr>
            <p:nvPr/>
          </p:nvSpPr>
          <p:spPr bwMode="auto">
            <a:xfrm>
              <a:off x="3363" y="1272"/>
              <a:ext cx="2133" cy="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lstStyle>
              <a:lvl1pPr marL="444500" indent="-444500">
                <a:lnSpc>
                  <a:spcPct val="90000"/>
                </a:lnSpc>
                <a:spcBef>
                  <a:spcPct val="40000"/>
                </a:spcBef>
                <a:buChar char="•"/>
                <a:defRPr sz="3200" b="1" i="1">
                  <a:solidFill>
                    <a:schemeClr val="tx1"/>
                  </a:solidFill>
                  <a:effectLst>
                    <a:outerShdw blurRad="38100" dist="38100" dir="2700000" algn="tl">
                      <a:srgbClr val="C0C0C0"/>
                    </a:outerShdw>
                  </a:effectLst>
                  <a:latin typeface="Arial" panose="020B0604020202020204" pitchFamily="34" charset="0"/>
                </a:defRPr>
              </a:lvl1pPr>
              <a:lvl2pPr marL="909638" indent="-285750">
                <a:lnSpc>
                  <a:spcPct val="90000"/>
                </a:lnSpc>
                <a:spcBef>
                  <a:spcPct val="40000"/>
                </a:spcBef>
                <a:buChar char="–"/>
                <a:defRPr sz="2800" b="1" i="1">
                  <a:solidFill>
                    <a:schemeClr val="tx1"/>
                  </a:solidFill>
                  <a:effectLst>
                    <a:outerShdw blurRad="38100" dist="38100" dir="2700000" algn="tl">
                      <a:srgbClr val="C0C0C0"/>
                    </a:outerShdw>
                  </a:effectLst>
                  <a:latin typeface="Arial" panose="020B0604020202020204" pitchFamily="34" charset="0"/>
                </a:defRPr>
              </a:lvl2pPr>
              <a:lvl3pPr marL="1317625" indent="-228600">
                <a:lnSpc>
                  <a:spcPct val="90000"/>
                </a:lnSpc>
                <a:spcBef>
                  <a:spcPct val="40000"/>
                </a:spcBef>
                <a:buChar char="•"/>
                <a:defRPr sz="2400" b="1" i="1">
                  <a:solidFill>
                    <a:schemeClr val="tx1"/>
                  </a:solidFill>
                  <a:effectLst>
                    <a:outerShdw blurRad="38100" dist="38100" dir="2700000" algn="tl">
                      <a:srgbClr val="C0C0C0"/>
                    </a:outerShdw>
                  </a:effectLst>
                  <a:latin typeface="Arial" panose="020B0604020202020204" pitchFamily="34" charset="0"/>
                </a:defRPr>
              </a:lvl3pPr>
              <a:lvl4pPr marL="1725613" indent="-228600">
                <a:lnSpc>
                  <a:spcPct val="90000"/>
                </a:lnSpc>
                <a:spcBef>
                  <a:spcPct val="40000"/>
                </a:spcBef>
                <a:buChar char="–"/>
                <a:defRPr sz="2000" b="1" i="1">
                  <a:solidFill>
                    <a:schemeClr val="tx1"/>
                  </a:solidFill>
                  <a:effectLst>
                    <a:outerShdw blurRad="38100" dist="38100" dir="2700000" algn="tl">
                      <a:srgbClr val="C0C0C0"/>
                    </a:outerShdw>
                  </a:effectLst>
                  <a:latin typeface="Arial" panose="020B0604020202020204" pitchFamily="34" charset="0"/>
                </a:defRPr>
              </a:lvl4pPr>
              <a:lvl5pPr marL="2133600" indent="-228600">
                <a:lnSpc>
                  <a:spcPct val="90000"/>
                </a:lnSpc>
                <a:spcBef>
                  <a:spcPct val="40000"/>
                </a:spcBef>
                <a:buChar char="»"/>
                <a:defRPr sz="2000" b="1" i="1">
                  <a:solidFill>
                    <a:schemeClr val="tx1"/>
                  </a:solidFill>
                  <a:effectLst>
                    <a:outerShdw blurRad="38100" dist="38100" dir="2700000" algn="tl">
                      <a:srgbClr val="C0C0C0"/>
                    </a:outerShdw>
                  </a:effectLst>
                  <a:latin typeface="Arial" panose="020B0604020202020204" pitchFamily="34" charset="0"/>
                </a:defRPr>
              </a:lvl5pPr>
              <a:lvl6pPr marL="2590800" indent="-22860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Arial" panose="020B0604020202020204" pitchFamily="34" charset="0"/>
                </a:defRPr>
              </a:lvl6pPr>
              <a:lvl7pPr marL="3048000" indent="-22860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Arial" panose="020B0604020202020204" pitchFamily="34" charset="0"/>
                </a:defRPr>
              </a:lvl7pPr>
              <a:lvl8pPr marL="3505200" indent="-22860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Arial" panose="020B0604020202020204" pitchFamily="34" charset="0"/>
                </a:defRPr>
              </a:lvl8pPr>
              <a:lvl9pPr marL="3962400" indent="-22860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Arial" panose="020B0604020202020204" pitchFamily="34" charset="0"/>
                </a:defRPr>
              </a:lvl9pPr>
            </a:lstStyle>
            <a:p>
              <a:pPr eaLnBrk="1" hangingPunct="1">
                <a:buFont typeface="Wingdings" panose="05000000000000000000" pitchFamily="2" charset="2"/>
                <a:buChar char="þ"/>
              </a:pPr>
              <a:r>
                <a:rPr lang="en-US" altLang="en-US" sz="2400"/>
                <a:t>Global focus</a:t>
              </a:r>
            </a:p>
            <a:p>
              <a:pPr eaLnBrk="1" hangingPunct="1">
                <a:buFont typeface="Wingdings" panose="05000000000000000000" pitchFamily="2" charset="2"/>
                <a:buChar char="þ"/>
              </a:pPr>
              <a:r>
                <a:rPr lang="en-US" altLang="en-US" sz="2400"/>
                <a:t>Just-in-time</a:t>
              </a:r>
            </a:p>
            <a:p>
              <a:pPr eaLnBrk="1" hangingPunct="1">
                <a:buFont typeface="Wingdings" panose="05000000000000000000" pitchFamily="2" charset="2"/>
                <a:buChar char="þ"/>
              </a:pPr>
              <a:r>
                <a:rPr lang="en-US" altLang="en-US" sz="2400"/>
                <a:t>Supply chain partnering</a:t>
              </a:r>
            </a:p>
            <a:p>
              <a:pPr eaLnBrk="1" hangingPunct="1">
                <a:buFont typeface="Wingdings" panose="05000000000000000000" pitchFamily="2" charset="2"/>
                <a:buChar char="þ"/>
              </a:pPr>
              <a:r>
                <a:rPr lang="en-US" altLang="en-US" sz="2400"/>
                <a:t>Rapid product development, alliances</a:t>
              </a:r>
            </a:p>
            <a:p>
              <a:pPr eaLnBrk="1" hangingPunct="1">
                <a:buFont typeface="Wingdings" panose="05000000000000000000" pitchFamily="2" charset="2"/>
                <a:buChar char="þ"/>
              </a:pPr>
              <a:r>
                <a:rPr lang="en-US" altLang="en-US" sz="2400"/>
                <a:t>Mass customization</a:t>
              </a:r>
            </a:p>
            <a:p>
              <a:pPr eaLnBrk="1" hangingPunct="1">
                <a:buFont typeface="Wingdings" panose="05000000000000000000" pitchFamily="2" charset="2"/>
                <a:buChar char="þ"/>
              </a:pPr>
              <a:r>
                <a:rPr lang="en-US" altLang="en-US" sz="2400"/>
                <a:t>Empowered employees, teams</a:t>
              </a:r>
            </a:p>
          </p:txBody>
        </p:sp>
        <p:sp>
          <p:nvSpPr>
            <p:cNvPr id="86023" name="Text Box 7"/>
            <p:cNvSpPr txBox="1">
              <a:spLocks noChangeArrowheads="1"/>
            </p:cNvSpPr>
            <p:nvPr/>
          </p:nvSpPr>
          <p:spPr bwMode="auto">
            <a:xfrm>
              <a:off x="4081" y="892"/>
              <a:ext cx="367"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800">
                  <a:solidFill>
                    <a:schemeClr val="hlink"/>
                  </a:solidFill>
                  <a:effectLst>
                    <a:outerShdw blurRad="38100" dist="38100" dir="2700000" algn="tl">
                      <a:srgbClr val="C0C0C0"/>
                    </a:outerShdw>
                  </a:effectLst>
                  <a:latin typeface="Arial" panose="020B0604020202020204" pitchFamily="34" charset="0"/>
                </a:rPr>
                <a:t>To</a:t>
              </a:r>
            </a:p>
          </p:txBody>
        </p:sp>
      </p:grpSp>
      <p:grpSp>
        <p:nvGrpSpPr>
          <p:cNvPr id="86027" name="Group 11"/>
          <p:cNvGrpSpPr>
            <a:grpSpLocks/>
          </p:cNvGrpSpPr>
          <p:nvPr/>
        </p:nvGrpSpPr>
        <p:grpSpPr bwMode="auto">
          <a:xfrm>
            <a:off x="1998663" y="1416050"/>
            <a:ext cx="3968750" cy="4751388"/>
            <a:chOff x="299" y="892"/>
            <a:chExt cx="2500" cy="2993"/>
          </a:xfrm>
        </p:grpSpPr>
        <p:sp>
          <p:nvSpPr>
            <p:cNvPr id="86022" name="Text Box 6"/>
            <p:cNvSpPr txBox="1">
              <a:spLocks noChangeArrowheads="1"/>
            </p:cNvSpPr>
            <p:nvPr/>
          </p:nvSpPr>
          <p:spPr bwMode="auto">
            <a:xfrm>
              <a:off x="1108" y="892"/>
              <a:ext cx="656"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800">
                  <a:solidFill>
                    <a:schemeClr val="hlink"/>
                  </a:solidFill>
                  <a:effectLst>
                    <a:outerShdw blurRad="38100" dist="38100" dir="2700000" algn="tl">
                      <a:srgbClr val="C0C0C0"/>
                    </a:outerShdw>
                  </a:effectLst>
                  <a:latin typeface="Arial" panose="020B0604020202020204" pitchFamily="34" charset="0"/>
                </a:rPr>
                <a:t>From</a:t>
              </a:r>
            </a:p>
          </p:txBody>
        </p:sp>
        <p:sp>
          <p:nvSpPr>
            <p:cNvPr id="86024" name="Text Box 8"/>
            <p:cNvSpPr txBox="1">
              <a:spLocks noChangeArrowheads="1"/>
            </p:cNvSpPr>
            <p:nvPr/>
          </p:nvSpPr>
          <p:spPr bwMode="auto">
            <a:xfrm>
              <a:off x="299" y="1268"/>
              <a:ext cx="2500" cy="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panose="02020603050405020304" pitchFamily="18" charset="0"/>
                </a:defRPr>
              </a:lvl1pPr>
              <a:lvl2pPr marL="542925">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ct val="40000"/>
                </a:spcBef>
                <a:buFont typeface="Wingdings" panose="05000000000000000000" pitchFamily="2" charset="2"/>
                <a:buChar char="þ"/>
              </a:pPr>
              <a:r>
                <a:rPr lang="en-US" altLang="en-US">
                  <a:effectLst>
                    <a:outerShdw blurRad="38100" dist="38100" dir="2700000" algn="tl">
                      <a:srgbClr val="C0C0C0"/>
                    </a:outerShdw>
                  </a:effectLst>
                  <a:latin typeface="Arial" panose="020B0604020202020204" pitchFamily="34" charset="0"/>
                </a:rPr>
                <a:t>Local or national focus</a:t>
              </a:r>
            </a:p>
            <a:p>
              <a:pPr>
                <a:lnSpc>
                  <a:spcPct val="90000"/>
                </a:lnSpc>
                <a:spcBef>
                  <a:spcPct val="40000"/>
                </a:spcBef>
                <a:buFont typeface="Wingdings" panose="05000000000000000000" pitchFamily="2" charset="2"/>
                <a:buChar char="þ"/>
              </a:pPr>
              <a:r>
                <a:rPr lang="en-US" altLang="en-US">
                  <a:effectLst>
                    <a:outerShdw blurRad="38100" dist="38100" dir="2700000" algn="tl">
                      <a:srgbClr val="C0C0C0"/>
                    </a:outerShdw>
                  </a:effectLst>
                  <a:latin typeface="Arial" panose="020B0604020202020204" pitchFamily="34" charset="0"/>
                </a:rPr>
                <a:t>Batch shipments</a:t>
              </a:r>
            </a:p>
            <a:p>
              <a:pPr>
                <a:lnSpc>
                  <a:spcPct val="90000"/>
                </a:lnSpc>
                <a:spcBef>
                  <a:spcPct val="40000"/>
                </a:spcBef>
                <a:buFont typeface="Wingdings" panose="05000000000000000000" pitchFamily="2" charset="2"/>
                <a:buChar char="þ"/>
              </a:pPr>
              <a:r>
                <a:rPr lang="en-US" altLang="en-US">
                  <a:effectLst>
                    <a:outerShdw blurRad="38100" dist="38100" dir="2700000" algn="tl">
                      <a:srgbClr val="C0C0C0"/>
                    </a:outerShdw>
                  </a:effectLst>
                  <a:latin typeface="Arial" panose="020B0604020202020204" pitchFamily="34" charset="0"/>
                </a:rPr>
                <a:t>Low bid purchasing</a:t>
              </a:r>
              <a:br>
                <a:rPr lang="en-US" altLang="en-US">
                  <a:effectLst>
                    <a:outerShdw blurRad="38100" dist="38100" dir="2700000" algn="tl">
                      <a:srgbClr val="C0C0C0"/>
                    </a:outerShdw>
                  </a:effectLst>
                  <a:latin typeface="Arial" panose="020B0604020202020204" pitchFamily="34" charset="0"/>
                </a:rPr>
              </a:br>
              <a:endParaRPr lang="en-US" altLang="en-US">
                <a:effectLst>
                  <a:outerShdw blurRad="38100" dist="38100" dir="2700000" algn="tl">
                    <a:srgbClr val="C0C0C0"/>
                  </a:outerShdw>
                </a:effectLst>
                <a:latin typeface="Arial" panose="020B0604020202020204" pitchFamily="34" charset="0"/>
              </a:endParaRPr>
            </a:p>
            <a:p>
              <a:pPr>
                <a:lnSpc>
                  <a:spcPct val="90000"/>
                </a:lnSpc>
                <a:spcBef>
                  <a:spcPct val="40000"/>
                </a:spcBef>
                <a:buFont typeface="Wingdings" panose="05000000000000000000" pitchFamily="2" charset="2"/>
                <a:buChar char="þ"/>
              </a:pPr>
              <a:r>
                <a:rPr lang="en-US" altLang="en-US">
                  <a:effectLst>
                    <a:outerShdw blurRad="38100" dist="38100" dir="2700000" algn="tl">
                      <a:srgbClr val="C0C0C0"/>
                    </a:outerShdw>
                  </a:effectLst>
                  <a:latin typeface="Arial" panose="020B0604020202020204" pitchFamily="34" charset="0"/>
                </a:rPr>
                <a:t>Lengthy product development</a:t>
              </a:r>
              <a:br>
                <a:rPr lang="en-US" altLang="en-US">
                  <a:effectLst>
                    <a:outerShdw blurRad="38100" dist="38100" dir="2700000" algn="tl">
                      <a:srgbClr val="C0C0C0"/>
                    </a:outerShdw>
                  </a:effectLst>
                  <a:latin typeface="Arial" panose="020B0604020202020204" pitchFamily="34" charset="0"/>
                </a:rPr>
              </a:br>
              <a:endParaRPr lang="en-US" altLang="en-US">
                <a:effectLst>
                  <a:outerShdw blurRad="38100" dist="38100" dir="2700000" algn="tl">
                    <a:srgbClr val="C0C0C0"/>
                  </a:outerShdw>
                </a:effectLst>
                <a:latin typeface="Arial" panose="020B0604020202020204" pitchFamily="34" charset="0"/>
              </a:endParaRPr>
            </a:p>
            <a:p>
              <a:pPr>
                <a:lnSpc>
                  <a:spcPct val="90000"/>
                </a:lnSpc>
                <a:spcBef>
                  <a:spcPct val="40000"/>
                </a:spcBef>
                <a:buFont typeface="Wingdings" panose="05000000000000000000" pitchFamily="2" charset="2"/>
                <a:buChar char="þ"/>
              </a:pPr>
              <a:r>
                <a:rPr lang="en-US" altLang="en-US">
                  <a:effectLst>
                    <a:outerShdw blurRad="38100" dist="38100" dir="2700000" algn="tl">
                      <a:srgbClr val="C0C0C0"/>
                    </a:outerShdw>
                  </a:effectLst>
                  <a:latin typeface="Arial" panose="020B0604020202020204" pitchFamily="34" charset="0"/>
                </a:rPr>
                <a:t>Standard products</a:t>
              </a:r>
              <a:br>
                <a:rPr lang="en-US" altLang="en-US">
                  <a:effectLst>
                    <a:outerShdw blurRad="38100" dist="38100" dir="2700000" algn="tl">
                      <a:srgbClr val="C0C0C0"/>
                    </a:outerShdw>
                  </a:effectLst>
                  <a:latin typeface="Arial" panose="020B0604020202020204" pitchFamily="34" charset="0"/>
                </a:rPr>
              </a:br>
              <a:endParaRPr lang="en-US" altLang="en-US">
                <a:effectLst>
                  <a:outerShdw blurRad="38100" dist="38100" dir="2700000" algn="tl">
                    <a:srgbClr val="C0C0C0"/>
                  </a:outerShdw>
                </a:effectLst>
                <a:latin typeface="Arial" panose="020B0604020202020204" pitchFamily="34" charset="0"/>
              </a:endParaRPr>
            </a:p>
            <a:p>
              <a:pPr>
                <a:lnSpc>
                  <a:spcPct val="90000"/>
                </a:lnSpc>
                <a:spcBef>
                  <a:spcPct val="40000"/>
                </a:spcBef>
                <a:buFont typeface="Wingdings" panose="05000000000000000000" pitchFamily="2" charset="2"/>
                <a:buChar char="þ"/>
              </a:pPr>
              <a:r>
                <a:rPr lang="en-US" altLang="en-US">
                  <a:effectLst>
                    <a:outerShdw blurRad="38100" dist="38100" dir="2700000" algn="tl">
                      <a:srgbClr val="C0C0C0"/>
                    </a:outerShdw>
                  </a:effectLst>
                  <a:latin typeface="Arial" panose="020B0604020202020204" pitchFamily="34" charset="0"/>
                </a:rPr>
                <a:t>Job specialization</a:t>
              </a:r>
              <a:endParaRPr lang="en-AU" altLang="en-US">
                <a:effectLst>
                  <a:outerShdw blurRad="38100" dist="38100" dir="2700000" algn="tl">
                    <a:srgbClr val="C0C0C0"/>
                  </a:outerShdw>
                </a:effectLst>
                <a:latin typeface="Arial" panose="020B0604020202020204" pitchFamily="34" charset="0"/>
              </a:endParaRPr>
            </a:p>
          </p:txBody>
        </p:sp>
      </p:grpSp>
    </p:spTree>
    <p:extLst>
      <p:ext uri="{BB962C8B-B14F-4D97-AF65-F5344CB8AC3E}">
        <p14:creationId xmlns:p14="http://schemas.microsoft.com/office/powerpoint/2010/main" val="226526652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86027"/>
                                        </p:tgtEl>
                                        <p:attrNameLst>
                                          <p:attrName>style.visibility</p:attrName>
                                        </p:attrNameLst>
                                      </p:cBhvr>
                                      <p:to>
                                        <p:strVal val="visible"/>
                                      </p:to>
                                    </p:set>
                                    <p:animEffect transition="in" filter="strips(downRight)">
                                      <p:cBhvr>
                                        <p:cTn id="7" dur="1000"/>
                                        <p:tgtEl>
                                          <p:spTgt spid="86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wipe(left)">
                                      <p:cBhvr>
                                        <p:cTn id="12" dur="1000"/>
                                        <p:tgtEl>
                                          <p:spTgt spid="86021"/>
                                        </p:tgtEl>
                                      </p:cBhvr>
                                    </p:animEffect>
                                  </p:childTnLst>
                                </p:cTn>
                              </p:par>
                            </p:childTnLst>
                          </p:cTn>
                        </p:par>
                        <p:par>
                          <p:cTn id="13" fill="hold" nodeType="afterGroup">
                            <p:stCondLst>
                              <p:cond delay="1000"/>
                            </p:stCondLst>
                            <p:childTnLst>
                              <p:par>
                                <p:cTn id="14" presetID="18" presetClass="entr" presetSubtype="6" fill="hold" nodeType="afterEffect">
                                  <p:stCondLst>
                                    <p:cond delay="0"/>
                                  </p:stCondLst>
                                  <p:childTnLst>
                                    <p:set>
                                      <p:cBhvr>
                                        <p:cTn id="15" dur="1" fill="hold">
                                          <p:stCondLst>
                                            <p:cond delay="0"/>
                                          </p:stCondLst>
                                        </p:cTn>
                                        <p:tgtEl>
                                          <p:spTgt spid="86025"/>
                                        </p:tgtEl>
                                        <p:attrNameLst>
                                          <p:attrName>style.visibility</p:attrName>
                                        </p:attrNameLst>
                                      </p:cBhvr>
                                      <p:to>
                                        <p:strVal val="visible"/>
                                      </p:to>
                                    </p:set>
                                    <p:animEffect transition="in" filter="strips(downRight)">
                                      <p:cBhvr>
                                        <p:cTn id="16" dur="1000"/>
                                        <p:tgtEl>
                                          <p:spTgt spid="86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Expectations</a:t>
            </a:r>
            <a:endParaRPr lang="en-US" dirty="0"/>
          </a:p>
        </p:txBody>
      </p:sp>
      <p:sp>
        <p:nvSpPr>
          <p:cNvPr id="3" name="Content Placeholder 2"/>
          <p:cNvSpPr>
            <a:spLocks noGrp="1"/>
          </p:cNvSpPr>
          <p:nvPr>
            <p:ph idx="1"/>
          </p:nvPr>
        </p:nvSpPr>
        <p:spPr>
          <a:xfrm>
            <a:off x="248194" y="1825625"/>
            <a:ext cx="11105606" cy="4351338"/>
          </a:xfrm>
        </p:spPr>
        <p:txBody>
          <a:bodyPr/>
          <a:lstStyle/>
          <a:p>
            <a:r>
              <a:rPr lang="en-US" sz="3600" dirty="0" smtClean="0"/>
              <a:t>Participate: Ask and answer questions from the instructor</a:t>
            </a:r>
          </a:p>
          <a:p>
            <a:r>
              <a:rPr lang="en-US" sz="3600" dirty="0" smtClean="0"/>
              <a:t>Focus: Do not talk to one another to avoid disturbing the class</a:t>
            </a:r>
          </a:p>
          <a:p>
            <a:r>
              <a:rPr lang="en-US" sz="3600" dirty="0" smtClean="0"/>
              <a:t>Arrivals and departures: Be on time and leave during the breaks if necessary</a:t>
            </a:r>
          </a:p>
          <a:p>
            <a:r>
              <a:rPr lang="en-US" sz="3600" dirty="0" smtClean="0"/>
              <a:t>Ask to repeat: If you need to take a note or explain further</a:t>
            </a:r>
          </a:p>
          <a:p>
            <a:endParaRPr lang="en-US" dirty="0" smtClean="0"/>
          </a:p>
          <a:p>
            <a:endParaRPr lang="en-US" dirty="0"/>
          </a:p>
        </p:txBody>
      </p:sp>
    </p:spTree>
    <p:extLst>
      <p:ext uri="{BB962C8B-B14F-4D97-AF65-F5344CB8AC3E}">
        <p14:creationId xmlns:p14="http://schemas.microsoft.com/office/powerpoint/2010/main" val="3515402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2197100" y="546101"/>
            <a:ext cx="7772400" cy="866775"/>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Characteristics of Goods</a:t>
            </a:r>
          </a:p>
        </p:txBody>
      </p:sp>
      <p:sp>
        <p:nvSpPr>
          <p:cNvPr id="176131" name="Rectangle 3"/>
          <p:cNvSpPr>
            <a:spLocks noChangeArrowheads="1"/>
          </p:cNvSpPr>
          <p:nvPr/>
        </p:nvSpPr>
        <p:spPr bwMode="auto">
          <a:xfrm>
            <a:off x="2155826" y="1633539"/>
            <a:ext cx="3940175"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67" tIns="48615" rIns="98967" bIns="48615"/>
          <a:lstStyle>
            <a:lvl1pPr marL="444500" indent="-444500">
              <a:lnSpc>
                <a:spcPct val="90000"/>
              </a:lnSpc>
              <a:spcBef>
                <a:spcPct val="40000"/>
              </a:spcBef>
              <a:buChar char="•"/>
              <a:defRPr sz="2800" b="1" i="1">
                <a:solidFill>
                  <a:schemeClr val="tx1"/>
                </a:solidFill>
                <a:effectLst>
                  <a:outerShdw blurRad="38100" dist="38100" dir="2700000" algn="tl">
                    <a:srgbClr val="C0C0C0"/>
                  </a:outerShdw>
                </a:effectLst>
                <a:latin typeface="Arial" panose="020B0604020202020204" pitchFamily="34" charset="0"/>
              </a:defRPr>
            </a:lvl1pPr>
            <a:lvl2pPr marL="909638" indent="-285750">
              <a:lnSpc>
                <a:spcPct val="90000"/>
              </a:lnSpc>
              <a:spcBef>
                <a:spcPct val="40000"/>
              </a:spcBef>
              <a:buChar char="–"/>
              <a:defRPr sz="2400" b="1" i="1">
                <a:solidFill>
                  <a:schemeClr val="tx1"/>
                </a:solidFill>
                <a:effectLst>
                  <a:outerShdw blurRad="38100" dist="38100" dir="2700000" algn="tl">
                    <a:srgbClr val="C0C0C0"/>
                  </a:outerShdw>
                </a:effectLst>
                <a:latin typeface="Arial" panose="020B0604020202020204" pitchFamily="34" charset="0"/>
              </a:defRPr>
            </a:lvl2pPr>
            <a:lvl3pPr marL="1317625" indent="-228600">
              <a:lnSpc>
                <a:spcPct val="90000"/>
              </a:lnSpc>
              <a:spcBef>
                <a:spcPct val="40000"/>
              </a:spcBef>
              <a:buChar char="•"/>
              <a:defRPr sz="2000" b="1" i="1">
                <a:solidFill>
                  <a:schemeClr val="tx1"/>
                </a:solidFill>
                <a:effectLst>
                  <a:outerShdw blurRad="38100" dist="38100" dir="2700000" algn="tl">
                    <a:srgbClr val="C0C0C0"/>
                  </a:outerShdw>
                </a:effectLst>
                <a:latin typeface="Arial" panose="020B0604020202020204" pitchFamily="34" charset="0"/>
              </a:defRPr>
            </a:lvl3pPr>
            <a:lvl4pPr marL="1725613" indent="-228600">
              <a:lnSpc>
                <a:spcPct val="90000"/>
              </a:lnSpc>
              <a:spcBef>
                <a:spcPct val="40000"/>
              </a:spcBef>
              <a:buChar char="–"/>
              <a:defRPr b="1" i="1">
                <a:solidFill>
                  <a:schemeClr val="tx1"/>
                </a:solidFill>
                <a:effectLst>
                  <a:outerShdw blurRad="38100" dist="38100" dir="2700000" algn="tl">
                    <a:srgbClr val="C0C0C0"/>
                  </a:outerShdw>
                </a:effectLst>
                <a:latin typeface="Arial" panose="020B0604020202020204" pitchFamily="34" charset="0"/>
              </a:defRPr>
            </a:lvl4pPr>
            <a:lvl5pPr marL="2133600" indent="-228600">
              <a:lnSpc>
                <a:spcPct val="90000"/>
              </a:lnSpc>
              <a:spcBef>
                <a:spcPct val="40000"/>
              </a:spcBef>
              <a:buChar char="»"/>
              <a:defRPr b="1" i="1">
                <a:solidFill>
                  <a:schemeClr val="tx1"/>
                </a:solidFill>
                <a:effectLst>
                  <a:outerShdw blurRad="38100" dist="38100" dir="2700000" algn="tl">
                    <a:srgbClr val="C0C0C0"/>
                  </a:outerShdw>
                </a:effectLst>
                <a:latin typeface="Arial" panose="020B0604020202020204" pitchFamily="34" charset="0"/>
              </a:defRPr>
            </a:lvl5pPr>
            <a:lvl6pPr marL="2590800" indent="-228600" fontAlgn="base">
              <a:lnSpc>
                <a:spcPct val="90000"/>
              </a:lnSpc>
              <a:spcBef>
                <a:spcPct val="40000"/>
              </a:spcBef>
              <a:spcAft>
                <a:spcPct val="0"/>
              </a:spcAft>
              <a:buChar char="»"/>
              <a:defRPr b="1" i="1">
                <a:solidFill>
                  <a:schemeClr val="tx1"/>
                </a:solidFill>
                <a:effectLst>
                  <a:outerShdw blurRad="38100" dist="38100" dir="2700000" algn="tl">
                    <a:srgbClr val="C0C0C0"/>
                  </a:outerShdw>
                </a:effectLst>
                <a:latin typeface="Arial" panose="020B0604020202020204" pitchFamily="34" charset="0"/>
              </a:defRPr>
            </a:lvl6pPr>
            <a:lvl7pPr marL="3048000" indent="-228600" fontAlgn="base">
              <a:lnSpc>
                <a:spcPct val="90000"/>
              </a:lnSpc>
              <a:spcBef>
                <a:spcPct val="40000"/>
              </a:spcBef>
              <a:spcAft>
                <a:spcPct val="0"/>
              </a:spcAft>
              <a:buChar char="»"/>
              <a:defRPr b="1" i="1">
                <a:solidFill>
                  <a:schemeClr val="tx1"/>
                </a:solidFill>
                <a:effectLst>
                  <a:outerShdw blurRad="38100" dist="38100" dir="2700000" algn="tl">
                    <a:srgbClr val="C0C0C0"/>
                  </a:outerShdw>
                </a:effectLst>
                <a:latin typeface="Arial" panose="020B0604020202020204" pitchFamily="34" charset="0"/>
              </a:defRPr>
            </a:lvl7pPr>
            <a:lvl8pPr marL="3505200" indent="-228600" fontAlgn="base">
              <a:lnSpc>
                <a:spcPct val="90000"/>
              </a:lnSpc>
              <a:spcBef>
                <a:spcPct val="40000"/>
              </a:spcBef>
              <a:spcAft>
                <a:spcPct val="0"/>
              </a:spcAft>
              <a:buChar char="»"/>
              <a:defRPr b="1" i="1">
                <a:solidFill>
                  <a:schemeClr val="tx1"/>
                </a:solidFill>
                <a:effectLst>
                  <a:outerShdw blurRad="38100" dist="38100" dir="2700000" algn="tl">
                    <a:srgbClr val="C0C0C0"/>
                  </a:outerShdw>
                </a:effectLst>
                <a:latin typeface="Arial" panose="020B0604020202020204" pitchFamily="34" charset="0"/>
              </a:defRPr>
            </a:lvl8pPr>
            <a:lvl9pPr marL="3962400" indent="-228600" fontAlgn="base">
              <a:lnSpc>
                <a:spcPct val="90000"/>
              </a:lnSpc>
              <a:spcBef>
                <a:spcPct val="40000"/>
              </a:spcBef>
              <a:spcAft>
                <a:spcPct val="0"/>
              </a:spcAft>
              <a:buChar char="»"/>
              <a:defRPr b="1" i="1">
                <a:solidFill>
                  <a:schemeClr val="tx1"/>
                </a:solidFill>
                <a:effectLst>
                  <a:outerShdw blurRad="38100" dist="38100" dir="2700000" algn="tl">
                    <a:srgbClr val="C0C0C0"/>
                  </a:outerShdw>
                </a:effectLst>
                <a:latin typeface="Arial" panose="020B0604020202020204" pitchFamily="34" charset="0"/>
              </a:defRPr>
            </a:lvl9pPr>
          </a:lstStyle>
          <a:p>
            <a:pPr eaLnBrk="1" hangingPunct="1">
              <a:buFont typeface="Wingdings" panose="05000000000000000000" pitchFamily="2" charset="2"/>
              <a:buChar char="þ"/>
            </a:pPr>
            <a:r>
              <a:rPr lang="en-US" altLang="en-US"/>
              <a:t>Tangible product</a:t>
            </a:r>
          </a:p>
          <a:p>
            <a:pPr eaLnBrk="1" hangingPunct="1">
              <a:buFont typeface="Wingdings" panose="05000000000000000000" pitchFamily="2" charset="2"/>
              <a:buChar char="þ"/>
            </a:pPr>
            <a:r>
              <a:rPr lang="en-US" altLang="en-US"/>
              <a:t>Consistent product definition</a:t>
            </a:r>
          </a:p>
          <a:p>
            <a:pPr eaLnBrk="1" hangingPunct="1">
              <a:buFont typeface="Wingdings" panose="05000000000000000000" pitchFamily="2" charset="2"/>
              <a:buChar char="þ"/>
            </a:pPr>
            <a:r>
              <a:rPr lang="en-US" altLang="en-US"/>
              <a:t>Production usually separate from consumption</a:t>
            </a:r>
          </a:p>
          <a:p>
            <a:pPr eaLnBrk="1" hangingPunct="1">
              <a:buFont typeface="Wingdings" panose="05000000000000000000" pitchFamily="2" charset="2"/>
              <a:buChar char="þ"/>
            </a:pPr>
            <a:r>
              <a:rPr lang="en-US" altLang="en-US"/>
              <a:t>Can be inventoried</a:t>
            </a:r>
          </a:p>
          <a:p>
            <a:pPr eaLnBrk="1" hangingPunct="1">
              <a:buFont typeface="Wingdings" panose="05000000000000000000" pitchFamily="2" charset="2"/>
              <a:buChar char="þ"/>
            </a:pPr>
            <a:r>
              <a:rPr lang="en-US" altLang="en-US"/>
              <a:t>Low customer interaction</a:t>
            </a:r>
          </a:p>
        </p:txBody>
      </p:sp>
      <p:pic>
        <p:nvPicPr>
          <p:cNvPr id="176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5014" y="4843464"/>
            <a:ext cx="1792287" cy="1406525"/>
          </a:xfrm>
          <a:prstGeom prst="rect">
            <a:avLst/>
          </a:prstGeom>
          <a:noFill/>
          <a:extLst>
            <a:ext uri="{909E8E84-426E-40DD-AFC4-6F175D3DCCD1}">
              <a14:hiddenFill xmlns:a14="http://schemas.microsoft.com/office/drawing/2010/main">
                <a:solidFill>
                  <a:srgbClr val="FFFFFF"/>
                </a:solidFill>
              </a14:hiddenFill>
            </a:ext>
          </a:extLst>
        </p:spPr>
      </p:pic>
      <p:pic>
        <p:nvPicPr>
          <p:cNvPr id="1761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9314" y="1608138"/>
            <a:ext cx="1792287"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761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201" y="3489326"/>
            <a:ext cx="165417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761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2300" y="3086100"/>
            <a:ext cx="1792288" cy="1379538"/>
          </a:xfrm>
          <a:prstGeom prst="rect">
            <a:avLst/>
          </a:prstGeom>
          <a:noFill/>
          <a:extLst>
            <a:ext uri="{909E8E84-426E-40DD-AFC4-6F175D3DCCD1}">
              <a14:hiddenFill xmlns:a14="http://schemas.microsoft.com/office/drawing/2010/main">
                <a:solidFill>
                  <a:srgbClr val="FFFFFF"/>
                </a:solidFill>
              </a14:hiddenFill>
            </a:ext>
          </a:extLst>
        </p:spPr>
      </p:pic>
      <p:pic>
        <p:nvPicPr>
          <p:cNvPr id="17613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450" y="4921251"/>
            <a:ext cx="16700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7613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7489" y="1784350"/>
            <a:ext cx="1792287" cy="174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9041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76131"/>
                                        </p:tgtEl>
                                        <p:attrNameLst>
                                          <p:attrName>style.visibility</p:attrName>
                                        </p:attrNameLst>
                                      </p:cBhvr>
                                      <p:to>
                                        <p:strVal val="visible"/>
                                      </p:to>
                                    </p:set>
                                    <p:animEffect transition="in" filter="strips(downRight)">
                                      <p:cBhvr>
                                        <p:cTn id="7" dur="500"/>
                                        <p:tgtEl>
                                          <p:spTgt spid="176131"/>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76133"/>
                                        </p:tgtEl>
                                        <p:attrNameLst>
                                          <p:attrName>style.visibility</p:attrName>
                                        </p:attrNameLst>
                                      </p:cBhvr>
                                      <p:to>
                                        <p:strVal val="visible"/>
                                      </p:to>
                                    </p:set>
                                    <p:animEffect transition="in" filter="dissolve">
                                      <p:cBhvr>
                                        <p:cTn id="11" dur="500"/>
                                        <p:tgtEl>
                                          <p:spTgt spid="176133"/>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176134"/>
                                        </p:tgtEl>
                                        <p:attrNameLst>
                                          <p:attrName>style.visibility</p:attrName>
                                        </p:attrNameLst>
                                      </p:cBhvr>
                                      <p:to>
                                        <p:strVal val="visible"/>
                                      </p:to>
                                    </p:set>
                                    <p:animEffect transition="in" filter="dissolve">
                                      <p:cBhvr>
                                        <p:cTn id="15" dur="500"/>
                                        <p:tgtEl>
                                          <p:spTgt spid="176134"/>
                                        </p:tgtEl>
                                      </p:cBhvr>
                                    </p:animEffect>
                                  </p:childTnLst>
                                </p:cTn>
                              </p:par>
                            </p:childTnLst>
                          </p:cTn>
                        </p:par>
                        <p:par>
                          <p:cTn id="16" fill="hold" nodeType="afterGroup">
                            <p:stCondLst>
                              <p:cond delay="3500"/>
                            </p:stCondLst>
                            <p:childTnLst>
                              <p:par>
                                <p:cTn id="17" presetID="9" presetClass="entr" presetSubtype="0" fill="hold" nodeType="afterEffect">
                                  <p:stCondLst>
                                    <p:cond delay="0"/>
                                  </p:stCondLst>
                                  <p:childTnLst>
                                    <p:set>
                                      <p:cBhvr>
                                        <p:cTn id="18" dur="1" fill="hold">
                                          <p:stCondLst>
                                            <p:cond delay="0"/>
                                          </p:stCondLst>
                                        </p:cTn>
                                        <p:tgtEl>
                                          <p:spTgt spid="176137"/>
                                        </p:tgtEl>
                                        <p:attrNameLst>
                                          <p:attrName>style.visibility</p:attrName>
                                        </p:attrNameLst>
                                      </p:cBhvr>
                                      <p:to>
                                        <p:strVal val="visible"/>
                                      </p:to>
                                    </p:set>
                                    <p:animEffect transition="in" filter="dissolve">
                                      <p:cBhvr>
                                        <p:cTn id="19" dur="500"/>
                                        <p:tgtEl>
                                          <p:spTgt spid="176137"/>
                                        </p:tgtEl>
                                      </p:cBhvr>
                                    </p:animEffect>
                                  </p:childTnLst>
                                </p:cTn>
                              </p:par>
                            </p:childTnLst>
                          </p:cTn>
                        </p:par>
                        <p:par>
                          <p:cTn id="20" fill="hold" nodeType="afterGroup">
                            <p:stCondLst>
                              <p:cond delay="4000"/>
                            </p:stCondLst>
                            <p:childTnLst>
                              <p:par>
                                <p:cTn id="21" presetID="9" presetClass="entr" presetSubtype="0" fill="hold" nodeType="afterEffect">
                                  <p:stCondLst>
                                    <p:cond delay="0"/>
                                  </p:stCondLst>
                                  <p:childTnLst>
                                    <p:set>
                                      <p:cBhvr>
                                        <p:cTn id="22" dur="1" fill="hold">
                                          <p:stCondLst>
                                            <p:cond delay="0"/>
                                          </p:stCondLst>
                                        </p:cTn>
                                        <p:tgtEl>
                                          <p:spTgt spid="176132"/>
                                        </p:tgtEl>
                                        <p:attrNameLst>
                                          <p:attrName>style.visibility</p:attrName>
                                        </p:attrNameLst>
                                      </p:cBhvr>
                                      <p:to>
                                        <p:strVal val="visible"/>
                                      </p:to>
                                    </p:set>
                                    <p:animEffect transition="in" filter="dissolve">
                                      <p:cBhvr>
                                        <p:cTn id="23" dur="500"/>
                                        <p:tgtEl>
                                          <p:spTgt spid="176132"/>
                                        </p:tgtEl>
                                      </p:cBhvr>
                                    </p:animEffect>
                                  </p:childTnLst>
                                </p:cTn>
                              </p:par>
                            </p:childTnLst>
                          </p:cTn>
                        </p:par>
                        <p:par>
                          <p:cTn id="24" fill="hold" nodeType="afterGroup">
                            <p:stCondLst>
                              <p:cond delay="4500"/>
                            </p:stCondLst>
                            <p:childTnLst>
                              <p:par>
                                <p:cTn id="25" presetID="9" presetClass="entr" presetSubtype="0" fill="hold" nodeType="afterEffect">
                                  <p:stCondLst>
                                    <p:cond delay="0"/>
                                  </p:stCondLst>
                                  <p:childTnLst>
                                    <p:set>
                                      <p:cBhvr>
                                        <p:cTn id="26" dur="1" fill="hold">
                                          <p:stCondLst>
                                            <p:cond delay="0"/>
                                          </p:stCondLst>
                                        </p:cTn>
                                        <p:tgtEl>
                                          <p:spTgt spid="176135"/>
                                        </p:tgtEl>
                                        <p:attrNameLst>
                                          <p:attrName>style.visibility</p:attrName>
                                        </p:attrNameLst>
                                      </p:cBhvr>
                                      <p:to>
                                        <p:strVal val="visible"/>
                                      </p:to>
                                    </p:set>
                                    <p:animEffect transition="in" filter="dissolve">
                                      <p:cBhvr>
                                        <p:cTn id="27" dur="500"/>
                                        <p:tgtEl>
                                          <p:spTgt spid="176135"/>
                                        </p:tgtEl>
                                      </p:cBhvr>
                                    </p:animEffect>
                                  </p:childTnLst>
                                </p:cTn>
                              </p:par>
                            </p:childTnLst>
                          </p:cTn>
                        </p:par>
                        <p:par>
                          <p:cTn id="28" fill="hold" nodeType="afterGroup">
                            <p:stCondLst>
                              <p:cond delay="5000"/>
                            </p:stCondLst>
                            <p:childTnLst>
                              <p:par>
                                <p:cTn id="29" presetID="9" presetClass="entr" presetSubtype="0" fill="hold" nodeType="afterEffect">
                                  <p:stCondLst>
                                    <p:cond delay="0"/>
                                  </p:stCondLst>
                                  <p:childTnLst>
                                    <p:set>
                                      <p:cBhvr>
                                        <p:cTn id="30" dur="1" fill="hold">
                                          <p:stCondLst>
                                            <p:cond delay="0"/>
                                          </p:stCondLst>
                                        </p:cTn>
                                        <p:tgtEl>
                                          <p:spTgt spid="176136"/>
                                        </p:tgtEl>
                                        <p:attrNameLst>
                                          <p:attrName>style.visibility</p:attrName>
                                        </p:attrNameLst>
                                      </p:cBhvr>
                                      <p:to>
                                        <p:strVal val="visible"/>
                                      </p:to>
                                    </p:set>
                                    <p:animEffect transition="in" filter="dissolve">
                                      <p:cBhvr>
                                        <p:cTn id="31" dur="500"/>
                                        <p:tgtEl>
                                          <p:spTgt spid="176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197100" y="533400"/>
            <a:ext cx="7772400" cy="793750"/>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Characteristics of Service</a:t>
            </a:r>
          </a:p>
        </p:txBody>
      </p:sp>
      <p:sp>
        <p:nvSpPr>
          <p:cNvPr id="178179" name="Rectangle 3"/>
          <p:cNvSpPr>
            <a:spLocks noChangeArrowheads="1"/>
          </p:cNvSpPr>
          <p:nvPr/>
        </p:nvSpPr>
        <p:spPr bwMode="auto">
          <a:xfrm>
            <a:off x="5461000" y="1512889"/>
            <a:ext cx="4764088"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67" tIns="48615" rIns="98967" bIns="48615"/>
          <a:lstStyle>
            <a:lvl1pPr marL="444500" indent="-444500">
              <a:lnSpc>
                <a:spcPct val="90000"/>
              </a:lnSpc>
              <a:spcBef>
                <a:spcPct val="40000"/>
              </a:spcBef>
              <a:buChar char="•"/>
              <a:defRPr sz="2800" b="1" i="1">
                <a:solidFill>
                  <a:schemeClr val="tx1"/>
                </a:solidFill>
                <a:effectLst>
                  <a:outerShdw blurRad="38100" dist="38100" dir="2700000" algn="tl">
                    <a:srgbClr val="C0C0C0"/>
                  </a:outerShdw>
                </a:effectLst>
                <a:latin typeface="Arial" panose="020B0604020202020204" pitchFamily="34" charset="0"/>
              </a:defRPr>
            </a:lvl1pPr>
            <a:lvl2pPr marL="909638" indent="-285750">
              <a:lnSpc>
                <a:spcPct val="90000"/>
              </a:lnSpc>
              <a:spcBef>
                <a:spcPct val="40000"/>
              </a:spcBef>
              <a:buChar char="–"/>
              <a:defRPr sz="2400" b="1" i="1">
                <a:solidFill>
                  <a:schemeClr val="tx1"/>
                </a:solidFill>
                <a:effectLst>
                  <a:outerShdw blurRad="38100" dist="38100" dir="2700000" algn="tl">
                    <a:srgbClr val="C0C0C0"/>
                  </a:outerShdw>
                </a:effectLst>
                <a:latin typeface="Arial" panose="020B0604020202020204" pitchFamily="34" charset="0"/>
              </a:defRPr>
            </a:lvl2pPr>
            <a:lvl3pPr marL="1317625" indent="-228600">
              <a:lnSpc>
                <a:spcPct val="90000"/>
              </a:lnSpc>
              <a:spcBef>
                <a:spcPct val="40000"/>
              </a:spcBef>
              <a:buChar char="•"/>
              <a:defRPr sz="2000" b="1" i="1">
                <a:solidFill>
                  <a:schemeClr val="tx1"/>
                </a:solidFill>
                <a:effectLst>
                  <a:outerShdw blurRad="38100" dist="38100" dir="2700000" algn="tl">
                    <a:srgbClr val="C0C0C0"/>
                  </a:outerShdw>
                </a:effectLst>
                <a:latin typeface="Arial" panose="020B0604020202020204" pitchFamily="34" charset="0"/>
              </a:defRPr>
            </a:lvl3pPr>
            <a:lvl4pPr marL="1725613" indent="-228600">
              <a:lnSpc>
                <a:spcPct val="90000"/>
              </a:lnSpc>
              <a:spcBef>
                <a:spcPct val="40000"/>
              </a:spcBef>
              <a:buChar char="–"/>
              <a:defRPr b="1" i="1">
                <a:solidFill>
                  <a:schemeClr val="tx1"/>
                </a:solidFill>
                <a:effectLst>
                  <a:outerShdw blurRad="38100" dist="38100" dir="2700000" algn="tl">
                    <a:srgbClr val="C0C0C0"/>
                  </a:outerShdw>
                </a:effectLst>
                <a:latin typeface="Arial" panose="020B0604020202020204" pitchFamily="34" charset="0"/>
              </a:defRPr>
            </a:lvl4pPr>
            <a:lvl5pPr marL="2133600" indent="-228600">
              <a:lnSpc>
                <a:spcPct val="90000"/>
              </a:lnSpc>
              <a:spcBef>
                <a:spcPct val="40000"/>
              </a:spcBef>
              <a:buChar char="»"/>
              <a:defRPr b="1" i="1">
                <a:solidFill>
                  <a:schemeClr val="tx1"/>
                </a:solidFill>
                <a:effectLst>
                  <a:outerShdw blurRad="38100" dist="38100" dir="2700000" algn="tl">
                    <a:srgbClr val="C0C0C0"/>
                  </a:outerShdw>
                </a:effectLst>
                <a:latin typeface="Arial" panose="020B0604020202020204" pitchFamily="34" charset="0"/>
              </a:defRPr>
            </a:lvl5pPr>
            <a:lvl6pPr marL="2590800" indent="-228600" fontAlgn="base">
              <a:lnSpc>
                <a:spcPct val="90000"/>
              </a:lnSpc>
              <a:spcBef>
                <a:spcPct val="40000"/>
              </a:spcBef>
              <a:spcAft>
                <a:spcPct val="0"/>
              </a:spcAft>
              <a:buChar char="»"/>
              <a:defRPr b="1" i="1">
                <a:solidFill>
                  <a:schemeClr val="tx1"/>
                </a:solidFill>
                <a:effectLst>
                  <a:outerShdw blurRad="38100" dist="38100" dir="2700000" algn="tl">
                    <a:srgbClr val="C0C0C0"/>
                  </a:outerShdw>
                </a:effectLst>
                <a:latin typeface="Arial" panose="020B0604020202020204" pitchFamily="34" charset="0"/>
              </a:defRPr>
            </a:lvl6pPr>
            <a:lvl7pPr marL="3048000" indent="-228600" fontAlgn="base">
              <a:lnSpc>
                <a:spcPct val="90000"/>
              </a:lnSpc>
              <a:spcBef>
                <a:spcPct val="40000"/>
              </a:spcBef>
              <a:spcAft>
                <a:spcPct val="0"/>
              </a:spcAft>
              <a:buChar char="»"/>
              <a:defRPr b="1" i="1">
                <a:solidFill>
                  <a:schemeClr val="tx1"/>
                </a:solidFill>
                <a:effectLst>
                  <a:outerShdw blurRad="38100" dist="38100" dir="2700000" algn="tl">
                    <a:srgbClr val="C0C0C0"/>
                  </a:outerShdw>
                </a:effectLst>
                <a:latin typeface="Arial" panose="020B0604020202020204" pitchFamily="34" charset="0"/>
              </a:defRPr>
            </a:lvl7pPr>
            <a:lvl8pPr marL="3505200" indent="-228600" fontAlgn="base">
              <a:lnSpc>
                <a:spcPct val="90000"/>
              </a:lnSpc>
              <a:spcBef>
                <a:spcPct val="40000"/>
              </a:spcBef>
              <a:spcAft>
                <a:spcPct val="0"/>
              </a:spcAft>
              <a:buChar char="»"/>
              <a:defRPr b="1" i="1">
                <a:solidFill>
                  <a:schemeClr val="tx1"/>
                </a:solidFill>
                <a:effectLst>
                  <a:outerShdw blurRad="38100" dist="38100" dir="2700000" algn="tl">
                    <a:srgbClr val="C0C0C0"/>
                  </a:outerShdw>
                </a:effectLst>
                <a:latin typeface="Arial" panose="020B0604020202020204" pitchFamily="34" charset="0"/>
              </a:defRPr>
            </a:lvl8pPr>
            <a:lvl9pPr marL="3962400" indent="-228600" fontAlgn="base">
              <a:lnSpc>
                <a:spcPct val="90000"/>
              </a:lnSpc>
              <a:spcBef>
                <a:spcPct val="40000"/>
              </a:spcBef>
              <a:spcAft>
                <a:spcPct val="0"/>
              </a:spcAft>
              <a:buChar char="»"/>
              <a:defRPr b="1" i="1">
                <a:solidFill>
                  <a:schemeClr val="tx1"/>
                </a:solidFill>
                <a:effectLst>
                  <a:outerShdw blurRad="38100" dist="38100" dir="2700000" algn="tl">
                    <a:srgbClr val="C0C0C0"/>
                  </a:outerShdw>
                </a:effectLst>
                <a:latin typeface="Arial" panose="020B0604020202020204" pitchFamily="34" charset="0"/>
              </a:defRPr>
            </a:lvl9pPr>
          </a:lstStyle>
          <a:p>
            <a:pPr eaLnBrk="1" hangingPunct="1">
              <a:buFont typeface="Wingdings" panose="05000000000000000000" pitchFamily="2" charset="2"/>
              <a:buChar char="þ"/>
            </a:pPr>
            <a:r>
              <a:rPr lang="en-US" altLang="en-US"/>
              <a:t>Intangible product</a:t>
            </a:r>
          </a:p>
          <a:p>
            <a:pPr eaLnBrk="1" hangingPunct="1">
              <a:buFont typeface="Wingdings" panose="05000000000000000000" pitchFamily="2" charset="2"/>
              <a:buChar char="þ"/>
            </a:pPr>
            <a:r>
              <a:rPr lang="en-US" altLang="en-US"/>
              <a:t>Produced and consumed at same time</a:t>
            </a:r>
          </a:p>
          <a:p>
            <a:pPr eaLnBrk="1" hangingPunct="1">
              <a:buFont typeface="Wingdings" panose="05000000000000000000" pitchFamily="2" charset="2"/>
              <a:buChar char="þ"/>
            </a:pPr>
            <a:r>
              <a:rPr lang="en-US" altLang="en-US"/>
              <a:t>Often unique</a:t>
            </a:r>
          </a:p>
          <a:p>
            <a:pPr eaLnBrk="1" hangingPunct="1">
              <a:buFont typeface="Wingdings" panose="05000000000000000000" pitchFamily="2" charset="2"/>
              <a:buChar char="þ"/>
            </a:pPr>
            <a:r>
              <a:rPr lang="en-US" altLang="en-US"/>
              <a:t>High customer interaction</a:t>
            </a:r>
          </a:p>
          <a:p>
            <a:pPr eaLnBrk="1" hangingPunct="1">
              <a:buFont typeface="Wingdings" panose="05000000000000000000" pitchFamily="2" charset="2"/>
              <a:buChar char="þ"/>
            </a:pPr>
            <a:r>
              <a:rPr lang="en-US" altLang="en-US"/>
              <a:t>Inconsistent product definition</a:t>
            </a:r>
          </a:p>
          <a:p>
            <a:pPr eaLnBrk="1" hangingPunct="1">
              <a:buFont typeface="Wingdings" panose="05000000000000000000" pitchFamily="2" charset="2"/>
              <a:buChar char="þ"/>
            </a:pPr>
            <a:r>
              <a:rPr lang="en-US" altLang="en-US"/>
              <a:t>Often knowledge-based</a:t>
            </a:r>
          </a:p>
          <a:p>
            <a:pPr eaLnBrk="1" hangingPunct="1">
              <a:buFont typeface="Wingdings" panose="05000000000000000000" pitchFamily="2" charset="2"/>
              <a:buChar char="þ"/>
            </a:pPr>
            <a:r>
              <a:rPr lang="en-US" altLang="en-US"/>
              <a:t>Frequently dispersed</a:t>
            </a:r>
          </a:p>
        </p:txBody>
      </p:sp>
      <p:pic>
        <p:nvPicPr>
          <p:cNvPr id="178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1851026"/>
            <a:ext cx="1792288" cy="1425575"/>
          </a:xfrm>
          <a:prstGeom prst="rect">
            <a:avLst/>
          </a:prstGeom>
          <a:noFill/>
          <a:extLst>
            <a:ext uri="{909E8E84-426E-40DD-AFC4-6F175D3DCCD1}">
              <a14:hiddenFill xmlns:a14="http://schemas.microsoft.com/office/drawing/2010/main">
                <a:solidFill>
                  <a:srgbClr val="FFFFFF"/>
                </a:solidFill>
              </a14:hiddenFill>
            </a:ext>
          </a:extLst>
        </p:spPr>
      </p:pic>
      <p:pic>
        <p:nvPicPr>
          <p:cNvPr id="1781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339" y="1482725"/>
            <a:ext cx="1309687"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781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8363" y="3206750"/>
            <a:ext cx="1708150" cy="1589088"/>
          </a:xfrm>
          <a:prstGeom prst="rect">
            <a:avLst/>
          </a:prstGeom>
          <a:noFill/>
          <a:extLst>
            <a:ext uri="{909E8E84-426E-40DD-AFC4-6F175D3DCCD1}">
              <a14:hiddenFill xmlns:a14="http://schemas.microsoft.com/office/drawing/2010/main">
                <a:solidFill>
                  <a:srgbClr val="FFFFFF"/>
                </a:solidFill>
              </a14:hiddenFill>
            </a:ext>
          </a:extLst>
        </p:spPr>
      </p:pic>
      <p:pic>
        <p:nvPicPr>
          <p:cNvPr id="1781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6213" y="3810001"/>
            <a:ext cx="1370012" cy="1452563"/>
          </a:xfrm>
          <a:prstGeom prst="rect">
            <a:avLst/>
          </a:prstGeom>
          <a:noFill/>
          <a:extLst>
            <a:ext uri="{909E8E84-426E-40DD-AFC4-6F175D3DCCD1}">
              <a14:hiddenFill xmlns:a14="http://schemas.microsoft.com/office/drawing/2010/main">
                <a:solidFill>
                  <a:srgbClr val="FFFFFF"/>
                </a:solidFill>
              </a14:hiddenFill>
            </a:ext>
          </a:extLst>
        </p:spPr>
      </p:pic>
      <p:pic>
        <p:nvPicPr>
          <p:cNvPr id="17818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14" y="5006975"/>
            <a:ext cx="1660525" cy="146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69777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78179"/>
                                        </p:tgtEl>
                                        <p:attrNameLst>
                                          <p:attrName>style.visibility</p:attrName>
                                        </p:attrNameLst>
                                      </p:cBhvr>
                                      <p:to>
                                        <p:strVal val="visible"/>
                                      </p:to>
                                    </p:set>
                                    <p:animEffect transition="in" filter="strips(downRight)">
                                      <p:cBhvr>
                                        <p:cTn id="7" dur="500"/>
                                        <p:tgtEl>
                                          <p:spTgt spid="178179"/>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78180"/>
                                        </p:tgtEl>
                                        <p:attrNameLst>
                                          <p:attrName>style.visibility</p:attrName>
                                        </p:attrNameLst>
                                      </p:cBhvr>
                                      <p:to>
                                        <p:strVal val="visible"/>
                                      </p:to>
                                    </p:set>
                                    <p:animEffect transition="in" filter="dissolve">
                                      <p:cBhvr>
                                        <p:cTn id="11" dur="500"/>
                                        <p:tgtEl>
                                          <p:spTgt spid="178180"/>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178182"/>
                                        </p:tgtEl>
                                        <p:attrNameLst>
                                          <p:attrName>style.visibility</p:attrName>
                                        </p:attrNameLst>
                                      </p:cBhvr>
                                      <p:to>
                                        <p:strVal val="visible"/>
                                      </p:to>
                                    </p:set>
                                    <p:animEffect transition="in" filter="dissolve">
                                      <p:cBhvr>
                                        <p:cTn id="15" dur="500"/>
                                        <p:tgtEl>
                                          <p:spTgt spid="178182"/>
                                        </p:tgtEl>
                                      </p:cBhvr>
                                    </p:animEffect>
                                  </p:childTnLst>
                                </p:cTn>
                              </p:par>
                            </p:childTnLst>
                          </p:cTn>
                        </p:par>
                        <p:par>
                          <p:cTn id="16" fill="hold" nodeType="afterGroup">
                            <p:stCondLst>
                              <p:cond delay="3500"/>
                            </p:stCondLst>
                            <p:childTnLst>
                              <p:par>
                                <p:cTn id="17" presetID="9" presetClass="entr" presetSubtype="0" fill="hold" nodeType="afterEffect">
                                  <p:stCondLst>
                                    <p:cond delay="0"/>
                                  </p:stCondLst>
                                  <p:childTnLst>
                                    <p:set>
                                      <p:cBhvr>
                                        <p:cTn id="18" dur="1" fill="hold">
                                          <p:stCondLst>
                                            <p:cond delay="0"/>
                                          </p:stCondLst>
                                        </p:cTn>
                                        <p:tgtEl>
                                          <p:spTgt spid="178181"/>
                                        </p:tgtEl>
                                        <p:attrNameLst>
                                          <p:attrName>style.visibility</p:attrName>
                                        </p:attrNameLst>
                                      </p:cBhvr>
                                      <p:to>
                                        <p:strVal val="visible"/>
                                      </p:to>
                                    </p:set>
                                    <p:animEffect transition="in" filter="dissolve">
                                      <p:cBhvr>
                                        <p:cTn id="19" dur="500"/>
                                        <p:tgtEl>
                                          <p:spTgt spid="178181"/>
                                        </p:tgtEl>
                                      </p:cBhvr>
                                    </p:animEffect>
                                  </p:childTnLst>
                                </p:cTn>
                              </p:par>
                            </p:childTnLst>
                          </p:cTn>
                        </p:par>
                        <p:par>
                          <p:cTn id="20" fill="hold" nodeType="afterGroup">
                            <p:stCondLst>
                              <p:cond delay="4000"/>
                            </p:stCondLst>
                            <p:childTnLst>
                              <p:par>
                                <p:cTn id="21" presetID="9" presetClass="entr" presetSubtype="0" fill="hold" nodeType="afterEffect">
                                  <p:stCondLst>
                                    <p:cond delay="0"/>
                                  </p:stCondLst>
                                  <p:childTnLst>
                                    <p:set>
                                      <p:cBhvr>
                                        <p:cTn id="22" dur="1" fill="hold">
                                          <p:stCondLst>
                                            <p:cond delay="0"/>
                                          </p:stCondLst>
                                        </p:cTn>
                                        <p:tgtEl>
                                          <p:spTgt spid="178183"/>
                                        </p:tgtEl>
                                        <p:attrNameLst>
                                          <p:attrName>style.visibility</p:attrName>
                                        </p:attrNameLst>
                                      </p:cBhvr>
                                      <p:to>
                                        <p:strVal val="visible"/>
                                      </p:to>
                                    </p:set>
                                    <p:animEffect transition="in" filter="dissolve">
                                      <p:cBhvr>
                                        <p:cTn id="23" dur="500"/>
                                        <p:tgtEl>
                                          <p:spTgt spid="178183"/>
                                        </p:tgtEl>
                                      </p:cBhvr>
                                    </p:animEffect>
                                  </p:childTnLst>
                                </p:cTn>
                              </p:par>
                            </p:childTnLst>
                          </p:cTn>
                        </p:par>
                        <p:par>
                          <p:cTn id="24" fill="hold" nodeType="afterGroup">
                            <p:stCondLst>
                              <p:cond delay="4500"/>
                            </p:stCondLst>
                            <p:childTnLst>
                              <p:par>
                                <p:cTn id="25" presetID="9" presetClass="entr" presetSubtype="0" fill="hold" nodeType="afterEffect">
                                  <p:stCondLst>
                                    <p:cond delay="0"/>
                                  </p:stCondLst>
                                  <p:childTnLst>
                                    <p:set>
                                      <p:cBhvr>
                                        <p:cTn id="26" dur="1" fill="hold">
                                          <p:stCondLst>
                                            <p:cond delay="0"/>
                                          </p:stCondLst>
                                        </p:cTn>
                                        <p:tgtEl>
                                          <p:spTgt spid="178184"/>
                                        </p:tgtEl>
                                        <p:attrNameLst>
                                          <p:attrName>style.visibility</p:attrName>
                                        </p:attrNameLst>
                                      </p:cBhvr>
                                      <p:to>
                                        <p:strVal val="visible"/>
                                      </p:to>
                                    </p:set>
                                    <p:animEffect transition="in" filter="dissolve">
                                      <p:cBhvr>
                                        <p:cTn id="27" dur="500"/>
                                        <p:tgtEl>
                                          <p:spTgt spid="178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209800" y="436564"/>
            <a:ext cx="7772400" cy="1462087"/>
          </a:xfrm>
          <a:solidFill>
            <a:srgbClr val="2FFF74"/>
          </a:solidFill>
          <a:ln>
            <a:solidFill>
              <a:schemeClr val="tx1"/>
            </a:solidFill>
            <a:miter lim="800000"/>
            <a:headEnd/>
            <a:tailEnd/>
          </a:ln>
        </p:spPr>
        <p:txBody>
          <a:bodyPr/>
          <a:lstStyle/>
          <a:p>
            <a:pPr defTabSz="836613"/>
            <a:r>
              <a:rPr lang="en-US" altLang="en-US">
                <a:effectLst>
                  <a:outerShdw blurRad="38100" dist="38100" dir="2700000" algn="tl">
                    <a:srgbClr val="FFFFFF"/>
                  </a:outerShdw>
                </a:effectLst>
              </a:rPr>
              <a:t>Industry and Services as Percentage of GDP</a:t>
            </a:r>
          </a:p>
        </p:txBody>
      </p:sp>
      <p:grpSp>
        <p:nvGrpSpPr>
          <p:cNvPr id="172180" name="Group 148"/>
          <p:cNvGrpSpPr>
            <a:grpSpLocks/>
          </p:cNvGrpSpPr>
          <p:nvPr/>
        </p:nvGrpSpPr>
        <p:grpSpPr bwMode="auto">
          <a:xfrm>
            <a:off x="3533775" y="2206628"/>
            <a:ext cx="5454650" cy="339726"/>
            <a:chOff x="1266" y="1390"/>
            <a:chExt cx="3436" cy="214"/>
          </a:xfrm>
        </p:grpSpPr>
        <p:grpSp>
          <p:nvGrpSpPr>
            <p:cNvPr id="172179" name="Group 147"/>
            <p:cNvGrpSpPr>
              <a:grpSpLocks/>
            </p:cNvGrpSpPr>
            <p:nvPr/>
          </p:nvGrpSpPr>
          <p:grpSpPr bwMode="auto">
            <a:xfrm>
              <a:off x="1266" y="1390"/>
              <a:ext cx="928" cy="213"/>
              <a:chOff x="1077" y="1480"/>
              <a:chExt cx="928" cy="213"/>
            </a:xfrm>
          </p:grpSpPr>
          <p:sp>
            <p:nvSpPr>
              <p:cNvPr id="172174" name="Rectangle 142"/>
              <p:cNvSpPr>
                <a:spLocks noChangeArrowheads="1"/>
              </p:cNvSpPr>
              <p:nvPr/>
            </p:nvSpPr>
            <p:spPr bwMode="auto">
              <a:xfrm>
                <a:off x="1077" y="1518"/>
                <a:ext cx="403" cy="1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76" name="Text Box 144"/>
              <p:cNvSpPr txBox="1">
                <a:spLocks noChangeArrowheads="1"/>
              </p:cNvSpPr>
              <p:nvPr/>
            </p:nvSpPr>
            <p:spPr bwMode="auto">
              <a:xfrm>
                <a:off x="1460" y="1480"/>
                <a:ext cx="54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Services</a:t>
                </a:r>
              </a:p>
            </p:txBody>
          </p:sp>
        </p:grpSp>
        <p:grpSp>
          <p:nvGrpSpPr>
            <p:cNvPr id="172178" name="Group 146"/>
            <p:cNvGrpSpPr>
              <a:grpSpLocks/>
            </p:cNvGrpSpPr>
            <p:nvPr/>
          </p:nvGrpSpPr>
          <p:grpSpPr bwMode="auto">
            <a:xfrm>
              <a:off x="3409" y="1391"/>
              <a:ext cx="1293" cy="213"/>
              <a:chOff x="3409" y="1481"/>
              <a:chExt cx="1293" cy="213"/>
            </a:xfrm>
          </p:grpSpPr>
          <p:sp>
            <p:nvSpPr>
              <p:cNvPr id="172175" name="Rectangle 143"/>
              <p:cNvSpPr>
                <a:spLocks noChangeArrowheads="1"/>
              </p:cNvSpPr>
              <p:nvPr/>
            </p:nvSpPr>
            <p:spPr bwMode="auto">
              <a:xfrm>
                <a:off x="3409" y="1518"/>
                <a:ext cx="403" cy="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77" name="Text Box 145"/>
              <p:cNvSpPr txBox="1">
                <a:spLocks noChangeArrowheads="1"/>
              </p:cNvSpPr>
              <p:nvPr/>
            </p:nvSpPr>
            <p:spPr bwMode="auto">
              <a:xfrm>
                <a:off x="3812" y="1481"/>
                <a:ext cx="89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Manufacturing</a:t>
                </a:r>
              </a:p>
            </p:txBody>
          </p:sp>
        </p:grpSp>
      </p:grpSp>
      <p:grpSp>
        <p:nvGrpSpPr>
          <p:cNvPr id="172182" name="Group 150"/>
          <p:cNvGrpSpPr>
            <a:grpSpLocks/>
          </p:cNvGrpSpPr>
          <p:nvPr/>
        </p:nvGrpSpPr>
        <p:grpSpPr bwMode="auto">
          <a:xfrm>
            <a:off x="2073276" y="1993900"/>
            <a:ext cx="8183563" cy="4489450"/>
            <a:chOff x="346" y="1256"/>
            <a:chExt cx="5155" cy="2828"/>
          </a:xfrm>
        </p:grpSpPr>
        <p:grpSp>
          <p:nvGrpSpPr>
            <p:cNvPr id="172173" name="Group 141"/>
            <p:cNvGrpSpPr>
              <a:grpSpLocks/>
            </p:cNvGrpSpPr>
            <p:nvPr/>
          </p:nvGrpSpPr>
          <p:grpSpPr bwMode="auto">
            <a:xfrm>
              <a:off x="346" y="1256"/>
              <a:ext cx="5111" cy="2828"/>
              <a:chOff x="364" y="1148"/>
              <a:chExt cx="5111" cy="2828"/>
            </a:xfrm>
          </p:grpSpPr>
          <p:grpSp>
            <p:nvGrpSpPr>
              <p:cNvPr id="172171" name="Group 139"/>
              <p:cNvGrpSpPr>
                <a:grpSpLocks/>
              </p:cNvGrpSpPr>
              <p:nvPr/>
            </p:nvGrpSpPr>
            <p:grpSpPr bwMode="auto">
              <a:xfrm>
                <a:off x="722" y="1365"/>
                <a:ext cx="4725" cy="1795"/>
                <a:chOff x="722" y="1626"/>
                <a:chExt cx="4725" cy="1795"/>
              </a:xfrm>
            </p:grpSpPr>
            <p:grpSp>
              <p:nvGrpSpPr>
                <p:cNvPr id="172149" name="Group 117"/>
                <p:cNvGrpSpPr>
                  <a:grpSpLocks/>
                </p:cNvGrpSpPr>
                <p:nvPr/>
              </p:nvGrpSpPr>
              <p:grpSpPr bwMode="auto">
                <a:xfrm>
                  <a:off x="722" y="1974"/>
                  <a:ext cx="256" cy="1447"/>
                  <a:chOff x="722" y="2064"/>
                  <a:chExt cx="256" cy="1447"/>
                </a:xfrm>
              </p:grpSpPr>
              <p:sp>
                <p:nvSpPr>
                  <p:cNvPr id="172103" name="Rectangle 71"/>
                  <p:cNvSpPr>
                    <a:spLocks noChangeArrowheads="1"/>
                  </p:cNvSpPr>
                  <p:nvPr/>
                </p:nvSpPr>
                <p:spPr bwMode="auto">
                  <a:xfrm>
                    <a:off x="722" y="2972"/>
                    <a:ext cx="128" cy="53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19" name="Rectangle 87"/>
                  <p:cNvSpPr>
                    <a:spLocks noChangeArrowheads="1"/>
                  </p:cNvSpPr>
                  <p:nvPr/>
                </p:nvSpPr>
                <p:spPr bwMode="auto">
                  <a:xfrm>
                    <a:off x="850" y="2064"/>
                    <a:ext cx="128" cy="144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2162" name="Group 130"/>
                <p:cNvGrpSpPr>
                  <a:grpSpLocks/>
                </p:cNvGrpSpPr>
                <p:nvPr/>
              </p:nvGrpSpPr>
              <p:grpSpPr bwMode="auto">
                <a:xfrm>
                  <a:off x="1065" y="2061"/>
                  <a:ext cx="256" cy="1360"/>
                  <a:chOff x="1065" y="2151"/>
                  <a:chExt cx="256" cy="1360"/>
                </a:xfrm>
              </p:grpSpPr>
              <p:sp>
                <p:nvSpPr>
                  <p:cNvPr id="172104" name="Rectangle 72"/>
                  <p:cNvSpPr>
                    <a:spLocks noChangeArrowheads="1"/>
                  </p:cNvSpPr>
                  <p:nvPr/>
                </p:nvSpPr>
                <p:spPr bwMode="auto">
                  <a:xfrm>
                    <a:off x="1065" y="2852"/>
                    <a:ext cx="128" cy="65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0" name="Rectangle 88"/>
                  <p:cNvSpPr>
                    <a:spLocks noChangeArrowheads="1"/>
                  </p:cNvSpPr>
                  <p:nvPr/>
                </p:nvSpPr>
                <p:spPr bwMode="auto">
                  <a:xfrm>
                    <a:off x="1193" y="2151"/>
                    <a:ext cx="128" cy="136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2161" name="Group 129"/>
                <p:cNvGrpSpPr>
                  <a:grpSpLocks/>
                </p:cNvGrpSpPr>
                <p:nvPr/>
              </p:nvGrpSpPr>
              <p:grpSpPr bwMode="auto">
                <a:xfrm>
                  <a:off x="1409" y="2386"/>
                  <a:ext cx="256" cy="1035"/>
                  <a:chOff x="1409" y="2476"/>
                  <a:chExt cx="256" cy="1035"/>
                </a:xfrm>
              </p:grpSpPr>
              <p:sp>
                <p:nvSpPr>
                  <p:cNvPr id="172105" name="Rectangle 73"/>
                  <p:cNvSpPr>
                    <a:spLocks noChangeArrowheads="1"/>
                  </p:cNvSpPr>
                  <p:nvPr/>
                </p:nvSpPr>
                <p:spPr bwMode="auto">
                  <a:xfrm>
                    <a:off x="1409" y="2476"/>
                    <a:ext cx="128" cy="10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1" name="Rectangle 89"/>
                  <p:cNvSpPr>
                    <a:spLocks noChangeArrowheads="1"/>
                  </p:cNvSpPr>
                  <p:nvPr/>
                </p:nvSpPr>
                <p:spPr bwMode="auto">
                  <a:xfrm>
                    <a:off x="1537" y="2808"/>
                    <a:ext cx="128" cy="70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2160" name="Group 128"/>
                <p:cNvGrpSpPr>
                  <a:grpSpLocks/>
                </p:cNvGrpSpPr>
                <p:nvPr/>
              </p:nvGrpSpPr>
              <p:grpSpPr bwMode="auto">
                <a:xfrm>
                  <a:off x="1753" y="2274"/>
                  <a:ext cx="256" cy="1147"/>
                  <a:chOff x="1753" y="2364"/>
                  <a:chExt cx="256" cy="1147"/>
                </a:xfrm>
              </p:grpSpPr>
              <p:sp>
                <p:nvSpPr>
                  <p:cNvPr id="172106" name="Rectangle 74"/>
                  <p:cNvSpPr>
                    <a:spLocks noChangeArrowheads="1"/>
                  </p:cNvSpPr>
                  <p:nvPr/>
                </p:nvSpPr>
                <p:spPr bwMode="auto">
                  <a:xfrm>
                    <a:off x="1753" y="2672"/>
                    <a:ext cx="128" cy="83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2" name="Rectangle 90"/>
                  <p:cNvSpPr>
                    <a:spLocks noChangeArrowheads="1"/>
                  </p:cNvSpPr>
                  <p:nvPr/>
                </p:nvSpPr>
                <p:spPr bwMode="auto">
                  <a:xfrm>
                    <a:off x="1881" y="2364"/>
                    <a:ext cx="128" cy="114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2159" name="Group 127"/>
                <p:cNvGrpSpPr>
                  <a:grpSpLocks/>
                </p:cNvGrpSpPr>
                <p:nvPr/>
              </p:nvGrpSpPr>
              <p:grpSpPr bwMode="auto">
                <a:xfrm>
                  <a:off x="2097" y="1950"/>
                  <a:ext cx="256" cy="1471"/>
                  <a:chOff x="2097" y="2040"/>
                  <a:chExt cx="256" cy="1471"/>
                </a:xfrm>
              </p:grpSpPr>
              <p:sp>
                <p:nvSpPr>
                  <p:cNvPr id="172107" name="Rectangle 75"/>
                  <p:cNvSpPr>
                    <a:spLocks noChangeArrowheads="1"/>
                  </p:cNvSpPr>
                  <p:nvPr/>
                </p:nvSpPr>
                <p:spPr bwMode="auto">
                  <a:xfrm>
                    <a:off x="2097" y="2976"/>
                    <a:ext cx="128" cy="5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3" name="Rectangle 91"/>
                  <p:cNvSpPr>
                    <a:spLocks noChangeArrowheads="1"/>
                  </p:cNvSpPr>
                  <p:nvPr/>
                </p:nvSpPr>
                <p:spPr bwMode="auto">
                  <a:xfrm>
                    <a:off x="2225" y="2040"/>
                    <a:ext cx="128" cy="1471"/>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2158" name="Group 126"/>
                <p:cNvGrpSpPr>
                  <a:grpSpLocks/>
                </p:cNvGrpSpPr>
                <p:nvPr/>
              </p:nvGrpSpPr>
              <p:grpSpPr bwMode="auto">
                <a:xfrm>
                  <a:off x="2440" y="2002"/>
                  <a:ext cx="256" cy="1419"/>
                  <a:chOff x="2440" y="2092"/>
                  <a:chExt cx="256" cy="1419"/>
                </a:xfrm>
              </p:grpSpPr>
              <p:sp>
                <p:nvSpPr>
                  <p:cNvPr id="172108" name="Rectangle 76"/>
                  <p:cNvSpPr>
                    <a:spLocks noChangeArrowheads="1"/>
                  </p:cNvSpPr>
                  <p:nvPr/>
                </p:nvSpPr>
                <p:spPr bwMode="auto">
                  <a:xfrm>
                    <a:off x="2440" y="2876"/>
                    <a:ext cx="128" cy="6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4" name="Rectangle 92"/>
                  <p:cNvSpPr>
                    <a:spLocks noChangeArrowheads="1"/>
                  </p:cNvSpPr>
                  <p:nvPr/>
                </p:nvSpPr>
                <p:spPr bwMode="auto">
                  <a:xfrm>
                    <a:off x="2568" y="2092"/>
                    <a:ext cx="128" cy="1419"/>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2157" name="Group 125"/>
                <p:cNvGrpSpPr>
                  <a:grpSpLocks/>
                </p:cNvGrpSpPr>
                <p:nvPr/>
              </p:nvGrpSpPr>
              <p:grpSpPr bwMode="auto">
                <a:xfrm>
                  <a:off x="2784" y="1626"/>
                  <a:ext cx="256" cy="1795"/>
                  <a:chOff x="2784" y="1716"/>
                  <a:chExt cx="256" cy="1795"/>
                </a:xfrm>
              </p:grpSpPr>
              <p:sp>
                <p:nvSpPr>
                  <p:cNvPr id="172109" name="Rectangle 77"/>
                  <p:cNvSpPr>
                    <a:spLocks noChangeArrowheads="1"/>
                  </p:cNvSpPr>
                  <p:nvPr/>
                </p:nvSpPr>
                <p:spPr bwMode="auto">
                  <a:xfrm>
                    <a:off x="2784" y="3232"/>
                    <a:ext cx="128" cy="2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5" name="Rectangle 93"/>
                  <p:cNvSpPr>
                    <a:spLocks noChangeArrowheads="1"/>
                  </p:cNvSpPr>
                  <p:nvPr/>
                </p:nvSpPr>
                <p:spPr bwMode="auto">
                  <a:xfrm>
                    <a:off x="2912" y="1716"/>
                    <a:ext cx="128" cy="179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2156" name="Group 124"/>
                <p:cNvGrpSpPr>
                  <a:grpSpLocks/>
                </p:cNvGrpSpPr>
                <p:nvPr/>
              </p:nvGrpSpPr>
              <p:grpSpPr bwMode="auto">
                <a:xfrm>
                  <a:off x="3128" y="2061"/>
                  <a:ext cx="256" cy="1360"/>
                  <a:chOff x="3128" y="2151"/>
                  <a:chExt cx="256" cy="1360"/>
                </a:xfrm>
              </p:grpSpPr>
              <p:sp>
                <p:nvSpPr>
                  <p:cNvPr id="172110" name="Rectangle 78"/>
                  <p:cNvSpPr>
                    <a:spLocks noChangeArrowheads="1"/>
                  </p:cNvSpPr>
                  <p:nvPr/>
                </p:nvSpPr>
                <p:spPr bwMode="auto">
                  <a:xfrm>
                    <a:off x="3128" y="2876"/>
                    <a:ext cx="128" cy="6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6" name="Rectangle 94"/>
                  <p:cNvSpPr>
                    <a:spLocks noChangeArrowheads="1"/>
                  </p:cNvSpPr>
                  <p:nvPr/>
                </p:nvSpPr>
                <p:spPr bwMode="auto">
                  <a:xfrm>
                    <a:off x="3256" y="2151"/>
                    <a:ext cx="128" cy="136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2155" name="Group 123"/>
                <p:cNvGrpSpPr>
                  <a:grpSpLocks/>
                </p:cNvGrpSpPr>
                <p:nvPr/>
              </p:nvGrpSpPr>
              <p:grpSpPr bwMode="auto">
                <a:xfrm>
                  <a:off x="3472" y="2005"/>
                  <a:ext cx="256" cy="1416"/>
                  <a:chOff x="3472" y="2095"/>
                  <a:chExt cx="256" cy="1416"/>
                </a:xfrm>
              </p:grpSpPr>
              <p:sp>
                <p:nvSpPr>
                  <p:cNvPr id="172111" name="Rectangle 79"/>
                  <p:cNvSpPr>
                    <a:spLocks noChangeArrowheads="1"/>
                  </p:cNvSpPr>
                  <p:nvPr/>
                </p:nvSpPr>
                <p:spPr bwMode="auto">
                  <a:xfrm>
                    <a:off x="3472" y="2944"/>
                    <a:ext cx="128" cy="56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7" name="Rectangle 95"/>
                  <p:cNvSpPr>
                    <a:spLocks noChangeArrowheads="1"/>
                  </p:cNvSpPr>
                  <p:nvPr/>
                </p:nvSpPr>
                <p:spPr bwMode="auto">
                  <a:xfrm>
                    <a:off x="3600" y="2095"/>
                    <a:ext cx="128" cy="14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2154" name="Group 122"/>
                <p:cNvGrpSpPr>
                  <a:grpSpLocks/>
                </p:cNvGrpSpPr>
                <p:nvPr/>
              </p:nvGrpSpPr>
              <p:grpSpPr bwMode="auto">
                <a:xfrm>
                  <a:off x="3815" y="2230"/>
                  <a:ext cx="256" cy="1191"/>
                  <a:chOff x="3815" y="2320"/>
                  <a:chExt cx="256" cy="1191"/>
                </a:xfrm>
              </p:grpSpPr>
              <p:sp>
                <p:nvSpPr>
                  <p:cNvPr id="172112" name="Rectangle 80"/>
                  <p:cNvSpPr>
                    <a:spLocks noChangeArrowheads="1"/>
                  </p:cNvSpPr>
                  <p:nvPr/>
                </p:nvSpPr>
                <p:spPr bwMode="auto">
                  <a:xfrm>
                    <a:off x="3815" y="2768"/>
                    <a:ext cx="128" cy="74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8" name="Rectangle 96"/>
                  <p:cNvSpPr>
                    <a:spLocks noChangeArrowheads="1"/>
                  </p:cNvSpPr>
                  <p:nvPr/>
                </p:nvSpPr>
                <p:spPr bwMode="auto">
                  <a:xfrm>
                    <a:off x="3943" y="2320"/>
                    <a:ext cx="128" cy="1191"/>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2153" name="Group 121"/>
                <p:cNvGrpSpPr>
                  <a:grpSpLocks/>
                </p:cNvGrpSpPr>
                <p:nvPr/>
              </p:nvGrpSpPr>
              <p:grpSpPr bwMode="auto">
                <a:xfrm>
                  <a:off x="4159" y="2069"/>
                  <a:ext cx="256" cy="1352"/>
                  <a:chOff x="4159" y="2159"/>
                  <a:chExt cx="256" cy="1352"/>
                </a:xfrm>
              </p:grpSpPr>
              <p:sp>
                <p:nvSpPr>
                  <p:cNvPr id="172113" name="Rectangle 81"/>
                  <p:cNvSpPr>
                    <a:spLocks noChangeArrowheads="1"/>
                  </p:cNvSpPr>
                  <p:nvPr/>
                </p:nvSpPr>
                <p:spPr bwMode="auto">
                  <a:xfrm>
                    <a:off x="4159" y="2860"/>
                    <a:ext cx="128" cy="6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9" name="Rectangle 97"/>
                  <p:cNvSpPr>
                    <a:spLocks noChangeArrowheads="1"/>
                  </p:cNvSpPr>
                  <p:nvPr/>
                </p:nvSpPr>
                <p:spPr bwMode="auto">
                  <a:xfrm>
                    <a:off x="4287" y="2159"/>
                    <a:ext cx="128" cy="1352"/>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2152" name="Group 120"/>
                <p:cNvGrpSpPr>
                  <a:grpSpLocks/>
                </p:cNvGrpSpPr>
                <p:nvPr/>
              </p:nvGrpSpPr>
              <p:grpSpPr bwMode="auto">
                <a:xfrm>
                  <a:off x="4503" y="2042"/>
                  <a:ext cx="256" cy="1379"/>
                  <a:chOff x="4503" y="2132"/>
                  <a:chExt cx="256" cy="1379"/>
                </a:xfrm>
              </p:grpSpPr>
              <p:sp>
                <p:nvSpPr>
                  <p:cNvPr id="172114" name="Rectangle 82"/>
                  <p:cNvSpPr>
                    <a:spLocks noChangeArrowheads="1"/>
                  </p:cNvSpPr>
                  <p:nvPr/>
                </p:nvSpPr>
                <p:spPr bwMode="auto">
                  <a:xfrm>
                    <a:off x="4503" y="2896"/>
                    <a:ext cx="128" cy="6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30" name="Rectangle 98"/>
                  <p:cNvSpPr>
                    <a:spLocks noChangeArrowheads="1"/>
                  </p:cNvSpPr>
                  <p:nvPr/>
                </p:nvSpPr>
                <p:spPr bwMode="auto">
                  <a:xfrm>
                    <a:off x="4631" y="2132"/>
                    <a:ext cx="128" cy="1379"/>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2151" name="Group 119"/>
                <p:cNvGrpSpPr>
                  <a:grpSpLocks/>
                </p:cNvGrpSpPr>
                <p:nvPr/>
              </p:nvGrpSpPr>
              <p:grpSpPr bwMode="auto">
                <a:xfrm>
                  <a:off x="4847" y="1938"/>
                  <a:ext cx="256" cy="1483"/>
                  <a:chOff x="4847" y="2028"/>
                  <a:chExt cx="256" cy="1483"/>
                </a:xfrm>
              </p:grpSpPr>
              <p:sp>
                <p:nvSpPr>
                  <p:cNvPr id="172115" name="Rectangle 83"/>
                  <p:cNvSpPr>
                    <a:spLocks noChangeArrowheads="1"/>
                  </p:cNvSpPr>
                  <p:nvPr/>
                </p:nvSpPr>
                <p:spPr bwMode="auto">
                  <a:xfrm>
                    <a:off x="4847" y="2932"/>
                    <a:ext cx="128" cy="5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31" name="Rectangle 99"/>
                  <p:cNvSpPr>
                    <a:spLocks noChangeArrowheads="1"/>
                  </p:cNvSpPr>
                  <p:nvPr/>
                </p:nvSpPr>
                <p:spPr bwMode="auto">
                  <a:xfrm>
                    <a:off x="4975" y="2028"/>
                    <a:ext cx="128" cy="148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2150" name="Group 118"/>
                <p:cNvGrpSpPr>
                  <a:grpSpLocks/>
                </p:cNvGrpSpPr>
                <p:nvPr/>
              </p:nvGrpSpPr>
              <p:grpSpPr bwMode="auto">
                <a:xfrm>
                  <a:off x="5191" y="1894"/>
                  <a:ext cx="256" cy="1527"/>
                  <a:chOff x="5191" y="1984"/>
                  <a:chExt cx="256" cy="1527"/>
                </a:xfrm>
              </p:grpSpPr>
              <p:sp>
                <p:nvSpPr>
                  <p:cNvPr id="172116" name="Rectangle 84"/>
                  <p:cNvSpPr>
                    <a:spLocks noChangeArrowheads="1"/>
                  </p:cNvSpPr>
                  <p:nvPr/>
                </p:nvSpPr>
                <p:spPr bwMode="auto">
                  <a:xfrm>
                    <a:off x="5191" y="3040"/>
                    <a:ext cx="128" cy="4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32" name="Rectangle 100"/>
                  <p:cNvSpPr>
                    <a:spLocks noChangeArrowheads="1"/>
                  </p:cNvSpPr>
                  <p:nvPr/>
                </p:nvSpPr>
                <p:spPr bwMode="auto">
                  <a:xfrm>
                    <a:off x="5319" y="1984"/>
                    <a:ext cx="128" cy="152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72170" name="Text Box 138"/>
              <p:cNvSpPr txBox="1">
                <a:spLocks noChangeArrowheads="1"/>
              </p:cNvSpPr>
              <p:nvPr/>
            </p:nvSpPr>
            <p:spPr bwMode="auto">
              <a:xfrm rot="16200000">
                <a:off x="2636" y="1137"/>
                <a:ext cx="756" cy="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224000"/>
                  </a:lnSpc>
                </a:pPr>
                <a:r>
                  <a:rPr lang="en-AU" altLang="en-US" sz="1600">
                    <a:effectLst>
                      <a:outerShdw blurRad="38100" dist="38100" dir="2700000" algn="tl">
                        <a:srgbClr val="C0C0C0"/>
                      </a:outerShdw>
                    </a:effectLst>
                  </a:rPr>
                  <a:t>Australia</a:t>
                </a:r>
              </a:p>
              <a:p>
                <a:pPr algn="r">
                  <a:lnSpc>
                    <a:spcPct val="224000"/>
                  </a:lnSpc>
                </a:pPr>
                <a:r>
                  <a:rPr lang="en-AU" altLang="en-US" sz="1600">
                    <a:effectLst>
                      <a:outerShdw blurRad="38100" dist="38100" dir="2700000" algn="tl">
                        <a:srgbClr val="C0C0C0"/>
                      </a:outerShdw>
                    </a:effectLst>
                  </a:rPr>
                  <a:t>Canada</a:t>
                </a:r>
              </a:p>
              <a:p>
                <a:pPr algn="r">
                  <a:lnSpc>
                    <a:spcPct val="224000"/>
                  </a:lnSpc>
                </a:pPr>
                <a:r>
                  <a:rPr lang="en-AU" altLang="en-US" sz="1600">
                    <a:effectLst>
                      <a:outerShdw blurRad="38100" dist="38100" dir="2700000" algn="tl">
                        <a:srgbClr val="C0C0C0"/>
                      </a:outerShdw>
                    </a:effectLst>
                  </a:rPr>
                  <a:t>China</a:t>
                </a:r>
              </a:p>
              <a:p>
                <a:pPr algn="r">
                  <a:lnSpc>
                    <a:spcPct val="224000"/>
                  </a:lnSpc>
                </a:pPr>
                <a:r>
                  <a:rPr lang="en-AU" altLang="en-US" sz="1600">
                    <a:effectLst>
                      <a:outerShdw blurRad="38100" dist="38100" dir="2700000" algn="tl">
                        <a:srgbClr val="C0C0C0"/>
                      </a:outerShdw>
                    </a:effectLst>
                  </a:rPr>
                  <a:t>Czech Rep</a:t>
                </a:r>
              </a:p>
              <a:p>
                <a:pPr algn="r">
                  <a:lnSpc>
                    <a:spcPct val="224000"/>
                  </a:lnSpc>
                </a:pPr>
                <a:r>
                  <a:rPr lang="en-AU" altLang="en-US" sz="1600">
                    <a:effectLst>
                      <a:outerShdw blurRad="38100" dist="38100" dir="2700000" algn="tl">
                        <a:srgbClr val="C0C0C0"/>
                      </a:outerShdw>
                    </a:effectLst>
                  </a:rPr>
                  <a:t>France</a:t>
                </a:r>
              </a:p>
              <a:p>
                <a:pPr algn="r">
                  <a:lnSpc>
                    <a:spcPct val="224000"/>
                  </a:lnSpc>
                </a:pPr>
                <a:r>
                  <a:rPr lang="en-AU" altLang="en-US" sz="1600">
                    <a:effectLst>
                      <a:outerShdw blurRad="38100" dist="38100" dir="2700000" algn="tl">
                        <a:srgbClr val="C0C0C0"/>
                      </a:outerShdw>
                    </a:effectLst>
                  </a:rPr>
                  <a:t>Germany</a:t>
                </a:r>
              </a:p>
              <a:p>
                <a:pPr algn="r">
                  <a:lnSpc>
                    <a:spcPct val="224000"/>
                  </a:lnSpc>
                </a:pPr>
                <a:r>
                  <a:rPr lang="en-AU" altLang="en-US" sz="1600">
                    <a:effectLst>
                      <a:outerShdw blurRad="38100" dist="38100" dir="2700000" algn="tl">
                        <a:srgbClr val="C0C0C0"/>
                      </a:outerShdw>
                    </a:effectLst>
                  </a:rPr>
                  <a:t>Hong Kong</a:t>
                </a:r>
              </a:p>
              <a:p>
                <a:pPr algn="r">
                  <a:lnSpc>
                    <a:spcPct val="224000"/>
                  </a:lnSpc>
                </a:pPr>
                <a:r>
                  <a:rPr lang="en-AU" altLang="en-US" sz="1600">
                    <a:effectLst>
                      <a:outerShdw blurRad="38100" dist="38100" dir="2700000" algn="tl">
                        <a:srgbClr val="C0C0C0"/>
                      </a:outerShdw>
                    </a:effectLst>
                  </a:rPr>
                  <a:t>Japan</a:t>
                </a:r>
              </a:p>
              <a:p>
                <a:pPr algn="r">
                  <a:lnSpc>
                    <a:spcPct val="224000"/>
                  </a:lnSpc>
                </a:pPr>
                <a:r>
                  <a:rPr lang="en-AU" altLang="en-US" sz="1600">
                    <a:effectLst>
                      <a:outerShdw blurRad="38100" dist="38100" dir="2700000" algn="tl">
                        <a:srgbClr val="C0C0C0"/>
                      </a:outerShdw>
                    </a:effectLst>
                  </a:rPr>
                  <a:t>Mexico</a:t>
                </a:r>
              </a:p>
              <a:p>
                <a:pPr algn="r">
                  <a:lnSpc>
                    <a:spcPct val="224000"/>
                  </a:lnSpc>
                </a:pPr>
                <a:r>
                  <a:rPr lang="en-AU" altLang="en-US" sz="1600">
                    <a:effectLst>
                      <a:outerShdw blurRad="38100" dist="38100" dir="2700000" algn="tl">
                        <a:srgbClr val="C0C0C0"/>
                      </a:outerShdw>
                    </a:effectLst>
                  </a:rPr>
                  <a:t>Russian Fed</a:t>
                </a:r>
              </a:p>
              <a:p>
                <a:pPr algn="r">
                  <a:lnSpc>
                    <a:spcPct val="224000"/>
                  </a:lnSpc>
                </a:pPr>
                <a:r>
                  <a:rPr lang="en-AU" altLang="en-US" sz="1600">
                    <a:effectLst>
                      <a:outerShdw blurRad="38100" dist="38100" dir="2700000" algn="tl">
                        <a:srgbClr val="C0C0C0"/>
                      </a:outerShdw>
                    </a:effectLst>
                  </a:rPr>
                  <a:t>South Africa</a:t>
                </a:r>
              </a:p>
              <a:p>
                <a:pPr algn="r">
                  <a:lnSpc>
                    <a:spcPct val="224000"/>
                  </a:lnSpc>
                </a:pPr>
                <a:r>
                  <a:rPr lang="en-AU" altLang="en-US" sz="1600">
                    <a:effectLst>
                      <a:outerShdw blurRad="38100" dist="38100" dir="2700000" algn="tl">
                        <a:srgbClr val="C0C0C0"/>
                      </a:outerShdw>
                    </a:effectLst>
                  </a:rPr>
                  <a:t>Spain</a:t>
                </a:r>
              </a:p>
              <a:p>
                <a:pPr algn="r">
                  <a:lnSpc>
                    <a:spcPct val="224000"/>
                  </a:lnSpc>
                </a:pPr>
                <a:r>
                  <a:rPr lang="en-AU" altLang="en-US" sz="1600">
                    <a:effectLst>
                      <a:outerShdw blurRad="38100" dist="38100" dir="2700000" algn="tl">
                        <a:srgbClr val="C0C0C0"/>
                      </a:outerShdw>
                    </a:effectLst>
                  </a:rPr>
                  <a:t>UK</a:t>
                </a:r>
              </a:p>
              <a:p>
                <a:pPr algn="r">
                  <a:lnSpc>
                    <a:spcPct val="224000"/>
                  </a:lnSpc>
                </a:pPr>
                <a:r>
                  <a:rPr lang="en-AU" altLang="en-US" sz="1600">
                    <a:effectLst>
                      <a:outerShdw blurRad="38100" dist="38100" dir="2700000" algn="tl">
                        <a:srgbClr val="C0C0C0"/>
                      </a:outerShdw>
                    </a:effectLst>
                  </a:rPr>
                  <a:t>US</a:t>
                </a:r>
              </a:p>
            </p:txBody>
          </p:sp>
          <p:sp>
            <p:nvSpPr>
              <p:cNvPr id="172172" name="Text Box 140"/>
              <p:cNvSpPr txBox="1">
                <a:spLocks noChangeArrowheads="1"/>
              </p:cNvSpPr>
              <p:nvPr/>
            </p:nvSpPr>
            <p:spPr bwMode="auto">
              <a:xfrm>
                <a:off x="364" y="1148"/>
                <a:ext cx="342" cy="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34000"/>
                  </a:lnSpc>
                </a:pPr>
                <a:r>
                  <a:rPr lang="en-AU" altLang="en-US" sz="1600">
                    <a:effectLst>
                      <a:outerShdw blurRad="38100" dist="38100" dir="2700000" algn="tl">
                        <a:srgbClr val="C0C0C0"/>
                      </a:outerShdw>
                    </a:effectLst>
                  </a:rPr>
                  <a:t>90 </a:t>
                </a:r>
                <a:r>
                  <a:rPr lang="en-AU" altLang="en-US" sz="1600">
                    <a:cs typeface="Arial" panose="020B0604020202020204" pitchFamily="34" charset="0"/>
                  </a:rPr>
                  <a:t>−</a:t>
                </a:r>
              </a:p>
              <a:p>
                <a:pPr algn="r">
                  <a:lnSpc>
                    <a:spcPct val="134000"/>
                  </a:lnSpc>
                </a:pPr>
                <a:r>
                  <a:rPr lang="en-AU" altLang="en-US" sz="1600">
                    <a:effectLst>
                      <a:outerShdw blurRad="38100" dist="38100" dir="2700000" algn="tl">
                        <a:srgbClr val="C0C0C0"/>
                      </a:outerShdw>
                    </a:effectLst>
                  </a:rPr>
                  <a:t>80 </a:t>
                </a:r>
                <a:r>
                  <a:rPr lang="en-AU" altLang="en-US" sz="1600"/>
                  <a:t>−</a:t>
                </a:r>
                <a:endParaRPr lang="en-AU" altLang="en-US" sz="1600">
                  <a:effectLst>
                    <a:outerShdw blurRad="38100" dist="38100" dir="2700000" algn="tl">
                      <a:srgbClr val="C0C0C0"/>
                    </a:outerShdw>
                  </a:effectLst>
                </a:endParaRPr>
              </a:p>
              <a:p>
                <a:pPr algn="r">
                  <a:lnSpc>
                    <a:spcPct val="134000"/>
                  </a:lnSpc>
                </a:pPr>
                <a:r>
                  <a:rPr lang="en-AU" altLang="en-US" sz="1600">
                    <a:effectLst>
                      <a:outerShdw blurRad="38100" dist="38100" dir="2700000" algn="tl">
                        <a:srgbClr val="C0C0C0"/>
                      </a:outerShdw>
                    </a:effectLst>
                  </a:rPr>
                  <a:t>70 </a:t>
                </a:r>
                <a:r>
                  <a:rPr lang="en-AU" altLang="en-US" sz="1600"/>
                  <a:t>−</a:t>
                </a:r>
                <a:endParaRPr lang="en-AU" altLang="en-US" sz="1600">
                  <a:effectLst>
                    <a:outerShdw blurRad="38100" dist="38100" dir="2700000" algn="tl">
                      <a:srgbClr val="C0C0C0"/>
                    </a:outerShdw>
                  </a:effectLst>
                </a:endParaRPr>
              </a:p>
              <a:p>
                <a:pPr algn="r">
                  <a:lnSpc>
                    <a:spcPct val="134000"/>
                  </a:lnSpc>
                </a:pPr>
                <a:r>
                  <a:rPr lang="en-AU" altLang="en-US" sz="1600">
                    <a:effectLst>
                      <a:outerShdw blurRad="38100" dist="38100" dir="2700000" algn="tl">
                        <a:srgbClr val="C0C0C0"/>
                      </a:outerShdw>
                    </a:effectLst>
                  </a:rPr>
                  <a:t>60 </a:t>
                </a:r>
                <a:r>
                  <a:rPr lang="en-AU" altLang="en-US" sz="1600"/>
                  <a:t>−</a:t>
                </a:r>
                <a:endParaRPr lang="en-AU" altLang="en-US" sz="1600">
                  <a:effectLst>
                    <a:outerShdw blurRad="38100" dist="38100" dir="2700000" algn="tl">
                      <a:srgbClr val="C0C0C0"/>
                    </a:outerShdw>
                  </a:effectLst>
                </a:endParaRPr>
              </a:p>
              <a:p>
                <a:pPr algn="r">
                  <a:lnSpc>
                    <a:spcPct val="134000"/>
                  </a:lnSpc>
                </a:pPr>
                <a:r>
                  <a:rPr lang="en-AU" altLang="en-US" sz="1600">
                    <a:effectLst>
                      <a:outerShdw blurRad="38100" dist="38100" dir="2700000" algn="tl">
                        <a:srgbClr val="C0C0C0"/>
                      </a:outerShdw>
                    </a:effectLst>
                  </a:rPr>
                  <a:t>50 </a:t>
                </a:r>
                <a:r>
                  <a:rPr lang="en-AU" altLang="en-US" sz="1600"/>
                  <a:t>−</a:t>
                </a:r>
                <a:endParaRPr lang="en-AU" altLang="en-US" sz="1600">
                  <a:effectLst>
                    <a:outerShdw blurRad="38100" dist="38100" dir="2700000" algn="tl">
                      <a:srgbClr val="C0C0C0"/>
                    </a:outerShdw>
                  </a:effectLst>
                </a:endParaRPr>
              </a:p>
              <a:p>
                <a:pPr algn="r">
                  <a:lnSpc>
                    <a:spcPct val="134000"/>
                  </a:lnSpc>
                </a:pPr>
                <a:r>
                  <a:rPr lang="en-AU" altLang="en-US" sz="1600">
                    <a:effectLst>
                      <a:outerShdw blurRad="38100" dist="38100" dir="2700000" algn="tl">
                        <a:srgbClr val="C0C0C0"/>
                      </a:outerShdw>
                    </a:effectLst>
                  </a:rPr>
                  <a:t>40 </a:t>
                </a:r>
                <a:r>
                  <a:rPr lang="en-AU" altLang="en-US" sz="1600"/>
                  <a:t>−</a:t>
                </a:r>
                <a:endParaRPr lang="en-AU" altLang="en-US" sz="1600">
                  <a:effectLst>
                    <a:outerShdw blurRad="38100" dist="38100" dir="2700000" algn="tl">
                      <a:srgbClr val="C0C0C0"/>
                    </a:outerShdw>
                  </a:effectLst>
                </a:endParaRPr>
              </a:p>
              <a:p>
                <a:pPr algn="r">
                  <a:lnSpc>
                    <a:spcPct val="134000"/>
                  </a:lnSpc>
                </a:pPr>
                <a:r>
                  <a:rPr lang="en-AU" altLang="en-US" sz="1600">
                    <a:effectLst>
                      <a:outerShdw blurRad="38100" dist="38100" dir="2700000" algn="tl">
                        <a:srgbClr val="C0C0C0"/>
                      </a:outerShdw>
                    </a:effectLst>
                  </a:rPr>
                  <a:t>30 </a:t>
                </a:r>
                <a:r>
                  <a:rPr lang="en-AU" altLang="en-US" sz="1600"/>
                  <a:t>−</a:t>
                </a:r>
                <a:endParaRPr lang="en-AU" altLang="en-US" sz="1600">
                  <a:effectLst>
                    <a:outerShdw blurRad="38100" dist="38100" dir="2700000" algn="tl">
                      <a:srgbClr val="C0C0C0"/>
                    </a:outerShdw>
                  </a:effectLst>
                </a:endParaRPr>
              </a:p>
              <a:p>
                <a:pPr algn="r">
                  <a:lnSpc>
                    <a:spcPct val="134000"/>
                  </a:lnSpc>
                </a:pPr>
                <a:r>
                  <a:rPr lang="en-AU" altLang="en-US" sz="1600">
                    <a:effectLst>
                      <a:outerShdw blurRad="38100" dist="38100" dir="2700000" algn="tl">
                        <a:srgbClr val="C0C0C0"/>
                      </a:outerShdw>
                    </a:effectLst>
                  </a:rPr>
                  <a:t>20 </a:t>
                </a:r>
                <a:r>
                  <a:rPr lang="en-AU" altLang="en-US" sz="1600"/>
                  <a:t>−</a:t>
                </a:r>
                <a:endParaRPr lang="en-AU" altLang="en-US" sz="1600">
                  <a:effectLst>
                    <a:outerShdw blurRad="38100" dist="38100" dir="2700000" algn="tl">
                      <a:srgbClr val="C0C0C0"/>
                    </a:outerShdw>
                  </a:effectLst>
                </a:endParaRPr>
              </a:p>
              <a:p>
                <a:pPr algn="r">
                  <a:lnSpc>
                    <a:spcPct val="134000"/>
                  </a:lnSpc>
                </a:pPr>
                <a:r>
                  <a:rPr lang="en-AU" altLang="en-US" sz="1600">
                    <a:effectLst>
                      <a:outerShdw blurRad="38100" dist="38100" dir="2700000" algn="tl">
                        <a:srgbClr val="C0C0C0"/>
                      </a:outerShdw>
                    </a:effectLst>
                  </a:rPr>
                  <a:t>10 </a:t>
                </a:r>
                <a:r>
                  <a:rPr lang="en-AU" altLang="en-US" sz="1600"/>
                  <a:t>−</a:t>
                </a:r>
                <a:endParaRPr lang="en-AU" altLang="en-US" sz="1600">
                  <a:effectLst>
                    <a:outerShdw blurRad="38100" dist="38100" dir="2700000" algn="tl">
                      <a:srgbClr val="C0C0C0"/>
                    </a:outerShdw>
                  </a:effectLst>
                </a:endParaRPr>
              </a:p>
              <a:p>
                <a:pPr algn="r">
                  <a:lnSpc>
                    <a:spcPct val="134000"/>
                  </a:lnSpc>
                </a:pPr>
                <a:r>
                  <a:rPr lang="en-AU" altLang="en-US" sz="1600">
                    <a:effectLst>
                      <a:outerShdw blurRad="38100" dist="38100" dir="2700000" algn="tl">
                        <a:srgbClr val="C0C0C0"/>
                      </a:outerShdw>
                    </a:effectLst>
                  </a:rPr>
                  <a:t>0</a:t>
                </a:r>
                <a:r>
                  <a:rPr lang="en-AU" altLang="en-US" sz="1600"/>
                  <a:t> −</a:t>
                </a:r>
              </a:p>
            </p:txBody>
          </p:sp>
        </p:grpSp>
        <p:sp>
          <p:nvSpPr>
            <p:cNvPr id="172181" name="Freeform 149"/>
            <p:cNvSpPr>
              <a:spLocks/>
            </p:cNvSpPr>
            <p:nvPr/>
          </p:nvSpPr>
          <p:spPr bwMode="auto">
            <a:xfrm>
              <a:off x="618" y="1347"/>
              <a:ext cx="4883" cy="1920"/>
            </a:xfrm>
            <a:custGeom>
              <a:avLst/>
              <a:gdLst>
                <a:gd name="T0" fmla="*/ 0 w 4883"/>
                <a:gd name="T1" fmla="*/ 0 h 1920"/>
                <a:gd name="T2" fmla="*/ 0 w 4883"/>
                <a:gd name="T3" fmla="*/ 1920 h 1920"/>
                <a:gd name="T4" fmla="*/ 4883 w 4883"/>
                <a:gd name="T5" fmla="*/ 1920 h 1920"/>
              </a:gdLst>
              <a:ahLst/>
              <a:cxnLst>
                <a:cxn ang="0">
                  <a:pos x="T0" y="T1"/>
                </a:cxn>
                <a:cxn ang="0">
                  <a:pos x="T2" y="T3"/>
                </a:cxn>
                <a:cxn ang="0">
                  <a:pos x="T4" y="T5"/>
                </a:cxn>
              </a:cxnLst>
              <a:rect l="0" t="0" r="r" b="b"/>
              <a:pathLst>
                <a:path w="4883" h="1920">
                  <a:moveTo>
                    <a:pt x="0" y="0"/>
                  </a:moveTo>
                  <a:lnTo>
                    <a:pt x="0" y="1920"/>
                  </a:lnTo>
                  <a:lnTo>
                    <a:pt x="4883" y="192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50548584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172182"/>
                                        </p:tgtEl>
                                        <p:attrNameLst>
                                          <p:attrName>style.visibility</p:attrName>
                                        </p:attrNameLst>
                                      </p:cBhvr>
                                      <p:to>
                                        <p:strVal val="visible"/>
                                      </p:to>
                                    </p:set>
                                    <p:animEffect transition="in" filter="strips(upRight)">
                                      <p:cBhvr>
                                        <p:cTn id="7" dur="1000"/>
                                        <p:tgtEl>
                                          <p:spTgt spid="172182"/>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172180"/>
                                        </p:tgtEl>
                                        <p:attrNameLst>
                                          <p:attrName>style.visibility</p:attrName>
                                        </p:attrNameLst>
                                      </p:cBhvr>
                                      <p:to>
                                        <p:strVal val="visible"/>
                                      </p:to>
                                    </p:set>
                                    <p:animEffect transition="in" filter="wipe(left)">
                                      <p:cBhvr>
                                        <p:cTn id="11" dur="1000"/>
                                        <p:tgtEl>
                                          <p:spTgt spid="172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197100" y="315914"/>
            <a:ext cx="7772400" cy="746125"/>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Goods Versus Services</a:t>
            </a:r>
          </a:p>
        </p:txBody>
      </p:sp>
      <p:sp>
        <p:nvSpPr>
          <p:cNvPr id="94215" name="Text Box 7"/>
          <p:cNvSpPr txBox="1">
            <a:spLocks noChangeArrowheads="1"/>
          </p:cNvSpPr>
          <p:nvPr/>
        </p:nvSpPr>
        <p:spPr bwMode="auto">
          <a:xfrm>
            <a:off x="8885239" y="6399213"/>
            <a:ext cx="9284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Table 1.3</a:t>
            </a:r>
          </a:p>
        </p:txBody>
      </p:sp>
      <p:grpSp>
        <p:nvGrpSpPr>
          <p:cNvPr id="94224" name="Group 16"/>
          <p:cNvGrpSpPr>
            <a:grpSpLocks/>
          </p:cNvGrpSpPr>
          <p:nvPr/>
        </p:nvGrpSpPr>
        <p:grpSpPr bwMode="auto">
          <a:xfrm>
            <a:off x="2068513" y="1220788"/>
            <a:ext cx="4027488" cy="5000624"/>
            <a:chOff x="343" y="769"/>
            <a:chExt cx="2537" cy="3150"/>
          </a:xfrm>
        </p:grpSpPr>
        <p:sp>
          <p:nvSpPr>
            <p:cNvPr id="94221" name="Text Box 13"/>
            <p:cNvSpPr txBox="1">
              <a:spLocks noChangeArrowheads="1"/>
            </p:cNvSpPr>
            <p:nvPr/>
          </p:nvSpPr>
          <p:spPr bwMode="auto">
            <a:xfrm>
              <a:off x="343" y="1253"/>
              <a:ext cx="2357" cy="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4391025" algn="l"/>
                </a:tabLst>
                <a:defRPr sz="2400">
                  <a:solidFill>
                    <a:schemeClr val="tx1"/>
                  </a:solidFill>
                  <a:latin typeface="Times" panose="02020603050405020304" pitchFamily="18" charset="0"/>
                </a:defRPr>
              </a:lvl1pPr>
              <a:lvl2pPr>
                <a:tabLst>
                  <a:tab pos="4391025" algn="l"/>
                </a:tabLst>
                <a:defRPr sz="2400">
                  <a:solidFill>
                    <a:schemeClr val="tx1"/>
                  </a:solidFill>
                  <a:latin typeface="Times" panose="02020603050405020304" pitchFamily="18" charset="0"/>
                </a:defRPr>
              </a:lvl2pPr>
              <a:lvl3pPr>
                <a:tabLst>
                  <a:tab pos="4391025" algn="l"/>
                </a:tabLst>
                <a:defRPr sz="2400">
                  <a:solidFill>
                    <a:schemeClr val="tx1"/>
                  </a:solidFill>
                  <a:latin typeface="Times" panose="02020603050405020304" pitchFamily="18" charset="0"/>
                </a:defRPr>
              </a:lvl3pPr>
              <a:lvl4pPr>
                <a:tabLst>
                  <a:tab pos="4391025" algn="l"/>
                </a:tabLst>
                <a:defRPr sz="2400">
                  <a:solidFill>
                    <a:schemeClr val="tx1"/>
                  </a:solidFill>
                  <a:latin typeface="Times" panose="02020603050405020304" pitchFamily="18" charset="0"/>
                </a:defRPr>
              </a:lvl4pPr>
              <a:lvl5pPr>
                <a:tabLst>
                  <a:tab pos="4391025" algn="l"/>
                </a:tabLst>
                <a:defRPr sz="2400">
                  <a:solidFill>
                    <a:schemeClr val="tx1"/>
                  </a:solidFill>
                  <a:latin typeface="Times" panose="02020603050405020304" pitchFamily="18" charset="0"/>
                </a:defRPr>
              </a:lvl5pPr>
              <a:lvl6pPr eaLnBrk="0" fontAlgn="base" hangingPunct="0">
                <a:spcBef>
                  <a:spcPct val="0"/>
                </a:spcBef>
                <a:spcAft>
                  <a:spcPct val="0"/>
                </a:spcAft>
                <a:tabLst>
                  <a:tab pos="4391025" algn="l"/>
                </a:tabLst>
                <a:defRPr sz="2400">
                  <a:solidFill>
                    <a:schemeClr val="tx1"/>
                  </a:solidFill>
                  <a:latin typeface="Times" panose="02020603050405020304" pitchFamily="18" charset="0"/>
                </a:defRPr>
              </a:lvl6pPr>
              <a:lvl7pPr eaLnBrk="0" fontAlgn="base" hangingPunct="0">
                <a:spcBef>
                  <a:spcPct val="0"/>
                </a:spcBef>
                <a:spcAft>
                  <a:spcPct val="0"/>
                </a:spcAft>
                <a:tabLst>
                  <a:tab pos="4391025" algn="l"/>
                </a:tabLst>
                <a:defRPr sz="2400">
                  <a:solidFill>
                    <a:schemeClr val="tx1"/>
                  </a:solidFill>
                  <a:latin typeface="Times" panose="02020603050405020304" pitchFamily="18" charset="0"/>
                </a:defRPr>
              </a:lvl7pPr>
              <a:lvl8pPr eaLnBrk="0" fontAlgn="base" hangingPunct="0">
                <a:spcBef>
                  <a:spcPct val="0"/>
                </a:spcBef>
                <a:spcAft>
                  <a:spcPct val="0"/>
                </a:spcAft>
                <a:tabLst>
                  <a:tab pos="4391025" algn="l"/>
                </a:tabLst>
                <a:defRPr sz="2400">
                  <a:solidFill>
                    <a:schemeClr val="tx1"/>
                  </a:solidFill>
                  <a:latin typeface="Times" panose="02020603050405020304" pitchFamily="18" charset="0"/>
                </a:defRPr>
              </a:lvl8pPr>
              <a:lvl9pPr eaLnBrk="0" fontAlgn="base" hangingPunct="0">
                <a:spcBef>
                  <a:spcPct val="0"/>
                </a:spcBef>
                <a:spcAft>
                  <a:spcPct val="0"/>
                </a:spcAft>
                <a:tabLst>
                  <a:tab pos="4391025" algn="l"/>
                </a:tabLst>
                <a:defRPr sz="2400">
                  <a:solidFill>
                    <a:schemeClr val="tx1"/>
                  </a:solidFill>
                  <a:latin typeface="Times" panose="02020603050405020304" pitchFamily="18" charset="0"/>
                </a:defRPr>
              </a:lvl9pPr>
            </a:lstStyle>
            <a:p>
              <a:pPr>
                <a:lnSpc>
                  <a:spcPct val="90000"/>
                </a:lnSpc>
                <a:spcBef>
                  <a:spcPct val="25000"/>
                </a:spcBef>
              </a:pPr>
              <a:r>
                <a:rPr lang="en-US" altLang="en-US" sz="2000">
                  <a:effectLst>
                    <a:outerShdw blurRad="38100" dist="38100" dir="2700000" algn="tl">
                      <a:srgbClr val="C0C0C0"/>
                    </a:outerShdw>
                  </a:effectLst>
                  <a:latin typeface="Arial" panose="020B0604020202020204" pitchFamily="34" charset="0"/>
                </a:rPr>
                <a:t>Can be resold</a:t>
              </a:r>
            </a:p>
            <a:p>
              <a:pPr>
                <a:lnSpc>
                  <a:spcPct val="90000"/>
                </a:lnSpc>
                <a:spcBef>
                  <a:spcPct val="25000"/>
                </a:spcBef>
              </a:pPr>
              <a:r>
                <a:rPr lang="en-US" altLang="en-US" sz="2000">
                  <a:effectLst>
                    <a:outerShdw blurRad="38100" dist="38100" dir="2700000" algn="tl">
                      <a:srgbClr val="C0C0C0"/>
                    </a:outerShdw>
                  </a:effectLst>
                  <a:latin typeface="Arial" panose="020B0604020202020204" pitchFamily="34" charset="0"/>
                </a:rPr>
                <a:t>Can be inventoried</a:t>
              </a:r>
            </a:p>
            <a:p>
              <a:pPr>
                <a:lnSpc>
                  <a:spcPct val="90000"/>
                </a:lnSpc>
                <a:spcBef>
                  <a:spcPct val="25000"/>
                </a:spcBef>
              </a:pPr>
              <a:r>
                <a:rPr lang="en-US" altLang="en-US" sz="2000">
                  <a:effectLst>
                    <a:outerShdw blurRad="38100" dist="38100" dir="2700000" algn="tl">
                      <a:srgbClr val="C0C0C0"/>
                    </a:outerShdw>
                  </a:effectLst>
                  <a:latin typeface="Arial" panose="020B0604020202020204" pitchFamily="34" charset="0"/>
                </a:rPr>
                <a:t>Some aspects of quality </a:t>
              </a:r>
              <a:br>
                <a:rPr lang="en-US" altLang="en-US" sz="2000">
                  <a:effectLst>
                    <a:outerShdw blurRad="38100" dist="38100" dir="2700000" algn="tl">
                      <a:srgbClr val="C0C0C0"/>
                    </a:outerShdw>
                  </a:effectLst>
                  <a:latin typeface="Arial" panose="020B0604020202020204" pitchFamily="34" charset="0"/>
                </a:rPr>
              </a:br>
              <a:r>
                <a:rPr lang="en-US" altLang="en-US" sz="2000">
                  <a:effectLst>
                    <a:outerShdw blurRad="38100" dist="38100" dir="2700000" algn="tl">
                      <a:srgbClr val="C0C0C0"/>
                    </a:outerShdw>
                  </a:effectLst>
                  <a:latin typeface="Arial" panose="020B0604020202020204" pitchFamily="34" charset="0"/>
                </a:rPr>
                <a:t>measurable</a:t>
              </a:r>
            </a:p>
            <a:p>
              <a:pPr>
                <a:lnSpc>
                  <a:spcPct val="90000"/>
                </a:lnSpc>
                <a:spcBef>
                  <a:spcPct val="25000"/>
                </a:spcBef>
              </a:pPr>
              <a:r>
                <a:rPr lang="en-US" altLang="en-US" sz="2000">
                  <a:effectLst>
                    <a:outerShdw blurRad="38100" dist="38100" dir="2700000" algn="tl">
                      <a:srgbClr val="C0C0C0"/>
                    </a:outerShdw>
                  </a:effectLst>
                  <a:latin typeface="Arial" panose="020B0604020202020204" pitchFamily="34" charset="0"/>
                </a:rPr>
                <a:t>Selling is distinct from </a:t>
              </a:r>
              <a:br>
                <a:rPr lang="en-US" altLang="en-US" sz="2000">
                  <a:effectLst>
                    <a:outerShdw blurRad="38100" dist="38100" dir="2700000" algn="tl">
                      <a:srgbClr val="C0C0C0"/>
                    </a:outerShdw>
                  </a:effectLst>
                  <a:latin typeface="Arial" panose="020B0604020202020204" pitchFamily="34" charset="0"/>
                </a:rPr>
              </a:br>
              <a:r>
                <a:rPr lang="en-US" altLang="en-US" sz="2000">
                  <a:effectLst>
                    <a:outerShdw blurRad="38100" dist="38100" dir="2700000" algn="tl">
                      <a:srgbClr val="C0C0C0"/>
                    </a:outerShdw>
                  </a:effectLst>
                  <a:latin typeface="Arial" panose="020B0604020202020204" pitchFamily="34" charset="0"/>
                </a:rPr>
                <a:t>production</a:t>
              </a:r>
            </a:p>
            <a:p>
              <a:pPr>
                <a:lnSpc>
                  <a:spcPct val="90000"/>
                </a:lnSpc>
                <a:spcBef>
                  <a:spcPct val="25000"/>
                </a:spcBef>
              </a:pPr>
              <a:r>
                <a:rPr lang="en-US" altLang="en-US" sz="2000">
                  <a:effectLst>
                    <a:outerShdw blurRad="38100" dist="38100" dir="2700000" algn="tl">
                      <a:srgbClr val="C0C0C0"/>
                    </a:outerShdw>
                  </a:effectLst>
                  <a:latin typeface="Arial" panose="020B0604020202020204" pitchFamily="34" charset="0"/>
                </a:rPr>
                <a:t>Product is transportable</a:t>
              </a:r>
              <a:br>
                <a:rPr lang="en-US" altLang="en-US" sz="2000">
                  <a:effectLst>
                    <a:outerShdw blurRad="38100" dist="38100" dir="2700000" algn="tl">
                      <a:srgbClr val="C0C0C0"/>
                    </a:outerShdw>
                  </a:effectLst>
                  <a:latin typeface="Arial" panose="020B0604020202020204" pitchFamily="34" charset="0"/>
                </a:rPr>
              </a:br>
              <a:endParaRPr lang="en-US" altLang="en-US" sz="2000">
                <a:effectLst>
                  <a:outerShdw blurRad="38100" dist="38100" dir="2700000" algn="tl">
                    <a:srgbClr val="C0C0C0"/>
                  </a:outerShdw>
                </a:effectLst>
                <a:latin typeface="Arial" panose="020B0604020202020204" pitchFamily="34" charset="0"/>
              </a:endParaRPr>
            </a:p>
            <a:p>
              <a:pPr>
                <a:lnSpc>
                  <a:spcPct val="90000"/>
                </a:lnSpc>
                <a:spcBef>
                  <a:spcPct val="25000"/>
                </a:spcBef>
              </a:pPr>
              <a:r>
                <a:rPr lang="en-US" altLang="en-US" sz="2000">
                  <a:effectLst>
                    <a:outerShdw blurRad="38100" dist="38100" dir="2700000" algn="tl">
                      <a:srgbClr val="C0C0C0"/>
                    </a:outerShdw>
                  </a:effectLst>
                  <a:latin typeface="Arial" panose="020B0604020202020204" pitchFamily="34" charset="0"/>
                </a:rPr>
                <a:t>Site of facility important for cost</a:t>
              </a:r>
              <a:br>
                <a:rPr lang="en-US" altLang="en-US" sz="2000">
                  <a:effectLst>
                    <a:outerShdw blurRad="38100" dist="38100" dir="2700000" algn="tl">
                      <a:srgbClr val="C0C0C0"/>
                    </a:outerShdw>
                  </a:effectLst>
                  <a:latin typeface="Arial" panose="020B0604020202020204" pitchFamily="34" charset="0"/>
                </a:rPr>
              </a:br>
              <a:endParaRPr lang="en-US" altLang="en-US" sz="2000">
                <a:effectLst>
                  <a:outerShdw blurRad="38100" dist="38100" dir="2700000" algn="tl">
                    <a:srgbClr val="C0C0C0"/>
                  </a:outerShdw>
                </a:effectLst>
                <a:latin typeface="Arial" panose="020B0604020202020204" pitchFamily="34" charset="0"/>
              </a:endParaRPr>
            </a:p>
            <a:p>
              <a:pPr>
                <a:lnSpc>
                  <a:spcPct val="90000"/>
                </a:lnSpc>
                <a:spcBef>
                  <a:spcPct val="25000"/>
                </a:spcBef>
              </a:pPr>
              <a:r>
                <a:rPr lang="en-US" altLang="en-US" sz="2000">
                  <a:effectLst>
                    <a:outerShdw blurRad="38100" dist="38100" dir="2700000" algn="tl">
                      <a:srgbClr val="C0C0C0"/>
                    </a:outerShdw>
                  </a:effectLst>
                  <a:latin typeface="Arial" panose="020B0604020202020204" pitchFamily="34" charset="0"/>
                </a:rPr>
                <a:t>Often easy to automate</a:t>
              </a:r>
            </a:p>
            <a:p>
              <a:pPr>
                <a:lnSpc>
                  <a:spcPct val="90000"/>
                </a:lnSpc>
                <a:spcBef>
                  <a:spcPct val="25000"/>
                </a:spcBef>
              </a:pPr>
              <a:r>
                <a:rPr lang="en-US" altLang="en-US" sz="2000">
                  <a:effectLst>
                    <a:outerShdw blurRad="38100" dist="38100" dir="2700000" algn="tl">
                      <a:srgbClr val="C0C0C0"/>
                    </a:outerShdw>
                  </a:effectLst>
                  <a:latin typeface="Arial" panose="020B0604020202020204" pitchFamily="34" charset="0"/>
                </a:rPr>
                <a:t>Revenue generated primarily </a:t>
              </a:r>
              <a:br>
                <a:rPr lang="en-US" altLang="en-US" sz="2000">
                  <a:effectLst>
                    <a:outerShdw blurRad="38100" dist="38100" dir="2700000" algn="tl">
                      <a:srgbClr val="C0C0C0"/>
                    </a:outerShdw>
                  </a:effectLst>
                  <a:latin typeface="Arial" panose="020B0604020202020204" pitchFamily="34" charset="0"/>
                </a:rPr>
              </a:br>
              <a:r>
                <a:rPr lang="en-US" altLang="en-US" sz="2000">
                  <a:effectLst>
                    <a:outerShdw blurRad="38100" dist="38100" dir="2700000" algn="tl">
                      <a:srgbClr val="C0C0C0"/>
                    </a:outerShdw>
                  </a:effectLst>
                  <a:latin typeface="Arial" panose="020B0604020202020204" pitchFamily="34" charset="0"/>
                </a:rPr>
                <a:t>from tangible product</a:t>
              </a:r>
              <a:endParaRPr lang="en-AU" altLang="en-US" sz="2000">
                <a:effectLst>
                  <a:outerShdw blurRad="38100" dist="38100" dir="2700000" algn="tl">
                    <a:srgbClr val="C0C0C0"/>
                  </a:outerShdw>
                </a:effectLst>
                <a:latin typeface="Arial" panose="020B0604020202020204" pitchFamily="34" charset="0"/>
              </a:endParaRPr>
            </a:p>
          </p:txBody>
        </p:sp>
        <p:sp>
          <p:nvSpPr>
            <p:cNvPr id="94219" name="Text Box 11"/>
            <p:cNvSpPr txBox="1">
              <a:spLocks noChangeArrowheads="1"/>
            </p:cNvSpPr>
            <p:nvPr/>
          </p:nvSpPr>
          <p:spPr bwMode="auto">
            <a:xfrm>
              <a:off x="457" y="769"/>
              <a:ext cx="2025"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tabLst>
                  <a:tab pos="1255713" algn="ctr"/>
                  <a:tab pos="5745163" algn="ctr"/>
                </a:tabLst>
                <a:defRPr sz="2400">
                  <a:solidFill>
                    <a:schemeClr val="tx1"/>
                  </a:solidFill>
                  <a:latin typeface="Times" panose="02020603050405020304" pitchFamily="18" charset="0"/>
                </a:defRPr>
              </a:lvl1pPr>
              <a:lvl2pPr marL="500063" defTabSz="1000125">
                <a:tabLst>
                  <a:tab pos="1255713" algn="ctr"/>
                  <a:tab pos="5745163" algn="ctr"/>
                </a:tabLst>
                <a:defRPr sz="2400">
                  <a:solidFill>
                    <a:schemeClr val="tx1"/>
                  </a:solidFill>
                  <a:latin typeface="Times" panose="02020603050405020304" pitchFamily="18" charset="0"/>
                </a:defRPr>
              </a:lvl2pPr>
              <a:lvl3pPr marL="1000125" defTabSz="1000125">
                <a:tabLst>
                  <a:tab pos="1255713" algn="ctr"/>
                  <a:tab pos="5745163" algn="ctr"/>
                </a:tabLst>
                <a:defRPr sz="2400">
                  <a:solidFill>
                    <a:schemeClr val="tx1"/>
                  </a:solidFill>
                  <a:latin typeface="Times" panose="02020603050405020304" pitchFamily="18" charset="0"/>
                </a:defRPr>
              </a:lvl3pPr>
              <a:lvl4pPr marL="1500188" defTabSz="1000125">
                <a:tabLst>
                  <a:tab pos="1255713" algn="ctr"/>
                  <a:tab pos="5745163" algn="ctr"/>
                </a:tabLst>
                <a:defRPr sz="2400">
                  <a:solidFill>
                    <a:schemeClr val="tx1"/>
                  </a:solidFill>
                  <a:latin typeface="Times" panose="02020603050405020304" pitchFamily="18" charset="0"/>
                </a:defRPr>
              </a:lvl4pPr>
              <a:lvl5pPr marL="2000250" defTabSz="1000125">
                <a:tabLst>
                  <a:tab pos="1255713" algn="ctr"/>
                  <a:tab pos="5745163" algn="ctr"/>
                </a:tabLst>
                <a:defRPr sz="2400">
                  <a:solidFill>
                    <a:schemeClr val="tx1"/>
                  </a:solidFill>
                  <a:latin typeface="Times" panose="02020603050405020304" pitchFamily="18" charset="0"/>
                </a:defRPr>
              </a:lvl5pPr>
              <a:lvl6pPr marL="2457450" defTabSz="1000125" eaLnBrk="0" fontAlgn="base" hangingPunct="0">
                <a:spcBef>
                  <a:spcPct val="0"/>
                </a:spcBef>
                <a:spcAft>
                  <a:spcPct val="0"/>
                </a:spcAft>
                <a:tabLst>
                  <a:tab pos="1255713" algn="ctr"/>
                  <a:tab pos="5745163" algn="ctr"/>
                </a:tabLst>
                <a:defRPr sz="2400">
                  <a:solidFill>
                    <a:schemeClr val="tx1"/>
                  </a:solidFill>
                  <a:latin typeface="Times" panose="02020603050405020304" pitchFamily="18" charset="0"/>
                </a:defRPr>
              </a:lvl6pPr>
              <a:lvl7pPr marL="2914650" defTabSz="1000125" eaLnBrk="0" fontAlgn="base" hangingPunct="0">
                <a:spcBef>
                  <a:spcPct val="0"/>
                </a:spcBef>
                <a:spcAft>
                  <a:spcPct val="0"/>
                </a:spcAft>
                <a:tabLst>
                  <a:tab pos="1255713" algn="ctr"/>
                  <a:tab pos="5745163" algn="ctr"/>
                </a:tabLst>
                <a:defRPr sz="2400">
                  <a:solidFill>
                    <a:schemeClr val="tx1"/>
                  </a:solidFill>
                  <a:latin typeface="Times" panose="02020603050405020304" pitchFamily="18" charset="0"/>
                </a:defRPr>
              </a:lvl7pPr>
              <a:lvl8pPr marL="3371850" defTabSz="1000125" eaLnBrk="0" fontAlgn="base" hangingPunct="0">
                <a:spcBef>
                  <a:spcPct val="0"/>
                </a:spcBef>
                <a:spcAft>
                  <a:spcPct val="0"/>
                </a:spcAft>
                <a:tabLst>
                  <a:tab pos="1255713" algn="ctr"/>
                  <a:tab pos="5745163" algn="ctr"/>
                </a:tabLst>
                <a:defRPr sz="2400">
                  <a:solidFill>
                    <a:schemeClr val="tx1"/>
                  </a:solidFill>
                  <a:latin typeface="Times" panose="02020603050405020304" pitchFamily="18" charset="0"/>
                </a:defRPr>
              </a:lvl8pPr>
              <a:lvl9pPr marL="3829050" defTabSz="1000125" eaLnBrk="0" fontAlgn="base" hangingPunct="0">
                <a:spcBef>
                  <a:spcPct val="0"/>
                </a:spcBef>
                <a:spcAft>
                  <a:spcPct val="0"/>
                </a:spcAft>
                <a:tabLst>
                  <a:tab pos="1255713" algn="ctr"/>
                  <a:tab pos="5745163" algn="ctr"/>
                </a:tabLst>
                <a:defRPr sz="2400">
                  <a:solidFill>
                    <a:schemeClr val="tx1"/>
                  </a:solidFill>
                  <a:latin typeface="Times" panose="02020603050405020304" pitchFamily="18" charset="0"/>
                </a:defRPr>
              </a:lvl9pPr>
            </a:lstStyle>
            <a:p>
              <a:pPr>
                <a:spcBef>
                  <a:spcPct val="50000"/>
                </a:spcBef>
              </a:pPr>
              <a:r>
                <a:rPr lang="en-US" altLang="en-US" sz="2000">
                  <a:effectLst>
                    <a:outerShdw blurRad="38100" dist="38100" dir="2700000" algn="tl">
                      <a:srgbClr val="C0C0C0"/>
                    </a:outerShdw>
                  </a:effectLst>
                  <a:latin typeface="Arial" panose="020B0604020202020204" pitchFamily="34" charset="0"/>
                </a:rPr>
                <a:t>	Attributes of Goods</a:t>
              </a:r>
              <a:br>
                <a:rPr lang="en-US" altLang="en-US" sz="2000">
                  <a:effectLst>
                    <a:outerShdw blurRad="38100" dist="38100" dir="2700000" algn="tl">
                      <a:srgbClr val="C0C0C0"/>
                    </a:outerShdw>
                  </a:effectLst>
                  <a:latin typeface="Arial" panose="020B0604020202020204" pitchFamily="34" charset="0"/>
                </a:rPr>
              </a:br>
              <a:r>
                <a:rPr lang="en-US" altLang="en-US" sz="2000">
                  <a:effectLst>
                    <a:outerShdw blurRad="38100" dist="38100" dir="2700000" algn="tl">
                      <a:srgbClr val="C0C0C0"/>
                    </a:outerShdw>
                  </a:effectLst>
                  <a:latin typeface="Arial" panose="020B0604020202020204" pitchFamily="34" charset="0"/>
                </a:rPr>
                <a:t>	(Tangible Product)</a:t>
              </a:r>
            </a:p>
          </p:txBody>
        </p:sp>
        <p:sp>
          <p:nvSpPr>
            <p:cNvPr id="94220" name="Line 12"/>
            <p:cNvSpPr>
              <a:spLocks noChangeShapeType="1"/>
            </p:cNvSpPr>
            <p:nvPr/>
          </p:nvSpPr>
          <p:spPr bwMode="auto">
            <a:xfrm>
              <a:off x="352" y="1224"/>
              <a:ext cx="25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4225" name="Group 17"/>
          <p:cNvGrpSpPr>
            <a:grpSpLocks/>
          </p:cNvGrpSpPr>
          <p:nvPr/>
        </p:nvGrpSpPr>
        <p:grpSpPr bwMode="auto">
          <a:xfrm>
            <a:off x="6096002" y="1220788"/>
            <a:ext cx="4011613" cy="5000624"/>
            <a:chOff x="2880" y="769"/>
            <a:chExt cx="2527" cy="3150"/>
          </a:xfrm>
        </p:grpSpPr>
        <p:sp>
          <p:nvSpPr>
            <p:cNvPr id="94213" name="Text Box 5"/>
            <p:cNvSpPr txBox="1">
              <a:spLocks noChangeArrowheads="1"/>
            </p:cNvSpPr>
            <p:nvPr/>
          </p:nvSpPr>
          <p:spPr bwMode="auto">
            <a:xfrm>
              <a:off x="3273" y="769"/>
              <a:ext cx="1876"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tabLst>
                  <a:tab pos="1255713" algn="ctr"/>
                  <a:tab pos="5745163" algn="ctr"/>
                </a:tabLst>
                <a:defRPr sz="2400">
                  <a:solidFill>
                    <a:schemeClr val="tx1"/>
                  </a:solidFill>
                  <a:latin typeface="Times" panose="02020603050405020304" pitchFamily="18" charset="0"/>
                </a:defRPr>
              </a:lvl1pPr>
              <a:lvl2pPr marL="500063" defTabSz="1000125">
                <a:tabLst>
                  <a:tab pos="1255713" algn="ctr"/>
                  <a:tab pos="5745163" algn="ctr"/>
                </a:tabLst>
                <a:defRPr sz="2400">
                  <a:solidFill>
                    <a:schemeClr val="tx1"/>
                  </a:solidFill>
                  <a:latin typeface="Times" panose="02020603050405020304" pitchFamily="18" charset="0"/>
                </a:defRPr>
              </a:lvl2pPr>
              <a:lvl3pPr marL="1000125" defTabSz="1000125">
                <a:tabLst>
                  <a:tab pos="1255713" algn="ctr"/>
                  <a:tab pos="5745163" algn="ctr"/>
                </a:tabLst>
                <a:defRPr sz="2400">
                  <a:solidFill>
                    <a:schemeClr val="tx1"/>
                  </a:solidFill>
                  <a:latin typeface="Times" panose="02020603050405020304" pitchFamily="18" charset="0"/>
                </a:defRPr>
              </a:lvl3pPr>
              <a:lvl4pPr marL="1500188" defTabSz="1000125">
                <a:tabLst>
                  <a:tab pos="1255713" algn="ctr"/>
                  <a:tab pos="5745163" algn="ctr"/>
                </a:tabLst>
                <a:defRPr sz="2400">
                  <a:solidFill>
                    <a:schemeClr val="tx1"/>
                  </a:solidFill>
                  <a:latin typeface="Times" panose="02020603050405020304" pitchFamily="18" charset="0"/>
                </a:defRPr>
              </a:lvl4pPr>
              <a:lvl5pPr marL="2000250" defTabSz="1000125">
                <a:tabLst>
                  <a:tab pos="1255713" algn="ctr"/>
                  <a:tab pos="5745163" algn="ctr"/>
                </a:tabLst>
                <a:defRPr sz="2400">
                  <a:solidFill>
                    <a:schemeClr val="tx1"/>
                  </a:solidFill>
                  <a:latin typeface="Times" panose="02020603050405020304" pitchFamily="18" charset="0"/>
                </a:defRPr>
              </a:lvl5pPr>
              <a:lvl6pPr marL="2457450" defTabSz="1000125" eaLnBrk="0" fontAlgn="base" hangingPunct="0">
                <a:spcBef>
                  <a:spcPct val="0"/>
                </a:spcBef>
                <a:spcAft>
                  <a:spcPct val="0"/>
                </a:spcAft>
                <a:tabLst>
                  <a:tab pos="1255713" algn="ctr"/>
                  <a:tab pos="5745163" algn="ctr"/>
                </a:tabLst>
                <a:defRPr sz="2400">
                  <a:solidFill>
                    <a:schemeClr val="tx1"/>
                  </a:solidFill>
                  <a:latin typeface="Times" panose="02020603050405020304" pitchFamily="18" charset="0"/>
                </a:defRPr>
              </a:lvl6pPr>
              <a:lvl7pPr marL="2914650" defTabSz="1000125" eaLnBrk="0" fontAlgn="base" hangingPunct="0">
                <a:spcBef>
                  <a:spcPct val="0"/>
                </a:spcBef>
                <a:spcAft>
                  <a:spcPct val="0"/>
                </a:spcAft>
                <a:tabLst>
                  <a:tab pos="1255713" algn="ctr"/>
                  <a:tab pos="5745163" algn="ctr"/>
                </a:tabLst>
                <a:defRPr sz="2400">
                  <a:solidFill>
                    <a:schemeClr val="tx1"/>
                  </a:solidFill>
                  <a:latin typeface="Times" panose="02020603050405020304" pitchFamily="18" charset="0"/>
                </a:defRPr>
              </a:lvl7pPr>
              <a:lvl8pPr marL="3371850" defTabSz="1000125" eaLnBrk="0" fontAlgn="base" hangingPunct="0">
                <a:spcBef>
                  <a:spcPct val="0"/>
                </a:spcBef>
                <a:spcAft>
                  <a:spcPct val="0"/>
                </a:spcAft>
                <a:tabLst>
                  <a:tab pos="1255713" algn="ctr"/>
                  <a:tab pos="5745163" algn="ctr"/>
                </a:tabLst>
                <a:defRPr sz="2400">
                  <a:solidFill>
                    <a:schemeClr val="tx1"/>
                  </a:solidFill>
                  <a:latin typeface="Times" panose="02020603050405020304" pitchFamily="18" charset="0"/>
                </a:defRPr>
              </a:lvl8pPr>
              <a:lvl9pPr marL="3829050" defTabSz="1000125" eaLnBrk="0" fontAlgn="base" hangingPunct="0">
                <a:spcBef>
                  <a:spcPct val="0"/>
                </a:spcBef>
                <a:spcAft>
                  <a:spcPct val="0"/>
                </a:spcAft>
                <a:tabLst>
                  <a:tab pos="1255713" algn="ctr"/>
                  <a:tab pos="5745163" algn="ctr"/>
                </a:tabLst>
                <a:defRPr sz="2400">
                  <a:solidFill>
                    <a:schemeClr val="tx1"/>
                  </a:solidFill>
                  <a:latin typeface="Times" panose="02020603050405020304" pitchFamily="18" charset="0"/>
                </a:defRPr>
              </a:lvl9pPr>
            </a:lstStyle>
            <a:p>
              <a:pPr>
                <a:spcBef>
                  <a:spcPct val="50000"/>
                </a:spcBef>
              </a:pPr>
              <a:r>
                <a:rPr lang="en-US" altLang="en-US" sz="2000">
                  <a:effectLst>
                    <a:outerShdw blurRad="38100" dist="38100" dir="2700000" algn="tl">
                      <a:srgbClr val="C0C0C0"/>
                    </a:outerShdw>
                  </a:effectLst>
                  <a:latin typeface="Arial" panose="020B0604020202020204" pitchFamily="34" charset="0"/>
                </a:rPr>
                <a:t>Attributes of Services</a:t>
              </a:r>
              <a:br>
                <a:rPr lang="en-US" altLang="en-US" sz="2000">
                  <a:effectLst>
                    <a:outerShdw blurRad="38100" dist="38100" dir="2700000" algn="tl">
                      <a:srgbClr val="C0C0C0"/>
                    </a:outerShdw>
                  </a:effectLst>
                  <a:latin typeface="Arial" panose="020B0604020202020204" pitchFamily="34" charset="0"/>
                </a:rPr>
              </a:br>
              <a:r>
                <a:rPr lang="en-US" altLang="en-US" sz="2000">
                  <a:effectLst>
                    <a:outerShdw blurRad="38100" dist="38100" dir="2700000" algn="tl">
                      <a:srgbClr val="C0C0C0"/>
                    </a:outerShdw>
                  </a:effectLst>
                  <a:latin typeface="Arial" panose="020B0604020202020204" pitchFamily="34" charset="0"/>
                </a:rPr>
                <a:t> (Intangible Product)</a:t>
              </a:r>
            </a:p>
          </p:txBody>
        </p:sp>
        <p:sp>
          <p:nvSpPr>
            <p:cNvPr id="94216" name="Text Box 8"/>
            <p:cNvSpPr txBox="1">
              <a:spLocks noChangeArrowheads="1"/>
            </p:cNvSpPr>
            <p:nvPr/>
          </p:nvSpPr>
          <p:spPr bwMode="auto">
            <a:xfrm>
              <a:off x="3111" y="1253"/>
              <a:ext cx="2235" cy="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4391025" algn="l"/>
                </a:tabLst>
                <a:defRPr sz="2400">
                  <a:solidFill>
                    <a:schemeClr val="tx1"/>
                  </a:solidFill>
                  <a:latin typeface="Times" panose="02020603050405020304" pitchFamily="18" charset="0"/>
                </a:defRPr>
              </a:lvl1pPr>
              <a:lvl2pPr>
                <a:tabLst>
                  <a:tab pos="4391025" algn="l"/>
                </a:tabLst>
                <a:defRPr sz="2400">
                  <a:solidFill>
                    <a:schemeClr val="tx1"/>
                  </a:solidFill>
                  <a:latin typeface="Times" panose="02020603050405020304" pitchFamily="18" charset="0"/>
                </a:defRPr>
              </a:lvl2pPr>
              <a:lvl3pPr>
                <a:tabLst>
                  <a:tab pos="4391025" algn="l"/>
                </a:tabLst>
                <a:defRPr sz="2400">
                  <a:solidFill>
                    <a:schemeClr val="tx1"/>
                  </a:solidFill>
                  <a:latin typeface="Times" panose="02020603050405020304" pitchFamily="18" charset="0"/>
                </a:defRPr>
              </a:lvl3pPr>
              <a:lvl4pPr>
                <a:tabLst>
                  <a:tab pos="4391025" algn="l"/>
                </a:tabLst>
                <a:defRPr sz="2400">
                  <a:solidFill>
                    <a:schemeClr val="tx1"/>
                  </a:solidFill>
                  <a:latin typeface="Times" panose="02020603050405020304" pitchFamily="18" charset="0"/>
                </a:defRPr>
              </a:lvl4pPr>
              <a:lvl5pPr>
                <a:tabLst>
                  <a:tab pos="4391025" algn="l"/>
                </a:tabLst>
                <a:defRPr sz="2400">
                  <a:solidFill>
                    <a:schemeClr val="tx1"/>
                  </a:solidFill>
                  <a:latin typeface="Times" panose="02020603050405020304" pitchFamily="18" charset="0"/>
                </a:defRPr>
              </a:lvl5pPr>
              <a:lvl6pPr eaLnBrk="0" fontAlgn="base" hangingPunct="0">
                <a:spcBef>
                  <a:spcPct val="0"/>
                </a:spcBef>
                <a:spcAft>
                  <a:spcPct val="0"/>
                </a:spcAft>
                <a:tabLst>
                  <a:tab pos="4391025" algn="l"/>
                </a:tabLst>
                <a:defRPr sz="2400">
                  <a:solidFill>
                    <a:schemeClr val="tx1"/>
                  </a:solidFill>
                  <a:latin typeface="Times" panose="02020603050405020304" pitchFamily="18" charset="0"/>
                </a:defRPr>
              </a:lvl6pPr>
              <a:lvl7pPr eaLnBrk="0" fontAlgn="base" hangingPunct="0">
                <a:spcBef>
                  <a:spcPct val="0"/>
                </a:spcBef>
                <a:spcAft>
                  <a:spcPct val="0"/>
                </a:spcAft>
                <a:tabLst>
                  <a:tab pos="4391025" algn="l"/>
                </a:tabLst>
                <a:defRPr sz="2400">
                  <a:solidFill>
                    <a:schemeClr val="tx1"/>
                  </a:solidFill>
                  <a:latin typeface="Times" panose="02020603050405020304" pitchFamily="18" charset="0"/>
                </a:defRPr>
              </a:lvl7pPr>
              <a:lvl8pPr eaLnBrk="0" fontAlgn="base" hangingPunct="0">
                <a:spcBef>
                  <a:spcPct val="0"/>
                </a:spcBef>
                <a:spcAft>
                  <a:spcPct val="0"/>
                </a:spcAft>
                <a:tabLst>
                  <a:tab pos="4391025" algn="l"/>
                </a:tabLst>
                <a:defRPr sz="2400">
                  <a:solidFill>
                    <a:schemeClr val="tx1"/>
                  </a:solidFill>
                  <a:latin typeface="Times" panose="02020603050405020304" pitchFamily="18" charset="0"/>
                </a:defRPr>
              </a:lvl8pPr>
              <a:lvl9pPr eaLnBrk="0" fontAlgn="base" hangingPunct="0">
                <a:spcBef>
                  <a:spcPct val="0"/>
                </a:spcBef>
                <a:spcAft>
                  <a:spcPct val="0"/>
                </a:spcAft>
                <a:tabLst>
                  <a:tab pos="4391025" algn="l"/>
                </a:tabLst>
                <a:defRPr sz="2400">
                  <a:solidFill>
                    <a:schemeClr val="tx1"/>
                  </a:solidFill>
                  <a:latin typeface="Times" panose="02020603050405020304" pitchFamily="18" charset="0"/>
                </a:defRPr>
              </a:lvl9pPr>
            </a:lstStyle>
            <a:p>
              <a:pPr>
                <a:lnSpc>
                  <a:spcPct val="90000"/>
                </a:lnSpc>
                <a:spcBef>
                  <a:spcPct val="25000"/>
                </a:spcBef>
              </a:pPr>
              <a:r>
                <a:rPr lang="en-US" altLang="en-US" sz="2000">
                  <a:effectLst>
                    <a:outerShdw blurRad="38100" dist="38100" dir="2700000" algn="tl">
                      <a:srgbClr val="C0C0C0"/>
                    </a:outerShdw>
                  </a:effectLst>
                  <a:latin typeface="Arial" panose="020B0604020202020204" pitchFamily="34" charset="0"/>
                </a:rPr>
                <a:t>Reselling unusual</a:t>
              </a:r>
            </a:p>
            <a:p>
              <a:pPr>
                <a:lnSpc>
                  <a:spcPct val="90000"/>
                </a:lnSpc>
                <a:spcBef>
                  <a:spcPct val="25000"/>
                </a:spcBef>
              </a:pPr>
              <a:r>
                <a:rPr lang="en-US" altLang="en-US" sz="2000">
                  <a:effectLst>
                    <a:outerShdw blurRad="38100" dist="38100" dir="2700000" algn="tl">
                      <a:srgbClr val="C0C0C0"/>
                    </a:outerShdw>
                  </a:effectLst>
                  <a:latin typeface="Arial" panose="020B0604020202020204" pitchFamily="34" charset="0"/>
                </a:rPr>
                <a:t>Difficult to inventory</a:t>
              </a:r>
            </a:p>
            <a:p>
              <a:pPr>
                <a:lnSpc>
                  <a:spcPct val="90000"/>
                </a:lnSpc>
                <a:spcBef>
                  <a:spcPct val="25000"/>
                </a:spcBef>
              </a:pPr>
              <a:r>
                <a:rPr lang="en-US" altLang="en-US" sz="2000">
                  <a:effectLst>
                    <a:outerShdw blurRad="38100" dist="38100" dir="2700000" algn="tl">
                      <a:srgbClr val="C0C0C0"/>
                    </a:outerShdw>
                  </a:effectLst>
                  <a:latin typeface="Arial" panose="020B0604020202020204" pitchFamily="34" charset="0"/>
                </a:rPr>
                <a:t>Quality difficult to measure</a:t>
              </a:r>
              <a:br>
                <a:rPr lang="en-US" altLang="en-US" sz="2000">
                  <a:effectLst>
                    <a:outerShdw blurRad="38100" dist="38100" dir="2700000" algn="tl">
                      <a:srgbClr val="C0C0C0"/>
                    </a:outerShdw>
                  </a:effectLst>
                  <a:latin typeface="Arial" panose="020B0604020202020204" pitchFamily="34" charset="0"/>
                </a:rPr>
              </a:br>
              <a:endParaRPr lang="en-US" altLang="en-US" sz="2000">
                <a:effectLst>
                  <a:outerShdw blurRad="38100" dist="38100" dir="2700000" algn="tl">
                    <a:srgbClr val="C0C0C0"/>
                  </a:outerShdw>
                </a:effectLst>
                <a:latin typeface="Arial" panose="020B0604020202020204" pitchFamily="34" charset="0"/>
              </a:endParaRPr>
            </a:p>
            <a:p>
              <a:pPr>
                <a:lnSpc>
                  <a:spcPct val="90000"/>
                </a:lnSpc>
                <a:spcBef>
                  <a:spcPct val="25000"/>
                </a:spcBef>
              </a:pPr>
              <a:r>
                <a:rPr lang="en-US" altLang="en-US" sz="2000">
                  <a:effectLst>
                    <a:outerShdw blurRad="38100" dist="38100" dir="2700000" algn="tl">
                      <a:srgbClr val="C0C0C0"/>
                    </a:outerShdw>
                  </a:effectLst>
                  <a:latin typeface="Arial" panose="020B0604020202020204" pitchFamily="34" charset="0"/>
                </a:rPr>
                <a:t>Selling is part of service </a:t>
              </a:r>
              <a:br>
                <a:rPr lang="en-US" altLang="en-US" sz="2000">
                  <a:effectLst>
                    <a:outerShdw blurRad="38100" dist="38100" dir="2700000" algn="tl">
                      <a:srgbClr val="C0C0C0"/>
                    </a:outerShdw>
                  </a:effectLst>
                  <a:latin typeface="Arial" panose="020B0604020202020204" pitchFamily="34" charset="0"/>
                </a:rPr>
              </a:br>
              <a:endParaRPr lang="en-US" altLang="en-US" sz="2000">
                <a:effectLst>
                  <a:outerShdw blurRad="38100" dist="38100" dir="2700000" algn="tl">
                    <a:srgbClr val="C0C0C0"/>
                  </a:outerShdw>
                </a:effectLst>
                <a:latin typeface="Arial" panose="020B0604020202020204" pitchFamily="34" charset="0"/>
              </a:endParaRPr>
            </a:p>
            <a:p>
              <a:pPr>
                <a:lnSpc>
                  <a:spcPct val="90000"/>
                </a:lnSpc>
                <a:spcBef>
                  <a:spcPct val="25000"/>
                </a:spcBef>
              </a:pPr>
              <a:r>
                <a:rPr lang="en-US" altLang="en-US" sz="2000">
                  <a:effectLst>
                    <a:outerShdw blurRad="38100" dist="38100" dir="2700000" algn="tl">
                      <a:srgbClr val="C0C0C0"/>
                    </a:outerShdw>
                  </a:effectLst>
                  <a:latin typeface="Arial" panose="020B0604020202020204" pitchFamily="34" charset="0"/>
                </a:rPr>
                <a:t>Provider, not product, is</a:t>
              </a:r>
              <a:br>
                <a:rPr lang="en-US" altLang="en-US" sz="2000">
                  <a:effectLst>
                    <a:outerShdw blurRad="38100" dist="38100" dir="2700000" algn="tl">
                      <a:srgbClr val="C0C0C0"/>
                    </a:outerShdw>
                  </a:effectLst>
                  <a:latin typeface="Arial" panose="020B0604020202020204" pitchFamily="34" charset="0"/>
                </a:rPr>
              </a:br>
              <a:r>
                <a:rPr lang="en-US" altLang="en-US" sz="2000">
                  <a:effectLst>
                    <a:outerShdw blurRad="38100" dist="38100" dir="2700000" algn="tl">
                      <a:srgbClr val="C0C0C0"/>
                    </a:outerShdw>
                  </a:effectLst>
                  <a:latin typeface="Arial" panose="020B0604020202020204" pitchFamily="34" charset="0"/>
                </a:rPr>
                <a:t>often transportable</a:t>
              </a:r>
            </a:p>
            <a:p>
              <a:pPr>
                <a:lnSpc>
                  <a:spcPct val="90000"/>
                </a:lnSpc>
                <a:spcBef>
                  <a:spcPct val="25000"/>
                </a:spcBef>
              </a:pPr>
              <a:r>
                <a:rPr lang="en-US" altLang="en-US" sz="2000">
                  <a:effectLst>
                    <a:outerShdw blurRad="38100" dist="38100" dir="2700000" algn="tl">
                      <a:srgbClr val="C0C0C0"/>
                    </a:outerShdw>
                  </a:effectLst>
                  <a:latin typeface="Arial" panose="020B0604020202020204" pitchFamily="34" charset="0"/>
                </a:rPr>
                <a:t>Site of facility important for</a:t>
              </a:r>
              <a:br>
                <a:rPr lang="en-US" altLang="en-US" sz="2000">
                  <a:effectLst>
                    <a:outerShdw blurRad="38100" dist="38100" dir="2700000" algn="tl">
                      <a:srgbClr val="C0C0C0"/>
                    </a:outerShdw>
                  </a:effectLst>
                  <a:latin typeface="Arial" panose="020B0604020202020204" pitchFamily="34" charset="0"/>
                </a:rPr>
              </a:br>
              <a:r>
                <a:rPr lang="en-US" altLang="en-US" sz="2000">
                  <a:effectLst>
                    <a:outerShdw blurRad="38100" dist="38100" dir="2700000" algn="tl">
                      <a:srgbClr val="C0C0C0"/>
                    </a:outerShdw>
                  </a:effectLst>
                  <a:latin typeface="Arial" panose="020B0604020202020204" pitchFamily="34" charset="0"/>
                </a:rPr>
                <a:t>customer contact</a:t>
              </a:r>
            </a:p>
            <a:p>
              <a:pPr>
                <a:lnSpc>
                  <a:spcPct val="90000"/>
                </a:lnSpc>
                <a:spcBef>
                  <a:spcPct val="25000"/>
                </a:spcBef>
              </a:pPr>
              <a:r>
                <a:rPr lang="en-US" altLang="en-US" sz="2000">
                  <a:effectLst>
                    <a:outerShdw blurRad="38100" dist="38100" dir="2700000" algn="tl">
                      <a:srgbClr val="C0C0C0"/>
                    </a:outerShdw>
                  </a:effectLst>
                  <a:latin typeface="Arial" panose="020B0604020202020204" pitchFamily="34" charset="0"/>
                </a:rPr>
                <a:t>Often difficult to automate</a:t>
              </a:r>
            </a:p>
            <a:p>
              <a:pPr>
                <a:lnSpc>
                  <a:spcPct val="90000"/>
                </a:lnSpc>
                <a:spcBef>
                  <a:spcPct val="25000"/>
                </a:spcBef>
              </a:pPr>
              <a:r>
                <a:rPr lang="en-US" altLang="en-US" sz="2000">
                  <a:effectLst>
                    <a:outerShdw blurRad="38100" dist="38100" dir="2700000" algn="tl">
                      <a:srgbClr val="C0C0C0"/>
                    </a:outerShdw>
                  </a:effectLst>
                  <a:latin typeface="Arial" panose="020B0604020202020204" pitchFamily="34" charset="0"/>
                </a:rPr>
                <a:t>Revenue generated primarily </a:t>
              </a:r>
              <a:br>
                <a:rPr lang="en-US" altLang="en-US" sz="2000">
                  <a:effectLst>
                    <a:outerShdw blurRad="38100" dist="38100" dir="2700000" algn="tl">
                      <a:srgbClr val="C0C0C0"/>
                    </a:outerShdw>
                  </a:effectLst>
                  <a:latin typeface="Arial" panose="020B0604020202020204" pitchFamily="34" charset="0"/>
                </a:rPr>
              </a:br>
              <a:r>
                <a:rPr lang="en-US" altLang="en-US" sz="2000">
                  <a:effectLst>
                    <a:outerShdw blurRad="38100" dist="38100" dir="2700000" algn="tl">
                      <a:srgbClr val="C0C0C0"/>
                    </a:outerShdw>
                  </a:effectLst>
                  <a:latin typeface="Arial" panose="020B0604020202020204" pitchFamily="34" charset="0"/>
                </a:rPr>
                <a:t>from the intangible service</a:t>
              </a:r>
              <a:endParaRPr lang="en-AU" altLang="en-US" sz="2000">
                <a:effectLst>
                  <a:outerShdw blurRad="38100" dist="38100" dir="2700000" algn="tl">
                    <a:srgbClr val="C0C0C0"/>
                  </a:outerShdw>
                </a:effectLst>
                <a:latin typeface="Arial" panose="020B0604020202020204" pitchFamily="34" charset="0"/>
              </a:endParaRPr>
            </a:p>
          </p:txBody>
        </p:sp>
        <p:sp>
          <p:nvSpPr>
            <p:cNvPr id="94222" name="Line 14"/>
            <p:cNvSpPr>
              <a:spLocks noChangeShapeType="1"/>
            </p:cNvSpPr>
            <p:nvPr/>
          </p:nvSpPr>
          <p:spPr bwMode="auto">
            <a:xfrm>
              <a:off x="2880" y="1224"/>
              <a:ext cx="252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86081734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94224"/>
                                        </p:tgtEl>
                                        <p:attrNameLst>
                                          <p:attrName>style.visibility</p:attrName>
                                        </p:attrNameLst>
                                      </p:cBhvr>
                                      <p:to>
                                        <p:strVal val="visible"/>
                                      </p:to>
                                    </p:set>
                                    <p:animEffect transition="in" filter="strips(downRight)">
                                      <p:cBhvr>
                                        <p:cTn id="7" dur="1000"/>
                                        <p:tgtEl>
                                          <p:spTgt spid="94224"/>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94225"/>
                                        </p:tgtEl>
                                        <p:attrNameLst>
                                          <p:attrName>style.visibility</p:attrName>
                                        </p:attrNameLst>
                                      </p:cBhvr>
                                      <p:to>
                                        <p:strVal val="visible"/>
                                      </p:to>
                                    </p:set>
                                    <p:animEffect transition="in" filter="strips(downRight)">
                                      <p:cBhvr>
                                        <p:cTn id="11" dur="1000"/>
                                        <p:tgtEl>
                                          <p:spTgt spid="94225"/>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94215"/>
                                        </p:tgtEl>
                                        <p:attrNameLst>
                                          <p:attrName>style.visibility</p:attrName>
                                        </p:attrNameLst>
                                      </p:cBhvr>
                                      <p:to>
                                        <p:strVal val="visible"/>
                                      </p:to>
                                    </p:set>
                                    <p:animEffect transition="in" filter="wipe(left)">
                                      <p:cBhvr>
                                        <p:cTn id="15" dur="1000"/>
                                        <p:tgtEl>
                                          <p:spTgt spid="9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070100" y="328613"/>
            <a:ext cx="8026400" cy="787400"/>
          </a:xfrm>
          <a:solidFill>
            <a:srgbClr val="2FFF74"/>
          </a:solidFill>
          <a:ln>
            <a:solidFill>
              <a:schemeClr val="tx1"/>
            </a:solidFill>
            <a:miter lim="800000"/>
            <a:headEnd/>
            <a:tailEnd/>
          </a:ln>
        </p:spPr>
        <p:txBody>
          <a:bodyPr/>
          <a:lstStyle/>
          <a:p>
            <a:pPr>
              <a:lnSpc>
                <a:spcPct val="80000"/>
              </a:lnSpc>
            </a:pPr>
            <a:r>
              <a:rPr lang="en-US" altLang="en-US">
                <a:effectLst>
                  <a:outerShdw blurRad="38100" dist="38100" dir="2700000" algn="tl">
                    <a:srgbClr val="FFFFFF"/>
                  </a:outerShdw>
                </a:effectLst>
              </a:rPr>
              <a:t>Goods and Services</a:t>
            </a:r>
            <a:endParaRPr lang="en-US" altLang="en-US" sz="3200">
              <a:solidFill>
                <a:srgbClr val="009900"/>
              </a:solidFill>
              <a:effectLst>
                <a:outerShdw blurRad="38100" dist="38100" dir="2700000" algn="tl">
                  <a:srgbClr val="000000"/>
                </a:outerShdw>
              </a:effectLst>
            </a:endParaRPr>
          </a:p>
        </p:txBody>
      </p:sp>
      <p:grpSp>
        <p:nvGrpSpPr>
          <p:cNvPr id="182275" name="Group 3"/>
          <p:cNvGrpSpPr>
            <a:grpSpLocks/>
          </p:cNvGrpSpPr>
          <p:nvPr/>
        </p:nvGrpSpPr>
        <p:grpSpPr bwMode="auto">
          <a:xfrm>
            <a:off x="2844800" y="1371600"/>
            <a:ext cx="6464300" cy="3873500"/>
            <a:chOff x="832" y="864"/>
            <a:chExt cx="4072" cy="2440"/>
          </a:xfrm>
        </p:grpSpPr>
        <p:grpSp>
          <p:nvGrpSpPr>
            <p:cNvPr id="182276" name="Group 4"/>
            <p:cNvGrpSpPr>
              <a:grpSpLocks/>
            </p:cNvGrpSpPr>
            <p:nvPr/>
          </p:nvGrpSpPr>
          <p:grpSpPr bwMode="auto">
            <a:xfrm>
              <a:off x="832" y="864"/>
              <a:ext cx="2144" cy="224"/>
              <a:chOff x="832" y="864"/>
              <a:chExt cx="2144" cy="224"/>
            </a:xfrm>
          </p:grpSpPr>
          <p:sp>
            <p:nvSpPr>
              <p:cNvPr id="182277" name="Rectangle 5"/>
              <p:cNvSpPr>
                <a:spLocks noChangeArrowheads="1"/>
              </p:cNvSpPr>
              <p:nvPr/>
            </p:nvSpPr>
            <p:spPr bwMode="auto">
              <a:xfrm>
                <a:off x="832" y="864"/>
                <a:ext cx="2144" cy="224"/>
              </a:xfrm>
              <a:prstGeom prst="rect">
                <a:avLst/>
              </a:prstGeom>
              <a:solidFill>
                <a:srgbClr val="75B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8" name="Rectangle 6"/>
              <p:cNvSpPr>
                <a:spLocks noChangeArrowheads="1"/>
              </p:cNvSpPr>
              <p:nvPr/>
            </p:nvSpPr>
            <p:spPr bwMode="auto">
              <a:xfrm>
                <a:off x="1390" y="880"/>
                <a:ext cx="1027"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0000"/>
                  </a:lnSpc>
                </a:pPr>
                <a:r>
                  <a:rPr lang="en-US" altLang="en-US" sz="2000">
                    <a:latin typeface="Arial" panose="020B0604020202020204" pitchFamily="34" charset="0"/>
                  </a:rPr>
                  <a:t>Automobile</a:t>
                </a:r>
              </a:p>
            </p:txBody>
          </p:sp>
        </p:grpSp>
        <p:grpSp>
          <p:nvGrpSpPr>
            <p:cNvPr id="182279" name="Group 7"/>
            <p:cNvGrpSpPr>
              <a:grpSpLocks/>
            </p:cNvGrpSpPr>
            <p:nvPr/>
          </p:nvGrpSpPr>
          <p:grpSpPr bwMode="auto">
            <a:xfrm>
              <a:off x="976" y="1093"/>
              <a:ext cx="2112" cy="224"/>
              <a:chOff x="976" y="1093"/>
              <a:chExt cx="2112" cy="224"/>
            </a:xfrm>
          </p:grpSpPr>
          <p:sp>
            <p:nvSpPr>
              <p:cNvPr id="182280" name="Rectangle 8"/>
              <p:cNvSpPr>
                <a:spLocks noChangeArrowheads="1"/>
              </p:cNvSpPr>
              <p:nvPr/>
            </p:nvSpPr>
            <p:spPr bwMode="auto">
              <a:xfrm>
                <a:off x="976" y="1093"/>
                <a:ext cx="2112" cy="224"/>
              </a:xfrm>
              <a:prstGeom prst="rect">
                <a:avLst/>
              </a:prstGeom>
              <a:solidFill>
                <a:srgbClr val="75B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1" name="Rectangle 9"/>
              <p:cNvSpPr>
                <a:spLocks noChangeArrowheads="1"/>
              </p:cNvSpPr>
              <p:nvPr/>
            </p:nvSpPr>
            <p:spPr bwMode="auto">
              <a:xfrm>
                <a:off x="1559" y="1109"/>
                <a:ext cx="946" cy="20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0000"/>
                  </a:lnSpc>
                </a:pPr>
                <a:r>
                  <a:rPr lang="en-US" altLang="en-US" sz="2000">
                    <a:latin typeface="Arial" panose="020B0604020202020204" pitchFamily="34" charset="0"/>
                  </a:rPr>
                  <a:t>Computer</a:t>
                </a:r>
              </a:p>
            </p:txBody>
          </p:sp>
        </p:grpSp>
        <p:grpSp>
          <p:nvGrpSpPr>
            <p:cNvPr id="182282" name="Group 10"/>
            <p:cNvGrpSpPr>
              <a:grpSpLocks/>
            </p:cNvGrpSpPr>
            <p:nvPr/>
          </p:nvGrpSpPr>
          <p:grpSpPr bwMode="auto">
            <a:xfrm>
              <a:off x="1168" y="1323"/>
              <a:ext cx="2176" cy="224"/>
              <a:chOff x="1168" y="1323"/>
              <a:chExt cx="2176" cy="224"/>
            </a:xfrm>
          </p:grpSpPr>
          <p:sp>
            <p:nvSpPr>
              <p:cNvPr id="182283" name="Rectangle 11"/>
              <p:cNvSpPr>
                <a:spLocks noChangeArrowheads="1"/>
              </p:cNvSpPr>
              <p:nvPr/>
            </p:nvSpPr>
            <p:spPr bwMode="auto">
              <a:xfrm>
                <a:off x="1168" y="1323"/>
                <a:ext cx="2176" cy="224"/>
              </a:xfrm>
              <a:prstGeom prst="rect">
                <a:avLst/>
              </a:prstGeom>
              <a:solidFill>
                <a:srgbClr val="75B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4" name="Rectangle 12"/>
              <p:cNvSpPr>
                <a:spLocks noChangeArrowheads="1"/>
              </p:cNvSpPr>
              <p:nvPr/>
            </p:nvSpPr>
            <p:spPr bwMode="auto">
              <a:xfrm>
                <a:off x="1475" y="1339"/>
                <a:ext cx="1562"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0000"/>
                  </a:lnSpc>
                </a:pPr>
                <a:r>
                  <a:rPr lang="en-US" altLang="en-US" sz="2000">
                    <a:latin typeface="Arial" panose="020B0604020202020204" pitchFamily="34" charset="0"/>
                  </a:rPr>
                  <a:t>Installed carpeting</a:t>
                </a:r>
              </a:p>
            </p:txBody>
          </p:sp>
        </p:grpSp>
        <p:grpSp>
          <p:nvGrpSpPr>
            <p:cNvPr id="182285" name="Group 13"/>
            <p:cNvGrpSpPr>
              <a:grpSpLocks/>
            </p:cNvGrpSpPr>
            <p:nvPr/>
          </p:nvGrpSpPr>
          <p:grpSpPr bwMode="auto">
            <a:xfrm>
              <a:off x="1720" y="1553"/>
              <a:ext cx="2296" cy="224"/>
              <a:chOff x="1720" y="1553"/>
              <a:chExt cx="2296" cy="224"/>
            </a:xfrm>
          </p:grpSpPr>
          <p:sp>
            <p:nvSpPr>
              <p:cNvPr id="182286" name="Rectangle 14"/>
              <p:cNvSpPr>
                <a:spLocks noChangeArrowheads="1"/>
              </p:cNvSpPr>
              <p:nvPr/>
            </p:nvSpPr>
            <p:spPr bwMode="auto">
              <a:xfrm>
                <a:off x="1720" y="1553"/>
                <a:ext cx="2296" cy="224"/>
              </a:xfrm>
              <a:prstGeom prst="rect">
                <a:avLst/>
              </a:prstGeom>
              <a:solidFill>
                <a:srgbClr val="75B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7" name="Rectangle 15"/>
              <p:cNvSpPr>
                <a:spLocks noChangeArrowheads="1"/>
              </p:cNvSpPr>
              <p:nvPr/>
            </p:nvSpPr>
            <p:spPr bwMode="auto">
              <a:xfrm>
                <a:off x="2187" y="1569"/>
                <a:ext cx="1363" cy="20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0000"/>
                  </a:lnSpc>
                </a:pPr>
                <a:r>
                  <a:rPr lang="en-US" altLang="en-US" sz="2000">
                    <a:latin typeface="Arial" panose="020B0604020202020204" pitchFamily="34" charset="0"/>
                  </a:rPr>
                  <a:t>Fast-food meal</a:t>
                </a:r>
              </a:p>
            </p:txBody>
          </p:sp>
        </p:grpSp>
        <p:grpSp>
          <p:nvGrpSpPr>
            <p:cNvPr id="182288" name="Group 16"/>
            <p:cNvGrpSpPr>
              <a:grpSpLocks/>
            </p:cNvGrpSpPr>
            <p:nvPr/>
          </p:nvGrpSpPr>
          <p:grpSpPr bwMode="auto">
            <a:xfrm>
              <a:off x="1995" y="1783"/>
              <a:ext cx="2488" cy="238"/>
              <a:chOff x="1995" y="1783"/>
              <a:chExt cx="2488" cy="238"/>
            </a:xfrm>
          </p:grpSpPr>
          <p:sp>
            <p:nvSpPr>
              <p:cNvPr id="182289" name="Rectangle 17"/>
              <p:cNvSpPr>
                <a:spLocks noChangeArrowheads="1"/>
              </p:cNvSpPr>
              <p:nvPr/>
            </p:nvSpPr>
            <p:spPr bwMode="auto">
              <a:xfrm>
                <a:off x="1995" y="1783"/>
                <a:ext cx="2488" cy="224"/>
              </a:xfrm>
              <a:prstGeom prst="rect">
                <a:avLst/>
              </a:prstGeom>
              <a:solidFill>
                <a:srgbClr val="75B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0" name="Rectangle 18"/>
              <p:cNvSpPr>
                <a:spLocks noChangeArrowheads="1"/>
              </p:cNvSpPr>
              <p:nvPr/>
            </p:nvSpPr>
            <p:spPr bwMode="auto">
              <a:xfrm>
                <a:off x="2059" y="1791"/>
                <a:ext cx="235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0000"/>
                  </a:lnSpc>
                </a:pPr>
                <a:r>
                  <a:rPr lang="en-US" altLang="en-US" sz="2000">
                    <a:latin typeface="Arial" panose="020B0604020202020204" pitchFamily="34" charset="0"/>
                  </a:rPr>
                  <a:t>Restaurant meal/auto repair</a:t>
                </a:r>
              </a:p>
            </p:txBody>
          </p:sp>
        </p:grpSp>
        <p:grpSp>
          <p:nvGrpSpPr>
            <p:cNvPr id="182291" name="Group 19"/>
            <p:cNvGrpSpPr>
              <a:grpSpLocks/>
            </p:cNvGrpSpPr>
            <p:nvPr/>
          </p:nvGrpSpPr>
          <p:grpSpPr bwMode="auto">
            <a:xfrm>
              <a:off x="2272" y="2012"/>
              <a:ext cx="2400" cy="224"/>
              <a:chOff x="2272" y="2012"/>
              <a:chExt cx="2400" cy="224"/>
            </a:xfrm>
          </p:grpSpPr>
          <p:sp>
            <p:nvSpPr>
              <p:cNvPr id="182292" name="Rectangle 20"/>
              <p:cNvSpPr>
                <a:spLocks noChangeArrowheads="1"/>
              </p:cNvSpPr>
              <p:nvPr/>
            </p:nvSpPr>
            <p:spPr bwMode="auto">
              <a:xfrm>
                <a:off x="2272" y="2012"/>
                <a:ext cx="2400" cy="224"/>
              </a:xfrm>
              <a:prstGeom prst="rect">
                <a:avLst/>
              </a:prstGeom>
              <a:solidFill>
                <a:srgbClr val="75B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3" name="Rectangle 21"/>
              <p:cNvSpPr>
                <a:spLocks noChangeArrowheads="1"/>
              </p:cNvSpPr>
              <p:nvPr/>
            </p:nvSpPr>
            <p:spPr bwMode="auto">
              <a:xfrm>
                <a:off x="2826" y="2028"/>
                <a:ext cx="129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0000"/>
                  </a:lnSpc>
                </a:pPr>
                <a:r>
                  <a:rPr lang="en-US" altLang="en-US" sz="2000">
                    <a:latin typeface="Arial" panose="020B0604020202020204" pitchFamily="34" charset="0"/>
                  </a:rPr>
                  <a:t>Hospital care</a:t>
                </a:r>
              </a:p>
            </p:txBody>
          </p:sp>
        </p:grpSp>
        <p:grpSp>
          <p:nvGrpSpPr>
            <p:cNvPr id="182294" name="Group 22"/>
            <p:cNvGrpSpPr>
              <a:grpSpLocks/>
            </p:cNvGrpSpPr>
            <p:nvPr/>
          </p:nvGrpSpPr>
          <p:grpSpPr bwMode="auto">
            <a:xfrm>
              <a:off x="2520" y="2242"/>
              <a:ext cx="2248" cy="413"/>
              <a:chOff x="2520" y="2242"/>
              <a:chExt cx="2248" cy="413"/>
            </a:xfrm>
          </p:grpSpPr>
          <p:sp>
            <p:nvSpPr>
              <p:cNvPr id="182295" name="Rectangle 23"/>
              <p:cNvSpPr>
                <a:spLocks noChangeArrowheads="1"/>
              </p:cNvSpPr>
              <p:nvPr/>
            </p:nvSpPr>
            <p:spPr bwMode="auto">
              <a:xfrm>
                <a:off x="2520" y="2242"/>
                <a:ext cx="2248" cy="4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6" name="Rectangle 24"/>
              <p:cNvSpPr>
                <a:spLocks noChangeArrowheads="1"/>
              </p:cNvSpPr>
              <p:nvPr/>
            </p:nvSpPr>
            <p:spPr bwMode="auto">
              <a:xfrm>
                <a:off x="2579" y="2258"/>
                <a:ext cx="2130" cy="3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0000"/>
                  </a:lnSpc>
                </a:pPr>
                <a:r>
                  <a:rPr lang="en-US" altLang="en-US" sz="2000">
                    <a:latin typeface="Arial" panose="020B0604020202020204" pitchFamily="34" charset="0"/>
                  </a:rPr>
                  <a:t>Advertising agency/</a:t>
                </a:r>
              </a:p>
              <a:p>
                <a:pPr algn="ctr">
                  <a:lnSpc>
                    <a:spcPct val="80000"/>
                  </a:lnSpc>
                </a:pPr>
                <a:r>
                  <a:rPr lang="en-US" altLang="en-US" sz="2000">
                    <a:latin typeface="Arial" panose="020B0604020202020204" pitchFamily="34" charset="0"/>
                  </a:rPr>
                  <a:t>investment management</a:t>
                </a:r>
              </a:p>
            </p:txBody>
          </p:sp>
        </p:grpSp>
        <p:grpSp>
          <p:nvGrpSpPr>
            <p:cNvPr id="182297" name="Group 25"/>
            <p:cNvGrpSpPr>
              <a:grpSpLocks/>
            </p:cNvGrpSpPr>
            <p:nvPr/>
          </p:nvGrpSpPr>
          <p:grpSpPr bwMode="auto">
            <a:xfrm>
              <a:off x="2744" y="2661"/>
              <a:ext cx="2104" cy="413"/>
              <a:chOff x="2744" y="2661"/>
              <a:chExt cx="2104" cy="413"/>
            </a:xfrm>
          </p:grpSpPr>
          <p:sp>
            <p:nvSpPr>
              <p:cNvPr id="182298" name="Rectangle 26"/>
              <p:cNvSpPr>
                <a:spLocks noChangeArrowheads="1"/>
              </p:cNvSpPr>
              <p:nvPr/>
            </p:nvSpPr>
            <p:spPr bwMode="auto">
              <a:xfrm>
                <a:off x="2744" y="2661"/>
                <a:ext cx="2104" cy="4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9" name="Rectangle 27"/>
              <p:cNvSpPr>
                <a:spLocks noChangeArrowheads="1"/>
              </p:cNvSpPr>
              <p:nvPr/>
            </p:nvSpPr>
            <p:spPr bwMode="auto">
              <a:xfrm>
                <a:off x="2964" y="2717"/>
                <a:ext cx="1664" cy="28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0000"/>
                  </a:lnSpc>
                </a:pPr>
                <a:r>
                  <a:rPr lang="en-US" altLang="en-US" sz="2000">
                    <a:latin typeface="Arial" panose="020B0604020202020204" pitchFamily="34" charset="0"/>
                  </a:rPr>
                  <a:t>Consulting service/</a:t>
                </a:r>
              </a:p>
              <a:p>
                <a:pPr algn="ctr">
                  <a:lnSpc>
                    <a:spcPct val="80000"/>
                  </a:lnSpc>
                </a:pPr>
                <a:r>
                  <a:rPr lang="en-US" altLang="en-US" sz="2000">
                    <a:latin typeface="Arial" panose="020B0604020202020204" pitchFamily="34" charset="0"/>
                  </a:rPr>
                  <a:t>teaching</a:t>
                </a:r>
              </a:p>
            </p:txBody>
          </p:sp>
        </p:grpSp>
        <p:grpSp>
          <p:nvGrpSpPr>
            <p:cNvPr id="182300" name="Group 28"/>
            <p:cNvGrpSpPr>
              <a:grpSpLocks/>
            </p:cNvGrpSpPr>
            <p:nvPr/>
          </p:nvGrpSpPr>
          <p:grpSpPr bwMode="auto">
            <a:xfrm>
              <a:off x="2872" y="3080"/>
              <a:ext cx="2032" cy="224"/>
              <a:chOff x="2872" y="3080"/>
              <a:chExt cx="2032" cy="224"/>
            </a:xfrm>
          </p:grpSpPr>
          <p:sp>
            <p:nvSpPr>
              <p:cNvPr id="182301" name="Rectangle 29"/>
              <p:cNvSpPr>
                <a:spLocks noChangeArrowheads="1"/>
              </p:cNvSpPr>
              <p:nvPr/>
            </p:nvSpPr>
            <p:spPr bwMode="auto">
              <a:xfrm>
                <a:off x="2872" y="3080"/>
                <a:ext cx="2032" cy="22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02" name="Rectangle 30"/>
              <p:cNvSpPr>
                <a:spLocks noChangeArrowheads="1"/>
              </p:cNvSpPr>
              <p:nvPr/>
            </p:nvSpPr>
            <p:spPr bwMode="auto">
              <a:xfrm>
                <a:off x="3341" y="3088"/>
                <a:ext cx="1094"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0000"/>
                  </a:lnSpc>
                </a:pPr>
                <a:r>
                  <a:rPr lang="en-US" altLang="en-US" sz="2000">
                    <a:latin typeface="Arial" panose="020B0604020202020204" pitchFamily="34" charset="0"/>
                  </a:rPr>
                  <a:t>Counseling</a:t>
                </a:r>
              </a:p>
            </p:txBody>
          </p:sp>
        </p:grpSp>
      </p:grpSp>
      <p:grpSp>
        <p:nvGrpSpPr>
          <p:cNvPr id="182303" name="Group 31"/>
          <p:cNvGrpSpPr>
            <a:grpSpLocks/>
          </p:cNvGrpSpPr>
          <p:nvPr/>
        </p:nvGrpSpPr>
        <p:grpSpPr bwMode="auto">
          <a:xfrm>
            <a:off x="2219326" y="5265742"/>
            <a:ext cx="7889875" cy="906463"/>
            <a:chOff x="438" y="3317"/>
            <a:chExt cx="4970" cy="571"/>
          </a:xfrm>
        </p:grpSpPr>
        <p:sp>
          <p:nvSpPr>
            <p:cNvPr id="182304" name="Text Box 32"/>
            <p:cNvSpPr txBox="1">
              <a:spLocks noChangeArrowheads="1"/>
            </p:cNvSpPr>
            <p:nvPr/>
          </p:nvSpPr>
          <p:spPr bwMode="auto">
            <a:xfrm>
              <a:off x="438" y="3650"/>
              <a:ext cx="4861"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lvl1pPr defTabSz="1000125">
                <a:tabLst>
                  <a:tab pos="3860800" algn="l"/>
                </a:tabLst>
                <a:defRPr sz="2400">
                  <a:solidFill>
                    <a:schemeClr val="tx1"/>
                  </a:solidFill>
                  <a:latin typeface="Times" panose="02020603050405020304" pitchFamily="18" charset="0"/>
                </a:defRPr>
              </a:lvl1pPr>
              <a:lvl2pPr marL="500063" defTabSz="1000125">
                <a:tabLst>
                  <a:tab pos="3860800" algn="l"/>
                </a:tabLst>
                <a:defRPr sz="2400">
                  <a:solidFill>
                    <a:schemeClr val="tx1"/>
                  </a:solidFill>
                  <a:latin typeface="Times" panose="02020603050405020304" pitchFamily="18" charset="0"/>
                </a:defRPr>
              </a:lvl2pPr>
              <a:lvl3pPr marL="1000125" defTabSz="1000125">
                <a:tabLst>
                  <a:tab pos="3860800" algn="l"/>
                </a:tabLst>
                <a:defRPr sz="2400">
                  <a:solidFill>
                    <a:schemeClr val="tx1"/>
                  </a:solidFill>
                  <a:latin typeface="Times" panose="02020603050405020304" pitchFamily="18" charset="0"/>
                </a:defRPr>
              </a:lvl3pPr>
              <a:lvl4pPr marL="1500188" defTabSz="1000125">
                <a:tabLst>
                  <a:tab pos="3860800" algn="l"/>
                </a:tabLst>
                <a:defRPr sz="2400">
                  <a:solidFill>
                    <a:schemeClr val="tx1"/>
                  </a:solidFill>
                  <a:latin typeface="Times" panose="02020603050405020304" pitchFamily="18" charset="0"/>
                </a:defRPr>
              </a:lvl4pPr>
              <a:lvl5pPr marL="2000250" defTabSz="1000125">
                <a:tabLst>
                  <a:tab pos="3860800" algn="l"/>
                </a:tabLst>
                <a:defRPr sz="2400">
                  <a:solidFill>
                    <a:schemeClr val="tx1"/>
                  </a:solidFill>
                  <a:latin typeface="Times" panose="02020603050405020304" pitchFamily="18" charset="0"/>
                </a:defRPr>
              </a:lvl5pPr>
              <a:lvl6pPr marL="2457450" defTabSz="1000125" eaLnBrk="0" fontAlgn="base" hangingPunct="0">
                <a:spcBef>
                  <a:spcPct val="0"/>
                </a:spcBef>
                <a:spcAft>
                  <a:spcPct val="0"/>
                </a:spcAft>
                <a:tabLst>
                  <a:tab pos="3860800" algn="l"/>
                </a:tabLst>
                <a:defRPr sz="2400">
                  <a:solidFill>
                    <a:schemeClr val="tx1"/>
                  </a:solidFill>
                  <a:latin typeface="Times" panose="02020603050405020304" pitchFamily="18" charset="0"/>
                </a:defRPr>
              </a:lvl6pPr>
              <a:lvl7pPr marL="2914650" defTabSz="1000125" eaLnBrk="0" fontAlgn="base" hangingPunct="0">
                <a:spcBef>
                  <a:spcPct val="0"/>
                </a:spcBef>
                <a:spcAft>
                  <a:spcPct val="0"/>
                </a:spcAft>
                <a:tabLst>
                  <a:tab pos="3860800" algn="l"/>
                </a:tabLst>
                <a:defRPr sz="2400">
                  <a:solidFill>
                    <a:schemeClr val="tx1"/>
                  </a:solidFill>
                  <a:latin typeface="Times" panose="02020603050405020304" pitchFamily="18" charset="0"/>
                </a:defRPr>
              </a:lvl7pPr>
              <a:lvl8pPr marL="3371850" defTabSz="1000125" eaLnBrk="0" fontAlgn="base" hangingPunct="0">
                <a:spcBef>
                  <a:spcPct val="0"/>
                </a:spcBef>
                <a:spcAft>
                  <a:spcPct val="0"/>
                </a:spcAft>
                <a:tabLst>
                  <a:tab pos="3860800" algn="l"/>
                </a:tabLst>
                <a:defRPr sz="2400">
                  <a:solidFill>
                    <a:schemeClr val="tx1"/>
                  </a:solidFill>
                  <a:latin typeface="Times" panose="02020603050405020304" pitchFamily="18" charset="0"/>
                </a:defRPr>
              </a:lvl8pPr>
              <a:lvl9pPr marL="3829050" defTabSz="1000125" eaLnBrk="0" fontAlgn="base" hangingPunct="0">
                <a:spcBef>
                  <a:spcPct val="0"/>
                </a:spcBef>
                <a:spcAft>
                  <a:spcPct val="0"/>
                </a:spcAft>
                <a:tabLst>
                  <a:tab pos="3860800" algn="l"/>
                </a:tabLst>
                <a:defRPr sz="2400">
                  <a:solidFill>
                    <a:schemeClr val="tx1"/>
                  </a:solidFill>
                  <a:latin typeface="Times" panose="02020603050405020304" pitchFamily="18" charset="0"/>
                </a:defRPr>
              </a:lvl9pPr>
            </a:lstStyle>
            <a:p>
              <a:r>
                <a:rPr lang="en-US" altLang="en-US" sz="1800">
                  <a:effectLst>
                    <a:outerShdw blurRad="38100" dist="38100" dir="2700000" algn="tl">
                      <a:srgbClr val="C0C0C0"/>
                    </a:outerShdw>
                  </a:effectLst>
                  <a:latin typeface="Arial" panose="020B0604020202020204" pitchFamily="34" charset="0"/>
                </a:rPr>
                <a:t>Percent of Product that is a Good	Percent of Product that is a Service</a:t>
              </a:r>
            </a:p>
          </p:txBody>
        </p:sp>
        <p:grpSp>
          <p:nvGrpSpPr>
            <p:cNvPr id="182305" name="Group 33"/>
            <p:cNvGrpSpPr>
              <a:grpSpLocks/>
            </p:cNvGrpSpPr>
            <p:nvPr/>
          </p:nvGrpSpPr>
          <p:grpSpPr bwMode="auto">
            <a:xfrm>
              <a:off x="472" y="3317"/>
              <a:ext cx="4936" cy="339"/>
              <a:chOff x="472" y="3317"/>
              <a:chExt cx="4936" cy="339"/>
            </a:xfrm>
          </p:grpSpPr>
          <p:sp>
            <p:nvSpPr>
              <p:cNvPr id="182306" name="Text Box 34"/>
              <p:cNvSpPr txBox="1">
                <a:spLocks noChangeArrowheads="1"/>
              </p:cNvSpPr>
              <p:nvPr/>
            </p:nvSpPr>
            <p:spPr bwMode="auto">
              <a:xfrm>
                <a:off x="552" y="3317"/>
                <a:ext cx="4597"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355600" algn="ctr"/>
                    <a:tab pos="1168400" algn="ctr"/>
                    <a:tab pos="1968500" algn="ctr"/>
                    <a:tab pos="2781300" algn="ctr"/>
                    <a:tab pos="3594100" algn="ctr"/>
                    <a:tab pos="4394200" algn="ctr"/>
                    <a:tab pos="5207000" algn="ctr"/>
                    <a:tab pos="6007100" algn="ctr"/>
                    <a:tab pos="6819900" algn="ctr"/>
                  </a:tabLst>
                  <a:defRPr sz="2400">
                    <a:solidFill>
                      <a:schemeClr val="tx1"/>
                    </a:solidFill>
                    <a:latin typeface="Times" panose="02020603050405020304" pitchFamily="18" charset="0"/>
                  </a:defRPr>
                </a:lvl1pPr>
                <a:lvl2pPr>
                  <a:tabLst>
                    <a:tab pos="355600" algn="ctr"/>
                    <a:tab pos="1168400" algn="ctr"/>
                    <a:tab pos="1968500" algn="ctr"/>
                    <a:tab pos="2781300" algn="ctr"/>
                    <a:tab pos="3594100" algn="ctr"/>
                    <a:tab pos="4394200" algn="ctr"/>
                    <a:tab pos="5207000" algn="ctr"/>
                    <a:tab pos="6007100" algn="ctr"/>
                    <a:tab pos="6819900" algn="ctr"/>
                  </a:tabLst>
                  <a:defRPr sz="2400">
                    <a:solidFill>
                      <a:schemeClr val="tx1"/>
                    </a:solidFill>
                    <a:latin typeface="Times" panose="02020603050405020304" pitchFamily="18" charset="0"/>
                  </a:defRPr>
                </a:lvl2pPr>
                <a:lvl3pPr>
                  <a:tabLst>
                    <a:tab pos="355600" algn="ctr"/>
                    <a:tab pos="1168400" algn="ctr"/>
                    <a:tab pos="1968500" algn="ctr"/>
                    <a:tab pos="2781300" algn="ctr"/>
                    <a:tab pos="3594100" algn="ctr"/>
                    <a:tab pos="4394200" algn="ctr"/>
                    <a:tab pos="5207000" algn="ctr"/>
                    <a:tab pos="6007100" algn="ctr"/>
                    <a:tab pos="6819900" algn="ctr"/>
                  </a:tabLst>
                  <a:defRPr sz="2400">
                    <a:solidFill>
                      <a:schemeClr val="tx1"/>
                    </a:solidFill>
                    <a:latin typeface="Times" panose="02020603050405020304" pitchFamily="18" charset="0"/>
                  </a:defRPr>
                </a:lvl3pPr>
                <a:lvl4pPr>
                  <a:tabLst>
                    <a:tab pos="355600" algn="ctr"/>
                    <a:tab pos="1168400" algn="ctr"/>
                    <a:tab pos="1968500" algn="ctr"/>
                    <a:tab pos="2781300" algn="ctr"/>
                    <a:tab pos="3594100" algn="ctr"/>
                    <a:tab pos="4394200" algn="ctr"/>
                    <a:tab pos="5207000" algn="ctr"/>
                    <a:tab pos="6007100" algn="ctr"/>
                    <a:tab pos="6819900" algn="ctr"/>
                  </a:tabLst>
                  <a:defRPr sz="2400">
                    <a:solidFill>
                      <a:schemeClr val="tx1"/>
                    </a:solidFill>
                    <a:latin typeface="Times" panose="02020603050405020304" pitchFamily="18" charset="0"/>
                  </a:defRPr>
                </a:lvl4pPr>
                <a:lvl5pPr>
                  <a:tabLst>
                    <a:tab pos="355600" algn="ctr"/>
                    <a:tab pos="1168400" algn="ctr"/>
                    <a:tab pos="1968500" algn="ctr"/>
                    <a:tab pos="2781300" algn="ctr"/>
                    <a:tab pos="3594100" algn="ctr"/>
                    <a:tab pos="4394200" algn="ctr"/>
                    <a:tab pos="5207000" algn="ctr"/>
                    <a:tab pos="6007100" algn="ctr"/>
                    <a:tab pos="6819900" algn="ctr"/>
                  </a:tabLst>
                  <a:defRPr sz="2400">
                    <a:solidFill>
                      <a:schemeClr val="tx1"/>
                    </a:solidFill>
                    <a:latin typeface="Times" panose="02020603050405020304" pitchFamily="18" charset="0"/>
                  </a:defRPr>
                </a:lvl5pPr>
                <a:lvl6pPr eaLnBrk="0" fontAlgn="base" hangingPunct="0">
                  <a:spcBef>
                    <a:spcPct val="0"/>
                  </a:spcBef>
                  <a:spcAft>
                    <a:spcPct val="0"/>
                  </a:spcAft>
                  <a:tabLst>
                    <a:tab pos="355600" algn="ctr"/>
                    <a:tab pos="1168400" algn="ctr"/>
                    <a:tab pos="1968500" algn="ctr"/>
                    <a:tab pos="2781300" algn="ctr"/>
                    <a:tab pos="3594100" algn="ctr"/>
                    <a:tab pos="4394200" algn="ctr"/>
                    <a:tab pos="5207000" algn="ctr"/>
                    <a:tab pos="6007100" algn="ctr"/>
                    <a:tab pos="6819900" algn="ctr"/>
                  </a:tabLst>
                  <a:defRPr sz="2400">
                    <a:solidFill>
                      <a:schemeClr val="tx1"/>
                    </a:solidFill>
                    <a:latin typeface="Times" panose="02020603050405020304" pitchFamily="18" charset="0"/>
                  </a:defRPr>
                </a:lvl6pPr>
                <a:lvl7pPr eaLnBrk="0" fontAlgn="base" hangingPunct="0">
                  <a:spcBef>
                    <a:spcPct val="0"/>
                  </a:spcBef>
                  <a:spcAft>
                    <a:spcPct val="0"/>
                  </a:spcAft>
                  <a:tabLst>
                    <a:tab pos="355600" algn="ctr"/>
                    <a:tab pos="1168400" algn="ctr"/>
                    <a:tab pos="1968500" algn="ctr"/>
                    <a:tab pos="2781300" algn="ctr"/>
                    <a:tab pos="3594100" algn="ctr"/>
                    <a:tab pos="4394200" algn="ctr"/>
                    <a:tab pos="5207000" algn="ctr"/>
                    <a:tab pos="6007100" algn="ctr"/>
                    <a:tab pos="6819900" algn="ctr"/>
                  </a:tabLst>
                  <a:defRPr sz="2400">
                    <a:solidFill>
                      <a:schemeClr val="tx1"/>
                    </a:solidFill>
                    <a:latin typeface="Times" panose="02020603050405020304" pitchFamily="18" charset="0"/>
                  </a:defRPr>
                </a:lvl7pPr>
                <a:lvl8pPr eaLnBrk="0" fontAlgn="base" hangingPunct="0">
                  <a:spcBef>
                    <a:spcPct val="0"/>
                  </a:spcBef>
                  <a:spcAft>
                    <a:spcPct val="0"/>
                  </a:spcAft>
                  <a:tabLst>
                    <a:tab pos="355600" algn="ctr"/>
                    <a:tab pos="1168400" algn="ctr"/>
                    <a:tab pos="1968500" algn="ctr"/>
                    <a:tab pos="2781300" algn="ctr"/>
                    <a:tab pos="3594100" algn="ctr"/>
                    <a:tab pos="4394200" algn="ctr"/>
                    <a:tab pos="5207000" algn="ctr"/>
                    <a:tab pos="6007100" algn="ctr"/>
                    <a:tab pos="6819900" algn="ctr"/>
                  </a:tabLst>
                  <a:defRPr sz="2400">
                    <a:solidFill>
                      <a:schemeClr val="tx1"/>
                    </a:solidFill>
                    <a:latin typeface="Times" panose="02020603050405020304" pitchFamily="18" charset="0"/>
                  </a:defRPr>
                </a:lvl8pPr>
                <a:lvl9pPr eaLnBrk="0" fontAlgn="base" hangingPunct="0">
                  <a:spcBef>
                    <a:spcPct val="0"/>
                  </a:spcBef>
                  <a:spcAft>
                    <a:spcPct val="0"/>
                  </a:spcAft>
                  <a:tabLst>
                    <a:tab pos="355600" algn="ctr"/>
                    <a:tab pos="1168400" algn="ctr"/>
                    <a:tab pos="1968500" algn="ctr"/>
                    <a:tab pos="2781300" algn="ctr"/>
                    <a:tab pos="3594100" algn="ctr"/>
                    <a:tab pos="4394200" algn="ctr"/>
                    <a:tab pos="5207000" algn="ctr"/>
                    <a:tab pos="6007100" algn="ctr"/>
                    <a:tab pos="6819900" algn="ctr"/>
                  </a:tabLst>
                  <a:defRPr sz="2400">
                    <a:solidFill>
                      <a:schemeClr val="tx1"/>
                    </a:solidFill>
                    <a:latin typeface="Times" panose="02020603050405020304" pitchFamily="18" charset="0"/>
                  </a:defRPr>
                </a:lvl9pPr>
              </a:lstStyle>
              <a:p>
                <a:pPr>
                  <a:lnSpc>
                    <a:spcPct val="90000"/>
                  </a:lnSpc>
                </a:pPr>
                <a:r>
                  <a:rPr lang="en-AU" altLang="en-US" sz="1800">
                    <a:effectLst>
                      <a:outerShdw blurRad="38100" dist="38100" dir="2700000" algn="tl">
                        <a:srgbClr val="C0C0C0"/>
                      </a:outerShdw>
                    </a:effectLst>
                    <a:latin typeface="Arial" panose="020B0604020202020204" pitchFamily="34" charset="0"/>
                  </a:rPr>
                  <a:t>	100%	75	50	25	0	25	50	75	100%</a:t>
                </a:r>
              </a:p>
              <a:p>
                <a:pPr>
                  <a:lnSpc>
                    <a:spcPct val="90000"/>
                  </a:lnSpc>
                </a:pPr>
                <a:r>
                  <a:rPr lang="en-AU" altLang="en-US" sz="1200">
                    <a:effectLst>
                      <a:outerShdw blurRad="38100" dist="38100" dir="2700000" algn="tl">
                        <a:srgbClr val="C0C0C0"/>
                      </a:outerShdw>
                    </a:effectLst>
                    <a:latin typeface="Arial" panose="020B0604020202020204" pitchFamily="34" charset="0"/>
                  </a:rPr>
                  <a:t>	|	|	|	|	|	|	|	|	|</a:t>
                </a:r>
              </a:p>
            </p:txBody>
          </p:sp>
          <p:sp>
            <p:nvSpPr>
              <p:cNvPr id="182307" name="Line 35"/>
              <p:cNvSpPr>
                <a:spLocks noChangeShapeType="1"/>
              </p:cNvSpPr>
              <p:nvPr/>
            </p:nvSpPr>
            <p:spPr bwMode="auto">
              <a:xfrm>
                <a:off x="472" y="3656"/>
                <a:ext cx="49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82308" name="Text Box 36"/>
          <p:cNvSpPr txBox="1">
            <a:spLocks noChangeArrowheads="1"/>
          </p:cNvSpPr>
          <p:nvPr/>
        </p:nvSpPr>
        <p:spPr bwMode="auto">
          <a:xfrm>
            <a:off x="8885238" y="6272213"/>
            <a:ext cx="10075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Figure 1.4</a:t>
            </a:r>
          </a:p>
        </p:txBody>
      </p:sp>
      <p:pic>
        <p:nvPicPr>
          <p:cNvPr id="182309"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214" y="3429001"/>
            <a:ext cx="1792287" cy="1425575"/>
          </a:xfrm>
          <a:prstGeom prst="rect">
            <a:avLst/>
          </a:prstGeom>
          <a:noFill/>
          <a:extLst>
            <a:ext uri="{909E8E84-426E-40DD-AFC4-6F175D3DCCD1}">
              <a14:hiddenFill xmlns:a14="http://schemas.microsoft.com/office/drawing/2010/main">
                <a:solidFill>
                  <a:srgbClr val="FFFFFF"/>
                </a:solidFill>
              </a14:hiddenFill>
            </a:ext>
          </a:extLst>
        </p:spPr>
      </p:pic>
      <p:pic>
        <p:nvPicPr>
          <p:cNvPr id="18231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7225" y="2393950"/>
            <a:ext cx="1670050" cy="1035050"/>
          </a:xfrm>
          <a:prstGeom prst="rect">
            <a:avLst/>
          </a:prstGeom>
          <a:noFill/>
          <a:extLst>
            <a:ext uri="{909E8E84-426E-40DD-AFC4-6F175D3DCCD1}">
              <a14:hiddenFill xmlns:a14="http://schemas.microsoft.com/office/drawing/2010/main">
                <a:solidFill>
                  <a:srgbClr val="FFFFFF"/>
                </a:solidFill>
              </a14:hiddenFill>
            </a:ext>
          </a:extLst>
        </p:spPr>
      </p:pic>
      <p:pic>
        <p:nvPicPr>
          <p:cNvPr id="182311"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0526" y="1036639"/>
            <a:ext cx="1425575" cy="1425575"/>
          </a:xfrm>
          <a:prstGeom prst="rect">
            <a:avLst/>
          </a:prstGeom>
          <a:noFill/>
          <a:extLst>
            <a:ext uri="{909E8E84-426E-40DD-AFC4-6F175D3DCCD1}">
              <a14:hiddenFill xmlns:a14="http://schemas.microsoft.com/office/drawing/2010/main">
                <a:solidFill>
                  <a:srgbClr val="FFFFFF"/>
                </a:solidFill>
              </a14:hiddenFill>
            </a:ext>
          </a:extLst>
        </p:spPr>
      </p:pic>
      <p:pic>
        <p:nvPicPr>
          <p:cNvPr id="182312"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0263" y="1744664"/>
            <a:ext cx="1370012" cy="1589087"/>
          </a:xfrm>
          <a:prstGeom prst="rect">
            <a:avLst/>
          </a:prstGeom>
          <a:noFill/>
          <a:extLst>
            <a:ext uri="{909E8E84-426E-40DD-AFC4-6F175D3DCCD1}">
              <a14:hiddenFill xmlns:a14="http://schemas.microsoft.com/office/drawing/2010/main">
                <a:solidFill>
                  <a:srgbClr val="FFFFFF"/>
                </a:solidFill>
              </a14:hiddenFill>
            </a:ext>
          </a:extLst>
        </p:spPr>
      </p:pic>
      <p:pic>
        <p:nvPicPr>
          <p:cNvPr id="182313"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5750" y="3390900"/>
            <a:ext cx="10795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11503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82303"/>
                                        </p:tgtEl>
                                        <p:attrNameLst>
                                          <p:attrName>style.visibility</p:attrName>
                                        </p:attrNameLst>
                                      </p:cBhvr>
                                      <p:to>
                                        <p:strVal val="visible"/>
                                      </p:to>
                                    </p:set>
                                    <p:animEffect transition="in" filter="wipe(left)">
                                      <p:cBhvr>
                                        <p:cTn id="7" dur="500"/>
                                        <p:tgtEl>
                                          <p:spTgt spid="182303"/>
                                        </p:tgtEl>
                                      </p:cBhvr>
                                    </p:animEffect>
                                  </p:childTnLst>
                                </p:cTn>
                              </p:par>
                            </p:childTnLst>
                          </p:cTn>
                        </p:par>
                        <p:par>
                          <p:cTn id="8" fill="hold" nodeType="afterGroup">
                            <p:stCondLst>
                              <p:cond delay="1500"/>
                            </p:stCondLst>
                            <p:childTnLst>
                              <p:par>
                                <p:cTn id="9" presetID="18" presetClass="entr" presetSubtype="6" fill="hold" nodeType="afterEffect">
                                  <p:stCondLst>
                                    <p:cond delay="1000"/>
                                  </p:stCondLst>
                                  <p:childTnLst>
                                    <p:set>
                                      <p:cBhvr>
                                        <p:cTn id="10" dur="1" fill="hold">
                                          <p:stCondLst>
                                            <p:cond delay="0"/>
                                          </p:stCondLst>
                                        </p:cTn>
                                        <p:tgtEl>
                                          <p:spTgt spid="182275"/>
                                        </p:tgtEl>
                                        <p:attrNameLst>
                                          <p:attrName>style.visibility</p:attrName>
                                        </p:attrNameLst>
                                      </p:cBhvr>
                                      <p:to>
                                        <p:strVal val="visible"/>
                                      </p:to>
                                    </p:set>
                                    <p:animEffect transition="in" filter="strips(downRight)">
                                      <p:cBhvr>
                                        <p:cTn id="11" dur="500"/>
                                        <p:tgtEl>
                                          <p:spTgt spid="182275"/>
                                        </p:tgtEl>
                                      </p:cBhvr>
                                    </p:animEffect>
                                  </p:childTnLst>
                                </p:cTn>
                              </p:par>
                            </p:childTnLst>
                          </p:cTn>
                        </p:par>
                        <p:par>
                          <p:cTn id="12" fill="hold" nodeType="afterGroup">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82309"/>
                                        </p:tgtEl>
                                        <p:attrNameLst>
                                          <p:attrName>style.visibility</p:attrName>
                                        </p:attrNameLst>
                                      </p:cBhvr>
                                      <p:to>
                                        <p:strVal val="visible"/>
                                      </p:to>
                                    </p:set>
                                    <p:animEffect transition="in" filter="dissolve">
                                      <p:cBhvr>
                                        <p:cTn id="15" dur="500"/>
                                        <p:tgtEl>
                                          <p:spTgt spid="182309"/>
                                        </p:tgtEl>
                                      </p:cBhvr>
                                    </p:animEffect>
                                  </p:childTnLst>
                                </p:cTn>
                              </p:par>
                            </p:childTnLst>
                          </p:cTn>
                        </p:par>
                        <p:par>
                          <p:cTn id="16" fill="hold" nodeType="afterGroup">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82312"/>
                                        </p:tgtEl>
                                        <p:attrNameLst>
                                          <p:attrName>style.visibility</p:attrName>
                                        </p:attrNameLst>
                                      </p:cBhvr>
                                      <p:to>
                                        <p:strVal val="visible"/>
                                      </p:to>
                                    </p:set>
                                    <p:animEffect transition="in" filter="dissolve">
                                      <p:cBhvr>
                                        <p:cTn id="19" dur="500"/>
                                        <p:tgtEl>
                                          <p:spTgt spid="182312"/>
                                        </p:tgtEl>
                                      </p:cBhvr>
                                    </p:animEffect>
                                  </p:childTnLst>
                                </p:cTn>
                              </p:par>
                            </p:childTnLst>
                          </p:cTn>
                        </p:par>
                        <p:par>
                          <p:cTn id="20" fill="hold" nodeType="afterGroup">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82310"/>
                                        </p:tgtEl>
                                        <p:attrNameLst>
                                          <p:attrName>style.visibility</p:attrName>
                                        </p:attrNameLst>
                                      </p:cBhvr>
                                      <p:to>
                                        <p:strVal val="visible"/>
                                      </p:to>
                                    </p:set>
                                    <p:animEffect transition="in" filter="dissolve">
                                      <p:cBhvr>
                                        <p:cTn id="23" dur="500"/>
                                        <p:tgtEl>
                                          <p:spTgt spid="182310"/>
                                        </p:tgtEl>
                                      </p:cBhvr>
                                    </p:animEffect>
                                  </p:childTnLst>
                                </p:cTn>
                              </p:par>
                            </p:childTnLst>
                          </p:cTn>
                        </p:par>
                        <p:par>
                          <p:cTn id="24" fill="hold" nodeType="afterGroup">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82311"/>
                                        </p:tgtEl>
                                        <p:attrNameLst>
                                          <p:attrName>style.visibility</p:attrName>
                                        </p:attrNameLst>
                                      </p:cBhvr>
                                      <p:to>
                                        <p:strVal val="visible"/>
                                      </p:to>
                                    </p:set>
                                    <p:animEffect transition="in" filter="dissolve">
                                      <p:cBhvr>
                                        <p:cTn id="27" dur="500"/>
                                        <p:tgtEl>
                                          <p:spTgt spid="182311"/>
                                        </p:tgtEl>
                                      </p:cBhvr>
                                    </p:animEffect>
                                  </p:childTnLst>
                                </p:cTn>
                              </p:par>
                            </p:childTnLst>
                          </p:cTn>
                        </p:par>
                        <p:par>
                          <p:cTn id="28" fill="hold" nodeType="afterGroup">
                            <p:stCondLst>
                              <p:cond delay="9000"/>
                            </p:stCondLst>
                            <p:childTnLst>
                              <p:par>
                                <p:cTn id="29" presetID="9" presetClass="entr" presetSubtype="0" fill="hold" nodeType="afterEffect">
                                  <p:stCondLst>
                                    <p:cond delay="1000"/>
                                  </p:stCondLst>
                                  <p:childTnLst>
                                    <p:set>
                                      <p:cBhvr>
                                        <p:cTn id="30" dur="1" fill="hold">
                                          <p:stCondLst>
                                            <p:cond delay="0"/>
                                          </p:stCondLst>
                                        </p:cTn>
                                        <p:tgtEl>
                                          <p:spTgt spid="182313"/>
                                        </p:tgtEl>
                                        <p:attrNameLst>
                                          <p:attrName>style.visibility</p:attrName>
                                        </p:attrNameLst>
                                      </p:cBhvr>
                                      <p:to>
                                        <p:strVal val="visible"/>
                                      </p:to>
                                    </p:set>
                                    <p:animEffect transition="in" filter="dissolve">
                                      <p:cBhvr>
                                        <p:cTn id="31" dur="500"/>
                                        <p:tgtEl>
                                          <p:spTgt spid="182313"/>
                                        </p:tgtEl>
                                      </p:cBhvr>
                                    </p:animEffect>
                                  </p:childTnLst>
                                </p:cTn>
                              </p:par>
                            </p:childTnLst>
                          </p:cTn>
                        </p:par>
                        <p:par>
                          <p:cTn id="32" fill="hold" nodeType="afterGroup">
                            <p:stCondLst>
                              <p:cond delay="10500"/>
                            </p:stCondLst>
                            <p:childTnLst>
                              <p:par>
                                <p:cTn id="33" presetID="22" presetClass="entr" presetSubtype="8" fill="hold" grpId="0" nodeType="afterEffect">
                                  <p:stCondLst>
                                    <p:cond delay="0"/>
                                  </p:stCondLst>
                                  <p:childTnLst>
                                    <p:set>
                                      <p:cBhvr>
                                        <p:cTn id="34" dur="1" fill="hold">
                                          <p:stCondLst>
                                            <p:cond delay="0"/>
                                          </p:stCondLst>
                                        </p:cTn>
                                        <p:tgtEl>
                                          <p:spTgt spid="182308"/>
                                        </p:tgtEl>
                                        <p:attrNameLst>
                                          <p:attrName>style.visibility</p:attrName>
                                        </p:attrNameLst>
                                      </p:cBhvr>
                                      <p:to>
                                        <p:strVal val="visible"/>
                                      </p:to>
                                    </p:set>
                                    <p:animEffect transition="in" filter="wipe(left)">
                                      <p:cBhvr>
                                        <p:cTn id="35" dur="500"/>
                                        <p:tgtEl>
                                          <p:spTgt spid="18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0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596" name="Group 148"/>
          <p:cNvGrpSpPr>
            <a:grpSpLocks/>
          </p:cNvGrpSpPr>
          <p:nvPr/>
        </p:nvGrpSpPr>
        <p:grpSpPr bwMode="auto">
          <a:xfrm>
            <a:off x="4006850" y="2305050"/>
            <a:ext cx="4197350" cy="2819400"/>
            <a:chOff x="1564" y="1452"/>
            <a:chExt cx="2644" cy="1776"/>
          </a:xfrm>
        </p:grpSpPr>
        <p:sp>
          <p:nvSpPr>
            <p:cNvPr id="104586" name="Freeform 138"/>
            <p:cNvSpPr>
              <a:spLocks/>
            </p:cNvSpPr>
            <p:nvPr/>
          </p:nvSpPr>
          <p:spPr bwMode="auto">
            <a:xfrm>
              <a:off x="1564" y="1452"/>
              <a:ext cx="2644" cy="1776"/>
            </a:xfrm>
            <a:custGeom>
              <a:avLst/>
              <a:gdLst>
                <a:gd name="T0" fmla="*/ 8 w 2644"/>
                <a:gd name="T1" fmla="*/ 0 h 1776"/>
                <a:gd name="T2" fmla="*/ 2644 w 2644"/>
                <a:gd name="T3" fmla="*/ 0 h 1776"/>
                <a:gd name="T4" fmla="*/ 2644 w 2644"/>
                <a:gd name="T5" fmla="*/ 1776 h 1776"/>
                <a:gd name="T6" fmla="*/ 2316 w 2644"/>
                <a:gd name="T7" fmla="*/ 1564 h 1776"/>
                <a:gd name="T8" fmla="*/ 1992 w 2644"/>
                <a:gd name="T9" fmla="*/ 1188 h 1776"/>
                <a:gd name="T10" fmla="*/ 1656 w 2644"/>
                <a:gd name="T11" fmla="*/ 796 h 1776"/>
                <a:gd name="T12" fmla="*/ 1328 w 2644"/>
                <a:gd name="T13" fmla="*/ 564 h 1776"/>
                <a:gd name="T14" fmla="*/ 1008 w 2644"/>
                <a:gd name="T15" fmla="*/ 488 h 1776"/>
                <a:gd name="T16" fmla="*/ 652 w 2644"/>
                <a:gd name="T17" fmla="*/ 388 h 1776"/>
                <a:gd name="T18" fmla="*/ 352 w 2644"/>
                <a:gd name="T19" fmla="*/ 324 h 1776"/>
                <a:gd name="T20" fmla="*/ 0 w 2644"/>
                <a:gd name="T21" fmla="*/ 88 h 1776"/>
                <a:gd name="T22" fmla="*/ 8 w 2644"/>
                <a:gd name="T23" fmla="*/ 0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4" h="1776">
                  <a:moveTo>
                    <a:pt x="8" y="0"/>
                  </a:moveTo>
                  <a:lnTo>
                    <a:pt x="2644" y="0"/>
                  </a:lnTo>
                  <a:lnTo>
                    <a:pt x="2644" y="1776"/>
                  </a:lnTo>
                  <a:lnTo>
                    <a:pt x="2316" y="1564"/>
                  </a:lnTo>
                  <a:lnTo>
                    <a:pt x="1992" y="1188"/>
                  </a:lnTo>
                  <a:lnTo>
                    <a:pt x="1656" y="796"/>
                  </a:lnTo>
                  <a:lnTo>
                    <a:pt x="1328" y="564"/>
                  </a:lnTo>
                  <a:lnTo>
                    <a:pt x="1008" y="488"/>
                  </a:lnTo>
                  <a:lnTo>
                    <a:pt x="652" y="388"/>
                  </a:lnTo>
                  <a:lnTo>
                    <a:pt x="352" y="324"/>
                  </a:lnTo>
                  <a:lnTo>
                    <a:pt x="0" y="88"/>
                  </a:lnTo>
                  <a:lnTo>
                    <a:pt x="8" y="0"/>
                  </a:lnTo>
                  <a:close/>
                </a:path>
              </a:pathLst>
            </a:custGeom>
            <a:solidFill>
              <a:srgbClr val="E5E5FF"/>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9" name="Text Box 111"/>
            <p:cNvSpPr txBox="1">
              <a:spLocks noChangeArrowheads="1"/>
            </p:cNvSpPr>
            <p:nvPr/>
          </p:nvSpPr>
          <p:spPr bwMode="auto">
            <a:xfrm>
              <a:off x="2990" y="1646"/>
              <a:ext cx="5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a:effectLst>
                    <a:outerShdw blurRad="38100" dist="38100" dir="2700000" algn="tl">
                      <a:srgbClr val="C0C0C0"/>
                    </a:outerShdw>
                  </a:effectLst>
                </a:rPr>
                <a:t>Services</a:t>
              </a:r>
            </a:p>
          </p:txBody>
        </p:sp>
      </p:grpSp>
      <p:grpSp>
        <p:nvGrpSpPr>
          <p:cNvPr id="104597" name="Group 149"/>
          <p:cNvGrpSpPr>
            <a:grpSpLocks/>
          </p:cNvGrpSpPr>
          <p:nvPr/>
        </p:nvGrpSpPr>
        <p:grpSpPr bwMode="auto">
          <a:xfrm>
            <a:off x="3937000" y="2374900"/>
            <a:ext cx="4362450" cy="3441700"/>
            <a:chOff x="1520" y="1496"/>
            <a:chExt cx="2748" cy="2168"/>
          </a:xfrm>
        </p:grpSpPr>
        <p:sp>
          <p:nvSpPr>
            <p:cNvPr id="104593" name="Freeform 145"/>
            <p:cNvSpPr>
              <a:spLocks/>
            </p:cNvSpPr>
            <p:nvPr/>
          </p:nvSpPr>
          <p:spPr bwMode="auto">
            <a:xfrm>
              <a:off x="1572" y="1544"/>
              <a:ext cx="2636" cy="2120"/>
            </a:xfrm>
            <a:custGeom>
              <a:avLst/>
              <a:gdLst>
                <a:gd name="T0" fmla="*/ 0 w 2636"/>
                <a:gd name="T1" fmla="*/ 0 h 2120"/>
                <a:gd name="T2" fmla="*/ 332 w 2636"/>
                <a:gd name="T3" fmla="*/ 236 h 2120"/>
                <a:gd name="T4" fmla="*/ 636 w 2636"/>
                <a:gd name="T5" fmla="*/ 300 h 2120"/>
                <a:gd name="T6" fmla="*/ 988 w 2636"/>
                <a:gd name="T7" fmla="*/ 400 h 2120"/>
                <a:gd name="T8" fmla="*/ 1320 w 2636"/>
                <a:gd name="T9" fmla="*/ 476 h 2120"/>
                <a:gd name="T10" fmla="*/ 1648 w 2636"/>
                <a:gd name="T11" fmla="*/ 708 h 2120"/>
                <a:gd name="T12" fmla="*/ 1956 w 2636"/>
                <a:gd name="T13" fmla="*/ 1100 h 2120"/>
                <a:gd name="T14" fmla="*/ 2292 w 2636"/>
                <a:gd name="T15" fmla="*/ 1464 h 2120"/>
                <a:gd name="T16" fmla="*/ 2636 w 2636"/>
                <a:gd name="T17" fmla="*/ 1680 h 2120"/>
                <a:gd name="T18" fmla="*/ 2636 w 2636"/>
                <a:gd name="T19" fmla="*/ 2120 h 2120"/>
                <a:gd name="T20" fmla="*/ 1896 w 2636"/>
                <a:gd name="T21" fmla="*/ 2016 h 2120"/>
                <a:gd name="T22" fmla="*/ 0 w 2636"/>
                <a:gd name="T23" fmla="*/ 304 h 2120"/>
                <a:gd name="T24" fmla="*/ 0 w 2636"/>
                <a:gd name="T25" fmla="*/ 0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6" h="2120">
                  <a:moveTo>
                    <a:pt x="0" y="0"/>
                  </a:moveTo>
                  <a:lnTo>
                    <a:pt x="332" y="236"/>
                  </a:lnTo>
                  <a:lnTo>
                    <a:pt x="636" y="300"/>
                  </a:lnTo>
                  <a:lnTo>
                    <a:pt x="988" y="400"/>
                  </a:lnTo>
                  <a:lnTo>
                    <a:pt x="1320" y="476"/>
                  </a:lnTo>
                  <a:lnTo>
                    <a:pt x="1648" y="708"/>
                  </a:lnTo>
                  <a:lnTo>
                    <a:pt x="1956" y="1100"/>
                  </a:lnTo>
                  <a:lnTo>
                    <a:pt x="2292" y="1464"/>
                  </a:lnTo>
                  <a:lnTo>
                    <a:pt x="2636" y="1680"/>
                  </a:lnTo>
                  <a:lnTo>
                    <a:pt x="2636" y="2120"/>
                  </a:lnTo>
                  <a:lnTo>
                    <a:pt x="1896" y="2016"/>
                  </a:lnTo>
                  <a:lnTo>
                    <a:pt x="0" y="304"/>
                  </a:lnTo>
                  <a:lnTo>
                    <a:pt x="0" y="0"/>
                  </a:lnTo>
                  <a:close/>
                </a:path>
              </a:pathLst>
            </a:custGeom>
            <a:solidFill>
              <a:srgbClr val="E5FFE5"/>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0" name="Text Box 112"/>
            <p:cNvSpPr txBox="1">
              <a:spLocks noChangeArrowheads="1"/>
            </p:cNvSpPr>
            <p:nvPr/>
          </p:nvSpPr>
          <p:spPr bwMode="auto">
            <a:xfrm rot="2408985">
              <a:off x="2641" y="2473"/>
              <a:ext cx="99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a:effectLst>
                    <a:outerShdw blurRad="38100" dist="38100" dir="2700000" algn="tl">
                      <a:srgbClr val="C0C0C0"/>
                    </a:outerShdw>
                  </a:effectLst>
                </a:rPr>
                <a:t>Manufacturing</a:t>
              </a:r>
            </a:p>
          </p:txBody>
        </p:sp>
        <p:grpSp>
          <p:nvGrpSpPr>
            <p:cNvPr id="104588" name="Group 140"/>
            <p:cNvGrpSpPr>
              <a:grpSpLocks/>
            </p:cNvGrpSpPr>
            <p:nvPr/>
          </p:nvGrpSpPr>
          <p:grpSpPr bwMode="auto">
            <a:xfrm>
              <a:off x="1520" y="1496"/>
              <a:ext cx="2748" cy="1780"/>
              <a:chOff x="1520" y="1496"/>
              <a:chExt cx="2748" cy="1780"/>
            </a:xfrm>
          </p:grpSpPr>
          <p:sp>
            <p:nvSpPr>
              <p:cNvPr id="104565" name="Freeform 117"/>
              <p:cNvSpPr>
                <a:spLocks/>
              </p:cNvSpPr>
              <p:nvPr/>
            </p:nvSpPr>
            <p:spPr bwMode="auto">
              <a:xfrm>
                <a:off x="1568" y="1544"/>
                <a:ext cx="2632" cy="1688"/>
              </a:xfrm>
              <a:custGeom>
                <a:avLst/>
                <a:gdLst>
                  <a:gd name="T0" fmla="*/ 0 w 2632"/>
                  <a:gd name="T1" fmla="*/ 0 h 1688"/>
                  <a:gd name="T2" fmla="*/ 328 w 2632"/>
                  <a:gd name="T3" fmla="*/ 232 h 1688"/>
                  <a:gd name="T4" fmla="*/ 656 w 2632"/>
                  <a:gd name="T5" fmla="*/ 304 h 1688"/>
                  <a:gd name="T6" fmla="*/ 992 w 2632"/>
                  <a:gd name="T7" fmla="*/ 400 h 1688"/>
                  <a:gd name="T8" fmla="*/ 1336 w 2632"/>
                  <a:gd name="T9" fmla="*/ 480 h 1688"/>
                  <a:gd name="T10" fmla="*/ 1648 w 2632"/>
                  <a:gd name="T11" fmla="*/ 704 h 1688"/>
                  <a:gd name="T12" fmla="*/ 1968 w 2632"/>
                  <a:gd name="T13" fmla="*/ 1096 h 1688"/>
                  <a:gd name="T14" fmla="*/ 2296 w 2632"/>
                  <a:gd name="T15" fmla="*/ 1472 h 1688"/>
                  <a:gd name="T16" fmla="*/ 2632 w 2632"/>
                  <a:gd name="T17" fmla="*/ 1688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1688">
                    <a:moveTo>
                      <a:pt x="0" y="0"/>
                    </a:moveTo>
                    <a:lnTo>
                      <a:pt x="328" y="232"/>
                    </a:lnTo>
                    <a:lnTo>
                      <a:pt x="656" y="304"/>
                    </a:lnTo>
                    <a:lnTo>
                      <a:pt x="992" y="400"/>
                    </a:lnTo>
                    <a:lnTo>
                      <a:pt x="1336" y="480"/>
                    </a:lnTo>
                    <a:lnTo>
                      <a:pt x="1648" y="704"/>
                    </a:lnTo>
                    <a:lnTo>
                      <a:pt x="1968" y="1096"/>
                    </a:lnTo>
                    <a:lnTo>
                      <a:pt x="2296" y="1472"/>
                    </a:lnTo>
                    <a:lnTo>
                      <a:pt x="2632" y="1688"/>
                    </a:lnTo>
                  </a:path>
                </a:pathLst>
              </a:custGeom>
              <a:noFill/>
              <a:ln w="762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7" name="Oval 119"/>
              <p:cNvSpPr>
                <a:spLocks noChangeArrowheads="1"/>
              </p:cNvSpPr>
              <p:nvPr/>
            </p:nvSpPr>
            <p:spPr bwMode="auto">
              <a:xfrm>
                <a:off x="1520" y="1496"/>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9" name="Oval 121"/>
              <p:cNvSpPr>
                <a:spLocks noChangeArrowheads="1"/>
              </p:cNvSpPr>
              <p:nvPr/>
            </p:nvSpPr>
            <p:spPr bwMode="auto">
              <a:xfrm>
                <a:off x="1860" y="1728"/>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2" name="Oval 124"/>
              <p:cNvSpPr>
                <a:spLocks noChangeArrowheads="1"/>
              </p:cNvSpPr>
              <p:nvPr/>
            </p:nvSpPr>
            <p:spPr bwMode="auto">
              <a:xfrm>
                <a:off x="2164" y="1796"/>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4" name="Oval 126"/>
              <p:cNvSpPr>
                <a:spLocks noChangeArrowheads="1"/>
              </p:cNvSpPr>
              <p:nvPr/>
            </p:nvSpPr>
            <p:spPr bwMode="auto">
              <a:xfrm>
                <a:off x="2512" y="1892"/>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5" name="Oval 127"/>
              <p:cNvSpPr>
                <a:spLocks noChangeArrowheads="1"/>
              </p:cNvSpPr>
              <p:nvPr/>
            </p:nvSpPr>
            <p:spPr bwMode="auto">
              <a:xfrm>
                <a:off x="2842" y="1980"/>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7" name="Oval 129"/>
              <p:cNvSpPr>
                <a:spLocks noChangeArrowheads="1"/>
              </p:cNvSpPr>
              <p:nvPr/>
            </p:nvSpPr>
            <p:spPr bwMode="auto">
              <a:xfrm>
                <a:off x="3164" y="2200"/>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9" name="Oval 131"/>
              <p:cNvSpPr>
                <a:spLocks noChangeArrowheads="1"/>
              </p:cNvSpPr>
              <p:nvPr/>
            </p:nvSpPr>
            <p:spPr bwMode="auto">
              <a:xfrm>
                <a:off x="3488" y="2596"/>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80" name="Oval 132"/>
              <p:cNvSpPr>
                <a:spLocks noChangeArrowheads="1"/>
              </p:cNvSpPr>
              <p:nvPr/>
            </p:nvSpPr>
            <p:spPr bwMode="auto">
              <a:xfrm>
                <a:off x="4168" y="3176"/>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81" name="Oval 133"/>
              <p:cNvSpPr>
                <a:spLocks noChangeArrowheads="1"/>
              </p:cNvSpPr>
              <p:nvPr/>
            </p:nvSpPr>
            <p:spPr bwMode="auto">
              <a:xfrm>
                <a:off x="3820" y="2964"/>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4533" name="Rectangle 85"/>
          <p:cNvSpPr>
            <a:spLocks noGrp="1" noChangeArrowheads="1"/>
          </p:cNvSpPr>
          <p:nvPr>
            <p:ph type="title"/>
          </p:nvPr>
        </p:nvSpPr>
        <p:spPr>
          <a:xfrm>
            <a:off x="1968500" y="328613"/>
            <a:ext cx="8216900" cy="1295400"/>
          </a:xfrm>
          <a:solidFill>
            <a:srgbClr val="2FFF74"/>
          </a:solidFill>
          <a:ln>
            <a:solidFill>
              <a:schemeClr val="tx1"/>
            </a:solidFill>
            <a:miter lim="800000"/>
            <a:headEnd/>
            <a:tailEnd/>
          </a:ln>
        </p:spPr>
        <p:txBody>
          <a:bodyPr/>
          <a:lstStyle/>
          <a:p>
            <a:pPr>
              <a:lnSpc>
                <a:spcPct val="80000"/>
              </a:lnSpc>
            </a:pPr>
            <a:r>
              <a:rPr lang="en-US" altLang="en-US">
                <a:effectLst>
                  <a:outerShdw blurRad="38100" dist="38100" dir="2700000" algn="tl">
                    <a:srgbClr val="FFFFFF"/>
                  </a:outerShdw>
                </a:effectLst>
              </a:rPr>
              <a:t>Development of the </a:t>
            </a:r>
            <a:br>
              <a:rPr lang="en-US" altLang="en-US">
                <a:effectLst>
                  <a:outerShdw blurRad="38100" dist="38100" dir="2700000" algn="tl">
                    <a:srgbClr val="FFFFFF"/>
                  </a:outerShdw>
                </a:effectLst>
              </a:rPr>
            </a:br>
            <a:r>
              <a:rPr lang="en-US" altLang="en-US">
                <a:effectLst>
                  <a:outerShdw blurRad="38100" dist="38100" dir="2700000" algn="tl">
                    <a:srgbClr val="FFFFFF"/>
                  </a:outerShdw>
                </a:effectLst>
              </a:rPr>
              <a:t>Service Economy</a:t>
            </a:r>
            <a:endParaRPr lang="en-US" altLang="en-US" sz="3200">
              <a:solidFill>
                <a:srgbClr val="009900"/>
              </a:solidFill>
              <a:effectLst>
                <a:outerShdw blurRad="38100" dist="38100" dir="2700000" algn="tl">
                  <a:srgbClr val="000000"/>
                </a:outerShdw>
              </a:effectLst>
            </a:endParaRPr>
          </a:p>
        </p:txBody>
      </p:sp>
      <p:sp>
        <p:nvSpPr>
          <p:cNvPr id="104534" name="Text Box 86"/>
          <p:cNvSpPr txBox="1">
            <a:spLocks noChangeArrowheads="1"/>
          </p:cNvSpPr>
          <p:nvPr/>
        </p:nvSpPr>
        <p:spPr bwMode="auto">
          <a:xfrm>
            <a:off x="8720139" y="6208713"/>
            <a:ext cx="12976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Figure 1.5 (A)</a:t>
            </a:r>
          </a:p>
        </p:txBody>
      </p:sp>
      <p:grpSp>
        <p:nvGrpSpPr>
          <p:cNvPr id="104594" name="Group 146"/>
          <p:cNvGrpSpPr>
            <a:grpSpLocks/>
          </p:cNvGrpSpPr>
          <p:nvPr/>
        </p:nvGrpSpPr>
        <p:grpSpPr bwMode="auto">
          <a:xfrm>
            <a:off x="3949700" y="2622550"/>
            <a:ext cx="4311650" cy="3238500"/>
            <a:chOff x="1528" y="1652"/>
            <a:chExt cx="2716" cy="2040"/>
          </a:xfrm>
        </p:grpSpPr>
        <p:sp>
          <p:nvSpPr>
            <p:cNvPr id="104590" name="Freeform 142"/>
            <p:cNvSpPr>
              <a:spLocks/>
            </p:cNvSpPr>
            <p:nvPr/>
          </p:nvSpPr>
          <p:spPr bwMode="auto">
            <a:xfrm>
              <a:off x="1564" y="1700"/>
              <a:ext cx="2652" cy="1968"/>
            </a:xfrm>
            <a:custGeom>
              <a:avLst/>
              <a:gdLst>
                <a:gd name="T0" fmla="*/ 8 w 2652"/>
                <a:gd name="T1" fmla="*/ 0 h 1968"/>
                <a:gd name="T2" fmla="*/ 332 w 2652"/>
                <a:gd name="T3" fmla="*/ 208 h 1968"/>
                <a:gd name="T4" fmla="*/ 656 w 2652"/>
                <a:gd name="T5" fmla="*/ 548 h 1968"/>
                <a:gd name="T6" fmla="*/ 980 w 2652"/>
                <a:gd name="T7" fmla="*/ 880 h 1968"/>
                <a:gd name="T8" fmla="*/ 1328 w 2652"/>
                <a:gd name="T9" fmla="*/ 968 h 1968"/>
                <a:gd name="T10" fmla="*/ 1648 w 2652"/>
                <a:gd name="T11" fmla="*/ 1300 h 1968"/>
                <a:gd name="T12" fmla="*/ 1972 w 2652"/>
                <a:gd name="T13" fmla="*/ 1660 h 1968"/>
                <a:gd name="T14" fmla="*/ 2296 w 2652"/>
                <a:gd name="T15" fmla="*/ 1884 h 1968"/>
                <a:gd name="T16" fmla="*/ 2640 w 2652"/>
                <a:gd name="T17" fmla="*/ 1940 h 1968"/>
                <a:gd name="T18" fmla="*/ 2652 w 2652"/>
                <a:gd name="T19" fmla="*/ 1968 h 1968"/>
                <a:gd name="T20" fmla="*/ 0 w 2652"/>
                <a:gd name="T21" fmla="*/ 1968 h 1968"/>
                <a:gd name="T22" fmla="*/ 8 w 2652"/>
                <a:gd name="T23" fmla="*/ 0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2" h="1968">
                  <a:moveTo>
                    <a:pt x="8" y="0"/>
                  </a:moveTo>
                  <a:lnTo>
                    <a:pt x="332" y="208"/>
                  </a:lnTo>
                  <a:lnTo>
                    <a:pt x="656" y="548"/>
                  </a:lnTo>
                  <a:lnTo>
                    <a:pt x="980" y="880"/>
                  </a:lnTo>
                  <a:lnTo>
                    <a:pt x="1328" y="968"/>
                  </a:lnTo>
                  <a:lnTo>
                    <a:pt x="1648" y="1300"/>
                  </a:lnTo>
                  <a:lnTo>
                    <a:pt x="1972" y="1660"/>
                  </a:lnTo>
                  <a:lnTo>
                    <a:pt x="2296" y="1884"/>
                  </a:lnTo>
                  <a:lnTo>
                    <a:pt x="2640" y="1940"/>
                  </a:lnTo>
                  <a:lnTo>
                    <a:pt x="2652" y="1968"/>
                  </a:lnTo>
                  <a:lnTo>
                    <a:pt x="0" y="1968"/>
                  </a:lnTo>
                  <a:lnTo>
                    <a:pt x="8" y="0"/>
                  </a:lnTo>
                  <a:close/>
                </a:path>
              </a:pathLst>
            </a:custGeom>
            <a:solidFill>
              <a:srgbClr val="FFD980"/>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1" name="Text Box 113"/>
            <p:cNvSpPr txBox="1">
              <a:spLocks noChangeArrowheads="1"/>
            </p:cNvSpPr>
            <p:nvPr/>
          </p:nvSpPr>
          <p:spPr bwMode="auto">
            <a:xfrm>
              <a:off x="1878" y="3009"/>
              <a:ext cx="77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a:effectLst>
                    <a:outerShdw blurRad="38100" dist="38100" dir="2700000" algn="tl">
                      <a:srgbClr val="C0C0C0"/>
                    </a:outerShdw>
                  </a:effectLst>
                </a:rPr>
                <a:t>Agriculture</a:t>
              </a:r>
            </a:p>
          </p:txBody>
        </p:sp>
        <p:grpSp>
          <p:nvGrpSpPr>
            <p:cNvPr id="104589" name="Group 141"/>
            <p:cNvGrpSpPr>
              <a:grpSpLocks/>
            </p:cNvGrpSpPr>
            <p:nvPr/>
          </p:nvGrpSpPr>
          <p:grpSpPr bwMode="auto">
            <a:xfrm>
              <a:off x="1528" y="1652"/>
              <a:ext cx="2716" cy="2040"/>
              <a:chOff x="1528" y="1652"/>
              <a:chExt cx="2716" cy="2040"/>
            </a:xfrm>
          </p:grpSpPr>
          <p:sp>
            <p:nvSpPr>
              <p:cNvPr id="104566" name="Freeform 118"/>
              <p:cNvSpPr>
                <a:spLocks/>
              </p:cNvSpPr>
              <p:nvPr/>
            </p:nvSpPr>
            <p:spPr bwMode="auto">
              <a:xfrm>
                <a:off x="1572" y="1692"/>
                <a:ext cx="2624" cy="1960"/>
              </a:xfrm>
              <a:custGeom>
                <a:avLst/>
                <a:gdLst>
                  <a:gd name="T0" fmla="*/ 0 w 2624"/>
                  <a:gd name="T1" fmla="*/ 0 h 1960"/>
                  <a:gd name="T2" fmla="*/ 316 w 2624"/>
                  <a:gd name="T3" fmla="*/ 220 h 1960"/>
                  <a:gd name="T4" fmla="*/ 644 w 2624"/>
                  <a:gd name="T5" fmla="*/ 568 h 1960"/>
                  <a:gd name="T6" fmla="*/ 980 w 2624"/>
                  <a:gd name="T7" fmla="*/ 892 h 1960"/>
                  <a:gd name="T8" fmla="*/ 1312 w 2624"/>
                  <a:gd name="T9" fmla="*/ 984 h 1960"/>
                  <a:gd name="T10" fmla="*/ 1628 w 2624"/>
                  <a:gd name="T11" fmla="*/ 1296 h 1960"/>
                  <a:gd name="T12" fmla="*/ 1972 w 2624"/>
                  <a:gd name="T13" fmla="*/ 1672 h 1960"/>
                  <a:gd name="T14" fmla="*/ 2296 w 2624"/>
                  <a:gd name="T15" fmla="*/ 1892 h 1960"/>
                  <a:gd name="T16" fmla="*/ 2624 w 2624"/>
                  <a:gd name="T17" fmla="*/ 1960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4" h="1960">
                    <a:moveTo>
                      <a:pt x="0" y="0"/>
                    </a:moveTo>
                    <a:lnTo>
                      <a:pt x="316" y="220"/>
                    </a:lnTo>
                    <a:lnTo>
                      <a:pt x="644" y="568"/>
                    </a:lnTo>
                    <a:lnTo>
                      <a:pt x="980" y="892"/>
                    </a:lnTo>
                    <a:lnTo>
                      <a:pt x="1312" y="984"/>
                    </a:lnTo>
                    <a:lnTo>
                      <a:pt x="1628" y="1296"/>
                    </a:lnTo>
                    <a:lnTo>
                      <a:pt x="1972" y="1672"/>
                    </a:lnTo>
                    <a:lnTo>
                      <a:pt x="2296" y="1892"/>
                    </a:lnTo>
                    <a:lnTo>
                      <a:pt x="2624" y="1960"/>
                    </a:lnTo>
                  </a:path>
                </a:pathLst>
              </a:custGeom>
              <a:noFill/>
              <a:ln w="762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8" name="Oval 120"/>
              <p:cNvSpPr>
                <a:spLocks noChangeArrowheads="1"/>
              </p:cNvSpPr>
              <p:nvPr/>
            </p:nvSpPr>
            <p:spPr bwMode="auto">
              <a:xfrm>
                <a:off x="1528" y="1652"/>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0" name="Oval 122"/>
              <p:cNvSpPr>
                <a:spLocks noChangeArrowheads="1"/>
              </p:cNvSpPr>
              <p:nvPr/>
            </p:nvSpPr>
            <p:spPr bwMode="auto">
              <a:xfrm>
                <a:off x="1840" y="1864"/>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3" name="Oval 125"/>
              <p:cNvSpPr>
                <a:spLocks noChangeArrowheads="1"/>
              </p:cNvSpPr>
              <p:nvPr/>
            </p:nvSpPr>
            <p:spPr bwMode="auto">
              <a:xfrm>
                <a:off x="2176" y="2204"/>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6" name="Oval 128"/>
              <p:cNvSpPr>
                <a:spLocks noChangeArrowheads="1"/>
              </p:cNvSpPr>
              <p:nvPr/>
            </p:nvSpPr>
            <p:spPr bwMode="auto">
              <a:xfrm>
                <a:off x="2508" y="2528"/>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8" name="Oval 130"/>
              <p:cNvSpPr>
                <a:spLocks noChangeArrowheads="1"/>
              </p:cNvSpPr>
              <p:nvPr/>
            </p:nvSpPr>
            <p:spPr bwMode="auto">
              <a:xfrm>
                <a:off x="2840" y="2620"/>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82" name="Oval 134"/>
              <p:cNvSpPr>
                <a:spLocks noChangeArrowheads="1"/>
              </p:cNvSpPr>
              <p:nvPr/>
            </p:nvSpPr>
            <p:spPr bwMode="auto">
              <a:xfrm>
                <a:off x="3156" y="2936"/>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83" name="Oval 135"/>
              <p:cNvSpPr>
                <a:spLocks noChangeArrowheads="1"/>
              </p:cNvSpPr>
              <p:nvPr/>
            </p:nvSpPr>
            <p:spPr bwMode="auto">
              <a:xfrm>
                <a:off x="3492" y="3312"/>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84" name="Oval 136"/>
              <p:cNvSpPr>
                <a:spLocks noChangeArrowheads="1"/>
              </p:cNvSpPr>
              <p:nvPr/>
            </p:nvSpPr>
            <p:spPr bwMode="auto">
              <a:xfrm>
                <a:off x="3816" y="3532"/>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85" name="Oval 137"/>
              <p:cNvSpPr>
                <a:spLocks noChangeArrowheads="1"/>
              </p:cNvSpPr>
              <p:nvPr/>
            </p:nvSpPr>
            <p:spPr bwMode="auto">
              <a:xfrm>
                <a:off x="4144" y="3592"/>
                <a:ext cx="100" cy="1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4598" name="Group 150"/>
          <p:cNvGrpSpPr>
            <a:grpSpLocks/>
          </p:cNvGrpSpPr>
          <p:nvPr/>
        </p:nvGrpSpPr>
        <p:grpSpPr bwMode="auto">
          <a:xfrm>
            <a:off x="3482977" y="2101850"/>
            <a:ext cx="5014913" cy="4146550"/>
            <a:chOff x="1234" y="1324"/>
            <a:chExt cx="3159" cy="2612"/>
          </a:xfrm>
        </p:grpSpPr>
        <p:sp>
          <p:nvSpPr>
            <p:cNvPr id="104536" name="Freeform 88"/>
            <p:cNvSpPr>
              <a:spLocks/>
            </p:cNvSpPr>
            <p:nvPr/>
          </p:nvSpPr>
          <p:spPr bwMode="auto">
            <a:xfrm>
              <a:off x="1568" y="1393"/>
              <a:ext cx="2632" cy="2277"/>
            </a:xfrm>
            <a:custGeom>
              <a:avLst/>
              <a:gdLst>
                <a:gd name="T0" fmla="*/ 0 w 2632"/>
                <a:gd name="T1" fmla="*/ 0 h 2256"/>
                <a:gd name="T2" fmla="*/ 0 w 2632"/>
                <a:gd name="T3" fmla="*/ 2256 h 2256"/>
                <a:gd name="T4" fmla="*/ 2632 w 2632"/>
                <a:gd name="T5" fmla="*/ 2256 h 2256"/>
              </a:gdLst>
              <a:ahLst/>
              <a:cxnLst>
                <a:cxn ang="0">
                  <a:pos x="T0" y="T1"/>
                </a:cxn>
                <a:cxn ang="0">
                  <a:pos x="T2" y="T3"/>
                </a:cxn>
                <a:cxn ang="0">
                  <a:pos x="T4" y="T5"/>
                </a:cxn>
              </a:cxnLst>
              <a:rect l="0" t="0" r="r" b="b"/>
              <a:pathLst>
                <a:path w="2632" h="2256">
                  <a:moveTo>
                    <a:pt x="0" y="0"/>
                  </a:moveTo>
                  <a:lnTo>
                    <a:pt x="0" y="2256"/>
                  </a:lnTo>
                  <a:lnTo>
                    <a:pt x="2632" y="2256"/>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37" name="Text Box 89"/>
            <p:cNvSpPr txBox="1">
              <a:spLocks noChangeArrowheads="1"/>
            </p:cNvSpPr>
            <p:nvPr/>
          </p:nvSpPr>
          <p:spPr bwMode="auto">
            <a:xfrm>
              <a:off x="1234" y="1324"/>
              <a:ext cx="313" cy="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40000"/>
                </a:lnSpc>
              </a:pPr>
              <a:r>
                <a:rPr lang="en-AU" altLang="en-US" sz="1600">
                  <a:effectLst>
                    <a:outerShdw blurRad="38100" dist="38100" dir="2700000" algn="tl">
                      <a:srgbClr val="C0C0C0"/>
                    </a:outerShdw>
                  </a:effectLst>
                </a:rPr>
                <a:t>100</a:t>
              </a:r>
            </a:p>
            <a:p>
              <a:pPr algn="r">
                <a:lnSpc>
                  <a:spcPct val="140000"/>
                </a:lnSpc>
              </a:pPr>
              <a:r>
                <a:rPr lang="en-AU" altLang="en-US" sz="1600">
                  <a:effectLst>
                    <a:outerShdw blurRad="38100" dist="38100" dir="2700000" algn="tl">
                      <a:srgbClr val="C0C0C0"/>
                    </a:outerShdw>
                  </a:effectLst>
                </a:rPr>
                <a:t>90</a:t>
              </a:r>
            </a:p>
            <a:p>
              <a:pPr algn="r">
                <a:lnSpc>
                  <a:spcPct val="140000"/>
                </a:lnSpc>
              </a:pPr>
              <a:r>
                <a:rPr lang="en-AU" altLang="en-US" sz="1600">
                  <a:effectLst>
                    <a:outerShdw blurRad="38100" dist="38100" dir="2700000" algn="tl">
                      <a:srgbClr val="C0C0C0"/>
                    </a:outerShdw>
                  </a:effectLst>
                </a:rPr>
                <a:t>80</a:t>
              </a:r>
            </a:p>
            <a:p>
              <a:pPr algn="r">
                <a:lnSpc>
                  <a:spcPct val="140000"/>
                </a:lnSpc>
              </a:pPr>
              <a:r>
                <a:rPr lang="en-AU" altLang="en-US" sz="1600">
                  <a:effectLst>
                    <a:outerShdw blurRad="38100" dist="38100" dir="2700000" algn="tl">
                      <a:srgbClr val="C0C0C0"/>
                    </a:outerShdw>
                  </a:effectLst>
                </a:rPr>
                <a:t>70</a:t>
              </a:r>
            </a:p>
            <a:p>
              <a:pPr algn="r">
                <a:lnSpc>
                  <a:spcPct val="140000"/>
                </a:lnSpc>
              </a:pPr>
              <a:r>
                <a:rPr lang="en-AU" altLang="en-US" sz="1600">
                  <a:effectLst>
                    <a:outerShdw blurRad="38100" dist="38100" dir="2700000" algn="tl">
                      <a:srgbClr val="C0C0C0"/>
                    </a:outerShdw>
                  </a:effectLst>
                </a:rPr>
                <a:t>60</a:t>
              </a:r>
            </a:p>
            <a:p>
              <a:pPr algn="r">
                <a:lnSpc>
                  <a:spcPct val="140000"/>
                </a:lnSpc>
              </a:pPr>
              <a:r>
                <a:rPr lang="en-AU" altLang="en-US" sz="1600">
                  <a:effectLst>
                    <a:outerShdw blurRad="38100" dist="38100" dir="2700000" algn="tl">
                      <a:srgbClr val="C0C0C0"/>
                    </a:outerShdw>
                  </a:effectLst>
                </a:rPr>
                <a:t>50</a:t>
              </a:r>
            </a:p>
            <a:p>
              <a:pPr algn="r">
                <a:lnSpc>
                  <a:spcPct val="140000"/>
                </a:lnSpc>
              </a:pPr>
              <a:r>
                <a:rPr lang="en-AU" altLang="en-US" sz="1600">
                  <a:effectLst>
                    <a:outerShdw blurRad="38100" dist="38100" dir="2700000" algn="tl">
                      <a:srgbClr val="C0C0C0"/>
                    </a:outerShdw>
                  </a:effectLst>
                </a:rPr>
                <a:t>40</a:t>
              </a:r>
            </a:p>
            <a:p>
              <a:pPr algn="r">
                <a:lnSpc>
                  <a:spcPct val="140000"/>
                </a:lnSpc>
              </a:pPr>
              <a:r>
                <a:rPr lang="en-AU" altLang="en-US" sz="1600">
                  <a:effectLst>
                    <a:outerShdw blurRad="38100" dist="38100" dir="2700000" algn="tl">
                      <a:srgbClr val="C0C0C0"/>
                    </a:outerShdw>
                  </a:effectLst>
                </a:rPr>
                <a:t>30</a:t>
              </a:r>
            </a:p>
            <a:p>
              <a:pPr algn="r">
                <a:lnSpc>
                  <a:spcPct val="140000"/>
                </a:lnSpc>
              </a:pPr>
              <a:r>
                <a:rPr lang="en-AU" altLang="en-US" sz="1600">
                  <a:effectLst>
                    <a:outerShdw blurRad="38100" dist="38100" dir="2700000" algn="tl">
                      <a:srgbClr val="C0C0C0"/>
                    </a:outerShdw>
                  </a:effectLst>
                </a:rPr>
                <a:t>20</a:t>
              </a:r>
            </a:p>
            <a:p>
              <a:pPr algn="r">
                <a:lnSpc>
                  <a:spcPct val="140000"/>
                </a:lnSpc>
              </a:pPr>
              <a:r>
                <a:rPr lang="en-AU" altLang="en-US" sz="1600">
                  <a:effectLst>
                    <a:outerShdw blurRad="38100" dist="38100" dir="2700000" algn="tl">
                      <a:srgbClr val="C0C0C0"/>
                    </a:outerShdw>
                  </a:effectLst>
                </a:rPr>
                <a:t>10</a:t>
              </a:r>
            </a:p>
            <a:p>
              <a:pPr algn="r">
                <a:lnSpc>
                  <a:spcPct val="140000"/>
                </a:lnSpc>
              </a:pPr>
              <a:r>
                <a:rPr lang="en-AU" altLang="en-US" sz="1600">
                  <a:effectLst>
                    <a:outerShdw blurRad="38100" dist="38100" dir="2700000" algn="tl">
                      <a:srgbClr val="C0C0C0"/>
                    </a:outerShdw>
                  </a:effectLst>
                </a:rPr>
                <a:t>0</a:t>
              </a:r>
            </a:p>
          </p:txBody>
        </p:sp>
        <p:sp>
          <p:nvSpPr>
            <p:cNvPr id="104538" name="Text Box 90"/>
            <p:cNvSpPr txBox="1">
              <a:spLocks noChangeArrowheads="1"/>
            </p:cNvSpPr>
            <p:nvPr/>
          </p:nvSpPr>
          <p:spPr bwMode="auto">
            <a:xfrm>
              <a:off x="1374" y="3724"/>
              <a:ext cx="301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1244600" algn="ctr"/>
                  <a:tab pos="2286000" algn="ctr"/>
                  <a:tab pos="3340100" algn="ctr"/>
                  <a:tab pos="4381500" algn="ctr"/>
                </a:tabLst>
                <a:defRPr sz="2400">
                  <a:solidFill>
                    <a:schemeClr val="tx1"/>
                  </a:solidFill>
                  <a:latin typeface="Times" panose="02020603050405020304" pitchFamily="18" charset="0"/>
                </a:defRPr>
              </a:lvl1pPr>
              <a:lvl2pPr>
                <a:tabLst>
                  <a:tab pos="1244600" algn="ctr"/>
                  <a:tab pos="2286000" algn="ctr"/>
                  <a:tab pos="3340100" algn="ctr"/>
                  <a:tab pos="4381500" algn="ctr"/>
                </a:tabLst>
                <a:defRPr sz="2400">
                  <a:solidFill>
                    <a:schemeClr val="tx1"/>
                  </a:solidFill>
                  <a:latin typeface="Times" panose="02020603050405020304" pitchFamily="18" charset="0"/>
                </a:defRPr>
              </a:lvl2pPr>
              <a:lvl3pPr>
                <a:tabLst>
                  <a:tab pos="1244600" algn="ctr"/>
                  <a:tab pos="2286000" algn="ctr"/>
                  <a:tab pos="3340100" algn="ctr"/>
                  <a:tab pos="4381500" algn="ctr"/>
                </a:tabLst>
                <a:defRPr sz="2400">
                  <a:solidFill>
                    <a:schemeClr val="tx1"/>
                  </a:solidFill>
                  <a:latin typeface="Times" panose="02020603050405020304" pitchFamily="18" charset="0"/>
                </a:defRPr>
              </a:lvl3pPr>
              <a:lvl4pPr>
                <a:tabLst>
                  <a:tab pos="1244600" algn="ctr"/>
                  <a:tab pos="2286000" algn="ctr"/>
                  <a:tab pos="3340100" algn="ctr"/>
                  <a:tab pos="4381500" algn="ctr"/>
                </a:tabLst>
                <a:defRPr sz="2400">
                  <a:solidFill>
                    <a:schemeClr val="tx1"/>
                  </a:solidFill>
                  <a:latin typeface="Times" panose="02020603050405020304" pitchFamily="18" charset="0"/>
                </a:defRPr>
              </a:lvl4pPr>
              <a:lvl5pPr>
                <a:tabLst>
                  <a:tab pos="1244600" algn="ctr"/>
                  <a:tab pos="2286000" algn="ctr"/>
                  <a:tab pos="3340100" algn="ctr"/>
                  <a:tab pos="4381500" algn="ctr"/>
                </a:tabLst>
                <a:defRPr sz="2400">
                  <a:solidFill>
                    <a:schemeClr val="tx1"/>
                  </a:solidFill>
                  <a:latin typeface="Times" panose="02020603050405020304" pitchFamily="18" charset="0"/>
                </a:defRPr>
              </a:lvl5pPr>
              <a:lvl6pPr eaLnBrk="0" fontAlgn="base" hangingPunct="0">
                <a:spcBef>
                  <a:spcPct val="0"/>
                </a:spcBef>
                <a:spcAft>
                  <a:spcPct val="0"/>
                </a:spcAft>
                <a:tabLst>
                  <a:tab pos="1244600" algn="ctr"/>
                  <a:tab pos="2286000" algn="ctr"/>
                  <a:tab pos="3340100" algn="ctr"/>
                  <a:tab pos="4381500" algn="ctr"/>
                </a:tabLst>
                <a:defRPr sz="2400">
                  <a:solidFill>
                    <a:schemeClr val="tx1"/>
                  </a:solidFill>
                  <a:latin typeface="Times" panose="02020603050405020304" pitchFamily="18" charset="0"/>
                </a:defRPr>
              </a:lvl6pPr>
              <a:lvl7pPr eaLnBrk="0" fontAlgn="base" hangingPunct="0">
                <a:spcBef>
                  <a:spcPct val="0"/>
                </a:spcBef>
                <a:spcAft>
                  <a:spcPct val="0"/>
                </a:spcAft>
                <a:tabLst>
                  <a:tab pos="1244600" algn="ctr"/>
                  <a:tab pos="2286000" algn="ctr"/>
                  <a:tab pos="3340100" algn="ctr"/>
                  <a:tab pos="4381500" algn="ctr"/>
                </a:tabLst>
                <a:defRPr sz="2400">
                  <a:solidFill>
                    <a:schemeClr val="tx1"/>
                  </a:solidFill>
                  <a:latin typeface="Times" panose="02020603050405020304" pitchFamily="18" charset="0"/>
                </a:defRPr>
              </a:lvl7pPr>
              <a:lvl8pPr eaLnBrk="0" fontAlgn="base" hangingPunct="0">
                <a:spcBef>
                  <a:spcPct val="0"/>
                </a:spcBef>
                <a:spcAft>
                  <a:spcPct val="0"/>
                </a:spcAft>
                <a:tabLst>
                  <a:tab pos="1244600" algn="ctr"/>
                  <a:tab pos="2286000" algn="ctr"/>
                  <a:tab pos="3340100" algn="ctr"/>
                  <a:tab pos="4381500" algn="ctr"/>
                </a:tabLst>
                <a:defRPr sz="2400">
                  <a:solidFill>
                    <a:schemeClr val="tx1"/>
                  </a:solidFill>
                  <a:latin typeface="Times" panose="02020603050405020304" pitchFamily="18" charset="0"/>
                </a:defRPr>
              </a:lvl8pPr>
              <a:lvl9pPr eaLnBrk="0" fontAlgn="base" hangingPunct="0">
                <a:spcBef>
                  <a:spcPct val="0"/>
                </a:spcBef>
                <a:spcAft>
                  <a:spcPct val="0"/>
                </a:spcAft>
                <a:tabLst>
                  <a:tab pos="1244600" algn="ctr"/>
                  <a:tab pos="2286000" algn="ctr"/>
                  <a:tab pos="3340100" algn="ctr"/>
                  <a:tab pos="4381500" algn="ctr"/>
                </a:tabLst>
                <a:defRPr sz="2400">
                  <a:solidFill>
                    <a:schemeClr val="tx1"/>
                  </a:solidFill>
                  <a:latin typeface="Times" panose="02020603050405020304" pitchFamily="18" charset="0"/>
                </a:defRPr>
              </a:lvl9pPr>
            </a:lstStyle>
            <a:p>
              <a:r>
                <a:rPr lang="en-AU" altLang="en-US" sz="1600">
                  <a:effectLst>
                    <a:outerShdw blurRad="38100" dist="38100" dir="2700000" algn="tl">
                      <a:srgbClr val="C0C0C0"/>
                    </a:outerShdw>
                  </a:effectLst>
                  <a:latin typeface="Arial" panose="020B0604020202020204" pitchFamily="34" charset="0"/>
                </a:rPr>
                <a:t>1800	1850	1900	1950	2000</a:t>
              </a:r>
            </a:p>
          </p:txBody>
        </p:sp>
      </p:grpSp>
    </p:spTree>
    <p:extLst>
      <p:ext uri="{BB962C8B-B14F-4D97-AF65-F5344CB8AC3E}">
        <p14:creationId xmlns:p14="http://schemas.microsoft.com/office/powerpoint/2010/main" val="186168779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104598"/>
                                        </p:tgtEl>
                                        <p:attrNameLst>
                                          <p:attrName>style.visibility</p:attrName>
                                        </p:attrNameLst>
                                      </p:cBhvr>
                                      <p:to>
                                        <p:strVal val="visible"/>
                                      </p:to>
                                    </p:set>
                                    <p:animEffect transition="in" filter="strips(upRight)">
                                      <p:cBhvr>
                                        <p:cTn id="7" dur="500"/>
                                        <p:tgtEl>
                                          <p:spTgt spid="104598"/>
                                        </p:tgtEl>
                                      </p:cBhvr>
                                    </p:animEffect>
                                  </p:childTnLst>
                                </p:cTn>
                              </p:par>
                            </p:childTnLst>
                          </p:cTn>
                        </p:par>
                        <p:par>
                          <p:cTn id="8" fill="hold" nodeType="afterGroup">
                            <p:stCondLst>
                              <p:cond delay="1500"/>
                            </p:stCondLst>
                            <p:childTnLst>
                              <p:par>
                                <p:cTn id="9" presetID="18" presetClass="entr" presetSubtype="6" fill="hold" nodeType="afterEffect">
                                  <p:stCondLst>
                                    <p:cond delay="1000"/>
                                  </p:stCondLst>
                                  <p:childTnLst>
                                    <p:set>
                                      <p:cBhvr>
                                        <p:cTn id="10" dur="1" fill="hold">
                                          <p:stCondLst>
                                            <p:cond delay="0"/>
                                          </p:stCondLst>
                                        </p:cTn>
                                        <p:tgtEl>
                                          <p:spTgt spid="104594"/>
                                        </p:tgtEl>
                                        <p:attrNameLst>
                                          <p:attrName>style.visibility</p:attrName>
                                        </p:attrNameLst>
                                      </p:cBhvr>
                                      <p:to>
                                        <p:strVal val="visible"/>
                                      </p:to>
                                    </p:set>
                                    <p:animEffect transition="in" filter="strips(downRight)">
                                      <p:cBhvr>
                                        <p:cTn id="11" dur="500"/>
                                        <p:tgtEl>
                                          <p:spTgt spid="104594"/>
                                        </p:tgtEl>
                                      </p:cBhvr>
                                    </p:animEffect>
                                  </p:childTnLst>
                                </p:cTn>
                              </p:par>
                            </p:childTnLst>
                          </p:cTn>
                        </p:par>
                        <p:par>
                          <p:cTn id="12" fill="hold" nodeType="afterGroup">
                            <p:stCondLst>
                              <p:cond delay="3000"/>
                            </p:stCondLst>
                            <p:childTnLst>
                              <p:par>
                                <p:cTn id="13" presetID="18" presetClass="entr" presetSubtype="6" fill="hold" nodeType="afterEffect">
                                  <p:stCondLst>
                                    <p:cond delay="1000"/>
                                  </p:stCondLst>
                                  <p:childTnLst>
                                    <p:set>
                                      <p:cBhvr>
                                        <p:cTn id="14" dur="1" fill="hold">
                                          <p:stCondLst>
                                            <p:cond delay="0"/>
                                          </p:stCondLst>
                                        </p:cTn>
                                        <p:tgtEl>
                                          <p:spTgt spid="104597"/>
                                        </p:tgtEl>
                                        <p:attrNameLst>
                                          <p:attrName>style.visibility</p:attrName>
                                        </p:attrNameLst>
                                      </p:cBhvr>
                                      <p:to>
                                        <p:strVal val="visible"/>
                                      </p:to>
                                    </p:set>
                                    <p:animEffect transition="in" filter="strips(downRight)">
                                      <p:cBhvr>
                                        <p:cTn id="15" dur="500"/>
                                        <p:tgtEl>
                                          <p:spTgt spid="104597"/>
                                        </p:tgtEl>
                                      </p:cBhvr>
                                    </p:animEffect>
                                  </p:childTnLst>
                                </p:cTn>
                              </p:par>
                            </p:childTnLst>
                          </p:cTn>
                        </p:par>
                        <p:par>
                          <p:cTn id="16" fill="hold" nodeType="afterGroup">
                            <p:stCondLst>
                              <p:cond delay="4500"/>
                            </p:stCondLst>
                            <p:childTnLst>
                              <p:par>
                                <p:cTn id="17" presetID="18" presetClass="entr" presetSubtype="6" fill="hold" nodeType="afterEffect">
                                  <p:stCondLst>
                                    <p:cond delay="1000"/>
                                  </p:stCondLst>
                                  <p:childTnLst>
                                    <p:set>
                                      <p:cBhvr>
                                        <p:cTn id="18" dur="1" fill="hold">
                                          <p:stCondLst>
                                            <p:cond delay="0"/>
                                          </p:stCondLst>
                                        </p:cTn>
                                        <p:tgtEl>
                                          <p:spTgt spid="104596"/>
                                        </p:tgtEl>
                                        <p:attrNameLst>
                                          <p:attrName>style.visibility</p:attrName>
                                        </p:attrNameLst>
                                      </p:cBhvr>
                                      <p:to>
                                        <p:strVal val="visible"/>
                                      </p:to>
                                    </p:set>
                                    <p:animEffect transition="in" filter="strips(downRight)">
                                      <p:cBhvr>
                                        <p:cTn id="19" dur="500"/>
                                        <p:tgtEl>
                                          <p:spTgt spid="104596"/>
                                        </p:tgtEl>
                                      </p:cBhvr>
                                    </p:animEffect>
                                  </p:childTnLst>
                                </p:cTn>
                              </p:par>
                            </p:childTnLst>
                          </p:cTn>
                        </p:par>
                        <p:par>
                          <p:cTn id="20" fill="hold" nodeType="afterGroup">
                            <p:stCondLst>
                              <p:cond delay="6000"/>
                            </p:stCondLst>
                            <p:childTnLst>
                              <p:par>
                                <p:cTn id="21" presetID="22" presetClass="entr" presetSubtype="8" fill="hold" grpId="0" nodeType="afterEffect">
                                  <p:stCondLst>
                                    <p:cond delay="0"/>
                                  </p:stCondLst>
                                  <p:childTnLst>
                                    <p:set>
                                      <p:cBhvr>
                                        <p:cTn id="22" dur="1" fill="hold">
                                          <p:stCondLst>
                                            <p:cond delay="0"/>
                                          </p:stCondLst>
                                        </p:cTn>
                                        <p:tgtEl>
                                          <p:spTgt spid="104534"/>
                                        </p:tgtEl>
                                        <p:attrNameLst>
                                          <p:attrName>style.visibility</p:attrName>
                                        </p:attrNameLst>
                                      </p:cBhvr>
                                      <p:to>
                                        <p:strVal val="visible"/>
                                      </p:to>
                                    </p:set>
                                    <p:animEffect transition="in" filter="wipe(left)">
                                      <p:cBhvr>
                                        <p:cTn id="23" dur="500"/>
                                        <p:tgtEl>
                                          <p:spTgt spid="104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3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968500" y="328613"/>
            <a:ext cx="8216900" cy="1295400"/>
          </a:xfrm>
          <a:solidFill>
            <a:srgbClr val="2FFF74"/>
          </a:solidFill>
          <a:ln>
            <a:solidFill>
              <a:schemeClr val="tx1"/>
            </a:solidFill>
            <a:miter lim="800000"/>
            <a:headEnd/>
            <a:tailEnd/>
          </a:ln>
        </p:spPr>
        <p:txBody>
          <a:bodyPr/>
          <a:lstStyle/>
          <a:p>
            <a:pPr>
              <a:lnSpc>
                <a:spcPct val="80000"/>
              </a:lnSpc>
            </a:pPr>
            <a:r>
              <a:rPr lang="en-US" altLang="en-US">
                <a:effectLst>
                  <a:outerShdw blurRad="38100" dist="38100" dir="2700000" algn="tl">
                    <a:srgbClr val="FFFFFF"/>
                  </a:outerShdw>
                </a:effectLst>
              </a:rPr>
              <a:t>Development of the </a:t>
            </a:r>
            <a:br>
              <a:rPr lang="en-US" altLang="en-US">
                <a:effectLst>
                  <a:outerShdw blurRad="38100" dist="38100" dir="2700000" algn="tl">
                    <a:srgbClr val="FFFFFF"/>
                  </a:outerShdw>
                </a:effectLst>
              </a:rPr>
            </a:br>
            <a:r>
              <a:rPr lang="en-US" altLang="en-US">
                <a:effectLst>
                  <a:outerShdw blurRad="38100" dist="38100" dir="2700000" algn="tl">
                    <a:srgbClr val="FFFFFF"/>
                  </a:outerShdw>
                </a:effectLst>
              </a:rPr>
              <a:t>Service Economy</a:t>
            </a:r>
            <a:endParaRPr lang="en-US" altLang="en-US" sz="3200">
              <a:solidFill>
                <a:srgbClr val="009900"/>
              </a:solidFill>
              <a:effectLst>
                <a:outerShdw blurRad="38100" dist="38100" dir="2700000" algn="tl">
                  <a:srgbClr val="000000"/>
                </a:outerShdw>
              </a:effectLst>
            </a:endParaRPr>
          </a:p>
        </p:txBody>
      </p:sp>
      <p:sp>
        <p:nvSpPr>
          <p:cNvPr id="148483" name="Text Box 3"/>
          <p:cNvSpPr txBox="1">
            <a:spLocks noChangeArrowheads="1"/>
          </p:cNvSpPr>
          <p:nvPr/>
        </p:nvSpPr>
        <p:spPr bwMode="auto">
          <a:xfrm>
            <a:off x="8720139" y="6208713"/>
            <a:ext cx="12912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Figure 1.5 (B)</a:t>
            </a:r>
          </a:p>
        </p:txBody>
      </p:sp>
      <p:grpSp>
        <p:nvGrpSpPr>
          <p:cNvPr id="148524" name="Group 44"/>
          <p:cNvGrpSpPr>
            <a:grpSpLocks/>
          </p:cNvGrpSpPr>
          <p:nvPr/>
        </p:nvGrpSpPr>
        <p:grpSpPr bwMode="auto">
          <a:xfrm>
            <a:off x="3017839" y="1682750"/>
            <a:ext cx="6154739" cy="4433888"/>
            <a:chOff x="941" y="1060"/>
            <a:chExt cx="3877" cy="2793"/>
          </a:xfrm>
        </p:grpSpPr>
        <p:sp>
          <p:nvSpPr>
            <p:cNvPr id="148518" name="Rectangle 38"/>
            <p:cNvSpPr>
              <a:spLocks noChangeArrowheads="1"/>
            </p:cNvSpPr>
            <p:nvPr/>
          </p:nvSpPr>
          <p:spPr bwMode="auto">
            <a:xfrm>
              <a:off x="1527" y="1347"/>
              <a:ext cx="2632" cy="2280"/>
            </a:xfrm>
            <a:prstGeom prst="rect">
              <a:avLst/>
            </a:prstGeom>
            <a:solidFill>
              <a:srgbClr val="FFD9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486" name="Text Box 6"/>
            <p:cNvSpPr txBox="1">
              <a:spLocks noChangeArrowheads="1"/>
            </p:cNvSpPr>
            <p:nvPr/>
          </p:nvSpPr>
          <p:spPr bwMode="auto">
            <a:xfrm>
              <a:off x="1282" y="1060"/>
              <a:ext cx="371" cy="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245000"/>
                </a:lnSpc>
              </a:pPr>
              <a:r>
                <a:rPr lang="en-AU" altLang="en-US" sz="1600">
                  <a:effectLst>
                    <a:outerShdw blurRad="38100" dist="38100" dir="2700000" algn="tl">
                      <a:srgbClr val="C0C0C0"/>
                    </a:outerShdw>
                  </a:effectLst>
                </a:rPr>
                <a:t>30  </a:t>
              </a:r>
              <a:r>
                <a:rPr lang="en-AU" altLang="en-US" sz="1600"/>
                <a:t>–</a:t>
              </a:r>
            </a:p>
            <a:p>
              <a:pPr algn="r">
                <a:lnSpc>
                  <a:spcPct val="245000"/>
                </a:lnSpc>
              </a:pPr>
              <a:r>
                <a:rPr lang="en-AU" altLang="en-US" sz="1600">
                  <a:effectLst>
                    <a:outerShdw blurRad="38100" dist="38100" dir="2700000" algn="tl">
                      <a:srgbClr val="C0C0C0"/>
                    </a:outerShdw>
                  </a:effectLst>
                </a:rPr>
                <a:t>25  </a:t>
              </a:r>
              <a:r>
                <a:rPr lang="en-AU" altLang="en-US" sz="1600"/>
                <a:t>–</a:t>
              </a:r>
            </a:p>
            <a:p>
              <a:pPr algn="r">
                <a:lnSpc>
                  <a:spcPct val="245000"/>
                </a:lnSpc>
              </a:pPr>
              <a:r>
                <a:rPr lang="en-AU" altLang="en-US" sz="1600">
                  <a:effectLst>
                    <a:outerShdw blurRad="38100" dist="38100" dir="2700000" algn="tl">
                      <a:srgbClr val="C0C0C0"/>
                    </a:outerShdw>
                  </a:effectLst>
                </a:rPr>
                <a:t>20  </a:t>
              </a:r>
              <a:r>
                <a:rPr lang="en-AU" altLang="en-US" sz="1600"/>
                <a:t>–</a:t>
              </a:r>
            </a:p>
            <a:p>
              <a:pPr algn="r">
                <a:lnSpc>
                  <a:spcPct val="245000"/>
                </a:lnSpc>
              </a:pPr>
              <a:r>
                <a:rPr lang="en-AU" altLang="en-US" sz="1600">
                  <a:effectLst>
                    <a:outerShdw blurRad="38100" dist="38100" dir="2700000" algn="tl">
                      <a:srgbClr val="C0C0C0"/>
                    </a:outerShdw>
                  </a:effectLst>
                </a:rPr>
                <a:t>15  </a:t>
              </a:r>
              <a:r>
                <a:rPr lang="en-AU" altLang="en-US" sz="1600"/>
                <a:t>–</a:t>
              </a:r>
            </a:p>
            <a:p>
              <a:pPr algn="r">
                <a:lnSpc>
                  <a:spcPct val="245000"/>
                </a:lnSpc>
              </a:pPr>
              <a:r>
                <a:rPr lang="en-AU" altLang="en-US" sz="1600">
                  <a:effectLst>
                    <a:outerShdw blurRad="38100" dist="38100" dir="2700000" algn="tl">
                      <a:srgbClr val="C0C0C0"/>
                    </a:outerShdw>
                  </a:effectLst>
                </a:rPr>
                <a:t>10  </a:t>
              </a:r>
              <a:r>
                <a:rPr lang="en-AU" altLang="en-US" sz="1600"/>
                <a:t>–</a:t>
              </a:r>
            </a:p>
            <a:p>
              <a:pPr algn="r">
                <a:lnSpc>
                  <a:spcPct val="245000"/>
                </a:lnSpc>
              </a:pPr>
              <a:r>
                <a:rPr lang="en-AU" altLang="en-US" sz="1600">
                  <a:effectLst>
                    <a:outerShdw blurRad="38100" dist="38100" dir="2700000" algn="tl">
                      <a:srgbClr val="C0C0C0"/>
                    </a:outerShdw>
                  </a:effectLst>
                </a:rPr>
                <a:t>5  </a:t>
              </a:r>
              <a:r>
                <a:rPr lang="en-AU" altLang="en-US" sz="1600"/>
                <a:t>–</a:t>
              </a:r>
            </a:p>
            <a:p>
              <a:pPr algn="r">
                <a:lnSpc>
                  <a:spcPct val="245000"/>
                </a:lnSpc>
              </a:pPr>
              <a:r>
                <a:rPr lang="en-AU" altLang="en-US" sz="1600">
                  <a:effectLst>
                    <a:outerShdw blurRad="38100" dist="38100" dir="2700000" algn="tl">
                      <a:srgbClr val="C0C0C0"/>
                    </a:outerShdw>
                  </a:effectLst>
                </a:rPr>
                <a:t>0  </a:t>
              </a:r>
              <a:r>
                <a:rPr lang="en-AU" altLang="en-US" sz="1600"/>
                <a:t>–</a:t>
              </a:r>
              <a:endParaRPr lang="en-AU" altLang="en-US" sz="1600">
                <a:effectLst>
                  <a:outerShdw blurRad="38100" dist="38100" dir="2700000" algn="tl">
                    <a:srgbClr val="C0C0C0"/>
                  </a:outerShdw>
                </a:effectLst>
              </a:endParaRPr>
            </a:p>
          </p:txBody>
        </p:sp>
        <p:sp>
          <p:nvSpPr>
            <p:cNvPr id="148493" name="Freeform 13"/>
            <p:cNvSpPr>
              <a:spLocks/>
            </p:cNvSpPr>
            <p:nvPr/>
          </p:nvSpPr>
          <p:spPr bwMode="auto">
            <a:xfrm>
              <a:off x="1527" y="1339"/>
              <a:ext cx="2624" cy="2288"/>
            </a:xfrm>
            <a:custGeom>
              <a:avLst/>
              <a:gdLst>
                <a:gd name="T0" fmla="*/ 0 w 2624"/>
                <a:gd name="T1" fmla="*/ 0 h 2232"/>
                <a:gd name="T2" fmla="*/ 0 w 2624"/>
                <a:gd name="T3" fmla="*/ 2232 h 2232"/>
                <a:gd name="T4" fmla="*/ 2624 w 2624"/>
                <a:gd name="T5" fmla="*/ 2232 h 2232"/>
                <a:gd name="T6" fmla="*/ 2624 w 2624"/>
                <a:gd name="T7" fmla="*/ 8 h 2232"/>
              </a:gdLst>
              <a:ahLst/>
              <a:cxnLst>
                <a:cxn ang="0">
                  <a:pos x="T0" y="T1"/>
                </a:cxn>
                <a:cxn ang="0">
                  <a:pos x="T2" y="T3"/>
                </a:cxn>
                <a:cxn ang="0">
                  <a:pos x="T4" y="T5"/>
                </a:cxn>
                <a:cxn ang="0">
                  <a:pos x="T6" y="T7"/>
                </a:cxn>
              </a:cxnLst>
              <a:rect l="0" t="0" r="r" b="b"/>
              <a:pathLst>
                <a:path w="2624" h="2232">
                  <a:moveTo>
                    <a:pt x="0" y="0"/>
                  </a:moveTo>
                  <a:lnTo>
                    <a:pt x="0" y="2232"/>
                  </a:lnTo>
                  <a:lnTo>
                    <a:pt x="2624" y="2232"/>
                  </a:lnTo>
                  <a:lnTo>
                    <a:pt x="2624" y="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87" name="Text Box 7"/>
            <p:cNvSpPr txBox="1">
              <a:spLocks noChangeArrowheads="1"/>
            </p:cNvSpPr>
            <p:nvPr/>
          </p:nvSpPr>
          <p:spPr bwMode="auto">
            <a:xfrm>
              <a:off x="1645" y="3641"/>
              <a:ext cx="272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92100" algn="ctr"/>
                  <a:tab pos="1524000" algn="ctr"/>
                  <a:tab pos="2667000" algn="ctr"/>
                  <a:tab pos="3911600" algn="ctr"/>
                </a:tabLst>
                <a:defRPr sz="2400">
                  <a:solidFill>
                    <a:schemeClr val="tx1"/>
                  </a:solidFill>
                  <a:latin typeface="Times" panose="02020603050405020304" pitchFamily="18" charset="0"/>
                </a:defRPr>
              </a:lvl1pPr>
              <a:lvl2pPr>
                <a:tabLst>
                  <a:tab pos="292100" algn="ctr"/>
                  <a:tab pos="1524000" algn="ctr"/>
                  <a:tab pos="2667000" algn="ctr"/>
                  <a:tab pos="3911600" algn="ctr"/>
                </a:tabLst>
                <a:defRPr sz="2400">
                  <a:solidFill>
                    <a:schemeClr val="tx1"/>
                  </a:solidFill>
                  <a:latin typeface="Times" panose="02020603050405020304" pitchFamily="18" charset="0"/>
                </a:defRPr>
              </a:lvl2pPr>
              <a:lvl3pPr>
                <a:tabLst>
                  <a:tab pos="292100" algn="ctr"/>
                  <a:tab pos="1524000" algn="ctr"/>
                  <a:tab pos="2667000" algn="ctr"/>
                  <a:tab pos="3911600" algn="ctr"/>
                </a:tabLst>
                <a:defRPr sz="2400">
                  <a:solidFill>
                    <a:schemeClr val="tx1"/>
                  </a:solidFill>
                  <a:latin typeface="Times" panose="02020603050405020304" pitchFamily="18" charset="0"/>
                </a:defRPr>
              </a:lvl3pPr>
              <a:lvl4pPr>
                <a:tabLst>
                  <a:tab pos="292100" algn="ctr"/>
                  <a:tab pos="1524000" algn="ctr"/>
                  <a:tab pos="2667000" algn="ctr"/>
                  <a:tab pos="3911600" algn="ctr"/>
                </a:tabLst>
                <a:defRPr sz="2400">
                  <a:solidFill>
                    <a:schemeClr val="tx1"/>
                  </a:solidFill>
                  <a:latin typeface="Times" panose="02020603050405020304" pitchFamily="18" charset="0"/>
                </a:defRPr>
              </a:lvl4pPr>
              <a:lvl5pPr>
                <a:tabLst>
                  <a:tab pos="292100" algn="ctr"/>
                  <a:tab pos="1524000" algn="ctr"/>
                  <a:tab pos="2667000" algn="ctr"/>
                  <a:tab pos="3911600" algn="ctr"/>
                </a:tabLst>
                <a:defRPr sz="2400">
                  <a:solidFill>
                    <a:schemeClr val="tx1"/>
                  </a:solidFill>
                  <a:latin typeface="Times" panose="02020603050405020304" pitchFamily="18" charset="0"/>
                </a:defRPr>
              </a:lvl5pPr>
              <a:lvl6pPr eaLnBrk="0" fontAlgn="base" hangingPunct="0">
                <a:spcBef>
                  <a:spcPct val="0"/>
                </a:spcBef>
                <a:spcAft>
                  <a:spcPct val="0"/>
                </a:spcAft>
                <a:tabLst>
                  <a:tab pos="292100" algn="ctr"/>
                  <a:tab pos="1524000" algn="ctr"/>
                  <a:tab pos="2667000" algn="ctr"/>
                  <a:tab pos="3911600" algn="ctr"/>
                </a:tabLst>
                <a:defRPr sz="2400">
                  <a:solidFill>
                    <a:schemeClr val="tx1"/>
                  </a:solidFill>
                  <a:latin typeface="Times" panose="02020603050405020304" pitchFamily="18" charset="0"/>
                </a:defRPr>
              </a:lvl6pPr>
              <a:lvl7pPr eaLnBrk="0" fontAlgn="base" hangingPunct="0">
                <a:spcBef>
                  <a:spcPct val="0"/>
                </a:spcBef>
                <a:spcAft>
                  <a:spcPct val="0"/>
                </a:spcAft>
                <a:tabLst>
                  <a:tab pos="292100" algn="ctr"/>
                  <a:tab pos="1524000" algn="ctr"/>
                  <a:tab pos="2667000" algn="ctr"/>
                  <a:tab pos="3911600" algn="ctr"/>
                </a:tabLst>
                <a:defRPr sz="2400">
                  <a:solidFill>
                    <a:schemeClr val="tx1"/>
                  </a:solidFill>
                  <a:latin typeface="Times" panose="02020603050405020304" pitchFamily="18" charset="0"/>
                </a:defRPr>
              </a:lvl7pPr>
              <a:lvl8pPr eaLnBrk="0" fontAlgn="base" hangingPunct="0">
                <a:spcBef>
                  <a:spcPct val="0"/>
                </a:spcBef>
                <a:spcAft>
                  <a:spcPct val="0"/>
                </a:spcAft>
                <a:tabLst>
                  <a:tab pos="292100" algn="ctr"/>
                  <a:tab pos="1524000" algn="ctr"/>
                  <a:tab pos="2667000" algn="ctr"/>
                  <a:tab pos="3911600" algn="ctr"/>
                </a:tabLst>
                <a:defRPr sz="2400">
                  <a:solidFill>
                    <a:schemeClr val="tx1"/>
                  </a:solidFill>
                  <a:latin typeface="Times" panose="02020603050405020304" pitchFamily="18" charset="0"/>
                </a:defRPr>
              </a:lvl8pPr>
              <a:lvl9pPr eaLnBrk="0" fontAlgn="base" hangingPunct="0">
                <a:spcBef>
                  <a:spcPct val="0"/>
                </a:spcBef>
                <a:spcAft>
                  <a:spcPct val="0"/>
                </a:spcAft>
                <a:tabLst>
                  <a:tab pos="292100" algn="ctr"/>
                  <a:tab pos="1524000" algn="ctr"/>
                  <a:tab pos="2667000" algn="ctr"/>
                  <a:tab pos="3911600" algn="ctr"/>
                </a:tabLst>
                <a:defRPr sz="2400">
                  <a:solidFill>
                    <a:schemeClr val="tx1"/>
                  </a:solidFill>
                  <a:latin typeface="Times" panose="02020603050405020304" pitchFamily="18" charset="0"/>
                </a:defRPr>
              </a:lvl9pPr>
            </a:lstStyle>
            <a:p>
              <a:r>
                <a:rPr lang="en-AU" altLang="en-US" sz="1600">
                  <a:effectLst>
                    <a:outerShdw blurRad="38100" dist="38100" dir="2700000" algn="tl">
                      <a:srgbClr val="C0C0C0"/>
                    </a:outerShdw>
                  </a:effectLst>
                  <a:latin typeface="Arial" panose="020B0604020202020204" pitchFamily="34" charset="0"/>
                </a:rPr>
                <a:t>	1950	1970	1990	2010</a:t>
              </a:r>
            </a:p>
          </p:txBody>
        </p:sp>
        <p:sp>
          <p:nvSpPr>
            <p:cNvPr id="148494" name="Text Box 14"/>
            <p:cNvSpPr txBox="1">
              <a:spLocks noChangeArrowheads="1"/>
            </p:cNvSpPr>
            <p:nvPr/>
          </p:nvSpPr>
          <p:spPr bwMode="auto">
            <a:xfrm>
              <a:off x="4021" y="1068"/>
              <a:ext cx="436" cy="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245000"/>
                </a:lnSpc>
              </a:pPr>
              <a:r>
                <a:rPr lang="en-AU" altLang="en-US" sz="1600"/>
                <a:t>– </a:t>
              </a:r>
              <a:r>
                <a:rPr lang="en-AU" altLang="en-US" sz="1600">
                  <a:effectLst>
                    <a:outerShdw blurRad="38100" dist="38100" dir="2700000" algn="tl">
                      <a:srgbClr val="C0C0C0"/>
                    </a:outerShdw>
                  </a:effectLst>
                </a:rPr>
                <a:t>150</a:t>
              </a:r>
            </a:p>
            <a:p>
              <a:pPr>
                <a:lnSpc>
                  <a:spcPct val="245000"/>
                </a:lnSpc>
              </a:pPr>
              <a:r>
                <a:rPr lang="en-AU" altLang="en-US" sz="1600"/>
                <a:t>–</a:t>
              </a:r>
              <a:r>
                <a:rPr lang="en-AU" altLang="en-US" sz="1600">
                  <a:effectLst>
                    <a:outerShdw blurRad="38100" dist="38100" dir="2700000" algn="tl">
                      <a:srgbClr val="C0C0C0"/>
                    </a:outerShdw>
                  </a:effectLst>
                </a:rPr>
                <a:t>  125</a:t>
              </a:r>
            </a:p>
            <a:p>
              <a:pPr>
                <a:lnSpc>
                  <a:spcPct val="245000"/>
                </a:lnSpc>
              </a:pPr>
              <a:r>
                <a:rPr lang="en-AU" altLang="en-US" sz="1600"/>
                <a:t>–</a:t>
              </a:r>
              <a:r>
                <a:rPr lang="en-AU" altLang="en-US" sz="1600">
                  <a:effectLst>
                    <a:outerShdw blurRad="38100" dist="38100" dir="2700000" algn="tl">
                      <a:srgbClr val="C0C0C0"/>
                    </a:outerShdw>
                  </a:effectLst>
                </a:rPr>
                <a:t>  100</a:t>
              </a:r>
            </a:p>
            <a:p>
              <a:pPr>
                <a:lnSpc>
                  <a:spcPct val="245000"/>
                </a:lnSpc>
              </a:pPr>
              <a:r>
                <a:rPr lang="en-AU" altLang="en-US" sz="1600"/>
                <a:t>–</a:t>
              </a:r>
              <a:r>
                <a:rPr lang="en-AU" altLang="en-US" sz="1600">
                  <a:effectLst>
                    <a:outerShdw blurRad="38100" dist="38100" dir="2700000" algn="tl">
                      <a:srgbClr val="C0C0C0"/>
                    </a:outerShdw>
                  </a:effectLst>
                </a:rPr>
                <a:t>  75</a:t>
              </a:r>
            </a:p>
            <a:p>
              <a:pPr>
                <a:lnSpc>
                  <a:spcPct val="245000"/>
                </a:lnSpc>
              </a:pPr>
              <a:r>
                <a:rPr lang="en-AU" altLang="en-US" sz="1600"/>
                <a:t>–</a:t>
              </a:r>
              <a:r>
                <a:rPr lang="en-AU" altLang="en-US" sz="1600">
                  <a:effectLst>
                    <a:outerShdw blurRad="38100" dist="38100" dir="2700000" algn="tl">
                      <a:srgbClr val="C0C0C0"/>
                    </a:outerShdw>
                  </a:effectLst>
                </a:rPr>
                <a:t>  50</a:t>
              </a:r>
            </a:p>
            <a:p>
              <a:pPr>
                <a:lnSpc>
                  <a:spcPct val="245000"/>
                </a:lnSpc>
              </a:pPr>
              <a:r>
                <a:rPr lang="en-AU" altLang="en-US" sz="1600"/>
                <a:t>–</a:t>
              </a:r>
              <a:r>
                <a:rPr lang="en-AU" altLang="en-US" sz="1600">
                  <a:effectLst>
                    <a:outerShdw blurRad="38100" dist="38100" dir="2700000" algn="tl">
                      <a:srgbClr val="C0C0C0"/>
                    </a:outerShdw>
                  </a:effectLst>
                </a:rPr>
                <a:t>  25</a:t>
              </a:r>
            </a:p>
            <a:p>
              <a:pPr>
                <a:lnSpc>
                  <a:spcPct val="245000"/>
                </a:lnSpc>
              </a:pPr>
              <a:r>
                <a:rPr lang="en-AU" altLang="en-US" sz="1600"/>
                <a:t>–</a:t>
              </a:r>
              <a:r>
                <a:rPr lang="en-AU" altLang="en-US" sz="1600">
                  <a:effectLst>
                    <a:outerShdw blurRad="38100" dist="38100" dir="2700000" algn="tl">
                      <a:srgbClr val="C0C0C0"/>
                    </a:outerShdw>
                  </a:effectLst>
                </a:rPr>
                <a:t>  0</a:t>
              </a:r>
            </a:p>
          </p:txBody>
        </p:sp>
        <p:sp>
          <p:nvSpPr>
            <p:cNvPr id="148500" name="Rectangle 20"/>
            <p:cNvSpPr>
              <a:spLocks noChangeArrowheads="1"/>
            </p:cNvSpPr>
            <p:nvPr/>
          </p:nvSpPr>
          <p:spPr bwMode="auto">
            <a:xfrm rot="16200000">
              <a:off x="333" y="2355"/>
              <a:ext cx="144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effectLst>
                    <a:outerShdw blurRad="38100" dist="38100" dir="2700000" algn="tl">
                      <a:srgbClr val="C0C0C0"/>
                    </a:outerShdw>
                  </a:effectLst>
                </a:rPr>
                <a:t>Employment (millions)</a:t>
              </a:r>
            </a:p>
          </p:txBody>
        </p:sp>
        <p:sp>
          <p:nvSpPr>
            <p:cNvPr id="148501" name="Rectangle 21"/>
            <p:cNvSpPr>
              <a:spLocks noChangeArrowheads="1"/>
            </p:cNvSpPr>
            <p:nvPr/>
          </p:nvSpPr>
          <p:spPr bwMode="auto">
            <a:xfrm rot="16200000">
              <a:off x="4101" y="2355"/>
              <a:ext cx="120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effectLst>
                    <a:outerShdw blurRad="38100" dist="38100" dir="2700000" algn="tl">
                      <a:srgbClr val="C0C0C0"/>
                    </a:outerShdw>
                  </a:effectLst>
                </a:rPr>
                <a:t> Index: 1997 = 100</a:t>
              </a:r>
            </a:p>
          </p:txBody>
        </p:sp>
      </p:grpSp>
      <p:grpSp>
        <p:nvGrpSpPr>
          <p:cNvPr id="148519" name="Group 39"/>
          <p:cNvGrpSpPr>
            <a:grpSpLocks/>
          </p:cNvGrpSpPr>
          <p:nvPr/>
        </p:nvGrpSpPr>
        <p:grpSpPr bwMode="auto">
          <a:xfrm>
            <a:off x="4427539" y="2800350"/>
            <a:ext cx="3833813" cy="1270000"/>
            <a:chOff x="1829" y="1764"/>
            <a:chExt cx="2415" cy="800"/>
          </a:xfrm>
        </p:grpSpPr>
        <p:sp>
          <p:nvSpPr>
            <p:cNvPr id="148488" name="Freeform 8"/>
            <p:cNvSpPr>
              <a:spLocks/>
            </p:cNvSpPr>
            <p:nvPr/>
          </p:nvSpPr>
          <p:spPr bwMode="auto">
            <a:xfrm>
              <a:off x="1916" y="2008"/>
              <a:ext cx="1896" cy="504"/>
            </a:xfrm>
            <a:custGeom>
              <a:avLst/>
              <a:gdLst>
                <a:gd name="T0" fmla="*/ 0 w 1896"/>
                <a:gd name="T1" fmla="*/ 504 h 504"/>
                <a:gd name="T2" fmla="*/ 388 w 1896"/>
                <a:gd name="T3" fmla="*/ 440 h 504"/>
                <a:gd name="T4" fmla="*/ 744 w 1896"/>
                <a:gd name="T5" fmla="*/ 184 h 504"/>
                <a:gd name="T6" fmla="*/ 1140 w 1896"/>
                <a:gd name="T7" fmla="*/ 0 h 504"/>
                <a:gd name="T8" fmla="*/ 1516 w 1896"/>
                <a:gd name="T9" fmla="*/ 80 h 504"/>
                <a:gd name="T10" fmla="*/ 1896 w 1896"/>
                <a:gd name="T11" fmla="*/ 140 h 504"/>
              </a:gdLst>
              <a:ahLst/>
              <a:cxnLst>
                <a:cxn ang="0">
                  <a:pos x="T0" y="T1"/>
                </a:cxn>
                <a:cxn ang="0">
                  <a:pos x="T2" y="T3"/>
                </a:cxn>
                <a:cxn ang="0">
                  <a:pos x="T4" y="T5"/>
                </a:cxn>
                <a:cxn ang="0">
                  <a:pos x="T6" y="T7"/>
                </a:cxn>
                <a:cxn ang="0">
                  <a:pos x="T8" y="T9"/>
                </a:cxn>
                <a:cxn ang="0">
                  <a:pos x="T10" y="T11"/>
                </a:cxn>
              </a:cxnLst>
              <a:rect l="0" t="0" r="r" b="b"/>
              <a:pathLst>
                <a:path w="1896" h="504">
                  <a:moveTo>
                    <a:pt x="0" y="504"/>
                  </a:moveTo>
                  <a:lnTo>
                    <a:pt x="388" y="440"/>
                  </a:lnTo>
                  <a:lnTo>
                    <a:pt x="744" y="184"/>
                  </a:lnTo>
                  <a:lnTo>
                    <a:pt x="1140" y="0"/>
                  </a:lnTo>
                  <a:lnTo>
                    <a:pt x="1516" y="80"/>
                  </a:lnTo>
                  <a:lnTo>
                    <a:pt x="1896" y="140"/>
                  </a:lnTo>
                </a:path>
              </a:pathLst>
            </a:custGeom>
            <a:noFill/>
            <a:ln w="762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1" name="Text Box 11"/>
            <p:cNvSpPr txBox="1">
              <a:spLocks noChangeArrowheads="1"/>
            </p:cNvSpPr>
            <p:nvPr/>
          </p:nvSpPr>
          <p:spPr bwMode="auto">
            <a:xfrm>
              <a:off x="1829" y="1764"/>
              <a:ext cx="991"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lang="en-AU" altLang="en-US"/>
                <a:t>Manufacturing</a:t>
              </a:r>
              <a:br>
                <a:rPr lang="en-AU" altLang="en-US"/>
              </a:br>
              <a:r>
                <a:rPr lang="en-AU" altLang="en-US"/>
                <a:t>employment</a:t>
              </a:r>
            </a:p>
          </p:txBody>
        </p:sp>
        <p:sp>
          <p:nvSpPr>
            <p:cNvPr id="148503" name="Line 23"/>
            <p:cNvSpPr>
              <a:spLocks noChangeShapeType="1"/>
            </p:cNvSpPr>
            <p:nvPr/>
          </p:nvSpPr>
          <p:spPr bwMode="auto">
            <a:xfrm>
              <a:off x="3828" y="2148"/>
              <a:ext cx="376" cy="60"/>
            </a:xfrm>
            <a:prstGeom prst="line">
              <a:avLst/>
            </a:prstGeom>
            <a:noFill/>
            <a:ln w="762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04" name="Oval 24"/>
            <p:cNvSpPr>
              <a:spLocks noChangeArrowheads="1"/>
            </p:cNvSpPr>
            <p:nvPr/>
          </p:nvSpPr>
          <p:spPr bwMode="auto">
            <a:xfrm>
              <a:off x="3012" y="1952"/>
              <a:ext cx="108" cy="108"/>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05" name="Oval 25"/>
            <p:cNvSpPr>
              <a:spLocks noChangeArrowheads="1"/>
            </p:cNvSpPr>
            <p:nvPr/>
          </p:nvSpPr>
          <p:spPr bwMode="auto">
            <a:xfrm>
              <a:off x="3388" y="2032"/>
              <a:ext cx="108" cy="108"/>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07" name="Oval 27"/>
            <p:cNvSpPr>
              <a:spLocks noChangeArrowheads="1"/>
            </p:cNvSpPr>
            <p:nvPr/>
          </p:nvSpPr>
          <p:spPr bwMode="auto">
            <a:xfrm>
              <a:off x="3768" y="2094"/>
              <a:ext cx="108" cy="108"/>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10" name="Oval 30"/>
            <p:cNvSpPr>
              <a:spLocks noChangeArrowheads="1"/>
            </p:cNvSpPr>
            <p:nvPr/>
          </p:nvSpPr>
          <p:spPr bwMode="auto">
            <a:xfrm>
              <a:off x="4136" y="2144"/>
              <a:ext cx="108" cy="108"/>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11" name="Oval 31"/>
            <p:cNvSpPr>
              <a:spLocks noChangeArrowheads="1"/>
            </p:cNvSpPr>
            <p:nvPr/>
          </p:nvSpPr>
          <p:spPr bwMode="auto">
            <a:xfrm>
              <a:off x="2600" y="2138"/>
              <a:ext cx="108" cy="108"/>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12" name="Oval 32"/>
            <p:cNvSpPr>
              <a:spLocks noChangeArrowheads="1"/>
            </p:cNvSpPr>
            <p:nvPr/>
          </p:nvSpPr>
          <p:spPr bwMode="auto">
            <a:xfrm>
              <a:off x="2260" y="2388"/>
              <a:ext cx="108" cy="108"/>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13" name="Oval 33"/>
            <p:cNvSpPr>
              <a:spLocks noChangeArrowheads="1"/>
            </p:cNvSpPr>
            <p:nvPr/>
          </p:nvSpPr>
          <p:spPr bwMode="auto">
            <a:xfrm>
              <a:off x="1864" y="2456"/>
              <a:ext cx="108" cy="108"/>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8523" name="Group 43"/>
          <p:cNvGrpSpPr>
            <a:grpSpLocks/>
          </p:cNvGrpSpPr>
          <p:nvPr/>
        </p:nvGrpSpPr>
        <p:grpSpPr bwMode="auto">
          <a:xfrm>
            <a:off x="4495800" y="2271714"/>
            <a:ext cx="3759200" cy="3284537"/>
            <a:chOff x="1872" y="1431"/>
            <a:chExt cx="2368" cy="2069"/>
          </a:xfrm>
        </p:grpSpPr>
        <p:sp>
          <p:nvSpPr>
            <p:cNvPr id="148489" name="Freeform 9"/>
            <p:cNvSpPr>
              <a:spLocks/>
            </p:cNvSpPr>
            <p:nvPr/>
          </p:nvSpPr>
          <p:spPr bwMode="auto">
            <a:xfrm>
              <a:off x="1940" y="1924"/>
              <a:ext cx="1892" cy="1512"/>
            </a:xfrm>
            <a:custGeom>
              <a:avLst/>
              <a:gdLst>
                <a:gd name="T0" fmla="*/ 0 w 1892"/>
                <a:gd name="T1" fmla="*/ 1512 h 1512"/>
                <a:gd name="T2" fmla="*/ 360 w 1892"/>
                <a:gd name="T3" fmla="*/ 1364 h 1512"/>
                <a:gd name="T4" fmla="*/ 724 w 1892"/>
                <a:gd name="T5" fmla="*/ 992 h 1512"/>
                <a:gd name="T6" fmla="*/ 1116 w 1892"/>
                <a:gd name="T7" fmla="*/ 768 h 1512"/>
                <a:gd name="T8" fmla="*/ 1496 w 1892"/>
                <a:gd name="T9" fmla="*/ 572 h 1512"/>
                <a:gd name="T10" fmla="*/ 1892 w 1892"/>
                <a:gd name="T11" fmla="*/ 0 h 1512"/>
              </a:gdLst>
              <a:ahLst/>
              <a:cxnLst>
                <a:cxn ang="0">
                  <a:pos x="T0" y="T1"/>
                </a:cxn>
                <a:cxn ang="0">
                  <a:pos x="T2" y="T3"/>
                </a:cxn>
                <a:cxn ang="0">
                  <a:pos x="T4" y="T5"/>
                </a:cxn>
                <a:cxn ang="0">
                  <a:pos x="T6" y="T7"/>
                </a:cxn>
                <a:cxn ang="0">
                  <a:pos x="T8" y="T9"/>
                </a:cxn>
                <a:cxn ang="0">
                  <a:pos x="T10" y="T11"/>
                </a:cxn>
              </a:cxnLst>
              <a:rect l="0" t="0" r="r" b="b"/>
              <a:pathLst>
                <a:path w="1892" h="1512">
                  <a:moveTo>
                    <a:pt x="0" y="1512"/>
                  </a:moveTo>
                  <a:lnTo>
                    <a:pt x="360" y="1364"/>
                  </a:lnTo>
                  <a:lnTo>
                    <a:pt x="724" y="992"/>
                  </a:lnTo>
                  <a:lnTo>
                    <a:pt x="1116" y="768"/>
                  </a:lnTo>
                  <a:lnTo>
                    <a:pt x="1496" y="572"/>
                  </a:lnTo>
                  <a:lnTo>
                    <a:pt x="1892" y="0"/>
                  </a:lnTo>
                </a:path>
              </a:pathLst>
            </a:custGeom>
            <a:noFill/>
            <a:ln w="762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0" name="Text Box 10"/>
            <p:cNvSpPr txBox="1">
              <a:spLocks noChangeArrowheads="1"/>
            </p:cNvSpPr>
            <p:nvPr/>
          </p:nvSpPr>
          <p:spPr bwMode="auto">
            <a:xfrm>
              <a:off x="3158" y="1431"/>
              <a:ext cx="940"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AU" altLang="en-US"/>
                <a:t>Industrial production</a:t>
              </a:r>
            </a:p>
          </p:txBody>
        </p:sp>
        <p:sp>
          <p:nvSpPr>
            <p:cNvPr id="148502" name="Line 22"/>
            <p:cNvSpPr>
              <a:spLocks noChangeShapeType="1"/>
            </p:cNvSpPr>
            <p:nvPr/>
          </p:nvSpPr>
          <p:spPr bwMode="auto">
            <a:xfrm flipV="1">
              <a:off x="3828" y="1688"/>
              <a:ext cx="360" cy="24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06" name="Oval 26"/>
            <p:cNvSpPr>
              <a:spLocks noChangeArrowheads="1"/>
            </p:cNvSpPr>
            <p:nvPr/>
          </p:nvSpPr>
          <p:spPr bwMode="auto">
            <a:xfrm>
              <a:off x="3780" y="1884"/>
              <a:ext cx="108" cy="10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08" name="Oval 28"/>
            <p:cNvSpPr>
              <a:spLocks noChangeArrowheads="1"/>
            </p:cNvSpPr>
            <p:nvPr/>
          </p:nvSpPr>
          <p:spPr bwMode="auto">
            <a:xfrm>
              <a:off x="3388" y="2448"/>
              <a:ext cx="108" cy="10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09" name="Oval 29"/>
            <p:cNvSpPr>
              <a:spLocks noChangeArrowheads="1"/>
            </p:cNvSpPr>
            <p:nvPr/>
          </p:nvSpPr>
          <p:spPr bwMode="auto">
            <a:xfrm>
              <a:off x="4132" y="1644"/>
              <a:ext cx="108" cy="10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14" name="Oval 34"/>
            <p:cNvSpPr>
              <a:spLocks noChangeArrowheads="1"/>
            </p:cNvSpPr>
            <p:nvPr/>
          </p:nvSpPr>
          <p:spPr bwMode="auto">
            <a:xfrm>
              <a:off x="3004" y="2640"/>
              <a:ext cx="108" cy="10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15" name="Oval 35"/>
            <p:cNvSpPr>
              <a:spLocks noChangeArrowheads="1"/>
            </p:cNvSpPr>
            <p:nvPr/>
          </p:nvSpPr>
          <p:spPr bwMode="auto">
            <a:xfrm>
              <a:off x="2608" y="2860"/>
              <a:ext cx="108" cy="10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16" name="Oval 36"/>
            <p:cNvSpPr>
              <a:spLocks noChangeArrowheads="1"/>
            </p:cNvSpPr>
            <p:nvPr/>
          </p:nvSpPr>
          <p:spPr bwMode="auto">
            <a:xfrm>
              <a:off x="2252" y="3232"/>
              <a:ext cx="108" cy="10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17" name="Oval 37"/>
            <p:cNvSpPr>
              <a:spLocks noChangeArrowheads="1"/>
            </p:cNvSpPr>
            <p:nvPr/>
          </p:nvSpPr>
          <p:spPr bwMode="auto">
            <a:xfrm>
              <a:off x="1872" y="3392"/>
              <a:ext cx="108" cy="10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8521" name="Group 41"/>
          <p:cNvGrpSpPr>
            <a:grpSpLocks/>
          </p:cNvGrpSpPr>
          <p:nvPr/>
        </p:nvGrpSpPr>
        <p:grpSpPr bwMode="auto">
          <a:xfrm>
            <a:off x="5791201" y="5167314"/>
            <a:ext cx="1971675" cy="369887"/>
            <a:chOff x="2688" y="3255"/>
            <a:chExt cx="1242" cy="233"/>
          </a:xfrm>
        </p:grpSpPr>
        <p:sp>
          <p:nvSpPr>
            <p:cNvPr id="148498" name="Rectangle 18"/>
            <p:cNvSpPr>
              <a:spLocks noChangeArrowheads="1"/>
            </p:cNvSpPr>
            <p:nvPr/>
          </p:nvSpPr>
          <p:spPr bwMode="auto">
            <a:xfrm>
              <a:off x="3302" y="3255"/>
              <a:ext cx="62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Estimate</a:t>
              </a:r>
            </a:p>
          </p:txBody>
        </p:sp>
        <p:sp>
          <p:nvSpPr>
            <p:cNvPr id="148499" name="Line 19"/>
            <p:cNvSpPr>
              <a:spLocks noChangeShapeType="1"/>
            </p:cNvSpPr>
            <p:nvPr/>
          </p:nvSpPr>
          <p:spPr bwMode="auto">
            <a:xfrm>
              <a:off x="2688" y="3376"/>
              <a:ext cx="576" cy="0"/>
            </a:xfrm>
            <a:prstGeom prst="line">
              <a:avLst/>
            </a:prstGeom>
            <a:noFill/>
            <a:ln w="762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33053321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148524"/>
                                        </p:tgtEl>
                                        <p:attrNameLst>
                                          <p:attrName>style.visibility</p:attrName>
                                        </p:attrNameLst>
                                      </p:cBhvr>
                                      <p:to>
                                        <p:strVal val="visible"/>
                                      </p:to>
                                    </p:set>
                                    <p:animEffect transition="in" filter="strips(upRight)">
                                      <p:cBhvr>
                                        <p:cTn id="7" dur="500"/>
                                        <p:tgtEl>
                                          <p:spTgt spid="148524"/>
                                        </p:tgtEl>
                                      </p:cBhvr>
                                    </p:animEffect>
                                  </p:childTnLst>
                                </p:cTn>
                              </p:par>
                            </p:childTnLst>
                          </p:cTn>
                        </p:par>
                        <p:par>
                          <p:cTn id="8" fill="hold" nodeType="afterGroup">
                            <p:stCondLst>
                              <p:cond delay="1500"/>
                            </p:stCondLst>
                            <p:childTnLst>
                              <p:par>
                                <p:cTn id="9" presetID="18" presetClass="entr" presetSubtype="3" fill="hold" nodeType="afterEffect">
                                  <p:stCondLst>
                                    <p:cond delay="1000"/>
                                  </p:stCondLst>
                                  <p:childTnLst>
                                    <p:set>
                                      <p:cBhvr>
                                        <p:cTn id="10" dur="1" fill="hold">
                                          <p:stCondLst>
                                            <p:cond delay="0"/>
                                          </p:stCondLst>
                                        </p:cTn>
                                        <p:tgtEl>
                                          <p:spTgt spid="148523"/>
                                        </p:tgtEl>
                                        <p:attrNameLst>
                                          <p:attrName>style.visibility</p:attrName>
                                        </p:attrNameLst>
                                      </p:cBhvr>
                                      <p:to>
                                        <p:strVal val="visible"/>
                                      </p:to>
                                    </p:set>
                                    <p:animEffect transition="in" filter="strips(upRight)">
                                      <p:cBhvr>
                                        <p:cTn id="11" dur="500"/>
                                        <p:tgtEl>
                                          <p:spTgt spid="148523"/>
                                        </p:tgtEl>
                                      </p:cBhvr>
                                    </p:animEffect>
                                  </p:childTnLst>
                                </p:cTn>
                              </p:par>
                            </p:childTnLst>
                          </p:cTn>
                        </p:par>
                        <p:par>
                          <p:cTn id="12" fill="hold" nodeType="afterGroup">
                            <p:stCondLst>
                              <p:cond delay="3000"/>
                            </p:stCondLst>
                            <p:childTnLst>
                              <p:par>
                                <p:cTn id="13" presetID="18" presetClass="entr" presetSubtype="3" fill="hold" nodeType="afterEffect">
                                  <p:stCondLst>
                                    <p:cond delay="1000"/>
                                  </p:stCondLst>
                                  <p:childTnLst>
                                    <p:set>
                                      <p:cBhvr>
                                        <p:cTn id="14" dur="1" fill="hold">
                                          <p:stCondLst>
                                            <p:cond delay="0"/>
                                          </p:stCondLst>
                                        </p:cTn>
                                        <p:tgtEl>
                                          <p:spTgt spid="148519"/>
                                        </p:tgtEl>
                                        <p:attrNameLst>
                                          <p:attrName>style.visibility</p:attrName>
                                        </p:attrNameLst>
                                      </p:cBhvr>
                                      <p:to>
                                        <p:strVal val="visible"/>
                                      </p:to>
                                    </p:set>
                                    <p:animEffect transition="in" filter="strips(upRight)">
                                      <p:cBhvr>
                                        <p:cTn id="15" dur="500"/>
                                        <p:tgtEl>
                                          <p:spTgt spid="148519"/>
                                        </p:tgtEl>
                                      </p:cBhvr>
                                    </p:animEffect>
                                  </p:childTnLst>
                                </p:cTn>
                              </p:par>
                            </p:childTnLst>
                          </p:cTn>
                        </p:par>
                        <p:par>
                          <p:cTn id="16" fill="hold" nodeType="afterGroup">
                            <p:stCondLst>
                              <p:cond delay="4500"/>
                            </p:stCondLst>
                            <p:childTnLst>
                              <p:par>
                                <p:cTn id="17" presetID="18" presetClass="entr" presetSubtype="3" fill="hold" nodeType="afterEffect">
                                  <p:stCondLst>
                                    <p:cond delay="1000"/>
                                  </p:stCondLst>
                                  <p:childTnLst>
                                    <p:set>
                                      <p:cBhvr>
                                        <p:cTn id="18" dur="1" fill="hold">
                                          <p:stCondLst>
                                            <p:cond delay="0"/>
                                          </p:stCondLst>
                                        </p:cTn>
                                        <p:tgtEl>
                                          <p:spTgt spid="148521"/>
                                        </p:tgtEl>
                                        <p:attrNameLst>
                                          <p:attrName>style.visibility</p:attrName>
                                        </p:attrNameLst>
                                      </p:cBhvr>
                                      <p:to>
                                        <p:strVal val="visible"/>
                                      </p:to>
                                    </p:set>
                                    <p:animEffect transition="in" filter="strips(upRight)">
                                      <p:cBhvr>
                                        <p:cTn id="19" dur="500"/>
                                        <p:tgtEl>
                                          <p:spTgt spid="148521"/>
                                        </p:tgtEl>
                                      </p:cBhvr>
                                    </p:animEffect>
                                  </p:childTnLst>
                                </p:cTn>
                              </p:par>
                            </p:childTnLst>
                          </p:cTn>
                        </p:par>
                        <p:par>
                          <p:cTn id="20" fill="hold" nodeType="afterGroup">
                            <p:stCondLst>
                              <p:cond delay="6000"/>
                            </p:stCondLst>
                            <p:childTnLst>
                              <p:par>
                                <p:cTn id="21" presetID="22" presetClass="entr" presetSubtype="8" fill="hold" grpId="0" nodeType="afterEffect">
                                  <p:stCondLst>
                                    <p:cond delay="0"/>
                                  </p:stCondLst>
                                  <p:childTnLst>
                                    <p:set>
                                      <p:cBhvr>
                                        <p:cTn id="22" dur="1" fill="hold">
                                          <p:stCondLst>
                                            <p:cond delay="0"/>
                                          </p:stCondLst>
                                        </p:cTn>
                                        <p:tgtEl>
                                          <p:spTgt spid="148483"/>
                                        </p:tgtEl>
                                        <p:attrNameLst>
                                          <p:attrName>style.visibility</p:attrName>
                                        </p:attrNameLst>
                                      </p:cBhvr>
                                      <p:to>
                                        <p:strVal val="visible"/>
                                      </p:to>
                                    </p:set>
                                    <p:animEffect transition="in" filter="wipe(left)">
                                      <p:cBhvr>
                                        <p:cTn id="23" dur="500"/>
                                        <p:tgtEl>
                                          <p:spTgt spid="148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70" name="Rectangle 42"/>
          <p:cNvSpPr>
            <a:spLocks noChangeArrowheads="1"/>
          </p:cNvSpPr>
          <p:nvPr/>
        </p:nvSpPr>
        <p:spPr bwMode="auto">
          <a:xfrm>
            <a:off x="2387600" y="1778000"/>
            <a:ext cx="7404100" cy="4483100"/>
          </a:xfrm>
          <a:prstGeom prst="rect">
            <a:avLst/>
          </a:prstGeom>
          <a:solidFill>
            <a:srgbClr val="FFD98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30" name="Rectangle 2"/>
          <p:cNvSpPr>
            <a:spLocks noGrp="1" noChangeArrowheads="1"/>
          </p:cNvSpPr>
          <p:nvPr>
            <p:ph type="title"/>
          </p:nvPr>
        </p:nvSpPr>
        <p:spPr>
          <a:xfrm>
            <a:off x="1968500" y="328613"/>
            <a:ext cx="8216900" cy="1295400"/>
          </a:xfrm>
          <a:solidFill>
            <a:srgbClr val="2FFF74"/>
          </a:solidFill>
          <a:ln>
            <a:solidFill>
              <a:schemeClr val="tx1"/>
            </a:solidFill>
            <a:miter lim="800000"/>
            <a:headEnd/>
            <a:tailEnd/>
          </a:ln>
        </p:spPr>
        <p:txBody>
          <a:bodyPr/>
          <a:lstStyle/>
          <a:p>
            <a:pPr>
              <a:lnSpc>
                <a:spcPct val="80000"/>
              </a:lnSpc>
            </a:pPr>
            <a:r>
              <a:rPr lang="en-US" altLang="en-US">
                <a:effectLst>
                  <a:outerShdw blurRad="38100" dist="38100" dir="2700000" algn="tl">
                    <a:srgbClr val="FFFFFF"/>
                  </a:outerShdw>
                </a:effectLst>
              </a:rPr>
              <a:t>Development of the </a:t>
            </a:r>
            <a:br>
              <a:rPr lang="en-US" altLang="en-US">
                <a:effectLst>
                  <a:outerShdw blurRad="38100" dist="38100" dir="2700000" algn="tl">
                    <a:srgbClr val="FFFFFF"/>
                  </a:outerShdw>
                </a:effectLst>
              </a:rPr>
            </a:br>
            <a:r>
              <a:rPr lang="en-US" altLang="en-US">
                <a:effectLst>
                  <a:outerShdw blurRad="38100" dist="38100" dir="2700000" algn="tl">
                    <a:srgbClr val="FFFFFF"/>
                  </a:outerShdw>
                </a:effectLst>
              </a:rPr>
              <a:t>Service Economy</a:t>
            </a:r>
            <a:endParaRPr lang="en-US" altLang="en-US" sz="3200">
              <a:solidFill>
                <a:srgbClr val="009900"/>
              </a:solidFill>
              <a:effectLst>
                <a:outerShdw blurRad="38100" dist="38100" dir="2700000" algn="tl">
                  <a:srgbClr val="000000"/>
                </a:outerShdw>
              </a:effectLst>
            </a:endParaRPr>
          </a:p>
        </p:txBody>
      </p:sp>
      <p:sp>
        <p:nvSpPr>
          <p:cNvPr id="150531" name="Text Box 3"/>
          <p:cNvSpPr txBox="1">
            <a:spLocks noChangeArrowheads="1"/>
          </p:cNvSpPr>
          <p:nvPr/>
        </p:nvSpPr>
        <p:spPr bwMode="auto">
          <a:xfrm>
            <a:off x="8593139" y="6318250"/>
            <a:ext cx="128804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Figure 1.5 (C)</a:t>
            </a:r>
          </a:p>
        </p:txBody>
      </p:sp>
      <p:grpSp>
        <p:nvGrpSpPr>
          <p:cNvPr id="150572" name="Group 44"/>
          <p:cNvGrpSpPr>
            <a:grpSpLocks/>
          </p:cNvGrpSpPr>
          <p:nvPr/>
        </p:nvGrpSpPr>
        <p:grpSpPr bwMode="auto">
          <a:xfrm>
            <a:off x="3397250" y="2085976"/>
            <a:ext cx="5619750" cy="3324225"/>
            <a:chOff x="1180" y="1314"/>
            <a:chExt cx="3540" cy="2094"/>
          </a:xfrm>
        </p:grpSpPr>
        <p:sp>
          <p:nvSpPr>
            <p:cNvPr id="150542" name="Freeform 14"/>
            <p:cNvSpPr>
              <a:spLocks/>
            </p:cNvSpPr>
            <p:nvPr/>
          </p:nvSpPr>
          <p:spPr bwMode="auto">
            <a:xfrm>
              <a:off x="2488" y="1423"/>
              <a:ext cx="2232" cy="152"/>
            </a:xfrm>
            <a:custGeom>
              <a:avLst/>
              <a:gdLst>
                <a:gd name="T0" fmla="*/ 0 w 2232"/>
                <a:gd name="T1" fmla="*/ 72 h 152"/>
                <a:gd name="T2" fmla="*/ 240 w 2232"/>
                <a:gd name="T3" fmla="*/ 72 h 152"/>
                <a:gd name="T4" fmla="*/ 280 w 2232"/>
                <a:gd name="T5" fmla="*/ 0 h 152"/>
                <a:gd name="T6" fmla="*/ 296 w 2232"/>
                <a:gd name="T7" fmla="*/ 152 h 152"/>
                <a:gd name="T8" fmla="*/ 328 w 2232"/>
                <a:gd name="T9" fmla="*/ 72 h 152"/>
                <a:gd name="T10" fmla="*/ 2232 w 2232"/>
                <a:gd name="T11" fmla="*/ 73 h 152"/>
              </a:gdLst>
              <a:ahLst/>
              <a:cxnLst>
                <a:cxn ang="0">
                  <a:pos x="T0" y="T1"/>
                </a:cxn>
                <a:cxn ang="0">
                  <a:pos x="T2" y="T3"/>
                </a:cxn>
                <a:cxn ang="0">
                  <a:pos x="T4" y="T5"/>
                </a:cxn>
                <a:cxn ang="0">
                  <a:pos x="T6" y="T7"/>
                </a:cxn>
                <a:cxn ang="0">
                  <a:pos x="T8" y="T9"/>
                </a:cxn>
                <a:cxn ang="0">
                  <a:pos x="T10" y="T11"/>
                </a:cxn>
              </a:cxnLst>
              <a:rect l="0" t="0" r="r" b="b"/>
              <a:pathLst>
                <a:path w="2232" h="152">
                  <a:moveTo>
                    <a:pt x="0" y="72"/>
                  </a:moveTo>
                  <a:lnTo>
                    <a:pt x="240" y="72"/>
                  </a:lnTo>
                  <a:lnTo>
                    <a:pt x="280" y="0"/>
                  </a:lnTo>
                  <a:lnTo>
                    <a:pt x="296" y="152"/>
                  </a:lnTo>
                  <a:lnTo>
                    <a:pt x="328" y="72"/>
                  </a:lnTo>
                  <a:lnTo>
                    <a:pt x="2232" y="73"/>
                  </a:lnTo>
                </a:path>
              </a:pathLst>
            </a:custGeom>
            <a:noFill/>
            <a:ln w="57150" cmpd="sng">
              <a:solidFill>
                <a:schemeClr val="tx1"/>
              </a:solidFill>
              <a:round/>
              <a:headEn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41" name="Text Box 13"/>
            <p:cNvSpPr txBox="1">
              <a:spLocks noChangeArrowheads="1"/>
            </p:cNvSpPr>
            <p:nvPr/>
          </p:nvSpPr>
          <p:spPr bwMode="auto">
            <a:xfrm>
              <a:off x="1180" y="1314"/>
              <a:ext cx="1281" cy="209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47900" algn="l"/>
                </a:tabLst>
                <a:defRPr sz="2400">
                  <a:solidFill>
                    <a:schemeClr val="tx1"/>
                  </a:solidFill>
                  <a:latin typeface="Times" panose="02020603050405020304" pitchFamily="18" charset="0"/>
                </a:defRPr>
              </a:lvl1pPr>
              <a:lvl2pPr>
                <a:tabLst>
                  <a:tab pos="2247900" algn="l"/>
                </a:tabLst>
                <a:defRPr sz="2400">
                  <a:solidFill>
                    <a:schemeClr val="tx1"/>
                  </a:solidFill>
                  <a:latin typeface="Times" panose="02020603050405020304" pitchFamily="18" charset="0"/>
                </a:defRPr>
              </a:lvl2pPr>
              <a:lvl3pPr>
                <a:tabLst>
                  <a:tab pos="2247900" algn="l"/>
                </a:tabLst>
                <a:defRPr sz="2400">
                  <a:solidFill>
                    <a:schemeClr val="tx1"/>
                  </a:solidFill>
                  <a:latin typeface="Times" panose="02020603050405020304" pitchFamily="18" charset="0"/>
                </a:defRPr>
              </a:lvl3pPr>
              <a:lvl4pPr>
                <a:tabLst>
                  <a:tab pos="2247900" algn="l"/>
                </a:tabLst>
                <a:defRPr sz="2400">
                  <a:solidFill>
                    <a:schemeClr val="tx1"/>
                  </a:solidFill>
                  <a:latin typeface="Times" panose="02020603050405020304" pitchFamily="18" charset="0"/>
                </a:defRPr>
              </a:lvl4pPr>
              <a:lvl5pPr>
                <a:tabLst>
                  <a:tab pos="2247900" algn="l"/>
                </a:tabLst>
                <a:defRPr sz="2400">
                  <a:solidFill>
                    <a:schemeClr val="tx1"/>
                  </a:solidFill>
                  <a:latin typeface="Times" panose="02020603050405020304" pitchFamily="18" charset="0"/>
                </a:defRPr>
              </a:lvl5pPr>
              <a:lvl6pPr eaLnBrk="0" fontAlgn="base" hangingPunct="0">
                <a:spcBef>
                  <a:spcPct val="0"/>
                </a:spcBef>
                <a:spcAft>
                  <a:spcPct val="0"/>
                </a:spcAft>
                <a:tabLst>
                  <a:tab pos="2247900" algn="l"/>
                </a:tabLst>
                <a:defRPr sz="2400">
                  <a:solidFill>
                    <a:schemeClr val="tx1"/>
                  </a:solidFill>
                  <a:latin typeface="Times" panose="02020603050405020304" pitchFamily="18" charset="0"/>
                </a:defRPr>
              </a:lvl6pPr>
              <a:lvl7pPr eaLnBrk="0" fontAlgn="base" hangingPunct="0">
                <a:spcBef>
                  <a:spcPct val="0"/>
                </a:spcBef>
                <a:spcAft>
                  <a:spcPct val="0"/>
                </a:spcAft>
                <a:tabLst>
                  <a:tab pos="2247900" algn="l"/>
                </a:tabLst>
                <a:defRPr sz="2400">
                  <a:solidFill>
                    <a:schemeClr val="tx1"/>
                  </a:solidFill>
                  <a:latin typeface="Times" panose="02020603050405020304" pitchFamily="18" charset="0"/>
                </a:defRPr>
              </a:lvl7pPr>
              <a:lvl8pPr eaLnBrk="0" fontAlgn="base" hangingPunct="0">
                <a:spcBef>
                  <a:spcPct val="0"/>
                </a:spcBef>
                <a:spcAft>
                  <a:spcPct val="0"/>
                </a:spcAft>
                <a:tabLst>
                  <a:tab pos="2247900" algn="l"/>
                </a:tabLst>
                <a:defRPr sz="2400">
                  <a:solidFill>
                    <a:schemeClr val="tx1"/>
                  </a:solidFill>
                  <a:latin typeface="Times" panose="02020603050405020304" pitchFamily="18" charset="0"/>
                </a:defRPr>
              </a:lvl8pPr>
              <a:lvl9pPr eaLnBrk="0" fontAlgn="base" hangingPunct="0">
                <a:spcBef>
                  <a:spcPct val="0"/>
                </a:spcBef>
                <a:spcAft>
                  <a:spcPct val="0"/>
                </a:spcAft>
                <a:tabLst>
                  <a:tab pos="2247900" algn="l"/>
                </a:tabLst>
                <a:defRPr sz="2400">
                  <a:solidFill>
                    <a:schemeClr val="tx1"/>
                  </a:solidFill>
                  <a:latin typeface="Times" panose="02020603050405020304" pitchFamily="18" charset="0"/>
                </a:defRPr>
              </a:lvl9pPr>
            </a:lstStyle>
            <a:p>
              <a:pPr algn="r">
                <a:lnSpc>
                  <a:spcPct val="125000"/>
                </a:lnSpc>
              </a:pPr>
              <a:r>
                <a:rPr lang="en-AU" altLang="en-US">
                  <a:latin typeface="Arial" panose="020B0604020202020204" pitchFamily="34" charset="0"/>
                </a:rPr>
                <a:t>United States</a:t>
              </a:r>
              <a:endParaRPr lang="en-AU" altLang="en-US">
                <a:solidFill>
                  <a:schemeClr val="accent2"/>
                </a:solidFill>
                <a:latin typeface="Arial" panose="020B0604020202020204" pitchFamily="34" charset="0"/>
              </a:endParaRPr>
            </a:p>
            <a:p>
              <a:pPr algn="r">
                <a:lnSpc>
                  <a:spcPct val="125000"/>
                </a:lnSpc>
              </a:pPr>
              <a:r>
                <a:rPr lang="en-AU" altLang="en-US">
                  <a:latin typeface="Arial" panose="020B0604020202020204" pitchFamily="34" charset="0"/>
                </a:rPr>
                <a:t>Canada</a:t>
              </a:r>
            </a:p>
            <a:p>
              <a:pPr algn="r">
                <a:lnSpc>
                  <a:spcPct val="125000"/>
                </a:lnSpc>
              </a:pPr>
              <a:r>
                <a:rPr lang="en-AU" altLang="en-US">
                  <a:latin typeface="Arial" panose="020B0604020202020204" pitchFamily="34" charset="0"/>
                </a:rPr>
                <a:t>France</a:t>
              </a:r>
            </a:p>
            <a:p>
              <a:pPr algn="r">
                <a:lnSpc>
                  <a:spcPct val="125000"/>
                </a:lnSpc>
              </a:pPr>
              <a:r>
                <a:rPr lang="en-AU" altLang="en-US">
                  <a:latin typeface="Arial" panose="020B0604020202020204" pitchFamily="34" charset="0"/>
                </a:rPr>
                <a:t>Italy</a:t>
              </a:r>
            </a:p>
            <a:p>
              <a:pPr algn="r">
                <a:lnSpc>
                  <a:spcPct val="125000"/>
                </a:lnSpc>
              </a:pPr>
              <a:r>
                <a:rPr lang="en-AU" altLang="en-US">
                  <a:latin typeface="Arial" panose="020B0604020202020204" pitchFamily="34" charset="0"/>
                </a:rPr>
                <a:t>Britain</a:t>
              </a:r>
            </a:p>
            <a:p>
              <a:pPr algn="r">
                <a:lnSpc>
                  <a:spcPct val="125000"/>
                </a:lnSpc>
              </a:pPr>
              <a:r>
                <a:rPr lang="en-AU" altLang="en-US">
                  <a:latin typeface="Arial" panose="020B0604020202020204" pitchFamily="34" charset="0"/>
                </a:rPr>
                <a:t>Japan</a:t>
              </a:r>
            </a:p>
            <a:p>
              <a:pPr algn="r">
                <a:lnSpc>
                  <a:spcPct val="125000"/>
                </a:lnSpc>
              </a:pPr>
              <a:r>
                <a:rPr lang="en-AU" altLang="en-US">
                  <a:latin typeface="Arial" panose="020B0604020202020204" pitchFamily="34" charset="0"/>
                </a:rPr>
                <a:t>W. Germany</a:t>
              </a:r>
              <a:endParaRPr lang="en-AU" altLang="en-US">
                <a:latin typeface="Arial" panose="020B0604020202020204" pitchFamily="34" charset="0"/>
                <a:cs typeface="Arial" panose="020B0604020202020204" pitchFamily="34" charset="0"/>
              </a:endParaRPr>
            </a:p>
          </p:txBody>
        </p:sp>
        <p:sp>
          <p:nvSpPr>
            <p:cNvPr id="150543" name="Freeform 15"/>
            <p:cNvSpPr>
              <a:spLocks/>
            </p:cNvSpPr>
            <p:nvPr/>
          </p:nvSpPr>
          <p:spPr bwMode="auto">
            <a:xfrm>
              <a:off x="2488" y="1710"/>
              <a:ext cx="1952" cy="152"/>
            </a:xfrm>
            <a:custGeom>
              <a:avLst/>
              <a:gdLst>
                <a:gd name="T0" fmla="*/ 0 w 1952"/>
                <a:gd name="T1" fmla="*/ 72 h 152"/>
                <a:gd name="T2" fmla="*/ 240 w 1952"/>
                <a:gd name="T3" fmla="*/ 72 h 152"/>
                <a:gd name="T4" fmla="*/ 280 w 1952"/>
                <a:gd name="T5" fmla="*/ 0 h 152"/>
                <a:gd name="T6" fmla="*/ 296 w 1952"/>
                <a:gd name="T7" fmla="*/ 152 h 152"/>
                <a:gd name="T8" fmla="*/ 328 w 1952"/>
                <a:gd name="T9" fmla="*/ 72 h 152"/>
                <a:gd name="T10" fmla="*/ 1952 w 1952"/>
                <a:gd name="T11" fmla="*/ 74 h 152"/>
              </a:gdLst>
              <a:ahLst/>
              <a:cxnLst>
                <a:cxn ang="0">
                  <a:pos x="T0" y="T1"/>
                </a:cxn>
                <a:cxn ang="0">
                  <a:pos x="T2" y="T3"/>
                </a:cxn>
                <a:cxn ang="0">
                  <a:pos x="T4" y="T5"/>
                </a:cxn>
                <a:cxn ang="0">
                  <a:pos x="T6" y="T7"/>
                </a:cxn>
                <a:cxn ang="0">
                  <a:pos x="T8" y="T9"/>
                </a:cxn>
                <a:cxn ang="0">
                  <a:pos x="T10" y="T11"/>
                </a:cxn>
              </a:cxnLst>
              <a:rect l="0" t="0" r="r" b="b"/>
              <a:pathLst>
                <a:path w="1952" h="152">
                  <a:moveTo>
                    <a:pt x="0" y="72"/>
                  </a:moveTo>
                  <a:lnTo>
                    <a:pt x="240" y="72"/>
                  </a:lnTo>
                  <a:lnTo>
                    <a:pt x="280" y="0"/>
                  </a:lnTo>
                  <a:lnTo>
                    <a:pt x="296" y="152"/>
                  </a:lnTo>
                  <a:lnTo>
                    <a:pt x="328" y="72"/>
                  </a:lnTo>
                  <a:lnTo>
                    <a:pt x="1952" y="74"/>
                  </a:lnTo>
                </a:path>
              </a:pathLst>
            </a:custGeom>
            <a:noFill/>
            <a:ln w="57150" cmpd="sng">
              <a:solidFill>
                <a:schemeClr val="tx1"/>
              </a:solidFill>
              <a:round/>
              <a:headEn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44" name="Freeform 16"/>
            <p:cNvSpPr>
              <a:spLocks/>
            </p:cNvSpPr>
            <p:nvPr/>
          </p:nvSpPr>
          <p:spPr bwMode="auto">
            <a:xfrm>
              <a:off x="2488" y="1998"/>
              <a:ext cx="1816" cy="152"/>
            </a:xfrm>
            <a:custGeom>
              <a:avLst/>
              <a:gdLst>
                <a:gd name="T0" fmla="*/ 0 w 1816"/>
                <a:gd name="T1" fmla="*/ 72 h 152"/>
                <a:gd name="T2" fmla="*/ 240 w 1816"/>
                <a:gd name="T3" fmla="*/ 72 h 152"/>
                <a:gd name="T4" fmla="*/ 280 w 1816"/>
                <a:gd name="T5" fmla="*/ 0 h 152"/>
                <a:gd name="T6" fmla="*/ 296 w 1816"/>
                <a:gd name="T7" fmla="*/ 152 h 152"/>
                <a:gd name="T8" fmla="*/ 328 w 1816"/>
                <a:gd name="T9" fmla="*/ 72 h 152"/>
                <a:gd name="T10" fmla="*/ 1816 w 1816"/>
                <a:gd name="T11" fmla="*/ 74 h 152"/>
              </a:gdLst>
              <a:ahLst/>
              <a:cxnLst>
                <a:cxn ang="0">
                  <a:pos x="T0" y="T1"/>
                </a:cxn>
                <a:cxn ang="0">
                  <a:pos x="T2" y="T3"/>
                </a:cxn>
                <a:cxn ang="0">
                  <a:pos x="T4" y="T5"/>
                </a:cxn>
                <a:cxn ang="0">
                  <a:pos x="T6" y="T7"/>
                </a:cxn>
                <a:cxn ang="0">
                  <a:pos x="T8" y="T9"/>
                </a:cxn>
                <a:cxn ang="0">
                  <a:pos x="T10" y="T11"/>
                </a:cxn>
              </a:cxnLst>
              <a:rect l="0" t="0" r="r" b="b"/>
              <a:pathLst>
                <a:path w="1816" h="152">
                  <a:moveTo>
                    <a:pt x="0" y="72"/>
                  </a:moveTo>
                  <a:lnTo>
                    <a:pt x="240" y="72"/>
                  </a:lnTo>
                  <a:lnTo>
                    <a:pt x="280" y="0"/>
                  </a:lnTo>
                  <a:lnTo>
                    <a:pt x="296" y="152"/>
                  </a:lnTo>
                  <a:lnTo>
                    <a:pt x="328" y="72"/>
                  </a:lnTo>
                  <a:lnTo>
                    <a:pt x="1816" y="74"/>
                  </a:lnTo>
                </a:path>
              </a:pathLst>
            </a:custGeom>
            <a:noFill/>
            <a:ln w="57150" cmpd="sng">
              <a:solidFill>
                <a:schemeClr val="tx1"/>
              </a:solidFill>
              <a:round/>
              <a:headEn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45" name="Freeform 17"/>
            <p:cNvSpPr>
              <a:spLocks/>
            </p:cNvSpPr>
            <p:nvPr/>
          </p:nvSpPr>
          <p:spPr bwMode="auto">
            <a:xfrm>
              <a:off x="2488" y="2286"/>
              <a:ext cx="1632" cy="152"/>
            </a:xfrm>
            <a:custGeom>
              <a:avLst/>
              <a:gdLst>
                <a:gd name="T0" fmla="*/ 0 w 1632"/>
                <a:gd name="T1" fmla="*/ 72 h 152"/>
                <a:gd name="T2" fmla="*/ 240 w 1632"/>
                <a:gd name="T3" fmla="*/ 72 h 152"/>
                <a:gd name="T4" fmla="*/ 280 w 1632"/>
                <a:gd name="T5" fmla="*/ 0 h 152"/>
                <a:gd name="T6" fmla="*/ 296 w 1632"/>
                <a:gd name="T7" fmla="*/ 152 h 152"/>
                <a:gd name="T8" fmla="*/ 328 w 1632"/>
                <a:gd name="T9" fmla="*/ 72 h 152"/>
                <a:gd name="T10" fmla="*/ 1632 w 1632"/>
                <a:gd name="T11" fmla="*/ 74 h 152"/>
              </a:gdLst>
              <a:ahLst/>
              <a:cxnLst>
                <a:cxn ang="0">
                  <a:pos x="T0" y="T1"/>
                </a:cxn>
                <a:cxn ang="0">
                  <a:pos x="T2" y="T3"/>
                </a:cxn>
                <a:cxn ang="0">
                  <a:pos x="T4" y="T5"/>
                </a:cxn>
                <a:cxn ang="0">
                  <a:pos x="T6" y="T7"/>
                </a:cxn>
                <a:cxn ang="0">
                  <a:pos x="T8" y="T9"/>
                </a:cxn>
                <a:cxn ang="0">
                  <a:pos x="T10" y="T11"/>
                </a:cxn>
              </a:cxnLst>
              <a:rect l="0" t="0" r="r" b="b"/>
              <a:pathLst>
                <a:path w="1632" h="152">
                  <a:moveTo>
                    <a:pt x="0" y="72"/>
                  </a:moveTo>
                  <a:lnTo>
                    <a:pt x="240" y="72"/>
                  </a:lnTo>
                  <a:lnTo>
                    <a:pt x="280" y="0"/>
                  </a:lnTo>
                  <a:lnTo>
                    <a:pt x="296" y="152"/>
                  </a:lnTo>
                  <a:lnTo>
                    <a:pt x="328" y="72"/>
                  </a:lnTo>
                  <a:lnTo>
                    <a:pt x="1632" y="74"/>
                  </a:lnTo>
                </a:path>
              </a:pathLst>
            </a:custGeom>
            <a:noFill/>
            <a:ln w="57150" cmpd="sng">
              <a:solidFill>
                <a:schemeClr val="tx1"/>
              </a:solidFill>
              <a:round/>
              <a:headEn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46" name="Freeform 18"/>
            <p:cNvSpPr>
              <a:spLocks/>
            </p:cNvSpPr>
            <p:nvPr/>
          </p:nvSpPr>
          <p:spPr bwMode="auto">
            <a:xfrm>
              <a:off x="2488" y="2573"/>
              <a:ext cx="1456" cy="152"/>
            </a:xfrm>
            <a:custGeom>
              <a:avLst/>
              <a:gdLst>
                <a:gd name="T0" fmla="*/ 0 w 1456"/>
                <a:gd name="T1" fmla="*/ 72 h 152"/>
                <a:gd name="T2" fmla="*/ 240 w 1456"/>
                <a:gd name="T3" fmla="*/ 72 h 152"/>
                <a:gd name="T4" fmla="*/ 280 w 1456"/>
                <a:gd name="T5" fmla="*/ 0 h 152"/>
                <a:gd name="T6" fmla="*/ 296 w 1456"/>
                <a:gd name="T7" fmla="*/ 152 h 152"/>
                <a:gd name="T8" fmla="*/ 328 w 1456"/>
                <a:gd name="T9" fmla="*/ 72 h 152"/>
                <a:gd name="T10" fmla="*/ 1456 w 1456"/>
                <a:gd name="T11" fmla="*/ 75 h 152"/>
              </a:gdLst>
              <a:ahLst/>
              <a:cxnLst>
                <a:cxn ang="0">
                  <a:pos x="T0" y="T1"/>
                </a:cxn>
                <a:cxn ang="0">
                  <a:pos x="T2" y="T3"/>
                </a:cxn>
                <a:cxn ang="0">
                  <a:pos x="T4" y="T5"/>
                </a:cxn>
                <a:cxn ang="0">
                  <a:pos x="T6" y="T7"/>
                </a:cxn>
                <a:cxn ang="0">
                  <a:pos x="T8" y="T9"/>
                </a:cxn>
                <a:cxn ang="0">
                  <a:pos x="T10" y="T11"/>
                </a:cxn>
              </a:cxnLst>
              <a:rect l="0" t="0" r="r" b="b"/>
              <a:pathLst>
                <a:path w="1456" h="152">
                  <a:moveTo>
                    <a:pt x="0" y="72"/>
                  </a:moveTo>
                  <a:lnTo>
                    <a:pt x="240" y="72"/>
                  </a:lnTo>
                  <a:lnTo>
                    <a:pt x="280" y="0"/>
                  </a:lnTo>
                  <a:lnTo>
                    <a:pt x="296" y="152"/>
                  </a:lnTo>
                  <a:lnTo>
                    <a:pt x="328" y="72"/>
                  </a:lnTo>
                  <a:lnTo>
                    <a:pt x="1456" y="75"/>
                  </a:lnTo>
                </a:path>
              </a:pathLst>
            </a:custGeom>
            <a:noFill/>
            <a:ln w="57150" cmpd="sng">
              <a:solidFill>
                <a:schemeClr val="tx1"/>
              </a:solidFill>
              <a:round/>
              <a:headEn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47" name="Freeform 19"/>
            <p:cNvSpPr>
              <a:spLocks/>
            </p:cNvSpPr>
            <p:nvPr/>
          </p:nvSpPr>
          <p:spPr bwMode="auto">
            <a:xfrm>
              <a:off x="2488" y="2861"/>
              <a:ext cx="1336" cy="152"/>
            </a:xfrm>
            <a:custGeom>
              <a:avLst/>
              <a:gdLst>
                <a:gd name="T0" fmla="*/ 0 w 1336"/>
                <a:gd name="T1" fmla="*/ 72 h 152"/>
                <a:gd name="T2" fmla="*/ 240 w 1336"/>
                <a:gd name="T3" fmla="*/ 72 h 152"/>
                <a:gd name="T4" fmla="*/ 280 w 1336"/>
                <a:gd name="T5" fmla="*/ 0 h 152"/>
                <a:gd name="T6" fmla="*/ 296 w 1336"/>
                <a:gd name="T7" fmla="*/ 152 h 152"/>
                <a:gd name="T8" fmla="*/ 328 w 1336"/>
                <a:gd name="T9" fmla="*/ 72 h 152"/>
                <a:gd name="T10" fmla="*/ 1336 w 1336"/>
                <a:gd name="T11" fmla="*/ 75 h 152"/>
              </a:gdLst>
              <a:ahLst/>
              <a:cxnLst>
                <a:cxn ang="0">
                  <a:pos x="T0" y="T1"/>
                </a:cxn>
                <a:cxn ang="0">
                  <a:pos x="T2" y="T3"/>
                </a:cxn>
                <a:cxn ang="0">
                  <a:pos x="T4" y="T5"/>
                </a:cxn>
                <a:cxn ang="0">
                  <a:pos x="T6" y="T7"/>
                </a:cxn>
                <a:cxn ang="0">
                  <a:pos x="T8" y="T9"/>
                </a:cxn>
                <a:cxn ang="0">
                  <a:pos x="T10" y="T11"/>
                </a:cxn>
              </a:cxnLst>
              <a:rect l="0" t="0" r="r" b="b"/>
              <a:pathLst>
                <a:path w="1336" h="152">
                  <a:moveTo>
                    <a:pt x="0" y="72"/>
                  </a:moveTo>
                  <a:lnTo>
                    <a:pt x="240" y="72"/>
                  </a:lnTo>
                  <a:lnTo>
                    <a:pt x="280" y="0"/>
                  </a:lnTo>
                  <a:lnTo>
                    <a:pt x="296" y="152"/>
                  </a:lnTo>
                  <a:lnTo>
                    <a:pt x="328" y="72"/>
                  </a:lnTo>
                  <a:lnTo>
                    <a:pt x="1336" y="75"/>
                  </a:lnTo>
                </a:path>
              </a:pathLst>
            </a:custGeom>
            <a:noFill/>
            <a:ln w="57150" cmpd="sng">
              <a:solidFill>
                <a:schemeClr val="tx1"/>
              </a:solidFill>
              <a:round/>
              <a:headEn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48" name="Freeform 20"/>
            <p:cNvSpPr>
              <a:spLocks/>
            </p:cNvSpPr>
            <p:nvPr/>
          </p:nvSpPr>
          <p:spPr bwMode="auto">
            <a:xfrm>
              <a:off x="2488" y="3149"/>
              <a:ext cx="1104" cy="152"/>
            </a:xfrm>
            <a:custGeom>
              <a:avLst/>
              <a:gdLst>
                <a:gd name="T0" fmla="*/ 0 w 1104"/>
                <a:gd name="T1" fmla="*/ 72 h 152"/>
                <a:gd name="T2" fmla="*/ 240 w 1104"/>
                <a:gd name="T3" fmla="*/ 72 h 152"/>
                <a:gd name="T4" fmla="*/ 280 w 1104"/>
                <a:gd name="T5" fmla="*/ 0 h 152"/>
                <a:gd name="T6" fmla="*/ 296 w 1104"/>
                <a:gd name="T7" fmla="*/ 152 h 152"/>
                <a:gd name="T8" fmla="*/ 328 w 1104"/>
                <a:gd name="T9" fmla="*/ 72 h 152"/>
                <a:gd name="T10" fmla="*/ 1104 w 1104"/>
                <a:gd name="T11" fmla="*/ 75 h 152"/>
              </a:gdLst>
              <a:ahLst/>
              <a:cxnLst>
                <a:cxn ang="0">
                  <a:pos x="T0" y="T1"/>
                </a:cxn>
                <a:cxn ang="0">
                  <a:pos x="T2" y="T3"/>
                </a:cxn>
                <a:cxn ang="0">
                  <a:pos x="T4" y="T5"/>
                </a:cxn>
                <a:cxn ang="0">
                  <a:pos x="T6" y="T7"/>
                </a:cxn>
                <a:cxn ang="0">
                  <a:pos x="T8" y="T9"/>
                </a:cxn>
                <a:cxn ang="0">
                  <a:pos x="T10" y="T11"/>
                </a:cxn>
              </a:cxnLst>
              <a:rect l="0" t="0" r="r" b="b"/>
              <a:pathLst>
                <a:path w="1104" h="152">
                  <a:moveTo>
                    <a:pt x="0" y="72"/>
                  </a:moveTo>
                  <a:lnTo>
                    <a:pt x="240" y="72"/>
                  </a:lnTo>
                  <a:lnTo>
                    <a:pt x="280" y="0"/>
                  </a:lnTo>
                  <a:lnTo>
                    <a:pt x="296" y="152"/>
                  </a:lnTo>
                  <a:lnTo>
                    <a:pt x="328" y="72"/>
                  </a:lnTo>
                  <a:lnTo>
                    <a:pt x="1104" y="75"/>
                  </a:lnTo>
                </a:path>
              </a:pathLst>
            </a:custGeom>
            <a:noFill/>
            <a:ln w="57150" cmpd="sng">
              <a:solidFill>
                <a:schemeClr val="tx1"/>
              </a:solidFill>
              <a:round/>
              <a:headEn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49" name="Oval 21"/>
            <p:cNvSpPr>
              <a:spLocks noChangeArrowheads="1"/>
            </p:cNvSpPr>
            <p:nvPr/>
          </p:nvSpPr>
          <p:spPr bwMode="auto">
            <a:xfrm>
              <a:off x="3776" y="1432"/>
              <a:ext cx="112" cy="112"/>
            </a:xfrm>
            <a:prstGeom prst="ellipse">
              <a:avLst/>
            </a:prstGeom>
            <a:solidFill>
              <a:schemeClr val="bg1"/>
            </a:solidFill>
            <a:ln w="381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50" name="Oval 22"/>
            <p:cNvSpPr>
              <a:spLocks noChangeArrowheads="1"/>
            </p:cNvSpPr>
            <p:nvPr/>
          </p:nvSpPr>
          <p:spPr bwMode="auto">
            <a:xfrm>
              <a:off x="3744" y="1728"/>
              <a:ext cx="112" cy="112"/>
            </a:xfrm>
            <a:prstGeom prst="ellipse">
              <a:avLst/>
            </a:prstGeom>
            <a:solidFill>
              <a:schemeClr val="bg1"/>
            </a:solidFill>
            <a:ln w="381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51" name="Oval 23"/>
            <p:cNvSpPr>
              <a:spLocks noChangeArrowheads="1"/>
            </p:cNvSpPr>
            <p:nvPr/>
          </p:nvSpPr>
          <p:spPr bwMode="auto">
            <a:xfrm>
              <a:off x="3200" y="2008"/>
              <a:ext cx="112" cy="112"/>
            </a:xfrm>
            <a:prstGeom prst="ellipse">
              <a:avLst/>
            </a:prstGeom>
            <a:solidFill>
              <a:schemeClr val="bg1"/>
            </a:solidFill>
            <a:ln w="381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52" name="Oval 24"/>
            <p:cNvSpPr>
              <a:spLocks noChangeArrowheads="1"/>
            </p:cNvSpPr>
            <p:nvPr/>
          </p:nvSpPr>
          <p:spPr bwMode="auto">
            <a:xfrm>
              <a:off x="3288" y="2304"/>
              <a:ext cx="112" cy="112"/>
            </a:xfrm>
            <a:prstGeom prst="ellipse">
              <a:avLst/>
            </a:prstGeom>
            <a:solidFill>
              <a:schemeClr val="bg1"/>
            </a:solidFill>
            <a:ln w="381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53" name="Oval 25"/>
            <p:cNvSpPr>
              <a:spLocks noChangeArrowheads="1"/>
            </p:cNvSpPr>
            <p:nvPr/>
          </p:nvSpPr>
          <p:spPr bwMode="auto">
            <a:xfrm>
              <a:off x="3216" y="2584"/>
              <a:ext cx="112" cy="112"/>
            </a:xfrm>
            <a:prstGeom prst="ellipse">
              <a:avLst/>
            </a:prstGeom>
            <a:solidFill>
              <a:schemeClr val="bg1"/>
            </a:solidFill>
            <a:ln w="381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54" name="Oval 26"/>
            <p:cNvSpPr>
              <a:spLocks noChangeArrowheads="1"/>
            </p:cNvSpPr>
            <p:nvPr/>
          </p:nvSpPr>
          <p:spPr bwMode="auto">
            <a:xfrm>
              <a:off x="3336" y="2880"/>
              <a:ext cx="112" cy="112"/>
            </a:xfrm>
            <a:prstGeom prst="ellipse">
              <a:avLst/>
            </a:prstGeom>
            <a:solidFill>
              <a:schemeClr val="bg1"/>
            </a:solidFill>
            <a:ln w="381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55" name="Oval 27"/>
            <p:cNvSpPr>
              <a:spLocks noChangeArrowheads="1"/>
            </p:cNvSpPr>
            <p:nvPr/>
          </p:nvSpPr>
          <p:spPr bwMode="auto">
            <a:xfrm>
              <a:off x="3048" y="3160"/>
              <a:ext cx="112" cy="112"/>
            </a:xfrm>
            <a:prstGeom prst="ellipse">
              <a:avLst/>
            </a:prstGeom>
            <a:solidFill>
              <a:schemeClr val="bg1"/>
            </a:solidFill>
            <a:ln w="381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0571" name="Group 43"/>
          <p:cNvGrpSpPr>
            <a:grpSpLocks/>
          </p:cNvGrpSpPr>
          <p:nvPr/>
        </p:nvGrpSpPr>
        <p:grpSpPr bwMode="auto">
          <a:xfrm>
            <a:off x="2755901" y="5610220"/>
            <a:ext cx="2740025" cy="396875"/>
            <a:chOff x="776" y="3534"/>
            <a:chExt cx="1726" cy="250"/>
          </a:xfrm>
        </p:grpSpPr>
        <p:sp>
          <p:nvSpPr>
            <p:cNvPr id="150557" name="Text Box 29"/>
            <p:cNvSpPr txBox="1">
              <a:spLocks noChangeArrowheads="1"/>
            </p:cNvSpPr>
            <p:nvPr/>
          </p:nvSpPr>
          <p:spPr bwMode="auto">
            <a:xfrm>
              <a:off x="1396" y="3534"/>
              <a:ext cx="11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pPr>
              <a:r>
                <a:rPr lang="en-AU" altLang="en-US"/>
                <a:t>1970            2005</a:t>
              </a:r>
            </a:p>
          </p:txBody>
        </p:sp>
        <p:sp>
          <p:nvSpPr>
            <p:cNvPr id="150558" name="Oval 30"/>
            <p:cNvSpPr>
              <a:spLocks noChangeArrowheads="1"/>
            </p:cNvSpPr>
            <p:nvPr/>
          </p:nvSpPr>
          <p:spPr bwMode="auto">
            <a:xfrm>
              <a:off x="776" y="3633"/>
              <a:ext cx="112" cy="112"/>
            </a:xfrm>
            <a:prstGeom prst="ellipse">
              <a:avLst/>
            </a:prstGeom>
            <a:solidFill>
              <a:schemeClr val="bg1"/>
            </a:solidFill>
            <a:ln w="381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59" name="Oval 31"/>
            <p:cNvSpPr>
              <a:spLocks noChangeArrowheads="1"/>
            </p:cNvSpPr>
            <p:nvPr/>
          </p:nvSpPr>
          <p:spPr bwMode="auto">
            <a:xfrm>
              <a:off x="1824" y="3634"/>
              <a:ext cx="112" cy="1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0575" name="Group 47"/>
          <p:cNvGrpSpPr>
            <a:grpSpLocks/>
          </p:cNvGrpSpPr>
          <p:nvPr/>
        </p:nvGrpSpPr>
        <p:grpSpPr bwMode="auto">
          <a:xfrm>
            <a:off x="5711825" y="5162550"/>
            <a:ext cx="3651250" cy="857250"/>
            <a:chOff x="2638" y="3252"/>
            <a:chExt cx="2300" cy="540"/>
          </a:xfrm>
        </p:grpSpPr>
        <p:grpSp>
          <p:nvGrpSpPr>
            <p:cNvPr id="150574" name="Group 46"/>
            <p:cNvGrpSpPr>
              <a:grpSpLocks/>
            </p:cNvGrpSpPr>
            <p:nvPr/>
          </p:nvGrpSpPr>
          <p:grpSpPr bwMode="auto">
            <a:xfrm>
              <a:off x="2638" y="3252"/>
              <a:ext cx="2300" cy="375"/>
              <a:chOff x="2638" y="3252"/>
              <a:chExt cx="2300" cy="375"/>
            </a:xfrm>
          </p:grpSpPr>
          <p:sp>
            <p:nvSpPr>
              <p:cNvPr id="150562" name="Text Box 34"/>
              <p:cNvSpPr txBox="1">
                <a:spLocks noChangeArrowheads="1"/>
              </p:cNvSpPr>
              <p:nvPr/>
            </p:nvSpPr>
            <p:spPr bwMode="auto">
              <a:xfrm>
                <a:off x="2638" y="3252"/>
                <a:ext cx="2300" cy="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92100" algn="ctr"/>
                    <a:tab pos="1054100" algn="ctr"/>
                    <a:tab pos="1816100" algn="ctr"/>
                    <a:tab pos="2578100" algn="ctr"/>
                    <a:tab pos="3340100" algn="ctr"/>
                  </a:tabLst>
                  <a:defRPr sz="2400">
                    <a:solidFill>
                      <a:schemeClr val="tx1"/>
                    </a:solidFill>
                    <a:latin typeface="Times" panose="02020603050405020304" pitchFamily="18" charset="0"/>
                  </a:defRPr>
                </a:lvl1pPr>
                <a:lvl2pPr>
                  <a:tabLst>
                    <a:tab pos="292100" algn="ctr"/>
                    <a:tab pos="1054100" algn="ctr"/>
                    <a:tab pos="1816100" algn="ctr"/>
                    <a:tab pos="2578100" algn="ctr"/>
                    <a:tab pos="3340100" algn="ctr"/>
                  </a:tabLst>
                  <a:defRPr sz="2400">
                    <a:solidFill>
                      <a:schemeClr val="tx1"/>
                    </a:solidFill>
                    <a:latin typeface="Times" panose="02020603050405020304" pitchFamily="18" charset="0"/>
                  </a:defRPr>
                </a:lvl2pPr>
                <a:lvl3pPr>
                  <a:tabLst>
                    <a:tab pos="292100" algn="ctr"/>
                    <a:tab pos="1054100" algn="ctr"/>
                    <a:tab pos="1816100" algn="ctr"/>
                    <a:tab pos="2578100" algn="ctr"/>
                    <a:tab pos="3340100" algn="ctr"/>
                  </a:tabLst>
                  <a:defRPr sz="2400">
                    <a:solidFill>
                      <a:schemeClr val="tx1"/>
                    </a:solidFill>
                    <a:latin typeface="Times" panose="02020603050405020304" pitchFamily="18" charset="0"/>
                  </a:defRPr>
                </a:lvl3pPr>
                <a:lvl4pPr>
                  <a:tabLst>
                    <a:tab pos="292100" algn="ctr"/>
                    <a:tab pos="1054100" algn="ctr"/>
                    <a:tab pos="1816100" algn="ctr"/>
                    <a:tab pos="2578100" algn="ctr"/>
                    <a:tab pos="3340100" algn="ctr"/>
                  </a:tabLst>
                  <a:defRPr sz="2400">
                    <a:solidFill>
                      <a:schemeClr val="tx1"/>
                    </a:solidFill>
                    <a:latin typeface="Times" panose="02020603050405020304" pitchFamily="18" charset="0"/>
                  </a:defRPr>
                </a:lvl4pPr>
                <a:lvl5pPr>
                  <a:tabLst>
                    <a:tab pos="292100" algn="ctr"/>
                    <a:tab pos="1054100" algn="ctr"/>
                    <a:tab pos="1816100" algn="ctr"/>
                    <a:tab pos="2578100" algn="ctr"/>
                    <a:tab pos="3340100" algn="ctr"/>
                  </a:tabLst>
                  <a:defRPr sz="2400">
                    <a:solidFill>
                      <a:schemeClr val="tx1"/>
                    </a:solidFill>
                    <a:latin typeface="Times" panose="02020603050405020304" pitchFamily="18" charset="0"/>
                  </a:defRPr>
                </a:lvl5pPr>
                <a:lvl6pPr eaLnBrk="0" fontAlgn="base" hangingPunct="0">
                  <a:spcBef>
                    <a:spcPct val="0"/>
                  </a:spcBef>
                  <a:spcAft>
                    <a:spcPct val="0"/>
                  </a:spcAft>
                  <a:tabLst>
                    <a:tab pos="292100" algn="ctr"/>
                    <a:tab pos="1054100" algn="ctr"/>
                    <a:tab pos="1816100" algn="ctr"/>
                    <a:tab pos="2578100" algn="ctr"/>
                    <a:tab pos="3340100" algn="ctr"/>
                  </a:tabLst>
                  <a:defRPr sz="2400">
                    <a:solidFill>
                      <a:schemeClr val="tx1"/>
                    </a:solidFill>
                    <a:latin typeface="Times" panose="02020603050405020304" pitchFamily="18" charset="0"/>
                  </a:defRPr>
                </a:lvl6pPr>
                <a:lvl7pPr eaLnBrk="0" fontAlgn="base" hangingPunct="0">
                  <a:spcBef>
                    <a:spcPct val="0"/>
                  </a:spcBef>
                  <a:spcAft>
                    <a:spcPct val="0"/>
                  </a:spcAft>
                  <a:tabLst>
                    <a:tab pos="292100" algn="ctr"/>
                    <a:tab pos="1054100" algn="ctr"/>
                    <a:tab pos="1816100" algn="ctr"/>
                    <a:tab pos="2578100" algn="ctr"/>
                    <a:tab pos="3340100" algn="ctr"/>
                  </a:tabLst>
                  <a:defRPr sz="2400">
                    <a:solidFill>
                      <a:schemeClr val="tx1"/>
                    </a:solidFill>
                    <a:latin typeface="Times" panose="02020603050405020304" pitchFamily="18" charset="0"/>
                  </a:defRPr>
                </a:lvl7pPr>
                <a:lvl8pPr eaLnBrk="0" fontAlgn="base" hangingPunct="0">
                  <a:spcBef>
                    <a:spcPct val="0"/>
                  </a:spcBef>
                  <a:spcAft>
                    <a:spcPct val="0"/>
                  </a:spcAft>
                  <a:tabLst>
                    <a:tab pos="292100" algn="ctr"/>
                    <a:tab pos="1054100" algn="ctr"/>
                    <a:tab pos="1816100" algn="ctr"/>
                    <a:tab pos="2578100" algn="ctr"/>
                    <a:tab pos="3340100" algn="ctr"/>
                  </a:tabLst>
                  <a:defRPr sz="2400">
                    <a:solidFill>
                      <a:schemeClr val="tx1"/>
                    </a:solidFill>
                    <a:latin typeface="Times" panose="02020603050405020304" pitchFamily="18" charset="0"/>
                  </a:defRPr>
                </a:lvl8pPr>
                <a:lvl9pPr eaLnBrk="0" fontAlgn="base" hangingPunct="0">
                  <a:spcBef>
                    <a:spcPct val="0"/>
                  </a:spcBef>
                  <a:spcAft>
                    <a:spcPct val="0"/>
                  </a:spcAft>
                  <a:tabLst>
                    <a:tab pos="292100" algn="ctr"/>
                    <a:tab pos="1054100" algn="ctr"/>
                    <a:tab pos="1816100" algn="ctr"/>
                    <a:tab pos="2578100" algn="ctr"/>
                    <a:tab pos="3340100" algn="ctr"/>
                  </a:tabLst>
                  <a:defRPr sz="2400">
                    <a:solidFill>
                      <a:schemeClr val="tx1"/>
                    </a:solidFill>
                    <a:latin typeface="Times" panose="02020603050405020304" pitchFamily="18" charset="0"/>
                  </a:defRPr>
                </a:lvl9pPr>
              </a:lstStyle>
              <a:p>
                <a:pPr>
                  <a:lnSpc>
                    <a:spcPct val="110000"/>
                  </a:lnSpc>
                </a:pPr>
                <a:r>
                  <a:rPr lang="en-AU" altLang="en-US" sz="1200">
                    <a:latin typeface="Arial" panose="020B0604020202020204" pitchFamily="34" charset="0"/>
                  </a:rPr>
                  <a:t>	|	|	|	|	|</a:t>
                </a:r>
              </a:p>
              <a:p>
                <a:pPr>
                  <a:lnSpc>
                    <a:spcPct val="110000"/>
                  </a:lnSpc>
                </a:pPr>
                <a:r>
                  <a:rPr lang="en-AU" altLang="en-US" sz="1800">
                    <a:latin typeface="Arial" panose="020B0604020202020204" pitchFamily="34" charset="0"/>
                  </a:rPr>
                  <a:t>	40	50	60	70	80</a:t>
                </a:r>
              </a:p>
            </p:txBody>
          </p:sp>
          <p:sp>
            <p:nvSpPr>
              <p:cNvPr id="150563" name="Line 35"/>
              <p:cNvSpPr>
                <a:spLocks noChangeShapeType="1"/>
              </p:cNvSpPr>
              <p:nvPr/>
            </p:nvSpPr>
            <p:spPr bwMode="auto">
              <a:xfrm>
                <a:off x="2869" y="3393"/>
                <a:ext cx="19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0569" name="Rectangle 41"/>
            <p:cNvSpPr>
              <a:spLocks noChangeArrowheads="1"/>
            </p:cNvSpPr>
            <p:nvPr/>
          </p:nvSpPr>
          <p:spPr bwMode="auto">
            <a:xfrm>
              <a:off x="3518" y="3559"/>
              <a:ext cx="5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Percent</a:t>
              </a:r>
            </a:p>
          </p:txBody>
        </p:sp>
      </p:grpSp>
    </p:spTree>
    <p:extLst>
      <p:ext uri="{BB962C8B-B14F-4D97-AF65-F5344CB8AC3E}">
        <p14:creationId xmlns:p14="http://schemas.microsoft.com/office/powerpoint/2010/main" val="10029848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50570"/>
                                        </p:tgtEl>
                                        <p:attrNameLst>
                                          <p:attrName>style.visibility</p:attrName>
                                        </p:attrNameLst>
                                      </p:cBhvr>
                                      <p:to>
                                        <p:strVal val="visible"/>
                                      </p:to>
                                    </p:set>
                                    <p:animEffect transition="in" filter="strips(downRight)">
                                      <p:cBhvr>
                                        <p:cTn id="7" dur="500"/>
                                        <p:tgtEl>
                                          <p:spTgt spid="150570"/>
                                        </p:tgtEl>
                                      </p:cBhvr>
                                    </p:animEffect>
                                  </p:childTnLst>
                                </p:cTn>
                              </p:par>
                            </p:childTnLst>
                          </p:cTn>
                        </p:par>
                        <p:par>
                          <p:cTn id="8" fill="hold" nodeType="afterGroup">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150575"/>
                                        </p:tgtEl>
                                        <p:attrNameLst>
                                          <p:attrName>style.visibility</p:attrName>
                                        </p:attrNameLst>
                                      </p:cBhvr>
                                      <p:to>
                                        <p:strVal val="visible"/>
                                      </p:to>
                                    </p:set>
                                    <p:animEffect transition="in" filter="wipe(left)">
                                      <p:cBhvr>
                                        <p:cTn id="11" dur="500"/>
                                        <p:tgtEl>
                                          <p:spTgt spid="150575"/>
                                        </p:tgtEl>
                                      </p:cBhvr>
                                    </p:animEffect>
                                  </p:childTnLst>
                                </p:cTn>
                              </p:par>
                            </p:childTnLst>
                          </p:cTn>
                        </p:par>
                        <p:par>
                          <p:cTn id="12" fill="hold" nodeType="afterGroup">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150572"/>
                                        </p:tgtEl>
                                        <p:attrNameLst>
                                          <p:attrName>style.visibility</p:attrName>
                                        </p:attrNameLst>
                                      </p:cBhvr>
                                      <p:to>
                                        <p:strVal val="visible"/>
                                      </p:to>
                                    </p:set>
                                    <p:animEffect transition="in" filter="wipe(left)">
                                      <p:cBhvr>
                                        <p:cTn id="15" dur="500"/>
                                        <p:tgtEl>
                                          <p:spTgt spid="150572"/>
                                        </p:tgtEl>
                                      </p:cBhvr>
                                    </p:animEffect>
                                  </p:childTnLst>
                                </p:cTn>
                              </p:par>
                            </p:childTnLst>
                          </p:cTn>
                        </p:par>
                        <p:par>
                          <p:cTn id="16" fill="hold" nodeType="afterGroup">
                            <p:stCondLst>
                              <p:cond delay="4500"/>
                            </p:stCondLst>
                            <p:childTnLst>
                              <p:par>
                                <p:cTn id="17" presetID="22" presetClass="entr" presetSubtype="8" fill="hold" nodeType="afterEffect">
                                  <p:stCondLst>
                                    <p:cond delay="1000"/>
                                  </p:stCondLst>
                                  <p:childTnLst>
                                    <p:set>
                                      <p:cBhvr>
                                        <p:cTn id="18" dur="1" fill="hold">
                                          <p:stCondLst>
                                            <p:cond delay="0"/>
                                          </p:stCondLst>
                                        </p:cTn>
                                        <p:tgtEl>
                                          <p:spTgt spid="150571"/>
                                        </p:tgtEl>
                                        <p:attrNameLst>
                                          <p:attrName>style.visibility</p:attrName>
                                        </p:attrNameLst>
                                      </p:cBhvr>
                                      <p:to>
                                        <p:strVal val="visible"/>
                                      </p:to>
                                    </p:set>
                                    <p:animEffect transition="in" filter="wipe(left)">
                                      <p:cBhvr>
                                        <p:cTn id="19" dur="500"/>
                                        <p:tgtEl>
                                          <p:spTgt spid="150571"/>
                                        </p:tgtEl>
                                      </p:cBhvr>
                                    </p:animEffect>
                                  </p:childTnLst>
                                </p:cTn>
                              </p:par>
                            </p:childTnLst>
                          </p:cTn>
                        </p:par>
                        <p:par>
                          <p:cTn id="20" fill="hold" nodeType="afterGroup">
                            <p:stCondLst>
                              <p:cond delay="6000"/>
                            </p:stCondLst>
                            <p:childTnLst>
                              <p:par>
                                <p:cTn id="21" presetID="22" presetClass="entr" presetSubtype="8" fill="hold" grpId="0" nodeType="afterEffect">
                                  <p:stCondLst>
                                    <p:cond delay="0"/>
                                  </p:stCondLst>
                                  <p:childTnLst>
                                    <p:set>
                                      <p:cBhvr>
                                        <p:cTn id="22" dur="1" fill="hold">
                                          <p:stCondLst>
                                            <p:cond delay="0"/>
                                          </p:stCondLst>
                                        </p:cTn>
                                        <p:tgtEl>
                                          <p:spTgt spid="150531"/>
                                        </p:tgtEl>
                                        <p:attrNameLst>
                                          <p:attrName>style.visibility</p:attrName>
                                        </p:attrNameLst>
                                      </p:cBhvr>
                                      <p:to>
                                        <p:strVal val="visible"/>
                                      </p:to>
                                    </p:set>
                                    <p:animEffect transition="in" filter="wipe(left)">
                                      <p:cBhvr>
                                        <p:cTn id="23" dur="500"/>
                                        <p:tgtEl>
                                          <p:spTgt spid="150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197100" y="495300"/>
            <a:ext cx="7772400" cy="698500"/>
          </a:xfrm>
          <a:solidFill>
            <a:srgbClr val="2FFF74"/>
          </a:solidFill>
          <a:ln>
            <a:solidFill>
              <a:schemeClr val="tx1"/>
            </a:solidFill>
            <a:miter lim="800000"/>
            <a:headEnd/>
            <a:tailEnd/>
          </a:ln>
        </p:spPr>
        <p:txBody>
          <a:bodyPr vert="horz" lIns="91427" tIns="45713" rIns="91427" bIns="45713" rtlCol="0" anchor="ctr">
            <a:normAutofit/>
          </a:bodyPr>
          <a:lstStyle/>
          <a:p>
            <a:pPr>
              <a:lnSpc>
                <a:spcPct val="80000"/>
              </a:lnSpc>
            </a:pPr>
            <a:r>
              <a:rPr lang="en-US" altLang="en-US">
                <a:effectLst>
                  <a:outerShdw blurRad="38100" dist="38100" dir="2700000" algn="tl">
                    <a:srgbClr val="FFFFFF"/>
                  </a:outerShdw>
                </a:effectLst>
              </a:rPr>
              <a:t>New Trends in OM</a:t>
            </a:r>
          </a:p>
        </p:txBody>
      </p:sp>
      <p:graphicFrame>
        <p:nvGraphicFramePr>
          <p:cNvPr id="107638" name="Group 118"/>
          <p:cNvGraphicFramePr>
            <a:graphicFrameLocks noGrp="1"/>
          </p:cNvGraphicFramePr>
          <p:nvPr/>
        </p:nvGraphicFramePr>
        <p:xfrm>
          <a:off x="2171700" y="1930401"/>
          <a:ext cx="7886700" cy="4129469"/>
        </p:xfrm>
        <a:graphic>
          <a:graphicData uri="http://schemas.openxmlformats.org/drawingml/2006/table">
            <a:tbl>
              <a:tblPr/>
              <a:tblGrid>
                <a:gridCol w="1612900">
                  <a:extLst>
                    <a:ext uri="{9D8B030D-6E8A-4147-A177-3AD203B41FA5}">
                      <a16:colId xmlns:a16="http://schemas.microsoft.com/office/drawing/2014/main" val="2548122135"/>
                    </a:ext>
                  </a:extLst>
                </a:gridCol>
                <a:gridCol w="762000">
                  <a:extLst>
                    <a:ext uri="{9D8B030D-6E8A-4147-A177-3AD203B41FA5}">
                      <a16:colId xmlns:a16="http://schemas.microsoft.com/office/drawing/2014/main" val="2722505486"/>
                    </a:ext>
                  </a:extLst>
                </a:gridCol>
                <a:gridCol w="3162300">
                  <a:extLst>
                    <a:ext uri="{9D8B030D-6E8A-4147-A177-3AD203B41FA5}">
                      <a16:colId xmlns:a16="http://schemas.microsoft.com/office/drawing/2014/main" val="813619201"/>
                    </a:ext>
                  </a:extLst>
                </a:gridCol>
                <a:gridCol w="736600">
                  <a:extLst>
                    <a:ext uri="{9D8B030D-6E8A-4147-A177-3AD203B41FA5}">
                      <a16:colId xmlns:a16="http://schemas.microsoft.com/office/drawing/2014/main" val="3571682692"/>
                    </a:ext>
                  </a:extLst>
                </a:gridCol>
                <a:gridCol w="1612900">
                  <a:extLst>
                    <a:ext uri="{9D8B030D-6E8A-4147-A177-3AD203B41FA5}">
                      <a16:colId xmlns:a16="http://schemas.microsoft.com/office/drawing/2014/main" val="3275683697"/>
                    </a:ext>
                  </a:extLst>
                </a:gridCol>
              </a:tblGrid>
              <a:tr h="11557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Local or national focus</a:t>
                      </a:r>
                    </a:p>
                  </a:txBody>
                  <a:tcPr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Low-cost, reliable worldwide communication and transportation networks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Global focus</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3819330"/>
                  </a:ext>
                </a:extLst>
              </a:tr>
              <a:tr h="1154113">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Batch (large) shipments</a:t>
                      </a:r>
                    </a:p>
                  </a:txBody>
                  <a:tcPr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Short product life cycles and cost of capital put pressure on reducing inventory</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Just-in-time shipments</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9730521"/>
                  </a:ext>
                </a:extLst>
              </a:tr>
              <a:tr h="1354138">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Low-bid purchasing</a:t>
                      </a:r>
                    </a:p>
                  </a:txBody>
                  <a:tcPr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Quality emphasis requires that suppliers be engaged in product improvement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Supply-chain partners, Enterprise Resource Planning, </a:t>
                      </a:r>
                      <a:b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b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e-commerce</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680336"/>
                  </a:ext>
                </a:extLst>
              </a:tr>
            </a:tbl>
          </a:graphicData>
        </a:graphic>
      </p:graphicFrame>
      <p:sp>
        <p:nvSpPr>
          <p:cNvPr id="107639" name="Text Box 119"/>
          <p:cNvSpPr txBox="1">
            <a:spLocks noChangeArrowheads="1"/>
          </p:cNvSpPr>
          <p:nvPr/>
        </p:nvSpPr>
        <p:spPr bwMode="auto">
          <a:xfrm>
            <a:off x="8859838" y="6246813"/>
            <a:ext cx="10075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Figure 1.6</a:t>
            </a:r>
          </a:p>
        </p:txBody>
      </p:sp>
      <p:grpSp>
        <p:nvGrpSpPr>
          <p:cNvPr id="107650" name="Group 130"/>
          <p:cNvGrpSpPr>
            <a:grpSpLocks/>
          </p:cNvGrpSpPr>
          <p:nvPr/>
        </p:nvGrpSpPr>
        <p:grpSpPr bwMode="auto">
          <a:xfrm>
            <a:off x="3873500" y="2146300"/>
            <a:ext cx="4394200" cy="2717800"/>
            <a:chOff x="1480" y="1352"/>
            <a:chExt cx="2768" cy="1712"/>
          </a:xfrm>
        </p:grpSpPr>
        <p:sp>
          <p:nvSpPr>
            <p:cNvPr id="107640" name="AutoShape 120"/>
            <p:cNvSpPr>
              <a:spLocks noChangeArrowheads="1"/>
            </p:cNvSpPr>
            <p:nvPr/>
          </p:nvSpPr>
          <p:spPr bwMode="auto">
            <a:xfrm>
              <a:off x="1480" y="1352"/>
              <a:ext cx="328" cy="264"/>
            </a:xfrm>
            <a:prstGeom prst="rightArrow">
              <a:avLst>
                <a:gd name="adj1" fmla="val 50000"/>
                <a:gd name="adj2" fmla="val 3106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41" name="AutoShape 121"/>
            <p:cNvSpPr>
              <a:spLocks noChangeArrowheads="1"/>
            </p:cNvSpPr>
            <p:nvPr/>
          </p:nvSpPr>
          <p:spPr bwMode="auto">
            <a:xfrm>
              <a:off x="1480" y="2080"/>
              <a:ext cx="328" cy="264"/>
            </a:xfrm>
            <a:prstGeom prst="rightArrow">
              <a:avLst>
                <a:gd name="adj1" fmla="val 50000"/>
                <a:gd name="adj2" fmla="val 3106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42" name="AutoShape 122"/>
            <p:cNvSpPr>
              <a:spLocks noChangeArrowheads="1"/>
            </p:cNvSpPr>
            <p:nvPr/>
          </p:nvSpPr>
          <p:spPr bwMode="auto">
            <a:xfrm>
              <a:off x="1480" y="2800"/>
              <a:ext cx="328" cy="264"/>
            </a:xfrm>
            <a:prstGeom prst="rightArrow">
              <a:avLst>
                <a:gd name="adj1" fmla="val 50000"/>
                <a:gd name="adj2" fmla="val 3106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43" name="AutoShape 123"/>
            <p:cNvSpPr>
              <a:spLocks noChangeArrowheads="1"/>
            </p:cNvSpPr>
            <p:nvPr/>
          </p:nvSpPr>
          <p:spPr bwMode="auto">
            <a:xfrm>
              <a:off x="3920" y="2800"/>
              <a:ext cx="328" cy="264"/>
            </a:xfrm>
            <a:prstGeom prst="rightArrow">
              <a:avLst>
                <a:gd name="adj1" fmla="val 50000"/>
                <a:gd name="adj2" fmla="val 3106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44" name="AutoShape 124"/>
            <p:cNvSpPr>
              <a:spLocks noChangeArrowheads="1"/>
            </p:cNvSpPr>
            <p:nvPr/>
          </p:nvSpPr>
          <p:spPr bwMode="auto">
            <a:xfrm>
              <a:off x="3920" y="2080"/>
              <a:ext cx="328" cy="264"/>
            </a:xfrm>
            <a:prstGeom prst="rightArrow">
              <a:avLst>
                <a:gd name="adj1" fmla="val 50000"/>
                <a:gd name="adj2" fmla="val 3106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45" name="AutoShape 125"/>
            <p:cNvSpPr>
              <a:spLocks noChangeArrowheads="1"/>
            </p:cNvSpPr>
            <p:nvPr/>
          </p:nvSpPr>
          <p:spPr bwMode="auto">
            <a:xfrm>
              <a:off x="3920" y="1352"/>
              <a:ext cx="328" cy="264"/>
            </a:xfrm>
            <a:prstGeom prst="rightArrow">
              <a:avLst>
                <a:gd name="adj1" fmla="val 50000"/>
                <a:gd name="adj2" fmla="val 3106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649" name="Group 129"/>
          <p:cNvGrpSpPr>
            <a:grpSpLocks/>
          </p:cNvGrpSpPr>
          <p:nvPr/>
        </p:nvGrpSpPr>
        <p:grpSpPr bwMode="auto">
          <a:xfrm>
            <a:off x="2359026" y="1462088"/>
            <a:ext cx="7388225" cy="457200"/>
            <a:chOff x="526" y="921"/>
            <a:chExt cx="4654" cy="288"/>
          </a:xfrm>
        </p:grpSpPr>
        <p:sp>
          <p:nvSpPr>
            <p:cNvPr id="107524" name="Text Box 4"/>
            <p:cNvSpPr txBox="1">
              <a:spLocks noChangeArrowheads="1"/>
            </p:cNvSpPr>
            <p:nvPr/>
          </p:nvSpPr>
          <p:spPr bwMode="auto">
            <a:xfrm>
              <a:off x="526" y="921"/>
              <a:ext cx="46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3492500" algn="ctr"/>
                  <a:tab pos="6731000" algn="ctr"/>
                </a:tabLst>
                <a:defRPr sz="2400">
                  <a:solidFill>
                    <a:schemeClr val="tx1"/>
                  </a:solidFill>
                  <a:latin typeface="Times" panose="02020603050405020304" pitchFamily="18" charset="0"/>
                </a:defRPr>
              </a:lvl1pPr>
              <a:lvl2pPr>
                <a:tabLst>
                  <a:tab pos="3492500" algn="ctr"/>
                  <a:tab pos="6731000" algn="ctr"/>
                </a:tabLst>
                <a:defRPr sz="2400">
                  <a:solidFill>
                    <a:schemeClr val="tx1"/>
                  </a:solidFill>
                  <a:latin typeface="Times" panose="02020603050405020304" pitchFamily="18" charset="0"/>
                </a:defRPr>
              </a:lvl2pPr>
              <a:lvl3pPr>
                <a:tabLst>
                  <a:tab pos="3492500" algn="ctr"/>
                  <a:tab pos="6731000" algn="ctr"/>
                </a:tabLst>
                <a:defRPr sz="2400">
                  <a:solidFill>
                    <a:schemeClr val="tx1"/>
                  </a:solidFill>
                  <a:latin typeface="Times" panose="02020603050405020304" pitchFamily="18" charset="0"/>
                </a:defRPr>
              </a:lvl3pPr>
              <a:lvl4pPr>
                <a:tabLst>
                  <a:tab pos="3492500" algn="ctr"/>
                  <a:tab pos="6731000" algn="ctr"/>
                </a:tabLst>
                <a:defRPr sz="2400">
                  <a:solidFill>
                    <a:schemeClr val="tx1"/>
                  </a:solidFill>
                  <a:latin typeface="Times" panose="02020603050405020304" pitchFamily="18" charset="0"/>
                </a:defRPr>
              </a:lvl4pPr>
              <a:lvl5pPr>
                <a:tabLst>
                  <a:tab pos="3492500" algn="ctr"/>
                  <a:tab pos="6731000" algn="ctr"/>
                </a:tabLst>
                <a:defRPr sz="2400">
                  <a:solidFill>
                    <a:schemeClr val="tx1"/>
                  </a:solidFill>
                  <a:latin typeface="Times" panose="02020603050405020304" pitchFamily="18" charset="0"/>
                </a:defRPr>
              </a:lvl5pPr>
              <a:lvl6pPr eaLnBrk="0" fontAlgn="base" hangingPunct="0">
                <a:spcBef>
                  <a:spcPct val="0"/>
                </a:spcBef>
                <a:spcAft>
                  <a:spcPct val="0"/>
                </a:spcAft>
                <a:tabLst>
                  <a:tab pos="3492500" algn="ctr"/>
                  <a:tab pos="6731000" algn="ctr"/>
                </a:tabLst>
                <a:defRPr sz="2400">
                  <a:solidFill>
                    <a:schemeClr val="tx1"/>
                  </a:solidFill>
                  <a:latin typeface="Times" panose="02020603050405020304" pitchFamily="18" charset="0"/>
                </a:defRPr>
              </a:lvl6pPr>
              <a:lvl7pPr eaLnBrk="0" fontAlgn="base" hangingPunct="0">
                <a:spcBef>
                  <a:spcPct val="0"/>
                </a:spcBef>
                <a:spcAft>
                  <a:spcPct val="0"/>
                </a:spcAft>
                <a:tabLst>
                  <a:tab pos="3492500" algn="ctr"/>
                  <a:tab pos="6731000" algn="ctr"/>
                </a:tabLst>
                <a:defRPr sz="2400">
                  <a:solidFill>
                    <a:schemeClr val="tx1"/>
                  </a:solidFill>
                  <a:latin typeface="Times" panose="02020603050405020304" pitchFamily="18" charset="0"/>
                </a:defRPr>
              </a:lvl7pPr>
              <a:lvl8pPr eaLnBrk="0" fontAlgn="base" hangingPunct="0">
                <a:spcBef>
                  <a:spcPct val="0"/>
                </a:spcBef>
                <a:spcAft>
                  <a:spcPct val="0"/>
                </a:spcAft>
                <a:tabLst>
                  <a:tab pos="3492500" algn="ctr"/>
                  <a:tab pos="6731000" algn="ctr"/>
                </a:tabLst>
                <a:defRPr sz="2400">
                  <a:solidFill>
                    <a:schemeClr val="tx1"/>
                  </a:solidFill>
                  <a:latin typeface="Times" panose="02020603050405020304" pitchFamily="18" charset="0"/>
                </a:defRPr>
              </a:lvl8pPr>
              <a:lvl9pPr eaLnBrk="0" fontAlgn="base" hangingPunct="0">
                <a:spcBef>
                  <a:spcPct val="0"/>
                </a:spcBef>
                <a:spcAft>
                  <a:spcPct val="0"/>
                </a:spcAft>
                <a:tabLst>
                  <a:tab pos="3492500" algn="ctr"/>
                  <a:tab pos="6731000" algn="ctr"/>
                </a:tabLst>
                <a:defRPr sz="2400">
                  <a:solidFill>
                    <a:schemeClr val="tx1"/>
                  </a:solidFill>
                  <a:latin typeface="Times" panose="02020603050405020304" pitchFamily="18" charset="0"/>
                </a:defRPr>
              </a:lvl9pPr>
            </a:lstStyle>
            <a:p>
              <a:r>
                <a:rPr lang="en-AU" altLang="en-US">
                  <a:solidFill>
                    <a:schemeClr val="hlink"/>
                  </a:solidFill>
                  <a:effectLst>
                    <a:outerShdw blurRad="38100" dist="38100" dir="2700000" algn="tl">
                      <a:srgbClr val="C0C0C0"/>
                    </a:outerShdw>
                  </a:effectLst>
                  <a:latin typeface="Arial" panose="020B0604020202020204" pitchFamily="34" charset="0"/>
                </a:rPr>
                <a:t>Past	Causes	Future</a:t>
              </a:r>
            </a:p>
          </p:txBody>
        </p:sp>
        <p:grpSp>
          <p:nvGrpSpPr>
            <p:cNvPr id="107648" name="Group 128"/>
            <p:cNvGrpSpPr>
              <a:grpSpLocks/>
            </p:cNvGrpSpPr>
            <p:nvPr/>
          </p:nvGrpSpPr>
          <p:grpSpPr bwMode="auto">
            <a:xfrm>
              <a:off x="1248" y="976"/>
              <a:ext cx="3088" cy="192"/>
              <a:chOff x="1248" y="976"/>
              <a:chExt cx="3088" cy="192"/>
            </a:xfrm>
          </p:grpSpPr>
          <p:sp>
            <p:nvSpPr>
              <p:cNvPr id="107646" name="AutoShape 126"/>
              <p:cNvSpPr>
                <a:spLocks noChangeArrowheads="1"/>
              </p:cNvSpPr>
              <p:nvPr/>
            </p:nvSpPr>
            <p:spPr bwMode="auto">
              <a:xfrm>
                <a:off x="1248" y="976"/>
                <a:ext cx="976" cy="192"/>
              </a:xfrm>
              <a:prstGeom prst="rightArrow">
                <a:avLst>
                  <a:gd name="adj1" fmla="val 51926"/>
                  <a:gd name="adj2" fmla="val 6457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47" name="AutoShape 127"/>
              <p:cNvSpPr>
                <a:spLocks noChangeArrowheads="1"/>
              </p:cNvSpPr>
              <p:nvPr/>
            </p:nvSpPr>
            <p:spPr bwMode="auto">
              <a:xfrm>
                <a:off x="3360" y="976"/>
                <a:ext cx="976" cy="192"/>
              </a:xfrm>
              <a:prstGeom prst="rightArrow">
                <a:avLst>
                  <a:gd name="adj1" fmla="val 51926"/>
                  <a:gd name="adj2" fmla="val 6457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204488098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07649"/>
                                        </p:tgtEl>
                                        <p:attrNameLst>
                                          <p:attrName>style.visibility</p:attrName>
                                        </p:attrNameLst>
                                      </p:cBhvr>
                                      <p:to>
                                        <p:strVal val="visible"/>
                                      </p:to>
                                    </p:set>
                                    <p:animEffect transition="in" filter="wipe(left)">
                                      <p:cBhvr>
                                        <p:cTn id="7" dur="1000"/>
                                        <p:tgtEl>
                                          <p:spTgt spid="107649"/>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07638"/>
                                        </p:tgtEl>
                                        <p:attrNameLst>
                                          <p:attrName>style.visibility</p:attrName>
                                        </p:attrNameLst>
                                      </p:cBhvr>
                                      <p:to>
                                        <p:strVal val="visible"/>
                                      </p:to>
                                    </p:set>
                                    <p:animEffect transition="in" filter="strips(downRight)">
                                      <p:cBhvr>
                                        <p:cTn id="11" dur="1000"/>
                                        <p:tgtEl>
                                          <p:spTgt spid="107638"/>
                                        </p:tgtEl>
                                      </p:cBhvr>
                                    </p:animEffect>
                                  </p:childTnLst>
                                </p:cTn>
                              </p:par>
                              <p:par>
                                <p:cTn id="12" presetID="18" presetClass="entr" presetSubtype="6" fill="hold" nodeType="withEffect">
                                  <p:stCondLst>
                                    <p:cond delay="1000"/>
                                  </p:stCondLst>
                                  <p:childTnLst>
                                    <p:set>
                                      <p:cBhvr>
                                        <p:cTn id="13" dur="1" fill="hold">
                                          <p:stCondLst>
                                            <p:cond delay="0"/>
                                          </p:stCondLst>
                                        </p:cTn>
                                        <p:tgtEl>
                                          <p:spTgt spid="107650"/>
                                        </p:tgtEl>
                                        <p:attrNameLst>
                                          <p:attrName>style.visibility</p:attrName>
                                        </p:attrNameLst>
                                      </p:cBhvr>
                                      <p:to>
                                        <p:strVal val="visible"/>
                                      </p:to>
                                    </p:set>
                                    <p:animEffect transition="in" filter="strips(downRight)">
                                      <p:cBhvr>
                                        <p:cTn id="14" dur="1000"/>
                                        <p:tgtEl>
                                          <p:spTgt spid="107650"/>
                                        </p:tgtEl>
                                      </p:cBhvr>
                                    </p:animEffect>
                                  </p:childTnLst>
                                </p:cTn>
                              </p:par>
                            </p:childTnLst>
                          </p:cTn>
                        </p:par>
                        <p:par>
                          <p:cTn id="15" fill="hold" nodeType="afterGroup">
                            <p:stCondLst>
                              <p:cond delay="4000"/>
                            </p:stCondLst>
                            <p:childTnLst>
                              <p:par>
                                <p:cTn id="16" presetID="22" presetClass="entr" presetSubtype="8" fill="hold" grpId="0" nodeType="afterEffect">
                                  <p:stCondLst>
                                    <p:cond delay="0"/>
                                  </p:stCondLst>
                                  <p:childTnLst>
                                    <p:set>
                                      <p:cBhvr>
                                        <p:cTn id="17" dur="1" fill="hold">
                                          <p:stCondLst>
                                            <p:cond delay="0"/>
                                          </p:stCondLst>
                                        </p:cTn>
                                        <p:tgtEl>
                                          <p:spTgt spid="107639"/>
                                        </p:tgtEl>
                                        <p:attrNameLst>
                                          <p:attrName>style.visibility</p:attrName>
                                        </p:attrNameLst>
                                      </p:cBhvr>
                                      <p:to>
                                        <p:strVal val="visible"/>
                                      </p:to>
                                    </p:set>
                                    <p:animEffect transition="in" filter="wipe(left)">
                                      <p:cBhvr>
                                        <p:cTn id="18" dur="1000"/>
                                        <p:tgtEl>
                                          <p:spTgt spid="107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6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2197100" y="495300"/>
            <a:ext cx="7772400" cy="698500"/>
          </a:xfrm>
          <a:solidFill>
            <a:srgbClr val="2FFF74"/>
          </a:solidFill>
          <a:ln>
            <a:solidFill>
              <a:schemeClr val="tx1"/>
            </a:solidFill>
            <a:miter lim="800000"/>
            <a:headEnd/>
            <a:tailEnd/>
          </a:ln>
        </p:spPr>
        <p:txBody>
          <a:bodyPr vert="horz" lIns="91427" tIns="45713" rIns="91427" bIns="45713" rtlCol="0" anchor="ctr">
            <a:normAutofit/>
          </a:bodyPr>
          <a:lstStyle/>
          <a:p>
            <a:pPr>
              <a:lnSpc>
                <a:spcPct val="80000"/>
              </a:lnSpc>
            </a:pPr>
            <a:r>
              <a:rPr lang="en-US" altLang="en-US">
                <a:effectLst>
                  <a:outerShdw blurRad="38100" dist="38100" dir="2700000" algn="tl">
                    <a:srgbClr val="FFFFFF"/>
                  </a:outerShdw>
                </a:effectLst>
              </a:rPr>
              <a:t>New Trends in OM</a:t>
            </a:r>
          </a:p>
        </p:txBody>
      </p:sp>
      <p:graphicFrame>
        <p:nvGraphicFramePr>
          <p:cNvPr id="146476" name="Group 44"/>
          <p:cNvGraphicFramePr>
            <a:graphicFrameLocks noGrp="1"/>
          </p:cNvGraphicFramePr>
          <p:nvPr/>
        </p:nvGraphicFramePr>
        <p:xfrm>
          <a:off x="2171700" y="1930400"/>
          <a:ext cx="7886700" cy="4005898"/>
        </p:xfrm>
        <a:graphic>
          <a:graphicData uri="http://schemas.openxmlformats.org/drawingml/2006/table">
            <a:tbl>
              <a:tblPr/>
              <a:tblGrid>
                <a:gridCol w="1714500">
                  <a:extLst>
                    <a:ext uri="{9D8B030D-6E8A-4147-A177-3AD203B41FA5}">
                      <a16:colId xmlns:a16="http://schemas.microsoft.com/office/drawing/2014/main" val="736487371"/>
                    </a:ext>
                  </a:extLst>
                </a:gridCol>
                <a:gridCol w="660400">
                  <a:extLst>
                    <a:ext uri="{9D8B030D-6E8A-4147-A177-3AD203B41FA5}">
                      <a16:colId xmlns:a16="http://schemas.microsoft.com/office/drawing/2014/main" val="3487437755"/>
                    </a:ext>
                  </a:extLst>
                </a:gridCol>
                <a:gridCol w="3162300">
                  <a:extLst>
                    <a:ext uri="{9D8B030D-6E8A-4147-A177-3AD203B41FA5}">
                      <a16:colId xmlns:a16="http://schemas.microsoft.com/office/drawing/2014/main" val="3705042000"/>
                    </a:ext>
                  </a:extLst>
                </a:gridCol>
                <a:gridCol w="571500">
                  <a:extLst>
                    <a:ext uri="{9D8B030D-6E8A-4147-A177-3AD203B41FA5}">
                      <a16:colId xmlns:a16="http://schemas.microsoft.com/office/drawing/2014/main" val="984503130"/>
                    </a:ext>
                  </a:extLst>
                </a:gridCol>
                <a:gridCol w="1778000">
                  <a:extLst>
                    <a:ext uri="{9D8B030D-6E8A-4147-A177-3AD203B41FA5}">
                      <a16:colId xmlns:a16="http://schemas.microsoft.com/office/drawing/2014/main" val="1761139276"/>
                    </a:ext>
                  </a:extLst>
                </a:gridCol>
              </a:tblGrid>
              <a:tr h="11557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Lengthy product development</a:t>
                      </a:r>
                    </a:p>
                  </a:txBody>
                  <a:tcPr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Shorter life cycles, Internet, rapid international communication, computer-aided design, and international collaboration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Rapid product development, alliances, collaborative designs</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3741969"/>
                  </a:ext>
                </a:extLst>
              </a:tr>
              <a:tr h="1154113">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Standardized products</a:t>
                      </a:r>
                    </a:p>
                  </a:txBody>
                  <a:tcPr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Affluence and worldwide markets; increasingly flexible production processes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Mass customization with added emphasis on quality</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3557610"/>
                  </a:ext>
                </a:extLst>
              </a:tr>
              <a:tr h="1354138">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Job specialization</a:t>
                      </a:r>
                    </a:p>
                  </a:txBody>
                  <a:tcPr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Changing socioculture milieu; increasingly a knowledge and information society</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Empowered employees, teams, and lean production</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5354245"/>
                  </a:ext>
                </a:extLst>
              </a:tr>
            </a:tbl>
          </a:graphicData>
        </a:graphic>
      </p:graphicFrame>
      <p:sp>
        <p:nvSpPr>
          <p:cNvPr id="146462" name="Text Box 30"/>
          <p:cNvSpPr txBox="1">
            <a:spLocks noChangeArrowheads="1"/>
          </p:cNvSpPr>
          <p:nvPr/>
        </p:nvSpPr>
        <p:spPr bwMode="auto">
          <a:xfrm>
            <a:off x="8859838" y="6246813"/>
            <a:ext cx="10075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Figure 1.6</a:t>
            </a:r>
          </a:p>
        </p:txBody>
      </p:sp>
      <p:grpSp>
        <p:nvGrpSpPr>
          <p:cNvPr id="146481" name="Group 49"/>
          <p:cNvGrpSpPr>
            <a:grpSpLocks/>
          </p:cNvGrpSpPr>
          <p:nvPr/>
        </p:nvGrpSpPr>
        <p:grpSpPr bwMode="auto">
          <a:xfrm>
            <a:off x="3962400" y="2146300"/>
            <a:ext cx="4305300" cy="3060700"/>
            <a:chOff x="1536" y="1352"/>
            <a:chExt cx="2712" cy="1928"/>
          </a:xfrm>
        </p:grpSpPr>
        <p:sp>
          <p:nvSpPr>
            <p:cNvPr id="146463" name="AutoShape 31"/>
            <p:cNvSpPr>
              <a:spLocks noChangeArrowheads="1"/>
            </p:cNvSpPr>
            <p:nvPr/>
          </p:nvSpPr>
          <p:spPr bwMode="auto">
            <a:xfrm>
              <a:off x="1536" y="1352"/>
              <a:ext cx="328" cy="264"/>
            </a:xfrm>
            <a:prstGeom prst="rightArrow">
              <a:avLst>
                <a:gd name="adj1" fmla="val 50000"/>
                <a:gd name="adj2" fmla="val 3106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64" name="AutoShape 32"/>
            <p:cNvSpPr>
              <a:spLocks noChangeArrowheads="1"/>
            </p:cNvSpPr>
            <p:nvPr/>
          </p:nvSpPr>
          <p:spPr bwMode="auto">
            <a:xfrm>
              <a:off x="1536" y="2176"/>
              <a:ext cx="328" cy="264"/>
            </a:xfrm>
            <a:prstGeom prst="rightArrow">
              <a:avLst>
                <a:gd name="adj1" fmla="val 50000"/>
                <a:gd name="adj2" fmla="val 3106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65" name="AutoShape 33"/>
            <p:cNvSpPr>
              <a:spLocks noChangeArrowheads="1"/>
            </p:cNvSpPr>
            <p:nvPr/>
          </p:nvSpPr>
          <p:spPr bwMode="auto">
            <a:xfrm>
              <a:off x="1536" y="3016"/>
              <a:ext cx="328" cy="264"/>
            </a:xfrm>
            <a:prstGeom prst="rightArrow">
              <a:avLst>
                <a:gd name="adj1" fmla="val 50000"/>
                <a:gd name="adj2" fmla="val 3106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66" name="AutoShape 34"/>
            <p:cNvSpPr>
              <a:spLocks noChangeArrowheads="1"/>
            </p:cNvSpPr>
            <p:nvPr/>
          </p:nvSpPr>
          <p:spPr bwMode="auto">
            <a:xfrm>
              <a:off x="3920" y="3016"/>
              <a:ext cx="328" cy="264"/>
            </a:xfrm>
            <a:prstGeom prst="rightArrow">
              <a:avLst>
                <a:gd name="adj1" fmla="val 50000"/>
                <a:gd name="adj2" fmla="val 3106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67" name="AutoShape 35"/>
            <p:cNvSpPr>
              <a:spLocks noChangeArrowheads="1"/>
            </p:cNvSpPr>
            <p:nvPr/>
          </p:nvSpPr>
          <p:spPr bwMode="auto">
            <a:xfrm>
              <a:off x="3920" y="2176"/>
              <a:ext cx="328" cy="264"/>
            </a:xfrm>
            <a:prstGeom prst="rightArrow">
              <a:avLst>
                <a:gd name="adj1" fmla="val 50000"/>
                <a:gd name="adj2" fmla="val 3106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68" name="AutoShape 36"/>
            <p:cNvSpPr>
              <a:spLocks noChangeArrowheads="1"/>
            </p:cNvSpPr>
            <p:nvPr/>
          </p:nvSpPr>
          <p:spPr bwMode="auto">
            <a:xfrm>
              <a:off x="3920" y="1352"/>
              <a:ext cx="328" cy="264"/>
            </a:xfrm>
            <a:prstGeom prst="rightArrow">
              <a:avLst>
                <a:gd name="adj1" fmla="val 50000"/>
                <a:gd name="adj2" fmla="val 3106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6480" name="Group 48"/>
          <p:cNvGrpSpPr>
            <a:grpSpLocks/>
          </p:cNvGrpSpPr>
          <p:nvPr/>
        </p:nvGrpSpPr>
        <p:grpSpPr bwMode="auto">
          <a:xfrm>
            <a:off x="2359026" y="1462088"/>
            <a:ext cx="7388225" cy="457200"/>
            <a:chOff x="526" y="921"/>
            <a:chExt cx="4654" cy="288"/>
          </a:xfrm>
        </p:grpSpPr>
        <p:sp>
          <p:nvSpPr>
            <p:cNvPr id="146435" name="Text Box 3"/>
            <p:cNvSpPr txBox="1">
              <a:spLocks noChangeArrowheads="1"/>
            </p:cNvSpPr>
            <p:nvPr/>
          </p:nvSpPr>
          <p:spPr bwMode="auto">
            <a:xfrm>
              <a:off x="526" y="921"/>
              <a:ext cx="46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3492500" algn="ctr"/>
                  <a:tab pos="6731000" algn="ctr"/>
                </a:tabLst>
                <a:defRPr sz="2400">
                  <a:solidFill>
                    <a:schemeClr val="tx1"/>
                  </a:solidFill>
                  <a:latin typeface="Times" panose="02020603050405020304" pitchFamily="18" charset="0"/>
                </a:defRPr>
              </a:lvl1pPr>
              <a:lvl2pPr>
                <a:tabLst>
                  <a:tab pos="3492500" algn="ctr"/>
                  <a:tab pos="6731000" algn="ctr"/>
                </a:tabLst>
                <a:defRPr sz="2400">
                  <a:solidFill>
                    <a:schemeClr val="tx1"/>
                  </a:solidFill>
                  <a:latin typeface="Times" panose="02020603050405020304" pitchFamily="18" charset="0"/>
                </a:defRPr>
              </a:lvl2pPr>
              <a:lvl3pPr>
                <a:tabLst>
                  <a:tab pos="3492500" algn="ctr"/>
                  <a:tab pos="6731000" algn="ctr"/>
                </a:tabLst>
                <a:defRPr sz="2400">
                  <a:solidFill>
                    <a:schemeClr val="tx1"/>
                  </a:solidFill>
                  <a:latin typeface="Times" panose="02020603050405020304" pitchFamily="18" charset="0"/>
                </a:defRPr>
              </a:lvl3pPr>
              <a:lvl4pPr>
                <a:tabLst>
                  <a:tab pos="3492500" algn="ctr"/>
                  <a:tab pos="6731000" algn="ctr"/>
                </a:tabLst>
                <a:defRPr sz="2400">
                  <a:solidFill>
                    <a:schemeClr val="tx1"/>
                  </a:solidFill>
                  <a:latin typeface="Times" panose="02020603050405020304" pitchFamily="18" charset="0"/>
                </a:defRPr>
              </a:lvl4pPr>
              <a:lvl5pPr>
                <a:tabLst>
                  <a:tab pos="3492500" algn="ctr"/>
                  <a:tab pos="6731000" algn="ctr"/>
                </a:tabLst>
                <a:defRPr sz="2400">
                  <a:solidFill>
                    <a:schemeClr val="tx1"/>
                  </a:solidFill>
                  <a:latin typeface="Times" panose="02020603050405020304" pitchFamily="18" charset="0"/>
                </a:defRPr>
              </a:lvl5pPr>
              <a:lvl6pPr eaLnBrk="0" fontAlgn="base" hangingPunct="0">
                <a:spcBef>
                  <a:spcPct val="0"/>
                </a:spcBef>
                <a:spcAft>
                  <a:spcPct val="0"/>
                </a:spcAft>
                <a:tabLst>
                  <a:tab pos="3492500" algn="ctr"/>
                  <a:tab pos="6731000" algn="ctr"/>
                </a:tabLst>
                <a:defRPr sz="2400">
                  <a:solidFill>
                    <a:schemeClr val="tx1"/>
                  </a:solidFill>
                  <a:latin typeface="Times" panose="02020603050405020304" pitchFamily="18" charset="0"/>
                </a:defRPr>
              </a:lvl6pPr>
              <a:lvl7pPr eaLnBrk="0" fontAlgn="base" hangingPunct="0">
                <a:spcBef>
                  <a:spcPct val="0"/>
                </a:spcBef>
                <a:spcAft>
                  <a:spcPct val="0"/>
                </a:spcAft>
                <a:tabLst>
                  <a:tab pos="3492500" algn="ctr"/>
                  <a:tab pos="6731000" algn="ctr"/>
                </a:tabLst>
                <a:defRPr sz="2400">
                  <a:solidFill>
                    <a:schemeClr val="tx1"/>
                  </a:solidFill>
                  <a:latin typeface="Times" panose="02020603050405020304" pitchFamily="18" charset="0"/>
                </a:defRPr>
              </a:lvl7pPr>
              <a:lvl8pPr eaLnBrk="0" fontAlgn="base" hangingPunct="0">
                <a:spcBef>
                  <a:spcPct val="0"/>
                </a:spcBef>
                <a:spcAft>
                  <a:spcPct val="0"/>
                </a:spcAft>
                <a:tabLst>
                  <a:tab pos="3492500" algn="ctr"/>
                  <a:tab pos="6731000" algn="ctr"/>
                </a:tabLst>
                <a:defRPr sz="2400">
                  <a:solidFill>
                    <a:schemeClr val="tx1"/>
                  </a:solidFill>
                  <a:latin typeface="Times" panose="02020603050405020304" pitchFamily="18" charset="0"/>
                </a:defRPr>
              </a:lvl8pPr>
              <a:lvl9pPr eaLnBrk="0" fontAlgn="base" hangingPunct="0">
                <a:spcBef>
                  <a:spcPct val="0"/>
                </a:spcBef>
                <a:spcAft>
                  <a:spcPct val="0"/>
                </a:spcAft>
                <a:tabLst>
                  <a:tab pos="3492500" algn="ctr"/>
                  <a:tab pos="6731000" algn="ctr"/>
                </a:tabLst>
                <a:defRPr sz="2400">
                  <a:solidFill>
                    <a:schemeClr val="tx1"/>
                  </a:solidFill>
                  <a:latin typeface="Times" panose="02020603050405020304" pitchFamily="18" charset="0"/>
                </a:defRPr>
              </a:lvl9pPr>
            </a:lstStyle>
            <a:p>
              <a:r>
                <a:rPr lang="en-AU" altLang="en-US">
                  <a:solidFill>
                    <a:schemeClr val="hlink"/>
                  </a:solidFill>
                  <a:effectLst>
                    <a:outerShdw blurRad="38100" dist="38100" dir="2700000" algn="tl">
                      <a:srgbClr val="C0C0C0"/>
                    </a:outerShdw>
                  </a:effectLst>
                  <a:latin typeface="Arial" panose="020B0604020202020204" pitchFamily="34" charset="0"/>
                </a:rPr>
                <a:t>Past	Causes	Future</a:t>
              </a:r>
            </a:p>
          </p:txBody>
        </p:sp>
        <p:grpSp>
          <p:nvGrpSpPr>
            <p:cNvPr id="146477" name="Group 45"/>
            <p:cNvGrpSpPr>
              <a:grpSpLocks/>
            </p:cNvGrpSpPr>
            <p:nvPr/>
          </p:nvGrpSpPr>
          <p:grpSpPr bwMode="auto">
            <a:xfrm>
              <a:off x="1248" y="976"/>
              <a:ext cx="3088" cy="192"/>
              <a:chOff x="1248" y="976"/>
              <a:chExt cx="3088" cy="192"/>
            </a:xfrm>
          </p:grpSpPr>
          <p:sp>
            <p:nvSpPr>
              <p:cNvPr id="146478" name="AutoShape 46"/>
              <p:cNvSpPr>
                <a:spLocks noChangeArrowheads="1"/>
              </p:cNvSpPr>
              <p:nvPr/>
            </p:nvSpPr>
            <p:spPr bwMode="auto">
              <a:xfrm>
                <a:off x="1248" y="976"/>
                <a:ext cx="976" cy="192"/>
              </a:xfrm>
              <a:prstGeom prst="rightArrow">
                <a:avLst>
                  <a:gd name="adj1" fmla="val 51926"/>
                  <a:gd name="adj2" fmla="val 6457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79" name="AutoShape 47"/>
              <p:cNvSpPr>
                <a:spLocks noChangeArrowheads="1"/>
              </p:cNvSpPr>
              <p:nvPr/>
            </p:nvSpPr>
            <p:spPr bwMode="auto">
              <a:xfrm>
                <a:off x="3360" y="976"/>
                <a:ext cx="976" cy="192"/>
              </a:xfrm>
              <a:prstGeom prst="rightArrow">
                <a:avLst>
                  <a:gd name="adj1" fmla="val 51926"/>
                  <a:gd name="adj2" fmla="val 6457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97983577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46476"/>
                                        </p:tgtEl>
                                        <p:attrNameLst>
                                          <p:attrName>style.visibility</p:attrName>
                                        </p:attrNameLst>
                                      </p:cBhvr>
                                      <p:to>
                                        <p:strVal val="visible"/>
                                      </p:to>
                                    </p:set>
                                    <p:animEffect transition="in" filter="strips(downRight)">
                                      <p:cBhvr>
                                        <p:cTn id="7" dur="1000"/>
                                        <p:tgtEl>
                                          <p:spTgt spid="146476"/>
                                        </p:tgtEl>
                                      </p:cBhvr>
                                    </p:animEffect>
                                  </p:childTnLst>
                                </p:cTn>
                              </p:par>
                              <p:par>
                                <p:cTn id="8" presetID="18" presetClass="entr" presetSubtype="6" fill="hold" nodeType="withEffect">
                                  <p:stCondLst>
                                    <p:cond delay="1000"/>
                                  </p:stCondLst>
                                  <p:childTnLst>
                                    <p:set>
                                      <p:cBhvr>
                                        <p:cTn id="9" dur="1" fill="hold">
                                          <p:stCondLst>
                                            <p:cond delay="0"/>
                                          </p:stCondLst>
                                        </p:cTn>
                                        <p:tgtEl>
                                          <p:spTgt spid="146481"/>
                                        </p:tgtEl>
                                        <p:attrNameLst>
                                          <p:attrName>style.visibility</p:attrName>
                                        </p:attrNameLst>
                                      </p:cBhvr>
                                      <p:to>
                                        <p:strVal val="visible"/>
                                      </p:to>
                                    </p:set>
                                    <p:animEffect transition="in" filter="strips(downRight)">
                                      <p:cBhvr>
                                        <p:cTn id="10" dur="1000"/>
                                        <p:tgtEl>
                                          <p:spTgt spid="146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136775" y="152400"/>
            <a:ext cx="8153400" cy="990600"/>
          </a:xfrm>
        </p:spPr>
        <p:txBody>
          <a:bodyPr>
            <a:normAutofit/>
          </a:bodyPr>
          <a:lstStyle/>
          <a:p>
            <a:r>
              <a:rPr lang="en-US" sz="4000" dirty="0"/>
              <a:t>Process Steps for Men’s Nylon </a:t>
            </a:r>
            <a:r>
              <a:rPr lang="en-US" sz="4000" dirty="0" smtClean="0"/>
              <a:t>Jacket</a:t>
            </a:r>
            <a:endParaRPr lang="en-US" sz="4000" dirty="0"/>
          </a:p>
        </p:txBody>
      </p:sp>
      <p:sp>
        <p:nvSpPr>
          <p:cNvPr id="3" name="Slide Number Placeholder 2"/>
          <p:cNvSpPr>
            <a:spLocks noGrp="1"/>
          </p:cNvSpPr>
          <p:nvPr>
            <p:ph type="sldNum" sz="quarter" idx="12"/>
          </p:nvPr>
        </p:nvSpPr>
        <p:spPr/>
        <p:txBody>
          <a:bodyPr>
            <a:normAutofit/>
          </a:bodyPr>
          <a:lstStyle/>
          <a:p>
            <a:pPr>
              <a:defRPr/>
            </a:pPr>
            <a:r>
              <a:rPr lang="en-US"/>
              <a:t>1-</a:t>
            </a:r>
            <a:fld id="{DC1851D4-D1D0-4566-AF82-A33A1DF68D7C}" type="slidenum">
              <a:rPr lang="en-US"/>
              <a:pPr>
                <a:defRPr/>
              </a:pPr>
              <a:t>3</a:t>
            </a:fld>
            <a:endParaRPr lang="en-US"/>
          </a:p>
        </p:txBody>
      </p:sp>
      <p:pic>
        <p:nvPicPr>
          <p:cNvPr id="24579" name="Picture 3"/>
          <p:cNvPicPr>
            <a:picLocks noChangeAspect="1" noChangeArrowheads="1"/>
          </p:cNvPicPr>
          <p:nvPr/>
        </p:nvPicPr>
        <p:blipFill>
          <a:blip r:embed="rId3"/>
          <a:srcRect/>
          <a:stretch>
            <a:fillRect/>
          </a:stretch>
        </p:blipFill>
        <p:spPr bwMode="auto">
          <a:xfrm>
            <a:off x="2133600" y="1560514"/>
            <a:ext cx="7772400" cy="5297487"/>
          </a:xfrm>
          <a:prstGeom prst="rect">
            <a:avLst/>
          </a:prstGeom>
          <a:noFill/>
          <a:ln w="9525">
            <a:noFill/>
            <a:miter lim="800000"/>
            <a:headEnd/>
            <a:tailEnd/>
          </a:ln>
        </p:spPr>
      </p:pic>
    </p:spTree>
    <p:extLst>
      <p:ext uri="{BB962C8B-B14F-4D97-AF65-F5344CB8AC3E}">
        <p14:creationId xmlns:p14="http://schemas.microsoft.com/office/powerpoint/2010/main" val="3355839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2197100" y="495300"/>
            <a:ext cx="7772400" cy="698500"/>
          </a:xfrm>
          <a:solidFill>
            <a:srgbClr val="2FFF74"/>
          </a:solidFill>
          <a:ln>
            <a:solidFill>
              <a:schemeClr val="tx1"/>
            </a:solidFill>
            <a:miter lim="800000"/>
            <a:headEnd/>
            <a:tailEnd/>
          </a:ln>
        </p:spPr>
        <p:txBody>
          <a:bodyPr vert="horz" lIns="91427" tIns="45713" rIns="91427" bIns="45713" rtlCol="0" anchor="ctr">
            <a:normAutofit/>
          </a:bodyPr>
          <a:lstStyle/>
          <a:p>
            <a:pPr>
              <a:lnSpc>
                <a:spcPct val="80000"/>
              </a:lnSpc>
            </a:pPr>
            <a:r>
              <a:rPr lang="en-US" altLang="en-US">
                <a:effectLst>
                  <a:outerShdw blurRad="38100" dist="38100" dir="2700000" algn="tl">
                    <a:srgbClr val="FFFFFF"/>
                  </a:outerShdw>
                </a:effectLst>
              </a:rPr>
              <a:t>New Trends in OM</a:t>
            </a:r>
          </a:p>
        </p:txBody>
      </p:sp>
      <p:graphicFrame>
        <p:nvGraphicFramePr>
          <p:cNvPr id="147505" name="Group 49"/>
          <p:cNvGraphicFramePr>
            <a:graphicFrameLocks noGrp="1"/>
          </p:cNvGraphicFramePr>
          <p:nvPr/>
        </p:nvGraphicFramePr>
        <p:xfrm>
          <a:off x="2171700" y="1930400"/>
          <a:ext cx="7886700" cy="2066544"/>
        </p:xfrm>
        <a:graphic>
          <a:graphicData uri="http://schemas.openxmlformats.org/drawingml/2006/table">
            <a:tbl>
              <a:tblPr/>
              <a:tblGrid>
                <a:gridCol w="1409700">
                  <a:extLst>
                    <a:ext uri="{9D8B030D-6E8A-4147-A177-3AD203B41FA5}">
                      <a16:colId xmlns:a16="http://schemas.microsoft.com/office/drawing/2014/main" val="894628510"/>
                    </a:ext>
                  </a:extLst>
                </a:gridCol>
                <a:gridCol w="609600">
                  <a:extLst>
                    <a:ext uri="{9D8B030D-6E8A-4147-A177-3AD203B41FA5}">
                      <a16:colId xmlns:a16="http://schemas.microsoft.com/office/drawing/2014/main" val="3626053744"/>
                    </a:ext>
                  </a:extLst>
                </a:gridCol>
                <a:gridCol w="3213100">
                  <a:extLst>
                    <a:ext uri="{9D8B030D-6E8A-4147-A177-3AD203B41FA5}">
                      <a16:colId xmlns:a16="http://schemas.microsoft.com/office/drawing/2014/main" val="934327865"/>
                    </a:ext>
                  </a:extLst>
                </a:gridCol>
                <a:gridCol w="635000">
                  <a:extLst>
                    <a:ext uri="{9D8B030D-6E8A-4147-A177-3AD203B41FA5}">
                      <a16:colId xmlns:a16="http://schemas.microsoft.com/office/drawing/2014/main" val="1748703461"/>
                    </a:ext>
                  </a:extLst>
                </a:gridCol>
                <a:gridCol w="2019300">
                  <a:extLst>
                    <a:ext uri="{9D8B030D-6E8A-4147-A177-3AD203B41FA5}">
                      <a16:colId xmlns:a16="http://schemas.microsoft.com/office/drawing/2014/main" val="2708430191"/>
                    </a:ext>
                  </a:extLst>
                </a:gridCol>
              </a:tblGrid>
              <a:tr h="11557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Low-cost focus</a:t>
                      </a:r>
                    </a:p>
                  </a:txBody>
                  <a:tcPr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Environmental issues, ISO 14000, increasing disposal costs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3pPr>
                      <a:lvl4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4pPr>
                      <a:lvl5pPr>
                        <a:lnSpc>
                          <a:spcPct val="90000"/>
                        </a:lnSpc>
                        <a:spcBef>
                          <a:spcPct val="40000"/>
                        </a:spcBef>
                        <a:defRPr b="1" i="1">
                          <a:solidFill>
                            <a:schemeClr val="tx1"/>
                          </a:solidFill>
                          <a:effectLst>
                            <a:outerShdw blurRad="38100" dist="38100" dir="2700000" algn="tl">
                              <a:srgbClr val="C0C0C0"/>
                            </a:outerShdw>
                          </a:effectLst>
                          <a:latin typeface="Arial" panose="020B0604020202020204" pitchFamily="34"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AU" altLang="en-US" sz="1800" b="1" i="1"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rPr>
                        <a:t>Environmentally sensitive production, green manufacturing, recycled materials, remanufacturing</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1176630"/>
                  </a:ext>
                </a:extLst>
              </a:tr>
            </a:tbl>
          </a:graphicData>
        </a:graphic>
      </p:graphicFrame>
      <p:sp>
        <p:nvSpPr>
          <p:cNvPr id="147486" name="Text Box 30"/>
          <p:cNvSpPr txBox="1">
            <a:spLocks noChangeArrowheads="1"/>
          </p:cNvSpPr>
          <p:nvPr/>
        </p:nvSpPr>
        <p:spPr bwMode="auto">
          <a:xfrm>
            <a:off x="8859838" y="6246813"/>
            <a:ext cx="10075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Figure 1.6</a:t>
            </a:r>
          </a:p>
        </p:txBody>
      </p:sp>
      <p:grpSp>
        <p:nvGrpSpPr>
          <p:cNvPr id="147510" name="Group 54"/>
          <p:cNvGrpSpPr>
            <a:grpSpLocks/>
          </p:cNvGrpSpPr>
          <p:nvPr/>
        </p:nvGrpSpPr>
        <p:grpSpPr bwMode="auto">
          <a:xfrm>
            <a:off x="3568700" y="2146300"/>
            <a:ext cx="4394200" cy="419100"/>
            <a:chOff x="1288" y="1352"/>
            <a:chExt cx="2768" cy="264"/>
          </a:xfrm>
        </p:grpSpPr>
        <p:sp>
          <p:nvSpPr>
            <p:cNvPr id="147487" name="AutoShape 31"/>
            <p:cNvSpPr>
              <a:spLocks noChangeArrowheads="1"/>
            </p:cNvSpPr>
            <p:nvPr/>
          </p:nvSpPr>
          <p:spPr bwMode="auto">
            <a:xfrm>
              <a:off x="1288" y="1352"/>
              <a:ext cx="328" cy="264"/>
            </a:xfrm>
            <a:prstGeom prst="rightArrow">
              <a:avLst>
                <a:gd name="adj1" fmla="val 50000"/>
                <a:gd name="adj2" fmla="val 3106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92" name="AutoShape 36"/>
            <p:cNvSpPr>
              <a:spLocks noChangeArrowheads="1"/>
            </p:cNvSpPr>
            <p:nvPr/>
          </p:nvSpPr>
          <p:spPr bwMode="auto">
            <a:xfrm>
              <a:off x="3728" y="1352"/>
              <a:ext cx="328" cy="264"/>
            </a:xfrm>
            <a:prstGeom prst="rightArrow">
              <a:avLst>
                <a:gd name="adj1" fmla="val 50000"/>
                <a:gd name="adj2" fmla="val 3106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7509" name="Group 53"/>
          <p:cNvGrpSpPr>
            <a:grpSpLocks/>
          </p:cNvGrpSpPr>
          <p:nvPr/>
        </p:nvGrpSpPr>
        <p:grpSpPr bwMode="auto">
          <a:xfrm>
            <a:off x="2359026" y="1462088"/>
            <a:ext cx="7388225" cy="457200"/>
            <a:chOff x="526" y="921"/>
            <a:chExt cx="4654" cy="288"/>
          </a:xfrm>
        </p:grpSpPr>
        <p:sp>
          <p:nvSpPr>
            <p:cNvPr id="147459" name="Text Box 3"/>
            <p:cNvSpPr txBox="1">
              <a:spLocks noChangeArrowheads="1"/>
            </p:cNvSpPr>
            <p:nvPr/>
          </p:nvSpPr>
          <p:spPr bwMode="auto">
            <a:xfrm>
              <a:off x="526" y="921"/>
              <a:ext cx="46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3492500" algn="ctr"/>
                  <a:tab pos="6731000" algn="ctr"/>
                </a:tabLst>
                <a:defRPr sz="2400">
                  <a:solidFill>
                    <a:schemeClr val="tx1"/>
                  </a:solidFill>
                  <a:latin typeface="Times" panose="02020603050405020304" pitchFamily="18" charset="0"/>
                </a:defRPr>
              </a:lvl1pPr>
              <a:lvl2pPr>
                <a:tabLst>
                  <a:tab pos="3492500" algn="ctr"/>
                  <a:tab pos="6731000" algn="ctr"/>
                </a:tabLst>
                <a:defRPr sz="2400">
                  <a:solidFill>
                    <a:schemeClr val="tx1"/>
                  </a:solidFill>
                  <a:latin typeface="Times" panose="02020603050405020304" pitchFamily="18" charset="0"/>
                </a:defRPr>
              </a:lvl2pPr>
              <a:lvl3pPr>
                <a:tabLst>
                  <a:tab pos="3492500" algn="ctr"/>
                  <a:tab pos="6731000" algn="ctr"/>
                </a:tabLst>
                <a:defRPr sz="2400">
                  <a:solidFill>
                    <a:schemeClr val="tx1"/>
                  </a:solidFill>
                  <a:latin typeface="Times" panose="02020603050405020304" pitchFamily="18" charset="0"/>
                </a:defRPr>
              </a:lvl3pPr>
              <a:lvl4pPr>
                <a:tabLst>
                  <a:tab pos="3492500" algn="ctr"/>
                  <a:tab pos="6731000" algn="ctr"/>
                </a:tabLst>
                <a:defRPr sz="2400">
                  <a:solidFill>
                    <a:schemeClr val="tx1"/>
                  </a:solidFill>
                  <a:latin typeface="Times" panose="02020603050405020304" pitchFamily="18" charset="0"/>
                </a:defRPr>
              </a:lvl4pPr>
              <a:lvl5pPr>
                <a:tabLst>
                  <a:tab pos="3492500" algn="ctr"/>
                  <a:tab pos="6731000" algn="ctr"/>
                </a:tabLst>
                <a:defRPr sz="2400">
                  <a:solidFill>
                    <a:schemeClr val="tx1"/>
                  </a:solidFill>
                  <a:latin typeface="Times" panose="02020603050405020304" pitchFamily="18" charset="0"/>
                </a:defRPr>
              </a:lvl5pPr>
              <a:lvl6pPr eaLnBrk="0" fontAlgn="base" hangingPunct="0">
                <a:spcBef>
                  <a:spcPct val="0"/>
                </a:spcBef>
                <a:spcAft>
                  <a:spcPct val="0"/>
                </a:spcAft>
                <a:tabLst>
                  <a:tab pos="3492500" algn="ctr"/>
                  <a:tab pos="6731000" algn="ctr"/>
                </a:tabLst>
                <a:defRPr sz="2400">
                  <a:solidFill>
                    <a:schemeClr val="tx1"/>
                  </a:solidFill>
                  <a:latin typeface="Times" panose="02020603050405020304" pitchFamily="18" charset="0"/>
                </a:defRPr>
              </a:lvl6pPr>
              <a:lvl7pPr eaLnBrk="0" fontAlgn="base" hangingPunct="0">
                <a:spcBef>
                  <a:spcPct val="0"/>
                </a:spcBef>
                <a:spcAft>
                  <a:spcPct val="0"/>
                </a:spcAft>
                <a:tabLst>
                  <a:tab pos="3492500" algn="ctr"/>
                  <a:tab pos="6731000" algn="ctr"/>
                </a:tabLst>
                <a:defRPr sz="2400">
                  <a:solidFill>
                    <a:schemeClr val="tx1"/>
                  </a:solidFill>
                  <a:latin typeface="Times" panose="02020603050405020304" pitchFamily="18" charset="0"/>
                </a:defRPr>
              </a:lvl7pPr>
              <a:lvl8pPr eaLnBrk="0" fontAlgn="base" hangingPunct="0">
                <a:spcBef>
                  <a:spcPct val="0"/>
                </a:spcBef>
                <a:spcAft>
                  <a:spcPct val="0"/>
                </a:spcAft>
                <a:tabLst>
                  <a:tab pos="3492500" algn="ctr"/>
                  <a:tab pos="6731000" algn="ctr"/>
                </a:tabLst>
                <a:defRPr sz="2400">
                  <a:solidFill>
                    <a:schemeClr val="tx1"/>
                  </a:solidFill>
                  <a:latin typeface="Times" panose="02020603050405020304" pitchFamily="18" charset="0"/>
                </a:defRPr>
              </a:lvl8pPr>
              <a:lvl9pPr eaLnBrk="0" fontAlgn="base" hangingPunct="0">
                <a:spcBef>
                  <a:spcPct val="0"/>
                </a:spcBef>
                <a:spcAft>
                  <a:spcPct val="0"/>
                </a:spcAft>
                <a:tabLst>
                  <a:tab pos="3492500" algn="ctr"/>
                  <a:tab pos="6731000" algn="ctr"/>
                </a:tabLst>
                <a:defRPr sz="2400">
                  <a:solidFill>
                    <a:schemeClr val="tx1"/>
                  </a:solidFill>
                  <a:latin typeface="Times" panose="02020603050405020304" pitchFamily="18" charset="0"/>
                </a:defRPr>
              </a:lvl9pPr>
            </a:lstStyle>
            <a:p>
              <a:r>
                <a:rPr lang="en-AU" altLang="en-US">
                  <a:solidFill>
                    <a:schemeClr val="hlink"/>
                  </a:solidFill>
                  <a:effectLst>
                    <a:outerShdw blurRad="38100" dist="38100" dir="2700000" algn="tl">
                      <a:srgbClr val="C0C0C0"/>
                    </a:outerShdw>
                  </a:effectLst>
                  <a:latin typeface="Arial" panose="020B0604020202020204" pitchFamily="34" charset="0"/>
                </a:rPr>
                <a:t>Past	Causes	Future</a:t>
              </a:r>
            </a:p>
          </p:txBody>
        </p:sp>
        <p:grpSp>
          <p:nvGrpSpPr>
            <p:cNvPr id="147506" name="Group 50"/>
            <p:cNvGrpSpPr>
              <a:grpSpLocks/>
            </p:cNvGrpSpPr>
            <p:nvPr/>
          </p:nvGrpSpPr>
          <p:grpSpPr bwMode="auto">
            <a:xfrm>
              <a:off x="1248" y="976"/>
              <a:ext cx="3088" cy="192"/>
              <a:chOff x="1248" y="976"/>
              <a:chExt cx="3088" cy="192"/>
            </a:xfrm>
          </p:grpSpPr>
          <p:sp>
            <p:nvSpPr>
              <p:cNvPr id="147507" name="AutoShape 51"/>
              <p:cNvSpPr>
                <a:spLocks noChangeArrowheads="1"/>
              </p:cNvSpPr>
              <p:nvPr/>
            </p:nvSpPr>
            <p:spPr bwMode="auto">
              <a:xfrm>
                <a:off x="1248" y="976"/>
                <a:ext cx="976" cy="192"/>
              </a:xfrm>
              <a:prstGeom prst="rightArrow">
                <a:avLst>
                  <a:gd name="adj1" fmla="val 51926"/>
                  <a:gd name="adj2" fmla="val 6457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08" name="AutoShape 52"/>
              <p:cNvSpPr>
                <a:spLocks noChangeArrowheads="1"/>
              </p:cNvSpPr>
              <p:nvPr/>
            </p:nvSpPr>
            <p:spPr bwMode="auto">
              <a:xfrm>
                <a:off x="3360" y="976"/>
                <a:ext cx="976" cy="192"/>
              </a:xfrm>
              <a:prstGeom prst="rightArrow">
                <a:avLst>
                  <a:gd name="adj1" fmla="val 51926"/>
                  <a:gd name="adj2" fmla="val 6457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124290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47505"/>
                                        </p:tgtEl>
                                        <p:attrNameLst>
                                          <p:attrName>style.visibility</p:attrName>
                                        </p:attrNameLst>
                                      </p:cBhvr>
                                      <p:to>
                                        <p:strVal val="visible"/>
                                      </p:to>
                                    </p:set>
                                    <p:animEffect transition="in" filter="strips(downRight)">
                                      <p:cBhvr>
                                        <p:cTn id="7" dur="1000"/>
                                        <p:tgtEl>
                                          <p:spTgt spid="147505"/>
                                        </p:tgtEl>
                                      </p:cBhvr>
                                    </p:animEffect>
                                  </p:childTnLst>
                                </p:cTn>
                              </p:par>
                              <p:par>
                                <p:cTn id="8" presetID="18" presetClass="entr" presetSubtype="6" fill="hold" nodeType="withEffect">
                                  <p:stCondLst>
                                    <p:cond delay="1000"/>
                                  </p:stCondLst>
                                  <p:childTnLst>
                                    <p:set>
                                      <p:cBhvr>
                                        <p:cTn id="9" dur="1" fill="hold">
                                          <p:stCondLst>
                                            <p:cond delay="0"/>
                                          </p:stCondLst>
                                        </p:cTn>
                                        <p:tgtEl>
                                          <p:spTgt spid="147510"/>
                                        </p:tgtEl>
                                        <p:attrNameLst>
                                          <p:attrName>style.visibility</p:attrName>
                                        </p:attrNameLst>
                                      </p:cBhvr>
                                      <p:to>
                                        <p:strVal val="visible"/>
                                      </p:to>
                                    </p:set>
                                    <p:animEffect transition="in" filter="strips(downRight)">
                                      <p:cBhvr>
                                        <p:cTn id="10" dur="1000"/>
                                        <p:tgtEl>
                                          <p:spTgt spid="147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2209800" y="609600"/>
            <a:ext cx="7772400" cy="876300"/>
          </a:xfrm>
          <a:solidFill>
            <a:srgbClr val="2FFF74"/>
          </a:solidFill>
          <a:ln>
            <a:solidFill>
              <a:schemeClr val="tx1"/>
            </a:solidFill>
            <a:miter lim="800000"/>
            <a:headEnd/>
            <a:tailEnd/>
          </a:ln>
        </p:spPr>
        <p:txBody>
          <a:bodyPr/>
          <a:lstStyle/>
          <a:p>
            <a:r>
              <a:rPr lang="en-AU" altLang="en-US">
                <a:effectLst>
                  <a:outerShdw blurRad="38100" dist="38100" dir="2700000" algn="tl">
                    <a:srgbClr val="FFFFFF"/>
                  </a:outerShdw>
                </a:effectLst>
              </a:rPr>
              <a:t>Productivity Challenge</a:t>
            </a:r>
          </a:p>
        </p:txBody>
      </p:sp>
      <p:sp>
        <p:nvSpPr>
          <p:cNvPr id="152580" name="Text Box 4"/>
          <p:cNvSpPr txBox="1">
            <a:spLocks noChangeArrowheads="1"/>
          </p:cNvSpPr>
          <p:nvPr/>
        </p:nvSpPr>
        <p:spPr bwMode="auto">
          <a:xfrm>
            <a:off x="2422526" y="1995488"/>
            <a:ext cx="7345363" cy="125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40000"/>
              </a:spcBef>
            </a:pPr>
            <a:r>
              <a:rPr lang="en-AU" altLang="en-US" sz="2800">
                <a:effectLst>
                  <a:outerShdw blurRad="38100" dist="38100" dir="2700000" algn="tl">
                    <a:srgbClr val="C0C0C0"/>
                  </a:outerShdw>
                </a:effectLst>
              </a:rPr>
              <a:t>Productivity is the ratio of outputs (goods and services) divided by the inputs (resources such as labor and capital)</a:t>
            </a:r>
          </a:p>
        </p:txBody>
      </p:sp>
      <p:sp>
        <p:nvSpPr>
          <p:cNvPr id="152581" name="Text Box 5"/>
          <p:cNvSpPr txBox="1">
            <a:spLocks noChangeArrowheads="1"/>
          </p:cNvSpPr>
          <p:nvPr/>
        </p:nvSpPr>
        <p:spPr bwMode="auto">
          <a:xfrm>
            <a:off x="2651126" y="3646489"/>
            <a:ext cx="6850063"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40000"/>
              </a:spcBef>
            </a:pPr>
            <a:r>
              <a:rPr lang="en-AU" altLang="en-US" sz="2800">
                <a:solidFill>
                  <a:schemeClr val="hlink"/>
                </a:solidFill>
                <a:effectLst>
                  <a:outerShdw blurRad="38100" dist="38100" dir="2700000" algn="tl">
                    <a:srgbClr val="C0C0C0"/>
                  </a:outerShdw>
                </a:effectLst>
              </a:rPr>
              <a:t>The objective is to improve this measure of efficiency</a:t>
            </a:r>
          </a:p>
        </p:txBody>
      </p:sp>
      <p:sp>
        <p:nvSpPr>
          <p:cNvPr id="152582" name="Text Box 6"/>
          <p:cNvSpPr txBox="1">
            <a:spLocks noChangeArrowheads="1"/>
          </p:cNvSpPr>
          <p:nvPr/>
        </p:nvSpPr>
        <p:spPr bwMode="auto">
          <a:xfrm>
            <a:off x="3273426" y="4954588"/>
            <a:ext cx="5618163" cy="1306512"/>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6000" tIns="154800" rIns="126000" bIns="154800">
            <a:spAutoFit/>
          </a:bodyPr>
          <a:lstStyle>
            <a:lvl1pPr>
              <a:defRPr sz="2400">
                <a:solidFill>
                  <a:schemeClr val="tx1"/>
                </a:solidFill>
                <a:latin typeface="Times" panose="02020603050405020304" pitchFamily="18" charset="0"/>
              </a:defRPr>
            </a:lvl1pPr>
            <a:lvl2pPr marL="1081088">
              <a:defRPr sz="2400">
                <a:solidFill>
                  <a:schemeClr val="tx1"/>
                </a:solidFill>
                <a:latin typeface="Times" panose="02020603050405020304" pitchFamily="18" charset="0"/>
              </a:defRPr>
            </a:lvl2pPr>
            <a:lvl3pPr marL="1260475">
              <a:defRPr sz="2400">
                <a:solidFill>
                  <a:schemeClr val="tx1"/>
                </a:solidFill>
                <a:latin typeface="Times" panose="02020603050405020304" pitchFamily="18" charset="0"/>
              </a:defRPr>
            </a:lvl3pPr>
            <a:lvl4pPr marL="1439863">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AU" altLang="en-US">
                <a:latin typeface="Arial" panose="020B0604020202020204" pitchFamily="34" charset="0"/>
              </a:rPr>
              <a:t>Important Note!</a:t>
            </a:r>
          </a:p>
          <a:p>
            <a:pPr algn="ctr">
              <a:lnSpc>
                <a:spcPct val="90000"/>
              </a:lnSpc>
            </a:pPr>
            <a:r>
              <a:rPr lang="en-AU" altLang="en-US">
                <a:latin typeface="Arial" panose="020B0604020202020204" pitchFamily="34" charset="0"/>
              </a:rPr>
              <a:t>Production is a measure of output only and not a measure of efficiency</a:t>
            </a:r>
          </a:p>
        </p:txBody>
      </p:sp>
    </p:spTree>
    <p:extLst>
      <p:ext uri="{BB962C8B-B14F-4D97-AF65-F5344CB8AC3E}">
        <p14:creationId xmlns:p14="http://schemas.microsoft.com/office/powerpoint/2010/main" val="273462533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52580"/>
                                        </p:tgtEl>
                                        <p:attrNameLst>
                                          <p:attrName>style.visibility</p:attrName>
                                        </p:attrNameLst>
                                      </p:cBhvr>
                                      <p:to>
                                        <p:strVal val="visible"/>
                                      </p:to>
                                    </p:set>
                                    <p:animEffect transition="in" filter="strips(downRight)">
                                      <p:cBhvr>
                                        <p:cTn id="7" dur="1000"/>
                                        <p:tgtEl>
                                          <p:spTgt spid="152580"/>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52581"/>
                                        </p:tgtEl>
                                        <p:attrNameLst>
                                          <p:attrName>style.visibility</p:attrName>
                                        </p:attrNameLst>
                                      </p:cBhvr>
                                      <p:to>
                                        <p:strVal val="visible"/>
                                      </p:to>
                                    </p:set>
                                    <p:animEffect transition="in" filter="strips(downRight)">
                                      <p:cBhvr>
                                        <p:cTn id="11" dur="1000"/>
                                        <p:tgtEl>
                                          <p:spTgt spid="152581"/>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52582"/>
                                        </p:tgtEl>
                                        <p:attrNameLst>
                                          <p:attrName>style.visibility</p:attrName>
                                        </p:attrNameLst>
                                      </p:cBhvr>
                                      <p:to>
                                        <p:strVal val="visible"/>
                                      </p:to>
                                    </p:set>
                                    <p:animEffect transition="in" filter="strips(downRight)">
                                      <p:cBhvr>
                                        <p:cTn id="15" dur="1000"/>
                                        <p:tgtEl>
                                          <p:spTgt spid="152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p:bldP spid="152581" grpId="0"/>
      <p:bldP spid="15258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628" name="Group 36"/>
          <p:cNvGrpSpPr>
            <a:grpSpLocks/>
          </p:cNvGrpSpPr>
          <p:nvPr/>
        </p:nvGrpSpPr>
        <p:grpSpPr bwMode="auto">
          <a:xfrm>
            <a:off x="3149600" y="3632200"/>
            <a:ext cx="6070600" cy="2286000"/>
            <a:chOff x="1024" y="2408"/>
            <a:chExt cx="3824" cy="1440"/>
          </a:xfrm>
        </p:grpSpPr>
        <p:sp>
          <p:nvSpPr>
            <p:cNvPr id="110624" name="Freeform 32"/>
            <p:cNvSpPr>
              <a:spLocks/>
            </p:cNvSpPr>
            <p:nvPr/>
          </p:nvSpPr>
          <p:spPr bwMode="auto">
            <a:xfrm>
              <a:off x="3624" y="2408"/>
              <a:ext cx="1224" cy="1320"/>
            </a:xfrm>
            <a:custGeom>
              <a:avLst/>
              <a:gdLst>
                <a:gd name="T0" fmla="*/ 1224 w 1224"/>
                <a:gd name="T1" fmla="*/ 0 h 1320"/>
                <a:gd name="T2" fmla="*/ 1224 w 1224"/>
                <a:gd name="T3" fmla="*/ 1320 h 1320"/>
                <a:gd name="T4" fmla="*/ 0 w 1224"/>
                <a:gd name="T5" fmla="*/ 1320 h 1320"/>
              </a:gdLst>
              <a:ahLst/>
              <a:cxnLst>
                <a:cxn ang="0">
                  <a:pos x="T0" y="T1"/>
                </a:cxn>
                <a:cxn ang="0">
                  <a:pos x="T2" y="T3"/>
                </a:cxn>
                <a:cxn ang="0">
                  <a:pos x="T4" y="T5"/>
                </a:cxn>
              </a:cxnLst>
              <a:rect l="0" t="0" r="r" b="b"/>
              <a:pathLst>
                <a:path w="1224" h="1320">
                  <a:moveTo>
                    <a:pt x="1224" y="0"/>
                  </a:moveTo>
                  <a:lnTo>
                    <a:pt x="1224" y="1320"/>
                  </a:lnTo>
                  <a:lnTo>
                    <a:pt x="0" y="1320"/>
                  </a:lnTo>
                </a:path>
              </a:pathLst>
            </a:custGeom>
            <a:noFill/>
            <a:ln w="57150" cmpd="sng">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25" name="Text Box 33"/>
            <p:cNvSpPr txBox="1">
              <a:spLocks noChangeArrowheads="1"/>
            </p:cNvSpPr>
            <p:nvPr/>
          </p:nvSpPr>
          <p:spPr bwMode="auto">
            <a:xfrm>
              <a:off x="2470" y="3615"/>
              <a:ext cx="97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a:effectLst>
                    <a:outerShdw blurRad="38100" dist="38100" dir="2700000" algn="tl">
                      <a:srgbClr val="C0C0C0"/>
                    </a:outerShdw>
                  </a:effectLst>
                </a:rPr>
                <a:t>Feedback</a:t>
              </a:r>
              <a:r>
                <a:rPr lang="en-AU" altLang="en-US"/>
                <a:t> </a:t>
              </a:r>
              <a:r>
                <a:rPr lang="en-AU" altLang="en-US">
                  <a:effectLst>
                    <a:outerShdw blurRad="38100" dist="38100" dir="2700000" algn="tl">
                      <a:srgbClr val="C0C0C0"/>
                    </a:outerShdw>
                  </a:effectLst>
                </a:rPr>
                <a:t>loop</a:t>
              </a:r>
              <a:endParaRPr lang="en-AU" altLang="en-US"/>
            </a:p>
          </p:txBody>
        </p:sp>
        <p:sp>
          <p:nvSpPr>
            <p:cNvPr id="110626" name="Freeform 34"/>
            <p:cNvSpPr>
              <a:spLocks/>
            </p:cNvSpPr>
            <p:nvPr/>
          </p:nvSpPr>
          <p:spPr bwMode="auto">
            <a:xfrm>
              <a:off x="1024" y="2440"/>
              <a:ext cx="1400" cy="1288"/>
            </a:xfrm>
            <a:custGeom>
              <a:avLst/>
              <a:gdLst>
                <a:gd name="T0" fmla="*/ 1400 w 1400"/>
                <a:gd name="T1" fmla="*/ 1288 h 1288"/>
                <a:gd name="T2" fmla="*/ 0 w 1400"/>
                <a:gd name="T3" fmla="*/ 1288 h 1288"/>
                <a:gd name="T4" fmla="*/ 0 w 1400"/>
                <a:gd name="T5" fmla="*/ 0 h 1288"/>
              </a:gdLst>
              <a:ahLst/>
              <a:cxnLst>
                <a:cxn ang="0">
                  <a:pos x="T0" y="T1"/>
                </a:cxn>
                <a:cxn ang="0">
                  <a:pos x="T2" y="T3"/>
                </a:cxn>
                <a:cxn ang="0">
                  <a:pos x="T4" y="T5"/>
                </a:cxn>
              </a:cxnLst>
              <a:rect l="0" t="0" r="r" b="b"/>
              <a:pathLst>
                <a:path w="1400" h="1288">
                  <a:moveTo>
                    <a:pt x="1400" y="1288"/>
                  </a:moveTo>
                  <a:lnTo>
                    <a:pt x="0" y="1288"/>
                  </a:lnTo>
                  <a:lnTo>
                    <a:pt x="0" y="0"/>
                  </a:lnTo>
                </a:path>
              </a:pathLst>
            </a:custGeom>
            <a:noFill/>
            <a:ln w="57150" cmpd="sng">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27" name="Line 35"/>
            <p:cNvSpPr>
              <a:spLocks noChangeShapeType="1"/>
            </p:cNvSpPr>
            <p:nvPr/>
          </p:nvSpPr>
          <p:spPr bwMode="auto">
            <a:xfrm flipV="1">
              <a:off x="3000" y="3368"/>
              <a:ext cx="0" cy="25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0635" name="Group 43"/>
          <p:cNvGrpSpPr>
            <a:grpSpLocks/>
          </p:cNvGrpSpPr>
          <p:nvPr/>
        </p:nvGrpSpPr>
        <p:grpSpPr bwMode="auto">
          <a:xfrm>
            <a:off x="7874000" y="1852614"/>
            <a:ext cx="2000250" cy="1614487"/>
            <a:chOff x="4000" y="1167"/>
            <a:chExt cx="1260" cy="1017"/>
          </a:xfrm>
        </p:grpSpPr>
        <p:sp>
          <p:nvSpPr>
            <p:cNvPr id="110620" name="AutoShape 28"/>
            <p:cNvSpPr>
              <a:spLocks noChangeArrowheads="1"/>
            </p:cNvSpPr>
            <p:nvPr/>
          </p:nvSpPr>
          <p:spPr bwMode="auto">
            <a:xfrm>
              <a:off x="4000" y="1752"/>
              <a:ext cx="440" cy="432"/>
            </a:xfrm>
            <a:prstGeom prst="rightArrow">
              <a:avLst>
                <a:gd name="adj1" fmla="val 50000"/>
                <a:gd name="adj2" fmla="val 254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0630" name="Group 38"/>
            <p:cNvGrpSpPr>
              <a:grpSpLocks/>
            </p:cNvGrpSpPr>
            <p:nvPr/>
          </p:nvGrpSpPr>
          <p:grpSpPr bwMode="auto">
            <a:xfrm>
              <a:off x="4448" y="1167"/>
              <a:ext cx="812" cy="998"/>
              <a:chOff x="4448" y="1167"/>
              <a:chExt cx="812" cy="998"/>
            </a:xfrm>
          </p:grpSpPr>
          <p:sp>
            <p:nvSpPr>
              <p:cNvPr id="110612" name="Text Box 20"/>
              <p:cNvSpPr txBox="1">
                <a:spLocks noChangeArrowheads="1"/>
              </p:cNvSpPr>
              <p:nvPr/>
            </p:nvSpPr>
            <p:spPr bwMode="auto">
              <a:xfrm>
                <a:off x="4489" y="1167"/>
                <a:ext cx="65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2000">
                    <a:effectLst>
                      <a:outerShdw blurRad="38100" dist="38100" dir="2700000" algn="tl">
                        <a:srgbClr val="C0C0C0"/>
                      </a:outerShdw>
                    </a:effectLst>
                  </a:rPr>
                  <a:t>Outputs</a:t>
                </a:r>
                <a:endParaRPr lang="en-AU" altLang="en-US" sz="2000"/>
              </a:p>
            </p:txBody>
          </p:sp>
          <p:sp>
            <p:nvSpPr>
              <p:cNvPr id="110615" name="Text Box 23"/>
              <p:cNvSpPr txBox="1">
                <a:spLocks noChangeArrowheads="1"/>
              </p:cNvSpPr>
              <p:nvPr/>
            </p:nvSpPr>
            <p:spPr bwMode="auto">
              <a:xfrm>
                <a:off x="4448" y="1612"/>
                <a:ext cx="812" cy="55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98000" tIns="190800" rIns="198000" bIns="190800">
                <a:spAutoFit/>
              </a:bodyPr>
              <a:lstStyle/>
              <a:p>
                <a:pPr algn="ctr"/>
                <a:r>
                  <a:rPr lang="en-AU" altLang="en-US" sz="1600"/>
                  <a:t>Goods and</a:t>
                </a:r>
                <a:br>
                  <a:rPr lang="en-AU" altLang="en-US" sz="1600"/>
                </a:br>
                <a:r>
                  <a:rPr lang="en-AU" altLang="en-US" sz="1600"/>
                  <a:t>services</a:t>
                </a:r>
              </a:p>
            </p:txBody>
          </p:sp>
        </p:grpSp>
      </p:grpSp>
      <p:grpSp>
        <p:nvGrpSpPr>
          <p:cNvPr id="110634" name="Group 42"/>
          <p:cNvGrpSpPr>
            <a:grpSpLocks/>
          </p:cNvGrpSpPr>
          <p:nvPr/>
        </p:nvGrpSpPr>
        <p:grpSpPr bwMode="auto">
          <a:xfrm>
            <a:off x="3962400" y="1852614"/>
            <a:ext cx="3951288" cy="3062287"/>
            <a:chOff x="1536" y="1167"/>
            <a:chExt cx="2489" cy="1929"/>
          </a:xfrm>
        </p:grpSpPr>
        <p:sp>
          <p:nvSpPr>
            <p:cNvPr id="110621" name="AutoShape 29"/>
            <p:cNvSpPr>
              <a:spLocks noChangeArrowheads="1"/>
            </p:cNvSpPr>
            <p:nvPr/>
          </p:nvSpPr>
          <p:spPr bwMode="auto">
            <a:xfrm>
              <a:off x="1536" y="1752"/>
              <a:ext cx="440" cy="432"/>
            </a:xfrm>
            <a:prstGeom prst="rightArrow">
              <a:avLst>
                <a:gd name="adj1" fmla="val 50000"/>
                <a:gd name="adj2" fmla="val 254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0632" name="Group 40"/>
            <p:cNvGrpSpPr>
              <a:grpSpLocks/>
            </p:cNvGrpSpPr>
            <p:nvPr/>
          </p:nvGrpSpPr>
          <p:grpSpPr bwMode="auto">
            <a:xfrm>
              <a:off x="1991" y="1167"/>
              <a:ext cx="2034" cy="1929"/>
              <a:chOff x="1991" y="1167"/>
              <a:chExt cx="2034" cy="1929"/>
            </a:xfrm>
          </p:grpSpPr>
          <p:sp>
            <p:nvSpPr>
              <p:cNvPr id="110611" name="Text Box 19"/>
              <p:cNvSpPr txBox="1">
                <a:spLocks noChangeArrowheads="1"/>
              </p:cNvSpPr>
              <p:nvPr/>
            </p:nvSpPr>
            <p:spPr bwMode="auto">
              <a:xfrm>
                <a:off x="2549" y="1167"/>
                <a:ext cx="7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2000">
                    <a:effectLst>
                      <a:outerShdw blurRad="38100" dist="38100" dir="2700000" algn="tl">
                        <a:srgbClr val="C0C0C0"/>
                      </a:outerShdw>
                    </a:effectLst>
                  </a:rPr>
                  <a:t>Processes</a:t>
                </a:r>
                <a:endParaRPr lang="en-AU" altLang="en-US" sz="2000"/>
              </a:p>
            </p:txBody>
          </p:sp>
          <p:sp>
            <p:nvSpPr>
              <p:cNvPr id="110614" name="Text Box 22"/>
              <p:cNvSpPr txBox="1">
                <a:spLocks noChangeArrowheads="1"/>
              </p:cNvSpPr>
              <p:nvPr/>
            </p:nvSpPr>
            <p:spPr bwMode="auto">
              <a:xfrm>
                <a:off x="1991" y="1612"/>
                <a:ext cx="2034" cy="1484"/>
              </a:xfrm>
              <a:prstGeom prst="rect">
                <a:avLst/>
              </a:prstGeom>
              <a:solidFill>
                <a:srgbClr val="D4A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98000" tIns="190800" rIns="198000" bIns="190800">
                <a:spAutoFit/>
              </a:bodyPr>
              <a:lstStyle/>
              <a:p>
                <a:pPr algn="ctr"/>
                <a:r>
                  <a:rPr lang="en-AU" altLang="en-US" sz="1600"/>
                  <a:t>The U.S. economic system transforms inputs to outputs at about an annual 2.5% increase in productivity per year. The productivity increase is the result of a mix of capital (38% of 2.5%), labor (10% of 2.5%), and management (52% of 2.5%).</a:t>
                </a:r>
              </a:p>
            </p:txBody>
          </p:sp>
        </p:grpSp>
      </p:grpSp>
      <p:sp>
        <p:nvSpPr>
          <p:cNvPr id="110594" name="Rectangle 2"/>
          <p:cNvSpPr>
            <a:spLocks noGrp="1" noChangeArrowheads="1"/>
          </p:cNvSpPr>
          <p:nvPr>
            <p:ph type="title"/>
          </p:nvPr>
        </p:nvSpPr>
        <p:spPr>
          <a:xfrm>
            <a:off x="2209800" y="609600"/>
            <a:ext cx="7772400" cy="863600"/>
          </a:xfrm>
          <a:solidFill>
            <a:srgbClr val="2FFF74"/>
          </a:solidFill>
          <a:ln>
            <a:solidFill>
              <a:schemeClr val="tx1"/>
            </a:solidFill>
            <a:miter lim="800000"/>
            <a:headEnd/>
            <a:tailEnd/>
          </a:ln>
        </p:spPr>
        <p:txBody>
          <a:bodyPr/>
          <a:lstStyle/>
          <a:p>
            <a:pPr>
              <a:lnSpc>
                <a:spcPct val="80000"/>
              </a:lnSpc>
            </a:pPr>
            <a:r>
              <a:rPr lang="en-US" altLang="en-US">
                <a:effectLst>
                  <a:outerShdw blurRad="38100" dist="38100" dir="2700000" algn="tl">
                    <a:srgbClr val="FFFFFF"/>
                  </a:outerShdw>
                </a:effectLst>
              </a:rPr>
              <a:t>The Economic System</a:t>
            </a:r>
          </a:p>
        </p:txBody>
      </p:sp>
      <p:grpSp>
        <p:nvGrpSpPr>
          <p:cNvPr id="110617" name="Group 25"/>
          <p:cNvGrpSpPr>
            <a:grpSpLocks/>
          </p:cNvGrpSpPr>
          <p:nvPr/>
        </p:nvGrpSpPr>
        <p:grpSpPr bwMode="auto">
          <a:xfrm>
            <a:off x="2297114" y="1852614"/>
            <a:ext cx="1717675" cy="1830387"/>
            <a:chOff x="487" y="1287"/>
            <a:chExt cx="1082" cy="1153"/>
          </a:xfrm>
        </p:grpSpPr>
        <p:sp>
          <p:nvSpPr>
            <p:cNvPr id="110610" name="Text Box 18"/>
            <p:cNvSpPr txBox="1">
              <a:spLocks noChangeArrowheads="1"/>
            </p:cNvSpPr>
            <p:nvPr/>
          </p:nvSpPr>
          <p:spPr bwMode="auto">
            <a:xfrm>
              <a:off x="730" y="1287"/>
              <a:ext cx="52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2000">
                  <a:effectLst>
                    <a:outerShdw blurRad="38100" dist="38100" dir="2700000" algn="tl">
                      <a:srgbClr val="C0C0C0"/>
                    </a:outerShdw>
                  </a:effectLst>
                </a:rPr>
                <a:t>Inputs</a:t>
              </a:r>
              <a:endParaRPr lang="en-AU" altLang="en-US" sz="2000"/>
            </a:p>
          </p:txBody>
        </p:sp>
        <p:sp>
          <p:nvSpPr>
            <p:cNvPr id="110613" name="Text Box 21"/>
            <p:cNvSpPr txBox="1">
              <a:spLocks noChangeArrowheads="1"/>
            </p:cNvSpPr>
            <p:nvPr/>
          </p:nvSpPr>
          <p:spPr bwMode="auto">
            <a:xfrm>
              <a:off x="487" y="1732"/>
              <a:ext cx="1082" cy="70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98000" tIns="190800" rIns="198000" bIns="190800">
              <a:spAutoFit/>
            </a:bodyPr>
            <a:lstStyle/>
            <a:p>
              <a:pPr algn="ctr"/>
              <a:r>
                <a:rPr lang="en-AU" altLang="en-US" sz="1600">
                  <a:solidFill>
                    <a:srgbClr val="F5F5F5"/>
                  </a:solidFill>
                </a:rPr>
                <a:t>Labor,</a:t>
              </a:r>
              <a:br>
                <a:rPr lang="en-AU" altLang="en-US" sz="1600">
                  <a:solidFill>
                    <a:srgbClr val="F5F5F5"/>
                  </a:solidFill>
                </a:rPr>
              </a:br>
              <a:r>
                <a:rPr lang="en-AU" altLang="en-US" sz="1600">
                  <a:solidFill>
                    <a:srgbClr val="F5F5F5"/>
                  </a:solidFill>
                </a:rPr>
                <a:t>capital,</a:t>
              </a:r>
              <a:br>
                <a:rPr lang="en-AU" altLang="en-US" sz="1600">
                  <a:solidFill>
                    <a:srgbClr val="F5F5F5"/>
                  </a:solidFill>
                </a:rPr>
              </a:br>
              <a:r>
                <a:rPr lang="en-AU" altLang="en-US" sz="1600">
                  <a:solidFill>
                    <a:srgbClr val="F5F5F5"/>
                  </a:solidFill>
                </a:rPr>
                <a:t>management</a:t>
              </a:r>
            </a:p>
          </p:txBody>
        </p:sp>
      </p:grpSp>
      <p:sp>
        <p:nvSpPr>
          <p:cNvPr id="110629" name="Text Box 37"/>
          <p:cNvSpPr txBox="1">
            <a:spLocks noChangeArrowheads="1"/>
          </p:cNvSpPr>
          <p:nvPr/>
        </p:nvSpPr>
        <p:spPr bwMode="auto">
          <a:xfrm>
            <a:off x="8859838" y="6056313"/>
            <a:ext cx="10075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Figure 1.7</a:t>
            </a:r>
          </a:p>
        </p:txBody>
      </p:sp>
    </p:spTree>
    <p:extLst>
      <p:ext uri="{BB962C8B-B14F-4D97-AF65-F5344CB8AC3E}">
        <p14:creationId xmlns:p14="http://schemas.microsoft.com/office/powerpoint/2010/main" val="125547171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10617"/>
                                        </p:tgtEl>
                                        <p:attrNameLst>
                                          <p:attrName>style.visibility</p:attrName>
                                        </p:attrNameLst>
                                      </p:cBhvr>
                                      <p:to>
                                        <p:strVal val="visible"/>
                                      </p:to>
                                    </p:set>
                                    <p:animEffect transition="in" filter="wipe(left)">
                                      <p:cBhvr>
                                        <p:cTn id="7" dur="500"/>
                                        <p:tgtEl>
                                          <p:spTgt spid="1106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0634"/>
                                        </p:tgtEl>
                                        <p:attrNameLst>
                                          <p:attrName>style.visibility</p:attrName>
                                        </p:attrNameLst>
                                      </p:cBhvr>
                                      <p:to>
                                        <p:strVal val="visible"/>
                                      </p:to>
                                    </p:set>
                                    <p:animEffect transition="in" filter="wipe(left)">
                                      <p:cBhvr>
                                        <p:cTn id="12" dur="500"/>
                                        <p:tgtEl>
                                          <p:spTgt spid="1106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0635"/>
                                        </p:tgtEl>
                                        <p:attrNameLst>
                                          <p:attrName>style.visibility</p:attrName>
                                        </p:attrNameLst>
                                      </p:cBhvr>
                                      <p:to>
                                        <p:strVal val="visible"/>
                                      </p:to>
                                    </p:set>
                                    <p:animEffect transition="in" filter="wipe(left)">
                                      <p:cBhvr>
                                        <p:cTn id="17" dur="500"/>
                                        <p:tgtEl>
                                          <p:spTgt spid="1106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10628"/>
                                        </p:tgtEl>
                                        <p:attrNameLst>
                                          <p:attrName>style.visibility</p:attrName>
                                        </p:attrNameLst>
                                      </p:cBhvr>
                                      <p:to>
                                        <p:strVal val="visible"/>
                                      </p:to>
                                    </p:set>
                                    <p:animEffect transition="in" filter="wipe(right)">
                                      <p:cBhvr>
                                        <p:cTn id="22" dur="500"/>
                                        <p:tgtEl>
                                          <p:spTgt spid="110628"/>
                                        </p:tgtEl>
                                      </p:cBhvr>
                                    </p:animEffect>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0629"/>
                                        </p:tgtEl>
                                        <p:attrNameLst>
                                          <p:attrName>style.visibility</p:attrName>
                                        </p:attrNameLst>
                                      </p:cBhvr>
                                      <p:to>
                                        <p:strVal val="visible"/>
                                      </p:to>
                                    </p:set>
                                    <p:animEffect transition="in" filter="wipe(left)">
                                      <p:cBhvr>
                                        <p:cTn id="26" dur="500"/>
                                        <p:tgtEl>
                                          <p:spTgt spid="110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2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2273300" y="3492501"/>
            <a:ext cx="7620000"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67" tIns="48615" rIns="98967" bIns="48615"/>
          <a:lstStyle>
            <a:lvl1pPr marL="444500" indent="-444500">
              <a:lnSpc>
                <a:spcPct val="90000"/>
              </a:lnSpc>
              <a:spcBef>
                <a:spcPct val="40000"/>
              </a:spcBef>
              <a:buChar char="•"/>
              <a:defRPr sz="3200" b="1" i="1">
                <a:solidFill>
                  <a:schemeClr val="tx1"/>
                </a:solidFill>
                <a:effectLst>
                  <a:outerShdw blurRad="38100" dist="38100" dir="2700000" algn="tl">
                    <a:srgbClr val="C0C0C0"/>
                  </a:outerShdw>
                </a:effectLst>
                <a:latin typeface="Arial" panose="020B0604020202020204" pitchFamily="34" charset="0"/>
              </a:defRPr>
            </a:lvl1pPr>
            <a:lvl2pPr marL="909638" indent="-285750">
              <a:lnSpc>
                <a:spcPct val="90000"/>
              </a:lnSpc>
              <a:spcBef>
                <a:spcPct val="40000"/>
              </a:spcBef>
              <a:buChar char="–"/>
              <a:defRPr sz="2800" b="1" i="1">
                <a:solidFill>
                  <a:schemeClr val="tx1"/>
                </a:solidFill>
                <a:effectLst>
                  <a:outerShdw blurRad="38100" dist="38100" dir="2700000" algn="tl">
                    <a:srgbClr val="C0C0C0"/>
                  </a:outerShdw>
                </a:effectLst>
                <a:latin typeface="Arial" panose="020B0604020202020204" pitchFamily="34" charset="0"/>
              </a:defRPr>
            </a:lvl2pPr>
            <a:lvl3pPr marL="1317625" indent="-228600">
              <a:lnSpc>
                <a:spcPct val="90000"/>
              </a:lnSpc>
              <a:spcBef>
                <a:spcPct val="40000"/>
              </a:spcBef>
              <a:buChar char="•"/>
              <a:defRPr sz="2400" b="1" i="1">
                <a:solidFill>
                  <a:schemeClr val="tx1"/>
                </a:solidFill>
                <a:effectLst>
                  <a:outerShdw blurRad="38100" dist="38100" dir="2700000" algn="tl">
                    <a:srgbClr val="C0C0C0"/>
                  </a:outerShdw>
                </a:effectLst>
                <a:latin typeface="Arial" panose="020B0604020202020204" pitchFamily="34" charset="0"/>
              </a:defRPr>
            </a:lvl3pPr>
            <a:lvl4pPr marL="1725613" indent="-228600">
              <a:lnSpc>
                <a:spcPct val="90000"/>
              </a:lnSpc>
              <a:spcBef>
                <a:spcPct val="40000"/>
              </a:spcBef>
              <a:buChar char="–"/>
              <a:defRPr sz="2000" b="1" i="1">
                <a:solidFill>
                  <a:schemeClr val="tx1"/>
                </a:solidFill>
                <a:effectLst>
                  <a:outerShdw blurRad="38100" dist="38100" dir="2700000" algn="tl">
                    <a:srgbClr val="C0C0C0"/>
                  </a:outerShdw>
                </a:effectLst>
                <a:latin typeface="Arial" panose="020B0604020202020204" pitchFamily="34" charset="0"/>
              </a:defRPr>
            </a:lvl4pPr>
            <a:lvl5pPr marL="2133600" indent="-228600">
              <a:lnSpc>
                <a:spcPct val="90000"/>
              </a:lnSpc>
              <a:spcBef>
                <a:spcPct val="40000"/>
              </a:spcBef>
              <a:buChar char="»"/>
              <a:defRPr sz="2000" b="1" i="1">
                <a:solidFill>
                  <a:schemeClr val="tx1"/>
                </a:solidFill>
                <a:effectLst>
                  <a:outerShdw blurRad="38100" dist="38100" dir="2700000" algn="tl">
                    <a:srgbClr val="C0C0C0"/>
                  </a:outerShdw>
                </a:effectLst>
                <a:latin typeface="Arial" panose="020B0604020202020204" pitchFamily="34" charset="0"/>
              </a:defRPr>
            </a:lvl5pPr>
            <a:lvl6pPr marL="2590800" indent="-22860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Arial" panose="020B0604020202020204" pitchFamily="34" charset="0"/>
              </a:defRPr>
            </a:lvl6pPr>
            <a:lvl7pPr marL="3048000" indent="-22860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Arial" panose="020B0604020202020204" pitchFamily="34" charset="0"/>
              </a:defRPr>
            </a:lvl7pPr>
            <a:lvl8pPr marL="3505200" indent="-22860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Arial" panose="020B0604020202020204" pitchFamily="34" charset="0"/>
              </a:defRPr>
            </a:lvl8pPr>
            <a:lvl9pPr marL="3962400" indent="-22860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Arial" panose="020B0604020202020204" pitchFamily="34" charset="0"/>
              </a:defRPr>
            </a:lvl9pPr>
          </a:lstStyle>
          <a:p>
            <a:pPr eaLnBrk="1" hangingPunct="1">
              <a:buFont typeface="Wingdings" panose="05000000000000000000" pitchFamily="2" charset="2"/>
              <a:buChar char="þ"/>
            </a:pPr>
            <a:r>
              <a:rPr lang="en-US" altLang="en-US"/>
              <a:t>Measure of process improvement</a:t>
            </a:r>
          </a:p>
          <a:p>
            <a:pPr eaLnBrk="1" hangingPunct="1">
              <a:buFont typeface="Wingdings" panose="05000000000000000000" pitchFamily="2" charset="2"/>
              <a:buChar char="þ"/>
            </a:pPr>
            <a:r>
              <a:rPr lang="en-US" altLang="en-US"/>
              <a:t>Represents output relative to input</a:t>
            </a:r>
          </a:p>
          <a:p>
            <a:pPr eaLnBrk="1" hangingPunct="1">
              <a:buFont typeface="Wingdings" panose="05000000000000000000" pitchFamily="2" charset="2"/>
              <a:buChar char="þ"/>
            </a:pPr>
            <a:r>
              <a:rPr lang="en-US" altLang="en-US"/>
              <a:t>Only through productivity increases can our standard of living improve</a:t>
            </a:r>
          </a:p>
        </p:txBody>
      </p:sp>
      <p:sp>
        <p:nvSpPr>
          <p:cNvPr id="114691" name="Rectangle 3"/>
          <p:cNvSpPr>
            <a:spLocks noGrp="1" noChangeArrowheads="1"/>
          </p:cNvSpPr>
          <p:nvPr>
            <p:ph type="title"/>
          </p:nvPr>
        </p:nvSpPr>
        <p:spPr>
          <a:xfrm>
            <a:off x="2197100" y="584200"/>
            <a:ext cx="7772400" cy="838200"/>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Productivity</a:t>
            </a:r>
          </a:p>
        </p:txBody>
      </p:sp>
      <p:sp>
        <p:nvSpPr>
          <p:cNvPr id="114698" name="Line 10"/>
          <p:cNvSpPr>
            <a:spLocks noChangeShapeType="1"/>
          </p:cNvSpPr>
          <p:nvPr/>
        </p:nvSpPr>
        <p:spPr bwMode="auto">
          <a:xfrm>
            <a:off x="6027738" y="3595688"/>
            <a:ext cx="3022600" cy="0"/>
          </a:xfrm>
          <a:prstGeom prst="line">
            <a:avLst/>
          </a:prstGeom>
          <a:noFill/>
          <a:ln>
            <a:noFill/>
          </a:ln>
          <a:effectLst>
            <a:outerShdw dist="35921"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00FF"/>
                </a:solidFill>
                <a:round/>
                <a:headEnd/>
                <a:tailEnd/>
              </a14:hiddenLine>
            </a:ext>
          </a:extLst>
        </p:spPr>
        <p:txBody>
          <a:bodyPr wrap="none" anchor="ctr"/>
          <a:lstStyle/>
          <a:p>
            <a:endParaRPr lang="en-US"/>
          </a:p>
        </p:txBody>
      </p:sp>
      <p:grpSp>
        <p:nvGrpSpPr>
          <p:cNvPr id="114706" name="Group 18"/>
          <p:cNvGrpSpPr>
            <a:grpSpLocks/>
          </p:cNvGrpSpPr>
          <p:nvPr/>
        </p:nvGrpSpPr>
        <p:grpSpPr bwMode="auto">
          <a:xfrm>
            <a:off x="3001963" y="1766889"/>
            <a:ext cx="6100762" cy="1328738"/>
            <a:chOff x="931" y="1113"/>
            <a:chExt cx="3843" cy="837"/>
          </a:xfrm>
        </p:grpSpPr>
        <p:sp>
          <p:nvSpPr>
            <p:cNvPr id="114694" name="Rectangle 6"/>
            <p:cNvSpPr>
              <a:spLocks noChangeArrowheads="1"/>
            </p:cNvSpPr>
            <p:nvPr/>
          </p:nvSpPr>
          <p:spPr bwMode="auto">
            <a:xfrm>
              <a:off x="931" y="1390"/>
              <a:ext cx="1684"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967" tIns="48615" rIns="98967" bIns="48615">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200">
                  <a:solidFill>
                    <a:schemeClr val="hlink"/>
                  </a:solidFill>
                  <a:effectLst>
                    <a:outerShdw blurRad="38100" dist="38100" dir="2700000" algn="tl">
                      <a:srgbClr val="C0C0C0"/>
                    </a:outerShdw>
                  </a:effectLst>
                  <a:latin typeface="Arial" panose="020B0604020202020204" pitchFamily="34" charset="0"/>
                </a:rPr>
                <a:t>Productivity =</a:t>
              </a:r>
            </a:p>
          </p:txBody>
        </p:sp>
        <p:grpSp>
          <p:nvGrpSpPr>
            <p:cNvPr id="114705" name="Group 17"/>
            <p:cNvGrpSpPr>
              <a:grpSpLocks/>
            </p:cNvGrpSpPr>
            <p:nvPr/>
          </p:nvGrpSpPr>
          <p:grpSpPr bwMode="auto">
            <a:xfrm>
              <a:off x="2851" y="1113"/>
              <a:ext cx="1923" cy="837"/>
              <a:chOff x="2851" y="1113"/>
              <a:chExt cx="1923" cy="837"/>
            </a:xfrm>
          </p:grpSpPr>
          <p:sp>
            <p:nvSpPr>
              <p:cNvPr id="114695" name="Rectangle 7"/>
              <p:cNvSpPr>
                <a:spLocks noChangeArrowheads="1"/>
              </p:cNvSpPr>
              <p:nvPr/>
            </p:nvSpPr>
            <p:spPr bwMode="auto">
              <a:xfrm>
                <a:off x="2881" y="1113"/>
                <a:ext cx="1862" cy="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967" tIns="48615" rIns="98967" bIns="48615">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125000"/>
                  </a:lnSpc>
                </a:pPr>
                <a:r>
                  <a:rPr lang="en-US" altLang="en-US" sz="3200">
                    <a:solidFill>
                      <a:schemeClr val="hlink"/>
                    </a:solidFill>
                    <a:effectLst>
                      <a:outerShdw blurRad="38100" dist="38100" dir="2700000" algn="tl">
                        <a:srgbClr val="C0C0C0"/>
                      </a:outerShdw>
                    </a:effectLst>
                    <a:latin typeface="Arial" panose="020B0604020202020204" pitchFamily="34" charset="0"/>
                  </a:rPr>
                  <a:t>Units produced</a:t>
                </a:r>
              </a:p>
              <a:p>
                <a:pPr algn="ctr">
                  <a:lnSpc>
                    <a:spcPct val="125000"/>
                  </a:lnSpc>
                </a:pPr>
                <a:r>
                  <a:rPr lang="en-US" altLang="en-US" sz="3200">
                    <a:solidFill>
                      <a:schemeClr val="hlink"/>
                    </a:solidFill>
                    <a:effectLst>
                      <a:outerShdw blurRad="38100" dist="38100" dir="2700000" algn="tl">
                        <a:srgbClr val="C0C0C0"/>
                      </a:outerShdw>
                    </a:effectLst>
                    <a:latin typeface="Arial" panose="020B0604020202020204" pitchFamily="34" charset="0"/>
                  </a:rPr>
                  <a:t>Input used</a:t>
                </a:r>
              </a:p>
            </p:txBody>
          </p:sp>
          <p:sp>
            <p:nvSpPr>
              <p:cNvPr id="114700" name="Line 12"/>
              <p:cNvSpPr>
                <a:spLocks noChangeShapeType="1"/>
              </p:cNvSpPr>
              <p:nvPr/>
            </p:nvSpPr>
            <p:spPr bwMode="auto">
              <a:xfrm>
                <a:off x="2851" y="1577"/>
                <a:ext cx="1923" cy="0"/>
              </a:xfrm>
              <a:prstGeom prst="line">
                <a:avLst/>
              </a:prstGeom>
              <a:noFill/>
              <a:ln w="57150">
                <a:solidFill>
                  <a:schemeClr val="hlink"/>
                </a:solidFill>
                <a:round/>
                <a:headEnd/>
                <a:tailEnd/>
              </a:ln>
              <a:effectLst>
                <a:outerShdw dist="17961" dir="2700000" algn="ctr" rotWithShape="0">
                  <a:srgbClr val="C0C0C0"/>
                </a:outerShdw>
              </a:effectLst>
              <a:extLst>
                <a:ext uri="{909E8E84-426E-40DD-AFC4-6F175D3DCCD1}">
                  <a14:hiddenFill xmlns:a14="http://schemas.microsoft.com/office/drawing/2010/main">
                    <a:noFill/>
                  </a14:hiddenFill>
                </a:ext>
              </a:extLst>
            </p:spPr>
            <p:txBody>
              <a:bodyPr wrap="none" anchor="ctr"/>
              <a:lstStyle/>
              <a:p>
                <a:endParaRPr lang="en-US"/>
              </a:p>
            </p:txBody>
          </p:sp>
        </p:grpSp>
      </p:grpSp>
    </p:spTree>
    <p:extLst>
      <p:ext uri="{BB962C8B-B14F-4D97-AF65-F5344CB8AC3E}">
        <p14:creationId xmlns:p14="http://schemas.microsoft.com/office/powerpoint/2010/main" val="276501926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14706"/>
                                        </p:tgtEl>
                                        <p:attrNameLst>
                                          <p:attrName>style.visibility</p:attrName>
                                        </p:attrNameLst>
                                      </p:cBhvr>
                                      <p:to>
                                        <p:strVal val="visible"/>
                                      </p:to>
                                    </p:set>
                                    <p:animEffect transition="in" filter="wipe(left)">
                                      <p:cBhvr>
                                        <p:cTn id="7" dur="500"/>
                                        <p:tgtEl>
                                          <p:spTgt spid="114706"/>
                                        </p:tgtEl>
                                      </p:cBhvr>
                                    </p:animEffect>
                                  </p:childTnLst>
                                </p:cTn>
                              </p:par>
                            </p:childTnLst>
                          </p:cTn>
                        </p:par>
                        <p:par>
                          <p:cTn id="8" fill="hold" nodeType="afterGroup">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114690"/>
                                        </p:tgtEl>
                                        <p:attrNameLst>
                                          <p:attrName>style.visibility</p:attrName>
                                        </p:attrNameLst>
                                      </p:cBhvr>
                                      <p:to>
                                        <p:strVal val="visible"/>
                                      </p:to>
                                    </p:set>
                                    <p:animEffect transition="in" filter="strips(downRight)">
                                      <p:cBhvr>
                                        <p:cTn id="11" dur="500"/>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4"/>
          <p:cNvSpPr>
            <a:spLocks noGrp="1" noChangeArrowheads="1"/>
          </p:cNvSpPr>
          <p:nvPr>
            <p:ph type="title"/>
          </p:nvPr>
        </p:nvSpPr>
        <p:spPr>
          <a:xfrm>
            <a:off x="2209800" y="609600"/>
            <a:ext cx="7772400" cy="863600"/>
          </a:xfrm>
          <a:solidFill>
            <a:srgbClr val="2FFF74"/>
          </a:solidFill>
          <a:ln>
            <a:solidFill>
              <a:schemeClr val="tx1"/>
            </a:solidFill>
            <a:miter lim="800000"/>
            <a:headEnd/>
            <a:tailEnd/>
          </a:ln>
        </p:spPr>
        <p:txBody>
          <a:bodyPr/>
          <a:lstStyle/>
          <a:p>
            <a:r>
              <a:rPr lang="en-AU" altLang="en-US">
                <a:effectLst>
                  <a:outerShdw blurRad="38100" dist="38100" dir="2700000" algn="tl">
                    <a:srgbClr val="FFFFFF"/>
                  </a:outerShdw>
                </a:effectLst>
              </a:rPr>
              <a:t>Productivity Calculations</a:t>
            </a:r>
          </a:p>
        </p:txBody>
      </p:sp>
      <p:grpSp>
        <p:nvGrpSpPr>
          <p:cNvPr id="155661" name="Group 13"/>
          <p:cNvGrpSpPr>
            <a:grpSpLocks/>
          </p:cNvGrpSpPr>
          <p:nvPr/>
        </p:nvGrpSpPr>
        <p:grpSpPr bwMode="auto">
          <a:xfrm>
            <a:off x="2562225" y="2840039"/>
            <a:ext cx="5994400" cy="1169988"/>
            <a:chOff x="614" y="1205"/>
            <a:chExt cx="3776" cy="737"/>
          </a:xfrm>
        </p:grpSpPr>
        <p:sp>
          <p:nvSpPr>
            <p:cNvPr id="155653" name="Text Box 5"/>
            <p:cNvSpPr txBox="1">
              <a:spLocks noChangeArrowheads="1"/>
            </p:cNvSpPr>
            <p:nvPr/>
          </p:nvSpPr>
          <p:spPr bwMode="auto">
            <a:xfrm>
              <a:off x="614" y="1441"/>
              <a:ext cx="138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2800">
                  <a:effectLst>
                    <a:outerShdw blurRad="38100" dist="38100" dir="2700000" algn="tl">
                      <a:srgbClr val="C0C0C0"/>
                    </a:outerShdw>
                  </a:effectLst>
                </a:rPr>
                <a:t>Productivity =</a:t>
              </a:r>
            </a:p>
          </p:txBody>
        </p:sp>
        <p:grpSp>
          <p:nvGrpSpPr>
            <p:cNvPr id="155658" name="Group 10"/>
            <p:cNvGrpSpPr>
              <a:grpSpLocks/>
            </p:cNvGrpSpPr>
            <p:nvPr/>
          </p:nvGrpSpPr>
          <p:grpSpPr bwMode="auto">
            <a:xfrm>
              <a:off x="2270" y="1205"/>
              <a:ext cx="2120" cy="737"/>
              <a:chOff x="2662" y="1429"/>
              <a:chExt cx="2120" cy="737"/>
            </a:xfrm>
          </p:grpSpPr>
          <p:sp>
            <p:nvSpPr>
              <p:cNvPr id="155654" name="Text Box 6"/>
              <p:cNvSpPr txBox="1">
                <a:spLocks noChangeArrowheads="1"/>
              </p:cNvSpPr>
              <p:nvPr/>
            </p:nvSpPr>
            <p:spPr bwMode="auto">
              <a:xfrm>
                <a:off x="2862" y="1429"/>
                <a:ext cx="1718"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25000"/>
                  </a:lnSpc>
                </a:pPr>
                <a:r>
                  <a:rPr lang="en-AU" altLang="en-US" sz="2800">
                    <a:effectLst>
                      <a:outerShdw blurRad="38100" dist="38100" dir="2700000" algn="tl">
                        <a:srgbClr val="C0C0C0"/>
                      </a:outerShdw>
                    </a:effectLst>
                  </a:rPr>
                  <a:t>Units produced</a:t>
                </a:r>
              </a:p>
              <a:p>
                <a:pPr algn="ctr">
                  <a:lnSpc>
                    <a:spcPct val="125000"/>
                  </a:lnSpc>
                </a:pPr>
                <a:r>
                  <a:rPr lang="en-AU" altLang="en-US" sz="2800">
                    <a:effectLst>
                      <a:outerShdw blurRad="38100" dist="38100" dir="2700000" algn="tl">
                        <a:srgbClr val="C0C0C0"/>
                      </a:outerShdw>
                    </a:effectLst>
                  </a:rPr>
                  <a:t>Labor-hours used</a:t>
                </a:r>
              </a:p>
            </p:txBody>
          </p:sp>
          <p:sp>
            <p:nvSpPr>
              <p:cNvPr id="155657" name="Line 9"/>
              <p:cNvSpPr>
                <a:spLocks noChangeShapeType="1"/>
              </p:cNvSpPr>
              <p:nvPr/>
            </p:nvSpPr>
            <p:spPr bwMode="auto">
              <a:xfrm>
                <a:off x="2662" y="1840"/>
                <a:ext cx="21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55662" name="Group 14"/>
          <p:cNvGrpSpPr>
            <a:grpSpLocks/>
          </p:cNvGrpSpPr>
          <p:nvPr/>
        </p:nvGrpSpPr>
        <p:grpSpPr bwMode="auto">
          <a:xfrm>
            <a:off x="4729163" y="4435477"/>
            <a:ext cx="4373562" cy="1169988"/>
            <a:chOff x="2019" y="2282"/>
            <a:chExt cx="2755" cy="737"/>
          </a:xfrm>
        </p:grpSpPr>
        <p:sp>
          <p:nvSpPr>
            <p:cNvPr id="155655" name="Text Box 7"/>
            <p:cNvSpPr txBox="1">
              <a:spLocks noChangeArrowheads="1"/>
            </p:cNvSpPr>
            <p:nvPr/>
          </p:nvSpPr>
          <p:spPr bwMode="auto">
            <a:xfrm>
              <a:off x="2019" y="2505"/>
              <a:ext cx="275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2800">
                  <a:effectLst>
                    <a:outerShdw blurRad="38100" dist="38100" dir="2700000" algn="tl">
                      <a:srgbClr val="C0C0C0"/>
                    </a:outerShdw>
                  </a:effectLst>
                </a:rPr>
                <a:t>=             = 4 units/labor-hour</a:t>
              </a:r>
            </a:p>
          </p:txBody>
        </p:sp>
        <p:grpSp>
          <p:nvGrpSpPr>
            <p:cNvPr id="155660" name="Group 12"/>
            <p:cNvGrpSpPr>
              <a:grpSpLocks/>
            </p:cNvGrpSpPr>
            <p:nvPr/>
          </p:nvGrpSpPr>
          <p:grpSpPr bwMode="auto">
            <a:xfrm>
              <a:off x="2317" y="2282"/>
              <a:ext cx="633" cy="737"/>
              <a:chOff x="1997" y="2282"/>
              <a:chExt cx="633" cy="737"/>
            </a:xfrm>
          </p:grpSpPr>
          <p:sp>
            <p:nvSpPr>
              <p:cNvPr id="155656" name="Text Box 8"/>
              <p:cNvSpPr txBox="1">
                <a:spLocks noChangeArrowheads="1"/>
              </p:cNvSpPr>
              <p:nvPr/>
            </p:nvSpPr>
            <p:spPr bwMode="auto">
              <a:xfrm>
                <a:off x="1997" y="2282"/>
                <a:ext cx="633"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25000"/>
                  </a:lnSpc>
                </a:pPr>
                <a:r>
                  <a:rPr lang="en-AU" altLang="en-US" sz="2800">
                    <a:effectLst>
                      <a:outerShdw blurRad="38100" dist="38100" dir="2700000" algn="tl">
                        <a:srgbClr val="C0C0C0"/>
                      </a:outerShdw>
                    </a:effectLst>
                  </a:rPr>
                  <a:t>1,000</a:t>
                </a:r>
              </a:p>
              <a:p>
                <a:pPr algn="ctr">
                  <a:lnSpc>
                    <a:spcPct val="125000"/>
                  </a:lnSpc>
                </a:pPr>
                <a:r>
                  <a:rPr lang="en-AU" altLang="en-US" sz="2800">
                    <a:effectLst>
                      <a:outerShdw blurRad="38100" dist="38100" dir="2700000" algn="tl">
                        <a:srgbClr val="C0C0C0"/>
                      </a:outerShdw>
                    </a:effectLst>
                  </a:rPr>
                  <a:t>250</a:t>
                </a:r>
              </a:p>
            </p:txBody>
          </p:sp>
          <p:sp>
            <p:nvSpPr>
              <p:cNvPr id="155659" name="Line 11"/>
              <p:cNvSpPr>
                <a:spLocks noChangeShapeType="1"/>
              </p:cNvSpPr>
              <p:nvPr/>
            </p:nvSpPr>
            <p:spPr bwMode="auto">
              <a:xfrm>
                <a:off x="2013" y="2680"/>
                <a:ext cx="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55663" name="Text Box 15"/>
          <p:cNvSpPr txBox="1">
            <a:spLocks noChangeArrowheads="1"/>
          </p:cNvSpPr>
          <p:nvPr/>
        </p:nvSpPr>
        <p:spPr bwMode="auto">
          <a:xfrm>
            <a:off x="2232025" y="1971676"/>
            <a:ext cx="32301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3200">
                <a:solidFill>
                  <a:schemeClr val="hlink"/>
                </a:solidFill>
                <a:effectLst>
                  <a:outerShdw blurRad="38100" dist="38100" dir="2700000" algn="tl">
                    <a:srgbClr val="C0C0C0"/>
                  </a:outerShdw>
                </a:effectLst>
              </a:rPr>
              <a:t>Labor Productivity</a:t>
            </a:r>
          </a:p>
        </p:txBody>
      </p:sp>
    </p:spTree>
    <p:extLst>
      <p:ext uri="{BB962C8B-B14F-4D97-AF65-F5344CB8AC3E}">
        <p14:creationId xmlns:p14="http://schemas.microsoft.com/office/powerpoint/2010/main" val="408661356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55663"/>
                                        </p:tgtEl>
                                        <p:attrNameLst>
                                          <p:attrName>style.visibility</p:attrName>
                                        </p:attrNameLst>
                                      </p:cBhvr>
                                      <p:to>
                                        <p:strVal val="visible"/>
                                      </p:to>
                                    </p:set>
                                    <p:animEffect transition="in" filter="strips(downRight)">
                                      <p:cBhvr>
                                        <p:cTn id="7" dur="1000"/>
                                        <p:tgtEl>
                                          <p:spTgt spid="155663"/>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55661"/>
                                        </p:tgtEl>
                                        <p:attrNameLst>
                                          <p:attrName>style.visibility</p:attrName>
                                        </p:attrNameLst>
                                      </p:cBhvr>
                                      <p:to>
                                        <p:strVal val="visible"/>
                                      </p:to>
                                    </p:set>
                                    <p:animEffect transition="in" filter="strips(downRight)">
                                      <p:cBhvr>
                                        <p:cTn id="11" dur="1000"/>
                                        <p:tgtEl>
                                          <p:spTgt spid="155661"/>
                                        </p:tgtEl>
                                      </p:cBhvr>
                                    </p:animEffect>
                                  </p:childTnLst>
                                </p:cTn>
                              </p:par>
                            </p:childTnLst>
                          </p:cTn>
                        </p:par>
                        <p:par>
                          <p:cTn id="12" fill="hold" nodeType="afterGroup">
                            <p:stCondLst>
                              <p:cond delay="4000"/>
                            </p:stCondLst>
                            <p:childTnLst>
                              <p:par>
                                <p:cTn id="13" presetID="18" presetClass="entr" presetSubtype="6" fill="hold" nodeType="afterEffect">
                                  <p:stCondLst>
                                    <p:cond delay="1000"/>
                                  </p:stCondLst>
                                  <p:childTnLst>
                                    <p:set>
                                      <p:cBhvr>
                                        <p:cTn id="14" dur="1" fill="hold">
                                          <p:stCondLst>
                                            <p:cond delay="0"/>
                                          </p:stCondLst>
                                        </p:cTn>
                                        <p:tgtEl>
                                          <p:spTgt spid="155662"/>
                                        </p:tgtEl>
                                        <p:attrNameLst>
                                          <p:attrName>style.visibility</p:attrName>
                                        </p:attrNameLst>
                                      </p:cBhvr>
                                      <p:to>
                                        <p:strVal val="visible"/>
                                      </p:to>
                                    </p:set>
                                    <p:animEffect transition="in" filter="strips(downRight)">
                                      <p:cBhvr>
                                        <p:cTn id="15" dur="1000"/>
                                        <p:tgtEl>
                                          <p:spTgt spid="155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209800" y="609600"/>
            <a:ext cx="7772400" cy="863600"/>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Multi-Factor Productivity </a:t>
            </a:r>
          </a:p>
        </p:txBody>
      </p:sp>
      <p:grpSp>
        <p:nvGrpSpPr>
          <p:cNvPr id="116745" name="Group 9"/>
          <p:cNvGrpSpPr>
            <a:grpSpLocks/>
          </p:cNvGrpSpPr>
          <p:nvPr/>
        </p:nvGrpSpPr>
        <p:grpSpPr bwMode="auto">
          <a:xfrm>
            <a:off x="2003425" y="2238375"/>
            <a:ext cx="8154988" cy="1544638"/>
            <a:chOff x="390" y="1962"/>
            <a:chExt cx="5137" cy="973"/>
          </a:xfrm>
        </p:grpSpPr>
        <p:grpSp>
          <p:nvGrpSpPr>
            <p:cNvPr id="116743" name="Group 7"/>
            <p:cNvGrpSpPr>
              <a:grpSpLocks/>
            </p:cNvGrpSpPr>
            <p:nvPr/>
          </p:nvGrpSpPr>
          <p:grpSpPr bwMode="auto">
            <a:xfrm>
              <a:off x="2176" y="1962"/>
              <a:ext cx="3351" cy="973"/>
              <a:chOff x="2176" y="1962"/>
              <a:chExt cx="3351" cy="973"/>
            </a:xfrm>
          </p:grpSpPr>
          <p:sp>
            <p:nvSpPr>
              <p:cNvPr id="116740" name="Line 4"/>
              <p:cNvSpPr>
                <a:spLocks noChangeShapeType="1"/>
              </p:cNvSpPr>
              <p:nvPr/>
            </p:nvSpPr>
            <p:spPr bwMode="auto">
              <a:xfrm>
                <a:off x="2251" y="2317"/>
                <a:ext cx="3213" cy="0"/>
              </a:xfrm>
              <a:prstGeom prst="line">
                <a:avLst/>
              </a:prstGeom>
              <a:noFill/>
              <a:ln w="57150">
                <a:solidFill>
                  <a:schemeClr val="hlink"/>
                </a:solidFill>
                <a:round/>
                <a:headEnd/>
                <a:tailEnd/>
              </a:ln>
              <a:effectLst>
                <a:outerShdw dist="17961" dir="2700000" algn="ctr" rotWithShape="0">
                  <a:srgbClr val="C0C0C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6741" name="Text Box 5"/>
              <p:cNvSpPr txBox="1">
                <a:spLocks noChangeArrowheads="1"/>
              </p:cNvSpPr>
              <p:nvPr/>
            </p:nvSpPr>
            <p:spPr bwMode="auto">
              <a:xfrm>
                <a:off x="2176" y="1962"/>
                <a:ext cx="3351" cy="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5000"/>
                  </a:spcBef>
                </a:pPr>
                <a:r>
                  <a:rPr lang="en-US" altLang="en-US" sz="3200">
                    <a:solidFill>
                      <a:schemeClr val="hlink"/>
                    </a:solidFill>
                    <a:effectLst>
                      <a:outerShdw blurRad="38100" dist="38100" dir="2700000" algn="tl">
                        <a:srgbClr val="C0C0C0"/>
                      </a:outerShdw>
                    </a:effectLst>
                  </a:rPr>
                  <a:t>Output</a:t>
                </a:r>
              </a:p>
              <a:p>
                <a:pPr algn="ctr">
                  <a:lnSpc>
                    <a:spcPct val="90000"/>
                  </a:lnSpc>
                  <a:spcBef>
                    <a:spcPct val="25000"/>
                  </a:spcBef>
                </a:pPr>
                <a:r>
                  <a:rPr lang="en-US" altLang="en-US" sz="3200">
                    <a:solidFill>
                      <a:schemeClr val="hlink"/>
                    </a:solidFill>
                    <a:effectLst>
                      <a:outerShdw blurRad="38100" dist="38100" dir="2700000" algn="tl">
                        <a:srgbClr val="C0C0C0"/>
                      </a:outerShdw>
                    </a:effectLst>
                  </a:rPr>
                  <a:t>Labor + Material + Energy + Capital + Miscellaneous</a:t>
                </a:r>
                <a:endParaRPr lang="en-AU" altLang="en-US" sz="3200">
                  <a:solidFill>
                    <a:schemeClr val="hlink"/>
                  </a:solidFill>
                  <a:effectLst>
                    <a:outerShdw blurRad="38100" dist="38100" dir="2700000" algn="tl">
                      <a:srgbClr val="C0C0C0"/>
                    </a:outerShdw>
                  </a:effectLst>
                </a:endParaRPr>
              </a:p>
            </p:txBody>
          </p:sp>
        </p:grpSp>
        <p:sp>
          <p:nvSpPr>
            <p:cNvPr id="116744" name="Text Box 8"/>
            <p:cNvSpPr txBox="1">
              <a:spLocks noChangeArrowheads="1"/>
            </p:cNvSpPr>
            <p:nvPr/>
          </p:nvSpPr>
          <p:spPr bwMode="auto">
            <a:xfrm>
              <a:off x="390" y="2159"/>
              <a:ext cx="1568"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90000"/>
                </a:lnSpc>
                <a:spcBef>
                  <a:spcPct val="40000"/>
                </a:spcBef>
              </a:pPr>
              <a:r>
                <a:rPr lang="en-US" altLang="en-US" sz="3200">
                  <a:solidFill>
                    <a:schemeClr val="hlink"/>
                  </a:solidFill>
                  <a:effectLst>
                    <a:outerShdw blurRad="38100" dist="38100" dir="2700000" algn="tl">
                      <a:srgbClr val="C0C0C0"/>
                    </a:outerShdw>
                  </a:effectLst>
                </a:rPr>
                <a:t>Productivity =</a:t>
              </a:r>
              <a:endParaRPr lang="en-AU" altLang="en-US" sz="3200">
                <a:solidFill>
                  <a:schemeClr val="hlink"/>
                </a:solidFill>
                <a:effectLst>
                  <a:outerShdw blurRad="38100" dist="38100" dir="2700000" algn="tl">
                    <a:srgbClr val="C0C0C0"/>
                  </a:outerShdw>
                </a:effectLst>
              </a:endParaRPr>
            </a:p>
          </p:txBody>
        </p:sp>
      </p:grpSp>
      <p:sp>
        <p:nvSpPr>
          <p:cNvPr id="116746" name="Text Box 10"/>
          <p:cNvSpPr txBox="1">
            <a:spLocks noChangeArrowheads="1"/>
          </p:cNvSpPr>
          <p:nvPr/>
        </p:nvSpPr>
        <p:spPr bwMode="auto">
          <a:xfrm>
            <a:off x="2432050" y="4383088"/>
            <a:ext cx="7302500"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a:defRPr sz="2400">
                <a:solidFill>
                  <a:schemeClr val="tx1"/>
                </a:solidFill>
                <a:latin typeface="Times" panose="02020603050405020304" pitchFamily="18" charset="0"/>
              </a:defRPr>
            </a:lvl1pPr>
            <a:lvl2pPr marL="623888">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ct val="40000"/>
              </a:spcBef>
              <a:buFont typeface="Wingdings" panose="05000000000000000000" pitchFamily="2" charset="2"/>
              <a:buChar char="þ"/>
            </a:pPr>
            <a:r>
              <a:rPr lang="en-AU" altLang="en-US" sz="2800">
                <a:effectLst>
                  <a:outerShdw blurRad="38100" dist="38100" dir="2700000" algn="tl">
                    <a:srgbClr val="C0C0C0"/>
                  </a:outerShdw>
                </a:effectLst>
                <a:latin typeface="Arial" panose="020B0604020202020204" pitchFamily="34" charset="0"/>
              </a:rPr>
              <a:t>Also known as total factor productivity</a:t>
            </a:r>
          </a:p>
          <a:p>
            <a:pPr>
              <a:lnSpc>
                <a:spcPct val="90000"/>
              </a:lnSpc>
              <a:spcBef>
                <a:spcPct val="40000"/>
              </a:spcBef>
              <a:buFont typeface="Wingdings" panose="05000000000000000000" pitchFamily="2" charset="2"/>
              <a:buChar char="þ"/>
            </a:pPr>
            <a:r>
              <a:rPr lang="en-AU" altLang="en-US" sz="2800">
                <a:effectLst>
                  <a:outerShdw blurRad="38100" dist="38100" dir="2700000" algn="tl">
                    <a:srgbClr val="C0C0C0"/>
                  </a:outerShdw>
                </a:effectLst>
                <a:latin typeface="Arial" panose="020B0604020202020204" pitchFamily="34" charset="0"/>
              </a:rPr>
              <a:t>Output and inputs are often expressed in dollars</a:t>
            </a:r>
          </a:p>
        </p:txBody>
      </p:sp>
    </p:spTree>
    <p:extLst>
      <p:ext uri="{BB962C8B-B14F-4D97-AF65-F5344CB8AC3E}">
        <p14:creationId xmlns:p14="http://schemas.microsoft.com/office/powerpoint/2010/main" val="369414430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16745"/>
                                        </p:tgtEl>
                                        <p:attrNameLst>
                                          <p:attrName>style.visibility</p:attrName>
                                        </p:attrNameLst>
                                      </p:cBhvr>
                                      <p:to>
                                        <p:strVal val="visible"/>
                                      </p:to>
                                    </p:set>
                                    <p:animEffect transition="in" filter="strips(downRight)">
                                      <p:cBhvr>
                                        <p:cTn id="7" dur="1000"/>
                                        <p:tgtEl>
                                          <p:spTgt spid="116745"/>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16746"/>
                                        </p:tgtEl>
                                        <p:attrNameLst>
                                          <p:attrName>style.visibility</p:attrName>
                                        </p:attrNameLst>
                                      </p:cBhvr>
                                      <p:to>
                                        <p:strVal val="visible"/>
                                      </p:to>
                                    </p:set>
                                    <p:animEffect transition="in" filter="strips(downRight)">
                                      <p:cBhvr>
                                        <p:cTn id="11" dur="1000"/>
                                        <p:tgtEl>
                                          <p:spTgt spid="116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197100" y="609600"/>
            <a:ext cx="7772400" cy="838200"/>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Measurement Problems</a:t>
            </a:r>
          </a:p>
        </p:txBody>
      </p:sp>
      <p:sp>
        <p:nvSpPr>
          <p:cNvPr id="118788" name="Text Box 4"/>
          <p:cNvSpPr txBox="1">
            <a:spLocks noChangeArrowheads="1"/>
          </p:cNvSpPr>
          <p:nvPr/>
        </p:nvSpPr>
        <p:spPr bwMode="auto">
          <a:xfrm>
            <a:off x="2292350" y="1995488"/>
            <a:ext cx="7581900"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a:defRPr sz="2400">
                <a:solidFill>
                  <a:schemeClr val="tx1"/>
                </a:solidFill>
                <a:latin typeface="Times" panose="02020603050405020304" pitchFamily="18" charset="0"/>
              </a:defRPr>
            </a:lvl1pPr>
            <a:lvl2pPr marL="623888">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ct val="40000"/>
              </a:spcBef>
              <a:buClr>
                <a:schemeClr val="tx1"/>
              </a:buClr>
              <a:buFont typeface="Wingdings" panose="05000000000000000000" pitchFamily="2" charset="2"/>
              <a:buChar char="þ"/>
            </a:pPr>
            <a:r>
              <a:rPr lang="en-US" altLang="en-US" sz="3200">
                <a:solidFill>
                  <a:schemeClr val="hlink"/>
                </a:solidFill>
                <a:effectLst>
                  <a:outerShdw blurRad="38100" dist="38100" dir="2700000" algn="tl">
                    <a:srgbClr val="C0C0C0"/>
                  </a:outerShdw>
                </a:effectLst>
                <a:latin typeface="Arial" panose="020B0604020202020204" pitchFamily="34" charset="0"/>
              </a:rPr>
              <a:t>Quality</a:t>
            </a:r>
            <a:r>
              <a:rPr lang="en-US" altLang="en-US" sz="3200">
                <a:effectLst>
                  <a:outerShdw blurRad="38100" dist="38100" dir="2700000" algn="tl">
                    <a:srgbClr val="C0C0C0"/>
                  </a:outerShdw>
                </a:effectLst>
                <a:latin typeface="Arial" panose="020B0604020202020204" pitchFamily="34" charset="0"/>
              </a:rPr>
              <a:t> may change while the quantity of inputs and outputs remains constant</a:t>
            </a:r>
          </a:p>
        </p:txBody>
      </p:sp>
      <p:sp>
        <p:nvSpPr>
          <p:cNvPr id="118789" name="Text Box 5"/>
          <p:cNvSpPr txBox="1">
            <a:spLocks noChangeArrowheads="1"/>
          </p:cNvSpPr>
          <p:nvPr/>
        </p:nvSpPr>
        <p:spPr bwMode="auto">
          <a:xfrm>
            <a:off x="2292350" y="3506789"/>
            <a:ext cx="75819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a:defRPr sz="2400">
                <a:solidFill>
                  <a:schemeClr val="tx1"/>
                </a:solidFill>
                <a:latin typeface="Times" panose="02020603050405020304" pitchFamily="18" charset="0"/>
              </a:defRPr>
            </a:lvl1pPr>
            <a:lvl2pPr marL="623888">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ct val="40000"/>
              </a:spcBef>
              <a:buClr>
                <a:schemeClr val="tx1"/>
              </a:buClr>
              <a:buFont typeface="Wingdings" panose="05000000000000000000" pitchFamily="2" charset="2"/>
              <a:buChar char="þ"/>
            </a:pPr>
            <a:r>
              <a:rPr lang="en-US" altLang="en-US" sz="3200">
                <a:solidFill>
                  <a:schemeClr val="hlink"/>
                </a:solidFill>
                <a:effectLst>
                  <a:outerShdw blurRad="38100" dist="38100" dir="2700000" algn="tl">
                    <a:srgbClr val="C0C0C0"/>
                  </a:outerShdw>
                </a:effectLst>
                <a:latin typeface="Arial" panose="020B0604020202020204" pitchFamily="34" charset="0"/>
              </a:rPr>
              <a:t>External elements</a:t>
            </a:r>
            <a:r>
              <a:rPr lang="en-US" altLang="en-US" sz="3200">
                <a:effectLst>
                  <a:outerShdw blurRad="38100" dist="38100" dir="2700000" algn="tl">
                    <a:srgbClr val="C0C0C0"/>
                  </a:outerShdw>
                </a:effectLst>
                <a:latin typeface="Arial" panose="020B0604020202020204" pitchFamily="34" charset="0"/>
              </a:rPr>
              <a:t> may cause an increase or decrease in productivity</a:t>
            </a:r>
          </a:p>
          <a:p>
            <a:pPr>
              <a:lnSpc>
                <a:spcPct val="90000"/>
              </a:lnSpc>
              <a:spcBef>
                <a:spcPct val="40000"/>
              </a:spcBef>
              <a:buClr>
                <a:schemeClr val="tx1"/>
              </a:buClr>
              <a:buFont typeface="Wingdings" panose="05000000000000000000" pitchFamily="2" charset="2"/>
              <a:buChar char="þ"/>
            </a:pPr>
            <a:r>
              <a:rPr lang="en-US" altLang="en-US" sz="3200">
                <a:solidFill>
                  <a:schemeClr val="hlink"/>
                </a:solidFill>
                <a:effectLst>
                  <a:outerShdw blurRad="38100" dist="38100" dir="2700000" algn="tl">
                    <a:srgbClr val="C0C0C0"/>
                  </a:outerShdw>
                </a:effectLst>
                <a:latin typeface="Arial" panose="020B0604020202020204" pitchFamily="34" charset="0"/>
              </a:rPr>
              <a:t>Precise units</a:t>
            </a:r>
            <a:r>
              <a:rPr lang="en-US" altLang="en-US" sz="3200">
                <a:effectLst>
                  <a:outerShdw blurRad="38100" dist="38100" dir="2700000" algn="tl">
                    <a:srgbClr val="C0C0C0"/>
                  </a:outerShdw>
                </a:effectLst>
                <a:latin typeface="Arial" panose="020B0604020202020204" pitchFamily="34" charset="0"/>
              </a:rPr>
              <a:t> of measure may be lacking</a:t>
            </a:r>
            <a:endParaRPr lang="en-AU" altLang="en-US" sz="3200">
              <a:effectLst>
                <a:outerShdw blurRad="38100" dist="38100" dir="2700000" algn="tl">
                  <a:srgbClr val="C0C0C0"/>
                </a:outerShdw>
              </a:effectLst>
              <a:latin typeface="Arial" panose="020B0604020202020204" pitchFamily="34" charset="0"/>
            </a:endParaRPr>
          </a:p>
        </p:txBody>
      </p:sp>
    </p:spTree>
    <p:extLst>
      <p:ext uri="{BB962C8B-B14F-4D97-AF65-F5344CB8AC3E}">
        <p14:creationId xmlns:p14="http://schemas.microsoft.com/office/powerpoint/2010/main" val="61780494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8788"/>
                                        </p:tgtEl>
                                        <p:attrNameLst>
                                          <p:attrName>style.visibility</p:attrName>
                                        </p:attrNameLst>
                                      </p:cBhvr>
                                      <p:to>
                                        <p:strVal val="visible"/>
                                      </p:to>
                                    </p:set>
                                    <p:animEffect transition="in" filter="strips(downRight)">
                                      <p:cBhvr>
                                        <p:cTn id="7" dur="1000"/>
                                        <p:tgtEl>
                                          <p:spTgt spid="1187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8789">
                                            <p:txEl>
                                              <p:pRg st="0" end="0"/>
                                            </p:txEl>
                                          </p:spTgt>
                                        </p:tgtEl>
                                        <p:attrNameLst>
                                          <p:attrName>style.visibility</p:attrName>
                                        </p:attrNameLst>
                                      </p:cBhvr>
                                      <p:to>
                                        <p:strVal val="visible"/>
                                      </p:to>
                                    </p:set>
                                    <p:animEffect transition="in" filter="strips(downRight)">
                                      <p:cBhvr>
                                        <p:cTn id="12" dur="1000"/>
                                        <p:tgtEl>
                                          <p:spTgt spid="11878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8789">
                                            <p:txEl>
                                              <p:pRg st="1" end="1"/>
                                            </p:txEl>
                                          </p:spTgt>
                                        </p:tgtEl>
                                        <p:attrNameLst>
                                          <p:attrName>style.visibility</p:attrName>
                                        </p:attrNameLst>
                                      </p:cBhvr>
                                      <p:to>
                                        <p:strVal val="visible"/>
                                      </p:to>
                                    </p:set>
                                    <p:animEffect transition="in" filter="strips(downRight)">
                                      <p:cBhvr>
                                        <p:cTn id="17" dur="1000"/>
                                        <p:tgtEl>
                                          <p:spTgt spid="1187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P spid="11878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209800" y="609600"/>
            <a:ext cx="7772400" cy="850900"/>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Productivity Variables</a:t>
            </a:r>
          </a:p>
        </p:txBody>
      </p:sp>
      <p:sp>
        <p:nvSpPr>
          <p:cNvPr id="120836" name="Text Box 4"/>
          <p:cNvSpPr txBox="1">
            <a:spLocks noChangeArrowheads="1"/>
          </p:cNvSpPr>
          <p:nvPr/>
        </p:nvSpPr>
        <p:spPr bwMode="auto">
          <a:xfrm>
            <a:off x="2576514" y="2100264"/>
            <a:ext cx="7011987"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a:defRPr sz="2400">
                <a:solidFill>
                  <a:schemeClr val="tx1"/>
                </a:solidFill>
                <a:latin typeface="Times" panose="02020603050405020304" pitchFamily="18" charset="0"/>
              </a:defRPr>
            </a:lvl1pPr>
            <a:lvl2pPr marL="623888">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ct val="40000"/>
              </a:spcBef>
              <a:buClr>
                <a:schemeClr val="tx1"/>
              </a:buClr>
              <a:buFont typeface="Wingdings" panose="05000000000000000000" pitchFamily="2" charset="2"/>
              <a:buChar char="þ"/>
            </a:pPr>
            <a:r>
              <a:rPr lang="en-US" altLang="en-US" sz="3200">
                <a:solidFill>
                  <a:schemeClr val="hlink"/>
                </a:solidFill>
                <a:effectLst>
                  <a:outerShdw blurRad="38100" dist="38100" dir="2700000" algn="tl">
                    <a:srgbClr val="C0C0C0"/>
                  </a:outerShdw>
                </a:effectLst>
                <a:latin typeface="Arial" panose="020B0604020202020204" pitchFamily="34" charset="0"/>
              </a:rPr>
              <a:t>Labor</a:t>
            </a:r>
            <a:r>
              <a:rPr lang="en-US" altLang="en-US" sz="3200">
                <a:effectLst>
                  <a:outerShdw blurRad="38100" dist="38100" dir="2700000" algn="tl">
                    <a:srgbClr val="C0C0C0"/>
                  </a:outerShdw>
                </a:effectLst>
                <a:latin typeface="Arial" panose="020B0604020202020204" pitchFamily="34" charset="0"/>
              </a:rPr>
              <a:t> - contributes about 10% of the annual increase</a:t>
            </a:r>
          </a:p>
        </p:txBody>
      </p:sp>
      <p:sp>
        <p:nvSpPr>
          <p:cNvPr id="120837" name="Text Box 5"/>
          <p:cNvSpPr txBox="1">
            <a:spLocks noChangeArrowheads="1"/>
          </p:cNvSpPr>
          <p:nvPr/>
        </p:nvSpPr>
        <p:spPr bwMode="auto">
          <a:xfrm>
            <a:off x="2576514" y="3171826"/>
            <a:ext cx="701198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a:defRPr sz="2400">
                <a:solidFill>
                  <a:schemeClr val="tx1"/>
                </a:solidFill>
                <a:latin typeface="Times" panose="02020603050405020304" pitchFamily="18" charset="0"/>
              </a:defRPr>
            </a:lvl1pPr>
            <a:lvl2pPr marL="623888">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ct val="40000"/>
              </a:spcBef>
              <a:buClr>
                <a:schemeClr val="tx1"/>
              </a:buClr>
              <a:buFont typeface="Wingdings" panose="05000000000000000000" pitchFamily="2" charset="2"/>
              <a:buChar char="þ"/>
            </a:pPr>
            <a:r>
              <a:rPr lang="en-US" altLang="en-US" sz="3200">
                <a:solidFill>
                  <a:schemeClr val="hlink"/>
                </a:solidFill>
                <a:effectLst>
                  <a:outerShdw blurRad="38100" dist="38100" dir="2700000" algn="tl">
                    <a:srgbClr val="C0C0C0"/>
                  </a:outerShdw>
                </a:effectLst>
                <a:latin typeface="Arial" panose="020B0604020202020204" pitchFamily="34" charset="0"/>
              </a:rPr>
              <a:t>Capital</a:t>
            </a:r>
            <a:r>
              <a:rPr lang="en-US" altLang="en-US" sz="3200">
                <a:solidFill>
                  <a:srgbClr val="6600FF"/>
                </a:solidFill>
                <a:effectLst>
                  <a:outerShdw blurRad="38100" dist="38100" dir="2700000" algn="tl">
                    <a:srgbClr val="C0C0C0"/>
                  </a:outerShdw>
                </a:effectLst>
                <a:latin typeface="Arial" panose="020B0604020202020204" pitchFamily="34" charset="0"/>
              </a:rPr>
              <a:t> </a:t>
            </a:r>
            <a:r>
              <a:rPr lang="en-US" altLang="en-US" sz="3200">
                <a:effectLst>
                  <a:outerShdw blurRad="38100" dist="38100" dir="2700000" algn="tl">
                    <a:srgbClr val="C0C0C0"/>
                  </a:outerShdw>
                </a:effectLst>
                <a:latin typeface="Arial" panose="020B0604020202020204" pitchFamily="34" charset="0"/>
              </a:rPr>
              <a:t>- contributes about 32% of the annual increase</a:t>
            </a:r>
          </a:p>
          <a:p>
            <a:pPr>
              <a:lnSpc>
                <a:spcPct val="90000"/>
              </a:lnSpc>
              <a:spcBef>
                <a:spcPct val="40000"/>
              </a:spcBef>
              <a:buClr>
                <a:schemeClr val="tx1"/>
              </a:buClr>
              <a:buFont typeface="Wingdings" panose="05000000000000000000" pitchFamily="2" charset="2"/>
              <a:buChar char="þ"/>
            </a:pPr>
            <a:r>
              <a:rPr lang="en-US" altLang="en-US" sz="3200">
                <a:solidFill>
                  <a:schemeClr val="hlink"/>
                </a:solidFill>
                <a:effectLst>
                  <a:outerShdw blurRad="38100" dist="38100" dir="2700000" algn="tl">
                    <a:srgbClr val="C0C0C0"/>
                  </a:outerShdw>
                </a:effectLst>
                <a:latin typeface="Arial" panose="020B0604020202020204" pitchFamily="34" charset="0"/>
              </a:rPr>
              <a:t>Management</a:t>
            </a:r>
            <a:r>
              <a:rPr lang="en-US" altLang="en-US" sz="3200">
                <a:effectLst>
                  <a:outerShdw blurRad="38100" dist="38100" dir="2700000" algn="tl">
                    <a:srgbClr val="C0C0C0"/>
                  </a:outerShdw>
                </a:effectLst>
                <a:latin typeface="Arial" panose="020B0604020202020204" pitchFamily="34" charset="0"/>
              </a:rPr>
              <a:t> - contributes about 52% of the annual increase</a:t>
            </a:r>
            <a:endParaRPr lang="en-AU" altLang="en-US" sz="3200">
              <a:effectLst>
                <a:outerShdw blurRad="38100" dist="38100" dir="2700000" algn="tl">
                  <a:srgbClr val="C0C0C0"/>
                </a:outerShdw>
              </a:effectLst>
              <a:latin typeface="Arial" panose="020B0604020202020204" pitchFamily="34" charset="0"/>
            </a:endParaRPr>
          </a:p>
        </p:txBody>
      </p:sp>
    </p:spTree>
    <p:extLst>
      <p:ext uri="{BB962C8B-B14F-4D97-AF65-F5344CB8AC3E}">
        <p14:creationId xmlns:p14="http://schemas.microsoft.com/office/powerpoint/2010/main" val="360972772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0836"/>
                                        </p:tgtEl>
                                        <p:attrNameLst>
                                          <p:attrName>style.visibility</p:attrName>
                                        </p:attrNameLst>
                                      </p:cBhvr>
                                      <p:to>
                                        <p:strVal val="visible"/>
                                      </p:to>
                                    </p:set>
                                    <p:animEffect transition="in" filter="strips(downRight)">
                                      <p:cBhvr>
                                        <p:cTn id="7" dur="1000"/>
                                        <p:tgtEl>
                                          <p:spTgt spid="1208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0837">
                                            <p:txEl>
                                              <p:pRg st="0" end="0"/>
                                            </p:txEl>
                                          </p:spTgt>
                                        </p:tgtEl>
                                        <p:attrNameLst>
                                          <p:attrName>style.visibility</p:attrName>
                                        </p:attrNameLst>
                                      </p:cBhvr>
                                      <p:to>
                                        <p:strVal val="visible"/>
                                      </p:to>
                                    </p:set>
                                    <p:animEffect transition="in" filter="strips(downRight)">
                                      <p:cBhvr>
                                        <p:cTn id="12" dur="1000"/>
                                        <p:tgtEl>
                                          <p:spTgt spid="12083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0837">
                                            <p:txEl>
                                              <p:pRg st="1" end="1"/>
                                            </p:txEl>
                                          </p:spTgt>
                                        </p:tgtEl>
                                        <p:attrNameLst>
                                          <p:attrName>style.visibility</p:attrName>
                                        </p:attrNameLst>
                                      </p:cBhvr>
                                      <p:to>
                                        <p:strVal val="visible"/>
                                      </p:to>
                                    </p:set>
                                    <p:animEffect transition="in" filter="strips(downRight)">
                                      <p:cBhvr>
                                        <p:cTn id="17" dur="1000"/>
                                        <p:tgtEl>
                                          <p:spTgt spid="1208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p:bldP spid="12083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209800" y="444500"/>
            <a:ext cx="7772400" cy="1447800"/>
          </a:xfrm>
          <a:solidFill>
            <a:srgbClr val="2FFF74"/>
          </a:solidFill>
          <a:ln>
            <a:solidFill>
              <a:schemeClr val="tx1"/>
            </a:solidFill>
            <a:miter lim="800000"/>
            <a:headEnd/>
            <a:tailEnd/>
          </a:ln>
        </p:spPr>
        <p:txBody>
          <a:bodyPr/>
          <a:lstStyle/>
          <a:p>
            <a:pPr>
              <a:lnSpc>
                <a:spcPct val="80000"/>
              </a:lnSpc>
            </a:pPr>
            <a:r>
              <a:rPr lang="en-US" altLang="en-US">
                <a:effectLst>
                  <a:outerShdw blurRad="38100" dist="38100" dir="2700000" algn="tl">
                    <a:srgbClr val="FFFFFF"/>
                  </a:outerShdw>
                </a:effectLst>
              </a:rPr>
              <a:t>Key Variables for Improved Labor Productivity</a:t>
            </a:r>
          </a:p>
        </p:txBody>
      </p:sp>
      <p:grpSp>
        <p:nvGrpSpPr>
          <p:cNvPr id="122886" name="Group 6"/>
          <p:cNvGrpSpPr>
            <a:grpSpLocks/>
          </p:cNvGrpSpPr>
          <p:nvPr/>
        </p:nvGrpSpPr>
        <p:grpSpPr bwMode="auto">
          <a:xfrm>
            <a:off x="2384426" y="2376488"/>
            <a:ext cx="7396163" cy="3683000"/>
            <a:chOff x="542" y="1497"/>
            <a:chExt cx="4659" cy="2320"/>
          </a:xfrm>
        </p:grpSpPr>
        <p:sp>
          <p:nvSpPr>
            <p:cNvPr id="122884" name="Text Box 4"/>
            <p:cNvSpPr txBox="1">
              <a:spLocks noChangeArrowheads="1"/>
            </p:cNvSpPr>
            <p:nvPr/>
          </p:nvSpPr>
          <p:spPr bwMode="auto">
            <a:xfrm>
              <a:off x="542" y="1497"/>
              <a:ext cx="4659" cy="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a:defRPr sz="2400">
                  <a:solidFill>
                    <a:schemeClr val="tx1"/>
                  </a:solidFill>
                  <a:latin typeface="Times" panose="02020603050405020304" pitchFamily="18" charset="0"/>
                </a:defRPr>
              </a:lvl1pPr>
              <a:lvl2pPr marL="623888">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ct val="40000"/>
                </a:spcBef>
                <a:buFont typeface="Wingdings" panose="05000000000000000000" pitchFamily="2" charset="2"/>
                <a:buChar char="þ"/>
              </a:pPr>
              <a:r>
                <a:rPr lang="en-US" altLang="en-US" sz="2800">
                  <a:effectLst>
                    <a:outerShdw blurRad="38100" dist="38100" dir="2700000" algn="tl">
                      <a:srgbClr val="C0C0C0"/>
                    </a:outerShdw>
                  </a:effectLst>
                  <a:latin typeface="Arial" panose="020B0604020202020204" pitchFamily="34" charset="0"/>
                </a:rPr>
                <a:t>Basic education appropriate for the labor force</a:t>
              </a:r>
            </a:p>
            <a:p>
              <a:pPr>
                <a:lnSpc>
                  <a:spcPct val="90000"/>
                </a:lnSpc>
                <a:spcBef>
                  <a:spcPct val="40000"/>
                </a:spcBef>
                <a:buFont typeface="Wingdings" panose="05000000000000000000" pitchFamily="2" charset="2"/>
                <a:buChar char="þ"/>
              </a:pPr>
              <a:r>
                <a:rPr lang="en-US" altLang="en-US" sz="2800">
                  <a:effectLst>
                    <a:outerShdw blurRad="38100" dist="38100" dir="2700000" algn="tl">
                      <a:srgbClr val="C0C0C0"/>
                    </a:outerShdw>
                  </a:effectLst>
                  <a:latin typeface="Arial" panose="020B0604020202020204" pitchFamily="34" charset="0"/>
                </a:rPr>
                <a:t>Diet of the labor force</a:t>
              </a:r>
            </a:p>
            <a:p>
              <a:pPr>
                <a:lnSpc>
                  <a:spcPct val="90000"/>
                </a:lnSpc>
                <a:spcBef>
                  <a:spcPct val="40000"/>
                </a:spcBef>
                <a:buFont typeface="Wingdings" panose="05000000000000000000" pitchFamily="2" charset="2"/>
                <a:buChar char="þ"/>
              </a:pPr>
              <a:r>
                <a:rPr lang="en-US" altLang="en-US" sz="2800">
                  <a:effectLst>
                    <a:outerShdw blurRad="38100" dist="38100" dir="2700000" algn="tl">
                      <a:srgbClr val="C0C0C0"/>
                    </a:outerShdw>
                  </a:effectLst>
                  <a:latin typeface="Arial" panose="020B0604020202020204" pitchFamily="34" charset="0"/>
                </a:rPr>
                <a:t>Social overhead that makes labor available</a:t>
              </a:r>
              <a:endParaRPr lang="en-AU" altLang="en-US" sz="2800">
                <a:effectLst>
                  <a:outerShdw blurRad="38100" dist="38100" dir="2700000" algn="tl">
                    <a:srgbClr val="C0C0C0"/>
                  </a:outerShdw>
                </a:effectLst>
                <a:latin typeface="Arial" panose="020B0604020202020204" pitchFamily="34" charset="0"/>
              </a:endParaRPr>
            </a:p>
          </p:txBody>
        </p:sp>
        <p:sp>
          <p:nvSpPr>
            <p:cNvPr id="122885" name="Text Box 5"/>
            <p:cNvSpPr txBox="1">
              <a:spLocks noChangeArrowheads="1"/>
            </p:cNvSpPr>
            <p:nvPr/>
          </p:nvSpPr>
          <p:spPr bwMode="auto">
            <a:xfrm>
              <a:off x="542" y="3033"/>
              <a:ext cx="4659" cy="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a:defRPr sz="2400">
                  <a:solidFill>
                    <a:schemeClr val="tx1"/>
                  </a:solidFill>
                  <a:latin typeface="Times" panose="02020603050405020304" pitchFamily="18" charset="0"/>
                </a:defRPr>
              </a:lvl1pPr>
              <a:lvl2pPr marL="623888">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ct val="40000"/>
                </a:spcBef>
                <a:buFont typeface="Wingdings" panose="05000000000000000000" pitchFamily="2" charset="2"/>
                <a:buChar char="þ"/>
              </a:pPr>
              <a:r>
                <a:rPr lang="en-US" altLang="en-US" sz="2800">
                  <a:effectLst>
                    <a:outerShdw blurRad="38100" dist="38100" dir="2700000" algn="tl">
                      <a:srgbClr val="C0C0C0"/>
                    </a:outerShdw>
                  </a:effectLst>
                  <a:latin typeface="Arial" panose="020B0604020202020204" pitchFamily="34" charset="0"/>
                </a:rPr>
                <a:t>Maintaining and enhancing skills in the midst of rapidly changing technology and knowledge</a:t>
              </a:r>
              <a:endParaRPr lang="en-AU" altLang="en-US" sz="2800">
                <a:effectLst>
                  <a:outerShdw blurRad="38100" dist="38100" dir="2700000" algn="tl">
                    <a:srgbClr val="C0C0C0"/>
                  </a:outerShdw>
                </a:effectLst>
                <a:latin typeface="Arial" panose="020B0604020202020204" pitchFamily="34" charset="0"/>
              </a:endParaRPr>
            </a:p>
          </p:txBody>
        </p:sp>
      </p:grpSp>
    </p:spTree>
    <p:extLst>
      <p:ext uri="{BB962C8B-B14F-4D97-AF65-F5344CB8AC3E}">
        <p14:creationId xmlns:p14="http://schemas.microsoft.com/office/powerpoint/2010/main" val="111219620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22886"/>
                                        </p:tgtEl>
                                        <p:attrNameLst>
                                          <p:attrName>style.visibility</p:attrName>
                                        </p:attrNameLst>
                                      </p:cBhvr>
                                      <p:to>
                                        <p:strVal val="visible"/>
                                      </p:to>
                                    </p:set>
                                    <p:animEffect transition="in" filter="strips(downRight)">
                                      <p:cBhvr>
                                        <p:cTn id="7" dur="10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2209800" y="609601"/>
            <a:ext cx="7772400" cy="893763"/>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Labor Skills</a:t>
            </a:r>
          </a:p>
        </p:txBody>
      </p:sp>
      <p:sp>
        <p:nvSpPr>
          <p:cNvPr id="175108" name="Rectangle 4"/>
          <p:cNvSpPr>
            <a:spLocks noChangeArrowheads="1"/>
          </p:cNvSpPr>
          <p:nvPr/>
        </p:nvSpPr>
        <p:spPr bwMode="auto">
          <a:xfrm>
            <a:off x="2176464" y="1717676"/>
            <a:ext cx="783907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US" altLang="en-US">
                <a:solidFill>
                  <a:schemeClr val="hlink"/>
                </a:solidFill>
                <a:effectLst>
                  <a:outerShdw blurRad="38100" dist="38100" dir="2700000" algn="tl">
                    <a:srgbClr val="C0C0C0"/>
                  </a:outerShdw>
                </a:effectLst>
              </a:rPr>
              <a:t>About half of the 17-year-olds in the US cannot correctly answer questions of this type</a:t>
            </a:r>
          </a:p>
        </p:txBody>
      </p:sp>
      <p:pic>
        <p:nvPicPr>
          <p:cNvPr id="175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239" y="2676526"/>
            <a:ext cx="7883525" cy="329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110" name="Rectangle 6"/>
          <p:cNvSpPr>
            <a:spLocks noChangeArrowheads="1"/>
          </p:cNvSpPr>
          <p:nvPr/>
        </p:nvSpPr>
        <p:spPr bwMode="auto">
          <a:xfrm>
            <a:off x="8704263" y="6145213"/>
            <a:ext cx="10075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effectLst>
                  <a:outerShdw blurRad="38100" dist="38100" dir="2700000" algn="tl">
                    <a:srgbClr val="C0C0C0"/>
                  </a:outerShdw>
                </a:effectLst>
              </a:rPr>
              <a:t>Figure 1.8</a:t>
            </a:r>
          </a:p>
        </p:txBody>
      </p:sp>
    </p:spTree>
    <p:extLst>
      <p:ext uri="{BB962C8B-B14F-4D97-AF65-F5344CB8AC3E}">
        <p14:creationId xmlns:p14="http://schemas.microsoft.com/office/powerpoint/2010/main" val="255142642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75108"/>
                                        </p:tgtEl>
                                        <p:attrNameLst>
                                          <p:attrName>style.visibility</p:attrName>
                                        </p:attrNameLst>
                                      </p:cBhvr>
                                      <p:to>
                                        <p:strVal val="visible"/>
                                      </p:to>
                                    </p:set>
                                    <p:animEffect transition="in" filter="wipe(left)">
                                      <p:cBhvr>
                                        <p:cTn id="7" dur="500"/>
                                        <p:tgtEl>
                                          <p:spTgt spid="175108"/>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75109"/>
                                        </p:tgtEl>
                                        <p:attrNameLst>
                                          <p:attrName>style.visibility</p:attrName>
                                        </p:attrNameLst>
                                      </p:cBhvr>
                                      <p:to>
                                        <p:strVal val="visible"/>
                                      </p:to>
                                    </p:set>
                                    <p:animEffect transition="in" filter="dissolve">
                                      <p:cBhvr>
                                        <p:cTn id="11" dur="500"/>
                                        <p:tgtEl>
                                          <p:spTgt spid="175109"/>
                                        </p:tgtEl>
                                      </p:cBhvr>
                                    </p:animEffect>
                                  </p:childTnLst>
                                </p:cTn>
                              </p:par>
                            </p:childTnLst>
                          </p:cTn>
                        </p:par>
                        <p:par>
                          <p:cTn id="12" fill="hold" nodeType="afterGroup">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175110"/>
                                        </p:tgtEl>
                                        <p:attrNameLst>
                                          <p:attrName>style.visibility</p:attrName>
                                        </p:attrNameLst>
                                      </p:cBhvr>
                                      <p:to>
                                        <p:strVal val="visible"/>
                                      </p:to>
                                    </p:set>
                                    <p:animEffect transition="in" filter="wipe(left)">
                                      <p:cBhvr>
                                        <p:cTn id="15" dur="500"/>
                                        <p:tgtEl>
                                          <p:spTgt spid="175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autoUpdateAnimBg="0"/>
      <p:bldP spid="17511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286001" y="523876"/>
            <a:ext cx="7789863" cy="1465263"/>
          </a:xfrm>
          <a:solidFill>
            <a:srgbClr val="2FFF74"/>
          </a:solidFill>
          <a:ln>
            <a:solidFill>
              <a:schemeClr val="tx1"/>
            </a:solidFill>
            <a:miter lim="800000"/>
            <a:headEnd/>
            <a:tailEnd/>
          </a:ln>
        </p:spPr>
        <p:txBody>
          <a:bodyPr anchor="ctr"/>
          <a:lstStyle/>
          <a:p>
            <a:r>
              <a:rPr lang="en-US" altLang="en-US" sz="4400">
                <a:effectLst>
                  <a:outerShdw blurRad="38100" dist="38100" dir="2700000" algn="tl">
                    <a:srgbClr val="FFFFFF"/>
                  </a:outerShdw>
                </a:effectLst>
              </a:rPr>
              <a:t>What Is Operations Management?</a:t>
            </a:r>
          </a:p>
        </p:txBody>
      </p:sp>
      <p:sp>
        <p:nvSpPr>
          <p:cNvPr id="22531" name="Rectangle 3"/>
          <p:cNvSpPr>
            <a:spLocks noGrp="1" noChangeArrowheads="1"/>
          </p:cNvSpPr>
          <p:nvPr>
            <p:ph type="subTitle" idx="1"/>
          </p:nvPr>
        </p:nvSpPr>
        <p:spPr>
          <a:xfrm>
            <a:off x="2794000" y="2492375"/>
            <a:ext cx="6434138" cy="1296988"/>
          </a:xfrm>
        </p:spPr>
        <p:txBody>
          <a:bodyPr/>
          <a:lstStyle/>
          <a:p>
            <a:pPr defTabSz="836613"/>
            <a:r>
              <a:rPr lang="en-US" altLang="en-US" sz="3200">
                <a:solidFill>
                  <a:srgbClr val="6600FF"/>
                </a:solidFill>
              </a:rPr>
              <a:t>Production</a:t>
            </a:r>
            <a:r>
              <a:rPr lang="en-US" altLang="en-US" sz="3200"/>
              <a:t> is the creation of goods and services</a:t>
            </a:r>
          </a:p>
        </p:txBody>
      </p:sp>
      <p:sp>
        <p:nvSpPr>
          <p:cNvPr id="22532" name="Rectangle 4"/>
          <p:cNvSpPr>
            <a:spLocks noChangeArrowheads="1"/>
          </p:cNvSpPr>
          <p:nvPr/>
        </p:nvSpPr>
        <p:spPr bwMode="auto">
          <a:xfrm>
            <a:off x="2794000" y="3549650"/>
            <a:ext cx="6434138"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defTabSz="836613">
              <a:lnSpc>
                <a:spcPct val="90000"/>
              </a:lnSpc>
              <a:spcBef>
                <a:spcPct val="40000"/>
              </a:spcBef>
              <a:defRPr sz="3200" b="1" i="1">
                <a:solidFill>
                  <a:schemeClr val="tx1"/>
                </a:solidFill>
                <a:effectLst>
                  <a:outerShdw blurRad="38100" dist="38100" dir="2700000" algn="tl">
                    <a:srgbClr val="C0C0C0"/>
                  </a:outerShdw>
                </a:effectLst>
                <a:latin typeface="Arial" panose="020B0604020202020204" pitchFamily="34" charset="0"/>
              </a:defRPr>
            </a:lvl1pPr>
            <a:lvl2pPr marL="417513" algn="ctr" defTabSz="836613">
              <a:lnSpc>
                <a:spcPct val="90000"/>
              </a:lnSpc>
              <a:spcBef>
                <a:spcPct val="40000"/>
              </a:spcBef>
              <a:defRPr sz="2800" b="1" i="1">
                <a:solidFill>
                  <a:schemeClr val="tx1"/>
                </a:solidFill>
                <a:effectLst>
                  <a:outerShdw blurRad="38100" dist="38100" dir="2700000" algn="tl">
                    <a:srgbClr val="C0C0C0"/>
                  </a:outerShdw>
                </a:effectLst>
                <a:latin typeface="Arial" panose="020B0604020202020204" pitchFamily="34" charset="0"/>
              </a:defRPr>
            </a:lvl2pPr>
            <a:lvl3pPr marL="836613" algn="ctr" defTabSz="836613">
              <a:lnSpc>
                <a:spcPct val="90000"/>
              </a:lnSpc>
              <a:spcBef>
                <a:spcPct val="40000"/>
              </a:spcBef>
              <a:defRPr sz="2400" b="1" i="1">
                <a:solidFill>
                  <a:schemeClr val="tx1"/>
                </a:solidFill>
                <a:effectLst>
                  <a:outerShdw blurRad="38100" dist="38100" dir="2700000" algn="tl">
                    <a:srgbClr val="C0C0C0"/>
                  </a:outerShdw>
                </a:effectLst>
                <a:latin typeface="Arial" panose="020B0604020202020204" pitchFamily="34" charset="0"/>
              </a:defRPr>
            </a:lvl3pPr>
            <a:lvl4pPr marL="1254125" algn="ctr" defTabSz="836613">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4pPr>
            <a:lvl5pPr marL="1671638" algn="ctr" defTabSz="836613">
              <a:lnSpc>
                <a:spcPct val="90000"/>
              </a:lnSpc>
              <a:spcBef>
                <a:spcPct val="40000"/>
              </a:spcBef>
              <a:defRPr sz="2000" b="1" i="1">
                <a:solidFill>
                  <a:schemeClr val="tx1"/>
                </a:solidFill>
                <a:effectLst>
                  <a:outerShdw blurRad="38100" dist="38100" dir="2700000" algn="tl">
                    <a:srgbClr val="C0C0C0"/>
                  </a:outerShdw>
                </a:effectLst>
                <a:latin typeface="Arial" panose="020B0604020202020204" pitchFamily="34" charset="0"/>
              </a:defRPr>
            </a:lvl5pPr>
            <a:lvl6pPr marL="2128838" algn="ctr" defTabSz="836613" fontAlgn="base">
              <a:lnSpc>
                <a:spcPct val="90000"/>
              </a:lnSpc>
              <a:spcBef>
                <a:spcPct val="40000"/>
              </a:spcBef>
              <a:spcAft>
                <a:spcPct val="0"/>
              </a:spcAft>
              <a:defRPr sz="2000" b="1" i="1">
                <a:solidFill>
                  <a:schemeClr val="tx1"/>
                </a:solidFill>
                <a:effectLst>
                  <a:outerShdw blurRad="38100" dist="38100" dir="2700000" algn="tl">
                    <a:srgbClr val="C0C0C0"/>
                  </a:outerShdw>
                </a:effectLst>
                <a:latin typeface="Arial" panose="020B0604020202020204" pitchFamily="34" charset="0"/>
              </a:defRPr>
            </a:lvl6pPr>
            <a:lvl7pPr marL="2586038" algn="ctr" defTabSz="836613" fontAlgn="base">
              <a:lnSpc>
                <a:spcPct val="90000"/>
              </a:lnSpc>
              <a:spcBef>
                <a:spcPct val="40000"/>
              </a:spcBef>
              <a:spcAft>
                <a:spcPct val="0"/>
              </a:spcAft>
              <a:defRPr sz="2000" b="1" i="1">
                <a:solidFill>
                  <a:schemeClr val="tx1"/>
                </a:solidFill>
                <a:effectLst>
                  <a:outerShdw blurRad="38100" dist="38100" dir="2700000" algn="tl">
                    <a:srgbClr val="C0C0C0"/>
                  </a:outerShdw>
                </a:effectLst>
                <a:latin typeface="Arial" panose="020B0604020202020204" pitchFamily="34" charset="0"/>
              </a:defRPr>
            </a:lvl7pPr>
            <a:lvl8pPr marL="3043238" algn="ctr" defTabSz="836613" fontAlgn="base">
              <a:lnSpc>
                <a:spcPct val="90000"/>
              </a:lnSpc>
              <a:spcBef>
                <a:spcPct val="40000"/>
              </a:spcBef>
              <a:spcAft>
                <a:spcPct val="0"/>
              </a:spcAft>
              <a:defRPr sz="2000" b="1" i="1">
                <a:solidFill>
                  <a:schemeClr val="tx1"/>
                </a:solidFill>
                <a:effectLst>
                  <a:outerShdw blurRad="38100" dist="38100" dir="2700000" algn="tl">
                    <a:srgbClr val="C0C0C0"/>
                  </a:outerShdw>
                </a:effectLst>
                <a:latin typeface="Arial" panose="020B0604020202020204" pitchFamily="34" charset="0"/>
              </a:defRPr>
            </a:lvl8pPr>
            <a:lvl9pPr marL="3500438" algn="ctr" defTabSz="836613" fontAlgn="base">
              <a:lnSpc>
                <a:spcPct val="90000"/>
              </a:lnSpc>
              <a:spcBef>
                <a:spcPct val="40000"/>
              </a:spcBef>
              <a:spcAft>
                <a:spcPct val="0"/>
              </a:spcAft>
              <a:defRPr sz="2000" b="1" i="1">
                <a:solidFill>
                  <a:schemeClr val="tx1"/>
                </a:solidFill>
                <a:effectLst>
                  <a:outerShdw blurRad="38100" dist="38100" dir="2700000" algn="tl">
                    <a:srgbClr val="C0C0C0"/>
                  </a:outerShdw>
                </a:effectLst>
                <a:latin typeface="Arial" panose="020B0604020202020204" pitchFamily="34" charset="0"/>
              </a:defRPr>
            </a:lvl9pPr>
          </a:lstStyle>
          <a:p>
            <a:pPr eaLnBrk="1" hangingPunct="1"/>
            <a:r>
              <a:rPr lang="en-US" altLang="en-US">
                <a:solidFill>
                  <a:srgbClr val="6600FF"/>
                </a:solidFill>
              </a:rPr>
              <a:t>Operations management (OM)</a:t>
            </a:r>
            <a:r>
              <a:rPr lang="en-US" altLang="en-US"/>
              <a:t> is the set of activities that creates value in the form of goods and services by transforming inputs into outputs</a:t>
            </a:r>
          </a:p>
        </p:txBody>
      </p:sp>
    </p:spTree>
    <p:extLst>
      <p:ext uri="{BB962C8B-B14F-4D97-AF65-F5344CB8AC3E}">
        <p14:creationId xmlns:p14="http://schemas.microsoft.com/office/powerpoint/2010/main" val="218507645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strips(downRight)">
                                      <p:cBhvr>
                                        <p:cTn id="7" dur="1000"/>
                                        <p:tgtEl>
                                          <p:spTgt spid="22531">
                                            <p:txEl>
                                              <p:pRg st="0" end="0"/>
                                            </p:txEl>
                                          </p:spTgt>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22532"/>
                                        </p:tgtEl>
                                        <p:attrNameLst>
                                          <p:attrName>style.visibility</p:attrName>
                                        </p:attrNameLst>
                                      </p:cBhvr>
                                      <p:to>
                                        <p:strVal val="visible"/>
                                      </p:to>
                                    </p:set>
                                    <p:animEffect transition="in" filter="strips(downRight)">
                                      <p:cBhvr>
                                        <p:cTn id="11" dur="1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title"/>
          </p:nvPr>
        </p:nvSpPr>
        <p:spPr>
          <a:xfrm>
            <a:off x="2201863" y="434975"/>
            <a:ext cx="7770812" cy="1282700"/>
          </a:xfrm>
          <a:solidFill>
            <a:srgbClr val="2FFF74"/>
          </a:solidFill>
          <a:ln>
            <a:solidFill>
              <a:schemeClr val="tx1"/>
            </a:solidFill>
            <a:miter lim="800000"/>
            <a:headEnd/>
            <a:tailEnd/>
          </a:ln>
        </p:spPr>
        <p:txBody>
          <a:bodyPr/>
          <a:lstStyle/>
          <a:p>
            <a:pPr>
              <a:lnSpc>
                <a:spcPct val="80000"/>
              </a:lnSpc>
            </a:pPr>
            <a:r>
              <a:rPr lang="en-US" altLang="en-US">
                <a:effectLst>
                  <a:outerShdw blurRad="38100" dist="38100" dir="2700000" algn="tl">
                    <a:srgbClr val="FFFFFF"/>
                  </a:outerShdw>
                </a:effectLst>
              </a:rPr>
              <a:t>Investment and Productivity in Selected Nations</a:t>
            </a:r>
            <a:endParaRPr lang="en-US" altLang="en-US" sz="7200">
              <a:effectLst>
                <a:outerShdw blurRad="38100" dist="38100" dir="2700000" algn="tl">
                  <a:srgbClr val="FFFFFF"/>
                </a:outerShdw>
              </a:effectLst>
            </a:endParaRPr>
          </a:p>
        </p:txBody>
      </p:sp>
      <p:grpSp>
        <p:nvGrpSpPr>
          <p:cNvPr id="128033" name="Group 33"/>
          <p:cNvGrpSpPr>
            <a:grpSpLocks/>
          </p:cNvGrpSpPr>
          <p:nvPr/>
        </p:nvGrpSpPr>
        <p:grpSpPr bwMode="auto">
          <a:xfrm>
            <a:off x="3625850" y="2497138"/>
            <a:ext cx="4749800" cy="2603500"/>
            <a:chOff x="1324" y="1573"/>
            <a:chExt cx="2992" cy="1640"/>
          </a:xfrm>
        </p:grpSpPr>
        <p:sp>
          <p:nvSpPr>
            <p:cNvPr id="128006" name="Oval 6"/>
            <p:cNvSpPr>
              <a:spLocks noChangeArrowheads="1"/>
            </p:cNvSpPr>
            <p:nvPr/>
          </p:nvSpPr>
          <p:spPr bwMode="auto">
            <a:xfrm>
              <a:off x="1452" y="3081"/>
              <a:ext cx="132" cy="132"/>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7" name="Oval 7"/>
            <p:cNvSpPr>
              <a:spLocks noChangeArrowheads="1"/>
            </p:cNvSpPr>
            <p:nvPr/>
          </p:nvSpPr>
          <p:spPr bwMode="auto">
            <a:xfrm>
              <a:off x="2146" y="2785"/>
              <a:ext cx="132" cy="132"/>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8" name="Oval 8"/>
            <p:cNvSpPr>
              <a:spLocks noChangeArrowheads="1"/>
            </p:cNvSpPr>
            <p:nvPr/>
          </p:nvSpPr>
          <p:spPr bwMode="auto">
            <a:xfrm>
              <a:off x="2636" y="2621"/>
              <a:ext cx="132" cy="132"/>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9" name="Oval 9"/>
            <p:cNvSpPr>
              <a:spLocks noChangeArrowheads="1"/>
            </p:cNvSpPr>
            <p:nvPr/>
          </p:nvSpPr>
          <p:spPr bwMode="auto">
            <a:xfrm>
              <a:off x="2562" y="2031"/>
              <a:ext cx="132" cy="132"/>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0" name="Oval 10"/>
            <p:cNvSpPr>
              <a:spLocks noChangeArrowheads="1"/>
            </p:cNvSpPr>
            <p:nvPr/>
          </p:nvSpPr>
          <p:spPr bwMode="auto">
            <a:xfrm>
              <a:off x="2764" y="2221"/>
              <a:ext cx="132" cy="132"/>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1" name="Oval 11"/>
            <p:cNvSpPr>
              <a:spLocks noChangeArrowheads="1"/>
            </p:cNvSpPr>
            <p:nvPr/>
          </p:nvSpPr>
          <p:spPr bwMode="auto">
            <a:xfrm>
              <a:off x="2618" y="2207"/>
              <a:ext cx="132" cy="132"/>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2" name="Oval 12"/>
            <p:cNvSpPr>
              <a:spLocks noChangeArrowheads="1"/>
            </p:cNvSpPr>
            <p:nvPr/>
          </p:nvSpPr>
          <p:spPr bwMode="auto">
            <a:xfrm>
              <a:off x="2970" y="2109"/>
              <a:ext cx="132" cy="132"/>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3" name="Oval 13"/>
            <p:cNvSpPr>
              <a:spLocks noChangeArrowheads="1"/>
            </p:cNvSpPr>
            <p:nvPr/>
          </p:nvSpPr>
          <p:spPr bwMode="auto">
            <a:xfrm>
              <a:off x="4000" y="1573"/>
              <a:ext cx="132" cy="132"/>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7" name="Text Box 17"/>
            <p:cNvSpPr txBox="1">
              <a:spLocks noChangeArrowheads="1"/>
            </p:cNvSpPr>
            <p:nvPr/>
          </p:nvSpPr>
          <p:spPr bwMode="auto">
            <a:xfrm>
              <a:off x="1324" y="2887"/>
              <a:ext cx="25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US</a:t>
              </a:r>
            </a:p>
          </p:txBody>
        </p:sp>
        <p:sp>
          <p:nvSpPr>
            <p:cNvPr id="128018" name="Text Box 18"/>
            <p:cNvSpPr txBox="1">
              <a:spLocks noChangeArrowheads="1"/>
            </p:cNvSpPr>
            <p:nvPr/>
          </p:nvSpPr>
          <p:spPr bwMode="auto">
            <a:xfrm>
              <a:off x="2060" y="2903"/>
              <a:ext cx="26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UK</a:t>
              </a:r>
            </a:p>
          </p:txBody>
        </p:sp>
        <p:sp>
          <p:nvSpPr>
            <p:cNvPr id="128019" name="Text Box 19"/>
            <p:cNvSpPr txBox="1">
              <a:spLocks noChangeArrowheads="1"/>
            </p:cNvSpPr>
            <p:nvPr/>
          </p:nvSpPr>
          <p:spPr bwMode="auto">
            <a:xfrm>
              <a:off x="2508" y="2711"/>
              <a:ext cx="50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Canada</a:t>
              </a:r>
            </a:p>
          </p:txBody>
        </p:sp>
        <p:sp>
          <p:nvSpPr>
            <p:cNvPr id="128020" name="Text Box 20"/>
            <p:cNvSpPr txBox="1">
              <a:spLocks noChangeArrowheads="1"/>
            </p:cNvSpPr>
            <p:nvPr/>
          </p:nvSpPr>
          <p:spPr bwMode="auto">
            <a:xfrm>
              <a:off x="2284" y="2231"/>
              <a:ext cx="34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Italy</a:t>
              </a:r>
            </a:p>
          </p:txBody>
        </p:sp>
        <p:sp>
          <p:nvSpPr>
            <p:cNvPr id="128021" name="Text Box 21"/>
            <p:cNvSpPr txBox="1">
              <a:spLocks noChangeArrowheads="1"/>
            </p:cNvSpPr>
            <p:nvPr/>
          </p:nvSpPr>
          <p:spPr bwMode="auto">
            <a:xfrm>
              <a:off x="2116" y="1847"/>
              <a:ext cx="54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Belgium</a:t>
              </a:r>
            </a:p>
          </p:txBody>
        </p:sp>
        <p:sp>
          <p:nvSpPr>
            <p:cNvPr id="128022" name="Text Box 22"/>
            <p:cNvSpPr txBox="1">
              <a:spLocks noChangeArrowheads="1"/>
            </p:cNvSpPr>
            <p:nvPr/>
          </p:nvSpPr>
          <p:spPr bwMode="auto">
            <a:xfrm>
              <a:off x="2788" y="2303"/>
              <a:ext cx="46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France</a:t>
              </a:r>
            </a:p>
          </p:txBody>
        </p:sp>
        <p:sp>
          <p:nvSpPr>
            <p:cNvPr id="128023" name="Text Box 23"/>
            <p:cNvSpPr txBox="1">
              <a:spLocks noChangeArrowheads="1"/>
            </p:cNvSpPr>
            <p:nvPr/>
          </p:nvSpPr>
          <p:spPr bwMode="auto">
            <a:xfrm>
              <a:off x="3044" y="1967"/>
              <a:ext cx="76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Netherlands</a:t>
              </a:r>
            </a:p>
          </p:txBody>
        </p:sp>
        <p:sp>
          <p:nvSpPr>
            <p:cNvPr id="128024" name="Text Box 24"/>
            <p:cNvSpPr txBox="1">
              <a:spLocks noChangeArrowheads="1"/>
            </p:cNvSpPr>
            <p:nvPr/>
          </p:nvSpPr>
          <p:spPr bwMode="auto">
            <a:xfrm>
              <a:off x="3900" y="1663"/>
              <a:ext cx="41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Japan</a:t>
              </a:r>
            </a:p>
          </p:txBody>
        </p:sp>
      </p:grpSp>
      <p:grpSp>
        <p:nvGrpSpPr>
          <p:cNvPr id="128035" name="Group 35"/>
          <p:cNvGrpSpPr>
            <a:grpSpLocks/>
          </p:cNvGrpSpPr>
          <p:nvPr/>
        </p:nvGrpSpPr>
        <p:grpSpPr bwMode="auto">
          <a:xfrm>
            <a:off x="2640013" y="1657351"/>
            <a:ext cx="6388100" cy="4635501"/>
            <a:chOff x="703" y="1044"/>
            <a:chExt cx="4024" cy="2920"/>
          </a:xfrm>
        </p:grpSpPr>
        <p:sp>
          <p:nvSpPr>
            <p:cNvPr id="128026" name="Text Box 26"/>
            <p:cNvSpPr txBox="1">
              <a:spLocks noChangeArrowheads="1"/>
            </p:cNvSpPr>
            <p:nvPr/>
          </p:nvSpPr>
          <p:spPr bwMode="auto">
            <a:xfrm>
              <a:off x="878" y="1044"/>
              <a:ext cx="248" cy="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275000"/>
                </a:lnSpc>
              </a:pPr>
              <a:r>
                <a:rPr lang="en-AU" altLang="en-US" sz="1600">
                  <a:effectLst>
                    <a:outerShdw blurRad="38100" dist="38100" dir="2700000" algn="tl">
                      <a:srgbClr val="C0C0C0"/>
                    </a:outerShdw>
                  </a:effectLst>
                </a:rPr>
                <a:t>10</a:t>
              </a:r>
            </a:p>
            <a:p>
              <a:pPr algn="r">
                <a:lnSpc>
                  <a:spcPct val="275000"/>
                </a:lnSpc>
              </a:pPr>
              <a:r>
                <a:rPr lang="en-AU" altLang="en-US" sz="1600">
                  <a:effectLst>
                    <a:outerShdw blurRad="38100" dist="38100" dir="2700000" algn="tl">
                      <a:srgbClr val="C0C0C0"/>
                    </a:outerShdw>
                  </a:effectLst>
                </a:rPr>
                <a:t>8</a:t>
              </a:r>
            </a:p>
            <a:p>
              <a:pPr algn="r">
                <a:lnSpc>
                  <a:spcPct val="275000"/>
                </a:lnSpc>
              </a:pPr>
              <a:r>
                <a:rPr lang="en-AU" altLang="en-US" sz="1600">
                  <a:effectLst>
                    <a:outerShdw blurRad="38100" dist="38100" dir="2700000" algn="tl">
                      <a:srgbClr val="C0C0C0"/>
                    </a:outerShdw>
                  </a:effectLst>
                </a:rPr>
                <a:t>6</a:t>
              </a:r>
            </a:p>
            <a:p>
              <a:pPr algn="r">
                <a:lnSpc>
                  <a:spcPct val="275000"/>
                </a:lnSpc>
              </a:pPr>
              <a:r>
                <a:rPr lang="en-AU" altLang="en-US" sz="1600">
                  <a:effectLst>
                    <a:outerShdw blurRad="38100" dist="38100" dir="2700000" algn="tl">
                      <a:srgbClr val="C0C0C0"/>
                    </a:outerShdw>
                  </a:effectLst>
                </a:rPr>
                <a:t>4</a:t>
              </a:r>
            </a:p>
            <a:p>
              <a:pPr algn="r">
                <a:lnSpc>
                  <a:spcPct val="275000"/>
                </a:lnSpc>
              </a:pPr>
              <a:r>
                <a:rPr lang="en-AU" altLang="en-US" sz="1600">
                  <a:effectLst>
                    <a:outerShdw blurRad="38100" dist="38100" dir="2700000" algn="tl">
                      <a:srgbClr val="C0C0C0"/>
                    </a:outerShdw>
                  </a:effectLst>
                </a:rPr>
                <a:t>2</a:t>
              </a:r>
            </a:p>
            <a:p>
              <a:pPr algn="r">
                <a:lnSpc>
                  <a:spcPct val="275000"/>
                </a:lnSpc>
              </a:pPr>
              <a:r>
                <a:rPr lang="en-AU" altLang="en-US" sz="1600">
                  <a:effectLst>
                    <a:outerShdw blurRad="38100" dist="38100" dir="2700000" algn="tl">
                      <a:srgbClr val="C0C0C0"/>
                    </a:outerShdw>
                  </a:effectLst>
                </a:rPr>
                <a:t>0</a:t>
              </a:r>
            </a:p>
          </p:txBody>
        </p:sp>
        <p:grpSp>
          <p:nvGrpSpPr>
            <p:cNvPr id="128034" name="Group 34"/>
            <p:cNvGrpSpPr>
              <a:grpSpLocks/>
            </p:cNvGrpSpPr>
            <p:nvPr/>
          </p:nvGrpSpPr>
          <p:grpSpPr bwMode="auto">
            <a:xfrm>
              <a:off x="703" y="1297"/>
              <a:ext cx="4024" cy="2667"/>
              <a:chOff x="703" y="1297"/>
              <a:chExt cx="4024" cy="2667"/>
            </a:xfrm>
          </p:grpSpPr>
          <p:sp>
            <p:nvSpPr>
              <p:cNvPr id="128015" name="Text Box 15"/>
              <p:cNvSpPr txBox="1">
                <a:spLocks noChangeArrowheads="1"/>
              </p:cNvSpPr>
              <p:nvPr/>
            </p:nvSpPr>
            <p:spPr bwMode="auto">
              <a:xfrm rot="16200000">
                <a:off x="-190" y="2317"/>
                <a:ext cx="199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Percent increase in mfg productivity</a:t>
                </a:r>
              </a:p>
            </p:txBody>
          </p:sp>
          <p:sp>
            <p:nvSpPr>
              <p:cNvPr id="128016" name="Text Box 16"/>
              <p:cNvSpPr txBox="1">
                <a:spLocks noChangeArrowheads="1"/>
              </p:cNvSpPr>
              <p:nvPr/>
            </p:nvSpPr>
            <p:spPr bwMode="auto">
              <a:xfrm>
                <a:off x="2148" y="3751"/>
                <a:ext cx="131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Percentage investment</a:t>
                </a:r>
              </a:p>
            </p:txBody>
          </p:sp>
          <p:sp>
            <p:nvSpPr>
              <p:cNvPr id="128025" name="Text Box 25"/>
              <p:cNvSpPr txBox="1">
                <a:spLocks noChangeArrowheads="1"/>
              </p:cNvSpPr>
              <p:nvPr/>
            </p:nvSpPr>
            <p:spPr bwMode="auto">
              <a:xfrm>
                <a:off x="1036" y="3535"/>
                <a:ext cx="36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1257300" algn="ctr"/>
                    <a:tab pos="2336800" algn="ctr"/>
                    <a:tab pos="3403600" algn="ctr"/>
                    <a:tab pos="4483100" algn="ctr"/>
                    <a:tab pos="5562600" algn="ctr"/>
                  </a:tabLst>
                  <a:defRPr sz="2400">
                    <a:solidFill>
                      <a:schemeClr val="tx1"/>
                    </a:solidFill>
                    <a:latin typeface="Times" panose="02020603050405020304" pitchFamily="18" charset="0"/>
                  </a:defRPr>
                </a:lvl1pPr>
                <a:lvl2pPr>
                  <a:tabLst>
                    <a:tab pos="1257300" algn="ctr"/>
                    <a:tab pos="2336800" algn="ctr"/>
                    <a:tab pos="3403600" algn="ctr"/>
                    <a:tab pos="4483100" algn="ctr"/>
                    <a:tab pos="5562600" algn="ctr"/>
                  </a:tabLst>
                  <a:defRPr sz="2400">
                    <a:solidFill>
                      <a:schemeClr val="tx1"/>
                    </a:solidFill>
                    <a:latin typeface="Times" panose="02020603050405020304" pitchFamily="18" charset="0"/>
                  </a:defRPr>
                </a:lvl2pPr>
                <a:lvl3pPr>
                  <a:tabLst>
                    <a:tab pos="1257300" algn="ctr"/>
                    <a:tab pos="2336800" algn="ctr"/>
                    <a:tab pos="3403600" algn="ctr"/>
                    <a:tab pos="4483100" algn="ctr"/>
                    <a:tab pos="5562600" algn="ctr"/>
                  </a:tabLst>
                  <a:defRPr sz="2400">
                    <a:solidFill>
                      <a:schemeClr val="tx1"/>
                    </a:solidFill>
                    <a:latin typeface="Times" panose="02020603050405020304" pitchFamily="18" charset="0"/>
                  </a:defRPr>
                </a:lvl3pPr>
                <a:lvl4pPr>
                  <a:tabLst>
                    <a:tab pos="1257300" algn="ctr"/>
                    <a:tab pos="2336800" algn="ctr"/>
                    <a:tab pos="3403600" algn="ctr"/>
                    <a:tab pos="4483100" algn="ctr"/>
                    <a:tab pos="5562600" algn="ctr"/>
                  </a:tabLst>
                  <a:defRPr sz="2400">
                    <a:solidFill>
                      <a:schemeClr val="tx1"/>
                    </a:solidFill>
                    <a:latin typeface="Times" panose="02020603050405020304" pitchFamily="18" charset="0"/>
                  </a:defRPr>
                </a:lvl4pPr>
                <a:lvl5pPr>
                  <a:tabLst>
                    <a:tab pos="1257300" algn="ctr"/>
                    <a:tab pos="2336800" algn="ctr"/>
                    <a:tab pos="3403600" algn="ctr"/>
                    <a:tab pos="4483100" algn="ctr"/>
                    <a:tab pos="5562600" algn="ctr"/>
                  </a:tabLst>
                  <a:defRPr sz="2400">
                    <a:solidFill>
                      <a:schemeClr val="tx1"/>
                    </a:solidFill>
                    <a:latin typeface="Times" panose="02020603050405020304" pitchFamily="18" charset="0"/>
                  </a:defRPr>
                </a:lvl5pPr>
                <a:lvl6pPr eaLnBrk="0" fontAlgn="base" hangingPunct="0">
                  <a:spcBef>
                    <a:spcPct val="0"/>
                  </a:spcBef>
                  <a:spcAft>
                    <a:spcPct val="0"/>
                  </a:spcAft>
                  <a:tabLst>
                    <a:tab pos="1257300" algn="ctr"/>
                    <a:tab pos="2336800" algn="ctr"/>
                    <a:tab pos="3403600" algn="ctr"/>
                    <a:tab pos="4483100" algn="ctr"/>
                    <a:tab pos="5562600" algn="ctr"/>
                  </a:tabLst>
                  <a:defRPr sz="2400">
                    <a:solidFill>
                      <a:schemeClr val="tx1"/>
                    </a:solidFill>
                    <a:latin typeface="Times" panose="02020603050405020304" pitchFamily="18" charset="0"/>
                  </a:defRPr>
                </a:lvl6pPr>
                <a:lvl7pPr eaLnBrk="0" fontAlgn="base" hangingPunct="0">
                  <a:spcBef>
                    <a:spcPct val="0"/>
                  </a:spcBef>
                  <a:spcAft>
                    <a:spcPct val="0"/>
                  </a:spcAft>
                  <a:tabLst>
                    <a:tab pos="1257300" algn="ctr"/>
                    <a:tab pos="2336800" algn="ctr"/>
                    <a:tab pos="3403600" algn="ctr"/>
                    <a:tab pos="4483100" algn="ctr"/>
                    <a:tab pos="5562600" algn="ctr"/>
                  </a:tabLst>
                  <a:defRPr sz="2400">
                    <a:solidFill>
                      <a:schemeClr val="tx1"/>
                    </a:solidFill>
                    <a:latin typeface="Times" panose="02020603050405020304" pitchFamily="18" charset="0"/>
                  </a:defRPr>
                </a:lvl7pPr>
                <a:lvl8pPr eaLnBrk="0" fontAlgn="base" hangingPunct="0">
                  <a:spcBef>
                    <a:spcPct val="0"/>
                  </a:spcBef>
                  <a:spcAft>
                    <a:spcPct val="0"/>
                  </a:spcAft>
                  <a:tabLst>
                    <a:tab pos="1257300" algn="ctr"/>
                    <a:tab pos="2336800" algn="ctr"/>
                    <a:tab pos="3403600" algn="ctr"/>
                    <a:tab pos="4483100" algn="ctr"/>
                    <a:tab pos="5562600" algn="ctr"/>
                  </a:tabLst>
                  <a:defRPr sz="2400">
                    <a:solidFill>
                      <a:schemeClr val="tx1"/>
                    </a:solidFill>
                    <a:latin typeface="Times" panose="02020603050405020304" pitchFamily="18" charset="0"/>
                  </a:defRPr>
                </a:lvl8pPr>
                <a:lvl9pPr eaLnBrk="0" fontAlgn="base" hangingPunct="0">
                  <a:spcBef>
                    <a:spcPct val="0"/>
                  </a:spcBef>
                  <a:spcAft>
                    <a:spcPct val="0"/>
                  </a:spcAft>
                  <a:tabLst>
                    <a:tab pos="1257300" algn="ctr"/>
                    <a:tab pos="2336800" algn="ctr"/>
                    <a:tab pos="3403600" algn="ctr"/>
                    <a:tab pos="4483100" algn="ctr"/>
                    <a:tab pos="5562600" algn="ctr"/>
                  </a:tabLst>
                  <a:defRPr sz="2400">
                    <a:solidFill>
                      <a:schemeClr val="tx1"/>
                    </a:solidFill>
                    <a:latin typeface="Times" panose="02020603050405020304" pitchFamily="18" charset="0"/>
                  </a:defRPr>
                </a:lvl9pPr>
              </a:lstStyle>
              <a:p>
                <a:r>
                  <a:rPr lang="en-AU" altLang="en-US" sz="1600">
                    <a:effectLst>
                      <a:outerShdw blurRad="38100" dist="38100" dir="2700000" algn="tl">
                        <a:srgbClr val="C0C0C0"/>
                      </a:outerShdw>
                    </a:effectLst>
                    <a:latin typeface="Arial" panose="020B0604020202020204" pitchFamily="34" charset="0"/>
                  </a:rPr>
                  <a:t>10	15	20	25	30	35</a:t>
                </a:r>
              </a:p>
            </p:txBody>
          </p:sp>
          <p:sp>
            <p:nvSpPr>
              <p:cNvPr id="128027" name="Freeform 27"/>
              <p:cNvSpPr>
                <a:spLocks/>
              </p:cNvSpPr>
              <p:nvPr/>
            </p:nvSpPr>
            <p:spPr bwMode="auto">
              <a:xfrm>
                <a:off x="1166" y="1297"/>
                <a:ext cx="3560" cy="2192"/>
              </a:xfrm>
              <a:custGeom>
                <a:avLst/>
                <a:gdLst>
                  <a:gd name="T0" fmla="*/ 0 w 3560"/>
                  <a:gd name="T1" fmla="*/ 0 h 2192"/>
                  <a:gd name="T2" fmla="*/ 0 w 3560"/>
                  <a:gd name="T3" fmla="*/ 2192 h 2192"/>
                  <a:gd name="T4" fmla="*/ 3560 w 3560"/>
                  <a:gd name="T5" fmla="*/ 2192 h 2192"/>
                </a:gdLst>
                <a:ahLst/>
                <a:cxnLst>
                  <a:cxn ang="0">
                    <a:pos x="T0" y="T1"/>
                  </a:cxn>
                  <a:cxn ang="0">
                    <a:pos x="T2" y="T3"/>
                  </a:cxn>
                  <a:cxn ang="0">
                    <a:pos x="T4" y="T5"/>
                  </a:cxn>
                </a:cxnLst>
                <a:rect l="0" t="0" r="r" b="b"/>
                <a:pathLst>
                  <a:path w="3560" h="2192">
                    <a:moveTo>
                      <a:pt x="0" y="0"/>
                    </a:moveTo>
                    <a:lnTo>
                      <a:pt x="0" y="2192"/>
                    </a:lnTo>
                    <a:lnTo>
                      <a:pt x="3560" y="2192"/>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12803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626" y="3163888"/>
            <a:ext cx="2132013" cy="244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96028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128035"/>
                                        </p:tgtEl>
                                        <p:attrNameLst>
                                          <p:attrName>style.visibility</p:attrName>
                                        </p:attrNameLst>
                                      </p:cBhvr>
                                      <p:to>
                                        <p:strVal val="visible"/>
                                      </p:to>
                                    </p:set>
                                    <p:animEffect transition="in" filter="strips(upRight)">
                                      <p:cBhvr>
                                        <p:cTn id="7" dur="1000"/>
                                        <p:tgtEl>
                                          <p:spTgt spid="128035"/>
                                        </p:tgtEl>
                                      </p:cBhvr>
                                    </p:animEffect>
                                  </p:childTnLst>
                                </p:cTn>
                              </p:par>
                            </p:childTnLst>
                          </p:cTn>
                        </p:par>
                        <p:par>
                          <p:cTn id="8" fill="hold" nodeType="afterGroup">
                            <p:stCondLst>
                              <p:cond delay="2000"/>
                            </p:stCondLst>
                            <p:childTnLst>
                              <p:par>
                                <p:cTn id="9" presetID="22" presetClass="entr" presetSubtype="4" fill="hold" nodeType="afterEffect">
                                  <p:stCondLst>
                                    <p:cond delay="500"/>
                                  </p:stCondLst>
                                  <p:childTnLst>
                                    <p:set>
                                      <p:cBhvr>
                                        <p:cTn id="10" dur="1" fill="hold">
                                          <p:stCondLst>
                                            <p:cond delay="0"/>
                                          </p:stCondLst>
                                        </p:cTn>
                                        <p:tgtEl>
                                          <p:spTgt spid="128032"/>
                                        </p:tgtEl>
                                        <p:attrNameLst>
                                          <p:attrName>style.visibility</p:attrName>
                                        </p:attrNameLst>
                                      </p:cBhvr>
                                      <p:to>
                                        <p:strVal val="visible"/>
                                      </p:to>
                                    </p:set>
                                    <p:animEffect transition="in" filter="wipe(down)">
                                      <p:cBhvr>
                                        <p:cTn id="11" dur="1000"/>
                                        <p:tgtEl>
                                          <p:spTgt spid="128032"/>
                                        </p:tgtEl>
                                      </p:cBhvr>
                                    </p:animEffect>
                                  </p:childTnLst>
                                </p:cTn>
                              </p:par>
                            </p:childTnLst>
                          </p:cTn>
                        </p:par>
                        <p:par>
                          <p:cTn id="12" fill="hold" nodeType="afterGroup">
                            <p:stCondLst>
                              <p:cond delay="3500"/>
                            </p:stCondLst>
                            <p:childTnLst>
                              <p:par>
                                <p:cTn id="13" presetID="18" presetClass="entr" presetSubtype="3" fill="hold" nodeType="afterEffect">
                                  <p:stCondLst>
                                    <p:cond delay="1000"/>
                                  </p:stCondLst>
                                  <p:childTnLst>
                                    <p:set>
                                      <p:cBhvr>
                                        <p:cTn id="14" dur="1" fill="hold">
                                          <p:stCondLst>
                                            <p:cond delay="0"/>
                                          </p:stCondLst>
                                        </p:cTn>
                                        <p:tgtEl>
                                          <p:spTgt spid="128033"/>
                                        </p:tgtEl>
                                        <p:attrNameLst>
                                          <p:attrName>style.visibility</p:attrName>
                                        </p:attrNameLst>
                                      </p:cBhvr>
                                      <p:to>
                                        <p:strVal val="visible"/>
                                      </p:to>
                                    </p:set>
                                    <p:animEffect transition="in" filter="strips(upRight)">
                                      <p:cBhvr>
                                        <p:cTn id="15" dur="1000"/>
                                        <p:tgtEl>
                                          <p:spTgt spid="128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2209800" y="609600"/>
            <a:ext cx="7772400" cy="889000"/>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Service Productivity</a:t>
            </a:r>
          </a:p>
        </p:txBody>
      </p:sp>
      <p:sp>
        <p:nvSpPr>
          <p:cNvPr id="130052" name="Text Box 4"/>
          <p:cNvSpPr txBox="1">
            <a:spLocks noChangeArrowheads="1"/>
          </p:cNvSpPr>
          <p:nvPr/>
        </p:nvSpPr>
        <p:spPr bwMode="auto">
          <a:xfrm>
            <a:off x="2378075" y="2081213"/>
            <a:ext cx="74358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a:defRPr sz="2400">
                <a:solidFill>
                  <a:schemeClr val="tx1"/>
                </a:solidFill>
                <a:latin typeface="Times" panose="02020603050405020304" pitchFamily="18" charset="0"/>
              </a:defRPr>
            </a:lvl1pPr>
            <a:lvl2pPr marL="623888">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ct val="40000"/>
              </a:spcBef>
              <a:buFont typeface="Wingdings" panose="05000000000000000000" pitchFamily="2" charset="2"/>
              <a:buChar char="þ"/>
            </a:pPr>
            <a:r>
              <a:rPr lang="en-US" altLang="en-US" sz="2800">
                <a:effectLst>
                  <a:outerShdw blurRad="38100" dist="38100" dir="2700000" algn="tl">
                    <a:srgbClr val="C0C0C0"/>
                  </a:outerShdw>
                </a:effectLst>
                <a:latin typeface="Arial" panose="020B0604020202020204" pitchFamily="34" charset="0"/>
              </a:rPr>
              <a:t>Typically labor intensive</a:t>
            </a:r>
          </a:p>
        </p:txBody>
      </p:sp>
      <p:sp>
        <p:nvSpPr>
          <p:cNvPr id="130053" name="Text Box 5"/>
          <p:cNvSpPr txBox="1">
            <a:spLocks noChangeArrowheads="1"/>
          </p:cNvSpPr>
          <p:nvPr/>
        </p:nvSpPr>
        <p:spPr bwMode="auto">
          <a:xfrm>
            <a:off x="2378075" y="2640014"/>
            <a:ext cx="7435850" cy="291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a:defRPr sz="2400">
                <a:solidFill>
                  <a:schemeClr val="tx1"/>
                </a:solidFill>
                <a:latin typeface="Times" panose="02020603050405020304" pitchFamily="18" charset="0"/>
              </a:defRPr>
            </a:lvl1pPr>
            <a:lvl2pPr marL="623888">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ct val="40000"/>
              </a:spcBef>
              <a:buFont typeface="Wingdings" panose="05000000000000000000" pitchFamily="2" charset="2"/>
              <a:buChar char="þ"/>
            </a:pPr>
            <a:r>
              <a:rPr lang="en-US" altLang="en-US" sz="2800">
                <a:effectLst>
                  <a:outerShdw blurRad="38100" dist="38100" dir="2700000" algn="tl">
                    <a:srgbClr val="C0C0C0"/>
                  </a:outerShdw>
                </a:effectLst>
                <a:latin typeface="Arial" panose="020B0604020202020204" pitchFamily="34" charset="0"/>
              </a:rPr>
              <a:t>Frequently focused on unique individual attributes or desires</a:t>
            </a:r>
          </a:p>
          <a:p>
            <a:pPr>
              <a:lnSpc>
                <a:spcPct val="90000"/>
              </a:lnSpc>
              <a:spcBef>
                <a:spcPct val="40000"/>
              </a:spcBef>
              <a:buFont typeface="Wingdings" panose="05000000000000000000" pitchFamily="2" charset="2"/>
              <a:buChar char="þ"/>
            </a:pPr>
            <a:r>
              <a:rPr lang="en-US" altLang="en-US" sz="2800">
                <a:effectLst>
                  <a:outerShdw blurRad="38100" dist="38100" dir="2700000" algn="tl">
                    <a:srgbClr val="C0C0C0"/>
                  </a:outerShdw>
                </a:effectLst>
                <a:latin typeface="Arial" panose="020B0604020202020204" pitchFamily="34" charset="0"/>
              </a:rPr>
              <a:t>Often an intellectual task performed by professionals</a:t>
            </a:r>
          </a:p>
          <a:p>
            <a:pPr>
              <a:lnSpc>
                <a:spcPct val="90000"/>
              </a:lnSpc>
              <a:spcBef>
                <a:spcPct val="40000"/>
              </a:spcBef>
              <a:buFont typeface="Wingdings" panose="05000000000000000000" pitchFamily="2" charset="2"/>
              <a:buChar char="þ"/>
            </a:pPr>
            <a:r>
              <a:rPr lang="en-US" altLang="en-US" sz="2800">
                <a:effectLst>
                  <a:outerShdw blurRad="38100" dist="38100" dir="2700000" algn="tl">
                    <a:srgbClr val="C0C0C0"/>
                  </a:outerShdw>
                </a:effectLst>
                <a:latin typeface="Arial" panose="020B0604020202020204" pitchFamily="34" charset="0"/>
              </a:rPr>
              <a:t>Often difficult to mechanize</a:t>
            </a:r>
          </a:p>
          <a:p>
            <a:pPr>
              <a:lnSpc>
                <a:spcPct val="90000"/>
              </a:lnSpc>
              <a:spcBef>
                <a:spcPct val="40000"/>
              </a:spcBef>
              <a:buFont typeface="Wingdings" panose="05000000000000000000" pitchFamily="2" charset="2"/>
              <a:buChar char="þ"/>
            </a:pPr>
            <a:r>
              <a:rPr lang="en-US" altLang="en-US" sz="2800">
                <a:effectLst>
                  <a:outerShdw blurRad="38100" dist="38100" dir="2700000" algn="tl">
                    <a:srgbClr val="C0C0C0"/>
                  </a:outerShdw>
                </a:effectLst>
                <a:latin typeface="Arial" panose="020B0604020202020204" pitchFamily="34" charset="0"/>
              </a:rPr>
              <a:t>Often difficult to evaluate for quality</a:t>
            </a:r>
            <a:endParaRPr lang="en-AU" altLang="en-US" sz="2800">
              <a:effectLst>
                <a:outerShdw blurRad="38100" dist="38100" dir="2700000" algn="tl">
                  <a:srgbClr val="C0C0C0"/>
                </a:outerShdw>
              </a:effectLst>
              <a:latin typeface="Arial" panose="020B0604020202020204" pitchFamily="34" charset="0"/>
            </a:endParaRPr>
          </a:p>
        </p:txBody>
      </p:sp>
    </p:spTree>
    <p:extLst>
      <p:ext uri="{BB962C8B-B14F-4D97-AF65-F5344CB8AC3E}">
        <p14:creationId xmlns:p14="http://schemas.microsoft.com/office/powerpoint/2010/main" val="245098248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30052"/>
                                        </p:tgtEl>
                                        <p:attrNameLst>
                                          <p:attrName>style.visibility</p:attrName>
                                        </p:attrNameLst>
                                      </p:cBhvr>
                                      <p:to>
                                        <p:strVal val="visible"/>
                                      </p:to>
                                    </p:set>
                                    <p:animEffect transition="in" filter="strips(downRight)">
                                      <p:cBhvr>
                                        <p:cTn id="7" dur="1000"/>
                                        <p:tgtEl>
                                          <p:spTgt spid="130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30053">
                                            <p:txEl>
                                              <p:pRg st="0" end="0"/>
                                            </p:txEl>
                                          </p:spTgt>
                                        </p:tgtEl>
                                        <p:attrNameLst>
                                          <p:attrName>style.visibility</p:attrName>
                                        </p:attrNameLst>
                                      </p:cBhvr>
                                      <p:to>
                                        <p:strVal val="visible"/>
                                      </p:to>
                                    </p:set>
                                    <p:animEffect transition="in" filter="strips(downRight)">
                                      <p:cBhvr>
                                        <p:cTn id="12" dur="1000"/>
                                        <p:tgtEl>
                                          <p:spTgt spid="13005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30053">
                                            <p:txEl>
                                              <p:pRg st="1" end="1"/>
                                            </p:txEl>
                                          </p:spTgt>
                                        </p:tgtEl>
                                        <p:attrNameLst>
                                          <p:attrName>style.visibility</p:attrName>
                                        </p:attrNameLst>
                                      </p:cBhvr>
                                      <p:to>
                                        <p:strVal val="visible"/>
                                      </p:to>
                                    </p:set>
                                    <p:animEffect transition="in" filter="strips(downRight)">
                                      <p:cBhvr>
                                        <p:cTn id="17" dur="1000"/>
                                        <p:tgtEl>
                                          <p:spTgt spid="13005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30053">
                                            <p:txEl>
                                              <p:pRg st="2" end="2"/>
                                            </p:txEl>
                                          </p:spTgt>
                                        </p:tgtEl>
                                        <p:attrNameLst>
                                          <p:attrName>style.visibility</p:attrName>
                                        </p:attrNameLst>
                                      </p:cBhvr>
                                      <p:to>
                                        <p:strVal val="visible"/>
                                      </p:to>
                                    </p:set>
                                    <p:animEffect transition="in" filter="strips(downRight)">
                                      <p:cBhvr>
                                        <p:cTn id="22" dur="1000"/>
                                        <p:tgtEl>
                                          <p:spTgt spid="13005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30053">
                                            <p:txEl>
                                              <p:pRg st="3" end="3"/>
                                            </p:txEl>
                                          </p:spTgt>
                                        </p:tgtEl>
                                        <p:attrNameLst>
                                          <p:attrName>style.visibility</p:attrName>
                                        </p:attrNameLst>
                                      </p:cBhvr>
                                      <p:to>
                                        <p:strVal val="visible"/>
                                      </p:to>
                                    </p:set>
                                    <p:animEffect transition="in" filter="strips(downRight)">
                                      <p:cBhvr>
                                        <p:cTn id="27" dur="1000"/>
                                        <p:tgtEl>
                                          <p:spTgt spid="1300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2189164" y="787400"/>
            <a:ext cx="7788275" cy="825500"/>
          </a:xfrm>
          <a:solidFill>
            <a:srgbClr val="2FFF74"/>
          </a:solidFill>
          <a:ln>
            <a:solidFill>
              <a:schemeClr val="tx1"/>
            </a:solidFill>
            <a:miter lim="800000"/>
            <a:headEnd/>
            <a:tailEnd/>
          </a:ln>
        </p:spPr>
        <p:txBody>
          <a:bodyPr anchor="ctr"/>
          <a:lstStyle/>
          <a:p>
            <a:pPr defTabSz="836613"/>
            <a:r>
              <a:rPr lang="en-US" altLang="en-US" sz="3600">
                <a:effectLst>
                  <a:outerShdw blurRad="38100" dist="38100" dir="2700000" algn="tl">
                    <a:srgbClr val="FFFFFF"/>
                  </a:outerShdw>
                </a:effectLst>
              </a:rPr>
              <a:t>Ethics and Social Responsibility</a:t>
            </a:r>
          </a:p>
        </p:txBody>
      </p:sp>
      <p:sp>
        <p:nvSpPr>
          <p:cNvPr id="132100" name="Text Box 4"/>
          <p:cNvSpPr txBox="1">
            <a:spLocks noChangeArrowheads="1"/>
          </p:cNvSpPr>
          <p:nvPr/>
        </p:nvSpPr>
        <p:spPr bwMode="auto">
          <a:xfrm>
            <a:off x="2143126" y="2060576"/>
            <a:ext cx="4868863"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AU" altLang="en-US" sz="3200">
                <a:solidFill>
                  <a:schemeClr val="hlink"/>
                </a:solidFill>
                <a:effectLst>
                  <a:outerShdw blurRad="38100" dist="38100" dir="2700000" algn="tl">
                    <a:srgbClr val="C0C0C0"/>
                  </a:outerShdw>
                </a:effectLst>
              </a:rPr>
              <a:t>Challenges facing operations managers:</a:t>
            </a:r>
          </a:p>
        </p:txBody>
      </p:sp>
      <p:sp>
        <p:nvSpPr>
          <p:cNvPr id="132102" name="Text Box 6"/>
          <p:cNvSpPr txBox="1">
            <a:spLocks noChangeArrowheads="1"/>
          </p:cNvSpPr>
          <p:nvPr/>
        </p:nvSpPr>
        <p:spPr bwMode="auto">
          <a:xfrm>
            <a:off x="2740025" y="3389314"/>
            <a:ext cx="6171882"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44500" indent="-444500">
              <a:defRPr sz="2400">
                <a:solidFill>
                  <a:schemeClr val="tx1"/>
                </a:solidFill>
                <a:latin typeface="Times" panose="02020603050405020304" pitchFamily="18" charset="0"/>
              </a:defRPr>
            </a:lvl1pPr>
            <a:lvl2pPr marL="623888">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ct val="40000"/>
              </a:spcBef>
              <a:buFont typeface="Wingdings" panose="05000000000000000000" pitchFamily="2" charset="2"/>
              <a:buChar char="þ"/>
            </a:pPr>
            <a:r>
              <a:rPr lang="en-AU" altLang="en-US" sz="2800">
                <a:effectLst>
                  <a:outerShdw blurRad="38100" dist="38100" dir="2700000" algn="tl">
                    <a:srgbClr val="C0C0C0"/>
                  </a:outerShdw>
                </a:effectLst>
                <a:latin typeface="Arial" panose="020B0604020202020204" pitchFamily="34" charset="0"/>
              </a:rPr>
              <a:t>Developing safe quality products</a:t>
            </a:r>
          </a:p>
          <a:p>
            <a:pPr>
              <a:lnSpc>
                <a:spcPct val="90000"/>
              </a:lnSpc>
              <a:spcBef>
                <a:spcPct val="40000"/>
              </a:spcBef>
              <a:buFont typeface="Wingdings" panose="05000000000000000000" pitchFamily="2" charset="2"/>
              <a:buChar char="þ"/>
            </a:pPr>
            <a:r>
              <a:rPr lang="en-AU" altLang="en-US" sz="2800">
                <a:effectLst>
                  <a:outerShdw blurRad="38100" dist="38100" dir="2700000" algn="tl">
                    <a:srgbClr val="C0C0C0"/>
                  </a:outerShdw>
                </a:effectLst>
                <a:latin typeface="Arial" panose="020B0604020202020204" pitchFamily="34" charset="0"/>
              </a:rPr>
              <a:t>Maintaining a clean environment</a:t>
            </a:r>
          </a:p>
          <a:p>
            <a:pPr>
              <a:lnSpc>
                <a:spcPct val="90000"/>
              </a:lnSpc>
              <a:spcBef>
                <a:spcPct val="40000"/>
              </a:spcBef>
              <a:buFont typeface="Wingdings" panose="05000000000000000000" pitchFamily="2" charset="2"/>
              <a:buChar char="þ"/>
            </a:pPr>
            <a:r>
              <a:rPr lang="en-AU" altLang="en-US" sz="2800">
                <a:effectLst>
                  <a:outerShdw blurRad="38100" dist="38100" dir="2700000" algn="tl">
                    <a:srgbClr val="C0C0C0"/>
                  </a:outerShdw>
                </a:effectLst>
                <a:latin typeface="Arial" panose="020B0604020202020204" pitchFamily="34" charset="0"/>
              </a:rPr>
              <a:t>Providing a safe workplace</a:t>
            </a:r>
          </a:p>
          <a:p>
            <a:pPr>
              <a:lnSpc>
                <a:spcPct val="90000"/>
              </a:lnSpc>
              <a:spcBef>
                <a:spcPct val="40000"/>
              </a:spcBef>
              <a:buFont typeface="Wingdings" panose="05000000000000000000" pitchFamily="2" charset="2"/>
              <a:buChar char="þ"/>
            </a:pPr>
            <a:r>
              <a:rPr lang="en-AU" altLang="en-US" sz="2800">
                <a:effectLst>
                  <a:outerShdw blurRad="38100" dist="38100" dir="2700000" algn="tl">
                    <a:srgbClr val="C0C0C0"/>
                  </a:outerShdw>
                </a:effectLst>
                <a:latin typeface="Arial" panose="020B0604020202020204" pitchFamily="34" charset="0"/>
              </a:rPr>
              <a:t>Honoring community commitments</a:t>
            </a:r>
          </a:p>
        </p:txBody>
      </p:sp>
    </p:spTree>
    <p:extLst>
      <p:ext uri="{BB962C8B-B14F-4D97-AF65-F5344CB8AC3E}">
        <p14:creationId xmlns:p14="http://schemas.microsoft.com/office/powerpoint/2010/main" val="101482215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32100"/>
                                        </p:tgtEl>
                                        <p:attrNameLst>
                                          <p:attrName>style.visibility</p:attrName>
                                        </p:attrNameLst>
                                      </p:cBhvr>
                                      <p:to>
                                        <p:strVal val="visible"/>
                                      </p:to>
                                    </p:set>
                                    <p:animEffect transition="in" filter="strips(downRight)">
                                      <p:cBhvr>
                                        <p:cTn id="7" dur="1000"/>
                                        <p:tgtEl>
                                          <p:spTgt spid="132100"/>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32102"/>
                                        </p:tgtEl>
                                        <p:attrNameLst>
                                          <p:attrName>style.visibility</p:attrName>
                                        </p:attrNameLst>
                                      </p:cBhvr>
                                      <p:to>
                                        <p:strVal val="visible"/>
                                      </p:to>
                                    </p:set>
                                    <p:animEffect transition="in" filter="strips(downRight)">
                                      <p:cBhvr>
                                        <p:cTn id="11" dur="1000"/>
                                        <p:tgtEl>
                                          <p:spTgt spid="132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p:bldP spid="13210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41454961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2136775" y="228600"/>
            <a:ext cx="8153400" cy="990600"/>
          </a:xfrm>
        </p:spPr>
        <p:txBody>
          <a:bodyPr/>
          <a:lstStyle/>
          <a:p>
            <a:r>
              <a:rPr lang="en-US" dirty="0" smtClean="0"/>
              <a:t>Process Activities</a:t>
            </a:r>
          </a:p>
        </p:txBody>
      </p:sp>
      <p:sp>
        <p:nvSpPr>
          <p:cNvPr id="4" name="Content Placeholder 3"/>
          <p:cNvSpPr>
            <a:spLocks noGrp="1"/>
          </p:cNvSpPr>
          <p:nvPr>
            <p:ph sz="quarter" idx="1"/>
          </p:nvPr>
        </p:nvSpPr>
        <p:spPr>
          <a:xfrm>
            <a:off x="2136775" y="1600200"/>
            <a:ext cx="8153400" cy="4495800"/>
          </a:xfrm>
        </p:spPr>
        <p:txBody>
          <a:bodyPr>
            <a:normAutofit fontScale="92500"/>
          </a:bodyPr>
          <a:lstStyle/>
          <a:p>
            <a:pPr marL="320040" indent="-320040">
              <a:buFont typeface="Wingdings"/>
              <a:buChar char=""/>
              <a:defRPr/>
            </a:pPr>
            <a:r>
              <a:rPr lang="en-US" dirty="0" smtClean="0"/>
              <a:t>Planning – processes needed to operate an existing supply chain</a:t>
            </a:r>
          </a:p>
          <a:p>
            <a:pPr marL="320040" indent="-320040">
              <a:buFont typeface="Wingdings"/>
              <a:buChar char=""/>
              <a:defRPr/>
            </a:pPr>
            <a:r>
              <a:rPr lang="en-US" dirty="0" smtClean="0"/>
              <a:t>Sourcing – selection of suppliers that will deliver the goods and services needed to create the firm’s product</a:t>
            </a:r>
          </a:p>
          <a:p>
            <a:pPr marL="320040" indent="-320040">
              <a:buFont typeface="Wingdings"/>
              <a:buChar char=""/>
              <a:defRPr/>
            </a:pPr>
            <a:r>
              <a:rPr lang="en-US" dirty="0" smtClean="0"/>
              <a:t>Making – producing the major product or service</a:t>
            </a:r>
          </a:p>
          <a:p>
            <a:pPr marL="320040" indent="-320040">
              <a:buFont typeface="Wingdings"/>
              <a:buChar char=""/>
              <a:defRPr/>
            </a:pPr>
            <a:r>
              <a:rPr lang="en-US" dirty="0" smtClean="0"/>
              <a:t>Delivering – logistics processes such as selecting carriers, coordinating the movement of goods and information, and collecting payments from customers</a:t>
            </a:r>
          </a:p>
          <a:p>
            <a:pPr marL="320040" indent="-320040">
              <a:buFont typeface="Wingdings"/>
              <a:buChar char=""/>
              <a:defRPr/>
            </a:pPr>
            <a:r>
              <a:rPr lang="en-US" dirty="0" smtClean="0"/>
              <a:t>Returning – receiving worn-out, excess, and/or defective products back from customers</a:t>
            </a:r>
            <a:endParaRPr lang="en-US" dirty="0"/>
          </a:p>
        </p:txBody>
      </p:sp>
      <p:sp>
        <p:nvSpPr>
          <p:cNvPr id="5" name="Slide Number Placeholder 4"/>
          <p:cNvSpPr>
            <a:spLocks noGrp="1"/>
          </p:cNvSpPr>
          <p:nvPr>
            <p:ph type="sldNum" sz="quarter" idx="12"/>
          </p:nvPr>
        </p:nvSpPr>
        <p:spPr/>
        <p:txBody>
          <a:bodyPr>
            <a:normAutofit/>
          </a:bodyPr>
          <a:lstStyle/>
          <a:p>
            <a:pPr>
              <a:defRPr/>
            </a:pPr>
            <a:r>
              <a:rPr lang="en-US"/>
              <a:t>1-</a:t>
            </a:r>
            <a:fld id="{8996E398-96D9-4359-BD26-F94E3EE81086}" type="slidenum">
              <a:rPr lang="en-US"/>
              <a:pPr>
                <a:defRPr/>
              </a:pPr>
              <a:t>44</a:t>
            </a:fld>
            <a:endParaRPr lang="en-US"/>
          </a:p>
        </p:txBody>
      </p:sp>
    </p:spTree>
    <p:extLst>
      <p:ext uri="{BB962C8B-B14F-4D97-AF65-F5344CB8AC3E}">
        <p14:creationId xmlns:p14="http://schemas.microsoft.com/office/powerpoint/2010/main" val="3419089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89150" y="503239"/>
            <a:ext cx="8013700" cy="1228725"/>
          </a:xfrm>
          <a:solidFill>
            <a:srgbClr val="2FFF74"/>
          </a:solidFill>
          <a:ln>
            <a:solidFill>
              <a:schemeClr val="tx1"/>
            </a:solidFill>
            <a:miter lim="800000"/>
            <a:headEnd/>
            <a:tailEnd/>
          </a:ln>
        </p:spPr>
        <p:txBody>
          <a:bodyPr>
            <a:normAutofit fontScale="90000"/>
          </a:bodyPr>
          <a:lstStyle/>
          <a:p>
            <a:r>
              <a:rPr lang="en-US" altLang="en-US">
                <a:effectLst>
                  <a:outerShdw blurRad="38100" dist="38100" dir="2700000" algn="tl">
                    <a:srgbClr val="FFFFFF"/>
                  </a:outerShdw>
                </a:effectLst>
              </a:rPr>
              <a:t>Organizing to Produce Goods and Services</a:t>
            </a:r>
          </a:p>
        </p:txBody>
      </p:sp>
      <p:sp>
        <p:nvSpPr>
          <p:cNvPr id="25603" name="Rectangle 3"/>
          <p:cNvSpPr>
            <a:spLocks noGrp="1" noChangeArrowheads="1"/>
          </p:cNvSpPr>
          <p:nvPr>
            <p:ph idx="1"/>
          </p:nvPr>
        </p:nvSpPr>
        <p:spPr>
          <a:xfrm>
            <a:off x="2201864" y="2301876"/>
            <a:ext cx="6446837" cy="3573463"/>
          </a:xfrm>
        </p:spPr>
        <p:txBody>
          <a:bodyPr/>
          <a:lstStyle/>
          <a:p>
            <a:pPr marL="444500" indent="-444500">
              <a:buFont typeface="Wingdings" panose="05000000000000000000" pitchFamily="2" charset="2"/>
              <a:buChar char="þ"/>
            </a:pPr>
            <a:r>
              <a:rPr lang="en-US" altLang="en-US"/>
              <a:t>Essential functions:</a:t>
            </a:r>
          </a:p>
          <a:p>
            <a:pPr marL="1071563" lvl="1" indent="-446088">
              <a:buFont typeface="Wingdings" panose="05000000000000000000" pitchFamily="2" charset="2"/>
              <a:buChar char="þ"/>
            </a:pPr>
            <a:r>
              <a:rPr lang="en-US" altLang="en-US"/>
              <a:t>Marketing – generates demand</a:t>
            </a:r>
          </a:p>
          <a:p>
            <a:pPr marL="1071563" lvl="1" indent="-446088">
              <a:buFont typeface="Wingdings" panose="05000000000000000000" pitchFamily="2" charset="2"/>
              <a:buChar char="þ"/>
            </a:pPr>
            <a:r>
              <a:rPr lang="en-US" altLang="en-US"/>
              <a:t>Production/operations – creates the product</a:t>
            </a:r>
          </a:p>
          <a:p>
            <a:pPr marL="1071563" lvl="1" indent="-446088">
              <a:buFont typeface="Wingdings" panose="05000000000000000000" pitchFamily="2" charset="2"/>
              <a:buChar char="þ"/>
            </a:pPr>
            <a:r>
              <a:rPr lang="en-US" altLang="en-US"/>
              <a:t>Finance/accounting – tracks how well the organization is doing, pays bills, collects the money</a:t>
            </a:r>
          </a:p>
        </p:txBody>
      </p:sp>
    </p:spTree>
    <p:extLst>
      <p:ext uri="{BB962C8B-B14F-4D97-AF65-F5344CB8AC3E}">
        <p14:creationId xmlns:p14="http://schemas.microsoft.com/office/powerpoint/2010/main" val="148699612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5603"/>
                                        </p:tgtEl>
                                        <p:attrNameLst>
                                          <p:attrName>style.visibility</p:attrName>
                                        </p:attrNameLst>
                                      </p:cBhvr>
                                      <p:to>
                                        <p:strVal val="visible"/>
                                      </p:to>
                                    </p:set>
                                    <p:animEffect transition="in" filter="strips(downRight)">
                                      <p:cBhvr>
                                        <p:cTn id="7" dur="1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09800" y="571501"/>
            <a:ext cx="7772400" cy="709613"/>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Organizational Charts</a:t>
            </a:r>
          </a:p>
        </p:txBody>
      </p:sp>
      <p:grpSp>
        <p:nvGrpSpPr>
          <p:cNvPr id="35872" name="Group 32"/>
          <p:cNvGrpSpPr>
            <a:grpSpLocks/>
          </p:cNvGrpSpPr>
          <p:nvPr/>
        </p:nvGrpSpPr>
        <p:grpSpPr bwMode="auto">
          <a:xfrm>
            <a:off x="2286000" y="1936751"/>
            <a:ext cx="3797300" cy="4175125"/>
            <a:chOff x="480" y="1220"/>
            <a:chExt cx="2392" cy="2630"/>
          </a:xfrm>
        </p:grpSpPr>
        <p:sp>
          <p:nvSpPr>
            <p:cNvPr id="35860" name="Freeform 20"/>
            <p:cNvSpPr>
              <a:spLocks/>
            </p:cNvSpPr>
            <p:nvPr/>
          </p:nvSpPr>
          <p:spPr bwMode="auto">
            <a:xfrm>
              <a:off x="1167" y="1220"/>
              <a:ext cx="1705" cy="341"/>
            </a:xfrm>
            <a:custGeom>
              <a:avLst/>
              <a:gdLst>
                <a:gd name="T0" fmla="*/ 0 w 1705"/>
                <a:gd name="T1" fmla="*/ 341 h 341"/>
                <a:gd name="T2" fmla="*/ 0 w 1705"/>
                <a:gd name="T3" fmla="*/ 175 h 341"/>
                <a:gd name="T4" fmla="*/ 1705 w 1705"/>
                <a:gd name="T5" fmla="*/ 175 h 341"/>
                <a:gd name="T6" fmla="*/ 1705 w 1705"/>
                <a:gd name="T7" fmla="*/ 0 h 341"/>
              </a:gdLst>
              <a:ahLst/>
              <a:cxnLst>
                <a:cxn ang="0">
                  <a:pos x="T0" y="T1"/>
                </a:cxn>
                <a:cxn ang="0">
                  <a:pos x="T2" y="T3"/>
                </a:cxn>
                <a:cxn ang="0">
                  <a:pos x="T4" y="T5"/>
                </a:cxn>
                <a:cxn ang="0">
                  <a:pos x="T6" y="T7"/>
                </a:cxn>
              </a:cxnLst>
              <a:rect l="0" t="0" r="r" b="b"/>
              <a:pathLst>
                <a:path w="1705" h="341">
                  <a:moveTo>
                    <a:pt x="0" y="341"/>
                  </a:moveTo>
                  <a:lnTo>
                    <a:pt x="0" y="175"/>
                  </a:lnTo>
                  <a:lnTo>
                    <a:pt x="1705" y="175"/>
                  </a:lnTo>
                  <a:lnTo>
                    <a:pt x="1705"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5" name="Text Box 5"/>
            <p:cNvSpPr txBox="1">
              <a:spLocks noChangeArrowheads="1"/>
            </p:cNvSpPr>
            <p:nvPr/>
          </p:nvSpPr>
          <p:spPr bwMode="auto">
            <a:xfrm>
              <a:off x="480" y="1537"/>
              <a:ext cx="1440" cy="23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122400" rIns="100008" bIns="122400">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nSpc>
                  <a:spcPct val="75000"/>
                </a:lnSpc>
                <a:spcBef>
                  <a:spcPct val="35000"/>
                </a:spcBef>
              </a:pPr>
              <a:r>
                <a:rPr lang="en-US" altLang="en-US" sz="2200">
                  <a:solidFill>
                    <a:schemeClr val="hlink"/>
                  </a:solidFill>
                  <a:latin typeface="Arial" panose="020B0604020202020204" pitchFamily="34" charset="0"/>
                </a:rPr>
                <a:t>Operations</a:t>
              </a:r>
            </a:p>
            <a:p>
              <a:pPr>
                <a:lnSpc>
                  <a:spcPct val="75000"/>
                </a:lnSpc>
                <a:spcBef>
                  <a:spcPct val="35000"/>
                </a:spcBef>
              </a:pPr>
              <a:r>
                <a:rPr lang="en-US" altLang="en-US" sz="2000">
                  <a:latin typeface="Arial" panose="020B0604020202020204" pitchFamily="34" charset="0"/>
                </a:rPr>
                <a:t>Teller Scheduling</a:t>
              </a:r>
            </a:p>
            <a:p>
              <a:pPr>
                <a:lnSpc>
                  <a:spcPct val="75000"/>
                </a:lnSpc>
                <a:spcBef>
                  <a:spcPct val="35000"/>
                </a:spcBef>
              </a:pPr>
              <a:r>
                <a:rPr lang="en-US" altLang="en-US" sz="2000">
                  <a:latin typeface="Arial" panose="020B0604020202020204" pitchFamily="34" charset="0"/>
                </a:rPr>
                <a:t>Check Clearing</a:t>
              </a:r>
            </a:p>
            <a:p>
              <a:pPr>
                <a:lnSpc>
                  <a:spcPct val="75000"/>
                </a:lnSpc>
                <a:spcBef>
                  <a:spcPct val="35000"/>
                </a:spcBef>
              </a:pPr>
              <a:r>
                <a:rPr lang="en-US" altLang="en-US" sz="2000">
                  <a:latin typeface="Arial" panose="020B0604020202020204" pitchFamily="34" charset="0"/>
                </a:rPr>
                <a:t>Collection</a:t>
              </a:r>
            </a:p>
            <a:p>
              <a:pPr>
                <a:lnSpc>
                  <a:spcPct val="75000"/>
                </a:lnSpc>
                <a:spcBef>
                  <a:spcPct val="35000"/>
                </a:spcBef>
              </a:pPr>
              <a:r>
                <a:rPr lang="en-US" altLang="en-US" sz="2000">
                  <a:latin typeface="Arial" panose="020B0604020202020204" pitchFamily="34" charset="0"/>
                </a:rPr>
                <a:t>Transaction processing</a:t>
              </a:r>
            </a:p>
            <a:p>
              <a:pPr>
                <a:lnSpc>
                  <a:spcPct val="75000"/>
                </a:lnSpc>
                <a:spcBef>
                  <a:spcPct val="35000"/>
                </a:spcBef>
              </a:pPr>
              <a:r>
                <a:rPr lang="en-US" altLang="en-US" sz="2000">
                  <a:latin typeface="Arial" panose="020B0604020202020204" pitchFamily="34" charset="0"/>
                </a:rPr>
                <a:t>Facilities design/layout</a:t>
              </a:r>
            </a:p>
            <a:p>
              <a:pPr>
                <a:lnSpc>
                  <a:spcPct val="75000"/>
                </a:lnSpc>
                <a:spcBef>
                  <a:spcPct val="35000"/>
                </a:spcBef>
              </a:pPr>
              <a:r>
                <a:rPr lang="en-US" altLang="en-US" sz="2000">
                  <a:latin typeface="Arial" panose="020B0604020202020204" pitchFamily="34" charset="0"/>
                </a:rPr>
                <a:t>Vault operations</a:t>
              </a:r>
            </a:p>
            <a:p>
              <a:pPr>
                <a:lnSpc>
                  <a:spcPct val="75000"/>
                </a:lnSpc>
                <a:spcBef>
                  <a:spcPct val="35000"/>
                </a:spcBef>
              </a:pPr>
              <a:r>
                <a:rPr lang="en-US" altLang="en-US" sz="2000">
                  <a:latin typeface="Arial" panose="020B0604020202020204" pitchFamily="34" charset="0"/>
                </a:rPr>
                <a:t>Maintenance</a:t>
              </a:r>
            </a:p>
            <a:p>
              <a:pPr>
                <a:lnSpc>
                  <a:spcPct val="75000"/>
                </a:lnSpc>
                <a:spcBef>
                  <a:spcPct val="35000"/>
                </a:spcBef>
              </a:pPr>
              <a:r>
                <a:rPr lang="en-US" altLang="en-US" sz="2000">
                  <a:latin typeface="Arial" panose="020B0604020202020204" pitchFamily="34" charset="0"/>
                </a:rPr>
                <a:t>Security</a:t>
              </a:r>
            </a:p>
          </p:txBody>
        </p:sp>
      </p:grpSp>
      <p:grpSp>
        <p:nvGrpSpPr>
          <p:cNvPr id="35877" name="Group 37"/>
          <p:cNvGrpSpPr>
            <a:grpSpLocks/>
          </p:cNvGrpSpPr>
          <p:nvPr/>
        </p:nvGrpSpPr>
        <p:grpSpPr bwMode="auto">
          <a:xfrm>
            <a:off x="4821239" y="2201864"/>
            <a:ext cx="1995487" cy="3259137"/>
            <a:chOff x="2077" y="1387"/>
            <a:chExt cx="1257" cy="2053"/>
          </a:xfrm>
        </p:grpSpPr>
        <p:grpSp>
          <p:nvGrpSpPr>
            <p:cNvPr id="35876" name="Group 36"/>
            <p:cNvGrpSpPr>
              <a:grpSpLocks/>
            </p:cNvGrpSpPr>
            <p:nvPr/>
          </p:nvGrpSpPr>
          <p:grpSpPr bwMode="auto">
            <a:xfrm>
              <a:off x="2077" y="1387"/>
              <a:ext cx="227" cy="1910"/>
              <a:chOff x="2077" y="1387"/>
              <a:chExt cx="227" cy="1910"/>
            </a:xfrm>
          </p:grpSpPr>
          <p:sp>
            <p:nvSpPr>
              <p:cNvPr id="35857" name="Line 17"/>
              <p:cNvSpPr>
                <a:spLocks noChangeShapeType="1"/>
              </p:cNvSpPr>
              <p:nvPr/>
            </p:nvSpPr>
            <p:spPr bwMode="auto">
              <a:xfrm>
                <a:off x="2080" y="2016"/>
                <a:ext cx="10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2" name="Freeform 22"/>
              <p:cNvSpPr>
                <a:spLocks/>
              </p:cNvSpPr>
              <p:nvPr/>
            </p:nvSpPr>
            <p:spPr bwMode="auto">
              <a:xfrm>
                <a:off x="2077" y="1387"/>
                <a:ext cx="189" cy="1910"/>
              </a:xfrm>
              <a:custGeom>
                <a:avLst/>
                <a:gdLst>
                  <a:gd name="T0" fmla="*/ 0 w 189"/>
                  <a:gd name="T1" fmla="*/ 0 h 1933"/>
                  <a:gd name="T2" fmla="*/ 0 w 189"/>
                  <a:gd name="T3" fmla="*/ 1933 h 1933"/>
                  <a:gd name="T4" fmla="*/ 189 w 189"/>
                  <a:gd name="T5" fmla="*/ 1933 h 1933"/>
                </a:gdLst>
                <a:ahLst/>
                <a:cxnLst>
                  <a:cxn ang="0">
                    <a:pos x="T0" y="T1"/>
                  </a:cxn>
                  <a:cxn ang="0">
                    <a:pos x="T2" y="T3"/>
                  </a:cxn>
                  <a:cxn ang="0">
                    <a:pos x="T4" y="T5"/>
                  </a:cxn>
                </a:cxnLst>
                <a:rect l="0" t="0" r="r" b="b"/>
                <a:pathLst>
                  <a:path w="189" h="1933">
                    <a:moveTo>
                      <a:pt x="0" y="0"/>
                    </a:moveTo>
                    <a:lnTo>
                      <a:pt x="0" y="1933"/>
                    </a:lnTo>
                    <a:lnTo>
                      <a:pt x="189" y="1933"/>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3" name="Line 23"/>
              <p:cNvSpPr>
                <a:spLocks noChangeShapeType="1"/>
              </p:cNvSpPr>
              <p:nvPr/>
            </p:nvSpPr>
            <p:spPr bwMode="auto">
              <a:xfrm>
                <a:off x="2077" y="200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4" name="Line 24"/>
              <p:cNvSpPr>
                <a:spLocks noChangeShapeType="1"/>
              </p:cNvSpPr>
              <p:nvPr/>
            </p:nvSpPr>
            <p:spPr bwMode="auto">
              <a:xfrm>
                <a:off x="2077" y="2745"/>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846" name="Text Box 6"/>
            <p:cNvSpPr txBox="1">
              <a:spLocks noChangeArrowheads="1"/>
            </p:cNvSpPr>
            <p:nvPr/>
          </p:nvSpPr>
          <p:spPr bwMode="auto">
            <a:xfrm>
              <a:off x="2205" y="1537"/>
              <a:ext cx="1120" cy="951"/>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122400" rIns="100008" bIns="122400">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nSpc>
                  <a:spcPct val="75000"/>
                </a:lnSpc>
                <a:spcBef>
                  <a:spcPct val="35000"/>
                </a:spcBef>
              </a:pPr>
              <a:r>
                <a:rPr lang="en-US" altLang="en-US" sz="2200">
                  <a:solidFill>
                    <a:schemeClr val="hlink"/>
                  </a:solidFill>
                  <a:latin typeface="Arial" panose="020B0604020202020204" pitchFamily="34" charset="0"/>
                </a:rPr>
                <a:t>Finance</a:t>
              </a:r>
            </a:p>
            <a:p>
              <a:pPr>
                <a:lnSpc>
                  <a:spcPct val="75000"/>
                </a:lnSpc>
                <a:spcBef>
                  <a:spcPct val="35000"/>
                </a:spcBef>
              </a:pPr>
              <a:r>
                <a:rPr lang="en-US" altLang="en-US" sz="2000">
                  <a:latin typeface="Arial" panose="020B0604020202020204" pitchFamily="34" charset="0"/>
                </a:rPr>
                <a:t>Investments</a:t>
              </a:r>
            </a:p>
            <a:p>
              <a:pPr>
                <a:lnSpc>
                  <a:spcPct val="75000"/>
                </a:lnSpc>
                <a:spcBef>
                  <a:spcPct val="35000"/>
                </a:spcBef>
              </a:pPr>
              <a:r>
                <a:rPr lang="en-US" altLang="en-US" sz="2000">
                  <a:latin typeface="Arial" panose="020B0604020202020204" pitchFamily="34" charset="0"/>
                </a:rPr>
                <a:t>Security</a:t>
              </a:r>
            </a:p>
            <a:p>
              <a:pPr>
                <a:lnSpc>
                  <a:spcPct val="75000"/>
                </a:lnSpc>
                <a:spcBef>
                  <a:spcPct val="35000"/>
                </a:spcBef>
              </a:pPr>
              <a:r>
                <a:rPr lang="en-US" altLang="en-US" sz="2000">
                  <a:latin typeface="Arial" panose="020B0604020202020204" pitchFamily="34" charset="0"/>
                </a:rPr>
                <a:t>Real estate</a:t>
              </a:r>
            </a:p>
          </p:txBody>
        </p:sp>
        <p:sp>
          <p:nvSpPr>
            <p:cNvPr id="35847" name="Text Box 7"/>
            <p:cNvSpPr txBox="1">
              <a:spLocks noChangeArrowheads="1"/>
            </p:cNvSpPr>
            <p:nvPr/>
          </p:nvSpPr>
          <p:spPr bwMode="auto">
            <a:xfrm>
              <a:off x="2213" y="2617"/>
              <a:ext cx="1121" cy="25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86400" rIns="100008" bIns="86400">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nSpc>
                  <a:spcPct val="75000"/>
                </a:lnSpc>
                <a:spcBef>
                  <a:spcPct val="35000"/>
                </a:spcBef>
              </a:pPr>
              <a:r>
                <a:rPr lang="en-US" altLang="en-US" sz="2000">
                  <a:latin typeface="Arial" panose="020B0604020202020204" pitchFamily="34" charset="0"/>
                </a:rPr>
                <a:t>Accounting</a:t>
              </a:r>
            </a:p>
          </p:txBody>
        </p:sp>
        <p:sp>
          <p:nvSpPr>
            <p:cNvPr id="35848" name="Text Box 8"/>
            <p:cNvSpPr txBox="1">
              <a:spLocks noChangeArrowheads="1"/>
            </p:cNvSpPr>
            <p:nvPr/>
          </p:nvSpPr>
          <p:spPr bwMode="auto">
            <a:xfrm>
              <a:off x="2196" y="3182"/>
              <a:ext cx="1120" cy="25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86400" rIns="100008" bIns="86400">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nSpc>
                  <a:spcPct val="75000"/>
                </a:lnSpc>
                <a:spcBef>
                  <a:spcPct val="35000"/>
                </a:spcBef>
              </a:pPr>
              <a:r>
                <a:rPr lang="en-US" altLang="en-US" sz="2000">
                  <a:latin typeface="Arial" panose="020B0604020202020204" pitchFamily="34" charset="0"/>
                </a:rPr>
                <a:t>Auditing</a:t>
              </a:r>
            </a:p>
          </p:txBody>
        </p:sp>
      </p:grpSp>
      <p:grpSp>
        <p:nvGrpSpPr>
          <p:cNvPr id="35875" name="Group 35"/>
          <p:cNvGrpSpPr>
            <a:grpSpLocks/>
          </p:cNvGrpSpPr>
          <p:nvPr/>
        </p:nvGrpSpPr>
        <p:grpSpPr bwMode="auto">
          <a:xfrm>
            <a:off x="5988051" y="2214563"/>
            <a:ext cx="4087813" cy="3575050"/>
            <a:chOff x="2812" y="1395"/>
            <a:chExt cx="2575" cy="2252"/>
          </a:xfrm>
        </p:grpSpPr>
        <p:grpSp>
          <p:nvGrpSpPr>
            <p:cNvPr id="35874" name="Group 34"/>
            <p:cNvGrpSpPr>
              <a:grpSpLocks/>
            </p:cNvGrpSpPr>
            <p:nvPr/>
          </p:nvGrpSpPr>
          <p:grpSpPr bwMode="auto">
            <a:xfrm>
              <a:off x="2812" y="1395"/>
              <a:ext cx="876" cy="2136"/>
              <a:chOff x="2812" y="1395"/>
              <a:chExt cx="876" cy="2136"/>
            </a:xfrm>
          </p:grpSpPr>
          <p:sp>
            <p:nvSpPr>
              <p:cNvPr id="35865" name="Line 25"/>
              <p:cNvSpPr>
                <a:spLocks noChangeShapeType="1"/>
              </p:cNvSpPr>
              <p:nvPr/>
            </p:nvSpPr>
            <p:spPr bwMode="auto">
              <a:xfrm>
                <a:off x="3461" y="2265"/>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8" name="Freeform 28"/>
              <p:cNvSpPr>
                <a:spLocks/>
              </p:cNvSpPr>
              <p:nvPr/>
            </p:nvSpPr>
            <p:spPr bwMode="auto">
              <a:xfrm>
                <a:off x="2812" y="1395"/>
                <a:ext cx="849" cy="2136"/>
              </a:xfrm>
              <a:custGeom>
                <a:avLst/>
                <a:gdLst>
                  <a:gd name="T0" fmla="*/ 0 w 849"/>
                  <a:gd name="T1" fmla="*/ 0 h 2152"/>
                  <a:gd name="T2" fmla="*/ 659 w 849"/>
                  <a:gd name="T3" fmla="*/ 0 h 2152"/>
                  <a:gd name="T4" fmla="*/ 659 w 849"/>
                  <a:gd name="T5" fmla="*/ 2152 h 2152"/>
                  <a:gd name="T6" fmla="*/ 849 w 849"/>
                  <a:gd name="T7" fmla="*/ 2152 h 2152"/>
                </a:gdLst>
                <a:ahLst/>
                <a:cxnLst>
                  <a:cxn ang="0">
                    <a:pos x="T0" y="T1"/>
                  </a:cxn>
                  <a:cxn ang="0">
                    <a:pos x="T2" y="T3"/>
                  </a:cxn>
                  <a:cxn ang="0">
                    <a:pos x="T4" y="T5"/>
                  </a:cxn>
                  <a:cxn ang="0">
                    <a:pos x="T6" y="T7"/>
                  </a:cxn>
                </a:cxnLst>
                <a:rect l="0" t="0" r="r" b="b"/>
                <a:pathLst>
                  <a:path w="849" h="2152">
                    <a:moveTo>
                      <a:pt x="0" y="0"/>
                    </a:moveTo>
                    <a:lnTo>
                      <a:pt x="659" y="0"/>
                    </a:lnTo>
                    <a:lnTo>
                      <a:pt x="659" y="2152"/>
                    </a:lnTo>
                    <a:lnTo>
                      <a:pt x="849" y="2152"/>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849" name="Text Box 9"/>
            <p:cNvSpPr txBox="1">
              <a:spLocks noChangeArrowheads="1"/>
            </p:cNvSpPr>
            <p:nvPr/>
          </p:nvSpPr>
          <p:spPr bwMode="auto">
            <a:xfrm>
              <a:off x="3627" y="1537"/>
              <a:ext cx="1760" cy="158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122400" rIns="100008" bIns="122400">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nSpc>
                  <a:spcPct val="75000"/>
                </a:lnSpc>
                <a:spcBef>
                  <a:spcPct val="35000"/>
                </a:spcBef>
              </a:pPr>
              <a:r>
                <a:rPr lang="en-US" altLang="en-US" sz="2200">
                  <a:solidFill>
                    <a:schemeClr val="hlink"/>
                  </a:solidFill>
                  <a:latin typeface="Arial" panose="020B0604020202020204" pitchFamily="34" charset="0"/>
                </a:rPr>
                <a:t>Marketing</a:t>
              </a:r>
            </a:p>
            <a:p>
              <a:pPr>
                <a:lnSpc>
                  <a:spcPct val="75000"/>
                </a:lnSpc>
                <a:spcBef>
                  <a:spcPct val="35000"/>
                </a:spcBef>
              </a:pPr>
              <a:r>
                <a:rPr lang="en-US" altLang="en-US" sz="2000">
                  <a:latin typeface="Arial" panose="020B0604020202020204" pitchFamily="34" charset="0"/>
                </a:rPr>
                <a:t>Loans</a:t>
              </a:r>
            </a:p>
            <a:p>
              <a:pPr>
                <a:lnSpc>
                  <a:spcPct val="75000"/>
                </a:lnSpc>
                <a:spcBef>
                  <a:spcPct val="35000"/>
                </a:spcBef>
              </a:pPr>
              <a:r>
                <a:rPr lang="en-US" altLang="en-US" sz="2000">
                  <a:latin typeface="Arial" panose="020B0604020202020204" pitchFamily="34" charset="0"/>
                </a:rPr>
                <a:t>   Commercial</a:t>
              </a:r>
            </a:p>
            <a:p>
              <a:pPr>
                <a:lnSpc>
                  <a:spcPct val="75000"/>
                </a:lnSpc>
                <a:spcBef>
                  <a:spcPct val="35000"/>
                </a:spcBef>
              </a:pPr>
              <a:r>
                <a:rPr lang="en-US" altLang="en-US" sz="2000">
                  <a:latin typeface="Arial" panose="020B0604020202020204" pitchFamily="34" charset="0"/>
                </a:rPr>
                <a:t>   Industrial</a:t>
              </a:r>
            </a:p>
            <a:p>
              <a:pPr>
                <a:lnSpc>
                  <a:spcPct val="75000"/>
                </a:lnSpc>
                <a:spcBef>
                  <a:spcPct val="35000"/>
                </a:spcBef>
              </a:pPr>
              <a:r>
                <a:rPr lang="en-US" altLang="en-US" sz="2000">
                  <a:latin typeface="Arial" panose="020B0604020202020204" pitchFamily="34" charset="0"/>
                </a:rPr>
                <a:t>   Financial</a:t>
              </a:r>
            </a:p>
            <a:p>
              <a:pPr>
                <a:lnSpc>
                  <a:spcPct val="75000"/>
                </a:lnSpc>
                <a:spcBef>
                  <a:spcPct val="35000"/>
                </a:spcBef>
              </a:pPr>
              <a:r>
                <a:rPr lang="en-US" altLang="en-US" sz="2000">
                  <a:latin typeface="Arial" panose="020B0604020202020204" pitchFamily="34" charset="0"/>
                </a:rPr>
                <a:t>   Personal</a:t>
              </a:r>
            </a:p>
            <a:p>
              <a:pPr>
                <a:lnSpc>
                  <a:spcPct val="75000"/>
                </a:lnSpc>
                <a:spcBef>
                  <a:spcPct val="35000"/>
                </a:spcBef>
              </a:pPr>
              <a:r>
                <a:rPr lang="en-US" altLang="en-US" sz="2000">
                  <a:latin typeface="Arial" panose="020B0604020202020204" pitchFamily="34" charset="0"/>
                </a:rPr>
                <a:t>   Mortgage</a:t>
              </a:r>
            </a:p>
          </p:txBody>
        </p:sp>
        <p:sp>
          <p:nvSpPr>
            <p:cNvPr id="35850" name="Text Box 10"/>
            <p:cNvSpPr txBox="1">
              <a:spLocks noChangeArrowheads="1"/>
            </p:cNvSpPr>
            <p:nvPr/>
          </p:nvSpPr>
          <p:spPr bwMode="auto">
            <a:xfrm>
              <a:off x="3627" y="3389"/>
              <a:ext cx="1760" cy="25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86400" rIns="100008" bIns="86400">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nSpc>
                  <a:spcPct val="75000"/>
                </a:lnSpc>
                <a:spcBef>
                  <a:spcPct val="35000"/>
                </a:spcBef>
              </a:pPr>
              <a:r>
                <a:rPr lang="en-US" altLang="en-US" sz="2000">
                  <a:latin typeface="Arial" panose="020B0604020202020204" pitchFamily="34" charset="0"/>
                </a:rPr>
                <a:t>Trust Department</a:t>
              </a:r>
            </a:p>
          </p:txBody>
        </p:sp>
      </p:grpSp>
      <p:sp>
        <p:nvSpPr>
          <p:cNvPr id="35844" name="Text Box 4"/>
          <p:cNvSpPr txBox="1">
            <a:spLocks noChangeArrowheads="1"/>
          </p:cNvSpPr>
          <p:nvPr/>
        </p:nvSpPr>
        <p:spPr bwMode="auto">
          <a:xfrm>
            <a:off x="4741863" y="1541463"/>
            <a:ext cx="2794000" cy="442912"/>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n-US" sz="2200">
                <a:latin typeface="Arial" panose="020B0604020202020204" pitchFamily="34" charset="0"/>
              </a:rPr>
              <a:t>Commercial Bank</a:t>
            </a:r>
          </a:p>
        </p:txBody>
      </p:sp>
      <p:sp>
        <p:nvSpPr>
          <p:cNvPr id="35878" name="Text Box 38"/>
          <p:cNvSpPr txBox="1">
            <a:spLocks noChangeArrowheads="1"/>
          </p:cNvSpPr>
          <p:nvPr/>
        </p:nvSpPr>
        <p:spPr bwMode="auto">
          <a:xfrm>
            <a:off x="8662988" y="6169025"/>
            <a:ext cx="12511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Figure 1.1(A)</a:t>
            </a:r>
          </a:p>
        </p:txBody>
      </p:sp>
      <p:pic>
        <p:nvPicPr>
          <p:cNvPr id="35879"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9989" y="1046164"/>
            <a:ext cx="1641475" cy="134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46679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5844"/>
                                        </p:tgtEl>
                                        <p:attrNameLst>
                                          <p:attrName>style.visibility</p:attrName>
                                        </p:attrNameLst>
                                      </p:cBhvr>
                                      <p:to>
                                        <p:strVal val="visible"/>
                                      </p:to>
                                    </p:set>
                                    <p:animEffect transition="in" filter="strips(downRight)">
                                      <p:cBhvr>
                                        <p:cTn id="7" dur="1000"/>
                                        <p:tgtEl>
                                          <p:spTgt spid="35844"/>
                                        </p:tgtEl>
                                      </p:cBhvr>
                                    </p:animEffec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35879"/>
                                        </p:tgtEl>
                                        <p:attrNameLst>
                                          <p:attrName>style.visibility</p:attrName>
                                        </p:attrNameLst>
                                      </p:cBhvr>
                                      <p:to>
                                        <p:strVal val="visible"/>
                                      </p:to>
                                    </p:set>
                                    <p:animEffect transition="in" filter="dissolve">
                                      <p:cBhvr>
                                        <p:cTn id="11" dur="1000"/>
                                        <p:tgtEl>
                                          <p:spTgt spid="35879"/>
                                        </p:tgtEl>
                                      </p:cBhvr>
                                    </p:animEffect>
                                  </p:childTnLst>
                                </p:cTn>
                              </p:par>
                            </p:childTnLst>
                          </p:cTn>
                        </p:par>
                        <p:par>
                          <p:cTn id="12" fill="hold" nodeType="afterGroup">
                            <p:stCondLst>
                              <p:cond delay="3000"/>
                            </p:stCondLst>
                            <p:childTnLst>
                              <p:par>
                                <p:cTn id="13" presetID="22" presetClass="entr" presetSubtype="1" fill="hold" nodeType="afterEffect">
                                  <p:stCondLst>
                                    <p:cond delay="1000"/>
                                  </p:stCondLst>
                                  <p:childTnLst>
                                    <p:set>
                                      <p:cBhvr>
                                        <p:cTn id="14" dur="1" fill="hold">
                                          <p:stCondLst>
                                            <p:cond delay="0"/>
                                          </p:stCondLst>
                                        </p:cTn>
                                        <p:tgtEl>
                                          <p:spTgt spid="35872"/>
                                        </p:tgtEl>
                                        <p:attrNameLst>
                                          <p:attrName>style.visibility</p:attrName>
                                        </p:attrNameLst>
                                      </p:cBhvr>
                                      <p:to>
                                        <p:strVal val="visible"/>
                                      </p:to>
                                    </p:set>
                                    <p:animEffect transition="in" filter="wipe(up)">
                                      <p:cBhvr>
                                        <p:cTn id="15" dur="1000"/>
                                        <p:tgtEl>
                                          <p:spTgt spid="3587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35877"/>
                                        </p:tgtEl>
                                        <p:attrNameLst>
                                          <p:attrName>style.visibility</p:attrName>
                                        </p:attrNameLst>
                                      </p:cBhvr>
                                      <p:to>
                                        <p:strVal val="visible"/>
                                      </p:to>
                                    </p:set>
                                    <p:animEffect transition="in" filter="strips(downRight)">
                                      <p:cBhvr>
                                        <p:cTn id="20" dur="1000"/>
                                        <p:tgtEl>
                                          <p:spTgt spid="3587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35875"/>
                                        </p:tgtEl>
                                        <p:attrNameLst>
                                          <p:attrName>style.visibility</p:attrName>
                                        </p:attrNameLst>
                                      </p:cBhvr>
                                      <p:to>
                                        <p:strVal val="visible"/>
                                      </p:to>
                                    </p:set>
                                    <p:animEffect transition="in" filter="strips(downRight)">
                                      <p:cBhvr>
                                        <p:cTn id="25" dur="1000"/>
                                        <p:tgtEl>
                                          <p:spTgt spid="35875"/>
                                        </p:tgtEl>
                                      </p:cBhvr>
                                    </p:animEffect>
                                  </p:childTnLst>
                                </p:cTn>
                              </p:par>
                            </p:childTnLst>
                          </p:cTn>
                        </p:par>
                        <p:par>
                          <p:cTn id="26" fill="hold" nodeType="afterGroup">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35878"/>
                                        </p:tgtEl>
                                        <p:attrNameLst>
                                          <p:attrName>style.visibility</p:attrName>
                                        </p:attrNameLst>
                                      </p:cBhvr>
                                      <p:to>
                                        <p:strVal val="visible"/>
                                      </p:to>
                                    </p:set>
                                    <p:animEffect transition="in" filter="wipe(left)">
                                      <p:cBhvr>
                                        <p:cTn id="29" dur="1000"/>
                                        <p:tgtEl>
                                          <p:spTgt spid="35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4765675"/>
            <a:ext cx="2024063" cy="1589088"/>
          </a:xfrm>
          <a:prstGeom prst="rect">
            <a:avLst/>
          </a:prstGeom>
          <a:noFill/>
          <a:extLst>
            <a:ext uri="{909E8E84-426E-40DD-AFC4-6F175D3DCCD1}">
              <a14:hiddenFill xmlns:a14="http://schemas.microsoft.com/office/drawing/2010/main">
                <a:solidFill>
                  <a:srgbClr val="FFFFFF"/>
                </a:solidFill>
              </a14:hiddenFill>
            </a:ext>
          </a:extLst>
        </p:spPr>
      </p:pic>
      <p:sp>
        <p:nvSpPr>
          <p:cNvPr id="180227" name="Rectangle 3"/>
          <p:cNvSpPr>
            <a:spLocks noGrp="1" noChangeArrowheads="1"/>
          </p:cNvSpPr>
          <p:nvPr>
            <p:ph type="title"/>
          </p:nvPr>
        </p:nvSpPr>
        <p:spPr>
          <a:xfrm>
            <a:off x="2209800" y="571501"/>
            <a:ext cx="7772400" cy="709613"/>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Organizational Charts</a:t>
            </a:r>
          </a:p>
        </p:txBody>
      </p:sp>
      <p:grpSp>
        <p:nvGrpSpPr>
          <p:cNvPr id="180228" name="Group 4"/>
          <p:cNvGrpSpPr>
            <a:grpSpLocks/>
          </p:cNvGrpSpPr>
          <p:nvPr/>
        </p:nvGrpSpPr>
        <p:grpSpPr bwMode="auto">
          <a:xfrm>
            <a:off x="1862138" y="1828801"/>
            <a:ext cx="4221162" cy="4651375"/>
            <a:chOff x="213" y="1152"/>
            <a:chExt cx="2659" cy="2930"/>
          </a:xfrm>
        </p:grpSpPr>
        <p:sp>
          <p:nvSpPr>
            <p:cNvPr id="180229" name="Freeform 5"/>
            <p:cNvSpPr>
              <a:spLocks/>
            </p:cNvSpPr>
            <p:nvPr/>
          </p:nvSpPr>
          <p:spPr bwMode="auto">
            <a:xfrm>
              <a:off x="1061" y="1152"/>
              <a:ext cx="1811" cy="326"/>
            </a:xfrm>
            <a:custGeom>
              <a:avLst/>
              <a:gdLst>
                <a:gd name="T0" fmla="*/ 0 w 1811"/>
                <a:gd name="T1" fmla="*/ 326 h 326"/>
                <a:gd name="T2" fmla="*/ 0 w 1811"/>
                <a:gd name="T3" fmla="*/ 152 h 326"/>
                <a:gd name="T4" fmla="*/ 1811 w 1811"/>
                <a:gd name="T5" fmla="*/ 152 h 326"/>
                <a:gd name="T6" fmla="*/ 1811 w 1811"/>
                <a:gd name="T7" fmla="*/ 0 h 326"/>
              </a:gdLst>
              <a:ahLst/>
              <a:cxnLst>
                <a:cxn ang="0">
                  <a:pos x="T0" y="T1"/>
                </a:cxn>
                <a:cxn ang="0">
                  <a:pos x="T2" y="T3"/>
                </a:cxn>
                <a:cxn ang="0">
                  <a:pos x="T4" y="T5"/>
                </a:cxn>
                <a:cxn ang="0">
                  <a:pos x="T6" y="T7"/>
                </a:cxn>
              </a:cxnLst>
              <a:rect l="0" t="0" r="r" b="b"/>
              <a:pathLst>
                <a:path w="1811" h="326">
                  <a:moveTo>
                    <a:pt x="0" y="326"/>
                  </a:moveTo>
                  <a:lnTo>
                    <a:pt x="0" y="152"/>
                  </a:lnTo>
                  <a:lnTo>
                    <a:pt x="1811" y="152"/>
                  </a:lnTo>
                  <a:lnTo>
                    <a:pt x="1811"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30" name="Text Box 6"/>
            <p:cNvSpPr txBox="1">
              <a:spLocks noChangeArrowheads="1"/>
            </p:cNvSpPr>
            <p:nvPr/>
          </p:nvSpPr>
          <p:spPr bwMode="auto">
            <a:xfrm>
              <a:off x="213" y="1423"/>
              <a:ext cx="1814" cy="265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122400" rIns="100008" bIns="122400">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nSpc>
                  <a:spcPct val="75000"/>
                </a:lnSpc>
                <a:spcBef>
                  <a:spcPct val="35000"/>
                </a:spcBef>
              </a:pPr>
              <a:r>
                <a:rPr lang="en-US" altLang="en-US" sz="2200">
                  <a:solidFill>
                    <a:schemeClr val="hlink"/>
                  </a:solidFill>
                  <a:latin typeface="Arial" panose="020B0604020202020204" pitchFamily="34" charset="0"/>
                </a:rPr>
                <a:t>Operations</a:t>
              </a:r>
            </a:p>
            <a:p>
              <a:pPr>
                <a:lnSpc>
                  <a:spcPct val="75000"/>
                </a:lnSpc>
                <a:spcBef>
                  <a:spcPct val="35000"/>
                </a:spcBef>
              </a:pPr>
              <a:r>
                <a:rPr lang="en-US" altLang="en-US" sz="2000">
                  <a:latin typeface="Arial" panose="020B0604020202020204" pitchFamily="34" charset="0"/>
                </a:rPr>
                <a:t>Ground support equipment</a:t>
              </a:r>
            </a:p>
            <a:p>
              <a:pPr>
                <a:lnSpc>
                  <a:spcPct val="75000"/>
                </a:lnSpc>
                <a:spcBef>
                  <a:spcPct val="35000"/>
                </a:spcBef>
              </a:pPr>
              <a:r>
                <a:rPr lang="en-US" altLang="en-US" sz="2000">
                  <a:latin typeface="Arial" panose="020B0604020202020204" pitchFamily="34" charset="0"/>
                </a:rPr>
                <a:t>Maintenance</a:t>
              </a:r>
            </a:p>
            <a:p>
              <a:pPr>
                <a:lnSpc>
                  <a:spcPct val="75000"/>
                </a:lnSpc>
                <a:spcBef>
                  <a:spcPct val="35000"/>
                </a:spcBef>
              </a:pPr>
              <a:r>
                <a:rPr lang="en-US" altLang="en-US" sz="2000">
                  <a:latin typeface="Arial" panose="020B0604020202020204" pitchFamily="34" charset="0"/>
                </a:rPr>
                <a:t>Ground Operations</a:t>
              </a:r>
            </a:p>
            <a:p>
              <a:pPr>
                <a:lnSpc>
                  <a:spcPct val="75000"/>
                </a:lnSpc>
                <a:spcBef>
                  <a:spcPct val="35000"/>
                </a:spcBef>
              </a:pPr>
              <a:r>
                <a:rPr lang="en-US" altLang="en-US" sz="2000">
                  <a:latin typeface="Arial" panose="020B0604020202020204" pitchFamily="34" charset="0"/>
                </a:rPr>
                <a:t>   Facility</a:t>
              </a:r>
              <a:br>
                <a:rPr lang="en-US" altLang="en-US" sz="2000">
                  <a:latin typeface="Arial" panose="020B0604020202020204" pitchFamily="34" charset="0"/>
                </a:rPr>
              </a:br>
              <a:r>
                <a:rPr lang="en-US" altLang="en-US" sz="2000">
                  <a:latin typeface="Arial" panose="020B0604020202020204" pitchFamily="34" charset="0"/>
                </a:rPr>
                <a:t>   maintenance</a:t>
              </a:r>
              <a:br>
                <a:rPr lang="en-US" altLang="en-US" sz="2000">
                  <a:latin typeface="Arial" panose="020B0604020202020204" pitchFamily="34" charset="0"/>
                </a:rPr>
              </a:br>
              <a:r>
                <a:rPr lang="en-US" altLang="en-US" sz="2000">
                  <a:latin typeface="Arial" panose="020B0604020202020204" pitchFamily="34" charset="0"/>
                </a:rPr>
                <a:t>   Catering</a:t>
              </a:r>
            </a:p>
            <a:p>
              <a:pPr>
                <a:lnSpc>
                  <a:spcPct val="75000"/>
                </a:lnSpc>
                <a:spcBef>
                  <a:spcPct val="35000"/>
                </a:spcBef>
              </a:pPr>
              <a:r>
                <a:rPr lang="en-US" altLang="en-US" sz="2000">
                  <a:latin typeface="Arial" panose="020B0604020202020204" pitchFamily="34" charset="0"/>
                </a:rPr>
                <a:t> Flight Operations</a:t>
              </a:r>
            </a:p>
            <a:p>
              <a:pPr>
                <a:lnSpc>
                  <a:spcPct val="75000"/>
                </a:lnSpc>
                <a:spcBef>
                  <a:spcPct val="35000"/>
                </a:spcBef>
              </a:pPr>
              <a:r>
                <a:rPr lang="en-US" altLang="en-US" sz="2000">
                  <a:latin typeface="Arial" panose="020B0604020202020204" pitchFamily="34" charset="0"/>
                </a:rPr>
                <a:t>   Crew scheduling</a:t>
              </a:r>
              <a:br>
                <a:rPr lang="en-US" altLang="en-US" sz="2000">
                  <a:latin typeface="Arial" panose="020B0604020202020204" pitchFamily="34" charset="0"/>
                </a:rPr>
              </a:br>
              <a:r>
                <a:rPr lang="en-US" altLang="en-US" sz="2000">
                  <a:latin typeface="Arial" panose="020B0604020202020204" pitchFamily="34" charset="0"/>
                </a:rPr>
                <a:t>   Flying</a:t>
              </a:r>
              <a:br>
                <a:rPr lang="en-US" altLang="en-US" sz="2000">
                  <a:latin typeface="Arial" panose="020B0604020202020204" pitchFamily="34" charset="0"/>
                </a:rPr>
              </a:br>
              <a:r>
                <a:rPr lang="en-US" altLang="en-US" sz="2000">
                  <a:latin typeface="Arial" panose="020B0604020202020204" pitchFamily="34" charset="0"/>
                </a:rPr>
                <a:t>   Communications</a:t>
              </a:r>
              <a:br>
                <a:rPr lang="en-US" altLang="en-US" sz="2000">
                  <a:latin typeface="Arial" panose="020B0604020202020204" pitchFamily="34" charset="0"/>
                </a:rPr>
              </a:br>
              <a:r>
                <a:rPr lang="en-US" altLang="en-US" sz="2000">
                  <a:latin typeface="Arial" panose="020B0604020202020204" pitchFamily="34" charset="0"/>
                </a:rPr>
                <a:t>   Dispatching</a:t>
              </a:r>
            </a:p>
            <a:p>
              <a:pPr>
                <a:lnSpc>
                  <a:spcPct val="75000"/>
                </a:lnSpc>
                <a:spcBef>
                  <a:spcPct val="35000"/>
                </a:spcBef>
              </a:pPr>
              <a:r>
                <a:rPr lang="en-US" altLang="en-US" sz="2000">
                  <a:latin typeface="Arial" panose="020B0604020202020204" pitchFamily="34" charset="0"/>
                </a:rPr>
                <a:t>Management science</a:t>
              </a:r>
            </a:p>
          </p:txBody>
        </p:sp>
      </p:grpSp>
      <p:grpSp>
        <p:nvGrpSpPr>
          <p:cNvPr id="180231" name="Group 7"/>
          <p:cNvGrpSpPr>
            <a:grpSpLocks/>
          </p:cNvGrpSpPr>
          <p:nvPr/>
        </p:nvGrpSpPr>
        <p:grpSpPr bwMode="auto">
          <a:xfrm>
            <a:off x="5080000" y="2070101"/>
            <a:ext cx="2624138" cy="3209925"/>
            <a:chOff x="2240" y="1304"/>
            <a:chExt cx="1653" cy="2022"/>
          </a:xfrm>
        </p:grpSpPr>
        <p:sp>
          <p:nvSpPr>
            <p:cNvPr id="180232" name="Freeform 8"/>
            <p:cNvSpPr>
              <a:spLocks/>
            </p:cNvSpPr>
            <p:nvPr/>
          </p:nvSpPr>
          <p:spPr bwMode="auto">
            <a:xfrm>
              <a:off x="2774" y="1304"/>
              <a:ext cx="273" cy="212"/>
            </a:xfrm>
            <a:custGeom>
              <a:avLst/>
              <a:gdLst>
                <a:gd name="T0" fmla="*/ 0 w 273"/>
                <a:gd name="T1" fmla="*/ 0 h 212"/>
                <a:gd name="T2" fmla="*/ 273 w 273"/>
                <a:gd name="T3" fmla="*/ 0 h 212"/>
                <a:gd name="T4" fmla="*/ 273 w 273"/>
                <a:gd name="T5" fmla="*/ 212 h 212"/>
              </a:gdLst>
              <a:ahLst/>
              <a:cxnLst>
                <a:cxn ang="0">
                  <a:pos x="T0" y="T1"/>
                </a:cxn>
                <a:cxn ang="0">
                  <a:pos x="T2" y="T3"/>
                </a:cxn>
                <a:cxn ang="0">
                  <a:pos x="T4" y="T5"/>
                </a:cxn>
              </a:cxnLst>
              <a:rect l="0" t="0" r="r" b="b"/>
              <a:pathLst>
                <a:path w="273" h="212">
                  <a:moveTo>
                    <a:pt x="0" y="0"/>
                  </a:moveTo>
                  <a:lnTo>
                    <a:pt x="273" y="0"/>
                  </a:lnTo>
                  <a:lnTo>
                    <a:pt x="273" y="212"/>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33" name="Text Box 9"/>
            <p:cNvSpPr txBox="1">
              <a:spLocks noChangeArrowheads="1"/>
            </p:cNvSpPr>
            <p:nvPr/>
          </p:nvSpPr>
          <p:spPr bwMode="auto">
            <a:xfrm>
              <a:off x="2240" y="1430"/>
              <a:ext cx="1653" cy="18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122400" rIns="100008" bIns="122400">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nSpc>
                  <a:spcPct val="75000"/>
                </a:lnSpc>
                <a:spcBef>
                  <a:spcPct val="35000"/>
                </a:spcBef>
              </a:pPr>
              <a:r>
                <a:rPr lang="en-US" altLang="en-US" sz="2200">
                  <a:solidFill>
                    <a:schemeClr val="hlink"/>
                  </a:solidFill>
                  <a:latin typeface="Arial" panose="020B0604020202020204" pitchFamily="34" charset="0"/>
                </a:rPr>
                <a:t>Finance/ accounting</a:t>
              </a:r>
            </a:p>
            <a:p>
              <a:pPr>
                <a:lnSpc>
                  <a:spcPct val="75000"/>
                </a:lnSpc>
                <a:spcBef>
                  <a:spcPct val="35000"/>
                </a:spcBef>
              </a:pPr>
              <a:r>
                <a:rPr lang="en-US" altLang="en-US" sz="2000">
                  <a:latin typeface="Arial" panose="020B0604020202020204" pitchFamily="34" charset="0"/>
                </a:rPr>
                <a:t>Accounting</a:t>
              </a:r>
            </a:p>
            <a:p>
              <a:pPr>
                <a:lnSpc>
                  <a:spcPct val="75000"/>
                </a:lnSpc>
                <a:spcBef>
                  <a:spcPct val="35000"/>
                </a:spcBef>
              </a:pPr>
              <a:r>
                <a:rPr lang="en-US" altLang="en-US" sz="2000">
                  <a:latin typeface="Arial" panose="020B0604020202020204" pitchFamily="34" charset="0"/>
                </a:rPr>
                <a:t>   Payables</a:t>
              </a:r>
              <a:br>
                <a:rPr lang="en-US" altLang="en-US" sz="2000">
                  <a:latin typeface="Arial" panose="020B0604020202020204" pitchFamily="34" charset="0"/>
                </a:rPr>
              </a:br>
              <a:r>
                <a:rPr lang="en-US" altLang="en-US" sz="2000">
                  <a:latin typeface="Arial" panose="020B0604020202020204" pitchFamily="34" charset="0"/>
                </a:rPr>
                <a:t>   Receivables</a:t>
              </a:r>
              <a:br>
                <a:rPr lang="en-US" altLang="en-US" sz="2000">
                  <a:latin typeface="Arial" panose="020B0604020202020204" pitchFamily="34" charset="0"/>
                </a:rPr>
              </a:br>
              <a:r>
                <a:rPr lang="en-US" altLang="en-US" sz="2000">
                  <a:latin typeface="Arial" panose="020B0604020202020204" pitchFamily="34" charset="0"/>
                </a:rPr>
                <a:t>   General Ledger</a:t>
              </a:r>
            </a:p>
            <a:p>
              <a:pPr>
                <a:lnSpc>
                  <a:spcPct val="75000"/>
                </a:lnSpc>
                <a:spcBef>
                  <a:spcPct val="35000"/>
                </a:spcBef>
              </a:pPr>
              <a:r>
                <a:rPr lang="en-US" altLang="en-US" sz="2000">
                  <a:latin typeface="Arial" panose="020B0604020202020204" pitchFamily="34" charset="0"/>
                </a:rPr>
                <a:t>Finance</a:t>
              </a:r>
            </a:p>
            <a:p>
              <a:pPr>
                <a:lnSpc>
                  <a:spcPct val="75000"/>
                </a:lnSpc>
                <a:spcBef>
                  <a:spcPct val="35000"/>
                </a:spcBef>
              </a:pPr>
              <a:r>
                <a:rPr lang="en-US" altLang="en-US" sz="2000">
                  <a:latin typeface="Arial" panose="020B0604020202020204" pitchFamily="34" charset="0"/>
                </a:rPr>
                <a:t>   Cash control</a:t>
              </a:r>
              <a:br>
                <a:rPr lang="en-US" altLang="en-US" sz="2000">
                  <a:latin typeface="Arial" panose="020B0604020202020204" pitchFamily="34" charset="0"/>
                </a:rPr>
              </a:br>
              <a:r>
                <a:rPr lang="en-US" altLang="en-US" sz="2000">
                  <a:latin typeface="Arial" panose="020B0604020202020204" pitchFamily="34" charset="0"/>
                </a:rPr>
                <a:t>   International</a:t>
              </a:r>
              <a:br>
                <a:rPr lang="en-US" altLang="en-US" sz="2000">
                  <a:latin typeface="Arial" panose="020B0604020202020204" pitchFamily="34" charset="0"/>
                </a:rPr>
              </a:br>
              <a:r>
                <a:rPr lang="en-US" altLang="en-US" sz="2000">
                  <a:latin typeface="Arial" panose="020B0604020202020204" pitchFamily="34" charset="0"/>
                </a:rPr>
                <a:t>      exchange</a:t>
              </a:r>
            </a:p>
          </p:txBody>
        </p:sp>
      </p:grpSp>
      <p:sp>
        <p:nvSpPr>
          <p:cNvPr id="180234" name="Text Box 10"/>
          <p:cNvSpPr txBox="1">
            <a:spLocks noChangeArrowheads="1"/>
          </p:cNvSpPr>
          <p:nvPr/>
        </p:nvSpPr>
        <p:spPr bwMode="auto">
          <a:xfrm>
            <a:off x="4684713" y="1455738"/>
            <a:ext cx="2794000" cy="442912"/>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n-US" sz="2200">
                <a:latin typeface="Arial" panose="020B0604020202020204" pitchFamily="34" charset="0"/>
              </a:rPr>
              <a:t>Airline</a:t>
            </a:r>
          </a:p>
        </p:txBody>
      </p:sp>
      <p:sp>
        <p:nvSpPr>
          <p:cNvPr id="180235" name="Text Box 11"/>
          <p:cNvSpPr txBox="1">
            <a:spLocks noChangeArrowheads="1"/>
          </p:cNvSpPr>
          <p:nvPr/>
        </p:nvSpPr>
        <p:spPr bwMode="auto">
          <a:xfrm>
            <a:off x="8662988" y="6169025"/>
            <a:ext cx="1244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Figure 1.1(B)</a:t>
            </a:r>
          </a:p>
        </p:txBody>
      </p:sp>
      <p:grpSp>
        <p:nvGrpSpPr>
          <p:cNvPr id="180236" name="Group 12"/>
          <p:cNvGrpSpPr>
            <a:grpSpLocks/>
          </p:cNvGrpSpPr>
          <p:nvPr/>
        </p:nvGrpSpPr>
        <p:grpSpPr bwMode="auto">
          <a:xfrm>
            <a:off x="6276976" y="2070101"/>
            <a:ext cx="4137025" cy="2747963"/>
            <a:chOff x="2994" y="1304"/>
            <a:chExt cx="2606" cy="1731"/>
          </a:xfrm>
        </p:grpSpPr>
        <p:sp>
          <p:nvSpPr>
            <p:cNvPr id="180237" name="Freeform 13"/>
            <p:cNvSpPr>
              <a:spLocks/>
            </p:cNvSpPr>
            <p:nvPr/>
          </p:nvSpPr>
          <p:spPr bwMode="auto">
            <a:xfrm>
              <a:off x="2994" y="1304"/>
              <a:ext cx="1841" cy="243"/>
            </a:xfrm>
            <a:custGeom>
              <a:avLst/>
              <a:gdLst>
                <a:gd name="T0" fmla="*/ 0 w 1841"/>
                <a:gd name="T1" fmla="*/ 0 h 243"/>
                <a:gd name="T2" fmla="*/ 1841 w 1841"/>
                <a:gd name="T3" fmla="*/ 0 h 243"/>
                <a:gd name="T4" fmla="*/ 1841 w 1841"/>
                <a:gd name="T5" fmla="*/ 243 h 243"/>
              </a:gdLst>
              <a:ahLst/>
              <a:cxnLst>
                <a:cxn ang="0">
                  <a:pos x="T0" y="T1"/>
                </a:cxn>
                <a:cxn ang="0">
                  <a:pos x="T2" y="T3"/>
                </a:cxn>
                <a:cxn ang="0">
                  <a:pos x="T4" y="T5"/>
                </a:cxn>
              </a:cxnLst>
              <a:rect l="0" t="0" r="r" b="b"/>
              <a:pathLst>
                <a:path w="1841" h="243">
                  <a:moveTo>
                    <a:pt x="0" y="0"/>
                  </a:moveTo>
                  <a:lnTo>
                    <a:pt x="1841" y="0"/>
                  </a:lnTo>
                  <a:lnTo>
                    <a:pt x="1841" y="243"/>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38" name="Rectangle 14"/>
            <p:cNvSpPr>
              <a:spLocks noChangeArrowheads="1"/>
            </p:cNvSpPr>
            <p:nvPr/>
          </p:nvSpPr>
          <p:spPr bwMode="auto">
            <a:xfrm>
              <a:off x="4080" y="1424"/>
              <a:ext cx="1504" cy="1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9" name="Rectangle 15"/>
            <p:cNvSpPr>
              <a:spLocks noChangeArrowheads="1"/>
            </p:cNvSpPr>
            <p:nvPr/>
          </p:nvSpPr>
          <p:spPr bwMode="auto">
            <a:xfrm>
              <a:off x="4086" y="2056"/>
              <a:ext cx="1492" cy="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40" name="Text Box 16"/>
            <p:cNvSpPr txBox="1">
              <a:spLocks noChangeArrowheads="1"/>
            </p:cNvSpPr>
            <p:nvPr/>
          </p:nvSpPr>
          <p:spPr bwMode="auto">
            <a:xfrm>
              <a:off x="4107" y="1430"/>
              <a:ext cx="1493" cy="1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122400" rIns="100008" bIns="122400">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75000"/>
                </a:lnSpc>
                <a:spcBef>
                  <a:spcPct val="35000"/>
                </a:spcBef>
              </a:pPr>
              <a:r>
                <a:rPr lang="en-US" altLang="en-US" sz="2200">
                  <a:solidFill>
                    <a:schemeClr val="hlink"/>
                  </a:solidFill>
                  <a:latin typeface="Arial" panose="020B0604020202020204" pitchFamily="34" charset="0"/>
                </a:rPr>
                <a:t>Marketing</a:t>
              </a:r>
            </a:p>
            <a:p>
              <a:pPr>
                <a:lnSpc>
                  <a:spcPct val="75000"/>
                </a:lnSpc>
                <a:spcBef>
                  <a:spcPct val="35000"/>
                </a:spcBef>
              </a:pPr>
              <a:r>
                <a:rPr lang="en-US" altLang="en-US" sz="2000">
                  <a:latin typeface="Arial" panose="020B0604020202020204" pitchFamily="34" charset="0"/>
                </a:rPr>
                <a:t>Traffic administration</a:t>
              </a:r>
            </a:p>
            <a:p>
              <a:pPr>
                <a:lnSpc>
                  <a:spcPct val="75000"/>
                </a:lnSpc>
                <a:spcBef>
                  <a:spcPct val="35000"/>
                </a:spcBef>
              </a:pPr>
              <a:r>
                <a:rPr lang="en-US" altLang="en-US" sz="2000">
                  <a:latin typeface="Arial" panose="020B0604020202020204" pitchFamily="34" charset="0"/>
                </a:rPr>
                <a:t>   Reservations</a:t>
              </a:r>
              <a:br>
                <a:rPr lang="en-US" altLang="en-US" sz="2000">
                  <a:latin typeface="Arial" panose="020B0604020202020204" pitchFamily="34" charset="0"/>
                </a:rPr>
              </a:br>
              <a:r>
                <a:rPr lang="en-US" altLang="en-US" sz="2000">
                  <a:latin typeface="Arial" panose="020B0604020202020204" pitchFamily="34" charset="0"/>
                </a:rPr>
                <a:t>   Schedules</a:t>
              </a:r>
              <a:br>
                <a:rPr lang="en-US" altLang="en-US" sz="2000">
                  <a:latin typeface="Arial" panose="020B0604020202020204" pitchFamily="34" charset="0"/>
                </a:rPr>
              </a:br>
              <a:r>
                <a:rPr lang="en-US" altLang="en-US" sz="2000">
                  <a:latin typeface="Arial" panose="020B0604020202020204" pitchFamily="34" charset="0"/>
                </a:rPr>
                <a:t>   Tariffs (pricing)</a:t>
              </a:r>
            </a:p>
            <a:p>
              <a:pPr>
                <a:lnSpc>
                  <a:spcPct val="75000"/>
                </a:lnSpc>
                <a:spcBef>
                  <a:spcPct val="35000"/>
                </a:spcBef>
              </a:pPr>
              <a:r>
                <a:rPr lang="en-US" altLang="en-US" sz="2000">
                  <a:latin typeface="Arial" panose="020B0604020202020204" pitchFamily="34" charset="0"/>
                </a:rPr>
                <a:t>Sales</a:t>
              </a:r>
            </a:p>
            <a:p>
              <a:pPr>
                <a:lnSpc>
                  <a:spcPct val="75000"/>
                </a:lnSpc>
                <a:spcBef>
                  <a:spcPct val="35000"/>
                </a:spcBef>
              </a:pPr>
              <a:r>
                <a:rPr lang="en-US" altLang="en-US" sz="2000">
                  <a:latin typeface="Arial" panose="020B0604020202020204" pitchFamily="34" charset="0"/>
                </a:rPr>
                <a:t>Advertising</a:t>
              </a:r>
            </a:p>
          </p:txBody>
        </p:sp>
      </p:grpSp>
    </p:spTree>
    <p:extLst>
      <p:ext uri="{BB962C8B-B14F-4D97-AF65-F5344CB8AC3E}">
        <p14:creationId xmlns:p14="http://schemas.microsoft.com/office/powerpoint/2010/main" val="738882534"/>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80234"/>
                                        </p:tgtEl>
                                        <p:attrNameLst>
                                          <p:attrName>style.visibility</p:attrName>
                                        </p:attrNameLst>
                                      </p:cBhvr>
                                      <p:to>
                                        <p:strVal val="visible"/>
                                      </p:to>
                                    </p:set>
                                    <p:animEffect transition="in" filter="wipe(left)">
                                      <p:cBhvr>
                                        <p:cTn id="7" dur="500"/>
                                        <p:tgtEl>
                                          <p:spTgt spid="180234"/>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80226"/>
                                        </p:tgtEl>
                                        <p:attrNameLst>
                                          <p:attrName>style.visibility</p:attrName>
                                        </p:attrNameLst>
                                      </p:cBhvr>
                                      <p:to>
                                        <p:strVal val="visible"/>
                                      </p:to>
                                    </p:set>
                                    <p:animEffect transition="in" filter="dissolve">
                                      <p:cBhvr>
                                        <p:cTn id="11" dur="500"/>
                                        <p:tgtEl>
                                          <p:spTgt spid="180226"/>
                                        </p:tgtEl>
                                      </p:cBhvr>
                                    </p:animEffect>
                                  </p:childTnLst>
                                </p:cTn>
                              </p:par>
                            </p:childTnLst>
                          </p:cTn>
                        </p:par>
                        <p:par>
                          <p:cTn id="12" fill="hold" nodeType="afterGroup">
                            <p:stCondLst>
                              <p:cond delay="3000"/>
                            </p:stCondLst>
                            <p:childTnLst>
                              <p:par>
                                <p:cTn id="13" presetID="22" presetClass="entr" presetSubtype="1" fill="hold" nodeType="afterEffect">
                                  <p:stCondLst>
                                    <p:cond delay="1000"/>
                                  </p:stCondLst>
                                  <p:childTnLst>
                                    <p:set>
                                      <p:cBhvr>
                                        <p:cTn id="14" dur="1" fill="hold">
                                          <p:stCondLst>
                                            <p:cond delay="0"/>
                                          </p:stCondLst>
                                        </p:cTn>
                                        <p:tgtEl>
                                          <p:spTgt spid="180228"/>
                                        </p:tgtEl>
                                        <p:attrNameLst>
                                          <p:attrName>style.visibility</p:attrName>
                                        </p:attrNameLst>
                                      </p:cBhvr>
                                      <p:to>
                                        <p:strVal val="visible"/>
                                      </p:to>
                                    </p:set>
                                    <p:animEffect transition="in" filter="wipe(up)">
                                      <p:cBhvr>
                                        <p:cTn id="15" dur="500"/>
                                        <p:tgtEl>
                                          <p:spTgt spid="1802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180231"/>
                                        </p:tgtEl>
                                        <p:attrNameLst>
                                          <p:attrName>style.visibility</p:attrName>
                                        </p:attrNameLst>
                                      </p:cBhvr>
                                      <p:to>
                                        <p:strVal val="visible"/>
                                      </p:to>
                                    </p:set>
                                    <p:animEffect transition="in" filter="strips(downRight)">
                                      <p:cBhvr>
                                        <p:cTn id="20" dur="500"/>
                                        <p:tgtEl>
                                          <p:spTgt spid="18023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180236"/>
                                        </p:tgtEl>
                                        <p:attrNameLst>
                                          <p:attrName>style.visibility</p:attrName>
                                        </p:attrNameLst>
                                      </p:cBhvr>
                                      <p:to>
                                        <p:strVal val="visible"/>
                                      </p:to>
                                    </p:set>
                                    <p:animEffect transition="in" filter="strips(downRight)">
                                      <p:cBhvr>
                                        <p:cTn id="25" dur="500"/>
                                        <p:tgtEl>
                                          <p:spTgt spid="180236"/>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80235"/>
                                        </p:tgtEl>
                                        <p:attrNameLst>
                                          <p:attrName>style.visibility</p:attrName>
                                        </p:attrNameLst>
                                      </p:cBhvr>
                                      <p:to>
                                        <p:strVal val="visible"/>
                                      </p:to>
                                    </p:set>
                                    <p:animEffect transition="in" filter="wipe(left)">
                                      <p:cBhvr>
                                        <p:cTn id="29" dur="500"/>
                                        <p:tgtEl>
                                          <p:spTgt spid="180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4" grpId="0" animBg="1" autoUpdateAnimBg="0"/>
      <p:bldP spid="18023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2164" y="4487864"/>
            <a:ext cx="1957387" cy="1595437"/>
          </a:xfrm>
          <a:prstGeom prst="rect">
            <a:avLst/>
          </a:prstGeom>
          <a:noFill/>
          <a:extLst>
            <a:ext uri="{909E8E84-426E-40DD-AFC4-6F175D3DCCD1}">
              <a14:hiddenFill xmlns:a14="http://schemas.microsoft.com/office/drawing/2010/main">
                <a:solidFill>
                  <a:srgbClr val="FFFFFF"/>
                </a:solidFill>
              </a14:hiddenFill>
            </a:ext>
          </a:extLst>
        </p:spPr>
      </p:pic>
      <p:grpSp>
        <p:nvGrpSpPr>
          <p:cNvPr id="181251" name="Group 3"/>
          <p:cNvGrpSpPr>
            <a:grpSpLocks/>
          </p:cNvGrpSpPr>
          <p:nvPr/>
        </p:nvGrpSpPr>
        <p:grpSpPr bwMode="auto">
          <a:xfrm>
            <a:off x="7159626" y="1708150"/>
            <a:ext cx="3344863" cy="2325688"/>
            <a:chOff x="3550" y="1076"/>
            <a:chExt cx="2107" cy="1465"/>
          </a:xfrm>
        </p:grpSpPr>
        <p:sp>
          <p:nvSpPr>
            <p:cNvPr id="181252" name="Freeform 4"/>
            <p:cNvSpPr>
              <a:spLocks/>
            </p:cNvSpPr>
            <p:nvPr/>
          </p:nvSpPr>
          <p:spPr bwMode="auto">
            <a:xfrm>
              <a:off x="3550" y="1076"/>
              <a:ext cx="1606" cy="175"/>
            </a:xfrm>
            <a:custGeom>
              <a:avLst/>
              <a:gdLst>
                <a:gd name="T0" fmla="*/ 0 w 871"/>
                <a:gd name="T1" fmla="*/ 0 h 175"/>
                <a:gd name="T2" fmla="*/ 871 w 871"/>
                <a:gd name="T3" fmla="*/ 0 h 175"/>
                <a:gd name="T4" fmla="*/ 871 w 871"/>
                <a:gd name="T5" fmla="*/ 175 h 175"/>
              </a:gdLst>
              <a:ahLst/>
              <a:cxnLst>
                <a:cxn ang="0">
                  <a:pos x="T0" y="T1"/>
                </a:cxn>
                <a:cxn ang="0">
                  <a:pos x="T2" y="T3"/>
                </a:cxn>
                <a:cxn ang="0">
                  <a:pos x="T4" y="T5"/>
                </a:cxn>
              </a:cxnLst>
              <a:rect l="0" t="0" r="r" b="b"/>
              <a:pathLst>
                <a:path w="871" h="175">
                  <a:moveTo>
                    <a:pt x="0" y="0"/>
                  </a:moveTo>
                  <a:lnTo>
                    <a:pt x="871" y="0"/>
                  </a:lnTo>
                  <a:lnTo>
                    <a:pt x="871" y="175"/>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253" name="Text Box 5"/>
            <p:cNvSpPr txBox="1">
              <a:spLocks noChangeArrowheads="1"/>
            </p:cNvSpPr>
            <p:nvPr/>
          </p:nvSpPr>
          <p:spPr bwMode="auto">
            <a:xfrm>
              <a:off x="4636" y="1199"/>
              <a:ext cx="1021" cy="1342"/>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122400" rIns="100008" bIns="122400">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nSpc>
                  <a:spcPct val="75000"/>
                </a:lnSpc>
                <a:spcBef>
                  <a:spcPct val="35000"/>
                </a:spcBef>
              </a:pPr>
              <a:r>
                <a:rPr lang="en-US" altLang="en-US" sz="2200">
                  <a:solidFill>
                    <a:schemeClr val="hlink"/>
                  </a:solidFill>
                  <a:latin typeface="Arial" panose="020B0604020202020204" pitchFamily="34" charset="0"/>
                </a:rPr>
                <a:t>Marketing</a:t>
              </a:r>
            </a:p>
            <a:p>
              <a:pPr>
                <a:lnSpc>
                  <a:spcPct val="75000"/>
                </a:lnSpc>
                <a:spcBef>
                  <a:spcPct val="35000"/>
                </a:spcBef>
              </a:pPr>
              <a:r>
                <a:rPr lang="en-US" altLang="en-US" sz="1800">
                  <a:latin typeface="Arial" panose="020B0604020202020204" pitchFamily="34" charset="0"/>
                </a:rPr>
                <a:t>Sales promotion</a:t>
              </a:r>
            </a:p>
            <a:p>
              <a:pPr>
                <a:lnSpc>
                  <a:spcPct val="75000"/>
                </a:lnSpc>
                <a:spcBef>
                  <a:spcPct val="35000"/>
                </a:spcBef>
              </a:pPr>
              <a:r>
                <a:rPr lang="en-US" altLang="en-US" sz="1800">
                  <a:latin typeface="Arial" panose="020B0604020202020204" pitchFamily="34" charset="0"/>
                </a:rPr>
                <a:t>Advertising</a:t>
              </a:r>
            </a:p>
            <a:p>
              <a:pPr>
                <a:lnSpc>
                  <a:spcPct val="75000"/>
                </a:lnSpc>
                <a:spcBef>
                  <a:spcPct val="35000"/>
                </a:spcBef>
              </a:pPr>
              <a:r>
                <a:rPr lang="en-US" altLang="en-US" sz="1800">
                  <a:latin typeface="Arial" panose="020B0604020202020204" pitchFamily="34" charset="0"/>
                </a:rPr>
                <a:t>Sales</a:t>
              </a:r>
            </a:p>
            <a:p>
              <a:pPr>
                <a:lnSpc>
                  <a:spcPct val="75000"/>
                </a:lnSpc>
                <a:spcBef>
                  <a:spcPct val="35000"/>
                </a:spcBef>
              </a:pPr>
              <a:r>
                <a:rPr lang="en-US" altLang="en-US" sz="1800">
                  <a:latin typeface="Arial" panose="020B0604020202020204" pitchFamily="34" charset="0"/>
                </a:rPr>
                <a:t>Market research</a:t>
              </a:r>
              <a:endParaRPr lang="en-US" altLang="en-US" sz="2000">
                <a:latin typeface="Arial" panose="020B0604020202020204" pitchFamily="34" charset="0"/>
              </a:endParaRPr>
            </a:p>
          </p:txBody>
        </p:sp>
      </p:grpSp>
      <p:sp>
        <p:nvSpPr>
          <p:cNvPr id="181254" name="Rectangle 6"/>
          <p:cNvSpPr>
            <a:spLocks noGrp="1" noChangeArrowheads="1"/>
          </p:cNvSpPr>
          <p:nvPr>
            <p:ph type="title"/>
          </p:nvPr>
        </p:nvSpPr>
        <p:spPr>
          <a:xfrm>
            <a:off x="2209800" y="571501"/>
            <a:ext cx="7772400" cy="722313"/>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Organizational Charts</a:t>
            </a:r>
          </a:p>
        </p:txBody>
      </p:sp>
      <p:grpSp>
        <p:nvGrpSpPr>
          <p:cNvPr id="181255" name="Group 7"/>
          <p:cNvGrpSpPr>
            <a:grpSpLocks/>
          </p:cNvGrpSpPr>
          <p:nvPr/>
        </p:nvGrpSpPr>
        <p:grpSpPr bwMode="auto">
          <a:xfrm>
            <a:off x="1716088" y="1408114"/>
            <a:ext cx="4367212" cy="5178425"/>
            <a:chOff x="121" y="887"/>
            <a:chExt cx="2751" cy="3262"/>
          </a:xfrm>
        </p:grpSpPr>
        <p:sp>
          <p:nvSpPr>
            <p:cNvPr id="181256" name="Freeform 8"/>
            <p:cNvSpPr>
              <a:spLocks/>
            </p:cNvSpPr>
            <p:nvPr/>
          </p:nvSpPr>
          <p:spPr bwMode="auto">
            <a:xfrm>
              <a:off x="1372" y="887"/>
              <a:ext cx="1500" cy="341"/>
            </a:xfrm>
            <a:custGeom>
              <a:avLst/>
              <a:gdLst>
                <a:gd name="T0" fmla="*/ 0 w 1500"/>
                <a:gd name="T1" fmla="*/ 341 h 341"/>
                <a:gd name="T2" fmla="*/ 0 w 1500"/>
                <a:gd name="T3" fmla="*/ 189 h 341"/>
                <a:gd name="T4" fmla="*/ 1500 w 1500"/>
                <a:gd name="T5" fmla="*/ 189 h 341"/>
                <a:gd name="T6" fmla="*/ 1500 w 1500"/>
                <a:gd name="T7" fmla="*/ 0 h 341"/>
              </a:gdLst>
              <a:ahLst/>
              <a:cxnLst>
                <a:cxn ang="0">
                  <a:pos x="T0" y="T1"/>
                </a:cxn>
                <a:cxn ang="0">
                  <a:pos x="T2" y="T3"/>
                </a:cxn>
                <a:cxn ang="0">
                  <a:pos x="T4" y="T5"/>
                </a:cxn>
                <a:cxn ang="0">
                  <a:pos x="T6" y="T7"/>
                </a:cxn>
              </a:cxnLst>
              <a:rect l="0" t="0" r="r" b="b"/>
              <a:pathLst>
                <a:path w="1500" h="341">
                  <a:moveTo>
                    <a:pt x="0" y="341"/>
                  </a:moveTo>
                  <a:lnTo>
                    <a:pt x="0" y="189"/>
                  </a:lnTo>
                  <a:lnTo>
                    <a:pt x="1500" y="189"/>
                  </a:lnTo>
                  <a:lnTo>
                    <a:pt x="1500"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257" name="Text Box 9"/>
            <p:cNvSpPr txBox="1">
              <a:spLocks noChangeArrowheads="1"/>
            </p:cNvSpPr>
            <p:nvPr/>
          </p:nvSpPr>
          <p:spPr bwMode="auto">
            <a:xfrm>
              <a:off x="121" y="1199"/>
              <a:ext cx="2570" cy="2950"/>
            </a:xfrm>
            <a:prstGeom prst="rect">
              <a:avLst/>
            </a:prstGeom>
            <a:solidFill>
              <a:srgbClr val="75B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122400" rIns="100008" bIns="122400">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nSpc>
                  <a:spcPct val="75000"/>
                </a:lnSpc>
                <a:spcBef>
                  <a:spcPct val="35000"/>
                </a:spcBef>
              </a:pPr>
              <a:r>
                <a:rPr lang="en-US" altLang="en-US" sz="2200">
                  <a:solidFill>
                    <a:schemeClr val="hlink"/>
                  </a:solidFill>
                  <a:latin typeface="Arial" panose="020B0604020202020204" pitchFamily="34" charset="0"/>
                </a:rPr>
                <a:t>Operations</a:t>
              </a:r>
            </a:p>
            <a:p>
              <a:pPr>
                <a:lnSpc>
                  <a:spcPct val="75000"/>
                </a:lnSpc>
                <a:spcBef>
                  <a:spcPct val="35000"/>
                </a:spcBef>
              </a:pPr>
              <a:r>
                <a:rPr lang="en-US" altLang="en-US" sz="1800">
                  <a:latin typeface="Arial" panose="020B0604020202020204" pitchFamily="34" charset="0"/>
                </a:rPr>
                <a:t>Facilities</a:t>
              </a:r>
              <a:br>
                <a:rPr lang="en-US" altLang="en-US" sz="1800">
                  <a:latin typeface="Arial" panose="020B0604020202020204" pitchFamily="34" charset="0"/>
                </a:rPr>
              </a:br>
              <a:r>
                <a:rPr lang="en-US" altLang="en-US" sz="1800">
                  <a:latin typeface="Arial" panose="020B0604020202020204" pitchFamily="34" charset="0"/>
                </a:rPr>
                <a:t>   </a:t>
              </a:r>
              <a:r>
                <a:rPr lang="en-US" altLang="en-US" sz="1500">
                  <a:latin typeface="Arial" panose="020B0604020202020204" pitchFamily="34" charset="0"/>
                </a:rPr>
                <a:t>Construction; maintenance</a:t>
              </a:r>
              <a:endParaRPr lang="en-US" altLang="en-US" sz="1800">
                <a:latin typeface="Arial" panose="020B0604020202020204" pitchFamily="34" charset="0"/>
              </a:endParaRPr>
            </a:p>
            <a:p>
              <a:pPr>
                <a:lnSpc>
                  <a:spcPct val="75000"/>
                </a:lnSpc>
                <a:spcBef>
                  <a:spcPct val="35000"/>
                </a:spcBef>
              </a:pPr>
              <a:r>
                <a:rPr lang="en-US" altLang="en-US" sz="1800">
                  <a:latin typeface="Arial" panose="020B0604020202020204" pitchFamily="34" charset="0"/>
                </a:rPr>
                <a:t>Production and inventory control</a:t>
              </a:r>
              <a:br>
                <a:rPr lang="en-US" altLang="en-US" sz="1800">
                  <a:latin typeface="Arial" panose="020B0604020202020204" pitchFamily="34" charset="0"/>
                </a:rPr>
              </a:br>
              <a:r>
                <a:rPr lang="en-US" altLang="en-US" sz="1800">
                  <a:latin typeface="Arial" panose="020B0604020202020204" pitchFamily="34" charset="0"/>
                </a:rPr>
                <a:t>   </a:t>
              </a:r>
              <a:r>
                <a:rPr lang="en-US" altLang="en-US" sz="1500">
                  <a:latin typeface="Arial" panose="020B0604020202020204" pitchFamily="34" charset="0"/>
                </a:rPr>
                <a:t>Scheduling; materials control</a:t>
              </a:r>
              <a:endParaRPr lang="en-US" altLang="en-US" sz="1800">
                <a:latin typeface="Arial" panose="020B0604020202020204" pitchFamily="34" charset="0"/>
              </a:endParaRPr>
            </a:p>
            <a:p>
              <a:pPr>
                <a:lnSpc>
                  <a:spcPct val="75000"/>
                </a:lnSpc>
                <a:spcBef>
                  <a:spcPct val="35000"/>
                </a:spcBef>
              </a:pPr>
              <a:r>
                <a:rPr lang="en-US" altLang="en-US" sz="1800">
                  <a:latin typeface="Arial" panose="020B0604020202020204" pitchFamily="34" charset="0"/>
                </a:rPr>
                <a:t>Quality assurance and control</a:t>
              </a:r>
            </a:p>
            <a:p>
              <a:pPr>
                <a:lnSpc>
                  <a:spcPct val="75000"/>
                </a:lnSpc>
                <a:spcBef>
                  <a:spcPct val="35000"/>
                </a:spcBef>
              </a:pPr>
              <a:r>
                <a:rPr lang="en-US" altLang="en-US" sz="1800">
                  <a:latin typeface="Arial" panose="020B0604020202020204" pitchFamily="34" charset="0"/>
                </a:rPr>
                <a:t>Supply-chain management</a:t>
              </a:r>
            </a:p>
            <a:p>
              <a:pPr>
                <a:lnSpc>
                  <a:spcPct val="75000"/>
                </a:lnSpc>
                <a:spcBef>
                  <a:spcPct val="35000"/>
                </a:spcBef>
              </a:pPr>
              <a:r>
                <a:rPr lang="en-US" altLang="en-US" sz="1800">
                  <a:latin typeface="Arial" panose="020B0604020202020204" pitchFamily="34" charset="0"/>
                </a:rPr>
                <a:t>Manufacturing</a:t>
              </a:r>
              <a:br>
                <a:rPr lang="en-US" altLang="en-US" sz="1800">
                  <a:latin typeface="Arial" panose="020B0604020202020204" pitchFamily="34" charset="0"/>
                </a:rPr>
              </a:br>
              <a:r>
                <a:rPr lang="en-US" altLang="en-US" sz="1800">
                  <a:latin typeface="Arial" panose="020B0604020202020204" pitchFamily="34" charset="0"/>
                </a:rPr>
                <a:t>   </a:t>
              </a:r>
              <a:r>
                <a:rPr lang="en-US" altLang="en-US" sz="1500">
                  <a:latin typeface="Arial" panose="020B0604020202020204" pitchFamily="34" charset="0"/>
                </a:rPr>
                <a:t>Tooling; fabrication; assembly</a:t>
              </a:r>
              <a:endParaRPr lang="en-US" altLang="en-US" sz="1800">
                <a:latin typeface="Arial" panose="020B0604020202020204" pitchFamily="34" charset="0"/>
              </a:endParaRPr>
            </a:p>
            <a:p>
              <a:pPr>
                <a:lnSpc>
                  <a:spcPct val="75000"/>
                </a:lnSpc>
                <a:spcBef>
                  <a:spcPct val="35000"/>
                </a:spcBef>
              </a:pPr>
              <a:r>
                <a:rPr lang="en-US" altLang="en-US" sz="1800">
                  <a:latin typeface="Arial" panose="020B0604020202020204" pitchFamily="34" charset="0"/>
                </a:rPr>
                <a:t>Design</a:t>
              </a:r>
              <a:br>
                <a:rPr lang="en-US" altLang="en-US" sz="1800">
                  <a:latin typeface="Arial" panose="020B0604020202020204" pitchFamily="34" charset="0"/>
                </a:rPr>
              </a:br>
              <a:r>
                <a:rPr lang="en-US" altLang="en-US" sz="1800">
                  <a:latin typeface="Arial" panose="020B0604020202020204" pitchFamily="34" charset="0"/>
                </a:rPr>
                <a:t>  </a:t>
              </a:r>
              <a:r>
                <a:rPr lang="en-US" altLang="en-US" sz="1500">
                  <a:latin typeface="Arial" panose="020B0604020202020204" pitchFamily="34" charset="0"/>
                </a:rPr>
                <a:t> Product development and design</a:t>
              </a:r>
              <a:br>
                <a:rPr lang="en-US" altLang="en-US" sz="1500">
                  <a:latin typeface="Arial" panose="020B0604020202020204" pitchFamily="34" charset="0"/>
                </a:rPr>
              </a:br>
              <a:r>
                <a:rPr lang="en-US" altLang="en-US" sz="1500">
                  <a:latin typeface="Arial" panose="020B0604020202020204" pitchFamily="34" charset="0"/>
                </a:rPr>
                <a:t>   Detailed product specifications</a:t>
              </a:r>
              <a:endParaRPr lang="en-US" altLang="en-US" sz="1800">
                <a:latin typeface="Arial" panose="020B0604020202020204" pitchFamily="34" charset="0"/>
              </a:endParaRPr>
            </a:p>
            <a:p>
              <a:pPr>
                <a:lnSpc>
                  <a:spcPct val="75000"/>
                </a:lnSpc>
                <a:spcBef>
                  <a:spcPct val="35000"/>
                </a:spcBef>
              </a:pPr>
              <a:r>
                <a:rPr lang="en-US" altLang="en-US" sz="1800">
                  <a:latin typeface="Arial" panose="020B0604020202020204" pitchFamily="34" charset="0"/>
                </a:rPr>
                <a:t>Industrial engineering</a:t>
              </a:r>
              <a:br>
                <a:rPr lang="en-US" altLang="en-US" sz="1800">
                  <a:latin typeface="Arial" panose="020B0604020202020204" pitchFamily="34" charset="0"/>
                </a:rPr>
              </a:br>
              <a:r>
                <a:rPr lang="en-US" altLang="en-US" sz="1800">
                  <a:latin typeface="Arial" panose="020B0604020202020204" pitchFamily="34" charset="0"/>
                </a:rPr>
                <a:t>  </a:t>
              </a:r>
              <a:r>
                <a:rPr lang="en-US" altLang="en-US" sz="1500">
                  <a:latin typeface="Arial" panose="020B0604020202020204" pitchFamily="34" charset="0"/>
                </a:rPr>
                <a:t> Efficient use of machines, space, </a:t>
              </a:r>
              <a:br>
                <a:rPr lang="en-US" altLang="en-US" sz="1500">
                  <a:latin typeface="Arial" panose="020B0604020202020204" pitchFamily="34" charset="0"/>
                </a:rPr>
              </a:br>
              <a:r>
                <a:rPr lang="en-US" altLang="en-US" sz="1500">
                  <a:latin typeface="Arial" panose="020B0604020202020204" pitchFamily="34" charset="0"/>
                </a:rPr>
                <a:t>      and personnel</a:t>
              </a:r>
              <a:endParaRPr lang="en-US" altLang="en-US" sz="1800">
                <a:latin typeface="Arial" panose="020B0604020202020204" pitchFamily="34" charset="0"/>
              </a:endParaRPr>
            </a:p>
            <a:p>
              <a:pPr>
                <a:lnSpc>
                  <a:spcPct val="75000"/>
                </a:lnSpc>
                <a:spcBef>
                  <a:spcPct val="35000"/>
                </a:spcBef>
              </a:pPr>
              <a:r>
                <a:rPr lang="en-US" altLang="en-US" sz="1800">
                  <a:latin typeface="Arial" panose="020B0604020202020204" pitchFamily="34" charset="0"/>
                </a:rPr>
                <a:t>Process analysis</a:t>
              </a:r>
              <a:br>
                <a:rPr lang="en-US" altLang="en-US" sz="1800">
                  <a:latin typeface="Arial" panose="020B0604020202020204" pitchFamily="34" charset="0"/>
                </a:rPr>
              </a:br>
              <a:r>
                <a:rPr lang="en-US" altLang="en-US" sz="1800">
                  <a:latin typeface="Arial" panose="020B0604020202020204" pitchFamily="34" charset="0"/>
                </a:rPr>
                <a:t>  </a:t>
              </a:r>
              <a:r>
                <a:rPr lang="en-US" altLang="en-US" sz="1500">
                  <a:latin typeface="Arial" panose="020B0604020202020204" pitchFamily="34" charset="0"/>
                </a:rPr>
                <a:t> Development and installation of</a:t>
              </a:r>
              <a:br>
                <a:rPr lang="en-US" altLang="en-US" sz="1500">
                  <a:latin typeface="Arial" panose="020B0604020202020204" pitchFamily="34" charset="0"/>
                </a:rPr>
              </a:br>
              <a:r>
                <a:rPr lang="en-US" altLang="en-US" sz="1500">
                  <a:latin typeface="Arial" panose="020B0604020202020204" pitchFamily="34" charset="0"/>
                </a:rPr>
                <a:t>      production tools and equipment</a:t>
              </a:r>
            </a:p>
          </p:txBody>
        </p:sp>
      </p:grpSp>
      <p:grpSp>
        <p:nvGrpSpPr>
          <p:cNvPr id="181258" name="Group 10"/>
          <p:cNvGrpSpPr>
            <a:grpSpLocks/>
          </p:cNvGrpSpPr>
          <p:nvPr/>
        </p:nvGrpSpPr>
        <p:grpSpPr bwMode="auto">
          <a:xfrm>
            <a:off x="5927725" y="1708151"/>
            <a:ext cx="2667000" cy="4214813"/>
            <a:chOff x="2774" y="1076"/>
            <a:chExt cx="1680" cy="2655"/>
          </a:xfrm>
        </p:grpSpPr>
        <p:sp>
          <p:nvSpPr>
            <p:cNvPr id="181259" name="Freeform 11"/>
            <p:cNvSpPr>
              <a:spLocks/>
            </p:cNvSpPr>
            <p:nvPr/>
          </p:nvSpPr>
          <p:spPr bwMode="auto">
            <a:xfrm>
              <a:off x="2774" y="1076"/>
              <a:ext cx="871" cy="175"/>
            </a:xfrm>
            <a:custGeom>
              <a:avLst/>
              <a:gdLst>
                <a:gd name="T0" fmla="*/ 0 w 871"/>
                <a:gd name="T1" fmla="*/ 0 h 175"/>
                <a:gd name="T2" fmla="*/ 871 w 871"/>
                <a:gd name="T3" fmla="*/ 0 h 175"/>
                <a:gd name="T4" fmla="*/ 871 w 871"/>
                <a:gd name="T5" fmla="*/ 175 h 175"/>
              </a:gdLst>
              <a:ahLst/>
              <a:cxnLst>
                <a:cxn ang="0">
                  <a:pos x="T0" y="T1"/>
                </a:cxn>
                <a:cxn ang="0">
                  <a:pos x="T2" y="T3"/>
                </a:cxn>
                <a:cxn ang="0">
                  <a:pos x="T4" y="T5"/>
                </a:cxn>
              </a:cxnLst>
              <a:rect l="0" t="0" r="r" b="b"/>
              <a:pathLst>
                <a:path w="871" h="175">
                  <a:moveTo>
                    <a:pt x="0" y="0"/>
                  </a:moveTo>
                  <a:lnTo>
                    <a:pt x="871" y="0"/>
                  </a:lnTo>
                  <a:lnTo>
                    <a:pt x="871" y="175"/>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260" name="Text Box 12"/>
            <p:cNvSpPr txBox="1">
              <a:spLocks noChangeArrowheads="1"/>
            </p:cNvSpPr>
            <p:nvPr/>
          </p:nvSpPr>
          <p:spPr bwMode="auto">
            <a:xfrm>
              <a:off x="2872" y="1199"/>
              <a:ext cx="1582" cy="2532"/>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122400" rIns="100008" bIns="122400">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nSpc>
                  <a:spcPct val="75000"/>
                </a:lnSpc>
                <a:spcBef>
                  <a:spcPct val="35000"/>
                </a:spcBef>
              </a:pPr>
              <a:r>
                <a:rPr lang="en-US" altLang="en-US" sz="2200">
                  <a:solidFill>
                    <a:schemeClr val="hlink"/>
                  </a:solidFill>
                  <a:latin typeface="Arial" panose="020B0604020202020204" pitchFamily="34" charset="0"/>
                </a:rPr>
                <a:t>Finance/ accounting</a:t>
              </a:r>
            </a:p>
            <a:p>
              <a:pPr>
                <a:lnSpc>
                  <a:spcPct val="75000"/>
                </a:lnSpc>
                <a:spcBef>
                  <a:spcPct val="35000"/>
                </a:spcBef>
              </a:pPr>
              <a:r>
                <a:rPr lang="en-US" altLang="en-US" sz="1800">
                  <a:latin typeface="Arial" panose="020B0604020202020204" pitchFamily="34" charset="0"/>
                </a:rPr>
                <a:t>Disbursements/ credits</a:t>
              </a:r>
            </a:p>
            <a:p>
              <a:pPr>
                <a:lnSpc>
                  <a:spcPct val="75000"/>
                </a:lnSpc>
                <a:spcBef>
                  <a:spcPct val="35000"/>
                </a:spcBef>
              </a:pPr>
              <a:r>
                <a:rPr lang="en-US" altLang="en-US" sz="1800">
                  <a:latin typeface="Arial" panose="020B0604020202020204" pitchFamily="34" charset="0"/>
                </a:rPr>
                <a:t>   Receivables</a:t>
              </a:r>
              <a:br>
                <a:rPr lang="en-US" altLang="en-US" sz="1800">
                  <a:latin typeface="Arial" panose="020B0604020202020204" pitchFamily="34" charset="0"/>
                </a:rPr>
              </a:br>
              <a:r>
                <a:rPr lang="en-US" altLang="en-US" sz="1800">
                  <a:latin typeface="Arial" panose="020B0604020202020204" pitchFamily="34" charset="0"/>
                </a:rPr>
                <a:t>   Payables</a:t>
              </a:r>
              <a:br>
                <a:rPr lang="en-US" altLang="en-US" sz="1800">
                  <a:latin typeface="Arial" panose="020B0604020202020204" pitchFamily="34" charset="0"/>
                </a:rPr>
              </a:br>
              <a:r>
                <a:rPr lang="en-US" altLang="en-US" sz="1800">
                  <a:latin typeface="Arial" panose="020B0604020202020204" pitchFamily="34" charset="0"/>
                </a:rPr>
                <a:t>   General ledger</a:t>
              </a:r>
            </a:p>
            <a:p>
              <a:pPr>
                <a:lnSpc>
                  <a:spcPct val="75000"/>
                </a:lnSpc>
                <a:spcBef>
                  <a:spcPct val="35000"/>
                </a:spcBef>
              </a:pPr>
              <a:r>
                <a:rPr lang="en-US" altLang="en-US" sz="1800">
                  <a:latin typeface="Arial" panose="020B0604020202020204" pitchFamily="34" charset="0"/>
                </a:rPr>
                <a:t>Funds Management</a:t>
              </a:r>
            </a:p>
            <a:p>
              <a:pPr>
                <a:lnSpc>
                  <a:spcPct val="75000"/>
                </a:lnSpc>
                <a:spcBef>
                  <a:spcPct val="35000"/>
                </a:spcBef>
              </a:pPr>
              <a:r>
                <a:rPr lang="en-US" altLang="en-US" sz="1800">
                  <a:latin typeface="Arial" panose="020B0604020202020204" pitchFamily="34" charset="0"/>
                </a:rPr>
                <a:t>   Money market</a:t>
              </a:r>
              <a:br>
                <a:rPr lang="en-US" altLang="en-US" sz="1800">
                  <a:latin typeface="Arial" panose="020B0604020202020204" pitchFamily="34" charset="0"/>
                </a:rPr>
              </a:br>
              <a:r>
                <a:rPr lang="en-US" altLang="en-US" sz="1800">
                  <a:latin typeface="Arial" panose="020B0604020202020204" pitchFamily="34" charset="0"/>
                </a:rPr>
                <a:t>   International </a:t>
              </a:r>
              <a:br>
                <a:rPr lang="en-US" altLang="en-US" sz="1800">
                  <a:latin typeface="Arial" panose="020B0604020202020204" pitchFamily="34" charset="0"/>
                </a:rPr>
              </a:br>
              <a:r>
                <a:rPr lang="en-US" altLang="en-US" sz="1800">
                  <a:latin typeface="Arial" panose="020B0604020202020204" pitchFamily="34" charset="0"/>
                </a:rPr>
                <a:t>      exchange</a:t>
              </a:r>
            </a:p>
            <a:p>
              <a:pPr>
                <a:lnSpc>
                  <a:spcPct val="75000"/>
                </a:lnSpc>
                <a:spcBef>
                  <a:spcPct val="35000"/>
                </a:spcBef>
              </a:pPr>
              <a:r>
                <a:rPr lang="en-US" altLang="en-US" sz="1800">
                  <a:latin typeface="Arial" panose="020B0604020202020204" pitchFamily="34" charset="0"/>
                </a:rPr>
                <a:t>Capital requirements</a:t>
              </a:r>
            </a:p>
            <a:p>
              <a:pPr>
                <a:lnSpc>
                  <a:spcPct val="75000"/>
                </a:lnSpc>
                <a:spcBef>
                  <a:spcPct val="35000"/>
                </a:spcBef>
              </a:pPr>
              <a:r>
                <a:rPr lang="en-US" altLang="en-US" sz="1800">
                  <a:latin typeface="Arial" panose="020B0604020202020204" pitchFamily="34" charset="0"/>
                </a:rPr>
                <a:t>   Stock issue</a:t>
              </a:r>
              <a:br>
                <a:rPr lang="en-US" altLang="en-US" sz="1800">
                  <a:latin typeface="Arial" panose="020B0604020202020204" pitchFamily="34" charset="0"/>
                </a:rPr>
              </a:br>
              <a:r>
                <a:rPr lang="en-US" altLang="en-US" sz="1800">
                  <a:latin typeface="Arial" panose="020B0604020202020204" pitchFamily="34" charset="0"/>
                </a:rPr>
                <a:t>   Bond issue </a:t>
              </a:r>
              <a:br>
                <a:rPr lang="en-US" altLang="en-US" sz="1800">
                  <a:latin typeface="Arial" panose="020B0604020202020204" pitchFamily="34" charset="0"/>
                </a:rPr>
              </a:br>
              <a:r>
                <a:rPr lang="en-US" altLang="en-US" sz="1800">
                  <a:latin typeface="Arial" panose="020B0604020202020204" pitchFamily="34" charset="0"/>
                </a:rPr>
                <a:t>      and recall</a:t>
              </a:r>
              <a:endParaRPr lang="en-US" altLang="en-US" sz="2000">
                <a:latin typeface="Arial" panose="020B0604020202020204" pitchFamily="34" charset="0"/>
              </a:endParaRPr>
            </a:p>
          </p:txBody>
        </p:sp>
      </p:grpSp>
      <p:sp>
        <p:nvSpPr>
          <p:cNvPr id="181261" name="Text Box 13"/>
          <p:cNvSpPr txBox="1">
            <a:spLocks noChangeArrowheads="1"/>
          </p:cNvSpPr>
          <p:nvPr/>
        </p:nvSpPr>
        <p:spPr bwMode="auto">
          <a:xfrm>
            <a:off x="4691063" y="1049338"/>
            <a:ext cx="2794000" cy="442912"/>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defRPr sz="2400">
                <a:solidFill>
                  <a:schemeClr val="tx1"/>
                </a:solidFill>
                <a:latin typeface="Times" panose="02020603050405020304" pitchFamily="18" charset="0"/>
              </a:defRPr>
            </a:lvl1pPr>
            <a:lvl2pPr marL="500063" defTabSz="1000125">
              <a:defRPr sz="2400">
                <a:solidFill>
                  <a:schemeClr val="tx1"/>
                </a:solidFill>
                <a:latin typeface="Times" panose="02020603050405020304" pitchFamily="18" charset="0"/>
              </a:defRPr>
            </a:lvl2pPr>
            <a:lvl3pPr marL="1000125" defTabSz="1000125">
              <a:defRPr sz="2400">
                <a:solidFill>
                  <a:schemeClr val="tx1"/>
                </a:solidFill>
                <a:latin typeface="Times" panose="02020603050405020304" pitchFamily="18" charset="0"/>
              </a:defRPr>
            </a:lvl3pPr>
            <a:lvl4pPr marL="1500188" defTabSz="1000125">
              <a:defRPr sz="2400">
                <a:solidFill>
                  <a:schemeClr val="tx1"/>
                </a:solidFill>
                <a:latin typeface="Times" panose="02020603050405020304" pitchFamily="18" charset="0"/>
              </a:defRPr>
            </a:lvl4pPr>
            <a:lvl5pPr marL="2000250" defTabSz="1000125">
              <a:defRPr sz="2400">
                <a:solidFill>
                  <a:schemeClr val="tx1"/>
                </a:solidFill>
                <a:latin typeface="Times" panose="02020603050405020304" pitchFamily="18" charset="0"/>
              </a:defRPr>
            </a:lvl5pPr>
            <a:lvl6pPr marL="2457450" defTabSz="1000125" eaLnBrk="0" fontAlgn="base" hangingPunct="0">
              <a:spcBef>
                <a:spcPct val="0"/>
              </a:spcBef>
              <a:spcAft>
                <a:spcPct val="0"/>
              </a:spcAft>
              <a:defRPr sz="2400">
                <a:solidFill>
                  <a:schemeClr val="tx1"/>
                </a:solidFill>
                <a:latin typeface="Times" panose="02020603050405020304" pitchFamily="18" charset="0"/>
              </a:defRPr>
            </a:lvl6pPr>
            <a:lvl7pPr marL="2914650" defTabSz="1000125" eaLnBrk="0" fontAlgn="base" hangingPunct="0">
              <a:spcBef>
                <a:spcPct val="0"/>
              </a:spcBef>
              <a:spcAft>
                <a:spcPct val="0"/>
              </a:spcAft>
              <a:defRPr sz="2400">
                <a:solidFill>
                  <a:schemeClr val="tx1"/>
                </a:solidFill>
                <a:latin typeface="Times" panose="02020603050405020304" pitchFamily="18" charset="0"/>
              </a:defRPr>
            </a:lvl7pPr>
            <a:lvl8pPr marL="3371850" defTabSz="1000125" eaLnBrk="0" fontAlgn="base" hangingPunct="0">
              <a:spcBef>
                <a:spcPct val="0"/>
              </a:spcBef>
              <a:spcAft>
                <a:spcPct val="0"/>
              </a:spcAft>
              <a:defRPr sz="2400">
                <a:solidFill>
                  <a:schemeClr val="tx1"/>
                </a:solidFill>
                <a:latin typeface="Times" panose="02020603050405020304" pitchFamily="18" charset="0"/>
              </a:defRPr>
            </a:lvl8pPr>
            <a:lvl9pPr marL="3829050" defTabSz="1000125"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n-US" sz="2200">
                <a:latin typeface="Arial" panose="020B0604020202020204" pitchFamily="34" charset="0"/>
              </a:rPr>
              <a:t>Manufacturing</a:t>
            </a:r>
          </a:p>
        </p:txBody>
      </p:sp>
      <p:sp>
        <p:nvSpPr>
          <p:cNvPr id="181262" name="Text Box 14"/>
          <p:cNvSpPr txBox="1">
            <a:spLocks noChangeArrowheads="1"/>
          </p:cNvSpPr>
          <p:nvPr/>
        </p:nvSpPr>
        <p:spPr bwMode="auto">
          <a:xfrm>
            <a:off x="8662988" y="6169025"/>
            <a:ext cx="12415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600">
                <a:effectLst>
                  <a:outerShdw blurRad="38100" dist="38100" dir="2700000" algn="tl">
                    <a:srgbClr val="C0C0C0"/>
                  </a:outerShdw>
                </a:effectLst>
              </a:rPr>
              <a:t>Figure 1.1(C)</a:t>
            </a:r>
          </a:p>
        </p:txBody>
      </p:sp>
    </p:spTree>
    <p:extLst>
      <p:ext uri="{BB962C8B-B14F-4D97-AF65-F5344CB8AC3E}">
        <p14:creationId xmlns:p14="http://schemas.microsoft.com/office/powerpoint/2010/main" val="427976640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81261"/>
                                        </p:tgtEl>
                                        <p:attrNameLst>
                                          <p:attrName>style.visibility</p:attrName>
                                        </p:attrNameLst>
                                      </p:cBhvr>
                                      <p:to>
                                        <p:strVal val="visible"/>
                                      </p:to>
                                    </p:set>
                                    <p:animEffect transition="in" filter="wipe(left)">
                                      <p:cBhvr>
                                        <p:cTn id="7" dur="500"/>
                                        <p:tgtEl>
                                          <p:spTgt spid="181261"/>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81250"/>
                                        </p:tgtEl>
                                        <p:attrNameLst>
                                          <p:attrName>style.visibility</p:attrName>
                                        </p:attrNameLst>
                                      </p:cBhvr>
                                      <p:to>
                                        <p:strVal val="visible"/>
                                      </p:to>
                                    </p:set>
                                    <p:animEffect transition="in" filter="dissolve">
                                      <p:cBhvr>
                                        <p:cTn id="11" dur="500"/>
                                        <p:tgtEl>
                                          <p:spTgt spid="181250"/>
                                        </p:tgtEl>
                                      </p:cBhvr>
                                    </p:animEffect>
                                  </p:childTnLst>
                                </p:cTn>
                              </p:par>
                            </p:childTnLst>
                          </p:cTn>
                        </p:par>
                        <p:par>
                          <p:cTn id="12" fill="hold" nodeType="afterGroup">
                            <p:stCondLst>
                              <p:cond delay="3000"/>
                            </p:stCondLst>
                            <p:childTnLst>
                              <p:par>
                                <p:cTn id="13" presetID="22" presetClass="entr" presetSubtype="1" fill="hold" nodeType="afterEffect">
                                  <p:stCondLst>
                                    <p:cond delay="1000"/>
                                  </p:stCondLst>
                                  <p:childTnLst>
                                    <p:set>
                                      <p:cBhvr>
                                        <p:cTn id="14" dur="1" fill="hold">
                                          <p:stCondLst>
                                            <p:cond delay="0"/>
                                          </p:stCondLst>
                                        </p:cTn>
                                        <p:tgtEl>
                                          <p:spTgt spid="181255"/>
                                        </p:tgtEl>
                                        <p:attrNameLst>
                                          <p:attrName>style.visibility</p:attrName>
                                        </p:attrNameLst>
                                      </p:cBhvr>
                                      <p:to>
                                        <p:strVal val="visible"/>
                                      </p:to>
                                    </p:set>
                                    <p:animEffect transition="in" filter="wipe(up)">
                                      <p:cBhvr>
                                        <p:cTn id="15" dur="500"/>
                                        <p:tgtEl>
                                          <p:spTgt spid="1812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181258"/>
                                        </p:tgtEl>
                                        <p:attrNameLst>
                                          <p:attrName>style.visibility</p:attrName>
                                        </p:attrNameLst>
                                      </p:cBhvr>
                                      <p:to>
                                        <p:strVal val="visible"/>
                                      </p:to>
                                    </p:set>
                                    <p:animEffect transition="in" filter="strips(downRight)">
                                      <p:cBhvr>
                                        <p:cTn id="20" dur="500"/>
                                        <p:tgtEl>
                                          <p:spTgt spid="18125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181251"/>
                                        </p:tgtEl>
                                        <p:attrNameLst>
                                          <p:attrName>style.visibility</p:attrName>
                                        </p:attrNameLst>
                                      </p:cBhvr>
                                      <p:to>
                                        <p:strVal val="visible"/>
                                      </p:to>
                                    </p:set>
                                    <p:animEffect transition="in" filter="strips(downRight)">
                                      <p:cBhvr>
                                        <p:cTn id="25" dur="500"/>
                                        <p:tgtEl>
                                          <p:spTgt spid="181251"/>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81262"/>
                                        </p:tgtEl>
                                        <p:attrNameLst>
                                          <p:attrName>style.visibility</p:attrName>
                                        </p:attrNameLst>
                                      </p:cBhvr>
                                      <p:to>
                                        <p:strVal val="visible"/>
                                      </p:to>
                                    </p:set>
                                    <p:animEffect transition="in" filter="wipe(left)">
                                      <p:cBhvr>
                                        <p:cTn id="29" dur="500"/>
                                        <p:tgtEl>
                                          <p:spTgt spid="181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1" grpId="0" animBg="1" autoUpdateAnimBg="0"/>
      <p:bldP spid="18126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09800" y="546101"/>
            <a:ext cx="7772400" cy="842963"/>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Why Study OM?</a:t>
            </a:r>
          </a:p>
        </p:txBody>
      </p:sp>
      <p:sp>
        <p:nvSpPr>
          <p:cNvPr id="39939" name="Rectangle 3"/>
          <p:cNvSpPr>
            <a:spLocks noGrp="1" noChangeArrowheads="1"/>
          </p:cNvSpPr>
          <p:nvPr>
            <p:ph idx="1"/>
          </p:nvPr>
        </p:nvSpPr>
        <p:spPr>
          <a:xfrm>
            <a:off x="2247901" y="1698625"/>
            <a:ext cx="7866063" cy="1619250"/>
          </a:xfrm>
        </p:spPr>
        <p:txBody>
          <a:bodyPr/>
          <a:lstStyle/>
          <a:p>
            <a:pPr marL="444500" indent="-444500">
              <a:buFont typeface="Wingdings" panose="05000000000000000000" pitchFamily="2" charset="2"/>
              <a:buChar char="þ"/>
            </a:pPr>
            <a:r>
              <a:rPr lang="en-US" altLang="en-US"/>
              <a:t>OM is one of three major functions (marketing, finance, and operations) of any organization</a:t>
            </a:r>
          </a:p>
        </p:txBody>
      </p:sp>
      <p:sp>
        <p:nvSpPr>
          <p:cNvPr id="39940" name="Rectangle 4"/>
          <p:cNvSpPr>
            <a:spLocks noChangeArrowheads="1"/>
          </p:cNvSpPr>
          <p:nvPr/>
        </p:nvSpPr>
        <p:spPr bwMode="auto">
          <a:xfrm>
            <a:off x="2247901" y="3209926"/>
            <a:ext cx="7866063" cy="335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4500" indent="-444500">
              <a:lnSpc>
                <a:spcPct val="90000"/>
              </a:lnSpc>
              <a:spcBef>
                <a:spcPct val="40000"/>
              </a:spcBef>
              <a:buChar char="•"/>
              <a:defRPr sz="3200" b="1" i="1">
                <a:solidFill>
                  <a:schemeClr val="tx1"/>
                </a:solidFill>
                <a:effectLst>
                  <a:outerShdw blurRad="38100" dist="38100" dir="2700000" algn="tl">
                    <a:srgbClr val="C0C0C0"/>
                  </a:outerShdw>
                </a:effectLst>
                <a:latin typeface="Arial" panose="020B0604020202020204" pitchFamily="34" charset="0"/>
              </a:defRPr>
            </a:lvl1pPr>
            <a:lvl2pPr marL="1006475" indent="-285750">
              <a:lnSpc>
                <a:spcPct val="90000"/>
              </a:lnSpc>
              <a:spcBef>
                <a:spcPct val="40000"/>
              </a:spcBef>
              <a:buChar char="–"/>
              <a:defRPr sz="2800" b="1" i="1">
                <a:solidFill>
                  <a:schemeClr val="tx1"/>
                </a:solidFill>
                <a:effectLst>
                  <a:outerShdw blurRad="38100" dist="38100" dir="2700000" algn="tl">
                    <a:srgbClr val="C0C0C0"/>
                  </a:outerShdw>
                </a:effectLst>
                <a:latin typeface="Arial" panose="020B0604020202020204" pitchFamily="34" charset="0"/>
              </a:defRPr>
            </a:lvl2pPr>
            <a:lvl3pPr marL="1414463" indent="-228600">
              <a:lnSpc>
                <a:spcPct val="90000"/>
              </a:lnSpc>
              <a:spcBef>
                <a:spcPct val="40000"/>
              </a:spcBef>
              <a:buChar char="•"/>
              <a:defRPr sz="2400" b="1" i="1">
                <a:solidFill>
                  <a:schemeClr val="tx1"/>
                </a:solidFill>
                <a:effectLst>
                  <a:outerShdw blurRad="38100" dist="38100" dir="2700000" algn="tl">
                    <a:srgbClr val="C0C0C0"/>
                  </a:outerShdw>
                </a:effectLst>
                <a:latin typeface="Arial" panose="020B0604020202020204" pitchFamily="34" charset="0"/>
              </a:defRPr>
            </a:lvl3pPr>
            <a:lvl4pPr marL="1822450" indent="-228600">
              <a:lnSpc>
                <a:spcPct val="90000"/>
              </a:lnSpc>
              <a:spcBef>
                <a:spcPct val="40000"/>
              </a:spcBef>
              <a:buChar char="–"/>
              <a:defRPr sz="2000" b="1" i="1">
                <a:solidFill>
                  <a:schemeClr val="tx1"/>
                </a:solidFill>
                <a:effectLst>
                  <a:outerShdw blurRad="38100" dist="38100" dir="2700000" algn="tl">
                    <a:srgbClr val="C0C0C0"/>
                  </a:outerShdw>
                </a:effectLst>
                <a:latin typeface="Arial" panose="020B0604020202020204" pitchFamily="34" charset="0"/>
              </a:defRPr>
            </a:lvl4pPr>
            <a:lvl5pPr marL="2230438" indent="-228600">
              <a:lnSpc>
                <a:spcPct val="90000"/>
              </a:lnSpc>
              <a:spcBef>
                <a:spcPct val="40000"/>
              </a:spcBef>
              <a:buChar char="»"/>
              <a:defRPr sz="2000" b="1" i="1">
                <a:solidFill>
                  <a:schemeClr val="tx1"/>
                </a:solidFill>
                <a:effectLst>
                  <a:outerShdw blurRad="38100" dist="38100" dir="2700000" algn="tl">
                    <a:srgbClr val="C0C0C0"/>
                  </a:outerShdw>
                </a:effectLst>
                <a:latin typeface="Arial" panose="020B0604020202020204" pitchFamily="34" charset="0"/>
              </a:defRPr>
            </a:lvl5pPr>
            <a:lvl6pPr marL="2687638" indent="-22860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Arial" panose="020B0604020202020204" pitchFamily="34" charset="0"/>
              </a:defRPr>
            </a:lvl6pPr>
            <a:lvl7pPr marL="3144838" indent="-22860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Arial" panose="020B0604020202020204" pitchFamily="34" charset="0"/>
              </a:defRPr>
            </a:lvl7pPr>
            <a:lvl8pPr marL="3602038" indent="-22860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Arial" panose="020B0604020202020204" pitchFamily="34" charset="0"/>
              </a:defRPr>
            </a:lvl8pPr>
            <a:lvl9pPr marL="4059238" indent="-22860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Arial" panose="020B0604020202020204" pitchFamily="34" charset="0"/>
              </a:defRPr>
            </a:lvl9pPr>
          </a:lstStyle>
          <a:p>
            <a:pPr eaLnBrk="1" hangingPunct="1">
              <a:buFont typeface="Wingdings" panose="05000000000000000000" pitchFamily="2" charset="2"/>
              <a:buChar char="þ"/>
            </a:pPr>
            <a:r>
              <a:rPr lang="en-US" altLang="en-US"/>
              <a:t>We want (</a:t>
            </a:r>
            <a:r>
              <a:rPr lang="en-US" altLang="en-US">
                <a:solidFill>
                  <a:srgbClr val="6600FF"/>
                </a:solidFill>
              </a:rPr>
              <a:t>and need</a:t>
            </a:r>
            <a:r>
              <a:rPr lang="en-US" altLang="en-US"/>
              <a:t>) to know how goods and services are produced</a:t>
            </a:r>
          </a:p>
          <a:p>
            <a:pPr eaLnBrk="1" hangingPunct="1">
              <a:buFont typeface="Wingdings" panose="05000000000000000000" pitchFamily="2" charset="2"/>
              <a:buChar char="þ"/>
            </a:pPr>
            <a:r>
              <a:rPr lang="en-US" altLang="en-US"/>
              <a:t>We want to understand what operations managers do</a:t>
            </a:r>
          </a:p>
          <a:p>
            <a:pPr eaLnBrk="1" hangingPunct="1">
              <a:buFont typeface="Wingdings" panose="05000000000000000000" pitchFamily="2" charset="2"/>
              <a:buChar char="þ"/>
            </a:pPr>
            <a:r>
              <a:rPr lang="en-US" altLang="en-US"/>
              <a:t>OM is such a costly part of an organization</a:t>
            </a:r>
          </a:p>
        </p:txBody>
      </p:sp>
    </p:spTree>
    <p:extLst>
      <p:ext uri="{BB962C8B-B14F-4D97-AF65-F5344CB8AC3E}">
        <p14:creationId xmlns:p14="http://schemas.microsoft.com/office/powerpoint/2010/main" val="425601611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strips(downRight)">
                                      <p:cBhvr>
                                        <p:cTn id="7" dur="10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9940">
                                            <p:txEl>
                                              <p:pRg st="0" end="0"/>
                                            </p:txEl>
                                          </p:spTgt>
                                        </p:tgtEl>
                                        <p:attrNameLst>
                                          <p:attrName>style.visibility</p:attrName>
                                        </p:attrNameLst>
                                      </p:cBhvr>
                                      <p:to>
                                        <p:strVal val="visible"/>
                                      </p:to>
                                    </p:set>
                                    <p:animEffect transition="in" filter="strips(downRight)">
                                      <p:cBhvr>
                                        <p:cTn id="12" dur="1000"/>
                                        <p:tgtEl>
                                          <p:spTgt spid="3994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9940">
                                            <p:txEl>
                                              <p:pRg st="1" end="1"/>
                                            </p:txEl>
                                          </p:spTgt>
                                        </p:tgtEl>
                                        <p:attrNameLst>
                                          <p:attrName>style.visibility</p:attrName>
                                        </p:attrNameLst>
                                      </p:cBhvr>
                                      <p:to>
                                        <p:strVal val="visible"/>
                                      </p:to>
                                    </p:set>
                                    <p:animEffect transition="in" filter="strips(downRight)">
                                      <p:cBhvr>
                                        <p:cTn id="17" dur="1000"/>
                                        <p:tgtEl>
                                          <p:spTgt spid="3994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9940">
                                            <p:txEl>
                                              <p:pRg st="2" end="2"/>
                                            </p:txEl>
                                          </p:spTgt>
                                        </p:tgtEl>
                                        <p:attrNameLst>
                                          <p:attrName>style.visibility</p:attrName>
                                        </p:attrNameLst>
                                      </p:cBhvr>
                                      <p:to>
                                        <p:strVal val="visible"/>
                                      </p:to>
                                    </p:set>
                                    <p:animEffect transition="in" filter="strips(downRight)">
                                      <p:cBhvr>
                                        <p:cTn id="22" dur="1000"/>
                                        <p:tgtEl>
                                          <p:spTgt spid="399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994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374</TotalTime>
  <Words>1583</Words>
  <Application>Microsoft Office PowerPoint</Application>
  <PresentationFormat>Widescreen</PresentationFormat>
  <Paragraphs>467</Paragraphs>
  <Slides>44</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Wingdings</vt:lpstr>
      <vt:lpstr>Office Theme</vt:lpstr>
      <vt:lpstr>Meet the Professor</vt:lpstr>
      <vt:lpstr>Classroom Expectations</vt:lpstr>
      <vt:lpstr>Process Steps for Men’s Nylon Jacket</vt:lpstr>
      <vt:lpstr>What Is Operations Management?</vt:lpstr>
      <vt:lpstr>Organizing to Produce Goods and Services</vt:lpstr>
      <vt:lpstr>Organizational Charts</vt:lpstr>
      <vt:lpstr>Organizational Charts</vt:lpstr>
      <vt:lpstr>Organizational Charts</vt:lpstr>
      <vt:lpstr>Why Study OM?</vt:lpstr>
      <vt:lpstr>What Operations  Managers Do</vt:lpstr>
      <vt:lpstr>The Critical Decisions</vt:lpstr>
      <vt:lpstr>The Critical Decisions</vt:lpstr>
      <vt:lpstr>The Critical Decisions</vt:lpstr>
      <vt:lpstr>The Critical Decisions</vt:lpstr>
      <vt:lpstr>The Critical Decisions</vt:lpstr>
      <vt:lpstr>Where are the OM Jobs?</vt:lpstr>
      <vt:lpstr>Where are the OM Jobs?</vt:lpstr>
      <vt:lpstr>Contributions From</vt:lpstr>
      <vt:lpstr>New Challenges in OM</vt:lpstr>
      <vt:lpstr>Characteristics of Goods</vt:lpstr>
      <vt:lpstr>Characteristics of Service</vt:lpstr>
      <vt:lpstr>Industry and Services as Percentage of GDP</vt:lpstr>
      <vt:lpstr>Goods Versus Services</vt:lpstr>
      <vt:lpstr>Goods and Services</vt:lpstr>
      <vt:lpstr>Development of the  Service Economy</vt:lpstr>
      <vt:lpstr>Development of the  Service Economy</vt:lpstr>
      <vt:lpstr>Development of the  Service Economy</vt:lpstr>
      <vt:lpstr>New Trends in OM</vt:lpstr>
      <vt:lpstr>New Trends in OM</vt:lpstr>
      <vt:lpstr>New Trends in OM</vt:lpstr>
      <vt:lpstr>Productivity Challenge</vt:lpstr>
      <vt:lpstr>The Economic System</vt:lpstr>
      <vt:lpstr>Productivity</vt:lpstr>
      <vt:lpstr>Productivity Calculations</vt:lpstr>
      <vt:lpstr>Multi-Factor Productivity </vt:lpstr>
      <vt:lpstr>Measurement Problems</vt:lpstr>
      <vt:lpstr>Productivity Variables</vt:lpstr>
      <vt:lpstr>Key Variables for Improved Labor Productivity</vt:lpstr>
      <vt:lpstr>Labor Skills</vt:lpstr>
      <vt:lpstr>Investment and Productivity in Selected Nations</vt:lpstr>
      <vt:lpstr>Service Productivity</vt:lpstr>
      <vt:lpstr>Ethics and Social Responsibility</vt:lpstr>
      <vt:lpstr>PowerPoint Presentation</vt:lpstr>
      <vt:lpstr>Process Activities</vt:lpstr>
    </vt:vector>
  </TitlesOfParts>
  <Company>University of Northern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Operations Management?</dc:title>
  <dc:creator>Harraf, Abe</dc:creator>
  <cp:lastModifiedBy>Harraf, Abe</cp:lastModifiedBy>
  <cp:revision>10</cp:revision>
  <dcterms:created xsi:type="dcterms:W3CDTF">2018-04-16T06:03:38Z</dcterms:created>
  <dcterms:modified xsi:type="dcterms:W3CDTF">2019-04-01T12:03:45Z</dcterms:modified>
</cp:coreProperties>
</file>