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65" r:id="rId2"/>
    <p:sldId id="266" r:id="rId3"/>
    <p:sldId id="267" r:id="rId4"/>
    <p:sldId id="268" r:id="rId5"/>
    <p:sldId id="269" r:id="rId6"/>
    <p:sldId id="270" r:id="rId7"/>
    <p:sldId id="271" r:id="rId8"/>
    <p:sldId id="338"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10" r:id="rId41"/>
    <p:sldId id="311" r:id="rId42"/>
    <p:sldId id="312" r:id="rId43"/>
    <p:sldId id="313" r:id="rId44"/>
    <p:sldId id="314" r:id="rId45"/>
    <p:sldId id="315" r:id="rId46"/>
    <p:sldId id="316" r:id="rId47"/>
    <p:sldId id="317" r:id="rId48"/>
    <p:sldId id="318" r:id="rId49"/>
    <p:sldId id="319" r:id="rId50"/>
    <p:sldId id="320" r:id="rId51"/>
    <p:sldId id="322" r:id="rId52"/>
    <p:sldId id="323" r:id="rId53"/>
    <p:sldId id="324" r:id="rId54"/>
    <p:sldId id="325" r:id="rId55"/>
    <p:sldId id="326" r:id="rId56"/>
    <p:sldId id="327" r:id="rId57"/>
    <p:sldId id="328" r:id="rId58"/>
    <p:sldId id="329" r:id="rId59"/>
    <p:sldId id="330" r:id="rId60"/>
    <p:sldId id="331" r:id="rId61"/>
    <p:sldId id="332" r:id="rId62"/>
    <p:sldId id="333" r:id="rId63"/>
    <p:sldId id="334" r:id="rId64"/>
    <p:sldId id="335" r:id="rId65"/>
    <p:sldId id="336" r:id="rId66"/>
    <p:sldId id="337"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F051-1D8E-42F4-ACEF-EEB10A322ECD}" type="datetimeFigureOut">
              <a:rPr lang="en-US" smtClean="0"/>
              <a:t>4/1/2019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2AA389-9173-4085-9E1B-7155F0A36FD9}" type="slidenum">
              <a:rPr lang="en-US" smtClean="0"/>
              <a:t>‹#›</a:t>
            </a:fld>
            <a:endParaRPr lang="en-US"/>
          </a:p>
        </p:txBody>
      </p:sp>
    </p:spTree>
    <p:extLst>
      <p:ext uri="{BB962C8B-B14F-4D97-AF65-F5344CB8AC3E}">
        <p14:creationId xmlns:p14="http://schemas.microsoft.com/office/powerpoint/2010/main" val="4219117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6055F5-C3DF-4F1F-AE0C-6402DC6F09E4}" type="slidenum">
              <a:rPr lang="en-AU" altLang="en-US"/>
              <a:pPr/>
              <a:t>1</a:t>
            </a:fld>
            <a:endParaRPr lang="en-AU" alt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53075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ECA116-ABEA-493F-9A16-93E8D68F4389}" type="slidenum">
              <a:rPr lang="en-AU" altLang="en-US"/>
              <a:pPr/>
              <a:t>11</a:t>
            </a:fld>
            <a:endParaRPr lang="en-AU" alt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55890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A59F56-BC17-481B-847D-929815573500}" type="slidenum">
              <a:rPr lang="en-AU" altLang="en-US"/>
              <a:pPr/>
              <a:t>12</a:t>
            </a:fld>
            <a:endParaRPr lang="en-AU" alt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64108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75D757-86C4-40BB-B818-AF34C9F3A349}" type="slidenum">
              <a:rPr lang="en-AU" altLang="en-US"/>
              <a:pPr/>
              <a:t>13</a:t>
            </a:fld>
            <a:endParaRPr lang="en-AU" alt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50712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864300-B96B-47A8-B75A-3BDD2E19B39B}" type="slidenum">
              <a:rPr lang="en-AU" altLang="en-US"/>
              <a:pPr/>
              <a:t>14</a:t>
            </a:fld>
            <a:endParaRPr lang="en-AU" alt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603752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89EB01-00C6-43B1-A036-9CC676C041EB}" type="slidenum">
              <a:rPr lang="en-AU" altLang="en-US"/>
              <a:pPr/>
              <a:t>15</a:t>
            </a:fld>
            <a:endParaRPr lang="en-AU" altLang="en-US"/>
          </a:p>
        </p:txBody>
      </p:sp>
      <p:sp>
        <p:nvSpPr>
          <p:cNvPr id="266242" name="Rectangle 2"/>
          <p:cNvSpPr>
            <a:spLocks noGrp="1" noRot="1" noChangeAspect="1" noChangeArrowheads="1" noTextEdit="1"/>
          </p:cNvSpPr>
          <p:nvPr>
            <p:ph type="sldImg"/>
          </p:nvPr>
        </p:nvSpPr>
        <p:spPr>
          <a:ln/>
        </p:spPr>
      </p:sp>
      <p:sp>
        <p:nvSpPr>
          <p:cNvPr id="266243"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427965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ED1246-14F3-428C-94E9-55DF83FAFA0D}" type="slidenum">
              <a:rPr lang="en-AU" altLang="en-US"/>
              <a:pPr/>
              <a:t>16</a:t>
            </a:fld>
            <a:endParaRPr lang="en-AU" alt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845251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412175-F7C6-48E1-8BC8-30CB3F9F7C0E}" type="slidenum">
              <a:rPr lang="en-AU" altLang="en-US"/>
              <a:pPr/>
              <a:t>17</a:t>
            </a:fld>
            <a:endParaRPr lang="en-AU" alt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850832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FCC1A9-64F8-4837-B8C3-55E207EAC469}" type="slidenum">
              <a:rPr lang="en-AU" altLang="en-US"/>
              <a:pPr/>
              <a:t>18</a:t>
            </a:fld>
            <a:endParaRPr lang="en-AU" altLang="en-US"/>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4052716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D3E873-BE55-4CF5-9804-BB87F0CC09F8}" type="slidenum">
              <a:rPr lang="en-AU" altLang="en-US"/>
              <a:pPr/>
              <a:t>19</a:t>
            </a:fld>
            <a:endParaRPr lang="en-AU" alt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9040032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CBA21C-8562-4543-9557-5A4DCF8DD212}" type="slidenum">
              <a:rPr lang="en-AU" altLang="en-US"/>
              <a:pPr/>
              <a:t>20</a:t>
            </a:fld>
            <a:endParaRPr lang="en-AU" altLang="en-US"/>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79770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64A43F-D817-4502-9874-C2F272DFDD6D}" type="slidenum">
              <a:rPr lang="en-AU" altLang="en-US"/>
              <a:pPr/>
              <a:t>2</a:t>
            </a:fld>
            <a:endParaRPr lang="en-AU" altLang="en-US"/>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052788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E7B9C7-ED55-46CD-B29D-FFAA0ACD025E}" type="slidenum">
              <a:rPr lang="en-AU" altLang="en-US"/>
              <a:pPr/>
              <a:t>21</a:t>
            </a:fld>
            <a:endParaRPr lang="en-AU" altLang="en-US"/>
          </a:p>
        </p:txBody>
      </p:sp>
      <p:sp>
        <p:nvSpPr>
          <p:cNvPr id="2785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8531" name="Rectangle 3"/>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extLst>
      <p:ext uri="{BB962C8B-B14F-4D97-AF65-F5344CB8AC3E}">
        <p14:creationId xmlns:p14="http://schemas.microsoft.com/office/powerpoint/2010/main" val="783245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8109DF-AD9A-49B3-AD4B-993CD9AC9C41}" type="slidenum">
              <a:rPr lang="en-AU" altLang="en-US"/>
              <a:pPr/>
              <a:t>22</a:t>
            </a:fld>
            <a:endParaRPr lang="en-AU" alt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00010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ED18AF-9AB9-4838-BBDB-2AF11D5BD9DF}" type="slidenum">
              <a:rPr lang="en-AU" altLang="en-US"/>
              <a:pPr/>
              <a:t>23</a:t>
            </a:fld>
            <a:endParaRPr lang="en-AU" alt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053945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146553-63D0-4B71-AAAA-9D5C7D3DFEB6}" type="slidenum">
              <a:rPr lang="en-AU" altLang="en-US"/>
              <a:pPr/>
              <a:t>24</a:t>
            </a:fld>
            <a:endParaRPr lang="en-AU" alt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084245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87631D-B36C-4D11-B1C7-93BD7FB5D47C}" type="slidenum">
              <a:rPr lang="en-AU" altLang="en-US"/>
              <a:pPr/>
              <a:t>25</a:t>
            </a:fld>
            <a:endParaRPr lang="en-AU" alt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71756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A1161A-6AFE-4F84-BF80-9F5B906DB0A1}" type="slidenum">
              <a:rPr lang="en-AU" altLang="en-US"/>
              <a:pPr/>
              <a:t>26</a:t>
            </a:fld>
            <a:endParaRPr lang="en-AU" alt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0878937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72AB93-A297-44AD-8BD7-AB67EBFE28CA}" type="slidenum">
              <a:rPr lang="en-AU" altLang="en-US"/>
              <a:pPr/>
              <a:t>27</a:t>
            </a:fld>
            <a:endParaRPr lang="en-AU" alt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306179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257E63-2BB1-4173-BCE3-1143250E9DF2}" type="slidenum">
              <a:rPr lang="en-AU" altLang="en-US"/>
              <a:pPr/>
              <a:t>28</a:t>
            </a:fld>
            <a:endParaRPr lang="en-AU" altLang="en-US"/>
          </a:p>
        </p:txBody>
      </p:sp>
      <p:sp>
        <p:nvSpPr>
          <p:cNvPr id="28057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805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6424406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ED072F-7601-4800-B678-52442759C39F}" type="slidenum">
              <a:rPr lang="en-AU" altLang="en-US"/>
              <a:pPr/>
              <a:t>29</a:t>
            </a:fld>
            <a:endParaRPr lang="en-AU" alt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7236925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561EEB-3651-45B7-9A84-9F620A9B0829}" type="slidenum">
              <a:rPr lang="en-AU" altLang="en-US"/>
              <a:pPr/>
              <a:t>30</a:t>
            </a:fld>
            <a:endParaRPr lang="en-AU" alt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627738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2EE863-4234-474C-BD48-654FCA234BFB}" type="slidenum">
              <a:rPr lang="en-AU" altLang="en-US"/>
              <a:pPr/>
              <a:t>3</a:t>
            </a:fld>
            <a:endParaRPr lang="en-AU" altLang="en-US"/>
          </a:p>
        </p:txBody>
      </p:sp>
      <p:sp>
        <p:nvSpPr>
          <p:cNvPr id="262146" name="Rectangle 2"/>
          <p:cNvSpPr>
            <a:spLocks noGrp="1" noRot="1" noChangeAspect="1" noChangeArrowheads="1" noTextEdit="1"/>
          </p:cNvSpPr>
          <p:nvPr>
            <p:ph type="sldImg"/>
          </p:nvPr>
        </p:nvSpPr>
        <p:spPr>
          <a:ln/>
        </p:spPr>
      </p:sp>
      <p:sp>
        <p:nvSpPr>
          <p:cNvPr id="262147" name="Rectangle 3"/>
          <p:cNvSpPr>
            <a:spLocks noGrp="1" noChangeArrowheads="1"/>
          </p:cNvSpPr>
          <p:nvPr>
            <p:ph type="body" idx="1"/>
          </p:nvPr>
        </p:nvSpPr>
        <p:spPr>
          <a:xfrm>
            <a:off x="914400" y="4343400"/>
            <a:ext cx="5029200" cy="4114800"/>
          </a:xfrm>
        </p:spPr>
        <p:txBody>
          <a:bodyPr/>
          <a:lstStyle/>
          <a:p>
            <a:r>
              <a:rPr lang="en-US" altLang="en-US"/>
              <a:t>This slide can be used to further explore the characteristics of multinational companies</a:t>
            </a:r>
          </a:p>
        </p:txBody>
      </p:sp>
    </p:spTree>
    <p:extLst>
      <p:ext uri="{BB962C8B-B14F-4D97-AF65-F5344CB8AC3E}">
        <p14:creationId xmlns:p14="http://schemas.microsoft.com/office/powerpoint/2010/main" val="16580368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7B49E4-AD0E-49ED-A1FC-446FB45182CD}" type="slidenum">
              <a:rPr lang="en-AU" altLang="en-US"/>
              <a:pPr/>
              <a:t>31</a:t>
            </a:fld>
            <a:endParaRPr lang="en-AU" alt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22212087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E7F6F3-2AAE-4979-9306-DF01FFF45AB1}" type="slidenum">
              <a:rPr lang="en-AU" altLang="en-US"/>
              <a:pPr/>
              <a:t>32</a:t>
            </a:fld>
            <a:endParaRPr lang="en-AU" alt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25696694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FA0579-8A13-43D7-A536-936374F8383C}" type="slidenum">
              <a:rPr lang="en-AU" altLang="en-US"/>
              <a:pPr/>
              <a:t>33</a:t>
            </a:fld>
            <a:endParaRPr lang="en-AU" alt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2381279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F4D530-E3EA-4488-BCB9-4FA055852293}" type="slidenum">
              <a:rPr lang="en-AU" altLang="en-US"/>
              <a:pPr/>
              <a:t>34</a:t>
            </a:fld>
            <a:endParaRPr lang="en-AU" alt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0916392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E79F0B-8D1F-4FAD-BD02-B0F75B42C393}" type="slidenum">
              <a:rPr lang="en-AU" altLang="en-US"/>
              <a:pPr/>
              <a:t>35</a:t>
            </a:fld>
            <a:endParaRPr lang="en-AU" alt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9160144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682711-C569-4874-9BB6-9E075B3CF248}" type="slidenum">
              <a:rPr lang="en-AU" altLang="en-US"/>
              <a:pPr/>
              <a:t>36</a:t>
            </a:fld>
            <a:endParaRPr lang="en-AU" altLang="en-U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23110863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9EE9A1-7FA3-4B58-A1FA-02673FB97EF2}" type="slidenum">
              <a:rPr lang="en-AU" altLang="en-US"/>
              <a:pPr/>
              <a:t>37</a:t>
            </a:fld>
            <a:endParaRPr lang="en-AU" altLang="en-U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41798452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6D1ED2-A025-47F2-98A2-534A306C4756}" type="slidenum">
              <a:rPr lang="en-AU" altLang="en-US"/>
              <a:pPr/>
              <a:t>38</a:t>
            </a:fld>
            <a:endParaRPr lang="en-AU" altLang="en-US"/>
          </a:p>
        </p:txBody>
      </p:sp>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41900995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C4F5A9-DEF8-4823-9CA6-8CDABCEB8147}" type="slidenum">
              <a:rPr lang="en-AU" altLang="en-US"/>
              <a:pPr/>
              <a:t>39</a:t>
            </a:fld>
            <a:endParaRPr lang="en-AU" alt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5894303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738958-C13C-4CCA-9E90-7013B19E32F5}" type="slidenum">
              <a:rPr lang="en-AU" altLang="en-US"/>
              <a:pPr/>
              <a:t>40</a:t>
            </a:fld>
            <a:endParaRPr lang="en-AU" alt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419737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CC377E-A184-4EB6-A6AC-077907141943}" type="slidenum">
              <a:rPr lang="en-AU" altLang="en-US"/>
              <a:pPr/>
              <a:t>4</a:t>
            </a:fld>
            <a:endParaRPr lang="en-AU" altLang="en-US"/>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9593485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606198-5660-41C0-A9DE-FBD0EBC62E4B}" type="slidenum">
              <a:rPr lang="en-AU" altLang="en-US"/>
              <a:pPr/>
              <a:t>41</a:t>
            </a:fld>
            <a:endParaRPr lang="en-AU" alt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42278591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20F824-5D22-48E0-AD94-000AEEA899E2}" type="slidenum">
              <a:rPr lang="en-AU" altLang="en-US"/>
              <a:pPr/>
              <a:t>42</a:t>
            </a:fld>
            <a:endParaRPr lang="en-AU" alt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4668420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D154B5-6509-42D0-8B29-B4FBFBD499C7}" type="slidenum">
              <a:rPr lang="en-AU" altLang="en-US"/>
              <a:pPr/>
              <a:t>43</a:t>
            </a:fld>
            <a:endParaRPr lang="en-AU" alt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0022198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555B4-40AA-4055-A40A-DB07C3CF159C}" type="slidenum">
              <a:rPr lang="en-AU" altLang="en-US"/>
              <a:pPr/>
              <a:t>44</a:t>
            </a:fld>
            <a:endParaRPr lang="en-AU" alt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8020396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4DF217-1348-4A0A-A0BB-3DB37BAD4876}" type="slidenum">
              <a:rPr lang="en-AU" altLang="en-US"/>
              <a:pPr/>
              <a:t>45</a:t>
            </a:fld>
            <a:endParaRPr lang="en-AU" alt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8853410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A7AAD7-329D-4C39-BB47-08015B4DEE69}" type="slidenum">
              <a:rPr lang="en-AU" altLang="en-US"/>
              <a:pPr/>
              <a:t>46</a:t>
            </a:fld>
            <a:endParaRPr lang="en-AU" alt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4624632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58BB80-ECFB-4499-ABF8-8E023129C828}" type="slidenum">
              <a:rPr lang="en-AU" altLang="en-US"/>
              <a:pPr/>
              <a:t>47</a:t>
            </a:fld>
            <a:endParaRPr lang="en-AU" altLang="en-US"/>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6947504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A92DA4-578B-43CA-9ACD-267AD2DD92AD}" type="slidenum">
              <a:rPr lang="en-AU" altLang="en-US"/>
              <a:pPr/>
              <a:t>48</a:t>
            </a:fld>
            <a:endParaRPr lang="en-AU" alt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3936637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DAAF11-1DFB-4EE8-A7A1-BF1759A68E5A}" type="slidenum">
              <a:rPr lang="en-AU" altLang="en-US"/>
              <a:pPr/>
              <a:t>49</a:t>
            </a:fld>
            <a:endParaRPr lang="en-AU" alt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7383952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2DC366-16DB-4C7A-A9FF-87E0097927CC}" type="slidenum">
              <a:rPr lang="en-AU" altLang="en-US"/>
              <a:pPr/>
              <a:t>50</a:t>
            </a:fld>
            <a:endParaRPr lang="en-AU" alt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4008869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B0ED50-43AB-4ECC-8292-B6F94ADCA488}" type="slidenum">
              <a:rPr lang="en-AU" altLang="en-US"/>
              <a:pPr/>
              <a:t>5</a:t>
            </a:fld>
            <a:endParaRPr lang="en-AU" alt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0049954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3975DA-4029-4223-B936-FB73CA85607A}" type="slidenum">
              <a:rPr lang="en-AU" altLang="en-US"/>
              <a:pPr/>
              <a:t>51</a:t>
            </a:fld>
            <a:endParaRPr lang="en-AU" alt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43383385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BDB61-67BD-4264-95D6-B2C230A1B0A9}" type="slidenum">
              <a:rPr lang="en-AU" altLang="en-US"/>
              <a:pPr/>
              <a:t>52</a:t>
            </a:fld>
            <a:endParaRPr lang="en-AU" altLang="en-US"/>
          </a:p>
        </p:txBody>
      </p:sp>
      <p:sp>
        <p:nvSpPr>
          <p:cNvPr id="224258" name="Rectangle 2"/>
          <p:cNvSpPr>
            <a:spLocks noGrp="1" noRot="1" noChangeAspect="1" noChangeArrowheads="1" noTextEdit="1"/>
          </p:cNvSpPr>
          <p:nvPr>
            <p:ph type="sldImg"/>
          </p:nvPr>
        </p:nvSpPr>
        <p:spPr>
          <a:ln/>
        </p:spPr>
      </p:sp>
      <p:sp>
        <p:nvSpPr>
          <p:cNvPr id="224259"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59830064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2F5207-863F-4EDF-AACC-F65DF40B6AD3}" type="slidenum">
              <a:rPr lang="en-AU" altLang="en-US"/>
              <a:pPr/>
              <a:t>53</a:t>
            </a:fld>
            <a:endParaRPr lang="en-AU" altLang="en-US"/>
          </a:p>
        </p:txBody>
      </p:sp>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1908815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B4C671-8068-4E7D-8474-A026E3D4A3EA}" type="slidenum">
              <a:rPr lang="en-AU" altLang="en-US"/>
              <a:pPr/>
              <a:t>54</a:t>
            </a:fld>
            <a:endParaRPr lang="en-AU" altLang="en-US"/>
          </a:p>
        </p:txBody>
      </p:sp>
      <p:sp>
        <p:nvSpPr>
          <p:cNvPr id="236546" name="Rectangle 2"/>
          <p:cNvSpPr>
            <a:spLocks noGrp="1" noRot="1" noChangeAspect="1" noChangeArrowheads="1" noTextEdit="1"/>
          </p:cNvSpPr>
          <p:nvPr>
            <p:ph type="sldImg"/>
          </p:nvPr>
        </p:nvSpPr>
        <p:spPr>
          <a:ln/>
        </p:spPr>
      </p:sp>
      <p:sp>
        <p:nvSpPr>
          <p:cNvPr id="236547"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4710443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2B32B-5D98-43F8-A6A4-D9BCA533DABC}" type="slidenum">
              <a:rPr lang="en-AU" altLang="en-US"/>
              <a:pPr/>
              <a:t>55</a:t>
            </a:fld>
            <a:endParaRPr lang="en-AU" altLang="en-US"/>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256141001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7ED0D7-2B92-4C0C-B13A-0298ACEB67AB}" type="slidenum">
              <a:rPr lang="en-AU" altLang="en-US"/>
              <a:pPr/>
              <a:t>56</a:t>
            </a:fld>
            <a:endParaRPr lang="en-AU" altLang="en-US"/>
          </a:p>
        </p:txBody>
      </p:sp>
      <p:sp>
        <p:nvSpPr>
          <p:cNvPr id="228354" name="Rectangle 2"/>
          <p:cNvSpPr>
            <a:spLocks noGrp="1" noRot="1" noChangeAspect="1" noChangeArrowheads="1" noTextEdit="1"/>
          </p:cNvSpPr>
          <p:nvPr>
            <p:ph type="sldImg"/>
          </p:nvPr>
        </p:nvSpPr>
        <p:spPr>
          <a:ln/>
        </p:spPr>
      </p:sp>
      <p:sp>
        <p:nvSpPr>
          <p:cNvPr id="22835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180265800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08964C-7BEA-46E0-9710-D89DE9173FC9}" type="slidenum">
              <a:rPr lang="en-AU" altLang="en-US"/>
              <a:pPr/>
              <a:t>57</a:t>
            </a:fld>
            <a:endParaRPr lang="en-AU" altLang="en-US"/>
          </a:p>
        </p:txBody>
      </p:sp>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92489233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530A65-CC78-45EE-AF1B-185C9A591716}" type="slidenum">
              <a:rPr lang="en-AU" altLang="en-US"/>
              <a:pPr/>
              <a:t>58</a:t>
            </a:fld>
            <a:endParaRPr lang="en-AU" altLang="en-US"/>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9448888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FE850C-5F0D-4172-9322-3C5F97EA9692}" type="slidenum">
              <a:rPr lang="en-AU" altLang="en-US"/>
              <a:pPr/>
              <a:t>59</a:t>
            </a:fld>
            <a:endParaRPr lang="en-AU" alt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0305271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D996DD-DE2F-4757-925C-2995087CDA6F}" type="slidenum">
              <a:rPr lang="en-AU" altLang="en-US"/>
              <a:pPr/>
              <a:t>60</a:t>
            </a:fld>
            <a:endParaRPr lang="en-AU" altLang="en-US"/>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10323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489C46-FA98-4ECD-92C9-8C7E046E92A6}" type="slidenum">
              <a:rPr lang="en-AU" altLang="en-US"/>
              <a:pPr/>
              <a:t>6</a:t>
            </a:fld>
            <a:endParaRPr lang="en-AU" alt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378336619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4F1CD8-5467-48C3-AE06-21918268E0DC}" type="slidenum">
              <a:rPr lang="en-AU" altLang="en-US"/>
              <a:pPr/>
              <a:t>61</a:t>
            </a:fld>
            <a:endParaRPr lang="en-AU" alt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1097604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24E753-3D92-40FD-9AF5-3C178E9B644B}" type="slidenum">
              <a:rPr lang="en-AU" altLang="en-US"/>
              <a:pPr/>
              <a:t>62</a:t>
            </a:fld>
            <a:endParaRPr lang="en-AU" alt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4660846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D0C356-EECF-429B-95CC-65FA65579C70}" type="slidenum">
              <a:rPr lang="en-AU" altLang="en-US"/>
              <a:pPr/>
              <a:t>63</a:t>
            </a:fld>
            <a:endParaRPr lang="en-AU" alt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7185724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9DA0EB-75AE-41B9-849D-9FFC5C19DD20}" type="slidenum">
              <a:rPr lang="en-AU" altLang="en-US"/>
              <a:pPr/>
              <a:t>64</a:t>
            </a:fld>
            <a:endParaRPr lang="en-AU" alt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2620554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71139F-35B3-4417-9A6C-6434996A88C0}" type="slidenum">
              <a:rPr lang="en-AU" altLang="en-US"/>
              <a:pPr/>
              <a:t>65</a:t>
            </a:fld>
            <a:endParaRPr lang="en-AU" alt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0832209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3B1553-FE56-4805-9EB8-156262CD6903}" type="slidenum">
              <a:rPr lang="en-AU" altLang="en-US"/>
              <a:pPr/>
              <a:t>66</a:t>
            </a:fld>
            <a:endParaRPr lang="en-AU" alt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xfrm>
            <a:off x="914400" y="4343400"/>
            <a:ext cx="5029200" cy="4114800"/>
          </a:xfrm>
        </p:spPr>
        <p:txBody>
          <a:bodyPr/>
          <a:lstStyle/>
          <a:p>
            <a:r>
              <a:rPr lang="en-AU" altLang="en-US"/>
              <a:t>CPI is the Corrupt Perceptions Index calculated by Transparency International, an organization dedicated to fighting business corruption. The Index is calculated from up to 13 different individual scores. For details and the methodology, see www.transparency.org</a:t>
            </a:r>
          </a:p>
        </p:txBody>
      </p:sp>
    </p:spTree>
    <p:extLst>
      <p:ext uri="{BB962C8B-B14F-4D97-AF65-F5344CB8AC3E}">
        <p14:creationId xmlns:p14="http://schemas.microsoft.com/office/powerpoint/2010/main" val="1242724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053B5A-9D44-4B3A-ACB0-C016702FA4D2}" type="slidenum">
              <a:rPr lang="en-AU" altLang="en-US"/>
              <a:pPr/>
              <a:t>7</a:t>
            </a:fld>
            <a:endParaRPr lang="en-AU" alt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a:xfrm>
            <a:off x="914400" y="4343400"/>
            <a:ext cx="5029200" cy="4114800"/>
          </a:xfrm>
        </p:spPr>
        <p:txBody>
          <a:bodyPr/>
          <a:lstStyle/>
          <a:p>
            <a:endParaRPr lang="en-AU" altLang="en-US"/>
          </a:p>
        </p:txBody>
      </p:sp>
    </p:spTree>
    <p:extLst>
      <p:ext uri="{BB962C8B-B14F-4D97-AF65-F5344CB8AC3E}">
        <p14:creationId xmlns:p14="http://schemas.microsoft.com/office/powerpoint/2010/main" val="2742195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C74597-E667-421B-8656-D15541130C6E}" type="slidenum">
              <a:rPr lang="en-AU" altLang="en-US"/>
              <a:pPr/>
              <a:t>9</a:t>
            </a:fld>
            <a:endParaRPr lang="en-AU" alt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45834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0EA50-03D2-45CC-ABF6-37443774FF87}" type="slidenum">
              <a:rPr lang="en-AU" altLang="en-US"/>
              <a:pPr/>
              <a:t>10</a:t>
            </a:fld>
            <a:endParaRPr lang="en-AU" alt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84763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5C8E4A-55FF-4D4F-9DCD-72A0E4E03F23}"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3994890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5C8E4A-55FF-4D4F-9DCD-72A0E4E03F23}"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2062975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5C8E4A-55FF-4D4F-9DCD-72A0E4E03F23}"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93756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endParaRPr lang="en-US"/>
          </a:p>
        </p:txBody>
      </p:sp>
    </p:spTree>
    <p:extLst>
      <p:ext uri="{BB962C8B-B14F-4D97-AF65-F5344CB8AC3E}">
        <p14:creationId xmlns:p14="http://schemas.microsoft.com/office/powerpoint/2010/main" val="2443143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5C8E4A-55FF-4D4F-9DCD-72A0E4E03F23}"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3330344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5C8E4A-55FF-4D4F-9DCD-72A0E4E03F23}"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863515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5C8E4A-55FF-4D4F-9DCD-72A0E4E03F23}"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2633494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5C8E4A-55FF-4D4F-9DCD-72A0E4E03F23}" type="datetimeFigureOut">
              <a:rPr lang="en-US" smtClean="0"/>
              <a:t>4/1/2019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1972044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5C8E4A-55FF-4D4F-9DCD-72A0E4E03F23}" type="datetimeFigureOut">
              <a:rPr lang="en-US" smtClean="0"/>
              <a:t>4/1/2019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4059079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C8E4A-55FF-4D4F-9DCD-72A0E4E03F23}" type="datetimeFigureOut">
              <a:rPr lang="en-US" smtClean="0"/>
              <a:t>4/1/2019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290127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5C8E4A-55FF-4D4F-9DCD-72A0E4E03F23}"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1070985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5C8E4A-55FF-4D4F-9DCD-72A0E4E03F23}"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900741-D797-48B6-8684-C4A3D53C984D}" type="slidenum">
              <a:rPr lang="en-US" smtClean="0"/>
              <a:t>‹#›</a:t>
            </a:fld>
            <a:endParaRPr lang="en-US"/>
          </a:p>
        </p:txBody>
      </p:sp>
    </p:spTree>
    <p:extLst>
      <p:ext uri="{BB962C8B-B14F-4D97-AF65-F5344CB8AC3E}">
        <p14:creationId xmlns:p14="http://schemas.microsoft.com/office/powerpoint/2010/main" val="1899645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5C8E4A-55FF-4D4F-9DCD-72A0E4E03F23}" type="datetimeFigureOut">
              <a:rPr lang="en-US" smtClean="0"/>
              <a:t>4/1/2019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00741-D797-48B6-8684-C4A3D53C984D}" type="slidenum">
              <a:rPr lang="en-US" smtClean="0"/>
              <a:t>‹#›</a:t>
            </a:fld>
            <a:endParaRPr lang="en-US"/>
          </a:p>
        </p:txBody>
      </p:sp>
    </p:spTree>
    <p:extLst>
      <p:ext uri="{BB962C8B-B14F-4D97-AF65-F5344CB8AC3E}">
        <p14:creationId xmlns:p14="http://schemas.microsoft.com/office/powerpoint/2010/main" val="1179125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09800" y="466726"/>
            <a:ext cx="7772400" cy="8747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Global Strategies</a:t>
            </a:r>
          </a:p>
        </p:txBody>
      </p:sp>
      <p:sp>
        <p:nvSpPr>
          <p:cNvPr id="20483" name="Rectangle 3"/>
          <p:cNvSpPr>
            <a:spLocks noGrp="1" noChangeArrowheads="1"/>
          </p:cNvSpPr>
          <p:nvPr>
            <p:ph type="body" idx="1"/>
          </p:nvPr>
        </p:nvSpPr>
        <p:spPr>
          <a:xfrm>
            <a:off x="2209800" y="1797050"/>
            <a:ext cx="7773988" cy="4008438"/>
          </a:xfrm>
        </p:spPr>
        <p:txBody>
          <a:bodyPr/>
          <a:lstStyle/>
          <a:p>
            <a:pPr marL="444500" indent="-444500">
              <a:buFont typeface="Wingdings" panose="05000000000000000000" pitchFamily="2" charset="2"/>
              <a:buChar char="þ"/>
            </a:pPr>
            <a:r>
              <a:rPr lang="en-US" altLang="en-US"/>
              <a:t>Boeing – sales and production are worldwide</a:t>
            </a:r>
          </a:p>
          <a:p>
            <a:pPr marL="444500" indent="-444500">
              <a:buFont typeface="Wingdings" panose="05000000000000000000" pitchFamily="2" charset="2"/>
              <a:buChar char="þ"/>
            </a:pPr>
            <a:r>
              <a:rPr lang="en-US" altLang="en-US"/>
              <a:t>Benetton – moves inventory to stores around the world faster than its competition by building flexibility into design, production, and distribution</a:t>
            </a:r>
          </a:p>
          <a:p>
            <a:pPr marL="444500" indent="-444500">
              <a:buFont typeface="Wingdings" panose="05000000000000000000" pitchFamily="2" charset="2"/>
              <a:buChar char="þ"/>
            </a:pPr>
            <a:r>
              <a:rPr lang="en-US" altLang="en-US"/>
              <a:t>Sony – purchases components from suppliers in Thailand, Malaysia, and around the world</a:t>
            </a:r>
          </a:p>
        </p:txBody>
      </p:sp>
    </p:spTree>
    <p:extLst>
      <p:ext uri="{BB962C8B-B14F-4D97-AF65-F5344CB8AC3E}">
        <p14:creationId xmlns:p14="http://schemas.microsoft.com/office/powerpoint/2010/main" val="388378030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1000"/>
                                        <p:tgtEl>
                                          <p:spTgt spid="20483">
                                            <p:txEl>
                                              <p:pRg st="0" end="0"/>
                                            </p:txEl>
                                          </p:spTgt>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1" dur="1000"/>
                                        <p:tgtEl>
                                          <p:spTgt spid="20483">
                                            <p:txEl>
                                              <p:pRg st="1" end="1"/>
                                            </p:txEl>
                                          </p:spTgt>
                                        </p:tgtEl>
                                      </p:cBhvr>
                                    </p:animEffect>
                                  </p:childTnLst>
                                </p:cTn>
                              </p:par>
                            </p:childTnLst>
                          </p:cTn>
                        </p:par>
                        <p:par>
                          <p:cTn id="12" fill="hold" nodeType="afterGroup">
                            <p:stCondLst>
                              <p:cond delay="4000"/>
                            </p:stCondLst>
                            <p:childTnLst>
                              <p:par>
                                <p:cTn id="13" presetID="18" presetClass="entr" presetSubtype="6" fill="hold" grpId="0" nodeType="afterEffect">
                                  <p:stCondLst>
                                    <p:cond delay="1000"/>
                                  </p:stCondLst>
                                  <p:childTnLst>
                                    <p:set>
                                      <p:cBhvr>
                                        <p:cTn id="14"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5" dur="10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2209800" y="609601"/>
            <a:ext cx="7772400" cy="13573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Provide Better Goods </a:t>
            </a:r>
            <a:br>
              <a:rPr lang="en-US" altLang="en-US">
                <a:effectLst>
                  <a:outerShdw blurRad="38100" dist="38100" dir="2700000" algn="tl">
                    <a:srgbClr val="FFFFFF"/>
                  </a:outerShdw>
                </a:effectLst>
              </a:rPr>
            </a:br>
            <a:r>
              <a:rPr lang="en-US" altLang="en-US">
                <a:effectLst>
                  <a:outerShdw blurRad="38100" dist="38100" dir="2700000" algn="tl">
                    <a:srgbClr val="FFFFFF"/>
                  </a:outerShdw>
                </a:effectLst>
              </a:rPr>
              <a:t>and Services</a:t>
            </a:r>
          </a:p>
        </p:txBody>
      </p:sp>
      <p:sp>
        <p:nvSpPr>
          <p:cNvPr id="199683" name="Rectangle 3"/>
          <p:cNvSpPr>
            <a:spLocks noGrp="1" noChangeArrowheads="1"/>
          </p:cNvSpPr>
          <p:nvPr>
            <p:ph type="body" idx="1"/>
          </p:nvPr>
        </p:nvSpPr>
        <p:spPr>
          <a:xfrm>
            <a:off x="2495551" y="2266950"/>
            <a:ext cx="7267575" cy="3441700"/>
          </a:xfrm>
        </p:spPr>
        <p:txBody>
          <a:bodyPr/>
          <a:lstStyle/>
          <a:p>
            <a:pPr marL="444500" indent="-444500">
              <a:buFont typeface="Wingdings" panose="05000000000000000000" pitchFamily="2" charset="2"/>
              <a:buChar char="þ"/>
            </a:pPr>
            <a:r>
              <a:rPr lang="en-US" altLang="en-US"/>
              <a:t>Objective and subjective characteristics of goods and services</a:t>
            </a:r>
          </a:p>
          <a:p>
            <a:pPr marL="987425" lvl="1" indent="-363538">
              <a:buFont typeface="Wingdings" panose="05000000000000000000" pitchFamily="2" charset="2"/>
              <a:buChar char="þ"/>
            </a:pPr>
            <a:r>
              <a:rPr lang="en-US" altLang="en-US"/>
              <a:t>On-time deliveries</a:t>
            </a:r>
          </a:p>
          <a:p>
            <a:pPr marL="987425" lvl="1" indent="-363538">
              <a:buFont typeface="Wingdings" panose="05000000000000000000" pitchFamily="2" charset="2"/>
              <a:buChar char="þ"/>
            </a:pPr>
            <a:r>
              <a:rPr lang="en-US" altLang="en-US"/>
              <a:t>Cultural variables</a:t>
            </a:r>
          </a:p>
          <a:p>
            <a:pPr marL="987425" lvl="1" indent="-363538">
              <a:buFont typeface="Wingdings" panose="05000000000000000000" pitchFamily="2" charset="2"/>
              <a:buChar char="þ"/>
            </a:pPr>
            <a:r>
              <a:rPr lang="en-US" altLang="en-US"/>
              <a:t>Improved customer service</a:t>
            </a:r>
          </a:p>
        </p:txBody>
      </p:sp>
    </p:spTree>
    <p:extLst>
      <p:ext uri="{BB962C8B-B14F-4D97-AF65-F5344CB8AC3E}">
        <p14:creationId xmlns:p14="http://schemas.microsoft.com/office/powerpoint/2010/main" val="6661358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99683"/>
                                        </p:tgtEl>
                                        <p:attrNameLst>
                                          <p:attrName>style.visibility</p:attrName>
                                        </p:attrNameLst>
                                      </p:cBhvr>
                                      <p:to>
                                        <p:strVal val="visible"/>
                                      </p:to>
                                    </p:set>
                                    <p:animEffect transition="in" filter="strips(downRight)">
                                      <p:cBhvr>
                                        <p:cTn id="7" dur="1000"/>
                                        <p:tgtEl>
                                          <p:spTgt spid="199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2209800" y="609601"/>
            <a:ext cx="7772400" cy="8747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Understand Markets</a:t>
            </a:r>
          </a:p>
        </p:txBody>
      </p:sp>
      <p:sp>
        <p:nvSpPr>
          <p:cNvPr id="200707" name="Rectangle 3"/>
          <p:cNvSpPr>
            <a:spLocks noGrp="1" noChangeArrowheads="1"/>
          </p:cNvSpPr>
          <p:nvPr>
            <p:ph type="body" idx="1"/>
          </p:nvPr>
        </p:nvSpPr>
        <p:spPr>
          <a:xfrm>
            <a:off x="2495551" y="1860550"/>
            <a:ext cx="7267575" cy="4445000"/>
          </a:xfrm>
        </p:spPr>
        <p:txBody>
          <a:bodyPr/>
          <a:lstStyle/>
          <a:p>
            <a:pPr marL="444500" indent="-444500">
              <a:buFont typeface="Wingdings" panose="05000000000000000000" pitchFamily="2" charset="2"/>
              <a:buChar char="þ"/>
            </a:pPr>
            <a:r>
              <a:rPr lang="en-US" altLang="en-US"/>
              <a:t>Interacting with foreign customer and suppliers can lead to new opportunities</a:t>
            </a:r>
          </a:p>
          <a:p>
            <a:pPr marL="987425" lvl="1" indent="-363538">
              <a:buFont typeface="Wingdings" panose="05000000000000000000" pitchFamily="2" charset="2"/>
              <a:buChar char="þ"/>
            </a:pPr>
            <a:r>
              <a:rPr lang="en-US" altLang="en-US"/>
              <a:t>Cell phone design from Europe</a:t>
            </a:r>
          </a:p>
          <a:p>
            <a:pPr marL="987425" lvl="1" indent="-363538">
              <a:buFont typeface="Wingdings" panose="05000000000000000000" pitchFamily="2" charset="2"/>
              <a:buChar char="þ"/>
            </a:pPr>
            <a:r>
              <a:rPr lang="en-US" altLang="en-US"/>
              <a:t>Cell phone fads from Japan</a:t>
            </a:r>
          </a:p>
          <a:p>
            <a:pPr marL="987425" lvl="1" indent="-363538">
              <a:buFont typeface="Wingdings" panose="05000000000000000000" pitchFamily="2" charset="2"/>
              <a:buChar char="þ"/>
            </a:pPr>
            <a:r>
              <a:rPr lang="en-US" altLang="en-US"/>
              <a:t>Extend the product life cycle</a:t>
            </a:r>
          </a:p>
        </p:txBody>
      </p:sp>
    </p:spTree>
    <p:extLst>
      <p:ext uri="{BB962C8B-B14F-4D97-AF65-F5344CB8AC3E}">
        <p14:creationId xmlns:p14="http://schemas.microsoft.com/office/powerpoint/2010/main" val="107596594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00707"/>
                                        </p:tgtEl>
                                        <p:attrNameLst>
                                          <p:attrName>style.visibility</p:attrName>
                                        </p:attrNameLst>
                                      </p:cBhvr>
                                      <p:to>
                                        <p:strVal val="visible"/>
                                      </p:to>
                                    </p:set>
                                    <p:animEffect transition="in" filter="strips(downRight)">
                                      <p:cBhvr>
                                        <p:cTn id="7" dur="1000"/>
                                        <p:tgtEl>
                                          <p:spTgt spid="200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2209800" y="609601"/>
            <a:ext cx="7772400" cy="874713"/>
          </a:xfrm>
          <a:solidFill>
            <a:srgbClr val="2FFF74"/>
          </a:solidFill>
          <a:ln>
            <a:solidFill>
              <a:schemeClr val="tx1"/>
            </a:solidFill>
            <a:miter lim="800000"/>
            <a:headEnd/>
            <a:tailEnd/>
          </a:ln>
        </p:spPr>
        <p:txBody>
          <a:bodyPr/>
          <a:lstStyle/>
          <a:p>
            <a:r>
              <a:rPr lang="en-US" altLang="en-US" sz="4000">
                <a:effectLst>
                  <a:outerShdw blurRad="38100" dist="38100" dir="2700000" algn="tl">
                    <a:srgbClr val="FFFFFF"/>
                  </a:outerShdw>
                </a:effectLst>
              </a:rPr>
              <a:t>Learn to Improve Operations</a:t>
            </a:r>
          </a:p>
        </p:txBody>
      </p:sp>
      <p:sp>
        <p:nvSpPr>
          <p:cNvPr id="201731" name="Rectangle 3"/>
          <p:cNvSpPr>
            <a:spLocks noGrp="1" noChangeArrowheads="1"/>
          </p:cNvSpPr>
          <p:nvPr>
            <p:ph type="body" idx="1"/>
          </p:nvPr>
        </p:nvSpPr>
        <p:spPr>
          <a:xfrm>
            <a:off x="2495551" y="1860550"/>
            <a:ext cx="7267575" cy="4102100"/>
          </a:xfrm>
        </p:spPr>
        <p:txBody>
          <a:bodyPr/>
          <a:lstStyle/>
          <a:p>
            <a:pPr marL="444500" indent="-444500">
              <a:buFont typeface="Wingdings" panose="05000000000000000000" pitchFamily="2" charset="2"/>
              <a:buChar char="þ"/>
            </a:pPr>
            <a:r>
              <a:rPr lang="en-US" altLang="en-US"/>
              <a:t>Remain open to the free flow of ideas</a:t>
            </a:r>
          </a:p>
          <a:p>
            <a:pPr marL="987425" lvl="1" indent="-363538">
              <a:buFont typeface="Wingdings" panose="05000000000000000000" pitchFamily="2" charset="2"/>
              <a:buChar char="þ"/>
            </a:pPr>
            <a:r>
              <a:rPr lang="en-US" altLang="en-US"/>
              <a:t>General Motors partnered with a Japanese auto manufacturer to learn</a:t>
            </a:r>
          </a:p>
          <a:p>
            <a:pPr marL="987425" lvl="1" indent="-363538">
              <a:buFont typeface="Wingdings" panose="05000000000000000000" pitchFamily="2" charset="2"/>
              <a:buChar char="þ"/>
            </a:pPr>
            <a:r>
              <a:rPr lang="en-US" altLang="en-US"/>
              <a:t>Scandinavian design ideas have been used to improve equipment design and layout</a:t>
            </a:r>
          </a:p>
        </p:txBody>
      </p:sp>
    </p:spTree>
    <p:extLst>
      <p:ext uri="{BB962C8B-B14F-4D97-AF65-F5344CB8AC3E}">
        <p14:creationId xmlns:p14="http://schemas.microsoft.com/office/powerpoint/2010/main" val="199124503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01731"/>
                                        </p:tgtEl>
                                        <p:attrNameLst>
                                          <p:attrName>style.visibility</p:attrName>
                                        </p:attrNameLst>
                                      </p:cBhvr>
                                      <p:to>
                                        <p:strVal val="visible"/>
                                      </p:to>
                                    </p:set>
                                    <p:animEffect transition="in" filter="strips(downRight)">
                                      <p:cBhvr>
                                        <p:cTn id="7" dur="1000"/>
                                        <p:tgtEl>
                                          <p:spTgt spid="201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2209800" y="508001"/>
            <a:ext cx="7772400" cy="13573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Attract and Retain Global Talent</a:t>
            </a:r>
          </a:p>
        </p:txBody>
      </p:sp>
      <p:sp>
        <p:nvSpPr>
          <p:cNvPr id="202755" name="Rectangle 3"/>
          <p:cNvSpPr>
            <a:spLocks noGrp="1" noChangeArrowheads="1"/>
          </p:cNvSpPr>
          <p:nvPr>
            <p:ph type="body" idx="1"/>
          </p:nvPr>
        </p:nvSpPr>
        <p:spPr>
          <a:xfrm>
            <a:off x="2495551" y="2114550"/>
            <a:ext cx="7267575" cy="4127500"/>
          </a:xfrm>
        </p:spPr>
        <p:txBody>
          <a:bodyPr/>
          <a:lstStyle/>
          <a:p>
            <a:pPr marL="444500" indent="-444500">
              <a:buFont typeface="Wingdings" panose="05000000000000000000" pitchFamily="2" charset="2"/>
              <a:buChar char="þ"/>
            </a:pPr>
            <a:r>
              <a:rPr lang="en-US" altLang="en-US"/>
              <a:t>Offer better employment opportunities</a:t>
            </a:r>
          </a:p>
          <a:p>
            <a:pPr marL="987425" lvl="1" indent="-363538">
              <a:buFont typeface="Wingdings" panose="05000000000000000000" pitchFamily="2" charset="2"/>
              <a:buChar char="þ"/>
            </a:pPr>
            <a:r>
              <a:rPr lang="en-US" altLang="en-US"/>
              <a:t>Better growth opportunities and insulation against unemployment</a:t>
            </a:r>
          </a:p>
          <a:p>
            <a:pPr marL="987425" lvl="1" indent="-363538">
              <a:buFont typeface="Wingdings" panose="05000000000000000000" pitchFamily="2" charset="2"/>
              <a:buChar char="þ"/>
            </a:pPr>
            <a:r>
              <a:rPr lang="en-US" altLang="en-US"/>
              <a:t>Relocate unneeded personnel to more prosperous locations</a:t>
            </a:r>
          </a:p>
          <a:p>
            <a:pPr marL="987425" lvl="1" indent="-363538">
              <a:buFont typeface="Wingdings" panose="05000000000000000000" pitchFamily="2" charset="2"/>
              <a:buChar char="þ"/>
            </a:pPr>
            <a:r>
              <a:rPr lang="en-US" altLang="en-US"/>
              <a:t>Incentives for people who like to travel </a:t>
            </a:r>
          </a:p>
        </p:txBody>
      </p:sp>
    </p:spTree>
    <p:extLst>
      <p:ext uri="{BB962C8B-B14F-4D97-AF65-F5344CB8AC3E}">
        <p14:creationId xmlns:p14="http://schemas.microsoft.com/office/powerpoint/2010/main" val="362609995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02755"/>
                                        </p:tgtEl>
                                        <p:attrNameLst>
                                          <p:attrName>style.visibility</p:attrName>
                                        </p:attrNameLst>
                                      </p:cBhvr>
                                      <p:to>
                                        <p:strVal val="visible"/>
                                      </p:to>
                                    </p:set>
                                    <p:animEffect transition="in" filter="strips(downRight)">
                                      <p:cBhvr>
                                        <p:cTn id="7" dur="1000"/>
                                        <p:tgtEl>
                                          <p:spTgt spid="202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209800" y="609600"/>
            <a:ext cx="7772400" cy="8890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Cultural and Ethical Issues</a:t>
            </a:r>
          </a:p>
        </p:txBody>
      </p:sp>
      <p:sp>
        <p:nvSpPr>
          <p:cNvPr id="58371" name="Rectangle 3"/>
          <p:cNvSpPr>
            <a:spLocks noGrp="1" noChangeArrowheads="1"/>
          </p:cNvSpPr>
          <p:nvPr>
            <p:ph type="body" idx="1"/>
          </p:nvPr>
        </p:nvSpPr>
        <p:spPr>
          <a:xfrm>
            <a:off x="2393950" y="1816100"/>
            <a:ext cx="7404100" cy="1612900"/>
          </a:xfrm>
        </p:spPr>
        <p:txBody>
          <a:bodyPr/>
          <a:lstStyle/>
          <a:p>
            <a:pPr marL="444500" indent="-444500">
              <a:buFont typeface="Wingdings" panose="05000000000000000000" pitchFamily="2" charset="2"/>
              <a:buChar char="þ"/>
            </a:pPr>
            <a:r>
              <a:rPr lang="en-US" altLang="en-US"/>
              <a:t>Cultures can be quite different</a:t>
            </a:r>
          </a:p>
          <a:p>
            <a:pPr marL="444500" indent="-444500">
              <a:buFont typeface="Wingdings" panose="05000000000000000000" pitchFamily="2" charset="2"/>
              <a:buChar char="þ"/>
            </a:pPr>
            <a:r>
              <a:rPr lang="en-US" altLang="en-US"/>
              <a:t>Attitudes can be quite different towards </a:t>
            </a:r>
          </a:p>
          <a:p>
            <a:pPr marL="909638" lvl="1">
              <a:buNone/>
            </a:pPr>
            <a:endParaRPr lang="en-US" altLang="en-US"/>
          </a:p>
        </p:txBody>
      </p:sp>
      <p:sp>
        <p:nvSpPr>
          <p:cNvPr id="58374" name="Text Box 6"/>
          <p:cNvSpPr txBox="1">
            <a:spLocks noChangeArrowheads="1"/>
          </p:cNvSpPr>
          <p:nvPr/>
        </p:nvSpPr>
        <p:spPr bwMode="auto">
          <a:xfrm>
            <a:off x="2955926" y="3706813"/>
            <a:ext cx="2794355" cy="2548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Punctuality</a:t>
            </a:r>
          </a:p>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Lunch breaks</a:t>
            </a:r>
          </a:p>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Environment</a:t>
            </a:r>
          </a:p>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Intellectual </a:t>
            </a:r>
            <a:br>
              <a:rPr lang="en-US" altLang="en-US" sz="2800">
                <a:effectLst>
                  <a:outerShdw blurRad="38100" dist="38100" dir="2700000" algn="tl">
                    <a:srgbClr val="C0C0C0"/>
                  </a:outerShdw>
                </a:effectLst>
                <a:latin typeface="Arial" panose="020B0604020202020204" pitchFamily="34" charset="0"/>
              </a:rPr>
            </a:br>
            <a:r>
              <a:rPr lang="en-US" altLang="en-US" sz="2800">
                <a:effectLst>
                  <a:outerShdw blurRad="38100" dist="38100" dir="2700000" algn="tl">
                    <a:srgbClr val="C0C0C0"/>
                  </a:outerShdw>
                </a:effectLst>
                <a:latin typeface="Arial" panose="020B0604020202020204" pitchFamily="34" charset="0"/>
              </a:rPr>
              <a:t>property</a:t>
            </a:r>
            <a:endParaRPr lang="en-AU" altLang="en-US" sz="2800">
              <a:effectLst>
                <a:outerShdw blurRad="38100" dist="38100" dir="2700000" algn="tl">
                  <a:srgbClr val="C0C0C0"/>
                </a:outerShdw>
              </a:effectLst>
              <a:latin typeface="Arial" panose="020B0604020202020204" pitchFamily="34" charset="0"/>
            </a:endParaRPr>
          </a:p>
        </p:txBody>
      </p:sp>
      <p:sp>
        <p:nvSpPr>
          <p:cNvPr id="58375" name="Text Box 7"/>
          <p:cNvSpPr txBox="1">
            <a:spLocks noChangeArrowheads="1"/>
          </p:cNvSpPr>
          <p:nvPr/>
        </p:nvSpPr>
        <p:spPr bwMode="auto">
          <a:xfrm>
            <a:off x="6931025" y="3706813"/>
            <a:ext cx="2355132"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Thievery</a:t>
            </a:r>
          </a:p>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Bribery</a:t>
            </a:r>
          </a:p>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Child labor</a:t>
            </a:r>
            <a:endParaRPr lang="en-AU" altLang="en-US" sz="2800">
              <a:effectLst>
                <a:outerShdw blurRad="38100" dist="38100" dir="2700000" algn="tl">
                  <a:srgbClr val="C0C0C0"/>
                </a:outerShdw>
              </a:effectLst>
              <a:latin typeface="Arial" panose="020B0604020202020204" pitchFamily="34" charset="0"/>
            </a:endParaRPr>
          </a:p>
        </p:txBody>
      </p:sp>
    </p:spTree>
    <p:extLst>
      <p:ext uri="{BB962C8B-B14F-4D97-AF65-F5344CB8AC3E}">
        <p14:creationId xmlns:p14="http://schemas.microsoft.com/office/powerpoint/2010/main" val="380813282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58371"/>
                                        </p:tgtEl>
                                        <p:attrNameLst>
                                          <p:attrName>style.visibility</p:attrName>
                                        </p:attrNameLst>
                                      </p:cBhvr>
                                      <p:to>
                                        <p:strVal val="visible"/>
                                      </p:to>
                                    </p:set>
                                    <p:animEffect transition="in" filter="strips(downRight)">
                                      <p:cBhvr>
                                        <p:cTn id="7" dur="1000"/>
                                        <p:tgtEl>
                                          <p:spTgt spid="58371"/>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58374"/>
                                        </p:tgtEl>
                                        <p:attrNameLst>
                                          <p:attrName>style.visibility</p:attrName>
                                        </p:attrNameLst>
                                      </p:cBhvr>
                                      <p:to>
                                        <p:strVal val="visible"/>
                                      </p:to>
                                    </p:set>
                                    <p:animEffect transition="in" filter="strips(downRight)">
                                      <p:cBhvr>
                                        <p:cTn id="11" dur="1000"/>
                                        <p:tgtEl>
                                          <p:spTgt spid="58374"/>
                                        </p:tgtEl>
                                      </p:cBhvr>
                                    </p:animEffect>
                                  </p:childTnLst>
                                </p:cTn>
                              </p:par>
                            </p:childTnLst>
                          </p:cTn>
                        </p:par>
                        <p:par>
                          <p:cTn id="12" fill="hold" nodeType="afterGroup">
                            <p:stCondLst>
                              <p:cond delay="4000"/>
                            </p:stCondLst>
                            <p:childTnLst>
                              <p:par>
                                <p:cTn id="13" presetID="18" presetClass="entr" presetSubtype="6" fill="hold" grpId="0" nodeType="afterEffect">
                                  <p:stCondLst>
                                    <p:cond delay="0"/>
                                  </p:stCondLst>
                                  <p:childTnLst>
                                    <p:set>
                                      <p:cBhvr>
                                        <p:cTn id="14" dur="1" fill="hold">
                                          <p:stCondLst>
                                            <p:cond delay="0"/>
                                          </p:stCondLst>
                                        </p:cTn>
                                        <p:tgtEl>
                                          <p:spTgt spid="58375"/>
                                        </p:tgtEl>
                                        <p:attrNameLst>
                                          <p:attrName>style.visibility</p:attrName>
                                        </p:attrNameLst>
                                      </p:cBhvr>
                                      <p:to>
                                        <p:strVal val="visible"/>
                                      </p:to>
                                    </p:set>
                                    <p:animEffect transition="in" filter="strips(downRight)">
                                      <p:cBhvr>
                                        <p:cTn id="15" dur="1000"/>
                                        <p:tgtEl>
                                          <p:spTgt spid="58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p:bldP spid="58374" grpId="0"/>
      <p:bldP spid="5837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2209800" y="609600"/>
            <a:ext cx="7772400" cy="8382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You May Wish To Consider</a:t>
            </a:r>
          </a:p>
        </p:txBody>
      </p:sp>
      <p:sp>
        <p:nvSpPr>
          <p:cNvPr id="265219" name="Rectangle 3"/>
          <p:cNvSpPr>
            <a:spLocks noGrp="1" noChangeArrowheads="1"/>
          </p:cNvSpPr>
          <p:nvPr>
            <p:ph type="body" idx="1"/>
          </p:nvPr>
        </p:nvSpPr>
        <p:spPr>
          <a:xfrm>
            <a:off x="2159001" y="1795463"/>
            <a:ext cx="4056063" cy="4610100"/>
          </a:xfrm>
        </p:spPr>
        <p:txBody>
          <a:bodyPr/>
          <a:lstStyle/>
          <a:p>
            <a:pPr marL="444500" indent="-444500" defTabSz="836613">
              <a:buFont typeface="Wingdings" panose="05000000000000000000" pitchFamily="2" charset="2"/>
              <a:buChar char="þ"/>
            </a:pPr>
            <a:r>
              <a:rPr lang="en-US" altLang="en-US" sz="2400"/>
              <a:t>National literacy rate</a:t>
            </a:r>
          </a:p>
          <a:p>
            <a:pPr marL="444500" indent="-444500" defTabSz="836613">
              <a:buFont typeface="Wingdings" panose="05000000000000000000" pitchFamily="2" charset="2"/>
              <a:buChar char="þ"/>
            </a:pPr>
            <a:r>
              <a:rPr lang="en-US" altLang="en-US" sz="2400"/>
              <a:t>Rate of innovation</a:t>
            </a:r>
          </a:p>
          <a:p>
            <a:pPr marL="444500" indent="-444500" defTabSz="836613">
              <a:buFont typeface="Wingdings" panose="05000000000000000000" pitchFamily="2" charset="2"/>
              <a:buChar char="þ"/>
            </a:pPr>
            <a:r>
              <a:rPr lang="en-US" altLang="en-US" sz="2400"/>
              <a:t>Rate of technology change</a:t>
            </a:r>
          </a:p>
          <a:p>
            <a:pPr marL="444500" indent="-444500" defTabSz="836613">
              <a:buFont typeface="Wingdings" panose="05000000000000000000" pitchFamily="2" charset="2"/>
              <a:buChar char="þ"/>
            </a:pPr>
            <a:r>
              <a:rPr lang="en-US" altLang="en-US" sz="2400"/>
              <a:t>Number of skilled workers</a:t>
            </a:r>
          </a:p>
          <a:p>
            <a:pPr marL="444500" indent="-444500" defTabSz="836613">
              <a:buFont typeface="Wingdings" panose="05000000000000000000" pitchFamily="2" charset="2"/>
              <a:buChar char="þ"/>
            </a:pPr>
            <a:r>
              <a:rPr lang="en-US" altLang="en-US" sz="2400"/>
              <a:t>Political stability</a:t>
            </a:r>
          </a:p>
          <a:p>
            <a:pPr marL="444500" indent="-444500" defTabSz="836613">
              <a:buFont typeface="Wingdings" panose="05000000000000000000" pitchFamily="2" charset="2"/>
              <a:buChar char="þ"/>
            </a:pPr>
            <a:r>
              <a:rPr lang="en-US" altLang="en-US" sz="2400"/>
              <a:t>Product liability laws</a:t>
            </a:r>
          </a:p>
          <a:p>
            <a:pPr marL="444500" indent="-444500" defTabSz="836613">
              <a:buFont typeface="Wingdings" panose="05000000000000000000" pitchFamily="2" charset="2"/>
              <a:buChar char="þ"/>
            </a:pPr>
            <a:r>
              <a:rPr lang="en-US" altLang="en-US" sz="2400"/>
              <a:t>Export restrictions</a:t>
            </a:r>
          </a:p>
          <a:p>
            <a:pPr marL="444500" indent="-444500" defTabSz="836613">
              <a:buFont typeface="Wingdings" panose="05000000000000000000" pitchFamily="2" charset="2"/>
              <a:buChar char="þ"/>
            </a:pPr>
            <a:r>
              <a:rPr lang="en-US" altLang="en-US" sz="2400"/>
              <a:t>Variations in language</a:t>
            </a:r>
          </a:p>
          <a:p>
            <a:pPr marL="444500" indent="-444500" defTabSz="836613">
              <a:buFont typeface="Wingdings" panose="05000000000000000000" pitchFamily="2" charset="2"/>
              <a:buChar char="þ"/>
            </a:pPr>
            <a:endParaRPr lang="en-US" altLang="en-US" sz="2400"/>
          </a:p>
        </p:txBody>
      </p:sp>
      <p:sp>
        <p:nvSpPr>
          <p:cNvPr id="265220" name="Rectangle 4"/>
          <p:cNvSpPr>
            <a:spLocks noChangeArrowheads="1"/>
          </p:cNvSpPr>
          <p:nvPr/>
        </p:nvSpPr>
        <p:spPr bwMode="auto">
          <a:xfrm>
            <a:off x="6486526" y="1795463"/>
            <a:ext cx="3609975"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3" rIns="91427" bIns="45713"/>
          <a:lstStyle>
            <a:lvl1pPr marL="342900" indent="-342900">
              <a:lnSpc>
                <a:spcPct val="90000"/>
              </a:lnSpc>
              <a:spcBef>
                <a:spcPct val="40000"/>
              </a:spcBef>
              <a:buChar char="•"/>
              <a:defRPr sz="3200" b="1" i="1">
                <a:solidFill>
                  <a:schemeClr val="tx1"/>
                </a:solidFill>
                <a:effectLst>
                  <a:outerShdw blurRad="38100" dist="38100" dir="2700000" algn="tl">
                    <a:srgbClr val="C0C0C0"/>
                  </a:outerShdw>
                </a:effectLst>
                <a:latin typeface="Arial" panose="020B0604020202020204" pitchFamily="34" charset="0"/>
              </a:defRPr>
            </a:lvl1pPr>
            <a:lvl2pPr marL="742950" indent="-285750">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2pPr>
            <a:lvl3pPr marL="1143000" indent="-228600">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3pPr>
            <a:lvl4pPr marL="1600200" indent="-2286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4pPr>
            <a:lvl5pPr marL="2057400" indent="-2286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5pPr>
            <a:lvl6pPr marL="25146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6pPr>
            <a:lvl7pPr marL="29718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7pPr>
            <a:lvl8pPr marL="34290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8pPr>
            <a:lvl9pPr marL="38862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9pPr>
          </a:lstStyle>
          <a:p>
            <a:pPr eaLnBrk="1" hangingPunct="1">
              <a:buFont typeface="Wingdings" panose="05000000000000000000" pitchFamily="2" charset="2"/>
              <a:buChar char="þ"/>
            </a:pPr>
            <a:r>
              <a:rPr lang="en-US" altLang="en-US" sz="2400"/>
              <a:t>Work ethic</a:t>
            </a:r>
          </a:p>
          <a:p>
            <a:pPr eaLnBrk="1" hangingPunct="1">
              <a:buFont typeface="Wingdings" panose="05000000000000000000" pitchFamily="2" charset="2"/>
              <a:buChar char="þ"/>
            </a:pPr>
            <a:r>
              <a:rPr lang="en-US" altLang="en-US" sz="2400"/>
              <a:t>Tax rates</a:t>
            </a:r>
          </a:p>
          <a:p>
            <a:pPr eaLnBrk="1" hangingPunct="1">
              <a:buFont typeface="Wingdings" panose="05000000000000000000" pitchFamily="2" charset="2"/>
              <a:buChar char="þ"/>
            </a:pPr>
            <a:r>
              <a:rPr lang="en-US" altLang="en-US" sz="2400"/>
              <a:t>Inflation</a:t>
            </a:r>
          </a:p>
          <a:p>
            <a:pPr eaLnBrk="1" hangingPunct="1">
              <a:buFont typeface="Wingdings" panose="05000000000000000000" pitchFamily="2" charset="2"/>
              <a:buChar char="þ"/>
            </a:pPr>
            <a:r>
              <a:rPr lang="en-US" altLang="en-US" sz="2400"/>
              <a:t>Availability of raw materials</a:t>
            </a:r>
          </a:p>
          <a:p>
            <a:pPr eaLnBrk="1" hangingPunct="1">
              <a:buFont typeface="Wingdings" panose="05000000000000000000" pitchFamily="2" charset="2"/>
              <a:buChar char="þ"/>
            </a:pPr>
            <a:r>
              <a:rPr lang="en-US" altLang="en-US" sz="2400"/>
              <a:t>Interest rates</a:t>
            </a:r>
          </a:p>
          <a:p>
            <a:pPr eaLnBrk="1" hangingPunct="1">
              <a:buFont typeface="Wingdings" panose="05000000000000000000" pitchFamily="2" charset="2"/>
              <a:buChar char="þ"/>
            </a:pPr>
            <a:r>
              <a:rPr lang="en-US" altLang="en-US" sz="2400"/>
              <a:t>Population</a:t>
            </a:r>
          </a:p>
          <a:p>
            <a:pPr eaLnBrk="1" hangingPunct="1">
              <a:buFont typeface="Wingdings" panose="05000000000000000000" pitchFamily="2" charset="2"/>
              <a:buChar char="þ"/>
            </a:pPr>
            <a:r>
              <a:rPr lang="en-US" altLang="en-US" sz="2400"/>
              <a:t>Number of miles of highway</a:t>
            </a:r>
          </a:p>
          <a:p>
            <a:pPr eaLnBrk="1" hangingPunct="1">
              <a:buFont typeface="Wingdings" panose="05000000000000000000" pitchFamily="2" charset="2"/>
              <a:buChar char="þ"/>
            </a:pPr>
            <a:r>
              <a:rPr lang="en-US" altLang="en-US" sz="2400"/>
              <a:t>Phone system</a:t>
            </a:r>
          </a:p>
        </p:txBody>
      </p:sp>
    </p:spTree>
    <p:extLst>
      <p:ext uri="{BB962C8B-B14F-4D97-AF65-F5344CB8AC3E}">
        <p14:creationId xmlns:p14="http://schemas.microsoft.com/office/powerpoint/2010/main" val="79812336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65219"/>
                                        </p:tgtEl>
                                        <p:attrNameLst>
                                          <p:attrName>style.visibility</p:attrName>
                                        </p:attrNameLst>
                                      </p:cBhvr>
                                      <p:to>
                                        <p:strVal val="visible"/>
                                      </p:to>
                                    </p:set>
                                    <p:animEffect transition="in" filter="strips(downRight)">
                                      <p:cBhvr>
                                        <p:cTn id="7" dur="1000"/>
                                        <p:tgtEl>
                                          <p:spTgt spid="265219"/>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265220"/>
                                        </p:tgtEl>
                                        <p:attrNameLst>
                                          <p:attrName>style.visibility</p:attrName>
                                        </p:attrNameLst>
                                      </p:cBhvr>
                                      <p:to>
                                        <p:strVal val="visible"/>
                                      </p:to>
                                    </p:set>
                                    <p:animEffect transition="in" filter="strips(downRight)">
                                      <p:cBhvr>
                                        <p:cTn id="11" dur="1000"/>
                                        <p:tgtEl>
                                          <p:spTgt spid="265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9" grpId="0"/>
      <p:bldP spid="2652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2209800" y="355600"/>
            <a:ext cx="7772400" cy="8128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Match Product &amp; Parent</a:t>
            </a:r>
          </a:p>
        </p:txBody>
      </p:sp>
      <p:sp>
        <p:nvSpPr>
          <p:cNvPr id="267267" name="Rectangle 3"/>
          <p:cNvSpPr>
            <a:spLocks noGrp="1" noChangeArrowheads="1"/>
          </p:cNvSpPr>
          <p:nvPr>
            <p:ph type="body" idx="1"/>
          </p:nvPr>
        </p:nvSpPr>
        <p:spPr>
          <a:xfrm>
            <a:off x="2159000" y="1547813"/>
            <a:ext cx="3822700" cy="4800600"/>
          </a:xfrm>
        </p:spPr>
        <p:txBody>
          <a:bodyPr/>
          <a:lstStyle/>
          <a:p>
            <a:pPr marL="449263" indent="-449263" defTabSz="836613">
              <a:buFont typeface="Wingdings" panose="05000000000000000000" pitchFamily="2" charset="2"/>
              <a:buChar char="þ"/>
            </a:pPr>
            <a:r>
              <a:rPr lang="en-US" altLang="en-US" sz="2400"/>
              <a:t>Braun Household Appliances</a:t>
            </a:r>
          </a:p>
          <a:p>
            <a:pPr marL="449263" indent="-449263" defTabSz="836613">
              <a:buFont typeface="Wingdings" panose="05000000000000000000" pitchFamily="2" charset="2"/>
              <a:buChar char="þ"/>
            </a:pPr>
            <a:r>
              <a:rPr lang="en-US" altLang="en-US" sz="2400"/>
              <a:t>Firestone Tires</a:t>
            </a:r>
          </a:p>
          <a:p>
            <a:pPr marL="449263" indent="-449263" defTabSz="836613">
              <a:buFont typeface="Wingdings" panose="05000000000000000000" pitchFamily="2" charset="2"/>
              <a:buChar char="þ"/>
            </a:pPr>
            <a:r>
              <a:rPr lang="en-US" altLang="en-US" sz="2400"/>
              <a:t>Godiva Chocolate</a:t>
            </a:r>
          </a:p>
          <a:p>
            <a:pPr marL="449263" indent="-449263" defTabSz="836613">
              <a:buFont typeface="Wingdings" panose="05000000000000000000" pitchFamily="2" charset="2"/>
              <a:buChar char="þ"/>
            </a:pPr>
            <a:r>
              <a:rPr lang="en-US" altLang="en-US" sz="2400"/>
              <a:t>Haagen-Dazs Ice Cream</a:t>
            </a:r>
          </a:p>
          <a:p>
            <a:pPr marL="449263" indent="-449263" defTabSz="836613">
              <a:buFont typeface="Wingdings" panose="05000000000000000000" pitchFamily="2" charset="2"/>
              <a:buChar char="þ"/>
            </a:pPr>
            <a:r>
              <a:rPr lang="en-US" altLang="en-US" sz="2400"/>
              <a:t>Jaguar Autos</a:t>
            </a:r>
          </a:p>
          <a:p>
            <a:pPr marL="449263" indent="-449263" defTabSz="836613">
              <a:buFont typeface="Wingdings" panose="05000000000000000000" pitchFamily="2" charset="2"/>
              <a:buChar char="þ"/>
            </a:pPr>
            <a:r>
              <a:rPr lang="en-US" altLang="en-US" sz="2400"/>
              <a:t>MGM Movies</a:t>
            </a:r>
          </a:p>
          <a:p>
            <a:pPr marL="449263" indent="-449263" defTabSz="836613">
              <a:buFont typeface="Wingdings" panose="05000000000000000000" pitchFamily="2" charset="2"/>
              <a:buChar char="þ"/>
            </a:pPr>
            <a:r>
              <a:rPr lang="en-US" altLang="en-US" sz="2400"/>
              <a:t>Lamborghini Autos</a:t>
            </a:r>
          </a:p>
          <a:p>
            <a:pPr marL="449263" indent="-449263" defTabSz="836613">
              <a:buFont typeface="Wingdings" panose="05000000000000000000" pitchFamily="2" charset="2"/>
              <a:buChar char="þ"/>
            </a:pPr>
            <a:r>
              <a:rPr lang="en-US" altLang="en-US" sz="2400"/>
              <a:t>Alpo Petfoods</a:t>
            </a:r>
          </a:p>
        </p:txBody>
      </p:sp>
      <p:sp>
        <p:nvSpPr>
          <p:cNvPr id="267268" name="Rectangle 4"/>
          <p:cNvSpPr>
            <a:spLocks noChangeArrowheads="1"/>
          </p:cNvSpPr>
          <p:nvPr/>
        </p:nvSpPr>
        <p:spPr bwMode="auto">
          <a:xfrm>
            <a:off x="6408738" y="1881188"/>
            <a:ext cx="3733800" cy="3878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3" rIns="91427" bIns="45713"/>
          <a:lstStyle>
            <a:lvl1pPr marL="444500" indent="-444500" defTabSz="836613">
              <a:lnSpc>
                <a:spcPct val="90000"/>
              </a:lnSpc>
              <a:spcBef>
                <a:spcPct val="40000"/>
              </a:spcBef>
              <a:buChar char="•"/>
              <a:defRPr sz="3200" b="1" i="1">
                <a:solidFill>
                  <a:schemeClr val="tx1"/>
                </a:solidFill>
                <a:effectLst>
                  <a:outerShdw blurRad="38100" dist="38100" dir="2700000" algn="tl">
                    <a:srgbClr val="C0C0C0"/>
                  </a:outerShdw>
                </a:effectLst>
                <a:latin typeface="Arial" panose="020B0604020202020204" pitchFamily="34" charset="0"/>
              </a:defRPr>
            </a:lvl1pPr>
            <a:lvl2pPr marL="1246188" indent="-533400" defTabSz="836613">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2pPr>
            <a:lvl3pPr marL="1882775" indent="-457200" defTabSz="836613">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3pPr>
            <a:lvl4pPr marL="2443163" indent="-381000" defTabSz="836613">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4pPr>
            <a:lvl5pPr marL="3003550" indent="-381000" defTabSz="836613">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5pPr>
            <a:lvl6pPr marL="3460750" indent="-38100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6pPr>
            <a:lvl7pPr marL="3917950" indent="-38100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7pPr>
            <a:lvl8pPr marL="4375150" indent="-38100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8pPr>
            <a:lvl9pPr marL="4832350" indent="-38100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9pPr>
          </a:lstStyle>
          <a:p>
            <a:pPr eaLnBrk="1" hangingPunct="1">
              <a:buFontTx/>
              <a:buAutoNum type="arabicPeriod"/>
            </a:pPr>
            <a:r>
              <a:rPr lang="en-US" altLang="en-US" sz="2400"/>
              <a:t>Volkswagen</a:t>
            </a:r>
          </a:p>
          <a:p>
            <a:pPr eaLnBrk="1" hangingPunct="1">
              <a:buFontTx/>
              <a:buAutoNum type="arabicPeriod"/>
            </a:pPr>
            <a:r>
              <a:rPr lang="en-US" altLang="en-US" sz="2400"/>
              <a:t>Bridgestone</a:t>
            </a:r>
          </a:p>
          <a:p>
            <a:pPr eaLnBrk="1" hangingPunct="1">
              <a:buFontTx/>
              <a:buAutoNum type="arabicPeriod"/>
            </a:pPr>
            <a:r>
              <a:rPr lang="en-US" altLang="en-US" sz="2400"/>
              <a:t>Campbell Soup</a:t>
            </a:r>
          </a:p>
          <a:p>
            <a:pPr eaLnBrk="1" hangingPunct="1">
              <a:buFontTx/>
              <a:buAutoNum type="arabicPeriod"/>
            </a:pPr>
            <a:r>
              <a:rPr lang="en-US" altLang="en-US" sz="2400"/>
              <a:t>Ford Motor Company</a:t>
            </a:r>
          </a:p>
          <a:p>
            <a:pPr eaLnBrk="1" hangingPunct="1">
              <a:buFontTx/>
              <a:buAutoNum type="arabicPeriod"/>
            </a:pPr>
            <a:r>
              <a:rPr lang="en-US" altLang="en-US" sz="2400"/>
              <a:t>Gillette</a:t>
            </a:r>
          </a:p>
          <a:p>
            <a:pPr eaLnBrk="1" hangingPunct="1">
              <a:buFontTx/>
              <a:buAutoNum type="arabicPeriod"/>
            </a:pPr>
            <a:r>
              <a:rPr lang="en-US" altLang="en-US" sz="2400"/>
              <a:t>Nestlé</a:t>
            </a:r>
          </a:p>
          <a:p>
            <a:pPr eaLnBrk="1" hangingPunct="1">
              <a:buFontTx/>
              <a:buAutoNum type="arabicPeriod"/>
            </a:pPr>
            <a:r>
              <a:rPr lang="en-US" altLang="en-US" sz="2400"/>
              <a:t>Pillsbury</a:t>
            </a:r>
          </a:p>
          <a:p>
            <a:pPr eaLnBrk="1" hangingPunct="1">
              <a:buFontTx/>
              <a:buAutoNum type="arabicPeriod"/>
            </a:pPr>
            <a:r>
              <a:rPr lang="en-US" altLang="en-US" sz="2400"/>
              <a:t>Sony</a:t>
            </a:r>
          </a:p>
        </p:txBody>
      </p:sp>
    </p:spTree>
    <p:extLst>
      <p:ext uri="{BB962C8B-B14F-4D97-AF65-F5344CB8AC3E}">
        <p14:creationId xmlns:p14="http://schemas.microsoft.com/office/powerpoint/2010/main" val="91960265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67267"/>
                                        </p:tgtEl>
                                        <p:attrNameLst>
                                          <p:attrName>style.visibility</p:attrName>
                                        </p:attrNameLst>
                                      </p:cBhvr>
                                      <p:to>
                                        <p:strVal val="visible"/>
                                      </p:to>
                                    </p:set>
                                    <p:animEffect transition="in" filter="strips(downRight)">
                                      <p:cBhvr>
                                        <p:cTn id="7" dur="1000"/>
                                        <p:tgtEl>
                                          <p:spTgt spid="267267"/>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267268"/>
                                        </p:tgtEl>
                                        <p:attrNameLst>
                                          <p:attrName>style.visibility</p:attrName>
                                        </p:attrNameLst>
                                      </p:cBhvr>
                                      <p:to>
                                        <p:strVal val="visible"/>
                                      </p:to>
                                    </p:set>
                                    <p:animEffect transition="in" filter="strips(downRight)">
                                      <p:cBhvr>
                                        <p:cTn id="11" dur="1000"/>
                                        <p:tgtEl>
                                          <p:spTgt spid="267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p:bldP spid="26726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2209800" y="355600"/>
            <a:ext cx="7772400" cy="8128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Match Product &amp; Parent</a:t>
            </a:r>
          </a:p>
        </p:txBody>
      </p:sp>
      <p:sp>
        <p:nvSpPr>
          <p:cNvPr id="273411" name="Rectangle 3"/>
          <p:cNvSpPr>
            <a:spLocks noGrp="1" noChangeArrowheads="1"/>
          </p:cNvSpPr>
          <p:nvPr>
            <p:ph type="body" idx="1"/>
          </p:nvPr>
        </p:nvSpPr>
        <p:spPr>
          <a:xfrm>
            <a:off x="2159000" y="1547813"/>
            <a:ext cx="3822700" cy="4800600"/>
          </a:xfrm>
        </p:spPr>
        <p:txBody>
          <a:bodyPr/>
          <a:lstStyle/>
          <a:p>
            <a:pPr marL="449263" indent="-449263" defTabSz="836613">
              <a:buFont typeface="Wingdings" panose="05000000000000000000" pitchFamily="2" charset="2"/>
              <a:buChar char="þ"/>
            </a:pPr>
            <a:r>
              <a:rPr lang="en-US" altLang="en-US" sz="2400"/>
              <a:t>Braun Household Appliances</a:t>
            </a:r>
          </a:p>
          <a:p>
            <a:pPr marL="449263" indent="-449263" defTabSz="836613">
              <a:buFont typeface="Wingdings" panose="05000000000000000000" pitchFamily="2" charset="2"/>
              <a:buChar char="þ"/>
            </a:pPr>
            <a:r>
              <a:rPr lang="en-US" altLang="en-US" sz="2400"/>
              <a:t>Firestone Tires</a:t>
            </a:r>
          </a:p>
          <a:p>
            <a:pPr marL="449263" indent="-449263" defTabSz="836613">
              <a:buFont typeface="Wingdings" panose="05000000000000000000" pitchFamily="2" charset="2"/>
              <a:buChar char="þ"/>
            </a:pPr>
            <a:r>
              <a:rPr lang="en-US" altLang="en-US" sz="2400"/>
              <a:t>Godiva Chocolate</a:t>
            </a:r>
          </a:p>
          <a:p>
            <a:pPr marL="449263" indent="-449263" defTabSz="836613">
              <a:buFont typeface="Wingdings" panose="05000000000000000000" pitchFamily="2" charset="2"/>
              <a:buChar char="þ"/>
            </a:pPr>
            <a:r>
              <a:rPr lang="en-US" altLang="en-US" sz="2400"/>
              <a:t>Haagen-Dazs Ice Cream</a:t>
            </a:r>
          </a:p>
          <a:p>
            <a:pPr marL="449263" indent="-449263" defTabSz="836613">
              <a:buFont typeface="Wingdings" panose="05000000000000000000" pitchFamily="2" charset="2"/>
              <a:buChar char="þ"/>
            </a:pPr>
            <a:r>
              <a:rPr lang="en-US" altLang="en-US" sz="2400"/>
              <a:t>Jaguar Autos</a:t>
            </a:r>
          </a:p>
          <a:p>
            <a:pPr marL="449263" indent="-449263" defTabSz="836613">
              <a:buFont typeface="Wingdings" panose="05000000000000000000" pitchFamily="2" charset="2"/>
              <a:buChar char="þ"/>
            </a:pPr>
            <a:r>
              <a:rPr lang="en-US" altLang="en-US" sz="2400"/>
              <a:t>MGM Movies</a:t>
            </a:r>
          </a:p>
          <a:p>
            <a:pPr marL="449263" indent="-449263" defTabSz="836613">
              <a:buFont typeface="Wingdings" panose="05000000000000000000" pitchFamily="2" charset="2"/>
              <a:buChar char="þ"/>
            </a:pPr>
            <a:r>
              <a:rPr lang="en-US" altLang="en-US" sz="2400"/>
              <a:t>Lamborghini Autos</a:t>
            </a:r>
          </a:p>
          <a:p>
            <a:pPr marL="449263" indent="-449263" defTabSz="836613">
              <a:buFont typeface="Wingdings" panose="05000000000000000000" pitchFamily="2" charset="2"/>
              <a:buChar char="þ"/>
            </a:pPr>
            <a:r>
              <a:rPr lang="en-US" altLang="en-US" sz="2400"/>
              <a:t>Alpo Petfoods</a:t>
            </a:r>
          </a:p>
        </p:txBody>
      </p:sp>
      <p:sp>
        <p:nvSpPr>
          <p:cNvPr id="273412" name="Rectangle 4"/>
          <p:cNvSpPr>
            <a:spLocks noChangeArrowheads="1"/>
          </p:cNvSpPr>
          <p:nvPr/>
        </p:nvSpPr>
        <p:spPr bwMode="auto">
          <a:xfrm>
            <a:off x="6408738" y="1881188"/>
            <a:ext cx="3733800" cy="3878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3" rIns="91427" bIns="45713"/>
          <a:lstStyle>
            <a:lvl1pPr marL="444500" indent="-444500" defTabSz="836613">
              <a:lnSpc>
                <a:spcPct val="90000"/>
              </a:lnSpc>
              <a:spcBef>
                <a:spcPct val="40000"/>
              </a:spcBef>
              <a:buChar char="•"/>
              <a:defRPr sz="3200" b="1" i="1">
                <a:solidFill>
                  <a:schemeClr val="tx1"/>
                </a:solidFill>
                <a:effectLst>
                  <a:outerShdw blurRad="38100" dist="38100" dir="2700000" algn="tl">
                    <a:srgbClr val="C0C0C0"/>
                  </a:outerShdw>
                </a:effectLst>
                <a:latin typeface="Arial" panose="020B0604020202020204" pitchFamily="34" charset="0"/>
              </a:defRPr>
            </a:lvl1pPr>
            <a:lvl2pPr marL="1246188" indent="-533400" defTabSz="836613">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2pPr>
            <a:lvl3pPr marL="1882775" indent="-457200" defTabSz="836613">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3pPr>
            <a:lvl4pPr marL="2443163" indent="-381000" defTabSz="836613">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4pPr>
            <a:lvl5pPr marL="3003550" indent="-381000" defTabSz="836613">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5pPr>
            <a:lvl6pPr marL="3460750" indent="-38100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6pPr>
            <a:lvl7pPr marL="3917950" indent="-38100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7pPr>
            <a:lvl8pPr marL="4375150" indent="-38100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8pPr>
            <a:lvl9pPr marL="4832350" indent="-38100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9pPr>
          </a:lstStyle>
          <a:p>
            <a:pPr eaLnBrk="1" hangingPunct="1">
              <a:buFontTx/>
              <a:buAutoNum type="arabicPeriod"/>
            </a:pPr>
            <a:r>
              <a:rPr lang="en-US" altLang="en-US" sz="2400"/>
              <a:t>Volkswagen</a:t>
            </a:r>
          </a:p>
          <a:p>
            <a:pPr eaLnBrk="1" hangingPunct="1">
              <a:buFontTx/>
              <a:buAutoNum type="arabicPeriod"/>
            </a:pPr>
            <a:r>
              <a:rPr lang="en-US" altLang="en-US" sz="2400"/>
              <a:t>Bridgestone</a:t>
            </a:r>
          </a:p>
          <a:p>
            <a:pPr eaLnBrk="1" hangingPunct="1">
              <a:buFontTx/>
              <a:buAutoNum type="arabicPeriod"/>
            </a:pPr>
            <a:r>
              <a:rPr lang="en-US" altLang="en-US" sz="2400"/>
              <a:t>Campbell Soup</a:t>
            </a:r>
          </a:p>
          <a:p>
            <a:pPr eaLnBrk="1" hangingPunct="1">
              <a:buFontTx/>
              <a:buAutoNum type="arabicPeriod"/>
            </a:pPr>
            <a:r>
              <a:rPr lang="en-US" altLang="en-US" sz="2400"/>
              <a:t>Ford Motor Company</a:t>
            </a:r>
          </a:p>
          <a:p>
            <a:pPr eaLnBrk="1" hangingPunct="1">
              <a:buFontTx/>
              <a:buAutoNum type="arabicPeriod"/>
            </a:pPr>
            <a:r>
              <a:rPr lang="en-US" altLang="en-US" sz="2400"/>
              <a:t>Gillette</a:t>
            </a:r>
          </a:p>
          <a:p>
            <a:pPr eaLnBrk="1" hangingPunct="1">
              <a:buFontTx/>
              <a:buAutoNum type="arabicPeriod"/>
            </a:pPr>
            <a:r>
              <a:rPr lang="en-US" altLang="en-US" sz="2400"/>
              <a:t>Nestlé</a:t>
            </a:r>
          </a:p>
          <a:p>
            <a:pPr eaLnBrk="1" hangingPunct="1">
              <a:buFontTx/>
              <a:buAutoNum type="arabicPeriod"/>
            </a:pPr>
            <a:r>
              <a:rPr lang="en-US" altLang="en-US" sz="2400"/>
              <a:t>Pillsbury</a:t>
            </a:r>
          </a:p>
          <a:p>
            <a:pPr eaLnBrk="1" hangingPunct="1">
              <a:buFontTx/>
              <a:buAutoNum type="arabicPeriod"/>
            </a:pPr>
            <a:r>
              <a:rPr lang="en-US" altLang="en-US" sz="2400"/>
              <a:t>Sony</a:t>
            </a:r>
          </a:p>
        </p:txBody>
      </p:sp>
      <p:sp>
        <p:nvSpPr>
          <p:cNvPr id="273413" name="Line 5"/>
          <p:cNvSpPr>
            <a:spLocks noChangeShapeType="1"/>
          </p:cNvSpPr>
          <p:nvPr/>
        </p:nvSpPr>
        <p:spPr bwMode="auto">
          <a:xfrm>
            <a:off x="5080000" y="1887539"/>
            <a:ext cx="1365250" cy="2060575"/>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4" name="Line 6"/>
          <p:cNvSpPr>
            <a:spLocks noChangeShapeType="1"/>
          </p:cNvSpPr>
          <p:nvPr/>
        </p:nvSpPr>
        <p:spPr bwMode="auto">
          <a:xfrm flipV="1">
            <a:off x="4773613" y="3495676"/>
            <a:ext cx="1712912" cy="842963"/>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5" name="Line 7"/>
          <p:cNvSpPr>
            <a:spLocks noChangeShapeType="1"/>
          </p:cNvSpPr>
          <p:nvPr/>
        </p:nvSpPr>
        <p:spPr bwMode="auto">
          <a:xfrm>
            <a:off x="5018088" y="2579689"/>
            <a:ext cx="1509712" cy="73025"/>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6" name="Line 8"/>
          <p:cNvSpPr>
            <a:spLocks noChangeShapeType="1"/>
          </p:cNvSpPr>
          <p:nvPr/>
        </p:nvSpPr>
        <p:spPr bwMode="auto">
          <a:xfrm flipV="1">
            <a:off x="5437189" y="3043239"/>
            <a:ext cx="1074737" cy="15875"/>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7" name="Freeform 9"/>
          <p:cNvSpPr>
            <a:spLocks/>
          </p:cNvSpPr>
          <p:nvPr/>
        </p:nvSpPr>
        <p:spPr bwMode="auto">
          <a:xfrm>
            <a:off x="5114925" y="2147888"/>
            <a:ext cx="1373188" cy="2990850"/>
          </a:xfrm>
          <a:custGeom>
            <a:avLst/>
            <a:gdLst>
              <a:gd name="T0" fmla="*/ 0 w 865"/>
              <a:gd name="T1" fmla="*/ 1884 h 1884"/>
              <a:gd name="T2" fmla="*/ 627 w 865"/>
              <a:gd name="T3" fmla="*/ 146 h 1884"/>
              <a:gd name="T4" fmla="*/ 865 w 865"/>
              <a:gd name="T5" fmla="*/ 0 h 1884"/>
            </a:gdLst>
            <a:ahLst/>
            <a:cxnLst>
              <a:cxn ang="0">
                <a:pos x="T0" y="T1"/>
              </a:cxn>
              <a:cxn ang="0">
                <a:pos x="T2" y="T3"/>
              </a:cxn>
              <a:cxn ang="0">
                <a:pos x="T4" y="T5"/>
              </a:cxn>
            </a:cxnLst>
            <a:rect l="0" t="0" r="r" b="b"/>
            <a:pathLst>
              <a:path w="865" h="1884">
                <a:moveTo>
                  <a:pt x="0" y="1884"/>
                </a:moveTo>
                <a:lnTo>
                  <a:pt x="627" y="146"/>
                </a:lnTo>
                <a:lnTo>
                  <a:pt x="865" y="0"/>
                </a:lnTo>
              </a:path>
            </a:pathLst>
          </a:custGeom>
          <a:noFill/>
          <a:ln w="57150" cmpd="sng">
            <a:solidFill>
              <a:schemeClr val="hlink"/>
            </a:solidFill>
            <a:round/>
            <a:headEnd type="none" w="med" len="med"/>
            <a:tailEnd type="triangl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8" name="Line 10"/>
          <p:cNvSpPr>
            <a:spLocks noChangeShapeType="1"/>
          </p:cNvSpPr>
          <p:nvPr/>
        </p:nvSpPr>
        <p:spPr bwMode="auto">
          <a:xfrm>
            <a:off x="5145088" y="3678238"/>
            <a:ext cx="1262062" cy="1276350"/>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9" name="Freeform 11"/>
          <p:cNvSpPr>
            <a:spLocks/>
          </p:cNvSpPr>
          <p:nvPr/>
        </p:nvSpPr>
        <p:spPr bwMode="auto">
          <a:xfrm>
            <a:off x="4967289" y="4533900"/>
            <a:ext cx="1539875" cy="1189038"/>
          </a:xfrm>
          <a:custGeom>
            <a:avLst/>
            <a:gdLst>
              <a:gd name="T0" fmla="*/ 0 w 970"/>
              <a:gd name="T1" fmla="*/ 749 h 749"/>
              <a:gd name="T2" fmla="*/ 409 w 970"/>
              <a:gd name="T3" fmla="*/ 627 h 749"/>
              <a:gd name="T4" fmla="*/ 610 w 970"/>
              <a:gd name="T5" fmla="*/ 61 h 749"/>
              <a:gd name="T6" fmla="*/ 970 w 970"/>
              <a:gd name="T7" fmla="*/ 0 h 749"/>
            </a:gdLst>
            <a:ahLst/>
            <a:cxnLst>
              <a:cxn ang="0">
                <a:pos x="T0" y="T1"/>
              </a:cxn>
              <a:cxn ang="0">
                <a:pos x="T2" y="T3"/>
              </a:cxn>
              <a:cxn ang="0">
                <a:pos x="T4" y="T5"/>
              </a:cxn>
              <a:cxn ang="0">
                <a:pos x="T6" y="T7"/>
              </a:cxn>
            </a:cxnLst>
            <a:rect l="0" t="0" r="r" b="b"/>
            <a:pathLst>
              <a:path w="970" h="749">
                <a:moveTo>
                  <a:pt x="0" y="749"/>
                </a:moveTo>
                <a:lnTo>
                  <a:pt x="409" y="627"/>
                </a:lnTo>
                <a:lnTo>
                  <a:pt x="610" y="61"/>
                </a:lnTo>
                <a:lnTo>
                  <a:pt x="970" y="0"/>
                </a:lnTo>
              </a:path>
            </a:pathLst>
          </a:custGeom>
          <a:noFill/>
          <a:ln w="57150" cmpd="sng">
            <a:solidFill>
              <a:schemeClr val="hlink"/>
            </a:solidFill>
            <a:round/>
            <a:headEnd type="none" w="med" len="med"/>
            <a:tailEnd type="triangl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0" name="Line 12"/>
          <p:cNvSpPr>
            <a:spLocks noChangeShapeType="1"/>
          </p:cNvSpPr>
          <p:nvPr/>
        </p:nvSpPr>
        <p:spPr bwMode="auto">
          <a:xfrm>
            <a:off x="4778375" y="4778375"/>
            <a:ext cx="1682750" cy="623888"/>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66996690"/>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2209800" y="444500"/>
            <a:ext cx="7772400" cy="8636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Match Product &amp; Country</a:t>
            </a:r>
          </a:p>
        </p:txBody>
      </p:sp>
      <p:sp>
        <p:nvSpPr>
          <p:cNvPr id="275459" name="Rectangle 3"/>
          <p:cNvSpPr>
            <a:spLocks noGrp="1" noChangeArrowheads="1"/>
          </p:cNvSpPr>
          <p:nvPr>
            <p:ph type="body" idx="1"/>
          </p:nvPr>
        </p:nvSpPr>
        <p:spPr>
          <a:xfrm>
            <a:off x="2209800" y="1641475"/>
            <a:ext cx="3644900" cy="4724400"/>
          </a:xfrm>
        </p:spPr>
        <p:txBody>
          <a:bodyPr/>
          <a:lstStyle/>
          <a:p>
            <a:pPr marL="312738" indent="-312738" defTabSz="836613">
              <a:buFont typeface="Wingdings" panose="05000000000000000000" pitchFamily="2" charset="2"/>
              <a:buChar char="þ"/>
            </a:pPr>
            <a:r>
              <a:rPr lang="en-US" altLang="en-US" sz="2400"/>
              <a:t>Braun Household Appliances</a:t>
            </a:r>
          </a:p>
          <a:p>
            <a:pPr marL="312738" indent="-312738" defTabSz="836613">
              <a:buFont typeface="Wingdings" panose="05000000000000000000" pitchFamily="2" charset="2"/>
              <a:buChar char="þ"/>
            </a:pPr>
            <a:r>
              <a:rPr lang="en-US" altLang="en-US" sz="2400"/>
              <a:t>Firestone Tires</a:t>
            </a:r>
          </a:p>
          <a:p>
            <a:pPr marL="312738" indent="-312738" defTabSz="836613">
              <a:buFont typeface="Wingdings" panose="05000000000000000000" pitchFamily="2" charset="2"/>
              <a:buChar char="þ"/>
            </a:pPr>
            <a:r>
              <a:rPr lang="en-US" altLang="en-US" sz="2400"/>
              <a:t>Godiva Chocolate</a:t>
            </a:r>
          </a:p>
          <a:p>
            <a:pPr marL="312738" indent="-312738" defTabSz="836613">
              <a:buFont typeface="Wingdings" panose="05000000000000000000" pitchFamily="2" charset="2"/>
              <a:buChar char="þ"/>
            </a:pPr>
            <a:r>
              <a:rPr lang="en-US" altLang="en-US" sz="2400"/>
              <a:t>Haagen-Dazs Ice Cream</a:t>
            </a:r>
          </a:p>
          <a:p>
            <a:pPr marL="312738" indent="-312738" defTabSz="836613">
              <a:buFont typeface="Wingdings" panose="05000000000000000000" pitchFamily="2" charset="2"/>
              <a:buChar char="þ"/>
            </a:pPr>
            <a:r>
              <a:rPr lang="en-US" altLang="en-US" sz="2400"/>
              <a:t>Jaguar Autos</a:t>
            </a:r>
          </a:p>
          <a:p>
            <a:pPr marL="312738" indent="-312738" defTabSz="836613">
              <a:buFont typeface="Wingdings" panose="05000000000000000000" pitchFamily="2" charset="2"/>
              <a:buChar char="þ"/>
            </a:pPr>
            <a:r>
              <a:rPr lang="en-US" altLang="en-US" sz="2400"/>
              <a:t>MGM Movies</a:t>
            </a:r>
          </a:p>
          <a:p>
            <a:pPr marL="312738" indent="-312738" defTabSz="836613">
              <a:buFont typeface="Wingdings" panose="05000000000000000000" pitchFamily="2" charset="2"/>
              <a:buChar char="þ"/>
            </a:pPr>
            <a:r>
              <a:rPr lang="en-US" altLang="en-US" sz="2400"/>
              <a:t>Lamborghini Autos</a:t>
            </a:r>
          </a:p>
          <a:p>
            <a:pPr marL="312738" indent="-312738" defTabSz="836613">
              <a:buFont typeface="Wingdings" panose="05000000000000000000" pitchFamily="2" charset="2"/>
              <a:buChar char="þ"/>
            </a:pPr>
            <a:r>
              <a:rPr lang="en-US" altLang="en-US" sz="2400"/>
              <a:t>Alpo Petfoods</a:t>
            </a:r>
          </a:p>
          <a:p>
            <a:pPr marL="312738" indent="-312738" defTabSz="836613">
              <a:buFont typeface="Wingdings" panose="05000000000000000000" pitchFamily="2" charset="2"/>
              <a:buChar char="þ"/>
            </a:pPr>
            <a:endParaRPr lang="en-US" altLang="en-US" sz="2400"/>
          </a:p>
        </p:txBody>
      </p:sp>
      <p:sp>
        <p:nvSpPr>
          <p:cNvPr id="275462" name="Rectangle 6"/>
          <p:cNvSpPr>
            <a:spLocks noChangeArrowheads="1"/>
          </p:cNvSpPr>
          <p:nvPr/>
        </p:nvSpPr>
        <p:spPr bwMode="auto">
          <a:xfrm>
            <a:off x="6626225" y="2574926"/>
            <a:ext cx="3048000" cy="255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3" rIns="91427" bIns="45713"/>
          <a:lstStyle>
            <a:lvl1pPr marL="444500" indent="-444500">
              <a:lnSpc>
                <a:spcPct val="90000"/>
              </a:lnSpc>
              <a:spcBef>
                <a:spcPct val="40000"/>
              </a:spcBef>
              <a:buChar char="•"/>
              <a:defRPr sz="3200" b="1" i="1">
                <a:solidFill>
                  <a:schemeClr val="tx1"/>
                </a:solidFill>
                <a:effectLst>
                  <a:outerShdw blurRad="38100" dist="38100" dir="2700000" algn="tl">
                    <a:srgbClr val="C0C0C0"/>
                  </a:outerShdw>
                </a:effectLst>
                <a:latin typeface="Arial" panose="020B0604020202020204" pitchFamily="34" charset="0"/>
              </a:defRPr>
            </a:lvl1pPr>
            <a:lvl2pPr marL="1335088" indent="-533400">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2pPr>
            <a:lvl3pPr marL="1971675" indent="-457200">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3pPr>
            <a:lvl4pPr marL="2532063" indent="-3810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4pPr>
            <a:lvl5pPr marL="3092450" indent="-3810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5pPr>
            <a:lvl6pPr marL="3549650" indent="-3810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6pPr>
            <a:lvl7pPr marL="4006850" indent="-3810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7pPr>
            <a:lvl8pPr marL="4464050" indent="-3810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8pPr>
            <a:lvl9pPr marL="4921250" indent="-3810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9pPr>
          </a:lstStyle>
          <a:p>
            <a:pPr eaLnBrk="1" hangingPunct="1">
              <a:buClr>
                <a:schemeClr val="tx1"/>
              </a:buClr>
              <a:buFont typeface="Wingdings" panose="05000000000000000000" pitchFamily="2" charset="2"/>
              <a:buAutoNum type="arabicPeriod"/>
            </a:pPr>
            <a:r>
              <a:rPr lang="en-US" altLang="en-US" sz="2400"/>
              <a:t>Great Britain</a:t>
            </a:r>
          </a:p>
          <a:p>
            <a:pPr eaLnBrk="1" hangingPunct="1">
              <a:buClr>
                <a:schemeClr val="tx1"/>
              </a:buClr>
              <a:buFont typeface="Wingdings" panose="05000000000000000000" pitchFamily="2" charset="2"/>
              <a:buAutoNum type="arabicPeriod"/>
            </a:pPr>
            <a:r>
              <a:rPr lang="en-US" altLang="en-US" sz="2400"/>
              <a:t>Germany</a:t>
            </a:r>
          </a:p>
          <a:p>
            <a:pPr eaLnBrk="1" hangingPunct="1">
              <a:buClr>
                <a:schemeClr val="tx1"/>
              </a:buClr>
              <a:buFont typeface="Wingdings" panose="05000000000000000000" pitchFamily="2" charset="2"/>
              <a:buAutoNum type="arabicPeriod"/>
            </a:pPr>
            <a:r>
              <a:rPr lang="en-US" altLang="en-US" sz="2400"/>
              <a:t>Japan</a:t>
            </a:r>
          </a:p>
          <a:p>
            <a:pPr eaLnBrk="1" hangingPunct="1">
              <a:buClr>
                <a:schemeClr val="tx1"/>
              </a:buClr>
              <a:buFont typeface="Wingdings" panose="05000000000000000000" pitchFamily="2" charset="2"/>
              <a:buAutoNum type="arabicPeriod"/>
            </a:pPr>
            <a:r>
              <a:rPr lang="en-US" altLang="en-US" sz="2400"/>
              <a:t>United States</a:t>
            </a:r>
          </a:p>
          <a:p>
            <a:pPr eaLnBrk="1" hangingPunct="1">
              <a:buClr>
                <a:schemeClr val="tx1"/>
              </a:buClr>
              <a:buFont typeface="Wingdings" panose="05000000000000000000" pitchFamily="2" charset="2"/>
              <a:buAutoNum type="arabicPeriod"/>
            </a:pPr>
            <a:r>
              <a:rPr lang="en-US" altLang="en-US" sz="2400"/>
              <a:t>Switzerland</a:t>
            </a:r>
          </a:p>
        </p:txBody>
      </p:sp>
    </p:spTree>
    <p:extLst>
      <p:ext uri="{BB962C8B-B14F-4D97-AF65-F5344CB8AC3E}">
        <p14:creationId xmlns:p14="http://schemas.microsoft.com/office/powerpoint/2010/main" val="191903075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75459"/>
                                        </p:tgtEl>
                                        <p:attrNameLst>
                                          <p:attrName>style.visibility</p:attrName>
                                        </p:attrNameLst>
                                      </p:cBhvr>
                                      <p:to>
                                        <p:strVal val="visible"/>
                                      </p:to>
                                    </p:set>
                                    <p:animEffect transition="in" filter="strips(downRight)">
                                      <p:cBhvr>
                                        <p:cTn id="7" dur="1000"/>
                                        <p:tgtEl>
                                          <p:spTgt spid="275459"/>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275462"/>
                                        </p:tgtEl>
                                        <p:attrNameLst>
                                          <p:attrName>style.visibility</p:attrName>
                                        </p:attrNameLst>
                                      </p:cBhvr>
                                      <p:to>
                                        <p:strVal val="visible"/>
                                      </p:to>
                                    </p:set>
                                    <p:animEffect transition="in" filter="strips(downRight)">
                                      <p:cBhvr>
                                        <p:cTn id="11" dur="1000"/>
                                        <p:tgtEl>
                                          <p:spTgt spid="275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9" grpId="0"/>
      <p:bldP spid="27546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2209800" y="444500"/>
            <a:ext cx="7772400" cy="8636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Match Product &amp; Country</a:t>
            </a:r>
          </a:p>
        </p:txBody>
      </p:sp>
      <p:sp>
        <p:nvSpPr>
          <p:cNvPr id="269315" name="Rectangle 3"/>
          <p:cNvSpPr>
            <a:spLocks noGrp="1" noChangeArrowheads="1"/>
          </p:cNvSpPr>
          <p:nvPr>
            <p:ph type="body" idx="1"/>
          </p:nvPr>
        </p:nvSpPr>
        <p:spPr>
          <a:xfrm>
            <a:off x="2209800" y="1641475"/>
            <a:ext cx="3644900" cy="4724400"/>
          </a:xfrm>
        </p:spPr>
        <p:txBody>
          <a:bodyPr/>
          <a:lstStyle/>
          <a:p>
            <a:pPr marL="312738" indent="-312738" defTabSz="836613">
              <a:buFont typeface="Wingdings" panose="05000000000000000000" pitchFamily="2" charset="2"/>
              <a:buChar char="þ"/>
            </a:pPr>
            <a:r>
              <a:rPr lang="en-US" altLang="en-US" sz="2400"/>
              <a:t>Braun Household Appliances</a:t>
            </a:r>
          </a:p>
          <a:p>
            <a:pPr marL="312738" indent="-312738" defTabSz="836613">
              <a:buFont typeface="Wingdings" panose="05000000000000000000" pitchFamily="2" charset="2"/>
              <a:buChar char="þ"/>
            </a:pPr>
            <a:r>
              <a:rPr lang="en-US" altLang="en-US" sz="2400"/>
              <a:t>Firestone Tires</a:t>
            </a:r>
          </a:p>
          <a:p>
            <a:pPr marL="312738" indent="-312738" defTabSz="836613">
              <a:buFont typeface="Wingdings" panose="05000000000000000000" pitchFamily="2" charset="2"/>
              <a:buChar char="þ"/>
            </a:pPr>
            <a:r>
              <a:rPr lang="en-US" altLang="en-US" sz="2400"/>
              <a:t>Godiva Chocolate</a:t>
            </a:r>
          </a:p>
          <a:p>
            <a:pPr marL="312738" indent="-312738" defTabSz="836613">
              <a:buFont typeface="Wingdings" panose="05000000000000000000" pitchFamily="2" charset="2"/>
              <a:buChar char="þ"/>
            </a:pPr>
            <a:r>
              <a:rPr lang="en-US" altLang="en-US" sz="2400"/>
              <a:t>Haagen-Dazs Ice Cream</a:t>
            </a:r>
          </a:p>
          <a:p>
            <a:pPr marL="312738" indent="-312738" defTabSz="836613">
              <a:buFont typeface="Wingdings" panose="05000000000000000000" pitchFamily="2" charset="2"/>
              <a:buChar char="þ"/>
            </a:pPr>
            <a:r>
              <a:rPr lang="en-US" altLang="en-US" sz="2400"/>
              <a:t>Jaguar Autos</a:t>
            </a:r>
          </a:p>
          <a:p>
            <a:pPr marL="312738" indent="-312738" defTabSz="836613">
              <a:buFont typeface="Wingdings" panose="05000000000000000000" pitchFamily="2" charset="2"/>
              <a:buChar char="þ"/>
            </a:pPr>
            <a:r>
              <a:rPr lang="en-US" altLang="en-US" sz="2400"/>
              <a:t>MGM Movies</a:t>
            </a:r>
          </a:p>
          <a:p>
            <a:pPr marL="312738" indent="-312738" defTabSz="836613">
              <a:buFont typeface="Wingdings" panose="05000000000000000000" pitchFamily="2" charset="2"/>
              <a:buChar char="þ"/>
            </a:pPr>
            <a:r>
              <a:rPr lang="en-US" altLang="en-US" sz="2400"/>
              <a:t>Lamborghini Autos</a:t>
            </a:r>
          </a:p>
          <a:p>
            <a:pPr marL="312738" indent="-312738" defTabSz="836613">
              <a:buFont typeface="Wingdings" panose="05000000000000000000" pitchFamily="2" charset="2"/>
              <a:buChar char="þ"/>
            </a:pPr>
            <a:r>
              <a:rPr lang="en-US" altLang="en-US" sz="2400"/>
              <a:t>Alpo Petfoods</a:t>
            </a:r>
          </a:p>
          <a:p>
            <a:pPr marL="312738" indent="-312738" defTabSz="836613">
              <a:buFont typeface="Wingdings" panose="05000000000000000000" pitchFamily="2" charset="2"/>
              <a:buChar char="þ"/>
            </a:pPr>
            <a:endParaRPr lang="en-US" altLang="en-US" sz="2400"/>
          </a:p>
        </p:txBody>
      </p:sp>
      <p:sp>
        <p:nvSpPr>
          <p:cNvPr id="269316" name="Rectangle 4"/>
          <p:cNvSpPr>
            <a:spLocks noChangeArrowheads="1"/>
          </p:cNvSpPr>
          <p:nvPr/>
        </p:nvSpPr>
        <p:spPr bwMode="auto">
          <a:xfrm>
            <a:off x="6626225" y="2574926"/>
            <a:ext cx="3048000" cy="255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3" rIns="91427" bIns="45713"/>
          <a:lstStyle>
            <a:lvl1pPr marL="444500" indent="-444500">
              <a:lnSpc>
                <a:spcPct val="90000"/>
              </a:lnSpc>
              <a:spcBef>
                <a:spcPct val="40000"/>
              </a:spcBef>
              <a:buChar char="•"/>
              <a:defRPr sz="3200" b="1" i="1">
                <a:solidFill>
                  <a:schemeClr val="tx1"/>
                </a:solidFill>
                <a:effectLst>
                  <a:outerShdw blurRad="38100" dist="38100" dir="2700000" algn="tl">
                    <a:srgbClr val="C0C0C0"/>
                  </a:outerShdw>
                </a:effectLst>
                <a:latin typeface="Arial" panose="020B0604020202020204" pitchFamily="34" charset="0"/>
              </a:defRPr>
            </a:lvl1pPr>
            <a:lvl2pPr marL="1335088" indent="-533400">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2pPr>
            <a:lvl3pPr marL="1971675" indent="-457200">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3pPr>
            <a:lvl4pPr marL="2532063" indent="-3810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4pPr>
            <a:lvl5pPr marL="3092450" indent="-3810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5pPr>
            <a:lvl6pPr marL="3549650" indent="-3810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6pPr>
            <a:lvl7pPr marL="4006850" indent="-3810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7pPr>
            <a:lvl8pPr marL="4464050" indent="-3810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8pPr>
            <a:lvl9pPr marL="4921250" indent="-3810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9pPr>
          </a:lstStyle>
          <a:p>
            <a:pPr eaLnBrk="1" hangingPunct="1">
              <a:buClr>
                <a:schemeClr val="tx1"/>
              </a:buClr>
              <a:buFont typeface="Wingdings" panose="05000000000000000000" pitchFamily="2" charset="2"/>
              <a:buAutoNum type="arabicPeriod"/>
            </a:pPr>
            <a:r>
              <a:rPr lang="en-US" altLang="en-US" sz="2400"/>
              <a:t>Great Britain</a:t>
            </a:r>
          </a:p>
          <a:p>
            <a:pPr eaLnBrk="1" hangingPunct="1">
              <a:buClr>
                <a:schemeClr val="tx1"/>
              </a:buClr>
              <a:buFont typeface="Wingdings" panose="05000000000000000000" pitchFamily="2" charset="2"/>
              <a:buAutoNum type="arabicPeriod"/>
            </a:pPr>
            <a:r>
              <a:rPr lang="en-US" altLang="en-US" sz="2400"/>
              <a:t>Germany</a:t>
            </a:r>
          </a:p>
          <a:p>
            <a:pPr eaLnBrk="1" hangingPunct="1">
              <a:buClr>
                <a:schemeClr val="tx1"/>
              </a:buClr>
              <a:buFont typeface="Wingdings" panose="05000000000000000000" pitchFamily="2" charset="2"/>
              <a:buAutoNum type="arabicPeriod"/>
            </a:pPr>
            <a:r>
              <a:rPr lang="en-US" altLang="en-US" sz="2400"/>
              <a:t>Japan</a:t>
            </a:r>
          </a:p>
          <a:p>
            <a:pPr eaLnBrk="1" hangingPunct="1">
              <a:buClr>
                <a:schemeClr val="tx1"/>
              </a:buClr>
              <a:buFont typeface="Wingdings" panose="05000000000000000000" pitchFamily="2" charset="2"/>
              <a:buAutoNum type="arabicPeriod"/>
            </a:pPr>
            <a:r>
              <a:rPr lang="en-US" altLang="en-US" sz="2400"/>
              <a:t>United States</a:t>
            </a:r>
          </a:p>
          <a:p>
            <a:pPr eaLnBrk="1" hangingPunct="1">
              <a:buClr>
                <a:schemeClr val="tx1"/>
              </a:buClr>
              <a:buFont typeface="Wingdings" panose="05000000000000000000" pitchFamily="2" charset="2"/>
              <a:buAutoNum type="arabicPeriod"/>
            </a:pPr>
            <a:r>
              <a:rPr lang="en-US" altLang="en-US" sz="2400"/>
              <a:t>Switzerland</a:t>
            </a:r>
          </a:p>
        </p:txBody>
      </p:sp>
      <p:sp>
        <p:nvSpPr>
          <p:cNvPr id="269317" name="Line 5"/>
          <p:cNvSpPr>
            <a:spLocks noChangeShapeType="1"/>
          </p:cNvSpPr>
          <p:nvPr/>
        </p:nvSpPr>
        <p:spPr bwMode="auto">
          <a:xfrm>
            <a:off x="5124451" y="2074864"/>
            <a:ext cx="1611313" cy="2103437"/>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9318" name="Line 6"/>
          <p:cNvSpPr>
            <a:spLocks noChangeShapeType="1"/>
          </p:cNvSpPr>
          <p:nvPr/>
        </p:nvSpPr>
        <p:spPr bwMode="auto">
          <a:xfrm>
            <a:off x="4933951" y="2713039"/>
            <a:ext cx="1814513" cy="942975"/>
          </a:xfrm>
          <a:prstGeom prst="line">
            <a:avLst/>
          </a:prstGeom>
          <a:noFill/>
          <a:ln w="57150">
            <a:solidFill>
              <a:schemeClr val="accent2"/>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9319" name="Freeform 7"/>
          <p:cNvSpPr>
            <a:spLocks/>
          </p:cNvSpPr>
          <p:nvPr/>
        </p:nvSpPr>
        <p:spPr bwMode="auto">
          <a:xfrm>
            <a:off x="5194301" y="3251201"/>
            <a:ext cx="1438275" cy="1914525"/>
          </a:xfrm>
          <a:custGeom>
            <a:avLst/>
            <a:gdLst>
              <a:gd name="T0" fmla="*/ 0 w 906"/>
              <a:gd name="T1" fmla="*/ 1206 h 1206"/>
              <a:gd name="T2" fmla="*/ 541 w 906"/>
              <a:gd name="T3" fmla="*/ 165 h 1206"/>
              <a:gd name="T4" fmla="*/ 906 w 906"/>
              <a:gd name="T5" fmla="*/ 0 h 1206"/>
            </a:gdLst>
            <a:ahLst/>
            <a:cxnLst>
              <a:cxn ang="0">
                <a:pos x="T0" y="T1"/>
              </a:cxn>
              <a:cxn ang="0">
                <a:pos x="T2" y="T3"/>
              </a:cxn>
              <a:cxn ang="0">
                <a:pos x="T4" y="T5"/>
              </a:cxn>
            </a:cxnLst>
            <a:rect l="0" t="0" r="r" b="b"/>
            <a:pathLst>
              <a:path w="906" h="1206">
                <a:moveTo>
                  <a:pt x="0" y="1206"/>
                </a:moveTo>
                <a:lnTo>
                  <a:pt x="541" y="165"/>
                </a:lnTo>
                <a:lnTo>
                  <a:pt x="906" y="0"/>
                </a:lnTo>
              </a:path>
            </a:pathLst>
          </a:custGeom>
          <a:noFill/>
          <a:ln w="57150">
            <a:solidFill>
              <a:schemeClr val="bg2"/>
            </a:solidFill>
            <a:round/>
            <a:headEnd/>
            <a:tailEnd type="triangl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9320" name="Freeform 8"/>
          <p:cNvSpPr>
            <a:spLocks/>
          </p:cNvSpPr>
          <p:nvPr/>
        </p:nvSpPr>
        <p:spPr bwMode="auto">
          <a:xfrm>
            <a:off x="4610100" y="3759200"/>
            <a:ext cx="2133600" cy="1111250"/>
          </a:xfrm>
          <a:custGeom>
            <a:avLst/>
            <a:gdLst>
              <a:gd name="T0" fmla="*/ 0 w 1344"/>
              <a:gd name="T1" fmla="*/ 700 h 700"/>
              <a:gd name="T2" fmla="*/ 369 w 1344"/>
              <a:gd name="T3" fmla="*/ 283 h 700"/>
              <a:gd name="T4" fmla="*/ 1344 w 1344"/>
              <a:gd name="T5" fmla="*/ 0 h 700"/>
            </a:gdLst>
            <a:ahLst/>
            <a:cxnLst>
              <a:cxn ang="0">
                <a:pos x="T0" y="T1"/>
              </a:cxn>
              <a:cxn ang="0">
                <a:pos x="T2" y="T3"/>
              </a:cxn>
              <a:cxn ang="0">
                <a:pos x="T4" y="T5"/>
              </a:cxn>
            </a:cxnLst>
            <a:rect l="0" t="0" r="r" b="b"/>
            <a:pathLst>
              <a:path w="1344" h="700">
                <a:moveTo>
                  <a:pt x="0" y="700"/>
                </a:moveTo>
                <a:lnTo>
                  <a:pt x="369" y="283"/>
                </a:lnTo>
                <a:lnTo>
                  <a:pt x="1344" y="0"/>
                </a:lnTo>
              </a:path>
            </a:pathLst>
          </a:custGeom>
          <a:noFill/>
          <a:ln w="57150">
            <a:solidFill>
              <a:schemeClr val="accent2"/>
            </a:solidFill>
            <a:round/>
            <a:headEnd/>
            <a:tailEnd type="triangl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9321" name="Line 9"/>
          <p:cNvSpPr>
            <a:spLocks noChangeShapeType="1"/>
          </p:cNvSpPr>
          <p:nvPr/>
        </p:nvSpPr>
        <p:spPr bwMode="auto">
          <a:xfrm flipV="1">
            <a:off x="4694239" y="4259263"/>
            <a:ext cx="1870075" cy="176212"/>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9322" name="Line 10"/>
          <p:cNvSpPr>
            <a:spLocks noChangeShapeType="1"/>
          </p:cNvSpPr>
          <p:nvPr/>
        </p:nvSpPr>
        <p:spPr bwMode="auto">
          <a:xfrm>
            <a:off x="5099051" y="3822700"/>
            <a:ext cx="1408113" cy="361950"/>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9323" name="Line 11"/>
          <p:cNvSpPr>
            <a:spLocks noChangeShapeType="1"/>
          </p:cNvSpPr>
          <p:nvPr/>
        </p:nvSpPr>
        <p:spPr bwMode="auto">
          <a:xfrm>
            <a:off x="5314950" y="3270251"/>
            <a:ext cx="1335088" cy="942975"/>
          </a:xfrm>
          <a:prstGeom prst="line">
            <a:avLst/>
          </a:prstGeom>
          <a:noFill/>
          <a:ln w="57150">
            <a:solidFill>
              <a:schemeClr val="hlink"/>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9324" name="Freeform 12"/>
          <p:cNvSpPr>
            <a:spLocks/>
          </p:cNvSpPr>
          <p:nvPr/>
        </p:nvSpPr>
        <p:spPr bwMode="auto">
          <a:xfrm>
            <a:off x="4843463" y="4699001"/>
            <a:ext cx="1858962" cy="1147763"/>
          </a:xfrm>
          <a:custGeom>
            <a:avLst/>
            <a:gdLst>
              <a:gd name="T0" fmla="*/ 0 w 1171"/>
              <a:gd name="T1" fmla="*/ 723 h 723"/>
              <a:gd name="T2" fmla="*/ 615 w 1171"/>
              <a:gd name="T3" fmla="*/ 496 h 723"/>
              <a:gd name="T4" fmla="*/ 1171 w 1171"/>
              <a:gd name="T5" fmla="*/ 0 h 723"/>
            </a:gdLst>
            <a:ahLst/>
            <a:cxnLst>
              <a:cxn ang="0">
                <a:pos x="T0" y="T1"/>
              </a:cxn>
              <a:cxn ang="0">
                <a:pos x="T2" y="T3"/>
              </a:cxn>
              <a:cxn ang="0">
                <a:pos x="T4" y="T5"/>
              </a:cxn>
            </a:cxnLst>
            <a:rect l="0" t="0" r="r" b="b"/>
            <a:pathLst>
              <a:path w="1171" h="723">
                <a:moveTo>
                  <a:pt x="0" y="723"/>
                </a:moveTo>
                <a:lnTo>
                  <a:pt x="615" y="496"/>
                </a:lnTo>
                <a:lnTo>
                  <a:pt x="1171" y="0"/>
                </a:lnTo>
              </a:path>
            </a:pathLst>
          </a:custGeom>
          <a:noFill/>
          <a:ln w="57150">
            <a:solidFill>
              <a:schemeClr val="folHlink"/>
            </a:solidFill>
            <a:round/>
            <a:headEnd/>
            <a:tailEnd type="triangl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278903536"/>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2209800" y="466726"/>
            <a:ext cx="7772400" cy="8747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Global Strategies</a:t>
            </a:r>
          </a:p>
        </p:txBody>
      </p:sp>
      <p:sp>
        <p:nvSpPr>
          <p:cNvPr id="190467" name="Rectangle 3"/>
          <p:cNvSpPr>
            <a:spLocks noGrp="1" noChangeArrowheads="1"/>
          </p:cNvSpPr>
          <p:nvPr>
            <p:ph type="body" idx="1"/>
          </p:nvPr>
        </p:nvSpPr>
        <p:spPr>
          <a:xfrm>
            <a:off x="2209800" y="1725614"/>
            <a:ext cx="7773988" cy="4224337"/>
          </a:xfrm>
        </p:spPr>
        <p:txBody>
          <a:bodyPr/>
          <a:lstStyle/>
          <a:p>
            <a:pPr marL="444500" indent="-444500">
              <a:buFont typeface="Wingdings" panose="05000000000000000000" pitchFamily="2" charset="2"/>
              <a:buChar char="þ"/>
            </a:pPr>
            <a:r>
              <a:rPr lang="en-US" altLang="en-US"/>
              <a:t>Volvo – considered a Swedish company but it is controlled by an American company, Ford. The current Volvo S40 is built in Belgium and shares its platform with the Mazda 3 built in Japan and the Ford Focus built in Europe.</a:t>
            </a:r>
          </a:p>
          <a:p>
            <a:pPr marL="444500" indent="-444500">
              <a:buFont typeface="Wingdings" panose="05000000000000000000" pitchFamily="2" charset="2"/>
              <a:buChar char="þ"/>
            </a:pPr>
            <a:r>
              <a:rPr lang="en-US" altLang="en-US"/>
              <a:t>Haier – A Chinese company, produces compact refrigerators (it has one-third of the US market) and wine cabinets (it has half of the US market) in South Carolina</a:t>
            </a:r>
          </a:p>
        </p:txBody>
      </p:sp>
    </p:spTree>
    <p:extLst>
      <p:ext uri="{BB962C8B-B14F-4D97-AF65-F5344CB8AC3E}">
        <p14:creationId xmlns:p14="http://schemas.microsoft.com/office/powerpoint/2010/main" val="3136430230"/>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90467">
                                            <p:txEl>
                                              <p:pRg st="0" end="0"/>
                                            </p:txEl>
                                          </p:spTgt>
                                        </p:tgtEl>
                                        <p:attrNameLst>
                                          <p:attrName>style.visibility</p:attrName>
                                        </p:attrNameLst>
                                      </p:cBhvr>
                                      <p:to>
                                        <p:strVal val="visible"/>
                                      </p:to>
                                    </p:set>
                                    <p:animEffect transition="in" filter="strips(downRight)">
                                      <p:cBhvr>
                                        <p:cTn id="7" dur="1000"/>
                                        <p:tgtEl>
                                          <p:spTgt spid="190467">
                                            <p:txEl>
                                              <p:pRg st="0" end="0"/>
                                            </p:txEl>
                                          </p:spTgt>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190467">
                                            <p:txEl>
                                              <p:pRg st="1" end="1"/>
                                            </p:txEl>
                                          </p:spTgt>
                                        </p:tgtEl>
                                        <p:attrNameLst>
                                          <p:attrName>style.visibility</p:attrName>
                                        </p:attrNameLst>
                                      </p:cBhvr>
                                      <p:to>
                                        <p:strVal val="visible"/>
                                      </p:to>
                                    </p:set>
                                    <p:animEffect transition="in" filter="strips(downRight)">
                                      <p:cBhvr>
                                        <p:cTn id="11" dur="1000"/>
                                        <p:tgtEl>
                                          <p:spTgt spid="1904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a:xfrm>
            <a:off x="2201864" y="850900"/>
            <a:ext cx="7788275" cy="1422400"/>
          </a:xfrm>
          <a:solidFill>
            <a:srgbClr val="2FFF74"/>
          </a:solidFill>
          <a:ln>
            <a:solidFill>
              <a:schemeClr val="tx1"/>
            </a:solidFill>
            <a:miter lim="800000"/>
            <a:headEnd/>
            <a:tailEnd/>
          </a:ln>
        </p:spPr>
        <p:txBody>
          <a:bodyPr anchor="ctr"/>
          <a:lstStyle/>
          <a:p>
            <a:r>
              <a:rPr lang="en-US" altLang="en-US" sz="4400">
                <a:effectLst>
                  <a:outerShdw blurRad="38100" dist="38100" dir="2700000" algn="tl">
                    <a:srgbClr val="FFFFFF"/>
                  </a:outerShdw>
                </a:effectLst>
              </a:rPr>
              <a:t>Developing Missions and Strategies</a:t>
            </a:r>
          </a:p>
        </p:txBody>
      </p:sp>
      <p:sp>
        <p:nvSpPr>
          <p:cNvPr id="74755" name="Text Box 3"/>
          <p:cNvSpPr txBox="1">
            <a:spLocks noChangeArrowheads="1"/>
          </p:cNvSpPr>
          <p:nvPr/>
        </p:nvSpPr>
        <p:spPr bwMode="auto">
          <a:xfrm>
            <a:off x="2752725" y="2933701"/>
            <a:ext cx="6650038"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AU" altLang="en-US" sz="3200">
                <a:solidFill>
                  <a:schemeClr val="hlink"/>
                </a:solidFill>
                <a:effectLst>
                  <a:outerShdw blurRad="38100" dist="38100" dir="2700000" algn="tl">
                    <a:srgbClr val="C0C0C0"/>
                  </a:outerShdw>
                </a:effectLst>
              </a:rPr>
              <a:t>Mission</a:t>
            </a:r>
            <a:r>
              <a:rPr lang="en-AU" altLang="en-US" sz="3200">
                <a:effectLst>
                  <a:outerShdw blurRad="38100" dist="38100" dir="2700000" algn="tl">
                    <a:srgbClr val="C0C0C0"/>
                  </a:outerShdw>
                </a:effectLst>
              </a:rPr>
              <a:t> statements tell an organization where it is going</a:t>
            </a:r>
          </a:p>
        </p:txBody>
      </p:sp>
      <p:sp>
        <p:nvSpPr>
          <p:cNvPr id="74756" name="Text Box 4"/>
          <p:cNvSpPr txBox="1">
            <a:spLocks noChangeArrowheads="1"/>
          </p:cNvSpPr>
          <p:nvPr/>
        </p:nvSpPr>
        <p:spPr bwMode="auto">
          <a:xfrm>
            <a:off x="3094039" y="4359276"/>
            <a:ext cx="5965825"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AU" altLang="en-US" sz="3200">
                <a:effectLst>
                  <a:outerShdw blurRad="38100" dist="38100" dir="2700000" algn="tl">
                    <a:srgbClr val="C0C0C0"/>
                  </a:outerShdw>
                </a:effectLst>
              </a:rPr>
              <a:t>The </a:t>
            </a:r>
            <a:r>
              <a:rPr lang="en-AU" altLang="en-US" sz="3200">
                <a:solidFill>
                  <a:schemeClr val="hlink"/>
                </a:solidFill>
                <a:effectLst>
                  <a:outerShdw blurRad="38100" dist="38100" dir="2700000" algn="tl">
                    <a:srgbClr val="C0C0C0"/>
                  </a:outerShdw>
                </a:effectLst>
              </a:rPr>
              <a:t>Strategy </a:t>
            </a:r>
            <a:r>
              <a:rPr lang="en-AU" altLang="en-US" sz="3200">
                <a:effectLst>
                  <a:outerShdw blurRad="38100" dist="38100" dir="2700000" algn="tl">
                    <a:srgbClr val="C0C0C0"/>
                  </a:outerShdw>
                </a:effectLst>
              </a:rPr>
              <a:t>tells the organization how to get there</a:t>
            </a:r>
          </a:p>
        </p:txBody>
      </p:sp>
    </p:spTree>
    <p:extLst>
      <p:ext uri="{BB962C8B-B14F-4D97-AF65-F5344CB8AC3E}">
        <p14:creationId xmlns:p14="http://schemas.microsoft.com/office/powerpoint/2010/main" val="338110601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74755"/>
                                        </p:tgtEl>
                                        <p:attrNameLst>
                                          <p:attrName>style.visibility</p:attrName>
                                        </p:attrNameLst>
                                      </p:cBhvr>
                                      <p:to>
                                        <p:strVal val="visible"/>
                                      </p:to>
                                    </p:set>
                                    <p:animEffect transition="in" filter="strips(downRight)">
                                      <p:cBhvr>
                                        <p:cTn id="7" dur="1000"/>
                                        <p:tgtEl>
                                          <p:spTgt spid="74755"/>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74756"/>
                                        </p:tgtEl>
                                        <p:attrNameLst>
                                          <p:attrName>style.visibility</p:attrName>
                                        </p:attrNameLst>
                                      </p:cBhvr>
                                      <p:to>
                                        <p:strVal val="visible"/>
                                      </p:to>
                                    </p:set>
                                    <p:animEffect transition="in" filter="strips(downRight)">
                                      <p:cBhvr>
                                        <p:cTn id="11" dur="1000"/>
                                        <p:tgtEl>
                                          <p:spTgt spid="747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p:bldP spid="7475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750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4363" y="1963738"/>
            <a:ext cx="2881312" cy="3505200"/>
          </a:xfrm>
          <a:prstGeom prst="rect">
            <a:avLst/>
          </a:prstGeom>
          <a:noFill/>
          <a:extLst>
            <a:ext uri="{909E8E84-426E-40DD-AFC4-6F175D3DCCD1}">
              <a14:hiddenFill xmlns:a14="http://schemas.microsoft.com/office/drawing/2010/main">
                <a:solidFill>
                  <a:srgbClr val="FFFFFF"/>
                </a:solidFill>
              </a14:hiddenFill>
            </a:ext>
          </a:extLst>
        </p:spPr>
      </p:pic>
      <p:sp>
        <p:nvSpPr>
          <p:cNvPr id="277507" name="Rectangle 3"/>
          <p:cNvSpPr>
            <a:spLocks noGrp="1" noChangeArrowheads="1"/>
          </p:cNvSpPr>
          <p:nvPr>
            <p:ph type="title"/>
          </p:nvPr>
        </p:nvSpPr>
        <p:spPr>
          <a:xfrm>
            <a:off x="2209800" y="609600"/>
            <a:ext cx="7772400" cy="8255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Mission</a:t>
            </a:r>
          </a:p>
        </p:txBody>
      </p:sp>
      <p:sp>
        <p:nvSpPr>
          <p:cNvPr id="277508" name="Rectangle 4"/>
          <p:cNvSpPr>
            <a:spLocks noChangeArrowheads="1"/>
          </p:cNvSpPr>
          <p:nvPr/>
        </p:nvSpPr>
        <p:spPr bwMode="auto">
          <a:xfrm>
            <a:off x="1862139" y="1905001"/>
            <a:ext cx="4789487" cy="407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8967" tIns="48615" rIns="98967" bIns="48615"/>
          <a:lstStyle>
            <a:lvl1pPr marL="449263" indent="-449263">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1pPr>
            <a:lvl2pPr marL="987425" indent="-358775">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2pPr>
            <a:lvl3pPr marL="1395413" indent="-2286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3pPr>
            <a:lvl4pPr marL="1803400" indent="-228600">
              <a:lnSpc>
                <a:spcPct val="90000"/>
              </a:lnSpc>
              <a:spcBef>
                <a:spcPct val="40000"/>
              </a:spcBef>
              <a:buChar char="–"/>
              <a:defRPr b="1" i="1">
                <a:solidFill>
                  <a:schemeClr val="tx1"/>
                </a:solidFill>
                <a:effectLst>
                  <a:outerShdw blurRad="38100" dist="38100" dir="2700000" algn="tl">
                    <a:srgbClr val="C0C0C0"/>
                  </a:outerShdw>
                </a:effectLst>
                <a:latin typeface="Arial" panose="020B0604020202020204" pitchFamily="34" charset="0"/>
              </a:defRPr>
            </a:lvl4pPr>
            <a:lvl5pPr marL="2211388" indent="-228600">
              <a:lnSpc>
                <a:spcPct val="90000"/>
              </a:lnSpc>
              <a:spcBef>
                <a:spcPct val="40000"/>
              </a:spcBef>
              <a:buChar char="»"/>
              <a:defRPr b="1" i="1">
                <a:solidFill>
                  <a:schemeClr val="tx1"/>
                </a:solidFill>
                <a:effectLst>
                  <a:outerShdw blurRad="38100" dist="38100" dir="2700000" algn="tl">
                    <a:srgbClr val="C0C0C0"/>
                  </a:outerShdw>
                </a:effectLst>
                <a:latin typeface="Arial" panose="020B0604020202020204" pitchFamily="34" charset="0"/>
              </a:defRPr>
            </a:lvl5pPr>
            <a:lvl6pPr marL="2668588" indent="-228600" fontAlgn="base">
              <a:lnSpc>
                <a:spcPct val="90000"/>
              </a:lnSpc>
              <a:spcBef>
                <a:spcPct val="40000"/>
              </a:spcBef>
              <a:spcAft>
                <a:spcPct val="0"/>
              </a:spcAft>
              <a:buChar char="»"/>
              <a:defRPr b="1" i="1">
                <a:solidFill>
                  <a:schemeClr val="tx1"/>
                </a:solidFill>
                <a:effectLst>
                  <a:outerShdw blurRad="38100" dist="38100" dir="2700000" algn="tl">
                    <a:srgbClr val="C0C0C0"/>
                  </a:outerShdw>
                </a:effectLst>
                <a:latin typeface="Arial" panose="020B0604020202020204" pitchFamily="34" charset="0"/>
              </a:defRPr>
            </a:lvl6pPr>
            <a:lvl7pPr marL="3125788" indent="-228600" fontAlgn="base">
              <a:lnSpc>
                <a:spcPct val="90000"/>
              </a:lnSpc>
              <a:spcBef>
                <a:spcPct val="40000"/>
              </a:spcBef>
              <a:spcAft>
                <a:spcPct val="0"/>
              </a:spcAft>
              <a:buChar char="»"/>
              <a:defRPr b="1" i="1">
                <a:solidFill>
                  <a:schemeClr val="tx1"/>
                </a:solidFill>
                <a:effectLst>
                  <a:outerShdw blurRad="38100" dist="38100" dir="2700000" algn="tl">
                    <a:srgbClr val="C0C0C0"/>
                  </a:outerShdw>
                </a:effectLst>
                <a:latin typeface="Arial" panose="020B0604020202020204" pitchFamily="34" charset="0"/>
              </a:defRPr>
            </a:lvl7pPr>
            <a:lvl8pPr marL="3582988" indent="-228600" fontAlgn="base">
              <a:lnSpc>
                <a:spcPct val="90000"/>
              </a:lnSpc>
              <a:spcBef>
                <a:spcPct val="40000"/>
              </a:spcBef>
              <a:spcAft>
                <a:spcPct val="0"/>
              </a:spcAft>
              <a:buChar char="»"/>
              <a:defRPr b="1" i="1">
                <a:solidFill>
                  <a:schemeClr val="tx1"/>
                </a:solidFill>
                <a:effectLst>
                  <a:outerShdw blurRad="38100" dist="38100" dir="2700000" algn="tl">
                    <a:srgbClr val="C0C0C0"/>
                  </a:outerShdw>
                </a:effectLst>
                <a:latin typeface="Arial" panose="020B0604020202020204" pitchFamily="34" charset="0"/>
              </a:defRPr>
            </a:lvl8pPr>
            <a:lvl9pPr marL="4040188" indent="-228600" fontAlgn="base">
              <a:lnSpc>
                <a:spcPct val="90000"/>
              </a:lnSpc>
              <a:spcBef>
                <a:spcPct val="40000"/>
              </a:spcBef>
              <a:spcAft>
                <a:spcPct val="0"/>
              </a:spcAft>
              <a:buChar char="»"/>
              <a:defRPr b="1" i="1">
                <a:solidFill>
                  <a:schemeClr val="tx1"/>
                </a:solidFill>
                <a:effectLst>
                  <a:outerShdw blurRad="38100" dist="38100" dir="2700000" algn="tl">
                    <a:srgbClr val="C0C0C0"/>
                  </a:outerShdw>
                </a:effectLst>
                <a:latin typeface="Arial" panose="020B0604020202020204" pitchFamily="34" charset="0"/>
              </a:defRPr>
            </a:lvl9pPr>
          </a:lstStyle>
          <a:p>
            <a:pPr eaLnBrk="1" hangingPunct="1">
              <a:buFont typeface="Wingdings" panose="05000000000000000000" pitchFamily="2" charset="2"/>
              <a:buChar char="þ"/>
            </a:pPr>
            <a:r>
              <a:rPr lang="en-US" altLang="en-US" sz="3200"/>
              <a:t>Mission - where are you going?</a:t>
            </a:r>
          </a:p>
          <a:p>
            <a:pPr lvl="1" eaLnBrk="1" hangingPunct="1">
              <a:buFont typeface="Wingdings" panose="05000000000000000000" pitchFamily="2" charset="2"/>
              <a:buChar char="þ"/>
            </a:pPr>
            <a:r>
              <a:rPr lang="en-US" altLang="en-US" sz="2800"/>
              <a:t>Organization’s purpose for being</a:t>
            </a:r>
          </a:p>
          <a:p>
            <a:pPr lvl="1" eaLnBrk="1" hangingPunct="1">
              <a:buFont typeface="Wingdings" panose="05000000000000000000" pitchFamily="2" charset="2"/>
              <a:buChar char="þ"/>
            </a:pPr>
            <a:r>
              <a:rPr lang="en-US" altLang="en-US" sz="2800"/>
              <a:t>Answers ‘What do we provide society?’</a:t>
            </a:r>
          </a:p>
          <a:p>
            <a:pPr lvl="1" eaLnBrk="1" hangingPunct="1">
              <a:buFont typeface="Wingdings" panose="05000000000000000000" pitchFamily="2" charset="2"/>
              <a:buChar char="þ"/>
            </a:pPr>
            <a:r>
              <a:rPr lang="en-US" altLang="en-US" sz="2800"/>
              <a:t>Provides boundaries and focus</a:t>
            </a:r>
          </a:p>
        </p:txBody>
      </p:sp>
    </p:spTree>
    <p:extLst>
      <p:ext uri="{BB962C8B-B14F-4D97-AF65-F5344CB8AC3E}">
        <p14:creationId xmlns:p14="http://schemas.microsoft.com/office/powerpoint/2010/main" val="385515891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77508"/>
                                        </p:tgtEl>
                                        <p:attrNameLst>
                                          <p:attrName>style.visibility</p:attrName>
                                        </p:attrNameLst>
                                      </p:cBhvr>
                                      <p:to>
                                        <p:strVal val="visible"/>
                                      </p:to>
                                    </p:set>
                                    <p:animEffect transition="in" filter="strips(downRight)">
                                      <p:cBhvr>
                                        <p:cTn id="7" dur="500"/>
                                        <p:tgtEl>
                                          <p:spTgt spid="277508"/>
                                        </p:tgtEl>
                                      </p:cBhvr>
                                    </p:animEffect>
                                  </p:childTnLst>
                                </p:cTn>
                              </p:par>
                            </p:childTnLst>
                          </p:cTn>
                        </p:par>
                        <p:par>
                          <p:cTn id="8" fill="hold" nodeType="afterGroup">
                            <p:stCondLst>
                              <p:cond delay="1500"/>
                            </p:stCondLst>
                            <p:childTnLst>
                              <p:par>
                                <p:cTn id="9" presetID="9" presetClass="entr" presetSubtype="0" fill="hold" nodeType="afterEffect">
                                  <p:stCondLst>
                                    <p:cond delay="1000"/>
                                  </p:stCondLst>
                                  <p:childTnLst>
                                    <p:set>
                                      <p:cBhvr>
                                        <p:cTn id="10" dur="1" fill="hold">
                                          <p:stCondLst>
                                            <p:cond delay="0"/>
                                          </p:stCondLst>
                                        </p:cTn>
                                        <p:tgtEl>
                                          <p:spTgt spid="277506"/>
                                        </p:tgtEl>
                                        <p:attrNameLst>
                                          <p:attrName>style.visibility</p:attrName>
                                        </p:attrNameLst>
                                      </p:cBhvr>
                                      <p:to>
                                        <p:strVal val="visible"/>
                                      </p:to>
                                    </p:set>
                                    <p:animEffect transition="in" filter="dissolve">
                                      <p:cBhvr>
                                        <p:cTn id="11" dur="500"/>
                                        <p:tgtEl>
                                          <p:spTgt spid="277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2209800" y="609600"/>
            <a:ext cx="7772400" cy="7493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FedEx</a:t>
            </a:r>
          </a:p>
        </p:txBody>
      </p:sp>
      <p:sp>
        <p:nvSpPr>
          <p:cNvPr id="77827" name="Rectangle 3"/>
          <p:cNvSpPr>
            <a:spLocks noGrp="1" noChangeArrowheads="1"/>
          </p:cNvSpPr>
          <p:nvPr>
            <p:ph type="body" idx="1"/>
          </p:nvPr>
        </p:nvSpPr>
        <p:spPr>
          <a:xfrm>
            <a:off x="2120900" y="1585913"/>
            <a:ext cx="7899400" cy="4724400"/>
          </a:xfrm>
        </p:spPr>
        <p:txBody>
          <a:bodyPr/>
          <a:lstStyle/>
          <a:p>
            <a:pPr marL="0" indent="0" algn="ctr" defTabSz="836613">
              <a:buNone/>
            </a:pPr>
            <a:r>
              <a:rPr lang="en-US" altLang="en-US" sz="2400"/>
              <a:t>FedEx is committed to our People-Service-Profit philosophy.  We will produce outstanding financial returns by providing total reliable, competitively superior, global air-ground transportation of high priority goods and documents that require rapid, time-certain delivery.  Equally important, positive control of each package will be maintained using real time electronic tracking and tracing systems.  A complete record of each shipment and delivery will be presented with our request for payment.  We will be helpful, courteous, and professional to each other and the public.  We will strive to have a completely satisfied customer at the end of each transaction.</a:t>
            </a:r>
          </a:p>
        </p:txBody>
      </p:sp>
      <p:sp>
        <p:nvSpPr>
          <p:cNvPr id="77828" name="Text Box 4"/>
          <p:cNvSpPr txBox="1">
            <a:spLocks noChangeArrowheads="1"/>
          </p:cNvSpPr>
          <p:nvPr/>
        </p:nvSpPr>
        <p:spPr bwMode="auto">
          <a:xfrm>
            <a:off x="8848725" y="6181725"/>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2.2</a:t>
            </a:r>
          </a:p>
        </p:txBody>
      </p:sp>
    </p:spTree>
    <p:extLst>
      <p:ext uri="{BB962C8B-B14F-4D97-AF65-F5344CB8AC3E}">
        <p14:creationId xmlns:p14="http://schemas.microsoft.com/office/powerpoint/2010/main" val="2222486821"/>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strips(downRight)">
                                      <p:cBhvr>
                                        <p:cTn id="7" dur="1000"/>
                                        <p:tgtEl>
                                          <p:spTgt spid="77827">
                                            <p:txEl>
                                              <p:pRg st="0" end="0"/>
                                            </p:txEl>
                                          </p:spTgt>
                                        </p:tgtEl>
                                      </p:cBhvr>
                                    </p:animEffect>
                                  </p:childTnLst>
                                </p:cTn>
                              </p:par>
                            </p:childTnLst>
                          </p:cTn>
                        </p:par>
                        <p:par>
                          <p:cTn id="8" fill="hold" nodeType="afterGroup">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77828"/>
                                        </p:tgtEl>
                                        <p:attrNameLst>
                                          <p:attrName>style.visibility</p:attrName>
                                        </p:attrNameLst>
                                      </p:cBhvr>
                                      <p:to>
                                        <p:strVal val="visible"/>
                                      </p:to>
                                    </p:set>
                                    <p:animEffect transition="in" filter="wipe(left)">
                                      <p:cBhvr>
                                        <p:cTn id="11" dur="1000"/>
                                        <p:tgtEl>
                                          <p:spTgt spid="77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P spid="7782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2209800" y="609600"/>
            <a:ext cx="7772400" cy="8001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Merck</a:t>
            </a:r>
          </a:p>
        </p:txBody>
      </p:sp>
      <p:sp>
        <p:nvSpPr>
          <p:cNvPr id="78851" name="Rectangle 3"/>
          <p:cNvSpPr>
            <a:spLocks noGrp="1" noChangeArrowheads="1"/>
          </p:cNvSpPr>
          <p:nvPr>
            <p:ph type="body" idx="1"/>
          </p:nvPr>
        </p:nvSpPr>
        <p:spPr>
          <a:xfrm>
            <a:off x="2197100" y="1803400"/>
            <a:ext cx="7772400" cy="3276600"/>
          </a:xfrm>
        </p:spPr>
        <p:txBody>
          <a:bodyPr/>
          <a:lstStyle/>
          <a:p>
            <a:pPr marL="0" indent="0" algn="ctr" defTabSz="836613">
              <a:lnSpc>
                <a:spcPct val="80000"/>
              </a:lnSpc>
              <a:buNone/>
            </a:pPr>
            <a:r>
              <a:rPr lang="en-US" altLang="en-US"/>
              <a:t>The mission of Merck is to provide society with superior products and services - innovations and solutions that improve the quality of life and satisfy customer needs - to provide employees with meaningful work and advancement opportunities and investors with a superior rate of return</a:t>
            </a:r>
          </a:p>
        </p:txBody>
      </p:sp>
      <p:sp>
        <p:nvSpPr>
          <p:cNvPr id="78853" name="Text Box 5"/>
          <p:cNvSpPr txBox="1">
            <a:spLocks noChangeArrowheads="1"/>
          </p:cNvSpPr>
          <p:nvPr/>
        </p:nvSpPr>
        <p:spPr bwMode="auto">
          <a:xfrm>
            <a:off x="8848725" y="6181725"/>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2.2</a:t>
            </a:r>
          </a:p>
        </p:txBody>
      </p:sp>
    </p:spTree>
    <p:extLst>
      <p:ext uri="{BB962C8B-B14F-4D97-AF65-F5344CB8AC3E}">
        <p14:creationId xmlns:p14="http://schemas.microsoft.com/office/powerpoint/2010/main" val="272292435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strips(downRight)">
                                      <p:cBhvr>
                                        <p:cTn id="7" dur="1000"/>
                                        <p:tgtEl>
                                          <p:spTgt spid="78851">
                                            <p:txEl>
                                              <p:pRg st="0" end="0"/>
                                            </p:txEl>
                                          </p:spTgt>
                                        </p:tgtEl>
                                      </p:cBhvr>
                                    </p:animEffect>
                                  </p:childTnLst>
                                </p:cTn>
                              </p:par>
                            </p:childTnLst>
                          </p:cTn>
                        </p:par>
                        <p:par>
                          <p:cTn id="8" fill="hold" nodeType="afterGroup">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78853"/>
                                        </p:tgtEl>
                                        <p:attrNameLst>
                                          <p:attrName>style.visibility</p:attrName>
                                        </p:attrNameLst>
                                      </p:cBhvr>
                                      <p:to>
                                        <p:strVal val="visible"/>
                                      </p:to>
                                    </p:set>
                                    <p:animEffect transition="in" filter="wipe(left)">
                                      <p:cBhvr>
                                        <p:cTn id="11" dur="1000"/>
                                        <p:tgtEl>
                                          <p:spTgt spid="78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P spid="7885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2209800" y="609600"/>
            <a:ext cx="7772400" cy="8128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Hard Rock Café</a:t>
            </a:r>
          </a:p>
        </p:txBody>
      </p:sp>
      <p:sp>
        <p:nvSpPr>
          <p:cNvPr id="80899" name="Rectangle 3"/>
          <p:cNvSpPr>
            <a:spLocks noGrp="1" noChangeArrowheads="1"/>
          </p:cNvSpPr>
          <p:nvPr>
            <p:ph type="body" idx="1"/>
          </p:nvPr>
        </p:nvSpPr>
        <p:spPr>
          <a:xfrm>
            <a:off x="2209800" y="1981200"/>
            <a:ext cx="7772400" cy="3327400"/>
          </a:xfrm>
        </p:spPr>
        <p:txBody>
          <a:bodyPr/>
          <a:lstStyle/>
          <a:p>
            <a:pPr marL="0" indent="0" algn="ctr" defTabSz="836613">
              <a:buNone/>
            </a:pPr>
            <a:r>
              <a:rPr lang="en-US" altLang="en-US"/>
              <a:t>Our Mission: To spread the spirit of Rock ‘n’ Roll by delivering an exceptional entertainment and dining experience.  We are committed to being an important, contributing member of our community and offering the Hard Rock family a fun, healthy, and nurturing work environment while ensuring our long-term success.</a:t>
            </a:r>
          </a:p>
        </p:txBody>
      </p:sp>
      <p:sp>
        <p:nvSpPr>
          <p:cNvPr id="80901" name="Text Box 5"/>
          <p:cNvSpPr txBox="1">
            <a:spLocks noChangeArrowheads="1"/>
          </p:cNvSpPr>
          <p:nvPr/>
        </p:nvSpPr>
        <p:spPr bwMode="auto">
          <a:xfrm>
            <a:off x="8848725" y="6181725"/>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2.2</a:t>
            </a:r>
          </a:p>
        </p:txBody>
      </p:sp>
    </p:spTree>
    <p:extLst>
      <p:ext uri="{BB962C8B-B14F-4D97-AF65-F5344CB8AC3E}">
        <p14:creationId xmlns:p14="http://schemas.microsoft.com/office/powerpoint/2010/main" val="343579996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strips(downRight)">
                                      <p:cBhvr>
                                        <p:cTn id="7" dur="1000"/>
                                        <p:tgtEl>
                                          <p:spTgt spid="80899">
                                            <p:txEl>
                                              <p:pRg st="0" end="0"/>
                                            </p:txEl>
                                          </p:spTgt>
                                        </p:tgtEl>
                                      </p:cBhvr>
                                    </p:animEffect>
                                  </p:childTnLst>
                                </p:cTn>
                              </p:par>
                            </p:childTnLst>
                          </p:cTn>
                        </p:par>
                        <p:par>
                          <p:cTn id="8" fill="hold" nodeType="afterGroup">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80901"/>
                                        </p:tgtEl>
                                        <p:attrNameLst>
                                          <p:attrName>style.visibility</p:attrName>
                                        </p:attrNameLst>
                                      </p:cBhvr>
                                      <p:to>
                                        <p:strVal val="visible"/>
                                      </p:to>
                                    </p:set>
                                    <p:animEffect transition="in" filter="wipe(left)">
                                      <p:cBhvr>
                                        <p:cTn id="11" dur="1000"/>
                                        <p:tgtEl>
                                          <p:spTgt spid="80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P spid="8090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4" name="Rectangle 4"/>
          <p:cNvSpPr>
            <a:spLocks noGrp="1" noChangeArrowheads="1"/>
          </p:cNvSpPr>
          <p:nvPr>
            <p:ph type="title"/>
          </p:nvPr>
        </p:nvSpPr>
        <p:spPr>
          <a:xfrm>
            <a:off x="2209800" y="609600"/>
            <a:ext cx="7772400" cy="901700"/>
          </a:xfrm>
          <a:solidFill>
            <a:srgbClr val="2FFF74"/>
          </a:solidFill>
          <a:ln>
            <a:solidFill>
              <a:schemeClr val="tx1"/>
            </a:solidFill>
            <a:miter lim="800000"/>
            <a:headEnd/>
            <a:tailEnd/>
          </a:ln>
        </p:spPr>
        <p:txBody>
          <a:bodyPr/>
          <a:lstStyle/>
          <a:p>
            <a:r>
              <a:rPr lang="en-AU" altLang="en-US">
                <a:effectLst>
                  <a:outerShdw blurRad="38100" dist="38100" dir="2700000" algn="tl">
                    <a:srgbClr val="FFFFFF"/>
                  </a:outerShdw>
                </a:effectLst>
              </a:rPr>
              <a:t>Arnold Palmer Hospital</a:t>
            </a:r>
          </a:p>
        </p:txBody>
      </p:sp>
      <p:sp>
        <p:nvSpPr>
          <p:cNvPr id="204805" name="Text Box 5"/>
          <p:cNvSpPr txBox="1">
            <a:spLocks noChangeArrowheads="1"/>
          </p:cNvSpPr>
          <p:nvPr/>
        </p:nvSpPr>
        <p:spPr bwMode="auto">
          <a:xfrm>
            <a:off x="2636839" y="2338389"/>
            <a:ext cx="6891337"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AU" altLang="en-US" sz="2800">
                <a:effectLst>
                  <a:outerShdw blurRad="38100" dist="38100" dir="2700000" algn="tl">
                    <a:srgbClr val="C0C0C0"/>
                  </a:outerShdw>
                </a:effectLst>
              </a:rPr>
              <a:t>Arnold Palmer Hospital is a healing environment providing family-centered care with compassion, comfort and respect… when it matters the most.</a:t>
            </a:r>
          </a:p>
        </p:txBody>
      </p:sp>
      <p:sp>
        <p:nvSpPr>
          <p:cNvPr id="204807" name="Text Box 7"/>
          <p:cNvSpPr txBox="1">
            <a:spLocks noChangeArrowheads="1"/>
          </p:cNvSpPr>
          <p:nvPr/>
        </p:nvSpPr>
        <p:spPr bwMode="auto">
          <a:xfrm>
            <a:off x="8848725" y="6181725"/>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2.2</a:t>
            </a:r>
          </a:p>
        </p:txBody>
      </p:sp>
    </p:spTree>
    <p:extLst>
      <p:ext uri="{BB962C8B-B14F-4D97-AF65-F5344CB8AC3E}">
        <p14:creationId xmlns:p14="http://schemas.microsoft.com/office/powerpoint/2010/main" val="319374603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04805"/>
                                        </p:tgtEl>
                                        <p:attrNameLst>
                                          <p:attrName>style.visibility</p:attrName>
                                        </p:attrNameLst>
                                      </p:cBhvr>
                                      <p:to>
                                        <p:strVal val="visible"/>
                                      </p:to>
                                    </p:set>
                                    <p:animEffect transition="in" filter="strips(downRight)">
                                      <p:cBhvr>
                                        <p:cTn id="7" dur="1000"/>
                                        <p:tgtEl>
                                          <p:spTgt spid="204805"/>
                                        </p:tgtEl>
                                      </p:cBhvr>
                                    </p:animEffect>
                                  </p:childTnLst>
                                </p:cTn>
                              </p:par>
                            </p:childTnLst>
                          </p:cTn>
                        </p:par>
                        <p:par>
                          <p:cTn id="8" fill="hold" nodeType="afterGroup">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204807"/>
                                        </p:tgtEl>
                                        <p:attrNameLst>
                                          <p:attrName>style.visibility</p:attrName>
                                        </p:attrNameLst>
                                      </p:cBhvr>
                                      <p:to>
                                        <p:strVal val="visible"/>
                                      </p:to>
                                    </p:set>
                                    <p:animEffect transition="in" filter="wipe(left)">
                                      <p:cBhvr>
                                        <p:cTn id="11" dur="1000"/>
                                        <p:tgtEl>
                                          <p:spTgt spid="204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5" grpId="0"/>
      <p:bldP spid="20480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59" name="Group 39"/>
          <p:cNvGrpSpPr>
            <a:grpSpLocks/>
          </p:cNvGrpSpPr>
          <p:nvPr/>
        </p:nvGrpSpPr>
        <p:grpSpPr bwMode="auto">
          <a:xfrm>
            <a:off x="5208589" y="4445000"/>
            <a:ext cx="1760537" cy="1949450"/>
            <a:chOff x="2321" y="2800"/>
            <a:chExt cx="1109" cy="1228"/>
          </a:xfrm>
        </p:grpSpPr>
        <p:sp>
          <p:nvSpPr>
            <p:cNvPr id="81947" name="Rectangle 27"/>
            <p:cNvSpPr>
              <a:spLocks noChangeArrowheads="1"/>
            </p:cNvSpPr>
            <p:nvPr/>
          </p:nvSpPr>
          <p:spPr bwMode="auto">
            <a:xfrm>
              <a:off x="2321" y="3382"/>
              <a:ext cx="1109" cy="646"/>
            </a:xfrm>
            <a:prstGeom prst="rect">
              <a:avLst/>
            </a:prstGeom>
            <a:solidFill>
              <a:schemeClr val="accent2"/>
            </a:solidFill>
            <a:ln w="9525">
              <a:solidFill>
                <a:schemeClr val="tx1"/>
              </a:solidFill>
              <a:miter lim="800000"/>
              <a:headEnd/>
              <a:tailEnd/>
            </a:ln>
          </p:spPr>
          <p:txBody>
            <a:bodyPr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latin typeface="Arial" panose="020B0604020202020204" pitchFamily="34" charset="0"/>
                </a:rPr>
                <a:t>Benefit to Society</a:t>
              </a:r>
            </a:p>
          </p:txBody>
        </p:sp>
        <p:sp>
          <p:nvSpPr>
            <p:cNvPr id="81952" name="Line 32"/>
            <p:cNvSpPr>
              <a:spLocks noChangeShapeType="1"/>
            </p:cNvSpPr>
            <p:nvPr/>
          </p:nvSpPr>
          <p:spPr bwMode="auto">
            <a:xfrm>
              <a:off x="2872" y="2800"/>
              <a:ext cx="0" cy="576"/>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1957" name="Group 37"/>
          <p:cNvGrpSpPr>
            <a:grpSpLocks/>
          </p:cNvGrpSpPr>
          <p:nvPr/>
        </p:nvGrpSpPr>
        <p:grpSpPr bwMode="auto">
          <a:xfrm>
            <a:off x="4222750" y="2844800"/>
            <a:ext cx="3473450" cy="1949450"/>
            <a:chOff x="1700" y="1792"/>
            <a:chExt cx="2188" cy="1228"/>
          </a:xfrm>
        </p:grpSpPr>
        <p:sp>
          <p:nvSpPr>
            <p:cNvPr id="81924" name="Rectangle 4"/>
            <p:cNvSpPr>
              <a:spLocks noChangeArrowheads="1"/>
            </p:cNvSpPr>
            <p:nvPr/>
          </p:nvSpPr>
          <p:spPr bwMode="auto">
            <a:xfrm>
              <a:off x="2455" y="2376"/>
              <a:ext cx="842" cy="438"/>
            </a:xfrm>
            <a:prstGeom prst="rect">
              <a:avLst/>
            </a:prstGeom>
            <a:solidFill>
              <a:schemeClr val="folHlink"/>
            </a:solidFill>
            <a:ln w="9525">
              <a:solidFill>
                <a:schemeClr val="tx1"/>
              </a:solidFill>
              <a:miter lim="800000"/>
              <a:headEnd/>
              <a:tailEnd/>
            </a:ln>
          </p:spPr>
          <p:txBody>
            <a:bodyPr wrap="none"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chemeClr val="bg1"/>
                  </a:solidFill>
                  <a:latin typeface="Arial" panose="020B0604020202020204" pitchFamily="34" charset="0"/>
                </a:rPr>
                <a:t>Mission</a:t>
              </a:r>
            </a:p>
          </p:txBody>
        </p:sp>
        <p:sp>
          <p:nvSpPr>
            <p:cNvPr id="81951" name="Line 31"/>
            <p:cNvSpPr>
              <a:spLocks noChangeShapeType="1"/>
            </p:cNvSpPr>
            <p:nvPr/>
          </p:nvSpPr>
          <p:spPr bwMode="auto">
            <a:xfrm>
              <a:off x="2880" y="1792"/>
              <a:ext cx="0" cy="576"/>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3" name="Line 33"/>
            <p:cNvSpPr>
              <a:spLocks noChangeShapeType="1"/>
            </p:cNvSpPr>
            <p:nvPr/>
          </p:nvSpPr>
          <p:spPr bwMode="auto">
            <a:xfrm>
              <a:off x="1768" y="2160"/>
              <a:ext cx="648" cy="32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4" name="Line 34"/>
            <p:cNvSpPr>
              <a:spLocks noChangeShapeType="1"/>
            </p:cNvSpPr>
            <p:nvPr/>
          </p:nvSpPr>
          <p:spPr bwMode="auto">
            <a:xfrm flipH="1">
              <a:off x="3328" y="2176"/>
              <a:ext cx="560" cy="296"/>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5" name="Line 35"/>
            <p:cNvSpPr>
              <a:spLocks noChangeShapeType="1"/>
            </p:cNvSpPr>
            <p:nvPr/>
          </p:nvSpPr>
          <p:spPr bwMode="auto">
            <a:xfrm rot="-5400000">
              <a:off x="1908" y="2500"/>
              <a:ext cx="312" cy="728"/>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6" name="Line 36"/>
            <p:cNvSpPr>
              <a:spLocks noChangeShapeType="1"/>
            </p:cNvSpPr>
            <p:nvPr/>
          </p:nvSpPr>
          <p:spPr bwMode="auto">
            <a:xfrm rot="5400000" flipH="1">
              <a:off x="3440" y="2584"/>
              <a:ext cx="288" cy="536"/>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1922" name="Rectangle 2"/>
          <p:cNvSpPr>
            <a:spLocks noGrp="1" noChangeArrowheads="1"/>
          </p:cNvSpPr>
          <p:nvPr>
            <p:ph type="title"/>
          </p:nvPr>
        </p:nvSpPr>
        <p:spPr>
          <a:xfrm>
            <a:off x="2209800" y="609600"/>
            <a:ext cx="7772400" cy="8890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Factors Affecting Mission</a:t>
            </a:r>
          </a:p>
        </p:txBody>
      </p:sp>
      <p:grpSp>
        <p:nvGrpSpPr>
          <p:cNvPr id="81958" name="Group 38"/>
          <p:cNvGrpSpPr>
            <a:grpSpLocks/>
          </p:cNvGrpSpPr>
          <p:nvPr/>
        </p:nvGrpSpPr>
        <p:grpSpPr bwMode="auto">
          <a:xfrm>
            <a:off x="2341564" y="1878014"/>
            <a:ext cx="7364413" cy="3243263"/>
            <a:chOff x="515" y="1183"/>
            <a:chExt cx="4639" cy="2043"/>
          </a:xfrm>
        </p:grpSpPr>
        <p:sp>
          <p:nvSpPr>
            <p:cNvPr id="81926" name="Rectangle 6"/>
            <p:cNvSpPr>
              <a:spLocks noChangeArrowheads="1"/>
            </p:cNvSpPr>
            <p:nvPr/>
          </p:nvSpPr>
          <p:spPr bwMode="auto">
            <a:xfrm>
              <a:off x="2257" y="1183"/>
              <a:ext cx="1235" cy="646"/>
            </a:xfrm>
            <a:prstGeom prst="rect">
              <a:avLst/>
            </a:prstGeom>
            <a:solidFill>
              <a:schemeClr val="accent1"/>
            </a:solidFill>
            <a:ln w="9525">
              <a:solidFill>
                <a:schemeClr val="tx1"/>
              </a:solidFill>
              <a:miter lim="800000"/>
              <a:headEnd/>
              <a:tailEnd/>
            </a:ln>
          </p:spPr>
          <p:txBody>
            <a:bodyPr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Philosophy and Values</a:t>
              </a:r>
              <a:endParaRPr lang="en-US" altLang="en-US">
                <a:latin typeface="Arial" panose="020B0604020202020204" pitchFamily="34" charset="0"/>
              </a:endParaRPr>
            </a:p>
          </p:txBody>
        </p:sp>
        <p:sp>
          <p:nvSpPr>
            <p:cNvPr id="81929" name="Rectangle 9"/>
            <p:cNvSpPr>
              <a:spLocks noChangeArrowheads="1"/>
            </p:cNvSpPr>
            <p:nvPr/>
          </p:nvSpPr>
          <p:spPr bwMode="auto">
            <a:xfrm>
              <a:off x="3845" y="1832"/>
              <a:ext cx="1309" cy="646"/>
            </a:xfrm>
            <a:prstGeom prst="rect">
              <a:avLst/>
            </a:prstGeom>
            <a:solidFill>
              <a:schemeClr val="accent1"/>
            </a:solidFill>
            <a:ln w="9525">
              <a:solidFill>
                <a:schemeClr val="tx1"/>
              </a:solidFill>
              <a:miter lim="800000"/>
              <a:headEnd/>
              <a:tailEnd/>
            </a:ln>
          </p:spPr>
          <p:txBody>
            <a:bodyPr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Profitability and Growth</a:t>
              </a:r>
              <a:endParaRPr lang="en-US" altLang="en-US">
                <a:latin typeface="Arial" panose="020B0604020202020204" pitchFamily="34" charset="0"/>
              </a:endParaRPr>
            </a:p>
          </p:txBody>
        </p:sp>
        <p:sp>
          <p:nvSpPr>
            <p:cNvPr id="81932" name="Rectangle 12"/>
            <p:cNvSpPr>
              <a:spLocks noChangeArrowheads="1"/>
            </p:cNvSpPr>
            <p:nvPr/>
          </p:nvSpPr>
          <p:spPr bwMode="auto">
            <a:xfrm>
              <a:off x="515" y="1935"/>
              <a:ext cx="1273" cy="438"/>
            </a:xfrm>
            <a:prstGeom prst="rect">
              <a:avLst/>
            </a:prstGeom>
            <a:solidFill>
              <a:schemeClr val="accent1"/>
            </a:solidFill>
            <a:ln w="9525">
              <a:solidFill>
                <a:schemeClr val="tx1"/>
              </a:solidFill>
              <a:miter lim="800000"/>
              <a:headEnd/>
              <a:tailEnd/>
            </a:ln>
          </p:spPr>
          <p:txBody>
            <a:bodyPr wrap="none"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Environment</a:t>
              </a:r>
              <a:endParaRPr lang="en-US" altLang="en-US">
                <a:latin typeface="Arial" panose="020B0604020202020204" pitchFamily="34" charset="0"/>
              </a:endParaRPr>
            </a:p>
          </p:txBody>
        </p:sp>
        <p:sp>
          <p:nvSpPr>
            <p:cNvPr id="81934" name="Rectangle 14"/>
            <p:cNvSpPr>
              <a:spLocks noChangeArrowheads="1"/>
            </p:cNvSpPr>
            <p:nvPr/>
          </p:nvSpPr>
          <p:spPr bwMode="auto">
            <a:xfrm>
              <a:off x="592" y="2788"/>
              <a:ext cx="1121" cy="438"/>
            </a:xfrm>
            <a:prstGeom prst="rect">
              <a:avLst/>
            </a:prstGeom>
            <a:solidFill>
              <a:schemeClr val="accent1"/>
            </a:solidFill>
            <a:ln w="9525">
              <a:solidFill>
                <a:schemeClr val="tx1"/>
              </a:solidFill>
              <a:miter lim="800000"/>
              <a:headEnd/>
              <a:tailEnd/>
            </a:ln>
          </p:spPr>
          <p:txBody>
            <a:bodyPr wrap="none"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Customers</a:t>
              </a:r>
              <a:endParaRPr lang="en-US" altLang="en-US">
                <a:latin typeface="Arial" panose="020B0604020202020204" pitchFamily="34" charset="0"/>
              </a:endParaRPr>
            </a:p>
          </p:txBody>
        </p:sp>
        <p:sp>
          <p:nvSpPr>
            <p:cNvPr id="81936" name="Rectangle 16"/>
            <p:cNvSpPr>
              <a:spLocks noChangeArrowheads="1"/>
            </p:cNvSpPr>
            <p:nvPr/>
          </p:nvSpPr>
          <p:spPr bwMode="auto">
            <a:xfrm>
              <a:off x="3846" y="2788"/>
              <a:ext cx="1305" cy="438"/>
            </a:xfrm>
            <a:prstGeom prst="rect">
              <a:avLst/>
            </a:prstGeom>
            <a:solidFill>
              <a:schemeClr val="accent1"/>
            </a:solidFill>
            <a:ln w="9525">
              <a:solidFill>
                <a:schemeClr val="tx1"/>
              </a:solidFill>
              <a:miter lim="800000"/>
              <a:headEnd/>
              <a:tailEnd/>
            </a:ln>
          </p:spPr>
          <p:txBody>
            <a:bodyPr wrap="none"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Public Image</a:t>
              </a:r>
              <a:endParaRPr lang="en-US" altLang="en-US">
                <a:latin typeface="Arial" panose="020B0604020202020204" pitchFamily="34" charset="0"/>
              </a:endParaRPr>
            </a:p>
          </p:txBody>
        </p:sp>
      </p:grpSp>
    </p:spTree>
    <p:extLst>
      <p:ext uri="{BB962C8B-B14F-4D97-AF65-F5344CB8AC3E}">
        <p14:creationId xmlns:p14="http://schemas.microsoft.com/office/powerpoint/2010/main" val="46153451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1000"/>
                                  </p:stCondLst>
                                  <p:childTnLst>
                                    <p:set>
                                      <p:cBhvr>
                                        <p:cTn id="6" dur="1" fill="hold">
                                          <p:stCondLst>
                                            <p:cond delay="0"/>
                                          </p:stCondLst>
                                        </p:cTn>
                                        <p:tgtEl>
                                          <p:spTgt spid="81958"/>
                                        </p:tgtEl>
                                        <p:attrNameLst>
                                          <p:attrName>style.visibility</p:attrName>
                                        </p:attrNameLst>
                                      </p:cBhvr>
                                      <p:to>
                                        <p:strVal val="visible"/>
                                      </p:to>
                                    </p:set>
                                    <p:animEffect transition="in" filter="dissolve">
                                      <p:cBhvr>
                                        <p:cTn id="7" dur="1000"/>
                                        <p:tgtEl>
                                          <p:spTgt spid="81958"/>
                                        </p:tgtEl>
                                      </p:cBhvr>
                                    </p:animEffect>
                                  </p:childTnLst>
                                </p:cTn>
                              </p:par>
                            </p:childTnLst>
                          </p:cTn>
                        </p:par>
                        <p:par>
                          <p:cTn id="8" fill="hold" nodeType="afterGroup">
                            <p:stCondLst>
                              <p:cond delay="2000"/>
                            </p:stCondLst>
                            <p:childTnLst>
                              <p:par>
                                <p:cTn id="9" presetID="4" presetClass="entr" presetSubtype="16" fill="hold" nodeType="afterEffect">
                                  <p:stCondLst>
                                    <p:cond delay="1000"/>
                                  </p:stCondLst>
                                  <p:childTnLst>
                                    <p:set>
                                      <p:cBhvr>
                                        <p:cTn id="10" dur="1" fill="hold">
                                          <p:stCondLst>
                                            <p:cond delay="0"/>
                                          </p:stCondLst>
                                        </p:cTn>
                                        <p:tgtEl>
                                          <p:spTgt spid="81957"/>
                                        </p:tgtEl>
                                        <p:attrNameLst>
                                          <p:attrName>style.visibility</p:attrName>
                                        </p:attrNameLst>
                                      </p:cBhvr>
                                      <p:to>
                                        <p:strVal val="visible"/>
                                      </p:to>
                                    </p:set>
                                    <p:animEffect transition="in" filter="box(in)">
                                      <p:cBhvr>
                                        <p:cTn id="11" dur="1000"/>
                                        <p:tgtEl>
                                          <p:spTgt spid="8195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1000"/>
                                  </p:stCondLst>
                                  <p:childTnLst>
                                    <p:set>
                                      <p:cBhvr>
                                        <p:cTn id="15" dur="1" fill="hold">
                                          <p:stCondLst>
                                            <p:cond delay="0"/>
                                          </p:stCondLst>
                                        </p:cTn>
                                        <p:tgtEl>
                                          <p:spTgt spid="81959"/>
                                        </p:tgtEl>
                                        <p:attrNameLst>
                                          <p:attrName>style.visibility</p:attrName>
                                        </p:attrNameLst>
                                      </p:cBhvr>
                                      <p:to>
                                        <p:strVal val="visible"/>
                                      </p:to>
                                    </p:set>
                                    <p:animEffect transition="in" filter="wipe(up)">
                                      <p:cBhvr>
                                        <p:cTn id="16" dur="1000"/>
                                        <p:tgtEl>
                                          <p:spTgt spid="819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2209800" y="609600"/>
            <a:ext cx="7772400" cy="8382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Strategic Process</a:t>
            </a:r>
          </a:p>
        </p:txBody>
      </p:sp>
      <p:grpSp>
        <p:nvGrpSpPr>
          <p:cNvPr id="88105" name="Group 41"/>
          <p:cNvGrpSpPr>
            <a:grpSpLocks/>
          </p:cNvGrpSpPr>
          <p:nvPr/>
        </p:nvGrpSpPr>
        <p:grpSpPr bwMode="auto">
          <a:xfrm>
            <a:off x="2409826" y="4343401"/>
            <a:ext cx="7688263" cy="1933575"/>
            <a:chOff x="558" y="2808"/>
            <a:chExt cx="4843" cy="1218"/>
          </a:xfrm>
        </p:grpSpPr>
        <p:grpSp>
          <p:nvGrpSpPr>
            <p:cNvPr id="88103" name="Group 39"/>
            <p:cNvGrpSpPr>
              <a:grpSpLocks/>
            </p:cNvGrpSpPr>
            <p:nvPr/>
          </p:nvGrpSpPr>
          <p:grpSpPr bwMode="auto">
            <a:xfrm>
              <a:off x="1063" y="2808"/>
              <a:ext cx="3733" cy="664"/>
              <a:chOff x="1063" y="2808"/>
              <a:chExt cx="3733" cy="664"/>
            </a:xfrm>
          </p:grpSpPr>
          <p:sp>
            <p:nvSpPr>
              <p:cNvPr id="88101" name="Freeform 37"/>
              <p:cNvSpPr>
                <a:spLocks/>
              </p:cNvSpPr>
              <p:nvPr/>
            </p:nvSpPr>
            <p:spPr bwMode="auto">
              <a:xfrm>
                <a:off x="2872" y="2808"/>
                <a:ext cx="8" cy="664"/>
              </a:xfrm>
              <a:custGeom>
                <a:avLst/>
                <a:gdLst>
                  <a:gd name="T0" fmla="*/ 8 w 8"/>
                  <a:gd name="T1" fmla="*/ 0 h 664"/>
                  <a:gd name="T2" fmla="*/ 0 w 8"/>
                  <a:gd name="T3" fmla="*/ 664 h 664"/>
                </a:gdLst>
                <a:ahLst/>
                <a:cxnLst>
                  <a:cxn ang="0">
                    <a:pos x="T0" y="T1"/>
                  </a:cxn>
                  <a:cxn ang="0">
                    <a:pos x="T2" y="T3"/>
                  </a:cxn>
                </a:cxnLst>
                <a:rect l="0" t="0" r="r" b="b"/>
                <a:pathLst>
                  <a:path w="8" h="664">
                    <a:moveTo>
                      <a:pt x="8" y="0"/>
                    </a:moveTo>
                    <a:lnTo>
                      <a:pt x="0" y="664"/>
                    </a:lnTo>
                  </a:path>
                </a:pathLst>
              </a:custGeom>
              <a:noFill/>
              <a:ln w="101600">
                <a:solidFill>
                  <a:schemeClr val="tx1"/>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02" name="Freeform 38"/>
              <p:cNvSpPr>
                <a:spLocks/>
              </p:cNvSpPr>
              <p:nvPr/>
            </p:nvSpPr>
            <p:spPr bwMode="auto">
              <a:xfrm>
                <a:off x="1063" y="3056"/>
                <a:ext cx="3733" cy="416"/>
              </a:xfrm>
              <a:custGeom>
                <a:avLst/>
                <a:gdLst>
                  <a:gd name="T0" fmla="*/ 0 w 3733"/>
                  <a:gd name="T1" fmla="*/ 416 h 416"/>
                  <a:gd name="T2" fmla="*/ 9 w 3733"/>
                  <a:gd name="T3" fmla="*/ 0 h 416"/>
                  <a:gd name="T4" fmla="*/ 3721 w 3733"/>
                  <a:gd name="T5" fmla="*/ 0 h 416"/>
                  <a:gd name="T6" fmla="*/ 3733 w 3733"/>
                  <a:gd name="T7" fmla="*/ 320 h 416"/>
                </a:gdLst>
                <a:ahLst/>
                <a:cxnLst>
                  <a:cxn ang="0">
                    <a:pos x="T0" y="T1"/>
                  </a:cxn>
                  <a:cxn ang="0">
                    <a:pos x="T2" y="T3"/>
                  </a:cxn>
                  <a:cxn ang="0">
                    <a:pos x="T4" y="T5"/>
                  </a:cxn>
                  <a:cxn ang="0">
                    <a:pos x="T6" y="T7"/>
                  </a:cxn>
                </a:cxnLst>
                <a:rect l="0" t="0" r="r" b="b"/>
                <a:pathLst>
                  <a:path w="3733" h="416">
                    <a:moveTo>
                      <a:pt x="0" y="416"/>
                    </a:moveTo>
                    <a:lnTo>
                      <a:pt x="9" y="0"/>
                    </a:lnTo>
                    <a:lnTo>
                      <a:pt x="3721" y="0"/>
                    </a:lnTo>
                    <a:lnTo>
                      <a:pt x="3733" y="320"/>
                    </a:lnTo>
                  </a:path>
                </a:pathLst>
              </a:custGeom>
              <a:noFill/>
              <a:ln w="101600">
                <a:solidFill>
                  <a:schemeClr val="tx1"/>
                </a:solidFill>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8099" name="Group 35"/>
            <p:cNvGrpSpPr>
              <a:grpSpLocks/>
            </p:cNvGrpSpPr>
            <p:nvPr/>
          </p:nvGrpSpPr>
          <p:grpSpPr bwMode="auto">
            <a:xfrm>
              <a:off x="558" y="3380"/>
              <a:ext cx="4843" cy="646"/>
              <a:chOff x="582" y="3204"/>
              <a:chExt cx="4843" cy="646"/>
            </a:xfrm>
          </p:grpSpPr>
          <p:sp>
            <p:nvSpPr>
              <p:cNvPr id="88072" name="Rectangle 8"/>
              <p:cNvSpPr>
                <a:spLocks noChangeArrowheads="1"/>
              </p:cNvSpPr>
              <p:nvPr/>
            </p:nvSpPr>
            <p:spPr bwMode="auto">
              <a:xfrm>
                <a:off x="582" y="3307"/>
                <a:ext cx="1035" cy="438"/>
              </a:xfrm>
              <a:prstGeom prst="rect">
                <a:avLst/>
              </a:prstGeom>
              <a:solidFill>
                <a:schemeClr val="accent2"/>
              </a:solidFill>
              <a:ln w="9525">
                <a:solidFill>
                  <a:schemeClr val="tx1"/>
                </a:solidFill>
                <a:miter lim="800000"/>
                <a:headEnd/>
                <a:tailEnd/>
              </a:ln>
            </p:spPr>
            <p:txBody>
              <a:bodyPr wrap="none"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Marketing</a:t>
                </a:r>
                <a:endParaRPr lang="en-US" altLang="en-US" sz="2600">
                  <a:latin typeface="Arial Narrow" panose="020B0606020202030204" pitchFamily="34" charset="0"/>
                </a:endParaRPr>
              </a:p>
            </p:txBody>
          </p:sp>
          <p:sp>
            <p:nvSpPr>
              <p:cNvPr id="88076" name="Rectangle 12"/>
              <p:cNvSpPr>
                <a:spLocks noChangeArrowheads="1"/>
              </p:cNvSpPr>
              <p:nvPr/>
            </p:nvSpPr>
            <p:spPr bwMode="auto">
              <a:xfrm>
                <a:off x="2284" y="3307"/>
                <a:ext cx="1227" cy="439"/>
              </a:xfrm>
              <a:prstGeom prst="rect">
                <a:avLst/>
              </a:prstGeom>
              <a:solidFill>
                <a:schemeClr val="accent2"/>
              </a:solidFill>
              <a:ln w="9525">
                <a:solidFill>
                  <a:schemeClr val="tx1"/>
                </a:solidFill>
                <a:miter lim="800000"/>
                <a:headEnd/>
                <a:tailEnd/>
              </a:ln>
            </p:spPr>
            <p:txBody>
              <a:bodyPr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Operations</a:t>
                </a:r>
                <a:endParaRPr lang="en-US" altLang="en-US" sz="2600">
                  <a:latin typeface="Arial Narrow" panose="020B0606020202030204" pitchFamily="34" charset="0"/>
                </a:endParaRPr>
              </a:p>
            </p:txBody>
          </p:sp>
          <p:sp>
            <p:nvSpPr>
              <p:cNvPr id="88080" name="Rectangle 16"/>
              <p:cNvSpPr>
                <a:spLocks noChangeArrowheads="1"/>
              </p:cNvSpPr>
              <p:nvPr/>
            </p:nvSpPr>
            <p:spPr bwMode="auto">
              <a:xfrm>
                <a:off x="4148" y="3204"/>
                <a:ext cx="1277" cy="646"/>
              </a:xfrm>
              <a:prstGeom prst="rect">
                <a:avLst/>
              </a:prstGeom>
              <a:solidFill>
                <a:schemeClr val="accent2"/>
              </a:solidFill>
              <a:ln w="9525">
                <a:solidFill>
                  <a:schemeClr val="tx1"/>
                </a:solidFill>
                <a:miter lim="800000"/>
                <a:headEnd/>
                <a:tailEnd/>
              </a:ln>
            </p:spPr>
            <p:txBody>
              <a:bodyPr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Finance/ Accounting</a:t>
                </a:r>
                <a:endParaRPr lang="en-US" altLang="en-US" sz="2600">
                  <a:latin typeface="Arial Narrow" panose="020B0606020202030204" pitchFamily="34" charset="0"/>
                </a:endParaRPr>
              </a:p>
            </p:txBody>
          </p:sp>
        </p:grpSp>
      </p:grpSp>
      <p:grpSp>
        <p:nvGrpSpPr>
          <p:cNvPr id="88104" name="Group 40"/>
          <p:cNvGrpSpPr>
            <a:grpSpLocks/>
          </p:cNvGrpSpPr>
          <p:nvPr/>
        </p:nvGrpSpPr>
        <p:grpSpPr bwMode="auto">
          <a:xfrm>
            <a:off x="4843464" y="2628901"/>
            <a:ext cx="2479675" cy="1827213"/>
            <a:chOff x="2091" y="1728"/>
            <a:chExt cx="1562" cy="1151"/>
          </a:xfrm>
        </p:grpSpPr>
        <p:sp>
          <p:nvSpPr>
            <p:cNvPr id="88100" name="Line 36"/>
            <p:cNvSpPr>
              <a:spLocks noChangeShapeType="1"/>
            </p:cNvSpPr>
            <p:nvPr/>
          </p:nvSpPr>
          <p:spPr bwMode="auto">
            <a:xfrm>
              <a:off x="2880" y="1728"/>
              <a:ext cx="0" cy="52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7" name="Rectangle 33"/>
            <p:cNvSpPr>
              <a:spLocks noChangeArrowheads="1"/>
            </p:cNvSpPr>
            <p:nvPr/>
          </p:nvSpPr>
          <p:spPr bwMode="auto">
            <a:xfrm>
              <a:off x="2091" y="2233"/>
              <a:ext cx="1562" cy="646"/>
            </a:xfrm>
            <a:prstGeom prst="rect">
              <a:avLst/>
            </a:prstGeom>
            <a:solidFill>
              <a:schemeClr val="folHlink"/>
            </a:solidFill>
            <a:ln w="9525">
              <a:solidFill>
                <a:schemeClr val="tx1"/>
              </a:solidFill>
              <a:miter lim="800000"/>
              <a:headEnd/>
              <a:tailEnd/>
            </a:ln>
          </p:spPr>
          <p:txBody>
            <a:bodyPr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chemeClr val="bg1"/>
                  </a:solidFill>
                  <a:latin typeface="Arial" panose="020B0604020202020204" pitchFamily="34" charset="0"/>
                </a:rPr>
                <a:t>Functional Area Missions</a:t>
              </a:r>
              <a:endParaRPr lang="en-US" altLang="en-US" sz="2600">
                <a:solidFill>
                  <a:schemeClr val="bg1"/>
                </a:solidFill>
                <a:latin typeface="Arial Narrow" panose="020B0606020202030204" pitchFamily="34" charset="0"/>
              </a:endParaRPr>
            </a:p>
          </p:txBody>
        </p:sp>
      </p:grpSp>
      <p:sp>
        <p:nvSpPr>
          <p:cNvPr id="88084" name="Rectangle 20"/>
          <p:cNvSpPr>
            <a:spLocks noChangeArrowheads="1"/>
          </p:cNvSpPr>
          <p:nvPr/>
        </p:nvSpPr>
        <p:spPr bwMode="auto">
          <a:xfrm>
            <a:off x="4818063" y="1824039"/>
            <a:ext cx="2532062" cy="1025525"/>
          </a:xfrm>
          <a:prstGeom prst="rect">
            <a:avLst/>
          </a:prstGeom>
          <a:solidFill>
            <a:schemeClr val="accent1"/>
          </a:solidFill>
          <a:ln w="9525">
            <a:solidFill>
              <a:schemeClr val="tx1"/>
            </a:solidFill>
            <a:miter lim="800000"/>
            <a:headEnd/>
            <a:tailEnd/>
          </a:ln>
        </p:spPr>
        <p:txBody>
          <a:bodyPr lIns="144000" tIns="180000" rIns="144000" bIns="18000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40000"/>
              </a:spcBef>
            </a:pPr>
            <a:r>
              <a:rPr lang="en-US" altLang="en-US">
                <a:solidFill>
                  <a:srgbClr val="000000"/>
                </a:solidFill>
                <a:latin typeface="Arial" panose="020B0604020202020204" pitchFamily="34" charset="0"/>
              </a:rPr>
              <a:t>Organization’s Mission</a:t>
            </a:r>
            <a:endParaRPr lang="en-US" altLang="en-US">
              <a:latin typeface="Arial Narrow" panose="020B0606020202030204" pitchFamily="34" charset="0"/>
            </a:endParaRPr>
          </a:p>
        </p:txBody>
      </p:sp>
    </p:spTree>
    <p:extLst>
      <p:ext uri="{BB962C8B-B14F-4D97-AF65-F5344CB8AC3E}">
        <p14:creationId xmlns:p14="http://schemas.microsoft.com/office/powerpoint/2010/main" val="268047442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88084"/>
                                        </p:tgtEl>
                                        <p:attrNameLst>
                                          <p:attrName>style.visibility</p:attrName>
                                        </p:attrNameLst>
                                      </p:cBhvr>
                                      <p:to>
                                        <p:strVal val="visible"/>
                                      </p:to>
                                    </p:set>
                                    <p:animEffect transition="in" filter="wipe(up)">
                                      <p:cBhvr>
                                        <p:cTn id="7" dur="1000"/>
                                        <p:tgtEl>
                                          <p:spTgt spid="88084"/>
                                        </p:tgtEl>
                                      </p:cBhvr>
                                    </p:animEffect>
                                  </p:childTnLst>
                                </p:cTn>
                              </p:par>
                            </p:childTnLst>
                          </p:cTn>
                        </p:par>
                        <p:par>
                          <p:cTn id="8" fill="hold" nodeType="afterGroup">
                            <p:stCondLst>
                              <p:cond delay="2000"/>
                            </p:stCondLst>
                            <p:childTnLst>
                              <p:par>
                                <p:cTn id="9" presetID="22" presetClass="entr" presetSubtype="1" fill="hold" nodeType="afterEffect">
                                  <p:stCondLst>
                                    <p:cond delay="2000"/>
                                  </p:stCondLst>
                                  <p:childTnLst>
                                    <p:set>
                                      <p:cBhvr>
                                        <p:cTn id="10" dur="1" fill="hold">
                                          <p:stCondLst>
                                            <p:cond delay="0"/>
                                          </p:stCondLst>
                                        </p:cTn>
                                        <p:tgtEl>
                                          <p:spTgt spid="88104"/>
                                        </p:tgtEl>
                                        <p:attrNameLst>
                                          <p:attrName>style.visibility</p:attrName>
                                        </p:attrNameLst>
                                      </p:cBhvr>
                                      <p:to>
                                        <p:strVal val="visible"/>
                                      </p:to>
                                    </p:set>
                                    <p:animEffect transition="in" filter="wipe(up)">
                                      <p:cBhvr>
                                        <p:cTn id="11" dur="1000"/>
                                        <p:tgtEl>
                                          <p:spTgt spid="88104"/>
                                        </p:tgtEl>
                                      </p:cBhvr>
                                    </p:animEffect>
                                  </p:childTnLst>
                                </p:cTn>
                              </p:par>
                            </p:childTnLst>
                          </p:cTn>
                        </p:par>
                        <p:par>
                          <p:cTn id="12" fill="hold" nodeType="afterGroup">
                            <p:stCondLst>
                              <p:cond delay="5000"/>
                            </p:stCondLst>
                            <p:childTnLst>
                              <p:par>
                                <p:cTn id="13" presetID="22" presetClass="entr" presetSubtype="1" fill="hold" nodeType="afterEffect">
                                  <p:stCondLst>
                                    <p:cond delay="2000"/>
                                  </p:stCondLst>
                                  <p:childTnLst>
                                    <p:set>
                                      <p:cBhvr>
                                        <p:cTn id="14" dur="1" fill="hold">
                                          <p:stCondLst>
                                            <p:cond delay="0"/>
                                          </p:stCondLst>
                                        </p:cTn>
                                        <p:tgtEl>
                                          <p:spTgt spid="88105"/>
                                        </p:tgtEl>
                                        <p:attrNameLst>
                                          <p:attrName>style.visibility</p:attrName>
                                        </p:attrNameLst>
                                      </p:cBhvr>
                                      <p:to>
                                        <p:strVal val="visible"/>
                                      </p:to>
                                    </p:set>
                                    <p:animEffect transition="in" filter="wipe(up)">
                                      <p:cBhvr>
                                        <p:cTn id="15" dur="1000"/>
                                        <p:tgtEl>
                                          <p:spTgt spid="88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8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95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1" y="2289175"/>
            <a:ext cx="4075113" cy="3219450"/>
          </a:xfrm>
          <a:prstGeom prst="rect">
            <a:avLst/>
          </a:prstGeom>
          <a:noFill/>
          <a:extLst>
            <a:ext uri="{909E8E84-426E-40DD-AFC4-6F175D3DCCD1}">
              <a14:hiddenFill xmlns:a14="http://schemas.microsoft.com/office/drawing/2010/main">
                <a:solidFill>
                  <a:srgbClr val="FFFFFF"/>
                </a:solidFill>
              </a14:hiddenFill>
            </a:ext>
          </a:extLst>
        </p:spPr>
      </p:pic>
      <p:sp>
        <p:nvSpPr>
          <p:cNvPr id="279555" name="Rectangle 3"/>
          <p:cNvSpPr>
            <a:spLocks noGrp="1" noChangeArrowheads="1"/>
          </p:cNvSpPr>
          <p:nvPr>
            <p:ph type="title"/>
          </p:nvPr>
        </p:nvSpPr>
        <p:spPr>
          <a:xfrm>
            <a:off x="2209800" y="609600"/>
            <a:ext cx="7772400" cy="8763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Strategy</a:t>
            </a:r>
          </a:p>
        </p:txBody>
      </p:sp>
      <p:sp>
        <p:nvSpPr>
          <p:cNvPr id="279556" name="Rectangle 4"/>
          <p:cNvSpPr>
            <a:spLocks noChangeArrowheads="1"/>
          </p:cNvSpPr>
          <p:nvPr/>
        </p:nvSpPr>
        <p:spPr bwMode="auto">
          <a:xfrm>
            <a:off x="2052638" y="1905001"/>
            <a:ext cx="4233862" cy="383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8967" tIns="48615" rIns="98967" bIns="48615"/>
          <a:lstStyle>
            <a:lvl1pPr marL="444500" indent="-444500">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1pPr>
            <a:lvl2pPr marL="909638" indent="-285750">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2pPr>
            <a:lvl3pPr marL="1317625" indent="-2286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3pPr>
            <a:lvl4pPr marL="1725613" indent="-228600">
              <a:lnSpc>
                <a:spcPct val="90000"/>
              </a:lnSpc>
              <a:spcBef>
                <a:spcPct val="40000"/>
              </a:spcBef>
              <a:buChar char="–"/>
              <a:defRPr b="1" i="1">
                <a:solidFill>
                  <a:schemeClr val="tx1"/>
                </a:solidFill>
                <a:effectLst>
                  <a:outerShdw blurRad="38100" dist="38100" dir="2700000" algn="tl">
                    <a:srgbClr val="C0C0C0"/>
                  </a:outerShdw>
                </a:effectLst>
                <a:latin typeface="Arial" panose="020B0604020202020204" pitchFamily="34" charset="0"/>
              </a:defRPr>
            </a:lvl4pPr>
            <a:lvl5pPr marL="2133600" indent="-228600">
              <a:lnSpc>
                <a:spcPct val="90000"/>
              </a:lnSpc>
              <a:spcBef>
                <a:spcPct val="40000"/>
              </a:spcBef>
              <a:buChar char="»"/>
              <a:defRPr b="1" i="1">
                <a:solidFill>
                  <a:schemeClr val="tx1"/>
                </a:solidFill>
                <a:effectLst>
                  <a:outerShdw blurRad="38100" dist="38100" dir="2700000" algn="tl">
                    <a:srgbClr val="C0C0C0"/>
                  </a:outerShdw>
                </a:effectLst>
                <a:latin typeface="Arial" panose="020B0604020202020204" pitchFamily="34" charset="0"/>
              </a:defRPr>
            </a:lvl5pPr>
            <a:lvl6pPr marL="2590800" indent="-228600" fontAlgn="base">
              <a:lnSpc>
                <a:spcPct val="90000"/>
              </a:lnSpc>
              <a:spcBef>
                <a:spcPct val="40000"/>
              </a:spcBef>
              <a:spcAft>
                <a:spcPct val="0"/>
              </a:spcAft>
              <a:buChar char="»"/>
              <a:defRPr b="1" i="1">
                <a:solidFill>
                  <a:schemeClr val="tx1"/>
                </a:solidFill>
                <a:effectLst>
                  <a:outerShdw blurRad="38100" dist="38100" dir="2700000" algn="tl">
                    <a:srgbClr val="C0C0C0"/>
                  </a:outerShdw>
                </a:effectLst>
                <a:latin typeface="Arial" panose="020B0604020202020204" pitchFamily="34" charset="0"/>
              </a:defRPr>
            </a:lvl6pPr>
            <a:lvl7pPr marL="3048000" indent="-228600" fontAlgn="base">
              <a:lnSpc>
                <a:spcPct val="90000"/>
              </a:lnSpc>
              <a:spcBef>
                <a:spcPct val="40000"/>
              </a:spcBef>
              <a:spcAft>
                <a:spcPct val="0"/>
              </a:spcAft>
              <a:buChar char="»"/>
              <a:defRPr b="1" i="1">
                <a:solidFill>
                  <a:schemeClr val="tx1"/>
                </a:solidFill>
                <a:effectLst>
                  <a:outerShdw blurRad="38100" dist="38100" dir="2700000" algn="tl">
                    <a:srgbClr val="C0C0C0"/>
                  </a:outerShdw>
                </a:effectLst>
                <a:latin typeface="Arial" panose="020B0604020202020204" pitchFamily="34" charset="0"/>
              </a:defRPr>
            </a:lvl7pPr>
            <a:lvl8pPr marL="3505200" indent="-228600" fontAlgn="base">
              <a:lnSpc>
                <a:spcPct val="90000"/>
              </a:lnSpc>
              <a:spcBef>
                <a:spcPct val="40000"/>
              </a:spcBef>
              <a:spcAft>
                <a:spcPct val="0"/>
              </a:spcAft>
              <a:buChar char="»"/>
              <a:defRPr b="1" i="1">
                <a:solidFill>
                  <a:schemeClr val="tx1"/>
                </a:solidFill>
                <a:effectLst>
                  <a:outerShdw blurRad="38100" dist="38100" dir="2700000" algn="tl">
                    <a:srgbClr val="C0C0C0"/>
                  </a:outerShdw>
                </a:effectLst>
                <a:latin typeface="Arial" panose="020B0604020202020204" pitchFamily="34" charset="0"/>
              </a:defRPr>
            </a:lvl8pPr>
            <a:lvl9pPr marL="3962400" indent="-228600" fontAlgn="base">
              <a:lnSpc>
                <a:spcPct val="90000"/>
              </a:lnSpc>
              <a:spcBef>
                <a:spcPct val="40000"/>
              </a:spcBef>
              <a:spcAft>
                <a:spcPct val="0"/>
              </a:spcAft>
              <a:buChar char="»"/>
              <a:defRPr b="1" i="1">
                <a:solidFill>
                  <a:schemeClr val="tx1"/>
                </a:solidFill>
                <a:effectLst>
                  <a:outerShdw blurRad="38100" dist="38100" dir="2700000" algn="tl">
                    <a:srgbClr val="C0C0C0"/>
                  </a:outerShdw>
                </a:effectLst>
                <a:latin typeface="Arial" panose="020B0604020202020204" pitchFamily="34" charset="0"/>
              </a:defRPr>
            </a:lvl9pPr>
          </a:lstStyle>
          <a:p>
            <a:pPr eaLnBrk="1" hangingPunct="1">
              <a:buFont typeface="Wingdings" panose="05000000000000000000" pitchFamily="2" charset="2"/>
              <a:buChar char="þ"/>
            </a:pPr>
            <a:r>
              <a:rPr lang="en-US" altLang="en-US"/>
              <a:t>Action plan to achieve mission</a:t>
            </a:r>
          </a:p>
          <a:p>
            <a:pPr eaLnBrk="1" hangingPunct="1">
              <a:buFont typeface="Wingdings" panose="05000000000000000000" pitchFamily="2" charset="2"/>
              <a:buChar char="þ"/>
            </a:pPr>
            <a:r>
              <a:rPr lang="en-US" altLang="en-US"/>
              <a:t>Functional areas have strategies</a:t>
            </a:r>
          </a:p>
          <a:p>
            <a:pPr eaLnBrk="1" hangingPunct="1">
              <a:buFont typeface="Wingdings" panose="05000000000000000000" pitchFamily="2" charset="2"/>
              <a:buChar char="þ"/>
            </a:pPr>
            <a:r>
              <a:rPr lang="en-US" altLang="en-US"/>
              <a:t>Strategies exploit opportunities and strengths, neutralize threats, and avoid weaknesses</a:t>
            </a:r>
          </a:p>
        </p:txBody>
      </p:sp>
    </p:spTree>
    <p:extLst>
      <p:ext uri="{BB962C8B-B14F-4D97-AF65-F5344CB8AC3E}">
        <p14:creationId xmlns:p14="http://schemas.microsoft.com/office/powerpoint/2010/main" val="18171977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79556"/>
                                        </p:tgtEl>
                                        <p:attrNameLst>
                                          <p:attrName>style.visibility</p:attrName>
                                        </p:attrNameLst>
                                      </p:cBhvr>
                                      <p:to>
                                        <p:strVal val="visible"/>
                                      </p:to>
                                    </p:set>
                                    <p:animEffect transition="in" filter="strips(downRight)">
                                      <p:cBhvr>
                                        <p:cTn id="7" dur="500"/>
                                        <p:tgtEl>
                                          <p:spTgt spid="279556"/>
                                        </p:tgtEl>
                                      </p:cBhvr>
                                    </p:animEffect>
                                  </p:childTnLst>
                                </p:cTn>
                              </p:par>
                            </p:childTnLst>
                          </p:cTn>
                        </p:par>
                        <p:par>
                          <p:cTn id="8" fill="hold" nodeType="afterGroup">
                            <p:stCondLst>
                              <p:cond delay="1500"/>
                            </p:stCondLst>
                            <p:childTnLst>
                              <p:par>
                                <p:cTn id="9" presetID="9" presetClass="entr" presetSubtype="0" fill="hold" nodeType="afterEffect">
                                  <p:stCondLst>
                                    <p:cond delay="1000"/>
                                  </p:stCondLst>
                                  <p:childTnLst>
                                    <p:set>
                                      <p:cBhvr>
                                        <p:cTn id="10" dur="1" fill="hold">
                                          <p:stCondLst>
                                            <p:cond delay="0"/>
                                          </p:stCondLst>
                                        </p:cTn>
                                        <p:tgtEl>
                                          <p:spTgt spid="279554"/>
                                        </p:tgtEl>
                                        <p:attrNameLst>
                                          <p:attrName>style.visibility</p:attrName>
                                        </p:attrNameLst>
                                      </p:cBhvr>
                                      <p:to>
                                        <p:strVal val="visible"/>
                                      </p:to>
                                    </p:set>
                                    <p:animEffect transition="in" filter="dissolve">
                                      <p:cBhvr>
                                        <p:cTn id="11" dur="500"/>
                                        <p:tgtEl>
                                          <p:spTgt spid="279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032001" y="490538"/>
            <a:ext cx="8043863" cy="13716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Strategies for Competitive Advantage</a:t>
            </a:r>
            <a:endParaRPr lang="en-US" altLang="en-US">
              <a:solidFill>
                <a:srgbClr val="6600FF"/>
              </a:solidFill>
              <a:effectLst>
                <a:outerShdw blurRad="38100" dist="38100" dir="2700000" algn="tl">
                  <a:srgbClr val="000000"/>
                </a:outerShdw>
              </a:effectLst>
            </a:endParaRPr>
          </a:p>
        </p:txBody>
      </p:sp>
      <p:sp>
        <p:nvSpPr>
          <p:cNvPr id="90115" name="Rectangle 3"/>
          <p:cNvSpPr>
            <a:spLocks noGrp="1" noChangeArrowheads="1"/>
          </p:cNvSpPr>
          <p:nvPr>
            <p:ph type="body" idx="1"/>
          </p:nvPr>
        </p:nvSpPr>
        <p:spPr>
          <a:xfrm>
            <a:off x="2514600" y="2462213"/>
            <a:ext cx="7137400" cy="2913062"/>
          </a:xfrm>
        </p:spPr>
        <p:txBody>
          <a:bodyPr/>
          <a:lstStyle/>
          <a:p>
            <a:pPr marL="444500" indent="-444500" defTabSz="836613">
              <a:buFont typeface="Wingdings" panose="05000000000000000000" pitchFamily="2" charset="2"/>
              <a:buChar char="þ"/>
            </a:pPr>
            <a:r>
              <a:rPr lang="en-US" altLang="en-US"/>
              <a:t>Differentiation – better, or at least different</a:t>
            </a:r>
          </a:p>
          <a:p>
            <a:pPr marL="444500" indent="-444500" defTabSz="836613">
              <a:buFont typeface="Wingdings" panose="05000000000000000000" pitchFamily="2" charset="2"/>
              <a:buChar char="þ"/>
            </a:pPr>
            <a:r>
              <a:rPr lang="en-US" altLang="en-US"/>
              <a:t>Cost leadership </a:t>
            </a:r>
            <a:r>
              <a:rPr lang="en-US" altLang="en-US">
                <a:cs typeface="Arial" panose="020B0604020202020204" pitchFamily="34" charset="0"/>
              </a:rPr>
              <a:t>–</a:t>
            </a:r>
            <a:r>
              <a:rPr lang="en-US" altLang="en-US"/>
              <a:t> cheaper</a:t>
            </a:r>
          </a:p>
          <a:p>
            <a:pPr marL="444500" indent="-444500" defTabSz="836613">
              <a:buFont typeface="Wingdings" panose="05000000000000000000" pitchFamily="2" charset="2"/>
              <a:buChar char="þ"/>
            </a:pPr>
            <a:r>
              <a:rPr lang="en-US" altLang="en-US"/>
              <a:t>Quick response – more responsive</a:t>
            </a:r>
          </a:p>
        </p:txBody>
      </p:sp>
    </p:spTree>
    <p:extLst>
      <p:ext uri="{BB962C8B-B14F-4D97-AF65-F5344CB8AC3E}">
        <p14:creationId xmlns:p14="http://schemas.microsoft.com/office/powerpoint/2010/main" val="429110740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0115"/>
                                        </p:tgtEl>
                                        <p:attrNameLst>
                                          <p:attrName>style.visibility</p:attrName>
                                        </p:attrNameLst>
                                      </p:cBhvr>
                                      <p:to>
                                        <p:strVal val="visible"/>
                                      </p:to>
                                    </p:set>
                                    <p:animEffect transition="in" filter="strips(downRight)">
                                      <p:cBhvr>
                                        <p:cTn id="7" dur="1000"/>
                                        <p:tgtEl>
                                          <p:spTgt spid="90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2049463" y="415925"/>
            <a:ext cx="8026400" cy="13081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Some Multinational Corporations</a:t>
            </a:r>
          </a:p>
        </p:txBody>
      </p:sp>
      <p:grpSp>
        <p:nvGrpSpPr>
          <p:cNvPr id="261123" name="Group 3"/>
          <p:cNvGrpSpPr>
            <a:grpSpLocks/>
          </p:cNvGrpSpPr>
          <p:nvPr/>
        </p:nvGrpSpPr>
        <p:grpSpPr bwMode="auto">
          <a:xfrm>
            <a:off x="2266951" y="2005013"/>
            <a:ext cx="7631113" cy="4235450"/>
            <a:chOff x="580" y="1263"/>
            <a:chExt cx="4807" cy="2668"/>
          </a:xfrm>
        </p:grpSpPr>
        <p:sp>
          <p:nvSpPr>
            <p:cNvPr id="261124" name="Text Box 4"/>
            <p:cNvSpPr txBox="1">
              <a:spLocks noChangeArrowheads="1"/>
            </p:cNvSpPr>
            <p:nvPr/>
          </p:nvSpPr>
          <p:spPr bwMode="auto">
            <a:xfrm>
              <a:off x="580" y="1263"/>
              <a:ext cx="4807"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533400" algn="ctr"/>
                  <a:tab pos="2336800" algn="ctr"/>
                  <a:tab pos="3771900" algn="ctr"/>
                  <a:tab pos="5207000" algn="ctr"/>
                  <a:tab pos="6819900" algn="ctr"/>
                </a:tabLst>
                <a:defRPr sz="2400">
                  <a:solidFill>
                    <a:schemeClr val="tx1"/>
                  </a:solidFill>
                  <a:latin typeface="Times" panose="02020603050405020304" pitchFamily="18" charset="0"/>
                </a:defRPr>
              </a:lvl1pPr>
              <a:lvl2pPr>
                <a:tabLst>
                  <a:tab pos="533400" algn="ctr"/>
                  <a:tab pos="2336800" algn="ctr"/>
                  <a:tab pos="3771900" algn="ctr"/>
                  <a:tab pos="5207000" algn="ctr"/>
                  <a:tab pos="6819900" algn="ctr"/>
                </a:tabLst>
                <a:defRPr sz="2400">
                  <a:solidFill>
                    <a:schemeClr val="tx1"/>
                  </a:solidFill>
                  <a:latin typeface="Times" panose="02020603050405020304" pitchFamily="18" charset="0"/>
                </a:defRPr>
              </a:lvl2pPr>
              <a:lvl3pPr>
                <a:tabLst>
                  <a:tab pos="533400" algn="ctr"/>
                  <a:tab pos="2336800" algn="ctr"/>
                  <a:tab pos="3771900" algn="ctr"/>
                  <a:tab pos="5207000" algn="ctr"/>
                  <a:tab pos="6819900" algn="ctr"/>
                </a:tabLst>
                <a:defRPr sz="2400">
                  <a:solidFill>
                    <a:schemeClr val="tx1"/>
                  </a:solidFill>
                  <a:latin typeface="Times" panose="02020603050405020304" pitchFamily="18" charset="0"/>
                </a:defRPr>
              </a:lvl3pPr>
              <a:lvl4pPr>
                <a:tabLst>
                  <a:tab pos="533400" algn="ctr"/>
                  <a:tab pos="2336800" algn="ctr"/>
                  <a:tab pos="3771900" algn="ctr"/>
                  <a:tab pos="5207000" algn="ctr"/>
                  <a:tab pos="6819900" algn="ctr"/>
                </a:tabLst>
                <a:defRPr sz="2400">
                  <a:solidFill>
                    <a:schemeClr val="tx1"/>
                  </a:solidFill>
                  <a:latin typeface="Times" panose="02020603050405020304" pitchFamily="18" charset="0"/>
                </a:defRPr>
              </a:lvl4pPr>
              <a:lvl5pPr>
                <a:tabLst>
                  <a:tab pos="533400" algn="ctr"/>
                  <a:tab pos="2336800" algn="ctr"/>
                  <a:tab pos="3771900" algn="ctr"/>
                  <a:tab pos="5207000" algn="ctr"/>
                  <a:tab pos="6819900" algn="ctr"/>
                </a:tabLst>
                <a:defRPr sz="2400">
                  <a:solidFill>
                    <a:schemeClr val="tx1"/>
                  </a:solidFill>
                  <a:latin typeface="Times" panose="02020603050405020304" pitchFamily="18" charset="0"/>
                </a:defRPr>
              </a:lvl5pPr>
              <a:lvl6pPr eaLnBrk="0" fontAlgn="base" hangingPunct="0">
                <a:spcBef>
                  <a:spcPct val="0"/>
                </a:spcBef>
                <a:spcAft>
                  <a:spcPct val="0"/>
                </a:spcAft>
                <a:tabLst>
                  <a:tab pos="533400" algn="ctr"/>
                  <a:tab pos="2336800" algn="ctr"/>
                  <a:tab pos="3771900" algn="ctr"/>
                  <a:tab pos="5207000" algn="ctr"/>
                  <a:tab pos="6819900" algn="ctr"/>
                </a:tabLst>
                <a:defRPr sz="2400">
                  <a:solidFill>
                    <a:schemeClr val="tx1"/>
                  </a:solidFill>
                  <a:latin typeface="Times" panose="02020603050405020304" pitchFamily="18" charset="0"/>
                </a:defRPr>
              </a:lvl6pPr>
              <a:lvl7pPr eaLnBrk="0" fontAlgn="base" hangingPunct="0">
                <a:spcBef>
                  <a:spcPct val="0"/>
                </a:spcBef>
                <a:spcAft>
                  <a:spcPct val="0"/>
                </a:spcAft>
                <a:tabLst>
                  <a:tab pos="533400" algn="ctr"/>
                  <a:tab pos="2336800" algn="ctr"/>
                  <a:tab pos="3771900" algn="ctr"/>
                  <a:tab pos="5207000" algn="ctr"/>
                  <a:tab pos="6819900" algn="ctr"/>
                </a:tabLst>
                <a:defRPr sz="2400">
                  <a:solidFill>
                    <a:schemeClr val="tx1"/>
                  </a:solidFill>
                  <a:latin typeface="Times" panose="02020603050405020304" pitchFamily="18" charset="0"/>
                </a:defRPr>
              </a:lvl7pPr>
              <a:lvl8pPr eaLnBrk="0" fontAlgn="base" hangingPunct="0">
                <a:spcBef>
                  <a:spcPct val="0"/>
                </a:spcBef>
                <a:spcAft>
                  <a:spcPct val="0"/>
                </a:spcAft>
                <a:tabLst>
                  <a:tab pos="533400" algn="ctr"/>
                  <a:tab pos="2336800" algn="ctr"/>
                  <a:tab pos="3771900" algn="ctr"/>
                  <a:tab pos="5207000" algn="ctr"/>
                  <a:tab pos="6819900" algn="ctr"/>
                </a:tabLst>
                <a:defRPr sz="2400">
                  <a:solidFill>
                    <a:schemeClr val="tx1"/>
                  </a:solidFill>
                  <a:latin typeface="Times" panose="02020603050405020304" pitchFamily="18" charset="0"/>
                </a:defRPr>
              </a:lvl8pPr>
              <a:lvl9pPr eaLnBrk="0" fontAlgn="base" hangingPunct="0">
                <a:spcBef>
                  <a:spcPct val="0"/>
                </a:spcBef>
                <a:spcAft>
                  <a:spcPct val="0"/>
                </a:spcAft>
                <a:tabLst>
                  <a:tab pos="533400" algn="ctr"/>
                  <a:tab pos="2336800" algn="ctr"/>
                  <a:tab pos="3771900" algn="ctr"/>
                  <a:tab pos="5207000" algn="ctr"/>
                  <a:tab pos="6819900" algn="ctr"/>
                </a:tabLst>
                <a:defRPr sz="2400">
                  <a:solidFill>
                    <a:schemeClr val="tx1"/>
                  </a:solidFill>
                  <a:latin typeface="Times" panose="02020603050405020304" pitchFamily="18" charset="0"/>
                </a:defRPr>
              </a:lvl9pPr>
            </a:lstStyle>
            <a:p>
              <a:pPr>
                <a:lnSpc>
                  <a:spcPct val="90000"/>
                </a:lnSpc>
              </a:pPr>
              <a:r>
                <a:rPr lang="en-AU" altLang="en-US" sz="2000">
                  <a:effectLst>
                    <a:outerShdw blurRad="38100" dist="38100" dir="2700000" algn="tl">
                      <a:srgbClr val="C0C0C0"/>
                    </a:outerShdw>
                  </a:effectLst>
                  <a:latin typeface="Arial" panose="020B0604020202020204" pitchFamily="34" charset="0"/>
                </a:rPr>
                <a:t>			% Sales	% Assets</a:t>
              </a:r>
            </a:p>
            <a:p>
              <a:pPr>
                <a:lnSpc>
                  <a:spcPct val="90000"/>
                </a:lnSpc>
              </a:pPr>
              <a:r>
                <a:rPr lang="en-AU" altLang="en-US" sz="2000">
                  <a:effectLst>
                    <a:outerShdw blurRad="38100" dist="38100" dir="2700000" algn="tl">
                      <a:srgbClr val="C0C0C0"/>
                    </a:outerShdw>
                  </a:effectLst>
                  <a:latin typeface="Arial" panose="020B0604020202020204" pitchFamily="34" charset="0"/>
                </a:rPr>
                <a:t>			Outside	Outside</a:t>
              </a:r>
            </a:p>
            <a:p>
              <a:pPr>
                <a:lnSpc>
                  <a:spcPct val="90000"/>
                </a:lnSpc>
              </a:pPr>
              <a:r>
                <a:rPr lang="en-AU" altLang="en-US" sz="2000">
                  <a:effectLst>
                    <a:outerShdw blurRad="38100" dist="38100" dir="2700000" algn="tl">
                      <a:srgbClr val="C0C0C0"/>
                    </a:outerShdw>
                  </a:effectLst>
                  <a:latin typeface="Arial" panose="020B0604020202020204" pitchFamily="34" charset="0"/>
                </a:rPr>
                <a:t>		Home	Home	Home	% Foreign</a:t>
              </a:r>
            </a:p>
            <a:p>
              <a:pPr>
                <a:lnSpc>
                  <a:spcPct val="90000"/>
                </a:lnSpc>
              </a:pPr>
              <a:r>
                <a:rPr lang="en-AU" altLang="en-US" sz="2000">
                  <a:effectLst>
                    <a:outerShdw blurRad="38100" dist="38100" dir="2700000" algn="tl">
                      <a:srgbClr val="C0C0C0"/>
                    </a:outerShdw>
                  </a:effectLst>
                  <a:latin typeface="Arial" panose="020B0604020202020204" pitchFamily="34" charset="0"/>
                </a:rPr>
                <a:t>	Company	Country	Country	Country	Workforce</a:t>
              </a:r>
            </a:p>
          </p:txBody>
        </p:sp>
        <p:sp>
          <p:nvSpPr>
            <p:cNvPr id="261125" name="Text Box 5"/>
            <p:cNvSpPr txBox="1">
              <a:spLocks noChangeArrowheads="1"/>
            </p:cNvSpPr>
            <p:nvPr/>
          </p:nvSpPr>
          <p:spPr bwMode="auto">
            <a:xfrm>
              <a:off x="582" y="2104"/>
              <a:ext cx="4580" cy="1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336800" algn="ctr"/>
                  <a:tab pos="3949700" algn="r"/>
                  <a:tab pos="5384800" algn="r"/>
                  <a:tab pos="6997700" algn="r"/>
                </a:tabLst>
                <a:defRPr sz="2400">
                  <a:solidFill>
                    <a:schemeClr val="tx1"/>
                  </a:solidFill>
                  <a:latin typeface="Times" panose="02020603050405020304" pitchFamily="18" charset="0"/>
                </a:defRPr>
              </a:lvl1pPr>
              <a:lvl2pPr>
                <a:tabLst>
                  <a:tab pos="2336800" algn="ctr"/>
                  <a:tab pos="3949700" algn="r"/>
                  <a:tab pos="5384800" algn="r"/>
                  <a:tab pos="6997700" algn="r"/>
                </a:tabLst>
                <a:defRPr sz="2400">
                  <a:solidFill>
                    <a:schemeClr val="tx1"/>
                  </a:solidFill>
                  <a:latin typeface="Times" panose="02020603050405020304" pitchFamily="18" charset="0"/>
                </a:defRPr>
              </a:lvl2pPr>
              <a:lvl3pPr>
                <a:tabLst>
                  <a:tab pos="2336800" algn="ctr"/>
                  <a:tab pos="3949700" algn="r"/>
                  <a:tab pos="5384800" algn="r"/>
                  <a:tab pos="6997700" algn="r"/>
                </a:tabLst>
                <a:defRPr sz="2400">
                  <a:solidFill>
                    <a:schemeClr val="tx1"/>
                  </a:solidFill>
                  <a:latin typeface="Times" panose="02020603050405020304" pitchFamily="18" charset="0"/>
                </a:defRPr>
              </a:lvl3pPr>
              <a:lvl4pPr>
                <a:tabLst>
                  <a:tab pos="2336800" algn="ctr"/>
                  <a:tab pos="3949700" algn="r"/>
                  <a:tab pos="5384800" algn="r"/>
                  <a:tab pos="6997700" algn="r"/>
                </a:tabLst>
                <a:defRPr sz="2400">
                  <a:solidFill>
                    <a:schemeClr val="tx1"/>
                  </a:solidFill>
                  <a:latin typeface="Times" panose="02020603050405020304" pitchFamily="18" charset="0"/>
                </a:defRPr>
              </a:lvl4pPr>
              <a:lvl5pPr>
                <a:tabLst>
                  <a:tab pos="2336800" algn="ctr"/>
                  <a:tab pos="3949700" algn="r"/>
                  <a:tab pos="5384800" algn="r"/>
                  <a:tab pos="6997700" algn="r"/>
                </a:tabLst>
                <a:defRPr sz="2400">
                  <a:solidFill>
                    <a:schemeClr val="tx1"/>
                  </a:solidFill>
                  <a:latin typeface="Times" panose="02020603050405020304" pitchFamily="18" charset="0"/>
                </a:defRPr>
              </a:lvl5pPr>
              <a:lvl6pPr eaLnBrk="0" fontAlgn="base" hangingPunct="0">
                <a:spcBef>
                  <a:spcPct val="0"/>
                </a:spcBef>
                <a:spcAft>
                  <a:spcPct val="0"/>
                </a:spcAft>
                <a:tabLst>
                  <a:tab pos="2336800" algn="ctr"/>
                  <a:tab pos="3949700" algn="r"/>
                  <a:tab pos="5384800" algn="r"/>
                  <a:tab pos="6997700" algn="r"/>
                </a:tabLst>
                <a:defRPr sz="2400">
                  <a:solidFill>
                    <a:schemeClr val="tx1"/>
                  </a:solidFill>
                  <a:latin typeface="Times" panose="02020603050405020304" pitchFamily="18" charset="0"/>
                </a:defRPr>
              </a:lvl6pPr>
              <a:lvl7pPr eaLnBrk="0" fontAlgn="base" hangingPunct="0">
                <a:spcBef>
                  <a:spcPct val="0"/>
                </a:spcBef>
                <a:spcAft>
                  <a:spcPct val="0"/>
                </a:spcAft>
                <a:tabLst>
                  <a:tab pos="2336800" algn="ctr"/>
                  <a:tab pos="3949700" algn="r"/>
                  <a:tab pos="5384800" algn="r"/>
                  <a:tab pos="6997700" algn="r"/>
                </a:tabLst>
                <a:defRPr sz="2400">
                  <a:solidFill>
                    <a:schemeClr val="tx1"/>
                  </a:solidFill>
                  <a:latin typeface="Times" panose="02020603050405020304" pitchFamily="18" charset="0"/>
                </a:defRPr>
              </a:lvl7pPr>
              <a:lvl8pPr eaLnBrk="0" fontAlgn="base" hangingPunct="0">
                <a:spcBef>
                  <a:spcPct val="0"/>
                </a:spcBef>
                <a:spcAft>
                  <a:spcPct val="0"/>
                </a:spcAft>
                <a:tabLst>
                  <a:tab pos="2336800" algn="ctr"/>
                  <a:tab pos="3949700" algn="r"/>
                  <a:tab pos="5384800" algn="r"/>
                  <a:tab pos="6997700" algn="r"/>
                </a:tabLst>
                <a:defRPr sz="2400">
                  <a:solidFill>
                    <a:schemeClr val="tx1"/>
                  </a:solidFill>
                  <a:latin typeface="Times" panose="02020603050405020304" pitchFamily="18" charset="0"/>
                </a:defRPr>
              </a:lvl8pPr>
              <a:lvl9pPr eaLnBrk="0" fontAlgn="base" hangingPunct="0">
                <a:spcBef>
                  <a:spcPct val="0"/>
                </a:spcBef>
                <a:spcAft>
                  <a:spcPct val="0"/>
                </a:spcAft>
                <a:tabLst>
                  <a:tab pos="2336800" algn="ctr"/>
                  <a:tab pos="3949700" algn="r"/>
                  <a:tab pos="5384800" algn="r"/>
                  <a:tab pos="6997700" algn="r"/>
                </a:tabLst>
                <a:defRPr sz="2400">
                  <a:solidFill>
                    <a:schemeClr val="tx1"/>
                  </a:solidFill>
                  <a:latin typeface="Times" panose="02020603050405020304" pitchFamily="18" charset="0"/>
                </a:defRPr>
              </a:lvl9pPr>
            </a:lstStyle>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Citicorp	USA	34	46	NA</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Colgate-	USA	72	63	NA</a:t>
              </a:r>
              <a:br>
                <a:rPr lang="en-AU" altLang="en-US" sz="2000">
                  <a:effectLst>
                    <a:outerShdw blurRad="38100" dist="38100" dir="2700000" algn="tl">
                      <a:srgbClr val="C0C0C0"/>
                    </a:outerShdw>
                  </a:effectLst>
                  <a:latin typeface="Arial" panose="020B0604020202020204" pitchFamily="34" charset="0"/>
                </a:rPr>
              </a:br>
              <a:r>
                <a:rPr lang="en-AU" altLang="en-US" sz="2000">
                  <a:effectLst>
                    <a:outerShdw blurRad="38100" dist="38100" dir="2700000" algn="tl">
                      <a:srgbClr val="C0C0C0"/>
                    </a:outerShdw>
                  </a:effectLst>
                  <a:latin typeface="Arial" panose="020B0604020202020204" pitchFamily="34" charset="0"/>
                </a:rPr>
                <a:t>Palmolive</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Dow 	USA	60	50	NA</a:t>
              </a:r>
              <a:br>
                <a:rPr lang="en-AU" altLang="en-US" sz="2000">
                  <a:effectLst>
                    <a:outerShdw blurRad="38100" dist="38100" dir="2700000" algn="tl">
                      <a:srgbClr val="C0C0C0"/>
                    </a:outerShdw>
                  </a:effectLst>
                  <a:latin typeface="Arial" panose="020B0604020202020204" pitchFamily="34" charset="0"/>
                </a:rPr>
              </a:br>
              <a:r>
                <a:rPr lang="en-AU" altLang="en-US" sz="2000">
                  <a:effectLst>
                    <a:outerShdw blurRad="38100" dist="38100" dir="2700000" algn="tl">
                      <a:srgbClr val="C0C0C0"/>
                    </a:outerShdw>
                  </a:effectLst>
                  <a:latin typeface="Arial" panose="020B0604020202020204" pitchFamily="34" charset="0"/>
                </a:rPr>
                <a:t>Chemical</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Gillette	USA	62	53	NA</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Honda	Japan	63	36	NA</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IBM	USA	57	47	51</a:t>
              </a:r>
            </a:p>
          </p:txBody>
        </p:sp>
        <p:sp>
          <p:nvSpPr>
            <p:cNvPr id="261126" name="Line 6"/>
            <p:cNvSpPr>
              <a:spLocks noChangeShapeType="1"/>
            </p:cNvSpPr>
            <p:nvPr/>
          </p:nvSpPr>
          <p:spPr bwMode="auto">
            <a:xfrm>
              <a:off x="624" y="2056"/>
              <a:ext cx="475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317268457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261123"/>
                                        </p:tgtEl>
                                        <p:attrNameLst>
                                          <p:attrName>style.visibility</p:attrName>
                                        </p:attrNameLst>
                                      </p:cBhvr>
                                      <p:to>
                                        <p:strVal val="visible"/>
                                      </p:to>
                                    </p:set>
                                    <p:animEffect transition="in" filter="strips(downRight)">
                                      <p:cBhvr>
                                        <p:cTn id="7" dur="1000"/>
                                        <p:tgtEl>
                                          <p:spTgt spid="261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2209800" y="584200"/>
            <a:ext cx="7772400" cy="13462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Competing on Differentiation</a:t>
            </a:r>
          </a:p>
        </p:txBody>
      </p:sp>
      <p:sp>
        <p:nvSpPr>
          <p:cNvPr id="92163" name="Rectangle 3"/>
          <p:cNvSpPr>
            <a:spLocks noGrp="1" noChangeArrowheads="1"/>
          </p:cNvSpPr>
          <p:nvPr>
            <p:ph type="body" idx="1"/>
          </p:nvPr>
        </p:nvSpPr>
        <p:spPr>
          <a:xfrm>
            <a:off x="2209800" y="2273300"/>
            <a:ext cx="7772400" cy="2374900"/>
          </a:xfrm>
        </p:spPr>
        <p:txBody>
          <a:bodyPr/>
          <a:lstStyle/>
          <a:p>
            <a:pPr marL="0" indent="0" algn="ctr">
              <a:buNone/>
            </a:pPr>
            <a:r>
              <a:rPr lang="en-US" altLang="en-US"/>
              <a:t>Uniqueness can go beyond both the physical characteristics and service attributes to encompass everything that impacts customer’s perception of value</a:t>
            </a:r>
          </a:p>
        </p:txBody>
      </p:sp>
      <p:sp>
        <p:nvSpPr>
          <p:cNvPr id="92164" name="Text Box 4"/>
          <p:cNvSpPr txBox="1">
            <a:spLocks noChangeArrowheads="1"/>
          </p:cNvSpPr>
          <p:nvPr/>
        </p:nvSpPr>
        <p:spPr bwMode="auto">
          <a:xfrm>
            <a:off x="2874964" y="4738689"/>
            <a:ext cx="6530975"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90000"/>
              </a:lnSpc>
              <a:spcBef>
                <a:spcPct val="40000"/>
              </a:spcBef>
              <a:buFont typeface="Wingdings" panose="05000000000000000000" pitchFamily="2" charset="2"/>
              <a:buChar char="þ"/>
            </a:pPr>
            <a:r>
              <a:rPr lang="en-AU" altLang="en-US">
                <a:effectLst>
                  <a:outerShdw blurRad="38100" dist="38100" dir="2700000" algn="tl">
                    <a:srgbClr val="C0C0C0"/>
                  </a:outerShdw>
                </a:effectLst>
                <a:latin typeface="Arial" panose="020B0604020202020204" pitchFamily="34" charset="0"/>
              </a:rPr>
              <a:t>Safeskin gloves – leading edge products</a:t>
            </a:r>
          </a:p>
          <a:p>
            <a:pPr>
              <a:lnSpc>
                <a:spcPct val="90000"/>
              </a:lnSpc>
              <a:spcBef>
                <a:spcPct val="40000"/>
              </a:spcBef>
              <a:buFont typeface="Wingdings" panose="05000000000000000000" pitchFamily="2" charset="2"/>
              <a:buChar char="þ"/>
            </a:pPr>
            <a:r>
              <a:rPr lang="en-AU" altLang="en-US">
                <a:effectLst>
                  <a:outerShdw blurRad="38100" dist="38100" dir="2700000" algn="tl">
                    <a:srgbClr val="C0C0C0"/>
                  </a:outerShdw>
                </a:effectLst>
                <a:latin typeface="Arial" panose="020B0604020202020204" pitchFamily="34" charset="0"/>
              </a:rPr>
              <a:t>Walt Disney Magic Kingdom – experience differentiation</a:t>
            </a:r>
          </a:p>
          <a:p>
            <a:pPr>
              <a:lnSpc>
                <a:spcPct val="90000"/>
              </a:lnSpc>
              <a:spcBef>
                <a:spcPct val="40000"/>
              </a:spcBef>
              <a:buFont typeface="Wingdings" panose="05000000000000000000" pitchFamily="2" charset="2"/>
              <a:buChar char="þ"/>
            </a:pPr>
            <a:r>
              <a:rPr lang="en-AU" altLang="en-US">
                <a:effectLst>
                  <a:outerShdw blurRad="38100" dist="38100" dir="2700000" algn="tl">
                    <a:srgbClr val="C0C0C0"/>
                  </a:outerShdw>
                </a:effectLst>
                <a:latin typeface="Arial" panose="020B0604020202020204" pitchFamily="34" charset="0"/>
              </a:rPr>
              <a:t>Hard Rock Cafe – theme experience</a:t>
            </a:r>
          </a:p>
        </p:txBody>
      </p:sp>
    </p:spTree>
    <p:extLst>
      <p:ext uri="{BB962C8B-B14F-4D97-AF65-F5344CB8AC3E}">
        <p14:creationId xmlns:p14="http://schemas.microsoft.com/office/powerpoint/2010/main" val="375890054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strips(downRight)">
                                      <p:cBhvr>
                                        <p:cTn id="7" dur="1000"/>
                                        <p:tgtEl>
                                          <p:spTgt spid="92163">
                                            <p:txEl>
                                              <p:pRg st="0" end="0"/>
                                            </p:txEl>
                                          </p:spTgt>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92164"/>
                                        </p:tgtEl>
                                        <p:attrNameLst>
                                          <p:attrName>style.visibility</p:attrName>
                                        </p:attrNameLst>
                                      </p:cBhvr>
                                      <p:to>
                                        <p:strVal val="visible"/>
                                      </p:to>
                                    </p:set>
                                    <p:animEffect transition="in" filter="strips(downRight)">
                                      <p:cBhvr>
                                        <p:cTn id="11" dur="1000"/>
                                        <p:tgtEl>
                                          <p:spTgt spid="92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P spid="9216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2209800" y="609600"/>
            <a:ext cx="7772400" cy="10160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Competing on Cost</a:t>
            </a:r>
          </a:p>
        </p:txBody>
      </p:sp>
      <p:sp>
        <p:nvSpPr>
          <p:cNvPr id="94211" name="Rectangle 3"/>
          <p:cNvSpPr>
            <a:spLocks noGrp="1" noChangeArrowheads="1"/>
          </p:cNvSpPr>
          <p:nvPr>
            <p:ph type="body" idx="1"/>
          </p:nvPr>
        </p:nvSpPr>
        <p:spPr>
          <a:xfrm>
            <a:off x="2527300" y="1981200"/>
            <a:ext cx="7099300" cy="1447800"/>
          </a:xfrm>
        </p:spPr>
        <p:txBody>
          <a:bodyPr/>
          <a:lstStyle/>
          <a:p>
            <a:pPr marL="0" indent="0" algn="ctr">
              <a:buNone/>
            </a:pPr>
            <a:r>
              <a:rPr lang="en-US" altLang="en-US"/>
              <a:t>Provide the maximum value as perceived by customer. Does not imply low quality.</a:t>
            </a:r>
          </a:p>
        </p:txBody>
      </p:sp>
      <p:sp>
        <p:nvSpPr>
          <p:cNvPr id="94212" name="Text Box 4"/>
          <p:cNvSpPr txBox="1">
            <a:spLocks noChangeArrowheads="1"/>
          </p:cNvSpPr>
          <p:nvPr/>
        </p:nvSpPr>
        <p:spPr bwMode="auto">
          <a:xfrm>
            <a:off x="2868614" y="3659189"/>
            <a:ext cx="6415087" cy="2714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90000"/>
              </a:lnSpc>
              <a:spcBef>
                <a:spcPct val="40000"/>
              </a:spcBef>
              <a:buFont typeface="Wingdings" panose="05000000000000000000" pitchFamily="2" charset="2"/>
              <a:buChar char="þ"/>
            </a:pPr>
            <a:r>
              <a:rPr lang="en-AU" altLang="en-US">
                <a:effectLst>
                  <a:outerShdw blurRad="38100" dist="38100" dir="2700000" algn="tl">
                    <a:srgbClr val="C0C0C0"/>
                  </a:outerShdw>
                </a:effectLst>
                <a:latin typeface="Arial" panose="020B0604020202020204" pitchFamily="34" charset="0"/>
              </a:rPr>
              <a:t>Southwest Airlines – secondary airports, no frills service, efficient utilization of equipment</a:t>
            </a:r>
          </a:p>
          <a:p>
            <a:pPr>
              <a:lnSpc>
                <a:spcPct val="90000"/>
              </a:lnSpc>
              <a:spcBef>
                <a:spcPct val="40000"/>
              </a:spcBef>
              <a:buFont typeface="Wingdings" panose="05000000000000000000" pitchFamily="2" charset="2"/>
              <a:buChar char="þ"/>
            </a:pPr>
            <a:r>
              <a:rPr lang="en-AU" altLang="en-US">
                <a:effectLst>
                  <a:outerShdw blurRad="38100" dist="38100" dir="2700000" algn="tl">
                    <a:srgbClr val="C0C0C0"/>
                  </a:outerShdw>
                </a:effectLst>
                <a:latin typeface="Arial" panose="020B0604020202020204" pitchFamily="34" charset="0"/>
              </a:rPr>
              <a:t>Wal-Mart – small overheads, shrinkage, distribution costs</a:t>
            </a:r>
          </a:p>
          <a:p>
            <a:pPr>
              <a:lnSpc>
                <a:spcPct val="90000"/>
              </a:lnSpc>
              <a:spcBef>
                <a:spcPct val="40000"/>
              </a:spcBef>
              <a:buFont typeface="Wingdings" panose="05000000000000000000" pitchFamily="2" charset="2"/>
              <a:buChar char="þ"/>
            </a:pPr>
            <a:r>
              <a:rPr lang="en-AU" altLang="en-US">
                <a:effectLst>
                  <a:outerShdw blurRad="38100" dist="38100" dir="2700000" algn="tl">
                    <a:srgbClr val="C0C0C0"/>
                  </a:outerShdw>
                </a:effectLst>
                <a:latin typeface="Arial" panose="020B0604020202020204" pitchFamily="34" charset="0"/>
              </a:rPr>
              <a:t>Franz Colruyt – no bags, low light, no music, doors on freezers</a:t>
            </a:r>
          </a:p>
        </p:txBody>
      </p:sp>
    </p:spTree>
    <p:extLst>
      <p:ext uri="{BB962C8B-B14F-4D97-AF65-F5344CB8AC3E}">
        <p14:creationId xmlns:p14="http://schemas.microsoft.com/office/powerpoint/2010/main" val="341852837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strips(downRight)">
                                      <p:cBhvr>
                                        <p:cTn id="7" dur="1000"/>
                                        <p:tgtEl>
                                          <p:spTgt spid="94211">
                                            <p:txEl>
                                              <p:pRg st="0" end="0"/>
                                            </p:txEl>
                                          </p:spTgt>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94212"/>
                                        </p:tgtEl>
                                        <p:attrNameLst>
                                          <p:attrName>style.visibility</p:attrName>
                                        </p:attrNameLst>
                                      </p:cBhvr>
                                      <p:to>
                                        <p:strVal val="visible"/>
                                      </p:to>
                                    </p:set>
                                    <p:animEffect transition="in" filter="strips(downRight)">
                                      <p:cBhvr>
                                        <p:cTn id="11" dur="1000"/>
                                        <p:tgtEl>
                                          <p:spTgt spid="94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P spid="942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209800" y="609600"/>
            <a:ext cx="7772400" cy="9398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Competing on Response</a:t>
            </a:r>
          </a:p>
        </p:txBody>
      </p:sp>
      <p:sp>
        <p:nvSpPr>
          <p:cNvPr id="96259" name="Rectangle 3"/>
          <p:cNvSpPr>
            <a:spLocks noGrp="1" noChangeArrowheads="1"/>
          </p:cNvSpPr>
          <p:nvPr>
            <p:ph type="body" idx="1"/>
          </p:nvPr>
        </p:nvSpPr>
        <p:spPr>
          <a:xfrm>
            <a:off x="2209800" y="1955800"/>
            <a:ext cx="7772400" cy="4203700"/>
          </a:xfrm>
        </p:spPr>
        <p:txBody>
          <a:bodyPr/>
          <a:lstStyle/>
          <a:p>
            <a:pPr marL="444500" indent="-444500">
              <a:buFont typeface="Wingdings" panose="05000000000000000000" pitchFamily="2" charset="2"/>
              <a:buChar char="þ"/>
            </a:pPr>
            <a:r>
              <a:rPr lang="en-US" altLang="en-US"/>
              <a:t>Flexibility is matching market changes in design innovation and volumes</a:t>
            </a:r>
          </a:p>
          <a:p>
            <a:pPr marL="990600" lvl="1" indent="-366713">
              <a:buFont typeface="Wingdings" panose="05000000000000000000" pitchFamily="2" charset="2"/>
              <a:buChar char="þ"/>
            </a:pPr>
            <a:r>
              <a:rPr lang="en-US" altLang="en-US"/>
              <a:t>Institutionalization at Hewlett-Packard</a:t>
            </a:r>
          </a:p>
          <a:p>
            <a:pPr marL="444500" indent="-444500">
              <a:buFont typeface="Wingdings" panose="05000000000000000000" pitchFamily="2" charset="2"/>
              <a:buChar char="þ"/>
            </a:pPr>
            <a:r>
              <a:rPr lang="en-US" altLang="en-US"/>
              <a:t>Reliability is meeting schedules</a:t>
            </a:r>
          </a:p>
          <a:p>
            <a:pPr marL="990600" lvl="1" indent="-366713">
              <a:buFont typeface="Wingdings" panose="05000000000000000000" pitchFamily="2" charset="2"/>
              <a:buChar char="þ"/>
            </a:pPr>
            <a:r>
              <a:rPr lang="en-US" altLang="en-US"/>
              <a:t>German machine industry</a:t>
            </a:r>
          </a:p>
          <a:p>
            <a:pPr marL="444500" indent="-444500">
              <a:buFont typeface="Wingdings" panose="05000000000000000000" pitchFamily="2" charset="2"/>
              <a:buChar char="þ"/>
            </a:pPr>
            <a:r>
              <a:rPr lang="en-US" altLang="en-US"/>
              <a:t>Timeliness is quickness in design, production, and delivery</a:t>
            </a:r>
          </a:p>
          <a:p>
            <a:pPr marL="990600" lvl="1" indent="-366713">
              <a:buFont typeface="Wingdings" panose="05000000000000000000" pitchFamily="2" charset="2"/>
              <a:buChar char="þ"/>
            </a:pPr>
            <a:r>
              <a:rPr lang="en-US" altLang="en-US"/>
              <a:t>Johnson Electric, Bennigan’s, Motorola</a:t>
            </a:r>
          </a:p>
        </p:txBody>
      </p:sp>
    </p:spTree>
    <p:extLst>
      <p:ext uri="{BB962C8B-B14F-4D97-AF65-F5344CB8AC3E}">
        <p14:creationId xmlns:p14="http://schemas.microsoft.com/office/powerpoint/2010/main" val="124704629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6259"/>
                                        </p:tgtEl>
                                        <p:attrNameLst>
                                          <p:attrName>style.visibility</p:attrName>
                                        </p:attrNameLst>
                                      </p:cBhvr>
                                      <p:to>
                                        <p:strVal val="visible"/>
                                      </p:to>
                                    </p:set>
                                    <p:animEffect transition="in" filter="strips(downRight)">
                                      <p:cBhvr>
                                        <p:cTn id="7" dur="1000"/>
                                        <p:tgtEl>
                                          <p:spTgt spid="96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2108200" y="381000"/>
            <a:ext cx="7937500" cy="863600"/>
          </a:xfrm>
          <a:solidFill>
            <a:srgbClr val="2FFF74"/>
          </a:solidFill>
          <a:ln>
            <a:solidFill>
              <a:schemeClr val="tx1"/>
            </a:solidFill>
            <a:miter lim="800000"/>
            <a:headEnd/>
            <a:tailEnd/>
          </a:ln>
        </p:spPr>
        <p:txBody>
          <a:bodyPr/>
          <a:lstStyle/>
          <a:p>
            <a:pPr>
              <a:lnSpc>
                <a:spcPct val="80000"/>
              </a:lnSpc>
            </a:pPr>
            <a:r>
              <a:rPr lang="en-US" altLang="en-US" sz="4000">
                <a:effectLst>
                  <a:outerShdw blurRad="38100" dist="38100" dir="2700000" algn="tl">
                    <a:srgbClr val="FFFFFF"/>
                  </a:outerShdw>
                </a:effectLst>
              </a:rPr>
              <a:t>OM’s Contribution to Strategy</a:t>
            </a:r>
            <a:endParaRPr lang="en-US" altLang="en-US" sz="2800">
              <a:solidFill>
                <a:srgbClr val="33CC33"/>
              </a:solidFill>
              <a:effectLst>
                <a:outerShdw blurRad="38100" dist="38100" dir="2700000" algn="tl">
                  <a:srgbClr val="000000"/>
                </a:outerShdw>
              </a:effectLst>
            </a:endParaRPr>
          </a:p>
        </p:txBody>
      </p:sp>
      <p:grpSp>
        <p:nvGrpSpPr>
          <p:cNvPr id="100411" name="Group 59"/>
          <p:cNvGrpSpPr>
            <a:grpSpLocks/>
          </p:cNvGrpSpPr>
          <p:nvPr/>
        </p:nvGrpSpPr>
        <p:grpSpPr bwMode="auto">
          <a:xfrm>
            <a:off x="1778000" y="1706564"/>
            <a:ext cx="1646238" cy="4835525"/>
            <a:chOff x="160" y="1075"/>
            <a:chExt cx="1037" cy="3046"/>
          </a:xfrm>
        </p:grpSpPr>
        <p:sp>
          <p:nvSpPr>
            <p:cNvPr id="100360" name="AutoShape 8"/>
            <p:cNvSpPr>
              <a:spLocks noChangeArrowheads="1"/>
            </p:cNvSpPr>
            <p:nvPr/>
          </p:nvSpPr>
          <p:spPr bwMode="auto">
            <a:xfrm>
              <a:off x="160" y="1075"/>
              <a:ext cx="1037" cy="3046"/>
            </a:xfrm>
            <a:prstGeom prst="homePlate">
              <a:avLst>
                <a:gd name="adj" fmla="val 25000"/>
              </a:avLst>
            </a:prstGeom>
            <a:solidFill>
              <a:srgbClr val="D6B3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00" name="Text Box 48"/>
            <p:cNvSpPr txBox="1">
              <a:spLocks noChangeArrowheads="1"/>
            </p:cNvSpPr>
            <p:nvPr/>
          </p:nvSpPr>
          <p:spPr bwMode="auto">
            <a:xfrm>
              <a:off x="168" y="1148"/>
              <a:ext cx="973" cy="2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140000"/>
                </a:spcBef>
              </a:pPr>
              <a:r>
                <a:rPr lang="en-AU" altLang="en-US" sz="1400"/>
                <a:t>Product</a:t>
              </a:r>
            </a:p>
            <a:p>
              <a:pPr>
                <a:lnSpc>
                  <a:spcPct val="80000"/>
                </a:lnSpc>
                <a:spcBef>
                  <a:spcPct val="140000"/>
                </a:spcBef>
              </a:pPr>
              <a:r>
                <a:rPr lang="en-AU" altLang="en-US" sz="1400"/>
                <a:t>Quality</a:t>
              </a:r>
            </a:p>
            <a:p>
              <a:pPr>
                <a:lnSpc>
                  <a:spcPct val="80000"/>
                </a:lnSpc>
                <a:spcBef>
                  <a:spcPct val="140000"/>
                </a:spcBef>
              </a:pPr>
              <a:r>
                <a:rPr lang="en-AU" altLang="en-US" sz="1400"/>
                <a:t>Process</a:t>
              </a:r>
            </a:p>
            <a:p>
              <a:pPr>
                <a:lnSpc>
                  <a:spcPct val="80000"/>
                </a:lnSpc>
                <a:spcBef>
                  <a:spcPct val="140000"/>
                </a:spcBef>
              </a:pPr>
              <a:r>
                <a:rPr lang="en-AU" altLang="en-US" sz="1400"/>
                <a:t>Location</a:t>
              </a:r>
            </a:p>
            <a:p>
              <a:pPr>
                <a:lnSpc>
                  <a:spcPct val="80000"/>
                </a:lnSpc>
                <a:spcBef>
                  <a:spcPct val="140000"/>
                </a:spcBef>
              </a:pPr>
              <a:r>
                <a:rPr lang="en-AU" altLang="en-US" sz="1400"/>
                <a:t>Layout</a:t>
              </a:r>
            </a:p>
            <a:p>
              <a:pPr>
                <a:lnSpc>
                  <a:spcPct val="80000"/>
                </a:lnSpc>
                <a:spcBef>
                  <a:spcPct val="140000"/>
                </a:spcBef>
              </a:pPr>
              <a:r>
                <a:rPr lang="en-AU" altLang="en-US" sz="1400"/>
                <a:t>Human resource</a:t>
              </a:r>
            </a:p>
            <a:p>
              <a:pPr>
                <a:lnSpc>
                  <a:spcPct val="80000"/>
                </a:lnSpc>
                <a:spcBef>
                  <a:spcPct val="140000"/>
                </a:spcBef>
              </a:pPr>
              <a:r>
                <a:rPr lang="en-AU" altLang="en-US" sz="1400"/>
                <a:t>Supply-chain</a:t>
              </a:r>
            </a:p>
            <a:p>
              <a:pPr>
                <a:lnSpc>
                  <a:spcPct val="80000"/>
                </a:lnSpc>
                <a:spcBef>
                  <a:spcPct val="140000"/>
                </a:spcBef>
              </a:pPr>
              <a:r>
                <a:rPr lang="en-AU" altLang="en-US" sz="1400"/>
                <a:t>Inventory</a:t>
              </a:r>
            </a:p>
            <a:p>
              <a:pPr>
                <a:lnSpc>
                  <a:spcPct val="80000"/>
                </a:lnSpc>
                <a:spcBef>
                  <a:spcPct val="140000"/>
                </a:spcBef>
              </a:pPr>
              <a:r>
                <a:rPr lang="en-AU" altLang="en-US" sz="1400"/>
                <a:t>Scheduling</a:t>
              </a:r>
            </a:p>
            <a:p>
              <a:pPr>
                <a:lnSpc>
                  <a:spcPct val="80000"/>
                </a:lnSpc>
                <a:spcBef>
                  <a:spcPct val="140000"/>
                </a:spcBef>
              </a:pPr>
              <a:r>
                <a:rPr lang="en-AU" altLang="en-US" sz="1400"/>
                <a:t>Maintenance</a:t>
              </a:r>
            </a:p>
          </p:txBody>
        </p:sp>
      </p:grpSp>
      <p:grpSp>
        <p:nvGrpSpPr>
          <p:cNvPr id="100412" name="Group 60"/>
          <p:cNvGrpSpPr>
            <a:grpSpLocks/>
          </p:cNvGrpSpPr>
          <p:nvPr/>
        </p:nvGrpSpPr>
        <p:grpSpPr bwMode="auto">
          <a:xfrm>
            <a:off x="3098800" y="1706564"/>
            <a:ext cx="5791200" cy="4835525"/>
            <a:chOff x="992" y="1075"/>
            <a:chExt cx="3648" cy="3046"/>
          </a:xfrm>
        </p:grpSpPr>
        <p:sp>
          <p:nvSpPr>
            <p:cNvPr id="100362" name="Freeform 10"/>
            <p:cNvSpPr>
              <a:spLocks/>
            </p:cNvSpPr>
            <p:nvPr/>
          </p:nvSpPr>
          <p:spPr bwMode="auto">
            <a:xfrm>
              <a:off x="992" y="1075"/>
              <a:ext cx="3648" cy="3046"/>
            </a:xfrm>
            <a:custGeom>
              <a:avLst/>
              <a:gdLst>
                <a:gd name="T0" fmla="*/ 0 w 3197"/>
                <a:gd name="T1" fmla="*/ 2592 h 2592"/>
                <a:gd name="T2" fmla="*/ 223 w 3197"/>
                <a:gd name="T3" fmla="*/ 1307 h 2592"/>
                <a:gd name="T4" fmla="*/ 0 w 3197"/>
                <a:gd name="T5" fmla="*/ 0 h 2592"/>
                <a:gd name="T6" fmla="*/ 2767 w 3197"/>
                <a:gd name="T7" fmla="*/ 0 h 2592"/>
                <a:gd name="T8" fmla="*/ 3197 w 3197"/>
                <a:gd name="T9" fmla="*/ 1296 h 2592"/>
                <a:gd name="T10" fmla="*/ 2767 w 3197"/>
                <a:gd name="T11" fmla="*/ 2592 h 2592"/>
                <a:gd name="T12" fmla="*/ 0 w 3197"/>
                <a:gd name="T13" fmla="*/ 2592 h 2592"/>
              </a:gdLst>
              <a:ahLst/>
              <a:cxnLst>
                <a:cxn ang="0">
                  <a:pos x="T0" y="T1"/>
                </a:cxn>
                <a:cxn ang="0">
                  <a:pos x="T2" y="T3"/>
                </a:cxn>
                <a:cxn ang="0">
                  <a:pos x="T4" y="T5"/>
                </a:cxn>
                <a:cxn ang="0">
                  <a:pos x="T6" y="T7"/>
                </a:cxn>
                <a:cxn ang="0">
                  <a:pos x="T8" y="T9"/>
                </a:cxn>
                <a:cxn ang="0">
                  <a:pos x="T10" y="T11"/>
                </a:cxn>
                <a:cxn ang="0">
                  <a:pos x="T12" y="T13"/>
                </a:cxn>
              </a:cxnLst>
              <a:rect l="0" t="0" r="r" b="b"/>
              <a:pathLst>
                <a:path w="3197" h="2592">
                  <a:moveTo>
                    <a:pt x="0" y="2592"/>
                  </a:moveTo>
                  <a:lnTo>
                    <a:pt x="223" y="1307"/>
                  </a:lnTo>
                  <a:lnTo>
                    <a:pt x="0" y="0"/>
                  </a:lnTo>
                  <a:lnTo>
                    <a:pt x="2767" y="0"/>
                  </a:lnTo>
                  <a:lnTo>
                    <a:pt x="3197" y="1296"/>
                  </a:lnTo>
                  <a:lnTo>
                    <a:pt x="2767" y="2592"/>
                  </a:lnTo>
                  <a:lnTo>
                    <a:pt x="0" y="2592"/>
                  </a:lnTo>
                  <a:close/>
                </a:path>
              </a:pathLst>
            </a:custGeom>
            <a:gradFill rotWithShape="0">
              <a:gsLst>
                <a:gs pos="0">
                  <a:srgbClr val="D6B3FE"/>
                </a:gs>
                <a:gs pos="100000">
                  <a:schemeClr val="folHlink"/>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7" name="Text Box 15"/>
            <p:cNvSpPr txBox="1">
              <a:spLocks noChangeArrowheads="1"/>
            </p:cNvSpPr>
            <p:nvPr/>
          </p:nvSpPr>
          <p:spPr bwMode="auto">
            <a:xfrm>
              <a:off x="1096" y="1194"/>
              <a:ext cx="3254" cy="2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008" tIns="50004" rIns="100008" bIns="50004">
              <a:spAutoFit/>
            </a:bodyPr>
            <a:lstStyle>
              <a:lvl1pPr defTabSz="1000125">
                <a:tabLst>
                  <a:tab pos="3403600" algn="l"/>
                  <a:tab pos="4038600" algn="l"/>
                </a:tabLst>
                <a:defRPr sz="2400">
                  <a:solidFill>
                    <a:schemeClr val="tx1"/>
                  </a:solidFill>
                  <a:latin typeface="Times" panose="02020603050405020304" pitchFamily="18" charset="0"/>
                </a:defRPr>
              </a:lvl1pPr>
              <a:lvl2pPr marL="500063" defTabSz="1000125">
                <a:tabLst>
                  <a:tab pos="3403600" algn="l"/>
                  <a:tab pos="4038600" algn="l"/>
                </a:tabLst>
                <a:defRPr sz="2400">
                  <a:solidFill>
                    <a:schemeClr val="tx1"/>
                  </a:solidFill>
                  <a:latin typeface="Times" panose="02020603050405020304" pitchFamily="18" charset="0"/>
                </a:defRPr>
              </a:lvl2pPr>
              <a:lvl3pPr marL="1000125" defTabSz="1000125">
                <a:tabLst>
                  <a:tab pos="3403600" algn="l"/>
                  <a:tab pos="4038600" algn="l"/>
                </a:tabLst>
                <a:defRPr sz="2400">
                  <a:solidFill>
                    <a:schemeClr val="tx1"/>
                  </a:solidFill>
                  <a:latin typeface="Times" panose="02020603050405020304" pitchFamily="18" charset="0"/>
                </a:defRPr>
              </a:lvl3pPr>
              <a:lvl4pPr marL="1500188" defTabSz="1000125">
                <a:tabLst>
                  <a:tab pos="3403600" algn="l"/>
                  <a:tab pos="4038600" algn="l"/>
                </a:tabLst>
                <a:defRPr sz="2400">
                  <a:solidFill>
                    <a:schemeClr val="tx1"/>
                  </a:solidFill>
                  <a:latin typeface="Times" panose="02020603050405020304" pitchFamily="18" charset="0"/>
                </a:defRPr>
              </a:lvl4pPr>
              <a:lvl5pPr marL="2000250" defTabSz="1000125">
                <a:tabLst>
                  <a:tab pos="3403600" algn="l"/>
                  <a:tab pos="4038600" algn="l"/>
                </a:tabLst>
                <a:defRPr sz="2400">
                  <a:solidFill>
                    <a:schemeClr val="tx1"/>
                  </a:solidFill>
                  <a:latin typeface="Times" panose="02020603050405020304" pitchFamily="18" charset="0"/>
                </a:defRPr>
              </a:lvl5pPr>
              <a:lvl6pPr marL="2457450" defTabSz="1000125" eaLnBrk="0" fontAlgn="base" hangingPunct="0">
                <a:spcBef>
                  <a:spcPct val="0"/>
                </a:spcBef>
                <a:spcAft>
                  <a:spcPct val="0"/>
                </a:spcAft>
                <a:tabLst>
                  <a:tab pos="3403600" algn="l"/>
                  <a:tab pos="4038600" algn="l"/>
                </a:tabLst>
                <a:defRPr sz="2400">
                  <a:solidFill>
                    <a:schemeClr val="tx1"/>
                  </a:solidFill>
                  <a:latin typeface="Times" panose="02020603050405020304" pitchFamily="18" charset="0"/>
                </a:defRPr>
              </a:lvl6pPr>
              <a:lvl7pPr marL="2914650" defTabSz="1000125" eaLnBrk="0" fontAlgn="base" hangingPunct="0">
                <a:spcBef>
                  <a:spcPct val="0"/>
                </a:spcBef>
                <a:spcAft>
                  <a:spcPct val="0"/>
                </a:spcAft>
                <a:tabLst>
                  <a:tab pos="3403600" algn="l"/>
                  <a:tab pos="4038600" algn="l"/>
                </a:tabLst>
                <a:defRPr sz="2400">
                  <a:solidFill>
                    <a:schemeClr val="tx1"/>
                  </a:solidFill>
                  <a:latin typeface="Times" panose="02020603050405020304" pitchFamily="18" charset="0"/>
                </a:defRPr>
              </a:lvl7pPr>
              <a:lvl8pPr marL="3371850" defTabSz="1000125" eaLnBrk="0" fontAlgn="base" hangingPunct="0">
                <a:spcBef>
                  <a:spcPct val="0"/>
                </a:spcBef>
                <a:spcAft>
                  <a:spcPct val="0"/>
                </a:spcAft>
                <a:tabLst>
                  <a:tab pos="3403600" algn="l"/>
                  <a:tab pos="4038600" algn="l"/>
                </a:tabLst>
                <a:defRPr sz="2400">
                  <a:solidFill>
                    <a:schemeClr val="tx1"/>
                  </a:solidFill>
                  <a:latin typeface="Times" panose="02020603050405020304" pitchFamily="18" charset="0"/>
                </a:defRPr>
              </a:lvl8pPr>
              <a:lvl9pPr marL="3829050" defTabSz="1000125" eaLnBrk="0" fontAlgn="base" hangingPunct="0">
                <a:spcBef>
                  <a:spcPct val="0"/>
                </a:spcBef>
                <a:spcAft>
                  <a:spcPct val="0"/>
                </a:spcAft>
                <a:tabLst>
                  <a:tab pos="3403600" algn="l"/>
                  <a:tab pos="4038600" algn="l"/>
                </a:tabLst>
                <a:defRPr sz="2400">
                  <a:solidFill>
                    <a:schemeClr val="tx1"/>
                  </a:solidFill>
                  <a:latin typeface="Times" panose="02020603050405020304" pitchFamily="18" charset="0"/>
                </a:defRPr>
              </a:lvl9pPr>
            </a:lstStyle>
            <a:p>
              <a:pPr>
                <a:lnSpc>
                  <a:spcPct val="85000"/>
                </a:lnSpc>
              </a:pPr>
              <a:r>
                <a:rPr lang="en-US" altLang="en-US" sz="1400">
                  <a:latin typeface="Arial" panose="020B0604020202020204" pitchFamily="34" charset="0"/>
                </a:rPr>
                <a:t>	FLEXIBILITY</a:t>
              </a:r>
            </a:p>
            <a:p>
              <a:pPr>
                <a:lnSpc>
                  <a:spcPct val="85000"/>
                </a:lnSpc>
              </a:pPr>
              <a:r>
                <a:rPr lang="en-US" altLang="en-US" sz="1400">
                  <a:latin typeface="Arial" panose="020B0604020202020204" pitchFamily="34" charset="0"/>
                </a:rPr>
                <a:t>Sony’s constant innovation </a:t>
              </a:r>
            </a:p>
            <a:p>
              <a:pPr>
                <a:lnSpc>
                  <a:spcPct val="85000"/>
                </a:lnSpc>
              </a:pPr>
              <a:r>
                <a:rPr lang="en-US" altLang="en-US" sz="1400">
                  <a:latin typeface="Arial" panose="020B0604020202020204" pitchFamily="34" charset="0"/>
                </a:rPr>
                <a:t>of new products………………………………....Design</a:t>
              </a:r>
            </a:p>
            <a:p>
              <a:pPr>
                <a:lnSpc>
                  <a:spcPct val="85000"/>
                </a:lnSpc>
              </a:pPr>
              <a:r>
                <a:rPr lang="en-US" altLang="en-US" sz="1400">
                  <a:latin typeface="Arial" panose="020B0604020202020204" pitchFamily="34" charset="0"/>
                </a:rPr>
                <a:t>  HP’s ability to follow </a:t>
              </a:r>
            </a:p>
            <a:p>
              <a:pPr>
                <a:lnSpc>
                  <a:spcPct val="85000"/>
                </a:lnSpc>
              </a:pPr>
              <a:r>
                <a:rPr lang="en-US" altLang="en-US" sz="1400">
                  <a:latin typeface="Arial" panose="020B0604020202020204" pitchFamily="34" charset="0"/>
                </a:rPr>
                <a:t>  the printer market………………………………Volume</a:t>
              </a:r>
            </a:p>
            <a:p>
              <a:pPr>
                <a:lnSpc>
                  <a:spcPct val="85000"/>
                </a:lnSpc>
              </a:pPr>
              <a:endParaRPr lang="en-US" altLang="en-US" sz="1400">
                <a:latin typeface="Arial" panose="020B0604020202020204" pitchFamily="34" charset="0"/>
              </a:endParaRPr>
            </a:p>
            <a:p>
              <a:pPr>
                <a:lnSpc>
                  <a:spcPct val="85000"/>
                </a:lnSpc>
              </a:pPr>
              <a:r>
                <a:rPr lang="en-US" altLang="en-US" sz="1400">
                  <a:latin typeface="Arial" panose="020B0604020202020204" pitchFamily="34" charset="0"/>
                </a:rPr>
                <a:t>   Southwest Airlines No-frills service……..…..LOW COST</a:t>
              </a:r>
            </a:p>
            <a:p>
              <a:pPr>
                <a:lnSpc>
                  <a:spcPct val="85000"/>
                </a:lnSpc>
              </a:pPr>
              <a:endParaRPr lang="en-US" altLang="en-US" sz="1400">
                <a:latin typeface="Arial" panose="020B0604020202020204" pitchFamily="34" charset="0"/>
              </a:endParaRPr>
            </a:p>
            <a:p>
              <a:pPr>
                <a:lnSpc>
                  <a:spcPct val="85000"/>
                </a:lnSpc>
              </a:pPr>
              <a:r>
                <a:rPr lang="en-US" altLang="en-US" sz="1400">
                  <a:latin typeface="Arial" panose="020B0604020202020204" pitchFamily="34" charset="0"/>
                </a:rPr>
                <a:t>		DELIVERY</a:t>
              </a:r>
            </a:p>
            <a:p>
              <a:pPr>
                <a:lnSpc>
                  <a:spcPct val="85000"/>
                </a:lnSpc>
              </a:pPr>
              <a:r>
                <a:rPr lang="en-US" altLang="en-US" sz="1400">
                  <a:latin typeface="Arial" panose="020B0604020202020204" pitchFamily="34" charset="0"/>
                </a:rPr>
                <a:t>     Pizza Hut’s five-minute </a:t>
              </a:r>
            </a:p>
            <a:p>
              <a:pPr>
                <a:lnSpc>
                  <a:spcPct val="85000"/>
                </a:lnSpc>
              </a:pPr>
              <a:r>
                <a:rPr lang="en-US" altLang="en-US" sz="1400">
                  <a:latin typeface="Arial" panose="020B0604020202020204" pitchFamily="34" charset="0"/>
                </a:rPr>
                <a:t>     guarantee at lunchtime…………………..…..……..Speed</a:t>
              </a:r>
            </a:p>
            <a:p>
              <a:pPr>
                <a:lnSpc>
                  <a:spcPct val="85000"/>
                </a:lnSpc>
              </a:pPr>
              <a:r>
                <a:rPr lang="en-US" altLang="en-US" sz="1400">
                  <a:latin typeface="Arial" panose="020B0604020202020204" pitchFamily="34" charset="0"/>
                </a:rPr>
                <a:t>       Federal Express’s “absolutely, </a:t>
              </a:r>
            </a:p>
            <a:p>
              <a:pPr>
                <a:lnSpc>
                  <a:spcPct val="85000"/>
                </a:lnSpc>
              </a:pPr>
              <a:r>
                <a:rPr lang="en-US" altLang="en-US" sz="1400">
                  <a:latin typeface="Arial" panose="020B0604020202020204" pitchFamily="34" charset="0"/>
                </a:rPr>
                <a:t>       positively on time”………………………..….Dependability</a:t>
              </a:r>
            </a:p>
            <a:p>
              <a:pPr>
                <a:lnSpc>
                  <a:spcPct val="85000"/>
                </a:lnSpc>
              </a:pPr>
              <a:endParaRPr lang="en-US" altLang="en-US" sz="1400">
                <a:latin typeface="Arial" panose="020B0604020202020204" pitchFamily="34" charset="0"/>
              </a:endParaRPr>
            </a:p>
            <a:p>
              <a:pPr>
                <a:lnSpc>
                  <a:spcPct val="85000"/>
                </a:lnSpc>
              </a:pPr>
              <a:r>
                <a:rPr lang="en-US" altLang="en-US" sz="1400">
                  <a:latin typeface="Arial" panose="020B0604020202020204" pitchFamily="34" charset="0"/>
                </a:rPr>
                <a:t>		QUALITY</a:t>
              </a:r>
            </a:p>
            <a:p>
              <a:pPr>
                <a:lnSpc>
                  <a:spcPct val="85000"/>
                </a:lnSpc>
              </a:pPr>
              <a:r>
                <a:rPr lang="en-US" altLang="en-US" sz="1400">
                  <a:latin typeface="Arial" panose="020B0604020202020204" pitchFamily="34" charset="0"/>
                </a:rPr>
                <a:t>     Motorola’s automotive products </a:t>
              </a:r>
            </a:p>
            <a:p>
              <a:pPr>
                <a:lnSpc>
                  <a:spcPct val="85000"/>
                </a:lnSpc>
              </a:pPr>
              <a:r>
                <a:rPr lang="en-US" altLang="en-US" sz="1400">
                  <a:latin typeface="Arial" panose="020B0604020202020204" pitchFamily="34" charset="0"/>
                </a:rPr>
                <a:t>     ignition systems…………………………......Conformance</a:t>
              </a:r>
            </a:p>
            <a:p>
              <a:pPr>
                <a:lnSpc>
                  <a:spcPct val="85000"/>
                </a:lnSpc>
              </a:pPr>
              <a:r>
                <a:rPr lang="en-US" altLang="en-US" sz="1400">
                  <a:latin typeface="Arial" panose="020B0604020202020204" pitchFamily="34" charset="0"/>
                </a:rPr>
                <a:t>    Motorola’s pagers………………………..….Performance</a:t>
              </a:r>
            </a:p>
            <a:p>
              <a:pPr>
                <a:lnSpc>
                  <a:spcPct val="85000"/>
                </a:lnSpc>
              </a:pPr>
              <a:endParaRPr lang="en-US" altLang="en-US" sz="1400">
                <a:latin typeface="Arial" panose="020B0604020202020204" pitchFamily="34" charset="0"/>
              </a:endParaRPr>
            </a:p>
            <a:p>
              <a:pPr>
                <a:lnSpc>
                  <a:spcPct val="85000"/>
                </a:lnSpc>
              </a:pPr>
              <a:r>
                <a:rPr lang="en-US" altLang="en-US" sz="1400">
                  <a:latin typeface="Arial" panose="020B0604020202020204" pitchFamily="34" charset="0"/>
                </a:rPr>
                <a:t>  IBM’s after-sale service </a:t>
              </a:r>
            </a:p>
            <a:p>
              <a:pPr>
                <a:lnSpc>
                  <a:spcPct val="85000"/>
                </a:lnSpc>
              </a:pPr>
              <a:r>
                <a:rPr lang="en-US" altLang="en-US" sz="1400">
                  <a:latin typeface="Arial" panose="020B0604020202020204" pitchFamily="34" charset="0"/>
                </a:rPr>
                <a:t>  on mainframe computers……....AFTER-SALE SERVICE</a:t>
              </a:r>
            </a:p>
            <a:p>
              <a:pPr>
                <a:lnSpc>
                  <a:spcPct val="85000"/>
                </a:lnSpc>
              </a:pPr>
              <a:endParaRPr lang="en-US" altLang="en-US" sz="1400">
                <a:latin typeface="Arial" panose="020B0604020202020204" pitchFamily="34" charset="0"/>
              </a:endParaRPr>
            </a:p>
            <a:p>
              <a:pPr>
                <a:lnSpc>
                  <a:spcPct val="85000"/>
                </a:lnSpc>
              </a:pPr>
              <a:r>
                <a:rPr lang="en-US" altLang="en-US" sz="1400">
                  <a:latin typeface="Arial" panose="020B0604020202020204" pitchFamily="34" charset="0"/>
                </a:rPr>
                <a:t>Fidelity Security’s broad </a:t>
              </a:r>
            </a:p>
            <a:p>
              <a:pPr>
                <a:lnSpc>
                  <a:spcPct val="85000"/>
                </a:lnSpc>
              </a:pPr>
              <a:r>
                <a:rPr lang="en-US" altLang="en-US" sz="1400">
                  <a:latin typeface="Arial" panose="020B0604020202020204" pitchFamily="34" charset="0"/>
                </a:rPr>
                <a:t>line of mutual funds………….BROAD PRODUCT LINE</a:t>
              </a:r>
            </a:p>
          </p:txBody>
        </p:sp>
      </p:grpSp>
      <p:sp>
        <p:nvSpPr>
          <p:cNvPr id="100398" name="Text Box 46"/>
          <p:cNvSpPr txBox="1">
            <a:spLocks noChangeArrowheads="1"/>
          </p:cNvSpPr>
          <p:nvPr/>
        </p:nvSpPr>
        <p:spPr bwMode="auto">
          <a:xfrm>
            <a:off x="8848725" y="6181725"/>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2.4</a:t>
            </a:r>
          </a:p>
        </p:txBody>
      </p:sp>
      <p:sp>
        <p:nvSpPr>
          <p:cNvPr id="100399" name="Text Box 47"/>
          <p:cNvSpPr txBox="1">
            <a:spLocks noChangeArrowheads="1"/>
          </p:cNvSpPr>
          <p:nvPr/>
        </p:nvSpPr>
        <p:spPr bwMode="auto">
          <a:xfrm>
            <a:off x="1812925" y="1255714"/>
            <a:ext cx="8082662"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533400" algn="ctr"/>
                <a:tab pos="1879600" algn="ctr"/>
                <a:tab pos="5473700" algn="ctr"/>
                <a:tab pos="7353300" algn="ctr"/>
              </a:tabLst>
              <a:defRPr sz="2400">
                <a:solidFill>
                  <a:schemeClr val="tx1"/>
                </a:solidFill>
                <a:latin typeface="Times" panose="02020603050405020304" pitchFamily="18" charset="0"/>
              </a:defRPr>
            </a:lvl1pPr>
            <a:lvl2pPr>
              <a:tabLst>
                <a:tab pos="533400" algn="ctr"/>
                <a:tab pos="1879600" algn="ctr"/>
                <a:tab pos="5473700" algn="ctr"/>
                <a:tab pos="7353300" algn="ctr"/>
              </a:tabLst>
              <a:defRPr sz="2400">
                <a:solidFill>
                  <a:schemeClr val="tx1"/>
                </a:solidFill>
                <a:latin typeface="Times" panose="02020603050405020304" pitchFamily="18" charset="0"/>
              </a:defRPr>
            </a:lvl2pPr>
            <a:lvl3pPr>
              <a:tabLst>
                <a:tab pos="533400" algn="ctr"/>
                <a:tab pos="1879600" algn="ctr"/>
                <a:tab pos="5473700" algn="ctr"/>
                <a:tab pos="7353300" algn="ctr"/>
              </a:tabLst>
              <a:defRPr sz="2400">
                <a:solidFill>
                  <a:schemeClr val="tx1"/>
                </a:solidFill>
                <a:latin typeface="Times" panose="02020603050405020304" pitchFamily="18" charset="0"/>
              </a:defRPr>
            </a:lvl3pPr>
            <a:lvl4pPr>
              <a:tabLst>
                <a:tab pos="533400" algn="ctr"/>
                <a:tab pos="1879600" algn="ctr"/>
                <a:tab pos="5473700" algn="ctr"/>
                <a:tab pos="7353300" algn="ctr"/>
              </a:tabLst>
              <a:defRPr sz="2400">
                <a:solidFill>
                  <a:schemeClr val="tx1"/>
                </a:solidFill>
                <a:latin typeface="Times" panose="02020603050405020304" pitchFamily="18" charset="0"/>
              </a:defRPr>
            </a:lvl4pPr>
            <a:lvl5pPr>
              <a:tabLst>
                <a:tab pos="533400" algn="ctr"/>
                <a:tab pos="1879600" algn="ctr"/>
                <a:tab pos="5473700" algn="ctr"/>
                <a:tab pos="7353300" algn="ctr"/>
              </a:tabLst>
              <a:defRPr sz="2400">
                <a:solidFill>
                  <a:schemeClr val="tx1"/>
                </a:solidFill>
                <a:latin typeface="Times" panose="02020603050405020304" pitchFamily="18" charset="0"/>
              </a:defRPr>
            </a:lvl5pPr>
            <a:lvl6pPr eaLnBrk="0" fontAlgn="base" hangingPunct="0">
              <a:spcBef>
                <a:spcPct val="0"/>
              </a:spcBef>
              <a:spcAft>
                <a:spcPct val="0"/>
              </a:spcAft>
              <a:tabLst>
                <a:tab pos="533400" algn="ctr"/>
                <a:tab pos="1879600" algn="ctr"/>
                <a:tab pos="5473700" algn="ctr"/>
                <a:tab pos="7353300" algn="ctr"/>
              </a:tabLst>
              <a:defRPr sz="2400">
                <a:solidFill>
                  <a:schemeClr val="tx1"/>
                </a:solidFill>
                <a:latin typeface="Times" panose="02020603050405020304" pitchFamily="18" charset="0"/>
              </a:defRPr>
            </a:lvl6pPr>
            <a:lvl7pPr eaLnBrk="0" fontAlgn="base" hangingPunct="0">
              <a:spcBef>
                <a:spcPct val="0"/>
              </a:spcBef>
              <a:spcAft>
                <a:spcPct val="0"/>
              </a:spcAft>
              <a:tabLst>
                <a:tab pos="533400" algn="ctr"/>
                <a:tab pos="1879600" algn="ctr"/>
                <a:tab pos="5473700" algn="ctr"/>
                <a:tab pos="7353300" algn="ctr"/>
              </a:tabLst>
              <a:defRPr sz="2400">
                <a:solidFill>
                  <a:schemeClr val="tx1"/>
                </a:solidFill>
                <a:latin typeface="Times" panose="02020603050405020304" pitchFamily="18" charset="0"/>
              </a:defRPr>
            </a:lvl7pPr>
            <a:lvl8pPr eaLnBrk="0" fontAlgn="base" hangingPunct="0">
              <a:spcBef>
                <a:spcPct val="0"/>
              </a:spcBef>
              <a:spcAft>
                <a:spcPct val="0"/>
              </a:spcAft>
              <a:tabLst>
                <a:tab pos="533400" algn="ctr"/>
                <a:tab pos="1879600" algn="ctr"/>
                <a:tab pos="5473700" algn="ctr"/>
                <a:tab pos="7353300" algn="ctr"/>
              </a:tabLst>
              <a:defRPr sz="2400">
                <a:solidFill>
                  <a:schemeClr val="tx1"/>
                </a:solidFill>
                <a:latin typeface="Times" panose="02020603050405020304" pitchFamily="18" charset="0"/>
              </a:defRPr>
            </a:lvl8pPr>
            <a:lvl9pPr eaLnBrk="0" fontAlgn="base" hangingPunct="0">
              <a:spcBef>
                <a:spcPct val="0"/>
              </a:spcBef>
              <a:spcAft>
                <a:spcPct val="0"/>
              </a:spcAft>
              <a:tabLst>
                <a:tab pos="533400" algn="ctr"/>
                <a:tab pos="1879600" algn="ctr"/>
                <a:tab pos="5473700" algn="ctr"/>
                <a:tab pos="7353300" algn="ctr"/>
              </a:tabLst>
              <a:defRPr sz="2400">
                <a:solidFill>
                  <a:schemeClr val="tx1"/>
                </a:solidFill>
                <a:latin typeface="Times" panose="02020603050405020304" pitchFamily="18" charset="0"/>
              </a:defRPr>
            </a:lvl9pPr>
          </a:lstStyle>
          <a:p>
            <a:pPr>
              <a:lnSpc>
                <a:spcPct val="85000"/>
              </a:lnSpc>
            </a:pPr>
            <a:r>
              <a:rPr lang="en-AU" altLang="en-US" sz="1400">
                <a:effectLst>
                  <a:outerShdw blurRad="38100" dist="38100" dir="2700000" algn="tl">
                    <a:srgbClr val="C0C0C0"/>
                  </a:outerShdw>
                </a:effectLst>
                <a:latin typeface="Arial" panose="020B0604020202020204" pitchFamily="34" charset="0"/>
              </a:rPr>
              <a:t>	Operations		Specific	Competitive</a:t>
            </a:r>
          </a:p>
          <a:p>
            <a:pPr>
              <a:lnSpc>
                <a:spcPct val="85000"/>
              </a:lnSpc>
            </a:pPr>
            <a:r>
              <a:rPr lang="en-AU" altLang="en-US" sz="1400">
                <a:effectLst>
                  <a:outerShdw blurRad="38100" dist="38100" dir="2700000" algn="tl">
                    <a:srgbClr val="C0C0C0"/>
                  </a:outerShdw>
                </a:effectLst>
                <a:latin typeface="Arial" panose="020B0604020202020204" pitchFamily="34" charset="0"/>
              </a:rPr>
              <a:t>	Decisions	Examples	Strategy Used	Advantage</a:t>
            </a:r>
          </a:p>
        </p:txBody>
      </p:sp>
      <p:grpSp>
        <p:nvGrpSpPr>
          <p:cNvPr id="100410" name="Group 58"/>
          <p:cNvGrpSpPr>
            <a:grpSpLocks/>
          </p:cNvGrpSpPr>
          <p:nvPr/>
        </p:nvGrpSpPr>
        <p:grpSpPr bwMode="auto">
          <a:xfrm>
            <a:off x="8331200" y="2959100"/>
            <a:ext cx="2235200" cy="2654300"/>
            <a:chOff x="4288" y="1864"/>
            <a:chExt cx="1408" cy="1672"/>
          </a:xfrm>
        </p:grpSpPr>
        <p:sp>
          <p:nvSpPr>
            <p:cNvPr id="100403" name="Oval 51"/>
            <p:cNvSpPr>
              <a:spLocks noChangeArrowheads="1"/>
            </p:cNvSpPr>
            <p:nvPr/>
          </p:nvSpPr>
          <p:spPr bwMode="auto">
            <a:xfrm>
              <a:off x="4288" y="2632"/>
              <a:ext cx="904" cy="904"/>
            </a:xfrm>
            <a:prstGeom prst="ellipse">
              <a:avLst/>
            </a:prstGeom>
            <a:solidFill>
              <a:srgbClr val="FFD9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04" name="Oval 52"/>
            <p:cNvSpPr>
              <a:spLocks noChangeArrowheads="1"/>
            </p:cNvSpPr>
            <p:nvPr/>
          </p:nvSpPr>
          <p:spPr bwMode="auto">
            <a:xfrm>
              <a:off x="4792" y="2324"/>
              <a:ext cx="904" cy="90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02" name="Oval 50"/>
            <p:cNvSpPr>
              <a:spLocks noChangeArrowheads="1"/>
            </p:cNvSpPr>
            <p:nvPr/>
          </p:nvSpPr>
          <p:spPr bwMode="auto">
            <a:xfrm>
              <a:off x="4368" y="1864"/>
              <a:ext cx="904" cy="90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5" name="Text Box 3"/>
            <p:cNvSpPr txBox="1">
              <a:spLocks noChangeArrowheads="1"/>
            </p:cNvSpPr>
            <p:nvPr/>
          </p:nvSpPr>
          <p:spPr bwMode="auto">
            <a:xfrm>
              <a:off x="4923" y="2744"/>
              <a:ext cx="679"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300">
                  <a:latin typeface="Arial" panose="020B0604020202020204" pitchFamily="34" charset="0"/>
                </a:rPr>
                <a:t>Response</a:t>
              </a:r>
            </a:p>
            <a:p>
              <a:pPr algn="ctr"/>
              <a:r>
                <a:rPr lang="en-US" altLang="en-US" sz="1300">
                  <a:latin typeface="Arial" panose="020B0604020202020204" pitchFamily="34" charset="0"/>
                </a:rPr>
                <a:t>(Faster)</a:t>
              </a:r>
            </a:p>
          </p:txBody>
        </p:sp>
        <p:sp>
          <p:nvSpPr>
            <p:cNvPr id="100365" name="Text Box 13"/>
            <p:cNvSpPr txBox="1">
              <a:spLocks noChangeArrowheads="1"/>
            </p:cNvSpPr>
            <p:nvPr/>
          </p:nvSpPr>
          <p:spPr bwMode="auto">
            <a:xfrm>
              <a:off x="4332" y="2992"/>
              <a:ext cx="768"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300">
                  <a:latin typeface="Arial" panose="020B0604020202020204" pitchFamily="34" charset="0"/>
                </a:rPr>
                <a:t>Cost leadership</a:t>
              </a:r>
            </a:p>
            <a:p>
              <a:pPr algn="ctr"/>
              <a:r>
                <a:rPr lang="en-US" altLang="en-US" sz="1300">
                  <a:latin typeface="Arial" panose="020B0604020202020204" pitchFamily="34" charset="0"/>
                </a:rPr>
                <a:t>(Cheaper)</a:t>
              </a:r>
            </a:p>
          </p:txBody>
        </p:sp>
        <p:sp>
          <p:nvSpPr>
            <p:cNvPr id="100364" name="Text Box 12"/>
            <p:cNvSpPr txBox="1">
              <a:spLocks noChangeArrowheads="1"/>
            </p:cNvSpPr>
            <p:nvPr/>
          </p:nvSpPr>
          <p:spPr bwMode="auto">
            <a:xfrm>
              <a:off x="4400" y="2172"/>
              <a:ext cx="854"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sz="1300">
                  <a:latin typeface="Arial" panose="020B0604020202020204" pitchFamily="34" charset="0"/>
                </a:rPr>
                <a:t>Differentiation</a:t>
              </a:r>
            </a:p>
            <a:p>
              <a:pPr algn="ctr"/>
              <a:r>
                <a:rPr lang="en-US" altLang="en-US" sz="1300">
                  <a:latin typeface="Arial" panose="020B0604020202020204" pitchFamily="34" charset="0"/>
                </a:rPr>
                <a:t>(Better)</a:t>
              </a:r>
            </a:p>
          </p:txBody>
        </p:sp>
      </p:grpSp>
    </p:spTree>
    <p:extLst>
      <p:ext uri="{BB962C8B-B14F-4D97-AF65-F5344CB8AC3E}">
        <p14:creationId xmlns:p14="http://schemas.microsoft.com/office/powerpoint/2010/main" val="48624843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00399"/>
                                        </p:tgtEl>
                                        <p:attrNameLst>
                                          <p:attrName>style.visibility</p:attrName>
                                        </p:attrNameLst>
                                      </p:cBhvr>
                                      <p:to>
                                        <p:strVal val="visible"/>
                                      </p:to>
                                    </p:set>
                                    <p:animEffect transition="in" filter="wipe(left)">
                                      <p:cBhvr>
                                        <p:cTn id="7" dur="500"/>
                                        <p:tgtEl>
                                          <p:spTgt spid="100399"/>
                                        </p:tgtEl>
                                      </p:cBhvr>
                                    </p:animEffect>
                                  </p:childTnLst>
                                </p:cTn>
                              </p:par>
                            </p:childTnLst>
                          </p:cTn>
                        </p:par>
                        <p:par>
                          <p:cTn id="8" fill="hold" nodeType="afterGroup">
                            <p:stCondLst>
                              <p:cond delay="1500"/>
                            </p:stCondLst>
                            <p:childTnLst>
                              <p:par>
                                <p:cTn id="9" presetID="22" presetClass="entr" presetSubtype="8" fill="hold" nodeType="afterEffect">
                                  <p:stCondLst>
                                    <p:cond delay="1000"/>
                                  </p:stCondLst>
                                  <p:childTnLst>
                                    <p:set>
                                      <p:cBhvr>
                                        <p:cTn id="10" dur="1" fill="hold">
                                          <p:stCondLst>
                                            <p:cond delay="0"/>
                                          </p:stCondLst>
                                        </p:cTn>
                                        <p:tgtEl>
                                          <p:spTgt spid="100411"/>
                                        </p:tgtEl>
                                        <p:attrNameLst>
                                          <p:attrName>style.visibility</p:attrName>
                                        </p:attrNameLst>
                                      </p:cBhvr>
                                      <p:to>
                                        <p:strVal val="visible"/>
                                      </p:to>
                                    </p:set>
                                    <p:animEffect transition="in" filter="wipe(left)">
                                      <p:cBhvr>
                                        <p:cTn id="11" dur="500"/>
                                        <p:tgtEl>
                                          <p:spTgt spid="100411"/>
                                        </p:tgtEl>
                                      </p:cBhvr>
                                    </p:animEffect>
                                  </p:childTnLst>
                                </p:cTn>
                              </p:par>
                            </p:childTnLst>
                          </p:cTn>
                        </p:par>
                        <p:par>
                          <p:cTn id="12" fill="hold" nodeType="afterGroup">
                            <p:stCondLst>
                              <p:cond delay="3000"/>
                            </p:stCondLst>
                            <p:childTnLst>
                              <p:par>
                                <p:cTn id="13" presetID="22" presetClass="entr" presetSubtype="8" fill="hold" nodeType="afterEffect">
                                  <p:stCondLst>
                                    <p:cond delay="1000"/>
                                  </p:stCondLst>
                                  <p:childTnLst>
                                    <p:set>
                                      <p:cBhvr>
                                        <p:cTn id="14" dur="1" fill="hold">
                                          <p:stCondLst>
                                            <p:cond delay="0"/>
                                          </p:stCondLst>
                                        </p:cTn>
                                        <p:tgtEl>
                                          <p:spTgt spid="100412"/>
                                        </p:tgtEl>
                                        <p:attrNameLst>
                                          <p:attrName>style.visibility</p:attrName>
                                        </p:attrNameLst>
                                      </p:cBhvr>
                                      <p:to>
                                        <p:strVal val="visible"/>
                                      </p:to>
                                    </p:set>
                                    <p:animEffect transition="in" filter="wipe(left)">
                                      <p:cBhvr>
                                        <p:cTn id="15" dur="500"/>
                                        <p:tgtEl>
                                          <p:spTgt spid="100412"/>
                                        </p:tgtEl>
                                      </p:cBhvr>
                                    </p:animEffect>
                                  </p:childTnLst>
                                </p:cTn>
                              </p:par>
                            </p:childTnLst>
                          </p:cTn>
                        </p:par>
                        <p:par>
                          <p:cTn id="16" fill="hold" nodeType="afterGroup">
                            <p:stCondLst>
                              <p:cond delay="4500"/>
                            </p:stCondLst>
                            <p:childTnLst>
                              <p:par>
                                <p:cTn id="17" presetID="22" presetClass="entr" presetSubtype="8" fill="hold" nodeType="afterEffect">
                                  <p:stCondLst>
                                    <p:cond delay="1000"/>
                                  </p:stCondLst>
                                  <p:childTnLst>
                                    <p:set>
                                      <p:cBhvr>
                                        <p:cTn id="18" dur="1" fill="hold">
                                          <p:stCondLst>
                                            <p:cond delay="0"/>
                                          </p:stCondLst>
                                        </p:cTn>
                                        <p:tgtEl>
                                          <p:spTgt spid="100410"/>
                                        </p:tgtEl>
                                        <p:attrNameLst>
                                          <p:attrName>style.visibility</p:attrName>
                                        </p:attrNameLst>
                                      </p:cBhvr>
                                      <p:to>
                                        <p:strVal val="visible"/>
                                      </p:to>
                                    </p:set>
                                    <p:animEffect transition="in" filter="wipe(left)">
                                      <p:cBhvr>
                                        <p:cTn id="19" dur="500"/>
                                        <p:tgtEl>
                                          <p:spTgt spid="100410"/>
                                        </p:tgtEl>
                                      </p:cBhvr>
                                    </p:animEffect>
                                  </p:childTnLst>
                                </p:cTn>
                              </p:par>
                            </p:childTnLst>
                          </p:cTn>
                        </p:par>
                        <p:par>
                          <p:cTn id="20" fill="hold" nodeType="afterGroup">
                            <p:stCondLst>
                              <p:cond delay="6000"/>
                            </p:stCondLst>
                            <p:childTnLst>
                              <p:par>
                                <p:cTn id="21" presetID="22" presetClass="entr" presetSubtype="8" fill="hold" grpId="0" nodeType="afterEffect">
                                  <p:stCondLst>
                                    <p:cond delay="0"/>
                                  </p:stCondLst>
                                  <p:childTnLst>
                                    <p:set>
                                      <p:cBhvr>
                                        <p:cTn id="22" dur="1" fill="hold">
                                          <p:stCondLst>
                                            <p:cond delay="0"/>
                                          </p:stCondLst>
                                        </p:cTn>
                                        <p:tgtEl>
                                          <p:spTgt spid="100398"/>
                                        </p:tgtEl>
                                        <p:attrNameLst>
                                          <p:attrName>style.visibility</p:attrName>
                                        </p:attrNameLst>
                                      </p:cBhvr>
                                      <p:to>
                                        <p:strVal val="visible"/>
                                      </p:to>
                                    </p:set>
                                    <p:animEffect transition="in" filter="wipe(left)">
                                      <p:cBhvr>
                                        <p:cTn id="23" dur="500"/>
                                        <p:tgtEl>
                                          <p:spTgt spid="100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98" grpId="0" autoUpdateAnimBg="0"/>
      <p:bldP spid="100399"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209800" y="609600"/>
            <a:ext cx="7772400" cy="8890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10 Strategic OM Decisions</a:t>
            </a:r>
          </a:p>
        </p:txBody>
      </p:sp>
      <p:sp>
        <p:nvSpPr>
          <p:cNvPr id="102403" name="Rectangle 3"/>
          <p:cNvSpPr>
            <a:spLocks noGrp="1" noChangeArrowheads="1"/>
          </p:cNvSpPr>
          <p:nvPr>
            <p:ph type="body" idx="1"/>
          </p:nvPr>
        </p:nvSpPr>
        <p:spPr>
          <a:xfrm>
            <a:off x="2201864" y="2054226"/>
            <a:ext cx="3894137" cy="3719513"/>
          </a:xfrm>
        </p:spPr>
        <p:txBody>
          <a:bodyPr/>
          <a:lstStyle/>
          <a:p>
            <a:pPr marL="444500" indent="-444500" defTabSz="836613">
              <a:buFont typeface="Wingdings" panose="05000000000000000000" pitchFamily="2" charset="2"/>
              <a:buChar char="þ"/>
            </a:pPr>
            <a:r>
              <a:rPr lang="en-US" altLang="en-US"/>
              <a:t>Goods and service design </a:t>
            </a:r>
          </a:p>
          <a:p>
            <a:pPr marL="444500" indent="-444500" defTabSz="836613">
              <a:buFont typeface="Wingdings" panose="05000000000000000000" pitchFamily="2" charset="2"/>
              <a:buChar char="þ"/>
            </a:pPr>
            <a:r>
              <a:rPr lang="en-US" altLang="en-US"/>
              <a:t>Quality     </a:t>
            </a:r>
          </a:p>
          <a:p>
            <a:pPr marL="444500" indent="-444500" defTabSz="836613">
              <a:buFont typeface="Wingdings" panose="05000000000000000000" pitchFamily="2" charset="2"/>
              <a:buChar char="þ"/>
            </a:pPr>
            <a:r>
              <a:rPr lang="en-US" altLang="en-US"/>
              <a:t>Process and capacity design</a:t>
            </a:r>
          </a:p>
          <a:p>
            <a:pPr marL="444500" indent="-444500" defTabSz="836613">
              <a:buFont typeface="Wingdings" panose="05000000000000000000" pitchFamily="2" charset="2"/>
              <a:buChar char="þ"/>
            </a:pPr>
            <a:r>
              <a:rPr lang="en-US" altLang="en-US"/>
              <a:t>Location selection</a:t>
            </a:r>
          </a:p>
          <a:p>
            <a:pPr marL="444500" indent="-444500" defTabSz="836613">
              <a:buFont typeface="Wingdings" panose="05000000000000000000" pitchFamily="2" charset="2"/>
              <a:buChar char="þ"/>
            </a:pPr>
            <a:r>
              <a:rPr lang="en-US" altLang="en-US"/>
              <a:t>Layout design</a:t>
            </a:r>
          </a:p>
        </p:txBody>
      </p:sp>
      <p:sp>
        <p:nvSpPr>
          <p:cNvPr id="102404" name="Rectangle 4"/>
          <p:cNvSpPr>
            <a:spLocks noChangeArrowheads="1"/>
          </p:cNvSpPr>
          <p:nvPr/>
        </p:nvSpPr>
        <p:spPr bwMode="auto">
          <a:xfrm>
            <a:off x="6227764" y="2054226"/>
            <a:ext cx="3894137" cy="368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44500" indent="-444500" defTabSz="836613">
              <a:lnSpc>
                <a:spcPct val="90000"/>
              </a:lnSpc>
              <a:spcBef>
                <a:spcPct val="40000"/>
              </a:spcBef>
              <a:buChar char="•"/>
              <a:defRPr sz="3200" b="1" i="1">
                <a:solidFill>
                  <a:schemeClr val="tx1"/>
                </a:solidFill>
                <a:effectLst>
                  <a:outerShdw blurRad="38100" dist="38100" dir="2700000" algn="tl">
                    <a:srgbClr val="C0C0C0"/>
                  </a:outerShdw>
                </a:effectLst>
                <a:latin typeface="Arial" panose="020B0604020202020204" pitchFamily="34" charset="0"/>
              </a:defRPr>
            </a:lvl1pPr>
            <a:lvl2pPr marL="885825" indent="-261938" defTabSz="836613">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2pPr>
            <a:lvl3pPr marL="1273175" indent="-207963" defTabSz="836613">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3pPr>
            <a:lvl4pPr marL="1662113" indent="-209550" defTabSz="836613">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4pPr>
            <a:lvl5pPr marL="2051050" indent="-209550" defTabSz="836613">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5pPr>
            <a:lvl6pPr marL="2508250" indent="-20955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6pPr>
            <a:lvl7pPr marL="2965450" indent="-20955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7pPr>
            <a:lvl8pPr marL="3422650" indent="-20955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8pPr>
            <a:lvl9pPr marL="3879850" indent="-209550" defTabSz="836613"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9pPr>
          </a:lstStyle>
          <a:p>
            <a:pPr eaLnBrk="1" hangingPunct="1">
              <a:buFont typeface="Wingdings" panose="05000000000000000000" pitchFamily="2" charset="2"/>
              <a:buChar char="þ"/>
            </a:pPr>
            <a:r>
              <a:rPr lang="en-US" altLang="en-US" sz="2800"/>
              <a:t>Human resource and job design</a:t>
            </a:r>
          </a:p>
          <a:p>
            <a:pPr eaLnBrk="1" hangingPunct="1">
              <a:buFont typeface="Wingdings" panose="05000000000000000000" pitchFamily="2" charset="2"/>
              <a:buChar char="þ"/>
            </a:pPr>
            <a:r>
              <a:rPr lang="en-US" altLang="en-US" sz="2800"/>
              <a:t>Supply-chain management</a:t>
            </a:r>
          </a:p>
          <a:p>
            <a:pPr eaLnBrk="1" hangingPunct="1">
              <a:buFont typeface="Wingdings" panose="05000000000000000000" pitchFamily="2" charset="2"/>
              <a:buChar char="þ"/>
            </a:pPr>
            <a:r>
              <a:rPr lang="en-US" altLang="en-US" sz="2800"/>
              <a:t>Inventory</a:t>
            </a:r>
          </a:p>
          <a:p>
            <a:pPr eaLnBrk="1" hangingPunct="1">
              <a:buFont typeface="Wingdings" panose="05000000000000000000" pitchFamily="2" charset="2"/>
              <a:buChar char="þ"/>
            </a:pPr>
            <a:r>
              <a:rPr lang="en-US" altLang="en-US" sz="2800"/>
              <a:t>Scheduling</a:t>
            </a:r>
          </a:p>
          <a:p>
            <a:pPr eaLnBrk="1" hangingPunct="1">
              <a:buFont typeface="Wingdings" panose="05000000000000000000" pitchFamily="2" charset="2"/>
              <a:buChar char="þ"/>
            </a:pPr>
            <a:r>
              <a:rPr lang="en-US" altLang="en-US" sz="2800"/>
              <a:t>Maintenance</a:t>
            </a:r>
          </a:p>
        </p:txBody>
      </p:sp>
    </p:spTree>
    <p:extLst>
      <p:ext uri="{BB962C8B-B14F-4D97-AF65-F5344CB8AC3E}">
        <p14:creationId xmlns:p14="http://schemas.microsoft.com/office/powerpoint/2010/main" val="310177882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02403"/>
                                        </p:tgtEl>
                                        <p:attrNameLst>
                                          <p:attrName>style.visibility</p:attrName>
                                        </p:attrNameLst>
                                      </p:cBhvr>
                                      <p:to>
                                        <p:strVal val="visible"/>
                                      </p:to>
                                    </p:set>
                                    <p:animEffect transition="in" filter="strips(downRight)">
                                      <p:cBhvr>
                                        <p:cTn id="7" dur="1000"/>
                                        <p:tgtEl>
                                          <p:spTgt spid="102403"/>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102404"/>
                                        </p:tgtEl>
                                        <p:attrNameLst>
                                          <p:attrName>style.visibility</p:attrName>
                                        </p:attrNameLst>
                                      </p:cBhvr>
                                      <p:to>
                                        <p:strVal val="visible"/>
                                      </p:to>
                                    </p:set>
                                    <p:animEffect transition="in" filter="strips(downRight)">
                                      <p:cBhvr>
                                        <p:cTn id="11" dur="1000"/>
                                        <p:tgtEl>
                                          <p:spTgt spid="102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p:bldP spid="10240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title"/>
          </p:nvPr>
        </p:nvSpPr>
        <p:spPr>
          <a:xfrm>
            <a:off x="1739900" y="341313"/>
            <a:ext cx="8720138" cy="13208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Goods and Services and </a:t>
            </a:r>
            <a:br>
              <a:rPr lang="en-US" altLang="en-US">
                <a:effectLst>
                  <a:outerShdw blurRad="38100" dist="38100" dir="2700000" algn="tl">
                    <a:srgbClr val="FFFFFF"/>
                  </a:outerShdw>
                </a:effectLst>
              </a:rPr>
            </a:br>
            <a:r>
              <a:rPr lang="en-US" altLang="en-US">
                <a:effectLst>
                  <a:outerShdw blurRad="38100" dist="38100" dir="2700000" algn="tl">
                    <a:srgbClr val="FFFFFF"/>
                  </a:outerShdw>
                </a:effectLst>
              </a:rPr>
              <a:t>the 10 OM Decisions</a:t>
            </a:r>
          </a:p>
        </p:txBody>
      </p:sp>
      <p:graphicFrame>
        <p:nvGraphicFramePr>
          <p:cNvPr id="104572" name="Group 124"/>
          <p:cNvGraphicFramePr>
            <a:graphicFrameLocks noGrp="1"/>
          </p:cNvGraphicFramePr>
          <p:nvPr/>
        </p:nvGraphicFramePr>
        <p:xfrm>
          <a:off x="2247900" y="1727200"/>
          <a:ext cx="7670800" cy="4475480"/>
        </p:xfrm>
        <a:graphic>
          <a:graphicData uri="http://schemas.openxmlformats.org/drawingml/2006/table">
            <a:tbl>
              <a:tblPr/>
              <a:tblGrid>
                <a:gridCol w="1981200">
                  <a:extLst>
                    <a:ext uri="{9D8B030D-6E8A-4147-A177-3AD203B41FA5}">
                      <a16:colId xmlns:a16="http://schemas.microsoft.com/office/drawing/2014/main" val="2512993457"/>
                    </a:ext>
                  </a:extLst>
                </a:gridCol>
                <a:gridCol w="2844800">
                  <a:extLst>
                    <a:ext uri="{9D8B030D-6E8A-4147-A177-3AD203B41FA5}">
                      <a16:colId xmlns:a16="http://schemas.microsoft.com/office/drawing/2014/main" val="3297762691"/>
                    </a:ext>
                  </a:extLst>
                </a:gridCol>
                <a:gridCol w="2844800">
                  <a:extLst>
                    <a:ext uri="{9D8B030D-6E8A-4147-A177-3AD203B41FA5}">
                      <a16:colId xmlns:a16="http://schemas.microsoft.com/office/drawing/2014/main" val="3623536696"/>
                    </a:ext>
                  </a:extLst>
                </a:gridCol>
              </a:tblGrid>
              <a:tr h="8382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Operations</a:t>
                      </a:r>
                      <a:b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b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Decisions</a:t>
                      </a:r>
                    </a:p>
                  </a:txBody>
                  <a:tcPr anchor="b"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ctr"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Goods</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Services</a:t>
                      </a:r>
                    </a:p>
                  </a:txBody>
                  <a:tcPr anchor="b"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3721298"/>
                  </a:ext>
                </a:extLst>
              </a:tr>
              <a:tr h="11684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Goods and service design</a:t>
                      </a:r>
                    </a:p>
                  </a:txBody>
                  <a:tcPr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Product is usually tangible</a:t>
                      </a: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Product is not tangible</a:t>
                      </a:r>
                    </a:p>
                  </a:txBody>
                  <a:tcP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535417195"/>
                  </a:ext>
                </a:extLst>
              </a:tr>
              <a:tr h="9144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Quality</a:t>
                      </a:r>
                    </a:p>
                  </a:txBody>
                  <a:tcPr horzOverflow="overflow">
                    <a:lnL cap="flat">
                      <a:noFill/>
                    </a:lnL>
                    <a:lnR>
                      <a:noFill/>
                    </a:lnR>
                    <a:lnT>
                      <a:noFill/>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Many objective standards</a:t>
                      </a:r>
                    </a:p>
                  </a:txBody>
                  <a:tcPr horzOverflow="overflow">
                    <a:lnL>
                      <a:noFill/>
                    </a:lnL>
                    <a:lnR>
                      <a:noFill/>
                    </a:lnR>
                    <a:lnT>
                      <a:noFill/>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Many subjective standards</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792584022"/>
                  </a:ext>
                </a:extLst>
              </a:tr>
              <a:tr h="10160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Process and capacity design</a:t>
                      </a:r>
                    </a:p>
                  </a:txBody>
                  <a:tcPr horzOverflow="overflow">
                    <a:lnL cap="flat">
                      <a:noFill/>
                    </a:lnL>
                    <a:lnR>
                      <a:noFill/>
                    </a:lnR>
                    <a:lnT>
                      <a:noFill/>
                    </a:lnT>
                    <a:lnB cap="flat">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Customers not involved</a:t>
                      </a:r>
                    </a:p>
                  </a:txBody>
                  <a:tcPr horzOverflow="overflow">
                    <a:lnL>
                      <a:noFill/>
                    </a:lnL>
                    <a:lnR>
                      <a:noFill/>
                    </a:lnR>
                    <a:lnT>
                      <a:noFill/>
                    </a:lnT>
                    <a:lnB cap="flat">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Customer may be directly involved</a:t>
                      </a:r>
                    </a:p>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Capacity must match demand</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3082773815"/>
                  </a:ext>
                </a:extLst>
              </a:tr>
            </a:tbl>
          </a:graphicData>
        </a:graphic>
      </p:graphicFrame>
      <p:sp>
        <p:nvSpPr>
          <p:cNvPr id="104570" name="Text Box 122"/>
          <p:cNvSpPr txBox="1">
            <a:spLocks noChangeArrowheads="1"/>
          </p:cNvSpPr>
          <p:nvPr/>
        </p:nvSpPr>
        <p:spPr bwMode="auto">
          <a:xfrm>
            <a:off x="8937626" y="6296025"/>
            <a:ext cx="9284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Table 2.1</a:t>
            </a:r>
          </a:p>
        </p:txBody>
      </p:sp>
    </p:spTree>
    <p:extLst>
      <p:ext uri="{BB962C8B-B14F-4D97-AF65-F5344CB8AC3E}">
        <p14:creationId xmlns:p14="http://schemas.microsoft.com/office/powerpoint/2010/main" val="12178870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104572"/>
                                        </p:tgtEl>
                                        <p:attrNameLst>
                                          <p:attrName>style.visibility</p:attrName>
                                        </p:attrNameLst>
                                      </p:cBhvr>
                                      <p:to>
                                        <p:strVal val="visible"/>
                                      </p:to>
                                    </p:set>
                                    <p:animEffect transition="in" filter="strips(downRight)">
                                      <p:cBhvr>
                                        <p:cTn id="7" dur="1000"/>
                                        <p:tgtEl>
                                          <p:spTgt spid="104572"/>
                                        </p:tgtEl>
                                      </p:cBhvr>
                                    </p:animEffect>
                                  </p:childTnLst>
                                </p:cTn>
                              </p:par>
                            </p:childTnLst>
                          </p:cTn>
                        </p:par>
                        <p:par>
                          <p:cTn id="8" fill="hold" nodeType="afterGroup">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104570"/>
                                        </p:tgtEl>
                                        <p:attrNameLst>
                                          <p:attrName>style.visibility</p:attrName>
                                        </p:attrNameLst>
                                      </p:cBhvr>
                                      <p:to>
                                        <p:strVal val="visible"/>
                                      </p:to>
                                    </p:set>
                                    <p:animEffect transition="in" filter="wipe(left)">
                                      <p:cBhvr>
                                        <p:cTn id="11" dur="1000"/>
                                        <p:tgtEl>
                                          <p:spTgt spid="104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57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1739900" y="341313"/>
            <a:ext cx="8720138" cy="13208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Goods and Services and </a:t>
            </a:r>
            <a:br>
              <a:rPr lang="en-US" altLang="en-US">
                <a:effectLst>
                  <a:outerShdw blurRad="38100" dist="38100" dir="2700000" algn="tl">
                    <a:srgbClr val="FFFFFF"/>
                  </a:outerShdw>
                </a:effectLst>
              </a:rPr>
            </a:br>
            <a:r>
              <a:rPr lang="en-US" altLang="en-US">
                <a:effectLst>
                  <a:outerShdw blurRad="38100" dist="38100" dir="2700000" algn="tl">
                    <a:srgbClr val="FFFFFF"/>
                  </a:outerShdw>
                </a:effectLst>
              </a:rPr>
              <a:t>the 10 OM Decisions</a:t>
            </a:r>
          </a:p>
        </p:txBody>
      </p:sp>
      <p:graphicFrame>
        <p:nvGraphicFramePr>
          <p:cNvPr id="206884" name="Group 36"/>
          <p:cNvGraphicFramePr>
            <a:graphicFrameLocks noGrp="1"/>
          </p:cNvGraphicFramePr>
          <p:nvPr/>
        </p:nvGraphicFramePr>
        <p:xfrm>
          <a:off x="2247900" y="1727200"/>
          <a:ext cx="7670800" cy="4367276"/>
        </p:xfrm>
        <a:graphic>
          <a:graphicData uri="http://schemas.openxmlformats.org/drawingml/2006/table">
            <a:tbl>
              <a:tblPr/>
              <a:tblGrid>
                <a:gridCol w="1981200">
                  <a:extLst>
                    <a:ext uri="{9D8B030D-6E8A-4147-A177-3AD203B41FA5}">
                      <a16:colId xmlns:a16="http://schemas.microsoft.com/office/drawing/2014/main" val="987663538"/>
                    </a:ext>
                  </a:extLst>
                </a:gridCol>
                <a:gridCol w="2844800">
                  <a:extLst>
                    <a:ext uri="{9D8B030D-6E8A-4147-A177-3AD203B41FA5}">
                      <a16:colId xmlns:a16="http://schemas.microsoft.com/office/drawing/2014/main" val="227828700"/>
                    </a:ext>
                  </a:extLst>
                </a:gridCol>
                <a:gridCol w="2844800">
                  <a:extLst>
                    <a:ext uri="{9D8B030D-6E8A-4147-A177-3AD203B41FA5}">
                      <a16:colId xmlns:a16="http://schemas.microsoft.com/office/drawing/2014/main" val="46575845"/>
                    </a:ext>
                  </a:extLst>
                </a:gridCol>
              </a:tblGrid>
              <a:tr h="8382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Operations</a:t>
                      </a:r>
                      <a:b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b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Decisions</a:t>
                      </a:r>
                    </a:p>
                  </a:txBody>
                  <a:tcPr anchor="b"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ctr"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Goods</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Services</a:t>
                      </a:r>
                    </a:p>
                  </a:txBody>
                  <a:tcPr anchor="b"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9003451"/>
                  </a:ext>
                </a:extLst>
              </a:tr>
              <a:tr h="11938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Location selection</a:t>
                      </a:r>
                    </a:p>
                  </a:txBody>
                  <a:tcPr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Near raw materials and labor</a:t>
                      </a: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Near customers</a:t>
                      </a:r>
                    </a:p>
                  </a:txBody>
                  <a:tcP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3408945319"/>
                  </a:ext>
                </a:extLst>
              </a:tr>
              <a:tr h="9271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Layout design</a:t>
                      </a:r>
                    </a:p>
                  </a:txBody>
                  <a:tcPr horzOverflow="overflow">
                    <a:lnL cap="flat">
                      <a:noFill/>
                    </a:lnL>
                    <a:lnR>
                      <a:noFill/>
                    </a:lnR>
                    <a:lnT>
                      <a:noFill/>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Production efficiency</a:t>
                      </a:r>
                    </a:p>
                  </a:txBody>
                  <a:tcPr horzOverflow="overflow">
                    <a:lnL>
                      <a:noFill/>
                    </a:lnL>
                    <a:lnR>
                      <a:noFill/>
                    </a:lnR>
                    <a:lnT>
                      <a:noFill/>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Enhances product and production</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475404149"/>
                  </a:ext>
                </a:extLst>
              </a:tr>
              <a:tr h="10160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Human resources and job design</a:t>
                      </a:r>
                    </a:p>
                  </a:txBody>
                  <a:tcPr horzOverflow="overflow">
                    <a:lnL cap="flat">
                      <a:noFill/>
                    </a:lnL>
                    <a:lnR>
                      <a:noFill/>
                    </a:lnR>
                    <a:lnT>
                      <a:noFill/>
                    </a:lnT>
                    <a:lnB cap="flat">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Technical skills, constant labor standards, output based wages</a:t>
                      </a:r>
                    </a:p>
                  </a:txBody>
                  <a:tcPr horzOverflow="overflow">
                    <a:lnL>
                      <a:noFill/>
                    </a:lnL>
                    <a:lnR>
                      <a:noFill/>
                    </a:lnR>
                    <a:lnT>
                      <a:noFill/>
                    </a:lnT>
                    <a:lnB cap="flat">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Interact with customers, labor standards vary</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154263846"/>
                  </a:ext>
                </a:extLst>
              </a:tr>
            </a:tbl>
          </a:graphicData>
        </a:graphic>
      </p:graphicFrame>
      <p:sp>
        <p:nvSpPr>
          <p:cNvPr id="206879" name="Text Box 31"/>
          <p:cNvSpPr txBox="1">
            <a:spLocks noChangeArrowheads="1"/>
          </p:cNvSpPr>
          <p:nvPr/>
        </p:nvSpPr>
        <p:spPr bwMode="auto">
          <a:xfrm>
            <a:off x="8937626" y="6296025"/>
            <a:ext cx="9284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Table 2.1</a:t>
            </a:r>
          </a:p>
        </p:txBody>
      </p:sp>
    </p:spTree>
    <p:extLst>
      <p:ext uri="{BB962C8B-B14F-4D97-AF65-F5344CB8AC3E}">
        <p14:creationId xmlns:p14="http://schemas.microsoft.com/office/powerpoint/2010/main" val="1274250208"/>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206884"/>
                                        </p:tgtEl>
                                        <p:attrNameLst>
                                          <p:attrName>style.visibility</p:attrName>
                                        </p:attrNameLst>
                                      </p:cBhvr>
                                      <p:to>
                                        <p:strVal val="visible"/>
                                      </p:to>
                                    </p:set>
                                    <p:animEffect transition="in" filter="strips(downRight)">
                                      <p:cBhvr>
                                        <p:cTn id="7" dur="1000"/>
                                        <p:tgtEl>
                                          <p:spTgt spid="206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1739900" y="341313"/>
            <a:ext cx="8720138" cy="13208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Goods and Services and </a:t>
            </a:r>
            <a:br>
              <a:rPr lang="en-US" altLang="en-US">
                <a:effectLst>
                  <a:outerShdw blurRad="38100" dist="38100" dir="2700000" algn="tl">
                    <a:srgbClr val="FFFFFF"/>
                  </a:outerShdw>
                </a:effectLst>
              </a:rPr>
            </a:br>
            <a:r>
              <a:rPr lang="en-US" altLang="en-US">
                <a:effectLst>
                  <a:outerShdw blurRad="38100" dist="38100" dir="2700000" algn="tl">
                    <a:srgbClr val="FFFFFF"/>
                  </a:outerShdw>
                </a:effectLst>
              </a:rPr>
              <a:t>the 10 OM Decisions</a:t>
            </a:r>
          </a:p>
        </p:txBody>
      </p:sp>
      <p:graphicFrame>
        <p:nvGraphicFramePr>
          <p:cNvPr id="208948" name="Group 52"/>
          <p:cNvGraphicFramePr>
            <a:graphicFrameLocks noGrp="1"/>
          </p:cNvGraphicFramePr>
          <p:nvPr/>
        </p:nvGraphicFramePr>
        <p:xfrm>
          <a:off x="2247900" y="1727200"/>
          <a:ext cx="7670800" cy="4851400"/>
        </p:xfrm>
        <a:graphic>
          <a:graphicData uri="http://schemas.openxmlformats.org/drawingml/2006/table">
            <a:tbl>
              <a:tblPr/>
              <a:tblGrid>
                <a:gridCol w="2006600">
                  <a:extLst>
                    <a:ext uri="{9D8B030D-6E8A-4147-A177-3AD203B41FA5}">
                      <a16:colId xmlns:a16="http://schemas.microsoft.com/office/drawing/2014/main" val="2062725778"/>
                    </a:ext>
                  </a:extLst>
                </a:gridCol>
                <a:gridCol w="2819400">
                  <a:extLst>
                    <a:ext uri="{9D8B030D-6E8A-4147-A177-3AD203B41FA5}">
                      <a16:colId xmlns:a16="http://schemas.microsoft.com/office/drawing/2014/main" val="3590832090"/>
                    </a:ext>
                  </a:extLst>
                </a:gridCol>
                <a:gridCol w="2844800">
                  <a:extLst>
                    <a:ext uri="{9D8B030D-6E8A-4147-A177-3AD203B41FA5}">
                      <a16:colId xmlns:a16="http://schemas.microsoft.com/office/drawing/2014/main" val="3235890413"/>
                    </a:ext>
                  </a:extLst>
                </a:gridCol>
              </a:tblGrid>
              <a:tr h="8382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Operations</a:t>
                      </a:r>
                      <a:b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b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Decisions</a:t>
                      </a:r>
                    </a:p>
                  </a:txBody>
                  <a:tcPr anchor="b"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ctr"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Goods</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Services</a:t>
                      </a:r>
                    </a:p>
                  </a:txBody>
                  <a:tcPr anchor="b"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7809343"/>
                  </a:ext>
                </a:extLst>
              </a:tr>
              <a:tr h="11684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Supply-chain mgmt</a:t>
                      </a:r>
                    </a:p>
                  </a:txBody>
                  <a:tcPr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Relationship critical to final product</a:t>
                      </a: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Important, but may not be critical</a:t>
                      </a:r>
                    </a:p>
                  </a:txBody>
                  <a:tcP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4016241673"/>
                  </a:ext>
                </a:extLst>
              </a:tr>
              <a:tr h="18288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Inventory</a:t>
                      </a:r>
                    </a:p>
                  </a:txBody>
                  <a:tcPr horzOverflow="overflow">
                    <a:lnL cap="flat">
                      <a:noFill/>
                    </a:lnL>
                    <a:lnR>
                      <a:noFill/>
                    </a:lnR>
                    <a:lnT>
                      <a:noFill/>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Raw materials, work-in-process, and finished goods may be held</a:t>
                      </a:r>
                    </a:p>
                  </a:txBody>
                  <a:tcPr horzOverflow="overflow">
                    <a:lnL>
                      <a:noFill/>
                    </a:lnL>
                    <a:lnR>
                      <a:noFill/>
                    </a:lnR>
                    <a:lnT>
                      <a:noFill/>
                    </a:lnT>
                    <a:lnB>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Cannot be stored</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651491665"/>
                  </a:ext>
                </a:extLst>
              </a:tr>
              <a:tr h="10160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Scheduling</a:t>
                      </a:r>
                    </a:p>
                  </a:txBody>
                  <a:tcPr horzOverflow="overflow">
                    <a:lnL cap="flat">
                      <a:noFill/>
                    </a:lnL>
                    <a:lnR>
                      <a:noFill/>
                    </a:lnR>
                    <a:lnT>
                      <a:noFill/>
                    </a:lnT>
                    <a:lnB cap="flat">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Level schedules possible</a:t>
                      </a:r>
                    </a:p>
                  </a:txBody>
                  <a:tcPr horzOverflow="overflow">
                    <a:lnL>
                      <a:noFill/>
                    </a:lnL>
                    <a:lnR>
                      <a:noFill/>
                    </a:lnR>
                    <a:lnT>
                      <a:noFill/>
                    </a:lnT>
                    <a:lnB cap="flat">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Meet immediate customer demand</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21935427"/>
                  </a:ext>
                </a:extLst>
              </a:tr>
            </a:tbl>
          </a:graphicData>
        </a:graphic>
      </p:graphicFrame>
      <p:sp>
        <p:nvSpPr>
          <p:cNvPr id="208927" name="Text Box 31"/>
          <p:cNvSpPr txBox="1">
            <a:spLocks noChangeArrowheads="1"/>
          </p:cNvSpPr>
          <p:nvPr/>
        </p:nvSpPr>
        <p:spPr bwMode="auto">
          <a:xfrm>
            <a:off x="8937626" y="6296025"/>
            <a:ext cx="9284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Table 2.1</a:t>
            </a:r>
          </a:p>
        </p:txBody>
      </p:sp>
    </p:spTree>
    <p:extLst>
      <p:ext uri="{BB962C8B-B14F-4D97-AF65-F5344CB8AC3E}">
        <p14:creationId xmlns:p14="http://schemas.microsoft.com/office/powerpoint/2010/main" val="1395365475"/>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208948"/>
                                        </p:tgtEl>
                                        <p:attrNameLst>
                                          <p:attrName>style.visibility</p:attrName>
                                        </p:attrNameLst>
                                      </p:cBhvr>
                                      <p:to>
                                        <p:strVal val="visible"/>
                                      </p:to>
                                    </p:set>
                                    <p:animEffect transition="in" filter="strips(downRight)">
                                      <p:cBhvr>
                                        <p:cTn id="7" dur="1000"/>
                                        <p:tgtEl>
                                          <p:spTgt spid="208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1739900" y="341313"/>
            <a:ext cx="8720138" cy="13208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Goods and Services and </a:t>
            </a:r>
            <a:br>
              <a:rPr lang="en-US" altLang="en-US">
                <a:effectLst>
                  <a:outerShdw blurRad="38100" dist="38100" dir="2700000" algn="tl">
                    <a:srgbClr val="FFFFFF"/>
                  </a:outerShdw>
                </a:effectLst>
              </a:rPr>
            </a:br>
            <a:r>
              <a:rPr lang="en-US" altLang="en-US">
                <a:effectLst>
                  <a:outerShdw blurRad="38100" dist="38100" dir="2700000" algn="tl">
                    <a:srgbClr val="FFFFFF"/>
                  </a:outerShdw>
                </a:effectLst>
              </a:rPr>
              <a:t>the 10 OM Decisions</a:t>
            </a:r>
          </a:p>
        </p:txBody>
      </p:sp>
      <p:graphicFrame>
        <p:nvGraphicFramePr>
          <p:cNvPr id="210980" name="Group 36"/>
          <p:cNvGraphicFramePr>
            <a:graphicFrameLocks noGrp="1"/>
          </p:cNvGraphicFramePr>
          <p:nvPr/>
        </p:nvGraphicFramePr>
        <p:xfrm>
          <a:off x="2247900" y="1727201"/>
          <a:ext cx="7670800" cy="1917192"/>
        </p:xfrm>
        <a:graphic>
          <a:graphicData uri="http://schemas.openxmlformats.org/drawingml/2006/table">
            <a:tbl>
              <a:tblPr/>
              <a:tblGrid>
                <a:gridCol w="2070100">
                  <a:extLst>
                    <a:ext uri="{9D8B030D-6E8A-4147-A177-3AD203B41FA5}">
                      <a16:colId xmlns:a16="http://schemas.microsoft.com/office/drawing/2014/main" val="3299824326"/>
                    </a:ext>
                  </a:extLst>
                </a:gridCol>
                <a:gridCol w="2755900">
                  <a:extLst>
                    <a:ext uri="{9D8B030D-6E8A-4147-A177-3AD203B41FA5}">
                      <a16:colId xmlns:a16="http://schemas.microsoft.com/office/drawing/2014/main" val="1186515234"/>
                    </a:ext>
                  </a:extLst>
                </a:gridCol>
                <a:gridCol w="2844800">
                  <a:extLst>
                    <a:ext uri="{9D8B030D-6E8A-4147-A177-3AD203B41FA5}">
                      <a16:colId xmlns:a16="http://schemas.microsoft.com/office/drawing/2014/main" val="768564516"/>
                    </a:ext>
                  </a:extLst>
                </a:gridCol>
              </a:tblGrid>
              <a:tr h="8382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Operations</a:t>
                      </a:r>
                      <a:b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b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Decisions</a:t>
                      </a:r>
                    </a:p>
                  </a:txBody>
                  <a:tcPr anchor="b"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ctr"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Goods</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2400" b="1" i="1" u="none" strike="noStrike" cap="none" normalizeH="0" baseline="0" smtClean="0">
                          <a:ln>
                            <a:noFill/>
                          </a:ln>
                          <a:solidFill>
                            <a:schemeClr val="hlink"/>
                          </a:solidFill>
                          <a:effectLst>
                            <a:outerShdw blurRad="38100" dist="38100" dir="2700000" algn="tl">
                              <a:srgbClr val="C0C0C0"/>
                            </a:outerShdw>
                          </a:effectLst>
                          <a:latin typeface="Arial" panose="020B0604020202020204" pitchFamily="34" charset="0"/>
                        </a:rPr>
                        <a:t>Services</a:t>
                      </a:r>
                    </a:p>
                  </a:txBody>
                  <a:tcPr anchor="b"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3506427"/>
                  </a:ext>
                </a:extLst>
              </a:tr>
              <a:tr h="1016000">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Maintenance</a:t>
                      </a:r>
                    </a:p>
                  </a:txBody>
                  <a:tcPr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Often preventive and takes place at production site</a:t>
                      </a: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lnSpc>
                          <a:spcPct val="90000"/>
                        </a:lnSpc>
                        <a:spcBef>
                          <a:spcPct val="40000"/>
                        </a:spcBef>
                        <a:defRPr sz="2800" b="1" i="1">
                          <a:solidFill>
                            <a:schemeClr val="tx1"/>
                          </a:solidFill>
                          <a:effectLst>
                            <a:outerShdw blurRad="38100" dist="38100" dir="2700000" algn="tl">
                              <a:srgbClr val="C0C0C0"/>
                            </a:outerShdw>
                          </a:effectLst>
                          <a:latin typeface="Arial" panose="020B0604020202020204" pitchFamily="34" charset="0"/>
                        </a:defRPr>
                      </a:lvl1pPr>
                      <a:lvl2pPr>
                        <a:lnSpc>
                          <a:spcPct val="90000"/>
                        </a:lnSpc>
                        <a:spcBef>
                          <a:spcPct val="40000"/>
                        </a:spcBef>
                        <a:defRPr sz="2400" b="1" i="1">
                          <a:solidFill>
                            <a:schemeClr val="tx1"/>
                          </a:solidFill>
                          <a:effectLst>
                            <a:outerShdw blurRad="38100" dist="38100" dir="2700000" algn="tl">
                              <a:srgbClr val="C0C0C0"/>
                            </a:outerShdw>
                          </a:effectLst>
                          <a:latin typeface="Arial" panose="020B0604020202020204" pitchFamily="34" charset="0"/>
                        </a:defRPr>
                      </a:lvl2pPr>
                      <a:lvl3pPr>
                        <a:lnSpc>
                          <a:spcPct val="90000"/>
                        </a:lnSpc>
                        <a:spcBef>
                          <a:spcPct val="40000"/>
                        </a:spcBef>
                        <a:defRPr sz="2000" b="1" i="1">
                          <a:solidFill>
                            <a:schemeClr val="tx1"/>
                          </a:solidFill>
                          <a:effectLst>
                            <a:outerShdw blurRad="38100" dist="38100" dir="2700000" algn="tl">
                              <a:srgbClr val="C0C0C0"/>
                            </a:outerShdw>
                          </a:effectLst>
                          <a:latin typeface="Arial" panose="020B0604020202020204" pitchFamily="34" charset="0"/>
                        </a:defRPr>
                      </a:lvl3pPr>
                      <a:lvl4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4pPr>
                      <a:lvl5pPr>
                        <a:lnSpc>
                          <a:spcPct val="90000"/>
                        </a:lnSpc>
                        <a:spcBef>
                          <a:spcPct val="40000"/>
                        </a:spcBef>
                        <a:defRPr b="1" i="1">
                          <a:solidFill>
                            <a:schemeClr val="tx1"/>
                          </a:solidFill>
                          <a:effectLst>
                            <a:outerShdw blurRad="38100" dist="38100" dir="2700000" algn="tl">
                              <a:srgbClr val="C0C0C0"/>
                            </a:outerShdw>
                          </a:effectLst>
                          <a:latin typeface="Arial" panose="020B0604020202020204" pitchFamily="34" charset="0"/>
                        </a:defRPr>
                      </a:lvl5pPr>
                      <a:lvl6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6pPr>
                      <a:lvl7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7pPr>
                      <a:lvl8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8pPr>
                      <a:lvl9pPr fontAlgn="base">
                        <a:lnSpc>
                          <a:spcPct val="90000"/>
                        </a:lnSpc>
                        <a:spcBef>
                          <a:spcPct val="40000"/>
                        </a:spcBef>
                        <a:spcAft>
                          <a:spcPct val="0"/>
                        </a:spcAft>
                        <a:defRPr b="1" i="1">
                          <a:solidFill>
                            <a:schemeClr val="tx1"/>
                          </a:solidFill>
                          <a:effectLst>
                            <a:outerShdw blurRad="38100" dist="38100" dir="2700000" algn="tl">
                              <a:srgbClr val="C0C0C0"/>
                            </a:outerShdw>
                          </a:effectLst>
                          <a:latin typeface="Arial" panose="020B0604020202020204" pitchFamily="34" charset="0"/>
                        </a:defRPr>
                      </a:lvl9pPr>
                    </a:lstStyle>
                    <a:p>
                      <a:pPr marL="0" marR="0" lvl="0" indent="0" algn="l" defTabSz="914400" rtl="0" eaLnBrk="1" fontAlgn="base" latinLnBrk="0" hangingPunct="1">
                        <a:lnSpc>
                          <a:spcPct val="90000"/>
                        </a:lnSpc>
                        <a:spcBef>
                          <a:spcPct val="40000"/>
                        </a:spcBef>
                        <a:spcAft>
                          <a:spcPct val="0"/>
                        </a:spcAft>
                        <a:buClrTx/>
                        <a:buSzTx/>
                        <a:buFontTx/>
                        <a:buNone/>
                        <a:tabLst/>
                      </a:pPr>
                      <a:r>
                        <a:rPr kumimoji="0" lang="en-AU" altLang="en-US" sz="2400" b="1" i="1" u="none" strike="noStrike" cap="none" normalizeH="0" baseline="0" smtClean="0">
                          <a:ln>
                            <a:noFill/>
                          </a:ln>
                          <a:solidFill>
                            <a:schemeClr val="tx1"/>
                          </a:solidFill>
                          <a:effectLst>
                            <a:outerShdw blurRad="38100" dist="38100" dir="2700000" algn="tl">
                              <a:srgbClr val="C0C0C0"/>
                            </a:outerShdw>
                          </a:effectLst>
                          <a:latin typeface="Arial" panose="020B0604020202020204" pitchFamily="34" charset="0"/>
                        </a:rPr>
                        <a:t>Often “repair” and takes place at customer’s site</a:t>
                      </a:r>
                    </a:p>
                  </a:txBody>
                  <a:tcPr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3793531062"/>
                  </a:ext>
                </a:extLst>
              </a:tr>
            </a:tbl>
          </a:graphicData>
        </a:graphic>
      </p:graphicFrame>
      <p:sp>
        <p:nvSpPr>
          <p:cNvPr id="210975" name="Text Box 31"/>
          <p:cNvSpPr txBox="1">
            <a:spLocks noChangeArrowheads="1"/>
          </p:cNvSpPr>
          <p:nvPr/>
        </p:nvSpPr>
        <p:spPr bwMode="auto">
          <a:xfrm>
            <a:off x="8937626" y="6219825"/>
            <a:ext cx="9284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Table 2.1</a:t>
            </a:r>
          </a:p>
        </p:txBody>
      </p:sp>
    </p:spTree>
    <p:extLst>
      <p:ext uri="{BB962C8B-B14F-4D97-AF65-F5344CB8AC3E}">
        <p14:creationId xmlns:p14="http://schemas.microsoft.com/office/powerpoint/2010/main" val="70455011"/>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210980"/>
                                        </p:tgtEl>
                                        <p:attrNameLst>
                                          <p:attrName>style.visibility</p:attrName>
                                        </p:attrNameLst>
                                      </p:cBhvr>
                                      <p:to>
                                        <p:strVal val="visible"/>
                                      </p:to>
                                    </p:set>
                                    <p:animEffect transition="in" filter="strips(downRight)">
                                      <p:cBhvr>
                                        <p:cTn id="7" dur="1000"/>
                                        <p:tgtEl>
                                          <p:spTgt spid="210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4" name="Freeform 34"/>
          <p:cNvSpPr>
            <a:spLocks/>
          </p:cNvSpPr>
          <p:nvPr/>
        </p:nvSpPr>
        <p:spPr bwMode="auto">
          <a:xfrm>
            <a:off x="2538413" y="1422401"/>
            <a:ext cx="7910512" cy="4805363"/>
          </a:xfrm>
          <a:custGeom>
            <a:avLst/>
            <a:gdLst>
              <a:gd name="T0" fmla="*/ 993 w 4983"/>
              <a:gd name="T1" fmla="*/ 8 h 3027"/>
              <a:gd name="T2" fmla="*/ 4313 w 4983"/>
              <a:gd name="T3" fmla="*/ 8 h 3027"/>
              <a:gd name="T4" fmla="*/ 4921 w 4983"/>
              <a:gd name="T5" fmla="*/ 856 h 3027"/>
              <a:gd name="T6" fmla="*/ 4921 w 4983"/>
              <a:gd name="T7" fmla="*/ 2336 h 3027"/>
              <a:gd name="T8" fmla="*/ 3745 w 4983"/>
              <a:gd name="T9" fmla="*/ 2736 h 3027"/>
              <a:gd name="T10" fmla="*/ 521 w 4983"/>
              <a:gd name="T11" fmla="*/ 1184 h 3027"/>
              <a:gd name="T12" fmla="*/ 993 w 4983"/>
              <a:gd name="T13" fmla="*/ 8 h 3027"/>
            </a:gdLst>
            <a:ahLst/>
            <a:cxnLst>
              <a:cxn ang="0">
                <a:pos x="T0" y="T1"/>
              </a:cxn>
              <a:cxn ang="0">
                <a:pos x="T2" y="T3"/>
              </a:cxn>
              <a:cxn ang="0">
                <a:pos x="T4" y="T5"/>
              </a:cxn>
              <a:cxn ang="0">
                <a:pos x="T6" y="T7"/>
              </a:cxn>
              <a:cxn ang="0">
                <a:pos x="T8" y="T9"/>
              </a:cxn>
              <a:cxn ang="0">
                <a:pos x="T10" y="T11"/>
              </a:cxn>
              <a:cxn ang="0">
                <a:pos x="T12" y="T13"/>
              </a:cxn>
            </a:cxnLst>
            <a:rect l="0" t="0" r="r" b="b"/>
            <a:pathLst>
              <a:path w="4983" h="3027">
                <a:moveTo>
                  <a:pt x="993" y="8"/>
                </a:moveTo>
                <a:cubicBezTo>
                  <a:pt x="1681" y="8"/>
                  <a:pt x="3609" y="8"/>
                  <a:pt x="4313" y="8"/>
                </a:cubicBezTo>
                <a:cubicBezTo>
                  <a:pt x="4983" y="0"/>
                  <a:pt x="4914" y="455"/>
                  <a:pt x="4921" y="856"/>
                </a:cubicBezTo>
                <a:cubicBezTo>
                  <a:pt x="4921" y="1336"/>
                  <a:pt x="4921" y="2144"/>
                  <a:pt x="4921" y="2336"/>
                </a:cubicBezTo>
                <a:cubicBezTo>
                  <a:pt x="4921" y="2536"/>
                  <a:pt x="4476" y="3027"/>
                  <a:pt x="3745" y="2736"/>
                </a:cubicBezTo>
                <a:cubicBezTo>
                  <a:pt x="3001" y="2432"/>
                  <a:pt x="1281" y="1592"/>
                  <a:pt x="521" y="1184"/>
                </a:cubicBezTo>
                <a:cubicBezTo>
                  <a:pt x="0" y="901"/>
                  <a:pt x="315" y="16"/>
                  <a:pt x="993" y="8"/>
                </a:cubicBezTo>
                <a:close/>
              </a:path>
            </a:pathLst>
          </a:custGeom>
          <a:solidFill>
            <a:srgbClr val="FFD9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42" name="Rectangle 2"/>
          <p:cNvSpPr>
            <a:spLocks noGrp="1" noChangeArrowheads="1"/>
          </p:cNvSpPr>
          <p:nvPr>
            <p:ph type="title"/>
          </p:nvPr>
        </p:nvSpPr>
        <p:spPr>
          <a:xfrm>
            <a:off x="2209800" y="406400"/>
            <a:ext cx="7772400" cy="8763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Process Design</a:t>
            </a:r>
          </a:p>
        </p:txBody>
      </p:sp>
      <p:grpSp>
        <p:nvGrpSpPr>
          <p:cNvPr id="112670" name="Group 30"/>
          <p:cNvGrpSpPr>
            <a:grpSpLocks/>
          </p:cNvGrpSpPr>
          <p:nvPr/>
        </p:nvGrpSpPr>
        <p:grpSpPr bwMode="auto">
          <a:xfrm>
            <a:off x="1585914" y="1633539"/>
            <a:ext cx="8658225" cy="4835525"/>
            <a:chOff x="39" y="1029"/>
            <a:chExt cx="5454" cy="3046"/>
          </a:xfrm>
        </p:grpSpPr>
        <p:grpSp>
          <p:nvGrpSpPr>
            <p:cNvPr id="112644" name="Group 4"/>
            <p:cNvGrpSpPr>
              <a:grpSpLocks/>
            </p:cNvGrpSpPr>
            <p:nvPr/>
          </p:nvGrpSpPr>
          <p:grpSpPr bwMode="auto">
            <a:xfrm>
              <a:off x="940" y="1029"/>
              <a:ext cx="4553" cy="2674"/>
              <a:chOff x="672" y="960"/>
              <a:chExt cx="4098" cy="2640"/>
            </a:xfrm>
          </p:grpSpPr>
          <p:sp>
            <p:nvSpPr>
              <p:cNvPr id="112645" name="Line 5"/>
              <p:cNvSpPr>
                <a:spLocks noChangeShapeType="1"/>
              </p:cNvSpPr>
              <p:nvPr/>
            </p:nvSpPr>
            <p:spPr bwMode="auto">
              <a:xfrm>
                <a:off x="672" y="3600"/>
                <a:ext cx="409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46" name="Line 6"/>
              <p:cNvSpPr>
                <a:spLocks noChangeShapeType="1"/>
              </p:cNvSpPr>
              <p:nvPr/>
            </p:nvSpPr>
            <p:spPr bwMode="auto">
              <a:xfrm flipV="1">
                <a:off x="672" y="960"/>
                <a:ext cx="0" cy="26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12648" name="Text Box 8"/>
            <p:cNvSpPr txBox="1">
              <a:spLocks noChangeArrowheads="1"/>
            </p:cNvSpPr>
            <p:nvPr/>
          </p:nvSpPr>
          <p:spPr bwMode="auto">
            <a:xfrm>
              <a:off x="1089" y="3701"/>
              <a:ext cx="4334"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tabLst>
                  <a:tab pos="3314700" algn="ctr"/>
                  <a:tab pos="6184900" algn="ctr"/>
                </a:tabLst>
                <a:defRPr sz="2400">
                  <a:solidFill>
                    <a:schemeClr val="tx1"/>
                  </a:solidFill>
                  <a:latin typeface="Times" panose="02020603050405020304" pitchFamily="18" charset="0"/>
                </a:defRPr>
              </a:lvl1pPr>
              <a:lvl2pPr marL="500063" defTabSz="1000125">
                <a:tabLst>
                  <a:tab pos="3314700" algn="ctr"/>
                  <a:tab pos="6184900" algn="ctr"/>
                </a:tabLst>
                <a:defRPr sz="2400">
                  <a:solidFill>
                    <a:schemeClr val="tx1"/>
                  </a:solidFill>
                  <a:latin typeface="Times" panose="02020603050405020304" pitchFamily="18" charset="0"/>
                </a:defRPr>
              </a:lvl2pPr>
              <a:lvl3pPr marL="1000125" defTabSz="1000125">
                <a:tabLst>
                  <a:tab pos="3314700" algn="ctr"/>
                  <a:tab pos="6184900" algn="ctr"/>
                </a:tabLst>
                <a:defRPr sz="2400">
                  <a:solidFill>
                    <a:schemeClr val="tx1"/>
                  </a:solidFill>
                  <a:latin typeface="Times" panose="02020603050405020304" pitchFamily="18" charset="0"/>
                </a:defRPr>
              </a:lvl3pPr>
              <a:lvl4pPr marL="1500188" defTabSz="1000125">
                <a:tabLst>
                  <a:tab pos="3314700" algn="ctr"/>
                  <a:tab pos="6184900" algn="ctr"/>
                </a:tabLst>
                <a:defRPr sz="2400">
                  <a:solidFill>
                    <a:schemeClr val="tx1"/>
                  </a:solidFill>
                  <a:latin typeface="Times" panose="02020603050405020304" pitchFamily="18" charset="0"/>
                </a:defRPr>
              </a:lvl4pPr>
              <a:lvl5pPr marL="2000250" defTabSz="1000125">
                <a:tabLst>
                  <a:tab pos="3314700" algn="ctr"/>
                  <a:tab pos="6184900" algn="ctr"/>
                </a:tabLst>
                <a:defRPr sz="2400">
                  <a:solidFill>
                    <a:schemeClr val="tx1"/>
                  </a:solidFill>
                  <a:latin typeface="Times" panose="02020603050405020304" pitchFamily="18" charset="0"/>
                </a:defRPr>
              </a:lvl5pPr>
              <a:lvl6pPr marL="2457450" defTabSz="1000125" eaLnBrk="0" fontAlgn="base" hangingPunct="0">
                <a:spcBef>
                  <a:spcPct val="0"/>
                </a:spcBef>
                <a:spcAft>
                  <a:spcPct val="0"/>
                </a:spcAft>
                <a:tabLst>
                  <a:tab pos="3314700" algn="ctr"/>
                  <a:tab pos="6184900" algn="ctr"/>
                </a:tabLst>
                <a:defRPr sz="2400">
                  <a:solidFill>
                    <a:schemeClr val="tx1"/>
                  </a:solidFill>
                  <a:latin typeface="Times" panose="02020603050405020304" pitchFamily="18" charset="0"/>
                </a:defRPr>
              </a:lvl6pPr>
              <a:lvl7pPr marL="2914650" defTabSz="1000125" eaLnBrk="0" fontAlgn="base" hangingPunct="0">
                <a:spcBef>
                  <a:spcPct val="0"/>
                </a:spcBef>
                <a:spcAft>
                  <a:spcPct val="0"/>
                </a:spcAft>
                <a:tabLst>
                  <a:tab pos="3314700" algn="ctr"/>
                  <a:tab pos="6184900" algn="ctr"/>
                </a:tabLst>
                <a:defRPr sz="2400">
                  <a:solidFill>
                    <a:schemeClr val="tx1"/>
                  </a:solidFill>
                  <a:latin typeface="Times" panose="02020603050405020304" pitchFamily="18" charset="0"/>
                </a:defRPr>
              </a:lvl7pPr>
              <a:lvl8pPr marL="3371850" defTabSz="1000125" eaLnBrk="0" fontAlgn="base" hangingPunct="0">
                <a:spcBef>
                  <a:spcPct val="0"/>
                </a:spcBef>
                <a:spcAft>
                  <a:spcPct val="0"/>
                </a:spcAft>
                <a:tabLst>
                  <a:tab pos="3314700" algn="ctr"/>
                  <a:tab pos="6184900" algn="ctr"/>
                </a:tabLst>
                <a:defRPr sz="2400">
                  <a:solidFill>
                    <a:schemeClr val="tx1"/>
                  </a:solidFill>
                  <a:latin typeface="Times" panose="02020603050405020304" pitchFamily="18" charset="0"/>
                </a:defRPr>
              </a:lvl8pPr>
              <a:lvl9pPr marL="3829050" defTabSz="1000125" eaLnBrk="0" fontAlgn="base" hangingPunct="0">
                <a:spcBef>
                  <a:spcPct val="0"/>
                </a:spcBef>
                <a:spcAft>
                  <a:spcPct val="0"/>
                </a:spcAft>
                <a:tabLst>
                  <a:tab pos="3314700" algn="ctr"/>
                  <a:tab pos="6184900" algn="ctr"/>
                </a:tabLst>
                <a:defRPr sz="2400">
                  <a:solidFill>
                    <a:schemeClr val="tx1"/>
                  </a:solidFill>
                  <a:latin typeface="Times" panose="02020603050405020304" pitchFamily="18" charset="0"/>
                </a:defRPr>
              </a:lvl9pPr>
            </a:lstStyle>
            <a:p>
              <a:r>
                <a:rPr lang="en-US" altLang="en-US" sz="1600">
                  <a:effectLst>
                    <a:outerShdw blurRad="38100" dist="38100" dir="2700000" algn="tl">
                      <a:srgbClr val="C0C0C0"/>
                    </a:outerShdw>
                  </a:effectLst>
                  <a:latin typeface="Arial" panose="020B0604020202020204" pitchFamily="34" charset="0"/>
                </a:rPr>
                <a:t>Low	Moderate	High</a:t>
              </a:r>
            </a:p>
            <a:p>
              <a:r>
                <a:rPr lang="en-US" altLang="en-US" sz="1600">
                  <a:effectLst>
                    <a:outerShdw blurRad="38100" dist="38100" dir="2700000" algn="tl">
                      <a:srgbClr val="C0C0C0"/>
                    </a:outerShdw>
                  </a:effectLst>
                  <a:latin typeface="Arial" panose="020B0604020202020204" pitchFamily="34" charset="0"/>
                </a:rPr>
                <a:t>	Volume</a:t>
              </a:r>
            </a:p>
          </p:txBody>
        </p:sp>
        <p:sp>
          <p:nvSpPr>
            <p:cNvPr id="112651" name="Text Box 11"/>
            <p:cNvSpPr txBox="1">
              <a:spLocks noChangeArrowheads="1"/>
            </p:cNvSpPr>
            <p:nvPr/>
          </p:nvSpPr>
          <p:spPr bwMode="auto">
            <a:xfrm>
              <a:off x="259" y="1180"/>
              <a:ext cx="674" cy="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r">
                <a:spcAft>
                  <a:spcPct val="600000"/>
                </a:spcAft>
              </a:pPr>
              <a:r>
                <a:rPr lang="en-US" altLang="en-US" sz="1600">
                  <a:effectLst>
                    <a:outerShdw blurRad="38100" dist="38100" dir="2700000" algn="tl">
                      <a:srgbClr val="C0C0C0"/>
                    </a:outerShdw>
                  </a:effectLst>
                  <a:latin typeface="Arial" panose="020B0604020202020204" pitchFamily="34" charset="0"/>
                </a:rPr>
                <a:t>High</a:t>
              </a:r>
            </a:p>
            <a:p>
              <a:pPr algn="r">
                <a:spcAft>
                  <a:spcPct val="600000"/>
                </a:spcAft>
              </a:pPr>
              <a:r>
                <a:rPr lang="en-US" altLang="en-US" sz="1600">
                  <a:effectLst>
                    <a:outerShdw blurRad="38100" dist="38100" dir="2700000" algn="tl">
                      <a:srgbClr val="C0C0C0"/>
                    </a:outerShdw>
                  </a:effectLst>
                  <a:latin typeface="Arial" panose="020B0604020202020204" pitchFamily="34" charset="0"/>
                </a:rPr>
                <a:t>Moderate</a:t>
              </a:r>
            </a:p>
            <a:p>
              <a:pPr algn="r">
                <a:spcAft>
                  <a:spcPct val="600000"/>
                </a:spcAft>
              </a:pPr>
              <a:r>
                <a:rPr lang="en-US" altLang="en-US" sz="1600">
                  <a:effectLst>
                    <a:outerShdw blurRad="38100" dist="38100" dir="2700000" algn="tl">
                      <a:srgbClr val="C0C0C0"/>
                    </a:outerShdw>
                  </a:effectLst>
                  <a:latin typeface="Arial" panose="020B0604020202020204" pitchFamily="34" charset="0"/>
                </a:rPr>
                <a:t>Low</a:t>
              </a:r>
            </a:p>
          </p:txBody>
        </p:sp>
        <p:sp>
          <p:nvSpPr>
            <p:cNvPr id="112654" name="Text Box 14"/>
            <p:cNvSpPr txBox="1">
              <a:spLocks noChangeArrowheads="1"/>
            </p:cNvSpPr>
            <p:nvPr/>
          </p:nvSpPr>
          <p:spPr bwMode="auto">
            <a:xfrm rot="16200000">
              <a:off x="-456" y="2258"/>
              <a:ext cx="1210" cy="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r"/>
              <a:r>
                <a:rPr lang="en-US" altLang="en-US" sz="1600">
                  <a:effectLst>
                    <a:outerShdw blurRad="38100" dist="38100" dir="2700000" algn="tl">
                      <a:srgbClr val="C0C0C0"/>
                    </a:outerShdw>
                  </a:effectLst>
                  <a:latin typeface="Arial" panose="020B0604020202020204" pitchFamily="34" charset="0"/>
                </a:rPr>
                <a:t>Variety of Products</a:t>
              </a:r>
            </a:p>
          </p:txBody>
        </p:sp>
      </p:grpSp>
      <p:grpSp>
        <p:nvGrpSpPr>
          <p:cNvPr id="112669" name="Group 29"/>
          <p:cNvGrpSpPr>
            <a:grpSpLocks/>
          </p:cNvGrpSpPr>
          <p:nvPr/>
        </p:nvGrpSpPr>
        <p:grpSpPr bwMode="auto">
          <a:xfrm>
            <a:off x="3105151" y="1608138"/>
            <a:ext cx="2587625" cy="1801812"/>
            <a:chOff x="996" y="1013"/>
            <a:chExt cx="1630" cy="1135"/>
          </a:xfrm>
        </p:grpSpPr>
        <p:sp>
          <p:nvSpPr>
            <p:cNvPr id="112656" name="Oval 16"/>
            <p:cNvSpPr>
              <a:spLocks noChangeArrowheads="1"/>
            </p:cNvSpPr>
            <p:nvPr/>
          </p:nvSpPr>
          <p:spPr bwMode="auto">
            <a:xfrm>
              <a:off x="1006" y="1013"/>
              <a:ext cx="1611" cy="1135"/>
            </a:xfrm>
            <a:prstGeom prst="ellipse">
              <a:avLst/>
            </a:prstGeom>
            <a:solidFill>
              <a:schemeClr val="accent2"/>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008" tIns="50004" rIns="100008" bIns="50004" anchor="ct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25000"/>
                </a:spcBef>
              </a:pPr>
              <a:endParaRPr lang="en-AU" altLang="en-US" sz="1600">
                <a:solidFill>
                  <a:srgbClr val="FFFFFF"/>
                </a:solidFill>
                <a:latin typeface="Arial" panose="020B0604020202020204" pitchFamily="34" charset="0"/>
              </a:endParaRPr>
            </a:p>
          </p:txBody>
        </p:sp>
        <p:sp>
          <p:nvSpPr>
            <p:cNvPr id="112657" name="Text Box 17"/>
            <p:cNvSpPr txBox="1">
              <a:spLocks noChangeArrowheads="1"/>
            </p:cNvSpPr>
            <p:nvPr/>
          </p:nvSpPr>
          <p:spPr bwMode="auto">
            <a:xfrm>
              <a:off x="996" y="1163"/>
              <a:ext cx="1630" cy="835"/>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25000"/>
                </a:spcBef>
              </a:pPr>
              <a:r>
                <a:rPr lang="en-US" altLang="en-US" sz="1600">
                  <a:solidFill>
                    <a:schemeClr val="tx2"/>
                  </a:solidFill>
                  <a:latin typeface="Arial" panose="020B0604020202020204" pitchFamily="34" charset="0"/>
                </a:rPr>
                <a:t>Process-focused</a:t>
              </a:r>
            </a:p>
            <a:p>
              <a:pPr algn="ctr">
                <a:lnSpc>
                  <a:spcPct val="90000"/>
                </a:lnSpc>
                <a:spcBef>
                  <a:spcPct val="25000"/>
                </a:spcBef>
              </a:pPr>
              <a:r>
                <a:rPr lang="en-US" altLang="en-US" sz="1600">
                  <a:solidFill>
                    <a:schemeClr val="tx2"/>
                  </a:solidFill>
                  <a:latin typeface="Arial" panose="020B0604020202020204" pitchFamily="34" charset="0"/>
                </a:rPr>
                <a:t>JOB SHOPS</a:t>
              </a:r>
            </a:p>
            <a:p>
              <a:pPr algn="ctr">
                <a:lnSpc>
                  <a:spcPct val="90000"/>
                </a:lnSpc>
                <a:spcBef>
                  <a:spcPct val="25000"/>
                </a:spcBef>
              </a:pPr>
              <a:r>
                <a:rPr lang="en-US" altLang="en-US" sz="1600">
                  <a:solidFill>
                    <a:schemeClr val="tx2"/>
                  </a:solidFill>
                  <a:latin typeface="Arial" panose="020B0604020202020204" pitchFamily="34" charset="0"/>
                </a:rPr>
                <a:t>(Print shop, emergency room, machine shop, fine dining</a:t>
              </a:r>
            </a:p>
          </p:txBody>
        </p:sp>
      </p:grpSp>
      <p:grpSp>
        <p:nvGrpSpPr>
          <p:cNvPr id="112668" name="Group 28"/>
          <p:cNvGrpSpPr>
            <a:grpSpLocks/>
          </p:cNvGrpSpPr>
          <p:nvPr/>
        </p:nvGrpSpPr>
        <p:grpSpPr bwMode="auto">
          <a:xfrm>
            <a:off x="5359400" y="2520951"/>
            <a:ext cx="2655888" cy="2041525"/>
            <a:chOff x="2432" y="1588"/>
            <a:chExt cx="1673" cy="1286"/>
          </a:xfrm>
        </p:grpSpPr>
        <p:sp>
          <p:nvSpPr>
            <p:cNvPr id="112658" name="Oval 18"/>
            <p:cNvSpPr>
              <a:spLocks noChangeArrowheads="1"/>
            </p:cNvSpPr>
            <p:nvPr/>
          </p:nvSpPr>
          <p:spPr bwMode="auto">
            <a:xfrm>
              <a:off x="2432" y="1588"/>
              <a:ext cx="1673" cy="1286"/>
            </a:xfrm>
            <a:prstGeom prst="ellipse">
              <a:avLst/>
            </a:prstGeom>
            <a:solidFill>
              <a:schemeClr val="accent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008" tIns="50004" rIns="100008" bIns="50004" anchor="ct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25000"/>
                </a:spcBef>
              </a:pPr>
              <a:endParaRPr lang="en-AU" altLang="en-US" sz="1600">
                <a:solidFill>
                  <a:srgbClr val="FFFFFF"/>
                </a:solidFill>
                <a:latin typeface="Arial" panose="020B0604020202020204" pitchFamily="34" charset="0"/>
              </a:endParaRPr>
            </a:p>
          </p:txBody>
        </p:sp>
        <p:sp>
          <p:nvSpPr>
            <p:cNvPr id="112659" name="Text Box 19"/>
            <p:cNvSpPr txBox="1">
              <a:spLocks noChangeArrowheads="1"/>
            </p:cNvSpPr>
            <p:nvPr/>
          </p:nvSpPr>
          <p:spPr bwMode="auto">
            <a:xfrm>
              <a:off x="2569" y="1800"/>
              <a:ext cx="1399" cy="974"/>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25000"/>
                </a:spcBef>
              </a:pPr>
              <a:r>
                <a:rPr lang="en-US" altLang="en-US" sz="1600">
                  <a:solidFill>
                    <a:schemeClr val="tx2"/>
                  </a:solidFill>
                  <a:latin typeface="Arial" panose="020B0604020202020204" pitchFamily="34" charset="0"/>
                </a:rPr>
                <a:t>Repetitive (modular) focus</a:t>
              </a:r>
            </a:p>
            <a:p>
              <a:pPr algn="ctr">
                <a:lnSpc>
                  <a:spcPct val="90000"/>
                </a:lnSpc>
                <a:spcBef>
                  <a:spcPct val="25000"/>
                </a:spcBef>
              </a:pPr>
              <a:r>
                <a:rPr lang="en-US" altLang="en-US" sz="1600">
                  <a:solidFill>
                    <a:schemeClr val="tx2"/>
                  </a:solidFill>
                  <a:latin typeface="Arial" panose="020B0604020202020204" pitchFamily="34" charset="0"/>
                </a:rPr>
                <a:t>ASSEMBLY LINE</a:t>
              </a:r>
            </a:p>
            <a:p>
              <a:pPr algn="ctr">
                <a:lnSpc>
                  <a:spcPct val="90000"/>
                </a:lnSpc>
                <a:spcBef>
                  <a:spcPct val="25000"/>
                </a:spcBef>
              </a:pPr>
              <a:r>
                <a:rPr lang="en-US" altLang="en-US" sz="1600">
                  <a:solidFill>
                    <a:schemeClr val="tx2"/>
                  </a:solidFill>
                  <a:latin typeface="Arial" panose="020B0604020202020204" pitchFamily="34" charset="0"/>
                </a:rPr>
                <a:t>(Cars, appliances, TVs, fast-food restaurants)</a:t>
              </a:r>
            </a:p>
          </p:txBody>
        </p:sp>
      </p:grpSp>
      <p:grpSp>
        <p:nvGrpSpPr>
          <p:cNvPr id="112667" name="Group 27"/>
          <p:cNvGrpSpPr>
            <a:grpSpLocks/>
          </p:cNvGrpSpPr>
          <p:nvPr/>
        </p:nvGrpSpPr>
        <p:grpSpPr bwMode="auto">
          <a:xfrm>
            <a:off x="7653339" y="3736976"/>
            <a:ext cx="2592387" cy="1838325"/>
            <a:chOff x="3861" y="2354"/>
            <a:chExt cx="1633" cy="1158"/>
          </a:xfrm>
        </p:grpSpPr>
        <p:sp>
          <p:nvSpPr>
            <p:cNvPr id="112660" name="Oval 20"/>
            <p:cNvSpPr>
              <a:spLocks noChangeArrowheads="1"/>
            </p:cNvSpPr>
            <p:nvPr/>
          </p:nvSpPr>
          <p:spPr bwMode="auto">
            <a:xfrm>
              <a:off x="3861" y="2354"/>
              <a:ext cx="1633" cy="1158"/>
            </a:xfrm>
            <a:prstGeom prst="ellipse">
              <a:avLst/>
            </a:prstGeom>
            <a:solidFill>
              <a:srgbClr val="66FF99"/>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61" name="Text Box 21"/>
            <p:cNvSpPr txBox="1">
              <a:spLocks noChangeArrowheads="1"/>
            </p:cNvSpPr>
            <p:nvPr/>
          </p:nvSpPr>
          <p:spPr bwMode="auto">
            <a:xfrm>
              <a:off x="4038" y="2516"/>
              <a:ext cx="1280" cy="835"/>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25000"/>
                </a:spcBef>
              </a:pPr>
              <a:r>
                <a:rPr lang="en-US" altLang="en-US" sz="1600">
                  <a:solidFill>
                    <a:schemeClr val="tx2"/>
                  </a:solidFill>
                  <a:latin typeface="Arial" panose="020B0604020202020204" pitchFamily="34" charset="0"/>
                </a:rPr>
                <a:t>Product focused</a:t>
              </a:r>
            </a:p>
            <a:p>
              <a:pPr algn="ctr">
                <a:lnSpc>
                  <a:spcPct val="90000"/>
                </a:lnSpc>
                <a:spcBef>
                  <a:spcPct val="25000"/>
                </a:spcBef>
              </a:pPr>
              <a:r>
                <a:rPr lang="en-US" altLang="en-US" sz="1600">
                  <a:solidFill>
                    <a:schemeClr val="tx2"/>
                  </a:solidFill>
                  <a:latin typeface="Arial" panose="020B0604020202020204" pitchFamily="34" charset="0"/>
                </a:rPr>
                <a:t>CONTINUOUS</a:t>
              </a:r>
            </a:p>
            <a:p>
              <a:pPr algn="ctr">
                <a:lnSpc>
                  <a:spcPct val="90000"/>
                </a:lnSpc>
                <a:spcBef>
                  <a:spcPct val="25000"/>
                </a:spcBef>
              </a:pPr>
              <a:r>
                <a:rPr lang="en-US" altLang="en-US" sz="1600">
                  <a:solidFill>
                    <a:schemeClr val="tx2"/>
                  </a:solidFill>
                  <a:latin typeface="Arial" panose="020B0604020202020204" pitchFamily="34" charset="0"/>
                </a:rPr>
                <a:t>(steel, beer, paper, bread, institutional kitchen)</a:t>
              </a:r>
            </a:p>
          </p:txBody>
        </p:sp>
      </p:grpSp>
      <p:grpSp>
        <p:nvGrpSpPr>
          <p:cNvPr id="112666" name="Group 26"/>
          <p:cNvGrpSpPr>
            <a:grpSpLocks/>
          </p:cNvGrpSpPr>
          <p:nvPr/>
        </p:nvGrpSpPr>
        <p:grpSpPr bwMode="auto">
          <a:xfrm>
            <a:off x="7616825" y="1522414"/>
            <a:ext cx="2617788" cy="1800225"/>
            <a:chOff x="3838" y="919"/>
            <a:chExt cx="1649" cy="1134"/>
          </a:xfrm>
        </p:grpSpPr>
        <p:sp>
          <p:nvSpPr>
            <p:cNvPr id="112662" name="Oval 22"/>
            <p:cNvSpPr>
              <a:spLocks noChangeArrowheads="1"/>
            </p:cNvSpPr>
            <p:nvPr/>
          </p:nvSpPr>
          <p:spPr bwMode="auto">
            <a:xfrm>
              <a:off x="3838" y="919"/>
              <a:ext cx="1649" cy="1134"/>
            </a:xfrm>
            <a:prstGeom prst="ellipse">
              <a:avLst/>
            </a:prstGeom>
            <a:solidFill>
              <a:schemeClr val="folHlink"/>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63" name="Text Box 23"/>
            <p:cNvSpPr txBox="1">
              <a:spLocks noChangeArrowheads="1"/>
            </p:cNvSpPr>
            <p:nvPr/>
          </p:nvSpPr>
          <p:spPr bwMode="auto">
            <a:xfrm>
              <a:off x="3923" y="1138"/>
              <a:ext cx="1480" cy="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90000"/>
                </a:lnSpc>
                <a:spcBef>
                  <a:spcPct val="25000"/>
                </a:spcBef>
              </a:pPr>
              <a:r>
                <a:rPr lang="en-US" altLang="en-US" sz="1600">
                  <a:solidFill>
                    <a:schemeClr val="bg1"/>
                  </a:solidFill>
                  <a:latin typeface="Arial" panose="020B0604020202020204" pitchFamily="34" charset="0"/>
                </a:rPr>
                <a:t>Mass Customization</a:t>
              </a:r>
            </a:p>
            <a:p>
              <a:pPr algn="ctr">
                <a:lnSpc>
                  <a:spcPct val="90000"/>
                </a:lnSpc>
                <a:spcBef>
                  <a:spcPct val="25000"/>
                </a:spcBef>
              </a:pPr>
              <a:r>
                <a:rPr lang="en-US" altLang="en-US" sz="1600">
                  <a:solidFill>
                    <a:schemeClr val="bg1"/>
                  </a:solidFill>
                  <a:latin typeface="Arial" panose="020B0604020202020204" pitchFamily="34" charset="0"/>
                </a:rPr>
                <a:t>Customization at high Volume</a:t>
              </a:r>
            </a:p>
            <a:p>
              <a:pPr algn="ctr">
                <a:lnSpc>
                  <a:spcPct val="90000"/>
                </a:lnSpc>
                <a:spcBef>
                  <a:spcPct val="25000"/>
                </a:spcBef>
              </a:pPr>
              <a:r>
                <a:rPr lang="en-US" altLang="en-US" sz="1600">
                  <a:solidFill>
                    <a:schemeClr val="bg1"/>
                  </a:solidFill>
                  <a:latin typeface="Arial" panose="020B0604020202020204" pitchFamily="34" charset="0"/>
                </a:rPr>
                <a:t>(Dell Computer’s PC)</a:t>
              </a:r>
            </a:p>
          </p:txBody>
        </p:sp>
      </p:grpSp>
    </p:spTree>
    <p:extLst>
      <p:ext uri="{BB962C8B-B14F-4D97-AF65-F5344CB8AC3E}">
        <p14:creationId xmlns:p14="http://schemas.microsoft.com/office/powerpoint/2010/main" val="89160564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nodeType="afterEffect">
                                  <p:stCondLst>
                                    <p:cond delay="1000"/>
                                  </p:stCondLst>
                                  <p:childTnLst>
                                    <p:set>
                                      <p:cBhvr>
                                        <p:cTn id="6" dur="1" fill="hold">
                                          <p:stCondLst>
                                            <p:cond delay="0"/>
                                          </p:stCondLst>
                                        </p:cTn>
                                        <p:tgtEl>
                                          <p:spTgt spid="112670"/>
                                        </p:tgtEl>
                                        <p:attrNameLst>
                                          <p:attrName>style.visibility</p:attrName>
                                        </p:attrNameLst>
                                      </p:cBhvr>
                                      <p:to>
                                        <p:strVal val="visible"/>
                                      </p:to>
                                    </p:set>
                                    <p:animEffect transition="in" filter="strips(upRight)">
                                      <p:cBhvr>
                                        <p:cTn id="7" dur="1000"/>
                                        <p:tgtEl>
                                          <p:spTgt spid="112670"/>
                                        </p:tgtEl>
                                      </p:cBhvr>
                                    </p:animEffect>
                                  </p:childTnLst>
                                </p:cTn>
                              </p:par>
                            </p:childTnLst>
                          </p:cTn>
                        </p:par>
                        <p:par>
                          <p:cTn id="8" fill="hold" nodeType="afterGroup">
                            <p:stCondLst>
                              <p:cond delay="2000"/>
                            </p:stCondLst>
                            <p:childTnLst>
                              <p:par>
                                <p:cTn id="9" presetID="9" presetClass="entr" presetSubtype="0" fill="hold" nodeType="afterEffect">
                                  <p:stCondLst>
                                    <p:cond delay="1000"/>
                                  </p:stCondLst>
                                  <p:childTnLst>
                                    <p:set>
                                      <p:cBhvr>
                                        <p:cTn id="10" dur="1" fill="hold">
                                          <p:stCondLst>
                                            <p:cond delay="0"/>
                                          </p:stCondLst>
                                        </p:cTn>
                                        <p:tgtEl>
                                          <p:spTgt spid="112669"/>
                                        </p:tgtEl>
                                        <p:attrNameLst>
                                          <p:attrName>style.visibility</p:attrName>
                                        </p:attrNameLst>
                                      </p:cBhvr>
                                      <p:to>
                                        <p:strVal val="visible"/>
                                      </p:to>
                                    </p:set>
                                    <p:animEffect transition="in" filter="dissolve">
                                      <p:cBhvr>
                                        <p:cTn id="11" dur="1000"/>
                                        <p:tgtEl>
                                          <p:spTgt spid="11266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112668"/>
                                        </p:tgtEl>
                                        <p:attrNameLst>
                                          <p:attrName>style.visibility</p:attrName>
                                        </p:attrNameLst>
                                      </p:cBhvr>
                                      <p:to>
                                        <p:strVal val="visible"/>
                                      </p:to>
                                    </p:set>
                                    <p:animEffect transition="in" filter="dissolve">
                                      <p:cBhvr>
                                        <p:cTn id="16" dur="1000"/>
                                        <p:tgtEl>
                                          <p:spTgt spid="11266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12667"/>
                                        </p:tgtEl>
                                        <p:attrNameLst>
                                          <p:attrName>style.visibility</p:attrName>
                                        </p:attrNameLst>
                                      </p:cBhvr>
                                      <p:to>
                                        <p:strVal val="visible"/>
                                      </p:to>
                                    </p:set>
                                    <p:animEffect transition="in" filter="dissolve">
                                      <p:cBhvr>
                                        <p:cTn id="21" dur="1000"/>
                                        <p:tgtEl>
                                          <p:spTgt spid="11266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12666"/>
                                        </p:tgtEl>
                                        <p:attrNameLst>
                                          <p:attrName>style.visibility</p:attrName>
                                        </p:attrNameLst>
                                      </p:cBhvr>
                                      <p:to>
                                        <p:strVal val="visible"/>
                                      </p:to>
                                    </p:set>
                                    <p:animEffect transition="in" filter="dissolve">
                                      <p:cBhvr>
                                        <p:cTn id="26" dur="1000"/>
                                        <p:tgtEl>
                                          <p:spTgt spid="112666"/>
                                        </p:tgtEl>
                                      </p:cBhvr>
                                    </p:animEffect>
                                  </p:childTnLst>
                                </p:cTn>
                              </p:par>
                            </p:childTnLst>
                          </p:cTn>
                        </p:par>
                        <p:par>
                          <p:cTn id="27" fill="hold" nodeType="afterGroup">
                            <p:stCondLst>
                              <p:cond delay="1000"/>
                            </p:stCondLst>
                            <p:childTnLst>
                              <p:par>
                                <p:cTn id="28" presetID="18" presetClass="entr" presetSubtype="3" fill="hold" nodeType="afterEffect">
                                  <p:stCondLst>
                                    <p:cond delay="1000"/>
                                  </p:stCondLst>
                                  <p:childTnLst>
                                    <p:set>
                                      <p:cBhvr>
                                        <p:cTn id="29" dur="1" fill="hold">
                                          <p:stCondLst>
                                            <p:cond delay="0"/>
                                          </p:stCondLst>
                                        </p:cTn>
                                        <p:tgtEl>
                                          <p:spTgt spid="112674"/>
                                        </p:tgtEl>
                                        <p:attrNameLst>
                                          <p:attrName>style.visibility</p:attrName>
                                        </p:attrNameLst>
                                      </p:cBhvr>
                                      <p:to>
                                        <p:strVal val="visible"/>
                                      </p:to>
                                    </p:set>
                                    <p:animEffect transition="in" filter="strips(upRight)">
                                      <p:cBhvr>
                                        <p:cTn id="30" dur="1000"/>
                                        <p:tgtEl>
                                          <p:spTgt spid="112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2049463" y="415925"/>
            <a:ext cx="8026400" cy="13081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Some Multinational Corporations</a:t>
            </a:r>
          </a:p>
        </p:txBody>
      </p:sp>
      <p:grpSp>
        <p:nvGrpSpPr>
          <p:cNvPr id="263171" name="Group 3"/>
          <p:cNvGrpSpPr>
            <a:grpSpLocks/>
          </p:cNvGrpSpPr>
          <p:nvPr/>
        </p:nvGrpSpPr>
        <p:grpSpPr bwMode="auto">
          <a:xfrm>
            <a:off x="2266951" y="2005014"/>
            <a:ext cx="7631113" cy="3838575"/>
            <a:chOff x="580" y="1263"/>
            <a:chExt cx="4807" cy="2418"/>
          </a:xfrm>
        </p:grpSpPr>
        <p:sp>
          <p:nvSpPr>
            <p:cNvPr id="263172" name="Text Box 4"/>
            <p:cNvSpPr txBox="1">
              <a:spLocks noChangeArrowheads="1"/>
            </p:cNvSpPr>
            <p:nvPr/>
          </p:nvSpPr>
          <p:spPr bwMode="auto">
            <a:xfrm>
              <a:off x="580" y="1263"/>
              <a:ext cx="4807"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533400" algn="ctr"/>
                  <a:tab pos="2336800" algn="ctr"/>
                  <a:tab pos="3771900" algn="ctr"/>
                  <a:tab pos="5207000" algn="ctr"/>
                  <a:tab pos="6819900" algn="ctr"/>
                </a:tabLst>
                <a:defRPr sz="2400">
                  <a:solidFill>
                    <a:schemeClr val="tx1"/>
                  </a:solidFill>
                  <a:latin typeface="Times" panose="02020603050405020304" pitchFamily="18" charset="0"/>
                </a:defRPr>
              </a:lvl1pPr>
              <a:lvl2pPr>
                <a:tabLst>
                  <a:tab pos="533400" algn="ctr"/>
                  <a:tab pos="2336800" algn="ctr"/>
                  <a:tab pos="3771900" algn="ctr"/>
                  <a:tab pos="5207000" algn="ctr"/>
                  <a:tab pos="6819900" algn="ctr"/>
                </a:tabLst>
                <a:defRPr sz="2400">
                  <a:solidFill>
                    <a:schemeClr val="tx1"/>
                  </a:solidFill>
                  <a:latin typeface="Times" panose="02020603050405020304" pitchFamily="18" charset="0"/>
                </a:defRPr>
              </a:lvl2pPr>
              <a:lvl3pPr>
                <a:tabLst>
                  <a:tab pos="533400" algn="ctr"/>
                  <a:tab pos="2336800" algn="ctr"/>
                  <a:tab pos="3771900" algn="ctr"/>
                  <a:tab pos="5207000" algn="ctr"/>
                  <a:tab pos="6819900" algn="ctr"/>
                </a:tabLst>
                <a:defRPr sz="2400">
                  <a:solidFill>
                    <a:schemeClr val="tx1"/>
                  </a:solidFill>
                  <a:latin typeface="Times" panose="02020603050405020304" pitchFamily="18" charset="0"/>
                </a:defRPr>
              </a:lvl3pPr>
              <a:lvl4pPr>
                <a:tabLst>
                  <a:tab pos="533400" algn="ctr"/>
                  <a:tab pos="2336800" algn="ctr"/>
                  <a:tab pos="3771900" algn="ctr"/>
                  <a:tab pos="5207000" algn="ctr"/>
                  <a:tab pos="6819900" algn="ctr"/>
                </a:tabLst>
                <a:defRPr sz="2400">
                  <a:solidFill>
                    <a:schemeClr val="tx1"/>
                  </a:solidFill>
                  <a:latin typeface="Times" panose="02020603050405020304" pitchFamily="18" charset="0"/>
                </a:defRPr>
              </a:lvl4pPr>
              <a:lvl5pPr>
                <a:tabLst>
                  <a:tab pos="533400" algn="ctr"/>
                  <a:tab pos="2336800" algn="ctr"/>
                  <a:tab pos="3771900" algn="ctr"/>
                  <a:tab pos="5207000" algn="ctr"/>
                  <a:tab pos="6819900" algn="ctr"/>
                </a:tabLst>
                <a:defRPr sz="2400">
                  <a:solidFill>
                    <a:schemeClr val="tx1"/>
                  </a:solidFill>
                  <a:latin typeface="Times" panose="02020603050405020304" pitchFamily="18" charset="0"/>
                </a:defRPr>
              </a:lvl5pPr>
              <a:lvl6pPr eaLnBrk="0" fontAlgn="base" hangingPunct="0">
                <a:spcBef>
                  <a:spcPct val="0"/>
                </a:spcBef>
                <a:spcAft>
                  <a:spcPct val="0"/>
                </a:spcAft>
                <a:tabLst>
                  <a:tab pos="533400" algn="ctr"/>
                  <a:tab pos="2336800" algn="ctr"/>
                  <a:tab pos="3771900" algn="ctr"/>
                  <a:tab pos="5207000" algn="ctr"/>
                  <a:tab pos="6819900" algn="ctr"/>
                </a:tabLst>
                <a:defRPr sz="2400">
                  <a:solidFill>
                    <a:schemeClr val="tx1"/>
                  </a:solidFill>
                  <a:latin typeface="Times" panose="02020603050405020304" pitchFamily="18" charset="0"/>
                </a:defRPr>
              </a:lvl6pPr>
              <a:lvl7pPr eaLnBrk="0" fontAlgn="base" hangingPunct="0">
                <a:spcBef>
                  <a:spcPct val="0"/>
                </a:spcBef>
                <a:spcAft>
                  <a:spcPct val="0"/>
                </a:spcAft>
                <a:tabLst>
                  <a:tab pos="533400" algn="ctr"/>
                  <a:tab pos="2336800" algn="ctr"/>
                  <a:tab pos="3771900" algn="ctr"/>
                  <a:tab pos="5207000" algn="ctr"/>
                  <a:tab pos="6819900" algn="ctr"/>
                </a:tabLst>
                <a:defRPr sz="2400">
                  <a:solidFill>
                    <a:schemeClr val="tx1"/>
                  </a:solidFill>
                  <a:latin typeface="Times" panose="02020603050405020304" pitchFamily="18" charset="0"/>
                </a:defRPr>
              </a:lvl7pPr>
              <a:lvl8pPr eaLnBrk="0" fontAlgn="base" hangingPunct="0">
                <a:spcBef>
                  <a:spcPct val="0"/>
                </a:spcBef>
                <a:spcAft>
                  <a:spcPct val="0"/>
                </a:spcAft>
                <a:tabLst>
                  <a:tab pos="533400" algn="ctr"/>
                  <a:tab pos="2336800" algn="ctr"/>
                  <a:tab pos="3771900" algn="ctr"/>
                  <a:tab pos="5207000" algn="ctr"/>
                  <a:tab pos="6819900" algn="ctr"/>
                </a:tabLst>
                <a:defRPr sz="2400">
                  <a:solidFill>
                    <a:schemeClr val="tx1"/>
                  </a:solidFill>
                  <a:latin typeface="Times" panose="02020603050405020304" pitchFamily="18" charset="0"/>
                </a:defRPr>
              </a:lvl8pPr>
              <a:lvl9pPr eaLnBrk="0" fontAlgn="base" hangingPunct="0">
                <a:spcBef>
                  <a:spcPct val="0"/>
                </a:spcBef>
                <a:spcAft>
                  <a:spcPct val="0"/>
                </a:spcAft>
                <a:tabLst>
                  <a:tab pos="533400" algn="ctr"/>
                  <a:tab pos="2336800" algn="ctr"/>
                  <a:tab pos="3771900" algn="ctr"/>
                  <a:tab pos="5207000" algn="ctr"/>
                  <a:tab pos="6819900" algn="ctr"/>
                </a:tabLst>
                <a:defRPr sz="2400">
                  <a:solidFill>
                    <a:schemeClr val="tx1"/>
                  </a:solidFill>
                  <a:latin typeface="Times" panose="02020603050405020304" pitchFamily="18" charset="0"/>
                </a:defRPr>
              </a:lvl9pPr>
            </a:lstStyle>
            <a:p>
              <a:pPr>
                <a:lnSpc>
                  <a:spcPct val="90000"/>
                </a:lnSpc>
              </a:pPr>
              <a:r>
                <a:rPr lang="en-AU" altLang="en-US" sz="2000">
                  <a:effectLst>
                    <a:outerShdw blurRad="38100" dist="38100" dir="2700000" algn="tl">
                      <a:srgbClr val="C0C0C0"/>
                    </a:outerShdw>
                  </a:effectLst>
                  <a:latin typeface="Arial" panose="020B0604020202020204" pitchFamily="34" charset="0"/>
                </a:rPr>
                <a:t>			% Sales	% Assets</a:t>
              </a:r>
            </a:p>
            <a:p>
              <a:pPr>
                <a:lnSpc>
                  <a:spcPct val="90000"/>
                </a:lnSpc>
              </a:pPr>
              <a:r>
                <a:rPr lang="en-AU" altLang="en-US" sz="2000">
                  <a:effectLst>
                    <a:outerShdw blurRad="38100" dist="38100" dir="2700000" algn="tl">
                      <a:srgbClr val="C0C0C0"/>
                    </a:outerShdw>
                  </a:effectLst>
                  <a:latin typeface="Arial" panose="020B0604020202020204" pitchFamily="34" charset="0"/>
                </a:rPr>
                <a:t>			Outside	Outside</a:t>
              </a:r>
            </a:p>
            <a:p>
              <a:pPr>
                <a:lnSpc>
                  <a:spcPct val="90000"/>
                </a:lnSpc>
              </a:pPr>
              <a:r>
                <a:rPr lang="en-AU" altLang="en-US" sz="2000">
                  <a:effectLst>
                    <a:outerShdw blurRad="38100" dist="38100" dir="2700000" algn="tl">
                      <a:srgbClr val="C0C0C0"/>
                    </a:outerShdw>
                  </a:effectLst>
                  <a:latin typeface="Arial" panose="020B0604020202020204" pitchFamily="34" charset="0"/>
                </a:rPr>
                <a:t>		Home	Home	Home	% Foreign</a:t>
              </a:r>
            </a:p>
            <a:p>
              <a:pPr>
                <a:lnSpc>
                  <a:spcPct val="90000"/>
                </a:lnSpc>
              </a:pPr>
              <a:r>
                <a:rPr lang="en-AU" altLang="en-US" sz="2000">
                  <a:effectLst>
                    <a:outerShdw blurRad="38100" dist="38100" dir="2700000" algn="tl">
                      <a:srgbClr val="C0C0C0"/>
                    </a:outerShdw>
                  </a:effectLst>
                  <a:latin typeface="Arial" panose="020B0604020202020204" pitchFamily="34" charset="0"/>
                </a:rPr>
                <a:t>	Company	Country	Country	Country	Workforce</a:t>
              </a:r>
            </a:p>
          </p:txBody>
        </p:sp>
        <p:sp>
          <p:nvSpPr>
            <p:cNvPr id="263173" name="Text Box 5"/>
            <p:cNvSpPr txBox="1">
              <a:spLocks noChangeArrowheads="1"/>
            </p:cNvSpPr>
            <p:nvPr/>
          </p:nvSpPr>
          <p:spPr bwMode="auto">
            <a:xfrm>
              <a:off x="582" y="2104"/>
              <a:ext cx="4580" cy="1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336800" algn="ctr"/>
                  <a:tab pos="3949700" algn="r"/>
                  <a:tab pos="5384800" algn="r"/>
                  <a:tab pos="6997700" algn="r"/>
                </a:tabLst>
                <a:defRPr sz="2400">
                  <a:solidFill>
                    <a:schemeClr val="tx1"/>
                  </a:solidFill>
                  <a:latin typeface="Times" panose="02020603050405020304" pitchFamily="18" charset="0"/>
                </a:defRPr>
              </a:lvl1pPr>
              <a:lvl2pPr>
                <a:tabLst>
                  <a:tab pos="2336800" algn="ctr"/>
                  <a:tab pos="3949700" algn="r"/>
                  <a:tab pos="5384800" algn="r"/>
                  <a:tab pos="6997700" algn="r"/>
                </a:tabLst>
                <a:defRPr sz="2400">
                  <a:solidFill>
                    <a:schemeClr val="tx1"/>
                  </a:solidFill>
                  <a:latin typeface="Times" panose="02020603050405020304" pitchFamily="18" charset="0"/>
                </a:defRPr>
              </a:lvl2pPr>
              <a:lvl3pPr>
                <a:tabLst>
                  <a:tab pos="2336800" algn="ctr"/>
                  <a:tab pos="3949700" algn="r"/>
                  <a:tab pos="5384800" algn="r"/>
                  <a:tab pos="6997700" algn="r"/>
                </a:tabLst>
                <a:defRPr sz="2400">
                  <a:solidFill>
                    <a:schemeClr val="tx1"/>
                  </a:solidFill>
                  <a:latin typeface="Times" panose="02020603050405020304" pitchFamily="18" charset="0"/>
                </a:defRPr>
              </a:lvl3pPr>
              <a:lvl4pPr>
                <a:tabLst>
                  <a:tab pos="2336800" algn="ctr"/>
                  <a:tab pos="3949700" algn="r"/>
                  <a:tab pos="5384800" algn="r"/>
                  <a:tab pos="6997700" algn="r"/>
                </a:tabLst>
                <a:defRPr sz="2400">
                  <a:solidFill>
                    <a:schemeClr val="tx1"/>
                  </a:solidFill>
                  <a:latin typeface="Times" panose="02020603050405020304" pitchFamily="18" charset="0"/>
                </a:defRPr>
              </a:lvl4pPr>
              <a:lvl5pPr>
                <a:tabLst>
                  <a:tab pos="2336800" algn="ctr"/>
                  <a:tab pos="3949700" algn="r"/>
                  <a:tab pos="5384800" algn="r"/>
                  <a:tab pos="6997700" algn="r"/>
                </a:tabLst>
                <a:defRPr sz="2400">
                  <a:solidFill>
                    <a:schemeClr val="tx1"/>
                  </a:solidFill>
                  <a:latin typeface="Times" panose="02020603050405020304" pitchFamily="18" charset="0"/>
                </a:defRPr>
              </a:lvl5pPr>
              <a:lvl6pPr eaLnBrk="0" fontAlgn="base" hangingPunct="0">
                <a:spcBef>
                  <a:spcPct val="0"/>
                </a:spcBef>
                <a:spcAft>
                  <a:spcPct val="0"/>
                </a:spcAft>
                <a:tabLst>
                  <a:tab pos="2336800" algn="ctr"/>
                  <a:tab pos="3949700" algn="r"/>
                  <a:tab pos="5384800" algn="r"/>
                  <a:tab pos="6997700" algn="r"/>
                </a:tabLst>
                <a:defRPr sz="2400">
                  <a:solidFill>
                    <a:schemeClr val="tx1"/>
                  </a:solidFill>
                  <a:latin typeface="Times" panose="02020603050405020304" pitchFamily="18" charset="0"/>
                </a:defRPr>
              </a:lvl6pPr>
              <a:lvl7pPr eaLnBrk="0" fontAlgn="base" hangingPunct="0">
                <a:spcBef>
                  <a:spcPct val="0"/>
                </a:spcBef>
                <a:spcAft>
                  <a:spcPct val="0"/>
                </a:spcAft>
                <a:tabLst>
                  <a:tab pos="2336800" algn="ctr"/>
                  <a:tab pos="3949700" algn="r"/>
                  <a:tab pos="5384800" algn="r"/>
                  <a:tab pos="6997700" algn="r"/>
                </a:tabLst>
                <a:defRPr sz="2400">
                  <a:solidFill>
                    <a:schemeClr val="tx1"/>
                  </a:solidFill>
                  <a:latin typeface="Times" panose="02020603050405020304" pitchFamily="18" charset="0"/>
                </a:defRPr>
              </a:lvl7pPr>
              <a:lvl8pPr eaLnBrk="0" fontAlgn="base" hangingPunct="0">
                <a:spcBef>
                  <a:spcPct val="0"/>
                </a:spcBef>
                <a:spcAft>
                  <a:spcPct val="0"/>
                </a:spcAft>
                <a:tabLst>
                  <a:tab pos="2336800" algn="ctr"/>
                  <a:tab pos="3949700" algn="r"/>
                  <a:tab pos="5384800" algn="r"/>
                  <a:tab pos="6997700" algn="r"/>
                </a:tabLst>
                <a:defRPr sz="2400">
                  <a:solidFill>
                    <a:schemeClr val="tx1"/>
                  </a:solidFill>
                  <a:latin typeface="Times" panose="02020603050405020304" pitchFamily="18" charset="0"/>
                </a:defRPr>
              </a:lvl8pPr>
              <a:lvl9pPr eaLnBrk="0" fontAlgn="base" hangingPunct="0">
                <a:spcBef>
                  <a:spcPct val="0"/>
                </a:spcBef>
                <a:spcAft>
                  <a:spcPct val="0"/>
                </a:spcAft>
                <a:tabLst>
                  <a:tab pos="2336800" algn="ctr"/>
                  <a:tab pos="3949700" algn="r"/>
                  <a:tab pos="5384800" algn="r"/>
                  <a:tab pos="6997700" algn="r"/>
                </a:tabLst>
                <a:defRPr sz="2400">
                  <a:solidFill>
                    <a:schemeClr val="tx1"/>
                  </a:solidFill>
                  <a:latin typeface="Times" panose="02020603050405020304" pitchFamily="18" charset="0"/>
                </a:defRPr>
              </a:lvl9pPr>
            </a:lstStyle>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ICI	Britain	78	50	NA</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Nestle	Switzerland	98	95	97</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Philips	Netherlands	94	85	82</a:t>
              </a:r>
              <a:br>
                <a:rPr lang="en-AU" altLang="en-US" sz="2000">
                  <a:effectLst>
                    <a:outerShdw blurRad="38100" dist="38100" dir="2700000" algn="tl">
                      <a:srgbClr val="C0C0C0"/>
                    </a:outerShdw>
                  </a:effectLst>
                  <a:latin typeface="Arial" panose="020B0604020202020204" pitchFamily="34" charset="0"/>
                </a:rPr>
              </a:br>
              <a:r>
                <a:rPr lang="en-AU" altLang="en-US" sz="2000">
                  <a:effectLst>
                    <a:outerShdw blurRad="38100" dist="38100" dir="2700000" algn="tl">
                      <a:srgbClr val="C0C0C0"/>
                    </a:outerShdw>
                  </a:effectLst>
                  <a:latin typeface="Arial" panose="020B0604020202020204" pitchFamily="34" charset="0"/>
                </a:rPr>
                <a:t>Electronics</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Siemens	Germany	51	NA	38</a:t>
              </a:r>
            </a:p>
            <a:p>
              <a:pPr>
                <a:lnSpc>
                  <a:spcPct val="90000"/>
                </a:lnSpc>
                <a:spcBef>
                  <a:spcPct val="40000"/>
                </a:spcBef>
              </a:pPr>
              <a:r>
                <a:rPr lang="en-AU" altLang="en-US" sz="2000">
                  <a:effectLst>
                    <a:outerShdw blurRad="38100" dist="38100" dir="2700000" algn="tl">
                      <a:srgbClr val="C0C0C0"/>
                    </a:outerShdw>
                  </a:effectLst>
                  <a:latin typeface="Arial" panose="020B0604020202020204" pitchFamily="34" charset="0"/>
                </a:rPr>
                <a:t>Unilever	Britain &amp;	95	70	64</a:t>
              </a:r>
              <a:br>
                <a:rPr lang="en-AU" altLang="en-US" sz="2000">
                  <a:effectLst>
                    <a:outerShdw blurRad="38100" dist="38100" dir="2700000" algn="tl">
                      <a:srgbClr val="C0C0C0"/>
                    </a:outerShdw>
                  </a:effectLst>
                  <a:latin typeface="Arial" panose="020B0604020202020204" pitchFamily="34" charset="0"/>
                </a:rPr>
              </a:br>
              <a:r>
                <a:rPr lang="en-AU" altLang="en-US" sz="2000">
                  <a:effectLst>
                    <a:outerShdw blurRad="38100" dist="38100" dir="2700000" algn="tl">
                      <a:srgbClr val="C0C0C0"/>
                    </a:outerShdw>
                  </a:effectLst>
                  <a:latin typeface="Arial" panose="020B0604020202020204" pitchFamily="34" charset="0"/>
                </a:rPr>
                <a:t>	Netherlands</a:t>
              </a:r>
            </a:p>
          </p:txBody>
        </p:sp>
        <p:sp>
          <p:nvSpPr>
            <p:cNvPr id="263174" name="Line 6"/>
            <p:cNvSpPr>
              <a:spLocks noChangeShapeType="1"/>
            </p:cNvSpPr>
            <p:nvPr/>
          </p:nvSpPr>
          <p:spPr bwMode="auto">
            <a:xfrm>
              <a:off x="624" y="2056"/>
              <a:ext cx="475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3068634647"/>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263171"/>
                                        </p:tgtEl>
                                        <p:attrNameLst>
                                          <p:attrName>style.visibility</p:attrName>
                                        </p:attrNameLst>
                                      </p:cBhvr>
                                      <p:to>
                                        <p:strVal val="visible"/>
                                      </p:to>
                                    </p:set>
                                    <p:animEffect transition="in" filter="strips(downRight)">
                                      <p:cBhvr>
                                        <p:cTn id="7" dur="1000"/>
                                        <p:tgtEl>
                                          <p:spTgt spid="263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2209800" y="609600"/>
            <a:ext cx="7772400" cy="13589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Managing Global Service Operations</a:t>
            </a:r>
          </a:p>
        </p:txBody>
      </p:sp>
      <p:sp>
        <p:nvSpPr>
          <p:cNvPr id="271363" name="Text Box 3"/>
          <p:cNvSpPr txBox="1">
            <a:spLocks noChangeArrowheads="1"/>
          </p:cNvSpPr>
          <p:nvPr/>
        </p:nvSpPr>
        <p:spPr bwMode="auto">
          <a:xfrm>
            <a:off x="3717925" y="3656014"/>
            <a:ext cx="4953600" cy="2160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Capacity planning</a:t>
            </a:r>
          </a:p>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Location planning</a:t>
            </a:r>
          </a:p>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Facilities design and layout</a:t>
            </a:r>
          </a:p>
          <a:p>
            <a:pPr>
              <a:lnSpc>
                <a:spcPct val="90000"/>
              </a:lnSpc>
              <a:spcBef>
                <a:spcPct val="40000"/>
              </a:spcBef>
              <a:buFont typeface="Wingdings" panose="05000000000000000000" pitchFamily="2" charset="2"/>
              <a:buChar char="þ"/>
            </a:pPr>
            <a:r>
              <a:rPr lang="en-US" altLang="en-US" sz="2800">
                <a:effectLst>
                  <a:outerShdw blurRad="38100" dist="38100" dir="2700000" algn="tl">
                    <a:srgbClr val="C0C0C0"/>
                  </a:outerShdw>
                </a:effectLst>
                <a:latin typeface="Arial" panose="020B0604020202020204" pitchFamily="34" charset="0"/>
              </a:rPr>
              <a:t>Scheduling</a:t>
            </a:r>
            <a:endParaRPr lang="en-AU" altLang="en-US" sz="2800">
              <a:effectLst>
                <a:outerShdw blurRad="38100" dist="38100" dir="2700000" algn="tl">
                  <a:srgbClr val="C0C0C0"/>
                </a:outerShdw>
              </a:effectLst>
              <a:latin typeface="Arial" panose="020B0604020202020204" pitchFamily="34" charset="0"/>
            </a:endParaRPr>
          </a:p>
        </p:txBody>
      </p:sp>
      <p:sp>
        <p:nvSpPr>
          <p:cNvPr id="271364" name="Text Box 4"/>
          <p:cNvSpPr txBox="1">
            <a:spLocks noChangeArrowheads="1"/>
          </p:cNvSpPr>
          <p:nvPr/>
        </p:nvSpPr>
        <p:spPr bwMode="auto">
          <a:xfrm>
            <a:off x="2181226" y="2352676"/>
            <a:ext cx="7116763"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3200">
                <a:solidFill>
                  <a:schemeClr val="hlink"/>
                </a:solidFill>
                <a:effectLst>
                  <a:outerShdw blurRad="38100" dist="38100" dir="2700000" algn="tl">
                    <a:srgbClr val="C0C0C0"/>
                  </a:outerShdw>
                </a:effectLst>
              </a:rPr>
              <a:t>Probably requires a different perspective on:</a:t>
            </a:r>
            <a:endParaRPr lang="en-AU" altLang="en-US" sz="3200">
              <a:solidFill>
                <a:schemeClr val="hlink"/>
              </a:solidFill>
              <a:effectLst>
                <a:outerShdw blurRad="38100" dist="38100" dir="2700000" algn="tl">
                  <a:srgbClr val="C0C0C0"/>
                </a:outerShdw>
              </a:effectLst>
            </a:endParaRPr>
          </a:p>
        </p:txBody>
      </p:sp>
    </p:spTree>
    <p:extLst>
      <p:ext uri="{BB962C8B-B14F-4D97-AF65-F5344CB8AC3E}">
        <p14:creationId xmlns:p14="http://schemas.microsoft.com/office/powerpoint/2010/main" val="293386705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271364"/>
                                        </p:tgtEl>
                                        <p:attrNameLst>
                                          <p:attrName>style.visibility</p:attrName>
                                        </p:attrNameLst>
                                      </p:cBhvr>
                                      <p:to>
                                        <p:strVal val="visible"/>
                                      </p:to>
                                    </p:set>
                                    <p:animEffect transition="in" filter="strips(downRight)">
                                      <p:cBhvr>
                                        <p:cTn id="7" dur="1000"/>
                                        <p:tgtEl>
                                          <p:spTgt spid="271364"/>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271363"/>
                                        </p:tgtEl>
                                        <p:attrNameLst>
                                          <p:attrName>style.visibility</p:attrName>
                                        </p:attrNameLst>
                                      </p:cBhvr>
                                      <p:to>
                                        <p:strVal val="visible"/>
                                      </p:to>
                                    </p:set>
                                    <p:animEffect transition="in" filter="strips(downRight)">
                                      <p:cBhvr>
                                        <p:cTn id="11" dur="1000"/>
                                        <p:tgtEl>
                                          <p:spTgt spid="271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p:bldP spid="27136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1989139" y="447675"/>
            <a:ext cx="8175625" cy="1346200"/>
          </a:xfrm>
          <a:solidFill>
            <a:srgbClr val="2FFF74"/>
          </a:solidFill>
          <a:ln>
            <a:solidFill>
              <a:schemeClr val="tx1"/>
            </a:solidFill>
            <a:miter lim="800000"/>
            <a:headEnd/>
            <a:tailEnd/>
          </a:ln>
        </p:spPr>
        <p:txBody>
          <a:bodyPr/>
          <a:lstStyle/>
          <a:p>
            <a:pPr>
              <a:lnSpc>
                <a:spcPct val="90000"/>
              </a:lnSpc>
            </a:pPr>
            <a:r>
              <a:rPr lang="en-US" altLang="en-US">
                <a:effectLst>
                  <a:outerShdw blurRad="38100" dist="38100" dir="2700000" algn="tl">
                    <a:srgbClr val="FFFFFF"/>
                  </a:outerShdw>
                </a:effectLst>
              </a:rPr>
              <a:t>Characteristics of </a:t>
            </a:r>
            <a:br>
              <a:rPr lang="en-US" altLang="en-US">
                <a:effectLst>
                  <a:outerShdw blurRad="38100" dist="38100" dir="2700000" algn="tl">
                    <a:srgbClr val="FFFFFF"/>
                  </a:outerShdw>
                </a:effectLst>
              </a:rPr>
            </a:br>
            <a:r>
              <a:rPr lang="en-US" altLang="en-US">
                <a:effectLst>
                  <a:outerShdw blurRad="38100" dist="38100" dir="2700000" algn="tl">
                    <a:srgbClr val="FFFFFF"/>
                  </a:outerShdw>
                </a:effectLst>
              </a:rPr>
              <a:t>High ROI Firms</a:t>
            </a:r>
          </a:p>
        </p:txBody>
      </p:sp>
      <p:sp>
        <p:nvSpPr>
          <p:cNvPr id="122883" name="Rectangle 3"/>
          <p:cNvSpPr>
            <a:spLocks noGrp="1" noChangeArrowheads="1"/>
          </p:cNvSpPr>
          <p:nvPr>
            <p:ph type="body" idx="1"/>
          </p:nvPr>
        </p:nvSpPr>
        <p:spPr>
          <a:xfrm>
            <a:off x="2668589" y="2182814"/>
            <a:ext cx="6853237" cy="3278187"/>
          </a:xfrm>
        </p:spPr>
        <p:txBody>
          <a:bodyPr/>
          <a:lstStyle/>
          <a:p>
            <a:pPr marL="444500" indent="-444500" defTabSz="836613">
              <a:buFont typeface="Wingdings" panose="05000000000000000000" pitchFamily="2" charset="2"/>
              <a:buChar char="þ"/>
            </a:pPr>
            <a:r>
              <a:rPr lang="en-US" altLang="en-US"/>
              <a:t>High quality product </a:t>
            </a:r>
          </a:p>
          <a:p>
            <a:pPr marL="444500" indent="-444500" defTabSz="836613">
              <a:buFont typeface="Wingdings" panose="05000000000000000000" pitchFamily="2" charset="2"/>
              <a:buChar char="þ"/>
            </a:pPr>
            <a:r>
              <a:rPr lang="en-US" altLang="en-US"/>
              <a:t>High capacity utilization</a:t>
            </a:r>
          </a:p>
          <a:p>
            <a:pPr marL="444500" indent="-444500" defTabSz="836613">
              <a:buFont typeface="Wingdings" panose="05000000000000000000" pitchFamily="2" charset="2"/>
              <a:buChar char="þ"/>
            </a:pPr>
            <a:r>
              <a:rPr lang="en-US" altLang="en-US"/>
              <a:t>High operating effectiveness</a:t>
            </a:r>
          </a:p>
          <a:p>
            <a:pPr marL="444500" indent="-444500" defTabSz="836613">
              <a:buFont typeface="Wingdings" panose="05000000000000000000" pitchFamily="2" charset="2"/>
              <a:buChar char="þ"/>
            </a:pPr>
            <a:r>
              <a:rPr lang="en-US" altLang="en-US"/>
              <a:t>Low investment intensity</a:t>
            </a:r>
          </a:p>
          <a:p>
            <a:pPr marL="444500" indent="-444500" defTabSz="836613">
              <a:buFont typeface="Wingdings" panose="05000000000000000000" pitchFamily="2" charset="2"/>
              <a:buChar char="þ"/>
            </a:pPr>
            <a:r>
              <a:rPr lang="en-US" altLang="en-US"/>
              <a:t>Low direct cost per unit</a:t>
            </a:r>
          </a:p>
        </p:txBody>
      </p:sp>
      <p:sp>
        <p:nvSpPr>
          <p:cNvPr id="122884" name="Text Box 4"/>
          <p:cNvSpPr txBox="1">
            <a:spLocks noChangeArrowheads="1"/>
          </p:cNvSpPr>
          <p:nvPr/>
        </p:nvSpPr>
        <p:spPr bwMode="auto">
          <a:xfrm>
            <a:off x="4778375" y="5900738"/>
            <a:ext cx="5272088" cy="294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nSpc>
                <a:spcPct val="90000"/>
              </a:lnSpc>
            </a:pPr>
            <a:r>
              <a:rPr lang="en-US" altLang="en-US" sz="1400">
                <a:effectLst>
                  <a:outerShdw blurRad="38100" dist="38100" dir="2700000" algn="tl">
                    <a:srgbClr val="C0C0C0"/>
                  </a:outerShdw>
                </a:effectLst>
                <a:latin typeface="Arial" panose="020B0604020202020204" pitchFamily="34" charset="0"/>
              </a:rPr>
              <a:t>From the PIMS program of the Strategic Planning Institute</a:t>
            </a:r>
          </a:p>
        </p:txBody>
      </p:sp>
    </p:spTree>
    <p:extLst>
      <p:ext uri="{BB962C8B-B14F-4D97-AF65-F5344CB8AC3E}">
        <p14:creationId xmlns:p14="http://schemas.microsoft.com/office/powerpoint/2010/main" val="515402957"/>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22883"/>
                                        </p:tgtEl>
                                        <p:attrNameLst>
                                          <p:attrName>style.visibility</p:attrName>
                                        </p:attrNameLst>
                                      </p:cBhvr>
                                      <p:to>
                                        <p:strVal val="visible"/>
                                      </p:to>
                                    </p:set>
                                    <p:animEffect transition="in" filter="strips(downRight)">
                                      <p:cBhvr>
                                        <p:cTn id="7" dur="1000"/>
                                        <p:tgtEl>
                                          <p:spTgt spid="122883"/>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22884"/>
                                        </p:tgtEl>
                                        <p:attrNameLst>
                                          <p:attrName>style.visibility</p:attrName>
                                        </p:attrNameLst>
                                      </p:cBhvr>
                                      <p:to>
                                        <p:strVal val="visible"/>
                                      </p:to>
                                    </p:set>
                                    <p:animEffect transition="in" filter="wipe(left)">
                                      <p:cBhvr>
                                        <p:cTn id="11" dur="1000"/>
                                        <p:tgtEl>
                                          <p:spTgt spid="122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uiExpand="1"/>
      <p:bldP spid="12288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2209800" y="419100"/>
            <a:ext cx="7772400" cy="13462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Strategic Options to Gain a Competitive Advantage</a:t>
            </a:r>
          </a:p>
        </p:txBody>
      </p:sp>
      <p:sp>
        <p:nvSpPr>
          <p:cNvPr id="124931" name="Rectangle 3"/>
          <p:cNvSpPr>
            <a:spLocks noGrp="1" noChangeArrowheads="1"/>
          </p:cNvSpPr>
          <p:nvPr>
            <p:ph type="body" idx="1"/>
          </p:nvPr>
        </p:nvSpPr>
        <p:spPr>
          <a:xfrm>
            <a:off x="2489200" y="2057400"/>
            <a:ext cx="7188200" cy="4381500"/>
          </a:xfrm>
          <a:solidFill>
            <a:srgbClr val="FFFFFF"/>
          </a:solidFill>
        </p:spPr>
        <p:txBody>
          <a:bodyPr/>
          <a:lstStyle/>
          <a:p>
            <a:pPr>
              <a:buFontTx/>
              <a:buNone/>
            </a:pPr>
            <a:r>
              <a:rPr lang="en-US" altLang="en-US"/>
              <a:t>28% - Operations Management</a:t>
            </a:r>
          </a:p>
          <a:p>
            <a:pPr>
              <a:buFontTx/>
              <a:buNone/>
            </a:pPr>
            <a:r>
              <a:rPr lang="en-US" altLang="en-US"/>
              <a:t>18% - Marketing/distribution</a:t>
            </a:r>
          </a:p>
          <a:p>
            <a:pPr>
              <a:buFontTx/>
              <a:buNone/>
            </a:pPr>
            <a:r>
              <a:rPr lang="en-US" altLang="en-US"/>
              <a:t>17% - Momentum/name recognition</a:t>
            </a:r>
          </a:p>
          <a:p>
            <a:pPr>
              <a:buFontTx/>
              <a:buNone/>
            </a:pPr>
            <a:r>
              <a:rPr lang="en-US" altLang="en-US"/>
              <a:t>16% - Quality/service</a:t>
            </a:r>
          </a:p>
          <a:p>
            <a:pPr>
              <a:buFontTx/>
              <a:buNone/>
            </a:pPr>
            <a:r>
              <a:rPr lang="en-US" altLang="en-US"/>
              <a:t>14% - Good management</a:t>
            </a:r>
          </a:p>
          <a:p>
            <a:pPr>
              <a:buFontTx/>
              <a:buNone/>
            </a:pPr>
            <a:r>
              <a:rPr lang="en-US" altLang="en-US"/>
              <a:t>  4% - Financial resources</a:t>
            </a:r>
          </a:p>
          <a:p>
            <a:pPr>
              <a:buFontTx/>
              <a:buNone/>
            </a:pPr>
            <a:r>
              <a:rPr lang="en-US" altLang="en-US"/>
              <a:t>  3% - Other</a:t>
            </a:r>
          </a:p>
        </p:txBody>
      </p:sp>
    </p:spTree>
    <p:extLst>
      <p:ext uri="{BB962C8B-B14F-4D97-AF65-F5344CB8AC3E}">
        <p14:creationId xmlns:p14="http://schemas.microsoft.com/office/powerpoint/2010/main" val="69758913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4931"/>
                                        </p:tgtEl>
                                        <p:attrNameLst>
                                          <p:attrName>style.visibility</p:attrName>
                                        </p:attrNameLst>
                                      </p:cBhvr>
                                      <p:to>
                                        <p:strVal val="visible"/>
                                      </p:to>
                                    </p:set>
                                    <p:animEffect transition="in" filter="strips(downRight)">
                                      <p:cBhvr>
                                        <p:cTn id="7" dur="1000"/>
                                        <p:tgtEl>
                                          <p:spTgt spid="124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2209800" y="4699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Elements of Operations Management Strategy</a:t>
            </a:r>
          </a:p>
        </p:txBody>
      </p:sp>
      <p:sp>
        <p:nvSpPr>
          <p:cNvPr id="126979" name="Rectangle 3"/>
          <p:cNvSpPr>
            <a:spLocks noGrp="1" noChangeArrowheads="1"/>
          </p:cNvSpPr>
          <p:nvPr>
            <p:ph type="body" idx="1"/>
          </p:nvPr>
        </p:nvSpPr>
        <p:spPr>
          <a:xfrm>
            <a:off x="2768600" y="1970089"/>
            <a:ext cx="6629400" cy="4408487"/>
          </a:xfrm>
          <a:solidFill>
            <a:srgbClr val="FFFFFF"/>
          </a:solidFill>
        </p:spPr>
        <p:txBody>
          <a:bodyPr/>
          <a:lstStyle/>
          <a:p>
            <a:pPr marL="444500" indent="-444500" defTabSz="836613">
              <a:buFont typeface="Wingdings" panose="05000000000000000000" pitchFamily="2" charset="2"/>
              <a:buChar char="þ"/>
            </a:pPr>
            <a:r>
              <a:rPr lang="en-US" altLang="en-US" sz="2400"/>
              <a:t>Low-cost product</a:t>
            </a:r>
          </a:p>
          <a:p>
            <a:pPr marL="444500" indent="-444500" defTabSz="836613">
              <a:lnSpc>
                <a:spcPct val="70000"/>
              </a:lnSpc>
              <a:buFont typeface="Wingdings" panose="05000000000000000000" pitchFamily="2" charset="2"/>
              <a:buChar char="þ"/>
            </a:pPr>
            <a:r>
              <a:rPr lang="en-US" altLang="en-US" sz="2400"/>
              <a:t>Product-line breadth</a:t>
            </a:r>
          </a:p>
          <a:p>
            <a:pPr marL="444500" indent="-444500" defTabSz="836613">
              <a:lnSpc>
                <a:spcPct val="70000"/>
              </a:lnSpc>
              <a:buFont typeface="Wingdings" panose="05000000000000000000" pitchFamily="2" charset="2"/>
              <a:buChar char="þ"/>
            </a:pPr>
            <a:r>
              <a:rPr lang="en-US" altLang="en-US" sz="2400"/>
              <a:t>Technical superiority</a:t>
            </a:r>
          </a:p>
          <a:p>
            <a:pPr marL="444500" indent="-444500" defTabSz="836613">
              <a:lnSpc>
                <a:spcPct val="70000"/>
              </a:lnSpc>
              <a:buFont typeface="Wingdings" panose="05000000000000000000" pitchFamily="2" charset="2"/>
              <a:buChar char="þ"/>
            </a:pPr>
            <a:r>
              <a:rPr lang="en-US" altLang="en-US" sz="2400"/>
              <a:t>Product characteristics/differentiation</a:t>
            </a:r>
          </a:p>
          <a:p>
            <a:pPr marL="444500" indent="-444500" defTabSz="836613">
              <a:lnSpc>
                <a:spcPct val="70000"/>
              </a:lnSpc>
              <a:buFont typeface="Wingdings" panose="05000000000000000000" pitchFamily="2" charset="2"/>
              <a:buChar char="þ"/>
            </a:pPr>
            <a:r>
              <a:rPr lang="en-US" altLang="en-US" sz="2400"/>
              <a:t>Continuing product innovation</a:t>
            </a:r>
          </a:p>
          <a:p>
            <a:pPr marL="444500" indent="-444500" defTabSz="836613">
              <a:lnSpc>
                <a:spcPct val="70000"/>
              </a:lnSpc>
              <a:buFont typeface="Wingdings" panose="05000000000000000000" pitchFamily="2" charset="2"/>
              <a:buChar char="þ"/>
            </a:pPr>
            <a:r>
              <a:rPr lang="en-US" altLang="en-US" sz="2400"/>
              <a:t>Low-price/high-value offerings</a:t>
            </a:r>
          </a:p>
          <a:p>
            <a:pPr marL="444500" indent="-444500" defTabSz="836613">
              <a:lnSpc>
                <a:spcPct val="70000"/>
              </a:lnSpc>
              <a:buFont typeface="Wingdings" panose="05000000000000000000" pitchFamily="2" charset="2"/>
              <a:buChar char="þ"/>
            </a:pPr>
            <a:r>
              <a:rPr lang="en-US" altLang="en-US" sz="2400"/>
              <a:t>Efficient, flexible operations adaptable to consumers</a:t>
            </a:r>
          </a:p>
          <a:p>
            <a:pPr marL="444500" indent="-444500" defTabSz="836613">
              <a:lnSpc>
                <a:spcPct val="70000"/>
              </a:lnSpc>
              <a:buFont typeface="Wingdings" panose="05000000000000000000" pitchFamily="2" charset="2"/>
              <a:buChar char="þ"/>
            </a:pPr>
            <a:r>
              <a:rPr lang="en-US" altLang="en-US" sz="2400"/>
              <a:t>Engineering research development</a:t>
            </a:r>
          </a:p>
          <a:p>
            <a:pPr marL="444500" indent="-444500" defTabSz="836613">
              <a:lnSpc>
                <a:spcPct val="70000"/>
              </a:lnSpc>
              <a:buFont typeface="Wingdings" panose="05000000000000000000" pitchFamily="2" charset="2"/>
              <a:buChar char="þ"/>
            </a:pPr>
            <a:r>
              <a:rPr lang="en-US" altLang="en-US" sz="2400"/>
              <a:t>Location</a:t>
            </a:r>
          </a:p>
          <a:p>
            <a:pPr marL="444500" indent="-444500" defTabSz="836613">
              <a:lnSpc>
                <a:spcPct val="70000"/>
              </a:lnSpc>
              <a:buFont typeface="Wingdings" panose="05000000000000000000" pitchFamily="2" charset="2"/>
              <a:buChar char="þ"/>
            </a:pPr>
            <a:r>
              <a:rPr lang="en-US" altLang="en-US" sz="2400"/>
              <a:t>Scheduling</a:t>
            </a:r>
          </a:p>
        </p:txBody>
      </p:sp>
    </p:spTree>
    <p:extLst>
      <p:ext uri="{BB962C8B-B14F-4D97-AF65-F5344CB8AC3E}">
        <p14:creationId xmlns:p14="http://schemas.microsoft.com/office/powerpoint/2010/main" val="343628774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6979"/>
                                        </p:tgtEl>
                                        <p:attrNameLst>
                                          <p:attrName>style.visibility</p:attrName>
                                        </p:attrNameLst>
                                      </p:cBhvr>
                                      <p:to>
                                        <p:strVal val="visible"/>
                                      </p:to>
                                    </p:set>
                                    <p:animEffect transition="in" filter="strips(downRight)">
                                      <p:cBhvr>
                                        <p:cTn id="7" dur="1000"/>
                                        <p:tgtEl>
                                          <p:spTgt spid="126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2209800" y="609600"/>
            <a:ext cx="7772400" cy="8255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Preconditions</a:t>
            </a:r>
          </a:p>
        </p:txBody>
      </p:sp>
      <p:sp>
        <p:nvSpPr>
          <p:cNvPr id="129027" name="Rectangle 3"/>
          <p:cNvSpPr>
            <a:spLocks noGrp="1" noChangeArrowheads="1"/>
          </p:cNvSpPr>
          <p:nvPr>
            <p:ph type="body" idx="1"/>
          </p:nvPr>
        </p:nvSpPr>
        <p:spPr>
          <a:xfrm>
            <a:off x="2201864" y="2435225"/>
            <a:ext cx="7780337" cy="3879850"/>
          </a:xfrm>
          <a:solidFill>
            <a:srgbClr val="FFFFFF"/>
          </a:solidFill>
        </p:spPr>
        <p:txBody>
          <a:bodyPr/>
          <a:lstStyle/>
          <a:p>
            <a:pPr marL="444500" indent="-444500">
              <a:buFont typeface="Wingdings" panose="05000000000000000000" pitchFamily="2" charset="2"/>
              <a:buChar char="þ"/>
            </a:pPr>
            <a:r>
              <a:rPr lang="en-US" altLang="en-US" sz="2400"/>
              <a:t>Strengths and weaknesses of competitors and possible new entrants into the market</a:t>
            </a:r>
          </a:p>
          <a:p>
            <a:pPr marL="444500" indent="-444500">
              <a:buFont typeface="Wingdings" panose="05000000000000000000" pitchFamily="2" charset="2"/>
              <a:buChar char="þ"/>
            </a:pPr>
            <a:r>
              <a:rPr lang="en-US" altLang="en-US" sz="2400"/>
              <a:t>Current and prospective environmental, technological, legal, and economic issues</a:t>
            </a:r>
          </a:p>
          <a:p>
            <a:pPr marL="444500" indent="-444500">
              <a:buFont typeface="Wingdings" panose="05000000000000000000" pitchFamily="2" charset="2"/>
              <a:buChar char="þ"/>
            </a:pPr>
            <a:r>
              <a:rPr lang="en-US" altLang="en-US" sz="2400"/>
              <a:t>The product life cycle</a:t>
            </a:r>
          </a:p>
          <a:p>
            <a:pPr marL="444500" indent="-444500">
              <a:buFont typeface="Wingdings" panose="05000000000000000000" pitchFamily="2" charset="2"/>
              <a:buChar char="þ"/>
            </a:pPr>
            <a:r>
              <a:rPr lang="en-US" altLang="en-US" sz="2400"/>
              <a:t>Resources available within the firm and within the OM function</a:t>
            </a:r>
          </a:p>
          <a:p>
            <a:pPr marL="444500" indent="-444500">
              <a:buFont typeface="Wingdings" panose="05000000000000000000" pitchFamily="2" charset="2"/>
              <a:buChar char="þ"/>
            </a:pPr>
            <a:r>
              <a:rPr lang="en-US" altLang="en-US" sz="2400"/>
              <a:t>Integration of OM strategy with company’s strategy and with other functional areas</a:t>
            </a:r>
          </a:p>
        </p:txBody>
      </p:sp>
      <p:sp>
        <p:nvSpPr>
          <p:cNvPr id="129028" name="Text Box 4"/>
          <p:cNvSpPr txBox="1">
            <a:spLocks noChangeArrowheads="1"/>
          </p:cNvSpPr>
          <p:nvPr/>
        </p:nvSpPr>
        <p:spPr bwMode="auto">
          <a:xfrm>
            <a:off x="2282826" y="1690688"/>
            <a:ext cx="344902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solidFill>
                  <a:schemeClr val="hlink"/>
                </a:solidFill>
                <a:effectLst>
                  <a:outerShdw blurRad="38100" dist="38100" dir="2700000" algn="tl">
                    <a:srgbClr val="C0C0C0"/>
                  </a:outerShdw>
                </a:effectLst>
              </a:rPr>
              <a:t>One must understand:</a:t>
            </a:r>
            <a:endParaRPr lang="en-AU" altLang="en-US" sz="2800">
              <a:solidFill>
                <a:schemeClr val="hlink"/>
              </a:solidFill>
              <a:effectLst>
                <a:outerShdw blurRad="38100" dist="38100" dir="2700000" algn="tl">
                  <a:srgbClr val="C0C0C0"/>
                </a:outerShdw>
              </a:effectLst>
            </a:endParaRPr>
          </a:p>
        </p:txBody>
      </p:sp>
    </p:spTree>
    <p:extLst>
      <p:ext uri="{BB962C8B-B14F-4D97-AF65-F5344CB8AC3E}">
        <p14:creationId xmlns:p14="http://schemas.microsoft.com/office/powerpoint/2010/main" val="413355164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9028"/>
                                        </p:tgtEl>
                                        <p:attrNameLst>
                                          <p:attrName>style.visibility</p:attrName>
                                        </p:attrNameLst>
                                      </p:cBhvr>
                                      <p:to>
                                        <p:strVal val="visible"/>
                                      </p:to>
                                    </p:set>
                                    <p:animEffect transition="in" filter="strips(downRight)">
                                      <p:cBhvr>
                                        <p:cTn id="7" dur="1000"/>
                                        <p:tgtEl>
                                          <p:spTgt spid="129028"/>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129027"/>
                                        </p:tgtEl>
                                        <p:attrNameLst>
                                          <p:attrName>style.visibility</p:attrName>
                                        </p:attrNameLst>
                                      </p:cBhvr>
                                      <p:to>
                                        <p:strVal val="visible"/>
                                      </p:to>
                                    </p:set>
                                    <p:animEffect transition="in" filter="strips(downRight)">
                                      <p:cBhvr>
                                        <p:cTn id="11" dur="1000"/>
                                        <p:tgtEl>
                                          <p:spTgt spid="129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animBg="1"/>
      <p:bldP spid="12902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2209800" y="609600"/>
            <a:ext cx="7772400" cy="1295400"/>
          </a:xfrm>
          <a:solidFill>
            <a:srgbClr val="2FFF74"/>
          </a:solidFill>
          <a:ln>
            <a:solidFill>
              <a:schemeClr val="tx1"/>
            </a:solidFill>
            <a:miter lim="800000"/>
            <a:headEnd/>
            <a:tailEnd/>
          </a:ln>
        </p:spPr>
        <p:txBody>
          <a:bodyPr>
            <a:normAutofit fontScale="90000"/>
          </a:bodyPr>
          <a:lstStyle/>
          <a:p>
            <a:r>
              <a:rPr lang="en-US" altLang="en-US">
                <a:effectLst>
                  <a:outerShdw blurRad="38100" dist="38100" dir="2700000" algn="tl">
                    <a:srgbClr val="FFFFFF"/>
                  </a:outerShdw>
                </a:effectLst>
              </a:rPr>
              <a:t>Dynamics of </a:t>
            </a:r>
            <a:br>
              <a:rPr lang="en-US" altLang="en-US">
                <a:effectLst>
                  <a:outerShdw blurRad="38100" dist="38100" dir="2700000" algn="tl">
                    <a:srgbClr val="FFFFFF"/>
                  </a:outerShdw>
                </a:effectLst>
              </a:rPr>
            </a:br>
            <a:r>
              <a:rPr lang="en-US" altLang="en-US">
                <a:effectLst>
                  <a:outerShdw blurRad="38100" dist="38100" dir="2700000" algn="tl">
                    <a:srgbClr val="FFFFFF"/>
                  </a:outerShdw>
                </a:effectLst>
              </a:rPr>
              <a:t>Strategic Change</a:t>
            </a:r>
          </a:p>
        </p:txBody>
      </p:sp>
      <p:sp>
        <p:nvSpPr>
          <p:cNvPr id="131075" name="Rectangle 3"/>
          <p:cNvSpPr>
            <a:spLocks noGrp="1" noChangeArrowheads="1"/>
          </p:cNvSpPr>
          <p:nvPr>
            <p:ph type="body" idx="1"/>
          </p:nvPr>
        </p:nvSpPr>
        <p:spPr>
          <a:xfrm>
            <a:off x="2501900" y="2362200"/>
            <a:ext cx="7188200" cy="3441700"/>
          </a:xfrm>
        </p:spPr>
        <p:txBody>
          <a:bodyPr/>
          <a:lstStyle/>
          <a:p>
            <a:pPr marL="444500" indent="-444500">
              <a:spcBef>
                <a:spcPct val="25000"/>
              </a:spcBef>
              <a:buFont typeface="Wingdings" panose="05000000000000000000" pitchFamily="2" charset="2"/>
              <a:buChar char="þ"/>
            </a:pPr>
            <a:r>
              <a:rPr lang="en-US" altLang="en-US"/>
              <a:t>Changes within the organization</a:t>
            </a:r>
          </a:p>
          <a:p>
            <a:pPr marL="1079500" lvl="1" indent="-455613">
              <a:spcBef>
                <a:spcPct val="25000"/>
              </a:spcBef>
              <a:buFont typeface="Wingdings" panose="05000000000000000000" pitchFamily="2" charset="2"/>
              <a:buChar char="þ"/>
            </a:pPr>
            <a:r>
              <a:rPr lang="en-US" altLang="en-US"/>
              <a:t>Personnel</a:t>
            </a:r>
          </a:p>
          <a:p>
            <a:pPr marL="1079500" lvl="1" indent="-455613">
              <a:spcBef>
                <a:spcPct val="25000"/>
              </a:spcBef>
              <a:buFont typeface="Wingdings" panose="05000000000000000000" pitchFamily="2" charset="2"/>
              <a:buChar char="þ"/>
            </a:pPr>
            <a:r>
              <a:rPr lang="en-US" altLang="en-US"/>
              <a:t>Finance</a:t>
            </a:r>
          </a:p>
          <a:p>
            <a:pPr marL="1079500" lvl="1" indent="-455613">
              <a:spcBef>
                <a:spcPct val="25000"/>
              </a:spcBef>
              <a:buFont typeface="Wingdings" panose="05000000000000000000" pitchFamily="2" charset="2"/>
              <a:buChar char="þ"/>
            </a:pPr>
            <a:r>
              <a:rPr lang="en-US" altLang="en-US"/>
              <a:t>Technology</a:t>
            </a:r>
          </a:p>
          <a:p>
            <a:pPr marL="1079500" lvl="1" indent="-455613">
              <a:spcBef>
                <a:spcPct val="25000"/>
              </a:spcBef>
              <a:buFont typeface="Wingdings" panose="05000000000000000000" pitchFamily="2" charset="2"/>
              <a:buChar char="þ"/>
            </a:pPr>
            <a:r>
              <a:rPr lang="en-US" altLang="en-US"/>
              <a:t>Product life</a:t>
            </a:r>
          </a:p>
          <a:p>
            <a:pPr marL="444500" indent="-444500">
              <a:spcBef>
                <a:spcPct val="25000"/>
              </a:spcBef>
              <a:buFont typeface="Wingdings" panose="05000000000000000000" pitchFamily="2" charset="2"/>
              <a:buChar char="þ"/>
            </a:pPr>
            <a:r>
              <a:rPr lang="en-US" altLang="en-US"/>
              <a:t>Changes in the environment</a:t>
            </a:r>
          </a:p>
        </p:txBody>
      </p:sp>
    </p:spTree>
    <p:extLst>
      <p:ext uri="{BB962C8B-B14F-4D97-AF65-F5344CB8AC3E}">
        <p14:creationId xmlns:p14="http://schemas.microsoft.com/office/powerpoint/2010/main" val="164062403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31075"/>
                                        </p:tgtEl>
                                        <p:attrNameLst>
                                          <p:attrName>style.visibility</p:attrName>
                                        </p:attrNameLst>
                                      </p:cBhvr>
                                      <p:to>
                                        <p:strVal val="visible"/>
                                      </p:to>
                                    </p:set>
                                    <p:animEffect transition="in" filter="strips(downRight)">
                                      <p:cBhvr>
                                        <p:cTn id="7" dur="1000"/>
                                        <p:tgtEl>
                                          <p:spTgt spid="131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2209800" y="520700"/>
            <a:ext cx="7772400" cy="9017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Product Life Cycle</a:t>
            </a:r>
          </a:p>
        </p:txBody>
      </p:sp>
      <p:grpSp>
        <p:nvGrpSpPr>
          <p:cNvPr id="133178" name="Group 58"/>
          <p:cNvGrpSpPr>
            <a:grpSpLocks/>
          </p:cNvGrpSpPr>
          <p:nvPr/>
        </p:nvGrpSpPr>
        <p:grpSpPr bwMode="auto">
          <a:xfrm>
            <a:off x="2701925" y="2155825"/>
            <a:ext cx="7239000" cy="1600200"/>
            <a:chOff x="742" y="1358"/>
            <a:chExt cx="4560" cy="1008"/>
          </a:xfrm>
        </p:grpSpPr>
        <p:sp>
          <p:nvSpPr>
            <p:cNvPr id="133160" name="Text Box 40"/>
            <p:cNvSpPr txBox="1">
              <a:spLocks noChangeArrowheads="1"/>
            </p:cNvSpPr>
            <p:nvPr/>
          </p:nvSpPr>
          <p:spPr bwMode="auto">
            <a:xfrm>
              <a:off x="742" y="1358"/>
              <a:ext cx="1157" cy="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AU" altLang="en-US" sz="1400">
                  <a:effectLst>
                    <a:outerShdw blurRad="38100" dist="38100" dir="2700000" algn="tl">
                      <a:srgbClr val="C0C0C0"/>
                    </a:outerShdw>
                  </a:effectLst>
                </a:rPr>
                <a:t>Best period to increase market share</a:t>
              </a:r>
            </a:p>
            <a:p>
              <a:endParaRPr lang="en-AU" altLang="en-US" sz="1400">
                <a:effectLst>
                  <a:outerShdw blurRad="38100" dist="38100" dir="2700000" algn="tl">
                    <a:srgbClr val="C0C0C0"/>
                  </a:outerShdw>
                </a:effectLst>
              </a:endParaRPr>
            </a:p>
            <a:p>
              <a:r>
                <a:rPr lang="en-AU" altLang="en-US" sz="1400">
                  <a:effectLst>
                    <a:outerShdw blurRad="38100" dist="38100" dir="2700000" algn="tl">
                      <a:srgbClr val="C0C0C0"/>
                    </a:outerShdw>
                  </a:effectLst>
                </a:rPr>
                <a:t>R&amp;D engineering is critical</a:t>
              </a:r>
            </a:p>
          </p:txBody>
        </p:sp>
        <p:sp>
          <p:nvSpPr>
            <p:cNvPr id="133161" name="Text Box 41"/>
            <p:cNvSpPr txBox="1">
              <a:spLocks noChangeArrowheads="1"/>
            </p:cNvSpPr>
            <p:nvPr/>
          </p:nvSpPr>
          <p:spPr bwMode="auto">
            <a:xfrm>
              <a:off x="1926" y="1358"/>
              <a:ext cx="1171"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AU" altLang="en-US" sz="1400">
                  <a:effectLst>
                    <a:outerShdw blurRad="38100" dist="38100" dir="2700000" algn="tl">
                      <a:srgbClr val="C0C0C0"/>
                    </a:outerShdw>
                  </a:effectLst>
                </a:rPr>
                <a:t>Practical to change price or quality image</a:t>
              </a:r>
            </a:p>
            <a:p>
              <a:endParaRPr lang="en-AU" altLang="en-US" sz="1400">
                <a:effectLst>
                  <a:outerShdw blurRad="38100" dist="38100" dir="2700000" algn="tl">
                    <a:srgbClr val="C0C0C0"/>
                  </a:outerShdw>
                </a:effectLst>
              </a:endParaRPr>
            </a:p>
            <a:p>
              <a:r>
                <a:rPr lang="en-AU" altLang="en-US" sz="1400">
                  <a:effectLst>
                    <a:outerShdw blurRad="38100" dist="38100" dir="2700000" algn="tl">
                      <a:srgbClr val="C0C0C0"/>
                    </a:outerShdw>
                  </a:effectLst>
                </a:rPr>
                <a:t>Strengthen niche</a:t>
              </a:r>
            </a:p>
          </p:txBody>
        </p:sp>
        <p:sp>
          <p:nvSpPr>
            <p:cNvPr id="133162" name="Text Box 42"/>
            <p:cNvSpPr txBox="1">
              <a:spLocks noChangeArrowheads="1"/>
            </p:cNvSpPr>
            <p:nvPr/>
          </p:nvSpPr>
          <p:spPr bwMode="auto">
            <a:xfrm>
              <a:off x="3110" y="1358"/>
              <a:ext cx="1180" cy="1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AU" altLang="en-US" sz="1400">
                  <a:effectLst>
                    <a:outerShdw blurRad="38100" dist="38100" dir="2700000" algn="tl">
                      <a:srgbClr val="C0C0C0"/>
                    </a:outerShdw>
                  </a:effectLst>
                </a:rPr>
                <a:t>Poor time to change image, price, or quality</a:t>
              </a:r>
            </a:p>
            <a:p>
              <a:endParaRPr lang="en-AU" altLang="en-US" sz="1400">
                <a:effectLst>
                  <a:outerShdw blurRad="38100" dist="38100" dir="2700000" algn="tl">
                    <a:srgbClr val="C0C0C0"/>
                  </a:outerShdw>
                </a:effectLst>
              </a:endParaRPr>
            </a:p>
            <a:p>
              <a:r>
                <a:rPr lang="en-AU" altLang="en-US" sz="1400">
                  <a:effectLst>
                    <a:outerShdw blurRad="38100" dist="38100" dir="2700000" algn="tl">
                      <a:srgbClr val="C0C0C0"/>
                    </a:outerShdw>
                  </a:effectLst>
                </a:rPr>
                <a:t>Competitive costs become critical</a:t>
              </a:r>
            </a:p>
            <a:p>
              <a:r>
                <a:rPr lang="en-AU" altLang="en-US" sz="1400">
                  <a:effectLst>
                    <a:outerShdw blurRad="38100" dist="38100" dir="2700000" algn="tl">
                      <a:srgbClr val="C0C0C0"/>
                    </a:outerShdw>
                  </a:effectLst>
                </a:rPr>
                <a:t>Defend market position</a:t>
              </a:r>
            </a:p>
          </p:txBody>
        </p:sp>
        <p:sp>
          <p:nvSpPr>
            <p:cNvPr id="133163" name="Text Box 43"/>
            <p:cNvSpPr txBox="1">
              <a:spLocks noChangeArrowheads="1"/>
            </p:cNvSpPr>
            <p:nvPr/>
          </p:nvSpPr>
          <p:spPr bwMode="auto">
            <a:xfrm>
              <a:off x="4294" y="1358"/>
              <a:ext cx="100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AU" altLang="en-US" sz="1400">
                  <a:effectLst>
                    <a:outerShdw blurRad="38100" dist="38100" dir="2700000" algn="tl">
                      <a:srgbClr val="C0C0C0"/>
                    </a:outerShdw>
                  </a:effectLst>
                </a:rPr>
                <a:t>Cost control critical</a:t>
              </a:r>
            </a:p>
          </p:txBody>
        </p:sp>
      </p:grpSp>
      <p:grpSp>
        <p:nvGrpSpPr>
          <p:cNvPr id="133181" name="Group 61"/>
          <p:cNvGrpSpPr>
            <a:grpSpLocks/>
          </p:cNvGrpSpPr>
          <p:nvPr/>
        </p:nvGrpSpPr>
        <p:grpSpPr bwMode="auto">
          <a:xfrm>
            <a:off x="2200276" y="1677988"/>
            <a:ext cx="7743825" cy="4608512"/>
            <a:chOff x="426" y="1057"/>
            <a:chExt cx="4878" cy="2903"/>
          </a:xfrm>
        </p:grpSpPr>
        <p:grpSp>
          <p:nvGrpSpPr>
            <p:cNvPr id="133179" name="Group 59"/>
            <p:cNvGrpSpPr>
              <a:grpSpLocks/>
            </p:cNvGrpSpPr>
            <p:nvPr/>
          </p:nvGrpSpPr>
          <p:grpSpPr bwMode="auto">
            <a:xfrm>
              <a:off x="426" y="1057"/>
              <a:ext cx="4878" cy="2903"/>
              <a:chOff x="426" y="1057"/>
              <a:chExt cx="4878" cy="2903"/>
            </a:xfrm>
          </p:grpSpPr>
          <p:grpSp>
            <p:nvGrpSpPr>
              <p:cNvPr id="133141" name="Group 21"/>
              <p:cNvGrpSpPr>
                <a:grpSpLocks/>
              </p:cNvGrpSpPr>
              <p:nvPr/>
            </p:nvGrpSpPr>
            <p:grpSpPr bwMode="auto">
              <a:xfrm>
                <a:off x="728" y="1360"/>
                <a:ext cx="4576" cy="2593"/>
                <a:chOff x="576" y="1728"/>
                <a:chExt cx="4576" cy="2176"/>
              </a:xfrm>
            </p:grpSpPr>
            <p:sp>
              <p:nvSpPr>
                <p:cNvPr id="133136" name="Line 16"/>
                <p:cNvSpPr>
                  <a:spLocks noChangeShapeType="1"/>
                </p:cNvSpPr>
                <p:nvPr/>
              </p:nvSpPr>
              <p:spPr bwMode="auto">
                <a:xfrm>
                  <a:off x="576"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37" name="Line 17"/>
                <p:cNvSpPr>
                  <a:spLocks noChangeShapeType="1"/>
                </p:cNvSpPr>
                <p:nvPr/>
              </p:nvSpPr>
              <p:spPr bwMode="auto">
                <a:xfrm>
                  <a:off x="1762"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38" name="Line 18"/>
                <p:cNvSpPr>
                  <a:spLocks noChangeShapeType="1"/>
                </p:cNvSpPr>
                <p:nvPr/>
              </p:nvSpPr>
              <p:spPr bwMode="auto">
                <a:xfrm>
                  <a:off x="2949"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39" name="Line 19"/>
                <p:cNvSpPr>
                  <a:spLocks noChangeShapeType="1"/>
                </p:cNvSpPr>
                <p:nvPr/>
              </p:nvSpPr>
              <p:spPr bwMode="auto">
                <a:xfrm>
                  <a:off x="4136"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40" name="Line 20"/>
                <p:cNvSpPr>
                  <a:spLocks noChangeShapeType="1"/>
                </p:cNvSpPr>
                <p:nvPr/>
              </p:nvSpPr>
              <p:spPr bwMode="auto">
                <a:xfrm>
                  <a:off x="5152"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157" name="Group 37"/>
              <p:cNvGrpSpPr>
                <a:grpSpLocks/>
              </p:cNvGrpSpPr>
              <p:nvPr/>
            </p:nvGrpSpPr>
            <p:grpSpPr bwMode="auto">
              <a:xfrm>
                <a:off x="728" y="1059"/>
                <a:ext cx="4568" cy="300"/>
                <a:chOff x="576" y="1235"/>
                <a:chExt cx="4568" cy="300"/>
              </a:xfrm>
            </p:grpSpPr>
            <p:sp>
              <p:nvSpPr>
                <p:cNvPr id="133153" name="Rectangle 33"/>
                <p:cNvSpPr>
                  <a:spLocks noChangeArrowheads="1"/>
                </p:cNvSpPr>
                <p:nvPr/>
              </p:nvSpPr>
              <p:spPr bwMode="auto">
                <a:xfrm>
                  <a:off x="576" y="1239"/>
                  <a:ext cx="4568" cy="296"/>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35" name="Text Box 15"/>
                <p:cNvSpPr txBox="1">
                  <a:spLocks noChangeArrowheads="1"/>
                </p:cNvSpPr>
                <p:nvPr/>
              </p:nvSpPr>
              <p:spPr bwMode="auto">
                <a:xfrm>
                  <a:off x="638" y="1254"/>
                  <a:ext cx="435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2603500" algn="ctr"/>
                      <a:tab pos="4572000" algn="ctr"/>
                      <a:tab pos="6273800" algn="ctr"/>
                    </a:tabLst>
                    <a:defRPr sz="2400">
                      <a:solidFill>
                        <a:schemeClr val="tx1"/>
                      </a:solidFill>
                      <a:latin typeface="Times" panose="02020603050405020304" pitchFamily="18" charset="0"/>
                    </a:defRPr>
                  </a:lvl1pPr>
                  <a:lvl2pPr>
                    <a:tabLst>
                      <a:tab pos="2603500" algn="ctr"/>
                      <a:tab pos="4572000" algn="ctr"/>
                      <a:tab pos="6273800" algn="ctr"/>
                    </a:tabLst>
                    <a:defRPr sz="2400">
                      <a:solidFill>
                        <a:schemeClr val="tx1"/>
                      </a:solidFill>
                      <a:latin typeface="Times" panose="02020603050405020304" pitchFamily="18" charset="0"/>
                    </a:defRPr>
                  </a:lvl2pPr>
                  <a:lvl3pPr>
                    <a:tabLst>
                      <a:tab pos="2603500" algn="ctr"/>
                      <a:tab pos="4572000" algn="ctr"/>
                      <a:tab pos="6273800" algn="ctr"/>
                    </a:tabLst>
                    <a:defRPr sz="2400">
                      <a:solidFill>
                        <a:schemeClr val="tx1"/>
                      </a:solidFill>
                      <a:latin typeface="Times" panose="02020603050405020304" pitchFamily="18" charset="0"/>
                    </a:defRPr>
                  </a:lvl3pPr>
                  <a:lvl4pPr>
                    <a:tabLst>
                      <a:tab pos="2603500" algn="ctr"/>
                      <a:tab pos="4572000" algn="ctr"/>
                      <a:tab pos="6273800" algn="ctr"/>
                    </a:tabLst>
                    <a:defRPr sz="2400">
                      <a:solidFill>
                        <a:schemeClr val="tx1"/>
                      </a:solidFill>
                      <a:latin typeface="Times" panose="02020603050405020304" pitchFamily="18" charset="0"/>
                    </a:defRPr>
                  </a:lvl4pPr>
                  <a:lvl5pPr>
                    <a:tabLst>
                      <a:tab pos="2603500" algn="ctr"/>
                      <a:tab pos="4572000" algn="ctr"/>
                      <a:tab pos="6273800" algn="ctr"/>
                    </a:tabLst>
                    <a:defRPr sz="2400">
                      <a:solidFill>
                        <a:schemeClr val="tx1"/>
                      </a:solidFill>
                      <a:latin typeface="Times" panose="02020603050405020304" pitchFamily="18" charset="0"/>
                    </a:defRPr>
                  </a:lvl5pPr>
                  <a:lvl6pPr eaLnBrk="0" fontAlgn="base" hangingPunct="0">
                    <a:spcBef>
                      <a:spcPct val="0"/>
                    </a:spcBef>
                    <a:spcAft>
                      <a:spcPct val="0"/>
                    </a:spcAft>
                    <a:tabLst>
                      <a:tab pos="2603500" algn="ctr"/>
                      <a:tab pos="4572000" algn="ctr"/>
                      <a:tab pos="6273800" algn="ctr"/>
                    </a:tabLst>
                    <a:defRPr sz="2400">
                      <a:solidFill>
                        <a:schemeClr val="tx1"/>
                      </a:solidFill>
                      <a:latin typeface="Times" panose="02020603050405020304" pitchFamily="18" charset="0"/>
                    </a:defRPr>
                  </a:lvl6pPr>
                  <a:lvl7pPr eaLnBrk="0" fontAlgn="base" hangingPunct="0">
                    <a:spcBef>
                      <a:spcPct val="0"/>
                    </a:spcBef>
                    <a:spcAft>
                      <a:spcPct val="0"/>
                    </a:spcAft>
                    <a:tabLst>
                      <a:tab pos="2603500" algn="ctr"/>
                      <a:tab pos="4572000" algn="ctr"/>
                      <a:tab pos="6273800" algn="ctr"/>
                    </a:tabLst>
                    <a:defRPr sz="2400">
                      <a:solidFill>
                        <a:schemeClr val="tx1"/>
                      </a:solidFill>
                      <a:latin typeface="Times" panose="02020603050405020304" pitchFamily="18" charset="0"/>
                    </a:defRPr>
                  </a:lvl7pPr>
                  <a:lvl8pPr eaLnBrk="0" fontAlgn="base" hangingPunct="0">
                    <a:spcBef>
                      <a:spcPct val="0"/>
                    </a:spcBef>
                    <a:spcAft>
                      <a:spcPct val="0"/>
                    </a:spcAft>
                    <a:tabLst>
                      <a:tab pos="2603500" algn="ctr"/>
                      <a:tab pos="4572000" algn="ctr"/>
                      <a:tab pos="6273800" algn="ctr"/>
                    </a:tabLst>
                    <a:defRPr sz="2400">
                      <a:solidFill>
                        <a:schemeClr val="tx1"/>
                      </a:solidFill>
                      <a:latin typeface="Times" panose="02020603050405020304" pitchFamily="18" charset="0"/>
                    </a:defRPr>
                  </a:lvl8pPr>
                  <a:lvl9pPr eaLnBrk="0" fontAlgn="base" hangingPunct="0">
                    <a:spcBef>
                      <a:spcPct val="0"/>
                    </a:spcBef>
                    <a:spcAft>
                      <a:spcPct val="0"/>
                    </a:spcAft>
                    <a:tabLst>
                      <a:tab pos="2603500" algn="ctr"/>
                      <a:tab pos="4572000" algn="ctr"/>
                      <a:tab pos="6273800" algn="ctr"/>
                    </a:tabLst>
                    <a:defRPr sz="2400">
                      <a:solidFill>
                        <a:schemeClr val="tx1"/>
                      </a:solidFill>
                      <a:latin typeface="Times" panose="02020603050405020304" pitchFamily="18" charset="0"/>
                    </a:defRPr>
                  </a:lvl9pPr>
                </a:lstStyle>
                <a:p>
                  <a:r>
                    <a:rPr lang="en-AU" altLang="en-US" sz="2000">
                      <a:solidFill>
                        <a:schemeClr val="bg1"/>
                      </a:solidFill>
                      <a:latin typeface="Arial" panose="020B0604020202020204" pitchFamily="34" charset="0"/>
                    </a:rPr>
                    <a:t>Introduction	Growth	Maturity	Decline</a:t>
                  </a:r>
                </a:p>
              </p:txBody>
            </p:sp>
            <p:sp>
              <p:nvSpPr>
                <p:cNvPr id="133154" name="Line 34"/>
                <p:cNvSpPr>
                  <a:spLocks noChangeShapeType="1"/>
                </p:cNvSpPr>
                <p:nvPr/>
              </p:nvSpPr>
              <p:spPr bwMode="auto">
                <a:xfrm>
                  <a:off x="1764" y="1235"/>
                  <a:ext cx="0" cy="3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55" name="Line 35"/>
                <p:cNvSpPr>
                  <a:spLocks noChangeShapeType="1"/>
                </p:cNvSpPr>
                <p:nvPr/>
              </p:nvSpPr>
              <p:spPr bwMode="auto">
                <a:xfrm>
                  <a:off x="4135" y="1235"/>
                  <a:ext cx="0" cy="3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56" name="Line 36"/>
                <p:cNvSpPr>
                  <a:spLocks noChangeShapeType="1"/>
                </p:cNvSpPr>
                <p:nvPr/>
              </p:nvSpPr>
              <p:spPr bwMode="auto">
                <a:xfrm>
                  <a:off x="2948" y="1235"/>
                  <a:ext cx="0" cy="3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3158" name="Text Box 38"/>
              <p:cNvSpPr txBox="1">
                <a:spLocks noChangeArrowheads="1"/>
              </p:cNvSpPr>
              <p:nvPr/>
            </p:nvSpPr>
            <p:spPr bwMode="auto">
              <a:xfrm rot="-5400000">
                <a:off x="-875" y="2358"/>
                <a:ext cx="2903" cy="302"/>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bIns="82800">
                <a:spAutoFit/>
              </a:bodyPr>
              <a:lstStyle/>
              <a:p>
                <a:pPr algn="ctr"/>
                <a:r>
                  <a:rPr lang="en-AU" altLang="en-US" sz="2000">
                    <a:solidFill>
                      <a:schemeClr val="bg1"/>
                    </a:solidFill>
                    <a:effectLst>
                      <a:outerShdw blurRad="38100" dist="38100" dir="2700000" algn="tl">
                        <a:srgbClr val="000000"/>
                      </a:outerShdw>
                    </a:effectLst>
                  </a:rPr>
                  <a:t>Company Strategy/Issues</a:t>
                </a:r>
              </a:p>
            </p:txBody>
          </p:sp>
        </p:grpSp>
        <p:sp>
          <p:nvSpPr>
            <p:cNvPr id="133142" name="Line 22"/>
            <p:cNvSpPr>
              <a:spLocks noChangeShapeType="1"/>
            </p:cNvSpPr>
            <p:nvPr/>
          </p:nvSpPr>
          <p:spPr bwMode="auto">
            <a:xfrm>
              <a:off x="728" y="3952"/>
              <a:ext cx="457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209" name="Group 89"/>
          <p:cNvGrpSpPr>
            <a:grpSpLocks/>
          </p:cNvGrpSpPr>
          <p:nvPr/>
        </p:nvGrpSpPr>
        <p:grpSpPr bwMode="auto">
          <a:xfrm>
            <a:off x="2609850" y="3822700"/>
            <a:ext cx="7334250" cy="2459038"/>
            <a:chOff x="684" y="2408"/>
            <a:chExt cx="4620" cy="1549"/>
          </a:xfrm>
        </p:grpSpPr>
        <p:grpSp>
          <p:nvGrpSpPr>
            <p:cNvPr id="133204" name="Group 84"/>
            <p:cNvGrpSpPr>
              <a:grpSpLocks/>
            </p:cNvGrpSpPr>
            <p:nvPr/>
          </p:nvGrpSpPr>
          <p:grpSpPr bwMode="auto">
            <a:xfrm>
              <a:off x="684" y="2408"/>
              <a:ext cx="4620" cy="1549"/>
              <a:chOff x="684" y="2408"/>
              <a:chExt cx="4620" cy="1549"/>
            </a:xfrm>
          </p:grpSpPr>
          <p:sp>
            <p:nvSpPr>
              <p:cNvPr id="133203" name="Freeform 83"/>
              <p:cNvSpPr>
                <a:spLocks/>
              </p:cNvSpPr>
              <p:nvPr/>
            </p:nvSpPr>
            <p:spPr bwMode="auto">
              <a:xfrm>
                <a:off x="684" y="2544"/>
                <a:ext cx="4620" cy="1413"/>
              </a:xfrm>
              <a:custGeom>
                <a:avLst/>
                <a:gdLst>
                  <a:gd name="T0" fmla="*/ 0 w 4620"/>
                  <a:gd name="T1" fmla="*/ 1413 h 1413"/>
                  <a:gd name="T2" fmla="*/ 27 w 4620"/>
                  <a:gd name="T3" fmla="*/ 1377 h 1413"/>
                  <a:gd name="T4" fmla="*/ 471 w 4620"/>
                  <a:gd name="T5" fmla="*/ 1335 h 1413"/>
                  <a:gd name="T6" fmla="*/ 660 w 4620"/>
                  <a:gd name="T7" fmla="*/ 1302 h 1413"/>
                  <a:gd name="T8" fmla="*/ 984 w 4620"/>
                  <a:gd name="T9" fmla="*/ 1167 h 1413"/>
                  <a:gd name="T10" fmla="*/ 1311 w 4620"/>
                  <a:gd name="T11" fmla="*/ 972 h 1413"/>
                  <a:gd name="T12" fmla="*/ 1614 w 4620"/>
                  <a:gd name="T13" fmla="*/ 723 h 1413"/>
                  <a:gd name="T14" fmla="*/ 1902 w 4620"/>
                  <a:gd name="T15" fmla="*/ 477 h 1413"/>
                  <a:gd name="T16" fmla="*/ 2145 w 4620"/>
                  <a:gd name="T17" fmla="*/ 279 h 1413"/>
                  <a:gd name="T18" fmla="*/ 2346 w 4620"/>
                  <a:gd name="T19" fmla="*/ 141 h 1413"/>
                  <a:gd name="T20" fmla="*/ 2754 w 4620"/>
                  <a:gd name="T21" fmla="*/ 12 h 1413"/>
                  <a:gd name="T22" fmla="*/ 3066 w 4620"/>
                  <a:gd name="T23" fmla="*/ 0 h 1413"/>
                  <a:gd name="T24" fmla="*/ 3390 w 4620"/>
                  <a:gd name="T25" fmla="*/ 60 h 1413"/>
                  <a:gd name="T26" fmla="*/ 3723 w 4620"/>
                  <a:gd name="T27" fmla="*/ 225 h 1413"/>
                  <a:gd name="T28" fmla="*/ 3978 w 4620"/>
                  <a:gd name="T29" fmla="*/ 468 h 1413"/>
                  <a:gd name="T30" fmla="*/ 4149 w 4620"/>
                  <a:gd name="T31" fmla="*/ 708 h 1413"/>
                  <a:gd name="T32" fmla="*/ 4311 w 4620"/>
                  <a:gd name="T33" fmla="*/ 1017 h 1413"/>
                  <a:gd name="T34" fmla="*/ 4452 w 4620"/>
                  <a:gd name="T35" fmla="*/ 1209 h 1413"/>
                  <a:gd name="T36" fmla="*/ 4548 w 4620"/>
                  <a:gd name="T37" fmla="*/ 1254 h 1413"/>
                  <a:gd name="T38" fmla="*/ 4620 w 4620"/>
                  <a:gd name="T39" fmla="*/ 1269 h 1413"/>
                  <a:gd name="T40" fmla="*/ 4620 w 4620"/>
                  <a:gd name="T41" fmla="*/ 1404 h 1413"/>
                  <a:gd name="T42" fmla="*/ 0 w 4620"/>
                  <a:gd name="T43" fmla="*/ 1413 h 1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20" h="1413">
                    <a:moveTo>
                      <a:pt x="0" y="1413"/>
                    </a:moveTo>
                    <a:lnTo>
                      <a:pt x="27" y="1377"/>
                    </a:lnTo>
                    <a:lnTo>
                      <a:pt x="471" y="1335"/>
                    </a:lnTo>
                    <a:lnTo>
                      <a:pt x="660" y="1302"/>
                    </a:lnTo>
                    <a:lnTo>
                      <a:pt x="984" y="1167"/>
                    </a:lnTo>
                    <a:lnTo>
                      <a:pt x="1311" y="972"/>
                    </a:lnTo>
                    <a:lnTo>
                      <a:pt x="1614" y="723"/>
                    </a:lnTo>
                    <a:lnTo>
                      <a:pt x="1902" y="477"/>
                    </a:lnTo>
                    <a:lnTo>
                      <a:pt x="2145" y="279"/>
                    </a:lnTo>
                    <a:lnTo>
                      <a:pt x="2346" y="141"/>
                    </a:lnTo>
                    <a:lnTo>
                      <a:pt x="2754" y="12"/>
                    </a:lnTo>
                    <a:lnTo>
                      <a:pt x="3066" y="0"/>
                    </a:lnTo>
                    <a:lnTo>
                      <a:pt x="3390" y="60"/>
                    </a:lnTo>
                    <a:lnTo>
                      <a:pt x="3723" y="225"/>
                    </a:lnTo>
                    <a:lnTo>
                      <a:pt x="3978" y="468"/>
                    </a:lnTo>
                    <a:lnTo>
                      <a:pt x="4149" y="708"/>
                    </a:lnTo>
                    <a:lnTo>
                      <a:pt x="4311" y="1017"/>
                    </a:lnTo>
                    <a:lnTo>
                      <a:pt x="4452" y="1209"/>
                    </a:lnTo>
                    <a:lnTo>
                      <a:pt x="4548" y="1254"/>
                    </a:lnTo>
                    <a:lnTo>
                      <a:pt x="4620" y="1269"/>
                    </a:lnTo>
                    <a:lnTo>
                      <a:pt x="4620" y="1404"/>
                    </a:lnTo>
                    <a:lnTo>
                      <a:pt x="0" y="1413"/>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3180" name="Group 60"/>
              <p:cNvGrpSpPr>
                <a:grpSpLocks/>
              </p:cNvGrpSpPr>
              <p:nvPr/>
            </p:nvGrpSpPr>
            <p:grpSpPr bwMode="auto">
              <a:xfrm>
                <a:off x="720" y="2408"/>
                <a:ext cx="4584" cy="1512"/>
                <a:chOff x="720" y="2408"/>
                <a:chExt cx="4584" cy="1512"/>
              </a:xfrm>
            </p:grpSpPr>
            <p:sp>
              <p:nvSpPr>
                <p:cNvPr id="133170" name="Text Box 50"/>
                <p:cNvSpPr txBox="1">
                  <a:spLocks noChangeArrowheads="1"/>
                </p:cNvSpPr>
                <p:nvPr/>
              </p:nvSpPr>
              <p:spPr bwMode="auto">
                <a:xfrm>
                  <a:off x="2144" y="2696"/>
                  <a:ext cx="620" cy="18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AU" altLang="en-US" sz="1600">
                      <a:effectLst>
                        <a:outerShdw blurRad="38100" dist="38100" dir="2700000" algn="tl">
                          <a:srgbClr val="C0C0C0"/>
                        </a:outerShdw>
                      </a:effectLst>
                    </a:rPr>
                    <a:t>Internet</a:t>
                  </a:r>
                </a:p>
              </p:txBody>
            </p:sp>
            <p:sp>
              <p:nvSpPr>
                <p:cNvPr id="133166" name="Text Box 46"/>
                <p:cNvSpPr txBox="1">
                  <a:spLocks noChangeArrowheads="1"/>
                </p:cNvSpPr>
                <p:nvPr/>
              </p:nvSpPr>
              <p:spPr bwMode="auto">
                <a:xfrm>
                  <a:off x="832" y="3453"/>
                  <a:ext cx="807"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AU" altLang="en-US" sz="1600">
                      <a:effectLst>
                        <a:outerShdw blurRad="38100" dist="38100" dir="2700000" algn="tl">
                          <a:srgbClr val="C0C0C0"/>
                        </a:outerShdw>
                      </a:effectLst>
                    </a:rPr>
                    <a:t>Flat-screen monitors</a:t>
                  </a:r>
                </a:p>
              </p:txBody>
            </p:sp>
            <p:sp>
              <p:nvSpPr>
                <p:cNvPr id="133167" name="Text Box 47"/>
                <p:cNvSpPr txBox="1">
                  <a:spLocks noChangeArrowheads="1"/>
                </p:cNvSpPr>
                <p:nvPr/>
              </p:nvSpPr>
              <p:spPr bwMode="auto">
                <a:xfrm>
                  <a:off x="928" y="3136"/>
                  <a:ext cx="469" cy="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AU" altLang="en-US" sz="1600">
                      <a:effectLst>
                        <a:outerShdw blurRad="38100" dist="38100" dir="2700000" algn="tl">
                          <a:srgbClr val="C0C0C0"/>
                        </a:outerShdw>
                      </a:effectLst>
                    </a:rPr>
                    <a:t>Sales</a:t>
                  </a:r>
                </a:p>
              </p:txBody>
            </p:sp>
            <p:sp>
              <p:nvSpPr>
                <p:cNvPr id="133168" name="Text Box 48"/>
                <p:cNvSpPr txBox="1">
                  <a:spLocks noChangeArrowheads="1"/>
                </p:cNvSpPr>
                <p:nvPr/>
              </p:nvSpPr>
              <p:spPr bwMode="auto">
                <a:xfrm>
                  <a:off x="2008" y="3552"/>
                  <a:ext cx="416" cy="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AU" altLang="en-US" sz="1600">
                      <a:effectLst>
                        <a:outerShdw blurRad="38100" dist="38100" dir="2700000" algn="tl">
                          <a:srgbClr val="C0C0C0"/>
                        </a:outerShdw>
                      </a:effectLst>
                    </a:rPr>
                    <a:t>DVD</a:t>
                  </a:r>
                </a:p>
              </p:txBody>
            </p:sp>
            <p:sp>
              <p:nvSpPr>
                <p:cNvPr id="133171" name="Text Box 51"/>
                <p:cNvSpPr txBox="1">
                  <a:spLocks noChangeArrowheads="1"/>
                </p:cNvSpPr>
                <p:nvPr/>
              </p:nvSpPr>
              <p:spPr bwMode="auto">
                <a:xfrm>
                  <a:off x="2392" y="2456"/>
                  <a:ext cx="664" cy="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AU" altLang="en-US" sz="1600">
                      <a:effectLst>
                        <a:outerShdw blurRad="38100" dist="38100" dir="2700000" algn="tl">
                          <a:srgbClr val="C0C0C0"/>
                        </a:outerShdw>
                      </a:effectLst>
                    </a:rPr>
                    <a:t>CD-ROM</a:t>
                  </a:r>
                </a:p>
              </p:txBody>
            </p:sp>
            <p:sp>
              <p:nvSpPr>
                <p:cNvPr id="133172" name="Text Box 52"/>
                <p:cNvSpPr txBox="1">
                  <a:spLocks noChangeArrowheads="1"/>
                </p:cNvSpPr>
                <p:nvPr/>
              </p:nvSpPr>
              <p:spPr bwMode="auto">
                <a:xfrm>
                  <a:off x="3112" y="2696"/>
                  <a:ext cx="993"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AU" altLang="en-US" sz="1600">
                      <a:effectLst>
                        <a:outerShdw blurRad="38100" dist="38100" dir="2700000" algn="tl">
                          <a:srgbClr val="C0C0C0"/>
                        </a:outerShdw>
                      </a:effectLst>
                    </a:rPr>
                    <a:t>Drive-through restaurants</a:t>
                  </a:r>
                </a:p>
              </p:txBody>
            </p:sp>
            <p:sp>
              <p:nvSpPr>
                <p:cNvPr id="133173" name="Text Box 53"/>
                <p:cNvSpPr txBox="1">
                  <a:spLocks noChangeArrowheads="1"/>
                </p:cNvSpPr>
                <p:nvPr/>
              </p:nvSpPr>
              <p:spPr bwMode="auto">
                <a:xfrm>
                  <a:off x="4168" y="2408"/>
                  <a:ext cx="980" cy="18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AU" altLang="en-US" sz="1600">
                      <a:effectLst>
                        <a:outerShdw blurRad="38100" dist="38100" dir="2700000" algn="tl">
                          <a:srgbClr val="C0C0C0"/>
                        </a:outerShdw>
                      </a:effectLst>
                    </a:rPr>
                    <a:t>Fax machines</a:t>
                  </a:r>
                </a:p>
              </p:txBody>
            </p:sp>
            <p:sp>
              <p:nvSpPr>
                <p:cNvPr id="133174" name="Text Box 54"/>
                <p:cNvSpPr txBox="1">
                  <a:spLocks noChangeArrowheads="1"/>
                </p:cNvSpPr>
                <p:nvPr/>
              </p:nvSpPr>
              <p:spPr bwMode="auto">
                <a:xfrm>
                  <a:off x="4336" y="3240"/>
                  <a:ext cx="544" cy="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AU" altLang="en-US" sz="1600">
                      <a:effectLst>
                        <a:outerShdw blurRad="38100" dist="38100" dir="2700000" algn="tl">
                          <a:srgbClr val="C0C0C0"/>
                        </a:outerShdw>
                      </a:effectLst>
                    </a:rPr>
                    <a:t>3 1/2” Floppy disks</a:t>
                  </a:r>
                </a:p>
              </p:txBody>
            </p:sp>
            <p:sp>
              <p:nvSpPr>
                <p:cNvPr id="133175" name="Line 55"/>
                <p:cNvSpPr>
                  <a:spLocks noChangeShapeType="1"/>
                </p:cNvSpPr>
                <p:nvPr/>
              </p:nvSpPr>
              <p:spPr bwMode="auto">
                <a:xfrm>
                  <a:off x="1360" y="3264"/>
                  <a:ext cx="432" cy="312"/>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69" name="Text Box 49"/>
                <p:cNvSpPr txBox="1">
                  <a:spLocks noChangeArrowheads="1"/>
                </p:cNvSpPr>
                <p:nvPr/>
              </p:nvSpPr>
              <p:spPr bwMode="auto">
                <a:xfrm>
                  <a:off x="1360" y="3040"/>
                  <a:ext cx="981" cy="18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pPr>
                  <a:r>
                    <a:rPr lang="en-AU" altLang="en-US" sz="1600">
                      <a:effectLst>
                        <a:outerShdw blurRad="38100" dist="38100" dir="2700000" algn="tl">
                          <a:srgbClr val="C0C0C0"/>
                        </a:outerShdw>
                      </a:effectLst>
                    </a:rPr>
                    <a:t>Color printers</a:t>
                  </a:r>
                </a:p>
              </p:txBody>
            </p:sp>
            <p:grpSp>
              <p:nvGrpSpPr>
                <p:cNvPr id="133152" name="Group 32"/>
                <p:cNvGrpSpPr>
                  <a:grpSpLocks/>
                </p:cNvGrpSpPr>
                <p:nvPr/>
              </p:nvGrpSpPr>
              <p:grpSpPr bwMode="auto">
                <a:xfrm>
                  <a:off x="720" y="2504"/>
                  <a:ext cx="4584" cy="1416"/>
                  <a:chOff x="568" y="2344"/>
                  <a:chExt cx="4584" cy="1416"/>
                </a:xfrm>
              </p:grpSpPr>
              <p:sp>
                <p:nvSpPr>
                  <p:cNvPr id="133143" name="Freeform 23"/>
                  <p:cNvSpPr>
                    <a:spLocks/>
                  </p:cNvSpPr>
                  <p:nvPr/>
                </p:nvSpPr>
                <p:spPr bwMode="auto">
                  <a:xfrm>
                    <a:off x="568" y="2384"/>
                    <a:ext cx="4584" cy="1376"/>
                  </a:xfrm>
                  <a:custGeom>
                    <a:avLst/>
                    <a:gdLst>
                      <a:gd name="T0" fmla="*/ 0 w 4584"/>
                      <a:gd name="T1" fmla="*/ 1376 h 1376"/>
                      <a:gd name="T2" fmla="*/ 688 w 4584"/>
                      <a:gd name="T3" fmla="*/ 1280 h 1376"/>
                      <a:gd name="T4" fmla="*/ 1320 w 4584"/>
                      <a:gd name="T5" fmla="*/ 952 h 1376"/>
                      <a:gd name="T6" fmla="*/ 1972 w 4584"/>
                      <a:gd name="T7" fmla="*/ 384 h 1376"/>
                      <a:gd name="T8" fmla="*/ 2372 w 4584"/>
                      <a:gd name="T9" fmla="*/ 124 h 1376"/>
                      <a:gd name="T10" fmla="*/ 2968 w 4584"/>
                      <a:gd name="T11" fmla="*/ 0 h 1376"/>
                      <a:gd name="T12" fmla="*/ 3560 w 4584"/>
                      <a:gd name="T13" fmla="*/ 144 h 1376"/>
                      <a:gd name="T14" fmla="*/ 3928 w 4584"/>
                      <a:gd name="T15" fmla="*/ 440 h 1376"/>
                      <a:gd name="T16" fmla="*/ 4148 w 4584"/>
                      <a:gd name="T17" fmla="*/ 780 h 1376"/>
                      <a:gd name="T18" fmla="*/ 4420 w 4584"/>
                      <a:gd name="T19" fmla="*/ 1208 h 1376"/>
                      <a:gd name="T20" fmla="*/ 4584 w 4584"/>
                      <a:gd name="T21" fmla="*/ 1264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84" h="1376">
                        <a:moveTo>
                          <a:pt x="0" y="1376"/>
                        </a:moveTo>
                        <a:cubicBezTo>
                          <a:pt x="115" y="1360"/>
                          <a:pt x="468" y="1351"/>
                          <a:pt x="688" y="1280"/>
                        </a:cubicBezTo>
                        <a:cubicBezTo>
                          <a:pt x="908" y="1209"/>
                          <a:pt x="1106" y="1101"/>
                          <a:pt x="1320" y="952"/>
                        </a:cubicBezTo>
                        <a:cubicBezTo>
                          <a:pt x="1534" y="803"/>
                          <a:pt x="1797" y="522"/>
                          <a:pt x="1972" y="384"/>
                        </a:cubicBezTo>
                        <a:cubicBezTo>
                          <a:pt x="2147" y="246"/>
                          <a:pt x="2228" y="192"/>
                          <a:pt x="2372" y="124"/>
                        </a:cubicBezTo>
                        <a:cubicBezTo>
                          <a:pt x="2516" y="56"/>
                          <a:pt x="2748" y="0"/>
                          <a:pt x="2968" y="0"/>
                        </a:cubicBezTo>
                        <a:cubicBezTo>
                          <a:pt x="3188" y="0"/>
                          <a:pt x="3416" y="68"/>
                          <a:pt x="3560" y="144"/>
                        </a:cubicBezTo>
                        <a:cubicBezTo>
                          <a:pt x="3714" y="221"/>
                          <a:pt x="3864" y="368"/>
                          <a:pt x="3928" y="440"/>
                        </a:cubicBezTo>
                        <a:cubicBezTo>
                          <a:pt x="3992" y="512"/>
                          <a:pt x="4088" y="672"/>
                          <a:pt x="4148" y="780"/>
                        </a:cubicBezTo>
                        <a:cubicBezTo>
                          <a:pt x="4208" y="888"/>
                          <a:pt x="4348" y="1148"/>
                          <a:pt x="4420" y="1208"/>
                        </a:cubicBezTo>
                        <a:cubicBezTo>
                          <a:pt x="4492" y="1268"/>
                          <a:pt x="4550" y="1252"/>
                          <a:pt x="4584" y="1264"/>
                        </a:cubicBezTo>
                      </a:path>
                    </a:pathLst>
                  </a:custGeom>
                  <a:noFill/>
                  <a:ln w="1016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44" name="Oval 24"/>
                  <p:cNvSpPr>
                    <a:spLocks noChangeArrowheads="1"/>
                  </p:cNvSpPr>
                  <p:nvPr/>
                </p:nvSpPr>
                <p:spPr bwMode="auto">
                  <a:xfrm>
                    <a:off x="1456" y="3488"/>
                    <a:ext cx="128" cy="128"/>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5" name="Oval 25"/>
                  <p:cNvSpPr>
                    <a:spLocks noChangeArrowheads="1"/>
                  </p:cNvSpPr>
                  <p:nvPr/>
                </p:nvSpPr>
                <p:spPr bwMode="auto">
                  <a:xfrm>
                    <a:off x="1792" y="3296"/>
                    <a:ext cx="128" cy="128"/>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6" name="Oval 26"/>
                  <p:cNvSpPr>
                    <a:spLocks noChangeArrowheads="1"/>
                  </p:cNvSpPr>
                  <p:nvPr/>
                </p:nvSpPr>
                <p:spPr bwMode="auto">
                  <a:xfrm>
                    <a:off x="2064" y="3072"/>
                    <a:ext cx="128" cy="128"/>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7" name="Oval 27"/>
                  <p:cNvSpPr>
                    <a:spLocks noChangeArrowheads="1"/>
                  </p:cNvSpPr>
                  <p:nvPr/>
                </p:nvSpPr>
                <p:spPr bwMode="auto">
                  <a:xfrm>
                    <a:off x="2608" y="2608"/>
                    <a:ext cx="128" cy="128"/>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8" name="Oval 28"/>
                  <p:cNvSpPr>
                    <a:spLocks noChangeArrowheads="1"/>
                  </p:cNvSpPr>
                  <p:nvPr/>
                </p:nvSpPr>
                <p:spPr bwMode="auto">
                  <a:xfrm>
                    <a:off x="2816" y="2472"/>
                    <a:ext cx="128" cy="128"/>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9" name="Oval 29"/>
                  <p:cNvSpPr>
                    <a:spLocks noChangeArrowheads="1"/>
                  </p:cNvSpPr>
                  <p:nvPr/>
                </p:nvSpPr>
                <p:spPr bwMode="auto">
                  <a:xfrm>
                    <a:off x="3208" y="2344"/>
                    <a:ext cx="128" cy="128"/>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0" name="Oval 30"/>
                  <p:cNvSpPr>
                    <a:spLocks noChangeArrowheads="1"/>
                  </p:cNvSpPr>
                  <p:nvPr/>
                </p:nvSpPr>
                <p:spPr bwMode="auto">
                  <a:xfrm>
                    <a:off x="3864" y="2384"/>
                    <a:ext cx="128" cy="128"/>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1" name="Oval 31"/>
                  <p:cNvSpPr>
                    <a:spLocks noChangeArrowheads="1"/>
                  </p:cNvSpPr>
                  <p:nvPr/>
                </p:nvSpPr>
                <p:spPr bwMode="auto">
                  <a:xfrm>
                    <a:off x="4616" y="3040"/>
                    <a:ext cx="128" cy="128"/>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sp>
          <p:nvSpPr>
            <p:cNvPr id="133205" name="Line 85"/>
            <p:cNvSpPr>
              <a:spLocks noChangeShapeType="1"/>
            </p:cNvSpPr>
            <p:nvPr/>
          </p:nvSpPr>
          <p:spPr bwMode="auto">
            <a:xfrm>
              <a:off x="1914" y="3615"/>
              <a:ext cx="0" cy="339"/>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6" name="Line 86"/>
            <p:cNvSpPr>
              <a:spLocks noChangeShapeType="1"/>
            </p:cNvSpPr>
            <p:nvPr/>
          </p:nvSpPr>
          <p:spPr bwMode="auto">
            <a:xfrm>
              <a:off x="3098" y="2692"/>
              <a:ext cx="11" cy="126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7" name="Line 87"/>
            <p:cNvSpPr>
              <a:spLocks noChangeShapeType="1"/>
            </p:cNvSpPr>
            <p:nvPr/>
          </p:nvSpPr>
          <p:spPr bwMode="auto">
            <a:xfrm>
              <a:off x="4289" y="2726"/>
              <a:ext cx="0" cy="1221"/>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3210" name="Text Box 90"/>
          <p:cNvSpPr txBox="1">
            <a:spLocks noChangeArrowheads="1"/>
          </p:cNvSpPr>
          <p:nvPr/>
        </p:nvSpPr>
        <p:spPr bwMode="auto">
          <a:xfrm>
            <a:off x="8709025" y="6296025"/>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2.5</a:t>
            </a:r>
          </a:p>
        </p:txBody>
      </p:sp>
    </p:spTree>
    <p:extLst>
      <p:ext uri="{BB962C8B-B14F-4D97-AF65-F5344CB8AC3E}">
        <p14:creationId xmlns:p14="http://schemas.microsoft.com/office/powerpoint/2010/main" val="202908535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133181"/>
                                        </p:tgtEl>
                                        <p:attrNameLst>
                                          <p:attrName>style.visibility</p:attrName>
                                        </p:attrNameLst>
                                      </p:cBhvr>
                                      <p:to>
                                        <p:strVal val="visible"/>
                                      </p:to>
                                    </p:set>
                                    <p:animEffect transition="in" filter="strips(downRight)">
                                      <p:cBhvr>
                                        <p:cTn id="7" dur="1000"/>
                                        <p:tgtEl>
                                          <p:spTgt spid="133181"/>
                                        </p:tgtEl>
                                      </p:cBhvr>
                                    </p:animEffect>
                                  </p:childTnLst>
                                </p:cTn>
                              </p:par>
                            </p:childTnLst>
                          </p:cTn>
                        </p:par>
                        <p:par>
                          <p:cTn id="8" fill="hold" nodeType="afterGroup">
                            <p:stCondLst>
                              <p:cond delay="2000"/>
                            </p:stCondLst>
                            <p:childTnLst>
                              <p:par>
                                <p:cTn id="9" presetID="18" presetClass="entr" presetSubtype="3" fill="hold" nodeType="afterEffect">
                                  <p:stCondLst>
                                    <p:cond delay="1000"/>
                                  </p:stCondLst>
                                  <p:childTnLst>
                                    <p:set>
                                      <p:cBhvr>
                                        <p:cTn id="10" dur="1" fill="hold">
                                          <p:stCondLst>
                                            <p:cond delay="0"/>
                                          </p:stCondLst>
                                        </p:cTn>
                                        <p:tgtEl>
                                          <p:spTgt spid="133209"/>
                                        </p:tgtEl>
                                        <p:attrNameLst>
                                          <p:attrName>style.visibility</p:attrName>
                                        </p:attrNameLst>
                                      </p:cBhvr>
                                      <p:to>
                                        <p:strVal val="visible"/>
                                      </p:to>
                                    </p:set>
                                    <p:animEffect transition="in" filter="strips(upRight)">
                                      <p:cBhvr>
                                        <p:cTn id="11" dur="1000"/>
                                        <p:tgtEl>
                                          <p:spTgt spid="13320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nodeType="clickEffect">
                                  <p:stCondLst>
                                    <p:cond delay="0"/>
                                  </p:stCondLst>
                                  <p:childTnLst>
                                    <p:set>
                                      <p:cBhvr>
                                        <p:cTn id="15" dur="1" fill="hold">
                                          <p:stCondLst>
                                            <p:cond delay="0"/>
                                          </p:stCondLst>
                                        </p:cTn>
                                        <p:tgtEl>
                                          <p:spTgt spid="133178"/>
                                        </p:tgtEl>
                                        <p:attrNameLst>
                                          <p:attrName>style.visibility</p:attrName>
                                        </p:attrNameLst>
                                      </p:cBhvr>
                                      <p:to>
                                        <p:strVal val="visible"/>
                                      </p:to>
                                    </p:set>
                                    <p:animEffect transition="in" filter="strips(downRight)">
                                      <p:cBhvr>
                                        <p:cTn id="16" dur="1000"/>
                                        <p:tgtEl>
                                          <p:spTgt spid="133178"/>
                                        </p:tgtEl>
                                      </p:cBhvr>
                                    </p:animEffect>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33210"/>
                                        </p:tgtEl>
                                        <p:attrNameLst>
                                          <p:attrName>style.visibility</p:attrName>
                                        </p:attrNameLst>
                                      </p:cBhvr>
                                      <p:to>
                                        <p:strVal val="visible"/>
                                      </p:to>
                                    </p:set>
                                    <p:animEffect transition="in" filter="wipe(left)">
                                      <p:cBhvr>
                                        <p:cTn id="20" dur="1000"/>
                                        <p:tgtEl>
                                          <p:spTgt spid="133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p:cNvSpPr>
            <a:spLocks noGrp="1" noChangeArrowheads="1"/>
          </p:cNvSpPr>
          <p:nvPr>
            <p:ph type="title"/>
          </p:nvPr>
        </p:nvSpPr>
        <p:spPr>
          <a:xfrm>
            <a:off x="2209800" y="520700"/>
            <a:ext cx="7772400" cy="9017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Product Life Cycle</a:t>
            </a:r>
          </a:p>
        </p:txBody>
      </p:sp>
      <p:sp>
        <p:nvSpPr>
          <p:cNvPr id="221228" name="Text Box 1068"/>
          <p:cNvSpPr txBox="1">
            <a:spLocks noChangeArrowheads="1"/>
          </p:cNvSpPr>
          <p:nvPr/>
        </p:nvSpPr>
        <p:spPr bwMode="auto">
          <a:xfrm>
            <a:off x="2676526" y="2173288"/>
            <a:ext cx="1839913" cy="309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40000"/>
              </a:spcBef>
            </a:pPr>
            <a:r>
              <a:rPr lang="en-US" altLang="en-US" sz="1600">
                <a:effectLst>
                  <a:outerShdw blurRad="38100" dist="38100" dir="2700000" algn="tl">
                    <a:srgbClr val="C0C0C0"/>
                  </a:outerShdw>
                </a:effectLst>
              </a:rPr>
              <a:t>Product design and development critical</a:t>
            </a:r>
          </a:p>
          <a:p>
            <a:pPr>
              <a:lnSpc>
                <a:spcPct val="85000"/>
              </a:lnSpc>
              <a:spcBef>
                <a:spcPct val="40000"/>
              </a:spcBef>
            </a:pPr>
            <a:r>
              <a:rPr lang="en-US" altLang="en-US" sz="1600">
                <a:effectLst>
                  <a:outerShdw blurRad="38100" dist="38100" dir="2700000" algn="tl">
                    <a:srgbClr val="C0C0C0"/>
                  </a:outerShdw>
                </a:effectLst>
              </a:rPr>
              <a:t>Frequent product and process design changes</a:t>
            </a:r>
          </a:p>
          <a:p>
            <a:pPr>
              <a:lnSpc>
                <a:spcPct val="85000"/>
              </a:lnSpc>
              <a:spcBef>
                <a:spcPct val="40000"/>
              </a:spcBef>
            </a:pPr>
            <a:r>
              <a:rPr lang="en-US" altLang="en-US" sz="1600">
                <a:effectLst>
                  <a:outerShdw blurRad="38100" dist="38100" dir="2700000" algn="tl">
                    <a:srgbClr val="C0C0C0"/>
                  </a:outerShdw>
                </a:effectLst>
              </a:rPr>
              <a:t>Short production runs</a:t>
            </a:r>
          </a:p>
          <a:p>
            <a:pPr>
              <a:lnSpc>
                <a:spcPct val="85000"/>
              </a:lnSpc>
              <a:spcBef>
                <a:spcPct val="40000"/>
              </a:spcBef>
            </a:pPr>
            <a:r>
              <a:rPr lang="en-US" altLang="en-US" sz="1600">
                <a:effectLst>
                  <a:outerShdw blurRad="38100" dist="38100" dir="2700000" algn="tl">
                    <a:srgbClr val="C0C0C0"/>
                  </a:outerShdw>
                </a:effectLst>
              </a:rPr>
              <a:t>High production costs</a:t>
            </a:r>
          </a:p>
          <a:p>
            <a:pPr>
              <a:lnSpc>
                <a:spcPct val="85000"/>
              </a:lnSpc>
              <a:spcBef>
                <a:spcPct val="40000"/>
              </a:spcBef>
            </a:pPr>
            <a:r>
              <a:rPr lang="en-US" altLang="en-US" sz="1600">
                <a:effectLst>
                  <a:outerShdw blurRad="38100" dist="38100" dir="2700000" algn="tl">
                    <a:srgbClr val="C0C0C0"/>
                  </a:outerShdw>
                </a:effectLst>
              </a:rPr>
              <a:t>Limited models</a:t>
            </a:r>
          </a:p>
          <a:p>
            <a:pPr>
              <a:lnSpc>
                <a:spcPct val="85000"/>
              </a:lnSpc>
              <a:spcBef>
                <a:spcPct val="40000"/>
              </a:spcBef>
            </a:pPr>
            <a:r>
              <a:rPr lang="en-US" altLang="en-US" sz="1600">
                <a:effectLst>
                  <a:outerShdw blurRad="38100" dist="38100" dir="2700000" algn="tl">
                    <a:srgbClr val="C0C0C0"/>
                  </a:outerShdw>
                </a:effectLst>
              </a:rPr>
              <a:t>Attention to quality</a:t>
            </a:r>
            <a:endParaRPr lang="en-AU" altLang="en-US" sz="1600">
              <a:effectLst>
                <a:outerShdw blurRad="38100" dist="38100" dir="2700000" algn="tl">
                  <a:srgbClr val="C0C0C0"/>
                </a:outerShdw>
              </a:effectLst>
            </a:endParaRPr>
          </a:p>
        </p:txBody>
      </p:sp>
      <p:grpSp>
        <p:nvGrpSpPr>
          <p:cNvPr id="221259" name="Group 1099"/>
          <p:cNvGrpSpPr>
            <a:grpSpLocks/>
          </p:cNvGrpSpPr>
          <p:nvPr/>
        </p:nvGrpSpPr>
        <p:grpSpPr bwMode="auto">
          <a:xfrm>
            <a:off x="2609850" y="4038600"/>
            <a:ext cx="7334250" cy="2243138"/>
            <a:chOff x="684" y="2544"/>
            <a:chExt cx="4620" cy="1413"/>
          </a:xfrm>
        </p:grpSpPr>
        <p:sp>
          <p:nvSpPr>
            <p:cNvPr id="221208" name="Line 1048"/>
            <p:cNvSpPr>
              <a:spLocks noChangeShapeType="1"/>
            </p:cNvSpPr>
            <p:nvPr/>
          </p:nvSpPr>
          <p:spPr bwMode="auto">
            <a:xfrm>
              <a:off x="728" y="3952"/>
              <a:ext cx="457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1234" name="Freeform 1074"/>
            <p:cNvSpPr>
              <a:spLocks/>
            </p:cNvSpPr>
            <p:nvPr/>
          </p:nvSpPr>
          <p:spPr bwMode="auto">
            <a:xfrm>
              <a:off x="684" y="2544"/>
              <a:ext cx="4620" cy="1413"/>
            </a:xfrm>
            <a:custGeom>
              <a:avLst/>
              <a:gdLst>
                <a:gd name="T0" fmla="*/ 0 w 4620"/>
                <a:gd name="T1" fmla="*/ 1413 h 1413"/>
                <a:gd name="T2" fmla="*/ 27 w 4620"/>
                <a:gd name="T3" fmla="*/ 1377 h 1413"/>
                <a:gd name="T4" fmla="*/ 471 w 4620"/>
                <a:gd name="T5" fmla="*/ 1335 h 1413"/>
                <a:gd name="T6" fmla="*/ 660 w 4620"/>
                <a:gd name="T7" fmla="*/ 1302 h 1413"/>
                <a:gd name="T8" fmla="*/ 984 w 4620"/>
                <a:gd name="T9" fmla="*/ 1167 h 1413"/>
                <a:gd name="T10" fmla="*/ 1311 w 4620"/>
                <a:gd name="T11" fmla="*/ 972 h 1413"/>
                <a:gd name="T12" fmla="*/ 1614 w 4620"/>
                <a:gd name="T13" fmla="*/ 723 h 1413"/>
                <a:gd name="T14" fmla="*/ 1902 w 4620"/>
                <a:gd name="T15" fmla="*/ 477 h 1413"/>
                <a:gd name="T16" fmla="*/ 2145 w 4620"/>
                <a:gd name="T17" fmla="*/ 279 h 1413"/>
                <a:gd name="T18" fmla="*/ 2346 w 4620"/>
                <a:gd name="T19" fmla="*/ 141 h 1413"/>
                <a:gd name="T20" fmla="*/ 2754 w 4620"/>
                <a:gd name="T21" fmla="*/ 12 h 1413"/>
                <a:gd name="T22" fmla="*/ 3066 w 4620"/>
                <a:gd name="T23" fmla="*/ 0 h 1413"/>
                <a:gd name="T24" fmla="*/ 3390 w 4620"/>
                <a:gd name="T25" fmla="*/ 60 h 1413"/>
                <a:gd name="T26" fmla="*/ 3723 w 4620"/>
                <a:gd name="T27" fmla="*/ 225 h 1413"/>
                <a:gd name="T28" fmla="*/ 3978 w 4620"/>
                <a:gd name="T29" fmla="*/ 468 h 1413"/>
                <a:gd name="T30" fmla="*/ 4149 w 4620"/>
                <a:gd name="T31" fmla="*/ 708 h 1413"/>
                <a:gd name="T32" fmla="*/ 4311 w 4620"/>
                <a:gd name="T33" fmla="*/ 1017 h 1413"/>
                <a:gd name="T34" fmla="*/ 4452 w 4620"/>
                <a:gd name="T35" fmla="*/ 1209 h 1413"/>
                <a:gd name="T36" fmla="*/ 4548 w 4620"/>
                <a:gd name="T37" fmla="*/ 1254 h 1413"/>
                <a:gd name="T38" fmla="*/ 4620 w 4620"/>
                <a:gd name="T39" fmla="*/ 1269 h 1413"/>
                <a:gd name="T40" fmla="*/ 4620 w 4620"/>
                <a:gd name="T41" fmla="*/ 1404 h 1413"/>
                <a:gd name="T42" fmla="*/ 0 w 4620"/>
                <a:gd name="T43" fmla="*/ 1413 h 1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20" h="1413">
                  <a:moveTo>
                    <a:pt x="0" y="1413"/>
                  </a:moveTo>
                  <a:lnTo>
                    <a:pt x="27" y="1377"/>
                  </a:lnTo>
                  <a:lnTo>
                    <a:pt x="471" y="1335"/>
                  </a:lnTo>
                  <a:lnTo>
                    <a:pt x="660" y="1302"/>
                  </a:lnTo>
                  <a:lnTo>
                    <a:pt x="984" y="1167"/>
                  </a:lnTo>
                  <a:lnTo>
                    <a:pt x="1311" y="972"/>
                  </a:lnTo>
                  <a:lnTo>
                    <a:pt x="1614" y="723"/>
                  </a:lnTo>
                  <a:lnTo>
                    <a:pt x="1902" y="477"/>
                  </a:lnTo>
                  <a:lnTo>
                    <a:pt x="2145" y="279"/>
                  </a:lnTo>
                  <a:lnTo>
                    <a:pt x="2346" y="141"/>
                  </a:lnTo>
                  <a:lnTo>
                    <a:pt x="2754" y="12"/>
                  </a:lnTo>
                  <a:lnTo>
                    <a:pt x="3066" y="0"/>
                  </a:lnTo>
                  <a:lnTo>
                    <a:pt x="3390" y="60"/>
                  </a:lnTo>
                  <a:lnTo>
                    <a:pt x="3723" y="225"/>
                  </a:lnTo>
                  <a:lnTo>
                    <a:pt x="3978" y="468"/>
                  </a:lnTo>
                  <a:lnTo>
                    <a:pt x="4149" y="708"/>
                  </a:lnTo>
                  <a:lnTo>
                    <a:pt x="4311" y="1017"/>
                  </a:lnTo>
                  <a:lnTo>
                    <a:pt x="4452" y="1209"/>
                  </a:lnTo>
                  <a:lnTo>
                    <a:pt x="4548" y="1254"/>
                  </a:lnTo>
                  <a:lnTo>
                    <a:pt x="4620" y="1269"/>
                  </a:lnTo>
                  <a:lnTo>
                    <a:pt x="4620" y="1404"/>
                  </a:lnTo>
                  <a:lnTo>
                    <a:pt x="0" y="1413"/>
                  </a:lnTo>
                  <a:close/>
                </a:path>
              </a:pathLst>
            </a:custGeom>
            <a:solidFill>
              <a:srgbClr val="FFD9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1219" name="Freeform 1059"/>
            <p:cNvSpPr>
              <a:spLocks/>
            </p:cNvSpPr>
            <p:nvPr/>
          </p:nvSpPr>
          <p:spPr bwMode="auto">
            <a:xfrm>
              <a:off x="720" y="2544"/>
              <a:ext cx="4584" cy="1376"/>
            </a:xfrm>
            <a:custGeom>
              <a:avLst/>
              <a:gdLst>
                <a:gd name="T0" fmla="*/ 0 w 4584"/>
                <a:gd name="T1" fmla="*/ 1376 h 1376"/>
                <a:gd name="T2" fmla="*/ 688 w 4584"/>
                <a:gd name="T3" fmla="*/ 1280 h 1376"/>
                <a:gd name="T4" fmla="*/ 1320 w 4584"/>
                <a:gd name="T5" fmla="*/ 952 h 1376"/>
                <a:gd name="T6" fmla="*/ 1972 w 4584"/>
                <a:gd name="T7" fmla="*/ 384 h 1376"/>
                <a:gd name="T8" fmla="*/ 2372 w 4584"/>
                <a:gd name="T9" fmla="*/ 124 h 1376"/>
                <a:gd name="T10" fmla="*/ 2968 w 4584"/>
                <a:gd name="T11" fmla="*/ 0 h 1376"/>
                <a:gd name="T12" fmla="*/ 3560 w 4584"/>
                <a:gd name="T13" fmla="*/ 144 h 1376"/>
                <a:gd name="T14" fmla="*/ 3928 w 4584"/>
                <a:gd name="T15" fmla="*/ 440 h 1376"/>
                <a:gd name="T16" fmla="*/ 4148 w 4584"/>
                <a:gd name="T17" fmla="*/ 780 h 1376"/>
                <a:gd name="T18" fmla="*/ 4420 w 4584"/>
                <a:gd name="T19" fmla="*/ 1208 h 1376"/>
                <a:gd name="T20" fmla="*/ 4584 w 4584"/>
                <a:gd name="T21" fmla="*/ 1264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84" h="1376">
                  <a:moveTo>
                    <a:pt x="0" y="1376"/>
                  </a:moveTo>
                  <a:cubicBezTo>
                    <a:pt x="115" y="1360"/>
                    <a:pt x="468" y="1351"/>
                    <a:pt x="688" y="1280"/>
                  </a:cubicBezTo>
                  <a:cubicBezTo>
                    <a:pt x="908" y="1209"/>
                    <a:pt x="1106" y="1101"/>
                    <a:pt x="1320" y="952"/>
                  </a:cubicBezTo>
                  <a:cubicBezTo>
                    <a:pt x="1534" y="803"/>
                    <a:pt x="1797" y="522"/>
                    <a:pt x="1972" y="384"/>
                  </a:cubicBezTo>
                  <a:cubicBezTo>
                    <a:pt x="2147" y="246"/>
                    <a:pt x="2228" y="192"/>
                    <a:pt x="2372" y="124"/>
                  </a:cubicBezTo>
                  <a:cubicBezTo>
                    <a:pt x="2516" y="56"/>
                    <a:pt x="2748" y="0"/>
                    <a:pt x="2968" y="0"/>
                  </a:cubicBezTo>
                  <a:cubicBezTo>
                    <a:pt x="3188" y="0"/>
                    <a:pt x="3416" y="68"/>
                    <a:pt x="3560" y="144"/>
                  </a:cubicBezTo>
                  <a:cubicBezTo>
                    <a:pt x="3714" y="221"/>
                    <a:pt x="3864" y="368"/>
                    <a:pt x="3928" y="440"/>
                  </a:cubicBezTo>
                  <a:cubicBezTo>
                    <a:pt x="3992" y="512"/>
                    <a:pt x="4088" y="672"/>
                    <a:pt x="4148" y="780"/>
                  </a:cubicBezTo>
                  <a:cubicBezTo>
                    <a:pt x="4208" y="888"/>
                    <a:pt x="4348" y="1148"/>
                    <a:pt x="4420" y="1208"/>
                  </a:cubicBezTo>
                  <a:cubicBezTo>
                    <a:pt x="4492" y="1268"/>
                    <a:pt x="4550" y="1252"/>
                    <a:pt x="4584" y="1264"/>
                  </a:cubicBezTo>
                </a:path>
              </a:pathLst>
            </a:custGeom>
            <a:noFill/>
            <a:ln w="1016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1187" name="Group 1027"/>
          <p:cNvGrpSpPr>
            <a:grpSpLocks/>
          </p:cNvGrpSpPr>
          <p:nvPr/>
        </p:nvGrpSpPr>
        <p:grpSpPr bwMode="auto">
          <a:xfrm>
            <a:off x="2200276" y="1677988"/>
            <a:ext cx="7743825" cy="4608512"/>
            <a:chOff x="426" y="1057"/>
            <a:chExt cx="4878" cy="2903"/>
          </a:xfrm>
        </p:grpSpPr>
        <p:grpSp>
          <p:nvGrpSpPr>
            <p:cNvPr id="221188" name="Group 1028"/>
            <p:cNvGrpSpPr>
              <a:grpSpLocks/>
            </p:cNvGrpSpPr>
            <p:nvPr/>
          </p:nvGrpSpPr>
          <p:grpSpPr bwMode="auto">
            <a:xfrm>
              <a:off x="728" y="1360"/>
              <a:ext cx="4576" cy="2593"/>
              <a:chOff x="576" y="1728"/>
              <a:chExt cx="4576" cy="2176"/>
            </a:xfrm>
          </p:grpSpPr>
          <p:sp>
            <p:nvSpPr>
              <p:cNvPr id="221189" name="Line 1029"/>
              <p:cNvSpPr>
                <a:spLocks noChangeShapeType="1"/>
              </p:cNvSpPr>
              <p:nvPr/>
            </p:nvSpPr>
            <p:spPr bwMode="auto">
              <a:xfrm>
                <a:off x="576"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1190" name="Line 1030"/>
              <p:cNvSpPr>
                <a:spLocks noChangeShapeType="1"/>
              </p:cNvSpPr>
              <p:nvPr/>
            </p:nvSpPr>
            <p:spPr bwMode="auto">
              <a:xfrm>
                <a:off x="1762"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1191" name="Line 1031"/>
              <p:cNvSpPr>
                <a:spLocks noChangeShapeType="1"/>
              </p:cNvSpPr>
              <p:nvPr/>
            </p:nvSpPr>
            <p:spPr bwMode="auto">
              <a:xfrm>
                <a:off x="2949"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1192" name="Line 1032"/>
              <p:cNvSpPr>
                <a:spLocks noChangeShapeType="1"/>
              </p:cNvSpPr>
              <p:nvPr/>
            </p:nvSpPr>
            <p:spPr bwMode="auto">
              <a:xfrm>
                <a:off x="4136"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1193" name="Line 1033"/>
              <p:cNvSpPr>
                <a:spLocks noChangeShapeType="1"/>
              </p:cNvSpPr>
              <p:nvPr/>
            </p:nvSpPr>
            <p:spPr bwMode="auto">
              <a:xfrm>
                <a:off x="5152" y="1728"/>
                <a:ext cx="0" cy="21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1194" name="Group 1034"/>
            <p:cNvGrpSpPr>
              <a:grpSpLocks/>
            </p:cNvGrpSpPr>
            <p:nvPr/>
          </p:nvGrpSpPr>
          <p:grpSpPr bwMode="auto">
            <a:xfrm>
              <a:off x="728" y="1059"/>
              <a:ext cx="4568" cy="300"/>
              <a:chOff x="576" y="1235"/>
              <a:chExt cx="4568" cy="300"/>
            </a:xfrm>
          </p:grpSpPr>
          <p:sp>
            <p:nvSpPr>
              <p:cNvPr id="221195" name="Rectangle 1035"/>
              <p:cNvSpPr>
                <a:spLocks noChangeArrowheads="1"/>
              </p:cNvSpPr>
              <p:nvPr/>
            </p:nvSpPr>
            <p:spPr bwMode="auto">
              <a:xfrm>
                <a:off x="576" y="1239"/>
                <a:ext cx="4568" cy="296"/>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1196" name="Text Box 1036"/>
              <p:cNvSpPr txBox="1">
                <a:spLocks noChangeArrowheads="1"/>
              </p:cNvSpPr>
              <p:nvPr/>
            </p:nvSpPr>
            <p:spPr bwMode="auto">
              <a:xfrm>
                <a:off x="638" y="1254"/>
                <a:ext cx="435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2603500" algn="ctr"/>
                    <a:tab pos="4572000" algn="ctr"/>
                    <a:tab pos="6273800" algn="ctr"/>
                  </a:tabLst>
                  <a:defRPr sz="2400">
                    <a:solidFill>
                      <a:schemeClr val="tx1"/>
                    </a:solidFill>
                    <a:latin typeface="Times" panose="02020603050405020304" pitchFamily="18" charset="0"/>
                  </a:defRPr>
                </a:lvl1pPr>
                <a:lvl2pPr>
                  <a:tabLst>
                    <a:tab pos="2603500" algn="ctr"/>
                    <a:tab pos="4572000" algn="ctr"/>
                    <a:tab pos="6273800" algn="ctr"/>
                  </a:tabLst>
                  <a:defRPr sz="2400">
                    <a:solidFill>
                      <a:schemeClr val="tx1"/>
                    </a:solidFill>
                    <a:latin typeface="Times" panose="02020603050405020304" pitchFamily="18" charset="0"/>
                  </a:defRPr>
                </a:lvl2pPr>
                <a:lvl3pPr>
                  <a:tabLst>
                    <a:tab pos="2603500" algn="ctr"/>
                    <a:tab pos="4572000" algn="ctr"/>
                    <a:tab pos="6273800" algn="ctr"/>
                  </a:tabLst>
                  <a:defRPr sz="2400">
                    <a:solidFill>
                      <a:schemeClr val="tx1"/>
                    </a:solidFill>
                    <a:latin typeface="Times" panose="02020603050405020304" pitchFamily="18" charset="0"/>
                  </a:defRPr>
                </a:lvl3pPr>
                <a:lvl4pPr>
                  <a:tabLst>
                    <a:tab pos="2603500" algn="ctr"/>
                    <a:tab pos="4572000" algn="ctr"/>
                    <a:tab pos="6273800" algn="ctr"/>
                  </a:tabLst>
                  <a:defRPr sz="2400">
                    <a:solidFill>
                      <a:schemeClr val="tx1"/>
                    </a:solidFill>
                    <a:latin typeface="Times" panose="02020603050405020304" pitchFamily="18" charset="0"/>
                  </a:defRPr>
                </a:lvl4pPr>
                <a:lvl5pPr>
                  <a:tabLst>
                    <a:tab pos="2603500" algn="ctr"/>
                    <a:tab pos="4572000" algn="ctr"/>
                    <a:tab pos="6273800" algn="ctr"/>
                  </a:tabLst>
                  <a:defRPr sz="2400">
                    <a:solidFill>
                      <a:schemeClr val="tx1"/>
                    </a:solidFill>
                    <a:latin typeface="Times" panose="02020603050405020304" pitchFamily="18" charset="0"/>
                  </a:defRPr>
                </a:lvl5pPr>
                <a:lvl6pPr eaLnBrk="0" fontAlgn="base" hangingPunct="0">
                  <a:spcBef>
                    <a:spcPct val="0"/>
                  </a:spcBef>
                  <a:spcAft>
                    <a:spcPct val="0"/>
                  </a:spcAft>
                  <a:tabLst>
                    <a:tab pos="2603500" algn="ctr"/>
                    <a:tab pos="4572000" algn="ctr"/>
                    <a:tab pos="6273800" algn="ctr"/>
                  </a:tabLst>
                  <a:defRPr sz="2400">
                    <a:solidFill>
                      <a:schemeClr val="tx1"/>
                    </a:solidFill>
                    <a:latin typeface="Times" panose="02020603050405020304" pitchFamily="18" charset="0"/>
                  </a:defRPr>
                </a:lvl6pPr>
                <a:lvl7pPr eaLnBrk="0" fontAlgn="base" hangingPunct="0">
                  <a:spcBef>
                    <a:spcPct val="0"/>
                  </a:spcBef>
                  <a:spcAft>
                    <a:spcPct val="0"/>
                  </a:spcAft>
                  <a:tabLst>
                    <a:tab pos="2603500" algn="ctr"/>
                    <a:tab pos="4572000" algn="ctr"/>
                    <a:tab pos="6273800" algn="ctr"/>
                  </a:tabLst>
                  <a:defRPr sz="2400">
                    <a:solidFill>
                      <a:schemeClr val="tx1"/>
                    </a:solidFill>
                    <a:latin typeface="Times" panose="02020603050405020304" pitchFamily="18" charset="0"/>
                  </a:defRPr>
                </a:lvl7pPr>
                <a:lvl8pPr eaLnBrk="0" fontAlgn="base" hangingPunct="0">
                  <a:spcBef>
                    <a:spcPct val="0"/>
                  </a:spcBef>
                  <a:spcAft>
                    <a:spcPct val="0"/>
                  </a:spcAft>
                  <a:tabLst>
                    <a:tab pos="2603500" algn="ctr"/>
                    <a:tab pos="4572000" algn="ctr"/>
                    <a:tab pos="6273800" algn="ctr"/>
                  </a:tabLst>
                  <a:defRPr sz="2400">
                    <a:solidFill>
                      <a:schemeClr val="tx1"/>
                    </a:solidFill>
                    <a:latin typeface="Times" panose="02020603050405020304" pitchFamily="18" charset="0"/>
                  </a:defRPr>
                </a:lvl8pPr>
                <a:lvl9pPr eaLnBrk="0" fontAlgn="base" hangingPunct="0">
                  <a:spcBef>
                    <a:spcPct val="0"/>
                  </a:spcBef>
                  <a:spcAft>
                    <a:spcPct val="0"/>
                  </a:spcAft>
                  <a:tabLst>
                    <a:tab pos="2603500" algn="ctr"/>
                    <a:tab pos="4572000" algn="ctr"/>
                    <a:tab pos="6273800" algn="ctr"/>
                  </a:tabLst>
                  <a:defRPr sz="2400">
                    <a:solidFill>
                      <a:schemeClr val="tx1"/>
                    </a:solidFill>
                    <a:latin typeface="Times" panose="02020603050405020304" pitchFamily="18" charset="0"/>
                  </a:defRPr>
                </a:lvl9pPr>
              </a:lstStyle>
              <a:p>
                <a:r>
                  <a:rPr lang="en-AU" altLang="en-US" sz="2000">
                    <a:solidFill>
                      <a:schemeClr val="bg1"/>
                    </a:solidFill>
                    <a:latin typeface="Arial" panose="020B0604020202020204" pitchFamily="34" charset="0"/>
                  </a:rPr>
                  <a:t>Introduction	Growth	Maturity	Decline</a:t>
                </a:r>
              </a:p>
            </p:txBody>
          </p:sp>
          <p:sp>
            <p:nvSpPr>
              <p:cNvPr id="221197" name="Line 1037"/>
              <p:cNvSpPr>
                <a:spLocks noChangeShapeType="1"/>
              </p:cNvSpPr>
              <p:nvPr/>
            </p:nvSpPr>
            <p:spPr bwMode="auto">
              <a:xfrm>
                <a:off x="1764" y="1235"/>
                <a:ext cx="0" cy="3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1198" name="Line 1038"/>
              <p:cNvSpPr>
                <a:spLocks noChangeShapeType="1"/>
              </p:cNvSpPr>
              <p:nvPr/>
            </p:nvSpPr>
            <p:spPr bwMode="auto">
              <a:xfrm>
                <a:off x="4135" y="1235"/>
                <a:ext cx="0" cy="3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1199" name="Line 1039"/>
              <p:cNvSpPr>
                <a:spLocks noChangeShapeType="1"/>
              </p:cNvSpPr>
              <p:nvPr/>
            </p:nvSpPr>
            <p:spPr bwMode="auto">
              <a:xfrm>
                <a:off x="2948" y="1235"/>
                <a:ext cx="0" cy="3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1200" name="Text Box 1040"/>
            <p:cNvSpPr txBox="1">
              <a:spLocks noChangeArrowheads="1"/>
            </p:cNvSpPr>
            <p:nvPr/>
          </p:nvSpPr>
          <p:spPr bwMode="auto">
            <a:xfrm rot="-5400000">
              <a:off x="-875" y="2358"/>
              <a:ext cx="2903" cy="302"/>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bIns="82800">
              <a:spAutoFit/>
            </a:bodyPr>
            <a:lstStyle/>
            <a:p>
              <a:pPr algn="ctr"/>
              <a:r>
                <a:rPr lang="en-AU" altLang="en-US" sz="2000">
                  <a:solidFill>
                    <a:schemeClr val="bg1"/>
                  </a:solidFill>
                  <a:effectLst>
                    <a:outerShdw blurRad="38100" dist="38100" dir="2700000" algn="tl">
                      <a:srgbClr val="000000"/>
                    </a:outerShdw>
                  </a:effectLst>
                </a:rPr>
                <a:t>OM Strategy/Issues</a:t>
              </a:r>
            </a:p>
          </p:txBody>
        </p:sp>
      </p:grpSp>
      <p:sp>
        <p:nvSpPr>
          <p:cNvPr id="221229" name="Text Box 1069"/>
          <p:cNvSpPr txBox="1">
            <a:spLocks noChangeArrowheads="1"/>
          </p:cNvSpPr>
          <p:nvPr/>
        </p:nvSpPr>
        <p:spPr bwMode="auto">
          <a:xfrm>
            <a:off x="4556125" y="2173288"/>
            <a:ext cx="1893888" cy="26776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40000"/>
              </a:spcBef>
            </a:pPr>
            <a:r>
              <a:rPr lang="en-US" altLang="en-US" sz="1600">
                <a:effectLst>
                  <a:outerShdw blurRad="38100" dist="38100" dir="2700000" algn="tl">
                    <a:srgbClr val="C0C0C0"/>
                  </a:outerShdw>
                </a:effectLst>
              </a:rPr>
              <a:t>Forecasting critical</a:t>
            </a:r>
          </a:p>
          <a:p>
            <a:pPr>
              <a:lnSpc>
                <a:spcPct val="85000"/>
              </a:lnSpc>
              <a:spcBef>
                <a:spcPct val="40000"/>
              </a:spcBef>
            </a:pPr>
            <a:r>
              <a:rPr lang="en-US" altLang="en-US" sz="1600">
                <a:effectLst>
                  <a:outerShdw blurRad="38100" dist="38100" dir="2700000" algn="tl">
                    <a:srgbClr val="C0C0C0"/>
                  </a:outerShdw>
                </a:effectLst>
              </a:rPr>
              <a:t>Product and process reliability</a:t>
            </a:r>
          </a:p>
          <a:p>
            <a:pPr>
              <a:lnSpc>
                <a:spcPct val="85000"/>
              </a:lnSpc>
              <a:spcBef>
                <a:spcPct val="40000"/>
              </a:spcBef>
            </a:pPr>
            <a:r>
              <a:rPr lang="en-US" altLang="en-US" sz="1600">
                <a:effectLst>
                  <a:outerShdw blurRad="38100" dist="38100" dir="2700000" algn="tl">
                    <a:srgbClr val="C0C0C0"/>
                  </a:outerShdw>
                </a:effectLst>
              </a:rPr>
              <a:t>Competitive product improvements and options</a:t>
            </a:r>
          </a:p>
          <a:p>
            <a:pPr>
              <a:lnSpc>
                <a:spcPct val="85000"/>
              </a:lnSpc>
              <a:spcBef>
                <a:spcPct val="40000"/>
              </a:spcBef>
            </a:pPr>
            <a:r>
              <a:rPr lang="en-US" altLang="en-US" sz="1600">
                <a:effectLst>
                  <a:outerShdw blurRad="38100" dist="38100" dir="2700000" algn="tl">
                    <a:srgbClr val="C0C0C0"/>
                  </a:outerShdw>
                </a:effectLst>
              </a:rPr>
              <a:t>Increase capacity</a:t>
            </a:r>
          </a:p>
          <a:p>
            <a:pPr>
              <a:lnSpc>
                <a:spcPct val="85000"/>
              </a:lnSpc>
              <a:spcBef>
                <a:spcPct val="40000"/>
              </a:spcBef>
            </a:pPr>
            <a:r>
              <a:rPr lang="en-US" altLang="en-US" sz="1600">
                <a:effectLst>
                  <a:outerShdw blurRad="38100" dist="38100" dir="2700000" algn="tl">
                    <a:srgbClr val="C0C0C0"/>
                  </a:outerShdw>
                </a:effectLst>
              </a:rPr>
              <a:t>Shift toward product focus</a:t>
            </a:r>
          </a:p>
          <a:p>
            <a:pPr>
              <a:lnSpc>
                <a:spcPct val="85000"/>
              </a:lnSpc>
              <a:spcBef>
                <a:spcPct val="40000"/>
              </a:spcBef>
            </a:pPr>
            <a:r>
              <a:rPr lang="en-US" altLang="en-US" sz="1600">
                <a:effectLst>
                  <a:outerShdw blurRad="38100" dist="38100" dir="2700000" algn="tl">
                    <a:srgbClr val="C0C0C0"/>
                  </a:outerShdw>
                </a:effectLst>
              </a:rPr>
              <a:t>Enhance distribution</a:t>
            </a:r>
            <a:endParaRPr lang="en-AU" altLang="en-US" sz="1600">
              <a:effectLst>
                <a:outerShdw blurRad="38100" dist="38100" dir="2700000" algn="tl">
                  <a:srgbClr val="C0C0C0"/>
                </a:outerShdw>
              </a:effectLst>
            </a:endParaRPr>
          </a:p>
        </p:txBody>
      </p:sp>
      <p:sp>
        <p:nvSpPr>
          <p:cNvPr id="221230" name="Text Box 1070"/>
          <p:cNvSpPr txBox="1">
            <a:spLocks noChangeArrowheads="1"/>
          </p:cNvSpPr>
          <p:nvPr/>
        </p:nvSpPr>
        <p:spPr bwMode="auto">
          <a:xfrm>
            <a:off x="6448425" y="2173288"/>
            <a:ext cx="1866900" cy="309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40000"/>
              </a:spcBef>
            </a:pPr>
            <a:r>
              <a:rPr lang="en-US" altLang="en-US" sz="1600">
                <a:effectLst>
                  <a:outerShdw blurRad="38100" dist="38100" dir="2700000" algn="tl">
                    <a:srgbClr val="C0C0C0"/>
                  </a:outerShdw>
                </a:effectLst>
              </a:rPr>
              <a:t>Standardization</a:t>
            </a:r>
          </a:p>
          <a:p>
            <a:pPr>
              <a:lnSpc>
                <a:spcPct val="85000"/>
              </a:lnSpc>
              <a:spcBef>
                <a:spcPct val="40000"/>
              </a:spcBef>
            </a:pPr>
            <a:r>
              <a:rPr lang="en-US" altLang="en-US" sz="1600">
                <a:effectLst>
                  <a:outerShdw blurRad="38100" dist="38100" dir="2700000" algn="tl">
                    <a:srgbClr val="C0C0C0"/>
                  </a:outerShdw>
                </a:effectLst>
              </a:rPr>
              <a:t>Less rapid product changes – more minor changes</a:t>
            </a:r>
          </a:p>
          <a:p>
            <a:pPr>
              <a:lnSpc>
                <a:spcPct val="85000"/>
              </a:lnSpc>
              <a:spcBef>
                <a:spcPct val="40000"/>
              </a:spcBef>
            </a:pPr>
            <a:r>
              <a:rPr lang="en-US" altLang="en-US" sz="1600">
                <a:effectLst>
                  <a:outerShdw blurRad="38100" dist="38100" dir="2700000" algn="tl">
                    <a:srgbClr val="C0C0C0"/>
                  </a:outerShdw>
                </a:effectLst>
              </a:rPr>
              <a:t>Optimum capacity</a:t>
            </a:r>
          </a:p>
          <a:p>
            <a:pPr>
              <a:lnSpc>
                <a:spcPct val="85000"/>
              </a:lnSpc>
              <a:spcBef>
                <a:spcPct val="40000"/>
              </a:spcBef>
            </a:pPr>
            <a:r>
              <a:rPr lang="en-US" altLang="en-US" sz="1600">
                <a:effectLst>
                  <a:outerShdw blurRad="38100" dist="38100" dir="2700000" algn="tl">
                    <a:srgbClr val="C0C0C0"/>
                  </a:outerShdw>
                </a:effectLst>
              </a:rPr>
              <a:t>Increasing stability of process</a:t>
            </a:r>
          </a:p>
          <a:p>
            <a:pPr>
              <a:lnSpc>
                <a:spcPct val="85000"/>
              </a:lnSpc>
              <a:spcBef>
                <a:spcPct val="40000"/>
              </a:spcBef>
            </a:pPr>
            <a:r>
              <a:rPr lang="en-US" altLang="en-US" sz="1600">
                <a:effectLst>
                  <a:outerShdw blurRad="38100" dist="38100" dir="2700000" algn="tl">
                    <a:srgbClr val="C0C0C0"/>
                  </a:outerShdw>
                </a:effectLst>
              </a:rPr>
              <a:t>Long production runs</a:t>
            </a:r>
          </a:p>
          <a:p>
            <a:pPr>
              <a:lnSpc>
                <a:spcPct val="85000"/>
              </a:lnSpc>
              <a:spcBef>
                <a:spcPct val="40000"/>
              </a:spcBef>
            </a:pPr>
            <a:r>
              <a:rPr lang="en-US" altLang="en-US" sz="1600">
                <a:effectLst>
                  <a:outerShdw blurRad="38100" dist="38100" dir="2700000" algn="tl">
                    <a:srgbClr val="C0C0C0"/>
                  </a:outerShdw>
                </a:effectLst>
              </a:rPr>
              <a:t>Product improvement and cost cutting</a:t>
            </a:r>
            <a:endParaRPr lang="en-AU" altLang="en-US" sz="1600">
              <a:effectLst>
                <a:outerShdw blurRad="38100" dist="38100" dir="2700000" algn="tl">
                  <a:srgbClr val="C0C0C0"/>
                </a:outerShdw>
              </a:effectLst>
            </a:endParaRPr>
          </a:p>
        </p:txBody>
      </p:sp>
      <p:sp>
        <p:nvSpPr>
          <p:cNvPr id="221231" name="Text Box 1071"/>
          <p:cNvSpPr txBox="1">
            <a:spLocks noChangeArrowheads="1"/>
          </p:cNvSpPr>
          <p:nvPr/>
        </p:nvSpPr>
        <p:spPr bwMode="auto">
          <a:xfrm>
            <a:off x="8328026" y="2173288"/>
            <a:ext cx="1541463" cy="2788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40000"/>
              </a:spcBef>
            </a:pPr>
            <a:r>
              <a:rPr lang="en-US" altLang="en-US" sz="1600">
                <a:effectLst>
                  <a:outerShdw blurRad="38100" dist="38100" dir="2700000" algn="tl">
                    <a:srgbClr val="C0C0C0"/>
                  </a:outerShdw>
                </a:effectLst>
              </a:rPr>
              <a:t>Little product differentiation</a:t>
            </a:r>
          </a:p>
          <a:p>
            <a:pPr>
              <a:lnSpc>
                <a:spcPct val="85000"/>
              </a:lnSpc>
              <a:spcBef>
                <a:spcPct val="40000"/>
              </a:spcBef>
            </a:pPr>
            <a:r>
              <a:rPr lang="en-US" altLang="en-US" sz="1600">
                <a:effectLst>
                  <a:outerShdw blurRad="38100" dist="38100" dir="2700000" algn="tl">
                    <a:srgbClr val="C0C0C0"/>
                  </a:outerShdw>
                </a:effectLst>
              </a:rPr>
              <a:t>Cost minimization</a:t>
            </a:r>
          </a:p>
          <a:p>
            <a:pPr>
              <a:lnSpc>
                <a:spcPct val="85000"/>
              </a:lnSpc>
              <a:spcBef>
                <a:spcPct val="40000"/>
              </a:spcBef>
            </a:pPr>
            <a:r>
              <a:rPr lang="en-US" altLang="en-US" sz="1600">
                <a:effectLst>
                  <a:outerShdw blurRad="38100" dist="38100" dir="2700000" algn="tl">
                    <a:srgbClr val="C0C0C0"/>
                  </a:outerShdw>
                </a:effectLst>
              </a:rPr>
              <a:t>Overcapacity in the industry</a:t>
            </a:r>
          </a:p>
          <a:p>
            <a:pPr>
              <a:lnSpc>
                <a:spcPct val="85000"/>
              </a:lnSpc>
              <a:spcBef>
                <a:spcPct val="40000"/>
              </a:spcBef>
            </a:pPr>
            <a:r>
              <a:rPr lang="en-US" altLang="en-US" sz="1600">
                <a:effectLst>
                  <a:outerShdw blurRad="38100" dist="38100" dir="2700000" algn="tl">
                    <a:srgbClr val="C0C0C0"/>
                  </a:outerShdw>
                </a:effectLst>
              </a:rPr>
              <a:t>Prune line to eliminate items not returning good margin</a:t>
            </a:r>
          </a:p>
          <a:p>
            <a:pPr>
              <a:lnSpc>
                <a:spcPct val="85000"/>
              </a:lnSpc>
              <a:spcBef>
                <a:spcPct val="40000"/>
              </a:spcBef>
            </a:pPr>
            <a:r>
              <a:rPr lang="en-US" altLang="en-US" sz="1600">
                <a:effectLst>
                  <a:outerShdw blurRad="38100" dist="38100" dir="2700000" algn="tl">
                    <a:srgbClr val="C0C0C0"/>
                  </a:outerShdw>
                </a:effectLst>
              </a:rPr>
              <a:t>Reduce capacity</a:t>
            </a:r>
            <a:endParaRPr lang="en-AU" altLang="en-US" sz="1600">
              <a:effectLst>
                <a:outerShdw blurRad="38100" dist="38100" dir="2700000" algn="tl">
                  <a:srgbClr val="C0C0C0"/>
                </a:outerShdw>
              </a:effectLst>
            </a:endParaRPr>
          </a:p>
        </p:txBody>
      </p:sp>
      <p:sp>
        <p:nvSpPr>
          <p:cNvPr id="221260" name="Text Box 1100"/>
          <p:cNvSpPr txBox="1">
            <a:spLocks noChangeArrowheads="1"/>
          </p:cNvSpPr>
          <p:nvPr/>
        </p:nvSpPr>
        <p:spPr bwMode="auto">
          <a:xfrm>
            <a:off x="8709025" y="6296025"/>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2.5</a:t>
            </a:r>
          </a:p>
        </p:txBody>
      </p:sp>
    </p:spTree>
    <p:extLst>
      <p:ext uri="{BB962C8B-B14F-4D97-AF65-F5344CB8AC3E}">
        <p14:creationId xmlns:p14="http://schemas.microsoft.com/office/powerpoint/2010/main" val="3948562659"/>
      </p:ext>
    </p:extLst>
  </p:cSld>
  <p:clrMapOvr>
    <a:masterClrMapping/>
  </p:clrMapOvr>
  <p:transition spd="med">
    <p:strips dir="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2209800" y="609600"/>
            <a:ext cx="7772400" cy="1270000"/>
          </a:xfrm>
          <a:solidFill>
            <a:srgbClr val="2FFF74"/>
          </a:solidFill>
          <a:ln>
            <a:solidFill>
              <a:schemeClr val="tx1"/>
            </a:solidFill>
            <a:miter lim="800000"/>
            <a:headEnd/>
            <a:tailEnd/>
          </a:ln>
        </p:spPr>
        <p:txBody>
          <a:bodyPr>
            <a:normAutofit fontScale="90000"/>
          </a:bodyPr>
          <a:lstStyle/>
          <a:p>
            <a:r>
              <a:rPr lang="en-US" altLang="en-US">
                <a:effectLst>
                  <a:outerShdw blurRad="38100" dist="38100" dir="2700000" algn="tl">
                    <a:srgbClr val="FFFFFF"/>
                  </a:outerShdw>
                </a:effectLst>
              </a:rPr>
              <a:t>Strategy Development and Implementation</a:t>
            </a:r>
          </a:p>
        </p:txBody>
      </p:sp>
      <p:sp>
        <p:nvSpPr>
          <p:cNvPr id="145411" name="Rectangle 3"/>
          <p:cNvSpPr>
            <a:spLocks noGrp="1" noChangeArrowheads="1"/>
          </p:cNvSpPr>
          <p:nvPr>
            <p:ph type="body" idx="1"/>
          </p:nvPr>
        </p:nvSpPr>
        <p:spPr>
          <a:xfrm>
            <a:off x="2489200" y="2432050"/>
            <a:ext cx="7213600" cy="2019300"/>
          </a:xfrm>
        </p:spPr>
        <p:txBody>
          <a:bodyPr/>
          <a:lstStyle/>
          <a:p>
            <a:pPr marL="444500" indent="-444500">
              <a:buFont typeface="Wingdings" panose="05000000000000000000" pitchFamily="2" charset="2"/>
              <a:buChar char="þ"/>
            </a:pPr>
            <a:r>
              <a:rPr lang="en-US" altLang="en-US"/>
              <a:t>Identify critical success factors</a:t>
            </a:r>
          </a:p>
          <a:p>
            <a:pPr marL="444500" indent="-444500">
              <a:buFont typeface="Wingdings" panose="05000000000000000000" pitchFamily="2" charset="2"/>
              <a:buChar char="þ"/>
            </a:pPr>
            <a:r>
              <a:rPr lang="en-US" altLang="en-US"/>
              <a:t>Build and staff the organization</a:t>
            </a:r>
          </a:p>
          <a:p>
            <a:pPr marL="444500" indent="-444500">
              <a:buFont typeface="Wingdings" panose="05000000000000000000" pitchFamily="2" charset="2"/>
              <a:buChar char="þ"/>
            </a:pPr>
            <a:r>
              <a:rPr lang="en-US" altLang="en-US"/>
              <a:t>Integrate OM with other activities</a:t>
            </a:r>
          </a:p>
        </p:txBody>
      </p:sp>
      <p:sp>
        <p:nvSpPr>
          <p:cNvPr id="145412" name="Text Box 4"/>
          <p:cNvSpPr txBox="1">
            <a:spLocks noChangeArrowheads="1"/>
          </p:cNvSpPr>
          <p:nvPr/>
        </p:nvSpPr>
        <p:spPr bwMode="auto">
          <a:xfrm>
            <a:off x="2001839" y="4649788"/>
            <a:ext cx="8161337" cy="1473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2000" tIns="154800" rIns="162000" bIns="154800">
            <a:spAutoFit/>
          </a:bodyPr>
          <a:lstStyle/>
          <a:p>
            <a:pPr algn="ctr">
              <a:lnSpc>
                <a:spcPct val="90000"/>
              </a:lnSpc>
            </a:pPr>
            <a:r>
              <a:rPr lang="en-AU" altLang="en-US" sz="2800"/>
              <a:t>The operations manager’s job is to implement an OM strategy, provide competitive advantage, and increase productivity</a:t>
            </a:r>
          </a:p>
        </p:txBody>
      </p:sp>
    </p:spTree>
    <p:extLst>
      <p:ext uri="{BB962C8B-B14F-4D97-AF65-F5344CB8AC3E}">
        <p14:creationId xmlns:p14="http://schemas.microsoft.com/office/powerpoint/2010/main" val="33815753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45411"/>
                                        </p:tgtEl>
                                        <p:attrNameLst>
                                          <p:attrName>style.visibility</p:attrName>
                                        </p:attrNameLst>
                                      </p:cBhvr>
                                      <p:to>
                                        <p:strVal val="visible"/>
                                      </p:to>
                                    </p:set>
                                    <p:animEffect transition="in" filter="strips(downRight)">
                                      <p:cBhvr>
                                        <p:cTn id="7" dur="1000"/>
                                        <p:tgtEl>
                                          <p:spTgt spid="145411"/>
                                        </p:tgtEl>
                                      </p:cBhvr>
                                    </p:animEffect>
                                  </p:childTnLst>
                                </p:cTn>
                              </p:par>
                            </p:childTnLst>
                          </p:cTn>
                        </p:par>
                        <p:par>
                          <p:cTn id="8" fill="hold" nodeType="afterGroup">
                            <p:stCondLst>
                              <p:cond delay="2000"/>
                            </p:stCondLst>
                            <p:childTnLst>
                              <p:par>
                                <p:cTn id="9" presetID="18" presetClass="entr" presetSubtype="6" fill="hold" grpId="0" nodeType="afterEffect">
                                  <p:stCondLst>
                                    <p:cond delay="1000"/>
                                  </p:stCondLst>
                                  <p:childTnLst>
                                    <p:set>
                                      <p:cBhvr>
                                        <p:cTn id="10" dur="1" fill="hold">
                                          <p:stCondLst>
                                            <p:cond delay="0"/>
                                          </p:stCondLst>
                                        </p:cTn>
                                        <p:tgtEl>
                                          <p:spTgt spid="145412"/>
                                        </p:tgtEl>
                                        <p:attrNameLst>
                                          <p:attrName>style.visibility</p:attrName>
                                        </p:attrNameLst>
                                      </p:cBhvr>
                                      <p:to>
                                        <p:strVal val="visible"/>
                                      </p:to>
                                    </p:set>
                                    <p:animEffect transition="in" filter="strips(downRight)">
                                      <p:cBhvr>
                                        <p:cTn id="11" dur="1000"/>
                                        <p:tgtEl>
                                          <p:spTgt spid="145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p:bldP spid="14541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title"/>
          </p:nvPr>
        </p:nvSpPr>
        <p:spPr>
          <a:xfrm>
            <a:off x="2209800" y="431800"/>
            <a:ext cx="7772400" cy="1143000"/>
          </a:xfrm>
          <a:solidFill>
            <a:srgbClr val="2FFF74"/>
          </a:solidFill>
          <a:ln>
            <a:solidFill>
              <a:schemeClr val="tx1"/>
            </a:solidFill>
            <a:miter lim="800000"/>
            <a:headEnd/>
            <a:tailEnd/>
          </a:ln>
        </p:spPr>
        <p:txBody>
          <a:bodyPr/>
          <a:lstStyle/>
          <a:p>
            <a:r>
              <a:rPr lang="en-US" altLang="en-US" sz="4000">
                <a:effectLst>
                  <a:outerShdw blurRad="38100" dist="38100" dir="2700000" algn="tl">
                    <a:srgbClr val="FFFFFF"/>
                  </a:outerShdw>
                </a:effectLst>
              </a:rPr>
              <a:t>Strategy Development Process</a:t>
            </a:r>
          </a:p>
        </p:txBody>
      </p:sp>
      <p:grpSp>
        <p:nvGrpSpPr>
          <p:cNvPr id="147472" name="Group 16"/>
          <p:cNvGrpSpPr>
            <a:grpSpLocks/>
          </p:cNvGrpSpPr>
          <p:nvPr/>
        </p:nvGrpSpPr>
        <p:grpSpPr bwMode="auto">
          <a:xfrm>
            <a:off x="2201864" y="2927351"/>
            <a:ext cx="7788275" cy="1704975"/>
            <a:chOff x="427" y="1844"/>
            <a:chExt cx="4906" cy="1074"/>
          </a:xfrm>
        </p:grpSpPr>
        <p:sp>
          <p:nvSpPr>
            <p:cNvPr id="147465" name="AutoShape 9"/>
            <p:cNvSpPr>
              <a:spLocks noChangeArrowheads="1"/>
            </p:cNvSpPr>
            <p:nvPr/>
          </p:nvSpPr>
          <p:spPr bwMode="auto">
            <a:xfrm rot="5400000">
              <a:off x="2700" y="1531"/>
              <a:ext cx="360" cy="986"/>
            </a:xfrm>
            <a:prstGeom prst="rightArrow">
              <a:avLst>
                <a:gd name="adj1" fmla="val 48278"/>
                <a:gd name="adj2" fmla="val 62778"/>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7470" name="Group 14"/>
            <p:cNvGrpSpPr>
              <a:grpSpLocks/>
            </p:cNvGrpSpPr>
            <p:nvPr/>
          </p:nvGrpSpPr>
          <p:grpSpPr bwMode="auto">
            <a:xfrm>
              <a:off x="427" y="2213"/>
              <a:ext cx="4906" cy="705"/>
              <a:chOff x="427" y="2168"/>
              <a:chExt cx="4906" cy="705"/>
            </a:xfrm>
          </p:grpSpPr>
          <p:sp>
            <p:nvSpPr>
              <p:cNvPr id="147461" name="Rectangle 5"/>
              <p:cNvSpPr>
                <a:spLocks noChangeArrowheads="1"/>
              </p:cNvSpPr>
              <p:nvPr/>
            </p:nvSpPr>
            <p:spPr bwMode="auto">
              <a:xfrm>
                <a:off x="427" y="2168"/>
                <a:ext cx="4906" cy="705"/>
              </a:xfrm>
              <a:prstGeom prst="rect">
                <a:avLst/>
              </a:prstGeom>
              <a:solidFill>
                <a:schemeClr val="accent2"/>
              </a:solidFill>
              <a:ln w="38100">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008" tIns="50004" rIns="100008" bIns="50004" anchor="ct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AU" altLang="en-US" sz="2600">
                  <a:solidFill>
                    <a:srgbClr val="003300"/>
                  </a:solidFill>
                  <a:latin typeface="Arial Narrow" panose="020B0606020202030204" pitchFamily="34" charset="0"/>
                </a:endParaRPr>
              </a:p>
            </p:txBody>
          </p:sp>
          <p:sp>
            <p:nvSpPr>
              <p:cNvPr id="147462" name="Rectangle 6"/>
              <p:cNvSpPr>
                <a:spLocks noChangeArrowheads="1"/>
              </p:cNvSpPr>
              <p:nvPr/>
            </p:nvSpPr>
            <p:spPr bwMode="auto">
              <a:xfrm>
                <a:off x="988" y="2249"/>
                <a:ext cx="3784" cy="54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38100">
                    <a:solidFill>
                      <a:srgbClr val="00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3" rIns="91427" bIns="45713"/>
              <a:lstStyle>
                <a:lvl1pPr marL="342900" indent="-342900">
                  <a:lnSpc>
                    <a:spcPct val="90000"/>
                  </a:lnSpc>
                  <a:spcBef>
                    <a:spcPct val="40000"/>
                  </a:spcBef>
                  <a:buChar char="•"/>
                  <a:defRPr sz="3200" b="1" i="1">
                    <a:solidFill>
                      <a:schemeClr val="tx1"/>
                    </a:solidFill>
                    <a:effectLst>
                      <a:outerShdw blurRad="38100" dist="38100" dir="2700000" algn="tl">
                        <a:srgbClr val="C0C0C0"/>
                      </a:outerShdw>
                    </a:effectLst>
                    <a:latin typeface="Arial" panose="020B0604020202020204" pitchFamily="34" charset="0"/>
                  </a:defRPr>
                </a:lvl1pPr>
                <a:lvl2pPr marL="742950" indent="-285750">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2pPr>
                <a:lvl3pPr marL="1143000" indent="-228600">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3pPr>
                <a:lvl4pPr marL="1600200" indent="-2286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4pPr>
                <a:lvl5pPr marL="2057400" indent="-2286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5pPr>
                <a:lvl6pPr marL="25146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6pPr>
                <a:lvl7pPr marL="29718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7pPr>
                <a:lvl8pPr marL="34290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8pPr>
                <a:lvl9pPr marL="38862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9pPr>
              </a:lstStyle>
              <a:p>
                <a:pPr algn="ctr" eaLnBrk="1" hangingPunct="1">
                  <a:spcBef>
                    <a:spcPct val="25000"/>
                  </a:spcBef>
                  <a:buFontTx/>
                  <a:buNone/>
                </a:pPr>
                <a:r>
                  <a:rPr lang="en-US" altLang="en-US" sz="1800">
                    <a:effectLst/>
                  </a:rPr>
                  <a:t>Determine Corporate Mission</a:t>
                </a:r>
              </a:p>
              <a:p>
                <a:pPr algn="ctr" eaLnBrk="1" hangingPunct="1">
                  <a:spcBef>
                    <a:spcPct val="25000"/>
                  </a:spcBef>
                  <a:buFontTx/>
                  <a:buNone/>
                </a:pPr>
                <a:r>
                  <a:rPr lang="en-US" altLang="en-US" sz="1600">
                    <a:effectLst/>
                  </a:rPr>
                  <a:t>State the reason for the firm’s existence and identify the value it wishes to create.</a:t>
                </a:r>
              </a:p>
            </p:txBody>
          </p:sp>
        </p:grpSp>
      </p:grpSp>
      <p:grpSp>
        <p:nvGrpSpPr>
          <p:cNvPr id="147473" name="Group 17"/>
          <p:cNvGrpSpPr>
            <a:grpSpLocks/>
          </p:cNvGrpSpPr>
          <p:nvPr/>
        </p:nvGrpSpPr>
        <p:grpSpPr bwMode="auto">
          <a:xfrm>
            <a:off x="2201864" y="4621214"/>
            <a:ext cx="7788275" cy="1844675"/>
            <a:chOff x="427" y="2911"/>
            <a:chExt cx="4906" cy="1162"/>
          </a:xfrm>
        </p:grpSpPr>
        <p:sp>
          <p:nvSpPr>
            <p:cNvPr id="147468" name="AutoShape 12"/>
            <p:cNvSpPr>
              <a:spLocks noChangeArrowheads="1"/>
            </p:cNvSpPr>
            <p:nvPr/>
          </p:nvSpPr>
          <p:spPr bwMode="auto">
            <a:xfrm rot="5400000">
              <a:off x="2700" y="2598"/>
              <a:ext cx="360" cy="986"/>
            </a:xfrm>
            <a:prstGeom prst="rightArrow">
              <a:avLst>
                <a:gd name="adj1" fmla="val 48278"/>
                <a:gd name="adj2" fmla="val 62778"/>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7469" name="Group 13"/>
            <p:cNvGrpSpPr>
              <a:grpSpLocks/>
            </p:cNvGrpSpPr>
            <p:nvPr/>
          </p:nvGrpSpPr>
          <p:grpSpPr bwMode="auto">
            <a:xfrm>
              <a:off x="427" y="3280"/>
              <a:ext cx="4906" cy="793"/>
              <a:chOff x="427" y="3280"/>
              <a:chExt cx="4906" cy="793"/>
            </a:xfrm>
          </p:grpSpPr>
          <p:sp>
            <p:nvSpPr>
              <p:cNvPr id="147463" name="Rectangle 7"/>
              <p:cNvSpPr>
                <a:spLocks noChangeArrowheads="1"/>
              </p:cNvSpPr>
              <p:nvPr/>
            </p:nvSpPr>
            <p:spPr bwMode="auto">
              <a:xfrm>
                <a:off x="427" y="3280"/>
                <a:ext cx="4906" cy="793"/>
              </a:xfrm>
              <a:prstGeom prst="rect">
                <a:avLst/>
              </a:prstGeom>
              <a:solidFill>
                <a:schemeClr val="accent2"/>
              </a:solidFill>
              <a:ln w="38100">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64" name="Rectangle 8"/>
              <p:cNvSpPr>
                <a:spLocks noChangeArrowheads="1"/>
              </p:cNvSpPr>
              <p:nvPr/>
            </p:nvSpPr>
            <p:spPr bwMode="auto">
              <a:xfrm>
                <a:off x="828" y="3317"/>
                <a:ext cx="4104" cy="74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3" rIns="91427" bIns="45713"/>
              <a:lstStyle>
                <a:lvl1pPr marL="342900" indent="-342900">
                  <a:lnSpc>
                    <a:spcPct val="90000"/>
                  </a:lnSpc>
                  <a:spcBef>
                    <a:spcPct val="40000"/>
                  </a:spcBef>
                  <a:buChar char="•"/>
                  <a:defRPr sz="3200" b="1" i="1">
                    <a:solidFill>
                      <a:schemeClr val="tx1"/>
                    </a:solidFill>
                    <a:effectLst>
                      <a:outerShdw blurRad="38100" dist="38100" dir="2700000" algn="tl">
                        <a:srgbClr val="C0C0C0"/>
                      </a:outerShdw>
                    </a:effectLst>
                    <a:latin typeface="Arial" panose="020B0604020202020204" pitchFamily="34" charset="0"/>
                  </a:defRPr>
                </a:lvl1pPr>
                <a:lvl2pPr marL="742950" indent="-285750">
                  <a:lnSpc>
                    <a:spcPct val="90000"/>
                  </a:lnSpc>
                  <a:spcBef>
                    <a:spcPct val="40000"/>
                  </a:spcBef>
                  <a:buChar char="–"/>
                  <a:defRPr sz="2800" b="1" i="1">
                    <a:solidFill>
                      <a:schemeClr val="tx1"/>
                    </a:solidFill>
                    <a:effectLst>
                      <a:outerShdw blurRad="38100" dist="38100" dir="2700000" algn="tl">
                        <a:srgbClr val="C0C0C0"/>
                      </a:outerShdw>
                    </a:effectLst>
                    <a:latin typeface="Arial" panose="020B0604020202020204" pitchFamily="34" charset="0"/>
                  </a:defRPr>
                </a:lvl2pPr>
                <a:lvl3pPr marL="1143000" indent="-228600">
                  <a:lnSpc>
                    <a:spcPct val="90000"/>
                  </a:lnSpc>
                  <a:spcBef>
                    <a:spcPct val="40000"/>
                  </a:spcBef>
                  <a:buChar char="•"/>
                  <a:defRPr sz="2400" b="1" i="1">
                    <a:solidFill>
                      <a:schemeClr val="tx1"/>
                    </a:solidFill>
                    <a:effectLst>
                      <a:outerShdw blurRad="38100" dist="38100" dir="2700000" algn="tl">
                        <a:srgbClr val="C0C0C0"/>
                      </a:outerShdw>
                    </a:effectLst>
                    <a:latin typeface="Arial" panose="020B0604020202020204" pitchFamily="34" charset="0"/>
                  </a:defRPr>
                </a:lvl3pPr>
                <a:lvl4pPr marL="1600200" indent="-2286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4pPr>
                <a:lvl5pPr marL="2057400" indent="-228600">
                  <a:lnSpc>
                    <a:spcPct val="90000"/>
                  </a:lnSpc>
                  <a:spcBef>
                    <a:spcPct val="40000"/>
                  </a:spcBef>
                  <a:buChar char="»"/>
                  <a:defRPr sz="2000" b="1" i="1">
                    <a:solidFill>
                      <a:schemeClr val="tx1"/>
                    </a:solidFill>
                    <a:effectLst>
                      <a:outerShdw blurRad="38100" dist="38100" dir="2700000" algn="tl">
                        <a:srgbClr val="C0C0C0"/>
                      </a:outerShdw>
                    </a:effectLst>
                    <a:latin typeface="Arial" panose="020B0604020202020204" pitchFamily="34" charset="0"/>
                  </a:defRPr>
                </a:lvl5pPr>
                <a:lvl6pPr marL="25146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6pPr>
                <a:lvl7pPr marL="29718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7pPr>
                <a:lvl8pPr marL="34290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8pPr>
                <a:lvl9pPr marL="3886200" indent="-228600" fontAlgn="base">
                  <a:lnSpc>
                    <a:spcPct val="90000"/>
                  </a:lnSpc>
                  <a:spcBef>
                    <a:spcPct val="40000"/>
                  </a:spcBef>
                  <a:spcAft>
                    <a:spcPct val="0"/>
                  </a:spcAft>
                  <a:buChar char="»"/>
                  <a:defRPr sz="2000" b="1" i="1">
                    <a:solidFill>
                      <a:schemeClr val="tx1"/>
                    </a:solidFill>
                    <a:effectLst>
                      <a:outerShdw blurRad="38100" dist="38100" dir="2700000" algn="tl">
                        <a:srgbClr val="C0C0C0"/>
                      </a:outerShdw>
                    </a:effectLst>
                    <a:latin typeface="Arial" panose="020B0604020202020204" pitchFamily="34" charset="0"/>
                  </a:defRPr>
                </a:lvl9pPr>
              </a:lstStyle>
              <a:p>
                <a:pPr algn="ctr" eaLnBrk="1" hangingPunct="1">
                  <a:spcBef>
                    <a:spcPct val="25000"/>
                  </a:spcBef>
                  <a:buFontTx/>
                  <a:buNone/>
                </a:pPr>
                <a:r>
                  <a:rPr lang="en-US" altLang="en-US" sz="1800">
                    <a:effectLst/>
                  </a:rPr>
                  <a:t>Form a Strategy</a:t>
                </a:r>
              </a:p>
              <a:p>
                <a:pPr algn="ctr" eaLnBrk="1" hangingPunct="1">
                  <a:spcBef>
                    <a:spcPct val="25000"/>
                  </a:spcBef>
                  <a:buFontTx/>
                  <a:buNone/>
                </a:pPr>
                <a:r>
                  <a:rPr lang="en-US" altLang="en-US" sz="1600">
                    <a:effectLst/>
                  </a:rPr>
                  <a:t>Build a competitive advantage, such as low price, design, or volume flexibility, quality, quick delivery, dependability, after-sale service, broad product lines.</a:t>
                </a:r>
              </a:p>
            </p:txBody>
          </p:sp>
        </p:grpSp>
      </p:grpSp>
      <p:grpSp>
        <p:nvGrpSpPr>
          <p:cNvPr id="147471" name="Group 15"/>
          <p:cNvGrpSpPr>
            <a:grpSpLocks/>
          </p:cNvGrpSpPr>
          <p:nvPr/>
        </p:nvGrpSpPr>
        <p:grpSpPr bwMode="auto">
          <a:xfrm>
            <a:off x="2201864" y="1819275"/>
            <a:ext cx="7788275" cy="1119188"/>
            <a:chOff x="427" y="1146"/>
            <a:chExt cx="4906" cy="705"/>
          </a:xfrm>
        </p:grpSpPr>
        <p:sp>
          <p:nvSpPr>
            <p:cNvPr id="147458" name="Rectangle 2"/>
            <p:cNvSpPr>
              <a:spLocks noChangeArrowheads="1"/>
            </p:cNvSpPr>
            <p:nvPr/>
          </p:nvSpPr>
          <p:spPr bwMode="auto">
            <a:xfrm>
              <a:off x="427" y="1146"/>
              <a:ext cx="4906" cy="705"/>
            </a:xfrm>
            <a:prstGeom prst="rect">
              <a:avLst/>
            </a:prstGeom>
            <a:solidFill>
              <a:schemeClr val="accent2"/>
            </a:solidFill>
            <a:ln w="38100">
              <a:solidFill>
                <a:srgbClr val="00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67" name="Text Box 11"/>
            <p:cNvSpPr txBox="1">
              <a:spLocks noChangeArrowheads="1"/>
            </p:cNvSpPr>
            <p:nvPr/>
          </p:nvSpPr>
          <p:spPr bwMode="auto">
            <a:xfrm>
              <a:off x="746" y="1231"/>
              <a:ext cx="4268" cy="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spcBef>
                  <a:spcPct val="25000"/>
                </a:spcBef>
              </a:pPr>
              <a:r>
                <a:rPr lang="en-US" altLang="en-US"/>
                <a:t>Environmental Analysis</a:t>
              </a:r>
            </a:p>
            <a:p>
              <a:pPr algn="ctr">
                <a:lnSpc>
                  <a:spcPct val="90000"/>
                </a:lnSpc>
                <a:spcBef>
                  <a:spcPct val="25000"/>
                </a:spcBef>
              </a:pPr>
              <a:r>
                <a:rPr lang="en-US" altLang="en-US" sz="1600"/>
                <a:t>Identify the strengths, weaknesses, opportunities, and threats. Understand the environment, customers, industry, and competitors.</a:t>
              </a:r>
              <a:endParaRPr lang="en-AU" altLang="en-US" sz="1600"/>
            </a:p>
          </p:txBody>
        </p:sp>
      </p:grpSp>
      <p:sp>
        <p:nvSpPr>
          <p:cNvPr id="147474" name="Text Box 18"/>
          <p:cNvSpPr txBox="1">
            <a:spLocks noChangeArrowheads="1"/>
          </p:cNvSpPr>
          <p:nvPr/>
        </p:nvSpPr>
        <p:spPr bwMode="auto">
          <a:xfrm>
            <a:off x="8658225" y="6483350"/>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2.6</a:t>
            </a:r>
          </a:p>
        </p:txBody>
      </p:sp>
    </p:spTree>
    <p:extLst>
      <p:ext uri="{BB962C8B-B14F-4D97-AF65-F5344CB8AC3E}">
        <p14:creationId xmlns:p14="http://schemas.microsoft.com/office/powerpoint/2010/main" val="3201746734"/>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1000"/>
                                  </p:stCondLst>
                                  <p:childTnLst>
                                    <p:set>
                                      <p:cBhvr>
                                        <p:cTn id="6" dur="1" fill="hold">
                                          <p:stCondLst>
                                            <p:cond delay="0"/>
                                          </p:stCondLst>
                                        </p:cTn>
                                        <p:tgtEl>
                                          <p:spTgt spid="147471"/>
                                        </p:tgtEl>
                                        <p:attrNameLst>
                                          <p:attrName>style.visibility</p:attrName>
                                        </p:attrNameLst>
                                      </p:cBhvr>
                                      <p:to>
                                        <p:strVal val="visible"/>
                                      </p:to>
                                    </p:set>
                                    <p:animEffect transition="in" filter="wipe(up)">
                                      <p:cBhvr>
                                        <p:cTn id="7" dur="1000"/>
                                        <p:tgtEl>
                                          <p:spTgt spid="1474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47472"/>
                                        </p:tgtEl>
                                        <p:attrNameLst>
                                          <p:attrName>style.visibility</p:attrName>
                                        </p:attrNameLst>
                                      </p:cBhvr>
                                      <p:to>
                                        <p:strVal val="visible"/>
                                      </p:to>
                                    </p:set>
                                    <p:animEffect transition="in" filter="wipe(up)">
                                      <p:cBhvr>
                                        <p:cTn id="12" dur="1000"/>
                                        <p:tgtEl>
                                          <p:spTgt spid="1474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47473"/>
                                        </p:tgtEl>
                                        <p:attrNameLst>
                                          <p:attrName>style.visibility</p:attrName>
                                        </p:attrNameLst>
                                      </p:cBhvr>
                                      <p:to>
                                        <p:strVal val="visible"/>
                                      </p:to>
                                    </p:set>
                                    <p:animEffect transition="in" filter="wipe(up)">
                                      <p:cBhvr>
                                        <p:cTn id="17" dur="1000"/>
                                        <p:tgtEl>
                                          <p:spTgt spid="147473"/>
                                        </p:tgtEl>
                                      </p:cBhvr>
                                    </p:animEffect>
                                  </p:childTnLst>
                                </p:cTn>
                              </p:par>
                            </p:childTnLst>
                          </p:cTn>
                        </p:par>
                        <p:par>
                          <p:cTn id="18" fill="hold" nodeType="afterGroup">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47474"/>
                                        </p:tgtEl>
                                        <p:attrNameLst>
                                          <p:attrName>style.visibility</p:attrName>
                                        </p:attrNameLst>
                                      </p:cBhvr>
                                      <p:to>
                                        <p:strVal val="visible"/>
                                      </p:to>
                                    </p:set>
                                    <p:animEffect transition="in" filter="wipe(left)">
                                      <p:cBhvr>
                                        <p:cTn id="21" dur="1000"/>
                                        <p:tgtEl>
                                          <p:spTgt spid="147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09800" y="476251"/>
            <a:ext cx="7772400" cy="8747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Boeing Suppliers (787)</a:t>
            </a:r>
          </a:p>
        </p:txBody>
      </p:sp>
      <p:grpSp>
        <p:nvGrpSpPr>
          <p:cNvPr id="21565" name="Group 61"/>
          <p:cNvGrpSpPr>
            <a:grpSpLocks/>
          </p:cNvGrpSpPr>
          <p:nvPr/>
        </p:nvGrpSpPr>
        <p:grpSpPr bwMode="auto">
          <a:xfrm>
            <a:off x="1992313" y="1587501"/>
            <a:ext cx="8293100" cy="5078413"/>
            <a:chOff x="295" y="1000"/>
            <a:chExt cx="5224" cy="3199"/>
          </a:xfrm>
        </p:grpSpPr>
        <p:sp>
          <p:nvSpPr>
            <p:cNvPr id="21562" name="Text Box 58"/>
            <p:cNvSpPr txBox="1">
              <a:spLocks noChangeArrowheads="1"/>
            </p:cNvSpPr>
            <p:nvPr/>
          </p:nvSpPr>
          <p:spPr bwMode="auto">
            <a:xfrm>
              <a:off x="295" y="1000"/>
              <a:ext cx="5224" cy="3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3225800" algn="l"/>
                  <a:tab pos="5029200" algn="l"/>
                </a:tabLst>
                <a:defRPr sz="2400">
                  <a:solidFill>
                    <a:schemeClr val="tx1"/>
                  </a:solidFill>
                  <a:latin typeface="Times" panose="02020603050405020304" pitchFamily="18" charset="0"/>
                </a:defRPr>
              </a:lvl1pPr>
              <a:lvl2pPr>
                <a:tabLst>
                  <a:tab pos="3225800" algn="l"/>
                  <a:tab pos="5029200" algn="l"/>
                </a:tabLst>
                <a:defRPr sz="2400">
                  <a:solidFill>
                    <a:schemeClr val="tx1"/>
                  </a:solidFill>
                  <a:latin typeface="Times" panose="02020603050405020304" pitchFamily="18" charset="0"/>
                </a:defRPr>
              </a:lvl2pPr>
              <a:lvl3pPr>
                <a:tabLst>
                  <a:tab pos="3225800" algn="l"/>
                  <a:tab pos="5029200" algn="l"/>
                </a:tabLst>
                <a:defRPr sz="2400">
                  <a:solidFill>
                    <a:schemeClr val="tx1"/>
                  </a:solidFill>
                  <a:latin typeface="Times" panose="02020603050405020304" pitchFamily="18" charset="0"/>
                </a:defRPr>
              </a:lvl3pPr>
              <a:lvl4pPr>
                <a:tabLst>
                  <a:tab pos="3225800" algn="l"/>
                  <a:tab pos="5029200" algn="l"/>
                </a:tabLst>
                <a:defRPr sz="2400">
                  <a:solidFill>
                    <a:schemeClr val="tx1"/>
                  </a:solidFill>
                  <a:latin typeface="Times" panose="02020603050405020304" pitchFamily="18" charset="0"/>
                </a:defRPr>
              </a:lvl4pPr>
              <a:lvl5pPr>
                <a:tabLst>
                  <a:tab pos="3225800" algn="l"/>
                  <a:tab pos="5029200" algn="l"/>
                </a:tabLst>
                <a:defRPr sz="2400">
                  <a:solidFill>
                    <a:schemeClr val="tx1"/>
                  </a:solidFill>
                  <a:latin typeface="Times" panose="02020603050405020304" pitchFamily="18" charset="0"/>
                </a:defRPr>
              </a:lvl5pPr>
              <a:lvl6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6pPr>
              <a:lvl7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7pPr>
              <a:lvl8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8pPr>
              <a:lvl9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9pPr>
            </a:lstStyle>
            <a:p>
              <a:pPr>
                <a:lnSpc>
                  <a:spcPct val="90000"/>
                </a:lnSpc>
              </a:pPr>
              <a:r>
                <a:rPr lang="en-AU" altLang="en-US">
                  <a:effectLst>
                    <a:outerShdw blurRad="38100" dist="38100" dir="2700000" algn="tl">
                      <a:srgbClr val="C0C0C0"/>
                    </a:outerShdw>
                  </a:effectLst>
                  <a:latin typeface="Arial" panose="020B0604020202020204" pitchFamily="34" charset="0"/>
                </a:rPr>
                <a:t>Firm	Country</a:t>
              </a:r>
              <a:r>
                <a:rPr lang="en-US" altLang="en-US">
                  <a:solidFill>
                    <a:schemeClr val="tx2"/>
                  </a:solidFill>
                  <a:effectLst>
                    <a:outerShdw blurRad="38100" dist="38100" dir="2700000" algn="tl">
                      <a:srgbClr val="C0C0C0"/>
                    </a:outerShdw>
                  </a:effectLst>
                  <a:latin typeface="Arial" panose="020B0604020202020204" pitchFamily="34" charset="0"/>
                </a:rPr>
                <a:t>	Component</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Dassault	France	Design and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PLM software</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Messier-Bugatti	France	Landing gear</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Thales	France	Electrical power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conversion system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and integrated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standby flight display</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Diehl	Germany	Interior lighting</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FR-HiTemp	UK	Fuel pumps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and valves</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Smiths Aerospace	UK	Central computer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system</a:t>
              </a:r>
            </a:p>
          </p:txBody>
        </p:sp>
        <p:sp>
          <p:nvSpPr>
            <p:cNvPr id="21563" name="Line 59"/>
            <p:cNvSpPr>
              <a:spLocks noChangeShapeType="1"/>
            </p:cNvSpPr>
            <p:nvPr/>
          </p:nvSpPr>
          <p:spPr bwMode="auto">
            <a:xfrm>
              <a:off x="347" y="1280"/>
              <a:ext cx="50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47382320"/>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21565"/>
                                        </p:tgtEl>
                                        <p:attrNameLst>
                                          <p:attrName>style.visibility</p:attrName>
                                        </p:attrNameLst>
                                      </p:cBhvr>
                                      <p:to>
                                        <p:strVal val="visible"/>
                                      </p:to>
                                    </p:set>
                                    <p:animEffect transition="in" filter="strips(downRight)">
                                      <p:cBhvr>
                                        <p:cTn id="7" dur="1000"/>
                                        <p:tgtEl>
                                          <p:spTgt spid="21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562" name="Group 58"/>
          <p:cNvGrpSpPr>
            <a:grpSpLocks/>
          </p:cNvGrpSpPr>
          <p:nvPr/>
        </p:nvGrpSpPr>
        <p:grpSpPr bwMode="auto">
          <a:xfrm>
            <a:off x="5184776" y="4356101"/>
            <a:ext cx="1820863" cy="1592263"/>
            <a:chOff x="2306" y="2744"/>
            <a:chExt cx="1147" cy="1003"/>
          </a:xfrm>
        </p:grpSpPr>
        <p:sp>
          <p:nvSpPr>
            <p:cNvPr id="149554" name="Line 50"/>
            <p:cNvSpPr>
              <a:spLocks noChangeShapeType="1"/>
            </p:cNvSpPr>
            <p:nvPr/>
          </p:nvSpPr>
          <p:spPr bwMode="auto">
            <a:xfrm>
              <a:off x="2880" y="2744"/>
              <a:ext cx="0" cy="56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9547" name="Group 43"/>
            <p:cNvGrpSpPr>
              <a:grpSpLocks/>
            </p:cNvGrpSpPr>
            <p:nvPr/>
          </p:nvGrpSpPr>
          <p:grpSpPr bwMode="auto">
            <a:xfrm>
              <a:off x="2306" y="3304"/>
              <a:ext cx="1147" cy="443"/>
              <a:chOff x="2306" y="3304"/>
              <a:chExt cx="1147" cy="443"/>
            </a:xfrm>
          </p:grpSpPr>
          <p:sp>
            <p:nvSpPr>
              <p:cNvPr id="149507" name="Rectangle 3"/>
              <p:cNvSpPr>
                <a:spLocks noChangeArrowheads="1"/>
              </p:cNvSpPr>
              <p:nvPr/>
            </p:nvSpPr>
            <p:spPr bwMode="auto">
              <a:xfrm>
                <a:off x="2306" y="3304"/>
                <a:ext cx="1147" cy="443"/>
              </a:xfrm>
              <a:prstGeom prst="rect">
                <a:avLst/>
              </a:prstGeom>
              <a:solidFill>
                <a:schemeClr val="accent2"/>
              </a:solidFill>
              <a:ln w="23813">
                <a:solidFill>
                  <a:srgbClr val="000000"/>
                </a:solidFill>
                <a:miter lim="800000"/>
                <a:headEnd/>
                <a:tailEnd/>
              </a:ln>
            </p:spPr>
            <p:txBody>
              <a:bodyPr/>
              <a:lstStyle/>
              <a:p>
                <a:endParaRPr lang="en-US"/>
              </a:p>
            </p:txBody>
          </p:sp>
          <p:sp>
            <p:nvSpPr>
              <p:cNvPr id="149508" name="Rectangle 4"/>
              <p:cNvSpPr>
                <a:spLocks noChangeArrowheads="1"/>
              </p:cNvSpPr>
              <p:nvPr/>
            </p:nvSpPr>
            <p:spPr bwMode="auto">
              <a:xfrm>
                <a:off x="2519" y="3410"/>
                <a:ext cx="72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a:solidFill>
                      <a:srgbClr val="000000"/>
                    </a:solidFill>
                    <a:latin typeface="Arial" panose="020B0604020202020204" pitchFamily="34" charset="0"/>
                  </a:rPr>
                  <a:t>Strategy</a:t>
                </a:r>
                <a:endParaRPr lang="en-US" altLang="en-US" sz="2600">
                  <a:latin typeface="Arial Narrow" panose="020B0606020202030204" pitchFamily="34" charset="0"/>
                </a:endParaRPr>
              </a:p>
            </p:txBody>
          </p:sp>
        </p:grpSp>
      </p:grpSp>
      <p:grpSp>
        <p:nvGrpSpPr>
          <p:cNvPr id="149563" name="Group 59"/>
          <p:cNvGrpSpPr>
            <a:grpSpLocks/>
          </p:cNvGrpSpPr>
          <p:nvPr/>
        </p:nvGrpSpPr>
        <p:grpSpPr bwMode="auto">
          <a:xfrm>
            <a:off x="4394200" y="2794000"/>
            <a:ext cx="3390900" cy="2057400"/>
            <a:chOff x="1808" y="1760"/>
            <a:chExt cx="2136" cy="1296"/>
          </a:xfrm>
        </p:grpSpPr>
        <p:sp>
          <p:nvSpPr>
            <p:cNvPr id="149558" name="Line 54"/>
            <p:cNvSpPr>
              <a:spLocks noChangeShapeType="1"/>
            </p:cNvSpPr>
            <p:nvPr/>
          </p:nvSpPr>
          <p:spPr bwMode="auto">
            <a:xfrm flipV="1">
              <a:off x="1808" y="2656"/>
              <a:ext cx="480" cy="40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55" name="Line 51"/>
            <p:cNvSpPr>
              <a:spLocks noChangeShapeType="1"/>
            </p:cNvSpPr>
            <p:nvPr/>
          </p:nvSpPr>
          <p:spPr bwMode="auto">
            <a:xfrm>
              <a:off x="1808" y="2056"/>
              <a:ext cx="480" cy="40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57" name="Line 53"/>
            <p:cNvSpPr>
              <a:spLocks noChangeShapeType="1"/>
            </p:cNvSpPr>
            <p:nvPr/>
          </p:nvSpPr>
          <p:spPr bwMode="auto">
            <a:xfrm flipH="1" flipV="1">
              <a:off x="3464" y="2656"/>
              <a:ext cx="480" cy="40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56" name="Line 52"/>
            <p:cNvSpPr>
              <a:spLocks noChangeShapeType="1"/>
            </p:cNvSpPr>
            <p:nvPr/>
          </p:nvSpPr>
          <p:spPr bwMode="auto">
            <a:xfrm flipH="1">
              <a:off x="3464" y="2072"/>
              <a:ext cx="480" cy="40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53" name="Line 49"/>
            <p:cNvSpPr>
              <a:spLocks noChangeShapeType="1"/>
            </p:cNvSpPr>
            <p:nvPr/>
          </p:nvSpPr>
          <p:spPr bwMode="auto">
            <a:xfrm>
              <a:off x="2880" y="1760"/>
              <a:ext cx="0" cy="560"/>
            </a:xfrm>
            <a:prstGeom prst="line">
              <a:avLst/>
            </a:prstGeom>
            <a:noFill/>
            <a:ln w="1016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9552" name="Group 48"/>
            <p:cNvGrpSpPr>
              <a:grpSpLocks/>
            </p:cNvGrpSpPr>
            <p:nvPr/>
          </p:nvGrpSpPr>
          <p:grpSpPr bwMode="auto">
            <a:xfrm>
              <a:off x="2306" y="2335"/>
              <a:ext cx="1147" cy="443"/>
              <a:chOff x="2306" y="2408"/>
              <a:chExt cx="1147" cy="443"/>
            </a:xfrm>
          </p:grpSpPr>
          <p:sp>
            <p:nvSpPr>
              <p:cNvPr id="149550" name="Rectangle 46"/>
              <p:cNvSpPr>
                <a:spLocks noChangeArrowheads="1"/>
              </p:cNvSpPr>
              <p:nvPr/>
            </p:nvSpPr>
            <p:spPr bwMode="auto">
              <a:xfrm>
                <a:off x="2306" y="2408"/>
                <a:ext cx="1147" cy="443"/>
              </a:xfrm>
              <a:prstGeom prst="rect">
                <a:avLst/>
              </a:prstGeom>
              <a:solidFill>
                <a:schemeClr val="folHlink"/>
              </a:solidFill>
              <a:ln w="23813">
                <a:solidFill>
                  <a:srgbClr val="000000"/>
                </a:solidFill>
                <a:miter lim="800000"/>
                <a:headEnd/>
                <a:tailEnd/>
              </a:ln>
            </p:spPr>
            <p:txBody>
              <a:bodyPr/>
              <a:lstStyle/>
              <a:p>
                <a:endParaRPr lang="en-AU" altLang="en-US">
                  <a:solidFill>
                    <a:schemeClr val="bg1"/>
                  </a:solidFill>
                </a:endParaRPr>
              </a:p>
            </p:txBody>
          </p:sp>
          <p:sp>
            <p:nvSpPr>
              <p:cNvPr id="149541" name="Text Box 37"/>
              <p:cNvSpPr txBox="1">
                <a:spLocks noChangeArrowheads="1"/>
              </p:cNvSpPr>
              <p:nvPr/>
            </p:nvSpPr>
            <p:spPr bwMode="auto">
              <a:xfrm>
                <a:off x="2585" y="2485"/>
                <a:ext cx="59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a:solidFill>
                      <a:schemeClr val="bg1"/>
                    </a:solidFill>
                  </a:rPr>
                  <a:t>Analysis</a:t>
                </a:r>
              </a:p>
            </p:txBody>
          </p:sp>
        </p:grpSp>
      </p:grpSp>
      <p:sp>
        <p:nvSpPr>
          <p:cNvPr id="149506" name="Rectangle 2"/>
          <p:cNvSpPr>
            <a:spLocks noGrp="1" noChangeArrowheads="1"/>
          </p:cNvSpPr>
          <p:nvPr>
            <p:ph type="title"/>
          </p:nvPr>
        </p:nvSpPr>
        <p:spPr>
          <a:xfrm>
            <a:off x="2209800" y="609600"/>
            <a:ext cx="7772400" cy="9271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SWOT Analysis </a:t>
            </a:r>
          </a:p>
        </p:txBody>
      </p:sp>
      <p:grpSp>
        <p:nvGrpSpPr>
          <p:cNvPr id="149564" name="Group 60"/>
          <p:cNvGrpSpPr>
            <a:grpSpLocks/>
          </p:cNvGrpSpPr>
          <p:nvPr/>
        </p:nvGrpSpPr>
        <p:grpSpPr bwMode="auto">
          <a:xfrm>
            <a:off x="2282825" y="2168525"/>
            <a:ext cx="7670800" cy="3206750"/>
            <a:chOff x="478" y="1366"/>
            <a:chExt cx="4832" cy="2020"/>
          </a:xfrm>
        </p:grpSpPr>
        <p:grpSp>
          <p:nvGrpSpPr>
            <p:cNvPr id="149543" name="Group 39"/>
            <p:cNvGrpSpPr>
              <a:grpSpLocks/>
            </p:cNvGrpSpPr>
            <p:nvPr/>
          </p:nvGrpSpPr>
          <p:grpSpPr bwMode="auto">
            <a:xfrm>
              <a:off x="478" y="1867"/>
              <a:ext cx="1436" cy="553"/>
              <a:chOff x="512" y="1635"/>
              <a:chExt cx="1436" cy="553"/>
            </a:xfrm>
          </p:grpSpPr>
          <p:sp>
            <p:nvSpPr>
              <p:cNvPr id="149515" name="Rectangle 11"/>
              <p:cNvSpPr>
                <a:spLocks noChangeArrowheads="1"/>
              </p:cNvSpPr>
              <p:nvPr/>
            </p:nvSpPr>
            <p:spPr bwMode="auto">
              <a:xfrm>
                <a:off x="512" y="1635"/>
                <a:ext cx="1436" cy="553"/>
              </a:xfrm>
              <a:prstGeom prst="rect">
                <a:avLst/>
              </a:prstGeom>
              <a:solidFill>
                <a:schemeClr val="accent1"/>
              </a:solidFill>
              <a:ln w="23813">
                <a:solidFill>
                  <a:srgbClr val="000000"/>
                </a:solidFill>
                <a:miter lim="800000"/>
                <a:headEnd/>
                <a:tailEnd/>
              </a:ln>
            </p:spPr>
            <p:txBody>
              <a:bodyPr/>
              <a:lstStyle/>
              <a:p>
                <a:endParaRPr lang="en-US"/>
              </a:p>
            </p:txBody>
          </p:sp>
          <p:sp>
            <p:nvSpPr>
              <p:cNvPr id="149516" name="Rectangle 12"/>
              <p:cNvSpPr>
                <a:spLocks noChangeArrowheads="1"/>
              </p:cNvSpPr>
              <p:nvPr/>
            </p:nvSpPr>
            <p:spPr bwMode="auto">
              <a:xfrm>
                <a:off x="728" y="1681"/>
                <a:ext cx="1004"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a:solidFill>
                      <a:srgbClr val="000000"/>
                    </a:solidFill>
                    <a:latin typeface="Arial" panose="020B0604020202020204" pitchFamily="34" charset="0"/>
                  </a:rPr>
                  <a:t>Internal </a:t>
                </a:r>
                <a:r>
                  <a:rPr lang="en-US" altLang="en-US">
                    <a:solidFill>
                      <a:schemeClr val="hlink"/>
                    </a:solidFill>
                    <a:latin typeface="Arial" panose="020B0604020202020204" pitchFamily="34" charset="0"/>
                  </a:rPr>
                  <a:t>S</a:t>
                </a:r>
                <a:r>
                  <a:rPr lang="en-US" altLang="en-US">
                    <a:solidFill>
                      <a:srgbClr val="000000"/>
                    </a:solidFill>
                    <a:latin typeface="Arial" panose="020B0604020202020204" pitchFamily="34" charset="0"/>
                  </a:rPr>
                  <a:t>trengths</a:t>
                </a:r>
                <a:endParaRPr lang="en-US" altLang="en-US" sz="2600">
                  <a:latin typeface="Arial Narrow" panose="020B0606020202030204" pitchFamily="34" charset="0"/>
                </a:endParaRPr>
              </a:p>
            </p:txBody>
          </p:sp>
        </p:grpSp>
        <p:grpSp>
          <p:nvGrpSpPr>
            <p:cNvPr id="149544" name="Group 40"/>
            <p:cNvGrpSpPr>
              <a:grpSpLocks/>
            </p:cNvGrpSpPr>
            <p:nvPr/>
          </p:nvGrpSpPr>
          <p:grpSpPr bwMode="auto">
            <a:xfrm>
              <a:off x="478" y="2833"/>
              <a:ext cx="1436" cy="553"/>
              <a:chOff x="564" y="2929"/>
              <a:chExt cx="1436" cy="553"/>
            </a:xfrm>
          </p:grpSpPr>
          <p:sp>
            <p:nvSpPr>
              <p:cNvPr id="149519" name="Rectangle 15"/>
              <p:cNvSpPr>
                <a:spLocks noChangeArrowheads="1"/>
              </p:cNvSpPr>
              <p:nvPr/>
            </p:nvSpPr>
            <p:spPr bwMode="auto">
              <a:xfrm>
                <a:off x="564" y="2929"/>
                <a:ext cx="1436" cy="553"/>
              </a:xfrm>
              <a:prstGeom prst="rect">
                <a:avLst/>
              </a:prstGeom>
              <a:solidFill>
                <a:schemeClr val="accent1"/>
              </a:solidFill>
              <a:ln w="23813">
                <a:solidFill>
                  <a:srgbClr val="000000"/>
                </a:solidFill>
                <a:miter lim="800000"/>
                <a:headEnd/>
                <a:tailEnd/>
              </a:ln>
            </p:spPr>
            <p:txBody>
              <a:bodyPr/>
              <a:lstStyle/>
              <a:p>
                <a:endParaRPr lang="en-US"/>
              </a:p>
            </p:txBody>
          </p:sp>
          <p:sp>
            <p:nvSpPr>
              <p:cNvPr id="149520" name="Rectangle 16"/>
              <p:cNvSpPr>
                <a:spLocks noChangeArrowheads="1"/>
              </p:cNvSpPr>
              <p:nvPr/>
            </p:nvSpPr>
            <p:spPr bwMode="auto">
              <a:xfrm>
                <a:off x="698" y="2976"/>
                <a:ext cx="1170"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a:solidFill>
                      <a:srgbClr val="000000"/>
                    </a:solidFill>
                    <a:latin typeface="Arial" panose="020B0604020202020204" pitchFamily="34" charset="0"/>
                  </a:rPr>
                  <a:t>Internal </a:t>
                </a:r>
                <a:r>
                  <a:rPr lang="en-US" altLang="en-US">
                    <a:solidFill>
                      <a:schemeClr val="hlink"/>
                    </a:solidFill>
                    <a:latin typeface="Arial" panose="020B0604020202020204" pitchFamily="34" charset="0"/>
                  </a:rPr>
                  <a:t>W</a:t>
                </a:r>
                <a:r>
                  <a:rPr lang="en-US" altLang="en-US">
                    <a:solidFill>
                      <a:srgbClr val="000000"/>
                    </a:solidFill>
                    <a:latin typeface="Arial" panose="020B0604020202020204" pitchFamily="34" charset="0"/>
                  </a:rPr>
                  <a:t>eaknesses</a:t>
                </a:r>
                <a:endParaRPr lang="en-US" altLang="en-US" sz="2600">
                  <a:latin typeface="Arial Narrow" panose="020B0606020202030204" pitchFamily="34" charset="0"/>
                </a:endParaRPr>
              </a:p>
            </p:txBody>
          </p:sp>
        </p:grpSp>
        <p:grpSp>
          <p:nvGrpSpPr>
            <p:cNvPr id="149545" name="Group 41"/>
            <p:cNvGrpSpPr>
              <a:grpSpLocks/>
            </p:cNvGrpSpPr>
            <p:nvPr/>
          </p:nvGrpSpPr>
          <p:grpSpPr bwMode="auto">
            <a:xfrm>
              <a:off x="3874" y="1867"/>
              <a:ext cx="1436" cy="553"/>
              <a:chOff x="3960" y="1906"/>
              <a:chExt cx="1436" cy="553"/>
            </a:xfrm>
          </p:grpSpPr>
          <p:sp>
            <p:nvSpPr>
              <p:cNvPr id="149511" name="Rectangle 7"/>
              <p:cNvSpPr>
                <a:spLocks noChangeArrowheads="1"/>
              </p:cNvSpPr>
              <p:nvPr/>
            </p:nvSpPr>
            <p:spPr bwMode="auto">
              <a:xfrm>
                <a:off x="3960" y="1906"/>
                <a:ext cx="1436" cy="553"/>
              </a:xfrm>
              <a:prstGeom prst="rect">
                <a:avLst/>
              </a:prstGeom>
              <a:solidFill>
                <a:schemeClr val="accent1"/>
              </a:solidFill>
              <a:ln w="23813">
                <a:solidFill>
                  <a:srgbClr val="000000"/>
                </a:solidFill>
                <a:miter lim="800000"/>
                <a:headEnd/>
                <a:tailEnd/>
              </a:ln>
            </p:spPr>
            <p:txBody>
              <a:bodyPr/>
              <a:lstStyle/>
              <a:p>
                <a:endParaRPr lang="en-US"/>
              </a:p>
            </p:txBody>
          </p:sp>
          <p:sp>
            <p:nvSpPr>
              <p:cNvPr id="149512" name="Rectangle 8"/>
              <p:cNvSpPr>
                <a:spLocks noChangeArrowheads="1"/>
              </p:cNvSpPr>
              <p:nvPr/>
            </p:nvSpPr>
            <p:spPr bwMode="auto">
              <a:xfrm>
                <a:off x="3982" y="1953"/>
                <a:ext cx="1393"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a:solidFill>
                      <a:srgbClr val="000000"/>
                    </a:solidFill>
                    <a:latin typeface="Arial" panose="020B0604020202020204" pitchFamily="34" charset="0"/>
                  </a:rPr>
                  <a:t>External </a:t>
                </a:r>
                <a:r>
                  <a:rPr lang="en-US" altLang="en-US">
                    <a:solidFill>
                      <a:schemeClr val="hlink"/>
                    </a:solidFill>
                    <a:latin typeface="Arial" panose="020B0604020202020204" pitchFamily="34" charset="0"/>
                  </a:rPr>
                  <a:t>O</a:t>
                </a:r>
                <a:r>
                  <a:rPr lang="en-US" altLang="en-US">
                    <a:solidFill>
                      <a:srgbClr val="000000"/>
                    </a:solidFill>
                    <a:latin typeface="Arial" panose="020B0604020202020204" pitchFamily="34" charset="0"/>
                  </a:rPr>
                  <a:t>pportunities</a:t>
                </a:r>
                <a:endParaRPr lang="en-US" altLang="en-US" sz="2600">
                  <a:latin typeface="Arial Narrow" panose="020B0606020202030204" pitchFamily="34" charset="0"/>
                </a:endParaRPr>
              </a:p>
            </p:txBody>
          </p:sp>
        </p:grpSp>
        <p:grpSp>
          <p:nvGrpSpPr>
            <p:cNvPr id="149546" name="Group 42"/>
            <p:cNvGrpSpPr>
              <a:grpSpLocks/>
            </p:cNvGrpSpPr>
            <p:nvPr/>
          </p:nvGrpSpPr>
          <p:grpSpPr bwMode="auto">
            <a:xfrm>
              <a:off x="3874" y="2833"/>
              <a:ext cx="1436" cy="553"/>
              <a:chOff x="3812" y="2929"/>
              <a:chExt cx="1436" cy="553"/>
            </a:xfrm>
          </p:grpSpPr>
          <p:sp>
            <p:nvSpPr>
              <p:cNvPr id="149523" name="Rectangle 19"/>
              <p:cNvSpPr>
                <a:spLocks noChangeArrowheads="1"/>
              </p:cNvSpPr>
              <p:nvPr/>
            </p:nvSpPr>
            <p:spPr bwMode="auto">
              <a:xfrm>
                <a:off x="3812" y="2929"/>
                <a:ext cx="1436" cy="553"/>
              </a:xfrm>
              <a:prstGeom prst="rect">
                <a:avLst/>
              </a:prstGeom>
              <a:solidFill>
                <a:schemeClr val="accent1"/>
              </a:solidFill>
              <a:ln w="23813">
                <a:solidFill>
                  <a:srgbClr val="000000"/>
                </a:solidFill>
                <a:miter lim="800000"/>
                <a:headEnd/>
                <a:tailEnd/>
              </a:ln>
            </p:spPr>
            <p:txBody>
              <a:bodyPr/>
              <a:lstStyle/>
              <a:p>
                <a:endParaRPr lang="en-US"/>
              </a:p>
            </p:txBody>
          </p:sp>
          <p:sp>
            <p:nvSpPr>
              <p:cNvPr id="149524" name="Rectangle 20"/>
              <p:cNvSpPr>
                <a:spLocks noChangeArrowheads="1"/>
              </p:cNvSpPr>
              <p:nvPr/>
            </p:nvSpPr>
            <p:spPr bwMode="auto">
              <a:xfrm>
                <a:off x="4046" y="2976"/>
                <a:ext cx="969"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a:solidFill>
                      <a:srgbClr val="000000"/>
                    </a:solidFill>
                    <a:latin typeface="Arial" panose="020B0604020202020204" pitchFamily="34" charset="0"/>
                  </a:rPr>
                  <a:t>External </a:t>
                </a:r>
                <a:r>
                  <a:rPr lang="en-US" altLang="en-US">
                    <a:solidFill>
                      <a:schemeClr val="hlink"/>
                    </a:solidFill>
                    <a:latin typeface="Arial" panose="020B0604020202020204" pitchFamily="34" charset="0"/>
                  </a:rPr>
                  <a:t>T</a:t>
                </a:r>
                <a:r>
                  <a:rPr lang="en-US" altLang="en-US">
                    <a:solidFill>
                      <a:srgbClr val="000000"/>
                    </a:solidFill>
                    <a:latin typeface="Arial" panose="020B0604020202020204" pitchFamily="34" charset="0"/>
                  </a:rPr>
                  <a:t>hreats</a:t>
                </a:r>
                <a:endParaRPr lang="en-US" altLang="en-US" sz="2600">
                  <a:latin typeface="Arial Narrow" panose="020B0606020202030204" pitchFamily="34" charset="0"/>
                </a:endParaRPr>
              </a:p>
            </p:txBody>
          </p:sp>
        </p:grpSp>
        <p:grpSp>
          <p:nvGrpSpPr>
            <p:cNvPr id="149542" name="Group 38"/>
            <p:cNvGrpSpPr>
              <a:grpSpLocks/>
            </p:cNvGrpSpPr>
            <p:nvPr/>
          </p:nvGrpSpPr>
          <p:grpSpPr bwMode="auto">
            <a:xfrm>
              <a:off x="2307" y="1366"/>
              <a:ext cx="1147" cy="443"/>
              <a:chOff x="2307" y="1366"/>
              <a:chExt cx="1147" cy="443"/>
            </a:xfrm>
          </p:grpSpPr>
          <p:sp>
            <p:nvSpPr>
              <p:cNvPr id="149509" name="Rectangle 5"/>
              <p:cNvSpPr>
                <a:spLocks noChangeArrowheads="1"/>
              </p:cNvSpPr>
              <p:nvPr/>
            </p:nvSpPr>
            <p:spPr bwMode="auto">
              <a:xfrm>
                <a:off x="2307" y="1366"/>
                <a:ext cx="1147" cy="443"/>
              </a:xfrm>
              <a:prstGeom prst="rect">
                <a:avLst/>
              </a:prstGeom>
              <a:solidFill>
                <a:schemeClr val="accent1"/>
              </a:solidFill>
              <a:ln w="23813">
                <a:solidFill>
                  <a:srgbClr val="000000"/>
                </a:solidFill>
                <a:miter lim="800000"/>
                <a:headEnd/>
                <a:tailEnd/>
              </a:ln>
            </p:spPr>
            <p:txBody>
              <a:bodyPr/>
              <a:lstStyle/>
              <a:p>
                <a:endParaRPr lang="en-US"/>
              </a:p>
            </p:txBody>
          </p:sp>
          <p:sp>
            <p:nvSpPr>
              <p:cNvPr id="149510" name="Rectangle 6"/>
              <p:cNvSpPr>
                <a:spLocks noChangeArrowheads="1"/>
              </p:cNvSpPr>
              <p:nvPr/>
            </p:nvSpPr>
            <p:spPr bwMode="auto">
              <a:xfrm>
                <a:off x="2551" y="1472"/>
                <a:ext cx="65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r>
                  <a:rPr lang="en-US" altLang="en-US">
                    <a:solidFill>
                      <a:srgbClr val="000000"/>
                    </a:solidFill>
                    <a:latin typeface="Arial" panose="020B0604020202020204" pitchFamily="34" charset="0"/>
                  </a:rPr>
                  <a:t>Mission</a:t>
                </a:r>
                <a:endParaRPr lang="en-US" altLang="en-US" sz="2600">
                  <a:latin typeface="Arial Narrow" panose="020B0606020202030204" pitchFamily="34" charset="0"/>
                </a:endParaRPr>
              </a:p>
            </p:txBody>
          </p:sp>
        </p:grpSp>
      </p:grpSp>
    </p:spTree>
    <p:extLst>
      <p:ext uri="{BB962C8B-B14F-4D97-AF65-F5344CB8AC3E}">
        <p14:creationId xmlns:p14="http://schemas.microsoft.com/office/powerpoint/2010/main" val="2593203336"/>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149564"/>
                                        </p:tgtEl>
                                        <p:attrNameLst>
                                          <p:attrName>style.visibility</p:attrName>
                                        </p:attrNameLst>
                                      </p:cBhvr>
                                      <p:to>
                                        <p:strVal val="visible"/>
                                      </p:to>
                                    </p:set>
                                    <p:animEffect transition="in" filter="dissolve">
                                      <p:cBhvr>
                                        <p:cTn id="7" dur="1000"/>
                                        <p:tgtEl>
                                          <p:spTgt spid="1495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49563"/>
                                        </p:tgtEl>
                                        <p:attrNameLst>
                                          <p:attrName>style.visibility</p:attrName>
                                        </p:attrNameLst>
                                      </p:cBhvr>
                                      <p:to>
                                        <p:strVal val="visible"/>
                                      </p:to>
                                    </p:set>
                                    <p:animEffect transition="in" filter="box(in)">
                                      <p:cBhvr>
                                        <p:cTn id="12" dur="1000"/>
                                        <p:tgtEl>
                                          <p:spTgt spid="149563"/>
                                        </p:tgtEl>
                                      </p:cBhvr>
                                    </p:animEffect>
                                  </p:childTnLst>
                                </p:cTn>
                              </p:par>
                            </p:childTnLst>
                          </p:cTn>
                        </p:par>
                        <p:par>
                          <p:cTn id="13" fill="hold" nodeType="afterGroup">
                            <p:stCondLst>
                              <p:cond delay="1000"/>
                            </p:stCondLst>
                            <p:childTnLst>
                              <p:par>
                                <p:cTn id="14" presetID="22" presetClass="entr" presetSubtype="1" fill="hold" nodeType="afterEffect">
                                  <p:stCondLst>
                                    <p:cond delay="2000"/>
                                  </p:stCondLst>
                                  <p:childTnLst>
                                    <p:set>
                                      <p:cBhvr>
                                        <p:cTn id="15" dur="1" fill="hold">
                                          <p:stCondLst>
                                            <p:cond delay="0"/>
                                          </p:stCondLst>
                                        </p:cTn>
                                        <p:tgtEl>
                                          <p:spTgt spid="149562"/>
                                        </p:tgtEl>
                                        <p:attrNameLst>
                                          <p:attrName>style.visibility</p:attrName>
                                        </p:attrNameLst>
                                      </p:cBhvr>
                                      <p:to>
                                        <p:strVal val="visible"/>
                                      </p:to>
                                    </p:set>
                                    <p:animEffect transition="in" filter="wipe(up)">
                                      <p:cBhvr>
                                        <p:cTn id="16" dur="1000"/>
                                        <p:tgtEl>
                                          <p:spTgt spid="149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2074864" y="341313"/>
            <a:ext cx="8004175" cy="812800"/>
          </a:xfrm>
          <a:solidFill>
            <a:schemeClr val="accent1"/>
          </a:solidFill>
          <a:ln>
            <a:solidFill>
              <a:schemeClr val="tx1"/>
            </a:solidFill>
            <a:miter lim="800000"/>
            <a:headEnd/>
            <a:tailEnd/>
          </a:ln>
        </p:spPr>
        <p:txBody>
          <a:bodyPr/>
          <a:lstStyle/>
          <a:p>
            <a:r>
              <a:rPr lang="en-US" altLang="en-US">
                <a:effectLst>
                  <a:outerShdw blurRad="38100" dist="38100" dir="2700000" algn="tl">
                    <a:srgbClr val="FFFFFF"/>
                  </a:outerShdw>
                </a:effectLst>
              </a:rPr>
              <a:t>Activity Mapping</a:t>
            </a:r>
          </a:p>
        </p:txBody>
      </p:sp>
      <p:grpSp>
        <p:nvGrpSpPr>
          <p:cNvPr id="153633" name="Group 33"/>
          <p:cNvGrpSpPr>
            <a:grpSpLocks/>
          </p:cNvGrpSpPr>
          <p:nvPr/>
        </p:nvGrpSpPr>
        <p:grpSpPr bwMode="auto">
          <a:xfrm>
            <a:off x="1955801" y="1387476"/>
            <a:ext cx="8323263" cy="5026025"/>
            <a:chOff x="256" y="874"/>
            <a:chExt cx="5243" cy="3166"/>
          </a:xfrm>
        </p:grpSpPr>
        <p:sp>
          <p:nvSpPr>
            <p:cNvPr id="153632" name="Freeform 32"/>
            <p:cNvSpPr>
              <a:spLocks/>
            </p:cNvSpPr>
            <p:nvPr/>
          </p:nvSpPr>
          <p:spPr bwMode="auto">
            <a:xfrm>
              <a:off x="873" y="1353"/>
              <a:ext cx="3657" cy="2154"/>
            </a:xfrm>
            <a:custGeom>
              <a:avLst/>
              <a:gdLst>
                <a:gd name="T0" fmla="*/ 981 w 3657"/>
                <a:gd name="T1" fmla="*/ 81 h 2154"/>
                <a:gd name="T2" fmla="*/ 2592 w 3657"/>
                <a:gd name="T3" fmla="*/ 0 h 2154"/>
                <a:gd name="T4" fmla="*/ 3072 w 3657"/>
                <a:gd name="T5" fmla="*/ 276 h 2154"/>
                <a:gd name="T6" fmla="*/ 3657 w 3657"/>
                <a:gd name="T7" fmla="*/ 1098 h 2154"/>
                <a:gd name="T8" fmla="*/ 3654 w 3657"/>
                <a:gd name="T9" fmla="*/ 1482 h 2154"/>
                <a:gd name="T10" fmla="*/ 2988 w 3657"/>
                <a:gd name="T11" fmla="*/ 1986 h 2154"/>
                <a:gd name="T12" fmla="*/ 2625 w 3657"/>
                <a:gd name="T13" fmla="*/ 2151 h 2154"/>
                <a:gd name="T14" fmla="*/ 1014 w 3657"/>
                <a:gd name="T15" fmla="*/ 2154 h 2154"/>
                <a:gd name="T16" fmla="*/ 525 w 3657"/>
                <a:gd name="T17" fmla="*/ 1980 h 2154"/>
                <a:gd name="T18" fmla="*/ 3 w 3657"/>
                <a:gd name="T19" fmla="*/ 1476 h 2154"/>
                <a:gd name="T20" fmla="*/ 0 w 3657"/>
                <a:gd name="T21" fmla="*/ 1095 h 2154"/>
                <a:gd name="T22" fmla="*/ 486 w 3657"/>
                <a:gd name="T23" fmla="*/ 378 h 2154"/>
                <a:gd name="T24" fmla="*/ 981 w 3657"/>
                <a:gd name="T25" fmla="*/ 81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57" h="2154">
                  <a:moveTo>
                    <a:pt x="981" y="81"/>
                  </a:moveTo>
                  <a:lnTo>
                    <a:pt x="2592" y="0"/>
                  </a:lnTo>
                  <a:lnTo>
                    <a:pt x="3072" y="276"/>
                  </a:lnTo>
                  <a:lnTo>
                    <a:pt x="3657" y="1098"/>
                  </a:lnTo>
                  <a:lnTo>
                    <a:pt x="3654" y="1482"/>
                  </a:lnTo>
                  <a:lnTo>
                    <a:pt x="2988" y="1986"/>
                  </a:lnTo>
                  <a:lnTo>
                    <a:pt x="2625" y="2151"/>
                  </a:lnTo>
                  <a:lnTo>
                    <a:pt x="1014" y="2154"/>
                  </a:lnTo>
                  <a:lnTo>
                    <a:pt x="525" y="1980"/>
                  </a:lnTo>
                  <a:lnTo>
                    <a:pt x="3" y="1476"/>
                  </a:lnTo>
                  <a:lnTo>
                    <a:pt x="0" y="1095"/>
                  </a:lnTo>
                  <a:lnTo>
                    <a:pt x="486" y="378"/>
                  </a:lnTo>
                  <a:lnTo>
                    <a:pt x="981" y="81"/>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3625" name="Group 25"/>
            <p:cNvGrpSpPr>
              <a:grpSpLocks/>
            </p:cNvGrpSpPr>
            <p:nvPr/>
          </p:nvGrpSpPr>
          <p:grpSpPr bwMode="auto">
            <a:xfrm>
              <a:off x="1814" y="874"/>
              <a:ext cx="1653" cy="874"/>
              <a:chOff x="2134" y="874"/>
              <a:chExt cx="1653" cy="874"/>
            </a:xfrm>
          </p:grpSpPr>
          <p:sp>
            <p:nvSpPr>
              <p:cNvPr id="153608" name="Oval 8"/>
              <p:cNvSpPr>
                <a:spLocks noChangeArrowheads="1"/>
              </p:cNvSpPr>
              <p:nvPr/>
            </p:nvSpPr>
            <p:spPr bwMode="auto">
              <a:xfrm>
                <a:off x="2134" y="874"/>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10" name="Text Box 10"/>
              <p:cNvSpPr txBox="1">
                <a:spLocks noChangeArrowheads="1"/>
              </p:cNvSpPr>
              <p:nvPr/>
            </p:nvSpPr>
            <p:spPr bwMode="auto">
              <a:xfrm>
                <a:off x="2155" y="1052"/>
                <a:ext cx="161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Courteous, but Limited Passenger Service</a:t>
                </a:r>
              </a:p>
            </p:txBody>
          </p:sp>
        </p:grpSp>
        <p:grpSp>
          <p:nvGrpSpPr>
            <p:cNvPr id="153628" name="Group 28"/>
            <p:cNvGrpSpPr>
              <a:grpSpLocks/>
            </p:cNvGrpSpPr>
            <p:nvPr/>
          </p:nvGrpSpPr>
          <p:grpSpPr bwMode="auto">
            <a:xfrm>
              <a:off x="1870" y="3166"/>
              <a:ext cx="1653" cy="874"/>
              <a:chOff x="2134" y="3086"/>
              <a:chExt cx="1653" cy="874"/>
            </a:xfrm>
          </p:grpSpPr>
          <p:sp>
            <p:nvSpPr>
              <p:cNvPr id="153606" name="Oval 6"/>
              <p:cNvSpPr>
                <a:spLocks noChangeArrowheads="1"/>
              </p:cNvSpPr>
              <p:nvPr/>
            </p:nvSpPr>
            <p:spPr bwMode="auto">
              <a:xfrm>
                <a:off x="2134" y="3086"/>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14" name="Text Box 14"/>
              <p:cNvSpPr txBox="1">
                <a:spLocks noChangeArrowheads="1"/>
              </p:cNvSpPr>
              <p:nvPr/>
            </p:nvSpPr>
            <p:spPr bwMode="auto">
              <a:xfrm>
                <a:off x="2208" y="3255"/>
                <a:ext cx="1504"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Standardized Fleet of Boeing 737 Aircraft</a:t>
                </a:r>
              </a:p>
            </p:txBody>
          </p:sp>
        </p:grpSp>
        <p:sp>
          <p:nvSpPr>
            <p:cNvPr id="153616" name="Text Box 16"/>
            <p:cNvSpPr txBox="1">
              <a:spLocks noChangeArrowheads="1"/>
            </p:cNvSpPr>
            <p:nvPr/>
          </p:nvSpPr>
          <p:spPr bwMode="auto">
            <a:xfrm>
              <a:off x="1432" y="2351"/>
              <a:ext cx="2374" cy="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a:latin typeface="Arial" panose="020B0604020202020204" pitchFamily="34" charset="0"/>
                </a:rPr>
                <a:t>Competitive Advantage:</a:t>
              </a:r>
            </a:p>
            <a:p>
              <a:pPr algn="ctr">
                <a:lnSpc>
                  <a:spcPct val="85000"/>
                </a:lnSpc>
              </a:pPr>
              <a:r>
                <a:rPr lang="en-US" altLang="en-US">
                  <a:latin typeface="Arial" panose="020B0604020202020204" pitchFamily="34" charset="0"/>
                </a:rPr>
                <a:t>Low Cost</a:t>
              </a:r>
            </a:p>
          </p:txBody>
        </p:sp>
        <p:sp>
          <p:nvSpPr>
            <p:cNvPr id="153617" name="Line 17"/>
            <p:cNvSpPr>
              <a:spLocks noChangeShapeType="1"/>
            </p:cNvSpPr>
            <p:nvPr/>
          </p:nvSpPr>
          <p:spPr bwMode="auto">
            <a:xfrm>
              <a:off x="3454" y="1345"/>
              <a:ext cx="472" cy="272"/>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20" name="Freeform 20"/>
            <p:cNvSpPr>
              <a:spLocks/>
            </p:cNvSpPr>
            <p:nvPr/>
          </p:nvSpPr>
          <p:spPr bwMode="auto">
            <a:xfrm>
              <a:off x="1427" y="3347"/>
              <a:ext cx="443" cy="153"/>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22" name="Line 22"/>
            <p:cNvSpPr>
              <a:spLocks noChangeShapeType="1"/>
            </p:cNvSpPr>
            <p:nvPr/>
          </p:nvSpPr>
          <p:spPr bwMode="auto">
            <a:xfrm flipH="1">
              <a:off x="1350" y="1440"/>
              <a:ext cx="493" cy="291"/>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3631" name="Group 31"/>
            <p:cNvGrpSpPr>
              <a:grpSpLocks/>
            </p:cNvGrpSpPr>
            <p:nvPr/>
          </p:nvGrpSpPr>
          <p:grpSpPr bwMode="auto">
            <a:xfrm>
              <a:off x="256" y="1529"/>
              <a:ext cx="5243" cy="2110"/>
              <a:chOff x="256" y="1529"/>
              <a:chExt cx="5243" cy="2110"/>
            </a:xfrm>
          </p:grpSpPr>
          <p:grpSp>
            <p:nvGrpSpPr>
              <p:cNvPr id="153626" name="Group 26"/>
              <p:cNvGrpSpPr>
                <a:grpSpLocks/>
              </p:cNvGrpSpPr>
              <p:nvPr/>
            </p:nvGrpSpPr>
            <p:grpSpPr bwMode="auto">
              <a:xfrm>
                <a:off x="256" y="1529"/>
                <a:ext cx="1238" cy="926"/>
                <a:chOff x="256" y="1594"/>
                <a:chExt cx="1238" cy="926"/>
              </a:xfrm>
            </p:grpSpPr>
            <p:sp>
              <p:nvSpPr>
                <p:cNvPr id="153607" name="Oval 7"/>
                <p:cNvSpPr>
                  <a:spLocks noChangeArrowheads="1"/>
                </p:cNvSpPr>
                <p:nvPr/>
              </p:nvSpPr>
              <p:spPr bwMode="auto">
                <a:xfrm>
                  <a:off x="288" y="1594"/>
                  <a:ext cx="1174" cy="926"/>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11" name="Text Box 11"/>
                <p:cNvSpPr txBox="1">
                  <a:spLocks noChangeArrowheads="1"/>
                </p:cNvSpPr>
                <p:nvPr/>
              </p:nvSpPr>
              <p:spPr bwMode="auto">
                <a:xfrm>
                  <a:off x="256" y="1782"/>
                  <a:ext cx="123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Lean, Productive Employees</a:t>
                  </a:r>
                </a:p>
              </p:txBody>
            </p:sp>
          </p:grpSp>
          <p:grpSp>
            <p:nvGrpSpPr>
              <p:cNvPr id="153629" name="Group 29"/>
              <p:cNvGrpSpPr>
                <a:grpSpLocks/>
              </p:cNvGrpSpPr>
              <p:nvPr/>
            </p:nvGrpSpPr>
            <p:grpSpPr bwMode="auto">
              <a:xfrm>
                <a:off x="3555" y="1533"/>
                <a:ext cx="1944" cy="919"/>
                <a:chOff x="3763" y="1658"/>
                <a:chExt cx="1944" cy="919"/>
              </a:xfrm>
            </p:grpSpPr>
            <p:sp>
              <p:nvSpPr>
                <p:cNvPr id="153609" name="Oval 9"/>
                <p:cNvSpPr>
                  <a:spLocks noChangeArrowheads="1"/>
                </p:cNvSpPr>
                <p:nvPr/>
              </p:nvSpPr>
              <p:spPr bwMode="auto">
                <a:xfrm>
                  <a:off x="3763" y="1658"/>
                  <a:ext cx="1944" cy="919"/>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12" name="Text Box 12"/>
                <p:cNvSpPr txBox="1">
                  <a:spLocks noChangeArrowheads="1"/>
                </p:cNvSpPr>
                <p:nvPr/>
              </p:nvSpPr>
              <p:spPr bwMode="auto">
                <a:xfrm>
                  <a:off x="3823" y="1850"/>
                  <a:ext cx="1825" cy="55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Short Haul, Point-to-Point Routes, Often to Secondary Airports</a:t>
                  </a:r>
                </a:p>
              </p:txBody>
            </p:sp>
          </p:grpSp>
          <p:grpSp>
            <p:nvGrpSpPr>
              <p:cNvPr id="153627" name="Group 27"/>
              <p:cNvGrpSpPr>
                <a:grpSpLocks/>
              </p:cNvGrpSpPr>
              <p:nvPr/>
            </p:nvGrpSpPr>
            <p:grpSpPr bwMode="auto">
              <a:xfrm>
                <a:off x="315" y="2816"/>
                <a:ext cx="1120" cy="823"/>
                <a:chOff x="267" y="2726"/>
                <a:chExt cx="1120" cy="823"/>
              </a:xfrm>
            </p:grpSpPr>
            <p:sp>
              <p:nvSpPr>
                <p:cNvPr id="153605" name="Oval 5"/>
                <p:cNvSpPr>
                  <a:spLocks noChangeArrowheads="1"/>
                </p:cNvSpPr>
                <p:nvPr/>
              </p:nvSpPr>
              <p:spPr bwMode="auto">
                <a:xfrm>
                  <a:off x="267" y="2726"/>
                  <a:ext cx="1120" cy="823"/>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13" name="Text Box 13"/>
                <p:cNvSpPr txBox="1">
                  <a:spLocks noChangeArrowheads="1"/>
                </p:cNvSpPr>
                <p:nvPr/>
              </p:nvSpPr>
              <p:spPr bwMode="auto">
                <a:xfrm>
                  <a:off x="368" y="2862"/>
                  <a:ext cx="91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High Aircraft Utilization</a:t>
                  </a:r>
                </a:p>
              </p:txBody>
            </p:sp>
          </p:grpSp>
          <p:grpSp>
            <p:nvGrpSpPr>
              <p:cNvPr id="153630" name="Group 30"/>
              <p:cNvGrpSpPr>
                <a:grpSpLocks/>
              </p:cNvGrpSpPr>
              <p:nvPr/>
            </p:nvGrpSpPr>
            <p:grpSpPr bwMode="auto">
              <a:xfrm>
                <a:off x="3841" y="2832"/>
                <a:ext cx="1373" cy="792"/>
                <a:chOff x="4054" y="2777"/>
                <a:chExt cx="1373" cy="792"/>
              </a:xfrm>
            </p:grpSpPr>
            <p:sp>
              <p:nvSpPr>
                <p:cNvPr id="153604" name="Oval 4"/>
                <p:cNvSpPr>
                  <a:spLocks noChangeArrowheads="1"/>
                </p:cNvSpPr>
                <p:nvPr/>
              </p:nvSpPr>
              <p:spPr bwMode="auto">
                <a:xfrm>
                  <a:off x="4054" y="2777"/>
                  <a:ext cx="1373" cy="792"/>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15" name="Text Box 15"/>
                <p:cNvSpPr txBox="1">
                  <a:spLocks noChangeArrowheads="1"/>
                </p:cNvSpPr>
                <p:nvPr/>
              </p:nvSpPr>
              <p:spPr bwMode="auto">
                <a:xfrm>
                  <a:off x="4095" y="2897"/>
                  <a:ext cx="129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Frequent, Reliable Schedules</a:t>
                  </a:r>
                </a:p>
              </p:txBody>
            </p:sp>
          </p:grpSp>
          <p:sp>
            <p:nvSpPr>
              <p:cNvPr id="153621" name="Line 21"/>
              <p:cNvSpPr>
                <a:spLocks noChangeShapeType="1"/>
              </p:cNvSpPr>
              <p:nvPr/>
            </p:nvSpPr>
            <p:spPr bwMode="auto">
              <a:xfrm>
                <a:off x="875"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23" name="Line 23"/>
              <p:cNvSpPr>
                <a:spLocks noChangeShapeType="1"/>
              </p:cNvSpPr>
              <p:nvPr/>
            </p:nvSpPr>
            <p:spPr bwMode="auto">
              <a:xfrm>
                <a:off x="4527"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3624" name="Freeform 24"/>
            <p:cNvSpPr>
              <a:spLocks/>
            </p:cNvSpPr>
            <p:nvPr/>
          </p:nvSpPr>
          <p:spPr bwMode="auto">
            <a:xfrm flipH="1">
              <a:off x="3499" y="3339"/>
              <a:ext cx="363" cy="169"/>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3634" name="Text Box 34"/>
          <p:cNvSpPr txBox="1">
            <a:spLocks noChangeArrowheads="1"/>
          </p:cNvSpPr>
          <p:nvPr/>
        </p:nvSpPr>
        <p:spPr bwMode="auto">
          <a:xfrm>
            <a:off x="8912225" y="6102350"/>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t>Figure 2.8</a:t>
            </a:r>
          </a:p>
        </p:txBody>
      </p:sp>
    </p:spTree>
    <p:extLst>
      <p:ext uri="{BB962C8B-B14F-4D97-AF65-F5344CB8AC3E}">
        <p14:creationId xmlns:p14="http://schemas.microsoft.com/office/powerpoint/2010/main" val="3938761245"/>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afterEffect">
                                  <p:stCondLst>
                                    <p:cond delay="1000"/>
                                  </p:stCondLst>
                                  <p:childTnLst>
                                    <p:set>
                                      <p:cBhvr>
                                        <p:cTn id="6" dur="1" fill="hold">
                                          <p:stCondLst>
                                            <p:cond delay="0"/>
                                          </p:stCondLst>
                                        </p:cTn>
                                        <p:tgtEl>
                                          <p:spTgt spid="153633"/>
                                        </p:tgtEl>
                                        <p:attrNameLst>
                                          <p:attrName>style.visibility</p:attrName>
                                        </p:attrNameLst>
                                      </p:cBhvr>
                                      <p:to>
                                        <p:strVal val="visible"/>
                                      </p:to>
                                    </p:set>
                                    <p:animEffect transition="in" filter="circle(in)">
                                      <p:cBhvr>
                                        <p:cTn id="7" dur="2000"/>
                                        <p:tgtEl>
                                          <p:spTgt spid="153633"/>
                                        </p:tgtEl>
                                      </p:cBhvr>
                                    </p:animEffect>
                                  </p:childTnLst>
                                </p:cTn>
                              </p:par>
                            </p:childTnLst>
                          </p:cTn>
                        </p:par>
                        <p:par>
                          <p:cTn id="8" fill="hold" nodeType="afterGroup">
                            <p:stCondLst>
                              <p:cond delay="3000"/>
                            </p:stCondLst>
                            <p:childTnLst>
                              <p:par>
                                <p:cTn id="9" presetID="22" presetClass="entr" presetSubtype="8" fill="hold" grpId="0" nodeType="afterEffect">
                                  <p:stCondLst>
                                    <p:cond delay="0"/>
                                  </p:stCondLst>
                                  <p:childTnLst>
                                    <p:set>
                                      <p:cBhvr>
                                        <p:cTn id="10" dur="1" fill="hold">
                                          <p:stCondLst>
                                            <p:cond delay="0"/>
                                          </p:stCondLst>
                                        </p:cTn>
                                        <p:tgtEl>
                                          <p:spTgt spid="153634"/>
                                        </p:tgtEl>
                                        <p:attrNameLst>
                                          <p:attrName>style.visibility</p:attrName>
                                        </p:attrNameLst>
                                      </p:cBhvr>
                                      <p:to>
                                        <p:strVal val="visible"/>
                                      </p:to>
                                    </p:set>
                                    <p:animEffect transition="in" filter="wipe(left)">
                                      <p:cBhvr>
                                        <p:cTn id="11" dur="1000"/>
                                        <p:tgtEl>
                                          <p:spTgt spid="153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2074864" y="341313"/>
            <a:ext cx="8004175" cy="812800"/>
          </a:xfrm>
          <a:solidFill>
            <a:schemeClr val="accent1"/>
          </a:solidFill>
          <a:ln>
            <a:solidFill>
              <a:schemeClr val="tx1"/>
            </a:solidFill>
            <a:miter lim="800000"/>
            <a:headEnd/>
            <a:tailEnd/>
          </a:ln>
        </p:spPr>
        <p:txBody>
          <a:bodyPr/>
          <a:lstStyle/>
          <a:p>
            <a:r>
              <a:rPr lang="en-US" altLang="en-US">
                <a:effectLst>
                  <a:outerShdw blurRad="38100" dist="38100" dir="2700000" algn="tl">
                    <a:srgbClr val="FFFFFF"/>
                  </a:outerShdw>
                </a:effectLst>
              </a:rPr>
              <a:t>Activity Mapping</a:t>
            </a:r>
          </a:p>
        </p:txBody>
      </p:sp>
      <p:grpSp>
        <p:nvGrpSpPr>
          <p:cNvPr id="223235" name="Group 3"/>
          <p:cNvGrpSpPr>
            <a:grpSpLocks/>
          </p:cNvGrpSpPr>
          <p:nvPr/>
        </p:nvGrpSpPr>
        <p:grpSpPr bwMode="auto">
          <a:xfrm>
            <a:off x="1955801" y="1387476"/>
            <a:ext cx="8323263" cy="5026025"/>
            <a:chOff x="256" y="874"/>
            <a:chExt cx="5243" cy="3166"/>
          </a:xfrm>
        </p:grpSpPr>
        <p:sp>
          <p:nvSpPr>
            <p:cNvPr id="223236" name="Freeform 4"/>
            <p:cNvSpPr>
              <a:spLocks/>
            </p:cNvSpPr>
            <p:nvPr/>
          </p:nvSpPr>
          <p:spPr bwMode="auto">
            <a:xfrm>
              <a:off x="873" y="1353"/>
              <a:ext cx="3657" cy="2154"/>
            </a:xfrm>
            <a:custGeom>
              <a:avLst/>
              <a:gdLst>
                <a:gd name="T0" fmla="*/ 981 w 3657"/>
                <a:gd name="T1" fmla="*/ 81 h 2154"/>
                <a:gd name="T2" fmla="*/ 2592 w 3657"/>
                <a:gd name="T3" fmla="*/ 0 h 2154"/>
                <a:gd name="T4" fmla="*/ 3072 w 3657"/>
                <a:gd name="T5" fmla="*/ 276 h 2154"/>
                <a:gd name="T6" fmla="*/ 3657 w 3657"/>
                <a:gd name="T7" fmla="*/ 1098 h 2154"/>
                <a:gd name="T8" fmla="*/ 3654 w 3657"/>
                <a:gd name="T9" fmla="*/ 1482 h 2154"/>
                <a:gd name="T10" fmla="*/ 2988 w 3657"/>
                <a:gd name="T11" fmla="*/ 1986 h 2154"/>
                <a:gd name="T12" fmla="*/ 2625 w 3657"/>
                <a:gd name="T13" fmla="*/ 2151 h 2154"/>
                <a:gd name="T14" fmla="*/ 1014 w 3657"/>
                <a:gd name="T15" fmla="*/ 2154 h 2154"/>
                <a:gd name="T16" fmla="*/ 525 w 3657"/>
                <a:gd name="T17" fmla="*/ 1980 h 2154"/>
                <a:gd name="T18" fmla="*/ 3 w 3657"/>
                <a:gd name="T19" fmla="*/ 1476 h 2154"/>
                <a:gd name="T20" fmla="*/ 0 w 3657"/>
                <a:gd name="T21" fmla="*/ 1095 h 2154"/>
                <a:gd name="T22" fmla="*/ 486 w 3657"/>
                <a:gd name="T23" fmla="*/ 378 h 2154"/>
                <a:gd name="T24" fmla="*/ 981 w 3657"/>
                <a:gd name="T25" fmla="*/ 81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57" h="2154">
                  <a:moveTo>
                    <a:pt x="981" y="81"/>
                  </a:moveTo>
                  <a:lnTo>
                    <a:pt x="2592" y="0"/>
                  </a:lnTo>
                  <a:lnTo>
                    <a:pt x="3072" y="276"/>
                  </a:lnTo>
                  <a:lnTo>
                    <a:pt x="3657" y="1098"/>
                  </a:lnTo>
                  <a:lnTo>
                    <a:pt x="3654" y="1482"/>
                  </a:lnTo>
                  <a:lnTo>
                    <a:pt x="2988" y="1986"/>
                  </a:lnTo>
                  <a:lnTo>
                    <a:pt x="2625" y="2151"/>
                  </a:lnTo>
                  <a:lnTo>
                    <a:pt x="1014" y="2154"/>
                  </a:lnTo>
                  <a:lnTo>
                    <a:pt x="525" y="1980"/>
                  </a:lnTo>
                  <a:lnTo>
                    <a:pt x="3" y="1476"/>
                  </a:lnTo>
                  <a:lnTo>
                    <a:pt x="0" y="1095"/>
                  </a:lnTo>
                  <a:lnTo>
                    <a:pt x="486" y="378"/>
                  </a:lnTo>
                  <a:lnTo>
                    <a:pt x="981" y="81"/>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23237" name="Group 5"/>
            <p:cNvGrpSpPr>
              <a:grpSpLocks/>
            </p:cNvGrpSpPr>
            <p:nvPr/>
          </p:nvGrpSpPr>
          <p:grpSpPr bwMode="auto">
            <a:xfrm>
              <a:off x="1814" y="874"/>
              <a:ext cx="1653" cy="874"/>
              <a:chOff x="2134" y="874"/>
              <a:chExt cx="1653" cy="874"/>
            </a:xfrm>
          </p:grpSpPr>
          <p:sp>
            <p:nvSpPr>
              <p:cNvPr id="223238" name="Oval 6"/>
              <p:cNvSpPr>
                <a:spLocks noChangeArrowheads="1"/>
              </p:cNvSpPr>
              <p:nvPr/>
            </p:nvSpPr>
            <p:spPr bwMode="auto">
              <a:xfrm>
                <a:off x="2134" y="874"/>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39" name="Text Box 7"/>
              <p:cNvSpPr txBox="1">
                <a:spLocks noChangeArrowheads="1"/>
              </p:cNvSpPr>
              <p:nvPr/>
            </p:nvSpPr>
            <p:spPr bwMode="auto">
              <a:xfrm>
                <a:off x="2155" y="1052"/>
                <a:ext cx="161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Courteous, but Limited Passenger Service</a:t>
                </a:r>
              </a:p>
            </p:txBody>
          </p:sp>
        </p:grpSp>
        <p:grpSp>
          <p:nvGrpSpPr>
            <p:cNvPr id="223240" name="Group 8"/>
            <p:cNvGrpSpPr>
              <a:grpSpLocks/>
            </p:cNvGrpSpPr>
            <p:nvPr/>
          </p:nvGrpSpPr>
          <p:grpSpPr bwMode="auto">
            <a:xfrm>
              <a:off x="1870" y="3166"/>
              <a:ext cx="1653" cy="874"/>
              <a:chOff x="2134" y="3086"/>
              <a:chExt cx="1653" cy="874"/>
            </a:xfrm>
          </p:grpSpPr>
          <p:sp>
            <p:nvSpPr>
              <p:cNvPr id="223241" name="Oval 9"/>
              <p:cNvSpPr>
                <a:spLocks noChangeArrowheads="1"/>
              </p:cNvSpPr>
              <p:nvPr/>
            </p:nvSpPr>
            <p:spPr bwMode="auto">
              <a:xfrm>
                <a:off x="2134" y="3086"/>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2" name="Text Box 10"/>
              <p:cNvSpPr txBox="1">
                <a:spLocks noChangeArrowheads="1"/>
              </p:cNvSpPr>
              <p:nvPr/>
            </p:nvSpPr>
            <p:spPr bwMode="auto">
              <a:xfrm>
                <a:off x="2208" y="3255"/>
                <a:ext cx="1504"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Standardized Fleet of Boeing 737 Aircraft</a:t>
                </a:r>
              </a:p>
            </p:txBody>
          </p:sp>
        </p:grpSp>
        <p:sp>
          <p:nvSpPr>
            <p:cNvPr id="223243" name="Text Box 11"/>
            <p:cNvSpPr txBox="1">
              <a:spLocks noChangeArrowheads="1"/>
            </p:cNvSpPr>
            <p:nvPr/>
          </p:nvSpPr>
          <p:spPr bwMode="auto">
            <a:xfrm>
              <a:off x="1432" y="2351"/>
              <a:ext cx="2374" cy="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a:latin typeface="Arial" panose="020B0604020202020204" pitchFamily="34" charset="0"/>
                </a:rPr>
                <a:t>Competitive Advantage:</a:t>
              </a:r>
            </a:p>
            <a:p>
              <a:pPr algn="ctr">
                <a:lnSpc>
                  <a:spcPct val="85000"/>
                </a:lnSpc>
              </a:pPr>
              <a:r>
                <a:rPr lang="en-US" altLang="en-US">
                  <a:latin typeface="Arial" panose="020B0604020202020204" pitchFamily="34" charset="0"/>
                </a:rPr>
                <a:t>Low Cost</a:t>
              </a:r>
            </a:p>
          </p:txBody>
        </p:sp>
        <p:sp>
          <p:nvSpPr>
            <p:cNvPr id="223244" name="Line 12"/>
            <p:cNvSpPr>
              <a:spLocks noChangeShapeType="1"/>
            </p:cNvSpPr>
            <p:nvPr/>
          </p:nvSpPr>
          <p:spPr bwMode="auto">
            <a:xfrm>
              <a:off x="3454" y="1345"/>
              <a:ext cx="472" cy="272"/>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5" name="Freeform 13"/>
            <p:cNvSpPr>
              <a:spLocks/>
            </p:cNvSpPr>
            <p:nvPr/>
          </p:nvSpPr>
          <p:spPr bwMode="auto">
            <a:xfrm>
              <a:off x="1427" y="3347"/>
              <a:ext cx="443" cy="153"/>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46" name="Line 14"/>
            <p:cNvSpPr>
              <a:spLocks noChangeShapeType="1"/>
            </p:cNvSpPr>
            <p:nvPr/>
          </p:nvSpPr>
          <p:spPr bwMode="auto">
            <a:xfrm flipH="1">
              <a:off x="1350" y="1440"/>
              <a:ext cx="493" cy="291"/>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23247" name="Group 15"/>
            <p:cNvGrpSpPr>
              <a:grpSpLocks/>
            </p:cNvGrpSpPr>
            <p:nvPr/>
          </p:nvGrpSpPr>
          <p:grpSpPr bwMode="auto">
            <a:xfrm>
              <a:off x="256" y="1529"/>
              <a:ext cx="5243" cy="2110"/>
              <a:chOff x="256" y="1529"/>
              <a:chExt cx="5243" cy="2110"/>
            </a:xfrm>
          </p:grpSpPr>
          <p:grpSp>
            <p:nvGrpSpPr>
              <p:cNvPr id="223248" name="Group 16"/>
              <p:cNvGrpSpPr>
                <a:grpSpLocks/>
              </p:cNvGrpSpPr>
              <p:nvPr/>
            </p:nvGrpSpPr>
            <p:grpSpPr bwMode="auto">
              <a:xfrm>
                <a:off x="256" y="1529"/>
                <a:ext cx="1238" cy="926"/>
                <a:chOff x="256" y="1594"/>
                <a:chExt cx="1238" cy="926"/>
              </a:xfrm>
            </p:grpSpPr>
            <p:sp>
              <p:nvSpPr>
                <p:cNvPr id="223249" name="Oval 17"/>
                <p:cNvSpPr>
                  <a:spLocks noChangeArrowheads="1"/>
                </p:cNvSpPr>
                <p:nvPr/>
              </p:nvSpPr>
              <p:spPr bwMode="auto">
                <a:xfrm>
                  <a:off x="288" y="1594"/>
                  <a:ext cx="1174" cy="926"/>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50" name="Text Box 18"/>
                <p:cNvSpPr txBox="1">
                  <a:spLocks noChangeArrowheads="1"/>
                </p:cNvSpPr>
                <p:nvPr/>
              </p:nvSpPr>
              <p:spPr bwMode="auto">
                <a:xfrm>
                  <a:off x="256" y="1782"/>
                  <a:ext cx="123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Lean, Productive Employees</a:t>
                  </a:r>
                </a:p>
              </p:txBody>
            </p:sp>
          </p:grpSp>
          <p:grpSp>
            <p:nvGrpSpPr>
              <p:cNvPr id="223251" name="Group 19"/>
              <p:cNvGrpSpPr>
                <a:grpSpLocks/>
              </p:cNvGrpSpPr>
              <p:nvPr/>
            </p:nvGrpSpPr>
            <p:grpSpPr bwMode="auto">
              <a:xfrm>
                <a:off x="3555" y="1533"/>
                <a:ext cx="1944" cy="919"/>
                <a:chOff x="3763" y="1658"/>
                <a:chExt cx="1944" cy="919"/>
              </a:xfrm>
            </p:grpSpPr>
            <p:sp>
              <p:nvSpPr>
                <p:cNvPr id="223252" name="Oval 20"/>
                <p:cNvSpPr>
                  <a:spLocks noChangeArrowheads="1"/>
                </p:cNvSpPr>
                <p:nvPr/>
              </p:nvSpPr>
              <p:spPr bwMode="auto">
                <a:xfrm>
                  <a:off x="3763" y="1658"/>
                  <a:ext cx="1944" cy="919"/>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53" name="Text Box 21"/>
                <p:cNvSpPr txBox="1">
                  <a:spLocks noChangeArrowheads="1"/>
                </p:cNvSpPr>
                <p:nvPr/>
              </p:nvSpPr>
              <p:spPr bwMode="auto">
                <a:xfrm>
                  <a:off x="3823" y="1850"/>
                  <a:ext cx="1825" cy="55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Short Haul, Point-to-Point Routes, Often to Secondary Airports</a:t>
                  </a:r>
                </a:p>
              </p:txBody>
            </p:sp>
          </p:grpSp>
          <p:grpSp>
            <p:nvGrpSpPr>
              <p:cNvPr id="223254" name="Group 22"/>
              <p:cNvGrpSpPr>
                <a:grpSpLocks/>
              </p:cNvGrpSpPr>
              <p:nvPr/>
            </p:nvGrpSpPr>
            <p:grpSpPr bwMode="auto">
              <a:xfrm>
                <a:off x="315" y="2816"/>
                <a:ext cx="1120" cy="823"/>
                <a:chOff x="267" y="2726"/>
                <a:chExt cx="1120" cy="823"/>
              </a:xfrm>
            </p:grpSpPr>
            <p:sp>
              <p:nvSpPr>
                <p:cNvPr id="223255" name="Oval 23"/>
                <p:cNvSpPr>
                  <a:spLocks noChangeArrowheads="1"/>
                </p:cNvSpPr>
                <p:nvPr/>
              </p:nvSpPr>
              <p:spPr bwMode="auto">
                <a:xfrm>
                  <a:off x="267" y="2726"/>
                  <a:ext cx="1120" cy="823"/>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56" name="Text Box 24"/>
                <p:cNvSpPr txBox="1">
                  <a:spLocks noChangeArrowheads="1"/>
                </p:cNvSpPr>
                <p:nvPr/>
              </p:nvSpPr>
              <p:spPr bwMode="auto">
                <a:xfrm>
                  <a:off x="368" y="2862"/>
                  <a:ext cx="91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High Aircraft Utilization</a:t>
                  </a:r>
                </a:p>
              </p:txBody>
            </p:sp>
          </p:grpSp>
          <p:grpSp>
            <p:nvGrpSpPr>
              <p:cNvPr id="223257" name="Group 25"/>
              <p:cNvGrpSpPr>
                <a:grpSpLocks/>
              </p:cNvGrpSpPr>
              <p:nvPr/>
            </p:nvGrpSpPr>
            <p:grpSpPr bwMode="auto">
              <a:xfrm>
                <a:off x="3841" y="2832"/>
                <a:ext cx="1373" cy="792"/>
                <a:chOff x="4054" y="2777"/>
                <a:chExt cx="1373" cy="792"/>
              </a:xfrm>
            </p:grpSpPr>
            <p:sp>
              <p:nvSpPr>
                <p:cNvPr id="223258" name="Oval 26"/>
                <p:cNvSpPr>
                  <a:spLocks noChangeArrowheads="1"/>
                </p:cNvSpPr>
                <p:nvPr/>
              </p:nvSpPr>
              <p:spPr bwMode="auto">
                <a:xfrm>
                  <a:off x="4054" y="2777"/>
                  <a:ext cx="1373" cy="792"/>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59" name="Text Box 27"/>
                <p:cNvSpPr txBox="1">
                  <a:spLocks noChangeArrowheads="1"/>
                </p:cNvSpPr>
                <p:nvPr/>
              </p:nvSpPr>
              <p:spPr bwMode="auto">
                <a:xfrm>
                  <a:off x="4095" y="2897"/>
                  <a:ext cx="129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Frequent, Reliable Schedules</a:t>
                  </a:r>
                </a:p>
              </p:txBody>
            </p:sp>
          </p:grpSp>
          <p:sp>
            <p:nvSpPr>
              <p:cNvPr id="223260" name="Line 28"/>
              <p:cNvSpPr>
                <a:spLocks noChangeShapeType="1"/>
              </p:cNvSpPr>
              <p:nvPr/>
            </p:nvSpPr>
            <p:spPr bwMode="auto">
              <a:xfrm>
                <a:off x="875"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61" name="Line 29"/>
              <p:cNvSpPr>
                <a:spLocks noChangeShapeType="1"/>
              </p:cNvSpPr>
              <p:nvPr/>
            </p:nvSpPr>
            <p:spPr bwMode="auto">
              <a:xfrm>
                <a:off x="4527"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3262" name="Freeform 30"/>
            <p:cNvSpPr>
              <a:spLocks/>
            </p:cNvSpPr>
            <p:nvPr/>
          </p:nvSpPr>
          <p:spPr bwMode="auto">
            <a:xfrm flipH="1">
              <a:off x="3499" y="3339"/>
              <a:ext cx="363" cy="169"/>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3263" name="Text Box 31"/>
          <p:cNvSpPr txBox="1">
            <a:spLocks noChangeArrowheads="1"/>
          </p:cNvSpPr>
          <p:nvPr/>
        </p:nvSpPr>
        <p:spPr bwMode="auto">
          <a:xfrm>
            <a:off x="8912225" y="6102350"/>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2.8</a:t>
            </a:r>
          </a:p>
        </p:txBody>
      </p:sp>
      <p:grpSp>
        <p:nvGrpSpPr>
          <p:cNvPr id="223266" name="Group 34"/>
          <p:cNvGrpSpPr>
            <a:grpSpLocks/>
          </p:cNvGrpSpPr>
          <p:nvPr/>
        </p:nvGrpSpPr>
        <p:grpSpPr bwMode="auto">
          <a:xfrm>
            <a:off x="4124326" y="2781301"/>
            <a:ext cx="3182938" cy="2117725"/>
            <a:chOff x="1670" y="1752"/>
            <a:chExt cx="2005" cy="1334"/>
          </a:xfrm>
        </p:grpSpPr>
        <p:sp>
          <p:nvSpPr>
            <p:cNvPr id="223265" name="AutoShape 33"/>
            <p:cNvSpPr>
              <a:spLocks noChangeArrowheads="1"/>
            </p:cNvSpPr>
            <p:nvPr/>
          </p:nvSpPr>
          <p:spPr bwMode="auto">
            <a:xfrm>
              <a:off x="2424" y="1752"/>
              <a:ext cx="504" cy="336"/>
            </a:xfrm>
            <a:prstGeom prst="upArrow">
              <a:avLst>
                <a:gd name="adj1" fmla="val 37306"/>
                <a:gd name="adj2" fmla="val 51190"/>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23264" name="Text Box 32"/>
            <p:cNvSpPr txBox="1">
              <a:spLocks noChangeArrowheads="1"/>
            </p:cNvSpPr>
            <p:nvPr/>
          </p:nvSpPr>
          <p:spPr bwMode="auto">
            <a:xfrm>
              <a:off x="1670" y="2052"/>
              <a:ext cx="2005" cy="1034"/>
            </a:xfrm>
            <a:prstGeom prst="rect">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62000" tIns="154800" rIns="162000" bIns="154800">
              <a:spAutoFit/>
            </a:bodyPr>
            <a:lstStyle/>
            <a:p>
              <a:pPr algn="ctr">
                <a:lnSpc>
                  <a:spcPct val="90000"/>
                </a:lnSpc>
                <a:spcBef>
                  <a:spcPct val="40000"/>
                </a:spcBef>
              </a:pPr>
              <a:r>
                <a:rPr lang="en-AU" altLang="en-US">
                  <a:solidFill>
                    <a:schemeClr val="bg1"/>
                  </a:solidFill>
                </a:rPr>
                <a:t>Automated ticketing machines</a:t>
              </a:r>
            </a:p>
            <a:p>
              <a:pPr algn="ctr">
                <a:lnSpc>
                  <a:spcPct val="90000"/>
                </a:lnSpc>
                <a:spcBef>
                  <a:spcPct val="40000"/>
                </a:spcBef>
              </a:pPr>
              <a:r>
                <a:rPr lang="en-AU" altLang="en-US">
                  <a:solidFill>
                    <a:schemeClr val="bg1"/>
                  </a:solidFill>
                </a:rPr>
                <a:t>No seat assignments</a:t>
              </a:r>
            </a:p>
            <a:p>
              <a:pPr algn="ctr">
                <a:lnSpc>
                  <a:spcPct val="90000"/>
                </a:lnSpc>
                <a:spcBef>
                  <a:spcPct val="40000"/>
                </a:spcBef>
              </a:pPr>
              <a:r>
                <a:rPr lang="en-AU" altLang="en-US">
                  <a:solidFill>
                    <a:schemeClr val="bg1"/>
                  </a:solidFill>
                </a:rPr>
                <a:t>No baggage transfers</a:t>
              </a:r>
            </a:p>
            <a:p>
              <a:pPr algn="ctr">
                <a:lnSpc>
                  <a:spcPct val="90000"/>
                </a:lnSpc>
                <a:spcBef>
                  <a:spcPct val="40000"/>
                </a:spcBef>
              </a:pPr>
              <a:r>
                <a:rPr lang="en-AU" altLang="en-US">
                  <a:solidFill>
                    <a:schemeClr val="bg1"/>
                  </a:solidFill>
                </a:rPr>
                <a:t>No meals (peanuts)</a:t>
              </a:r>
            </a:p>
          </p:txBody>
        </p:sp>
      </p:grpSp>
    </p:spTree>
    <p:extLst>
      <p:ext uri="{BB962C8B-B14F-4D97-AF65-F5344CB8AC3E}">
        <p14:creationId xmlns:p14="http://schemas.microsoft.com/office/powerpoint/2010/main" val="3399927025"/>
      </p:ext>
    </p:extLst>
  </p:cSld>
  <p:clrMapOvr>
    <a:masterClrMapping/>
  </p:clrMapOvr>
  <p:transition spd="med">
    <p:wipe dir="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2074864" y="341313"/>
            <a:ext cx="8004175" cy="812800"/>
          </a:xfrm>
          <a:solidFill>
            <a:schemeClr val="accent1"/>
          </a:solidFill>
          <a:ln>
            <a:solidFill>
              <a:schemeClr val="tx1"/>
            </a:solidFill>
            <a:miter lim="800000"/>
            <a:headEnd/>
            <a:tailEnd/>
          </a:ln>
        </p:spPr>
        <p:txBody>
          <a:bodyPr/>
          <a:lstStyle/>
          <a:p>
            <a:r>
              <a:rPr lang="en-US" altLang="en-US">
                <a:effectLst>
                  <a:outerShdw blurRad="38100" dist="38100" dir="2700000" algn="tl">
                    <a:srgbClr val="FFFFFF"/>
                  </a:outerShdw>
                </a:effectLst>
              </a:rPr>
              <a:t>Activity Mapping</a:t>
            </a:r>
          </a:p>
        </p:txBody>
      </p:sp>
      <p:grpSp>
        <p:nvGrpSpPr>
          <p:cNvPr id="225283" name="Group 3"/>
          <p:cNvGrpSpPr>
            <a:grpSpLocks/>
          </p:cNvGrpSpPr>
          <p:nvPr/>
        </p:nvGrpSpPr>
        <p:grpSpPr bwMode="auto">
          <a:xfrm>
            <a:off x="1955801" y="1387476"/>
            <a:ext cx="8323263" cy="5026025"/>
            <a:chOff x="256" y="874"/>
            <a:chExt cx="5243" cy="3166"/>
          </a:xfrm>
        </p:grpSpPr>
        <p:sp>
          <p:nvSpPr>
            <p:cNvPr id="225284" name="Freeform 4"/>
            <p:cNvSpPr>
              <a:spLocks/>
            </p:cNvSpPr>
            <p:nvPr/>
          </p:nvSpPr>
          <p:spPr bwMode="auto">
            <a:xfrm>
              <a:off x="873" y="1353"/>
              <a:ext cx="3657" cy="2154"/>
            </a:xfrm>
            <a:custGeom>
              <a:avLst/>
              <a:gdLst>
                <a:gd name="T0" fmla="*/ 981 w 3657"/>
                <a:gd name="T1" fmla="*/ 81 h 2154"/>
                <a:gd name="T2" fmla="*/ 2592 w 3657"/>
                <a:gd name="T3" fmla="*/ 0 h 2154"/>
                <a:gd name="T4" fmla="*/ 3072 w 3657"/>
                <a:gd name="T5" fmla="*/ 276 h 2154"/>
                <a:gd name="T6" fmla="*/ 3657 w 3657"/>
                <a:gd name="T7" fmla="*/ 1098 h 2154"/>
                <a:gd name="T8" fmla="*/ 3654 w 3657"/>
                <a:gd name="T9" fmla="*/ 1482 h 2154"/>
                <a:gd name="T10" fmla="*/ 2988 w 3657"/>
                <a:gd name="T11" fmla="*/ 1986 h 2154"/>
                <a:gd name="T12" fmla="*/ 2625 w 3657"/>
                <a:gd name="T13" fmla="*/ 2151 h 2154"/>
                <a:gd name="T14" fmla="*/ 1014 w 3657"/>
                <a:gd name="T15" fmla="*/ 2154 h 2154"/>
                <a:gd name="T16" fmla="*/ 525 w 3657"/>
                <a:gd name="T17" fmla="*/ 1980 h 2154"/>
                <a:gd name="T18" fmla="*/ 3 w 3657"/>
                <a:gd name="T19" fmla="*/ 1476 h 2154"/>
                <a:gd name="T20" fmla="*/ 0 w 3657"/>
                <a:gd name="T21" fmla="*/ 1095 h 2154"/>
                <a:gd name="T22" fmla="*/ 486 w 3657"/>
                <a:gd name="T23" fmla="*/ 378 h 2154"/>
                <a:gd name="T24" fmla="*/ 981 w 3657"/>
                <a:gd name="T25" fmla="*/ 81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57" h="2154">
                  <a:moveTo>
                    <a:pt x="981" y="81"/>
                  </a:moveTo>
                  <a:lnTo>
                    <a:pt x="2592" y="0"/>
                  </a:lnTo>
                  <a:lnTo>
                    <a:pt x="3072" y="276"/>
                  </a:lnTo>
                  <a:lnTo>
                    <a:pt x="3657" y="1098"/>
                  </a:lnTo>
                  <a:lnTo>
                    <a:pt x="3654" y="1482"/>
                  </a:lnTo>
                  <a:lnTo>
                    <a:pt x="2988" y="1986"/>
                  </a:lnTo>
                  <a:lnTo>
                    <a:pt x="2625" y="2151"/>
                  </a:lnTo>
                  <a:lnTo>
                    <a:pt x="1014" y="2154"/>
                  </a:lnTo>
                  <a:lnTo>
                    <a:pt x="525" y="1980"/>
                  </a:lnTo>
                  <a:lnTo>
                    <a:pt x="3" y="1476"/>
                  </a:lnTo>
                  <a:lnTo>
                    <a:pt x="0" y="1095"/>
                  </a:lnTo>
                  <a:lnTo>
                    <a:pt x="486" y="378"/>
                  </a:lnTo>
                  <a:lnTo>
                    <a:pt x="981" y="81"/>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25285" name="Group 5"/>
            <p:cNvGrpSpPr>
              <a:grpSpLocks/>
            </p:cNvGrpSpPr>
            <p:nvPr/>
          </p:nvGrpSpPr>
          <p:grpSpPr bwMode="auto">
            <a:xfrm>
              <a:off x="1814" y="874"/>
              <a:ext cx="1653" cy="874"/>
              <a:chOff x="2134" y="874"/>
              <a:chExt cx="1653" cy="874"/>
            </a:xfrm>
          </p:grpSpPr>
          <p:sp>
            <p:nvSpPr>
              <p:cNvPr id="225286" name="Oval 6"/>
              <p:cNvSpPr>
                <a:spLocks noChangeArrowheads="1"/>
              </p:cNvSpPr>
              <p:nvPr/>
            </p:nvSpPr>
            <p:spPr bwMode="auto">
              <a:xfrm>
                <a:off x="2134" y="874"/>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287" name="Text Box 7"/>
              <p:cNvSpPr txBox="1">
                <a:spLocks noChangeArrowheads="1"/>
              </p:cNvSpPr>
              <p:nvPr/>
            </p:nvSpPr>
            <p:spPr bwMode="auto">
              <a:xfrm>
                <a:off x="2155" y="1052"/>
                <a:ext cx="161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Courteous, but Limited Passenger Service</a:t>
                </a:r>
              </a:p>
            </p:txBody>
          </p:sp>
        </p:grpSp>
        <p:grpSp>
          <p:nvGrpSpPr>
            <p:cNvPr id="225288" name="Group 8"/>
            <p:cNvGrpSpPr>
              <a:grpSpLocks/>
            </p:cNvGrpSpPr>
            <p:nvPr/>
          </p:nvGrpSpPr>
          <p:grpSpPr bwMode="auto">
            <a:xfrm>
              <a:off x="1870" y="3166"/>
              <a:ext cx="1653" cy="874"/>
              <a:chOff x="2134" y="3086"/>
              <a:chExt cx="1653" cy="874"/>
            </a:xfrm>
          </p:grpSpPr>
          <p:sp>
            <p:nvSpPr>
              <p:cNvPr id="225289" name="Oval 9"/>
              <p:cNvSpPr>
                <a:spLocks noChangeArrowheads="1"/>
              </p:cNvSpPr>
              <p:nvPr/>
            </p:nvSpPr>
            <p:spPr bwMode="auto">
              <a:xfrm>
                <a:off x="2134" y="3086"/>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290" name="Text Box 10"/>
              <p:cNvSpPr txBox="1">
                <a:spLocks noChangeArrowheads="1"/>
              </p:cNvSpPr>
              <p:nvPr/>
            </p:nvSpPr>
            <p:spPr bwMode="auto">
              <a:xfrm>
                <a:off x="2208" y="3255"/>
                <a:ext cx="1504"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Standardized Fleet of Boeing 737 Aircraft</a:t>
                </a:r>
              </a:p>
            </p:txBody>
          </p:sp>
        </p:grpSp>
        <p:sp>
          <p:nvSpPr>
            <p:cNvPr id="225291" name="Text Box 11"/>
            <p:cNvSpPr txBox="1">
              <a:spLocks noChangeArrowheads="1"/>
            </p:cNvSpPr>
            <p:nvPr/>
          </p:nvSpPr>
          <p:spPr bwMode="auto">
            <a:xfrm>
              <a:off x="1432" y="2351"/>
              <a:ext cx="2374" cy="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a:latin typeface="Arial" panose="020B0604020202020204" pitchFamily="34" charset="0"/>
                </a:rPr>
                <a:t>Competitive Advantage:</a:t>
              </a:r>
            </a:p>
            <a:p>
              <a:pPr algn="ctr">
                <a:lnSpc>
                  <a:spcPct val="85000"/>
                </a:lnSpc>
              </a:pPr>
              <a:r>
                <a:rPr lang="en-US" altLang="en-US">
                  <a:latin typeface="Arial" panose="020B0604020202020204" pitchFamily="34" charset="0"/>
                </a:rPr>
                <a:t>Low Cost</a:t>
              </a:r>
            </a:p>
          </p:txBody>
        </p:sp>
        <p:sp>
          <p:nvSpPr>
            <p:cNvPr id="225292" name="Line 12"/>
            <p:cNvSpPr>
              <a:spLocks noChangeShapeType="1"/>
            </p:cNvSpPr>
            <p:nvPr/>
          </p:nvSpPr>
          <p:spPr bwMode="auto">
            <a:xfrm>
              <a:off x="3454" y="1345"/>
              <a:ext cx="472" cy="272"/>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293" name="Freeform 13"/>
            <p:cNvSpPr>
              <a:spLocks/>
            </p:cNvSpPr>
            <p:nvPr/>
          </p:nvSpPr>
          <p:spPr bwMode="auto">
            <a:xfrm>
              <a:off x="1427" y="3347"/>
              <a:ext cx="443" cy="153"/>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294" name="Line 14"/>
            <p:cNvSpPr>
              <a:spLocks noChangeShapeType="1"/>
            </p:cNvSpPr>
            <p:nvPr/>
          </p:nvSpPr>
          <p:spPr bwMode="auto">
            <a:xfrm flipH="1">
              <a:off x="1350" y="1440"/>
              <a:ext cx="493" cy="291"/>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25295" name="Group 15"/>
            <p:cNvGrpSpPr>
              <a:grpSpLocks/>
            </p:cNvGrpSpPr>
            <p:nvPr/>
          </p:nvGrpSpPr>
          <p:grpSpPr bwMode="auto">
            <a:xfrm>
              <a:off x="256" y="1529"/>
              <a:ext cx="5243" cy="2110"/>
              <a:chOff x="256" y="1529"/>
              <a:chExt cx="5243" cy="2110"/>
            </a:xfrm>
          </p:grpSpPr>
          <p:grpSp>
            <p:nvGrpSpPr>
              <p:cNvPr id="225296" name="Group 16"/>
              <p:cNvGrpSpPr>
                <a:grpSpLocks/>
              </p:cNvGrpSpPr>
              <p:nvPr/>
            </p:nvGrpSpPr>
            <p:grpSpPr bwMode="auto">
              <a:xfrm>
                <a:off x="256" y="1529"/>
                <a:ext cx="1238" cy="926"/>
                <a:chOff x="256" y="1594"/>
                <a:chExt cx="1238" cy="926"/>
              </a:xfrm>
            </p:grpSpPr>
            <p:sp>
              <p:nvSpPr>
                <p:cNvPr id="225297" name="Oval 17"/>
                <p:cNvSpPr>
                  <a:spLocks noChangeArrowheads="1"/>
                </p:cNvSpPr>
                <p:nvPr/>
              </p:nvSpPr>
              <p:spPr bwMode="auto">
                <a:xfrm>
                  <a:off x="288" y="1594"/>
                  <a:ext cx="1174" cy="926"/>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298" name="Text Box 18"/>
                <p:cNvSpPr txBox="1">
                  <a:spLocks noChangeArrowheads="1"/>
                </p:cNvSpPr>
                <p:nvPr/>
              </p:nvSpPr>
              <p:spPr bwMode="auto">
                <a:xfrm>
                  <a:off x="256" y="1782"/>
                  <a:ext cx="123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Lean, Productive Employees</a:t>
                  </a:r>
                </a:p>
              </p:txBody>
            </p:sp>
          </p:grpSp>
          <p:grpSp>
            <p:nvGrpSpPr>
              <p:cNvPr id="225299" name="Group 19"/>
              <p:cNvGrpSpPr>
                <a:grpSpLocks/>
              </p:cNvGrpSpPr>
              <p:nvPr/>
            </p:nvGrpSpPr>
            <p:grpSpPr bwMode="auto">
              <a:xfrm>
                <a:off x="3555" y="1533"/>
                <a:ext cx="1944" cy="919"/>
                <a:chOff x="3763" y="1658"/>
                <a:chExt cx="1944" cy="919"/>
              </a:xfrm>
            </p:grpSpPr>
            <p:sp>
              <p:nvSpPr>
                <p:cNvPr id="225300" name="Oval 20"/>
                <p:cNvSpPr>
                  <a:spLocks noChangeArrowheads="1"/>
                </p:cNvSpPr>
                <p:nvPr/>
              </p:nvSpPr>
              <p:spPr bwMode="auto">
                <a:xfrm>
                  <a:off x="3763" y="1658"/>
                  <a:ext cx="1944" cy="919"/>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01" name="Text Box 21"/>
                <p:cNvSpPr txBox="1">
                  <a:spLocks noChangeArrowheads="1"/>
                </p:cNvSpPr>
                <p:nvPr/>
              </p:nvSpPr>
              <p:spPr bwMode="auto">
                <a:xfrm>
                  <a:off x="3823" y="1850"/>
                  <a:ext cx="1825" cy="55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Short Haul, Point-to-Point Routes, Often to Secondary Airports</a:t>
                  </a:r>
                </a:p>
              </p:txBody>
            </p:sp>
          </p:grpSp>
          <p:grpSp>
            <p:nvGrpSpPr>
              <p:cNvPr id="225302" name="Group 22"/>
              <p:cNvGrpSpPr>
                <a:grpSpLocks/>
              </p:cNvGrpSpPr>
              <p:nvPr/>
            </p:nvGrpSpPr>
            <p:grpSpPr bwMode="auto">
              <a:xfrm>
                <a:off x="315" y="2816"/>
                <a:ext cx="1120" cy="823"/>
                <a:chOff x="267" y="2726"/>
                <a:chExt cx="1120" cy="823"/>
              </a:xfrm>
            </p:grpSpPr>
            <p:sp>
              <p:nvSpPr>
                <p:cNvPr id="225303" name="Oval 23"/>
                <p:cNvSpPr>
                  <a:spLocks noChangeArrowheads="1"/>
                </p:cNvSpPr>
                <p:nvPr/>
              </p:nvSpPr>
              <p:spPr bwMode="auto">
                <a:xfrm>
                  <a:off x="267" y="2726"/>
                  <a:ext cx="1120" cy="823"/>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04" name="Text Box 24"/>
                <p:cNvSpPr txBox="1">
                  <a:spLocks noChangeArrowheads="1"/>
                </p:cNvSpPr>
                <p:nvPr/>
              </p:nvSpPr>
              <p:spPr bwMode="auto">
                <a:xfrm>
                  <a:off x="368" y="2862"/>
                  <a:ext cx="91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High Aircraft Utilization</a:t>
                  </a:r>
                </a:p>
              </p:txBody>
            </p:sp>
          </p:grpSp>
          <p:grpSp>
            <p:nvGrpSpPr>
              <p:cNvPr id="225305" name="Group 25"/>
              <p:cNvGrpSpPr>
                <a:grpSpLocks/>
              </p:cNvGrpSpPr>
              <p:nvPr/>
            </p:nvGrpSpPr>
            <p:grpSpPr bwMode="auto">
              <a:xfrm>
                <a:off x="3841" y="2832"/>
                <a:ext cx="1373" cy="792"/>
                <a:chOff x="4054" y="2777"/>
                <a:chExt cx="1373" cy="792"/>
              </a:xfrm>
            </p:grpSpPr>
            <p:sp>
              <p:nvSpPr>
                <p:cNvPr id="225306" name="Oval 26"/>
                <p:cNvSpPr>
                  <a:spLocks noChangeArrowheads="1"/>
                </p:cNvSpPr>
                <p:nvPr/>
              </p:nvSpPr>
              <p:spPr bwMode="auto">
                <a:xfrm>
                  <a:off x="4054" y="2777"/>
                  <a:ext cx="1373" cy="792"/>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07" name="Text Box 27"/>
                <p:cNvSpPr txBox="1">
                  <a:spLocks noChangeArrowheads="1"/>
                </p:cNvSpPr>
                <p:nvPr/>
              </p:nvSpPr>
              <p:spPr bwMode="auto">
                <a:xfrm>
                  <a:off x="4095" y="2897"/>
                  <a:ext cx="129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Frequent, Reliable Schedules</a:t>
                  </a:r>
                </a:p>
              </p:txBody>
            </p:sp>
          </p:grpSp>
          <p:sp>
            <p:nvSpPr>
              <p:cNvPr id="225308" name="Line 28"/>
              <p:cNvSpPr>
                <a:spLocks noChangeShapeType="1"/>
              </p:cNvSpPr>
              <p:nvPr/>
            </p:nvSpPr>
            <p:spPr bwMode="auto">
              <a:xfrm>
                <a:off x="875"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09" name="Line 29"/>
              <p:cNvSpPr>
                <a:spLocks noChangeShapeType="1"/>
              </p:cNvSpPr>
              <p:nvPr/>
            </p:nvSpPr>
            <p:spPr bwMode="auto">
              <a:xfrm>
                <a:off x="4527"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5310" name="Freeform 30"/>
            <p:cNvSpPr>
              <a:spLocks/>
            </p:cNvSpPr>
            <p:nvPr/>
          </p:nvSpPr>
          <p:spPr bwMode="auto">
            <a:xfrm flipH="1">
              <a:off x="3499" y="3339"/>
              <a:ext cx="363" cy="169"/>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5311" name="Text Box 31"/>
          <p:cNvSpPr txBox="1">
            <a:spLocks noChangeArrowheads="1"/>
          </p:cNvSpPr>
          <p:nvPr/>
        </p:nvSpPr>
        <p:spPr bwMode="auto">
          <a:xfrm>
            <a:off x="8912225" y="6102350"/>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2.8</a:t>
            </a:r>
          </a:p>
        </p:txBody>
      </p:sp>
      <p:grpSp>
        <p:nvGrpSpPr>
          <p:cNvPr id="225315" name="Group 35"/>
          <p:cNvGrpSpPr>
            <a:grpSpLocks/>
          </p:cNvGrpSpPr>
          <p:nvPr/>
        </p:nvGrpSpPr>
        <p:grpSpPr bwMode="auto">
          <a:xfrm>
            <a:off x="2309814" y="2173289"/>
            <a:ext cx="4872037" cy="1531938"/>
            <a:chOff x="495" y="1369"/>
            <a:chExt cx="3069" cy="965"/>
          </a:xfrm>
        </p:grpSpPr>
        <p:sp>
          <p:nvSpPr>
            <p:cNvPr id="225313" name="AutoShape 33"/>
            <p:cNvSpPr>
              <a:spLocks noChangeArrowheads="1"/>
            </p:cNvSpPr>
            <p:nvPr/>
          </p:nvSpPr>
          <p:spPr bwMode="auto">
            <a:xfrm rot="5400000">
              <a:off x="3144" y="1824"/>
              <a:ext cx="504" cy="336"/>
            </a:xfrm>
            <a:prstGeom prst="upArrow">
              <a:avLst>
                <a:gd name="adj1" fmla="val 37306"/>
                <a:gd name="adj2" fmla="val 51190"/>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25314" name="Text Box 34"/>
            <p:cNvSpPr txBox="1">
              <a:spLocks noChangeArrowheads="1"/>
            </p:cNvSpPr>
            <p:nvPr/>
          </p:nvSpPr>
          <p:spPr bwMode="auto">
            <a:xfrm>
              <a:off x="495" y="1369"/>
              <a:ext cx="2821" cy="965"/>
            </a:xfrm>
            <a:prstGeom prst="rect">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2000" tIns="154800" rIns="162000" bIns="154800">
              <a:spAutoFit/>
            </a:bodyPr>
            <a:lstStyle/>
            <a:p>
              <a:pPr algn="ctr">
                <a:lnSpc>
                  <a:spcPct val="90000"/>
                </a:lnSpc>
                <a:spcBef>
                  <a:spcPct val="40000"/>
                </a:spcBef>
              </a:pPr>
              <a:r>
                <a:rPr lang="en-AU" altLang="en-US">
                  <a:solidFill>
                    <a:schemeClr val="bg1"/>
                  </a:solidFill>
                </a:rPr>
                <a:t>No meals (peanuts)</a:t>
              </a:r>
            </a:p>
            <a:p>
              <a:pPr algn="ctr">
                <a:lnSpc>
                  <a:spcPct val="90000"/>
                </a:lnSpc>
                <a:spcBef>
                  <a:spcPct val="40000"/>
                </a:spcBef>
              </a:pPr>
              <a:r>
                <a:rPr lang="en-AU" altLang="en-US">
                  <a:solidFill>
                    <a:schemeClr val="bg1"/>
                  </a:solidFill>
                </a:rPr>
                <a:t>Lower gate costs at secondary airports</a:t>
              </a:r>
            </a:p>
            <a:p>
              <a:pPr algn="ctr">
                <a:lnSpc>
                  <a:spcPct val="90000"/>
                </a:lnSpc>
                <a:spcBef>
                  <a:spcPct val="40000"/>
                </a:spcBef>
              </a:pPr>
              <a:r>
                <a:rPr lang="en-AU" altLang="en-US">
                  <a:solidFill>
                    <a:schemeClr val="bg1"/>
                  </a:solidFill>
                </a:rPr>
                <a:t>High number of flights reduces employee idle time between flights</a:t>
              </a:r>
            </a:p>
          </p:txBody>
        </p:sp>
      </p:grpSp>
    </p:spTree>
    <p:extLst>
      <p:ext uri="{BB962C8B-B14F-4D97-AF65-F5344CB8AC3E}">
        <p14:creationId xmlns:p14="http://schemas.microsoft.com/office/powerpoint/2010/main" val="2574601441"/>
      </p:ext>
    </p:extLst>
  </p:cSld>
  <p:clrMapOvr>
    <a:masterClrMapping/>
  </p:clrMapOvr>
  <p:transition spd="med">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225315"/>
                                        </p:tgtEl>
                                        <p:attrNameLst>
                                          <p:attrName>style.visibility</p:attrName>
                                        </p:attrNameLst>
                                      </p:cBhvr>
                                      <p:to>
                                        <p:strVal val="visible"/>
                                      </p:to>
                                    </p:set>
                                    <p:animEffect transition="in" filter="wipe(left)">
                                      <p:cBhvr>
                                        <p:cTn id="7" dur="1000"/>
                                        <p:tgtEl>
                                          <p:spTgt spid="225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2074864" y="341313"/>
            <a:ext cx="8004175" cy="812800"/>
          </a:xfrm>
          <a:solidFill>
            <a:schemeClr val="accent1"/>
          </a:solidFill>
          <a:ln>
            <a:solidFill>
              <a:schemeClr val="tx1"/>
            </a:solidFill>
            <a:miter lim="800000"/>
            <a:headEnd/>
            <a:tailEnd/>
          </a:ln>
        </p:spPr>
        <p:txBody>
          <a:bodyPr/>
          <a:lstStyle/>
          <a:p>
            <a:r>
              <a:rPr lang="en-US" altLang="en-US">
                <a:effectLst>
                  <a:outerShdw blurRad="38100" dist="38100" dir="2700000" algn="tl">
                    <a:srgbClr val="FFFFFF"/>
                  </a:outerShdw>
                </a:effectLst>
              </a:rPr>
              <a:t>Activity Mapping</a:t>
            </a:r>
          </a:p>
        </p:txBody>
      </p:sp>
      <p:grpSp>
        <p:nvGrpSpPr>
          <p:cNvPr id="235523" name="Group 3"/>
          <p:cNvGrpSpPr>
            <a:grpSpLocks/>
          </p:cNvGrpSpPr>
          <p:nvPr/>
        </p:nvGrpSpPr>
        <p:grpSpPr bwMode="auto">
          <a:xfrm>
            <a:off x="1955801" y="1387476"/>
            <a:ext cx="8323263" cy="5026025"/>
            <a:chOff x="256" y="874"/>
            <a:chExt cx="5243" cy="3166"/>
          </a:xfrm>
        </p:grpSpPr>
        <p:sp>
          <p:nvSpPr>
            <p:cNvPr id="235524" name="Freeform 4"/>
            <p:cNvSpPr>
              <a:spLocks/>
            </p:cNvSpPr>
            <p:nvPr/>
          </p:nvSpPr>
          <p:spPr bwMode="auto">
            <a:xfrm>
              <a:off x="873" y="1353"/>
              <a:ext cx="3657" cy="2154"/>
            </a:xfrm>
            <a:custGeom>
              <a:avLst/>
              <a:gdLst>
                <a:gd name="T0" fmla="*/ 981 w 3657"/>
                <a:gd name="T1" fmla="*/ 81 h 2154"/>
                <a:gd name="T2" fmla="*/ 2592 w 3657"/>
                <a:gd name="T3" fmla="*/ 0 h 2154"/>
                <a:gd name="T4" fmla="*/ 3072 w 3657"/>
                <a:gd name="T5" fmla="*/ 276 h 2154"/>
                <a:gd name="T6" fmla="*/ 3657 w 3657"/>
                <a:gd name="T7" fmla="*/ 1098 h 2154"/>
                <a:gd name="T8" fmla="*/ 3654 w 3657"/>
                <a:gd name="T9" fmla="*/ 1482 h 2154"/>
                <a:gd name="T10" fmla="*/ 2988 w 3657"/>
                <a:gd name="T11" fmla="*/ 1986 h 2154"/>
                <a:gd name="T12" fmla="*/ 2625 w 3657"/>
                <a:gd name="T13" fmla="*/ 2151 h 2154"/>
                <a:gd name="T14" fmla="*/ 1014 w 3657"/>
                <a:gd name="T15" fmla="*/ 2154 h 2154"/>
                <a:gd name="T16" fmla="*/ 525 w 3657"/>
                <a:gd name="T17" fmla="*/ 1980 h 2154"/>
                <a:gd name="T18" fmla="*/ 3 w 3657"/>
                <a:gd name="T19" fmla="*/ 1476 h 2154"/>
                <a:gd name="T20" fmla="*/ 0 w 3657"/>
                <a:gd name="T21" fmla="*/ 1095 h 2154"/>
                <a:gd name="T22" fmla="*/ 486 w 3657"/>
                <a:gd name="T23" fmla="*/ 378 h 2154"/>
                <a:gd name="T24" fmla="*/ 981 w 3657"/>
                <a:gd name="T25" fmla="*/ 81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57" h="2154">
                  <a:moveTo>
                    <a:pt x="981" y="81"/>
                  </a:moveTo>
                  <a:lnTo>
                    <a:pt x="2592" y="0"/>
                  </a:lnTo>
                  <a:lnTo>
                    <a:pt x="3072" y="276"/>
                  </a:lnTo>
                  <a:lnTo>
                    <a:pt x="3657" y="1098"/>
                  </a:lnTo>
                  <a:lnTo>
                    <a:pt x="3654" y="1482"/>
                  </a:lnTo>
                  <a:lnTo>
                    <a:pt x="2988" y="1986"/>
                  </a:lnTo>
                  <a:lnTo>
                    <a:pt x="2625" y="2151"/>
                  </a:lnTo>
                  <a:lnTo>
                    <a:pt x="1014" y="2154"/>
                  </a:lnTo>
                  <a:lnTo>
                    <a:pt x="525" y="1980"/>
                  </a:lnTo>
                  <a:lnTo>
                    <a:pt x="3" y="1476"/>
                  </a:lnTo>
                  <a:lnTo>
                    <a:pt x="0" y="1095"/>
                  </a:lnTo>
                  <a:lnTo>
                    <a:pt x="486" y="378"/>
                  </a:lnTo>
                  <a:lnTo>
                    <a:pt x="981" y="81"/>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5525" name="Group 5"/>
            <p:cNvGrpSpPr>
              <a:grpSpLocks/>
            </p:cNvGrpSpPr>
            <p:nvPr/>
          </p:nvGrpSpPr>
          <p:grpSpPr bwMode="auto">
            <a:xfrm>
              <a:off x="1814" y="874"/>
              <a:ext cx="1653" cy="874"/>
              <a:chOff x="2134" y="874"/>
              <a:chExt cx="1653" cy="874"/>
            </a:xfrm>
          </p:grpSpPr>
          <p:sp>
            <p:nvSpPr>
              <p:cNvPr id="235526" name="Oval 6"/>
              <p:cNvSpPr>
                <a:spLocks noChangeArrowheads="1"/>
              </p:cNvSpPr>
              <p:nvPr/>
            </p:nvSpPr>
            <p:spPr bwMode="auto">
              <a:xfrm>
                <a:off x="2134" y="874"/>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27" name="Text Box 7"/>
              <p:cNvSpPr txBox="1">
                <a:spLocks noChangeArrowheads="1"/>
              </p:cNvSpPr>
              <p:nvPr/>
            </p:nvSpPr>
            <p:spPr bwMode="auto">
              <a:xfrm>
                <a:off x="2155" y="1052"/>
                <a:ext cx="161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Courteous, but Limited Passenger Service</a:t>
                </a:r>
              </a:p>
            </p:txBody>
          </p:sp>
        </p:grpSp>
        <p:grpSp>
          <p:nvGrpSpPr>
            <p:cNvPr id="235528" name="Group 8"/>
            <p:cNvGrpSpPr>
              <a:grpSpLocks/>
            </p:cNvGrpSpPr>
            <p:nvPr/>
          </p:nvGrpSpPr>
          <p:grpSpPr bwMode="auto">
            <a:xfrm>
              <a:off x="1870" y="3166"/>
              <a:ext cx="1653" cy="874"/>
              <a:chOff x="2134" y="3086"/>
              <a:chExt cx="1653" cy="874"/>
            </a:xfrm>
          </p:grpSpPr>
          <p:sp>
            <p:nvSpPr>
              <p:cNvPr id="235529" name="Oval 9"/>
              <p:cNvSpPr>
                <a:spLocks noChangeArrowheads="1"/>
              </p:cNvSpPr>
              <p:nvPr/>
            </p:nvSpPr>
            <p:spPr bwMode="auto">
              <a:xfrm>
                <a:off x="2134" y="3086"/>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30" name="Text Box 10"/>
              <p:cNvSpPr txBox="1">
                <a:spLocks noChangeArrowheads="1"/>
              </p:cNvSpPr>
              <p:nvPr/>
            </p:nvSpPr>
            <p:spPr bwMode="auto">
              <a:xfrm>
                <a:off x="2208" y="3255"/>
                <a:ext cx="1504"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Standardized Fleet of Boeing 737 Aircraft</a:t>
                </a:r>
              </a:p>
            </p:txBody>
          </p:sp>
        </p:grpSp>
        <p:sp>
          <p:nvSpPr>
            <p:cNvPr id="235531" name="Text Box 11"/>
            <p:cNvSpPr txBox="1">
              <a:spLocks noChangeArrowheads="1"/>
            </p:cNvSpPr>
            <p:nvPr/>
          </p:nvSpPr>
          <p:spPr bwMode="auto">
            <a:xfrm>
              <a:off x="1432" y="2351"/>
              <a:ext cx="2374" cy="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a:latin typeface="Arial" panose="020B0604020202020204" pitchFamily="34" charset="0"/>
                </a:rPr>
                <a:t>Competitive Advantage:</a:t>
              </a:r>
            </a:p>
            <a:p>
              <a:pPr algn="ctr">
                <a:lnSpc>
                  <a:spcPct val="85000"/>
                </a:lnSpc>
              </a:pPr>
              <a:r>
                <a:rPr lang="en-US" altLang="en-US">
                  <a:latin typeface="Arial" panose="020B0604020202020204" pitchFamily="34" charset="0"/>
                </a:rPr>
                <a:t>Low Cost</a:t>
              </a:r>
            </a:p>
          </p:txBody>
        </p:sp>
        <p:sp>
          <p:nvSpPr>
            <p:cNvPr id="235532" name="Line 12"/>
            <p:cNvSpPr>
              <a:spLocks noChangeShapeType="1"/>
            </p:cNvSpPr>
            <p:nvPr/>
          </p:nvSpPr>
          <p:spPr bwMode="auto">
            <a:xfrm>
              <a:off x="3454" y="1345"/>
              <a:ext cx="472" cy="272"/>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33" name="Freeform 13"/>
            <p:cNvSpPr>
              <a:spLocks/>
            </p:cNvSpPr>
            <p:nvPr/>
          </p:nvSpPr>
          <p:spPr bwMode="auto">
            <a:xfrm>
              <a:off x="1427" y="3347"/>
              <a:ext cx="443" cy="153"/>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34" name="Line 14"/>
            <p:cNvSpPr>
              <a:spLocks noChangeShapeType="1"/>
            </p:cNvSpPr>
            <p:nvPr/>
          </p:nvSpPr>
          <p:spPr bwMode="auto">
            <a:xfrm flipH="1">
              <a:off x="1350" y="1440"/>
              <a:ext cx="493" cy="291"/>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5535" name="Group 15"/>
            <p:cNvGrpSpPr>
              <a:grpSpLocks/>
            </p:cNvGrpSpPr>
            <p:nvPr/>
          </p:nvGrpSpPr>
          <p:grpSpPr bwMode="auto">
            <a:xfrm>
              <a:off x="256" y="1529"/>
              <a:ext cx="5243" cy="2110"/>
              <a:chOff x="256" y="1529"/>
              <a:chExt cx="5243" cy="2110"/>
            </a:xfrm>
          </p:grpSpPr>
          <p:grpSp>
            <p:nvGrpSpPr>
              <p:cNvPr id="235536" name="Group 16"/>
              <p:cNvGrpSpPr>
                <a:grpSpLocks/>
              </p:cNvGrpSpPr>
              <p:nvPr/>
            </p:nvGrpSpPr>
            <p:grpSpPr bwMode="auto">
              <a:xfrm>
                <a:off x="256" y="1529"/>
                <a:ext cx="1238" cy="926"/>
                <a:chOff x="256" y="1594"/>
                <a:chExt cx="1238" cy="926"/>
              </a:xfrm>
            </p:grpSpPr>
            <p:sp>
              <p:nvSpPr>
                <p:cNvPr id="235537" name="Oval 17"/>
                <p:cNvSpPr>
                  <a:spLocks noChangeArrowheads="1"/>
                </p:cNvSpPr>
                <p:nvPr/>
              </p:nvSpPr>
              <p:spPr bwMode="auto">
                <a:xfrm>
                  <a:off x="288" y="1594"/>
                  <a:ext cx="1174" cy="926"/>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38" name="Text Box 18"/>
                <p:cNvSpPr txBox="1">
                  <a:spLocks noChangeArrowheads="1"/>
                </p:cNvSpPr>
                <p:nvPr/>
              </p:nvSpPr>
              <p:spPr bwMode="auto">
                <a:xfrm>
                  <a:off x="256" y="1782"/>
                  <a:ext cx="123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Lean, Productive Employees</a:t>
                  </a:r>
                </a:p>
              </p:txBody>
            </p:sp>
          </p:grpSp>
          <p:grpSp>
            <p:nvGrpSpPr>
              <p:cNvPr id="235539" name="Group 19"/>
              <p:cNvGrpSpPr>
                <a:grpSpLocks/>
              </p:cNvGrpSpPr>
              <p:nvPr/>
            </p:nvGrpSpPr>
            <p:grpSpPr bwMode="auto">
              <a:xfrm>
                <a:off x="3555" y="1533"/>
                <a:ext cx="1944" cy="919"/>
                <a:chOff x="3763" y="1658"/>
                <a:chExt cx="1944" cy="919"/>
              </a:xfrm>
            </p:grpSpPr>
            <p:sp>
              <p:nvSpPr>
                <p:cNvPr id="235540" name="Oval 20"/>
                <p:cNvSpPr>
                  <a:spLocks noChangeArrowheads="1"/>
                </p:cNvSpPr>
                <p:nvPr/>
              </p:nvSpPr>
              <p:spPr bwMode="auto">
                <a:xfrm>
                  <a:off x="3763" y="1658"/>
                  <a:ext cx="1944" cy="919"/>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41" name="Text Box 21"/>
                <p:cNvSpPr txBox="1">
                  <a:spLocks noChangeArrowheads="1"/>
                </p:cNvSpPr>
                <p:nvPr/>
              </p:nvSpPr>
              <p:spPr bwMode="auto">
                <a:xfrm>
                  <a:off x="3823" y="1850"/>
                  <a:ext cx="1825" cy="55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Short Haul, Point-to-Point Routes, Often to Secondary Airports</a:t>
                  </a:r>
                </a:p>
              </p:txBody>
            </p:sp>
          </p:grpSp>
          <p:grpSp>
            <p:nvGrpSpPr>
              <p:cNvPr id="235542" name="Group 22"/>
              <p:cNvGrpSpPr>
                <a:grpSpLocks/>
              </p:cNvGrpSpPr>
              <p:nvPr/>
            </p:nvGrpSpPr>
            <p:grpSpPr bwMode="auto">
              <a:xfrm>
                <a:off x="315" y="2816"/>
                <a:ext cx="1120" cy="823"/>
                <a:chOff x="267" y="2726"/>
                <a:chExt cx="1120" cy="823"/>
              </a:xfrm>
            </p:grpSpPr>
            <p:sp>
              <p:nvSpPr>
                <p:cNvPr id="235543" name="Oval 23"/>
                <p:cNvSpPr>
                  <a:spLocks noChangeArrowheads="1"/>
                </p:cNvSpPr>
                <p:nvPr/>
              </p:nvSpPr>
              <p:spPr bwMode="auto">
                <a:xfrm>
                  <a:off x="267" y="2726"/>
                  <a:ext cx="1120" cy="823"/>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44" name="Text Box 24"/>
                <p:cNvSpPr txBox="1">
                  <a:spLocks noChangeArrowheads="1"/>
                </p:cNvSpPr>
                <p:nvPr/>
              </p:nvSpPr>
              <p:spPr bwMode="auto">
                <a:xfrm>
                  <a:off x="368" y="2862"/>
                  <a:ext cx="91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High Aircraft Utilization</a:t>
                  </a:r>
                </a:p>
              </p:txBody>
            </p:sp>
          </p:grpSp>
          <p:grpSp>
            <p:nvGrpSpPr>
              <p:cNvPr id="235545" name="Group 25"/>
              <p:cNvGrpSpPr>
                <a:grpSpLocks/>
              </p:cNvGrpSpPr>
              <p:nvPr/>
            </p:nvGrpSpPr>
            <p:grpSpPr bwMode="auto">
              <a:xfrm>
                <a:off x="3841" y="2832"/>
                <a:ext cx="1373" cy="792"/>
                <a:chOff x="4054" y="2777"/>
                <a:chExt cx="1373" cy="792"/>
              </a:xfrm>
            </p:grpSpPr>
            <p:sp>
              <p:nvSpPr>
                <p:cNvPr id="235546" name="Oval 26"/>
                <p:cNvSpPr>
                  <a:spLocks noChangeArrowheads="1"/>
                </p:cNvSpPr>
                <p:nvPr/>
              </p:nvSpPr>
              <p:spPr bwMode="auto">
                <a:xfrm>
                  <a:off x="4054" y="2777"/>
                  <a:ext cx="1373" cy="792"/>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47" name="Text Box 27"/>
                <p:cNvSpPr txBox="1">
                  <a:spLocks noChangeArrowheads="1"/>
                </p:cNvSpPr>
                <p:nvPr/>
              </p:nvSpPr>
              <p:spPr bwMode="auto">
                <a:xfrm>
                  <a:off x="4095" y="2897"/>
                  <a:ext cx="129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Frequent, Reliable Schedules</a:t>
                  </a:r>
                </a:p>
              </p:txBody>
            </p:sp>
          </p:grpSp>
          <p:sp>
            <p:nvSpPr>
              <p:cNvPr id="235548" name="Line 28"/>
              <p:cNvSpPr>
                <a:spLocks noChangeShapeType="1"/>
              </p:cNvSpPr>
              <p:nvPr/>
            </p:nvSpPr>
            <p:spPr bwMode="auto">
              <a:xfrm>
                <a:off x="875"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49" name="Line 29"/>
              <p:cNvSpPr>
                <a:spLocks noChangeShapeType="1"/>
              </p:cNvSpPr>
              <p:nvPr/>
            </p:nvSpPr>
            <p:spPr bwMode="auto">
              <a:xfrm>
                <a:off x="4527"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5550" name="Freeform 30"/>
            <p:cNvSpPr>
              <a:spLocks/>
            </p:cNvSpPr>
            <p:nvPr/>
          </p:nvSpPr>
          <p:spPr bwMode="auto">
            <a:xfrm flipH="1">
              <a:off x="3499" y="3339"/>
              <a:ext cx="363" cy="169"/>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5551" name="Text Box 31"/>
          <p:cNvSpPr txBox="1">
            <a:spLocks noChangeArrowheads="1"/>
          </p:cNvSpPr>
          <p:nvPr/>
        </p:nvSpPr>
        <p:spPr bwMode="auto">
          <a:xfrm>
            <a:off x="8912225" y="6102350"/>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t>Figure 2.8</a:t>
            </a:r>
          </a:p>
        </p:txBody>
      </p:sp>
      <p:grpSp>
        <p:nvGrpSpPr>
          <p:cNvPr id="235556" name="Group 36"/>
          <p:cNvGrpSpPr>
            <a:grpSpLocks/>
          </p:cNvGrpSpPr>
          <p:nvPr/>
        </p:nvGrpSpPr>
        <p:grpSpPr bwMode="auto">
          <a:xfrm>
            <a:off x="2627314" y="1550989"/>
            <a:ext cx="4999037" cy="3967163"/>
            <a:chOff x="695" y="977"/>
            <a:chExt cx="3149" cy="2499"/>
          </a:xfrm>
        </p:grpSpPr>
        <p:sp>
          <p:nvSpPr>
            <p:cNvPr id="235553" name="AutoShape 33"/>
            <p:cNvSpPr>
              <a:spLocks noChangeArrowheads="1"/>
            </p:cNvSpPr>
            <p:nvPr/>
          </p:nvSpPr>
          <p:spPr bwMode="auto">
            <a:xfrm rot="5400000">
              <a:off x="3424" y="3056"/>
              <a:ext cx="504" cy="336"/>
            </a:xfrm>
            <a:prstGeom prst="upArrow">
              <a:avLst>
                <a:gd name="adj1" fmla="val 37306"/>
                <a:gd name="adj2" fmla="val 51190"/>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35554" name="Text Box 34"/>
            <p:cNvSpPr txBox="1">
              <a:spLocks noChangeArrowheads="1"/>
            </p:cNvSpPr>
            <p:nvPr/>
          </p:nvSpPr>
          <p:spPr bwMode="auto">
            <a:xfrm>
              <a:off x="695" y="977"/>
              <a:ext cx="2821" cy="1820"/>
            </a:xfrm>
            <a:prstGeom prst="rect">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2000" tIns="154800" rIns="162000" bIns="154800">
              <a:spAutoFit/>
            </a:bodyPr>
            <a:lstStyle/>
            <a:p>
              <a:pPr algn="ctr">
                <a:lnSpc>
                  <a:spcPct val="90000"/>
                </a:lnSpc>
                <a:spcBef>
                  <a:spcPct val="40000"/>
                </a:spcBef>
              </a:pPr>
              <a:r>
                <a:rPr lang="en-AU" altLang="en-US">
                  <a:solidFill>
                    <a:schemeClr val="bg1"/>
                  </a:solidFill>
                </a:rPr>
                <a:t>High number of flights reduces employee idle time between flights</a:t>
              </a:r>
            </a:p>
            <a:p>
              <a:pPr algn="ctr">
                <a:lnSpc>
                  <a:spcPct val="90000"/>
                </a:lnSpc>
                <a:spcBef>
                  <a:spcPct val="40000"/>
                </a:spcBef>
              </a:pPr>
              <a:r>
                <a:rPr lang="en-AU" altLang="en-US">
                  <a:solidFill>
                    <a:schemeClr val="bg1"/>
                  </a:solidFill>
                </a:rPr>
                <a:t>Saturate a city with flights, lowering administrative costs (advertising, HR, etc.) per passenger for that city</a:t>
              </a:r>
            </a:p>
            <a:p>
              <a:pPr algn="ctr">
                <a:lnSpc>
                  <a:spcPct val="90000"/>
                </a:lnSpc>
                <a:spcBef>
                  <a:spcPct val="40000"/>
                </a:spcBef>
              </a:pPr>
              <a:r>
                <a:rPr lang="en-AU" altLang="en-US">
                  <a:solidFill>
                    <a:schemeClr val="bg1"/>
                  </a:solidFill>
                </a:rPr>
                <a:t>Pilot training required on only one type of aircraft</a:t>
              </a:r>
            </a:p>
            <a:p>
              <a:pPr algn="ctr">
                <a:lnSpc>
                  <a:spcPct val="90000"/>
                </a:lnSpc>
                <a:spcBef>
                  <a:spcPct val="40000"/>
                </a:spcBef>
              </a:pPr>
              <a:r>
                <a:rPr lang="en-AU" altLang="en-US">
                  <a:solidFill>
                    <a:schemeClr val="bg1"/>
                  </a:solidFill>
                </a:rPr>
                <a:t>Reduced maintenance inventory required because of only one type of aircraft</a:t>
              </a:r>
            </a:p>
          </p:txBody>
        </p:sp>
      </p:grpSp>
    </p:spTree>
    <p:extLst>
      <p:ext uri="{BB962C8B-B14F-4D97-AF65-F5344CB8AC3E}">
        <p14:creationId xmlns:p14="http://schemas.microsoft.com/office/powerpoint/2010/main" val="29781147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000"/>
                                  </p:stCondLst>
                                  <p:childTnLst>
                                    <p:set>
                                      <p:cBhvr>
                                        <p:cTn id="6" dur="1" fill="hold">
                                          <p:stCondLst>
                                            <p:cond delay="0"/>
                                          </p:stCondLst>
                                        </p:cTn>
                                        <p:tgtEl>
                                          <p:spTgt spid="235556"/>
                                        </p:tgtEl>
                                        <p:attrNameLst>
                                          <p:attrName>style.visibility</p:attrName>
                                        </p:attrNameLst>
                                      </p:cBhvr>
                                      <p:to>
                                        <p:strVal val="visible"/>
                                      </p:to>
                                    </p:set>
                                    <p:animEffect transition="in" filter="wipe(left)">
                                      <p:cBhvr>
                                        <p:cTn id="7" dur="1000"/>
                                        <p:tgtEl>
                                          <p:spTgt spid="235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2074864" y="341313"/>
            <a:ext cx="8004175" cy="812800"/>
          </a:xfrm>
          <a:solidFill>
            <a:schemeClr val="accent1"/>
          </a:solidFill>
          <a:ln>
            <a:solidFill>
              <a:schemeClr val="tx1"/>
            </a:solidFill>
            <a:miter lim="800000"/>
            <a:headEnd/>
            <a:tailEnd/>
          </a:ln>
        </p:spPr>
        <p:txBody>
          <a:bodyPr/>
          <a:lstStyle/>
          <a:p>
            <a:r>
              <a:rPr lang="en-US" altLang="en-US">
                <a:effectLst>
                  <a:outerShdw blurRad="38100" dist="38100" dir="2700000" algn="tl">
                    <a:srgbClr val="FFFFFF"/>
                  </a:outerShdw>
                </a:effectLst>
              </a:rPr>
              <a:t>Activity Mapping</a:t>
            </a:r>
          </a:p>
        </p:txBody>
      </p:sp>
      <p:grpSp>
        <p:nvGrpSpPr>
          <p:cNvPr id="237571" name="Group 3"/>
          <p:cNvGrpSpPr>
            <a:grpSpLocks/>
          </p:cNvGrpSpPr>
          <p:nvPr/>
        </p:nvGrpSpPr>
        <p:grpSpPr bwMode="auto">
          <a:xfrm>
            <a:off x="1955801" y="1387476"/>
            <a:ext cx="8323263" cy="5026025"/>
            <a:chOff x="256" y="874"/>
            <a:chExt cx="5243" cy="3166"/>
          </a:xfrm>
        </p:grpSpPr>
        <p:sp>
          <p:nvSpPr>
            <p:cNvPr id="237572" name="Freeform 4"/>
            <p:cNvSpPr>
              <a:spLocks/>
            </p:cNvSpPr>
            <p:nvPr/>
          </p:nvSpPr>
          <p:spPr bwMode="auto">
            <a:xfrm>
              <a:off x="873" y="1353"/>
              <a:ext cx="3657" cy="2154"/>
            </a:xfrm>
            <a:custGeom>
              <a:avLst/>
              <a:gdLst>
                <a:gd name="T0" fmla="*/ 981 w 3657"/>
                <a:gd name="T1" fmla="*/ 81 h 2154"/>
                <a:gd name="T2" fmla="*/ 2592 w 3657"/>
                <a:gd name="T3" fmla="*/ 0 h 2154"/>
                <a:gd name="T4" fmla="*/ 3072 w 3657"/>
                <a:gd name="T5" fmla="*/ 276 h 2154"/>
                <a:gd name="T6" fmla="*/ 3657 w 3657"/>
                <a:gd name="T7" fmla="*/ 1098 h 2154"/>
                <a:gd name="T8" fmla="*/ 3654 w 3657"/>
                <a:gd name="T9" fmla="*/ 1482 h 2154"/>
                <a:gd name="T10" fmla="*/ 2988 w 3657"/>
                <a:gd name="T11" fmla="*/ 1986 h 2154"/>
                <a:gd name="T12" fmla="*/ 2625 w 3657"/>
                <a:gd name="T13" fmla="*/ 2151 h 2154"/>
                <a:gd name="T14" fmla="*/ 1014 w 3657"/>
                <a:gd name="T15" fmla="*/ 2154 h 2154"/>
                <a:gd name="T16" fmla="*/ 525 w 3657"/>
                <a:gd name="T17" fmla="*/ 1980 h 2154"/>
                <a:gd name="T18" fmla="*/ 3 w 3657"/>
                <a:gd name="T19" fmla="*/ 1476 h 2154"/>
                <a:gd name="T20" fmla="*/ 0 w 3657"/>
                <a:gd name="T21" fmla="*/ 1095 h 2154"/>
                <a:gd name="T22" fmla="*/ 486 w 3657"/>
                <a:gd name="T23" fmla="*/ 378 h 2154"/>
                <a:gd name="T24" fmla="*/ 981 w 3657"/>
                <a:gd name="T25" fmla="*/ 81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57" h="2154">
                  <a:moveTo>
                    <a:pt x="981" y="81"/>
                  </a:moveTo>
                  <a:lnTo>
                    <a:pt x="2592" y="0"/>
                  </a:lnTo>
                  <a:lnTo>
                    <a:pt x="3072" y="276"/>
                  </a:lnTo>
                  <a:lnTo>
                    <a:pt x="3657" y="1098"/>
                  </a:lnTo>
                  <a:lnTo>
                    <a:pt x="3654" y="1482"/>
                  </a:lnTo>
                  <a:lnTo>
                    <a:pt x="2988" y="1986"/>
                  </a:lnTo>
                  <a:lnTo>
                    <a:pt x="2625" y="2151"/>
                  </a:lnTo>
                  <a:lnTo>
                    <a:pt x="1014" y="2154"/>
                  </a:lnTo>
                  <a:lnTo>
                    <a:pt x="525" y="1980"/>
                  </a:lnTo>
                  <a:lnTo>
                    <a:pt x="3" y="1476"/>
                  </a:lnTo>
                  <a:lnTo>
                    <a:pt x="0" y="1095"/>
                  </a:lnTo>
                  <a:lnTo>
                    <a:pt x="486" y="378"/>
                  </a:lnTo>
                  <a:lnTo>
                    <a:pt x="981" y="81"/>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37573" name="Group 5"/>
            <p:cNvGrpSpPr>
              <a:grpSpLocks/>
            </p:cNvGrpSpPr>
            <p:nvPr/>
          </p:nvGrpSpPr>
          <p:grpSpPr bwMode="auto">
            <a:xfrm>
              <a:off x="1814" y="874"/>
              <a:ext cx="1653" cy="874"/>
              <a:chOff x="2134" y="874"/>
              <a:chExt cx="1653" cy="874"/>
            </a:xfrm>
          </p:grpSpPr>
          <p:sp>
            <p:nvSpPr>
              <p:cNvPr id="237574" name="Oval 6"/>
              <p:cNvSpPr>
                <a:spLocks noChangeArrowheads="1"/>
              </p:cNvSpPr>
              <p:nvPr/>
            </p:nvSpPr>
            <p:spPr bwMode="auto">
              <a:xfrm>
                <a:off x="2134" y="874"/>
                <a:ext cx="1653" cy="874"/>
              </a:xfrm>
              <a:prstGeom prst="ellipse">
                <a:avLst/>
              </a:prstGeom>
              <a:solidFill>
                <a:srgbClr val="66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75" name="Text Box 7"/>
              <p:cNvSpPr txBox="1">
                <a:spLocks noChangeArrowheads="1"/>
              </p:cNvSpPr>
              <p:nvPr/>
            </p:nvSpPr>
            <p:spPr bwMode="auto">
              <a:xfrm>
                <a:off x="2155" y="1052"/>
                <a:ext cx="161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Courteous, but Limited Passenger Service</a:t>
                </a:r>
              </a:p>
            </p:txBody>
          </p:sp>
        </p:grpSp>
        <p:grpSp>
          <p:nvGrpSpPr>
            <p:cNvPr id="237576" name="Group 8"/>
            <p:cNvGrpSpPr>
              <a:grpSpLocks/>
            </p:cNvGrpSpPr>
            <p:nvPr/>
          </p:nvGrpSpPr>
          <p:grpSpPr bwMode="auto">
            <a:xfrm>
              <a:off x="1870" y="3166"/>
              <a:ext cx="1653" cy="874"/>
              <a:chOff x="2134" y="3086"/>
              <a:chExt cx="1653" cy="874"/>
            </a:xfrm>
          </p:grpSpPr>
          <p:sp>
            <p:nvSpPr>
              <p:cNvPr id="237577" name="Oval 9"/>
              <p:cNvSpPr>
                <a:spLocks noChangeArrowheads="1"/>
              </p:cNvSpPr>
              <p:nvPr/>
            </p:nvSpPr>
            <p:spPr bwMode="auto">
              <a:xfrm>
                <a:off x="2134" y="3086"/>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78" name="Text Box 10"/>
              <p:cNvSpPr txBox="1">
                <a:spLocks noChangeArrowheads="1"/>
              </p:cNvSpPr>
              <p:nvPr/>
            </p:nvSpPr>
            <p:spPr bwMode="auto">
              <a:xfrm>
                <a:off x="2208" y="3255"/>
                <a:ext cx="1504"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Standardized Fleet of Boeing 737 Aircraft</a:t>
                </a:r>
              </a:p>
            </p:txBody>
          </p:sp>
        </p:grpSp>
        <p:sp>
          <p:nvSpPr>
            <p:cNvPr id="237579" name="Text Box 11"/>
            <p:cNvSpPr txBox="1">
              <a:spLocks noChangeArrowheads="1"/>
            </p:cNvSpPr>
            <p:nvPr/>
          </p:nvSpPr>
          <p:spPr bwMode="auto">
            <a:xfrm>
              <a:off x="1432" y="2351"/>
              <a:ext cx="2374" cy="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a:latin typeface="Arial" panose="020B0604020202020204" pitchFamily="34" charset="0"/>
                </a:rPr>
                <a:t>Competitive Advantage:</a:t>
              </a:r>
            </a:p>
            <a:p>
              <a:pPr algn="ctr">
                <a:lnSpc>
                  <a:spcPct val="85000"/>
                </a:lnSpc>
              </a:pPr>
              <a:r>
                <a:rPr lang="en-US" altLang="en-US">
                  <a:latin typeface="Arial" panose="020B0604020202020204" pitchFamily="34" charset="0"/>
                </a:rPr>
                <a:t>Low Cost</a:t>
              </a:r>
            </a:p>
          </p:txBody>
        </p:sp>
        <p:sp>
          <p:nvSpPr>
            <p:cNvPr id="237580" name="Line 12"/>
            <p:cNvSpPr>
              <a:spLocks noChangeShapeType="1"/>
            </p:cNvSpPr>
            <p:nvPr/>
          </p:nvSpPr>
          <p:spPr bwMode="auto">
            <a:xfrm>
              <a:off x="3454" y="1345"/>
              <a:ext cx="472" cy="272"/>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81" name="Freeform 13"/>
            <p:cNvSpPr>
              <a:spLocks/>
            </p:cNvSpPr>
            <p:nvPr/>
          </p:nvSpPr>
          <p:spPr bwMode="auto">
            <a:xfrm>
              <a:off x="1427" y="3347"/>
              <a:ext cx="443" cy="153"/>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82" name="Line 14"/>
            <p:cNvSpPr>
              <a:spLocks noChangeShapeType="1"/>
            </p:cNvSpPr>
            <p:nvPr/>
          </p:nvSpPr>
          <p:spPr bwMode="auto">
            <a:xfrm flipH="1">
              <a:off x="1350" y="1440"/>
              <a:ext cx="493" cy="291"/>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7583" name="Group 15"/>
            <p:cNvGrpSpPr>
              <a:grpSpLocks/>
            </p:cNvGrpSpPr>
            <p:nvPr/>
          </p:nvGrpSpPr>
          <p:grpSpPr bwMode="auto">
            <a:xfrm>
              <a:off x="256" y="1529"/>
              <a:ext cx="5243" cy="2110"/>
              <a:chOff x="256" y="1529"/>
              <a:chExt cx="5243" cy="2110"/>
            </a:xfrm>
          </p:grpSpPr>
          <p:grpSp>
            <p:nvGrpSpPr>
              <p:cNvPr id="237584" name="Group 16"/>
              <p:cNvGrpSpPr>
                <a:grpSpLocks/>
              </p:cNvGrpSpPr>
              <p:nvPr/>
            </p:nvGrpSpPr>
            <p:grpSpPr bwMode="auto">
              <a:xfrm>
                <a:off x="256" y="1529"/>
                <a:ext cx="1238" cy="926"/>
                <a:chOff x="256" y="1594"/>
                <a:chExt cx="1238" cy="926"/>
              </a:xfrm>
            </p:grpSpPr>
            <p:sp>
              <p:nvSpPr>
                <p:cNvPr id="237585" name="Oval 17"/>
                <p:cNvSpPr>
                  <a:spLocks noChangeArrowheads="1"/>
                </p:cNvSpPr>
                <p:nvPr/>
              </p:nvSpPr>
              <p:spPr bwMode="auto">
                <a:xfrm>
                  <a:off x="288" y="1594"/>
                  <a:ext cx="1174" cy="926"/>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86" name="Text Box 18"/>
                <p:cNvSpPr txBox="1">
                  <a:spLocks noChangeArrowheads="1"/>
                </p:cNvSpPr>
                <p:nvPr/>
              </p:nvSpPr>
              <p:spPr bwMode="auto">
                <a:xfrm>
                  <a:off x="256" y="1782"/>
                  <a:ext cx="123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Lean, Productive Employees</a:t>
                  </a:r>
                </a:p>
              </p:txBody>
            </p:sp>
          </p:grpSp>
          <p:grpSp>
            <p:nvGrpSpPr>
              <p:cNvPr id="237587" name="Group 19"/>
              <p:cNvGrpSpPr>
                <a:grpSpLocks/>
              </p:cNvGrpSpPr>
              <p:nvPr/>
            </p:nvGrpSpPr>
            <p:grpSpPr bwMode="auto">
              <a:xfrm>
                <a:off x="3555" y="1533"/>
                <a:ext cx="1944" cy="919"/>
                <a:chOff x="3763" y="1658"/>
                <a:chExt cx="1944" cy="919"/>
              </a:xfrm>
            </p:grpSpPr>
            <p:sp>
              <p:nvSpPr>
                <p:cNvPr id="237588" name="Oval 20"/>
                <p:cNvSpPr>
                  <a:spLocks noChangeArrowheads="1"/>
                </p:cNvSpPr>
                <p:nvPr/>
              </p:nvSpPr>
              <p:spPr bwMode="auto">
                <a:xfrm>
                  <a:off x="3763" y="1658"/>
                  <a:ext cx="1944" cy="919"/>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89" name="Text Box 21"/>
                <p:cNvSpPr txBox="1">
                  <a:spLocks noChangeArrowheads="1"/>
                </p:cNvSpPr>
                <p:nvPr/>
              </p:nvSpPr>
              <p:spPr bwMode="auto">
                <a:xfrm>
                  <a:off x="3823" y="1850"/>
                  <a:ext cx="1825" cy="55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Short Haul, Point-to-Point Routes, Often to Secondary Airports</a:t>
                  </a:r>
                </a:p>
              </p:txBody>
            </p:sp>
          </p:grpSp>
          <p:grpSp>
            <p:nvGrpSpPr>
              <p:cNvPr id="237590" name="Group 22"/>
              <p:cNvGrpSpPr>
                <a:grpSpLocks/>
              </p:cNvGrpSpPr>
              <p:nvPr/>
            </p:nvGrpSpPr>
            <p:grpSpPr bwMode="auto">
              <a:xfrm>
                <a:off x="315" y="2816"/>
                <a:ext cx="1120" cy="823"/>
                <a:chOff x="267" y="2726"/>
                <a:chExt cx="1120" cy="823"/>
              </a:xfrm>
            </p:grpSpPr>
            <p:sp>
              <p:nvSpPr>
                <p:cNvPr id="237591" name="Oval 23"/>
                <p:cNvSpPr>
                  <a:spLocks noChangeArrowheads="1"/>
                </p:cNvSpPr>
                <p:nvPr/>
              </p:nvSpPr>
              <p:spPr bwMode="auto">
                <a:xfrm>
                  <a:off x="267" y="2726"/>
                  <a:ext cx="1120" cy="823"/>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92" name="Text Box 24"/>
                <p:cNvSpPr txBox="1">
                  <a:spLocks noChangeArrowheads="1"/>
                </p:cNvSpPr>
                <p:nvPr/>
              </p:nvSpPr>
              <p:spPr bwMode="auto">
                <a:xfrm>
                  <a:off x="368" y="2862"/>
                  <a:ext cx="91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High Aircraft Utilization</a:t>
                  </a:r>
                </a:p>
              </p:txBody>
            </p:sp>
          </p:grpSp>
          <p:grpSp>
            <p:nvGrpSpPr>
              <p:cNvPr id="237593" name="Group 25"/>
              <p:cNvGrpSpPr>
                <a:grpSpLocks/>
              </p:cNvGrpSpPr>
              <p:nvPr/>
            </p:nvGrpSpPr>
            <p:grpSpPr bwMode="auto">
              <a:xfrm>
                <a:off x="3841" y="2832"/>
                <a:ext cx="1373" cy="792"/>
                <a:chOff x="4054" y="2777"/>
                <a:chExt cx="1373" cy="792"/>
              </a:xfrm>
            </p:grpSpPr>
            <p:sp>
              <p:nvSpPr>
                <p:cNvPr id="237594" name="Oval 26"/>
                <p:cNvSpPr>
                  <a:spLocks noChangeArrowheads="1"/>
                </p:cNvSpPr>
                <p:nvPr/>
              </p:nvSpPr>
              <p:spPr bwMode="auto">
                <a:xfrm>
                  <a:off x="4054" y="2777"/>
                  <a:ext cx="1373" cy="792"/>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95" name="Text Box 27"/>
                <p:cNvSpPr txBox="1">
                  <a:spLocks noChangeArrowheads="1"/>
                </p:cNvSpPr>
                <p:nvPr/>
              </p:nvSpPr>
              <p:spPr bwMode="auto">
                <a:xfrm>
                  <a:off x="4095" y="2897"/>
                  <a:ext cx="129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Frequent, Reliable Schedules</a:t>
                  </a:r>
                </a:p>
              </p:txBody>
            </p:sp>
          </p:grpSp>
          <p:sp>
            <p:nvSpPr>
              <p:cNvPr id="237596" name="Line 28"/>
              <p:cNvSpPr>
                <a:spLocks noChangeShapeType="1"/>
              </p:cNvSpPr>
              <p:nvPr/>
            </p:nvSpPr>
            <p:spPr bwMode="auto">
              <a:xfrm>
                <a:off x="875"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97" name="Line 29"/>
              <p:cNvSpPr>
                <a:spLocks noChangeShapeType="1"/>
              </p:cNvSpPr>
              <p:nvPr/>
            </p:nvSpPr>
            <p:spPr bwMode="auto">
              <a:xfrm>
                <a:off x="4527"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7598" name="Freeform 30"/>
            <p:cNvSpPr>
              <a:spLocks/>
            </p:cNvSpPr>
            <p:nvPr/>
          </p:nvSpPr>
          <p:spPr bwMode="auto">
            <a:xfrm flipH="1">
              <a:off x="3499" y="3339"/>
              <a:ext cx="363" cy="169"/>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7599" name="Text Box 31"/>
          <p:cNvSpPr txBox="1">
            <a:spLocks noChangeArrowheads="1"/>
          </p:cNvSpPr>
          <p:nvPr/>
        </p:nvSpPr>
        <p:spPr bwMode="auto">
          <a:xfrm>
            <a:off x="8912225" y="6102350"/>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2.8</a:t>
            </a:r>
          </a:p>
        </p:txBody>
      </p:sp>
      <p:grpSp>
        <p:nvGrpSpPr>
          <p:cNvPr id="237603" name="Group 35"/>
          <p:cNvGrpSpPr>
            <a:grpSpLocks/>
          </p:cNvGrpSpPr>
          <p:nvPr/>
        </p:nvGrpSpPr>
        <p:grpSpPr bwMode="auto">
          <a:xfrm>
            <a:off x="3589339" y="1300163"/>
            <a:ext cx="4478337" cy="3719512"/>
            <a:chOff x="1301" y="819"/>
            <a:chExt cx="2821" cy="2343"/>
          </a:xfrm>
        </p:grpSpPr>
        <p:sp>
          <p:nvSpPr>
            <p:cNvPr id="237601" name="AutoShape 33"/>
            <p:cNvSpPr>
              <a:spLocks noChangeArrowheads="1"/>
            </p:cNvSpPr>
            <p:nvPr/>
          </p:nvSpPr>
          <p:spPr bwMode="auto">
            <a:xfrm rot="10800000">
              <a:off x="2464" y="2826"/>
              <a:ext cx="504" cy="336"/>
            </a:xfrm>
            <a:prstGeom prst="upArrow">
              <a:avLst>
                <a:gd name="adj1" fmla="val 37306"/>
                <a:gd name="adj2" fmla="val 51190"/>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37602" name="Text Box 34"/>
            <p:cNvSpPr txBox="1">
              <a:spLocks noChangeArrowheads="1"/>
            </p:cNvSpPr>
            <p:nvPr/>
          </p:nvSpPr>
          <p:spPr bwMode="auto">
            <a:xfrm>
              <a:off x="1301" y="819"/>
              <a:ext cx="2821" cy="1279"/>
            </a:xfrm>
            <a:prstGeom prst="rect">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2000" tIns="154800" rIns="162000" bIns="154800">
              <a:spAutoFit/>
            </a:bodyPr>
            <a:lstStyle/>
            <a:p>
              <a:pPr algn="ctr">
                <a:lnSpc>
                  <a:spcPct val="90000"/>
                </a:lnSpc>
                <a:spcBef>
                  <a:spcPct val="40000"/>
                </a:spcBef>
              </a:pPr>
              <a:r>
                <a:rPr lang="en-AU" altLang="en-US">
                  <a:solidFill>
                    <a:schemeClr val="bg1"/>
                  </a:solidFill>
                </a:rPr>
                <a:t>Pilot training required on only one type of aircraft</a:t>
              </a:r>
            </a:p>
            <a:p>
              <a:pPr algn="ctr">
                <a:lnSpc>
                  <a:spcPct val="90000"/>
                </a:lnSpc>
                <a:spcBef>
                  <a:spcPct val="40000"/>
                </a:spcBef>
              </a:pPr>
              <a:r>
                <a:rPr lang="en-AU" altLang="en-US">
                  <a:solidFill>
                    <a:schemeClr val="bg1"/>
                  </a:solidFill>
                </a:rPr>
                <a:t>Reduced maintenance inventory required because of only one type of aircraft</a:t>
              </a:r>
            </a:p>
            <a:p>
              <a:pPr algn="ctr">
                <a:lnSpc>
                  <a:spcPct val="90000"/>
                </a:lnSpc>
                <a:spcBef>
                  <a:spcPct val="40000"/>
                </a:spcBef>
              </a:pPr>
              <a:r>
                <a:rPr lang="en-AU" altLang="en-US">
                  <a:solidFill>
                    <a:schemeClr val="bg1"/>
                  </a:solidFill>
                </a:rPr>
                <a:t>Excellent supplier relations with Boeing has aided financing</a:t>
              </a:r>
            </a:p>
          </p:txBody>
        </p:sp>
      </p:grpSp>
    </p:spTree>
    <p:extLst>
      <p:ext uri="{BB962C8B-B14F-4D97-AF65-F5344CB8AC3E}">
        <p14:creationId xmlns:p14="http://schemas.microsoft.com/office/powerpoint/2010/main" val="4046813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1000"/>
                                  </p:stCondLst>
                                  <p:childTnLst>
                                    <p:set>
                                      <p:cBhvr>
                                        <p:cTn id="6" dur="1" fill="hold">
                                          <p:stCondLst>
                                            <p:cond delay="0"/>
                                          </p:stCondLst>
                                        </p:cTn>
                                        <p:tgtEl>
                                          <p:spTgt spid="237603"/>
                                        </p:tgtEl>
                                        <p:attrNameLst>
                                          <p:attrName>style.visibility</p:attrName>
                                        </p:attrNameLst>
                                      </p:cBhvr>
                                      <p:to>
                                        <p:strVal val="visible"/>
                                      </p:to>
                                    </p:set>
                                    <p:animEffect transition="in" filter="wipe(up)">
                                      <p:cBhvr>
                                        <p:cTn id="7" dur="1000"/>
                                        <p:tgtEl>
                                          <p:spTgt spid="237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2074864" y="341313"/>
            <a:ext cx="8004175" cy="812800"/>
          </a:xfrm>
          <a:solidFill>
            <a:schemeClr val="accent1"/>
          </a:solidFill>
          <a:ln>
            <a:solidFill>
              <a:schemeClr val="tx1"/>
            </a:solidFill>
            <a:miter lim="800000"/>
            <a:headEnd/>
            <a:tailEnd/>
          </a:ln>
        </p:spPr>
        <p:txBody>
          <a:bodyPr/>
          <a:lstStyle/>
          <a:p>
            <a:r>
              <a:rPr lang="en-US" altLang="en-US">
                <a:effectLst>
                  <a:outerShdw blurRad="38100" dist="38100" dir="2700000" algn="tl">
                    <a:srgbClr val="FFFFFF"/>
                  </a:outerShdw>
                </a:effectLst>
              </a:rPr>
              <a:t>Activity Mapping</a:t>
            </a:r>
          </a:p>
        </p:txBody>
      </p:sp>
      <p:grpSp>
        <p:nvGrpSpPr>
          <p:cNvPr id="227331" name="Group 3"/>
          <p:cNvGrpSpPr>
            <a:grpSpLocks/>
          </p:cNvGrpSpPr>
          <p:nvPr/>
        </p:nvGrpSpPr>
        <p:grpSpPr bwMode="auto">
          <a:xfrm>
            <a:off x="1955801" y="1387476"/>
            <a:ext cx="8323263" cy="5026025"/>
            <a:chOff x="256" y="874"/>
            <a:chExt cx="5243" cy="3166"/>
          </a:xfrm>
        </p:grpSpPr>
        <p:sp>
          <p:nvSpPr>
            <p:cNvPr id="227332" name="Freeform 4"/>
            <p:cNvSpPr>
              <a:spLocks/>
            </p:cNvSpPr>
            <p:nvPr/>
          </p:nvSpPr>
          <p:spPr bwMode="auto">
            <a:xfrm>
              <a:off x="873" y="1353"/>
              <a:ext cx="3657" cy="2154"/>
            </a:xfrm>
            <a:custGeom>
              <a:avLst/>
              <a:gdLst>
                <a:gd name="T0" fmla="*/ 981 w 3657"/>
                <a:gd name="T1" fmla="*/ 81 h 2154"/>
                <a:gd name="T2" fmla="*/ 2592 w 3657"/>
                <a:gd name="T3" fmla="*/ 0 h 2154"/>
                <a:gd name="T4" fmla="*/ 3072 w 3657"/>
                <a:gd name="T5" fmla="*/ 276 h 2154"/>
                <a:gd name="T6" fmla="*/ 3657 w 3657"/>
                <a:gd name="T7" fmla="*/ 1098 h 2154"/>
                <a:gd name="T8" fmla="*/ 3654 w 3657"/>
                <a:gd name="T9" fmla="*/ 1482 h 2154"/>
                <a:gd name="T10" fmla="*/ 2988 w 3657"/>
                <a:gd name="T11" fmla="*/ 1986 h 2154"/>
                <a:gd name="T12" fmla="*/ 2625 w 3657"/>
                <a:gd name="T13" fmla="*/ 2151 h 2154"/>
                <a:gd name="T14" fmla="*/ 1014 w 3657"/>
                <a:gd name="T15" fmla="*/ 2154 h 2154"/>
                <a:gd name="T16" fmla="*/ 525 w 3657"/>
                <a:gd name="T17" fmla="*/ 1980 h 2154"/>
                <a:gd name="T18" fmla="*/ 3 w 3657"/>
                <a:gd name="T19" fmla="*/ 1476 h 2154"/>
                <a:gd name="T20" fmla="*/ 0 w 3657"/>
                <a:gd name="T21" fmla="*/ 1095 h 2154"/>
                <a:gd name="T22" fmla="*/ 486 w 3657"/>
                <a:gd name="T23" fmla="*/ 378 h 2154"/>
                <a:gd name="T24" fmla="*/ 981 w 3657"/>
                <a:gd name="T25" fmla="*/ 81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57" h="2154">
                  <a:moveTo>
                    <a:pt x="981" y="81"/>
                  </a:moveTo>
                  <a:lnTo>
                    <a:pt x="2592" y="0"/>
                  </a:lnTo>
                  <a:lnTo>
                    <a:pt x="3072" y="276"/>
                  </a:lnTo>
                  <a:lnTo>
                    <a:pt x="3657" y="1098"/>
                  </a:lnTo>
                  <a:lnTo>
                    <a:pt x="3654" y="1482"/>
                  </a:lnTo>
                  <a:lnTo>
                    <a:pt x="2988" y="1986"/>
                  </a:lnTo>
                  <a:lnTo>
                    <a:pt x="2625" y="2151"/>
                  </a:lnTo>
                  <a:lnTo>
                    <a:pt x="1014" y="2154"/>
                  </a:lnTo>
                  <a:lnTo>
                    <a:pt x="525" y="1980"/>
                  </a:lnTo>
                  <a:lnTo>
                    <a:pt x="3" y="1476"/>
                  </a:lnTo>
                  <a:lnTo>
                    <a:pt x="0" y="1095"/>
                  </a:lnTo>
                  <a:lnTo>
                    <a:pt x="486" y="378"/>
                  </a:lnTo>
                  <a:lnTo>
                    <a:pt x="981" y="81"/>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27333" name="Group 5"/>
            <p:cNvGrpSpPr>
              <a:grpSpLocks/>
            </p:cNvGrpSpPr>
            <p:nvPr/>
          </p:nvGrpSpPr>
          <p:grpSpPr bwMode="auto">
            <a:xfrm>
              <a:off x="1814" y="874"/>
              <a:ext cx="1653" cy="874"/>
              <a:chOff x="2134" y="874"/>
              <a:chExt cx="1653" cy="874"/>
            </a:xfrm>
          </p:grpSpPr>
          <p:sp>
            <p:nvSpPr>
              <p:cNvPr id="227334" name="Oval 6"/>
              <p:cNvSpPr>
                <a:spLocks noChangeArrowheads="1"/>
              </p:cNvSpPr>
              <p:nvPr/>
            </p:nvSpPr>
            <p:spPr bwMode="auto">
              <a:xfrm>
                <a:off x="2134" y="874"/>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35" name="Text Box 7"/>
              <p:cNvSpPr txBox="1">
                <a:spLocks noChangeArrowheads="1"/>
              </p:cNvSpPr>
              <p:nvPr/>
            </p:nvSpPr>
            <p:spPr bwMode="auto">
              <a:xfrm>
                <a:off x="2155" y="1052"/>
                <a:ext cx="161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Courteous, but Limited Passenger Service</a:t>
                </a:r>
              </a:p>
            </p:txBody>
          </p:sp>
        </p:grpSp>
        <p:grpSp>
          <p:nvGrpSpPr>
            <p:cNvPr id="227336" name="Group 8"/>
            <p:cNvGrpSpPr>
              <a:grpSpLocks/>
            </p:cNvGrpSpPr>
            <p:nvPr/>
          </p:nvGrpSpPr>
          <p:grpSpPr bwMode="auto">
            <a:xfrm>
              <a:off x="1870" y="3166"/>
              <a:ext cx="1653" cy="874"/>
              <a:chOff x="2134" y="3086"/>
              <a:chExt cx="1653" cy="874"/>
            </a:xfrm>
          </p:grpSpPr>
          <p:sp>
            <p:nvSpPr>
              <p:cNvPr id="227337" name="Oval 9"/>
              <p:cNvSpPr>
                <a:spLocks noChangeArrowheads="1"/>
              </p:cNvSpPr>
              <p:nvPr/>
            </p:nvSpPr>
            <p:spPr bwMode="auto">
              <a:xfrm>
                <a:off x="2134" y="3086"/>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38" name="Text Box 10"/>
              <p:cNvSpPr txBox="1">
                <a:spLocks noChangeArrowheads="1"/>
              </p:cNvSpPr>
              <p:nvPr/>
            </p:nvSpPr>
            <p:spPr bwMode="auto">
              <a:xfrm>
                <a:off x="2208" y="3255"/>
                <a:ext cx="1504"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Standardized Fleet of Boeing 737 Aircraft</a:t>
                </a:r>
              </a:p>
            </p:txBody>
          </p:sp>
        </p:grpSp>
        <p:sp>
          <p:nvSpPr>
            <p:cNvPr id="227339" name="Text Box 11"/>
            <p:cNvSpPr txBox="1">
              <a:spLocks noChangeArrowheads="1"/>
            </p:cNvSpPr>
            <p:nvPr/>
          </p:nvSpPr>
          <p:spPr bwMode="auto">
            <a:xfrm>
              <a:off x="1432" y="2351"/>
              <a:ext cx="2374" cy="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a:latin typeface="Arial" panose="020B0604020202020204" pitchFamily="34" charset="0"/>
                </a:rPr>
                <a:t>Competitive Advantage:</a:t>
              </a:r>
            </a:p>
            <a:p>
              <a:pPr algn="ctr">
                <a:lnSpc>
                  <a:spcPct val="85000"/>
                </a:lnSpc>
              </a:pPr>
              <a:r>
                <a:rPr lang="en-US" altLang="en-US">
                  <a:latin typeface="Arial" panose="020B0604020202020204" pitchFamily="34" charset="0"/>
                </a:rPr>
                <a:t>Low Cost</a:t>
              </a:r>
            </a:p>
          </p:txBody>
        </p:sp>
        <p:sp>
          <p:nvSpPr>
            <p:cNvPr id="227340" name="Line 12"/>
            <p:cNvSpPr>
              <a:spLocks noChangeShapeType="1"/>
            </p:cNvSpPr>
            <p:nvPr/>
          </p:nvSpPr>
          <p:spPr bwMode="auto">
            <a:xfrm>
              <a:off x="3454" y="1345"/>
              <a:ext cx="472" cy="272"/>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41" name="Freeform 13"/>
            <p:cNvSpPr>
              <a:spLocks/>
            </p:cNvSpPr>
            <p:nvPr/>
          </p:nvSpPr>
          <p:spPr bwMode="auto">
            <a:xfrm>
              <a:off x="1427" y="3347"/>
              <a:ext cx="443" cy="153"/>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42" name="Line 14"/>
            <p:cNvSpPr>
              <a:spLocks noChangeShapeType="1"/>
            </p:cNvSpPr>
            <p:nvPr/>
          </p:nvSpPr>
          <p:spPr bwMode="auto">
            <a:xfrm flipH="1">
              <a:off x="1350" y="1440"/>
              <a:ext cx="493" cy="291"/>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27343" name="Group 15"/>
            <p:cNvGrpSpPr>
              <a:grpSpLocks/>
            </p:cNvGrpSpPr>
            <p:nvPr/>
          </p:nvGrpSpPr>
          <p:grpSpPr bwMode="auto">
            <a:xfrm>
              <a:off x="256" y="1529"/>
              <a:ext cx="5243" cy="2110"/>
              <a:chOff x="256" y="1529"/>
              <a:chExt cx="5243" cy="2110"/>
            </a:xfrm>
          </p:grpSpPr>
          <p:grpSp>
            <p:nvGrpSpPr>
              <p:cNvPr id="227344" name="Group 16"/>
              <p:cNvGrpSpPr>
                <a:grpSpLocks/>
              </p:cNvGrpSpPr>
              <p:nvPr/>
            </p:nvGrpSpPr>
            <p:grpSpPr bwMode="auto">
              <a:xfrm>
                <a:off x="256" y="1529"/>
                <a:ext cx="1238" cy="926"/>
                <a:chOff x="256" y="1594"/>
                <a:chExt cx="1238" cy="926"/>
              </a:xfrm>
            </p:grpSpPr>
            <p:sp>
              <p:nvSpPr>
                <p:cNvPr id="227345" name="Oval 17"/>
                <p:cNvSpPr>
                  <a:spLocks noChangeArrowheads="1"/>
                </p:cNvSpPr>
                <p:nvPr/>
              </p:nvSpPr>
              <p:spPr bwMode="auto">
                <a:xfrm>
                  <a:off x="288" y="1594"/>
                  <a:ext cx="1174" cy="926"/>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46" name="Text Box 18"/>
                <p:cNvSpPr txBox="1">
                  <a:spLocks noChangeArrowheads="1"/>
                </p:cNvSpPr>
                <p:nvPr/>
              </p:nvSpPr>
              <p:spPr bwMode="auto">
                <a:xfrm>
                  <a:off x="256" y="1782"/>
                  <a:ext cx="123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Lean, Productive Employees</a:t>
                  </a:r>
                </a:p>
              </p:txBody>
            </p:sp>
          </p:grpSp>
          <p:grpSp>
            <p:nvGrpSpPr>
              <p:cNvPr id="227347" name="Group 19"/>
              <p:cNvGrpSpPr>
                <a:grpSpLocks/>
              </p:cNvGrpSpPr>
              <p:nvPr/>
            </p:nvGrpSpPr>
            <p:grpSpPr bwMode="auto">
              <a:xfrm>
                <a:off x="3555" y="1533"/>
                <a:ext cx="1944" cy="919"/>
                <a:chOff x="3763" y="1658"/>
                <a:chExt cx="1944" cy="919"/>
              </a:xfrm>
            </p:grpSpPr>
            <p:sp>
              <p:nvSpPr>
                <p:cNvPr id="227348" name="Oval 20"/>
                <p:cNvSpPr>
                  <a:spLocks noChangeArrowheads="1"/>
                </p:cNvSpPr>
                <p:nvPr/>
              </p:nvSpPr>
              <p:spPr bwMode="auto">
                <a:xfrm>
                  <a:off x="3763" y="1658"/>
                  <a:ext cx="1944" cy="919"/>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49" name="Text Box 21"/>
                <p:cNvSpPr txBox="1">
                  <a:spLocks noChangeArrowheads="1"/>
                </p:cNvSpPr>
                <p:nvPr/>
              </p:nvSpPr>
              <p:spPr bwMode="auto">
                <a:xfrm>
                  <a:off x="3823" y="1850"/>
                  <a:ext cx="1825" cy="55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Short Haul, Point-to-Point Routes, Often to Secondary Airports</a:t>
                  </a:r>
                </a:p>
              </p:txBody>
            </p:sp>
          </p:grpSp>
          <p:grpSp>
            <p:nvGrpSpPr>
              <p:cNvPr id="227350" name="Group 22"/>
              <p:cNvGrpSpPr>
                <a:grpSpLocks/>
              </p:cNvGrpSpPr>
              <p:nvPr/>
            </p:nvGrpSpPr>
            <p:grpSpPr bwMode="auto">
              <a:xfrm>
                <a:off x="315" y="2816"/>
                <a:ext cx="1120" cy="823"/>
                <a:chOff x="267" y="2726"/>
                <a:chExt cx="1120" cy="823"/>
              </a:xfrm>
            </p:grpSpPr>
            <p:sp>
              <p:nvSpPr>
                <p:cNvPr id="227351" name="Oval 23"/>
                <p:cNvSpPr>
                  <a:spLocks noChangeArrowheads="1"/>
                </p:cNvSpPr>
                <p:nvPr/>
              </p:nvSpPr>
              <p:spPr bwMode="auto">
                <a:xfrm>
                  <a:off x="267" y="2726"/>
                  <a:ext cx="1120" cy="823"/>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52" name="Text Box 24"/>
                <p:cNvSpPr txBox="1">
                  <a:spLocks noChangeArrowheads="1"/>
                </p:cNvSpPr>
                <p:nvPr/>
              </p:nvSpPr>
              <p:spPr bwMode="auto">
                <a:xfrm>
                  <a:off x="368" y="2862"/>
                  <a:ext cx="91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High Aircraft Utilization</a:t>
                  </a:r>
                </a:p>
              </p:txBody>
            </p:sp>
          </p:grpSp>
          <p:grpSp>
            <p:nvGrpSpPr>
              <p:cNvPr id="227353" name="Group 25"/>
              <p:cNvGrpSpPr>
                <a:grpSpLocks/>
              </p:cNvGrpSpPr>
              <p:nvPr/>
            </p:nvGrpSpPr>
            <p:grpSpPr bwMode="auto">
              <a:xfrm>
                <a:off x="3841" y="2832"/>
                <a:ext cx="1373" cy="792"/>
                <a:chOff x="4054" y="2777"/>
                <a:chExt cx="1373" cy="792"/>
              </a:xfrm>
            </p:grpSpPr>
            <p:sp>
              <p:nvSpPr>
                <p:cNvPr id="227354" name="Oval 26"/>
                <p:cNvSpPr>
                  <a:spLocks noChangeArrowheads="1"/>
                </p:cNvSpPr>
                <p:nvPr/>
              </p:nvSpPr>
              <p:spPr bwMode="auto">
                <a:xfrm>
                  <a:off x="4054" y="2777"/>
                  <a:ext cx="1373" cy="792"/>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55" name="Text Box 27"/>
                <p:cNvSpPr txBox="1">
                  <a:spLocks noChangeArrowheads="1"/>
                </p:cNvSpPr>
                <p:nvPr/>
              </p:nvSpPr>
              <p:spPr bwMode="auto">
                <a:xfrm>
                  <a:off x="4095" y="2897"/>
                  <a:ext cx="129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Frequent, Reliable Schedules</a:t>
                  </a:r>
                </a:p>
              </p:txBody>
            </p:sp>
          </p:grpSp>
          <p:sp>
            <p:nvSpPr>
              <p:cNvPr id="227356" name="Line 28"/>
              <p:cNvSpPr>
                <a:spLocks noChangeShapeType="1"/>
              </p:cNvSpPr>
              <p:nvPr/>
            </p:nvSpPr>
            <p:spPr bwMode="auto">
              <a:xfrm>
                <a:off x="875"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57" name="Line 29"/>
              <p:cNvSpPr>
                <a:spLocks noChangeShapeType="1"/>
              </p:cNvSpPr>
              <p:nvPr/>
            </p:nvSpPr>
            <p:spPr bwMode="auto">
              <a:xfrm>
                <a:off x="4527"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7358" name="Freeform 30"/>
            <p:cNvSpPr>
              <a:spLocks/>
            </p:cNvSpPr>
            <p:nvPr/>
          </p:nvSpPr>
          <p:spPr bwMode="auto">
            <a:xfrm flipH="1">
              <a:off x="3499" y="3339"/>
              <a:ext cx="363" cy="169"/>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7359" name="Text Box 31"/>
          <p:cNvSpPr txBox="1">
            <a:spLocks noChangeArrowheads="1"/>
          </p:cNvSpPr>
          <p:nvPr/>
        </p:nvSpPr>
        <p:spPr bwMode="auto">
          <a:xfrm>
            <a:off x="8912225" y="6102350"/>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2.8</a:t>
            </a:r>
          </a:p>
        </p:txBody>
      </p:sp>
      <p:grpSp>
        <p:nvGrpSpPr>
          <p:cNvPr id="227363" name="Group 35"/>
          <p:cNvGrpSpPr>
            <a:grpSpLocks/>
          </p:cNvGrpSpPr>
          <p:nvPr/>
        </p:nvGrpSpPr>
        <p:grpSpPr bwMode="auto">
          <a:xfrm>
            <a:off x="3841751" y="1858964"/>
            <a:ext cx="5013325" cy="3675063"/>
            <a:chOff x="1460" y="1171"/>
            <a:chExt cx="3158" cy="2315"/>
          </a:xfrm>
        </p:grpSpPr>
        <p:sp>
          <p:nvSpPr>
            <p:cNvPr id="227361" name="AutoShape 33"/>
            <p:cNvSpPr>
              <a:spLocks noChangeArrowheads="1"/>
            </p:cNvSpPr>
            <p:nvPr/>
          </p:nvSpPr>
          <p:spPr bwMode="auto">
            <a:xfrm rot="16200000">
              <a:off x="1376" y="3066"/>
              <a:ext cx="504" cy="336"/>
            </a:xfrm>
            <a:prstGeom prst="upArrow">
              <a:avLst>
                <a:gd name="adj1" fmla="val 37306"/>
                <a:gd name="adj2" fmla="val 51190"/>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27362" name="Text Box 34"/>
            <p:cNvSpPr txBox="1">
              <a:spLocks noChangeArrowheads="1"/>
            </p:cNvSpPr>
            <p:nvPr/>
          </p:nvSpPr>
          <p:spPr bwMode="auto">
            <a:xfrm>
              <a:off x="1797" y="1171"/>
              <a:ext cx="2821" cy="1506"/>
            </a:xfrm>
            <a:prstGeom prst="rect">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2000" tIns="154800" rIns="162000" bIns="154800">
              <a:spAutoFit/>
            </a:bodyPr>
            <a:lstStyle/>
            <a:p>
              <a:pPr algn="ctr">
                <a:lnSpc>
                  <a:spcPct val="90000"/>
                </a:lnSpc>
                <a:spcBef>
                  <a:spcPct val="40000"/>
                </a:spcBef>
              </a:pPr>
              <a:r>
                <a:rPr lang="en-AU" altLang="en-US">
                  <a:solidFill>
                    <a:schemeClr val="bg1"/>
                  </a:solidFill>
                </a:rPr>
                <a:t>Reduced maintenance inventory required because of only one type of aircraft</a:t>
              </a:r>
            </a:p>
            <a:p>
              <a:pPr algn="ctr">
                <a:lnSpc>
                  <a:spcPct val="90000"/>
                </a:lnSpc>
                <a:spcBef>
                  <a:spcPct val="40000"/>
                </a:spcBef>
              </a:pPr>
              <a:r>
                <a:rPr lang="en-AU" altLang="en-US">
                  <a:solidFill>
                    <a:schemeClr val="bg1"/>
                  </a:solidFill>
                </a:rPr>
                <a:t>Flexible employees and standard planes aid scheduling</a:t>
              </a:r>
            </a:p>
            <a:p>
              <a:pPr algn="ctr">
                <a:lnSpc>
                  <a:spcPct val="90000"/>
                </a:lnSpc>
                <a:spcBef>
                  <a:spcPct val="40000"/>
                </a:spcBef>
              </a:pPr>
              <a:r>
                <a:rPr lang="en-AU" altLang="en-US">
                  <a:solidFill>
                    <a:schemeClr val="bg1"/>
                  </a:solidFill>
                </a:rPr>
                <a:t>Maintenance personnel trained only one type of aircraft</a:t>
              </a:r>
            </a:p>
            <a:p>
              <a:pPr algn="ctr">
                <a:lnSpc>
                  <a:spcPct val="90000"/>
                </a:lnSpc>
                <a:spcBef>
                  <a:spcPct val="40000"/>
                </a:spcBef>
              </a:pPr>
              <a:r>
                <a:rPr lang="en-AU" altLang="en-US">
                  <a:solidFill>
                    <a:schemeClr val="bg1"/>
                  </a:solidFill>
                </a:rPr>
                <a:t>20-minute gate turnarounds</a:t>
              </a:r>
            </a:p>
          </p:txBody>
        </p:sp>
      </p:grpSp>
      <p:grpSp>
        <p:nvGrpSpPr>
          <p:cNvPr id="227371" name="Group 43"/>
          <p:cNvGrpSpPr>
            <a:grpSpLocks/>
          </p:cNvGrpSpPr>
          <p:nvPr/>
        </p:nvGrpSpPr>
        <p:grpSpPr bwMode="auto">
          <a:xfrm>
            <a:off x="1838326" y="3043239"/>
            <a:ext cx="3051175" cy="866775"/>
            <a:chOff x="174" y="1829"/>
            <a:chExt cx="1922" cy="546"/>
          </a:xfrm>
        </p:grpSpPr>
        <p:sp>
          <p:nvSpPr>
            <p:cNvPr id="227370" name="AutoShape 42"/>
            <p:cNvSpPr>
              <a:spLocks noChangeArrowheads="1"/>
            </p:cNvSpPr>
            <p:nvPr/>
          </p:nvSpPr>
          <p:spPr bwMode="auto">
            <a:xfrm>
              <a:off x="1664" y="1992"/>
              <a:ext cx="432" cy="344"/>
            </a:xfrm>
            <a:prstGeom prst="rightArrow">
              <a:avLst>
                <a:gd name="adj1" fmla="val 45352"/>
                <a:gd name="adj2" fmla="val 47674"/>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364" name="Text Box 36"/>
            <p:cNvSpPr txBox="1">
              <a:spLocks noChangeArrowheads="1"/>
            </p:cNvSpPr>
            <p:nvPr/>
          </p:nvSpPr>
          <p:spPr bwMode="auto">
            <a:xfrm>
              <a:off x="174" y="1829"/>
              <a:ext cx="1536" cy="546"/>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2000" tIns="154800" rIns="162000" bIns="154800">
              <a:spAutoFit/>
            </a:bodyPr>
            <a:lstStyle/>
            <a:p>
              <a:pPr algn="ctr"/>
              <a:r>
                <a:rPr lang="en-AU" altLang="en-US"/>
                <a:t>Flexible union contracts</a:t>
              </a:r>
            </a:p>
          </p:txBody>
        </p:sp>
      </p:grpSp>
    </p:spTree>
    <p:extLst>
      <p:ext uri="{BB962C8B-B14F-4D97-AF65-F5344CB8AC3E}">
        <p14:creationId xmlns:p14="http://schemas.microsoft.com/office/powerpoint/2010/main" val="1265498501"/>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1000"/>
                                  </p:stCondLst>
                                  <p:childTnLst>
                                    <p:set>
                                      <p:cBhvr>
                                        <p:cTn id="6" dur="1" fill="hold">
                                          <p:stCondLst>
                                            <p:cond delay="0"/>
                                          </p:stCondLst>
                                        </p:cTn>
                                        <p:tgtEl>
                                          <p:spTgt spid="227363"/>
                                        </p:tgtEl>
                                        <p:attrNameLst>
                                          <p:attrName>style.visibility</p:attrName>
                                        </p:attrNameLst>
                                      </p:cBhvr>
                                      <p:to>
                                        <p:strVal val="visible"/>
                                      </p:to>
                                    </p:set>
                                    <p:animEffect transition="in" filter="wipe(right)">
                                      <p:cBhvr>
                                        <p:cTn id="7" dur="1000"/>
                                        <p:tgtEl>
                                          <p:spTgt spid="227363"/>
                                        </p:tgtEl>
                                      </p:cBhvr>
                                    </p:animEffect>
                                  </p:childTnLst>
                                </p:cTn>
                              </p:par>
                            </p:childTnLst>
                          </p:cTn>
                        </p:par>
                        <p:par>
                          <p:cTn id="8" fill="hold" nodeType="afterGroup">
                            <p:stCondLst>
                              <p:cond delay="2000"/>
                            </p:stCondLst>
                            <p:childTnLst>
                              <p:par>
                                <p:cTn id="9" presetID="22" presetClass="entr" presetSubtype="8" fill="hold" nodeType="afterEffect">
                                  <p:stCondLst>
                                    <p:cond delay="1000"/>
                                  </p:stCondLst>
                                  <p:childTnLst>
                                    <p:set>
                                      <p:cBhvr>
                                        <p:cTn id="10" dur="1" fill="hold">
                                          <p:stCondLst>
                                            <p:cond delay="0"/>
                                          </p:stCondLst>
                                        </p:cTn>
                                        <p:tgtEl>
                                          <p:spTgt spid="227371"/>
                                        </p:tgtEl>
                                        <p:attrNameLst>
                                          <p:attrName>style.visibility</p:attrName>
                                        </p:attrNameLst>
                                      </p:cBhvr>
                                      <p:to>
                                        <p:strVal val="visible"/>
                                      </p:to>
                                    </p:set>
                                    <p:animEffect transition="in" filter="wipe(left)">
                                      <p:cBhvr>
                                        <p:cTn id="11" dur="1000"/>
                                        <p:tgtEl>
                                          <p:spTgt spid="227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a:xfrm>
            <a:off x="2074864" y="341313"/>
            <a:ext cx="8004175" cy="812800"/>
          </a:xfrm>
          <a:solidFill>
            <a:schemeClr val="accent1"/>
          </a:solidFill>
          <a:ln>
            <a:solidFill>
              <a:schemeClr val="tx1"/>
            </a:solidFill>
            <a:miter lim="800000"/>
            <a:headEnd/>
            <a:tailEnd/>
          </a:ln>
        </p:spPr>
        <p:txBody>
          <a:bodyPr/>
          <a:lstStyle/>
          <a:p>
            <a:r>
              <a:rPr lang="en-US" altLang="en-US">
                <a:effectLst>
                  <a:outerShdw blurRad="38100" dist="38100" dir="2700000" algn="tl">
                    <a:srgbClr val="FFFFFF"/>
                  </a:outerShdw>
                </a:effectLst>
              </a:rPr>
              <a:t>Activity Mapping</a:t>
            </a:r>
          </a:p>
        </p:txBody>
      </p:sp>
      <p:grpSp>
        <p:nvGrpSpPr>
          <p:cNvPr id="229379" name="Group 3"/>
          <p:cNvGrpSpPr>
            <a:grpSpLocks/>
          </p:cNvGrpSpPr>
          <p:nvPr/>
        </p:nvGrpSpPr>
        <p:grpSpPr bwMode="auto">
          <a:xfrm>
            <a:off x="1955801" y="1387476"/>
            <a:ext cx="8323263" cy="5026025"/>
            <a:chOff x="256" y="874"/>
            <a:chExt cx="5243" cy="3166"/>
          </a:xfrm>
        </p:grpSpPr>
        <p:sp>
          <p:nvSpPr>
            <p:cNvPr id="229380" name="Freeform 4"/>
            <p:cNvSpPr>
              <a:spLocks/>
            </p:cNvSpPr>
            <p:nvPr/>
          </p:nvSpPr>
          <p:spPr bwMode="auto">
            <a:xfrm>
              <a:off x="873" y="1353"/>
              <a:ext cx="3657" cy="2154"/>
            </a:xfrm>
            <a:custGeom>
              <a:avLst/>
              <a:gdLst>
                <a:gd name="T0" fmla="*/ 981 w 3657"/>
                <a:gd name="T1" fmla="*/ 81 h 2154"/>
                <a:gd name="T2" fmla="*/ 2592 w 3657"/>
                <a:gd name="T3" fmla="*/ 0 h 2154"/>
                <a:gd name="T4" fmla="*/ 3072 w 3657"/>
                <a:gd name="T5" fmla="*/ 276 h 2154"/>
                <a:gd name="T6" fmla="*/ 3657 w 3657"/>
                <a:gd name="T7" fmla="*/ 1098 h 2154"/>
                <a:gd name="T8" fmla="*/ 3654 w 3657"/>
                <a:gd name="T9" fmla="*/ 1482 h 2154"/>
                <a:gd name="T10" fmla="*/ 2988 w 3657"/>
                <a:gd name="T11" fmla="*/ 1986 h 2154"/>
                <a:gd name="T12" fmla="*/ 2625 w 3657"/>
                <a:gd name="T13" fmla="*/ 2151 h 2154"/>
                <a:gd name="T14" fmla="*/ 1014 w 3657"/>
                <a:gd name="T15" fmla="*/ 2154 h 2154"/>
                <a:gd name="T16" fmla="*/ 525 w 3657"/>
                <a:gd name="T17" fmla="*/ 1980 h 2154"/>
                <a:gd name="T18" fmla="*/ 3 w 3657"/>
                <a:gd name="T19" fmla="*/ 1476 h 2154"/>
                <a:gd name="T20" fmla="*/ 0 w 3657"/>
                <a:gd name="T21" fmla="*/ 1095 h 2154"/>
                <a:gd name="T22" fmla="*/ 486 w 3657"/>
                <a:gd name="T23" fmla="*/ 378 h 2154"/>
                <a:gd name="T24" fmla="*/ 981 w 3657"/>
                <a:gd name="T25" fmla="*/ 81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57" h="2154">
                  <a:moveTo>
                    <a:pt x="981" y="81"/>
                  </a:moveTo>
                  <a:lnTo>
                    <a:pt x="2592" y="0"/>
                  </a:lnTo>
                  <a:lnTo>
                    <a:pt x="3072" y="276"/>
                  </a:lnTo>
                  <a:lnTo>
                    <a:pt x="3657" y="1098"/>
                  </a:lnTo>
                  <a:lnTo>
                    <a:pt x="3654" y="1482"/>
                  </a:lnTo>
                  <a:lnTo>
                    <a:pt x="2988" y="1986"/>
                  </a:lnTo>
                  <a:lnTo>
                    <a:pt x="2625" y="2151"/>
                  </a:lnTo>
                  <a:lnTo>
                    <a:pt x="1014" y="2154"/>
                  </a:lnTo>
                  <a:lnTo>
                    <a:pt x="525" y="1980"/>
                  </a:lnTo>
                  <a:lnTo>
                    <a:pt x="3" y="1476"/>
                  </a:lnTo>
                  <a:lnTo>
                    <a:pt x="0" y="1095"/>
                  </a:lnTo>
                  <a:lnTo>
                    <a:pt x="486" y="378"/>
                  </a:lnTo>
                  <a:lnTo>
                    <a:pt x="981" y="81"/>
                  </a:lnTo>
                  <a:close/>
                </a:path>
              </a:pathLst>
            </a:cu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29381" name="Group 5"/>
            <p:cNvGrpSpPr>
              <a:grpSpLocks/>
            </p:cNvGrpSpPr>
            <p:nvPr/>
          </p:nvGrpSpPr>
          <p:grpSpPr bwMode="auto">
            <a:xfrm>
              <a:off x="1814" y="874"/>
              <a:ext cx="1653" cy="874"/>
              <a:chOff x="2134" y="874"/>
              <a:chExt cx="1653" cy="874"/>
            </a:xfrm>
          </p:grpSpPr>
          <p:sp>
            <p:nvSpPr>
              <p:cNvPr id="229382" name="Oval 6"/>
              <p:cNvSpPr>
                <a:spLocks noChangeArrowheads="1"/>
              </p:cNvSpPr>
              <p:nvPr/>
            </p:nvSpPr>
            <p:spPr bwMode="auto">
              <a:xfrm>
                <a:off x="2134" y="874"/>
                <a:ext cx="1653" cy="874"/>
              </a:xfrm>
              <a:prstGeom prst="ellipse">
                <a:avLst/>
              </a:prstGeom>
              <a:solidFill>
                <a:srgbClr val="66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383" name="Text Box 7"/>
              <p:cNvSpPr txBox="1">
                <a:spLocks noChangeArrowheads="1"/>
              </p:cNvSpPr>
              <p:nvPr/>
            </p:nvSpPr>
            <p:spPr bwMode="auto">
              <a:xfrm>
                <a:off x="2155" y="1052"/>
                <a:ext cx="161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Courteous, but Limited Passenger Service</a:t>
                </a:r>
              </a:p>
            </p:txBody>
          </p:sp>
        </p:grpSp>
        <p:grpSp>
          <p:nvGrpSpPr>
            <p:cNvPr id="229384" name="Group 8"/>
            <p:cNvGrpSpPr>
              <a:grpSpLocks/>
            </p:cNvGrpSpPr>
            <p:nvPr/>
          </p:nvGrpSpPr>
          <p:grpSpPr bwMode="auto">
            <a:xfrm>
              <a:off x="1870" y="3166"/>
              <a:ext cx="1653" cy="874"/>
              <a:chOff x="2134" y="3086"/>
              <a:chExt cx="1653" cy="874"/>
            </a:xfrm>
          </p:grpSpPr>
          <p:sp>
            <p:nvSpPr>
              <p:cNvPr id="229385" name="Oval 9"/>
              <p:cNvSpPr>
                <a:spLocks noChangeArrowheads="1"/>
              </p:cNvSpPr>
              <p:nvPr/>
            </p:nvSpPr>
            <p:spPr bwMode="auto">
              <a:xfrm>
                <a:off x="2134" y="3086"/>
                <a:ext cx="1653" cy="87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386" name="Text Box 10"/>
              <p:cNvSpPr txBox="1">
                <a:spLocks noChangeArrowheads="1"/>
              </p:cNvSpPr>
              <p:nvPr/>
            </p:nvSpPr>
            <p:spPr bwMode="auto">
              <a:xfrm>
                <a:off x="2208" y="3255"/>
                <a:ext cx="1504"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Standardized Fleet of Boeing 737 Aircraft</a:t>
                </a:r>
              </a:p>
            </p:txBody>
          </p:sp>
        </p:grpSp>
        <p:sp>
          <p:nvSpPr>
            <p:cNvPr id="229387" name="Text Box 11"/>
            <p:cNvSpPr txBox="1">
              <a:spLocks noChangeArrowheads="1"/>
            </p:cNvSpPr>
            <p:nvPr/>
          </p:nvSpPr>
          <p:spPr bwMode="auto">
            <a:xfrm>
              <a:off x="1432" y="2351"/>
              <a:ext cx="2374" cy="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a:latin typeface="Arial" panose="020B0604020202020204" pitchFamily="34" charset="0"/>
                </a:rPr>
                <a:t>Competitive Advantage:</a:t>
              </a:r>
            </a:p>
            <a:p>
              <a:pPr algn="ctr">
                <a:lnSpc>
                  <a:spcPct val="85000"/>
                </a:lnSpc>
              </a:pPr>
              <a:r>
                <a:rPr lang="en-US" altLang="en-US">
                  <a:latin typeface="Arial" panose="020B0604020202020204" pitchFamily="34" charset="0"/>
                </a:rPr>
                <a:t>Low Cost</a:t>
              </a:r>
            </a:p>
          </p:txBody>
        </p:sp>
        <p:sp>
          <p:nvSpPr>
            <p:cNvPr id="229388" name="Line 12"/>
            <p:cNvSpPr>
              <a:spLocks noChangeShapeType="1"/>
            </p:cNvSpPr>
            <p:nvPr/>
          </p:nvSpPr>
          <p:spPr bwMode="auto">
            <a:xfrm>
              <a:off x="3454" y="1345"/>
              <a:ext cx="472" cy="272"/>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389" name="Freeform 13"/>
            <p:cNvSpPr>
              <a:spLocks/>
            </p:cNvSpPr>
            <p:nvPr/>
          </p:nvSpPr>
          <p:spPr bwMode="auto">
            <a:xfrm>
              <a:off x="1427" y="3347"/>
              <a:ext cx="443" cy="153"/>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390" name="Line 14"/>
            <p:cNvSpPr>
              <a:spLocks noChangeShapeType="1"/>
            </p:cNvSpPr>
            <p:nvPr/>
          </p:nvSpPr>
          <p:spPr bwMode="auto">
            <a:xfrm flipH="1">
              <a:off x="1350" y="1440"/>
              <a:ext cx="493" cy="291"/>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29391" name="Group 15"/>
            <p:cNvGrpSpPr>
              <a:grpSpLocks/>
            </p:cNvGrpSpPr>
            <p:nvPr/>
          </p:nvGrpSpPr>
          <p:grpSpPr bwMode="auto">
            <a:xfrm>
              <a:off x="256" y="1529"/>
              <a:ext cx="5243" cy="2110"/>
              <a:chOff x="256" y="1529"/>
              <a:chExt cx="5243" cy="2110"/>
            </a:xfrm>
          </p:grpSpPr>
          <p:grpSp>
            <p:nvGrpSpPr>
              <p:cNvPr id="229392" name="Group 16"/>
              <p:cNvGrpSpPr>
                <a:grpSpLocks/>
              </p:cNvGrpSpPr>
              <p:nvPr/>
            </p:nvGrpSpPr>
            <p:grpSpPr bwMode="auto">
              <a:xfrm>
                <a:off x="256" y="1529"/>
                <a:ext cx="1238" cy="926"/>
                <a:chOff x="256" y="1594"/>
                <a:chExt cx="1238" cy="926"/>
              </a:xfrm>
            </p:grpSpPr>
            <p:sp>
              <p:nvSpPr>
                <p:cNvPr id="229393" name="Oval 17"/>
                <p:cNvSpPr>
                  <a:spLocks noChangeArrowheads="1"/>
                </p:cNvSpPr>
                <p:nvPr/>
              </p:nvSpPr>
              <p:spPr bwMode="auto">
                <a:xfrm>
                  <a:off x="288" y="1594"/>
                  <a:ext cx="1174" cy="926"/>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394" name="Text Box 18"/>
                <p:cNvSpPr txBox="1">
                  <a:spLocks noChangeArrowheads="1"/>
                </p:cNvSpPr>
                <p:nvPr/>
              </p:nvSpPr>
              <p:spPr bwMode="auto">
                <a:xfrm>
                  <a:off x="256" y="1782"/>
                  <a:ext cx="123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Lean, Productive Employees</a:t>
                  </a:r>
                </a:p>
              </p:txBody>
            </p:sp>
          </p:grpSp>
          <p:grpSp>
            <p:nvGrpSpPr>
              <p:cNvPr id="229395" name="Group 19"/>
              <p:cNvGrpSpPr>
                <a:grpSpLocks/>
              </p:cNvGrpSpPr>
              <p:nvPr/>
            </p:nvGrpSpPr>
            <p:grpSpPr bwMode="auto">
              <a:xfrm>
                <a:off x="3555" y="1533"/>
                <a:ext cx="1944" cy="919"/>
                <a:chOff x="3763" y="1658"/>
                <a:chExt cx="1944" cy="919"/>
              </a:xfrm>
            </p:grpSpPr>
            <p:sp>
              <p:nvSpPr>
                <p:cNvPr id="229396" name="Oval 20"/>
                <p:cNvSpPr>
                  <a:spLocks noChangeArrowheads="1"/>
                </p:cNvSpPr>
                <p:nvPr/>
              </p:nvSpPr>
              <p:spPr bwMode="auto">
                <a:xfrm>
                  <a:off x="3763" y="1658"/>
                  <a:ext cx="1944" cy="919"/>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397" name="Text Box 21"/>
                <p:cNvSpPr txBox="1">
                  <a:spLocks noChangeArrowheads="1"/>
                </p:cNvSpPr>
                <p:nvPr/>
              </p:nvSpPr>
              <p:spPr bwMode="auto">
                <a:xfrm>
                  <a:off x="3823" y="1850"/>
                  <a:ext cx="1825" cy="55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Short Haul, Point-to-Point Routes, Often to Secondary Airports</a:t>
                  </a:r>
                </a:p>
              </p:txBody>
            </p:sp>
          </p:grpSp>
          <p:grpSp>
            <p:nvGrpSpPr>
              <p:cNvPr id="229398" name="Group 22"/>
              <p:cNvGrpSpPr>
                <a:grpSpLocks/>
              </p:cNvGrpSpPr>
              <p:nvPr/>
            </p:nvGrpSpPr>
            <p:grpSpPr bwMode="auto">
              <a:xfrm>
                <a:off x="315" y="2816"/>
                <a:ext cx="1120" cy="823"/>
                <a:chOff x="267" y="2726"/>
                <a:chExt cx="1120" cy="823"/>
              </a:xfrm>
            </p:grpSpPr>
            <p:sp>
              <p:nvSpPr>
                <p:cNvPr id="229399" name="Oval 23"/>
                <p:cNvSpPr>
                  <a:spLocks noChangeArrowheads="1"/>
                </p:cNvSpPr>
                <p:nvPr/>
              </p:nvSpPr>
              <p:spPr bwMode="auto">
                <a:xfrm>
                  <a:off x="267" y="2726"/>
                  <a:ext cx="1120" cy="823"/>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400" name="Text Box 24"/>
                <p:cNvSpPr txBox="1">
                  <a:spLocks noChangeArrowheads="1"/>
                </p:cNvSpPr>
                <p:nvPr/>
              </p:nvSpPr>
              <p:spPr bwMode="auto">
                <a:xfrm>
                  <a:off x="368" y="2862"/>
                  <a:ext cx="918"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High Aircraft Utilization</a:t>
                  </a:r>
                </a:p>
              </p:txBody>
            </p:sp>
          </p:grpSp>
          <p:grpSp>
            <p:nvGrpSpPr>
              <p:cNvPr id="229401" name="Group 25"/>
              <p:cNvGrpSpPr>
                <a:grpSpLocks/>
              </p:cNvGrpSpPr>
              <p:nvPr/>
            </p:nvGrpSpPr>
            <p:grpSpPr bwMode="auto">
              <a:xfrm>
                <a:off x="3841" y="2832"/>
                <a:ext cx="1373" cy="792"/>
                <a:chOff x="4054" y="2777"/>
                <a:chExt cx="1373" cy="792"/>
              </a:xfrm>
            </p:grpSpPr>
            <p:sp>
              <p:nvSpPr>
                <p:cNvPr id="229402" name="Oval 26"/>
                <p:cNvSpPr>
                  <a:spLocks noChangeArrowheads="1"/>
                </p:cNvSpPr>
                <p:nvPr/>
              </p:nvSpPr>
              <p:spPr bwMode="auto">
                <a:xfrm>
                  <a:off x="4054" y="2777"/>
                  <a:ext cx="1373" cy="792"/>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403" name="Text Box 27"/>
                <p:cNvSpPr txBox="1">
                  <a:spLocks noChangeArrowheads="1"/>
                </p:cNvSpPr>
                <p:nvPr/>
              </p:nvSpPr>
              <p:spPr bwMode="auto">
                <a:xfrm>
                  <a:off x="4095" y="2897"/>
                  <a:ext cx="1291" cy="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008" tIns="50004" rIns="100008" bIns="50004">
                  <a:spAutoFit/>
                </a:bodyPr>
                <a:lstStyle>
                  <a:lvl1pPr defTabSz="1000125">
                    <a:defRPr sz="2400">
                      <a:solidFill>
                        <a:schemeClr val="tx1"/>
                      </a:solidFill>
                      <a:latin typeface="Times" panose="02020603050405020304" pitchFamily="18" charset="0"/>
                    </a:defRPr>
                  </a:lvl1pPr>
                  <a:lvl2pPr marL="500063" defTabSz="1000125">
                    <a:defRPr sz="2400">
                      <a:solidFill>
                        <a:schemeClr val="tx1"/>
                      </a:solidFill>
                      <a:latin typeface="Times" panose="02020603050405020304" pitchFamily="18" charset="0"/>
                    </a:defRPr>
                  </a:lvl2pPr>
                  <a:lvl3pPr marL="1000125" defTabSz="1000125">
                    <a:defRPr sz="2400">
                      <a:solidFill>
                        <a:schemeClr val="tx1"/>
                      </a:solidFill>
                      <a:latin typeface="Times" panose="02020603050405020304" pitchFamily="18" charset="0"/>
                    </a:defRPr>
                  </a:lvl3pPr>
                  <a:lvl4pPr marL="1500188" defTabSz="1000125">
                    <a:defRPr sz="2400">
                      <a:solidFill>
                        <a:schemeClr val="tx1"/>
                      </a:solidFill>
                      <a:latin typeface="Times" panose="02020603050405020304" pitchFamily="18" charset="0"/>
                    </a:defRPr>
                  </a:lvl4pPr>
                  <a:lvl5pPr marL="2000250" defTabSz="1000125">
                    <a:defRPr sz="2400">
                      <a:solidFill>
                        <a:schemeClr val="tx1"/>
                      </a:solidFill>
                      <a:latin typeface="Times" panose="02020603050405020304" pitchFamily="18" charset="0"/>
                    </a:defRPr>
                  </a:lvl5pPr>
                  <a:lvl6pPr marL="2457450" defTabSz="1000125" eaLnBrk="0" fontAlgn="base" hangingPunct="0">
                    <a:spcBef>
                      <a:spcPct val="0"/>
                    </a:spcBef>
                    <a:spcAft>
                      <a:spcPct val="0"/>
                    </a:spcAft>
                    <a:defRPr sz="2400">
                      <a:solidFill>
                        <a:schemeClr val="tx1"/>
                      </a:solidFill>
                      <a:latin typeface="Times" panose="02020603050405020304" pitchFamily="18" charset="0"/>
                    </a:defRPr>
                  </a:lvl6pPr>
                  <a:lvl7pPr marL="2914650" defTabSz="1000125" eaLnBrk="0" fontAlgn="base" hangingPunct="0">
                    <a:spcBef>
                      <a:spcPct val="0"/>
                    </a:spcBef>
                    <a:spcAft>
                      <a:spcPct val="0"/>
                    </a:spcAft>
                    <a:defRPr sz="2400">
                      <a:solidFill>
                        <a:schemeClr val="tx1"/>
                      </a:solidFill>
                      <a:latin typeface="Times" panose="02020603050405020304" pitchFamily="18" charset="0"/>
                    </a:defRPr>
                  </a:lvl7pPr>
                  <a:lvl8pPr marL="3371850" defTabSz="1000125" eaLnBrk="0" fontAlgn="base" hangingPunct="0">
                    <a:spcBef>
                      <a:spcPct val="0"/>
                    </a:spcBef>
                    <a:spcAft>
                      <a:spcPct val="0"/>
                    </a:spcAft>
                    <a:defRPr sz="2400">
                      <a:solidFill>
                        <a:schemeClr val="tx1"/>
                      </a:solidFill>
                      <a:latin typeface="Times" panose="02020603050405020304" pitchFamily="18" charset="0"/>
                    </a:defRPr>
                  </a:lvl8pPr>
                  <a:lvl9pPr marL="3829050" defTabSz="1000125" eaLnBrk="0" fontAlgn="base" hangingPunct="0">
                    <a:spcBef>
                      <a:spcPct val="0"/>
                    </a:spcBef>
                    <a:spcAft>
                      <a:spcPct val="0"/>
                    </a:spcAft>
                    <a:defRPr sz="2400">
                      <a:solidFill>
                        <a:schemeClr val="tx1"/>
                      </a:solidFill>
                      <a:latin typeface="Times" panose="02020603050405020304" pitchFamily="18" charset="0"/>
                    </a:defRPr>
                  </a:lvl9pPr>
                </a:lstStyle>
                <a:p>
                  <a:pPr algn="ctr">
                    <a:lnSpc>
                      <a:spcPct val="85000"/>
                    </a:lnSpc>
                  </a:pPr>
                  <a:r>
                    <a:rPr lang="en-US" altLang="en-US" sz="2000">
                      <a:latin typeface="Arial" panose="020B0604020202020204" pitchFamily="34" charset="0"/>
                    </a:rPr>
                    <a:t>Frequent, Reliable Schedules</a:t>
                  </a:r>
                </a:p>
              </p:txBody>
            </p:sp>
          </p:grpSp>
          <p:sp>
            <p:nvSpPr>
              <p:cNvPr id="229404" name="Line 28"/>
              <p:cNvSpPr>
                <a:spLocks noChangeShapeType="1"/>
              </p:cNvSpPr>
              <p:nvPr/>
            </p:nvSpPr>
            <p:spPr bwMode="auto">
              <a:xfrm>
                <a:off x="875"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405" name="Line 29"/>
              <p:cNvSpPr>
                <a:spLocks noChangeShapeType="1"/>
              </p:cNvSpPr>
              <p:nvPr/>
            </p:nvSpPr>
            <p:spPr bwMode="auto">
              <a:xfrm>
                <a:off x="4527" y="2436"/>
                <a:ext cx="0" cy="393"/>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9406" name="Freeform 30"/>
            <p:cNvSpPr>
              <a:spLocks/>
            </p:cNvSpPr>
            <p:nvPr/>
          </p:nvSpPr>
          <p:spPr bwMode="auto">
            <a:xfrm flipH="1">
              <a:off x="3499" y="3339"/>
              <a:ext cx="363" cy="169"/>
            </a:xfrm>
            <a:custGeom>
              <a:avLst/>
              <a:gdLst>
                <a:gd name="T0" fmla="*/ 1064 w 1064"/>
                <a:gd name="T1" fmla="*/ 64 h 64"/>
                <a:gd name="T2" fmla="*/ 0 w 1064"/>
                <a:gd name="T3" fmla="*/ 0 h 64"/>
              </a:gdLst>
              <a:ahLst/>
              <a:cxnLst>
                <a:cxn ang="0">
                  <a:pos x="T0" y="T1"/>
                </a:cxn>
                <a:cxn ang="0">
                  <a:pos x="T2" y="T3"/>
                </a:cxn>
              </a:cxnLst>
              <a:rect l="0" t="0" r="r" b="b"/>
              <a:pathLst>
                <a:path w="1064" h="64">
                  <a:moveTo>
                    <a:pt x="1064" y="64"/>
                  </a:moveTo>
                  <a:lnTo>
                    <a:pt x="0" y="0"/>
                  </a:lnTo>
                </a:path>
              </a:pathLst>
            </a:custGeom>
            <a:noFill/>
            <a:ln w="76200" cmpd="sng">
              <a:solidFill>
                <a:schemeClr val="tx1"/>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9407" name="Text Box 31"/>
          <p:cNvSpPr txBox="1">
            <a:spLocks noChangeArrowheads="1"/>
          </p:cNvSpPr>
          <p:nvPr/>
        </p:nvSpPr>
        <p:spPr bwMode="auto">
          <a:xfrm>
            <a:off x="8912225" y="6102350"/>
            <a:ext cx="10075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Figure 2.8</a:t>
            </a:r>
          </a:p>
        </p:txBody>
      </p:sp>
      <p:grpSp>
        <p:nvGrpSpPr>
          <p:cNvPr id="229411" name="Group 35"/>
          <p:cNvGrpSpPr>
            <a:grpSpLocks/>
          </p:cNvGrpSpPr>
          <p:nvPr/>
        </p:nvGrpSpPr>
        <p:grpSpPr bwMode="auto">
          <a:xfrm>
            <a:off x="3867151" y="1274764"/>
            <a:ext cx="4987925" cy="2611437"/>
            <a:chOff x="1476" y="803"/>
            <a:chExt cx="3142" cy="1645"/>
          </a:xfrm>
        </p:grpSpPr>
        <p:sp>
          <p:nvSpPr>
            <p:cNvPr id="229409" name="AutoShape 33"/>
            <p:cNvSpPr>
              <a:spLocks noChangeArrowheads="1"/>
            </p:cNvSpPr>
            <p:nvPr/>
          </p:nvSpPr>
          <p:spPr bwMode="auto">
            <a:xfrm rot="16200000">
              <a:off x="1392" y="1826"/>
              <a:ext cx="504" cy="336"/>
            </a:xfrm>
            <a:prstGeom prst="upArrow">
              <a:avLst>
                <a:gd name="adj1" fmla="val 37306"/>
                <a:gd name="adj2" fmla="val 51190"/>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29410" name="Text Box 34"/>
            <p:cNvSpPr txBox="1">
              <a:spLocks noChangeArrowheads="1"/>
            </p:cNvSpPr>
            <p:nvPr/>
          </p:nvSpPr>
          <p:spPr bwMode="auto">
            <a:xfrm>
              <a:off x="1797" y="803"/>
              <a:ext cx="2821" cy="1645"/>
            </a:xfrm>
            <a:prstGeom prst="rect">
              <a:avLst/>
            </a:prstGeom>
            <a:solidFill>
              <a:schemeClr val="hlink"/>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2000" tIns="154800" rIns="162000" bIns="154800">
              <a:spAutoFit/>
            </a:bodyPr>
            <a:lstStyle/>
            <a:p>
              <a:pPr algn="ctr">
                <a:lnSpc>
                  <a:spcPct val="90000"/>
                </a:lnSpc>
                <a:spcBef>
                  <a:spcPct val="40000"/>
                </a:spcBef>
              </a:pPr>
              <a:r>
                <a:rPr lang="en-AU" altLang="en-US">
                  <a:solidFill>
                    <a:schemeClr val="bg1"/>
                  </a:solidFill>
                </a:rPr>
                <a:t>Automated ticketing machines</a:t>
              </a:r>
            </a:p>
            <a:p>
              <a:pPr algn="ctr">
                <a:lnSpc>
                  <a:spcPct val="90000"/>
                </a:lnSpc>
                <a:spcBef>
                  <a:spcPct val="40000"/>
                </a:spcBef>
              </a:pPr>
              <a:r>
                <a:rPr lang="en-AU" altLang="en-US">
                  <a:solidFill>
                    <a:schemeClr val="bg1"/>
                  </a:solidFill>
                </a:rPr>
                <a:t>Empowered employees</a:t>
              </a:r>
            </a:p>
            <a:p>
              <a:pPr algn="ctr">
                <a:lnSpc>
                  <a:spcPct val="90000"/>
                </a:lnSpc>
                <a:spcBef>
                  <a:spcPct val="40000"/>
                </a:spcBef>
              </a:pPr>
              <a:r>
                <a:rPr lang="en-AU" altLang="en-US">
                  <a:solidFill>
                    <a:schemeClr val="bg1"/>
                  </a:solidFill>
                </a:rPr>
                <a:t>High employee compensation</a:t>
              </a:r>
            </a:p>
            <a:p>
              <a:pPr algn="ctr">
                <a:lnSpc>
                  <a:spcPct val="90000"/>
                </a:lnSpc>
                <a:spcBef>
                  <a:spcPct val="40000"/>
                </a:spcBef>
              </a:pPr>
              <a:r>
                <a:rPr lang="en-AU" altLang="en-US">
                  <a:solidFill>
                    <a:schemeClr val="bg1"/>
                  </a:solidFill>
                </a:rPr>
                <a:t>Hire for attitude, then train</a:t>
              </a:r>
            </a:p>
            <a:p>
              <a:pPr algn="ctr">
                <a:lnSpc>
                  <a:spcPct val="90000"/>
                </a:lnSpc>
                <a:spcBef>
                  <a:spcPct val="40000"/>
                </a:spcBef>
              </a:pPr>
              <a:r>
                <a:rPr lang="en-AU" altLang="en-US">
                  <a:solidFill>
                    <a:schemeClr val="bg1"/>
                  </a:solidFill>
                </a:rPr>
                <a:t>High level of stock ownership</a:t>
              </a:r>
            </a:p>
            <a:p>
              <a:pPr algn="ctr">
                <a:lnSpc>
                  <a:spcPct val="90000"/>
                </a:lnSpc>
                <a:spcBef>
                  <a:spcPct val="40000"/>
                </a:spcBef>
              </a:pPr>
              <a:r>
                <a:rPr lang="en-AU" altLang="en-US">
                  <a:solidFill>
                    <a:schemeClr val="bg1"/>
                  </a:solidFill>
                </a:rPr>
                <a:t>High number of flights reduces employee idle time between flights</a:t>
              </a:r>
            </a:p>
          </p:txBody>
        </p:sp>
      </p:grpSp>
    </p:spTree>
    <p:extLst>
      <p:ext uri="{BB962C8B-B14F-4D97-AF65-F5344CB8AC3E}">
        <p14:creationId xmlns:p14="http://schemas.microsoft.com/office/powerpoint/2010/main" val="830272579"/>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1000"/>
                                  </p:stCondLst>
                                  <p:childTnLst>
                                    <p:set>
                                      <p:cBhvr>
                                        <p:cTn id="6" dur="1" fill="hold">
                                          <p:stCondLst>
                                            <p:cond delay="0"/>
                                          </p:stCondLst>
                                        </p:cTn>
                                        <p:tgtEl>
                                          <p:spTgt spid="229411"/>
                                        </p:tgtEl>
                                        <p:attrNameLst>
                                          <p:attrName>style.visibility</p:attrName>
                                        </p:attrNameLst>
                                      </p:cBhvr>
                                      <p:to>
                                        <p:strVal val="visible"/>
                                      </p:to>
                                    </p:set>
                                    <p:animEffect transition="in" filter="wipe(right)">
                                      <p:cBhvr>
                                        <p:cTn id="7" dur="1000"/>
                                        <p:tgtEl>
                                          <p:spTgt spid="229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2209800" y="2921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Four International Operations Strategies</a:t>
            </a:r>
          </a:p>
        </p:txBody>
      </p:sp>
      <p:grpSp>
        <p:nvGrpSpPr>
          <p:cNvPr id="247811" name="Group 3"/>
          <p:cNvGrpSpPr>
            <a:grpSpLocks/>
          </p:cNvGrpSpPr>
          <p:nvPr/>
        </p:nvGrpSpPr>
        <p:grpSpPr bwMode="auto">
          <a:xfrm>
            <a:off x="1893888" y="1533525"/>
            <a:ext cx="8077200" cy="5227638"/>
            <a:chOff x="233" y="966"/>
            <a:chExt cx="5088" cy="3293"/>
          </a:xfrm>
        </p:grpSpPr>
        <p:grpSp>
          <p:nvGrpSpPr>
            <p:cNvPr id="247812" name="Group 4"/>
            <p:cNvGrpSpPr>
              <a:grpSpLocks/>
            </p:cNvGrpSpPr>
            <p:nvPr/>
          </p:nvGrpSpPr>
          <p:grpSpPr bwMode="auto">
            <a:xfrm>
              <a:off x="233" y="966"/>
              <a:ext cx="496" cy="2789"/>
              <a:chOff x="241" y="1030"/>
              <a:chExt cx="496" cy="2789"/>
            </a:xfrm>
          </p:grpSpPr>
          <p:sp>
            <p:nvSpPr>
              <p:cNvPr id="247813" name="AutoShape 5"/>
              <p:cNvSpPr>
                <a:spLocks noChangeArrowheads="1"/>
              </p:cNvSpPr>
              <p:nvPr/>
            </p:nvSpPr>
            <p:spPr bwMode="auto">
              <a:xfrm>
                <a:off x="440" y="1232"/>
                <a:ext cx="288" cy="2392"/>
              </a:xfrm>
              <a:prstGeom prst="upDownArrow">
                <a:avLst>
                  <a:gd name="adj1" fmla="val 50000"/>
                  <a:gd name="adj2" fmla="val 79864"/>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7814" name="Text Box 6"/>
              <p:cNvSpPr txBox="1">
                <a:spLocks noChangeArrowheads="1"/>
              </p:cNvSpPr>
              <p:nvPr/>
            </p:nvSpPr>
            <p:spPr bwMode="auto">
              <a:xfrm rot="16200000">
                <a:off x="-510" y="2320"/>
                <a:ext cx="17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Cost Reduction Considerations</a:t>
                </a:r>
              </a:p>
            </p:txBody>
          </p:sp>
          <p:sp>
            <p:nvSpPr>
              <p:cNvPr id="247815" name="Text Box 7"/>
              <p:cNvSpPr txBox="1">
                <a:spLocks noChangeArrowheads="1"/>
              </p:cNvSpPr>
              <p:nvPr/>
            </p:nvSpPr>
            <p:spPr bwMode="auto">
              <a:xfrm>
                <a:off x="382" y="1030"/>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7816" name="Text Box 8"/>
              <p:cNvSpPr txBox="1">
                <a:spLocks noChangeArrowheads="1"/>
              </p:cNvSpPr>
              <p:nvPr/>
            </p:nvSpPr>
            <p:spPr bwMode="auto">
              <a:xfrm>
                <a:off x="390" y="3606"/>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grpSp>
          <p:nvGrpSpPr>
            <p:cNvPr id="247817" name="Group 9"/>
            <p:cNvGrpSpPr>
              <a:grpSpLocks/>
            </p:cNvGrpSpPr>
            <p:nvPr/>
          </p:nvGrpSpPr>
          <p:grpSpPr bwMode="auto">
            <a:xfrm>
              <a:off x="934" y="3700"/>
              <a:ext cx="4387" cy="559"/>
              <a:chOff x="886" y="3740"/>
              <a:chExt cx="4387" cy="559"/>
            </a:xfrm>
          </p:grpSpPr>
          <p:grpSp>
            <p:nvGrpSpPr>
              <p:cNvPr id="247818" name="Group 10"/>
              <p:cNvGrpSpPr>
                <a:grpSpLocks/>
              </p:cNvGrpSpPr>
              <p:nvPr/>
            </p:nvGrpSpPr>
            <p:grpSpPr bwMode="auto">
              <a:xfrm>
                <a:off x="886" y="3740"/>
                <a:ext cx="4387" cy="288"/>
                <a:chOff x="886" y="3740"/>
                <a:chExt cx="4387" cy="288"/>
              </a:xfrm>
            </p:grpSpPr>
            <p:sp>
              <p:nvSpPr>
                <p:cNvPr id="247819" name="AutoShape 11"/>
                <p:cNvSpPr>
                  <a:spLocks noChangeArrowheads="1"/>
                </p:cNvSpPr>
                <p:nvPr/>
              </p:nvSpPr>
              <p:spPr bwMode="auto">
                <a:xfrm rot="5400000">
                  <a:off x="2944" y="2040"/>
                  <a:ext cx="288" cy="3688"/>
                </a:xfrm>
                <a:prstGeom prst="upDownArrow">
                  <a:avLst>
                    <a:gd name="adj1" fmla="val 44444"/>
                    <a:gd name="adj2" fmla="val 73217"/>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7820" name="Text Box 12"/>
                <p:cNvSpPr txBox="1">
                  <a:spLocks noChangeArrowheads="1"/>
                </p:cNvSpPr>
                <p:nvPr/>
              </p:nvSpPr>
              <p:spPr bwMode="auto">
                <a:xfrm>
                  <a:off x="4918" y="3774"/>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7821" name="Text Box 13"/>
                <p:cNvSpPr txBox="1">
                  <a:spLocks noChangeArrowheads="1"/>
                </p:cNvSpPr>
                <p:nvPr/>
              </p:nvSpPr>
              <p:spPr bwMode="auto">
                <a:xfrm>
                  <a:off x="886" y="3774"/>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sp>
            <p:nvSpPr>
              <p:cNvPr id="247822" name="Text Box 14"/>
              <p:cNvSpPr txBox="1">
                <a:spLocks noChangeArrowheads="1"/>
              </p:cNvSpPr>
              <p:nvPr/>
            </p:nvSpPr>
            <p:spPr bwMode="auto">
              <a:xfrm>
                <a:off x="2078" y="3950"/>
                <a:ext cx="2045"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600">
                    <a:effectLst>
                      <a:outerShdw blurRad="38100" dist="38100" dir="2700000" algn="tl">
                        <a:srgbClr val="C0C0C0"/>
                      </a:outerShdw>
                    </a:effectLst>
                  </a:rPr>
                  <a:t>Local Responsiveness Considerations</a:t>
                </a:r>
              </a:p>
              <a:p>
                <a:pPr algn="ctr"/>
                <a:r>
                  <a:rPr lang="en-AU" altLang="en-US" sz="1400">
                    <a:effectLst>
                      <a:outerShdw blurRad="38100" dist="38100" dir="2700000" algn="tl">
                        <a:srgbClr val="C0C0C0"/>
                      </a:outerShdw>
                    </a:effectLst>
                  </a:rPr>
                  <a:t>(Quick Response and/or Differentiation)</a:t>
                </a:r>
              </a:p>
            </p:txBody>
          </p:sp>
        </p:grpSp>
      </p:grpSp>
      <p:grpSp>
        <p:nvGrpSpPr>
          <p:cNvPr id="247823" name="Group 15"/>
          <p:cNvGrpSpPr>
            <a:grpSpLocks/>
          </p:cNvGrpSpPr>
          <p:nvPr/>
        </p:nvGrpSpPr>
        <p:grpSpPr bwMode="auto">
          <a:xfrm>
            <a:off x="4027489" y="673100"/>
            <a:ext cx="4135437" cy="5067300"/>
            <a:chOff x="1528" y="248"/>
            <a:chExt cx="2605" cy="3192"/>
          </a:xfrm>
        </p:grpSpPr>
        <p:sp>
          <p:nvSpPr>
            <p:cNvPr id="247824" name="Oval 16"/>
            <p:cNvSpPr>
              <a:spLocks noChangeArrowheads="1"/>
            </p:cNvSpPr>
            <p:nvPr/>
          </p:nvSpPr>
          <p:spPr bwMode="auto">
            <a:xfrm>
              <a:off x="1528" y="248"/>
              <a:ext cx="2576" cy="3192"/>
            </a:xfrm>
            <a:prstGeom prst="ellipse">
              <a:avLst/>
            </a:prstGeom>
            <a:solidFill>
              <a:srgbClr val="CA8C0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825" name="Text Box 17"/>
            <p:cNvSpPr txBox="1">
              <a:spLocks noChangeArrowheads="1"/>
            </p:cNvSpPr>
            <p:nvPr/>
          </p:nvSpPr>
          <p:spPr bwMode="auto">
            <a:xfrm>
              <a:off x="1626" y="1223"/>
              <a:ext cx="2507" cy="1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2800">
                  <a:solidFill>
                    <a:schemeClr val="bg1"/>
                  </a:solidFill>
                  <a:latin typeface="Arial" panose="020B0604020202020204" pitchFamily="34" charset="0"/>
                </a:rPr>
                <a:t>Import/export or license existing product</a:t>
              </a:r>
            </a:p>
            <a:p>
              <a:pPr>
                <a:lnSpc>
                  <a:spcPct val="85000"/>
                </a:lnSpc>
              </a:pPr>
              <a:endParaRPr lang="en-AU" altLang="en-US" sz="1800">
                <a:solidFill>
                  <a:schemeClr val="bg1"/>
                </a:solidFill>
                <a:latin typeface="Arial" panose="020B0604020202020204" pitchFamily="34" charset="0"/>
              </a:endParaRPr>
            </a:p>
            <a:p>
              <a:pPr>
                <a:lnSpc>
                  <a:spcPct val="85000"/>
                </a:lnSpc>
              </a:pPr>
              <a:r>
                <a:rPr lang="en-AU" altLang="en-US" sz="2800">
                  <a:solidFill>
                    <a:schemeClr val="bg1"/>
                  </a:solidFill>
                  <a:latin typeface="Arial" panose="020B0604020202020204" pitchFamily="34" charset="0"/>
                </a:rPr>
                <a:t>Examples</a:t>
              </a:r>
            </a:p>
            <a:p>
              <a:pPr>
                <a:lnSpc>
                  <a:spcPct val="85000"/>
                </a:lnSpc>
              </a:pPr>
              <a:r>
                <a:rPr lang="en-AU" altLang="en-US" sz="2800">
                  <a:solidFill>
                    <a:schemeClr val="bg1"/>
                  </a:solidFill>
                  <a:latin typeface="Arial" panose="020B0604020202020204" pitchFamily="34" charset="0"/>
                </a:rPr>
                <a:t>	U.S. Steel</a:t>
              </a:r>
            </a:p>
            <a:p>
              <a:pPr>
                <a:lnSpc>
                  <a:spcPct val="85000"/>
                </a:lnSpc>
              </a:pPr>
              <a:r>
                <a:rPr lang="en-AU" altLang="en-US" sz="2800">
                  <a:solidFill>
                    <a:schemeClr val="bg1"/>
                  </a:solidFill>
                  <a:latin typeface="Arial" panose="020B0604020202020204" pitchFamily="34" charset="0"/>
                </a:rPr>
                <a:t>	Harley Davidson</a:t>
              </a:r>
            </a:p>
          </p:txBody>
        </p:sp>
        <p:sp>
          <p:nvSpPr>
            <p:cNvPr id="247826" name="Rectangle 18"/>
            <p:cNvSpPr>
              <a:spLocks noChangeArrowheads="1"/>
            </p:cNvSpPr>
            <p:nvPr/>
          </p:nvSpPr>
          <p:spPr bwMode="auto">
            <a:xfrm>
              <a:off x="2191" y="611"/>
              <a:ext cx="1356" cy="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en-AU" altLang="en-US" sz="2800">
                  <a:solidFill>
                    <a:schemeClr val="bg1"/>
                  </a:solidFill>
                </a:rPr>
                <a:t>International </a:t>
              </a:r>
              <a:br>
                <a:rPr lang="en-AU" altLang="en-US" sz="2800">
                  <a:solidFill>
                    <a:schemeClr val="bg1"/>
                  </a:solidFill>
                </a:rPr>
              </a:br>
              <a:r>
                <a:rPr lang="en-AU" altLang="en-US" sz="2800">
                  <a:solidFill>
                    <a:schemeClr val="bg1"/>
                  </a:solidFill>
                </a:rPr>
                <a:t>Strategy</a:t>
              </a:r>
            </a:p>
          </p:txBody>
        </p:sp>
      </p:grpSp>
    </p:spTree>
    <p:extLst>
      <p:ext uri="{BB962C8B-B14F-4D97-AF65-F5344CB8AC3E}">
        <p14:creationId xmlns:p14="http://schemas.microsoft.com/office/powerpoint/2010/main" val="2292168291"/>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247823"/>
                                        </p:tgtEl>
                                        <p:attrNameLst>
                                          <p:attrName>style.visibility</p:attrName>
                                        </p:attrNameLst>
                                      </p:cBhvr>
                                      <p:to>
                                        <p:strVal val="visible"/>
                                      </p:to>
                                    </p:set>
                                    <p:animEffect transition="in" filter="dissolve">
                                      <p:cBhvr>
                                        <p:cTn id="7" dur="1000"/>
                                        <p:tgtEl>
                                          <p:spTgt spid="2478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2209800" y="2921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Four International Operations Strategies</a:t>
            </a:r>
          </a:p>
        </p:txBody>
      </p:sp>
      <p:grpSp>
        <p:nvGrpSpPr>
          <p:cNvPr id="252957" name="Group 29"/>
          <p:cNvGrpSpPr>
            <a:grpSpLocks/>
          </p:cNvGrpSpPr>
          <p:nvPr/>
        </p:nvGrpSpPr>
        <p:grpSpPr bwMode="auto">
          <a:xfrm>
            <a:off x="1893888" y="1533525"/>
            <a:ext cx="8077200" cy="5227638"/>
            <a:chOff x="233" y="966"/>
            <a:chExt cx="5088" cy="3293"/>
          </a:xfrm>
        </p:grpSpPr>
        <p:grpSp>
          <p:nvGrpSpPr>
            <p:cNvPr id="252931" name="Group 3"/>
            <p:cNvGrpSpPr>
              <a:grpSpLocks/>
            </p:cNvGrpSpPr>
            <p:nvPr/>
          </p:nvGrpSpPr>
          <p:grpSpPr bwMode="auto">
            <a:xfrm>
              <a:off x="233" y="966"/>
              <a:ext cx="496" cy="2789"/>
              <a:chOff x="241" y="1030"/>
              <a:chExt cx="496" cy="2789"/>
            </a:xfrm>
          </p:grpSpPr>
          <p:sp>
            <p:nvSpPr>
              <p:cNvPr id="252932" name="AutoShape 4"/>
              <p:cNvSpPr>
                <a:spLocks noChangeArrowheads="1"/>
              </p:cNvSpPr>
              <p:nvPr/>
            </p:nvSpPr>
            <p:spPr bwMode="auto">
              <a:xfrm>
                <a:off x="440" y="1232"/>
                <a:ext cx="288" cy="2392"/>
              </a:xfrm>
              <a:prstGeom prst="upDownArrow">
                <a:avLst>
                  <a:gd name="adj1" fmla="val 50000"/>
                  <a:gd name="adj2" fmla="val 79864"/>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52933" name="Text Box 5"/>
              <p:cNvSpPr txBox="1">
                <a:spLocks noChangeArrowheads="1"/>
              </p:cNvSpPr>
              <p:nvPr/>
            </p:nvSpPr>
            <p:spPr bwMode="auto">
              <a:xfrm rot="16200000">
                <a:off x="-510" y="2324"/>
                <a:ext cx="17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Cost Reduction Considerations</a:t>
                </a:r>
              </a:p>
            </p:txBody>
          </p:sp>
          <p:sp>
            <p:nvSpPr>
              <p:cNvPr id="252934" name="Text Box 6"/>
              <p:cNvSpPr txBox="1">
                <a:spLocks noChangeArrowheads="1"/>
              </p:cNvSpPr>
              <p:nvPr/>
            </p:nvSpPr>
            <p:spPr bwMode="auto">
              <a:xfrm>
                <a:off x="382" y="1030"/>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52935" name="Text Box 7"/>
              <p:cNvSpPr txBox="1">
                <a:spLocks noChangeArrowheads="1"/>
              </p:cNvSpPr>
              <p:nvPr/>
            </p:nvSpPr>
            <p:spPr bwMode="auto">
              <a:xfrm>
                <a:off x="390" y="3606"/>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grpSp>
          <p:nvGrpSpPr>
            <p:cNvPr id="252936" name="Group 8"/>
            <p:cNvGrpSpPr>
              <a:grpSpLocks/>
            </p:cNvGrpSpPr>
            <p:nvPr/>
          </p:nvGrpSpPr>
          <p:grpSpPr bwMode="auto">
            <a:xfrm>
              <a:off x="934" y="3700"/>
              <a:ext cx="4387" cy="559"/>
              <a:chOff x="886" y="3740"/>
              <a:chExt cx="4387" cy="559"/>
            </a:xfrm>
          </p:grpSpPr>
          <p:grpSp>
            <p:nvGrpSpPr>
              <p:cNvPr id="252937" name="Group 9"/>
              <p:cNvGrpSpPr>
                <a:grpSpLocks/>
              </p:cNvGrpSpPr>
              <p:nvPr/>
            </p:nvGrpSpPr>
            <p:grpSpPr bwMode="auto">
              <a:xfrm>
                <a:off x="886" y="3740"/>
                <a:ext cx="4387" cy="288"/>
                <a:chOff x="886" y="3740"/>
                <a:chExt cx="4387" cy="288"/>
              </a:xfrm>
            </p:grpSpPr>
            <p:sp>
              <p:nvSpPr>
                <p:cNvPr id="252938" name="AutoShape 10"/>
                <p:cNvSpPr>
                  <a:spLocks noChangeArrowheads="1"/>
                </p:cNvSpPr>
                <p:nvPr/>
              </p:nvSpPr>
              <p:spPr bwMode="auto">
                <a:xfrm rot="5400000">
                  <a:off x="2944" y="2040"/>
                  <a:ext cx="288" cy="3688"/>
                </a:xfrm>
                <a:prstGeom prst="upDownArrow">
                  <a:avLst>
                    <a:gd name="adj1" fmla="val 44444"/>
                    <a:gd name="adj2" fmla="val 73217"/>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52939" name="Text Box 11"/>
                <p:cNvSpPr txBox="1">
                  <a:spLocks noChangeArrowheads="1"/>
                </p:cNvSpPr>
                <p:nvPr/>
              </p:nvSpPr>
              <p:spPr bwMode="auto">
                <a:xfrm>
                  <a:off x="4918" y="3774"/>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52940" name="Text Box 12"/>
                <p:cNvSpPr txBox="1">
                  <a:spLocks noChangeArrowheads="1"/>
                </p:cNvSpPr>
                <p:nvPr/>
              </p:nvSpPr>
              <p:spPr bwMode="auto">
                <a:xfrm>
                  <a:off x="886" y="3774"/>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sp>
            <p:nvSpPr>
              <p:cNvPr id="252941" name="Text Box 13"/>
              <p:cNvSpPr txBox="1">
                <a:spLocks noChangeArrowheads="1"/>
              </p:cNvSpPr>
              <p:nvPr/>
            </p:nvSpPr>
            <p:spPr bwMode="auto">
              <a:xfrm>
                <a:off x="2078" y="3950"/>
                <a:ext cx="2045"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600">
                    <a:effectLst>
                      <a:outerShdw blurRad="38100" dist="38100" dir="2700000" algn="tl">
                        <a:srgbClr val="C0C0C0"/>
                      </a:outerShdw>
                    </a:effectLst>
                  </a:rPr>
                  <a:t>Local Responsiveness Considerations</a:t>
                </a:r>
              </a:p>
              <a:p>
                <a:pPr algn="ctr"/>
                <a:r>
                  <a:rPr lang="en-AU" altLang="en-US" sz="1400">
                    <a:effectLst>
                      <a:outerShdw blurRad="38100" dist="38100" dir="2700000" algn="tl">
                        <a:srgbClr val="C0C0C0"/>
                      </a:outerShdw>
                    </a:effectLst>
                  </a:rPr>
                  <a:t>(Quick Response and/or Differentiation)</a:t>
                </a:r>
              </a:p>
            </p:txBody>
          </p:sp>
        </p:grpSp>
      </p:grpSp>
      <p:grpSp>
        <p:nvGrpSpPr>
          <p:cNvPr id="252952" name="Group 24"/>
          <p:cNvGrpSpPr>
            <a:grpSpLocks/>
          </p:cNvGrpSpPr>
          <p:nvPr/>
        </p:nvGrpSpPr>
        <p:grpSpPr bwMode="auto">
          <a:xfrm>
            <a:off x="2940050" y="3841750"/>
            <a:ext cx="3378200" cy="1943100"/>
            <a:chOff x="892" y="2420"/>
            <a:chExt cx="2128" cy="1224"/>
          </a:xfrm>
        </p:grpSpPr>
        <p:sp>
          <p:nvSpPr>
            <p:cNvPr id="252953" name="Oval 25"/>
            <p:cNvSpPr>
              <a:spLocks noChangeArrowheads="1"/>
            </p:cNvSpPr>
            <p:nvPr/>
          </p:nvSpPr>
          <p:spPr bwMode="auto">
            <a:xfrm>
              <a:off x="892" y="2420"/>
              <a:ext cx="2128" cy="1224"/>
            </a:xfrm>
            <a:prstGeom prst="ellipse">
              <a:avLst/>
            </a:prstGeom>
            <a:solidFill>
              <a:srgbClr val="CA8C0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2954" name="Group 26"/>
            <p:cNvGrpSpPr>
              <a:grpSpLocks/>
            </p:cNvGrpSpPr>
            <p:nvPr/>
          </p:nvGrpSpPr>
          <p:grpSpPr bwMode="auto">
            <a:xfrm>
              <a:off x="1438" y="2517"/>
              <a:ext cx="1057" cy="950"/>
              <a:chOff x="1438" y="2517"/>
              <a:chExt cx="1057" cy="950"/>
            </a:xfrm>
          </p:grpSpPr>
          <p:sp>
            <p:nvSpPr>
              <p:cNvPr id="252955" name="Text Box 27"/>
              <p:cNvSpPr txBox="1">
                <a:spLocks noChangeArrowheads="1"/>
              </p:cNvSpPr>
              <p:nvPr/>
            </p:nvSpPr>
            <p:spPr bwMode="auto">
              <a:xfrm>
                <a:off x="1483" y="2517"/>
                <a:ext cx="96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solidFill>
                      <a:schemeClr val="bg1"/>
                    </a:solidFill>
                  </a:rPr>
                  <a:t>International Strategy</a:t>
                </a:r>
              </a:p>
            </p:txBody>
          </p:sp>
          <p:sp>
            <p:nvSpPr>
              <p:cNvPr id="252956" name="Text Box 28"/>
              <p:cNvSpPr txBox="1">
                <a:spLocks noChangeArrowheads="1"/>
              </p:cNvSpPr>
              <p:nvPr/>
            </p:nvSpPr>
            <p:spPr bwMode="auto">
              <a:xfrm>
                <a:off x="1438" y="2723"/>
                <a:ext cx="1057" cy="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Import/export or license existing product</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U.S. Steel</a:t>
                </a:r>
              </a:p>
              <a:p>
                <a:pPr>
                  <a:lnSpc>
                    <a:spcPct val="85000"/>
                  </a:lnSpc>
                </a:pPr>
                <a:r>
                  <a:rPr lang="en-AU" altLang="en-US" sz="1200">
                    <a:solidFill>
                      <a:schemeClr val="bg1"/>
                    </a:solidFill>
                    <a:latin typeface="Arial" panose="020B0604020202020204" pitchFamily="34" charset="0"/>
                  </a:rPr>
                  <a:t>	Harley Davidson</a:t>
                </a:r>
              </a:p>
            </p:txBody>
          </p:sp>
        </p:grpSp>
      </p:grpSp>
    </p:spTree>
    <p:extLst>
      <p:ext uri="{BB962C8B-B14F-4D97-AF65-F5344CB8AC3E}">
        <p14:creationId xmlns:p14="http://schemas.microsoft.com/office/powerpoint/2010/main" val="4009926856"/>
      </p:ext>
    </p:extLst>
  </p:cSld>
  <p:clrMapOvr>
    <a:masterClrMapping/>
  </p:clrMapOvr>
  <p:transition spd="med">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2209800" y="476251"/>
            <a:ext cx="7772400" cy="8747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Boeing Suppliers (787)</a:t>
            </a:r>
          </a:p>
        </p:txBody>
      </p:sp>
      <p:grpSp>
        <p:nvGrpSpPr>
          <p:cNvPr id="191496" name="Group 8"/>
          <p:cNvGrpSpPr>
            <a:grpSpLocks/>
          </p:cNvGrpSpPr>
          <p:nvPr/>
        </p:nvGrpSpPr>
        <p:grpSpPr bwMode="auto">
          <a:xfrm>
            <a:off x="1992313" y="1587501"/>
            <a:ext cx="8375650" cy="4635501"/>
            <a:chOff x="295" y="1000"/>
            <a:chExt cx="5276" cy="2920"/>
          </a:xfrm>
        </p:grpSpPr>
        <p:sp>
          <p:nvSpPr>
            <p:cNvPr id="191491" name="Text Box 3"/>
            <p:cNvSpPr txBox="1">
              <a:spLocks noChangeArrowheads="1"/>
            </p:cNvSpPr>
            <p:nvPr/>
          </p:nvSpPr>
          <p:spPr bwMode="auto">
            <a:xfrm>
              <a:off x="295" y="1000"/>
              <a:ext cx="5276" cy="2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3225800" algn="l"/>
                  <a:tab pos="5029200" algn="l"/>
                </a:tabLst>
                <a:defRPr sz="2400">
                  <a:solidFill>
                    <a:schemeClr val="tx1"/>
                  </a:solidFill>
                  <a:latin typeface="Times" panose="02020603050405020304" pitchFamily="18" charset="0"/>
                </a:defRPr>
              </a:lvl1pPr>
              <a:lvl2pPr>
                <a:tabLst>
                  <a:tab pos="3225800" algn="l"/>
                  <a:tab pos="5029200" algn="l"/>
                </a:tabLst>
                <a:defRPr sz="2400">
                  <a:solidFill>
                    <a:schemeClr val="tx1"/>
                  </a:solidFill>
                  <a:latin typeface="Times" panose="02020603050405020304" pitchFamily="18" charset="0"/>
                </a:defRPr>
              </a:lvl2pPr>
              <a:lvl3pPr>
                <a:tabLst>
                  <a:tab pos="3225800" algn="l"/>
                  <a:tab pos="5029200" algn="l"/>
                </a:tabLst>
                <a:defRPr sz="2400">
                  <a:solidFill>
                    <a:schemeClr val="tx1"/>
                  </a:solidFill>
                  <a:latin typeface="Times" panose="02020603050405020304" pitchFamily="18" charset="0"/>
                </a:defRPr>
              </a:lvl3pPr>
              <a:lvl4pPr>
                <a:tabLst>
                  <a:tab pos="3225800" algn="l"/>
                  <a:tab pos="5029200" algn="l"/>
                </a:tabLst>
                <a:defRPr sz="2400">
                  <a:solidFill>
                    <a:schemeClr val="tx1"/>
                  </a:solidFill>
                  <a:latin typeface="Times" panose="02020603050405020304" pitchFamily="18" charset="0"/>
                </a:defRPr>
              </a:lvl4pPr>
              <a:lvl5pPr>
                <a:tabLst>
                  <a:tab pos="3225800" algn="l"/>
                  <a:tab pos="5029200" algn="l"/>
                </a:tabLst>
                <a:defRPr sz="2400">
                  <a:solidFill>
                    <a:schemeClr val="tx1"/>
                  </a:solidFill>
                  <a:latin typeface="Times" panose="02020603050405020304" pitchFamily="18" charset="0"/>
                </a:defRPr>
              </a:lvl5pPr>
              <a:lvl6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6pPr>
              <a:lvl7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7pPr>
              <a:lvl8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8pPr>
              <a:lvl9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9pPr>
            </a:lstStyle>
            <a:p>
              <a:pPr>
                <a:lnSpc>
                  <a:spcPct val="90000"/>
                </a:lnSpc>
              </a:pPr>
              <a:r>
                <a:rPr lang="en-AU" altLang="en-US">
                  <a:effectLst>
                    <a:outerShdw blurRad="38100" dist="38100" dir="2700000" algn="tl">
                      <a:srgbClr val="C0C0C0"/>
                    </a:outerShdw>
                  </a:effectLst>
                  <a:latin typeface="Arial" panose="020B0604020202020204" pitchFamily="34" charset="0"/>
                </a:rPr>
                <a:t>Firm	Country</a:t>
              </a:r>
              <a:r>
                <a:rPr lang="en-US" altLang="en-US">
                  <a:solidFill>
                    <a:schemeClr val="tx2"/>
                  </a:solidFill>
                  <a:effectLst>
                    <a:outerShdw blurRad="38100" dist="38100" dir="2700000" algn="tl">
                      <a:srgbClr val="C0C0C0"/>
                    </a:outerShdw>
                  </a:effectLst>
                  <a:latin typeface="Arial" panose="020B0604020202020204" pitchFamily="34" charset="0"/>
                </a:rPr>
                <a:t>	Component</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BAE SYSTEMS	UK	Electronics</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Alenia Aeronautics	Italy	Upper center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fuselage &amp;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horizontal stabilizer</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Toray Industries	Japan	Carbon fiber for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wing and tail units</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Fuji Heavy 	Japan	Center wing box</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Industries</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Kawasaki Heavy 	Japan	Forward fuselage,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Industries		  fixed section of wing, </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landing gear well</a:t>
              </a:r>
            </a:p>
          </p:txBody>
        </p:sp>
        <p:sp>
          <p:nvSpPr>
            <p:cNvPr id="191495" name="Line 7"/>
            <p:cNvSpPr>
              <a:spLocks noChangeShapeType="1"/>
            </p:cNvSpPr>
            <p:nvPr/>
          </p:nvSpPr>
          <p:spPr bwMode="auto">
            <a:xfrm>
              <a:off x="347" y="1280"/>
              <a:ext cx="50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2699388736"/>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191496"/>
                                        </p:tgtEl>
                                        <p:attrNameLst>
                                          <p:attrName>style.visibility</p:attrName>
                                        </p:attrNameLst>
                                      </p:cBhvr>
                                      <p:to>
                                        <p:strVal val="visible"/>
                                      </p:to>
                                    </p:set>
                                    <p:animEffect transition="in" filter="strips(downRight)">
                                      <p:cBhvr>
                                        <p:cTn id="7" dur="1000"/>
                                        <p:tgtEl>
                                          <p:spTgt spid="191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4760" name="Group 24"/>
          <p:cNvGrpSpPr>
            <a:grpSpLocks/>
          </p:cNvGrpSpPr>
          <p:nvPr/>
        </p:nvGrpSpPr>
        <p:grpSpPr bwMode="auto">
          <a:xfrm>
            <a:off x="2940050" y="3841750"/>
            <a:ext cx="3378200" cy="1943100"/>
            <a:chOff x="892" y="2420"/>
            <a:chExt cx="2128" cy="1224"/>
          </a:xfrm>
        </p:grpSpPr>
        <p:sp>
          <p:nvSpPr>
            <p:cNvPr id="244761" name="Oval 25"/>
            <p:cNvSpPr>
              <a:spLocks noChangeArrowheads="1"/>
            </p:cNvSpPr>
            <p:nvPr/>
          </p:nvSpPr>
          <p:spPr bwMode="auto">
            <a:xfrm>
              <a:off x="892" y="2420"/>
              <a:ext cx="2128" cy="1224"/>
            </a:xfrm>
            <a:prstGeom prst="ellipse">
              <a:avLst/>
            </a:prstGeom>
            <a:solidFill>
              <a:srgbClr val="CA8C0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4762" name="Group 26"/>
            <p:cNvGrpSpPr>
              <a:grpSpLocks/>
            </p:cNvGrpSpPr>
            <p:nvPr/>
          </p:nvGrpSpPr>
          <p:grpSpPr bwMode="auto">
            <a:xfrm>
              <a:off x="1438" y="2517"/>
              <a:ext cx="1057" cy="950"/>
              <a:chOff x="1438" y="2517"/>
              <a:chExt cx="1057" cy="950"/>
            </a:xfrm>
          </p:grpSpPr>
          <p:sp>
            <p:nvSpPr>
              <p:cNvPr id="244763" name="Text Box 27"/>
              <p:cNvSpPr txBox="1">
                <a:spLocks noChangeArrowheads="1"/>
              </p:cNvSpPr>
              <p:nvPr/>
            </p:nvSpPr>
            <p:spPr bwMode="auto">
              <a:xfrm>
                <a:off x="1483" y="2517"/>
                <a:ext cx="96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effectLst>
                      <a:outerShdw blurRad="38100" dist="38100" dir="2700000" algn="tl">
                        <a:srgbClr val="C0C0C0"/>
                      </a:outerShdw>
                    </a:effectLst>
                  </a:rPr>
                  <a:t>International Strategy</a:t>
                </a:r>
              </a:p>
            </p:txBody>
          </p:sp>
          <p:sp>
            <p:nvSpPr>
              <p:cNvPr id="244764" name="Text Box 28"/>
              <p:cNvSpPr txBox="1">
                <a:spLocks noChangeArrowheads="1"/>
              </p:cNvSpPr>
              <p:nvPr/>
            </p:nvSpPr>
            <p:spPr bwMode="auto">
              <a:xfrm>
                <a:off x="1438" y="2723"/>
                <a:ext cx="1057" cy="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Import/export or license existing product</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U.S. Steel</a:t>
                </a:r>
              </a:p>
              <a:p>
                <a:pPr>
                  <a:lnSpc>
                    <a:spcPct val="85000"/>
                  </a:lnSpc>
                </a:pPr>
                <a:r>
                  <a:rPr lang="en-AU" altLang="en-US" sz="1200">
                    <a:solidFill>
                      <a:schemeClr val="bg1"/>
                    </a:solidFill>
                    <a:latin typeface="Arial" panose="020B0604020202020204" pitchFamily="34" charset="0"/>
                  </a:rPr>
                  <a:t>	Harley Davidson</a:t>
                </a:r>
              </a:p>
            </p:txBody>
          </p:sp>
        </p:grpSp>
      </p:grpSp>
      <p:sp>
        <p:nvSpPr>
          <p:cNvPr id="244738" name="Rectangle 2"/>
          <p:cNvSpPr>
            <a:spLocks noGrp="1" noChangeArrowheads="1"/>
          </p:cNvSpPr>
          <p:nvPr>
            <p:ph type="title"/>
          </p:nvPr>
        </p:nvSpPr>
        <p:spPr>
          <a:xfrm>
            <a:off x="2209800" y="2921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Four International Operations Strategies</a:t>
            </a:r>
          </a:p>
        </p:txBody>
      </p:sp>
      <p:grpSp>
        <p:nvGrpSpPr>
          <p:cNvPr id="244755" name="Group 19"/>
          <p:cNvGrpSpPr>
            <a:grpSpLocks/>
          </p:cNvGrpSpPr>
          <p:nvPr/>
        </p:nvGrpSpPr>
        <p:grpSpPr bwMode="auto">
          <a:xfrm>
            <a:off x="1893888" y="1533525"/>
            <a:ext cx="8077200" cy="5227638"/>
            <a:chOff x="233" y="966"/>
            <a:chExt cx="5088" cy="3293"/>
          </a:xfrm>
        </p:grpSpPr>
        <p:grpSp>
          <p:nvGrpSpPr>
            <p:cNvPr id="244740" name="Group 4"/>
            <p:cNvGrpSpPr>
              <a:grpSpLocks/>
            </p:cNvGrpSpPr>
            <p:nvPr/>
          </p:nvGrpSpPr>
          <p:grpSpPr bwMode="auto">
            <a:xfrm>
              <a:off x="233" y="966"/>
              <a:ext cx="496" cy="2789"/>
              <a:chOff x="241" y="1030"/>
              <a:chExt cx="496" cy="2789"/>
            </a:xfrm>
          </p:grpSpPr>
          <p:sp>
            <p:nvSpPr>
              <p:cNvPr id="244741" name="AutoShape 5"/>
              <p:cNvSpPr>
                <a:spLocks noChangeArrowheads="1"/>
              </p:cNvSpPr>
              <p:nvPr/>
            </p:nvSpPr>
            <p:spPr bwMode="auto">
              <a:xfrm>
                <a:off x="440" y="1232"/>
                <a:ext cx="288" cy="2392"/>
              </a:xfrm>
              <a:prstGeom prst="upDownArrow">
                <a:avLst>
                  <a:gd name="adj1" fmla="val 50000"/>
                  <a:gd name="adj2" fmla="val 79864"/>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4742" name="Text Box 6"/>
              <p:cNvSpPr txBox="1">
                <a:spLocks noChangeArrowheads="1"/>
              </p:cNvSpPr>
              <p:nvPr/>
            </p:nvSpPr>
            <p:spPr bwMode="auto">
              <a:xfrm rot="16200000">
                <a:off x="-510" y="2324"/>
                <a:ext cx="17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Cost Reduction Considerations</a:t>
                </a:r>
              </a:p>
            </p:txBody>
          </p:sp>
          <p:sp>
            <p:nvSpPr>
              <p:cNvPr id="244743" name="Text Box 7"/>
              <p:cNvSpPr txBox="1">
                <a:spLocks noChangeArrowheads="1"/>
              </p:cNvSpPr>
              <p:nvPr/>
            </p:nvSpPr>
            <p:spPr bwMode="auto">
              <a:xfrm>
                <a:off x="382" y="1030"/>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4744" name="Text Box 8"/>
              <p:cNvSpPr txBox="1">
                <a:spLocks noChangeArrowheads="1"/>
              </p:cNvSpPr>
              <p:nvPr/>
            </p:nvSpPr>
            <p:spPr bwMode="auto">
              <a:xfrm>
                <a:off x="390" y="3606"/>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grpSp>
          <p:nvGrpSpPr>
            <p:cNvPr id="244749" name="Group 13"/>
            <p:cNvGrpSpPr>
              <a:grpSpLocks/>
            </p:cNvGrpSpPr>
            <p:nvPr/>
          </p:nvGrpSpPr>
          <p:grpSpPr bwMode="auto">
            <a:xfrm>
              <a:off x="934" y="3700"/>
              <a:ext cx="4387" cy="559"/>
              <a:chOff x="886" y="3740"/>
              <a:chExt cx="4387" cy="559"/>
            </a:xfrm>
          </p:grpSpPr>
          <p:grpSp>
            <p:nvGrpSpPr>
              <p:cNvPr id="244750" name="Group 14"/>
              <p:cNvGrpSpPr>
                <a:grpSpLocks/>
              </p:cNvGrpSpPr>
              <p:nvPr/>
            </p:nvGrpSpPr>
            <p:grpSpPr bwMode="auto">
              <a:xfrm>
                <a:off x="886" y="3740"/>
                <a:ext cx="4387" cy="288"/>
                <a:chOff x="886" y="3740"/>
                <a:chExt cx="4387" cy="288"/>
              </a:xfrm>
            </p:grpSpPr>
            <p:sp>
              <p:nvSpPr>
                <p:cNvPr id="244751" name="AutoShape 15"/>
                <p:cNvSpPr>
                  <a:spLocks noChangeArrowheads="1"/>
                </p:cNvSpPr>
                <p:nvPr/>
              </p:nvSpPr>
              <p:spPr bwMode="auto">
                <a:xfrm rot="5400000">
                  <a:off x="2944" y="2040"/>
                  <a:ext cx="288" cy="3688"/>
                </a:xfrm>
                <a:prstGeom prst="upDownArrow">
                  <a:avLst>
                    <a:gd name="adj1" fmla="val 44444"/>
                    <a:gd name="adj2" fmla="val 73217"/>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4752" name="Text Box 16"/>
                <p:cNvSpPr txBox="1">
                  <a:spLocks noChangeArrowheads="1"/>
                </p:cNvSpPr>
                <p:nvPr/>
              </p:nvSpPr>
              <p:spPr bwMode="auto">
                <a:xfrm>
                  <a:off x="4918" y="3774"/>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4753" name="Text Box 17"/>
                <p:cNvSpPr txBox="1">
                  <a:spLocks noChangeArrowheads="1"/>
                </p:cNvSpPr>
                <p:nvPr/>
              </p:nvSpPr>
              <p:spPr bwMode="auto">
                <a:xfrm>
                  <a:off x="886" y="3774"/>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sp>
            <p:nvSpPr>
              <p:cNvPr id="244754" name="Text Box 18"/>
              <p:cNvSpPr txBox="1">
                <a:spLocks noChangeArrowheads="1"/>
              </p:cNvSpPr>
              <p:nvPr/>
            </p:nvSpPr>
            <p:spPr bwMode="auto">
              <a:xfrm>
                <a:off x="2078" y="3950"/>
                <a:ext cx="2045"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600">
                    <a:effectLst>
                      <a:outerShdw blurRad="38100" dist="38100" dir="2700000" algn="tl">
                        <a:srgbClr val="C0C0C0"/>
                      </a:outerShdw>
                    </a:effectLst>
                  </a:rPr>
                  <a:t>Local Responsiveness Considerations</a:t>
                </a:r>
              </a:p>
              <a:p>
                <a:pPr algn="ctr"/>
                <a:r>
                  <a:rPr lang="en-AU" altLang="en-US" sz="1400">
                    <a:effectLst>
                      <a:outerShdw blurRad="38100" dist="38100" dir="2700000" algn="tl">
                        <a:srgbClr val="C0C0C0"/>
                      </a:outerShdw>
                    </a:effectLst>
                  </a:rPr>
                  <a:t>(Quick Response and/or Differentiation)</a:t>
                </a:r>
              </a:p>
            </p:txBody>
          </p:sp>
        </p:grpSp>
      </p:grpSp>
      <p:grpSp>
        <p:nvGrpSpPr>
          <p:cNvPr id="244756" name="Group 20"/>
          <p:cNvGrpSpPr>
            <a:grpSpLocks/>
          </p:cNvGrpSpPr>
          <p:nvPr/>
        </p:nvGrpSpPr>
        <p:grpSpPr bwMode="auto">
          <a:xfrm>
            <a:off x="3613150" y="762000"/>
            <a:ext cx="4749800" cy="5321300"/>
            <a:chOff x="1316" y="776"/>
            <a:chExt cx="2992" cy="3352"/>
          </a:xfrm>
        </p:grpSpPr>
        <p:sp>
          <p:nvSpPr>
            <p:cNvPr id="244757" name="Oval 21"/>
            <p:cNvSpPr>
              <a:spLocks noChangeArrowheads="1"/>
            </p:cNvSpPr>
            <p:nvPr/>
          </p:nvSpPr>
          <p:spPr bwMode="auto">
            <a:xfrm>
              <a:off x="1316" y="776"/>
              <a:ext cx="2992" cy="3352"/>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4758" name="Text Box 22"/>
            <p:cNvSpPr txBox="1">
              <a:spLocks noChangeArrowheads="1"/>
            </p:cNvSpPr>
            <p:nvPr/>
          </p:nvSpPr>
          <p:spPr bwMode="auto">
            <a:xfrm>
              <a:off x="1626" y="1519"/>
              <a:ext cx="2507" cy="2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2800">
                  <a:solidFill>
                    <a:schemeClr val="bg1"/>
                  </a:solidFill>
                  <a:latin typeface="Arial" panose="020B0604020202020204" pitchFamily="34" charset="0"/>
                </a:rPr>
                <a:t>Standardized product</a:t>
              </a:r>
            </a:p>
            <a:p>
              <a:pPr>
                <a:lnSpc>
                  <a:spcPct val="85000"/>
                </a:lnSpc>
                <a:buFont typeface="Wingdings" panose="05000000000000000000" pitchFamily="2" charset="2"/>
                <a:buChar char="þ"/>
              </a:pPr>
              <a:r>
                <a:rPr lang="en-AU" altLang="en-US" sz="2800">
                  <a:solidFill>
                    <a:schemeClr val="bg1"/>
                  </a:solidFill>
                  <a:latin typeface="Arial" panose="020B0604020202020204" pitchFamily="34" charset="0"/>
                </a:rPr>
                <a:t>Economies of scale</a:t>
              </a:r>
            </a:p>
            <a:p>
              <a:pPr>
                <a:lnSpc>
                  <a:spcPct val="85000"/>
                </a:lnSpc>
                <a:buFont typeface="Wingdings" panose="05000000000000000000" pitchFamily="2" charset="2"/>
                <a:buChar char="þ"/>
              </a:pPr>
              <a:r>
                <a:rPr lang="en-AU" altLang="en-US" sz="2800">
                  <a:solidFill>
                    <a:schemeClr val="bg1"/>
                  </a:solidFill>
                  <a:latin typeface="Arial" panose="020B0604020202020204" pitchFamily="34" charset="0"/>
                </a:rPr>
                <a:t>Cross-cultural learning</a:t>
              </a:r>
            </a:p>
            <a:p>
              <a:pPr>
                <a:lnSpc>
                  <a:spcPct val="85000"/>
                </a:lnSpc>
              </a:pPr>
              <a:endParaRPr lang="en-AU" altLang="en-US" sz="1800">
                <a:solidFill>
                  <a:schemeClr val="bg1"/>
                </a:solidFill>
                <a:latin typeface="Arial" panose="020B0604020202020204" pitchFamily="34" charset="0"/>
              </a:endParaRPr>
            </a:p>
            <a:p>
              <a:pPr>
                <a:lnSpc>
                  <a:spcPct val="85000"/>
                </a:lnSpc>
              </a:pPr>
              <a:r>
                <a:rPr lang="en-AU" altLang="en-US" sz="2800">
                  <a:solidFill>
                    <a:schemeClr val="bg1"/>
                  </a:solidFill>
                  <a:latin typeface="Arial" panose="020B0604020202020204" pitchFamily="34" charset="0"/>
                </a:rPr>
                <a:t>Examples</a:t>
              </a:r>
            </a:p>
            <a:p>
              <a:pPr>
                <a:lnSpc>
                  <a:spcPct val="85000"/>
                </a:lnSpc>
              </a:pPr>
              <a:r>
                <a:rPr lang="en-AU" altLang="en-US" sz="2800">
                  <a:solidFill>
                    <a:schemeClr val="bg1"/>
                  </a:solidFill>
                  <a:latin typeface="Arial" panose="020B0604020202020204" pitchFamily="34" charset="0"/>
                </a:rPr>
                <a:t>	Texas Instruments</a:t>
              </a:r>
            </a:p>
            <a:p>
              <a:pPr>
                <a:lnSpc>
                  <a:spcPct val="85000"/>
                </a:lnSpc>
              </a:pPr>
              <a:r>
                <a:rPr lang="en-AU" altLang="en-US" sz="2800">
                  <a:solidFill>
                    <a:schemeClr val="bg1"/>
                  </a:solidFill>
                  <a:latin typeface="Arial" panose="020B0604020202020204" pitchFamily="34" charset="0"/>
                </a:rPr>
                <a:t>	Caterpillar</a:t>
              </a:r>
            </a:p>
            <a:p>
              <a:pPr>
                <a:lnSpc>
                  <a:spcPct val="85000"/>
                </a:lnSpc>
              </a:pPr>
              <a:r>
                <a:rPr lang="en-AU" altLang="en-US" sz="2800">
                  <a:solidFill>
                    <a:schemeClr val="bg1"/>
                  </a:solidFill>
                  <a:latin typeface="Arial" panose="020B0604020202020204" pitchFamily="34" charset="0"/>
                </a:rPr>
                <a:t>	Otis Elevator</a:t>
              </a:r>
            </a:p>
          </p:txBody>
        </p:sp>
        <p:sp>
          <p:nvSpPr>
            <p:cNvPr id="244759" name="Rectangle 23"/>
            <p:cNvSpPr>
              <a:spLocks noChangeArrowheads="1"/>
            </p:cNvSpPr>
            <p:nvPr/>
          </p:nvSpPr>
          <p:spPr bwMode="auto">
            <a:xfrm>
              <a:off x="2432" y="907"/>
              <a:ext cx="870" cy="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en-AU" altLang="en-US" sz="2800">
                  <a:solidFill>
                    <a:schemeClr val="bg1"/>
                  </a:solidFill>
                </a:rPr>
                <a:t>Global </a:t>
              </a:r>
              <a:br>
                <a:rPr lang="en-AU" altLang="en-US" sz="2800">
                  <a:solidFill>
                    <a:schemeClr val="bg1"/>
                  </a:solidFill>
                </a:rPr>
              </a:br>
              <a:r>
                <a:rPr lang="en-AU" altLang="en-US" sz="2800">
                  <a:solidFill>
                    <a:schemeClr val="bg1"/>
                  </a:solidFill>
                </a:rPr>
                <a:t>Strategy</a:t>
              </a:r>
            </a:p>
          </p:txBody>
        </p:sp>
      </p:grpSp>
    </p:spTree>
    <p:extLst>
      <p:ext uri="{BB962C8B-B14F-4D97-AF65-F5344CB8AC3E}">
        <p14:creationId xmlns:p14="http://schemas.microsoft.com/office/powerpoint/2010/main" val="3282621689"/>
      </p:ext>
    </p:extLst>
  </p:cSld>
  <p:clrMapOvr>
    <a:masterClrMapping/>
  </p:clrMapOvr>
  <p:transition>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2209800" y="2921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Four International Operations Strategies</a:t>
            </a:r>
          </a:p>
        </p:txBody>
      </p:sp>
      <p:grpSp>
        <p:nvGrpSpPr>
          <p:cNvPr id="251939" name="Group 35"/>
          <p:cNvGrpSpPr>
            <a:grpSpLocks/>
          </p:cNvGrpSpPr>
          <p:nvPr/>
        </p:nvGrpSpPr>
        <p:grpSpPr bwMode="auto">
          <a:xfrm>
            <a:off x="1893888" y="1533525"/>
            <a:ext cx="8077200" cy="5227638"/>
            <a:chOff x="233" y="966"/>
            <a:chExt cx="5088" cy="3293"/>
          </a:xfrm>
        </p:grpSpPr>
        <p:grpSp>
          <p:nvGrpSpPr>
            <p:cNvPr id="251908" name="Group 4"/>
            <p:cNvGrpSpPr>
              <a:grpSpLocks/>
            </p:cNvGrpSpPr>
            <p:nvPr/>
          </p:nvGrpSpPr>
          <p:grpSpPr bwMode="auto">
            <a:xfrm>
              <a:off x="233" y="966"/>
              <a:ext cx="496" cy="2789"/>
              <a:chOff x="241" y="1030"/>
              <a:chExt cx="496" cy="2789"/>
            </a:xfrm>
          </p:grpSpPr>
          <p:sp>
            <p:nvSpPr>
              <p:cNvPr id="251909" name="AutoShape 5"/>
              <p:cNvSpPr>
                <a:spLocks noChangeArrowheads="1"/>
              </p:cNvSpPr>
              <p:nvPr/>
            </p:nvSpPr>
            <p:spPr bwMode="auto">
              <a:xfrm>
                <a:off x="440" y="1232"/>
                <a:ext cx="288" cy="2392"/>
              </a:xfrm>
              <a:prstGeom prst="upDownArrow">
                <a:avLst>
                  <a:gd name="adj1" fmla="val 50000"/>
                  <a:gd name="adj2" fmla="val 79864"/>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51910" name="Text Box 6"/>
              <p:cNvSpPr txBox="1">
                <a:spLocks noChangeArrowheads="1"/>
              </p:cNvSpPr>
              <p:nvPr/>
            </p:nvSpPr>
            <p:spPr bwMode="auto">
              <a:xfrm rot="16200000">
                <a:off x="-510" y="2324"/>
                <a:ext cx="17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Cost Reduction Considerations</a:t>
                </a:r>
              </a:p>
            </p:txBody>
          </p:sp>
          <p:sp>
            <p:nvSpPr>
              <p:cNvPr id="251911" name="Text Box 7"/>
              <p:cNvSpPr txBox="1">
                <a:spLocks noChangeArrowheads="1"/>
              </p:cNvSpPr>
              <p:nvPr/>
            </p:nvSpPr>
            <p:spPr bwMode="auto">
              <a:xfrm>
                <a:off x="382" y="1030"/>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51912" name="Text Box 8"/>
              <p:cNvSpPr txBox="1">
                <a:spLocks noChangeArrowheads="1"/>
              </p:cNvSpPr>
              <p:nvPr/>
            </p:nvSpPr>
            <p:spPr bwMode="auto">
              <a:xfrm>
                <a:off x="390" y="3606"/>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grpSp>
          <p:nvGrpSpPr>
            <p:cNvPr id="251917" name="Group 13"/>
            <p:cNvGrpSpPr>
              <a:grpSpLocks/>
            </p:cNvGrpSpPr>
            <p:nvPr/>
          </p:nvGrpSpPr>
          <p:grpSpPr bwMode="auto">
            <a:xfrm>
              <a:off x="934" y="3700"/>
              <a:ext cx="4387" cy="559"/>
              <a:chOff x="886" y="3740"/>
              <a:chExt cx="4387" cy="559"/>
            </a:xfrm>
          </p:grpSpPr>
          <p:grpSp>
            <p:nvGrpSpPr>
              <p:cNvPr id="251918" name="Group 14"/>
              <p:cNvGrpSpPr>
                <a:grpSpLocks/>
              </p:cNvGrpSpPr>
              <p:nvPr/>
            </p:nvGrpSpPr>
            <p:grpSpPr bwMode="auto">
              <a:xfrm>
                <a:off x="886" y="3740"/>
                <a:ext cx="4387" cy="288"/>
                <a:chOff x="886" y="3740"/>
                <a:chExt cx="4387" cy="288"/>
              </a:xfrm>
            </p:grpSpPr>
            <p:sp>
              <p:nvSpPr>
                <p:cNvPr id="251919" name="AutoShape 15"/>
                <p:cNvSpPr>
                  <a:spLocks noChangeArrowheads="1"/>
                </p:cNvSpPr>
                <p:nvPr/>
              </p:nvSpPr>
              <p:spPr bwMode="auto">
                <a:xfrm rot="5400000">
                  <a:off x="2944" y="2040"/>
                  <a:ext cx="288" cy="3688"/>
                </a:xfrm>
                <a:prstGeom prst="upDownArrow">
                  <a:avLst>
                    <a:gd name="adj1" fmla="val 44444"/>
                    <a:gd name="adj2" fmla="val 73217"/>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51920" name="Text Box 16"/>
                <p:cNvSpPr txBox="1">
                  <a:spLocks noChangeArrowheads="1"/>
                </p:cNvSpPr>
                <p:nvPr/>
              </p:nvSpPr>
              <p:spPr bwMode="auto">
                <a:xfrm>
                  <a:off x="4918" y="3774"/>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51921" name="Text Box 17"/>
                <p:cNvSpPr txBox="1">
                  <a:spLocks noChangeArrowheads="1"/>
                </p:cNvSpPr>
                <p:nvPr/>
              </p:nvSpPr>
              <p:spPr bwMode="auto">
                <a:xfrm>
                  <a:off x="886" y="3774"/>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sp>
            <p:nvSpPr>
              <p:cNvPr id="251922" name="Text Box 18"/>
              <p:cNvSpPr txBox="1">
                <a:spLocks noChangeArrowheads="1"/>
              </p:cNvSpPr>
              <p:nvPr/>
            </p:nvSpPr>
            <p:spPr bwMode="auto">
              <a:xfrm>
                <a:off x="2078" y="3950"/>
                <a:ext cx="2045"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600">
                    <a:effectLst>
                      <a:outerShdw blurRad="38100" dist="38100" dir="2700000" algn="tl">
                        <a:srgbClr val="C0C0C0"/>
                      </a:outerShdw>
                    </a:effectLst>
                  </a:rPr>
                  <a:t>Local Responsiveness Considerations</a:t>
                </a:r>
              </a:p>
              <a:p>
                <a:pPr algn="ctr"/>
                <a:r>
                  <a:rPr lang="en-AU" altLang="en-US" sz="1400">
                    <a:effectLst>
                      <a:outerShdw blurRad="38100" dist="38100" dir="2700000" algn="tl">
                        <a:srgbClr val="C0C0C0"/>
                      </a:outerShdw>
                    </a:effectLst>
                  </a:rPr>
                  <a:t>(Quick Response and/or Differentiation)</a:t>
                </a:r>
              </a:p>
            </p:txBody>
          </p:sp>
        </p:grpSp>
      </p:grpSp>
      <p:grpSp>
        <p:nvGrpSpPr>
          <p:cNvPr id="251938" name="Group 34"/>
          <p:cNvGrpSpPr>
            <a:grpSpLocks/>
          </p:cNvGrpSpPr>
          <p:nvPr/>
        </p:nvGrpSpPr>
        <p:grpSpPr bwMode="auto">
          <a:xfrm>
            <a:off x="2940050" y="1746250"/>
            <a:ext cx="3378200" cy="4038600"/>
            <a:chOff x="892" y="1100"/>
            <a:chExt cx="2128" cy="2544"/>
          </a:xfrm>
        </p:grpSpPr>
        <p:grpSp>
          <p:nvGrpSpPr>
            <p:cNvPr id="251936" name="Group 32"/>
            <p:cNvGrpSpPr>
              <a:grpSpLocks/>
            </p:cNvGrpSpPr>
            <p:nvPr/>
          </p:nvGrpSpPr>
          <p:grpSpPr bwMode="auto">
            <a:xfrm>
              <a:off x="892" y="1100"/>
              <a:ext cx="2128" cy="1224"/>
              <a:chOff x="892" y="1100"/>
              <a:chExt cx="2128" cy="1224"/>
            </a:xfrm>
          </p:grpSpPr>
          <p:sp>
            <p:nvSpPr>
              <p:cNvPr id="251913" name="Oval 9"/>
              <p:cNvSpPr>
                <a:spLocks noChangeArrowheads="1"/>
              </p:cNvSpPr>
              <p:nvPr/>
            </p:nvSpPr>
            <p:spPr bwMode="auto">
              <a:xfrm>
                <a:off x="892" y="1100"/>
                <a:ext cx="2128" cy="1224"/>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1923" name="Group 19"/>
              <p:cNvGrpSpPr>
                <a:grpSpLocks/>
              </p:cNvGrpSpPr>
              <p:nvPr/>
            </p:nvGrpSpPr>
            <p:grpSpPr bwMode="auto">
              <a:xfrm>
                <a:off x="1294" y="1205"/>
                <a:ext cx="1195" cy="1026"/>
                <a:chOff x="1294" y="1205"/>
                <a:chExt cx="1195" cy="1026"/>
              </a:xfrm>
            </p:grpSpPr>
            <p:sp>
              <p:nvSpPr>
                <p:cNvPr id="251924" name="Text Box 20"/>
                <p:cNvSpPr txBox="1">
                  <a:spLocks noChangeArrowheads="1"/>
                </p:cNvSpPr>
                <p:nvPr/>
              </p:nvSpPr>
              <p:spPr bwMode="auto">
                <a:xfrm>
                  <a:off x="1294" y="1382"/>
                  <a:ext cx="1195" cy="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Standardized product</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Economies of scale</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Cross-cultural learning</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Texas Instruments</a:t>
                  </a:r>
                </a:p>
                <a:p>
                  <a:pPr>
                    <a:lnSpc>
                      <a:spcPct val="85000"/>
                    </a:lnSpc>
                  </a:pPr>
                  <a:r>
                    <a:rPr lang="en-AU" altLang="en-US" sz="1200">
                      <a:solidFill>
                        <a:schemeClr val="bg1"/>
                      </a:solidFill>
                      <a:latin typeface="Arial" panose="020B0604020202020204" pitchFamily="34" charset="0"/>
                    </a:rPr>
                    <a:t>	Caterpillar</a:t>
                  </a:r>
                </a:p>
                <a:p>
                  <a:pPr>
                    <a:lnSpc>
                      <a:spcPct val="85000"/>
                    </a:lnSpc>
                  </a:pPr>
                  <a:r>
                    <a:rPr lang="en-AU" altLang="en-US" sz="1200">
                      <a:solidFill>
                        <a:schemeClr val="bg1"/>
                      </a:solidFill>
                      <a:latin typeface="Arial" panose="020B0604020202020204" pitchFamily="34" charset="0"/>
                    </a:rPr>
                    <a:t>	Otis Elevator</a:t>
                  </a:r>
                </a:p>
              </p:txBody>
            </p:sp>
            <p:sp>
              <p:nvSpPr>
                <p:cNvPr id="251925" name="Text Box 21"/>
                <p:cNvSpPr txBox="1">
                  <a:spLocks noChangeArrowheads="1"/>
                </p:cNvSpPr>
                <p:nvPr/>
              </p:nvSpPr>
              <p:spPr bwMode="auto">
                <a:xfrm>
                  <a:off x="1597" y="1205"/>
                  <a:ext cx="71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solidFill>
                        <a:schemeClr val="bg1"/>
                      </a:solidFill>
                    </a:rPr>
                    <a:t>Global Strategy</a:t>
                  </a:r>
                </a:p>
              </p:txBody>
            </p:sp>
          </p:grpSp>
        </p:grpSp>
        <p:grpSp>
          <p:nvGrpSpPr>
            <p:cNvPr id="251937" name="Group 33"/>
            <p:cNvGrpSpPr>
              <a:grpSpLocks/>
            </p:cNvGrpSpPr>
            <p:nvPr/>
          </p:nvGrpSpPr>
          <p:grpSpPr bwMode="auto">
            <a:xfrm>
              <a:off x="892" y="2420"/>
              <a:ext cx="2128" cy="1224"/>
              <a:chOff x="892" y="2420"/>
              <a:chExt cx="2128" cy="1224"/>
            </a:xfrm>
          </p:grpSpPr>
          <p:sp>
            <p:nvSpPr>
              <p:cNvPr id="251914" name="Oval 10"/>
              <p:cNvSpPr>
                <a:spLocks noChangeArrowheads="1"/>
              </p:cNvSpPr>
              <p:nvPr/>
            </p:nvSpPr>
            <p:spPr bwMode="auto">
              <a:xfrm>
                <a:off x="892" y="2420"/>
                <a:ext cx="2128" cy="1224"/>
              </a:xfrm>
              <a:prstGeom prst="ellipse">
                <a:avLst/>
              </a:prstGeom>
              <a:solidFill>
                <a:srgbClr val="CA8C0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1929" name="Group 25"/>
              <p:cNvGrpSpPr>
                <a:grpSpLocks/>
              </p:cNvGrpSpPr>
              <p:nvPr/>
            </p:nvGrpSpPr>
            <p:grpSpPr bwMode="auto">
              <a:xfrm>
                <a:off x="1438" y="2517"/>
                <a:ext cx="1057" cy="950"/>
                <a:chOff x="1438" y="2517"/>
                <a:chExt cx="1057" cy="950"/>
              </a:xfrm>
            </p:grpSpPr>
            <p:sp>
              <p:nvSpPr>
                <p:cNvPr id="251930" name="Text Box 26"/>
                <p:cNvSpPr txBox="1">
                  <a:spLocks noChangeArrowheads="1"/>
                </p:cNvSpPr>
                <p:nvPr/>
              </p:nvSpPr>
              <p:spPr bwMode="auto">
                <a:xfrm>
                  <a:off x="1483" y="2517"/>
                  <a:ext cx="96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solidFill>
                        <a:schemeClr val="bg1"/>
                      </a:solidFill>
                    </a:rPr>
                    <a:t>International Strategy</a:t>
                  </a:r>
                </a:p>
              </p:txBody>
            </p:sp>
            <p:sp>
              <p:nvSpPr>
                <p:cNvPr id="251931" name="Text Box 27"/>
                <p:cNvSpPr txBox="1">
                  <a:spLocks noChangeArrowheads="1"/>
                </p:cNvSpPr>
                <p:nvPr/>
              </p:nvSpPr>
              <p:spPr bwMode="auto">
                <a:xfrm>
                  <a:off x="1438" y="2723"/>
                  <a:ext cx="1057" cy="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Import/export or license existing product</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U.S. Steel</a:t>
                  </a:r>
                </a:p>
                <a:p>
                  <a:pPr>
                    <a:lnSpc>
                      <a:spcPct val="85000"/>
                    </a:lnSpc>
                  </a:pPr>
                  <a:r>
                    <a:rPr lang="en-AU" altLang="en-US" sz="1200">
                      <a:solidFill>
                        <a:schemeClr val="bg1"/>
                      </a:solidFill>
                      <a:latin typeface="Arial" panose="020B0604020202020204" pitchFamily="34" charset="0"/>
                    </a:rPr>
                    <a:t>	Harley Davidson</a:t>
                  </a:r>
                </a:p>
              </p:txBody>
            </p:sp>
          </p:grpSp>
        </p:grpSp>
      </p:grpSp>
    </p:spTree>
    <p:extLst>
      <p:ext uri="{BB962C8B-B14F-4D97-AF65-F5344CB8AC3E}">
        <p14:creationId xmlns:p14="http://schemas.microsoft.com/office/powerpoint/2010/main" val="2640924693"/>
      </p:ext>
    </p:extLst>
  </p:cSld>
  <p:clrMapOvr>
    <a:masterClrMapping/>
  </p:clrMapOvr>
  <p:transition spd="med">
    <p:strips/>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8866" name="Group 34"/>
          <p:cNvGrpSpPr>
            <a:grpSpLocks/>
          </p:cNvGrpSpPr>
          <p:nvPr/>
        </p:nvGrpSpPr>
        <p:grpSpPr bwMode="auto">
          <a:xfrm>
            <a:off x="2940050" y="1746250"/>
            <a:ext cx="3378200" cy="4038600"/>
            <a:chOff x="892" y="1100"/>
            <a:chExt cx="2128" cy="2544"/>
          </a:xfrm>
        </p:grpSpPr>
        <p:grpSp>
          <p:nvGrpSpPr>
            <p:cNvPr id="248851" name="Group 19"/>
            <p:cNvGrpSpPr>
              <a:grpSpLocks/>
            </p:cNvGrpSpPr>
            <p:nvPr/>
          </p:nvGrpSpPr>
          <p:grpSpPr bwMode="auto">
            <a:xfrm>
              <a:off x="892" y="1100"/>
              <a:ext cx="2128" cy="1224"/>
              <a:chOff x="892" y="1100"/>
              <a:chExt cx="2128" cy="1224"/>
            </a:xfrm>
          </p:grpSpPr>
          <p:sp>
            <p:nvSpPr>
              <p:cNvPr id="248852" name="Oval 20"/>
              <p:cNvSpPr>
                <a:spLocks noChangeArrowheads="1"/>
              </p:cNvSpPr>
              <p:nvPr/>
            </p:nvSpPr>
            <p:spPr bwMode="auto">
              <a:xfrm>
                <a:off x="892" y="1100"/>
                <a:ext cx="2128" cy="1224"/>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8853" name="Group 21"/>
              <p:cNvGrpSpPr>
                <a:grpSpLocks/>
              </p:cNvGrpSpPr>
              <p:nvPr/>
            </p:nvGrpSpPr>
            <p:grpSpPr bwMode="auto">
              <a:xfrm>
                <a:off x="1294" y="1205"/>
                <a:ext cx="1195" cy="1026"/>
                <a:chOff x="1294" y="1205"/>
                <a:chExt cx="1195" cy="1026"/>
              </a:xfrm>
            </p:grpSpPr>
            <p:sp>
              <p:nvSpPr>
                <p:cNvPr id="248854" name="Text Box 22"/>
                <p:cNvSpPr txBox="1">
                  <a:spLocks noChangeArrowheads="1"/>
                </p:cNvSpPr>
                <p:nvPr/>
              </p:nvSpPr>
              <p:spPr bwMode="auto">
                <a:xfrm>
                  <a:off x="1294" y="1382"/>
                  <a:ext cx="1195" cy="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Standardized product</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Economies of scale</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Cross-cultural learning</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Texas Instruments</a:t>
                  </a:r>
                </a:p>
                <a:p>
                  <a:pPr>
                    <a:lnSpc>
                      <a:spcPct val="85000"/>
                    </a:lnSpc>
                  </a:pPr>
                  <a:r>
                    <a:rPr lang="en-AU" altLang="en-US" sz="1200">
                      <a:solidFill>
                        <a:schemeClr val="bg1"/>
                      </a:solidFill>
                      <a:latin typeface="Arial" panose="020B0604020202020204" pitchFamily="34" charset="0"/>
                    </a:rPr>
                    <a:t>	Caterpillar</a:t>
                  </a:r>
                </a:p>
                <a:p>
                  <a:pPr>
                    <a:lnSpc>
                      <a:spcPct val="85000"/>
                    </a:lnSpc>
                  </a:pPr>
                  <a:r>
                    <a:rPr lang="en-AU" altLang="en-US" sz="1200">
                      <a:solidFill>
                        <a:schemeClr val="bg1"/>
                      </a:solidFill>
                      <a:latin typeface="Arial" panose="020B0604020202020204" pitchFamily="34" charset="0"/>
                    </a:rPr>
                    <a:t>	Otis Elevator</a:t>
                  </a:r>
                </a:p>
              </p:txBody>
            </p:sp>
            <p:sp>
              <p:nvSpPr>
                <p:cNvPr id="248855" name="Text Box 23"/>
                <p:cNvSpPr txBox="1">
                  <a:spLocks noChangeArrowheads="1"/>
                </p:cNvSpPr>
                <p:nvPr/>
              </p:nvSpPr>
              <p:spPr bwMode="auto">
                <a:xfrm>
                  <a:off x="1597" y="1205"/>
                  <a:ext cx="71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effectLst>
                        <a:outerShdw blurRad="38100" dist="38100" dir="2700000" algn="tl">
                          <a:srgbClr val="C0C0C0"/>
                        </a:outerShdw>
                      </a:effectLst>
                    </a:rPr>
                    <a:t>Global Strategy</a:t>
                  </a:r>
                </a:p>
              </p:txBody>
            </p:sp>
          </p:grpSp>
        </p:grpSp>
        <p:grpSp>
          <p:nvGrpSpPr>
            <p:cNvPr id="248861" name="Group 29"/>
            <p:cNvGrpSpPr>
              <a:grpSpLocks/>
            </p:cNvGrpSpPr>
            <p:nvPr/>
          </p:nvGrpSpPr>
          <p:grpSpPr bwMode="auto">
            <a:xfrm>
              <a:off x="892" y="2420"/>
              <a:ext cx="2128" cy="1224"/>
              <a:chOff x="892" y="2420"/>
              <a:chExt cx="2128" cy="1224"/>
            </a:xfrm>
          </p:grpSpPr>
          <p:sp>
            <p:nvSpPr>
              <p:cNvPr id="248862" name="Oval 30"/>
              <p:cNvSpPr>
                <a:spLocks noChangeArrowheads="1"/>
              </p:cNvSpPr>
              <p:nvPr/>
            </p:nvSpPr>
            <p:spPr bwMode="auto">
              <a:xfrm>
                <a:off x="892" y="2420"/>
                <a:ext cx="2128" cy="1224"/>
              </a:xfrm>
              <a:prstGeom prst="ellipse">
                <a:avLst/>
              </a:prstGeom>
              <a:solidFill>
                <a:srgbClr val="CA8C0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8863" name="Group 31"/>
              <p:cNvGrpSpPr>
                <a:grpSpLocks/>
              </p:cNvGrpSpPr>
              <p:nvPr/>
            </p:nvGrpSpPr>
            <p:grpSpPr bwMode="auto">
              <a:xfrm>
                <a:off x="1438" y="2517"/>
                <a:ext cx="1057" cy="950"/>
                <a:chOff x="1438" y="2517"/>
                <a:chExt cx="1057" cy="950"/>
              </a:xfrm>
            </p:grpSpPr>
            <p:sp>
              <p:nvSpPr>
                <p:cNvPr id="248864" name="Text Box 32"/>
                <p:cNvSpPr txBox="1">
                  <a:spLocks noChangeArrowheads="1"/>
                </p:cNvSpPr>
                <p:nvPr/>
              </p:nvSpPr>
              <p:spPr bwMode="auto">
                <a:xfrm>
                  <a:off x="1483" y="2517"/>
                  <a:ext cx="96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effectLst>
                        <a:outerShdw blurRad="38100" dist="38100" dir="2700000" algn="tl">
                          <a:srgbClr val="C0C0C0"/>
                        </a:outerShdw>
                      </a:effectLst>
                    </a:rPr>
                    <a:t>International Strategy</a:t>
                  </a:r>
                </a:p>
              </p:txBody>
            </p:sp>
            <p:sp>
              <p:nvSpPr>
                <p:cNvPr id="248865" name="Text Box 33"/>
                <p:cNvSpPr txBox="1">
                  <a:spLocks noChangeArrowheads="1"/>
                </p:cNvSpPr>
                <p:nvPr/>
              </p:nvSpPr>
              <p:spPr bwMode="auto">
                <a:xfrm>
                  <a:off x="1438" y="2723"/>
                  <a:ext cx="1057" cy="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Import/export or license existing product</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U.S. Steel</a:t>
                  </a:r>
                </a:p>
                <a:p>
                  <a:pPr>
                    <a:lnSpc>
                      <a:spcPct val="85000"/>
                    </a:lnSpc>
                  </a:pPr>
                  <a:r>
                    <a:rPr lang="en-AU" altLang="en-US" sz="1200">
                      <a:solidFill>
                        <a:schemeClr val="bg1"/>
                      </a:solidFill>
                      <a:latin typeface="Arial" panose="020B0604020202020204" pitchFamily="34" charset="0"/>
                    </a:rPr>
                    <a:t>	Harley Davidson</a:t>
                  </a:r>
                </a:p>
              </p:txBody>
            </p:sp>
          </p:grpSp>
        </p:grpSp>
      </p:grpSp>
      <p:sp>
        <p:nvSpPr>
          <p:cNvPr id="248834" name="Rectangle 2"/>
          <p:cNvSpPr>
            <a:spLocks noGrp="1" noChangeArrowheads="1"/>
          </p:cNvSpPr>
          <p:nvPr>
            <p:ph type="title"/>
          </p:nvPr>
        </p:nvSpPr>
        <p:spPr>
          <a:xfrm>
            <a:off x="2209800" y="2921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Four International Operations Strategies</a:t>
            </a:r>
          </a:p>
        </p:txBody>
      </p:sp>
      <p:grpSp>
        <p:nvGrpSpPr>
          <p:cNvPr id="248835" name="Group 3"/>
          <p:cNvGrpSpPr>
            <a:grpSpLocks/>
          </p:cNvGrpSpPr>
          <p:nvPr/>
        </p:nvGrpSpPr>
        <p:grpSpPr bwMode="auto">
          <a:xfrm>
            <a:off x="1893888" y="1533525"/>
            <a:ext cx="8077200" cy="5227638"/>
            <a:chOff x="233" y="966"/>
            <a:chExt cx="5088" cy="3293"/>
          </a:xfrm>
        </p:grpSpPr>
        <p:grpSp>
          <p:nvGrpSpPr>
            <p:cNvPr id="248836" name="Group 4"/>
            <p:cNvGrpSpPr>
              <a:grpSpLocks/>
            </p:cNvGrpSpPr>
            <p:nvPr/>
          </p:nvGrpSpPr>
          <p:grpSpPr bwMode="auto">
            <a:xfrm>
              <a:off x="233" y="966"/>
              <a:ext cx="496" cy="2789"/>
              <a:chOff x="241" y="1030"/>
              <a:chExt cx="496" cy="2789"/>
            </a:xfrm>
          </p:grpSpPr>
          <p:sp>
            <p:nvSpPr>
              <p:cNvPr id="248837" name="AutoShape 5"/>
              <p:cNvSpPr>
                <a:spLocks noChangeArrowheads="1"/>
              </p:cNvSpPr>
              <p:nvPr/>
            </p:nvSpPr>
            <p:spPr bwMode="auto">
              <a:xfrm>
                <a:off x="440" y="1232"/>
                <a:ext cx="288" cy="2392"/>
              </a:xfrm>
              <a:prstGeom prst="upDownArrow">
                <a:avLst>
                  <a:gd name="adj1" fmla="val 50000"/>
                  <a:gd name="adj2" fmla="val 79864"/>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8838" name="Text Box 6"/>
              <p:cNvSpPr txBox="1">
                <a:spLocks noChangeArrowheads="1"/>
              </p:cNvSpPr>
              <p:nvPr/>
            </p:nvSpPr>
            <p:spPr bwMode="auto">
              <a:xfrm rot="16200000">
                <a:off x="-510" y="2324"/>
                <a:ext cx="17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Cost Reduction Considerations</a:t>
                </a:r>
              </a:p>
            </p:txBody>
          </p:sp>
          <p:sp>
            <p:nvSpPr>
              <p:cNvPr id="248839" name="Text Box 7"/>
              <p:cNvSpPr txBox="1">
                <a:spLocks noChangeArrowheads="1"/>
              </p:cNvSpPr>
              <p:nvPr/>
            </p:nvSpPr>
            <p:spPr bwMode="auto">
              <a:xfrm>
                <a:off x="382" y="1030"/>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8840" name="Text Box 8"/>
              <p:cNvSpPr txBox="1">
                <a:spLocks noChangeArrowheads="1"/>
              </p:cNvSpPr>
              <p:nvPr/>
            </p:nvSpPr>
            <p:spPr bwMode="auto">
              <a:xfrm>
                <a:off x="390" y="3606"/>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grpSp>
          <p:nvGrpSpPr>
            <p:cNvPr id="248841" name="Group 9"/>
            <p:cNvGrpSpPr>
              <a:grpSpLocks/>
            </p:cNvGrpSpPr>
            <p:nvPr/>
          </p:nvGrpSpPr>
          <p:grpSpPr bwMode="auto">
            <a:xfrm>
              <a:off x="934" y="3700"/>
              <a:ext cx="4387" cy="559"/>
              <a:chOff x="886" y="3740"/>
              <a:chExt cx="4387" cy="559"/>
            </a:xfrm>
          </p:grpSpPr>
          <p:grpSp>
            <p:nvGrpSpPr>
              <p:cNvPr id="248842" name="Group 10"/>
              <p:cNvGrpSpPr>
                <a:grpSpLocks/>
              </p:cNvGrpSpPr>
              <p:nvPr/>
            </p:nvGrpSpPr>
            <p:grpSpPr bwMode="auto">
              <a:xfrm>
                <a:off x="886" y="3740"/>
                <a:ext cx="4387" cy="288"/>
                <a:chOff x="886" y="3740"/>
                <a:chExt cx="4387" cy="288"/>
              </a:xfrm>
            </p:grpSpPr>
            <p:sp>
              <p:nvSpPr>
                <p:cNvPr id="248843" name="AutoShape 11"/>
                <p:cNvSpPr>
                  <a:spLocks noChangeArrowheads="1"/>
                </p:cNvSpPr>
                <p:nvPr/>
              </p:nvSpPr>
              <p:spPr bwMode="auto">
                <a:xfrm rot="5400000">
                  <a:off x="2944" y="2040"/>
                  <a:ext cx="288" cy="3688"/>
                </a:xfrm>
                <a:prstGeom prst="upDownArrow">
                  <a:avLst>
                    <a:gd name="adj1" fmla="val 44444"/>
                    <a:gd name="adj2" fmla="val 73217"/>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8844" name="Text Box 12"/>
                <p:cNvSpPr txBox="1">
                  <a:spLocks noChangeArrowheads="1"/>
                </p:cNvSpPr>
                <p:nvPr/>
              </p:nvSpPr>
              <p:spPr bwMode="auto">
                <a:xfrm>
                  <a:off x="4918" y="3774"/>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8845" name="Text Box 13"/>
                <p:cNvSpPr txBox="1">
                  <a:spLocks noChangeArrowheads="1"/>
                </p:cNvSpPr>
                <p:nvPr/>
              </p:nvSpPr>
              <p:spPr bwMode="auto">
                <a:xfrm>
                  <a:off x="886" y="3774"/>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sp>
            <p:nvSpPr>
              <p:cNvPr id="248846" name="Text Box 14"/>
              <p:cNvSpPr txBox="1">
                <a:spLocks noChangeArrowheads="1"/>
              </p:cNvSpPr>
              <p:nvPr/>
            </p:nvSpPr>
            <p:spPr bwMode="auto">
              <a:xfrm>
                <a:off x="2078" y="3950"/>
                <a:ext cx="2045"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600">
                    <a:effectLst>
                      <a:outerShdw blurRad="38100" dist="38100" dir="2700000" algn="tl">
                        <a:srgbClr val="C0C0C0"/>
                      </a:outerShdw>
                    </a:effectLst>
                  </a:rPr>
                  <a:t>Local Responsiveness Considerations</a:t>
                </a:r>
              </a:p>
              <a:p>
                <a:pPr algn="ctr"/>
                <a:r>
                  <a:rPr lang="en-AU" altLang="en-US" sz="1400">
                    <a:effectLst>
                      <a:outerShdw blurRad="38100" dist="38100" dir="2700000" algn="tl">
                        <a:srgbClr val="C0C0C0"/>
                      </a:outerShdw>
                    </a:effectLst>
                  </a:rPr>
                  <a:t>(Quick Response and/or Differentiation)</a:t>
                </a:r>
              </a:p>
            </p:txBody>
          </p:sp>
        </p:grpSp>
      </p:grpSp>
      <p:grpSp>
        <p:nvGrpSpPr>
          <p:cNvPr id="248847" name="Group 15"/>
          <p:cNvGrpSpPr>
            <a:grpSpLocks/>
          </p:cNvGrpSpPr>
          <p:nvPr/>
        </p:nvGrpSpPr>
        <p:grpSpPr bwMode="auto">
          <a:xfrm>
            <a:off x="3581400" y="273050"/>
            <a:ext cx="5029200" cy="6311900"/>
            <a:chOff x="1224" y="312"/>
            <a:chExt cx="3168" cy="3976"/>
          </a:xfrm>
        </p:grpSpPr>
        <p:sp>
          <p:nvSpPr>
            <p:cNvPr id="248848" name="Oval 16"/>
            <p:cNvSpPr>
              <a:spLocks noChangeArrowheads="1"/>
            </p:cNvSpPr>
            <p:nvPr/>
          </p:nvSpPr>
          <p:spPr bwMode="auto">
            <a:xfrm>
              <a:off x="1224" y="312"/>
              <a:ext cx="3168" cy="3976"/>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8849" name="Text Box 17"/>
            <p:cNvSpPr txBox="1">
              <a:spLocks noChangeArrowheads="1"/>
            </p:cNvSpPr>
            <p:nvPr/>
          </p:nvSpPr>
          <p:spPr bwMode="auto">
            <a:xfrm>
              <a:off x="1626" y="1223"/>
              <a:ext cx="2507" cy="2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2800">
                  <a:latin typeface="Arial" panose="020B0604020202020204" pitchFamily="34" charset="0"/>
                </a:rPr>
                <a:t>Use existing domestic model globally</a:t>
              </a:r>
            </a:p>
            <a:p>
              <a:pPr>
                <a:lnSpc>
                  <a:spcPct val="85000"/>
                </a:lnSpc>
                <a:buFont typeface="Wingdings" panose="05000000000000000000" pitchFamily="2" charset="2"/>
                <a:buChar char="þ"/>
              </a:pPr>
              <a:r>
                <a:rPr lang="en-AU" altLang="en-US" sz="2800">
                  <a:latin typeface="Arial" panose="020B0604020202020204" pitchFamily="34" charset="0"/>
                </a:rPr>
                <a:t>Franchise, joint ventures, subsidiaries</a:t>
              </a:r>
            </a:p>
            <a:p>
              <a:pPr>
                <a:lnSpc>
                  <a:spcPct val="85000"/>
                </a:lnSpc>
              </a:pPr>
              <a:endParaRPr lang="en-AU" altLang="en-US" sz="1800">
                <a:latin typeface="Arial" panose="020B0604020202020204" pitchFamily="34" charset="0"/>
              </a:endParaRPr>
            </a:p>
            <a:p>
              <a:pPr>
                <a:lnSpc>
                  <a:spcPct val="85000"/>
                </a:lnSpc>
              </a:pPr>
              <a:r>
                <a:rPr lang="en-AU" altLang="en-US" sz="2800">
                  <a:latin typeface="Arial" panose="020B0604020202020204" pitchFamily="34" charset="0"/>
                </a:rPr>
                <a:t>Examples</a:t>
              </a:r>
            </a:p>
            <a:p>
              <a:pPr>
                <a:lnSpc>
                  <a:spcPct val="85000"/>
                </a:lnSpc>
              </a:pPr>
              <a:r>
                <a:rPr lang="en-AU" altLang="en-US" sz="2800">
                  <a:latin typeface="Arial" panose="020B0604020202020204" pitchFamily="34" charset="0"/>
                </a:rPr>
                <a:t>	Heinz</a:t>
              </a:r>
            </a:p>
            <a:p>
              <a:pPr>
                <a:lnSpc>
                  <a:spcPct val="85000"/>
                </a:lnSpc>
              </a:pPr>
              <a:r>
                <a:rPr lang="en-AU" altLang="en-US" sz="2800">
                  <a:latin typeface="Arial" panose="020B0604020202020204" pitchFamily="34" charset="0"/>
                </a:rPr>
                <a:t>	McDonald’s</a:t>
              </a:r>
            </a:p>
            <a:p>
              <a:pPr>
                <a:lnSpc>
                  <a:spcPct val="85000"/>
                </a:lnSpc>
              </a:pPr>
              <a:r>
                <a:rPr lang="en-AU" altLang="en-US" sz="2800">
                  <a:latin typeface="Arial" panose="020B0604020202020204" pitchFamily="34" charset="0"/>
                </a:rPr>
                <a:t>	The Body Shop</a:t>
              </a:r>
            </a:p>
            <a:p>
              <a:pPr>
                <a:lnSpc>
                  <a:spcPct val="85000"/>
                </a:lnSpc>
              </a:pPr>
              <a:r>
                <a:rPr lang="en-AU" altLang="en-US" sz="2800">
                  <a:latin typeface="Arial" panose="020B0604020202020204" pitchFamily="34" charset="0"/>
                </a:rPr>
                <a:t>	Hard Rock Cafe</a:t>
              </a:r>
            </a:p>
          </p:txBody>
        </p:sp>
        <p:sp>
          <p:nvSpPr>
            <p:cNvPr id="248850" name="Rectangle 18"/>
            <p:cNvSpPr>
              <a:spLocks noChangeArrowheads="1"/>
            </p:cNvSpPr>
            <p:nvPr/>
          </p:nvSpPr>
          <p:spPr bwMode="auto">
            <a:xfrm>
              <a:off x="2119" y="611"/>
              <a:ext cx="1500" cy="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en-AU" altLang="en-US" sz="2800"/>
                <a:t>Multidomestic </a:t>
              </a:r>
              <a:br>
                <a:rPr lang="en-AU" altLang="en-US" sz="2800"/>
              </a:br>
              <a:r>
                <a:rPr lang="en-AU" altLang="en-US" sz="2800"/>
                <a:t>Strategy</a:t>
              </a:r>
            </a:p>
          </p:txBody>
        </p:sp>
      </p:grpSp>
    </p:spTree>
    <p:extLst>
      <p:ext uri="{BB962C8B-B14F-4D97-AF65-F5344CB8AC3E}">
        <p14:creationId xmlns:p14="http://schemas.microsoft.com/office/powerpoint/2010/main" val="4124360677"/>
      </p:ext>
    </p:extLst>
  </p:cSld>
  <p:clrMapOvr>
    <a:masterClrMapping/>
  </p:clrMapOvr>
  <p:transition>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2209800" y="2921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Four International Operations Strategies</a:t>
            </a:r>
          </a:p>
        </p:txBody>
      </p:sp>
      <p:grpSp>
        <p:nvGrpSpPr>
          <p:cNvPr id="254003" name="Group 51"/>
          <p:cNvGrpSpPr>
            <a:grpSpLocks/>
          </p:cNvGrpSpPr>
          <p:nvPr/>
        </p:nvGrpSpPr>
        <p:grpSpPr bwMode="auto">
          <a:xfrm>
            <a:off x="1893888" y="1533525"/>
            <a:ext cx="8077200" cy="5227638"/>
            <a:chOff x="233" y="966"/>
            <a:chExt cx="5088" cy="3293"/>
          </a:xfrm>
        </p:grpSpPr>
        <p:grpSp>
          <p:nvGrpSpPr>
            <p:cNvPr id="253955" name="Group 3"/>
            <p:cNvGrpSpPr>
              <a:grpSpLocks/>
            </p:cNvGrpSpPr>
            <p:nvPr/>
          </p:nvGrpSpPr>
          <p:grpSpPr bwMode="auto">
            <a:xfrm>
              <a:off x="233" y="966"/>
              <a:ext cx="496" cy="2789"/>
              <a:chOff x="241" y="1030"/>
              <a:chExt cx="496" cy="2789"/>
            </a:xfrm>
          </p:grpSpPr>
          <p:sp>
            <p:nvSpPr>
              <p:cNvPr id="253956" name="AutoShape 4"/>
              <p:cNvSpPr>
                <a:spLocks noChangeArrowheads="1"/>
              </p:cNvSpPr>
              <p:nvPr/>
            </p:nvSpPr>
            <p:spPr bwMode="auto">
              <a:xfrm>
                <a:off x="440" y="1232"/>
                <a:ext cx="288" cy="2392"/>
              </a:xfrm>
              <a:prstGeom prst="upDownArrow">
                <a:avLst>
                  <a:gd name="adj1" fmla="val 50000"/>
                  <a:gd name="adj2" fmla="val 79864"/>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53957" name="Text Box 5"/>
              <p:cNvSpPr txBox="1">
                <a:spLocks noChangeArrowheads="1"/>
              </p:cNvSpPr>
              <p:nvPr/>
            </p:nvSpPr>
            <p:spPr bwMode="auto">
              <a:xfrm rot="16200000">
                <a:off x="-510" y="2324"/>
                <a:ext cx="17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Cost Reduction Considerations</a:t>
                </a:r>
              </a:p>
            </p:txBody>
          </p:sp>
          <p:sp>
            <p:nvSpPr>
              <p:cNvPr id="253958" name="Text Box 6"/>
              <p:cNvSpPr txBox="1">
                <a:spLocks noChangeArrowheads="1"/>
              </p:cNvSpPr>
              <p:nvPr/>
            </p:nvSpPr>
            <p:spPr bwMode="auto">
              <a:xfrm>
                <a:off x="382" y="1030"/>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53959" name="Text Box 7"/>
              <p:cNvSpPr txBox="1">
                <a:spLocks noChangeArrowheads="1"/>
              </p:cNvSpPr>
              <p:nvPr/>
            </p:nvSpPr>
            <p:spPr bwMode="auto">
              <a:xfrm>
                <a:off x="390" y="3606"/>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grpSp>
          <p:nvGrpSpPr>
            <p:cNvPr id="253960" name="Group 8"/>
            <p:cNvGrpSpPr>
              <a:grpSpLocks/>
            </p:cNvGrpSpPr>
            <p:nvPr/>
          </p:nvGrpSpPr>
          <p:grpSpPr bwMode="auto">
            <a:xfrm>
              <a:off x="934" y="3700"/>
              <a:ext cx="4387" cy="559"/>
              <a:chOff x="886" y="3740"/>
              <a:chExt cx="4387" cy="559"/>
            </a:xfrm>
          </p:grpSpPr>
          <p:grpSp>
            <p:nvGrpSpPr>
              <p:cNvPr id="253961" name="Group 9"/>
              <p:cNvGrpSpPr>
                <a:grpSpLocks/>
              </p:cNvGrpSpPr>
              <p:nvPr/>
            </p:nvGrpSpPr>
            <p:grpSpPr bwMode="auto">
              <a:xfrm>
                <a:off x="886" y="3740"/>
                <a:ext cx="4387" cy="288"/>
                <a:chOff x="886" y="3740"/>
                <a:chExt cx="4387" cy="288"/>
              </a:xfrm>
            </p:grpSpPr>
            <p:sp>
              <p:nvSpPr>
                <p:cNvPr id="253962" name="AutoShape 10"/>
                <p:cNvSpPr>
                  <a:spLocks noChangeArrowheads="1"/>
                </p:cNvSpPr>
                <p:nvPr/>
              </p:nvSpPr>
              <p:spPr bwMode="auto">
                <a:xfrm rot="5400000">
                  <a:off x="2944" y="2040"/>
                  <a:ext cx="288" cy="3688"/>
                </a:xfrm>
                <a:prstGeom prst="upDownArrow">
                  <a:avLst>
                    <a:gd name="adj1" fmla="val 44444"/>
                    <a:gd name="adj2" fmla="val 73217"/>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53963" name="Text Box 11"/>
                <p:cNvSpPr txBox="1">
                  <a:spLocks noChangeArrowheads="1"/>
                </p:cNvSpPr>
                <p:nvPr/>
              </p:nvSpPr>
              <p:spPr bwMode="auto">
                <a:xfrm>
                  <a:off x="4918" y="3774"/>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53964" name="Text Box 12"/>
                <p:cNvSpPr txBox="1">
                  <a:spLocks noChangeArrowheads="1"/>
                </p:cNvSpPr>
                <p:nvPr/>
              </p:nvSpPr>
              <p:spPr bwMode="auto">
                <a:xfrm>
                  <a:off x="886" y="3774"/>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sp>
            <p:nvSpPr>
              <p:cNvPr id="253965" name="Text Box 13"/>
              <p:cNvSpPr txBox="1">
                <a:spLocks noChangeArrowheads="1"/>
              </p:cNvSpPr>
              <p:nvPr/>
            </p:nvSpPr>
            <p:spPr bwMode="auto">
              <a:xfrm>
                <a:off x="2078" y="3950"/>
                <a:ext cx="2045"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600">
                    <a:effectLst>
                      <a:outerShdw blurRad="38100" dist="38100" dir="2700000" algn="tl">
                        <a:srgbClr val="C0C0C0"/>
                      </a:outerShdw>
                    </a:effectLst>
                  </a:rPr>
                  <a:t>Local Responsiveness Considerations</a:t>
                </a:r>
              </a:p>
              <a:p>
                <a:pPr algn="ctr"/>
                <a:r>
                  <a:rPr lang="en-AU" altLang="en-US" sz="1400">
                    <a:effectLst>
                      <a:outerShdw blurRad="38100" dist="38100" dir="2700000" algn="tl">
                        <a:srgbClr val="C0C0C0"/>
                      </a:outerShdw>
                    </a:effectLst>
                  </a:rPr>
                  <a:t>(Quick Response and/or Differentiation)</a:t>
                </a:r>
              </a:p>
            </p:txBody>
          </p:sp>
        </p:grpSp>
      </p:grpSp>
      <p:grpSp>
        <p:nvGrpSpPr>
          <p:cNvPr id="254002" name="Group 50"/>
          <p:cNvGrpSpPr>
            <a:grpSpLocks/>
          </p:cNvGrpSpPr>
          <p:nvPr/>
        </p:nvGrpSpPr>
        <p:grpSpPr bwMode="auto">
          <a:xfrm>
            <a:off x="2940050" y="1746250"/>
            <a:ext cx="7277100" cy="4038600"/>
            <a:chOff x="892" y="1100"/>
            <a:chExt cx="4584" cy="2544"/>
          </a:xfrm>
        </p:grpSpPr>
        <p:grpSp>
          <p:nvGrpSpPr>
            <p:cNvPr id="253966" name="Group 14"/>
            <p:cNvGrpSpPr>
              <a:grpSpLocks/>
            </p:cNvGrpSpPr>
            <p:nvPr/>
          </p:nvGrpSpPr>
          <p:grpSpPr bwMode="auto">
            <a:xfrm>
              <a:off x="892" y="1100"/>
              <a:ext cx="2128" cy="1224"/>
              <a:chOff x="892" y="1100"/>
              <a:chExt cx="2128" cy="1224"/>
            </a:xfrm>
          </p:grpSpPr>
          <p:sp>
            <p:nvSpPr>
              <p:cNvPr id="253967" name="Oval 15"/>
              <p:cNvSpPr>
                <a:spLocks noChangeArrowheads="1"/>
              </p:cNvSpPr>
              <p:nvPr/>
            </p:nvSpPr>
            <p:spPr bwMode="auto">
              <a:xfrm>
                <a:off x="892" y="1100"/>
                <a:ext cx="2128" cy="1224"/>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3968" name="Group 16"/>
              <p:cNvGrpSpPr>
                <a:grpSpLocks/>
              </p:cNvGrpSpPr>
              <p:nvPr/>
            </p:nvGrpSpPr>
            <p:grpSpPr bwMode="auto">
              <a:xfrm>
                <a:off x="1294" y="1205"/>
                <a:ext cx="1195" cy="1026"/>
                <a:chOff x="1294" y="1205"/>
                <a:chExt cx="1195" cy="1026"/>
              </a:xfrm>
            </p:grpSpPr>
            <p:sp>
              <p:nvSpPr>
                <p:cNvPr id="253969" name="Text Box 17"/>
                <p:cNvSpPr txBox="1">
                  <a:spLocks noChangeArrowheads="1"/>
                </p:cNvSpPr>
                <p:nvPr/>
              </p:nvSpPr>
              <p:spPr bwMode="auto">
                <a:xfrm>
                  <a:off x="1294" y="1382"/>
                  <a:ext cx="1195" cy="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Standardized product</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Economies of scale</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Cross-cultural learning</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Texas Instruments</a:t>
                  </a:r>
                </a:p>
                <a:p>
                  <a:pPr>
                    <a:lnSpc>
                      <a:spcPct val="85000"/>
                    </a:lnSpc>
                  </a:pPr>
                  <a:r>
                    <a:rPr lang="en-AU" altLang="en-US" sz="1200">
                      <a:solidFill>
                        <a:schemeClr val="bg1"/>
                      </a:solidFill>
                      <a:latin typeface="Arial" panose="020B0604020202020204" pitchFamily="34" charset="0"/>
                    </a:rPr>
                    <a:t>	Caterpillar</a:t>
                  </a:r>
                </a:p>
                <a:p>
                  <a:pPr>
                    <a:lnSpc>
                      <a:spcPct val="85000"/>
                    </a:lnSpc>
                  </a:pPr>
                  <a:r>
                    <a:rPr lang="en-AU" altLang="en-US" sz="1200">
                      <a:solidFill>
                        <a:schemeClr val="bg1"/>
                      </a:solidFill>
                      <a:latin typeface="Arial" panose="020B0604020202020204" pitchFamily="34" charset="0"/>
                    </a:rPr>
                    <a:t>	Otis Elevator</a:t>
                  </a:r>
                </a:p>
              </p:txBody>
            </p:sp>
            <p:sp>
              <p:nvSpPr>
                <p:cNvPr id="253970" name="Text Box 18"/>
                <p:cNvSpPr txBox="1">
                  <a:spLocks noChangeArrowheads="1"/>
                </p:cNvSpPr>
                <p:nvPr/>
              </p:nvSpPr>
              <p:spPr bwMode="auto">
                <a:xfrm>
                  <a:off x="1597" y="1205"/>
                  <a:ext cx="71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solidFill>
                        <a:schemeClr val="bg1"/>
                      </a:solidFill>
                    </a:rPr>
                    <a:t>Global Strategy</a:t>
                  </a:r>
                </a:p>
              </p:txBody>
            </p:sp>
          </p:grpSp>
        </p:grpSp>
        <p:grpSp>
          <p:nvGrpSpPr>
            <p:cNvPr id="253976" name="Group 24"/>
            <p:cNvGrpSpPr>
              <a:grpSpLocks/>
            </p:cNvGrpSpPr>
            <p:nvPr/>
          </p:nvGrpSpPr>
          <p:grpSpPr bwMode="auto">
            <a:xfrm>
              <a:off x="892" y="2420"/>
              <a:ext cx="2128" cy="1224"/>
              <a:chOff x="892" y="2420"/>
              <a:chExt cx="2128" cy="1224"/>
            </a:xfrm>
          </p:grpSpPr>
          <p:sp>
            <p:nvSpPr>
              <p:cNvPr id="253977" name="Oval 25"/>
              <p:cNvSpPr>
                <a:spLocks noChangeArrowheads="1"/>
              </p:cNvSpPr>
              <p:nvPr/>
            </p:nvSpPr>
            <p:spPr bwMode="auto">
              <a:xfrm>
                <a:off x="892" y="2420"/>
                <a:ext cx="2128" cy="1224"/>
              </a:xfrm>
              <a:prstGeom prst="ellipse">
                <a:avLst/>
              </a:prstGeom>
              <a:solidFill>
                <a:srgbClr val="CA8C0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3978" name="Group 26"/>
              <p:cNvGrpSpPr>
                <a:grpSpLocks/>
              </p:cNvGrpSpPr>
              <p:nvPr/>
            </p:nvGrpSpPr>
            <p:grpSpPr bwMode="auto">
              <a:xfrm>
                <a:off x="1438" y="2517"/>
                <a:ext cx="1057" cy="950"/>
                <a:chOff x="1438" y="2517"/>
                <a:chExt cx="1057" cy="950"/>
              </a:xfrm>
            </p:grpSpPr>
            <p:sp>
              <p:nvSpPr>
                <p:cNvPr id="253979" name="Text Box 27"/>
                <p:cNvSpPr txBox="1">
                  <a:spLocks noChangeArrowheads="1"/>
                </p:cNvSpPr>
                <p:nvPr/>
              </p:nvSpPr>
              <p:spPr bwMode="auto">
                <a:xfrm>
                  <a:off x="1483" y="2517"/>
                  <a:ext cx="96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solidFill>
                        <a:schemeClr val="bg1"/>
                      </a:solidFill>
                    </a:rPr>
                    <a:t>International Strategy</a:t>
                  </a:r>
                </a:p>
              </p:txBody>
            </p:sp>
            <p:sp>
              <p:nvSpPr>
                <p:cNvPr id="253980" name="Text Box 28"/>
                <p:cNvSpPr txBox="1">
                  <a:spLocks noChangeArrowheads="1"/>
                </p:cNvSpPr>
                <p:nvPr/>
              </p:nvSpPr>
              <p:spPr bwMode="auto">
                <a:xfrm>
                  <a:off x="1438" y="2723"/>
                  <a:ext cx="1057" cy="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Import/export or license existing product</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U.S. Steel</a:t>
                  </a:r>
                </a:p>
                <a:p>
                  <a:pPr>
                    <a:lnSpc>
                      <a:spcPct val="85000"/>
                    </a:lnSpc>
                  </a:pPr>
                  <a:r>
                    <a:rPr lang="en-AU" altLang="en-US" sz="1200">
                      <a:solidFill>
                        <a:schemeClr val="bg1"/>
                      </a:solidFill>
                      <a:latin typeface="Arial" panose="020B0604020202020204" pitchFamily="34" charset="0"/>
                    </a:rPr>
                    <a:t>	Harley Davidson</a:t>
                  </a:r>
                </a:p>
              </p:txBody>
            </p:sp>
          </p:grpSp>
        </p:grpSp>
        <p:grpSp>
          <p:nvGrpSpPr>
            <p:cNvPr id="253997" name="Group 45"/>
            <p:cNvGrpSpPr>
              <a:grpSpLocks/>
            </p:cNvGrpSpPr>
            <p:nvPr/>
          </p:nvGrpSpPr>
          <p:grpSpPr bwMode="auto">
            <a:xfrm>
              <a:off x="3348" y="2420"/>
              <a:ext cx="2128" cy="1224"/>
              <a:chOff x="3348" y="2420"/>
              <a:chExt cx="2128" cy="1224"/>
            </a:xfrm>
          </p:grpSpPr>
          <p:sp>
            <p:nvSpPr>
              <p:cNvPr id="253998" name="Oval 46"/>
              <p:cNvSpPr>
                <a:spLocks noChangeArrowheads="1"/>
              </p:cNvSpPr>
              <p:nvPr/>
            </p:nvSpPr>
            <p:spPr bwMode="auto">
              <a:xfrm>
                <a:off x="3348" y="2420"/>
                <a:ext cx="2128" cy="122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3999" name="Group 47"/>
              <p:cNvGrpSpPr>
                <a:grpSpLocks/>
              </p:cNvGrpSpPr>
              <p:nvPr/>
            </p:nvGrpSpPr>
            <p:grpSpPr bwMode="auto">
              <a:xfrm>
                <a:off x="3630" y="2517"/>
                <a:ext cx="1610" cy="984"/>
                <a:chOff x="3630" y="2517"/>
                <a:chExt cx="1610" cy="984"/>
              </a:xfrm>
            </p:grpSpPr>
            <p:sp>
              <p:nvSpPr>
                <p:cNvPr id="254000" name="Text Box 48"/>
                <p:cNvSpPr txBox="1">
                  <a:spLocks noChangeArrowheads="1"/>
                </p:cNvSpPr>
                <p:nvPr/>
              </p:nvSpPr>
              <p:spPr bwMode="auto">
                <a:xfrm>
                  <a:off x="3900" y="2517"/>
                  <a:ext cx="1032"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t>Multidomestic Strategy</a:t>
                  </a:r>
                </a:p>
              </p:txBody>
            </p:sp>
            <p:sp>
              <p:nvSpPr>
                <p:cNvPr id="254001" name="Text Box 49"/>
                <p:cNvSpPr txBox="1">
                  <a:spLocks noChangeArrowheads="1"/>
                </p:cNvSpPr>
                <p:nvPr/>
              </p:nvSpPr>
              <p:spPr bwMode="auto">
                <a:xfrm>
                  <a:off x="3630" y="2659"/>
                  <a:ext cx="1610" cy="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tabLst>
                      <a:tab pos="1168400" algn="l"/>
                    </a:tabLst>
                    <a:defRPr sz="2400">
                      <a:solidFill>
                        <a:schemeClr val="tx1"/>
                      </a:solidFill>
                      <a:latin typeface="Times" panose="02020603050405020304" pitchFamily="18" charset="0"/>
                    </a:defRPr>
                  </a:lvl1pPr>
                  <a:lvl2pPr>
                    <a:tabLst>
                      <a:tab pos="1168400" algn="l"/>
                    </a:tabLst>
                    <a:defRPr sz="2400">
                      <a:solidFill>
                        <a:schemeClr val="tx1"/>
                      </a:solidFill>
                      <a:latin typeface="Times" panose="02020603050405020304" pitchFamily="18" charset="0"/>
                    </a:defRPr>
                  </a:lvl2pPr>
                  <a:lvl3pPr>
                    <a:tabLst>
                      <a:tab pos="1168400" algn="l"/>
                    </a:tabLst>
                    <a:defRPr sz="2400">
                      <a:solidFill>
                        <a:schemeClr val="tx1"/>
                      </a:solidFill>
                      <a:latin typeface="Times" panose="02020603050405020304" pitchFamily="18" charset="0"/>
                    </a:defRPr>
                  </a:lvl3pPr>
                  <a:lvl4pPr>
                    <a:tabLst>
                      <a:tab pos="1168400" algn="l"/>
                    </a:tabLst>
                    <a:defRPr sz="2400">
                      <a:solidFill>
                        <a:schemeClr val="tx1"/>
                      </a:solidFill>
                      <a:latin typeface="Times" panose="02020603050405020304" pitchFamily="18" charset="0"/>
                    </a:defRPr>
                  </a:lvl4pPr>
                  <a:lvl5pPr>
                    <a:tabLst>
                      <a:tab pos="1168400" algn="l"/>
                    </a:tabLst>
                    <a:defRPr sz="2400">
                      <a:solidFill>
                        <a:schemeClr val="tx1"/>
                      </a:solidFill>
                      <a:latin typeface="Times" panose="02020603050405020304" pitchFamily="18" charset="0"/>
                    </a:defRPr>
                  </a:lvl5pPr>
                  <a:lvl6pPr eaLnBrk="0" fontAlgn="base" hangingPunct="0">
                    <a:spcBef>
                      <a:spcPct val="0"/>
                    </a:spcBef>
                    <a:spcAft>
                      <a:spcPct val="0"/>
                    </a:spcAft>
                    <a:tabLst>
                      <a:tab pos="1168400" algn="l"/>
                    </a:tabLst>
                    <a:defRPr sz="2400">
                      <a:solidFill>
                        <a:schemeClr val="tx1"/>
                      </a:solidFill>
                      <a:latin typeface="Times" panose="02020603050405020304" pitchFamily="18" charset="0"/>
                    </a:defRPr>
                  </a:lvl6pPr>
                  <a:lvl7pPr eaLnBrk="0" fontAlgn="base" hangingPunct="0">
                    <a:spcBef>
                      <a:spcPct val="0"/>
                    </a:spcBef>
                    <a:spcAft>
                      <a:spcPct val="0"/>
                    </a:spcAft>
                    <a:tabLst>
                      <a:tab pos="1168400" algn="l"/>
                    </a:tabLst>
                    <a:defRPr sz="2400">
                      <a:solidFill>
                        <a:schemeClr val="tx1"/>
                      </a:solidFill>
                      <a:latin typeface="Times" panose="02020603050405020304" pitchFamily="18" charset="0"/>
                    </a:defRPr>
                  </a:lvl7pPr>
                  <a:lvl8pPr eaLnBrk="0" fontAlgn="base" hangingPunct="0">
                    <a:spcBef>
                      <a:spcPct val="0"/>
                    </a:spcBef>
                    <a:spcAft>
                      <a:spcPct val="0"/>
                    </a:spcAft>
                    <a:tabLst>
                      <a:tab pos="1168400" algn="l"/>
                    </a:tabLst>
                    <a:defRPr sz="2400">
                      <a:solidFill>
                        <a:schemeClr val="tx1"/>
                      </a:solidFill>
                      <a:latin typeface="Times" panose="02020603050405020304" pitchFamily="18" charset="0"/>
                    </a:defRPr>
                  </a:lvl8pPr>
                  <a:lvl9pPr eaLnBrk="0" fontAlgn="base" hangingPunct="0">
                    <a:spcBef>
                      <a:spcPct val="0"/>
                    </a:spcBef>
                    <a:spcAft>
                      <a:spcPct val="0"/>
                    </a:spcAft>
                    <a:tabLst>
                      <a:tab pos="1168400" algn="l"/>
                    </a:tabLs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latin typeface="Arial" panose="020B0604020202020204" pitchFamily="34" charset="0"/>
                    </a:rPr>
                    <a:t>Use existing </a:t>
                  </a:r>
                  <a:br>
                    <a:rPr lang="en-AU" altLang="en-US" sz="1200">
                      <a:latin typeface="Arial" panose="020B0604020202020204" pitchFamily="34" charset="0"/>
                    </a:rPr>
                  </a:br>
                  <a:r>
                    <a:rPr lang="en-AU" altLang="en-US" sz="1200">
                      <a:latin typeface="Arial" panose="020B0604020202020204" pitchFamily="34" charset="0"/>
                    </a:rPr>
                    <a:t>domestic model globally</a:t>
                  </a:r>
                </a:p>
                <a:p>
                  <a:pPr>
                    <a:lnSpc>
                      <a:spcPct val="85000"/>
                    </a:lnSpc>
                    <a:buFont typeface="Wingdings" panose="05000000000000000000" pitchFamily="2" charset="2"/>
                    <a:buChar char="þ"/>
                  </a:pPr>
                  <a:r>
                    <a:rPr lang="en-AU" altLang="en-US" sz="1200">
                      <a:latin typeface="Arial" panose="020B0604020202020204" pitchFamily="34" charset="0"/>
                    </a:rPr>
                    <a:t>Franchise, joint ventures, </a:t>
                  </a:r>
                  <a:br>
                    <a:rPr lang="en-AU" altLang="en-US" sz="1200">
                      <a:latin typeface="Arial" panose="020B0604020202020204" pitchFamily="34" charset="0"/>
                    </a:rPr>
                  </a:br>
                  <a:r>
                    <a:rPr lang="en-AU" altLang="en-US" sz="1200">
                      <a:latin typeface="Arial" panose="020B0604020202020204" pitchFamily="34" charset="0"/>
                    </a:rPr>
                    <a:t>subsidiaries</a:t>
                  </a:r>
                </a:p>
                <a:p>
                  <a:pPr>
                    <a:lnSpc>
                      <a:spcPct val="85000"/>
                    </a:lnSpc>
                  </a:pPr>
                  <a:endParaRPr lang="en-AU" altLang="en-US" sz="1200">
                    <a:latin typeface="Arial" panose="020B0604020202020204" pitchFamily="34" charset="0"/>
                  </a:endParaRPr>
                </a:p>
                <a:p>
                  <a:pPr>
                    <a:lnSpc>
                      <a:spcPct val="85000"/>
                    </a:lnSpc>
                  </a:pPr>
                  <a:r>
                    <a:rPr lang="en-AU" altLang="en-US" sz="1200">
                      <a:latin typeface="Arial" panose="020B0604020202020204" pitchFamily="34" charset="0"/>
                    </a:rPr>
                    <a:t>Examples</a:t>
                  </a:r>
                </a:p>
                <a:p>
                  <a:pPr>
                    <a:lnSpc>
                      <a:spcPct val="85000"/>
                    </a:lnSpc>
                  </a:pPr>
                  <a:r>
                    <a:rPr lang="en-AU" altLang="en-US" sz="1200">
                      <a:latin typeface="Arial" panose="020B0604020202020204" pitchFamily="34" charset="0"/>
                    </a:rPr>
                    <a:t>	Heinz	The Body Shop</a:t>
                  </a:r>
                </a:p>
                <a:p>
                  <a:pPr>
                    <a:lnSpc>
                      <a:spcPct val="85000"/>
                    </a:lnSpc>
                  </a:pPr>
                  <a:r>
                    <a:rPr lang="en-AU" altLang="en-US" sz="1200">
                      <a:latin typeface="Arial" panose="020B0604020202020204" pitchFamily="34" charset="0"/>
                    </a:rPr>
                    <a:t>	McDonald’s	Hard Rock Cafe</a:t>
                  </a:r>
                </a:p>
              </p:txBody>
            </p:sp>
          </p:grpSp>
        </p:grpSp>
      </p:grpSp>
    </p:spTree>
    <p:extLst>
      <p:ext uri="{BB962C8B-B14F-4D97-AF65-F5344CB8AC3E}">
        <p14:creationId xmlns:p14="http://schemas.microsoft.com/office/powerpoint/2010/main" val="1638302190"/>
      </p:ext>
    </p:extLst>
  </p:cSld>
  <p:clrMapOvr>
    <a:masterClrMapping/>
  </p:clrMapOvr>
  <p:transition spd="med">
    <p:strips dir="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6823" name="Group 39"/>
          <p:cNvGrpSpPr>
            <a:grpSpLocks/>
          </p:cNvGrpSpPr>
          <p:nvPr/>
        </p:nvGrpSpPr>
        <p:grpSpPr bwMode="auto">
          <a:xfrm>
            <a:off x="2940050" y="1746250"/>
            <a:ext cx="7277100" cy="4038600"/>
            <a:chOff x="892" y="1100"/>
            <a:chExt cx="4584" cy="2544"/>
          </a:xfrm>
        </p:grpSpPr>
        <p:grpSp>
          <p:nvGrpSpPr>
            <p:cNvPr id="246818" name="Group 34"/>
            <p:cNvGrpSpPr>
              <a:grpSpLocks/>
            </p:cNvGrpSpPr>
            <p:nvPr/>
          </p:nvGrpSpPr>
          <p:grpSpPr bwMode="auto">
            <a:xfrm>
              <a:off x="892" y="2420"/>
              <a:ext cx="2128" cy="1224"/>
              <a:chOff x="892" y="2420"/>
              <a:chExt cx="2128" cy="1224"/>
            </a:xfrm>
          </p:grpSpPr>
          <p:sp>
            <p:nvSpPr>
              <p:cNvPr id="246819" name="Oval 35"/>
              <p:cNvSpPr>
                <a:spLocks noChangeArrowheads="1"/>
              </p:cNvSpPr>
              <p:nvPr/>
            </p:nvSpPr>
            <p:spPr bwMode="auto">
              <a:xfrm>
                <a:off x="892" y="2420"/>
                <a:ext cx="2128" cy="1224"/>
              </a:xfrm>
              <a:prstGeom prst="ellipse">
                <a:avLst/>
              </a:prstGeom>
              <a:solidFill>
                <a:srgbClr val="CA8C0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6820" name="Group 36"/>
              <p:cNvGrpSpPr>
                <a:grpSpLocks/>
              </p:cNvGrpSpPr>
              <p:nvPr/>
            </p:nvGrpSpPr>
            <p:grpSpPr bwMode="auto">
              <a:xfrm>
                <a:off x="1438" y="2517"/>
                <a:ext cx="1057" cy="950"/>
                <a:chOff x="1438" y="2517"/>
                <a:chExt cx="1057" cy="950"/>
              </a:xfrm>
            </p:grpSpPr>
            <p:sp>
              <p:nvSpPr>
                <p:cNvPr id="246821" name="Text Box 37"/>
                <p:cNvSpPr txBox="1">
                  <a:spLocks noChangeArrowheads="1"/>
                </p:cNvSpPr>
                <p:nvPr/>
              </p:nvSpPr>
              <p:spPr bwMode="auto">
                <a:xfrm>
                  <a:off x="1483" y="2517"/>
                  <a:ext cx="96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effectLst>
                        <a:outerShdw blurRad="38100" dist="38100" dir="2700000" algn="tl">
                          <a:srgbClr val="C0C0C0"/>
                        </a:outerShdw>
                      </a:effectLst>
                    </a:rPr>
                    <a:t>International Strategy</a:t>
                  </a:r>
                </a:p>
              </p:txBody>
            </p:sp>
            <p:sp>
              <p:nvSpPr>
                <p:cNvPr id="246822" name="Text Box 38"/>
                <p:cNvSpPr txBox="1">
                  <a:spLocks noChangeArrowheads="1"/>
                </p:cNvSpPr>
                <p:nvPr/>
              </p:nvSpPr>
              <p:spPr bwMode="auto">
                <a:xfrm>
                  <a:off x="1438" y="2723"/>
                  <a:ext cx="1057" cy="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Import/export or license existing product</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U.S. Steel</a:t>
                  </a:r>
                </a:p>
                <a:p>
                  <a:pPr>
                    <a:lnSpc>
                      <a:spcPct val="85000"/>
                    </a:lnSpc>
                  </a:pPr>
                  <a:r>
                    <a:rPr lang="en-AU" altLang="en-US" sz="1200">
                      <a:solidFill>
                        <a:schemeClr val="bg1"/>
                      </a:solidFill>
                      <a:latin typeface="Arial" panose="020B0604020202020204" pitchFamily="34" charset="0"/>
                    </a:rPr>
                    <a:t>	Harley Davidson</a:t>
                  </a:r>
                </a:p>
              </p:txBody>
            </p:sp>
          </p:grpSp>
        </p:grpSp>
        <p:grpSp>
          <p:nvGrpSpPr>
            <p:cNvPr id="246808" name="Group 24"/>
            <p:cNvGrpSpPr>
              <a:grpSpLocks/>
            </p:cNvGrpSpPr>
            <p:nvPr/>
          </p:nvGrpSpPr>
          <p:grpSpPr bwMode="auto">
            <a:xfrm>
              <a:off x="3348" y="2420"/>
              <a:ext cx="2128" cy="1224"/>
              <a:chOff x="3348" y="2420"/>
              <a:chExt cx="2128" cy="1224"/>
            </a:xfrm>
          </p:grpSpPr>
          <p:sp>
            <p:nvSpPr>
              <p:cNvPr id="246809" name="Oval 25"/>
              <p:cNvSpPr>
                <a:spLocks noChangeArrowheads="1"/>
              </p:cNvSpPr>
              <p:nvPr/>
            </p:nvSpPr>
            <p:spPr bwMode="auto">
              <a:xfrm>
                <a:off x="3348" y="2420"/>
                <a:ext cx="2128" cy="122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6810" name="Group 26"/>
              <p:cNvGrpSpPr>
                <a:grpSpLocks/>
              </p:cNvGrpSpPr>
              <p:nvPr/>
            </p:nvGrpSpPr>
            <p:grpSpPr bwMode="auto">
              <a:xfrm>
                <a:off x="3630" y="2517"/>
                <a:ext cx="1610" cy="984"/>
                <a:chOff x="3630" y="2517"/>
                <a:chExt cx="1610" cy="984"/>
              </a:xfrm>
            </p:grpSpPr>
            <p:sp>
              <p:nvSpPr>
                <p:cNvPr id="246811" name="Text Box 27"/>
                <p:cNvSpPr txBox="1">
                  <a:spLocks noChangeArrowheads="1"/>
                </p:cNvSpPr>
                <p:nvPr/>
              </p:nvSpPr>
              <p:spPr bwMode="auto">
                <a:xfrm>
                  <a:off x="3900" y="2517"/>
                  <a:ext cx="1032"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t>Multidomestic Strategy</a:t>
                  </a:r>
                </a:p>
              </p:txBody>
            </p:sp>
            <p:sp>
              <p:nvSpPr>
                <p:cNvPr id="246812" name="Text Box 28"/>
                <p:cNvSpPr txBox="1">
                  <a:spLocks noChangeArrowheads="1"/>
                </p:cNvSpPr>
                <p:nvPr/>
              </p:nvSpPr>
              <p:spPr bwMode="auto">
                <a:xfrm>
                  <a:off x="3630" y="2659"/>
                  <a:ext cx="1610" cy="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tabLst>
                      <a:tab pos="1168400" algn="l"/>
                    </a:tabLst>
                    <a:defRPr sz="2400">
                      <a:solidFill>
                        <a:schemeClr val="tx1"/>
                      </a:solidFill>
                      <a:latin typeface="Times" panose="02020603050405020304" pitchFamily="18" charset="0"/>
                    </a:defRPr>
                  </a:lvl1pPr>
                  <a:lvl2pPr>
                    <a:tabLst>
                      <a:tab pos="1168400" algn="l"/>
                    </a:tabLst>
                    <a:defRPr sz="2400">
                      <a:solidFill>
                        <a:schemeClr val="tx1"/>
                      </a:solidFill>
                      <a:latin typeface="Times" panose="02020603050405020304" pitchFamily="18" charset="0"/>
                    </a:defRPr>
                  </a:lvl2pPr>
                  <a:lvl3pPr>
                    <a:tabLst>
                      <a:tab pos="1168400" algn="l"/>
                    </a:tabLst>
                    <a:defRPr sz="2400">
                      <a:solidFill>
                        <a:schemeClr val="tx1"/>
                      </a:solidFill>
                      <a:latin typeface="Times" panose="02020603050405020304" pitchFamily="18" charset="0"/>
                    </a:defRPr>
                  </a:lvl3pPr>
                  <a:lvl4pPr>
                    <a:tabLst>
                      <a:tab pos="1168400" algn="l"/>
                    </a:tabLst>
                    <a:defRPr sz="2400">
                      <a:solidFill>
                        <a:schemeClr val="tx1"/>
                      </a:solidFill>
                      <a:latin typeface="Times" panose="02020603050405020304" pitchFamily="18" charset="0"/>
                    </a:defRPr>
                  </a:lvl4pPr>
                  <a:lvl5pPr>
                    <a:tabLst>
                      <a:tab pos="1168400" algn="l"/>
                    </a:tabLst>
                    <a:defRPr sz="2400">
                      <a:solidFill>
                        <a:schemeClr val="tx1"/>
                      </a:solidFill>
                      <a:latin typeface="Times" panose="02020603050405020304" pitchFamily="18" charset="0"/>
                    </a:defRPr>
                  </a:lvl5pPr>
                  <a:lvl6pPr eaLnBrk="0" fontAlgn="base" hangingPunct="0">
                    <a:spcBef>
                      <a:spcPct val="0"/>
                    </a:spcBef>
                    <a:spcAft>
                      <a:spcPct val="0"/>
                    </a:spcAft>
                    <a:tabLst>
                      <a:tab pos="1168400" algn="l"/>
                    </a:tabLst>
                    <a:defRPr sz="2400">
                      <a:solidFill>
                        <a:schemeClr val="tx1"/>
                      </a:solidFill>
                      <a:latin typeface="Times" panose="02020603050405020304" pitchFamily="18" charset="0"/>
                    </a:defRPr>
                  </a:lvl6pPr>
                  <a:lvl7pPr eaLnBrk="0" fontAlgn="base" hangingPunct="0">
                    <a:spcBef>
                      <a:spcPct val="0"/>
                    </a:spcBef>
                    <a:spcAft>
                      <a:spcPct val="0"/>
                    </a:spcAft>
                    <a:tabLst>
                      <a:tab pos="1168400" algn="l"/>
                    </a:tabLst>
                    <a:defRPr sz="2400">
                      <a:solidFill>
                        <a:schemeClr val="tx1"/>
                      </a:solidFill>
                      <a:latin typeface="Times" panose="02020603050405020304" pitchFamily="18" charset="0"/>
                    </a:defRPr>
                  </a:lvl7pPr>
                  <a:lvl8pPr eaLnBrk="0" fontAlgn="base" hangingPunct="0">
                    <a:spcBef>
                      <a:spcPct val="0"/>
                    </a:spcBef>
                    <a:spcAft>
                      <a:spcPct val="0"/>
                    </a:spcAft>
                    <a:tabLst>
                      <a:tab pos="1168400" algn="l"/>
                    </a:tabLst>
                    <a:defRPr sz="2400">
                      <a:solidFill>
                        <a:schemeClr val="tx1"/>
                      </a:solidFill>
                      <a:latin typeface="Times" panose="02020603050405020304" pitchFamily="18" charset="0"/>
                    </a:defRPr>
                  </a:lvl8pPr>
                  <a:lvl9pPr eaLnBrk="0" fontAlgn="base" hangingPunct="0">
                    <a:spcBef>
                      <a:spcPct val="0"/>
                    </a:spcBef>
                    <a:spcAft>
                      <a:spcPct val="0"/>
                    </a:spcAft>
                    <a:tabLst>
                      <a:tab pos="1168400" algn="l"/>
                    </a:tabLs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latin typeface="Arial" panose="020B0604020202020204" pitchFamily="34" charset="0"/>
                    </a:rPr>
                    <a:t>Use existing </a:t>
                  </a:r>
                  <a:br>
                    <a:rPr lang="en-AU" altLang="en-US" sz="1200">
                      <a:latin typeface="Arial" panose="020B0604020202020204" pitchFamily="34" charset="0"/>
                    </a:rPr>
                  </a:br>
                  <a:r>
                    <a:rPr lang="en-AU" altLang="en-US" sz="1200">
                      <a:latin typeface="Arial" panose="020B0604020202020204" pitchFamily="34" charset="0"/>
                    </a:rPr>
                    <a:t>domestic model globally</a:t>
                  </a:r>
                </a:p>
                <a:p>
                  <a:pPr>
                    <a:lnSpc>
                      <a:spcPct val="85000"/>
                    </a:lnSpc>
                    <a:buFont typeface="Wingdings" panose="05000000000000000000" pitchFamily="2" charset="2"/>
                    <a:buChar char="þ"/>
                  </a:pPr>
                  <a:r>
                    <a:rPr lang="en-AU" altLang="en-US" sz="1200">
                      <a:latin typeface="Arial" panose="020B0604020202020204" pitchFamily="34" charset="0"/>
                    </a:rPr>
                    <a:t>Franchise, joint ventures, </a:t>
                  </a:r>
                  <a:br>
                    <a:rPr lang="en-AU" altLang="en-US" sz="1200">
                      <a:latin typeface="Arial" panose="020B0604020202020204" pitchFamily="34" charset="0"/>
                    </a:rPr>
                  </a:br>
                  <a:r>
                    <a:rPr lang="en-AU" altLang="en-US" sz="1200">
                      <a:latin typeface="Arial" panose="020B0604020202020204" pitchFamily="34" charset="0"/>
                    </a:rPr>
                    <a:t>subsidiaries</a:t>
                  </a:r>
                </a:p>
                <a:p>
                  <a:pPr>
                    <a:lnSpc>
                      <a:spcPct val="85000"/>
                    </a:lnSpc>
                  </a:pPr>
                  <a:endParaRPr lang="en-AU" altLang="en-US" sz="1200">
                    <a:latin typeface="Arial" panose="020B0604020202020204" pitchFamily="34" charset="0"/>
                  </a:endParaRPr>
                </a:p>
                <a:p>
                  <a:pPr>
                    <a:lnSpc>
                      <a:spcPct val="85000"/>
                    </a:lnSpc>
                  </a:pPr>
                  <a:r>
                    <a:rPr lang="en-AU" altLang="en-US" sz="1200">
                      <a:latin typeface="Arial" panose="020B0604020202020204" pitchFamily="34" charset="0"/>
                    </a:rPr>
                    <a:t>Examples</a:t>
                  </a:r>
                </a:p>
                <a:p>
                  <a:pPr>
                    <a:lnSpc>
                      <a:spcPct val="85000"/>
                    </a:lnSpc>
                  </a:pPr>
                  <a:r>
                    <a:rPr lang="en-AU" altLang="en-US" sz="1200">
                      <a:latin typeface="Arial" panose="020B0604020202020204" pitchFamily="34" charset="0"/>
                    </a:rPr>
                    <a:t>	Heinz	The Body Shop</a:t>
                  </a:r>
                </a:p>
                <a:p>
                  <a:pPr>
                    <a:lnSpc>
                      <a:spcPct val="85000"/>
                    </a:lnSpc>
                  </a:pPr>
                  <a:r>
                    <a:rPr lang="en-AU" altLang="en-US" sz="1200">
                      <a:latin typeface="Arial" panose="020B0604020202020204" pitchFamily="34" charset="0"/>
                    </a:rPr>
                    <a:t>	McDonald’s	Hard Rock Cafe</a:t>
                  </a:r>
                </a:p>
              </p:txBody>
            </p:sp>
          </p:grpSp>
        </p:grpSp>
        <p:grpSp>
          <p:nvGrpSpPr>
            <p:cNvPr id="246803" name="Group 19"/>
            <p:cNvGrpSpPr>
              <a:grpSpLocks/>
            </p:cNvGrpSpPr>
            <p:nvPr/>
          </p:nvGrpSpPr>
          <p:grpSpPr bwMode="auto">
            <a:xfrm>
              <a:off x="892" y="1100"/>
              <a:ext cx="2128" cy="1224"/>
              <a:chOff x="892" y="1100"/>
              <a:chExt cx="2128" cy="1224"/>
            </a:xfrm>
          </p:grpSpPr>
          <p:sp>
            <p:nvSpPr>
              <p:cNvPr id="246804" name="Oval 20"/>
              <p:cNvSpPr>
                <a:spLocks noChangeArrowheads="1"/>
              </p:cNvSpPr>
              <p:nvPr/>
            </p:nvSpPr>
            <p:spPr bwMode="auto">
              <a:xfrm>
                <a:off x="892" y="1100"/>
                <a:ext cx="2128" cy="1224"/>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6805" name="Group 21"/>
              <p:cNvGrpSpPr>
                <a:grpSpLocks/>
              </p:cNvGrpSpPr>
              <p:nvPr/>
            </p:nvGrpSpPr>
            <p:grpSpPr bwMode="auto">
              <a:xfrm>
                <a:off x="1294" y="1205"/>
                <a:ext cx="1195" cy="1026"/>
                <a:chOff x="1294" y="1205"/>
                <a:chExt cx="1195" cy="1026"/>
              </a:xfrm>
            </p:grpSpPr>
            <p:sp>
              <p:nvSpPr>
                <p:cNvPr id="246806" name="Text Box 22"/>
                <p:cNvSpPr txBox="1">
                  <a:spLocks noChangeArrowheads="1"/>
                </p:cNvSpPr>
                <p:nvPr/>
              </p:nvSpPr>
              <p:spPr bwMode="auto">
                <a:xfrm>
                  <a:off x="1294" y="1382"/>
                  <a:ext cx="1195" cy="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Standardized product</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Economies of scale</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Cross-cultural learning</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Texas Instruments</a:t>
                  </a:r>
                </a:p>
                <a:p>
                  <a:pPr>
                    <a:lnSpc>
                      <a:spcPct val="85000"/>
                    </a:lnSpc>
                  </a:pPr>
                  <a:r>
                    <a:rPr lang="en-AU" altLang="en-US" sz="1200">
                      <a:solidFill>
                        <a:schemeClr val="bg1"/>
                      </a:solidFill>
                      <a:latin typeface="Arial" panose="020B0604020202020204" pitchFamily="34" charset="0"/>
                    </a:rPr>
                    <a:t>	Caterpillar</a:t>
                  </a:r>
                </a:p>
                <a:p>
                  <a:pPr>
                    <a:lnSpc>
                      <a:spcPct val="85000"/>
                    </a:lnSpc>
                  </a:pPr>
                  <a:r>
                    <a:rPr lang="en-AU" altLang="en-US" sz="1200">
                      <a:solidFill>
                        <a:schemeClr val="bg1"/>
                      </a:solidFill>
                      <a:latin typeface="Arial" panose="020B0604020202020204" pitchFamily="34" charset="0"/>
                    </a:rPr>
                    <a:t>	Otis Elevator</a:t>
                  </a:r>
                </a:p>
              </p:txBody>
            </p:sp>
            <p:sp>
              <p:nvSpPr>
                <p:cNvPr id="246807" name="Text Box 23"/>
                <p:cNvSpPr txBox="1">
                  <a:spLocks noChangeArrowheads="1"/>
                </p:cNvSpPr>
                <p:nvPr/>
              </p:nvSpPr>
              <p:spPr bwMode="auto">
                <a:xfrm>
                  <a:off x="1597" y="1205"/>
                  <a:ext cx="71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effectLst>
                        <a:outerShdw blurRad="38100" dist="38100" dir="2700000" algn="tl">
                          <a:srgbClr val="C0C0C0"/>
                        </a:outerShdw>
                      </a:effectLst>
                    </a:rPr>
                    <a:t>Global Strategy</a:t>
                  </a:r>
                </a:p>
              </p:txBody>
            </p:sp>
          </p:grpSp>
        </p:grpSp>
      </p:grpSp>
      <p:sp>
        <p:nvSpPr>
          <p:cNvPr id="246786" name="Rectangle 2"/>
          <p:cNvSpPr>
            <a:spLocks noGrp="1" noChangeArrowheads="1"/>
          </p:cNvSpPr>
          <p:nvPr>
            <p:ph type="title"/>
          </p:nvPr>
        </p:nvSpPr>
        <p:spPr>
          <a:xfrm>
            <a:off x="2209800" y="2921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Four International Operations Strategies</a:t>
            </a:r>
          </a:p>
        </p:txBody>
      </p:sp>
      <p:grpSp>
        <p:nvGrpSpPr>
          <p:cNvPr id="246787" name="Group 3"/>
          <p:cNvGrpSpPr>
            <a:grpSpLocks/>
          </p:cNvGrpSpPr>
          <p:nvPr/>
        </p:nvGrpSpPr>
        <p:grpSpPr bwMode="auto">
          <a:xfrm>
            <a:off x="1893888" y="1533525"/>
            <a:ext cx="8077200" cy="5227638"/>
            <a:chOff x="233" y="966"/>
            <a:chExt cx="5088" cy="3293"/>
          </a:xfrm>
        </p:grpSpPr>
        <p:grpSp>
          <p:nvGrpSpPr>
            <p:cNvPr id="246788" name="Group 4"/>
            <p:cNvGrpSpPr>
              <a:grpSpLocks/>
            </p:cNvGrpSpPr>
            <p:nvPr/>
          </p:nvGrpSpPr>
          <p:grpSpPr bwMode="auto">
            <a:xfrm>
              <a:off x="233" y="966"/>
              <a:ext cx="496" cy="2789"/>
              <a:chOff x="241" y="1030"/>
              <a:chExt cx="496" cy="2789"/>
            </a:xfrm>
          </p:grpSpPr>
          <p:sp>
            <p:nvSpPr>
              <p:cNvPr id="246789" name="AutoShape 5"/>
              <p:cNvSpPr>
                <a:spLocks noChangeArrowheads="1"/>
              </p:cNvSpPr>
              <p:nvPr/>
            </p:nvSpPr>
            <p:spPr bwMode="auto">
              <a:xfrm>
                <a:off x="440" y="1232"/>
                <a:ext cx="288" cy="2392"/>
              </a:xfrm>
              <a:prstGeom prst="upDownArrow">
                <a:avLst>
                  <a:gd name="adj1" fmla="val 50000"/>
                  <a:gd name="adj2" fmla="val 79864"/>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6790" name="Text Box 6"/>
              <p:cNvSpPr txBox="1">
                <a:spLocks noChangeArrowheads="1"/>
              </p:cNvSpPr>
              <p:nvPr/>
            </p:nvSpPr>
            <p:spPr bwMode="auto">
              <a:xfrm rot="16200000">
                <a:off x="-510" y="2324"/>
                <a:ext cx="17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Cost Reduction Considerations</a:t>
                </a:r>
              </a:p>
            </p:txBody>
          </p:sp>
          <p:sp>
            <p:nvSpPr>
              <p:cNvPr id="246791" name="Text Box 7"/>
              <p:cNvSpPr txBox="1">
                <a:spLocks noChangeArrowheads="1"/>
              </p:cNvSpPr>
              <p:nvPr/>
            </p:nvSpPr>
            <p:spPr bwMode="auto">
              <a:xfrm>
                <a:off x="382" y="1030"/>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6792" name="Text Box 8"/>
              <p:cNvSpPr txBox="1">
                <a:spLocks noChangeArrowheads="1"/>
              </p:cNvSpPr>
              <p:nvPr/>
            </p:nvSpPr>
            <p:spPr bwMode="auto">
              <a:xfrm>
                <a:off x="390" y="3606"/>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grpSp>
          <p:nvGrpSpPr>
            <p:cNvPr id="246793" name="Group 9"/>
            <p:cNvGrpSpPr>
              <a:grpSpLocks/>
            </p:cNvGrpSpPr>
            <p:nvPr/>
          </p:nvGrpSpPr>
          <p:grpSpPr bwMode="auto">
            <a:xfrm>
              <a:off x="934" y="3700"/>
              <a:ext cx="4387" cy="559"/>
              <a:chOff x="886" y="3740"/>
              <a:chExt cx="4387" cy="559"/>
            </a:xfrm>
          </p:grpSpPr>
          <p:grpSp>
            <p:nvGrpSpPr>
              <p:cNvPr id="246794" name="Group 10"/>
              <p:cNvGrpSpPr>
                <a:grpSpLocks/>
              </p:cNvGrpSpPr>
              <p:nvPr/>
            </p:nvGrpSpPr>
            <p:grpSpPr bwMode="auto">
              <a:xfrm>
                <a:off x="886" y="3740"/>
                <a:ext cx="4387" cy="288"/>
                <a:chOff x="886" y="3740"/>
                <a:chExt cx="4387" cy="288"/>
              </a:xfrm>
            </p:grpSpPr>
            <p:sp>
              <p:nvSpPr>
                <p:cNvPr id="246795" name="AutoShape 11"/>
                <p:cNvSpPr>
                  <a:spLocks noChangeArrowheads="1"/>
                </p:cNvSpPr>
                <p:nvPr/>
              </p:nvSpPr>
              <p:spPr bwMode="auto">
                <a:xfrm rot="5400000">
                  <a:off x="2944" y="2040"/>
                  <a:ext cx="288" cy="3688"/>
                </a:xfrm>
                <a:prstGeom prst="upDownArrow">
                  <a:avLst>
                    <a:gd name="adj1" fmla="val 44444"/>
                    <a:gd name="adj2" fmla="val 73217"/>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6796" name="Text Box 12"/>
                <p:cNvSpPr txBox="1">
                  <a:spLocks noChangeArrowheads="1"/>
                </p:cNvSpPr>
                <p:nvPr/>
              </p:nvSpPr>
              <p:spPr bwMode="auto">
                <a:xfrm>
                  <a:off x="4918" y="3774"/>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6797" name="Text Box 13"/>
                <p:cNvSpPr txBox="1">
                  <a:spLocks noChangeArrowheads="1"/>
                </p:cNvSpPr>
                <p:nvPr/>
              </p:nvSpPr>
              <p:spPr bwMode="auto">
                <a:xfrm>
                  <a:off x="886" y="3774"/>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grpSp>
          <p:sp>
            <p:nvSpPr>
              <p:cNvPr id="246798" name="Text Box 14"/>
              <p:cNvSpPr txBox="1">
                <a:spLocks noChangeArrowheads="1"/>
              </p:cNvSpPr>
              <p:nvPr/>
            </p:nvSpPr>
            <p:spPr bwMode="auto">
              <a:xfrm>
                <a:off x="2078" y="3950"/>
                <a:ext cx="2045"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600">
                    <a:effectLst>
                      <a:outerShdw blurRad="38100" dist="38100" dir="2700000" algn="tl">
                        <a:srgbClr val="C0C0C0"/>
                      </a:outerShdw>
                    </a:effectLst>
                  </a:rPr>
                  <a:t>Local Responsiveness Considerations</a:t>
                </a:r>
              </a:p>
              <a:p>
                <a:pPr algn="ctr"/>
                <a:r>
                  <a:rPr lang="en-AU" altLang="en-US" sz="1400">
                    <a:effectLst>
                      <a:outerShdw blurRad="38100" dist="38100" dir="2700000" algn="tl">
                        <a:srgbClr val="C0C0C0"/>
                      </a:outerShdw>
                    </a:effectLst>
                  </a:rPr>
                  <a:t>(Quick Response and/or Differentiation)</a:t>
                </a:r>
              </a:p>
            </p:txBody>
          </p:sp>
        </p:grpSp>
      </p:grpSp>
      <p:grpSp>
        <p:nvGrpSpPr>
          <p:cNvPr id="246799" name="Group 15"/>
          <p:cNvGrpSpPr>
            <a:grpSpLocks/>
          </p:cNvGrpSpPr>
          <p:nvPr/>
        </p:nvGrpSpPr>
        <p:grpSpPr bwMode="auto">
          <a:xfrm>
            <a:off x="3498850" y="431800"/>
            <a:ext cx="4978400" cy="6057900"/>
            <a:chOff x="1244" y="272"/>
            <a:chExt cx="3136" cy="3816"/>
          </a:xfrm>
        </p:grpSpPr>
        <p:sp>
          <p:nvSpPr>
            <p:cNvPr id="246800" name="Oval 16"/>
            <p:cNvSpPr>
              <a:spLocks noChangeArrowheads="1"/>
            </p:cNvSpPr>
            <p:nvPr/>
          </p:nvSpPr>
          <p:spPr bwMode="auto">
            <a:xfrm>
              <a:off x="1244" y="272"/>
              <a:ext cx="3136" cy="3816"/>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01" name="Text Box 17"/>
            <p:cNvSpPr txBox="1">
              <a:spLocks noChangeArrowheads="1"/>
            </p:cNvSpPr>
            <p:nvPr/>
          </p:nvSpPr>
          <p:spPr bwMode="auto">
            <a:xfrm>
              <a:off x="1626" y="1223"/>
              <a:ext cx="2507" cy="2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defRPr sz="2400">
                  <a:solidFill>
                    <a:schemeClr val="tx1"/>
                  </a:solidFill>
                  <a:latin typeface="Times" panose="02020603050405020304" pitchFamily="18" charset="0"/>
                </a:defRPr>
              </a:lvl1pPr>
              <a:lvl2pPr marL="623888">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2800">
                  <a:latin typeface="Arial" panose="020B0604020202020204" pitchFamily="34" charset="0"/>
                </a:rPr>
                <a:t>Move material, people, ideas across national boundaries</a:t>
              </a:r>
            </a:p>
            <a:p>
              <a:pPr>
                <a:lnSpc>
                  <a:spcPct val="85000"/>
                </a:lnSpc>
                <a:buFont typeface="Wingdings" panose="05000000000000000000" pitchFamily="2" charset="2"/>
                <a:buChar char="þ"/>
              </a:pPr>
              <a:r>
                <a:rPr lang="en-AU" altLang="en-US" sz="2800">
                  <a:latin typeface="Arial" panose="020B0604020202020204" pitchFamily="34" charset="0"/>
                </a:rPr>
                <a:t>Economies of scale</a:t>
              </a:r>
            </a:p>
            <a:p>
              <a:pPr>
                <a:lnSpc>
                  <a:spcPct val="85000"/>
                </a:lnSpc>
                <a:buFont typeface="Wingdings" panose="05000000000000000000" pitchFamily="2" charset="2"/>
                <a:buChar char="þ"/>
              </a:pPr>
              <a:r>
                <a:rPr lang="en-AU" altLang="en-US" sz="2800">
                  <a:latin typeface="Arial" panose="020B0604020202020204" pitchFamily="34" charset="0"/>
                </a:rPr>
                <a:t>Cross-cultural learning</a:t>
              </a:r>
            </a:p>
            <a:p>
              <a:pPr>
                <a:lnSpc>
                  <a:spcPct val="85000"/>
                </a:lnSpc>
              </a:pPr>
              <a:endParaRPr lang="en-AU" altLang="en-US" sz="1800">
                <a:latin typeface="Arial" panose="020B0604020202020204" pitchFamily="34" charset="0"/>
              </a:endParaRPr>
            </a:p>
            <a:p>
              <a:pPr>
                <a:lnSpc>
                  <a:spcPct val="85000"/>
                </a:lnSpc>
              </a:pPr>
              <a:r>
                <a:rPr lang="en-AU" altLang="en-US" sz="2800">
                  <a:latin typeface="Arial" panose="020B0604020202020204" pitchFamily="34" charset="0"/>
                </a:rPr>
                <a:t>Examples</a:t>
              </a:r>
            </a:p>
            <a:p>
              <a:pPr>
                <a:lnSpc>
                  <a:spcPct val="85000"/>
                </a:lnSpc>
              </a:pPr>
              <a:r>
                <a:rPr lang="en-AU" altLang="en-US" sz="2800">
                  <a:latin typeface="Arial" panose="020B0604020202020204" pitchFamily="34" charset="0"/>
                </a:rPr>
                <a:t>	Coca-Cola</a:t>
              </a:r>
            </a:p>
            <a:p>
              <a:pPr>
                <a:lnSpc>
                  <a:spcPct val="85000"/>
                </a:lnSpc>
              </a:pPr>
              <a:r>
                <a:rPr lang="en-AU" altLang="en-US" sz="2800">
                  <a:latin typeface="Arial" panose="020B0604020202020204" pitchFamily="34" charset="0"/>
                </a:rPr>
                <a:t>	Nestl</a:t>
              </a:r>
              <a:r>
                <a:rPr lang="en-US" altLang="en-US" sz="2800">
                  <a:latin typeface="Arial" panose="020B0604020202020204" pitchFamily="34" charset="0"/>
                  <a:cs typeface="Arial" panose="020B0604020202020204" pitchFamily="34" charset="0"/>
                </a:rPr>
                <a:t>é</a:t>
              </a:r>
            </a:p>
          </p:txBody>
        </p:sp>
        <p:sp>
          <p:nvSpPr>
            <p:cNvPr id="246802" name="Rectangle 18"/>
            <p:cNvSpPr>
              <a:spLocks noChangeArrowheads="1"/>
            </p:cNvSpPr>
            <p:nvPr/>
          </p:nvSpPr>
          <p:spPr bwMode="auto">
            <a:xfrm>
              <a:off x="2167" y="611"/>
              <a:ext cx="1404" cy="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en-AU" altLang="en-US" sz="2800"/>
                <a:t>Transnational </a:t>
              </a:r>
              <a:br>
                <a:rPr lang="en-AU" altLang="en-US" sz="2800"/>
              </a:br>
              <a:r>
                <a:rPr lang="en-AU" altLang="en-US" sz="2800"/>
                <a:t>Strategy</a:t>
              </a:r>
            </a:p>
          </p:txBody>
        </p:sp>
      </p:grpSp>
    </p:spTree>
    <p:extLst>
      <p:ext uri="{BB962C8B-B14F-4D97-AF65-F5344CB8AC3E}">
        <p14:creationId xmlns:p14="http://schemas.microsoft.com/office/powerpoint/2010/main" val="2488674009"/>
      </p:ext>
    </p:extLst>
  </p:cSld>
  <p:clrMapOvr>
    <a:masterClrMapping/>
  </p:clrMapOvr>
  <p:transition>
    <p:dissolv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2209800" y="292100"/>
            <a:ext cx="7772400" cy="1282700"/>
          </a:xfrm>
          <a:solidFill>
            <a:srgbClr val="2FFF74"/>
          </a:solidFill>
          <a:ln>
            <a:solidFill>
              <a:schemeClr val="tx1"/>
            </a:solidFill>
            <a:miter lim="800000"/>
            <a:headEnd/>
            <a:tailEnd/>
          </a:ln>
        </p:spPr>
        <p:txBody>
          <a:bodyPr/>
          <a:lstStyle/>
          <a:p>
            <a:pPr>
              <a:lnSpc>
                <a:spcPct val="80000"/>
              </a:lnSpc>
            </a:pPr>
            <a:r>
              <a:rPr lang="en-US" altLang="en-US">
                <a:effectLst>
                  <a:outerShdw blurRad="38100" dist="38100" dir="2700000" algn="tl">
                    <a:srgbClr val="FFFFFF"/>
                  </a:outerShdw>
                </a:effectLst>
              </a:rPr>
              <a:t>Four International Operations Strategies</a:t>
            </a:r>
          </a:p>
        </p:txBody>
      </p:sp>
      <p:grpSp>
        <p:nvGrpSpPr>
          <p:cNvPr id="245794" name="Group 34"/>
          <p:cNvGrpSpPr>
            <a:grpSpLocks/>
          </p:cNvGrpSpPr>
          <p:nvPr/>
        </p:nvGrpSpPr>
        <p:grpSpPr bwMode="auto">
          <a:xfrm>
            <a:off x="1893888" y="1533525"/>
            <a:ext cx="8077200" cy="5227638"/>
            <a:chOff x="233" y="966"/>
            <a:chExt cx="5088" cy="3293"/>
          </a:xfrm>
        </p:grpSpPr>
        <p:sp>
          <p:nvSpPr>
            <p:cNvPr id="245765" name="AutoShape 5"/>
            <p:cNvSpPr>
              <a:spLocks noChangeArrowheads="1"/>
            </p:cNvSpPr>
            <p:nvPr/>
          </p:nvSpPr>
          <p:spPr bwMode="auto">
            <a:xfrm>
              <a:off x="432" y="1168"/>
              <a:ext cx="288" cy="2392"/>
            </a:xfrm>
            <a:prstGeom prst="upDownArrow">
              <a:avLst>
                <a:gd name="adj1" fmla="val 50000"/>
                <a:gd name="adj2" fmla="val 79864"/>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5766" name="Text Box 6"/>
            <p:cNvSpPr txBox="1">
              <a:spLocks noChangeArrowheads="1"/>
            </p:cNvSpPr>
            <p:nvPr/>
          </p:nvSpPr>
          <p:spPr bwMode="auto">
            <a:xfrm rot="16200000">
              <a:off x="-518" y="2260"/>
              <a:ext cx="171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Cost Reduction Considerations</a:t>
              </a:r>
            </a:p>
          </p:txBody>
        </p:sp>
        <p:sp>
          <p:nvSpPr>
            <p:cNvPr id="245767" name="Text Box 7"/>
            <p:cNvSpPr txBox="1">
              <a:spLocks noChangeArrowheads="1"/>
            </p:cNvSpPr>
            <p:nvPr/>
          </p:nvSpPr>
          <p:spPr bwMode="auto">
            <a:xfrm>
              <a:off x="374" y="966"/>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5768" name="Text Box 8"/>
            <p:cNvSpPr txBox="1">
              <a:spLocks noChangeArrowheads="1"/>
            </p:cNvSpPr>
            <p:nvPr/>
          </p:nvSpPr>
          <p:spPr bwMode="auto">
            <a:xfrm>
              <a:off x="382" y="3542"/>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sp>
          <p:nvSpPr>
            <p:cNvPr id="245775" name="AutoShape 15"/>
            <p:cNvSpPr>
              <a:spLocks noChangeArrowheads="1"/>
            </p:cNvSpPr>
            <p:nvPr/>
          </p:nvSpPr>
          <p:spPr bwMode="auto">
            <a:xfrm rot="5400000">
              <a:off x="2992" y="2000"/>
              <a:ext cx="288" cy="3688"/>
            </a:xfrm>
            <a:prstGeom prst="upDownArrow">
              <a:avLst>
                <a:gd name="adj1" fmla="val 44444"/>
                <a:gd name="adj2" fmla="val 73217"/>
              </a:avLst>
            </a:prstGeom>
            <a:gradFill rotWithShape="1">
              <a:gsLst>
                <a:gs pos="0">
                  <a:schemeClr val="hlink"/>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245776" name="Text Box 16"/>
            <p:cNvSpPr txBox="1">
              <a:spLocks noChangeArrowheads="1"/>
            </p:cNvSpPr>
            <p:nvPr/>
          </p:nvSpPr>
          <p:spPr bwMode="auto">
            <a:xfrm>
              <a:off x="4966" y="3734"/>
              <a:ext cx="35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High</a:t>
              </a:r>
            </a:p>
          </p:txBody>
        </p:sp>
        <p:sp>
          <p:nvSpPr>
            <p:cNvPr id="245777" name="Text Box 17"/>
            <p:cNvSpPr txBox="1">
              <a:spLocks noChangeArrowheads="1"/>
            </p:cNvSpPr>
            <p:nvPr/>
          </p:nvSpPr>
          <p:spPr bwMode="auto">
            <a:xfrm>
              <a:off x="934" y="3734"/>
              <a:ext cx="3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en-US" sz="1600">
                  <a:effectLst>
                    <a:outerShdw blurRad="38100" dist="38100" dir="2700000" algn="tl">
                      <a:srgbClr val="C0C0C0"/>
                    </a:outerShdw>
                  </a:effectLst>
                </a:rPr>
                <a:t>Low</a:t>
              </a:r>
            </a:p>
          </p:txBody>
        </p:sp>
        <p:sp>
          <p:nvSpPr>
            <p:cNvPr id="245778" name="Text Box 18"/>
            <p:cNvSpPr txBox="1">
              <a:spLocks noChangeArrowheads="1"/>
            </p:cNvSpPr>
            <p:nvPr/>
          </p:nvSpPr>
          <p:spPr bwMode="auto">
            <a:xfrm>
              <a:off x="2126" y="3910"/>
              <a:ext cx="2045"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600">
                  <a:effectLst>
                    <a:outerShdw blurRad="38100" dist="38100" dir="2700000" algn="tl">
                      <a:srgbClr val="C0C0C0"/>
                    </a:outerShdw>
                  </a:effectLst>
                </a:rPr>
                <a:t>Local Responsiveness Considerations</a:t>
              </a:r>
            </a:p>
            <a:p>
              <a:pPr algn="ctr"/>
              <a:r>
                <a:rPr lang="en-AU" altLang="en-US" sz="1400">
                  <a:effectLst>
                    <a:outerShdw blurRad="38100" dist="38100" dir="2700000" algn="tl">
                      <a:srgbClr val="C0C0C0"/>
                    </a:outerShdw>
                  </a:effectLst>
                </a:rPr>
                <a:t>(Quick Response and/or Differentiation)</a:t>
              </a:r>
            </a:p>
          </p:txBody>
        </p:sp>
      </p:grpSp>
      <p:grpSp>
        <p:nvGrpSpPr>
          <p:cNvPr id="245793" name="Group 33"/>
          <p:cNvGrpSpPr>
            <a:grpSpLocks/>
          </p:cNvGrpSpPr>
          <p:nvPr/>
        </p:nvGrpSpPr>
        <p:grpSpPr bwMode="auto">
          <a:xfrm>
            <a:off x="2940050" y="1746250"/>
            <a:ext cx="7277100" cy="4038600"/>
            <a:chOff x="892" y="1100"/>
            <a:chExt cx="4584" cy="2544"/>
          </a:xfrm>
        </p:grpSpPr>
        <p:sp>
          <p:nvSpPr>
            <p:cNvPr id="245769" name="Oval 9"/>
            <p:cNvSpPr>
              <a:spLocks noChangeArrowheads="1"/>
            </p:cNvSpPr>
            <p:nvPr/>
          </p:nvSpPr>
          <p:spPr bwMode="auto">
            <a:xfrm>
              <a:off x="892" y="1100"/>
              <a:ext cx="2128" cy="1224"/>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70" name="Oval 10"/>
            <p:cNvSpPr>
              <a:spLocks noChangeArrowheads="1"/>
            </p:cNvSpPr>
            <p:nvPr/>
          </p:nvSpPr>
          <p:spPr bwMode="auto">
            <a:xfrm>
              <a:off x="892" y="2420"/>
              <a:ext cx="2128" cy="1224"/>
            </a:xfrm>
            <a:prstGeom prst="ellipse">
              <a:avLst/>
            </a:prstGeom>
            <a:solidFill>
              <a:srgbClr val="CA8C0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72" name="Oval 12"/>
            <p:cNvSpPr>
              <a:spLocks noChangeArrowheads="1"/>
            </p:cNvSpPr>
            <p:nvPr/>
          </p:nvSpPr>
          <p:spPr bwMode="auto">
            <a:xfrm>
              <a:off x="3348" y="1100"/>
              <a:ext cx="2128" cy="1224"/>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5790" name="Group 30"/>
            <p:cNvGrpSpPr>
              <a:grpSpLocks/>
            </p:cNvGrpSpPr>
            <p:nvPr/>
          </p:nvGrpSpPr>
          <p:grpSpPr bwMode="auto">
            <a:xfrm>
              <a:off x="1294" y="1205"/>
              <a:ext cx="1195" cy="1026"/>
              <a:chOff x="1294" y="1205"/>
              <a:chExt cx="1195" cy="1026"/>
            </a:xfrm>
          </p:grpSpPr>
          <p:sp>
            <p:nvSpPr>
              <p:cNvPr id="245780" name="Text Box 20"/>
              <p:cNvSpPr txBox="1">
                <a:spLocks noChangeArrowheads="1"/>
              </p:cNvSpPr>
              <p:nvPr/>
            </p:nvSpPr>
            <p:spPr bwMode="auto">
              <a:xfrm>
                <a:off x="1294" y="1382"/>
                <a:ext cx="1195" cy="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Standardized product</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Economies of scale</a:t>
                </a:r>
              </a:p>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Cross-cultural learning</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Texas Instruments</a:t>
                </a:r>
              </a:p>
              <a:p>
                <a:pPr>
                  <a:lnSpc>
                    <a:spcPct val="85000"/>
                  </a:lnSpc>
                </a:pPr>
                <a:r>
                  <a:rPr lang="en-AU" altLang="en-US" sz="1200">
                    <a:solidFill>
                      <a:schemeClr val="bg1"/>
                    </a:solidFill>
                    <a:latin typeface="Arial" panose="020B0604020202020204" pitchFamily="34" charset="0"/>
                  </a:rPr>
                  <a:t>	Caterpillar</a:t>
                </a:r>
              </a:p>
              <a:p>
                <a:pPr>
                  <a:lnSpc>
                    <a:spcPct val="85000"/>
                  </a:lnSpc>
                </a:pPr>
                <a:r>
                  <a:rPr lang="en-AU" altLang="en-US" sz="1200">
                    <a:solidFill>
                      <a:schemeClr val="bg1"/>
                    </a:solidFill>
                    <a:latin typeface="Arial" panose="020B0604020202020204" pitchFamily="34" charset="0"/>
                  </a:rPr>
                  <a:t>	Otis Elevator</a:t>
                </a:r>
              </a:p>
            </p:txBody>
          </p:sp>
          <p:sp>
            <p:nvSpPr>
              <p:cNvPr id="245781" name="Text Box 21"/>
              <p:cNvSpPr txBox="1">
                <a:spLocks noChangeArrowheads="1"/>
              </p:cNvSpPr>
              <p:nvPr/>
            </p:nvSpPr>
            <p:spPr bwMode="auto">
              <a:xfrm>
                <a:off x="1597" y="1205"/>
                <a:ext cx="71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solidFill>
                      <a:schemeClr val="bg1"/>
                    </a:solidFill>
                  </a:rPr>
                  <a:t>Global Strategy</a:t>
                </a:r>
              </a:p>
            </p:txBody>
          </p:sp>
        </p:grpSp>
        <p:grpSp>
          <p:nvGrpSpPr>
            <p:cNvPr id="245788" name="Group 28"/>
            <p:cNvGrpSpPr>
              <a:grpSpLocks/>
            </p:cNvGrpSpPr>
            <p:nvPr/>
          </p:nvGrpSpPr>
          <p:grpSpPr bwMode="auto">
            <a:xfrm>
              <a:off x="3654" y="1205"/>
              <a:ext cx="1618" cy="1011"/>
              <a:chOff x="3654" y="1205"/>
              <a:chExt cx="1618" cy="1011"/>
            </a:xfrm>
          </p:grpSpPr>
          <p:sp>
            <p:nvSpPr>
              <p:cNvPr id="245784" name="Text Box 24"/>
              <p:cNvSpPr txBox="1">
                <a:spLocks noChangeArrowheads="1"/>
              </p:cNvSpPr>
              <p:nvPr/>
            </p:nvSpPr>
            <p:spPr bwMode="auto">
              <a:xfrm>
                <a:off x="3921" y="1205"/>
                <a:ext cx="99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t>Transnational Strategy</a:t>
                </a:r>
              </a:p>
            </p:txBody>
          </p:sp>
          <p:sp>
            <p:nvSpPr>
              <p:cNvPr id="245785" name="Text Box 25"/>
              <p:cNvSpPr txBox="1">
                <a:spLocks noChangeArrowheads="1"/>
              </p:cNvSpPr>
              <p:nvPr/>
            </p:nvSpPr>
            <p:spPr bwMode="auto">
              <a:xfrm>
                <a:off x="3654" y="1374"/>
                <a:ext cx="1618" cy="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latin typeface="Arial" panose="020B0604020202020204" pitchFamily="34" charset="0"/>
                  </a:rPr>
                  <a:t>Move material, people, ideas across national boundaries</a:t>
                </a:r>
              </a:p>
              <a:p>
                <a:pPr>
                  <a:lnSpc>
                    <a:spcPct val="85000"/>
                  </a:lnSpc>
                  <a:buFont typeface="Wingdings" panose="05000000000000000000" pitchFamily="2" charset="2"/>
                  <a:buChar char="þ"/>
                </a:pPr>
                <a:r>
                  <a:rPr lang="en-AU" altLang="en-US" sz="1200">
                    <a:latin typeface="Arial" panose="020B0604020202020204" pitchFamily="34" charset="0"/>
                  </a:rPr>
                  <a:t>Economies of scale</a:t>
                </a:r>
              </a:p>
              <a:p>
                <a:pPr>
                  <a:lnSpc>
                    <a:spcPct val="85000"/>
                  </a:lnSpc>
                  <a:buFont typeface="Wingdings" panose="05000000000000000000" pitchFamily="2" charset="2"/>
                  <a:buChar char="þ"/>
                </a:pPr>
                <a:r>
                  <a:rPr lang="en-AU" altLang="en-US" sz="1200">
                    <a:latin typeface="Arial" panose="020B0604020202020204" pitchFamily="34" charset="0"/>
                  </a:rPr>
                  <a:t>Cross-cultural learning</a:t>
                </a:r>
              </a:p>
              <a:p>
                <a:pPr>
                  <a:lnSpc>
                    <a:spcPct val="85000"/>
                  </a:lnSpc>
                </a:pPr>
                <a:endParaRPr lang="en-AU" altLang="en-US" sz="1200">
                  <a:latin typeface="Arial" panose="020B0604020202020204" pitchFamily="34" charset="0"/>
                </a:endParaRPr>
              </a:p>
              <a:p>
                <a:pPr>
                  <a:lnSpc>
                    <a:spcPct val="85000"/>
                  </a:lnSpc>
                </a:pPr>
                <a:r>
                  <a:rPr lang="en-AU" altLang="en-US" sz="1200">
                    <a:latin typeface="Arial" panose="020B0604020202020204" pitchFamily="34" charset="0"/>
                  </a:rPr>
                  <a:t>Examples</a:t>
                </a:r>
              </a:p>
              <a:p>
                <a:pPr>
                  <a:lnSpc>
                    <a:spcPct val="85000"/>
                  </a:lnSpc>
                </a:pPr>
                <a:r>
                  <a:rPr lang="en-AU" altLang="en-US" sz="1200">
                    <a:latin typeface="Arial" panose="020B0604020202020204" pitchFamily="34" charset="0"/>
                  </a:rPr>
                  <a:t>	Coca-Cola</a:t>
                </a:r>
              </a:p>
              <a:p>
                <a:pPr>
                  <a:lnSpc>
                    <a:spcPct val="85000"/>
                  </a:lnSpc>
                </a:pPr>
                <a:r>
                  <a:rPr lang="en-AU" altLang="en-US" sz="1200">
                    <a:latin typeface="Arial" panose="020B0604020202020204" pitchFamily="34" charset="0"/>
                  </a:rPr>
                  <a:t>	Nestl</a:t>
                </a:r>
                <a:r>
                  <a:rPr lang="en-US" altLang="en-US" sz="1200">
                    <a:latin typeface="Arial" panose="020B0604020202020204" pitchFamily="34" charset="0"/>
                  </a:rPr>
                  <a:t>é</a:t>
                </a:r>
                <a:endParaRPr lang="en-AU" altLang="en-US" sz="1200">
                  <a:latin typeface="Arial" panose="020B0604020202020204" pitchFamily="34" charset="0"/>
                </a:endParaRPr>
              </a:p>
            </p:txBody>
          </p:sp>
        </p:grpSp>
        <p:grpSp>
          <p:nvGrpSpPr>
            <p:cNvPr id="245791" name="Group 31"/>
            <p:cNvGrpSpPr>
              <a:grpSpLocks/>
            </p:cNvGrpSpPr>
            <p:nvPr/>
          </p:nvGrpSpPr>
          <p:grpSpPr bwMode="auto">
            <a:xfrm>
              <a:off x="1438" y="2517"/>
              <a:ext cx="1057" cy="950"/>
              <a:chOff x="1438" y="2517"/>
              <a:chExt cx="1057" cy="950"/>
            </a:xfrm>
          </p:grpSpPr>
          <p:sp>
            <p:nvSpPr>
              <p:cNvPr id="245782" name="Text Box 22"/>
              <p:cNvSpPr txBox="1">
                <a:spLocks noChangeArrowheads="1"/>
              </p:cNvSpPr>
              <p:nvPr/>
            </p:nvSpPr>
            <p:spPr bwMode="auto">
              <a:xfrm>
                <a:off x="1483" y="2517"/>
                <a:ext cx="96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solidFill>
                      <a:schemeClr val="bg1"/>
                    </a:solidFill>
                  </a:rPr>
                  <a:t>International Strategy</a:t>
                </a:r>
              </a:p>
            </p:txBody>
          </p:sp>
          <p:sp>
            <p:nvSpPr>
              <p:cNvPr id="245786" name="Text Box 26"/>
              <p:cNvSpPr txBox="1">
                <a:spLocks noChangeArrowheads="1"/>
              </p:cNvSpPr>
              <p:nvPr/>
            </p:nvSpPr>
            <p:spPr bwMode="auto">
              <a:xfrm>
                <a:off x="1438" y="2723"/>
                <a:ext cx="1057" cy="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eaLnBrk="0" fontAlgn="base" hangingPunct="0">
                  <a:spcBef>
                    <a:spcPct val="0"/>
                  </a:spcBef>
                  <a:spcAft>
                    <a:spcPct val="0"/>
                  </a:spcAft>
                  <a:defRPr sz="2400">
                    <a:solidFill>
                      <a:schemeClr val="tx1"/>
                    </a:solidFill>
                    <a:latin typeface="Times" panose="02020603050405020304" pitchFamily="18" charset="0"/>
                  </a:defRPr>
                </a:lvl6pPr>
                <a:lvl7pPr eaLnBrk="0" fontAlgn="base" hangingPunct="0">
                  <a:spcBef>
                    <a:spcPct val="0"/>
                  </a:spcBef>
                  <a:spcAft>
                    <a:spcPct val="0"/>
                  </a:spcAft>
                  <a:defRPr sz="2400">
                    <a:solidFill>
                      <a:schemeClr val="tx1"/>
                    </a:solidFill>
                    <a:latin typeface="Times" panose="02020603050405020304" pitchFamily="18" charset="0"/>
                  </a:defRPr>
                </a:lvl7pPr>
                <a:lvl8pPr eaLnBrk="0" fontAlgn="base" hangingPunct="0">
                  <a:spcBef>
                    <a:spcPct val="0"/>
                  </a:spcBef>
                  <a:spcAft>
                    <a:spcPct val="0"/>
                  </a:spcAft>
                  <a:defRPr sz="2400">
                    <a:solidFill>
                      <a:schemeClr val="tx1"/>
                    </a:solidFill>
                    <a:latin typeface="Times" panose="02020603050405020304" pitchFamily="18" charset="0"/>
                  </a:defRPr>
                </a:lvl8pPr>
                <a:lvl9pPr eaLnBrk="0" fontAlgn="base" hangingPunct="0">
                  <a:spcBef>
                    <a:spcPct val="0"/>
                  </a:spcBef>
                  <a:spcAft>
                    <a:spcPct val="0"/>
                  </a:spcAf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solidFill>
                      <a:schemeClr val="bg1"/>
                    </a:solidFill>
                    <a:latin typeface="Arial" panose="020B0604020202020204" pitchFamily="34" charset="0"/>
                  </a:rPr>
                  <a:t>Import/export or license existing product</a:t>
                </a:r>
              </a:p>
              <a:p>
                <a:pPr>
                  <a:lnSpc>
                    <a:spcPct val="85000"/>
                  </a:lnSpc>
                </a:pPr>
                <a:endParaRPr lang="en-AU" altLang="en-US" sz="1200">
                  <a:solidFill>
                    <a:schemeClr val="bg1"/>
                  </a:solidFill>
                  <a:latin typeface="Arial" panose="020B0604020202020204" pitchFamily="34" charset="0"/>
                </a:endParaRPr>
              </a:p>
              <a:p>
                <a:pPr>
                  <a:lnSpc>
                    <a:spcPct val="85000"/>
                  </a:lnSpc>
                </a:pPr>
                <a:r>
                  <a:rPr lang="en-AU" altLang="en-US" sz="1200">
                    <a:solidFill>
                      <a:schemeClr val="bg1"/>
                    </a:solidFill>
                    <a:latin typeface="Arial" panose="020B0604020202020204" pitchFamily="34" charset="0"/>
                  </a:rPr>
                  <a:t>Examples</a:t>
                </a:r>
              </a:p>
              <a:p>
                <a:pPr>
                  <a:lnSpc>
                    <a:spcPct val="85000"/>
                  </a:lnSpc>
                </a:pPr>
                <a:r>
                  <a:rPr lang="en-AU" altLang="en-US" sz="1200">
                    <a:solidFill>
                      <a:schemeClr val="bg1"/>
                    </a:solidFill>
                    <a:latin typeface="Arial" panose="020B0604020202020204" pitchFamily="34" charset="0"/>
                  </a:rPr>
                  <a:t>	U.S. Steel</a:t>
                </a:r>
              </a:p>
              <a:p>
                <a:pPr>
                  <a:lnSpc>
                    <a:spcPct val="85000"/>
                  </a:lnSpc>
                </a:pPr>
                <a:r>
                  <a:rPr lang="en-AU" altLang="en-US" sz="1200">
                    <a:solidFill>
                      <a:schemeClr val="bg1"/>
                    </a:solidFill>
                    <a:latin typeface="Arial" panose="020B0604020202020204" pitchFamily="34" charset="0"/>
                  </a:rPr>
                  <a:t>	Harley Davidson</a:t>
                </a:r>
              </a:p>
            </p:txBody>
          </p:sp>
        </p:grpSp>
        <p:grpSp>
          <p:nvGrpSpPr>
            <p:cNvPr id="245792" name="Group 32"/>
            <p:cNvGrpSpPr>
              <a:grpSpLocks/>
            </p:cNvGrpSpPr>
            <p:nvPr/>
          </p:nvGrpSpPr>
          <p:grpSpPr bwMode="auto">
            <a:xfrm>
              <a:off x="3348" y="2420"/>
              <a:ext cx="2128" cy="1224"/>
              <a:chOff x="3348" y="2420"/>
              <a:chExt cx="2128" cy="1224"/>
            </a:xfrm>
          </p:grpSpPr>
          <p:sp>
            <p:nvSpPr>
              <p:cNvPr id="245771" name="Oval 11"/>
              <p:cNvSpPr>
                <a:spLocks noChangeArrowheads="1"/>
              </p:cNvSpPr>
              <p:nvPr/>
            </p:nvSpPr>
            <p:spPr bwMode="auto">
              <a:xfrm>
                <a:off x="3348" y="2420"/>
                <a:ext cx="2128" cy="1224"/>
              </a:xfrm>
              <a:prstGeom prst="ellipse">
                <a:avLst/>
              </a:prstGeom>
              <a:solidFill>
                <a:srgbClr val="2FFF7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5789" name="Group 29"/>
              <p:cNvGrpSpPr>
                <a:grpSpLocks/>
              </p:cNvGrpSpPr>
              <p:nvPr/>
            </p:nvGrpSpPr>
            <p:grpSpPr bwMode="auto">
              <a:xfrm>
                <a:off x="3630" y="2517"/>
                <a:ext cx="1610" cy="984"/>
                <a:chOff x="3630" y="2517"/>
                <a:chExt cx="1610" cy="984"/>
              </a:xfrm>
            </p:grpSpPr>
            <p:sp>
              <p:nvSpPr>
                <p:cNvPr id="245783" name="Text Box 23"/>
                <p:cNvSpPr txBox="1">
                  <a:spLocks noChangeArrowheads="1"/>
                </p:cNvSpPr>
                <p:nvPr/>
              </p:nvSpPr>
              <p:spPr bwMode="auto">
                <a:xfrm>
                  <a:off x="3900" y="2517"/>
                  <a:ext cx="1032"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altLang="en-US" sz="1200"/>
                    <a:t>Multidomestic Strategy</a:t>
                  </a:r>
                </a:p>
              </p:txBody>
            </p:sp>
            <p:sp>
              <p:nvSpPr>
                <p:cNvPr id="245787" name="Text Box 27"/>
                <p:cNvSpPr txBox="1">
                  <a:spLocks noChangeArrowheads="1"/>
                </p:cNvSpPr>
                <p:nvPr/>
              </p:nvSpPr>
              <p:spPr bwMode="auto">
                <a:xfrm>
                  <a:off x="3630" y="2659"/>
                  <a:ext cx="1610" cy="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tabLst>
                      <a:tab pos="1168400" algn="l"/>
                    </a:tabLst>
                    <a:defRPr sz="2400">
                      <a:solidFill>
                        <a:schemeClr val="tx1"/>
                      </a:solidFill>
                      <a:latin typeface="Times" panose="02020603050405020304" pitchFamily="18" charset="0"/>
                    </a:defRPr>
                  </a:lvl1pPr>
                  <a:lvl2pPr>
                    <a:tabLst>
                      <a:tab pos="1168400" algn="l"/>
                    </a:tabLst>
                    <a:defRPr sz="2400">
                      <a:solidFill>
                        <a:schemeClr val="tx1"/>
                      </a:solidFill>
                      <a:latin typeface="Times" panose="02020603050405020304" pitchFamily="18" charset="0"/>
                    </a:defRPr>
                  </a:lvl2pPr>
                  <a:lvl3pPr>
                    <a:tabLst>
                      <a:tab pos="1168400" algn="l"/>
                    </a:tabLst>
                    <a:defRPr sz="2400">
                      <a:solidFill>
                        <a:schemeClr val="tx1"/>
                      </a:solidFill>
                      <a:latin typeface="Times" panose="02020603050405020304" pitchFamily="18" charset="0"/>
                    </a:defRPr>
                  </a:lvl3pPr>
                  <a:lvl4pPr>
                    <a:tabLst>
                      <a:tab pos="1168400" algn="l"/>
                    </a:tabLst>
                    <a:defRPr sz="2400">
                      <a:solidFill>
                        <a:schemeClr val="tx1"/>
                      </a:solidFill>
                      <a:latin typeface="Times" panose="02020603050405020304" pitchFamily="18" charset="0"/>
                    </a:defRPr>
                  </a:lvl4pPr>
                  <a:lvl5pPr>
                    <a:tabLst>
                      <a:tab pos="1168400" algn="l"/>
                    </a:tabLst>
                    <a:defRPr sz="2400">
                      <a:solidFill>
                        <a:schemeClr val="tx1"/>
                      </a:solidFill>
                      <a:latin typeface="Times" panose="02020603050405020304" pitchFamily="18" charset="0"/>
                    </a:defRPr>
                  </a:lvl5pPr>
                  <a:lvl6pPr eaLnBrk="0" fontAlgn="base" hangingPunct="0">
                    <a:spcBef>
                      <a:spcPct val="0"/>
                    </a:spcBef>
                    <a:spcAft>
                      <a:spcPct val="0"/>
                    </a:spcAft>
                    <a:tabLst>
                      <a:tab pos="1168400" algn="l"/>
                    </a:tabLst>
                    <a:defRPr sz="2400">
                      <a:solidFill>
                        <a:schemeClr val="tx1"/>
                      </a:solidFill>
                      <a:latin typeface="Times" panose="02020603050405020304" pitchFamily="18" charset="0"/>
                    </a:defRPr>
                  </a:lvl6pPr>
                  <a:lvl7pPr eaLnBrk="0" fontAlgn="base" hangingPunct="0">
                    <a:spcBef>
                      <a:spcPct val="0"/>
                    </a:spcBef>
                    <a:spcAft>
                      <a:spcPct val="0"/>
                    </a:spcAft>
                    <a:tabLst>
                      <a:tab pos="1168400" algn="l"/>
                    </a:tabLst>
                    <a:defRPr sz="2400">
                      <a:solidFill>
                        <a:schemeClr val="tx1"/>
                      </a:solidFill>
                      <a:latin typeface="Times" panose="02020603050405020304" pitchFamily="18" charset="0"/>
                    </a:defRPr>
                  </a:lvl7pPr>
                  <a:lvl8pPr eaLnBrk="0" fontAlgn="base" hangingPunct="0">
                    <a:spcBef>
                      <a:spcPct val="0"/>
                    </a:spcBef>
                    <a:spcAft>
                      <a:spcPct val="0"/>
                    </a:spcAft>
                    <a:tabLst>
                      <a:tab pos="1168400" algn="l"/>
                    </a:tabLst>
                    <a:defRPr sz="2400">
                      <a:solidFill>
                        <a:schemeClr val="tx1"/>
                      </a:solidFill>
                      <a:latin typeface="Times" panose="02020603050405020304" pitchFamily="18" charset="0"/>
                    </a:defRPr>
                  </a:lvl8pPr>
                  <a:lvl9pPr eaLnBrk="0" fontAlgn="base" hangingPunct="0">
                    <a:spcBef>
                      <a:spcPct val="0"/>
                    </a:spcBef>
                    <a:spcAft>
                      <a:spcPct val="0"/>
                    </a:spcAft>
                    <a:tabLst>
                      <a:tab pos="1168400" algn="l"/>
                    </a:tabLst>
                    <a:defRPr sz="2400">
                      <a:solidFill>
                        <a:schemeClr val="tx1"/>
                      </a:solidFill>
                      <a:latin typeface="Times" panose="02020603050405020304" pitchFamily="18" charset="0"/>
                    </a:defRPr>
                  </a:lvl9pPr>
                </a:lstStyle>
                <a:p>
                  <a:pPr>
                    <a:lnSpc>
                      <a:spcPct val="85000"/>
                    </a:lnSpc>
                    <a:buFont typeface="Wingdings" panose="05000000000000000000" pitchFamily="2" charset="2"/>
                    <a:buChar char="þ"/>
                  </a:pPr>
                  <a:r>
                    <a:rPr lang="en-AU" altLang="en-US" sz="1200">
                      <a:latin typeface="Arial" panose="020B0604020202020204" pitchFamily="34" charset="0"/>
                    </a:rPr>
                    <a:t>Use existing </a:t>
                  </a:r>
                  <a:br>
                    <a:rPr lang="en-AU" altLang="en-US" sz="1200">
                      <a:latin typeface="Arial" panose="020B0604020202020204" pitchFamily="34" charset="0"/>
                    </a:rPr>
                  </a:br>
                  <a:r>
                    <a:rPr lang="en-AU" altLang="en-US" sz="1200">
                      <a:latin typeface="Arial" panose="020B0604020202020204" pitchFamily="34" charset="0"/>
                    </a:rPr>
                    <a:t>domestic model globally</a:t>
                  </a:r>
                </a:p>
                <a:p>
                  <a:pPr>
                    <a:lnSpc>
                      <a:spcPct val="85000"/>
                    </a:lnSpc>
                    <a:buFont typeface="Wingdings" panose="05000000000000000000" pitchFamily="2" charset="2"/>
                    <a:buChar char="þ"/>
                  </a:pPr>
                  <a:r>
                    <a:rPr lang="en-AU" altLang="en-US" sz="1200">
                      <a:latin typeface="Arial" panose="020B0604020202020204" pitchFamily="34" charset="0"/>
                    </a:rPr>
                    <a:t>Franchise, joint ventures, </a:t>
                  </a:r>
                  <a:br>
                    <a:rPr lang="en-AU" altLang="en-US" sz="1200">
                      <a:latin typeface="Arial" panose="020B0604020202020204" pitchFamily="34" charset="0"/>
                    </a:rPr>
                  </a:br>
                  <a:r>
                    <a:rPr lang="en-AU" altLang="en-US" sz="1200">
                      <a:latin typeface="Arial" panose="020B0604020202020204" pitchFamily="34" charset="0"/>
                    </a:rPr>
                    <a:t>subsidiaries</a:t>
                  </a:r>
                </a:p>
                <a:p>
                  <a:pPr>
                    <a:lnSpc>
                      <a:spcPct val="85000"/>
                    </a:lnSpc>
                  </a:pPr>
                  <a:endParaRPr lang="en-AU" altLang="en-US" sz="1200">
                    <a:latin typeface="Arial" panose="020B0604020202020204" pitchFamily="34" charset="0"/>
                  </a:endParaRPr>
                </a:p>
                <a:p>
                  <a:pPr>
                    <a:lnSpc>
                      <a:spcPct val="85000"/>
                    </a:lnSpc>
                  </a:pPr>
                  <a:r>
                    <a:rPr lang="en-AU" altLang="en-US" sz="1200">
                      <a:latin typeface="Arial" panose="020B0604020202020204" pitchFamily="34" charset="0"/>
                    </a:rPr>
                    <a:t>Examples</a:t>
                  </a:r>
                </a:p>
                <a:p>
                  <a:pPr>
                    <a:lnSpc>
                      <a:spcPct val="85000"/>
                    </a:lnSpc>
                  </a:pPr>
                  <a:r>
                    <a:rPr lang="en-AU" altLang="en-US" sz="1200">
                      <a:latin typeface="Arial" panose="020B0604020202020204" pitchFamily="34" charset="0"/>
                    </a:rPr>
                    <a:t>	Heinz	The Body Shop</a:t>
                  </a:r>
                </a:p>
                <a:p>
                  <a:pPr>
                    <a:lnSpc>
                      <a:spcPct val="85000"/>
                    </a:lnSpc>
                  </a:pPr>
                  <a:r>
                    <a:rPr lang="en-AU" altLang="en-US" sz="1200">
                      <a:latin typeface="Arial" panose="020B0604020202020204" pitchFamily="34" charset="0"/>
                    </a:rPr>
                    <a:t>	McDonald’s	Hard Rock Cafe</a:t>
                  </a:r>
                </a:p>
              </p:txBody>
            </p:sp>
          </p:grpSp>
        </p:grpSp>
      </p:grpSp>
    </p:spTree>
    <p:extLst>
      <p:ext uri="{BB962C8B-B14F-4D97-AF65-F5344CB8AC3E}">
        <p14:creationId xmlns:p14="http://schemas.microsoft.com/office/powerpoint/2010/main" val="2838922254"/>
      </p:ext>
    </p:extLst>
  </p:cSld>
  <p:clrMapOvr>
    <a:masterClrMapping/>
  </p:clrMapOvr>
  <p:transition spd="med">
    <p:strips dir="ru"/>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209800" y="423863"/>
            <a:ext cx="7772400" cy="914400"/>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Ranking Corruption</a:t>
            </a:r>
          </a:p>
        </p:txBody>
      </p:sp>
      <p:sp>
        <p:nvSpPr>
          <p:cNvPr id="60421" name="Text Box 5"/>
          <p:cNvSpPr txBox="1">
            <a:spLocks noChangeArrowheads="1"/>
          </p:cNvSpPr>
          <p:nvPr/>
        </p:nvSpPr>
        <p:spPr bwMode="auto">
          <a:xfrm>
            <a:off x="2392363" y="1490663"/>
            <a:ext cx="7916862"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1800225" algn="l"/>
                <a:tab pos="5834063" algn="ctr"/>
              </a:tabLst>
              <a:defRPr sz="2400">
                <a:solidFill>
                  <a:schemeClr val="tx1"/>
                </a:solidFill>
                <a:latin typeface="Times" panose="02020603050405020304" pitchFamily="18" charset="0"/>
              </a:defRPr>
            </a:lvl1pPr>
            <a:lvl2pPr>
              <a:tabLst>
                <a:tab pos="1800225" algn="l"/>
                <a:tab pos="5834063" algn="ctr"/>
              </a:tabLst>
              <a:defRPr sz="2400">
                <a:solidFill>
                  <a:schemeClr val="tx1"/>
                </a:solidFill>
                <a:latin typeface="Times" panose="02020603050405020304" pitchFamily="18" charset="0"/>
              </a:defRPr>
            </a:lvl2pPr>
            <a:lvl3pPr>
              <a:tabLst>
                <a:tab pos="1800225" algn="l"/>
                <a:tab pos="5834063" algn="ctr"/>
              </a:tabLst>
              <a:defRPr sz="2400">
                <a:solidFill>
                  <a:schemeClr val="tx1"/>
                </a:solidFill>
                <a:latin typeface="Times" panose="02020603050405020304" pitchFamily="18" charset="0"/>
              </a:defRPr>
            </a:lvl3pPr>
            <a:lvl4pPr>
              <a:tabLst>
                <a:tab pos="1800225" algn="l"/>
                <a:tab pos="5834063" algn="ctr"/>
              </a:tabLst>
              <a:defRPr sz="2400">
                <a:solidFill>
                  <a:schemeClr val="tx1"/>
                </a:solidFill>
                <a:latin typeface="Times" panose="02020603050405020304" pitchFamily="18" charset="0"/>
              </a:defRPr>
            </a:lvl4pPr>
            <a:lvl5pPr>
              <a:tabLst>
                <a:tab pos="1800225" algn="l"/>
                <a:tab pos="5834063" algn="ctr"/>
              </a:tabLst>
              <a:defRPr sz="2400">
                <a:solidFill>
                  <a:schemeClr val="tx1"/>
                </a:solidFill>
                <a:latin typeface="Times" panose="02020603050405020304" pitchFamily="18" charset="0"/>
              </a:defRPr>
            </a:lvl5pPr>
            <a:lvl6pPr eaLnBrk="0" fontAlgn="base" hangingPunct="0">
              <a:spcBef>
                <a:spcPct val="0"/>
              </a:spcBef>
              <a:spcAft>
                <a:spcPct val="0"/>
              </a:spcAft>
              <a:tabLst>
                <a:tab pos="1800225" algn="l"/>
                <a:tab pos="5834063" algn="ctr"/>
              </a:tabLst>
              <a:defRPr sz="2400">
                <a:solidFill>
                  <a:schemeClr val="tx1"/>
                </a:solidFill>
                <a:latin typeface="Times" panose="02020603050405020304" pitchFamily="18" charset="0"/>
              </a:defRPr>
            </a:lvl6pPr>
            <a:lvl7pPr eaLnBrk="0" fontAlgn="base" hangingPunct="0">
              <a:spcBef>
                <a:spcPct val="0"/>
              </a:spcBef>
              <a:spcAft>
                <a:spcPct val="0"/>
              </a:spcAft>
              <a:tabLst>
                <a:tab pos="1800225" algn="l"/>
                <a:tab pos="5834063" algn="ctr"/>
              </a:tabLst>
              <a:defRPr sz="2400">
                <a:solidFill>
                  <a:schemeClr val="tx1"/>
                </a:solidFill>
                <a:latin typeface="Times" panose="02020603050405020304" pitchFamily="18" charset="0"/>
              </a:defRPr>
            </a:lvl7pPr>
            <a:lvl8pPr eaLnBrk="0" fontAlgn="base" hangingPunct="0">
              <a:spcBef>
                <a:spcPct val="0"/>
              </a:spcBef>
              <a:spcAft>
                <a:spcPct val="0"/>
              </a:spcAft>
              <a:tabLst>
                <a:tab pos="1800225" algn="l"/>
                <a:tab pos="5834063" algn="ctr"/>
              </a:tabLst>
              <a:defRPr sz="2400">
                <a:solidFill>
                  <a:schemeClr val="tx1"/>
                </a:solidFill>
                <a:latin typeface="Times" panose="02020603050405020304" pitchFamily="18" charset="0"/>
              </a:defRPr>
            </a:lvl8pPr>
            <a:lvl9pPr eaLnBrk="0" fontAlgn="base" hangingPunct="0">
              <a:spcBef>
                <a:spcPct val="0"/>
              </a:spcBef>
              <a:spcAft>
                <a:spcPct val="0"/>
              </a:spcAft>
              <a:tabLst>
                <a:tab pos="1800225" algn="l"/>
                <a:tab pos="5834063" algn="ctr"/>
              </a:tabLst>
              <a:defRPr sz="2400">
                <a:solidFill>
                  <a:schemeClr val="tx1"/>
                </a:solidFill>
                <a:latin typeface="Times" panose="02020603050405020304" pitchFamily="18" charset="0"/>
              </a:defRPr>
            </a:lvl9pPr>
          </a:lstStyle>
          <a:p>
            <a:pPr>
              <a:spcAft>
                <a:spcPct val="20000"/>
              </a:spcAft>
            </a:pPr>
            <a:r>
              <a:rPr lang="en-US" altLang="en-US" sz="2000">
                <a:effectLst>
                  <a:outerShdw blurRad="38100" dist="38100" dir="2700000" algn="tl">
                    <a:srgbClr val="C0C0C0"/>
                  </a:outerShdw>
                </a:effectLst>
                <a:latin typeface="Arial" panose="020B0604020202020204" pitchFamily="34" charset="0"/>
              </a:rPr>
              <a:t>Rank	Country	2004 CPI Score (out of 10)</a:t>
            </a:r>
          </a:p>
          <a:p>
            <a:r>
              <a:rPr lang="en-US" altLang="en-US" sz="2000">
                <a:effectLst>
                  <a:outerShdw blurRad="38100" dist="38100" dir="2700000" algn="tl">
                    <a:srgbClr val="C0C0C0"/>
                  </a:outerShdw>
                </a:effectLst>
                <a:latin typeface="Arial" panose="020B0604020202020204" pitchFamily="34" charset="0"/>
              </a:rPr>
              <a:t>1	Finland	9.7</a:t>
            </a:r>
          </a:p>
          <a:p>
            <a:r>
              <a:rPr lang="en-US" altLang="en-US" sz="2000">
                <a:effectLst>
                  <a:outerShdw blurRad="38100" dist="38100" dir="2700000" algn="tl">
                    <a:srgbClr val="C0C0C0"/>
                  </a:outerShdw>
                </a:effectLst>
                <a:latin typeface="Arial" panose="020B0604020202020204" pitchFamily="34" charset="0"/>
              </a:rPr>
              <a:t>2	New Zealand	9.6</a:t>
            </a:r>
          </a:p>
          <a:p>
            <a:r>
              <a:rPr lang="en-US" altLang="en-US" sz="2000">
                <a:effectLst>
                  <a:outerShdw blurRad="38100" dist="38100" dir="2700000" algn="tl">
                    <a:srgbClr val="C0C0C0"/>
                  </a:outerShdw>
                </a:effectLst>
                <a:latin typeface="Arial" panose="020B0604020202020204" pitchFamily="34" charset="0"/>
              </a:rPr>
              <a:t>5	Singapore	9.3</a:t>
            </a:r>
          </a:p>
          <a:p>
            <a:r>
              <a:rPr lang="en-US" altLang="en-US" sz="2000">
                <a:effectLst>
                  <a:outerShdw blurRad="38100" dist="38100" dir="2700000" algn="tl">
                    <a:srgbClr val="C0C0C0"/>
                  </a:outerShdw>
                </a:effectLst>
                <a:latin typeface="Arial" panose="020B0604020202020204" pitchFamily="34" charset="0"/>
              </a:rPr>
              <a:t>7	Switzerland	9.1</a:t>
            </a:r>
          </a:p>
          <a:p>
            <a:r>
              <a:rPr lang="en-US" altLang="en-US" sz="2000">
                <a:effectLst>
                  <a:outerShdw blurRad="38100" dist="38100" dir="2700000" algn="tl">
                    <a:srgbClr val="C0C0C0"/>
                  </a:outerShdw>
                </a:effectLst>
                <a:latin typeface="Arial" panose="020B0604020202020204" pitchFamily="34" charset="0"/>
              </a:rPr>
              <a:t>9	Australia	8.8</a:t>
            </a:r>
          </a:p>
          <a:p>
            <a:r>
              <a:rPr lang="en-US" altLang="en-US" sz="2000">
                <a:effectLst>
                  <a:outerShdw blurRad="38100" dist="38100" dir="2700000" algn="tl">
                    <a:srgbClr val="C0C0C0"/>
                  </a:outerShdw>
                </a:effectLst>
                <a:latin typeface="Arial" panose="020B0604020202020204" pitchFamily="34" charset="0"/>
              </a:rPr>
              <a:t>11	United Kingdom	8.6</a:t>
            </a:r>
          </a:p>
          <a:p>
            <a:r>
              <a:rPr lang="en-US" altLang="en-US" sz="2000">
                <a:effectLst>
                  <a:outerShdw blurRad="38100" dist="38100" dir="2700000" algn="tl">
                    <a:srgbClr val="C0C0C0"/>
                  </a:outerShdw>
                </a:effectLst>
                <a:latin typeface="Arial" panose="020B0604020202020204" pitchFamily="34" charset="0"/>
              </a:rPr>
              <a:t>12	Canada	8.5</a:t>
            </a:r>
          </a:p>
          <a:p>
            <a:r>
              <a:rPr lang="en-US" altLang="en-US" sz="2000">
                <a:effectLst>
                  <a:outerShdw blurRad="38100" dist="38100" dir="2700000" algn="tl">
                    <a:srgbClr val="C0C0C0"/>
                  </a:outerShdw>
                </a:effectLst>
                <a:latin typeface="Arial" panose="020B0604020202020204" pitchFamily="34" charset="0"/>
              </a:rPr>
              <a:t>15	Germany	8.2</a:t>
            </a:r>
          </a:p>
          <a:p>
            <a:r>
              <a:rPr lang="en-US" altLang="en-US" sz="2000">
                <a:effectLst>
                  <a:outerShdw blurRad="38100" dist="38100" dir="2700000" algn="tl">
                    <a:srgbClr val="C0C0C0"/>
                  </a:outerShdw>
                </a:effectLst>
                <a:latin typeface="Arial" panose="020B0604020202020204" pitchFamily="34" charset="0"/>
              </a:rPr>
              <a:t>16	Hong Kong	8.0</a:t>
            </a:r>
          </a:p>
          <a:p>
            <a:r>
              <a:rPr lang="en-US" altLang="en-US" sz="2000">
                <a:effectLst>
                  <a:outerShdw blurRad="38100" dist="38100" dir="2700000" algn="tl">
                    <a:srgbClr val="C0C0C0"/>
                  </a:outerShdw>
                </a:effectLst>
                <a:latin typeface="Arial" panose="020B0604020202020204" pitchFamily="34" charset="0"/>
              </a:rPr>
              <a:t>17	Ireland	7.5</a:t>
            </a:r>
          </a:p>
          <a:p>
            <a:r>
              <a:rPr lang="en-US" altLang="en-US" sz="2000">
                <a:effectLst>
                  <a:outerShdw blurRad="38100" dist="38100" dir="2700000" algn="tl">
                    <a:srgbClr val="C0C0C0"/>
                  </a:outerShdw>
                </a:effectLst>
                <a:latin typeface="Arial" panose="020B0604020202020204" pitchFamily="34" charset="0"/>
              </a:rPr>
              <a:t>17	USA	7.5</a:t>
            </a:r>
          </a:p>
          <a:p>
            <a:r>
              <a:rPr lang="en-US" altLang="en-US" sz="2000">
                <a:effectLst>
                  <a:outerShdw blurRad="38100" dist="38100" dir="2700000" algn="tl">
                    <a:srgbClr val="C0C0C0"/>
                  </a:outerShdw>
                </a:effectLst>
                <a:latin typeface="Arial" panose="020B0604020202020204" pitchFamily="34" charset="0"/>
              </a:rPr>
              <a:t>24	Japan	6.9</a:t>
            </a:r>
          </a:p>
          <a:p>
            <a:r>
              <a:rPr lang="en-US" altLang="en-US" sz="2000">
                <a:effectLst>
                  <a:outerShdw blurRad="38100" dist="38100" dir="2700000" algn="tl">
                    <a:srgbClr val="C0C0C0"/>
                  </a:outerShdw>
                </a:effectLst>
                <a:latin typeface="Arial" panose="020B0604020202020204" pitchFamily="34" charset="0"/>
              </a:rPr>
              <a:t>35	Taiwan	5.6</a:t>
            </a:r>
          </a:p>
          <a:p>
            <a:r>
              <a:rPr lang="en-US" altLang="en-US" sz="2000">
                <a:effectLst>
                  <a:outerShdw blurRad="38100" dist="38100" dir="2700000" algn="tl">
                    <a:srgbClr val="C0C0C0"/>
                  </a:outerShdw>
                </a:effectLst>
                <a:latin typeface="Arial" panose="020B0604020202020204" pitchFamily="34" charset="0"/>
              </a:rPr>
              <a:t>64	Mexico	3.6</a:t>
            </a:r>
          </a:p>
          <a:p>
            <a:r>
              <a:rPr lang="en-US" altLang="en-US" sz="2000">
                <a:effectLst>
                  <a:outerShdw blurRad="38100" dist="38100" dir="2700000" algn="tl">
                    <a:srgbClr val="C0C0C0"/>
                  </a:outerShdw>
                </a:effectLst>
                <a:latin typeface="Arial" panose="020B0604020202020204" pitchFamily="34" charset="0"/>
              </a:rPr>
              <a:t>71	China	3.4</a:t>
            </a:r>
          </a:p>
        </p:txBody>
      </p:sp>
      <p:grpSp>
        <p:nvGrpSpPr>
          <p:cNvPr id="60425" name="Group 9"/>
          <p:cNvGrpSpPr>
            <a:grpSpLocks/>
          </p:cNvGrpSpPr>
          <p:nvPr/>
        </p:nvGrpSpPr>
        <p:grpSpPr bwMode="auto">
          <a:xfrm>
            <a:off x="8839201" y="1882776"/>
            <a:ext cx="1325563" cy="4473575"/>
            <a:chOff x="4797" y="1186"/>
            <a:chExt cx="835" cy="2818"/>
          </a:xfrm>
        </p:grpSpPr>
        <p:sp>
          <p:nvSpPr>
            <p:cNvPr id="60422" name="Text Box 6"/>
            <p:cNvSpPr txBox="1">
              <a:spLocks noChangeArrowheads="1"/>
            </p:cNvSpPr>
            <p:nvPr/>
          </p:nvSpPr>
          <p:spPr bwMode="auto">
            <a:xfrm>
              <a:off x="4907" y="1186"/>
              <a:ext cx="438"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pPr>
              <a:r>
                <a:rPr lang="en-AU" altLang="en-US">
                  <a:effectLst>
                    <a:outerShdw blurRad="38100" dist="38100" dir="2700000" algn="tl">
                      <a:srgbClr val="C0C0C0"/>
                    </a:outerShdw>
                  </a:effectLst>
                </a:rPr>
                <a:t>Good</a:t>
              </a:r>
            </a:p>
          </p:txBody>
        </p:sp>
        <p:sp>
          <p:nvSpPr>
            <p:cNvPr id="60423" name="Text Box 7"/>
            <p:cNvSpPr txBox="1">
              <a:spLocks noChangeArrowheads="1"/>
            </p:cNvSpPr>
            <p:nvPr/>
          </p:nvSpPr>
          <p:spPr bwMode="auto">
            <a:xfrm>
              <a:off x="4797" y="3649"/>
              <a:ext cx="835"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AU" altLang="en-US">
                  <a:effectLst>
                    <a:outerShdw blurRad="38100" dist="38100" dir="2700000" algn="tl">
                      <a:srgbClr val="C0C0C0"/>
                    </a:outerShdw>
                  </a:effectLst>
                </a:rPr>
                <a:t>Not So Good</a:t>
              </a:r>
            </a:p>
          </p:txBody>
        </p:sp>
        <p:sp>
          <p:nvSpPr>
            <p:cNvPr id="60424" name="AutoShape 8"/>
            <p:cNvSpPr>
              <a:spLocks noChangeArrowheads="1"/>
            </p:cNvSpPr>
            <p:nvPr/>
          </p:nvSpPr>
          <p:spPr bwMode="auto">
            <a:xfrm>
              <a:off x="5041" y="1610"/>
              <a:ext cx="348" cy="1966"/>
            </a:xfrm>
            <a:prstGeom prst="upDownArrow">
              <a:avLst>
                <a:gd name="adj1" fmla="val 45333"/>
                <a:gd name="adj2" fmla="val 78726"/>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grpSp>
    </p:spTree>
    <p:extLst>
      <p:ext uri="{BB962C8B-B14F-4D97-AF65-F5344CB8AC3E}">
        <p14:creationId xmlns:p14="http://schemas.microsoft.com/office/powerpoint/2010/main" val="3175252591"/>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60421"/>
                                        </p:tgtEl>
                                        <p:attrNameLst>
                                          <p:attrName>style.visibility</p:attrName>
                                        </p:attrNameLst>
                                      </p:cBhvr>
                                      <p:to>
                                        <p:strVal val="visible"/>
                                      </p:to>
                                    </p:set>
                                    <p:animEffect transition="in" filter="strips(downRight)">
                                      <p:cBhvr>
                                        <p:cTn id="7" dur="1000"/>
                                        <p:tgtEl>
                                          <p:spTgt spid="60421"/>
                                        </p:tgtEl>
                                      </p:cBhvr>
                                    </p:animEffect>
                                  </p:childTnLst>
                                </p:cTn>
                              </p:par>
                            </p:childTnLst>
                          </p:cTn>
                        </p:par>
                        <p:par>
                          <p:cTn id="8" fill="hold" nodeType="afterGroup">
                            <p:stCondLst>
                              <p:cond delay="2000"/>
                            </p:stCondLst>
                            <p:childTnLst>
                              <p:par>
                                <p:cTn id="9" presetID="16" presetClass="entr" presetSubtype="42" fill="hold" nodeType="afterEffect">
                                  <p:stCondLst>
                                    <p:cond delay="1000"/>
                                  </p:stCondLst>
                                  <p:childTnLst>
                                    <p:set>
                                      <p:cBhvr>
                                        <p:cTn id="10" dur="1" fill="hold">
                                          <p:stCondLst>
                                            <p:cond delay="0"/>
                                          </p:stCondLst>
                                        </p:cTn>
                                        <p:tgtEl>
                                          <p:spTgt spid="60425"/>
                                        </p:tgtEl>
                                        <p:attrNameLst>
                                          <p:attrName>style.visibility</p:attrName>
                                        </p:attrNameLst>
                                      </p:cBhvr>
                                      <p:to>
                                        <p:strVal val="visible"/>
                                      </p:to>
                                    </p:set>
                                    <p:animEffect transition="in" filter="barn(outHorizontal)">
                                      <p:cBhvr>
                                        <p:cTn id="11" dur="1000"/>
                                        <p:tgtEl>
                                          <p:spTgt spid="60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2209800" y="476251"/>
            <a:ext cx="7772400" cy="8747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Boeing Suppliers (787)</a:t>
            </a:r>
          </a:p>
        </p:txBody>
      </p:sp>
      <p:grpSp>
        <p:nvGrpSpPr>
          <p:cNvPr id="193541" name="Group 5"/>
          <p:cNvGrpSpPr>
            <a:grpSpLocks/>
          </p:cNvGrpSpPr>
          <p:nvPr/>
        </p:nvGrpSpPr>
        <p:grpSpPr bwMode="auto">
          <a:xfrm>
            <a:off x="1992314" y="1587501"/>
            <a:ext cx="8080375" cy="2862263"/>
            <a:chOff x="295" y="1000"/>
            <a:chExt cx="5090" cy="1803"/>
          </a:xfrm>
        </p:grpSpPr>
        <p:sp>
          <p:nvSpPr>
            <p:cNvPr id="193539" name="Text Box 3"/>
            <p:cNvSpPr txBox="1">
              <a:spLocks noChangeArrowheads="1"/>
            </p:cNvSpPr>
            <p:nvPr/>
          </p:nvSpPr>
          <p:spPr bwMode="auto">
            <a:xfrm>
              <a:off x="295" y="1000"/>
              <a:ext cx="4976" cy="1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3225800" algn="l"/>
                  <a:tab pos="5029200" algn="l"/>
                </a:tabLst>
                <a:defRPr sz="2400">
                  <a:solidFill>
                    <a:schemeClr val="tx1"/>
                  </a:solidFill>
                  <a:latin typeface="Times" panose="02020603050405020304" pitchFamily="18" charset="0"/>
                </a:defRPr>
              </a:lvl1pPr>
              <a:lvl2pPr>
                <a:tabLst>
                  <a:tab pos="3225800" algn="l"/>
                  <a:tab pos="5029200" algn="l"/>
                </a:tabLst>
                <a:defRPr sz="2400">
                  <a:solidFill>
                    <a:schemeClr val="tx1"/>
                  </a:solidFill>
                  <a:latin typeface="Times" panose="02020603050405020304" pitchFamily="18" charset="0"/>
                </a:defRPr>
              </a:lvl2pPr>
              <a:lvl3pPr>
                <a:tabLst>
                  <a:tab pos="3225800" algn="l"/>
                  <a:tab pos="5029200" algn="l"/>
                </a:tabLst>
                <a:defRPr sz="2400">
                  <a:solidFill>
                    <a:schemeClr val="tx1"/>
                  </a:solidFill>
                  <a:latin typeface="Times" panose="02020603050405020304" pitchFamily="18" charset="0"/>
                </a:defRPr>
              </a:lvl3pPr>
              <a:lvl4pPr>
                <a:tabLst>
                  <a:tab pos="3225800" algn="l"/>
                  <a:tab pos="5029200" algn="l"/>
                </a:tabLst>
                <a:defRPr sz="2400">
                  <a:solidFill>
                    <a:schemeClr val="tx1"/>
                  </a:solidFill>
                  <a:latin typeface="Times" panose="02020603050405020304" pitchFamily="18" charset="0"/>
                </a:defRPr>
              </a:lvl4pPr>
              <a:lvl5pPr>
                <a:tabLst>
                  <a:tab pos="3225800" algn="l"/>
                  <a:tab pos="5029200" algn="l"/>
                </a:tabLst>
                <a:defRPr sz="2400">
                  <a:solidFill>
                    <a:schemeClr val="tx1"/>
                  </a:solidFill>
                  <a:latin typeface="Times" panose="02020603050405020304" pitchFamily="18" charset="0"/>
                </a:defRPr>
              </a:lvl5pPr>
              <a:lvl6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6pPr>
              <a:lvl7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7pPr>
              <a:lvl8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8pPr>
              <a:lvl9pPr eaLnBrk="0" fontAlgn="base" hangingPunct="0">
                <a:spcBef>
                  <a:spcPct val="0"/>
                </a:spcBef>
                <a:spcAft>
                  <a:spcPct val="0"/>
                </a:spcAft>
                <a:tabLst>
                  <a:tab pos="3225800" algn="l"/>
                  <a:tab pos="5029200" algn="l"/>
                </a:tabLst>
                <a:defRPr sz="2400">
                  <a:solidFill>
                    <a:schemeClr val="tx1"/>
                  </a:solidFill>
                  <a:latin typeface="Times" panose="02020603050405020304" pitchFamily="18" charset="0"/>
                </a:defRPr>
              </a:lvl9pPr>
            </a:lstStyle>
            <a:p>
              <a:pPr>
                <a:lnSpc>
                  <a:spcPct val="90000"/>
                </a:lnSpc>
              </a:pPr>
              <a:r>
                <a:rPr lang="en-AU" altLang="en-US">
                  <a:effectLst>
                    <a:outerShdw blurRad="38100" dist="38100" dir="2700000" algn="tl">
                      <a:srgbClr val="C0C0C0"/>
                    </a:outerShdw>
                  </a:effectLst>
                  <a:latin typeface="Arial" panose="020B0604020202020204" pitchFamily="34" charset="0"/>
                </a:rPr>
                <a:t>Firm	Country</a:t>
              </a:r>
              <a:r>
                <a:rPr lang="en-US" altLang="en-US">
                  <a:solidFill>
                    <a:schemeClr val="tx2"/>
                  </a:solidFill>
                  <a:effectLst>
                    <a:outerShdw blurRad="38100" dist="38100" dir="2700000" algn="tl">
                      <a:srgbClr val="C0C0C0"/>
                    </a:outerShdw>
                  </a:effectLst>
                  <a:latin typeface="Arial" panose="020B0604020202020204" pitchFamily="34" charset="0"/>
                </a:rPr>
                <a:t>	Component</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Teijin Seiki	Japan	Hydraulic actuators</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Mitsubishi Heavy 	Japan	Wing box</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  Industries</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Chengdu Aircraft 	China	Rudder</a:t>
              </a: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Group</a:t>
              </a:r>
            </a:p>
            <a:p>
              <a:pPr>
                <a:lnSpc>
                  <a:spcPct val="90000"/>
                </a:lnSpc>
              </a:pPr>
              <a:endParaRPr lang="en-US" altLang="en-US" sz="800">
                <a:solidFill>
                  <a:schemeClr val="tx2"/>
                </a:solidFill>
                <a:effectLst>
                  <a:outerShdw blurRad="38100" dist="38100" dir="2700000" algn="tl">
                    <a:srgbClr val="C0C0C0"/>
                  </a:outerShdw>
                </a:effectLst>
                <a:latin typeface="Arial" panose="020B0604020202020204" pitchFamily="34" charset="0"/>
              </a:endParaRPr>
            </a:p>
            <a:p>
              <a:pPr>
                <a:lnSpc>
                  <a:spcPct val="90000"/>
                </a:lnSpc>
              </a:pPr>
              <a:r>
                <a:rPr lang="en-US" altLang="en-US">
                  <a:solidFill>
                    <a:schemeClr val="tx2"/>
                  </a:solidFill>
                  <a:effectLst>
                    <a:outerShdw blurRad="38100" dist="38100" dir="2700000" algn="tl">
                      <a:srgbClr val="C0C0C0"/>
                    </a:outerShdw>
                  </a:effectLst>
                  <a:latin typeface="Arial" panose="020B0604020202020204" pitchFamily="34" charset="0"/>
                </a:rPr>
                <a:t>Hafei Aviation	China	Parts</a:t>
              </a:r>
              <a:endParaRPr lang="en-AU" altLang="en-US">
                <a:solidFill>
                  <a:schemeClr val="tx2"/>
                </a:solidFill>
                <a:effectLst>
                  <a:outerShdw blurRad="38100" dist="38100" dir="2700000" algn="tl">
                    <a:srgbClr val="C0C0C0"/>
                  </a:outerShdw>
                </a:effectLst>
                <a:latin typeface="Arial" panose="020B0604020202020204" pitchFamily="34" charset="0"/>
              </a:endParaRPr>
            </a:p>
          </p:txBody>
        </p:sp>
        <p:sp>
          <p:nvSpPr>
            <p:cNvPr id="193540" name="Line 4"/>
            <p:cNvSpPr>
              <a:spLocks noChangeShapeType="1"/>
            </p:cNvSpPr>
            <p:nvPr/>
          </p:nvSpPr>
          <p:spPr bwMode="auto">
            <a:xfrm>
              <a:off x="347" y="1280"/>
              <a:ext cx="50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581695042"/>
      </p:ext>
    </p:extLst>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193541"/>
                                        </p:tgtEl>
                                        <p:attrNameLst>
                                          <p:attrName>style.visibility</p:attrName>
                                        </p:attrNameLst>
                                      </p:cBhvr>
                                      <p:to>
                                        <p:strVal val="visible"/>
                                      </p:to>
                                    </p:set>
                                    <p:animEffect transition="in" filter="strips(downRight)">
                                      <p:cBhvr>
                                        <p:cTn id="7" dur="1000"/>
                                        <p:tgtEl>
                                          <p:spTgt spid="193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amp.businessinsider.com/images/5256937aecad045265e5d8c5-750-948.jpg"/>
          <p:cNvPicPr/>
          <p:nvPr/>
        </p:nvPicPr>
        <p:blipFill>
          <a:blip r:embed="rId2">
            <a:extLst>
              <a:ext uri="{28A0092B-C50C-407E-A947-70E740481C1C}">
                <a14:useLocalDpi xmlns:a14="http://schemas.microsoft.com/office/drawing/2010/main" val="0"/>
              </a:ext>
            </a:extLst>
          </a:blip>
          <a:srcRect/>
          <a:stretch>
            <a:fillRect/>
          </a:stretch>
        </p:blipFill>
        <p:spPr bwMode="auto">
          <a:xfrm>
            <a:off x="300446" y="182880"/>
            <a:ext cx="11704320" cy="6675120"/>
          </a:xfrm>
          <a:prstGeom prst="rect">
            <a:avLst/>
          </a:prstGeom>
          <a:noFill/>
          <a:ln>
            <a:noFill/>
          </a:ln>
        </p:spPr>
      </p:pic>
    </p:spTree>
    <p:extLst>
      <p:ext uri="{BB962C8B-B14F-4D97-AF65-F5344CB8AC3E}">
        <p14:creationId xmlns:p14="http://schemas.microsoft.com/office/powerpoint/2010/main" val="2864340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2209800" y="609601"/>
            <a:ext cx="7772400" cy="874713"/>
          </a:xfrm>
          <a:solidFill>
            <a:srgbClr val="2FFF74"/>
          </a:solidFill>
          <a:ln>
            <a:solidFill>
              <a:schemeClr val="tx1"/>
            </a:solidFill>
            <a:miter lim="800000"/>
            <a:headEnd/>
            <a:tailEnd/>
          </a:ln>
        </p:spPr>
        <p:txBody>
          <a:bodyPr/>
          <a:lstStyle/>
          <a:p>
            <a:r>
              <a:rPr lang="en-US" altLang="en-US">
                <a:effectLst>
                  <a:outerShdw blurRad="38100" dist="38100" dir="2700000" algn="tl">
                    <a:srgbClr val="FFFFFF"/>
                  </a:outerShdw>
                </a:effectLst>
              </a:rPr>
              <a:t>Improve the Supply Chain</a:t>
            </a:r>
          </a:p>
        </p:txBody>
      </p:sp>
      <p:sp>
        <p:nvSpPr>
          <p:cNvPr id="198659" name="Rectangle 3"/>
          <p:cNvSpPr>
            <a:spLocks noGrp="1" noChangeArrowheads="1"/>
          </p:cNvSpPr>
          <p:nvPr>
            <p:ph type="body" idx="1"/>
          </p:nvPr>
        </p:nvSpPr>
        <p:spPr>
          <a:xfrm>
            <a:off x="2495551" y="1860550"/>
            <a:ext cx="7267575" cy="2895600"/>
          </a:xfrm>
        </p:spPr>
        <p:txBody>
          <a:bodyPr/>
          <a:lstStyle/>
          <a:p>
            <a:pPr marL="444500" indent="-444500">
              <a:buFont typeface="Wingdings" panose="05000000000000000000" pitchFamily="2" charset="2"/>
              <a:buChar char="þ"/>
            </a:pPr>
            <a:r>
              <a:rPr lang="en-US" altLang="en-US"/>
              <a:t>Locating facilities closer to unique resources</a:t>
            </a:r>
          </a:p>
          <a:p>
            <a:pPr marL="987425" lvl="1" indent="-363538">
              <a:buFont typeface="Wingdings" panose="05000000000000000000" pitchFamily="2" charset="2"/>
              <a:buChar char="þ"/>
            </a:pPr>
            <a:r>
              <a:rPr lang="en-US" altLang="en-US"/>
              <a:t>Auto design to California</a:t>
            </a:r>
          </a:p>
          <a:p>
            <a:pPr marL="987425" lvl="1" indent="-363538">
              <a:buFont typeface="Wingdings" panose="05000000000000000000" pitchFamily="2" charset="2"/>
              <a:buChar char="þ"/>
            </a:pPr>
            <a:r>
              <a:rPr lang="en-US" altLang="en-US"/>
              <a:t>Athletic shoe production to China</a:t>
            </a:r>
          </a:p>
          <a:p>
            <a:pPr marL="987425" lvl="1" indent="-363538">
              <a:buFont typeface="Wingdings" panose="05000000000000000000" pitchFamily="2" charset="2"/>
              <a:buChar char="þ"/>
            </a:pPr>
            <a:r>
              <a:rPr lang="en-US" altLang="en-US"/>
              <a:t>Perfume manufacturing in France</a:t>
            </a:r>
          </a:p>
        </p:txBody>
      </p:sp>
    </p:spTree>
    <p:extLst>
      <p:ext uri="{BB962C8B-B14F-4D97-AF65-F5344CB8AC3E}">
        <p14:creationId xmlns:p14="http://schemas.microsoft.com/office/powerpoint/2010/main" val="66504005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98659"/>
                                        </p:tgtEl>
                                        <p:attrNameLst>
                                          <p:attrName>style.visibility</p:attrName>
                                        </p:attrNameLst>
                                      </p:cBhvr>
                                      <p:to>
                                        <p:strVal val="visible"/>
                                      </p:to>
                                    </p:set>
                                    <p:animEffect transition="in" filter="strips(downRight)">
                                      <p:cBhvr>
                                        <p:cTn id="7" dur="1000"/>
                                        <p:tgtEl>
                                          <p:spTgt spid="1986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2681</Words>
  <Application>Microsoft Office PowerPoint</Application>
  <PresentationFormat>Widescreen</PresentationFormat>
  <Paragraphs>886</Paragraphs>
  <Slides>66</Slides>
  <Notes>65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Arial</vt:lpstr>
      <vt:lpstr>Arial Narrow</vt:lpstr>
      <vt:lpstr>Calibri</vt:lpstr>
      <vt:lpstr>Calibri Light</vt:lpstr>
      <vt:lpstr>Wingdings</vt:lpstr>
      <vt:lpstr>Office Theme</vt:lpstr>
      <vt:lpstr>Global Strategies</vt:lpstr>
      <vt:lpstr>Global Strategies</vt:lpstr>
      <vt:lpstr>Some Multinational Corporations</vt:lpstr>
      <vt:lpstr>Some Multinational Corporations</vt:lpstr>
      <vt:lpstr>Boeing Suppliers (787)</vt:lpstr>
      <vt:lpstr>Boeing Suppliers (787)</vt:lpstr>
      <vt:lpstr>Boeing Suppliers (787)</vt:lpstr>
      <vt:lpstr>PowerPoint Presentation</vt:lpstr>
      <vt:lpstr>Improve the Supply Chain</vt:lpstr>
      <vt:lpstr>Provide Better Goods  and Services</vt:lpstr>
      <vt:lpstr>Understand Markets</vt:lpstr>
      <vt:lpstr>Learn to Improve Operations</vt:lpstr>
      <vt:lpstr>Attract and Retain Global Talent</vt:lpstr>
      <vt:lpstr>Cultural and Ethical Issues</vt:lpstr>
      <vt:lpstr>You May Wish To Consider</vt:lpstr>
      <vt:lpstr>Match Product &amp; Parent</vt:lpstr>
      <vt:lpstr>Match Product &amp; Parent</vt:lpstr>
      <vt:lpstr>Match Product &amp; Country</vt:lpstr>
      <vt:lpstr>Match Product &amp; Country</vt:lpstr>
      <vt:lpstr>Developing Missions and Strategies</vt:lpstr>
      <vt:lpstr>Mission</vt:lpstr>
      <vt:lpstr>FedEx</vt:lpstr>
      <vt:lpstr>Merck</vt:lpstr>
      <vt:lpstr>Hard Rock Café</vt:lpstr>
      <vt:lpstr>Arnold Palmer Hospital</vt:lpstr>
      <vt:lpstr>Factors Affecting Mission</vt:lpstr>
      <vt:lpstr>Strategic Process</vt:lpstr>
      <vt:lpstr>Strategy</vt:lpstr>
      <vt:lpstr>Strategies for Competitive Advantage</vt:lpstr>
      <vt:lpstr>Competing on Differentiation</vt:lpstr>
      <vt:lpstr>Competing on Cost</vt:lpstr>
      <vt:lpstr>Competing on Response</vt:lpstr>
      <vt:lpstr>OM’s Contribution to Strategy</vt:lpstr>
      <vt:lpstr>10 Strategic OM Decisions</vt:lpstr>
      <vt:lpstr>Goods and Services and  the 10 OM Decisions</vt:lpstr>
      <vt:lpstr>Goods and Services and  the 10 OM Decisions</vt:lpstr>
      <vt:lpstr>Goods and Services and  the 10 OM Decisions</vt:lpstr>
      <vt:lpstr>Goods and Services and  the 10 OM Decisions</vt:lpstr>
      <vt:lpstr>Process Design</vt:lpstr>
      <vt:lpstr>Managing Global Service Operations</vt:lpstr>
      <vt:lpstr>Characteristics of  High ROI Firms</vt:lpstr>
      <vt:lpstr>Strategic Options to Gain a Competitive Advantage</vt:lpstr>
      <vt:lpstr>Elements of Operations Management Strategy</vt:lpstr>
      <vt:lpstr>Preconditions</vt:lpstr>
      <vt:lpstr>Dynamics of  Strategic Change</vt:lpstr>
      <vt:lpstr>Product Life Cycle</vt:lpstr>
      <vt:lpstr>Product Life Cycle</vt:lpstr>
      <vt:lpstr>Strategy Development and Implementation</vt:lpstr>
      <vt:lpstr>Strategy Development Process</vt:lpstr>
      <vt:lpstr>SWOT Analysis </vt:lpstr>
      <vt:lpstr>Activity Mapping</vt:lpstr>
      <vt:lpstr>Activity Mapping</vt:lpstr>
      <vt:lpstr>Activity Mapping</vt:lpstr>
      <vt:lpstr>Activity Mapping</vt:lpstr>
      <vt:lpstr>Activity Mapping</vt:lpstr>
      <vt:lpstr>Activity Mapping</vt:lpstr>
      <vt:lpstr>Activity Mapping</vt:lpstr>
      <vt:lpstr>Four International Operations Strategies</vt:lpstr>
      <vt:lpstr>Four International Operations Strategies</vt:lpstr>
      <vt:lpstr>Four International Operations Strategies</vt:lpstr>
      <vt:lpstr>Four International Operations Strategies</vt:lpstr>
      <vt:lpstr>Four International Operations Strategies</vt:lpstr>
      <vt:lpstr>Four International Operations Strategies</vt:lpstr>
      <vt:lpstr>Four International Operations Strategies</vt:lpstr>
      <vt:lpstr>Four International Operations Strategies</vt:lpstr>
      <vt:lpstr>Ranking Corruption</vt:lpstr>
    </vt:vector>
  </TitlesOfParts>
  <Company>University of Northern Colorado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Strategies</dc:title>
  <dc:creator>Harraf, Abe</dc:creator>
  <cp:lastModifiedBy>Harraf, Abe</cp:lastModifiedBy>
  <cp:revision>3</cp:revision>
  <dcterms:created xsi:type="dcterms:W3CDTF">2018-04-16T06:54:27Z</dcterms:created>
  <dcterms:modified xsi:type="dcterms:W3CDTF">2019-04-01T12:20:27Z</dcterms:modified>
</cp:coreProperties>
</file>