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0" r:id="rId3"/>
    <p:sldId id="261" r:id="rId4"/>
    <p:sldId id="269" r:id="rId5"/>
    <p:sldId id="262" r:id="rId6"/>
    <p:sldId id="263" r:id="rId7"/>
    <p:sldId id="264" r:id="rId8"/>
    <p:sldId id="265" r:id="rId9"/>
    <p:sldId id="267" r:id="rId10"/>
    <p:sldId id="266" r:id="rId11"/>
    <p:sldId id="273" r:id="rId12"/>
    <p:sldId id="270" r:id="rId13"/>
    <p:sldId id="271" r:id="rId14"/>
    <p:sldId id="272" r:id="rId15"/>
    <p:sldId id="276" r:id="rId16"/>
    <p:sldId id="274" r:id="rId17"/>
    <p:sldId id="275" r:id="rId18"/>
    <p:sldId id="277" r:id="rId19"/>
    <p:sldId id="281" r:id="rId20"/>
    <p:sldId id="278" r:id="rId21"/>
    <p:sldId id="279" r:id="rId22"/>
    <p:sldId id="280" r:id="rId23"/>
    <p:sldId id="282" r:id="rId24"/>
    <p:sldId id="283"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0"/>
    <a:srgbClr val="FAB1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FF115-C939-D344-A5DA-AF2DCDA70EE0}" v="19" dt="2019-03-25T21:02:53.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49"/>
  </p:normalViewPr>
  <p:slideViewPr>
    <p:cSldViewPr snapToGrid="0" snapToObjects="1">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9CDE7-B61E-BD40-9481-F1F4B64F3159}" type="datetimeFigureOut">
              <a:rPr lang="en-US" smtClean="0"/>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AB08-EB93-3549-BBDC-5D1C9C1B344A}" type="slidenum">
              <a:rPr lang="en-US" smtClean="0"/>
              <a:t>‹#›</a:t>
            </a:fld>
            <a:endParaRPr lang="en-US"/>
          </a:p>
        </p:txBody>
      </p:sp>
    </p:spTree>
    <p:extLst>
      <p:ext uri="{BB962C8B-B14F-4D97-AF65-F5344CB8AC3E}">
        <p14:creationId xmlns:p14="http://schemas.microsoft.com/office/powerpoint/2010/main" val="35998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Fluctuations in currency value</a:t>
            </a:r>
            <a:endParaRPr lang="en-US">
              <a:cs typeface="Calibri"/>
            </a:endParaRPr>
          </a:p>
          <a:p>
            <a:r>
              <a:rPr lang="en-US"/>
              <a:t>       If a country devalues its currency, subsidiary export sales will increase</a:t>
            </a:r>
            <a:endParaRPr lang="en-US">
              <a:cs typeface="Calibri"/>
            </a:endParaRPr>
          </a:p>
          <a:p>
            <a:r>
              <a:rPr lang="en-US"/>
              <a:t>       If a country revalues its currency, export sales will decline</a:t>
            </a:r>
            <a:endParaRPr lang="en-US">
              <a:cs typeface="Calibri"/>
            </a:endParaRPr>
          </a:p>
          <a:p>
            <a:r>
              <a:rPr lang="en-US">
                <a:cs typeface="Calibri"/>
              </a:rPr>
              <a:t>Moving excess cash from subsideraries located in contries with weak currencies to contries with with strong currency to protect the value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C59AB08-EB93-3549-BBDC-5D1C9C1B344A}" type="slidenum">
              <a:rPr lang="en-US" smtClean="0"/>
              <a:t>20</a:t>
            </a:fld>
            <a:endParaRPr lang="en-US"/>
          </a:p>
        </p:txBody>
      </p:sp>
    </p:spTree>
    <p:extLst>
      <p:ext uri="{BB962C8B-B14F-4D97-AF65-F5344CB8AC3E}">
        <p14:creationId xmlns:p14="http://schemas.microsoft.com/office/powerpoint/2010/main" val="166556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4/1/2019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433212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4219601"/>
            <a:ext cx="9144000" cy="1255888"/>
          </a:xfrm>
          <a:prstGeom prst="rect">
            <a:avLst/>
          </a:prstGeom>
          <a:noFill/>
          <a:ln>
            <a:noFill/>
          </a:ln>
        </p:spPr>
      </p:pic>
      <p:sp>
        <p:nvSpPr>
          <p:cNvPr id="2" name="Title 1"/>
          <p:cNvSpPr>
            <a:spLocks noGrp="1"/>
          </p:cNvSpPr>
          <p:nvPr>
            <p:ph type="ctrTitle"/>
          </p:nvPr>
        </p:nvSpPr>
        <p:spPr>
          <a:xfrm>
            <a:off x="225760" y="4254498"/>
            <a:ext cx="8821258" cy="648758"/>
          </a:xfrm>
        </p:spPr>
        <p:txBody>
          <a:bodyPr/>
          <a:lstStyle/>
          <a:p>
            <a:pPr algn="l"/>
            <a:r>
              <a:rPr lang="en-US" altLang="zh-TW" dirty="0">
                <a:solidFill>
                  <a:schemeClr val="bg1"/>
                </a:solidFill>
              </a:rPr>
              <a:t>Management Decision and Control</a:t>
            </a:r>
            <a:r>
              <a:rPr lang="en-US" altLang="en-US" dirty="0">
                <a:ea typeface="PMingLiU" pitchFamily="18" charset="-120"/>
              </a:rPr>
              <a:t/>
            </a:r>
            <a:br>
              <a:rPr lang="en-US" altLang="en-US" dirty="0">
                <a:ea typeface="PMingLiU" pitchFamily="18" charset="-120"/>
              </a:rPr>
            </a:br>
            <a:endParaRPr lang="en-US" b="1" dirty="0">
              <a:solidFill>
                <a:srgbClr val="FFFFFF"/>
              </a:solidFill>
              <a:latin typeface="Helvetica"/>
              <a:cs typeface="Helvetica"/>
            </a:endParaRPr>
          </a:p>
        </p:txBody>
      </p:sp>
      <p:sp>
        <p:nvSpPr>
          <p:cNvPr id="3" name="Subtitle 2"/>
          <p:cNvSpPr>
            <a:spLocks noGrp="1"/>
          </p:cNvSpPr>
          <p:nvPr>
            <p:ph type="subTitle" idx="1"/>
          </p:nvPr>
        </p:nvSpPr>
        <p:spPr>
          <a:xfrm>
            <a:off x="253984" y="6595500"/>
            <a:ext cx="6400800" cy="177340"/>
          </a:xfrm>
        </p:spPr>
        <p:txBody>
          <a:bodyPr/>
          <a:lstStyle/>
          <a:p>
            <a:pPr algn="l"/>
            <a:endParaRPr lang="en-US" sz="2000" dirty="0">
              <a:solidFill>
                <a:srgbClr val="FAB134"/>
              </a:solidFill>
              <a:latin typeface="Helvetica"/>
              <a:cs typeface="Helvetica"/>
            </a:endParaRP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734457" y="5658556"/>
            <a:ext cx="3188724" cy="93694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8" name="Text Box 2"/>
          <p:cNvSpPr txBox="1"/>
          <p:nvPr/>
        </p:nvSpPr>
        <p:spPr>
          <a:xfrm>
            <a:off x="3516487" y="2136774"/>
            <a:ext cx="1718736" cy="416465"/>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a:solidFill>
                  <a:srgbClr val="FF0000"/>
                </a:solidFill>
                <a:effectLst/>
                <a:ea typeface="ヒラギノ丸ゴ Pro W4"/>
                <a:cs typeface="Times New Roman"/>
              </a:rPr>
              <a:t>Place image(s) in this area.</a:t>
            </a:r>
            <a:endParaRPr lang="en-US" sz="1100">
              <a:solidFill>
                <a:srgbClr val="262626"/>
              </a:solidFill>
              <a:effectLst/>
              <a:ea typeface="ヒラギノ丸ゴ Pro W4"/>
              <a:cs typeface="Times New Roman"/>
            </a:endParaRPr>
          </a:p>
        </p:txBody>
      </p:sp>
      <p:sp>
        <p:nvSpPr>
          <p:cNvPr id="14" name="Text Box 19"/>
          <p:cNvSpPr txBox="1"/>
          <p:nvPr/>
        </p:nvSpPr>
        <p:spPr>
          <a:xfrm>
            <a:off x="443246" y="5579080"/>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endParaRPr lang="en-US" sz="1200" dirty="0">
              <a:solidFill>
                <a:schemeClr val="bg1">
                  <a:lumMod val="50000"/>
                </a:schemeClr>
              </a:solidFill>
              <a:latin typeface="georgia"/>
              <a:ea typeface="ヒラギノ丸ゴ Pro W4"/>
              <a:cs typeface="Times New Roman"/>
            </a:endParaRPr>
          </a:p>
        </p:txBody>
      </p:sp>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225760" y="5418673"/>
            <a:ext cx="326390" cy="163195"/>
          </a:xfrm>
          <a:prstGeom prst="rect">
            <a:avLst/>
          </a:prstGeom>
          <a:noFill/>
          <a:ln>
            <a:noFill/>
          </a:ln>
        </p:spPr>
      </p:pic>
      <p:pic>
        <p:nvPicPr>
          <p:cNvPr id="11" name="Picture 10">
            <a:extLst>
              <a:ext uri="{FF2B5EF4-FFF2-40B4-BE49-F238E27FC236}">
                <a16:creationId xmlns:a16="http://schemas.microsoft.com/office/drawing/2014/main" id="{09B47D0A-706F-470A-B258-9526692A0F08}"/>
              </a:ext>
            </a:extLst>
          </p:cNvPr>
          <p:cNvPicPr>
            <a:picLocks noChangeAspect="1"/>
          </p:cNvPicPr>
          <p:nvPr/>
        </p:nvPicPr>
        <p:blipFill>
          <a:blip r:embed="rId6"/>
          <a:stretch>
            <a:fillRect/>
          </a:stretch>
        </p:blipFill>
        <p:spPr>
          <a:xfrm>
            <a:off x="1" y="16369"/>
            <a:ext cx="9143999" cy="4206019"/>
          </a:xfrm>
          <a:prstGeom prst="rect">
            <a:avLst/>
          </a:prstGeom>
        </p:spPr>
      </p:pic>
    </p:spTree>
    <p:extLst>
      <p:ext uri="{BB962C8B-B14F-4D97-AF65-F5344CB8AC3E}">
        <p14:creationId xmlns:p14="http://schemas.microsoft.com/office/powerpoint/2010/main" val="68524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9565-2831-4784-BB95-FE49575ED418}"/>
              </a:ext>
            </a:extLst>
          </p:cNvPr>
          <p:cNvSpPr>
            <a:spLocks noGrp="1"/>
          </p:cNvSpPr>
          <p:nvPr>
            <p:ph type="title"/>
          </p:nvPr>
        </p:nvSpPr>
        <p:spPr/>
        <p:txBody>
          <a:bodyPr/>
          <a:lstStyle/>
          <a:p>
            <a:r>
              <a:rPr lang="en-US" altLang="zh-TW" dirty="0"/>
              <a:t>Total Quality Management Techniques</a:t>
            </a:r>
            <a:endParaRPr lang="en-US" dirty="0"/>
          </a:p>
        </p:txBody>
      </p:sp>
      <p:sp>
        <p:nvSpPr>
          <p:cNvPr id="3" name="Content Placeholder 2">
            <a:extLst>
              <a:ext uri="{FF2B5EF4-FFF2-40B4-BE49-F238E27FC236}">
                <a16:creationId xmlns:a16="http://schemas.microsoft.com/office/drawing/2014/main" id="{AA864B39-E1F9-473D-B2E9-297C37965496}"/>
              </a:ext>
            </a:extLst>
          </p:cNvPr>
          <p:cNvSpPr>
            <a:spLocks noGrp="1"/>
          </p:cNvSpPr>
          <p:nvPr>
            <p:ph idx="1"/>
          </p:nvPr>
        </p:nvSpPr>
        <p:spPr/>
        <p:txBody>
          <a:bodyPr/>
          <a:lstStyle/>
          <a:p>
            <a:r>
              <a:rPr lang="en-US" sz="2000" dirty="0"/>
              <a:t>TQM uses </a:t>
            </a:r>
            <a:r>
              <a:rPr lang="en-US" sz="2000" b="1" u="sng" dirty="0"/>
              <a:t>Employee Empowerment:</a:t>
            </a:r>
            <a:r>
              <a:rPr lang="en-US" sz="2000" dirty="0"/>
              <a:t> the process of giving individuals &amp; teams the resources, information, and authority they need to develop ideas &amp; effectively implement them. </a:t>
            </a:r>
          </a:p>
          <a:p>
            <a:endParaRPr lang="en-US" sz="2000" dirty="0"/>
          </a:p>
          <a:p>
            <a:r>
              <a:rPr lang="en-US" sz="2000" dirty="0"/>
              <a:t>Another technique is the use of </a:t>
            </a:r>
            <a:r>
              <a:rPr lang="en-US" sz="2000" b="1" dirty="0"/>
              <a:t>ongoing training</a:t>
            </a:r>
            <a:r>
              <a:rPr lang="en-US" sz="2000" dirty="0"/>
              <a:t> to achieve continual improvement. </a:t>
            </a:r>
          </a:p>
          <a:p>
            <a:pPr lvl="1"/>
            <a:r>
              <a:rPr lang="en-US" altLang="zh-TW" sz="2000" dirty="0"/>
              <a:t>Ranges from statistical quality control to team meetings designed to generate ideas f</a:t>
            </a:r>
            <a:r>
              <a:rPr lang="en-IN" sz="2000" dirty="0"/>
              <a:t>or streamlining operations and eliminating waste</a:t>
            </a:r>
            <a:endParaRPr lang="en-US" sz="2000" dirty="0"/>
          </a:p>
          <a:p>
            <a:pPr lvl="1"/>
            <a:r>
              <a:rPr lang="en-US" sz="2000" dirty="0"/>
              <a:t>The Japanese call this </a:t>
            </a:r>
            <a:r>
              <a:rPr lang="en-US" sz="2000" b="1" u="sng" dirty="0"/>
              <a:t>Kaizen: </a:t>
            </a:r>
            <a:r>
              <a:rPr lang="en-US" sz="2000" dirty="0"/>
              <a:t>continuous improvement</a:t>
            </a:r>
          </a:p>
          <a:p>
            <a:pPr marL="457200" lvl="1" indent="0">
              <a:buNone/>
            </a:pPr>
            <a:endParaRPr lang="en-US" sz="2000" dirty="0"/>
          </a:p>
          <a:p>
            <a:pPr>
              <a:defRPr/>
            </a:pPr>
            <a:r>
              <a:rPr lang="en-US" altLang="zh-TW" sz="2000" dirty="0"/>
              <a:t>Rewards and recognition</a:t>
            </a:r>
          </a:p>
          <a:p>
            <a:pPr lvl="1">
              <a:defRPr/>
            </a:pPr>
            <a:r>
              <a:rPr lang="en-US" altLang="zh-TW" sz="2000" dirty="0"/>
              <a:t>Merit pay, discretionary bonuses, pay-for-skills and knowledge plans, plaques, and public recognition </a:t>
            </a:r>
          </a:p>
          <a:p>
            <a:endParaRPr lang="en-US" dirty="0"/>
          </a:p>
        </p:txBody>
      </p:sp>
    </p:spTree>
    <p:extLst>
      <p:ext uri="{BB962C8B-B14F-4D97-AF65-F5344CB8AC3E}">
        <p14:creationId xmlns:p14="http://schemas.microsoft.com/office/powerpoint/2010/main" val="2746348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26BE-8A4D-43DD-8BEE-D34C9F98998D}"/>
              </a:ext>
            </a:extLst>
          </p:cNvPr>
          <p:cNvSpPr>
            <a:spLocks noGrp="1"/>
          </p:cNvSpPr>
          <p:nvPr>
            <p:ph type="title"/>
          </p:nvPr>
        </p:nvSpPr>
        <p:spPr/>
        <p:txBody>
          <a:bodyPr anchor="t"/>
          <a:lstStyle/>
          <a:p>
            <a:r>
              <a:rPr lang="en-US" dirty="0">
                <a:cs typeface="Calibri"/>
              </a:rPr>
              <a:t>ISO 9000 Certification</a:t>
            </a:r>
            <a:endParaRPr lang="en-US" dirty="0"/>
          </a:p>
        </p:txBody>
      </p:sp>
      <p:sp>
        <p:nvSpPr>
          <p:cNvPr id="3" name="Content Placeholder 2">
            <a:extLst>
              <a:ext uri="{FF2B5EF4-FFF2-40B4-BE49-F238E27FC236}">
                <a16:creationId xmlns:a16="http://schemas.microsoft.com/office/drawing/2014/main" id="{08554B8B-30BE-4B77-918D-18B8DF1B4C3E}"/>
              </a:ext>
            </a:extLst>
          </p:cNvPr>
          <p:cNvSpPr>
            <a:spLocks noGrp="1"/>
          </p:cNvSpPr>
          <p:nvPr>
            <p:ph idx="1"/>
          </p:nvPr>
        </p:nvSpPr>
        <p:spPr/>
        <p:txBody>
          <a:bodyPr anchor="t"/>
          <a:lstStyle/>
          <a:p>
            <a:r>
              <a:rPr lang="en-US" dirty="0">
                <a:cs typeface="Calibri"/>
              </a:rPr>
              <a:t>International Standards Organization</a:t>
            </a:r>
          </a:p>
          <a:p>
            <a:r>
              <a:rPr lang="en-US" dirty="0">
                <a:cs typeface="Calibri"/>
              </a:rPr>
              <a:t>Indirectly related to TQM</a:t>
            </a:r>
            <a:endParaRPr lang="en-US" dirty="0"/>
          </a:p>
          <a:p>
            <a:pPr lvl="1"/>
            <a:r>
              <a:rPr lang="en-US" dirty="0">
                <a:cs typeface="Calibri"/>
              </a:rPr>
              <a:t>Quality products and services</a:t>
            </a:r>
          </a:p>
          <a:p>
            <a:r>
              <a:rPr lang="en-US" dirty="0">
                <a:cs typeface="Calibri"/>
              </a:rPr>
              <a:t>Examines design, process control, purchasing, service, inspection and testing, and training</a:t>
            </a:r>
          </a:p>
          <a:p>
            <a:r>
              <a:rPr lang="en-US" dirty="0">
                <a:cs typeface="Calibri"/>
              </a:rPr>
              <a:t>Part of screening for business in US and globally </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860739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9523-DAAA-4D6B-8FA7-B4B493C5F633}"/>
              </a:ext>
            </a:extLst>
          </p:cNvPr>
          <p:cNvSpPr>
            <a:spLocks noGrp="1"/>
          </p:cNvSpPr>
          <p:nvPr>
            <p:ph type="title"/>
          </p:nvPr>
        </p:nvSpPr>
        <p:spPr/>
        <p:txBody>
          <a:bodyPr anchor="t"/>
          <a:lstStyle/>
          <a:p>
            <a:r>
              <a:rPr lang="en-US" dirty="0">
                <a:cs typeface="Calibri"/>
              </a:rPr>
              <a:t>Decisions to Attack Competition</a:t>
            </a:r>
            <a:endParaRPr lang="en-US" dirty="0"/>
          </a:p>
        </p:txBody>
      </p:sp>
      <p:sp>
        <p:nvSpPr>
          <p:cNvPr id="3" name="Content Placeholder 2">
            <a:extLst>
              <a:ext uri="{FF2B5EF4-FFF2-40B4-BE49-F238E27FC236}">
                <a16:creationId xmlns:a16="http://schemas.microsoft.com/office/drawing/2014/main" id="{B03DE23D-C14B-48AD-97F7-D6BB2D44F260}"/>
              </a:ext>
            </a:extLst>
          </p:cNvPr>
          <p:cNvSpPr>
            <a:spLocks noGrp="1"/>
          </p:cNvSpPr>
          <p:nvPr>
            <p:ph idx="1"/>
          </p:nvPr>
        </p:nvSpPr>
        <p:spPr/>
        <p:txBody>
          <a:bodyPr anchor="t"/>
          <a:lstStyle/>
          <a:p>
            <a:r>
              <a:rPr lang="en-US" sz="2800" b="1" u="sng" dirty="0">
                <a:cs typeface="Calibri"/>
              </a:rPr>
              <a:t>Ford Motor Company</a:t>
            </a:r>
          </a:p>
          <a:p>
            <a:pPr lvl="1"/>
            <a:r>
              <a:rPr lang="en-US" sz="2400" dirty="0">
                <a:cs typeface="Calibri"/>
              </a:rPr>
              <a:t>Challenged markets in Asia and African companies such as Tata</a:t>
            </a:r>
          </a:p>
          <a:p>
            <a:pPr lvl="1"/>
            <a:r>
              <a:rPr lang="en-US" sz="2400" dirty="0">
                <a:cs typeface="Calibri"/>
              </a:rPr>
              <a:t>100,000 vehicles in Asian markets</a:t>
            </a:r>
          </a:p>
          <a:p>
            <a:r>
              <a:rPr lang="en-US" sz="2800" b="1" u="sng" dirty="0">
                <a:cs typeface="Calibri"/>
              </a:rPr>
              <a:t>Audi</a:t>
            </a:r>
          </a:p>
          <a:p>
            <a:pPr lvl="1"/>
            <a:r>
              <a:rPr lang="en-US" sz="2400" dirty="0">
                <a:cs typeface="Calibri"/>
              </a:rPr>
              <a:t>Targeted younger demographic for luxury cars</a:t>
            </a:r>
          </a:p>
          <a:p>
            <a:r>
              <a:rPr lang="en-US" sz="2800" b="1" u="sng" dirty="0">
                <a:cs typeface="Calibri"/>
              </a:rPr>
              <a:t>BMW</a:t>
            </a:r>
          </a:p>
          <a:p>
            <a:pPr lvl="1"/>
            <a:r>
              <a:rPr lang="en-US" sz="2400" dirty="0">
                <a:cs typeface="Calibri"/>
              </a:rPr>
              <a:t>More body customizations (100 combinations)</a:t>
            </a:r>
          </a:p>
          <a:p>
            <a:r>
              <a:rPr lang="en-US" sz="2800" b="1" u="sng" dirty="0">
                <a:cs typeface="Calibri"/>
              </a:rPr>
              <a:t>Mercedes</a:t>
            </a:r>
          </a:p>
          <a:p>
            <a:pPr lvl="1"/>
            <a:r>
              <a:rPr lang="en-US" sz="2400" dirty="0">
                <a:cs typeface="Calibri"/>
              </a:rPr>
              <a:t>Low-cost strategy (CLA 250 starting $30,000)</a:t>
            </a:r>
          </a:p>
          <a:p>
            <a:pPr lvl="1"/>
            <a:endParaRPr lang="en-US" sz="2400" dirty="0">
              <a:cs typeface="Calibri"/>
            </a:endParaRPr>
          </a:p>
          <a:p>
            <a:pPr lvl="1"/>
            <a:endParaRPr lang="en-US" sz="2400" dirty="0">
              <a:cs typeface="Calibri"/>
            </a:endParaRPr>
          </a:p>
          <a:p>
            <a:endParaRPr lang="en-US" dirty="0">
              <a:cs typeface="Calibri"/>
            </a:endParaRPr>
          </a:p>
        </p:txBody>
      </p:sp>
      <p:pic>
        <p:nvPicPr>
          <p:cNvPr id="4" name="Picture 4" descr="A red car parked in a parking lot&#10;&#10;Description generated with very high confidence">
            <a:extLst>
              <a:ext uri="{FF2B5EF4-FFF2-40B4-BE49-F238E27FC236}">
                <a16:creationId xmlns:a16="http://schemas.microsoft.com/office/drawing/2014/main" id="{490120B8-859A-4D50-BD8C-1946A0DCA377}"/>
              </a:ext>
            </a:extLst>
          </p:cNvPr>
          <p:cNvPicPr>
            <a:picLocks noChangeAspect="1"/>
          </p:cNvPicPr>
          <p:nvPr/>
        </p:nvPicPr>
        <p:blipFill>
          <a:blip r:embed="rId2"/>
          <a:stretch>
            <a:fillRect/>
          </a:stretch>
        </p:blipFill>
        <p:spPr>
          <a:xfrm>
            <a:off x="5772150" y="2539093"/>
            <a:ext cx="2593521" cy="1398814"/>
          </a:xfrm>
          <a:prstGeom prst="rect">
            <a:avLst/>
          </a:prstGeom>
          <a:ln>
            <a:noFill/>
          </a:ln>
          <a:effectLst>
            <a:softEdge rad="112500"/>
          </a:effectLst>
        </p:spPr>
      </p:pic>
    </p:spTree>
    <p:extLst>
      <p:ext uri="{BB962C8B-B14F-4D97-AF65-F5344CB8AC3E}">
        <p14:creationId xmlns:p14="http://schemas.microsoft.com/office/powerpoint/2010/main" val="2915075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C651A-4844-44A0-B63D-D2206A2AB52D}"/>
              </a:ext>
            </a:extLst>
          </p:cNvPr>
          <p:cNvSpPr>
            <a:spLocks noGrp="1"/>
          </p:cNvSpPr>
          <p:nvPr>
            <p:ph type="title"/>
          </p:nvPr>
        </p:nvSpPr>
        <p:spPr/>
        <p:txBody>
          <a:bodyPr anchor="t"/>
          <a:lstStyle/>
          <a:p>
            <a:r>
              <a:rPr lang="en-US" dirty="0">
                <a:cs typeface="Calibri"/>
              </a:rPr>
              <a:t>The Controlling Process</a:t>
            </a:r>
            <a:endParaRPr lang="en-US" dirty="0"/>
          </a:p>
        </p:txBody>
      </p:sp>
      <p:pic>
        <p:nvPicPr>
          <p:cNvPr id="2" name="Picture 2" descr="A screenshot of a cell phone&#10;&#10;Description generated with very high confidence">
            <a:extLst>
              <a:ext uri="{FF2B5EF4-FFF2-40B4-BE49-F238E27FC236}">
                <a16:creationId xmlns:a16="http://schemas.microsoft.com/office/drawing/2014/main" id="{D27E3E12-F33B-48E0-84FD-887371A3778A}"/>
              </a:ext>
            </a:extLst>
          </p:cNvPr>
          <p:cNvPicPr>
            <a:picLocks noGrp="1" noChangeAspect="1"/>
          </p:cNvPicPr>
          <p:nvPr>
            <p:ph idx="1"/>
          </p:nvPr>
        </p:nvPicPr>
        <p:blipFill>
          <a:blip r:embed="rId2"/>
          <a:stretch>
            <a:fillRect/>
          </a:stretch>
        </p:blipFill>
        <p:spPr>
          <a:xfrm>
            <a:off x="737507" y="1415256"/>
            <a:ext cx="7662182" cy="1351189"/>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EFCD8644-F9FE-4227-9FAC-97711C3DFEE6}"/>
              </a:ext>
            </a:extLst>
          </p:cNvPr>
          <p:cNvPicPr>
            <a:picLocks noChangeAspect="1"/>
          </p:cNvPicPr>
          <p:nvPr/>
        </p:nvPicPr>
        <p:blipFill>
          <a:blip r:embed="rId3"/>
          <a:stretch>
            <a:fillRect/>
          </a:stretch>
        </p:blipFill>
        <p:spPr>
          <a:xfrm>
            <a:off x="1730829" y="3117481"/>
            <a:ext cx="5675538" cy="1323806"/>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213491D9-3804-407C-841C-72561442A62E}"/>
              </a:ext>
            </a:extLst>
          </p:cNvPr>
          <p:cNvPicPr>
            <a:picLocks noChangeAspect="1"/>
          </p:cNvPicPr>
          <p:nvPr/>
        </p:nvPicPr>
        <p:blipFill>
          <a:blip r:embed="rId4"/>
          <a:stretch>
            <a:fillRect/>
          </a:stretch>
        </p:blipFill>
        <p:spPr>
          <a:xfrm>
            <a:off x="757918" y="4784575"/>
            <a:ext cx="7614556" cy="1547888"/>
          </a:xfrm>
          <a:prstGeom prst="rect">
            <a:avLst/>
          </a:prstGeom>
        </p:spPr>
      </p:pic>
      <p:sp>
        <p:nvSpPr>
          <p:cNvPr id="10" name="TextBox 9">
            <a:extLst>
              <a:ext uri="{FF2B5EF4-FFF2-40B4-BE49-F238E27FC236}">
                <a16:creationId xmlns:a16="http://schemas.microsoft.com/office/drawing/2014/main" id="{A4A3AC58-1F64-4311-AE11-2E145A69CCA8}"/>
              </a:ext>
            </a:extLst>
          </p:cNvPr>
          <p:cNvSpPr txBox="1"/>
          <p:nvPr/>
        </p:nvSpPr>
        <p:spPr>
          <a:xfrm>
            <a:off x="655864" y="1043668"/>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Traditional Model</a:t>
            </a:r>
          </a:p>
        </p:txBody>
      </p:sp>
      <p:sp>
        <p:nvSpPr>
          <p:cNvPr id="11" name="TextBox 10">
            <a:extLst>
              <a:ext uri="{FF2B5EF4-FFF2-40B4-BE49-F238E27FC236}">
                <a16:creationId xmlns:a16="http://schemas.microsoft.com/office/drawing/2014/main" id="{1B3081F5-5AED-4060-850F-BF38A98424F1}"/>
              </a:ext>
            </a:extLst>
          </p:cNvPr>
          <p:cNvSpPr txBox="1"/>
          <p:nvPr/>
        </p:nvSpPr>
        <p:spPr>
          <a:xfrm>
            <a:off x="186418" y="2826204"/>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Direct Sales Model</a:t>
            </a:r>
          </a:p>
        </p:txBody>
      </p:sp>
      <p:sp>
        <p:nvSpPr>
          <p:cNvPr id="12" name="TextBox 11">
            <a:extLst>
              <a:ext uri="{FF2B5EF4-FFF2-40B4-BE49-F238E27FC236}">
                <a16:creationId xmlns:a16="http://schemas.microsoft.com/office/drawing/2014/main" id="{FE21EF91-A68D-4E36-80A6-BDC44C8EA26A}"/>
              </a:ext>
            </a:extLst>
          </p:cNvPr>
          <p:cNvSpPr txBox="1"/>
          <p:nvPr/>
        </p:nvSpPr>
        <p:spPr>
          <a:xfrm>
            <a:off x="315686" y="4445454"/>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Hybrid Model</a:t>
            </a:r>
          </a:p>
        </p:txBody>
      </p:sp>
    </p:spTree>
    <p:extLst>
      <p:ext uri="{BB962C8B-B14F-4D97-AF65-F5344CB8AC3E}">
        <p14:creationId xmlns:p14="http://schemas.microsoft.com/office/powerpoint/2010/main" val="1170129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D44D-97ED-4ADA-9BB6-CFC1A2D0E348}"/>
              </a:ext>
            </a:extLst>
          </p:cNvPr>
          <p:cNvSpPr>
            <a:spLocks noGrp="1"/>
          </p:cNvSpPr>
          <p:nvPr>
            <p:ph type="title"/>
          </p:nvPr>
        </p:nvSpPr>
        <p:spPr/>
        <p:txBody>
          <a:bodyPr anchor="t"/>
          <a:lstStyle/>
          <a:p>
            <a:r>
              <a:rPr lang="en-US" dirty="0">
                <a:cs typeface="Calibri"/>
              </a:rPr>
              <a:t>Internal &amp; External Controls</a:t>
            </a:r>
            <a:endParaRPr lang="en-US" dirty="0"/>
          </a:p>
        </p:txBody>
      </p:sp>
      <p:sp>
        <p:nvSpPr>
          <p:cNvPr id="3" name="Content Placeholder 2">
            <a:extLst>
              <a:ext uri="{FF2B5EF4-FFF2-40B4-BE49-F238E27FC236}">
                <a16:creationId xmlns:a16="http://schemas.microsoft.com/office/drawing/2014/main" id="{5AB7D9A3-B216-462F-ABED-1746690772FA}"/>
              </a:ext>
            </a:extLst>
          </p:cNvPr>
          <p:cNvSpPr>
            <a:spLocks noGrp="1"/>
          </p:cNvSpPr>
          <p:nvPr>
            <p:ph idx="1"/>
          </p:nvPr>
        </p:nvSpPr>
        <p:spPr/>
        <p:txBody>
          <a:bodyPr anchor="t"/>
          <a:lstStyle/>
          <a:p>
            <a:r>
              <a:rPr lang="en-US" u="sng" dirty="0">
                <a:cs typeface="Calibri"/>
              </a:rPr>
              <a:t>Internal Control</a:t>
            </a:r>
            <a:r>
              <a:rPr lang="en-US" dirty="0">
                <a:cs typeface="Calibri"/>
              </a:rPr>
              <a:t>: Focus on what MNC does best</a:t>
            </a:r>
          </a:p>
          <a:p>
            <a:r>
              <a:rPr lang="en-US" u="sng" dirty="0">
                <a:cs typeface="Calibri"/>
              </a:rPr>
              <a:t>External Control</a:t>
            </a:r>
            <a:r>
              <a:rPr lang="en-US" dirty="0">
                <a:cs typeface="Calibri"/>
              </a:rPr>
              <a:t>: Ensures there's a market for offered goods and services to targeted customers</a:t>
            </a:r>
          </a:p>
          <a:p>
            <a:r>
              <a:rPr lang="en-US" dirty="0">
                <a:cs typeface="Calibri"/>
              </a:rPr>
              <a:t>Ex: Blackberry (slow market response)</a:t>
            </a:r>
          </a:p>
          <a:p>
            <a:r>
              <a:rPr lang="en-US" dirty="0">
                <a:cs typeface="Calibri"/>
              </a:rPr>
              <a:t>Ex: Universal Studios Japan</a:t>
            </a:r>
          </a:p>
          <a:p>
            <a:pPr lvl="1"/>
            <a:endParaRPr lang="en-US" dirty="0">
              <a:cs typeface="Calibri"/>
            </a:endParaRPr>
          </a:p>
        </p:txBody>
      </p:sp>
    </p:spTree>
    <p:extLst>
      <p:ext uri="{BB962C8B-B14F-4D97-AF65-F5344CB8AC3E}">
        <p14:creationId xmlns:p14="http://schemas.microsoft.com/office/powerpoint/2010/main" val="265378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5940-2438-435E-B122-22403BC14FAF}"/>
              </a:ext>
            </a:extLst>
          </p:cNvPr>
          <p:cNvSpPr>
            <a:spLocks noGrp="1"/>
          </p:cNvSpPr>
          <p:nvPr>
            <p:ph type="title"/>
          </p:nvPr>
        </p:nvSpPr>
        <p:spPr>
          <a:xfrm>
            <a:off x="443593" y="308656"/>
            <a:ext cx="8229600" cy="1143000"/>
          </a:xfrm>
        </p:spPr>
        <p:txBody>
          <a:bodyPr anchor="t"/>
          <a:lstStyle/>
          <a:p>
            <a:r>
              <a:rPr lang="en-US" sz="3600" dirty="0">
                <a:cs typeface="Calibri"/>
              </a:rPr>
              <a:t>Impact of Internal and External Controls</a:t>
            </a:r>
            <a:endParaRPr lang="en-US" sz="4000" dirty="0">
              <a:cs typeface="Calibri"/>
            </a:endParaRPr>
          </a:p>
        </p:txBody>
      </p:sp>
      <p:pic>
        <p:nvPicPr>
          <p:cNvPr id="3" name="Picture 3" descr="A screenshot of a social media post&#10;&#10;Description generated with very high confidence">
            <a:extLst>
              <a:ext uri="{FF2B5EF4-FFF2-40B4-BE49-F238E27FC236}">
                <a16:creationId xmlns:a16="http://schemas.microsoft.com/office/drawing/2014/main" id="{95E72845-08F5-4DD8-BE84-FABA8BB760A5}"/>
              </a:ext>
            </a:extLst>
          </p:cNvPr>
          <p:cNvPicPr>
            <a:picLocks noChangeAspect="1"/>
          </p:cNvPicPr>
          <p:nvPr/>
        </p:nvPicPr>
        <p:blipFill>
          <a:blip r:embed="rId2"/>
          <a:stretch>
            <a:fillRect/>
          </a:stretch>
        </p:blipFill>
        <p:spPr>
          <a:xfrm>
            <a:off x="2091418" y="1217664"/>
            <a:ext cx="5178877" cy="5007782"/>
          </a:xfrm>
          <a:prstGeom prst="rect">
            <a:avLst/>
          </a:prstGeom>
        </p:spPr>
      </p:pic>
    </p:spTree>
    <p:extLst>
      <p:ext uri="{BB962C8B-B14F-4D97-AF65-F5344CB8AC3E}">
        <p14:creationId xmlns:p14="http://schemas.microsoft.com/office/powerpoint/2010/main" val="683617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37C1-76AA-4E76-A35A-3D5836400A3F}"/>
              </a:ext>
            </a:extLst>
          </p:cNvPr>
          <p:cNvSpPr>
            <a:spLocks noGrp="1"/>
          </p:cNvSpPr>
          <p:nvPr>
            <p:ph type="title"/>
          </p:nvPr>
        </p:nvSpPr>
        <p:spPr/>
        <p:txBody>
          <a:bodyPr anchor="t"/>
          <a:lstStyle/>
          <a:p>
            <a:r>
              <a:rPr lang="en-US" dirty="0">
                <a:cs typeface="Calibri"/>
              </a:rPr>
              <a:t>Direct &amp; Indirect Controls</a:t>
            </a:r>
            <a:endParaRPr lang="en-US" dirty="0"/>
          </a:p>
        </p:txBody>
      </p:sp>
      <p:sp>
        <p:nvSpPr>
          <p:cNvPr id="3" name="Content Placeholder 2">
            <a:extLst>
              <a:ext uri="{FF2B5EF4-FFF2-40B4-BE49-F238E27FC236}">
                <a16:creationId xmlns:a16="http://schemas.microsoft.com/office/drawing/2014/main" id="{E066E294-3A31-486E-81EF-58AEEF492566}"/>
              </a:ext>
            </a:extLst>
          </p:cNvPr>
          <p:cNvSpPr>
            <a:spLocks noGrp="1"/>
          </p:cNvSpPr>
          <p:nvPr>
            <p:ph idx="1"/>
          </p:nvPr>
        </p:nvSpPr>
        <p:spPr>
          <a:xfrm>
            <a:off x="457200" y="1600200"/>
            <a:ext cx="8433707" cy="4525963"/>
          </a:xfrm>
        </p:spPr>
        <p:txBody>
          <a:bodyPr anchor="t"/>
          <a:lstStyle/>
          <a:p>
            <a:r>
              <a:rPr lang="en-US" u="sng" dirty="0">
                <a:cs typeface="Calibri"/>
              </a:rPr>
              <a:t>Direct Controls</a:t>
            </a:r>
            <a:r>
              <a:rPr lang="en-US" dirty="0">
                <a:cs typeface="Calibri"/>
              </a:rPr>
              <a:t>: Face-to-face/personal meetings to monitor operations</a:t>
            </a:r>
          </a:p>
          <a:p>
            <a:pPr lvl="1"/>
            <a:r>
              <a:rPr lang="en-US" dirty="0">
                <a:cs typeface="Calibri"/>
              </a:rPr>
              <a:t>Ex: Executives visiting to learn problems and challenges of affiliates (ITT monthly meeting in NY)</a:t>
            </a:r>
          </a:p>
          <a:p>
            <a:r>
              <a:rPr lang="en-US" u="sng" dirty="0">
                <a:cs typeface="Calibri"/>
              </a:rPr>
              <a:t>Indirect Controls</a:t>
            </a:r>
            <a:r>
              <a:rPr lang="en-US" dirty="0">
                <a:cs typeface="Calibri"/>
              </a:rPr>
              <a:t>: Reports or written forms to communicate control of operations</a:t>
            </a:r>
          </a:p>
          <a:p>
            <a:pPr lvl="1"/>
            <a:r>
              <a:rPr lang="en-US" dirty="0">
                <a:cs typeface="Calibri"/>
              </a:rPr>
              <a:t>Ex: monthly operating reports (cheaper)</a:t>
            </a:r>
          </a:p>
        </p:txBody>
      </p:sp>
    </p:spTree>
    <p:extLst>
      <p:ext uri="{BB962C8B-B14F-4D97-AF65-F5344CB8AC3E}">
        <p14:creationId xmlns:p14="http://schemas.microsoft.com/office/powerpoint/2010/main" val="2864462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573E-E837-4464-954E-C04B29428BF2}"/>
              </a:ext>
            </a:extLst>
          </p:cNvPr>
          <p:cNvSpPr>
            <a:spLocks noGrp="1"/>
          </p:cNvSpPr>
          <p:nvPr>
            <p:ph type="title"/>
          </p:nvPr>
        </p:nvSpPr>
        <p:spPr/>
        <p:txBody>
          <a:bodyPr anchor="t"/>
          <a:lstStyle/>
          <a:p>
            <a:r>
              <a:rPr lang="en-US" dirty="0">
                <a:cs typeface="Calibri"/>
              </a:rPr>
              <a:t>Approaches to Control</a:t>
            </a:r>
            <a:endParaRPr lang="en-US" dirty="0"/>
          </a:p>
        </p:txBody>
      </p:sp>
      <p:sp>
        <p:nvSpPr>
          <p:cNvPr id="4" name="Text Placeholder 3">
            <a:extLst>
              <a:ext uri="{FF2B5EF4-FFF2-40B4-BE49-F238E27FC236}">
                <a16:creationId xmlns:a16="http://schemas.microsoft.com/office/drawing/2014/main" id="{9F34FB1E-A2B8-4BCB-88CD-19143EACCDAB}"/>
              </a:ext>
            </a:extLst>
          </p:cNvPr>
          <p:cNvSpPr>
            <a:spLocks noGrp="1"/>
          </p:cNvSpPr>
          <p:nvPr>
            <p:ph type="body" idx="1"/>
          </p:nvPr>
        </p:nvSpPr>
        <p:spPr/>
        <p:txBody>
          <a:bodyPr/>
          <a:lstStyle/>
          <a:p>
            <a:r>
              <a:rPr lang="en-US" dirty="0">
                <a:cs typeface="Calibri"/>
              </a:rPr>
              <a:t>U.S.</a:t>
            </a:r>
            <a:endParaRPr lang="en-US" dirty="0"/>
          </a:p>
        </p:txBody>
      </p:sp>
      <p:sp>
        <p:nvSpPr>
          <p:cNvPr id="3" name="Content Placeholder 2">
            <a:extLst>
              <a:ext uri="{FF2B5EF4-FFF2-40B4-BE49-F238E27FC236}">
                <a16:creationId xmlns:a16="http://schemas.microsoft.com/office/drawing/2014/main" id="{C3FACE82-85AB-4CD2-B1C8-CD45270AC4DE}"/>
              </a:ext>
            </a:extLst>
          </p:cNvPr>
          <p:cNvSpPr>
            <a:spLocks noGrp="1"/>
          </p:cNvSpPr>
          <p:nvPr>
            <p:ph sz="half" idx="2"/>
          </p:nvPr>
        </p:nvSpPr>
        <p:spPr/>
        <p:txBody>
          <a:bodyPr anchor="t"/>
          <a:lstStyle/>
          <a:p>
            <a:r>
              <a:rPr lang="en-US" dirty="0">
                <a:cs typeface="Calibri"/>
              </a:rPr>
              <a:t>More focus on quantifiable, objective aspects </a:t>
            </a:r>
            <a:endParaRPr lang="en-US">
              <a:cs typeface="Calibri"/>
            </a:endParaRPr>
          </a:p>
          <a:p>
            <a:r>
              <a:rPr lang="en-US" dirty="0">
                <a:cs typeface="Calibri"/>
              </a:rPr>
              <a:t>Allows comparative analysis between foreign &amp; domestic operations</a:t>
            </a:r>
          </a:p>
          <a:p>
            <a:r>
              <a:rPr lang="en-US" dirty="0">
                <a:cs typeface="Calibri"/>
              </a:rPr>
              <a:t>Precise budgets and plans for comparison</a:t>
            </a:r>
          </a:p>
        </p:txBody>
      </p:sp>
      <p:sp>
        <p:nvSpPr>
          <p:cNvPr id="5" name="Text Placeholder 4">
            <a:extLst>
              <a:ext uri="{FF2B5EF4-FFF2-40B4-BE49-F238E27FC236}">
                <a16:creationId xmlns:a16="http://schemas.microsoft.com/office/drawing/2014/main" id="{27E31FDA-CE48-4E72-B854-81859A0A1379}"/>
              </a:ext>
            </a:extLst>
          </p:cNvPr>
          <p:cNvSpPr>
            <a:spLocks noGrp="1"/>
          </p:cNvSpPr>
          <p:nvPr>
            <p:ph type="body" sz="quarter" idx="3"/>
          </p:nvPr>
        </p:nvSpPr>
        <p:spPr/>
        <p:txBody>
          <a:bodyPr/>
          <a:lstStyle/>
          <a:p>
            <a:r>
              <a:rPr lang="en-US" dirty="0">
                <a:cs typeface="Calibri"/>
              </a:rPr>
              <a:t>Europe </a:t>
            </a:r>
          </a:p>
        </p:txBody>
      </p:sp>
      <p:sp>
        <p:nvSpPr>
          <p:cNvPr id="6" name="Content Placeholder 5">
            <a:extLst>
              <a:ext uri="{FF2B5EF4-FFF2-40B4-BE49-F238E27FC236}">
                <a16:creationId xmlns:a16="http://schemas.microsoft.com/office/drawing/2014/main" id="{0A8D30F2-BB7F-492E-B3CB-2DFE28D56F37}"/>
              </a:ext>
            </a:extLst>
          </p:cNvPr>
          <p:cNvSpPr>
            <a:spLocks noGrp="1"/>
          </p:cNvSpPr>
          <p:nvPr>
            <p:ph sz="quarter" idx="4"/>
          </p:nvPr>
        </p:nvSpPr>
        <p:spPr/>
        <p:txBody>
          <a:bodyPr anchor="t"/>
          <a:lstStyle/>
          <a:p>
            <a:r>
              <a:rPr lang="en-US" dirty="0">
                <a:cs typeface="Calibri"/>
              </a:rPr>
              <a:t>More focus on control to measure qualitative aspects</a:t>
            </a:r>
          </a:p>
          <a:p>
            <a:r>
              <a:rPr lang="en-US" dirty="0">
                <a:cs typeface="Calibri"/>
              </a:rPr>
              <a:t>Allows control to be exercised unit-by-unit basis</a:t>
            </a:r>
          </a:p>
          <a:p>
            <a:r>
              <a:rPr lang="en-US" dirty="0">
                <a:cs typeface="Calibri"/>
              </a:rPr>
              <a:t>Companywide understanding and agreement on behavior of firm</a:t>
            </a:r>
          </a:p>
        </p:txBody>
      </p:sp>
      <p:sp>
        <p:nvSpPr>
          <p:cNvPr id="7" name="TextBox 6">
            <a:extLst>
              <a:ext uri="{FF2B5EF4-FFF2-40B4-BE49-F238E27FC236}">
                <a16:creationId xmlns:a16="http://schemas.microsoft.com/office/drawing/2014/main" id="{C52DDCE9-BB6C-4293-BC16-9A9E50C3B2B2}"/>
              </a:ext>
            </a:extLst>
          </p:cNvPr>
          <p:cNvSpPr txBox="1"/>
          <p:nvPr/>
        </p:nvSpPr>
        <p:spPr>
          <a:xfrm>
            <a:off x="3200400" y="1070882"/>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Major Differences</a:t>
            </a:r>
            <a:endParaRPr lang="en-US" sz="2400">
              <a:cs typeface="Calibri"/>
            </a:endParaRPr>
          </a:p>
        </p:txBody>
      </p:sp>
    </p:spTree>
    <p:extLst>
      <p:ext uri="{BB962C8B-B14F-4D97-AF65-F5344CB8AC3E}">
        <p14:creationId xmlns:p14="http://schemas.microsoft.com/office/powerpoint/2010/main" val="2123710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E7FA-96AA-494F-834D-3032B542C7F3}"/>
              </a:ext>
            </a:extLst>
          </p:cNvPr>
          <p:cNvSpPr>
            <a:spLocks noGrp="1"/>
          </p:cNvSpPr>
          <p:nvPr>
            <p:ph type="title"/>
          </p:nvPr>
        </p:nvSpPr>
        <p:spPr/>
        <p:txBody>
          <a:bodyPr anchor="t"/>
          <a:lstStyle/>
          <a:p>
            <a:r>
              <a:rPr lang="en-US" dirty="0">
                <a:cs typeface="Calibri"/>
              </a:rPr>
              <a:t>Approaches Continued</a:t>
            </a:r>
            <a:endParaRPr lang="en-US" dirty="0"/>
          </a:p>
        </p:txBody>
      </p:sp>
      <p:sp>
        <p:nvSpPr>
          <p:cNvPr id="3" name="Text Placeholder 2">
            <a:extLst>
              <a:ext uri="{FF2B5EF4-FFF2-40B4-BE49-F238E27FC236}">
                <a16:creationId xmlns:a16="http://schemas.microsoft.com/office/drawing/2014/main" id="{339EF87D-EB03-4424-A5C0-C919172C7A35}"/>
              </a:ext>
            </a:extLst>
          </p:cNvPr>
          <p:cNvSpPr>
            <a:spLocks noGrp="1"/>
          </p:cNvSpPr>
          <p:nvPr>
            <p:ph type="body" idx="1"/>
          </p:nvPr>
        </p:nvSpPr>
        <p:spPr/>
        <p:txBody>
          <a:bodyPr/>
          <a:lstStyle/>
          <a:p>
            <a:r>
              <a:rPr lang="en-US" dirty="0">
                <a:cs typeface="Calibri"/>
              </a:rPr>
              <a:t>U.S. </a:t>
            </a:r>
            <a:endParaRPr lang="en-US" dirty="0"/>
          </a:p>
        </p:txBody>
      </p:sp>
      <p:sp>
        <p:nvSpPr>
          <p:cNvPr id="4" name="Content Placeholder 3">
            <a:extLst>
              <a:ext uri="{FF2B5EF4-FFF2-40B4-BE49-F238E27FC236}">
                <a16:creationId xmlns:a16="http://schemas.microsoft.com/office/drawing/2014/main" id="{3EFEB2EF-7314-4ACA-A245-A57276E20D04}"/>
              </a:ext>
            </a:extLst>
          </p:cNvPr>
          <p:cNvSpPr>
            <a:spLocks noGrp="1"/>
          </p:cNvSpPr>
          <p:nvPr>
            <p:ph sz="half" idx="2"/>
          </p:nvPr>
        </p:nvSpPr>
        <p:spPr/>
        <p:txBody>
          <a:bodyPr anchor="t"/>
          <a:lstStyle/>
          <a:p>
            <a:r>
              <a:rPr lang="en-US" dirty="0">
                <a:cs typeface="Calibri"/>
              </a:rPr>
              <a:t>Large central staff and centralized information processing capability</a:t>
            </a:r>
          </a:p>
          <a:p>
            <a:r>
              <a:rPr lang="en-US" dirty="0">
                <a:cs typeface="Calibri"/>
              </a:rPr>
              <a:t>Do not encourage lengthy stays in foreign management positions</a:t>
            </a:r>
          </a:p>
        </p:txBody>
      </p:sp>
      <p:sp>
        <p:nvSpPr>
          <p:cNvPr id="5" name="Text Placeholder 4">
            <a:extLst>
              <a:ext uri="{FF2B5EF4-FFF2-40B4-BE49-F238E27FC236}">
                <a16:creationId xmlns:a16="http://schemas.microsoft.com/office/drawing/2014/main" id="{A1AEEE62-A694-4DCB-AC9A-694F5F14AF0C}"/>
              </a:ext>
            </a:extLst>
          </p:cNvPr>
          <p:cNvSpPr>
            <a:spLocks noGrp="1"/>
          </p:cNvSpPr>
          <p:nvPr>
            <p:ph type="body" sz="quarter" idx="3"/>
          </p:nvPr>
        </p:nvSpPr>
        <p:spPr/>
        <p:txBody>
          <a:bodyPr/>
          <a:lstStyle/>
          <a:p>
            <a:r>
              <a:rPr lang="en-US" dirty="0">
                <a:cs typeface="Calibri"/>
              </a:rPr>
              <a:t>Europe </a:t>
            </a:r>
            <a:endParaRPr lang="en-US" dirty="0"/>
          </a:p>
        </p:txBody>
      </p:sp>
      <p:sp>
        <p:nvSpPr>
          <p:cNvPr id="6" name="Content Placeholder 5">
            <a:extLst>
              <a:ext uri="{FF2B5EF4-FFF2-40B4-BE49-F238E27FC236}">
                <a16:creationId xmlns:a16="http://schemas.microsoft.com/office/drawing/2014/main" id="{95392898-F5E6-4FC4-94E4-D024622F2EF7}"/>
              </a:ext>
            </a:extLst>
          </p:cNvPr>
          <p:cNvSpPr>
            <a:spLocks noGrp="1"/>
          </p:cNvSpPr>
          <p:nvPr>
            <p:ph sz="quarter" idx="4"/>
          </p:nvPr>
        </p:nvSpPr>
        <p:spPr/>
        <p:txBody>
          <a:bodyPr anchor="t"/>
          <a:lstStyle/>
          <a:p>
            <a:r>
              <a:rPr lang="en-US" dirty="0">
                <a:cs typeface="Calibri"/>
              </a:rPr>
              <a:t>Larger cadre capable expatriate that can be abroad for a while</a:t>
            </a:r>
          </a:p>
          <a:p>
            <a:r>
              <a:rPr lang="en-US" dirty="0">
                <a:cs typeface="Calibri"/>
              </a:rPr>
              <a:t>More decentralized</a:t>
            </a:r>
          </a:p>
        </p:txBody>
      </p:sp>
    </p:spTree>
    <p:extLst>
      <p:ext uri="{BB962C8B-B14F-4D97-AF65-F5344CB8AC3E}">
        <p14:creationId xmlns:p14="http://schemas.microsoft.com/office/powerpoint/2010/main" val="329735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35E9-EAAD-4C04-8F2C-DECE70167B92}"/>
              </a:ext>
            </a:extLst>
          </p:cNvPr>
          <p:cNvSpPr>
            <a:spLocks noGrp="1"/>
          </p:cNvSpPr>
          <p:nvPr>
            <p:ph type="title"/>
          </p:nvPr>
        </p:nvSpPr>
        <p:spPr/>
        <p:txBody>
          <a:bodyPr anchor="t"/>
          <a:lstStyle/>
          <a:p>
            <a:r>
              <a:rPr lang="en-US">
                <a:cs typeface="Calibri"/>
              </a:rPr>
              <a:t>Performance Evaluation</a:t>
            </a:r>
            <a:endParaRPr lang="en-US"/>
          </a:p>
        </p:txBody>
      </p:sp>
      <p:sp>
        <p:nvSpPr>
          <p:cNvPr id="3" name="Content Placeholder 2">
            <a:extLst>
              <a:ext uri="{FF2B5EF4-FFF2-40B4-BE49-F238E27FC236}">
                <a16:creationId xmlns:a16="http://schemas.microsoft.com/office/drawing/2014/main" id="{7895EBDE-D868-4CEF-9ED5-53A2C7A8AE94}"/>
              </a:ext>
            </a:extLst>
          </p:cNvPr>
          <p:cNvSpPr>
            <a:spLocks noGrp="1"/>
          </p:cNvSpPr>
          <p:nvPr>
            <p:ph idx="1"/>
          </p:nvPr>
        </p:nvSpPr>
        <p:spPr/>
        <p:txBody>
          <a:bodyPr anchor="t"/>
          <a:lstStyle/>
          <a:p>
            <a:r>
              <a:rPr lang="en-US">
                <a:cs typeface="Calibri"/>
              </a:rPr>
              <a:t>Financial Performance </a:t>
            </a:r>
          </a:p>
          <a:p>
            <a:r>
              <a:rPr lang="en-US">
                <a:cs typeface="Calibri"/>
              </a:rPr>
              <a:t>Quality Performance</a:t>
            </a:r>
            <a:endParaRPr lang="en-US" dirty="0">
              <a:cs typeface="Calibri"/>
            </a:endParaRPr>
          </a:p>
          <a:p>
            <a:r>
              <a:rPr lang="en-US">
                <a:cs typeface="Calibri"/>
              </a:rPr>
              <a:t>Personnel Performance</a:t>
            </a:r>
            <a:endParaRPr lang="en-US" dirty="0">
              <a:cs typeface="Calibri"/>
            </a:endParaRPr>
          </a:p>
          <a:p>
            <a:endParaRPr lang="en-US" dirty="0">
              <a:cs typeface="Calibri"/>
            </a:endParaRPr>
          </a:p>
        </p:txBody>
      </p:sp>
    </p:spTree>
    <p:extLst>
      <p:ext uri="{BB962C8B-B14F-4D97-AF65-F5344CB8AC3E}">
        <p14:creationId xmlns:p14="http://schemas.microsoft.com/office/powerpoint/2010/main" val="1240485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7269-7BFC-4941-9285-469442D50472}"/>
              </a:ext>
            </a:extLst>
          </p:cNvPr>
          <p:cNvSpPr>
            <a:spLocks noGrp="1"/>
          </p:cNvSpPr>
          <p:nvPr>
            <p:ph type="title"/>
          </p:nvPr>
        </p:nvSpPr>
        <p:spPr>
          <a:xfrm>
            <a:off x="457200" y="88207"/>
            <a:ext cx="8229600" cy="1143000"/>
          </a:xfrm>
        </p:spPr>
        <p:txBody>
          <a:bodyPr/>
          <a:lstStyle/>
          <a:p>
            <a:r>
              <a:rPr lang="en-US" sz="4000" dirty="0"/>
              <a:t>Decision-Making Process &amp; Challenges</a:t>
            </a:r>
          </a:p>
        </p:txBody>
      </p:sp>
      <p:sp>
        <p:nvSpPr>
          <p:cNvPr id="3" name="Content Placeholder 2">
            <a:extLst>
              <a:ext uri="{FF2B5EF4-FFF2-40B4-BE49-F238E27FC236}">
                <a16:creationId xmlns:a16="http://schemas.microsoft.com/office/drawing/2014/main" id="{15E03D7D-3FDF-4F50-8A3D-18326478330E}"/>
              </a:ext>
            </a:extLst>
          </p:cNvPr>
          <p:cNvSpPr>
            <a:spLocks noGrp="1"/>
          </p:cNvSpPr>
          <p:nvPr>
            <p:ph idx="1"/>
          </p:nvPr>
        </p:nvSpPr>
        <p:spPr>
          <a:xfrm>
            <a:off x="457200" y="1231207"/>
            <a:ext cx="8229600" cy="4525963"/>
          </a:xfrm>
        </p:spPr>
        <p:txBody>
          <a:bodyPr/>
          <a:lstStyle/>
          <a:p>
            <a:r>
              <a:rPr lang="en-US" sz="2000" b="1" dirty="0"/>
              <a:t>Decision-making process: </a:t>
            </a:r>
            <a:r>
              <a:rPr lang="en-US" sz="2000" dirty="0"/>
              <a:t>choosing a course of action among alternatives</a:t>
            </a:r>
          </a:p>
          <a:p>
            <a:endParaRPr lang="en-US" sz="2000" dirty="0"/>
          </a:p>
          <a:p>
            <a:r>
              <a:rPr lang="en-US" sz="2000" dirty="0"/>
              <a:t>The process is often linear, looking back is common</a:t>
            </a:r>
          </a:p>
          <a:p>
            <a:endParaRPr lang="en-US" sz="2000" dirty="0"/>
          </a:p>
          <a:p>
            <a:r>
              <a:rPr lang="en-US" sz="2000" dirty="0"/>
              <a:t>Decisions are heavy </a:t>
            </a:r>
            <a:r>
              <a:rPr lang="en-US" sz="2000" b="1" dirty="0"/>
              <a:t>ECONOMIC</a:t>
            </a:r>
            <a:r>
              <a:rPr lang="en-US" sz="2000" dirty="0"/>
              <a:t> in orientation concrete on such aspects as </a:t>
            </a:r>
            <a:r>
              <a:rPr lang="en-US" sz="2000" b="1" dirty="0"/>
              <a:t>RETURN ON INVESTMENT (ROI)</a:t>
            </a:r>
          </a:p>
          <a:p>
            <a:endParaRPr lang="en-US" sz="2000" b="1" dirty="0"/>
          </a:p>
          <a:p>
            <a:pPr lvl="0" eaLnBrk="0" fontAlgn="base" hangingPunct="0">
              <a:spcAft>
                <a:spcPct val="0"/>
              </a:spcAft>
              <a:buFont typeface="Arial" panose="020B0604020202020204" pitchFamily="34" charset="0"/>
              <a:buChar char="•"/>
              <a:defRPr/>
            </a:pPr>
            <a:r>
              <a:rPr lang="en-US" altLang="zh-TW" sz="2000" dirty="0">
                <a:solidFill>
                  <a:prstClr val="black"/>
                </a:solidFill>
              </a:rPr>
              <a:t>Degree of managerial involvement depends on the:</a:t>
            </a:r>
          </a:p>
          <a:p>
            <a:pPr lvl="1" eaLnBrk="0" fontAlgn="base" hangingPunct="0">
              <a:spcAft>
                <a:spcPct val="0"/>
              </a:spcAft>
              <a:buFont typeface="Arial" panose="020B0604020202020204" pitchFamily="34" charset="0"/>
              <a:buChar char="–"/>
              <a:defRPr/>
            </a:pPr>
            <a:r>
              <a:rPr lang="en-US" altLang="zh-TW" sz="2000" dirty="0">
                <a:solidFill>
                  <a:prstClr val="black"/>
                </a:solidFill>
              </a:rPr>
              <a:t>Structure of the subsidiaries</a:t>
            </a:r>
          </a:p>
          <a:p>
            <a:pPr lvl="1" eaLnBrk="0" fontAlgn="base" hangingPunct="0">
              <a:spcAft>
                <a:spcPct val="0"/>
              </a:spcAft>
              <a:buFont typeface="Arial" panose="020B0604020202020204" pitchFamily="34" charset="0"/>
              <a:buChar char="–"/>
              <a:defRPr/>
            </a:pPr>
            <a:r>
              <a:rPr lang="en-US" altLang="zh-TW" sz="2000" dirty="0">
                <a:solidFill>
                  <a:prstClr val="black"/>
                </a:solidFill>
              </a:rPr>
              <a:t>Locus of decision making</a:t>
            </a:r>
          </a:p>
          <a:p>
            <a:pPr lvl="2" eaLnBrk="0" fontAlgn="base" hangingPunct="0">
              <a:spcAft>
                <a:spcPct val="0"/>
              </a:spcAft>
              <a:buFont typeface="Arial" panose="020B0604020202020204" pitchFamily="34" charset="0"/>
              <a:buChar char="•"/>
              <a:defRPr/>
            </a:pPr>
            <a:r>
              <a:rPr lang="en-US" altLang="zh-TW" sz="2000" dirty="0">
                <a:solidFill>
                  <a:prstClr val="black"/>
                </a:solidFill>
              </a:rPr>
              <a:t>Can be centralized or decentralized</a:t>
            </a:r>
          </a:p>
          <a:p>
            <a:endParaRPr lang="en-US" sz="2000" b="1" dirty="0"/>
          </a:p>
        </p:txBody>
      </p:sp>
    </p:spTree>
    <p:extLst>
      <p:ext uri="{BB962C8B-B14F-4D97-AF65-F5344CB8AC3E}">
        <p14:creationId xmlns:p14="http://schemas.microsoft.com/office/powerpoint/2010/main" val="633268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1700-015D-4F39-92EE-3EC1AD30DAED}"/>
              </a:ext>
            </a:extLst>
          </p:cNvPr>
          <p:cNvSpPr>
            <a:spLocks noGrp="1"/>
          </p:cNvSpPr>
          <p:nvPr>
            <p:ph type="title"/>
          </p:nvPr>
        </p:nvSpPr>
        <p:spPr/>
        <p:txBody>
          <a:bodyPr anchor="t"/>
          <a:lstStyle/>
          <a:p>
            <a:r>
              <a:rPr lang="en-US">
                <a:cs typeface="Calibri"/>
              </a:rPr>
              <a:t>Financial Performance</a:t>
            </a:r>
            <a:endParaRPr lang="en-US"/>
          </a:p>
        </p:txBody>
      </p:sp>
      <p:sp>
        <p:nvSpPr>
          <p:cNvPr id="3" name="Content Placeholder 2">
            <a:extLst>
              <a:ext uri="{FF2B5EF4-FFF2-40B4-BE49-F238E27FC236}">
                <a16:creationId xmlns:a16="http://schemas.microsoft.com/office/drawing/2014/main" id="{70653E8D-27BC-4963-96D1-DC1A4FD2460C}"/>
              </a:ext>
            </a:extLst>
          </p:cNvPr>
          <p:cNvSpPr>
            <a:spLocks noGrp="1"/>
          </p:cNvSpPr>
          <p:nvPr>
            <p:ph idx="1"/>
          </p:nvPr>
        </p:nvSpPr>
        <p:spPr/>
        <p:txBody>
          <a:bodyPr anchor="t"/>
          <a:lstStyle/>
          <a:p>
            <a:r>
              <a:rPr lang="en-US">
                <a:cs typeface="Calibri"/>
              </a:rPr>
              <a:t>Profit </a:t>
            </a:r>
          </a:p>
          <a:p>
            <a:pPr lvl="1"/>
            <a:r>
              <a:rPr lang="en-US">
                <a:cs typeface="Calibri"/>
              </a:rPr>
              <a:t>Amount remaining after all expenses are deducted from total revenues </a:t>
            </a:r>
            <a:endParaRPr lang="en-US" dirty="0">
              <a:cs typeface="Calibri"/>
            </a:endParaRPr>
          </a:p>
          <a:p>
            <a:r>
              <a:rPr lang="en-US">
                <a:cs typeface="Calibri"/>
              </a:rPr>
              <a:t>ROI</a:t>
            </a:r>
          </a:p>
          <a:p>
            <a:pPr lvl="1"/>
            <a:r>
              <a:rPr lang="en-US">
                <a:cs typeface="Calibri"/>
              </a:rPr>
              <a:t>Return measured by dividing profit by asset</a:t>
            </a:r>
          </a:p>
        </p:txBody>
      </p:sp>
    </p:spTree>
    <p:extLst>
      <p:ext uri="{BB962C8B-B14F-4D97-AF65-F5344CB8AC3E}">
        <p14:creationId xmlns:p14="http://schemas.microsoft.com/office/powerpoint/2010/main" val="554543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2CB5-63A0-4701-9468-7F579F7EDCEB}"/>
              </a:ext>
            </a:extLst>
          </p:cNvPr>
          <p:cNvSpPr>
            <a:spLocks noGrp="1"/>
          </p:cNvSpPr>
          <p:nvPr>
            <p:ph type="title"/>
          </p:nvPr>
        </p:nvSpPr>
        <p:spPr/>
        <p:txBody>
          <a:bodyPr anchor="t"/>
          <a:lstStyle/>
          <a:p>
            <a:r>
              <a:rPr lang="en-US">
                <a:cs typeface="Calibri"/>
              </a:rPr>
              <a:t>Quality Performance</a:t>
            </a:r>
            <a:endParaRPr lang="en-US"/>
          </a:p>
        </p:txBody>
      </p:sp>
      <p:sp>
        <p:nvSpPr>
          <p:cNvPr id="3" name="Content Placeholder 2">
            <a:extLst>
              <a:ext uri="{FF2B5EF4-FFF2-40B4-BE49-F238E27FC236}">
                <a16:creationId xmlns:a16="http://schemas.microsoft.com/office/drawing/2014/main" id="{EF76FFCB-1D84-40BE-8554-EB0457813EC4}"/>
              </a:ext>
            </a:extLst>
          </p:cNvPr>
          <p:cNvSpPr>
            <a:spLocks noGrp="1"/>
          </p:cNvSpPr>
          <p:nvPr>
            <p:ph idx="1"/>
          </p:nvPr>
        </p:nvSpPr>
        <p:spPr/>
        <p:txBody>
          <a:bodyPr anchor="t"/>
          <a:lstStyle/>
          <a:p>
            <a:r>
              <a:rPr lang="en-US">
                <a:cs typeface="Calibri"/>
              </a:rPr>
              <a:t>Quality control (QC) </a:t>
            </a:r>
          </a:p>
          <a:p>
            <a:pPr lvl="1"/>
            <a:r>
              <a:rPr lang="en-US">
                <a:cs typeface="Calibri"/>
              </a:rPr>
              <a:t>Major function of production and operations management</a:t>
            </a:r>
          </a:p>
          <a:p>
            <a:r>
              <a:rPr lang="en-US">
                <a:cs typeface="Calibri"/>
              </a:rPr>
              <a:t>Quality Control Circle (QCC)</a:t>
            </a:r>
          </a:p>
          <a:p>
            <a:pPr lvl="1"/>
            <a:r>
              <a:rPr lang="en-US">
                <a:cs typeface="Calibri"/>
              </a:rPr>
              <a:t>A group of workers who meet to discuss ways of improving the quality of work</a:t>
            </a:r>
            <a:endParaRPr lang="en-US" dirty="0">
              <a:cs typeface="Calibri"/>
            </a:endParaRPr>
          </a:p>
        </p:txBody>
      </p:sp>
    </p:spTree>
    <p:extLst>
      <p:ext uri="{BB962C8B-B14F-4D97-AF65-F5344CB8AC3E}">
        <p14:creationId xmlns:p14="http://schemas.microsoft.com/office/powerpoint/2010/main" val="1445395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D41E-7836-4BD9-AC27-D2F8733084FE}"/>
              </a:ext>
            </a:extLst>
          </p:cNvPr>
          <p:cNvSpPr>
            <a:spLocks noGrp="1"/>
          </p:cNvSpPr>
          <p:nvPr>
            <p:ph type="title"/>
          </p:nvPr>
        </p:nvSpPr>
        <p:spPr/>
        <p:txBody>
          <a:bodyPr anchor="t"/>
          <a:lstStyle/>
          <a:p>
            <a:r>
              <a:rPr lang="en-US">
                <a:cs typeface="Calibri"/>
              </a:rPr>
              <a:t>Personnel Performance</a:t>
            </a:r>
            <a:endParaRPr lang="en-US"/>
          </a:p>
        </p:txBody>
      </p:sp>
      <p:sp>
        <p:nvSpPr>
          <p:cNvPr id="3" name="Content Placeholder 2">
            <a:extLst>
              <a:ext uri="{FF2B5EF4-FFF2-40B4-BE49-F238E27FC236}">
                <a16:creationId xmlns:a16="http://schemas.microsoft.com/office/drawing/2014/main" id="{5738D6EF-C9E0-4533-9D47-22766688C44F}"/>
              </a:ext>
            </a:extLst>
          </p:cNvPr>
          <p:cNvSpPr>
            <a:spLocks noGrp="1"/>
          </p:cNvSpPr>
          <p:nvPr>
            <p:ph idx="1"/>
          </p:nvPr>
        </p:nvSpPr>
        <p:spPr/>
        <p:txBody>
          <a:bodyPr anchor="t"/>
          <a:lstStyle/>
          <a:p>
            <a:r>
              <a:rPr lang="en-US">
                <a:cs typeface="Calibri"/>
              </a:rPr>
              <a:t>Periodic Appraisal of Work Performance</a:t>
            </a:r>
          </a:p>
          <a:p>
            <a:r>
              <a:rPr lang="en-US">
                <a:cs typeface="Calibri"/>
              </a:rPr>
              <a:t>Variation are found across countries in:</a:t>
            </a:r>
            <a:endParaRPr lang="en-US" dirty="0">
              <a:cs typeface="Calibri"/>
            </a:endParaRPr>
          </a:p>
          <a:p>
            <a:pPr lvl="1"/>
            <a:r>
              <a:rPr lang="en-US">
                <a:cs typeface="Calibri"/>
              </a:rPr>
              <a:t>Methods of evaluations</a:t>
            </a:r>
            <a:endParaRPr lang="en-US" dirty="0">
              <a:cs typeface="Calibri"/>
            </a:endParaRPr>
          </a:p>
          <a:p>
            <a:pPr lvl="1"/>
            <a:r>
              <a:rPr lang="en-US">
                <a:cs typeface="Calibri"/>
              </a:rPr>
              <a:t>How the control is actually handled</a:t>
            </a:r>
            <a:endParaRPr lang="en-US" dirty="0">
              <a:cs typeface="Calibri"/>
            </a:endParaRPr>
          </a:p>
          <a:p>
            <a:pPr lvl="1"/>
            <a:r>
              <a:rPr lang="en-US">
                <a:cs typeface="Calibri"/>
              </a:rPr>
              <a:t>Rewards and monitoring of performance</a:t>
            </a:r>
            <a:endParaRPr lang="en-US" dirty="0">
              <a:cs typeface="Calibri"/>
            </a:endParaRPr>
          </a:p>
          <a:p>
            <a:r>
              <a:rPr lang="en-US">
                <a:cs typeface="Calibri"/>
              </a:rPr>
              <a:t>Assessment centers</a:t>
            </a:r>
            <a:endParaRPr lang="en-US" dirty="0">
              <a:cs typeface="Calibri"/>
            </a:endParaRPr>
          </a:p>
        </p:txBody>
      </p:sp>
    </p:spTree>
    <p:extLst>
      <p:ext uri="{BB962C8B-B14F-4D97-AF65-F5344CB8AC3E}">
        <p14:creationId xmlns:p14="http://schemas.microsoft.com/office/powerpoint/2010/main" val="2775401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67C4-D0C7-4B35-8478-490EE6317B67}"/>
              </a:ext>
            </a:extLst>
          </p:cNvPr>
          <p:cNvSpPr>
            <a:spLocks noGrp="1"/>
          </p:cNvSpPr>
          <p:nvPr>
            <p:ph type="title"/>
          </p:nvPr>
        </p:nvSpPr>
        <p:spPr/>
        <p:txBody>
          <a:bodyPr anchor="t"/>
          <a:lstStyle/>
          <a:p>
            <a:r>
              <a:rPr lang="en-US">
                <a:cs typeface="Calibri"/>
              </a:rPr>
              <a:t>Hay Group</a:t>
            </a:r>
            <a:endParaRPr lang="en-US" dirty="0">
              <a:cs typeface="Calibri"/>
            </a:endParaRPr>
          </a:p>
        </p:txBody>
      </p:sp>
      <p:sp>
        <p:nvSpPr>
          <p:cNvPr id="3" name="Content Placeholder 2">
            <a:extLst>
              <a:ext uri="{FF2B5EF4-FFF2-40B4-BE49-F238E27FC236}">
                <a16:creationId xmlns:a16="http://schemas.microsoft.com/office/drawing/2014/main" id="{82BDCD31-6D3E-47BD-8AA4-BA7B99A5C965}"/>
              </a:ext>
            </a:extLst>
          </p:cNvPr>
          <p:cNvSpPr>
            <a:spLocks noGrp="1"/>
          </p:cNvSpPr>
          <p:nvPr>
            <p:ph idx="1"/>
          </p:nvPr>
        </p:nvSpPr>
        <p:spPr/>
        <p:txBody>
          <a:bodyPr anchor="t"/>
          <a:lstStyle/>
          <a:p>
            <a:r>
              <a:rPr lang="en-US">
                <a:cs typeface="Calibri"/>
              </a:rPr>
              <a:t>7 common themes</a:t>
            </a:r>
          </a:p>
          <a:p>
            <a:pPr marL="971550" lvl="1" indent="-514350">
              <a:buAutoNum type="arabicPeriod"/>
            </a:pPr>
            <a:r>
              <a:rPr lang="en-US">
                <a:cs typeface="Calibri"/>
              </a:rPr>
              <a:t>Top managers take their mission statement seriously and expect everyone else to do the same</a:t>
            </a:r>
          </a:p>
          <a:p>
            <a:pPr marL="971550" lvl="1" indent="-514350">
              <a:buAutoNum type="arabicPeriod"/>
            </a:pPr>
            <a:r>
              <a:rPr lang="en-US">
                <a:cs typeface="Calibri"/>
              </a:rPr>
              <a:t>Success attracts the best people- and the best people sustain success</a:t>
            </a:r>
            <a:endParaRPr lang="en-US" dirty="0">
              <a:cs typeface="Calibri"/>
            </a:endParaRPr>
          </a:p>
          <a:p>
            <a:pPr marL="971550" lvl="1" indent="-514350">
              <a:buAutoNum type="arabicPeriod"/>
            </a:pPr>
            <a:r>
              <a:rPr lang="en-US">
                <a:cs typeface="Calibri"/>
              </a:rPr>
              <a:t>Top companies know exactly what they are looking for </a:t>
            </a:r>
            <a:endParaRPr lang="en-US" dirty="0">
              <a:cs typeface="Calibri"/>
            </a:endParaRPr>
          </a:p>
          <a:p>
            <a:pPr marL="971550" lvl="1" indent="-514350">
              <a:buAutoNum type="arabicPeriod"/>
            </a:pPr>
            <a:r>
              <a:rPr lang="en-US">
                <a:cs typeface="Calibri"/>
              </a:rPr>
              <a:t>Firms see career development as an investment, not a chore</a:t>
            </a:r>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3025094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CF24-F196-48F5-A071-37551093FF02}"/>
              </a:ext>
            </a:extLst>
          </p:cNvPr>
          <p:cNvSpPr>
            <a:spLocks noGrp="1"/>
          </p:cNvSpPr>
          <p:nvPr>
            <p:ph type="title"/>
          </p:nvPr>
        </p:nvSpPr>
        <p:spPr/>
        <p:txBody>
          <a:bodyPr anchor="t"/>
          <a:lstStyle/>
          <a:p>
            <a:r>
              <a:rPr lang="en-US">
                <a:cs typeface="Calibri"/>
              </a:rPr>
              <a:t>Hay Group Continued</a:t>
            </a:r>
            <a:endParaRPr lang="en-US"/>
          </a:p>
        </p:txBody>
      </p:sp>
      <p:sp>
        <p:nvSpPr>
          <p:cNvPr id="3" name="Content Placeholder 2">
            <a:extLst>
              <a:ext uri="{FF2B5EF4-FFF2-40B4-BE49-F238E27FC236}">
                <a16:creationId xmlns:a16="http://schemas.microsoft.com/office/drawing/2014/main" id="{365BC5B5-CC11-445E-8E4D-DC2E9A7814B3}"/>
              </a:ext>
            </a:extLst>
          </p:cNvPr>
          <p:cNvSpPr>
            <a:spLocks noGrp="1"/>
          </p:cNvSpPr>
          <p:nvPr>
            <p:ph idx="1"/>
          </p:nvPr>
        </p:nvSpPr>
        <p:spPr/>
        <p:txBody>
          <a:bodyPr anchor="t"/>
          <a:lstStyle/>
          <a:p>
            <a:pPr marL="0" indent="0">
              <a:buNone/>
            </a:pPr>
            <a:r>
              <a:rPr lang="en-US">
                <a:cs typeface="Calibri"/>
              </a:rPr>
              <a:t>5. Whenever possible, these companies promote from within </a:t>
            </a:r>
            <a:endParaRPr lang="en-US"/>
          </a:p>
          <a:p>
            <a:pPr marL="0" indent="0">
              <a:buNone/>
            </a:pPr>
            <a:r>
              <a:rPr lang="en-US">
                <a:cs typeface="Calibri"/>
              </a:rPr>
              <a:t>6. Performance is rewarded </a:t>
            </a:r>
            <a:endParaRPr lang="en-US" dirty="0">
              <a:cs typeface="Calibri"/>
            </a:endParaRPr>
          </a:p>
          <a:p>
            <a:pPr marL="0" indent="0">
              <a:buNone/>
            </a:pPr>
            <a:r>
              <a:rPr lang="en-US" dirty="0">
                <a:cs typeface="Calibri"/>
              </a:rPr>
              <a:t>7. Firms are genuinely interested in what their </a:t>
            </a:r>
            <a:r>
              <a:rPr lang="en-US">
                <a:cs typeface="Calibri"/>
              </a:rPr>
              <a:t>employees think, and they measure work satisfaction often and thoroughly </a:t>
            </a:r>
            <a:endParaRPr lang="en-US" dirty="0">
              <a:cs typeface="Calibri"/>
            </a:endParaRPr>
          </a:p>
          <a:p>
            <a:pPr marL="514350" indent="-514350">
              <a:buAutoNum type="arabicPeriod"/>
            </a:pPr>
            <a:endParaRPr lang="en-US" dirty="0">
              <a:cs typeface="Calibri"/>
            </a:endParaRPr>
          </a:p>
        </p:txBody>
      </p:sp>
    </p:spTree>
    <p:extLst>
      <p:ext uri="{BB962C8B-B14F-4D97-AF65-F5344CB8AC3E}">
        <p14:creationId xmlns:p14="http://schemas.microsoft.com/office/powerpoint/2010/main" val="1158306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1F6517-74C8-4622-AE33-1177DD76D134}"/>
              </a:ext>
            </a:extLst>
          </p:cNvPr>
          <p:cNvSpPr>
            <a:spLocks noGrp="1"/>
          </p:cNvSpPr>
          <p:nvPr>
            <p:ph idx="1"/>
          </p:nvPr>
        </p:nvSpPr>
        <p:spPr/>
        <p:txBody>
          <a:bodyPr anchor="t"/>
          <a:lstStyle/>
          <a:p>
            <a:pPr marL="0" indent="0" algn="ctr">
              <a:buNone/>
            </a:pPr>
            <a:r>
              <a:rPr lang="en-US" sz="11500" dirty="0">
                <a:cs typeface="Calibri"/>
              </a:rPr>
              <a:t>Questions?</a:t>
            </a:r>
            <a:endParaRPr lang="en-US" sz="11500" dirty="0"/>
          </a:p>
        </p:txBody>
      </p:sp>
    </p:spTree>
    <p:extLst>
      <p:ext uri="{BB962C8B-B14F-4D97-AF65-F5344CB8AC3E}">
        <p14:creationId xmlns:p14="http://schemas.microsoft.com/office/powerpoint/2010/main" val="353296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3550A-09F7-4611-9AF7-47EA012B61C5}"/>
              </a:ext>
            </a:extLst>
          </p:cNvPr>
          <p:cNvSpPr>
            <a:spLocks noGrp="1"/>
          </p:cNvSpPr>
          <p:nvPr>
            <p:ph type="title"/>
          </p:nvPr>
        </p:nvSpPr>
        <p:spPr>
          <a:xfrm>
            <a:off x="457200" y="70452"/>
            <a:ext cx="8229600" cy="1143000"/>
          </a:xfrm>
        </p:spPr>
        <p:txBody>
          <a:bodyPr/>
          <a:lstStyle/>
          <a:p>
            <a:r>
              <a:rPr lang="en-US" altLang="zh-TW" dirty="0"/>
              <a:t>Figure 11.1 - Decision-Making Process</a:t>
            </a:r>
            <a:endParaRPr lang="en-US" dirty="0"/>
          </a:p>
        </p:txBody>
      </p:sp>
      <p:pic>
        <p:nvPicPr>
          <p:cNvPr id="4" name="Content Placeholder 2" descr="The figure contains a flowchart that show the decision-making process. The flow chart has two columns. The column on the left is labeled stage, and it is numbered from one to nine from the top to the bottom. The column on the right is labeled process and has nine boxes that are connected to the next box through downward pointing arrows. From the top, the content in the boxes read problem perception, problem identification, problem formulation, search for alternatives, evaluation of alternatives, choice of alternatives, start of operation, implementation, and control." title="Figure 11.1 - Decision-Making Process">
            <a:extLst>
              <a:ext uri="{FF2B5EF4-FFF2-40B4-BE49-F238E27FC236}">
                <a16:creationId xmlns:a16="http://schemas.microsoft.com/office/drawing/2014/main" id="{3D8B4526-0296-459F-A89A-4A78EC8DC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2381" y="1414463"/>
            <a:ext cx="4216893" cy="4950826"/>
          </a:xfrm>
        </p:spPr>
      </p:pic>
    </p:spTree>
    <p:extLst>
      <p:ext uri="{BB962C8B-B14F-4D97-AF65-F5344CB8AC3E}">
        <p14:creationId xmlns:p14="http://schemas.microsoft.com/office/powerpoint/2010/main" val="184813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sz="2400" dirty="0"/>
              <a:t>Table 11.1 - Factors That Influence Centralization or Decentralization of Decision Making in Subsidiary Operations</a:t>
            </a:r>
          </a:p>
        </p:txBody>
      </p:sp>
      <p:pic>
        <p:nvPicPr>
          <p:cNvPr id="3" name="Content Placeholder 2" descr="The slide contains a table stating the factors that influence centralization or decentralization of decision making in subsidiary operations. The table has 2 columns and 14 rows. The header of column 1 reads encourage centralization, and the header of column 2 reads encourage decentralization. &#10;In row 2, column 1 reads large size and column 2 reads small size. In row 3, column 1 reads large capital investment and column 2 reads small capital investment. In row 4, column 1 reads relatively high importance to MNC and column 2 reads relatively low importance to MNC. In row 5, column 1 reads highly competitive environment and column 2 reads stable environment. In row 6, column 1 reads strong volume-to-unit-cost relationship and column 2 reads weak volume-to-unit-cost relationship. In row 7, column 1 reads high degree of technology and column 2 reads moderate to low degree of technology. In row 8, column 1 reads strong importance attached to brand name, patent rights, etc. and column 2 reads little importance attached to brand name, patent rights, etc. In row 9, column 1 reads low level of product diversification and column 2 reads high level of product diversification. In row 10, column 1 reads homogeneous product lines and column 2 reads heterogeneous product lines. In row 11, column 1 reads small geographic distance between home office and subsidiary and column 2 reads large geographic distance between home office and subsidiary. In row 12, column 1 reads high interdependence between the units and column 2 reads low interdependence between the units. In row 13, column 1 reads fewer highly competent managers in host country and column 2 reads more highly competent managers in host country. In row 14, column 1 reads much experience in international business and column 2 reads little experience in international business.&#10;" title="Table 11.1 - Factors That Influence Centralization or Decentralization of Decision Making in Subsidiary Opera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0501" y="1090659"/>
            <a:ext cx="3728975" cy="552513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158B-E633-418B-AA4A-45842A900914}"/>
              </a:ext>
            </a:extLst>
          </p:cNvPr>
          <p:cNvSpPr>
            <a:spLocks noGrp="1"/>
          </p:cNvSpPr>
          <p:nvPr>
            <p:ph type="title"/>
          </p:nvPr>
        </p:nvSpPr>
        <p:spPr>
          <a:xfrm>
            <a:off x="457200" y="79330"/>
            <a:ext cx="8229600" cy="1143000"/>
          </a:xfrm>
        </p:spPr>
        <p:txBody>
          <a:bodyPr/>
          <a:lstStyle/>
          <a:p>
            <a:r>
              <a:rPr lang="en-US" dirty="0"/>
              <a:t>Factors Affecting  Decision-Making Authority </a:t>
            </a:r>
          </a:p>
        </p:txBody>
      </p:sp>
      <p:sp>
        <p:nvSpPr>
          <p:cNvPr id="3" name="Content Placeholder 2">
            <a:extLst>
              <a:ext uri="{FF2B5EF4-FFF2-40B4-BE49-F238E27FC236}">
                <a16:creationId xmlns:a16="http://schemas.microsoft.com/office/drawing/2014/main" id="{FA2FF20A-31C3-45C3-BEF8-44092E375260}"/>
              </a:ext>
            </a:extLst>
          </p:cNvPr>
          <p:cNvSpPr>
            <a:spLocks noGrp="1"/>
          </p:cNvSpPr>
          <p:nvPr>
            <p:ph idx="1"/>
          </p:nvPr>
        </p:nvSpPr>
        <p:spPr/>
        <p:txBody>
          <a:bodyPr/>
          <a:lstStyle/>
          <a:p>
            <a:r>
              <a:rPr lang="en-US" sz="2400" dirty="0"/>
              <a:t>Efficient process become increasingly important as diversification or differences between the parent &amp; subsidiary increase</a:t>
            </a:r>
          </a:p>
          <a:p>
            <a:endParaRPr lang="en-US" sz="2400" dirty="0"/>
          </a:p>
          <a:p>
            <a:r>
              <a:rPr lang="en-US" sz="2400" dirty="0"/>
              <a:t>The </a:t>
            </a:r>
            <a:r>
              <a:rPr lang="en-US" sz="2400" b="1" dirty="0"/>
              <a:t>father apart</a:t>
            </a:r>
            <a:r>
              <a:rPr lang="en-US" sz="2400" dirty="0"/>
              <a:t> the two units are in are either geographical area or </a:t>
            </a:r>
            <a:r>
              <a:rPr lang="en-US" sz="2400" b="1" dirty="0"/>
              <a:t>cultural beliefs</a:t>
            </a:r>
            <a:r>
              <a:rPr lang="en-US" sz="2400" dirty="0"/>
              <a:t>, the </a:t>
            </a:r>
            <a:r>
              <a:rPr lang="en-US" sz="2400" b="1" dirty="0"/>
              <a:t>higher </a:t>
            </a:r>
            <a:r>
              <a:rPr lang="en-US" sz="2400" dirty="0"/>
              <a:t>the level of </a:t>
            </a:r>
            <a:r>
              <a:rPr lang="en-US" sz="2400" b="1" dirty="0"/>
              <a:t>decentralization</a:t>
            </a:r>
          </a:p>
          <a:p>
            <a:endParaRPr lang="en-US" sz="2400" b="1" dirty="0"/>
          </a:p>
          <a:p>
            <a:r>
              <a:rPr lang="en-US" sz="2400" dirty="0"/>
              <a:t>If the subsidiary has </a:t>
            </a:r>
            <a:r>
              <a:rPr lang="en-US" sz="2400" b="1" dirty="0"/>
              <a:t>highly competent local managers</a:t>
            </a:r>
            <a:r>
              <a:rPr lang="en-US" sz="2400" dirty="0"/>
              <a:t>, the chances for </a:t>
            </a:r>
            <a:r>
              <a:rPr lang="en-US" sz="2400" b="1" dirty="0"/>
              <a:t>decentralization</a:t>
            </a:r>
            <a:r>
              <a:rPr lang="en-US" sz="2400" dirty="0"/>
              <a:t> are </a:t>
            </a:r>
            <a:r>
              <a:rPr lang="en-US" sz="2400" b="1" dirty="0"/>
              <a:t>increased</a:t>
            </a:r>
            <a:r>
              <a:rPr lang="en-US" sz="2400" dirty="0"/>
              <a:t> because of the confidence they have in them</a:t>
            </a:r>
          </a:p>
          <a:p>
            <a:endParaRPr lang="en-US" dirty="0"/>
          </a:p>
        </p:txBody>
      </p:sp>
    </p:spTree>
    <p:extLst>
      <p:ext uri="{BB962C8B-B14F-4D97-AF65-F5344CB8AC3E}">
        <p14:creationId xmlns:p14="http://schemas.microsoft.com/office/powerpoint/2010/main" val="3960002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4321-42E6-4386-AB09-B3CB6F6ABC1B}"/>
              </a:ext>
            </a:extLst>
          </p:cNvPr>
          <p:cNvSpPr>
            <a:spLocks noGrp="1"/>
          </p:cNvSpPr>
          <p:nvPr>
            <p:ph type="title"/>
          </p:nvPr>
        </p:nvSpPr>
        <p:spPr>
          <a:xfrm>
            <a:off x="457200" y="70452"/>
            <a:ext cx="8229600" cy="1143000"/>
          </a:xfrm>
        </p:spPr>
        <p:txBody>
          <a:bodyPr/>
          <a:lstStyle/>
          <a:p>
            <a:r>
              <a:rPr lang="en-US" altLang="zh-TW" dirty="0"/>
              <a:t>Cultural Differences in Decision Making</a:t>
            </a:r>
            <a:endParaRPr lang="en-US" dirty="0"/>
          </a:p>
        </p:txBody>
      </p:sp>
      <p:sp>
        <p:nvSpPr>
          <p:cNvPr id="3" name="Content Placeholder 2">
            <a:extLst>
              <a:ext uri="{FF2B5EF4-FFF2-40B4-BE49-F238E27FC236}">
                <a16:creationId xmlns:a16="http://schemas.microsoft.com/office/drawing/2014/main" id="{83E94781-16D5-4C8C-AB63-7B6AC5291DC2}"/>
              </a:ext>
            </a:extLst>
          </p:cNvPr>
          <p:cNvSpPr>
            <a:spLocks noGrp="1"/>
          </p:cNvSpPr>
          <p:nvPr>
            <p:ph idx="1"/>
          </p:nvPr>
        </p:nvSpPr>
        <p:spPr/>
        <p:txBody>
          <a:bodyPr/>
          <a:lstStyle/>
          <a:p>
            <a:pPr>
              <a:defRPr/>
            </a:pPr>
            <a:r>
              <a:rPr lang="en-US" altLang="zh-TW" dirty="0"/>
              <a:t>How managers view time in the decision-making process </a:t>
            </a:r>
          </a:p>
          <a:p>
            <a:pPr lvl="1">
              <a:defRPr/>
            </a:pPr>
            <a:r>
              <a:rPr lang="en-IN" dirty="0"/>
              <a:t>French managers tend to spend ample time on searching for and evaluating alternatives</a:t>
            </a:r>
          </a:p>
          <a:p>
            <a:pPr lvl="1">
              <a:defRPr/>
            </a:pPr>
            <a:r>
              <a:rPr lang="en-IN" altLang="zh-TW" dirty="0"/>
              <a:t>Danish managers </a:t>
            </a:r>
            <a:r>
              <a:rPr lang="en-IN" dirty="0"/>
              <a:t>want to act first and take advantage of opportunities</a:t>
            </a:r>
            <a:endParaRPr lang="en-IN" altLang="zh-TW" dirty="0"/>
          </a:p>
          <a:p>
            <a:endParaRPr lang="en-US" dirty="0"/>
          </a:p>
        </p:txBody>
      </p:sp>
    </p:spTree>
    <p:extLst>
      <p:ext uri="{BB962C8B-B14F-4D97-AF65-F5344CB8AC3E}">
        <p14:creationId xmlns:p14="http://schemas.microsoft.com/office/powerpoint/2010/main" val="1746354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BC15-9880-45D3-BAE7-9D00F9FF0C08}"/>
              </a:ext>
            </a:extLst>
          </p:cNvPr>
          <p:cNvSpPr>
            <a:spLocks noGrp="1"/>
          </p:cNvSpPr>
          <p:nvPr>
            <p:ph type="title"/>
          </p:nvPr>
        </p:nvSpPr>
        <p:spPr>
          <a:xfrm>
            <a:off x="457200" y="79329"/>
            <a:ext cx="8229600" cy="1143000"/>
          </a:xfrm>
        </p:spPr>
        <p:txBody>
          <a:bodyPr/>
          <a:lstStyle/>
          <a:p>
            <a:r>
              <a:rPr lang="en-US" altLang="zh-TW" dirty="0"/>
              <a:t>Cultural Differences in Decision Making</a:t>
            </a:r>
            <a:r>
              <a:rPr lang="en-US" altLang="zh-TW" sz="4800" dirty="0"/>
              <a:t> </a:t>
            </a:r>
            <a:r>
              <a:rPr lang="en-US" altLang="zh-TW" sz="2800" dirty="0"/>
              <a:t>(continued 1)</a:t>
            </a:r>
            <a:endParaRPr lang="en-US" dirty="0"/>
          </a:p>
        </p:txBody>
      </p:sp>
      <p:sp>
        <p:nvSpPr>
          <p:cNvPr id="3" name="Content Placeholder 2">
            <a:extLst>
              <a:ext uri="{FF2B5EF4-FFF2-40B4-BE49-F238E27FC236}">
                <a16:creationId xmlns:a16="http://schemas.microsoft.com/office/drawing/2014/main" id="{76AB834E-4224-4899-A0EB-4F6CFDA12253}"/>
              </a:ext>
            </a:extLst>
          </p:cNvPr>
          <p:cNvSpPr>
            <a:spLocks noGrp="1"/>
          </p:cNvSpPr>
          <p:nvPr>
            <p:ph idx="1"/>
          </p:nvPr>
        </p:nvSpPr>
        <p:spPr/>
        <p:txBody>
          <a:bodyPr/>
          <a:lstStyle/>
          <a:p>
            <a:pPr>
              <a:defRPr/>
            </a:pPr>
            <a:r>
              <a:rPr lang="en-IN" dirty="0"/>
              <a:t>Germans and </a:t>
            </a:r>
            <a:r>
              <a:rPr lang="en-US" dirty="0"/>
              <a:t>Scandinavian countries both have codetermination</a:t>
            </a:r>
          </a:p>
          <a:p>
            <a:pPr lvl="1">
              <a:defRPr/>
            </a:pPr>
            <a:r>
              <a:rPr lang="en-US" altLang="zh-TW" b="1" dirty="0"/>
              <a:t>Codetermination</a:t>
            </a:r>
            <a:r>
              <a:rPr lang="en-US" altLang="zh-TW" dirty="0"/>
              <a:t>: Legal system that requires workers and their managers to discuss major decisions</a:t>
            </a:r>
            <a:endParaRPr lang="en-IN" dirty="0"/>
          </a:p>
          <a:p>
            <a:pPr lvl="1">
              <a:defRPr/>
            </a:pPr>
            <a:r>
              <a:rPr lang="en-US" dirty="0"/>
              <a:t>Germans tend</a:t>
            </a:r>
            <a:r>
              <a:rPr lang="en-IN" dirty="0"/>
              <a:t> to be fairly centralized, autocratic, and hierarchical</a:t>
            </a:r>
          </a:p>
          <a:p>
            <a:pPr lvl="1">
              <a:defRPr/>
            </a:pPr>
            <a:r>
              <a:rPr lang="en-IN"/>
              <a:t>Swedes focus more on quality of work life and the importance of the individual in the organization</a:t>
            </a:r>
          </a:p>
          <a:p>
            <a:endParaRPr lang="en-US"/>
          </a:p>
        </p:txBody>
      </p:sp>
    </p:spTree>
    <p:extLst>
      <p:ext uri="{BB962C8B-B14F-4D97-AF65-F5344CB8AC3E}">
        <p14:creationId xmlns:p14="http://schemas.microsoft.com/office/powerpoint/2010/main" val="287486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62EA-2D07-40D1-AB62-A5926E95D73D}"/>
              </a:ext>
            </a:extLst>
          </p:cNvPr>
          <p:cNvSpPr>
            <a:spLocks noGrp="1"/>
          </p:cNvSpPr>
          <p:nvPr>
            <p:ph type="title"/>
          </p:nvPr>
        </p:nvSpPr>
        <p:spPr>
          <a:xfrm>
            <a:off x="457200" y="70452"/>
            <a:ext cx="8229600" cy="1143000"/>
          </a:xfrm>
        </p:spPr>
        <p:txBody>
          <a:bodyPr/>
          <a:lstStyle/>
          <a:p>
            <a:r>
              <a:rPr lang="en-US" altLang="zh-TW" dirty="0"/>
              <a:t>Cultural Differences in Decision Making </a:t>
            </a:r>
            <a:r>
              <a:rPr lang="en-US" altLang="zh-TW" sz="2800" dirty="0"/>
              <a:t>(continued 2)</a:t>
            </a:r>
            <a:endParaRPr lang="en-US" dirty="0"/>
          </a:p>
        </p:txBody>
      </p:sp>
      <p:sp>
        <p:nvSpPr>
          <p:cNvPr id="3" name="Content Placeholder 2">
            <a:extLst>
              <a:ext uri="{FF2B5EF4-FFF2-40B4-BE49-F238E27FC236}">
                <a16:creationId xmlns:a16="http://schemas.microsoft.com/office/drawing/2014/main" id="{5EE5B91A-0AA2-4CAB-979D-AF8224259947}"/>
              </a:ext>
            </a:extLst>
          </p:cNvPr>
          <p:cNvSpPr>
            <a:spLocks noGrp="1"/>
          </p:cNvSpPr>
          <p:nvPr>
            <p:ph idx="1"/>
          </p:nvPr>
        </p:nvSpPr>
        <p:spPr/>
        <p:txBody>
          <a:bodyPr/>
          <a:lstStyle/>
          <a:p>
            <a:r>
              <a:rPr lang="en-US" altLang="en-US" dirty="0"/>
              <a:t>Japanese are different from Europeans t</a:t>
            </a:r>
            <a:r>
              <a:rPr lang="en-IN"/>
              <a:t>hough they employ a long-term focus</a:t>
            </a:r>
            <a:endParaRPr lang="en-US" altLang="en-US"/>
          </a:p>
          <a:p>
            <a:pPr lvl="1"/>
            <a:r>
              <a:rPr lang="en-US" altLang="en-US" dirty="0"/>
              <a:t>Use the following decision-making processes:</a:t>
            </a:r>
          </a:p>
          <a:p>
            <a:pPr lvl="2"/>
            <a:r>
              <a:rPr lang="en-US" altLang="zh-TW" b="1" dirty="0" err="1"/>
              <a:t>Ringisei</a:t>
            </a:r>
            <a:r>
              <a:rPr lang="en-US" altLang="zh-TW" dirty="0"/>
              <a:t>: Decision making by consensus </a:t>
            </a:r>
          </a:p>
          <a:p>
            <a:pPr lvl="2"/>
            <a:r>
              <a:rPr lang="en-US" altLang="zh-TW" b="1" dirty="0" err="1"/>
              <a:t>Tatemae</a:t>
            </a:r>
            <a:r>
              <a:rPr lang="en-US" altLang="zh-TW" dirty="0"/>
              <a:t>: Doing the right thing according to the norm </a:t>
            </a:r>
          </a:p>
          <a:p>
            <a:pPr lvl="2"/>
            <a:r>
              <a:rPr lang="en-US" altLang="zh-TW" b="1" dirty="0" err="1"/>
              <a:t>Honne</a:t>
            </a:r>
            <a:r>
              <a:rPr lang="en-US" altLang="zh-TW" dirty="0"/>
              <a:t>: What one really wants to do </a:t>
            </a:r>
          </a:p>
          <a:p>
            <a:endParaRPr lang="en-US" dirty="0"/>
          </a:p>
        </p:txBody>
      </p:sp>
    </p:spTree>
    <p:extLst>
      <p:ext uri="{BB962C8B-B14F-4D97-AF65-F5344CB8AC3E}">
        <p14:creationId xmlns:p14="http://schemas.microsoft.com/office/powerpoint/2010/main" val="210402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A7ECC-4F7E-4587-AC3C-C76D5F183F5C}"/>
              </a:ext>
            </a:extLst>
          </p:cNvPr>
          <p:cNvSpPr>
            <a:spLocks noGrp="1"/>
          </p:cNvSpPr>
          <p:nvPr>
            <p:ph type="title"/>
          </p:nvPr>
        </p:nvSpPr>
        <p:spPr>
          <a:xfrm>
            <a:off x="457200" y="70452"/>
            <a:ext cx="8229600" cy="1143000"/>
          </a:xfrm>
        </p:spPr>
        <p:txBody>
          <a:bodyPr/>
          <a:lstStyle/>
          <a:p>
            <a:r>
              <a:rPr lang="en-US" dirty="0"/>
              <a:t>Total Quality Management Decisions </a:t>
            </a:r>
          </a:p>
        </p:txBody>
      </p:sp>
      <p:sp>
        <p:nvSpPr>
          <p:cNvPr id="3" name="Content Placeholder 2">
            <a:extLst>
              <a:ext uri="{FF2B5EF4-FFF2-40B4-BE49-F238E27FC236}">
                <a16:creationId xmlns:a16="http://schemas.microsoft.com/office/drawing/2014/main" id="{0E3E0DDB-774D-48B5-AEF6-8CBEA62136AE}"/>
              </a:ext>
            </a:extLst>
          </p:cNvPr>
          <p:cNvSpPr>
            <a:spLocks noGrp="1"/>
          </p:cNvSpPr>
          <p:nvPr>
            <p:ph idx="1"/>
          </p:nvPr>
        </p:nvSpPr>
        <p:spPr>
          <a:xfrm>
            <a:off x="457200" y="1484790"/>
            <a:ext cx="8229600" cy="4525963"/>
          </a:xfrm>
        </p:spPr>
        <p:txBody>
          <a:bodyPr/>
          <a:lstStyle/>
          <a:p>
            <a:r>
              <a:rPr lang="en-US" sz="2400" b="1" u="sng" dirty="0"/>
              <a:t>Total Quality Management (TQM): </a:t>
            </a:r>
            <a:r>
              <a:rPr lang="en-US" sz="2400" dirty="0"/>
              <a:t>is an organizational strategy &amp; accompanying techniques that results in delivery of high-quality products or services to customers (Ch 8)</a:t>
            </a:r>
          </a:p>
          <a:p>
            <a:endParaRPr lang="en-US" sz="2400" dirty="0"/>
          </a:p>
          <a:p>
            <a:pPr>
              <a:defRPr/>
            </a:pPr>
            <a:r>
              <a:rPr lang="en-US" altLang="zh-TW" sz="2400" dirty="0"/>
              <a:t>Critical to achieve world-class competitiveness</a:t>
            </a:r>
          </a:p>
          <a:p>
            <a:pPr>
              <a:defRPr/>
            </a:pPr>
            <a:endParaRPr lang="en-US" altLang="zh-TW" sz="2400" dirty="0"/>
          </a:p>
          <a:p>
            <a:pPr>
              <a:defRPr/>
            </a:pPr>
            <a:r>
              <a:rPr lang="en-US" altLang="zh-TW" sz="2400" dirty="0"/>
              <a:t>Has a big impact in the manufacturing area</a:t>
            </a:r>
          </a:p>
          <a:p>
            <a:pPr lvl="1">
              <a:defRPr/>
            </a:pPr>
            <a:r>
              <a:rPr lang="en-US" altLang="zh-TW" sz="2400" dirty="0"/>
              <a:t>Employs concurrent engineering or inter-functional teams to develop new products</a:t>
            </a:r>
          </a:p>
          <a:p>
            <a:pPr lvl="1">
              <a:defRPr/>
            </a:pPr>
            <a:endParaRPr lang="en-US" altLang="zh-TW" sz="2400" dirty="0"/>
          </a:p>
          <a:p>
            <a:pPr>
              <a:defRPr/>
            </a:pPr>
            <a:r>
              <a:rPr lang="en-US" altLang="zh-TW" sz="2400" dirty="0"/>
              <a:t>Used by MNCs to tailor their output to customer needs</a:t>
            </a:r>
          </a:p>
          <a:p>
            <a:endParaRPr lang="en-US" dirty="0"/>
          </a:p>
          <a:p>
            <a:endParaRPr lang="en-US" dirty="0"/>
          </a:p>
        </p:txBody>
      </p:sp>
    </p:spTree>
    <p:extLst>
      <p:ext uri="{BB962C8B-B14F-4D97-AF65-F5344CB8AC3E}">
        <p14:creationId xmlns:p14="http://schemas.microsoft.com/office/powerpoint/2010/main" val="169501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TotalTime>
  <Words>796</Words>
  <Application>Microsoft Office PowerPoint</Application>
  <PresentationFormat>On-screen Show (4:3)</PresentationFormat>
  <Paragraphs>141</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georgia</vt:lpstr>
      <vt:lpstr>Helvetica</vt:lpstr>
      <vt:lpstr>PMingLiU</vt:lpstr>
      <vt:lpstr>PMingLiU</vt:lpstr>
      <vt:lpstr>Times New Roman</vt:lpstr>
      <vt:lpstr>ヒラギノ丸ゴ Pro W4</vt:lpstr>
      <vt:lpstr>Office Theme</vt:lpstr>
      <vt:lpstr>Management Decision and Control </vt:lpstr>
      <vt:lpstr>Decision-Making Process &amp; Challenges</vt:lpstr>
      <vt:lpstr>Figure 11.1 - Decision-Making Process</vt:lpstr>
      <vt:lpstr>Table 11.1 - Factors That Influence Centralization or Decentralization of Decision Making in Subsidiary Operations</vt:lpstr>
      <vt:lpstr>Factors Affecting  Decision-Making Authority </vt:lpstr>
      <vt:lpstr>Cultural Differences in Decision Making</vt:lpstr>
      <vt:lpstr>Cultural Differences in Decision Making (continued 1)</vt:lpstr>
      <vt:lpstr>Cultural Differences in Decision Making (continued 2)</vt:lpstr>
      <vt:lpstr>Total Quality Management Decisions </vt:lpstr>
      <vt:lpstr>Total Quality Management Techniques</vt:lpstr>
      <vt:lpstr>ISO 9000 Certification</vt:lpstr>
      <vt:lpstr>Decisions to Attack Competition</vt:lpstr>
      <vt:lpstr>The Controlling Process</vt:lpstr>
      <vt:lpstr>Internal &amp; External Controls</vt:lpstr>
      <vt:lpstr>Impact of Internal and External Controls</vt:lpstr>
      <vt:lpstr>Direct &amp; Indirect Controls</vt:lpstr>
      <vt:lpstr>Approaches to Control</vt:lpstr>
      <vt:lpstr>Approaches Continued</vt:lpstr>
      <vt:lpstr>Performance Evaluation</vt:lpstr>
      <vt:lpstr>Financial Performance</vt:lpstr>
      <vt:lpstr>Quality Performance</vt:lpstr>
      <vt:lpstr>Personnel Performance</vt:lpstr>
      <vt:lpstr>Hay Group</vt:lpstr>
      <vt:lpstr>Hay Group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dc:title>
  <dc:creator>Jordan</dc:creator>
  <cp:lastModifiedBy>Harraf, Abe</cp:lastModifiedBy>
  <cp:revision>722</cp:revision>
  <dcterms:created xsi:type="dcterms:W3CDTF">2015-05-27T18:56:39Z</dcterms:created>
  <dcterms:modified xsi:type="dcterms:W3CDTF">2019-04-01T20:47:22Z</dcterms:modified>
</cp:coreProperties>
</file>