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00" r:id="rId2"/>
    <p:sldId id="346" r:id="rId3"/>
    <p:sldId id="344" r:id="rId4"/>
    <p:sldId id="260" r:id="rId5"/>
    <p:sldId id="315" r:id="rId6"/>
    <p:sldId id="360" r:id="rId7"/>
    <p:sldId id="351" r:id="rId8"/>
    <p:sldId id="352" r:id="rId9"/>
    <p:sldId id="363" r:id="rId10"/>
    <p:sldId id="353" r:id="rId11"/>
    <p:sldId id="261" r:id="rId12"/>
    <p:sldId id="354" r:id="rId13"/>
    <p:sldId id="359" r:id="rId14"/>
    <p:sldId id="358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391" y="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6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E5983-1A17-4473-898E-FB3882D1B2F0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61E2D-C954-4C59-8C26-F925C248F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59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B33C6-E117-414D-8792-EBB11A5A0A5A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B33C6-E117-414D-8792-EBB11A5A0A5A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B33C6-E117-414D-8792-EBB11A5A0A5A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B33C6-E117-414D-8792-EBB11A5A0A5A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B33C6-E117-414D-8792-EBB11A5A0A5A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B33C6-E117-414D-8792-EBB11A5A0A5A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B33C6-E117-414D-8792-EBB11A5A0A5A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0B33C6-E117-414D-8792-EBB11A5A0A5A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9737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89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91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54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1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07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7303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155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575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456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4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6F110-4503-4012-867E-0831CB716856}" type="datetimeFigureOut">
              <a:rPr lang="it-IT" smtClean="0"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1EFDD-F49C-4A3D-BF67-C808643355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937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it-IT" altLang="it-IT" b="1" dirty="0" err="1">
                <a:solidFill>
                  <a:srgbClr val="660066"/>
                </a:solidFill>
              </a:rPr>
              <a:t>ReggioChildren:cultura</a:t>
            </a:r>
            <a:r>
              <a:rPr lang="it-IT" altLang="it-IT" b="1" dirty="0">
                <a:solidFill>
                  <a:srgbClr val="660066"/>
                </a:solidFill>
              </a:rPr>
              <a:t> educativa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algn="just"/>
            <a:r>
              <a:rPr lang="it-IT" sz="3600" dirty="0">
                <a:solidFill>
                  <a:schemeClr val="tx1"/>
                </a:solidFill>
              </a:rPr>
              <a:t>- [</a:t>
            </a: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</a:rPr>
              <a:t>il bambino competente</a:t>
            </a:r>
            <a:r>
              <a:rPr lang="it-IT" sz="3600" dirty="0">
                <a:solidFill>
                  <a:schemeClr val="tx1"/>
                </a:solidFill>
              </a:rPr>
              <a:t>] fin dalla nascita i bambini e le bambine sviluppano le competenze che saranno parte essenziale del corso di vita;</a:t>
            </a:r>
          </a:p>
          <a:p>
            <a:pPr algn="just"/>
            <a:r>
              <a:rPr lang="it-IT" sz="3600" dirty="0">
                <a:solidFill>
                  <a:schemeClr val="tx1"/>
                </a:solidFill>
              </a:rPr>
              <a:t>- [</a:t>
            </a: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</a:rPr>
              <a:t>100 linguaggi</a:t>
            </a:r>
            <a:r>
              <a:rPr lang="it-IT" sz="3600" dirty="0">
                <a:solidFill>
                  <a:schemeClr val="tx1"/>
                </a:solidFill>
              </a:rPr>
              <a:t>] l'educazione valorizza le potenzialità tramite l’uso di molteplici sistemi simbolici per esprimersi, per rappresentare la realtà circostante e per comunicare con gli altri</a:t>
            </a:r>
          </a:p>
          <a:p>
            <a:pPr algn="just"/>
            <a:r>
              <a:rPr lang="it-IT" sz="3600" dirty="0">
                <a:solidFill>
                  <a:schemeClr val="tx1"/>
                </a:solidFill>
              </a:rPr>
              <a:t>- [</a:t>
            </a:r>
            <a:r>
              <a:rPr lang="it-IT" sz="3600" b="1" dirty="0">
                <a:solidFill>
                  <a:schemeClr val="accent2">
                    <a:lumMod val="50000"/>
                  </a:schemeClr>
                </a:solidFill>
              </a:rPr>
              <a:t>i diritti</a:t>
            </a:r>
            <a:r>
              <a:rPr lang="it-IT" sz="3600" dirty="0">
                <a:solidFill>
                  <a:schemeClr val="tx1"/>
                </a:solidFill>
              </a:rPr>
              <a:t>] il rispetto per ciascuno, indipendentemente dal genere, dall'etnia e dalla religione.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endParaRPr lang="it-IT" alt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744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4008"/>
          </a:xfrm>
        </p:spPr>
        <p:txBody>
          <a:bodyPr>
            <a:normAutofit fontScale="90000"/>
          </a:bodyPr>
          <a:lstStyle/>
          <a:p>
            <a:r>
              <a:rPr lang="it-IT"/>
              <a:t>interazione soggettiva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754008"/>
            <a:ext cx="9144000" cy="6103992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Lisa 4 anni sta osservando sua mamma che getta i rifiuti organici nell'apposito bidone</a:t>
            </a:r>
          </a:p>
          <a:p>
            <a:r>
              <a:rPr lang="it-IT" dirty="0"/>
              <a:t>Lisa: perché fai così?</a:t>
            </a:r>
          </a:p>
          <a:p>
            <a:r>
              <a:rPr lang="it-IT" dirty="0"/>
              <a:t>Mamma: perché poi vengono messi negli orti e nei prati per far crescere i fiori e le piante</a:t>
            </a:r>
          </a:p>
          <a:p>
            <a:r>
              <a:rPr lang="it-IT" dirty="0"/>
              <a:t>Lisa: e perché?</a:t>
            </a:r>
          </a:p>
          <a:p>
            <a:r>
              <a:rPr lang="it-IT" dirty="0"/>
              <a:t>Mamma: rendono gli orti e i prati fertili, no?</a:t>
            </a:r>
          </a:p>
          <a:p>
            <a:r>
              <a:rPr lang="it-IT" dirty="0"/>
              <a:t>Lisa: fanno crescere gli orti e i prati?</a:t>
            </a:r>
          </a:p>
          <a:p>
            <a:r>
              <a:rPr lang="it-IT" dirty="0"/>
              <a:t>Mamma: sì così</a:t>
            </a:r>
          </a:p>
          <a:p>
            <a:r>
              <a:rPr lang="it-IT" dirty="0"/>
              <a:t>Lisa: perché così?</a:t>
            </a:r>
          </a:p>
          <a:p>
            <a:r>
              <a:rPr lang="it-IT" dirty="0"/>
              <a:t>Mamma: è come fai tu, per crescere devi mangiare tante cose diverse, frutta, verdura, carne ... pesce</a:t>
            </a:r>
          </a:p>
          <a:p>
            <a:r>
              <a:rPr lang="it-IT" dirty="0"/>
              <a:t>Lisa: uhm</a:t>
            </a:r>
          </a:p>
          <a:p>
            <a:r>
              <a:rPr lang="it-IT" dirty="0"/>
              <a:t>Mamma: anche i fiori e le piante per crescere hanno bisogno di tante cose e quello che avanza è una di queste cose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7205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857250"/>
            <a:ext cx="6858000" cy="628650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Cosa descrivere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485900"/>
            <a:ext cx="6858000" cy="4514850"/>
          </a:xfrm>
        </p:spPr>
        <p:txBody>
          <a:bodyPr>
            <a:normAutofit lnSpcReduction="10000"/>
          </a:bodyPr>
          <a:lstStyle/>
          <a:p>
            <a:pPr marL="428625" indent="-428625" algn="just">
              <a:lnSpc>
                <a:spcPct val="150000"/>
              </a:lnSpc>
              <a:buFontTx/>
              <a:buChar char="-"/>
            </a:pPr>
            <a:r>
              <a:rPr lang="it-IT" altLang="it-IT" sz="2700" dirty="0"/>
              <a:t>Gli ambienti (materiali; spazi)</a:t>
            </a:r>
          </a:p>
          <a:p>
            <a:pPr marL="428625" indent="-428625" algn="just">
              <a:lnSpc>
                <a:spcPct val="150000"/>
              </a:lnSpc>
              <a:buFontTx/>
              <a:buChar char="-"/>
            </a:pPr>
            <a:r>
              <a:rPr lang="it-IT" altLang="it-IT" sz="2700" dirty="0"/>
              <a:t>le situazioni condivise, progettate, realizzate e modificate (cosa si fa assieme)</a:t>
            </a:r>
          </a:p>
          <a:p>
            <a:pPr marL="428625" indent="-428625" algn="just">
              <a:lnSpc>
                <a:spcPct val="150000"/>
              </a:lnSpc>
              <a:buFontTx/>
              <a:buChar char="-"/>
            </a:pPr>
            <a:r>
              <a:rPr lang="it-IT" altLang="it-IT" sz="2700" dirty="0"/>
              <a:t>lo </a:t>
            </a:r>
            <a:r>
              <a:rPr lang="it-IT" altLang="it-IT" sz="2700" dirty="0" err="1"/>
              <a:t>scaffolding</a:t>
            </a:r>
            <a:r>
              <a:rPr lang="it-IT" altLang="it-IT" sz="2700" dirty="0"/>
              <a:t> a diversi livelli (le domande e le indicazioni degli adulti; le interazioni)</a:t>
            </a:r>
          </a:p>
          <a:p>
            <a:pPr algn="just">
              <a:lnSpc>
                <a:spcPct val="150000"/>
              </a:lnSpc>
            </a:pPr>
            <a:r>
              <a:rPr lang="it-IT" altLang="it-IT" sz="2700" dirty="0"/>
              <a:t>allo scopo di riflettere, riconoscere nuove opportunità di apprendimento</a:t>
            </a:r>
          </a:p>
          <a:p>
            <a:pPr algn="just">
              <a:lnSpc>
                <a:spcPct val="150000"/>
              </a:lnSpc>
            </a:pPr>
            <a:endParaRPr lang="it-IT" altLang="it-IT" sz="2700" dirty="0"/>
          </a:p>
        </p:txBody>
      </p:sp>
    </p:spTree>
    <p:extLst>
      <p:ext uri="{BB962C8B-B14F-4D97-AF65-F5344CB8AC3E}">
        <p14:creationId xmlns:p14="http://schemas.microsoft.com/office/powerpoint/2010/main" val="3107262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51E869-B921-436A-980B-1E87E2DA5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1837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L’oggetto del rilancio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09D28D-AD14-48E9-8131-E62237F43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1838"/>
            <a:ext cx="9144000" cy="6126162"/>
          </a:xfrm>
        </p:spPr>
        <p:txBody>
          <a:bodyPr>
            <a:normAutofit/>
          </a:bodyPr>
          <a:lstStyle/>
          <a:p>
            <a:r>
              <a:rPr lang="it-IT" sz="3600" dirty="0"/>
              <a:t>L</a:t>
            </a:r>
            <a:r>
              <a:rPr lang="it-IT" sz="3600" b="1" dirty="0"/>
              <a:t>’atto</a:t>
            </a:r>
            <a:r>
              <a:rPr lang="it-IT" sz="3600" dirty="0"/>
              <a:t> del bambino (cosa può fare ancora? Cosa può fare di alternativo?)</a:t>
            </a:r>
          </a:p>
          <a:p>
            <a:r>
              <a:rPr lang="it-IT" sz="3600" b="1" dirty="0"/>
              <a:t>Le parole </a:t>
            </a:r>
            <a:r>
              <a:rPr lang="it-IT" sz="3600" dirty="0"/>
              <a:t>del bambino (come possiamo integrarle? Come possiamo chiarirle? Come possiamo estenderle ad  altre situazioni?</a:t>
            </a:r>
          </a:p>
          <a:p>
            <a:r>
              <a:rPr lang="it-IT" sz="3600" b="1" dirty="0"/>
              <a:t>La situazione educativa </a:t>
            </a:r>
            <a:r>
              <a:rPr lang="it-IT" sz="3600" dirty="0"/>
              <a:t>come possiamo estenderla? Come possiamo riformularla?</a:t>
            </a:r>
          </a:p>
          <a:p>
            <a:r>
              <a:rPr lang="it-IT" sz="3600" b="1" dirty="0"/>
              <a:t>L’esperienza educativa</a:t>
            </a:r>
            <a:r>
              <a:rPr lang="it-IT" sz="3600" dirty="0"/>
              <a:t>: qual è stata l’esperienza del bambino? Come possiamo estenderla? Come possiamo ripensarla?</a:t>
            </a:r>
          </a:p>
        </p:txBody>
      </p:sp>
    </p:spTree>
    <p:extLst>
      <p:ext uri="{BB962C8B-B14F-4D97-AF65-F5344CB8AC3E}">
        <p14:creationId xmlns:p14="http://schemas.microsoft.com/office/powerpoint/2010/main" val="190883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C7C1B3-AF8E-4AA6-937F-ACD41B205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1837"/>
          </a:xfrm>
        </p:spPr>
        <p:txBody>
          <a:bodyPr>
            <a:normAutofit fontScale="90000"/>
          </a:bodyPr>
          <a:lstStyle/>
          <a:p>
            <a:r>
              <a:rPr lang="it-IT" dirty="0"/>
              <a:t>Valutare: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223C3C-F0BA-4AA4-A3D0-72ADC7A49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31838"/>
            <a:ext cx="9036496" cy="6126162"/>
          </a:xfrm>
        </p:spPr>
        <p:txBody>
          <a:bodyPr/>
          <a:lstStyle/>
          <a:p>
            <a:r>
              <a:rPr lang="it-IT" dirty="0"/>
              <a:t>Progettare la situazione (</a:t>
            </a:r>
            <a:r>
              <a:rPr lang="it-IT" dirty="0" err="1"/>
              <a:t>scaffolding</a:t>
            </a:r>
            <a:r>
              <a:rPr lang="it-IT" dirty="0"/>
              <a:t> indiretto): </a:t>
            </a:r>
            <a:r>
              <a:rPr lang="it-IT" i="1" dirty="0"/>
              <a:t>non è un compito scolastico!</a:t>
            </a:r>
          </a:p>
          <a:p>
            <a:r>
              <a:rPr lang="it-IT" dirty="0"/>
              <a:t>Analizzare il bambino e i bambini nella situazione, osservare come evolve; quali rilanci (osservazione intensiva): </a:t>
            </a:r>
            <a:r>
              <a:rPr lang="it-IT" i="1" dirty="0"/>
              <a:t>non isolare il bambino dall’interazione e dagli strumenti: non è un giudizio sul bambino!</a:t>
            </a:r>
          </a:p>
          <a:p>
            <a:r>
              <a:rPr lang="it-IT" dirty="0"/>
              <a:t>Documentare/scrivere: </a:t>
            </a:r>
            <a:r>
              <a:rPr lang="it-IT" i="1" dirty="0"/>
              <a:t>struttura narrativa non attribuzione di un valore numerico</a:t>
            </a:r>
          </a:p>
          <a:p>
            <a:r>
              <a:rPr lang="it-IT" dirty="0"/>
              <a:t>Identificare i rilanci e gli allenamenti (</a:t>
            </a:r>
            <a:r>
              <a:rPr lang="it-IT" i="1" dirty="0"/>
              <a:t>come andiamo avanti?)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85767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6316AF-23ED-4B37-BBEC-E1F112557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Autofit/>
          </a:bodyPr>
          <a:lstStyle/>
          <a:p>
            <a:r>
              <a:rPr lang="it-IT" sz="3200" b="1" i="1" dirty="0"/>
              <a:t>perché osservazioni non strutturate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98A176-5542-44EE-8584-B82F79998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it-IT" b="1" dirty="0"/>
              <a:t>Osservare</a:t>
            </a:r>
            <a:r>
              <a:rPr lang="it-IT" dirty="0"/>
              <a:t>: stabilire un focus di attenzione</a:t>
            </a:r>
          </a:p>
          <a:p>
            <a:pPr>
              <a:lnSpc>
                <a:spcPct val="150000"/>
              </a:lnSpc>
            </a:pPr>
            <a:r>
              <a:rPr lang="it-IT" b="1" dirty="0"/>
              <a:t>Non isolare </a:t>
            </a:r>
            <a:r>
              <a:rPr lang="it-IT" dirty="0"/>
              <a:t>il bambino dalla situazione</a:t>
            </a:r>
          </a:p>
          <a:p>
            <a:pPr>
              <a:lnSpc>
                <a:spcPct val="150000"/>
              </a:lnSpc>
            </a:pPr>
            <a:r>
              <a:rPr lang="it-IT" dirty="0"/>
              <a:t>Vedere come evolve e come potrebbe evolvere: la situazione e l’esperienza del bambino sono costantemente in </a:t>
            </a:r>
            <a:r>
              <a:rPr lang="it-IT" b="1" dirty="0"/>
              <a:t>transizione</a:t>
            </a:r>
          </a:p>
          <a:p>
            <a:pPr>
              <a:lnSpc>
                <a:spcPct val="150000"/>
              </a:lnSpc>
            </a:pPr>
            <a:r>
              <a:rPr lang="it-IT" b="1" dirty="0"/>
              <a:t>Scrivere</a:t>
            </a:r>
            <a:r>
              <a:rPr lang="it-IT" dirty="0"/>
              <a:t>: prendere nota, considerare le note come un punto di vista, non una descrizione univoca.</a:t>
            </a:r>
          </a:p>
          <a:p>
            <a:pPr>
              <a:lnSpc>
                <a:spcPct val="150000"/>
              </a:lnSpc>
            </a:pPr>
            <a:r>
              <a:rPr lang="it-IT" dirty="0"/>
              <a:t>Connettere le note in una </a:t>
            </a:r>
            <a:r>
              <a:rPr lang="it-IT" b="1" dirty="0"/>
              <a:t>narrazione</a:t>
            </a:r>
            <a:r>
              <a:rPr lang="it-IT" dirty="0"/>
              <a:t>: non è necessario che sia unitaria, se si perdono dettagli</a:t>
            </a:r>
          </a:p>
        </p:txBody>
      </p:sp>
    </p:spTree>
    <p:extLst>
      <p:ext uri="{BB962C8B-B14F-4D97-AF65-F5344CB8AC3E}">
        <p14:creationId xmlns:p14="http://schemas.microsoft.com/office/powerpoint/2010/main" val="3945652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548680"/>
          </a:xfrm>
        </p:spPr>
        <p:txBody>
          <a:bodyPr>
            <a:normAutofit fontScale="90000"/>
          </a:bodyPr>
          <a:lstStyle/>
          <a:p>
            <a:r>
              <a:rPr lang="it-IT" altLang="it-IT" b="1" dirty="0">
                <a:solidFill>
                  <a:srgbClr val="660066"/>
                </a:solidFill>
              </a:rPr>
              <a:t>sistemi simbolici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it-IT" altLang="it-IT" b="1" dirty="0">
                <a:solidFill>
                  <a:srgbClr val="660066"/>
                </a:solidFill>
              </a:rPr>
              <a:t>integrazione</a:t>
            </a:r>
            <a:r>
              <a:rPr lang="it-IT" altLang="it-IT" dirty="0">
                <a:solidFill>
                  <a:schemeClr val="tx1"/>
                </a:solidFill>
              </a:rPr>
              <a:t> di percezione, attenzione, pensiero nel processo di apprendimento</a:t>
            </a:r>
          </a:p>
          <a:p>
            <a:pPr algn="just">
              <a:lnSpc>
                <a:spcPct val="150000"/>
              </a:lnSpc>
            </a:pPr>
            <a:r>
              <a:rPr lang="it-IT" altLang="it-IT" dirty="0">
                <a:solidFill>
                  <a:schemeClr val="tx1"/>
                </a:solidFill>
              </a:rPr>
              <a:t>aspetti simbolici coinvolgono </a:t>
            </a:r>
            <a:r>
              <a:rPr lang="it-IT" altLang="it-IT" b="1" dirty="0">
                <a:solidFill>
                  <a:srgbClr val="660066"/>
                </a:solidFill>
              </a:rPr>
              <a:t>emozioni e ragionamento</a:t>
            </a:r>
            <a:r>
              <a:rPr lang="it-IT" altLang="it-IT" dirty="0">
                <a:solidFill>
                  <a:schemeClr val="tx1"/>
                </a:solidFill>
              </a:rPr>
              <a:t>; i bambini selezionano e integrano diversi stimoli per elaborare situazioni immaginarie. Comprendono la </a:t>
            </a:r>
            <a:r>
              <a:rPr lang="it-IT" altLang="it-IT" b="1" dirty="0">
                <a:solidFill>
                  <a:srgbClr val="660066"/>
                </a:solidFill>
              </a:rPr>
              <a:t>mente degli altri</a:t>
            </a:r>
            <a:r>
              <a:rPr lang="it-IT" altLang="it-IT" dirty="0">
                <a:solidFill>
                  <a:schemeClr val="tx1"/>
                </a:solidFill>
              </a:rPr>
              <a:t>; sviluppo del linguaggio e narrativo; analizzano </a:t>
            </a:r>
            <a:r>
              <a:rPr lang="it-IT" altLang="it-IT" b="1" dirty="0">
                <a:solidFill>
                  <a:srgbClr val="660066"/>
                </a:solidFill>
              </a:rPr>
              <a:t>conseguenze di azioni</a:t>
            </a:r>
          </a:p>
          <a:p>
            <a:pPr algn="just">
              <a:lnSpc>
                <a:spcPct val="150000"/>
              </a:lnSpc>
            </a:pPr>
            <a:endParaRPr lang="it-IT" alt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795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it-IT" altLang="it-IT" b="1" dirty="0">
                <a:solidFill>
                  <a:srgbClr val="660066"/>
                </a:solidFill>
              </a:rPr>
              <a:t>J.S. </a:t>
            </a:r>
            <a:r>
              <a:rPr lang="it-IT" altLang="it-IT" b="1" dirty="0" err="1">
                <a:solidFill>
                  <a:srgbClr val="660066"/>
                </a:solidFill>
              </a:rPr>
              <a:t>Bruner</a:t>
            </a:r>
            <a:r>
              <a:rPr lang="it-IT" altLang="it-IT" b="1" dirty="0">
                <a:solidFill>
                  <a:srgbClr val="660066"/>
                </a:solidFill>
              </a:rPr>
              <a:t>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it-IT" sz="3600" b="1" dirty="0">
                <a:solidFill>
                  <a:srgbClr val="660066"/>
                </a:solidFill>
                <a:ea typeface="ＭＳ 明朝"/>
                <a:cs typeface="Times New Roman"/>
              </a:rPr>
              <a:t>I bambini </a:t>
            </a:r>
            <a:r>
              <a:rPr lang="it-IT" sz="3600" dirty="0">
                <a:solidFill>
                  <a:srgbClr val="000000"/>
                </a:solidFill>
                <a:ea typeface="ＭＳ 明朝"/>
                <a:cs typeface="Times New Roman"/>
              </a:rPr>
              <a:t>non sono 'contenitori' di informazioni, ma </a:t>
            </a:r>
            <a:r>
              <a:rPr lang="it-IT" sz="3600" b="1" dirty="0">
                <a:solidFill>
                  <a:srgbClr val="660066"/>
                </a:solidFill>
                <a:ea typeface="ＭＳ 明朝"/>
                <a:cs typeface="Times New Roman"/>
              </a:rPr>
              <a:t>sono esseri attivi e intenzionali </a:t>
            </a:r>
            <a:r>
              <a:rPr lang="it-IT" sz="3600" dirty="0">
                <a:solidFill>
                  <a:srgbClr val="000000"/>
                </a:solidFill>
                <a:ea typeface="ＭＳ 明朝"/>
                <a:cs typeface="Times New Roman"/>
              </a:rPr>
              <a:t>(agiscono in relazione a uno scopo interiore) fin dalle prime fasi dell'infanzia, capaci di interazione significativa e in relazione ai modelli culturali presenti in una società</a:t>
            </a:r>
            <a:r>
              <a:rPr lang="it-IT" sz="3600" dirty="0">
                <a:solidFill>
                  <a:srgbClr val="000000"/>
                </a:solidFill>
              </a:rPr>
              <a:t> </a:t>
            </a:r>
            <a:endParaRPr lang="it-IT" altLang="it-IT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5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660066"/>
                </a:solidFill>
                <a:latin typeface="Bookman Old Style" charset="0"/>
              </a:rPr>
              <a:t> Socio-costruttivismo</a:t>
            </a:r>
            <a:endParaRPr lang="it-IT" altLang="it-IT" b="1" dirty="0">
              <a:solidFill>
                <a:srgbClr val="66006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altLang="it-IT" sz="3600" dirty="0">
                <a:solidFill>
                  <a:schemeClr val="tx1"/>
                </a:solidFill>
              </a:rPr>
              <a:t>le condizioni sociali e culturali (</a:t>
            </a:r>
            <a:r>
              <a:rPr lang="it-IT" altLang="it-IT" sz="3600" b="1" dirty="0">
                <a:solidFill>
                  <a:srgbClr val="660066"/>
                </a:solidFill>
              </a:rPr>
              <a:t>socio-</a:t>
            </a:r>
            <a:r>
              <a:rPr lang="it-IT" altLang="it-IT" sz="3600" dirty="0">
                <a:solidFill>
                  <a:schemeClr val="tx1"/>
                </a:solidFill>
              </a:rPr>
              <a:t>) hanno degli effetti nelle opportunità di sviluppare le potenzialità di ogni bambino e bambina (</a:t>
            </a:r>
            <a:r>
              <a:rPr lang="it-IT" altLang="it-IT" sz="3600" b="1" dirty="0">
                <a:solidFill>
                  <a:srgbClr val="660066"/>
                </a:solidFill>
              </a:rPr>
              <a:t>costruttivismo</a:t>
            </a:r>
            <a:r>
              <a:rPr lang="it-IT" altLang="it-IT" sz="3600" dirty="0">
                <a:solidFill>
                  <a:schemeClr val="tx1"/>
                </a:solidFill>
              </a:rPr>
              <a:t>).</a:t>
            </a:r>
          </a:p>
          <a:p>
            <a:pPr algn="just">
              <a:lnSpc>
                <a:spcPct val="150000"/>
              </a:lnSpc>
            </a:pPr>
            <a:r>
              <a:rPr lang="it-IT" altLang="it-IT" sz="3600" b="1" dirty="0">
                <a:solidFill>
                  <a:schemeClr val="tx1"/>
                </a:solidFill>
              </a:rPr>
              <a:t>cosa si sviluppa? </a:t>
            </a:r>
            <a:r>
              <a:rPr lang="it-IT" altLang="it-IT" sz="3600" dirty="0">
                <a:solidFill>
                  <a:schemeClr val="tx1"/>
                </a:solidFill>
              </a:rPr>
              <a:t>immaginazione, discorso, uso di strumenti, capacità di comprendere diverse prospettive</a:t>
            </a:r>
          </a:p>
          <a:p>
            <a:pPr algn="just">
              <a:lnSpc>
                <a:spcPct val="150000"/>
              </a:lnSpc>
            </a:pPr>
            <a:endParaRPr lang="it-IT" alt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6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it-IT" dirty="0">
                <a:solidFill>
                  <a:srgbClr val="000000"/>
                </a:solidFill>
                <a:ea typeface="ＭＳ 明朝"/>
                <a:cs typeface="Times New Roman"/>
              </a:rPr>
              <a:t>'</a:t>
            </a:r>
            <a:r>
              <a:rPr lang="it-IT" b="1" dirty="0">
                <a:solidFill>
                  <a:srgbClr val="660066"/>
                </a:solidFill>
                <a:ea typeface="ＭＳ 明朝"/>
                <a:cs typeface="Times New Roman"/>
              </a:rPr>
              <a:t>scaffolding’</a:t>
            </a:r>
            <a:r>
              <a:rPr lang="it-IT" dirty="0">
                <a:solidFill>
                  <a:srgbClr val="000000"/>
                </a:solidFill>
                <a:ea typeface="ＭＳ 明朝"/>
                <a:cs typeface="Times New Roman"/>
              </a:rPr>
              <a:t> </a:t>
            </a:r>
            <a:endParaRPr lang="it-IT" altLang="it-IT" b="1" dirty="0">
              <a:solidFill>
                <a:srgbClr val="66006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it-IT" altLang="it-IT" sz="3600" dirty="0">
                <a:solidFill>
                  <a:srgbClr val="000000"/>
                </a:solidFill>
                <a:ea typeface="ＭＳ 明朝"/>
                <a:cs typeface="Times New Roman"/>
              </a:rPr>
              <a:t>l’interazione tra adulto e bambino; l’adulto:</a:t>
            </a:r>
          </a:p>
          <a:p>
            <a:pPr marL="742950" indent="-742950" algn="just">
              <a:lnSpc>
                <a:spcPct val="150000"/>
              </a:lnSpc>
              <a:buAutoNum type="arabicParenR"/>
            </a:pPr>
            <a:r>
              <a:rPr lang="it-IT" altLang="it-IT" sz="3600" dirty="0">
                <a:solidFill>
                  <a:srgbClr val="000000"/>
                </a:solidFill>
                <a:ea typeface="ＭＳ 明朝"/>
                <a:cs typeface="Times New Roman"/>
              </a:rPr>
              <a:t>adatta la situazione al bambino;</a:t>
            </a:r>
          </a:p>
          <a:p>
            <a:pPr marL="742950" indent="-742950" algn="just">
              <a:lnSpc>
                <a:spcPct val="150000"/>
              </a:lnSpc>
              <a:buAutoNum type="arabicParenR"/>
            </a:pPr>
            <a:r>
              <a:rPr lang="it-IT" altLang="it-IT" sz="3600" dirty="0">
                <a:solidFill>
                  <a:srgbClr val="000000"/>
                </a:solidFill>
                <a:ea typeface="ＭＳ 明朝"/>
                <a:cs typeface="Times New Roman"/>
              </a:rPr>
              <a:t>Utilizza molte strategie per favorire l’attenzione, l’esecuzione, il pensiero</a:t>
            </a:r>
          </a:p>
          <a:p>
            <a:pPr marL="742950" indent="-742950" algn="just">
              <a:lnSpc>
                <a:spcPct val="150000"/>
              </a:lnSpc>
              <a:buAutoNum type="arabicParenR"/>
            </a:pPr>
            <a:r>
              <a:rPr lang="it-IT" altLang="it-IT" sz="3600" dirty="0">
                <a:solidFill>
                  <a:srgbClr val="000000"/>
                </a:solidFill>
                <a:ea typeface="ＭＳ 明朝"/>
                <a:cs typeface="Times New Roman"/>
              </a:rPr>
              <a:t>progressivamente ritira il suo spazio, in relazione alla crescita del bambino</a:t>
            </a:r>
            <a:endParaRPr lang="it-IT" altLang="it-IT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20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1E2683-BC41-4D6E-A346-3113C90B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741368"/>
          </a:xfrm>
        </p:spPr>
        <p:txBody>
          <a:bodyPr>
            <a:normAutofit/>
          </a:bodyPr>
          <a:lstStyle/>
          <a:p>
            <a:pPr algn="l"/>
            <a:r>
              <a:rPr lang="it-IT" sz="2400" dirty="0"/>
              <a:t>01) Giulia: oh (</a:t>
            </a:r>
            <a:r>
              <a:rPr lang="it-IT" sz="2400" i="1" dirty="0"/>
              <a:t>osserva il modello e guarda i pezzi</a:t>
            </a:r>
            <a:r>
              <a:rPr lang="it-IT" sz="2400" dirty="0"/>
              <a:t>) dove metto questo? (</a:t>
            </a:r>
            <a:r>
              <a:rPr lang="it-IT" sz="2400" i="1" dirty="0"/>
              <a:t>prende un pezzo dal mucchio, guarda quello che ha fatto, guarda i pezzi</a:t>
            </a:r>
            <a:r>
              <a:rPr lang="it-IT" sz="2400" dirty="0"/>
              <a:t>)</a:t>
            </a:r>
            <a:br>
              <a:rPr lang="it-IT" sz="2400" dirty="0"/>
            </a:br>
            <a:r>
              <a:rPr lang="it-IT" sz="2400" dirty="0"/>
              <a:t>02) </a:t>
            </a:r>
            <a:r>
              <a:rPr lang="it-IT" sz="2400" dirty="0" err="1"/>
              <a:t>Inse</a:t>
            </a:r>
            <a:r>
              <a:rPr lang="it-IT" sz="2400" dirty="0"/>
              <a:t>: e questo qui dove va? (</a:t>
            </a:r>
            <a:r>
              <a:rPr lang="it-IT" sz="2400" i="1" dirty="0"/>
              <a:t>adulto ha un pezzo in mano; Giulia mette giù il suo pezzo e guarda il mucchio</a:t>
            </a:r>
            <a:r>
              <a:rPr lang="it-IT" sz="2400" dirty="0"/>
              <a:t>). guarda la casetta così vedi (</a:t>
            </a:r>
            <a:r>
              <a:rPr lang="it-IT" sz="2400" i="1" dirty="0"/>
              <a:t>Giulia guarda il modello, poi al mucchio</a:t>
            </a:r>
            <a:r>
              <a:rPr lang="it-IT" sz="2400" dirty="0"/>
              <a:t>)</a:t>
            </a:r>
            <a:br>
              <a:rPr lang="it-IT" sz="2400" dirty="0"/>
            </a:br>
            <a:r>
              <a:rPr lang="it-IT" sz="2400" dirty="0"/>
              <a:t>03) Giulia: sì (</a:t>
            </a:r>
            <a:r>
              <a:rPr lang="it-IT" sz="2400" i="1" dirty="0"/>
              <a:t>guarda a quello che ha fatto e poi al modello</a:t>
            </a:r>
            <a:r>
              <a:rPr lang="it-IT" sz="2400" dirty="0"/>
              <a:t>)</a:t>
            </a:r>
            <a:br>
              <a:rPr lang="it-IT" sz="2400" dirty="0"/>
            </a:br>
            <a:r>
              <a:rPr lang="it-IT" sz="2400" dirty="0"/>
              <a:t>04) </a:t>
            </a:r>
            <a:r>
              <a:rPr lang="it-IT" sz="2400" dirty="0" err="1"/>
              <a:t>Inse</a:t>
            </a:r>
            <a:r>
              <a:rPr lang="it-IT" sz="2400" dirty="0"/>
              <a:t>: Guarda bene dai</a:t>
            </a:r>
            <a:br>
              <a:rPr lang="it-IT" sz="2400" dirty="0"/>
            </a:br>
            <a:r>
              <a:rPr lang="it-IT" sz="2400" dirty="0"/>
              <a:t>05) Giulia: il rosso è qui (</a:t>
            </a:r>
            <a:r>
              <a:rPr lang="it-IT" sz="2400" i="1" dirty="0"/>
              <a:t>indica il tetto nel modello</a:t>
            </a:r>
            <a:r>
              <a:rPr lang="it-IT" sz="2400" dirty="0"/>
              <a:t>)</a:t>
            </a:r>
            <a:br>
              <a:rPr lang="it-IT" sz="2400" dirty="0"/>
            </a:br>
            <a:r>
              <a:rPr lang="it-IT" sz="2400" dirty="0"/>
              <a:t>06) Insegnante: e il verde dove? (</a:t>
            </a:r>
            <a:r>
              <a:rPr lang="it-IT" sz="2400" i="1" dirty="0"/>
              <a:t>Giulia guarda il mucchio, ciò che ha fatto, e prende un pezzo verde</a:t>
            </a:r>
            <a:r>
              <a:rPr lang="it-IT" sz="2400" dirty="0"/>
              <a:t>) dove sta, sull’albero? (</a:t>
            </a:r>
            <a:r>
              <a:rPr lang="it-IT" sz="2400" i="1" dirty="0"/>
              <a:t>Giulia guarda il modello</a:t>
            </a:r>
            <a:r>
              <a:rPr lang="it-IT" sz="2400" dirty="0"/>
              <a:t>)</a:t>
            </a:r>
            <a:br>
              <a:rPr lang="it-IT" sz="2400" dirty="0"/>
            </a:br>
            <a:r>
              <a:rPr lang="it-IT" sz="2400" dirty="0"/>
              <a:t>07) Giulia: qui </a:t>
            </a:r>
            <a:r>
              <a:rPr lang="it-IT" sz="2400" i="1" dirty="0"/>
              <a:t>(indica il pezzo verde sul modello</a:t>
            </a:r>
            <a:r>
              <a:rPr lang="it-IT" sz="2400" dirty="0"/>
              <a:t>), qua (</a:t>
            </a:r>
            <a:r>
              <a:rPr lang="it-IT" sz="2400" i="1" dirty="0"/>
              <a:t>Giulia guarda il mucchio, prende un pezzo grigio e guarda quello che ha fatto</a:t>
            </a:r>
            <a:r>
              <a:rPr lang="it-IT" sz="2400" dirty="0"/>
              <a:t>): </a:t>
            </a:r>
            <a:r>
              <a:rPr lang="it-IT" sz="2400" dirty="0" err="1"/>
              <a:t>ehh</a:t>
            </a:r>
            <a:r>
              <a:rPr lang="it-IT" sz="2400" dirty="0"/>
              <a:t>….. Il pezzo va …… </a:t>
            </a:r>
            <a:r>
              <a:rPr lang="it-IT" sz="2400" i="1" dirty="0"/>
              <a:t>(guarda il modello e il pezzo che ha in mano</a:t>
            </a:r>
            <a:r>
              <a:rPr lang="it-IT" sz="2400" dirty="0"/>
              <a:t>)</a:t>
            </a:r>
            <a:br>
              <a:rPr lang="it-IT" sz="2400" dirty="0"/>
            </a:br>
            <a:r>
              <a:rPr lang="it-IT" sz="2400" dirty="0"/>
              <a:t>08) </a:t>
            </a:r>
            <a:r>
              <a:rPr lang="it-IT" sz="2400" dirty="0" err="1"/>
              <a:t>Inse</a:t>
            </a:r>
            <a:r>
              <a:rPr lang="it-IT" sz="2400" dirty="0"/>
              <a:t>: Sì brava</a:t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36963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it-IT" altLang="it-IT" b="1" dirty="0">
                <a:solidFill>
                  <a:srgbClr val="660066"/>
                </a:solidFill>
              </a:rPr>
              <a:t>indicatori di </a:t>
            </a:r>
            <a:r>
              <a:rPr lang="it-IT" altLang="it-IT" b="1" dirty="0" err="1">
                <a:solidFill>
                  <a:srgbClr val="660066"/>
                </a:solidFill>
              </a:rPr>
              <a:t>scaffolding</a:t>
            </a:r>
            <a:endParaRPr lang="it-IT" altLang="it-IT" b="1" dirty="0">
              <a:solidFill>
                <a:srgbClr val="66006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it-IT" altLang="it-IT" b="1" dirty="0">
                <a:solidFill>
                  <a:schemeClr val="tx1"/>
                </a:solidFill>
              </a:rPr>
              <a:t>attività aperte e flessibili in cui i bambini (e l’adulto)</a:t>
            </a:r>
            <a:r>
              <a:rPr lang="it-IT" altLang="it-IT" dirty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it-IT" altLang="it-IT" sz="3600" i="1" dirty="0">
                <a:solidFill>
                  <a:schemeClr val="tx1"/>
                </a:solidFill>
              </a:rPr>
              <a:t>condividono l’attenzione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it-IT" altLang="it-IT" sz="3600" i="1" dirty="0">
                <a:solidFill>
                  <a:schemeClr val="tx1"/>
                </a:solidFill>
              </a:rPr>
              <a:t>chiariscono strategie (“</a:t>
            </a:r>
            <a:r>
              <a:rPr lang="it-IT" altLang="it-IT" sz="3600" b="1" i="1" dirty="0">
                <a:solidFill>
                  <a:srgbClr val="FF0000"/>
                </a:solidFill>
              </a:rPr>
              <a:t>come</a:t>
            </a:r>
            <a:r>
              <a:rPr lang="it-IT" altLang="it-IT" sz="3600" i="1" dirty="0">
                <a:solidFill>
                  <a:schemeClr val="tx1"/>
                </a:solidFill>
              </a:rPr>
              <a:t>”)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it-IT" altLang="it-IT" sz="3600" i="1" dirty="0">
                <a:solidFill>
                  <a:schemeClr val="tx1"/>
                </a:solidFill>
              </a:rPr>
              <a:t>chiariscono i significati (“</a:t>
            </a:r>
            <a:r>
              <a:rPr lang="it-IT" altLang="it-IT" sz="3600" b="1" i="1" dirty="0">
                <a:solidFill>
                  <a:srgbClr val="FF0000"/>
                </a:solidFill>
              </a:rPr>
              <a:t>cosa?</a:t>
            </a:r>
            <a:r>
              <a:rPr lang="it-IT" altLang="it-IT" sz="3600" i="1" dirty="0">
                <a:solidFill>
                  <a:schemeClr val="tx1"/>
                </a:solidFill>
              </a:rPr>
              <a:t>”; “</a:t>
            </a:r>
            <a:r>
              <a:rPr lang="it-IT" altLang="it-IT" sz="3600" b="1" i="1" dirty="0">
                <a:solidFill>
                  <a:srgbClr val="FF0000"/>
                </a:solidFill>
              </a:rPr>
              <a:t>perché?</a:t>
            </a:r>
            <a:r>
              <a:rPr lang="it-IT" altLang="it-IT" sz="3600" i="1" dirty="0">
                <a:solidFill>
                  <a:schemeClr val="tx1"/>
                </a:solidFill>
              </a:rPr>
              <a:t>”)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r>
              <a:rPr lang="it-IT" altLang="it-IT" sz="3600" i="1" dirty="0">
                <a:solidFill>
                  <a:schemeClr val="tx1"/>
                </a:solidFill>
              </a:rPr>
              <a:t>sviluppano un progetto condiviso</a:t>
            </a:r>
          </a:p>
          <a:p>
            <a:pPr algn="just">
              <a:lnSpc>
                <a:spcPct val="150000"/>
              </a:lnSpc>
            </a:pPr>
            <a:r>
              <a:rPr lang="it-IT" altLang="it-IT" sz="3600" dirty="0">
                <a:solidFill>
                  <a:schemeClr val="tx1"/>
                </a:solidFill>
              </a:rPr>
              <a:t>- far notare alcune caratteristiche che il bambino trova stimolanti. </a:t>
            </a:r>
          </a:p>
          <a:p>
            <a:pPr algn="just">
              <a:lnSpc>
                <a:spcPct val="150000"/>
              </a:lnSpc>
            </a:pPr>
            <a:r>
              <a:rPr lang="it-IT" altLang="it-IT" sz="3600" dirty="0">
                <a:solidFill>
                  <a:schemeClr val="tx1"/>
                </a:solidFill>
              </a:rPr>
              <a:t>- estende il lessico dei bambini; stabilisce connessioni tra le parole</a:t>
            </a: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endParaRPr lang="it-IT" altLang="it-IT" sz="3600" i="1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endParaRPr lang="it-IT" altLang="it-IT" sz="3600" i="1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endParaRPr lang="it-IT" altLang="it-IT" sz="3600" i="1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Tx/>
              <a:buChar char="-"/>
            </a:pPr>
            <a:endParaRPr lang="it-IT" altLang="it-IT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961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it-IT" altLang="it-IT" b="1" dirty="0">
                <a:solidFill>
                  <a:srgbClr val="660066"/>
                </a:solidFill>
              </a:rPr>
              <a:t>indicatori di </a:t>
            </a:r>
            <a:r>
              <a:rPr lang="it-IT" altLang="it-IT" b="1" dirty="0" err="1">
                <a:solidFill>
                  <a:srgbClr val="660066"/>
                </a:solidFill>
              </a:rPr>
              <a:t>metacognizione</a:t>
            </a:r>
            <a:endParaRPr lang="it-IT" altLang="it-IT" b="1" dirty="0">
              <a:solidFill>
                <a:srgbClr val="66006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t-IT" altLang="it-IT" sz="4000" dirty="0">
                <a:solidFill>
                  <a:schemeClr val="tx1"/>
                </a:solidFill>
              </a:rPr>
              <a:t>il bambino:</a:t>
            </a:r>
          </a:p>
          <a:p>
            <a:pPr marL="571500" indent="-34925" algn="just">
              <a:lnSpc>
                <a:spcPct val="150000"/>
              </a:lnSpc>
              <a:buFontTx/>
              <a:buChar char="-"/>
            </a:pPr>
            <a:r>
              <a:rPr lang="it-IT" altLang="it-IT" sz="4000" dirty="0">
                <a:solidFill>
                  <a:schemeClr val="tx1"/>
                </a:solidFill>
              </a:rPr>
              <a:t> spiega cosa ha fatto e </a:t>
            </a:r>
            <a:r>
              <a:rPr lang="it-IT" altLang="it-IT" sz="4000" dirty="0" err="1">
                <a:solidFill>
                  <a:schemeClr val="tx1"/>
                </a:solidFill>
              </a:rPr>
              <a:t>perchè</a:t>
            </a:r>
            <a:endParaRPr lang="it-IT" altLang="it-IT" sz="4000" dirty="0">
              <a:solidFill>
                <a:schemeClr val="tx1"/>
              </a:solidFill>
            </a:endParaRPr>
          </a:p>
          <a:p>
            <a:pPr marL="571500" indent="-34925" algn="just">
              <a:lnSpc>
                <a:spcPct val="150000"/>
              </a:lnSpc>
              <a:buFontTx/>
              <a:buChar char="-"/>
            </a:pPr>
            <a:r>
              <a:rPr lang="it-IT" altLang="it-IT" sz="4000" dirty="0">
                <a:solidFill>
                  <a:schemeClr val="tx1"/>
                </a:solidFill>
              </a:rPr>
              <a:t> valuta le conseguenze delle sue azioni</a:t>
            </a:r>
          </a:p>
          <a:p>
            <a:pPr marL="571500" indent="-34925" algn="just">
              <a:lnSpc>
                <a:spcPct val="150000"/>
              </a:lnSpc>
            </a:pPr>
            <a:r>
              <a:rPr lang="it-IT" altLang="it-IT" sz="4000" dirty="0">
                <a:solidFill>
                  <a:srgbClr val="660066"/>
                </a:solidFill>
              </a:rPr>
              <a:t>- </a:t>
            </a:r>
            <a:r>
              <a:rPr lang="it-IT" altLang="it-IT" sz="4000" dirty="0">
                <a:solidFill>
                  <a:schemeClr val="tx1"/>
                </a:solidFill>
              </a:rPr>
              <a:t>il bambino valuta il risultato del suo agire, introduce modifiche</a:t>
            </a:r>
          </a:p>
        </p:txBody>
      </p:sp>
    </p:spTree>
    <p:extLst>
      <p:ext uri="{BB962C8B-B14F-4D97-AF65-F5344CB8AC3E}">
        <p14:creationId xmlns:p14="http://schemas.microsoft.com/office/powerpoint/2010/main" val="18131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D9BAD-B691-494D-B3CE-FC5E78E64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>
            <a:normAutofit fontScale="90000"/>
          </a:bodyPr>
          <a:lstStyle/>
          <a:p>
            <a:r>
              <a:rPr lang="it-IT" dirty="0"/>
              <a:t>come valutare (</a:t>
            </a:r>
            <a:r>
              <a:rPr lang="it-IT" dirty="0" err="1"/>
              <a:t>Coopselios</a:t>
            </a:r>
            <a:r>
              <a:rPr lang="it-IT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7447BB-C928-46F9-A592-C7797E371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Offre una visione in prospettiva perché mette in luce lo sviluppo potenziale anziché gli apprendimenti già maturi («i semi e i germogli, non i frutti»)</a:t>
            </a:r>
          </a:p>
          <a:p>
            <a:r>
              <a:rPr lang="it-IT" dirty="0"/>
              <a:t>Il bambino non è visto in maniera isolata dalle relazioni</a:t>
            </a:r>
          </a:p>
          <a:p>
            <a:r>
              <a:rPr lang="it-IT" dirty="0"/>
              <a:t>Documenta tutti i campi di esperienza: non è un solo linguaggio</a:t>
            </a:r>
          </a:p>
          <a:p>
            <a:r>
              <a:rPr lang="it-IT" dirty="0"/>
              <a:t>La complessità dell’attività </a:t>
            </a:r>
            <a:r>
              <a:rPr lang="it-IT"/>
              <a:t>è preservata</a:t>
            </a:r>
            <a:endParaRPr lang="it-IT" dirty="0"/>
          </a:p>
          <a:p>
            <a:r>
              <a:rPr lang="it-IT" dirty="0"/>
              <a:t>Gli allenamenti: i percorsi da intraprendere</a:t>
            </a:r>
          </a:p>
          <a:p>
            <a:r>
              <a:rPr lang="it-IT" dirty="0"/>
              <a:t>La valutazione è sempre formativa: riguarda i processi</a:t>
            </a:r>
          </a:p>
        </p:txBody>
      </p:sp>
    </p:spTree>
    <p:extLst>
      <p:ext uri="{BB962C8B-B14F-4D97-AF65-F5344CB8AC3E}">
        <p14:creationId xmlns:p14="http://schemas.microsoft.com/office/powerpoint/2010/main" val="2492348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</TotalTime>
  <Words>857</Words>
  <Application>Microsoft Office PowerPoint</Application>
  <PresentationFormat>Presentazione su schermo (4:3)</PresentationFormat>
  <Paragraphs>81</Paragraphs>
  <Slides>14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Bookman Old Style</vt:lpstr>
      <vt:lpstr>Calibri</vt:lpstr>
      <vt:lpstr>Tema di Office</vt:lpstr>
      <vt:lpstr>ReggioChildren:cultura educativa</vt:lpstr>
      <vt:lpstr>sistemi simbolici</vt:lpstr>
      <vt:lpstr>J.S. Bruner 1</vt:lpstr>
      <vt:lpstr> Socio-costruttivismo</vt:lpstr>
      <vt:lpstr>'scaffolding’ </vt:lpstr>
      <vt:lpstr>01) Giulia: oh (osserva il modello e guarda i pezzi) dove metto questo? (prende un pezzo dal mucchio, guarda quello che ha fatto, guarda i pezzi) 02) Inse: e questo qui dove va? (adulto ha un pezzo in mano; Giulia mette giù il suo pezzo e guarda il mucchio). guarda la casetta così vedi (Giulia guarda il modello, poi al mucchio) 03) Giulia: sì (guarda a quello che ha fatto e poi al modello) 04) Inse: Guarda bene dai 05) Giulia: il rosso è qui (indica il tetto nel modello) 06) Insegnante: e il verde dove? (Giulia guarda il mucchio, ciò che ha fatto, e prende un pezzo verde) dove sta, sull’albero? (Giulia guarda il modello) 07) Giulia: qui (indica il pezzo verde sul modello), qua (Giulia guarda il mucchio, prende un pezzo grigio e guarda quello che ha fatto): ehh….. Il pezzo va …… (guarda il modello e il pezzo che ha in mano) 08) Inse: Sì brava </vt:lpstr>
      <vt:lpstr>indicatori di scaffolding</vt:lpstr>
      <vt:lpstr>indicatori di metacognizione</vt:lpstr>
      <vt:lpstr>come valutare (Coopselios)</vt:lpstr>
      <vt:lpstr>interazione soggettiva</vt:lpstr>
      <vt:lpstr>Cosa descrivere</vt:lpstr>
      <vt:lpstr>L’oggetto del rilancio</vt:lpstr>
      <vt:lpstr>Valutare:</vt:lpstr>
      <vt:lpstr>perché osservazioni non strutturate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psorzio</dc:creator>
  <cp:lastModifiedBy>Paolo Sorzio</cp:lastModifiedBy>
  <cp:revision>380</cp:revision>
  <dcterms:created xsi:type="dcterms:W3CDTF">2016-11-10T14:31:25Z</dcterms:created>
  <dcterms:modified xsi:type="dcterms:W3CDTF">2019-04-14T07:14:58Z</dcterms:modified>
</cp:coreProperties>
</file>