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8"/>
  </p:notesMasterIdLst>
  <p:sldIdLst>
    <p:sldId id="256" r:id="rId2"/>
    <p:sldId id="281" r:id="rId3"/>
    <p:sldId id="276" r:id="rId4"/>
    <p:sldId id="277" r:id="rId5"/>
    <p:sldId id="278" r:id="rId6"/>
    <p:sldId id="355" r:id="rId7"/>
    <p:sldId id="356" r:id="rId8"/>
    <p:sldId id="1074" r:id="rId9"/>
    <p:sldId id="1073" r:id="rId10"/>
    <p:sldId id="1075" r:id="rId11"/>
    <p:sldId id="1076" r:id="rId12"/>
    <p:sldId id="1080" r:id="rId13"/>
    <p:sldId id="1081" r:id="rId14"/>
    <p:sldId id="1099" r:id="rId15"/>
    <p:sldId id="1085" r:id="rId16"/>
    <p:sldId id="1091" r:id="rId17"/>
    <p:sldId id="1090" r:id="rId18"/>
    <p:sldId id="1092" r:id="rId19"/>
    <p:sldId id="1093" r:id="rId20"/>
    <p:sldId id="1094" r:id="rId21"/>
    <p:sldId id="1082" r:id="rId22"/>
    <p:sldId id="1083" r:id="rId23"/>
    <p:sldId id="1115" r:id="rId24"/>
    <p:sldId id="1086" r:id="rId25"/>
    <p:sldId id="1089" r:id="rId26"/>
    <p:sldId id="1102" r:id="rId27"/>
    <p:sldId id="1103" r:id="rId28"/>
    <p:sldId id="1143" r:id="rId29"/>
    <p:sldId id="1107" r:id="rId30"/>
    <p:sldId id="1145" r:id="rId31"/>
    <p:sldId id="1072" r:id="rId32"/>
    <p:sldId id="1014" r:id="rId33"/>
    <p:sldId id="1015" r:id="rId34"/>
    <p:sldId id="1017" r:id="rId35"/>
    <p:sldId id="1018" r:id="rId36"/>
    <p:sldId id="1096" r:id="rId37"/>
    <p:sldId id="1108" r:id="rId38"/>
    <p:sldId id="1131" r:id="rId39"/>
    <p:sldId id="1135" r:id="rId40"/>
    <p:sldId id="1134" r:id="rId41"/>
    <p:sldId id="1146" r:id="rId42"/>
    <p:sldId id="1110" r:id="rId43"/>
    <p:sldId id="1111" r:id="rId44"/>
    <p:sldId id="1144" r:id="rId45"/>
    <p:sldId id="1112" r:id="rId46"/>
    <p:sldId id="1113" r:id="rId47"/>
    <p:sldId id="275" r:id="rId48"/>
    <p:sldId id="1116" r:id="rId49"/>
    <p:sldId id="1136" r:id="rId50"/>
    <p:sldId id="1137" r:id="rId51"/>
    <p:sldId id="1138" r:id="rId52"/>
    <p:sldId id="1139" r:id="rId53"/>
    <p:sldId id="1141" r:id="rId54"/>
    <p:sldId id="1140" r:id="rId55"/>
    <p:sldId id="1126" r:id="rId56"/>
    <p:sldId id="1050" r:id="rId57"/>
    <p:sldId id="1053" r:id="rId58"/>
    <p:sldId id="1054" r:id="rId59"/>
    <p:sldId id="1057" r:id="rId60"/>
    <p:sldId id="1059" r:id="rId61"/>
    <p:sldId id="1060" r:id="rId62"/>
    <p:sldId id="1061" r:id="rId63"/>
    <p:sldId id="1062" r:id="rId64"/>
    <p:sldId id="1058" r:id="rId65"/>
    <p:sldId id="1079" r:id="rId66"/>
    <p:sldId id="1039" r:id="rId67"/>
    <p:sldId id="1041" r:id="rId68"/>
    <p:sldId id="1042" r:id="rId69"/>
    <p:sldId id="1043" r:id="rId70"/>
    <p:sldId id="1121" r:id="rId71"/>
    <p:sldId id="1123" r:id="rId72"/>
    <p:sldId id="1125" r:id="rId73"/>
    <p:sldId id="1124" r:id="rId74"/>
    <p:sldId id="1119" r:id="rId75"/>
    <p:sldId id="1044" r:id="rId76"/>
    <p:sldId id="1046" r:id="rId77"/>
    <p:sldId id="1045" r:id="rId78"/>
    <p:sldId id="1118" r:id="rId79"/>
    <p:sldId id="1052" r:id="rId80"/>
    <p:sldId id="1047" r:id="rId81"/>
    <p:sldId id="1048" r:id="rId82"/>
    <p:sldId id="1049" r:id="rId83"/>
    <p:sldId id="1051" r:id="rId84"/>
    <p:sldId id="1148" r:id="rId85"/>
    <p:sldId id="1068" r:id="rId86"/>
    <p:sldId id="918"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20F0"/>
    <a:srgbClr val="006400"/>
    <a:srgbClr val="F49503"/>
    <a:srgbClr val="E61B83"/>
    <a:srgbClr val="F3766E"/>
    <a:srgbClr val="20BDC3"/>
    <a:srgbClr val="662D91"/>
    <a:srgbClr val="006838"/>
    <a:srgbClr val="010101"/>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5" autoAdjust="0"/>
    <p:restoredTop sz="80803" autoAdjust="0"/>
  </p:normalViewPr>
  <p:slideViewPr>
    <p:cSldViewPr snapToGrid="0">
      <p:cViewPr varScale="1">
        <p:scale>
          <a:sx n="69" d="100"/>
          <a:sy n="69" d="100"/>
        </p:scale>
        <p:origin x="184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51C446-26A2-4F8B-8004-CCF7492D4755}" type="datetimeFigureOut">
              <a:rPr lang="en-GB" smtClean="0"/>
              <a:t>16/04/2019</a:t>
            </a:fld>
            <a:endParaRPr lang="en-GB"/>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EB0E39-7D82-4F33-B449-B6991D3B739A}" type="slidenum">
              <a:rPr lang="en-GB" smtClean="0"/>
              <a:t>‹N›</a:t>
            </a:fld>
            <a:endParaRPr lang="en-GB"/>
          </a:p>
        </p:txBody>
      </p:sp>
    </p:spTree>
    <p:extLst>
      <p:ext uri="{BB962C8B-B14F-4D97-AF65-F5344CB8AC3E}">
        <p14:creationId xmlns:p14="http://schemas.microsoft.com/office/powerpoint/2010/main" val="2707376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it.wikipedia.org/wiki/Corteccia_cerebral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it.wikipedia.org/wiki/Parola" TargetMode="External"/><Relationship Id="rId7" Type="http://schemas.openxmlformats.org/officeDocument/2006/relationships/hyperlink" Target="https://it.wikipedia.org/wiki/Paura"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it.wikipedia.org/wiki/Emozione" TargetMode="External"/><Relationship Id="rId5" Type="http://schemas.openxmlformats.org/officeDocument/2006/relationships/hyperlink" Target="https://it.wikipedia.org/wiki/Cervello" TargetMode="External"/><Relationship Id="rId4" Type="http://schemas.openxmlformats.org/officeDocument/2006/relationships/hyperlink" Target="https://it.wikipedia.org/wiki/Numero"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egnaposto immagine diapositiva 1">
            <a:extLst>
              <a:ext uri="{FF2B5EF4-FFF2-40B4-BE49-F238E27FC236}">
                <a16:creationId xmlns:a16="http://schemas.microsoft.com/office/drawing/2014/main" id="{CCB928A2-287F-41B7-802C-8878A3CB9F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Segnaposto note 2">
            <a:extLst>
              <a:ext uri="{FF2B5EF4-FFF2-40B4-BE49-F238E27FC236}">
                <a16:creationId xmlns:a16="http://schemas.microsoft.com/office/drawing/2014/main" id="{639F978A-08F6-46BD-851E-8163A6D6C8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a:t>Visione binoculare è di circa 120°</a:t>
            </a:r>
          </a:p>
          <a:p>
            <a:pPr eaLnBrk="1" hangingPunct="1">
              <a:spcBef>
                <a:spcPct val="0"/>
              </a:spcBef>
            </a:pPr>
            <a:endParaRPr lang="it-IT" altLang="it-IT"/>
          </a:p>
          <a:p>
            <a:pPr eaLnBrk="1" hangingPunct="1">
              <a:spcBef>
                <a:spcPct val="0"/>
              </a:spcBef>
            </a:pPr>
            <a:r>
              <a:rPr lang="it-IT" altLang="it-IT"/>
              <a:t>Nervo ottico (uno dei nervi cranici) </a:t>
            </a:r>
            <a:r>
              <a:rPr lang="it-IT" altLang="it-IT">
                <a:sym typeface="Wingdings" panose="05000000000000000000" pitchFamily="2" charset="2"/>
              </a:rPr>
              <a:t> macula cieca</a:t>
            </a:r>
            <a:endParaRPr lang="it-IT" altLang="it-IT"/>
          </a:p>
          <a:p>
            <a:pPr eaLnBrk="1" hangingPunct="1">
              <a:spcBef>
                <a:spcPct val="0"/>
              </a:spcBef>
            </a:pPr>
            <a:endParaRPr lang="it-IT" altLang="it-IT"/>
          </a:p>
          <a:p>
            <a:pPr eaLnBrk="1" hangingPunct="1">
              <a:spcBef>
                <a:spcPct val="0"/>
              </a:spcBef>
            </a:pPr>
            <a:r>
              <a:rPr lang="it-IT" altLang="it-IT"/>
              <a:t>Nuclei genicolati laterali sono parte del talamo, stazione di relè </a:t>
            </a:r>
          </a:p>
          <a:p>
            <a:pPr eaLnBrk="1" hangingPunct="1">
              <a:spcBef>
                <a:spcPct val="0"/>
              </a:spcBef>
            </a:pPr>
            <a:endParaRPr lang="it-IT" altLang="it-IT"/>
          </a:p>
          <a:p>
            <a:pPr eaLnBrk="1" hangingPunct="1">
              <a:spcBef>
                <a:spcPct val="0"/>
              </a:spcBef>
            </a:pPr>
            <a:r>
              <a:rPr lang="it-IT" altLang="it-IT"/>
              <a:t>Collicolo superiore: integrazione con sistema motorio e permette movimento occhi e testa</a:t>
            </a:r>
          </a:p>
          <a:p>
            <a:pPr eaLnBrk="1" hangingPunct="1">
              <a:spcBef>
                <a:spcPct val="0"/>
              </a:spcBef>
            </a:pPr>
            <a:endParaRPr lang="it-IT" altLang="it-IT"/>
          </a:p>
          <a:p>
            <a:pPr eaLnBrk="1" hangingPunct="1">
              <a:spcBef>
                <a:spcPct val="0"/>
              </a:spcBef>
            </a:pPr>
            <a:r>
              <a:rPr lang="it-IT" altLang="it-IT"/>
              <a:t>Corteccia visiva primaria Area 17 di Brodmann. Area di Brodmann: si definisce come una regione della </a:t>
            </a:r>
            <a:r>
              <a:rPr lang="it-IT" altLang="it-IT">
                <a:hlinkClick r:id="rId3" tooltip="Corteccia cerebrale"/>
              </a:rPr>
              <a:t>corteccia cerebrale</a:t>
            </a:r>
            <a:r>
              <a:rPr lang="it-IT" altLang="it-IT"/>
              <a:t> definita (oltre che per la sua localizzazione anatomica) in base alla sua citoarchitettura, o organizzazione di cellule cerebrali (neuroni, astrociti, neurociglia) e fibre nervose.</a:t>
            </a:r>
          </a:p>
        </p:txBody>
      </p:sp>
      <p:sp>
        <p:nvSpPr>
          <p:cNvPr id="6148" name="Segnaposto numero diapositiva 3">
            <a:extLst>
              <a:ext uri="{FF2B5EF4-FFF2-40B4-BE49-F238E27FC236}">
                <a16:creationId xmlns:a16="http://schemas.microsoft.com/office/drawing/2014/main" id="{4D99C984-5735-4077-BC00-8F61B7C3BB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3B3095C-CC06-4F2F-A931-F5DE821AED27}" type="slidenum">
              <a:rPr lang="it-IT" altLang="it-IT" smtClean="0"/>
              <a:pPr/>
              <a:t>2</a:t>
            </a:fld>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13</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0" kern="1200" dirty="0" err="1">
                <a:solidFill>
                  <a:srgbClr val="FF0000"/>
                </a:solidFill>
                <a:highlight>
                  <a:srgbClr val="FFFF00"/>
                </a:highlight>
                <a:latin typeface="+mn-lt"/>
                <a:ea typeface="+mn-ea"/>
                <a:cs typeface="+mn-cs"/>
              </a:rPr>
              <a:t>Riflessi</a:t>
            </a:r>
            <a:r>
              <a:rPr lang="en-GB" sz="1200" b="0" kern="1200" dirty="0">
                <a:solidFill>
                  <a:srgbClr val="FF0000"/>
                </a:solidFill>
                <a:highlight>
                  <a:srgbClr val="FFFF00"/>
                </a:highlight>
                <a:latin typeface="+mn-lt"/>
                <a:ea typeface="+mn-ea"/>
                <a:cs typeface="+mn-cs"/>
              </a:rPr>
              <a:t> </a:t>
            </a:r>
            <a:r>
              <a:rPr lang="en-GB" sz="1200" b="0" kern="1200" dirty="0" err="1">
                <a:solidFill>
                  <a:srgbClr val="FF0000"/>
                </a:solidFill>
                <a:highlight>
                  <a:srgbClr val="FFFF00"/>
                </a:highlight>
                <a:latin typeface="+mn-lt"/>
                <a:ea typeface="+mn-ea"/>
                <a:cs typeface="+mn-cs"/>
              </a:rPr>
              <a:t>controllari</a:t>
            </a:r>
            <a:r>
              <a:rPr lang="en-GB" sz="1200" b="0" kern="1200" dirty="0">
                <a:solidFill>
                  <a:srgbClr val="FF0000"/>
                </a:solidFill>
                <a:highlight>
                  <a:srgbClr val="FFFF00"/>
                </a:highlight>
                <a:latin typeface="+mn-lt"/>
                <a:ea typeface="+mn-ea"/>
                <a:cs typeface="+mn-cs"/>
              </a:rPr>
              <a:t> da </a:t>
            </a:r>
            <a:r>
              <a:rPr lang="en-GB" sz="1200" b="0" kern="1200" dirty="0" err="1">
                <a:solidFill>
                  <a:srgbClr val="FF0000"/>
                </a:solidFill>
                <a:highlight>
                  <a:srgbClr val="FFFF00"/>
                </a:highlight>
                <a:latin typeface="+mn-lt"/>
                <a:ea typeface="+mn-ea"/>
                <a:cs typeface="+mn-cs"/>
              </a:rPr>
              <a:t>collicolo</a:t>
            </a:r>
            <a:r>
              <a:rPr lang="en-GB" sz="1200" b="0" kern="1200" dirty="0">
                <a:solidFill>
                  <a:srgbClr val="FF0000"/>
                </a:solidFill>
                <a:highlight>
                  <a:srgbClr val="FFFF00"/>
                </a:highlight>
                <a:latin typeface="+mn-lt"/>
                <a:ea typeface="+mn-ea"/>
                <a:cs typeface="+mn-cs"/>
              </a:rPr>
              <a:t> </a:t>
            </a:r>
            <a:r>
              <a:rPr lang="en-GB" sz="1200" b="0" kern="1200" dirty="0" err="1">
                <a:solidFill>
                  <a:srgbClr val="FF0000"/>
                </a:solidFill>
                <a:highlight>
                  <a:srgbClr val="FFFF00"/>
                </a:highlight>
                <a:latin typeface="+mn-lt"/>
                <a:ea typeface="+mn-ea"/>
                <a:cs typeface="+mn-cs"/>
              </a:rPr>
              <a:t>supeiore</a:t>
            </a:r>
            <a:r>
              <a:rPr lang="en-GB" dirty="0"/>
              <a:t> e da </a:t>
            </a:r>
            <a:r>
              <a:rPr lang="en-GB" dirty="0" err="1"/>
              <a:t>mesencefalo</a:t>
            </a:r>
            <a:endParaRPr lang="en-GB" dirty="0"/>
          </a:p>
          <a:p>
            <a:r>
              <a:rPr lang="en-GB" altLang="en-US" noProof="0" dirty="0" err="1">
                <a:latin typeface="Arial" panose="020B0604020202020204" pitchFamily="34" charset="0"/>
                <a:cs typeface="Arial" panose="020B0604020202020204" pitchFamily="34" charset="0"/>
              </a:rPr>
              <a:t>Controllato</a:t>
            </a:r>
            <a:r>
              <a:rPr lang="en-GB" altLang="en-US" noProof="0" dirty="0">
                <a:latin typeface="Arial" panose="020B0604020202020204" pitchFamily="34" charset="0"/>
                <a:cs typeface="Arial" panose="020B0604020202020204" pitchFamily="34" charset="0"/>
              </a:rPr>
              <a:t>: </a:t>
            </a:r>
            <a:r>
              <a:rPr lang="en-GB" altLang="en-US" noProof="0" dirty="0" err="1">
                <a:latin typeface="Arial" panose="020B0604020202020204" pitchFamily="34" charset="0"/>
                <a:cs typeface="Arial" panose="020B0604020202020204" pitchFamily="34" charset="0"/>
              </a:rPr>
              <a:t>movimento</a:t>
            </a:r>
            <a:r>
              <a:rPr lang="en-GB" altLang="en-US" noProof="0" dirty="0">
                <a:latin typeface="Arial" panose="020B0604020202020204" pitchFamily="34" charset="0"/>
                <a:cs typeface="Arial" panose="020B0604020202020204" pitchFamily="34" charset="0"/>
              </a:rPr>
              <a:t> da lobo </a:t>
            </a:r>
            <a:r>
              <a:rPr lang="en-GB" altLang="en-US" noProof="0" dirty="0" err="1">
                <a:latin typeface="Arial" panose="020B0604020202020204" pitchFamily="34" charset="0"/>
                <a:cs typeface="Arial" panose="020B0604020202020204" pitchFamily="34" charset="0"/>
              </a:rPr>
              <a:t>frontale</a:t>
            </a:r>
            <a:endParaRPr lang="en-GB" altLang="en-US" noProof="0" dirty="0">
              <a:latin typeface="Arial" panose="020B0604020202020204" pitchFamily="34" charset="0"/>
              <a:cs typeface="Arial" panose="020B0604020202020204" pitchFamily="34" charset="0"/>
            </a:endParaRPr>
          </a:p>
          <a:p>
            <a:endParaRPr lang="en-GB" altLang="en-US" noProof="0" dirty="0">
              <a:latin typeface="Arial" panose="020B0604020202020204" pitchFamily="34" charset="0"/>
              <a:cs typeface="Arial" panose="020B0604020202020204" pitchFamily="34" charset="0"/>
            </a:endParaRPr>
          </a:p>
          <a:p>
            <a:r>
              <a:rPr lang="en-GB" altLang="en-US" noProof="0" dirty="0" err="1">
                <a:latin typeface="Arial" panose="020B0604020202020204" pitchFamily="34" charset="0"/>
                <a:cs typeface="Arial" panose="020B0604020202020204" pitchFamily="34" charset="0"/>
              </a:rPr>
              <a:t>esempi</a:t>
            </a:r>
            <a:r>
              <a:rPr lang="en-GB" altLang="en-US" noProof="0" dirty="0">
                <a:latin typeface="Arial" panose="020B0604020202020204" pitchFamily="34" charset="0"/>
                <a:cs typeface="Arial" panose="020B0604020202020204" pitchFamily="34" charset="0"/>
              </a:rPr>
              <a:t> di covert attention </a:t>
            </a:r>
            <a:r>
              <a:rPr lang="en-GB" altLang="en-US" noProof="0" dirty="0" err="1">
                <a:latin typeface="Arial" panose="020B0604020202020204" pitchFamily="34" charset="0"/>
                <a:cs typeface="Arial" panose="020B0604020202020204" pitchFamily="34" charset="0"/>
              </a:rPr>
              <a:t>dagli</a:t>
            </a:r>
            <a:r>
              <a:rPr lang="en-GB" altLang="en-US" noProof="0" dirty="0">
                <a:latin typeface="Arial" panose="020B0604020202020204" pitchFamily="34" charset="0"/>
                <a:cs typeface="Arial" panose="020B0604020202020204" pitchFamily="34" charset="0"/>
              </a:rPr>
              <a:t> </a:t>
            </a:r>
            <a:r>
              <a:rPr lang="en-GB" altLang="en-US" noProof="0" dirty="0" err="1">
                <a:latin typeface="Arial" panose="020B0604020202020204" pitchFamily="34" charset="0"/>
                <a:cs typeface="Arial" panose="020B0604020202020204" pitchFamily="34" charset="0"/>
              </a:rPr>
              <a:t>studenti</a:t>
            </a:r>
            <a:endParaRPr lang="it-IT" alt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2630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15</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4594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16</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1585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17</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2203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18</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5617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19</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212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20</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955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21</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567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22</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8091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23</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817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immagine diapositiva 1">
            <a:extLst>
              <a:ext uri="{FF2B5EF4-FFF2-40B4-BE49-F238E27FC236}">
                <a16:creationId xmlns:a16="http://schemas.microsoft.com/office/drawing/2014/main" id="{C560FA6E-7A76-4FAE-8657-5A14810420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Segnaposto note 2">
            <a:extLst>
              <a:ext uri="{FF2B5EF4-FFF2-40B4-BE49-F238E27FC236}">
                <a16:creationId xmlns:a16="http://schemas.microsoft.com/office/drawing/2014/main" id="{EE39D048-5F76-40E8-817A-99182564E5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en-US"/>
              <a:t>Far notare la disparità crociata: lontane dalla fovea. informazione di profondità e disparità binoculare perché cade prima del punto di fissazione</a:t>
            </a:r>
          </a:p>
        </p:txBody>
      </p:sp>
      <p:sp>
        <p:nvSpPr>
          <p:cNvPr id="8196" name="Segnaposto numero diapositiva 3">
            <a:extLst>
              <a:ext uri="{FF2B5EF4-FFF2-40B4-BE49-F238E27FC236}">
                <a16:creationId xmlns:a16="http://schemas.microsoft.com/office/drawing/2014/main" id="{8C76CF0F-3F83-4794-B43F-6AAD8B093D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8743683-22FB-4CFA-9A15-C82F6802D6FC}" type="slidenum">
              <a:rPr lang="it-IT" altLang="en-US" smtClean="0"/>
              <a:pPr/>
              <a:t>3</a:t>
            </a:fld>
            <a:endParaRPr lang="it-IT"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24</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288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25</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2622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26</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Said that one can try to make Bosh’s painting more internally congruent though less surprising </a:t>
            </a:r>
          </a:p>
        </p:txBody>
      </p:sp>
    </p:spTree>
    <p:extLst>
      <p:ext uri="{BB962C8B-B14F-4D97-AF65-F5344CB8AC3E}">
        <p14:creationId xmlns:p14="http://schemas.microsoft.com/office/powerpoint/2010/main" val="749566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27</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mn-lt"/>
                <a:ea typeface="+mn-ea"/>
                <a:cs typeface="+mn-cs"/>
              </a:rPr>
              <a:t>Goal-driven attention </a:t>
            </a:r>
            <a:r>
              <a:rPr lang="en-GB" sz="1200" kern="1200" dirty="0" err="1">
                <a:solidFill>
                  <a:schemeClr val="tx1"/>
                </a:solidFill>
                <a:effectLst/>
                <a:latin typeface="+mn-lt"/>
                <a:ea typeface="+mn-ea"/>
                <a:cs typeface="+mn-cs"/>
              </a:rPr>
              <a:t>isreferred</a:t>
            </a:r>
            <a:r>
              <a:rPr lang="en-GB" sz="1200" kern="1200" dirty="0">
                <a:solidFill>
                  <a:schemeClr val="tx1"/>
                </a:solidFill>
                <a:effectLst/>
                <a:latin typeface="+mn-lt"/>
                <a:ea typeface="+mn-ea"/>
                <a:cs typeface="+mn-cs"/>
              </a:rPr>
              <a:t> to as top-down or endogenous attention,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whereas stimulus-driven attention </a:t>
            </a:r>
            <a:r>
              <a:rPr lang="en-GB" sz="1200" kern="1200" dirty="0" err="1">
                <a:solidFill>
                  <a:schemeClr val="tx1"/>
                </a:solidFill>
                <a:effectLst/>
                <a:latin typeface="+mn-lt"/>
                <a:ea typeface="+mn-ea"/>
                <a:cs typeface="+mn-cs"/>
              </a:rPr>
              <a:t>isreferred</a:t>
            </a:r>
            <a:r>
              <a:rPr lang="en-GB" sz="1200" kern="1200" dirty="0">
                <a:solidFill>
                  <a:schemeClr val="tx1"/>
                </a:solidFill>
                <a:effectLst/>
                <a:latin typeface="+mn-lt"/>
                <a:ea typeface="+mn-ea"/>
                <a:cs typeface="+mn-cs"/>
              </a:rPr>
              <a:t> to as bottom-up or exogenous attention</a:t>
            </a:r>
            <a:endParaRPr lang="it-IT" alt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0235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28</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err="1">
                <a:solidFill>
                  <a:schemeClr val="tx1"/>
                </a:solidFill>
                <a:effectLst/>
                <a:latin typeface="+mn-lt"/>
                <a:ea typeface="+mn-ea"/>
                <a:cs typeface="+mn-cs"/>
              </a:rPr>
              <a:t>Proprietà</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dello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stimolo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fanno</a:t>
            </a:r>
            <a:r>
              <a:rPr lang="en-GB" sz="1200" kern="1200" dirty="0">
                <a:solidFill>
                  <a:schemeClr val="tx1"/>
                </a:solidFill>
                <a:effectLst/>
                <a:latin typeface="+mn-lt"/>
                <a:ea typeface="+mn-ea"/>
                <a:cs typeface="+mn-cs"/>
              </a:rPr>
              <a:t> pop-up </a:t>
            </a:r>
            <a:r>
              <a:rPr lang="en-GB" sz="1200" kern="1200" dirty="0" err="1">
                <a:solidFill>
                  <a:schemeClr val="tx1"/>
                </a:solidFill>
                <a:effectLst/>
                <a:latin typeface="+mn-lt"/>
                <a:ea typeface="+mn-ea"/>
                <a:cs typeface="+mn-cs"/>
              </a:rPr>
              <a:t>indipendentemente</a:t>
            </a:r>
            <a:r>
              <a:rPr lang="en-GB" sz="1200" kern="1200" dirty="0">
                <a:solidFill>
                  <a:schemeClr val="tx1"/>
                </a:solidFill>
                <a:effectLst/>
                <a:latin typeface="+mn-lt"/>
                <a:ea typeface="+mn-ea"/>
                <a:cs typeface="+mn-cs"/>
              </a:rPr>
              <a:t> dal </a:t>
            </a:r>
            <a:r>
              <a:rPr lang="en-GB" sz="1200" kern="1200" dirty="0" err="1">
                <a:solidFill>
                  <a:schemeClr val="tx1"/>
                </a:solidFill>
                <a:effectLst/>
                <a:latin typeface="+mn-lt"/>
                <a:ea typeface="+mn-ea"/>
                <a:cs typeface="+mn-cs"/>
              </a:rPr>
              <a:t>numero</a:t>
            </a:r>
            <a:r>
              <a:rPr lang="en-GB" sz="1200" kern="1200" dirty="0">
                <a:solidFill>
                  <a:schemeClr val="tx1"/>
                </a:solidFill>
                <a:effectLst/>
                <a:latin typeface="+mn-lt"/>
                <a:ea typeface="+mn-ea"/>
                <a:cs typeface="+mn-cs"/>
              </a:rPr>
              <a:t> di </a:t>
            </a:r>
            <a:r>
              <a:rPr lang="en-GB" sz="1200" kern="1200" dirty="0" err="1">
                <a:solidFill>
                  <a:schemeClr val="tx1"/>
                </a:solidFill>
                <a:effectLst/>
                <a:latin typeface="+mn-lt"/>
                <a:ea typeface="+mn-ea"/>
                <a:cs typeface="+mn-cs"/>
              </a:rPr>
              <a:t>distrattori</a:t>
            </a:r>
            <a:endParaRPr lang="en-GB" sz="1200" kern="1200" dirty="0">
              <a:solidFill>
                <a:schemeClr val="tx1"/>
              </a:solidFill>
              <a:effectLst/>
              <a:latin typeface="+mn-lt"/>
              <a:ea typeface="+mn-ea"/>
              <a:cs typeface="+mn-cs"/>
            </a:endParaRPr>
          </a:p>
          <a:p>
            <a:endParaRPr lang="en-GB" altLang="en-US" sz="1200" kern="1200" noProof="0" dirty="0">
              <a:solidFill>
                <a:schemeClr val="tx1"/>
              </a:solidFill>
              <a:effectLst/>
              <a:latin typeface="+mn-lt"/>
              <a:ea typeface="+mn-ea"/>
              <a:cs typeface="+mn-cs"/>
            </a:endParaRPr>
          </a:p>
          <a:p>
            <a:r>
              <a:rPr lang="en-GB" altLang="en-US" sz="1200" kern="1200" noProof="0" dirty="0">
                <a:solidFill>
                  <a:schemeClr val="tx1"/>
                </a:solidFill>
                <a:effectLst/>
                <a:latin typeface="+mn-lt"/>
                <a:ea typeface="+mn-ea"/>
                <a:cs typeface="+mn-cs"/>
              </a:rPr>
              <a:t>non </a:t>
            </a:r>
            <a:r>
              <a:rPr lang="en-GB" altLang="en-US" sz="1200" kern="1200" noProof="0" dirty="0" err="1">
                <a:solidFill>
                  <a:schemeClr val="tx1"/>
                </a:solidFill>
                <a:effectLst/>
                <a:latin typeface="+mn-lt"/>
                <a:ea typeface="+mn-ea"/>
                <a:cs typeface="+mn-cs"/>
              </a:rPr>
              <a:t>richiedono</a:t>
            </a:r>
            <a:r>
              <a:rPr lang="en-GB" altLang="en-US" sz="1200" kern="1200" noProof="0" dirty="0">
                <a:solidFill>
                  <a:schemeClr val="tx1"/>
                </a:solidFill>
                <a:effectLst/>
                <a:latin typeface="+mn-lt"/>
                <a:ea typeface="+mn-ea"/>
                <a:cs typeface="+mn-cs"/>
              </a:rPr>
              <a:t> un </a:t>
            </a:r>
            <a:r>
              <a:rPr lang="en-GB" altLang="en-US" sz="1200" kern="1200" noProof="0" dirty="0" err="1">
                <a:solidFill>
                  <a:schemeClr val="tx1"/>
                </a:solidFill>
                <a:effectLst/>
                <a:latin typeface="+mn-lt"/>
                <a:ea typeface="+mn-ea"/>
                <a:cs typeface="+mn-cs"/>
              </a:rPr>
              <a:t>processamento</a:t>
            </a:r>
            <a:r>
              <a:rPr lang="en-GB" altLang="en-US" sz="1200" kern="1200" noProof="0" dirty="0">
                <a:solidFill>
                  <a:schemeClr val="tx1"/>
                </a:solidFill>
                <a:effectLst/>
                <a:latin typeface="+mn-lt"/>
                <a:ea typeface="+mn-ea"/>
                <a:cs typeface="+mn-cs"/>
              </a:rPr>
              <a:t> serial </a:t>
            </a:r>
            <a:r>
              <a:rPr lang="en-GB" altLang="en-US" sz="1200" kern="1200" noProof="0" dirty="0" err="1">
                <a:solidFill>
                  <a:schemeClr val="tx1"/>
                </a:solidFill>
                <a:effectLst/>
                <a:latin typeface="+mn-lt"/>
                <a:ea typeface="+mn-ea"/>
                <a:cs typeface="+mn-cs"/>
              </a:rPr>
              <a:t>dello</a:t>
            </a:r>
            <a:r>
              <a:rPr lang="en-GB" altLang="en-US" sz="1200" kern="1200" noProof="0" dirty="0">
                <a:solidFill>
                  <a:schemeClr val="tx1"/>
                </a:solidFill>
                <a:effectLst/>
                <a:latin typeface="+mn-lt"/>
                <a:ea typeface="+mn-ea"/>
                <a:cs typeface="+mn-cs"/>
              </a:rPr>
              <a:t> </a:t>
            </a:r>
            <a:r>
              <a:rPr lang="en-GB" altLang="en-US" sz="1200" kern="1200" noProof="0" dirty="0" err="1">
                <a:solidFill>
                  <a:schemeClr val="tx1"/>
                </a:solidFill>
                <a:effectLst/>
                <a:latin typeface="+mn-lt"/>
                <a:ea typeface="+mn-ea"/>
                <a:cs typeface="+mn-cs"/>
              </a:rPr>
              <a:t>stimolo</a:t>
            </a:r>
            <a:endParaRPr lang="it-IT" alt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1064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29</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err="1">
                <a:solidFill>
                  <a:schemeClr val="tx1"/>
                </a:solidFill>
                <a:effectLst/>
                <a:latin typeface="+mn-lt"/>
                <a:ea typeface="+mn-ea"/>
                <a:cs typeface="+mn-cs"/>
              </a:rPr>
              <a:t>Proprietà</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dello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stimolo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fanno</a:t>
            </a:r>
            <a:r>
              <a:rPr lang="en-GB" sz="1200" kern="1200" dirty="0">
                <a:solidFill>
                  <a:schemeClr val="tx1"/>
                </a:solidFill>
                <a:effectLst/>
                <a:latin typeface="+mn-lt"/>
                <a:ea typeface="+mn-ea"/>
                <a:cs typeface="+mn-cs"/>
              </a:rPr>
              <a:t> pop-up </a:t>
            </a:r>
            <a:r>
              <a:rPr lang="en-GB" sz="1200" kern="1200" dirty="0" err="1">
                <a:solidFill>
                  <a:schemeClr val="tx1"/>
                </a:solidFill>
                <a:effectLst/>
                <a:latin typeface="+mn-lt"/>
                <a:ea typeface="+mn-ea"/>
                <a:cs typeface="+mn-cs"/>
              </a:rPr>
              <a:t>indipendentemente</a:t>
            </a:r>
            <a:r>
              <a:rPr lang="en-GB" sz="1200" kern="1200" dirty="0">
                <a:solidFill>
                  <a:schemeClr val="tx1"/>
                </a:solidFill>
                <a:effectLst/>
                <a:latin typeface="+mn-lt"/>
                <a:ea typeface="+mn-ea"/>
                <a:cs typeface="+mn-cs"/>
              </a:rPr>
              <a:t> dal </a:t>
            </a:r>
            <a:r>
              <a:rPr lang="en-GB" sz="1200" kern="1200" dirty="0" err="1">
                <a:solidFill>
                  <a:schemeClr val="tx1"/>
                </a:solidFill>
                <a:effectLst/>
                <a:latin typeface="+mn-lt"/>
                <a:ea typeface="+mn-ea"/>
                <a:cs typeface="+mn-cs"/>
              </a:rPr>
              <a:t>numero</a:t>
            </a:r>
            <a:r>
              <a:rPr lang="en-GB" sz="1200" kern="1200" dirty="0">
                <a:solidFill>
                  <a:schemeClr val="tx1"/>
                </a:solidFill>
                <a:effectLst/>
                <a:latin typeface="+mn-lt"/>
                <a:ea typeface="+mn-ea"/>
                <a:cs typeface="+mn-cs"/>
              </a:rPr>
              <a:t> di </a:t>
            </a:r>
            <a:r>
              <a:rPr lang="en-GB" sz="1200" kern="1200" dirty="0" err="1">
                <a:solidFill>
                  <a:schemeClr val="tx1"/>
                </a:solidFill>
                <a:effectLst/>
                <a:latin typeface="+mn-lt"/>
                <a:ea typeface="+mn-ea"/>
                <a:cs typeface="+mn-cs"/>
              </a:rPr>
              <a:t>distrattori</a:t>
            </a:r>
            <a:endParaRPr lang="en-GB" sz="1200" kern="1200" dirty="0">
              <a:solidFill>
                <a:schemeClr val="tx1"/>
              </a:solidFill>
              <a:effectLst/>
              <a:latin typeface="+mn-lt"/>
              <a:ea typeface="+mn-ea"/>
              <a:cs typeface="+mn-cs"/>
            </a:endParaRPr>
          </a:p>
          <a:p>
            <a:endParaRPr lang="en-GB" altLang="en-US" sz="1200" kern="1200" noProof="0" dirty="0">
              <a:solidFill>
                <a:schemeClr val="tx1"/>
              </a:solidFill>
              <a:effectLst/>
              <a:latin typeface="+mn-lt"/>
              <a:ea typeface="+mn-ea"/>
              <a:cs typeface="+mn-cs"/>
            </a:endParaRPr>
          </a:p>
          <a:p>
            <a:r>
              <a:rPr lang="en-GB" altLang="en-US" sz="1200" kern="1200" noProof="0" dirty="0">
                <a:solidFill>
                  <a:schemeClr val="tx1"/>
                </a:solidFill>
                <a:effectLst/>
                <a:latin typeface="+mn-lt"/>
                <a:ea typeface="+mn-ea"/>
                <a:cs typeface="+mn-cs"/>
              </a:rPr>
              <a:t>non </a:t>
            </a:r>
            <a:r>
              <a:rPr lang="en-GB" altLang="en-US" sz="1200" kern="1200" noProof="0" dirty="0" err="1">
                <a:solidFill>
                  <a:schemeClr val="tx1"/>
                </a:solidFill>
                <a:effectLst/>
                <a:latin typeface="+mn-lt"/>
                <a:ea typeface="+mn-ea"/>
                <a:cs typeface="+mn-cs"/>
              </a:rPr>
              <a:t>richiedono</a:t>
            </a:r>
            <a:r>
              <a:rPr lang="en-GB" altLang="en-US" sz="1200" kern="1200" noProof="0" dirty="0">
                <a:solidFill>
                  <a:schemeClr val="tx1"/>
                </a:solidFill>
                <a:effectLst/>
                <a:latin typeface="+mn-lt"/>
                <a:ea typeface="+mn-ea"/>
                <a:cs typeface="+mn-cs"/>
              </a:rPr>
              <a:t> un </a:t>
            </a:r>
            <a:r>
              <a:rPr lang="en-GB" altLang="en-US" sz="1200" kern="1200" noProof="0" dirty="0" err="1">
                <a:solidFill>
                  <a:schemeClr val="tx1"/>
                </a:solidFill>
                <a:effectLst/>
                <a:latin typeface="+mn-lt"/>
                <a:ea typeface="+mn-ea"/>
                <a:cs typeface="+mn-cs"/>
              </a:rPr>
              <a:t>processamento</a:t>
            </a:r>
            <a:r>
              <a:rPr lang="en-GB" altLang="en-US" sz="1200" kern="1200" noProof="0" dirty="0">
                <a:solidFill>
                  <a:schemeClr val="tx1"/>
                </a:solidFill>
                <a:effectLst/>
                <a:latin typeface="+mn-lt"/>
                <a:ea typeface="+mn-ea"/>
                <a:cs typeface="+mn-cs"/>
              </a:rPr>
              <a:t> serial </a:t>
            </a:r>
            <a:r>
              <a:rPr lang="en-GB" altLang="en-US" sz="1200" kern="1200" noProof="0" dirty="0" err="1">
                <a:solidFill>
                  <a:schemeClr val="tx1"/>
                </a:solidFill>
                <a:effectLst/>
                <a:latin typeface="+mn-lt"/>
                <a:ea typeface="+mn-ea"/>
                <a:cs typeface="+mn-cs"/>
              </a:rPr>
              <a:t>dello</a:t>
            </a:r>
            <a:r>
              <a:rPr lang="en-GB" altLang="en-US" sz="1200" kern="1200" noProof="0" dirty="0">
                <a:solidFill>
                  <a:schemeClr val="tx1"/>
                </a:solidFill>
                <a:effectLst/>
                <a:latin typeface="+mn-lt"/>
                <a:ea typeface="+mn-ea"/>
                <a:cs typeface="+mn-cs"/>
              </a:rPr>
              <a:t> </a:t>
            </a:r>
            <a:r>
              <a:rPr lang="en-GB" altLang="en-US" sz="1200" kern="1200" noProof="0" dirty="0" err="1">
                <a:solidFill>
                  <a:schemeClr val="tx1"/>
                </a:solidFill>
                <a:effectLst/>
                <a:latin typeface="+mn-lt"/>
                <a:ea typeface="+mn-ea"/>
                <a:cs typeface="+mn-cs"/>
              </a:rPr>
              <a:t>stimolo</a:t>
            </a:r>
            <a:endParaRPr lang="it-IT" alt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664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30</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err="1">
                <a:solidFill>
                  <a:schemeClr val="tx1"/>
                </a:solidFill>
                <a:effectLst/>
                <a:latin typeface="+mn-lt"/>
                <a:ea typeface="+mn-ea"/>
                <a:cs typeface="+mn-cs"/>
              </a:rPr>
              <a:t>Proprietà</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dello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stimolo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fanno</a:t>
            </a:r>
            <a:r>
              <a:rPr lang="en-GB" sz="1200" kern="1200" dirty="0">
                <a:solidFill>
                  <a:schemeClr val="tx1"/>
                </a:solidFill>
                <a:effectLst/>
                <a:latin typeface="+mn-lt"/>
                <a:ea typeface="+mn-ea"/>
                <a:cs typeface="+mn-cs"/>
              </a:rPr>
              <a:t> pop-up </a:t>
            </a:r>
            <a:r>
              <a:rPr lang="en-GB" sz="1200" kern="1200" dirty="0" err="1">
                <a:solidFill>
                  <a:schemeClr val="tx1"/>
                </a:solidFill>
                <a:effectLst/>
                <a:latin typeface="+mn-lt"/>
                <a:ea typeface="+mn-ea"/>
                <a:cs typeface="+mn-cs"/>
              </a:rPr>
              <a:t>indipendentemente</a:t>
            </a:r>
            <a:r>
              <a:rPr lang="en-GB" sz="1200" kern="1200" dirty="0">
                <a:solidFill>
                  <a:schemeClr val="tx1"/>
                </a:solidFill>
                <a:effectLst/>
                <a:latin typeface="+mn-lt"/>
                <a:ea typeface="+mn-ea"/>
                <a:cs typeface="+mn-cs"/>
              </a:rPr>
              <a:t> dal </a:t>
            </a:r>
            <a:r>
              <a:rPr lang="en-GB" sz="1200" kern="1200" dirty="0" err="1">
                <a:solidFill>
                  <a:schemeClr val="tx1"/>
                </a:solidFill>
                <a:effectLst/>
                <a:latin typeface="+mn-lt"/>
                <a:ea typeface="+mn-ea"/>
                <a:cs typeface="+mn-cs"/>
              </a:rPr>
              <a:t>numero</a:t>
            </a:r>
            <a:r>
              <a:rPr lang="en-GB" sz="1200" kern="1200" dirty="0">
                <a:solidFill>
                  <a:schemeClr val="tx1"/>
                </a:solidFill>
                <a:effectLst/>
                <a:latin typeface="+mn-lt"/>
                <a:ea typeface="+mn-ea"/>
                <a:cs typeface="+mn-cs"/>
              </a:rPr>
              <a:t> di </a:t>
            </a:r>
            <a:r>
              <a:rPr lang="en-GB" sz="1200" kern="1200" dirty="0" err="1">
                <a:solidFill>
                  <a:schemeClr val="tx1"/>
                </a:solidFill>
                <a:effectLst/>
                <a:latin typeface="+mn-lt"/>
                <a:ea typeface="+mn-ea"/>
                <a:cs typeface="+mn-cs"/>
              </a:rPr>
              <a:t>distrattori</a:t>
            </a:r>
            <a:endParaRPr lang="en-GB" sz="1200" kern="1200" dirty="0">
              <a:solidFill>
                <a:schemeClr val="tx1"/>
              </a:solidFill>
              <a:effectLst/>
              <a:latin typeface="+mn-lt"/>
              <a:ea typeface="+mn-ea"/>
              <a:cs typeface="+mn-cs"/>
            </a:endParaRPr>
          </a:p>
          <a:p>
            <a:endParaRPr lang="en-GB" altLang="en-US" sz="1200" kern="1200" noProof="0" dirty="0">
              <a:solidFill>
                <a:schemeClr val="tx1"/>
              </a:solidFill>
              <a:effectLst/>
              <a:latin typeface="+mn-lt"/>
              <a:ea typeface="+mn-ea"/>
              <a:cs typeface="+mn-cs"/>
            </a:endParaRPr>
          </a:p>
          <a:p>
            <a:r>
              <a:rPr lang="en-GB" altLang="en-US" sz="1200" kern="1200" noProof="0" dirty="0">
                <a:solidFill>
                  <a:schemeClr val="tx1"/>
                </a:solidFill>
                <a:effectLst/>
                <a:latin typeface="+mn-lt"/>
                <a:ea typeface="+mn-ea"/>
                <a:cs typeface="+mn-cs"/>
              </a:rPr>
              <a:t>non </a:t>
            </a:r>
            <a:r>
              <a:rPr lang="en-GB" altLang="en-US" sz="1200" kern="1200" noProof="0" dirty="0" err="1">
                <a:solidFill>
                  <a:schemeClr val="tx1"/>
                </a:solidFill>
                <a:effectLst/>
                <a:latin typeface="+mn-lt"/>
                <a:ea typeface="+mn-ea"/>
                <a:cs typeface="+mn-cs"/>
              </a:rPr>
              <a:t>richiedono</a:t>
            </a:r>
            <a:r>
              <a:rPr lang="en-GB" altLang="en-US" sz="1200" kern="1200" noProof="0" dirty="0">
                <a:solidFill>
                  <a:schemeClr val="tx1"/>
                </a:solidFill>
                <a:effectLst/>
                <a:latin typeface="+mn-lt"/>
                <a:ea typeface="+mn-ea"/>
                <a:cs typeface="+mn-cs"/>
              </a:rPr>
              <a:t> un </a:t>
            </a:r>
            <a:r>
              <a:rPr lang="en-GB" altLang="en-US" sz="1200" kern="1200" noProof="0" dirty="0" err="1">
                <a:solidFill>
                  <a:schemeClr val="tx1"/>
                </a:solidFill>
                <a:effectLst/>
                <a:latin typeface="+mn-lt"/>
                <a:ea typeface="+mn-ea"/>
                <a:cs typeface="+mn-cs"/>
              </a:rPr>
              <a:t>processamento</a:t>
            </a:r>
            <a:r>
              <a:rPr lang="en-GB" altLang="en-US" sz="1200" kern="1200" noProof="0" dirty="0">
                <a:solidFill>
                  <a:schemeClr val="tx1"/>
                </a:solidFill>
                <a:effectLst/>
                <a:latin typeface="+mn-lt"/>
                <a:ea typeface="+mn-ea"/>
                <a:cs typeface="+mn-cs"/>
              </a:rPr>
              <a:t> serial </a:t>
            </a:r>
            <a:r>
              <a:rPr lang="en-GB" altLang="en-US" sz="1200" kern="1200" noProof="0" dirty="0" err="1">
                <a:solidFill>
                  <a:schemeClr val="tx1"/>
                </a:solidFill>
                <a:effectLst/>
                <a:latin typeface="+mn-lt"/>
                <a:ea typeface="+mn-ea"/>
                <a:cs typeface="+mn-cs"/>
              </a:rPr>
              <a:t>dello</a:t>
            </a:r>
            <a:r>
              <a:rPr lang="en-GB" altLang="en-US" sz="1200" kern="1200" noProof="0" dirty="0">
                <a:solidFill>
                  <a:schemeClr val="tx1"/>
                </a:solidFill>
                <a:effectLst/>
                <a:latin typeface="+mn-lt"/>
                <a:ea typeface="+mn-ea"/>
                <a:cs typeface="+mn-cs"/>
              </a:rPr>
              <a:t> </a:t>
            </a:r>
            <a:r>
              <a:rPr lang="en-GB" altLang="en-US" sz="1200" kern="1200" noProof="0" dirty="0" err="1">
                <a:solidFill>
                  <a:schemeClr val="tx1"/>
                </a:solidFill>
                <a:effectLst/>
                <a:latin typeface="+mn-lt"/>
                <a:ea typeface="+mn-ea"/>
                <a:cs typeface="+mn-cs"/>
              </a:rPr>
              <a:t>stimolo</a:t>
            </a:r>
            <a:endParaRPr lang="it-IT" alt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1541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a:extLst>
              <a:ext uri="{FF2B5EF4-FFF2-40B4-BE49-F238E27FC236}">
                <a16:creationId xmlns:a16="http://schemas.microsoft.com/office/drawing/2014/main" id="{E967D1D6-4727-48CB-BB8F-6B07B1857629}"/>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F40DA7F8-5349-4ADB-9403-948FD3F18EF3}" type="slidenum">
              <a:rPr lang="it-IT" altLang="it-IT" b="0"/>
              <a:pPr algn="r" eaLnBrk="1" hangingPunct="1">
                <a:spcBef>
                  <a:spcPct val="0"/>
                </a:spcBef>
              </a:pPr>
              <a:t>31</a:t>
            </a:fld>
            <a:endParaRPr lang="it-IT" altLang="it-IT" b="0"/>
          </a:p>
        </p:txBody>
      </p:sp>
      <p:sp>
        <p:nvSpPr>
          <p:cNvPr id="220163" name="Rectangle 2">
            <a:extLst>
              <a:ext uri="{FF2B5EF4-FFF2-40B4-BE49-F238E27FC236}">
                <a16:creationId xmlns:a16="http://schemas.microsoft.com/office/drawing/2014/main" id="{3D3CAFF2-0CBE-4309-8D1A-5A7DAC889CC5}"/>
              </a:ext>
            </a:extLst>
          </p:cNvPr>
          <p:cNvSpPr>
            <a:spLocks noGrp="1" noRot="1" noChangeAspect="1" noChangeArrowheads="1" noTextEdit="1"/>
          </p:cNvSpPr>
          <p:nvPr>
            <p:ph type="sldImg"/>
          </p:nvPr>
        </p:nvSpPr>
        <p:spPr>
          <a:ln/>
        </p:spPr>
      </p:sp>
      <p:sp>
        <p:nvSpPr>
          <p:cNvPr id="220164" name="Rectangle 3">
            <a:extLst>
              <a:ext uri="{FF2B5EF4-FFF2-40B4-BE49-F238E27FC236}">
                <a16:creationId xmlns:a16="http://schemas.microsoft.com/office/drawing/2014/main" id="{05BF111E-305D-475F-A42A-2CD323578976}"/>
              </a:ext>
            </a:extLst>
          </p:cNvPr>
          <p:cNvSpPr>
            <a:spLocks noGrp="1" noChangeArrowheads="1"/>
          </p:cNvSpPr>
          <p:nvPr>
            <p:ph type="body" idx="1"/>
          </p:nvPr>
        </p:nvSpPr>
        <p:spPr>
          <a:noFill/>
        </p:spPr>
        <p:txBody>
          <a:bodyPr/>
          <a:lstStyle/>
          <a:p>
            <a:pPr eaLnBrk="1" hangingPunct="1">
              <a:buClr>
                <a:schemeClr val="hlink"/>
              </a:buClr>
              <a:buFont typeface="Wingdings" panose="05000000000000000000" pitchFamily="2" charset="2"/>
              <a:buNone/>
            </a:pPr>
            <a:r>
              <a:rPr lang="en-GB" altLang="it-IT">
                <a:latin typeface="Arial" panose="020B0604020202020204" pitchFamily="34" charset="0"/>
                <a:cs typeface="Arial" panose="020B0604020202020204" pitchFamily="34" charset="0"/>
              </a:rPr>
              <a:t>isolated rather than comparative emotion</a:t>
            </a:r>
            <a:r>
              <a:rPr lang="it-IT" altLang="it-IT">
                <a:latin typeface="Arial" panose="020B0604020202020204" pitchFamily="34" charset="0"/>
                <a:cs typeface="Arial" panose="020B0604020202020204" pitchFamily="34" charset="0"/>
              </a:rPr>
              <a:t>s, although the case of comparative emotion clearly represent a more ecologically valid condition (of the one generally studied of isolated emotions). Consider this celebrity reaction to best picture nominee at Oscar event. Let’s try considering what peoples are looking for and did it using an isolated judgement based on single emotions…. </a:t>
            </a:r>
          </a:p>
          <a:p>
            <a:pPr eaLnBrk="1" hangingPunct="1"/>
            <a:endParaRPr lang="it-IT" altLang="it-IT">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75A5525F-A56C-4428-80D7-541239255177}"/>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EC87FB99-60C3-421A-B3F6-1A54F6AC4C51}" type="slidenum">
              <a:rPr lang="it-IT" altLang="it-IT" b="0"/>
              <a:pPr algn="r" eaLnBrk="1" hangingPunct="1">
                <a:spcBef>
                  <a:spcPct val="0"/>
                </a:spcBef>
              </a:pPr>
              <a:t>32</a:t>
            </a:fld>
            <a:endParaRPr lang="it-IT" altLang="it-IT" b="0"/>
          </a:p>
        </p:txBody>
      </p:sp>
      <p:sp>
        <p:nvSpPr>
          <p:cNvPr id="116739" name="Rectangle 2">
            <a:extLst>
              <a:ext uri="{FF2B5EF4-FFF2-40B4-BE49-F238E27FC236}">
                <a16:creationId xmlns:a16="http://schemas.microsoft.com/office/drawing/2014/main" id="{A8645935-8368-493F-8D64-130DAF81D09D}"/>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63C68BEF-7C1A-480D-B9A1-34559CFC8317}"/>
              </a:ext>
            </a:extLst>
          </p:cNvPr>
          <p:cNvSpPr>
            <a:spLocks noGrp="1" noChangeArrowheads="1"/>
          </p:cNvSpPr>
          <p:nvPr>
            <p:ph type="body" idx="1"/>
          </p:nvPr>
        </p:nvSpPr>
        <p:spPr>
          <a:noFill/>
        </p:spPr>
        <p:txBody>
          <a:bodyPr/>
          <a:lstStyle/>
          <a:p>
            <a:pPr eaLnBrk="1" hangingPunct="1"/>
            <a:r>
              <a:rPr lang="it-IT" altLang="it-IT">
                <a:latin typeface="Arial" panose="020B0604020202020204" pitchFamily="34" charset="0"/>
                <a:cs typeface="Arial" panose="020B0604020202020204" pitchFamily="34" charset="0"/>
              </a:rPr>
              <a:t>This person here is looking for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E7D2878A-1BD0-456C-B277-F04E3581561F}"/>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EAEAC37D-8A39-4B0D-AC11-691079410A24}" type="slidenum">
              <a:rPr lang="it-IT" altLang="it-IT" b="0"/>
              <a:pPr algn="r" eaLnBrk="1" hangingPunct="1">
                <a:spcBef>
                  <a:spcPct val="0"/>
                </a:spcBef>
              </a:pPr>
              <a:t>33</a:t>
            </a:fld>
            <a:endParaRPr lang="it-IT" altLang="it-IT" b="0"/>
          </a:p>
        </p:txBody>
      </p:sp>
      <p:sp>
        <p:nvSpPr>
          <p:cNvPr id="118787" name="Rectangle 2">
            <a:extLst>
              <a:ext uri="{FF2B5EF4-FFF2-40B4-BE49-F238E27FC236}">
                <a16:creationId xmlns:a16="http://schemas.microsoft.com/office/drawing/2014/main" id="{A1F14901-EB20-4C64-BF98-2CF361672D70}"/>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F66AE0B6-43CD-49C9-AE4C-C0BB637D2B60}"/>
              </a:ext>
            </a:extLst>
          </p:cNvPr>
          <p:cNvSpPr>
            <a:spLocks noGrp="1" noChangeArrowheads="1"/>
          </p:cNvSpPr>
          <p:nvPr>
            <p:ph type="body" idx="1"/>
          </p:nvPr>
        </p:nvSpPr>
        <p:spPr>
          <a:noFill/>
        </p:spPr>
        <p:txBody>
          <a:bodyPr/>
          <a:lstStyle/>
          <a:p>
            <a:pPr eaLnBrk="1" hangingPunct="1"/>
            <a:r>
              <a:rPr lang="it-IT" altLang="it-IT">
                <a:latin typeface="Arial" panose="020B0604020202020204" pitchFamily="34" charset="0"/>
                <a:cs typeface="Arial" panose="020B0604020202020204" pitchFamily="34" charset="0"/>
              </a:rPr>
              <a:t>or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egnaposto immagine diapositiva 1">
            <a:extLst>
              <a:ext uri="{FF2B5EF4-FFF2-40B4-BE49-F238E27FC236}">
                <a16:creationId xmlns:a16="http://schemas.microsoft.com/office/drawing/2014/main" id="{A6D854B4-2951-4AEF-98CC-DCB2B8B5AF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Segnaposto note 2">
            <a:extLst>
              <a:ext uri="{FF2B5EF4-FFF2-40B4-BE49-F238E27FC236}">
                <a16:creationId xmlns:a16="http://schemas.microsoft.com/office/drawing/2014/main" id="{74586FE6-FF75-4868-831C-3278195A86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it-IT" altLang="it-IT"/>
              <a:t>Eccentricità: distanza dalla fovea</a:t>
            </a:r>
          </a:p>
          <a:p>
            <a:pPr eaLnBrk="1" hangingPunct="1"/>
            <a:endParaRPr lang="it-IT" altLang="it-IT"/>
          </a:p>
          <a:p>
            <a:pPr eaLnBrk="1" hangingPunct="1"/>
            <a:r>
              <a:rPr lang="it-IT" altLang="it-IT"/>
              <a:t>angolo visivo: l’angolo sotteso da un oggetto sulla retina</a:t>
            </a:r>
          </a:p>
        </p:txBody>
      </p:sp>
      <p:sp>
        <p:nvSpPr>
          <p:cNvPr id="12292" name="Segnaposto numero diapositiva 3">
            <a:extLst>
              <a:ext uri="{FF2B5EF4-FFF2-40B4-BE49-F238E27FC236}">
                <a16:creationId xmlns:a16="http://schemas.microsoft.com/office/drawing/2014/main" id="{457AC562-5480-422E-B9BB-37D388FCBB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591373B-E9D7-44CF-8F99-14C5D63B40FF}" type="slidenum">
              <a:rPr lang="it-IT" altLang="it-IT" smtClean="0"/>
              <a:pPr/>
              <a:t>6</a:t>
            </a:fld>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B4FB7CB4-EA58-4431-AB7C-3694E6CA25D2}"/>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9C5417DB-6F7B-43DE-99DE-223D69003B6F}" type="slidenum">
              <a:rPr lang="it-IT" altLang="it-IT" b="0"/>
              <a:pPr algn="r" eaLnBrk="1" hangingPunct="1">
                <a:spcBef>
                  <a:spcPct val="0"/>
                </a:spcBef>
              </a:pPr>
              <a:t>34</a:t>
            </a:fld>
            <a:endParaRPr lang="it-IT" altLang="it-IT" b="0"/>
          </a:p>
        </p:txBody>
      </p:sp>
      <p:sp>
        <p:nvSpPr>
          <p:cNvPr id="122883" name="Rectangle 2">
            <a:extLst>
              <a:ext uri="{FF2B5EF4-FFF2-40B4-BE49-F238E27FC236}">
                <a16:creationId xmlns:a16="http://schemas.microsoft.com/office/drawing/2014/main" id="{00014DD4-18B2-4DE2-BAF6-D5FC2305EEC8}"/>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28A36ECC-E2F1-474C-99F3-72E75837CF31}"/>
              </a:ext>
            </a:extLst>
          </p:cNvPr>
          <p:cNvSpPr>
            <a:spLocks noGrp="1" noChangeArrowheads="1"/>
          </p:cNvSpPr>
          <p:nvPr>
            <p:ph type="body" idx="1"/>
          </p:nvPr>
        </p:nvSpPr>
        <p:spPr>
          <a:noFill/>
        </p:spPr>
        <p:txBody>
          <a:bodyPr/>
          <a:lstStyle/>
          <a:p>
            <a:pPr eaLnBrk="1" hangingPunct="1"/>
            <a:r>
              <a:rPr lang="it-IT" altLang="it-IT">
                <a:latin typeface="Arial" panose="020B0604020202020204" pitchFamily="34" charset="0"/>
                <a:cs typeface="Arial" panose="020B0604020202020204" pitchFamily="34" charset="0"/>
              </a:rPr>
              <a:t>Or…..</a:t>
            </a:r>
          </a:p>
          <a:p>
            <a:pPr eaLnBrk="1" hangingPunct="1"/>
            <a:r>
              <a:rPr lang="it-IT" altLang="it-IT">
                <a:latin typeface="Arial" panose="020B0604020202020204" pitchFamily="34" charset="0"/>
                <a:cs typeface="Arial" panose="020B0604020202020204" pitchFamily="34" charset="0"/>
              </a:rPr>
              <a:t>Our final jugement will be Mixed-up,</a:t>
            </a:r>
          </a:p>
          <a:p>
            <a:pPr eaLnBrk="1" hangingPunct="1"/>
            <a:r>
              <a:rPr lang="it-IT" altLang="it-IT">
                <a:latin typeface="Arial" panose="020B0604020202020204" pitchFamily="34" charset="0"/>
                <a:cs typeface="Arial" panose="020B0604020202020204" pitchFamily="34" charset="0"/>
              </a:rPr>
              <a:t>but what about viewing the whole auditorium?</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ECBE0EB1-C8DB-4D1D-85B1-5C4A203757D4}"/>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B0481578-224A-457C-8C29-990A68D204C0}" type="slidenum">
              <a:rPr lang="it-IT" altLang="it-IT" b="0"/>
              <a:pPr algn="r" eaLnBrk="1" hangingPunct="1">
                <a:spcBef>
                  <a:spcPct val="0"/>
                </a:spcBef>
              </a:pPr>
              <a:t>35</a:t>
            </a:fld>
            <a:endParaRPr lang="it-IT" altLang="it-IT" b="0"/>
          </a:p>
        </p:txBody>
      </p:sp>
      <p:sp>
        <p:nvSpPr>
          <p:cNvPr id="124931" name="Rectangle 2">
            <a:extLst>
              <a:ext uri="{FF2B5EF4-FFF2-40B4-BE49-F238E27FC236}">
                <a16:creationId xmlns:a16="http://schemas.microsoft.com/office/drawing/2014/main" id="{BD1B8472-AD82-4221-8A87-49E541BEBB99}"/>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D4ECDA8A-5291-4E8F-8765-57414791F9C4}"/>
              </a:ext>
            </a:extLst>
          </p:cNvPr>
          <p:cNvSpPr>
            <a:spLocks noGrp="1" noChangeArrowheads="1"/>
          </p:cNvSpPr>
          <p:nvPr>
            <p:ph type="body" idx="1"/>
          </p:nvPr>
        </p:nvSpPr>
        <p:spPr>
          <a:noFill/>
        </p:spPr>
        <p:txBody>
          <a:bodyPr/>
          <a:lstStyle/>
          <a:p>
            <a:pPr eaLnBrk="1" hangingPunct="1">
              <a:buClr>
                <a:schemeClr val="hlink"/>
              </a:buClr>
              <a:buFont typeface="Wingdings" panose="05000000000000000000" pitchFamily="2" charset="2"/>
              <a:buNone/>
            </a:pPr>
            <a:endParaRPr lang="it-IT" altLang="it-IT" dirty="0">
              <a:latin typeface="Arial" panose="020B0604020202020204" pitchFamily="34"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36</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mn-lt"/>
                <a:ea typeface="+mn-ea"/>
                <a:cs typeface="+mn-cs"/>
              </a:rPr>
              <a:t>Goal-driven attention </a:t>
            </a:r>
            <a:r>
              <a:rPr lang="en-GB" sz="1200" kern="1200" dirty="0" err="1">
                <a:solidFill>
                  <a:schemeClr val="tx1"/>
                </a:solidFill>
                <a:effectLst/>
                <a:latin typeface="+mn-lt"/>
                <a:ea typeface="+mn-ea"/>
                <a:cs typeface="+mn-cs"/>
              </a:rPr>
              <a:t>isreferred</a:t>
            </a:r>
            <a:r>
              <a:rPr lang="en-GB" sz="1200" kern="1200" dirty="0">
                <a:solidFill>
                  <a:schemeClr val="tx1"/>
                </a:solidFill>
                <a:effectLst/>
                <a:latin typeface="+mn-lt"/>
                <a:ea typeface="+mn-ea"/>
                <a:cs typeface="+mn-cs"/>
              </a:rPr>
              <a:t> to as top-down or endogenous attention,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whereas stimulus-driven attention </a:t>
            </a:r>
            <a:r>
              <a:rPr lang="en-GB" sz="1200" kern="1200" dirty="0" err="1">
                <a:solidFill>
                  <a:schemeClr val="tx1"/>
                </a:solidFill>
                <a:effectLst/>
                <a:latin typeface="+mn-lt"/>
                <a:ea typeface="+mn-ea"/>
                <a:cs typeface="+mn-cs"/>
              </a:rPr>
              <a:t>isreferred</a:t>
            </a:r>
            <a:r>
              <a:rPr lang="en-GB" sz="1200" kern="1200" dirty="0">
                <a:solidFill>
                  <a:schemeClr val="tx1"/>
                </a:solidFill>
                <a:effectLst/>
                <a:latin typeface="+mn-lt"/>
                <a:ea typeface="+mn-ea"/>
                <a:cs typeface="+mn-cs"/>
              </a:rPr>
              <a:t> to as bottom-up or exogenous attention</a:t>
            </a:r>
            <a:endParaRPr lang="it-IT" alt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826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37</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mn-lt"/>
                <a:ea typeface="+mn-ea"/>
                <a:cs typeface="+mn-cs"/>
              </a:rPr>
              <a:t>Goal-driven attention </a:t>
            </a:r>
            <a:r>
              <a:rPr lang="en-GB" sz="1200" kern="1200" dirty="0" err="1">
                <a:solidFill>
                  <a:schemeClr val="tx1"/>
                </a:solidFill>
                <a:effectLst/>
                <a:latin typeface="+mn-lt"/>
                <a:ea typeface="+mn-ea"/>
                <a:cs typeface="+mn-cs"/>
              </a:rPr>
              <a:t>isreferred</a:t>
            </a:r>
            <a:r>
              <a:rPr lang="en-GB" sz="1200" kern="1200" dirty="0">
                <a:solidFill>
                  <a:schemeClr val="tx1"/>
                </a:solidFill>
                <a:effectLst/>
                <a:latin typeface="+mn-lt"/>
                <a:ea typeface="+mn-ea"/>
                <a:cs typeface="+mn-cs"/>
              </a:rPr>
              <a:t> to as top-down or endogenous attention,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whereas stimulus-driven attention </a:t>
            </a:r>
            <a:r>
              <a:rPr lang="en-GB" sz="1200" kern="1200" dirty="0" err="1">
                <a:solidFill>
                  <a:schemeClr val="tx1"/>
                </a:solidFill>
                <a:effectLst/>
                <a:latin typeface="+mn-lt"/>
                <a:ea typeface="+mn-ea"/>
                <a:cs typeface="+mn-cs"/>
              </a:rPr>
              <a:t>isreferred</a:t>
            </a:r>
            <a:r>
              <a:rPr lang="en-GB" sz="1200" kern="1200" dirty="0">
                <a:solidFill>
                  <a:schemeClr val="tx1"/>
                </a:solidFill>
                <a:effectLst/>
                <a:latin typeface="+mn-lt"/>
                <a:ea typeface="+mn-ea"/>
                <a:cs typeface="+mn-cs"/>
              </a:rPr>
              <a:t> to as bottom-up or exogenous attention</a:t>
            </a:r>
            <a:endParaRPr lang="it-IT" alt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2426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F74C5BDA-BEB4-472D-9D3F-5969FC59716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7903B8DA-334A-4733-B8AF-E046D1B5313E}" type="slidenum">
              <a:rPr lang="it-IT" altLang="en-US" sz="1200" b="0">
                <a:ea typeface="MS PGothic" panose="020B0600070205080204" pitchFamily="34" charset="-128"/>
              </a:rPr>
              <a:pPr algn="r" eaLnBrk="1" hangingPunct="1"/>
              <a:t>38</a:t>
            </a:fld>
            <a:endParaRPr lang="it-IT" altLang="en-US" sz="1200" b="0">
              <a:ea typeface="MS PGothic" panose="020B0600070205080204" pitchFamily="34" charset="-128"/>
            </a:endParaRPr>
          </a:p>
        </p:txBody>
      </p:sp>
      <p:sp>
        <p:nvSpPr>
          <p:cNvPr id="172035" name="Rectangle 2">
            <a:extLst>
              <a:ext uri="{FF2B5EF4-FFF2-40B4-BE49-F238E27FC236}">
                <a16:creationId xmlns:a16="http://schemas.microsoft.com/office/drawing/2014/main" id="{7DDCE371-8F57-4596-B764-A1499834D1A9}"/>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E4DEF294-EA1C-45B5-836F-A6241E85BF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95564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F74C5BDA-BEB4-472D-9D3F-5969FC59716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7903B8DA-334A-4733-B8AF-E046D1B5313E}" type="slidenum">
              <a:rPr lang="it-IT" altLang="en-US" sz="1200" b="0">
                <a:ea typeface="MS PGothic" panose="020B0600070205080204" pitchFamily="34" charset="-128"/>
              </a:rPr>
              <a:pPr algn="r" eaLnBrk="1" hangingPunct="1"/>
              <a:t>39</a:t>
            </a:fld>
            <a:endParaRPr lang="it-IT" altLang="en-US" sz="1200" b="0">
              <a:ea typeface="MS PGothic" panose="020B0600070205080204" pitchFamily="34" charset="-128"/>
            </a:endParaRPr>
          </a:p>
        </p:txBody>
      </p:sp>
      <p:sp>
        <p:nvSpPr>
          <p:cNvPr id="172035" name="Rectangle 2">
            <a:extLst>
              <a:ext uri="{FF2B5EF4-FFF2-40B4-BE49-F238E27FC236}">
                <a16:creationId xmlns:a16="http://schemas.microsoft.com/office/drawing/2014/main" id="{7DDCE371-8F57-4596-B764-A1499834D1A9}"/>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E4DEF294-EA1C-45B5-836F-A6241E85BF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noProof="0" dirty="0">
                <a:latin typeface="Arial" panose="020B0604020202020204" pitchFamily="34" charset="0"/>
                <a:cs typeface="Arial" panose="020B0604020202020204" pitchFamily="34" charset="0"/>
              </a:rPr>
              <a:t>Espressioni facciali emotive presentate in un solo </a:t>
            </a:r>
            <a:r>
              <a:rPr lang="it-IT" altLang="en-US" noProof="0" dirty="0" err="1">
                <a:latin typeface="Arial" panose="020B0604020202020204" pitchFamily="34" charset="0"/>
                <a:cs typeface="Arial" panose="020B0604020202020204" pitchFamily="34" charset="0"/>
              </a:rPr>
              <a:t>emicampo</a:t>
            </a:r>
            <a:r>
              <a:rPr lang="it-IT" altLang="en-US" noProof="0" dirty="0">
                <a:latin typeface="Arial" panose="020B0604020202020204" pitchFamily="34" charset="0"/>
                <a:cs typeface="Arial" panose="020B0604020202020204" pitchFamily="34" charset="0"/>
              </a:rPr>
              <a:t> visivo</a:t>
            </a:r>
          </a:p>
        </p:txBody>
      </p:sp>
    </p:spTree>
    <p:extLst>
      <p:ext uri="{BB962C8B-B14F-4D97-AF65-F5344CB8AC3E}">
        <p14:creationId xmlns:p14="http://schemas.microsoft.com/office/powerpoint/2010/main" val="29708331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E3A01FF3-B6D2-4123-80E6-7F5564403FB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E035DF8E-C977-4F94-92EE-5A607D52C7D8}" type="slidenum">
              <a:rPr lang="it-IT" altLang="en-US" sz="1200" b="0">
                <a:ea typeface="MS PGothic" panose="020B0600070205080204" pitchFamily="34" charset="-128"/>
              </a:rPr>
              <a:pPr algn="r" eaLnBrk="1" hangingPunct="1"/>
              <a:t>40</a:t>
            </a:fld>
            <a:endParaRPr lang="it-IT" altLang="en-US" sz="1200" b="0">
              <a:ea typeface="MS PGothic" panose="020B0600070205080204" pitchFamily="34" charset="-128"/>
            </a:endParaRPr>
          </a:p>
        </p:txBody>
      </p:sp>
      <p:sp>
        <p:nvSpPr>
          <p:cNvPr id="174083" name="Rectangle 2">
            <a:extLst>
              <a:ext uri="{FF2B5EF4-FFF2-40B4-BE49-F238E27FC236}">
                <a16:creationId xmlns:a16="http://schemas.microsoft.com/office/drawing/2014/main" id="{429B8C70-8300-40D0-9F8D-D2077DA3955A}"/>
              </a:ext>
            </a:extLst>
          </p:cNvPr>
          <p:cNvSpPr>
            <a:spLocks noGrp="1" noRot="1" noChangeAspect="1" noChangeArrowheads="1" noTextEdit="1"/>
          </p:cNvSpPr>
          <p:nvPr>
            <p:ph type="sldImg"/>
          </p:nvPr>
        </p:nvSpPr>
        <p:spPr>
          <a:ln/>
        </p:spPr>
      </p:sp>
      <p:sp>
        <p:nvSpPr>
          <p:cNvPr id="174084" name="Rectangle 3">
            <a:extLst>
              <a:ext uri="{FF2B5EF4-FFF2-40B4-BE49-F238E27FC236}">
                <a16:creationId xmlns:a16="http://schemas.microsoft.com/office/drawing/2014/main" id="{6B5E37DE-5BF4-4AC3-8DA2-C496D70910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noProof="0" dirty="0" err="1">
                <a:latin typeface="Arial" panose="020B0604020202020204" pitchFamily="34" charset="0"/>
                <a:cs typeface="Arial" panose="020B0604020202020204" pitchFamily="34" charset="0"/>
              </a:rPr>
              <a:t>Emicampo</a:t>
            </a:r>
            <a:r>
              <a:rPr lang="it-IT" altLang="en-US" noProof="0" dirty="0">
                <a:latin typeface="Arial" panose="020B0604020202020204" pitchFamily="34" charset="0"/>
                <a:cs typeface="Arial" panose="020B0604020202020204" pitchFamily="34" charset="0"/>
              </a:rPr>
              <a:t> visivo destro/mano destra </a:t>
            </a:r>
            <a:r>
              <a:rPr lang="it-IT" altLang="en-US" noProof="0" dirty="0">
                <a:latin typeface="Arial" panose="020B0604020202020204" pitchFamily="34" charset="0"/>
                <a:cs typeface="Arial" panose="020B0604020202020204" pitchFamily="34" charset="0"/>
                <a:sym typeface="Wingdings" panose="05000000000000000000" pitchFamily="2" charset="2"/>
              </a:rPr>
              <a:t> emisfero sinistro</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en-US" noProof="0" dirty="0" err="1">
                <a:latin typeface="Arial" panose="020B0604020202020204" pitchFamily="34" charset="0"/>
                <a:cs typeface="Arial" panose="020B0604020202020204" pitchFamily="34" charset="0"/>
              </a:rPr>
              <a:t>Emicampo</a:t>
            </a:r>
            <a:r>
              <a:rPr lang="it-IT" altLang="en-US" noProof="0" dirty="0">
                <a:latin typeface="Arial" panose="020B0604020202020204" pitchFamily="34" charset="0"/>
                <a:cs typeface="Arial" panose="020B0604020202020204" pitchFamily="34" charset="0"/>
              </a:rPr>
              <a:t> visivo sinistro/mano sinistra </a:t>
            </a:r>
            <a:r>
              <a:rPr lang="it-IT" altLang="en-US" noProof="0" dirty="0">
                <a:latin typeface="Arial" panose="020B0604020202020204" pitchFamily="34" charset="0"/>
                <a:cs typeface="Arial" panose="020B0604020202020204" pitchFamily="34" charset="0"/>
                <a:sym typeface="Wingdings" panose="05000000000000000000" pitchFamily="2" charset="2"/>
              </a:rPr>
              <a:t> emisfero destro</a:t>
            </a:r>
          </a:p>
          <a:p>
            <a:pPr marL="0" marR="0" lvl="0" indent="0" algn="l" defTabSz="914400" rtl="0" eaLnBrk="1" fontAlgn="auto" latinLnBrk="0" hangingPunct="1">
              <a:lnSpc>
                <a:spcPct val="100000"/>
              </a:lnSpc>
              <a:spcBef>
                <a:spcPts val="0"/>
              </a:spcBef>
              <a:spcAft>
                <a:spcPts val="0"/>
              </a:spcAft>
              <a:buClrTx/>
              <a:buSzTx/>
              <a:buFontTx/>
              <a:buNone/>
              <a:tabLst/>
              <a:defRPr/>
            </a:pPr>
            <a:r>
              <a:rPr lang="it-IT" altLang="en-US" noProof="0" dirty="0">
                <a:latin typeface="Arial" panose="020B0604020202020204" pitchFamily="34" charset="0"/>
                <a:cs typeface="Arial" panose="020B0604020202020204" pitchFamily="34" charset="0"/>
                <a:sym typeface="Wingdings" panose="05000000000000000000" pitchFamily="2" charset="2"/>
              </a:rPr>
              <a:t>Inoltre notiamo che più intensa è l’emozione, più veloce è la risposta motoria</a:t>
            </a:r>
            <a:endParaRPr lang="it-IT" altLang="en-US" noProof="0" dirty="0">
              <a:latin typeface="Arial" panose="020B0604020202020204" pitchFamily="34" charset="0"/>
              <a:cs typeface="Arial" panose="020B0604020202020204" pitchFamily="34" charset="0"/>
            </a:endParaRPr>
          </a:p>
          <a:p>
            <a:pPr eaLnBrk="1" hangingPunct="1"/>
            <a:endParaRPr lang="it-IT" alt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3477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41</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AutoNum type="arabicPeriod"/>
            </a:pPr>
            <a:r>
              <a:rPr lang="it-IT" sz="1200" kern="1200" noProof="0" dirty="0">
                <a:solidFill>
                  <a:schemeClr val="tx1"/>
                </a:solidFill>
                <a:effectLst/>
                <a:latin typeface="+mn-lt"/>
                <a:ea typeface="+mn-ea"/>
                <a:cs typeface="+mn-cs"/>
              </a:rPr>
              <a:t>quindi se in un compito ci focalizziamo su qualcosa di non emotive e </a:t>
            </a:r>
            <a:r>
              <a:rPr lang="it-IT" sz="1200" kern="1200" noProof="0" dirty="0" err="1">
                <a:solidFill>
                  <a:schemeClr val="tx1"/>
                </a:solidFill>
                <a:effectLst/>
                <a:latin typeface="+mn-lt"/>
                <a:ea typeface="+mn-ea"/>
                <a:cs typeface="+mn-cs"/>
              </a:rPr>
              <a:t>nalla</a:t>
            </a:r>
            <a:r>
              <a:rPr lang="it-IT" sz="1200" kern="1200" noProof="0" dirty="0">
                <a:solidFill>
                  <a:schemeClr val="tx1"/>
                </a:solidFill>
                <a:effectLst/>
                <a:latin typeface="+mn-lt"/>
                <a:ea typeface="+mn-ea"/>
                <a:cs typeface="+mn-cs"/>
              </a:rPr>
              <a:t> scena visiva è presente qualche stimolo emotivo questo verrà elaborato</a:t>
            </a:r>
          </a:p>
          <a:p>
            <a:pPr marL="228600" indent="-228600">
              <a:buAutoNum type="arabicPeriod"/>
            </a:pPr>
            <a:r>
              <a:rPr lang="it-IT" altLang="en-US" sz="1200" kern="1200" noProof="0" dirty="0">
                <a:solidFill>
                  <a:schemeClr val="tx1"/>
                </a:solidFill>
                <a:effectLst/>
                <a:latin typeface="+mn-lt"/>
                <a:ea typeface="+mn-ea"/>
                <a:cs typeface="+mn-cs"/>
              </a:rPr>
              <a:t>in questo modo noi lo elaboriamo inconsapevolmente</a:t>
            </a:r>
            <a:endParaRPr lang="it-IT" alt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1242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42</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18607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43</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sz="1200" kern="1200" noProof="0" dirty="0">
                <a:solidFill>
                  <a:schemeClr val="tx1"/>
                </a:solidFill>
                <a:effectLst/>
                <a:latin typeface="+mn-lt"/>
                <a:ea typeface="+mn-ea"/>
                <a:cs typeface="+mn-cs"/>
              </a:rPr>
              <a:t>B</a:t>
            </a:r>
            <a:r>
              <a:rPr lang="en-GB" altLang="en-US" sz="1200" kern="1200" noProof="0" dirty="0" err="1">
                <a:solidFill>
                  <a:schemeClr val="tx1"/>
                </a:solidFill>
                <a:effectLst/>
                <a:latin typeface="+mn-lt"/>
                <a:ea typeface="+mn-ea"/>
                <a:cs typeface="+mn-cs"/>
              </a:rPr>
              <a:t>ilanciamento</a:t>
            </a:r>
            <a:r>
              <a:rPr lang="en-GB" altLang="en-US" sz="1200" kern="1200" noProof="0" dirty="0">
                <a:solidFill>
                  <a:schemeClr val="tx1"/>
                </a:solidFill>
                <a:effectLst/>
                <a:latin typeface="+mn-lt"/>
                <a:ea typeface="+mn-ea"/>
                <a:cs typeface="+mn-cs"/>
              </a:rPr>
              <a:t>: </a:t>
            </a:r>
            <a:r>
              <a:rPr lang="en-GB" altLang="en-US" sz="1200" kern="1200" noProof="0" dirty="0" err="1">
                <a:solidFill>
                  <a:schemeClr val="tx1"/>
                </a:solidFill>
                <a:effectLst/>
                <a:latin typeface="+mn-lt"/>
                <a:ea typeface="+mn-ea"/>
                <a:cs typeface="+mn-cs"/>
              </a:rPr>
              <a:t>risposta</a:t>
            </a:r>
            <a:r>
              <a:rPr lang="en-GB" altLang="en-US" sz="1200" kern="1200" noProof="0" dirty="0">
                <a:solidFill>
                  <a:schemeClr val="tx1"/>
                </a:solidFill>
                <a:effectLst/>
                <a:latin typeface="+mn-lt"/>
                <a:ea typeface="+mn-ea"/>
                <a:cs typeface="+mn-cs"/>
              </a:rPr>
              <a:t> </a:t>
            </a:r>
            <a:r>
              <a:rPr lang="en-GB" altLang="en-US" sz="1200" kern="1200" noProof="0" dirty="0" err="1">
                <a:solidFill>
                  <a:schemeClr val="tx1"/>
                </a:solidFill>
                <a:effectLst/>
                <a:latin typeface="+mn-lt"/>
                <a:ea typeface="+mn-ea"/>
                <a:cs typeface="+mn-cs"/>
              </a:rPr>
              <a:t>tasto</a:t>
            </a:r>
            <a:r>
              <a:rPr lang="en-GB" altLang="en-US" sz="1200" kern="1200" noProof="0" dirty="0">
                <a:solidFill>
                  <a:schemeClr val="tx1"/>
                </a:solidFill>
                <a:effectLst/>
                <a:latin typeface="+mn-lt"/>
                <a:ea typeface="+mn-ea"/>
                <a:cs typeface="+mn-cs"/>
              </a:rPr>
              <a:t> dx/</a:t>
            </a:r>
            <a:r>
              <a:rPr lang="en-GB" altLang="en-US" sz="1200" kern="1200" noProof="0" dirty="0" err="1">
                <a:solidFill>
                  <a:schemeClr val="tx1"/>
                </a:solidFill>
                <a:effectLst/>
                <a:latin typeface="+mn-lt"/>
                <a:ea typeface="+mn-ea"/>
                <a:cs typeface="+mn-cs"/>
              </a:rPr>
              <a:t>sx</a:t>
            </a:r>
            <a:r>
              <a:rPr lang="en-GB" altLang="en-US" sz="1200" kern="1200" noProof="0" dirty="0">
                <a:solidFill>
                  <a:schemeClr val="tx1"/>
                </a:solidFill>
                <a:effectLst/>
                <a:latin typeface="+mn-lt"/>
                <a:ea typeface="+mn-ea"/>
                <a:cs typeface="+mn-cs"/>
              </a:rPr>
              <a:t>  </a:t>
            </a:r>
            <a:r>
              <a:rPr lang="en-GB" altLang="en-US" sz="1200" kern="1200" noProof="0" dirty="0" err="1">
                <a:solidFill>
                  <a:schemeClr val="tx1"/>
                </a:solidFill>
                <a:effectLst/>
                <a:latin typeface="+mn-lt"/>
                <a:ea typeface="+mn-ea"/>
                <a:cs typeface="+mn-cs"/>
              </a:rPr>
              <a:t>uguali</a:t>
            </a:r>
            <a:r>
              <a:rPr lang="en-GB" altLang="en-US" sz="1200" kern="1200" noProof="0" dirty="0">
                <a:solidFill>
                  <a:schemeClr val="tx1"/>
                </a:solidFill>
                <a:effectLst/>
                <a:latin typeface="+mn-lt"/>
                <a:ea typeface="+mn-ea"/>
                <a:cs typeface="+mn-cs"/>
              </a:rPr>
              <a:t>/</a:t>
            </a:r>
            <a:r>
              <a:rPr lang="en-GB" altLang="en-US" sz="1200" kern="1200" noProof="0" dirty="0" err="1">
                <a:solidFill>
                  <a:schemeClr val="tx1"/>
                </a:solidFill>
                <a:effectLst/>
                <a:latin typeface="+mn-lt"/>
                <a:ea typeface="+mn-ea"/>
                <a:cs typeface="+mn-cs"/>
              </a:rPr>
              <a:t>diverso</a:t>
            </a:r>
            <a:endParaRPr lang="en-GB" altLang="en-US" sz="1200" kern="1200" noProof="0" dirty="0">
              <a:solidFill>
                <a:schemeClr val="tx1"/>
              </a:solidFill>
              <a:effectLst/>
              <a:latin typeface="+mn-lt"/>
              <a:ea typeface="+mn-ea"/>
              <a:cs typeface="+mn-cs"/>
            </a:endParaRPr>
          </a:p>
          <a:p>
            <a:r>
              <a:rPr lang="en-GB" altLang="en-US" sz="1200" kern="1200" noProof="0" dirty="0">
                <a:solidFill>
                  <a:schemeClr val="tx1"/>
                </a:solidFill>
                <a:effectLst/>
                <a:latin typeface="+mn-lt"/>
                <a:ea typeface="+mn-ea"/>
                <a:cs typeface="+mn-cs"/>
              </a:rPr>
              <a:t>in </a:t>
            </a:r>
            <a:r>
              <a:rPr lang="en-GB" altLang="en-US" sz="1200" kern="1200" noProof="0" dirty="0" err="1">
                <a:solidFill>
                  <a:schemeClr val="tx1"/>
                </a:solidFill>
                <a:effectLst/>
                <a:latin typeface="+mn-lt"/>
                <a:ea typeface="+mn-ea"/>
                <a:cs typeface="+mn-cs"/>
              </a:rPr>
              <a:t>grassetto</a:t>
            </a:r>
            <a:r>
              <a:rPr lang="en-GB" altLang="en-US" sz="1200" kern="1200" noProof="0" dirty="0">
                <a:solidFill>
                  <a:schemeClr val="tx1"/>
                </a:solidFill>
                <a:effectLst/>
                <a:latin typeface="+mn-lt"/>
                <a:ea typeface="+mn-ea"/>
                <a:cs typeface="+mn-cs"/>
              </a:rPr>
              <a:t> I </a:t>
            </a:r>
            <a:r>
              <a:rPr lang="en-GB" altLang="en-US" sz="1200" kern="1200" noProof="0" dirty="0" err="1">
                <a:solidFill>
                  <a:schemeClr val="tx1"/>
                </a:solidFill>
                <a:effectLst/>
                <a:latin typeface="+mn-lt"/>
                <a:ea typeface="+mn-ea"/>
                <a:cs typeface="+mn-cs"/>
              </a:rPr>
              <a:t>quadrati</a:t>
            </a:r>
            <a:r>
              <a:rPr lang="en-GB" altLang="en-US" sz="1200" kern="1200" noProof="0" dirty="0">
                <a:solidFill>
                  <a:schemeClr val="tx1"/>
                </a:solidFill>
                <a:effectLst/>
                <a:latin typeface="+mn-lt"/>
                <a:ea typeface="+mn-ea"/>
                <a:cs typeface="+mn-cs"/>
              </a:rPr>
              <a:t> in cui </a:t>
            </a:r>
            <a:r>
              <a:rPr lang="en-GB" altLang="en-US" sz="1200" kern="1200" noProof="0" dirty="0" err="1">
                <a:solidFill>
                  <a:schemeClr val="tx1"/>
                </a:solidFill>
                <a:effectLst/>
                <a:latin typeface="+mn-lt"/>
                <a:ea typeface="+mn-ea"/>
                <a:cs typeface="+mn-cs"/>
              </a:rPr>
              <a:t>sono</a:t>
            </a:r>
            <a:r>
              <a:rPr lang="en-GB" altLang="en-US" sz="1200" kern="1200" noProof="0" dirty="0">
                <a:solidFill>
                  <a:schemeClr val="tx1"/>
                </a:solidFill>
                <a:effectLst/>
                <a:latin typeface="+mn-lt"/>
                <a:ea typeface="+mn-ea"/>
                <a:cs typeface="+mn-cs"/>
              </a:rPr>
              <a:t> </a:t>
            </a:r>
            <a:r>
              <a:rPr lang="en-GB" altLang="en-US" sz="1200" kern="1200" noProof="0" dirty="0" err="1">
                <a:solidFill>
                  <a:schemeClr val="tx1"/>
                </a:solidFill>
                <a:effectLst/>
                <a:latin typeface="+mn-lt"/>
                <a:ea typeface="+mn-ea"/>
                <a:cs typeface="+mn-cs"/>
              </a:rPr>
              <a:t>presentate</a:t>
            </a:r>
            <a:r>
              <a:rPr lang="en-GB" altLang="en-US" sz="1200" kern="1200" noProof="0" dirty="0">
                <a:solidFill>
                  <a:schemeClr val="tx1"/>
                </a:solidFill>
                <a:effectLst/>
                <a:latin typeface="+mn-lt"/>
                <a:ea typeface="+mn-ea"/>
                <a:cs typeface="+mn-cs"/>
              </a:rPr>
              <a:t> le </a:t>
            </a:r>
            <a:r>
              <a:rPr lang="en-GB" altLang="en-US" sz="1200" kern="1200" noProof="0" dirty="0" err="1">
                <a:solidFill>
                  <a:schemeClr val="tx1"/>
                </a:solidFill>
                <a:effectLst/>
                <a:latin typeface="+mn-lt"/>
                <a:ea typeface="+mn-ea"/>
                <a:cs typeface="+mn-cs"/>
              </a:rPr>
              <a:t>espressioni</a:t>
            </a:r>
            <a:r>
              <a:rPr lang="en-GB" altLang="en-US" sz="1200" kern="1200" noProof="0" dirty="0">
                <a:solidFill>
                  <a:schemeClr val="tx1"/>
                </a:solidFill>
                <a:effectLst/>
                <a:latin typeface="+mn-lt"/>
                <a:ea typeface="+mn-ea"/>
                <a:cs typeface="+mn-cs"/>
              </a:rPr>
              <a:t> </a:t>
            </a:r>
            <a:r>
              <a:rPr lang="en-GB" altLang="en-US" sz="1200" kern="1200" noProof="0" dirty="0" err="1">
                <a:solidFill>
                  <a:schemeClr val="tx1"/>
                </a:solidFill>
                <a:effectLst/>
                <a:latin typeface="+mn-lt"/>
                <a:ea typeface="+mn-ea"/>
                <a:cs typeface="+mn-cs"/>
              </a:rPr>
              <a:t>facciali</a:t>
            </a:r>
            <a:endParaRPr lang="en-GB" altLang="en-US" sz="1200" kern="1200" noProof="0" dirty="0">
              <a:solidFill>
                <a:schemeClr val="tx1"/>
              </a:solidFill>
              <a:effectLst/>
              <a:latin typeface="+mn-lt"/>
              <a:ea typeface="+mn-ea"/>
              <a:cs typeface="+mn-cs"/>
            </a:endParaRPr>
          </a:p>
          <a:p>
            <a:r>
              <a:rPr lang="en-GB" altLang="en-US" sz="1200" kern="1200" noProof="0" dirty="0">
                <a:solidFill>
                  <a:schemeClr val="tx1"/>
                </a:solidFill>
                <a:effectLst/>
                <a:latin typeface="+mn-lt"/>
                <a:ea typeface="+mn-ea"/>
                <a:cs typeface="+mn-cs"/>
              </a:rPr>
              <a:t>face </a:t>
            </a:r>
            <a:r>
              <a:rPr lang="en-GB" altLang="en-US" sz="1200" kern="1200" noProof="0" dirty="0" err="1">
                <a:solidFill>
                  <a:schemeClr val="tx1"/>
                </a:solidFill>
                <a:effectLst/>
                <a:latin typeface="+mn-lt"/>
                <a:ea typeface="+mn-ea"/>
                <a:cs typeface="+mn-cs"/>
              </a:rPr>
              <a:t>neutre</a:t>
            </a:r>
            <a:r>
              <a:rPr lang="en-GB" altLang="en-US" sz="1200" kern="1200" noProof="0" dirty="0">
                <a:solidFill>
                  <a:schemeClr val="tx1"/>
                </a:solidFill>
                <a:effectLst/>
                <a:latin typeface="+mn-lt"/>
                <a:ea typeface="+mn-ea"/>
                <a:cs typeface="+mn-cs"/>
              </a:rPr>
              <a:t> o </a:t>
            </a:r>
            <a:r>
              <a:rPr lang="en-GB" altLang="en-US" sz="1200" kern="1200" noProof="0" dirty="0" err="1">
                <a:solidFill>
                  <a:schemeClr val="tx1"/>
                </a:solidFill>
                <a:effectLst/>
                <a:latin typeface="+mn-lt"/>
                <a:ea typeface="+mn-ea"/>
                <a:cs typeface="+mn-cs"/>
              </a:rPr>
              <a:t>espressioni</a:t>
            </a:r>
            <a:r>
              <a:rPr lang="en-GB" altLang="en-US" sz="1200" kern="1200" noProof="0" dirty="0">
                <a:solidFill>
                  <a:schemeClr val="tx1"/>
                </a:solidFill>
                <a:effectLst/>
                <a:latin typeface="+mn-lt"/>
                <a:ea typeface="+mn-ea"/>
                <a:cs typeface="+mn-cs"/>
              </a:rPr>
              <a:t> di </a:t>
            </a:r>
            <a:r>
              <a:rPr lang="en-GB" altLang="en-US" sz="1200" kern="1200" noProof="0" dirty="0" err="1">
                <a:solidFill>
                  <a:schemeClr val="tx1"/>
                </a:solidFill>
                <a:effectLst/>
                <a:latin typeface="+mn-lt"/>
                <a:ea typeface="+mn-ea"/>
                <a:cs typeface="+mn-cs"/>
              </a:rPr>
              <a:t>paura</a:t>
            </a:r>
            <a:endParaRPr lang="en-GB" altLang="en-US" sz="1200" kern="1200" noProof="0" dirty="0">
              <a:solidFill>
                <a:schemeClr val="tx1"/>
              </a:solidFill>
              <a:effectLst/>
              <a:latin typeface="+mn-lt"/>
              <a:ea typeface="+mn-ea"/>
              <a:cs typeface="+mn-cs"/>
            </a:endParaRPr>
          </a:p>
          <a:p>
            <a:r>
              <a:rPr lang="en-GB" altLang="en-US" sz="1200" kern="1200" noProof="0" dirty="0" err="1">
                <a:solidFill>
                  <a:schemeClr val="tx1"/>
                </a:solidFill>
                <a:effectLst/>
                <a:latin typeface="+mn-lt"/>
                <a:ea typeface="+mn-ea"/>
                <a:cs typeface="+mn-cs"/>
              </a:rPr>
              <a:t>Posizione</a:t>
            </a:r>
            <a:r>
              <a:rPr lang="en-GB" altLang="en-US" sz="1200" kern="1200" noProof="0" dirty="0">
                <a:solidFill>
                  <a:schemeClr val="tx1"/>
                </a:solidFill>
                <a:effectLst/>
                <a:latin typeface="+mn-lt"/>
                <a:ea typeface="+mn-ea"/>
                <a:cs typeface="+mn-cs"/>
              </a:rPr>
              <a:t> target e </a:t>
            </a:r>
            <a:r>
              <a:rPr lang="en-GB" altLang="en-US" sz="1200" kern="1200" noProof="0" dirty="0" err="1">
                <a:solidFill>
                  <a:schemeClr val="tx1"/>
                </a:solidFill>
                <a:effectLst/>
                <a:latin typeface="+mn-lt"/>
                <a:ea typeface="+mn-ea"/>
                <a:cs typeface="+mn-cs"/>
              </a:rPr>
              <a:t>posizione</a:t>
            </a:r>
            <a:r>
              <a:rPr lang="en-GB" altLang="en-US" sz="1200" kern="1200" noProof="0" dirty="0">
                <a:solidFill>
                  <a:schemeClr val="tx1"/>
                </a:solidFill>
                <a:effectLst/>
                <a:latin typeface="+mn-lt"/>
                <a:ea typeface="+mn-ea"/>
                <a:cs typeface="+mn-cs"/>
              </a:rPr>
              <a:t> </a:t>
            </a:r>
            <a:r>
              <a:rPr lang="en-GB" altLang="en-US" sz="1200" kern="1200" noProof="0" dirty="0" err="1">
                <a:solidFill>
                  <a:schemeClr val="tx1"/>
                </a:solidFill>
                <a:effectLst/>
                <a:latin typeface="+mn-lt"/>
                <a:ea typeface="+mn-ea"/>
                <a:cs typeface="+mn-cs"/>
              </a:rPr>
              <a:t>distrattori</a:t>
            </a:r>
            <a:r>
              <a:rPr lang="en-GB" altLang="en-US" sz="1200" kern="1200" noProof="0" dirty="0">
                <a:solidFill>
                  <a:schemeClr val="tx1"/>
                </a:solidFill>
                <a:effectLst/>
                <a:latin typeface="+mn-lt"/>
                <a:ea typeface="+mn-ea"/>
                <a:cs typeface="+mn-cs"/>
              </a:rPr>
              <a:t> (figure </a:t>
            </a:r>
            <a:r>
              <a:rPr lang="en-GB" altLang="en-US" sz="1200" kern="1200" noProof="0" dirty="0" err="1">
                <a:solidFill>
                  <a:schemeClr val="tx1"/>
                </a:solidFill>
                <a:effectLst/>
                <a:latin typeface="+mn-lt"/>
                <a:ea typeface="+mn-ea"/>
                <a:cs typeface="+mn-cs"/>
              </a:rPr>
              <a:t>irrilevanti</a:t>
            </a:r>
            <a:r>
              <a:rPr lang="en-GB" altLang="en-US" sz="1200" kern="1200" noProof="0" dirty="0">
                <a:solidFill>
                  <a:schemeClr val="tx1"/>
                </a:solidFill>
                <a:effectLst/>
                <a:latin typeface="+mn-lt"/>
                <a:ea typeface="+mn-ea"/>
                <a:cs typeface="+mn-cs"/>
              </a:rPr>
              <a:t>)</a:t>
            </a:r>
            <a:endParaRPr lang="it-IT" alt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7501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egnaposto note 1">
            <a:extLst>
              <a:ext uri="{FF2B5EF4-FFF2-40B4-BE49-F238E27FC236}">
                <a16:creationId xmlns:a16="http://schemas.microsoft.com/office/drawing/2014/main" id="{653747CE-BBF5-457C-A9BF-C7DF7F6F4B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en-US"/>
              <a:t>Le parole si percepiscono meglio o peggio all’aumentare dell’eccentricità?</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44</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dirty="0"/>
          </a:p>
        </p:txBody>
      </p:sp>
    </p:spTree>
    <p:extLst>
      <p:ext uri="{BB962C8B-B14F-4D97-AF65-F5344CB8AC3E}">
        <p14:creationId xmlns:p14="http://schemas.microsoft.com/office/powerpoint/2010/main" val="38724184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45</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dirty="0"/>
              <a:t>Esistono ancora alcune dispute sulle effettive funzionalità del giro fusiforme, ma vi è un consenso relativo sui seguenti fatti: </a:t>
            </a:r>
          </a:p>
          <a:p>
            <a:r>
              <a:rPr lang="it-IT" dirty="0"/>
              <a:t>Il giro fusiforme si occupa dell'elaborazione di informazioni cromatiche</a:t>
            </a:r>
          </a:p>
          <a:p>
            <a:r>
              <a:rPr lang="it-IT" dirty="0"/>
              <a:t>Riconoscimento del viso e del corpo</a:t>
            </a:r>
          </a:p>
          <a:p>
            <a:r>
              <a:rPr lang="it-IT" dirty="0"/>
              <a:t>Riconoscimento delle </a:t>
            </a:r>
            <a:r>
              <a:rPr lang="it-IT" dirty="0">
                <a:hlinkClick r:id="rId3" tooltip="Parola"/>
              </a:rPr>
              <a:t>parole</a:t>
            </a:r>
            <a:endParaRPr lang="it-IT" dirty="0"/>
          </a:p>
          <a:p>
            <a:r>
              <a:rPr lang="it-IT" dirty="0"/>
              <a:t>Riconoscimento dei </a:t>
            </a:r>
            <a:r>
              <a:rPr lang="it-IT" dirty="0">
                <a:hlinkClick r:id="rId4" tooltip="Numero"/>
              </a:rPr>
              <a:t>numeri</a:t>
            </a:r>
            <a:r>
              <a:rPr lang="it-IT" dirty="0"/>
              <a:t> [messo in disputa: potrebbe essere il risultato di una risposta globale di qualsiasi compito di riconoscimento generico, è necessaria ulteriore evidenza statistica]</a:t>
            </a:r>
          </a:p>
          <a:p>
            <a:endParaRPr lang="it-IT" dirty="0"/>
          </a:p>
          <a:p>
            <a:r>
              <a:rPr lang="it-IT" dirty="0"/>
              <a:t>L'</a:t>
            </a:r>
            <a:r>
              <a:rPr lang="it-IT" b="1" dirty="0"/>
              <a:t>amigdala</a:t>
            </a:r>
            <a:r>
              <a:rPr lang="it-IT" dirty="0"/>
              <a:t>, o corpo </a:t>
            </a:r>
            <a:r>
              <a:rPr lang="it-IT" dirty="0" err="1"/>
              <a:t>amigdaloideo</a:t>
            </a:r>
            <a:r>
              <a:rPr lang="it-IT" dirty="0"/>
              <a:t>, è una ghiandola del </a:t>
            </a:r>
            <a:r>
              <a:rPr lang="it-IT" dirty="0">
                <a:hlinkClick r:id="rId5" tooltip="Cervello"/>
              </a:rPr>
              <a:t>cervello</a:t>
            </a:r>
            <a:r>
              <a:rPr lang="it-IT" dirty="0"/>
              <a:t> che gestisce le </a:t>
            </a:r>
            <a:r>
              <a:rPr lang="it-IT" dirty="0">
                <a:hlinkClick r:id="rId6" tooltip="Emozione"/>
              </a:rPr>
              <a:t>emozioni</a:t>
            </a:r>
            <a:r>
              <a:rPr lang="it-IT" dirty="0"/>
              <a:t> e in particolar modo la </a:t>
            </a:r>
            <a:r>
              <a:rPr lang="it-IT" dirty="0">
                <a:hlinkClick r:id="rId7" tooltip="Paura"/>
              </a:rPr>
              <a:t>paura</a:t>
            </a:r>
            <a:endParaRPr lang="it-IT" dirty="0"/>
          </a:p>
        </p:txBody>
      </p:sp>
    </p:spTree>
    <p:extLst>
      <p:ext uri="{BB962C8B-B14F-4D97-AF65-F5344CB8AC3E}">
        <p14:creationId xmlns:p14="http://schemas.microsoft.com/office/powerpoint/2010/main" val="41936349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46</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b="1" noProof="0" dirty="0">
                <a:latin typeface="Arial" panose="020B0604020202020204" pitchFamily="34" charset="0"/>
                <a:cs typeface="Arial" panose="020B0604020202020204" pitchFamily="34" charset="0"/>
              </a:rPr>
              <a:t>ATTENZIONE</a:t>
            </a:r>
            <a:r>
              <a:rPr lang="it-IT" altLang="en-US" noProof="0" dirty="0">
                <a:latin typeface="Arial" panose="020B0604020202020204" pitchFamily="34" charset="0"/>
                <a:cs typeface="Arial" panose="020B0604020202020204" pitchFamily="34" charset="0"/>
              </a:rPr>
              <a:t>: con attiva intendo, significativamente attiva, le aree del nostro cervello sono sempre attive!</a:t>
            </a:r>
          </a:p>
        </p:txBody>
      </p:sp>
    </p:spTree>
    <p:extLst>
      <p:ext uri="{BB962C8B-B14F-4D97-AF65-F5344CB8AC3E}">
        <p14:creationId xmlns:p14="http://schemas.microsoft.com/office/powerpoint/2010/main" val="2364748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a:extLst>
              <a:ext uri="{FF2B5EF4-FFF2-40B4-BE49-F238E27FC236}">
                <a16:creationId xmlns:a16="http://schemas.microsoft.com/office/drawing/2014/main" id="{7BCF2088-EEC8-4E0A-8861-D4AB8D0403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Segnaposto note 2">
            <a:extLst>
              <a:ext uri="{FF2B5EF4-FFF2-40B4-BE49-F238E27FC236}">
                <a16:creationId xmlns:a16="http://schemas.microsoft.com/office/drawing/2014/main" id="{27904783-10EF-4884-9385-93955FEBA8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it-IT" altLang="it-IT"/>
              <a:t>Notare sempre che l’immagine sulla retina arriva ribaltata</a:t>
            </a:r>
          </a:p>
        </p:txBody>
      </p:sp>
      <p:sp>
        <p:nvSpPr>
          <p:cNvPr id="34820" name="Segnaposto numero diapositiva 3">
            <a:extLst>
              <a:ext uri="{FF2B5EF4-FFF2-40B4-BE49-F238E27FC236}">
                <a16:creationId xmlns:a16="http://schemas.microsoft.com/office/drawing/2014/main" id="{AC40C51B-A5CB-4EB4-AD52-5505652F6E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7D767D0-19B3-4917-8AA7-7BEE492CBD13}" type="slidenum">
              <a:rPr lang="it-IT" altLang="it-IT" smtClean="0"/>
              <a:pPr/>
              <a:t>47</a:t>
            </a:fld>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48</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55112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49</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74742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50</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b="1" noProof="0" dirty="0">
                <a:latin typeface="Arial" panose="020B0604020202020204" pitchFamily="34" charset="0"/>
                <a:cs typeface="Arial" panose="020B0604020202020204" pitchFamily="34" charset="0"/>
              </a:rPr>
              <a:t>ATTENZIONE</a:t>
            </a:r>
            <a:r>
              <a:rPr lang="it-IT" altLang="en-US" noProof="0" dirty="0">
                <a:latin typeface="Arial" panose="020B0604020202020204" pitchFamily="34" charset="0"/>
                <a:cs typeface="Arial" panose="020B0604020202020204" pitchFamily="34" charset="0"/>
              </a:rPr>
              <a:t>: con attiva intendo, significativamente attiva, le aree del nostro cervello sono sempre attive!</a:t>
            </a:r>
          </a:p>
        </p:txBody>
      </p:sp>
    </p:spTree>
    <p:extLst>
      <p:ext uri="{BB962C8B-B14F-4D97-AF65-F5344CB8AC3E}">
        <p14:creationId xmlns:p14="http://schemas.microsoft.com/office/powerpoint/2010/main" val="22547940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51</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b="1" noProof="0" dirty="0">
                <a:latin typeface="Arial" panose="020B0604020202020204" pitchFamily="34" charset="0"/>
                <a:cs typeface="Arial" panose="020B0604020202020204" pitchFamily="34" charset="0"/>
              </a:rPr>
              <a:t>ATTENZIONE</a:t>
            </a:r>
            <a:r>
              <a:rPr lang="it-IT" altLang="en-US" noProof="0" dirty="0">
                <a:latin typeface="Arial" panose="020B0604020202020204" pitchFamily="34" charset="0"/>
                <a:cs typeface="Arial" panose="020B0604020202020204" pitchFamily="34" charset="0"/>
              </a:rPr>
              <a:t>: con attiva intendo, significativamente attiva, le aree del nostro cervello sono sempre attive!</a:t>
            </a:r>
          </a:p>
        </p:txBody>
      </p:sp>
    </p:spTree>
    <p:extLst>
      <p:ext uri="{BB962C8B-B14F-4D97-AF65-F5344CB8AC3E}">
        <p14:creationId xmlns:p14="http://schemas.microsoft.com/office/powerpoint/2010/main" val="10576714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F74C5BDA-BEB4-472D-9D3F-5969FC59716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7903B8DA-334A-4733-B8AF-E046D1B5313E}" type="slidenum">
              <a:rPr lang="it-IT" altLang="en-US" sz="1200" b="0">
                <a:ea typeface="MS PGothic" panose="020B0600070205080204" pitchFamily="34" charset="-128"/>
              </a:rPr>
              <a:pPr algn="r" eaLnBrk="1" hangingPunct="1"/>
              <a:t>52</a:t>
            </a:fld>
            <a:endParaRPr lang="it-IT" altLang="en-US" sz="1200" b="0">
              <a:ea typeface="MS PGothic" panose="020B0600070205080204" pitchFamily="34" charset="-128"/>
            </a:endParaRPr>
          </a:p>
        </p:txBody>
      </p:sp>
      <p:sp>
        <p:nvSpPr>
          <p:cNvPr id="172035" name="Rectangle 2">
            <a:extLst>
              <a:ext uri="{FF2B5EF4-FFF2-40B4-BE49-F238E27FC236}">
                <a16:creationId xmlns:a16="http://schemas.microsoft.com/office/drawing/2014/main" id="{7DDCE371-8F57-4596-B764-A1499834D1A9}"/>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E4DEF294-EA1C-45B5-836F-A6241E85BF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noProof="0" dirty="0">
                <a:latin typeface="Arial" panose="020B0604020202020204" pitchFamily="34" charset="0"/>
                <a:cs typeface="Arial" panose="020B0604020202020204" pitchFamily="34" charset="0"/>
              </a:rPr>
              <a:t>Espressioni facciali emotive presentate in un solo </a:t>
            </a:r>
            <a:r>
              <a:rPr lang="it-IT" altLang="en-US" noProof="0" dirty="0" err="1">
                <a:latin typeface="Arial" panose="020B0604020202020204" pitchFamily="34" charset="0"/>
                <a:cs typeface="Arial" panose="020B0604020202020204" pitchFamily="34" charset="0"/>
              </a:rPr>
              <a:t>emicampo</a:t>
            </a:r>
            <a:r>
              <a:rPr lang="it-IT" altLang="en-US" noProof="0" dirty="0">
                <a:latin typeface="Arial" panose="020B0604020202020204" pitchFamily="34" charset="0"/>
                <a:cs typeface="Arial" panose="020B0604020202020204" pitchFamily="34" charset="0"/>
              </a:rPr>
              <a:t> visivo</a:t>
            </a:r>
          </a:p>
        </p:txBody>
      </p:sp>
    </p:spTree>
    <p:extLst>
      <p:ext uri="{BB962C8B-B14F-4D97-AF65-F5344CB8AC3E}">
        <p14:creationId xmlns:p14="http://schemas.microsoft.com/office/powerpoint/2010/main" val="33032614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F74C5BDA-BEB4-472D-9D3F-5969FC59716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7903B8DA-334A-4733-B8AF-E046D1B5313E}" type="slidenum">
              <a:rPr lang="it-IT" altLang="en-US" sz="1200" b="0">
                <a:ea typeface="MS PGothic" panose="020B0600070205080204" pitchFamily="34" charset="-128"/>
              </a:rPr>
              <a:pPr algn="r" eaLnBrk="1" hangingPunct="1"/>
              <a:t>53</a:t>
            </a:fld>
            <a:endParaRPr lang="it-IT" altLang="en-US" sz="1200" b="0">
              <a:ea typeface="MS PGothic" panose="020B0600070205080204" pitchFamily="34" charset="-128"/>
            </a:endParaRPr>
          </a:p>
        </p:txBody>
      </p:sp>
      <p:sp>
        <p:nvSpPr>
          <p:cNvPr id="172035" name="Rectangle 2">
            <a:extLst>
              <a:ext uri="{FF2B5EF4-FFF2-40B4-BE49-F238E27FC236}">
                <a16:creationId xmlns:a16="http://schemas.microsoft.com/office/drawing/2014/main" id="{7DDCE371-8F57-4596-B764-A1499834D1A9}"/>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E4DEF294-EA1C-45B5-836F-A6241E85BF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noProof="0" dirty="0">
                <a:latin typeface="Arial" panose="020B0604020202020204" pitchFamily="34" charset="0"/>
                <a:cs typeface="Arial" panose="020B0604020202020204" pitchFamily="34" charset="0"/>
              </a:rPr>
              <a:t>Effetto principale per emozioni presentate per tempo limitato</a:t>
            </a:r>
          </a:p>
        </p:txBody>
      </p:sp>
    </p:spTree>
    <p:extLst>
      <p:ext uri="{BB962C8B-B14F-4D97-AF65-F5344CB8AC3E}">
        <p14:creationId xmlns:p14="http://schemas.microsoft.com/office/powerpoint/2010/main" val="1379748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8</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0" i="0" u="none" strike="noStrike" kern="1200" baseline="0" dirty="0">
                <a:solidFill>
                  <a:schemeClr val="tx1"/>
                </a:solidFill>
                <a:latin typeface="+mn-lt"/>
                <a:ea typeface="+mn-ea"/>
                <a:cs typeface="+mn-cs"/>
              </a:rPr>
              <a:t>Nella fovea ci </a:t>
            </a:r>
            <a:r>
              <a:rPr lang="en-GB" sz="1200" b="0" i="0" u="none" strike="noStrike" kern="1200" baseline="0" dirty="0" err="1">
                <a:solidFill>
                  <a:schemeClr val="tx1"/>
                </a:solidFill>
                <a:latin typeface="+mn-lt"/>
                <a:ea typeface="+mn-ea"/>
                <a:cs typeface="+mn-cs"/>
              </a:rPr>
              <a:t>sono</a:t>
            </a:r>
            <a:r>
              <a:rPr lang="en-GB" sz="1200" b="0" i="0" u="none" strike="noStrike" kern="1200" baseline="0" dirty="0">
                <a:solidFill>
                  <a:schemeClr val="tx1"/>
                </a:solidFill>
                <a:latin typeface="+mn-lt"/>
                <a:ea typeface="+mn-ea"/>
                <a:cs typeface="+mn-cs"/>
              </a:rPr>
              <a:t> solo coni e </a:t>
            </a:r>
            <a:r>
              <a:rPr lang="en-GB" sz="1200" b="0" i="0" u="none" strike="noStrike" kern="1200" baseline="0" dirty="0" err="1">
                <a:solidFill>
                  <a:schemeClr val="tx1"/>
                </a:solidFill>
                <a:latin typeface="+mn-lt"/>
                <a:ea typeface="+mn-ea"/>
                <a:cs typeface="+mn-cs"/>
              </a:rPr>
              <a:t>nessun</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bastoncello</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120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F74C5BDA-BEB4-472D-9D3F-5969FC59716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7903B8DA-334A-4733-B8AF-E046D1B5313E}" type="slidenum">
              <a:rPr lang="it-IT" altLang="en-US" sz="1200" b="0">
                <a:ea typeface="MS PGothic" panose="020B0600070205080204" pitchFamily="34" charset="-128"/>
              </a:rPr>
              <a:pPr algn="r" eaLnBrk="1" hangingPunct="1"/>
              <a:t>54</a:t>
            </a:fld>
            <a:endParaRPr lang="it-IT" altLang="en-US" sz="1200" b="0">
              <a:ea typeface="MS PGothic" panose="020B0600070205080204" pitchFamily="34" charset="-128"/>
            </a:endParaRPr>
          </a:p>
        </p:txBody>
      </p:sp>
      <p:sp>
        <p:nvSpPr>
          <p:cNvPr id="172035" name="Rectangle 2">
            <a:extLst>
              <a:ext uri="{FF2B5EF4-FFF2-40B4-BE49-F238E27FC236}">
                <a16:creationId xmlns:a16="http://schemas.microsoft.com/office/drawing/2014/main" id="{7DDCE371-8F57-4596-B764-A1499834D1A9}"/>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E4DEF294-EA1C-45B5-836F-A6241E85BF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en-US" noProof="0" dirty="0">
                <a:latin typeface="Arial" panose="020B0604020202020204" pitchFamily="34" charset="0"/>
                <a:cs typeface="Arial" panose="020B0604020202020204" pitchFamily="34" charset="0"/>
              </a:rPr>
              <a:t>Effetto principale per emozioni presentate per tempo limitato</a:t>
            </a:r>
          </a:p>
        </p:txBody>
      </p:sp>
    </p:spTree>
    <p:extLst>
      <p:ext uri="{BB962C8B-B14F-4D97-AF65-F5344CB8AC3E}">
        <p14:creationId xmlns:p14="http://schemas.microsoft.com/office/powerpoint/2010/main" val="23418468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55</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Said that one can try to make Bosh’s painting more internally congruent though less surprising </a:t>
            </a:r>
          </a:p>
        </p:txBody>
      </p:sp>
    </p:spTree>
    <p:extLst>
      <p:ext uri="{BB962C8B-B14F-4D97-AF65-F5344CB8AC3E}">
        <p14:creationId xmlns:p14="http://schemas.microsoft.com/office/powerpoint/2010/main" val="35370121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56</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Said that one can try to make Bosh’s painting more internally congruent though less surprising </a:t>
            </a:r>
          </a:p>
        </p:txBody>
      </p:sp>
    </p:spTree>
    <p:extLst>
      <p:ext uri="{BB962C8B-B14F-4D97-AF65-F5344CB8AC3E}">
        <p14:creationId xmlns:p14="http://schemas.microsoft.com/office/powerpoint/2010/main" val="36485338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57</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Said that one can try to make Bosh’s painting more internally congruent though less surprising </a:t>
            </a:r>
          </a:p>
        </p:txBody>
      </p:sp>
    </p:spTree>
    <p:extLst>
      <p:ext uri="{BB962C8B-B14F-4D97-AF65-F5344CB8AC3E}">
        <p14:creationId xmlns:p14="http://schemas.microsoft.com/office/powerpoint/2010/main" val="40113849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58</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Said that one can try to make Bosh’s painting more internally congruent though less surprising </a:t>
            </a:r>
          </a:p>
        </p:txBody>
      </p:sp>
    </p:spTree>
    <p:extLst>
      <p:ext uri="{BB962C8B-B14F-4D97-AF65-F5344CB8AC3E}">
        <p14:creationId xmlns:p14="http://schemas.microsoft.com/office/powerpoint/2010/main" val="42516954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59</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Said that one can try to make Bosh’s painting more internally congruent though less surprising </a:t>
            </a:r>
          </a:p>
        </p:txBody>
      </p:sp>
    </p:spTree>
    <p:extLst>
      <p:ext uri="{BB962C8B-B14F-4D97-AF65-F5344CB8AC3E}">
        <p14:creationId xmlns:p14="http://schemas.microsoft.com/office/powerpoint/2010/main" val="8810662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60</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Said that one can try to make Bosh’s painting more internally congruent though less surprising </a:t>
            </a:r>
          </a:p>
        </p:txBody>
      </p:sp>
    </p:spTree>
    <p:extLst>
      <p:ext uri="{BB962C8B-B14F-4D97-AF65-F5344CB8AC3E}">
        <p14:creationId xmlns:p14="http://schemas.microsoft.com/office/powerpoint/2010/main" val="33130741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61</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Said that one can try to make Bosh’s painting more internally congruent though less surprising </a:t>
            </a:r>
          </a:p>
        </p:txBody>
      </p:sp>
    </p:spTree>
    <p:extLst>
      <p:ext uri="{BB962C8B-B14F-4D97-AF65-F5344CB8AC3E}">
        <p14:creationId xmlns:p14="http://schemas.microsoft.com/office/powerpoint/2010/main" val="33727719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62</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Said that one can try to make Bosh’s painting more internally congruent though less surprising </a:t>
            </a:r>
          </a:p>
        </p:txBody>
      </p:sp>
    </p:spTree>
    <p:extLst>
      <p:ext uri="{BB962C8B-B14F-4D97-AF65-F5344CB8AC3E}">
        <p14:creationId xmlns:p14="http://schemas.microsoft.com/office/powerpoint/2010/main" val="31236195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63</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Said that one can try to make Bosh’s painting more internally congruent though less surprising </a:t>
            </a:r>
          </a:p>
        </p:txBody>
      </p:sp>
    </p:spTree>
    <p:extLst>
      <p:ext uri="{BB962C8B-B14F-4D97-AF65-F5344CB8AC3E}">
        <p14:creationId xmlns:p14="http://schemas.microsoft.com/office/powerpoint/2010/main" val="164926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9</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54578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64</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Said that one can try to make Bosh’s painting more internally congruent though less surprising </a:t>
            </a:r>
          </a:p>
        </p:txBody>
      </p:sp>
    </p:spTree>
    <p:extLst>
      <p:ext uri="{BB962C8B-B14F-4D97-AF65-F5344CB8AC3E}">
        <p14:creationId xmlns:p14="http://schemas.microsoft.com/office/powerpoint/2010/main" val="37767547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65</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Said that one can try to make Bosh’s painting more internally congruent though less surprising </a:t>
            </a:r>
          </a:p>
        </p:txBody>
      </p:sp>
    </p:spTree>
    <p:extLst>
      <p:ext uri="{BB962C8B-B14F-4D97-AF65-F5344CB8AC3E}">
        <p14:creationId xmlns:p14="http://schemas.microsoft.com/office/powerpoint/2010/main" val="28515872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E2F65BD1-9141-44E5-9849-417D288144C3}"/>
              </a:ext>
            </a:extLst>
          </p:cNvPr>
          <p:cNvSpPr>
            <a:spLocks noGrp="1" noRot="1" noChangeAspect="1" noChangeArrowheads="1" noTextEdit="1"/>
          </p:cNvSpPr>
          <p:nvPr>
            <p:ph type="sldImg"/>
          </p:nvPr>
        </p:nvSpPr>
        <p:spPr>
          <a:ln/>
        </p:spPr>
      </p:sp>
      <p:sp>
        <p:nvSpPr>
          <p:cNvPr id="226307" name="Rectangle 3">
            <a:extLst>
              <a:ext uri="{FF2B5EF4-FFF2-40B4-BE49-F238E27FC236}">
                <a16:creationId xmlns:a16="http://schemas.microsoft.com/office/drawing/2014/main" id="{4C8566D2-0B01-4153-AB87-E9349772C5D5}"/>
              </a:ext>
            </a:extLst>
          </p:cNvPr>
          <p:cNvSpPr>
            <a:spLocks noGrp="1" noChangeArrowheads="1"/>
          </p:cNvSpPr>
          <p:nvPr>
            <p:ph type="body" idx="1"/>
          </p:nvPr>
        </p:nvSpPr>
        <p:spPr>
          <a:noFill/>
        </p:spPr>
        <p:txBody>
          <a:bodyPr/>
          <a:lstStyle/>
          <a:p>
            <a:endParaRPr lang="it-IT"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0BA1C0FA-E2AA-43F0-A1B7-92E05B6CBE9B}"/>
              </a:ext>
            </a:extLst>
          </p:cNvPr>
          <p:cNvSpPr>
            <a:spLocks noGrp="1" noRot="1" noChangeAspect="1" noChangeArrowheads="1" noTextEdit="1"/>
          </p:cNvSpPr>
          <p:nvPr>
            <p:ph type="sldImg"/>
          </p:nvPr>
        </p:nvSpPr>
        <p:spPr>
          <a:ln/>
        </p:spPr>
      </p:sp>
      <p:sp>
        <p:nvSpPr>
          <p:cNvPr id="227331" name="Rectangle 3">
            <a:extLst>
              <a:ext uri="{FF2B5EF4-FFF2-40B4-BE49-F238E27FC236}">
                <a16:creationId xmlns:a16="http://schemas.microsoft.com/office/drawing/2014/main" id="{49FC0173-7DC3-4733-A1E9-C5BD24D03D2C}"/>
              </a:ext>
            </a:extLst>
          </p:cNvPr>
          <p:cNvSpPr>
            <a:spLocks noGrp="1" noChangeArrowheads="1"/>
          </p:cNvSpPr>
          <p:nvPr>
            <p:ph type="body" idx="1"/>
          </p:nvPr>
        </p:nvSpPr>
        <p:spPr>
          <a:noFill/>
        </p:spPr>
        <p:txBody>
          <a:bodyPr/>
          <a:lstStyle/>
          <a:p>
            <a:endParaRPr lang="it-IT"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0C8A8DC4-E1ED-4CE9-9794-40F1A6C984C3}"/>
              </a:ext>
            </a:extLst>
          </p:cNvPr>
          <p:cNvSpPr>
            <a:spLocks noGrp="1" noRot="1" noChangeAspect="1" noChangeArrowheads="1" noTextEdit="1"/>
          </p:cNvSpPr>
          <p:nvPr>
            <p:ph type="sldImg"/>
          </p:nvPr>
        </p:nvSpPr>
        <p:spPr>
          <a:ln/>
        </p:spPr>
      </p:sp>
      <p:sp>
        <p:nvSpPr>
          <p:cNvPr id="228355" name="Rectangle 3">
            <a:extLst>
              <a:ext uri="{FF2B5EF4-FFF2-40B4-BE49-F238E27FC236}">
                <a16:creationId xmlns:a16="http://schemas.microsoft.com/office/drawing/2014/main" id="{B0F6C2C3-4078-44FD-BC27-38EDD223AF51}"/>
              </a:ext>
            </a:extLst>
          </p:cNvPr>
          <p:cNvSpPr>
            <a:spLocks noGrp="1" noChangeArrowheads="1"/>
          </p:cNvSpPr>
          <p:nvPr>
            <p:ph type="body" idx="1"/>
          </p:nvPr>
        </p:nvSpPr>
        <p:spPr>
          <a:noFill/>
        </p:spPr>
        <p:txBody>
          <a:bodyPr/>
          <a:lstStyle/>
          <a:p>
            <a:endParaRPr lang="it-IT"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5BBC3D77-A6EB-4B83-B1E7-0BCFA857DB17}"/>
              </a:ext>
            </a:extLst>
          </p:cNvPr>
          <p:cNvSpPr>
            <a:spLocks noGrp="1" noRot="1" noChangeAspect="1" noChangeArrowheads="1" noTextEdit="1"/>
          </p:cNvSpPr>
          <p:nvPr>
            <p:ph type="sldImg"/>
          </p:nvPr>
        </p:nvSpPr>
        <p:spPr>
          <a:ln/>
        </p:spPr>
      </p:sp>
      <p:sp>
        <p:nvSpPr>
          <p:cNvPr id="229379" name="Rectangle 3">
            <a:extLst>
              <a:ext uri="{FF2B5EF4-FFF2-40B4-BE49-F238E27FC236}">
                <a16:creationId xmlns:a16="http://schemas.microsoft.com/office/drawing/2014/main" id="{47F91A17-2842-4605-A3D9-56A6A24D4890}"/>
              </a:ext>
            </a:extLst>
          </p:cNvPr>
          <p:cNvSpPr>
            <a:spLocks noGrp="1" noChangeArrowheads="1"/>
          </p:cNvSpPr>
          <p:nvPr>
            <p:ph type="body" idx="1"/>
          </p:nvPr>
        </p:nvSpPr>
        <p:spPr>
          <a:noFill/>
        </p:spPr>
        <p:txBody>
          <a:bodyPr/>
          <a:lstStyle/>
          <a:p>
            <a:endParaRPr lang="it-IT"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5BBC3D77-A6EB-4B83-B1E7-0BCFA857DB17}"/>
              </a:ext>
            </a:extLst>
          </p:cNvPr>
          <p:cNvSpPr>
            <a:spLocks noGrp="1" noRot="1" noChangeAspect="1" noChangeArrowheads="1" noTextEdit="1"/>
          </p:cNvSpPr>
          <p:nvPr>
            <p:ph type="sldImg"/>
          </p:nvPr>
        </p:nvSpPr>
        <p:spPr>
          <a:ln/>
        </p:spPr>
      </p:sp>
      <p:sp>
        <p:nvSpPr>
          <p:cNvPr id="229379" name="Rectangle 3">
            <a:extLst>
              <a:ext uri="{FF2B5EF4-FFF2-40B4-BE49-F238E27FC236}">
                <a16:creationId xmlns:a16="http://schemas.microsoft.com/office/drawing/2014/main" id="{47F91A17-2842-4605-A3D9-56A6A24D4890}"/>
              </a:ext>
            </a:extLst>
          </p:cNvPr>
          <p:cNvSpPr>
            <a:spLocks noGrp="1" noChangeArrowheads="1"/>
          </p:cNvSpPr>
          <p:nvPr>
            <p:ph type="body" idx="1"/>
          </p:nvPr>
        </p:nvSpPr>
        <p:spPr>
          <a:noFill/>
        </p:spPr>
        <p:txBody>
          <a:bodyPr/>
          <a:lstStyle/>
          <a:p>
            <a:endParaRPr lang="it-IT"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13032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5BBC3D77-A6EB-4B83-B1E7-0BCFA857DB17}"/>
              </a:ext>
            </a:extLst>
          </p:cNvPr>
          <p:cNvSpPr>
            <a:spLocks noGrp="1" noRot="1" noChangeAspect="1" noChangeArrowheads="1" noTextEdit="1"/>
          </p:cNvSpPr>
          <p:nvPr>
            <p:ph type="sldImg"/>
          </p:nvPr>
        </p:nvSpPr>
        <p:spPr>
          <a:ln/>
        </p:spPr>
      </p:sp>
      <p:sp>
        <p:nvSpPr>
          <p:cNvPr id="229379" name="Rectangle 3">
            <a:extLst>
              <a:ext uri="{FF2B5EF4-FFF2-40B4-BE49-F238E27FC236}">
                <a16:creationId xmlns:a16="http://schemas.microsoft.com/office/drawing/2014/main" id="{47F91A17-2842-4605-A3D9-56A6A24D4890}"/>
              </a:ext>
            </a:extLst>
          </p:cNvPr>
          <p:cNvSpPr>
            <a:spLocks noGrp="1" noChangeArrowheads="1"/>
          </p:cNvSpPr>
          <p:nvPr>
            <p:ph type="body" idx="1"/>
          </p:nvPr>
        </p:nvSpPr>
        <p:spPr>
          <a:noFill/>
        </p:spPr>
        <p:txBody>
          <a:bodyPr/>
          <a:lstStyle/>
          <a:p>
            <a:endParaRPr lang="it-IT"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68902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5BBC3D77-A6EB-4B83-B1E7-0BCFA857DB17}"/>
              </a:ext>
            </a:extLst>
          </p:cNvPr>
          <p:cNvSpPr>
            <a:spLocks noGrp="1" noRot="1" noChangeAspect="1" noChangeArrowheads="1" noTextEdit="1"/>
          </p:cNvSpPr>
          <p:nvPr>
            <p:ph type="sldImg"/>
          </p:nvPr>
        </p:nvSpPr>
        <p:spPr>
          <a:ln/>
        </p:spPr>
      </p:sp>
      <p:sp>
        <p:nvSpPr>
          <p:cNvPr id="229379" name="Rectangle 3">
            <a:extLst>
              <a:ext uri="{FF2B5EF4-FFF2-40B4-BE49-F238E27FC236}">
                <a16:creationId xmlns:a16="http://schemas.microsoft.com/office/drawing/2014/main" id="{47F91A17-2842-4605-A3D9-56A6A24D4890}"/>
              </a:ext>
            </a:extLst>
          </p:cNvPr>
          <p:cNvSpPr>
            <a:spLocks noGrp="1" noChangeArrowheads="1"/>
          </p:cNvSpPr>
          <p:nvPr>
            <p:ph type="body" idx="1"/>
          </p:nvPr>
        </p:nvSpPr>
        <p:spPr>
          <a:noFill/>
        </p:spPr>
        <p:txBody>
          <a:bodyPr/>
          <a:lstStyle/>
          <a:p>
            <a:endParaRPr lang="it-IT"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05048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5BBC3D77-A6EB-4B83-B1E7-0BCFA857DB17}"/>
              </a:ext>
            </a:extLst>
          </p:cNvPr>
          <p:cNvSpPr>
            <a:spLocks noGrp="1" noRot="1" noChangeAspect="1" noChangeArrowheads="1" noTextEdit="1"/>
          </p:cNvSpPr>
          <p:nvPr>
            <p:ph type="sldImg"/>
          </p:nvPr>
        </p:nvSpPr>
        <p:spPr>
          <a:ln/>
        </p:spPr>
      </p:sp>
      <p:sp>
        <p:nvSpPr>
          <p:cNvPr id="229379" name="Rectangle 3">
            <a:extLst>
              <a:ext uri="{FF2B5EF4-FFF2-40B4-BE49-F238E27FC236}">
                <a16:creationId xmlns:a16="http://schemas.microsoft.com/office/drawing/2014/main" id="{47F91A17-2842-4605-A3D9-56A6A24D4890}"/>
              </a:ext>
            </a:extLst>
          </p:cNvPr>
          <p:cNvSpPr>
            <a:spLocks noGrp="1" noChangeArrowheads="1"/>
          </p:cNvSpPr>
          <p:nvPr>
            <p:ph type="body" idx="1"/>
          </p:nvPr>
        </p:nvSpPr>
        <p:spPr>
          <a:noFill/>
        </p:spPr>
        <p:txBody>
          <a:bodyPr/>
          <a:lstStyle/>
          <a:p>
            <a:endParaRPr lang="it-IT"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511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10</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0" i="0" u="none" strike="noStrike" kern="1200" baseline="0" dirty="0">
                <a:solidFill>
                  <a:schemeClr val="tx1"/>
                </a:solidFill>
                <a:latin typeface="+mn-lt"/>
                <a:ea typeface="+mn-ea"/>
                <a:cs typeface="+mn-cs"/>
              </a:rPr>
              <a:t>Per </a:t>
            </a:r>
            <a:r>
              <a:rPr lang="en-GB" sz="1200" b="0" i="0" u="none" strike="noStrike" kern="1200" baseline="0" dirty="0" err="1">
                <a:solidFill>
                  <a:schemeClr val="tx1"/>
                </a:solidFill>
                <a:latin typeface="+mn-lt"/>
                <a:ea typeface="+mn-ea"/>
                <a:cs typeface="+mn-cs"/>
              </a:rPr>
              <a:t>poter</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elaborare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ogni</a:t>
            </a:r>
            <a:r>
              <a:rPr lang="en-GB" sz="1200" b="0" i="0" u="none" strike="noStrike" kern="1200" baseline="0" dirty="0">
                <a:solidFill>
                  <a:schemeClr val="tx1"/>
                </a:solidFill>
                <a:latin typeface="+mn-lt"/>
                <a:ea typeface="+mn-ea"/>
                <a:cs typeface="+mn-cs"/>
              </a:rPr>
              <a:t> facia </a:t>
            </a:r>
            <a:r>
              <a:rPr lang="en-GB" sz="1200" b="0" i="0" u="none" strike="noStrike" kern="1200" baseline="0" dirty="0" err="1">
                <a:solidFill>
                  <a:schemeClr val="tx1"/>
                </a:solidFill>
                <a:latin typeface="+mn-lt"/>
                <a:ea typeface="+mn-ea"/>
                <a:cs typeface="+mn-cs"/>
              </a:rPr>
              <a:t>noi</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eseguiamo</a:t>
            </a:r>
            <a:r>
              <a:rPr lang="en-GB" sz="1200" b="0" i="0" u="none" strike="noStrike" kern="1200" baseline="0" dirty="0">
                <a:solidFill>
                  <a:schemeClr val="tx1"/>
                </a:solidFill>
                <a:latin typeface="+mn-lt"/>
                <a:ea typeface="+mn-ea"/>
                <a:cs typeface="+mn-cs"/>
              </a:rPr>
              <a:t> una </a:t>
            </a:r>
            <a:r>
              <a:rPr lang="en-GB" sz="1200" b="0" i="0" u="none" strike="noStrike" kern="1200" baseline="0" dirty="0" err="1">
                <a:solidFill>
                  <a:schemeClr val="tx1"/>
                </a:solidFill>
                <a:latin typeface="+mn-lt"/>
                <a:ea typeface="+mn-ea"/>
                <a:cs typeface="+mn-cs"/>
              </a:rPr>
              <a:t>fissazione</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20452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74</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Said that one can try to make Bosh’s painting more internally congruent though less surprising </a:t>
            </a:r>
          </a:p>
        </p:txBody>
      </p:sp>
    </p:spTree>
    <p:extLst>
      <p:ext uri="{BB962C8B-B14F-4D97-AF65-F5344CB8AC3E}">
        <p14:creationId xmlns:p14="http://schemas.microsoft.com/office/powerpoint/2010/main" val="22024232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9F9D3E52-87E1-4074-B7E2-E2BB74717BF9}"/>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1DB740AC-B706-4AE6-BA47-C364292DFFF4}"/>
              </a:ext>
            </a:extLst>
          </p:cNvPr>
          <p:cNvSpPr>
            <a:spLocks noGrp="1" noChangeArrowheads="1"/>
          </p:cNvSpPr>
          <p:nvPr>
            <p:ph type="body" idx="1"/>
          </p:nvPr>
        </p:nvSpPr>
        <p:spPr>
          <a:noFill/>
        </p:spPr>
        <p:txBody>
          <a:bodyPr/>
          <a:lstStyle/>
          <a:p>
            <a:r>
              <a:rPr lang="it-IT" altLang="en-US">
                <a:latin typeface="Arial" panose="020B0604020202020204" pitchFamily="34" charset="0"/>
                <a:cs typeface="Arial" panose="020B0604020202020204" pitchFamily="34" charset="0"/>
              </a:rPr>
              <a:t>Here we show our experimental set of emotional pairs in the congruent and incongruent spatial position used to test these predictions relative to the standard SNARC</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AE3A2ADD-48F6-4E75-963A-2A89DD7A1170}"/>
              </a:ext>
            </a:extLst>
          </p:cNvPr>
          <p:cNvSpPr>
            <a:spLocks noGrp="1" noRot="1" noChangeAspect="1" noChangeArrowheads="1" noTextEdit="1"/>
          </p:cNvSpPr>
          <p:nvPr>
            <p:ph type="sldImg"/>
          </p:nvPr>
        </p:nvSpPr>
        <p:spPr>
          <a:ln/>
        </p:spPr>
      </p:sp>
      <p:sp>
        <p:nvSpPr>
          <p:cNvPr id="230403" name="Rectangle 3">
            <a:extLst>
              <a:ext uri="{FF2B5EF4-FFF2-40B4-BE49-F238E27FC236}">
                <a16:creationId xmlns:a16="http://schemas.microsoft.com/office/drawing/2014/main" id="{09568F60-AE8D-498F-ACF1-7E7CB8531BC2}"/>
              </a:ext>
            </a:extLst>
          </p:cNvPr>
          <p:cNvSpPr>
            <a:spLocks noGrp="1" noChangeArrowheads="1"/>
          </p:cNvSpPr>
          <p:nvPr>
            <p:ph type="body" idx="1"/>
          </p:nvPr>
        </p:nvSpPr>
        <p:spPr>
          <a:noFill/>
        </p:spPr>
        <p:txBody>
          <a:bodyPr/>
          <a:lstStyle/>
          <a:p>
            <a:r>
              <a:rPr lang="it-IT" altLang="en-US">
                <a:latin typeface="Arial" panose="020B0604020202020204" pitchFamily="34" charset="0"/>
                <a:cs typeface="Arial" panose="020B0604020202020204" pitchFamily="34" charset="0"/>
              </a:rPr>
              <a:t>The set was presented randomly in two successive blocks differing for the Type of task (presented in a balanced order) with each block including 64 trials each resulting from 8 identity X 8 Stimuli being the sum of 4 half emotional displays and 4 fully emotional displays (null average valence but equal intensity with opposite polarity) here presented for the angriest task, here in orange, and the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D1BE9D6E-C6AE-4528-B388-0DAF17BFFC2A}"/>
              </a:ext>
            </a:extLst>
          </p:cNvPr>
          <p:cNvSpPr>
            <a:spLocks noGrp="1" noRot="1" noChangeAspect="1" noChangeArrowheads="1" noTextEdit="1"/>
          </p:cNvSpPr>
          <p:nvPr>
            <p:ph type="sldImg"/>
          </p:nvPr>
        </p:nvSpPr>
        <p:spPr>
          <a:ln/>
        </p:spPr>
      </p:sp>
      <p:sp>
        <p:nvSpPr>
          <p:cNvPr id="231427" name="Rectangle 3">
            <a:extLst>
              <a:ext uri="{FF2B5EF4-FFF2-40B4-BE49-F238E27FC236}">
                <a16:creationId xmlns:a16="http://schemas.microsoft.com/office/drawing/2014/main" id="{98E6F411-3492-4BA7-8432-4DD076A78791}"/>
              </a:ext>
            </a:extLst>
          </p:cNvPr>
          <p:cNvSpPr>
            <a:spLocks noGrp="1" noChangeArrowheads="1"/>
          </p:cNvSpPr>
          <p:nvPr>
            <p:ph type="body" idx="1"/>
          </p:nvPr>
        </p:nvSpPr>
        <p:spPr>
          <a:noFill/>
        </p:spPr>
        <p:txBody>
          <a:bodyPr/>
          <a:lstStyle/>
          <a:p>
            <a:r>
              <a:rPr lang="it-IT" altLang="en-US">
                <a:latin typeface="Arial" panose="020B0604020202020204" pitchFamily="34" charset="0"/>
                <a:cs typeface="Arial" panose="020B0604020202020204" pitchFamily="34" charset="0"/>
              </a:rPr>
              <a:t>Happiest face here in pink with stimuli covering the same range of average valence but different range of target intensity relative to the neutral depending on the task.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D1BE9D6E-C6AE-4528-B388-0DAF17BFFC2A}"/>
              </a:ext>
            </a:extLst>
          </p:cNvPr>
          <p:cNvSpPr>
            <a:spLocks noGrp="1" noRot="1" noChangeAspect="1" noChangeArrowheads="1" noTextEdit="1"/>
          </p:cNvSpPr>
          <p:nvPr>
            <p:ph type="sldImg"/>
          </p:nvPr>
        </p:nvSpPr>
        <p:spPr>
          <a:ln/>
        </p:spPr>
      </p:sp>
      <p:sp>
        <p:nvSpPr>
          <p:cNvPr id="231427" name="Rectangle 3">
            <a:extLst>
              <a:ext uri="{FF2B5EF4-FFF2-40B4-BE49-F238E27FC236}">
                <a16:creationId xmlns:a16="http://schemas.microsoft.com/office/drawing/2014/main" id="{98E6F411-3492-4BA7-8432-4DD076A78791}"/>
              </a:ext>
            </a:extLst>
          </p:cNvPr>
          <p:cNvSpPr>
            <a:spLocks noGrp="1" noChangeArrowheads="1"/>
          </p:cNvSpPr>
          <p:nvPr>
            <p:ph type="body" idx="1"/>
          </p:nvPr>
        </p:nvSpPr>
        <p:spPr>
          <a:noFill/>
        </p:spPr>
        <p:txBody>
          <a:bodyPr/>
          <a:lstStyle/>
          <a:p>
            <a:r>
              <a:rPr lang="it-IT" altLang="en-US">
                <a:latin typeface="Arial" panose="020B0604020202020204" pitchFamily="34" charset="0"/>
                <a:cs typeface="Arial" panose="020B0604020202020204" pitchFamily="34" charset="0"/>
              </a:rPr>
              <a:t>Happiest face here in pink with stimuli covering the same range of average valence but different range of target intensity relative to the neutral depending on the task.  </a:t>
            </a:r>
          </a:p>
        </p:txBody>
      </p:sp>
    </p:spTree>
    <p:extLst>
      <p:ext uri="{BB962C8B-B14F-4D97-AF65-F5344CB8AC3E}">
        <p14:creationId xmlns:p14="http://schemas.microsoft.com/office/powerpoint/2010/main" val="15996022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79</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5395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F74C5BDA-BEB4-472D-9D3F-5969FC59716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7903B8DA-334A-4733-B8AF-E046D1B5313E}" type="slidenum">
              <a:rPr lang="it-IT" altLang="en-US" sz="1200" b="0">
                <a:ea typeface="MS PGothic" panose="020B0600070205080204" pitchFamily="34" charset="-128"/>
              </a:rPr>
              <a:pPr algn="r" eaLnBrk="1" hangingPunct="1"/>
              <a:t>80</a:t>
            </a:fld>
            <a:endParaRPr lang="it-IT" altLang="en-US" sz="1200" b="0">
              <a:ea typeface="MS PGothic" panose="020B0600070205080204" pitchFamily="34" charset="-128"/>
            </a:endParaRPr>
          </a:p>
        </p:txBody>
      </p:sp>
      <p:sp>
        <p:nvSpPr>
          <p:cNvPr id="172035" name="Rectangle 2">
            <a:extLst>
              <a:ext uri="{FF2B5EF4-FFF2-40B4-BE49-F238E27FC236}">
                <a16:creationId xmlns:a16="http://schemas.microsoft.com/office/drawing/2014/main" id="{7DDCE371-8F57-4596-B764-A1499834D1A9}"/>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E4DEF294-EA1C-45B5-836F-A6241E85BF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E3A01FF3-B6D2-4123-80E6-7F5564403FB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E035DF8E-C977-4F94-92EE-5A607D52C7D8}" type="slidenum">
              <a:rPr lang="it-IT" altLang="en-US" sz="1200" b="0">
                <a:ea typeface="MS PGothic" panose="020B0600070205080204" pitchFamily="34" charset="-128"/>
              </a:rPr>
              <a:pPr algn="r" eaLnBrk="1" hangingPunct="1"/>
              <a:t>81</a:t>
            </a:fld>
            <a:endParaRPr lang="it-IT" altLang="en-US" sz="1200" b="0">
              <a:ea typeface="MS PGothic" panose="020B0600070205080204" pitchFamily="34" charset="-128"/>
            </a:endParaRPr>
          </a:p>
        </p:txBody>
      </p:sp>
      <p:sp>
        <p:nvSpPr>
          <p:cNvPr id="174083" name="Rectangle 2">
            <a:extLst>
              <a:ext uri="{FF2B5EF4-FFF2-40B4-BE49-F238E27FC236}">
                <a16:creationId xmlns:a16="http://schemas.microsoft.com/office/drawing/2014/main" id="{429B8C70-8300-40D0-9F8D-D2077DA3955A}"/>
              </a:ext>
            </a:extLst>
          </p:cNvPr>
          <p:cNvSpPr>
            <a:spLocks noGrp="1" noRot="1" noChangeAspect="1" noChangeArrowheads="1" noTextEdit="1"/>
          </p:cNvSpPr>
          <p:nvPr>
            <p:ph type="sldImg"/>
          </p:nvPr>
        </p:nvSpPr>
        <p:spPr>
          <a:ln/>
        </p:spPr>
      </p:sp>
      <p:sp>
        <p:nvSpPr>
          <p:cNvPr id="174084" name="Rectangle 3">
            <a:extLst>
              <a:ext uri="{FF2B5EF4-FFF2-40B4-BE49-F238E27FC236}">
                <a16:creationId xmlns:a16="http://schemas.microsoft.com/office/drawing/2014/main" id="{6B5E37DE-5BF4-4AC3-8DA2-C496D70910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AF6B24C6-9143-44A4-B23E-80A50E31573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A7397F3D-BA04-4BC0-A9E2-127E524D15B2}" type="slidenum">
              <a:rPr lang="it-IT" altLang="en-US" sz="1200" b="0">
                <a:ea typeface="MS PGothic" panose="020B0600070205080204" pitchFamily="34" charset="-128"/>
              </a:rPr>
              <a:pPr algn="r" eaLnBrk="1" hangingPunct="1"/>
              <a:t>82</a:t>
            </a:fld>
            <a:endParaRPr lang="it-IT" altLang="en-US" sz="1200" b="0">
              <a:ea typeface="MS PGothic" panose="020B0600070205080204" pitchFamily="34" charset="-128"/>
            </a:endParaRPr>
          </a:p>
        </p:txBody>
      </p:sp>
      <p:sp>
        <p:nvSpPr>
          <p:cNvPr id="176131" name="Rectangle 2">
            <a:extLst>
              <a:ext uri="{FF2B5EF4-FFF2-40B4-BE49-F238E27FC236}">
                <a16:creationId xmlns:a16="http://schemas.microsoft.com/office/drawing/2014/main" id="{9BEFA6E0-2764-44AC-B9A4-570F9B49359A}"/>
              </a:ext>
            </a:extLst>
          </p:cNvPr>
          <p:cNvSpPr>
            <a:spLocks noGrp="1" noRot="1" noChangeAspect="1" noChangeArrowheads="1" noTextEdit="1"/>
          </p:cNvSpPr>
          <p:nvPr>
            <p:ph type="sldImg"/>
          </p:nvPr>
        </p:nvSpPr>
        <p:spPr>
          <a:ln/>
        </p:spPr>
      </p:sp>
      <p:sp>
        <p:nvSpPr>
          <p:cNvPr id="176132" name="Rectangle 3">
            <a:extLst>
              <a:ext uri="{FF2B5EF4-FFF2-40B4-BE49-F238E27FC236}">
                <a16:creationId xmlns:a16="http://schemas.microsoft.com/office/drawing/2014/main" id="{C4A2E36E-0CB3-4393-A515-1CAC64D2BB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E3A01FF3-B6D2-4123-80E6-7F5564403FB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E035DF8E-C977-4F94-92EE-5A607D52C7D8}" type="slidenum">
              <a:rPr lang="it-IT" altLang="en-US" sz="1200" b="0">
                <a:ea typeface="MS PGothic" panose="020B0600070205080204" pitchFamily="34" charset="-128"/>
              </a:rPr>
              <a:pPr algn="r" eaLnBrk="1" hangingPunct="1"/>
              <a:t>83</a:t>
            </a:fld>
            <a:endParaRPr lang="it-IT" altLang="en-US" sz="1200" b="0">
              <a:ea typeface="MS PGothic" panose="020B0600070205080204" pitchFamily="34" charset="-128"/>
            </a:endParaRPr>
          </a:p>
        </p:txBody>
      </p:sp>
      <p:sp>
        <p:nvSpPr>
          <p:cNvPr id="174083" name="Rectangle 2">
            <a:extLst>
              <a:ext uri="{FF2B5EF4-FFF2-40B4-BE49-F238E27FC236}">
                <a16:creationId xmlns:a16="http://schemas.microsoft.com/office/drawing/2014/main" id="{429B8C70-8300-40D0-9F8D-D2077DA3955A}"/>
              </a:ext>
            </a:extLst>
          </p:cNvPr>
          <p:cNvSpPr>
            <a:spLocks noGrp="1" noRot="1" noChangeAspect="1" noChangeArrowheads="1" noTextEdit="1"/>
          </p:cNvSpPr>
          <p:nvPr>
            <p:ph type="sldImg"/>
          </p:nvPr>
        </p:nvSpPr>
        <p:spPr>
          <a:ln/>
        </p:spPr>
      </p:sp>
      <p:sp>
        <p:nvSpPr>
          <p:cNvPr id="174084" name="Rectangle 3">
            <a:extLst>
              <a:ext uri="{FF2B5EF4-FFF2-40B4-BE49-F238E27FC236}">
                <a16:creationId xmlns:a16="http://schemas.microsoft.com/office/drawing/2014/main" id="{6B5E37DE-5BF4-4AC3-8DA2-C496D70910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3273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11</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noProof="0" dirty="0">
                <a:latin typeface="Arial" panose="020B0604020202020204" pitchFamily="34" charset="0"/>
                <a:cs typeface="Arial" panose="020B0604020202020204" pitchFamily="34" charset="0"/>
              </a:rPr>
              <a:t>Diversamente da prima, qui al partecipante non è stato richiesto di cercare un target nella scena visiva (un’immagine), ma è libero di esplorarla. Si compiono circa 3 movimenti saccadici in un secondo. I cerchi in giallo indicano le fissazioni, mentre le linee rosse i movimenti saccadici.</a:t>
            </a:r>
          </a:p>
        </p:txBody>
      </p:sp>
    </p:spTree>
    <p:extLst>
      <p:ext uri="{BB962C8B-B14F-4D97-AF65-F5344CB8AC3E}">
        <p14:creationId xmlns:p14="http://schemas.microsoft.com/office/powerpoint/2010/main" val="21669985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84</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Said that one can try to make Bosh’s painting more internally congruent though less surprising </a:t>
            </a:r>
          </a:p>
        </p:txBody>
      </p:sp>
    </p:spTree>
    <p:extLst>
      <p:ext uri="{BB962C8B-B14F-4D97-AF65-F5344CB8AC3E}">
        <p14:creationId xmlns:p14="http://schemas.microsoft.com/office/powerpoint/2010/main" val="2881318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EFC10F6-A1CC-4420-8B13-94C4216FCB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eaLnBrk="1" hangingPunct="1"/>
            <a:fld id="{BB5191BC-4CC9-4FAF-9464-71E33A57B2FE}" type="slidenum">
              <a:rPr lang="it-IT" altLang="en-US" sz="1200" b="0">
                <a:ea typeface="MS PGothic" panose="020B0600070205080204" pitchFamily="34" charset="-128"/>
              </a:rPr>
              <a:pPr algn="r" eaLnBrk="1" hangingPunct="1"/>
              <a:t>12</a:t>
            </a:fld>
            <a:endParaRPr lang="it-IT" altLang="en-US" sz="1200" b="0">
              <a:ea typeface="MS PGothic" panose="020B0600070205080204" pitchFamily="34" charset="-128"/>
            </a:endParaRPr>
          </a:p>
        </p:txBody>
      </p:sp>
      <p:sp>
        <p:nvSpPr>
          <p:cNvPr id="108547" name="Rectangle 2">
            <a:extLst>
              <a:ext uri="{FF2B5EF4-FFF2-40B4-BE49-F238E27FC236}">
                <a16:creationId xmlns:a16="http://schemas.microsoft.com/office/drawing/2014/main" id="{17F95598-3118-4D34-A769-A3A65D0696F3}"/>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29F0210F-0E91-4261-B080-F0CDC7E56F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noProof="0" dirty="0">
                <a:latin typeface="Arial" panose="020B0604020202020204" pitchFamily="34" charset="0"/>
                <a:cs typeface="Arial" panose="020B0604020202020204" pitchFamily="34" charset="0"/>
              </a:rPr>
              <a:t>Diversamente da prima, qui al partecipante non è stato richiesto di cercare un target nella scena visiva (un’immagine), ma è libero di esplorarla. Si compiono circa 3 movimenti saccadici in un secondo. I cerchi in giallo indicano le fissazioni, mentre le linee rosse i movimenti saccadici.</a:t>
            </a:r>
          </a:p>
        </p:txBody>
      </p:sp>
    </p:spTree>
    <p:extLst>
      <p:ext uri="{BB962C8B-B14F-4D97-AF65-F5344CB8AC3E}">
        <p14:creationId xmlns:p14="http://schemas.microsoft.com/office/powerpoint/2010/main" val="4273802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77AD1F18-91AF-45DD-ABA6-9AC215149F89}" type="datetimeFigureOut">
              <a:rPr lang="en-GB" smtClean="0"/>
              <a:t>16/04/2019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FC70AB-E220-449C-A8D4-9D67BA76D859}" type="slidenum">
              <a:rPr lang="en-GB" smtClean="0"/>
              <a:t>‹N›</a:t>
            </a:fld>
            <a:endParaRPr lang="en-GB"/>
          </a:p>
        </p:txBody>
      </p:sp>
    </p:spTree>
    <p:extLst>
      <p:ext uri="{BB962C8B-B14F-4D97-AF65-F5344CB8AC3E}">
        <p14:creationId xmlns:p14="http://schemas.microsoft.com/office/powerpoint/2010/main" val="226966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7AD1F18-91AF-45DD-ABA6-9AC215149F89}" type="datetimeFigureOut">
              <a:rPr lang="en-GB" smtClean="0"/>
              <a:t>16/04/2019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FC70AB-E220-449C-A8D4-9D67BA76D859}" type="slidenum">
              <a:rPr lang="en-GB" smtClean="0"/>
              <a:t>‹N›</a:t>
            </a:fld>
            <a:endParaRPr lang="en-GB"/>
          </a:p>
        </p:txBody>
      </p:sp>
    </p:spTree>
    <p:extLst>
      <p:ext uri="{BB962C8B-B14F-4D97-AF65-F5344CB8AC3E}">
        <p14:creationId xmlns:p14="http://schemas.microsoft.com/office/powerpoint/2010/main" val="2817382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7AD1F18-91AF-45DD-ABA6-9AC215149F89}" type="datetimeFigureOut">
              <a:rPr lang="en-GB" smtClean="0"/>
              <a:t>16/04/2019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FC70AB-E220-449C-A8D4-9D67BA76D859}" type="slidenum">
              <a:rPr lang="en-GB" smtClean="0"/>
              <a:t>‹N›</a:t>
            </a:fld>
            <a:endParaRPr lang="en-GB"/>
          </a:p>
        </p:txBody>
      </p:sp>
    </p:spTree>
    <p:extLst>
      <p:ext uri="{BB962C8B-B14F-4D97-AF65-F5344CB8AC3E}">
        <p14:creationId xmlns:p14="http://schemas.microsoft.com/office/powerpoint/2010/main" val="2921041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7AD1F18-91AF-45DD-ABA6-9AC215149F89}" type="datetimeFigureOut">
              <a:rPr lang="en-GB" smtClean="0"/>
              <a:t>16/04/2019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FC70AB-E220-449C-A8D4-9D67BA76D859}" type="slidenum">
              <a:rPr lang="en-GB" smtClean="0"/>
              <a:t>‹N›</a:t>
            </a:fld>
            <a:endParaRPr lang="en-GB"/>
          </a:p>
        </p:txBody>
      </p:sp>
    </p:spTree>
    <p:extLst>
      <p:ext uri="{BB962C8B-B14F-4D97-AF65-F5344CB8AC3E}">
        <p14:creationId xmlns:p14="http://schemas.microsoft.com/office/powerpoint/2010/main" val="2190404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77AD1F18-91AF-45DD-ABA6-9AC215149F89}" type="datetimeFigureOut">
              <a:rPr lang="en-GB" smtClean="0"/>
              <a:t>16/04/2019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FC70AB-E220-449C-A8D4-9D67BA76D859}" type="slidenum">
              <a:rPr lang="en-GB" smtClean="0"/>
              <a:t>‹N›</a:t>
            </a:fld>
            <a:endParaRPr lang="en-GB"/>
          </a:p>
        </p:txBody>
      </p:sp>
    </p:spTree>
    <p:extLst>
      <p:ext uri="{BB962C8B-B14F-4D97-AF65-F5344CB8AC3E}">
        <p14:creationId xmlns:p14="http://schemas.microsoft.com/office/powerpoint/2010/main" val="2736635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77AD1F18-91AF-45DD-ABA6-9AC215149F89}" type="datetimeFigureOut">
              <a:rPr lang="en-GB" smtClean="0"/>
              <a:t>16/04/2019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FC70AB-E220-449C-A8D4-9D67BA76D859}" type="slidenum">
              <a:rPr lang="en-GB" smtClean="0"/>
              <a:t>‹N›</a:t>
            </a:fld>
            <a:endParaRPr lang="en-GB"/>
          </a:p>
        </p:txBody>
      </p:sp>
    </p:spTree>
    <p:extLst>
      <p:ext uri="{BB962C8B-B14F-4D97-AF65-F5344CB8AC3E}">
        <p14:creationId xmlns:p14="http://schemas.microsoft.com/office/powerpoint/2010/main" val="3003134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77AD1F18-91AF-45DD-ABA6-9AC215149F89}" type="datetimeFigureOut">
              <a:rPr lang="en-GB" smtClean="0"/>
              <a:t>16/04/2019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4FC70AB-E220-449C-A8D4-9D67BA76D859}" type="slidenum">
              <a:rPr lang="en-GB" smtClean="0"/>
              <a:t>‹N›</a:t>
            </a:fld>
            <a:endParaRPr lang="en-GB"/>
          </a:p>
        </p:txBody>
      </p:sp>
    </p:spTree>
    <p:extLst>
      <p:ext uri="{BB962C8B-B14F-4D97-AF65-F5344CB8AC3E}">
        <p14:creationId xmlns:p14="http://schemas.microsoft.com/office/powerpoint/2010/main" val="3702222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77AD1F18-91AF-45DD-ABA6-9AC215149F89}" type="datetimeFigureOut">
              <a:rPr lang="en-GB" smtClean="0"/>
              <a:t>16/04/2019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4FC70AB-E220-449C-A8D4-9D67BA76D859}" type="slidenum">
              <a:rPr lang="en-GB" smtClean="0"/>
              <a:t>‹N›</a:t>
            </a:fld>
            <a:endParaRPr lang="en-GB"/>
          </a:p>
        </p:txBody>
      </p:sp>
    </p:spTree>
    <p:extLst>
      <p:ext uri="{BB962C8B-B14F-4D97-AF65-F5344CB8AC3E}">
        <p14:creationId xmlns:p14="http://schemas.microsoft.com/office/powerpoint/2010/main" val="4048792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AD1F18-91AF-45DD-ABA6-9AC215149F89}" type="datetimeFigureOut">
              <a:rPr lang="en-GB" smtClean="0"/>
              <a:t>16/04/2019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4FC70AB-E220-449C-A8D4-9D67BA76D859}" type="slidenum">
              <a:rPr lang="en-GB" smtClean="0"/>
              <a:t>‹N›</a:t>
            </a:fld>
            <a:endParaRPr lang="en-GB"/>
          </a:p>
        </p:txBody>
      </p:sp>
    </p:spTree>
    <p:extLst>
      <p:ext uri="{BB962C8B-B14F-4D97-AF65-F5344CB8AC3E}">
        <p14:creationId xmlns:p14="http://schemas.microsoft.com/office/powerpoint/2010/main" val="1186463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77AD1F18-91AF-45DD-ABA6-9AC215149F89}" type="datetimeFigureOut">
              <a:rPr lang="en-GB" smtClean="0"/>
              <a:t>16/04/2019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FC70AB-E220-449C-A8D4-9D67BA76D859}" type="slidenum">
              <a:rPr lang="en-GB" smtClean="0"/>
              <a:t>‹N›</a:t>
            </a:fld>
            <a:endParaRPr lang="en-GB"/>
          </a:p>
        </p:txBody>
      </p:sp>
    </p:spTree>
    <p:extLst>
      <p:ext uri="{BB962C8B-B14F-4D97-AF65-F5344CB8AC3E}">
        <p14:creationId xmlns:p14="http://schemas.microsoft.com/office/powerpoint/2010/main" val="205976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77AD1F18-91AF-45DD-ABA6-9AC215149F89}" type="datetimeFigureOut">
              <a:rPr lang="en-GB" smtClean="0"/>
              <a:t>16/04/2019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FC70AB-E220-449C-A8D4-9D67BA76D859}" type="slidenum">
              <a:rPr lang="en-GB" smtClean="0"/>
              <a:t>‹N›</a:t>
            </a:fld>
            <a:endParaRPr lang="en-GB"/>
          </a:p>
        </p:txBody>
      </p:sp>
    </p:spTree>
    <p:extLst>
      <p:ext uri="{BB962C8B-B14F-4D97-AF65-F5344CB8AC3E}">
        <p14:creationId xmlns:p14="http://schemas.microsoft.com/office/powerpoint/2010/main" val="1583258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AD1F18-91AF-45DD-ABA6-9AC215149F89}" type="datetimeFigureOut">
              <a:rPr lang="en-GB" smtClean="0"/>
              <a:t>16/04/2019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FC70AB-E220-449C-A8D4-9D67BA76D859}" type="slidenum">
              <a:rPr lang="en-GB" smtClean="0"/>
              <a:t>‹N›</a:t>
            </a:fld>
            <a:endParaRPr lang="en-GB"/>
          </a:p>
        </p:txBody>
      </p:sp>
    </p:spTree>
    <p:extLst>
      <p:ext uri="{BB962C8B-B14F-4D97-AF65-F5344CB8AC3E}">
        <p14:creationId xmlns:p14="http://schemas.microsoft.com/office/powerpoint/2010/main" val="3506566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0.gi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png"/><Relationship Id="rId9" Type="http://schemas.openxmlformats.org/officeDocument/2006/relationships/image" Target="../media/image47.png"/></Relationships>
</file>

<file path=ppt/slides/_rels/slide5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pn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png"/><Relationship Id="rId9" Type="http://schemas.openxmlformats.org/officeDocument/2006/relationships/image" Target="../media/image47.png"/></Relationships>
</file>

<file path=ppt/slides/_rels/slide6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png"/><Relationship Id="rId9" Type="http://schemas.openxmlformats.org/officeDocument/2006/relationships/image" Target="../media/image47.png"/></Relationships>
</file>

<file path=ppt/slides/_rels/slide6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png"/><Relationship Id="rId9" Type="http://schemas.openxmlformats.org/officeDocument/2006/relationships/image" Target="../media/image47.png"/></Relationships>
</file>

<file path=ppt/slides/_rels/slide6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png"/><Relationship Id="rId9" Type="http://schemas.openxmlformats.org/officeDocument/2006/relationships/image" Target="../media/image47.png"/></Relationships>
</file>

<file path=ppt/slides/_rels/slide6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png"/><Relationship Id="rId9" Type="http://schemas.openxmlformats.org/officeDocument/2006/relationships/image" Target="../media/image4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svg"/></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8.sv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1.png"/><Relationship Id="rId4" Type="http://schemas.openxmlformats.org/officeDocument/2006/relationships/image" Target="../media/image50.png"/></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8.sv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1.png"/><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8.sv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1.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8.svg"/></Relationships>
</file>

<file path=ppt/slides/_rels/slide7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48.sv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55.svg"/><Relationship Id="rId11" Type="http://schemas.openxmlformats.org/officeDocument/2006/relationships/image" Target="../media/image47.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7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48.sv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55.svg"/><Relationship Id="rId11" Type="http://schemas.openxmlformats.org/officeDocument/2006/relationships/image" Target="../media/image47.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7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48.sv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55.svg"/><Relationship Id="rId11" Type="http://schemas.openxmlformats.org/officeDocument/2006/relationships/image" Target="../media/image47.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7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4.png"/><Relationship Id="rId7" Type="http://schemas.openxmlformats.org/officeDocument/2006/relationships/image" Target="../media/image61.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60.png"/><Relationship Id="rId4" Type="http://schemas.openxmlformats.org/officeDocument/2006/relationships/image" Target="../media/image65.png"/><Relationship Id="rId9" Type="http://schemas.openxmlformats.org/officeDocument/2006/relationships/image" Target="../media/image63.png"/></Relationships>
</file>

<file path=ppt/slides/_rels/slide7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6.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5.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mailto:jessica.galiussi@gmail.com" TargetMode="External"/><Relationship Id="rId2" Type="http://schemas.openxmlformats.org/officeDocument/2006/relationships/hyperlink" Target="mailto:giulio.baldassi@phd.units.it" TargetMode="Externa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3">
            <a:extLst>
              <a:ext uri="{FF2B5EF4-FFF2-40B4-BE49-F238E27FC236}">
                <a16:creationId xmlns:a16="http://schemas.microsoft.com/office/drawing/2014/main" id="{88677353-9D54-4EA7-8BBA-FDE85D4754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04"/>
            <a:ext cx="1535345" cy="115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4">
            <a:extLst>
              <a:ext uri="{FF2B5EF4-FFF2-40B4-BE49-F238E27FC236}">
                <a16:creationId xmlns:a16="http://schemas.microsoft.com/office/drawing/2014/main" id="{202E6A11-AFD3-4341-83A7-95F7B7B92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8206" y="132569"/>
            <a:ext cx="2582765" cy="90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a:extLst>
              <a:ext uri="{FF2B5EF4-FFF2-40B4-BE49-F238E27FC236}">
                <a16:creationId xmlns:a16="http://schemas.microsoft.com/office/drawing/2014/main" id="{83051F1A-1995-4A7E-B910-A29B9F42A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635" b="11554"/>
          <a:stretch>
            <a:fillRect/>
          </a:stretch>
        </p:blipFill>
        <p:spPr bwMode="auto">
          <a:xfrm>
            <a:off x="7703831" y="-16519"/>
            <a:ext cx="1626425" cy="120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a:extLst>
              <a:ext uri="{FF2B5EF4-FFF2-40B4-BE49-F238E27FC236}">
                <a16:creationId xmlns:a16="http://schemas.microsoft.com/office/drawing/2014/main" id="{11566C85-E74B-4111-8CC9-9C7A9B5BD920}"/>
              </a:ext>
            </a:extLst>
          </p:cNvPr>
          <p:cNvSpPr/>
          <p:nvPr/>
        </p:nvSpPr>
        <p:spPr>
          <a:xfrm>
            <a:off x="1410245" y="4934270"/>
            <a:ext cx="6418685" cy="1384995"/>
          </a:xfrm>
          <a:prstGeom prst="rect">
            <a:avLst/>
          </a:prstGeom>
        </p:spPr>
        <p:txBody>
          <a:bodyPr wrap="square">
            <a:spAutoFit/>
          </a:bodyPr>
          <a:lstStyle/>
          <a:p>
            <a:pPr algn="ctr">
              <a:defRPr/>
            </a:pPr>
            <a:r>
              <a:rPr lang="it-IT" altLang="it-IT" sz="2800" dirty="0">
                <a:solidFill>
                  <a:srgbClr val="FFC000"/>
                </a:solidFill>
                <a:latin typeface="Arial"/>
                <a:ea typeface="+mj-ea"/>
                <a:cs typeface="Arial"/>
              </a:rPr>
              <a:t>3 Aprile 2019</a:t>
            </a:r>
          </a:p>
          <a:p>
            <a:pPr algn="ctr">
              <a:defRPr/>
            </a:pPr>
            <a:r>
              <a:rPr lang="it-IT" altLang="it-IT" sz="2800" dirty="0">
                <a:solidFill>
                  <a:srgbClr val="FFC000"/>
                </a:solidFill>
                <a:latin typeface="Arial"/>
                <a:ea typeface="+mj-ea"/>
                <a:cs typeface="Arial"/>
              </a:rPr>
              <a:t>042PS-2 - Percezione 2018</a:t>
            </a:r>
          </a:p>
          <a:p>
            <a:pPr algn="ctr">
              <a:defRPr/>
            </a:pPr>
            <a:r>
              <a:rPr lang="en-US" altLang="it-IT" sz="2800" dirty="0" err="1">
                <a:solidFill>
                  <a:srgbClr val="FFC000"/>
                </a:solidFill>
                <a:latin typeface="Arial" panose="020B0604020202020204" pitchFamily="34" charset="0"/>
                <a:ea typeface="MS PGothic" panose="020B0600070205080204" pitchFamily="34" charset="-128"/>
              </a:rPr>
              <a:t>a.a.</a:t>
            </a:r>
            <a:r>
              <a:rPr lang="en-US" altLang="it-IT" sz="2800" dirty="0">
                <a:solidFill>
                  <a:srgbClr val="FFC000"/>
                </a:solidFill>
                <a:latin typeface="Arial" panose="020B0604020202020204" pitchFamily="34" charset="0"/>
                <a:ea typeface="MS PGothic" panose="020B0600070205080204" pitchFamily="34" charset="-128"/>
              </a:rPr>
              <a:t> 2018/2019</a:t>
            </a:r>
          </a:p>
        </p:txBody>
      </p:sp>
      <p:sp>
        <p:nvSpPr>
          <p:cNvPr id="11" name="Titolo 1">
            <a:extLst>
              <a:ext uri="{FF2B5EF4-FFF2-40B4-BE49-F238E27FC236}">
                <a16:creationId xmlns:a16="http://schemas.microsoft.com/office/drawing/2014/main" id="{CFBC43E4-F834-4095-91ED-333DA50562EE}"/>
              </a:ext>
            </a:extLst>
          </p:cNvPr>
          <p:cNvSpPr>
            <a:spLocks/>
          </p:cNvSpPr>
          <p:nvPr/>
        </p:nvSpPr>
        <p:spPr bwMode="auto">
          <a:xfrm>
            <a:off x="0" y="2206024"/>
            <a:ext cx="914400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en-US" sz="4400" b="0" dirty="0">
                <a:solidFill>
                  <a:srgbClr val="990033"/>
                </a:solidFill>
                <a:ea typeface="MS PGothic" panose="020B0600070205080204" pitchFamily="34" charset="-128"/>
              </a:rPr>
              <a:t>Attenzione spaziale </a:t>
            </a:r>
          </a:p>
          <a:p>
            <a:pPr algn="ctr" eaLnBrk="1" hangingPunct="1"/>
            <a:r>
              <a:rPr lang="it-IT" altLang="en-US" sz="4400" b="0" dirty="0">
                <a:solidFill>
                  <a:srgbClr val="990033"/>
                </a:solidFill>
                <a:ea typeface="MS PGothic" panose="020B0600070205080204" pitchFamily="34" charset="-128"/>
              </a:rPr>
              <a:t>e stimoli emotivi</a:t>
            </a:r>
          </a:p>
        </p:txBody>
      </p:sp>
      <p:sp>
        <p:nvSpPr>
          <p:cNvPr id="12" name="Rettangolo 11">
            <a:extLst>
              <a:ext uri="{FF2B5EF4-FFF2-40B4-BE49-F238E27FC236}">
                <a16:creationId xmlns:a16="http://schemas.microsoft.com/office/drawing/2014/main" id="{CC9C836C-AD9B-4362-9A6F-E4BF056F4436}"/>
              </a:ext>
            </a:extLst>
          </p:cNvPr>
          <p:cNvSpPr/>
          <p:nvPr/>
        </p:nvSpPr>
        <p:spPr>
          <a:xfrm>
            <a:off x="1492861" y="4117251"/>
            <a:ext cx="6418685" cy="615553"/>
          </a:xfrm>
          <a:prstGeom prst="rect">
            <a:avLst/>
          </a:prstGeom>
        </p:spPr>
        <p:txBody>
          <a:bodyPr wrap="square">
            <a:spAutoFit/>
          </a:bodyPr>
          <a:lstStyle/>
          <a:p>
            <a:pPr algn="ctr">
              <a:defRPr/>
            </a:pPr>
            <a:r>
              <a:rPr lang="it-IT" altLang="it-IT" sz="3400" dirty="0">
                <a:solidFill>
                  <a:srgbClr val="FFC000"/>
                </a:solidFill>
                <a:latin typeface="Arial"/>
                <a:ea typeface="+mj-ea"/>
                <a:cs typeface="Arial"/>
              </a:rPr>
              <a:t>Baldassi Giulio</a:t>
            </a:r>
            <a:endParaRPr lang="it-IT" sz="3400" dirty="0">
              <a:solidFill>
                <a:srgbClr val="FFC000"/>
              </a:solidFill>
            </a:endParaRPr>
          </a:p>
        </p:txBody>
      </p:sp>
    </p:spTree>
    <p:extLst>
      <p:ext uri="{BB962C8B-B14F-4D97-AF65-F5344CB8AC3E}">
        <p14:creationId xmlns:p14="http://schemas.microsoft.com/office/powerpoint/2010/main" val="2945785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F78E91F-BC24-4949-AE40-81E1F5662B97}"/>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a:solidFill>
                  <a:srgbClr val="990033"/>
                </a:solidFill>
                <a:latin typeface="Arial" panose="020B0604020202020204" pitchFamily="34" charset="0"/>
                <a:ea typeface="MS PGothic" panose="020B0600070205080204" pitchFamily="34" charset="-128"/>
                <a:cs typeface="Arial" panose="020B0604020202020204" pitchFamily="34" charset="0"/>
              </a:rPr>
              <a:t>scansione visiva</a:t>
            </a:r>
          </a:p>
        </p:txBody>
      </p:sp>
      <p:sp>
        <p:nvSpPr>
          <p:cNvPr id="5" name="Text Box 4">
            <a:extLst>
              <a:ext uri="{FF2B5EF4-FFF2-40B4-BE49-F238E27FC236}">
                <a16:creationId xmlns:a16="http://schemas.microsoft.com/office/drawing/2014/main" id="{897557D5-0A28-4780-AF4E-82D15298D7EE}"/>
              </a:ext>
            </a:extLst>
          </p:cNvPr>
          <p:cNvSpPr txBox="1">
            <a:spLocks noChangeArrowheads="1"/>
          </p:cNvSpPr>
          <p:nvPr/>
        </p:nvSpPr>
        <p:spPr bwMode="auto">
          <a:xfrm>
            <a:off x="147044" y="1062629"/>
            <a:ext cx="8849914" cy="507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siete stati fortunati e lo avete trovato immediatamente</a:t>
            </a:r>
          </a:p>
          <a:p>
            <a:pPr lvl="1" eaLnBrk="1" hangingPunct="1">
              <a:spcAft>
                <a:spcPct val="45000"/>
              </a:spcAft>
              <a:buClr>
                <a:srgbClr val="990033"/>
              </a:buClr>
              <a:buSzPct val="120000"/>
              <a:buFont typeface="Wingdings" panose="05000000000000000000" pitchFamily="2" charset="2"/>
              <a:buChar char="§"/>
            </a:pPr>
            <a:r>
              <a:rPr lang="it-IT" altLang="it-IT" sz="3000" b="0" dirty="0">
                <a:solidFill>
                  <a:srgbClr val="000000"/>
                </a:solidFill>
              </a:rPr>
              <a:t>avete dovuto scansionare le facce una ad una fino a quando non lo avete trovato</a:t>
            </a:r>
          </a:p>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sym typeface="Wingdings" panose="05000000000000000000" pitchFamily="2" charset="2"/>
              </a:rPr>
              <a:t> ogni faccia cade sulla fovea e viene dettagliatamente elaborata</a:t>
            </a:r>
          </a:p>
          <a:p>
            <a:pPr lvl="1" eaLnBrk="1" hangingPunct="1">
              <a:spcAft>
                <a:spcPct val="45000"/>
              </a:spcAft>
              <a:buClr>
                <a:srgbClr val="990033"/>
              </a:buClr>
              <a:buSzPct val="120000"/>
              <a:buFont typeface="Wingdings" panose="05000000000000000000" pitchFamily="2" charset="2"/>
              <a:buChar char="§"/>
            </a:pPr>
            <a:r>
              <a:rPr lang="it-IT" altLang="it-IT" sz="3000" b="0" dirty="0">
                <a:solidFill>
                  <a:srgbClr val="000000"/>
                </a:solidFill>
                <a:sym typeface="Wingdings" panose="05000000000000000000" pitchFamily="2" charset="2"/>
              </a:rPr>
              <a:t>eseguiamo una </a:t>
            </a:r>
            <a:r>
              <a:rPr lang="it-IT" altLang="it-IT" sz="3000" b="0" i="1" dirty="0">
                <a:solidFill>
                  <a:srgbClr val="000000"/>
                </a:solidFill>
                <a:sym typeface="Wingdings" panose="05000000000000000000" pitchFamily="2" charset="2"/>
              </a:rPr>
              <a:t>fissazione</a:t>
            </a:r>
          </a:p>
          <a:p>
            <a:pPr lvl="1" eaLnBrk="1" hangingPunct="1">
              <a:spcAft>
                <a:spcPct val="45000"/>
              </a:spcAft>
              <a:buClr>
                <a:srgbClr val="990033"/>
              </a:buClr>
              <a:buSzPct val="120000"/>
              <a:buFont typeface="Wingdings" panose="05000000000000000000" pitchFamily="2" charset="2"/>
              <a:buChar char="§"/>
            </a:pPr>
            <a:r>
              <a:rPr lang="en-GB" altLang="it-IT" sz="3000" b="0" dirty="0" err="1">
                <a:solidFill>
                  <a:srgbClr val="000000"/>
                </a:solidFill>
              </a:rPr>
              <a:t>compiamo</a:t>
            </a:r>
            <a:r>
              <a:rPr lang="en-GB" altLang="it-IT" sz="3000" b="0" dirty="0">
                <a:solidFill>
                  <a:srgbClr val="000000"/>
                </a:solidFill>
              </a:rPr>
              <a:t> un </a:t>
            </a:r>
            <a:r>
              <a:rPr lang="en-GB" altLang="it-IT" sz="3000" b="0" dirty="0" err="1">
                <a:solidFill>
                  <a:srgbClr val="000000"/>
                </a:solidFill>
              </a:rPr>
              <a:t>moviemento</a:t>
            </a:r>
            <a:r>
              <a:rPr lang="en-GB" altLang="it-IT" sz="3000" b="0" dirty="0">
                <a:solidFill>
                  <a:srgbClr val="000000"/>
                </a:solidFill>
              </a:rPr>
              <a:t> </a:t>
            </a:r>
            <a:r>
              <a:rPr lang="en-GB" altLang="it-IT" sz="3000" b="0" dirty="0" err="1">
                <a:solidFill>
                  <a:srgbClr val="000000"/>
                </a:solidFill>
              </a:rPr>
              <a:t>dell’occhio</a:t>
            </a:r>
            <a:r>
              <a:rPr lang="en-GB" altLang="it-IT" sz="3000" b="0" dirty="0">
                <a:solidFill>
                  <a:srgbClr val="000000"/>
                </a:solidFill>
              </a:rPr>
              <a:t> </a:t>
            </a:r>
            <a:r>
              <a:rPr lang="en-GB" altLang="it-IT" sz="3000" b="0" dirty="0" err="1">
                <a:solidFill>
                  <a:srgbClr val="000000"/>
                </a:solidFill>
              </a:rPr>
              <a:t>chiamato</a:t>
            </a:r>
            <a:r>
              <a:rPr lang="en-GB" altLang="it-IT" sz="3000" b="0" dirty="0">
                <a:solidFill>
                  <a:srgbClr val="000000"/>
                </a:solidFill>
              </a:rPr>
              <a:t> </a:t>
            </a:r>
            <a:r>
              <a:rPr lang="en-GB" altLang="it-IT" sz="3000" b="0" i="1" dirty="0" err="1">
                <a:solidFill>
                  <a:srgbClr val="000000"/>
                </a:solidFill>
              </a:rPr>
              <a:t>moviemnto</a:t>
            </a:r>
            <a:r>
              <a:rPr lang="en-GB" altLang="it-IT" sz="3000" b="0" i="1" dirty="0">
                <a:solidFill>
                  <a:srgbClr val="000000"/>
                </a:solidFill>
              </a:rPr>
              <a:t> </a:t>
            </a:r>
            <a:r>
              <a:rPr lang="en-GB" altLang="it-IT" sz="3000" b="0" i="1" dirty="0" err="1">
                <a:solidFill>
                  <a:srgbClr val="000000"/>
                </a:solidFill>
              </a:rPr>
              <a:t>saccadico</a:t>
            </a:r>
            <a:endParaRPr lang="en-GB" altLang="it-IT" sz="3000" b="0" i="1" dirty="0">
              <a:solidFill>
                <a:srgbClr val="000000"/>
              </a:solidFill>
            </a:endParaRPr>
          </a:p>
        </p:txBody>
      </p:sp>
    </p:spTree>
    <p:extLst>
      <p:ext uri="{BB962C8B-B14F-4D97-AF65-F5344CB8AC3E}">
        <p14:creationId xmlns:p14="http://schemas.microsoft.com/office/powerpoint/2010/main" val="671539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F78E91F-BC24-4949-AE40-81E1F5662B97}"/>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scansione visiva</a:t>
            </a:r>
          </a:p>
          <a:p>
            <a:pPr algn="ctr">
              <a:spcBef>
                <a:spcPct val="0"/>
              </a:spcBef>
              <a:buNone/>
            </a:pPr>
            <a:r>
              <a:rPr lang="en-US" altLang="en-US" sz="4400" dirty="0" err="1">
                <a:solidFill>
                  <a:srgbClr val="FFC000"/>
                </a:solidFill>
                <a:ea typeface="MS PGothic" panose="020B0600070205080204" pitchFamily="34" charset="-128"/>
              </a:rPr>
              <a:t>esplorazione</a:t>
            </a:r>
            <a:r>
              <a:rPr lang="en-US" altLang="en-US" sz="4400" dirty="0">
                <a:solidFill>
                  <a:srgbClr val="FFC000"/>
                </a:solidFill>
                <a:ea typeface="MS PGothic" panose="020B0600070205080204" pitchFamily="34" charset="-128"/>
              </a:rPr>
              <a:t> libera </a:t>
            </a:r>
            <a:r>
              <a:rPr lang="en-US" altLang="en-US" sz="4400" dirty="0" err="1">
                <a:solidFill>
                  <a:srgbClr val="FFC000"/>
                </a:solidFill>
                <a:ea typeface="MS PGothic" panose="020B0600070205080204" pitchFamily="34" charset="-128"/>
              </a:rPr>
              <a:t>della</a:t>
            </a:r>
            <a:r>
              <a:rPr lang="en-US" altLang="en-US" sz="4400" dirty="0">
                <a:solidFill>
                  <a:srgbClr val="FFC000"/>
                </a:solidFill>
                <a:ea typeface="MS PGothic" panose="020B0600070205080204" pitchFamily="34" charset="-128"/>
              </a:rPr>
              <a:t> </a:t>
            </a:r>
            <a:r>
              <a:rPr lang="en-US" altLang="en-US" sz="4400" dirty="0" err="1">
                <a:solidFill>
                  <a:srgbClr val="FFC000"/>
                </a:solidFill>
                <a:ea typeface="MS PGothic" panose="020B0600070205080204" pitchFamily="34" charset="-128"/>
              </a:rPr>
              <a:t>scena</a:t>
            </a:r>
            <a:endParaRPr lang="en-US" altLang="en-US" sz="4400" dirty="0">
              <a:solidFill>
                <a:srgbClr val="FFC000"/>
              </a:solidFill>
              <a:ea typeface="MS PGothic" panose="020B0600070205080204" pitchFamily="34" charset="-128"/>
            </a:endParaRPr>
          </a:p>
        </p:txBody>
      </p:sp>
      <p:pic>
        <p:nvPicPr>
          <p:cNvPr id="2" name="Immagine 1">
            <a:extLst>
              <a:ext uri="{FF2B5EF4-FFF2-40B4-BE49-F238E27FC236}">
                <a16:creationId xmlns:a16="http://schemas.microsoft.com/office/drawing/2014/main" id="{4C4A0EEC-CD89-4D06-B72F-7719C298B8B6}"/>
              </a:ext>
            </a:extLst>
          </p:cNvPr>
          <p:cNvPicPr>
            <a:picLocks noChangeAspect="1"/>
          </p:cNvPicPr>
          <p:nvPr/>
        </p:nvPicPr>
        <p:blipFill>
          <a:blip r:embed="rId3"/>
          <a:stretch>
            <a:fillRect/>
          </a:stretch>
        </p:blipFill>
        <p:spPr>
          <a:xfrm>
            <a:off x="1309098" y="1376585"/>
            <a:ext cx="6525804" cy="4872564"/>
          </a:xfrm>
          <a:prstGeom prst="rect">
            <a:avLst/>
          </a:prstGeom>
        </p:spPr>
      </p:pic>
    </p:spTree>
    <p:extLst>
      <p:ext uri="{BB962C8B-B14F-4D97-AF65-F5344CB8AC3E}">
        <p14:creationId xmlns:p14="http://schemas.microsoft.com/office/powerpoint/2010/main" val="417192609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F78E91F-BC24-4949-AE40-81E1F5662B97}"/>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attenzione spaziale</a:t>
            </a:r>
          </a:p>
        </p:txBody>
      </p:sp>
      <p:sp>
        <p:nvSpPr>
          <p:cNvPr id="5" name="Text Box 4">
            <a:extLst>
              <a:ext uri="{FF2B5EF4-FFF2-40B4-BE49-F238E27FC236}">
                <a16:creationId xmlns:a16="http://schemas.microsoft.com/office/drawing/2014/main" id="{E09F28CE-2857-4544-9C9D-38E73EB52648}"/>
              </a:ext>
            </a:extLst>
          </p:cNvPr>
          <p:cNvSpPr txBox="1">
            <a:spLocks noChangeArrowheads="1"/>
          </p:cNvSpPr>
          <p:nvPr/>
        </p:nvSpPr>
        <p:spPr bwMode="auto">
          <a:xfrm>
            <a:off x="0" y="824089"/>
            <a:ext cx="8996958" cy="2146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processo cognitivo che ci permette di focalizzarci su di un oggetto </a:t>
            </a:r>
            <a:r>
              <a:rPr lang="it-IT" altLang="it-IT" sz="3000" i="1" dirty="0">
                <a:solidFill>
                  <a:srgbClr val="000000"/>
                </a:solidFill>
              </a:rPr>
              <a:t>ignorando</a:t>
            </a:r>
            <a:r>
              <a:rPr lang="it-IT" altLang="it-IT" sz="3000" dirty="0">
                <a:solidFill>
                  <a:srgbClr val="000000"/>
                </a:solidFill>
              </a:rPr>
              <a:t> gli altri</a:t>
            </a:r>
          </a:p>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orientare l’attenzione è indispensabile alla nostra sopravvivenza	</a:t>
            </a:r>
            <a:endParaRPr lang="en-GB" altLang="it-IT" sz="3000" b="0" i="1" dirty="0">
              <a:solidFill>
                <a:srgbClr val="000000"/>
              </a:solidFill>
            </a:endParaRPr>
          </a:p>
        </p:txBody>
      </p:sp>
      <p:pic>
        <p:nvPicPr>
          <p:cNvPr id="1026" name="Picture 2" descr="Risultati immagini per william james psychologist">
            <a:extLst>
              <a:ext uri="{FF2B5EF4-FFF2-40B4-BE49-F238E27FC236}">
                <a16:creationId xmlns:a16="http://schemas.microsoft.com/office/drawing/2014/main" id="{471FFACD-F5DB-495E-942D-743604F59B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4" r="46464"/>
          <a:stretch/>
        </p:blipFill>
        <p:spPr bwMode="auto">
          <a:xfrm>
            <a:off x="263450" y="3218817"/>
            <a:ext cx="2484782" cy="30929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7B0D2782-FB98-4611-857A-CE10911B20B1}"/>
              </a:ext>
            </a:extLst>
          </p:cNvPr>
          <p:cNvSpPr txBox="1">
            <a:spLocks noChangeArrowheads="1"/>
          </p:cNvSpPr>
          <p:nvPr/>
        </p:nvSpPr>
        <p:spPr bwMode="auto">
          <a:xfrm>
            <a:off x="2375452" y="3111903"/>
            <a:ext cx="6737912" cy="3839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457200" lvl="1" indent="0" eaLnBrk="1" hangingPunct="1">
              <a:spcAft>
                <a:spcPct val="45000"/>
              </a:spcAft>
              <a:buClr>
                <a:srgbClr val="990033"/>
              </a:buClr>
              <a:buSzPct val="120000"/>
            </a:pPr>
            <a:r>
              <a:rPr lang="it-IT" altLang="it-IT" sz="3000" dirty="0">
                <a:solidFill>
                  <a:srgbClr val="000000"/>
                </a:solidFill>
              </a:rPr>
              <a:t>“[…] </a:t>
            </a:r>
            <a:r>
              <a:rPr lang="it-IT" altLang="it-IT" sz="2800" i="1" dirty="0">
                <a:solidFill>
                  <a:srgbClr val="000000"/>
                </a:solidFill>
              </a:rPr>
              <a:t>è il prendere possesso da parte della mente in chiara e vivida forma di uno fra tanti oggetti e fra tanti treni di pensieri possibili, esso comporta il ritrarsi della mente da alcune cose per poter operare su altre con grande efficienza </a:t>
            </a:r>
            <a:r>
              <a:rPr lang="it-IT" altLang="it-IT" sz="3000" dirty="0">
                <a:solidFill>
                  <a:srgbClr val="000000"/>
                </a:solidFill>
              </a:rPr>
              <a:t>[…]”</a:t>
            </a:r>
          </a:p>
          <a:p>
            <a:pPr marL="457200" lvl="1" indent="0" algn="r" eaLnBrk="1" hangingPunct="1">
              <a:spcAft>
                <a:spcPct val="45000"/>
              </a:spcAft>
              <a:buClr>
                <a:srgbClr val="990033"/>
              </a:buClr>
              <a:buSzPct val="120000"/>
            </a:pPr>
            <a:r>
              <a:rPr lang="it-IT" altLang="it-IT" sz="3000" dirty="0">
                <a:solidFill>
                  <a:srgbClr val="000000"/>
                </a:solidFill>
              </a:rPr>
              <a:t>	</a:t>
            </a:r>
            <a:r>
              <a:rPr lang="it-IT" altLang="it-IT" dirty="0">
                <a:solidFill>
                  <a:srgbClr val="000000"/>
                </a:solidFill>
              </a:rPr>
              <a:t>(James, 1890, </a:t>
            </a:r>
            <a:r>
              <a:rPr lang="it-IT" altLang="it-IT" i="1" dirty="0">
                <a:solidFill>
                  <a:srgbClr val="000000"/>
                </a:solidFill>
              </a:rPr>
              <a:t>Principi di Psicologia</a:t>
            </a:r>
            <a:r>
              <a:rPr lang="it-IT" altLang="it-IT" dirty="0">
                <a:solidFill>
                  <a:srgbClr val="000000"/>
                </a:solidFill>
              </a:rPr>
              <a:t>)</a:t>
            </a:r>
          </a:p>
        </p:txBody>
      </p:sp>
    </p:spTree>
    <p:extLst>
      <p:ext uri="{BB962C8B-B14F-4D97-AF65-F5344CB8AC3E}">
        <p14:creationId xmlns:p14="http://schemas.microsoft.com/office/powerpoint/2010/main" val="3475549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mammifero, animale, gatto, grande felino&#10;&#10;Descrizione generata automaticamente">
            <a:extLst>
              <a:ext uri="{FF2B5EF4-FFF2-40B4-BE49-F238E27FC236}">
                <a16:creationId xmlns:a16="http://schemas.microsoft.com/office/drawing/2014/main" id="{DE21B456-E2D8-4BAB-B558-68519011D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41783" cy="1384283"/>
          </a:xfrm>
          <a:prstGeom prst="rect">
            <a:avLst/>
          </a:prstGeom>
        </p:spPr>
      </p:pic>
      <p:sp>
        <p:nvSpPr>
          <p:cNvPr id="5" name="Text Box 4">
            <a:extLst>
              <a:ext uri="{FF2B5EF4-FFF2-40B4-BE49-F238E27FC236}">
                <a16:creationId xmlns:a16="http://schemas.microsoft.com/office/drawing/2014/main" id="{A9C2F453-FD1E-4949-AAF0-5F8F767AF7E6}"/>
              </a:ext>
            </a:extLst>
          </p:cNvPr>
          <p:cNvSpPr txBox="1">
            <a:spLocks noChangeArrowheads="1"/>
          </p:cNvSpPr>
          <p:nvPr/>
        </p:nvSpPr>
        <p:spPr bwMode="auto">
          <a:xfrm>
            <a:off x="147043" y="1450765"/>
            <a:ext cx="8849914" cy="4616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eaLnBrk="1" hangingPunct="1">
              <a:spcAft>
                <a:spcPct val="45000"/>
              </a:spcAft>
              <a:buClr>
                <a:srgbClr val="990033"/>
              </a:buClr>
              <a:buSzPct val="120000"/>
              <a:buFont typeface="Wingdings" panose="05000000000000000000" pitchFamily="2" charset="2"/>
              <a:buChar char="§"/>
            </a:pPr>
            <a:r>
              <a:rPr lang="it-IT" altLang="it-IT" sz="3000" dirty="0" err="1">
                <a:solidFill>
                  <a:srgbClr val="000000"/>
                </a:solidFill>
              </a:rPr>
              <a:t>overt</a:t>
            </a:r>
            <a:r>
              <a:rPr lang="it-IT" altLang="it-IT" sz="3000" dirty="0">
                <a:solidFill>
                  <a:srgbClr val="000000"/>
                </a:solidFill>
              </a:rPr>
              <a:t> </a:t>
            </a:r>
            <a:r>
              <a:rPr lang="it-IT" altLang="it-IT" sz="3000" dirty="0">
                <a:solidFill>
                  <a:srgbClr val="000000"/>
                </a:solidFill>
                <a:sym typeface="Wingdings" panose="05000000000000000000" pitchFamily="2" charset="2"/>
              </a:rPr>
              <a:t> è l’atto di selezionare attivamente un oggetto o un luogo della scena visiva</a:t>
            </a:r>
          </a:p>
          <a:p>
            <a:pPr lvl="2"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sym typeface="Wingdings" panose="05000000000000000000" pitchFamily="2" charset="2"/>
              </a:rPr>
              <a:t>riflesso: movimento veloce e attivato dall’improvvisa comparsa di uno stimolo</a:t>
            </a:r>
          </a:p>
          <a:p>
            <a:pPr lvl="2"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sym typeface="Wingdings" panose="05000000000000000000" pitchFamily="2" charset="2"/>
              </a:rPr>
              <a:t>controllato: movimento lento e volontario</a:t>
            </a:r>
          </a:p>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sym typeface="Wingdings" panose="05000000000000000000" pitchFamily="2" charset="2"/>
              </a:rPr>
              <a:t> </a:t>
            </a:r>
            <a:r>
              <a:rPr lang="it-IT" altLang="it-IT" sz="3000" dirty="0" err="1">
                <a:solidFill>
                  <a:srgbClr val="000000"/>
                </a:solidFill>
                <a:sym typeface="Wingdings" panose="05000000000000000000" pitchFamily="2" charset="2"/>
              </a:rPr>
              <a:t>covert</a:t>
            </a:r>
            <a:r>
              <a:rPr lang="it-IT" altLang="it-IT" sz="3000" dirty="0">
                <a:solidFill>
                  <a:srgbClr val="000000"/>
                </a:solidFill>
                <a:sym typeface="Wingdings" panose="05000000000000000000" pitchFamily="2" charset="2"/>
              </a:rPr>
              <a:t>  non è coinvolta la fissazione</a:t>
            </a:r>
          </a:p>
          <a:p>
            <a:pPr lvl="2"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sym typeface="Wingdings" panose="05000000000000000000" pitchFamily="2" charset="2"/>
              </a:rPr>
              <a:t>è possibile prestare attenzione a qualcosa che non stiamo fissando?</a:t>
            </a:r>
          </a:p>
        </p:txBody>
      </p:sp>
      <p:sp>
        <p:nvSpPr>
          <p:cNvPr id="4" name="Titolo 3">
            <a:extLst>
              <a:ext uri="{FF2B5EF4-FFF2-40B4-BE49-F238E27FC236}">
                <a16:creationId xmlns:a16="http://schemas.microsoft.com/office/drawing/2014/main" id="{0F78E91F-BC24-4949-AE40-81E1F5662B97}"/>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attenzione spaziale</a:t>
            </a:r>
          </a:p>
          <a:p>
            <a:pPr algn="ctr">
              <a:spcBef>
                <a:spcPct val="0"/>
              </a:spcBef>
              <a:buNone/>
            </a:pPr>
            <a:r>
              <a:rPr lang="en-US" altLang="en-US" sz="4400" dirty="0">
                <a:solidFill>
                  <a:srgbClr val="FFC000"/>
                </a:solidFill>
                <a:ea typeface="MS PGothic" panose="020B0600070205080204" pitchFamily="34" charset="-128"/>
              </a:rPr>
              <a:t>overt vs. covert</a:t>
            </a:r>
          </a:p>
        </p:txBody>
      </p:sp>
    </p:spTree>
    <p:extLst>
      <p:ext uri="{BB962C8B-B14F-4D97-AF65-F5344CB8AC3E}">
        <p14:creationId xmlns:p14="http://schemas.microsoft.com/office/powerpoint/2010/main" val="1161272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00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Immagine 1">
            <a:extLst>
              <a:ext uri="{FF2B5EF4-FFF2-40B4-BE49-F238E27FC236}">
                <a16:creationId xmlns:a16="http://schemas.microsoft.com/office/drawing/2014/main" id="{06FA13F7-4904-4473-8A7E-DFC622780880}"/>
              </a:ext>
            </a:extLst>
          </p:cNvPr>
          <p:cNvPicPr>
            <a:picLocks noChangeAspect="1"/>
          </p:cNvPicPr>
          <p:nvPr/>
        </p:nvPicPr>
        <p:blipFill>
          <a:blip r:embed="rId3"/>
          <a:stretch>
            <a:fillRect/>
          </a:stretch>
        </p:blipFill>
        <p:spPr>
          <a:xfrm>
            <a:off x="1818858" y="1407183"/>
            <a:ext cx="5421465" cy="4043634"/>
          </a:xfrm>
          <a:prstGeom prst="rect">
            <a:avLst/>
          </a:prstGeom>
        </p:spPr>
      </p:pic>
    </p:spTree>
    <p:extLst>
      <p:ext uri="{BB962C8B-B14F-4D97-AF65-F5344CB8AC3E}">
        <p14:creationId xmlns:p14="http://schemas.microsoft.com/office/powerpoint/2010/main" val="885440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26031217-5E41-4C3A-B00E-EA466ECAFD64}"/>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Paradigma di Posner</a:t>
            </a:r>
          </a:p>
          <a:p>
            <a:pPr algn="ctr">
              <a:spcBef>
                <a:spcPct val="0"/>
              </a:spcBef>
              <a:buNone/>
            </a:pPr>
            <a:r>
              <a:rPr lang="en-US" altLang="en-US" sz="4400" dirty="0" err="1">
                <a:solidFill>
                  <a:srgbClr val="FFC000"/>
                </a:solidFill>
                <a:ea typeface="MS PGothic" panose="020B0600070205080204" pitchFamily="34" charset="-128"/>
              </a:rPr>
              <a:t>versione</a:t>
            </a:r>
            <a:r>
              <a:rPr lang="en-US" altLang="en-US" sz="4400" dirty="0">
                <a:solidFill>
                  <a:srgbClr val="FFC000"/>
                </a:solidFill>
                <a:ea typeface="MS PGothic" panose="020B0600070205080204" pitchFamily="34" charset="-128"/>
              </a:rPr>
              <a:t> </a:t>
            </a:r>
            <a:r>
              <a:rPr lang="en-US" altLang="en-US" sz="4400" dirty="0" err="1">
                <a:solidFill>
                  <a:srgbClr val="FFC000"/>
                </a:solidFill>
                <a:ea typeface="MS PGothic" panose="020B0600070205080204" pitchFamily="34" charset="-128"/>
              </a:rPr>
              <a:t>classica</a:t>
            </a:r>
            <a:r>
              <a:rPr lang="en-US" altLang="en-US" sz="4400" dirty="0">
                <a:solidFill>
                  <a:srgbClr val="FFC000"/>
                </a:solidFill>
                <a:ea typeface="MS PGothic" panose="020B0600070205080204" pitchFamily="34" charset="-128"/>
              </a:rPr>
              <a:t>, Posner (1978)</a:t>
            </a:r>
          </a:p>
        </p:txBody>
      </p:sp>
      <p:sp>
        <p:nvSpPr>
          <p:cNvPr id="8" name="Text Box 4">
            <a:extLst>
              <a:ext uri="{FF2B5EF4-FFF2-40B4-BE49-F238E27FC236}">
                <a16:creationId xmlns:a16="http://schemas.microsoft.com/office/drawing/2014/main" id="{851357F3-FBAB-43A2-9628-0BCD62675B74}"/>
              </a:ext>
            </a:extLst>
          </p:cNvPr>
          <p:cNvSpPr txBox="1">
            <a:spLocks noChangeArrowheads="1"/>
          </p:cNvSpPr>
          <p:nvPr/>
        </p:nvSpPr>
        <p:spPr bwMode="auto">
          <a:xfrm>
            <a:off x="147043" y="1420948"/>
            <a:ext cx="8849914" cy="4870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Dirigere l’attenzione ci permette di capire cosa accade in una specifica area, ma ci rende anche più veloci nel rispondere a stimoli presentati in quell’area? </a:t>
            </a:r>
          </a:p>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Istruzioni: fissare la croce e premere il tasto quando si vede il target (un quadrato) essendo il più veloci possibile</a:t>
            </a:r>
          </a:p>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V.I. </a:t>
            </a:r>
            <a:r>
              <a:rPr lang="it-IT" altLang="it-IT" sz="3000" dirty="0">
                <a:solidFill>
                  <a:srgbClr val="000000"/>
                </a:solidFill>
                <a:sym typeface="Wingdings" panose="05000000000000000000" pitchFamily="2" charset="2"/>
              </a:rPr>
              <a:t> tipo di trial (valido/invalido)</a:t>
            </a:r>
          </a:p>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sym typeface="Wingdings" panose="05000000000000000000" pitchFamily="2" charset="2"/>
              </a:rPr>
              <a:t>V.D.  tempo di risposta</a:t>
            </a:r>
            <a:endParaRPr lang="it-IT" altLang="it-IT" sz="3000" dirty="0">
              <a:solidFill>
                <a:srgbClr val="000000"/>
              </a:solidFill>
            </a:endParaRPr>
          </a:p>
        </p:txBody>
      </p:sp>
    </p:spTree>
    <p:extLst>
      <p:ext uri="{BB962C8B-B14F-4D97-AF65-F5344CB8AC3E}">
        <p14:creationId xmlns:p14="http://schemas.microsoft.com/office/powerpoint/2010/main" val="1307782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E7B1809-2299-4A0B-BF10-C794CEF9DBEC}"/>
              </a:ext>
            </a:extLst>
          </p:cNvPr>
          <p:cNvSpPr/>
          <p:nvPr/>
        </p:nvSpPr>
        <p:spPr>
          <a:xfrm>
            <a:off x="1277178" y="1591364"/>
            <a:ext cx="6589643" cy="4383157"/>
          </a:xfrm>
          <a:prstGeom prst="rect">
            <a:avLst/>
          </a:prstGeom>
          <a:noFill/>
          <a:ln w="28575">
            <a:solidFill>
              <a:srgbClr val="01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olo 3">
            <a:extLst>
              <a:ext uri="{FF2B5EF4-FFF2-40B4-BE49-F238E27FC236}">
                <a16:creationId xmlns:a16="http://schemas.microsoft.com/office/drawing/2014/main" id="{26031217-5E41-4C3A-B00E-EA466ECAFD64}"/>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Paradigma di Posner</a:t>
            </a:r>
          </a:p>
          <a:p>
            <a:pPr algn="ctr">
              <a:spcBef>
                <a:spcPct val="0"/>
              </a:spcBef>
              <a:buNone/>
            </a:pPr>
            <a:r>
              <a:rPr lang="en-US" altLang="en-US" sz="4400" dirty="0">
                <a:solidFill>
                  <a:srgbClr val="FFC000"/>
                </a:solidFill>
                <a:ea typeface="MS PGothic" panose="020B0600070205080204" pitchFamily="34" charset="-128"/>
              </a:rPr>
              <a:t>trial </a:t>
            </a:r>
            <a:r>
              <a:rPr lang="en-US" altLang="en-US" sz="4400" dirty="0" err="1">
                <a:solidFill>
                  <a:srgbClr val="FFC000"/>
                </a:solidFill>
                <a:ea typeface="MS PGothic" panose="020B0600070205080204" pitchFamily="34" charset="-128"/>
              </a:rPr>
              <a:t>valido</a:t>
            </a:r>
            <a:endParaRPr lang="en-US" altLang="en-US" sz="4400" dirty="0">
              <a:solidFill>
                <a:srgbClr val="FFC000"/>
              </a:solidFill>
              <a:ea typeface="MS PGothic" panose="020B0600070205080204" pitchFamily="34" charset="-128"/>
            </a:endParaRPr>
          </a:p>
        </p:txBody>
      </p:sp>
      <p:sp>
        <p:nvSpPr>
          <p:cNvPr id="6" name="CasellaDiTesto 5">
            <a:extLst>
              <a:ext uri="{FF2B5EF4-FFF2-40B4-BE49-F238E27FC236}">
                <a16:creationId xmlns:a16="http://schemas.microsoft.com/office/drawing/2014/main" id="{B3776660-7640-4771-9A0B-E74CC0DEB81D}"/>
              </a:ext>
            </a:extLst>
          </p:cNvPr>
          <p:cNvSpPr txBox="1"/>
          <p:nvPr/>
        </p:nvSpPr>
        <p:spPr>
          <a:xfrm>
            <a:off x="4352227" y="3263903"/>
            <a:ext cx="439544" cy="707886"/>
          </a:xfrm>
          <a:prstGeom prst="rect">
            <a:avLst/>
          </a:prstGeom>
          <a:noFill/>
        </p:spPr>
        <p:txBody>
          <a:bodyPr wrap="none" rtlCol="0">
            <a:spAutoFit/>
          </a:bodyPr>
          <a:lstStyle/>
          <a:p>
            <a:pPr algn="ctr"/>
            <a:r>
              <a:rPr lang="it-IT" sz="4000" b="1" dirty="0"/>
              <a:t>+</a:t>
            </a:r>
            <a:endParaRPr lang="en-GB" sz="4000" b="1" dirty="0"/>
          </a:p>
        </p:txBody>
      </p:sp>
      <p:sp>
        <p:nvSpPr>
          <p:cNvPr id="7" name="Freccia a destra 6">
            <a:extLst>
              <a:ext uri="{FF2B5EF4-FFF2-40B4-BE49-F238E27FC236}">
                <a16:creationId xmlns:a16="http://schemas.microsoft.com/office/drawing/2014/main" id="{2B932936-3A40-44B3-A2D6-2F02AB2509E8}"/>
              </a:ext>
            </a:extLst>
          </p:cNvPr>
          <p:cNvSpPr/>
          <p:nvPr/>
        </p:nvSpPr>
        <p:spPr>
          <a:xfrm>
            <a:off x="4020377" y="2578903"/>
            <a:ext cx="1103244" cy="31253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4086792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E7B1809-2299-4A0B-BF10-C794CEF9DBEC}"/>
              </a:ext>
            </a:extLst>
          </p:cNvPr>
          <p:cNvSpPr/>
          <p:nvPr/>
        </p:nvSpPr>
        <p:spPr>
          <a:xfrm>
            <a:off x="1277178" y="1591364"/>
            <a:ext cx="6589643" cy="4383157"/>
          </a:xfrm>
          <a:prstGeom prst="rect">
            <a:avLst/>
          </a:prstGeom>
          <a:noFill/>
          <a:ln w="28575">
            <a:solidFill>
              <a:srgbClr val="01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olo 3">
            <a:extLst>
              <a:ext uri="{FF2B5EF4-FFF2-40B4-BE49-F238E27FC236}">
                <a16:creationId xmlns:a16="http://schemas.microsoft.com/office/drawing/2014/main" id="{26031217-5E41-4C3A-B00E-EA466ECAFD64}"/>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Paradigma di Posner</a:t>
            </a:r>
          </a:p>
          <a:p>
            <a:pPr algn="ctr">
              <a:spcBef>
                <a:spcPct val="0"/>
              </a:spcBef>
              <a:buNone/>
            </a:pPr>
            <a:r>
              <a:rPr lang="en-US" altLang="en-US" sz="4400" dirty="0">
                <a:solidFill>
                  <a:srgbClr val="FFC000"/>
                </a:solidFill>
                <a:ea typeface="MS PGothic" panose="020B0600070205080204" pitchFamily="34" charset="-128"/>
              </a:rPr>
              <a:t>trial </a:t>
            </a:r>
            <a:r>
              <a:rPr lang="en-US" altLang="en-US" sz="4400" dirty="0" err="1">
                <a:solidFill>
                  <a:srgbClr val="FFC000"/>
                </a:solidFill>
                <a:ea typeface="MS PGothic" panose="020B0600070205080204" pitchFamily="34" charset="-128"/>
              </a:rPr>
              <a:t>valido</a:t>
            </a:r>
            <a:endParaRPr lang="en-US" altLang="en-US" sz="4400" dirty="0">
              <a:solidFill>
                <a:srgbClr val="FFC000"/>
              </a:solidFill>
              <a:ea typeface="MS PGothic" panose="020B0600070205080204" pitchFamily="34" charset="-128"/>
            </a:endParaRPr>
          </a:p>
        </p:txBody>
      </p:sp>
      <p:sp>
        <p:nvSpPr>
          <p:cNvPr id="6" name="CasellaDiTesto 5">
            <a:extLst>
              <a:ext uri="{FF2B5EF4-FFF2-40B4-BE49-F238E27FC236}">
                <a16:creationId xmlns:a16="http://schemas.microsoft.com/office/drawing/2014/main" id="{B3776660-7640-4771-9A0B-E74CC0DEB81D}"/>
              </a:ext>
            </a:extLst>
          </p:cNvPr>
          <p:cNvSpPr txBox="1"/>
          <p:nvPr/>
        </p:nvSpPr>
        <p:spPr>
          <a:xfrm>
            <a:off x="4352227" y="3263903"/>
            <a:ext cx="439544" cy="707886"/>
          </a:xfrm>
          <a:prstGeom prst="rect">
            <a:avLst/>
          </a:prstGeom>
          <a:noFill/>
        </p:spPr>
        <p:txBody>
          <a:bodyPr wrap="none" rtlCol="0">
            <a:spAutoFit/>
          </a:bodyPr>
          <a:lstStyle/>
          <a:p>
            <a:pPr algn="ctr"/>
            <a:r>
              <a:rPr lang="it-IT" sz="4000" b="1" dirty="0"/>
              <a:t>+</a:t>
            </a:r>
            <a:endParaRPr lang="en-GB" sz="4000" b="1" dirty="0"/>
          </a:p>
        </p:txBody>
      </p:sp>
      <p:sp>
        <p:nvSpPr>
          <p:cNvPr id="8" name="Rettangolo 7">
            <a:extLst>
              <a:ext uri="{FF2B5EF4-FFF2-40B4-BE49-F238E27FC236}">
                <a16:creationId xmlns:a16="http://schemas.microsoft.com/office/drawing/2014/main" id="{0F23B239-E24E-47BE-A991-C2BCC2D306B8}"/>
              </a:ext>
            </a:extLst>
          </p:cNvPr>
          <p:cNvSpPr/>
          <p:nvPr/>
        </p:nvSpPr>
        <p:spPr>
          <a:xfrm>
            <a:off x="6250057" y="1882912"/>
            <a:ext cx="1080000" cy="1080000"/>
          </a:xfrm>
          <a:prstGeom prst="rect">
            <a:avLst/>
          </a:prstGeom>
          <a:noFill/>
          <a:ln w="28575">
            <a:solidFill>
              <a:srgbClr val="01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1689422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E7B1809-2299-4A0B-BF10-C794CEF9DBEC}"/>
              </a:ext>
            </a:extLst>
          </p:cNvPr>
          <p:cNvSpPr/>
          <p:nvPr/>
        </p:nvSpPr>
        <p:spPr>
          <a:xfrm>
            <a:off x="1277178" y="1591364"/>
            <a:ext cx="6589643" cy="4383157"/>
          </a:xfrm>
          <a:prstGeom prst="rect">
            <a:avLst/>
          </a:prstGeom>
          <a:noFill/>
          <a:ln w="28575">
            <a:solidFill>
              <a:srgbClr val="01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olo 3">
            <a:extLst>
              <a:ext uri="{FF2B5EF4-FFF2-40B4-BE49-F238E27FC236}">
                <a16:creationId xmlns:a16="http://schemas.microsoft.com/office/drawing/2014/main" id="{26031217-5E41-4C3A-B00E-EA466ECAFD64}"/>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Paradigma di Posner</a:t>
            </a:r>
          </a:p>
          <a:p>
            <a:pPr algn="ctr">
              <a:spcBef>
                <a:spcPct val="0"/>
              </a:spcBef>
              <a:buNone/>
            </a:pPr>
            <a:r>
              <a:rPr lang="en-US" altLang="en-US" sz="4400" dirty="0">
                <a:solidFill>
                  <a:srgbClr val="FFC000"/>
                </a:solidFill>
                <a:ea typeface="MS PGothic" panose="020B0600070205080204" pitchFamily="34" charset="-128"/>
              </a:rPr>
              <a:t>trial </a:t>
            </a:r>
            <a:r>
              <a:rPr lang="en-US" altLang="en-US" sz="4400" dirty="0" err="1">
                <a:solidFill>
                  <a:srgbClr val="FFC000"/>
                </a:solidFill>
                <a:ea typeface="MS PGothic" panose="020B0600070205080204" pitchFamily="34" charset="-128"/>
              </a:rPr>
              <a:t>invalido</a:t>
            </a:r>
            <a:endParaRPr lang="en-US" altLang="en-US" sz="4400" dirty="0">
              <a:solidFill>
                <a:srgbClr val="FFC000"/>
              </a:solidFill>
              <a:ea typeface="MS PGothic" panose="020B0600070205080204" pitchFamily="34" charset="-128"/>
            </a:endParaRPr>
          </a:p>
        </p:txBody>
      </p:sp>
      <p:sp>
        <p:nvSpPr>
          <p:cNvPr id="6" name="CasellaDiTesto 5">
            <a:extLst>
              <a:ext uri="{FF2B5EF4-FFF2-40B4-BE49-F238E27FC236}">
                <a16:creationId xmlns:a16="http://schemas.microsoft.com/office/drawing/2014/main" id="{B3776660-7640-4771-9A0B-E74CC0DEB81D}"/>
              </a:ext>
            </a:extLst>
          </p:cNvPr>
          <p:cNvSpPr txBox="1"/>
          <p:nvPr/>
        </p:nvSpPr>
        <p:spPr>
          <a:xfrm>
            <a:off x="4352227" y="3263903"/>
            <a:ext cx="439544" cy="707886"/>
          </a:xfrm>
          <a:prstGeom prst="rect">
            <a:avLst/>
          </a:prstGeom>
          <a:noFill/>
        </p:spPr>
        <p:txBody>
          <a:bodyPr wrap="none" rtlCol="0">
            <a:spAutoFit/>
          </a:bodyPr>
          <a:lstStyle/>
          <a:p>
            <a:pPr algn="ctr"/>
            <a:r>
              <a:rPr lang="it-IT" sz="4000" b="1" dirty="0"/>
              <a:t>+</a:t>
            </a:r>
            <a:endParaRPr lang="en-GB" sz="4000" b="1" dirty="0"/>
          </a:p>
        </p:txBody>
      </p:sp>
      <p:sp>
        <p:nvSpPr>
          <p:cNvPr id="7" name="Freccia a destra 6">
            <a:extLst>
              <a:ext uri="{FF2B5EF4-FFF2-40B4-BE49-F238E27FC236}">
                <a16:creationId xmlns:a16="http://schemas.microsoft.com/office/drawing/2014/main" id="{2B932936-3A40-44B3-A2D6-2F02AB2509E8}"/>
              </a:ext>
            </a:extLst>
          </p:cNvPr>
          <p:cNvSpPr/>
          <p:nvPr/>
        </p:nvSpPr>
        <p:spPr>
          <a:xfrm>
            <a:off x="4020377" y="2578903"/>
            <a:ext cx="1103244" cy="31253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3139205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E7B1809-2299-4A0B-BF10-C794CEF9DBEC}"/>
              </a:ext>
            </a:extLst>
          </p:cNvPr>
          <p:cNvSpPr/>
          <p:nvPr/>
        </p:nvSpPr>
        <p:spPr>
          <a:xfrm>
            <a:off x="1277178" y="1591364"/>
            <a:ext cx="6589643" cy="4383157"/>
          </a:xfrm>
          <a:prstGeom prst="rect">
            <a:avLst/>
          </a:prstGeom>
          <a:noFill/>
          <a:ln w="28575">
            <a:solidFill>
              <a:srgbClr val="01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olo 3">
            <a:extLst>
              <a:ext uri="{FF2B5EF4-FFF2-40B4-BE49-F238E27FC236}">
                <a16:creationId xmlns:a16="http://schemas.microsoft.com/office/drawing/2014/main" id="{26031217-5E41-4C3A-B00E-EA466ECAFD64}"/>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Paradigma di Posner</a:t>
            </a:r>
          </a:p>
          <a:p>
            <a:pPr algn="ctr">
              <a:spcBef>
                <a:spcPct val="0"/>
              </a:spcBef>
              <a:buNone/>
            </a:pPr>
            <a:r>
              <a:rPr lang="en-US" altLang="en-US" sz="4400" dirty="0">
                <a:solidFill>
                  <a:srgbClr val="FFC000"/>
                </a:solidFill>
                <a:ea typeface="MS PGothic" panose="020B0600070205080204" pitchFamily="34" charset="-128"/>
              </a:rPr>
              <a:t>trial </a:t>
            </a:r>
            <a:r>
              <a:rPr lang="en-US" altLang="en-US" sz="4400" dirty="0" err="1">
                <a:solidFill>
                  <a:srgbClr val="FFC000"/>
                </a:solidFill>
                <a:ea typeface="MS PGothic" panose="020B0600070205080204" pitchFamily="34" charset="-128"/>
              </a:rPr>
              <a:t>invalido</a:t>
            </a:r>
            <a:endParaRPr lang="en-US" altLang="en-US" sz="4400" dirty="0">
              <a:solidFill>
                <a:srgbClr val="FFC000"/>
              </a:solidFill>
              <a:ea typeface="MS PGothic" panose="020B0600070205080204" pitchFamily="34" charset="-128"/>
            </a:endParaRPr>
          </a:p>
        </p:txBody>
      </p:sp>
      <p:sp>
        <p:nvSpPr>
          <p:cNvPr id="6" name="CasellaDiTesto 5">
            <a:extLst>
              <a:ext uri="{FF2B5EF4-FFF2-40B4-BE49-F238E27FC236}">
                <a16:creationId xmlns:a16="http://schemas.microsoft.com/office/drawing/2014/main" id="{B3776660-7640-4771-9A0B-E74CC0DEB81D}"/>
              </a:ext>
            </a:extLst>
          </p:cNvPr>
          <p:cNvSpPr txBox="1"/>
          <p:nvPr/>
        </p:nvSpPr>
        <p:spPr>
          <a:xfrm>
            <a:off x="4352227" y="3263903"/>
            <a:ext cx="439544" cy="707886"/>
          </a:xfrm>
          <a:prstGeom prst="rect">
            <a:avLst/>
          </a:prstGeom>
          <a:noFill/>
        </p:spPr>
        <p:txBody>
          <a:bodyPr wrap="none" rtlCol="0">
            <a:spAutoFit/>
          </a:bodyPr>
          <a:lstStyle/>
          <a:p>
            <a:pPr algn="ctr"/>
            <a:r>
              <a:rPr lang="it-IT" sz="4000" b="1" dirty="0"/>
              <a:t>+</a:t>
            </a:r>
            <a:endParaRPr lang="en-GB" sz="4000" b="1" dirty="0"/>
          </a:p>
        </p:txBody>
      </p:sp>
      <p:sp>
        <p:nvSpPr>
          <p:cNvPr id="7" name="Rettangolo 6">
            <a:extLst>
              <a:ext uri="{FF2B5EF4-FFF2-40B4-BE49-F238E27FC236}">
                <a16:creationId xmlns:a16="http://schemas.microsoft.com/office/drawing/2014/main" id="{22051220-FC39-48AA-893C-7EDA64536A4A}"/>
              </a:ext>
            </a:extLst>
          </p:cNvPr>
          <p:cNvSpPr/>
          <p:nvPr/>
        </p:nvSpPr>
        <p:spPr>
          <a:xfrm>
            <a:off x="1813943" y="1882912"/>
            <a:ext cx="1080000" cy="1080000"/>
          </a:xfrm>
          <a:prstGeom prst="rect">
            <a:avLst/>
          </a:prstGeom>
          <a:noFill/>
          <a:ln w="28575">
            <a:solidFill>
              <a:srgbClr val="01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811268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3">
            <a:extLst>
              <a:ext uri="{FF2B5EF4-FFF2-40B4-BE49-F238E27FC236}">
                <a16:creationId xmlns:a16="http://schemas.microsoft.com/office/drawing/2014/main" id="{27A1F2DD-C8DC-41BC-8BD9-ABEEF9FF3F2B}"/>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sistema visivo, breve introduzione</a:t>
            </a:r>
          </a:p>
        </p:txBody>
      </p:sp>
      <p:pic>
        <p:nvPicPr>
          <p:cNvPr id="6" name="Immagine 5">
            <a:extLst>
              <a:ext uri="{FF2B5EF4-FFF2-40B4-BE49-F238E27FC236}">
                <a16:creationId xmlns:a16="http://schemas.microsoft.com/office/drawing/2014/main" id="{FED56CBC-6675-48B4-A7D7-5DF906B82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2298" y="2638200"/>
            <a:ext cx="3603109" cy="36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3">
            <a:extLst>
              <a:ext uri="{FF2B5EF4-FFF2-40B4-BE49-F238E27FC236}">
                <a16:creationId xmlns:a16="http://schemas.microsoft.com/office/drawing/2014/main" id="{086859AB-0304-4393-9751-7872B66DA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3547" y="1276888"/>
            <a:ext cx="3616905" cy="137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po 7">
            <a:extLst>
              <a:ext uri="{FF2B5EF4-FFF2-40B4-BE49-F238E27FC236}">
                <a16:creationId xmlns:a16="http://schemas.microsoft.com/office/drawing/2014/main" id="{DE278AE5-7DEF-4E21-B2BA-0BD77B07974B}"/>
              </a:ext>
            </a:extLst>
          </p:cNvPr>
          <p:cNvGrpSpPr>
            <a:grpSpLocks/>
          </p:cNvGrpSpPr>
          <p:nvPr/>
        </p:nvGrpSpPr>
        <p:grpSpPr bwMode="auto">
          <a:xfrm>
            <a:off x="5725828" y="2904137"/>
            <a:ext cx="2456973" cy="369332"/>
            <a:chOff x="8589523" y="2977429"/>
            <a:chExt cx="3275801" cy="493822"/>
          </a:xfrm>
        </p:grpSpPr>
        <p:sp>
          <p:nvSpPr>
            <p:cNvPr id="5154" name="CasellaDiTesto 1">
              <a:extLst>
                <a:ext uri="{FF2B5EF4-FFF2-40B4-BE49-F238E27FC236}">
                  <a16:creationId xmlns:a16="http://schemas.microsoft.com/office/drawing/2014/main" id="{7581800D-D826-4C9B-A5BD-BCBDFAE803EE}"/>
                </a:ext>
              </a:extLst>
            </p:cNvPr>
            <p:cNvSpPr txBox="1">
              <a:spLocks noChangeArrowheads="1"/>
            </p:cNvSpPr>
            <p:nvPr/>
          </p:nvSpPr>
          <p:spPr bwMode="auto">
            <a:xfrm>
              <a:off x="9514284" y="2977429"/>
              <a:ext cx="2351040" cy="493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1800" dirty="0"/>
                <a:t>retina temporale</a:t>
              </a:r>
            </a:p>
          </p:txBody>
        </p:sp>
        <p:cxnSp>
          <p:nvCxnSpPr>
            <p:cNvPr id="5" name="Connettore 2 4">
              <a:extLst>
                <a:ext uri="{FF2B5EF4-FFF2-40B4-BE49-F238E27FC236}">
                  <a16:creationId xmlns:a16="http://schemas.microsoft.com/office/drawing/2014/main" id="{AA3F039B-8DBA-47DC-9542-3E09E51600E6}"/>
                </a:ext>
              </a:extLst>
            </p:cNvPr>
            <p:cNvCxnSpPr>
              <a:cxnSpLocks/>
            </p:cNvCxnSpPr>
            <p:nvPr/>
          </p:nvCxnSpPr>
          <p:spPr>
            <a:xfrm flipH="1">
              <a:off x="8589523" y="3244741"/>
              <a:ext cx="94292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32" name="Gruppo 31">
            <a:extLst>
              <a:ext uri="{FF2B5EF4-FFF2-40B4-BE49-F238E27FC236}">
                <a16:creationId xmlns:a16="http://schemas.microsoft.com/office/drawing/2014/main" id="{BAF46B5C-E24A-42E1-9D6F-17D4FABC57FB}"/>
              </a:ext>
            </a:extLst>
          </p:cNvPr>
          <p:cNvGrpSpPr>
            <a:grpSpLocks/>
          </p:cNvGrpSpPr>
          <p:nvPr/>
        </p:nvGrpSpPr>
        <p:grpSpPr bwMode="auto">
          <a:xfrm>
            <a:off x="3928342" y="2296430"/>
            <a:ext cx="1392304" cy="677895"/>
            <a:chOff x="5237817" y="3006316"/>
            <a:chExt cx="1857778" cy="903221"/>
          </a:xfrm>
        </p:grpSpPr>
        <p:sp>
          <p:nvSpPr>
            <p:cNvPr id="5151" name="CasellaDiTesto 10">
              <a:extLst>
                <a:ext uri="{FF2B5EF4-FFF2-40B4-BE49-F238E27FC236}">
                  <a16:creationId xmlns:a16="http://schemas.microsoft.com/office/drawing/2014/main" id="{A29DF81E-C543-4C44-8F31-EDCA916F5424}"/>
                </a:ext>
              </a:extLst>
            </p:cNvPr>
            <p:cNvSpPr txBox="1">
              <a:spLocks noChangeArrowheads="1"/>
            </p:cNvSpPr>
            <p:nvPr/>
          </p:nvSpPr>
          <p:spPr bwMode="auto">
            <a:xfrm>
              <a:off x="5237817" y="3006316"/>
              <a:ext cx="1857778" cy="49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1800" dirty="0"/>
                <a:t>retina nasale</a:t>
              </a:r>
            </a:p>
          </p:txBody>
        </p:sp>
        <p:cxnSp>
          <p:nvCxnSpPr>
            <p:cNvPr id="10" name="Connettore 2 9">
              <a:extLst>
                <a:ext uri="{FF2B5EF4-FFF2-40B4-BE49-F238E27FC236}">
                  <a16:creationId xmlns:a16="http://schemas.microsoft.com/office/drawing/2014/main" id="{D0938DE0-CA2A-4E04-83BF-088AEB434584}"/>
                </a:ext>
              </a:extLst>
            </p:cNvPr>
            <p:cNvCxnSpPr>
              <a:cxnSpLocks/>
            </p:cNvCxnSpPr>
            <p:nvPr/>
          </p:nvCxnSpPr>
          <p:spPr>
            <a:xfrm flipH="1">
              <a:off x="5710078" y="3457419"/>
              <a:ext cx="379693" cy="4235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Connettore 2 20">
              <a:extLst>
                <a:ext uri="{FF2B5EF4-FFF2-40B4-BE49-F238E27FC236}">
                  <a16:creationId xmlns:a16="http://schemas.microsoft.com/office/drawing/2014/main" id="{1DE8E37B-E1DB-4C9A-B14E-AA2E98833E2B}"/>
                </a:ext>
              </a:extLst>
            </p:cNvPr>
            <p:cNvCxnSpPr>
              <a:cxnSpLocks/>
            </p:cNvCxnSpPr>
            <p:nvPr/>
          </p:nvCxnSpPr>
          <p:spPr>
            <a:xfrm>
              <a:off x="6096125" y="3457419"/>
              <a:ext cx="373339" cy="4521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26" name="Gruppo 25">
            <a:extLst>
              <a:ext uri="{FF2B5EF4-FFF2-40B4-BE49-F238E27FC236}">
                <a16:creationId xmlns:a16="http://schemas.microsoft.com/office/drawing/2014/main" id="{53FA6516-C5DB-4F39-802A-C8445DB80A65}"/>
              </a:ext>
            </a:extLst>
          </p:cNvPr>
          <p:cNvGrpSpPr>
            <a:grpSpLocks/>
          </p:cNvGrpSpPr>
          <p:nvPr/>
        </p:nvGrpSpPr>
        <p:grpSpPr bwMode="auto">
          <a:xfrm>
            <a:off x="4624494" y="4107060"/>
            <a:ext cx="2677746" cy="369332"/>
            <a:chOff x="6254885" y="4770426"/>
            <a:chExt cx="3571077" cy="493822"/>
          </a:xfrm>
        </p:grpSpPr>
        <p:sp>
          <p:nvSpPr>
            <p:cNvPr id="5149" name="CasellaDiTesto 11">
              <a:extLst>
                <a:ext uri="{FF2B5EF4-FFF2-40B4-BE49-F238E27FC236}">
                  <a16:creationId xmlns:a16="http://schemas.microsoft.com/office/drawing/2014/main" id="{9A65B78B-C3FB-4BF3-BE86-B6F7E73B9FDC}"/>
                </a:ext>
              </a:extLst>
            </p:cNvPr>
            <p:cNvSpPr txBox="1">
              <a:spLocks noChangeArrowheads="1"/>
            </p:cNvSpPr>
            <p:nvPr/>
          </p:nvSpPr>
          <p:spPr bwMode="auto">
            <a:xfrm>
              <a:off x="7760946" y="4770426"/>
              <a:ext cx="2065016" cy="493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1800" dirty="0"/>
                <a:t>chiasma ottico</a:t>
              </a:r>
            </a:p>
          </p:txBody>
        </p:sp>
        <p:cxnSp>
          <p:nvCxnSpPr>
            <p:cNvPr id="24" name="Connettore 2 23">
              <a:extLst>
                <a:ext uri="{FF2B5EF4-FFF2-40B4-BE49-F238E27FC236}">
                  <a16:creationId xmlns:a16="http://schemas.microsoft.com/office/drawing/2014/main" id="{DDE8D092-7846-40ED-AB06-49F15F3E0A35}"/>
                </a:ext>
              </a:extLst>
            </p:cNvPr>
            <p:cNvCxnSpPr>
              <a:cxnSpLocks/>
            </p:cNvCxnSpPr>
            <p:nvPr/>
          </p:nvCxnSpPr>
          <p:spPr>
            <a:xfrm flipH="1">
              <a:off x="6254885" y="5019712"/>
              <a:ext cx="1510030" cy="127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29" name="Gruppo 28">
            <a:extLst>
              <a:ext uri="{FF2B5EF4-FFF2-40B4-BE49-F238E27FC236}">
                <a16:creationId xmlns:a16="http://schemas.microsoft.com/office/drawing/2014/main" id="{12DB8823-933B-447A-AFF8-E775F448EC83}"/>
              </a:ext>
            </a:extLst>
          </p:cNvPr>
          <p:cNvGrpSpPr>
            <a:grpSpLocks/>
          </p:cNvGrpSpPr>
          <p:nvPr/>
        </p:nvGrpSpPr>
        <p:grpSpPr bwMode="auto">
          <a:xfrm>
            <a:off x="4849724" y="5778982"/>
            <a:ext cx="3601687" cy="646331"/>
            <a:chOff x="6400800" y="6067422"/>
            <a:chExt cx="4801341" cy="859187"/>
          </a:xfrm>
        </p:grpSpPr>
        <p:sp>
          <p:nvSpPr>
            <p:cNvPr id="5147" name="CasellaDiTesto 12">
              <a:extLst>
                <a:ext uri="{FF2B5EF4-FFF2-40B4-BE49-F238E27FC236}">
                  <a16:creationId xmlns:a16="http://schemas.microsoft.com/office/drawing/2014/main" id="{35E6459D-1ED4-48D5-ABB9-265654137147}"/>
                </a:ext>
              </a:extLst>
            </p:cNvPr>
            <p:cNvSpPr txBox="1">
              <a:spLocks noChangeArrowheads="1"/>
            </p:cNvSpPr>
            <p:nvPr/>
          </p:nvSpPr>
          <p:spPr bwMode="auto">
            <a:xfrm>
              <a:off x="7545165" y="6067422"/>
              <a:ext cx="3656976" cy="8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1800" dirty="0"/>
                <a:t>corteccia visiva primaria V1</a:t>
              </a:r>
            </a:p>
            <a:p>
              <a:pPr>
                <a:lnSpc>
                  <a:spcPct val="100000"/>
                </a:lnSpc>
                <a:spcBef>
                  <a:spcPct val="0"/>
                </a:spcBef>
                <a:buFontTx/>
                <a:buNone/>
              </a:pPr>
              <a:r>
                <a:rPr lang="it-IT" altLang="it-IT" sz="1800" dirty="0"/>
                <a:t>(area 17)</a:t>
              </a:r>
            </a:p>
          </p:txBody>
        </p:sp>
        <p:cxnSp>
          <p:nvCxnSpPr>
            <p:cNvPr id="27" name="Connettore 2 26">
              <a:extLst>
                <a:ext uri="{FF2B5EF4-FFF2-40B4-BE49-F238E27FC236}">
                  <a16:creationId xmlns:a16="http://schemas.microsoft.com/office/drawing/2014/main" id="{AE128D2B-B650-4105-831C-D699292529B1}"/>
                </a:ext>
              </a:extLst>
            </p:cNvPr>
            <p:cNvCxnSpPr>
              <a:cxnSpLocks/>
            </p:cNvCxnSpPr>
            <p:nvPr/>
          </p:nvCxnSpPr>
          <p:spPr>
            <a:xfrm flipH="1">
              <a:off x="6400800" y="6337532"/>
              <a:ext cx="11792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33" name="Gruppo 32">
            <a:extLst>
              <a:ext uri="{FF2B5EF4-FFF2-40B4-BE49-F238E27FC236}">
                <a16:creationId xmlns:a16="http://schemas.microsoft.com/office/drawing/2014/main" id="{9BD92C79-A80B-4B31-A2B9-750CC6890F7A}"/>
              </a:ext>
            </a:extLst>
          </p:cNvPr>
          <p:cNvGrpSpPr>
            <a:grpSpLocks/>
          </p:cNvGrpSpPr>
          <p:nvPr/>
        </p:nvGrpSpPr>
        <p:grpSpPr bwMode="auto">
          <a:xfrm>
            <a:off x="789868" y="2931174"/>
            <a:ext cx="2632403" cy="369332"/>
            <a:chOff x="9163810" y="2989288"/>
            <a:chExt cx="3508941" cy="491701"/>
          </a:xfrm>
        </p:grpSpPr>
        <p:sp>
          <p:nvSpPr>
            <p:cNvPr id="5145" name="CasellaDiTesto 33">
              <a:extLst>
                <a:ext uri="{FF2B5EF4-FFF2-40B4-BE49-F238E27FC236}">
                  <a16:creationId xmlns:a16="http://schemas.microsoft.com/office/drawing/2014/main" id="{27AB4A2D-ACCC-437C-96F9-306AEFDA4037}"/>
                </a:ext>
              </a:extLst>
            </p:cNvPr>
            <p:cNvSpPr txBox="1">
              <a:spLocks noChangeArrowheads="1"/>
            </p:cNvSpPr>
            <p:nvPr/>
          </p:nvSpPr>
          <p:spPr bwMode="auto">
            <a:xfrm>
              <a:off x="9163810" y="2989288"/>
              <a:ext cx="2350535" cy="49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1800" dirty="0"/>
                <a:t>retina temporale</a:t>
              </a:r>
            </a:p>
          </p:txBody>
        </p:sp>
        <p:cxnSp>
          <p:nvCxnSpPr>
            <p:cNvPr id="35" name="Connettore 2 34">
              <a:extLst>
                <a:ext uri="{FF2B5EF4-FFF2-40B4-BE49-F238E27FC236}">
                  <a16:creationId xmlns:a16="http://schemas.microsoft.com/office/drawing/2014/main" id="{9F039125-E0BD-4E8F-BC16-3A3567FF2D31}"/>
                </a:ext>
              </a:extLst>
            </p:cNvPr>
            <p:cNvCxnSpPr>
              <a:cxnSpLocks/>
            </p:cNvCxnSpPr>
            <p:nvPr/>
          </p:nvCxnSpPr>
          <p:spPr>
            <a:xfrm>
              <a:off x="11476093" y="3235139"/>
              <a:ext cx="119665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37" name="Gruppo 36">
            <a:extLst>
              <a:ext uri="{FF2B5EF4-FFF2-40B4-BE49-F238E27FC236}">
                <a16:creationId xmlns:a16="http://schemas.microsoft.com/office/drawing/2014/main" id="{4F9A550B-3D8A-490E-955B-CEA829EA7A45}"/>
              </a:ext>
            </a:extLst>
          </p:cNvPr>
          <p:cNvGrpSpPr>
            <a:grpSpLocks/>
          </p:cNvGrpSpPr>
          <p:nvPr/>
        </p:nvGrpSpPr>
        <p:grpSpPr bwMode="auto">
          <a:xfrm>
            <a:off x="1755114" y="3558994"/>
            <a:ext cx="2178291" cy="369332"/>
            <a:chOff x="9768184" y="2989288"/>
            <a:chExt cx="2904567" cy="491701"/>
          </a:xfrm>
        </p:grpSpPr>
        <p:sp>
          <p:nvSpPr>
            <p:cNvPr id="5143" name="CasellaDiTesto 37">
              <a:extLst>
                <a:ext uri="{FF2B5EF4-FFF2-40B4-BE49-F238E27FC236}">
                  <a16:creationId xmlns:a16="http://schemas.microsoft.com/office/drawing/2014/main" id="{A6E8401F-C6E4-410D-BB06-590A0A5C0AEE}"/>
                </a:ext>
              </a:extLst>
            </p:cNvPr>
            <p:cNvSpPr txBox="1">
              <a:spLocks noChangeArrowheads="1"/>
            </p:cNvSpPr>
            <p:nvPr/>
          </p:nvSpPr>
          <p:spPr bwMode="auto">
            <a:xfrm>
              <a:off x="9768184" y="2989288"/>
              <a:ext cx="1765465" cy="49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1800" dirty="0"/>
                <a:t>nervo ottico</a:t>
              </a:r>
            </a:p>
          </p:txBody>
        </p:sp>
        <p:cxnSp>
          <p:nvCxnSpPr>
            <p:cNvPr id="39" name="Connettore 2 38">
              <a:extLst>
                <a:ext uri="{FF2B5EF4-FFF2-40B4-BE49-F238E27FC236}">
                  <a16:creationId xmlns:a16="http://schemas.microsoft.com/office/drawing/2014/main" id="{FE27496F-5331-4509-ADDE-67867393DA06}"/>
                </a:ext>
              </a:extLst>
            </p:cNvPr>
            <p:cNvCxnSpPr>
              <a:cxnSpLocks/>
            </p:cNvCxnSpPr>
            <p:nvPr/>
          </p:nvCxnSpPr>
          <p:spPr>
            <a:xfrm>
              <a:off x="11475703" y="3235139"/>
              <a:ext cx="119704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40" name="Gruppo 39">
            <a:extLst>
              <a:ext uri="{FF2B5EF4-FFF2-40B4-BE49-F238E27FC236}">
                <a16:creationId xmlns:a16="http://schemas.microsoft.com/office/drawing/2014/main" id="{A64CF4F2-A0DB-4AD6-8B8B-17E27F68712D}"/>
              </a:ext>
            </a:extLst>
          </p:cNvPr>
          <p:cNvGrpSpPr>
            <a:grpSpLocks/>
          </p:cNvGrpSpPr>
          <p:nvPr/>
        </p:nvGrpSpPr>
        <p:grpSpPr bwMode="auto">
          <a:xfrm>
            <a:off x="789868" y="4507353"/>
            <a:ext cx="3251835" cy="369332"/>
            <a:chOff x="8337649" y="2990240"/>
            <a:chExt cx="4335102" cy="491703"/>
          </a:xfrm>
        </p:grpSpPr>
        <p:sp>
          <p:nvSpPr>
            <p:cNvPr id="5141" name="CasellaDiTesto 40">
              <a:extLst>
                <a:ext uri="{FF2B5EF4-FFF2-40B4-BE49-F238E27FC236}">
                  <a16:creationId xmlns:a16="http://schemas.microsoft.com/office/drawing/2014/main" id="{5D7CEA1F-5290-458F-80D6-35FF7B38F4F3}"/>
                </a:ext>
              </a:extLst>
            </p:cNvPr>
            <p:cNvSpPr txBox="1">
              <a:spLocks noChangeArrowheads="1"/>
            </p:cNvSpPr>
            <p:nvPr/>
          </p:nvSpPr>
          <p:spPr bwMode="auto">
            <a:xfrm>
              <a:off x="8337649" y="2990240"/>
              <a:ext cx="3202598" cy="491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1800" dirty="0"/>
                <a:t>nuclei genicolati laterali</a:t>
              </a:r>
            </a:p>
          </p:txBody>
        </p:sp>
        <p:cxnSp>
          <p:nvCxnSpPr>
            <p:cNvPr id="42" name="Connettore 2 41">
              <a:extLst>
                <a:ext uri="{FF2B5EF4-FFF2-40B4-BE49-F238E27FC236}">
                  <a16:creationId xmlns:a16="http://schemas.microsoft.com/office/drawing/2014/main" id="{5077D06C-B5CB-414E-B954-7B4DADF41A19}"/>
                </a:ext>
              </a:extLst>
            </p:cNvPr>
            <p:cNvCxnSpPr>
              <a:cxnSpLocks/>
            </p:cNvCxnSpPr>
            <p:nvPr/>
          </p:nvCxnSpPr>
          <p:spPr>
            <a:xfrm>
              <a:off x="11475963" y="3235138"/>
              <a:ext cx="119678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45" name="Gruppo 44">
            <a:extLst>
              <a:ext uri="{FF2B5EF4-FFF2-40B4-BE49-F238E27FC236}">
                <a16:creationId xmlns:a16="http://schemas.microsoft.com/office/drawing/2014/main" id="{4F05C79F-2B90-4325-928D-C7BA3D9015DB}"/>
              </a:ext>
            </a:extLst>
          </p:cNvPr>
          <p:cNvGrpSpPr>
            <a:grpSpLocks/>
          </p:cNvGrpSpPr>
          <p:nvPr/>
        </p:nvGrpSpPr>
        <p:grpSpPr bwMode="auto">
          <a:xfrm>
            <a:off x="4813802" y="2695150"/>
            <a:ext cx="1621123" cy="913523"/>
            <a:chOff x="6029419" y="3546255"/>
            <a:chExt cx="2161817" cy="1217544"/>
          </a:xfrm>
        </p:grpSpPr>
        <p:sp>
          <p:nvSpPr>
            <p:cNvPr id="43" name="Ovale 42">
              <a:extLst>
                <a:ext uri="{FF2B5EF4-FFF2-40B4-BE49-F238E27FC236}">
                  <a16:creationId xmlns:a16="http://schemas.microsoft.com/office/drawing/2014/main" id="{7E7FE7AE-8669-4D96-9B5B-15FA70548981}"/>
                </a:ext>
              </a:extLst>
            </p:cNvPr>
            <p:cNvSpPr/>
            <p:nvPr/>
          </p:nvSpPr>
          <p:spPr>
            <a:xfrm>
              <a:off x="6029419" y="3546255"/>
              <a:ext cx="1216213" cy="1201912"/>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5140" name="CasellaDiTesto 43">
              <a:extLst>
                <a:ext uri="{FF2B5EF4-FFF2-40B4-BE49-F238E27FC236}">
                  <a16:creationId xmlns:a16="http://schemas.microsoft.com/office/drawing/2014/main" id="{245115D1-3648-4B5A-BE20-03FEE2C0148F}"/>
                </a:ext>
              </a:extLst>
            </p:cNvPr>
            <p:cNvSpPr txBox="1">
              <a:spLocks noChangeArrowheads="1"/>
            </p:cNvSpPr>
            <p:nvPr/>
          </p:nvSpPr>
          <p:spPr bwMode="auto">
            <a:xfrm>
              <a:off x="7126256" y="4271553"/>
              <a:ext cx="1064980" cy="49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1800" dirty="0"/>
                <a:t>occhio</a:t>
              </a:r>
            </a:p>
          </p:txBody>
        </p:sp>
      </p:grpSp>
      <p:grpSp>
        <p:nvGrpSpPr>
          <p:cNvPr id="46" name="Gruppo 45">
            <a:extLst>
              <a:ext uri="{FF2B5EF4-FFF2-40B4-BE49-F238E27FC236}">
                <a16:creationId xmlns:a16="http://schemas.microsoft.com/office/drawing/2014/main" id="{0D487808-1B92-41ED-9279-96A205E5C7C5}"/>
              </a:ext>
            </a:extLst>
          </p:cNvPr>
          <p:cNvGrpSpPr>
            <a:grpSpLocks/>
          </p:cNvGrpSpPr>
          <p:nvPr/>
        </p:nvGrpSpPr>
        <p:grpSpPr bwMode="auto">
          <a:xfrm>
            <a:off x="5319160" y="2319742"/>
            <a:ext cx="1840801" cy="440248"/>
            <a:chOff x="8466053" y="2966754"/>
            <a:chExt cx="2453964" cy="587231"/>
          </a:xfrm>
        </p:grpSpPr>
        <p:sp>
          <p:nvSpPr>
            <p:cNvPr id="5137" name="CasellaDiTesto 46">
              <a:extLst>
                <a:ext uri="{FF2B5EF4-FFF2-40B4-BE49-F238E27FC236}">
                  <a16:creationId xmlns:a16="http://schemas.microsoft.com/office/drawing/2014/main" id="{1452FCCE-B94B-4B8D-B47A-283414BEAB91}"/>
                </a:ext>
              </a:extLst>
            </p:cNvPr>
            <p:cNvSpPr txBox="1">
              <a:spLocks noChangeArrowheads="1"/>
            </p:cNvSpPr>
            <p:nvPr/>
          </p:nvSpPr>
          <p:spPr bwMode="auto">
            <a:xfrm>
              <a:off x="9467228" y="2966754"/>
              <a:ext cx="1452789" cy="492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1800" dirty="0"/>
                <a:t>cristallino</a:t>
              </a:r>
            </a:p>
          </p:txBody>
        </p:sp>
        <p:cxnSp>
          <p:nvCxnSpPr>
            <p:cNvPr id="48" name="Connettore 2 47">
              <a:extLst>
                <a:ext uri="{FF2B5EF4-FFF2-40B4-BE49-F238E27FC236}">
                  <a16:creationId xmlns:a16="http://schemas.microsoft.com/office/drawing/2014/main" id="{17DF5CED-27AE-420C-AEC2-339A54267725}"/>
                </a:ext>
              </a:extLst>
            </p:cNvPr>
            <p:cNvCxnSpPr>
              <a:cxnSpLocks/>
            </p:cNvCxnSpPr>
            <p:nvPr/>
          </p:nvCxnSpPr>
          <p:spPr>
            <a:xfrm flipH="1">
              <a:off x="8466053" y="3244298"/>
              <a:ext cx="1066610" cy="3096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34" name="Gruppo 33">
            <a:extLst>
              <a:ext uri="{FF2B5EF4-FFF2-40B4-BE49-F238E27FC236}">
                <a16:creationId xmlns:a16="http://schemas.microsoft.com/office/drawing/2014/main" id="{933C719E-C992-4BC0-93C1-901C5185F31E}"/>
              </a:ext>
            </a:extLst>
          </p:cNvPr>
          <p:cNvGrpSpPr>
            <a:grpSpLocks/>
          </p:cNvGrpSpPr>
          <p:nvPr/>
        </p:nvGrpSpPr>
        <p:grpSpPr bwMode="auto">
          <a:xfrm>
            <a:off x="4686465" y="4777870"/>
            <a:ext cx="3026946" cy="369332"/>
            <a:chOff x="6254885" y="4762942"/>
            <a:chExt cx="4037096" cy="493080"/>
          </a:xfrm>
        </p:grpSpPr>
        <p:sp>
          <p:nvSpPr>
            <p:cNvPr id="5135" name="CasellaDiTesto 11">
              <a:extLst>
                <a:ext uri="{FF2B5EF4-FFF2-40B4-BE49-F238E27FC236}">
                  <a16:creationId xmlns:a16="http://schemas.microsoft.com/office/drawing/2014/main" id="{E2648F44-63FF-4D74-BD5C-A49E295CD0D6}"/>
                </a:ext>
              </a:extLst>
            </p:cNvPr>
            <p:cNvSpPr txBox="1">
              <a:spLocks noChangeArrowheads="1"/>
            </p:cNvSpPr>
            <p:nvPr/>
          </p:nvSpPr>
          <p:spPr bwMode="auto">
            <a:xfrm>
              <a:off x="7754399" y="4762942"/>
              <a:ext cx="2537582" cy="49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1800" dirty="0" err="1"/>
                <a:t>collicolo</a:t>
              </a:r>
              <a:r>
                <a:rPr lang="it-IT" altLang="it-IT" sz="1800" dirty="0"/>
                <a:t> superiore</a:t>
              </a:r>
            </a:p>
          </p:txBody>
        </p:sp>
        <p:cxnSp>
          <p:nvCxnSpPr>
            <p:cNvPr id="38" name="Connettore 2 37">
              <a:extLst>
                <a:ext uri="{FF2B5EF4-FFF2-40B4-BE49-F238E27FC236}">
                  <a16:creationId xmlns:a16="http://schemas.microsoft.com/office/drawing/2014/main" id="{97245122-9362-4CF6-B76C-CCEFC541954B}"/>
                </a:ext>
              </a:extLst>
            </p:cNvPr>
            <p:cNvCxnSpPr>
              <a:cxnSpLocks/>
            </p:cNvCxnSpPr>
            <p:nvPr/>
          </p:nvCxnSpPr>
          <p:spPr>
            <a:xfrm flipH="1">
              <a:off x="6254885" y="5019444"/>
              <a:ext cx="1510150" cy="127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26031217-5E41-4C3A-B00E-EA466ECAFD64}"/>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Paradigma di Posner</a:t>
            </a:r>
          </a:p>
          <a:p>
            <a:pPr algn="ctr">
              <a:spcBef>
                <a:spcPct val="0"/>
              </a:spcBef>
              <a:buNone/>
            </a:pPr>
            <a:r>
              <a:rPr lang="en-US" altLang="en-US" sz="4400" dirty="0" err="1">
                <a:solidFill>
                  <a:srgbClr val="FFC000"/>
                </a:solidFill>
                <a:ea typeface="MS PGothic" panose="020B0600070205080204" pitchFamily="34" charset="-128"/>
              </a:rPr>
              <a:t>risultati</a:t>
            </a:r>
            <a:r>
              <a:rPr lang="en-US" altLang="en-US" sz="4400" dirty="0">
                <a:solidFill>
                  <a:srgbClr val="FFC000"/>
                </a:solidFill>
                <a:ea typeface="MS PGothic" panose="020B0600070205080204" pitchFamily="34" charset="-128"/>
              </a:rPr>
              <a:t> e </a:t>
            </a:r>
            <a:r>
              <a:rPr lang="en-US" altLang="en-US" sz="4400" dirty="0" err="1">
                <a:solidFill>
                  <a:srgbClr val="FFC000"/>
                </a:solidFill>
                <a:ea typeface="MS PGothic" panose="020B0600070205080204" pitchFamily="34" charset="-128"/>
              </a:rPr>
              <a:t>conclusioni</a:t>
            </a:r>
            <a:endParaRPr lang="en-US" altLang="en-US" sz="4400" dirty="0">
              <a:solidFill>
                <a:srgbClr val="FFC000"/>
              </a:solidFill>
              <a:ea typeface="MS PGothic" panose="020B0600070205080204" pitchFamily="34" charset="-128"/>
            </a:endParaRPr>
          </a:p>
        </p:txBody>
      </p:sp>
      <p:pic>
        <p:nvPicPr>
          <p:cNvPr id="3" name="Immagine 2">
            <a:extLst>
              <a:ext uri="{FF2B5EF4-FFF2-40B4-BE49-F238E27FC236}">
                <a16:creationId xmlns:a16="http://schemas.microsoft.com/office/drawing/2014/main" id="{3993774C-2AEB-42A6-B198-663357DCCDC9}"/>
              </a:ext>
            </a:extLst>
          </p:cNvPr>
          <p:cNvPicPr>
            <a:picLocks noChangeAspect="1"/>
          </p:cNvPicPr>
          <p:nvPr/>
        </p:nvPicPr>
        <p:blipFill>
          <a:blip r:embed="rId3"/>
          <a:stretch>
            <a:fillRect/>
          </a:stretch>
        </p:blipFill>
        <p:spPr>
          <a:xfrm>
            <a:off x="420115" y="1421513"/>
            <a:ext cx="2621259" cy="2569920"/>
          </a:xfrm>
          <a:prstGeom prst="rect">
            <a:avLst/>
          </a:prstGeom>
        </p:spPr>
      </p:pic>
      <p:sp>
        <p:nvSpPr>
          <p:cNvPr id="8" name="Text Box 4">
            <a:extLst>
              <a:ext uri="{FF2B5EF4-FFF2-40B4-BE49-F238E27FC236}">
                <a16:creationId xmlns:a16="http://schemas.microsoft.com/office/drawing/2014/main" id="{5AAE0354-0E4C-4A90-87BD-9BBBCF5CE244}"/>
              </a:ext>
            </a:extLst>
          </p:cNvPr>
          <p:cNvSpPr txBox="1">
            <a:spLocks noChangeArrowheads="1"/>
          </p:cNvSpPr>
          <p:nvPr/>
        </p:nvSpPr>
        <p:spPr bwMode="auto">
          <a:xfrm>
            <a:off x="3339548" y="1659487"/>
            <a:ext cx="5518260"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tempi di risposta più veloci nella condizione </a:t>
            </a:r>
            <a:r>
              <a:rPr lang="it-IT" altLang="it-IT" sz="3000" i="1" dirty="0">
                <a:solidFill>
                  <a:srgbClr val="000000"/>
                </a:solidFill>
              </a:rPr>
              <a:t>trial valido</a:t>
            </a:r>
            <a:r>
              <a:rPr lang="it-IT" altLang="it-IT" sz="3000" dirty="0">
                <a:solidFill>
                  <a:srgbClr val="000000"/>
                </a:solidFill>
              </a:rPr>
              <a:t> rispetto alla condizione </a:t>
            </a:r>
            <a:r>
              <a:rPr lang="it-IT" altLang="it-IT" sz="3000" i="1" dirty="0">
                <a:solidFill>
                  <a:srgbClr val="000000"/>
                </a:solidFill>
              </a:rPr>
              <a:t>trial invalido</a:t>
            </a:r>
          </a:p>
        </p:txBody>
      </p:sp>
      <p:sp>
        <p:nvSpPr>
          <p:cNvPr id="9" name="Text Box 4">
            <a:extLst>
              <a:ext uri="{FF2B5EF4-FFF2-40B4-BE49-F238E27FC236}">
                <a16:creationId xmlns:a16="http://schemas.microsoft.com/office/drawing/2014/main" id="{4E96FD8C-BA23-4EE2-B325-E71B444DC6DF}"/>
              </a:ext>
            </a:extLst>
          </p:cNvPr>
          <p:cNvSpPr txBox="1">
            <a:spLocks noChangeArrowheads="1"/>
          </p:cNvSpPr>
          <p:nvPr/>
        </p:nvSpPr>
        <p:spPr bwMode="auto">
          <a:xfrm>
            <a:off x="-245165" y="3985321"/>
            <a:ext cx="9242122" cy="1477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sym typeface="Wingdings" panose="05000000000000000000" pitchFamily="2" charset="2"/>
              </a:rPr>
              <a:t> </a:t>
            </a:r>
            <a:r>
              <a:rPr lang="it-IT" altLang="it-IT" sz="3000" dirty="0">
                <a:solidFill>
                  <a:srgbClr val="000000"/>
                </a:solidFill>
              </a:rPr>
              <a:t>il processamento delle informazioni è più veloce se congruente all’orientamento dell’attenzione</a:t>
            </a:r>
            <a:endParaRPr lang="it-IT" altLang="it-IT" sz="3000" i="1" dirty="0">
              <a:solidFill>
                <a:srgbClr val="000000"/>
              </a:solidFill>
            </a:endParaRPr>
          </a:p>
        </p:txBody>
      </p:sp>
    </p:spTree>
    <p:extLst>
      <p:ext uri="{BB962C8B-B14F-4D97-AF65-F5344CB8AC3E}">
        <p14:creationId xmlns:p14="http://schemas.microsoft.com/office/powerpoint/2010/main" val="1229705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A9C2F453-FD1E-4949-AAF0-5F8F767AF7E6}"/>
              </a:ext>
            </a:extLst>
          </p:cNvPr>
          <p:cNvSpPr txBox="1">
            <a:spLocks noChangeArrowheads="1"/>
          </p:cNvSpPr>
          <p:nvPr/>
        </p:nvSpPr>
        <p:spPr bwMode="auto">
          <a:xfrm>
            <a:off x="147043" y="1420948"/>
            <a:ext cx="8849914" cy="3485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apparirà una croce centralmente che dovrete </a:t>
            </a:r>
            <a:r>
              <a:rPr lang="it-IT" altLang="it-IT" sz="3000" dirty="0" err="1">
                <a:solidFill>
                  <a:srgbClr val="000000"/>
                </a:solidFill>
              </a:rPr>
              <a:t>fissrare</a:t>
            </a:r>
            <a:r>
              <a:rPr lang="it-IT" altLang="it-IT" sz="3000" dirty="0">
                <a:solidFill>
                  <a:srgbClr val="000000"/>
                </a:solidFill>
              </a:rPr>
              <a:t> (punto di fissazione)</a:t>
            </a:r>
          </a:p>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il vostro compito è di scrivere tutto quello che vedrete</a:t>
            </a:r>
          </a:p>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pronti?</a:t>
            </a:r>
          </a:p>
          <a:p>
            <a:pPr marL="457200" lvl="1" indent="0" eaLnBrk="1" hangingPunct="1">
              <a:spcAft>
                <a:spcPct val="45000"/>
              </a:spcAft>
              <a:buClr>
                <a:srgbClr val="990033"/>
              </a:buClr>
              <a:buSzPct val="120000"/>
            </a:pPr>
            <a:endParaRPr lang="it-IT" altLang="it-IT" sz="3000" dirty="0">
              <a:solidFill>
                <a:srgbClr val="000000"/>
              </a:solidFill>
              <a:sym typeface="Wingdings" panose="05000000000000000000" pitchFamily="2" charset="2"/>
            </a:endParaRPr>
          </a:p>
        </p:txBody>
      </p:sp>
      <p:sp>
        <p:nvSpPr>
          <p:cNvPr id="4" name="Titolo 3">
            <a:extLst>
              <a:ext uri="{FF2B5EF4-FFF2-40B4-BE49-F238E27FC236}">
                <a16:creationId xmlns:a16="http://schemas.microsoft.com/office/drawing/2014/main" id="{0F78E91F-BC24-4949-AE40-81E1F5662B97}"/>
              </a:ext>
            </a:extLst>
          </p:cNvPr>
          <p:cNvSpPr txBox="1">
            <a:spLocks noChangeArrowheads="1"/>
          </p:cNvSpPr>
          <p:nvPr/>
        </p:nvSpPr>
        <p:spPr bwMode="auto">
          <a:xfrm>
            <a:off x="147043" y="89239"/>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Paradigma di Posner</a:t>
            </a:r>
          </a:p>
          <a:p>
            <a:pPr algn="ctr">
              <a:spcBef>
                <a:spcPct val="0"/>
              </a:spcBef>
              <a:buNone/>
            </a:pPr>
            <a:r>
              <a:rPr lang="en-US" altLang="en-US" sz="4400" dirty="0" err="1">
                <a:solidFill>
                  <a:srgbClr val="FFC000"/>
                </a:solidFill>
                <a:ea typeface="MS PGothic" panose="020B0600070205080204" pitchFamily="34" charset="-128"/>
              </a:rPr>
              <a:t>versione</a:t>
            </a:r>
            <a:r>
              <a:rPr lang="en-US" altLang="en-US" sz="4400" dirty="0">
                <a:solidFill>
                  <a:srgbClr val="FFC000"/>
                </a:solidFill>
                <a:ea typeface="MS PGothic" panose="020B0600070205080204" pitchFamily="34" charset="-128"/>
              </a:rPr>
              <a:t> </a:t>
            </a:r>
            <a:r>
              <a:rPr lang="en-US" altLang="en-US" sz="4400" dirty="0" err="1">
                <a:solidFill>
                  <a:srgbClr val="FFC000"/>
                </a:solidFill>
                <a:ea typeface="MS PGothic" panose="020B0600070205080204" pitchFamily="34" charset="-128"/>
              </a:rPr>
              <a:t>modificata</a:t>
            </a:r>
            <a:r>
              <a:rPr lang="en-US" altLang="en-US" sz="4400" dirty="0">
                <a:solidFill>
                  <a:srgbClr val="FFC000"/>
                </a:solidFill>
                <a:ea typeface="MS PGothic" panose="020B0600070205080204" pitchFamily="34" charset="-128"/>
              </a:rPr>
              <a:t> per la </a:t>
            </a:r>
            <a:r>
              <a:rPr lang="en-US" altLang="en-US" sz="4400" dirty="0" err="1">
                <a:solidFill>
                  <a:srgbClr val="FFC000"/>
                </a:solidFill>
                <a:ea typeface="MS PGothic" panose="020B0600070205080204" pitchFamily="34" charset="-128"/>
              </a:rPr>
              <a:t>classe</a:t>
            </a:r>
            <a:endParaRPr lang="en-US" altLang="en-US" sz="4400" dirty="0">
              <a:solidFill>
                <a:srgbClr val="FFC000"/>
              </a:solidFill>
              <a:ea typeface="MS PGothic" panose="020B0600070205080204" pitchFamily="34" charset="-128"/>
            </a:endParaRPr>
          </a:p>
        </p:txBody>
      </p:sp>
    </p:spTree>
    <p:extLst>
      <p:ext uri="{BB962C8B-B14F-4D97-AF65-F5344CB8AC3E}">
        <p14:creationId xmlns:p14="http://schemas.microsoft.com/office/powerpoint/2010/main" val="9204402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a:extLst>
              <a:ext uri="{FF2B5EF4-FFF2-40B4-BE49-F238E27FC236}">
                <a16:creationId xmlns:a16="http://schemas.microsoft.com/office/drawing/2014/main" id="{C44C2541-0E00-4388-B634-1E05FFEB1744}"/>
              </a:ext>
            </a:extLst>
          </p:cNvPr>
          <p:cNvGrpSpPr/>
          <p:nvPr/>
        </p:nvGrpSpPr>
        <p:grpSpPr>
          <a:xfrm>
            <a:off x="1757976" y="1218102"/>
            <a:ext cx="6038885" cy="4591871"/>
            <a:chOff x="1757976" y="1218102"/>
            <a:chExt cx="6038885" cy="4591871"/>
          </a:xfrm>
        </p:grpSpPr>
        <p:pic>
          <p:nvPicPr>
            <p:cNvPr id="3" name="Immagine 2">
              <a:extLst>
                <a:ext uri="{FF2B5EF4-FFF2-40B4-BE49-F238E27FC236}">
                  <a16:creationId xmlns:a16="http://schemas.microsoft.com/office/drawing/2014/main" id="{17C1BD1F-E817-4635-9C25-626672A0957E}"/>
                </a:ext>
              </a:extLst>
            </p:cNvPr>
            <p:cNvPicPr>
              <a:picLocks noChangeAspect="1"/>
            </p:cNvPicPr>
            <p:nvPr/>
          </p:nvPicPr>
          <p:blipFill>
            <a:blip r:embed="rId3"/>
            <a:stretch>
              <a:fillRect/>
            </a:stretch>
          </p:blipFill>
          <p:spPr>
            <a:xfrm>
              <a:off x="1786682" y="1218102"/>
              <a:ext cx="6010179" cy="4421795"/>
            </a:xfrm>
            <a:prstGeom prst="rect">
              <a:avLst/>
            </a:prstGeom>
          </p:spPr>
        </p:pic>
        <p:sp>
          <p:nvSpPr>
            <p:cNvPr id="6" name="Rettangolo 5">
              <a:extLst>
                <a:ext uri="{FF2B5EF4-FFF2-40B4-BE49-F238E27FC236}">
                  <a16:creationId xmlns:a16="http://schemas.microsoft.com/office/drawing/2014/main" id="{6A8CF175-7267-43CA-BBB2-D79C61D0DBE9}"/>
                </a:ext>
              </a:extLst>
            </p:cNvPr>
            <p:cNvSpPr/>
            <p:nvPr/>
          </p:nvSpPr>
          <p:spPr>
            <a:xfrm>
              <a:off x="4174435" y="2912165"/>
              <a:ext cx="854765" cy="707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ttangolo 6">
              <a:extLst>
                <a:ext uri="{FF2B5EF4-FFF2-40B4-BE49-F238E27FC236}">
                  <a16:creationId xmlns:a16="http://schemas.microsoft.com/office/drawing/2014/main" id="{FE134AA6-A9B1-457E-9563-49D9244C54C4}"/>
                </a:ext>
              </a:extLst>
            </p:cNvPr>
            <p:cNvSpPr/>
            <p:nvPr/>
          </p:nvSpPr>
          <p:spPr>
            <a:xfrm>
              <a:off x="1757976" y="5102087"/>
              <a:ext cx="2346885" cy="707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CasellaDiTesto 1">
            <a:extLst>
              <a:ext uri="{FF2B5EF4-FFF2-40B4-BE49-F238E27FC236}">
                <a16:creationId xmlns:a16="http://schemas.microsoft.com/office/drawing/2014/main" id="{D0E6D2C3-2FE3-4254-B9AC-568EF4390941}"/>
              </a:ext>
            </a:extLst>
          </p:cNvPr>
          <p:cNvSpPr txBox="1"/>
          <p:nvPr/>
        </p:nvSpPr>
        <p:spPr>
          <a:xfrm>
            <a:off x="4352228" y="3075057"/>
            <a:ext cx="439544" cy="707886"/>
          </a:xfrm>
          <a:prstGeom prst="rect">
            <a:avLst/>
          </a:prstGeom>
          <a:noFill/>
        </p:spPr>
        <p:txBody>
          <a:bodyPr wrap="none" rtlCol="0">
            <a:spAutoFit/>
          </a:bodyPr>
          <a:lstStyle/>
          <a:p>
            <a:pPr algn="ctr"/>
            <a:r>
              <a:rPr lang="it-IT" sz="4000" b="1" dirty="0"/>
              <a:t>+</a:t>
            </a:r>
            <a:endParaRPr lang="en-GB" sz="4000" b="1" dirty="0"/>
          </a:p>
        </p:txBody>
      </p:sp>
      <p:sp>
        <p:nvSpPr>
          <p:cNvPr id="9" name="Rettangolo 8">
            <a:extLst>
              <a:ext uri="{FF2B5EF4-FFF2-40B4-BE49-F238E27FC236}">
                <a16:creationId xmlns:a16="http://schemas.microsoft.com/office/drawing/2014/main" id="{828D1FBC-B9DF-42E4-872A-CB5F38CCC84B}"/>
              </a:ext>
            </a:extLst>
          </p:cNvPr>
          <p:cNvSpPr/>
          <p:nvPr/>
        </p:nvSpPr>
        <p:spPr>
          <a:xfrm>
            <a:off x="318052" y="208722"/>
            <a:ext cx="417444" cy="4174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8055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6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600"/>
                            </p:stCondLst>
                            <p:childTnLst>
                              <p:par>
                                <p:cTn id="11" presetID="1" presetClass="entr" presetSubtype="0" fill="hold" nodeType="afterEffect">
                                  <p:stCondLst>
                                    <p:cond delay="24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3000"/>
                            </p:stCondLst>
                            <p:childTnLst>
                              <p:par>
                                <p:cTn id="14" presetID="1" presetClass="exit" presetSubtype="0" fill="hold" nodeType="afterEffect">
                                  <p:stCondLst>
                                    <p:cond delay="500"/>
                                  </p:stCondLst>
                                  <p:childTnLst>
                                    <p:set>
                                      <p:cBhvr>
                                        <p:cTn id="15" dur="1" fill="hold">
                                          <p:stCondLst>
                                            <p:cond delay="0"/>
                                          </p:stCondLst>
                                        </p:cTn>
                                        <p:tgtEl>
                                          <p:spTgt spid="8"/>
                                        </p:tgtEl>
                                        <p:attrNameLst>
                                          <p:attrName>style.visibility</p:attrName>
                                        </p:attrNameLst>
                                      </p:cBhvr>
                                      <p:to>
                                        <p:strVal val="hidden"/>
                                      </p:to>
                                    </p:set>
                                  </p:childTnLst>
                                </p:cTn>
                              </p:par>
                              <p:par>
                                <p:cTn id="16" presetID="1" presetClass="exit" presetSubtype="0" fill="hold" grpId="1" nodeType="withEffect">
                                  <p:stCondLst>
                                    <p:cond delay="500"/>
                                  </p:stCondLst>
                                  <p:childTnLst>
                                    <p:set>
                                      <p:cBhvr>
                                        <p:cTn id="17"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B3E6230C-089F-43B9-955E-CB061063D216}"/>
              </a:ext>
            </a:extLst>
          </p:cNvPr>
          <p:cNvSpPr txBox="1">
            <a:spLocks noChangeArrowheads="1"/>
          </p:cNvSpPr>
          <p:nvPr/>
        </p:nvSpPr>
        <p:spPr bwMode="auto">
          <a:xfrm>
            <a:off x="147043" y="1420948"/>
            <a:ext cx="8849914" cy="4869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cosa avete visto?</a:t>
            </a:r>
          </a:p>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ora riproviamo, ma con una piccola modifica</a:t>
            </a:r>
          </a:p>
          <a:p>
            <a:pPr lvl="2"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apparirà una freccia sopra al punto di fissazione</a:t>
            </a:r>
          </a:p>
          <a:p>
            <a:pPr lvl="2" eaLnBrk="1" hangingPunct="1">
              <a:spcAft>
                <a:spcPct val="45000"/>
              </a:spcAft>
              <a:buClr>
                <a:srgbClr val="990033"/>
              </a:buClr>
              <a:buSzPct val="120000"/>
              <a:buFont typeface="Wingdings" panose="05000000000000000000" pitchFamily="2" charset="2"/>
              <a:buChar char="§"/>
            </a:pPr>
            <a:r>
              <a:rPr lang="en-GB" sz="3200" dirty="0" err="1"/>
              <a:t>ricordatevi</a:t>
            </a:r>
            <a:r>
              <a:rPr lang="en-GB" sz="3200" dirty="0"/>
              <a:t> di fissure la </a:t>
            </a:r>
            <a:r>
              <a:rPr lang="en-GB" sz="3200" dirty="0" err="1"/>
              <a:t>corce</a:t>
            </a:r>
            <a:r>
              <a:rPr lang="en-GB" sz="3200" dirty="0"/>
              <a:t>!</a:t>
            </a:r>
            <a:endParaRPr lang="it-IT" altLang="it-IT" sz="3000" dirty="0"/>
          </a:p>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il vostro compito è di scrivere tutto quello che vedrete</a:t>
            </a:r>
          </a:p>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pronti?</a:t>
            </a:r>
          </a:p>
        </p:txBody>
      </p:sp>
      <p:sp>
        <p:nvSpPr>
          <p:cNvPr id="5" name="Titolo 3">
            <a:extLst>
              <a:ext uri="{FF2B5EF4-FFF2-40B4-BE49-F238E27FC236}">
                <a16:creationId xmlns:a16="http://schemas.microsoft.com/office/drawing/2014/main" id="{26031217-5E41-4C3A-B00E-EA466ECAFD64}"/>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Paradigma di Posner</a:t>
            </a:r>
          </a:p>
          <a:p>
            <a:pPr algn="ctr">
              <a:spcBef>
                <a:spcPct val="0"/>
              </a:spcBef>
              <a:buNone/>
            </a:pPr>
            <a:r>
              <a:rPr lang="en-US" altLang="en-US" sz="4400" dirty="0" err="1">
                <a:solidFill>
                  <a:srgbClr val="FFC000"/>
                </a:solidFill>
                <a:ea typeface="MS PGothic" panose="020B0600070205080204" pitchFamily="34" charset="-128"/>
              </a:rPr>
              <a:t>versione</a:t>
            </a:r>
            <a:r>
              <a:rPr lang="en-US" altLang="en-US" sz="4400" dirty="0">
                <a:solidFill>
                  <a:srgbClr val="FFC000"/>
                </a:solidFill>
                <a:ea typeface="MS PGothic" panose="020B0600070205080204" pitchFamily="34" charset="-128"/>
              </a:rPr>
              <a:t> </a:t>
            </a:r>
            <a:r>
              <a:rPr lang="en-US" altLang="en-US" sz="4400" dirty="0" err="1">
                <a:solidFill>
                  <a:srgbClr val="FFC000"/>
                </a:solidFill>
                <a:ea typeface="MS PGothic" panose="020B0600070205080204" pitchFamily="34" charset="-128"/>
              </a:rPr>
              <a:t>modificata</a:t>
            </a:r>
            <a:r>
              <a:rPr lang="en-US" altLang="en-US" sz="4400" dirty="0">
                <a:solidFill>
                  <a:srgbClr val="FFC000"/>
                </a:solidFill>
                <a:ea typeface="MS PGothic" panose="020B0600070205080204" pitchFamily="34" charset="-128"/>
              </a:rPr>
              <a:t> per la </a:t>
            </a:r>
            <a:r>
              <a:rPr lang="en-US" altLang="en-US" sz="4400" dirty="0" err="1">
                <a:solidFill>
                  <a:srgbClr val="FFC000"/>
                </a:solidFill>
                <a:ea typeface="MS PGothic" panose="020B0600070205080204" pitchFamily="34" charset="-128"/>
              </a:rPr>
              <a:t>classe</a:t>
            </a:r>
            <a:endParaRPr lang="en-US" altLang="en-US" sz="4400" dirty="0">
              <a:solidFill>
                <a:srgbClr val="FFC000"/>
              </a:solidFill>
              <a:ea typeface="MS PGothic" panose="020B0600070205080204" pitchFamily="34" charset="-128"/>
            </a:endParaRPr>
          </a:p>
        </p:txBody>
      </p:sp>
      <p:grpSp>
        <p:nvGrpSpPr>
          <p:cNvPr id="6" name="Gruppo 5">
            <a:extLst>
              <a:ext uri="{FF2B5EF4-FFF2-40B4-BE49-F238E27FC236}">
                <a16:creationId xmlns:a16="http://schemas.microsoft.com/office/drawing/2014/main" id="{50026F06-FFF4-43AC-A841-3D191562968B}"/>
              </a:ext>
            </a:extLst>
          </p:cNvPr>
          <p:cNvGrpSpPr/>
          <p:nvPr/>
        </p:nvGrpSpPr>
        <p:grpSpPr>
          <a:xfrm>
            <a:off x="1201386" y="1979011"/>
            <a:ext cx="6038885" cy="4591871"/>
            <a:chOff x="1757976" y="1218102"/>
            <a:chExt cx="6038885" cy="4591871"/>
          </a:xfrm>
        </p:grpSpPr>
        <p:pic>
          <p:nvPicPr>
            <p:cNvPr id="7" name="Immagine 6">
              <a:extLst>
                <a:ext uri="{FF2B5EF4-FFF2-40B4-BE49-F238E27FC236}">
                  <a16:creationId xmlns:a16="http://schemas.microsoft.com/office/drawing/2014/main" id="{F81C40D3-ED40-4214-8292-1226562F2898}"/>
                </a:ext>
              </a:extLst>
            </p:cNvPr>
            <p:cNvPicPr>
              <a:picLocks noChangeAspect="1"/>
            </p:cNvPicPr>
            <p:nvPr/>
          </p:nvPicPr>
          <p:blipFill>
            <a:blip r:embed="rId3"/>
            <a:stretch>
              <a:fillRect/>
            </a:stretch>
          </p:blipFill>
          <p:spPr>
            <a:xfrm>
              <a:off x="1786682" y="1218102"/>
              <a:ext cx="6010179" cy="4421795"/>
            </a:xfrm>
            <a:prstGeom prst="rect">
              <a:avLst/>
            </a:prstGeom>
          </p:spPr>
        </p:pic>
        <p:sp>
          <p:nvSpPr>
            <p:cNvPr id="8" name="Rettangolo 7">
              <a:extLst>
                <a:ext uri="{FF2B5EF4-FFF2-40B4-BE49-F238E27FC236}">
                  <a16:creationId xmlns:a16="http://schemas.microsoft.com/office/drawing/2014/main" id="{C1664D92-2108-4BC9-8659-581CF96A7D21}"/>
                </a:ext>
              </a:extLst>
            </p:cNvPr>
            <p:cNvSpPr/>
            <p:nvPr/>
          </p:nvSpPr>
          <p:spPr>
            <a:xfrm>
              <a:off x="4174435" y="2912165"/>
              <a:ext cx="854765" cy="707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ttangolo 8">
              <a:extLst>
                <a:ext uri="{FF2B5EF4-FFF2-40B4-BE49-F238E27FC236}">
                  <a16:creationId xmlns:a16="http://schemas.microsoft.com/office/drawing/2014/main" id="{6993D07E-E373-44B0-A901-D6861B16CC2F}"/>
                </a:ext>
              </a:extLst>
            </p:cNvPr>
            <p:cNvSpPr/>
            <p:nvPr/>
          </p:nvSpPr>
          <p:spPr>
            <a:xfrm>
              <a:off x="1757976" y="5102087"/>
              <a:ext cx="2346885" cy="707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782750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o 11">
            <a:extLst>
              <a:ext uri="{FF2B5EF4-FFF2-40B4-BE49-F238E27FC236}">
                <a16:creationId xmlns:a16="http://schemas.microsoft.com/office/drawing/2014/main" id="{A8EC5E48-E44C-4E6B-821F-4281A63EDBAD}"/>
              </a:ext>
            </a:extLst>
          </p:cNvPr>
          <p:cNvGrpSpPr/>
          <p:nvPr/>
        </p:nvGrpSpPr>
        <p:grpSpPr>
          <a:xfrm>
            <a:off x="1053546" y="1048026"/>
            <a:ext cx="6285475" cy="5263322"/>
            <a:chOff x="1461052" y="1048026"/>
            <a:chExt cx="6285475" cy="5263322"/>
          </a:xfrm>
        </p:grpSpPr>
        <p:pic>
          <p:nvPicPr>
            <p:cNvPr id="10" name="Immagine 9">
              <a:extLst>
                <a:ext uri="{FF2B5EF4-FFF2-40B4-BE49-F238E27FC236}">
                  <a16:creationId xmlns:a16="http://schemas.microsoft.com/office/drawing/2014/main" id="{BADC6B2F-A0DC-4A72-8970-5A2494C24FA5}"/>
                </a:ext>
              </a:extLst>
            </p:cNvPr>
            <p:cNvPicPr>
              <a:picLocks noChangeAspect="1"/>
            </p:cNvPicPr>
            <p:nvPr/>
          </p:nvPicPr>
          <p:blipFill>
            <a:blip r:embed="rId3"/>
            <a:stretch>
              <a:fillRect/>
            </a:stretch>
          </p:blipFill>
          <p:spPr>
            <a:xfrm>
              <a:off x="1786682" y="1048026"/>
              <a:ext cx="5959845" cy="4761947"/>
            </a:xfrm>
            <a:prstGeom prst="rect">
              <a:avLst/>
            </a:prstGeom>
          </p:spPr>
        </p:pic>
        <p:sp>
          <p:nvSpPr>
            <p:cNvPr id="5" name="Rettangolo 4">
              <a:extLst>
                <a:ext uri="{FF2B5EF4-FFF2-40B4-BE49-F238E27FC236}">
                  <a16:creationId xmlns:a16="http://schemas.microsoft.com/office/drawing/2014/main" id="{2AF91B72-B072-4A66-A2C4-944D348D73A3}"/>
                </a:ext>
              </a:extLst>
            </p:cNvPr>
            <p:cNvSpPr/>
            <p:nvPr/>
          </p:nvSpPr>
          <p:spPr>
            <a:xfrm>
              <a:off x="4572000" y="2951922"/>
              <a:ext cx="785191" cy="83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ttangolo 10">
              <a:extLst>
                <a:ext uri="{FF2B5EF4-FFF2-40B4-BE49-F238E27FC236}">
                  <a16:creationId xmlns:a16="http://schemas.microsoft.com/office/drawing/2014/main" id="{CEE40761-3DC7-42A1-8206-022F4E4A60B6}"/>
                </a:ext>
              </a:extLst>
            </p:cNvPr>
            <p:cNvSpPr/>
            <p:nvPr/>
          </p:nvSpPr>
          <p:spPr>
            <a:xfrm>
              <a:off x="1461052" y="5168348"/>
              <a:ext cx="2683565"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CasellaDiTesto 1">
            <a:extLst>
              <a:ext uri="{FF2B5EF4-FFF2-40B4-BE49-F238E27FC236}">
                <a16:creationId xmlns:a16="http://schemas.microsoft.com/office/drawing/2014/main" id="{D0E6D2C3-2FE3-4254-B9AC-568EF4390941}"/>
              </a:ext>
            </a:extLst>
          </p:cNvPr>
          <p:cNvSpPr txBox="1"/>
          <p:nvPr/>
        </p:nvSpPr>
        <p:spPr>
          <a:xfrm>
            <a:off x="4352228" y="3075057"/>
            <a:ext cx="439544" cy="707886"/>
          </a:xfrm>
          <a:prstGeom prst="rect">
            <a:avLst/>
          </a:prstGeom>
          <a:noFill/>
        </p:spPr>
        <p:txBody>
          <a:bodyPr wrap="none" rtlCol="0">
            <a:spAutoFit/>
          </a:bodyPr>
          <a:lstStyle/>
          <a:p>
            <a:pPr algn="ctr"/>
            <a:r>
              <a:rPr lang="it-IT" sz="4000" b="1" dirty="0"/>
              <a:t>+</a:t>
            </a:r>
            <a:endParaRPr lang="en-GB" sz="4000" b="1" dirty="0"/>
          </a:p>
        </p:txBody>
      </p:sp>
      <p:sp>
        <p:nvSpPr>
          <p:cNvPr id="13" name="Freccia a destra 12">
            <a:extLst>
              <a:ext uri="{FF2B5EF4-FFF2-40B4-BE49-F238E27FC236}">
                <a16:creationId xmlns:a16="http://schemas.microsoft.com/office/drawing/2014/main" id="{5C024899-C93D-4379-B52A-CD1BB80AA06E}"/>
              </a:ext>
            </a:extLst>
          </p:cNvPr>
          <p:cNvSpPr/>
          <p:nvPr/>
        </p:nvSpPr>
        <p:spPr>
          <a:xfrm>
            <a:off x="4020378" y="2573682"/>
            <a:ext cx="1103244" cy="31253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1173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60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600"/>
                                  </p:stCondLst>
                                  <p:childTnLst>
                                    <p:set>
                                      <p:cBhvr>
                                        <p:cTn id="8" dur="1" fill="hold">
                                          <p:stCondLst>
                                            <p:cond delay="0"/>
                                          </p:stCondLst>
                                        </p:cTn>
                                        <p:tgtEl>
                                          <p:spTgt spid="13"/>
                                        </p:tgtEl>
                                        <p:attrNameLst>
                                          <p:attrName>style.visibility</p:attrName>
                                        </p:attrNameLst>
                                      </p:cBhvr>
                                      <p:to>
                                        <p:strVal val="visible"/>
                                      </p:to>
                                    </p:set>
                                  </p:childTnLst>
                                </p:cTn>
                              </p:par>
                            </p:childTnLst>
                          </p:cTn>
                        </p:par>
                        <p:par>
                          <p:cTn id="9" fill="hold">
                            <p:stCondLst>
                              <p:cond delay="600"/>
                            </p:stCondLst>
                            <p:childTnLst>
                              <p:par>
                                <p:cTn id="10" presetID="1" presetClass="exit" presetSubtype="0" fill="hold" grpId="1" nodeType="afterEffect">
                                  <p:stCondLst>
                                    <p:cond delay="2900"/>
                                  </p:stCondLst>
                                  <p:childTnLst>
                                    <p:set>
                                      <p:cBhvr>
                                        <p:cTn id="11" dur="1" fill="hold">
                                          <p:stCondLst>
                                            <p:cond delay="0"/>
                                          </p:stCondLst>
                                        </p:cTn>
                                        <p:tgtEl>
                                          <p:spTgt spid="13"/>
                                        </p:tgtEl>
                                        <p:attrNameLst>
                                          <p:attrName>style.visibility</p:attrName>
                                        </p:attrNameLst>
                                      </p:cBhvr>
                                      <p:to>
                                        <p:strVal val="hidden"/>
                                      </p:to>
                                    </p:set>
                                  </p:childTnLst>
                                </p:cTn>
                              </p:par>
                            </p:childTnLst>
                          </p:cTn>
                        </p:par>
                        <p:par>
                          <p:cTn id="12" fill="hold">
                            <p:stCondLst>
                              <p:cond delay="3500"/>
                            </p:stCondLst>
                            <p:childTnLst>
                              <p:par>
                                <p:cTn id="13" presetID="1"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3500"/>
                            </p:stCondLst>
                            <p:childTnLst>
                              <p:par>
                                <p:cTn id="16" presetID="1" presetClass="exit" presetSubtype="0" fill="hold" nodeType="afterEffect">
                                  <p:stCondLst>
                                    <p:cond delay="500"/>
                                  </p:stCondLst>
                                  <p:childTnLst>
                                    <p:set>
                                      <p:cBhvr>
                                        <p:cTn id="17" dur="1" fill="hold">
                                          <p:stCondLst>
                                            <p:cond delay="0"/>
                                          </p:stCondLst>
                                        </p:cTn>
                                        <p:tgtEl>
                                          <p:spTgt spid="12"/>
                                        </p:tgtEl>
                                        <p:attrNameLst>
                                          <p:attrName>style.visibility</p:attrName>
                                        </p:attrNameLst>
                                      </p:cBhvr>
                                      <p:to>
                                        <p:strVal val="hidden"/>
                                      </p:to>
                                    </p:set>
                                  </p:childTnLst>
                                </p:cTn>
                              </p:par>
                              <p:par>
                                <p:cTn id="18" presetID="1" presetClass="exit" presetSubtype="0" fill="hold" grpId="1" nodeType="withEffect">
                                  <p:stCondLst>
                                    <p:cond delay="500"/>
                                  </p:stCondLst>
                                  <p:childTnLst>
                                    <p:set>
                                      <p:cBhvr>
                                        <p:cTn id="19"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3" grpId="0" animBg="1"/>
      <p:bldP spid="1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B3E6230C-089F-43B9-955E-CB061063D216}"/>
              </a:ext>
            </a:extLst>
          </p:cNvPr>
          <p:cNvSpPr txBox="1">
            <a:spLocks noChangeArrowheads="1"/>
          </p:cNvSpPr>
          <p:nvPr/>
        </p:nvSpPr>
        <p:spPr bwMode="auto">
          <a:xfrm>
            <a:off x="147043" y="1420948"/>
            <a:ext cx="8849914"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cosa avete visto?</a:t>
            </a:r>
          </a:p>
        </p:txBody>
      </p:sp>
      <p:sp>
        <p:nvSpPr>
          <p:cNvPr id="5" name="Titolo 3">
            <a:extLst>
              <a:ext uri="{FF2B5EF4-FFF2-40B4-BE49-F238E27FC236}">
                <a16:creationId xmlns:a16="http://schemas.microsoft.com/office/drawing/2014/main" id="{26031217-5E41-4C3A-B00E-EA466ECAFD64}"/>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Paradigma di Posner</a:t>
            </a:r>
          </a:p>
          <a:p>
            <a:pPr algn="ctr">
              <a:spcBef>
                <a:spcPct val="0"/>
              </a:spcBef>
              <a:buNone/>
            </a:pPr>
            <a:r>
              <a:rPr lang="en-US" altLang="en-US" sz="4400" dirty="0" err="1">
                <a:solidFill>
                  <a:srgbClr val="FFC000"/>
                </a:solidFill>
                <a:ea typeface="MS PGothic" panose="020B0600070205080204" pitchFamily="34" charset="-128"/>
              </a:rPr>
              <a:t>versione</a:t>
            </a:r>
            <a:r>
              <a:rPr lang="en-US" altLang="en-US" sz="4400" dirty="0">
                <a:solidFill>
                  <a:srgbClr val="FFC000"/>
                </a:solidFill>
                <a:ea typeface="MS PGothic" panose="020B0600070205080204" pitchFamily="34" charset="-128"/>
              </a:rPr>
              <a:t> </a:t>
            </a:r>
            <a:r>
              <a:rPr lang="en-US" altLang="en-US" sz="4400" dirty="0" err="1">
                <a:solidFill>
                  <a:srgbClr val="FFC000"/>
                </a:solidFill>
                <a:ea typeface="MS PGothic" panose="020B0600070205080204" pitchFamily="34" charset="-128"/>
              </a:rPr>
              <a:t>modificata</a:t>
            </a:r>
            <a:r>
              <a:rPr lang="en-US" altLang="en-US" sz="4400" dirty="0">
                <a:solidFill>
                  <a:srgbClr val="FFC000"/>
                </a:solidFill>
                <a:ea typeface="MS PGothic" panose="020B0600070205080204" pitchFamily="34" charset="-128"/>
              </a:rPr>
              <a:t> per la </a:t>
            </a:r>
            <a:r>
              <a:rPr lang="en-US" altLang="en-US" sz="4400" dirty="0" err="1">
                <a:solidFill>
                  <a:srgbClr val="FFC000"/>
                </a:solidFill>
                <a:ea typeface="MS PGothic" panose="020B0600070205080204" pitchFamily="34" charset="-128"/>
              </a:rPr>
              <a:t>classe</a:t>
            </a:r>
            <a:endParaRPr lang="en-US" altLang="en-US" sz="4400" dirty="0">
              <a:solidFill>
                <a:srgbClr val="FFC000"/>
              </a:solidFill>
              <a:ea typeface="MS PGothic" panose="020B0600070205080204" pitchFamily="34" charset="-128"/>
            </a:endParaRPr>
          </a:p>
        </p:txBody>
      </p:sp>
      <p:grpSp>
        <p:nvGrpSpPr>
          <p:cNvPr id="10" name="Gruppo 9">
            <a:extLst>
              <a:ext uri="{FF2B5EF4-FFF2-40B4-BE49-F238E27FC236}">
                <a16:creationId xmlns:a16="http://schemas.microsoft.com/office/drawing/2014/main" id="{1E9EC7C7-469D-431C-93C1-A68A02CECC38}"/>
              </a:ext>
            </a:extLst>
          </p:cNvPr>
          <p:cNvGrpSpPr/>
          <p:nvPr/>
        </p:nvGrpSpPr>
        <p:grpSpPr>
          <a:xfrm>
            <a:off x="1093303" y="1974946"/>
            <a:ext cx="6275536" cy="4883054"/>
            <a:chOff x="1470991" y="1048026"/>
            <a:chExt cx="6275536" cy="4883054"/>
          </a:xfrm>
        </p:grpSpPr>
        <p:pic>
          <p:nvPicPr>
            <p:cNvPr id="11" name="Immagine 10">
              <a:extLst>
                <a:ext uri="{FF2B5EF4-FFF2-40B4-BE49-F238E27FC236}">
                  <a16:creationId xmlns:a16="http://schemas.microsoft.com/office/drawing/2014/main" id="{B223AB7D-F53D-4191-86CD-734764F39D38}"/>
                </a:ext>
              </a:extLst>
            </p:cNvPr>
            <p:cNvPicPr>
              <a:picLocks noChangeAspect="1"/>
            </p:cNvPicPr>
            <p:nvPr/>
          </p:nvPicPr>
          <p:blipFill>
            <a:blip r:embed="rId3"/>
            <a:stretch>
              <a:fillRect/>
            </a:stretch>
          </p:blipFill>
          <p:spPr>
            <a:xfrm>
              <a:off x="1786682" y="1048026"/>
              <a:ext cx="5959845" cy="4761947"/>
            </a:xfrm>
            <a:prstGeom prst="rect">
              <a:avLst/>
            </a:prstGeom>
          </p:spPr>
        </p:pic>
        <p:sp>
          <p:nvSpPr>
            <p:cNvPr id="12" name="Rettangolo 11">
              <a:extLst>
                <a:ext uri="{FF2B5EF4-FFF2-40B4-BE49-F238E27FC236}">
                  <a16:creationId xmlns:a16="http://schemas.microsoft.com/office/drawing/2014/main" id="{201A8DE9-17CD-4BCC-84C2-C6750AA6ED06}"/>
                </a:ext>
              </a:extLst>
            </p:cNvPr>
            <p:cNvSpPr/>
            <p:nvPr/>
          </p:nvSpPr>
          <p:spPr>
            <a:xfrm>
              <a:off x="4572000" y="2951922"/>
              <a:ext cx="785191" cy="83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ttangolo 12">
              <a:extLst>
                <a:ext uri="{FF2B5EF4-FFF2-40B4-BE49-F238E27FC236}">
                  <a16:creationId xmlns:a16="http://schemas.microsoft.com/office/drawing/2014/main" id="{D72CD714-3007-450D-8D7B-5D914620F68E}"/>
                </a:ext>
              </a:extLst>
            </p:cNvPr>
            <p:cNvSpPr/>
            <p:nvPr/>
          </p:nvSpPr>
          <p:spPr>
            <a:xfrm>
              <a:off x="1470991" y="4788080"/>
              <a:ext cx="2683565"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942042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36">
            <a:extLst>
              <a:ext uri="{FF2B5EF4-FFF2-40B4-BE49-F238E27FC236}">
                <a16:creationId xmlns:a16="http://schemas.microsoft.com/office/drawing/2014/main" id="{A83B064C-F0F2-4538-BDA6-880BE8BE7298}"/>
              </a:ext>
            </a:extLst>
          </p:cNvPr>
          <p:cNvSpPr txBox="1">
            <a:spLocks noChangeArrowheads="1"/>
          </p:cNvSpPr>
          <p:nvPr/>
        </p:nvSpPr>
        <p:spPr bwMode="auto">
          <a:xfrm>
            <a:off x="0" y="2551113"/>
            <a:ext cx="8915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5300" b="0">
              <a:solidFill>
                <a:srgbClr val="990033"/>
              </a:solidFill>
              <a:ea typeface="MS PGothic" panose="020B0600070205080204" pitchFamily="34" charset="-128"/>
            </a:endParaRPr>
          </a:p>
        </p:txBody>
      </p:sp>
      <p:sp>
        <p:nvSpPr>
          <p:cNvPr id="535556" name="Text Box 4">
            <a:extLst>
              <a:ext uri="{FF2B5EF4-FFF2-40B4-BE49-F238E27FC236}">
                <a16:creationId xmlns:a16="http://schemas.microsoft.com/office/drawing/2014/main" id="{940C8811-3CBA-48F0-8D20-7A8611197554}"/>
              </a:ext>
            </a:extLst>
          </p:cNvPr>
          <p:cNvSpPr txBox="1">
            <a:spLocks noChangeArrowheads="1"/>
          </p:cNvSpPr>
          <p:nvPr/>
        </p:nvSpPr>
        <p:spPr bwMode="auto">
          <a:xfrm>
            <a:off x="405130" y="1866900"/>
            <a:ext cx="833374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en-US" altLang="en-US" sz="5400" b="0" dirty="0">
                <a:solidFill>
                  <a:srgbClr val="990033"/>
                </a:solidFill>
                <a:ea typeface="MS PGothic" panose="020B0600070205080204" pitchFamily="34" charset="-128"/>
              </a:rPr>
              <a:t>La nostra </a:t>
            </a:r>
            <a:r>
              <a:rPr lang="en-US" altLang="en-US" sz="5400" b="0" dirty="0" err="1">
                <a:solidFill>
                  <a:srgbClr val="990033"/>
                </a:solidFill>
                <a:ea typeface="MS PGothic" panose="020B0600070205080204" pitchFamily="34" charset="-128"/>
              </a:rPr>
              <a:t>attenzione</a:t>
            </a:r>
            <a:r>
              <a:rPr lang="en-US" altLang="en-US" sz="5400" b="0" dirty="0">
                <a:solidFill>
                  <a:srgbClr val="990033"/>
                </a:solidFill>
                <a:ea typeface="MS PGothic" panose="020B0600070205080204" pitchFamily="34" charset="-128"/>
              </a:rPr>
              <a:t> da </a:t>
            </a:r>
            <a:r>
              <a:rPr lang="en-US" altLang="en-US" sz="5400" b="0" dirty="0" err="1">
                <a:solidFill>
                  <a:srgbClr val="990033"/>
                </a:solidFill>
                <a:ea typeface="MS PGothic" panose="020B0600070205080204" pitchFamily="34" charset="-128"/>
              </a:rPr>
              <a:t>cosa</a:t>
            </a:r>
            <a:r>
              <a:rPr lang="en-US" altLang="en-US" sz="5400" b="0" dirty="0">
                <a:solidFill>
                  <a:srgbClr val="990033"/>
                </a:solidFill>
                <a:ea typeface="MS PGothic" panose="020B0600070205080204" pitchFamily="34" charset="-128"/>
              </a:rPr>
              <a:t> è </a:t>
            </a:r>
            <a:r>
              <a:rPr lang="en-US" altLang="en-US" sz="5400" b="0" dirty="0" err="1">
                <a:solidFill>
                  <a:srgbClr val="990033"/>
                </a:solidFill>
                <a:ea typeface="MS PGothic" panose="020B0600070205080204" pitchFamily="34" charset="-128"/>
              </a:rPr>
              <a:t>guidata</a:t>
            </a:r>
            <a:r>
              <a:rPr lang="en-US" altLang="en-US" sz="5400" b="0" dirty="0">
                <a:solidFill>
                  <a:srgbClr val="990033"/>
                </a:solidFill>
                <a:ea typeface="MS PGothic" panose="020B0600070205080204" pitchFamily="34" charset="-128"/>
              </a:rPr>
              <a:t>/</a:t>
            </a:r>
            <a:r>
              <a:rPr lang="en-US" altLang="en-US" sz="5400" b="0" dirty="0" err="1">
                <a:solidFill>
                  <a:srgbClr val="990033"/>
                </a:solidFill>
                <a:ea typeface="MS PGothic" panose="020B0600070205080204" pitchFamily="34" charset="-128"/>
              </a:rPr>
              <a:t>catturata</a:t>
            </a:r>
            <a:r>
              <a:rPr lang="en-US" altLang="en-US" sz="5400" b="0" dirty="0">
                <a:solidFill>
                  <a:srgbClr val="990033"/>
                </a:solidFill>
                <a:ea typeface="MS PGothic" panose="020B0600070205080204" pitchFamily="34" charset="-128"/>
              </a:rPr>
              <a:t>?</a:t>
            </a:r>
          </a:p>
        </p:txBody>
      </p:sp>
    </p:spTree>
    <p:extLst>
      <p:ext uri="{BB962C8B-B14F-4D97-AF65-F5344CB8AC3E}">
        <p14:creationId xmlns:p14="http://schemas.microsoft.com/office/powerpoint/2010/main" val="292825992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26031217-5E41-4C3A-B00E-EA466ECAFD64}"/>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salienza</a:t>
            </a:r>
          </a:p>
        </p:txBody>
      </p:sp>
      <p:pic>
        <p:nvPicPr>
          <p:cNvPr id="2" name="Immagine 1">
            <a:extLst>
              <a:ext uri="{FF2B5EF4-FFF2-40B4-BE49-F238E27FC236}">
                <a16:creationId xmlns:a16="http://schemas.microsoft.com/office/drawing/2014/main" id="{14F332BE-C835-4A15-8311-2898D8C9F61F}"/>
              </a:ext>
            </a:extLst>
          </p:cNvPr>
          <p:cNvPicPr>
            <a:picLocks noChangeAspect="1"/>
          </p:cNvPicPr>
          <p:nvPr/>
        </p:nvPicPr>
        <p:blipFill>
          <a:blip r:embed="rId3"/>
          <a:stretch>
            <a:fillRect/>
          </a:stretch>
        </p:blipFill>
        <p:spPr>
          <a:xfrm>
            <a:off x="1984047" y="2501374"/>
            <a:ext cx="5175906" cy="3480477"/>
          </a:xfrm>
          <a:prstGeom prst="rect">
            <a:avLst/>
          </a:prstGeom>
        </p:spPr>
      </p:pic>
      <p:sp>
        <p:nvSpPr>
          <p:cNvPr id="6" name="Text Box 4">
            <a:extLst>
              <a:ext uri="{FF2B5EF4-FFF2-40B4-BE49-F238E27FC236}">
                <a16:creationId xmlns:a16="http://schemas.microsoft.com/office/drawing/2014/main" id="{D49C7FAB-AB7F-4A85-B20E-2E8AD4829F6B}"/>
              </a:ext>
            </a:extLst>
          </p:cNvPr>
          <p:cNvSpPr txBox="1">
            <a:spLocks noChangeArrowheads="1"/>
          </p:cNvSpPr>
          <p:nvPr/>
        </p:nvSpPr>
        <p:spPr bwMode="auto">
          <a:xfrm>
            <a:off x="147043" y="1062629"/>
            <a:ext cx="8849914"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caratteristiche elementari dello stimolo, come colore</a:t>
            </a:r>
          </a:p>
        </p:txBody>
      </p:sp>
    </p:spTree>
    <p:extLst>
      <p:ext uri="{BB962C8B-B14F-4D97-AF65-F5344CB8AC3E}">
        <p14:creationId xmlns:p14="http://schemas.microsoft.com/office/powerpoint/2010/main" val="1651491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26031217-5E41-4C3A-B00E-EA466ECAFD64}"/>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salienza</a:t>
            </a:r>
          </a:p>
        </p:txBody>
      </p:sp>
      <p:sp>
        <p:nvSpPr>
          <p:cNvPr id="8" name="Text Box 4">
            <a:extLst>
              <a:ext uri="{FF2B5EF4-FFF2-40B4-BE49-F238E27FC236}">
                <a16:creationId xmlns:a16="http://schemas.microsoft.com/office/drawing/2014/main" id="{851357F3-FBAB-43A2-9628-0BCD62675B74}"/>
              </a:ext>
            </a:extLst>
          </p:cNvPr>
          <p:cNvSpPr txBox="1">
            <a:spLocks noChangeArrowheads="1"/>
          </p:cNvSpPr>
          <p:nvPr/>
        </p:nvSpPr>
        <p:spPr bwMode="auto">
          <a:xfrm>
            <a:off x="147043" y="1062629"/>
            <a:ext cx="8849914"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caratteristiche elementari dello stimolo, come colore, movimento</a:t>
            </a:r>
          </a:p>
        </p:txBody>
      </p:sp>
      <p:pic>
        <p:nvPicPr>
          <p:cNvPr id="6" name="Picture 2" descr="GuassianBackground6">
            <a:extLst>
              <a:ext uri="{FF2B5EF4-FFF2-40B4-BE49-F238E27FC236}">
                <a16:creationId xmlns:a16="http://schemas.microsoft.com/office/drawing/2014/main" id="{7A40F88D-D271-45DC-BCC3-FA0AEDFD0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547"/>
          <a:stretch>
            <a:fillRect/>
          </a:stretch>
        </p:blipFill>
        <p:spPr bwMode="auto">
          <a:xfrm>
            <a:off x="2148930" y="2078292"/>
            <a:ext cx="4846140" cy="46322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5quadrati130Gaussian6">
            <a:extLst>
              <a:ext uri="{FF2B5EF4-FFF2-40B4-BE49-F238E27FC236}">
                <a16:creationId xmlns:a16="http://schemas.microsoft.com/office/drawing/2014/main" id="{64323F89-339E-40C7-BD25-89C8902F4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967" t="35228" r="33429" b="41904"/>
          <a:stretch>
            <a:fillRect/>
          </a:stretch>
        </p:blipFill>
        <p:spPr bwMode="auto">
          <a:xfrm>
            <a:off x="2275268" y="3207889"/>
            <a:ext cx="1112720" cy="99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0000"/>
                </a:solidFill>
                <a:miter lim="800000"/>
                <a:headEnd/>
                <a:tailEnd/>
              </a14:hiddenLine>
            </a:ext>
          </a:extLst>
        </p:spPr>
      </p:pic>
    </p:spTree>
    <p:extLst>
      <p:ext uri="{BB962C8B-B14F-4D97-AF65-F5344CB8AC3E}">
        <p14:creationId xmlns:p14="http://schemas.microsoft.com/office/powerpoint/2010/main" val="25721282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38889E-6 2.22222E-6 L 0.36354 0.00301 " pathEditMode="relative" rAng="0" ptsTypes="AA">
                                      <p:cBhvr>
                                        <p:cTn id="6" dur="2000" fill="hold"/>
                                        <p:tgtEl>
                                          <p:spTgt spid="7"/>
                                        </p:tgtEl>
                                        <p:attrNameLst>
                                          <p:attrName>ppt_x</p:attrName>
                                          <p:attrName>ppt_y</p:attrName>
                                        </p:attrNameLst>
                                      </p:cBhvr>
                                      <p:rCtr x="18177"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26031217-5E41-4C3A-B00E-EA466ECAFD64}"/>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salienza</a:t>
            </a:r>
          </a:p>
        </p:txBody>
      </p:sp>
      <p:sp>
        <p:nvSpPr>
          <p:cNvPr id="8" name="Text Box 4">
            <a:extLst>
              <a:ext uri="{FF2B5EF4-FFF2-40B4-BE49-F238E27FC236}">
                <a16:creationId xmlns:a16="http://schemas.microsoft.com/office/drawing/2014/main" id="{851357F3-FBAB-43A2-9628-0BCD62675B74}"/>
              </a:ext>
            </a:extLst>
          </p:cNvPr>
          <p:cNvSpPr txBox="1">
            <a:spLocks noChangeArrowheads="1"/>
          </p:cNvSpPr>
          <p:nvPr/>
        </p:nvSpPr>
        <p:spPr bwMode="auto">
          <a:xfrm>
            <a:off x="147043" y="1062629"/>
            <a:ext cx="8849914"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caratteristiche elementari dello stimolo, come colore, movimento o orientamento</a:t>
            </a:r>
          </a:p>
        </p:txBody>
      </p:sp>
      <p:pic>
        <p:nvPicPr>
          <p:cNvPr id="4" name="Immagine 3">
            <a:extLst>
              <a:ext uri="{FF2B5EF4-FFF2-40B4-BE49-F238E27FC236}">
                <a16:creationId xmlns:a16="http://schemas.microsoft.com/office/drawing/2014/main" id="{A97A7F0C-B7E5-4481-B1DF-42AA1E46C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026" y="2615825"/>
            <a:ext cx="5441947" cy="2554692"/>
          </a:xfrm>
          <a:prstGeom prst="rect">
            <a:avLst/>
          </a:prstGeom>
        </p:spPr>
      </p:pic>
    </p:spTree>
    <p:extLst>
      <p:ext uri="{BB962C8B-B14F-4D97-AF65-F5344CB8AC3E}">
        <p14:creationId xmlns:p14="http://schemas.microsoft.com/office/powerpoint/2010/main" val="219131442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a:extLst>
              <a:ext uri="{FF2B5EF4-FFF2-40B4-BE49-F238E27FC236}">
                <a16:creationId xmlns:a16="http://schemas.microsoft.com/office/drawing/2014/main" id="{4D019389-B988-4EA3-BA14-FA1BC6291C14}"/>
              </a:ext>
            </a:extLst>
          </p:cNvPr>
          <p:cNvGrpSpPr/>
          <p:nvPr/>
        </p:nvGrpSpPr>
        <p:grpSpPr>
          <a:xfrm>
            <a:off x="2763421" y="1276888"/>
            <a:ext cx="3638154" cy="5037697"/>
            <a:chOff x="2742298" y="1276888"/>
            <a:chExt cx="3638154" cy="5037697"/>
          </a:xfrm>
        </p:grpSpPr>
        <p:pic>
          <p:nvPicPr>
            <p:cNvPr id="35" name="Immagine 34">
              <a:extLst>
                <a:ext uri="{FF2B5EF4-FFF2-40B4-BE49-F238E27FC236}">
                  <a16:creationId xmlns:a16="http://schemas.microsoft.com/office/drawing/2014/main" id="{9B5B16A6-7609-4B25-B9C4-82400E757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2298" y="2638200"/>
              <a:ext cx="3603109" cy="36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magine 35">
              <a:extLst>
                <a:ext uri="{FF2B5EF4-FFF2-40B4-BE49-F238E27FC236}">
                  <a16:creationId xmlns:a16="http://schemas.microsoft.com/office/drawing/2014/main" id="{750C5F0B-9668-40EC-9796-4B68912BB6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3547" y="1276888"/>
              <a:ext cx="3616905" cy="137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uppo 2">
            <a:extLst>
              <a:ext uri="{FF2B5EF4-FFF2-40B4-BE49-F238E27FC236}">
                <a16:creationId xmlns:a16="http://schemas.microsoft.com/office/drawing/2014/main" id="{CB961ED1-903B-49EA-95D3-95CBA52B8793}"/>
              </a:ext>
            </a:extLst>
          </p:cNvPr>
          <p:cNvGrpSpPr>
            <a:grpSpLocks/>
          </p:cNvGrpSpPr>
          <p:nvPr/>
        </p:nvGrpSpPr>
        <p:grpSpPr bwMode="auto">
          <a:xfrm>
            <a:off x="4380092" y="1276888"/>
            <a:ext cx="404813" cy="404813"/>
            <a:chOff x="5825875" y="2358900"/>
            <a:chExt cx="540000" cy="540000"/>
          </a:xfrm>
        </p:grpSpPr>
        <p:sp>
          <p:nvSpPr>
            <p:cNvPr id="16" name="Ovale 15">
              <a:extLst>
                <a:ext uri="{FF2B5EF4-FFF2-40B4-BE49-F238E27FC236}">
                  <a16:creationId xmlns:a16="http://schemas.microsoft.com/office/drawing/2014/main" id="{530C1C04-90D8-4202-B4A7-EADD06002C27}"/>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2" name="Cerchio parziale 1">
              <a:extLst>
                <a:ext uri="{FF2B5EF4-FFF2-40B4-BE49-F238E27FC236}">
                  <a16:creationId xmlns:a16="http://schemas.microsoft.com/office/drawing/2014/main" id="{239B00A4-21EB-4326-BF33-754319D363FF}"/>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grpSp>
        <p:nvGrpSpPr>
          <p:cNvPr id="12" name="Gruppo 11">
            <a:extLst>
              <a:ext uri="{FF2B5EF4-FFF2-40B4-BE49-F238E27FC236}">
                <a16:creationId xmlns:a16="http://schemas.microsoft.com/office/drawing/2014/main" id="{2E5529E7-264B-4997-AC1D-8F484F041891}"/>
              </a:ext>
            </a:extLst>
          </p:cNvPr>
          <p:cNvGrpSpPr>
            <a:grpSpLocks noChangeAspect="1"/>
          </p:cNvGrpSpPr>
          <p:nvPr/>
        </p:nvGrpSpPr>
        <p:grpSpPr bwMode="auto">
          <a:xfrm rot="5400000" flipV="1">
            <a:off x="3426451" y="3210171"/>
            <a:ext cx="189310" cy="188119"/>
            <a:chOff x="5825875" y="2358900"/>
            <a:chExt cx="540000" cy="540000"/>
          </a:xfrm>
        </p:grpSpPr>
        <p:sp>
          <p:nvSpPr>
            <p:cNvPr id="13" name="Ovale 12">
              <a:extLst>
                <a:ext uri="{FF2B5EF4-FFF2-40B4-BE49-F238E27FC236}">
                  <a16:creationId xmlns:a16="http://schemas.microsoft.com/office/drawing/2014/main" id="{0613AA87-FEFC-4B1B-BF11-1A18E23D3ABF}"/>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14" name="Cerchio parziale 13">
              <a:extLst>
                <a:ext uri="{FF2B5EF4-FFF2-40B4-BE49-F238E27FC236}">
                  <a16:creationId xmlns:a16="http://schemas.microsoft.com/office/drawing/2014/main" id="{A57C34A2-AA05-457F-99A8-2B89F846089E}"/>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grpSp>
        <p:nvGrpSpPr>
          <p:cNvPr id="15" name="Gruppo 14">
            <a:extLst>
              <a:ext uri="{FF2B5EF4-FFF2-40B4-BE49-F238E27FC236}">
                <a16:creationId xmlns:a16="http://schemas.microsoft.com/office/drawing/2014/main" id="{47C98CA4-9D61-4B4D-BC19-029DB5DE7CC8}"/>
              </a:ext>
            </a:extLst>
          </p:cNvPr>
          <p:cNvGrpSpPr>
            <a:grpSpLocks noChangeAspect="1"/>
          </p:cNvGrpSpPr>
          <p:nvPr/>
        </p:nvGrpSpPr>
        <p:grpSpPr bwMode="auto">
          <a:xfrm rot="5400000" flipV="1">
            <a:off x="5528241" y="3240286"/>
            <a:ext cx="189310" cy="188119"/>
            <a:chOff x="5825875" y="2358900"/>
            <a:chExt cx="540000" cy="540000"/>
          </a:xfrm>
        </p:grpSpPr>
        <p:sp>
          <p:nvSpPr>
            <p:cNvPr id="21" name="Ovale 20">
              <a:extLst>
                <a:ext uri="{FF2B5EF4-FFF2-40B4-BE49-F238E27FC236}">
                  <a16:creationId xmlns:a16="http://schemas.microsoft.com/office/drawing/2014/main" id="{3C2BAE40-68D6-4C56-9939-D2399EEA94C6}"/>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22" name="Cerchio parziale 21">
              <a:extLst>
                <a:ext uri="{FF2B5EF4-FFF2-40B4-BE49-F238E27FC236}">
                  <a16:creationId xmlns:a16="http://schemas.microsoft.com/office/drawing/2014/main" id="{E1C4FD3A-DB07-46D8-8A72-ECC72DDE236A}"/>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grpSp>
        <p:nvGrpSpPr>
          <p:cNvPr id="23" name="Gruppo 22">
            <a:extLst>
              <a:ext uri="{FF2B5EF4-FFF2-40B4-BE49-F238E27FC236}">
                <a16:creationId xmlns:a16="http://schemas.microsoft.com/office/drawing/2014/main" id="{F43D0177-5E24-463F-A482-EE9BB8DEBC27}"/>
              </a:ext>
            </a:extLst>
          </p:cNvPr>
          <p:cNvGrpSpPr>
            <a:grpSpLocks noChangeAspect="1"/>
          </p:cNvGrpSpPr>
          <p:nvPr/>
        </p:nvGrpSpPr>
        <p:grpSpPr bwMode="auto">
          <a:xfrm>
            <a:off x="4582498" y="5531308"/>
            <a:ext cx="189309" cy="188119"/>
            <a:chOff x="5825875" y="2358900"/>
            <a:chExt cx="540000" cy="540000"/>
          </a:xfrm>
        </p:grpSpPr>
        <p:sp>
          <p:nvSpPr>
            <p:cNvPr id="24" name="Ovale 23">
              <a:extLst>
                <a:ext uri="{FF2B5EF4-FFF2-40B4-BE49-F238E27FC236}">
                  <a16:creationId xmlns:a16="http://schemas.microsoft.com/office/drawing/2014/main" id="{1207C75B-6ED1-490F-ADD3-3C6E2B140576}"/>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25" name="Cerchio parziale 24">
              <a:extLst>
                <a:ext uri="{FF2B5EF4-FFF2-40B4-BE49-F238E27FC236}">
                  <a16:creationId xmlns:a16="http://schemas.microsoft.com/office/drawing/2014/main" id="{804252F7-142B-48E3-960C-334682024389}"/>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grpSp>
        <p:nvGrpSpPr>
          <p:cNvPr id="26" name="Gruppo 25">
            <a:extLst>
              <a:ext uri="{FF2B5EF4-FFF2-40B4-BE49-F238E27FC236}">
                <a16:creationId xmlns:a16="http://schemas.microsoft.com/office/drawing/2014/main" id="{068A3272-62E8-4C36-BAAF-A417BE1A4F61}"/>
              </a:ext>
            </a:extLst>
          </p:cNvPr>
          <p:cNvGrpSpPr>
            <a:grpSpLocks noChangeAspect="1"/>
          </p:cNvGrpSpPr>
          <p:nvPr/>
        </p:nvGrpSpPr>
        <p:grpSpPr bwMode="auto">
          <a:xfrm>
            <a:off x="4333572" y="5531308"/>
            <a:ext cx="189310" cy="188119"/>
            <a:chOff x="5825875" y="2358900"/>
            <a:chExt cx="540000" cy="540000"/>
          </a:xfrm>
        </p:grpSpPr>
        <p:sp>
          <p:nvSpPr>
            <p:cNvPr id="27" name="Ovale 26">
              <a:extLst>
                <a:ext uri="{FF2B5EF4-FFF2-40B4-BE49-F238E27FC236}">
                  <a16:creationId xmlns:a16="http://schemas.microsoft.com/office/drawing/2014/main" id="{4D9A7CB8-9D4C-40AC-897C-52874EA7EF68}"/>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28" name="Cerchio parziale 27">
              <a:extLst>
                <a:ext uri="{FF2B5EF4-FFF2-40B4-BE49-F238E27FC236}">
                  <a16:creationId xmlns:a16="http://schemas.microsoft.com/office/drawing/2014/main" id="{636BE5DE-3ED8-4808-8869-7C2FA828ABA0}"/>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grpSp>
        <p:nvGrpSpPr>
          <p:cNvPr id="20" name="Gruppo 19">
            <a:extLst>
              <a:ext uri="{FF2B5EF4-FFF2-40B4-BE49-F238E27FC236}">
                <a16:creationId xmlns:a16="http://schemas.microsoft.com/office/drawing/2014/main" id="{AFE0FFD5-1DA7-4008-9B42-E0075F5A55CA}"/>
              </a:ext>
            </a:extLst>
          </p:cNvPr>
          <p:cNvGrpSpPr>
            <a:grpSpLocks noChangeAspect="1"/>
          </p:cNvGrpSpPr>
          <p:nvPr/>
        </p:nvGrpSpPr>
        <p:grpSpPr bwMode="auto">
          <a:xfrm rot="5400000" flipV="1">
            <a:off x="4093196" y="4505461"/>
            <a:ext cx="190500" cy="188119"/>
            <a:chOff x="5825875" y="2358900"/>
            <a:chExt cx="540000" cy="540000"/>
          </a:xfrm>
        </p:grpSpPr>
        <p:sp>
          <p:nvSpPr>
            <p:cNvPr id="29" name="Ovale 28">
              <a:extLst>
                <a:ext uri="{FF2B5EF4-FFF2-40B4-BE49-F238E27FC236}">
                  <a16:creationId xmlns:a16="http://schemas.microsoft.com/office/drawing/2014/main" id="{72242249-F1E2-41E3-AC64-7B70613E8AC1}"/>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30" name="Cerchio parziale 29">
              <a:extLst>
                <a:ext uri="{FF2B5EF4-FFF2-40B4-BE49-F238E27FC236}">
                  <a16:creationId xmlns:a16="http://schemas.microsoft.com/office/drawing/2014/main" id="{F4BBA4E9-DE39-46C3-933E-75C5B3A03B1C}"/>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grpSp>
        <p:nvGrpSpPr>
          <p:cNvPr id="31" name="Gruppo 30">
            <a:extLst>
              <a:ext uri="{FF2B5EF4-FFF2-40B4-BE49-F238E27FC236}">
                <a16:creationId xmlns:a16="http://schemas.microsoft.com/office/drawing/2014/main" id="{140F5A50-0714-42AE-BB3A-9D8CB5E71E7D}"/>
              </a:ext>
            </a:extLst>
          </p:cNvPr>
          <p:cNvGrpSpPr>
            <a:grpSpLocks noChangeAspect="1"/>
          </p:cNvGrpSpPr>
          <p:nvPr/>
        </p:nvGrpSpPr>
        <p:grpSpPr bwMode="auto">
          <a:xfrm rot="5400000" flipV="1">
            <a:off x="4867599" y="4519994"/>
            <a:ext cx="190500" cy="188119"/>
            <a:chOff x="5825875" y="2358900"/>
            <a:chExt cx="540000" cy="540000"/>
          </a:xfrm>
        </p:grpSpPr>
        <p:sp>
          <p:nvSpPr>
            <p:cNvPr id="32" name="Ovale 31">
              <a:extLst>
                <a:ext uri="{FF2B5EF4-FFF2-40B4-BE49-F238E27FC236}">
                  <a16:creationId xmlns:a16="http://schemas.microsoft.com/office/drawing/2014/main" id="{120CA8B5-08E8-47F0-BB3A-CC20861AC7BF}"/>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33" name="Cerchio parziale 32">
              <a:extLst>
                <a:ext uri="{FF2B5EF4-FFF2-40B4-BE49-F238E27FC236}">
                  <a16:creationId xmlns:a16="http://schemas.microsoft.com/office/drawing/2014/main" id="{57F18838-8DAF-4033-B295-93A7ABC547A3}"/>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sp>
        <p:nvSpPr>
          <p:cNvPr id="34" name="Titolo 3">
            <a:extLst>
              <a:ext uri="{FF2B5EF4-FFF2-40B4-BE49-F238E27FC236}">
                <a16:creationId xmlns:a16="http://schemas.microsoft.com/office/drawing/2014/main" id="{A5EA3DDA-8F41-4090-884F-9B0F0AE52369}"/>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immagine presentata centralmente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nodeType="withGroup">
                            <p:stCondLst>
                              <p:cond delay="0"/>
                            </p:stCondLst>
                            <p:childTnLst>
                              <p:par>
                                <p:cTn id="8" presetID="1" presetClass="entr" presetSubtype="0" fill="hold" nodeType="afterEffect">
                                  <p:stCondLst>
                                    <p:cond delay="2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nodeType="withGroup">
                            <p:stCondLst>
                              <p:cond delay="2000"/>
                            </p:stCondLst>
                            <p:childTnLst>
                              <p:par>
                                <p:cTn id="14" presetID="1" presetClass="entr" presetSubtype="0" fill="hold" nodeType="afterEffect">
                                  <p:stCondLst>
                                    <p:cond delay="200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par>
                          <p:cTn id="19" fill="hold" nodeType="withGroup">
                            <p:stCondLst>
                              <p:cond delay="4000"/>
                            </p:stCondLst>
                            <p:childTnLst>
                              <p:par>
                                <p:cTn id="20" presetID="1" presetClass="entr" presetSubtype="0" fill="hold" nodeType="afterEffect">
                                  <p:stCondLst>
                                    <p:cond delay="20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26031217-5E41-4C3A-B00E-EA466ECAFD64}"/>
              </a:ext>
            </a:extLst>
          </p:cNvPr>
          <p:cNvSpPr txBox="1">
            <a:spLocks noChangeArrowheads="1"/>
          </p:cNvSpPr>
          <p:nvPr/>
        </p:nvSpPr>
        <p:spPr bwMode="auto">
          <a:xfrm>
            <a:off x="0" y="2434828"/>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salienza emotiva</a:t>
            </a:r>
          </a:p>
        </p:txBody>
      </p:sp>
    </p:spTree>
    <p:extLst>
      <p:ext uri="{BB962C8B-B14F-4D97-AF65-F5344CB8AC3E}">
        <p14:creationId xmlns:p14="http://schemas.microsoft.com/office/powerpoint/2010/main" val="9239058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4F0B1B0F-A208-4706-81F1-8C39F4DBFFB6}"/>
              </a:ext>
            </a:extLst>
          </p:cNvPr>
          <p:cNvSpPr>
            <a:spLocks noChangeArrowheads="1"/>
          </p:cNvSpPr>
          <p:nvPr/>
        </p:nvSpPr>
        <p:spPr bwMode="auto">
          <a:xfrm>
            <a:off x="104775" y="76200"/>
            <a:ext cx="8896350" cy="580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lnSpc>
                <a:spcPct val="85000"/>
              </a:lnSpc>
            </a:pPr>
            <a:r>
              <a:rPr lang="en-US" altLang="en-US" sz="4400" b="0" dirty="0" err="1">
                <a:solidFill>
                  <a:srgbClr val="990033"/>
                </a:solidFill>
                <a:ea typeface="MS PGothic" panose="020B0600070205080204" pitchFamily="34" charset="-128"/>
              </a:rPr>
              <a:t>esplorando</a:t>
            </a:r>
            <a:r>
              <a:rPr lang="en-US" altLang="en-US" sz="4400" b="0" dirty="0">
                <a:solidFill>
                  <a:srgbClr val="990033"/>
                </a:solidFill>
                <a:ea typeface="MS PGothic" panose="020B0600070205080204" pitchFamily="34" charset="-128"/>
              </a:rPr>
              <a:t> una </a:t>
            </a:r>
            <a:r>
              <a:rPr lang="en-US" altLang="en-US" sz="4400" b="0" dirty="0" err="1">
                <a:solidFill>
                  <a:srgbClr val="990033"/>
                </a:solidFill>
                <a:ea typeface="MS PGothic" panose="020B0600070205080204" pitchFamily="34" charset="-128"/>
              </a:rPr>
              <a:t>scena</a:t>
            </a:r>
            <a:endParaRPr lang="it-IT" altLang="en-US" sz="4400" b="0" dirty="0">
              <a:solidFill>
                <a:srgbClr val="990033"/>
              </a:solidFill>
              <a:ea typeface="MS PGothic" panose="020B0600070205080204" pitchFamily="34" charset="-128"/>
            </a:endParaRPr>
          </a:p>
        </p:txBody>
      </p:sp>
      <p:pic>
        <p:nvPicPr>
          <p:cNvPr id="219140" name="Picture 4" descr="celeb-reactions">
            <a:extLst>
              <a:ext uri="{FF2B5EF4-FFF2-40B4-BE49-F238E27FC236}">
                <a16:creationId xmlns:a16="http://schemas.microsoft.com/office/drawing/2014/main" id="{D43F2898-6F94-42A7-B3BB-2ED1AAB43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8988"/>
            <a:ext cx="9144000" cy="4799012"/>
          </a:xfrm>
          <a:prstGeom prst="rect">
            <a:avLst/>
          </a:prstGeom>
          <a:noFill/>
          <a:extLst>
            <a:ext uri="{909E8E84-426E-40DD-AFC4-6F175D3DCCD1}">
              <a14:hiddenFill xmlns:a14="http://schemas.microsoft.com/office/drawing/2010/main">
                <a:solidFill>
                  <a:srgbClr val="FFFFFF"/>
                </a:solidFill>
              </a14:hiddenFill>
            </a:ext>
          </a:extLst>
        </p:spPr>
      </p:pic>
      <p:pic>
        <p:nvPicPr>
          <p:cNvPr id="219143" name="Picture 7" descr="Clipping_Hole">
            <a:extLst>
              <a:ext uri="{FF2B5EF4-FFF2-40B4-BE49-F238E27FC236}">
                <a16:creationId xmlns:a16="http://schemas.microsoft.com/office/drawing/2014/main" id="{1ABC5204-2668-41D4-B207-2B1C7499EF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2575" y="4189413"/>
            <a:ext cx="4046538" cy="2109787"/>
          </a:xfrm>
          <a:prstGeom prst="rect">
            <a:avLst/>
          </a:prstGeom>
          <a:noFill/>
          <a:extLst>
            <a:ext uri="{909E8E84-426E-40DD-AFC4-6F175D3DCCD1}">
              <a14:hiddenFill xmlns:a14="http://schemas.microsoft.com/office/drawing/2010/main">
                <a:solidFill>
                  <a:srgbClr val="FFFFFF"/>
                </a:solidFill>
              </a14:hiddenFill>
            </a:ext>
          </a:extLst>
        </p:spPr>
      </p:pic>
      <p:sp>
        <p:nvSpPr>
          <p:cNvPr id="219144" name="Rectangle 8">
            <a:extLst>
              <a:ext uri="{FF2B5EF4-FFF2-40B4-BE49-F238E27FC236}">
                <a16:creationId xmlns:a16="http://schemas.microsoft.com/office/drawing/2014/main" id="{AB967848-7B2C-4718-8281-41A233966703}"/>
              </a:ext>
            </a:extLst>
          </p:cNvPr>
          <p:cNvSpPr>
            <a:spLocks noChangeArrowheads="1"/>
          </p:cNvSpPr>
          <p:nvPr/>
        </p:nvSpPr>
        <p:spPr bwMode="auto">
          <a:xfrm>
            <a:off x="0" y="3657600"/>
            <a:ext cx="9144000" cy="3200400"/>
          </a:xfrm>
          <a:prstGeom prst="rect">
            <a:avLst/>
          </a:prstGeom>
          <a:solidFill>
            <a:schemeClr val="tx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en-GB"/>
          </a:p>
        </p:txBody>
      </p:sp>
      <p:sp>
        <p:nvSpPr>
          <p:cNvPr id="219145" name="Rectangle 9">
            <a:extLst>
              <a:ext uri="{FF2B5EF4-FFF2-40B4-BE49-F238E27FC236}">
                <a16:creationId xmlns:a16="http://schemas.microsoft.com/office/drawing/2014/main" id="{845EC479-0EF8-48E2-BCB0-FCEA07E75ADC}"/>
              </a:ext>
            </a:extLst>
          </p:cNvPr>
          <p:cNvSpPr>
            <a:spLocks noChangeArrowheads="1"/>
          </p:cNvSpPr>
          <p:nvPr/>
        </p:nvSpPr>
        <p:spPr bwMode="auto">
          <a:xfrm>
            <a:off x="0" y="2046288"/>
            <a:ext cx="9144000" cy="2386012"/>
          </a:xfrm>
          <a:prstGeom prst="rect">
            <a:avLst/>
          </a:prstGeom>
          <a:solidFill>
            <a:schemeClr val="tx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en-GB"/>
          </a:p>
        </p:txBody>
      </p:sp>
      <p:sp>
        <p:nvSpPr>
          <p:cNvPr id="219146" name="Rectangle 10">
            <a:extLst>
              <a:ext uri="{FF2B5EF4-FFF2-40B4-BE49-F238E27FC236}">
                <a16:creationId xmlns:a16="http://schemas.microsoft.com/office/drawing/2014/main" id="{F112A696-A275-49AC-A816-185442AC92F7}"/>
              </a:ext>
            </a:extLst>
          </p:cNvPr>
          <p:cNvSpPr>
            <a:spLocks noChangeArrowheads="1"/>
          </p:cNvSpPr>
          <p:nvPr/>
        </p:nvSpPr>
        <p:spPr bwMode="auto">
          <a:xfrm>
            <a:off x="5162550" y="4000500"/>
            <a:ext cx="1866900" cy="2857500"/>
          </a:xfrm>
          <a:prstGeom prst="rect">
            <a:avLst/>
          </a:prstGeom>
          <a:solidFill>
            <a:schemeClr val="tx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en-GB"/>
          </a:p>
        </p:txBody>
      </p:sp>
      <p:sp>
        <p:nvSpPr>
          <p:cNvPr id="219147" name="Rectangle 11">
            <a:extLst>
              <a:ext uri="{FF2B5EF4-FFF2-40B4-BE49-F238E27FC236}">
                <a16:creationId xmlns:a16="http://schemas.microsoft.com/office/drawing/2014/main" id="{BE0C0F10-2096-4750-956E-215B6B485396}"/>
              </a:ext>
            </a:extLst>
          </p:cNvPr>
          <p:cNvSpPr>
            <a:spLocks noChangeArrowheads="1"/>
          </p:cNvSpPr>
          <p:nvPr/>
        </p:nvSpPr>
        <p:spPr bwMode="auto">
          <a:xfrm>
            <a:off x="2076450" y="6115050"/>
            <a:ext cx="7067550" cy="742950"/>
          </a:xfrm>
          <a:prstGeom prst="rect">
            <a:avLst/>
          </a:prstGeom>
          <a:solidFill>
            <a:schemeClr val="tx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en-GB"/>
          </a:p>
        </p:txBody>
      </p:sp>
      <p:sp>
        <p:nvSpPr>
          <p:cNvPr id="10" name="Text Box 3">
            <a:extLst>
              <a:ext uri="{FF2B5EF4-FFF2-40B4-BE49-F238E27FC236}">
                <a16:creationId xmlns:a16="http://schemas.microsoft.com/office/drawing/2014/main" id="{DFD13B6D-B2C5-41D2-859A-E23FE8A9C28D}"/>
              </a:ext>
            </a:extLst>
          </p:cNvPr>
          <p:cNvSpPr txBox="1">
            <a:spLocks noChangeArrowheads="1"/>
          </p:cNvSpPr>
          <p:nvPr/>
        </p:nvSpPr>
        <p:spPr bwMode="auto">
          <a:xfrm>
            <a:off x="246063" y="862013"/>
            <a:ext cx="85740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8450" indent="-298450">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spcAft>
                <a:spcPct val="65000"/>
              </a:spcAft>
              <a:buClr>
                <a:srgbClr val="990033"/>
              </a:buClr>
              <a:buSzPct val="130000"/>
              <a:buFont typeface="Wingdings" panose="05000000000000000000" pitchFamily="2" charset="2"/>
              <a:buChar char="§"/>
            </a:pPr>
            <a:r>
              <a:rPr lang="it-IT" altLang="zh-CN" sz="2800" b="0" dirty="0">
                <a:ea typeface="宋体" panose="02010600030101010101" pitchFamily="2" charset="-122"/>
              </a:rPr>
              <a:t>per capire cosa accade attorno a noi usiamo come riferimento le espressioni facciali di altre persone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1" name="Text Box 3">
            <a:extLst>
              <a:ext uri="{FF2B5EF4-FFF2-40B4-BE49-F238E27FC236}">
                <a16:creationId xmlns:a16="http://schemas.microsoft.com/office/drawing/2014/main" id="{1A41767E-417B-478D-862B-E131C8245D48}"/>
              </a:ext>
            </a:extLst>
          </p:cNvPr>
          <p:cNvSpPr txBox="1">
            <a:spLocks noChangeArrowheads="1"/>
          </p:cNvSpPr>
          <p:nvPr/>
        </p:nvSpPr>
        <p:spPr bwMode="auto">
          <a:xfrm>
            <a:off x="0" y="7300913"/>
            <a:ext cx="9196388"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8450" indent="-298450">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spcAft>
                <a:spcPct val="65000"/>
              </a:spcAft>
              <a:buClr>
                <a:srgbClr val="990033"/>
              </a:buClr>
              <a:buSzPct val="130000"/>
              <a:buFont typeface="Wingdings" panose="05000000000000000000" pitchFamily="2" charset="2"/>
              <a:buChar char="§"/>
            </a:pPr>
            <a:r>
              <a:rPr lang="it-IT" altLang="zh-CN" sz="2800" b="0">
                <a:ea typeface="宋体" panose="02010600030101010101" pitchFamily="2" charset="-122"/>
              </a:rPr>
              <a:t>More general than standard judgment based on single items </a:t>
            </a:r>
          </a:p>
          <a:p>
            <a:pPr eaLnBrk="1" hangingPunct="1">
              <a:spcAft>
                <a:spcPct val="65000"/>
              </a:spcAft>
              <a:buClr>
                <a:srgbClr val="990033"/>
              </a:buClr>
              <a:buSzPct val="130000"/>
              <a:buFont typeface="Wingdings" panose="05000000000000000000" pitchFamily="2" charset="2"/>
              <a:buChar char="§"/>
            </a:pPr>
            <a:r>
              <a:rPr lang="it-IT" altLang="zh-CN" sz="2800" b="0">
                <a:ea typeface="宋体" panose="02010600030101010101" pitchFamily="2" charset="-122"/>
              </a:rPr>
              <a:t>Overlerned non symbolic magnitude/intensity</a:t>
            </a:r>
          </a:p>
          <a:p>
            <a:pPr eaLnBrk="1" hangingPunct="1">
              <a:spcAft>
                <a:spcPct val="65000"/>
              </a:spcAft>
              <a:buClr>
                <a:srgbClr val="990033"/>
              </a:buClr>
              <a:buSzPct val="130000"/>
              <a:buFont typeface="Wingdings" panose="05000000000000000000" pitchFamily="2" charset="2"/>
              <a:buChar char="§"/>
            </a:pPr>
            <a:r>
              <a:rPr lang="it-IT" altLang="zh-CN" sz="2800" b="0">
                <a:ea typeface="宋体" panose="02010600030101010101" pitchFamily="2" charset="-122"/>
              </a:rPr>
              <a:t>Well defined left-to-right mental format</a:t>
            </a:r>
          </a:p>
          <a:p>
            <a:pPr eaLnBrk="1" hangingPunct="1">
              <a:spcAft>
                <a:spcPct val="65000"/>
              </a:spcAft>
              <a:buClr>
                <a:srgbClr val="990033"/>
              </a:buClr>
              <a:buSzPct val="130000"/>
              <a:buFont typeface="Wingdings" panose="05000000000000000000" pitchFamily="2" charset="2"/>
              <a:buChar char="§"/>
            </a:pPr>
            <a:endParaRPr lang="it-IT" altLang="zh-CN" sz="2800" b="0">
              <a:ea typeface="宋体" panose="02010600030101010101" pitchFamily="2" charset="-122"/>
            </a:endParaRPr>
          </a:p>
        </p:txBody>
      </p:sp>
      <p:pic>
        <p:nvPicPr>
          <p:cNvPr id="115716" name="Picture 4" descr="celeb-reactions">
            <a:extLst>
              <a:ext uri="{FF2B5EF4-FFF2-40B4-BE49-F238E27FC236}">
                <a16:creationId xmlns:a16="http://schemas.microsoft.com/office/drawing/2014/main" id="{1AE42584-E9BE-4117-925C-0540D0274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8988"/>
            <a:ext cx="9144000" cy="4799012"/>
          </a:xfrm>
          <a:prstGeom prst="rect">
            <a:avLst/>
          </a:prstGeom>
          <a:noFill/>
          <a:extLst>
            <a:ext uri="{909E8E84-426E-40DD-AFC4-6F175D3DCCD1}">
              <a14:hiddenFill xmlns:a14="http://schemas.microsoft.com/office/drawing/2010/main">
                <a:solidFill>
                  <a:srgbClr val="FFFFFF"/>
                </a:solidFill>
              </a14:hiddenFill>
            </a:ext>
          </a:extLst>
        </p:spPr>
      </p:pic>
      <p:pic>
        <p:nvPicPr>
          <p:cNvPr id="115717" name="Picture 5" descr="Clipping_Hole">
            <a:extLst>
              <a:ext uri="{FF2B5EF4-FFF2-40B4-BE49-F238E27FC236}">
                <a16:creationId xmlns:a16="http://schemas.microsoft.com/office/drawing/2014/main" id="{A43EBF3D-8CA6-43C7-AEE1-D78F440C2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265"/>
          <a:stretch>
            <a:fillRect/>
          </a:stretch>
        </p:blipFill>
        <p:spPr bwMode="auto">
          <a:xfrm>
            <a:off x="0" y="2046288"/>
            <a:ext cx="4046538" cy="1851025"/>
          </a:xfrm>
          <a:prstGeom prst="rect">
            <a:avLst/>
          </a:prstGeom>
          <a:noFill/>
          <a:extLst>
            <a:ext uri="{909E8E84-426E-40DD-AFC4-6F175D3DCCD1}">
              <a14:hiddenFill xmlns:a14="http://schemas.microsoft.com/office/drawing/2010/main">
                <a:solidFill>
                  <a:srgbClr val="FFFFFF"/>
                </a:solidFill>
              </a14:hiddenFill>
            </a:ext>
          </a:extLst>
        </p:spPr>
      </p:pic>
      <p:pic>
        <p:nvPicPr>
          <p:cNvPr id="115719" name="Picture 7" descr="Clipping_Hole">
            <a:extLst>
              <a:ext uri="{FF2B5EF4-FFF2-40B4-BE49-F238E27FC236}">
                <a16:creationId xmlns:a16="http://schemas.microsoft.com/office/drawing/2014/main" id="{9BCCA902-85BD-4A68-812C-9C63EF31E0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2575" y="4189413"/>
            <a:ext cx="4046538" cy="2109787"/>
          </a:xfrm>
          <a:prstGeom prst="rect">
            <a:avLst/>
          </a:prstGeom>
          <a:noFill/>
          <a:extLst>
            <a:ext uri="{909E8E84-426E-40DD-AFC4-6F175D3DCCD1}">
              <a14:hiddenFill xmlns:a14="http://schemas.microsoft.com/office/drawing/2010/main">
                <a:solidFill>
                  <a:srgbClr val="FFFFFF"/>
                </a:solidFill>
              </a14:hiddenFill>
            </a:ext>
          </a:extLst>
        </p:spPr>
      </p:pic>
      <p:sp>
        <p:nvSpPr>
          <p:cNvPr id="115720" name="Rectangle 8">
            <a:extLst>
              <a:ext uri="{FF2B5EF4-FFF2-40B4-BE49-F238E27FC236}">
                <a16:creationId xmlns:a16="http://schemas.microsoft.com/office/drawing/2014/main" id="{84E1F83A-6246-4048-97FE-68BBB913B973}"/>
              </a:ext>
            </a:extLst>
          </p:cNvPr>
          <p:cNvSpPr>
            <a:spLocks noChangeArrowheads="1"/>
          </p:cNvSpPr>
          <p:nvPr/>
        </p:nvSpPr>
        <p:spPr bwMode="auto">
          <a:xfrm>
            <a:off x="0" y="3657600"/>
            <a:ext cx="9144000" cy="3200400"/>
          </a:xfrm>
          <a:prstGeom prst="rect">
            <a:avLst/>
          </a:prstGeom>
          <a:solidFill>
            <a:schemeClr val="tx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en-GB"/>
          </a:p>
        </p:txBody>
      </p:sp>
      <p:sp>
        <p:nvSpPr>
          <p:cNvPr id="115721" name="Rectangle 9">
            <a:extLst>
              <a:ext uri="{FF2B5EF4-FFF2-40B4-BE49-F238E27FC236}">
                <a16:creationId xmlns:a16="http://schemas.microsoft.com/office/drawing/2014/main" id="{BE7C01E9-2261-4DBF-804E-16EE7641640F}"/>
              </a:ext>
            </a:extLst>
          </p:cNvPr>
          <p:cNvSpPr>
            <a:spLocks noChangeArrowheads="1"/>
          </p:cNvSpPr>
          <p:nvPr/>
        </p:nvSpPr>
        <p:spPr bwMode="auto">
          <a:xfrm>
            <a:off x="2822575" y="2046288"/>
            <a:ext cx="6321425" cy="2386012"/>
          </a:xfrm>
          <a:prstGeom prst="rect">
            <a:avLst/>
          </a:prstGeom>
          <a:solidFill>
            <a:schemeClr val="tx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en-GB"/>
          </a:p>
        </p:txBody>
      </p:sp>
      <p:sp>
        <p:nvSpPr>
          <p:cNvPr id="115722" name="Rectangle 10">
            <a:extLst>
              <a:ext uri="{FF2B5EF4-FFF2-40B4-BE49-F238E27FC236}">
                <a16:creationId xmlns:a16="http://schemas.microsoft.com/office/drawing/2014/main" id="{E26DE707-8EB3-4DE0-B59A-01DC2BFE359B}"/>
              </a:ext>
            </a:extLst>
          </p:cNvPr>
          <p:cNvSpPr>
            <a:spLocks noChangeArrowheads="1"/>
          </p:cNvSpPr>
          <p:nvPr/>
        </p:nvSpPr>
        <p:spPr bwMode="auto">
          <a:xfrm>
            <a:off x="5162550" y="4000500"/>
            <a:ext cx="1866900" cy="2857500"/>
          </a:xfrm>
          <a:prstGeom prst="rect">
            <a:avLst/>
          </a:prstGeom>
          <a:solidFill>
            <a:schemeClr val="tx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en-GB"/>
          </a:p>
        </p:txBody>
      </p:sp>
      <p:sp>
        <p:nvSpPr>
          <p:cNvPr id="115723" name="Rectangle 11">
            <a:extLst>
              <a:ext uri="{FF2B5EF4-FFF2-40B4-BE49-F238E27FC236}">
                <a16:creationId xmlns:a16="http://schemas.microsoft.com/office/drawing/2014/main" id="{FF3946E1-91BA-4809-A7A4-4EE8B51A04B0}"/>
              </a:ext>
            </a:extLst>
          </p:cNvPr>
          <p:cNvSpPr>
            <a:spLocks noChangeArrowheads="1"/>
          </p:cNvSpPr>
          <p:nvPr/>
        </p:nvSpPr>
        <p:spPr bwMode="auto">
          <a:xfrm>
            <a:off x="2076450" y="6115050"/>
            <a:ext cx="7067550" cy="742950"/>
          </a:xfrm>
          <a:prstGeom prst="rect">
            <a:avLst/>
          </a:prstGeom>
          <a:solidFill>
            <a:schemeClr val="tx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en-GB"/>
          </a:p>
        </p:txBody>
      </p:sp>
      <p:sp>
        <p:nvSpPr>
          <p:cNvPr id="2" name="Text Box 3">
            <a:extLst>
              <a:ext uri="{FF2B5EF4-FFF2-40B4-BE49-F238E27FC236}">
                <a16:creationId xmlns:a16="http://schemas.microsoft.com/office/drawing/2014/main" id="{EC0D3BE9-A3CF-405B-A523-B3A504D34D91}"/>
              </a:ext>
            </a:extLst>
          </p:cNvPr>
          <p:cNvSpPr txBox="1">
            <a:spLocks noChangeArrowheads="1"/>
          </p:cNvSpPr>
          <p:nvPr/>
        </p:nvSpPr>
        <p:spPr bwMode="auto">
          <a:xfrm>
            <a:off x="246063" y="862013"/>
            <a:ext cx="85740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8450" indent="-298450">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spcAft>
                <a:spcPct val="65000"/>
              </a:spcAft>
              <a:buClr>
                <a:srgbClr val="990033"/>
              </a:buClr>
              <a:buSzPct val="130000"/>
              <a:buFont typeface="Wingdings" panose="05000000000000000000" pitchFamily="2" charset="2"/>
              <a:buChar char="§"/>
            </a:pPr>
            <a:r>
              <a:rPr lang="it-IT" altLang="zh-CN" sz="2800" b="0" dirty="0">
                <a:ea typeface="宋体" panose="02010600030101010101" pitchFamily="2" charset="-122"/>
              </a:rPr>
              <a:t>potrebbe esserci qualcosa di divertente</a:t>
            </a:r>
          </a:p>
        </p:txBody>
      </p:sp>
      <p:sp>
        <p:nvSpPr>
          <p:cNvPr id="12" name="Rectangle 2">
            <a:extLst>
              <a:ext uri="{FF2B5EF4-FFF2-40B4-BE49-F238E27FC236}">
                <a16:creationId xmlns:a16="http://schemas.microsoft.com/office/drawing/2014/main" id="{CBDCF7A8-09E7-46D3-A58C-EC202B5C3C12}"/>
              </a:ext>
            </a:extLst>
          </p:cNvPr>
          <p:cNvSpPr>
            <a:spLocks noChangeArrowheads="1"/>
          </p:cNvSpPr>
          <p:nvPr/>
        </p:nvSpPr>
        <p:spPr bwMode="auto">
          <a:xfrm>
            <a:off x="104775" y="76200"/>
            <a:ext cx="8896350" cy="580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lnSpc>
                <a:spcPct val="85000"/>
              </a:lnSpc>
            </a:pPr>
            <a:r>
              <a:rPr lang="en-US" altLang="en-US" sz="4400" b="0" dirty="0" err="1">
                <a:solidFill>
                  <a:srgbClr val="990033"/>
                </a:solidFill>
                <a:ea typeface="MS PGothic" panose="020B0600070205080204" pitchFamily="34" charset="-128"/>
              </a:rPr>
              <a:t>esplorando</a:t>
            </a:r>
            <a:r>
              <a:rPr lang="en-US" altLang="en-US" sz="4400" b="0" dirty="0">
                <a:solidFill>
                  <a:srgbClr val="990033"/>
                </a:solidFill>
                <a:ea typeface="MS PGothic" panose="020B0600070205080204" pitchFamily="34" charset="-128"/>
              </a:rPr>
              <a:t> una </a:t>
            </a:r>
            <a:r>
              <a:rPr lang="en-US" altLang="en-US" sz="4400" b="0" dirty="0" err="1">
                <a:solidFill>
                  <a:srgbClr val="990033"/>
                </a:solidFill>
                <a:ea typeface="MS PGothic" panose="020B0600070205080204" pitchFamily="34" charset="-128"/>
              </a:rPr>
              <a:t>scena</a:t>
            </a:r>
            <a:endParaRPr lang="it-IT" altLang="en-US" sz="4400" b="0" dirty="0">
              <a:solidFill>
                <a:srgbClr val="990033"/>
              </a:solidFill>
              <a:ea typeface="MS PGothic" panose="020B0600070205080204" pitchFamily="34" charset="-128"/>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1" name="Text Box 3">
            <a:extLst>
              <a:ext uri="{FF2B5EF4-FFF2-40B4-BE49-F238E27FC236}">
                <a16:creationId xmlns:a16="http://schemas.microsoft.com/office/drawing/2014/main" id="{1C3A2C42-88BB-4F9E-9A7C-5BB183156BA1}"/>
              </a:ext>
            </a:extLst>
          </p:cNvPr>
          <p:cNvSpPr txBox="1">
            <a:spLocks noChangeArrowheads="1"/>
          </p:cNvSpPr>
          <p:nvPr/>
        </p:nvSpPr>
        <p:spPr bwMode="auto">
          <a:xfrm>
            <a:off x="0" y="7300913"/>
            <a:ext cx="9196388"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8450" indent="-298450">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spcAft>
                <a:spcPct val="65000"/>
              </a:spcAft>
              <a:buClr>
                <a:srgbClr val="990033"/>
              </a:buClr>
              <a:buSzPct val="130000"/>
              <a:buFont typeface="Wingdings" panose="05000000000000000000" pitchFamily="2" charset="2"/>
              <a:buChar char="§"/>
            </a:pPr>
            <a:r>
              <a:rPr lang="it-IT" altLang="zh-CN" sz="2800" b="0">
                <a:ea typeface="宋体" panose="02010600030101010101" pitchFamily="2" charset="-122"/>
              </a:rPr>
              <a:t>More general than standard judgment based on single items </a:t>
            </a:r>
          </a:p>
          <a:p>
            <a:pPr eaLnBrk="1" hangingPunct="1">
              <a:spcAft>
                <a:spcPct val="65000"/>
              </a:spcAft>
              <a:buClr>
                <a:srgbClr val="990033"/>
              </a:buClr>
              <a:buSzPct val="130000"/>
              <a:buFont typeface="Wingdings" panose="05000000000000000000" pitchFamily="2" charset="2"/>
              <a:buChar char="§"/>
            </a:pPr>
            <a:r>
              <a:rPr lang="it-IT" altLang="zh-CN" sz="2800" b="0">
                <a:ea typeface="宋体" panose="02010600030101010101" pitchFamily="2" charset="-122"/>
              </a:rPr>
              <a:t>Overlerned non symbolic magnitude/intensity</a:t>
            </a:r>
          </a:p>
          <a:p>
            <a:pPr eaLnBrk="1" hangingPunct="1">
              <a:spcAft>
                <a:spcPct val="65000"/>
              </a:spcAft>
              <a:buClr>
                <a:srgbClr val="990033"/>
              </a:buClr>
              <a:buSzPct val="130000"/>
              <a:buFont typeface="Wingdings" panose="05000000000000000000" pitchFamily="2" charset="2"/>
              <a:buChar char="§"/>
            </a:pPr>
            <a:r>
              <a:rPr lang="it-IT" altLang="zh-CN" sz="2800" b="0">
                <a:ea typeface="宋体" panose="02010600030101010101" pitchFamily="2" charset="-122"/>
              </a:rPr>
              <a:t>Well defined left-to-right mental format</a:t>
            </a:r>
          </a:p>
          <a:p>
            <a:pPr eaLnBrk="1" hangingPunct="1">
              <a:spcAft>
                <a:spcPct val="65000"/>
              </a:spcAft>
              <a:buClr>
                <a:srgbClr val="990033"/>
              </a:buClr>
              <a:buSzPct val="130000"/>
              <a:buFont typeface="Wingdings" panose="05000000000000000000" pitchFamily="2" charset="2"/>
              <a:buChar char="§"/>
            </a:pPr>
            <a:endParaRPr lang="it-IT" altLang="zh-CN" sz="2800" b="0">
              <a:ea typeface="宋体" panose="02010600030101010101" pitchFamily="2" charset="-122"/>
            </a:endParaRPr>
          </a:p>
        </p:txBody>
      </p:sp>
      <p:pic>
        <p:nvPicPr>
          <p:cNvPr id="117764" name="Picture 4" descr="celeb-reactions">
            <a:extLst>
              <a:ext uri="{FF2B5EF4-FFF2-40B4-BE49-F238E27FC236}">
                <a16:creationId xmlns:a16="http://schemas.microsoft.com/office/drawing/2014/main" id="{7367BB60-64E2-4E58-BD95-3F6D81F0D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8988"/>
            <a:ext cx="9144000" cy="4799012"/>
          </a:xfrm>
          <a:prstGeom prst="rect">
            <a:avLst/>
          </a:prstGeom>
          <a:noFill/>
          <a:extLst>
            <a:ext uri="{909E8E84-426E-40DD-AFC4-6F175D3DCCD1}">
              <a14:hiddenFill xmlns:a14="http://schemas.microsoft.com/office/drawing/2010/main">
                <a:solidFill>
                  <a:srgbClr val="FFFFFF"/>
                </a:solidFill>
              </a14:hiddenFill>
            </a:ext>
          </a:extLst>
        </p:spPr>
      </p:pic>
      <p:pic>
        <p:nvPicPr>
          <p:cNvPr id="117765" name="Picture 5" descr="Clipping_Hole">
            <a:extLst>
              <a:ext uri="{FF2B5EF4-FFF2-40B4-BE49-F238E27FC236}">
                <a16:creationId xmlns:a16="http://schemas.microsoft.com/office/drawing/2014/main" id="{35FF4520-C3EC-4848-9DF6-7281C46C98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265"/>
          <a:stretch>
            <a:fillRect/>
          </a:stretch>
        </p:blipFill>
        <p:spPr bwMode="auto">
          <a:xfrm>
            <a:off x="0" y="2046288"/>
            <a:ext cx="4046538" cy="1851025"/>
          </a:xfrm>
          <a:prstGeom prst="rect">
            <a:avLst/>
          </a:prstGeom>
          <a:noFill/>
          <a:extLst>
            <a:ext uri="{909E8E84-426E-40DD-AFC4-6F175D3DCCD1}">
              <a14:hiddenFill xmlns:a14="http://schemas.microsoft.com/office/drawing/2010/main">
                <a:solidFill>
                  <a:srgbClr val="FFFFFF"/>
                </a:solidFill>
              </a14:hiddenFill>
            </a:ext>
          </a:extLst>
        </p:spPr>
      </p:pic>
      <p:pic>
        <p:nvPicPr>
          <p:cNvPr id="117767" name="Picture 7" descr="Clipping_Hole">
            <a:extLst>
              <a:ext uri="{FF2B5EF4-FFF2-40B4-BE49-F238E27FC236}">
                <a16:creationId xmlns:a16="http://schemas.microsoft.com/office/drawing/2014/main" id="{ABE053B3-F34E-49C8-9BEC-6EA5D639E3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2575" y="4189413"/>
            <a:ext cx="4046538" cy="2109787"/>
          </a:xfrm>
          <a:prstGeom prst="rect">
            <a:avLst/>
          </a:prstGeom>
          <a:noFill/>
          <a:extLst>
            <a:ext uri="{909E8E84-426E-40DD-AFC4-6F175D3DCCD1}">
              <a14:hiddenFill xmlns:a14="http://schemas.microsoft.com/office/drawing/2010/main">
                <a:solidFill>
                  <a:srgbClr val="FFFFFF"/>
                </a:solidFill>
              </a14:hiddenFill>
            </a:ext>
          </a:extLst>
        </p:spPr>
      </p:pic>
      <p:sp>
        <p:nvSpPr>
          <p:cNvPr id="117768" name="Rectangle 8">
            <a:extLst>
              <a:ext uri="{FF2B5EF4-FFF2-40B4-BE49-F238E27FC236}">
                <a16:creationId xmlns:a16="http://schemas.microsoft.com/office/drawing/2014/main" id="{8E05B815-5AF8-4BE2-A840-72BF7E1FE946}"/>
              </a:ext>
            </a:extLst>
          </p:cNvPr>
          <p:cNvSpPr>
            <a:spLocks noChangeArrowheads="1"/>
          </p:cNvSpPr>
          <p:nvPr/>
        </p:nvSpPr>
        <p:spPr bwMode="auto">
          <a:xfrm>
            <a:off x="0" y="2057400"/>
            <a:ext cx="2914650" cy="4800600"/>
          </a:xfrm>
          <a:prstGeom prst="rect">
            <a:avLst/>
          </a:prstGeom>
          <a:solidFill>
            <a:schemeClr val="tx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en-GB"/>
          </a:p>
        </p:txBody>
      </p:sp>
      <p:sp>
        <p:nvSpPr>
          <p:cNvPr id="117769" name="Rectangle 9">
            <a:extLst>
              <a:ext uri="{FF2B5EF4-FFF2-40B4-BE49-F238E27FC236}">
                <a16:creationId xmlns:a16="http://schemas.microsoft.com/office/drawing/2014/main" id="{625B5156-E595-4F7A-8CE8-A81ADF467938}"/>
              </a:ext>
            </a:extLst>
          </p:cNvPr>
          <p:cNvSpPr>
            <a:spLocks noChangeArrowheads="1"/>
          </p:cNvSpPr>
          <p:nvPr/>
        </p:nvSpPr>
        <p:spPr bwMode="auto">
          <a:xfrm>
            <a:off x="2822575" y="2046288"/>
            <a:ext cx="6321425" cy="2386012"/>
          </a:xfrm>
          <a:prstGeom prst="rect">
            <a:avLst/>
          </a:prstGeom>
          <a:solidFill>
            <a:schemeClr val="tx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en-GB"/>
          </a:p>
        </p:txBody>
      </p:sp>
      <p:sp>
        <p:nvSpPr>
          <p:cNvPr id="117770" name="Rectangle 10">
            <a:extLst>
              <a:ext uri="{FF2B5EF4-FFF2-40B4-BE49-F238E27FC236}">
                <a16:creationId xmlns:a16="http://schemas.microsoft.com/office/drawing/2014/main" id="{1514EEC9-84E4-437F-AEC2-B7751FF9AE02}"/>
              </a:ext>
            </a:extLst>
          </p:cNvPr>
          <p:cNvSpPr>
            <a:spLocks noChangeArrowheads="1"/>
          </p:cNvSpPr>
          <p:nvPr/>
        </p:nvSpPr>
        <p:spPr bwMode="auto">
          <a:xfrm>
            <a:off x="5162550" y="4000500"/>
            <a:ext cx="3981450" cy="2857500"/>
          </a:xfrm>
          <a:prstGeom prst="rect">
            <a:avLst/>
          </a:prstGeom>
          <a:solidFill>
            <a:schemeClr val="tx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en-GB"/>
          </a:p>
        </p:txBody>
      </p:sp>
      <p:sp>
        <p:nvSpPr>
          <p:cNvPr id="117771" name="Rectangle 11">
            <a:extLst>
              <a:ext uri="{FF2B5EF4-FFF2-40B4-BE49-F238E27FC236}">
                <a16:creationId xmlns:a16="http://schemas.microsoft.com/office/drawing/2014/main" id="{0828A94D-50CB-49AA-A363-160B27C7DBCF}"/>
              </a:ext>
            </a:extLst>
          </p:cNvPr>
          <p:cNvSpPr>
            <a:spLocks noChangeArrowheads="1"/>
          </p:cNvSpPr>
          <p:nvPr/>
        </p:nvSpPr>
        <p:spPr bwMode="auto">
          <a:xfrm>
            <a:off x="2076450" y="6115050"/>
            <a:ext cx="7067550" cy="742950"/>
          </a:xfrm>
          <a:prstGeom prst="rect">
            <a:avLst/>
          </a:prstGeom>
          <a:solidFill>
            <a:schemeClr val="tx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en-GB"/>
          </a:p>
        </p:txBody>
      </p:sp>
      <p:sp>
        <p:nvSpPr>
          <p:cNvPr id="2" name="Text Box 3">
            <a:extLst>
              <a:ext uri="{FF2B5EF4-FFF2-40B4-BE49-F238E27FC236}">
                <a16:creationId xmlns:a16="http://schemas.microsoft.com/office/drawing/2014/main" id="{660714D5-9315-4577-BD11-DA21C838A366}"/>
              </a:ext>
            </a:extLst>
          </p:cNvPr>
          <p:cNvSpPr txBox="1">
            <a:spLocks noChangeArrowheads="1"/>
          </p:cNvSpPr>
          <p:nvPr/>
        </p:nvSpPr>
        <p:spPr bwMode="auto">
          <a:xfrm>
            <a:off x="246063" y="862013"/>
            <a:ext cx="8574087" cy="1665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8450" indent="-298450">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spcAft>
                <a:spcPct val="65000"/>
              </a:spcAft>
              <a:buClr>
                <a:srgbClr val="990033"/>
              </a:buClr>
              <a:buSzPct val="130000"/>
              <a:buFont typeface="Wingdings" panose="05000000000000000000" pitchFamily="2" charset="2"/>
              <a:buChar char="§"/>
            </a:pPr>
            <a:r>
              <a:rPr lang="it-IT" altLang="zh-CN" sz="2800" b="0" dirty="0">
                <a:ea typeface="宋体" panose="02010600030101010101" pitchFamily="2" charset="-122"/>
              </a:rPr>
              <a:t>potrebbe esserci qualcosa di divertente, sorprendente</a:t>
            </a:r>
          </a:p>
          <a:p>
            <a:pPr eaLnBrk="1" hangingPunct="1">
              <a:spcAft>
                <a:spcPct val="65000"/>
              </a:spcAft>
              <a:buClr>
                <a:srgbClr val="990033"/>
              </a:buClr>
              <a:buSzPct val="130000"/>
              <a:buFont typeface="Wingdings" panose="05000000000000000000" pitchFamily="2" charset="2"/>
              <a:buChar char="§"/>
            </a:pPr>
            <a:endParaRPr lang="it-IT" altLang="zh-CN" sz="2800" b="0" dirty="0">
              <a:ea typeface="宋体" panose="02010600030101010101" pitchFamily="2" charset="-122"/>
            </a:endParaRPr>
          </a:p>
        </p:txBody>
      </p:sp>
      <p:sp>
        <p:nvSpPr>
          <p:cNvPr id="12" name="Rectangle 2">
            <a:extLst>
              <a:ext uri="{FF2B5EF4-FFF2-40B4-BE49-F238E27FC236}">
                <a16:creationId xmlns:a16="http://schemas.microsoft.com/office/drawing/2014/main" id="{CD158313-359D-40E6-8339-29BFD928770F}"/>
              </a:ext>
            </a:extLst>
          </p:cNvPr>
          <p:cNvSpPr>
            <a:spLocks noChangeArrowheads="1"/>
          </p:cNvSpPr>
          <p:nvPr/>
        </p:nvSpPr>
        <p:spPr bwMode="auto">
          <a:xfrm>
            <a:off x="104775" y="76200"/>
            <a:ext cx="8896350" cy="580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lnSpc>
                <a:spcPct val="85000"/>
              </a:lnSpc>
            </a:pPr>
            <a:r>
              <a:rPr lang="en-US" altLang="en-US" sz="4400" b="0" dirty="0" err="1">
                <a:solidFill>
                  <a:srgbClr val="990033"/>
                </a:solidFill>
                <a:ea typeface="MS PGothic" panose="020B0600070205080204" pitchFamily="34" charset="-128"/>
              </a:rPr>
              <a:t>esplorando</a:t>
            </a:r>
            <a:r>
              <a:rPr lang="en-US" altLang="en-US" sz="4400" b="0" dirty="0">
                <a:solidFill>
                  <a:srgbClr val="990033"/>
                </a:solidFill>
                <a:ea typeface="MS PGothic" panose="020B0600070205080204" pitchFamily="34" charset="-128"/>
              </a:rPr>
              <a:t> una </a:t>
            </a:r>
            <a:r>
              <a:rPr lang="en-US" altLang="en-US" sz="4400" b="0" dirty="0" err="1">
                <a:solidFill>
                  <a:srgbClr val="990033"/>
                </a:solidFill>
                <a:ea typeface="MS PGothic" panose="020B0600070205080204" pitchFamily="34" charset="-128"/>
              </a:rPr>
              <a:t>scena</a:t>
            </a:r>
            <a:endParaRPr lang="it-IT" altLang="en-US" sz="4400" b="0" dirty="0">
              <a:solidFill>
                <a:srgbClr val="990033"/>
              </a:solidFill>
              <a:ea typeface="MS PGothic" panose="020B0600070205080204" pitchFamily="34"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1" name="Text Box 3">
            <a:extLst>
              <a:ext uri="{FF2B5EF4-FFF2-40B4-BE49-F238E27FC236}">
                <a16:creationId xmlns:a16="http://schemas.microsoft.com/office/drawing/2014/main" id="{7BF94B59-CDEE-430E-A02D-DB049BE2DE3F}"/>
              </a:ext>
            </a:extLst>
          </p:cNvPr>
          <p:cNvSpPr txBox="1">
            <a:spLocks noChangeArrowheads="1"/>
          </p:cNvSpPr>
          <p:nvPr/>
        </p:nvSpPr>
        <p:spPr bwMode="auto">
          <a:xfrm>
            <a:off x="0" y="7300913"/>
            <a:ext cx="9196388"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8450" indent="-298450">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spcAft>
                <a:spcPct val="65000"/>
              </a:spcAft>
              <a:buClr>
                <a:srgbClr val="990033"/>
              </a:buClr>
              <a:buSzPct val="130000"/>
              <a:buFont typeface="Wingdings" panose="05000000000000000000" pitchFamily="2" charset="2"/>
              <a:buChar char="§"/>
            </a:pPr>
            <a:r>
              <a:rPr lang="it-IT" altLang="zh-CN" sz="2800" b="0">
                <a:ea typeface="宋体" panose="02010600030101010101" pitchFamily="2" charset="-122"/>
              </a:rPr>
              <a:t>More general than standard judgment based on single items </a:t>
            </a:r>
          </a:p>
          <a:p>
            <a:pPr eaLnBrk="1" hangingPunct="1">
              <a:spcAft>
                <a:spcPct val="65000"/>
              </a:spcAft>
              <a:buClr>
                <a:srgbClr val="990033"/>
              </a:buClr>
              <a:buSzPct val="130000"/>
              <a:buFont typeface="Wingdings" panose="05000000000000000000" pitchFamily="2" charset="2"/>
              <a:buChar char="§"/>
            </a:pPr>
            <a:r>
              <a:rPr lang="it-IT" altLang="zh-CN" sz="2800" b="0">
                <a:ea typeface="宋体" panose="02010600030101010101" pitchFamily="2" charset="-122"/>
              </a:rPr>
              <a:t>Overlerned non symbolic magnitude/intensity</a:t>
            </a:r>
          </a:p>
          <a:p>
            <a:pPr eaLnBrk="1" hangingPunct="1">
              <a:spcAft>
                <a:spcPct val="65000"/>
              </a:spcAft>
              <a:buClr>
                <a:srgbClr val="990033"/>
              </a:buClr>
              <a:buSzPct val="130000"/>
              <a:buFont typeface="Wingdings" panose="05000000000000000000" pitchFamily="2" charset="2"/>
              <a:buChar char="§"/>
            </a:pPr>
            <a:r>
              <a:rPr lang="it-IT" altLang="zh-CN" sz="2800" b="0">
                <a:ea typeface="宋体" panose="02010600030101010101" pitchFamily="2" charset="-122"/>
              </a:rPr>
              <a:t>Well defined left-to-right mental format</a:t>
            </a:r>
          </a:p>
          <a:p>
            <a:pPr eaLnBrk="1" hangingPunct="1">
              <a:spcAft>
                <a:spcPct val="65000"/>
              </a:spcAft>
              <a:buClr>
                <a:srgbClr val="990033"/>
              </a:buClr>
              <a:buSzPct val="130000"/>
              <a:buFont typeface="Wingdings" panose="05000000000000000000" pitchFamily="2" charset="2"/>
              <a:buChar char="§"/>
            </a:pPr>
            <a:endParaRPr lang="it-IT" altLang="zh-CN" sz="2800" b="0">
              <a:ea typeface="宋体" panose="02010600030101010101" pitchFamily="2" charset="-122"/>
            </a:endParaRPr>
          </a:p>
        </p:txBody>
      </p:sp>
      <p:pic>
        <p:nvPicPr>
          <p:cNvPr id="121860" name="Picture 4" descr="celeb-reactions">
            <a:extLst>
              <a:ext uri="{FF2B5EF4-FFF2-40B4-BE49-F238E27FC236}">
                <a16:creationId xmlns:a16="http://schemas.microsoft.com/office/drawing/2014/main" id="{DD0C6654-A244-495F-9C09-1896250F8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8988"/>
            <a:ext cx="9144000" cy="4799012"/>
          </a:xfrm>
          <a:prstGeom prst="rect">
            <a:avLst/>
          </a:prstGeom>
          <a:noFill/>
          <a:extLst>
            <a:ext uri="{909E8E84-426E-40DD-AFC4-6F175D3DCCD1}">
              <a14:hiddenFill xmlns:a14="http://schemas.microsoft.com/office/drawing/2010/main">
                <a:solidFill>
                  <a:srgbClr val="FFFFFF"/>
                </a:solidFill>
              </a14:hiddenFill>
            </a:ext>
          </a:extLst>
        </p:spPr>
      </p:pic>
      <p:pic>
        <p:nvPicPr>
          <p:cNvPr id="121861" name="Picture 5" descr="Clipping_Hole">
            <a:extLst>
              <a:ext uri="{FF2B5EF4-FFF2-40B4-BE49-F238E27FC236}">
                <a16:creationId xmlns:a16="http://schemas.microsoft.com/office/drawing/2014/main" id="{B5059232-07C8-47DE-9E2C-2825831869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265"/>
          <a:stretch>
            <a:fillRect/>
          </a:stretch>
        </p:blipFill>
        <p:spPr bwMode="auto">
          <a:xfrm>
            <a:off x="0" y="2046288"/>
            <a:ext cx="4046538" cy="1851025"/>
          </a:xfrm>
          <a:prstGeom prst="rect">
            <a:avLst/>
          </a:prstGeom>
          <a:noFill/>
          <a:extLst>
            <a:ext uri="{909E8E84-426E-40DD-AFC4-6F175D3DCCD1}">
              <a14:hiddenFill xmlns:a14="http://schemas.microsoft.com/office/drawing/2010/main">
                <a:solidFill>
                  <a:srgbClr val="FFFFFF"/>
                </a:solidFill>
              </a14:hiddenFill>
            </a:ext>
          </a:extLst>
        </p:spPr>
      </p:pic>
      <p:pic>
        <p:nvPicPr>
          <p:cNvPr id="121862" name="Picture 6" descr="Clipping_Hole">
            <a:extLst>
              <a:ext uri="{FF2B5EF4-FFF2-40B4-BE49-F238E27FC236}">
                <a16:creationId xmlns:a16="http://schemas.microsoft.com/office/drawing/2014/main" id="{3C2AB35C-C486-459C-AE1A-3911D2721C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9623"/>
          <a:stretch/>
        </p:blipFill>
        <p:spPr bwMode="auto">
          <a:xfrm>
            <a:off x="6700839" y="4189413"/>
            <a:ext cx="2443162" cy="2109787"/>
          </a:xfrm>
          <a:prstGeom prst="rect">
            <a:avLst/>
          </a:prstGeom>
          <a:noFill/>
          <a:extLst>
            <a:ext uri="{909E8E84-426E-40DD-AFC4-6F175D3DCCD1}">
              <a14:hiddenFill xmlns:a14="http://schemas.microsoft.com/office/drawing/2010/main">
                <a:solidFill>
                  <a:srgbClr val="FFFFFF"/>
                </a:solidFill>
              </a14:hiddenFill>
            </a:ext>
          </a:extLst>
        </p:spPr>
      </p:pic>
      <p:pic>
        <p:nvPicPr>
          <p:cNvPr id="121863" name="Picture 7" descr="Clipping_Hole">
            <a:extLst>
              <a:ext uri="{FF2B5EF4-FFF2-40B4-BE49-F238E27FC236}">
                <a16:creationId xmlns:a16="http://schemas.microsoft.com/office/drawing/2014/main" id="{BB1246C4-859C-4C97-BBD5-7E8C6AF1F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2575" y="4189413"/>
            <a:ext cx="4046538" cy="2109787"/>
          </a:xfrm>
          <a:prstGeom prst="rect">
            <a:avLst/>
          </a:prstGeom>
          <a:noFill/>
          <a:extLst>
            <a:ext uri="{909E8E84-426E-40DD-AFC4-6F175D3DCCD1}">
              <a14:hiddenFill xmlns:a14="http://schemas.microsoft.com/office/drawing/2010/main">
                <a:solidFill>
                  <a:srgbClr val="FFFFFF"/>
                </a:solidFill>
              </a14:hiddenFill>
            </a:ext>
          </a:extLst>
        </p:spPr>
      </p:pic>
      <p:sp>
        <p:nvSpPr>
          <p:cNvPr id="121864" name="Rectangle 8">
            <a:extLst>
              <a:ext uri="{FF2B5EF4-FFF2-40B4-BE49-F238E27FC236}">
                <a16:creationId xmlns:a16="http://schemas.microsoft.com/office/drawing/2014/main" id="{B00E8F69-F241-4B55-88E6-2A08F5B1FA09}"/>
              </a:ext>
            </a:extLst>
          </p:cNvPr>
          <p:cNvSpPr>
            <a:spLocks noChangeArrowheads="1"/>
          </p:cNvSpPr>
          <p:nvPr/>
        </p:nvSpPr>
        <p:spPr bwMode="auto">
          <a:xfrm>
            <a:off x="0" y="2057400"/>
            <a:ext cx="4381500" cy="4800600"/>
          </a:xfrm>
          <a:prstGeom prst="rect">
            <a:avLst/>
          </a:prstGeom>
          <a:solidFill>
            <a:schemeClr val="tx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en-GB"/>
          </a:p>
        </p:txBody>
      </p:sp>
      <p:sp>
        <p:nvSpPr>
          <p:cNvPr id="121865" name="Rectangle 9">
            <a:extLst>
              <a:ext uri="{FF2B5EF4-FFF2-40B4-BE49-F238E27FC236}">
                <a16:creationId xmlns:a16="http://schemas.microsoft.com/office/drawing/2014/main" id="{3CA31B9F-27F6-40F0-B7DE-F66209F7E79B}"/>
              </a:ext>
            </a:extLst>
          </p:cNvPr>
          <p:cNvSpPr>
            <a:spLocks noChangeArrowheads="1"/>
          </p:cNvSpPr>
          <p:nvPr/>
        </p:nvSpPr>
        <p:spPr bwMode="auto">
          <a:xfrm>
            <a:off x="2822575" y="2046288"/>
            <a:ext cx="6321425" cy="2386012"/>
          </a:xfrm>
          <a:prstGeom prst="rect">
            <a:avLst/>
          </a:prstGeom>
          <a:solidFill>
            <a:schemeClr val="tx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en-GB"/>
          </a:p>
        </p:txBody>
      </p:sp>
      <p:sp>
        <p:nvSpPr>
          <p:cNvPr id="121866" name="Rectangle 10">
            <a:extLst>
              <a:ext uri="{FF2B5EF4-FFF2-40B4-BE49-F238E27FC236}">
                <a16:creationId xmlns:a16="http://schemas.microsoft.com/office/drawing/2014/main" id="{C8082CDA-2FDF-49AC-AB75-C3A4C651A63F}"/>
              </a:ext>
            </a:extLst>
          </p:cNvPr>
          <p:cNvSpPr>
            <a:spLocks noChangeArrowheads="1"/>
          </p:cNvSpPr>
          <p:nvPr/>
        </p:nvSpPr>
        <p:spPr bwMode="auto">
          <a:xfrm>
            <a:off x="5162550" y="4000500"/>
            <a:ext cx="2876550" cy="2857500"/>
          </a:xfrm>
          <a:prstGeom prst="rect">
            <a:avLst/>
          </a:prstGeom>
          <a:solidFill>
            <a:schemeClr val="tx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en-GB"/>
          </a:p>
        </p:txBody>
      </p:sp>
      <p:sp>
        <p:nvSpPr>
          <p:cNvPr id="121867" name="Rectangle 11">
            <a:extLst>
              <a:ext uri="{FF2B5EF4-FFF2-40B4-BE49-F238E27FC236}">
                <a16:creationId xmlns:a16="http://schemas.microsoft.com/office/drawing/2014/main" id="{74DFC151-7C30-4C99-8816-1F2C5C5FD061}"/>
              </a:ext>
            </a:extLst>
          </p:cNvPr>
          <p:cNvSpPr>
            <a:spLocks noChangeArrowheads="1"/>
          </p:cNvSpPr>
          <p:nvPr/>
        </p:nvSpPr>
        <p:spPr bwMode="auto">
          <a:xfrm>
            <a:off x="2076450" y="6115050"/>
            <a:ext cx="7067550" cy="742950"/>
          </a:xfrm>
          <a:prstGeom prst="rect">
            <a:avLst/>
          </a:prstGeom>
          <a:solidFill>
            <a:schemeClr val="tx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en-GB"/>
          </a:p>
        </p:txBody>
      </p:sp>
      <p:sp>
        <p:nvSpPr>
          <p:cNvPr id="2" name="Text Box 3">
            <a:extLst>
              <a:ext uri="{FF2B5EF4-FFF2-40B4-BE49-F238E27FC236}">
                <a16:creationId xmlns:a16="http://schemas.microsoft.com/office/drawing/2014/main" id="{8CDDD29D-589D-4A2F-B94A-BB3403C5A0BC}"/>
              </a:ext>
            </a:extLst>
          </p:cNvPr>
          <p:cNvSpPr txBox="1">
            <a:spLocks noChangeArrowheads="1"/>
          </p:cNvSpPr>
          <p:nvPr/>
        </p:nvSpPr>
        <p:spPr bwMode="auto">
          <a:xfrm>
            <a:off x="246063" y="862013"/>
            <a:ext cx="8574087" cy="1542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8450" indent="-298450">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spcAft>
                <a:spcPct val="65000"/>
              </a:spcAft>
              <a:buClr>
                <a:srgbClr val="990033"/>
              </a:buClr>
              <a:buSzPct val="130000"/>
              <a:buFont typeface="Wingdings" panose="05000000000000000000" pitchFamily="2" charset="2"/>
              <a:buChar char="§"/>
            </a:pPr>
            <a:r>
              <a:rPr lang="it-IT" altLang="zh-CN" sz="2800" b="0" dirty="0">
                <a:ea typeface="宋体" panose="02010600030101010101" pitchFamily="2" charset="-122"/>
              </a:rPr>
              <a:t>potrebbe esserci qualcosa di divertente, sorprendente o spaventoso</a:t>
            </a:r>
          </a:p>
          <a:p>
            <a:pPr eaLnBrk="1" hangingPunct="1">
              <a:lnSpc>
                <a:spcPct val="70000"/>
              </a:lnSpc>
              <a:spcAft>
                <a:spcPct val="65000"/>
              </a:spcAft>
              <a:buClr>
                <a:srgbClr val="990033"/>
              </a:buClr>
              <a:buSzPct val="130000"/>
              <a:buFont typeface="Wingdings" panose="05000000000000000000" pitchFamily="2" charset="2"/>
              <a:buChar char="§"/>
            </a:pPr>
            <a:endParaRPr lang="it-IT" altLang="zh-CN" sz="2800" b="0" dirty="0">
              <a:ea typeface="宋体" panose="02010600030101010101" pitchFamily="2" charset="-122"/>
            </a:endParaRPr>
          </a:p>
        </p:txBody>
      </p:sp>
      <p:sp>
        <p:nvSpPr>
          <p:cNvPr id="121869" name="Rectangle 13">
            <a:extLst>
              <a:ext uri="{FF2B5EF4-FFF2-40B4-BE49-F238E27FC236}">
                <a16:creationId xmlns:a16="http://schemas.microsoft.com/office/drawing/2014/main" id="{6569D4E3-E792-4DCE-8A2C-5431DF2D762C}"/>
              </a:ext>
            </a:extLst>
          </p:cNvPr>
          <p:cNvSpPr>
            <a:spLocks noChangeArrowheads="1"/>
          </p:cNvSpPr>
          <p:nvPr/>
        </p:nvSpPr>
        <p:spPr bwMode="auto">
          <a:xfrm>
            <a:off x="104775" y="76200"/>
            <a:ext cx="8896350" cy="580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lnSpc>
                <a:spcPct val="85000"/>
              </a:lnSpc>
            </a:pPr>
            <a:r>
              <a:rPr lang="en-US" altLang="en-US" sz="4400" b="0" dirty="0" err="1">
                <a:solidFill>
                  <a:srgbClr val="990033"/>
                </a:solidFill>
                <a:ea typeface="MS PGothic" panose="020B0600070205080204" pitchFamily="34" charset="-128"/>
              </a:rPr>
              <a:t>emozioni</a:t>
            </a:r>
            <a:r>
              <a:rPr lang="en-US" altLang="en-US" sz="4400" b="0" dirty="0">
                <a:solidFill>
                  <a:srgbClr val="990033"/>
                </a:solidFill>
                <a:ea typeface="MS PGothic" panose="020B0600070205080204" pitchFamily="34" charset="-128"/>
              </a:rPr>
              <a:t> isolate vs. multiple</a:t>
            </a:r>
            <a:endParaRPr lang="it-IT" altLang="en-US" sz="4400" b="0" dirty="0">
              <a:solidFill>
                <a:srgbClr val="990033"/>
              </a:solidFill>
              <a:ea typeface="MS PGothic" panose="020B0600070205080204" pitchFamily="34"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8" name="Picture 4" descr="celeb-reactions">
            <a:extLst>
              <a:ext uri="{FF2B5EF4-FFF2-40B4-BE49-F238E27FC236}">
                <a16:creationId xmlns:a16="http://schemas.microsoft.com/office/drawing/2014/main" id="{9E9E8F95-44B4-4B32-AA66-0F664B9F2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8988"/>
            <a:ext cx="9144000" cy="4799012"/>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3">
            <a:extLst>
              <a:ext uri="{FF2B5EF4-FFF2-40B4-BE49-F238E27FC236}">
                <a16:creationId xmlns:a16="http://schemas.microsoft.com/office/drawing/2014/main" id="{09FA2522-3B86-4784-A402-27EF20F28277}"/>
              </a:ext>
            </a:extLst>
          </p:cNvPr>
          <p:cNvSpPr txBox="1">
            <a:spLocks noChangeArrowheads="1"/>
          </p:cNvSpPr>
          <p:nvPr/>
        </p:nvSpPr>
        <p:spPr bwMode="auto">
          <a:xfrm>
            <a:off x="246063" y="862013"/>
            <a:ext cx="85740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8450" indent="-298450">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spcAft>
                <a:spcPct val="65000"/>
              </a:spcAft>
              <a:buClr>
                <a:srgbClr val="990033"/>
              </a:buClr>
              <a:buSzPct val="130000"/>
              <a:buFont typeface="Wingdings" panose="05000000000000000000" pitchFamily="2" charset="2"/>
              <a:buNone/>
            </a:pPr>
            <a:r>
              <a:rPr lang="it-IT" altLang="zh-CN" sz="2800" b="0" dirty="0">
                <a:ea typeface="宋体" panose="02010600030101010101" pitchFamily="2" charset="-122"/>
              </a:rPr>
              <a:t>globalmente inaspettato</a:t>
            </a:r>
          </a:p>
        </p:txBody>
      </p:sp>
      <p:sp>
        <p:nvSpPr>
          <p:cNvPr id="123918" name="Rectangle 14">
            <a:extLst>
              <a:ext uri="{FF2B5EF4-FFF2-40B4-BE49-F238E27FC236}">
                <a16:creationId xmlns:a16="http://schemas.microsoft.com/office/drawing/2014/main" id="{17E45AEC-0888-4825-84C6-E2F26FF394E2}"/>
              </a:ext>
            </a:extLst>
          </p:cNvPr>
          <p:cNvSpPr>
            <a:spLocks noChangeArrowheads="1"/>
          </p:cNvSpPr>
          <p:nvPr/>
        </p:nvSpPr>
        <p:spPr bwMode="auto">
          <a:xfrm>
            <a:off x="104775" y="76200"/>
            <a:ext cx="8896350" cy="580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lnSpc>
                <a:spcPct val="85000"/>
              </a:lnSpc>
            </a:pPr>
            <a:r>
              <a:rPr lang="en-US" altLang="en-US" sz="4400" b="0" dirty="0">
                <a:solidFill>
                  <a:srgbClr val="990033"/>
                </a:solidFill>
                <a:ea typeface="MS PGothic" panose="020B0600070205080204" pitchFamily="34" charset="-128"/>
              </a:rPr>
              <a:t>…. </a:t>
            </a:r>
            <a:r>
              <a:rPr lang="en-US" altLang="en-US" sz="4400" b="0" dirty="0" err="1">
                <a:solidFill>
                  <a:srgbClr val="990033"/>
                </a:solidFill>
                <a:ea typeface="MS PGothic" panose="020B0600070205080204" pitchFamily="34" charset="-128"/>
              </a:rPr>
              <a:t>il</a:t>
            </a:r>
            <a:r>
              <a:rPr lang="en-US" altLang="en-US" sz="4400" b="0" dirty="0">
                <a:solidFill>
                  <a:srgbClr val="990033"/>
                </a:solidFill>
                <a:ea typeface="MS PGothic" panose="020B0600070205080204" pitchFamily="34" charset="-128"/>
              </a:rPr>
              <a:t> </a:t>
            </a:r>
            <a:r>
              <a:rPr lang="en-US" altLang="en-US" sz="4400" b="0" dirty="0" err="1">
                <a:solidFill>
                  <a:srgbClr val="990033"/>
                </a:solidFill>
                <a:ea typeface="MS PGothic" panose="020B0600070205080204" pitchFamily="34" charset="-128"/>
              </a:rPr>
              <a:t>tutto</a:t>
            </a:r>
            <a:r>
              <a:rPr lang="en-US" altLang="en-US" sz="4400" b="0" dirty="0">
                <a:solidFill>
                  <a:srgbClr val="990033"/>
                </a:solidFill>
                <a:ea typeface="MS PGothic" panose="020B0600070205080204" pitchFamily="34" charset="-128"/>
              </a:rPr>
              <a:t> </a:t>
            </a:r>
            <a:r>
              <a:rPr lang="en-US" altLang="en-US" sz="4400" b="0" dirty="0" err="1">
                <a:solidFill>
                  <a:srgbClr val="990033"/>
                </a:solidFill>
                <a:ea typeface="MS PGothic" panose="020B0600070205080204" pitchFamily="34" charset="-128"/>
              </a:rPr>
              <a:t>appare</a:t>
            </a:r>
            <a:r>
              <a:rPr lang="en-US" altLang="en-US" sz="4400" b="0" dirty="0">
                <a:solidFill>
                  <a:srgbClr val="990033"/>
                </a:solidFill>
                <a:ea typeface="MS PGothic" panose="020B0600070205080204" pitchFamily="34" charset="-128"/>
              </a:rPr>
              <a:t> </a:t>
            </a:r>
            <a:r>
              <a:rPr lang="en-US" altLang="en-US" sz="4400" b="0" dirty="0" err="1">
                <a:solidFill>
                  <a:srgbClr val="990033"/>
                </a:solidFill>
                <a:ea typeface="MS PGothic" panose="020B0600070205080204" pitchFamily="34" charset="-128"/>
              </a:rPr>
              <a:t>differente</a:t>
            </a:r>
            <a:endParaRPr lang="it-IT" altLang="en-US" sz="4400" b="0" dirty="0">
              <a:solidFill>
                <a:srgbClr val="990033"/>
              </a:solidFill>
              <a:ea typeface="MS PGothic"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3918"/>
                                        </p:tgtEl>
                                        <p:attrNameLst>
                                          <p:attrName>style.visibility</p:attrName>
                                        </p:attrNameLst>
                                      </p:cBhvr>
                                      <p:to>
                                        <p:strVal val="visible"/>
                                      </p:to>
                                    </p:set>
                                    <p:animEffect transition="in" filter="fade">
                                      <p:cBhvr>
                                        <p:cTn id="7" dur="1000"/>
                                        <p:tgtEl>
                                          <p:spTgt spid="12391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1239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a:extLst>
              <a:ext uri="{FF2B5EF4-FFF2-40B4-BE49-F238E27FC236}">
                <a16:creationId xmlns:a16="http://schemas.microsoft.com/office/drawing/2014/main" id="{851357F3-FBAB-43A2-9628-0BCD62675B74}"/>
              </a:ext>
            </a:extLst>
          </p:cNvPr>
          <p:cNvSpPr txBox="1">
            <a:spLocks noChangeArrowheads="1"/>
          </p:cNvSpPr>
          <p:nvPr/>
        </p:nvSpPr>
        <p:spPr bwMode="auto">
          <a:xfrm>
            <a:off x="147043" y="1420948"/>
            <a:ext cx="8849914" cy="4870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la capacità di orientare l’attenzione è controllato da processi</a:t>
            </a:r>
          </a:p>
          <a:p>
            <a:pPr lvl="2"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interni </a:t>
            </a:r>
            <a:r>
              <a:rPr lang="it-IT" altLang="it-IT" sz="3000" dirty="0">
                <a:solidFill>
                  <a:srgbClr val="000000"/>
                </a:solidFill>
                <a:sym typeface="Wingdings" panose="05000000000000000000" pitchFamily="2" charset="2"/>
              </a:rPr>
              <a:t> endogena (goal-</a:t>
            </a:r>
            <a:r>
              <a:rPr lang="it-IT" altLang="it-IT" sz="3000" dirty="0" err="1">
                <a:solidFill>
                  <a:srgbClr val="000000"/>
                </a:solidFill>
                <a:sym typeface="Wingdings" panose="05000000000000000000" pitchFamily="2" charset="2"/>
              </a:rPr>
              <a:t>driven</a:t>
            </a:r>
            <a:r>
              <a:rPr lang="it-IT" altLang="it-IT" sz="3000" dirty="0">
                <a:solidFill>
                  <a:srgbClr val="000000"/>
                </a:solidFill>
                <a:sym typeface="Wingdings" panose="05000000000000000000" pitchFamily="2" charset="2"/>
              </a:rPr>
              <a:t>, top-down), l’attenzione si focalizza in relazione al compito, è controllata</a:t>
            </a:r>
          </a:p>
          <a:p>
            <a:pPr lvl="2"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esterni </a:t>
            </a:r>
            <a:r>
              <a:rPr lang="it-IT" altLang="it-IT" sz="3000" dirty="0">
                <a:solidFill>
                  <a:srgbClr val="000000"/>
                </a:solidFill>
                <a:sym typeface="Wingdings" panose="05000000000000000000" pitchFamily="2" charset="2"/>
              </a:rPr>
              <a:t> esogena (</a:t>
            </a:r>
            <a:r>
              <a:rPr lang="it-IT" altLang="it-IT" sz="3000" dirty="0" err="1">
                <a:solidFill>
                  <a:srgbClr val="000000"/>
                </a:solidFill>
                <a:sym typeface="Wingdings" panose="05000000000000000000" pitchFamily="2" charset="2"/>
              </a:rPr>
              <a:t>stimulus-driven</a:t>
            </a:r>
            <a:r>
              <a:rPr lang="it-IT" altLang="it-IT" sz="3000" dirty="0">
                <a:solidFill>
                  <a:srgbClr val="000000"/>
                </a:solidFill>
                <a:sym typeface="Wingdings" panose="05000000000000000000" pitchFamily="2" charset="2"/>
              </a:rPr>
              <a:t>, bottom-up), l’attenzione è legata alla salienza dello stimolo</a:t>
            </a:r>
            <a:endParaRPr lang="it-IT" altLang="it-IT" sz="3000" dirty="0">
              <a:solidFill>
                <a:srgbClr val="000000"/>
              </a:solidFill>
            </a:endParaRPr>
          </a:p>
          <a:p>
            <a:pPr lvl="2" eaLnBrk="1" hangingPunct="1">
              <a:spcAft>
                <a:spcPct val="45000"/>
              </a:spcAft>
              <a:buClr>
                <a:srgbClr val="990033"/>
              </a:buClr>
              <a:buSzPct val="120000"/>
              <a:buFont typeface="Wingdings" panose="05000000000000000000" pitchFamily="2" charset="2"/>
              <a:buChar char="§"/>
            </a:pPr>
            <a:endParaRPr lang="it-IT" altLang="it-IT" sz="3000" dirty="0">
              <a:solidFill>
                <a:srgbClr val="000000"/>
              </a:solidFill>
            </a:endParaRPr>
          </a:p>
        </p:txBody>
      </p:sp>
      <p:sp>
        <p:nvSpPr>
          <p:cNvPr id="4" name="Titolo 3">
            <a:extLst>
              <a:ext uri="{FF2B5EF4-FFF2-40B4-BE49-F238E27FC236}">
                <a16:creationId xmlns:a16="http://schemas.microsoft.com/office/drawing/2014/main" id="{51D492A2-D9C4-43CD-A547-0B5555E7E10A}"/>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processi endogeni vs. esogeni</a:t>
            </a:r>
          </a:p>
        </p:txBody>
      </p:sp>
    </p:spTree>
    <p:extLst>
      <p:ext uri="{BB962C8B-B14F-4D97-AF65-F5344CB8AC3E}">
        <p14:creationId xmlns:p14="http://schemas.microsoft.com/office/powerpoint/2010/main" val="3849841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26031217-5E41-4C3A-B00E-EA466ECAFD64}"/>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algn="ctr">
              <a:lnSpc>
                <a:spcPct val="90000"/>
              </a:lnSpc>
              <a:spcBef>
                <a:spcPct val="0"/>
              </a:spcBef>
              <a:buFont typeface="Arial" panose="020B0604020202020204" pitchFamily="34" charset="0"/>
              <a:buNone/>
              <a:defRPr sz="4400">
                <a:solidFill>
                  <a:srgbClr val="990033"/>
                </a:solidFill>
                <a:latin typeface="Arial" panose="020B0604020202020204" pitchFamily="34" charset="0"/>
                <a:ea typeface="MS PGothic" panose="020B0600070205080204" pitchFamily="34" charset="-128"/>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n-US" altLang="en-US"/>
              <a:t>stimoli emotivi</a:t>
            </a:r>
            <a:endParaRPr lang="en-US" altLang="en-US" dirty="0"/>
          </a:p>
        </p:txBody>
      </p:sp>
      <p:sp>
        <p:nvSpPr>
          <p:cNvPr id="4" name="Text Box 4">
            <a:extLst>
              <a:ext uri="{FF2B5EF4-FFF2-40B4-BE49-F238E27FC236}">
                <a16:creationId xmlns:a16="http://schemas.microsoft.com/office/drawing/2014/main" id="{D62B2DC9-EB3B-4AED-B8AA-88C0AB7A7F76}"/>
              </a:ext>
            </a:extLst>
          </p:cNvPr>
          <p:cNvSpPr txBox="1">
            <a:spLocks noChangeArrowheads="1"/>
          </p:cNvSpPr>
          <p:nvPr/>
        </p:nvSpPr>
        <p:spPr bwMode="auto">
          <a:xfrm>
            <a:off x="147043" y="1420948"/>
            <a:ext cx="8849914" cy="3070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la maggior parte delle ricerche si è focalizzata sul collegamento tra stimoli emotivi e processi endogeni</a:t>
            </a:r>
          </a:p>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solo recentemente si è andato ad esplorare il collegamento tra stimoli emotivi e processi esogeni</a:t>
            </a:r>
          </a:p>
        </p:txBody>
      </p:sp>
    </p:spTree>
    <p:extLst>
      <p:ext uri="{BB962C8B-B14F-4D97-AF65-F5344CB8AC3E}">
        <p14:creationId xmlns:p14="http://schemas.microsoft.com/office/powerpoint/2010/main" val="4010001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73991B8A-D595-4ACA-8B07-983AABDD1BE5}"/>
              </a:ext>
            </a:extLst>
          </p:cNvPr>
          <p:cNvSpPr>
            <a:spLocks noChangeArrowheads="1"/>
          </p:cNvSpPr>
          <p:nvPr/>
        </p:nvSpPr>
        <p:spPr bwMode="auto">
          <a:xfrm>
            <a:off x="2743201" y="2587596"/>
            <a:ext cx="3573462" cy="2647950"/>
          </a:xfrm>
          <a:prstGeom prst="rect">
            <a:avLst/>
          </a:prstGeom>
          <a:solidFill>
            <a:schemeClr val="bg1"/>
          </a:solidFill>
          <a:ln w="9525">
            <a:solidFill>
              <a:srgbClr val="10110C"/>
            </a:solidFill>
            <a:miter lim="800000"/>
            <a:headEnd/>
            <a:tailEnd/>
          </a:ln>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1800" b="0">
              <a:ea typeface="MS PGothic" panose="020B0600070205080204" pitchFamily="34" charset="-128"/>
            </a:endParaRPr>
          </a:p>
        </p:txBody>
      </p:sp>
      <p:sp>
        <p:nvSpPr>
          <p:cNvPr id="784391" name="Rectangle 7">
            <a:extLst>
              <a:ext uri="{FF2B5EF4-FFF2-40B4-BE49-F238E27FC236}">
                <a16:creationId xmlns:a16="http://schemas.microsoft.com/office/drawing/2014/main" id="{AD6C0719-B532-472C-862A-0191253E2F2C}"/>
              </a:ext>
            </a:extLst>
          </p:cNvPr>
          <p:cNvSpPr>
            <a:spLocks noChangeArrowheads="1"/>
          </p:cNvSpPr>
          <p:nvPr/>
        </p:nvSpPr>
        <p:spPr bwMode="auto">
          <a:xfrm>
            <a:off x="1442784" y="1753018"/>
            <a:ext cx="625844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en-US" sz="2500" dirty="0">
                <a:ea typeface="MS PGothic" panose="020B0600070205080204" pitchFamily="34" charset="-128"/>
              </a:rPr>
              <a:t>fissazione</a:t>
            </a:r>
          </a:p>
          <a:p>
            <a:pPr algn="ctr" eaLnBrk="1" hangingPunct="1"/>
            <a:r>
              <a:rPr lang="it-IT" altLang="en-US" sz="2500" b="0" dirty="0">
                <a:ea typeface="MS PGothic" panose="020B0600070205080204" pitchFamily="34" charset="-128"/>
              </a:rPr>
              <a:t>500 </a:t>
            </a:r>
            <a:r>
              <a:rPr lang="it-IT" altLang="en-US" sz="2500" b="0" dirty="0" err="1">
                <a:ea typeface="MS PGothic" panose="020B0600070205080204" pitchFamily="34" charset="-128"/>
              </a:rPr>
              <a:t>ms</a:t>
            </a:r>
            <a:r>
              <a:rPr lang="it-IT" altLang="en-US" sz="2500" b="0" dirty="0">
                <a:ea typeface="MS PGothic" panose="020B0600070205080204" pitchFamily="34" charset="-128"/>
              </a:rPr>
              <a:t> prima della comparsa dello stimolo</a:t>
            </a:r>
          </a:p>
        </p:txBody>
      </p:sp>
      <p:sp>
        <p:nvSpPr>
          <p:cNvPr id="6" name="Titolo 3">
            <a:extLst>
              <a:ext uri="{FF2B5EF4-FFF2-40B4-BE49-F238E27FC236}">
                <a16:creationId xmlns:a16="http://schemas.microsoft.com/office/drawing/2014/main" id="{98996286-7157-43AB-B925-5EA2D1033FCE}"/>
              </a:ext>
            </a:extLst>
          </p:cNvPr>
          <p:cNvSpPr txBox="1">
            <a:spLocks noChangeArrowheads="1"/>
          </p:cNvSpPr>
          <p:nvPr/>
        </p:nvSpPr>
        <p:spPr bwMode="auto">
          <a:xfrm>
            <a:off x="0" y="68457"/>
            <a:ext cx="91440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detezione di emozioni</a:t>
            </a:r>
          </a:p>
          <a:p>
            <a:pPr algn="ctr">
              <a:spcBef>
                <a:spcPct val="0"/>
              </a:spcBef>
              <a:buNone/>
            </a:pPr>
            <a:r>
              <a:rPr lang="en-US" altLang="en-US" sz="4400" dirty="0">
                <a:solidFill>
                  <a:srgbClr val="FFC000"/>
                </a:solidFill>
                <a:ea typeface="MS PGothic" panose="020B0600070205080204" pitchFamily="34" charset="-128"/>
              </a:rPr>
              <a:t>Reuter-Lorenz et al. 1983</a:t>
            </a:r>
          </a:p>
        </p:txBody>
      </p:sp>
      <p:pic>
        <p:nvPicPr>
          <p:cNvPr id="7" name="Immagine 6">
            <a:extLst>
              <a:ext uri="{FF2B5EF4-FFF2-40B4-BE49-F238E27FC236}">
                <a16:creationId xmlns:a16="http://schemas.microsoft.com/office/drawing/2014/main" id="{5707E77A-482E-4F36-862D-CBEB5A87C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0" y="3108542"/>
            <a:ext cx="1244184" cy="1244184"/>
          </a:xfrm>
          <a:prstGeom prst="rect">
            <a:avLst/>
          </a:prstGeom>
        </p:spPr>
      </p:pic>
      <p:sp>
        <p:nvSpPr>
          <p:cNvPr id="8" name="Text Box 10">
            <a:extLst>
              <a:ext uri="{FF2B5EF4-FFF2-40B4-BE49-F238E27FC236}">
                <a16:creationId xmlns:a16="http://schemas.microsoft.com/office/drawing/2014/main" id="{27A9B6BC-FE31-4ADF-A0F4-FDCB3861270B}"/>
              </a:ext>
            </a:extLst>
          </p:cNvPr>
          <p:cNvSpPr txBox="1">
            <a:spLocks noChangeArrowheads="1"/>
          </p:cNvSpPr>
          <p:nvPr/>
        </p:nvSpPr>
        <p:spPr bwMode="auto">
          <a:xfrm>
            <a:off x="4476666" y="3789333"/>
            <a:ext cx="115416"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dirty="0"/>
              <a:t>+</a:t>
            </a:r>
          </a:p>
        </p:txBody>
      </p:sp>
    </p:spTree>
    <p:extLst>
      <p:ext uri="{BB962C8B-B14F-4D97-AF65-F5344CB8AC3E}">
        <p14:creationId xmlns:p14="http://schemas.microsoft.com/office/powerpoint/2010/main" val="19693593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43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91" name="Rectangle 7">
            <a:extLst>
              <a:ext uri="{FF2B5EF4-FFF2-40B4-BE49-F238E27FC236}">
                <a16:creationId xmlns:a16="http://schemas.microsoft.com/office/drawing/2014/main" id="{AD6C0719-B532-472C-862A-0191253E2F2C}"/>
              </a:ext>
            </a:extLst>
          </p:cNvPr>
          <p:cNvSpPr>
            <a:spLocks noChangeArrowheads="1"/>
          </p:cNvSpPr>
          <p:nvPr/>
        </p:nvSpPr>
        <p:spPr bwMode="auto">
          <a:xfrm>
            <a:off x="3454550" y="1753018"/>
            <a:ext cx="22349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en-US" sz="2500" dirty="0">
                <a:ea typeface="MS PGothic" panose="020B0600070205080204" pitchFamily="34" charset="-128"/>
              </a:rPr>
              <a:t>stimolo</a:t>
            </a:r>
          </a:p>
          <a:p>
            <a:pPr algn="ctr" eaLnBrk="1" hangingPunct="1"/>
            <a:r>
              <a:rPr lang="it-IT" altLang="en-US" sz="2500" b="0" dirty="0">
                <a:ea typeface="MS PGothic" panose="020B0600070205080204" pitchFamily="34" charset="-128"/>
              </a:rPr>
              <a:t>durata 250 </a:t>
            </a:r>
            <a:r>
              <a:rPr lang="it-IT" altLang="en-US" sz="2500" b="0" dirty="0" err="1">
                <a:ea typeface="MS PGothic" panose="020B0600070205080204" pitchFamily="34" charset="-128"/>
              </a:rPr>
              <a:t>ms</a:t>
            </a:r>
            <a:endParaRPr lang="it-IT" altLang="en-US" sz="2500" b="0" dirty="0">
              <a:ea typeface="MS PGothic" panose="020B0600070205080204" pitchFamily="34" charset="-128"/>
            </a:endParaRPr>
          </a:p>
        </p:txBody>
      </p:sp>
      <p:sp>
        <p:nvSpPr>
          <p:cNvPr id="8" name="Rectangle 2">
            <a:extLst>
              <a:ext uri="{FF2B5EF4-FFF2-40B4-BE49-F238E27FC236}">
                <a16:creationId xmlns:a16="http://schemas.microsoft.com/office/drawing/2014/main" id="{297A932E-4265-4CB1-A283-B23750BF4EF6}"/>
              </a:ext>
            </a:extLst>
          </p:cNvPr>
          <p:cNvSpPr>
            <a:spLocks noChangeArrowheads="1"/>
          </p:cNvSpPr>
          <p:nvPr/>
        </p:nvSpPr>
        <p:spPr bwMode="auto">
          <a:xfrm>
            <a:off x="2743201" y="2587596"/>
            <a:ext cx="3573462" cy="2647950"/>
          </a:xfrm>
          <a:prstGeom prst="rect">
            <a:avLst/>
          </a:prstGeom>
          <a:solidFill>
            <a:schemeClr val="bg1"/>
          </a:solidFill>
          <a:ln w="9525">
            <a:solidFill>
              <a:srgbClr val="10110C"/>
            </a:solidFill>
            <a:miter lim="800000"/>
            <a:headEnd/>
            <a:tailEnd/>
          </a:ln>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1800" b="0">
              <a:ea typeface="MS PGothic" panose="020B0600070205080204" pitchFamily="34" charset="-128"/>
            </a:endParaRPr>
          </a:p>
        </p:txBody>
      </p:sp>
      <p:sp>
        <p:nvSpPr>
          <p:cNvPr id="10" name="Rectangle 7">
            <a:extLst>
              <a:ext uri="{FF2B5EF4-FFF2-40B4-BE49-F238E27FC236}">
                <a16:creationId xmlns:a16="http://schemas.microsoft.com/office/drawing/2014/main" id="{651723C5-8748-4DD1-837D-3224B910CEBB}"/>
              </a:ext>
            </a:extLst>
          </p:cNvPr>
          <p:cNvSpPr>
            <a:spLocks noChangeArrowheads="1"/>
          </p:cNvSpPr>
          <p:nvPr/>
        </p:nvSpPr>
        <p:spPr bwMode="auto">
          <a:xfrm>
            <a:off x="1562893" y="5406347"/>
            <a:ext cx="6018213"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en-US" altLang="en-US" sz="2500" dirty="0" err="1">
                <a:ea typeface="MS PGothic" panose="020B0600070205080204" pitchFamily="34" charset="-128"/>
              </a:rPr>
              <a:t>compito</a:t>
            </a:r>
            <a:endParaRPr lang="en-US" altLang="en-US" sz="2500" dirty="0">
              <a:ea typeface="MS PGothic" panose="020B0600070205080204" pitchFamily="34" charset="-128"/>
            </a:endParaRPr>
          </a:p>
          <a:p>
            <a:pPr algn="ctr" eaLnBrk="1" hangingPunct="1"/>
            <a:r>
              <a:rPr lang="en-US" altLang="en-US" sz="2500" b="0" dirty="0" err="1">
                <a:ea typeface="MS PGothic" panose="020B0600070205080204" pitchFamily="34" charset="-128"/>
              </a:rPr>
              <a:t>selezione</a:t>
            </a:r>
            <a:r>
              <a:rPr lang="en-US" altLang="en-US" sz="2500" b="0" dirty="0">
                <a:ea typeface="MS PGothic" panose="020B0600070205080204" pitchFamily="34" charset="-128"/>
              </a:rPr>
              <a:t> </a:t>
            </a:r>
            <a:r>
              <a:rPr lang="en-US" altLang="en-US" sz="2500" b="0" dirty="0" err="1">
                <a:ea typeface="MS PGothic" panose="020B0600070205080204" pitchFamily="34" charset="-128"/>
              </a:rPr>
              <a:t>l’espressione</a:t>
            </a:r>
            <a:r>
              <a:rPr lang="en-US" altLang="en-US" sz="2500" b="0" dirty="0">
                <a:ea typeface="MS PGothic" panose="020B0600070205080204" pitchFamily="34" charset="-128"/>
              </a:rPr>
              <a:t> </a:t>
            </a:r>
            <a:r>
              <a:rPr lang="en-US" altLang="en-US" sz="2500" b="0" dirty="0" err="1">
                <a:ea typeface="MS PGothic" panose="020B0600070205080204" pitchFamily="34" charset="-128"/>
              </a:rPr>
              <a:t>facciale</a:t>
            </a:r>
            <a:r>
              <a:rPr lang="en-US" altLang="en-US" sz="2500" b="0" dirty="0">
                <a:ea typeface="MS PGothic" panose="020B0600070205080204" pitchFamily="34" charset="-128"/>
              </a:rPr>
              <a:t> </a:t>
            </a:r>
            <a:r>
              <a:rPr lang="en-US" altLang="en-US" sz="2500" b="0" dirty="0" err="1">
                <a:ea typeface="MS PGothic" panose="020B0600070205080204" pitchFamily="34" charset="-128"/>
              </a:rPr>
              <a:t>emotiva</a:t>
            </a:r>
            <a:endParaRPr lang="en-US" altLang="en-US" sz="2500" b="0" dirty="0">
              <a:ea typeface="MS PGothic" panose="020B0600070205080204" pitchFamily="34" charset="-128"/>
            </a:endParaRPr>
          </a:p>
          <a:p>
            <a:pPr algn="ctr" eaLnBrk="1" hangingPunct="1"/>
            <a:r>
              <a:rPr lang="en-US" altLang="en-US" sz="2500" b="0" dirty="0">
                <a:ea typeface="MS PGothic" panose="020B0600070205080204" pitchFamily="34" charset="-128"/>
              </a:rPr>
              <a:t>(</a:t>
            </a:r>
            <a:r>
              <a:rPr lang="en-US" altLang="en-US" sz="2500" b="0" dirty="0" err="1">
                <a:ea typeface="MS PGothic" panose="020B0600070205080204" pitchFamily="34" charset="-128"/>
              </a:rPr>
              <a:t>felice</a:t>
            </a:r>
            <a:r>
              <a:rPr lang="en-US" altLang="en-US" sz="2500" b="0" dirty="0">
                <a:ea typeface="MS PGothic" panose="020B0600070205080204" pitchFamily="34" charset="-128"/>
              </a:rPr>
              <a:t> bocca </a:t>
            </a:r>
            <a:r>
              <a:rPr lang="en-US" altLang="en-US" sz="2500" b="0" dirty="0" err="1">
                <a:ea typeface="MS PGothic" panose="020B0600070205080204" pitchFamily="34" charset="-128"/>
              </a:rPr>
              <a:t>aperta</a:t>
            </a:r>
            <a:r>
              <a:rPr lang="en-US" altLang="en-US" sz="2500" b="0" dirty="0">
                <a:ea typeface="MS PGothic" panose="020B0600070205080204" pitchFamily="34" charset="-128"/>
              </a:rPr>
              <a:t>/</a:t>
            </a:r>
            <a:r>
              <a:rPr lang="en-US" altLang="en-US" sz="2500" b="0" dirty="0" err="1">
                <a:ea typeface="MS PGothic" panose="020B0600070205080204" pitchFamily="34" charset="-128"/>
              </a:rPr>
              <a:t>chiusa</a:t>
            </a:r>
            <a:r>
              <a:rPr lang="en-US" altLang="en-US" sz="2500" b="0" dirty="0">
                <a:ea typeface="MS PGothic" panose="020B0600070205080204" pitchFamily="34" charset="-128"/>
              </a:rPr>
              <a:t> o triste)</a:t>
            </a:r>
          </a:p>
        </p:txBody>
      </p:sp>
      <p:pic>
        <p:nvPicPr>
          <p:cNvPr id="11" name="Immagine 10">
            <a:extLst>
              <a:ext uri="{FF2B5EF4-FFF2-40B4-BE49-F238E27FC236}">
                <a16:creationId xmlns:a16="http://schemas.microsoft.com/office/drawing/2014/main" id="{D8A1BCC5-6186-4327-8C78-DF0A919AD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4550" y="3429000"/>
            <a:ext cx="861774" cy="861774"/>
          </a:xfrm>
          <a:prstGeom prst="rect">
            <a:avLst/>
          </a:prstGeom>
        </p:spPr>
      </p:pic>
      <p:pic>
        <p:nvPicPr>
          <p:cNvPr id="13" name="Immagine 12">
            <a:extLst>
              <a:ext uri="{FF2B5EF4-FFF2-40B4-BE49-F238E27FC236}">
                <a16:creationId xmlns:a16="http://schemas.microsoft.com/office/drawing/2014/main" id="{CE7910D1-62A5-4017-AADC-FE1E45E00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7678" y="3429000"/>
            <a:ext cx="861774" cy="861774"/>
          </a:xfrm>
          <a:prstGeom prst="rect">
            <a:avLst/>
          </a:prstGeom>
        </p:spPr>
      </p:pic>
      <p:sp>
        <p:nvSpPr>
          <p:cNvPr id="12" name="Rettangolo 11">
            <a:extLst>
              <a:ext uri="{FF2B5EF4-FFF2-40B4-BE49-F238E27FC236}">
                <a16:creationId xmlns:a16="http://schemas.microsoft.com/office/drawing/2014/main" id="{59B88486-6DC7-47D4-B9E8-D967F961C3E6}"/>
              </a:ext>
            </a:extLst>
          </p:cNvPr>
          <p:cNvSpPr/>
          <p:nvPr/>
        </p:nvSpPr>
        <p:spPr>
          <a:xfrm>
            <a:off x="5027557" y="3911571"/>
            <a:ext cx="462016" cy="1538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ttangolo 13">
            <a:extLst>
              <a:ext uri="{FF2B5EF4-FFF2-40B4-BE49-F238E27FC236}">
                <a16:creationId xmlns:a16="http://schemas.microsoft.com/office/drawing/2014/main" id="{11AE7527-5FF7-4000-8421-237B15B5679B}"/>
              </a:ext>
            </a:extLst>
          </p:cNvPr>
          <p:cNvSpPr/>
          <p:nvPr/>
        </p:nvSpPr>
        <p:spPr>
          <a:xfrm>
            <a:off x="5069435" y="3965656"/>
            <a:ext cx="37825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olo 3">
            <a:extLst>
              <a:ext uri="{FF2B5EF4-FFF2-40B4-BE49-F238E27FC236}">
                <a16:creationId xmlns:a16="http://schemas.microsoft.com/office/drawing/2014/main" id="{F7AE04E0-868B-4B08-A340-DACF4DA7165B}"/>
              </a:ext>
            </a:extLst>
          </p:cNvPr>
          <p:cNvSpPr txBox="1">
            <a:spLocks noChangeArrowheads="1"/>
          </p:cNvSpPr>
          <p:nvPr/>
        </p:nvSpPr>
        <p:spPr bwMode="auto">
          <a:xfrm>
            <a:off x="0" y="68457"/>
            <a:ext cx="91440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detezione di emozioni</a:t>
            </a:r>
          </a:p>
          <a:p>
            <a:pPr algn="ctr">
              <a:spcBef>
                <a:spcPct val="0"/>
              </a:spcBef>
              <a:buNone/>
            </a:pPr>
            <a:r>
              <a:rPr lang="en-US" altLang="en-US" sz="4400" dirty="0">
                <a:solidFill>
                  <a:srgbClr val="FFC000"/>
                </a:solidFill>
                <a:ea typeface="MS PGothic" panose="020B0600070205080204" pitchFamily="34" charset="-128"/>
              </a:rPr>
              <a:t>Reuter-Lorenz et al. 1983</a:t>
            </a:r>
          </a:p>
        </p:txBody>
      </p:sp>
    </p:spTree>
    <p:extLst>
      <p:ext uri="{BB962C8B-B14F-4D97-AF65-F5344CB8AC3E}">
        <p14:creationId xmlns:p14="http://schemas.microsoft.com/office/powerpoint/2010/main" val="3649332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po 35">
            <a:extLst>
              <a:ext uri="{FF2B5EF4-FFF2-40B4-BE49-F238E27FC236}">
                <a16:creationId xmlns:a16="http://schemas.microsoft.com/office/drawing/2014/main" id="{B488547A-D293-47A1-A7A1-DD5307EF26A1}"/>
              </a:ext>
            </a:extLst>
          </p:cNvPr>
          <p:cNvGrpSpPr/>
          <p:nvPr/>
        </p:nvGrpSpPr>
        <p:grpSpPr>
          <a:xfrm>
            <a:off x="2763421" y="1276888"/>
            <a:ext cx="3638154" cy="5037697"/>
            <a:chOff x="2742298" y="1276888"/>
            <a:chExt cx="3638154" cy="5037697"/>
          </a:xfrm>
        </p:grpSpPr>
        <p:pic>
          <p:nvPicPr>
            <p:cNvPr id="37" name="Immagine 36">
              <a:extLst>
                <a:ext uri="{FF2B5EF4-FFF2-40B4-BE49-F238E27FC236}">
                  <a16:creationId xmlns:a16="http://schemas.microsoft.com/office/drawing/2014/main" id="{57070FA4-F4FD-4D2D-A2A0-1D90837D7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298" y="2638200"/>
              <a:ext cx="3603109" cy="36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magine 37">
              <a:extLst>
                <a:ext uri="{FF2B5EF4-FFF2-40B4-BE49-F238E27FC236}">
                  <a16:creationId xmlns:a16="http://schemas.microsoft.com/office/drawing/2014/main" id="{9933358F-C4EA-4547-9722-F6D218A07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3547" y="1276888"/>
              <a:ext cx="3616905" cy="137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uppo 9">
            <a:extLst>
              <a:ext uri="{FF2B5EF4-FFF2-40B4-BE49-F238E27FC236}">
                <a16:creationId xmlns:a16="http://schemas.microsoft.com/office/drawing/2014/main" id="{155219DB-C0B4-48DC-9208-26EE7B60B20F}"/>
              </a:ext>
            </a:extLst>
          </p:cNvPr>
          <p:cNvGrpSpPr>
            <a:grpSpLocks/>
          </p:cNvGrpSpPr>
          <p:nvPr/>
        </p:nvGrpSpPr>
        <p:grpSpPr bwMode="auto">
          <a:xfrm>
            <a:off x="3305522" y="1350325"/>
            <a:ext cx="404813" cy="404813"/>
            <a:chOff x="5825875" y="2358900"/>
            <a:chExt cx="540000" cy="540000"/>
          </a:xfrm>
        </p:grpSpPr>
        <p:sp>
          <p:nvSpPr>
            <p:cNvPr id="11" name="Ovale 10">
              <a:extLst>
                <a:ext uri="{FF2B5EF4-FFF2-40B4-BE49-F238E27FC236}">
                  <a16:creationId xmlns:a16="http://schemas.microsoft.com/office/drawing/2014/main" id="{06147F6F-E055-4A14-8DD3-8D14571457F6}"/>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12" name="Cerchio parziale 11">
              <a:extLst>
                <a:ext uri="{FF2B5EF4-FFF2-40B4-BE49-F238E27FC236}">
                  <a16:creationId xmlns:a16="http://schemas.microsoft.com/office/drawing/2014/main" id="{E8D677C0-58D7-46F9-89B3-87D542F18617}"/>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grpSp>
        <p:nvGrpSpPr>
          <p:cNvPr id="13" name="Gruppo 12">
            <a:extLst>
              <a:ext uri="{FF2B5EF4-FFF2-40B4-BE49-F238E27FC236}">
                <a16:creationId xmlns:a16="http://schemas.microsoft.com/office/drawing/2014/main" id="{0DF53C43-298E-4089-B402-EEE91ADA584E}"/>
              </a:ext>
            </a:extLst>
          </p:cNvPr>
          <p:cNvGrpSpPr>
            <a:grpSpLocks noChangeAspect="1"/>
          </p:cNvGrpSpPr>
          <p:nvPr/>
        </p:nvGrpSpPr>
        <p:grpSpPr bwMode="auto">
          <a:xfrm rot="5400000" flipV="1">
            <a:off x="4000195" y="3171021"/>
            <a:ext cx="189310" cy="188119"/>
            <a:chOff x="5825875" y="2358900"/>
            <a:chExt cx="540000" cy="540000"/>
          </a:xfrm>
        </p:grpSpPr>
        <p:sp>
          <p:nvSpPr>
            <p:cNvPr id="14" name="Ovale 13">
              <a:extLst>
                <a:ext uri="{FF2B5EF4-FFF2-40B4-BE49-F238E27FC236}">
                  <a16:creationId xmlns:a16="http://schemas.microsoft.com/office/drawing/2014/main" id="{78AC5802-BB46-4EB5-BFC0-F9D0500BB9D3}"/>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15" name="Cerchio parziale 14">
              <a:extLst>
                <a:ext uri="{FF2B5EF4-FFF2-40B4-BE49-F238E27FC236}">
                  <a16:creationId xmlns:a16="http://schemas.microsoft.com/office/drawing/2014/main" id="{29811DF9-88D4-492F-A6DB-6FE649377F09}"/>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grpSp>
        <p:nvGrpSpPr>
          <p:cNvPr id="21" name="Gruppo 20">
            <a:extLst>
              <a:ext uri="{FF2B5EF4-FFF2-40B4-BE49-F238E27FC236}">
                <a16:creationId xmlns:a16="http://schemas.microsoft.com/office/drawing/2014/main" id="{FCA7ABB8-42A9-47C1-9FBB-3F14B0E47F44}"/>
              </a:ext>
            </a:extLst>
          </p:cNvPr>
          <p:cNvGrpSpPr>
            <a:grpSpLocks noChangeAspect="1"/>
          </p:cNvGrpSpPr>
          <p:nvPr/>
        </p:nvGrpSpPr>
        <p:grpSpPr bwMode="auto">
          <a:xfrm rot="5400000" flipV="1">
            <a:off x="5498012" y="3171021"/>
            <a:ext cx="189310" cy="188119"/>
            <a:chOff x="5825875" y="2358900"/>
            <a:chExt cx="540000" cy="540000"/>
          </a:xfrm>
        </p:grpSpPr>
        <p:sp>
          <p:nvSpPr>
            <p:cNvPr id="22" name="Ovale 21">
              <a:extLst>
                <a:ext uri="{FF2B5EF4-FFF2-40B4-BE49-F238E27FC236}">
                  <a16:creationId xmlns:a16="http://schemas.microsoft.com/office/drawing/2014/main" id="{0B2A8A58-26EE-40FE-B8D4-AE817B1F5DA5}"/>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23" name="Cerchio parziale 22">
              <a:extLst>
                <a:ext uri="{FF2B5EF4-FFF2-40B4-BE49-F238E27FC236}">
                  <a16:creationId xmlns:a16="http://schemas.microsoft.com/office/drawing/2014/main" id="{C2278046-765C-4152-B9A7-EE910D585AAE}"/>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grpSp>
        <p:nvGrpSpPr>
          <p:cNvPr id="24" name="Gruppo 23">
            <a:extLst>
              <a:ext uri="{FF2B5EF4-FFF2-40B4-BE49-F238E27FC236}">
                <a16:creationId xmlns:a16="http://schemas.microsoft.com/office/drawing/2014/main" id="{BD3EC0AC-A7C6-4AFF-B594-A473CF59102D}"/>
              </a:ext>
            </a:extLst>
          </p:cNvPr>
          <p:cNvGrpSpPr>
            <a:grpSpLocks noChangeAspect="1"/>
          </p:cNvGrpSpPr>
          <p:nvPr/>
        </p:nvGrpSpPr>
        <p:grpSpPr bwMode="auto">
          <a:xfrm>
            <a:off x="4648538" y="5726364"/>
            <a:ext cx="189309" cy="189309"/>
            <a:chOff x="5825875" y="2358900"/>
            <a:chExt cx="540000" cy="540000"/>
          </a:xfrm>
        </p:grpSpPr>
        <p:sp>
          <p:nvSpPr>
            <p:cNvPr id="25" name="Ovale 24">
              <a:extLst>
                <a:ext uri="{FF2B5EF4-FFF2-40B4-BE49-F238E27FC236}">
                  <a16:creationId xmlns:a16="http://schemas.microsoft.com/office/drawing/2014/main" id="{9A5CF6EB-3EBC-44C6-82B3-C5F816308E54}"/>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26" name="Cerchio parziale 25">
              <a:extLst>
                <a:ext uri="{FF2B5EF4-FFF2-40B4-BE49-F238E27FC236}">
                  <a16:creationId xmlns:a16="http://schemas.microsoft.com/office/drawing/2014/main" id="{0CA9C028-C561-4775-9B38-7FAB1FB97DE9}"/>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grpSp>
        <p:nvGrpSpPr>
          <p:cNvPr id="27" name="Gruppo 26">
            <a:extLst>
              <a:ext uri="{FF2B5EF4-FFF2-40B4-BE49-F238E27FC236}">
                <a16:creationId xmlns:a16="http://schemas.microsoft.com/office/drawing/2014/main" id="{DA698521-9BFF-4472-AE72-D6211AD8C1BD}"/>
              </a:ext>
            </a:extLst>
          </p:cNvPr>
          <p:cNvGrpSpPr>
            <a:grpSpLocks noChangeAspect="1"/>
          </p:cNvGrpSpPr>
          <p:nvPr/>
        </p:nvGrpSpPr>
        <p:grpSpPr bwMode="auto">
          <a:xfrm>
            <a:off x="4536360" y="5516760"/>
            <a:ext cx="189310" cy="189310"/>
            <a:chOff x="5825875" y="2358900"/>
            <a:chExt cx="540000" cy="540000"/>
          </a:xfrm>
        </p:grpSpPr>
        <p:sp>
          <p:nvSpPr>
            <p:cNvPr id="28" name="Ovale 27">
              <a:extLst>
                <a:ext uri="{FF2B5EF4-FFF2-40B4-BE49-F238E27FC236}">
                  <a16:creationId xmlns:a16="http://schemas.microsoft.com/office/drawing/2014/main" id="{1F01D147-6CD4-4B22-822A-1D5360DA3D9E}"/>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29" name="Cerchio parziale 28">
              <a:extLst>
                <a:ext uri="{FF2B5EF4-FFF2-40B4-BE49-F238E27FC236}">
                  <a16:creationId xmlns:a16="http://schemas.microsoft.com/office/drawing/2014/main" id="{C0133346-A7B9-48A1-AE32-65BDEEA8CAC7}"/>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grpSp>
        <p:nvGrpSpPr>
          <p:cNvPr id="20" name="Gruppo 19">
            <a:extLst>
              <a:ext uri="{FF2B5EF4-FFF2-40B4-BE49-F238E27FC236}">
                <a16:creationId xmlns:a16="http://schemas.microsoft.com/office/drawing/2014/main" id="{507F52AB-A97D-44F7-9548-6C91C82853FD}"/>
              </a:ext>
            </a:extLst>
          </p:cNvPr>
          <p:cNvGrpSpPr>
            <a:grpSpLocks noChangeAspect="1"/>
          </p:cNvGrpSpPr>
          <p:nvPr/>
        </p:nvGrpSpPr>
        <p:grpSpPr bwMode="auto">
          <a:xfrm rot="5400000" flipV="1">
            <a:off x="4854179" y="4564857"/>
            <a:ext cx="190500" cy="188119"/>
            <a:chOff x="5825875" y="2358900"/>
            <a:chExt cx="540000" cy="540000"/>
          </a:xfrm>
        </p:grpSpPr>
        <p:sp>
          <p:nvSpPr>
            <p:cNvPr id="30" name="Ovale 29">
              <a:extLst>
                <a:ext uri="{FF2B5EF4-FFF2-40B4-BE49-F238E27FC236}">
                  <a16:creationId xmlns:a16="http://schemas.microsoft.com/office/drawing/2014/main" id="{21415837-AA91-4828-8044-35E4E00637AA}"/>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31" name="Cerchio parziale 30">
              <a:extLst>
                <a:ext uri="{FF2B5EF4-FFF2-40B4-BE49-F238E27FC236}">
                  <a16:creationId xmlns:a16="http://schemas.microsoft.com/office/drawing/2014/main" id="{A1C5C9BD-AF73-4B1A-9D14-464F93EA2EE3}"/>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grpSp>
        <p:nvGrpSpPr>
          <p:cNvPr id="32" name="Gruppo 31">
            <a:extLst>
              <a:ext uri="{FF2B5EF4-FFF2-40B4-BE49-F238E27FC236}">
                <a16:creationId xmlns:a16="http://schemas.microsoft.com/office/drawing/2014/main" id="{6E8EC1AC-4DE0-4989-9BBD-48907B833395}"/>
              </a:ext>
            </a:extLst>
          </p:cNvPr>
          <p:cNvGrpSpPr>
            <a:grpSpLocks noChangeAspect="1"/>
          </p:cNvGrpSpPr>
          <p:nvPr/>
        </p:nvGrpSpPr>
        <p:grpSpPr bwMode="auto">
          <a:xfrm rot="5400000" flipV="1">
            <a:off x="4871703" y="4755357"/>
            <a:ext cx="190500" cy="188119"/>
            <a:chOff x="5825875" y="2358900"/>
            <a:chExt cx="540000" cy="540000"/>
          </a:xfrm>
        </p:grpSpPr>
        <p:sp>
          <p:nvSpPr>
            <p:cNvPr id="33" name="Ovale 32">
              <a:extLst>
                <a:ext uri="{FF2B5EF4-FFF2-40B4-BE49-F238E27FC236}">
                  <a16:creationId xmlns:a16="http://schemas.microsoft.com/office/drawing/2014/main" id="{170EBA5C-DFB0-445A-A830-D9AF5581AE74}"/>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34" name="Cerchio parziale 33">
              <a:extLst>
                <a:ext uri="{FF2B5EF4-FFF2-40B4-BE49-F238E27FC236}">
                  <a16:creationId xmlns:a16="http://schemas.microsoft.com/office/drawing/2014/main" id="{9338953F-AC4A-412A-B01C-662F5F073EA5}"/>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sp>
        <p:nvSpPr>
          <p:cNvPr id="35" name="Titolo 3">
            <a:extLst>
              <a:ext uri="{FF2B5EF4-FFF2-40B4-BE49-F238E27FC236}">
                <a16:creationId xmlns:a16="http://schemas.microsoft.com/office/drawing/2014/main" id="{027691B5-5786-4A61-BF23-298867C7EF30}"/>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l’immagine presentata nell’</a:t>
            </a:r>
            <a:r>
              <a:rPr lang="it-IT" altLang="it-IT" sz="4400" dirty="0" err="1">
                <a:solidFill>
                  <a:srgbClr val="990033"/>
                </a:solidFill>
                <a:latin typeface="Arial" panose="020B0604020202020204" pitchFamily="34" charset="0"/>
                <a:ea typeface="MS PGothic" panose="020B0600070205080204" pitchFamily="34" charset="-128"/>
                <a:cs typeface="Arial" panose="020B0604020202020204" pitchFamily="34" charset="0"/>
              </a:rPr>
              <a:t>emicampo</a:t>
            </a: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 sinistro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withGroup">
                            <p:stCondLst>
                              <p:cond delay="0"/>
                            </p:stCondLst>
                            <p:childTnLst>
                              <p:par>
                                <p:cTn id="8" presetID="1" presetClass="entr" presetSubtype="0" fill="hold" nodeType="afterEffect">
                                  <p:stCondLst>
                                    <p:cond delay="20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par>
                          <p:cTn id="13" fill="hold" nodeType="withGroup">
                            <p:stCondLst>
                              <p:cond delay="2000"/>
                            </p:stCondLst>
                            <p:childTnLst>
                              <p:par>
                                <p:cTn id="14" presetID="1" presetClass="entr" presetSubtype="0" fill="hold" nodeType="afterEffect">
                                  <p:stCondLst>
                                    <p:cond delay="200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par>
                          <p:cTn id="19" fill="hold" nodeType="withGroup">
                            <p:stCondLst>
                              <p:cond delay="4000"/>
                            </p:stCondLst>
                            <p:childTnLst>
                              <p:par>
                                <p:cTn id="20" presetID="1" presetClass="entr" presetSubtype="0" fill="hold" nodeType="afterEffect">
                                  <p:stCondLst>
                                    <p:cond delay="20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AE98546-2309-49E7-A049-3130FE18F0BC}"/>
              </a:ext>
            </a:extLst>
          </p:cNvPr>
          <p:cNvSpPr txBox="1">
            <a:spLocks noChangeArrowheads="1"/>
          </p:cNvSpPr>
          <p:nvPr/>
        </p:nvSpPr>
        <p:spPr bwMode="auto">
          <a:xfrm>
            <a:off x="0" y="68457"/>
            <a:ext cx="91440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lateralizzazione della valenza</a:t>
            </a:r>
          </a:p>
          <a:p>
            <a:pPr algn="ctr">
              <a:spcBef>
                <a:spcPct val="0"/>
              </a:spcBef>
              <a:buNone/>
            </a:pPr>
            <a:r>
              <a:rPr lang="en-US" altLang="en-US" sz="4400" dirty="0">
                <a:solidFill>
                  <a:srgbClr val="FFC000"/>
                </a:solidFill>
                <a:ea typeface="MS PGothic" panose="020B0600070205080204" pitchFamily="34" charset="-128"/>
              </a:rPr>
              <a:t>Reuter-Lorenz et al. 1983</a:t>
            </a:r>
          </a:p>
        </p:txBody>
      </p:sp>
      <p:pic>
        <p:nvPicPr>
          <p:cNvPr id="2" name="Immagine 1">
            <a:extLst>
              <a:ext uri="{FF2B5EF4-FFF2-40B4-BE49-F238E27FC236}">
                <a16:creationId xmlns:a16="http://schemas.microsoft.com/office/drawing/2014/main" id="{18CD8610-C47D-4279-B4FF-D1822DF977A7}"/>
              </a:ext>
            </a:extLst>
          </p:cNvPr>
          <p:cNvPicPr>
            <a:picLocks noChangeAspect="1"/>
          </p:cNvPicPr>
          <p:nvPr/>
        </p:nvPicPr>
        <p:blipFill>
          <a:blip r:embed="rId3"/>
          <a:stretch>
            <a:fillRect/>
          </a:stretch>
        </p:blipFill>
        <p:spPr>
          <a:xfrm>
            <a:off x="1862999" y="1109636"/>
            <a:ext cx="5418001" cy="2421504"/>
          </a:xfrm>
          <a:prstGeom prst="rect">
            <a:avLst/>
          </a:prstGeom>
        </p:spPr>
      </p:pic>
      <p:sp>
        <p:nvSpPr>
          <p:cNvPr id="3" name="CasellaDiTesto 2">
            <a:extLst>
              <a:ext uri="{FF2B5EF4-FFF2-40B4-BE49-F238E27FC236}">
                <a16:creationId xmlns:a16="http://schemas.microsoft.com/office/drawing/2014/main" id="{C98B74C0-8752-48AD-90D4-51660DE43DC3}"/>
              </a:ext>
            </a:extLst>
          </p:cNvPr>
          <p:cNvSpPr txBox="1"/>
          <p:nvPr/>
        </p:nvSpPr>
        <p:spPr>
          <a:xfrm>
            <a:off x="3044759" y="3501952"/>
            <a:ext cx="823932" cy="646331"/>
          </a:xfrm>
          <a:prstGeom prst="rect">
            <a:avLst/>
          </a:prstGeom>
          <a:noFill/>
        </p:spPr>
        <p:txBody>
          <a:bodyPr wrap="square" rtlCol="0">
            <a:spAutoFit/>
          </a:bodyPr>
          <a:lstStyle/>
          <a:p>
            <a:pPr algn="ctr"/>
            <a:r>
              <a:rPr lang="it-IT" dirty="0"/>
              <a:t>felice</a:t>
            </a:r>
          </a:p>
          <a:p>
            <a:pPr algn="ctr"/>
            <a:r>
              <a:rPr lang="it-IT" dirty="0"/>
              <a:t>b. a.</a:t>
            </a:r>
            <a:endParaRPr lang="en-GB" dirty="0"/>
          </a:p>
        </p:txBody>
      </p:sp>
      <p:sp>
        <p:nvSpPr>
          <p:cNvPr id="7" name="CasellaDiTesto 6">
            <a:extLst>
              <a:ext uri="{FF2B5EF4-FFF2-40B4-BE49-F238E27FC236}">
                <a16:creationId xmlns:a16="http://schemas.microsoft.com/office/drawing/2014/main" id="{726756DD-F2AD-424B-9943-A6B59611AF69}"/>
              </a:ext>
            </a:extLst>
          </p:cNvPr>
          <p:cNvSpPr txBox="1"/>
          <p:nvPr/>
        </p:nvSpPr>
        <p:spPr>
          <a:xfrm>
            <a:off x="3975371" y="3501952"/>
            <a:ext cx="823932" cy="646331"/>
          </a:xfrm>
          <a:prstGeom prst="rect">
            <a:avLst/>
          </a:prstGeom>
          <a:noFill/>
        </p:spPr>
        <p:txBody>
          <a:bodyPr wrap="square" rtlCol="0">
            <a:spAutoFit/>
          </a:bodyPr>
          <a:lstStyle/>
          <a:p>
            <a:pPr algn="ctr"/>
            <a:r>
              <a:rPr lang="it-IT" dirty="0"/>
              <a:t>felice</a:t>
            </a:r>
          </a:p>
          <a:p>
            <a:pPr algn="ctr"/>
            <a:r>
              <a:rPr lang="it-IT" dirty="0"/>
              <a:t>b. c.</a:t>
            </a:r>
            <a:endParaRPr lang="en-GB" dirty="0"/>
          </a:p>
        </p:txBody>
      </p:sp>
      <p:sp>
        <p:nvSpPr>
          <p:cNvPr id="8" name="CasellaDiTesto 7">
            <a:extLst>
              <a:ext uri="{FF2B5EF4-FFF2-40B4-BE49-F238E27FC236}">
                <a16:creationId xmlns:a16="http://schemas.microsoft.com/office/drawing/2014/main" id="{EF2AFC41-7A40-4311-9A44-E9923C1969B0}"/>
              </a:ext>
            </a:extLst>
          </p:cNvPr>
          <p:cNvSpPr txBox="1"/>
          <p:nvPr/>
        </p:nvSpPr>
        <p:spPr>
          <a:xfrm>
            <a:off x="4911261" y="3501952"/>
            <a:ext cx="823932" cy="369332"/>
          </a:xfrm>
          <a:prstGeom prst="rect">
            <a:avLst/>
          </a:prstGeom>
          <a:noFill/>
        </p:spPr>
        <p:txBody>
          <a:bodyPr wrap="square" rtlCol="0">
            <a:spAutoFit/>
          </a:bodyPr>
          <a:lstStyle/>
          <a:p>
            <a:pPr algn="ctr"/>
            <a:r>
              <a:rPr lang="it-IT" dirty="0"/>
              <a:t>triste</a:t>
            </a:r>
            <a:endParaRPr lang="en-GB" dirty="0"/>
          </a:p>
        </p:txBody>
      </p:sp>
      <p:sp>
        <p:nvSpPr>
          <p:cNvPr id="9" name="Text Box 4">
            <a:extLst>
              <a:ext uri="{FF2B5EF4-FFF2-40B4-BE49-F238E27FC236}">
                <a16:creationId xmlns:a16="http://schemas.microsoft.com/office/drawing/2014/main" id="{B0550EE6-FDF0-4B19-B6CE-B17583062296}"/>
              </a:ext>
            </a:extLst>
          </p:cNvPr>
          <p:cNvSpPr txBox="1">
            <a:spLocks noChangeArrowheads="1"/>
          </p:cNvSpPr>
          <p:nvPr/>
        </p:nvSpPr>
        <p:spPr bwMode="auto">
          <a:xfrm>
            <a:off x="147042" y="4103944"/>
            <a:ext cx="8849914" cy="2816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espressione felice riconosciuta più velocemente se cade nell’</a:t>
            </a:r>
            <a:r>
              <a:rPr lang="it-IT" altLang="it-IT" sz="3000" dirty="0" err="1">
                <a:solidFill>
                  <a:srgbClr val="000000"/>
                </a:solidFill>
              </a:rPr>
              <a:t>emicampo</a:t>
            </a:r>
            <a:r>
              <a:rPr lang="it-IT" altLang="it-IT" sz="3000" dirty="0">
                <a:solidFill>
                  <a:srgbClr val="000000"/>
                </a:solidFill>
              </a:rPr>
              <a:t> visivo destro</a:t>
            </a:r>
          </a:p>
          <a:p>
            <a:pPr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espressione triste riconosciuta più velocemente se cade nell’</a:t>
            </a:r>
            <a:r>
              <a:rPr lang="it-IT" altLang="it-IT" sz="3000" dirty="0" err="1">
                <a:solidFill>
                  <a:srgbClr val="000000"/>
                </a:solidFill>
              </a:rPr>
              <a:t>emicampo</a:t>
            </a:r>
            <a:r>
              <a:rPr lang="it-IT" altLang="it-IT" sz="3000" dirty="0">
                <a:solidFill>
                  <a:srgbClr val="000000"/>
                </a:solidFill>
              </a:rPr>
              <a:t> visivo sinistro</a:t>
            </a:r>
          </a:p>
          <a:p>
            <a:pPr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velocità massima per felice con bocca aperta </a:t>
            </a:r>
          </a:p>
        </p:txBody>
      </p:sp>
    </p:spTree>
    <p:extLst>
      <p:ext uri="{BB962C8B-B14F-4D97-AF65-F5344CB8AC3E}">
        <p14:creationId xmlns:p14="http://schemas.microsoft.com/office/powerpoint/2010/main" val="2602763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26031217-5E41-4C3A-B00E-EA466ECAFD64}"/>
              </a:ext>
            </a:extLst>
          </p:cNvPr>
          <p:cNvSpPr txBox="1">
            <a:spLocks noChangeArrowheads="1"/>
          </p:cNvSpPr>
          <p:nvPr/>
        </p:nvSpPr>
        <p:spPr bwMode="auto">
          <a:xfrm>
            <a:off x="147043" y="68455"/>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processi esogeni e stimoli emotivi</a:t>
            </a:r>
          </a:p>
        </p:txBody>
      </p:sp>
      <p:sp>
        <p:nvSpPr>
          <p:cNvPr id="9" name="Text Box 4">
            <a:extLst>
              <a:ext uri="{FF2B5EF4-FFF2-40B4-BE49-F238E27FC236}">
                <a16:creationId xmlns:a16="http://schemas.microsoft.com/office/drawing/2014/main" id="{34A7906A-511B-4195-8B37-63DC1C4BE8B8}"/>
              </a:ext>
            </a:extLst>
          </p:cNvPr>
          <p:cNvSpPr txBox="1">
            <a:spLocks noChangeArrowheads="1"/>
          </p:cNvSpPr>
          <p:nvPr/>
        </p:nvSpPr>
        <p:spPr bwMode="auto">
          <a:xfrm>
            <a:off x="-110890" y="3224711"/>
            <a:ext cx="8849914" cy="37394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in una coppia di stimoli facciali emotivi lo sguardo viene attratto dalla faccia emotiva indipendentemente dal task</a:t>
            </a:r>
          </a:p>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se il task è cercare la più felice lo sguardo è catturato dalla faccia emotiva</a:t>
            </a:r>
          </a:p>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veloci a selezionare facce emotive, lenti a selezionare facce neutre</a:t>
            </a:r>
          </a:p>
        </p:txBody>
      </p:sp>
      <p:pic>
        <p:nvPicPr>
          <p:cNvPr id="3" name="Immagine 2">
            <a:extLst>
              <a:ext uri="{FF2B5EF4-FFF2-40B4-BE49-F238E27FC236}">
                <a16:creationId xmlns:a16="http://schemas.microsoft.com/office/drawing/2014/main" id="{6BBA8773-18A5-4ECB-BDF7-A8491C5E4055}"/>
              </a:ext>
            </a:extLst>
          </p:cNvPr>
          <p:cNvPicPr>
            <a:picLocks noChangeAspect="1"/>
          </p:cNvPicPr>
          <p:nvPr/>
        </p:nvPicPr>
        <p:blipFill rotWithShape="1">
          <a:blip r:embed="rId3">
            <a:extLst>
              <a:ext uri="{28A0092B-C50C-407E-A947-70E740481C1C}">
                <a14:useLocalDpi xmlns:a14="http://schemas.microsoft.com/office/drawing/2010/main" val="0"/>
              </a:ext>
            </a:extLst>
          </a:blip>
          <a:srcRect l="29634" t="28506" r="30975" b="26564"/>
          <a:stretch/>
        </p:blipFill>
        <p:spPr>
          <a:xfrm>
            <a:off x="2222479" y="977029"/>
            <a:ext cx="3601844" cy="2310980"/>
          </a:xfrm>
          <a:prstGeom prst="rect">
            <a:avLst/>
          </a:prstGeom>
        </p:spPr>
      </p:pic>
      <p:pic>
        <p:nvPicPr>
          <p:cNvPr id="12" name="Immagine 11">
            <a:extLst>
              <a:ext uri="{FF2B5EF4-FFF2-40B4-BE49-F238E27FC236}">
                <a16:creationId xmlns:a16="http://schemas.microsoft.com/office/drawing/2014/main" id="{CF95C470-096E-45A5-AD5E-8004D81BD02E}"/>
              </a:ext>
            </a:extLst>
          </p:cNvPr>
          <p:cNvPicPr>
            <a:picLocks noChangeAspect="1"/>
          </p:cNvPicPr>
          <p:nvPr/>
        </p:nvPicPr>
        <p:blipFill rotWithShape="1">
          <a:blip r:embed="rId4">
            <a:extLst>
              <a:ext uri="{28A0092B-C50C-407E-A947-70E740481C1C}">
                <a14:useLocalDpi xmlns:a14="http://schemas.microsoft.com/office/drawing/2010/main" val="0"/>
              </a:ext>
            </a:extLst>
          </a:blip>
          <a:srcRect l="88292" t="27459" r="1966" b="27611"/>
          <a:stretch/>
        </p:blipFill>
        <p:spPr>
          <a:xfrm>
            <a:off x="5824323" y="977028"/>
            <a:ext cx="890756" cy="2310981"/>
          </a:xfrm>
          <a:prstGeom prst="rect">
            <a:avLst/>
          </a:prstGeom>
        </p:spPr>
      </p:pic>
    </p:spTree>
    <p:extLst>
      <p:ext uri="{BB962C8B-B14F-4D97-AF65-F5344CB8AC3E}">
        <p14:creationId xmlns:p14="http://schemas.microsoft.com/office/powerpoint/2010/main" val="32688418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26031217-5E41-4C3A-B00E-EA466ECAFD64}"/>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processi esogeni e stimoli emotivi</a:t>
            </a:r>
          </a:p>
          <a:p>
            <a:pPr algn="ctr">
              <a:spcBef>
                <a:spcPct val="0"/>
              </a:spcBef>
              <a:buNone/>
            </a:pPr>
            <a:r>
              <a:rPr lang="en-US" altLang="en-US" sz="4400" dirty="0" err="1">
                <a:solidFill>
                  <a:srgbClr val="FFC000"/>
                </a:solidFill>
                <a:ea typeface="MS PGothic" panose="020B0600070205080204" pitchFamily="34" charset="-128"/>
              </a:rPr>
              <a:t>Vuilleumier</a:t>
            </a:r>
            <a:r>
              <a:rPr lang="en-US" altLang="en-US" sz="4400" dirty="0">
                <a:solidFill>
                  <a:srgbClr val="FFC000"/>
                </a:solidFill>
                <a:ea typeface="MS PGothic" panose="020B0600070205080204" pitchFamily="34" charset="-128"/>
              </a:rPr>
              <a:t> et al. 2001</a:t>
            </a:r>
          </a:p>
        </p:txBody>
      </p:sp>
      <p:sp>
        <p:nvSpPr>
          <p:cNvPr id="6" name="Text Box 4">
            <a:extLst>
              <a:ext uri="{FF2B5EF4-FFF2-40B4-BE49-F238E27FC236}">
                <a16:creationId xmlns:a16="http://schemas.microsoft.com/office/drawing/2014/main" id="{0EEBF37C-4212-4946-AED4-A6D5B2674EC5}"/>
              </a:ext>
            </a:extLst>
          </p:cNvPr>
          <p:cNvSpPr txBox="1">
            <a:spLocks noChangeArrowheads="1"/>
          </p:cNvSpPr>
          <p:nvPr/>
        </p:nvSpPr>
        <p:spPr bwMode="auto">
          <a:xfrm>
            <a:off x="147043" y="1420948"/>
            <a:ext cx="8849914" cy="3693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eaLnBrk="1" hangingPunct="1">
              <a:spcAft>
                <a:spcPct val="45000"/>
              </a:spcAft>
              <a:buClr>
                <a:srgbClr val="990033"/>
              </a:buClr>
              <a:buSzPct val="120000"/>
              <a:buFont typeface="Wingdings" panose="05000000000000000000" pitchFamily="2" charset="2"/>
              <a:buChar char="§"/>
            </a:pPr>
            <a:r>
              <a:rPr lang="it-IT" altLang="it-IT" sz="3000" i="1" dirty="0" err="1">
                <a:solidFill>
                  <a:srgbClr val="000000"/>
                </a:solidFill>
              </a:rPr>
              <a:t>faces</a:t>
            </a:r>
            <a:r>
              <a:rPr lang="it-IT" altLang="it-IT" sz="3000" i="1" dirty="0">
                <a:solidFill>
                  <a:srgbClr val="000000"/>
                </a:solidFill>
              </a:rPr>
              <a:t> </a:t>
            </a:r>
            <a:r>
              <a:rPr lang="it-IT" altLang="it-IT" sz="3000" i="1" dirty="0" err="1">
                <a:solidFill>
                  <a:srgbClr val="000000"/>
                </a:solidFill>
              </a:rPr>
              <a:t>houses</a:t>
            </a:r>
            <a:r>
              <a:rPr lang="it-IT" altLang="it-IT" sz="3000" i="1" dirty="0">
                <a:solidFill>
                  <a:srgbClr val="000000"/>
                </a:solidFill>
              </a:rPr>
              <a:t> </a:t>
            </a:r>
            <a:r>
              <a:rPr lang="it-IT" altLang="it-IT" sz="3000" i="1" dirty="0" err="1">
                <a:solidFill>
                  <a:srgbClr val="000000"/>
                </a:solidFill>
              </a:rPr>
              <a:t>paradigm</a:t>
            </a:r>
            <a:endParaRPr lang="it-IT" altLang="it-IT" sz="3000" i="1" dirty="0">
              <a:solidFill>
                <a:srgbClr val="000000"/>
              </a:solidFill>
            </a:endParaRPr>
          </a:p>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ai partecipanti vengono presentate contemporaneamente due coppie di immagini</a:t>
            </a:r>
          </a:p>
          <a:p>
            <a:pPr lvl="2"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due case</a:t>
            </a:r>
          </a:p>
          <a:p>
            <a:pPr lvl="2"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due espressioni facciali</a:t>
            </a:r>
          </a:p>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compito: le due facce/case sono uguali?</a:t>
            </a:r>
          </a:p>
        </p:txBody>
      </p:sp>
    </p:spTree>
    <p:extLst>
      <p:ext uri="{BB962C8B-B14F-4D97-AF65-F5344CB8AC3E}">
        <p14:creationId xmlns:p14="http://schemas.microsoft.com/office/powerpoint/2010/main" val="26071685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26031217-5E41-4C3A-B00E-EA466ECAFD64}"/>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processi esogeni e stimoli emotivi</a:t>
            </a:r>
          </a:p>
          <a:p>
            <a:pPr algn="ctr">
              <a:spcBef>
                <a:spcPct val="0"/>
              </a:spcBef>
              <a:buNone/>
            </a:pPr>
            <a:r>
              <a:rPr lang="en-US" altLang="en-US" sz="4400" dirty="0" err="1">
                <a:solidFill>
                  <a:srgbClr val="FFC000"/>
                </a:solidFill>
                <a:ea typeface="MS PGothic" panose="020B0600070205080204" pitchFamily="34" charset="-128"/>
              </a:rPr>
              <a:t>Vuilleumier</a:t>
            </a:r>
            <a:r>
              <a:rPr lang="en-US" altLang="en-US" sz="4400" dirty="0">
                <a:solidFill>
                  <a:srgbClr val="FFC000"/>
                </a:solidFill>
                <a:ea typeface="MS PGothic" panose="020B0600070205080204" pitchFamily="34" charset="-128"/>
              </a:rPr>
              <a:t> et al. 2001</a:t>
            </a:r>
          </a:p>
        </p:txBody>
      </p:sp>
      <p:pic>
        <p:nvPicPr>
          <p:cNvPr id="2" name="Immagine 1">
            <a:extLst>
              <a:ext uri="{FF2B5EF4-FFF2-40B4-BE49-F238E27FC236}">
                <a16:creationId xmlns:a16="http://schemas.microsoft.com/office/drawing/2014/main" id="{E043A6AC-319F-4E9F-83D1-771DC044E03A}"/>
              </a:ext>
            </a:extLst>
          </p:cNvPr>
          <p:cNvPicPr>
            <a:picLocks noChangeAspect="1"/>
          </p:cNvPicPr>
          <p:nvPr/>
        </p:nvPicPr>
        <p:blipFill>
          <a:blip r:embed="rId3"/>
          <a:stretch>
            <a:fillRect/>
          </a:stretch>
        </p:blipFill>
        <p:spPr>
          <a:xfrm>
            <a:off x="1172375" y="1308240"/>
            <a:ext cx="6799250" cy="5198575"/>
          </a:xfrm>
          <a:prstGeom prst="rect">
            <a:avLst/>
          </a:prstGeom>
        </p:spPr>
      </p:pic>
    </p:spTree>
    <p:extLst>
      <p:ext uri="{BB962C8B-B14F-4D97-AF65-F5344CB8AC3E}">
        <p14:creationId xmlns:p14="http://schemas.microsoft.com/office/powerpoint/2010/main" val="243783847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26031217-5E41-4C3A-B00E-EA466ECAFD64}"/>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processi esogeni e stimoli emotivi</a:t>
            </a:r>
          </a:p>
          <a:p>
            <a:pPr algn="ctr">
              <a:spcBef>
                <a:spcPct val="0"/>
              </a:spcBef>
              <a:buNone/>
            </a:pPr>
            <a:r>
              <a:rPr lang="en-US" altLang="en-US" sz="4400" dirty="0" err="1">
                <a:solidFill>
                  <a:srgbClr val="FFC000"/>
                </a:solidFill>
                <a:ea typeface="MS PGothic" panose="020B0600070205080204" pitchFamily="34" charset="-128"/>
              </a:rPr>
              <a:t>Vuilleumier</a:t>
            </a:r>
            <a:r>
              <a:rPr lang="en-US" altLang="en-US" sz="4400" dirty="0">
                <a:solidFill>
                  <a:srgbClr val="FFC000"/>
                </a:solidFill>
                <a:ea typeface="MS PGothic" panose="020B0600070205080204" pitchFamily="34" charset="-128"/>
              </a:rPr>
              <a:t> et al. 2001</a:t>
            </a:r>
          </a:p>
        </p:txBody>
      </p:sp>
      <p:sp>
        <p:nvSpPr>
          <p:cNvPr id="8" name="Text Box 4">
            <a:extLst>
              <a:ext uri="{FF2B5EF4-FFF2-40B4-BE49-F238E27FC236}">
                <a16:creationId xmlns:a16="http://schemas.microsoft.com/office/drawing/2014/main" id="{DCD8A2AD-412D-4251-8435-47AC99D1791D}"/>
              </a:ext>
            </a:extLst>
          </p:cNvPr>
          <p:cNvSpPr txBox="1">
            <a:spLocks noChangeArrowheads="1"/>
          </p:cNvSpPr>
          <p:nvPr/>
        </p:nvSpPr>
        <p:spPr bwMode="auto">
          <a:xfrm>
            <a:off x="327546" y="1535781"/>
            <a:ext cx="8366077" cy="3070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partecipanti più lenti a decidere se le facce erano uguali/diverse in presenza di espressioni di paura rispetto a neutre</a:t>
            </a:r>
          </a:p>
          <a:p>
            <a:pPr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partecipanti più lenti a decidere se le case erano uguali/diverse in presenza di espressioni di paura</a:t>
            </a:r>
          </a:p>
        </p:txBody>
      </p:sp>
    </p:spTree>
    <p:extLst>
      <p:ext uri="{BB962C8B-B14F-4D97-AF65-F5344CB8AC3E}">
        <p14:creationId xmlns:p14="http://schemas.microsoft.com/office/powerpoint/2010/main" val="3450304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26031217-5E41-4C3A-B00E-EA466ECAFD64}"/>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processi esogeni e stimoli emotivi</a:t>
            </a:r>
          </a:p>
          <a:p>
            <a:pPr algn="ctr">
              <a:spcBef>
                <a:spcPct val="0"/>
              </a:spcBef>
              <a:buNone/>
            </a:pPr>
            <a:r>
              <a:rPr lang="en-US" altLang="en-US" sz="4400" dirty="0" err="1">
                <a:solidFill>
                  <a:srgbClr val="FFC000"/>
                </a:solidFill>
                <a:ea typeface="MS PGothic" panose="020B0600070205080204" pitchFamily="34" charset="-128"/>
              </a:rPr>
              <a:t>Vuilleumier</a:t>
            </a:r>
            <a:r>
              <a:rPr lang="en-US" altLang="en-US" sz="4400" dirty="0">
                <a:solidFill>
                  <a:srgbClr val="FFC000"/>
                </a:solidFill>
                <a:ea typeface="MS PGothic" panose="020B0600070205080204" pitchFamily="34" charset="-128"/>
              </a:rPr>
              <a:t> et al. 2001</a:t>
            </a:r>
          </a:p>
        </p:txBody>
      </p:sp>
      <p:pic>
        <p:nvPicPr>
          <p:cNvPr id="3" name="Immagine 2" descr="Immagine che contiene interni&#10;&#10;Descrizione generata automaticamente">
            <a:extLst>
              <a:ext uri="{FF2B5EF4-FFF2-40B4-BE49-F238E27FC236}">
                <a16:creationId xmlns:a16="http://schemas.microsoft.com/office/drawing/2014/main" id="{DA2CC0F4-B28B-4827-9171-5AF86AE88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137" y="2324446"/>
            <a:ext cx="2857500" cy="2857500"/>
          </a:xfrm>
          <a:prstGeom prst="rect">
            <a:avLst/>
          </a:prstGeom>
        </p:spPr>
      </p:pic>
      <p:pic>
        <p:nvPicPr>
          <p:cNvPr id="7" name="Immagine 6">
            <a:extLst>
              <a:ext uri="{FF2B5EF4-FFF2-40B4-BE49-F238E27FC236}">
                <a16:creationId xmlns:a16="http://schemas.microsoft.com/office/drawing/2014/main" id="{F97161B4-C550-4D39-9D6B-310E2C56D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4753" y="1766692"/>
            <a:ext cx="3621096" cy="3621096"/>
          </a:xfrm>
          <a:prstGeom prst="rect">
            <a:avLst/>
          </a:prstGeom>
        </p:spPr>
      </p:pic>
      <p:sp>
        <p:nvSpPr>
          <p:cNvPr id="8" name="Text Box 4">
            <a:extLst>
              <a:ext uri="{FF2B5EF4-FFF2-40B4-BE49-F238E27FC236}">
                <a16:creationId xmlns:a16="http://schemas.microsoft.com/office/drawing/2014/main" id="{DCD8A2AD-412D-4251-8435-47AC99D1791D}"/>
              </a:ext>
            </a:extLst>
          </p:cNvPr>
          <p:cNvSpPr txBox="1">
            <a:spLocks noChangeArrowheads="1"/>
          </p:cNvSpPr>
          <p:nvPr/>
        </p:nvSpPr>
        <p:spPr bwMode="auto">
          <a:xfrm>
            <a:off x="1044219" y="1535781"/>
            <a:ext cx="3381336"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corteccia fusiforme</a:t>
            </a:r>
          </a:p>
        </p:txBody>
      </p:sp>
      <p:sp>
        <p:nvSpPr>
          <p:cNvPr id="9" name="Text Box 4">
            <a:extLst>
              <a:ext uri="{FF2B5EF4-FFF2-40B4-BE49-F238E27FC236}">
                <a16:creationId xmlns:a16="http://schemas.microsoft.com/office/drawing/2014/main" id="{B2C03411-D26C-4C30-AFBF-E164B8A72149}"/>
              </a:ext>
            </a:extLst>
          </p:cNvPr>
          <p:cNvSpPr txBox="1">
            <a:spLocks noChangeArrowheads="1"/>
          </p:cNvSpPr>
          <p:nvPr/>
        </p:nvSpPr>
        <p:spPr bwMode="auto">
          <a:xfrm>
            <a:off x="4572000" y="1535781"/>
            <a:ext cx="3381336"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amigdala</a:t>
            </a:r>
          </a:p>
        </p:txBody>
      </p:sp>
      <p:sp>
        <p:nvSpPr>
          <p:cNvPr id="10" name="Text Box 4">
            <a:extLst>
              <a:ext uri="{FF2B5EF4-FFF2-40B4-BE49-F238E27FC236}">
                <a16:creationId xmlns:a16="http://schemas.microsoft.com/office/drawing/2014/main" id="{48B37AB3-4731-47F6-B430-1FDE4DA2F1A9}"/>
              </a:ext>
            </a:extLst>
          </p:cNvPr>
          <p:cNvSpPr txBox="1">
            <a:spLocks noChangeArrowheads="1"/>
          </p:cNvSpPr>
          <p:nvPr/>
        </p:nvSpPr>
        <p:spPr bwMode="auto">
          <a:xfrm>
            <a:off x="1044219" y="5256134"/>
            <a:ext cx="3381336"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riconoscimento</a:t>
            </a:r>
            <a:br>
              <a:rPr lang="it-IT" altLang="it-IT" sz="3000" dirty="0">
                <a:solidFill>
                  <a:srgbClr val="000000"/>
                </a:solidFill>
              </a:rPr>
            </a:br>
            <a:r>
              <a:rPr lang="it-IT" altLang="it-IT" sz="3000" dirty="0">
                <a:solidFill>
                  <a:srgbClr val="000000"/>
                </a:solidFill>
              </a:rPr>
              <a:t>dei volti</a:t>
            </a:r>
          </a:p>
        </p:txBody>
      </p:sp>
      <p:sp>
        <p:nvSpPr>
          <p:cNvPr id="11" name="Text Box 4">
            <a:extLst>
              <a:ext uri="{FF2B5EF4-FFF2-40B4-BE49-F238E27FC236}">
                <a16:creationId xmlns:a16="http://schemas.microsoft.com/office/drawing/2014/main" id="{0756BE4D-8180-48FB-9412-B93F3F02589F}"/>
              </a:ext>
            </a:extLst>
          </p:cNvPr>
          <p:cNvSpPr txBox="1">
            <a:spLocks noChangeArrowheads="1"/>
          </p:cNvSpPr>
          <p:nvPr/>
        </p:nvSpPr>
        <p:spPr bwMode="auto">
          <a:xfrm>
            <a:off x="4572000" y="5256134"/>
            <a:ext cx="3381336"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coinvolta nelle</a:t>
            </a:r>
            <a:br>
              <a:rPr lang="it-IT" altLang="it-IT" sz="3000" dirty="0">
                <a:solidFill>
                  <a:srgbClr val="000000"/>
                </a:solidFill>
              </a:rPr>
            </a:br>
            <a:r>
              <a:rPr lang="it-IT" altLang="it-IT" sz="3000" dirty="0">
                <a:solidFill>
                  <a:srgbClr val="000000"/>
                </a:solidFill>
              </a:rPr>
              <a:t>emozioni</a:t>
            </a:r>
          </a:p>
        </p:txBody>
      </p:sp>
    </p:spTree>
    <p:extLst>
      <p:ext uri="{BB962C8B-B14F-4D97-AF65-F5344CB8AC3E}">
        <p14:creationId xmlns:p14="http://schemas.microsoft.com/office/powerpoint/2010/main" val="3595209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26031217-5E41-4C3A-B00E-EA466ECAFD64}"/>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processi esogeni e stimoli emotivi</a:t>
            </a:r>
          </a:p>
          <a:p>
            <a:pPr algn="ctr">
              <a:spcBef>
                <a:spcPct val="0"/>
              </a:spcBef>
              <a:buNone/>
            </a:pPr>
            <a:r>
              <a:rPr lang="en-US" altLang="en-US" sz="4400" dirty="0" err="1">
                <a:solidFill>
                  <a:srgbClr val="FFC000"/>
                </a:solidFill>
                <a:ea typeface="MS PGothic" panose="020B0600070205080204" pitchFamily="34" charset="-128"/>
              </a:rPr>
              <a:t>Vuilleumier</a:t>
            </a:r>
            <a:r>
              <a:rPr lang="en-US" altLang="en-US" sz="4400" dirty="0">
                <a:solidFill>
                  <a:srgbClr val="FFC000"/>
                </a:solidFill>
                <a:ea typeface="MS PGothic" panose="020B0600070205080204" pitchFamily="34" charset="-128"/>
              </a:rPr>
              <a:t> et al. 2001</a:t>
            </a:r>
          </a:p>
        </p:txBody>
      </p:sp>
      <p:sp>
        <p:nvSpPr>
          <p:cNvPr id="6" name="Text Box 4">
            <a:extLst>
              <a:ext uri="{FF2B5EF4-FFF2-40B4-BE49-F238E27FC236}">
                <a16:creationId xmlns:a16="http://schemas.microsoft.com/office/drawing/2014/main" id="{0EEBF37C-4212-4946-AED4-A6D5B2674EC5}"/>
              </a:ext>
            </a:extLst>
          </p:cNvPr>
          <p:cNvSpPr txBox="1">
            <a:spLocks noChangeArrowheads="1"/>
          </p:cNvSpPr>
          <p:nvPr/>
        </p:nvSpPr>
        <p:spPr bwMode="auto">
          <a:xfrm>
            <a:off x="147043" y="1420948"/>
            <a:ext cx="8849914" cy="4870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corteccia fusiforme attiva quando i partecipanti dovevano giudicare le facce e non le case</a:t>
            </a:r>
          </a:p>
          <a:p>
            <a:pPr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amigdala attiva quando presenti espressioni di paura nella scena visiva</a:t>
            </a:r>
          </a:p>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sia quando l’attenzione era diretta sulle espressioni facciali, sia quando era diretta sulle case</a:t>
            </a:r>
          </a:p>
          <a:p>
            <a:pPr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altre aree corticali attiva solo quando l’attenzione era diretta sulle espressioni facciali</a:t>
            </a:r>
          </a:p>
        </p:txBody>
      </p:sp>
    </p:spTree>
    <p:extLst>
      <p:ext uri="{BB962C8B-B14F-4D97-AF65-F5344CB8AC3E}">
        <p14:creationId xmlns:p14="http://schemas.microsoft.com/office/powerpoint/2010/main" val="39849058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D11C70A-8C50-48C5-B89C-57FC7B695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7" y="3225404"/>
            <a:ext cx="2700338" cy="275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e 12">
            <a:extLst>
              <a:ext uri="{FF2B5EF4-FFF2-40B4-BE49-F238E27FC236}">
                <a16:creationId xmlns:a16="http://schemas.microsoft.com/office/drawing/2014/main" id="{C10A4CC3-3B3B-4067-929A-0B9BF66E32BD}"/>
              </a:ext>
            </a:extLst>
          </p:cNvPr>
          <p:cNvSpPr/>
          <p:nvPr/>
        </p:nvSpPr>
        <p:spPr>
          <a:xfrm>
            <a:off x="1400176" y="3350419"/>
            <a:ext cx="1059656" cy="2502694"/>
          </a:xfrm>
          <a:prstGeom prst="ellipse">
            <a:avLst/>
          </a:prstGeom>
          <a:solidFill>
            <a:srgbClr val="FF0000">
              <a:alpha val="23000"/>
            </a:srgbClr>
          </a:solidFill>
          <a:ln>
            <a:solidFill>
              <a:schemeClr val="accent1">
                <a:shade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p>
        </p:txBody>
      </p:sp>
      <p:pic>
        <p:nvPicPr>
          <p:cNvPr id="19" name="Immagine 18">
            <a:extLst>
              <a:ext uri="{FF2B5EF4-FFF2-40B4-BE49-F238E27FC236}">
                <a16:creationId xmlns:a16="http://schemas.microsoft.com/office/drawing/2014/main" id="{6BF05A63-F835-4AE9-AF25-50D86F271DB1}"/>
              </a:ext>
            </a:extLst>
          </p:cNvPr>
          <p:cNvPicPr>
            <a:picLocks noChangeArrowheads="1"/>
          </p:cNvPicPr>
          <p:nvPr/>
        </p:nvPicPr>
        <p:blipFill>
          <a:blip r:embed="rId4">
            <a:extLst>
              <a:ext uri="{28A0092B-C50C-407E-A947-70E740481C1C}">
                <a14:useLocalDpi xmlns:a14="http://schemas.microsoft.com/office/drawing/2010/main" val="0"/>
              </a:ext>
            </a:extLst>
          </a:blip>
          <a:srcRect l="21901" t="12296" r="23045" b="36000"/>
          <a:stretch>
            <a:fillRect/>
          </a:stretch>
        </p:blipFill>
        <p:spPr bwMode="auto">
          <a:xfrm>
            <a:off x="6142435" y="1610916"/>
            <a:ext cx="1081088" cy="145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a:extLst>
              <a:ext uri="{FF2B5EF4-FFF2-40B4-BE49-F238E27FC236}">
                <a16:creationId xmlns:a16="http://schemas.microsoft.com/office/drawing/2014/main" id="{E4ED397D-03AF-4B85-8F0A-D7C5142657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1057" t="12341" r="19215" b="34117"/>
          <a:stretch>
            <a:fillRect/>
          </a:stretch>
        </p:blipFill>
        <p:spPr bwMode="auto">
          <a:xfrm>
            <a:off x="1920478" y="1610916"/>
            <a:ext cx="1081088" cy="145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magine 14">
            <a:extLst>
              <a:ext uri="{FF2B5EF4-FFF2-40B4-BE49-F238E27FC236}">
                <a16:creationId xmlns:a16="http://schemas.microsoft.com/office/drawing/2014/main" id="{8D368849-5496-4192-8C38-60C54E5502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057" t="34117" r="19215" b="12341"/>
          <a:stretch>
            <a:fillRect/>
          </a:stretch>
        </p:blipFill>
        <p:spPr bwMode="auto">
          <a:xfrm>
            <a:off x="1612106" y="3498057"/>
            <a:ext cx="239316" cy="32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15">
            <a:extLst>
              <a:ext uri="{FF2B5EF4-FFF2-40B4-BE49-F238E27FC236}">
                <a16:creationId xmlns:a16="http://schemas.microsoft.com/office/drawing/2014/main" id="{1363DDEE-4E2F-4B6E-85B0-0681FC697E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1057" t="34117" r="19215" b="12341"/>
          <a:stretch>
            <a:fillRect/>
          </a:stretch>
        </p:blipFill>
        <p:spPr bwMode="auto">
          <a:xfrm>
            <a:off x="3086100" y="3498057"/>
            <a:ext cx="239316" cy="32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magine 16">
            <a:extLst>
              <a:ext uri="{FF2B5EF4-FFF2-40B4-BE49-F238E27FC236}">
                <a16:creationId xmlns:a16="http://schemas.microsoft.com/office/drawing/2014/main" id="{91D09AEC-DDC7-4B8F-B59B-3BF9D25F3C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1057" t="12341" r="19215" b="34117"/>
          <a:stretch>
            <a:fillRect/>
          </a:stretch>
        </p:blipFill>
        <p:spPr bwMode="auto">
          <a:xfrm>
            <a:off x="2221706" y="5399485"/>
            <a:ext cx="239316"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magine 17">
            <a:extLst>
              <a:ext uri="{FF2B5EF4-FFF2-40B4-BE49-F238E27FC236}">
                <a16:creationId xmlns:a16="http://schemas.microsoft.com/office/drawing/2014/main" id="{60DC5CCE-3EBA-43CE-9043-BFD7BB85BD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1057" t="12341" r="19215" b="34117"/>
          <a:stretch>
            <a:fillRect/>
          </a:stretch>
        </p:blipFill>
        <p:spPr bwMode="auto">
          <a:xfrm>
            <a:off x="2507456" y="5399485"/>
            <a:ext cx="239316"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magine 19">
            <a:extLst>
              <a:ext uri="{FF2B5EF4-FFF2-40B4-BE49-F238E27FC236}">
                <a16:creationId xmlns:a16="http://schemas.microsoft.com/office/drawing/2014/main" id="{225869DE-93F3-44A2-9D69-86B93EFAA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475" y="3225404"/>
            <a:ext cx="2700338" cy="275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e 21">
            <a:extLst>
              <a:ext uri="{FF2B5EF4-FFF2-40B4-BE49-F238E27FC236}">
                <a16:creationId xmlns:a16="http://schemas.microsoft.com/office/drawing/2014/main" id="{D70EDD2B-8B61-454A-9E61-212ADF38E27E}"/>
              </a:ext>
            </a:extLst>
          </p:cNvPr>
          <p:cNvSpPr/>
          <p:nvPr/>
        </p:nvSpPr>
        <p:spPr>
          <a:xfrm>
            <a:off x="6681788" y="3350419"/>
            <a:ext cx="1059656" cy="2502694"/>
          </a:xfrm>
          <a:prstGeom prst="ellipse">
            <a:avLst/>
          </a:prstGeom>
          <a:solidFill>
            <a:srgbClr val="FF0000">
              <a:alpha val="23000"/>
            </a:srgbClr>
          </a:solidFill>
          <a:ln>
            <a:solidFill>
              <a:schemeClr val="accent1">
                <a:shade val="50000"/>
                <a:alpha val="23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p>
        </p:txBody>
      </p:sp>
      <p:pic>
        <p:nvPicPr>
          <p:cNvPr id="25" name="Immagine 24">
            <a:extLst>
              <a:ext uri="{FF2B5EF4-FFF2-40B4-BE49-F238E27FC236}">
                <a16:creationId xmlns:a16="http://schemas.microsoft.com/office/drawing/2014/main" id="{D315C950-DB0E-4E5B-9A84-F3BBDBBCA384}"/>
              </a:ext>
            </a:extLst>
          </p:cNvPr>
          <p:cNvPicPr>
            <a:picLocks noChangeArrowheads="1"/>
          </p:cNvPicPr>
          <p:nvPr/>
        </p:nvPicPr>
        <p:blipFill>
          <a:blip r:embed="rId7">
            <a:extLst>
              <a:ext uri="{28A0092B-C50C-407E-A947-70E740481C1C}">
                <a14:useLocalDpi xmlns:a14="http://schemas.microsoft.com/office/drawing/2010/main" val="0"/>
              </a:ext>
            </a:extLst>
          </a:blip>
          <a:srcRect l="21901" t="36000" r="23045" b="12296"/>
          <a:stretch>
            <a:fillRect/>
          </a:stretch>
        </p:blipFill>
        <p:spPr bwMode="auto">
          <a:xfrm>
            <a:off x="5844779" y="3457575"/>
            <a:ext cx="246459"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magine 26">
            <a:extLst>
              <a:ext uri="{FF2B5EF4-FFF2-40B4-BE49-F238E27FC236}">
                <a16:creationId xmlns:a16="http://schemas.microsoft.com/office/drawing/2014/main" id="{24264A66-A35E-4276-A25A-BBF34C644CF4}"/>
              </a:ext>
            </a:extLst>
          </p:cNvPr>
          <p:cNvPicPr>
            <a:picLocks noChangeArrowheads="1"/>
          </p:cNvPicPr>
          <p:nvPr/>
        </p:nvPicPr>
        <p:blipFill>
          <a:blip r:embed="rId7">
            <a:extLst>
              <a:ext uri="{28A0092B-C50C-407E-A947-70E740481C1C}">
                <a14:useLocalDpi xmlns:a14="http://schemas.microsoft.com/office/drawing/2010/main" val="0"/>
              </a:ext>
            </a:extLst>
          </a:blip>
          <a:srcRect l="21901" t="36000" r="23045" b="12296"/>
          <a:stretch>
            <a:fillRect/>
          </a:stretch>
        </p:blipFill>
        <p:spPr bwMode="auto">
          <a:xfrm>
            <a:off x="7287816" y="3457575"/>
            <a:ext cx="247650"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magine 27">
            <a:extLst>
              <a:ext uri="{FF2B5EF4-FFF2-40B4-BE49-F238E27FC236}">
                <a16:creationId xmlns:a16="http://schemas.microsoft.com/office/drawing/2014/main" id="{E8C166BE-B05E-47F1-A451-77037FAB8CE3}"/>
              </a:ext>
            </a:extLst>
          </p:cNvPr>
          <p:cNvPicPr>
            <a:picLocks noChangeArrowheads="1"/>
          </p:cNvPicPr>
          <p:nvPr/>
        </p:nvPicPr>
        <p:blipFill>
          <a:blip r:embed="rId4">
            <a:extLst>
              <a:ext uri="{28A0092B-C50C-407E-A947-70E740481C1C}">
                <a14:useLocalDpi xmlns:a14="http://schemas.microsoft.com/office/drawing/2010/main" val="0"/>
              </a:ext>
            </a:extLst>
          </a:blip>
          <a:srcRect l="21901" t="12296" r="23045" b="36000"/>
          <a:stretch>
            <a:fillRect/>
          </a:stretch>
        </p:blipFill>
        <p:spPr bwMode="auto">
          <a:xfrm>
            <a:off x="6738938" y="5345907"/>
            <a:ext cx="246460" cy="32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magine 28">
            <a:extLst>
              <a:ext uri="{FF2B5EF4-FFF2-40B4-BE49-F238E27FC236}">
                <a16:creationId xmlns:a16="http://schemas.microsoft.com/office/drawing/2014/main" id="{E4A92479-FB21-402E-8632-9C5295EAED50}"/>
              </a:ext>
            </a:extLst>
          </p:cNvPr>
          <p:cNvPicPr>
            <a:picLocks noChangeArrowheads="1"/>
          </p:cNvPicPr>
          <p:nvPr/>
        </p:nvPicPr>
        <p:blipFill>
          <a:blip r:embed="rId4">
            <a:extLst>
              <a:ext uri="{28A0092B-C50C-407E-A947-70E740481C1C}">
                <a14:useLocalDpi xmlns:a14="http://schemas.microsoft.com/office/drawing/2010/main" val="0"/>
              </a:ext>
            </a:extLst>
          </a:blip>
          <a:srcRect l="21901" t="12296" r="23045" b="36000"/>
          <a:stretch>
            <a:fillRect/>
          </a:stretch>
        </p:blipFill>
        <p:spPr bwMode="auto">
          <a:xfrm>
            <a:off x="6380560" y="5345907"/>
            <a:ext cx="246459" cy="32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o 4">
            <a:extLst>
              <a:ext uri="{FF2B5EF4-FFF2-40B4-BE49-F238E27FC236}">
                <a16:creationId xmlns:a16="http://schemas.microsoft.com/office/drawing/2014/main" id="{B7A2A743-E121-42A5-9911-0A7308506A7E}"/>
              </a:ext>
            </a:extLst>
          </p:cNvPr>
          <p:cNvGrpSpPr>
            <a:grpSpLocks/>
          </p:cNvGrpSpPr>
          <p:nvPr/>
        </p:nvGrpSpPr>
        <p:grpSpPr bwMode="auto">
          <a:xfrm>
            <a:off x="5868591" y="2995613"/>
            <a:ext cx="1481138" cy="723900"/>
            <a:chOff x="5383619" y="2193076"/>
            <a:chExt cx="1976400" cy="964462"/>
          </a:xfrm>
        </p:grpSpPr>
        <p:sp>
          <p:nvSpPr>
            <p:cNvPr id="34" name="Rettangolo 33">
              <a:extLst>
                <a:ext uri="{FF2B5EF4-FFF2-40B4-BE49-F238E27FC236}">
                  <a16:creationId xmlns:a16="http://schemas.microsoft.com/office/drawing/2014/main" id="{2C3A461F-3F46-4D4A-BE95-2172CB9EF00C}"/>
                </a:ext>
              </a:extLst>
            </p:cNvPr>
            <p:cNvSpPr/>
            <p:nvPr/>
          </p:nvSpPr>
          <p:spPr>
            <a:xfrm>
              <a:off x="5512307" y="2193076"/>
              <a:ext cx="1733322" cy="950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p>
          </p:txBody>
        </p:sp>
        <p:grpSp>
          <p:nvGrpSpPr>
            <p:cNvPr id="33817" name="Gruppo 20">
              <a:extLst>
                <a:ext uri="{FF2B5EF4-FFF2-40B4-BE49-F238E27FC236}">
                  <a16:creationId xmlns:a16="http://schemas.microsoft.com/office/drawing/2014/main" id="{32799ABF-8842-4E1F-A467-7EAC8BDB3A39}"/>
                </a:ext>
              </a:extLst>
            </p:cNvPr>
            <p:cNvGrpSpPr>
              <a:grpSpLocks/>
            </p:cNvGrpSpPr>
            <p:nvPr/>
          </p:nvGrpSpPr>
          <p:grpSpPr bwMode="auto">
            <a:xfrm>
              <a:off x="5383619" y="2207419"/>
              <a:ext cx="1976400" cy="950119"/>
              <a:chOff x="2114551" y="5902325"/>
              <a:chExt cx="1265238" cy="590550"/>
            </a:xfrm>
          </p:grpSpPr>
          <p:pic>
            <p:nvPicPr>
              <p:cNvPr id="33818" name="Picture 108" descr="Hands One Finger icon">
                <a:extLst>
                  <a:ext uri="{FF2B5EF4-FFF2-40B4-BE49-F238E27FC236}">
                    <a16:creationId xmlns:a16="http://schemas.microsoft.com/office/drawing/2014/main" id="{22A48AB3-C863-4940-8E43-5428F859C4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2114551" y="5902325"/>
                <a:ext cx="5905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9" name="Picture 109" descr="Hands One Finger icon">
                <a:extLst>
                  <a:ext uri="{FF2B5EF4-FFF2-40B4-BE49-F238E27FC236}">
                    <a16:creationId xmlns:a16="http://schemas.microsoft.com/office/drawing/2014/main" id="{AB9D8713-4FAA-4C04-8EC8-E0554E205E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9739" y="6043613"/>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20" name="Text Box 110">
                <a:extLst>
                  <a:ext uri="{FF2B5EF4-FFF2-40B4-BE49-F238E27FC236}">
                    <a16:creationId xmlns:a16="http://schemas.microsoft.com/office/drawing/2014/main" id="{202F2406-65BC-4128-B98A-8EE70293B1D8}"/>
                  </a:ext>
                </a:extLst>
              </p:cNvPr>
              <p:cNvSpPr txBox="1">
                <a:spLocks noChangeArrowheads="1"/>
              </p:cNvSpPr>
              <p:nvPr/>
            </p:nvSpPr>
            <p:spPr bwMode="auto">
              <a:xfrm>
                <a:off x="2724151" y="6083300"/>
                <a:ext cx="115024" cy="2293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800" b="1">
                    <a:latin typeface="Arial" panose="020B0604020202020204" pitchFamily="34" charset="0"/>
                    <a:cs typeface="Arial" panose="020B0604020202020204" pitchFamily="34" charset="0"/>
                  </a:rPr>
                  <a:t>&gt;</a:t>
                </a:r>
              </a:p>
            </p:txBody>
          </p:sp>
        </p:grpSp>
      </p:grpSp>
      <p:grpSp>
        <p:nvGrpSpPr>
          <p:cNvPr id="4" name="Gruppo 3">
            <a:extLst>
              <a:ext uri="{FF2B5EF4-FFF2-40B4-BE49-F238E27FC236}">
                <a16:creationId xmlns:a16="http://schemas.microsoft.com/office/drawing/2014/main" id="{35D32ACA-0063-4CC3-83E3-33B8F0459BE8}"/>
              </a:ext>
            </a:extLst>
          </p:cNvPr>
          <p:cNvGrpSpPr>
            <a:grpSpLocks/>
          </p:cNvGrpSpPr>
          <p:nvPr/>
        </p:nvGrpSpPr>
        <p:grpSpPr bwMode="auto">
          <a:xfrm>
            <a:off x="1790700" y="3001566"/>
            <a:ext cx="1483519" cy="711994"/>
            <a:chOff x="4612494" y="1829569"/>
            <a:chExt cx="1977361" cy="950400"/>
          </a:xfrm>
        </p:grpSpPr>
        <p:sp>
          <p:nvSpPr>
            <p:cNvPr id="2" name="Rettangolo 1">
              <a:extLst>
                <a:ext uri="{FF2B5EF4-FFF2-40B4-BE49-F238E27FC236}">
                  <a16:creationId xmlns:a16="http://schemas.microsoft.com/office/drawing/2014/main" id="{6BF9FC5A-5CF0-49CE-980C-8A9E4D9EF578}"/>
                </a:ext>
              </a:extLst>
            </p:cNvPr>
            <p:cNvSpPr/>
            <p:nvPr/>
          </p:nvSpPr>
          <p:spPr>
            <a:xfrm>
              <a:off x="4696604" y="1829569"/>
              <a:ext cx="1731381" cy="950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p>
          </p:txBody>
        </p:sp>
        <p:grpSp>
          <p:nvGrpSpPr>
            <p:cNvPr id="33812" name="Gruppo 29">
              <a:extLst>
                <a:ext uri="{FF2B5EF4-FFF2-40B4-BE49-F238E27FC236}">
                  <a16:creationId xmlns:a16="http://schemas.microsoft.com/office/drawing/2014/main" id="{0B6C1C92-E75C-48C0-A8B8-98951679FD05}"/>
                </a:ext>
              </a:extLst>
            </p:cNvPr>
            <p:cNvGrpSpPr>
              <a:grpSpLocks noChangeAspect="1"/>
            </p:cNvGrpSpPr>
            <p:nvPr/>
          </p:nvGrpSpPr>
          <p:grpSpPr bwMode="auto">
            <a:xfrm>
              <a:off x="4612494" y="1829569"/>
              <a:ext cx="1977361" cy="950400"/>
              <a:chOff x="8023223" y="5872163"/>
              <a:chExt cx="1189038" cy="571500"/>
            </a:xfrm>
          </p:grpSpPr>
          <p:pic>
            <p:nvPicPr>
              <p:cNvPr id="33813" name="Picture 114" descr="Hands One Finger icon">
                <a:extLst>
                  <a:ext uri="{FF2B5EF4-FFF2-40B4-BE49-F238E27FC236}">
                    <a16:creationId xmlns:a16="http://schemas.microsoft.com/office/drawing/2014/main" id="{86E03FA4-A7F7-4E1A-BFB8-64C1DB7C14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023223" y="5959476"/>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4" name="Picture 115" descr="Hands One Finger icon">
                <a:extLst>
                  <a:ext uri="{FF2B5EF4-FFF2-40B4-BE49-F238E27FC236}">
                    <a16:creationId xmlns:a16="http://schemas.microsoft.com/office/drawing/2014/main" id="{BD5F77F4-02D8-40D9-923F-A7DFEB6B35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0761" y="5872163"/>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5" name="Text Box 116">
                <a:extLst>
                  <a:ext uri="{FF2B5EF4-FFF2-40B4-BE49-F238E27FC236}">
                    <a16:creationId xmlns:a16="http://schemas.microsoft.com/office/drawing/2014/main" id="{A82C2BC3-F26B-4D4F-A096-C0F751A88624}"/>
                  </a:ext>
                </a:extLst>
              </p:cNvPr>
              <p:cNvSpPr txBox="1">
                <a:spLocks noChangeArrowheads="1"/>
              </p:cNvSpPr>
              <p:nvPr/>
            </p:nvSpPr>
            <p:spPr bwMode="auto">
              <a:xfrm>
                <a:off x="8461373" y="6026151"/>
                <a:ext cx="107923" cy="222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800" b="1">
                    <a:latin typeface="Arial" panose="020B0604020202020204" pitchFamily="34" charset="0"/>
                    <a:cs typeface="Arial" panose="020B0604020202020204" pitchFamily="34" charset="0"/>
                  </a:rPr>
                  <a:t>&lt;</a:t>
                </a:r>
              </a:p>
            </p:txBody>
          </p:sp>
        </p:grpSp>
      </p:grpSp>
      <p:sp>
        <p:nvSpPr>
          <p:cNvPr id="31" name="Titolo 3">
            <a:extLst>
              <a:ext uri="{FF2B5EF4-FFF2-40B4-BE49-F238E27FC236}">
                <a16:creationId xmlns:a16="http://schemas.microsoft.com/office/drawing/2014/main" id="{F97A84A5-0C14-4625-8140-7D7FE00B8AEF}"/>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elaborazione delle emozioni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36">
            <a:extLst>
              <a:ext uri="{FF2B5EF4-FFF2-40B4-BE49-F238E27FC236}">
                <a16:creationId xmlns:a16="http://schemas.microsoft.com/office/drawing/2014/main" id="{A83B064C-F0F2-4538-BDA6-880BE8BE7298}"/>
              </a:ext>
            </a:extLst>
          </p:cNvPr>
          <p:cNvSpPr txBox="1">
            <a:spLocks noChangeArrowheads="1"/>
          </p:cNvSpPr>
          <p:nvPr/>
        </p:nvSpPr>
        <p:spPr bwMode="auto">
          <a:xfrm>
            <a:off x="0" y="2551113"/>
            <a:ext cx="8915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5300" b="0">
              <a:solidFill>
                <a:srgbClr val="990033"/>
              </a:solidFill>
              <a:ea typeface="MS PGothic" panose="020B0600070205080204" pitchFamily="34" charset="-128"/>
            </a:endParaRPr>
          </a:p>
        </p:txBody>
      </p:sp>
      <p:sp>
        <p:nvSpPr>
          <p:cNvPr id="535556" name="Text Box 4">
            <a:extLst>
              <a:ext uri="{FF2B5EF4-FFF2-40B4-BE49-F238E27FC236}">
                <a16:creationId xmlns:a16="http://schemas.microsoft.com/office/drawing/2014/main" id="{940C8811-3CBA-48F0-8D20-7A8611197554}"/>
              </a:ext>
            </a:extLst>
          </p:cNvPr>
          <p:cNvSpPr txBox="1">
            <a:spLocks noChangeArrowheads="1"/>
          </p:cNvSpPr>
          <p:nvPr/>
        </p:nvSpPr>
        <p:spPr bwMode="auto">
          <a:xfrm>
            <a:off x="405130" y="1866900"/>
            <a:ext cx="833374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en-US" sz="5400" b="0" dirty="0">
                <a:solidFill>
                  <a:srgbClr val="990033"/>
                </a:solidFill>
                <a:ea typeface="MS PGothic" panose="020B0600070205080204" pitchFamily="34" charset="-128"/>
              </a:rPr>
              <a:t>Se invertiamo le facce ci aspettiamo simili risultati?</a:t>
            </a:r>
          </a:p>
        </p:txBody>
      </p:sp>
    </p:spTree>
    <p:extLst>
      <p:ext uri="{BB962C8B-B14F-4D97-AF65-F5344CB8AC3E}">
        <p14:creationId xmlns:p14="http://schemas.microsoft.com/office/powerpoint/2010/main" val="404650081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3F5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Immagine 3">
            <a:extLst>
              <a:ext uri="{FF2B5EF4-FFF2-40B4-BE49-F238E27FC236}">
                <a16:creationId xmlns:a16="http://schemas.microsoft.com/office/drawing/2014/main" id="{DB67F0BC-0EBF-4B83-A085-DA50BEDF7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0000"/>
          <a:stretch>
            <a:fillRect/>
          </a:stretch>
        </p:blipFill>
        <p:spPr bwMode="auto">
          <a:xfrm>
            <a:off x="2793459" y="1172029"/>
            <a:ext cx="3472263" cy="45139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ext Box 36">
            <a:extLst>
              <a:ext uri="{FF2B5EF4-FFF2-40B4-BE49-F238E27FC236}">
                <a16:creationId xmlns:a16="http://schemas.microsoft.com/office/drawing/2014/main" id="{A83B064C-F0F2-4538-BDA6-880BE8BE7298}"/>
              </a:ext>
            </a:extLst>
          </p:cNvPr>
          <p:cNvSpPr txBox="1">
            <a:spLocks noChangeArrowheads="1"/>
          </p:cNvSpPr>
          <p:nvPr/>
        </p:nvSpPr>
        <p:spPr bwMode="auto">
          <a:xfrm>
            <a:off x="0" y="2551113"/>
            <a:ext cx="8915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5300" b="0">
              <a:solidFill>
                <a:srgbClr val="990033"/>
              </a:solidFill>
              <a:ea typeface="MS PGothic" panose="020B0600070205080204" pitchFamily="34" charset="-128"/>
            </a:endParaRPr>
          </a:p>
        </p:txBody>
      </p:sp>
    </p:spTree>
    <p:extLst>
      <p:ext uri="{BB962C8B-B14F-4D97-AF65-F5344CB8AC3E}">
        <p14:creationId xmlns:p14="http://schemas.microsoft.com/office/powerpoint/2010/main" val="3221120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uppo 34">
            <a:extLst>
              <a:ext uri="{FF2B5EF4-FFF2-40B4-BE49-F238E27FC236}">
                <a16:creationId xmlns:a16="http://schemas.microsoft.com/office/drawing/2014/main" id="{BDE2ACC4-9058-4F8B-8F9E-39815921E91C}"/>
              </a:ext>
            </a:extLst>
          </p:cNvPr>
          <p:cNvGrpSpPr/>
          <p:nvPr/>
        </p:nvGrpSpPr>
        <p:grpSpPr>
          <a:xfrm>
            <a:off x="2763421" y="1276888"/>
            <a:ext cx="3638154" cy="5037697"/>
            <a:chOff x="2742298" y="1276888"/>
            <a:chExt cx="3638154" cy="5037697"/>
          </a:xfrm>
        </p:grpSpPr>
        <p:pic>
          <p:nvPicPr>
            <p:cNvPr id="36" name="Immagine 35">
              <a:extLst>
                <a:ext uri="{FF2B5EF4-FFF2-40B4-BE49-F238E27FC236}">
                  <a16:creationId xmlns:a16="http://schemas.microsoft.com/office/drawing/2014/main" id="{54E3F8D6-F00F-4AC4-A300-A720F3A26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298" y="2638200"/>
              <a:ext cx="3603109" cy="36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mmagine 36">
              <a:extLst>
                <a:ext uri="{FF2B5EF4-FFF2-40B4-BE49-F238E27FC236}">
                  <a16:creationId xmlns:a16="http://schemas.microsoft.com/office/drawing/2014/main" id="{814C27CF-76E5-4FB7-899A-94822248A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3547" y="1276888"/>
              <a:ext cx="3616905" cy="137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uppo 9">
            <a:extLst>
              <a:ext uri="{FF2B5EF4-FFF2-40B4-BE49-F238E27FC236}">
                <a16:creationId xmlns:a16="http://schemas.microsoft.com/office/drawing/2014/main" id="{0A1AE11A-90D3-4AD7-8AFD-C4CC4F63FB04}"/>
              </a:ext>
            </a:extLst>
          </p:cNvPr>
          <p:cNvGrpSpPr>
            <a:grpSpLocks/>
          </p:cNvGrpSpPr>
          <p:nvPr/>
        </p:nvGrpSpPr>
        <p:grpSpPr bwMode="auto">
          <a:xfrm>
            <a:off x="5681443" y="1343571"/>
            <a:ext cx="404813" cy="406004"/>
            <a:chOff x="5825875" y="2358900"/>
            <a:chExt cx="540000" cy="540000"/>
          </a:xfrm>
        </p:grpSpPr>
        <p:sp>
          <p:nvSpPr>
            <p:cNvPr id="11" name="Ovale 10">
              <a:extLst>
                <a:ext uri="{FF2B5EF4-FFF2-40B4-BE49-F238E27FC236}">
                  <a16:creationId xmlns:a16="http://schemas.microsoft.com/office/drawing/2014/main" id="{381948A5-147B-4995-8946-12EEE8AD1BA0}"/>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12" name="Cerchio parziale 11">
              <a:extLst>
                <a:ext uri="{FF2B5EF4-FFF2-40B4-BE49-F238E27FC236}">
                  <a16:creationId xmlns:a16="http://schemas.microsoft.com/office/drawing/2014/main" id="{C6880166-F96B-42AB-BA1F-44E79B86653E}"/>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grpSp>
        <p:nvGrpSpPr>
          <p:cNvPr id="13" name="Gruppo 12">
            <a:extLst>
              <a:ext uri="{FF2B5EF4-FFF2-40B4-BE49-F238E27FC236}">
                <a16:creationId xmlns:a16="http://schemas.microsoft.com/office/drawing/2014/main" id="{DE8524BD-D38E-4D27-8CB4-11C51317E136}"/>
              </a:ext>
            </a:extLst>
          </p:cNvPr>
          <p:cNvGrpSpPr>
            <a:grpSpLocks noChangeAspect="1"/>
          </p:cNvGrpSpPr>
          <p:nvPr/>
        </p:nvGrpSpPr>
        <p:grpSpPr bwMode="auto">
          <a:xfrm rot="5400000" flipV="1">
            <a:off x="3456680" y="3174367"/>
            <a:ext cx="189310" cy="188119"/>
            <a:chOff x="5825875" y="2358900"/>
            <a:chExt cx="540000" cy="540000"/>
          </a:xfrm>
        </p:grpSpPr>
        <p:sp>
          <p:nvSpPr>
            <p:cNvPr id="14" name="Ovale 13">
              <a:extLst>
                <a:ext uri="{FF2B5EF4-FFF2-40B4-BE49-F238E27FC236}">
                  <a16:creationId xmlns:a16="http://schemas.microsoft.com/office/drawing/2014/main" id="{2AFBF3AC-82C0-4D4B-AC09-685BD0D77251}"/>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15" name="Cerchio parziale 14">
              <a:extLst>
                <a:ext uri="{FF2B5EF4-FFF2-40B4-BE49-F238E27FC236}">
                  <a16:creationId xmlns:a16="http://schemas.microsoft.com/office/drawing/2014/main" id="{98BCEF41-C734-4A9E-81F3-0839B9F2F847}"/>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grpSp>
        <p:nvGrpSpPr>
          <p:cNvPr id="21" name="Gruppo 20">
            <a:extLst>
              <a:ext uri="{FF2B5EF4-FFF2-40B4-BE49-F238E27FC236}">
                <a16:creationId xmlns:a16="http://schemas.microsoft.com/office/drawing/2014/main" id="{2E8FF4F3-1EBC-4351-BC03-318D189A310F}"/>
              </a:ext>
            </a:extLst>
          </p:cNvPr>
          <p:cNvGrpSpPr>
            <a:grpSpLocks noChangeAspect="1"/>
          </p:cNvGrpSpPr>
          <p:nvPr/>
        </p:nvGrpSpPr>
        <p:grpSpPr bwMode="auto">
          <a:xfrm rot="5400000" flipV="1">
            <a:off x="4924491" y="3173771"/>
            <a:ext cx="189310" cy="189310"/>
            <a:chOff x="5825875" y="2358900"/>
            <a:chExt cx="540000" cy="540000"/>
          </a:xfrm>
        </p:grpSpPr>
        <p:sp>
          <p:nvSpPr>
            <p:cNvPr id="22" name="Ovale 21">
              <a:extLst>
                <a:ext uri="{FF2B5EF4-FFF2-40B4-BE49-F238E27FC236}">
                  <a16:creationId xmlns:a16="http://schemas.microsoft.com/office/drawing/2014/main" id="{C30BB6FB-3114-46D7-A125-E94F4C486DBF}"/>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23" name="Cerchio parziale 22">
              <a:extLst>
                <a:ext uri="{FF2B5EF4-FFF2-40B4-BE49-F238E27FC236}">
                  <a16:creationId xmlns:a16="http://schemas.microsoft.com/office/drawing/2014/main" id="{21E87B0A-EB0F-436C-AB30-6A4FB05BFC35}"/>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grpSp>
        <p:nvGrpSpPr>
          <p:cNvPr id="24" name="Gruppo 23">
            <a:extLst>
              <a:ext uri="{FF2B5EF4-FFF2-40B4-BE49-F238E27FC236}">
                <a16:creationId xmlns:a16="http://schemas.microsoft.com/office/drawing/2014/main" id="{19360150-D36B-4EDC-8BD7-EEBEA6896370}"/>
              </a:ext>
            </a:extLst>
          </p:cNvPr>
          <p:cNvGrpSpPr>
            <a:grpSpLocks noChangeAspect="1"/>
          </p:cNvGrpSpPr>
          <p:nvPr/>
        </p:nvGrpSpPr>
        <p:grpSpPr bwMode="auto">
          <a:xfrm>
            <a:off x="4295477" y="5757022"/>
            <a:ext cx="188119" cy="189309"/>
            <a:chOff x="5825875" y="2358900"/>
            <a:chExt cx="540000" cy="540000"/>
          </a:xfrm>
        </p:grpSpPr>
        <p:sp>
          <p:nvSpPr>
            <p:cNvPr id="25" name="Ovale 24">
              <a:extLst>
                <a:ext uri="{FF2B5EF4-FFF2-40B4-BE49-F238E27FC236}">
                  <a16:creationId xmlns:a16="http://schemas.microsoft.com/office/drawing/2014/main" id="{E2641BA6-9A48-447A-8401-20FAE66F94B9}"/>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26" name="Cerchio parziale 25">
              <a:extLst>
                <a:ext uri="{FF2B5EF4-FFF2-40B4-BE49-F238E27FC236}">
                  <a16:creationId xmlns:a16="http://schemas.microsoft.com/office/drawing/2014/main" id="{E2736A06-3287-4254-8CD5-579956D3F902}"/>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grpSp>
        <p:nvGrpSpPr>
          <p:cNvPr id="27" name="Gruppo 26">
            <a:extLst>
              <a:ext uri="{FF2B5EF4-FFF2-40B4-BE49-F238E27FC236}">
                <a16:creationId xmlns:a16="http://schemas.microsoft.com/office/drawing/2014/main" id="{BAA643F9-D13B-412B-A51F-F96F0431140F}"/>
              </a:ext>
            </a:extLst>
          </p:cNvPr>
          <p:cNvGrpSpPr>
            <a:grpSpLocks noChangeAspect="1"/>
          </p:cNvGrpSpPr>
          <p:nvPr/>
        </p:nvGrpSpPr>
        <p:grpSpPr bwMode="auto">
          <a:xfrm>
            <a:off x="4374222" y="5566522"/>
            <a:ext cx="188119" cy="188119"/>
            <a:chOff x="5825875" y="2358900"/>
            <a:chExt cx="540000" cy="540000"/>
          </a:xfrm>
        </p:grpSpPr>
        <p:sp>
          <p:nvSpPr>
            <p:cNvPr id="28" name="Ovale 27">
              <a:extLst>
                <a:ext uri="{FF2B5EF4-FFF2-40B4-BE49-F238E27FC236}">
                  <a16:creationId xmlns:a16="http://schemas.microsoft.com/office/drawing/2014/main" id="{257AB1CC-E019-44AE-9B38-64E51DE8E65F}"/>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29" name="Cerchio parziale 28">
              <a:extLst>
                <a:ext uri="{FF2B5EF4-FFF2-40B4-BE49-F238E27FC236}">
                  <a16:creationId xmlns:a16="http://schemas.microsoft.com/office/drawing/2014/main" id="{35926A4E-6703-44D8-A64A-06D806C6EFE8}"/>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grpSp>
        <p:nvGrpSpPr>
          <p:cNvPr id="20" name="Gruppo 19">
            <a:extLst>
              <a:ext uri="{FF2B5EF4-FFF2-40B4-BE49-F238E27FC236}">
                <a16:creationId xmlns:a16="http://schemas.microsoft.com/office/drawing/2014/main" id="{447CA061-A3A9-458C-BEB6-7A0D07B5E7FB}"/>
              </a:ext>
            </a:extLst>
          </p:cNvPr>
          <p:cNvGrpSpPr>
            <a:grpSpLocks noChangeAspect="1"/>
          </p:cNvGrpSpPr>
          <p:nvPr/>
        </p:nvGrpSpPr>
        <p:grpSpPr bwMode="auto">
          <a:xfrm rot="5400000" flipV="1">
            <a:off x="4106762" y="4693826"/>
            <a:ext cx="189310" cy="188119"/>
            <a:chOff x="5825875" y="2358900"/>
            <a:chExt cx="540000" cy="540000"/>
          </a:xfrm>
        </p:grpSpPr>
        <p:sp>
          <p:nvSpPr>
            <p:cNvPr id="30" name="Ovale 29">
              <a:extLst>
                <a:ext uri="{FF2B5EF4-FFF2-40B4-BE49-F238E27FC236}">
                  <a16:creationId xmlns:a16="http://schemas.microsoft.com/office/drawing/2014/main" id="{5065FB5E-B726-4754-B8CE-BF6FD72835CF}"/>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31" name="Cerchio parziale 30">
              <a:extLst>
                <a:ext uri="{FF2B5EF4-FFF2-40B4-BE49-F238E27FC236}">
                  <a16:creationId xmlns:a16="http://schemas.microsoft.com/office/drawing/2014/main" id="{6C4F8E0B-3D39-4D82-B489-3919464D7777}"/>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grpSp>
        <p:nvGrpSpPr>
          <p:cNvPr id="32" name="Gruppo 31">
            <a:extLst>
              <a:ext uri="{FF2B5EF4-FFF2-40B4-BE49-F238E27FC236}">
                <a16:creationId xmlns:a16="http://schemas.microsoft.com/office/drawing/2014/main" id="{806DEDD0-4DF7-42E1-8B90-83B4EC067A96}"/>
              </a:ext>
            </a:extLst>
          </p:cNvPr>
          <p:cNvGrpSpPr>
            <a:grpSpLocks noChangeAspect="1"/>
          </p:cNvGrpSpPr>
          <p:nvPr/>
        </p:nvGrpSpPr>
        <p:grpSpPr bwMode="auto">
          <a:xfrm rot="5400000" flipV="1">
            <a:off x="4089239" y="4504515"/>
            <a:ext cx="189310" cy="188119"/>
            <a:chOff x="5825875" y="2358900"/>
            <a:chExt cx="540000" cy="540000"/>
          </a:xfrm>
        </p:grpSpPr>
        <p:sp>
          <p:nvSpPr>
            <p:cNvPr id="33" name="Ovale 32">
              <a:extLst>
                <a:ext uri="{FF2B5EF4-FFF2-40B4-BE49-F238E27FC236}">
                  <a16:creationId xmlns:a16="http://schemas.microsoft.com/office/drawing/2014/main" id="{8BA62D01-C483-48E9-A095-E3B8AB7C724C}"/>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34" name="Cerchio parziale 33">
              <a:extLst>
                <a:ext uri="{FF2B5EF4-FFF2-40B4-BE49-F238E27FC236}">
                  <a16:creationId xmlns:a16="http://schemas.microsoft.com/office/drawing/2014/main" id="{5FE4C750-61B3-440E-ACF6-991BEE2D1BB0}"/>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sp>
        <p:nvSpPr>
          <p:cNvPr id="38" name="Titolo 3">
            <a:extLst>
              <a:ext uri="{FF2B5EF4-FFF2-40B4-BE49-F238E27FC236}">
                <a16:creationId xmlns:a16="http://schemas.microsoft.com/office/drawing/2014/main" id="{6BC28211-8C4B-4320-990B-C246CA4C84AB}"/>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immagine presentata nell’</a:t>
            </a:r>
            <a:r>
              <a:rPr lang="it-IT" altLang="it-IT" sz="4400" dirty="0" err="1">
                <a:solidFill>
                  <a:srgbClr val="990033"/>
                </a:solidFill>
                <a:latin typeface="Arial" panose="020B0604020202020204" pitchFamily="34" charset="0"/>
                <a:ea typeface="MS PGothic" panose="020B0600070205080204" pitchFamily="34" charset="-128"/>
                <a:cs typeface="Arial" panose="020B0604020202020204" pitchFamily="34" charset="0"/>
              </a:rPr>
              <a:t>emicampo</a:t>
            </a: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 destro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withGroup">
                            <p:stCondLst>
                              <p:cond delay="0"/>
                            </p:stCondLst>
                            <p:childTnLst>
                              <p:par>
                                <p:cTn id="8" presetID="1" presetClass="entr" presetSubtype="0" fill="hold" nodeType="afterEffect">
                                  <p:stCondLst>
                                    <p:cond delay="20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par>
                          <p:cTn id="13" fill="hold" nodeType="withGroup">
                            <p:stCondLst>
                              <p:cond delay="2000"/>
                            </p:stCondLst>
                            <p:childTnLst>
                              <p:par>
                                <p:cTn id="14" presetID="1" presetClass="entr" presetSubtype="0" fill="hold" nodeType="afterEffect">
                                  <p:stCondLst>
                                    <p:cond delay="200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par>
                          <p:cTn id="19" fill="hold" nodeType="withGroup">
                            <p:stCondLst>
                              <p:cond delay="4000"/>
                            </p:stCondLst>
                            <p:childTnLst>
                              <p:par>
                                <p:cTn id="20" presetID="1" presetClass="entr" presetSubtype="0" fill="hold" nodeType="afterEffect">
                                  <p:stCondLst>
                                    <p:cond delay="20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26031217-5E41-4C3A-B00E-EA466ECAFD64}"/>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elaborazione di facce</a:t>
            </a:r>
            <a:endParaRPr lang="en-US" altLang="en-US" sz="4400" dirty="0">
              <a:solidFill>
                <a:srgbClr val="FFC000"/>
              </a:solidFill>
              <a:ea typeface="MS PGothic" panose="020B0600070205080204" pitchFamily="34" charset="-128"/>
            </a:endParaRPr>
          </a:p>
        </p:txBody>
      </p:sp>
      <p:sp>
        <p:nvSpPr>
          <p:cNvPr id="6" name="Text Box 4">
            <a:extLst>
              <a:ext uri="{FF2B5EF4-FFF2-40B4-BE49-F238E27FC236}">
                <a16:creationId xmlns:a16="http://schemas.microsoft.com/office/drawing/2014/main" id="{0EEBF37C-4212-4946-AED4-A6D5B2674EC5}"/>
              </a:ext>
            </a:extLst>
          </p:cNvPr>
          <p:cNvSpPr txBox="1">
            <a:spLocks noChangeArrowheads="1"/>
          </p:cNvSpPr>
          <p:nvPr/>
        </p:nvSpPr>
        <p:spPr bwMode="auto">
          <a:xfrm>
            <a:off x="147043" y="1420948"/>
            <a:ext cx="8849914" cy="32778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quando le facce sono in posizione canonica il processamento è </a:t>
            </a:r>
            <a:r>
              <a:rPr lang="it-IT" altLang="it-IT" sz="3000" i="1" dirty="0">
                <a:solidFill>
                  <a:srgbClr val="000000"/>
                </a:solidFill>
              </a:rPr>
              <a:t>olistico</a:t>
            </a:r>
          </a:p>
          <a:p>
            <a:pPr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quando le facce sono in posizione invertita sembrerebbe che il processamento sia </a:t>
            </a:r>
            <a:r>
              <a:rPr lang="it-IT" altLang="it-IT" sz="3000" i="1" dirty="0">
                <a:solidFill>
                  <a:srgbClr val="000000"/>
                </a:solidFill>
              </a:rPr>
              <a:t>basato-sulle-parti</a:t>
            </a:r>
          </a:p>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simile a come elaboriamo un oggetto</a:t>
            </a:r>
          </a:p>
        </p:txBody>
      </p:sp>
    </p:spTree>
    <p:extLst>
      <p:ext uri="{BB962C8B-B14F-4D97-AF65-F5344CB8AC3E}">
        <p14:creationId xmlns:p14="http://schemas.microsoft.com/office/powerpoint/2010/main" val="3556147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a:extLst>
              <a:ext uri="{FF2B5EF4-FFF2-40B4-BE49-F238E27FC236}">
                <a16:creationId xmlns:a16="http://schemas.microsoft.com/office/drawing/2014/main" id="{26031217-5E41-4C3A-B00E-EA466ECAFD64}"/>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posizione canonica vs. invertita</a:t>
            </a:r>
          </a:p>
          <a:p>
            <a:pPr algn="ctr">
              <a:spcBef>
                <a:spcPct val="0"/>
              </a:spcBef>
              <a:buNone/>
            </a:pPr>
            <a:r>
              <a:rPr lang="en-US" altLang="en-US" sz="4400" dirty="0" err="1">
                <a:solidFill>
                  <a:srgbClr val="FFC000"/>
                </a:solidFill>
                <a:ea typeface="MS PGothic" panose="020B0600070205080204" pitchFamily="34" charset="-128"/>
              </a:rPr>
              <a:t>Derntl</a:t>
            </a:r>
            <a:r>
              <a:rPr lang="en-US" altLang="en-US" sz="4400" dirty="0">
                <a:solidFill>
                  <a:srgbClr val="FFC000"/>
                </a:solidFill>
                <a:ea typeface="MS PGothic" panose="020B0600070205080204" pitchFamily="34" charset="-128"/>
              </a:rPr>
              <a:t> et al. 2009</a:t>
            </a:r>
          </a:p>
        </p:txBody>
      </p:sp>
      <p:sp>
        <p:nvSpPr>
          <p:cNvPr id="6" name="Text Box 4">
            <a:extLst>
              <a:ext uri="{FF2B5EF4-FFF2-40B4-BE49-F238E27FC236}">
                <a16:creationId xmlns:a16="http://schemas.microsoft.com/office/drawing/2014/main" id="{0EEBF37C-4212-4946-AED4-A6D5B2674EC5}"/>
              </a:ext>
            </a:extLst>
          </p:cNvPr>
          <p:cNvSpPr txBox="1">
            <a:spLocks noChangeArrowheads="1"/>
          </p:cNvSpPr>
          <p:nvPr/>
        </p:nvSpPr>
        <p:spPr bwMode="auto">
          <a:xfrm>
            <a:off x="147043" y="1420948"/>
            <a:ext cx="8849914" cy="3693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selezionati un’attrice e un attore</a:t>
            </a:r>
          </a:p>
          <a:p>
            <a:pPr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espressioni di: felicità, sorpresa, rabbia, tristezza, paura, disgusto e neutra</a:t>
            </a:r>
          </a:p>
          <a:p>
            <a:pPr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due condizioni:</a:t>
            </a:r>
          </a:p>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stimolo rimane fino alla pressione del tasto</a:t>
            </a:r>
          </a:p>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stimolo rimane per 200 </a:t>
            </a:r>
            <a:r>
              <a:rPr lang="it-IT" altLang="it-IT" sz="3000" dirty="0" err="1">
                <a:solidFill>
                  <a:srgbClr val="000000"/>
                </a:solidFill>
              </a:rPr>
              <a:t>ms</a:t>
            </a:r>
            <a:endParaRPr lang="it-IT" altLang="it-IT" sz="3000" dirty="0">
              <a:solidFill>
                <a:srgbClr val="000000"/>
              </a:solidFill>
            </a:endParaRPr>
          </a:p>
        </p:txBody>
      </p:sp>
    </p:spTree>
    <p:extLst>
      <p:ext uri="{BB962C8B-B14F-4D97-AF65-F5344CB8AC3E}">
        <p14:creationId xmlns:p14="http://schemas.microsoft.com/office/powerpoint/2010/main" val="1107789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91" name="Rectangle 7">
            <a:extLst>
              <a:ext uri="{FF2B5EF4-FFF2-40B4-BE49-F238E27FC236}">
                <a16:creationId xmlns:a16="http://schemas.microsoft.com/office/drawing/2014/main" id="{AD6C0719-B532-472C-862A-0191253E2F2C}"/>
              </a:ext>
            </a:extLst>
          </p:cNvPr>
          <p:cNvSpPr>
            <a:spLocks noChangeArrowheads="1"/>
          </p:cNvSpPr>
          <p:nvPr/>
        </p:nvSpPr>
        <p:spPr bwMode="auto">
          <a:xfrm>
            <a:off x="3908997" y="1418334"/>
            <a:ext cx="132600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en-US" sz="2500" dirty="0">
                <a:ea typeface="MS PGothic" panose="020B0600070205080204" pitchFamily="34" charset="-128"/>
              </a:rPr>
              <a:t>stimolo</a:t>
            </a:r>
          </a:p>
        </p:txBody>
      </p:sp>
      <p:sp>
        <p:nvSpPr>
          <p:cNvPr id="8" name="Rectangle 2">
            <a:extLst>
              <a:ext uri="{FF2B5EF4-FFF2-40B4-BE49-F238E27FC236}">
                <a16:creationId xmlns:a16="http://schemas.microsoft.com/office/drawing/2014/main" id="{297A932E-4265-4CB1-A283-B23750BF4EF6}"/>
              </a:ext>
            </a:extLst>
          </p:cNvPr>
          <p:cNvSpPr>
            <a:spLocks noChangeArrowheads="1"/>
          </p:cNvSpPr>
          <p:nvPr/>
        </p:nvSpPr>
        <p:spPr bwMode="auto">
          <a:xfrm>
            <a:off x="2785268" y="2035146"/>
            <a:ext cx="3573462" cy="2647950"/>
          </a:xfrm>
          <a:prstGeom prst="rect">
            <a:avLst/>
          </a:prstGeom>
          <a:solidFill>
            <a:schemeClr val="bg1"/>
          </a:solidFill>
          <a:ln w="9525">
            <a:solidFill>
              <a:srgbClr val="10110C"/>
            </a:solidFill>
            <a:miter lim="800000"/>
            <a:headEnd/>
            <a:tailEnd/>
          </a:ln>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1800" b="0">
              <a:ea typeface="MS PGothic" panose="020B0600070205080204" pitchFamily="34" charset="-128"/>
            </a:endParaRPr>
          </a:p>
        </p:txBody>
      </p:sp>
      <p:sp>
        <p:nvSpPr>
          <p:cNvPr id="10" name="Rectangle 7">
            <a:extLst>
              <a:ext uri="{FF2B5EF4-FFF2-40B4-BE49-F238E27FC236}">
                <a16:creationId xmlns:a16="http://schemas.microsoft.com/office/drawing/2014/main" id="{651723C5-8748-4DD1-837D-3224B910CEBB}"/>
              </a:ext>
            </a:extLst>
          </p:cNvPr>
          <p:cNvSpPr>
            <a:spLocks noChangeArrowheads="1"/>
          </p:cNvSpPr>
          <p:nvPr/>
        </p:nvSpPr>
        <p:spPr bwMode="auto">
          <a:xfrm>
            <a:off x="1562893" y="4822854"/>
            <a:ext cx="6018213"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en-US" altLang="en-US" sz="2500" dirty="0" err="1">
                <a:ea typeface="MS PGothic" panose="020B0600070205080204" pitchFamily="34" charset="-128"/>
              </a:rPr>
              <a:t>compito</a:t>
            </a:r>
            <a:endParaRPr lang="en-US" altLang="en-US" sz="2500" dirty="0">
              <a:ea typeface="MS PGothic" panose="020B0600070205080204" pitchFamily="34" charset="-128"/>
            </a:endParaRPr>
          </a:p>
          <a:p>
            <a:pPr algn="ctr"/>
            <a:r>
              <a:rPr lang="it-IT" altLang="en-US" sz="2500" b="0" dirty="0">
                <a:ea typeface="MS PGothic" panose="020B0600070205080204" pitchFamily="34" charset="-128"/>
              </a:rPr>
              <a:t>partecipanti dovevano indicare premendo un bottone l’emozione corrispondente</a:t>
            </a:r>
          </a:p>
        </p:txBody>
      </p:sp>
      <p:pic>
        <p:nvPicPr>
          <p:cNvPr id="11" name="Immagine 10">
            <a:extLst>
              <a:ext uri="{FF2B5EF4-FFF2-40B4-BE49-F238E27FC236}">
                <a16:creationId xmlns:a16="http://schemas.microsoft.com/office/drawing/2014/main" id="{D8A1BCC5-6186-4327-8C78-DF0A919AD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112" y="2928234"/>
            <a:ext cx="861774" cy="861774"/>
          </a:xfrm>
          <a:prstGeom prst="rect">
            <a:avLst/>
          </a:prstGeom>
        </p:spPr>
      </p:pic>
      <p:sp>
        <p:nvSpPr>
          <p:cNvPr id="15" name="Titolo 3">
            <a:extLst>
              <a:ext uri="{FF2B5EF4-FFF2-40B4-BE49-F238E27FC236}">
                <a16:creationId xmlns:a16="http://schemas.microsoft.com/office/drawing/2014/main" id="{9E2EAB07-2656-4A63-B0F7-746002BF637D}"/>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posizione canonica vs. invertita</a:t>
            </a:r>
          </a:p>
          <a:p>
            <a:pPr algn="ctr">
              <a:spcBef>
                <a:spcPct val="0"/>
              </a:spcBef>
              <a:buNone/>
            </a:pPr>
            <a:r>
              <a:rPr lang="en-US" altLang="en-US" sz="4400" dirty="0" err="1">
                <a:solidFill>
                  <a:srgbClr val="FFC000"/>
                </a:solidFill>
                <a:ea typeface="MS PGothic" panose="020B0600070205080204" pitchFamily="34" charset="-128"/>
              </a:rPr>
              <a:t>Derntl</a:t>
            </a:r>
            <a:r>
              <a:rPr lang="en-US" altLang="en-US" sz="4400" dirty="0">
                <a:solidFill>
                  <a:srgbClr val="FFC000"/>
                </a:solidFill>
                <a:ea typeface="MS PGothic" panose="020B0600070205080204" pitchFamily="34" charset="-128"/>
              </a:rPr>
              <a:t> et al. 2009 - trial</a:t>
            </a:r>
          </a:p>
        </p:txBody>
      </p:sp>
    </p:spTree>
    <p:extLst>
      <p:ext uri="{BB962C8B-B14F-4D97-AF65-F5344CB8AC3E}">
        <p14:creationId xmlns:p14="http://schemas.microsoft.com/office/powerpoint/2010/main" val="21816904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3">
            <a:extLst>
              <a:ext uri="{FF2B5EF4-FFF2-40B4-BE49-F238E27FC236}">
                <a16:creationId xmlns:a16="http://schemas.microsoft.com/office/drawing/2014/main" id="{9E2EAB07-2656-4A63-B0F7-746002BF637D}"/>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posizione canonica vs. invertita</a:t>
            </a:r>
          </a:p>
          <a:p>
            <a:pPr algn="ctr">
              <a:spcBef>
                <a:spcPct val="0"/>
              </a:spcBef>
              <a:buNone/>
            </a:pPr>
            <a:r>
              <a:rPr lang="en-US" altLang="en-US" sz="4400" dirty="0" err="1">
                <a:solidFill>
                  <a:srgbClr val="FFC000"/>
                </a:solidFill>
                <a:ea typeface="MS PGothic" panose="020B0600070205080204" pitchFamily="34" charset="-128"/>
              </a:rPr>
              <a:t>Derntl</a:t>
            </a:r>
            <a:r>
              <a:rPr lang="en-US" altLang="en-US" sz="4400" dirty="0">
                <a:solidFill>
                  <a:srgbClr val="FFC000"/>
                </a:solidFill>
                <a:ea typeface="MS PGothic" panose="020B0600070205080204" pitchFamily="34" charset="-128"/>
              </a:rPr>
              <a:t> et al. 2009 - </a:t>
            </a:r>
            <a:r>
              <a:rPr lang="en-US" altLang="en-US" sz="4400" dirty="0" err="1">
                <a:solidFill>
                  <a:srgbClr val="FFC000"/>
                </a:solidFill>
                <a:ea typeface="MS PGothic" panose="020B0600070205080204" pitchFamily="34" charset="-128"/>
              </a:rPr>
              <a:t>accuratezza</a:t>
            </a:r>
            <a:endParaRPr lang="en-US" altLang="en-US" sz="4400" dirty="0">
              <a:solidFill>
                <a:srgbClr val="FFC000"/>
              </a:solidFill>
              <a:ea typeface="MS PGothic" panose="020B0600070205080204" pitchFamily="34" charset="-128"/>
            </a:endParaRPr>
          </a:p>
        </p:txBody>
      </p:sp>
      <p:sp>
        <p:nvSpPr>
          <p:cNvPr id="9" name="Text Box 4">
            <a:extLst>
              <a:ext uri="{FF2B5EF4-FFF2-40B4-BE49-F238E27FC236}">
                <a16:creationId xmlns:a16="http://schemas.microsoft.com/office/drawing/2014/main" id="{7642F7A2-AFBF-468B-8981-B8DA1F725DCA}"/>
              </a:ext>
            </a:extLst>
          </p:cNvPr>
          <p:cNvSpPr txBox="1">
            <a:spLocks noChangeArrowheads="1"/>
          </p:cNvSpPr>
          <p:nvPr/>
        </p:nvSpPr>
        <p:spPr bwMode="auto">
          <a:xfrm>
            <a:off x="179561" y="4057650"/>
            <a:ext cx="8849914" cy="16850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accuratezza massima per espressioni felici e neutre, seguite da rabbia e paura</a:t>
            </a:r>
          </a:p>
          <a:p>
            <a:pPr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effetto principale inversione</a:t>
            </a:r>
          </a:p>
        </p:txBody>
      </p:sp>
      <p:pic>
        <p:nvPicPr>
          <p:cNvPr id="3" name="Immagine 2">
            <a:extLst>
              <a:ext uri="{FF2B5EF4-FFF2-40B4-BE49-F238E27FC236}">
                <a16:creationId xmlns:a16="http://schemas.microsoft.com/office/drawing/2014/main" id="{F06F42DC-1B87-433A-BAB8-937FA9ABFA78}"/>
              </a:ext>
            </a:extLst>
          </p:cNvPr>
          <p:cNvPicPr>
            <a:picLocks noChangeAspect="1"/>
          </p:cNvPicPr>
          <p:nvPr/>
        </p:nvPicPr>
        <p:blipFill>
          <a:blip r:embed="rId3"/>
          <a:stretch>
            <a:fillRect/>
          </a:stretch>
        </p:blipFill>
        <p:spPr>
          <a:xfrm>
            <a:off x="1260275" y="1430050"/>
            <a:ext cx="6295201" cy="2740600"/>
          </a:xfrm>
          <a:prstGeom prst="rect">
            <a:avLst/>
          </a:prstGeom>
        </p:spPr>
      </p:pic>
    </p:spTree>
    <p:extLst>
      <p:ext uri="{BB962C8B-B14F-4D97-AF65-F5344CB8AC3E}">
        <p14:creationId xmlns:p14="http://schemas.microsoft.com/office/powerpoint/2010/main" val="20933324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3">
            <a:extLst>
              <a:ext uri="{FF2B5EF4-FFF2-40B4-BE49-F238E27FC236}">
                <a16:creationId xmlns:a16="http://schemas.microsoft.com/office/drawing/2014/main" id="{9E2EAB07-2656-4A63-B0F7-746002BF637D}"/>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posizione canonica vs. invertita</a:t>
            </a:r>
          </a:p>
          <a:p>
            <a:pPr algn="ctr">
              <a:spcBef>
                <a:spcPct val="0"/>
              </a:spcBef>
              <a:buNone/>
            </a:pPr>
            <a:r>
              <a:rPr lang="en-US" altLang="en-US" sz="4400" dirty="0" err="1">
                <a:solidFill>
                  <a:srgbClr val="FFC000"/>
                </a:solidFill>
                <a:ea typeface="MS PGothic" panose="020B0600070205080204" pitchFamily="34" charset="-128"/>
              </a:rPr>
              <a:t>Derntl</a:t>
            </a:r>
            <a:r>
              <a:rPr lang="en-US" altLang="en-US" sz="4400" dirty="0">
                <a:solidFill>
                  <a:srgbClr val="FFC000"/>
                </a:solidFill>
                <a:ea typeface="MS PGothic" panose="020B0600070205080204" pitchFamily="34" charset="-128"/>
              </a:rPr>
              <a:t> et al. 2009 - RT</a:t>
            </a:r>
          </a:p>
        </p:txBody>
      </p:sp>
      <p:pic>
        <p:nvPicPr>
          <p:cNvPr id="2" name="Immagine 1">
            <a:extLst>
              <a:ext uri="{FF2B5EF4-FFF2-40B4-BE49-F238E27FC236}">
                <a16:creationId xmlns:a16="http://schemas.microsoft.com/office/drawing/2014/main" id="{75AF2F4B-607D-4532-9419-9CAEEB6E5703}"/>
              </a:ext>
            </a:extLst>
          </p:cNvPr>
          <p:cNvPicPr>
            <a:picLocks noChangeAspect="1"/>
          </p:cNvPicPr>
          <p:nvPr/>
        </p:nvPicPr>
        <p:blipFill>
          <a:blip r:embed="rId3"/>
          <a:stretch>
            <a:fillRect/>
          </a:stretch>
        </p:blipFill>
        <p:spPr>
          <a:xfrm>
            <a:off x="1562893" y="1389608"/>
            <a:ext cx="6140401" cy="2611934"/>
          </a:xfrm>
          <a:prstGeom prst="rect">
            <a:avLst/>
          </a:prstGeom>
        </p:spPr>
      </p:pic>
      <p:sp>
        <p:nvSpPr>
          <p:cNvPr id="9" name="Text Box 4">
            <a:extLst>
              <a:ext uri="{FF2B5EF4-FFF2-40B4-BE49-F238E27FC236}">
                <a16:creationId xmlns:a16="http://schemas.microsoft.com/office/drawing/2014/main" id="{7642F7A2-AFBF-468B-8981-B8DA1F725DCA}"/>
              </a:ext>
            </a:extLst>
          </p:cNvPr>
          <p:cNvSpPr txBox="1">
            <a:spLocks noChangeArrowheads="1"/>
          </p:cNvSpPr>
          <p:nvPr/>
        </p:nvSpPr>
        <p:spPr bwMode="auto">
          <a:xfrm>
            <a:off x="179561" y="4057650"/>
            <a:ext cx="8849914"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effetto principale dell’inversione per tutte le espressioni facciali (neutre comprese)</a:t>
            </a:r>
          </a:p>
        </p:txBody>
      </p:sp>
    </p:spTree>
    <p:extLst>
      <p:ext uri="{BB962C8B-B14F-4D97-AF65-F5344CB8AC3E}">
        <p14:creationId xmlns:p14="http://schemas.microsoft.com/office/powerpoint/2010/main" val="1491107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36">
            <a:extLst>
              <a:ext uri="{FF2B5EF4-FFF2-40B4-BE49-F238E27FC236}">
                <a16:creationId xmlns:a16="http://schemas.microsoft.com/office/drawing/2014/main" id="{A83B064C-F0F2-4538-BDA6-880BE8BE7298}"/>
              </a:ext>
            </a:extLst>
          </p:cNvPr>
          <p:cNvSpPr txBox="1">
            <a:spLocks noChangeArrowheads="1"/>
          </p:cNvSpPr>
          <p:nvPr/>
        </p:nvSpPr>
        <p:spPr bwMode="auto">
          <a:xfrm>
            <a:off x="0" y="2551113"/>
            <a:ext cx="8915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5300" b="0">
              <a:solidFill>
                <a:srgbClr val="990033"/>
              </a:solidFill>
              <a:ea typeface="MS PGothic" panose="020B0600070205080204" pitchFamily="34" charset="-128"/>
            </a:endParaRPr>
          </a:p>
        </p:txBody>
      </p:sp>
      <p:sp>
        <p:nvSpPr>
          <p:cNvPr id="535556" name="Text Box 4">
            <a:extLst>
              <a:ext uri="{FF2B5EF4-FFF2-40B4-BE49-F238E27FC236}">
                <a16:creationId xmlns:a16="http://schemas.microsoft.com/office/drawing/2014/main" id="{940C8811-3CBA-48F0-8D20-7A8611197554}"/>
              </a:ext>
            </a:extLst>
          </p:cNvPr>
          <p:cNvSpPr txBox="1">
            <a:spLocks noChangeArrowheads="1"/>
          </p:cNvSpPr>
          <p:nvPr/>
        </p:nvSpPr>
        <p:spPr bwMode="auto">
          <a:xfrm>
            <a:off x="405130" y="1866900"/>
            <a:ext cx="833374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en-US" altLang="en-US" sz="5400" b="0" dirty="0">
                <a:solidFill>
                  <a:srgbClr val="990033"/>
                </a:solidFill>
                <a:ea typeface="MS PGothic" panose="020B0600070205080204" pitchFamily="34" charset="-128"/>
              </a:rPr>
              <a:t>Ora </a:t>
            </a:r>
            <a:r>
              <a:rPr lang="en-US" altLang="en-US" sz="5400" b="0" dirty="0" err="1">
                <a:solidFill>
                  <a:srgbClr val="990033"/>
                </a:solidFill>
                <a:ea typeface="MS PGothic" panose="020B0600070205080204" pitchFamily="34" charset="-128"/>
              </a:rPr>
              <a:t>passiamo</a:t>
            </a:r>
            <a:r>
              <a:rPr lang="en-US" altLang="en-US" sz="5400" b="0" dirty="0">
                <a:solidFill>
                  <a:srgbClr val="990033"/>
                </a:solidFill>
                <a:ea typeface="MS PGothic" panose="020B0600070205080204" pitchFamily="34" charset="-128"/>
              </a:rPr>
              <a:t> </a:t>
            </a:r>
            <a:r>
              <a:rPr lang="en-US" altLang="en-US" sz="5400" b="0" dirty="0" err="1">
                <a:solidFill>
                  <a:srgbClr val="990033"/>
                </a:solidFill>
                <a:ea typeface="MS PGothic" panose="020B0600070205080204" pitchFamily="34" charset="-128"/>
              </a:rPr>
              <a:t>all’esercitazione</a:t>
            </a:r>
            <a:endParaRPr lang="en-US" altLang="en-US" sz="5400" b="0" dirty="0">
              <a:solidFill>
                <a:srgbClr val="990033"/>
              </a:solidFill>
              <a:ea typeface="MS PGothic" panose="020B0600070205080204" pitchFamily="34" charset="-128"/>
            </a:endParaRPr>
          </a:p>
          <a:p>
            <a:pPr algn="ctr" eaLnBrk="1" hangingPunct="1"/>
            <a:r>
              <a:rPr lang="en-US" altLang="en-US" sz="5400" b="0" dirty="0" err="1">
                <a:solidFill>
                  <a:srgbClr val="990033"/>
                </a:solidFill>
                <a:ea typeface="MS PGothic" panose="020B0600070205080204" pitchFamily="34" charset="-128"/>
              </a:rPr>
              <a:t>svolta</a:t>
            </a:r>
            <a:r>
              <a:rPr lang="en-US" altLang="en-US" sz="5400" b="0" dirty="0">
                <a:solidFill>
                  <a:srgbClr val="990033"/>
                </a:solidFill>
                <a:ea typeface="MS PGothic" panose="020B0600070205080204" pitchFamily="34" charset="-128"/>
              </a:rPr>
              <a:t> in </a:t>
            </a:r>
            <a:r>
              <a:rPr lang="en-US" altLang="en-US" sz="5400" b="0" dirty="0" err="1">
                <a:solidFill>
                  <a:srgbClr val="990033"/>
                </a:solidFill>
                <a:ea typeface="MS PGothic" panose="020B0600070205080204" pitchFamily="34" charset="-128"/>
              </a:rPr>
              <a:t>biblioteca</a:t>
            </a:r>
            <a:endParaRPr lang="en-US" altLang="en-US" sz="5400" b="0" dirty="0">
              <a:solidFill>
                <a:srgbClr val="990033"/>
              </a:solidFill>
              <a:ea typeface="MS PGothic" panose="020B0600070205080204" pitchFamily="34" charset="-128"/>
            </a:endParaRPr>
          </a:p>
        </p:txBody>
      </p:sp>
    </p:spTree>
    <p:extLst>
      <p:ext uri="{BB962C8B-B14F-4D97-AF65-F5344CB8AC3E}">
        <p14:creationId xmlns:p14="http://schemas.microsoft.com/office/powerpoint/2010/main" val="336057758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36">
            <a:extLst>
              <a:ext uri="{FF2B5EF4-FFF2-40B4-BE49-F238E27FC236}">
                <a16:creationId xmlns:a16="http://schemas.microsoft.com/office/drawing/2014/main" id="{A83B064C-F0F2-4538-BDA6-880BE8BE7298}"/>
              </a:ext>
            </a:extLst>
          </p:cNvPr>
          <p:cNvSpPr txBox="1">
            <a:spLocks noChangeArrowheads="1"/>
          </p:cNvSpPr>
          <p:nvPr/>
        </p:nvSpPr>
        <p:spPr bwMode="auto">
          <a:xfrm>
            <a:off x="0" y="2551113"/>
            <a:ext cx="8915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5300" b="0">
              <a:solidFill>
                <a:srgbClr val="990033"/>
              </a:solidFill>
              <a:ea typeface="MS PGothic" panose="020B0600070205080204" pitchFamily="34" charset="-128"/>
            </a:endParaRPr>
          </a:p>
        </p:txBody>
      </p:sp>
      <p:sp>
        <p:nvSpPr>
          <p:cNvPr id="535556" name="Text Box 4">
            <a:extLst>
              <a:ext uri="{FF2B5EF4-FFF2-40B4-BE49-F238E27FC236}">
                <a16:creationId xmlns:a16="http://schemas.microsoft.com/office/drawing/2014/main" id="{940C8811-3CBA-48F0-8D20-7A8611197554}"/>
              </a:ext>
            </a:extLst>
          </p:cNvPr>
          <p:cNvSpPr txBox="1">
            <a:spLocks noChangeArrowheads="1"/>
          </p:cNvSpPr>
          <p:nvPr/>
        </p:nvSpPr>
        <p:spPr bwMode="auto">
          <a:xfrm>
            <a:off x="405130" y="1866900"/>
            <a:ext cx="833374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en-US" altLang="en-US" sz="5400" b="0" dirty="0" err="1">
                <a:solidFill>
                  <a:srgbClr val="990033"/>
                </a:solidFill>
                <a:ea typeface="MS PGothic" panose="020B0600070205080204" pitchFamily="34" charset="-128"/>
              </a:rPr>
              <a:t>stimoli</a:t>
            </a:r>
            <a:endParaRPr lang="en-US" altLang="en-US" sz="5400" b="0" dirty="0">
              <a:solidFill>
                <a:srgbClr val="990033"/>
              </a:solidFill>
              <a:ea typeface="MS PGothic" panose="020B0600070205080204" pitchFamily="34" charset="-128"/>
            </a:endParaRPr>
          </a:p>
        </p:txBody>
      </p:sp>
    </p:spTree>
    <p:extLst>
      <p:ext uri="{BB962C8B-B14F-4D97-AF65-F5344CB8AC3E}">
        <p14:creationId xmlns:p14="http://schemas.microsoft.com/office/powerpoint/2010/main" val="147480256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B7D1E8F-E11F-4324-9059-BACBF2BDCE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44" t="37512" r="25493"/>
          <a:stretch/>
        </p:blipFill>
        <p:spPr bwMode="auto">
          <a:xfrm>
            <a:off x="2076450" y="2295525"/>
            <a:ext cx="5105399" cy="213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 name="CasellaDiTesto 1">
            <a:extLst>
              <a:ext uri="{FF2B5EF4-FFF2-40B4-BE49-F238E27FC236}">
                <a16:creationId xmlns:a16="http://schemas.microsoft.com/office/drawing/2014/main" id="{3AFA0376-5715-4755-AEFD-6D55C76438FF}"/>
              </a:ext>
            </a:extLst>
          </p:cNvPr>
          <p:cNvSpPr txBox="1"/>
          <p:nvPr/>
        </p:nvSpPr>
        <p:spPr>
          <a:xfrm>
            <a:off x="695326" y="3017469"/>
            <a:ext cx="1466850" cy="1292662"/>
          </a:xfrm>
          <a:prstGeom prst="rect">
            <a:avLst/>
          </a:prstGeom>
          <a:noFill/>
        </p:spPr>
        <p:txBody>
          <a:bodyPr wrap="square" rtlCol="0">
            <a:spAutoFit/>
          </a:bodyPr>
          <a:lstStyle/>
          <a:p>
            <a:r>
              <a:rPr lang="it-IT" sz="2600" dirty="0"/>
              <a:t>intensità emotiva assoluta</a:t>
            </a:r>
            <a:endParaRPr lang="en-GB" sz="2600" dirty="0"/>
          </a:p>
        </p:txBody>
      </p:sp>
      <p:grpSp>
        <p:nvGrpSpPr>
          <p:cNvPr id="21" name="Gruppo 20">
            <a:extLst>
              <a:ext uri="{FF2B5EF4-FFF2-40B4-BE49-F238E27FC236}">
                <a16:creationId xmlns:a16="http://schemas.microsoft.com/office/drawing/2014/main" id="{9761A433-B210-44DA-A16D-C093D1BF3FD9}"/>
              </a:ext>
            </a:extLst>
          </p:cNvPr>
          <p:cNvGrpSpPr/>
          <p:nvPr/>
        </p:nvGrpSpPr>
        <p:grpSpPr>
          <a:xfrm>
            <a:off x="2971798" y="1593129"/>
            <a:ext cx="4114800" cy="505301"/>
            <a:chOff x="2971798" y="1593129"/>
            <a:chExt cx="4114800" cy="505301"/>
          </a:xfrm>
        </p:grpSpPr>
        <p:sp>
          <p:nvSpPr>
            <p:cNvPr id="3" name="Freccia a destra 2">
              <a:extLst>
                <a:ext uri="{FF2B5EF4-FFF2-40B4-BE49-F238E27FC236}">
                  <a16:creationId xmlns:a16="http://schemas.microsoft.com/office/drawing/2014/main" id="{2D14CB35-6466-4547-B6B5-317F285280DD}"/>
                </a:ext>
              </a:extLst>
            </p:cNvPr>
            <p:cNvSpPr/>
            <p:nvPr/>
          </p:nvSpPr>
          <p:spPr>
            <a:xfrm>
              <a:off x="5076823" y="1758682"/>
              <a:ext cx="2009775" cy="21898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asellaDiTesto 6">
              <a:extLst>
                <a:ext uri="{FF2B5EF4-FFF2-40B4-BE49-F238E27FC236}">
                  <a16:creationId xmlns:a16="http://schemas.microsoft.com/office/drawing/2014/main" id="{51941BE7-5606-4C02-ACDA-CA376867E815}"/>
                </a:ext>
              </a:extLst>
            </p:cNvPr>
            <p:cNvSpPr txBox="1"/>
            <p:nvPr/>
          </p:nvSpPr>
          <p:spPr>
            <a:xfrm>
              <a:off x="5410198" y="1593129"/>
              <a:ext cx="1247774" cy="492443"/>
            </a:xfrm>
            <a:prstGeom prst="rect">
              <a:avLst/>
            </a:prstGeom>
            <a:solidFill>
              <a:schemeClr val="bg1"/>
            </a:solidFill>
          </p:spPr>
          <p:txBody>
            <a:bodyPr wrap="square" rtlCol="0">
              <a:spAutoFit/>
            </a:bodyPr>
            <a:lstStyle/>
            <a:p>
              <a:pPr algn="ctr"/>
              <a:r>
                <a:rPr lang="it-IT" sz="2600" dirty="0"/>
                <a:t>positiva</a:t>
              </a:r>
              <a:endParaRPr lang="en-GB" sz="2600" dirty="0"/>
            </a:p>
          </p:txBody>
        </p:sp>
        <p:sp>
          <p:nvSpPr>
            <p:cNvPr id="11" name="Freccia a destra 10">
              <a:extLst>
                <a:ext uri="{FF2B5EF4-FFF2-40B4-BE49-F238E27FC236}">
                  <a16:creationId xmlns:a16="http://schemas.microsoft.com/office/drawing/2014/main" id="{C4BC219C-F356-47A2-B5B2-97CF7437B33C}"/>
                </a:ext>
              </a:extLst>
            </p:cNvPr>
            <p:cNvSpPr/>
            <p:nvPr/>
          </p:nvSpPr>
          <p:spPr>
            <a:xfrm rot="10800000">
              <a:off x="2971798" y="1765053"/>
              <a:ext cx="2009775" cy="21898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CasellaDiTesto 7">
              <a:extLst>
                <a:ext uri="{FF2B5EF4-FFF2-40B4-BE49-F238E27FC236}">
                  <a16:creationId xmlns:a16="http://schemas.microsoft.com/office/drawing/2014/main" id="{BA200A42-741F-40FB-B7BF-C7CB7D94BC5E}"/>
                </a:ext>
              </a:extLst>
            </p:cNvPr>
            <p:cNvSpPr txBox="1"/>
            <p:nvPr/>
          </p:nvSpPr>
          <p:spPr>
            <a:xfrm>
              <a:off x="3290885" y="1605987"/>
              <a:ext cx="1371600" cy="492443"/>
            </a:xfrm>
            <a:prstGeom prst="rect">
              <a:avLst/>
            </a:prstGeom>
            <a:solidFill>
              <a:schemeClr val="bg1"/>
            </a:solidFill>
          </p:spPr>
          <p:txBody>
            <a:bodyPr wrap="square" rtlCol="0">
              <a:spAutoFit/>
            </a:bodyPr>
            <a:lstStyle/>
            <a:p>
              <a:pPr algn="ctr"/>
              <a:r>
                <a:rPr lang="it-IT" sz="2600" dirty="0"/>
                <a:t>negativa</a:t>
              </a:r>
              <a:endParaRPr lang="en-GB" sz="2600" dirty="0"/>
            </a:p>
          </p:txBody>
        </p:sp>
      </p:grpSp>
      <p:pic>
        <p:nvPicPr>
          <p:cNvPr id="12" name="Picture 71">
            <a:extLst>
              <a:ext uri="{FF2B5EF4-FFF2-40B4-BE49-F238E27FC236}">
                <a16:creationId xmlns:a16="http://schemas.microsoft.com/office/drawing/2014/main" id="{67828967-5F60-4A26-8E14-BDBB9358F7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275" y="3760788"/>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3" name="Picture 72">
            <a:extLst>
              <a:ext uri="{FF2B5EF4-FFF2-40B4-BE49-F238E27FC236}">
                <a16:creationId xmlns:a16="http://schemas.microsoft.com/office/drawing/2014/main" id="{B99BBD8A-F668-40E1-BC84-1CB59063D4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7050" y="2725738"/>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4" name="Picture 73">
            <a:extLst>
              <a:ext uri="{FF2B5EF4-FFF2-40B4-BE49-F238E27FC236}">
                <a16:creationId xmlns:a16="http://schemas.microsoft.com/office/drawing/2014/main" id="{DE92D9B3-C48E-423B-92D2-27BF08498F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9525" y="2717800"/>
            <a:ext cx="582613"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9" name="Immagine 18">
            <a:extLst>
              <a:ext uri="{FF2B5EF4-FFF2-40B4-BE49-F238E27FC236}">
                <a16:creationId xmlns:a16="http://schemas.microsoft.com/office/drawing/2014/main" id="{4A6980E4-21D3-4EAB-A144-E92E824B80EB}"/>
              </a:ext>
            </a:extLst>
          </p:cNvPr>
          <p:cNvPicPr>
            <a:picLocks noChangeAspect="1"/>
          </p:cNvPicPr>
          <p:nvPr/>
        </p:nvPicPr>
        <p:blipFill>
          <a:blip r:embed="rId7"/>
          <a:stretch>
            <a:fillRect/>
          </a:stretch>
        </p:blipFill>
        <p:spPr>
          <a:xfrm>
            <a:off x="5551488" y="3249421"/>
            <a:ext cx="583200" cy="828758"/>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pic>
        <p:nvPicPr>
          <p:cNvPr id="20" name="Immagine 19">
            <a:extLst>
              <a:ext uri="{FF2B5EF4-FFF2-40B4-BE49-F238E27FC236}">
                <a16:creationId xmlns:a16="http://schemas.microsoft.com/office/drawing/2014/main" id="{BBC6A8EC-0BA3-4845-ABE7-E3EEF71C334C}"/>
              </a:ext>
            </a:extLst>
          </p:cNvPr>
          <p:cNvPicPr>
            <a:picLocks noChangeAspect="1"/>
          </p:cNvPicPr>
          <p:nvPr/>
        </p:nvPicPr>
        <p:blipFill>
          <a:blip r:embed="rId8"/>
          <a:stretch>
            <a:fillRect/>
          </a:stretch>
        </p:blipFill>
        <p:spPr>
          <a:xfrm>
            <a:off x="3875033" y="3268088"/>
            <a:ext cx="582667" cy="828000"/>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sp>
        <p:nvSpPr>
          <p:cNvPr id="9" name="CasellaDiTesto 8">
            <a:extLst>
              <a:ext uri="{FF2B5EF4-FFF2-40B4-BE49-F238E27FC236}">
                <a16:creationId xmlns:a16="http://schemas.microsoft.com/office/drawing/2014/main" id="{CD4D1520-DC21-4316-8212-8C170A342694}"/>
              </a:ext>
            </a:extLst>
          </p:cNvPr>
          <p:cNvSpPr txBox="1"/>
          <p:nvPr/>
        </p:nvSpPr>
        <p:spPr>
          <a:xfrm>
            <a:off x="3795711" y="1269807"/>
            <a:ext cx="2466977" cy="492443"/>
          </a:xfrm>
          <a:prstGeom prst="rect">
            <a:avLst/>
          </a:prstGeom>
          <a:noFill/>
        </p:spPr>
        <p:txBody>
          <a:bodyPr wrap="square" rtlCol="0">
            <a:spAutoFit/>
          </a:bodyPr>
          <a:lstStyle/>
          <a:p>
            <a:r>
              <a:rPr lang="it-IT" sz="2600" dirty="0"/>
              <a:t>polarità emotiva</a:t>
            </a:r>
            <a:endParaRPr lang="en-GB" sz="2600" dirty="0"/>
          </a:p>
        </p:txBody>
      </p:sp>
      <p:sp>
        <p:nvSpPr>
          <p:cNvPr id="6" name="CasellaDiTesto 5">
            <a:extLst>
              <a:ext uri="{FF2B5EF4-FFF2-40B4-BE49-F238E27FC236}">
                <a16:creationId xmlns:a16="http://schemas.microsoft.com/office/drawing/2014/main" id="{C32B56F3-CC5D-4246-9959-FD5E82F1B27F}"/>
              </a:ext>
            </a:extLst>
          </p:cNvPr>
          <p:cNvSpPr txBox="1"/>
          <p:nvPr/>
        </p:nvSpPr>
        <p:spPr>
          <a:xfrm>
            <a:off x="2476499" y="1928421"/>
            <a:ext cx="5105399" cy="492443"/>
          </a:xfrm>
          <a:prstGeom prst="rect">
            <a:avLst/>
          </a:prstGeom>
          <a:noFill/>
        </p:spPr>
        <p:txBody>
          <a:bodyPr wrap="square" rtlCol="0">
            <a:spAutoFit/>
          </a:bodyPr>
          <a:lstStyle/>
          <a:p>
            <a:r>
              <a:rPr lang="it-IT" sz="2600" dirty="0"/>
              <a:t>intensità emotiva relativa al neutro</a:t>
            </a:r>
            <a:endParaRPr lang="en-GB" sz="2600" dirty="0"/>
          </a:p>
        </p:txBody>
      </p:sp>
      <p:sp>
        <p:nvSpPr>
          <p:cNvPr id="24" name="Text Box 36">
            <a:extLst>
              <a:ext uri="{FF2B5EF4-FFF2-40B4-BE49-F238E27FC236}">
                <a16:creationId xmlns:a16="http://schemas.microsoft.com/office/drawing/2014/main" id="{1C32E7E1-E311-4F8B-A915-9E925F5323AA}"/>
              </a:ext>
            </a:extLst>
          </p:cNvPr>
          <p:cNvSpPr txBox="1">
            <a:spLocks noChangeArrowheads="1"/>
          </p:cNvSpPr>
          <p:nvPr/>
        </p:nvSpPr>
        <p:spPr bwMode="auto">
          <a:xfrm>
            <a:off x="0" y="231128"/>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a:r>
              <a:rPr lang="en-US" altLang="en-US" sz="4400" b="0" dirty="0" err="1">
                <a:solidFill>
                  <a:srgbClr val="990033"/>
                </a:solidFill>
                <a:ea typeface="MS PGothic" panose="020B0600070205080204" pitchFamily="34" charset="-128"/>
              </a:rPr>
              <a:t>intensità</a:t>
            </a:r>
            <a:r>
              <a:rPr lang="en-US" altLang="en-US" sz="4400" b="0" dirty="0">
                <a:solidFill>
                  <a:srgbClr val="990033"/>
                </a:solidFill>
                <a:ea typeface="MS PGothic" panose="020B0600070205080204" pitchFamily="34" charset="-128"/>
              </a:rPr>
              <a:t> </a:t>
            </a:r>
            <a:r>
              <a:rPr lang="en-US" altLang="en-US" sz="4400" b="0" dirty="0" err="1">
                <a:solidFill>
                  <a:srgbClr val="990033"/>
                </a:solidFill>
                <a:ea typeface="MS PGothic" panose="020B0600070205080204" pitchFamily="34" charset="-128"/>
              </a:rPr>
              <a:t>delle</a:t>
            </a:r>
            <a:r>
              <a:rPr lang="en-US" altLang="en-US" sz="4400" b="0" dirty="0">
                <a:solidFill>
                  <a:srgbClr val="990033"/>
                </a:solidFill>
                <a:ea typeface="MS PGothic" panose="020B0600070205080204" pitchFamily="34" charset="-128"/>
              </a:rPr>
              <a:t> </a:t>
            </a:r>
            <a:r>
              <a:rPr lang="en-US" altLang="en-US" sz="4400" b="0" dirty="0" err="1">
                <a:solidFill>
                  <a:srgbClr val="990033"/>
                </a:solidFill>
                <a:ea typeface="MS PGothic" panose="020B0600070205080204" pitchFamily="34" charset="-128"/>
              </a:rPr>
              <a:t>espressioni</a:t>
            </a:r>
            <a:r>
              <a:rPr lang="en-US" altLang="en-US" sz="4400" b="0" dirty="0">
                <a:solidFill>
                  <a:srgbClr val="990033"/>
                </a:solidFill>
                <a:ea typeface="MS PGothic" panose="020B0600070205080204" pitchFamily="34" charset="-128"/>
              </a:rPr>
              <a:t> </a:t>
            </a:r>
            <a:r>
              <a:rPr lang="en-US" altLang="en-US" sz="4400" b="0" dirty="0" err="1">
                <a:solidFill>
                  <a:srgbClr val="990033"/>
                </a:solidFill>
                <a:ea typeface="MS PGothic" panose="020B0600070205080204" pitchFamily="34" charset="-128"/>
              </a:rPr>
              <a:t>facciali</a:t>
            </a:r>
            <a:endParaRPr lang="en-US" altLang="en-US" sz="4400" b="0" dirty="0">
              <a:solidFill>
                <a:srgbClr val="990033"/>
              </a:solidFill>
              <a:ea typeface="MS PGothic" panose="020B0600070205080204" pitchFamily="34" charset="-128"/>
            </a:endParaRPr>
          </a:p>
          <a:p>
            <a:pPr algn="ctr"/>
            <a:r>
              <a:rPr lang="en-US" altLang="en-US" sz="3400" b="0" dirty="0" err="1">
                <a:solidFill>
                  <a:srgbClr val="FFC000"/>
                </a:solidFill>
                <a:ea typeface="MS PGothic" panose="020B0600070205080204" pitchFamily="34" charset="-128"/>
              </a:rPr>
              <a:t>coppie</a:t>
            </a:r>
            <a:r>
              <a:rPr lang="en-US" altLang="en-US" sz="3400" b="0" dirty="0">
                <a:solidFill>
                  <a:srgbClr val="FFC000"/>
                </a:solidFill>
                <a:ea typeface="MS PGothic" panose="020B0600070205080204" pitchFamily="34" charset="-128"/>
              </a:rPr>
              <a:t> in </a:t>
            </a:r>
            <a:r>
              <a:rPr lang="en-US" altLang="en-US" sz="3400" b="0" dirty="0" err="1">
                <a:solidFill>
                  <a:srgbClr val="FFC000"/>
                </a:solidFill>
                <a:ea typeface="MS PGothic" panose="020B0600070205080204" pitchFamily="34" charset="-128"/>
              </a:rPr>
              <a:t>posizione</a:t>
            </a:r>
            <a:r>
              <a:rPr lang="en-US" altLang="en-US" sz="3400" b="0" dirty="0">
                <a:solidFill>
                  <a:srgbClr val="FFC000"/>
                </a:solidFill>
                <a:ea typeface="MS PGothic" panose="020B0600070205080204" pitchFamily="34" charset="-128"/>
              </a:rPr>
              <a:t> </a:t>
            </a:r>
            <a:r>
              <a:rPr lang="en-US" altLang="en-US" sz="3400" b="0" dirty="0" err="1">
                <a:solidFill>
                  <a:srgbClr val="FFC000"/>
                </a:solidFill>
                <a:ea typeface="MS PGothic" panose="020B0600070205080204" pitchFamily="34" charset="-128"/>
              </a:rPr>
              <a:t>canonica</a:t>
            </a:r>
            <a:endParaRPr lang="en-US" altLang="en-US" sz="3400" b="0" dirty="0">
              <a:solidFill>
                <a:srgbClr val="FFC000"/>
              </a:solidFill>
              <a:ea typeface="MS PGothic" panose="020B0600070205080204" pitchFamily="34" charset="-128"/>
            </a:endParaRPr>
          </a:p>
        </p:txBody>
      </p:sp>
    </p:spTree>
    <p:extLst>
      <p:ext uri="{BB962C8B-B14F-4D97-AF65-F5344CB8AC3E}">
        <p14:creationId xmlns:p14="http://schemas.microsoft.com/office/powerpoint/2010/main" val="2498939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outVertical)">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childTnLst>
                                </p:cTn>
                              </p:par>
                              <p:par>
                                <p:cTn id="42" presetID="10"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 name="Gruppo 98">
            <a:extLst>
              <a:ext uri="{FF2B5EF4-FFF2-40B4-BE49-F238E27FC236}">
                <a16:creationId xmlns:a16="http://schemas.microsoft.com/office/drawing/2014/main" id="{657F1A38-2407-4EBB-A99D-5E763A378F2A}"/>
              </a:ext>
            </a:extLst>
          </p:cNvPr>
          <p:cNvGrpSpPr/>
          <p:nvPr/>
        </p:nvGrpSpPr>
        <p:grpSpPr>
          <a:xfrm>
            <a:off x="2971798" y="1593129"/>
            <a:ext cx="4114800" cy="505301"/>
            <a:chOff x="2971798" y="1593129"/>
            <a:chExt cx="4114800" cy="505301"/>
          </a:xfrm>
        </p:grpSpPr>
        <p:sp>
          <p:nvSpPr>
            <p:cNvPr id="100" name="Freccia a destra 99">
              <a:extLst>
                <a:ext uri="{FF2B5EF4-FFF2-40B4-BE49-F238E27FC236}">
                  <a16:creationId xmlns:a16="http://schemas.microsoft.com/office/drawing/2014/main" id="{47DE786E-4F9A-4760-B501-AA362A0ECA2E}"/>
                </a:ext>
              </a:extLst>
            </p:cNvPr>
            <p:cNvSpPr/>
            <p:nvPr/>
          </p:nvSpPr>
          <p:spPr>
            <a:xfrm>
              <a:off x="5076823" y="1758682"/>
              <a:ext cx="2009775" cy="21898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CasellaDiTesto 100">
              <a:extLst>
                <a:ext uri="{FF2B5EF4-FFF2-40B4-BE49-F238E27FC236}">
                  <a16:creationId xmlns:a16="http://schemas.microsoft.com/office/drawing/2014/main" id="{62378AC5-B1EA-43EB-B3F7-56032C9D354B}"/>
                </a:ext>
              </a:extLst>
            </p:cNvPr>
            <p:cNvSpPr txBox="1"/>
            <p:nvPr/>
          </p:nvSpPr>
          <p:spPr>
            <a:xfrm>
              <a:off x="5410198" y="1593129"/>
              <a:ext cx="1247774" cy="492443"/>
            </a:xfrm>
            <a:prstGeom prst="rect">
              <a:avLst/>
            </a:prstGeom>
            <a:solidFill>
              <a:schemeClr val="bg1"/>
            </a:solidFill>
          </p:spPr>
          <p:txBody>
            <a:bodyPr wrap="square" rtlCol="0">
              <a:spAutoFit/>
            </a:bodyPr>
            <a:lstStyle/>
            <a:p>
              <a:pPr algn="ctr"/>
              <a:r>
                <a:rPr lang="it-IT" sz="2600" dirty="0"/>
                <a:t>positiva</a:t>
              </a:r>
              <a:endParaRPr lang="en-GB" sz="2600" dirty="0"/>
            </a:p>
          </p:txBody>
        </p:sp>
        <p:sp>
          <p:nvSpPr>
            <p:cNvPr id="102" name="Freccia a destra 101">
              <a:extLst>
                <a:ext uri="{FF2B5EF4-FFF2-40B4-BE49-F238E27FC236}">
                  <a16:creationId xmlns:a16="http://schemas.microsoft.com/office/drawing/2014/main" id="{726F6ABA-7A42-4345-BF6F-84E6212DDA2D}"/>
                </a:ext>
              </a:extLst>
            </p:cNvPr>
            <p:cNvSpPr/>
            <p:nvPr/>
          </p:nvSpPr>
          <p:spPr>
            <a:xfrm rot="10800000">
              <a:off x="2971798" y="1765053"/>
              <a:ext cx="2009775" cy="21898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 name="CasellaDiTesto 102">
              <a:extLst>
                <a:ext uri="{FF2B5EF4-FFF2-40B4-BE49-F238E27FC236}">
                  <a16:creationId xmlns:a16="http://schemas.microsoft.com/office/drawing/2014/main" id="{A8E5DDAD-C637-41CD-872D-E349995DA749}"/>
                </a:ext>
              </a:extLst>
            </p:cNvPr>
            <p:cNvSpPr txBox="1"/>
            <p:nvPr/>
          </p:nvSpPr>
          <p:spPr>
            <a:xfrm>
              <a:off x="3290885" y="1605987"/>
              <a:ext cx="1371600" cy="492443"/>
            </a:xfrm>
            <a:prstGeom prst="rect">
              <a:avLst/>
            </a:prstGeom>
            <a:solidFill>
              <a:schemeClr val="bg1"/>
            </a:solidFill>
          </p:spPr>
          <p:txBody>
            <a:bodyPr wrap="square" rtlCol="0">
              <a:spAutoFit/>
            </a:bodyPr>
            <a:lstStyle/>
            <a:p>
              <a:pPr algn="ctr"/>
              <a:r>
                <a:rPr lang="it-IT" sz="2600" dirty="0"/>
                <a:t>negativa</a:t>
              </a:r>
              <a:endParaRPr lang="en-GB" sz="2600" dirty="0"/>
            </a:p>
          </p:txBody>
        </p:sp>
      </p:grpSp>
      <p:grpSp>
        <p:nvGrpSpPr>
          <p:cNvPr id="55" name="Gruppo 54">
            <a:extLst>
              <a:ext uri="{FF2B5EF4-FFF2-40B4-BE49-F238E27FC236}">
                <a16:creationId xmlns:a16="http://schemas.microsoft.com/office/drawing/2014/main" id="{A6F3945D-C06F-4A0E-8D3C-BC382E80ECD6}"/>
              </a:ext>
            </a:extLst>
          </p:cNvPr>
          <p:cNvGrpSpPr/>
          <p:nvPr/>
        </p:nvGrpSpPr>
        <p:grpSpPr>
          <a:xfrm>
            <a:off x="98584" y="4667378"/>
            <a:ext cx="3389313" cy="2089150"/>
            <a:chOff x="98584" y="4667378"/>
            <a:chExt cx="3389313" cy="2089150"/>
          </a:xfrm>
        </p:grpSpPr>
        <p:sp>
          <p:nvSpPr>
            <p:cNvPr id="35" name="Freeform 62">
              <a:extLst>
                <a:ext uri="{FF2B5EF4-FFF2-40B4-BE49-F238E27FC236}">
                  <a16:creationId xmlns:a16="http://schemas.microsoft.com/office/drawing/2014/main" id="{666F7AB8-97AE-40D0-8D8C-1D316DC2A50E}"/>
                </a:ext>
              </a:extLst>
            </p:cNvPr>
            <p:cNvSpPr>
              <a:spLocks/>
            </p:cNvSpPr>
            <p:nvPr/>
          </p:nvSpPr>
          <p:spPr bwMode="auto">
            <a:xfrm>
              <a:off x="98584" y="4667378"/>
              <a:ext cx="3389313" cy="2089150"/>
            </a:xfrm>
            <a:custGeom>
              <a:avLst/>
              <a:gdLst>
                <a:gd name="T0" fmla="*/ 1325 w 1325"/>
                <a:gd name="T1" fmla="*/ 769 h 817"/>
                <a:gd name="T2" fmla="*/ 1277 w 1325"/>
                <a:gd name="T3" fmla="*/ 817 h 817"/>
                <a:gd name="T4" fmla="*/ 48 w 1325"/>
                <a:gd name="T5" fmla="*/ 817 h 817"/>
                <a:gd name="T6" fmla="*/ 0 w 1325"/>
                <a:gd name="T7" fmla="*/ 769 h 817"/>
                <a:gd name="T8" fmla="*/ 0 w 1325"/>
                <a:gd name="T9" fmla="*/ 48 h 817"/>
                <a:gd name="T10" fmla="*/ 48 w 1325"/>
                <a:gd name="T11" fmla="*/ 0 h 817"/>
                <a:gd name="T12" fmla="*/ 1277 w 1325"/>
                <a:gd name="T13" fmla="*/ 0 h 817"/>
                <a:gd name="T14" fmla="*/ 1325 w 1325"/>
                <a:gd name="T15" fmla="*/ 48 h 817"/>
                <a:gd name="T16" fmla="*/ 1325 w 1325"/>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5" h="817">
                  <a:moveTo>
                    <a:pt x="1325" y="769"/>
                  </a:moveTo>
                  <a:cubicBezTo>
                    <a:pt x="1325" y="795"/>
                    <a:pt x="1303" y="817"/>
                    <a:pt x="1277" y="817"/>
                  </a:cubicBezTo>
                  <a:cubicBezTo>
                    <a:pt x="48" y="817"/>
                    <a:pt x="48" y="817"/>
                    <a:pt x="48" y="817"/>
                  </a:cubicBezTo>
                  <a:cubicBezTo>
                    <a:pt x="22" y="817"/>
                    <a:pt x="0" y="795"/>
                    <a:pt x="0" y="769"/>
                  </a:cubicBezTo>
                  <a:cubicBezTo>
                    <a:pt x="0" y="48"/>
                    <a:pt x="0" y="48"/>
                    <a:pt x="0" y="48"/>
                  </a:cubicBezTo>
                  <a:cubicBezTo>
                    <a:pt x="0" y="21"/>
                    <a:pt x="22" y="0"/>
                    <a:pt x="48" y="0"/>
                  </a:cubicBezTo>
                  <a:cubicBezTo>
                    <a:pt x="1277" y="0"/>
                    <a:pt x="1277" y="0"/>
                    <a:pt x="1277" y="0"/>
                  </a:cubicBezTo>
                  <a:cubicBezTo>
                    <a:pt x="1303" y="0"/>
                    <a:pt x="1325" y="21"/>
                    <a:pt x="1325" y="48"/>
                  </a:cubicBezTo>
                  <a:lnTo>
                    <a:pt x="1325" y="769"/>
                  </a:lnTo>
                  <a:close/>
                </a:path>
              </a:pathLst>
            </a:custGeom>
            <a:solidFill>
              <a:srgbClr val="FFFFFF"/>
            </a:solidFill>
            <a:ln w="30163" cap="flat">
              <a:solidFill>
                <a:srgbClr val="548235"/>
              </a:solidFill>
              <a:prstDash val="solid"/>
              <a:miter lim="800000"/>
              <a:headEnd/>
              <a:tailEnd/>
            </a:ln>
          </p:spPr>
          <p:txBody>
            <a:bodyPr/>
            <a:lstStyle/>
            <a:p>
              <a:endParaRPr lang="en-GB" dirty="0"/>
            </a:p>
          </p:txBody>
        </p:sp>
        <p:sp>
          <p:nvSpPr>
            <p:cNvPr id="39" name="Text Box 64">
              <a:extLst>
                <a:ext uri="{FF2B5EF4-FFF2-40B4-BE49-F238E27FC236}">
                  <a16:creationId xmlns:a16="http://schemas.microsoft.com/office/drawing/2014/main" id="{B88067DF-3BC9-42A7-8CCB-3AFDA6073C3C}"/>
                </a:ext>
              </a:extLst>
            </p:cNvPr>
            <p:cNvSpPr txBox="1">
              <a:spLocks noChangeArrowheads="1"/>
            </p:cNvSpPr>
            <p:nvPr/>
          </p:nvSpPr>
          <p:spPr bwMode="auto">
            <a:xfrm>
              <a:off x="233522" y="5191253"/>
              <a:ext cx="1290225"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negativa (-50)</a:t>
              </a:r>
            </a:p>
          </p:txBody>
        </p:sp>
        <p:sp>
          <p:nvSpPr>
            <p:cNvPr id="40" name="Text Box 65">
              <a:extLst>
                <a:ext uri="{FF2B5EF4-FFF2-40B4-BE49-F238E27FC236}">
                  <a16:creationId xmlns:a16="http://schemas.microsoft.com/office/drawing/2014/main" id="{8881E232-49F6-43CC-809E-588C2060642F}"/>
                </a:ext>
              </a:extLst>
            </p:cNvPr>
            <p:cNvSpPr txBox="1">
              <a:spLocks noChangeArrowheads="1"/>
            </p:cNvSpPr>
            <p:nvPr/>
          </p:nvSpPr>
          <p:spPr bwMode="auto">
            <a:xfrm>
              <a:off x="1975009" y="5191253"/>
              <a:ext cx="127098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positiva (+50)</a:t>
              </a:r>
            </a:p>
          </p:txBody>
        </p:sp>
        <p:sp>
          <p:nvSpPr>
            <p:cNvPr id="92" name="Text Box 63">
              <a:extLst>
                <a:ext uri="{FF2B5EF4-FFF2-40B4-BE49-F238E27FC236}">
                  <a16:creationId xmlns:a16="http://schemas.microsoft.com/office/drawing/2014/main" id="{FBAA55DF-4335-495B-AB56-87D25DFA859D}"/>
                </a:ext>
              </a:extLst>
            </p:cNvPr>
            <p:cNvSpPr txBox="1">
              <a:spLocks noChangeArrowheads="1"/>
            </p:cNvSpPr>
            <p:nvPr/>
          </p:nvSpPr>
          <p:spPr bwMode="auto">
            <a:xfrm>
              <a:off x="841894" y="4763070"/>
              <a:ext cx="178093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2400" dirty="0"/>
                <a:t>valenza media</a:t>
              </a:r>
            </a:p>
          </p:txBody>
        </p:sp>
      </p:grpSp>
      <p:pic>
        <p:nvPicPr>
          <p:cNvPr id="4" name="Picture 2">
            <a:extLst>
              <a:ext uri="{FF2B5EF4-FFF2-40B4-BE49-F238E27FC236}">
                <a16:creationId xmlns:a16="http://schemas.microsoft.com/office/drawing/2014/main" id="{FB7D1E8F-E11F-4324-9059-BACBF2BDCE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44" t="37512" r="25493"/>
          <a:stretch/>
        </p:blipFill>
        <p:spPr bwMode="auto">
          <a:xfrm>
            <a:off x="2076450" y="2295525"/>
            <a:ext cx="5105399" cy="213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 name="CasellaDiTesto 1">
            <a:extLst>
              <a:ext uri="{FF2B5EF4-FFF2-40B4-BE49-F238E27FC236}">
                <a16:creationId xmlns:a16="http://schemas.microsoft.com/office/drawing/2014/main" id="{3AFA0376-5715-4755-AEFD-6D55C76438FF}"/>
              </a:ext>
            </a:extLst>
          </p:cNvPr>
          <p:cNvSpPr txBox="1"/>
          <p:nvPr/>
        </p:nvSpPr>
        <p:spPr>
          <a:xfrm>
            <a:off x="695326" y="3017469"/>
            <a:ext cx="1466850" cy="1292662"/>
          </a:xfrm>
          <a:prstGeom prst="rect">
            <a:avLst/>
          </a:prstGeom>
          <a:noFill/>
        </p:spPr>
        <p:txBody>
          <a:bodyPr wrap="square" rtlCol="0">
            <a:spAutoFit/>
          </a:bodyPr>
          <a:lstStyle/>
          <a:p>
            <a:r>
              <a:rPr lang="it-IT" sz="2600" dirty="0"/>
              <a:t>intensità emotiva assoluta</a:t>
            </a:r>
            <a:endParaRPr lang="en-GB" sz="2600" dirty="0"/>
          </a:p>
        </p:txBody>
      </p:sp>
      <p:pic>
        <p:nvPicPr>
          <p:cNvPr id="12" name="Picture 71">
            <a:extLst>
              <a:ext uri="{FF2B5EF4-FFF2-40B4-BE49-F238E27FC236}">
                <a16:creationId xmlns:a16="http://schemas.microsoft.com/office/drawing/2014/main" id="{67828967-5F60-4A26-8E14-BDBB9358F7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275" y="3760788"/>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3" name="Picture 72">
            <a:extLst>
              <a:ext uri="{FF2B5EF4-FFF2-40B4-BE49-F238E27FC236}">
                <a16:creationId xmlns:a16="http://schemas.microsoft.com/office/drawing/2014/main" id="{B99BBD8A-F668-40E1-BC84-1CB59063D4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7050" y="2725738"/>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4" name="Picture 73">
            <a:extLst>
              <a:ext uri="{FF2B5EF4-FFF2-40B4-BE49-F238E27FC236}">
                <a16:creationId xmlns:a16="http://schemas.microsoft.com/office/drawing/2014/main" id="{DE92D9B3-C48E-423B-92D2-27BF08498F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9525" y="2717800"/>
            <a:ext cx="582613"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9" name="Immagine 18">
            <a:extLst>
              <a:ext uri="{FF2B5EF4-FFF2-40B4-BE49-F238E27FC236}">
                <a16:creationId xmlns:a16="http://schemas.microsoft.com/office/drawing/2014/main" id="{4A6980E4-21D3-4EAB-A144-E92E824B80EB}"/>
              </a:ext>
            </a:extLst>
          </p:cNvPr>
          <p:cNvPicPr>
            <a:picLocks noChangeAspect="1"/>
          </p:cNvPicPr>
          <p:nvPr/>
        </p:nvPicPr>
        <p:blipFill>
          <a:blip r:embed="rId7"/>
          <a:stretch>
            <a:fillRect/>
          </a:stretch>
        </p:blipFill>
        <p:spPr>
          <a:xfrm>
            <a:off x="5551488" y="3249421"/>
            <a:ext cx="583200" cy="828758"/>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pic>
        <p:nvPicPr>
          <p:cNvPr id="20" name="Immagine 19">
            <a:extLst>
              <a:ext uri="{FF2B5EF4-FFF2-40B4-BE49-F238E27FC236}">
                <a16:creationId xmlns:a16="http://schemas.microsoft.com/office/drawing/2014/main" id="{BBC6A8EC-0BA3-4845-ABE7-E3EEF71C334C}"/>
              </a:ext>
            </a:extLst>
          </p:cNvPr>
          <p:cNvPicPr>
            <a:picLocks noChangeAspect="1"/>
          </p:cNvPicPr>
          <p:nvPr/>
        </p:nvPicPr>
        <p:blipFill>
          <a:blip r:embed="rId8"/>
          <a:stretch>
            <a:fillRect/>
          </a:stretch>
        </p:blipFill>
        <p:spPr>
          <a:xfrm>
            <a:off x="3875033" y="3268088"/>
            <a:ext cx="582667" cy="828000"/>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pic>
        <p:nvPicPr>
          <p:cNvPr id="36" name="Picture 74">
            <a:extLst>
              <a:ext uri="{FF2B5EF4-FFF2-40B4-BE49-F238E27FC236}">
                <a16:creationId xmlns:a16="http://schemas.microsoft.com/office/drawing/2014/main" id="{CBAC3569-A6BD-4430-B49F-128805972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7050" y="2725737"/>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1" name="Picture 73">
            <a:extLst>
              <a:ext uri="{FF2B5EF4-FFF2-40B4-BE49-F238E27FC236}">
                <a16:creationId xmlns:a16="http://schemas.microsoft.com/office/drawing/2014/main" id="{84E85363-0F8B-455A-8D7E-FB98A16F1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9158" y="3760788"/>
            <a:ext cx="582612"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6" name="Picture 73">
            <a:extLst>
              <a:ext uri="{FF2B5EF4-FFF2-40B4-BE49-F238E27FC236}">
                <a16:creationId xmlns:a16="http://schemas.microsoft.com/office/drawing/2014/main" id="{2A09C98B-0B72-4B12-B65A-333A36821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276" y="3760788"/>
            <a:ext cx="582612"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7" name="Picture 73">
            <a:extLst>
              <a:ext uri="{FF2B5EF4-FFF2-40B4-BE49-F238E27FC236}">
                <a16:creationId xmlns:a16="http://schemas.microsoft.com/office/drawing/2014/main" id="{3AE1F4F1-82C5-4405-A97F-F152944CD2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9524" y="2725737"/>
            <a:ext cx="582613"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89" name="CasellaDiTesto 88">
            <a:extLst>
              <a:ext uri="{FF2B5EF4-FFF2-40B4-BE49-F238E27FC236}">
                <a16:creationId xmlns:a16="http://schemas.microsoft.com/office/drawing/2014/main" id="{87B235E6-1177-4DC7-9BD4-8D2859B9DC85}"/>
              </a:ext>
            </a:extLst>
          </p:cNvPr>
          <p:cNvSpPr txBox="1"/>
          <p:nvPr/>
        </p:nvSpPr>
        <p:spPr>
          <a:xfrm>
            <a:off x="3795711" y="1269807"/>
            <a:ext cx="2466977" cy="492443"/>
          </a:xfrm>
          <a:prstGeom prst="rect">
            <a:avLst/>
          </a:prstGeom>
          <a:noFill/>
        </p:spPr>
        <p:txBody>
          <a:bodyPr wrap="square" rtlCol="0">
            <a:spAutoFit/>
          </a:bodyPr>
          <a:lstStyle/>
          <a:p>
            <a:r>
              <a:rPr lang="it-IT" sz="2600" dirty="0"/>
              <a:t>polarità emotiva</a:t>
            </a:r>
            <a:endParaRPr lang="en-GB" sz="2600" dirty="0"/>
          </a:p>
        </p:txBody>
      </p:sp>
      <p:sp>
        <p:nvSpPr>
          <p:cNvPr id="90" name="CasellaDiTesto 89">
            <a:extLst>
              <a:ext uri="{FF2B5EF4-FFF2-40B4-BE49-F238E27FC236}">
                <a16:creationId xmlns:a16="http://schemas.microsoft.com/office/drawing/2014/main" id="{6430B044-95FE-484D-A90C-B57C3CFFAEC4}"/>
              </a:ext>
            </a:extLst>
          </p:cNvPr>
          <p:cNvSpPr txBox="1"/>
          <p:nvPr/>
        </p:nvSpPr>
        <p:spPr>
          <a:xfrm>
            <a:off x="2476499" y="1928421"/>
            <a:ext cx="5105399" cy="492443"/>
          </a:xfrm>
          <a:prstGeom prst="rect">
            <a:avLst/>
          </a:prstGeom>
          <a:noFill/>
        </p:spPr>
        <p:txBody>
          <a:bodyPr wrap="square" rtlCol="0">
            <a:spAutoFit/>
          </a:bodyPr>
          <a:lstStyle/>
          <a:p>
            <a:r>
              <a:rPr lang="it-IT" sz="2600" dirty="0"/>
              <a:t>intensità emotiva relativa al neutro</a:t>
            </a:r>
            <a:endParaRPr lang="en-GB" sz="2600" dirty="0"/>
          </a:p>
        </p:txBody>
      </p:sp>
      <p:sp>
        <p:nvSpPr>
          <p:cNvPr id="91" name="Text Box 36">
            <a:extLst>
              <a:ext uri="{FF2B5EF4-FFF2-40B4-BE49-F238E27FC236}">
                <a16:creationId xmlns:a16="http://schemas.microsoft.com/office/drawing/2014/main" id="{76324F02-B6BE-4F7E-AA5D-2826021CFE28}"/>
              </a:ext>
            </a:extLst>
          </p:cNvPr>
          <p:cNvSpPr txBox="1">
            <a:spLocks noChangeArrowheads="1"/>
          </p:cNvSpPr>
          <p:nvPr/>
        </p:nvSpPr>
        <p:spPr bwMode="auto">
          <a:xfrm>
            <a:off x="152400" y="231128"/>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a:r>
              <a:rPr lang="en-US" altLang="en-US" sz="4400" b="0" dirty="0" err="1">
                <a:solidFill>
                  <a:srgbClr val="990033"/>
                </a:solidFill>
                <a:ea typeface="MS PGothic" panose="020B0600070205080204" pitchFamily="34" charset="-128"/>
              </a:rPr>
              <a:t>coppie</a:t>
            </a:r>
            <a:r>
              <a:rPr lang="en-US" altLang="en-US" sz="4400" b="0" dirty="0">
                <a:solidFill>
                  <a:srgbClr val="990033"/>
                </a:solidFill>
                <a:ea typeface="MS PGothic" panose="020B0600070205080204" pitchFamily="34" charset="-128"/>
              </a:rPr>
              <a:t> emotive-</a:t>
            </a:r>
            <a:r>
              <a:rPr lang="en-US" altLang="en-US" sz="4400" b="0" dirty="0" err="1">
                <a:solidFill>
                  <a:srgbClr val="990033"/>
                </a:solidFill>
                <a:ea typeface="MS PGothic" panose="020B0600070205080204" pitchFamily="34" charset="-128"/>
              </a:rPr>
              <a:t>neutre</a:t>
            </a:r>
            <a:r>
              <a:rPr lang="en-US" altLang="en-US" sz="4400" b="0" dirty="0">
                <a:solidFill>
                  <a:srgbClr val="990033"/>
                </a:solidFill>
                <a:ea typeface="MS PGothic" panose="020B0600070205080204" pitchFamily="34" charset="-128"/>
              </a:rPr>
              <a:t> </a:t>
            </a:r>
            <a:r>
              <a:rPr lang="en-US" altLang="en-US" sz="4400" b="0" dirty="0" err="1">
                <a:solidFill>
                  <a:srgbClr val="548235"/>
                </a:solidFill>
                <a:ea typeface="MS PGothic" panose="020B0600070205080204" pitchFamily="34" charset="-128"/>
              </a:rPr>
              <a:t>congruenti</a:t>
            </a:r>
            <a:endParaRPr lang="en-US" altLang="en-US" sz="4400" b="0" dirty="0">
              <a:solidFill>
                <a:srgbClr val="548235"/>
              </a:solidFill>
              <a:ea typeface="MS PGothic" panose="020B0600070205080204" pitchFamily="34" charset="-128"/>
            </a:endParaRPr>
          </a:p>
          <a:p>
            <a:pPr algn="ctr"/>
            <a:r>
              <a:rPr lang="en-US" altLang="en-US" sz="3400" b="0" dirty="0">
                <a:solidFill>
                  <a:srgbClr val="FFC000"/>
                </a:solidFill>
                <a:ea typeface="MS PGothic" panose="020B0600070205080204" pitchFamily="34" charset="-128"/>
              </a:rPr>
              <a:t>in </a:t>
            </a:r>
            <a:r>
              <a:rPr lang="en-US" altLang="en-US" sz="3400" b="0" dirty="0" err="1">
                <a:solidFill>
                  <a:srgbClr val="FFC000"/>
                </a:solidFill>
                <a:ea typeface="MS PGothic" panose="020B0600070205080204" pitchFamily="34" charset="-128"/>
              </a:rPr>
              <a:t>posizione</a:t>
            </a:r>
            <a:r>
              <a:rPr lang="en-US" altLang="en-US" sz="3400" b="0" dirty="0">
                <a:solidFill>
                  <a:srgbClr val="FFC000"/>
                </a:solidFill>
                <a:ea typeface="MS PGothic" panose="020B0600070205080204" pitchFamily="34" charset="-128"/>
              </a:rPr>
              <a:t> </a:t>
            </a:r>
            <a:r>
              <a:rPr lang="en-US" altLang="en-US" sz="3400" b="0" dirty="0" err="1">
                <a:solidFill>
                  <a:srgbClr val="FFC000"/>
                </a:solidFill>
                <a:ea typeface="MS PGothic" panose="020B0600070205080204" pitchFamily="34" charset="-128"/>
              </a:rPr>
              <a:t>canonica</a:t>
            </a:r>
            <a:endParaRPr lang="en-US" altLang="en-US" sz="3400" b="0" dirty="0">
              <a:solidFill>
                <a:srgbClr val="FFC000"/>
              </a:solidFill>
              <a:ea typeface="MS PGothic" panose="020B0600070205080204" pitchFamily="34" charset="-128"/>
            </a:endParaRPr>
          </a:p>
        </p:txBody>
      </p:sp>
      <p:pic>
        <p:nvPicPr>
          <p:cNvPr id="93" name="Elemento grafico 92">
            <a:extLst>
              <a:ext uri="{FF2B5EF4-FFF2-40B4-BE49-F238E27FC236}">
                <a16:creationId xmlns:a16="http://schemas.microsoft.com/office/drawing/2014/main" id="{1E00A47D-F6DA-4EDD-9845-155F452601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75660" y="5058922"/>
            <a:ext cx="1966205" cy="1359352"/>
          </a:xfrm>
          <a:prstGeom prst="rect">
            <a:avLst/>
          </a:prstGeom>
        </p:spPr>
      </p:pic>
      <p:sp>
        <p:nvSpPr>
          <p:cNvPr id="94" name="Figura a mano libera: forma 93">
            <a:extLst>
              <a:ext uri="{FF2B5EF4-FFF2-40B4-BE49-F238E27FC236}">
                <a16:creationId xmlns:a16="http://schemas.microsoft.com/office/drawing/2014/main" id="{0E98CC0F-843A-486A-A534-9EA83BEEAB4B}"/>
              </a:ext>
            </a:extLst>
          </p:cNvPr>
          <p:cNvSpPr>
            <a:spLocks noChangeAspect="1"/>
          </p:cNvSpPr>
          <p:nvPr/>
        </p:nvSpPr>
        <p:spPr>
          <a:xfrm>
            <a:off x="465139" y="6402885"/>
            <a:ext cx="298800" cy="298800"/>
          </a:xfrm>
          <a:custGeom>
            <a:avLst/>
            <a:gdLst>
              <a:gd name="connsiteX0" fmla="*/ 0 w 104775"/>
              <a:gd name="connsiteY0" fmla="*/ 54293 h 104775"/>
              <a:gd name="connsiteX1" fmla="*/ 54293 w 104775"/>
              <a:gd name="connsiteY1" fmla="*/ 0 h 104775"/>
              <a:gd name="connsiteX2" fmla="*/ 108585 w 104775"/>
              <a:gd name="connsiteY2" fmla="*/ 54293 h 104775"/>
              <a:gd name="connsiteX3" fmla="*/ 54293 w 104775"/>
              <a:gd name="connsiteY3" fmla="*/ 108585 h 104775"/>
              <a:gd name="connsiteX4" fmla="*/ 0 w 104775"/>
              <a:gd name="connsiteY4" fmla="*/ 54293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0" y="54293"/>
                </a:moveTo>
                <a:cubicBezTo>
                  <a:pt x="0" y="24765"/>
                  <a:pt x="23813" y="0"/>
                  <a:pt x="54293" y="0"/>
                </a:cubicBezTo>
                <a:cubicBezTo>
                  <a:pt x="83820" y="0"/>
                  <a:pt x="108585" y="23813"/>
                  <a:pt x="108585" y="54293"/>
                </a:cubicBezTo>
                <a:cubicBezTo>
                  <a:pt x="108585" y="83820"/>
                  <a:pt x="84773" y="108585"/>
                  <a:pt x="54293" y="108585"/>
                </a:cubicBezTo>
                <a:cubicBezTo>
                  <a:pt x="24765" y="107632"/>
                  <a:pt x="0" y="83820"/>
                  <a:pt x="0" y="54293"/>
                </a:cubicBezTo>
              </a:path>
            </a:pathLst>
          </a:custGeom>
          <a:solidFill>
            <a:srgbClr val="EE726C"/>
          </a:solidFill>
          <a:ln w="30226" cap="flat">
            <a:solidFill>
              <a:srgbClr val="F49503"/>
            </a:solidFill>
            <a:prstDash val="solid"/>
            <a:miter/>
          </a:ln>
        </p:spPr>
        <p:txBody>
          <a:bodyPr rtlCol="0" anchor="ctr"/>
          <a:lstStyle/>
          <a:p>
            <a:endParaRPr lang="en-GB"/>
          </a:p>
        </p:txBody>
      </p:sp>
      <p:sp>
        <p:nvSpPr>
          <p:cNvPr id="95" name="Figura a mano libera: forma 94">
            <a:extLst>
              <a:ext uri="{FF2B5EF4-FFF2-40B4-BE49-F238E27FC236}">
                <a16:creationId xmlns:a16="http://schemas.microsoft.com/office/drawing/2014/main" id="{D6C6236A-E696-4E0D-9EC8-15EBD1DA5FFC}"/>
              </a:ext>
            </a:extLst>
          </p:cNvPr>
          <p:cNvSpPr>
            <a:spLocks noChangeAspect="1"/>
          </p:cNvSpPr>
          <p:nvPr/>
        </p:nvSpPr>
        <p:spPr>
          <a:xfrm>
            <a:off x="1179277" y="6491696"/>
            <a:ext cx="126000" cy="126000"/>
          </a:xfrm>
          <a:custGeom>
            <a:avLst/>
            <a:gdLst>
              <a:gd name="connsiteX0" fmla="*/ 40005 w 38100"/>
              <a:gd name="connsiteY0" fmla="*/ 20003 h 38100"/>
              <a:gd name="connsiteX1" fmla="*/ 20003 w 38100"/>
              <a:gd name="connsiteY1" fmla="*/ 40005 h 38100"/>
              <a:gd name="connsiteX2" fmla="*/ 0 w 38100"/>
              <a:gd name="connsiteY2" fmla="*/ 20003 h 38100"/>
              <a:gd name="connsiteX3" fmla="*/ 20003 w 38100"/>
              <a:gd name="connsiteY3" fmla="*/ 0 h 38100"/>
              <a:gd name="connsiteX4" fmla="*/ 40005 w 38100"/>
              <a:gd name="connsiteY4" fmla="*/ 20003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28B7C2"/>
          </a:solidFill>
          <a:ln w="30226" cap="flat">
            <a:solidFill>
              <a:srgbClr val="E61B83"/>
            </a:solidFill>
            <a:prstDash val="solid"/>
            <a:miter/>
          </a:ln>
        </p:spPr>
        <p:txBody>
          <a:bodyPr rtlCol="0" anchor="ctr"/>
          <a:lstStyle/>
          <a:p>
            <a:endParaRPr lang="en-GB"/>
          </a:p>
        </p:txBody>
      </p:sp>
      <p:sp>
        <p:nvSpPr>
          <p:cNvPr id="96" name="Figura a mano libera: forma 95">
            <a:extLst>
              <a:ext uri="{FF2B5EF4-FFF2-40B4-BE49-F238E27FC236}">
                <a16:creationId xmlns:a16="http://schemas.microsoft.com/office/drawing/2014/main" id="{4E05CF70-A03D-4239-9379-26872529A261}"/>
              </a:ext>
            </a:extLst>
          </p:cNvPr>
          <p:cNvSpPr/>
          <p:nvPr/>
        </p:nvSpPr>
        <p:spPr>
          <a:xfrm>
            <a:off x="2774834" y="6406965"/>
            <a:ext cx="298800" cy="298800"/>
          </a:xfrm>
          <a:custGeom>
            <a:avLst/>
            <a:gdLst>
              <a:gd name="connsiteX0" fmla="*/ 0 w 104775"/>
              <a:gd name="connsiteY0" fmla="*/ 54293 h 104775"/>
              <a:gd name="connsiteX1" fmla="*/ 54293 w 104775"/>
              <a:gd name="connsiteY1" fmla="*/ 0 h 104775"/>
              <a:gd name="connsiteX2" fmla="*/ 108585 w 104775"/>
              <a:gd name="connsiteY2" fmla="*/ 54293 h 104775"/>
              <a:gd name="connsiteX3" fmla="*/ 54293 w 104775"/>
              <a:gd name="connsiteY3" fmla="*/ 108585 h 104775"/>
              <a:gd name="connsiteX4" fmla="*/ 0 w 104775"/>
              <a:gd name="connsiteY4" fmla="*/ 54293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0" y="54293"/>
                </a:moveTo>
                <a:cubicBezTo>
                  <a:pt x="0" y="24765"/>
                  <a:pt x="23813" y="0"/>
                  <a:pt x="54293" y="0"/>
                </a:cubicBezTo>
                <a:cubicBezTo>
                  <a:pt x="83820" y="0"/>
                  <a:pt x="108585" y="23813"/>
                  <a:pt x="108585" y="54293"/>
                </a:cubicBezTo>
                <a:cubicBezTo>
                  <a:pt x="108585" y="83820"/>
                  <a:pt x="84773" y="108585"/>
                  <a:pt x="54293" y="108585"/>
                </a:cubicBezTo>
                <a:cubicBezTo>
                  <a:pt x="23813" y="108585"/>
                  <a:pt x="0" y="84773"/>
                  <a:pt x="0" y="54293"/>
                </a:cubicBezTo>
              </a:path>
            </a:pathLst>
          </a:custGeom>
          <a:solidFill>
            <a:srgbClr val="28B7C2"/>
          </a:solidFill>
          <a:ln w="30226" cap="flat">
            <a:solidFill>
              <a:srgbClr val="E61B83"/>
            </a:solidFill>
            <a:prstDash val="solid"/>
            <a:miter/>
          </a:ln>
        </p:spPr>
        <p:txBody>
          <a:bodyPr rtlCol="0" anchor="ctr"/>
          <a:lstStyle/>
          <a:p>
            <a:endParaRPr lang="en-GB"/>
          </a:p>
        </p:txBody>
      </p:sp>
      <p:sp>
        <p:nvSpPr>
          <p:cNvPr id="97" name="Figura a mano libera: forma 96">
            <a:extLst>
              <a:ext uri="{FF2B5EF4-FFF2-40B4-BE49-F238E27FC236}">
                <a16:creationId xmlns:a16="http://schemas.microsoft.com/office/drawing/2014/main" id="{113CBAEF-FB90-43B1-BA23-852C3B5584EA}"/>
              </a:ext>
            </a:extLst>
          </p:cNvPr>
          <p:cNvSpPr/>
          <p:nvPr/>
        </p:nvSpPr>
        <p:spPr>
          <a:xfrm>
            <a:off x="2223059" y="6491696"/>
            <a:ext cx="126000" cy="126000"/>
          </a:xfrm>
          <a:custGeom>
            <a:avLst/>
            <a:gdLst>
              <a:gd name="connsiteX0" fmla="*/ 40005 w 38100"/>
              <a:gd name="connsiteY0" fmla="*/ 20003 h 38100"/>
              <a:gd name="connsiteX1" fmla="*/ 20002 w 38100"/>
              <a:gd name="connsiteY1" fmla="*/ 40005 h 38100"/>
              <a:gd name="connsiteX2" fmla="*/ 0 w 38100"/>
              <a:gd name="connsiteY2" fmla="*/ 20003 h 38100"/>
              <a:gd name="connsiteX3" fmla="*/ 20002 w 38100"/>
              <a:gd name="connsiteY3" fmla="*/ 0 h 38100"/>
              <a:gd name="connsiteX4" fmla="*/ 40005 w 38100"/>
              <a:gd name="connsiteY4" fmla="*/ 20003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EE726C"/>
          </a:solidFill>
          <a:ln w="30226" cap="flat">
            <a:solidFill>
              <a:srgbClr val="F49503"/>
            </a:solidFill>
            <a:prstDash val="solid"/>
            <a:miter/>
          </a:ln>
        </p:spPr>
        <p:txBody>
          <a:bodyPr rtlCol="0" anchor="ctr"/>
          <a:lstStyle/>
          <a:p>
            <a:endParaRPr lang="en-GB"/>
          </a:p>
        </p:txBody>
      </p:sp>
    </p:spTree>
    <p:extLst>
      <p:ext uri="{BB962C8B-B14F-4D97-AF65-F5344CB8AC3E}">
        <p14:creationId xmlns:p14="http://schemas.microsoft.com/office/powerpoint/2010/main" val="637540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5E-6 1.11111E-6 L -0.3 0.40856 " pathEditMode="relative" rAng="0" ptsTypes="AA">
                                      <p:cBhvr>
                                        <p:cTn id="10" dur="2000" fill="hold"/>
                                        <p:tgtEl>
                                          <p:spTgt spid="36"/>
                                        </p:tgtEl>
                                        <p:attrNameLst>
                                          <p:attrName>ppt_x</p:attrName>
                                          <p:attrName>ppt_y</p:attrName>
                                        </p:attrNameLst>
                                      </p:cBhvr>
                                      <p:rCtr x="-15000" y="20417"/>
                                    </p:animMotion>
                                  </p:childTnLst>
                                </p:cTn>
                              </p:par>
                              <p:par>
                                <p:cTn id="11" presetID="42" presetClass="path" presetSubtype="0" accel="50000" decel="50000" fill="hold" nodeType="withEffect">
                                  <p:stCondLst>
                                    <p:cond delay="0"/>
                                  </p:stCondLst>
                                  <p:childTnLst>
                                    <p:animMotion origin="layout" path="M -3.61111E-6 -4.81481E-6 L -0.41423 0.25764 " pathEditMode="relative" rAng="0" ptsTypes="AA">
                                      <p:cBhvr>
                                        <p:cTn id="12" dur="2000" fill="hold"/>
                                        <p:tgtEl>
                                          <p:spTgt spid="46"/>
                                        </p:tgtEl>
                                        <p:attrNameLst>
                                          <p:attrName>ppt_x</p:attrName>
                                          <p:attrName>ppt_y</p:attrName>
                                        </p:attrNameLst>
                                      </p:cBhvr>
                                      <p:rCtr x="-20712" y="12870"/>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66667E-6 -4.81481E-6 L -0.29896 0.25764 " pathEditMode="relative" rAng="0" ptsTypes="AA">
                                      <p:cBhvr>
                                        <p:cTn id="16" dur="2000" fill="hold"/>
                                        <p:tgtEl>
                                          <p:spTgt spid="41"/>
                                        </p:tgtEl>
                                        <p:attrNameLst>
                                          <p:attrName>ppt_x</p:attrName>
                                          <p:attrName>ppt_y</p:attrName>
                                        </p:attrNameLst>
                                      </p:cBhvr>
                                      <p:rCtr x="-14948" y="12870"/>
                                    </p:animMotion>
                                  </p:childTnLst>
                                </p:cTn>
                              </p:par>
                              <p:par>
                                <p:cTn id="17" presetID="42" presetClass="path" presetSubtype="0" accel="50000" decel="50000" fill="hold" nodeType="withEffect">
                                  <p:stCondLst>
                                    <p:cond delay="0"/>
                                  </p:stCondLst>
                                  <p:childTnLst>
                                    <p:animMotion origin="layout" path="M 3.05556E-6 1.11111E-6 L -0.40747 0.40856 " pathEditMode="relative" rAng="0" ptsTypes="AA">
                                      <p:cBhvr>
                                        <p:cTn id="18" dur="2000" fill="hold"/>
                                        <p:tgtEl>
                                          <p:spTgt spid="47"/>
                                        </p:tgtEl>
                                        <p:attrNameLst>
                                          <p:attrName>ppt_x</p:attrName>
                                          <p:attrName>ppt_y</p:attrName>
                                        </p:attrNameLst>
                                      </p:cBhvr>
                                      <p:rCtr x="-20382" y="20417"/>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fade">
                                      <p:cBhvr>
                                        <p:cTn id="25" dur="2000"/>
                                        <p:tgtEl>
                                          <p:spTgt spid="9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5"/>
                                        </p:tgtEl>
                                        <p:attrNameLst>
                                          <p:attrName>style.visibility</p:attrName>
                                        </p:attrNameLst>
                                      </p:cBhvr>
                                      <p:to>
                                        <p:strVal val="visible"/>
                                      </p:to>
                                    </p:set>
                                    <p:animEffect transition="in" filter="fade">
                                      <p:cBhvr>
                                        <p:cTn id="28" dur="2000"/>
                                        <p:tgtEl>
                                          <p:spTgt spid="9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fade">
                                      <p:cBhvr>
                                        <p:cTn id="31" dur="2000"/>
                                        <p:tgtEl>
                                          <p:spTgt spid="9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6"/>
                                        </p:tgtEl>
                                        <p:attrNameLst>
                                          <p:attrName>style.visibility</p:attrName>
                                        </p:attrNameLst>
                                      </p:cBhvr>
                                      <p:to>
                                        <p:strVal val="visible"/>
                                      </p:to>
                                    </p:set>
                                    <p:animEffect transition="in" filter="fade">
                                      <p:cBhvr>
                                        <p:cTn id="34" dur="2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62">
            <a:extLst>
              <a:ext uri="{FF2B5EF4-FFF2-40B4-BE49-F238E27FC236}">
                <a16:creationId xmlns:a16="http://schemas.microsoft.com/office/drawing/2014/main" id="{E5B5FB5B-EBBE-47ED-AA14-CC411050A78F}"/>
              </a:ext>
            </a:extLst>
          </p:cNvPr>
          <p:cNvSpPr>
            <a:spLocks/>
          </p:cNvSpPr>
          <p:nvPr/>
        </p:nvSpPr>
        <p:spPr bwMode="auto">
          <a:xfrm>
            <a:off x="5666586" y="4655634"/>
            <a:ext cx="3389313" cy="2089150"/>
          </a:xfrm>
          <a:custGeom>
            <a:avLst/>
            <a:gdLst>
              <a:gd name="T0" fmla="*/ 1325 w 1325"/>
              <a:gd name="T1" fmla="*/ 769 h 817"/>
              <a:gd name="T2" fmla="*/ 1277 w 1325"/>
              <a:gd name="T3" fmla="*/ 817 h 817"/>
              <a:gd name="T4" fmla="*/ 48 w 1325"/>
              <a:gd name="T5" fmla="*/ 817 h 817"/>
              <a:gd name="T6" fmla="*/ 0 w 1325"/>
              <a:gd name="T7" fmla="*/ 769 h 817"/>
              <a:gd name="T8" fmla="*/ 0 w 1325"/>
              <a:gd name="T9" fmla="*/ 48 h 817"/>
              <a:gd name="T10" fmla="*/ 48 w 1325"/>
              <a:gd name="T11" fmla="*/ 0 h 817"/>
              <a:gd name="T12" fmla="*/ 1277 w 1325"/>
              <a:gd name="T13" fmla="*/ 0 h 817"/>
              <a:gd name="T14" fmla="*/ 1325 w 1325"/>
              <a:gd name="T15" fmla="*/ 48 h 817"/>
              <a:gd name="T16" fmla="*/ 1325 w 1325"/>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5" h="817">
                <a:moveTo>
                  <a:pt x="1325" y="769"/>
                </a:moveTo>
                <a:cubicBezTo>
                  <a:pt x="1325" y="795"/>
                  <a:pt x="1303" y="817"/>
                  <a:pt x="1277" y="817"/>
                </a:cubicBezTo>
                <a:cubicBezTo>
                  <a:pt x="48" y="817"/>
                  <a:pt x="48" y="817"/>
                  <a:pt x="48" y="817"/>
                </a:cubicBezTo>
                <a:cubicBezTo>
                  <a:pt x="22" y="817"/>
                  <a:pt x="0" y="795"/>
                  <a:pt x="0" y="769"/>
                </a:cubicBezTo>
                <a:cubicBezTo>
                  <a:pt x="0" y="48"/>
                  <a:pt x="0" y="48"/>
                  <a:pt x="0" y="48"/>
                </a:cubicBezTo>
                <a:cubicBezTo>
                  <a:pt x="0" y="21"/>
                  <a:pt x="22" y="0"/>
                  <a:pt x="48" y="0"/>
                </a:cubicBezTo>
                <a:cubicBezTo>
                  <a:pt x="1277" y="0"/>
                  <a:pt x="1277" y="0"/>
                  <a:pt x="1277" y="0"/>
                </a:cubicBezTo>
                <a:cubicBezTo>
                  <a:pt x="1303" y="0"/>
                  <a:pt x="1325" y="21"/>
                  <a:pt x="1325" y="48"/>
                </a:cubicBezTo>
                <a:lnTo>
                  <a:pt x="1325" y="769"/>
                </a:lnTo>
                <a:close/>
              </a:path>
            </a:pathLst>
          </a:custGeom>
          <a:solidFill>
            <a:srgbClr val="FFFFFF"/>
          </a:solidFill>
          <a:ln w="30163" cap="flat">
            <a:solidFill>
              <a:srgbClr val="662D91"/>
            </a:solidFill>
            <a:prstDash val="solid"/>
            <a:miter lim="800000"/>
            <a:headEnd/>
            <a:tailEnd/>
          </a:ln>
        </p:spPr>
        <p:txBody>
          <a:bodyPr/>
          <a:lstStyle/>
          <a:p>
            <a:endParaRPr lang="en-GB"/>
          </a:p>
        </p:txBody>
      </p:sp>
      <p:sp>
        <p:nvSpPr>
          <p:cNvPr id="37" name="Text Box 64">
            <a:extLst>
              <a:ext uri="{FF2B5EF4-FFF2-40B4-BE49-F238E27FC236}">
                <a16:creationId xmlns:a16="http://schemas.microsoft.com/office/drawing/2014/main" id="{E603DC4C-8B86-44DD-8E27-594F525CE8AD}"/>
              </a:ext>
            </a:extLst>
          </p:cNvPr>
          <p:cNvSpPr txBox="1">
            <a:spLocks noChangeArrowheads="1"/>
          </p:cNvSpPr>
          <p:nvPr/>
        </p:nvSpPr>
        <p:spPr bwMode="auto">
          <a:xfrm>
            <a:off x="5801524" y="5179509"/>
            <a:ext cx="1290225"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negativa (-50)</a:t>
            </a:r>
          </a:p>
        </p:txBody>
      </p:sp>
      <p:sp>
        <p:nvSpPr>
          <p:cNvPr id="42" name="Text Box 65">
            <a:extLst>
              <a:ext uri="{FF2B5EF4-FFF2-40B4-BE49-F238E27FC236}">
                <a16:creationId xmlns:a16="http://schemas.microsoft.com/office/drawing/2014/main" id="{5A0E0EC4-C61D-4E3D-AEF5-D0231ACB8ABF}"/>
              </a:ext>
            </a:extLst>
          </p:cNvPr>
          <p:cNvSpPr txBox="1">
            <a:spLocks noChangeArrowheads="1"/>
          </p:cNvSpPr>
          <p:nvPr/>
        </p:nvSpPr>
        <p:spPr bwMode="auto">
          <a:xfrm>
            <a:off x="7543011" y="5179509"/>
            <a:ext cx="127098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positiva (+50)</a:t>
            </a:r>
          </a:p>
        </p:txBody>
      </p:sp>
      <p:sp>
        <p:nvSpPr>
          <p:cNvPr id="131" name="Text Box 63">
            <a:extLst>
              <a:ext uri="{FF2B5EF4-FFF2-40B4-BE49-F238E27FC236}">
                <a16:creationId xmlns:a16="http://schemas.microsoft.com/office/drawing/2014/main" id="{0162169E-A2D4-4BB6-BFF0-C29B9658F848}"/>
              </a:ext>
            </a:extLst>
          </p:cNvPr>
          <p:cNvSpPr txBox="1">
            <a:spLocks noChangeArrowheads="1"/>
          </p:cNvSpPr>
          <p:nvPr/>
        </p:nvSpPr>
        <p:spPr bwMode="auto">
          <a:xfrm>
            <a:off x="6518973" y="4757549"/>
            <a:ext cx="178093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2400" dirty="0"/>
              <a:t>valenza media</a:t>
            </a:r>
          </a:p>
        </p:txBody>
      </p:sp>
      <p:grpSp>
        <p:nvGrpSpPr>
          <p:cNvPr id="5" name="Gruppo 4">
            <a:extLst>
              <a:ext uri="{FF2B5EF4-FFF2-40B4-BE49-F238E27FC236}">
                <a16:creationId xmlns:a16="http://schemas.microsoft.com/office/drawing/2014/main" id="{EC9BAF00-1319-4151-8D15-4E27F51945CE}"/>
              </a:ext>
            </a:extLst>
          </p:cNvPr>
          <p:cNvGrpSpPr/>
          <p:nvPr/>
        </p:nvGrpSpPr>
        <p:grpSpPr>
          <a:xfrm>
            <a:off x="98584" y="4667378"/>
            <a:ext cx="3389313" cy="2089150"/>
            <a:chOff x="639760" y="4691130"/>
            <a:chExt cx="3389313" cy="2089150"/>
          </a:xfrm>
        </p:grpSpPr>
        <p:sp>
          <p:nvSpPr>
            <p:cNvPr id="35" name="Freeform 62">
              <a:extLst>
                <a:ext uri="{FF2B5EF4-FFF2-40B4-BE49-F238E27FC236}">
                  <a16:creationId xmlns:a16="http://schemas.microsoft.com/office/drawing/2014/main" id="{666F7AB8-97AE-40D0-8D8C-1D316DC2A50E}"/>
                </a:ext>
              </a:extLst>
            </p:cNvPr>
            <p:cNvSpPr>
              <a:spLocks/>
            </p:cNvSpPr>
            <p:nvPr/>
          </p:nvSpPr>
          <p:spPr bwMode="auto">
            <a:xfrm>
              <a:off x="639760" y="4691130"/>
              <a:ext cx="3389313" cy="2089150"/>
            </a:xfrm>
            <a:custGeom>
              <a:avLst/>
              <a:gdLst>
                <a:gd name="T0" fmla="*/ 1325 w 1325"/>
                <a:gd name="T1" fmla="*/ 769 h 817"/>
                <a:gd name="T2" fmla="*/ 1277 w 1325"/>
                <a:gd name="T3" fmla="*/ 817 h 817"/>
                <a:gd name="T4" fmla="*/ 48 w 1325"/>
                <a:gd name="T5" fmla="*/ 817 h 817"/>
                <a:gd name="T6" fmla="*/ 0 w 1325"/>
                <a:gd name="T7" fmla="*/ 769 h 817"/>
                <a:gd name="T8" fmla="*/ 0 w 1325"/>
                <a:gd name="T9" fmla="*/ 48 h 817"/>
                <a:gd name="T10" fmla="*/ 48 w 1325"/>
                <a:gd name="T11" fmla="*/ 0 h 817"/>
                <a:gd name="T12" fmla="*/ 1277 w 1325"/>
                <a:gd name="T13" fmla="*/ 0 h 817"/>
                <a:gd name="T14" fmla="*/ 1325 w 1325"/>
                <a:gd name="T15" fmla="*/ 48 h 817"/>
                <a:gd name="T16" fmla="*/ 1325 w 1325"/>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5" h="817">
                  <a:moveTo>
                    <a:pt x="1325" y="769"/>
                  </a:moveTo>
                  <a:cubicBezTo>
                    <a:pt x="1325" y="795"/>
                    <a:pt x="1303" y="817"/>
                    <a:pt x="1277" y="817"/>
                  </a:cubicBezTo>
                  <a:cubicBezTo>
                    <a:pt x="48" y="817"/>
                    <a:pt x="48" y="817"/>
                    <a:pt x="48" y="817"/>
                  </a:cubicBezTo>
                  <a:cubicBezTo>
                    <a:pt x="22" y="817"/>
                    <a:pt x="0" y="795"/>
                    <a:pt x="0" y="769"/>
                  </a:cubicBezTo>
                  <a:cubicBezTo>
                    <a:pt x="0" y="48"/>
                    <a:pt x="0" y="48"/>
                    <a:pt x="0" y="48"/>
                  </a:cubicBezTo>
                  <a:cubicBezTo>
                    <a:pt x="0" y="21"/>
                    <a:pt x="22" y="0"/>
                    <a:pt x="48" y="0"/>
                  </a:cubicBezTo>
                  <a:cubicBezTo>
                    <a:pt x="1277" y="0"/>
                    <a:pt x="1277" y="0"/>
                    <a:pt x="1277" y="0"/>
                  </a:cubicBezTo>
                  <a:cubicBezTo>
                    <a:pt x="1303" y="0"/>
                    <a:pt x="1325" y="21"/>
                    <a:pt x="1325" y="48"/>
                  </a:cubicBezTo>
                  <a:lnTo>
                    <a:pt x="1325" y="769"/>
                  </a:lnTo>
                  <a:close/>
                </a:path>
              </a:pathLst>
            </a:custGeom>
            <a:solidFill>
              <a:srgbClr val="FFFFFF"/>
            </a:solidFill>
            <a:ln w="30163" cap="flat">
              <a:solidFill>
                <a:srgbClr val="548235"/>
              </a:solidFill>
              <a:prstDash val="solid"/>
              <a:miter lim="800000"/>
              <a:headEnd/>
              <a:tailEnd/>
            </a:ln>
          </p:spPr>
          <p:txBody>
            <a:bodyPr/>
            <a:lstStyle/>
            <a:p>
              <a:endParaRPr lang="en-GB" dirty="0"/>
            </a:p>
          </p:txBody>
        </p:sp>
        <p:sp>
          <p:nvSpPr>
            <p:cNvPr id="39" name="Text Box 64">
              <a:extLst>
                <a:ext uri="{FF2B5EF4-FFF2-40B4-BE49-F238E27FC236}">
                  <a16:creationId xmlns:a16="http://schemas.microsoft.com/office/drawing/2014/main" id="{B88067DF-3BC9-42A7-8CCB-3AFDA6073C3C}"/>
                </a:ext>
              </a:extLst>
            </p:cNvPr>
            <p:cNvSpPr txBox="1">
              <a:spLocks noChangeArrowheads="1"/>
            </p:cNvSpPr>
            <p:nvPr/>
          </p:nvSpPr>
          <p:spPr bwMode="auto">
            <a:xfrm>
              <a:off x="774698" y="5215005"/>
              <a:ext cx="1290225"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negativa (-50)</a:t>
              </a:r>
            </a:p>
          </p:txBody>
        </p:sp>
        <p:sp>
          <p:nvSpPr>
            <p:cNvPr id="40" name="Text Box 65">
              <a:extLst>
                <a:ext uri="{FF2B5EF4-FFF2-40B4-BE49-F238E27FC236}">
                  <a16:creationId xmlns:a16="http://schemas.microsoft.com/office/drawing/2014/main" id="{8881E232-49F6-43CC-809E-588C2060642F}"/>
                </a:ext>
              </a:extLst>
            </p:cNvPr>
            <p:cNvSpPr txBox="1">
              <a:spLocks noChangeArrowheads="1"/>
            </p:cNvSpPr>
            <p:nvPr/>
          </p:nvSpPr>
          <p:spPr bwMode="auto">
            <a:xfrm>
              <a:off x="2516185" y="5215005"/>
              <a:ext cx="127098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positiva (+50)</a:t>
              </a:r>
            </a:p>
          </p:txBody>
        </p:sp>
      </p:grpSp>
      <p:pic>
        <p:nvPicPr>
          <p:cNvPr id="4" name="Picture 2">
            <a:extLst>
              <a:ext uri="{FF2B5EF4-FFF2-40B4-BE49-F238E27FC236}">
                <a16:creationId xmlns:a16="http://schemas.microsoft.com/office/drawing/2014/main" id="{FB7D1E8F-E11F-4324-9059-BACBF2BDCE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44" t="37512" r="25493"/>
          <a:stretch/>
        </p:blipFill>
        <p:spPr bwMode="auto">
          <a:xfrm>
            <a:off x="2076450" y="2295525"/>
            <a:ext cx="5105399" cy="213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 name="CasellaDiTesto 1">
            <a:extLst>
              <a:ext uri="{FF2B5EF4-FFF2-40B4-BE49-F238E27FC236}">
                <a16:creationId xmlns:a16="http://schemas.microsoft.com/office/drawing/2014/main" id="{3AFA0376-5715-4755-AEFD-6D55C76438FF}"/>
              </a:ext>
            </a:extLst>
          </p:cNvPr>
          <p:cNvSpPr txBox="1"/>
          <p:nvPr/>
        </p:nvSpPr>
        <p:spPr>
          <a:xfrm>
            <a:off x="695326" y="3017469"/>
            <a:ext cx="1466850" cy="1292662"/>
          </a:xfrm>
          <a:prstGeom prst="rect">
            <a:avLst/>
          </a:prstGeom>
          <a:noFill/>
        </p:spPr>
        <p:txBody>
          <a:bodyPr wrap="square" rtlCol="0">
            <a:spAutoFit/>
          </a:bodyPr>
          <a:lstStyle/>
          <a:p>
            <a:r>
              <a:rPr lang="it-IT" sz="2600" dirty="0"/>
              <a:t>intensità emotiva assoluta</a:t>
            </a:r>
            <a:endParaRPr lang="en-GB" sz="2600" dirty="0"/>
          </a:p>
        </p:txBody>
      </p:sp>
      <p:pic>
        <p:nvPicPr>
          <p:cNvPr id="12" name="Picture 71">
            <a:extLst>
              <a:ext uri="{FF2B5EF4-FFF2-40B4-BE49-F238E27FC236}">
                <a16:creationId xmlns:a16="http://schemas.microsoft.com/office/drawing/2014/main" id="{67828967-5F60-4A26-8E14-BDBB9358F7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275" y="3760788"/>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3" name="Picture 72">
            <a:extLst>
              <a:ext uri="{FF2B5EF4-FFF2-40B4-BE49-F238E27FC236}">
                <a16:creationId xmlns:a16="http://schemas.microsoft.com/office/drawing/2014/main" id="{B99BBD8A-F668-40E1-BC84-1CB59063D4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7050" y="2725738"/>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4" name="Picture 73">
            <a:extLst>
              <a:ext uri="{FF2B5EF4-FFF2-40B4-BE49-F238E27FC236}">
                <a16:creationId xmlns:a16="http://schemas.microsoft.com/office/drawing/2014/main" id="{DE92D9B3-C48E-423B-92D2-27BF08498F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9525" y="2717800"/>
            <a:ext cx="582613"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9" name="Immagine 18">
            <a:extLst>
              <a:ext uri="{FF2B5EF4-FFF2-40B4-BE49-F238E27FC236}">
                <a16:creationId xmlns:a16="http://schemas.microsoft.com/office/drawing/2014/main" id="{4A6980E4-21D3-4EAB-A144-E92E824B80EB}"/>
              </a:ext>
            </a:extLst>
          </p:cNvPr>
          <p:cNvPicPr>
            <a:picLocks noChangeAspect="1"/>
          </p:cNvPicPr>
          <p:nvPr/>
        </p:nvPicPr>
        <p:blipFill>
          <a:blip r:embed="rId7"/>
          <a:stretch>
            <a:fillRect/>
          </a:stretch>
        </p:blipFill>
        <p:spPr>
          <a:xfrm>
            <a:off x="5551488" y="3249421"/>
            <a:ext cx="583200" cy="828758"/>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pic>
        <p:nvPicPr>
          <p:cNvPr id="20" name="Immagine 19">
            <a:extLst>
              <a:ext uri="{FF2B5EF4-FFF2-40B4-BE49-F238E27FC236}">
                <a16:creationId xmlns:a16="http://schemas.microsoft.com/office/drawing/2014/main" id="{BBC6A8EC-0BA3-4845-ABE7-E3EEF71C334C}"/>
              </a:ext>
            </a:extLst>
          </p:cNvPr>
          <p:cNvPicPr>
            <a:picLocks noChangeAspect="1"/>
          </p:cNvPicPr>
          <p:nvPr/>
        </p:nvPicPr>
        <p:blipFill>
          <a:blip r:embed="rId8"/>
          <a:stretch>
            <a:fillRect/>
          </a:stretch>
        </p:blipFill>
        <p:spPr>
          <a:xfrm>
            <a:off x="3875033" y="3268088"/>
            <a:ext cx="582667" cy="828000"/>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pic>
        <p:nvPicPr>
          <p:cNvPr id="41" name="Picture 73">
            <a:extLst>
              <a:ext uri="{FF2B5EF4-FFF2-40B4-BE49-F238E27FC236}">
                <a16:creationId xmlns:a16="http://schemas.microsoft.com/office/drawing/2014/main" id="{84E85363-0F8B-455A-8D7E-FB98A16F1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9158" y="3760788"/>
            <a:ext cx="582612"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61" name="Elemento grafico 60">
            <a:extLst>
              <a:ext uri="{FF2B5EF4-FFF2-40B4-BE49-F238E27FC236}">
                <a16:creationId xmlns:a16="http://schemas.microsoft.com/office/drawing/2014/main" id="{23A18A30-7F60-4143-B9AD-511B09E97B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75660" y="5058922"/>
            <a:ext cx="1966205" cy="1359352"/>
          </a:xfrm>
          <a:prstGeom prst="rect">
            <a:avLst/>
          </a:prstGeom>
        </p:spPr>
      </p:pic>
      <p:pic>
        <p:nvPicPr>
          <p:cNvPr id="62" name="Picture 71">
            <a:extLst>
              <a:ext uri="{FF2B5EF4-FFF2-40B4-BE49-F238E27FC236}">
                <a16:creationId xmlns:a16="http://schemas.microsoft.com/office/drawing/2014/main" id="{D4AC8DBD-C0AE-403E-9EFD-F5DDC655C6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971" y="5527103"/>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63" name="Picture 72">
            <a:extLst>
              <a:ext uri="{FF2B5EF4-FFF2-40B4-BE49-F238E27FC236}">
                <a16:creationId xmlns:a16="http://schemas.microsoft.com/office/drawing/2014/main" id="{CEB06447-47B9-43DF-ACAD-D08D7E9A30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19" y="5527103"/>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64" name="Picture 73">
            <a:extLst>
              <a:ext uri="{FF2B5EF4-FFF2-40B4-BE49-F238E27FC236}">
                <a16:creationId xmlns:a16="http://schemas.microsoft.com/office/drawing/2014/main" id="{3DA7E9D4-25AC-4C11-BEAF-196F48D8B9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4395" y="5515765"/>
            <a:ext cx="582613"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65" name="Picture 71">
            <a:extLst>
              <a:ext uri="{FF2B5EF4-FFF2-40B4-BE49-F238E27FC236}">
                <a16:creationId xmlns:a16="http://schemas.microsoft.com/office/drawing/2014/main" id="{F716737E-B918-4E8C-9943-0CCAE8986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6606" y="5515766"/>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66" name="Oval 160">
            <a:extLst>
              <a:ext uri="{FF2B5EF4-FFF2-40B4-BE49-F238E27FC236}">
                <a16:creationId xmlns:a16="http://schemas.microsoft.com/office/drawing/2014/main" id="{AD10E096-A953-48DA-836F-918B6A524388}"/>
              </a:ext>
            </a:extLst>
          </p:cNvPr>
          <p:cNvSpPr>
            <a:spLocks noChangeAspect="1" noChangeArrowheads="1"/>
          </p:cNvSpPr>
          <p:nvPr/>
        </p:nvSpPr>
        <p:spPr bwMode="auto">
          <a:xfrm>
            <a:off x="6662261" y="6391141"/>
            <a:ext cx="298450" cy="300037"/>
          </a:xfrm>
          <a:prstGeom prst="ellipse">
            <a:avLst/>
          </a:prstGeom>
          <a:solidFill>
            <a:srgbClr val="20BDC3"/>
          </a:solidFill>
          <a:ln w="30226">
            <a:solidFill>
              <a:srgbClr val="F89722"/>
            </a:solidFill>
            <a:miter lim="800000"/>
            <a:headEnd/>
            <a:tailEnd/>
          </a:ln>
        </p:spPr>
        <p:txBody>
          <a:bodyPr/>
          <a:lstStyle/>
          <a:p>
            <a:endParaRPr lang="en-GB"/>
          </a:p>
        </p:txBody>
      </p:sp>
      <p:sp>
        <p:nvSpPr>
          <p:cNvPr id="67" name="Oval 161">
            <a:extLst>
              <a:ext uri="{FF2B5EF4-FFF2-40B4-BE49-F238E27FC236}">
                <a16:creationId xmlns:a16="http://schemas.microsoft.com/office/drawing/2014/main" id="{0974988A-603B-48D0-9433-E6A50C652CE4}"/>
              </a:ext>
            </a:extLst>
          </p:cNvPr>
          <p:cNvSpPr>
            <a:spLocks noChangeAspect="1" noChangeArrowheads="1"/>
          </p:cNvSpPr>
          <p:nvPr/>
        </p:nvSpPr>
        <p:spPr bwMode="auto">
          <a:xfrm>
            <a:off x="6118923" y="6477659"/>
            <a:ext cx="125412" cy="127000"/>
          </a:xfrm>
          <a:prstGeom prst="ellipse">
            <a:avLst/>
          </a:prstGeom>
          <a:solidFill>
            <a:srgbClr val="F3766E"/>
          </a:solidFill>
          <a:ln w="30226">
            <a:solidFill>
              <a:srgbClr val="ED2691"/>
            </a:solidFill>
            <a:miter lim="800000"/>
            <a:headEnd/>
            <a:tailEnd/>
          </a:ln>
        </p:spPr>
        <p:txBody>
          <a:bodyPr/>
          <a:lstStyle/>
          <a:p>
            <a:endParaRPr lang="en-GB"/>
          </a:p>
        </p:txBody>
      </p:sp>
      <p:sp>
        <p:nvSpPr>
          <p:cNvPr id="100" name="Figura a mano libera: forma 99">
            <a:extLst>
              <a:ext uri="{FF2B5EF4-FFF2-40B4-BE49-F238E27FC236}">
                <a16:creationId xmlns:a16="http://schemas.microsoft.com/office/drawing/2014/main" id="{B7FD2657-D4FF-473D-A853-D5B8ADA77066}"/>
              </a:ext>
            </a:extLst>
          </p:cNvPr>
          <p:cNvSpPr>
            <a:spLocks noChangeAspect="1"/>
          </p:cNvSpPr>
          <p:nvPr/>
        </p:nvSpPr>
        <p:spPr>
          <a:xfrm>
            <a:off x="465139" y="6402885"/>
            <a:ext cx="298800" cy="298800"/>
          </a:xfrm>
          <a:custGeom>
            <a:avLst/>
            <a:gdLst>
              <a:gd name="connsiteX0" fmla="*/ 0 w 104775"/>
              <a:gd name="connsiteY0" fmla="*/ 54293 h 104775"/>
              <a:gd name="connsiteX1" fmla="*/ 54293 w 104775"/>
              <a:gd name="connsiteY1" fmla="*/ 0 h 104775"/>
              <a:gd name="connsiteX2" fmla="*/ 108585 w 104775"/>
              <a:gd name="connsiteY2" fmla="*/ 54293 h 104775"/>
              <a:gd name="connsiteX3" fmla="*/ 54293 w 104775"/>
              <a:gd name="connsiteY3" fmla="*/ 108585 h 104775"/>
              <a:gd name="connsiteX4" fmla="*/ 0 w 104775"/>
              <a:gd name="connsiteY4" fmla="*/ 54293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0" y="54293"/>
                </a:moveTo>
                <a:cubicBezTo>
                  <a:pt x="0" y="24765"/>
                  <a:pt x="23813" y="0"/>
                  <a:pt x="54293" y="0"/>
                </a:cubicBezTo>
                <a:cubicBezTo>
                  <a:pt x="83820" y="0"/>
                  <a:pt x="108585" y="23813"/>
                  <a:pt x="108585" y="54293"/>
                </a:cubicBezTo>
                <a:cubicBezTo>
                  <a:pt x="108585" y="83820"/>
                  <a:pt x="84773" y="108585"/>
                  <a:pt x="54293" y="108585"/>
                </a:cubicBezTo>
                <a:cubicBezTo>
                  <a:pt x="24765" y="107632"/>
                  <a:pt x="0" y="83820"/>
                  <a:pt x="0" y="54293"/>
                </a:cubicBezTo>
              </a:path>
            </a:pathLst>
          </a:custGeom>
          <a:solidFill>
            <a:srgbClr val="EE726C"/>
          </a:solidFill>
          <a:ln w="30226" cap="flat">
            <a:solidFill>
              <a:srgbClr val="F49503"/>
            </a:solidFill>
            <a:prstDash val="solid"/>
            <a:miter/>
          </a:ln>
        </p:spPr>
        <p:txBody>
          <a:bodyPr rtlCol="0" anchor="ctr"/>
          <a:lstStyle/>
          <a:p>
            <a:endParaRPr lang="en-GB"/>
          </a:p>
        </p:txBody>
      </p:sp>
      <p:sp>
        <p:nvSpPr>
          <p:cNvPr id="101" name="Figura a mano libera: forma 100">
            <a:extLst>
              <a:ext uri="{FF2B5EF4-FFF2-40B4-BE49-F238E27FC236}">
                <a16:creationId xmlns:a16="http://schemas.microsoft.com/office/drawing/2014/main" id="{86070050-8C45-4C35-BE7A-71AB5B6D0611}"/>
              </a:ext>
            </a:extLst>
          </p:cNvPr>
          <p:cNvSpPr>
            <a:spLocks noChangeAspect="1"/>
          </p:cNvSpPr>
          <p:nvPr/>
        </p:nvSpPr>
        <p:spPr>
          <a:xfrm>
            <a:off x="1179277" y="6491696"/>
            <a:ext cx="126000" cy="126000"/>
          </a:xfrm>
          <a:custGeom>
            <a:avLst/>
            <a:gdLst>
              <a:gd name="connsiteX0" fmla="*/ 40005 w 38100"/>
              <a:gd name="connsiteY0" fmla="*/ 20003 h 38100"/>
              <a:gd name="connsiteX1" fmla="*/ 20003 w 38100"/>
              <a:gd name="connsiteY1" fmla="*/ 40005 h 38100"/>
              <a:gd name="connsiteX2" fmla="*/ 0 w 38100"/>
              <a:gd name="connsiteY2" fmla="*/ 20003 h 38100"/>
              <a:gd name="connsiteX3" fmla="*/ 20003 w 38100"/>
              <a:gd name="connsiteY3" fmla="*/ 0 h 38100"/>
              <a:gd name="connsiteX4" fmla="*/ 40005 w 38100"/>
              <a:gd name="connsiteY4" fmla="*/ 20003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28B7C2"/>
          </a:solidFill>
          <a:ln w="30226" cap="flat">
            <a:solidFill>
              <a:srgbClr val="E61B83"/>
            </a:solidFill>
            <a:prstDash val="solid"/>
            <a:miter/>
          </a:ln>
        </p:spPr>
        <p:txBody>
          <a:bodyPr rtlCol="0" anchor="ctr"/>
          <a:lstStyle/>
          <a:p>
            <a:endParaRPr lang="en-GB"/>
          </a:p>
        </p:txBody>
      </p:sp>
      <p:sp>
        <p:nvSpPr>
          <p:cNvPr id="102" name="Figura a mano libera: forma 101">
            <a:extLst>
              <a:ext uri="{FF2B5EF4-FFF2-40B4-BE49-F238E27FC236}">
                <a16:creationId xmlns:a16="http://schemas.microsoft.com/office/drawing/2014/main" id="{5A8EB339-2CBE-4FA2-AC26-429757956034}"/>
              </a:ext>
            </a:extLst>
          </p:cNvPr>
          <p:cNvSpPr/>
          <p:nvPr/>
        </p:nvSpPr>
        <p:spPr>
          <a:xfrm>
            <a:off x="2774834" y="6406965"/>
            <a:ext cx="298800" cy="298800"/>
          </a:xfrm>
          <a:custGeom>
            <a:avLst/>
            <a:gdLst>
              <a:gd name="connsiteX0" fmla="*/ 0 w 104775"/>
              <a:gd name="connsiteY0" fmla="*/ 54293 h 104775"/>
              <a:gd name="connsiteX1" fmla="*/ 54293 w 104775"/>
              <a:gd name="connsiteY1" fmla="*/ 0 h 104775"/>
              <a:gd name="connsiteX2" fmla="*/ 108585 w 104775"/>
              <a:gd name="connsiteY2" fmla="*/ 54293 h 104775"/>
              <a:gd name="connsiteX3" fmla="*/ 54293 w 104775"/>
              <a:gd name="connsiteY3" fmla="*/ 108585 h 104775"/>
              <a:gd name="connsiteX4" fmla="*/ 0 w 104775"/>
              <a:gd name="connsiteY4" fmla="*/ 54293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0" y="54293"/>
                </a:moveTo>
                <a:cubicBezTo>
                  <a:pt x="0" y="24765"/>
                  <a:pt x="23813" y="0"/>
                  <a:pt x="54293" y="0"/>
                </a:cubicBezTo>
                <a:cubicBezTo>
                  <a:pt x="83820" y="0"/>
                  <a:pt x="108585" y="23813"/>
                  <a:pt x="108585" y="54293"/>
                </a:cubicBezTo>
                <a:cubicBezTo>
                  <a:pt x="108585" y="83820"/>
                  <a:pt x="84773" y="108585"/>
                  <a:pt x="54293" y="108585"/>
                </a:cubicBezTo>
                <a:cubicBezTo>
                  <a:pt x="23813" y="108585"/>
                  <a:pt x="0" y="84773"/>
                  <a:pt x="0" y="54293"/>
                </a:cubicBezTo>
              </a:path>
            </a:pathLst>
          </a:custGeom>
          <a:solidFill>
            <a:srgbClr val="28B7C2"/>
          </a:solidFill>
          <a:ln w="30226" cap="flat">
            <a:solidFill>
              <a:srgbClr val="E61B83"/>
            </a:solidFill>
            <a:prstDash val="solid"/>
            <a:miter/>
          </a:ln>
        </p:spPr>
        <p:txBody>
          <a:bodyPr rtlCol="0" anchor="ctr"/>
          <a:lstStyle/>
          <a:p>
            <a:endParaRPr lang="en-GB"/>
          </a:p>
        </p:txBody>
      </p:sp>
      <p:sp>
        <p:nvSpPr>
          <p:cNvPr id="103" name="Figura a mano libera: forma 102">
            <a:extLst>
              <a:ext uri="{FF2B5EF4-FFF2-40B4-BE49-F238E27FC236}">
                <a16:creationId xmlns:a16="http://schemas.microsoft.com/office/drawing/2014/main" id="{56ABA373-D54A-4DEF-8E19-7302947CFBFF}"/>
              </a:ext>
            </a:extLst>
          </p:cNvPr>
          <p:cNvSpPr/>
          <p:nvPr/>
        </p:nvSpPr>
        <p:spPr>
          <a:xfrm>
            <a:off x="2223059" y="6491696"/>
            <a:ext cx="126000" cy="126000"/>
          </a:xfrm>
          <a:custGeom>
            <a:avLst/>
            <a:gdLst>
              <a:gd name="connsiteX0" fmla="*/ 40005 w 38100"/>
              <a:gd name="connsiteY0" fmla="*/ 20003 h 38100"/>
              <a:gd name="connsiteX1" fmla="*/ 20002 w 38100"/>
              <a:gd name="connsiteY1" fmla="*/ 40005 h 38100"/>
              <a:gd name="connsiteX2" fmla="*/ 0 w 38100"/>
              <a:gd name="connsiteY2" fmla="*/ 20003 h 38100"/>
              <a:gd name="connsiteX3" fmla="*/ 20002 w 38100"/>
              <a:gd name="connsiteY3" fmla="*/ 0 h 38100"/>
              <a:gd name="connsiteX4" fmla="*/ 40005 w 38100"/>
              <a:gd name="connsiteY4" fmla="*/ 20003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EE726C"/>
          </a:solidFill>
          <a:ln w="30226" cap="flat">
            <a:solidFill>
              <a:srgbClr val="F49503"/>
            </a:solidFill>
            <a:prstDash val="solid"/>
            <a:miter/>
          </a:ln>
        </p:spPr>
        <p:txBody>
          <a:bodyPr rtlCol="0" anchor="ctr"/>
          <a:lstStyle/>
          <a:p>
            <a:endParaRPr lang="en-GB"/>
          </a:p>
        </p:txBody>
      </p:sp>
      <p:pic>
        <p:nvPicPr>
          <p:cNvPr id="36" name="Picture 74">
            <a:extLst>
              <a:ext uri="{FF2B5EF4-FFF2-40B4-BE49-F238E27FC236}">
                <a16:creationId xmlns:a16="http://schemas.microsoft.com/office/drawing/2014/main" id="{CBAC3569-A6BD-4430-B49F-128805972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7050" y="2725737"/>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6" name="Picture 73">
            <a:extLst>
              <a:ext uri="{FF2B5EF4-FFF2-40B4-BE49-F238E27FC236}">
                <a16:creationId xmlns:a16="http://schemas.microsoft.com/office/drawing/2014/main" id="{2A09C98B-0B72-4B12-B65A-333A36821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4717" y="3760788"/>
            <a:ext cx="582612"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7" name="Picture 73">
            <a:extLst>
              <a:ext uri="{FF2B5EF4-FFF2-40B4-BE49-F238E27FC236}">
                <a16:creationId xmlns:a16="http://schemas.microsoft.com/office/drawing/2014/main" id="{3AE1F4F1-82C5-4405-A97F-F152944CD2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9524" y="2727439"/>
            <a:ext cx="582613"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29" name="Text Box 36">
            <a:extLst>
              <a:ext uri="{FF2B5EF4-FFF2-40B4-BE49-F238E27FC236}">
                <a16:creationId xmlns:a16="http://schemas.microsoft.com/office/drawing/2014/main" id="{243A6A42-7A9E-47FA-B7A6-3646BE1068F8}"/>
              </a:ext>
            </a:extLst>
          </p:cNvPr>
          <p:cNvSpPr txBox="1">
            <a:spLocks noChangeArrowheads="1"/>
          </p:cNvSpPr>
          <p:nvPr/>
        </p:nvSpPr>
        <p:spPr bwMode="auto">
          <a:xfrm>
            <a:off x="152400" y="231128"/>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a:r>
              <a:rPr lang="en-US" altLang="en-US" sz="4400" b="0" dirty="0" err="1">
                <a:solidFill>
                  <a:srgbClr val="990033"/>
                </a:solidFill>
                <a:ea typeface="MS PGothic" panose="020B0600070205080204" pitchFamily="34" charset="-128"/>
              </a:rPr>
              <a:t>coppie</a:t>
            </a:r>
            <a:r>
              <a:rPr lang="en-US" altLang="en-US" sz="4400" b="0" dirty="0">
                <a:solidFill>
                  <a:srgbClr val="990033"/>
                </a:solidFill>
                <a:ea typeface="MS PGothic" panose="020B0600070205080204" pitchFamily="34" charset="-128"/>
              </a:rPr>
              <a:t> emotive-</a:t>
            </a:r>
            <a:r>
              <a:rPr lang="en-US" altLang="en-US" sz="4400" b="0" dirty="0" err="1">
                <a:solidFill>
                  <a:srgbClr val="990033"/>
                </a:solidFill>
                <a:ea typeface="MS PGothic" panose="020B0600070205080204" pitchFamily="34" charset="-128"/>
              </a:rPr>
              <a:t>neutre</a:t>
            </a:r>
            <a:r>
              <a:rPr lang="en-US" altLang="en-US" sz="4400" b="0" dirty="0">
                <a:solidFill>
                  <a:srgbClr val="990033"/>
                </a:solidFill>
                <a:ea typeface="MS PGothic" panose="020B0600070205080204" pitchFamily="34" charset="-128"/>
              </a:rPr>
              <a:t> </a:t>
            </a:r>
            <a:r>
              <a:rPr lang="en-US" altLang="en-US" sz="4400" b="0" dirty="0" err="1">
                <a:solidFill>
                  <a:srgbClr val="7030A0"/>
                </a:solidFill>
                <a:ea typeface="MS PGothic" panose="020B0600070205080204" pitchFamily="34" charset="-128"/>
              </a:rPr>
              <a:t>incongruenti</a:t>
            </a:r>
            <a:endParaRPr lang="en-US" altLang="en-US" sz="4400" b="0" dirty="0">
              <a:solidFill>
                <a:srgbClr val="548235"/>
              </a:solidFill>
              <a:ea typeface="MS PGothic" panose="020B0600070205080204" pitchFamily="34" charset="-128"/>
            </a:endParaRPr>
          </a:p>
          <a:p>
            <a:pPr algn="ctr"/>
            <a:r>
              <a:rPr lang="en-US" altLang="en-US" sz="3400" b="0" dirty="0">
                <a:solidFill>
                  <a:srgbClr val="FFC000"/>
                </a:solidFill>
                <a:ea typeface="MS PGothic" panose="020B0600070205080204" pitchFamily="34" charset="-128"/>
              </a:rPr>
              <a:t>in </a:t>
            </a:r>
            <a:r>
              <a:rPr lang="en-US" altLang="en-US" sz="3400" b="0" dirty="0" err="1">
                <a:solidFill>
                  <a:srgbClr val="FFC000"/>
                </a:solidFill>
                <a:ea typeface="MS PGothic" panose="020B0600070205080204" pitchFamily="34" charset="-128"/>
              </a:rPr>
              <a:t>posizione</a:t>
            </a:r>
            <a:r>
              <a:rPr lang="en-US" altLang="en-US" sz="3400" b="0" dirty="0">
                <a:solidFill>
                  <a:srgbClr val="FFC000"/>
                </a:solidFill>
                <a:ea typeface="MS PGothic" panose="020B0600070205080204" pitchFamily="34" charset="-128"/>
              </a:rPr>
              <a:t> </a:t>
            </a:r>
            <a:r>
              <a:rPr lang="en-US" altLang="en-US" sz="3400" b="0" dirty="0" err="1">
                <a:solidFill>
                  <a:srgbClr val="FFC000"/>
                </a:solidFill>
                <a:ea typeface="MS PGothic" panose="020B0600070205080204" pitchFamily="34" charset="-128"/>
              </a:rPr>
              <a:t>canonica</a:t>
            </a:r>
            <a:endParaRPr lang="en-US" altLang="en-US" sz="3400" b="0" dirty="0">
              <a:solidFill>
                <a:srgbClr val="FFC000"/>
              </a:solidFill>
              <a:ea typeface="MS PGothic" panose="020B0600070205080204" pitchFamily="34" charset="-128"/>
            </a:endParaRPr>
          </a:p>
        </p:txBody>
      </p:sp>
      <p:sp>
        <p:nvSpPr>
          <p:cNvPr id="130" name="Text Box 63">
            <a:extLst>
              <a:ext uri="{FF2B5EF4-FFF2-40B4-BE49-F238E27FC236}">
                <a16:creationId xmlns:a16="http://schemas.microsoft.com/office/drawing/2014/main" id="{F467BE5F-CD46-45DA-9B89-89F0ACB99AF7}"/>
              </a:ext>
            </a:extLst>
          </p:cNvPr>
          <p:cNvSpPr txBox="1">
            <a:spLocks noChangeArrowheads="1"/>
          </p:cNvSpPr>
          <p:nvPr/>
        </p:nvSpPr>
        <p:spPr bwMode="auto">
          <a:xfrm>
            <a:off x="841894" y="4763070"/>
            <a:ext cx="178093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2400" dirty="0"/>
              <a:t>valenza media</a:t>
            </a:r>
          </a:p>
        </p:txBody>
      </p:sp>
      <p:grpSp>
        <p:nvGrpSpPr>
          <p:cNvPr id="132" name="Gruppo 131">
            <a:extLst>
              <a:ext uri="{FF2B5EF4-FFF2-40B4-BE49-F238E27FC236}">
                <a16:creationId xmlns:a16="http://schemas.microsoft.com/office/drawing/2014/main" id="{B86B4CD1-9F76-49F6-8197-2C5D4406E4AE}"/>
              </a:ext>
            </a:extLst>
          </p:cNvPr>
          <p:cNvGrpSpPr/>
          <p:nvPr/>
        </p:nvGrpSpPr>
        <p:grpSpPr>
          <a:xfrm>
            <a:off x="2971798" y="1593129"/>
            <a:ext cx="4114800" cy="505301"/>
            <a:chOff x="2971798" y="1593129"/>
            <a:chExt cx="4114800" cy="505301"/>
          </a:xfrm>
        </p:grpSpPr>
        <p:sp>
          <p:nvSpPr>
            <p:cNvPr id="133" name="Freccia a destra 132">
              <a:extLst>
                <a:ext uri="{FF2B5EF4-FFF2-40B4-BE49-F238E27FC236}">
                  <a16:creationId xmlns:a16="http://schemas.microsoft.com/office/drawing/2014/main" id="{BBE66A16-88B2-4151-A526-20AF2C503B1E}"/>
                </a:ext>
              </a:extLst>
            </p:cNvPr>
            <p:cNvSpPr/>
            <p:nvPr/>
          </p:nvSpPr>
          <p:spPr>
            <a:xfrm>
              <a:off x="5076823" y="1758682"/>
              <a:ext cx="2009775" cy="21898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CasellaDiTesto 133">
              <a:extLst>
                <a:ext uri="{FF2B5EF4-FFF2-40B4-BE49-F238E27FC236}">
                  <a16:creationId xmlns:a16="http://schemas.microsoft.com/office/drawing/2014/main" id="{9A3DD763-13DA-4DE0-ACFC-B12B7BBD90BB}"/>
                </a:ext>
              </a:extLst>
            </p:cNvPr>
            <p:cNvSpPr txBox="1"/>
            <p:nvPr/>
          </p:nvSpPr>
          <p:spPr>
            <a:xfrm>
              <a:off x="5410198" y="1593129"/>
              <a:ext cx="1247774" cy="492443"/>
            </a:xfrm>
            <a:prstGeom prst="rect">
              <a:avLst/>
            </a:prstGeom>
            <a:solidFill>
              <a:schemeClr val="bg1"/>
            </a:solidFill>
          </p:spPr>
          <p:txBody>
            <a:bodyPr wrap="square" rtlCol="0">
              <a:spAutoFit/>
            </a:bodyPr>
            <a:lstStyle/>
            <a:p>
              <a:pPr algn="ctr"/>
              <a:r>
                <a:rPr lang="it-IT" sz="2600" dirty="0"/>
                <a:t>positiva</a:t>
              </a:r>
              <a:endParaRPr lang="en-GB" sz="2600" dirty="0"/>
            </a:p>
          </p:txBody>
        </p:sp>
        <p:sp>
          <p:nvSpPr>
            <p:cNvPr id="135" name="Freccia a destra 134">
              <a:extLst>
                <a:ext uri="{FF2B5EF4-FFF2-40B4-BE49-F238E27FC236}">
                  <a16:creationId xmlns:a16="http://schemas.microsoft.com/office/drawing/2014/main" id="{FA1641D0-FD33-46C1-8B3F-59D9C8528DE0}"/>
                </a:ext>
              </a:extLst>
            </p:cNvPr>
            <p:cNvSpPr/>
            <p:nvPr/>
          </p:nvSpPr>
          <p:spPr>
            <a:xfrm rot="10800000">
              <a:off x="2971798" y="1765053"/>
              <a:ext cx="2009775" cy="21898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6" name="CasellaDiTesto 135">
              <a:extLst>
                <a:ext uri="{FF2B5EF4-FFF2-40B4-BE49-F238E27FC236}">
                  <a16:creationId xmlns:a16="http://schemas.microsoft.com/office/drawing/2014/main" id="{8181FF2E-2000-4EF7-8B4A-09966E11390D}"/>
                </a:ext>
              </a:extLst>
            </p:cNvPr>
            <p:cNvSpPr txBox="1"/>
            <p:nvPr/>
          </p:nvSpPr>
          <p:spPr>
            <a:xfrm>
              <a:off x="3290885" y="1605987"/>
              <a:ext cx="1371600" cy="492443"/>
            </a:xfrm>
            <a:prstGeom prst="rect">
              <a:avLst/>
            </a:prstGeom>
            <a:solidFill>
              <a:schemeClr val="bg1"/>
            </a:solidFill>
          </p:spPr>
          <p:txBody>
            <a:bodyPr wrap="square" rtlCol="0">
              <a:spAutoFit/>
            </a:bodyPr>
            <a:lstStyle/>
            <a:p>
              <a:pPr algn="ctr"/>
              <a:r>
                <a:rPr lang="it-IT" sz="2600" dirty="0"/>
                <a:t>negativa</a:t>
              </a:r>
              <a:endParaRPr lang="en-GB" sz="2600" dirty="0"/>
            </a:p>
          </p:txBody>
        </p:sp>
      </p:grpSp>
      <p:sp>
        <p:nvSpPr>
          <p:cNvPr id="127" name="CasellaDiTesto 126">
            <a:extLst>
              <a:ext uri="{FF2B5EF4-FFF2-40B4-BE49-F238E27FC236}">
                <a16:creationId xmlns:a16="http://schemas.microsoft.com/office/drawing/2014/main" id="{A09D3165-69E5-4251-8434-F42365D2B13A}"/>
              </a:ext>
            </a:extLst>
          </p:cNvPr>
          <p:cNvSpPr txBox="1"/>
          <p:nvPr/>
        </p:nvSpPr>
        <p:spPr>
          <a:xfrm>
            <a:off x="3795711" y="1269807"/>
            <a:ext cx="2466977" cy="492443"/>
          </a:xfrm>
          <a:prstGeom prst="rect">
            <a:avLst/>
          </a:prstGeom>
          <a:noFill/>
        </p:spPr>
        <p:txBody>
          <a:bodyPr wrap="square" rtlCol="0">
            <a:spAutoFit/>
          </a:bodyPr>
          <a:lstStyle/>
          <a:p>
            <a:r>
              <a:rPr lang="it-IT" sz="2600" dirty="0"/>
              <a:t>polarità emotiva</a:t>
            </a:r>
            <a:endParaRPr lang="en-GB" sz="2600" dirty="0"/>
          </a:p>
        </p:txBody>
      </p:sp>
      <p:sp>
        <p:nvSpPr>
          <p:cNvPr id="128" name="CasellaDiTesto 127">
            <a:extLst>
              <a:ext uri="{FF2B5EF4-FFF2-40B4-BE49-F238E27FC236}">
                <a16:creationId xmlns:a16="http://schemas.microsoft.com/office/drawing/2014/main" id="{36B319C5-502E-46F8-B96A-041E95E9B94A}"/>
              </a:ext>
            </a:extLst>
          </p:cNvPr>
          <p:cNvSpPr txBox="1"/>
          <p:nvPr/>
        </p:nvSpPr>
        <p:spPr>
          <a:xfrm>
            <a:off x="2476499" y="1928421"/>
            <a:ext cx="5105399" cy="492443"/>
          </a:xfrm>
          <a:prstGeom prst="rect">
            <a:avLst/>
          </a:prstGeom>
          <a:noFill/>
        </p:spPr>
        <p:txBody>
          <a:bodyPr wrap="square" rtlCol="0">
            <a:spAutoFit/>
          </a:bodyPr>
          <a:lstStyle/>
          <a:p>
            <a:r>
              <a:rPr lang="it-IT" sz="2600" dirty="0"/>
              <a:t>intensità emotiva relativa al neutro</a:t>
            </a:r>
            <a:endParaRPr lang="en-GB" sz="2600" dirty="0"/>
          </a:p>
        </p:txBody>
      </p:sp>
      <p:sp>
        <p:nvSpPr>
          <p:cNvPr id="137" name="Oval 160">
            <a:extLst>
              <a:ext uri="{FF2B5EF4-FFF2-40B4-BE49-F238E27FC236}">
                <a16:creationId xmlns:a16="http://schemas.microsoft.com/office/drawing/2014/main" id="{B094CC18-A8E6-42E0-9DBA-0E6108FD51D9}"/>
              </a:ext>
            </a:extLst>
          </p:cNvPr>
          <p:cNvSpPr>
            <a:spLocks noChangeAspect="1" noChangeArrowheads="1"/>
          </p:cNvSpPr>
          <p:nvPr/>
        </p:nvSpPr>
        <p:spPr bwMode="auto">
          <a:xfrm>
            <a:off x="8429569" y="6484263"/>
            <a:ext cx="125334" cy="126000"/>
          </a:xfrm>
          <a:prstGeom prst="ellipse">
            <a:avLst/>
          </a:prstGeom>
          <a:solidFill>
            <a:srgbClr val="20BDC3"/>
          </a:solidFill>
          <a:ln w="30226">
            <a:solidFill>
              <a:srgbClr val="F89722"/>
            </a:solidFill>
            <a:miter lim="800000"/>
            <a:headEnd/>
            <a:tailEnd/>
          </a:ln>
        </p:spPr>
        <p:txBody>
          <a:bodyPr/>
          <a:lstStyle/>
          <a:p>
            <a:endParaRPr lang="en-GB"/>
          </a:p>
        </p:txBody>
      </p:sp>
      <p:sp>
        <p:nvSpPr>
          <p:cNvPr id="138" name="Oval 161">
            <a:extLst>
              <a:ext uri="{FF2B5EF4-FFF2-40B4-BE49-F238E27FC236}">
                <a16:creationId xmlns:a16="http://schemas.microsoft.com/office/drawing/2014/main" id="{2D256A77-1616-421C-90B6-A5A80D025A12}"/>
              </a:ext>
            </a:extLst>
          </p:cNvPr>
          <p:cNvSpPr>
            <a:spLocks noChangeAspect="1" noChangeArrowheads="1"/>
          </p:cNvSpPr>
          <p:nvPr/>
        </p:nvSpPr>
        <p:spPr bwMode="auto">
          <a:xfrm>
            <a:off x="7707093" y="6388220"/>
            <a:ext cx="298800" cy="298800"/>
          </a:xfrm>
          <a:prstGeom prst="ellipse">
            <a:avLst/>
          </a:prstGeom>
          <a:solidFill>
            <a:srgbClr val="F3766E"/>
          </a:solidFill>
          <a:ln w="30226">
            <a:solidFill>
              <a:srgbClr val="ED2691"/>
            </a:solidFill>
            <a:miter lim="800000"/>
            <a:headEnd/>
            <a:tailEnd/>
          </a:ln>
        </p:spPr>
        <p:txBody>
          <a:bodyPr/>
          <a:lstStyle/>
          <a:p>
            <a:endParaRPr lang="en-GB"/>
          </a:p>
        </p:txBody>
      </p:sp>
    </p:spTree>
    <p:extLst>
      <p:ext uri="{BB962C8B-B14F-4D97-AF65-F5344CB8AC3E}">
        <p14:creationId xmlns:p14="http://schemas.microsoft.com/office/powerpoint/2010/main" val="528750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1.11111E-6 L 0.3776 0.40694 " pathEditMode="relative" rAng="0" ptsTypes="AA">
                                      <p:cBhvr>
                                        <p:cTn id="6" dur="2000" fill="hold"/>
                                        <p:tgtEl>
                                          <p:spTgt spid="36"/>
                                        </p:tgtEl>
                                        <p:attrNameLst>
                                          <p:attrName>ppt_x</p:attrName>
                                          <p:attrName>ppt_y</p:attrName>
                                        </p:attrNameLst>
                                      </p:cBhvr>
                                      <p:rCtr x="18872" y="20347"/>
                                    </p:animMotion>
                                  </p:childTnLst>
                                </p:cTn>
                              </p:par>
                              <p:par>
                                <p:cTn id="7" presetID="42" presetClass="path" presetSubtype="0" accel="50000" decel="50000" fill="hold" nodeType="withEffect">
                                  <p:stCondLst>
                                    <p:cond delay="0"/>
                                  </p:stCondLst>
                                  <p:childTnLst>
                                    <p:animMotion origin="layout" path="M 8.33333E-7 -4.81481E-6 L 0.12639 0.25602 " pathEditMode="relative" rAng="0" ptsTypes="AA">
                                      <p:cBhvr>
                                        <p:cTn id="8" dur="2000" fill="hold"/>
                                        <p:tgtEl>
                                          <p:spTgt spid="46"/>
                                        </p:tgtEl>
                                        <p:attrNameLst>
                                          <p:attrName>ppt_x</p:attrName>
                                          <p:attrName>ppt_y</p:attrName>
                                        </p:attrNameLst>
                                      </p:cBhvr>
                                      <p:rCtr x="6319" y="12801"/>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1.66667E-6 -4.81481E-6 L 0.37969 0.25602 " pathEditMode="relative" rAng="0" ptsTypes="AA">
                                      <p:cBhvr>
                                        <p:cTn id="12" dur="2000" fill="hold"/>
                                        <p:tgtEl>
                                          <p:spTgt spid="41"/>
                                        </p:tgtEl>
                                        <p:attrNameLst>
                                          <p:attrName>ppt_x</p:attrName>
                                          <p:attrName>ppt_y</p:attrName>
                                        </p:attrNameLst>
                                      </p:cBhvr>
                                      <p:rCtr x="18976" y="12801"/>
                                    </p:animMotion>
                                  </p:childTnLst>
                                </p:cTn>
                              </p:par>
                              <p:par>
                                <p:cTn id="13" presetID="42" presetClass="path" presetSubtype="0" accel="50000" decel="50000" fill="hold" nodeType="withEffect">
                                  <p:stCondLst>
                                    <p:cond delay="0"/>
                                  </p:stCondLst>
                                  <p:childTnLst>
                                    <p:animMotion origin="layout" path="M 3.05556E-6 -3.7037E-7 L 0.13159 0.40671 " pathEditMode="relative" rAng="0" ptsTypes="AA">
                                      <p:cBhvr>
                                        <p:cTn id="14" dur="2000" fill="hold"/>
                                        <p:tgtEl>
                                          <p:spTgt spid="47"/>
                                        </p:tgtEl>
                                        <p:attrNameLst>
                                          <p:attrName>ppt_x</p:attrName>
                                          <p:attrName>ppt_y</p:attrName>
                                        </p:attrNameLst>
                                      </p:cBhvr>
                                      <p:rCtr x="6580" y="20324"/>
                                    </p:animMotion>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2000"/>
                                        <p:tgtEl>
                                          <p:spTgt spid="66"/>
                                        </p:tgtEl>
                                      </p:cBhvr>
                                    </p:animEffect>
                                  </p:childTnLst>
                                </p:cTn>
                              </p:par>
                              <p:par>
                                <p:cTn id="19" presetID="10" presetClass="entr" presetSubtype="0"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2000"/>
                                        <p:tgtEl>
                                          <p:spTgt spid="67"/>
                                        </p:tgtEl>
                                      </p:cBhvr>
                                    </p:animEffect>
                                  </p:childTnLst>
                                </p:cTn>
                              </p:par>
                              <p:par>
                                <p:cTn id="22" presetID="10" presetClass="entr" presetSubtype="0" fill="hold" nodeType="withEffect">
                                  <p:stCondLst>
                                    <p:cond delay="0"/>
                                  </p:stCondLst>
                                  <p:childTnLst>
                                    <p:set>
                                      <p:cBhvr>
                                        <p:cTn id="23" dur="1" fill="hold">
                                          <p:stCondLst>
                                            <p:cond delay="0"/>
                                          </p:stCondLst>
                                        </p:cTn>
                                        <p:tgtEl>
                                          <p:spTgt spid="137"/>
                                        </p:tgtEl>
                                        <p:attrNameLst>
                                          <p:attrName>style.visibility</p:attrName>
                                        </p:attrNameLst>
                                      </p:cBhvr>
                                      <p:to>
                                        <p:strVal val="visible"/>
                                      </p:to>
                                    </p:set>
                                    <p:animEffect transition="in" filter="fade">
                                      <p:cBhvr>
                                        <p:cTn id="24" dur="2000"/>
                                        <p:tgtEl>
                                          <p:spTgt spid="137"/>
                                        </p:tgtEl>
                                      </p:cBhvr>
                                    </p:animEffect>
                                  </p:childTnLst>
                                </p:cTn>
                              </p:par>
                              <p:par>
                                <p:cTn id="25" presetID="10" presetClass="entr" presetSubtype="0"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fade">
                                      <p:cBhvr>
                                        <p:cTn id="27"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po 24">
            <a:extLst>
              <a:ext uri="{FF2B5EF4-FFF2-40B4-BE49-F238E27FC236}">
                <a16:creationId xmlns:a16="http://schemas.microsoft.com/office/drawing/2014/main" id="{B163D5A2-127A-45AD-93A4-AA5D010F0686}"/>
              </a:ext>
            </a:extLst>
          </p:cNvPr>
          <p:cNvGrpSpPr/>
          <p:nvPr/>
        </p:nvGrpSpPr>
        <p:grpSpPr>
          <a:xfrm>
            <a:off x="2763421" y="1276888"/>
            <a:ext cx="3638154" cy="5037697"/>
            <a:chOff x="2742298" y="1276888"/>
            <a:chExt cx="3638154" cy="5037697"/>
          </a:xfrm>
        </p:grpSpPr>
        <p:pic>
          <p:nvPicPr>
            <p:cNvPr id="26" name="Immagine 25">
              <a:extLst>
                <a:ext uri="{FF2B5EF4-FFF2-40B4-BE49-F238E27FC236}">
                  <a16:creationId xmlns:a16="http://schemas.microsoft.com/office/drawing/2014/main" id="{3E2E526B-067C-4137-A71E-32D87C201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2298" y="2638200"/>
              <a:ext cx="3603109" cy="36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magine 26">
              <a:extLst>
                <a:ext uri="{FF2B5EF4-FFF2-40B4-BE49-F238E27FC236}">
                  <a16:creationId xmlns:a16="http://schemas.microsoft.com/office/drawing/2014/main" id="{78B0C35C-526C-4822-8BE6-5CA3B407F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3547" y="1276888"/>
              <a:ext cx="3616905" cy="137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Ovale 30">
            <a:extLst>
              <a:ext uri="{FF2B5EF4-FFF2-40B4-BE49-F238E27FC236}">
                <a16:creationId xmlns:a16="http://schemas.microsoft.com/office/drawing/2014/main" id="{516BBB33-AA23-4108-916B-D5AB7E15F0DF}"/>
              </a:ext>
            </a:extLst>
          </p:cNvPr>
          <p:cNvSpPr/>
          <p:nvPr/>
        </p:nvSpPr>
        <p:spPr bwMode="auto">
          <a:xfrm>
            <a:off x="2062731" y="2689980"/>
            <a:ext cx="938787" cy="900609"/>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p>
        </p:txBody>
      </p:sp>
      <p:grpSp>
        <p:nvGrpSpPr>
          <p:cNvPr id="6" name="Gruppo 5">
            <a:extLst>
              <a:ext uri="{FF2B5EF4-FFF2-40B4-BE49-F238E27FC236}">
                <a16:creationId xmlns:a16="http://schemas.microsoft.com/office/drawing/2014/main" id="{C085D98C-30B4-46D5-9164-6E88EE30A1F8}"/>
              </a:ext>
            </a:extLst>
          </p:cNvPr>
          <p:cNvGrpSpPr>
            <a:grpSpLocks/>
          </p:cNvGrpSpPr>
          <p:nvPr/>
        </p:nvGrpSpPr>
        <p:grpSpPr bwMode="auto">
          <a:xfrm>
            <a:off x="3655219" y="3473054"/>
            <a:ext cx="1947060" cy="2519715"/>
            <a:chOff x="7696199" y="1895594"/>
            <a:chExt cx="2595607" cy="3358564"/>
          </a:xfrm>
        </p:grpSpPr>
        <p:pic>
          <p:nvPicPr>
            <p:cNvPr id="11284" name="Immagine 3">
              <a:extLst>
                <a:ext uri="{FF2B5EF4-FFF2-40B4-BE49-F238E27FC236}">
                  <a16:creationId xmlns:a16="http://schemas.microsoft.com/office/drawing/2014/main" id="{5F697469-AFB0-40A8-B8BA-0F4F2D66F6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342" t="6467" r="15372" b="7642"/>
            <a:stretch>
              <a:fillRect/>
            </a:stretch>
          </p:blipFill>
          <p:spPr bwMode="auto">
            <a:xfrm rot="5400000">
              <a:off x="7389221" y="2202572"/>
              <a:ext cx="2993790" cy="237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5" name="CasellaDiTesto 4">
              <a:extLst>
                <a:ext uri="{FF2B5EF4-FFF2-40B4-BE49-F238E27FC236}">
                  <a16:creationId xmlns:a16="http://schemas.microsoft.com/office/drawing/2014/main" id="{C3D9D371-D278-4396-94B0-DAE30B37DC7E}"/>
                </a:ext>
              </a:extLst>
            </p:cNvPr>
            <p:cNvSpPr txBox="1">
              <a:spLocks noChangeArrowheads="1"/>
            </p:cNvSpPr>
            <p:nvPr/>
          </p:nvSpPr>
          <p:spPr bwMode="auto">
            <a:xfrm>
              <a:off x="9359840" y="4761870"/>
              <a:ext cx="931966" cy="4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1800" dirty="0"/>
                <a:t>fovea</a:t>
              </a:r>
            </a:p>
          </p:txBody>
        </p:sp>
      </p:grpSp>
      <p:cxnSp>
        <p:nvCxnSpPr>
          <p:cNvPr id="8" name="Connettore 2 7">
            <a:extLst>
              <a:ext uri="{FF2B5EF4-FFF2-40B4-BE49-F238E27FC236}">
                <a16:creationId xmlns:a16="http://schemas.microsoft.com/office/drawing/2014/main" id="{3EC692D7-B469-4D91-999B-B1E0B2F8A81A}"/>
              </a:ext>
            </a:extLst>
          </p:cNvPr>
          <p:cNvCxnSpPr>
            <a:cxnSpLocks/>
            <a:stCxn id="36" idx="0"/>
            <a:endCxn id="40" idx="0"/>
          </p:cNvCxnSpPr>
          <p:nvPr/>
        </p:nvCxnSpPr>
        <p:spPr>
          <a:xfrm>
            <a:off x="4514850" y="1937147"/>
            <a:ext cx="57150" cy="3400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ttore 2 32">
            <a:extLst>
              <a:ext uri="{FF2B5EF4-FFF2-40B4-BE49-F238E27FC236}">
                <a16:creationId xmlns:a16="http://schemas.microsoft.com/office/drawing/2014/main" id="{CEC12B00-F93E-410B-B15F-1B6AE7DA74B7}"/>
              </a:ext>
            </a:extLst>
          </p:cNvPr>
          <p:cNvCxnSpPr>
            <a:cxnSpLocks/>
            <a:stCxn id="36" idx="2"/>
            <a:endCxn id="41" idx="1"/>
          </p:cNvCxnSpPr>
          <p:nvPr/>
        </p:nvCxnSpPr>
        <p:spPr>
          <a:xfrm>
            <a:off x="4244579" y="1937147"/>
            <a:ext cx="516731" cy="3400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4" name="Gruppo 33">
            <a:extLst>
              <a:ext uri="{FF2B5EF4-FFF2-40B4-BE49-F238E27FC236}">
                <a16:creationId xmlns:a16="http://schemas.microsoft.com/office/drawing/2014/main" id="{FB5AA238-E70D-4F5D-A630-81FF60F276B7}"/>
              </a:ext>
            </a:extLst>
          </p:cNvPr>
          <p:cNvGrpSpPr>
            <a:grpSpLocks noChangeAspect="1"/>
          </p:cNvGrpSpPr>
          <p:nvPr/>
        </p:nvGrpSpPr>
        <p:grpSpPr bwMode="auto">
          <a:xfrm>
            <a:off x="4244578" y="1801416"/>
            <a:ext cx="270272" cy="270272"/>
            <a:chOff x="5825875" y="2358900"/>
            <a:chExt cx="540000" cy="540000"/>
          </a:xfrm>
        </p:grpSpPr>
        <p:sp>
          <p:nvSpPr>
            <p:cNvPr id="35" name="Ovale 34">
              <a:extLst>
                <a:ext uri="{FF2B5EF4-FFF2-40B4-BE49-F238E27FC236}">
                  <a16:creationId xmlns:a16="http://schemas.microsoft.com/office/drawing/2014/main" id="{95490863-E79B-4062-94E7-376661837AA7}"/>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36" name="Cerchio parziale 35">
              <a:extLst>
                <a:ext uri="{FF2B5EF4-FFF2-40B4-BE49-F238E27FC236}">
                  <a16:creationId xmlns:a16="http://schemas.microsoft.com/office/drawing/2014/main" id="{18530547-AEB8-433B-B62E-8008F1D9B026}"/>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grpSp>
        <p:nvGrpSpPr>
          <p:cNvPr id="39" name="Gruppo 38">
            <a:extLst>
              <a:ext uri="{FF2B5EF4-FFF2-40B4-BE49-F238E27FC236}">
                <a16:creationId xmlns:a16="http://schemas.microsoft.com/office/drawing/2014/main" id="{2CC10C32-ADA3-4D00-AD3E-001955E3862D}"/>
              </a:ext>
            </a:extLst>
          </p:cNvPr>
          <p:cNvGrpSpPr>
            <a:grpSpLocks noChangeAspect="1"/>
          </p:cNvGrpSpPr>
          <p:nvPr/>
        </p:nvGrpSpPr>
        <p:grpSpPr bwMode="auto">
          <a:xfrm rot="5400000" flipV="1">
            <a:off x="4572001" y="5242322"/>
            <a:ext cx="189309" cy="189310"/>
            <a:chOff x="5825875" y="2358900"/>
            <a:chExt cx="540000" cy="540000"/>
          </a:xfrm>
        </p:grpSpPr>
        <p:sp>
          <p:nvSpPr>
            <p:cNvPr id="40" name="Ovale 39">
              <a:extLst>
                <a:ext uri="{FF2B5EF4-FFF2-40B4-BE49-F238E27FC236}">
                  <a16:creationId xmlns:a16="http://schemas.microsoft.com/office/drawing/2014/main" id="{1B3DEF0F-31F9-442F-A863-3894B2C25126}"/>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41" name="Cerchio parziale 40">
              <a:extLst>
                <a:ext uri="{FF2B5EF4-FFF2-40B4-BE49-F238E27FC236}">
                  <a16:creationId xmlns:a16="http://schemas.microsoft.com/office/drawing/2014/main" id="{5E549AE0-FA19-40BC-BC5C-66B350E3AF98}"/>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grpSp>
        <p:nvGrpSpPr>
          <p:cNvPr id="44" name="Gruppo 43">
            <a:extLst>
              <a:ext uri="{FF2B5EF4-FFF2-40B4-BE49-F238E27FC236}">
                <a16:creationId xmlns:a16="http://schemas.microsoft.com/office/drawing/2014/main" id="{B9F69D12-8BA7-467D-893A-0A70BFFA0B69}"/>
              </a:ext>
            </a:extLst>
          </p:cNvPr>
          <p:cNvGrpSpPr>
            <a:grpSpLocks/>
          </p:cNvGrpSpPr>
          <p:nvPr/>
        </p:nvGrpSpPr>
        <p:grpSpPr bwMode="auto">
          <a:xfrm>
            <a:off x="2200213" y="2749351"/>
            <a:ext cx="2347606" cy="2874086"/>
            <a:chOff x="2942624" y="2522951"/>
            <a:chExt cx="3130391" cy="3832561"/>
          </a:xfrm>
        </p:grpSpPr>
        <p:cxnSp>
          <p:nvCxnSpPr>
            <p:cNvPr id="38" name="Connettore diritto 37">
              <a:extLst>
                <a:ext uri="{FF2B5EF4-FFF2-40B4-BE49-F238E27FC236}">
                  <a16:creationId xmlns:a16="http://schemas.microsoft.com/office/drawing/2014/main" id="{4C87D1DC-581C-42D9-B6E5-0510F279B14F}"/>
                </a:ext>
              </a:extLst>
            </p:cNvPr>
            <p:cNvCxnSpPr>
              <a:cxnSpLocks/>
              <a:endCxn id="11284" idx="1"/>
            </p:cNvCxnSpPr>
            <p:nvPr/>
          </p:nvCxnSpPr>
          <p:spPr>
            <a:xfrm>
              <a:off x="3693628" y="2522951"/>
              <a:ext cx="2379387" cy="965051"/>
            </a:xfrm>
            <a:prstGeom prst="line">
              <a:avLst/>
            </a:prstGeom>
          </p:spPr>
          <p:style>
            <a:lnRef idx="1">
              <a:schemeClr val="dk1"/>
            </a:lnRef>
            <a:fillRef idx="0">
              <a:schemeClr val="dk1"/>
            </a:fillRef>
            <a:effectRef idx="0">
              <a:schemeClr val="dk1"/>
            </a:effectRef>
            <a:fontRef idx="minor">
              <a:schemeClr val="tx1"/>
            </a:fontRef>
          </p:style>
        </p:cxnSp>
        <p:cxnSp>
          <p:nvCxnSpPr>
            <p:cNvPr id="43" name="Connettore diritto 42">
              <a:extLst>
                <a:ext uri="{FF2B5EF4-FFF2-40B4-BE49-F238E27FC236}">
                  <a16:creationId xmlns:a16="http://schemas.microsoft.com/office/drawing/2014/main" id="{A51E6953-88CB-45E5-A196-9825E7E6BBB9}"/>
                </a:ext>
              </a:extLst>
            </p:cNvPr>
            <p:cNvCxnSpPr>
              <a:cxnSpLocks/>
              <a:stCxn id="31" idx="3"/>
            </p:cNvCxnSpPr>
            <p:nvPr/>
          </p:nvCxnSpPr>
          <p:spPr>
            <a:xfrm>
              <a:off x="2942624" y="3468857"/>
              <a:ext cx="2510208" cy="2886655"/>
            </a:xfrm>
            <a:prstGeom prst="line">
              <a:avLst/>
            </a:prstGeom>
          </p:spPr>
          <p:style>
            <a:lnRef idx="1">
              <a:schemeClr val="dk1"/>
            </a:lnRef>
            <a:fillRef idx="0">
              <a:schemeClr val="dk1"/>
            </a:fillRef>
            <a:effectRef idx="0">
              <a:schemeClr val="dk1"/>
            </a:effectRef>
            <a:fontRef idx="minor">
              <a:schemeClr val="tx1"/>
            </a:fontRef>
          </p:style>
        </p:cxnSp>
      </p:grpSp>
      <p:grpSp>
        <p:nvGrpSpPr>
          <p:cNvPr id="49" name="Gruppo 48">
            <a:extLst>
              <a:ext uri="{FF2B5EF4-FFF2-40B4-BE49-F238E27FC236}">
                <a16:creationId xmlns:a16="http://schemas.microsoft.com/office/drawing/2014/main" id="{7A6CCF28-A93F-439A-BB01-ACC594C6C00E}"/>
              </a:ext>
            </a:extLst>
          </p:cNvPr>
          <p:cNvGrpSpPr>
            <a:grpSpLocks/>
          </p:cNvGrpSpPr>
          <p:nvPr/>
        </p:nvGrpSpPr>
        <p:grpSpPr bwMode="auto">
          <a:xfrm>
            <a:off x="3938586" y="2365773"/>
            <a:ext cx="1095621" cy="300082"/>
            <a:chOff x="5251615" y="2011423"/>
            <a:chExt cx="1461484" cy="399508"/>
          </a:xfrm>
        </p:grpSpPr>
        <p:cxnSp>
          <p:nvCxnSpPr>
            <p:cNvPr id="47" name="Connettore 2 46">
              <a:extLst>
                <a:ext uri="{FF2B5EF4-FFF2-40B4-BE49-F238E27FC236}">
                  <a16:creationId xmlns:a16="http://schemas.microsoft.com/office/drawing/2014/main" id="{DDA5B55E-4027-4B4D-AB4F-481CE4EA8390}"/>
                </a:ext>
              </a:extLst>
            </p:cNvPr>
            <p:cNvCxnSpPr>
              <a:cxnSpLocks/>
            </p:cNvCxnSpPr>
            <p:nvPr/>
          </p:nvCxnSpPr>
          <p:spPr>
            <a:xfrm flipV="1">
              <a:off x="5723315" y="2011423"/>
              <a:ext cx="339877" cy="634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1277" name="CasellaDiTesto 47">
              <a:extLst>
                <a:ext uri="{FF2B5EF4-FFF2-40B4-BE49-F238E27FC236}">
                  <a16:creationId xmlns:a16="http://schemas.microsoft.com/office/drawing/2014/main" id="{C8361DD7-9B16-48FA-9ED1-739B877DD3D5}"/>
                </a:ext>
              </a:extLst>
            </p:cNvPr>
            <p:cNvSpPr txBox="1">
              <a:spLocks noChangeArrowheads="1"/>
            </p:cNvSpPr>
            <p:nvPr/>
          </p:nvSpPr>
          <p:spPr bwMode="auto">
            <a:xfrm>
              <a:off x="5251615" y="2011423"/>
              <a:ext cx="1461484" cy="39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1350"/>
                <a:t>angolo visivo</a:t>
              </a:r>
            </a:p>
          </p:txBody>
        </p:sp>
      </p:grpSp>
      <p:sp>
        <p:nvSpPr>
          <p:cNvPr id="24" name="Titolo 3">
            <a:extLst>
              <a:ext uri="{FF2B5EF4-FFF2-40B4-BE49-F238E27FC236}">
                <a16:creationId xmlns:a16="http://schemas.microsoft.com/office/drawing/2014/main" id="{14DA5469-D42B-4895-918E-85B9E9D0080C}"/>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eccentricità</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path" presetSubtype="0" accel="50000" decel="50000" fill="hold" nodeType="clickEffect">
                                  <p:stCondLst>
                                    <p:cond delay="0"/>
                                  </p:stCondLst>
                                  <p:childTnLst>
                                    <p:animMotion origin="layout" path="M -1.66667E-6 -2.22222E-6 L -0.30642 0.00162 " pathEditMode="relative" rAng="0" ptsTypes="AA">
                                      <p:cBhvr>
                                        <p:cTn id="6" dur="2000" fill="hold"/>
                                        <p:tgtEl>
                                          <p:spTgt spid="25"/>
                                        </p:tgtEl>
                                        <p:attrNameLst>
                                          <p:attrName>ppt_x</p:attrName>
                                          <p:attrName>ppt_y</p:attrName>
                                        </p:attrNameLst>
                                      </p:cBhvr>
                                      <p:rCtr x="-15330" y="69"/>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par>
                          <p:cTn id="13" fill="hold" nodeType="afterGroup">
                            <p:stCondLst>
                              <p:cond delay="2000"/>
                            </p:stCondLst>
                            <p:childTnLst>
                              <p:par>
                                <p:cTn id="14" presetID="1"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par>
                          <p:cTn id="24" fill="hold" nodeType="afterGroup">
                            <p:stCondLst>
                              <p:cond delay="0"/>
                            </p:stCondLst>
                            <p:childTnLst>
                              <p:par>
                                <p:cTn id="25" presetID="1" presetClass="entr" presetSubtype="0"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nodeType="afterEffect">
                                  <p:stCondLst>
                                    <p:cond delay="0"/>
                                  </p:stCondLst>
                                  <p:childTnLst>
                                    <p:set>
                                      <p:cBhvr>
                                        <p:cTn id="29" dur="1" fill="hold">
                                          <p:stCondLst>
                                            <p:cond delay="0"/>
                                          </p:stCondLst>
                                        </p:cTn>
                                        <p:tgtEl>
                                          <p:spTgt spid="39"/>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uppo 55">
            <a:extLst>
              <a:ext uri="{FF2B5EF4-FFF2-40B4-BE49-F238E27FC236}">
                <a16:creationId xmlns:a16="http://schemas.microsoft.com/office/drawing/2014/main" id="{3562FE0B-3CCD-4E88-B16E-157FC38A2066}"/>
              </a:ext>
            </a:extLst>
          </p:cNvPr>
          <p:cNvGrpSpPr/>
          <p:nvPr/>
        </p:nvGrpSpPr>
        <p:grpSpPr>
          <a:xfrm>
            <a:off x="2971798" y="1593129"/>
            <a:ext cx="4114800" cy="505301"/>
            <a:chOff x="2971798" y="1593129"/>
            <a:chExt cx="4114800" cy="505301"/>
          </a:xfrm>
        </p:grpSpPr>
        <p:sp>
          <p:nvSpPr>
            <p:cNvPr id="57" name="Freccia a destra 56">
              <a:extLst>
                <a:ext uri="{FF2B5EF4-FFF2-40B4-BE49-F238E27FC236}">
                  <a16:creationId xmlns:a16="http://schemas.microsoft.com/office/drawing/2014/main" id="{C0EA1545-1639-40CE-A9CB-FF6E20F345EB}"/>
                </a:ext>
              </a:extLst>
            </p:cNvPr>
            <p:cNvSpPr/>
            <p:nvPr/>
          </p:nvSpPr>
          <p:spPr>
            <a:xfrm>
              <a:off x="5076823" y="1758682"/>
              <a:ext cx="2009775" cy="21898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CasellaDiTesto 57">
              <a:extLst>
                <a:ext uri="{FF2B5EF4-FFF2-40B4-BE49-F238E27FC236}">
                  <a16:creationId xmlns:a16="http://schemas.microsoft.com/office/drawing/2014/main" id="{0B8E1C39-8E68-46DD-9118-341DC2057E94}"/>
                </a:ext>
              </a:extLst>
            </p:cNvPr>
            <p:cNvSpPr txBox="1"/>
            <p:nvPr/>
          </p:nvSpPr>
          <p:spPr>
            <a:xfrm>
              <a:off x="5410198" y="1593129"/>
              <a:ext cx="1247774" cy="492443"/>
            </a:xfrm>
            <a:prstGeom prst="rect">
              <a:avLst/>
            </a:prstGeom>
            <a:solidFill>
              <a:schemeClr val="bg1"/>
            </a:solidFill>
          </p:spPr>
          <p:txBody>
            <a:bodyPr wrap="square" rtlCol="0">
              <a:spAutoFit/>
            </a:bodyPr>
            <a:lstStyle/>
            <a:p>
              <a:pPr algn="ctr"/>
              <a:r>
                <a:rPr lang="it-IT" sz="2600" dirty="0"/>
                <a:t>positiva</a:t>
              </a:r>
              <a:endParaRPr lang="en-GB" sz="2600" dirty="0"/>
            </a:p>
          </p:txBody>
        </p:sp>
        <p:sp>
          <p:nvSpPr>
            <p:cNvPr id="59" name="Freccia a destra 58">
              <a:extLst>
                <a:ext uri="{FF2B5EF4-FFF2-40B4-BE49-F238E27FC236}">
                  <a16:creationId xmlns:a16="http://schemas.microsoft.com/office/drawing/2014/main" id="{357A164D-A1E3-4763-8CA9-024627DE19EF}"/>
                </a:ext>
              </a:extLst>
            </p:cNvPr>
            <p:cNvSpPr/>
            <p:nvPr/>
          </p:nvSpPr>
          <p:spPr>
            <a:xfrm rot="10800000">
              <a:off x="2971798" y="1765053"/>
              <a:ext cx="2009775" cy="21898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CasellaDiTesto 59">
              <a:extLst>
                <a:ext uri="{FF2B5EF4-FFF2-40B4-BE49-F238E27FC236}">
                  <a16:creationId xmlns:a16="http://schemas.microsoft.com/office/drawing/2014/main" id="{D7F31136-80CB-4FE2-8ECF-DAB817F14A27}"/>
                </a:ext>
              </a:extLst>
            </p:cNvPr>
            <p:cNvSpPr txBox="1"/>
            <p:nvPr/>
          </p:nvSpPr>
          <p:spPr>
            <a:xfrm>
              <a:off x="3290885" y="1605987"/>
              <a:ext cx="1371600" cy="492443"/>
            </a:xfrm>
            <a:prstGeom prst="rect">
              <a:avLst/>
            </a:prstGeom>
            <a:solidFill>
              <a:schemeClr val="bg1"/>
            </a:solidFill>
          </p:spPr>
          <p:txBody>
            <a:bodyPr wrap="square" rtlCol="0">
              <a:spAutoFit/>
            </a:bodyPr>
            <a:lstStyle/>
            <a:p>
              <a:pPr algn="ctr"/>
              <a:r>
                <a:rPr lang="it-IT" sz="2600" dirty="0"/>
                <a:t>negativa</a:t>
              </a:r>
              <a:endParaRPr lang="en-GB" sz="2600" dirty="0"/>
            </a:p>
          </p:txBody>
        </p:sp>
      </p:grpSp>
      <p:sp>
        <p:nvSpPr>
          <p:cNvPr id="31" name="Freeform 62">
            <a:extLst>
              <a:ext uri="{FF2B5EF4-FFF2-40B4-BE49-F238E27FC236}">
                <a16:creationId xmlns:a16="http://schemas.microsoft.com/office/drawing/2014/main" id="{E5B5FB5B-EBBE-47ED-AA14-CC411050A78F}"/>
              </a:ext>
            </a:extLst>
          </p:cNvPr>
          <p:cNvSpPr>
            <a:spLocks/>
          </p:cNvSpPr>
          <p:nvPr/>
        </p:nvSpPr>
        <p:spPr bwMode="auto">
          <a:xfrm>
            <a:off x="5666586" y="4655634"/>
            <a:ext cx="3389313" cy="2089150"/>
          </a:xfrm>
          <a:custGeom>
            <a:avLst/>
            <a:gdLst>
              <a:gd name="T0" fmla="*/ 1325 w 1325"/>
              <a:gd name="T1" fmla="*/ 769 h 817"/>
              <a:gd name="T2" fmla="*/ 1277 w 1325"/>
              <a:gd name="T3" fmla="*/ 817 h 817"/>
              <a:gd name="T4" fmla="*/ 48 w 1325"/>
              <a:gd name="T5" fmla="*/ 817 h 817"/>
              <a:gd name="T6" fmla="*/ 0 w 1325"/>
              <a:gd name="T7" fmla="*/ 769 h 817"/>
              <a:gd name="T8" fmla="*/ 0 w 1325"/>
              <a:gd name="T9" fmla="*/ 48 h 817"/>
              <a:gd name="T10" fmla="*/ 48 w 1325"/>
              <a:gd name="T11" fmla="*/ 0 h 817"/>
              <a:gd name="T12" fmla="*/ 1277 w 1325"/>
              <a:gd name="T13" fmla="*/ 0 h 817"/>
              <a:gd name="T14" fmla="*/ 1325 w 1325"/>
              <a:gd name="T15" fmla="*/ 48 h 817"/>
              <a:gd name="T16" fmla="*/ 1325 w 1325"/>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5" h="817">
                <a:moveTo>
                  <a:pt x="1325" y="769"/>
                </a:moveTo>
                <a:cubicBezTo>
                  <a:pt x="1325" y="795"/>
                  <a:pt x="1303" y="817"/>
                  <a:pt x="1277" y="817"/>
                </a:cubicBezTo>
                <a:cubicBezTo>
                  <a:pt x="48" y="817"/>
                  <a:pt x="48" y="817"/>
                  <a:pt x="48" y="817"/>
                </a:cubicBezTo>
                <a:cubicBezTo>
                  <a:pt x="22" y="817"/>
                  <a:pt x="0" y="795"/>
                  <a:pt x="0" y="769"/>
                </a:cubicBezTo>
                <a:cubicBezTo>
                  <a:pt x="0" y="48"/>
                  <a:pt x="0" y="48"/>
                  <a:pt x="0" y="48"/>
                </a:cubicBezTo>
                <a:cubicBezTo>
                  <a:pt x="0" y="21"/>
                  <a:pt x="22" y="0"/>
                  <a:pt x="48" y="0"/>
                </a:cubicBezTo>
                <a:cubicBezTo>
                  <a:pt x="1277" y="0"/>
                  <a:pt x="1277" y="0"/>
                  <a:pt x="1277" y="0"/>
                </a:cubicBezTo>
                <a:cubicBezTo>
                  <a:pt x="1303" y="0"/>
                  <a:pt x="1325" y="21"/>
                  <a:pt x="1325" y="48"/>
                </a:cubicBezTo>
                <a:lnTo>
                  <a:pt x="1325" y="769"/>
                </a:lnTo>
                <a:close/>
              </a:path>
            </a:pathLst>
          </a:custGeom>
          <a:solidFill>
            <a:srgbClr val="FFFFFF"/>
          </a:solidFill>
          <a:ln w="30163" cap="flat">
            <a:solidFill>
              <a:srgbClr val="662D91"/>
            </a:solidFill>
            <a:prstDash val="solid"/>
            <a:miter lim="800000"/>
            <a:headEnd/>
            <a:tailEnd/>
          </a:ln>
        </p:spPr>
        <p:txBody>
          <a:bodyPr/>
          <a:lstStyle/>
          <a:p>
            <a:endParaRPr lang="en-GB"/>
          </a:p>
        </p:txBody>
      </p:sp>
      <p:grpSp>
        <p:nvGrpSpPr>
          <p:cNvPr id="5" name="Gruppo 4">
            <a:extLst>
              <a:ext uri="{FF2B5EF4-FFF2-40B4-BE49-F238E27FC236}">
                <a16:creationId xmlns:a16="http://schemas.microsoft.com/office/drawing/2014/main" id="{EC9BAF00-1319-4151-8D15-4E27F51945CE}"/>
              </a:ext>
            </a:extLst>
          </p:cNvPr>
          <p:cNvGrpSpPr/>
          <p:nvPr/>
        </p:nvGrpSpPr>
        <p:grpSpPr>
          <a:xfrm>
            <a:off x="98584" y="4667378"/>
            <a:ext cx="3389313" cy="2089150"/>
            <a:chOff x="639760" y="4691130"/>
            <a:chExt cx="3389313" cy="2089150"/>
          </a:xfrm>
        </p:grpSpPr>
        <p:sp>
          <p:nvSpPr>
            <p:cNvPr id="35" name="Freeform 62">
              <a:extLst>
                <a:ext uri="{FF2B5EF4-FFF2-40B4-BE49-F238E27FC236}">
                  <a16:creationId xmlns:a16="http://schemas.microsoft.com/office/drawing/2014/main" id="{666F7AB8-97AE-40D0-8D8C-1D316DC2A50E}"/>
                </a:ext>
              </a:extLst>
            </p:cNvPr>
            <p:cNvSpPr>
              <a:spLocks/>
            </p:cNvSpPr>
            <p:nvPr/>
          </p:nvSpPr>
          <p:spPr bwMode="auto">
            <a:xfrm>
              <a:off x="639760" y="4691130"/>
              <a:ext cx="3389313" cy="2089150"/>
            </a:xfrm>
            <a:custGeom>
              <a:avLst/>
              <a:gdLst>
                <a:gd name="T0" fmla="*/ 1325 w 1325"/>
                <a:gd name="T1" fmla="*/ 769 h 817"/>
                <a:gd name="T2" fmla="*/ 1277 w 1325"/>
                <a:gd name="T3" fmla="*/ 817 h 817"/>
                <a:gd name="T4" fmla="*/ 48 w 1325"/>
                <a:gd name="T5" fmla="*/ 817 h 817"/>
                <a:gd name="T6" fmla="*/ 0 w 1325"/>
                <a:gd name="T7" fmla="*/ 769 h 817"/>
                <a:gd name="T8" fmla="*/ 0 w 1325"/>
                <a:gd name="T9" fmla="*/ 48 h 817"/>
                <a:gd name="T10" fmla="*/ 48 w 1325"/>
                <a:gd name="T11" fmla="*/ 0 h 817"/>
                <a:gd name="T12" fmla="*/ 1277 w 1325"/>
                <a:gd name="T13" fmla="*/ 0 h 817"/>
                <a:gd name="T14" fmla="*/ 1325 w 1325"/>
                <a:gd name="T15" fmla="*/ 48 h 817"/>
                <a:gd name="T16" fmla="*/ 1325 w 1325"/>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5" h="817">
                  <a:moveTo>
                    <a:pt x="1325" y="769"/>
                  </a:moveTo>
                  <a:cubicBezTo>
                    <a:pt x="1325" y="795"/>
                    <a:pt x="1303" y="817"/>
                    <a:pt x="1277" y="817"/>
                  </a:cubicBezTo>
                  <a:cubicBezTo>
                    <a:pt x="48" y="817"/>
                    <a:pt x="48" y="817"/>
                    <a:pt x="48" y="817"/>
                  </a:cubicBezTo>
                  <a:cubicBezTo>
                    <a:pt x="22" y="817"/>
                    <a:pt x="0" y="795"/>
                    <a:pt x="0" y="769"/>
                  </a:cubicBezTo>
                  <a:cubicBezTo>
                    <a:pt x="0" y="48"/>
                    <a:pt x="0" y="48"/>
                    <a:pt x="0" y="48"/>
                  </a:cubicBezTo>
                  <a:cubicBezTo>
                    <a:pt x="0" y="21"/>
                    <a:pt x="22" y="0"/>
                    <a:pt x="48" y="0"/>
                  </a:cubicBezTo>
                  <a:cubicBezTo>
                    <a:pt x="1277" y="0"/>
                    <a:pt x="1277" y="0"/>
                    <a:pt x="1277" y="0"/>
                  </a:cubicBezTo>
                  <a:cubicBezTo>
                    <a:pt x="1303" y="0"/>
                    <a:pt x="1325" y="21"/>
                    <a:pt x="1325" y="48"/>
                  </a:cubicBezTo>
                  <a:lnTo>
                    <a:pt x="1325" y="769"/>
                  </a:lnTo>
                  <a:close/>
                </a:path>
              </a:pathLst>
            </a:custGeom>
            <a:solidFill>
              <a:srgbClr val="FFFFFF"/>
            </a:solidFill>
            <a:ln w="30163" cap="flat">
              <a:solidFill>
                <a:srgbClr val="548235"/>
              </a:solidFill>
              <a:prstDash val="solid"/>
              <a:miter lim="800000"/>
              <a:headEnd/>
              <a:tailEnd/>
            </a:ln>
          </p:spPr>
          <p:txBody>
            <a:bodyPr/>
            <a:lstStyle/>
            <a:p>
              <a:endParaRPr lang="en-GB" dirty="0"/>
            </a:p>
          </p:txBody>
        </p:sp>
        <p:sp>
          <p:nvSpPr>
            <p:cNvPr id="38" name="Text Box 63">
              <a:extLst>
                <a:ext uri="{FF2B5EF4-FFF2-40B4-BE49-F238E27FC236}">
                  <a16:creationId xmlns:a16="http://schemas.microsoft.com/office/drawing/2014/main" id="{3E5D1735-F429-4D29-BE63-C4E607370A32}"/>
                </a:ext>
              </a:extLst>
            </p:cNvPr>
            <p:cNvSpPr txBox="1">
              <a:spLocks noChangeArrowheads="1"/>
            </p:cNvSpPr>
            <p:nvPr/>
          </p:nvSpPr>
          <p:spPr bwMode="auto">
            <a:xfrm>
              <a:off x="1383070" y="4786822"/>
              <a:ext cx="178093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2400" dirty="0"/>
                <a:t>valenza media</a:t>
              </a:r>
            </a:p>
          </p:txBody>
        </p:sp>
        <p:sp>
          <p:nvSpPr>
            <p:cNvPr id="39" name="Text Box 64">
              <a:extLst>
                <a:ext uri="{FF2B5EF4-FFF2-40B4-BE49-F238E27FC236}">
                  <a16:creationId xmlns:a16="http://schemas.microsoft.com/office/drawing/2014/main" id="{B88067DF-3BC9-42A7-8CCB-3AFDA6073C3C}"/>
                </a:ext>
              </a:extLst>
            </p:cNvPr>
            <p:cNvSpPr txBox="1">
              <a:spLocks noChangeArrowheads="1"/>
            </p:cNvSpPr>
            <p:nvPr/>
          </p:nvSpPr>
          <p:spPr bwMode="auto">
            <a:xfrm>
              <a:off x="774698" y="5215005"/>
              <a:ext cx="1290225"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negativa (-50)</a:t>
              </a:r>
            </a:p>
          </p:txBody>
        </p:sp>
        <p:sp>
          <p:nvSpPr>
            <p:cNvPr id="40" name="Text Box 65">
              <a:extLst>
                <a:ext uri="{FF2B5EF4-FFF2-40B4-BE49-F238E27FC236}">
                  <a16:creationId xmlns:a16="http://schemas.microsoft.com/office/drawing/2014/main" id="{8881E232-49F6-43CC-809E-588C2060642F}"/>
                </a:ext>
              </a:extLst>
            </p:cNvPr>
            <p:cNvSpPr txBox="1">
              <a:spLocks noChangeArrowheads="1"/>
            </p:cNvSpPr>
            <p:nvPr/>
          </p:nvSpPr>
          <p:spPr bwMode="auto">
            <a:xfrm>
              <a:off x="2516185" y="5215005"/>
              <a:ext cx="127098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positiva (+50)</a:t>
              </a:r>
            </a:p>
          </p:txBody>
        </p:sp>
      </p:grpSp>
      <p:pic>
        <p:nvPicPr>
          <p:cNvPr id="4" name="Picture 2">
            <a:extLst>
              <a:ext uri="{FF2B5EF4-FFF2-40B4-BE49-F238E27FC236}">
                <a16:creationId xmlns:a16="http://schemas.microsoft.com/office/drawing/2014/main" id="{FB7D1E8F-E11F-4324-9059-BACBF2BDCE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44" t="37512" r="25493"/>
          <a:stretch/>
        </p:blipFill>
        <p:spPr bwMode="auto">
          <a:xfrm>
            <a:off x="2076450" y="2295525"/>
            <a:ext cx="5105399" cy="213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 name="CasellaDiTesto 1">
            <a:extLst>
              <a:ext uri="{FF2B5EF4-FFF2-40B4-BE49-F238E27FC236}">
                <a16:creationId xmlns:a16="http://schemas.microsoft.com/office/drawing/2014/main" id="{3AFA0376-5715-4755-AEFD-6D55C76438FF}"/>
              </a:ext>
            </a:extLst>
          </p:cNvPr>
          <p:cNvSpPr txBox="1"/>
          <p:nvPr/>
        </p:nvSpPr>
        <p:spPr>
          <a:xfrm>
            <a:off x="695326" y="3017469"/>
            <a:ext cx="1466850" cy="1292662"/>
          </a:xfrm>
          <a:prstGeom prst="rect">
            <a:avLst/>
          </a:prstGeom>
          <a:noFill/>
        </p:spPr>
        <p:txBody>
          <a:bodyPr wrap="square" rtlCol="0">
            <a:spAutoFit/>
          </a:bodyPr>
          <a:lstStyle/>
          <a:p>
            <a:r>
              <a:rPr lang="it-IT" sz="2600" dirty="0"/>
              <a:t>intensità emotiva assoluta</a:t>
            </a:r>
            <a:endParaRPr lang="en-GB" sz="2600" dirty="0"/>
          </a:p>
        </p:txBody>
      </p:sp>
      <p:pic>
        <p:nvPicPr>
          <p:cNvPr id="12" name="Picture 71">
            <a:extLst>
              <a:ext uri="{FF2B5EF4-FFF2-40B4-BE49-F238E27FC236}">
                <a16:creationId xmlns:a16="http://schemas.microsoft.com/office/drawing/2014/main" id="{67828967-5F60-4A26-8E14-BDBB9358F7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275" y="3760788"/>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3" name="Picture 72">
            <a:extLst>
              <a:ext uri="{FF2B5EF4-FFF2-40B4-BE49-F238E27FC236}">
                <a16:creationId xmlns:a16="http://schemas.microsoft.com/office/drawing/2014/main" id="{B99BBD8A-F668-40E1-BC84-1CB59063D4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7050" y="2725738"/>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4" name="Picture 73">
            <a:extLst>
              <a:ext uri="{FF2B5EF4-FFF2-40B4-BE49-F238E27FC236}">
                <a16:creationId xmlns:a16="http://schemas.microsoft.com/office/drawing/2014/main" id="{DE92D9B3-C48E-423B-92D2-27BF08498F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9525" y="2717800"/>
            <a:ext cx="582613"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9" name="Immagine 18">
            <a:extLst>
              <a:ext uri="{FF2B5EF4-FFF2-40B4-BE49-F238E27FC236}">
                <a16:creationId xmlns:a16="http://schemas.microsoft.com/office/drawing/2014/main" id="{4A6980E4-21D3-4EAB-A144-E92E824B80EB}"/>
              </a:ext>
            </a:extLst>
          </p:cNvPr>
          <p:cNvPicPr>
            <a:picLocks noChangeAspect="1"/>
          </p:cNvPicPr>
          <p:nvPr/>
        </p:nvPicPr>
        <p:blipFill>
          <a:blip r:embed="rId7"/>
          <a:stretch>
            <a:fillRect/>
          </a:stretch>
        </p:blipFill>
        <p:spPr>
          <a:xfrm>
            <a:off x="5551488" y="3249421"/>
            <a:ext cx="583200" cy="828758"/>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pic>
        <p:nvPicPr>
          <p:cNvPr id="20" name="Immagine 19">
            <a:extLst>
              <a:ext uri="{FF2B5EF4-FFF2-40B4-BE49-F238E27FC236}">
                <a16:creationId xmlns:a16="http://schemas.microsoft.com/office/drawing/2014/main" id="{BBC6A8EC-0BA3-4845-ABE7-E3EEF71C334C}"/>
              </a:ext>
            </a:extLst>
          </p:cNvPr>
          <p:cNvPicPr>
            <a:picLocks noChangeAspect="1"/>
          </p:cNvPicPr>
          <p:nvPr/>
        </p:nvPicPr>
        <p:blipFill>
          <a:blip r:embed="rId8"/>
          <a:stretch>
            <a:fillRect/>
          </a:stretch>
        </p:blipFill>
        <p:spPr>
          <a:xfrm>
            <a:off x="3875033" y="3268088"/>
            <a:ext cx="582667" cy="828000"/>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sp>
        <p:nvSpPr>
          <p:cNvPr id="37" name="Text Box 64">
            <a:extLst>
              <a:ext uri="{FF2B5EF4-FFF2-40B4-BE49-F238E27FC236}">
                <a16:creationId xmlns:a16="http://schemas.microsoft.com/office/drawing/2014/main" id="{E603DC4C-8B86-44DD-8E27-594F525CE8AD}"/>
              </a:ext>
            </a:extLst>
          </p:cNvPr>
          <p:cNvSpPr txBox="1">
            <a:spLocks noChangeArrowheads="1"/>
          </p:cNvSpPr>
          <p:nvPr/>
        </p:nvSpPr>
        <p:spPr bwMode="auto">
          <a:xfrm>
            <a:off x="5801524" y="5179509"/>
            <a:ext cx="1290225"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negativa (-50)</a:t>
            </a:r>
          </a:p>
        </p:txBody>
      </p:sp>
      <p:sp>
        <p:nvSpPr>
          <p:cNvPr id="42" name="Text Box 65">
            <a:extLst>
              <a:ext uri="{FF2B5EF4-FFF2-40B4-BE49-F238E27FC236}">
                <a16:creationId xmlns:a16="http://schemas.microsoft.com/office/drawing/2014/main" id="{5A0E0EC4-C61D-4E3D-AEF5-D0231ACB8ABF}"/>
              </a:ext>
            </a:extLst>
          </p:cNvPr>
          <p:cNvSpPr txBox="1">
            <a:spLocks noChangeArrowheads="1"/>
          </p:cNvSpPr>
          <p:nvPr/>
        </p:nvSpPr>
        <p:spPr bwMode="auto">
          <a:xfrm>
            <a:off x="7543011" y="5179509"/>
            <a:ext cx="127098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positiva (+50)</a:t>
            </a:r>
          </a:p>
        </p:txBody>
      </p:sp>
      <p:pic>
        <p:nvPicPr>
          <p:cNvPr id="61" name="Elemento grafico 60">
            <a:extLst>
              <a:ext uri="{FF2B5EF4-FFF2-40B4-BE49-F238E27FC236}">
                <a16:creationId xmlns:a16="http://schemas.microsoft.com/office/drawing/2014/main" id="{23A18A30-7F60-4143-B9AD-511B09E97B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75660" y="5058922"/>
            <a:ext cx="1966205" cy="1359352"/>
          </a:xfrm>
          <a:prstGeom prst="rect">
            <a:avLst/>
          </a:prstGeom>
        </p:spPr>
      </p:pic>
      <p:pic>
        <p:nvPicPr>
          <p:cNvPr id="62" name="Picture 71">
            <a:extLst>
              <a:ext uri="{FF2B5EF4-FFF2-40B4-BE49-F238E27FC236}">
                <a16:creationId xmlns:a16="http://schemas.microsoft.com/office/drawing/2014/main" id="{D4AC8DBD-C0AE-403E-9EFD-F5DDC655C6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971" y="5527103"/>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63" name="Picture 72">
            <a:extLst>
              <a:ext uri="{FF2B5EF4-FFF2-40B4-BE49-F238E27FC236}">
                <a16:creationId xmlns:a16="http://schemas.microsoft.com/office/drawing/2014/main" id="{CEB06447-47B9-43DF-ACAD-D08D7E9A30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19" y="5527103"/>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64" name="Picture 73">
            <a:extLst>
              <a:ext uri="{FF2B5EF4-FFF2-40B4-BE49-F238E27FC236}">
                <a16:creationId xmlns:a16="http://schemas.microsoft.com/office/drawing/2014/main" id="{3DA7E9D4-25AC-4C11-BEAF-196F48D8B9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4395" y="5515765"/>
            <a:ext cx="582613"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65" name="Picture 71">
            <a:extLst>
              <a:ext uri="{FF2B5EF4-FFF2-40B4-BE49-F238E27FC236}">
                <a16:creationId xmlns:a16="http://schemas.microsoft.com/office/drawing/2014/main" id="{F716737E-B918-4E8C-9943-0CCAE8986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6606" y="5515766"/>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66" name="Oval 160">
            <a:extLst>
              <a:ext uri="{FF2B5EF4-FFF2-40B4-BE49-F238E27FC236}">
                <a16:creationId xmlns:a16="http://schemas.microsoft.com/office/drawing/2014/main" id="{AD10E096-A953-48DA-836F-918B6A524388}"/>
              </a:ext>
            </a:extLst>
          </p:cNvPr>
          <p:cNvSpPr>
            <a:spLocks noChangeAspect="1" noChangeArrowheads="1"/>
          </p:cNvSpPr>
          <p:nvPr/>
        </p:nvSpPr>
        <p:spPr bwMode="auto">
          <a:xfrm>
            <a:off x="6662261" y="6391141"/>
            <a:ext cx="298450" cy="300037"/>
          </a:xfrm>
          <a:prstGeom prst="ellipse">
            <a:avLst/>
          </a:prstGeom>
          <a:solidFill>
            <a:srgbClr val="20BDC3"/>
          </a:solidFill>
          <a:ln w="30226">
            <a:solidFill>
              <a:srgbClr val="F89722"/>
            </a:solidFill>
            <a:miter lim="800000"/>
            <a:headEnd/>
            <a:tailEnd/>
          </a:ln>
        </p:spPr>
        <p:txBody>
          <a:bodyPr/>
          <a:lstStyle/>
          <a:p>
            <a:endParaRPr lang="en-GB"/>
          </a:p>
        </p:txBody>
      </p:sp>
      <p:sp>
        <p:nvSpPr>
          <p:cNvPr id="67" name="Oval 161">
            <a:extLst>
              <a:ext uri="{FF2B5EF4-FFF2-40B4-BE49-F238E27FC236}">
                <a16:creationId xmlns:a16="http://schemas.microsoft.com/office/drawing/2014/main" id="{0974988A-603B-48D0-9433-E6A50C652CE4}"/>
              </a:ext>
            </a:extLst>
          </p:cNvPr>
          <p:cNvSpPr>
            <a:spLocks noChangeAspect="1" noChangeArrowheads="1"/>
          </p:cNvSpPr>
          <p:nvPr/>
        </p:nvSpPr>
        <p:spPr bwMode="auto">
          <a:xfrm>
            <a:off x="6118923" y="6477659"/>
            <a:ext cx="125412" cy="127000"/>
          </a:xfrm>
          <a:prstGeom prst="ellipse">
            <a:avLst/>
          </a:prstGeom>
          <a:solidFill>
            <a:srgbClr val="F3766E"/>
          </a:solidFill>
          <a:ln w="30226">
            <a:solidFill>
              <a:srgbClr val="ED2691"/>
            </a:solidFill>
            <a:miter lim="800000"/>
            <a:headEnd/>
            <a:tailEnd/>
          </a:ln>
        </p:spPr>
        <p:txBody>
          <a:bodyPr/>
          <a:lstStyle/>
          <a:p>
            <a:endParaRPr lang="en-GB"/>
          </a:p>
        </p:txBody>
      </p:sp>
      <p:sp>
        <p:nvSpPr>
          <p:cNvPr id="100" name="Figura a mano libera: forma 99">
            <a:extLst>
              <a:ext uri="{FF2B5EF4-FFF2-40B4-BE49-F238E27FC236}">
                <a16:creationId xmlns:a16="http://schemas.microsoft.com/office/drawing/2014/main" id="{B7FD2657-D4FF-473D-A853-D5B8ADA77066}"/>
              </a:ext>
            </a:extLst>
          </p:cNvPr>
          <p:cNvSpPr>
            <a:spLocks noChangeAspect="1"/>
          </p:cNvSpPr>
          <p:nvPr/>
        </p:nvSpPr>
        <p:spPr>
          <a:xfrm>
            <a:off x="465139" y="6402885"/>
            <a:ext cx="298800" cy="298800"/>
          </a:xfrm>
          <a:custGeom>
            <a:avLst/>
            <a:gdLst>
              <a:gd name="connsiteX0" fmla="*/ 0 w 104775"/>
              <a:gd name="connsiteY0" fmla="*/ 54293 h 104775"/>
              <a:gd name="connsiteX1" fmla="*/ 54293 w 104775"/>
              <a:gd name="connsiteY1" fmla="*/ 0 h 104775"/>
              <a:gd name="connsiteX2" fmla="*/ 108585 w 104775"/>
              <a:gd name="connsiteY2" fmla="*/ 54293 h 104775"/>
              <a:gd name="connsiteX3" fmla="*/ 54293 w 104775"/>
              <a:gd name="connsiteY3" fmla="*/ 108585 h 104775"/>
              <a:gd name="connsiteX4" fmla="*/ 0 w 104775"/>
              <a:gd name="connsiteY4" fmla="*/ 54293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0" y="54293"/>
                </a:moveTo>
                <a:cubicBezTo>
                  <a:pt x="0" y="24765"/>
                  <a:pt x="23813" y="0"/>
                  <a:pt x="54293" y="0"/>
                </a:cubicBezTo>
                <a:cubicBezTo>
                  <a:pt x="83820" y="0"/>
                  <a:pt x="108585" y="23813"/>
                  <a:pt x="108585" y="54293"/>
                </a:cubicBezTo>
                <a:cubicBezTo>
                  <a:pt x="108585" y="83820"/>
                  <a:pt x="84773" y="108585"/>
                  <a:pt x="54293" y="108585"/>
                </a:cubicBezTo>
                <a:cubicBezTo>
                  <a:pt x="24765" y="107632"/>
                  <a:pt x="0" y="83820"/>
                  <a:pt x="0" y="54293"/>
                </a:cubicBezTo>
              </a:path>
            </a:pathLst>
          </a:custGeom>
          <a:solidFill>
            <a:srgbClr val="EE726C"/>
          </a:solidFill>
          <a:ln w="30226" cap="flat">
            <a:solidFill>
              <a:srgbClr val="F49503"/>
            </a:solidFill>
            <a:prstDash val="solid"/>
            <a:miter/>
          </a:ln>
        </p:spPr>
        <p:txBody>
          <a:bodyPr rtlCol="0" anchor="ctr"/>
          <a:lstStyle/>
          <a:p>
            <a:endParaRPr lang="en-GB"/>
          </a:p>
        </p:txBody>
      </p:sp>
      <p:sp>
        <p:nvSpPr>
          <p:cNvPr id="101" name="Figura a mano libera: forma 100">
            <a:extLst>
              <a:ext uri="{FF2B5EF4-FFF2-40B4-BE49-F238E27FC236}">
                <a16:creationId xmlns:a16="http://schemas.microsoft.com/office/drawing/2014/main" id="{86070050-8C45-4C35-BE7A-71AB5B6D0611}"/>
              </a:ext>
            </a:extLst>
          </p:cNvPr>
          <p:cNvSpPr>
            <a:spLocks noChangeAspect="1"/>
          </p:cNvSpPr>
          <p:nvPr/>
        </p:nvSpPr>
        <p:spPr>
          <a:xfrm>
            <a:off x="1179277" y="6491696"/>
            <a:ext cx="126000" cy="126000"/>
          </a:xfrm>
          <a:custGeom>
            <a:avLst/>
            <a:gdLst>
              <a:gd name="connsiteX0" fmla="*/ 40005 w 38100"/>
              <a:gd name="connsiteY0" fmla="*/ 20003 h 38100"/>
              <a:gd name="connsiteX1" fmla="*/ 20003 w 38100"/>
              <a:gd name="connsiteY1" fmla="*/ 40005 h 38100"/>
              <a:gd name="connsiteX2" fmla="*/ 0 w 38100"/>
              <a:gd name="connsiteY2" fmla="*/ 20003 h 38100"/>
              <a:gd name="connsiteX3" fmla="*/ 20003 w 38100"/>
              <a:gd name="connsiteY3" fmla="*/ 0 h 38100"/>
              <a:gd name="connsiteX4" fmla="*/ 40005 w 38100"/>
              <a:gd name="connsiteY4" fmla="*/ 20003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28B7C2"/>
          </a:solidFill>
          <a:ln w="30226" cap="flat">
            <a:solidFill>
              <a:srgbClr val="E61B83"/>
            </a:solidFill>
            <a:prstDash val="solid"/>
            <a:miter/>
          </a:ln>
        </p:spPr>
        <p:txBody>
          <a:bodyPr rtlCol="0" anchor="ctr"/>
          <a:lstStyle/>
          <a:p>
            <a:endParaRPr lang="en-GB"/>
          </a:p>
        </p:txBody>
      </p:sp>
      <p:sp>
        <p:nvSpPr>
          <p:cNvPr id="102" name="Figura a mano libera: forma 101">
            <a:extLst>
              <a:ext uri="{FF2B5EF4-FFF2-40B4-BE49-F238E27FC236}">
                <a16:creationId xmlns:a16="http://schemas.microsoft.com/office/drawing/2014/main" id="{5A8EB339-2CBE-4FA2-AC26-429757956034}"/>
              </a:ext>
            </a:extLst>
          </p:cNvPr>
          <p:cNvSpPr/>
          <p:nvPr/>
        </p:nvSpPr>
        <p:spPr>
          <a:xfrm>
            <a:off x="2774834" y="6406965"/>
            <a:ext cx="298800" cy="298800"/>
          </a:xfrm>
          <a:custGeom>
            <a:avLst/>
            <a:gdLst>
              <a:gd name="connsiteX0" fmla="*/ 0 w 104775"/>
              <a:gd name="connsiteY0" fmla="*/ 54293 h 104775"/>
              <a:gd name="connsiteX1" fmla="*/ 54293 w 104775"/>
              <a:gd name="connsiteY1" fmla="*/ 0 h 104775"/>
              <a:gd name="connsiteX2" fmla="*/ 108585 w 104775"/>
              <a:gd name="connsiteY2" fmla="*/ 54293 h 104775"/>
              <a:gd name="connsiteX3" fmla="*/ 54293 w 104775"/>
              <a:gd name="connsiteY3" fmla="*/ 108585 h 104775"/>
              <a:gd name="connsiteX4" fmla="*/ 0 w 104775"/>
              <a:gd name="connsiteY4" fmla="*/ 54293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0" y="54293"/>
                </a:moveTo>
                <a:cubicBezTo>
                  <a:pt x="0" y="24765"/>
                  <a:pt x="23813" y="0"/>
                  <a:pt x="54293" y="0"/>
                </a:cubicBezTo>
                <a:cubicBezTo>
                  <a:pt x="83820" y="0"/>
                  <a:pt x="108585" y="23813"/>
                  <a:pt x="108585" y="54293"/>
                </a:cubicBezTo>
                <a:cubicBezTo>
                  <a:pt x="108585" y="83820"/>
                  <a:pt x="84773" y="108585"/>
                  <a:pt x="54293" y="108585"/>
                </a:cubicBezTo>
                <a:cubicBezTo>
                  <a:pt x="23813" y="108585"/>
                  <a:pt x="0" y="84773"/>
                  <a:pt x="0" y="54293"/>
                </a:cubicBezTo>
              </a:path>
            </a:pathLst>
          </a:custGeom>
          <a:solidFill>
            <a:srgbClr val="28B7C2"/>
          </a:solidFill>
          <a:ln w="30226" cap="flat">
            <a:solidFill>
              <a:srgbClr val="E61B83"/>
            </a:solidFill>
            <a:prstDash val="solid"/>
            <a:miter/>
          </a:ln>
        </p:spPr>
        <p:txBody>
          <a:bodyPr rtlCol="0" anchor="ctr"/>
          <a:lstStyle/>
          <a:p>
            <a:endParaRPr lang="en-GB"/>
          </a:p>
        </p:txBody>
      </p:sp>
      <p:sp>
        <p:nvSpPr>
          <p:cNvPr id="103" name="Figura a mano libera: forma 102">
            <a:extLst>
              <a:ext uri="{FF2B5EF4-FFF2-40B4-BE49-F238E27FC236}">
                <a16:creationId xmlns:a16="http://schemas.microsoft.com/office/drawing/2014/main" id="{56ABA373-D54A-4DEF-8E19-7302947CFBFF}"/>
              </a:ext>
            </a:extLst>
          </p:cNvPr>
          <p:cNvSpPr/>
          <p:nvPr/>
        </p:nvSpPr>
        <p:spPr>
          <a:xfrm>
            <a:off x="2223059" y="6491696"/>
            <a:ext cx="126000" cy="126000"/>
          </a:xfrm>
          <a:custGeom>
            <a:avLst/>
            <a:gdLst>
              <a:gd name="connsiteX0" fmla="*/ 40005 w 38100"/>
              <a:gd name="connsiteY0" fmla="*/ 20003 h 38100"/>
              <a:gd name="connsiteX1" fmla="*/ 20002 w 38100"/>
              <a:gd name="connsiteY1" fmla="*/ 40005 h 38100"/>
              <a:gd name="connsiteX2" fmla="*/ 0 w 38100"/>
              <a:gd name="connsiteY2" fmla="*/ 20003 h 38100"/>
              <a:gd name="connsiteX3" fmla="*/ 20002 w 38100"/>
              <a:gd name="connsiteY3" fmla="*/ 0 h 38100"/>
              <a:gd name="connsiteX4" fmla="*/ 40005 w 38100"/>
              <a:gd name="connsiteY4" fmla="*/ 20003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EE726C"/>
          </a:solidFill>
          <a:ln w="30226" cap="flat">
            <a:solidFill>
              <a:srgbClr val="F49503"/>
            </a:solidFill>
            <a:prstDash val="solid"/>
            <a:miter/>
          </a:ln>
        </p:spPr>
        <p:txBody>
          <a:bodyPr rtlCol="0" anchor="ctr"/>
          <a:lstStyle/>
          <a:p>
            <a:endParaRPr lang="en-GB"/>
          </a:p>
        </p:txBody>
      </p:sp>
      <p:sp>
        <p:nvSpPr>
          <p:cNvPr id="127" name="CasellaDiTesto 126">
            <a:extLst>
              <a:ext uri="{FF2B5EF4-FFF2-40B4-BE49-F238E27FC236}">
                <a16:creationId xmlns:a16="http://schemas.microsoft.com/office/drawing/2014/main" id="{A09D3165-69E5-4251-8434-F42365D2B13A}"/>
              </a:ext>
            </a:extLst>
          </p:cNvPr>
          <p:cNvSpPr txBox="1"/>
          <p:nvPr/>
        </p:nvSpPr>
        <p:spPr>
          <a:xfrm>
            <a:off x="3795711" y="1269807"/>
            <a:ext cx="2466977" cy="492443"/>
          </a:xfrm>
          <a:prstGeom prst="rect">
            <a:avLst/>
          </a:prstGeom>
          <a:noFill/>
        </p:spPr>
        <p:txBody>
          <a:bodyPr wrap="square" rtlCol="0">
            <a:spAutoFit/>
          </a:bodyPr>
          <a:lstStyle/>
          <a:p>
            <a:r>
              <a:rPr lang="it-IT" sz="2600" dirty="0"/>
              <a:t>polarità emotiva</a:t>
            </a:r>
            <a:endParaRPr lang="en-GB" sz="2600" dirty="0"/>
          </a:p>
        </p:txBody>
      </p:sp>
      <p:sp>
        <p:nvSpPr>
          <p:cNvPr id="128" name="CasellaDiTesto 127">
            <a:extLst>
              <a:ext uri="{FF2B5EF4-FFF2-40B4-BE49-F238E27FC236}">
                <a16:creationId xmlns:a16="http://schemas.microsoft.com/office/drawing/2014/main" id="{36B319C5-502E-46F8-B96A-041E95E9B94A}"/>
              </a:ext>
            </a:extLst>
          </p:cNvPr>
          <p:cNvSpPr txBox="1"/>
          <p:nvPr/>
        </p:nvSpPr>
        <p:spPr>
          <a:xfrm>
            <a:off x="2476499" y="1928421"/>
            <a:ext cx="5105399" cy="492443"/>
          </a:xfrm>
          <a:prstGeom prst="rect">
            <a:avLst/>
          </a:prstGeom>
          <a:noFill/>
        </p:spPr>
        <p:txBody>
          <a:bodyPr wrap="square" rtlCol="0">
            <a:spAutoFit/>
          </a:bodyPr>
          <a:lstStyle/>
          <a:p>
            <a:r>
              <a:rPr lang="it-IT" sz="2600" dirty="0"/>
              <a:t>intensità emotiva relativa al neutro</a:t>
            </a:r>
            <a:endParaRPr lang="en-GB" sz="2600" dirty="0"/>
          </a:p>
        </p:txBody>
      </p:sp>
      <p:sp>
        <p:nvSpPr>
          <p:cNvPr id="129" name="Text Box 36">
            <a:extLst>
              <a:ext uri="{FF2B5EF4-FFF2-40B4-BE49-F238E27FC236}">
                <a16:creationId xmlns:a16="http://schemas.microsoft.com/office/drawing/2014/main" id="{243A6A42-7A9E-47FA-B7A6-3646BE1068F8}"/>
              </a:ext>
            </a:extLst>
          </p:cNvPr>
          <p:cNvSpPr txBox="1">
            <a:spLocks noChangeArrowheads="1"/>
          </p:cNvSpPr>
          <p:nvPr/>
        </p:nvSpPr>
        <p:spPr bwMode="auto">
          <a:xfrm>
            <a:off x="152400" y="231128"/>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a:r>
              <a:rPr lang="en-US" altLang="en-US" sz="4400" b="0" dirty="0" err="1">
                <a:solidFill>
                  <a:srgbClr val="990033"/>
                </a:solidFill>
                <a:ea typeface="MS PGothic" panose="020B0600070205080204" pitchFamily="34" charset="-128"/>
              </a:rPr>
              <a:t>coppie</a:t>
            </a:r>
            <a:r>
              <a:rPr lang="en-US" altLang="en-US" sz="4400" b="0" dirty="0">
                <a:solidFill>
                  <a:srgbClr val="990033"/>
                </a:solidFill>
                <a:ea typeface="MS PGothic" panose="020B0600070205080204" pitchFamily="34" charset="-128"/>
              </a:rPr>
              <a:t> emotive-</a:t>
            </a:r>
            <a:r>
              <a:rPr lang="en-US" altLang="en-US" sz="4400" b="0" dirty="0" err="1">
                <a:solidFill>
                  <a:srgbClr val="990033"/>
                </a:solidFill>
                <a:ea typeface="MS PGothic" panose="020B0600070205080204" pitchFamily="34" charset="-128"/>
              </a:rPr>
              <a:t>neutre</a:t>
            </a:r>
            <a:endParaRPr lang="en-US" altLang="en-US" sz="4400" b="0" dirty="0">
              <a:solidFill>
                <a:srgbClr val="548235"/>
              </a:solidFill>
              <a:ea typeface="MS PGothic" panose="020B0600070205080204" pitchFamily="34" charset="-128"/>
            </a:endParaRPr>
          </a:p>
          <a:p>
            <a:pPr algn="ctr"/>
            <a:r>
              <a:rPr lang="en-US" altLang="en-US" sz="3400" b="0" dirty="0">
                <a:solidFill>
                  <a:srgbClr val="FFC000"/>
                </a:solidFill>
                <a:ea typeface="MS PGothic" panose="020B0600070205080204" pitchFamily="34" charset="-128"/>
              </a:rPr>
              <a:t>in </a:t>
            </a:r>
            <a:r>
              <a:rPr lang="en-US" altLang="en-US" sz="3400" b="0" dirty="0" err="1">
                <a:solidFill>
                  <a:srgbClr val="FFC000"/>
                </a:solidFill>
                <a:ea typeface="MS PGothic" panose="020B0600070205080204" pitchFamily="34" charset="-128"/>
              </a:rPr>
              <a:t>posizione</a:t>
            </a:r>
            <a:r>
              <a:rPr lang="en-US" altLang="en-US" sz="3400" b="0" dirty="0">
                <a:solidFill>
                  <a:srgbClr val="FFC000"/>
                </a:solidFill>
                <a:ea typeface="MS PGothic" panose="020B0600070205080204" pitchFamily="34" charset="-128"/>
              </a:rPr>
              <a:t> </a:t>
            </a:r>
            <a:r>
              <a:rPr lang="en-US" altLang="en-US" sz="3400" b="0" dirty="0" err="1">
                <a:solidFill>
                  <a:srgbClr val="FFC000"/>
                </a:solidFill>
                <a:ea typeface="MS PGothic" panose="020B0600070205080204" pitchFamily="34" charset="-128"/>
              </a:rPr>
              <a:t>invertita</a:t>
            </a:r>
            <a:endParaRPr lang="en-US" altLang="en-US" sz="3400" b="0" dirty="0">
              <a:solidFill>
                <a:srgbClr val="FFC000"/>
              </a:solidFill>
              <a:ea typeface="MS PGothic" panose="020B0600070205080204" pitchFamily="34" charset="-128"/>
            </a:endParaRPr>
          </a:p>
        </p:txBody>
      </p:sp>
      <p:pic>
        <p:nvPicPr>
          <p:cNvPr id="51" name="Picture 74">
            <a:extLst>
              <a:ext uri="{FF2B5EF4-FFF2-40B4-BE49-F238E27FC236}">
                <a16:creationId xmlns:a16="http://schemas.microsoft.com/office/drawing/2014/main" id="{36D742F6-4B62-46E2-904D-44E011FE9D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8973" y="5509136"/>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2" name="Picture 73">
            <a:extLst>
              <a:ext uri="{FF2B5EF4-FFF2-40B4-BE49-F238E27FC236}">
                <a16:creationId xmlns:a16="http://schemas.microsoft.com/office/drawing/2014/main" id="{C784FCA1-9341-424E-8B5A-FD86B2989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0929" y="5515765"/>
            <a:ext cx="582612"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3" name="Picture 73">
            <a:extLst>
              <a:ext uri="{FF2B5EF4-FFF2-40B4-BE49-F238E27FC236}">
                <a16:creationId xmlns:a16="http://schemas.microsoft.com/office/drawing/2014/main" id="{713D8F01-F1EE-48EE-8503-35282DCC80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3900" y="5512078"/>
            <a:ext cx="582613"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4" name="Picture 73">
            <a:extLst>
              <a:ext uri="{FF2B5EF4-FFF2-40B4-BE49-F238E27FC236}">
                <a16:creationId xmlns:a16="http://schemas.microsoft.com/office/drawing/2014/main" id="{D7765AD3-A476-41BD-B810-57FFC1C27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0799" y="5509136"/>
            <a:ext cx="582612"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55" name="Text Box 63">
            <a:extLst>
              <a:ext uri="{FF2B5EF4-FFF2-40B4-BE49-F238E27FC236}">
                <a16:creationId xmlns:a16="http://schemas.microsoft.com/office/drawing/2014/main" id="{D79218C6-EA47-4AF9-9419-E1B613933B52}"/>
              </a:ext>
            </a:extLst>
          </p:cNvPr>
          <p:cNvSpPr txBox="1">
            <a:spLocks noChangeArrowheads="1"/>
          </p:cNvSpPr>
          <p:nvPr/>
        </p:nvSpPr>
        <p:spPr bwMode="auto">
          <a:xfrm>
            <a:off x="6518973" y="4757549"/>
            <a:ext cx="178093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2400" dirty="0"/>
              <a:t>valenza media</a:t>
            </a:r>
          </a:p>
        </p:txBody>
      </p:sp>
      <p:sp>
        <p:nvSpPr>
          <p:cNvPr id="70" name="Oval 160">
            <a:extLst>
              <a:ext uri="{FF2B5EF4-FFF2-40B4-BE49-F238E27FC236}">
                <a16:creationId xmlns:a16="http://schemas.microsoft.com/office/drawing/2014/main" id="{48788824-7A3C-479D-ACEC-A365A7E3D4DE}"/>
              </a:ext>
            </a:extLst>
          </p:cNvPr>
          <p:cNvSpPr>
            <a:spLocks noChangeAspect="1" noChangeArrowheads="1"/>
          </p:cNvSpPr>
          <p:nvPr/>
        </p:nvSpPr>
        <p:spPr bwMode="auto">
          <a:xfrm>
            <a:off x="8429569" y="6484263"/>
            <a:ext cx="125334" cy="126000"/>
          </a:xfrm>
          <a:prstGeom prst="ellipse">
            <a:avLst/>
          </a:prstGeom>
          <a:solidFill>
            <a:srgbClr val="20BDC3"/>
          </a:solidFill>
          <a:ln w="30226">
            <a:solidFill>
              <a:srgbClr val="F89722"/>
            </a:solidFill>
            <a:miter lim="800000"/>
            <a:headEnd/>
            <a:tailEnd/>
          </a:ln>
        </p:spPr>
        <p:txBody>
          <a:bodyPr/>
          <a:lstStyle/>
          <a:p>
            <a:endParaRPr lang="en-GB"/>
          </a:p>
        </p:txBody>
      </p:sp>
      <p:sp>
        <p:nvSpPr>
          <p:cNvPr id="71" name="Oval 161">
            <a:extLst>
              <a:ext uri="{FF2B5EF4-FFF2-40B4-BE49-F238E27FC236}">
                <a16:creationId xmlns:a16="http://schemas.microsoft.com/office/drawing/2014/main" id="{8EDFF470-FAEC-4348-B7D3-C4BF186911B2}"/>
              </a:ext>
            </a:extLst>
          </p:cNvPr>
          <p:cNvSpPr>
            <a:spLocks noChangeAspect="1" noChangeArrowheads="1"/>
          </p:cNvSpPr>
          <p:nvPr/>
        </p:nvSpPr>
        <p:spPr bwMode="auto">
          <a:xfrm>
            <a:off x="7707093" y="6388220"/>
            <a:ext cx="298800" cy="298800"/>
          </a:xfrm>
          <a:prstGeom prst="ellipse">
            <a:avLst/>
          </a:prstGeom>
          <a:solidFill>
            <a:srgbClr val="F3766E"/>
          </a:solidFill>
          <a:ln w="30226">
            <a:solidFill>
              <a:srgbClr val="ED2691"/>
            </a:solidFill>
            <a:miter lim="800000"/>
            <a:headEnd/>
            <a:tailEnd/>
          </a:ln>
        </p:spPr>
        <p:txBody>
          <a:bodyPr/>
          <a:lstStyle/>
          <a:p>
            <a:endParaRPr lang="en-GB"/>
          </a:p>
        </p:txBody>
      </p:sp>
    </p:spTree>
    <p:extLst>
      <p:ext uri="{BB962C8B-B14F-4D97-AF65-F5344CB8AC3E}">
        <p14:creationId xmlns:p14="http://schemas.microsoft.com/office/powerpoint/2010/main" val="3812125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000" fill="hold"/>
                                        <p:tgtEl>
                                          <p:spTgt spid="13"/>
                                        </p:tgtEl>
                                        <p:attrNameLst>
                                          <p:attrName>r</p:attrName>
                                        </p:attrNameLst>
                                      </p:cBhvr>
                                    </p:animRot>
                                  </p:childTnLst>
                                </p:cTn>
                              </p:par>
                              <p:par>
                                <p:cTn id="7" presetID="8" presetClass="emph" presetSubtype="0" fill="hold" nodeType="withEffect">
                                  <p:stCondLst>
                                    <p:cond delay="0"/>
                                  </p:stCondLst>
                                  <p:childTnLst>
                                    <p:animRot by="10800000">
                                      <p:cBhvr>
                                        <p:cTn id="8" dur="2000" fill="hold"/>
                                        <p:tgtEl>
                                          <p:spTgt spid="20"/>
                                        </p:tgtEl>
                                        <p:attrNameLst>
                                          <p:attrName>r</p:attrName>
                                        </p:attrNameLst>
                                      </p:cBhvr>
                                    </p:animRot>
                                  </p:childTnLst>
                                </p:cTn>
                              </p:par>
                              <p:par>
                                <p:cTn id="9" presetID="8" presetClass="emph" presetSubtype="0" fill="hold" nodeType="withEffect">
                                  <p:stCondLst>
                                    <p:cond delay="0"/>
                                  </p:stCondLst>
                                  <p:childTnLst>
                                    <p:animRot by="10800000">
                                      <p:cBhvr>
                                        <p:cTn id="10" dur="2000" fill="hold"/>
                                        <p:tgtEl>
                                          <p:spTgt spid="12"/>
                                        </p:tgtEl>
                                        <p:attrNameLst>
                                          <p:attrName>r</p:attrName>
                                        </p:attrNameLst>
                                      </p:cBhvr>
                                    </p:animRot>
                                  </p:childTnLst>
                                </p:cTn>
                              </p:par>
                              <p:par>
                                <p:cTn id="11" presetID="8" presetClass="emph" presetSubtype="0" fill="hold" nodeType="withEffect">
                                  <p:stCondLst>
                                    <p:cond delay="0"/>
                                  </p:stCondLst>
                                  <p:childTnLst>
                                    <p:animRot by="10800000">
                                      <p:cBhvr>
                                        <p:cTn id="12" dur="2000" fill="hold"/>
                                        <p:tgtEl>
                                          <p:spTgt spid="19"/>
                                        </p:tgtEl>
                                        <p:attrNameLst>
                                          <p:attrName>r</p:attrName>
                                        </p:attrNameLst>
                                      </p:cBhvr>
                                    </p:animRot>
                                  </p:childTnLst>
                                </p:cTn>
                              </p:par>
                              <p:par>
                                <p:cTn id="13" presetID="8" presetClass="emph" presetSubtype="0" fill="hold" nodeType="withEffect">
                                  <p:stCondLst>
                                    <p:cond delay="0"/>
                                  </p:stCondLst>
                                  <p:childTnLst>
                                    <p:animRot by="10800000">
                                      <p:cBhvr>
                                        <p:cTn id="14" dur="2000" fill="hold"/>
                                        <p:tgtEl>
                                          <p:spTgt spid="14"/>
                                        </p:tgtEl>
                                        <p:attrNameLst>
                                          <p:attrName>r</p:attrName>
                                        </p:attrNameLst>
                                      </p:cBhvr>
                                    </p:animRot>
                                  </p:childTnLst>
                                </p:cTn>
                              </p:par>
                            </p:childTnLst>
                          </p:cTn>
                        </p:par>
                        <p:par>
                          <p:cTn id="15" fill="hold">
                            <p:stCondLst>
                              <p:cond delay="2000"/>
                            </p:stCondLst>
                            <p:childTnLst>
                              <p:par>
                                <p:cTn id="16" presetID="8" presetClass="emph" presetSubtype="0" fill="hold" nodeType="afterEffect">
                                  <p:stCondLst>
                                    <p:cond delay="0"/>
                                  </p:stCondLst>
                                  <p:childTnLst>
                                    <p:animRot by="10800000">
                                      <p:cBhvr>
                                        <p:cTn id="17" dur="2000" fill="hold"/>
                                        <p:tgtEl>
                                          <p:spTgt spid="63"/>
                                        </p:tgtEl>
                                        <p:attrNameLst>
                                          <p:attrName>r</p:attrName>
                                        </p:attrNameLst>
                                      </p:cBhvr>
                                    </p:animRot>
                                  </p:childTnLst>
                                </p:cTn>
                              </p:par>
                              <p:par>
                                <p:cTn id="18" presetID="8" presetClass="emph" presetSubtype="0" fill="hold" nodeType="withEffect">
                                  <p:stCondLst>
                                    <p:cond delay="0"/>
                                  </p:stCondLst>
                                  <p:childTnLst>
                                    <p:animRot by="10800000">
                                      <p:cBhvr>
                                        <p:cTn id="19" dur="2000" fill="hold"/>
                                        <p:tgtEl>
                                          <p:spTgt spid="62"/>
                                        </p:tgtEl>
                                        <p:attrNameLst>
                                          <p:attrName>r</p:attrName>
                                        </p:attrNameLst>
                                      </p:cBhvr>
                                    </p:animRot>
                                  </p:childTnLst>
                                </p:cTn>
                              </p:par>
                              <p:par>
                                <p:cTn id="20" presetID="8" presetClass="emph" presetSubtype="0" fill="hold" nodeType="withEffect">
                                  <p:stCondLst>
                                    <p:cond delay="0"/>
                                  </p:stCondLst>
                                  <p:childTnLst>
                                    <p:animRot by="10800000">
                                      <p:cBhvr>
                                        <p:cTn id="21" dur="2000" fill="hold"/>
                                        <p:tgtEl>
                                          <p:spTgt spid="65"/>
                                        </p:tgtEl>
                                        <p:attrNameLst>
                                          <p:attrName>r</p:attrName>
                                        </p:attrNameLst>
                                      </p:cBhvr>
                                    </p:animRot>
                                  </p:childTnLst>
                                </p:cTn>
                              </p:par>
                              <p:par>
                                <p:cTn id="22" presetID="8" presetClass="emph" presetSubtype="0" fill="hold" nodeType="withEffect">
                                  <p:stCondLst>
                                    <p:cond delay="0"/>
                                  </p:stCondLst>
                                  <p:childTnLst>
                                    <p:animRot by="10800000">
                                      <p:cBhvr>
                                        <p:cTn id="23" dur="2000" fill="hold"/>
                                        <p:tgtEl>
                                          <p:spTgt spid="64"/>
                                        </p:tgtEl>
                                        <p:attrNameLst>
                                          <p:attrName>r</p:attrName>
                                        </p:attrNameLst>
                                      </p:cBhvr>
                                    </p:animRot>
                                  </p:childTnLst>
                                </p:cTn>
                              </p:par>
                            </p:childTnLst>
                          </p:cTn>
                        </p:par>
                        <p:par>
                          <p:cTn id="24" fill="hold">
                            <p:stCondLst>
                              <p:cond delay="4000"/>
                            </p:stCondLst>
                            <p:childTnLst>
                              <p:par>
                                <p:cTn id="25" presetID="8" presetClass="emph" presetSubtype="0" fill="hold" nodeType="afterEffect">
                                  <p:stCondLst>
                                    <p:cond delay="0"/>
                                  </p:stCondLst>
                                  <p:childTnLst>
                                    <p:animRot by="10800000">
                                      <p:cBhvr>
                                        <p:cTn id="26" dur="2000" fill="hold"/>
                                        <p:tgtEl>
                                          <p:spTgt spid="54"/>
                                        </p:tgtEl>
                                        <p:attrNameLst>
                                          <p:attrName>r</p:attrName>
                                        </p:attrNameLst>
                                      </p:cBhvr>
                                    </p:animRot>
                                  </p:childTnLst>
                                </p:cTn>
                              </p:par>
                              <p:par>
                                <p:cTn id="27" presetID="8" presetClass="emph" presetSubtype="0" fill="hold" nodeType="withEffect">
                                  <p:stCondLst>
                                    <p:cond delay="0"/>
                                  </p:stCondLst>
                                  <p:childTnLst>
                                    <p:animRot by="10800000">
                                      <p:cBhvr>
                                        <p:cTn id="28" dur="2000" fill="hold"/>
                                        <p:tgtEl>
                                          <p:spTgt spid="51"/>
                                        </p:tgtEl>
                                        <p:attrNameLst>
                                          <p:attrName>r</p:attrName>
                                        </p:attrNameLst>
                                      </p:cBhvr>
                                    </p:animRot>
                                  </p:childTnLst>
                                </p:cTn>
                              </p:par>
                              <p:par>
                                <p:cTn id="29" presetID="8" presetClass="emph" presetSubtype="0" fill="hold" nodeType="withEffect">
                                  <p:stCondLst>
                                    <p:cond delay="0"/>
                                  </p:stCondLst>
                                  <p:childTnLst>
                                    <p:animRot by="10800000">
                                      <p:cBhvr>
                                        <p:cTn id="30" dur="2000" fill="hold"/>
                                        <p:tgtEl>
                                          <p:spTgt spid="53"/>
                                        </p:tgtEl>
                                        <p:attrNameLst>
                                          <p:attrName>r</p:attrName>
                                        </p:attrNameLst>
                                      </p:cBhvr>
                                    </p:animRot>
                                  </p:childTnLst>
                                </p:cTn>
                              </p:par>
                              <p:par>
                                <p:cTn id="31" presetID="8" presetClass="emph" presetSubtype="0" fill="hold" nodeType="withEffect">
                                  <p:stCondLst>
                                    <p:cond delay="0"/>
                                  </p:stCondLst>
                                  <p:childTnLst>
                                    <p:animRot by="10800000">
                                      <p:cBhvr>
                                        <p:cTn id="32" dur="2000" fill="hold"/>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po 32">
            <a:extLst>
              <a:ext uri="{FF2B5EF4-FFF2-40B4-BE49-F238E27FC236}">
                <a16:creationId xmlns:a16="http://schemas.microsoft.com/office/drawing/2014/main" id="{8FD9170E-9462-4FDE-8908-EC2C4041E853}"/>
              </a:ext>
            </a:extLst>
          </p:cNvPr>
          <p:cNvGrpSpPr/>
          <p:nvPr/>
        </p:nvGrpSpPr>
        <p:grpSpPr>
          <a:xfrm>
            <a:off x="2971798" y="1593129"/>
            <a:ext cx="4114800" cy="505301"/>
            <a:chOff x="2971798" y="1593129"/>
            <a:chExt cx="4114800" cy="505301"/>
          </a:xfrm>
        </p:grpSpPr>
        <p:sp>
          <p:nvSpPr>
            <p:cNvPr id="34" name="Freccia a destra 33">
              <a:extLst>
                <a:ext uri="{FF2B5EF4-FFF2-40B4-BE49-F238E27FC236}">
                  <a16:creationId xmlns:a16="http://schemas.microsoft.com/office/drawing/2014/main" id="{B5EAEB62-72B5-4142-9EFC-54F5B9810EF6}"/>
                </a:ext>
              </a:extLst>
            </p:cNvPr>
            <p:cNvSpPr/>
            <p:nvPr/>
          </p:nvSpPr>
          <p:spPr>
            <a:xfrm>
              <a:off x="5076823" y="1758682"/>
              <a:ext cx="2009775" cy="21898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CasellaDiTesto 36">
              <a:extLst>
                <a:ext uri="{FF2B5EF4-FFF2-40B4-BE49-F238E27FC236}">
                  <a16:creationId xmlns:a16="http://schemas.microsoft.com/office/drawing/2014/main" id="{4327F716-4DCC-4B62-A691-8F1EF1060635}"/>
                </a:ext>
              </a:extLst>
            </p:cNvPr>
            <p:cNvSpPr txBox="1"/>
            <p:nvPr/>
          </p:nvSpPr>
          <p:spPr>
            <a:xfrm>
              <a:off x="5410198" y="1593129"/>
              <a:ext cx="1247774" cy="492443"/>
            </a:xfrm>
            <a:prstGeom prst="rect">
              <a:avLst/>
            </a:prstGeom>
            <a:solidFill>
              <a:schemeClr val="bg1"/>
            </a:solidFill>
          </p:spPr>
          <p:txBody>
            <a:bodyPr wrap="square" rtlCol="0">
              <a:spAutoFit/>
            </a:bodyPr>
            <a:lstStyle/>
            <a:p>
              <a:pPr algn="ctr"/>
              <a:r>
                <a:rPr lang="it-IT" sz="2600" dirty="0"/>
                <a:t>positiva</a:t>
              </a:r>
              <a:endParaRPr lang="en-GB" sz="2600" dirty="0"/>
            </a:p>
          </p:txBody>
        </p:sp>
        <p:sp>
          <p:nvSpPr>
            <p:cNvPr id="42" name="Freccia a destra 41">
              <a:extLst>
                <a:ext uri="{FF2B5EF4-FFF2-40B4-BE49-F238E27FC236}">
                  <a16:creationId xmlns:a16="http://schemas.microsoft.com/office/drawing/2014/main" id="{8557800F-F662-4C93-8723-DB001FBBEC12}"/>
                </a:ext>
              </a:extLst>
            </p:cNvPr>
            <p:cNvSpPr/>
            <p:nvPr/>
          </p:nvSpPr>
          <p:spPr>
            <a:xfrm rot="10800000">
              <a:off x="2971798" y="1765053"/>
              <a:ext cx="2009775" cy="21898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CasellaDiTesto 42">
              <a:extLst>
                <a:ext uri="{FF2B5EF4-FFF2-40B4-BE49-F238E27FC236}">
                  <a16:creationId xmlns:a16="http://schemas.microsoft.com/office/drawing/2014/main" id="{371D33CF-26DF-4547-8A3F-EE1149C89AF7}"/>
                </a:ext>
              </a:extLst>
            </p:cNvPr>
            <p:cNvSpPr txBox="1"/>
            <p:nvPr/>
          </p:nvSpPr>
          <p:spPr>
            <a:xfrm>
              <a:off x="3290885" y="1605987"/>
              <a:ext cx="1371600" cy="492443"/>
            </a:xfrm>
            <a:prstGeom prst="rect">
              <a:avLst/>
            </a:prstGeom>
            <a:solidFill>
              <a:schemeClr val="bg1"/>
            </a:solidFill>
          </p:spPr>
          <p:txBody>
            <a:bodyPr wrap="square" rtlCol="0">
              <a:spAutoFit/>
            </a:bodyPr>
            <a:lstStyle/>
            <a:p>
              <a:pPr algn="ctr"/>
              <a:r>
                <a:rPr lang="it-IT" sz="2600" dirty="0"/>
                <a:t>negativa</a:t>
              </a:r>
              <a:endParaRPr lang="en-GB" sz="2600" dirty="0"/>
            </a:p>
          </p:txBody>
        </p:sp>
      </p:grpSp>
      <p:grpSp>
        <p:nvGrpSpPr>
          <p:cNvPr id="5" name="Gruppo 4">
            <a:extLst>
              <a:ext uri="{FF2B5EF4-FFF2-40B4-BE49-F238E27FC236}">
                <a16:creationId xmlns:a16="http://schemas.microsoft.com/office/drawing/2014/main" id="{EC9BAF00-1319-4151-8D15-4E27F51945CE}"/>
              </a:ext>
            </a:extLst>
          </p:cNvPr>
          <p:cNvGrpSpPr/>
          <p:nvPr/>
        </p:nvGrpSpPr>
        <p:grpSpPr>
          <a:xfrm>
            <a:off x="98584" y="4667378"/>
            <a:ext cx="3389313" cy="2089150"/>
            <a:chOff x="639760" y="4691130"/>
            <a:chExt cx="3389313" cy="2089150"/>
          </a:xfrm>
        </p:grpSpPr>
        <p:sp>
          <p:nvSpPr>
            <p:cNvPr id="35" name="Freeform 62">
              <a:extLst>
                <a:ext uri="{FF2B5EF4-FFF2-40B4-BE49-F238E27FC236}">
                  <a16:creationId xmlns:a16="http://schemas.microsoft.com/office/drawing/2014/main" id="{666F7AB8-97AE-40D0-8D8C-1D316DC2A50E}"/>
                </a:ext>
              </a:extLst>
            </p:cNvPr>
            <p:cNvSpPr>
              <a:spLocks/>
            </p:cNvSpPr>
            <p:nvPr/>
          </p:nvSpPr>
          <p:spPr bwMode="auto">
            <a:xfrm>
              <a:off x="639760" y="4691130"/>
              <a:ext cx="3389313" cy="2089150"/>
            </a:xfrm>
            <a:custGeom>
              <a:avLst/>
              <a:gdLst>
                <a:gd name="T0" fmla="*/ 1325 w 1325"/>
                <a:gd name="T1" fmla="*/ 769 h 817"/>
                <a:gd name="T2" fmla="*/ 1277 w 1325"/>
                <a:gd name="T3" fmla="*/ 817 h 817"/>
                <a:gd name="T4" fmla="*/ 48 w 1325"/>
                <a:gd name="T5" fmla="*/ 817 h 817"/>
                <a:gd name="T6" fmla="*/ 0 w 1325"/>
                <a:gd name="T7" fmla="*/ 769 h 817"/>
                <a:gd name="T8" fmla="*/ 0 w 1325"/>
                <a:gd name="T9" fmla="*/ 48 h 817"/>
                <a:gd name="T10" fmla="*/ 48 w 1325"/>
                <a:gd name="T11" fmla="*/ 0 h 817"/>
                <a:gd name="T12" fmla="*/ 1277 w 1325"/>
                <a:gd name="T13" fmla="*/ 0 h 817"/>
                <a:gd name="T14" fmla="*/ 1325 w 1325"/>
                <a:gd name="T15" fmla="*/ 48 h 817"/>
                <a:gd name="T16" fmla="*/ 1325 w 1325"/>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5" h="817">
                  <a:moveTo>
                    <a:pt x="1325" y="769"/>
                  </a:moveTo>
                  <a:cubicBezTo>
                    <a:pt x="1325" y="795"/>
                    <a:pt x="1303" y="817"/>
                    <a:pt x="1277" y="817"/>
                  </a:cubicBezTo>
                  <a:cubicBezTo>
                    <a:pt x="48" y="817"/>
                    <a:pt x="48" y="817"/>
                    <a:pt x="48" y="817"/>
                  </a:cubicBezTo>
                  <a:cubicBezTo>
                    <a:pt x="22" y="817"/>
                    <a:pt x="0" y="795"/>
                    <a:pt x="0" y="769"/>
                  </a:cubicBezTo>
                  <a:cubicBezTo>
                    <a:pt x="0" y="48"/>
                    <a:pt x="0" y="48"/>
                    <a:pt x="0" y="48"/>
                  </a:cubicBezTo>
                  <a:cubicBezTo>
                    <a:pt x="0" y="21"/>
                    <a:pt x="22" y="0"/>
                    <a:pt x="48" y="0"/>
                  </a:cubicBezTo>
                  <a:cubicBezTo>
                    <a:pt x="1277" y="0"/>
                    <a:pt x="1277" y="0"/>
                    <a:pt x="1277" y="0"/>
                  </a:cubicBezTo>
                  <a:cubicBezTo>
                    <a:pt x="1303" y="0"/>
                    <a:pt x="1325" y="21"/>
                    <a:pt x="1325" y="48"/>
                  </a:cubicBezTo>
                  <a:lnTo>
                    <a:pt x="1325" y="769"/>
                  </a:lnTo>
                  <a:close/>
                </a:path>
              </a:pathLst>
            </a:custGeom>
            <a:solidFill>
              <a:srgbClr val="FFFFFF"/>
            </a:solidFill>
            <a:ln w="30163" cap="flat">
              <a:solidFill>
                <a:srgbClr val="548235"/>
              </a:solidFill>
              <a:prstDash val="solid"/>
              <a:miter lim="800000"/>
              <a:headEnd/>
              <a:tailEnd/>
            </a:ln>
          </p:spPr>
          <p:txBody>
            <a:bodyPr/>
            <a:lstStyle/>
            <a:p>
              <a:endParaRPr lang="en-GB" dirty="0"/>
            </a:p>
          </p:txBody>
        </p:sp>
        <p:sp>
          <p:nvSpPr>
            <p:cNvPr id="38" name="Text Box 63">
              <a:extLst>
                <a:ext uri="{FF2B5EF4-FFF2-40B4-BE49-F238E27FC236}">
                  <a16:creationId xmlns:a16="http://schemas.microsoft.com/office/drawing/2014/main" id="{3E5D1735-F429-4D29-BE63-C4E607370A32}"/>
                </a:ext>
              </a:extLst>
            </p:cNvPr>
            <p:cNvSpPr txBox="1">
              <a:spLocks noChangeArrowheads="1"/>
            </p:cNvSpPr>
            <p:nvPr/>
          </p:nvSpPr>
          <p:spPr bwMode="auto">
            <a:xfrm>
              <a:off x="747178" y="4767537"/>
              <a:ext cx="3264676"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sz="2400" dirty="0"/>
                <a:t>intensità emotiva assoluta</a:t>
              </a:r>
              <a:endParaRPr lang="en-GB" sz="2400" dirty="0"/>
            </a:p>
          </p:txBody>
        </p:sp>
        <p:sp>
          <p:nvSpPr>
            <p:cNvPr id="39" name="Text Box 64">
              <a:extLst>
                <a:ext uri="{FF2B5EF4-FFF2-40B4-BE49-F238E27FC236}">
                  <a16:creationId xmlns:a16="http://schemas.microsoft.com/office/drawing/2014/main" id="{B88067DF-3BC9-42A7-8CCB-3AFDA6073C3C}"/>
                </a:ext>
              </a:extLst>
            </p:cNvPr>
            <p:cNvSpPr txBox="1">
              <a:spLocks noChangeArrowheads="1"/>
            </p:cNvSpPr>
            <p:nvPr/>
          </p:nvSpPr>
          <p:spPr bwMode="auto">
            <a:xfrm>
              <a:off x="1293987" y="5224226"/>
              <a:ext cx="3510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100</a:t>
              </a:r>
            </a:p>
          </p:txBody>
        </p:sp>
        <p:sp>
          <p:nvSpPr>
            <p:cNvPr id="40" name="Text Box 65">
              <a:extLst>
                <a:ext uri="{FF2B5EF4-FFF2-40B4-BE49-F238E27FC236}">
                  <a16:creationId xmlns:a16="http://schemas.microsoft.com/office/drawing/2014/main" id="{8881E232-49F6-43CC-809E-588C2060642F}"/>
                </a:ext>
              </a:extLst>
            </p:cNvPr>
            <p:cNvSpPr txBox="1">
              <a:spLocks noChangeArrowheads="1"/>
            </p:cNvSpPr>
            <p:nvPr/>
          </p:nvSpPr>
          <p:spPr bwMode="auto">
            <a:xfrm>
              <a:off x="2937637" y="5224226"/>
              <a:ext cx="3510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200</a:t>
              </a:r>
            </a:p>
          </p:txBody>
        </p:sp>
      </p:grpSp>
      <p:pic>
        <p:nvPicPr>
          <p:cNvPr id="4" name="Picture 2">
            <a:extLst>
              <a:ext uri="{FF2B5EF4-FFF2-40B4-BE49-F238E27FC236}">
                <a16:creationId xmlns:a16="http://schemas.microsoft.com/office/drawing/2014/main" id="{FB7D1E8F-E11F-4324-9059-BACBF2BDCE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44" t="37512" r="25493"/>
          <a:stretch/>
        </p:blipFill>
        <p:spPr bwMode="auto">
          <a:xfrm>
            <a:off x="2076450" y="2295525"/>
            <a:ext cx="5105399" cy="213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 name="CasellaDiTesto 1">
            <a:extLst>
              <a:ext uri="{FF2B5EF4-FFF2-40B4-BE49-F238E27FC236}">
                <a16:creationId xmlns:a16="http://schemas.microsoft.com/office/drawing/2014/main" id="{3AFA0376-5715-4755-AEFD-6D55C76438FF}"/>
              </a:ext>
            </a:extLst>
          </p:cNvPr>
          <p:cNvSpPr txBox="1"/>
          <p:nvPr/>
        </p:nvSpPr>
        <p:spPr>
          <a:xfrm>
            <a:off x="695326" y="3017469"/>
            <a:ext cx="1466850" cy="1292662"/>
          </a:xfrm>
          <a:prstGeom prst="rect">
            <a:avLst/>
          </a:prstGeom>
          <a:noFill/>
        </p:spPr>
        <p:txBody>
          <a:bodyPr wrap="square" rtlCol="0">
            <a:spAutoFit/>
          </a:bodyPr>
          <a:lstStyle/>
          <a:p>
            <a:r>
              <a:rPr lang="it-IT" sz="2600" dirty="0"/>
              <a:t>intensità emotiva assoluta</a:t>
            </a:r>
            <a:endParaRPr lang="en-GB" sz="2600" dirty="0"/>
          </a:p>
        </p:txBody>
      </p:sp>
      <p:pic>
        <p:nvPicPr>
          <p:cNvPr id="12" name="Picture 71">
            <a:extLst>
              <a:ext uri="{FF2B5EF4-FFF2-40B4-BE49-F238E27FC236}">
                <a16:creationId xmlns:a16="http://schemas.microsoft.com/office/drawing/2014/main" id="{67828967-5F60-4A26-8E14-BDBB9358F7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275" y="3760788"/>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3" name="Picture 72">
            <a:extLst>
              <a:ext uri="{FF2B5EF4-FFF2-40B4-BE49-F238E27FC236}">
                <a16:creationId xmlns:a16="http://schemas.microsoft.com/office/drawing/2014/main" id="{B99BBD8A-F668-40E1-BC84-1CB59063D4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7050" y="2725738"/>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4" name="Picture 73">
            <a:extLst>
              <a:ext uri="{FF2B5EF4-FFF2-40B4-BE49-F238E27FC236}">
                <a16:creationId xmlns:a16="http://schemas.microsoft.com/office/drawing/2014/main" id="{DE92D9B3-C48E-423B-92D2-27BF08498F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9525" y="2717800"/>
            <a:ext cx="582613"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9" name="Immagine 18">
            <a:extLst>
              <a:ext uri="{FF2B5EF4-FFF2-40B4-BE49-F238E27FC236}">
                <a16:creationId xmlns:a16="http://schemas.microsoft.com/office/drawing/2014/main" id="{4A6980E4-21D3-4EAB-A144-E92E824B80EB}"/>
              </a:ext>
            </a:extLst>
          </p:cNvPr>
          <p:cNvPicPr>
            <a:picLocks noChangeAspect="1"/>
          </p:cNvPicPr>
          <p:nvPr/>
        </p:nvPicPr>
        <p:blipFill>
          <a:blip r:embed="rId7"/>
          <a:stretch>
            <a:fillRect/>
          </a:stretch>
        </p:blipFill>
        <p:spPr>
          <a:xfrm>
            <a:off x="5551488" y="3249421"/>
            <a:ext cx="583200" cy="828758"/>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pic>
        <p:nvPicPr>
          <p:cNvPr id="20" name="Immagine 19">
            <a:extLst>
              <a:ext uri="{FF2B5EF4-FFF2-40B4-BE49-F238E27FC236}">
                <a16:creationId xmlns:a16="http://schemas.microsoft.com/office/drawing/2014/main" id="{BBC6A8EC-0BA3-4845-ABE7-E3EEF71C334C}"/>
              </a:ext>
            </a:extLst>
          </p:cNvPr>
          <p:cNvPicPr>
            <a:picLocks noChangeAspect="1"/>
          </p:cNvPicPr>
          <p:nvPr/>
        </p:nvPicPr>
        <p:blipFill>
          <a:blip r:embed="rId8"/>
          <a:stretch>
            <a:fillRect/>
          </a:stretch>
        </p:blipFill>
        <p:spPr>
          <a:xfrm>
            <a:off x="3875033" y="3268088"/>
            <a:ext cx="582667" cy="828000"/>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pic>
        <p:nvPicPr>
          <p:cNvPr id="36" name="Picture 74">
            <a:extLst>
              <a:ext uri="{FF2B5EF4-FFF2-40B4-BE49-F238E27FC236}">
                <a16:creationId xmlns:a16="http://schemas.microsoft.com/office/drawing/2014/main" id="{CBAC3569-A6BD-4430-B49F-128805972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7050" y="2725737"/>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7" name="Picture 73">
            <a:extLst>
              <a:ext uri="{FF2B5EF4-FFF2-40B4-BE49-F238E27FC236}">
                <a16:creationId xmlns:a16="http://schemas.microsoft.com/office/drawing/2014/main" id="{3AE1F4F1-82C5-4405-A97F-F152944CD2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9524" y="2725737"/>
            <a:ext cx="582613"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89" name="CasellaDiTesto 88">
            <a:extLst>
              <a:ext uri="{FF2B5EF4-FFF2-40B4-BE49-F238E27FC236}">
                <a16:creationId xmlns:a16="http://schemas.microsoft.com/office/drawing/2014/main" id="{87B235E6-1177-4DC7-9BD4-8D2859B9DC85}"/>
              </a:ext>
            </a:extLst>
          </p:cNvPr>
          <p:cNvSpPr txBox="1"/>
          <p:nvPr/>
        </p:nvSpPr>
        <p:spPr>
          <a:xfrm>
            <a:off x="3795711" y="1269807"/>
            <a:ext cx="2466977" cy="492443"/>
          </a:xfrm>
          <a:prstGeom prst="rect">
            <a:avLst/>
          </a:prstGeom>
          <a:noFill/>
        </p:spPr>
        <p:txBody>
          <a:bodyPr wrap="square" rtlCol="0">
            <a:spAutoFit/>
          </a:bodyPr>
          <a:lstStyle/>
          <a:p>
            <a:r>
              <a:rPr lang="it-IT" sz="2600" dirty="0"/>
              <a:t>polarità emotiva</a:t>
            </a:r>
            <a:endParaRPr lang="en-GB" sz="2600" dirty="0"/>
          </a:p>
        </p:txBody>
      </p:sp>
      <p:sp>
        <p:nvSpPr>
          <p:cNvPr id="90" name="CasellaDiTesto 89">
            <a:extLst>
              <a:ext uri="{FF2B5EF4-FFF2-40B4-BE49-F238E27FC236}">
                <a16:creationId xmlns:a16="http://schemas.microsoft.com/office/drawing/2014/main" id="{6430B044-95FE-484D-A90C-B57C3CFFAEC4}"/>
              </a:ext>
            </a:extLst>
          </p:cNvPr>
          <p:cNvSpPr txBox="1"/>
          <p:nvPr/>
        </p:nvSpPr>
        <p:spPr>
          <a:xfrm>
            <a:off x="2476499" y="1928421"/>
            <a:ext cx="5105399" cy="492443"/>
          </a:xfrm>
          <a:prstGeom prst="rect">
            <a:avLst/>
          </a:prstGeom>
          <a:noFill/>
        </p:spPr>
        <p:txBody>
          <a:bodyPr wrap="square" rtlCol="0">
            <a:spAutoFit/>
          </a:bodyPr>
          <a:lstStyle/>
          <a:p>
            <a:r>
              <a:rPr lang="it-IT" sz="2600" dirty="0"/>
              <a:t>intensità emotiva relativa al neutro</a:t>
            </a:r>
            <a:endParaRPr lang="en-GB" sz="2600" dirty="0"/>
          </a:p>
        </p:txBody>
      </p:sp>
      <p:sp>
        <p:nvSpPr>
          <p:cNvPr id="91" name="Text Box 36">
            <a:extLst>
              <a:ext uri="{FF2B5EF4-FFF2-40B4-BE49-F238E27FC236}">
                <a16:creationId xmlns:a16="http://schemas.microsoft.com/office/drawing/2014/main" id="{76324F02-B6BE-4F7E-AA5D-2826021CFE28}"/>
              </a:ext>
            </a:extLst>
          </p:cNvPr>
          <p:cNvSpPr txBox="1">
            <a:spLocks noChangeArrowheads="1"/>
          </p:cNvSpPr>
          <p:nvPr/>
        </p:nvSpPr>
        <p:spPr bwMode="auto">
          <a:xfrm>
            <a:off x="152400" y="231128"/>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a:r>
              <a:rPr lang="en-US" altLang="en-US" sz="4400" b="0" dirty="0" err="1">
                <a:solidFill>
                  <a:srgbClr val="990033"/>
                </a:solidFill>
                <a:ea typeface="MS PGothic" panose="020B0600070205080204" pitchFamily="34" charset="-128"/>
              </a:rPr>
              <a:t>coppie</a:t>
            </a:r>
            <a:r>
              <a:rPr lang="en-US" altLang="en-US" sz="4400" b="0" dirty="0">
                <a:solidFill>
                  <a:srgbClr val="990033"/>
                </a:solidFill>
                <a:ea typeface="MS PGothic" panose="020B0600070205080204" pitchFamily="34" charset="-128"/>
              </a:rPr>
              <a:t> emotive-emotive </a:t>
            </a:r>
            <a:r>
              <a:rPr lang="en-US" altLang="en-US" sz="4400" b="0" dirty="0" err="1">
                <a:solidFill>
                  <a:srgbClr val="548235"/>
                </a:solidFill>
                <a:ea typeface="MS PGothic" panose="020B0600070205080204" pitchFamily="34" charset="-128"/>
              </a:rPr>
              <a:t>congruenti</a:t>
            </a:r>
            <a:endParaRPr lang="en-US" altLang="en-US" sz="4400" b="0" dirty="0">
              <a:solidFill>
                <a:srgbClr val="548235"/>
              </a:solidFill>
              <a:ea typeface="MS PGothic" panose="020B0600070205080204" pitchFamily="34" charset="-128"/>
            </a:endParaRPr>
          </a:p>
          <a:p>
            <a:pPr algn="ctr"/>
            <a:r>
              <a:rPr lang="en-US" altLang="en-US" sz="3400" b="0" dirty="0">
                <a:solidFill>
                  <a:srgbClr val="FFC000"/>
                </a:solidFill>
                <a:ea typeface="MS PGothic" panose="020B0600070205080204" pitchFamily="34" charset="-128"/>
              </a:rPr>
              <a:t>in </a:t>
            </a:r>
            <a:r>
              <a:rPr lang="en-US" altLang="en-US" sz="3400" b="0" dirty="0" err="1">
                <a:solidFill>
                  <a:srgbClr val="FFC000"/>
                </a:solidFill>
                <a:ea typeface="MS PGothic" panose="020B0600070205080204" pitchFamily="34" charset="-128"/>
              </a:rPr>
              <a:t>posizione</a:t>
            </a:r>
            <a:r>
              <a:rPr lang="en-US" altLang="en-US" sz="3400" b="0" dirty="0">
                <a:solidFill>
                  <a:srgbClr val="FFC000"/>
                </a:solidFill>
                <a:ea typeface="MS PGothic" panose="020B0600070205080204" pitchFamily="34" charset="-128"/>
              </a:rPr>
              <a:t> </a:t>
            </a:r>
            <a:r>
              <a:rPr lang="en-US" altLang="en-US" sz="3400" b="0" dirty="0" err="1">
                <a:solidFill>
                  <a:srgbClr val="FFC000"/>
                </a:solidFill>
                <a:ea typeface="MS PGothic" panose="020B0600070205080204" pitchFamily="34" charset="-128"/>
              </a:rPr>
              <a:t>canonica</a:t>
            </a:r>
            <a:endParaRPr lang="en-US" altLang="en-US" sz="3400" b="0" dirty="0">
              <a:solidFill>
                <a:srgbClr val="FFC000"/>
              </a:solidFill>
              <a:ea typeface="MS PGothic" panose="020B0600070205080204" pitchFamily="34" charset="-128"/>
            </a:endParaRPr>
          </a:p>
        </p:txBody>
      </p:sp>
      <p:pic>
        <p:nvPicPr>
          <p:cNvPr id="31" name="Immagine 30">
            <a:extLst>
              <a:ext uri="{FF2B5EF4-FFF2-40B4-BE49-F238E27FC236}">
                <a16:creationId xmlns:a16="http://schemas.microsoft.com/office/drawing/2014/main" id="{1C83C672-ECC1-401D-B1E2-365AF0EEACA8}"/>
              </a:ext>
            </a:extLst>
          </p:cNvPr>
          <p:cNvPicPr>
            <a:picLocks noChangeAspect="1"/>
          </p:cNvPicPr>
          <p:nvPr/>
        </p:nvPicPr>
        <p:blipFill>
          <a:blip r:embed="rId8"/>
          <a:stretch>
            <a:fillRect/>
          </a:stretch>
        </p:blipFill>
        <p:spPr>
          <a:xfrm>
            <a:off x="3875033" y="3268088"/>
            <a:ext cx="582667" cy="828000"/>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pic>
        <p:nvPicPr>
          <p:cNvPr id="32" name="Immagine 31">
            <a:extLst>
              <a:ext uri="{FF2B5EF4-FFF2-40B4-BE49-F238E27FC236}">
                <a16:creationId xmlns:a16="http://schemas.microsoft.com/office/drawing/2014/main" id="{67FE489D-0570-406D-8327-969CD1120C48}"/>
              </a:ext>
            </a:extLst>
          </p:cNvPr>
          <p:cNvPicPr>
            <a:picLocks noChangeAspect="1"/>
          </p:cNvPicPr>
          <p:nvPr/>
        </p:nvPicPr>
        <p:blipFill>
          <a:blip r:embed="rId7"/>
          <a:stretch>
            <a:fillRect/>
          </a:stretch>
        </p:blipFill>
        <p:spPr>
          <a:xfrm>
            <a:off x="5551488" y="3245704"/>
            <a:ext cx="583200" cy="828758"/>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pic>
        <p:nvPicPr>
          <p:cNvPr id="44" name="Elemento grafico 43">
            <a:extLst>
              <a:ext uri="{FF2B5EF4-FFF2-40B4-BE49-F238E27FC236}">
                <a16:creationId xmlns:a16="http://schemas.microsoft.com/office/drawing/2014/main" id="{599A4731-58A5-4DC6-8D49-670D5091F3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75660" y="5058922"/>
            <a:ext cx="1966205" cy="1359352"/>
          </a:xfrm>
          <a:prstGeom prst="rect">
            <a:avLst/>
          </a:prstGeom>
        </p:spPr>
      </p:pic>
      <p:sp>
        <p:nvSpPr>
          <p:cNvPr id="45" name="Oval 162">
            <a:extLst>
              <a:ext uri="{FF2B5EF4-FFF2-40B4-BE49-F238E27FC236}">
                <a16:creationId xmlns:a16="http://schemas.microsoft.com/office/drawing/2014/main" id="{B4500645-1A43-4071-A4F1-9C9656A5C6AF}"/>
              </a:ext>
            </a:extLst>
          </p:cNvPr>
          <p:cNvSpPr>
            <a:spLocks noChangeAspect="1" noChangeArrowheads="1"/>
          </p:cNvSpPr>
          <p:nvPr/>
        </p:nvSpPr>
        <p:spPr bwMode="auto">
          <a:xfrm>
            <a:off x="2771849" y="6403099"/>
            <a:ext cx="298450" cy="300038"/>
          </a:xfrm>
          <a:prstGeom prst="ellipse">
            <a:avLst/>
          </a:prstGeom>
          <a:solidFill>
            <a:srgbClr val="20BDC3"/>
          </a:solidFill>
          <a:ln w="30226">
            <a:solidFill>
              <a:srgbClr val="ED2691"/>
            </a:solidFill>
            <a:miter lim="800000"/>
            <a:headEnd/>
            <a:tailEnd/>
          </a:ln>
        </p:spPr>
        <p:txBody>
          <a:bodyPr/>
          <a:lstStyle/>
          <a:p>
            <a:endParaRPr lang="en-GB"/>
          </a:p>
        </p:txBody>
      </p:sp>
      <p:sp>
        <p:nvSpPr>
          <p:cNvPr id="48" name="Figura a mano libera: forma 47">
            <a:extLst>
              <a:ext uri="{FF2B5EF4-FFF2-40B4-BE49-F238E27FC236}">
                <a16:creationId xmlns:a16="http://schemas.microsoft.com/office/drawing/2014/main" id="{D8DA811A-4FEE-44AF-ADE1-1E87966866AF}"/>
              </a:ext>
            </a:extLst>
          </p:cNvPr>
          <p:cNvSpPr>
            <a:spLocks noChangeAspect="1"/>
          </p:cNvSpPr>
          <p:nvPr/>
        </p:nvSpPr>
        <p:spPr>
          <a:xfrm>
            <a:off x="2136659" y="6403718"/>
            <a:ext cx="298800" cy="298800"/>
          </a:xfrm>
          <a:custGeom>
            <a:avLst/>
            <a:gdLst>
              <a:gd name="connsiteX0" fmla="*/ 0 w 104775"/>
              <a:gd name="connsiteY0" fmla="*/ 54293 h 104775"/>
              <a:gd name="connsiteX1" fmla="*/ 54293 w 104775"/>
              <a:gd name="connsiteY1" fmla="*/ 0 h 104775"/>
              <a:gd name="connsiteX2" fmla="*/ 108585 w 104775"/>
              <a:gd name="connsiteY2" fmla="*/ 54293 h 104775"/>
              <a:gd name="connsiteX3" fmla="*/ 54293 w 104775"/>
              <a:gd name="connsiteY3" fmla="*/ 108585 h 104775"/>
              <a:gd name="connsiteX4" fmla="*/ 0 w 104775"/>
              <a:gd name="connsiteY4" fmla="*/ 54293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0" y="54293"/>
                </a:moveTo>
                <a:cubicBezTo>
                  <a:pt x="0" y="24765"/>
                  <a:pt x="23813" y="0"/>
                  <a:pt x="54293" y="0"/>
                </a:cubicBezTo>
                <a:cubicBezTo>
                  <a:pt x="83820" y="0"/>
                  <a:pt x="108585" y="23813"/>
                  <a:pt x="108585" y="54293"/>
                </a:cubicBezTo>
                <a:cubicBezTo>
                  <a:pt x="108585" y="83820"/>
                  <a:pt x="84773" y="108585"/>
                  <a:pt x="54293" y="108585"/>
                </a:cubicBezTo>
                <a:cubicBezTo>
                  <a:pt x="24765" y="107632"/>
                  <a:pt x="0" y="83820"/>
                  <a:pt x="0" y="54293"/>
                </a:cubicBezTo>
              </a:path>
            </a:pathLst>
          </a:custGeom>
          <a:solidFill>
            <a:srgbClr val="EE726C"/>
          </a:solidFill>
          <a:ln w="30226" cap="flat">
            <a:solidFill>
              <a:srgbClr val="F49503"/>
            </a:solidFill>
            <a:prstDash val="solid"/>
            <a:miter/>
          </a:ln>
        </p:spPr>
        <p:txBody>
          <a:bodyPr rtlCol="0" anchor="ctr"/>
          <a:lstStyle/>
          <a:p>
            <a:endParaRPr lang="en-GB"/>
          </a:p>
        </p:txBody>
      </p:sp>
      <p:sp>
        <p:nvSpPr>
          <p:cNvPr id="49" name="Oval 162">
            <a:extLst>
              <a:ext uri="{FF2B5EF4-FFF2-40B4-BE49-F238E27FC236}">
                <a16:creationId xmlns:a16="http://schemas.microsoft.com/office/drawing/2014/main" id="{6681B7D9-F748-4185-B8BE-8BB59BF10700}"/>
              </a:ext>
            </a:extLst>
          </p:cNvPr>
          <p:cNvSpPr>
            <a:spLocks noChangeAspect="1" noChangeArrowheads="1"/>
          </p:cNvSpPr>
          <p:nvPr/>
        </p:nvSpPr>
        <p:spPr bwMode="auto">
          <a:xfrm>
            <a:off x="1130359" y="6440604"/>
            <a:ext cx="223837" cy="225029"/>
          </a:xfrm>
          <a:prstGeom prst="ellipse">
            <a:avLst/>
          </a:prstGeom>
          <a:solidFill>
            <a:srgbClr val="20BDC3"/>
          </a:solidFill>
          <a:ln w="30226">
            <a:solidFill>
              <a:srgbClr val="ED2691"/>
            </a:solidFill>
            <a:miter lim="800000"/>
            <a:headEnd/>
            <a:tailEnd/>
          </a:ln>
        </p:spPr>
        <p:txBody>
          <a:bodyPr/>
          <a:lstStyle/>
          <a:p>
            <a:endParaRPr lang="en-GB"/>
          </a:p>
        </p:txBody>
      </p:sp>
      <p:sp>
        <p:nvSpPr>
          <p:cNvPr id="50" name="Figura a mano libera: forma 49">
            <a:extLst>
              <a:ext uri="{FF2B5EF4-FFF2-40B4-BE49-F238E27FC236}">
                <a16:creationId xmlns:a16="http://schemas.microsoft.com/office/drawing/2014/main" id="{242DAE2F-0B39-4AEB-90C2-0B18FAA3A4C2}"/>
              </a:ext>
            </a:extLst>
          </p:cNvPr>
          <p:cNvSpPr>
            <a:spLocks noChangeAspect="1"/>
          </p:cNvSpPr>
          <p:nvPr/>
        </p:nvSpPr>
        <p:spPr>
          <a:xfrm>
            <a:off x="502422" y="6441069"/>
            <a:ext cx="224099" cy="224099"/>
          </a:xfrm>
          <a:custGeom>
            <a:avLst/>
            <a:gdLst>
              <a:gd name="connsiteX0" fmla="*/ 0 w 104775"/>
              <a:gd name="connsiteY0" fmla="*/ 54293 h 104775"/>
              <a:gd name="connsiteX1" fmla="*/ 54293 w 104775"/>
              <a:gd name="connsiteY1" fmla="*/ 0 h 104775"/>
              <a:gd name="connsiteX2" fmla="*/ 108585 w 104775"/>
              <a:gd name="connsiteY2" fmla="*/ 54293 h 104775"/>
              <a:gd name="connsiteX3" fmla="*/ 54293 w 104775"/>
              <a:gd name="connsiteY3" fmla="*/ 108585 h 104775"/>
              <a:gd name="connsiteX4" fmla="*/ 0 w 104775"/>
              <a:gd name="connsiteY4" fmla="*/ 54293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0" y="54293"/>
                </a:moveTo>
                <a:cubicBezTo>
                  <a:pt x="0" y="24765"/>
                  <a:pt x="23813" y="0"/>
                  <a:pt x="54293" y="0"/>
                </a:cubicBezTo>
                <a:cubicBezTo>
                  <a:pt x="83820" y="0"/>
                  <a:pt x="108585" y="23813"/>
                  <a:pt x="108585" y="54293"/>
                </a:cubicBezTo>
                <a:cubicBezTo>
                  <a:pt x="108585" y="83820"/>
                  <a:pt x="84773" y="108585"/>
                  <a:pt x="54293" y="108585"/>
                </a:cubicBezTo>
                <a:cubicBezTo>
                  <a:pt x="24765" y="107632"/>
                  <a:pt x="0" y="83820"/>
                  <a:pt x="0" y="54293"/>
                </a:cubicBezTo>
              </a:path>
            </a:pathLst>
          </a:custGeom>
          <a:solidFill>
            <a:srgbClr val="EE726C"/>
          </a:solidFill>
          <a:ln w="30226" cap="flat">
            <a:solidFill>
              <a:srgbClr val="F49503"/>
            </a:solidFill>
            <a:prstDash val="solid"/>
            <a:miter/>
          </a:ln>
        </p:spPr>
        <p:txBody>
          <a:bodyPr rtlCol="0" anchor="ctr"/>
          <a:lstStyle/>
          <a:p>
            <a:endParaRPr lang="en-GB"/>
          </a:p>
        </p:txBody>
      </p:sp>
    </p:spTree>
    <p:extLst>
      <p:ext uri="{BB962C8B-B14F-4D97-AF65-F5344CB8AC3E}">
        <p14:creationId xmlns:p14="http://schemas.microsoft.com/office/powerpoint/2010/main" val="19876029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44444E-6 4.44444E-6 L -0.38837 0.32939 " pathEditMode="relative" rAng="0" ptsTypes="AA">
                                      <p:cBhvr>
                                        <p:cTn id="11" dur="2000" fill="hold"/>
                                        <p:tgtEl>
                                          <p:spTgt spid="31"/>
                                        </p:tgtEl>
                                        <p:attrNameLst>
                                          <p:attrName>ppt_x</p:attrName>
                                          <p:attrName>ppt_y</p:attrName>
                                        </p:attrNameLst>
                                      </p:cBhvr>
                                      <p:rCtr x="-19427" y="16458"/>
                                    </p:animMotion>
                                  </p:childTnLst>
                                </p:cTn>
                              </p:par>
                              <p:par>
                                <p:cTn id="12" presetID="42" presetClass="path" presetSubtype="0" accel="50000" decel="50000" fill="hold" nodeType="withEffect">
                                  <p:stCondLst>
                                    <p:cond delay="0"/>
                                  </p:stCondLst>
                                  <p:childTnLst>
                                    <p:animMotion origin="layout" path="M 1.11111E-6 3.7037E-6 L -0.50295 0.3324 " pathEditMode="relative" rAng="0" ptsTypes="AA">
                                      <p:cBhvr>
                                        <p:cTn id="13" dur="2000" fill="hold"/>
                                        <p:tgtEl>
                                          <p:spTgt spid="32"/>
                                        </p:tgtEl>
                                        <p:attrNameLst>
                                          <p:attrName>ppt_x</p:attrName>
                                          <p:attrName>ppt_y</p:attrName>
                                        </p:attrNameLst>
                                      </p:cBhvr>
                                      <p:rCtr x="-25156" y="16620"/>
                                    </p:animMotion>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2.5E-6 1.11111E-6 L -0.11719 0.40856 " pathEditMode="relative" rAng="0" ptsTypes="AA">
                                      <p:cBhvr>
                                        <p:cTn id="17" dur="2000" fill="hold"/>
                                        <p:tgtEl>
                                          <p:spTgt spid="36"/>
                                        </p:tgtEl>
                                        <p:attrNameLst>
                                          <p:attrName>ppt_x</p:attrName>
                                          <p:attrName>ppt_y</p:attrName>
                                        </p:attrNameLst>
                                      </p:cBhvr>
                                      <p:rCtr x="-5868" y="20417"/>
                                    </p:animMotion>
                                  </p:childTnLst>
                                </p:cTn>
                              </p:par>
                              <p:par>
                                <p:cTn id="18" presetID="42" presetClass="path" presetSubtype="0" accel="50000" decel="50000" fill="hold" nodeType="withEffect">
                                  <p:stCondLst>
                                    <p:cond delay="0"/>
                                  </p:stCondLst>
                                  <p:childTnLst>
                                    <p:animMotion origin="layout" path="M 3.05556E-6 1.11111E-6 L -0.40747 0.40856 " pathEditMode="relative" rAng="0" ptsTypes="AA">
                                      <p:cBhvr>
                                        <p:cTn id="19" dur="2000" fill="hold"/>
                                        <p:tgtEl>
                                          <p:spTgt spid="47"/>
                                        </p:tgtEl>
                                        <p:attrNameLst>
                                          <p:attrName>ppt_x</p:attrName>
                                          <p:attrName>ppt_y</p:attrName>
                                        </p:attrNameLst>
                                      </p:cBhvr>
                                      <p:rCtr x="-20382" y="20417"/>
                                    </p:animMotion>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1500"/>
                                        <p:tgtEl>
                                          <p:spTgt spid="5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500"/>
                                        <p:tgtEl>
                                          <p:spTgt spid="4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1500"/>
                                        <p:tgtEl>
                                          <p:spTgt spid="4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1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8" grpId="0" animBg="1"/>
      <p:bldP spid="49" grpId="0" animBg="1"/>
      <p:bldP spid="5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uppo 81">
            <a:extLst>
              <a:ext uri="{FF2B5EF4-FFF2-40B4-BE49-F238E27FC236}">
                <a16:creationId xmlns:a16="http://schemas.microsoft.com/office/drawing/2014/main" id="{6FCADF81-8209-4764-8778-E3BF9159FB92}"/>
              </a:ext>
            </a:extLst>
          </p:cNvPr>
          <p:cNvGrpSpPr/>
          <p:nvPr/>
        </p:nvGrpSpPr>
        <p:grpSpPr>
          <a:xfrm>
            <a:off x="2971798" y="1593129"/>
            <a:ext cx="4114800" cy="505301"/>
            <a:chOff x="2971798" y="1593129"/>
            <a:chExt cx="4114800" cy="505301"/>
          </a:xfrm>
        </p:grpSpPr>
        <p:sp>
          <p:nvSpPr>
            <p:cNvPr id="83" name="Freccia a destra 82">
              <a:extLst>
                <a:ext uri="{FF2B5EF4-FFF2-40B4-BE49-F238E27FC236}">
                  <a16:creationId xmlns:a16="http://schemas.microsoft.com/office/drawing/2014/main" id="{FD97B061-579C-4FF4-AA22-D5F50F7A58CC}"/>
                </a:ext>
              </a:extLst>
            </p:cNvPr>
            <p:cNvSpPr/>
            <p:nvPr/>
          </p:nvSpPr>
          <p:spPr>
            <a:xfrm>
              <a:off x="5076823" y="1758682"/>
              <a:ext cx="2009775" cy="21898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CasellaDiTesto 83">
              <a:extLst>
                <a:ext uri="{FF2B5EF4-FFF2-40B4-BE49-F238E27FC236}">
                  <a16:creationId xmlns:a16="http://schemas.microsoft.com/office/drawing/2014/main" id="{18A39951-AF97-49E1-B6C4-46468B6921EC}"/>
                </a:ext>
              </a:extLst>
            </p:cNvPr>
            <p:cNvSpPr txBox="1"/>
            <p:nvPr/>
          </p:nvSpPr>
          <p:spPr>
            <a:xfrm>
              <a:off x="5410198" y="1593129"/>
              <a:ext cx="1247774" cy="492443"/>
            </a:xfrm>
            <a:prstGeom prst="rect">
              <a:avLst/>
            </a:prstGeom>
            <a:solidFill>
              <a:schemeClr val="bg1"/>
            </a:solidFill>
          </p:spPr>
          <p:txBody>
            <a:bodyPr wrap="square" rtlCol="0">
              <a:spAutoFit/>
            </a:bodyPr>
            <a:lstStyle/>
            <a:p>
              <a:pPr algn="ctr"/>
              <a:r>
                <a:rPr lang="it-IT" sz="2600" dirty="0"/>
                <a:t>positiva</a:t>
              </a:r>
              <a:endParaRPr lang="en-GB" sz="2600" dirty="0"/>
            </a:p>
          </p:txBody>
        </p:sp>
        <p:sp>
          <p:nvSpPr>
            <p:cNvPr id="85" name="Freccia a destra 84">
              <a:extLst>
                <a:ext uri="{FF2B5EF4-FFF2-40B4-BE49-F238E27FC236}">
                  <a16:creationId xmlns:a16="http://schemas.microsoft.com/office/drawing/2014/main" id="{339C10BE-EFFF-4330-8178-38F5D69DD3CC}"/>
                </a:ext>
              </a:extLst>
            </p:cNvPr>
            <p:cNvSpPr/>
            <p:nvPr/>
          </p:nvSpPr>
          <p:spPr>
            <a:xfrm rot="10800000">
              <a:off x="2971798" y="1765053"/>
              <a:ext cx="2009775" cy="21898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CasellaDiTesto 85">
              <a:extLst>
                <a:ext uri="{FF2B5EF4-FFF2-40B4-BE49-F238E27FC236}">
                  <a16:creationId xmlns:a16="http://schemas.microsoft.com/office/drawing/2014/main" id="{F04DE1B2-B574-4221-B558-39C6836D5526}"/>
                </a:ext>
              </a:extLst>
            </p:cNvPr>
            <p:cNvSpPr txBox="1"/>
            <p:nvPr/>
          </p:nvSpPr>
          <p:spPr>
            <a:xfrm>
              <a:off x="3290885" y="1605987"/>
              <a:ext cx="1371600" cy="492443"/>
            </a:xfrm>
            <a:prstGeom prst="rect">
              <a:avLst/>
            </a:prstGeom>
            <a:solidFill>
              <a:schemeClr val="bg1"/>
            </a:solidFill>
          </p:spPr>
          <p:txBody>
            <a:bodyPr wrap="square" rtlCol="0">
              <a:spAutoFit/>
            </a:bodyPr>
            <a:lstStyle/>
            <a:p>
              <a:pPr algn="ctr"/>
              <a:r>
                <a:rPr lang="it-IT" sz="2600" dirty="0"/>
                <a:t>negativa</a:t>
              </a:r>
              <a:endParaRPr lang="en-GB" sz="2600" dirty="0"/>
            </a:p>
          </p:txBody>
        </p:sp>
      </p:grpSp>
      <p:sp>
        <p:nvSpPr>
          <p:cNvPr id="31" name="Freeform 62">
            <a:extLst>
              <a:ext uri="{FF2B5EF4-FFF2-40B4-BE49-F238E27FC236}">
                <a16:creationId xmlns:a16="http://schemas.microsoft.com/office/drawing/2014/main" id="{E5B5FB5B-EBBE-47ED-AA14-CC411050A78F}"/>
              </a:ext>
            </a:extLst>
          </p:cNvPr>
          <p:cNvSpPr>
            <a:spLocks/>
          </p:cNvSpPr>
          <p:nvPr/>
        </p:nvSpPr>
        <p:spPr bwMode="auto">
          <a:xfrm>
            <a:off x="5666586" y="4655634"/>
            <a:ext cx="3389313" cy="2089150"/>
          </a:xfrm>
          <a:custGeom>
            <a:avLst/>
            <a:gdLst>
              <a:gd name="T0" fmla="*/ 1325 w 1325"/>
              <a:gd name="T1" fmla="*/ 769 h 817"/>
              <a:gd name="T2" fmla="*/ 1277 w 1325"/>
              <a:gd name="T3" fmla="*/ 817 h 817"/>
              <a:gd name="T4" fmla="*/ 48 w 1325"/>
              <a:gd name="T5" fmla="*/ 817 h 817"/>
              <a:gd name="T6" fmla="*/ 0 w 1325"/>
              <a:gd name="T7" fmla="*/ 769 h 817"/>
              <a:gd name="T8" fmla="*/ 0 w 1325"/>
              <a:gd name="T9" fmla="*/ 48 h 817"/>
              <a:gd name="T10" fmla="*/ 48 w 1325"/>
              <a:gd name="T11" fmla="*/ 0 h 817"/>
              <a:gd name="T12" fmla="*/ 1277 w 1325"/>
              <a:gd name="T13" fmla="*/ 0 h 817"/>
              <a:gd name="T14" fmla="*/ 1325 w 1325"/>
              <a:gd name="T15" fmla="*/ 48 h 817"/>
              <a:gd name="T16" fmla="*/ 1325 w 1325"/>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5" h="817">
                <a:moveTo>
                  <a:pt x="1325" y="769"/>
                </a:moveTo>
                <a:cubicBezTo>
                  <a:pt x="1325" y="795"/>
                  <a:pt x="1303" y="817"/>
                  <a:pt x="1277" y="817"/>
                </a:cubicBezTo>
                <a:cubicBezTo>
                  <a:pt x="48" y="817"/>
                  <a:pt x="48" y="817"/>
                  <a:pt x="48" y="817"/>
                </a:cubicBezTo>
                <a:cubicBezTo>
                  <a:pt x="22" y="817"/>
                  <a:pt x="0" y="795"/>
                  <a:pt x="0" y="769"/>
                </a:cubicBezTo>
                <a:cubicBezTo>
                  <a:pt x="0" y="48"/>
                  <a:pt x="0" y="48"/>
                  <a:pt x="0" y="48"/>
                </a:cubicBezTo>
                <a:cubicBezTo>
                  <a:pt x="0" y="21"/>
                  <a:pt x="22" y="0"/>
                  <a:pt x="48" y="0"/>
                </a:cubicBezTo>
                <a:cubicBezTo>
                  <a:pt x="1277" y="0"/>
                  <a:pt x="1277" y="0"/>
                  <a:pt x="1277" y="0"/>
                </a:cubicBezTo>
                <a:cubicBezTo>
                  <a:pt x="1303" y="0"/>
                  <a:pt x="1325" y="21"/>
                  <a:pt x="1325" y="48"/>
                </a:cubicBezTo>
                <a:lnTo>
                  <a:pt x="1325" y="769"/>
                </a:lnTo>
                <a:close/>
              </a:path>
            </a:pathLst>
          </a:custGeom>
          <a:solidFill>
            <a:srgbClr val="FFFFFF"/>
          </a:solidFill>
          <a:ln w="30163" cap="flat">
            <a:solidFill>
              <a:srgbClr val="662D91"/>
            </a:solidFill>
            <a:prstDash val="solid"/>
            <a:miter lim="800000"/>
            <a:headEnd/>
            <a:tailEnd/>
          </a:ln>
        </p:spPr>
        <p:txBody>
          <a:bodyPr/>
          <a:lstStyle/>
          <a:p>
            <a:endParaRPr lang="en-GB"/>
          </a:p>
        </p:txBody>
      </p:sp>
      <p:pic>
        <p:nvPicPr>
          <p:cNvPr id="4" name="Picture 2">
            <a:extLst>
              <a:ext uri="{FF2B5EF4-FFF2-40B4-BE49-F238E27FC236}">
                <a16:creationId xmlns:a16="http://schemas.microsoft.com/office/drawing/2014/main" id="{FB7D1E8F-E11F-4324-9059-BACBF2BDCE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44" t="37512" r="25493"/>
          <a:stretch/>
        </p:blipFill>
        <p:spPr bwMode="auto">
          <a:xfrm>
            <a:off x="2076450" y="2295525"/>
            <a:ext cx="5105399" cy="213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 name="CasellaDiTesto 1">
            <a:extLst>
              <a:ext uri="{FF2B5EF4-FFF2-40B4-BE49-F238E27FC236}">
                <a16:creationId xmlns:a16="http://schemas.microsoft.com/office/drawing/2014/main" id="{3AFA0376-5715-4755-AEFD-6D55C76438FF}"/>
              </a:ext>
            </a:extLst>
          </p:cNvPr>
          <p:cNvSpPr txBox="1"/>
          <p:nvPr/>
        </p:nvSpPr>
        <p:spPr>
          <a:xfrm>
            <a:off x="695326" y="3017469"/>
            <a:ext cx="1466850" cy="1292662"/>
          </a:xfrm>
          <a:prstGeom prst="rect">
            <a:avLst/>
          </a:prstGeom>
          <a:noFill/>
        </p:spPr>
        <p:txBody>
          <a:bodyPr wrap="square" rtlCol="0">
            <a:spAutoFit/>
          </a:bodyPr>
          <a:lstStyle/>
          <a:p>
            <a:r>
              <a:rPr lang="it-IT" sz="2600" dirty="0"/>
              <a:t>intensità emotiva assoluta</a:t>
            </a:r>
            <a:endParaRPr lang="en-GB" sz="2600" dirty="0"/>
          </a:p>
        </p:txBody>
      </p:sp>
      <p:pic>
        <p:nvPicPr>
          <p:cNvPr id="12" name="Picture 71">
            <a:extLst>
              <a:ext uri="{FF2B5EF4-FFF2-40B4-BE49-F238E27FC236}">
                <a16:creationId xmlns:a16="http://schemas.microsoft.com/office/drawing/2014/main" id="{67828967-5F60-4A26-8E14-BDBB9358F7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275" y="3760788"/>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3" name="Picture 72">
            <a:extLst>
              <a:ext uri="{FF2B5EF4-FFF2-40B4-BE49-F238E27FC236}">
                <a16:creationId xmlns:a16="http://schemas.microsoft.com/office/drawing/2014/main" id="{B99BBD8A-F668-40E1-BC84-1CB59063D4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7050" y="2725738"/>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4" name="Picture 73">
            <a:extLst>
              <a:ext uri="{FF2B5EF4-FFF2-40B4-BE49-F238E27FC236}">
                <a16:creationId xmlns:a16="http://schemas.microsoft.com/office/drawing/2014/main" id="{DE92D9B3-C48E-423B-92D2-27BF08498F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9525" y="2717800"/>
            <a:ext cx="582613"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9" name="Immagine 18">
            <a:extLst>
              <a:ext uri="{FF2B5EF4-FFF2-40B4-BE49-F238E27FC236}">
                <a16:creationId xmlns:a16="http://schemas.microsoft.com/office/drawing/2014/main" id="{4A6980E4-21D3-4EAB-A144-E92E824B80EB}"/>
              </a:ext>
            </a:extLst>
          </p:cNvPr>
          <p:cNvPicPr>
            <a:picLocks noChangeAspect="1"/>
          </p:cNvPicPr>
          <p:nvPr/>
        </p:nvPicPr>
        <p:blipFill>
          <a:blip r:embed="rId7"/>
          <a:stretch>
            <a:fillRect/>
          </a:stretch>
        </p:blipFill>
        <p:spPr>
          <a:xfrm>
            <a:off x="5551488" y="3249421"/>
            <a:ext cx="583200" cy="828758"/>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pic>
        <p:nvPicPr>
          <p:cNvPr id="20" name="Immagine 19">
            <a:extLst>
              <a:ext uri="{FF2B5EF4-FFF2-40B4-BE49-F238E27FC236}">
                <a16:creationId xmlns:a16="http://schemas.microsoft.com/office/drawing/2014/main" id="{BBC6A8EC-0BA3-4845-ABE7-E3EEF71C334C}"/>
              </a:ext>
            </a:extLst>
          </p:cNvPr>
          <p:cNvPicPr>
            <a:picLocks noChangeAspect="1"/>
          </p:cNvPicPr>
          <p:nvPr/>
        </p:nvPicPr>
        <p:blipFill>
          <a:blip r:embed="rId8"/>
          <a:stretch>
            <a:fillRect/>
          </a:stretch>
        </p:blipFill>
        <p:spPr>
          <a:xfrm>
            <a:off x="3875033" y="3268088"/>
            <a:ext cx="582667" cy="828000"/>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pic>
        <p:nvPicPr>
          <p:cNvPr id="61" name="Elemento grafico 60">
            <a:extLst>
              <a:ext uri="{FF2B5EF4-FFF2-40B4-BE49-F238E27FC236}">
                <a16:creationId xmlns:a16="http://schemas.microsoft.com/office/drawing/2014/main" id="{23A18A30-7F60-4143-B9AD-511B09E97B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75660" y="5058922"/>
            <a:ext cx="1966205" cy="1359352"/>
          </a:xfrm>
          <a:prstGeom prst="rect">
            <a:avLst/>
          </a:prstGeom>
        </p:spPr>
      </p:pic>
      <p:sp>
        <p:nvSpPr>
          <p:cNvPr id="66" name="Oval 160">
            <a:extLst>
              <a:ext uri="{FF2B5EF4-FFF2-40B4-BE49-F238E27FC236}">
                <a16:creationId xmlns:a16="http://schemas.microsoft.com/office/drawing/2014/main" id="{AD10E096-A953-48DA-836F-918B6A524388}"/>
              </a:ext>
            </a:extLst>
          </p:cNvPr>
          <p:cNvSpPr>
            <a:spLocks noChangeAspect="1" noChangeArrowheads="1"/>
          </p:cNvSpPr>
          <p:nvPr/>
        </p:nvSpPr>
        <p:spPr bwMode="auto">
          <a:xfrm>
            <a:off x="8343011" y="6391141"/>
            <a:ext cx="298450" cy="300037"/>
          </a:xfrm>
          <a:prstGeom prst="ellipse">
            <a:avLst/>
          </a:prstGeom>
          <a:solidFill>
            <a:srgbClr val="20BDC3"/>
          </a:solidFill>
          <a:ln w="30226">
            <a:solidFill>
              <a:srgbClr val="F89722"/>
            </a:solidFill>
            <a:miter lim="800000"/>
            <a:headEnd/>
            <a:tailEnd/>
          </a:ln>
        </p:spPr>
        <p:txBody>
          <a:bodyPr/>
          <a:lstStyle/>
          <a:p>
            <a:endParaRPr lang="en-GB"/>
          </a:p>
        </p:txBody>
      </p:sp>
      <p:pic>
        <p:nvPicPr>
          <p:cNvPr id="36" name="Picture 74">
            <a:extLst>
              <a:ext uri="{FF2B5EF4-FFF2-40B4-BE49-F238E27FC236}">
                <a16:creationId xmlns:a16="http://schemas.microsoft.com/office/drawing/2014/main" id="{CBAC3569-A6BD-4430-B49F-128805972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7050" y="2725737"/>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7" name="Picture 73">
            <a:extLst>
              <a:ext uri="{FF2B5EF4-FFF2-40B4-BE49-F238E27FC236}">
                <a16:creationId xmlns:a16="http://schemas.microsoft.com/office/drawing/2014/main" id="{3AE1F4F1-82C5-4405-A97F-F152944CD2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9524" y="2727439"/>
            <a:ext cx="582613"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27" name="CasellaDiTesto 126">
            <a:extLst>
              <a:ext uri="{FF2B5EF4-FFF2-40B4-BE49-F238E27FC236}">
                <a16:creationId xmlns:a16="http://schemas.microsoft.com/office/drawing/2014/main" id="{A09D3165-69E5-4251-8434-F42365D2B13A}"/>
              </a:ext>
            </a:extLst>
          </p:cNvPr>
          <p:cNvSpPr txBox="1"/>
          <p:nvPr/>
        </p:nvSpPr>
        <p:spPr>
          <a:xfrm>
            <a:off x="3795711" y="1269807"/>
            <a:ext cx="2466977" cy="492443"/>
          </a:xfrm>
          <a:prstGeom prst="rect">
            <a:avLst/>
          </a:prstGeom>
          <a:noFill/>
        </p:spPr>
        <p:txBody>
          <a:bodyPr wrap="square" rtlCol="0">
            <a:spAutoFit/>
          </a:bodyPr>
          <a:lstStyle/>
          <a:p>
            <a:r>
              <a:rPr lang="it-IT" sz="2600" dirty="0"/>
              <a:t>polarità emotiva</a:t>
            </a:r>
            <a:endParaRPr lang="en-GB" sz="2600" dirty="0"/>
          </a:p>
        </p:txBody>
      </p:sp>
      <p:sp>
        <p:nvSpPr>
          <p:cNvPr id="128" name="CasellaDiTesto 127">
            <a:extLst>
              <a:ext uri="{FF2B5EF4-FFF2-40B4-BE49-F238E27FC236}">
                <a16:creationId xmlns:a16="http://schemas.microsoft.com/office/drawing/2014/main" id="{36B319C5-502E-46F8-B96A-041E95E9B94A}"/>
              </a:ext>
            </a:extLst>
          </p:cNvPr>
          <p:cNvSpPr txBox="1"/>
          <p:nvPr/>
        </p:nvSpPr>
        <p:spPr>
          <a:xfrm>
            <a:off x="2476499" y="1928421"/>
            <a:ext cx="5105399" cy="492443"/>
          </a:xfrm>
          <a:prstGeom prst="rect">
            <a:avLst/>
          </a:prstGeom>
          <a:noFill/>
        </p:spPr>
        <p:txBody>
          <a:bodyPr wrap="square" rtlCol="0">
            <a:spAutoFit/>
          </a:bodyPr>
          <a:lstStyle/>
          <a:p>
            <a:r>
              <a:rPr lang="it-IT" sz="2600" dirty="0"/>
              <a:t>intensità emotiva relativa al neutro</a:t>
            </a:r>
            <a:endParaRPr lang="en-GB" sz="2600" dirty="0"/>
          </a:p>
        </p:txBody>
      </p:sp>
      <p:sp>
        <p:nvSpPr>
          <p:cNvPr id="129" name="Text Box 36">
            <a:extLst>
              <a:ext uri="{FF2B5EF4-FFF2-40B4-BE49-F238E27FC236}">
                <a16:creationId xmlns:a16="http://schemas.microsoft.com/office/drawing/2014/main" id="{243A6A42-7A9E-47FA-B7A6-3646BE1068F8}"/>
              </a:ext>
            </a:extLst>
          </p:cNvPr>
          <p:cNvSpPr txBox="1">
            <a:spLocks noChangeArrowheads="1"/>
          </p:cNvSpPr>
          <p:nvPr/>
        </p:nvSpPr>
        <p:spPr bwMode="auto">
          <a:xfrm>
            <a:off x="-111512" y="231128"/>
            <a:ext cx="94079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a:r>
              <a:rPr lang="en-US" altLang="en-US" sz="4400" b="0" dirty="0" err="1">
                <a:solidFill>
                  <a:srgbClr val="990033"/>
                </a:solidFill>
                <a:ea typeface="MS PGothic" panose="020B0600070205080204" pitchFamily="34" charset="-128"/>
              </a:rPr>
              <a:t>coppie</a:t>
            </a:r>
            <a:r>
              <a:rPr lang="en-US" altLang="en-US" sz="4400" b="0" dirty="0">
                <a:solidFill>
                  <a:srgbClr val="990033"/>
                </a:solidFill>
                <a:ea typeface="MS PGothic" panose="020B0600070205080204" pitchFamily="34" charset="-128"/>
              </a:rPr>
              <a:t> emotive-emotive </a:t>
            </a:r>
            <a:r>
              <a:rPr lang="en-US" altLang="en-US" sz="4400" b="0" dirty="0" err="1">
                <a:solidFill>
                  <a:srgbClr val="7030A0"/>
                </a:solidFill>
                <a:ea typeface="MS PGothic" panose="020B0600070205080204" pitchFamily="34" charset="-128"/>
              </a:rPr>
              <a:t>incongruenti</a:t>
            </a:r>
            <a:endParaRPr lang="en-US" altLang="en-US" sz="4400" b="0" dirty="0">
              <a:solidFill>
                <a:srgbClr val="548235"/>
              </a:solidFill>
              <a:ea typeface="MS PGothic" panose="020B0600070205080204" pitchFamily="34" charset="-128"/>
            </a:endParaRPr>
          </a:p>
          <a:p>
            <a:pPr algn="ctr"/>
            <a:r>
              <a:rPr lang="en-US" altLang="en-US" sz="3400" b="0" dirty="0">
                <a:solidFill>
                  <a:srgbClr val="FFC000"/>
                </a:solidFill>
                <a:ea typeface="MS PGothic" panose="020B0600070205080204" pitchFamily="34" charset="-128"/>
              </a:rPr>
              <a:t>in </a:t>
            </a:r>
            <a:r>
              <a:rPr lang="en-US" altLang="en-US" sz="3400" b="0" dirty="0" err="1">
                <a:solidFill>
                  <a:srgbClr val="FFC000"/>
                </a:solidFill>
                <a:ea typeface="MS PGothic" panose="020B0600070205080204" pitchFamily="34" charset="-128"/>
              </a:rPr>
              <a:t>posizione</a:t>
            </a:r>
            <a:r>
              <a:rPr lang="en-US" altLang="en-US" sz="3400" b="0" dirty="0">
                <a:solidFill>
                  <a:srgbClr val="FFC000"/>
                </a:solidFill>
                <a:ea typeface="MS PGothic" panose="020B0600070205080204" pitchFamily="34" charset="-128"/>
              </a:rPr>
              <a:t> </a:t>
            </a:r>
            <a:r>
              <a:rPr lang="en-US" altLang="en-US" sz="3400" b="0" dirty="0" err="1">
                <a:solidFill>
                  <a:srgbClr val="FFC000"/>
                </a:solidFill>
                <a:ea typeface="MS PGothic" panose="020B0600070205080204" pitchFamily="34" charset="-128"/>
              </a:rPr>
              <a:t>canonica</a:t>
            </a:r>
            <a:endParaRPr lang="en-US" altLang="en-US" sz="3400" b="0" dirty="0">
              <a:solidFill>
                <a:srgbClr val="FFC000"/>
              </a:solidFill>
              <a:ea typeface="MS PGothic" panose="020B0600070205080204" pitchFamily="34" charset="-128"/>
            </a:endParaRPr>
          </a:p>
        </p:txBody>
      </p:sp>
      <p:grpSp>
        <p:nvGrpSpPr>
          <p:cNvPr id="43" name="Gruppo 42">
            <a:extLst>
              <a:ext uri="{FF2B5EF4-FFF2-40B4-BE49-F238E27FC236}">
                <a16:creationId xmlns:a16="http://schemas.microsoft.com/office/drawing/2014/main" id="{4D9C1C4D-5587-4BF3-9CB5-6D4B9F9FD45C}"/>
              </a:ext>
            </a:extLst>
          </p:cNvPr>
          <p:cNvGrpSpPr/>
          <p:nvPr/>
        </p:nvGrpSpPr>
        <p:grpSpPr>
          <a:xfrm>
            <a:off x="98584" y="4667378"/>
            <a:ext cx="3389313" cy="2089150"/>
            <a:chOff x="639760" y="4691130"/>
            <a:chExt cx="3389313" cy="2089150"/>
          </a:xfrm>
        </p:grpSpPr>
        <p:sp>
          <p:nvSpPr>
            <p:cNvPr id="44" name="Freeform 62">
              <a:extLst>
                <a:ext uri="{FF2B5EF4-FFF2-40B4-BE49-F238E27FC236}">
                  <a16:creationId xmlns:a16="http://schemas.microsoft.com/office/drawing/2014/main" id="{E23BAE31-0B82-4D63-ABFA-DE9CF2FA5632}"/>
                </a:ext>
              </a:extLst>
            </p:cNvPr>
            <p:cNvSpPr>
              <a:spLocks/>
            </p:cNvSpPr>
            <p:nvPr/>
          </p:nvSpPr>
          <p:spPr bwMode="auto">
            <a:xfrm>
              <a:off x="639760" y="4691130"/>
              <a:ext cx="3389313" cy="2089150"/>
            </a:xfrm>
            <a:custGeom>
              <a:avLst/>
              <a:gdLst>
                <a:gd name="T0" fmla="*/ 1325 w 1325"/>
                <a:gd name="T1" fmla="*/ 769 h 817"/>
                <a:gd name="T2" fmla="*/ 1277 w 1325"/>
                <a:gd name="T3" fmla="*/ 817 h 817"/>
                <a:gd name="T4" fmla="*/ 48 w 1325"/>
                <a:gd name="T5" fmla="*/ 817 h 817"/>
                <a:gd name="T6" fmla="*/ 0 w 1325"/>
                <a:gd name="T7" fmla="*/ 769 h 817"/>
                <a:gd name="T8" fmla="*/ 0 w 1325"/>
                <a:gd name="T9" fmla="*/ 48 h 817"/>
                <a:gd name="T10" fmla="*/ 48 w 1325"/>
                <a:gd name="T11" fmla="*/ 0 h 817"/>
                <a:gd name="T12" fmla="*/ 1277 w 1325"/>
                <a:gd name="T13" fmla="*/ 0 h 817"/>
                <a:gd name="T14" fmla="*/ 1325 w 1325"/>
                <a:gd name="T15" fmla="*/ 48 h 817"/>
                <a:gd name="T16" fmla="*/ 1325 w 1325"/>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5" h="817">
                  <a:moveTo>
                    <a:pt x="1325" y="769"/>
                  </a:moveTo>
                  <a:cubicBezTo>
                    <a:pt x="1325" y="795"/>
                    <a:pt x="1303" y="817"/>
                    <a:pt x="1277" y="817"/>
                  </a:cubicBezTo>
                  <a:cubicBezTo>
                    <a:pt x="48" y="817"/>
                    <a:pt x="48" y="817"/>
                    <a:pt x="48" y="817"/>
                  </a:cubicBezTo>
                  <a:cubicBezTo>
                    <a:pt x="22" y="817"/>
                    <a:pt x="0" y="795"/>
                    <a:pt x="0" y="769"/>
                  </a:cubicBezTo>
                  <a:cubicBezTo>
                    <a:pt x="0" y="48"/>
                    <a:pt x="0" y="48"/>
                    <a:pt x="0" y="48"/>
                  </a:cubicBezTo>
                  <a:cubicBezTo>
                    <a:pt x="0" y="21"/>
                    <a:pt x="22" y="0"/>
                    <a:pt x="48" y="0"/>
                  </a:cubicBezTo>
                  <a:cubicBezTo>
                    <a:pt x="1277" y="0"/>
                    <a:pt x="1277" y="0"/>
                    <a:pt x="1277" y="0"/>
                  </a:cubicBezTo>
                  <a:cubicBezTo>
                    <a:pt x="1303" y="0"/>
                    <a:pt x="1325" y="21"/>
                    <a:pt x="1325" y="48"/>
                  </a:cubicBezTo>
                  <a:lnTo>
                    <a:pt x="1325" y="769"/>
                  </a:lnTo>
                  <a:close/>
                </a:path>
              </a:pathLst>
            </a:custGeom>
            <a:solidFill>
              <a:srgbClr val="FFFFFF"/>
            </a:solidFill>
            <a:ln w="30163" cap="flat">
              <a:solidFill>
                <a:srgbClr val="548235"/>
              </a:solidFill>
              <a:prstDash val="solid"/>
              <a:miter lim="800000"/>
              <a:headEnd/>
              <a:tailEnd/>
            </a:ln>
          </p:spPr>
          <p:txBody>
            <a:bodyPr/>
            <a:lstStyle/>
            <a:p>
              <a:endParaRPr lang="en-GB" dirty="0"/>
            </a:p>
          </p:txBody>
        </p:sp>
        <p:sp>
          <p:nvSpPr>
            <p:cNvPr id="45" name="Text Box 63">
              <a:extLst>
                <a:ext uri="{FF2B5EF4-FFF2-40B4-BE49-F238E27FC236}">
                  <a16:creationId xmlns:a16="http://schemas.microsoft.com/office/drawing/2014/main" id="{4C2055F5-2EE6-429E-9699-29AA999CDE46}"/>
                </a:ext>
              </a:extLst>
            </p:cNvPr>
            <p:cNvSpPr txBox="1">
              <a:spLocks noChangeArrowheads="1"/>
            </p:cNvSpPr>
            <p:nvPr/>
          </p:nvSpPr>
          <p:spPr bwMode="auto">
            <a:xfrm>
              <a:off x="747178" y="4767537"/>
              <a:ext cx="3264676"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sz="2400" dirty="0"/>
                <a:t>intensità emotiva assoluta</a:t>
              </a:r>
              <a:endParaRPr lang="en-GB" sz="2400" dirty="0"/>
            </a:p>
          </p:txBody>
        </p:sp>
        <p:sp>
          <p:nvSpPr>
            <p:cNvPr id="48" name="Text Box 64">
              <a:extLst>
                <a:ext uri="{FF2B5EF4-FFF2-40B4-BE49-F238E27FC236}">
                  <a16:creationId xmlns:a16="http://schemas.microsoft.com/office/drawing/2014/main" id="{2ADA9700-C62B-4468-B4C7-0609028FEF20}"/>
                </a:ext>
              </a:extLst>
            </p:cNvPr>
            <p:cNvSpPr txBox="1">
              <a:spLocks noChangeArrowheads="1"/>
            </p:cNvSpPr>
            <p:nvPr/>
          </p:nvSpPr>
          <p:spPr bwMode="auto">
            <a:xfrm>
              <a:off x="1293987" y="5224226"/>
              <a:ext cx="3510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100</a:t>
              </a:r>
            </a:p>
          </p:txBody>
        </p:sp>
        <p:sp>
          <p:nvSpPr>
            <p:cNvPr id="49" name="Text Box 65">
              <a:extLst>
                <a:ext uri="{FF2B5EF4-FFF2-40B4-BE49-F238E27FC236}">
                  <a16:creationId xmlns:a16="http://schemas.microsoft.com/office/drawing/2014/main" id="{BC1194B4-AFC5-4F19-A4A9-41A8B91CE6A8}"/>
                </a:ext>
              </a:extLst>
            </p:cNvPr>
            <p:cNvSpPr txBox="1">
              <a:spLocks noChangeArrowheads="1"/>
            </p:cNvSpPr>
            <p:nvPr/>
          </p:nvSpPr>
          <p:spPr bwMode="auto">
            <a:xfrm>
              <a:off x="2937637" y="5224226"/>
              <a:ext cx="3510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200</a:t>
              </a:r>
            </a:p>
          </p:txBody>
        </p:sp>
      </p:grpSp>
      <p:pic>
        <p:nvPicPr>
          <p:cNvPr id="56" name="Immagine 55">
            <a:extLst>
              <a:ext uri="{FF2B5EF4-FFF2-40B4-BE49-F238E27FC236}">
                <a16:creationId xmlns:a16="http://schemas.microsoft.com/office/drawing/2014/main" id="{A3A8A542-762F-4F94-8832-D8D8BE24046E}"/>
              </a:ext>
            </a:extLst>
          </p:cNvPr>
          <p:cNvPicPr>
            <a:picLocks noChangeAspect="1"/>
          </p:cNvPicPr>
          <p:nvPr/>
        </p:nvPicPr>
        <p:blipFill>
          <a:blip r:embed="rId7"/>
          <a:stretch>
            <a:fillRect/>
          </a:stretch>
        </p:blipFill>
        <p:spPr>
          <a:xfrm>
            <a:off x="950678" y="5520064"/>
            <a:ext cx="583200" cy="828758"/>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pic>
        <p:nvPicPr>
          <p:cNvPr id="57" name="Immagine 56">
            <a:extLst>
              <a:ext uri="{FF2B5EF4-FFF2-40B4-BE49-F238E27FC236}">
                <a16:creationId xmlns:a16="http://schemas.microsoft.com/office/drawing/2014/main" id="{C7A02042-7096-4BC2-9BE0-779BFE333627}"/>
              </a:ext>
            </a:extLst>
          </p:cNvPr>
          <p:cNvPicPr>
            <a:picLocks noChangeAspect="1"/>
          </p:cNvPicPr>
          <p:nvPr/>
        </p:nvPicPr>
        <p:blipFill>
          <a:blip r:embed="rId8"/>
          <a:stretch>
            <a:fillRect/>
          </a:stretch>
        </p:blipFill>
        <p:spPr>
          <a:xfrm>
            <a:off x="322714" y="5520822"/>
            <a:ext cx="582667" cy="828000"/>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pic>
        <p:nvPicPr>
          <p:cNvPr id="58" name="Picture 74">
            <a:extLst>
              <a:ext uri="{FF2B5EF4-FFF2-40B4-BE49-F238E27FC236}">
                <a16:creationId xmlns:a16="http://schemas.microsoft.com/office/drawing/2014/main" id="{3C42388A-CFD0-483D-9600-0DB3D7CD31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6606" y="5520899"/>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9" name="Picture 73">
            <a:extLst>
              <a:ext uri="{FF2B5EF4-FFF2-40B4-BE49-F238E27FC236}">
                <a16:creationId xmlns:a16="http://schemas.microsoft.com/office/drawing/2014/main" id="{95469034-0F79-492E-AB79-A416BE1BE2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6902" y="5520064"/>
            <a:ext cx="582613"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75" name="Gruppo 74">
            <a:extLst>
              <a:ext uri="{FF2B5EF4-FFF2-40B4-BE49-F238E27FC236}">
                <a16:creationId xmlns:a16="http://schemas.microsoft.com/office/drawing/2014/main" id="{214D7937-11EE-4CD4-96A1-8697073B3377}"/>
              </a:ext>
            </a:extLst>
          </p:cNvPr>
          <p:cNvGrpSpPr/>
          <p:nvPr/>
        </p:nvGrpSpPr>
        <p:grpSpPr>
          <a:xfrm>
            <a:off x="5763523" y="4732041"/>
            <a:ext cx="3264676" cy="733688"/>
            <a:chOff x="747178" y="4767537"/>
            <a:chExt cx="3264676" cy="733688"/>
          </a:xfrm>
        </p:grpSpPr>
        <p:sp>
          <p:nvSpPr>
            <p:cNvPr id="77" name="Text Box 63">
              <a:extLst>
                <a:ext uri="{FF2B5EF4-FFF2-40B4-BE49-F238E27FC236}">
                  <a16:creationId xmlns:a16="http://schemas.microsoft.com/office/drawing/2014/main" id="{22A8FC95-4408-4E78-A258-0C6768028D0D}"/>
                </a:ext>
              </a:extLst>
            </p:cNvPr>
            <p:cNvSpPr txBox="1">
              <a:spLocks noChangeArrowheads="1"/>
            </p:cNvSpPr>
            <p:nvPr/>
          </p:nvSpPr>
          <p:spPr bwMode="auto">
            <a:xfrm>
              <a:off x="747178" y="4767537"/>
              <a:ext cx="3264676"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sz="2400" dirty="0"/>
                <a:t>intensità emotiva assoluta</a:t>
              </a:r>
              <a:endParaRPr lang="en-GB" sz="2400" dirty="0"/>
            </a:p>
          </p:txBody>
        </p:sp>
        <p:sp>
          <p:nvSpPr>
            <p:cNvPr id="78" name="Text Box 64">
              <a:extLst>
                <a:ext uri="{FF2B5EF4-FFF2-40B4-BE49-F238E27FC236}">
                  <a16:creationId xmlns:a16="http://schemas.microsoft.com/office/drawing/2014/main" id="{085DCE57-7692-4F78-AC59-17C9028EA06A}"/>
                </a:ext>
              </a:extLst>
            </p:cNvPr>
            <p:cNvSpPr txBox="1">
              <a:spLocks noChangeArrowheads="1"/>
            </p:cNvSpPr>
            <p:nvPr/>
          </p:nvSpPr>
          <p:spPr bwMode="auto">
            <a:xfrm>
              <a:off x="1293987" y="5224226"/>
              <a:ext cx="3510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100</a:t>
              </a:r>
            </a:p>
          </p:txBody>
        </p:sp>
        <p:sp>
          <p:nvSpPr>
            <p:cNvPr id="79" name="Text Box 65">
              <a:extLst>
                <a:ext uri="{FF2B5EF4-FFF2-40B4-BE49-F238E27FC236}">
                  <a16:creationId xmlns:a16="http://schemas.microsoft.com/office/drawing/2014/main" id="{97529504-A392-410E-B354-E75B9B09FB57}"/>
                </a:ext>
              </a:extLst>
            </p:cNvPr>
            <p:cNvSpPr txBox="1">
              <a:spLocks noChangeArrowheads="1"/>
            </p:cNvSpPr>
            <p:nvPr/>
          </p:nvSpPr>
          <p:spPr bwMode="auto">
            <a:xfrm>
              <a:off x="2937637" y="5224226"/>
              <a:ext cx="3510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200</a:t>
              </a:r>
            </a:p>
          </p:txBody>
        </p:sp>
      </p:grpSp>
      <p:pic>
        <p:nvPicPr>
          <p:cNvPr id="80" name="Immagine 79">
            <a:extLst>
              <a:ext uri="{FF2B5EF4-FFF2-40B4-BE49-F238E27FC236}">
                <a16:creationId xmlns:a16="http://schemas.microsoft.com/office/drawing/2014/main" id="{842D74A1-5831-43A8-9D90-41F7326C88D9}"/>
              </a:ext>
            </a:extLst>
          </p:cNvPr>
          <p:cNvPicPr>
            <a:picLocks noChangeAspect="1"/>
          </p:cNvPicPr>
          <p:nvPr/>
        </p:nvPicPr>
        <p:blipFill>
          <a:blip r:embed="rId8"/>
          <a:stretch>
            <a:fillRect/>
          </a:stretch>
        </p:blipFill>
        <p:spPr>
          <a:xfrm>
            <a:off x="3879864" y="3268479"/>
            <a:ext cx="582667" cy="828000"/>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pic>
        <p:nvPicPr>
          <p:cNvPr id="81" name="Immagine 80">
            <a:extLst>
              <a:ext uri="{FF2B5EF4-FFF2-40B4-BE49-F238E27FC236}">
                <a16:creationId xmlns:a16="http://schemas.microsoft.com/office/drawing/2014/main" id="{D2D1462C-6BC8-41B9-8FC2-91D2D9581A40}"/>
              </a:ext>
            </a:extLst>
          </p:cNvPr>
          <p:cNvPicPr>
            <a:picLocks noChangeAspect="1"/>
          </p:cNvPicPr>
          <p:nvPr/>
        </p:nvPicPr>
        <p:blipFill>
          <a:blip r:embed="rId7"/>
          <a:stretch>
            <a:fillRect/>
          </a:stretch>
        </p:blipFill>
        <p:spPr>
          <a:xfrm>
            <a:off x="5547224" y="3249421"/>
            <a:ext cx="583200" cy="828758"/>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sp>
        <p:nvSpPr>
          <p:cNvPr id="68" name="Oval 162">
            <a:extLst>
              <a:ext uri="{FF2B5EF4-FFF2-40B4-BE49-F238E27FC236}">
                <a16:creationId xmlns:a16="http://schemas.microsoft.com/office/drawing/2014/main" id="{8C1599CC-FD58-4FB9-8BC2-AA6912510787}"/>
              </a:ext>
            </a:extLst>
          </p:cNvPr>
          <p:cNvSpPr>
            <a:spLocks noChangeAspect="1" noChangeArrowheads="1"/>
          </p:cNvSpPr>
          <p:nvPr/>
        </p:nvSpPr>
        <p:spPr bwMode="auto">
          <a:xfrm>
            <a:off x="2771849" y="6403099"/>
            <a:ext cx="298450" cy="300038"/>
          </a:xfrm>
          <a:prstGeom prst="ellipse">
            <a:avLst/>
          </a:prstGeom>
          <a:solidFill>
            <a:srgbClr val="20BDC3"/>
          </a:solidFill>
          <a:ln w="30226">
            <a:solidFill>
              <a:srgbClr val="ED2691"/>
            </a:solidFill>
            <a:miter lim="800000"/>
            <a:headEnd/>
            <a:tailEnd/>
          </a:ln>
        </p:spPr>
        <p:txBody>
          <a:bodyPr/>
          <a:lstStyle/>
          <a:p>
            <a:endParaRPr lang="en-GB"/>
          </a:p>
        </p:txBody>
      </p:sp>
      <p:sp>
        <p:nvSpPr>
          <p:cNvPr id="93" name="Figura a mano libera: forma 92">
            <a:extLst>
              <a:ext uri="{FF2B5EF4-FFF2-40B4-BE49-F238E27FC236}">
                <a16:creationId xmlns:a16="http://schemas.microsoft.com/office/drawing/2014/main" id="{54671E9A-DF92-40F5-B20E-BD80A75AC83C}"/>
              </a:ext>
            </a:extLst>
          </p:cNvPr>
          <p:cNvSpPr>
            <a:spLocks noChangeAspect="1"/>
          </p:cNvSpPr>
          <p:nvPr/>
        </p:nvSpPr>
        <p:spPr>
          <a:xfrm>
            <a:off x="2136659" y="6403718"/>
            <a:ext cx="298800" cy="298800"/>
          </a:xfrm>
          <a:custGeom>
            <a:avLst/>
            <a:gdLst>
              <a:gd name="connsiteX0" fmla="*/ 0 w 104775"/>
              <a:gd name="connsiteY0" fmla="*/ 54293 h 104775"/>
              <a:gd name="connsiteX1" fmla="*/ 54293 w 104775"/>
              <a:gd name="connsiteY1" fmla="*/ 0 h 104775"/>
              <a:gd name="connsiteX2" fmla="*/ 108585 w 104775"/>
              <a:gd name="connsiteY2" fmla="*/ 54293 h 104775"/>
              <a:gd name="connsiteX3" fmla="*/ 54293 w 104775"/>
              <a:gd name="connsiteY3" fmla="*/ 108585 h 104775"/>
              <a:gd name="connsiteX4" fmla="*/ 0 w 104775"/>
              <a:gd name="connsiteY4" fmla="*/ 54293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0" y="54293"/>
                </a:moveTo>
                <a:cubicBezTo>
                  <a:pt x="0" y="24765"/>
                  <a:pt x="23813" y="0"/>
                  <a:pt x="54293" y="0"/>
                </a:cubicBezTo>
                <a:cubicBezTo>
                  <a:pt x="83820" y="0"/>
                  <a:pt x="108585" y="23813"/>
                  <a:pt x="108585" y="54293"/>
                </a:cubicBezTo>
                <a:cubicBezTo>
                  <a:pt x="108585" y="83820"/>
                  <a:pt x="84773" y="108585"/>
                  <a:pt x="54293" y="108585"/>
                </a:cubicBezTo>
                <a:cubicBezTo>
                  <a:pt x="24765" y="107632"/>
                  <a:pt x="0" y="83820"/>
                  <a:pt x="0" y="54293"/>
                </a:cubicBezTo>
              </a:path>
            </a:pathLst>
          </a:custGeom>
          <a:solidFill>
            <a:srgbClr val="EE726C"/>
          </a:solidFill>
          <a:ln w="30226" cap="flat">
            <a:solidFill>
              <a:srgbClr val="F49503"/>
            </a:solidFill>
            <a:prstDash val="solid"/>
            <a:miter/>
          </a:ln>
        </p:spPr>
        <p:txBody>
          <a:bodyPr rtlCol="0" anchor="ctr"/>
          <a:lstStyle/>
          <a:p>
            <a:endParaRPr lang="en-GB"/>
          </a:p>
        </p:txBody>
      </p:sp>
      <p:sp>
        <p:nvSpPr>
          <p:cNvPr id="94" name="Oval 162">
            <a:extLst>
              <a:ext uri="{FF2B5EF4-FFF2-40B4-BE49-F238E27FC236}">
                <a16:creationId xmlns:a16="http://schemas.microsoft.com/office/drawing/2014/main" id="{0CA6036C-7C9E-4A1B-B500-8306F4F772B3}"/>
              </a:ext>
            </a:extLst>
          </p:cNvPr>
          <p:cNvSpPr>
            <a:spLocks noChangeArrowheads="1"/>
          </p:cNvSpPr>
          <p:nvPr/>
        </p:nvSpPr>
        <p:spPr bwMode="auto">
          <a:xfrm>
            <a:off x="1130359" y="6440604"/>
            <a:ext cx="223837" cy="223200"/>
          </a:xfrm>
          <a:prstGeom prst="ellipse">
            <a:avLst/>
          </a:prstGeom>
          <a:solidFill>
            <a:srgbClr val="20BDC3"/>
          </a:solidFill>
          <a:ln w="30226">
            <a:solidFill>
              <a:srgbClr val="ED2691"/>
            </a:solidFill>
            <a:miter lim="800000"/>
            <a:headEnd/>
            <a:tailEnd/>
          </a:ln>
        </p:spPr>
        <p:txBody>
          <a:bodyPr/>
          <a:lstStyle/>
          <a:p>
            <a:endParaRPr lang="en-GB"/>
          </a:p>
        </p:txBody>
      </p:sp>
      <p:sp>
        <p:nvSpPr>
          <p:cNvPr id="95" name="Figura a mano libera: forma 94">
            <a:extLst>
              <a:ext uri="{FF2B5EF4-FFF2-40B4-BE49-F238E27FC236}">
                <a16:creationId xmlns:a16="http://schemas.microsoft.com/office/drawing/2014/main" id="{0CC27811-6286-49F2-BFC7-ED09D1F25486}"/>
              </a:ext>
            </a:extLst>
          </p:cNvPr>
          <p:cNvSpPr>
            <a:spLocks noChangeAspect="1"/>
          </p:cNvSpPr>
          <p:nvPr/>
        </p:nvSpPr>
        <p:spPr>
          <a:xfrm>
            <a:off x="502422" y="6441069"/>
            <a:ext cx="224099" cy="224099"/>
          </a:xfrm>
          <a:custGeom>
            <a:avLst/>
            <a:gdLst>
              <a:gd name="connsiteX0" fmla="*/ 0 w 104775"/>
              <a:gd name="connsiteY0" fmla="*/ 54293 h 104775"/>
              <a:gd name="connsiteX1" fmla="*/ 54293 w 104775"/>
              <a:gd name="connsiteY1" fmla="*/ 0 h 104775"/>
              <a:gd name="connsiteX2" fmla="*/ 108585 w 104775"/>
              <a:gd name="connsiteY2" fmla="*/ 54293 h 104775"/>
              <a:gd name="connsiteX3" fmla="*/ 54293 w 104775"/>
              <a:gd name="connsiteY3" fmla="*/ 108585 h 104775"/>
              <a:gd name="connsiteX4" fmla="*/ 0 w 104775"/>
              <a:gd name="connsiteY4" fmla="*/ 54293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0" y="54293"/>
                </a:moveTo>
                <a:cubicBezTo>
                  <a:pt x="0" y="24765"/>
                  <a:pt x="23813" y="0"/>
                  <a:pt x="54293" y="0"/>
                </a:cubicBezTo>
                <a:cubicBezTo>
                  <a:pt x="83820" y="0"/>
                  <a:pt x="108585" y="23813"/>
                  <a:pt x="108585" y="54293"/>
                </a:cubicBezTo>
                <a:cubicBezTo>
                  <a:pt x="108585" y="83820"/>
                  <a:pt x="84773" y="108585"/>
                  <a:pt x="54293" y="108585"/>
                </a:cubicBezTo>
                <a:cubicBezTo>
                  <a:pt x="24765" y="107632"/>
                  <a:pt x="0" y="83820"/>
                  <a:pt x="0" y="54293"/>
                </a:cubicBezTo>
              </a:path>
            </a:pathLst>
          </a:custGeom>
          <a:solidFill>
            <a:srgbClr val="EE726C"/>
          </a:solidFill>
          <a:ln w="30226" cap="flat">
            <a:solidFill>
              <a:srgbClr val="F49503"/>
            </a:solidFill>
            <a:prstDash val="solid"/>
            <a:miter/>
          </a:ln>
        </p:spPr>
        <p:txBody>
          <a:bodyPr rtlCol="0" anchor="ctr"/>
          <a:lstStyle/>
          <a:p>
            <a:endParaRPr lang="en-GB"/>
          </a:p>
        </p:txBody>
      </p:sp>
      <p:sp>
        <p:nvSpPr>
          <p:cNvPr id="97" name="Oval 161">
            <a:extLst>
              <a:ext uri="{FF2B5EF4-FFF2-40B4-BE49-F238E27FC236}">
                <a16:creationId xmlns:a16="http://schemas.microsoft.com/office/drawing/2014/main" id="{E79E537B-EAF3-4EA3-A31D-64842EB3A3A6}"/>
              </a:ext>
            </a:extLst>
          </p:cNvPr>
          <p:cNvSpPr>
            <a:spLocks noChangeAspect="1" noChangeArrowheads="1"/>
          </p:cNvSpPr>
          <p:nvPr/>
        </p:nvSpPr>
        <p:spPr bwMode="auto">
          <a:xfrm>
            <a:off x="7707093" y="6388220"/>
            <a:ext cx="298800" cy="298800"/>
          </a:xfrm>
          <a:prstGeom prst="ellipse">
            <a:avLst/>
          </a:prstGeom>
          <a:solidFill>
            <a:srgbClr val="F3766E"/>
          </a:solidFill>
          <a:ln w="30226">
            <a:solidFill>
              <a:srgbClr val="ED2691"/>
            </a:solidFill>
            <a:miter lim="800000"/>
            <a:headEnd/>
            <a:tailEnd/>
          </a:ln>
        </p:spPr>
        <p:txBody>
          <a:bodyPr/>
          <a:lstStyle/>
          <a:p>
            <a:endParaRPr lang="en-GB"/>
          </a:p>
        </p:txBody>
      </p:sp>
      <p:sp>
        <p:nvSpPr>
          <p:cNvPr id="98" name="Oval 160">
            <a:extLst>
              <a:ext uri="{FF2B5EF4-FFF2-40B4-BE49-F238E27FC236}">
                <a16:creationId xmlns:a16="http://schemas.microsoft.com/office/drawing/2014/main" id="{716A47CE-E596-4F40-8105-F14C2EB7A662}"/>
              </a:ext>
            </a:extLst>
          </p:cNvPr>
          <p:cNvSpPr>
            <a:spLocks noChangeAspect="1" noChangeArrowheads="1"/>
          </p:cNvSpPr>
          <p:nvPr/>
        </p:nvSpPr>
        <p:spPr bwMode="auto">
          <a:xfrm>
            <a:off x="6702567" y="6439934"/>
            <a:ext cx="222019" cy="223200"/>
          </a:xfrm>
          <a:prstGeom prst="ellipse">
            <a:avLst/>
          </a:prstGeom>
          <a:solidFill>
            <a:srgbClr val="20BDC3"/>
          </a:solidFill>
          <a:ln w="30226">
            <a:solidFill>
              <a:srgbClr val="F89722"/>
            </a:solidFill>
            <a:miter lim="800000"/>
            <a:headEnd/>
            <a:tailEnd/>
          </a:ln>
        </p:spPr>
        <p:txBody>
          <a:bodyPr/>
          <a:lstStyle/>
          <a:p>
            <a:endParaRPr lang="en-GB"/>
          </a:p>
        </p:txBody>
      </p:sp>
      <p:sp>
        <p:nvSpPr>
          <p:cNvPr id="99" name="Oval 161">
            <a:extLst>
              <a:ext uri="{FF2B5EF4-FFF2-40B4-BE49-F238E27FC236}">
                <a16:creationId xmlns:a16="http://schemas.microsoft.com/office/drawing/2014/main" id="{D6ECD0F3-61FE-4ECA-B50E-64AFB60C94FC}"/>
              </a:ext>
            </a:extLst>
          </p:cNvPr>
          <p:cNvSpPr>
            <a:spLocks noChangeAspect="1" noChangeArrowheads="1"/>
          </p:cNvSpPr>
          <p:nvPr/>
        </p:nvSpPr>
        <p:spPr bwMode="auto">
          <a:xfrm>
            <a:off x="6073392" y="6449689"/>
            <a:ext cx="223200" cy="223200"/>
          </a:xfrm>
          <a:prstGeom prst="ellipse">
            <a:avLst/>
          </a:prstGeom>
          <a:solidFill>
            <a:srgbClr val="F3766E"/>
          </a:solidFill>
          <a:ln w="30226">
            <a:solidFill>
              <a:srgbClr val="ED2691"/>
            </a:solidFill>
            <a:miter lim="800000"/>
            <a:headEnd/>
            <a:tailEnd/>
          </a:ln>
        </p:spPr>
        <p:txBody>
          <a:bodyPr/>
          <a:lstStyle/>
          <a:p>
            <a:endParaRPr lang="en-GB"/>
          </a:p>
        </p:txBody>
      </p:sp>
    </p:spTree>
    <p:extLst>
      <p:ext uri="{BB962C8B-B14F-4D97-AF65-F5344CB8AC3E}">
        <p14:creationId xmlns:p14="http://schemas.microsoft.com/office/powerpoint/2010/main" val="1576581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1.11111E-6 L 0.56146 0.40694 " pathEditMode="relative" rAng="0" ptsTypes="AA">
                                      <p:cBhvr>
                                        <p:cTn id="6" dur="2000" fill="hold"/>
                                        <p:tgtEl>
                                          <p:spTgt spid="36"/>
                                        </p:tgtEl>
                                        <p:attrNameLst>
                                          <p:attrName>ppt_x</p:attrName>
                                          <p:attrName>ppt_y</p:attrName>
                                        </p:attrNameLst>
                                      </p:cBhvr>
                                      <p:rCtr x="28073" y="20347"/>
                                    </p:animMotion>
                                  </p:childTnLst>
                                </p:cTn>
                              </p:par>
                              <p:par>
                                <p:cTn id="7" presetID="42" presetClass="path" presetSubtype="0" accel="50000" decel="50000" fill="hold" nodeType="withEffect">
                                  <p:stCondLst>
                                    <p:cond delay="0"/>
                                  </p:stCondLst>
                                  <p:childTnLst>
                                    <p:animMotion origin="layout" path="M 3.05556E-6 -3.7037E-7 L 0.13159 0.40671 " pathEditMode="relative" rAng="0" ptsTypes="AA">
                                      <p:cBhvr>
                                        <p:cTn id="8" dur="2000" fill="hold"/>
                                        <p:tgtEl>
                                          <p:spTgt spid="47"/>
                                        </p:tgtEl>
                                        <p:attrNameLst>
                                          <p:attrName>ppt_x</p:attrName>
                                          <p:attrName>ppt_y</p:attrName>
                                        </p:attrNameLst>
                                      </p:cBhvr>
                                      <p:rCtr x="6580" y="20324"/>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3.61111E-6 4.44444E-6 L 0.28871 0.32777 " pathEditMode="relative" rAng="0" ptsTypes="AA">
                                      <p:cBhvr>
                                        <p:cTn id="12" dur="2000" fill="hold"/>
                                        <p:tgtEl>
                                          <p:spTgt spid="80"/>
                                        </p:tgtEl>
                                        <p:attrNameLst>
                                          <p:attrName>ppt_x</p:attrName>
                                          <p:attrName>ppt_y</p:attrName>
                                        </p:attrNameLst>
                                      </p:cBhvr>
                                      <p:rCtr x="14427" y="16389"/>
                                    </p:animMotion>
                                  </p:childTnLst>
                                </p:cTn>
                              </p:par>
                              <p:par>
                                <p:cTn id="13" presetID="42" presetClass="path" presetSubtype="0" accel="50000" decel="50000" fill="hold" nodeType="withEffect">
                                  <p:stCondLst>
                                    <p:cond delay="0"/>
                                  </p:stCondLst>
                                  <p:childTnLst>
                                    <p:animMotion origin="layout" path="M -1.66667E-6 7.40741E-7 L 0.03733 0.33032 " pathEditMode="relative" rAng="0" ptsTypes="AA">
                                      <p:cBhvr>
                                        <p:cTn id="14" dur="2000" fill="hold"/>
                                        <p:tgtEl>
                                          <p:spTgt spid="81"/>
                                        </p:tgtEl>
                                        <p:attrNameLst>
                                          <p:attrName>ppt_x</p:attrName>
                                          <p:attrName>ppt_y</p:attrName>
                                        </p:attrNameLst>
                                      </p:cBhvr>
                                      <p:rCtr x="1858" y="16505"/>
                                    </p:animMotion>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2000"/>
                                        <p:tgtEl>
                                          <p:spTgt spid="9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8"/>
                                        </p:tgtEl>
                                        <p:attrNameLst>
                                          <p:attrName>style.visibility</p:attrName>
                                        </p:attrNameLst>
                                      </p:cBhvr>
                                      <p:to>
                                        <p:strVal val="visible"/>
                                      </p:to>
                                    </p:set>
                                    <p:animEffect transition="in" filter="fade">
                                      <p:cBhvr>
                                        <p:cTn id="21" dur="2000"/>
                                        <p:tgtEl>
                                          <p:spTgt spid="9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fade">
                                      <p:cBhvr>
                                        <p:cTn id="24" dur="2000"/>
                                        <p:tgtEl>
                                          <p:spTgt spid="9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2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97" grpId="0" animBg="1"/>
      <p:bldP spid="98" grpId="0" animBg="1"/>
      <p:bldP spid="9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uppo 81">
            <a:extLst>
              <a:ext uri="{FF2B5EF4-FFF2-40B4-BE49-F238E27FC236}">
                <a16:creationId xmlns:a16="http://schemas.microsoft.com/office/drawing/2014/main" id="{6FCADF81-8209-4764-8778-E3BF9159FB92}"/>
              </a:ext>
            </a:extLst>
          </p:cNvPr>
          <p:cNvGrpSpPr/>
          <p:nvPr/>
        </p:nvGrpSpPr>
        <p:grpSpPr>
          <a:xfrm>
            <a:off x="2971798" y="1593129"/>
            <a:ext cx="4114800" cy="505301"/>
            <a:chOff x="2971798" y="1593129"/>
            <a:chExt cx="4114800" cy="505301"/>
          </a:xfrm>
        </p:grpSpPr>
        <p:sp>
          <p:nvSpPr>
            <p:cNvPr id="83" name="Freccia a destra 82">
              <a:extLst>
                <a:ext uri="{FF2B5EF4-FFF2-40B4-BE49-F238E27FC236}">
                  <a16:creationId xmlns:a16="http://schemas.microsoft.com/office/drawing/2014/main" id="{FD97B061-579C-4FF4-AA22-D5F50F7A58CC}"/>
                </a:ext>
              </a:extLst>
            </p:cNvPr>
            <p:cNvSpPr/>
            <p:nvPr/>
          </p:nvSpPr>
          <p:spPr>
            <a:xfrm>
              <a:off x="5076823" y="1758682"/>
              <a:ext cx="2009775" cy="21898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CasellaDiTesto 83">
              <a:extLst>
                <a:ext uri="{FF2B5EF4-FFF2-40B4-BE49-F238E27FC236}">
                  <a16:creationId xmlns:a16="http://schemas.microsoft.com/office/drawing/2014/main" id="{18A39951-AF97-49E1-B6C4-46468B6921EC}"/>
                </a:ext>
              </a:extLst>
            </p:cNvPr>
            <p:cNvSpPr txBox="1"/>
            <p:nvPr/>
          </p:nvSpPr>
          <p:spPr>
            <a:xfrm>
              <a:off x="5410198" y="1593129"/>
              <a:ext cx="1247774" cy="492443"/>
            </a:xfrm>
            <a:prstGeom prst="rect">
              <a:avLst/>
            </a:prstGeom>
            <a:solidFill>
              <a:schemeClr val="bg1"/>
            </a:solidFill>
          </p:spPr>
          <p:txBody>
            <a:bodyPr wrap="square" rtlCol="0">
              <a:spAutoFit/>
            </a:bodyPr>
            <a:lstStyle/>
            <a:p>
              <a:pPr algn="ctr"/>
              <a:r>
                <a:rPr lang="it-IT" sz="2600" dirty="0"/>
                <a:t>positiva</a:t>
              </a:r>
              <a:endParaRPr lang="en-GB" sz="2600" dirty="0"/>
            </a:p>
          </p:txBody>
        </p:sp>
        <p:sp>
          <p:nvSpPr>
            <p:cNvPr id="85" name="Freccia a destra 84">
              <a:extLst>
                <a:ext uri="{FF2B5EF4-FFF2-40B4-BE49-F238E27FC236}">
                  <a16:creationId xmlns:a16="http://schemas.microsoft.com/office/drawing/2014/main" id="{339C10BE-EFFF-4330-8178-38F5D69DD3CC}"/>
                </a:ext>
              </a:extLst>
            </p:cNvPr>
            <p:cNvSpPr/>
            <p:nvPr/>
          </p:nvSpPr>
          <p:spPr>
            <a:xfrm rot="10800000">
              <a:off x="2971798" y="1765053"/>
              <a:ext cx="2009775" cy="21898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CasellaDiTesto 85">
              <a:extLst>
                <a:ext uri="{FF2B5EF4-FFF2-40B4-BE49-F238E27FC236}">
                  <a16:creationId xmlns:a16="http://schemas.microsoft.com/office/drawing/2014/main" id="{F04DE1B2-B574-4221-B558-39C6836D5526}"/>
                </a:ext>
              </a:extLst>
            </p:cNvPr>
            <p:cNvSpPr txBox="1"/>
            <p:nvPr/>
          </p:nvSpPr>
          <p:spPr>
            <a:xfrm>
              <a:off x="3290885" y="1605987"/>
              <a:ext cx="1371600" cy="492443"/>
            </a:xfrm>
            <a:prstGeom prst="rect">
              <a:avLst/>
            </a:prstGeom>
            <a:solidFill>
              <a:schemeClr val="bg1"/>
            </a:solidFill>
          </p:spPr>
          <p:txBody>
            <a:bodyPr wrap="square" rtlCol="0">
              <a:spAutoFit/>
            </a:bodyPr>
            <a:lstStyle/>
            <a:p>
              <a:pPr algn="ctr"/>
              <a:r>
                <a:rPr lang="it-IT" sz="2600" dirty="0"/>
                <a:t>negativa</a:t>
              </a:r>
              <a:endParaRPr lang="en-GB" sz="2600" dirty="0"/>
            </a:p>
          </p:txBody>
        </p:sp>
      </p:grpSp>
      <p:sp>
        <p:nvSpPr>
          <p:cNvPr id="31" name="Freeform 62">
            <a:extLst>
              <a:ext uri="{FF2B5EF4-FFF2-40B4-BE49-F238E27FC236}">
                <a16:creationId xmlns:a16="http://schemas.microsoft.com/office/drawing/2014/main" id="{E5B5FB5B-EBBE-47ED-AA14-CC411050A78F}"/>
              </a:ext>
            </a:extLst>
          </p:cNvPr>
          <p:cNvSpPr>
            <a:spLocks/>
          </p:cNvSpPr>
          <p:nvPr/>
        </p:nvSpPr>
        <p:spPr bwMode="auto">
          <a:xfrm>
            <a:off x="5666586" y="4655634"/>
            <a:ext cx="3389313" cy="2089150"/>
          </a:xfrm>
          <a:custGeom>
            <a:avLst/>
            <a:gdLst>
              <a:gd name="T0" fmla="*/ 1325 w 1325"/>
              <a:gd name="T1" fmla="*/ 769 h 817"/>
              <a:gd name="T2" fmla="*/ 1277 w 1325"/>
              <a:gd name="T3" fmla="*/ 817 h 817"/>
              <a:gd name="T4" fmla="*/ 48 w 1325"/>
              <a:gd name="T5" fmla="*/ 817 h 817"/>
              <a:gd name="T6" fmla="*/ 0 w 1325"/>
              <a:gd name="T7" fmla="*/ 769 h 817"/>
              <a:gd name="T8" fmla="*/ 0 w 1325"/>
              <a:gd name="T9" fmla="*/ 48 h 817"/>
              <a:gd name="T10" fmla="*/ 48 w 1325"/>
              <a:gd name="T11" fmla="*/ 0 h 817"/>
              <a:gd name="T12" fmla="*/ 1277 w 1325"/>
              <a:gd name="T13" fmla="*/ 0 h 817"/>
              <a:gd name="T14" fmla="*/ 1325 w 1325"/>
              <a:gd name="T15" fmla="*/ 48 h 817"/>
              <a:gd name="T16" fmla="*/ 1325 w 1325"/>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5" h="817">
                <a:moveTo>
                  <a:pt x="1325" y="769"/>
                </a:moveTo>
                <a:cubicBezTo>
                  <a:pt x="1325" y="795"/>
                  <a:pt x="1303" y="817"/>
                  <a:pt x="1277" y="817"/>
                </a:cubicBezTo>
                <a:cubicBezTo>
                  <a:pt x="48" y="817"/>
                  <a:pt x="48" y="817"/>
                  <a:pt x="48" y="817"/>
                </a:cubicBezTo>
                <a:cubicBezTo>
                  <a:pt x="22" y="817"/>
                  <a:pt x="0" y="795"/>
                  <a:pt x="0" y="769"/>
                </a:cubicBezTo>
                <a:cubicBezTo>
                  <a:pt x="0" y="48"/>
                  <a:pt x="0" y="48"/>
                  <a:pt x="0" y="48"/>
                </a:cubicBezTo>
                <a:cubicBezTo>
                  <a:pt x="0" y="21"/>
                  <a:pt x="22" y="0"/>
                  <a:pt x="48" y="0"/>
                </a:cubicBezTo>
                <a:cubicBezTo>
                  <a:pt x="1277" y="0"/>
                  <a:pt x="1277" y="0"/>
                  <a:pt x="1277" y="0"/>
                </a:cubicBezTo>
                <a:cubicBezTo>
                  <a:pt x="1303" y="0"/>
                  <a:pt x="1325" y="21"/>
                  <a:pt x="1325" y="48"/>
                </a:cubicBezTo>
                <a:lnTo>
                  <a:pt x="1325" y="769"/>
                </a:lnTo>
                <a:close/>
              </a:path>
            </a:pathLst>
          </a:custGeom>
          <a:solidFill>
            <a:srgbClr val="FFFFFF"/>
          </a:solidFill>
          <a:ln w="30163" cap="flat">
            <a:solidFill>
              <a:srgbClr val="662D91"/>
            </a:solidFill>
            <a:prstDash val="solid"/>
            <a:miter lim="800000"/>
            <a:headEnd/>
            <a:tailEnd/>
          </a:ln>
        </p:spPr>
        <p:txBody>
          <a:bodyPr/>
          <a:lstStyle/>
          <a:p>
            <a:endParaRPr lang="en-GB"/>
          </a:p>
        </p:txBody>
      </p:sp>
      <p:pic>
        <p:nvPicPr>
          <p:cNvPr id="4" name="Picture 2">
            <a:extLst>
              <a:ext uri="{FF2B5EF4-FFF2-40B4-BE49-F238E27FC236}">
                <a16:creationId xmlns:a16="http://schemas.microsoft.com/office/drawing/2014/main" id="{FB7D1E8F-E11F-4324-9059-BACBF2BDCE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44" t="37512" r="25493"/>
          <a:stretch/>
        </p:blipFill>
        <p:spPr bwMode="auto">
          <a:xfrm>
            <a:off x="2076450" y="2295525"/>
            <a:ext cx="5105399" cy="213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 name="CasellaDiTesto 1">
            <a:extLst>
              <a:ext uri="{FF2B5EF4-FFF2-40B4-BE49-F238E27FC236}">
                <a16:creationId xmlns:a16="http://schemas.microsoft.com/office/drawing/2014/main" id="{3AFA0376-5715-4755-AEFD-6D55C76438FF}"/>
              </a:ext>
            </a:extLst>
          </p:cNvPr>
          <p:cNvSpPr txBox="1"/>
          <p:nvPr/>
        </p:nvSpPr>
        <p:spPr>
          <a:xfrm>
            <a:off x="695326" y="3017469"/>
            <a:ext cx="1466850" cy="1292662"/>
          </a:xfrm>
          <a:prstGeom prst="rect">
            <a:avLst/>
          </a:prstGeom>
          <a:noFill/>
        </p:spPr>
        <p:txBody>
          <a:bodyPr wrap="square" rtlCol="0">
            <a:spAutoFit/>
          </a:bodyPr>
          <a:lstStyle/>
          <a:p>
            <a:r>
              <a:rPr lang="it-IT" sz="2600" dirty="0"/>
              <a:t>intensità emotiva assoluta</a:t>
            </a:r>
            <a:endParaRPr lang="en-GB" sz="2600" dirty="0"/>
          </a:p>
        </p:txBody>
      </p:sp>
      <p:pic>
        <p:nvPicPr>
          <p:cNvPr id="12" name="Picture 71">
            <a:extLst>
              <a:ext uri="{FF2B5EF4-FFF2-40B4-BE49-F238E27FC236}">
                <a16:creationId xmlns:a16="http://schemas.microsoft.com/office/drawing/2014/main" id="{67828967-5F60-4A26-8E14-BDBB9358F7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275" y="3760788"/>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3" name="Picture 72">
            <a:extLst>
              <a:ext uri="{FF2B5EF4-FFF2-40B4-BE49-F238E27FC236}">
                <a16:creationId xmlns:a16="http://schemas.microsoft.com/office/drawing/2014/main" id="{B99BBD8A-F668-40E1-BC84-1CB59063D4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7050" y="2725738"/>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4" name="Picture 73">
            <a:extLst>
              <a:ext uri="{FF2B5EF4-FFF2-40B4-BE49-F238E27FC236}">
                <a16:creationId xmlns:a16="http://schemas.microsoft.com/office/drawing/2014/main" id="{DE92D9B3-C48E-423B-92D2-27BF08498F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9525" y="2717800"/>
            <a:ext cx="582613"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9" name="Immagine 18">
            <a:extLst>
              <a:ext uri="{FF2B5EF4-FFF2-40B4-BE49-F238E27FC236}">
                <a16:creationId xmlns:a16="http://schemas.microsoft.com/office/drawing/2014/main" id="{4A6980E4-21D3-4EAB-A144-E92E824B80EB}"/>
              </a:ext>
            </a:extLst>
          </p:cNvPr>
          <p:cNvPicPr>
            <a:picLocks noChangeAspect="1"/>
          </p:cNvPicPr>
          <p:nvPr/>
        </p:nvPicPr>
        <p:blipFill>
          <a:blip r:embed="rId7"/>
          <a:stretch>
            <a:fillRect/>
          </a:stretch>
        </p:blipFill>
        <p:spPr>
          <a:xfrm>
            <a:off x="5551488" y="3249421"/>
            <a:ext cx="583200" cy="828758"/>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pic>
        <p:nvPicPr>
          <p:cNvPr id="20" name="Immagine 19">
            <a:extLst>
              <a:ext uri="{FF2B5EF4-FFF2-40B4-BE49-F238E27FC236}">
                <a16:creationId xmlns:a16="http://schemas.microsoft.com/office/drawing/2014/main" id="{BBC6A8EC-0BA3-4845-ABE7-E3EEF71C334C}"/>
              </a:ext>
            </a:extLst>
          </p:cNvPr>
          <p:cNvPicPr>
            <a:picLocks noChangeAspect="1"/>
          </p:cNvPicPr>
          <p:nvPr/>
        </p:nvPicPr>
        <p:blipFill>
          <a:blip r:embed="rId8"/>
          <a:stretch>
            <a:fillRect/>
          </a:stretch>
        </p:blipFill>
        <p:spPr>
          <a:xfrm>
            <a:off x="3875033" y="3268088"/>
            <a:ext cx="582667" cy="828000"/>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pic>
        <p:nvPicPr>
          <p:cNvPr id="61" name="Elemento grafico 60">
            <a:extLst>
              <a:ext uri="{FF2B5EF4-FFF2-40B4-BE49-F238E27FC236}">
                <a16:creationId xmlns:a16="http://schemas.microsoft.com/office/drawing/2014/main" id="{23A18A30-7F60-4143-B9AD-511B09E97B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75660" y="5058922"/>
            <a:ext cx="1966205" cy="1359352"/>
          </a:xfrm>
          <a:prstGeom prst="rect">
            <a:avLst/>
          </a:prstGeom>
        </p:spPr>
      </p:pic>
      <p:sp>
        <p:nvSpPr>
          <p:cNvPr id="66" name="Oval 160">
            <a:extLst>
              <a:ext uri="{FF2B5EF4-FFF2-40B4-BE49-F238E27FC236}">
                <a16:creationId xmlns:a16="http://schemas.microsoft.com/office/drawing/2014/main" id="{AD10E096-A953-48DA-836F-918B6A524388}"/>
              </a:ext>
            </a:extLst>
          </p:cNvPr>
          <p:cNvSpPr>
            <a:spLocks noChangeAspect="1" noChangeArrowheads="1"/>
          </p:cNvSpPr>
          <p:nvPr/>
        </p:nvSpPr>
        <p:spPr bwMode="auto">
          <a:xfrm>
            <a:off x="8343011" y="6391141"/>
            <a:ext cx="298450" cy="300037"/>
          </a:xfrm>
          <a:prstGeom prst="ellipse">
            <a:avLst/>
          </a:prstGeom>
          <a:solidFill>
            <a:srgbClr val="20BDC3"/>
          </a:solidFill>
          <a:ln w="30226">
            <a:solidFill>
              <a:srgbClr val="F89722"/>
            </a:solidFill>
            <a:miter lim="800000"/>
            <a:headEnd/>
            <a:tailEnd/>
          </a:ln>
        </p:spPr>
        <p:txBody>
          <a:bodyPr/>
          <a:lstStyle/>
          <a:p>
            <a:endParaRPr lang="en-GB"/>
          </a:p>
        </p:txBody>
      </p:sp>
      <p:sp>
        <p:nvSpPr>
          <p:cNvPr id="127" name="CasellaDiTesto 126">
            <a:extLst>
              <a:ext uri="{FF2B5EF4-FFF2-40B4-BE49-F238E27FC236}">
                <a16:creationId xmlns:a16="http://schemas.microsoft.com/office/drawing/2014/main" id="{A09D3165-69E5-4251-8434-F42365D2B13A}"/>
              </a:ext>
            </a:extLst>
          </p:cNvPr>
          <p:cNvSpPr txBox="1"/>
          <p:nvPr/>
        </p:nvSpPr>
        <p:spPr>
          <a:xfrm>
            <a:off x="3795711" y="1269807"/>
            <a:ext cx="2466977" cy="492443"/>
          </a:xfrm>
          <a:prstGeom prst="rect">
            <a:avLst/>
          </a:prstGeom>
          <a:noFill/>
        </p:spPr>
        <p:txBody>
          <a:bodyPr wrap="square" rtlCol="0">
            <a:spAutoFit/>
          </a:bodyPr>
          <a:lstStyle/>
          <a:p>
            <a:r>
              <a:rPr lang="it-IT" sz="2600" dirty="0"/>
              <a:t>polarità emotiva</a:t>
            </a:r>
            <a:endParaRPr lang="en-GB" sz="2600" dirty="0"/>
          </a:p>
        </p:txBody>
      </p:sp>
      <p:sp>
        <p:nvSpPr>
          <p:cNvPr id="128" name="CasellaDiTesto 127">
            <a:extLst>
              <a:ext uri="{FF2B5EF4-FFF2-40B4-BE49-F238E27FC236}">
                <a16:creationId xmlns:a16="http://schemas.microsoft.com/office/drawing/2014/main" id="{36B319C5-502E-46F8-B96A-041E95E9B94A}"/>
              </a:ext>
            </a:extLst>
          </p:cNvPr>
          <p:cNvSpPr txBox="1"/>
          <p:nvPr/>
        </p:nvSpPr>
        <p:spPr>
          <a:xfrm>
            <a:off x="2476499" y="1928421"/>
            <a:ext cx="5105399" cy="492443"/>
          </a:xfrm>
          <a:prstGeom prst="rect">
            <a:avLst/>
          </a:prstGeom>
          <a:noFill/>
        </p:spPr>
        <p:txBody>
          <a:bodyPr wrap="square" rtlCol="0">
            <a:spAutoFit/>
          </a:bodyPr>
          <a:lstStyle/>
          <a:p>
            <a:r>
              <a:rPr lang="it-IT" sz="2600" dirty="0"/>
              <a:t>intensità emotiva relativa al neutro</a:t>
            </a:r>
            <a:endParaRPr lang="en-GB" sz="2600" dirty="0"/>
          </a:p>
        </p:txBody>
      </p:sp>
      <p:sp>
        <p:nvSpPr>
          <p:cNvPr id="129" name="Text Box 36">
            <a:extLst>
              <a:ext uri="{FF2B5EF4-FFF2-40B4-BE49-F238E27FC236}">
                <a16:creationId xmlns:a16="http://schemas.microsoft.com/office/drawing/2014/main" id="{243A6A42-7A9E-47FA-B7A6-3646BE1068F8}"/>
              </a:ext>
            </a:extLst>
          </p:cNvPr>
          <p:cNvSpPr txBox="1">
            <a:spLocks noChangeArrowheads="1"/>
          </p:cNvSpPr>
          <p:nvPr/>
        </p:nvSpPr>
        <p:spPr bwMode="auto">
          <a:xfrm>
            <a:off x="-111512" y="231128"/>
            <a:ext cx="94079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a:r>
              <a:rPr lang="en-US" altLang="en-US" sz="4400" b="0" dirty="0" err="1">
                <a:solidFill>
                  <a:srgbClr val="990033"/>
                </a:solidFill>
                <a:ea typeface="MS PGothic" panose="020B0600070205080204" pitchFamily="34" charset="-128"/>
              </a:rPr>
              <a:t>coppie</a:t>
            </a:r>
            <a:r>
              <a:rPr lang="en-US" altLang="en-US" sz="4400" b="0" dirty="0">
                <a:solidFill>
                  <a:srgbClr val="990033"/>
                </a:solidFill>
                <a:ea typeface="MS PGothic" panose="020B0600070205080204" pitchFamily="34" charset="-128"/>
              </a:rPr>
              <a:t> emotive-emotive</a:t>
            </a:r>
            <a:endParaRPr lang="en-US" altLang="en-US" sz="4400" b="0" dirty="0">
              <a:solidFill>
                <a:srgbClr val="548235"/>
              </a:solidFill>
              <a:ea typeface="MS PGothic" panose="020B0600070205080204" pitchFamily="34" charset="-128"/>
            </a:endParaRPr>
          </a:p>
          <a:p>
            <a:pPr algn="ctr"/>
            <a:r>
              <a:rPr lang="en-US" altLang="en-US" sz="3400" b="0" dirty="0">
                <a:solidFill>
                  <a:srgbClr val="FFC000"/>
                </a:solidFill>
                <a:ea typeface="MS PGothic" panose="020B0600070205080204" pitchFamily="34" charset="-128"/>
              </a:rPr>
              <a:t>in </a:t>
            </a:r>
            <a:r>
              <a:rPr lang="en-US" altLang="en-US" sz="3400" b="0" dirty="0" err="1">
                <a:solidFill>
                  <a:srgbClr val="FFC000"/>
                </a:solidFill>
                <a:ea typeface="MS PGothic" panose="020B0600070205080204" pitchFamily="34" charset="-128"/>
              </a:rPr>
              <a:t>posizione</a:t>
            </a:r>
            <a:r>
              <a:rPr lang="en-US" altLang="en-US" sz="3400" b="0" dirty="0">
                <a:solidFill>
                  <a:srgbClr val="FFC000"/>
                </a:solidFill>
                <a:ea typeface="MS PGothic" panose="020B0600070205080204" pitchFamily="34" charset="-128"/>
              </a:rPr>
              <a:t> </a:t>
            </a:r>
            <a:r>
              <a:rPr lang="en-US" altLang="en-US" sz="3400" b="0" dirty="0" err="1">
                <a:solidFill>
                  <a:srgbClr val="FFC000"/>
                </a:solidFill>
                <a:ea typeface="MS PGothic" panose="020B0600070205080204" pitchFamily="34" charset="-128"/>
              </a:rPr>
              <a:t>invertita</a:t>
            </a:r>
            <a:endParaRPr lang="en-US" altLang="en-US" sz="3400" b="0" dirty="0">
              <a:solidFill>
                <a:srgbClr val="FFC000"/>
              </a:solidFill>
              <a:ea typeface="MS PGothic" panose="020B0600070205080204" pitchFamily="34" charset="-128"/>
            </a:endParaRPr>
          </a:p>
        </p:txBody>
      </p:sp>
      <p:grpSp>
        <p:nvGrpSpPr>
          <p:cNvPr id="43" name="Gruppo 42">
            <a:extLst>
              <a:ext uri="{FF2B5EF4-FFF2-40B4-BE49-F238E27FC236}">
                <a16:creationId xmlns:a16="http://schemas.microsoft.com/office/drawing/2014/main" id="{4D9C1C4D-5587-4BF3-9CB5-6D4B9F9FD45C}"/>
              </a:ext>
            </a:extLst>
          </p:cNvPr>
          <p:cNvGrpSpPr/>
          <p:nvPr/>
        </p:nvGrpSpPr>
        <p:grpSpPr>
          <a:xfrm>
            <a:off x="98584" y="4667378"/>
            <a:ext cx="3389313" cy="2089150"/>
            <a:chOff x="639760" y="4691130"/>
            <a:chExt cx="3389313" cy="2089150"/>
          </a:xfrm>
        </p:grpSpPr>
        <p:sp>
          <p:nvSpPr>
            <p:cNvPr id="44" name="Freeform 62">
              <a:extLst>
                <a:ext uri="{FF2B5EF4-FFF2-40B4-BE49-F238E27FC236}">
                  <a16:creationId xmlns:a16="http://schemas.microsoft.com/office/drawing/2014/main" id="{E23BAE31-0B82-4D63-ABFA-DE9CF2FA5632}"/>
                </a:ext>
              </a:extLst>
            </p:cNvPr>
            <p:cNvSpPr>
              <a:spLocks/>
            </p:cNvSpPr>
            <p:nvPr/>
          </p:nvSpPr>
          <p:spPr bwMode="auto">
            <a:xfrm>
              <a:off x="639760" y="4691130"/>
              <a:ext cx="3389313" cy="2089150"/>
            </a:xfrm>
            <a:custGeom>
              <a:avLst/>
              <a:gdLst>
                <a:gd name="T0" fmla="*/ 1325 w 1325"/>
                <a:gd name="T1" fmla="*/ 769 h 817"/>
                <a:gd name="T2" fmla="*/ 1277 w 1325"/>
                <a:gd name="T3" fmla="*/ 817 h 817"/>
                <a:gd name="T4" fmla="*/ 48 w 1325"/>
                <a:gd name="T5" fmla="*/ 817 h 817"/>
                <a:gd name="T6" fmla="*/ 0 w 1325"/>
                <a:gd name="T7" fmla="*/ 769 h 817"/>
                <a:gd name="T8" fmla="*/ 0 w 1325"/>
                <a:gd name="T9" fmla="*/ 48 h 817"/>
                <a:gd name="T10" fmla="*/ 48 w 1325"/>
                <a:gd name="T11" fmla="*/ 0 h 817"/>
                <a:gd name="T12" fmla="*/ 1277 w 1325"/>
                <a:gd name="T13" fmla="*/ 0 h 817"/>
                <a:gd name="T14" fmla="*/ 1325 w 1325"/>
                <a:gd name="T15" fmla="*/ 48 h 817"/>
                <a:gd name="T16" fmla="*/ 1325 w 1325"/>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5" h="817">
                  <a:moveTo>
                    <a:pt x="1325" y="769"/>
                  </a:moveTo>
                  <a:cubicBezTo>
                    <a:pt x="1325" y="795"/>
                    <a:pt x="1303" y="817"/>
                    <a:pt x="1277" y="817"/>
                  </a:cubicBezTo>
                  <a:cubicBezTo>
                    <a:pt x="48" y="817"/>
                    <a:pt x="48" y="817"/>
                    <a:pt x="48" y="817"/>
                  </a:cubicBezTo>
                  <a:cubicBezTo>
                    <a:pt x="22" y="817"/>
                    <a:pt x="0" y="795"/>
                    <a:pt x="0" y="769"/>
                  </a:cubicBezTo>
                  <a:cubicBezTo>
                    <a:pt x="0" y="48"/>
                    <a:pt x="0" y="48"/>
                    <a:pt x="0" y="48"/>
                  </a:cubicBezTo>
                  <a:cubicBezTo>
                    <a:pt x="0" y="21"/>
                    <a:pt x="22" y="0"/>
                    <a:pt x="48" y="0"/>
                  </a:cubicBezTo>
                  <a:cubicBezTo>
                    <a:pt x="1277" y="0"/>
                    <a:pt x="1277" y="0"/>
                    <a:pt x="1277" y="0"/>
                  </a:cubicBezTo>
                  <a:cubicBezTo>
                    <a:pt x="1303" y="0"/>
                    <a:pt x="1325" y="21"/>
                    <a:pt x="1325" y="48"/>
                  </a:cubicBezTo>
                  <a:lnTo>
                    <a:pt x="1325" y="769"/>
                  </a:lnTo>
                  <a:close/>
                </a:path>
              </a:pathLst>
            </a:custGeom>
            <a:solidFill>
              <a:srgbClr val="FFFFFF"/>
            </a:solidFill>
            <a:ln w="30163" cap="flat">
              <a:solidFill>
                <a:srgbClr val="548235"/>
              </a:solidFill>
              <a:prstDash val="solid"/>
              <a:miter lim="800000"/>
              <a:headEnd/>
              <a:tailEnd/>
            </a:ln>
          </p:spPr>
          <p:txBody>
            <a:bodyPr/>
            <a:lstStyle/>
            <a:p>
              <a:endParaRPr lang="en-GB" dirty="0"/>
            </a:p>
          </p:txBody>
        </p:sp>
        <p:sp>
          <p:nvSpPr>
            <p:cNvPr id="45" name="Text Box 63">
              <a:extLst>
                <a:ext uri="{FF2B5EF4-FFF2-40B4-BE49-F238E27FC236}">
                  <a16:creationId xmlns:a16="http://schemas.microsoft.com/office/drawing/2014/main" id="{4C2055F5-2EE6-429E-9699-29AA999CDE46}"/>
                </a:ext>
              </a:extLst>
            </p:cNvPr>
            <p:cNvSpPr txBox="1">
              <a:spLocks noChangeArrowheads="1"/>
            </p:cNvSpPr>
            <p:nvPr/>
          </p:nvSpPr>
          <p:spPr bwMode="auto">
            <a:xfrm>
              <a:off x="747178" y="4767537"/>
              <a:ext cx="3264676"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sz="2400" dirty="0"/>
                <a:t>intensità emotiva assoluta</a:t>
              </a:r>
              <a:endParaRPr lang="en-GB" sz="2400" dirty="0"/>
            </a:p>
          </p:txBody>
        </p:sp>
        <p:sp>
          <p:nvSpPr>
            <p:cNvPr id="48" name="Text Box 64">
              <a:extLst>
                <a:ext uri="{FF2B5EF4-FFF2-40B4-BE49-F238E27FC236}">
                  <a16:creationId xmlns:a16="http://schemas.microsoft.com/office/drawing/2014/main" id="{2ADA9700-C62B-4468-B4C7-0609028FEF20}"/>
                </a:ext>
              </a:extLst>
            </p:cNvPr>
            <p:cNvSpPr txBox="1">
              <a:spLocks noChangeArrowheads="1"/>
            </p:cNvSpPr>
            <p:nvPr/>
          </p:nvSpPr>
          <p:spPr bwMode="auto">
            <a:xfrm>
              <a:off x="1293987" y="5224226"/>
              <a:ext cx="3510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100</a:t>
              </a:r>
            </a:p>
          </p:txBody>
        </p:sp>
        <p:sp>
          <p:nvSpPr>
            <p:cNvPr id="49" name="Text Box 65">
              <a:extLst>
                <a:ext uri="{FF2B5EF4-FFF2-40B4-BE49-F238E27FC236}">
                  <a16:creationId xmlns:a16="http://schemas.microsoft.com/office/drawing/2014/main" id="{BC1194B4-AFC5-4F19-A4A9-41A8B91CE6A8}"/>
                </a:ext>
              </a:extLst>
            </p:cNvPr>
            <p:cNvSpPr txBox="1">
              <a:spLocks noChangeArrowheads="1"/>
            </p:cNvSpPr>
            <p:nvPr/>
          </p:nvSpPr>
          <p:spPr bwMode="auto">
            <a:xfrm>
              <a:off x="2937637" y="5224226"/>
              <a:ext cx="3510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200</a:t>
              </a:r>
            </a:p>
          </p:txBody>
        </p:sp>
      </p:grpSp>
      <p:pic>
        <p:nvPicPr>
          <p:cNvPr id="56" name="Immagine 55">
            <a:extLst>
              <a:ext uri="{FF2B5EF4-FFF2-40B4-BE49-F238E27FC236}">
                <a16:creationId xmlns:a16="http://schemas.microsoft.com/office/drawing/2014/main" id="{A3A8A542-762F-4F94-8832-D8D8BE24046E}"/>
              </a:ext>
            </a:extLst>
          </p:cNvPr>
          <p:cNvPicPr>
            <a:picLocks noChangeAspect="1"/>
          </p:cNvPicPr>
          <p:nvPr/>
        </p:nvPicPr>
        <p:blipFill>
          <a:blip r:embed="rId7"/>
          <a:stretch>
            <a:fillRect/>
          </a:stretch>
        </p:blipFill>
        <p:spPr>
          <a:xfrm>
            <a:off x="950678" y="5520064"/>
            <a:ext cx="583200" cy="828758"/>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pic>
        <p:nvPicPr>
          <p:cNvPr id="57" name="Immagine 56">
            <a:extLst>
              <a:ext uri="{FF2B5EF4-FFF2-40B4-BE49-F238E27FC236}">
                <a16:creationId xmlns:a16="http://schemas.microsoft.com/office/drawing/2014/main" id="{C7A02042-7096-4BC2-9BE0-779BFE333627}"/>
              </a:ext>
            </a:extLst>
          </p:cNvPr>
          <p:cNvPicPr>
            <a:picLocks noChangeAspect="1"/>
          </p:cNvPicPr>
          <p:nvPr/>
        </p:nvPicPr>
        <p:blipFill>
          <a:blip r:embed="rId8"/>
          <a:stretch>
            <a:fillRect/>
          </a:stretch>
        </p:blipFill>
        <p:spPr>
          <a:xfrm>
            <a:off x="322714" y="5520822"/>
            <a:ext cx="582667" cy="828000"/>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pic>
        <p:nvPicPr>
          <p:cNvPr id="58" name="Picture 74">
            <a:extLst>
              <a:ext uri="{FF2B5EF4-FFF2-40B4-BE49-F238E27FC236}">
                <a16:creationId xmlns:a16="http://schemas.microsoft.com/office/drawing/2014/main" id="{3C42388A-CFD0-483D-9600-0DB3D7CD31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6606" y="5520899"/>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9" name="Picture 73">
            <a:extLst>
              <a:ext uri="{FF2B5EF4-FFF2-40B4-BE49-F238E27FC236}">
                <a16:creationId xmlns:a16="http://schemas.microsoft.com/office/drawing/2014/main" id="{95469034-0F79-492E-AB79-A416BE1BE2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6902" y="5520064"/>
            <a:ext cx="582613"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75" name="Gruppo 74">
            <a:extLst>
              <a:ext uri="{FF2B5EF4-FFF2-40B4-BE49-F238E27FC236}">
                <a16:creationId xmlns:a16="http://schemas.microsoft.com/office/drawing/2014/main" id="{214D7937-11EE-4CD4-96A1-8697073B3377}"/>
              </a:ext>
            </a:extLst>
          </p:cNvPr>
          <p:cNvGrpSpPr/>
          <p:nvPr/>
        </p:nvGrpSpPr>
        <p:grpSpPr>
          <a:xfrm>
            <a:off x="5763523" y="4732041"/>
            <a:ext cx="3264676" cy="733688"/>
            <a:chOff x="747178" y="4767537"/>
            <a:chExt cx="3264676" cy="733688"/>
          </a:xfrm>
        </p:grpSpPr>
        <p:sp>
          <p:nvSpPr>
            <p:cNvPr id="77" name="Text Box 63">
              <a:extLst>
                <a:ext uri="{FF2B5EF4-FFF2-40B4-BE49-F238E27FC236}">
                  <a16:creationId xmlns:a16="http://schemas.microsoft.com/office/drawing/2014/main" id="{22A8FC95-4408-4E78-A258-0C6768028D0D}"/>
                </a:ext>
              </a:extLst>
            </p:cNvPr>
            <p:cNvSpPr txBox="1">
              <a:spLocks noChangeArrowheads="1"/>
            </p:cNvSpPr>
            <p:nvPr/>
          </p:nvSpPr>
          <p:spPr bwMode="auto">
            <a:xfrm>
              <a:off x="747178" y="4767537"/>
              <a:ext cx="3264676"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sz="2400" dirty="0"/>
                <a:t>intensità emotiva assoluta</a:t>
              </a:r>
              <a:endParaRPr lang="en-GB" sz="2400" dirty="0"/>
            </a:p>
          </p:txBody>
        </p:sp>
        <p:sp>
          <p:nvSpPr>
            <p:cNvPr id="78" name="Text Box 64">
              <a:extLst>
                <a:ext uri="{FF2B5EF4-FFF2-40B4-BE49-F238E27FC236}">
                  <a16:creationId xmlns:a16="http://schemas.microsoft.com/office/drawing/2014/main" id="{085DCE57-7692-4F78-AC59-17C9028EA06A}"/>
                </a:ext>
              </a:extLst>
            </p:cNvPr>
            <p:cNvSpPr txBox="1">
              <a:spLocks noChangeArrowheads="1"/>
            </p:cNvSpPr>
            <p:nvPr/>
          </p:nvSpPr>
          <p:spPr bwMode="auto">
            <a:xfrm>
              <a:off x="1293987" y="5224226"/>
              <a:ext cx="3510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100</a:t>
              </a:r>
            </a:p>
          </p:txBody>
        </p:sp>
        <p:sp>
          <p:nvSpPr>
            <p:cNvPr id="79" name="Text Box 65">
              <a:extLst>
                <a:ext uri="{FF2B5EF4-FFF2-40B4-BE49-F238E27FC236}">
                  <a16:creationId xmlns:a16="http://schemas.microsoft.com/office/drawing/2014/main" id="{97529504-A392-410E-B354-E75B9B09FB57}"/>
                </a:ext>
              </a:extLst>
            </p:cNvPr>
            <p:cNvSpPr txBox="1">
              <a:spLocks noChangeArrowheads="1"/>
            </p:cNvSpPr>
            <p:nvPr/>
          </p:nvSpPr>
          <p:spPr bwMode="auto">
            <a:xfrm>
              <a:off x="2937637" y="5224226"/>
              <a:ext cx="3510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200</a:t>
              </a:r>
            </a:p>
          </p:txBody>
        </p:sp>
      </p:grpSp>
      <p:sp>
        <p:nvSpPr>
          <p:cNvPr id="68" name="Oval 162">
            <a:extLst>
              <a:ext uri="{FF2B5EF4-FFF2-40B4-BE49-F238E27FC236}">
                <a16:creationId xmlns:a16="http://schemas.microsoft.com/office/drawing/2014/main" id="{8C1599CC-FD58-4FB9-8BC2-AA6912510787}"/>
              </a:ext>
            </a:extLst>
          </p:cNvPr>
          <p:cNvSpPr>
            <a:spLocks noChangeAspect="1" noChangeArrowheads="1"/>
          </p:cNvSpPr>
          <p:nvPr/>
        </p:nvSpPr>
        <p:spPr bwMode="auto">
          <a:xfrm>
            <a:off x="2771849" y="6403099"/>
            <a:ext cx="298450" cy="300038"/>
          </a:xfrm>
          <a:prstGeom prst="ellipse">
            <a:avLst/>
          </a:prstGeom>
          <a:solidFill>
            <a:srgbClr val="20BDC3"/>
          </a:solidFill>
          <a:ln w="30226">
            <a:solidFill>
              <a:srgbClr val="ED2691"/>
            </a:solidFill>
            <a:miter lim="800000"/>
            <a:headEnd/>
            <a:tailEnd/>
          </a:ln>
        </p:spPr>
        <p:txBody>
          <a:bodyPr/>
          <a:lstStyle/>
          <a:p>
            <a:endParaRPr lang="en-GB"/>
          </a:p>
        </p:txBody>
      </p:sp>
      <p:sp>
        <p:nvSpPr>
          <p:cNvPr id="93" name="Figura a mano libera: forma 92">
            <a:extLst>
              <a:ext uri="{FF2B5EF4-FFF2-40B4-BE49-F238E27FC236}">
                <a16:creationId xmlns:a16="http://schemas.microsoft.com/office/drawing/2014/main" id="{54671E9A-DF92-40F5-B20E-BD80A75AC83C}"/>
              </a:ext>
            </a:extLst>
          </p:cNvPr>
          <p:cNvSpPr>
            <a:spLocks noChangeAspect="1"/>
          </p:cNvSpPr>
          <p:nvPr/>
        </p:nvSpPr>
        <p:spPr>
          <a:xfrm>
            <a:off x="2136659" y="6403718"/>
            <a:ext cx="298800" cy="298800"/>
          </a:xfrm>
          <a:custGeom>
            <a:avLst/>
            <a:gdLst>
              <a:gd name="connsiteX0" fmla="*/ 0 w 104775"/>
              <a:gd name="connsiteY0" fmla="*/ 54293 h 104775"/>
              <a:gd name="connsiteX1" fmla="*/ 54293 w 104775"/>
              <a:gd name="connsiteY1" fmla="*/ 0 h 104775"/>
              <a:gd name="connsiteX2" fmla="*/ 108585 w 104775"/>
              <a:gd name="connsiteY2" fmla="*/ 54293 h 104775"/>
              <a:gd name="connsiteX3" fmla="*/ 54293 w 104775"/>
              <a:gd name="connsiteY3" fmla="*/ 108585 h 104775"/>
              <a:gd name="connsiteX4" fmla="*/ 0 w 104775"/>
              <a:gd name="connsiteY4" fmla="*/ 54293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0" y="54293"/>
                </a:moveTo>
                <a:cubicBezTo>
                  <a:pt x="0" y="24765"/>
                  <a:pt x="23813" y="0"/>
                  <a:pt x="54293" y="0"/>
                </a:cubicBezTo>
                <a:cubicBezTo>
                  <a:pt x="83820" y="0"/>
                  <a:pt x="108585" y="23813"/>
                  <a:pt x="108585" y="54293"/>
                </a:cubicBezTo>
                <a:cubicBezTo>
                  <a:pt x="108585" y="83820"/>
                  <a:pt x="84773" y="108585"/>
                  <a:pt x="54293" y="108585"/>
                </a:cubicBezTo>
                <a:cubicBezTo>
                  <a:pt x="24765" y="107632"/>
                  <a:pt x="0" y="83820"/>
                  <a:pt x="0" y="54293"/>
                </a:cubicBezTo>
              </a:path>
            </a:pathLst>
          </a:custGeom>
          <a:solidFill>
            <a:srgbClr val="EE726C"/>
          </a:solidFill>
          <a:ln w="30226" cap="flat">
            <a:solidFill>
              <a:srgbClr val="F49503"/>
            </a:solidFill>
            <a:prstDash val="solid"/>
            <a:miter/>
          </a:ln>
        </p:spPr>
        <p:txBody>
          <a:bodyPr rtlCol="0" anchor="ctr"/>
          <a:lstStyle/>
          <a:p>
            <a:endParaRPr lang="en-GB"/>
          </a:p>
        </p:txBody>
      </p:sp>
      <p:sp>
        <p:nvSpPr>
          <p:cNvPr id="94" name="Oval 162">
            <a:extLst>
              <a:ext uri="{FF2B5EF4-FFF2-40B4-BE49-F238E27FC236}">
                <a16:creationId xmlns:a16="http://schemas.microsoft.com/office/drawing/2014/main" id="{0CA6036C-7C9E-4A1B-B500-8306F4F772B3}"/>
              </a:ext>
            </a:extLst>
          </p:cNvPr>
          <p:cNvSpPr>
            <a:spLocks noChangeArrowheads="1"/>
          </p:cNvSpPr>
          <p:nvPr/>
        </p:nvSpPr>
        <p:spPr bwMode="auto">
          <a:xfrm>
            <a:off x="1130359" y="6440604"/>
            <a:ext cx="223837" cy="223200"/>
          </a:xfrm>
          <a:prstGeom prst="ellipse">
            <a:avLst/>
          </a:prstGeom>
          <a:solidFill>
            <a:srgbClr val="20BDC3"/>
          </a:solidFill>
          <a:ln w="30226">
            <a:solidFill>
              <a:srgbClr val="ED2691"/>
            </a:solidFill>
            <a:miter lim="800000"/>
            <a:headEnd/>
            <a:tailEnd/>
          </a:ln>
        </p:spPr>
        <p:txBody>
          <a:bodyPr/>
          <a:lstStyle/>
          <a:p>
            <a:endParaRPr lang="en-GB"/>
          </a:p>
        </p:txBody>
      </p:sp>
      <p:sp>
        <p:nvSpPr>
          <p:cNvPr id="95" name="Figura a mano libera: forma 94">
            <a:extLst>
              <a:ext uri="{FF2B5EF4-FFF2-40B4-BE49-F238E27FC236}">
                <a16:creationId xmlns:a16="http://schemas.microsoft.com/office/drawing/2014/main" id="{0CC27811-6286-49F2-BFC7-ED09D1F25486}"/>
              </a:ext>
            </a:extLst>
          </p:cNvPr>
          <p:cNvSpPr>
            <a:spLocks noChangeAspect="1"/>
          </p:cNvSpPr>
          <p:nvPr/>
        </p:nvSpPr>
        <p:spPr>
          <a:xfrm>
            <a:off x="502422" y="6441069"/>
            <a:ext cx="224099" cy="224099"/>
          </a:xfrm>
          <a:custGeom>
            <a:avLst/>
            <a:gdLst>
              <a:gd name="connsiteX0" fmla="*/ 0 w 104775"/>
              <a:gd name="connsiteY0" fmla="*/ 54293 h 104775"/>
              <a:gd name="connsiteX1" fmla="*/ 54293 w 104775"/>
              <a:gd name="connsiteY1" fmla="*/ 0 h 104775"/>
              <a:gd name="connsiteX2" fmla="*/ 108585 w 104775"/>
              <a:gd name="connsiteY2" fmla="*/ 54293 h 104775"/>
              <a:gd name="connsiteX3" fmla="*/ 54293 w 104775"/>
              <a:gd name="connsiteY3" fmla="*/ 108585 h 104775"/>
              <a:gd name="connsiteX4" fmla="*/ 0 w 104775"/>
              <a:gd name="connsiteY4" fmla="*/ 54293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0" y="54293"/>
                </a:moveTo>
                <a:cubicBezTo>
                  <a:pt x="0" y="24765"/>
                  <a:pt x="23813" y="0"/>
                  <a:pt x="54293" y="0"/>
                </a:cubicBezTo>
                <a:cubicBezTo>
                  <a:pt x="83820" y="0"/>
                  <a:pt x="108585" y="23813"/>
                  <a:pt x="108585" y="54293"/>
                </a:cubicBezTo>
                <a:cubicBezTo>
                  <a:pt x="108585" y="83820"/>
                  <a:pt x="84773" y="108585"/>
                  <a:pt x="54293" y="108585"/>
                </a:cubicBezTo>
                <a:cubicBezTo>
                  <a:pt x="24765" y="107632"/>
                  <a:pt x="0" y="83820"/>
                  <a:pt x="0" y="54293"/>
                </a:cubicBezTo>
              </a:path>
            </a:pathLst>
          </a:custGeom>
          <a:solidFill>
            <a:srgbClr val="EE726C"/>
          </a:solidFill>
          <a:ln w="30226" cap="flat">
            <a:solidFill>
              <a:srgbClr val="F49503"/>
            </a:solidFill>
            <a:prstDash val="solid"/>
            <a:miter/>
          </a:ln>
        </p:spPr>
        <p:txBody>
          <a:bodyPr rtlCol="0" anchor="ctr"/>
          <a:lstStyle/>
          <a:p>
            <a:endParaRPr lang="en-GB"/>
          </a:p>
        </p:txBody>
      </p:sp>
      <p:sp>
        <p:nvSpPr>
          <p:cNvPr id="97" name="Oval 161">
            <a:extLst>
              <a:ext uri="{FF2B5EF4-FFF2-40B4-BE49-F238E27FC236}">
                <a16:creationId xmlns:a16="http://schemas.microsoft.com/office/drawing/2014/main" id="{E79E537B-EAF3-4EA3-A31D-64842EB3A3A6}"/>
              </a:ext>
            </a:extLst>
          </p:cNvPr>
          <p:cNvSpPr>
            <a:spLocks noChangeAspect="1" noChangeArrowheads="1"/>
          </p:cNvSpPr>
          <p:nvPr/>
        </p:nvSpPr>
        <p:spPr bwMode="auto">
          <a:xfrm>
            <a:off x="7707093" y="6388220"/>
            <a:ext cx="298800" cy="298800"/>
          </a:xfrm>
          <a:prstGeom prst="ellipse">
            <a:avLst/>
          </a:prstGeom>
          <a:solidFill>
            <a:srgbClr val="F3766E"/>
          </a:solidFill>
          <a:ln w="30226">
            <a:solidFill>
              <a:srgbClr val="ED2691"/>
            </a:solidFill>
            <a:miter lim="800000"/>
            <a:headEnd/>
            <a:tailEnd/>
          </a:ln>
        </p:spPr>
        <p:txBody>
          <a:bodyPr/>
          <a:lstStyle/>
          <a:p>
            <a:endParaRPr lang="en-GB"/>
          </a:p>
        </p:txBody>
      </p:sp>
      <p:sp>
        <p:nvSpPr>
          <p:cNvPr id="98" name="Oval 160">
            <a:extLst>
              <a:ext uri="{FF2B5EF4-FFF2-40B4-BE49-F238E27FC236}">
                <a16:creationId xmlns:a16="http://schemas.microsoft.com/office/drawing/2014/main" id="{716A47CE-E596-4F40-8105-F14C2EB7A662}"/>
              </a:ext>
            </a:extLst>
          </p:cNvPr>
          <p:cNvSpPr>
            <a:spLocks noChangeAspect="1" noChangeArrowheads="1"/>
          </p:cNvSpPr>
          <p:nvPr/>
        </p:nvSpPr>
        <p:spPr bwMode="auto">
          <a:xfrm>
            <a:off x="6702567" y="6439934"/>
            <a:ext cx="222019" cy="223200"/>
          </a:xfrm>
          <a:prstGeom prst="ellipse">
            <a:avLst/>
          </a:prstGeom>
          <a:solidFill>
            <a:srgbClr val="20BDC3"/>
          </a:solidFill>
          <a:ln w="30226">
            <a:solidFill>
              <a:srgbClr val="F89722"/>
            </a:solidFill>
            <a:miter lim="800000"/>
            <a:headEnd/>
            <a:tailEnd/>
          </a:ln>
        </p:spPr>
        <p:txBody>
          <a:bodyPr/>
          <a:lstStyle/>
          <a:p>
            <a:endParaRPr lang="en-GB"/>
          </a:p>
        </p:txBody>
      </p:sp>
      <p:sp>
        <p:nvSpPr>
          <p:cNvPr id="99" name="Oval 161">
            <a:extLst>
              <a:ext uri="{FF2B5EF4-FFF2-40B4-BE49-F238E27FC236}">
                <a16:creationId xmlns:a16="http://schemas.microsoft.com/office/drawing/2014/main" id="{D6ECD0F3-61FE-4ECA-B50E-64AFB60C94FC}"/>
              </a:ext>
            </a:extLst>
          </p:cNvPr>
          <p:cNvSpPr>
            <a:spLocks noChangeAspect="1" noChangeArrowheads="1"/>
          </p:cNvSpPr>
          <p:nvPr/>
        </p:nvSpPr>
        <p:spPr bwMode="auto">
          <a:xfrm>
            <a:off x="6073392" y="6449689"/>
            <a:ext cx="223200" cy="223200"/>
          </a:xfrm>
          <a:prstGeom prst="ellipse">
            <a:avLst/>
          </a:prstGeom>
          <a:solidFill>
            <a:srgbClr val="F3766E"/>
          </a:solidFill>
          <a:ln w="30226">
            <a:solidFill>
              <a:srgbClr val="ED2691"/>
            </a:solidFill>
            <a:miter lim="800000"/>
            <a:headEnd/>
            <a:tailEnd/>
          </a:ln>
        </p:spPr>
        <p:txBody>
          <a:bodyPr/>
          <a:lstStyle/>
          <a:p>
            <a:endParaRPr lang="en-GB"/>
          </a:p>
        </p:txBody>
      </p:sp>
      <p:pic>
        <p:nvPicPr>
          <p:cNvPr id="50" name="Picture 72">
            <a:extLst>
              <a:ext uri="{FF2B5EF4-FFF2-40B4-BE49-F238E27FC236}">
                <a16:creationId xmlns:a16="http://schemas.microsoft.com/office/drawing/2014/main" id="{FBA7AFA5-000C-484D-9F72-7055878964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0929" y="5510448"/>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1" name="Picture 73">
            <a:extLst>
              <a:ext uri="{FF2B5EF4-FFF2-40B4-BE49-F238E27FC236}">
                <a16:creationId xmlns:a16="http://schemas.microsoft.com/office/drawing/2014/main" id="{7E7F0013-F47C-4AF5-9EF1-DDA23885FC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3900" y="5509534"/>
            <a:ext cx="582613"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2" name="Immagine 51">
            <a:extLst>
              <a:ext uri="{FF2B5EF4-FFF2-40B4-BE49-F238E27FC236}">
                <a16:creationId xmlns:a16="http://schemas.microsoft.com/office/drawing/2014/main" id="{F17BF6D2-B53A-46E6-935B-B35FF4C1948B}"/>
              </a:ext>
            </a:extLst>
          </p:cNvPr>
          <p:cNvPicPr>
            <a:picLocks noChangeAspect="1"/>
          </p:cNvPicPr>
          <p:nvPr/>
        </p:nvPicPr>
        <p:blipFill>
          <a:blip r:embed="rId7"/>
          <a:stretch>
            <a:fillRect/>
          </a:stretch>
        </p:blipFill>
        <p:spPr>
          <a:xfrm>
            <a:off x="5888439" y="5506514"/>
            <a:ext cx="583200" cy="828758"/>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pic>
        <p:nvPicPr>
          <p:cNvPr id="53" name="Immagine 52">
            <a:extLst>
              <a:ext uri="{FF2B5EF4-FFF2-40B4-BE49-F238E27FC236}">
                <a16:creationId xmlns:a16="http://schemas.microsoft.com/office/drawing/2014/main" id="{A090951F-C448-47E0-8739-3C91AB583042}"/>
              </a:ext>
            </a:extLst>
          </p:cNvPr>
          <p:cNvPicPr>
            <a:picLocks noChangeAspect="1"/>
          </p:cNvPicPr>
          <p:nvPr/>
        </p:nvPicPr>
        <p:blipFill>
          <a:blip r:embed="rId7"/>
          <a:stretch>
            <a:fillRect/>
          </a:stretch>
        </p:blipFill>
        <p:spPr>
          <a:xfrm>
            <a:off x="6517443" y="5506514"/>
            <a:ext cx="583200" cy="828758"/>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spTree>
    <p:extLst>
      <p:ext uri="{BB962C8B-B14F-4D97-AF65-F5344CB8AC3E}">
        <p14:creationId xmlns:p14="http://schemas.microsoft.com/office/powerpoint/2010/main" val="2877029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000" fill="hold"/>
                                        <p:tgtEl>
                                          <p:spTgt spid="13"/>
                                        </p:tgtEl>
                                        <p:attrNameLst>
                                          <p:attrName>r</p:attrName>
                                        </p:attrNameLst>
                                      </p:cBhvr>
                                    </p:animRot>
                                  </p:childTnLst>
                                </p:cTn>
                              </p:par>
                              <p:par>
                                <p:cTn id="7" presetID="8" presetClass="emph" presetSubtype="0" fill="hold" nodeType="withEffect">
                                  <p:stCondLst>
                                    <p:cond delay="0"/>
                                  </p:stCondLst>
                                  <p:childTnLst>
                                    <p:animRot by="10800000">
                                      <p:cBhvr>
                                        <p:cTn id="8" dur="2000" fill="hold"/>
                                        <p:tgtEl>
                                          <p:spTgt spid="20"/>
                                        </p:tgtEl>
                                        <p:attrNameLst>
                                          <p:attrName>r</p:attrName>
                                        </p:attrNameLst>
                                      </p:cBhvr>
                                    </p:animRot>
                                  </p:childTnLst>
                                </p:cTn>
                              </p:par>
                              <p:par>
                                <p:cTn id="9" presetID="8" presetClass="emph" presetSubtype="0" fill="hold" nodeType="withEffect">
                                  <p:stCondLst>
                                    <p:cond delay="0"/>
                                  </p:stCondLst>
                                  <p:childTnLst>
                                    <p:animRot by="10800000">
                                      <p:cBhvr>
                                        <p:cTn id="10" dur="2000" fill="hold"/>
                                        <p:tgtEl>
                                          <p:spTgt spid="12"/>
                                        </p:tgtEl>
                                        <p:attrNameLst>
                                          <p:attrName>r</p:attrName>
                                        </p:attrNameLst>
                                      </p:cBhvr>
                                    </p:animRot>
                                  </p:childTnLst>
                                </p:cTn>
                              </p:par>
                              <p:par>
                                <p:cTn id="11" presetID="8" presetClass="emph" presetSubtype="0" fill="hold" nodeType="withEffect">
                                  <p:stCondLst>
                                    <p:cond delay="0"/>
                                  </p:stCondLst>
                                  <p:childTnLst>
                                    <p:animRot by="10800000">
                                      <p:cBhvr>
                                        <p:cTn id="12" dur="2000" fill="hold"/>
                                        <p:tgtEl>
                                          <p:spTgt spid="19"/>
                                        </p:tgtEl>
                                        <p:attrNameLst>
                                          <p:attrName>r</p:attrName>
                                        </p:attrNameLst>
                                      </p:cBhvr>
                                    </p:animRot>
                                  </p:childTnLst>
                                </p:cTn>
                              </p:par>
                              <p:par>
                                <p:cTn id="13" presetID="8" presetClass="emph" presetSubtype="0" fill="hold" nodeType="withEffect">
                                  <p:stCondLst>
                                    <p:cond delay="0"/>
                                  </p:stCondLst>
                                  <p:childTnLst>
                                    <p:animRot by="10800000">
                                      <p:cBhvr>
                                        <p:cTn id="14" dur="2000" fill="hold"/>
                                        <p:tgtEl>
                                          <p:spTgt spid="14"/>
                                        </p:tgtEl>
                                        <p:attrNameLst>
                                          <p:attrName>r</p:attrName>
                                        </p:attrNameLst>
                                      </p:cBhvr>
                                    </p:animRot>
                                  </p:childTnLst>
                                </p:cTn>
                              </p:par>
                            </p:childTnLst>
                          </p:cTn>
                        </p:par>
                        <p:par>
                          <p:cTn id="15" fill="hold">
                            <p:stCondLst>
                              <p:cond delay="2000"/>
                            </p:stCondLst>
                            <p:childTnLst>
                              <p:par>
                                <p:cTn id="16" presetID="8" presetClass="emph" presetSubtype="0" fill="hold" nodeType="afterEffect">
                                  <p:stCondLst>
                                    <p:cond delay="0"/>
                                  </p:stCondLst>
                                  <p:childTnLst>
                                    <p:animRot by="10800000">
                                      <p:cBhvr>
                                        <p:cTn id="17" dur="2000" fill="hold"/>
                                        <p:tgtEl>
                                          <p:spTgt spid="57"/>
                                        </p:tgtEl>
                                        <p:attrNameLst>
                                          <p:attrName>r</p:attrName>
                                        </p:attrNameLst>
                                      </p:cBhvr>
                                    </p:animRot>
                                  </p:childTnLst>
                                </p:cTn>
                              </p:par>
                              <p:par>
                                <p:cTn id="18" presetID="8" presetClass="emph" presetSubtype="0" fill="hold" nodeType="withEffect">
                                  <p:stCondLst>
                                    <p:cond delay="0"/>
                                  </p:stCondLst>
                                  <p:childTnLst>
                                    <p:animRot by="10800000">
                                      <p:cBhvr>
                                        <p:cTn id="19" dur="2000" fill="hold"/>
                                        <p:tgtEl>
                                          <p:spTgt spid="56"/>
                                        </p:tgtEl>
                                        <p:attrNameLst>
                                          <p:attrName>r</p:attrName>
                                        </p:attrNameLst>
                                      </p:cBhvr>
                                    </p:animRot>
                                  </p:childTnLst>
                                </p:cTn>
                              </p:par>
                              <p:par>
                                <p:cTn id="20" presetID="8" presetClass="emph" presetSubtype="0" fill="hold" nodeType="withEffect">
                                  <p:stCondLst>
                                    <p:cond delay="0"/>
                                  </p:stCondLst>
                                  <p:childTnLst>
                                    <p:animRot by="10800000">
                                      <p:cBhvr>
                                        <p:cTn id="21" dur="2000" fill="hold"/>
                                        <p:tgtEl>
                                          <p:spTgt spid="58"/>
                                        </p:tgtEl>
                                        <p:attrNameLst>
                                          <p:attrName>r</p:attrName>
                                        </p:attrNameLst>
                                      </p:cBhvr>
                                    </p:animRot>
                                  </p:childTnLst>
                                </p:cTn>
                              </p:par>
                              <p:par>
                                <p:cTn id="22" presetID="8" presetClass="emph" presetSubtype="0" fill="hold" nodeType="withEffect">
                                  <p:stCondLst>
                                    <p:cond delay="0"/>
                                  </p:stCondLst>
                                  <p:childTnLst>
                                    <p:animRot by="10800000">
                                      <p:cBhvr>
                                        <p:cTn id="23" dur="2000" fill="hold"/>
                                        <p:tgtEl>
                                          <p:spTgt spid="59"/>
                                        </p:tgtEl>
                                        <p:attrNameLst>
                                          <p:attrName>r</p:attrName>
                                        </p:attrNameLst>
                                      </p:cBhvr>
                                    </p:animRot>
                                  </p:childTnLst>
                                </p:cTn>
                              </p:par>
                            </p:childTnLst>
                          </p:cTn>
                        </p:par>
                        <p:par>
                          <p:cTn id="24" fill="hold">
                            <p:stCondLst>
                              <p:cond delay="4000"/>
                            </p:stCondLst>
                            <p:childTnLst>
                              <p:par>
                                <p:cTn id="25" presetID="8" presetClass="emph" presetSubtype="0" fill="hold" nodeType="afterEffect">
                                  <p:stCondLst>
                                    <p:cond delay="0"/>
                                  </p:stCondLst>
                                  <p:childTnLst>
                                    <p:animRot by="10800000">
                                      <p:cBhvr>
                                        <p:cTn id="26" dur="2000" fill="hold"/>
                                        <p:tgtEl>
                                          <p:spTgt spid="52"/>
                                        </p:tgtEl>
                                        <p:attrNameLst>
                                          <p:attrName>r</p:attrName>
                                        </p:attrNameLst>
                                      </p:cBhvr>
                                    </p:animRot>
                                  </p:childTnLst>
                                </p:cTn>
                              </p:par>
                              <p:par>
                                <p:cTn id="27" presetID="8" presetClass="emph" presetSubtype="0" fill="hold" nodeType="withEffect">
                                  <p:stCondLst>
                                    <p:cond delay="0"/>
                                  </p:stCondLst>
                                  <p:childTnLst>
                                    <p:animRot by="10800000">
                                      <p:cBhvr>
                                        <p:cTn id="28" dur="2000" fill="hold"/>
                                        <p:tgtEl>
                                          <p:spTgt spid="53"/>
                                        </p:tgtEl>
                                        <p:attrNameLst>
                                          <p:attrName>r</p:attrName>
                                        </p:attrNameLst>
                                      </p:cBhvr>
                                    </p:animRot>
                                  </p:childTnLst>
                                </p:cTn>
                              </p:par>
                              <p:par>
                                <p:cTn id="29" presetID="8" presetClass="emph" presetSubtype="0" fill="hold" nodeType="withEffect">
                                  <p:stCondLst>
                                    <p:cond delay="0"/>
                                  </p:stCondLst>
                                  <p:childTnLst>
                                    <p:animRot by="10800000">
                                      <p:cBhvr>
                                        <p:cTn id="30" dur="2000" fill="hold"/>
                                        <p:tgtEl>
                                          <p:spTgt spid="51"/>
                                        </p:tgtEl>
                                        <p:attrNameLst>
                                          <p:attrName>r</p:attrName>
                                        </p:attrNameLst>
                                      </p:cBhvr>
                                    </p:animRot>
                                  </p:childTnLst>
                                </p:cTn>
                              </p:par>
                              <p:par>
                                <p:cTn id="31" presetID="8" presetClass="emph" presetSubtype="0" fill="hold" nodeType="withEffect">
                                  <p:stCondLst>
                                    <p:cond delay="0"/>
                                  </p:stCondLst>
                                  <p:childTnLst>
                                    <p:animRot by="10800000">
                                      <p:cBhvr>
                                        <p:cTn id="32" dur="2000" fill="hold"/>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Freeform 62">
            <a:extLst>
              <a:ext uri="{FF2B5EF4-FFF2-40B4-BE49-F238E27FC236}">
                <a16:creationId xmlns:a16="http://schemas.microsoft.com/office/drawing/2014/main" id="{E5B5FB5B-EBBE-47ED-AA14-CC411050A78F}"/>
              </a:ext>
            </a:extLst>
          </p:cNvPr>
          <p:cNvSpPr>
            <a:spLocks/>
          </p:cNvSpPr>
          <p:nvPr/>
        </p:nvSpPr>
        <p:spPr bwMode="auto">
          <a:xfrm>
            <a:off x="5666586" y="4655634"/>
            <a:ext cx="3389313" cy="2089150"/>
          </a:xfrm>
          <a:custGeom>
            <a:avLst/>
            <a:gdLst>
              <a:gd name="T0" fmla="*/ 1325 w 1325"/>
              <a:gd name="T1" fmla="*/ 769 h 817"/>
              <a:gd name="T2" fmla="*/ 1277 w 1325"/>
              <a:gd name="T3" fmla="*/ 817 h 817"/>
              <a:gd name="T4" fmla="*/ 48 w 1325"/>
              <a:gd name="T5" fmla="*/ 817 h 817"/>
              <a:gd name="T6" fmla="*/ 0 w 1325"/>
              <a:gd name="T7" fmla="*/ 769 h 817"/>
              <a:gd name="T8" fmla="*/ 0 w 1325"/>
              <a:gd name="T9" fmla="*/ 48 h 817"/>
              <a:gd name="T10" fmla="*/ 48 w 1325"/>
              <a:gd name="T11" fmla="*/ 0 h 817"/>
              <a:gd name="T12" fmla="*/ 1277 w 1325"/>
              <a:gd name="T13" fmla="*/ 0 h 817"/>
              <a:gd name="T14" fmla="*/ 1325 w 1325"/>
              <a:gd name="T15" fmla="*/ 48 h 817"/>
              <a:gd name="T16" fmla="*/ 1325 w 1325"/>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5" h="817">
                <a:moveTo>
                  <a:pt x="1325" y="769"/>
                </a:moveTo>
                <a:cubicBezTo>
                  <a:pt x="1325" y="795"/>
                  <a:pt x="1303" y="817"/>
                  <a:pt x="1277" y="817"/>
                </a:cubicBezTo>
                <a:cubicBezTo>
                  <a:pt x="48" y="817"/>
                  <a:pt x="48" y="817"/>
                  <a:pt x="48" y="817"/>
                </a:cubicBezTo>
                <a:cubicBezTo>
                  <a:pt x="22" y="817"/>
                  <a:pt x="0" y="795"/>
                  <a:pt x="0" y="769"/>
                </a:cubicBezTo>
                <a:cubicBezTo>
                  <a:pt x="0" y="48"/>
                  <a:pt x="0" y="48"/>
                  <a:pt x="0" y="48"/>
                </a:cubicBezTo>
                <a:cubicBezTo>
                  <a:pt x="0" y="21"/>
                  <a:pt x="22" y="0"/>
                  <a:pt x="48" y="0"/>
                </a:cubicBezTo>
                <a:cubicBezTo>
                  <a:pt x="1277" y="0"/>
                  <a:pt x="1277" y="0"/>
                  <a:pt x="1277" y="0"/>
                </a:cubicBezTo>
                <a:cubicBezTo>
                  <a:pt x="1303" y="0"/>
                  <a:pt x="1325" y="21"/>
                  <a:pt x="1325" y="48"/>
                </a:cubicBezTo>
                <a:lnTo>
                  <a:pt x="1325" y="769"/>
                </a:lnTo>
                <a:close/>
              </a:path>
            </a:pathLst>
          </a:custGeom>
          <a:solidFill>
            <a:srgbClr val="FFFFFF"/>
          </a:solidFill>
          <a:ln w="30163" cap="flat">
            <a:solidFill>
              <a:srgbClr val="662D91"/>
            </a:solidFill>
            <a:prstDash val="solid"/>
            <a:miter lim="800000"/>
            <a:headEnd/>
            <a:tailEnd/>
          </a:ln>
        </p:spPr>
        <p:txBody>
          <a:bodyPr/>
          <a:lstStyle/>
          <a:p>
            <a:endParaRPr lang="en-GB"/>
          </a:p>
        </p:txBody>
      </p:sp>
      <p:grpSp>
        <p:nvGrpSpPr>
          <p:cNvPr id="5" name="Gruppo 4">
            <a:extLst>
              <a:ext uri="{FF2B5EF4-FFF2-40B4-BE49-F238E27FC236}">
                <a16:creationId xmlns:a16="http://schemas.microsoft.com/office/drawing/2014/main" id="{EC9BAF00-1319-4151-8D15-4E27F51945CE}"/>
              </a:ext>
            </a:extLst>
          </p:cNvPr>
          <p:cNvGrpSpPr/>
          <p:nvPr/>
        </p:nvGrpSpPr>
        <p:grpSpPr>
          <a:xfrm>
            <a:off x="98584" y="4658052"/>
            <a:ext cx="3389313" cy="2098476"/>
            <a:chOff x="639760" y="4681804"/>
            <a:chExt cx="3389313" cy="2098476"/>
          </a:xfrm>
        </p:grpSpPr>
        <p:sp>
          <p:nvSpPr>
            <p:cNvPr id="35" name="Freeform 62">
              <a:extLst>
                <a:ext uri="{FF2B5EF4-FFF2-40B4-BE49-F238E27FC236}">
                  <a16:creationId xmlns:a16="http://schemas.microsoft.com/office/drawing/2014/main" id="{666F7AB8-97AE-40D0-8D8C-1D316DC2A50E}"/>
                </a:ext>
              </a:extLst>
            </p:cNvPr>
            <p:cNvSpPr>
              <a:spLocks/>
            </p:cNvSpPr>
            <p:nvPr/>
          </p:nvSpPr>
          <p:spPr bwMode="auto">
            <a:xfrm>
              <a:off x="639760" y="4691130"/>
              <a:ext cx="3389313" cy="2089150"/>
            </a:xfrm>
            <a:custGeom>
              <a:avLst/>
              <a:gdLst>
                <a:gd name="T0" fmla="*/ 1325 w 1325"/>
                <a:gd name="T1" fmla="*/ 769 h 817"/>
                <a:gd name="T2" fmla="*/ 1277 w 1325"/>
                <a:gd name="T3" fmla="*/ 817 h 817"/>
                <a:gd name="T4" fmla="*/ 48 w 1325"/>
                <a:gd name="T5" fmla="*/ 817 h 817"/>
                <a:gd name="T6" fmla="*/ 0 w 1325"/>
                <a:gd name="T7" fmla="*/ 769 h 817"/>
                <a:gd name="T8" fmla="*/ 0 w 1325"/>
                <a:gd name="T9" fmla="*/ 48 h 817"/>
                <a:gd name="T10" fmla="*/ 48 w 1325"/>
                <a:gd name="T11" fmla="*/ 0 h 817"/>
                <a:gd name="T12" fmla="*/ 1277 w 1325"/>
                <a:gd name="T13" fmla="*/ 0 h 817"/>
                <a:gd name="T14" fmla="*/ 1325 w 1325"/>
                <a:gd name="T15" fmla="*/ 48 h 817"/>
                <a:gd name="T16" fmla="*/ 1325 w 1325"/>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5" h="817">
                  <a:moveTo>
                    <a:pt x="1325" y="769"/>
                  </a:moveTo>
                  <a:cubicBezTo>
                    <a:pt x="1325" y="795"/>
                    <a:pt x="1303" y="817"/>
                    <a:pt x="1277" y="817"/>
                  </a:cubicBezTo>
                  <a:cubicBezTo>
                    <a:pt x="48" y="817"/>
                    <a:pt x="48" y="817"/>
                    <a:pt x="48" y="817"/>
                  </a:cubicBezTo>
                  <a:cubicBezTo>
                    <a:pt x="22" y="817"/>
                    <a:pt x="0" y="795"/>
                    <a:pt x="0" y="769"/>
                  </a:cubicBezTo>
                  <a:cubicBezTo>
                    <a:pt x="0" y="48"/>
                    <a:pt x="0" y="48"/>
                    <a:pt x="0" y="48"/>
                  </a:cubicBezTo>
                  <a:cubicBezTo>
                    <a:pt x="0" y="21"/>
                    <a:pt x="22" y="0"/>
                    <a:pt x="48" y="0"/>
                  </a:cubicBezTo>
                  <a:cubicBezTo>
                    <a:pt x="1277" y="0"/>
                    <a:pt x="1277" y="0"/>
                    <a:pt x="1277" y="0"/>
                  </a:cubicBezTo>
                  <a:cubicBezTo>
                    <a:pt x="1303" y="0"/>
                    <a:pt x="1325" y="21"/>
                    <a:pt x="1325" y="48"/>
                  </a:cubicBezTo>
                  <a:lnTo>
                    <a:pt x="1325" y="769"/>
                  </a:lnTo>
                  <a:close/>
                </a:path>
              </a:pathLst>
            </a:custGeom>
            <a:solidFill>
              <a:srgbClr val="FFFFFF"/>
            </a:solidFill>
            <a:ln w="30163" cap="flat">
              <a:solidFill>
                <a:srgbClr val="548235"/>
              </a:solidFill>
              <a:prstDash val="solid"/>
              <a:miter lim="800000"/>
              <a:headEnd/>
              <a:tailEnd/>
            </a:ln>
          </p:spPr>
          <p:txBody>
            <a:bodyPr/>
            <a:lstStyle/>
            <a:p>
              <a:endParaRPr lang="en-GB" dirty="0"/>
            </a:p>
          </p:txBody>
        </p:sp>
        <p:sp>
          <p:nvSpPr>
            <p:cNvPr id="38" name="Text Box 63">
              <a:extLst>
                <a:ext uri="{FF2B5EF4-FFF2-40B4-BE49-F238E27FC236}">
                  <a16:creationId xmlns:a16="http://schemas.microsoft.com/office/drawing/2014/main" id="{3E5D1735-F429-4D29-BE63-C4E607370A32}"/>
                </a:ext>
              </a:extLst>
            </p:cNvPr>
            <p:cNvSpPr txBox="1">
              <a:spLocks noChangeArrowheads="1"/>
            </p:cNvSpPr>
            <p:nvPr/>
          </p:nvSpPr>
          <p:spPr bwMode="auto">
            <a:xfrm>
              <a:off x="1112862" y="4681804"/>
              <a:ext cx="2377254"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3200" dirty="0"/>
                <a:t>valenza media</a:t>
              </a:r>
            </a:p>
          </p:txBody>
        </p:sp>
        <p:sp>
          <p:nvSpPr>
            <p:cNvPr id="39" name="Text Box 64">
              <a:extLst>
                <a:ext uri="{FF2B5EF4-FFF2-40B4-BE49-F238E27FC236}">
                  <a16:creationId xmlns:a16="http://schemas.microsoft.com/office/drawing/2014/main" id="{B88067DF-3BC9-42A7-8CCB-3AFDA6073C3C}"/>
                </a:ext>
              </a:extLst>
            </p:cNvPr>
            <p:cNvSpPr txBox="1">
              <a:spLocks noChangeArrowheads="1"/>
            </p:cNvSpPr>
            <p:nvPr/>
          </p:nvSpPr>
          <p:spPr bwMode="auto">
            <a:xfrm>
              <a:off x="774698" y="5215005"/>
              <a:ext cx="1290225"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negativa (-50)</a:t>
              </a:r>
            </a:p>
          </p:txBody>
        </p:sp>
        <p:sp>
          <p:nvSpPr>
            <p:cNvPr id="40" name="Text Box 65">
              <a:extLst>
                <a:ext uri="{FF2B5EF4-FFF2-40B4-BE49-F238E27FC236}">
                  <a16:creationId xmlns:a16="http://schemas.microsoft.com/office/drawing/2014/main" id="{8881E232-49F6-43CC-809E-588C2060642F}"/>
                </a:ext>
              </a:extLst>
            </p:cNvPr>
            <p:cNvSpPr txBox="1">
              <a:spLocks noChangeArrowheads="1"/>
            </p:cNvSpPr>
            <p:nvPr/>
          </p:nvSpPr>
          <p:spPr bwMode="auto">
            <a:xfrm>
              <a:off x="2516185" y="5215005"/>
              <a:ext cx="127098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positiva (+50)</a:t>
              </a:r>
            </a:p>
          </p:txBody>
        </p:sp>
      </p:grpSp>
      <p:pic>
        <p:nvPicPr>
          <p:cNvPr id="4" name="Picture 2">
            <a:extLst>
              <a:ext uri="{FF2B5EF4-FFF2-40B4-BE49-F238E27FC236}">
                <a16:creationId xmlns:a16="http://schemas.microsoft.com/office/drawing/2014/main" id="{FB7D1E8F-E11F-4324-9059-BACBF2BDCE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44" t="37512" r="25493"/>
          <a:stretch/>
        </p:blipFill>
        <p:spPr bwMode="auto">
          <a:xfrm>
            <a:off x="2076450" y="2295525"/>
            <a:ext cx="5105399" cy="213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 name="CasellaDiTesto 1">
            <a:extLst>
              <a:ext uri="{FF2B5EF4-FFF2-40B4-BE49-F238E27FC236}">
                <a16:creationId xmlns:a16="http://schemas.microsoft.com/office/drawing/2014/main" id="{3AFA0376-5715-4755-AEFD-6D55C76438FF}"/>
              </a:ext>
            </a:extLst>
          </p:cNvPr>
          <p:cNvSpPr txBox="1"/>
          <p:nvPr/>
        </p:nvSpPr>
        <p:spPr>
          <a:xfrm>
            <a:off x="695326" y="3017469"/>
            <a:ext cx="1466850" cy="1292662"/>
          </a:xfrm>
          <a:prstGeom prst="rect">
            <a:avLst/>
          </a:prstGeom>
          <a:noFill/>
        </p:spPr>
        <p:txBody>
          <a:bodyPr wrap="square" rtlCol="0">
            <a:spAutoFit/>
          </a:bodyPr>
          <a:lstStyle/>
          <a:p>
            <a:r>
              <a:rPr lang="it-IT" sz="2600" dirty="0"/>
              <a:t>intensità emotiva assoluta</a:t>
            </a:r>
            <a:endParaRPr lang="en-GB" sz="2600" dirty="0"/>
          </a:p>
        </p:txBody>
      </p:sp>
      <p:pic>
        <p:nvPicPr>
          <p:cNvPr id="12" name="Picture 71">
            <a:extLst>
              <a:ext uri="{FF2B5EF4-FFF2-40B4-BE49-F238E27FC236}">
                <a16:creationId xmlns:a16="http://schemas.microsoft.com/office/drawing/2014/main" id="{67828967-5F60-4A26-8E14-BDBB9358F7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275" y="3760788"/>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3" name="Picture 72">
            <a:extLst>
              <a:ext uri="{FF2B5EF4-FFF2-40B4-BE49-F238E27FC236}">
                <a16:creationId xmlns:a16="http://schemas.microsoft.com/office/drawing/2014/main" id="{B99BBD8A-F668-40E1-BC84-1CB59063D4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7050" y="2725738"/>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4" name="Picture 73">
            <a:extLst>
              <a:ext uri="{FF2B5EF4-FFF2-40B4-BE49-F238E27FC236}">
                <a16:creationId xmlns:a16="http://schemas.microsoft.com/office/drawing/2014/main" id="{DE92D9B3-C48E-423B-92D2-27BF08498F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9525" y="2717800"/>
            <a:ext cx="582613"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9" name="Immagine 18">
            <a:extLst>
              <a:ext uri="{FF2B5EF4-FFF2-40B4-BE49-F238E27FC236}">
                <a16:creationId xmlns:a16="http://schemas.microsoft.com/office/drawing/2014/main" id="{4A6980E4-21D3-4EAB-A144-E92E824B80EB}"/>
              </a:ext>
            </a:extLst>
          </p:cNvPr>
          <p:cNvPicPr>
            <a:picLocks noChangeAspect="1"/>
          </p:cNvPicPr>
          <p:nvPr/>
        </p:nvPicPr>
        <p:blipFill>
          <a:blip r:embed="rId7"/>
          <a:stretch>
            <a:fillRect/>
          </a:stretch>
        </p:blipFill>
        <p:spPr>
          <a:xfrm>
            <a:off x="5551488" y="3249421"/>
            <a:ext cx="583200" cy="828758"/>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pic>
        <p:nvPicPr>
          <p:cNvPr id="20" name="Immagine 19">
            <a:extLst>
              <a:ext uri="{FF2B5EF4-FFF2-40B4-BE49-F238E27FC236}">
                <a16:creationId xmlns:a16="http://schemas.microsoft.com/office/drawing/2014/main" id="{BBC6A8EC-0BA3-4845-ABE7-E3EEF71C334C}"/>
              </a:ext>
            </a:extLst>
          </p:cNvPr>
          <p:cNvPicPr>
            <a:picLocks noChangeAspect="1"/>
          </p:cNvPicPr>
          <p:nvPr/>
        </p:nvPicPr>
        <p:blipFill>
          <a:blip r:embed="rId8"/>
          <a:stretch>
            <a:fillRect/>
          </a:stretch>
        </p:blipFill>
        <p:spPr>
          <a:xfrm>
            <a:off x="3875033" y="3268088"/>
            <a:ext cx="582667" cy="828000"/>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pic>
        <p:nvPicPr>
          <p:cNvPr id="41" name="Picture 73">
            <a:extLst>
              <a:ext uri="{FF2B5EF4-FFF2-40B4-BE49-F238E27FC236}">
                <a16:creationId xmlns:a16="http://schemas.microsoft.com/office/drawing/2014/main" id="{84E85363-0F8B-455A-8D7E-FB98A16F1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9158" y="3760788"/>
            <a:ext cx="582612"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34" name="Text Box 63">
            <a:extLst>
              <a:ext uri="{FF2B5EF4-FFF2-40B4-BE49-F238E27FC236}">
                <a16:creationId xmlns:a16="http://schemas.microsoft.com/office/drawing/2014/main" id="{4980526A-7FAB-45BA-AB9D-8C28D49025FA}"/>
              </a:ext>
            </a:extLst>
          </p:cNvPr>
          <p:cNvSpPr txBox="1">
            <a:spLocks noChangeArrowheads="1"/>
          </p:cNvSpPr>
          <p:nvPr/>
        </p:nvSpPr>
        <p:spPr bwMode="auto">
          <a:xfrm>
            <a:off x="6139688" y="4646308"/>
            <a:ext cx="2377254"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3200" dirty="0"/>
              <a:t>valenza media</a:t>
            </a:r>
          </a:p>
        </p:txBody>
      </p:sp>
      <p:sp>
        <p:nvSpPr>
          <p:cNvPr id="37" name="Text Box 64">
            <a:extLst>
              <a:ext uri="{FF2B5EF4-FFF2-40B4-BE49-F238E27FC236}">
                <a16:creationId xmlns:a16="http://schemas.microsoft.com/office/drawing/2014/main" id="{E603DC4C-8B86-44DD-8E27-594F525CE8AD}"/>
              </a:ext>
            </a:extLst>
          </p:cNvPr>
          <p:cNvSpPr txBox="1">
            <a:spLocks noChangeArrowheads="1"/>
          </p:cNvSpPr>
          <p:nvPr/>
        </p:nvSpPr>
        <p:spPr bwMode="auto">
          <a:xfrm>
            <a:off x="5801524" y="5179509"/>
            <a:ext cx="1290225"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negativa (-50)</a:t>
            </a:r>
          </a:p>
        </p:txBody>
      </p:sp>
      <p:sp>
        <p:nvSpPr>
          <p:cNvPr id="42" name="Text Box 65">
            <a:extLst>
              <a:ext uri="{FF2B5EF4-FFF2-40B4-BE49-F238E27FC236}">
                <a16:creationId xmlns:a16="http://schemas.microsoft.com/office/drawing/2014/main" id="{5A0E0EC4-C61D-4E3D-AEF5-D0231ACB8ABF}"/>
              </a:ext>
            </a:extLst>
          </p:cNvPr>
          <p:cNvSpPr txBox="1">
            <a:spLocks noChangeArrowheads="1"/>
          </p:cNvSpPr>
          <p:nvPr/>
        </p:nvSpPr>
        <p:spPr bwMode="auto">
          <a:xfrm>
            <a:off x="7543011" y="5179509"/>
            <a:ext cx="127098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sz="1800" b="0" dirty="0"/>
              <a:t>positiva (+50)</a:t>
            </a:r>
          </a:p>
        </p:txBody>
      </p:sp>
      <p:pic>
        <p:nvPicPr>
          <p:cNvPr id="61" name="Elemento grafico 60">
            <a:extLst>
              <a:ext uri="{FF2B5EF4-FFF2-40B4-BE49-F238E27FC236}">
                <a16:creationId xmlns:a16="http://schemas.microsoft.com/office/drawing/2014/main" id="{23A18A30-7F60-4143-B9AD-511B09E97B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75660" y="5058922"/>
            <a:ext cx="1966205" cy="1359352"/>
          </a:xfrm>
          <a:prstGeom prst="rect">
            <a:avLst/>
          </a:prstGeom>
        </p:spPr>
      </p:pic>
      <p:pic>
        <p:nvPicPr>
          <p:cNvPr id="62" name="Picture 71">
            <a:extLst>
              <a:ext uri="{FF2B5EF4-FFF2-40B4-BE49-F238E27FC236}">
                <a16:creationId xmlns:a16="http://schemas.microsoft.com/office/drawing/2014/main" id="{D4AC8DBD-C0AE-403E-9EFD-F5DDC655C6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971" y="5527103"/>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63" name="Picture 72">
            <a:extLst>
              <a:ext uri="{FF2B5EF4-FFF2-40B4-BE49-F238E27FC236}">
                <a16:creationId xmlns:a16="http://schemas.microsoft.com/office/drawing/2014/main" id="{CEB06447-47B9-43DF-ACAD-D08D7E9A30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19" y="5527103"/>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64" name="Picture 73">
            <a:extLst>
              <a:ext uri="{FF2B5EF4-FFF2-40B4-BE49-F238E27FC236}">
                <a16:creationId xmlns:a16="http://schemas.microsoft.com/office/drawing/2014/main" id="{3DA7E9D4-25AC-4C11-BEAF-196F48D8B9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4395" y="5515765"/>
            <a:ext cx="582613"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65" name="Picture 71">
            <a:extLst>
              <a:ext uri="{FF2B5EF4-FFF2-40B4-BE49-F238E27FC236}">
                <a16:creationId xmlns:a16="http://schemas.microsoft.com/office/drawing/2014/main" id="{F716737E-B918-4E8C-9943-0CCAE8986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6606" y="5515766"/>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66" name="Oval 160">
            <a:extLst>
              <a:ext uri="{FF2B5EF4-FFF2-40B4-BE49-F238E27FC236}">
                <a16:creationId xmlns:a16="http://schemas.microsoft.com/office/drawing/2014/main" id="{AD10E096-A953-48DA-836F-918B6A524388}"/>
              </a:ext>
            </a:extLst>
          </p:cNvPr>
          <p:cNvSpPr>
            <a:spLocks noChangeAspect="1" noChangeArrowheads="1"/>
          </p:cNvSpPr>
          <p:nvPr/>
        </p:nvSpPr>
        <p:spPr bwMode="auto">
          <a:xfrm>
            <a:off x="6662261" y="6391141"/>
            <a:ext cx="298450" cy="300037"/>
          </a:xfrm>
          <a:prstGeom prst="ellipse">
            <a:avLst/>
          </a:prstGeom>
          <a:solidFill>
            <a:srgbClr val="20BDC3"/>
          </a:solidFill>
          <a:ln w="30226">
            <a:solidFill>
              <a:srgbClr val="F89722"/>
            </a:solidFill>
            <a:miter lim="800000"/>
            <a:headEnd/>
            <a:tailEnd/>
          </a:ln>
        </p:spPr>
        <p:txBody>
          <a:bodyPr/>
          <a:lstStyle/>
          <a:p>
            <a:endParaRPr lang="en-GB"/>
          </a:p>
        </p:txBody>
      </p:sp>
      <p:sp>
        <p:nvSpPr>
          <p:cNvPr id="68" name="Oval 162">
            <a:extLst>
              <a:ext uri="{FF2B5EF4-FFF2-40B4-BE49-F238E27FC236}">
                <a16:creationId xmlns:a16="http://schemas.microsoft.com/office/drawing/2014/main" id="{8C1599CC-FD58-4FB9-8BC2-AA6912510787}"/>
              </a:ext>
            </a:extLst>
          </p:cNvPr>
          <p:cNvSpPr>
            <a:spLocks noChangeAspect="1" noChangeArrowheads="1"/>
          </p:cNvSpPr>
          <p:nvPr/>
        </p:nvSpPr>
        <p:spPr bwMode="auto">
          <a:xfrm>
            <a:off x="7704836" y="6391140"/>
            <a:ext cx="298450" cy="300038"/>
          </a:xfrm>
          <a:prstGeom prst="ellipse">
            <a:avLst/>
          </a:prstGeom>
          <a:solidFill>
            <a:srgbClr val="20BDC3"/>
          </a:solidFill>
          <a:ln w="30226">
            <a:solidFill>
              <a:srgbClr val="ED2691"/>
            </a:solidFill>
            <a:miter lim="800000"/>
            <a:headEnd/>
            <a:tailEnd/>
          </a:ln>
        </p:spPr>
        <p:txBody>
          <a:bodyPr/>
          <a:lstStyle/>
          <a:p>
            <a:endParaRPr lang="en-GB"/>
          </a:p>
        </p:txBody>
      </p:sp>
      <p:sp>
        <p:nvSpPr>
          <p:cNvPr id="69" name="Oval 163">
            <a:extLst>
              <a:ext uri="{FF2B5EF4-FFF2-40B4-BE49-F238E27FC236}">
                <a16:creationId xmlns:a16="http://schemas.microsoft.com/office/drawing/2014/main" id="{E15E17B6-E95C-451C-9F9F-E2CF644D1D5A}"/>
              </a:ext>
            </a:extLst>
          </p:cNvPr>
          <p:cNvSpPr>
            <a:spLocks noChangeAspect="1" noChangeArrowheads="1"/>
          </p:cNvSpPr>
          <p:nvPr/>
        </p:nvSpPr>
        <p:spPr bwMode="auto">
          <a:xfrm>
            <a:off x="8429529" y="6477659"/>
            <a:ext cx="125413" cy="127000"/>
          </a:xfrm>
          <a:prstGeom prst="ellipse">
            <a:avLst/>
          </a:prstGeom>
          <a:solidFill>
            <a:srgbClr val="F3766E"/>
          </a:solidFill>
          <a:ln w="30226">
            <a:solidFill>
              <a:srgbClr val="FF9900"/>
            </a:solidFill>
            <a:miter lim="800000"/>
            <a:headEnd/>
            <a:tailEnd/>
          </a:ln>
        </p:spPr>
        <p:txBody>
          <a:bodyPr/>
          <a:lstStyle/>
          <a:p>
            <a:endParaRPr lang="en-GB"/>
          </a:p>
        </p:txBody>
      </p:sp>
      <p:sp>
        <p:nvSpPr>
          <p:cNvPr id="67" name="Oval 161">
            <a:extLst>
              <a:ext uri="{FF2B5EF4-FFF2-40B4-BE49-F238E27FC236}">
                <a16:creationId xmlns:a16="http://schemas.microsoft.com/office/drawing/2014/main" id="{0974988A-603B-48D0-9433-E6A50C652CE4}"/>
              </a:ext>
            </a:extLst>
          </p:cNvPr>
          <p:cNvSpPr>
            <a:spLocks noChangeAspect="1" noChangeArrowheads="1"/>
          </p:cNvSpPr>
          <p:nvPr/>
        </p:nvSpPr>
        <p:spPr bwMode="auto">
          <a:xfrm>
            <a:off x="6118923" y="6477659"/>
            <a:ext cx="125412" cy="127000"/>
          </a:xfrm>
          <a:prstGeom prst="ellipse">
            <a:avLst/>
          </a:prstGeom>
          <a:solidFill>
            <a:srgbClr val="F3766E"/>
          </a:solidFill>
          <a:ln w="30226">
            <a:solidFill>
              <a:srgbClr val="ED2691"/>
            </a:solidFill>
            <a:miter lim="800000"/>
            <a:headEnd/>
            <a:tailEnd/>
          </a:ln>
        </p:spPr>
        <p:txBody>
          <a:bodyPr/>
          <a:lstStyle/>
          <a:p>
            <a:endParaRPr lang="en-GB"/>
          </a:p>
        </p:txBody>
      </p:sp>
      <p:grpSp>
        <p:nvGrpSpPr>
          <p:cNvPr id="94" name="Gruppo 93">
            <a:extLst>
              <a:ext uri="{FF2B5EF4-FFF2-40B4-BE49-F238E27FC236}">
                <a16:creationId xmlns:a16="http://schemas.microsoft.com/office/drawing/2014/main" id="{F26B234D-D14B-4E4F-B36B-933EC0DCC625}"/>
              </a:ext>
            </a:extLst>
          </p:cNvPr>
          <p:cNvGrpSpPr/>
          <p:nvPr/>
        </p:nvGrpSpPr>
        <p:grpSpPr>
          <a:xfrm>
            <a:off x="206002" y="5502756"/>
            <a:ext cx="3227479" cy="875782"/>
            <a:chOff x="687749" y="5514039"/>
            <a:chExt cx="3227479" cy="875782"/>
          </a:xfrm>
        </p:grpSpPr>
        <p:cxnSp>
          <p:nvCxnSpPr>
            <p:cNvPr id="95" name="Connettore diritto 94">
              <a:extLst>
                <a:ext uri="{FF2B5EF4-FFF2-40B4-BE49-F238E27FC236}">
                  <a16:creationId xmlns:a16="http://schemas.microsoft.com/office/drawing/2014/main" id="{80774858-4A99-4EDF-8ED0-16560CFFB7EB}"/>
                </a:ext>
              </a:extLst>
            </p:cNvPr>
            <p:cNvCxnSpPr/>
            <p:nvPr/>
          </p:nvCxnSpPr>
          <p:spPr>
            <a:xfrm>
              <a:off x="687749" y="5951930"/>
              <a:ext cx="32274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Connettore diritto 95">
              <a:extLst>
                <a:ext uri="{FF2B5EF4-FFF2-40B4-BE49-F238E27FC236}">
                  <a16:creationId xmlns:a16="http://schemas.microsoft.com/office/drawing/2014/main" id="{3D909310-A003-4139-B977-10024FAA99F0}"/>
                </a:ext>
              </a:extLst>
            </p:cNvPr>
            <p:cNvCxnSpPr/>
            <p:nvPr/>
          </p:nvCxnSpPr>
          <p:spPr>
            <a:xfrm>
              <a:off x="1095375" y="5514039"/>
              <a:ext cx="0" cy="875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Connettore diritto 96">
              <a:extLst>
                <a:ext uri="{FF2B5EF4-FFF2-40B4-BE49-F238E27FC236}">
                  <a16:creationId xmlns:a16="http://schemas.microsoft.com/office/drawing/2014/main" id="{8FAE4F7E-A0CD-4D45-9A0C-2D9B3E1C0736}"/>
                </a:ext>
              </a:extLst>
            </p:cNvPr>
            <p:cNvCxnSpPr/>
            <p:nvPr/>
          </p:nvCxnSpPr>
          <p:spPr>
            <a:xfrm>
              <a:off x="1724025" y="5514039"/>
              <a:ext cx="0" cy="875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Connettore diritto 97">
              <a:extLst>
                <a:ext uri="{FF2B5EF4-FFF2-40B4-BE49-F238E27FC236}">
                  <a16:creationId xmlns:a16="http://schemas.microsoft.com/office/drawing/2014/main" id="{9C3E9899-1F5C-48EB-9C6E-DB3A52A25574}"/>
                </a:ext>
              </a:extLst>
            </p:cNvPr>
            <p:cNvCxnSpPr/>
            <p:nvPr/>
          </p:nvCxnSpPr>
          <p:spPr>
            <a:xfrm>
              <a:off x="2767806" y="5514039"/>
              <a:ext cx="0" cy="875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Connettore diritto 98">
              <a:extLst>
                <a:ext uri="{FF2B5EF4-FFF2-40B4-BE49-F238E27FC236}">
                  <a16:creationId xmlns:a16="http://schemas.microsoft.com/office/drawing/2014/main" id="{D10D3207-2544-4023-BEA0-3B5A948B55CA}"/>
                </a:ext>
              </a:extLst>
            </p:cNvPr>
            <p:cNvCxnSpPr/>
            <p:nvPr/>
          </p:nvCxnSpPr>
          <p:spPr>
            <a:xfrm>
              <a:off x="3405981" y="5514039"/>
              <a:ext cx="0" cy="87578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0" name="Figura a mano libera: forma 99">
            <a:extLst>
              <a:ext uri="{FF2B5EF4-FFF2-40B4-BE49-F238E27FC236}">
                <a16:creationId xmlns:a16="http://schemas.microsoft.com/office/drawing/2014/main" id="{B7FD2657-D4FF-473D-A853-D5B8ADA77066}"/>
              </a:ext>
            </a:extLst>
          </p:cNvPr>
          <p:cNvSpPr>
            <a:spLocks noChangeAspect="1"/>
          </p:cNvSpPr>
          <p:nvPr/>
        </p:nvSpPr>
        <p:spPr>
          <a:xfrm>
            <a:off x="465139" y="6402885"/>
            <a:ext cx="298800" cy="298800"/>
          </a:xfrm>
          <a:custGeom>
            <a:avLst/>
            <a:gdLst>
              <a:gd name="connsiteX0" fmla="*/ 0 w 104775"/>
              <a:gd name="connsiteY0" fmla="*/ 54293 h 104775"/>
              <a:gd name="connsiteX1" fmla="*/ 54293 w 104775"/>
              <a:gd name="connsiteY1" fmla="*/ 0 h 104775"/>
              <a:gd name="connsiteX2" fmla="*/ 108585 w 104775"/>
              <a:gd name="connsiteY2" fmla="*/ 54293 h 104775"/>
              <a:gd name="connsiteX3" fmla="*/ 54293 w 104775"/>
              <a:gd name="connsiteY3" fmla="*/ 108585 h 104775"/>
              <a:gd name="connsiteX4" fmla="*/ 0 w 104775"/>
              <a:gd name="connsiteY4" fmla="*/ 54293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0" y="54293"/>
                </a:moveTo>
                <a:cubicBezTo>
                  <a:pt x="0" y="24765"/>
                  <a:pt x="23813" y="0"/>
                  <a:pt x="54293" y="0"/>
                </a:cubicBezTo>
                <a:cubicBezTo>
                  <a:pt x="83820" y="0"/>
                  <a:pt x="108585" y="23813"/>
                  <a:pt x="108585" y="54293"/>
                </a:cubicBezTo>
                <a:cubicBezTo>
                  <a:pt x="108585" y="83820"/>
                  <a:pt x="84773" y="108585"/>
                  <a:pt x="54293" y="108585"/>
                </a:cubicBezTo>
                <a:cubicBezTo>
                  <a:pt x="24765" y="107632"/>
                  <a:pt x="0" y="83820"/>
                  <a:pt x="0" y="54293"/>
                </a:cubicBezTo>
              </a:path>
            </a:pathLst>
          </a:custGeom>
          <a:solidFill>
            <a:srgbClr val="EE726C"/>
          </a:solidFill>
          <a:ln w="30226" cap="flat">
            <a:solidFill>
              <a:srgbClr val="F49503"/>
            </a:solidFill>
            <a:prstDash val="solid"/>
            <a:miter/>
          </a:ln>
        </p:spPr>
        <p:txBody>
          <a:bodyPr rtlCol="0" anchor="ctr"/>
          <a:lstStyle/>
          <a:p>
            <a:endParaRPr lang="en-GB"/>
          </a:p>
        </p:txBody>
      </p:sp>
      <p:sp>
        <p:nvSpPr>
          <p:cNvPr id="101" name="Figura a mano libera: forma 100">
            <a:extLst>
              <a:ext uri="{FF2B5EF4-FFF2-40B4-BE49-F238E27FC236}">
                <a16:creationId xmlns:a16="http://schemas.microsoft.com/office/drawing/2014/main" id="{86070050-8C45-4C35-BE7A-71AB5B6D0611}"/>
              </a:ext>
            </a:extLst>
          </p:cNvPr>
          <p:cNvSpPr>
            <a:spLocks noChangeAspect="1"/>
          </p:cNvSpPr>
          <p:nvPr/>
        </p:nvSpPr>
        <p:spPr>
          <a:xfrm>
            <a:off x="1179277" y="6491696"/>
            <a:ext cx="126000" cy="126000"/>
          </a:xfrm>
          <a:custGeom>
            <a:avLst/>
            <a:gdLst>
              <a:gd name="connsiteX0" fmla="*/ 40005 w 38100"/>
              <a:gd name="connsiteY0" fmla="*/ 20003 h 38100"/>
              <a:gd name="connsiteX1" fmla="*/ 20003 w 38100"/>
              <a:gd name="connsiteY1" fmla="*/ 40005 h 38100"/>
              <a:gd name="connsiteX2" fmla="*/ 0 w 38100"/>
              <a:gd name="connsiteY2" fmla="*/ 20003 h 38100"/>
              <a:gd name="connsiteX3" fmla="*/ 20003 w 38100"/>
              <a:gd name="connsiteY3" fmla="*/ 0 h 38100"/>
              <a:gd name="connsiteX4" fmla="*/ 40005 w 38100"/>
              <a:gd name="connsiteY4" fmla="*/ 20003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28B7C2"/>
          </a:solidFill>
          <a:ln w="30226" cap="flat">
            <a:solidFill>
              <a:srgbClr val="E61B83"/>
            </a:solidFill>
            <a:prstDash val="solid"/>
            <a:miter/>
          </a:ln>
        </p:spPr>
        <p:txBody>
          <a:bodyPr rtlCol="0" anchor="ctr"/>
          <a:lstStyle/>
          <a:p>
            <a:endParaRPr lang="en-GB"/>
          </a:p>
        </p:txBody>
      </p:sp>
      <p:sp>
        <p:nvSpPr>
          <p:cNvPr id="102" name="Figura a mano libera: forma 101">
            <a:extLst>
              <a:ext uri="{FF2B5EF4-FFF2-40B4-BE49-F238E27FC236}">
                <a16:creationId xmlns:a16="http://schemas.microsoft.com/office/drawing/2014/main" id="{5A8EB339-2CBE-4FA2-AC26-429757956034}"/>
              </a:ext>
            </a:extLst>
          </p:cNvPr>
          <p:cNvSpPr/>
          <p:nvPr/>
        </p:nvSpPr>
        <p:spPr>
          <a:xfrm>
            <a:off x="2774834" y="6406965"/>
            <a:ext cx="298800" cy="298800"/>
          </a:xfrm>
          <a:custGeom>
            <a:avLst/>
            <a:gdLst>
              <a:gd name="connsiteX0" fmla="*/ 0 w 104775"/>
              <a:gd name="connsiteY0" fmla="*/ 54293 h 104775"/>
              <a:gd name="connsiteX1" fmla="*/ 54293 w 104775"/>
              <a:gd name="connsiteY1" fmla="*/ 0 h 104775"/>
              <a:gd name="connsiteX2" fmla="*/ 108585 w 104775"/>
              <a:gd name="connsiteY2" fmla="*/ 54293 h 104775"/>
              <a:gd name="connsiteX3" fmla="*/ 54293 w 104775"/>
              <a:gd name="connsiteY3" fmla="*/ 108585 h 104775"/>
              <a:gd name="connsiteX4" fmla="*/ 0 w 104775"/>
              <a:gd name="connsiteY4" fmla="*/ 54293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0" y="54293"/>
                </a:moveTo>
                <a:cubicBezTo>
                  <a:pt x="0" y="24765"/>
                  <a:pt x="23813" y="0"/>
                  <a:pt x="54293" y="0"/>
                </a:cubicBezTo>
                <a:cubicBezTo>
                  <a:pt x="83820" y="0"/>
                  <a:pt x="108585" y="23813"/>
                  <a:pt x="108585" y="54293"/>
                </a:cubicBezTo>
                <a:cubicBezTo>
                  <a:pt x="108585" y="83820"/>
                  <a:pt x="84773" y="108585"/>
                  <a:pt x="54293" y="108585"/>
                </a:cubicBezTo>
                <a:cubicBezTo>
                  <a:pt x="23813" y="108585"/>
                  <a:pt x="0" y="84773"/>
                  <a:pt x="0" y="54293"/>
                </a:cubicBezTo>
              </a:path>
            </a:pathLst>
          </a:custGeom>
          <a:solidFill>
            <a:srgbClr val="28B7C2"/>
          </a:solidFill>
          <a:ln w="30226" cap="flat">
            <a:solidFill>
              <a:srgbClr val="E61B83"/>
            </a:solidFill>
            <a:prstDash val="solid"/>
            <a:miter/>
          </a:ln>
        </p:spPr>
        <p:txBody>
          <a:bodyPr rtlCol="0" anchor="ctr"/>
          <a:lstStyle/>
          <a:p>
            <a:endParaRPr lang="en-GB"/>
          </a:p>
        </p:txBody>
      </p:sp>
      <p:sp>
        <p:nvSpPr>
          <p:cNvPr id="103" name="Figura a mano libera: forma 102">
            <a:extLst>
              <a:ext uri="{FF2B5EF4-FFF2-40B4-BE49-F238E27FC236}">
                <a16:creationId xmlns:a16="http://schemas.microsoft.com/office/drawing/2014/main" id="{56ABA373-D54A-4DEF-8E19-7302947CFBFF}"/>
              </a:ext>
            </a:extLst>
          </p:cNvPr>
          <p:cNvSpPr/>
          <p:nvPr/>
        </p:nvSpPr>
        <p:spPr>
          <a:xfrm>
            <a:off x="2223059" y="6491696"/>
            <a:ext cx="126000" cy="126000"/>
          </a:xfrm>
          <a:custGeom>
            <a:avLst/>
            <a:gdLst>
              <a:gd name="connsiteX0" fmla="*/ 40005 w 38100"/>
              <a:gd name="connsiteY0" fmla="*/ 20003 h 38100"/>
              <a:gd name="connsiteX1" fmla="*/ 20002 w 38100"/>
              <a:gd name="connsiteY1" fmla="*/ 40005 h 38100"/>
              <a:gd name="connsiteX2" fmla="*/ 0 w 38100"/>
              <a:gd name="connsiteY2" fmla="*/ 20003 h 38100"/>
              <a:gd name="connsiteX3" fmla="*/ 20002 w 38100"/>
              <a:gd name="connsiteY3" fmla="*/ 0 h 38100"/>
              <a:gd name="connsiteX4" fmla="*/ 40005 w 38100"/>
              <a:gd name="connsiteY4" fmla="*/ 20003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EE726C"/>
          </a:solidFill>
          <a:ln w="30226" cap="flat">
            <a:solidFill>
              <a:srgbClr val="F49503"/>
            </a:solidFill>
            <a:prstDash val="solid"/>
            <a:miter/>
          </a:ln>
        </p:spPr>
        <p:txBody>
          <a:bodyPr rtlCol="0" anchor="ctr"/>
          <a:lstStyle/>
          <a:p>
            <a:endParaRPr lang="en-GB"/>
          </a:p>
        </p:txBody>
      </p:sp>
      <p:pic>
        <p:nvPicPr>
          <p:cNvPr id="36" name="Picture 74">
            <a:extLst>
              <a:ext uri="{FF2B5EF4-FFF2-40B4-BE49-F238E27FC236}">
                <a16:creationId xmlns:a16="http://schemas.microsoft.com/office/drawing/2014/main" id="{CBAC3569-A6BD-4430-B49F-128805972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7050" y="2725737"/>
            <a:ext cx="582613"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6" name="Picture 73">
            <a:extLst>
              <a:ext uri="{FF2B5EF4-FFF2-40B4-BE49-F238E27FC236}">
                <a16:creationId xmlns:a16="http://schemas.microsoft.com/office/drawing/2014/main" id="{2A09C98B-0B72-4B12-B65A-333A36821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4717" y="3760788"/>
            <a:ext cx="582612" cy="82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7" name="Picture 73">
            <a:extLst>
              <a:ext uri="{FF2B5EF4-FFF2-40B4-BE49-F238E27FC236}">
                <a16:creationId xmlns:a16="http://schemas.microsoft.com/office/drawing/2014/main" id="{3AE1F4F1-82C5-4405-A97F-F152944CD2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9524" y="2727439"/>
            <a:ext cx="582613"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113" name="Gruppo 112">
            <a:extLst>
              <a:ext uri="{FF2B5EF4-FFF2-40B4-BE49-F238E27FC236}">
                <a16:creationId xmlns:a16="http://schemas.microsoft.com/office/drawing/2014/main" id="{F6340A5E-0451-442B-B698-410CE75674CB}"/>
              </a:ext>
            </a:extLst>
          </p:cNvPr>
          <p:cNvGrpSpPr/>
          <p:nvPr/>
        </p:nvGrpSpPr>
        <p:grpSpPr>
          <a:xfrm>
            <a:off x="5774004" y="5491012"/>
            <a:ext cx="3227479" cy="875782"/>
            <a:chOff x="687749" y="5514039"/>
            <a:chExt cx="3227479" cy="875782"/>
          </a:xfrm>
        </p:grpSpPr>
        <p:cxnSp>
          <p:nvCxnSpPr>
            <p:cNvPr id="114" name="Connettore diritto 113">
              <a:extLst>
                <a:ext uri="{FF2B5EF4-FFF2-40B4-BE49-F238E27FC236}">
                  <a16:creationId xmlns:a16="http://schemas.microsoft.com/office/drawing/2014/main" id="{3201C0E7-0181-4782-B5EC-6D2CEA474E5E}"/>
                </a:ext>
              </a:extLst>
            </p:cNvPr>
            <p:cNvCxnSpPr/>
            <p:nvPr/>
          </p:nvCxnSpPr>
          <p:spPr>
            <a:xfrm>
              <a:off x="687749" y="5951930"/>
              <a:ext cx="32274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Connettore diritto 114">
              <a:extLst>
                <a:ext uri="{FF2B5EF4-FFF2-40B4-BE49-F238E27FC236}">
                  <a16:creationId xmlns:a16="http://schemas.microsoft.com/office/drawing/2014/main" id="{C8D0D840-C465-4624-BDB1-F8BB5A394420}"/>
                </a:ext>
              </a:extLst>
            </p:cNvPr>
            <p:cNvCxnSpPr/>
            <p:nvPr/>
          </p:nvCxnSpPr>
          <p:spPr>
            <a:xfrm>
              <a:off x="1095375" y="5514039"/>
              <a:ext cx="0" cy="875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Connettore diritto 115">
              <a:extLst>
                <a:ext uri="{FF2B5EF4-FFF2-40B4-BE49-F238E27FC236}">
                  <a16:creationId xmlns:a16="http://schemas.microsoft.com/office/drawing/2014/main" id="{2B292A18-D180-49B0-9655-52E057365CB4}"/>
                </a:ext>
              </a:extLst>
            </p:cNvPr>
            <p:cNvCxnSpPr/>
            <p:nvPr/>
          </p:nvCxnSpPr>
          <p:spPr>
            <a:xfrm>
              <a:off x="1724025" y="5514039"/>
              <a:ext cx="0" cy="875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Connettore diritto 116">
              <a:extLst>
                <a:ext uri="{FF2B5EF4-FFF2-40B4-BE49-F238E27FC236}">
                  <a16:creationId xmlns:a16="http://schemas.microsoft.com/office/drawing/2014/main" id="{5971A1A6-692B-4211-ABB8-06C5AD2CECCB}"/>
                </a:ext>
              </a:extLst>
            </p:cNvPr>
            <p:cNvCxnSpPr/>
            <p:nvPr/>
          </p:nvCxnSpPr>
          <p:spPr>
            <a:xfrm>
              <a:off x="2767806" y="5514039"/>
              <a:ext cx="0" cy="875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Connettore diritto 117">
              <a:extLst>
                <a:ext uri="{FF2B5EF4-FFF2-40B4-BE49-F238E27FC236}">
                  <a16:creationId xmlns:a16="http://schemas.microsoft.com/office/drawing/2014/main" id="{FA88A2ED-90F8-41DA-A1A5-7008A07FD649}"/>
                </a:ext>
              </a:extLst>
            </p:cNvPr>
            <p:cNvCxnSpPr/>
            <p:nvPr/>
          </p:nvCxnSpPr>
          <p:spPr>
            <a:xfrm>
              <a:off x="3405981" y="5514039"/>
              <a:ext cx="0" cy="87578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3" name="Freccia a destra 122">
            <a:extLst>
              <a:ext uri="{FF2B5EF4-FFF2-40B4-BE49-F238E27FC236}">
                <a16:creationId xmlns:a16="http://schemas.microsoft.com/office/drawing/2014/main" id="{EB46B59B-937B-4FCE-ABBA-BD5247CE0B1D}"/>
              </a:ext>
            </a:extLst>
          </p:cNvPr>
          <p:cNvSpPr/>
          <p:nvPr/>
        </p:nvSpPr>
        <p:spPr>
          <a:xfrm>
            <a:off x="5076823" y="1758682"/>
            <a:ext cx="2009775" cy="21898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asellaDiTesto 123">
            <a:extLst>
              <a:ext uri="{FF2B5EF4-FFF2-40B4-BE49-F238E27FC236}">
                <a16:creationId xmlns:a16="http://schemas.microsoft.com/office/drawing/2014/main" id="{0438037B-D41A-4CA3-9FB7-F5A5A711C721}"/>
              </a:ext>
            </a:extLst>
          </p:cNvPr>
          <p:cNvSpPr txBox="1"/>
          <p:nvPr/>
        </p:nvSpPr>
        <p:spPr>
          <a:xfrm>
            <a:off x="5410198" y="1593129"/>
            <a:ext cx="1247774" cy="492443"/>
          </a:xfrm>
          <a:prstGeom prst="rect">
            <a:avLst/>
          </a:prstGeom>
          <a:solidFill>
            <a:schemeClr val="bg1"/>
          </a:solidFill>
        </p:spPr>
        <p:txBody>
          <a:bodyPr wrap="square" rtlCol="0">
            <a:spAutoFit/>
          </a:bodyPr>
          <a:lstStyle/>
          <a:p>
            <a:pPr algn="ctr"/>
            <a:r>
              <a:rPr lang="it-IT" sz="2600" dirty="0"/>
              <a:t>positiva</a:t>
            </a:r>
            <a:endParaRPr lang="en-GB" sz="2600" dirty="0"/>
          </a:p>
        </p:txBody>
      </p:sp>
      <p:sp>
        <p:nvSpPr>
          <p:cNvPr id="125" name="Freccia a destra 124">
            <a:extLst>
              <a:ext uri="{FF2B5EF4-FFF2-40B4-BE49-F238E27FC236}">
                <a16:creationId xmlns:a16="http://schemas.microsoft.com/office/drawing/2014/main" id="{8C9F5D56-DF7E-4C89-858E-F7086D8EF802}"/>
              </a:ext>
            </a:extLst>
          </p:cNvPr>
          <p:cNvSpPr/>
          <p:nvPr/>
        </p:nvSpPr>
        <p:spPr>
          <a:xfrm rot="10800000">
            <a:off x="2971798" y="1765053"/>
            <a:ext cx="2009775" cy="21898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CasellaDiTesto 125">
            <a:extLst>
              <a:ext uri="{FF2B5EF4-FFF2-40B4-BE49-F238E27FC236}">
                <a16:creationId xmlns:a16="http://schemas.microsoft.com/office/drawing/2014/main" id="{5DBC2241-1007-4A00-AD6C-57BED3133B1F}"/>
              </a:ext>
            </a:extLst>
          </p:cNvPr>
          <p:cNvSpPr txBox="1"/>
          <p:nvPr/>
        </p:nvSpPr>
        <p:spPr>
          <a:xfrm>
            <a:off x="3290885" y="1605987"/>
            <a:ext cx="1371600" cy="492443"/>
          </a:xfrm>
          <a:prstGeom prst="rect">
            <a:avLst/>
          </a:prstGeom>
          <a:solidFill>
            <a:schemeClr val="bg1"/>
          </a:solidFill>
        </p:spPr>
        <p:txBody>
          <a:bodyPr wrap="square" rtlCol="0">
            <a:spAutoFit/>
          </a:bodyPr>
          <a:lstStyle/>
          <a:p>
            <a:pPr algn="ctr"/>
            <a:r>
              <a:rPr lang="it-IT" sz="2600" dirty="0"/>
              <a:t>negativa</a:t>
            </a:r>
            <a:endParaRPr lang="en-GB" sz="2600" dirty="0"/>
          </a:p>
        </p:txBody>
      </p:sp>
      <p:sp>
        <p:nvSpPr>
          <p:cNvPr id="127" name="CasellaDiTesto 126">
            <a:extLst>
              <a:ext uri="{FF2B5EF4-FFF2-40B4-BE49-F238E27FC236}">
                <a16:creationId xmlns:a16="http://schemas.microsoft.com/office/drawing/2014/main" id="{A09D3165-69E5-4251-8434-F42365D2B13A}"/>
              </a:ext>
            </a:extLst>
          </p:cNvPr>
          <p:cNvSpPr txBox="1"/>
          <p:nvPr/>
        </p:nvSpPr>
        <p:spPr>
          <a:xfrm>
            <a:off x="3795711" y="1269807"/>
            <a:ext cx="2466977" cy="492443"/>
          </a:xfrm>
          <a:prstGeom prst="rect">
            <a:avLst/>
          </a:prstGeom>
          <a:noFill/>
        </p:spPr>
        <p:txBody>
          <a:bodyPr wrap="square" rtlCol="0">
            <a:spAutoFit/>
          </a:bodyPr>
          <a:lstStyle/>
          <a:p>
            <a:r>
              <a:rPr lang="it-IT" sz="2600" dirty="0"/>
              <a:t>polarità emotiva</a:t>
            </a:r>
            <a:endParaRPr lang="en-GB" sz="2600" dirty="0"/>
          </a:p>
        </p:txBody>
      </p:sp>
      <p:sp>
        <p:nvSpPr>
          <p:cNvPr id="128" name="CasellaDiTesto 127">
            <a:extLst>
              <a:ext uri="{FF2B5EF4-FFF2-40B4-BE49-F238E27FC236}">
                <a16:creationId xmlns:a16="http://schemas.microsoft.com/office/drawing/2014/main" id="{36B319C5-502E-46F8-B96A-041E95E9B94A}"/>
              </a:ext>
            </a:extLst>
          </p:cNvPr>
          <p:cNvSpPr txBox="1"/>
          <p:nvPr/>
        </p:nvSpPr>
        <p:spPr>
          <a:xfrm>
            <a:off x="2476499" y="1928421"/>
            <a:ext cx="5105399" cy="492443"/>
          </a:xfrm>
          <a:prstGeom prst="rect">
            <a:avLst/>
          </a:prstGeom>
          <a:noFill/>
        </p:spPr>
        <p:txBody>
          <a:bodyPr wrap="square" rtlCol="0">
            <a:spAutoFit/>
          </a:bodyPr>
          <a:lstStyle/>
          <a:p>
            <a:r>
              <a:rPr lang="it-IT" sz="2600" dirty="0"/>
              <a:t>intensità emotiva relativa al neutro</a:t>
            </a:r>
            <a:endParaRPr lang="en-GB" sz="2600" dirty="0"/>
          </a:p>
        </p:txBody>
      </p:sp>
      <p:sp>
        <p:nvSpPr>
          <p:cNvPr id="129" name="Text Box 36">
            <a:extLst>
              <a:ext uri="{FF2B5EF4-FFF2-40B4-BE49-F238E27FC236}">
                <a16:creationId xmlns:a16="http://schemas.microsoft.com/office/drawing/2014/main" id="{243A6A42-7A9E-47FA-B7A6-3646BE1068F8}"/>
              </a:ext>
            </a:extLst>
          </p:cNvPr>
          <p:cNvSpPr txBox="1">
            <a:spLocks noChangeArrowheads="1"/>
          </p:cNvSpPr>
          <p:nvPr/>
        </p:nvSpPr>
        <p:spPr bwMode="auto">
          <a:xfrm>
            <a:off x="152400" y="231128"/>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a:r>
              <a:rPr lang="en-US" altLang="en-US" sz="4400" b="0" dirty="0" err="1">
                <a:solidFill>
                  <a:srgbClr val="990033"/>
                </a:solidFill>
                <a:ea typeface="MS PGothic" panose="020B0600070205080204" pitchFamily="34" charset="-128"/>
              </a:rPr>
              <a:t>coppie</a:t>
            </a:r>
            <a:r>
              <a:rPr lang="en-US" altLang="en-US" sz="4400" b="0" dirty="0">
                <a:solidFill>
                  <a:srgbClr val="990033"/>
                </a:solidFill>
                <a:ea typeface="MS PGothic" panose="020B0600070205080204" pitchFamily="34" charset="-128"/>
              </a:rPr>
              <a:t> emotive-</a:t>
            </a:r>
            <a:r>
              <a:rPr lang="en-US" altLang="en-US" sz="4400" b="0" dirty="0" err="1">
                <a:solidFill>
                  <a:srgbClr val="990033"/>
                </a:solidFill>
                <a:ea typeface="MS PGothic" panose="020B0600070205080204" pitchFamily="34" charset="-128"/>
              </a:rPr>
              <a:t>neutre</a:t>
            </a:r>
            <a:r>
              <a:rPr lang="en-US" altLang="en-US" sz="4400" b="0" dirty="0">
                <a:solidFill>
                  <a:srgbClr val="990033"/>
                </a:solidFill>
                <a:ea typeface="MS PGothic" panose="020B0600070205080204" pitchFamily="34" charset="-128"/>
              </a:rPr>
              <a:t> </a:t>
            </a:r>
            <a:r>
              <a:rPr lang="en-US" altLang="en-US" sz="4400" b="0" dirty="0" err="1">
                <a:solidFill>
                  <a:srgbClr val="7030A0"/>
                </a:solidFill>
                <a:ea typeface="MS PGothic" panose="020B0600070205080204" pitchFamily="34" charset="-128"/>
              </a:rPr>
              <a:t>incongruenti</a:t>
            </a:r>
            <a:endParaRPr lang="en-US" altLang="en-US" sz="4400" b="0" dirty="0">
              <a:solidFill>
                <a:srgbClr val="548235"/>
              </a:solidFill>
              <a:ea typeface="MS PGothic" panose="020B0600070205080204" pitchFamily="34" charset="-128"/>
            </a:endParaRPr>
          </a:p>
          <a:p>
            <a:pPr algn="ctr"/>
            <a:r>
              <a:rPr lang="en-US" altLang="en-US" sz="3400" b="0" dirty="0">
                <a:solidFill>
                  <a:srgbClr val="FFC000"/>
                </a:solidFill>
                <a:ea typeface="MS PGothic" panose="020B0600070205080204" pitchFamily="34" charset="-128"/>
              </a:rPr>
              <a:t>in </a:t>
            </a:r>
            <a:r>
              <a:rPr lang="en-US" altLang="en-US" sz="3400" b="0" dirty="0" err="1">
                <a:solidFill>
                  <a:srgbClr val="FFC000"/>
                </a:solidFill>
                <a:ea typeface="MS PGothic" panose="020B0600070205080204" pitchFamily="34" charset="-128"/>
              </a:rPr>
              <a:t>posizione</a:t>
            </a:r>
            <a:r>
              <a:rPr lang="en-US" altLang="en-US" sz="3400" b="0" dirty="0">
                <a:solidFill>
                  <a:srgbClr val="FFC000"/>
                </a:solidFill>
                <a:ea typeface="MS PGothic" panose="020B0600070205080204" pitchFamily="34" charset="-128"/>
              </a:rPr>
              <a:t> </a:t>
            </a:r>
            <a:r>
              <a:rPr lang="en-US" altLang="en-US" sz="3400" b="0" dirty="0" err="1">
                <a:solidFill>
                  <a:srgbClr val="FFC000"/>
                </a:solidFill>
                <a:ea typeface="MS PGothic" panose="020B0600070205080204" pitchFamily="34" charset="-128"/>
              </a:rPr>
              <a:t>canonica</a:t>
            </a:r>
            <a:endParaRPr lang="en-US" altLang="en-US" sz="3400" b="0" dirty="0">
              <a:solidFill>
                <a:srgbClr val="FFC000"/>
              </a:solidFill>
              <a:ea typeface="MS PGothic" panose="020B0600070205080204" pitchFamily="34" charset="-128"/>
            </a:endParaRPr>
          </a:p>
        </p:txBody>
      </p:sp>
    </p:spTree>
    <p:extLst>
      <p:ext uri="{BB962C8B-B14F-4D97-AF65-F5344CB8AC3E}">
        <p14:creationId xmlns:p14="http://schemas.microsoft.com/office/powerpoint/2010/main" val="8871158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1.11111E-6 L 0.3776 0.40694 " pathEditMode="relative" rAng="0" ptsTypes="AA">
                                      <p:cBhvr>
                                        <p:cTn id="6" dur="2000" fill="hold"/>
                                        <p:tgtEl>
                                          <p:spTgt spid="36"/>
                                        </p:tgtEl>
                                        <p:attrNameLst>
                                          <p:attrName>ppt_x</p:attrName>
                                          <p:attrName>ppt_y</p:attrName>
                                        </p:attrNameLst>
                                      </p:cBhvr>
                                      <p:rCtr x="18872" y="20347"/>
                                    </p:animMotion>
                                  </p:childTnLst>
                                </p:cTn>
                              </p:par>
                              <p:par>
                                <p:cTn id="7" presetID="42" presetClass="path" presetSubtype="0" accel="50000" decel="50000" fill="hold" nodeType="withEffect">
                                  <p:stCondLst>
                                    <p:cond delay="0"/>
                                  </p:stCondLst>
                                  <p:childTnLst>
                                    <p:animMotion origin="layout" path="M 8.33333E-7 -4.81481E-6 L 0.12639 0.25602 " pathEditMode="relative" rAng="0" ptsTypes="AA">
                                      <p:cBhvr>
                                        <p:cTn id="8" dur="2000" fill="hold"/>
                                        <p:tgtEl>
                                          <p:spTgt spid="46"/>
                                        </p:tgtEl>
                                        <p:attrNameLst>
                                          <p:attrName>ppt_x</p:attrName>
                                          <p:attrName>ppt_y</p:attrName>
                                        </p:attrNameLst>
                                      </p:cBhvr>
                                      <p:rCtr x="6319" y="12801"/>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1.66667E-6 -4.81481E-6 L 0.37969 0.25602 " pathEditMode="relative" rAng="0" ptsTypes="AA">
                                      <p:cBhvr>
                                        <p:cTn id="12" dur="2000" fill="hold"/>
                                        <p:tgtEl>
                                          <p:spTgt spid="41"/>
                                        </p:tgtEl>
                                        <p:attrNameLst>
                                          <p:attrName>ppt_x</p:attrName>
                                          <p:attrName>ppt_y</p:attrName>
                                        </p:attrNameLst>
                                      </p:cBhvr>
                                      <p:rCtr x="18976" y="12801"/>
                                    </p:animMotion>
                                  </p:childTnLst>
                                </p:cTn>
                              </p:par>
                              <p:par>
                                <p:cTn id="13" presetID="42" presetClass="path" presetSubtype="0" accel="50000" decel="50000" fill="hold" nodeType="withEffect">
                                  <p:stCondLst>
                                    <p:cond delay="0"/>
                                  </p:stCondLst>
                                  <p:childTnLst>
                                    <p:animMotion origin="layout" path="M 3.05556E-6 -3.7037E-7 L 0.13159 0.40671 " pathEditMode="relative" rAng="0" ptsTypes="AA">
                                      <p:cBhvr>
                                        <p:cTn id="14" dur="2000" fill="hold"/>
                                        <p:tgtEl>
                                          <p:spTgt spid="47"/>
                                        </p:tgtEl>
                                        <p:attrNameLst>
                                          <p:attrName>ppt_x</p:attrName>
                                          <p:attrName>ppt_y</p:attrName>
                                        </p:attrNameLst>
                                      </p:cBhvr>
                                      <p:rCtr x="6580" y="20324"/>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2000"/>
                                        <p:tgtEl>
                                          <p:spTgt spid="66"/>
                                        </p:tgtEl>
                                      </p:cBhvr>
                                    </p:animEffect>
                                  </p:childTnLst>
                                </p:cTn>
                              </p:par>
                              <p:par>
                                <p:cTn id="23" presetID="10" presetClass="entr" presetSubtype="0"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2000"/>
                                        <p:tgtEl>
                                          <p:spTgt spid="67"/>
                                        </p:tgtEl>
                                      </p:cBhvr>
                                    </p:animEffect>
                                  </p:childTnLst>
                                </p:cTn>
                              </p:par>
                              <p:par>
                                <p:cTn id="26" presetID="10" presetClass="entr" presetSubtype="0" fill="hold"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2000"/>
                                        <p:tgtEl>
                                          <p:spTgt spid="68"/>
                                        </p:tgtEl>
                                      </p:cBhvr>
                                    </p:animEffect>
                                  </p:childTnLst>
                                </p:cTn>
                              </p:par>
                              <p:par>
                                <p:cTn id="29" presetID="10" presetClass="entr" presetSubtype="0" fill="hold" nodeType="with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fade">
                                      <p:cBhvr>
                                        <p:cTn id="31" dur="2000"/>
                                        <p:tgtEl>
                                          <p:spTgt spid="6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fade">
                                      <p:cBhvr>
                                        <p:cTn id="34" dur="2000"/>
                                        <p:tgtEl>
                                          <p:spTgt spid="10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fade">
                                      <p:cBhvr>
                                        <p:cTn id="37" dur="2000"/>
                                        <p:tgtEl>
                                          <p:spTgt spid="10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3"/>
                                        </p:tgtEl>
                                        <p:attrNameLst>
                                          <p:attrName>style.visibility</p:attrName>
                                        </p:attrNameLst>
                                      </p:cBhvr>
                                      <p:to>
                                        <p:strVal val="visible"/>
                                      </p:to>
                                    </p:set>
                                    <p:animEffect transition="in" filter="fade">
                                      <p:cBhvr>
                                        <p:cTn id="40" dur="2000"/>
                                        <p:tgtEl>
                                          <p:spTgt spid="10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2"/>
                                        </p:tgtEl>
                                        <p:attrNameLst>
                                          <p:attrName>style.visibility</p:attrName>
                                        </p:attrNameLst>
                                      </p:cBhvr>
                                      <p:to>
                                        <p:strVal val="visible"/>
                                      </p:to>
                                    </p:set>
                                    <p:animEffect transition="in" filter="fade">
                                      <p:cBhvr>
                                        <p:cTn id="43"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10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36">
            <a:extLst>
              <a:ext uri="{FF2B5EF4-FFF2-40B4-BE49-F238E27FC236}">
                <a16:creationId xmlns:a16="http://schemas.microsoft.com/office/drawing/2014/main" id="{A83B064C-F0F2-4538-BDA6-880BE8BE7298}"/>
              </a:ext>
            </a:extLst>
          </p:cNvPr>
          <p:cNvSpPr txBox="1">
            <a:spLocks noChangeArrowheads="1"/>
          </p:cNvSpPr>
          <p:nvPr/>
        </p:nvSpPr>
        <p:spPr bwMode="auto">
          <a:xfrm>
            <a:off x="0" y="2551113"/>
            <a:ext cx="8915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5300" b="0">
              <a:solidFill>
                <a:srgbClr val="990033"/>
              </a:solidFill>
              <a:ea typeface="MS PGothic" panose="020B0600070205080204" pitchFamily="34" charset="-128"/>
            </a:endParaRPr>
          </a:p>
        </p:txBody>
      </p:sp>
      <p:sp>
        <p:nvSpPr>
          <p:cNvPr id="535556" name="Text Box 4">
            <a:extLst>
              <a:ext uri="{FF2B5EF4-FFF2-40B4-BE49-F238E27FC236}">
                <a16:creationId xmlns:a16="http://schemas.microsoft.com/office/drawing/2014/main" id="{940C8811-3CBA-48F0-8D20-7A8611197554}"/>
              </a:ext>
            </a:extLst>
          </p:cNvPr>
          <p:cNvSpPr txBox="1">
            <a:spLocks noChangeArrowheads="1"/>
          </p:cNvSpPr>
          <p:nvPr/>
        </p:nvSpPr>
        <p:spPr bwMode="auto">
          <a:xfrm>
            <a:off x="405130" y="1866900"/>
            <a:ext cx="833374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5400" b="0" dirty="0">
              <a:solidFill>
                <a:srgbClr val="990033"/>
              </a:solidFill>
              <a:ea typeface="MS PGothic" panose="020B0600070205080204" pitchFamily="34" charset="-128"/>
            </a:endParaRPr>
          </a:p>
        </p:txBody>
      </p:sp>
      <p:sp>
        <p:nvSpPr>
          <p:cNvPr id="4" name="Text Box 4">
            <a:extLst>
              <a:ext uri="{FF2B5EF4-FFF2-40B4-BE49-F238E27FC236}">
                <a16:creationId xmlns:a16="http://schemas.microsoft.com/office/drawing/2014/main" id="{8B497396-1308-4BA4-B470-AE40736BBDBD}"/>
              </a:ext>
            </a:extLst>
          </p:cNvPr>
          <p:cNvSpPr txBox="1">
            <a:spLocks noChangeArrowheads="1"/>
          </p:cNvSpPr>
          <p:nvPr/>
        </p:nvSpPr>
        <p:spPr bwMode="auto">
          <a:xfrm>
            <a:off x="557530" y="2019300"/>
            <a:ext cx="833374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en-US" sz="5400" b="0" dirty="0">
                <a:solidFill>
                  <a:srgbClr val="990033"/>
                </a:solidFill>
                <a:ea typeface="MS PGothic" panose="020B0600070205080204" pitchFamily="34" charset="-128"/>
              </a:rPr>
              <a:t>Predizioni</a:t>
            </a:r>
          </a:p>
        </p:txBody>
      </p:sp>
    </p:spTree>
    <p:extLst>
      <p:ext uri="{BB962C8B-B14F-4D97-AF65-F5344CB8AC3E}">
        <p14:creationId xmlns:p14="http://schemas.microsoft.com/office/powerpoint/2010/main" val="77509776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50" name="Rectangle 6">
            <a:extLst>
              <a:ext uri="{FF2B5EF4-FFF2-40B4-BE49-F238E27FC236}">
                <a16:creationId xmlns:a16="http://schemas.microsoft.com/office/drawing/2014/main" id="{426CB345-90ED-45A4-85FE-5C6974536F8E}"/>
              </a:ext>
            </a:extLst>
          </p:cNvPr>
          <p:cNvSpPr>
            <a:spLocks noChangeArrowheads="1"/>
          </p:cNvSpPr>
          <p:nvPr/>
        </p:nvSpPr>
        <p:spPr bwMode="auto">
          <a:xfrm>
            <a:off x="-247650" y="0"/>
            <a:ext cx="9677400" cy="580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lnSpc>
                <a:spcPct val="85000"/>
              </a:lnSpc>
            </a:pPr>
            <a:r>
              <a:rPr lang="it-IT" altLang="zh-CN" sz="4400" b="0" dirty="0">
                <a:solidFill>
                  <a:srgbClr val="990033"/>
                </a:solidFill>
                <a:ea typeface="MS PGothic" panose="020B0600070205080204" pitchFamily="34" charset="-128"/>
              </a:rPr>
              <a:t>Predizioni coppie emotive-neutre</a:t>
            </a:r>
            <a:endParaRPr lang="it-IT" altLang="en-US" sz="4400" b="0" dirty="0">
              <a:solidFill>
                <a:srgbClr val="990033"/>
              </a:solidFill>
              <a:ea typeface="MS PGothic" panose="020B0600070205080204" pitchFamily="34" charset="-128"/>
            </a:endParaRPr>
          </a:p>
        </p:txBody>
      </p:sp>
      <p:pic>
        <p:nvPicPr>
          <p:cNvPr id="125" name="Elemento grafico 124">
            <a:extLst>
              <a:ext uri="{FF2B5EF4-FFF2-40B4-BE49-F238E27FC236}">
                <a16:creationId xmlns:a16="http://schemas.microsoft.com/office/drawing/2014/main" id="{8B658492-879D-465A-BD8C-C456253A51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47710" y="2306638"/>
            <a:ext cx="2032444" cy="1405147"/>
          </a:xfrm>
          <a:prstGeom prst="rect">
            <a:avLst/>
          </a:prstGeom>
        </p:spPr>
      </p:pic>
      <p:grpSp>
        <p:nvGrpSpPr>
          <p:cNvPr id="6" name="Gruppo 5">
            <a:extLst>
              <a:ext uri="{FF2B5EF4-FFF2-40B4-BE49-F238E27FC236}">
                <a16:creationId xmlns:a16="http://schemas.microsoft.com/office/drawing/2014/main" id="{3294EF32-C659-47E3-8E0F-5E4532A715B6}"/>
              </a:ext>
            </a:extLst>
          </p:cNvPr>
          <p:cNvGrpSpPr/>
          <p:nvPr/>
        </p:nvGrpSpPr>
        <p:grpSpPr>
          <a:xfrm>
            <a:off x="5770342" y="1510507"/>
            <a:ext cx="2322512" cy="5130800"/>
            <a:chOff x="5770342" y="1510507"/>
            <a:chExt cx="2322512" cy="5130800"/>
          </a:xfrm>
        </p:grpSpPr>
        <p:sp>
          <p:nvSpPr>
            <p:cNvPr id="159746" name="Freeform 2">
              <a:extLst>
                <a:ext uri="{FF2B5EF4-FFF2-40B4-BE49-F238E27FC236}">
                  <a16:creationId xmlns:a16="http://schemas.microsoft.com/office/drawing/2014/main" id="{D8A226CE-6AF6-4A88-A574-F47A42A75C45}"/>
                </a:ext>
              </a:extLst>
            </p:cNvPr>
            <p:cNvSpPr>
              <a:spLocks/>
            </p:cNvSpPr>
            <p:nvPr/>
          </p:nvSpPr>
          <p:spPr bwMode="auto">
            <a:xfrm>
              <a:off x="5770342" y="2283619"/>
              <a:ext cx="2322512" cy="4357688"/>
            </a:xfrm>
            <a:custGeom>
              <a:avLst/>
              <a:gdLst>
                <a:gd name="T0" fmla="*/ 1483 w 1483"/>
                <a:gd name="T1" fmla="*/ 2733 h 2781"/>
                <a:gd name="T2" fmla="*/ 1435 w 1483"/>
                <a:gd name="T3" fmla="*/ 2781 h 2781"/>
                <a:gd name="T4" fmla="*/ 48 w 1483"/>
                <a:gd name="T5" fmla="*/ 2781 h 2781"/>
                <a:gd name="T6" fmla="*/ 0 w 1483"/>
                <a:gd name="T7" fmla="*/ 2733 h 2781"/>
                <a:gd name="T8" fmla="*/ 0 w 1483"/>
                <a:gd name="T9" fmla="*/ 48 h 2781"/>
                <a:gd name="T10" fmla="*/ 48 w 1483"/>
                <a:gd name="T11" fmla="*/ 0 h 2781"/>
                <a:gd name="T12" fmla="*/ 1435 w 1483"/>
                <a:gd name="T13" fmla="*/ 0 h 2781"/>
                <a:gd name="T14" fmla="*/ 1483 w 1483"/>
                <a:gd name="T15" fmla="*/ 48 h 2781"/>
                <a:gd name="T16" fmla="*/ 1483 w 1483"/>
                <a:gd name="T17" fmla="*/ 2733 h 2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3" h="2781">
                  <a:moveTo>
                    <a:pt x="1483" y="2733"/>
                  </a:moveTo>
                  <a:cubicBezTo>
                    <a:pt x="1483" y="2760"/>
                    <a:pt x="1462" y="2781"/>
                    <a:pt x="1435" y="2781"/>
                  </a:cubicBezTo>
                  <a:cubicBezTo>
                    <a:pt x="48" y="2781"/>
                    <a:pt x="48" y="2781"/>
                    <a:pt x="48" y="2781"/>
                  </a:cubicBezTo>
                  <a:cubicBezTo>
                    <a:pt x="22" y="2781"/>
                    <a:pt x="0" y="2760"/>
                    <a:pt x="0" y="2733"/>
                  </a:cubicBezTo>
                  <a:cubicBezTo>
                    <a:pt x="0" y="48"/>
                    <a:pt x="0" y="48"/>
                    <a:pt x="0" y="48"/>
                  </a:cubicBezTo>
                  <a:cubicBezTo>
                    <a:pt x="0" y="21"/>
                    <a:pt x="22" y="0"/>
                    <a:pt x="48" y="0"/>
                  </a:cubicBezTo>
                  <a:cubicBezTo>
                    <a:pt x="1435" y="0"/>
                    <a:pt x="1435" y="0"/>
                    <a:pt x="1435" y="0"/>
                  </a:cubicBezTo>
                  <a:cubicBezTo>
                    <a:pt x="1462" y="0"/>
                    <a:pt x="1483" y="21"/>
                    <a:pt x="1483" y="48"/>
                  </a:cubicBezTo>
                  <a:lnTo>
                    <a:pt x="1483" y="2733"/>
                  </a:lnTo>
                  <a:close/>
                </a:path>
              </a:pathLst>
            </a:custGeom>
            <a:noFill/>
            <a:ln w="19050" cap="flat">
              <a:solidFill>
                <a:srgbClr val="66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9748" name="Freeform 4">
              <a:extLst>
                <a:ext uri="{FF2B5EF4-FFF2-40B4-BE49-F238E27FC236}">
                  <a16:creationId xmlns:a16="http://schemas.microsoft.com/office/drawing/2014/main" id="{07CFBAED-3213-452E-97B5-22358BFB3663}"/>
                </a:ext>
              </a:extLst>
            </p:cNvPr>
            <p:cNvSpPr>
              <a:spLocks/>
            </p:cNvSpPr>
            <p:nvPr/>
          </p:nvSpPr>
          <p:spPr bwMode="auto">
            <a:xfrm>
              <a:off x="5887817" y="1651794"/>
              <a:ext cx="2074862" cy="1279525"/>
            </a:xfrm>
            <a:custGeom>
              <a:avLst/>
              <a:gdLst>
                <a:gd name="T0" fmla="*/ 1325 w 1325"/>
                <a:gd name="T1" fmla="*/ 769 h 817"/>
                <a:gd name="T2" fmla="*/ 1277 w 1325"/>
                <a:gd name="T3" fmla="*/ 817 h 817"/>
                <a:gd name="T4" fmla="*/ 48 w 1325"/>
                <a:gd name="T5" fmla="*/ 817 h 817"/>
                <a:gd name="T6" fmla="*/ 0 w 1325"/>
                <a:gd name="T7" fmla="*/ 769 h 817"/>
                <a:gd name="T8" fmla="*/ 0 w 1325"/>
                <a:gd name="T9" fmla="*/ 48 h 817"/>
                <a:gd name="T10" fmla="*/ 48 w 1325"/>
                <a:gd name="T11" fmla="*/ 0 h 817"/>
                <a:gd name="T12" fmla="*/ 1277 w 1325"/>
                <a:gd name="T13" fmla="*/ 0 h 817"/>
                <a:gd name="T14" fmla="*/ 1325 w 1325"/>
                <a:gd name="T15" fmla="*/ 48 h 817"/>
                <a:gd name="T16" fmla="*/ 1325 w 1325"/>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5" h="817">
                  <a:moveTo>
                    <a:pt x="1325" y="769"/>
                  </a:moveTo>
                  <a:cubicBezTo>
                    <a:pt x="1325" y="795"/>
                    <a:pt x="1303" y="817"/>
                    <a:pt x="1277" y="817"/>
                  </a:cubicBezTo>
                  <a:cubicBezTo>
                    <a:pt x="48" y="817"/>
                    <a:pt x="48" y="817"/>
                    <a:pt x="48" y="817"/>
                  </a:cubicBezTo>
                  <a:cubicBezTo>
                    <a:pt x="21" y="817"/>
                    <a:pt x="0" y="795"/>
                    <a:pt x="0" y="769"/>
                  </a:cubicBezTo>
                  <a:cubicBezTo>
                    <a:pt x="0" y="48"/>
                    <a:pt x="0" y="48"/>
                    <a:pt x="0" y="48"/>
                  </a:cubicBezTo>
                  <a:cubicBezTo>
                    <a:pt x="0" y="21"/>
                    <a:pt x="21" y="0"/>
                    <a:pt x="48" y="0"/>
                  </a:cubicBezTo>
                  <a:cubicBezTo>
                    <a:pt x="1277" y="0"/>
                    <a:pt x="1277" y="0"/>
                    <a:pt x="1277" y="0"/>
                  </a:cubicBezTo>
                  <a:cubicBezTo>
                    <a:pt x="1303" y="0"/>
                    <a:pt x="1325" y="21"/>
                    <a:pt x="1325" y="48"/>
                  </a:cubicBezTo>
                  <a:lnTo>
                    <a:pt x="1325" y="769"/>
                  </a:lnTo>
                  <a:close/>
                </a:path>
              </a:pathLst>
            </a:custGeom>
            <a:solidFill>
              <a:srgbClr val="FFFFFF"/>
            </a:solidFill>
            <a:ln w="19050" cap="flat">
              <a:solidFill>
                <a:srgbClr val="662D91"/>
              </a:solidFill>
              <a:prstDash val="solid"/>
              <a:miter lim="800000"/>
              <a:headEnd/>
              <a:tailEnd/>
            </a:ln>
          </p:spPr>
          <p:txBody>
            <a:bodyPr/>
            <a:lstStyle/>
            <a:p>
              <a:endParaRPr lang="en-GB"/>
            </a:p>
          </p:txBody>
        </p:sp>
        <p:sp>
          <p:nvSpPr>
            <p:cNvPr id="159753" name="Text Box 9">
              <a:extLst>
                <a:ext uri="{FF2B5EF4-FFF2-40B4-BE49-F238E27FC236}">
                  <a16:creationId xmlns:a16="http://schemas.microsoft.com/office/drawing/2014/main" id="{FC9ABEDE-7AD4-4B82-B64F-D81D1CCB92D3}"/>
                </a:ext>
              </a:extLst>
            </p:cNvPr>
            <p:cNvSpPr txBox="1">
              <a:spLocks noChangeArrowheads="1"/>
            </p:cNvSpPr>
            <p:nvPr/>
          </p:nvSpPr>
          <p:spPr bwMode="auto">
            <a:xfrm>
              <a:off x="6222779" y="6247607"/>
              <a:ext cx="15684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average valence</a:t>
              </a:r>
            </a:p>
          </p:txBody>
        </p:sp>
        <p:sp>
          <p:nvSpPr>
            <p:cNvPr id="159754" name="Text Box 10">
              <a:extLst>
                <a:ext uri="{FF2B5EF4-FFF2-40B4-BE49-F238E27FC236}">
                  <a16:creationId xmlns:a16="http://schemas.microsoft.com/office/drawing/2014/main" id="{65C8F92C-4CDA-424F-AF93-63EAB56BF208}"/>
                </a:ext>
              </a:extLst>
            </p:cNvPr>
            <p:cNvSpPr txBox="1">
              <a:spLocks noChangeArrowheads="1"/>
            </p:cNvSpPr>
            <p:nvPr/>
          </p:nvSpPr>
          <p:spPr bwMode="auto">
            <a:xfrm>
              <a:off x="6135467" y="5706269"/>
              <a:ext cx="766762"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a:t>negative</a:t>
              </a:r>
            </a:p>
            <a:p>
              <a:pPr algn="ctr"/>
              <a:r>
                <a:rPr lang="it-IT" altLang="en-US" b="0"/>
                <a:t>(-50)</a:t>
              </a:r>
            </a:p>
          </p:txBody>
        </p:sp>
        <p:sp>
          <p:nvSpPr>
            <p:cNvPr id="159755" name="Text Box 11">
              <a:extLst>
                <a:ext uri="{FF2B5EF4-FFF2-40B4-BE49-F238E27FC236}">
                  <a16:creationId xmlns:a16="http://schemas.microsoft.com/office/drawing/2014/main" id="{02E615C8-F50B-42B2-BE5F-4EFE65B21092}"/>
                </a:ext>
              </a:extLst>
            </p:cNvPr>
            <p:cNvSpPr txBox="1">
              <a:spLocks noChangeArrowheads="1"/>
            </p:cNvSpPr>
            <p:nvPr/>
          </p:nvSpPr>
          <p:spPr bwMode="auto">
            <a:xfrm>
              <a:off x="7114954" y="5706269"/>
              <a:ext cx="687388"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a:t>positive</a:t>
              </a:r>
            </a:p>
            <a:p>
              <a:pPr algn="ctr"/>
              <a:r>
                <a:rPr lang="it-IT" altLang="en-US" b="0"/>
                <a:t>(+50)</a:t>
              </a:r>
            </a:p>
          </p:txBody>
        </p:sp>
        <p:sp>
          <p:nvSpPr>
            <p:cNvPr id="159756" name="Text Box 12">
              <a:extLst>
                <a:ext uri="{FF2B5EF4-FFF2-40B4-BE49-F238E27FC236}">
                  <a16:creationId xmlns:a16="http://schemas.microsoft.com/office/drawing/2014/main" id="{8F08F9C9-F33C-4FBC-96F6-0D2EE336C61A}"/>
                </a:ext>
              </a:extLst>
            </p:cNvPr>
            <p:cNvSpPr txBox="1">
              <a:spLocks noChangeArrowheads="1"/>
            </p:cNvSpPr>
            <p:nvPr/>
          </p:nvSpPr>
          <p:spPr bwMode="auto">
            <a:xfrm rot="16200000">
              <a:off x="4758311" y="4327525"/>
              <a:ext cx="2351088"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target absolute intensity</a:t>
              </a:r>
            </a:p>
          </p:txBody>
        </p:sp>
        <p:sp>
          <p:nvSpPr>
            <p:cNvPr id="159757" name="Text Box 13">
              <a:extLst>
                <a:ext uri="{FF2B5EF4-FFF2-40B4-BE49-F238E27FC236}">
                  <a16:creationId xmlns:a16="http://schemas.microsoft.com/office/drawing/2014/main" id="{B6BBBF76-F719-45B0-84DC-F138D6FF954C}"/>
                </a:ext>
              </a:extLst>
            </p:cNvPr>
            <p:cNvSpPr txBox="1">
              <a:spLocks noChangeArrowheads="1"/>
            </p:cNvSpPr>
            <p:nvPr/>
          </p:nvSpPr>
          <p:spPr bwMode="auto">
            <a:xfrm>
              <a:off x="6154517" y="1740694"/>
              <a:ext cx="15684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average valence</a:t>
              </a:r>
            </a:p>
          </p:txBody>
        </p:sp>
        <p:sp>
          <p:nvSpPr>
            <p:cNvPr id="159769" name="Line 25">
              <a:extLst>
                <a:ext uri="{FF2B5EF4-FFF2-40B4-BE49-F238E27FC236}">
                  <a16:creationId xmlns:a16="http://schemas.microsoft.com/office/drawing/2014/main" id="{B7D055B2-974F-45FE-A0B8-28836B12BDBB}"/>
                </a:ext>
              </a:extLst>
            </p:cNvPr>
            <p:cNvSpPr>
              <a:spLocks noChangeShapeType="1"/>
            </p:cNvSpPr>
            <p:nvPr/>
          </p:nvSpPr>
          <p:spPr bwMode="auto">
            <a:xfrm flipV="1">
              <a:off x="7002242" y="3039269"/>
              <a:ext cx="1587" cy="2806700"/>
            </a:xfrm>
            <a:prstGeom prst="line">
              <a:avLst/>
            </a:prstGeom>
            <a:noFill/>
            <a:ln w="12700">
              <a:solidFill>
                <a:srgbClr val="02020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9770" name="Line 26">
              <a:extLst>
                <a:ext uri="{FF2B5EF4-FFF2-40B4-BE49-F238E27FC236}">
                  <a16:creationId xmlns:a16="http://schemas.microsoft.com/office/drawing/2014/main" id="{3372AFE7-9D41-4D0A-A230-51CA8E129641}"/>
                </a:ext>
              </a:extLst>
            </p:cNvPr>
            <p:cNvSpPr>
              <a:spLocks noChangeShapeType="1"/>
            </p:cNvSpPr>
            <p:nvPr/>
          </p:nvSpPr>
          <p:spPr bwMode="auto">
            <a:xfrm>
              <a:off x="6545042" y="4450557"/>
              <a:ext cx="927100" cy="1587"/>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9771" name="Freeform 27">
              <a:extLst>
                <a:ext uri="{FF2B5EF4-FFF2-40B4-BE49-F238E27FC236}">
                  <a16:creationId xmlns:a16="http://schemas.microsoft.com/office/drawing/2014/main" id="{DB30FCAC-DCF0-441B-A949-AACD039F3849}"/>
                </a:ext>
              </a:extLst>
            </p:cNvPr>
            <p:cNvSpPr>
              <a:spLocks noEditPoints="1"/>
            </p:cNvSpPr>
            <p:nvPr/>
          </p:nvSpPr>
          <p:spPr bwMode="auto">
            <a:xfrm>
              <a:off x="6935567" y="3039269"/>
              <a:ext cx="125412" cy="2798763"/>
            </a:xfrm>
            <a:custGeom>
              <a:avLst/>
              <a:gdLst>
                <a:gd name="T0" fmla="*/ 0 w 79"/>
                <a:gd name="T1" fmla="*/ 1763 h 1763"/>
                <a:gd name="T2" fmla="*/ 79 w 79"/>
                <a:gd name="T3" fmla="*/ 1763 h 1763"/>
                <a:gd name="T4" fmla="*/ 0 w 79"/>
                <a:gd name="T5" fmla="*/ 1467 h 1763"/>
                <a:gd name="T6" fmla="*/ 79 w 79"/>
                <a:gd name="T7" fmla="*/ 1467 h 1763"/>
                <a:gd name="T8" fmla="*/ 0 w 79"/>
                <a:gd name="T9" fmla="*/ 1171 h 1763"/>
                <a:gd name="T10" fmla="*/ 79 w 79"/>
                <a:gd name="T11" fmla="*/ 1171 h 1763"/>
                <a:gd name="T12" fmla="*/ 0 w 79"/>
                <a:gd name="T13" fmla="*/ 585 h 1763"/>
                <a:gd name="T14" fmla="*/ 79 w 79"/>
                <a:gd name="T15" fmla="*/ 585 h 1763"/>
                <a:gd name="T16" fmla="*/ 0 w 79"/>
                <a:gd name="T17" fmla="*/ 289 h 1763"/>
                <a:gd name="T18" fmla="*/ 79 w 79"/>
                <a:gd name="T19" fmla="*/ 289 h 1763"/>
                <a:gd name="T20" fmla="*/ 0 w 79"/>
                <a:gd name="T21" fmla="*/ 0 h 1763"/>
                <a:gd name="T22" fmla="*/ 79 w 79"/>
                <a:gd name="T23" fmla="*/ 0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1763">
                  <a:moveTo>
                    <a:pt x="0" y="1763"/>
                  </a:moveTo>
                  <a:lnTo>
                    <a:pt x="79" y="1763"/>
                  </a:lnTo>
                  <a:moveTo>
                    <a:pt x="0" y="1467"/>
                  </a:moveTo>
                  <a:lnTo>
                    <a:pt x="79" y="1467"/>
                  </a:lnTo>
                  <a:moveTo>
                    <a:pt x="0" y="1171"/>
                  </a:moveTo>
                  <a:lnTo>
                    <a:pt x="79" y="1171"/>
                  </a:lnTo>
                  <a:moveTo>
                    <a:pt x="0" y="585"/>
                  </a:moveTo>
                  <a:lnTo>
                    <a:pt x="79" y="585"/>
                  </a:lnTo>
                  <a:moveTo>
                    <a:pt x="0" y="289"/>
                  </a:moveTo>
                  <a:lnTo>
                    <a:pt x="79" y="289"/>
                  </a:lnTo>
                  <a:moveTo>
                    <a:pt x="0" y="0"/>
                  </a:moveTo>
                  <a:lnTo>
                    <a:pt x="79" y="0"/>
                  </a:lnTo>
                </a:path>
              </a:pathLst>
            </a:custGeom>
            <a:noFill/>
            <a:ln w="12700" cap="flat">
              <a:solidFill>
                <a:srgbClr val="02020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9772" name="Line 28">
              <a:extLst>
                <a:ext uri="{FF2B5EF4-FFF2-40B4-BE49-F238E27FC236}">
                  <a16:creationId xmlns:a16="http://schemas.microsoft.com/office/drawing/2014/main" id="{7F409404-73CD-42DC-8199-B95C8339791C}"/>
                </a:ext>
              </a:extLst>
            </p:cNvPr>
            <p:cNvSpPr>
              <a:spLocks noChangeShapeType="1"/>
            </p:cNvSpPr>
            <p:nvPr/>
          </p:nvSpPr>
          <p:spPr bwMode="auto">
            <a:xfrm>
              <a:off x="6545042" y="4394994"/>
              <a:ext cx="1587" cy="112713"/>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9773" name="Line 29">
              <a:extLst>
                <a:ext uri="{FF2B5EF4-FFF2-40B4-BE49-F238E27FC236}">
                  <a16:creationId xmlns:a16="http://schemas.microsoft.com/office/drawing/2014/main" id="{F5D3E4AD-5741-45A9-BE4E-D97A7C4F68E5}"/>
                </a:ext>
              </a:extLst>
            </p:cNvPr>
            <p:cNvSpPr>
              <a:spLocks noChangeShapeType="1"/>
            </p:cNvSpPr>
            <p:nvPr/>
          </p:nvSpPr>
          <p:spPr bwMode="auto">
            <a:xfrm>
              <a:off x="7473729" y="4394994"/>
              <a:ext cx="1588" cy="112713"/>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59784" name="Picture 40">
              <a:extLst>
                <a:ext uri="{FF2B5EF4-FFF2-40B4-BE49-F238E27FC236}">
                  <a16:creationId xmlns:a16="http://schemas.microsoft.com/office/drawing/2014/main" id="{629296CB-065D-43B9-8DC3-CF29216D0D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0854" y="2059782"/>
              <a:ext cx="34766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85" name="Picture 41">
              <a:extLst>
                <a:ext uri="{FF2B5EF4-FFF2-40B4-BE49-F238E27FC236}">
                  <a16:creationId xmlns:a16="http://schemas.microsoft.com/office/drawing/2014/main" id="{6AEB6B01-AAEC-4571-AB47-8B25E0DC54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3842" y="2059782"/>
              <a:ext cx="3476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86" name="Picture 42">
              <a:extLst>
                <a:ext uri="{FF2B5EF4-FFF2-40B4-BE49-F238E27FC236}">
                  <a16:creationId xmlns:a16="http://schemas.microsoft.com/office/drawing/2014/main" id="{BA07EE69-C6CB-48CB-9E6E-85E0542D11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8842" y="2059782"/>
              <a:ext cx="3476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87" name="Picture 43">
              <a:extLst>
                <a:ext uri="{FF2B5EF4-FFF2-40B4-BE49-F238E27FC236}">
                  <a16:creationId xmlns:a16="http://schemas.microsoft.com/office/drawing/2014/main" id="{83971CD1-BEA0-400B-BA17-2AAE600E9E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2304" y="2059782"/>
              <a:ext cx="34766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88" name="Oval 44">
              <a:extLst>
                <a:ext uri="{FF2B5EF4-FFF2-40B4-BE49-F238E27FC236}">
                  <a16:creationId xmlns:a16="http://schemas.microsoft.com/office/drawing/2014/main" id="{614CB281-9271-4016-B9D7-3C0F694CD17E}"/>
                </a:ext>
              </a:extLst>
            </p:cNvPr>
            <p:cNvSpPr>
              <a:spLocks noChangeArrowheads="1"/>
            </p:cNvSpPr>
            <p:nvPr/>
          </p:nvSpPr>
          <p:spPr bwMode="auto">
            <a:xfrm>
              <a:off x="6525992" y="2610644"/>
              <a:ext cx="247650" cy="249238"/>
            </a:xfrm>
            <a:prstGeom prst="ellipse">
              <a:avLst/>
            </a:prstGeom>
            <a:solidFill>
              <a:srgbClr val="20BDC3"/>
            </a:solidFill>
            <a:ln w="12700">
              <a:solidFill>
                <a:srgbClr val="F89722"/>
              </a:solidFill>
              <a:miter lim="800000"/>
              <a:headEnd/>
              <a:tailEnd/>
            </a:ln>
          </p:spPr>
          <p:txBody>
            <a:bodyPr/>
            <a:lstStyle/>
            <a:p>
              <a:endParaRPr lang="en-GB"/>
            </a:p>
          </p:txBody>
        </p:sp>
        <p:sp>
          <p:nvSpPr>
            <p:cNvPr id="159789" name="Oval 45">
              <a:extLst>
                <a:ext uri="{FF2B5EF4-FFF2-40B4-BE49-F238E27FC236}">
                  <a16:creationId xmlns:a16="http://schemas.microsoft.com/office/drawing/2014/main" id="{673F230A-BCE7-4D87-8C73-B8A726787082}"/>
                </a:ext>
              </a:extLst>
            </p:cNvPr>
            <p:cNvSpPr>
              <a:spLocks noChangeArrowheads="1"/>
            </p:cNvSpPr>
            <p:nvPr/>
          </p:nvSpPr>
          <p:spPr bwMode="auto">
            <a:xfrm>
              <a:off x="6525992" y="2610644"/>
              <a:ext cx="247650" cy="249238"/>
            </a:xfrm>
            <a:prstGeom prst="ellipse">
              <a:avLst/>
            </a:prstGeom>
            <a:noFill/>
            <a:ln w="127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9790" name="Oval 46">
              <a:extLst>
                <a:ext uri="{FF2B5EF4-FFF2-40B4-BE49-F238E27FC236}">
                  <a16:creationId xmlns:a16="http://schemas.microsoft.com/office/drawing/2014/main" id="{CFE33D12-F8FF-4E31-B5AB-C5BD5FB8BB3F}"/>
                </a:ext>
              </a:extLst>
            </p:cNvPr>
            <p:cNvSpPr>
              <a:spLocks noChangeArrowheads="1"/>
            </p:cNvSpPr>
            <p:nvPr/>
          </p:nvSpPr>
          <p:spPr bwMode="auto">
            <a:xfrm>
              <a:off x="6195792" y="2682082"/>
              <a:ext cx="106362" cy="104775"/>
            </a:xfrm>
            <a:prstGeom prst="ellipse">
              <a:avLst/>
            </a:prstGeom>
            <a:solidFill>
              <a:srgbClr val="F3766E"/>
            </a:solidFill>
            <a:ln w="12700">
              <a:solidFill>
                <a:srgbClr val="ED2691"/>
              </a:solidFill>
              <a:miter lim="800000"/>
              <a:headEnd/>
              <a:tailEnd/>
            </a:ln>
          </p:spPr>
          <p:txBody>
            <a:bodyPr/>
            <a:lstStyle/>
            <a:p>
              <a:endParaRPr lang="en-GB"/>
            </a:p>
          </p:txBody>
        </p:sp>
        <p:sp>
          <p:nvSpPr>
            <p:cNvPr id="159791" name="Oval 47">
              <a:extLst>
                <a:ext uri="{FF2B5EF4-FFF2-40B4-BE49-F238E27FC236}">
                  <a16:creationId xmlns:a16="http://schemas.microsoft.com/office/drawing/2014/main" id="{C1BAE21D-4B76-4AC4-9B10-06618B72643C}"/>
                </a:ext>
              </a:extLst>
            </p:cNvPr>
            <p:cNvSpPr>
              <a:spLocks noChangeArrowheads="1"/>
            </p:cNvSpPr>
            <p:nvPr/>
          </p:nvSpPr>
          <p:spPr bwMode="auto">
            <a:xfrm>
              <a:off x="6195792" y="2682082"/>
              <a:ext cx="106362" cy="104775"/>
            </a:xfrm>
            <a:prstGeom prst="ellipse">
              <a:avLst/>
            </a:prstGeom>
            <a:noFill/>
            <a:ln w="127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9792" name="Oval 48">
              <a:extLst>
                <a:ext uri="{FF2B5EF4-FFF2-40B4-BE49-F238E27FC236}">
                  <a16:creationId xmlns:a16="http://schemas.microsoft.com/office/drawing/2014/main" id="{E71199FA-3821-4D4D-B8AD-D549F512213D}"/>
                </a:ext>
              </a:extLst>
            </p:cNvPr>
            <p:cNvSpPr>
              <a:spLocks noChangeArrowheads="1"/>
            </p:cNvSpPr>
            <p:nvPr/>
          </p:nvSpPr>
          <p:spPr bwMode="auto">
            <a:xfrm>
              <a:off x="7160992" y="2610644"/>
              <a:ext cx="249237" cy="249238"/>
            </a:xfrm>
            <a:prstGeom prst="ellipse">
              <a:avLst/>
            </a:prstGeom>
            <a:solidFill>
              <a:srgbClr val="F3766E"/>
            </a:solidFill>
            <a:ln w="12700">
              <a:solidFill>
                <a:srgbClr val="ED2691"/>
              </a:solidFill>
              <a:miter lim="800000"/>
              <a:headEnd/>
              <a:tailEnd/>
            </a:ln>
          </p:spPr>
          <p:txBody>
            <a:bodyPr/>
            <a:lstStyle/>
            <a:p>
              <a:endParaRPr lang="en-GB"/>
            </a:p>
          </p:txBody>
        </p:sp>
        <p:sp>
          <p:nvSpPr>
            <p:cNvPr id="159793" name="Oval 49">
              <a:extLst>
                <a:ext uri="{FF2B5EF4-FFF2-40B4-BE49-F238E27FC236}">
                  <a16:creationId xmlns:a16="http://schemas.microsoft.com/office/drawing/2014/main" id="{86395435-0839-4E29-B52A-9BB0C92ED36B}"/>
                </a:ext>
              </a:extLst>
            </p:cNvPr>
            <p:cNvSpPr>
              <a:spLocks noChangeArrowheads="1"/>
            </p:cNvSpPr>
            <p:nvPr/>
          </p:nvSpPr>
          <p:spPr bwMode="auto">
            <a:xfrm>
              <a:off x="7160992" y="2610644"/>
              <a:ext cx="249237" cy="249238"/>
            </a:xfrm>
            <a:prstGeom prst="ellipse">
              <a:avLst/>
            </a:prstGeom>
            <a:noFill/>
            <a:ln w="127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9794" name="Oval 50">
              <a:extLst>
                <a:ext uri="{FF2B5EF4-FFF2-40B4-BE49-F238E27FC236}">
                  <a16:creationId xmlns:a16="http://schemas.microsoft.com/office/drawing/2014/main" id="{1FD2EE1C-406B-4898-B66C-DF42B8FFDC0D}"/>
                </a:ext>
              </a:extLst>
            </p:cNvPr>
            <p:cNvSpPr>
              <a:spLocks noChangeArrowheads="1"/>
            </p:cNvSpPr>
            <p:nvPr/>
          </p:nvSpPr>
          <p:spPr bwMode="auto">
            <a:xfrm>
              <a:off x="7622954" y="2682082"/>
              <a:ext cx="106363" cy="104775"/>
            </a:xfrm>
            <a:prstGeom prst="ellipse">
              <a:avLst/>
            </a:prstGeom>
            <a:solidFill>
              <a:srgbClr val="20BDC3"/>
            </a:solidFill>
            <a:ln w="12700">
              <a:solidFill>
                <a:srgbClr val="F89722"/>
              </a:solidFill>
              <a:miter lim="800000"/>
              <a:headEnd/>
              <a:tailEnd/>
            </a:ln>
          </p:spPr>
          <p:txBody>
            <a:bodyPr/>
            <a:lstStyle/>
            <a:p>
              <a:endParaRPr lang="en-GB"/>
            </a:p>
          </p:txBody>
        </p:sp>
        <p:sp>
          <p:nvSpPr>
            <p:cNvPr id="159795" name="Oval 51">
              <a:extLst>
                <a:ext uri="{FF2B5EF4-FFF2-40B4-BE49-F238E27FC236}">
                  <a16:creationId xmlns:a16="http://schemas.microsoft.com/office/drawing/2014/main" id="{78098828-82F7-4AEA-A6DE-DAC7D2867E5D}"/>
                </a:ext>
              </a:extLst>
            </p:cNvPr>
            <p:cNvSpPr>
              <a:spLocks noChangeArrowheads="1"/>
            </p:cNvSpPr>
            <p:nvPr/>
          </p:nvSpPr>
          <p:spPr bwMode="auto">
            <a:xfrm>
              <a:off x="7622954" y="2682082"/>
              <a:ext cx="106363" cy="104775"/>
            </a:xfrm>
            <a:prstGeom prst="ellipse">
              <a:avLst/>
            </a:prstGeom>
            <a:noFill/>
            <a:ln w="127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0005" name="Rectangle 261">
              <a:extLst>
                <a:ext uri="{FF2B5EF4-FFF2-40B4-BE49-F238E27FC236}">
                  <a16:creationId xmlns:a16="http://schemas.microsoft.com/office/drawing/2014/main" id="{C4990B9E-3390-4EAC-9827-0CF767C04F85}"/>
                </a:ext>
              </a:extLst>
            </p:cNvPr>
            <p:cNvSpPr>
              <a:spLocks noChangeArrowheads="1"/>
            </p:cNvSpPr>
            <p:nvPr/>
          </p:nvSpPr>
          <p:spPr bwMode="auto">
            <a:xfrm>
              <a:off x="5841779" y="3232944"/>
              <a:ext cx="257175" cy="2447925"/>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en-GB"/>
            </a:p>
          </p:txBody>
        </p:sp>
        <p:sp>
          <p:nvSpPr>
            <p:cNvPr id="160006" name="Text Box 262">
              <a:extLst>
                <a:ext uri="{FF2B5EF4-FFF2-40B4-BE49-F238E27FC236}">
                  <a16:creationId xmlns:a16="http://schemas.microsoft.com/office/drawing/2014/main" id="{7E9CEBAA-2EEC-4944-8257-F13894888593}"/>
                </a:ext>
              </a:extLst>
            </p:cNvPr>
            <p:cNvSpPr txBox="1">
              <a:spLocks noChangeArrowheads="1"/>
            </p:cNvSpPr>
            <p:nvPr/>
          </p:nvSpPr>
          <p:spPr bwMode="auto">
            <a:xfrm rot="16200000">
              <a:off x="5275316" y="4345395"/>
              <a:ext cx="1361527"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dirty="0"/>
                <a:t>s’ ↔ intensità</a:t>
              </a:r>
            </a:p>
          </p:txBody>
        </p:sp>
        <p:sp>
          <p:nvSpPr>
            <p:cNvPr id="160063" name="Rectangle 319">
              <a:extLst>
                <a:ext uri="{FF2B5EF4-FFF2-40B4-BE49-F238E27FC236}">
                  <a16:creationId xmlns:a16="http://schemas.microsoft.com/office/drawing/2014/main" id="{CA4FA2D8-4FCA-4FBF-8279-DD126597965E}"/>
                </a:ext>
              </a:extLst>
            </p:cNvPr>
            <p:cNvSpPr>
              <a:spLocks noChangeArrowheads="1"/>
            </p:cNvSpPr>
            <p:nvPr/>
          </p:nvSpPr>
          <p:spPr bwMode="auto">
            <a:xfrm>
              <a:off x="6341842" y="1510507"/>
              <a:ext cx="1250214" cy="276999"/>
            </a:xfrm>
            <a:prstGeom prst="rect">
              <a:avLst/>
            </a:prstGeom>
            <a:solidFill>
              <a:schemeClr val="bg1"/>
            </a:solidFill>
            <a:ln>
              <a:noFill/>
            </a:ln>
            <a:effectLst/>
          </p:spPr>
          <p:txBody>
            <a:bodyPr wrap="none" lIns="0" tIns="0" rIns="0" bIns="0">
              <a:spAutoFit/>
            </a:bodyPr>
            <a:lstStyle/>
            <a:p>
              <a:r>
                <a:rPr lang="en-US" altLang="en-US" dirty="0" err="1">
                  <a:solidFill>
                    <a:schemeClr val="folHlink"/>
                  </a:solidFill>
                </a:rPr>
                <a:t>incongruente</a:t>
              </a:r>
              <a:endParaRPr lang="it-IT" altLang="en-US" dirty="0">
                <a:solidFill>
                  <a:schemeClr val="folHlink"/>
                </a:solidFill>
              </a:endParaRPr>
            </a:p>
          </p:txBody>
        </p:sp>
        <p:sp>
          <p:nvSpPr>
            <p:cNvPr id="2" name="CasellaDiTesto 1">
              <a:extLst>
                <a:ext uri="{FF2B5EF4-FFF2-40B4-BE49-F238E27FC236}">
                  <a16:creationId xmlns:a16="http://schemas.microsoft.com/office/drawing/2014/main" id="{427B6673-D24D-453C-953F-9AE63170F37B}"/>
                </a:ext>
              </a:extLst>
            </p:cNvPr>
            <p:cNvSpPr txBox="1"/>
            <p:nvPr/>
          </p:nvSpPr>
          <p:spPr>
            <a:xfrm>
              <a:off x="5932991" y="5661303"/>
              <a:ext cx="976358" cy="369332"/>
            </a:xfrm>
            <a:prstGeom prst="rect">
              <a:avLst/>
            </a:prstGeom>
            <a:solidFill>
              <a:schemeClr val="bg1"/>
            </a:solidFill>
          </p:spPr>
          <p:txBody>
            <a:bodyPr wrap="none" rtlCol="0">
              <a:spAutoFit/>
            </a:bodyPr>
            <a:lstStyle/>
            <a:p>
              <a:pPr algn="ctr"/>
              <a:r>
                <a:rPr lang="it-IT" dirty="0"/>
                <a:t>negativa</a:t>
              </a:r>
              <a:endParaRPr lang="en-GB" dirty="0"/>
            </a:p>
          </p:txBody>
        </p:sp>
        <p:sp>
          <p:nvSpPr>
            <p:cNvPr id="127" name="CasellaDiTesto 126">
              <a:extLst>
                <a:ext uri="{FF2B5EF4-FFF2-40B4-BE49-F238E27FC236}">
                  <a16:creationId xmlns:a16="http://schemas.microsoft.com/office/drawing/2014/main" id="{A687C6A2-96FF-4943-A7B6-E044676C4FDB}"/>
                </a:ext>
              </a:extLst>
            </p:cNvPr>
            <p:cNvSpPr txBox="1"/>
            <p:nvPr/>
          </p:nvSpPr>
          <p:spPr>
            <a:xfrm>
              <a:off x="7063360" y="5661303"/>
              <a:ext cx="912237" cy="369332"/>
            </a:xfrm>
            <a:prstGeom prst="rect">
              <a:avLst/>
            </a:prstGeom>
            <a:solidFill>
              <a:schemeClr val="bg1"/>
            </a:solidFill>
          </p:spPr>
          <p:txBody>
            <a:bodyPr wrap="none" rtlCol="0">
              <a:spAutoFit/>
            </a:bodyPr>
            <a:lstStyle/>
            <a:p>
              <a:pPr algn="ctr"/>
              <a:r>
                <a:rPr lang="it-IT" dirty="0"/>
                <a:t>positiva</a:t>
              </a:r>
              <a:endParaRPr lang="en-GB" dirty="0"/>
            </a:p>
          </p:txBody>
        </p:sp>
        <p:sp>
          <p:nvSpPr>
            <p:cNvPr id="129" name="CasellaDiTesto 128">
              <a:extLst>
                <a:ext uri="{FF2B5EF4-FFF2-40B4-BE49-F238E27FC236}">
                  <a16:creationId xmlns:a16="http://schemas.microsoft.com/office/drawing/2014/main" id="{B7DCA3D7-CE2C-4283-AFC8-48CB4C012A7A}"/>
                </a:ext>
              </a:extLst>
            </p:cNvPr>
            <p:cNvSpPr txBox="1"/>
            <p:nvPr/>
          </p:nvSpPr>
          <p:spPr>
            <a:xfrm>
              <a:off x="6195792" y="6231216"/>
              <a:ext cx="1522340" cy="369332"/>
            </a:xfrm>
            <a:prstGeom prst="rect">
              <a:avLst/>
            </a:prstGeom>
            <a:solidFill>
              <a:schemeClr val="bg1"/>
            </a:solidFill>
          </p:spPr>
          <p:txBody>
            <a:bodyPr wrap="none" rtlCol="0">
              <a:spAutoFit/>
            </a:bodyPr>
            <a:lstStyle/>
            <a:p>
              <a:r>
                <a:rPr lang="it-IT" dirty="0"/>
                <a:t>valenza media</a:t>
              </a:r>
              <a:endParaRPr lang="en-GB" dirty="0"/>
            </a:p>
          </p:txBody>
        </p:sp>
        <p:sp>
          <p:nvSpPr>
            <p:cNvPr id="4" name="Rettangolo 3">
              <a:extLst>
                <a:ext uri="{FF2B5EF4-FFF2-40B4-BE49-F238E27FC236}">
                  <a16:creationId xmlns:a16="http://schemas.microsoft.com/office/drawing/2014/main" id="{63FD4000-8C51-4818-AF93-FCF484A490E2}"/>
                </a:ext>
              </a:extLst>
            </p:cNvPr>
            <p:cNvSpPr/>
            <p:nvPr/>
          </p:nvSpPr>
          <p:spPr>
            <a:xfrm>
              <a:off x="6130704" y="1776949"/>
              <a:ext cx="1660525" cy="237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uppo 4">
            <a:extLst>
              <a:ext uri="{FF2B5EF4-FFF2-40B4-BE49-F238E27FC236}">
                <a16:creationId xmlns:a16="http://schemas.microsoft.com/office/drawing/2014/main" id="{5EFC7558-575E-4942-BBB1-A3DEF16C8209}"/>
              </a:ext>
            </a:extLst>
          </p:cNvPr>
          <p:cNvGrpSpPr/>
          <p:nvPr/>
        </p:nvGrpSpPr>
        <p:grpSpPr>
          <a:xfrm>
            <a:off x="1051146" y="1502569"/>
            <a:ext cx="2322512" cy="5149850"/>
            <a:chOff x="1051146" y="1502569"/>
            <a:chExt cx="2322512" cy="5149850"/>
          </a:xfrm>
        </p:grpSpPr>
        <p:sp>
          <p:nvSpPr>
            <p:cNvPr id="159747" name="Freeform 3">
              <a:extLst>
                <a:ext uri="{FF2B5EF4-FFF2-40B4-BE49-F238E27FC236}">
                  <a16:creationId xmlns:a16="http://schemas.microsoft.com/office/drawing/2014/main" id="{265266C9-7447-43CA-829A-4C74554A0410}"/>
                </a:ext>
              </a:extLst>
            </p:cNvPr>
            <p:cNvSpPr>
              <a:spLocks/>
            </p:cNvSpPr>
            <p:nvPr/>
          </p:nvSpPr>
          <p:spPr bwMode="auto">
            <a:xfrm>
              <a:off x="1051146" y="2283619"/>
              <a:ext cx="2322512" cy="4368800"/>
            </a:xfrm>
            <a:custGeom>
              <a:avLst/>
              <a:gdLst>
                <a:gd name="T0" fmla="*/ 1483 w 1483"/>
                <a:gd name="T1" fmla="*/ 2741 h 2789"/>
                <a:gd name="T2" fmla="*/ 1435 w 1483"/>
                <a:gd name="T3" fmla="*/ 2789 h 2789"/>
                <a:gd name="T4" fmla="*/ 48 w 1483"/>
                <a:gd name="T5" fmla="*/ 2789 h 2789"/>
                <a:gd name="T6" fmla="*/ 0 w 1483"/>
                <a:gd name="T7" fmla="*/ 2741 h 2789"/>
                <a:gd name="T8" fmla="*/ 0 w 1483"/>
                <a:gd name="T9" fmla="*/ 48 h 2789"/>
                <a:gd name="T10" fmla="*/ 48 w 1483"/>
                <a:gd name="T11" fmla="*/ 0 h 2789"/>
                <a:gd name="T12" fmla="*/ 1435 w 1483"/>
                <a:gd name="T13" fmla="*/ 0 h 2789"/>
                <a:gd name="T14" fmla="*/ 1483 w 1483"/>
                <a:gd name="T15" fmla="*/ 48 h 2789"/>
                <a:gd name="T16" fmla="*/ 1483 w 1483"/>
                <a:gd name="T17" fmla="*/ 2741 h 2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3" h="2789">
                  <a:moveTo>
                    <a:pt x="1483" y="2741"/>
                  </a:moveTo>
                  <a:cubicBezTo>
                    <a:pt x="1483" y="2768"/>
                    <a:pt x="1462" y="2789"/>
                    <a:pt x="1435" y="2789"/>
                  </a:cubicBezTo>
                  <a:cubicBezTo>
                    <a:pt x="48" y="2789"/>
                    <a:pt x="48" y="2789"/>
                    <a:pt x="48" y="2789"/>
                  </a:cubicBezTo>
                  <a:cubicBezTo>
                    <a:pt x="22" y="2789"/>
                    <a:pt x="0" y="2768"/>
                    <a:pt x="0" y="2741"/>
                  </a:cubicBezTo>
                  <a:cubicBezTo>
                    <a:pt x="0" y="48"/>
                    <a:pt x="0" y="48"/>
                    <a:pt x="0" y="48"/>
                  </a:cubicBezTo>
                  <a:cubicBezTo>
                    <a:pt x="0" y="21"/>
                    <a:pt x="22" y="0"/>
                    <a:pt x="48" y="0"/>
                  </a:cubicBezTo>
                  <a:cubicBezTo>
                    <a:pt x="1435" y="0"/>
                    <a:pt x="1435" y="0"/>
                    <a:pt x="1435" y="0"/>
                  </a:cubicBezTo>
                  <a:cubicBezTo>
                    <a:pt x="1462" y="0"/>
                    <a:pt x="1483" y="21"/>
                    <a:pt x="1483" y="48"/>
                  </a:cubicBezTo>
                  <a:lnTo>
                    <a:pt x="1483" y="2741"/>
                  </a:lnTo>
                  <a:close/>
                </a:path>
              </a:pathLst>
            </a:custGeom>
            <a:noFill/>
            <a:ln w="19050" cap="rnd">
              <a:solidFill>
                <a:srgbClr val="00683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b="1"/>
            </a:p>
          </p:txBody>
        </p:sp>
        <p:sp>
          <p:nvSpPr>
            <p:cNvPr id="159749" name="Freeform 5">
              <a:extLst>
                <a:ext uri="{FF2B5EF4-FFF2-40B4-BE49-F238E27FC236}">
                  <a16:creationId xmlns:a16="http://schemas.microsoft.com/office/drawing/2014/main" id="{9802A188-7EDF-4C77-B931-C1FE0E8B75AB}"/>
                </a:ext>
              </a:extLst>
            </p:cNvPr>
            <p:cNvSpPr>
              <a:spLocks/>
            </p:cNvSpPr>
            <p:nvPr/>
          </p:nvSpPr>
          <p:spPr bwMode="auto">
            <a:xfrm>
              <a:off x="1171796" y="1632744"/>
              <a:ext cx="2073275" cy="1279525"/>
            </a:xfrm>
            <a:custGeom>
              <a:avLst/>
              <a:gdLst>
                <a:gd name="T0" fmla="*/ 1324 w 1324"/>
                <a:gd name="T1" fmla="*/ 769 h 817"/>
                <a:gd name="T2" fmla="*/ 1276 w 1324"/>
                <a:gd name="T3" fmla="*/ 817 h 817"/>
                <a:gd name="T4" fmla="*/ 48 w 1324"/>
                <a:gd name="T5" fmla="*/ 817 h 817"/>
                <a:gd name="T6" fmla="*/ 0 w 1324"/>
                <a:gd name="T7" fmla="*/ 769 h 817"/>
                <a:gd name="T8" fmla="*/ 0 w 1324"/>
                <a:gd name="T9" fmla="*/ 48 h 817"/>
                <a:gd name="T10" fmla="*/ 48 w 1324"/>
                <a:gd name="T11" fmla="*/ 0 h 817"/>
                <a:gd name="T12" fmla="*/ 1276 w 1324"/>
                <a:gd name="T13" fmla="*/ 0 h 817"/>
                <a:gd name="T14" fmla="*/ 1324 w 1324"/>
                <a:gd name="T15" fmla="*/ 48 h 817"/>
                <a:gd name="T16" fmla="*/ 1324 w 1324"/>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4" h="817">
                  <a:moveTo>
                    <a:pt x="1324" y="769"/>
                  </a:moveTo>
                  <a:cubicBezTo>
                    <a:pt x="1324" y="796"/>
                    <a:pt x="1303" y="817"/>
                    <a:pt x="1276" y="817"/>
                  </a:cubicBezTo>
                  <a:cubicBezTo>
                    <a:pt x="48" y="817"/>
                    <a:pt x="48" y="817"/>
                    <a:pt x="48" y="817"/>
                  </a:cubicBezTo>
                  <a:cubicBezTo>
                    <a:pt x="21" y="817"/>
                    <a:pt x="0" y="796"/>
                    <a:pt x="0" y="769"/>
                  </a:cubicBezTo>
                  <a:cubicBezTo>
                    <a:pt x="0" y="48"/>
                    <a:pt x="0" y="48"/>
                    <a:pt x="0" y="48"/>
                  </a:cubicBezTo>
                  <a:cubicBezTo>
                    <a:pt x="0" y="22"/>
                    <a:pt x="21" y="0"/>
                    <a:pt x="48" y="0"/>
                  </a:cubicBezTo>
                  <a:cubicBezTo>
                    <a:pt x="1276" y="0"/>
                    <a:pt x="1276" y="0"/>
                    <a:pt x="1276" y="0"/>
                  </a:cubicBezTo>
                  <a:cubicBezTo>
                    <a:pt x="1303" y="0"/>
                    <a:pt x="1324" y="22"/>
                    <a:pt x="1324" y="48"/>
                  </a:cubicBezTo>
                  <a:lnTo>
                    <a:pt x="1324" y="769"/>
                  </a:lnTo>
                  <a:close/>
                </a:path>
              </a:pathLst>
            </a:custGeom>
            <a:solidFill>
              <a:srgbClr val="FFFFFF"/>
            </a:solidFill>
            <a:ln w="19050" cap="rnd">
              <a:solidFill>
                <a:srgbClr val="006838"/>
              </a:solidFill>
              <a:prstDash val="solid"/>
              <a:round/>
              <a:headEnd/>
              <a:tailEnd/>
            </a:ln>
          </p:spPr>
          <p:txBody>
            <a:bodyPr/>
            <a:lstStyle/>
            <a:p>
              <a:endParaRPr lang="en-GB" b="1"/>
            </a:p>
          </p:txBody>
        </p:sp>
        <p:grpSp>
          <p:nvGrpSpPr>
            <p:cNvPr id="159764" name="Group 20">
              <a:extLst>
                <a:ext uri="{FF2B5EF4-FFF2-40B4-BE49-F238E27FC236}">
                  <a16:creationId xmlns:a16="http://schemas.microsoft.com/office/drawing/2014/main" id="{A05CE376-A12C-4634-BFF7-F36092D6218D}"/>
                </a:ext>
              </a:extLst>
            </p:cNvPr>
            <p:cNvGrpSpPr>
              <a:grpSpLocks/>
            </p:cNvGrpSpPr>
            <p:nvPr/>
          </p:nvGrpSpPr>
          <p:grpSpPr bwMode="auto">
            <a:xfrm>
              <a:off x="1343246" y="5717381"/>
              <a:ext cx="1722438" cy="817563"/>
              <a:chOff x="1915" y="3825"/>
              <a:chExt cx="1085" cy="515"/>
            </a:xfrm>
          </p:grpSpPr>
          <p:sp>
            <p:nvSpPr>
              <p:cNvPr id="159765" name="Text Box 21">
                <a:extLst>
                  <a:ext uri="{FF2B5EF4-FFF2-40B4-BE49-F238E27FC236}">
                    <a16:creationId xmlns:a16="http://schemas.microsoft.com/office/drawing/2014/main" id="{46118515-DBD8-44C8-A454-BAAF95870BF4}"/>
                  </a:ext>
                </a:extLst>
              </p:cNvPr>
              <p:cNvSpPr txBox="1">
                <a:spLocks noChangeArrowheads="1"/>
              </p:cNvSpPr>
              <p:nvPr/>
            </p:nvSpPr>
            <p:spPr bwMode="auto">
              <a:xfrm>
                <a:off x="1985" y="4166"/>
                <a:ext cx="960"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b="1"/>
                  <a:t>average valence</a:t>
                </a:r>
              </a:p>
            </p:txBody>
          </p:sp>
          <p:sp>
            <p:nvSpPr>
              <p:cNvPr id="159766" name="Text Box 22">
                <a:extLst>
                  <a:ext uri="{FF2B5EF4-FFF2-40B4-BE49-F238E27FC236}">
                    <a16:creationId xmlns:a16="http://schemas.microsoft.com/office/drawing/2014/main" id="{200441C4-0CEE-4F74-BF47-C5AF101F549B}"/>
                  </a:ext>
                </a:extLst>
              </p:cNvPr>
              <p:cNvSpPr txBox="1">
                <a:spLocks noChangeArrowheads="1"/>
              </p:cNvSpPr>
              <p:nvPr/>
            </p:nvSpPr>
            <p:spPr bwMode="auto">
              <a:xfrm>
                <a:off x="1915" y="3825"/>
                <a:ext cx="513" cy="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dirty="0"/>
                  <a:t>negative</a:t>
                </a:r>
              </a:p>
              <a:p>
                <a:pPr algn="ctr"/>
                <a:r>
                  <a:rPr lang="it-IT" altLang="en-US" dirty="0"/>
                  <a:t>(-50)</a:t>
                </a:r>
              </a:p>
            </p:txBody>
          </p:sp>
          <p:sp>
            <p:nvSpPr>
              <p:cNvPr id="159767" name="Text Box 23">
                <a:extLst>
                  <a:ext uri="{FF2B5EF4-FFF2-40B4-BE49-F238E27FC236}">
                    <a16:creationId xmlns:a16="http://schemas.microsoft.com/office/drawing/2014/main" id="{293D6CCE-20CA-497D-B6BC-41A2F5F4BECA}"/>
                  </a:ext>
                </a:extLst>
              </p:cNvPr>
              <p:cNvSpPr txBox="1">
                <a:spLocks noChangeArrowheads="1"/>
              </p:cNvSpPr>
              <p:nvPr/>
            </p:nvSpPr>
            <p:spPr bwMode="auto">
              <a:xfrm>
                <a:off x="2526" y="3825"/>
                <a:ext cx="474" cy="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dirty="0"/>
                  <a:t>positive</a:t>
                </a:r>
              </a:p>
              <a:p>
                <a:pPr algn="ctr"/>
                <a:r>
                  <a:rPr lang="it-IT" altLang="en-US" dirty="0"/>
                  <a:t>(+50)</a:t>
                </a:r>
              </a:p>
            </p:txBody>
          </p:sp>
        </p:grpSp>
        <p:pic>
          <p:nvPicPr>
            <p:cNvPr id="159796" name="Picture 52">
              <a:extLst>
                <a:ext uri="{FF2B5EF4-FFF2-40B4-BE49-F238E27FC236}">
                  <a16:creationId xmlns:a16="http://schemas.microsoft.com/office/drawing/2014/main" id="{E32FFCC9-2428-4C5A-A506-8EBCEBEB34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6921" y="2042319"/>
              <a:ext cx="3476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97" name="Picture 53">
              <a:extLst>
                <a:ext uri="{FF2B5EF4-FFF2-40B4-BE49-F238E27FC236}">
                  <a16:creationId xmlns:a16="http://schemas.microsoft.com/office/drawing/2014/main" id="{76B79F15-02A1-4F9A-8F30-8B4ED7C3EA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9121" y="2042319"/>
              <a:ext cx="3460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98" name="Picture 54">
              <a:extLst>
                <a:ext uri="{FF2B5EF4-FFF2-40B4-BE49-F238E27FC236}">
                  <a16:creationId xmlns:a16="http://schemas.microsoft.com/office/drawing/2014/main" id="{4EA2BA6B-B889-479E-9417-85F9070FC1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933" y="2042319"/>
              <a:ext cx="34766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99" name="Picture 55">
              <a:extLst>
                <a:ext uri="{FF2B5EF4-FFF2-40B4-BE49-F238E27FC236}">
                  <a16:creationId xmlns:a16="http://schemas.microsoft.com/office/drawing/2014/main" id="{56B01412-5F5B-4B7D-A7FD-3D1E5AF274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521" y="2042319"/>
              <a:ext cx="3476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800" name="Oval 56">
              <a:extLst>
                <a:ext uri="{FF2B5EF4-FFF2-40B4-BE49-F238E27FC236}">
                  <a16:creationId xmlns:a16="http://schemas.microsoft.com/office/drawing/2014/main" id="{B0B13F89-7B4F-403E-82A8-71DD2601211F}"/>
                </a:ext>
              </a:extLst>
            </p:cNvPr>
            <p:cNvSpPr>
              <a:spLocks noChangeArrowheads="1"/>
            </p:cNvSpPr>
            <p:nvPr/>
          </p:nvSpPr>
          <p:spPr bwMode="auto">
            <a:xfrm>
              <a:off x="1408333" y="2593181"/>
              <a:ext cx="249238" cy="249238"/>
            </a:xfrm>
            <a:prstGeom prst="ellipse">
              <a:avLst/>
            </a:prstGeom>
            <a:solidFill>
              <a:srgbClr val="F3766E"/>
            </a:solidFill>
            <a:ln w="12700">
              <a:solidFill>
                <a:srgbClr val="F89722"/>
              </a:solidFill>
              <a:miter lim="800000"/>
              <a:headEnd/>
              <a:tailEnd/>
            </a:ln>
          </p:spPr>
          <p:txBody>
            <a:bodyPr/>
            <a:lstStyle/>
            <a:p>
              <a:endParaRPr lang="en-GB" b="1"/>
            </a:p>
          </p:txBody>
        </p:sp>
        <p:sp>
          <p:nvSpPr>
            <p:cNvPr id="159801" name="Oval 57">
              <a:extLst>
                <a:ext uri="{FF2B5EF4-FFF2-40B4-BE49-F238E27FC236}">
                  <a16:creationId xmlns:a16="http://schemas.microsoft.com/office/drawing/2014/main" id="{FB0B3A9F-3D05-42BA-9521-DDBB556535E0}"/>
                </a:ext>
              </a:extLst>
            </p:cNvPr>
            <p:cNvSpPr>
              <a:spLocks noChangeArrowheads="1"/>
            </p:cNvSpPr>
            <p:nvPr/>
          </p:nvSpPr>
          <p:spPr bwMode="auto">
            <a:xfrm>
              <a:off x="1408333" y="2593181"/>
              <a:ext cx="249238" cy="249238"/>
            </a:xfrm>
            <a:prstGeom prst="ellipse">
              <a:avLst/>
            </a:prstGeom>
            <a:noFill/>
            <a:ln w="127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b="1"/>
            </a:p>
          </p:txBody>
        </p:sp>
        <p:sp>
          <p:nvSpPr>
            <p:cNvPr id="159802" name="Oval 58">
              <a:extLst>
                <a:ext uri="{FF2B5EF4-FFF2-40B4-BE49-F238E27FC236}">
                  <a16:creationId xmlns:a16="http://schemas.microsoft.com/office/drawing/2014/main" id="{F7813790-B9D5-40DA-B50D-3CCDF599317C}"/>
                </a:ext>
              </a:extLst>
            </p:cNvPr>
            <p:cNvSpPr>
              <a:spLocks noChangeArrowheads="1"/>
            </p:cNvSpPr>
            <p:nvPr/>
          </p:nvSpPr>
          <p:spPr bwMode="auto">
            <a:xfrm>
              <a:off x="1884583" y="2663031"/>
              <a:ext cx="106363" cy="106363"/>
            </a:xfrm>
            <a:prstGeom prst="ellipse">
              <a:avLst/>
            </a:prstGeom>
            <a:solidFill>
              <a:srgbClr val="20BDC3"/>
            </a:solidFill>
            <a:ln w="12700">
              <a:solidFill>
                <a:srgbClr val="ED2691"/>
              </a:solidFill>
              <a:miter lim="800000"/>
              <a:headEnd/>
              <a:tailEnd/>
            </a:ln>
          </p:spPr>
          <p:txBody>
            <a:bodyPr/>
            <a:lstStyle/>
            <a:p>
              <a:endParaRPr lang="en-GB" b="1"/>
            </a:p>
          </p:txBody>
        </p:sp>
        <p:sp>
          <p:nvSpPr>
            <p:cNvPr id="159803" name="Oval 59">
              <a:extLst>
                <a:ext uri="{FF2B5EF4-FFF2-40B4-BE49-F238E27FC236}">
                  <a16:creationId xmlns:a16="http://schemas.microsoft.com/office/drawing/2014/main" id="{2E1518A2-BFED-4F34-A3A6-6E051E780A7C}"/>
                </a:ext>
              </a:extLst>
            </p:cNvPr>
            <p:cNvSpPr>
              <a:spLocks noChangeArrowheads="1"/>
            </p:cNvSpPr>
            <p:nvPr/>
          </p:nvSpPr>
          <p:spPr bwMode="auto">
            <a:xfrm>
              <a:off x="1884583" y="2663031"/>
              <a:ext cx="106363" cy="106363"/>
            </a:xfrm>
            <a:prstGeom prst="ellipse">
              <a:avLst/>
            </a:prstGeom>
            <a:noFill/>
            <a:ln w="127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b="1"/>
            </a:p>
          </p:txBody>
        </p:sp>
        <p:sp>
          <p:nvSpPr>
            <p:cNvPr id="159804" name="Oval 60">
              <a:extLst>
                <a:ext uri="{FF2B5EF4-FFF2-40B4-BE49-F238E27FC236}">
                  <a16:creationId xmlns:a16="http://schemas.microsoft.com/office/drawing/2014/main" id="{A7238474-BA55-4B88-8A1A-64E76321842C}"/>
                </a:ext>
              </a:extLst>
            </p:cNvPr>
            <p:cNvSpPr>
              <a:spLocks noChangeArrowheads="1"/>
            </p:cNvSpPr>
            <p:nvPr/>
          </p:nvSpPr>
          <p:spPr bwMode="auto">
            <a:xfrm>
              <a:off x="2854546" y="2593181"/>
              <a:ext cx="249237" cy="249238"/>
            </a:xfrm>
            <a:prstGeom prst="ellipse">
              <a:avLst/>
            </a:prstGeom>
            <a:solidFill>
              <a:srgbClr val="20BDC3"/>
            </a:solidFill>
            <a:ln w="12700">
              <a:solidFill>
                <a:srgbClr val="ED2691"/>
              </a:solidFill>
              <a:miter lim="800000"/>
              <a:headEnd/>
              <a:tailEnd/>
            </a:ln>
          </p:spPr>
          <p:txBody>
            <a:bodyPr/>
            <a:lstStyle/>
            <a:p>
              <a:endParaRPr lang="en-GB" b="1"/>
            </a:p>
          </p:txBody>
        </p:sp>
        <p:sp>
          <p:nvSpPr>
            <p:cNvPr id="159805" name="Oval 61">
              <a:extLst>
                <a:ext uri="{FF2B5EF4-FFF2-40B4-BE49-F238E27FC236}">
                  <a16:creationId xmlns:a16="http://schemas.microsoft.com/office/drawing/2014/main" id="{3D67773D-B6F2-44D1-BA2B-D891C3EE58AA}"/>
                </a:ext>
              </a:extLst>
            </p:cNvPr>
            <p:cNvSpPr>
              <a:spLocks noChangeArrowheads="1"/>
            </p:cNvSpPr>
            <p:nvPr/>
          </p:nvSpPr>
          <p:spPr bwMode="auto">
            <a:xfrm>
              <a:off x="2854546" y="2593181"/>
              <a:ext cx="249237" cy="249238"/>
            </a:xfrm>
            <a:prstGeom prst="ellipse">
              <a:avLst/>
            </a:prstGeom>
            <a:noFill/>
            <a:ln w="127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b="1"/>
            </a:p>
          </p:txBody>
        </p:sp>
        <p:sp>
          <p:nvSpPr>
            <p:cNvPr id="159806" name="Oval 62">
              <a:extLst>
                <a:ext uri="{FF2B5EF4-FFF2-40B4-BE49-F238E27FC236}">
                  <a16:creationId xmlns:a16="http://schemas.microsoft.com/office/drawing/2014/main" id="{7802E1E6-4130-4EA4-A891-53330ABED540}"/>
                </a:ext>
              </a:extLst>
            </p:cNvPr>
            <p:cNvSpPr>
              <a:spLocks noChangeArrowheads="1"/>
            </p:cNvSpPr>
            <p:nvPr/>
          </p:nvSpPr>
          <p:spPr bwMode="auto">
            <a:xfrm>
              <a:off x="2521171" y="2663031"/>
              <a:ext cx="104775" cy="106363"/>
            </a:xfrm>
            <a:prstGeom prst="ellipse">
              <a:avLst/>
            </a:prstGeom>
            <a:solidFill>
              <a:srgbClr val="F3766E"/>
            </a:solidFill>
            <a:ln w="12700">
              <a:solidFill>
                <a:srgbClr val="F89722"/>
              </a:solidFill>
              <a:miter lim="800000"/>
              <a:headEnd/>
              <a:tailEnd/>
            </a:ln>
          </p:spPr>
          <p:txBody>
            <a:bodyPr/>
            <a:lstStyle/>
            <a:p>
              <a:endParaRPr lang="en-GB" b="1"/>
            </a:p>
          </p:txBody>
        </p:sp>
        <p:sp>
          <p:nvSpPr>
            <p:cNvPr id="159807" name="Oval 63">
              <a:extLst>
                <a:ext uri="{FF2B5EF4-FFF2-40B4-BE49-F238E27FC236}">
                  <a16:creationId xmlns:a16="http://schemas.microsoft.com/office/drawing/2014/main" id="{2B38D11C-15B4-4CE3-89E8-E77CCE48B04A}"/>
                </a:ext>
              </a:extLst>
            </p:cNvPr>
            <p:cNvSpPr>
              <a:spLocks noChangeArrowheads="1"/>
            </p:cNvSpPr>
            <p:nvPr/>
          </p:nvSpPr>
          <p:spPr bwMode="auto">
            <a:xfrm>
              <a:off x="2521171" y="2663031"/>
              <a:ext cx="104775" cy="106363"/>
            </a:xfrm>
            <a:prstGeom prst="ellipse">
              <a:avLst/>
            </a:prstGeom>
            <a:noFill/>
            <a:ln w="127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b="1"/>
            </a:p>
          </p:txBody>
        </p:sp>
        <p:sp>
          <p:nvSpPr>
            <p:cNvPr id="159808" name="Line 64">
              <a:extLst>
                <a:ext uri="{FF2B5EF4-FFF2-40B4-BE49-F238E27FC236}">
                  <a16:creationId xmlns:a16="http://schemas.microsoft.com/office/drawing/2014/main" id="{64124D4B-E4C4-4805-9C15-05A9C2C9A559}"/>
                </a:ext>
              </a:extLst>
            </p:cNvPr>
            <p:cNvSpPr>
              <a:spLocks noChangeShapeType="1"/>
            </p:cNvSpPr>
            <p:nvPr/>
          </p:nvSpPr>
          <p:spPr bwMode="auto">
            <a:xfrm flipV="1">
              <a:off x="2271933" y="3050381"/>
              <a:ext cx="1588" cy="2778125"/>
            </a:xfrm>
            <a:prstGeom prst="line">
              <a:avLst/>
            </a:prstGeom>
            <a:noFill/>
            <a:ln w="12700">
              <a:solidFill>
                <a:srgbClr val="020202"/>
              </a:solidFill>
              <a:round/>
              <a:headEnd/>
              <a:tailEnd/>
            </a:ln>
            <a:extLst>
              <a:ext uri="{909E8E84-426E-40DD-AFC4-6F175D3DCCD1}">
                <a14:hiddenFill xmlns:a14="http://schemas.microsoft.com/office/drawing/2010/main">
                  <a:noFill/>
                </a14:hiddenFill>
              </a:ext>
            </a:extLst>
          </p:spPr>
          <p:txBody>
            <a:bodyPr/>
            <a:lstStyle/>
            <a:p>
              <a:endParaRPr lang="en-GB" b="1"/>
            </a:p>
          </p:txBody>
        </p:sp>
        <p:sp>
          <p:nvSpPr>
            <p:cNvPr id="159809" name="Line 65">
              <a:extLst>
                <a:ext uri="{FF2B5EF4-FFF2-40B4-BE49-F238E27FC236}">
                  <a16:creationId xmlns:a16="http://schemas.microsoft.com/office/drawing/2014/main" id="{A3A7C11D-0A8C-4354-83B5-90C631A8E2DD}"/>
                </a:ext>
              </a:extLst>
            </p:cNvPr>
            <p:cNvSpPr>
              <a:spLocks noChangeShapeType="1"/>
            </p:cNvSpPr>
            <p:nvPr/>
          </p:nvSpPr>
          <p:spPr bwMode="auto">
            <a:xfrm>
              <a:off x="1821083" y="4447381"/>
              <a:ext cx="915988" cy="1588"/>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b="1"/>
            </a:p>
          </p:txBody>
        </p:sp>
        <p:sp>
          <p:nvSpPr>
            <p:cNvPr id="159810" name="Freeform 66">
              <a:extLst>
                <a:ext uri="{FF2B5EF4-FFF2-40B4-BE49-F238E27FC236}">
                  <a16:creationId xmlns:a16="http://schemas.microsoft.com/office/drawing/2014/main" id="{246476CB-8092-4BDF-9A54-E2C286154428}"/>
                </a:ext>
              </a:extLst>
            </p:cNvPr>
            <p:cNvSpPr>
              <a:spLocks noEditPoints="1"/>
            </p:cNvSpPr>
            <p:nvPr/>
          </p:nvSpPr>
          <p:spPr bwMode="auto">
            <a:xfrm>
              <a:off x="2208433" y="3050381"/>
              <a:ext cx="123825" cy="2776538"/>
            </a:xfrm>
            <a:custGeom>
              <a:avLst/>
              <a:gdLst>
                <a:gd name="T0" fmla="*/ 0 w 78"/>
                <a:gd name="T1" fmla="*/ 1749 h 1749"/>
                <a:gd name="T2" fmla="*/ 78 w 78"/>
                <a:gd name="T3" fmla="*/ 1749 h 1749"/>
                <a:gd name="T4" fmla="*/ 0 w 78"/>
                <a:gd name="T5" fmla="*/ 1452 h 1749"/>
                <a:gd name="T6" fmla="*/ 78 w 78"/>
                <a:gd name="T7" fmla="*/ 1452 h 1749"/>
                <a:gd name="T8" fmla="*/ 0 w 78"/>
                <a:gd name="T9" fmla="*/ 1159 h 1749"/>
                <a:gd name="T10" fmla="*/ 78 w 78"/>
                <a:gd name="T11" fmla="*/ 1159 h 1749"/>
                <a:gd name="T12" fmla="*/ 0 w 78"/>
                <a:gd name="T13" fmla="*/ 579 h 1749"/>
                <a:gd name="T14" fmla="*/ 78 w 78"/>
                <a:gd name="T15" fmla="*/ 579 h 1749"/>
                <a:gd name="T16" fmla="*/ 0 w 78"/>
                <a:gd name="T17" fmla="*/ 286 h 1749"/>
                <a:gd name="T18" fmla="*/ 78 w 78"/>
                <a:gd name="T19" fmla="*/ 286 h 1749"/>
                <a:gd name="T20" fmla="*/ 0 w 78"/>
                <a:gd name="T21" fmla="*/ 0 h 1749"/>
                <a:gd name="T22" fmla="*/ 78 w 78"/>
                <a:gd name="T23" fmla="*/ 0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1749">
                  <a:moveTo>
                    <a:pt x="0" y="1749"/>
                  </a:moveTo>
                  <a:lnTo>
                    <a:pt x="78" y="1749"/>
                  </a:lnTo>
                  <a:moveTo>
                    <a:pt x="0" y="1452"/>
                  </a:moveTo>
                  <a:lnTo>
                    <a:pt x="78" y="1452"/>
                  </a:lnTo>
                  <a:moveTo>
                    <a:pt x="0" y="1159"/>
                  </a:moveTo>
                  <a:lnTo>
                    <a:pt x="78" y="1159"/>
                  </a:lnTo>
                  <a:moveTo>
                    <a:pt x="0" y="579"/>
                  </a:moveTo>
                  <a:lnTo>
                    <a:pt x="78" y="579"/>
                  </a:lnTo>
                  <a:moveTo>
                    <a:pt x="0" y="286"/>
                  </a:moveTo>
                  <a:lnTo>
                    <a:pt x="78" y="286"/>
                  </a:lnTo>
                  <a:moveTo>
                    <a:pt x="0" y="0"/>
                  </a:moveTo>
                  <a:lnTo>
                    <a:pt x="78" y="0"/>
                  </a:lnTo>
                </a:path>
              </a:pathLst>
            </a:custGeom>
            <a:noFill/>
            <a:ln w="12700" cap="flat">
              <a:solidFill>
                <a:srgbClr val="02020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b="1"/>
            </a:p>
          </p:txBody>
        </p:sp>
        <p:sp>
          <p:nvSpPr>
            <p:cNvPr id="159811" name="Line 67">
              <a:extLst>
                <a:ext uri="{FF2B5EF4-FFF2-40B4-BE49-F238E27FC236}">
                  <a16:creationId xmlns:a16="http://schemas.microsoft.com/office/drawing/2014/main" id="{CEE48602-BC40-4E1D-BA7A-1EFB19560272}"/>
                </a:ext>
              </a:extLst>
            </p:cNvPr>
            <p:cNvSpPr>
              <a:spLocks noChangeShapeType="1"/>
            </p:cNvSpPr>
            <p:nvPr/>
          </p:nvSpPr>
          <p:spPr bwMode="auto">
            <a:xfrm>
              <a:off x="1821083" y="4391819"/>
              <a:ext cx="1588" cy="112712"/>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b="1"/>
            </a:p>
          </p:txBody>
        </p:sp>
        <p:sp>
          <p:nvSpPr>
            <p:cNvPr id="159812" name="Line 68">
              <a:extLst>
                <a:ext uri="{FF2B5EF4-FFF2-40B4-BE49-F238E27FC236}">
                  <a16:creationId xmlns:a16="http://schemas.microsoft.com/office/drawing/2014/main" id="{B5E8F82E-CCD8-4D5E-8FC2-41E4D74DD90C}"/>
                </a:ext>
              </a:extLst>
            </p:cNvPr>
            <p:cNvSpPr>
              <a:spLocks noChangeShapeType="1"/>
            </p:cNvSpPr>
            <p:nvPr/>
          </p:nvSpPr>
          <p:spPr bwMode="auto">
            <a:xfrm>
              <a:off x="2738658" y="4391819"/>
              <a:ext cx="1588" cy="112712"/>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b="1"/>
            </a:p>
          </p:txBody>
        </p:sp>
        <p:sp>
          <p:nvSpPr>
            <p:cNvPr id="160065" name="Rectangle 321">
              <a:extLst>
                <a:ext uri="{FF2B5EF4-FFF2-40B4-BE49-F238E27FC236}">
                  <a16:creationId xmlns:a16="http://schemas.microsoft.com/office/drawing/2014/main" id="{BA2AFA2E-FC68-4BF4-9745-55AD9A14561E}"/>
                </a:ext>
              </a:extLst>
            </p:cNvPr>
            <p:cNvSpPr>
              <a:spLocks noChangeArrowheads="1"/>
            </p:cNvSpPr>
            <p:nvPr/>
          </p:nvSpPr>
          <p:spPr bwMode="auto">
            <a:xfrm>
              <a:off x="1741708" y="1502569"/>
              <a:ext cx="1075487" cy="276999"/>
            </a:xfrm>
            <a:prstGeom prst="rect">
              <a:avLst/>
            </a:prstGeom>
            <a:solidFill>
              <a:schemeClr val="bg1"/>
            </a:solidFill>
            <a:ln>
              <a:noFill/>
            </a:ln>
            <a:effectLst/>
          </p:spPr>
          <p:txBody>
            <a:bodyPr wrap="none" lIns="0" tIns="0" rIns="0" bIns="0">
              <a:spAutoFit/>
            </a:bodyPr>
            <a:lstStyle/>
            <a:p>
              <a:r>
                <a:rPr lang="en-US" altLang="en-US" dirty="0" err="1">
                  <a:solidFill>
                    <a:srgbClr val="008000"/>
                  </a:solidFill>
                </a:rPr>
                <a:t>congruente</a:t>
              </a:r>
              <a:endParaRPr lang="it-IT" altLang="en-US" dirty="0">
                <a:solidFill>
                  <a:srgbClr val="008000"/>
                </a:solidFill>
              </a:endParaRPr>
            </a:p>
          </p:txBody>
        </p:sp>
        <p:sp>
          <p:nvSpPr>
            <p:cNvPr id="132" name="CasellaDiTesto 131">
              <a:extLst>
                <a:ext uri="{FF2B5EF4-FFF2-40B4-BE49-F238E27FC236}">
                  <a16:creationId xmlns:a16="http://schemas.microsoft.com/office/drawing/2014/main" id="{9B593B5A-616A-46D1-B43C-EA17E1129709}"/>
                </a:ext>
              </a:extLst>
            </p:cNvPr>
            <p:cNvSpPr txBox="1"/>
            <p:nvPr/>
          </p:nvSpPr>
          <p:spPr>
            <a:xfrm>
              <a:off x="1181574" y="5669795"/>
              <a:ext cx="995914" cy="369332"/>
            </a:xfrm>
            <a:prstGeom prst="rect">
              <a:avLst/>
            </a:prstGeom>
            <a:solidFill>
              <a:schemeClr val="bg1"/>
            </a:solidFill>
          </p:spPr>
          <p:txBody>
            <a:bodyPr wrap="none" rtlCol="0">
              <a:spAutoFit/>
            </a:bodyPr>
            <a:lstStyle/>
            <a:p>
              <a:pPr algn="ctr"/>
              <a:r>
                <a:rPr lang="it-IT" dirty="0"/>
                <a:t>negativa</a:t>
              </a:r>
              <a:endParaRPr lang="en-GB" dirty="0"/>
            </a:p>
          </p:txBody>
        </p:sp>
        <p:sp>
          <p:nvSpPr>
            <p:cNvPr id="133" name="CasellaDiTesto 132">
              <a:extLst>
                <a:ext uri="{FF2B5EF4-FFF2-40B4-BE49-F238E27FC236}">
                  <a16:creationId xmlns:a16="http://schemas.microsoft.com/office/drawing/2014/main" id="{4D561E4C-7D9D-4AD7-845E-834824F0B0EC}"/>
                </a:ext>
              </a:extLst>
            </p:cNvPr>
            <p:cNvSpPr txBox="1"/>
            <p:nvPr/>
          </p:nvSpPr>
          <p:spPr>
            <a:xfrm>
              <a:off x="2310500" y="5669795"/>
              <a:ext cx="934679" cy="369332"/>
            </a:xfrm>
            <a:prstGeom prst="rect">
              <a:avLst/>
            </a:prstGeom>
            <a:solidFill>
              <a:schemeClr val="bg1"/>
            </a:solidFill>
          </p:spPr>
          <p:txBody>
            <a:bodyPr wrap="none" rtlCol="0">
              <a:spAutoFit/>
            </a:bodyPr>
            <a:lstStyle/>
            <a:p>
              <a:pPr algn="ctr"/>
              <a:r>
                <a:rPr lang="it-IT" dirty="0"/>
                <a:t>positiva</a:t>
              </a:r>
              <a:endParaRPr lang="en-GB" dirty="0"/>
            </a:p>
          </p:txBody>
        </p:sp>
        <p:sp>
          <p:nvSpPr>
            <p:cNvPr id="134" name="CasellaDiTesto 133">
              <a:extLst>
                <a:ext uri="{FF2B5EF4-FFF2-40B4-BE49-F238E27FC236}">
                  <a16:creationId xmlns:a16="http://schemas.microsoft.com/office/drawing/2014/main" id="{CE51E07B-5CE3-4EFC-9622-DA591B963313}"/>
                </a:ext>
              </a:extLst>
            </p:cNvPr>
            <p:cNvSpPr txBox="1"/>
            <p:nvPr/>
          </p:nvSpPr>
          <p:spPr>
            <a:xfrm>
              <a:off x="1454153" y="6239708"/>
              <a:ext cx="1550489" cy="369332"/>
            </a:xfrm>
            <a:prstGeom prst="rect">
              <a:avLst/>
            </a:prstGeom>
            <a:solidFill>
              <a:schemeClr val="bg1"/>
            </a:solidFill>
          </p:spPr>
          <p:txBody>
            <a:bodyPr wrap="none" rtlCol="0">
              <a:spAutoFit/>
            </a:bodyPr>
            <a:lstStyle/>
            <a:p>
              <a:r>
                <a:rPr lang="it-IT" dirty="0"/>
                <a:t>valenza media</a:t>
              </a:r>
              <a:endParaRPr lang="en-GB" dirty="0"/>
            </a:p>
          </p:txBody>
        </p:sp>
      </p:grpSp>
      <p:sp>
        <p:nvSpPr>
          <p:cNvPr id="137" name="Text Box 262">
            <a:extLst>
              <a:ext uri="{FF2B5EF4-FFF2-40B4-BE49-F238E27FC236}">
                <a16:creationId xmlns:a16="http://schemas.microsoft.com/office/drawing/2014/main" id="{6D2C6E6E-9A8D-44B8-9E9D-F011D86AFC82}"/>
              </a:ext>
            </a:extLst>
          </p:cNvPr>
          <p:cNvSpPr txBox="1">
            <a:spLocks noChangeArrowheads="1"/>
          </p:cNvSpPr>
          <p:nvPr/>
        </p:nvSpPr>
        <p:spPr bwMode="auto">
          <a:xfrm rot="16200000">
            <a:off x="583513" y="4318577"/>
            <a:ext cx="1361527"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dirty="0"/>
              <a:t>s’ ↔ intensità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Freeform 2">
            <a:extLst>
              <a:ext uri="{FF2B5EF4-FFF2-40B4-BE49-F238E27FC236}">
                <a16:creationId xmlns:a16="http://schemas.microsoft.com/office/drawing/2014/main" id="{A1432802-1EFF-44E9-9B6B-6AD573727537}"/>
              </a:ext>
            </a:extLst>
          </p:cNvPr>
          <p:cNvSpPr>
            <a:spLocks/>
          </p:cNvSpPr>
          <p:nvPr/>
        </p:nvSpPr>
        <p:spPr bwMode="auto">
          <a:xfrm>
            <a:off x="5770342" y="2283619"/>
            <a:ext cx="2322512" cy="4357688"/>
          </a:xfrm>
          <a:custGeom>
            <a:avLst/>
            <a:gdLst>
              <a:gd name="T0" fmla="*/ 1483 w 1483"/>
              <a:gd name="T1" fmla="*/ 2733 h 2781"/>
              <a:gd name="T2" fmla="*/ 1435 w 1483"/>
              <a:gd name="T3" fmla="*/ 2781 h 2781"/>
              <a:gd name="T4" fmla="*/ 48 w 1483"/>
              <a:gd name="T5" fmla="*/ 2781 h 2781"/>
              <a:gd name="T6" fmla="*/ 0 w 1483"/>
              <a:gd name="T7" fmla="*/ 2733 h 2781"/>
              <a:gd name="T8" fmla="*/ 0 w 1483"/>
              <a:gd name="T9" fmla="*/ 48 h 2781"/>
              <a:gd name="T10" fmla="*/ 48 w 1483"/>
              <a:gd name="T11" fmla="*/ 0 h 2781"/>
              <a:gd name="T12" fmla="*/ 1435 w 1483"/>
              <a:gd name="T13" fmla="*/ 0 h 2781"/>
              <a:gd name="T14" fmla="*/ 1483 w 1483"/>
              <a:gd name="T15" fmla="*/ 48 h 2781"/>
              <a:gd name="T16" fmla="*/ 1483 w 1483"/>
              <a:gd name="T17" fmla="*/ 2733 h 2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3" h="2781">
                <a:moveTo>
                  <a:pt x="1483" y="2733"/>
                </a:moveTo>
                <a:cubicBezTo>
                  <a:pt x="1483" y="2760"/>
                  <a:pt x="1462" y="2781"/>
                  <a:pt x="1435" y="2781"/>
                </a:cubicBezTo>
                <a:cubicBezTo>
                  <a:pt x="48" y="2781"/>
                  <a:pt x="48" y="2781"/>
                  <a:pt x="48" y="2781"/>
                </a:cubicBezTo>
                <a:cubicBezTo>
                  <a:pt x="22" y="2781"/>
                  <a:pt x="0" y="2760"/>
                  <a:pt x="0" y="2733"/>
                </a:cubicBezTo>
                <a:cubicBezTo>
                  <a:pt x="0" y="48"/>
                  <a:pt x="0" y="48"/>
                  <a:pt x="0" y="48"/>
                </a:cubicBezTo>
                <a:cubicBezTo>
                  <a:pt x="0" y="21"/>
                  <a:pt x="22" y="0"/>
                  <a:pt x="48" y="0"/>
                </a:cubicBezTo>
                <a:cubicBezTo>
                  <a:pt x="1435" y="0"/>
                  <a:pt x="1435" y="0"/>
                  <a:pt x="1435" y="0"/>
                </a:cubicBezTo>
                <a:cubicBezTo>
                  <a:pt x="1462" y="0"/>
                  <a:pt x="1483" y="21"/>
                  <a:pt x="1483" y="48"/>
                </a:cubicBezTo>
                <a:lnTo>
                  <a:pt x="1483" y="2733"/>
                </a:lnTo>
                <a:close/>
              </a:path>
            </a:pathLst>
          </a:custGeom>
          <a:noFill/>
          <a:ln w="19050" cap="flat">
            <a:solidFill>
              <a:srgbClr val="66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1795" name="Freeform 3">
            <a:extLst>
              <a:ext uri="{FF2B5EF4-FFF2-40B4-BE49-F238E27FC236}">
                <a16:creationId xmlns:a16="http://schemas.microsoft.com/office/drawing/2014/main" id="{EC822349-EFBD-4BB5-BD2C-17BFE051D6E0}"/>
              </a:ext>
            </a:extLst>
          </p:cNvPr>
          <p:cNvSpPr>
            <a:spLocks/>
          </p:cNvSpPr>
          <p:nvPr/>
        </p:nvSpPr>
        <p:spPr bwMode="auto">
          <a:xfrm>
            <a:off x="1044256" y="2279373"/>
            <a:ext cx="2322512" cy="4368800"/>
          </a:xfrm>
          <a:custGeom>
            <a:avLst/>
            <a:gdLst>
              <a:gd name="T0" fmla="*/ 1483 w 1483"/>
              <a:gd name="T1" fmla="*/ 2741 h 2789"/>
              <a:gd name="T2" fmla="*/ 1435 w 1483"/>
              <a:gd name="T3" fmla="*/ 2789 h 2789"/>
              <a:gd name="T4" fmla="*/ 48 w 1483"/>
              <a:gd name="T5" fmla="*/ 2789 h 2789"/>
              <a:gd name="T6" fmla="*/ 0 w 1483"/>
              <a:gd name="T7" fmla="*/ 2741 h 2789"/>
              <a:gd name="T8" fmla="*/ 0 w 1483"/>
              <a:gd name="T9" fmla="*/ 48 h 2789"/>
              <a:gd name="T10" fmla="*/ 48 w 1483"/>
              <a:gd name="T11" fmla="*/ 0 h 2789"/>
              <a:gd name="T12" fmla="*/ 1435 w 1483"/>
              <a:gd name="T13" fmla="*/ 0 h 2789"/>
              <a:gd name="T14" fmla="*/ 1483 w 1483"/>
              <a:gd name="T15" fmla="*/ 48 h 2789"/>
              <a:gd name="T16" fmla="*/ 1483 w 1483"/>
              <a:gd name="T17" fmla="*/ 2741 h 2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3" h="2789">
                <a:moveTo>
                  <a:pt x="1483" y="2741"/>
                </a:moveTo>
                <a:cubicBezTo>
                  <a:pt x="1483" y="2768"/>
                  <a:pt x="1462" y="2789"/>
                  <a:pt x="1435" y="2789"/>
                </a:cubicBezTo>
                <a:cubicBezTo>
                  <a:pt x="48" y="2789"/>
                  <a:pt x="48" y="2789"/>
                  <a:pt x="48" y="2789"/>
                </a:cubicBezTo>
                <a:cubicBezTo>
                  <a:pt x="22" y="2789"/>
                  <a:pt x="0" y="2768"/>
                  <a:pt x="0" y="2741"/>
                </a:cubicBezTo>
                <a:cubicBezTo>
                  <a:pt x="0" y="48"/>
                  <a:pt x="0" y="48"/>
                  <a:pt x="0" y="48"/>
                </a:cubicBezTo>
                <a:cubicBezTo>
                  <a:pt x="0" y="21"/>
                  <a:pt x="22" y="0"/>
                  <a:pt x="48" y="0"/>
                </a:cubicBezTo>
                <a:cubicBezTo>
                  <a:pt x="1435" y="0"/>
                  <a:pt x="1435" y="0"/>
                  <a:pt x="1435" y="0"/>
                </a:cubicBezTo>
                <a:cubicBezTo>
                  <a:pt x="1462" y="0"/>
                  <a:pt x="1483" y="21"/>
                  <a:pt x="1483" y="48"/>
                </a:cubicBezTo>
                <a:lnTo>
                  <a:pt x="1483" y="2741"/>
                </a:lnTo>
                <a:close/>
              </a:path>
            </a:pathLst>
          </a:custGeom>
          <a:noFill/>
          <a:ln w="19050" cap="rnd">
            <a:solidFill>
              <a:srgbClr val="00683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1796" name="Freeform 4">
            <a:extLst>
              <a:ext uri="{FF2B5EF4-FFF2-40B4-BE49-F238E27FC236}">
                <a16:creationId xmlns:a16="http://schemas.microsoft.com/office/drawing/2014/main" id="{18E8DFC8-AA4C-4BDC-B188-DE1E32F91746}"/>
              </a:ext>
            </a:extLst>
          </p:cNvPr>
          <p:cNvSpPr>
            <a:spLocks/>
          </p:cNvSpPr>
          <p:nvPr/>
        </p:nvSpPr>
        <p:spPr bwMode="auto">
          <a:xfrm>
            <a:off x="5887817" y="1651794"/>
            <a:ext cx="2074862" cy="1279525"/>
          </a:xfrm>
          <a:custGeom>
            <a:avLst/>
            <a:gdLst>
              <a:gd name="T0" fmla="*/ 1325 w 1325"/>
              <a:gd name="T1" fmla="*/ 769 h 817"/>
              <a:gd name="T2" fmla="*/ 1277 w 1325"/>
              <a:gd name="T3" fmla="*/ 817 h 817"/>
              <a:gd name="T4" fmla="*/ 48 w 1325"/>
              <a:gd name="T5" fmla="*/ 817 h 817"/>
              <a:gd name="T6" fmla="*/ 0 w 1325"/>
              <a:gd name="T7" fmla="*/ 769 h 817"/>
              <a:gd name="T8" fmla="*/ 0 w 1325"/>
              <a:gd name="T9" fmla="*/ 48 h 817"/>
              <a:gd name="T10" fmla="*/ 48 w 1325"/>
              <a:gd name="T11" fmla="*/ 0 h 817"/>
              <a:gd name="T12" fmla="*/ 1277 w 1325"/>
              <a:gd name="T13" fmla="*/ 0 h 817"/>
              <a:gd name="T14" fmla="*/ 1325 w 1325"/>
              <a:gd name="T15" fmla="*/ 48 h 817"/>
              <a:gd name="T16" fmla="*/ 1325 w 1325"/>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5" h="817">
                <a:moveTo>
                  <a:pt x="1325" y="769"/>
                </a:moveTo>
                <a:cubicBezTo>
                  <a:pt x="1325" y="795"/>
                  <a:pt x="1303" y="817"/>
                  <a:pt x="1277" y="817"/>
                </a:cubicBezTo>
                <a:cubicBezTo>
                  <a:pt x="48" y="817"/>
                  <a:pt x="48" y="817"/>
                  <a:pt x="48" y="817"/>
                </a:cubicBezTo>
                <a:cubicBezTo>
                  <a:pt x="21" y="817"/>
                  <a:pt x="0" y="795"/>
                  <a:pt x="0" y="769"/>
                </a:cubicBezTo>
                <a:cubicBezTo>
                  <a:pt x="0" y="48"/>
                  <a:pt x="0" y="48"/>
                  <a:pt x="0" y="48"/>
                </a:cubicBezTo>
                <a:cubicBezTo>
                  <a:pt x="0" y="21"/>
                  <a:pt x="21" y="0"/>
                  <a:pt x="48" y="0"/>
                </a:cubicBezTo>
                <a:cubicBezTo>
                  <a:pt x="1277" y="0"/>
                  <a:pt x="1277" y="0"/>
                  <a:pt x="1277" y="0"/>
                </a:cubicBezTo>
                <a:cubicBezTo>
                  <a:pt x="1303" y="0"/>
                  <a:pt x="1325" y="21"/>
                  <a:pt x="1325" y="48"/>
                </a:cubicBezTo>
                <a:lnTo>
                  <a:pt x="1325" y="769"/>
                </a:lnTo>
                <a:close/>
              </a:path>
            </a:pathLst>
          </a:custGeom>
          <a:solidFill>
            <a:srgbClr val="FFFFFF"/>
          </a:solidFill>
          <a:ln w="19050" cap="flat">
            <a:solidFill>
              <a:srgbClr val="662D91"/>
            </a:solidFill>
            <a:prstDash val="solid"/>
            <a:miter lim="800000"/>
            <a:headEnd/>
            <a:tailEnd/>
          </a:ln>
        </p:spPr>
        <p:txBody>
          <a:bodyPr/>
          <a:lstStyle/>
          <a:p>
            <a:endParaRPr lang="en-GB"/>
          </a:p>
        </p:txBody>
      </p:sp>
      <p:sp>
        <p:nvSpPr>
          <p:cNvPr id="161797" name="Freeform 5">
            <a:extLst>
              <a:ext uri="{FF2B5EF4-FFF2-40B4-BE49-F238E27FC236}">
                <a16:creationId xmlns:a16="http://schemas.microsoft.com/office/drawing/2014/main" id="{51D0BD58-490B-4A61-8B28-6AED5B517293}"/>
              </a:ext>
            </a:extLst>
          </p:cNvPr>
          <p:cNvSpPr>
            <a:spLocks/>
          </p:cNvSpPr>
          <p:nvPr/>
        </p:nvSpPr>
        <p:spPr bwMode="auto">
          <a:xfrm>
            <a:off x="1164906" y="1628498"/>
            <a:ext cx="2073275" cy="1279525"/>
          </a:xfrm>
          <a:custGeom>
            <a:avLst/>
            <a:gdLst>
              <a:gd name="T0" fmla="*/ 1324 w 1324"/>
              <a:gd name="T1" fmla="*/ 769 h 817"/>
              <a:gd name="T2" fmla="*/ 1276 w 1324"/>
              <a:gd name="T3" fmla="*/ 817 h 817"/>
              <a:gd name="T4" fmla="*/ 48 w 1324"/>
              <a:gd name="T5" fmla="*/ 817 h 817"/>
              <a:gd name="T6" fmla="*/ 0 w 1324"/>
              <a:gd name="T7" fmla="*/ 769 h 817"/>
              <a:gd name="T8" fmla="*/ 0 w 1324"/>
              <a:gd name="T9" fmla="*/ 48 h 817"/>
              <a:gd name="T10" fmla="*/ 48 w 1324"/>
              <a:gd name="T11" fmla="*/ 0 h 817"/>
              <a:gd name="T12" fmla="*/ 1276 w 1324"/>
              <a:gd name="T13" fmla="*/ 0 h 817"/>
              <a:gd name="T14" fmla="*/ 1324 w 1324"/>
              <a:gd name="T15" fmla="*/ 48 h 817"/>
              <a:gd name="T16" fmla="*/ 1324 w 1324"/>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4" h="817">
                <a:moveTo>
                  <a:pt x="1324" y="769"/>
                </a:moveTo>
                <a:cubicBezTo>
                  <a:pt x="1324" y="796"/>
                  <a:pt x="1303" y="817"/>
                  <a:pt x="1276" y="817"/>
                </a:cubicBezTo>
                <a:cubicBezTo>
                  <a:pt x="48" y="817"/>
                  <a:pt x="48" y="817"/>
                  <a:pt x="48" y="817"/>
                </a:cubicBezTo>
                <a:cubicBezTo>
                  <a:pt x="21" y="817"/>
                  <a:pt x="0" y="796"/>
                  <a:pt x="0" y="769"/>
                </a:cubicBezTo>
                <a:cubicBezTo>
                  <a:pt x="0" y="48"/>
                  <a:pt x="0" y="48"/>
                  <a:pt x="0" y="48"/>
                </a:cubicBezTo>
                <a:cubicBezTo>
                  <a:pt x="0" y="22"/>
                  <a:pt x="21" y="0"/>
                  <a:pt x="48" y="0"/>
                </a:cubicBezTo>
                <a:cubicBezTo>
                  <a:pt x="1276" y="0"/>
                  <a:pt x="1276" y="0"/>
                  <a:pt x="1276" y="0"/>
                </a:cubicBezTo>
                <a:cubicBezTo>
                  <a:pt x="1303" y="0"/>
                  <a:pt x="1324" y="22"/>
                  <a:pt x="1324" y="48"/>
                </a:cubicBezTo>
                <a:lnTo>
                  <a:pt x="1324" y="769"/>
                </a:lnTo>
                <a:close/>
              </a:path>
            </a:pathLst>
          </a:custGeom>
          <a:solidFill>
            <a:srgbClr val="FFFFFF"/>
          </a:solidFill>
          <a:ln w="19050" cap="rnd">
            <a:solidFill>
              <a:srgbClr val="006838"/>
            </a:solidFill>
            <a:prstDash val="solid"/>
            <a:round/>
            <a:headEnd/>
            <a:tailEnd/>
          </a:ln>
        </p:spPr>
        <p:txBody>
          <a:bodyPr/>
          <a:lstStyle/>
          <a:p>
            <a:endParaRPr lang="en-GB"/>
          </a:p>
        </p:txBody>
      </p:sp>
      <p:sp>
        <p:nvSpPr>
          <p:cNvPr id="161800" name="Text Box 8">
            <a:extLst>
              <a:ext uri="{FF2B5EF4-FFF2-40B4-BE49-F238E27FC236}">
                <a16:creationId xmlns:a16="http://schemas.microsoft.com/office/drawing/2014/main" id="{BC535810-D1B4-41A8-9F64-610370646685}"/>
              </a:ext>
            </a:extLst>
          </p:cNvPr>
          <p:cNvSpPr txBox="1">
            <a:spLocks noChangeArrowheads="1"/>
          </p:cNvSpPr>
          <p:nvPr/>
        </p:nvSpPr>
        <p:spPr bwMode="auto">
          <a:xfrm>
            <a:off x="6222779" y="6247607"/>
            <a:ext cx="15684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average valence</a:t>
            </a:r>
          </a:p>
        </p:txBody>
      </p:sp>
      <p:sp>
        <p:nvSpPr>
          <p:cNvPr id="161801" name="Text Box 9">
            <a:extLst>
              <a:ext uri="{FF2B5EF4-FFF2-40B4-BE49-F238E27FC236}">
                <a16:creationId xmlns:a16="http://schemas.microsoft.com/office/drawing/2014/main" id="{B7B97885-DED7-4180-A45B-6CEB6BE15E41}"/>
              </a:ext>
            </a:extLst>
          </p:cNvPr>
          <p:cNvSpPr txBox="1">
            <a:spLocks noChangeArrowheads="1"/>
          </p:cNvSpPr>
          <p:nvPr/>
        </p:nvSpPr>
        <p:spPr bwMode="auto">
          <a:xfrm>
            <a:off x="6135467" y="5706269"/>
            <a:ext cx="766762"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a:t>negative</a:t>
            </a:r>
          </a:p>
          <a:p>
            <a:pPr algn="ctr"/>
            <a:r>
              <a:rPr lang="it-IT" altLang="en-US" b="0"/>
              <a:t>(-50)</a:t>
            </a:r>
          </a:p>
        </p:txBody>
      </p:sp>
      <p:sp>
        <p:nvSpPr>
          <p:cNvPr id="161802" name="Text Box 10">
            <a:extLst>
              <a:ext uri="{FF2B5EF4-FFF2-40B4-BE49-F238E27FC236}">
                <a16:creationId xmlns:a16="http://schemas.microsoft.com/office/drawing/2014/main" id="{355FF6D3-74D1-4F7A-BC45-8CD44E12BFF1}"/>
              </a:ext>
            </a:extLst>
          </p:cNvPr>
          <p:cNvSpPr txBox="1">
            <a:spLocks noChangeArrowheads="1"/>
          </p:cNvSpPr>
          <p:nvPr/>
        </p:nvSpPr>
        <p:spPr bwMode="auto">
          <a:xfrm>
            <a:off x="7114954" y="5706269"/>
            <a:ext cx="687388"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a:t>positive</a:t>
            </a:r>
          </a:p>
          <a:p>
            <a:pPr algn="ctr"/>
            <a:r>
              <a:rPr lang="it-IT" altLang="en-US" b="0"/>
              <a:t>(+50)</a:t>
            </a:r>
          </a:p>
        </p:txBody>
      </p:sp>
      <p:sp>
        <p:nvSpPr>
          <p:cNvPr id="161804" name="Text Box 12">
            <a:extLst>
              <a:ext uri="{FF2B5EF4-FFF2-40B4-BE49-F238E27FC236}">
                <a16:creationId xmlns:a16="http://schemas.microsoft.com/office/drawing/2014/main" id="{F8D64EBE-E2FF-41D6-B8CC-53E7968F4D75}"/>
              </a:ext>
            </a:extLst>
          </p:cNvPr>
          <p:cNvSpPr txBox="1">
            <a:spLocks noChangeArrowheads="1"/>
          </p:cNvSpPr>
          <p:nvPr/>
        </p:nvSpPr>
        <p:spPr bwMode="auto">
          <a:xfrm>
            <a:off x="6154517" y="1740694"/>
            <a:ext cx="15684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average valence</a:t>
            </a:r>
          </a:p>
        </p:txBody>
      </p:sp>
      <p:grpSp>
        <p:nvGrpSpPr>
          <p:cNvPr id="161811" name="Group 19">
            <a:extLst>
              <a:ext uri="{FF2B5EF4-FFF2-40B4-BE49-F238E27FC236}">
                <a16:creationId xmlns:a16="http://schemas.microsoft.com/office/drawing/2014/main" id="{063C8848-C9F7-441F-A275-A79850A36E71}"/>
              </a:ext>
            </a:extLst>
          </p:cNvPr>
          <p:cNvGrpSpPr>
            <a:grpSpLocks/>
          </p:cNvGrpSpPr>
          <p:nvPr/>
        </p:nvGrpSpPr>
        <p:grpSpPr bwMode="auto">
          <a:xfrm>
            <a:off x="1360168" y="5713135"/>
            <a:ext cx="1666875" cy="785813"/>
            <a:chOff x="1930" y="3825"/>
            <a:chExt cx="1050" cy="495"/>
          </a:xfrm>
        </p:grpSpPr>
        <p:sp>
          <p:nvSpPr>
            <p:cNvPr id="161812" name="Text Box 20">
              <a:extLst>
                <a:ext uri="{FF2B5EF4-FFF2-40B4-BE49-F238E27FC236}">
                  <a16:creationId xmlns:a16="http://schemas.microsoft.com/office/drawing/2014/main" id="{F5545782-8B4D-4EA8-B02E-4B1557EC431D}"/>
                </a:ext>
              </a:extLst>
            </p:cNvPr>
            <p:cNvSpPr txBox="1">
              <a:spLocks noChangeArrowheads="1"/>
            </p:cNvSpPr>
            <p:nvPr/>
          </p:nvSpPr>
          <p:spPr bwMode="auto">
            <a:xfrm>
              <a:off x="1985" y="4166"/>
              <a:ext cx="988"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average valence</a:t>
              </a:r>
            </a:p>
          </p:txBody>
        </p:sp>
        <p:sp>
          <p:nvSpPr>
            <p:cNvPr id="161813" name="Text Box 21">
              <a:extLst>
                <a:ext uri="{FF2B5EF4-FFF2-40B4-BE49-F238E27FC236}">
                  <a16:creationId xmlns:a16="http://schemas.microsoft.com/office/drawing/2014/main" id="{4053A546-AD73-4796-89BB-448F413F0200}"/>
                </a:ext>
              </a:extLst>
            </p:cNvPr>
            <p:cNvSpPr txBox="1">
              <a:spLocks noChangeArrowheads="1"/>
            </p:cNvSpPr>
            <p:nvPr/>
          </p:nvSpPr>
          <p:spPr bwMode="auto">
            <a:xfrm>
              <a:off x="1930" y="3825"/>
              <a:ext cx="483" cy="3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a:t>negative</a:t>
              </a:r>
            </a:p>
            <a:p>
              <a:pPr algn="ctr"/>
              <a:r>
                <a:rPr lang="it-IT" altLang="en-US" b="0"/>
                <a:t>(-50)</a:t>
              </a:r>
            </a:p>
          </p:txBody>
        </p:sp>
        <p:sp>
          <p:nvSpPr>
            <p:cNvPr id="161814" name="Text Box 22">
              <a:extLst>
                <a:ext uri="{FF2B5EF4-FFF2-40B4-BE49-F238E27FC236}">
                  <a16:creationId xmlns:a16="http://schemas.microsoft.com/office/drawing/2014/main" id="{FB4C8BC1-95D0-4296-B1CA-DF09365B8524}"/>
                </a:ext>
              </a:extLst>
            </p:cNvPr>
            <p:cNvSpPr txBox="1">
              <a:spLocks noChangeArrowheads="1"/>
            </p:cNvSpPr>
            <p:nvPr/>
          </p:nvSpPr>
          <p:spPr bwMode="auto">
            <a:xfrm>
              <a:off x="2547" y="3825"/>
              <a:ext cx="433" cy="3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a:t>positive</a:t>
              </a:r>
            </a:p>
            <a:p>
              <a:pPr algn="ctr"/>
              <a:r>
                <a:rPr lang="it-IT" altLang="en-US" b="0"/>
                <a:t>(+50)</a:t>
              </a:r>
            </a:p>
          </p:txBody>
        </p:sp>
      </p:grpSp>
      <p:sp>
        <p:nvSpPr>
          <p:cNvPr id="161816" name="Line 24">
            <a:extLst>
              <a:ext uri="{FF2B5EF4-FFF2-40B4-BE49-F238E27FC236}">
                <a16:creationId xmlns:a16="http://schemas.microsoft.com/office/drawing/2014/main" id="{8F578046-2C52-498F-A82F-490B51489904}"/>
              </a:ext>
            </a:extLst>
          </p:cNvPr>
          <p:cNvSpPr>
            <a:spLocks noChangeShapeType="1"/>
          </p:cNvSpPr>
          <p:nvPr/>
        </p:nvSpPr>
        <p:spPr bwMode="auto">
          <a:xfrm flipV="1">
            <a:off x="7002242" y="3039269"/>
            <a:ext cx="1587" cy="2806700"/>
          </a:xfrm>
          <a:prstGeom prst="line">
            <a:avLst/>
          </a:prstGeom>
          <a:noFill/>
          <a:ln w="12700">
            <a:solidFill>
              <a:srgbClr val="02020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1817" name="Line 25">
            <a:extLst>
              <a:ext uri="{FF2B5EF4-FFF2-40B4-BE49-F238E27FC236}">
                <a16:creationId xmlns:a16="http://schemas.microsoft.com/office/drawing/2014/main" id="{4C72E17B-B301-4C59-9978-43A833893899}"/>
              </a:ext>
            </a:extLst>
          </p:cNvPr>
          <p:cNvSpPr>
            <a:spLocks noChangeShapeType="1"/>
          </p:cNvSpPr>
          <p:nvPr/>
        </p:nvSpPr>
        <p:spPr bwMode="auto">
          <a:xfrm>
            <a:off x="6545042" y="4450557"/>
            <a:ext cx="927100" cy="1587"/>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1818" name="Freeform 26">
            <a:extLst>
              <a:ext uri="{FF2B5EF4-FFF2-40B4-BE49-F238E27FC236}">
                <a16:creationId xmlns:a16="http://schemas.microsoft.com/office/drawing/2014/main" id="{3E36EDB9-78A7-4C82-ABF9-4AB023BC56C8}"/>
              </a:ext>
            </a:extLst>
          </p:cNvPr>
          <p:cNvSpPr>
            <a:spLocks noEditPoints="1"/>
          </p:cNvSpPr>
          <p:nvPr/>
        </p:nvSpPr>
        <p:spPr bwMode="auto">
          <a:xfrm>
            <a:off x="6935567" y="3039269"/>
            <a:ext cx="125412" cy="2798763"/>
          </a:xfrm>
          <a:custGeom>
            <a:avLst/>
            <a:gdLst>
              <a:gd name="T0" fmla="*/ 0 w 79"/>
              <a:gd name="T1" fmla="*/ 1763 h 1763"/>
              <a:gd name="T2" fmla="*/ 79 w 79"/>
              <a:gd name="T3" fmla="*/ 1763 h 1763"/>
              <a:gd name="T4" fmla="*/ 0 w 79"/>
              <a:gd name="T5" fmla="*/ 1467 h 1763"/>
              <a:gd name="T6" fmla="*/ 79 w 79"/>
              <a:gd name="T7" fmla="*/ 1467 h 1763"/>
              <a:gd name="T8" fmla="*/ 0 w 79"/>
              <a:gd name="T9" fmla="*/ 1171 h 1763"/>
              <a:gd name="T10" fmla="*/ 79 w 79"/>
              <a:gd name="T11" fmla="*/ 1171 h 1763"/>
              <a:gd name="T12" fmla="*/ 0 w 79"/>
              <a:gd name="T13" fmla="*/ 585 h 1763"/>
              <a:gd name="T14" fmla="*/ 79 w 79"/>
              <a:gd name="T15" fmla="*/ 585 h 1763"/>
              <a:gd name="T16" fmla="*/ 0 w 79"/>
              <a:gd name="T17" fmla="*/ 289 h 1763"/>
              <a:gd name="T18" fmla="*/ 79 w 79"/>
              <a:gd name="T19" fmla="*/ 289 h 1763"/>
              <a:gd name="T20" fmla="*/ 0 w 79"/>
              <a:gd name="T21" fmla="*/ 0 h 1763"/>
              <a:gd name="T22" fmla="*/ 79 w 79"/>
              <a:gd name="T23" fmla="*/ 0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1763">
                <a:moveTo>
                  <a:pt x="0" y="1763"/>
                </a:moveTo>
                <a:lnTo>
                  <a:pt x="79" y="1763"/>
                </a:lnTo>
                <a:moveTo>
                  <a:pt x="0" y="1467"/>
                </a:moveTo>
                <a:lnTo>
                  <a:pt x="79" y="1467"/>
                </a:lnTo>
                <a:moveTo>
                  <a:pt x="0" y="1171"/>
                </a:moveTo>
                <a:lnTo>
                  <a:pt x="79" y="1171"/>
                </a:lnTo>
                <a:moveTo>
                  <a:pt x="0" y="585"/>
                </a:moveTo>
                <a:lnTo>
                  <a:pt x="79" y="585"/>
                </a:lnTo>
                <a:moveTo>
                  <a:pt x="0" y="289"/>
                </a:moveTo>
                <a:lnTo>
                  <a:pt x="79" y="289"/>
                </a:lnTo>
                <a:moveTo>
                  <a:pt x="0" y="0"/>
                </a:moveTo>
                <a:lnTo>
                  <a:pt x="79" y="0"/>
                </a:lnTo>
              </a:path>
            </a:pathLst>
          </a:custGeom>
          <a:noFill/>
          <a:ln w="12700" cap="flat">
            <a:solidFill>
              <a:srgbClr val="02020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1819" name="Line 27">
            <a:extLst>
              <a:ext uri="{FF2B5EF4-FFF2-40B4-BE49-F238E27FC236}">
                <a16:creationId xmlns:a16="http://schemas.microsoft.com/office/drawing/2014/main" id="{A64B6D53-F7AF-4384-A882-8546B31A8326}"/>
              </a:ext>
            </a:extLst>
          </p:cNvPr>
          <p:cNvSpPr>
            <a:spLocks noChangeShapeType="1"/>
          </p:cNvSpPr>
          <p:nvPr/>
        </p:nvSpPr>
        <p:spPr bwMode="auto">
          <a:xfrm>
            <a:off x="6545042" y="4394994"/>
            <a:ext cx="1587" cy="112713"/>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1820" name="Line 28">
            <a:extLst>
              <a:ext uri="{FF2B5EF4-FFF2-40B4-BE49-F238E27FC236}">
                <a16:creationId xmlns:a16="http://schemas.microsoft.com/office/drawing/2014/main" id="{FB538084-7661-4EDA-B6D1-EF6FFF5F9C3E}"/>
              </a:ext>
            </a:extLst>
          </p:cNvPr>
          <p:cNvSpPr>
            <a:spLocks noChangeShapeType="1"/>
          </p:cNvSpPr>
          <p:nvPr/>
        </p:nvSpPr>
        <p:spPr bwMode="auto">
          <a:xfrm>
            <a:off x="7473729" y="4394994"/>
            <a:ext cx="1588" cy="112713"/>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61821" name="Picture 29">
            <a:extLst>
              <a:ext uri="{FF2B5EF4-FFF2-40B4-BE49-F238E27FC236}">
                <a16:creationId xmlns:a16="http://schemas.microsoft.com/office/drawing/2014/main" id="{ECC58F35-9FC3-4821-97F6-C10E0B0D8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0854" y="2059782"/>
            <a:ext cx="34766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2" name="Picture 30">
            <a:extLst>
              <a:ext uri="{FF2B5EF4-FFF2-40B4-BE49-F238E27FC236}">
                <a16:creationId xmlns:a16="http://schemas.microsoft.com/office/drawing/2014/main" id="{AC22BD6F-7FCB-4267-A913-DC7F48EF00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3842" y="2059782"/>
            <a:ext cx="3476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3" name="Picture 31">
            <a:extLst>
              <a:ext uri="{FF2B5EF4-FFF2-40B4-BE49-F238E27FC236}">
                <a16:creationId xmlns:a16="http://schemas.microsoft.com/office/drawing/2014/main" id="{6FA52400-906F-45DB-B813-D411A4D9DB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8842" y="2059782"/>
            <a:ext cx="3476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4" name="Picture 32">
            <a:extLst>
              <a:ext uri="{FF2B5EF4-FFF2-40B4-BE49-F238E27FC236}">
                <a16:creationId xmlns:a16="http://schemas.microsoft.com/office/drawing/2014/main" id="{02222EB9-1CA2-47CE-B238-16B29C93E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2304" y="2059782"/>
            <a:ext cx="34766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25" name="Oval 33">
            <a:extLst>
              <a:ext uri="{FF2B5EF4-FFF2-40B4-BE49-F238E27FC236}">
                <a16:creationId xmlns:a16="http://schemas.microsoft.com/office/drawing/2014/main" id="{953F3E3F-4B87-440A-9440-5602D22D4949}"/>
              </a:ext>
            </a:extLst>
          </p:cNvPr>
          <p:cNvSpPr>
            <a:spLocks noChangeArrowheads="1"/>
          </p:cNvSpPr>
          <p:nvPr/>
        </p:nvSpPr>
        <p:spPr bwMode="auto">
          <a:xfrm>
            <a:off x="6525992" y="2610644"/>
            <a:ext cx="247650" cy="249238"/>
          </a:xfrm>
          <a:prstGeom prst="ellipse">
            <a:avLst/>
          </a:prstGeom>
          <a:solidFill>
            <a:srgbClr val="20BDC3"/>
          </a:solidFill>
          <a:ln w="12700">
            <a:solidFill>
              <a:srgbClr val="F89722"/>
            </a:solidFill>
            <a:miter lim="800000"/>
            <a:headEnd/>
            <a:tailEnd/>
          </a:ln>
        </p:spPr>
        <p:txBody>
          <a:bodyPr/>
          <a:lstStyle/>
          <a:p>
            <a:endParaRPr lang="en-GB"/>
          </a:p>
        </p:txBody>
      </p:sp>
      <p:sp>
        <p:nvSpPr>
          <p:cNvPr id="161826" name="Oval 34">
            <a:extLst>
              <a:ext uri="{FF2B5EF4-FFF2-40B4-BE49-F238E27FC236}">
                <a16:creationId xmlns:a16="http://schemas.microsoft.com/office/drawing/2014/main" id="{1814633E-CFC9-4BB8-A288-D7E79B56D664}"/>
              </a:ext>
            </a:extLst>
          </p:cNvPr>
          <p:cNvSpPr>
            <a:spLocks noChangeArrowheads="1"/>
          </p:cNvSpPr>
          <p:nvPr/>
        </p:nvSpPr>
        <p:spPr bwMode="auto">
          <a:xfrm>
            <a:off x="6525992" y="2610644"/>
            <a:ext cx="247650" cy="249238"/>
          </a:xfrm>
          <a:prstGeom prst="ellipse">
            <a:avLst/>
          </a:prstGeom>
          <a:noFill/>
          <a:ln w="127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1827" name="Oval 35">
            <a:extLst>
              <a:ext uri="{FF2B5EF4-FFF2-40B4-BE49-F238E27FC236}">
                <a16:creationId xmlns:a16="http://schemas.microsoft.com/office/drawing/2014/main" id="{2214E4A0-C43C-45F2-92F4-35C01C65B458}"/>
              </a:ext>
            </a:extLst>
          </p:cNvPr>
          <p:cNvSpPr>
            <a:spLocks noChangeArrowheads="1"/>
          </p:cNvSpPr>
          <p:nvPr/>
        </p:nvSpPr>
        <p:spPr bwMode="auto">
          <a:xfrm>
            <a:off x="6195792" y="2682082"/>
            <a:ext cx="106362" cy="104775"/>
          </a:xfrm>
          <a:prstGeom prst="ellipse">
            <a:avLst/>
          </a:prstGeom>
          <a:solidFill>
            <a:srgbClr val="F3766E"/>
          </a:solidFill>
          <a:ln w="12700">
            <a:solidFill>
              <a:srgbClr val="ED2691"/>
            </a:solidFill>
            <a:miter lim="800000"/>
            <a:headEnd/>
            <a:tailEnd/>
          </a:ln>
        </p:spPr>
        <p:txBody>
          <a:bodyPr/>
          <a:lstStyle/>
          <a:p>
            <a:endParaRPr lang="en-GB"/>
          </a:p>
        </p:txBody>
      </p:sp>
      <p:sp>
        <p:nvSpPr>
          <p:cNvPr id="161828" name="Oval 36">
            <a:extLst>
              <a:ext uri="{FF2B5EF4-FFF2-40B4-BE49-F238E27FC236}">
                <a16:creationId xmlns:a16="http://schemas.microsoft.com/office/drawing/2014/main" id="{AF319E7C-3B54-4F85-A4E2-AE4548838AE6}"/>
              </a:ext>
            </a:extLst>
          </p:cNvPr>
          <p:cNvSpPr>
            <a:spLocks noChangeArrowheads="1"/>
          </p:cNvSpPr>
          <p:nvPr/>
        </p:nvSpPr>
        <p:spPr bwMode="auto">
          <a:xfrm>
            <a:off x="6195792" y="2682082"/>
            <a:ext cx="106362" cy="104775"/>
          </a:xfrm>
          <a:prstGeom prst="ellipse">
            <a:avLst/>
          </a:prstGeom>
          <a:noFill/>
          <a:ln w="127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1829" name="Oval 37">
            <a:extLst>
              <a:ext uri="{FF2B5EF4-FFF2-40B4-BE49-F238E27FC236}">
                <a16:creationId xmlns:a16="http://schemas.microsoft.com/office/drawing/2014/main" id="{CD4D8957-95D8-4367-AF24-B0B24FC95387}"/>
              </a:ext>
            </a:extLst>
          </p:cNvPr>
          <p:cNvSpPr>
            <a:spLocks noChangeArrowheads="1"/>
          </p:cNvSpPr>
          <p:nvPr/>
        </p:nvSpPr>
        <p:spPr bwMode="auto">
          <a:xfrm>
            <a:off x="7160992" y="2610644"/>
            <a:ext cx="249237" cy="249238"/>
          </a:xfrm>
          <a:prstGeom prst="ellipse">
            <a:avLst/>
          </a:prstGeom>
          <a:solidFill>
            <a:srgbClr val="F3766E"/>
          </a:solidFill>
          <a:ln w="12700">
            <a:solidFill>
              <a:srgbClr val="ED2691"/>
            </a:solidFill>
            <a:miter lim="800000"/>
            <a:headEnd/>
            <a:tailEnd/>
          </a:ln>
        </p:spPr>
        <p:txBody>
          <a:bodyPr/>
          <a:lstStyle/>
          <a:p>
            <a:endParaRPr lang="en-GB"/>
          </a:p>
        </p:txBody>
      </p:sp>
      <p:sp>
        <p:nvSpPr>
          <p:cNvPr id="161830" name="Oval 38">
            <a:extLst>
              <a:ext uri="{FF2B5EF4-FFF2-40B4-BE49-F238E27FC236}">
                <a16:creationId xmlns:a16="http://schemas.microsoft.com/office/drawing/2014/main" id="{0F4A6385-95FB-45C1-97A8-D46CBD9924E2}"/>
              </a:ext>
            </a:extLst>
          </p:cNvPr>
          <p:cNvSpPr>
            <a:spLocks noChangeArrowheads="1"/>
          </p:cNvSpPr>
          <p:nvPr/>
        </p:nvSpPr>
        <p:spPr bwMode="auto">
          <a:xfrm>
            <a:off x="7160992" y="2610644"/>
            <a:ext cx="249237" cy="249238"/>
          </a:xfrm>
          <a:prstGeom prst="ellipse">
            <a:avLst/>
          </a:prstGeom>
          <a:noFill/>
          <a:ln w="127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1831" name="Oval 39">
            <a:extLst>
              <a:ext uri="{FF2B5EF4-FFF2-40B4-BE49-F238E27FC236}">
                <a16:creationId xmlns:a16="http://schemas.microsoft.com/office/drawing/2014/main" id="{87A59D63-9B05-4631-A583-9C61FEB95168}"/>
              </a:ext>
            </a:extLst>
          </p:cNvPr>
          <p:cNvSpPr>
            <a:spLocks noChangeArrowheads="1"/>
          </p:cNvSpPr>
          <p:nvPr/>
        </p:nvSpPr>
        <p:spPr bwMode="auto">
          <a:xfrm>
            <a:off x="7622954" y="2682082"/>
            <a:ext cx="106363" cy="104775"/>
          </a:xfrm>
          <a:prstGeom prst="ellipse">
            <a:avLst/>
          </a:prstGeom>
          <a:solidFill>
            <a:srgbClr val="20BDC3"/>
          </a:solidFill>
          <a:ln w="12700">
            <a:solidFill>
              <a:srgbClr val="F89722"/>
            </a:solidFill>
            <a:miter lim="800000"/>
            <a:headEnd/>
            <a:tailEnd/>
          </a:ln>
        </p:spPr>
        <p:txBody>
          <a:bodyPr/>
          <a:lstStyle/>
          <a:p>
            <a:endParaRPr lang="en-GB"/>
          </a:p>
        </p:txBody>
      </p:sp>
      <p:sp>
        <p:nvSpPr>
          <p:cNvPr id="161832" name="Oval 40">
            <a:extLst>
              <a:ext uri="{FF2B5EF4-FFF2-40B4-BE49-F238E27FC236}">
                <a16:creationId xmlns:a16="http://schemas.microsoft.com/office/drawing/2014/main" id="{187FEA4C-80FF-412C-BF72-04BF5D3FEA03}"/>
              </a:ext>
            </a:extLst>
          </p:cNvPr>
          <p:cNvSpPr>
            <a:spLocks noChangeArrowheads="1"/>
          </p:cNvSpPr>
          <p:nvPr/>
        </p:nvSpPr>
        <p:spPr bwMode="auto">
          <a:xfrm>
            <a:off x="7622954" y="2682082"/>
            <a:ext cx="106363" cy="104775"/>
          </a:xfrm>
          <a:prstGeom prst="ellipse">
            <a:avLst/>
          </a:prstGeom>
          <a:noFill/>
          <a:ln w="127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1833" name="Picture 41">
            <a:extLst>
              <a:ext uri="{FF2B5EF4-FFF2-40B4-BE49-F238E27FC236}">
                <a16:creationId xmlns:a16="http://schemas.microsoft.com/office/drawing/2014/main" id="{E2229190-989E-4EBF-B004-925EF4920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031" y="2038073"/>
            <a:ext cx="3476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34" name="Picture 42">
            <a:extLst>
              <a:ext uri="{FF2B5EF4-FFF2-40B4-BE49-F238E27FC236}">
                <a16:creationId xmlns:a16="http://schemas.microsoft.com/office/drawing/2014/main" id="{2456C04B-1636-4D24-B76A-555C0132AB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2231" y="2038073"/>
            <a:ext cx="3460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35" name="Picture 43">
            <a:extLst>
              <a:ext uri="{FF2B5EF4-FFF2-40B4-BE49-F238E27FC236}">
                <a16:creationId xmlns:a16="http://schemas.microsoft.com/office/drawing/2014/main" id="{A69AA2F0-9346-4536-8651-20AE84420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043" y="2038073"/>
            <a:ext cx="34766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36" name="Picture 44">
            <a:extLst>
              <a:ext uri="{FF2B5EF4-FFF2-40B4-BE49-F238E27FC236}">
                <a16:creationId xmlns:a16="http://schemas.microsoft.com/office/drawing/2014/main" id="{06815B63-1DC8-45C4-8222-6A7DDB310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631" y="2038073"/>
            <a:ext cx="3476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37" name="Oval 45">
            <a:extLst>
              <a:ext uri="{FF2B5EF4-FFF2-40B4-BE49-F238E27FC236}">
                <a16:creationId xmlns:a16="http://schemas.microsoft.com/office/drawing/2014/main" id="{E53B7E52-94F7-47F9-A605-37BDCD705522}"/>
              </a:ext>
            </a:extLst>
          </p:cNvPr>
          <p:cNvSpPr>
            <a:spLocks noChangeArrowheads="1"/>
          </p:cNvSpPr>
          <p:nvPr/>
        </p:nvSpPr>
        <p:spPr bwMode="auto">
          <a:xfrm>
            <a:off x="1401443" y="2588935"/>
            <a:ext cx="249238" cy="249238"/>
          </a:xfrm>
          <a:prstGeom prst="ellipse">
            <a:avLst/>
          </a:prstGeom>
          <a:solidFill>
            <a:srgbClr val="F3766E"/>
          </a:solidFill>
          <a:ln w="12700">
            <a:solidFill>
              <a:srgbClr val="F89722"/>
            </a:solidFill>
            <a:miter lim="800000"/>
            <a:headEnd/>
            <a:tailEnd/>
          </a:ln>
        </p:spPr>
        <p:txBody>
          <a:bodyPr/>
          <a:lstStyle/>
          <a:p>
            <a:endParaRPr lang="en-GB"/>
          </a:p>
        </p:txBody>
      </p:sp>
      <p:sp>
        <p:nvSpPr>
          <p:cNvPr id="161838" name="Oval 46">
            <a:extLst>
              <a:ext uri="{FF2B5EF4-FFF2-40B4-BE49-F238E27FC236}">
                <a16:creationId xmlns:a16="http://schemas.microsoft.com/office/drawing/2014/main" id="{EFFAD8CF-D3DD-4135-8251-1E90EC2ABDC7}"/>
              </a:ext>
            </a:extLst>
          </p:cNvPr>
          <p:cNvSpPr>
            <a:spLocks noChangeArrowheads="1"/>
          </p:cNvSpPr>
          <p:nvPr/>
        </p:nvSpPr>
        <p:spPr bwMode="auto">
          <a:xfrm>
            <a:off x="1401443" y="2588935"/>
            <a:ext cx="249238" cy="249238"/>
          </a:xfrm>
          <a:prstGeom prst="ellipse">
            <a:avLst/>
          </a:prstGeom>
          <a:noFill/>
          <a:ln w="127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1839" name="Oval 47">
            <a:extLst>
              <a:ext uri="{FF2B5EF4-FFF2-40B4-BE49-F238E27FC236}">
                <a16:creationId xmlns:a16="http://schemas.microsoft.com/office/drawing/2014/main" id="{6F8298E2-D4FB-4C60-AFFB-EB31BD088964}"/>
              </a:ext>
            </a:extLst>
          </p:cNvPr>
          <p:cNvSpPr>
            <a:spLocks noChangeArrowheads="1"/>
          </p:cNvSpPr>
          <p:nvPr/>
        </p:nvSpPr>
        <p:spPr bwMode="auto">
          <a:xfrm>
            <a:off x="1877693" y="2658785"/>
            <a:ext cx="106363" cy="106363"/>
          </a:xfrm>
          <a:prstGeom prst="ellipse">
            <a:avLst/>
          </a:prstGeom>
          <a:solidFill>
            <a:srgbClr val="20BDC3"/>
          </a:solidFill>
          <a:ln w="12700">
            <a:solidFill>
              <a:srgbClr val="ED2691"/>
            </a:solidFill>
            <a:miter lim="800000"/>
            <a:headEnd/>
            <a:tailEnd/>
          </a:ln>
        </p:spPr>
        <p:txBody>
          <a:bodyPr/>
          <a:lstStyle/>
          <a:p>
            <a:endParaRPr lang="en-GB"/>
          </a:p>
        </p:txBody>
      </p:sp>
      <p:sp>
        <p:nvSpPr>
          <p:cNvPr id="161840" name="Oval 48">
            <a:extLst>
              <a:ext uri="{FF2B5EF4-FFF2-40B4-BE49-F238E27FC236}">
                <a16:creationId xmlns:a16="http://schemas.microsoft.com/office/drawing/2014/main" id="{037C321B-D8FD-4108-824E-5F99383F905F}"/>
              </a:ext>
            </a:extLst>
          </p:cNvPr>
          <p:cNvSpPr>
            <a:spLocks noChangeArrowheads="1"/>
          </p:cNvSpPr>
          <p:nvPr/>
        </p:nvSpPr>
        <p:spPr bwMode="auto">
          <a:xfrm>
            <a:off x="1877693" y="2658785"/>
            <a:ext cx="106363" cy="106363"/>
          </a:xfrm>
          <a:prstGeom prst="ellipse">
            <a:avLst/>
          </a:prstGeom>
          <a:noFill/>
          <a:ln w="127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1841" name="Oval 49">
            <a:extLst>
              <a:ext uri="{FF2B5EF4-FFF2-40B4-BE49-F238E27FC236}">
                <a16:creationId xmlns:a16="http://schemas.microsoft.com/office/drawing/2014/main" id="{CA06FB9F-0CA0-4044-8C47-AFBFEB039E33}"/>
              </a:ext>
            </a:extLst>
          </p:cNvPr>
          <p:cNvSpPr>
            <a:spLocks noChangeArrowheads="1"/>
          </p:cNvSpPr>
          <p:nvPr/>
        </p:nvSpPr>
        <p:spPr bwMode="auto">
          <a:xfrm>
            <a:off x="2847656" y="2588935"/>
            <a:ext cx="249237" cy="249238"/>
          </a:xfrm>
          <a:prstGeom prst="ellipse">
            <a:avLst/>
          </a:prstGeom>
          <a:solidFill>
            <a:srgbClr val="20BDC3"/>
          </a:solidFill>
          <a:ln w="12700">
            <a:solidFill>
              <a:srgbClr val="ED2691"/>
            </a:solidFill>
            <a:miter lim="800000"/>
            <a:headEnd/>
            <a:tailEnd/>
          </a:ln>
        </p:spPr>
        <p:txBody>
          <a:bodyPr/>
          <a:lstStyle/>
          <a:p>
            <a:endParaRPr lang="en-GB"/>
          </a:p>
        </p:txBody>
      </p:sp>
      <p:sp>
        <p:nvSpPr>
          <p:cNvPr id="161842" name="Oval 50">
            <a:extLst>
              <a:ext uri="{FF2B5EF4-FFF2-40B4-BE49-F238E27FC236}">
                <a16:creationId xmlns:a16="http://schemas.microsoft.com/office/drawing/2014/main" id="{C82F1CDA-2FC0-4219-BF18-0DE28CB5B9F3}"/>
              </a:ext>
            </a:extLst>
          </p:cNvPr>
          <p:cNvSpPr>
            <a:spLocks noChangeArrowheads="1"/>
          </p:cNvSpPr>
          <p:nvPr/>
        </p:nvSpPr>
        <p:spPr bwMode="auto">
          <a:xfrm>
            <a:off x="2847656" y="2588935"/>
            <a:ext cx="249237" cy="249238"/>
          </a:xfrm>
          <a:prstGeom prst="ellipse">
            <a:avLst/>
          </a:prstGeom>
          <a:noFill/>
          <a:ln w="127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1843" name="Oval 51">
            <a:extLst>
              <a:ext uri="{FF2B5EF4-FFF2-40B4-BE49-F238E27FC236}">
                <a16:creationId xmlns:a16="http://schemas.microsoft.com/office/drawing/2014/main" id="{5F1E4111-8C92-4D7C-A558-7BF8F7E5AEB4}"/>
              </a:ext>
            </a:extLst>
          </p:cNvPr>
          <p:cNvSpPr>
            <a:spLocks noChangeArrowheads="1"/>
          </p:cNvSpPr>
          <p:nvPr/>
        </p:nvSpPr>
        <p:spPr bwMode="auto">
          <a:xfrm>
            <a:off x="2514281" y="2658785"/>
            <a:ext cx="104775" cy="106363"/>
          </a:xfrm>
          <a:prstGeom prst="ellipse">
            <a:avLst/>
          </a:prstGeom>
          <a:solidFill>
            <a:srgbClr val="F3766E"/>
          </a:solidFill>
          <a:ln w="12700">
            <a:solidFill>
              <a:srgbClr val="F89722"/>
            </a:solidFill>
            <a:miter lim="800000"/>
            <a:headEnd/>
            <a:tailEnd/>
          </a:ln>
        </p:spPr>
        <p:txBody>
          <a:bodyPr/>
          <a:lstStyle/>
          <a:p>
            <a:endParaRPr lang="en-GB"/>
          </a:p>
        </p:txBody>
      </p:sp>
      <p:sp>
        <p:nvSpPr>
          <p:cNvPr id="161844" name="Oval 52">
            <a:extLst>
              <a:ext uri="{FF2B5EF4-FFF2-40B4-BE49-F238E27FC236}">
                <a16:creationId xmlns:a16="http://schemas.microsoft.com/office/drawing/2014/main" id="{D29F3625-56A2-436B-9A45-26E73A21C3D9}"/>
              </a:ext>
            </a:extLst>
          </p:cNvPr>
          <p:cNvSpPr>
            <a:spLocks noChangeArrowheads="1"/>
          </p:cNvSpPr>
          <p:nvPr/>
        </p:nvSpPr>
        <p:spPr bwMode="auto">
          <a:xfrm>
            <a:off x="2514281" y="2658785"/>
            <a:ext cx="104775" cy="106363"/>
          </a:xfrm>
          <a:prstGeom prst="ellipse">
            <a:avLst/>
          </a:prstGeom>
          <a:noFill/>
          <a:ln w="127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1845" name="Line 53">
            <a:extLst>
              <a:ext uri="{FF2B5EF4-FFF2-40B4-BE49-F238E27FC236}">
                <a16:creationId xmlns:a16="http://schemas.microsoft.com/office/drawing/2014/main" id="{426C2C33-0757-4E2A-9E09-A8CFF1773711}"/>
              </a:ext>
            </a:extLst>
          </p:cNvPr>
          <p:cNvSpPr>
            <a:spLocks noChangeShapeType="1"/>
          </p:cNvSpPr>
          <p:nvPr/>
        </p:nvSpPr>
        <p:spPr bwMode="auto">
          <a:xfrm flipV="1">
            <a:off x="2265043" y="3046135"/>
            <a:ext cx="1588" cy="2778125"/>
          </a:xfrm>
          <a:prstGeom prst="line">
            <a:avLst/>
          </a:prstGeom>
          <a:noFill/>
          <a:ln w="12700">
            <a:solidFill>
              <a:srgbClr val="02020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1846" name="Line 54">
            <a:extLst>
              <a:ext uri="{FF2B5EF4-FFF2-40B4-BE49-F238E27FC236}">
                <a16:creationId xmlns:a16="http://schemas.microsoft.com/office/drawing/2014/main" id="{8B3D6475-9F72-4139-AFE3-BAADB8B28C5C}"/>
              </a:ext>
            </a:extLst>
          </p:cNvPr>
          <p:cNvSpPr>
            <a:spLocks noChangeShapeType="1"/>
          </p:cNvSpPr>
          <p:nvPr/>
        </p:nvSpPr>
        <p:spPr bwMode="auto">
          <a:xfrm>
            <a:off x="1814193" y="4443135"/>
            <a:ext cx="915988" cy="1588"/>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1847" name="Freeform 55">
            <a:extLst>
              <a:ext uri="{FF2B5EF4-FFF2-40B4-BE49-F238E27FC236}">
                <a16:creationId xmlns:a16="http://schemas.microsoft.com/office/drawing/2014/main" id="{9589886D-6F57-4570-83BD-95B8DA11AF32}"/>
              </a:ext>
            </a:extLst>
          </p:cNvPr>
          <p:cNvSpPr>
            <a:spLocks noEditPoints="1"/>
          </p:cNvSpPr>
          <p:nvPr/>
        </p:nvSpPr>
        <p:spPr bwMode="auto">
          <a:xfrm>
            <a:off x="2201543" y="3046135"/>
            <a:ext cx="123825" cy="2776538"/>
          </a:xfrm>
          <a:custGeom>
            <a:avLst/>
            <a:gdLst>
              <a:gd name="T0" fmla="*/ 0 w 78"/>
              <a:gd name="T1" fmla="*/ 1749 h 1749"/>
              <a:gd name="T2" fmla="*/ 78 w 78"/>
              <a:gd name="T3" fmla="*/ 1749 h 1749"/>
              <a:gd name="T4" fmla="*/ 0 w 78"/>
              <a:gd name="T5" fmla="*/ 1452 h 1749"/>
              <a:gd name="T6" fmla="*/ 78 w 78"/>
              <a:gd name="T7" fmla="*/ 1452 h 1749"/>
              <a:gd name="T8" fmla="*/ 0 w 78"/>
              <a:gd name="T9" fmla="*/ 1159 h 1749"/>
              <a:gd name="T10" fmla="*/ 78 w 78"/>
              <a:gd name="T11" fmla="*/ 1159 h 1749"/>
              <a:gd name="T12" fmla="*/ 0 w 78"/>
              <a:gd name="T13" fmla="*/ 579 h 1749"/>
              <a:gd name="T14" fmla="*/ 78 w 78"/>
              <a:gd name="T15" fmla="*/ 579 h 1749"/>
              <a:gd name="T16" fmla="*/ 0 w 78"/>
              <a:gd name="T17" fmla="*/ 286 h 1749"/>
              <a:gd name="T18" fmla="*/ 78 w 78"/>
              <a:gd name="T19" fmla="*/ 286 h 1749"/>
              <a:gd name="T20" fmla="*/ 0 w 78"/>
              <a:gd name="T21" fmla="*/ 0 h 1749"/>
              <a:gd name="T22" fmla="*/ 78 w 78"/>
              <a:gd name="T23" fmla="*/ 0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1749">
                <a:moveTo>
                  <a:pt x="0" y="1749"/>
                </a:moveTo>
                <a:lnTo>
                  <a:pt x="78" y="1749"/>
                </a:lnTo>
                <a:moveTo>
                  <a:pt x="0" y="1452"/>
                </a:moveTo>
                <a:lnTo>
                  <a:pt x="78" y="1452"/>
                </a:lnTo>
                <a:moveTo>
                  <a:pt x="0" y="1159"/>
                </a:moveTo>
                <a:lnTo>
                  <a:pt x="78" y="1159"/>
                </a:lnTo>
                <a:moveTo>
                  <a:pt x="0" y="579"/>
                </a:moveTo>
                <a:lnTo>
                  <a:pt x="78" y="579"/>
                </a:lnTo>
                <a:moveTo>
                  <a:pt x="0" y="286"/>
                </a:moveTo>
                <a:lnTo>
                  <a:pt x="78" y="286"/>
                </a:lnTo>
                <a:moveTo>
                  <a:pt x="0" y="0"/>
                </a:moveTo>
                <a:lnTo>
                  <a:pt x="78" y="0"/>
                </a:lnTo>
              </a:path>
            </a:pathLst>
          </a:custGeom>
          <a:noFill/>
          <a:ln w="12700" cap="flat">
            <a:solidFill>
              <a:srgbClr val="02020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1848" name="Line 56">
            <a:extLst>
              <a:ext uri="{FF2B5EF4-FFF2-40B4-BE49-F238E27FC236}">
                <a16:creationId xmlns:a16="http://schemas.microsoft.com/office/drawing/2014/main" id="{D3CDE134-97FA-4997-AC6A-491A2771A954}"/>
              </a:ext>
            </a:extLst>
          </p:cNvPr>
          <p:cNvSpPr>
            <a:spLocks noChangeShapeType="1"/>
          </p:cNvSpPr>
          <p:nvPr/>
        </p:nvSpPr>
        <p:spPr bwMode="auto">
          <a:xfrm>
            <a:off x="1814193" y="4387573"/>
            <a:ext cx="1588" cy="112712"/>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1849" name="Line 57">
            <a:extLst>
              <a:ext uri="{FF2B5EF4-FFF2-40B4-BE49-F238E27FC236}">
                <a16:creationId xmlns:a16="http://schemas.microsoft.com/office/drawing/2014/main" id="{823F0C8B-B098-4898-A658-3004CC0E1BCC}"/>
              </a:ext>
            </a:extLst>
          </p:cNvPr>
          <p:cNvSpPr>
            <a:spLocks noChangeShapeType="1"/>
          </p:cNvSpPr>
          <p:nvPr/>
        </p:nvSpPr>
        <p:spPr bwMode="auto">
          <a:xfrm>
            <a:off x="2731768" y="4387573"/>
            <a:ext cx="1588" cy="112712"/>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161860" name="Group 68">
            <a:extLst>
              <a:ext uri="{FF2B5EF4-FFF2-40B4-BE49-F238E27FC236}">
                <a16:creationId xmlns:a16="http://schemas.microsoft.com/office/drawing/2014/main" id="{014E4074-7F7D-44CE-9783-2FA49EAE03CC}"/>
              </a:ext>
            </a:extLst>
          </p:cNvPr>
          <p:cNvGrpSpPr>
            <a:grpSpLocks/>
          </p:cNvGrpSpPr>
          <p:nvPr/>
        </p:nvGrpSpPr>
        <p:grpSpPr bwMode="auto">
          <a:xfrm>
            <a:off x="6391054" y="3815557"/>
            <a:ext cx="307975" cy="1147762"/>
            <a:chOff x="490" y="2521"/>
            <a:chExt cx="194" cy="723"/>
          </a:xfrm>
        </p:grpSpPr>
        <p:sp>
          <p:nvSpPr>
            <p:cNvPr id="161857" name="Oval 65">
              <a:extLst>
                <a:ext uri="{FF2B5EF4-FFF2-40B4-BE49-F238E27FC236}">
                  <a16:creationId xmlns:a16="http://schemas.microsoft.com/office/drawing/2014/main" id="{6B9863CC-5052-46E2-A385-204F2F64E83F}"/>
                </a:ext>
              </a:extLst>
            </p:cNvPr>
            <p:cNvSpPr>
              <a:spLocks noChangeArrowheads="1"/>
            </p:cNvSpPr>
            <p:nvPr/>
          </p:nvSpPr>
          <p:spPr bwMode="auto">
            <a:xfrm>
              <a:off x="490" y="2521"/>
              <a:ext cx="194" cy="194"/>
            </a:xfrm>
            <a:prstGeom prst="ellipse">
              <a:avLst/>
            </a:prstGeom>
            <a:solidFill>
              <a:srgbClr val="20BDC3"/>
            </a:solidFill>
            <a:ln w="12700">
              <a:solidFill>
                <a:srgbClr val="F89722"/>
              </a:solidFill>
              <a:miter lim="800000"/>
              <a:headEnd/>
              <a:tailEnd/>
            </a:ln>
          </p:spPr>
          <p:txBody>
            <a:bodyPr/>
            <a:lstStyle/>
            <a:p>
              <a:endParaRPr lang="en-GB"/>
            </a:p>
          </p:txBody>
        </p:sp>
        <p:sp>
          <p:nvSpPr>
            <p:cNvPr id="161858" name="Oval 66">
              <a:extLst>
                <a:ext uri="{FF2B5EF4-FFF2-40B4-BE49-F238E27FC236}">
                  <a16:creationId xmlns:a16="http://schemas.microsoft.com/office/drawing/2014/main" id="{0F02C0A7-CA1F-44A3-B4A4-FED18FB6FDAB}"/>
                </a:ext>
              </a:extLst>
            </p:cNvPr>
            <p:cNvSpPr>
              <a:spLocks noChangeArrowheads="1"/>
            </p:cNvSpPr>
            <p:nvPr/>
          </p:nvSpPr>
          <p:spPr bwMode="auto">
            <a:xfrm>
              <a:off x="546" y="3161"/>
              <a:ext cx="82" cy="83"/>
            </a:xfrm>
            <a:prstGeom prst="ellipse">
              <a:avLst/>
            </a:prstGeom>
            <a:solidFill>
              <a:srgbClr val="F3766E"/>
            </a:solidFill>
            <a:ln w="12700">
              <a:solidFill>
                <a:srgbClr val="ED2691"/>
              </a:solidFill>
              <a:miter lim="800000"/>
              <a:headEnd/>
              <a:tailEnd/>
            </a:ln>
          </p:spPr>
          <p:txBody>
            <a:bodyPr/>
            <a:lstStyle/>
            <a:p>
              <a:endParaRPr lang="en-GB"/>
            </a:p>
          </p:txBody>
        </p:sp>
      </p:grpSp>
      <p:grpSp>
        <p:nvGrpSpPr>
          <p:cNvPr id="161863" name="Group 71">
            <a:extLst>
              <a:ext uri="{FF2B5EF4-FFF2-40B4-BE49-F238E27FC236}">
                <a16:creationId xmlns:a16="http://schemas.microsoft.com/office/drawing/2014/main" id="{C343D5E2-B5A6-4FA9-A486-95ABF8AB38E3}"/>
              </a:ext>
            </a:extLst>
          </p:cNvPr>
          <p:cNvGrpSpPr>
            <a:grpSpLocks/>
          </p:cNvGrpSpPr>
          <p:nvPr/>
        </p:nvGrpSpPr>
        <p:grpSpPr bwMode="auto">
          <a:xfrm>
            <a:off x="7319742" y="3815557"/>
            <a:ext cx="306387" cy="1147762"/>
            <a:chOff x="1075" y="2521"/>
            <a:chExt cx="193" cy="723"/>
          </a:xfrm>
        </p:grpSpPr>
        <p:sp>
          <p:nvSpPr>
            <p:cNvPr id="161861" name="Oval 69">
              <a:extLst>
                <a:ext uri="{FF2B5EF4-FFF2-40B4-BE49-F238E27FC236}">
                  <a16:creationId xmlns:a16="http://schemas.microsoft.com/office/drawing/2014/main" id="{365CEB95-731B-429B-9B15-D53B95C3BAA0}"/>
                </a:ext>
              </a:extLst>
            </p:cNvPr>
            <p:cNvSpPr>
              <a:spLocks noChangeArrowheads="1"/>
            </p:cNvSpPr>
            <p:nvPr/>
          </p:nvSpPr>
          <p:spPr bwMode="auto">
            <a:xfrm>
              <a:off x="1075" y="2521"/>
              <a:ext cx="193" cy="194"/>
            </a:xfrm>
            <a:prstGeom prst="ellipse">
              <a:avLst/>
            </a:prstGeom>
            <a:solidFill>
              <a:srgbClr val="F3766E"/>
            </a:solidFill>
            <a:ln w="12700">
              <a:solidFill>
                <a:srgbClr val="ED2691"/>
              </a:solidFill>
              <a:miter lim="800000"/>
              <a:headEnd/>
              <a:tailEnd/>
            </a:ln>
          </p:spPr>
          <p:txBody>
            <a:bodyPr/>
            <a:lstStyle/>
            <a:p>
              <a:endParaRPr lang="en-GB"/>
            </a:p>
          </p:txBody>
        </p:sp>
        <p:sp>
          <p:nvSpPr>
            <p:cNvPr id="161862" name="Oval 70">
              <a:extLst>
                <a:ext uri="{FF2B5EF4-FFF2-40B4-BE49-F238E27FC236}">
                  <a16:creationId xmlns:a16="http://schemas.microsoft.com/office/drawing/2014/main" id="{B66431CB-DA1D-465E-894D-86E2C3F4E42A}"/>
                </a:ext>
              </a:extLst>
            </p:cNvPr>
            <p:cNvSpPr>
              <a:spLocks noChangeArrowheads="1"/>
            </p:cNvSpPr>
            <p:nvPr/>
          </p:nvSpPr>
          <p:spPr bwMode="auto">
            <a:xfrm>
              <a:off x="1130" y="3161"/>
              <a:ext cx="83" cy="83"/>
            </a:xfrm>
            <a:prstGeom prst="ellipse">
              <a:avLst/>
            </a:prstGeom>
            <a:solidFill>
              <a:srgbClr val="20BDC3"/>
            </a:solidFill>
            <a:ln w="12700">
              <a:solidFill>
                <a:srgbClr val="F89722"/>
              </a:solidFill>
              <a:miter lim="800000"/>
              <a:headEnd/>
              <a:tailEnd/>
            </a:ln>
          </p:spPr>
          <p:txBody>
            <a:bodyPr/>
            <a:lstStyle/>
            <a:p>
              <a:endParaRPr lang="en-GB"/>
            </a:p>
          </p:txBody>
        </p:sp>
      </p:grpSp>
      <p:grpSp>
        <p:nvGrpSpPr>
          <p:cNvPr id="161867" name="Group 75">
            <a:extLst>
              <a:ext uri="{FF2B5EF4-FFF2-40B4-BE49-F238E27FC236}">
                <a16:creationId xmlns:a16="http://schemas.microsoft.com/office/drawing/2014/main" id="{31D6F59F-AFFD-4BA2-BB54-9044C7CF5252}"/>
              </a:ext>
            </a:extLst>
          </p:cNvPr>
          <p:cNvGrpSpPr>
            <a:grpSpLocks/>
          </p:cNvGrpSpPr>
          <p:nvPr/>
        </p:nvGrpSpPr>
        <p:grpSpPr bwMode="auto">
          <a:xfrm>
            <a:off x="6537104" y="3967957"/>
            <a:ext cx="931863" cy="928687"/>
            <a:chOff x="582" y="2617"/>
            <a:chExt cx="587" cy="585"/>
          </a:xfrm>
        </p:grpSpPr>
        <p:sp>
          <p:nvSpPr>
            <p:cNvPr id="161865" name="Line 73">
              <a:extLst>
                <a:ext uri="{FF2B5EF4-FFF2-40B4-BE49-F238E27FC236}">
                  <a16:creationId xmlns:a16="http://schemas.microsoft.com/office/drawing/2014/main" id="{73C4EDFA-422B-46E9-B3FE-BF18FC3D58B8}"/>
                </a:ext>
              </a:extLst>
            </p:cNvPr>
            <p:cNvSpPr>
              <a:spLocks noChangeShapeType="1"/>
            </p:cNvSpPr>
            <p:nvPr/>
          </p:nvSpPr>
          <p:spPr bwMode="auto">
            <a:xfrm>
              <a:off x="587" y="2617"/>
              <a:ext cx="582" cy="585"/>
            </a:xfrm>
            <a:prstGeom prst="line">
              <a:avLst/>
            </a:prstGeom>
            <a:noFill/>
            <a:ln w="12700">
              <a:solidFill>
                <a:srgbClr val="20BDC3"/>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1866" name="Line 74">
              <a:extLst>
                <a:ext uri="{FF2B5EF4-FFF2-40B4-BE49-F238E27FC236}">
                  <a16:creationId xmlns:a16="http://schemas.microsoft.com/office/drawing/2014/main" id="{02CB3716-915C-4E35-90DF-D3767C7451E8}"/>
                </a:ext>
              </a:extLst>
            </p:cNvPr>
            <p:cNvSpPr>
              <a:spLocks noChangeShapeType="1"/>
            </p:cNvSpPr>
            <p:nvPr/>
          </p:nvSpPr>
          <p:spPr bwMode="auto">
            <a:xfrm flipV="1">
              <a:off x="582" y="2617"/>
              <a:ext cx="587" cy="583"/>
            </a:xfrm>
            <a:prstGeom prst="line">
              <a:avLst/>
            </a:prstGeom>
            <a:noFill/>
            <a:ln w="12700">
              <a:solidFill>
                <a:srgbClr val="F3766E"/>
              </a:solidFill>
              <a:miter lim="800000"/>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1871" name="Group 79">
            <a:extLst>
              <a:ext uri="{FF2B5EF4-FFF2-40B4-BE49-F238E27FC236}">
                <a16:creationId xmlns:a16="http://schemas.microsoft.com/office/drawing/2014/main" id="{5BE8FEE9-275E-4DC4-B12F-968D55B76184}"/>
              </a:ext>
            </a:extLst>
          </p:cNvPr>
          <p:cNvGrpSpPr>
            <a:grpSpLocks/>
          </p:cNvGrpSpPr>
          <p:nvPr/>
        </p:nvGrpSpPr>
        <p:grpSpPr bwMode="auto">
          <a:xfrm>
            <a:off x="1660206" y="3814485"/>
            <a:ext cx="306387" cy="1135063"/>
            <a:chOff x="2083" y="2516"/>
            <a:chExt cx="193" cy="715"/>
          </a:xfrm>
        </p:grpSpPr>
        <p:sp>
          <p:nvSpPr>
            <p:cNvPr id="161869" name="Oval 77">
              <a:extLst>
                <a:ext uri="{FF2B5EF4-FFF2-40B4-BE49-F238E27FC236}">
                  <a16:creationId xmlns:a16="http://schemas.microsoft.com/office/drawing/2014/main" id="{ADE6D6A1-E27E-4F94-AA67-9C324ED7AC89}"/>
                </a:ext>
              </a:extLst>
            </p:cNvPr>
            <p:cNvSpPr>
              <a:spLocks noChangeArrowheads="1"/>
            </p:cNvSpPr>
            <p:nvPr/>
          </p:nvSpPr>
          <p:spPr bwMode="auto">
            <a:xfrm>
              <a:off x="2083" y="2516"/>
              <a:ext cx="193" cy="191"/>
            </a:xfrm>
            <a:prstGeom prst="ellipse">
              <a:avLst/>
            </a:prstGeom>
            <a:solidFill>
              <a:srgbClr val="F3766E"/>
            </a:solidFill>
            <a:ln w="12700">
              <a:solidFill>
                <a:srgbClr val="F89722"/>
              </a:solidFill>
              <a:miter lim="800000"/>
              <a:headEnd/>
              <a:tailEnd/>
            </a:ln>
          </p:spPr>
          <p:txBody>
            <a:bodyPr/>
            <a:lstStyle/>
            <a:p>
              <a:endParaRPr lang="en-GB"/>
            </a:p>
          </p:txBody>
        </p:sp>
        <p:sp>
          <p:nvSpPr>
            <p:cNvPr id="161870" name="Oval 78">
              <a:extLst>
                <a:ext uri="{FF2B5EF4-FFF2-40B4-BE49-F238E27FC236}">
                  <a16:creationId xmlns:a16="http://schemas.microsoft.com/office/drawing/2014/main" id="{2603546D-6B6B-4028-958A-005581EEA510}"/>
                </a:ext>
              </a:extLst>
            </p:cNvPr>
            <p:cNvSpPr>
              <a:spLocks noChangeArrowheads="1"/>
            </p:cNvSpPr>
            <p:nvPr/>
          </p:nvSpPr>
          <p:spPr bwMode="auto">
            <a:xfrm>
              <a:off x="2139" y="3150"/>
              <a:ext cx="82" cy="81"/>
            </a:xfrm>
            <a:prstGeom prst="ellipse">
              <a:avLst/>
            </a:prstGeom>
            <a:solidFill>
              <a:srgbClr val="20BDC3"/>
            </a:solidFill>
            <a:ln w="12700">
              <a:solidFill>
                <a:srgbClr val="ED2691"/>
              </a:solidFill>
              <a:miter lim="800000"/>
              <a:headEnd/>
              <a:tailEnd/>
            </a:ln>
          </p:spPr>
          <p:txBody>
            <a:bodyPr/>
            <a:lstStyle/>
            <a:p>
              <a:endParaRPr lang="en-GB"/>
            </a:p>
          </p:txBody>
        </p:sp>
      </p:grpSp>
      <p:grpSp>
        <p:nvGrpSpPr>
          <p:cNvPr id="161875" name="Group 83">
            <a:extLst>
              <a:ext uri="{FF2B5EF4-FFF2-40B4-BE49-F238E27FC236}">
                <a16:creationId xmlns:a16="http://schemas.microsoft.com/office/drawing/2014/main" id="{791F5123-ABD3-4C60-B872-35642B4C103E}"/>
              </a:ext>
            </a:extLst>
          </p:cNvPr>
          <p:cNvGrpSpPr>
            <a:grpSpLocks/>
          </p:cNvGrpSpPr>
          <p:nvPr/>
        </p:nvGrpSpPr>
        <p:grpSpPr bwMode="auto">
          <a:xfrm>
            <a:off x="2580956" y="3814485"/>
            <a:ext cx="303212" cy="1135063"/>
            <a:chOff x="2663" y="2516"/>
            <a:chExt cx="191" cy="715"/>
          </a:xfrm>
        </p:grpSpPr>
        <p:sp>
          <p:nvSpPr>
            <p:cNvPr id="161873" name="Oval 81">
              <a:extLst>
                <a:ext uri="{FF2B5EF4-FFF2-40B4-BE49-F238E27FC236}">
                  <a16:creationId xmlns:a16="http://schemas.microsoft.com/office/drawing/2014/main" id="{5DBD4442-945C-4ED0-972B-3B46B2E43162}"/>
                </a:ext>
              </a:extLst>
            </p:cNvPr>
            <p:cNvSpPr>
              <a:spLocks noChangeArrowheads="1"/>
            </p:cNvSpPr>
            <p:nvPr/>
          </p:nvSpPr>
          <p:spPr bwMode="auto">
            <a:xfrm>
              <a:off x="2663" y="2516"/>
              <a:ext cx="191" cy="192"/>
            </a:xfrm>
            <a:prstGeom prst="ellipse">
              <a:avLst/>
            </a:prstGeom>
            <a:solidFill>
              <a:srgbClr val="20BDC3"/>
            </a:solidFill>
            <a:ln w="12700">
              <a:solidFill>
                <a:srgbClr val="ED2691"/>
              </a:solidFill>
              <a:miter lim="800000"/>
              <a:headEnd/>
              <a:tailEnd/>
            </a:ln>
          </p:spPr>
          <p:txBody>
            <a:bodyPr/>
            <a:lstStyle/>
            <a:p>
              <a:endParaRPr lang="en-GB"/>
            </a:p>
          </p:txBody>
        </p:sp>
        <p:sp>
          <p:nvSpPr>
            <p:cNvPr id="161874" name="Oval 82">
              <a:extLst>
                <a:ext uri="{FF2B5EF4-FFF2-40B4-BE49-F238E27FC236}">
                  <a16:creationId xmlns:a16="http://schemas.microsoft.com/office/drawing/2014/main" id="{0332CC51-078F-46DB-AADD-6B7AE65026E8}"/>
                </a:ext>
              </a:extLst>
            </p:cNvPr>
            <p:cNvSpPr>
              <a:spLocks noChangeArrowheads="1"/>
            </p:cNvSpPr>
            <p:nvPr/>
          </p:nvSpPr>
          <p:spPr bwMode="auto">
            <a:xfrm>
              <a:off x="2718" y="3150"/>
              <a:ext cx="81" cy="81"/>
            </a:xfrm>
            <a:prstGeom prst="ellipse">
              <a:avLst/>
            </a:prstGeom>
            <a:solidFill>
              <a:srgbClr val="F3766E"/>
            </a:solidFill>
            <a:ln w="12700">
              <a:solidFill>
                <a:srgbClr val="F89722"/>
              </a:solidFill>
              <a:miter lim="800000"/>
              <a:headEnd/>
              <a:tailEnd/>
            </a:ln>
          </p:spPr>
          <p:txBody>
            <a:bodyPr/>
            <a:lstStyle/>
            <a:p>
              <a:endParaRPr lang="en-GB"/>
            </a:p>
          </p:txBody>
        </p:sp>
      </p:grpSp>
      <p:grpSp>
        <p:nvGrpSpPr>
          <p:cNvPr id="161879" name="Group 87">
            <a:extLst>
              <a:ext uri="{FF2B5EF4-FFF2-40B4-BE49-F238E27FC236}">
                <a16:creationId xmlns:a16="http://schemas.microsoft.com/office/drawing/2014/main" id="{4A5DC62C-90A7-4608-A591-3257F5FE814A}"/>
              </a:ext>
            </a:extLst>
          </p:cNvPr>
          <p:cNvGrpSpPr>
            <a:grpSpLocks/>
          </p:cNvGrpSpPr>
          <p:nvPr/>
        </p:nvGrpSpPr>
        <p:grpSpPr bwMode="auto">
          <a:xfrm>
            <a:off x="1806256" y="3965298"/>
            <a:ext cx="920750" cy="919162"/>
            <a:chOff x="2175" y="2611"/>
            <a:chExt cx="580" cy="579"/>
          </a:xfrm>
        </p:grpSpPr>
        <p:sp>
          <p:nvSpPr>
            <p:cNvPr id="161877" name="Line 85">
              <a:extLst>
                <a:ext uri="{FF2B5EF4-FFF2-40B4-BE49-F238E27FC236}">
                  <a16:creationId xmlns:a16="http://schemas.microsoft.com/office/drawing/2014/main" id="{3B49627C-2BF9-4891-88BC-652FA8B6BDD7}"/>
                </a:ext>
              </a:extLst>
            </p:cNvPr>
            <p:cNvSpPr>
              <a:spLocks noChangeShapeType="1"/>
            </p:cNvSpPr>
            <p:nvPr/>
          </p:nvSpPr>
          <p:spPr bwMode="auto">
            <a:xfrm>
              <a:off x="2180" y="2611"/>
              <a:ext cx="575" cy="579"/>
            </a:xfrm>
            <a:prstGeom prst="line">
              <a:avLst/>
            </a:prstGeom>
            <a:noFill/>
            <a:ln w="12700">
              <a:solidFill>
                <a:srgbClr val="F3766E"/>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1878" name="Line 86">
              <a:extLst>
                <a:ext uri="{FF2B5EF4-FFF2-40B4-BE49-F238E27FC236}">
                  <a16:creationId xmlns:a16="http://schemas.microsoft.com/office/drawing/2014/main" id="{1DE37486-1E02-4189-B2C7-8FA0A6205E67}"/>
                </a:ext>
              </a:extLst>
            </p:cNvPr>
            <p:cNvSpPr>
              <a:spLocks noChangeShapeType="1"/>
            </p:cNvSpPr>
            <p:nvPr/>
          </p:nvSpPr>
          <p:spPr bwMode="auto">
            <a:xfrm flipV="1">
              <a:off x="2175" y="2611"/>
              <a:ext cx="580" cy="578"/>
            </a:xfrm>
            <a:prstGeom prst="line">
              <a:avLst/>
            </a:prstGeom>
            <a:noFill/>
            <a:ln w="12700">
              <a:solidFill>
                <a:srgbClr val="20BDC3"/>
              </a:solidFill>
              <a:miter lim="800000"/>
              <a:headEnd/>
              <a:tailEnd/>
            </a:ln>
            <a:extLst>
              <a:ext uri="{909E8E84-426E-40DD-AFC4-6F175D3DCCD1}">
                <a14:hiddenFill xmlns:a14="http://schemas.microsoft.com/office/drawing/2010/main">
                  <a:noFill/>
                </a14:hiddenFill>
              </a:ext>
            </a:extLst>
          </p:spPr>
          <p:txBody>
            <a:bodyPr/>
            <a:lstStyle/>
            <a:p>
              <a:endParaRPr lang="en-GB"/>
            </a:p>
          </p:txBody>
        </p:sp>
      </p:grpSp>
      <p:sp>
        <p:nvSpPr>
          <p:cNvPr id="162000" name="Rectangle 208">
            <a:extLst>
              <a:ext uri="{FF2B5EF4-FFF2-40B4-BE49-F238E27FC236}">
                <a16:creationId xmlns:a16="http://schemas.microsoft.com/office/drawing/2014/main" id="{F25A3115-DEE9-4A32-A471-B7E2D10D1D96}"/>
              </a:ext>
            </a:extLst>
          </p:cNvPr>
          <p:cNvSpPr>
            <a:spLocks noChangeArrowheads="1"/>
          </p:cNvSpPr>
          <p:nvPr/>
        </p:nvSpPr>
        <p:spPr bwMode="auto">
          <a:xfrm>
            <a:off x="6341842" y="1510507"/>
            <a:ext cx="1250214" cy="276999"/>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dirty="0" err="1">
                <a:solidFill>
                  <a:schemeClr val="folHlink"/>
                </a:solidFill>
              </a:rPr>
              <a:t>incongruente</a:t>
            </a:r>
            <a:endParaRPr lang="it-IT" altLang="en-US" dirty="0">
              <a:solidFill>
                <a:schemeClr val="folHlink"/>
              </a:solidFill>
            </a:endParaRPr>
          </a:p>
        </p:txBody>
      </p:sp>
      <p:sp>
        <p:nvSpPr>
          <p:cNvPr id="162001" name="Rectangle 209">
            <a:extLst>
              <a:ext uri="{FF2B5EF4-FFF2-40B4-BE49-F238E27FC236}">
                <a16:creationId xmlns:a16="http://schemas.microsoft.com/office/drawing/2014/main" id="{0DE17298-707B-4419-9483-546C41084DE9}"/>
              </a:ext>
            </a:extLst>
          </p:cNvPr>
          <p:cNvSpPr>
            <a:spLocks noChangeArrowheads="1"/>
          </p:cNvSpPr>
          <p:nvPr/>
        </p:nvSpPr>
        <p:spPr bwMode="auto">
          <a:xfrm>
            <a:off x="1734818" y="1498323"/>
            <a:ext cx="1075487" cy="276999"/>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dirty="0" err="1">
                <a:solidFill>
                  <a:srgbClr val="008000"/>
                </a:solidFill>
              </a:rPr>
              <a:t>congruente</a:t>
            </a:r>
            <a:endParaRPr lang="it-IT" altLang="en-US" dirty="0">
              <a:solidFill>
                <a:srgbClr val="008000"/>
              </a:solidFill>
            </a:endParaRPr>
          </a:p>
        </p:txBody>
      </p:sp>
      <p:sp>
        <p:nvSpPr>
          <p:cNvPr id="149" name="CasellaDiTesto 148">
            <a:extLst>
              <a:ext uri="{FF2B5EF4-FFF2-40B4-BE49-F238E27FC236}">
                <a16:creationId xmlns:a16="http://schemas.microsoft.com/office/drawing/2014/main" id="{B95DF691-AB67-4E50-8C7B-1EF911F0A49D}"/>
              </a:ext>
            </a:extLst>
          </p:cNvPr>
          <p:cNvSpPr txBox="1"/>
          <p:nvPr/>
        </p:nvSpPr>
        <p:spPr>
          <a:xfrm>
            <a:off x="5932991" y="5661303"/>
            <a:ext cx="976358" cy="369332"/>
          </a:xfrm>
          <a:prstGeom prst="rect">
            <a:avLst/>
          </a:prstGeom>
          <a:solidFill>
            <a:schemeClr val="bg1"/>
          </a:solidFill>
        </p:spPr>
        <p:txBody>
          <a:bodyPr wrap="none" rtlCol="0">
            <a:spAutoFit/>
          </a:bodyPr>
          <a:lstStyle/>
          <a:p>
            <a:pPr algn="ctr"/>
            <a:r>
              <a:rPr lang="it-IT" dirty="0"/>
              <a:t>negativa</a:t>
            </a:r>
            <a:endParaRPr lang="en-GB" dirty="0"/>
          </a:p>
        </p:txBody>
      </p:sp>
      <p:sp>
        <p:nvSpPr>
          <p:cNvPr id="150" name="CasellaDiTesto 149">
            <a:extLst>
              <a:ext uri="{FF2B5EF4-FFF2-40B4-BE49-F238E27FC236}">
                <a16:creationId xmlns:a16="http://schemas.microsoft.com/office/drawing/2014/main" id="{85FDF691-8494-4315-9DCA-5B720218C73C}"/>
              </a:ext>
            </a:extLst>
          </p:cNvPr>
          <p:cNvSpPr txBox="1"/>
          <p:nvPr/>
        </p:nvSpPr>
        <p:spPr>
          <a:xfrm>
            <a:off x="7063360" y="5661303"/>
            <a:ext cx="912237" cy="369332"/>
          </a:xfrm>
          <a:prstGeom prst="rect">
            <a:avLst/>
          </a:prstGeom>
          <a:solidFill>
            <a:schemeClr val="bg1"/>
          </a:solidFill>
        </p:spPr>
        <p:txBody>
          <a:bodyPr wrap="none" rtlCol="0">
            <a:spAutoFit/>
          </a:bodyPr>
          <a:lstStyle/>
          <a:p>
            <a:pPr algn="ctr"/>
            <a:r>
              <a:rPr lang="it-IT" dirty="0"/>
              <a:t>positiva</a:t>
            </a:r>
            <a:endParaRPr lang="en-GB" dirty="0"/>
          </a:p>
        </p:txBody>
      </p:sp>
      <p:sp>
        <p:nvSpPr>
          <p:cNvPr id="151" name="CasellaDiTesto 150">
            <a:extLst>
              <a:ext uri="{FF2B5EF4-FFF2-40B4-BE49-F238E27FC236}">
                <a16:creationId xmlns:a16="http://schemas.microsoft.com/office/drawing/2014/main" id="{583F3F57-63CD-40E3-9307-F995B990D023}"/>
              </a:ext>
            </a:extLst>
          </p:cNvPr>
          <p:cNvSpPr txBox="1"/>
          <p:nvPr/>
        </p:nvSpPr>
        <p:spPr>
          <a:xfrm>
            <a:off x="6195792" y="6231216"/>
            <a:ext cx="1522340" cy="369332"/>
          </a:xfrm>
          <a:prstGeom prst="rect">
            <a:avLst/>
          </a:prstGeom>
          <a:solidFill>
            <a:schemeClr val="bg1"/>
          </a:solidFill>
        </p:spPr>
        <p:txBody>
          <a:bodyPr wrap="none" rtlCol="0">
            <a:spAutoFit/>
          </a:bodyPr>
          <a:lstStyle/>
          <a:p>
            <a:r>
              <a:rPr lang="it-IT" dirty="0"/>
              <a:t>valenza media</a:t>
            </a:r>
            <a:endParaRPr lang="en-GB" dirty="0"/>
          </a:p>
        </p:txBody>
      </p:sp>
      <p:sp>
        <p:nvSpPr>
          <p:cNvPr id="152" name="Rettangolo 151">
            <a:extLst>
              <a:ext uri="{FF2B5EF4-FFF2-40B4-BE49-F238E27FC236}">
                <a16:creationId xmlns:a16="http://schemas.microsoft.com/office/drawing/2014/main" id="{EA75B0DD-7DB4-4E0A-939F-C0091CC7A654}"/>
              </a:ext>
            </a:extLst>
          </p:cNvPr>
          <p:cNvSpPr/>
          <p:nvPr/>
        </p:nvSpPr>
        <p:spPr>
          <a:xfrm>
            <a:off x="6130704" y="1776949"/>
            <a:ext cx="1660525" cy="237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CasellaDiTesto 152">
            <a:extLst>
              <a:ext uri="{FF2B5EF4-FFF2-40B4-BE49-F238E27FC236}">
                <a16:creationId xmlns:a16="http://schemas.microsoft.com/office/drawing/2014/main" id="{B898D57E-F369-49AA-94C6-1D21904A465D}"/>
              </a:ext>
            </a:extLst>
          </p:cNvPr>
          <p:cNvSpPr txBox="1"/>
          <p:nvPr/>
        </p:nvSpPr>
        <p:spPr>
          <a:xfrm>
            <a:off x="1184462" y="5665549"/>
            <a:ext cx="976358" cy="369332"/>
          </a:xfrm>
          <a:prstGeom prst="rect">
            <a:avLst/>
          </a:prstGeom>
          <a:solidFill>
            <a:schemeClr val="bg1"/>
          </a:solidFill>
        </p:spPr>
        <p:txBody>
          <a:bodyPr wrap="none" rtlCol="0">
            <a:spAutoFit/>
          </a:bodyPr>
          <a:lstStyle/>
          <a:p>
            <a:pPr algn="ctr"/>
            <a:r>
              <a:rPr lang="it-IT" dirty="0"/>
              <a:t>negativa</a:t>
            </a:r>
            <a:endParaRPr lang="en-GB" dirty="0"/>
          </a:p>
        </p:txBody>
      </p:sp>
      <p:sp>
        <p:nvSpPr>
          <p:cNvPr id="154" name="CasellaDiTesto 153">
            <a:extLst>
              <a:ext uri="{FF2B5EF4-FFF2-40B4-BE49-F238E27FC236}">
                <a16:creationId xmlns:a16="http://schemas.microsoft.com/office/drawing/2014/main" id="{3A02A728-4785-4361-8566-EACE105AB7AF}"/>
              </a:ext>
            </a:extLst>
          </p:cNvPr>
          <p:cNvSpPr txBox="1"/>
          <p:nvPr/>
        </p:nvSpPr>
        <p:spPr>
          <a:xfrm>
            <a:off x="2314831" y="5665549"/>
            <a:ext cx="912237" cy="369332"/>
          </a:xfrm>
          <a:prstGeom prst="rect">
            <a:avLst/>
          </a:prstGeom>
          <a:solidFill>
            <a:schemeClr val="bg1"/>
          </a:solidFill>
        </p:spPr>
        <p:txBody>
          <a:bodyPr wrap="none" rtlCol="0">
            <a:spAutoFit/>
          </a:bodyPr>
          <a:lstStyle/>
          <a:p>
            <a:pPr algn="ctr"/>
            <a:r>
              <a:rPr lang="it-IT" dirty="0"/>
              <a:t>positiva</a:t>
            </a:r>
            <a:endParaRPr lang="en-GB" dirty="0"/>
          </a:p>
        </p:txBody>
      </p:sp>
      <p:sp>
        <p:nvSpPr>
          <p:cNvPr id="155" name="CasellaDiTesto 154">
            <a:extLst>
              <a:ext uri="{FF2B5EF4-FFF2-40B4-BE49-F238E27FC236}">
                <a16:creationId xmlns:a16="http://schemas.microsoft.com/office/drawing/2014/main" id="{3382A4B2-5FE3-48C6-99F8-0A58F737F89A}"/>
              </a:ext>
            </a:extLst>
          </p:cNvPr>
          <p:cNvSpPr txBox="1"/>
          <p:nvPr/>
        </p:nvSpPr>
        <p:spPr>
          <a:xfrm>
            <a:off x="1447263" y="6235462"/>
            <a:ext cx="1522340" cy="369332"/>
          </a:xfrm>
          <a:prstGeom prst="rect">
            <a:avLst/>
          </a:prstGeom>
          <a:solidFill>
            <a:schemeClr val="bg1"/>
          </a:solidFill>
        </p:spPr>
        <p:txBody>
          <a:bodyPr wrap="none" rtlCol="0">
            <a:spAutoFit/>
          </a:bodyPr>
          <a:lstStyle/>
          <a:p>
            <a:r>
              <a:rPr lang="it-IT" dirty="0"/>
              <a:t>valenza media</a:t>
            </a:r>
            <a:endParaRPr lang="en-GB" dirty="0"/>
          </a:p>
        </p:txBody>
      </p:sp>
      <p:sp>
        <p:nvSpPr>
          <p:cNvPr id="161803" name="Text Box 11">
            <a:extLst>
              <a:ext uri="{FF2B5EF4-FFF2-40B4-BE49-F238E27FC236}">
                <a16:creationId xmlns:a16="http://schemas.microsoft.com/office/drawing/2014/main" id="{D5840B91-D78B-45CA-B1F2-BDBD1350675D}"/>
              </a:ext>
            </a:extLst>
          </p:cNvPr>
          <p:cNvSpPr txBox="1">
            <a:spLocks noChangeArrowheads="1"/>
          </p:cNvSpPr>
          <p:nvPr/>
        </p:nvSpPr>
        <p:spPr bwMode="auto">
          <a:xfrm rot="16200000">
            <a:off x="4637896" y="4311263"/>
            <a:ext cx="259192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dirty="0"/>
              <a:t>intensità assoluta del target</a:t>
            </a:r>
          </a:p>
        </p:txBody>
      </p:sp>
      <p:sp>
        <p:nvSpPr>
          <p:cNvPr id="278" name="Text Box 11">
            <a:extLst>
              <a:ext uri="{FF2B5EF4-FFF2-40B4-BE49-F238E27FC236}">
                <a16:creationId xmlns:a16="http://schemas.microsoft.com/office/drawing/2014/main" id="{E52BD6BA-7A51-4B98-94FD-1B7548F4C0CB}"/>
              </a:ext>
            </a:extLst>
          </p:cNvPr>
          <p:cNvSpPr txBox="1">
            <a:spLocks noChangeArrowheads="1"/>
          </p:cNvSpPr>
          <p:nvPr/>
        </p:nvSpPr>
        <p:spPr bwMode="auto">
          <a:xfrm rot="16200000">
            <a:off x="-96831" y="4283768"/>
            <a:ext cx="259192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dirty="0"/>
              <a:t>intensità assoluta del target</a:t>
            </a:r>
          </a:p>
        </p:txBody>
      </p:sp>
      <p:pic>
        <p:nvPicPr>
          <p:cNvPr id="279" name="Elemento grafico 278">
            <a:extLst>
              <a:ext uri="{FF2B5EF4-FFF2-40B4-BE49-F238E27FC236}">
                <a16:creationId xmlns:a16="http://schemas.microsoft.com/office/drawing/2014/main" id="{143009B4-4166-41CE-AFC5-49501C48DE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47710" y="2306638"/>
            <a:ext cx="2032444" cy="1405147"/>
          </a:xfrm>
          <a:prstGeom prst="rect">
            <a:avLst/>
          </a:prstGeom>
        </p:spPr>
      </p:pic>
      <p:sp>
        <p:nvSpPr>
          <p:cNvPr id="280" name="Rectangle 6">
            <a:extLst>
              <a:ext uri="{FF2B5EF4-FFF2-40B4-BE49-F238E27FC236}">
                <a16:creationId xmlns:a16="http://schemas.microsoft.com/office/drawing/2014/main" id="{8FFAEF14-58CA-4FA6-BFC7-E508CF7573FF}"/>
              </a:ext>
            </a:extLst>
          </p:cNvPr>
          <p:cNvSpPr>
            <a:spLocks noChangeArrowheads="1"/>
          </p:cNvSpPr>
          <p:nvPr/>
        </p:nvSpPr>
        <p:spPr bwMode="auto">
          <a:xfrm>
            <a:off x="-247650" y="0"/>
            <a:ext cx="9677400" cy="580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lnSpc>
                <a:spcPct val="85000"/>
              </a:lnSpc>
            </a:pPr>
            <a:r>
              <a:rPr lang="it-IT" altLang="zh-CN" sz="4400" b="0" dirty="0">
                <a:solidFill>
                  <a:srgbClr val="990033"/>
                </a:solidFill>
                <a:ea typeface="MS PGothic" panose="020B0600070205080204" pitchFamily="34" charset="-128"/>
              </a:rPr>
              <a:t>Predizioni coppie emotive-neutre</a:t>
            </a:r>
            <a:endParaRPr lang="it-IT" altLang="en-US" sz="4400" b="0" dirty="0">
              <a:solidFill>
                <a:srgbClr val="990033"/>
              </a:solidFill>
              <a:ea typeface="MS PGothic" panose="020B0600070205080204" pitchFamily="34" charset="-128"/>
            </a:endParaRPr>
          </a:p>
        </p:txBody>
      </p:sp>
      <p:sp>
        <p:nvSpPr>
          <p:cNvPr id="281" name="Rectangle 87">
            <a:extLst>
              <a:ext uri="{FF2B5EF4-FFF2-40B4-BE49-F238E27FC236}">
                <a16:creationId xmlns:a16="http://schemas.microsoft.com/office/drawing/2014/main" id="{6FDC469C-D75A-4430-8EAF-D5EF49121918}"/>
              </a:ext>
            </a:extLst>
          </p:cNvPr>
          <p:cNvSpPr>
            <a:spLocks noChangeArrowheads="1"/>
          </p:cNvSpPr>
          <p:nvPr/>
        </p:nvSpPr>
        <p:spPr bwMode="auto">
          <a:xfrm>
            <a:off x="0" y="633413"/>
            <a:ext cx="914400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buClr>
                <a:srgbClr val="990033"/>
              </a:buClr>
              <a:buFont typeface="Wingdings" panose="05000000000000000000" pitchFamily="2" charset="2"/>
              <a:buChar char="§"/>
            </a:pPr>
            <a:r>
              <a:rPr lang="it-IT" altLang="zh-CN" sz="2400" dirty="0">
                <a:solidFill>
                  <a:srgbClr val="990033"/>
                </a:solidFill>
                <a:ea typeface="SimSun" panose="02010600030101010101" pitchFamily="2" charset="-122"/>
              </a:rPr>
              <a:t>Tipo I</a:t>
            </a:r>
            <a:r>
              <a:rPr lang="it-IT" altLang="zh-CN" sz="2400" b="0" dirty="0">
                <a:ea typeface="SimSun" panose="02010600030101010101" pitchFamily="2" charset="-122"/>
              </a:rPr>
              <a:t> - </a:t>
            </a:r>
            <a:r>
              <a:rPr lang="it-IT" altLang="zh-CN" sz="2400" dirty="0">
                <a:ea typeface="SimSun" panose="02010600030101010101" pitchFamily="2" charset="-122"/>
              </a:rPr>
              <a:t>intensità assoluta del target</a:t>
            </a:r>
            <a:endParaRPr lang="it-IT" altLang="en-US" sz="2400" b="0" dirty="0">
              <a:ea typeface="SimSun" panose="02010600030101010101" pitchFamily="2" charset="-122"/>
            </a:endParaRPr>
          </a:p>
        </p:txBody>
      </p:sp>
      <p:sp>
        <p:nvSpPr>
          <p:cNvPr id="2" name="CasellaDiTesto 1">
            <a:extLst>
              <a:ext uri="{FF2B5EF4-FFF2-40B4-BE49-F238E27FC236}">
                <a16:creationId xmlns:a16="http://schemas.microsoft.com/office/drawing/2014/main" id="{829B88EE-A97C-4435-9E5B-0F26282DB88F}"/>
              </a:ext>
            </a:extLst>
          </p:cNvPr>
          <p:cNvSpPr txBox="1"/>
          <p:nvPr/>
        </p:nvSpPr>
        <p:spPr>
          <a:xfrm>
            <a:off x="7337983" y="3061374"/>
            <a:ext cx="1695528" cy="523220"/>
          </a:xfrm>
          <a:prstGeom prst="rect">
            <a:avLst/>
          </a:prstGeom>
          <a:solidFill>
            <a:schemeClr val="bg1"/>
          </a:solidFill>
        </p:spPr>
        <p:txBody>
          <a:bodyPr wrap="none" rtlCol="0">
            <a:spAutoFit/>
          </a:bodyPr>
          <a:lstStyle/>
          <a:p>
            <a:pPr algn="ctr"/>
            <a:r>
              <a:rPr lang="it-IT" sz="1400" dirty="0"/>
              <a:t>facilitazione dovuta</a:t>
            </a:r>
          </a:p>
          <a:p>
            <a:pPr algn="ctr"/>
            <a:r>
              <a:rPr lang="it-IT" sz="1400" dirty="0"/>
              <a:t>alla salienza emotiva</a:t>
            </a:r>
            <a:endParaRPr lang="en-GB" sz="1400" dirty="0"/>
          </a:p>
        </p:txBody>
      </p:sp>
      <p:sp>
        <p:nvSpPr>
          <p:cNvPr id="81" name="CasellaDiTesto 80">
            <a:extLst>
              <a:ext uri="{FF2B5EF4-FFF2-40B4-BE49-F238E27FC236}">
                <a16:creationId xmlns:a16="http://schemas.microsoft.com/office/drawing/2014/main" id="{949D94E1-7732-43FC-8B52-B558CF1E0A64}"/>
              </a:ext>
            </a:extLst>
          </p:cNvPr>
          <p:cNvSpPr txBox="1"/>
          <p:nvPr/>
        </p:nvSpPr>
        <p:spPr>
          <a:xfrm>
            <a:off x="7595447" y="4801920"/>
            <a:ext cx="1692515" cy="954107"/>
          </a:xfrm>
          <a:prstGeom prst="rect">
            <a:avLst/>
          </a:prstGeom>
          <a:solidFill>
            <a:schemeClr val="bg1"/>
          </a:solidFill>
        </p:spPr>
        <p:txBody>
          <a:bodyPr wrap="none" rtlCol="0">
            <a:spAutoFit/>
          </a:bodyPr>
          <a:lstStyle/>
          <a:p>
            <a:pPr algn="ctr"/>
            <a:r>
              <a:rPr lang="it-IT" sz="1400" dirty="0"/>
              <a:t>inibizione dovuta</a:t>
            </a:r>
          </a:p>
          <a:p>
            <a:pPr algn="ctr"/>
            <a:r>
              <a:rPr lang="it-IT" sz="1400" dirty="0"/>
              <a:t>alla cattura </a:t>
            </a:r>
            <a:r>
              <a:rPr lang="it-IT" sz="1400" dirty="0" err="1"/>
              <a:t>attentiva</a:t>
            </a:r>
            <a:endParaRPr lang="it-IT" sz="1400" dirty="0"/>
          </a:p>
          <a:p>
            <a:pPr algn="ctr"/>
            <a:r>
              <a:rPr lang="it-IT" sz="1400" dirty="0"/>
              <a:t>dovuta alla salienza</a:t>
            </a:r>
          </a:p>
          <a:p>
            <a:pPr algn="ctr"/>
            <a:r>
              <a:rPr lang="it-IT" sz="1400" dirty="0"/>
              <a:t>emotiva</a:t>
            </a:r>
            <a:endParaRPr lang="en-GB"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1871"/>
                                        </p:tgtEl>
                                        <p:attrNameLst>
                                          <p:attrName>style.visibility</p:attrName>
                                        </p:attrNameLst>
                                      </p:cBhvr>
                                      <p:to>
                                        <p:strVal val="visible"/>
                                      </p:to>
                                    </p:set>
                                    <p:animEffect transition="in" filter="fade">
                                      <p:cBhvr>
                                        <p:cTn id="7" dur="2000"/>
                                        <p:tgtEl>
                                          <p:spTgt spid="1618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1875"/>
                                        </p:tgtEl>
                                        <p:attrNameLst>
                                          <p:attrName>style.visibility</p:attrName>
                                        </p:attrNameLst>
                                      </p:cBhvr>
                                      <p:to>
                                        <p:strVal val="visible"/>
                                      </p:to>
                                    </p:set>
                                    <p:animEffect transition="in" filter="fade">
                                      <p:cBhvr>
                                        <p:cTn id="12" dur="2000"/>
                                        <p:tgtEl>
                                          <p:spTgt spid="1618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1879"/>
                                        </p:tgtEl>
                                        <p:attrNameLst>
                                          <p:attrName>style.visibility</p:attrName>
                                        </p:attrNameLst>
                                      </p:cBhvr>
                                      <p:to>
                                        <p:strVal val="visible"/>
                                      </p:to>
                                    </p:set>
                                    <p:animEffect transition="in" filter="fade">
                                      <p:cBhvr>
                                        <p:cTn id="17" dur="2000"/>
                                        <p:tgtEl>
                                          <p:spTgt spid="1618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1860"/>
                                        </p:tgtEl>
                                        <p:attrNameLst>
                                          <p:attrName>style.visibility</p:attrName>
                                        </p:attrNameLst>
                                      </p:cBhvr>
                                      <p:to>
                                        <p:strVal val="visible"/>
                                      </p:to>
                                    </p:set>
                                    <p:animEffect transition="in" filter="fade">
                                      <p:cBhvr>
                                        <p:cTn id="22" dur="2000"/>
                                        <p:tgtEl>
                                          <p:spTgt spid="1618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1863"/>
                                        </p:tgtEl>
                                        <p:attrNameLst>
                                          <p:attrName>style.visibility</p:attrName>
                                        </p:attrNameLst>
                                      </p:cBhvr>
                                      <p:to>
                                        <p:strVal val="visible"/>
                                      </p:to>
                                    </p:set>
                                    <p:animEffect transition="in" filter="fade">
                                      <p:cBhvr>
                                        <p:cTn id="27" dur="2000"/>
                                        <p:tgtEl>
                                          <p:spTgt spid="16186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1867"/>
                                        </p:tgtEl>
                                        <p:attrNameLst>
                                          <p:attrName>style.visibility</p:attrName>
                                        </p:attrNameLst>
                                      </p:cBhvr>
                                      <p:to>
                                        <p:strVal val="visible"/>
                                      </p:to>
                                    </p:set>
                                    <p:animEffect transition="in" filter="fade">
                                      <p:cBhvr>
                                        <p:cTn id="32" dur="2000"/>
                                        <p:tgtEl>
                                          <p:spTgt spid="16186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Freeform 2">
            <a:extLst>
              <a:ext uri="{FF2B5EF4-FFF2-40B4-BE49-F238E27FC236}">
                <a16:creationId xmlns:a16="http://schemas.microsoft.com/office/drawing/2014/main" id="{F5FD1131-F49C-4A0E-AE9A-316E137CC844}"/>
              </a:ext>
            </a:extLst>
          </p:cNvPr>
          <p:cNvSpPr>
            <a:spLocks/>
          </p:cNvSpPr>
          <p:nvPr/>
        </p:nvSpPr>
        <p:spPr bwMode="auto">
          <a:xfrm>
            <a:off x="5768975" y="2278340"/>
            <a:ext cx="2322512" cy="4357688"/>
          </a:xfrm>
          <a:custGeom>
            <a:avLst/>
            <a:gdLst>
              <a:gd name="T0" fmla="*/ 1483 w 1483"/>
              <a:gd name="T1" fmla="*/ 2733 h 2781"/>
              <a:gd name="T2" fmla="*/ 1435 w 1483"/>
              <a:gd name="T3" fmla="*/ 2781 h 2781"/>
              <a:gd name="T4" fmla="*/ 48 w 1483"/>
              <a:gd name="T5" fmla="*/ 2781 h 2781"/>
              <a:gd name="T6" fmla="*/ 0 w 1483"/>
              <a:gd name="T7" fmla="*/ 2733 h 2781"/>
              <a:gd name="T8" fmla="*/ 0 w 1483"/>
              <a:gd name="T9" fmla="*/ 48 h 2781"/>
              <a:gd name="T10" fmla="*/ 48 w 1483"/>
              <a:gd name="T11" fmla="*/ 0 h 2781"/>
              <a:gd name="T12" fmla="*/ 1435 w 1483"/>
              <a:gd name="T13" fmla="*/ 0 h 2781"/>
              <a:gd name="T14" fmla="*/ 1483 w 1483"/>
              <a:gd name="T15" fmla="*/ 48 h 2781"/>
              <a:gd name="T16" fmla="*/ 1483 w 1483"/>
              <a:gd name="T17" fmla="*/ 2733 h 2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3" h="2781">
                <a:moveTo>
                  <a:pt x="1483" y="2733"/>
                </a:moveTo>
                <a:cubicBezTo>
                  <a:pt x="1483" y="2760"/>
                  <a:pt x="1462" y="2781"/>
                  <a:pt x="1435" y="2781"/>
                </a:cubicBezTo>
                <a:cubicBezTo>
                  <a:pt x="48" y="2781"/>
                  <a:pt x="48" y="2781"/>
                  <a:pt x="48" y="2781"/>
                </a:cubicBezTo>
                <a:cubicBezTo>
                  <a:pt x="22" y="2781"/>
                  <a:pt x="0" y="2760"/>
                  <a:pt x="0" y="2733"/>
                </a:cubicBezTo>
                <a:cubicBezTo>
                  <a:pt x="0" y="48"/>
                  <a:pt x="0" y="48"/>
                  <a:pt x="0" y="48"/>
                </a:cubicBezTo>
                <a:cubicBezTo>
                  <a:pt x="0" y="21"/>
                  <a:pt x="22" y="0"/>
                  <a:pt x="48" y="0"/>
                </a:cubicBezTo>
                <a:cubicBezTo>
                  <a:pt x="1435" y="0"/>
                  <a:pt x="1435" y="0"/>
                  <a:pt x="1435" y="0"/>
                </a:cubicBezTo>
                <a:cubicBezTo>
                  <a:pt x="1462" y="0"/>
                  <a:pt x="1483" y="21"/>
                  <a:pt x="1483" y="48"/>
                </a:cubicBezTo>
                <a:lnTo>
                  <a:pt x="1483" y="2733"/>
                </a:lnTo>
                <a:close/>
              </a:path>
            </a:pathLst>
          </a:custGeom>
          <a:noFill/>
          <a:ln w="19050" cap="flat">
            <a:solidFill>
              <a:srgbClr val="66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2819" name="Freeform 3">
            <a:extLst>
              <a:ext uri="{FF2B5EF4-FFF2-40B4-BE49-F238E27FC236}">
                <a16:creationId xmlns:a16="http://schemas.microsoft.com/office/drawing/2014/main" id="{3A0C1026-FA4B-4572-B479-9D52563228E6}"/>
              </a:ext>
            </a:extLst>
          </p:cNvPr>
          <p:cNvSpPr>
            <a:spLocks/>
          </p:cNvSpPr>
          <p:nvPr/>
        </p:nvSpPr>
        <p:spPr bwMode="auto">
          <a:xfrm>
            <a:off x="1042615" y="2278340"/>
            <a:ext cx="2322512" cy="4368800"/>
          </a:xfrm>
          <a:custGeom>
            <a:avLst/>
            <a:gdLst>
              <a:gd name="T0" fmla="*/ 1483 w 1483"/>
              <a:gd name="T1" fmla="*/ 2741 h 2789"/>
              <a:gd name="T2" fmla="*/ 1435 w 1483"/>
              <a:gd name="T3" fmla="*/ 2789 h 2789"/>
              <a:gd name="T4" fmla="*/ 48 w 1483"/>
              <a:gd name="T5" fmla="*/ 2789 h 2789"/>
              <a:gd name="T6" fmla="*/ 0 w 1483"/>
              <a:gd name="T7" fmla="*/ 2741 h 2789"/>
              <a:gd name="T8" fmla="*/ 0 w 1483"/>
              <a:gd name="T9" fmla="*/ 48 h 2789"/>
              <a:gd name="T10" fmla="*/ 48 w 1483"/>
              <a:gd name="T11" fmla="*/ 0 h 2789"/>
              <a:gd name="T12" fmla="*/ 1435 w 1483"/>
              <a:gd name="T13" fmla="*/ 0 h 2789"/>
              <a:gd name="T14" fmla="*/ 1483 w 1483"/>
              <a:gd name="T15" fmla="*/ 48 h 2789"/>
              <a:gd name="T16" fmla="*/ 1483 w 1483"/>
              <a:gd name="T17" fmla="*/ 2741 h 2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3" h="2789">
                <a:moveTo>
                  <a:pt x="1483" y="2741"/>
                </a:moveTo>
                <a:cubicBezTo>
                  <a:pt x="1483" y="2768"/>
                  <a:pt x="1462" y="2789"/>
                  <a:pt x="1435" y="2789"/>
                </a:cubicBezTo>
                <a:cubicBezTo>
                  <a:pt x="48" y="2789"/>
                  <a:pt x="48" y="2789"/>
                  <a:pt x="48" y="2789"/>
                </a:cubicBezTo>
                <a:cubicBezTo>
                  <a:pt x="22" y="2789"/>
                  <a:pt x="0" y="2768"/>
                  <a:pt x="0" y="2741"/>
                </a:cubicBezTo>
                <a:cubicBezTo>
                  <a:pt x="0" y="48"/>
                  <a:pt x="0" y="48"/>
                  <a:pt x="0" y="48"/>
                </a:cubicBezTo>
                <a:cubicBezTo>
                  <a:pt x="0" y="21"/>
                  <a:pt x="22" y="0"/>
                  <a:pt x="48" y="0"/>
                </a:cubicBezTo>
                <a:cubicBezTo>
                  <a:pt x="1435" y="0"/>
                  <a:pt x="1435" y="0"/>
                  <a:pt x="1435" y="0"/>
                </a:cubicBezTo>
                <a:cubicBezTo>
                  <a:pt x="1462" y="0"/>
                  <a:pt x="1483" y="21"/>
                  <a:pt x="1483" y="48"/>
                </a:cubicBezTo>
                <a:lnTo>
                  <a:pt x="1483" y="2741"/>
                </a:lnTo>
                <a:close/>
              </a:path>
            </a:pathLst>
          </a:custGeom>
          <a:noFill/>
          <a:ln w="19050" cap="rnd">
            <a:solidFill>
              <a:srgbClr val="00683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2820" name="Freeform 4">
            <a:extLst>
              <a:ext uri="{FF2B5EF4-FFF2-40B4-BE49-F238E27FC236}">
                <a16:creationId xmlns:a16="http://schemas.microsoft.com/office/drawing/2014/main" id="{142E2539-1CCD-47B4-99A3-D15F55F42362}"/>
              </a:ext>
            </a:extLst>
          </p:cNvPr>
          <p:cNvSpPr>
            <a:spLocks/>
          </p:cNvSpPr>
          <p:nvPr/>
        </p:nvSpPr>
        <p:spPr bwMode="auto">
          <a:xfrm>
            <a:off x="5886450" y="1646515"/>
            <a:ext cx="2074862" cy="1279525"/>
          </a:xfrm>
          <a:custGeom>
            <a:avLst/>
            <a:gdLst>
              <a:gd name="T0" fmla="*/ 1325 w 1325"/>
              <a:gd name="T1" fmla="*/ 769 h 817"/>
              <a:gd name="T2" fmla="*/ 1277 w 1325"/>
              <a:gd name="T3" fmla="*/ 817 h 817"/>
              <a:gd name="T4" fmla="*/ 48 w 1325"/>
              <a:gd name="T5" fmla="*/ 817 h 817"/>
              <a:gd name="T6" fmla="*/ 0 w 1325"/>
              <a:gd name="T7" fmla="*/ 769 h 817"/>
              <a:gd name="T8" fmla="*/ 0 w 1325"/>
              <a:gd name="T9" fmla="*/ 48 h 817"/>
              <a:gd name="T10" fmla="*/ 48 w 1325"/>
              <a:gd name="T11" fmla="*/ 0 h 817"/>
              <a:gd name="T12" fmla="*/ 1277 w 1325"/>
              <a:gd name="T13" fmla="*/ 0 h 817"/>
              <a:gd name="T14" fmla="*/ 1325 w 1325"/>
              <a:gd name="T15" fmla="*/ 48 h 817"/>
              <a:gd name="T16" fmla="*/ 1325 w 1325"/>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5" h="817">
                <a:moveTo>
                  <a:pt x="1325" y="769"/>
                </a:moveTo>
                <a:cubicBezTo>
                  <a:pt x="1325" y="795"/>
                  <a:pt x="1303" y="817"/>
                  <a:pt x="1277" y="817"/>
                </a:cubicBezTo>
                <a:cubicBezTo>
                  <a:pt x="48" y="817"/>
                  <a:pt x="48" y="817"/>
                  <a:pt x="48" y="817"/>
                </a:cubicBezTo>
                <a:cubicBezTo>
                  <a:pt x="21" y="817"/>
                  <a:pt x="0" y="795"/>
                  <a:pt x="0" y="769"/>
                </a:cubicBezTo>
                <a:cubicBezTo>
                  <a:pt x="0" y="48"/>
                  <a:pt x="0" y="48"/>
                  <a:pt x="0" y="48"/>
                </a:cubicBezTo>
                <a:cubicBezTo>
                  <a:pt x="0" y="21"/>
                  <a:pt x="21" y="0"/>
                  <a:pt x="48" y="0"/>
                </a:cubicBezTo>
                <a:cubicBezTo>
                  <a:pt x="1277" y="0"/>
                  <a:pt x="1277" y="0"/>
                  <a:pt x="1277" y="0"/>
                </a:cubicBezTo>
                <a:cubicBezTo>
                  <a:pt x="1303" y="0"/>
                  <a:pt x="1325" y="21"/>
                  <a:pt x="1325" y="48"/>
                </a:cubicBezTo>
                <a:lnTo>
                  <a:pt x="1325" y="769"/>
                </a:lnTo>
                <a:close/>
              </a:path>
            </a:pathLst>
          </a:custGeom>
          <a:solidFill>
            <a:srgbClr val="FFFFFF"/>
          </a:solidFill>
          <a:ln w="19050" cap="flat">
            <a:solidFill>
              <a:srgbClr val="662D91"/>
            </a:solidFill>
            <a:prstDash val="solid"/>
            <a:miter lim="800000"/>
            <a:headEnd/>
            <a:tailEnd/>
          </a:ln>
        </p:spPr>
        <p:txBody>
          <a:bodyPr/>
          <a:lstStyle/>
          <a:p>
            <a:endParaRPr lang="en-GB"/>
          </a:p>
        </p:txBody>
      </p:sp>
      <p:sp>
        <p:nvSpPr>
          <p:cNvPr id="162821" name="Freeform 5">
            <a:extLst>
              <a:ext uri="{FF2B5EF4-FFF2-40B4-BE49-F238E27FC236}">
                <a16:creationId xmlns:a16="http://schemas.microsoft.com/office/drawing/2014/main" id="{B5E00F51-798C-48DA-BE7B-DFB7F72C553E}"/>
              </a:ext>
            </a:extLst>
          </p:cNvPr>
          <p:cNvSpPr>
            <a:spLocks/>
          </p:cNvSpPr>
          <p:nvPr/>
        </p:nvSpPr>
        <p:spPr bwMode="auto">
          <a:xfrm>
            <a:off x="1163265" y="1627465"/>
            <a:ext cx="2073275" cy="1279525"/>
          </a:xfrm>
          <a:custGeom>
            <a:avLst/>
            <a:gdLst>
              <a:gd name="T0" fmla="*/ 1324 w 1324"/>
              <a:gd name="T1" fmla="*/ 769 h 817"/>
              <a:gd name="T2" fmla="*/ 1276 w 1324"/>
              <a:gd name="T3" fmla="*/ 817 h 817"/>
              <a:gd name="T4" fmla="*/ 48 w 1324"/>
              <a:gd name="T5" fmla="*/ 817 h 817"/>
              <a:gd name="T6" fmla="*/ 0 w 1324"/>
              <a:gd name="T7" fmla="*/ 769 h 817"/>
              <a:gd name="T8" fmla="*/ 0 w 1324"/>
              <a:gd name="T9" fmla="*/ 48 h 817"/>
              <a:gd name="T10" fmla="*/ 48 w 1324"/>
              <a:gd name="T11" fmla="*/ 0 h 817"/>
              <a:gd name="T12" fmla="*/ 1276 w 1324"/>
              <a:gd name="T13" fmla="*/ 0 h 817"/>
              <a:gd name="T14" fmla="*/ 1324 w 1324"/>
              <a:gd name="T15" fmla="*/ 48 h 817"/>
              <a:gd name="T16" fmla="*/ 1324 w 1324"/>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4" h="817">
                <a:moveTo>
                  <a:pt x="1324" y="769"/>
                </a:moveTo>
                <a:cubicBezTo>
                  <a:pt x="1324" y="796"/>
                  <a:pt x="1303" y="817"/>
                  <a:pt x="1276" y="817"/>
                </a:cubicBezTo>
                <a:cubicBezTo>
                  <a:pt x="48" y="817"/>
                  <a:pt x="48" y="817"/>
                  <a:pt x="48" y="817"/>
                </a:cubicBezTo>
                <a:cubicBezTo>
                  <a:pt x="21" y="817"/>
                  <a:pt x="0" y="796"/>
                  <a:pt x="0" y="769"/>
                </a:cubicBezTo>
                <a:cubicBezTo>
                  <a:pt x="0" y="48"/>
                  <a:pt x="0" y="48"/>
                  <a:pt x="0" y="48"/>
                </a:cubicBezTo>
                <a:cubicBezTo>
                  <a:pt x="0" y="22"/>
                  <a:pt x="21" y="0"/>
                  <a:pt x="48" y="0"/>
                </a:cubicBezTo>
                <a:cubicBezTo>
                  <a:pt x="1276" y="0"/>
                  <a:pt x="1276" y="0"/>
                  <a:pt x="1276" y="0"/>
                </a:cubicBezTo>
                <a:cubicBezTo>
                  <a:pt x="1303" y="0"/>
                  <a:pt x="1324" y="22"/>
                  <a:pt x="1324" y="48"/>
                </a:cubicBezTo>
                <a:lnTo>
                  <a:pt x="1324" y="769"/>
                </a:lnTo>
                <a:close/>
              </a:path>
            </a:pathLst>
          </a:custGeom>
          <a:solidFill>
            <a:srgbClr val="FFFFFF"/>
          </a:solidFill>
          <a:ln w="19050" cap="rnd">
            <a:solidFill>
              <a:srgbClr val="006838"/>
            </a:solidFill>
            <a:prstDash val="solid"/>
            <a:round/>
            <a:headEnd/>
            <a:tailEnd/>
          </a:ln>
        </p:spPr>
        <p:txBody>
          <a:bodyPr/>
          <a:lstStyle/>
          <a:p>
            <a:endParaRPr lang="en-GB"/>
          </a:p>
        </p:txBody>
      </p:sp>
      <p:sp>
        <p:nvSpPr>
          <p:cNvPr id="162824" name="Text Box 8">
            <a:extLst>
              <a:ext uri="{FF2B5EF4-FFF2-40B4-BE49-F238E27FC236}">
                <a16:creationId xmlns:a16="http://schemas.microsoft.com/office/drawing/2014/main" id="{4757D735-611F-4BA8-96C4-6D57BE8AC700}"/>
              </a:ext>
            </a:extLst>
          </p:cNvPr>
          <p:cNvSpPr txBox="1">
            <a:spLocks noChangeArrowheads="1"/>
          </p:cNvSpPr>
          <p:nvPr/>
        </p:nvSpPr>
        <p:spPr bwMode="auto">
          <a:xfrm>
            <a:off x="6221412" y="6242328"/>
            <a:ext cx="15684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average valence</a:t>
            </a:r>
          </a:p>
        </p:txBody>
      </p:sp>
      <p:sp>
        <p:nvSpPr>
          <p:cNvPr id="162825" name="Text Box 9">
            <a:extLst>
              <a:ext uri="{FF2B5EF4-FFF2-40B4-BE49-F238E27FC236}">
                <a16:creationId xmlns:a16="http://schemas.microsoft.com/office/drawing/2014/main" id="{61B45CD9-6EE0-4DC7-88B6-FA5AFDF8FD89}"/>
              </a:ext>
            </a:extLst>
          </p:cNvPr>
          <p:cNvSpPr txBox="1">
            <a:spLocks noChangeArrowheads="1"/>
          </p:cNvSpPr>
          <p:nvPr/>
        </p:nvSpPr>
        <p:spPr bwMode="auto">
          <a:xfrm>
            <a:off x="6134100" y="5700990"/>
            <a:ext cx="766762"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a:t>negative</a:t>
            </a:r>
          </a:p>
          <a:p>
            <a:pPr algn="ctr"/>
            <a:r>
              <a:rPr lang="it-IT" altLang="en-US" b="0"/>
              <a:t>(-50)</a:t>
            </a:r>
          </a:p>
        </p:txBody>
      </p:sp>
      <p:sp>
        <p:nvSpPr>
          <p:cNvPr id="162826" name="Text Box 10">
            <a:extLst>
              <a:ext uri="{FF2B5EF4-FFF2-40B4-BE49-F238E27FC236}">
                <a16:creationId xmlns:a16="http://schemas.microsoft.com/office/drawing/2014/main" id="{77EEC7FD-696A-4C4F-857E-596585228B42}"/>
              </a:ext>
            </a:extLst>
          </p:cNvPr>
          <p:cNvSpPr txBox="1">
            <a:spLocks noChangeArrowheads="1"/>
          </p:cNvSpPr>
          <p:nvPr/>
        </p:nvSpPr>
        <p:spPr bwMode="auto">
          <a:xfrm>
            <a:off x="7113587" y="5700990"/>
            <a:ext cx="687388"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a:t>positive</a:t>
            </a:r>
          </a:p>
          <a:p>
            <a:pPr algn="ctr"/>
            <a:r>
              <a:rPr lang="it-IT" altLang="en-US" b="0"/>
              <a:t>(+50)</a:t>
            </a:r>
          </a:p>
        </p:txBody>
      </p:sp>
      <p:sp>
        <p:nvSpPr>
          <p:cNvPr id="162827" name="Text Box 11">
            <a:extLst>
              <a:ext uri="{FF2B5EF4-FFF2-40B4-BE49-F238E27FC236}">
                <a16:creationId xmlns:a16="http://schemas.microsoft.com/office/drawing/2014/main" id="{9A8E5282-56E4-45D4-B8F3-855634CF0889}"/>
              </a:ext>
            </a:extLst>
          </p:cNvPr>
          <p:cNvSpPr txBox="1">
            <a:spLocks noChangeArrowheads="1"/>
          </p:cNvSpPr>
          <p:nvPr/>
        </p:nvSpPr>
        <p:spPr bwMode="auto">
          <a:xfrm rot="16200000">
            <a:off x="4756944" y="4322246"/>
            <a:ext cx="2351088"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target absolute intensity</a:t>
            </a:r>
          </a:p>
        </p:txBody>
      </p:sp>
      <p:sp>
        <p:nvSpPr>
          <p:cNvPr id="162828" name="Text Box 12">
            <a:extLst>
              <a:ext uri="{FF2B5EF4-FFF2-40B4-BE49-F238E27FC236}">
                <a16:creationId xmlns:a16="http://schemas.microsoft.com/office/drawing/2014/main" id="{268F1D45-E8A9-4D43-A125-92A74260D57D}"/>
              </a:ext>
            </a:extLst>
          </p:cNvPr>
          <p:cNvSpPr txBox="1">
            <a:spLocks noChangeArrowheads="1"/>
          </p:cNvSpPr>
          <p:nvPr/>
        </p:nvSpPr>
        <p:spPr bwMode="auto">
          <a:xfrm>
            <a:off x="6153150" y="1735415"/>
            <a:ext cx="15684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average valence</a:t>
            </a:r>
          </a:p>
        </p:txBody>
      </p:sp>
      <p:grpSp>
        <p:nvGrpSpPr>
          <p:cNvPr id="162835" name="Group 19">
            <a:extLst>
              <a:ext uri="{FF2B5EF4-FFF2-40B4-BE49-F238E27FC236}">
                <a16:creationId xmlns:a16="http://schemas.microsoft.com/office/drawing/2014/main" id="{6EA7C873-B9A0-4E51-894F-09FF3FBFD554}"/>
              </a:ext>
            </a:extLst>
          </p:cNvPr>
          <p:cNvGrpSpPr>
            <a:grpSpLocks/>
          </p:cNvGrpSpPr>
          <p:nvPr/>
        </p:nvGrpSpPr>
        <p:grpSpPr bwMode="auto">
          <a:xfrm>
            <a:off x="1358527" y="5712102"/>
            <a:ext cx="1666875" cy="785813"/>
            <a:chOff x="1930" y="3825"/>
            <a:chExt cx="1050" cy="495"/>
          </a:xfrm>
        </p:grpSpPr>
        <p:sp>
          <p:nvSpPr>
            <p:cNvPr id="162836" name="Text Box 20">
              <a:extLst>
                <a:ext uri="{FF2B5EF4-FFF2-40B4-BE49-F238E27FC236}">
                  <a16:creationId xmlns:a16="http://schemas.microsoft.com/office/drawing/2014/main" id="{8093522E-2AE3-47C9-9C04-1E4EDEC89ACA}"/>
                </a:ext>
              </a:extLst>
            </p:cNvPr>
            <p:cNvSpPr txBox="1">
              <a:spLocks noChangeArrowheads="1"/>
            </p:cNvSpPr>
            <p:nvPr/>
          </p:nvSpPr>
          <p:spPr bwMode="auto">
            <a:xfrm>
              <a:off x="1985" y="4166"/>
              <a:ext cx="988"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average valence</a:t>
              </a:r>
            </a:p>
          </p:txBody>
        </p:sp>
        <p:sp>
          <p:nvSpPr>
            <p:cNvPr id="162837" name="Text Box 21">
              <a:extLst>
                <a:ext uri="{FF2B5EF4-FFF2-40B4-BE49-F238E27FC236}">
                  <a16:creationId xmlns:a16="http://schemas.microsoft.com/office/drawing/2014/main" id="{D1DF4D42-61AE-4543-9587-A0828E766F17}"/>
                </a:ext>
              </a:extLst>
            </p:cNvPr>
            <p:cNvSpPr txBox="1">
              <a:spLocks noChangeArrowheads="1"/>
            </p:cNvSpPr>
            <p:nvPr/>
          </p:nvSpPr>
          <p:spPr bwMode="auto">
            <a:xfrm>
              <a:off x="1930" y="3825"/>
              <a:ext cx="483" cy="3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a:t>negative</a:t>
              </a:r>
            </a:p>
            <a:p>
              <a:pPr algn="ctr"/>
              <a:r>
                <a:rPr lang="it-IT" altLang="en-US" b="0"/>
                <a:t>(-50)</a:t>
              </a:r>
            </a:p>
          </p:txBody>
        </p:sp>
        <p:sp>
          <p:nvSpPr>
            <p:cNvPr id="162838" name="Text Box 22">
              <a:extLst>
                <a:ext uri="{FF2B5EF4-FFF2-40B4-BE49-F238E27FC236}">
                  <a16:creationId xmlns:a16="http://schemas.microsoft.com/office/drawing/2014/main" id="{18E41795-1C56-48B9-8EEF-1EEFE45276F7}"/>
                </a:ext>
              </a:extLst>
            </p:cNvPr>
            <p:cNvSpPr txBox="1">
              <a:spLocks noChangeArrowheads="1"/>
            </p:cNvSpPr>
            <p:nvPr/>
          </p:nvSpPr>
          <p:spPr bwMode="auto">
            <a:xfrm>
              <a:off x="2547" y="3825"/>
              <a:ext cx="433" cy="3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a:t>positive</a:t>
              </a:r>
            </a:p>
            <a:p>
              <a:pPr algn="ctr"/>
              <a:r>
                <a:rPr lang="it-IT" altLang="en-US" b="0"/>
                <a:t>(+50)</a:t>
              </a:r>
            </a:p>
          </p:txBody>
        </p:sp>
      </p:grpSp>
      <p:sp>
        <p:nvSpPr>
          <p:cNvPr id="162840" name="Line 24">
            <a:extLst>
              <a:ext uri="{FF2B5EF4-FFF2-40B4-BE49-F238E27FC236}">
                <a16:creationId xmlns:a16="http://schemas.microsoft.com/office/drawing/2014/main" id="{4E96CD6F-CD06-4551-9EAA-F2D213F00EB4}"/>
              </a:ext>
            </a:extLst>
          </p:cNvPr>
          <p:cNvSpPr>
            <a:spLocks noChangeShapeType="1"/>
          </p:cNvSpPr>
          <p:nvPr/>
        </p:nvSpPr>
        <p:spPr bwMode="auto">
          <a:xfrm flipV="1">
            <a:off x="7000875" y="3033990"/>
            <a:ext cx="1587" cy="2806700"/>
          </a:xfrm>
          <a:prstGeom prst="line">
            <a:avLst/>
          </a:prstGeom>
          <a:noFill/>
          <a:ln w="12700">
            <a:solidFill>
              <a:srgbClr val="02020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2841" name="Line 25">
            <a:extLst>
              <a:ext uri="{FF2B5EF4-FFF2-40B4-BE49-F238E27FC236}">
                <a16:creationId xmlns:a16="http://schemas.microsoft.com/office/drawing/2014/main" id="{35943635-5D2B-41E3-93C6-B9017E47AFF8}"/>
              </a:ext>
            </a:extLst>
          </p:cNvPr>
          <p:cNvSpPr>
            <a:spLocks noChangeShapeType="1"/>
          </p:cNvSpPr>
          <p:nvPr/>
        </p:nvSpPr>
        <p:spPr bwMode="auto">
          <a:xfrm>
            <a:off x="6543675" y="4445278"/>
            <a:ext cx="927100" cy="1587"/>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2842" name="Freeform 26">
            <a:extLst>
              <a:ext uri="{FF2B5EF4-FFF2-40B4-BE49-F238E27FC236}">
                <a16:creationId xmlns:a16="http://schemas.microsoft.com/office/drawing/2014/main" id="{21E75D5E-79B1-41D9-A9B4-57C5A3B817F5}"/>
              </a:ext>
            </a:extLst>
          </p:cNvPr>
          <p:cNvSpPr>
            <a:spLocks noEditPoints="1"/>
          </p:cNvSpPr>
          <p:nvPr/>
        </p:nvSpPr>
        <p:spPr bwMode="auto">
          <a:xfrm>
            <a:off x="6934200" y="3033990"/>
            <a:ext cx="125412" cy="2798763"/>
          </a:xfrm>
          <a:custGeom>
            <a:avLst/>
            <a:gdLst>
              <a:gd name="T0" fmla="*/ 0 w 79"/>
              <a:gd name="T1" fmla="*/ 1763 h 1763"/>
              <a:gd name="T2" fmla="*/ 79 w 79"/>
              <a:gd name="T3" fmla="*/ 1763 h 1763"/>
              <a:gd name="T4" fmla="*/ 0 w 79"/>
              <a:gd name="T5" fmla="*/ 1467 h 1763"/>
              <a:gd name="T6" fmla="*/ 79 w 79"/>
              <a:gd name="T7" fmla="*/ 1467 h 1763"/>
              <a:gd name="T8" fmla="*/ 0 w 79"/>
              <a:gd name="T9" fmla="*/ 1171 h 1763"/>
              <a:gd name="T10" fmla="*/ 79 w 79"/>
              <a:gd name="T11" fmla="*/ 1171 h 1763"/>
              <a:gd name="T12" fmla="*/ 0 w 79"/>
              <a:gd name="T13" fmla="*/ 585 h 1763"/>
              <a:gd name="T14" fmla="*/ 79 w 79"/>
              <a:gd name="T15" fmla="*/ 585 h 1763"/>
              <a:gd name="T16" fmla="*/ 0 w 79"/>
              <a:gd name="T17" fmla="*/ 289 h 1763"/>
              <a:gd name="T18" fmla="*/ 79 w 79"/>
              <a:gd name="T19" fmla="*/ 289 h 1763"/>
              <a:gd name="T20" fmla="*/ 0 w 79"/>
              <a:gd name="T21" fmla="*/ 0 h 1763"/>
              <a:gd name="T22" fmla="*/ 79 w 79"/>
              <a:gd name="T23" fmla="*/ 0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1763">
                <a:moveTo>
                  <a:pt x="0" y="1763"/>
                </a:moveTo>
                <a:lnTo>
                  <a:pt x="79" y="1763"/>
                </a:lnTo>
                <a:moveTo>
                  <a:pt x="0" y="1467"/>
                </a:moveTo>
                <a:lnTo>
                  <a:pt x="79" y="1467"/>
                </a:lnTo>
                <a:moveTo>
                  <a:pt x="0" y="1171"/>
                </a:moveTo>
                <a:lnTo>
                  <a:pt x="79" y="1171"/>
                </a:lnTo>
                <a:moveTo>
                  <a:pt x="0" y="585"/>
                </a:moveTo>
                <a:lnTo>
                  <a:pt x="79" y="585"/>
                </a:lnTo>
                <a:moveTo>
                  <a:pt x="0" y="289"/>
                </a:moveTo>
                <a:lnTo>
                  <a:pt x="79" y="289"/>
                </a:lnTo>
                <a:moveTo>
                  <a:pt x="0" y="0"/>
                </a:moveTo>
                <a:lnTo>
                  <a:pt x="79" y="0"/>
                </a:lnTo>
              </a:path>
            </a:pathLst>
          </a:custGeom>
          <a:noFill/>
          <a:ln w="12700" cap="flat">
            <a:solidFill>
              <a:srgbClr val="02020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2843" name="Line 27">
            <a:extLst>
              <a:ext uri="{FF2B5EF4-FFF2-40B4-BE49-F238E27FC236}">
                <a16:creationId xmlns:a16="http://schemas.microsoft.com/office/drawing/2014/main" id="{5EC75501-2D3B-44C9-BE55-E9426D2F46C3}"/>
              </a:ext>
            </a:extLst>
          </p:cNvPr>
          <p:cNvSpPr>
            <a:spLocks noChangeShapeType="1"/>
          </p:cNvSpPr>
          <p:nvPr/>
        </p:nvSpPr>
        <p:spPr bwMode="auto">
          <a:xfrm>
            <a:off x="6543675" y="4389715"/>
            <a:ext cx="1587" cy="112713"/>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2844" name="Line 28">
            <a:extLst>
              <a:ext uri="{FF2B5EF4-FFF2-40B4-BE49-F238E27FC236}">
                <a16:creationId xmlns:a16="http://schemas.microsoft.com/office/drawing/2014/main" id="{BBEAFD86-D876-4D62-948E-7126F029AB0F}"/>
              </a:ext>
            </a:extLst>
          </p:cNvPr>
          <p:cNvSpPr>
            <a:spLocks noChangeShapeType="1"/>
          </p:cNvSpPr>
          <p:nvPr/>
        </p:nvSpPr>
        <p:spPr bwMode="auto">
          <a:xfrm>
            <a:off x="7472362" y="4389715"/>
            <a:ext cx="1588" cy="112713"/>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62845" name="Picture 29">
            <a:extLst>
              <a:ext uri="{FF2B5EF4-FFF2-40B4-BE49-F238E27FC236}">
                <a16:creationId xmlns:a16="http://schemas.microsoft.com/office/drawing/2014/main" id="{DECE130D-C76A-4DF9-BFE0-EE16BCD65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487" y="2054503"/>
            <a:ext cx="34766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6" name="Picture 30">
            <a:extLst>
              <a:ext uri="{FF2B5EF4-FFF2-40B4-BE49-F238E27FC236}">
                <a16:creationId xmlns:a16="http://schemas.microsoft.com/office/drawing/2014/main" id="{6EBA8A58-E3CF-437D-AA33-3B692FDCD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2475" y="2054503"/>
            <a:ext cx="3476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7" name="Picture 31">
            <a:extLst>
              <a:ext uri="{FF2B5EF4-FFF2-40B4-BE49-F238E27FC236}">
                <a16:creationId xmlns:a16="http://schemas.microsoft.com/office/drawing/2014/main" id="{AEA4D913-C564-4F81-97C7-A8328AABC3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7475" y="2054503"/>
            <a:ext cx="3476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48" name="Picture 32">
            <a:extLst>
              <a:ext uri="{FF2B5EF4-FFF2-40B4-BE49-F238E27FC236}">
                <a16:creationId xmlns:a16="http://schemas.microsoft.com/office/drawing/2014/main" id="{8B80CD97-A3A5-4DEC-ADAF-CC4C14803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0937" y="2054503"/>
            <a:ext cx="34766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49" name="Oval 33">
            <a:extLst>
              <a:ext uri="{FF2B5EF4-FFF2-40B4-BE49-F238E27FC236}">
                <a16:creationId xmlns:a16="http://schemas.microsoft.com/office/drawing/2014/main" id="{C986ADE9-340F-4D24-9999-E1BA95954D3D}"/>
              </a:ext>
            </a:extLst>
          </p:cNvPr>
          <p:cNvSpPr>
            <a:spLocks noChangeArrowheads="1"/>
          </p:cNvSpPr>
          <p:nvPr/>
        </p:nvSpPr>
        <p:spPr bwMode="auto">
          <a:xfrm>
            <a:off x="6524625" y="2605365"/>
            <a:ext cx="247650" cy="249238"/>
          </a:xfrm>
          <a:prstGeom prst="ellipse">
            <a:avLst/>
          </a:prstGeom>
          <a:solidFill>
            <a:srgbClr val="20BDC3"/>
          </a:solidFill>
          <a:ln w="12700">
            <a:solidFill>
              <a:srgbClr val="F89722"/>
            </a:solidFill>
            <a:miter lim="800000"/>
            <a:headEnd/>
            <a:tailEnd/>
          </a:ln>
        </p:spPr>
        <p:txBody>
          <a:bodyPr/>
          <a:lstStyle/>
          <a:p>
            <a:endParaRPr lang="en-GB"/>
          </a:p>
        </p:txBody>
      </p:sp>
      <p:sp>
        <p:nvSpPr>
          <p:cNvPr id="162850" name="Oval 34">
            <a:extLst>
              <a:ext uri="{FF2B5EF4-FFF2-40B4-BE49-F238E27FC236}">
                <a16:creationId xmlns:a16="http://schemas.microsoft.com/office/drawing/2014/main" id="{FD3377F0-E07C-48BC-BB94-A32315C4F1E4}"/>
              </a:ext>
            </a:extLst>
          </p:cNvPr>
          <p:cNvSpPr>
            <a:spLocks noChangeArrowheads="1"/>
          </p:cNvSpPr>
          <p:nvPr/>
        </p:nvSpPr>
        <p:spPr bwMode="auto">
          <a:xfrm>
            <a:off x="6524625" y="2605365"/>
            <a:ext cx="247650" cy="249238"/>
          </a:xfrm>
          <a:prstGeom prst="ellipse">
            <a:avLst/>
          </a:prstGeom>
          <a:noFill/>
          <a:ln w="127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2851" name="Oval 35">
            <a:extLst>
              <a:ext uri="{FF2B5EF4-FFF2-40B4-BE49-F238E27FC236}">
                <a16:creationId xmlns:a16="http://schemas.microsoft.com/office/drawing/2014/main" id="{406020CD-C2BE-4FB9-87E2-F95A7C22D735}"/>
              </a:ext>
            </a:extLst>
          </p:cNvPr>
          <p:cNvSpPr>
            <a:spLocks noChangeArrowheads="1"/>
          </p:cNvSpPr>
          <p:nvPr/>
        </p:nvSpPr>
        <p:spPr bwMode="auto">
          <a:xfrm>
            <a:off x="6194425" y="2676803"/>
            <a:ext cx="106362" cy="104775"/>
          </a:xfrm>
          <a:prstGeom prst="ellipse">
            <a:avLst/>
          </a:prstGeom>
          <a:solidFill>
            <a:srgbClr val="F3766E"/>
          </a:solidFill>
          <a:ln w="12700">
            <a:solidFill>
              <a:srgbClr val="ED2691"/>
            </a:solidFill>
            <a:miter lim="800000"/>
            <a:headEnd/>
            <a:tailEnd/>
          </a:ln>
        </p:spPr>
        <p:txBody>
          <a:bodyPr/>
          <a:lstStyle/>
          <a:p>
            <a:endParaRPr lang="en-GB"/>
          </a:p>
        </p:txBody>
      </p:sp>
      <p:sp>
        <p:nvSpPr>
          <p:cNvPr id="162852" name="Oval 36">
            <a:extLst>
              <a:ext uri="{FF2B5EF4-FFF2-40B4-BE49-F238E27FC236}">
                <a16:creationId xmlns:a16="http://schemas.microsoft.com/office/drawing/2014/main" id="{BBECBB6E-ABB9-45CB-8C80-724EEE969434}"/>
              </a:ext>
            </a:extLst>
          </p:cNvPr>
          <p:cNvSpPr>
            <a:spLocks noChangeArrowheads="1"/>
          </p:cNvSpPr>
          <p:nvPr/>
        </p:nvSpPr>
        <p:spPr bwMode="auto">
          <a:xfrm>
            <a:off x="6194425" y="2676803"/>
            <a:ext cx="106362" cy="104775"/>
          </a:xfrm>
          <a:prstGeom prst="ellipse">
            <a:avLst/>
          </a:prstGeom>
          <a:noFill/>
          <a:ln w="127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2853" name="Oval 37">
            <a:extLst>
              <a:ext uri="{FF2B5EF4-FFF2-40B4-BE49-F238E27FC236}">
                <a16:creationId xmlns:a16="http://schemas.microsoft.com/office/drawing/2014/main" id="{53A3EDC5-0DE8-4A29-891E-CBBE7D32080D}"/>
              </a:ext>
            </a:extLst>
          </p:cNvPr>
          <p:cNvSpPr>
            <a:spLocks noChangeArrowheads="1"/>
          </p:cNvSpPr>
          <p:nvPr/>
        </p:nvSpPr>
        <p:spPr bwMode="auto">
          <a:xfrm>
            <a:off x="7159625" y="2605365"/>
            <a:ext cx="249237" cy="249238"/>
          </a:xfrm>
          <a:prstGeom prst="ellipse">
            <a:avLst/>
          </a:prstGeom>
          <a:solidFill>
            <a:srgbClr val="F3766E"/>
          </a:solidFill>
          <a:ln w="12700">
            <a:solidFill>
              <a:srgbClr val="ED2691"/>
            </a:solidFill>
            <a:miter lim="800000"/>
            <a:headEnd/>
            <a:tailEnd/>
          </a:ln>
        </p:spPr>
        <p:txBody>
          <a:bodyPr/>
          <a:lstStyle/>
          <a:p>
            <a:endParaRPr lang="en-GB"/>
          </a:p>
        </p:txBody>
      </p:sp>
      <p:sp>
        <p:nvSpPr>
          <p:cNvPr id="162854" name="Oval 38">
            <a:extLst>
              <a:ext uri="{FF2B5EF4-FFF2-40B4-BE49-F238E27FC236}">
                <a16:creationId xmlns:a16="http://schemas.microsoft.com/office/drawing/2014/main" id="{91F0FC7C-448D-4E2E-AB7A-534E7354089B}"/>
              </a:ext>
            </a:extLst>
          </p:cNvPr>
          <p:cNvSpPr>
            <a:spLocks noChangeArrowheads="1"/>
          </p:cNvSpPr>
          <p:nvPr/>
        </p:nvSpPr>
        <p:spPr bwMode="auto">
          <a:xfrm>
            <a:off x="7159625" y="2605365"/>
            <a:ext cx="249237" cy="249238"/>
          </a:xfrm>
          <a:prstGeom prst="ellipse">
            <a:avLst/>
          </a:prstGeom>
          <a:noFill/>
          <a:ln w="127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2855" name="Oval 39">
            <a:extLst>
              <a:ext uri="{FF2B5EF4-FFF2-40B4-BE49-F238E27FC236}">
                <a16:creationId xmlns:a16="http://schemas.microsoft.com/office/drawing/2014/main" id="{F2FC5FEE-08D9-4391-93E5-3562CB7CF31B}"/>
              </a:ext>
            </a:extLst>
          </p:cNvPr>
          <p:cNvSpPr>
            <a:spLocks noChangeArrowheads="1"/>
          </p:cNvSpPr>
          <p:nvPr/>
        </p:nvSpPr>
        <p:spPr bwMode="auto">
          <a:xfrm>
            <a:off x="7621587" y="2676803"/>
            <a:ext cx="106363" cy="104775"/>
          </a:xfrm>
          <a:prstGeom prst="ellipse">
            <a:avLst/>
          </a:prstGeom>
          <a:solidFill>
            <a:srgbClr val="20BDC3"/>
          </a:solidFill>
          <a:ln w="12700">
            <a:solidFill>
              <a:srgbClr val="F89722"/>
            </a:solidFill>
            <a:miter lim="800000"/>
            <a:headEnd/>
            <a:tailEnd/>
          </a:ln>
        </p:spPr>
        <p:txBody>
          <a:bodyPr/>
          <a:lstStyle/>
          <a:p>
            <a:endParaRPr lang="en-GB"/>
          </a:p>
        </p:txBody>
      </p:sp>
      <p:sp>
        <p:nvSpPr>
          <p:cNvPr id="162856" name="Oval 40">
            <a:extLst>
              <a:ext uri="{FF2B5EF4-FFF2-40B4-BE49-F238E27FC236}">
                <a16:creationId xmlns:a16="http://schemas.microsoft.com/office/drawing/2014/main" id="{04588352-30F7-4C82-8A3F-E539E502469D}"/>
              </a:ext>
            </a:extLst>
          </p:cNvPr>
          <p:cNvSpPr>
            <a:spLocks noChangeArrowheads="1"/>
          </p:cNvSpPr>
          <p:nvPr/>
        </p:nvSpPr>
        <p:spPr bwMode="auto">
          <a:xfrm>
            <a:off x="7621587" y="2676803"/>
            <a:ext cx="106363" cy="104775"/>
          </a:xfrm>
          <a:prstGeom prst="ellipse">
            <a:avLst/>
          </a:prstGeom>
          <a:noFill/>
          <a:ln w="127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2857" name="Picture 41">
            <a:extLst>
              <a:ext uri="{FF2B5EF4-FFF2-40B4-BE49-F238E27FC236}">
                <a16:creationId xmlns:a16="http://schemas.microsoft.com/office/drawing/2014/main" id="{319FB77C-8D2F-4525-B807-49518783FE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8390" y="2037040"/>
            <a:ext cx="3476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58" name="Picture 42">
            <a:extLst>
              <a:ext uri="{FF2B5EF4-FFF2-40B4-BE49-F238E27FC236}">
                <a16:creationId xmlns:a16="http://schemas.microsoft.com/office/drawing/2014/main" id="{99F3C691-96C9-4DEC-A77B-2B3BEC1FAC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0590" y="2037040"/>
            <a:ext cx="3460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59" name="Picture 43">
            <a:extLst>
              <a:ext uri="{FF2B5EF4-FFF2-40B4-BE49-F238E27FC236}">
                <a16:creationId xmlns:a16="http://schemas.microsoft.com/office/drawing/2014/main" id="{81F252D7-6789-4678-910C-20BDFA72A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402" y="2037040"/>
            <a:ext cx="34766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60" name="Picture 44">
            <a:extLst>
              <a:ext uri="{FF2B5EF4-FFF2-40B4-BE49-F238E27FC236}">
                <a16:creationId xmlns:a16="http://schemas.microsoft.com/office/drawing/2014/main" id="{6A709D9B-1F9E-47BF-971D-B158203F83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1990" y="2037040"/>
            <a:ext cx="3476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61" name="Oval 45">
            <a:extLst>
              <a:ext uri="{FF2B5EF4-FFF2-40B4-BE49-F238E27FC236}">
                <a16:creationId xmlns:a16="http://schemas.microsoft.com/office/drawing/2014/main" id="{5E6DFE03-0B34-4B88-A97E-0F2C060B03D6}"/>
              </a:ext>
            </a:extLst>
          </p:cNvPr>
          <p:cNvSpPr>
            <a:spLocks noChangeArrowheads="1"/>
          </p:cNvSpPr>
          <p:nvPr/>
        </p:nvSpPr>
        <p:spPr bwMode="auto">
          <a:xfrm>
            <a:off x="1399802" y="2587902"/>
            <a:ext cx="249238" cy="249238"/>
          </a:xfrm>
          <a:prstGeom prst="ellipse">
            <a:avLst/>
          </a:prstGeom>
          <a:solidFill>
            <a:srgbClr val="F3766E"/>
          </a:solidFill>
          <a:ln w="12700">
            <a:solidFill>
              <a:srgbClr val="F89722"/>
            </a:solidFill>
            <a:miter lim="800000"/>
            <a:headEnd/>
            <a:tailEnd/>
          </a:ln>
        </p:spPr>
        <p:txBody>
          <a:bodyPr/>
          <a:lstStyle/>
          <a:p>
            <a:endParaRPr lang="en-GB"/>
          </a:p>
        </p:txBody>
      </p:sp>
      <p:sp>
        <p:nvSpPr>
          <p:cNvPr id="162862" name="Oval 46">
            <a:extLst>
              <a:ext uri="{FF2B5EF4-FFF2-40B4-BE49-F238E27FC236}">
                <a16:creationId xmlns:a16="http://schemas.microsoft.com/office/drawing/2014/main" id="{1062641B-7CAF-4FCD-8C40-DCCFB5E75815}"/>
              </a:ext>
            </a:extLst>
          </p:cNvPr>
          <p:cNvSpPr>
            <a:spLocks noChangeArrowheads="1"/>
          </p:cNvSpPr>
          <p:nvPr/>
        </p:nvSpPr>
        <p:spPr bwMode="auto">
          <a:xfrm>
            <a:off x="1399802" y="2587902"/>
            <a:ext cx="249238" cy="249238"/>
          </a:xfrm>
          <a:prstGeom prst="ellipse">
            <a:avLst/>
          </a:prstGeom>
          <a:noFill/>
          <a:ln w="127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2863" name="Oval 47">
            <a:extLst>
              <a:ext uri="{FF2B5EF4-FFF2-40B4-BE49-F238E27FC236}">
                <a16:creationId xmlns:a16="http://schemas.microsoft.com/office/drawing/2014/main" id="{15D4B979-755C-492C-B7F0-32A29E6C794D}"/>
              </a:ext>
            </a:extLst>
          </p:cNvPr>
          <p:cNvSpPr>
            <a:spLocks noChangeArrowheads="1"/>
          </p:cNvSpPr>
          <p:nvPr/>
        </p:nvSpPr>
        <p:spPr bwMode="auto">
          <a:xfrm>
            <a:off x="1876052" y="2657752"/>
            <a:ext cx="106363" cy="106363"/>
          </a:xfrm>
          <a:prstGeom prst="ellipse">
            <a:avLst/>
          </a:prstGeom>
          <a:solidFill>
            <a:srgbClr val="20BDC3"/>
          </a:solidFill>
          <a:ln w="12700">
            <a:solidFill>
              <a:srgbClr val="ED2691"/>
            </a:solidFill>
            <a:miter lim="800000"/>
            <a:headEnd/>
            <a:tailEnd/>
          </a:ln>
        </p:spPr>
        <p:txBody>
          <a:bodyPr/>
          <a:lstStyle/>
          <a:p>
            <a:endParaRPr lang="en-GB"/>
          </a:p>
        </p:txBody>
      </p:sp>
      <p:sp>
        <p:nvSpPr>
          <p:cNvPr id="162864" name="Oval 48">
            <a:extLst>
              <a:ext uri="{FF2B5EF4-FFF2-40B4-BE49-F238E27FC236}">
                <a16:creationId xmlns:a16="http://schemas.microsoft.com/office/drawing/2014/main" id="{6752DEB3-8D69-4592-9A43-172F1DCE33CE}"/>
              </a:ext>
            </a:extLst>
          </p:cNvPr>
          <p:cNvSpPr>
            <a:spLocks noChangeArrowheads="1"/>
          </p:cNvSpPr>
          <p:nvPr/>
        </p:nvSpPr>
        <p:spPr bwMode="auto">
          <a:xfrm>
            <a:off x="1876052" y="2657752"/>
            <a:ext cx="106363" cy="106363"/>
          </a:xfrm>
          <a:prstGeom prst="ellipse">
            <a:avLst/>
          </a:prstGeom>
          <a:noFill/>
          <a:ln w="127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2865" name="Oval 49">
            <a:extLst>
              <a:ext uri="{FF2B5EF4-FFF2-40B4-BE49-F238E27FC236}">
                <a16:creationId xmlns:a16="http://schemas.microsoft.com/office/drawing/2014/main" id="{9A199325-AA62-45AC-ACBB-9864A2410CDF}"/>
              </a:ext>
            </a:extLst>
          </p:cNvPr>
          <p:cNvSpPr>
            <a:spLocks noChangeArrowheads="1"/>
          </p:cNvSpPr>
          <p:nvPr/>
        </p:nvSpPr>
        <p:spPr bwMode="auto">
          <a:xfrm>
            <a:off x="2846015" y="2587902"/>
            <a:ext cx="249237" cy="249238"/>
          </a:xfrm>
          <a:prstGeom prst="ellipse">
            <a:avLst/>
          </a:prstGeom>
          <a:solidFill>
            <a:srgbClr val="20BDC3"/>
          </a:solidFill>
          <a:ln w="12700">
            <a:solidFill>
              <a:srgbClr val="ED2691"/>
            </a:solidFill>
            <a:miter lim="800000"/>
            <a:headEnd/>
            <a:tailEnd/>
          </a:ln>
        </p:spPr>
        <p:txBody>
          <a:bodyPr/>
          <a:lstStyle/>
          <a:p>
            <a:endParaRPr lang="en-GB"/>
          </a:p>
        </p:txBody>
      </p:sp>
      <p:sp>
        <p:nvSpPr>
          <p:cNvPr id="162866" name="Oval 50">
            <a:extLst>
              <a:ext uri="{FF2B5EF4-FFF2-40B4-BE49-F238E27FC236}">
                <a16:creationId xmlns:a16="http://schemas.microsoft.com/office/drawing/2014/main" id="{DEE6936D-608A-4AA9-ABF0-8BD680DA6490}"/>
              </a:ext>
            </a:extLst>
          </p:cNvPr>
          <p:cNvSpPr>
            <a:spLocks noChangeArrowheads="1"/>
          </p:cNvSpPr>
          <p:nvPr/>
        </p:nvSpPr>
        <p:spPr bwMode="auto">
          <a:xfrm>
            <a:off x="2846015" y="2587902"/>
            <a:ext cx="249237" cy="249238"/>
          </a:xfrm>
          <a:prstGeom prst="ellipse">
            <a:avLst/>
          </a:prstGeom>
          <a:noFill/>
          <a:ln w="127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2867" name="Oval 51">
            <a:extLst>
              <a:ext uri="{FF2B5EF4-FFF2-40B4-BE49-F238E27FC236}">
                <a16:creationId xmlns:a16="http://schemas.microsoft.com/office/drawing/2014/main" id="{BDF8BA8E-3C99-4A16-9F05-016D13510776}"/>
              </a:ext>
            </a:extLst>
          </p:cNvPr>
          <p:cNvSpPr>
            <a:spLocks noChangeArrowheads="1"/>
          </p:cNvSpPr>
          <p:nvPr/>
        </p:nvSpPr>
        <p:spPr bwMode="auto">
          <a:xfrm>
            <a:off x="2512640" y="2657752"/>
            <a:ext cx="104775" cy="106363"/>
          </a:xfrm>
          <a:prstGeom prst="ellipse">
            <a:avLst/>
          </a:prstGeom>
          <a:solidFill>
            <a:srgbClr val="F3766E"/>
          </a:solidFill>
          <a:ln w="12700">
            <a:solidFill>
              <a:srgbClr val="F89722"/>
            </a:solidFill>
            <a:miter lim="800000"/>
            <a:headEnd/>
            <a:tailEnd/>
          </a:ln>
        </p:spPr>
        <p:txBody>
          <a:bodyPr/>
          <a:lstStyle/>
          <a:p>
            <a:endParaRPr lang="en-GB"/>
          </a:p>
        </p:txBody>
      </p:sp>
      <p:sp>
        <p:nvSpPr>
          <p:cNvPr id="162868" name="Oval 52">
            <a:extLst>
              <a:ext uri="{FF2B5EF4-FFF2-40B4-BE49-F238E27FC236}">
                <a16:creationId xmlns:a16="http://schemas.microsoft.com/office/drawing/2014/main" id="{D709D775-5919-456F-BEAE-4D81EF35061C}"/>
              </a:ext>
            </a:extLst>
          </p:cNvPr>
          <p:cNvSpPr>
            <a:spLocks noChangeArrowheads="1"/>
          </p:cNvSpPr>
          <p:nvPr/>
        </p:nvSpPr>
        <p:spPr bwMode="auto">
          <a:xfrm>
            <a:off x="2512640" y="2657752"/>
            <a:ext cx="104775" cy="106363"/>
          </a:xfrm>
          <a:prstGeom prst="ellipse">
            <a:avLst/>
          </a:prstGeom>
          <a:noFill/>
          <a:ln w="127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2869" name="Line 53">
            <a:extLst>
              <a:ext uri="{FF2B5EF4-FFF2-40B4-BE49-F238E27FC236}">
                <a16:creationId xmlns:a16="http://schemas.microsoft.com/office/drawing/2014/main" id="{BC828FD6-37D5-4DFB-98FD-2546A018E110}"/>
              </a:ext>
            </a:extLst>
          </p:cNvPr>
          <p:cNvSpPr>
            <a:spLocks noChangeShapeType="1"/>
          </p:cNvSpPr>
          <p:nvPr/>
        </p:nvSpPr>
        <p:spPr bwMode="auto">
          <a:xfrm flipV="1">
            <a:off x="2263402" y="3045102"/>
            <a:ext cx="1588" cy="2778125"/>
          </a:xfrm>
          <a:prstGeom prst="line">
            <a:avLst/>
          </a:prstGeom>
          <a:noFill/>
          <a:ln w="12700">
            <a:solidFill>
              <a:srgbClr val="02020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2870" name="Line 54">
            <a:extLst>
              <a:ext uri="{FF2B5EF4-FFF2-40B4-BE49-F238E27FC236}">
                <a16:creationId xmlns:a16="http://schemas.microsoft.com/office/drawing/2014/main" id="{C2695EDC-F364-4D74-A4E7-65E55C79319F}"/>
              </a:ext>
            </a:extLst>
          </p:cNvPr>
          <p:cNvSpPr>
            <a:spLocks noChangeShapeType="1"/>
          </p:cNvSpPr>
          <p:nvPr/>
        </p:nvSpPr>
        <p:spPr bwMode="auto">
          <a:xfrm>
            <a:off x="1812552" y="4442102"/>
            <a:ext cx="915988" cy="1588"/>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2871" name="Freeform 55">
            <a:extLst>
              <a:ext uri="{FF2B5EF4-FFF2-40B4-BE49-F238E27FC236}">
                <a16:creationId xmlns:a16="http://schemas.microsoft.com/office/drawing/2014/main" id="{2F3C24DE-4146-426F-828C-DB6541990D17}"/>
              </a:ext>
            </a:extLst>
          </p:cNvPr>
          <p:cNvSpPr>
            <a:spLocks noEditPoints="1"/>
          </p:cNvSpPr>
          <p:nvPr/>
        </p:nvSpPr>
        <p:spPr bwMode="auto">
          <a:xfrm>
            <a:off x="2199902" y="3045102"/>
            <a:ext cx="123825" cy="2776538"/>
          </a:xfrm>
          <a:custGeom>
            <a:avLst/>
            <a:gdLst>
              <a:gd name="T0" fmla="*/ 0 w 78"/>
              <a:gd name="T1" fmla="*/ 1749 h 1749"/>
              <a:gd name="T2" fmla="*/ 78 w 78"/>
              <a:gd name="T3" fmla="*/ 1749 h 1749"/>
              <a:gd name="T4" fmla="*/ 0 w 78"/>
              <a:gd name="T5" fmla="*/ 1452 h 1749"/>
              <a:gd name="T6" fmla="*/ 78 w 78"/>
              <a:gd name="T7" fmla="*/ 1452 h 1749"/>
              <a:gd name="T8" fmla="*/ 0 w 78"/>
              <a:gd name="T9" fmla="*/ 1159 h 1749"/>
              <a:gd name="T10" fmla="*/ 78 w 78"/>
              <a:gd name="T11" fmla="*/ 1159 h 1749"/>
              <a:gd name="T12" fmla="*/ 0 w 78"/>
              <a:gd name="T13" fmla="*/ 579 h 1749"/>
              <a:gd name="T14" fmla="*/ 78 w 78"/>
              <a:gd name="T15" fmla="*/ 579 h 1749"/>
              <a:gd name="T16" fmla="*/ 0 w 78"/>
              <a:gd name="T17" fmla="*/ 286 h 1749"/>
              <a:gd name="T18" fmla="*/ 78 w 78"/>
              <a:gd name="T19" fmla="*/ 286 h 1749"/>
              <a:gd name="T20" fmla="*/ 0 w 78"/>
              <a:gd name="T21" fmla="*/ 0 h 1749"/>
              <a:gd name="T22" fmla="*/ 78 w 78"/>
              <a:gd name="T23" fmla="*/ 0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1749">
                <a:moveTo>
                  <a:pt x="0" y="1749"/>
                </a:moveTo>
                <a:lnTo>
                  <a:pt x="78" y="1749"/>
                </a:lnTo>
                <a:moveTo>
                  <a:pt x="0" y="1452"/>
                </a:moveTo>
                <a:lnTo>
                  <a:pt x="78" y="1452"/>
                </a:lnTo>
                <a:moveTo>
                  <a:pt x="0" y="1159"/>
                </a:moveTo>
                <a:lnTo>
                  <a:pt x="78" y="1159"/>
                </a:lnTo>
                <a:moveTo>
                  <a:pt x="0" y="579"/>
                </a:moveTo>
                <a:lnTo>
                  <a:pt x="78" y="579"/>
                </a:lnTo>
                <a:moveTo>
                  <a:pt x="0" y="286"/>
                </a:moveTo>
                <a:lnTo>
                  <a:pt x="78" y="286"/>
                </a:lnTo>
                <a:moveTo>
                  <a:pt x="0" y="0"/>
                </a:moveTo>
                <a:lnTo>
                  <a:pt x="78" y="0"/>
                </a:lnTo>
              </a:path>
            </a:pathLst>
          </a:custGeom>
          <a:noFill/>
          <a:ln w="12700" cap="flat">
            <a:solidFill>
              <a:srgbClr val="02020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2872" name="Line 56">
            <a:extLst>
              <a:ext uri="{FF2B5EF4-FFF2-40B4-BE49-F238E27FC236}">
                <a16:creationId xmlns:a16="http://schemas.microsoft.com/office/drawing/2014/main" id="{D0392470-F859-4388-9B3B-025ECC8E2B5D}"/>
              </a:ext>
            </a:extLst>
          </p:cNvPr>
          <p:cNvSpPr>
            <a:spLocks noChangeShapeType="1"/>
          </p:cNvSpPr>
          <p:nvPr/>
        </p:nvSpPr>
        <p:spPr bwMode="auto">
          <a:xfrm>
            <a:off x="1812552" y="4386540"/>
            <a:ext cx="1588" cy="112712"/>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2873" name="Line 57">
            <a:extLst>
              <a:ext uri="{FF2B5EF4-FFF2-40B4-BE49-F238E27FC236}">
                <a16:creationId xmlns:a16="http://schemas.microsoft.com/office/drawing/2014/main" id="{D31A32A7-0298-4B0A-9263-15AE9778C309}"/>
              </a:ext>
            </a:extLst>
          </p:cNvPr>
          <p:cNvSpPr>
            <a:spLocks noChangeShapeType="1"/>
          </p:cNvSpPr>
          <p:nvPr/>
        </p:nvSpPr>
        <p:spPr bwMode="auto">
          <a:xfrm>
            <a:off x="2730127" y="4386540"/>
            <a:ext cx="1588" cy="112712"/>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162881" name="Group 65">
            <a:extLst>
              <a:ext uri="{FF2B5EF4-FFF2-40B4-BE49-F238E27FC236}">
                <a16:creationId xmlns:a16="http://schemas.microsoft.com/office/drawing/2014/main" id="{33705F3F-F7AE-486F-8F3A-AF9E00855D14}"/>
              </a:ext>
            </a:extLst>
          </p:cNvPr>
          <p:cNvGrpSpPr>
            <a:grpSpLocks/>
          </p:cNvGrpSpPr>
          <p:nvPr/>
        </p:nvGrpSpPr>
        <p:grpSpPr bwMode="auto">
          <a:xfrm>
            <a:off x="6389687" y="3810278"/>
            <a:ext cx="307975" cy="1147762"/>
            <a:chOff x="490" y="2521"/>
            <a:chExt cx="194" cy="723"/>
          </a:xfrm>
        </p:grpSpPr>
        <p:sp>
          <p:nvSpPr>
            <p:cNvPr id="162882" name="Oval 66">
              <a:extLst>
                <a:ext uri="{FF2B5EF4-FFF2-40B4-BE49-F238E27FC236}">
                  <a16:creationId xmlns:a16="http://schemas.microsoft.com/office/drawing/2014/main" id="{D09FB87E-418C-419A-B0B8-15090EF68892}"/>
                </a:ext>
              </a:extLst>
            </p:cNvPr>
            <p:cNvSpPr>
              <a:spLocks noChangeArrowheads="1"/>
            </p:cNvSpPr>
            <p:nvPr/>
          </p:nvSpPr>
          <p:spPr bwMode="auto">
            <a:xfrm>
              <a:off x="490" y="2521"/>
              <a:ext cx="194" cy="194"/>
            </a:xfrm>
            <a:prstGeom prst="ellipse">
              <a:avLst/>
            </a:prstGeom>
            <a:solidFill>
              <a:srgbClr val="20BDC3"/>
            </a:solidFill>
            <a:ln w="12700">
              <a:solidFill>
                <a:srgbClr val="F89722"/>
              </a:solidFill>
              <a:miter lim="800000"/>
              <a:headEnd/>
              <a:tailEnd/>
            </a:ln>
          </p:spPr>
          <p:txBody>
            <a:bodyPr/>
            <a:lstStyle/>
            <a:p>
              <a:endParaRPr lang="en-GB"/>
            </a:p>
          </p:txBody>
        </p:sp>
        <p:sp>
          <p:nvSpPr>
            <p:cNvPr id="162883" name="Oval 67">
              <a:extLst>
                <a:ext uri="{FF2B5EF4-FFF2-40B4-BE49-F238E27FC236}">
                  <a16:creationId xmlns:a16="http://schemas.microsoft.com/office/drawing/2014/main" id="{FFF1735A-ADBF-4101-9DD5-AF30E16DF480}"/>
                </a:ext>
              </a:extLst>
            </p:cNvPr>
            <p:cNvSpPr>
              <a:spLocks noChangeArrowheads="1"/>
            </p:cNvSpPr>
            <p:nvPr/>
          </p:nvSpPr>
          <p:spPr bwMode="auto">
            <a:xfrm>
              <a:off x="546" y="3161"/>
              <a:ext cx="82" cy="83"/>
            </a:xfrm>
            <a:prstGeom prst="ellipse">
              <a:avLst/>
            </a:prstGeom>
            <a:solidFill>
              <a:srgbClr val="F3766E"/>
            </a:solidFill>
            <a:ln w="12700">
              <a:solidFill>
                <a:srgbClr val="ED2691"/>
              </a:solidFill>
              <a:miter lim="800000"/>
              <a:headEnd/>
              <a:tailEnd/>
            </a:ln>
          </p:spPr>
          <p:txBody>
            <a:bodyPr/>
            <a:lstStyle/>
            <a:p>
              <a:endParaRPr lang="en-GB"/>
            </a:p>
          </p:txBody>
        </p:sp>
      </p:grpSp>
      <p:grpSp>
        <p:nvGrpSpPr>
          <p:cNvPr id="162885" name="Group 69">
            <a:extLst>
              <a:ext uri="{FF2B5EF4-FFF2-40B4-BE49-F238E27FC236}">
                <a16:creationId xmlns:a16="http://schemas.microsoft.com/office/drawing/2014/main" id="{23FE543E-68D0-43AB-BF50-0983F1843279}"/>
              </a:ext>
            </a:extLst>
          </p:cNvPr>
          <p:cNvGrpSpPr>
            <a:grpSpLocks/>
          </p:cNvGrpSpPr>
          <p:nvPr/>
        </p:nvGrpSpPr>
        <p:grpSpPr bwMode="auto">
          <a:xfrm>
            <a:off x="7318375" y="3810278"/>
            <a:ext cx="306387" cy="1147762"/>
            <a:chOff x="1075" y="2521"/>
            <a:chExt cx="193" cy="723"/>
          </a:xfrm>
        </p:grpSpPr>
        <p:sp>
          <p:nvSpPr>
            <p:cNvPr id="162886" name="Oval 70">
              <a:extLst>
                <a:ext uri="{FF2B5EF4-FFF2-40B4-BE49-F238E27FC236}">
                  <a16:creationId xmlns:a16="http://schemas.microsoft.com/office/drawing/2014/main" id="{A292B15D-3848-4098-AA6C-419BBF3E5E3D}"/>
                </a:ext>
              </a:extLst>
            </p:cNvPr>
            <p:cNvSpPr>
              <a:spLocks noChangeArrowheads="1"/>
            </p:cNvSpPr>
            <p:nvPr/>
          </p:nvSpPr>
          <p:spPr bwMode="auto">
            <a:xfrm>
              <a:off x="1075" y="2521"/>
              <a:ext cx="193" cy="194"/>
            </a:xfrm>
            <a:prstGeom prst="ellipse">
              <a:avLst/>
            </a:prstGeom>
            <a:solidFill>
              <a:srgbClr val="F3766E"/>
            </a:solidFill>
            <a:ln w="12700">
              <a:solidFill>
                <a:srgbClr val="ED2691"/>
              </a:solidFill>
              <a:miter lim="800000"/>
              <a:headEnd/>
              <a:tailEnd/>
            </a:ln>
          </p:spPr>
          <p:txBody>
            <a:bodyPr/>
            <a:lstStyle/>
            <a:p>
              <a:endParaRPr lang="en-GB"/>
            </a:p>
          </p:txBody>
        </p:sp>
        <p:sp>
          <p:nvSpPr>
            <p:cNvPr id="162887" name="Oval 71">
              <a:extLst>
                <a:ext uri="{FF2B5EF4-FFF2-40B4-BE49-F238E27FC236}">
                  <a16:creationId xmlns:a16="http://schemas.microsoft.com/office/drawing/2014/main" id="{036E57FE-1F77-4A8E-8B79-EF746718C8E0}"/>
                </a:ext>
              </a:extLst>
            </p:cNvPr>
            <p:cNvSpPr>
              <a:spLocks noChangeArrowheads="1"/>
            </p:cNvSpPr>
            <p:nvPr/>
          </p:nvSpPr>
          <p:spPr bwMode="auto">
            <a:xfrm>
              <a:off x="1130" y="3161"/>
              <a:ext cx="83" cy="83"/>
            </a:xfrm>
            <a:prstGeom prst="ellipse">
              <a:avLst/>
            </a:prstGeom>
            <a:solidFill>
              <a:srgbClr val="20BDC3"/>
            </a:solidFill>
            <a:ln w="12700">
              <a:solidFill>
                <a:srgbClr val="F89722"/>
              </a:solidFill>
              <a:miter lim="800000"/>
              <a:headEnd/>
              <a:tailEnd/>
            </a:ln>
          </p:spPr>
          <p:txBody>
            <a:bodyPr/>
            <a:lstStyle/>
            <a:p>
              <a:endParaRPr lang="en-GB"/>
            </a:p>
          </p:txBody>
        </p:sp>
      </p:grpSp>
      <p:sp>
        <p:nvSpPr>
          <p:cNvPr id="162890" name="Line 74">
            <a:extLst>
              <a:ext uri="{FF2B5EF4-FFF2-40B4-BE49-F238E27FC236}">
                <a16:creationId xmlns:a16="http://schemas.microsoft.com/office/drawing/2014/main" id="{CCAF3E33-9B09-432F-B300-08F39EC2A48D}"/>
              </a:ext>
            </a:extLst>
          </p:cNvPr>
          <p:cNvSpPr>
            <a:spLocks noChangeShapeType="1"/>
          </p:cNvSpPr>
          <p:nvPr/>
        </p:nvSpPr>
        <p:spPr bwMode="auto">
          <a:xfrm>
            <a:off x="6543675" y="3962678"/>
            <a:ext cx="923925" cy="928687"/>
          </a:xfrm>
          <a:prstGeom prst="line">
            <a:avLst/>
          </a:prstGeom>
          <a:noFill/>
          <a:ln w="12700">
            <a:solidFill>
              <a:srgbClr val="20BDC3"/>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2891" name="Line 75">
            <a:extLst>
              <a:ext uri="{FF2B5EF4-FFF2-40B4-BE49-F238E27FC236}">
                <a16:creationId xmlns:a16="http://schemas.microsoft.com/office/drawing/2014/main" id="{0BBAAEF8-7F6B-42B9-805C-4320324681EE}"/>
              </a:ext>
            </a:extLst>
          </p:cNvPr>
          <p:cNvSpPr>
            <a:spLocks noChangeShapeType="1"/>
          </p:cNvSpPr>
          <p:nvPr/>
        </p:nvSpPr>
        <p:spPr bwMode="auto">
          <a:xfrm flipV="1">
            <a:off x="6535737" y="3962678"/>
            <a:ext cx="931863" cy="925512"/>
          </a:xfrm>
          <a:prstGeom prst="line">
            <a:avLst/>
          </a:prstGeom>
          <a:noFill/>
          <a:ln w="12700">
            <a:solidFill>
              <a:srgbClr val="F3766E"/>
            </a:solidFill>
            <a:miter lim="800000"/>
            <a:headEnd/>
            <a:tailEnd/>
          </a:ln>
          <a:extLst>
            <a:ext uri="{909E8E84-426E-40DD-AFC4-6F175D3DCCD1}">
              <a14:hiddenFill xmlns:a14="http://schemas.microsoft.com/office/drawing/2010/main">
                <a:noFill/>
              </a14:hiddenFill>
            </a:ext>
          </a:extLst>
        </p:spPr>
        <p:txBody>
          <a:bodyPr/>
          <a:lstStyle/>
          <a:p>
            <a:endParaRPr lang="en-GB"/>
          </a:p>
        </p:txBody>
      </p:sp>
      <p:grpSp>
        <p:nvGrpSpPr>
          <p:cNvPr id="162893" name="Group 77">
            <a:extLst>
              <a:ext uri="{FF2B5EF4-FFF2-40B4-BE49-F238E27FC236}">
                <a16:creationId xmlns:a16="http://schemas.microsoft.com/office/drawing/2014/main" id="{A4D6631C-5CFD-49EA-9610-4809F73DF00A}"/>
              </a:ext>
            </a:extLst>
          </p:cNvPr>
          <p:cNvGrpSpPr>
            <a:grpSpLocks/>
          </p:cNvGrpSpPr>
          <p:nvPr/>
        </p:nvGrpSpPr>
        <p:grpSpPr bwMode="auto">
          <a:xfrm>
            <a:off x="1658565" y="3813452"/>
            <a:ext cx="306387" cy="1135063"/>
            <a:chOff x="2083" y="2516"/>
            <a:chExt cx="193" cy="715"/>
          </a:xfrm>
        </p:grpSpPr>
        <p:sp>
          <p:nvSpPr>
            <p:cNvPr id="162894" name="Oval 78">
              <a:extLst>
                <a:ext uri="{FF2B5EF4-FFF2-40B4-BE49-F238E27FC236}">
                  <a16:creationId xmlns:a16="http://schemas.microsoft.com/office/drawing/2014/main" id="{A88E9B5B-4AC9-428E-8824-24D9A60749A3}"/>
                </a:ext>
              </a:extLst>
            </p:cNvPr>
            <p:cNvSpPr>
              <a:spLocks noChangeArrowheads="1"/>
            </p:cNvSpPr>
            <p:nvPr/>
          </p:nvSpPr>
          <p:spPr bwMode="auto">
            <a:xfrm>
              <a:off x="2083" y="2516"/>
              <a:ext cx="193" cy="191"/>
            </a:xfrm>
            <a:prstGeom prst="ellipse">
              <a:avLst/>
            </a:prstGeom>
            <a:solidFill>
              <a:srgbClr val="F3766E"/>
            </a:solidFill>
            <a:ln w="12700">
              <a:solidFill>
                <a:srgbClr val="F89722"/>
              </a:solidFill>
              <a:miter lim="800000"/>
              <a:headEnd/>
              <a:tailEnd/>
            </a:ln>
          </p:spPr>
          <p:txBody>
            <a:bodyPr/>
            <a:lstStyle/>
            <a:p>
              <a:endParaRPr lang="en-GB"/>
            </a:p>
          </p:txBody>
        </p:sp>
        <p:sp>
          <p:nvSpPr>
            <p:cNvPr id="162895" name="Oval 79">
              <a:extLst>
                <a:ext uri="{FF2B5EF4-FFF2-40B4-BE49-F238E27FC236}">
                  <a16:creationId xmlns:a16="http://schemas.microsoft.com/office/drawing/2014/main" id="{A93AB3BA-9375-4299-B708-3003F564F766}"/>
                </a:ext>
              </a:extLst>
            </p:cNvPr>
            <p:cNvSpPr>
              <a:spLocks noChangeArrowheads="1"/>
            </p:cNvSpPr>
            <p:nvPr/>
          </p:nvSpPr>
          <p:spPr bwMode="auto">
            <a:xfrm>
              <a:off x="2139" y="3150"/>
              <a:ext cx="82" cy="81"/>
            </a:xfrm>
            <a:prstGeom prst="ellipse">
              <a:avLst/>
            </a:prstGeom>
            <a:solidFill>
              <a:srgbClr val="20BDC3"/>
            </a:solidFill>
            <a:ln w="12700">
              <a:solidFill>
                <a:srgbClr val="ED2691"/>
              </a:solidFill>
              <a:miter lim="800000"/>
              <a:headEnd/>
              <a:tailEnd/>
            </a:ln>
          </p:spPr>
          <p:txBody>
            <a:bodyPr/>
            <a:lstStyle/>
            <a:p>
              <a:endParaRPr lang="en-GB"/>
            </a:p>
          </p:txBody>
        </p:sp>
      </p:grpSp>
      <p:grpSp>
        <p:nvGrpSpPr>
          <p:cNvPr id="162897" name="Group 81">
            <a:extLst>
              <a:ext uri="{FF2B5EF4-FFF2-40B4-BE49-F238E27FC236}">
                <a16:creationId xmlns:a16="http://schemas.microsoft.com/office/drawing/2014/main" id="{8FC7F0CD-3B80-42CF-8743-AFEF18A18701}"/>
              </a:ext>
            </a:extLst>
          </p:cNvPr>
          <p:cNvGrpSpPr>
            <a:grpSpLocks/>
          </p:cNvGrpSpPr>
          <p:nvPr/>
        </p:nvGrpSpPr>
        <p:grpSpPr bwMode="auto">
          <a:xfrm>
            <a:off x="2579315" y="3813452"/>
            <a:ext cx="303212" cy="1135063"/>
            <a:chOff x="2663" y="2516"/>
            <a:chExt cx="191" cy="715"/>
          </a:xfrm>
        </p:grpSpPr>
        <p:sp>
          <p:nvSpPr>
            <p:cNvPr id="162898" name="Oval 82">
              <a:extLst>
                <a:ext uri="{FF2B5EF4-FFF2-40B4-BE49-F238E27FC236}">
                  <a16:creationId xmlns:a16="http://schemas.microsoft.com/office/drawing/2014/main" id="{71D3C518-808F-4569-90AB-076B2FBB1E3A}"/>
                </a:ext>
              </a:extLst>
            </p:cNvPr>
            <p:cNvSpPr>
              <a:spLocks noChangeArrowheads="1"/>
            </p:cNvSpPr>
            <p:nvPr/>
          </p:nvSpPr>
          <p:spPr bwMode="auto">
            <a:xfrm>
              <a:off x="2663" y="2516"/>
              <a:ext cx="191" cy="192"/>
            </a:xfrm>
            <a:prstGeom prst="ellipse">
              <a:avLst/>
            </a:prstGeom>
            <a:solidFill>
              <a:srgbClr val="20BDC3"/>
            </a:solidFill>
            <a:ln w="12700">
              <a:solidFill>
                <a:srgbClr val="ED2691"/>
              </a:solidFill>
              <a:miter lim="800000"/>
              <a:headEnd/>
              <a:tailEnd/>
            </a:ln>
          </p:spPr>
          <p:txBody>
            <a:bodyPr/>
            <a:lstStyle/>
            <a:p>
              <a:endParaRPr lang="en-GB"/>
            </a:p>
          </p:txBody>
        </p:sp>
        <p:sp>
          <p:nvSpPr>
            <p:cNvPr id="162899" name="Oval 83">
              <a:extLst>
                <a:ext uri="{FF2B5EF4-FFF2-40B4-BE49-F238E27FC236}">
                  <a16:creationId xmlns:a16="http://schemas.microsoft.com/office/drawing/2014/main" id="{C36E1F6C-B137-40C1-9053-D61E71662F04}"/>
                </a:ext>
              </a:extLst>
            </p:cNvPr>
            <p:cNvSpPr>
              <a:spLocks noChangeArrowheads="1"/>
            </p:cNvSpPr>
            <p:nvPr/>
          </p:nvSpPr>
          <p:spPr bwMode="auto">
            <a:xfrm>
              <a:off x="2718" y="3150"/>
              <a:ext cx="81" cy="81"/>
            </a:xfrm>
            <a:prstGeom prst="ellipse">
              <a:avLst/>
            </a:prstGeom>
            <a:solidFill>
              <a:srgbClr val="F3766E"/>
            </a:solidFill>
            <a:ln w="12700">
              <a:solidFill>
                <a:srgbClr val="F89722"/>
              </a:solidFill>
              <a:miter lim="800000"/>
              <a:headEnd/>
              <a:tailEnd/>
            </a:ln>
          </p:spPr>
          <p:txBody>
            <a:bodyPr/>
            <a:lstStyle/>
            <a:p>
              <a:endParaRPr lang="en-GB"/>
            </a:p>
          </p:txBody>
        </p:sp>
      </p:grpSp>
      <p:sp>
        <p:nvSpPr>
          <p:cNvPr id="162902" name="Line 86">
            <a:extLst>
              <a:ext uri="{FF2B5EF4-FFF2-40B4-BE49-F238E27FC236}">
                <a16:creationId xmlns:a16="http://schemas.microsoft.com/office/drawing/2014/main" id="{C942B80E-8B0C-4C81-B586-5C6D33C73850}"/>
              </a:ext>
            </a:extLst>
          </p:cNvPr>
          <p:cNvSpPr>
            <a:spLocks noChangeShapeType="1"/>
          </p:cNvSpPr>
          <p:nvPr/>
        </p:nvSpPr>
        <p:spPr bwMode="auto">
          <a:xfrm>
            <a:off x="1812552" y="3964265"/>
            <a:ext cx="912813" cy="919162"/>
          </a:xfrm>
          <a:prstGeom prst="line">
            <a:avLst/>
          </a:prstGeom>
          <a:noFill/>
          <a:ln w="12700">
            <a:solidFill>
              <a:srgbClr val="F3766E"/>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2903" name="Line 87">
            <a:extLst>
              <a:ext uri="{FF2B5EF4-FFF2-40B4-BE49-F238E27FC236}">
                <a16:creationId xmlns:a16="http://schemas.microsoft.com/office/drawing/2014/main" id="{77BEF5A8-2263-4B99-8A32-D607521CA4CA}"/>
              </a:ext>
            </a:extLst>
          </p:cNvPr>
          <p:cNvSpPr>
            <a:spLocks noChangeShapeType="1"/>
          </p:cNvSpPr>
          <p:nvPr/>
        </p:nvSpPr>
        <p:spPr bwMode="auto">
          <a:xfrm flipV="1">
            <a:off x="1804615" y="3964265"/>
            <a:ext cx="920750" cy="917575"/>
          </a:xfrm>
          <a:prstGeom prst="line">
            <a:avLst/>
          </a:prstGeom>
          <a:noFill/>
          <a:ln w="12700">
            <a:solidFill>
              <a:srgbClr val="20BDC3"/>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3017" name="Rectangle 201">
            <a:extLst>
              <a:ext uri="{FF2B5EF4-FFF2-40B4-BE49-F238E27FC236}">
                <a16:creationId xmlns:a16="http://schemas.microsoft.com/office/drawing/2014/main" id="{D46C2F41-356C-4306-AA39-4F8AF6C1FC51}"/>
              </a:ext>
            </a:extLst>
          </p:cNvPr>
          <p:cNvSpPr>
            <a:spLocks noChangeArrowheads="1"/>
          </p:cNvSpPr>
          <p:nvPr/>
        </p:nvSpPr>
        <p:spPr bwMode="auto">
          <a:xfrm>
            <a:off x="5840412" y="3227665"/>
            <a:ext cx="257175" cy="2447925"/>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en-GB"/>
          </a:p>
        </p:txBody>
      </p:sp>
      <p:sp>
        <p:nvSpPr>
          <p:cNvPr id="163019" name="Rectangle 203">
            <a:extLst>
              <a:ext uri="{FF2B5EF4-FFF2-40B4-BE49-F238E27FC236}">
                <a16:creationId xmlns:a16="http://schemas.microsoft.com/office/drawing/2014/main" id="{0D051030-EACE-46A1-85F7-3A25D5AC58A9}"/>
              </a:ext>
            </a:extLst>
          </p:cNvPr>
          <p:cNvSpPr>
            <a:spLocks noChangeArrowheads="1"/>
          </p:cNvSpPr>
          <p:nvPr/>
        </p:nvSpPr>
        <p:spPr bwMode="auto">
          <a:xfrm>
            <a:off x="6340475" y="1505228"/>
            <a:ext cx="1250214" cy="276999"/>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dirty="0" err="1">
                <a:solidFill>
                  <a:schemeClr val="folHlink"/>
                </a:solidFill>
              </a:rPr>
              <a:t>incongruente</a:t>
            </a:r>
            <a:endParaRPr lang="it-IT" altLang="en-US" dirty="0">
              <a:solidFill>
                <a:schemeClr val="folHlink"/>
              </a:solidFill>
            </a:endParaRPr>
          </a:p>
        </p:txBody>
      </p:sp>
      <p:sp>
        <p:nvSpPr>
          <p:cNvPr id="163020" name="Rectangle 204">
            <a:extLst>
              <a:ext uri="{FF2B5EF4-FFF2-40B4-BE49-F238E27FC236}">
                <a16:creationId xmlns:a16="http://schemas.microsoft.com/office/drawing/2014/main" id="{E016B58D-A36F-4577-8A32-3A89717E5E55}"/>
              </a:ext>
            </a:extLst>
          </p:cNvPr>
          <p:cNvSpPr>
            <a:spLocks noChangeArrowheads="1"/>
          </p:cNvSpPr>
          <p:nvPr/>
        </p:nvSpPr>
        <p:spPr bwMode="auto">
          <a:xfrm>
            <a:off x="1733177" y="1497290"/>
            <a:ext cx="1075487" cy="276999"/>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dirty="0" err="1">
                <a:solidFill>
                  <a:srgbClr val="008000"/>
                </a:solidFill>
              </a:rPr>
              <a:t>congruente</a:t>
            </a:r>
            <a:endParaRPr lang="it-IT" altLang="en-US" dirty="0">
              <a:solidFill>
                <a:srgbClr val="008000"/>
              </a:solidFill>
            </a:endParaRPr>
          </a:p>
        </p:txBody>
      </p:sp>
      <p:sp>
        <p:nvSpPr>
          <p:cNvPr id="147" name="CasellaDiTesto 146">
            <a:extLst>
              <a:ext uri="{FF2B5EF4-FFF2-40B4-BE49-F238E27FC236}">
                <a16:creationId xmlns:a16="http://schemas.microsoft.com/office/drawing/2014/main" id="{0F3B4EC4-8D08-4A6C-A036-9AC4F5851B48}"/>
              </a:ext>
            </a:extLst>
          </p:cNvPr>
          <p:cNvSpPr txBox="1"/>
          <p:nvPr/>
        </p:nvSpPr>
        <p:spPr>
          <a:xfrm>
            <a:off x="5931624" y="5656024"/>
            <a:ext cx="976358" cy="369332"/>
          </a:xfrm>
          <a:prstGeom prst="rect">
            <a:avLst/>
          </a:prstGeom>
          <a:solidFill>
            <a:schemeClr val="bg1"/>
          </a:solidFill>
        </p:spPr>
        <p:txBody>
          <a:bodyPr wrap="none" rtlCol="0">
            <a:spAutoFit/>
          </a:bodyPr>
          <a:lstStyle/>
          <a:p>
            <a:pPr algn="ctr"/>
            <a:r>
              <a:rPr lang="it-IT" dirty="0"/>
              <a:t>negativa</a:t>
            </a:r>
            <a:endParaRPr lang="en-GB" dirty="0"/>
          </a:p>
        </p:txBody>
      </p:sp>
      <p:sp>
        <p:nvSpPr>
          <p:cNvPr id="148" name="CasellaDiTesto 147">
            <a:extLst>
              <a:ext uri="{FF2B5EF4-FFF2-40B4-BE49-F238E27FC236}">
                <a16:creationId xmlns:a16="http://schemas.microsoft.com/office/drawing/2014/main" id="{0C4E6A66-C351-4E26-B83E-C7319F5092EC}"/>
              </a:ext>
            </a:extLst>
          </p:cNvPr>
          <p:cNvSpPr txBox="1"/>
          <p:nvPr/>
        </p:nvSpPr>
        <p:spPr>
          <a:xfrm>
            <a:off x="7061993" y="5656024"/>
            <a:ext cx="912237" cy="369332"/>
          </a:xfrm>
          <a:prstGeom prst="rect">
            <a:avLst/>
          </a:prstGeom>
          <a:solidFill>
            <a:schemeClr val="bg1"/>
          </a:solidFill>
        </p:spPr>
        <p:txBody>
          <a:bodyPr wrap="none" rtlCol="0">
            <a:spAutoFit/>
          </a:bodyPr>
          <a:lstStyle/>
          <a:p>
            <a:pPr algn="ctr"/>
            <a:r>
              <a:rPr lang="it-IT" dirty="0"/>
              <a:t>positiva</a:t>
            </a:r>
            <a:endParaRPr lang="en-GB" dirty="0"/>
          </a:p>
        </p:txBody>
      </p:sp>
      <p:sp>
        <p:nvSpPr>
          <p:cNvPr id="149" name="CasellaDiTesto 148">
            <a:extLst>
              <a:ext uri="{FF2B5EF4-FFF2-40B4-BE49-F238E27FC236}">
                <a16:creationId xmlns:a16="http://schemas.microsoft.com/office/drawing/2014/main" id="{F7C2A26E-30E6-4FB7-9BD5-3485A037F883}"/>
              </a:ext>
            </a:extLst>
          </p:cNvPr>
          <p:cNvSpPr txBox="1"/>
          <p:nvPr/>
        </p:nvSpPr>
        <p:spPr>
          <a:xfrm>
            <a:off x="6194425" y="6225937"/>
            <a:ext cx="1522340" cy="369332"/>
          </a:xfrm>
          <a:prstGeom prst="rect">
            <a:avLst/>
          </a:prstGeom>
          <a:solidFill>
            <a:schemeClr val="bg1"/>
          </a:solidFill>
        </p:spPr>
        <p:txBody>
          <a:bodyPr wrap="none" rtlCol="0">
            <a:spAutoFit/>
          </a:bodyPr>
          <a:lstStyle/>
          <a:p>
            <a:r>
              <a:rPr lang="it-IT" dirty="0"/>
              <a:t>valenza media</a:t>
            </a:r>
            <a:endParaRPr lang="en-GB" dirty="0"/>
          </a:p>
        </p:txBody>
      </p:sp>
      <p:sp>
        <p:nvSpPr>
          <p:cNvPr id="150" name="Rettangolo 149">
            <a:extLst>
              <a:ext uri="{FF2B5EF4-FFF2-40B4-BE49-F238E27FC236}">
                <a16:creationId xmlns:a16="http://schemas.microsoft.com/office/drawing/2014/main" id="{1AF39649-21A1-49AB-9FC4-5CDB6778B282}"/>
              </a:ext>
            </a:extLst>
          </p:cNvPr>
          <p:cNvSpPr/>
          <p:nvPr/>
        </p:nvSpPr>
        <p:spPr>
          <a:xfrm>
            <a:off x="6129337" y="1771670"/>
            <a:ext cx="1660525" cy="237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CasellaDiTesto 150">
            <a:extLst>
              <a:ext uri="{FF2B5EF4-FFF2-40B4-BE49-F238E27FC236}">
                <a16:creationId xmlns:a16="http://schemas.microsoft.com/office/drawing/2014/main" id="{D8039B03-AA93-44F9-88E5-25C3C5E41FE3}"/>
              </a:ext>
            </a:extLst>
          </p:cNvPr>
          <p:cNvSpPr txBox="1"/>
          <p:nvPr/>
        </p:nvSpPr>
        <p:spPr>
          <a:xfrm>
            <a:off x="1182821" y="5664516"/>
            <a:ext cx="976358" cy="369332"/>
          </a:xfrm>
          <a:prstGeom prst="rect">
            <a:avLst/>
          </a:prstGeom>
          <a:solidFill>
            <a:schemeClr val="bg1"/>
          </a:solidFill>
        </p:spPr>
        <p:txBody>
          <a:bodyPr wrap="none" rtlCol="0">
            <a:spAutoFit/>
          </a:bodyPr>
          <a:lstStyle/>
          <a:p>
            <a:pPr algn="ctr"/>
            <a:r>
              <a:rPr lang="it-IT" dirty="0"/>
              <a:t>negativa</a:t>
            </a:r>
            <a:endParaRPr lang="en-GB" dirty="0"/>
          </a:p>
        </p:txBody>
      </p:sp>
      <p:sp>
        <p:nvSpPr>
          <p:cNvPr id="152" name="CasellaDiTesto 151">
            <a:extLst>
              <a:ext uri="{FF2B5EF4-FFF2-40B4-BE49-F238E27FC236}">
                <a16:creationId xmlns:a16="http://schemas.microsoft.com/office/drawing/2014/main" id="{D5F09274-9CFB-4135-876D-9DFBDC831C5E}"/>
              </a:ext>
            </a:extLst>
          </p:cNvPr>
          <p:cNvSpPr txBox="1"/>
          <p:nvPr/>
        </p:nvSpPr>
        <p:spPr>
          <a:xfrm>
            <a:off x="2313190" y="5664516"/>
            <a:ext cx="912237" cy="369332"/>
          </a:xfrm>
          <a:prstGeom prst="rect">
            <a:avLst/>
          </a:prstGeom>
          <a:solidFill>
            <a:schemeClr val="bg1"/>
          </a:solidFill>
        </p:spPr>
        <p:txBody>
          <a:bodyPr wrap="none" rtlCol="0">
            <a:spAutoFit/>
          </a:bodyPr>
          <a:lstStyle/>
          <a:p>
            <a:pPr algn="ctr"/>
            <a:r>
              <a:rPr lang="it-IT" dirty="0"/>
              <a:t>positiva</a:t>
            </a:r>
            <a:endParaRPr lang="en-GB" dirty="0"/>
          </a:p>
        </p:txBody>
      </p:sp>
      <p:sp>
        <p:nvSpPr>
          <p:cNvPr id="153" name="CasellaDiTesto 152">
            <a:extLst>
              <a:ext uri="{FF2B5EF4-FFF2-40B4-BE49-F238E27FC236}">
                <a16:creationId xmlns:a16="http://schemas.microsoft.com/office/drawing/2014/main" id="{D0F88080-F893-4462-9DA9-652389364884}"/>
              </a:ext>
            </a:extLst>
          </p:cNvPr>
          <p:cNvSpPr txBox="1"/>
          <p:nvPr/>
        </p:nvSpPr>
        <p:spPr>
          <a:xfrm>
            <a:off x="1445622" y="6234429"/>
            <a:ext cx="1522340" cy="369332"/>
          </a:xfrm>
          <a:prstGeom prst="rect">
            <a:avLst/>
          </a:prstGeom>
          <a:solidFill>
            <a:schemeClr val="bg1"/>
          </a:solidFill>
        </p:spPr>
        <p:txBody>
          <a:bodyPr wrap="none" rtlCol="0">
            <a:spAutoFit/>
          </a:bodyPr>
          <a:lstStyle/>
          <a:p>
            <a:r>
              <a:rPr lang="it-IT" dirty="0"/>
              <a:t>valenza media</a:t>
            </a:r>
            <a:endParaRPr lang="en-GB" dirty="0"/>
          </a:p>
        </p:txBody>
      </p:sp>
      <p:sp>
        <p:nvSpPr>
          <p:cNvPr id="154" name="Text Box 11">
            <a:extLst>
              <a:ext uri="{FF2B5EF4-FFF2-40B4-BE49-F238E27FC236}">
                <a16:creationId xmlns:a16="http://schemas.microsoft.com/office/drawing/2014/main" id="{E7DA5C2A-8602-44BD-B095-9E08209EA896}"/>
              </a:ext>
            </a:extLst>
          </p:cNvPr>
          <p:cNvSpPr txBox="1">
            <a:spLocks noChangeArrowheads="1"/>
          </p:cNvSpPr>
          <p:nvPr/>
        </p:nvSpPr>
        <p:spPr bwMode="auto">
          <a:xfrm rot="16200000">
            <a:off x="4657147" y="4167485"/>
            <a:ext cx="2760243"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dirty="0"/>
              <a:t>intensità assoluta del target +</a:t>
            </a:r>
          </a:p>
          <a:p>
            <a:pPr algn="ctr"/>
            <a:r>
              <a:rPr lang="it-IT" altLang="en-US" dirty="0"/>
              <a:t>valenza media</a:t>
            </a:r>
          </a:p>
        </p:txBody>
      </p:sp>
      <p:sp>
        <p:nvSpPr>
          <p:cNvPr id="217" name="Text Box 11">
            <a:extLst>
              <a:ext uri="{FF2B5EF4-FFF2-40B4-BE49-F238E27FC236}">
                <a16:creationId xmlns:a16="http://schemas.microsoft.com/office/drawing/2014/main" id="{42EF083D-F88C-4114-BC4B-0EC10BBCD8A3}"/>
              </a:ext>
            </a:extLst>
          </p:cNvPr>
          <p:cNvSpPr txBox="1">
            <a:spLocks noChangeArrowheads="1"/>
          </p:cNvSpPr>
          <p:nvPr/>
        </p:nvSpPr>
        <p:spPr bwMode="auto">
          <a:xfrm rot="16200000">
            <a:off x="-77137" y="4132301"/>
            <a:ext cx="2760243"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dirty="0"/>
              <a:t>intensità assoluta del target +</a:t>
            </a:r>
          </a:p>
          <a:p>
            <a:pPr algn="ctr"/>
            <a:r>
              <a:rPr lang="it-IT" altLang="en-US" dirty="0"/>
              <a:t>valenza media</a:t>
            </a:r>
          </a:p>
        </p:txBody>
      </p:sp>
      <p:sp>
        <p:nvSpPr>
          <p:cNvPr id="218" name="Rectangle 6">
            <a:extLst>
              <a:ext uri="{FF2B5EF4-FFF2-40B4-BE49-F238E27FC236}">
                <a16:creationId xmlns:a16="http://schemas.microsoft.com/office/drawing/2014/main" id="{61D79CD6-A791-4799-9FB9-088329614BFA}"/>
              </a:ext>
            </a:extLst>
          </p:cNvPr>
          <p:cNvSpPr>
            <a:spLocks noChangeArrowheads="1"/>
          </p:cNvSpPr>
          <p:nvPr/>
        </p:nvSpPr>
        <p:spPr bwMode="auto">
          <a:xfrm>
            <a:off x="-247650" y="0"/>
            <a:ext cx="9677400" cy="580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lnSpc>
                <a:spcPct val="85000"/>
              </a:lnSpc>
            </a:pPr>
            <a:r>
              <a:rPr lang="it-IT" altLang="zh-CN" sz="4400" b="0" dirty="0">
                <a:solidFill>
                  <a:srgbClr val="990033"/>
                </a:solidFill>
                <a:ea typeface="MS PGothic" panose="020B0600070205080204" pitchFamily="34" charset="-128"/>
              </a:rPr>
              <a:t>Predizioni coppie emotive-neutre</a:t>
            </a:r>
            <a:endParaRPr lang="it-IT" altLang="en-US" sz="4400" b="0" dirty="0">
              <a:solidFill>
                <a:srgbClr val="990033"/>
              </a:solidFill>
              <a:ea typeface="MS PGothic" panose="020B0600070205080204" pitchFamily="34" charset="-128"/>
            </a:endParaRPr>
          </a:p>
        </p:txBody>
      </p:sp>
      <p:sp>
        <p:nvSpPr>
          <p:cNvPr id="219" name="Rectangle 87">
            <a:extLst>
              <a:ext uri="{FF2B5EF4-FFF2-40B4-BE49-F238E27FC236}">
                <a16:creationId xmlns:a16="http://schemas.microsoft.com/office/drawing/2014/main" id="{4D09EABD-B1C3-48E4-B2B4-59FA3A92D3BA}"/>
              </a:ext>
            </a:extLst>
          </p:cNvPr>
          <p:cNvSpPr>
            <a:spLocks noChangeArrowheads="1"/>
          </p:cNvSpPr>
          <p:nvPr/>
        </p:nvSpPr>
        <p:spPr bwMode="auto">
          <a:xfrm>
            <a:off x="0" y="633413"/>
            <a:ext cx="914400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buClr>
                <a:srgbClr val="990033"/>
              </a:buClr>
              <a:buFont typeface="Wingdings" panose="05000000000000000000" pitchFamily="2" charset="2"/>
              <a:buChar char="§"/>
            </a:pPr>
            <a:r>
              <a:rPr lang="it-IT" altLang="zh-CN" sz="2400" dirty="0">
                <a:solidFill>
                  <a:srgbClr val="990033"/>
                </a:solidFill>
                <a:ea typeface="SimSun" panose="02010600030101010101" pitchFamily="2" charset="-122"/>
              </a:rPr>
              <a:t>Tipo II</a:t>
            </a:r>
            <a:r>
              <a:rPr lang="it-IT" altLang="zh-CN" sz="2400" b="0" dirty="0">
                <a:ea typeface="SimSun" panose="02010600030101010101" pitchFamily="2" charset="-122"/>
              </a:rPr>
              <a:t> - </a:t>
            </a:r>
            <a:r>
              <a:rPr lang="it-IT" altLang="zh-CN" sz="2400" dirty="0">
                <a:ea typeface="SimSun" panose="02010600030101010101" pitchFamily="2" charset="-122"/>
              </a:rPr>
              <a:t>intensità assoluta del target + valenza media</a:t>
            </a:r>
            <a:endParaRPr lang="it-IT" altLang="en-US" sz="2400" b="0" dirty="0">
              <a:ea typeface="SimSun" panose="02010600030101010101" pitchFamily="2" charset="-122"/>
            </a:endParaRPr>
          </a:p>
        </p:txBody>
      </p:sp>
      <p:pic>
        <p:nvPicPr>
          <p:cNvPr id="220" name="Elemento grafico 219">
            <a:extLst>
              <a:ext uri="{FF2B5EF4-FFF2-40B4-BE49-F238E27FC236}">
                <a16:creationId xmlns:a16="http://schemas.microsoft.com/office/drawing/2014/main" id="{8A6F8868-0667-4B29-AB05-1FADA7D3F8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47710" y="2306638"/>
            <a:ext cx="2032444" cy="14051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nodeType="withEffect">
                                  <p:stCondLst>
                                    <p:cond delay="0"/>
                                  </p:stCondLst>
                                  <p:childTnLst>
                                    <p:animMotion origin="layout" path="M 5E-6 -3.7037E-7 L 5E-6 0.06667 " pathEditMode="relative" rAng="0" ptsTypes="AA">
                                      <p:cBhvr>
                                        <p:cTn id="6" dur="2000" fill="hold"/>
                                        <p:tgtEl>
                                          <p:spTgt spid="162881"/>
                                        </p:tgtEl>
                                        <p:attrNameLst>
                                          <p:attrName>ppt_x</p:attrName>
                                          <p:attrName>ppt_y</p:attrName>
                                        </p:attrNameLst>
                                      </p:cBhvr>
                                      <p:rCtr x="0" y="3333"/>
                                    </p:animMotion>
                                  </p:childTnLst>
                                </p:cTn>
                              </p:par>
                              <p:par>
                                <p:cTn id="7" presetID="64" presetClass="path" presetSubtype="0" accel="50000" decel="50000" fill="hold" nodeType="withEffect">
                                  <p:stCondLst>
                                    <p:cond delay="0"/>
                                  </p:stCondLst>
                                  <p:childTnLst>
                                    <p:animMotion origin="layout" path="M -3.88889E-6 -3.7037E-7 L -3.88889E-6 -0.06389 " pathEditMode="relative" rAng="0" ptsTypes="AA">
                                      <p:cBhvr>
                                        <p:cTn id="8" dur="2000" fill="hold"/>
                                        <p:tgtEl>
                                          <p:spTgt spid="162885"/>
                                        </p:tgtEl>
                                        <p:attrNameLst>
                                          <p:attrName>ppt_x</p:attrName>
                                          <p:attrName>ppt_y</p:attrName>
                                        </p:attrNameLst>
                                      </p:cBhvr>
                                      <p:rCtr x="0" y="-3194"/>
                                    </p:animMotion>
                                  </p:childTnLst>
                                </p:cTn>
                              </p:par>
                              <p:par>
                                <p:cTn id="9" presetID="6" presetClass="emph" presetSubtype="0" fill="hold" nodeType="withEffect">
                                  <p:stCondLst>
                                    <p:cond delay="0"/>
                                  </p:stCondLst>
                                  <p:childTnLst>
                                    <p:animScale>
                                      <p:cBhvr>
                                        <p:cTn id="10" dur="2000" fill="hold"/>
                                        <p:tgtEl>
                                          <p:spTgt spid="162891"/>
                                        </p:tgtEl>
                                      </p:cBhvr>
                                      <p:by x="100000" y="200000"/>
                                    </p:animScale>
                                  </p:childTnLst>
                                </p:cTn>
                              </p:par>
                              <p:par>
                                <p:cTn id="11" presetID="6" presetClass="emph" presetSubtype="0" fill="hold" nodeType="withEffect">
                                  <p:stCondLst>
                                    <p:cond delay="0"/>
                                  </p:stCondLst>
                                  <p:childTnLst>
                                    <p:animScale>
                                      <p:cBhvr>
                                        <p:cTn id="12" dur="2000" fill="hold"/>
                                        <p:tgtEl>
                                          <p:spTgt spid="162890"/>
                                        </p:tgtEl>
                                      </p:cBhvr>
                                      <p:by x="100000" y="0"/>
                                    </p:animScale>
                                  </p:childTnLst>
                                </p:cTn>
                              </p:par>
                              <p:par>
                                <p:cTn id="13" presetID="42" presetClass="path" presetSubtype="0" accel="50000" decel="50000" fill="hold" nodeType="withEffect">
                                  <p:stCondLst>
                                    <p:cond delay="0"/>
                                  </p:stCondLst>
                                  <p:childTnLst>
                                    <p:animMotion origin="layout" path="M -2.77778E-7 2.59259E-6 L -2.77778E-7 0.06528 " pathEditMode="relative" rAng="0" ptsTypes="AA">
                                      <p:cBhvr>
                                        <p:cTn id="14" dur="2000" fill="hold"/>
                                        <p:tgtEl>
                                          <p:spTgt spid="162893"/>
                                        </p:tgtEl>
                                        <p:attrNameLst>
                                          <p:attrName>ppt_x</p:attrName>
                                          <p:attrName>ppt_y</p:attrName>
                                        </p:attrNameLst>
                                      </p:cBhvr>
                                      <p:rCtr x="0" y="3264"/>
                                    </p:animMotion>
                                  </p:childTnLst>
                                </p:cTn>
                              </p:par>
                              <p:par>
                                <p:cTn id="15" presetID="64" presetClass="path" presetSubtype="0" accel="50000" decel="50000" fill="hold" nodeType="withEffect">
                                  <p:stCondLst>
                                    <p:cond delay="0"/>
                                  </p:stCondLst>
                                  <p:childTnLst>
                                    <p:animMotion origin="layout" path="M -1.11111E-6 2.59259E-6 L -1.11111E-6 -0.0625 " pathEditMode="relative" rAng="0" ptsTypes="AA">
                                      <p:cBhvr>
                                        <p:cTn id="16" dur="2000" fill="hold"/>
                                        <p:tgtEl>
                                          <p:spTgt spid="162897"/>
                                        </p:tgtEl>
                                        <p:attrNameLst>
                                          <p:attrName>ppt_x</p:attrName>
                                          <p:attrName>ppt_y</p:attrName>
                                        </p:attrNameLst>
                                      </p:cBhvr>
                                      <p:rCtr x="0" y="-3125"/>
                                    </p:animMotion>
                                  </p:childTnLst>
                                </p:cTn>
                              </p:par>
                              <p:par>
                                <p:cTn id="17" presetID="6" presetClass="emph" presetSubtype="0" fill="hold" nodeType="withEffect">
                                  <p:stCondLst>
                                    <p:cond delay="0"/>
                                  </p:stCondLst>
                                  <p:childTnLst>
                                    <p:animScale>
                                      <p:cBhvr>
                                        <p:cTn id="18" dur="2000" fill="hold"/>
                                        <p:tgtEl>
                                          <p:spTgt spid="162902"/>
                                        </p:tgtEl>
                                      </p:cBhvr>
                                      <p:by x="100000" y="0"/>
                                    </p:animScale>
                                  </p:childTnLst>
                                </p:cTn>
                              </p:par>
                              <p:par>
                                <p:cTn id="19" presetID="6" presetClass="emph" presetSubtype="0" fill="hold" nodeType="withEffect">
                                  <p:stCondLst>
                                    <p:cond delay="0"/>
                                  </p:stCondLst>
                                  <p:childTnLst>
                                    <p:animScale>
                                      <p:cBhvr>
                                        <p:cTn id="20" dur="2000" fill="hold"/>
                                        <p:tgtEl>
                                          <p:spTgt spid="162903"/>
                                        </p:tgtEl>
                                      </p:cBhvr>
                                      <p:by x="100000" y="200000"/>
                                    </p:animScale>
                                  </p:childTnLst>
                                </p:cTn>
                              </p:par>
                              <p:par>
                                <p:cTn id="21" presetID="10" presetClass="entr" presetSubtype="0" fill="hold" grpId="0" nodeType="withEffect">
                                  <p:stCondLst>
                                    <p:cond delay="0"/>
                                  </p:stCondLst>
                                  <p:childTnLst>
                                    <p:set>
                                      <p:cBhvr>
                                        <p:cTn id="22" dur="1" fill="hold">
                                          <p:stCondLst>
                                            <p:cond delay="0"/>
                                          </p:stCondLst>
                                        </p:cTn>
                                        <p:tgtEl>
                                          <p:spTgt spid="218"/>
                                        </p:tgtEl>
                                        <p:attrNameLst>
                                          <p:attrName>style.visibility</p:attrName>
                                        </p:attrNameLst>
                                      </p:cBhvr>
                                      <p:to>
                                        <p:strVal val="visible"/>
                                      </p:to>
                                    </p:set>
                                    <p:animEffect transition="in" filter="fade">
                                      <p:cBhvr>
                                        <p:cTn id="23" dur="20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Freeform 2">
            <a:extLst>
              <a:ext uri="{FF2B5EF4-FFF2-40B4-BE49-F238E27FC236}">
                <a16:creationId xmlns:a16="http://schemas.microsoft.com/office/drawing/2014/main" id="{D9D93F98-AD9C-4528-BB03-9E0C36C0959A}"/>
              </a:ext>
            </a:extLst>
          </p:cNvPr>
          <p:cNvSpPr>
            <a:spLocks/>
          </p:cNvSpPr>
          <p:nvPr/>
        </p:nvSpPr>
        <p:spPr bwMode="auto">
          <a:xfrm>
            <a:off x="5775325" y="2268537"/>
            <a:ext cx="2322512" cy="4357688"/>
          </a:xfrm>
          <a:custGeom>
            <a:avLst/>
            <a:gdLst>
              <a:gd name="T0" fmla="*/ 1483 w 1483"/>
              <a:gd name="T1" fmla="*/ 2733 h 2781"/>
              <a:gd name="T2" fmla="*/ 1435 w 1483"/>
              <a:gd name="T3" fmla="*/ 2781 h 2781"/>
              <a:gd name="T4" fmla="*/ 48 w 1483"/>
              <a:gd name="T5" fmla="*/ 2781 h 2781"/>
              <a:gd name="T6" fmla="*/ 0 w 1483"/>
              <a:gd name="T7" fmla="*/ 2733 h 2781"/>
              <a:gd name="T8" fmla="*/ 0 w 1483"/>
              <a:gd name="T9" fmla="*/ 48 h 2781"/>
              <a:gd name="T10" fmla="*/ 48 w 1483"/>
              <a:gd name="T11" fmla="*/ 0 h 2781"/>
              <a:gd name="T12" fmla="*/ 1435 w 1483"/>
              <a:gd name="T13" fmla="*/ 0 h 2781"/>
              <a:gd name="T14" fmla="*/ 1483 w 1483"/>
              <a:gd name="T15" fmla="*/ 48 h 2781"/>
              <a:gd name="T16" fmla="*/ 1483 w 1483"/>
              <a:gd name="T17" fmla="*/ 2733 h 2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3" h="2781">
                <a:moveTo>
                  <a:pt x="1483" y="2733"/>
                </a:moveTo>
                <a:cubicBezTo>
                  <a:pt x="1483" y="2760"/>
                  <a:pt x="1462" y="2781"/>
                  <a:pt x="1435" y="2781"/>
                </a:cubicBezTo>
                <a:cubicBezTo>
                  <a:pt x="48" y="2781"/>
                  <a:pt x="48" y="2781"/>
                  <a:pt x="48" y="2781"/>
                </a:cubicBezTo>
                <a:cubicBezTo>
                  <a:pt x="22" y="2781"/>
                  <a:pt x="0" y="2760"/>
                  <a:pt x="0" y="2733"/>
                </a:cubicBezTo>
                <a:cubicBezTo>
                  <a:pt x="0" y="48"/>
                  <a:pt x="0" y="48"/>
                  <a:pt x="0" y="48"/>
                </a:cubicBezTo>
                <a:cubicBezTo>
                  <a:pt x="0" y="21"/>
                  <a:pt x="22" y="0"/>
                  <a:pt x="48" y="0"/>
                </a:cubicBezTo>
                <a:cubicBezTo>
                  <a:pt x="1435" y="0"/>
                  <a:pt x="1435" y="0"/>
                  <a:pt x="1435" y="0"/>
                </a:cubicBezTo>
                <a:cubicBezTo>
                  <a:pt x="1462" y="0"/>
                  <a:pt x="1483" y="21"/>
                  <a:pt x="1483" y="48"/>
                </a:cubicBezTo>
                <a:lnTo>
                  <a:pt x="1483" y="2733"/>
                </a:lnTo>
                <a:close/>
              </a:path>
            </a:pathLst>
          </a:custGeom>
          <a:noFill/>
          <a:ln w="19050" cap="flat">
            <a:solidFill>
              <a:srgbClr val="66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3843" name="Freeform 3">
            <a:extLst>
              <a:ext uri="{FF2B5EF4-FFF2-40B4-BE49-F238E27FC236}">
                <a16:creationId xmlns:a16="http://schemas.microsoft.com/office/drawing/2014/main" id="{E99BDCB5-4FA1-4D63-A46F-A5772C55AEAF}"/>
              </a:ext>
            </a:extLst>
          </p:cNvPr>
          <p:cNvSpPr>
            <a:spLocks/>
          </p:cNvSpPr>
          <p:nvPr/>
        </p:nvSpPr>
        <p:spPr bwMode="auto">
          <a:xfrm>
            <a:off x="1052733" y="2274094"/>
            <a:ext cx="2322512" cy="4368800"/>
          </a:xfrm>
          <a:custGeom>
            <a:avLst/>
            <a:gdLst>
              <a:gd name="T0" fmla="*/ 1483 w 1483"/>
              <a:gd name="T1" fmla="*/ 2741 h 2789"/>
              <a:gd name="T2" fmla="*/ 1435 w 1483"/>
              <a:gd name="T3" fmla="*/ 2789 h 2789"/>
              <a:gd name="T4" fmla="*/ 48 w 1483"/>
              <a:gd name="T5" fmla="*/ 2789 h 2789"/>
              <a:gd name="T6" fmla="*/ 0 w 1483"/>
              <a:gd name="T7" fmla="*/ 2741 h 2789"/>
              <a:gd name="T8" fmla="*/ 0 w 1483"/>
              <a:gd name="T9" fmla="*/ 48 h 2789"/>
              <a:gd name="T10" fmla="*/ 48 w 1483"/>
              <a:gd name="T11" fmla="*/ 0 h 2789"/>
              <a:gd name="T12" fmla="*/ 1435 w 1483"/>
              <a:gd name="T13" fmla="*/ 0 h 2789"/>
              <a:gd name="T14" fmla="*/ 1483 w 1483"/>
              <a:gd name="T15" fmla="*/ 48 h 2789"/>
              <a:gd name="T16" fmla="*/ 1483 w 1483"/>
              <a:gd name="T17" fmla="*/ 2741 h 2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3" h="2789">
                <a:moveTo>
                  <a:pt x="1483" y="2741"/>
                </a:moveTo>
                <a:cubicBezTo>
                  <a:pt x="1483" y="2768"/>
                  <a:pt x="1462" y="2789"/>
                  <a:pt x="1435" y="2789"/>
                </a:cubicBezTo>
                <a:cubicBezTo>
                  <a:pt x="48" y="2789"/>
                  <a:pt x="48" y="2789"/>
                  <a:pt x="48" y="2789"/>
                </a:cubicBezTo>
                <a:cubicBezTo>
                  <a:pt x="22" y="2789"/>
                  <a:pt x="0" y="2768"/>
                  <a:pt x="0" y="2741"/>
                </a:cubicBezTo>
                <a:cubicBezTo>
                  <a:pt x="0" y="48"/>
                  <a:pt x="0" y="48"/>
                  <a:pt x="0" y="48"/>
                </a:cubicBezTo>
                <a:cubicBezTo>
                  <a:pt x="0" y="21"/>
                  <a:pt x="22" y="0"/>
                  <a:pt x="48" y="0"/>
                </a:cubicBezTo>
                <a:cubicBezTo>
                  <a:pt x="1435" y="0"/>
                  <a:pt x="1435" y="0"/>
                  <a:pt x="1435" y="0"/>
                </a:cubicBezTo>
                <a:cubicBezTo>
                  <a:pt x="1462" y="0"/>
                  <a:pt x="1483" y="21"/>
                  <a:pt x="1483" y="48"/>
                </a:cubicBezTo>
                <a:lnTo>
                  <a:pt x="1483" y="2741"/>
                </a:lnTo>
                <a:close/>
              </a:path>
            </a:pathLst>
          </a:custGeom>
          <a:noFill/>
          <a:ln w="19050" cap="rnd">
            <a:solidFill>
              <a:srgbClr val="00683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3844" name="Freeform 4">
            <a:extLst>
              <a:ext uri="{FF2B5EF4-FFF2-40B4-BE49-F238E27FC236}">
                <a16:creationId xmlns:a16="http://schemas.microsoft.com/office/drawing/2014/main" id="{88EFEA52-F0E5-4F2E-99D5-806115F459F1}"/>
              </a:ext>
            </a:extLst>
          </p:cNvPr>
          <p:cNvSpPr>
            <a:spLocks/>
          </p:cNvSpPr>
          <p:nvPr/>
        </p:nvSpPr>
        <p:spPr bwMode="auto">
          <a:xfrm>
            <a:off x="5892800" y="1636712"/>
            <a:ext cx="2074862" cy="1279525"/>
          </a:xfrm>
          <a:custGeom>
            <a:avLst/>
            <a:gdLst>
              <a:gd name="T0" fmla="*/ 1325 w 1325"/>
              <a:gd name="T1" fmla="*/ 769 h 817"/>
              <a:gd name="T2" fmla="*/ 1277 w 1325"/>
              <a:gd name="T3" fmla="*/ 817 h 817"/>
              <a:gd name="T4" fmla="*/ 48 w 1325"/>
              <a:gd name="T5" fmla="*/ 817 h 817"/>
              <a:gd name="T6" fmla="*/ 0 w 1325"/>
              <a:gd name="T7" fmla="*/ 769 h 817"/>
              <a:gd name="T8" fmla="*/ 0 w 1325"/>
              <a:gd name="T9" fmla="*/ 48 h 817"/>
              <a:gd name="T10" fmla="*/ 48 w 1325"/>
              <a:gd name="T11" fmla="*/ 0 h 817"/>
              <a:gd name="T12" fmla="*/ 1277 w 1325"/>
              <a:gd name="T13" fmla="*/ 0 h 817"/>
              <a:gd name="T14" fmla="*/ 1325 w 1325"/>
              <a:gd name="T15" fmla="*/ 48 h 817"/>
              <a:gd name="T16" fmla="*/ 1325 w 1325"/>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5" h="817">
                <a:moveTo>
                  <a:pt x="1325" y="769"/>
                </a:moveTo>
                <a:cubicBezTo>
                  <a:pt x="1325" y="795"/>
                  <a:pt x="1303" y="817"/>
                  <a:pt x="1277" y="817"/>
                </a:cubicBezTo>
                <a:cubicBezTo>
                  <a:pt x="48" y="817"/>
                  <a:pt x="48" y="817"/>
                  <a:pt x="48" y="817"/>
                </a:cubicBezTo>
                <a:cubicBezTo>
                  <a:pt x="21" y="817"/>
                  <a:pt x="0" y="795"/>
                  <a:pt x="0" y="769"/>
                </a:cubicBezTo>
                <a:cubicBezTo>
                  <a:pt x="0" y="48"/>
                  <a:pt x="0" y="48"/>
                  <a:pt x="0" y="48"/>
                </a:cubicBezTo>
                <a:cubicBezTo>
                  <a:pt x="0" y="21"/>
                  <a:pt x="21" y="0"/>
                  <a:pt x="48" y="0"/>
                </a:cubicBezTo>
                <a:cubicBezTo>
                  <a:pt x="1277" y="0"/>
                  <a:pt x="1277" y="0"/>
                  <a:pt x="1277" y="0"/>
                </a:cubicBezTo>
                <a:cubicBezTo>
                  <a:pt x="1303" y="0"/>
                  <a:pt x="1325" y="21"/>
                  <a:pt x="1325" y="48"/>
                </a:cubicBezTo>
                <a:lnTo>
                  <a:pt x="1325" y="769"/>
                </a:lnTo>
                <a:close/>
              </a:path>
            </a:pathLst>
          </a:custGeom>
          <a:solidFill>
            <a:srgbClr val="FFFFFF"/>
          </a:solidFill>
          <a:ln w="19050" cap="flat">
            <a:solidFill>
              <a:srgbClr val="662D91"/>
            </a:solidFill>
            <a:prstDash val="solid"/>
            <a:miter lim="800000"/>
            <a:headEnd/>
            <a:tailEnd/>
          </a:ln>
        </p:spPr>
        <p:txBody>
          <a:bodyPr/>
          <a:lstStyle/>
          <a:p>
            <a:endParaRPr lang="en-GB"/>
          </a:p>
        </p:txBody>
      </p:sp>
      <p:sp>
        <p:nvSpPr>
          <p:cNvPr id="163845" name="Freeform 5">
            <a:extLst>
              <a:ext uri="{FF2B5EF4-FFF2-40B4-BE49-F238E27FC236}">
                <a16:creationId xmlns:a16="http://schemas.microsoft.com/office/drawing/2014/main" id="{C4829360-9F0D-4A51-B6AA-B976BA360F73}"/>
              </a:ext>
            </a:extLst>
          </p:cNvPr>
          <p:cNvSpPr>
            <a:spLocks/>
          </p:cNvSpPr>
          <p:nvPr/>
        </p:nvSpPr>
        <p:spPr bwMode="auto">
          <a:xfrm>
            <a:off x="1173383" y="1623219"/>
            <a:ext cx="2073275" cy="1279525"/>
          </a:xfrm>
          <a:custGeom>
            <a:avLst/>
            <a:gdLst>
              <a:gd name="T0" fmla="*/ 1324 w 1324"/>
              <a:gd name="T1" fmla="*/ 769 h 817"/>
              <a:gd name="T2" fmla="*/ 1276 w 1324"/>
              <a:gd name="T3" fmla="*/ 817 h 817"/>
              <a:gd name="T4" fmla="*/ 48 w 1324"/>
              <a:gd name="T5" fmla="*/ 817 h 817"/>
              <a:gd name="T6" fmla="*/ 0 w 1324"/>
              <a:gd name="T7" fmla="*/ 769 h 817"/>
              <a:gd name="T8" fmla="*/ 0 w 1324"/>
              <a:gd name="T9" fmla="*/ 48 h 817"/>
              <a:gd name="T10" fmla="*/ 48 w 1324"/>
              <a:gd name="T11" fmla="*/ 0 h 817"/>
              <a:gd name="T12" fmla="*/ 1276 w 1324"/>
              <a:gd name="T13" fmla="*/ 0 h 817"/>
              <a:gd name="T14" fmla="*/ 1324 w 1324"/>
              <a:gd name="T15" fmla="*/ 48 h 817"/>
              <a:gd name="T16" fmla="*/ 1324 w 1324"/>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4" h="817">
                <a:moveTo>
                  <a:pt x="1324" y="769"/>
                </a:moveTo>
                <a:cubicBezTo>
                  <a:pt x="1324" y="796"/>
                  <a:pt x="1303" y="817"/>
                  <a:pt x="1276" y="817"/>
                </a:cubicBezTo>
                <a:cubicBezTo>
                  <a:pt x="48" y="817"/>
                  <a:pt x="48" y="817"/>
                  <a:pt x="48" y="817"/>
                </a:cubicBezTo>
                <a:cubicBezTo>
                  <a:pt x="21" y="817"/>
                  <a:pt x="0" y="796"/>
                  <a:pt x="0" y="769"/>
                </a:cubicBezTo>
                <a:cubicBezTo>
                  <a:pt x="0" y="48"/>
                  <a:pt x="0" y="48"/>
                  <a:pt x="0" y="48"/>
                </a:cubicBezTo>
                <a:cubicBezTo>
                  <a:pt x="0" y="22"/>
                  <a:pt x="21" y="0"/>
                  <a:pt x="48" y="0"/>
                </a:cubicBezTo>
                <a:cubicBezTo>
                  <a:pt x="1276" y="0"/>
                  <a:pt x="1276" y="0"/>
                  <a:pt x="1276" y="0"/>
                </a:cubicBezTo>
                <a:cubicBezTo>
                  <a:pt x="1303" y="0"/>
                  <a:pt x="1324" y="22"/>
                  <a:pt x="1324" y="48"/>
                </a:cubicBezTo>
                <a:lnTo>
                  <a:pt x="1324" y="769"/>
                </a:lnTo>
                <a:close/>
              </a:path>
            </a:pathLst>
          </a:custGeom>
          <a:solidFill>
            <a:srgbClr val="FFFFFF"/>
          </a:solidFill>
          <a:ln w="19050" cap="rnd">
            <a:solidFill>
              <a:srgbClr val="006838"/>
            </a:solidFill>
            <a:prstDash val="solid"/>
            <a:round/>
            <a:headEnd/>
            <a:tailEnd/>
          </a:ln>
        </p:spPr>
        <p:txBody>
          <a:bodyPr/>
          <a:lstStyle/>
          <a:p>
            <a:endParaRPr lang="en-GB"/>
          </a:p>
        </p:txBody>
      </p:sp>
      <p:sp>
        <p:nvSpPr>
          <p:cNvPr id="163847" name="Text Box 7">
            <a:extLst>
              <a:ext uri="{FF2B5EF4-FFF2-40B4-BE49-F238E27FC236}">
                <a16:creationId xmlns:a16="http://schemas.microsoft.com/office/drawing/2014/main" id="{6BBBC2B6-FDCF-4925-9137-5427AF4D2783}"/>
              </a:ext>
            </a:extLst>
          </p:cNvPr>
          <p:cNvSpPr txBox="1">
            <a:spLocks noChangeArrowheads="1"/>
          </p:cNvSpPr>
          <p:nvPr/>
        </p:nvSpPr>
        <p:spPr bwMode="auto">
          <a:xfrm>
            <a:off x="6227762" y="6232525"/>
            <a:ext cx="15684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average valence</a:t>
            </a:r>
          </a:p>
        </p:txBody>
      </p:sp>
      <p:sp>
        <p:nvSpPr>
          <p:cNvPr id="163848" name="Text Box 8">
            <a:extLst>
              <a:ext uri="{FF2B5EF4-FFF2-40B4-BE49-F238E27FC236}">
                <a16:creationId xmlns:a16="http://schemas.microsoft.com/office/drawing/2014/main" id="{B4C5CA82-E459-47C0-B135-7DAE83A6400A}"/>
              </a:ext>
            </a:extLst>
          </p:cNvPr>
          <p:cNvSpPr txBox="1">
            <a:spLocks noChangeArrowheads="1"/>
          </p:cNvSpPr>
          <p:nvPr/>
        </p:nvSpPr>
        <p:spPr bwMode="auto">
          <a:xfrm>
            <a:off x="6140450" y="5691187"/>
            <a:ext cx="766762"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a:t>negative</a:t>
            </a:r>
          </a:p>
          <a:p>
            <a:pPr algn="ctr"/>
            <a:r>
              <a:rPr lang="it-IT" altLang="en-US" b="0"/>
              <a:t>(-50)</a:t>
            </a:r>
          </a:p>
        </p:txBody>
      </p:sp>
      <p:sp>
        <p:nvSpPr>
          <p:cNvPr id="163849" name="Text Box 9">
            <a:extLst>
              <a:ext uri="{FF2B5EF4-FFF2-40B4-BE49-F238E27FC236}">
                <a16:creationId xmlns:a16="http://schemas.microsoft.com/office/drawing/2014/main" id="{DF71C3D5-CA6F-4DA8-81AA-479FBE5A90D2}"/>
              </a:ext>
            </a:extLst>
          </p:cNvPr>
          <p:cNvSpPr txBox="1">
            <a:spLocks noChangeArrowheads="1"/>
          </p:cNvSpPr>
          <p:nvPr/>
        </p:nvSpPr>
        <p:spPr bwMode="auto">
          <a:xfrm>
            <a:off x="7119937" y="5691187"/>
            <a:ext cx="687388"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a:t>positive</a:t>
            </a:r>
          </a:p>
          <a:p>
            <a:pPr algn="ctr"/>
            <a:r>
              <a:rPr lang="it-IT" altLang="en-US" b="0"/>
              <a:t>(+50)</a:t>
            </a:r>
          </a:p>
        </p:txBody>
      </p:sp>
      <p:sp>
        <p:nvSpPr>
          <p:cNvPr id="163850" name="Text Box 10">
            <a:extLst>
              <a:ext uri="{FF2B5EF4-FFF2-40B4-BE49-F238E27FC236}">
                <a16:creationId xmlns:a16="http://schemas.microsoft.com/office/drawing/2014/main" id="{802EDE71-2EAE-4528-8293-9C07DEB64512}"/>
              </a:ext>
            </a:extLst>
          </p:cNvPr>
          <p:cNvSpPr txBox="1">
            <a:spLocks noChangeArrowheads="1"/>
          </p:cNvSpPr>
          <p:nvPr/>
        </p:nvSpPr>
        <p:spPr bwMode="auto">
          <a:xfrm rot="16200000">
            <a:off x="4763294" y="4312443"/>
            <a:ext cx="2351088"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target absolute intensity</a:t>
            </a:r>
          </a:p>
        </p:txBody>
      </p:sp>
      <p:sp>
        <p:nvSpPr>
          <p:cNvPr id="163851" name="Text Box 11">
            <a:extLst>
              <a:ext uri="{FF2B5EF4-FFF2-40B4-BE49-F238E27FC236}">
                <a16:creationId xmlns:a16="http://schemas.microsoft.com/office/drawing/2014/main" id="{98AAB317-7B74-4681-ADC7-CFEB29A8BF6A}"/>
              </a:ext>
            </a:extLst>
          </p:cNvPr>
          <p:cNvSpPr txBox="1">
            <a:spLocks noChangeArrowheads="1"/>
          </p:cNvSpPr>
          <p:nvPr/>
        </p:nvSpPr>
        <p:spPr bwMode="auto">
          <a:xfrm>
            <a:off x="6159500" y="1725612"/>
            <a:ext cx="15684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average valence</a:t>
            </a:r>
          </a:p>
        </p:txBody>
      </p:sp>
      <p:grpSp>
        <p:nvGrpSpPr>
          <p:cNvPr id="163858" name="Group 18">
            <a:extLst>
              <a:ext uri="{FF2B5EF4-FFF2-40B4-BE49-F238E27FC236}">
                <a16:creationId xmlns:a16="http://schemas.microsoft.com/office/drawing/2014/main" id="{B491541B-C6A0-48DD-BFAA-A36F574A10D7}"/>
              </a:ext>
            </a:extLst>
          </p:cNvPr>
          <p:cNvGrpSpPr>
            <a:grpSpLocks/>
          </p:cNvGrpSpPr>
          <p:nvPr/>
        </p:nvGrpSpPr>
        <p:grpSpPr bwMode="auto">
          <a:xfrm>
            <a:off x="1368645" y="5707856"/>
            <a:ext cx="1666875" cy="785813"/>
            <a:chOff x="1930" y="3825"/>
            <a:chExt cx="1050" cy="495"/>
          </a:xfrm>
        </p:grpSpPr>
        <p:sp>
          <p:nvSpPr>
            <p:cNvPr id="163859" name="Text Box 19">
              <a:extLst>
                <a:ext uri="{FF2B5EF4-FFF2-40B4-BE49-F238E27FC236}">
                  <a16:creationId xmlns:a16="http://schemas.microsoft.com/office/drawing/2014/main" id="{1B17CA25-AE2C-428C-AB99-4D1B7D83F854}"/>
                </a:ext>
              </a:extLst>
            </p:cNvPr>
            <p:cNvSpPr txBox="1">
              <a:spLocks noChangeArrowheads="1"/>
            </p:cNvSpPr>
            <p:nvPr/>
          </p:nvSpPr>
          <p:spPr bwMode="auto">
            <a:xfrm>
              <a:off x="1985" y="4166"/>
              <a:ext cx="988"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average valence</a:t>
              </a:r>
            </a:p>
          </p:txBody>
        </p:sp>
        <p:sp>
          <p:nvSpPr>
            <p:cNvPr id="163860" name="Text Box 20">
              <a:extLst>
                <a:ext uri="{FF2B5EF4-FFF2-40B4-BE49-F238E27FC236}">
                  <a16:creationId xmlns:a16="http://schemas.microsoft.com/office/drawing/2014/main" id="{8770C6D2-7607-4140-BC01-5E8D2795914E}"/>
                </a:ext>
              </a:extLst>
            </p:cNvPr>
            <p:cNvSpPr txBox="1">
              <a:spLocks noChangeArrowheads="1"/>
            </p:cNvSpPr>
            <p:nvPr/>
          </p:nvSpPr>
          <p:spPr bwMode="auto">
            <a:xfrm>
              <a:off x="1930" y="3825"/>
              <a:ext cx="483" cy="3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a:t>negative</a:t>
              </a:r>
            </a:p>
            <a:p>
              <a:pPr algn="ctr"/>
              <a:r>
                <a:rPr lang="it-IT" altLang="en-US" b="0"/>
                <a:t>(-50)</a:t>
              </a:r>
            </a:p>
          </p:txBody>
        </p:sp>
        <p:sp>
          <p:nvSpPr>
            <p:cNvPr id="163861" name="Text Box 21">
              <a:extLst>
                <a:ext uri="{FF2B5EF4-FFF2-40B4-BE49-F238E27FC236}">
                  <a16:creationId xmlns:a16="http://schemas.microsoft.com/office/drawing/2014/main" id="{032A9F06-7E5C-4BF1-B51C-6739098C10A7}"/>
                </a:ext>
              </a:extLst>
            </p:cNvPr>
            <p:cNvSpPr txBox="1">
              <a:spLocks noChangeArrowheads="1"/>
            </p:cNvSpPr>
            <p:nvPr/>
          </p:nvSpPr>
          <p:spPr bwMode="auto">
            <a:xfrm>
              <a:off x="2547" y="3825"/>
              <a:ext cx="433" cy="3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a:t>positive</a:t>
              </a:r>
            </a:p>
            <a:p>
              <a:pPr algn="ctr"/>
              <a:r>
                <a:rPr lang="it-IT" altLang="en-US" b="0"/>
                <a:t>(+50)</a:t>
              </a:r>
            </a:p>
          </p:txBody>
        </p:sp>
      </p:grpSp>
      <p:sp>
        <p:nvSpPr>
          <p:cNvPr id="163863" name="Line 23">
            <a:extLst>
              <a:ext uri="{FF2B5EF4-FFF2-40B4-BE49-F238E27FC236}">
                <a16:creationId xmlns:a16="http://schemas.microsoft.com/office/drawing/2014/main" id="{3D07FFA1-5961-40E2-9799-9D38C8EF036D}"/>
              </a:ext>
            </a:extLst>
          </p:cNvPr>
          <p:cNvSpPr>
            <a:spLocks noChangeShapeType="1"/>
          </p:cNvSpPr>
          <p:nvPr/>
        </p:nvSpPr>
        <p:spPr bwMode="auto">
          <a:xfrm flipV="1">
            <a:off x="7007225" y="3024187"/>
            <a:ext cx="1587" cy="2806700"/>
          </a:xfrm>
          <a:prstGeom prst="line">
            <a:avLst/>
          </a:prstGeom>
          <a:noFill/>
          <a:ln w="12700">
            <a:solidFill>
              <a:srgbClr val="02020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864" name="Line 24">
            <a:extLst>
              <a:ext uri="{FF2B5EF4-FFF2-40B4-BE49-F238E27FC236}">
                <a16:creationId xmlns:a16="http://schemas.microsoft.com/office/drawing/2014/main" id="{35AB5566-C89C-4073-A410-8824B22B829B}"/>
              </a:ext>
            </a:extLst>
          </p:cNvPr>
          <p:cNvSpPr>
            <a:spLocks noChangeShapeType="1"/>
          </p:cNvSpPr>
          <p:nvPr/>
        </p:nvSpPr>
        <p:spPr bwMode="auto">
          <a:xfrm>
            <a:off x="6550025" y="4435475"/>
            <a:ext cx="927100" cy="1587"/>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865" name="Freeform 25">
            <a:extLst>
              <a:ext uri="{FF2B5EF4-FFF2-40B4-BE49-F238E27FC236}">
                <a16:creationId xmlns:a16="http://schemas.microsoft.com/office/drawing/2014/main" id="{11A7539B-CFE2-4E1B-A356-CB728373ADC0}"/>
              </a:ext>
            </a:extLst>
          </p:cNvPr>
          <p:cNvSpPr>
            <a:spLocks noEditPoints="1"/>
          </p:cNvSpPr>
          <p:nvPr/>
        </p:nvSpPr>
        <p:spPr bwMode="auto">
          <a:xfrm>
            <a:off x="6940550" y="3024187"/>
            <a:ext cx="125412" cy="2798763"/>
          </a:xfrm>
          <a:custGeom>
            <a:avLst/>
            <a:gdLst>
              <a:gd name="T0" fmla="*/ 0 w 79"/>
              <a:gd name="T1" fmla="*/ 1763 h 1763"/>
              <a:gd name="T2" fmla="*/ 79 w 79"/>
              <a:gd name="T3" fmla="*/ 1763 h 1763"/>
              <a:gd name="T4" fmla="*/ 0 w 79"/>
              <a:gd name="T5" fmla="*/ 1467 h 1763"/>
              <a:gd name="T6" fmla="*/ 79 w 79"/>
              <a:gd name="T7" fmla="*/ 1467 h 1763"/>
              <a:gd name="T8" fmla="*/ 0 w 79"/>
              <a:gd name="T9" fmla="*/ 1171 h 1763"/>
              <a:gd name="T10" fmla="*/ 79 w 79"/>
              <a:gd name="T11" fmla="*/ 1171 h 1763"/>
              <a:gd name="T12" fmla="*/ 0 w 79"/>
              <a:gd name="T13" fmla="*/ 585 h 1763"/>
              <a:gd name="T14" fmla="*/ 79 w 79"/>
              <a:gd name="T15" fmla="*/ 585 h 1763"/>
              <a:gd name="T16" fmla="*/ 0 w 79"/>
              <a:gd name="T17" fmla="*/ 289 h 1763"/>
              <a:gd name="T18" fmla="*/ 79 w 79"/>
              <a:gd name="T19" fmla="*/ 289 h 1763"/>
              <a:gd name="T20" fmla="*/ 0 w 79"/>
              <a:gd name="T21" fmla="*/ 0 h 1763"/>
              <a:gd name="T22" fmla="*/ 79 w 79"/>
              <a:gd name="T23" fmla="*/ 0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1763">
                <a:moveTo>
                  <a:pt x="0" y="1763"/>
                </a:moveTo>
                <a:lnTo>
                  <a:pt x="79" y="1763"/>
                </a:lnTo>
                <a:moveTo>
                  <a:pt x="0" y="1467"/>
                </a:moveTo>
                <a:lnTo>
                  <a:pt x="79" y="1467"/>
                </a:lnTo>
                <a:moveTo>
                  <a:pt x="0" y="1171"/>
                </a:moveTo>
                <a:lnTo>
                  <a:pt x="79" y="1171"/>
                </a:lnTo>
                <a:moveTo>
                  <a:pt x="0" y="585"/>
                </a:moveTo>
                <a:lnTo>
                  <a:pt x="79" y="585"/>
                </a:lnTo>
                <a:moveTo>
                  <a:pt x="0" y="289"/>
                </a:moveTo>
                <a:lnTo>
                  <a:pt x="79" y="289"/>
                </a:lnTo>
                <a:moveTo>
                  <a:pt x="0" y="0"/>
                </a:moveTo>
                <a:lnTo>
                  <a:pt x="79" y="0"/>
                </a:lnTo>
              </a:path>
            </a:pathLst>
          </a:custGeom>
          <a:noFill/>
          <a:ln w="12700" cap="flat">
            <a:solidFill>
              <a:srgbClr val="02020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3866" name="Line 26">
            <a:extLst>
              <a:ext uri="{FF2B5EF4-FFF2-40B4-BE49-F238E27FC236}">
                <a16:creationId xmlns:a16="http://schemas.microsoft.com/office/drawing/2014/main" id="{C028E1DD-AC80-4619-AEF7-7CB4389DF8DA}"/>
              </a:ext>
            </a:extLst>
          </p:cNvPr>
          <p:cNvSpPr>
            <a:spLocks noChangeShapeType="1"/>
          </p:cNvSpPr>
          <p:nvPr/>
        </p:nvSpPr>
        <p:spPr bwMode="auto">
          <a:xfrm>
            <a:off x="6550025" y="4379912"/>
            <a:ext cx="1587" cy="112713"/>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867" name="Line 27">
            <a:extLst>
              <a:ext uri="{FF2B5EF4-FFF2-40B4-BE49-F238E27FC236}">
                <a16:creationId xmlns:a16="http://schemas.microsoft.com/office/drawing/2014/main" id="{1F54A8DE-42A5-4A60-ADB1-1D18C1F37CEC}"/>
              </a:ext>
            </a:extLst>
          </p:cNvPr>
          <p:cNvSpPr>
            <a:spLocks noChangeShapeType="1"/>
          </p:cNvSpPr>
          <p:nvPr/>
        </p:nvSpPr>
        <p:spPr bwMode="auto">
          <a:xfrm>
            <a:off x="7478712" y="4379912"/>
            <a:ext cx="1588" cy="112713"/>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63868" name="Picture 28">
            <a:extLst>
              <a:ext uri="{FF2B5EF4-FFF2-40B4-BE49-F238E27FC236}">
                <a16:creationId xmlns:a16="http://schemas.microsoft.com/office/drawing/2014/main" id="{600FE768-9948-437B-B50E-4F44B2BC0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837" y="2044700"/>
            <a:ext cx="34766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9" name="Picture 29">
            <a:extLst>
              <a:ext uri="{FF2B5EF4-FFF2-40B4-BE49-F238E27FC236}">
                <a16:creationId xmlns:a16="http://schemas.microsoft.com/office/drawing/2014/main" id="{C8F5AA04-B077-4F94-B3CD-148C5F3E6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8825" y="2044700"/>
            <a:ext cx="3476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0" name="Picture 30">
            <a:extLst>
              <a:ext uri="{FF2B5EF4-FFF2-40B4-BE49-F238E27FC236}">
                <a16:creationId xmlns:a16="http://schemas.microsoft.com/office/drawing/2014/main" id="{D72DBD20-DA56-4595-BC7E-471302CB15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3825" y="2044700"/>
            <a:ext cx="3476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1" name="Picture 31">
            <a:extLst>
              <a:ext uri="{FF2B5EF4-FFF2-40B4-BE49-F238E27FC236}">
                <a16:creationId xmlns:a16="http://schemas.microsoft.com/office/drawing/2014/main" id="{2EEF852E-9CA5-4A36-9AC2-9C0765B1B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7287" y="2044700"/>
            <a:ext cx="34766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2" name="Oval 32">
            <a:extLst>
              <a:ext uri="{FF2B5EF4-FFF2-40B4-BE49-F238E27FC236}">
                <a16:creationId xmlns:a16="http://schemas.microsoft.com/office/drawing/2014/main" id="{091424BE-7AB8-489A-818C-FCD9C7B7BE99}"/>
              </a:ext>
            </a:extLst>
          </p:cNvPr>
          <p:cNvSpPr>
            <a:spLocks noChangeArrowheads="1"/>
          </p:cNvSpPr>
          <p:nvPr/>
        </p:nvSpPr>
        <p:spPr bwMode="auto">
          <a:xfrm>
            <a:off x="6530975" y="2595562"/>
            <a:ext cx="247650" cy="249238"/>
          </a:xfrm>
          <a:prstGeom prst="ellipse">
            <a:avLst/>
          </a:prstGeom>
          <a:solidFill>
            <a:srgbClr val="20BDC3"/>
          </a:solidFill>
          <a:ln w="12700">
            <a:solidFill>
              <a:srgbClr val="F89722"/>
            </a:solidFill>
            <a:miter lim="800000"/>
            <a:headEnd/>
            <a:tailEnd/>
          </a:ln>
        </p:spPr>
        <p:txBody>
          <a:bodyPr/>
          <a:lstStyle/>
          <a:p>
            <a:endParaRPr lang="en-GB"/>
          </a:p>
        </p:txBody>
      </p:sp>
      <p:sp>
        <p:nvSpPr>
          <p:cNvPr id="163873" name="Oval 33">
            <a:extLst>
              <a:ext uri="{FF2B5EF4-FFF2-40B4-BE49-F238E27FC236}">
                <a16:creationId xmlns:a16="http://schemas.microsoft.com/office/drawing/2014/main" id="{14152CFB-9D96-4DAD-9E20-6D170D018260}"/>
              </a:ext>
            </a:extLst>
          </p:cNvPr>
          <p:cNvSpPr>
            <a:spLocks noChangeArrowheads="1"/>
          </p:cNvSpPr>
          <p:nvPr/>
        </p:nvSpPr>
        <p:spPr bwMode="auto">
          <a:xfrm>
            <a:off x="6530975" y="2595562"/>
            <a:ext cx="247650" cy="249238"/>
          </a:xfrm>
          <a:prstGeom prst="ellipse">
            <a:avLst/>
          </a:prstGeom>
          <a:noFill/>
          <a:ln w="127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3874" name="Oval 34">
            <a:extLst>
              <a:ext uri="{FF2B5EF4-FFF2-40B4-BE49-F238E27FC236}">
                <a16:creationId xmlns:a16="http://schemas.microsoft.com/office/drawing/2014/main" id="{4ED29A7C-0401-446D-8CA9-54DFDF2B1066}"/>
              </a:ext>
            </a:extLst>
          </p:cNvPr>
          <p:cNvSpPr>
            <a:spLocks noChangeArrowheads="1"/>
          </p:cNvSpPr>
          <p:nvPr/>
        </p:nvSpPr>
        <p:spPr bwMode="auto">
          <a:xfrm>
            <a:off x="6200775" y="2667000"/>
            <a:ext cx="106362" cy="104775"/>
          </a:xfrm>
          <a:prstGeom prst="ellipse">
            <a:avLst/>
          </a:prstGeom>
          <a:solidFill>
            <a:srgbClr val="F3766E"/>
          </a:solidFill>
          <a:ln w="12700">
            <a:solidFill>
              <a:srgbClr val="ED2691"/>
            </a:solidFill>
            <a:miter lim="800000"/>
            <a:headEnd/>
            <a:tailEnd/>
          </a:ln>
        </p:spPr>
        <p:txBody>
          <a:bodyPr/>
          <a:lstStyle/>
          <a:p>
            <a:endParaRPr lang="en-GB"/>
          </a:p>
        </p:txBody>
      </p:sp>
      <p:sp>
        <p:nvSpPr>
          <p:cNvPr id="163875" name="Oval 35">
            <a:extLst>
              <a:ext uri="{FF2B5EF4-FFF2-40B4-BE49-F238E27FC236}">
                <a16:creationId xmlns:a16="http://schemas.microsoft.com/office/drawing/2014/main" id="{C83960B3-1AAA-401E-8E60-43B750E0689E}"/>
              </a:ext>
            </a:extLst>
          </p:cNvPr>
          <p:cNvSpPr>
            <a:spLocks noChangeArrowheads="1"/>
          </p:cNvSpPr>
          <p:nvPr/>
        </p:nvSpPr>
        <p:spPr bwMode="auto">
          <a:xfrm>
            <a:off x="6200775" y="2667000"/>
            <a:ext cx="106362" cy="104775"/>
          </a:xfrm>
          <a:prstGeom prst="ellipse">
            <a:avLst/>
          </a:prstGeom>
          <a:noFill/>
          <a:ln w="127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3876" name="Oval 36">
            <a:extLst>
              <a:ext uri="{FF2B5EF4-FFF2-40B4-BE49-F238E27FC236}">
                <a16:creationId xmlns:a16="http://schemas.microsoft.com/office/drawing/2014/main" id="{A3F8D9DD-0EEB-4F44-BBF0-7852AB714FCE}"/>
              </a:ext>
            </a:extLst>
          </p:cNvPr>
          <p:cNvSpPr>
            <a:spLocks noChangeArrowheads="1"/>
          </p:cNvSpPr>
          <p:nvPr/>
        </p:nvSpPr>
        <p:spPr bwMode="auto">
          <a:xfrm>
            <a:off x="7165975" y="2595562"/>
            <a:ext cx="249237" cy="249238"/>
          </a:xfrm>
          <a:prstGeom prst="ellipse">
            <a:avLst/>
          </a:prstGeom>
          <a:solidFill>
            <a:srgbClr val="F3766E"/>
          </a:solidFill>
          <a:ln w="12700">
            <a:solidFill>
              <a:srgbClr val="ED2691"/>
            </a:solidFill>
            <a:miter lim="800000"/>
            <a:headEnd/>
            <a:tailEnd/>
          </a:ln>
        </p:spPr>
        <p:txBody>
          <a:bodyPr/>
          <a:lstStyle/>
          <a:p>
            <a:endParaRPr lang="en-GB"/>
          </a:p>
        </p:txBody>
      </p:sp>
      <p:sp>
        <p:nvSpPr>
          <p:cNvPr id="163877" name="Oval 37">
            <a:extLst>
              <a:ext uri="{FF2B5EF4-FFF2-40B4-BE49-F238E27FC236}">
                <a16:creationId xmlns:a16="http://schemas.microsoft.com/office/drawing/2014/main" id="{8648015E-9C5C-4A3C-92C3-4FBA45E036C9}"/>
              </a:ext>
            </a:extLst>
          </p:cNvPr>
          <p:cNvSpPr>
            <a:spLocks noChangeArrowheads="1"/>
          </p:cNvSpPr>
          <p:nvPr/>
        </p:nvSpPr>
        <p:spPr bwMode="auto">
          <a:xfrm>
            <a:off x="7165975" y="2595562"/>
            <a:ext cx="249237" cy="249238"/>
          </a:xfrm>
          <a:prstGeom prst="ellipse">
            <a:avLst/>
          </a:prstGeom>
          <a:noFill/>
          <a:ln w="127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3878" name="Oval 38">
            <a:extLst>
              <a:ext uri="{FF2B5EF4-FFF2-40B4-BE49-F238E27FC236}">
                <a16:creationId xmlns:a16="http://schemas.microsoft.com/office/drawing/2014/main" id="{D02C14A5-CB34-4963-8308-BCF116D3EE38}"/>
              </a:ext>
            </a:extLst>
          </p:cNvPr>
          <p:cNvSpPr>
            <a:spLocks noChangeArrowheads="1"/>
          </p:cNvSpPr>
          <p:nvPr/>
        </p:nvSpPr>
        <p:spPr bwMode="auto">
          <a:xfrm>
            <a:off x="7627937" y="2667000"/>
            <a:ext cx="106363" cy="104775"/>
          </a:xfrm>
          <a:prstGeom prst="ellipse">
            <a:avLst/>
          </a:prstGeom>
          <a:solidFill>
            <a:srgbClr val="20BDC3"/>
          </a:solidFill>
          <a:ln w="12700">
            <a:solidFill>
              <a:srgbClr val="F89722"/>
            </a:solidFill>
            <a:miter lim="800000"/>
            <a:headEnd/>
            <a:tailEnd/>
          </a:ln>
        </p:spPr>
        <p:txBody>
          <a:bodyPr/>
          <a:lstStyle/>
          <a:p>
            <a:endParaRPr lang="en-GB"/>
          </a:p>
        </p:txBody>
      </p:sp>
      <p:sp>
        <p:nvSpPr>
          <p:cNvPr id="163879" name="Oval 39">
            <a:extLst>
              <a:ext uri="{FF2B5EF4-FFF2-40B4-BE49-F238E27FC236}">
                <a16:creationId xmlns:a16="http://schemas.microsoft.com/office/drawing/2014/main" id="{36AEA050-668D-45B1-8257-786C36A86944}"/>
              </a:ext>
            </a:extLst>
          </p:cNvPr>
          <p:cNvSpPr>
            <a:spLocks noChangeArrowheads="1"/>
          </p:cNvSpPr>
          <p:nvPr/>
        </p:nvSpPr>
        <p:spPr bwMode="auto">
          <a:xfrm>
            <a:off x="7627937" y="2667000"/>
            <a:ext cx="106363" cy="104775"/>
          </a:xfrm>
          <a:prstGeom prst="ellipse">
            <a:avLst/>
          </a:prstGeom>
          <a:noFill/>
          <a:ln w="127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3880" name="Picture 40">
            <a:extLst>
              <a:ext uri="{FF2B5EF4-FFF2-40B4-BE49-F238E27FC236}">
                <a16:creationId xmlns:a16="http://schemas.microsoft.com/office/drawing/2014/main" id="{147438A7-9D08-4A5C-A402-7C2850BD8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8508" y="2032794"/>
            <a:ext cx="3476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1" name="Picture 41">
            <a:extLst>
              <a:ext uri="{FF2B5EF4-FFF2-40B4-BE49-F238E27FC236}">
                <a16:creationId xmlns:a16="http://schemas.microsoft.com/office/drawing/2014/main" id="{9762DCE9-2F00-43D5-83E4-D9909F1218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0708" y="2032794"/>
            <a:ext cx="3460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2" name="Picture 42">
            <a:extLst>
              <a:ext uri="{FF2B5EF4-FFF2-40B4-BE49-F238E27FC236}">
                <a16:creationId xmlns:a16="http://schemas.microsoft.com/office/drawing/2014/main" id="{30AD9624-6924-40C4-A543-53E18B045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520" y="2032794"/>
            <a:ext cx="34766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3" name="Picture 43">
            <a:extLst>
              <a:ext uri="{FF2B5EF4-FFF2-40B4-BE49-F238E27FC236}">
                <a16:creationId xmlns:a16="http://schemas.microsoft.com/office/drawing/2014/main" id="{500AEA74-67E8-4D5A-BD72-0D946C905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2108" y="2032794"/>
            <a:ext cx="3476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4" name="Oval 44">
            <a:extLst>
              <a:ext uri="{FF2B5EF4-FFF2-40B4-BE49-F238E27FC236}">
                <a16:creationId xmlns:a16="http://schemas.microsoft.com/office/drawing/2014/main" id="{8DF68153-29CE-4CF2-96B7-7B025A6B5B2E}"/>
              </a:ext>
            </a:extLst>
          </p:cNvPr>
          <p:cNvSpPr>
            <a:spLocks noChangeArrowheads="1"/>
          </p:cNvSpPr>
          <p:nvPr/>
        </p:nvSpPr>
        <p:spPr bwMode="auto">
          <a:xfrm>
            <a:off x="1409920" y="2583656"/>
            <a:ext cx="249238" cy="249238"/>
          </a:xfrm>
          <a:prstGeom prst="ellipse">
            <a:avLst/>
          </a:prstGeom>
          <a:solidFill>
            <a:srgbClr val="F3766E"/>
          </a:solidFill>
          <a:ln w="12700">
            <a:solidFill>
              <a:srgbClr val="F89722"/>
            </a:solidFill>
            <a:miter lim="800000"/>
            <a:headEnd/>
            <a:tailEnd/>
          </a:ln>
        </p:spPr>
        <p:txBody>
          <a:bodyPr/>
          <a:lstStyle/>
          <a:p>
            <a:endParaRPr lang="en-GB"/>
          </a:p>
        </p:txBody>
      </p:sp>
      <p:sp>
        <p:nvSpPr>
          <p:cNvPr id="163885" name="Oval 45">
            <a:extLst>
              <a:ext uri="{FF2B5EF4-FFF2-40B4-BE49-F238E27FC236}">
                <a16:creationId xmlns:a16="http://schemas.microsoft.com/office/drawing/2014/main" id="{632AADE0-3497-42E0-A644-FF19DDA57E2F}"/>
              </a:ext>
            </a:extLst>
          </p:cNvPr>
          <p:cNvSpPr>
            <a:spLocks noChangeArrowheads="1"/>
          </p:cNvSpPr>
          <p:nvPr/>
        </p:nvSpPr>
        <p:spPr bwMode="auto">
          <a:xfrm>
            <a:off x="1409920" y="2583656"/>
            <a:ext cx="249238" cy="249238"/>
          </a:xfrm>
          <a:prstGeom prst="ellipse">
            <a:avLst/>
          </a:prstGeom>
          <a:noFill/>
          <a:ln w="127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3886" name="Oval 46">
            <a:extLst>
              <a:ext uri="{FF2B5EF4-FFF2-40B4-BE49-F238E27FC236}">
                <a16:creationId xmlns:a16="http://schemas.microsoft.com/office/drawing/2014/main" id="{E722C814-01B1-40B1-93F0-F87C87106D58}"/>
              </a:ext>
            </a:extLst>
          </p:cNvPr>
          <p:cNvSpPr>
            <a:spLocks noChangeArrowheads="1"/>
          </p:cNvSpPr>
          <p:nvPr/>
        </p:nvSpPr>
        <p:spPr bwMode="auto">
          <a:xfrm>
            <a:off x="1886170" y="2653506"/>
            <a:ext cx="106363" cy="106363"/>
          </a:xfrm>
          <a:prstGeom prst="ellipse">
            <a:avLst/>
          </a:prstGeom>
          <a:solidFill>
            <a:srgbClr val="20BDC3"/>
          </a:solidFill>
          <a:ln w="12700">
            <a:solidFill>
              <a:srgbClr val="ED2691"/>
            </a:solidFill>
            <a:miter lim="800000"/>
            <a:headEnd/>
            <a:tailEnd/>
          </a:ln>
        </p:spPr>
        <p:txBody>
          <a:bodyPr/>
          <a:lstStyle/>
          <a:p>
            <a:endParaRPr lang="en-GB"/>
          </a:p>
        </p:txBody>
      </p:sp>
      <p:sp>
        <p:nvSpPr>
          <p:cNvPr id="163887" name="Oval 47">
            <a:extLst>
              <a:ext uri="{FF2B5EF4-FFF2-40B4-BE49-F238E27FC236}">
                <a16:creationId xmlns:a16="http://schemas.microsoft.com/office/drawing/2014/main" id="{87C766F3-C126-4379-A5EC-07FEB8137F6C}"/>
              </a:ext>
            </a:extLst>
          </p:cNvPr>
          <p:cNvSpPr>
            <a:spLocks noChangeArrowheads="1"/>
          </p:cNvSpPr>
          <p:nvPr/>
        </p:nvSpPr>
        <p:spPr bwMode="auto">
          <a:xfrm>
            <a:off x="1886170" y="2653506"/>
            <a:ext cx="106363" cy="106363"/>
          </a:xfrm>
          <a:prstGeom prst="ellipse">
            <a:avLst/>
          </a:prstGeom>
          <a:noFill/>
          <a:ln w="127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3888" name="Oval 48">
            <a:extLst>
              <a:ext uri="{FF2B5EF4-FFF2-40B4-BE49-F238E27FC236}">
                <a16:creationId xmlns:a16="http://schemas.microsoft.com/office/drawing/2014/main" id="{29C03474-95FB-4E9F-9F85-6764A54738E9}"/>
              </a:ext>
            </a:extLst>
          </p:cNvPr>
          <p:cNvSpPr>
            <a:spLocks noChangeArrowheads="1"/>
          </p:cNvSpPr>
          <p:nvPr/>
        </p:nvSpPr>
        <p:spPr bwMode="auto">
          <a:xfrm>
            <a:off x="2856133" y="2583656"/>
            <a:ext cx="249237" cy="249238"/>
          </a:xfrm>
          <a:prstGeom prst="ellipse">
            <a:avLst/>
          </a:prstGeom>
          <a:solidFill>
            <a:srgbClr val="20BDC3"/>
          </a:solidFill>
          <a:ln w="12700">
            <a:solidFill>
              <a:srgbClr val="ED2691"/>
            </a:solidFill>
            <a:miter lim="800000"/>
            <a:headEnd/>
            <a:tailEnd/>
          </a:ln>
        </p:spPr>
        <p:txBody>
          <a:bodyPr/>
          <a:lstStyle/>
          <a:p>
            <a:endParaRPr lang="en-GB"/>
          </a:p>
        </p:txBody>
      </p:sp>
      <p:sp>
        <p:nvSpPr>
          <p:cNvPr id="163889" name="Oval 49">
            <a:extLst>
              <a:ext uri="{FF2B5EF4-FFF2-40B4-BE49-F238E27FC236}">
                <a16:creationId xmlns:a16="http://schemas.microsoft.com/office/drawing/2014/main" id="{0601B3BE-F6F7-488A-A87C-DB1CFA538840}"/>
              </a:ext>
            </a:extLst>
          </p:cNvPr>
          <p:cNvSpPr>
            <a:spLocks noChangeArrowheads="1"/>
          </p:cNvSpPr>
          <p:nvPr/>
        </p:nvSpPr>
        <p:spPr bwMode="auto">
          <a:xfrm>
            <a:off x="2856133" y="2583656"/>
            <a:ext cx="249237" cy="249238"/>
          </a:xfrm>
          <a:prstGeom prst="ellipse">
            <a:avLst/>
          </a:prstGeom>
          <a:noFill/>
          <a:ln w="127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3890" name="Oval 50">
            <a:extLst>
              <a:ext uri="{FF2B5EF4-FFF2-40B4-BE49-F238E27FC236}">
                <a16:creationId xmlns:a16="http://schemas.microsoft.com/office/drawing/2014/main" id="{4BBB3B16-6F4E-41D0-B9BF-93641BEA1F15}"/>
              </a:ext>
            </a:extLst>
          </p:cNvPr>
          <p:cNvSpPr>
            <a:spLocks noChangeArrowheads="1"/>
          </p:cNvSpPr>
          <p:nvPr/>
        </p:nvSpPr>
        <p:spPr bwMode="auto">
          <a:xfrm>
            <a:off x="2522758" y="2653506"/>
            <a:ext cx="104775" cy="106363"/>
          </a:xfrm>
          <a:prstGeom prst="ellipse">
            <a:avLst/>
          </a:prstGeom>
          <a:solidFill>
            <a:srgbClr val="F3766E"/>
          </a:solidFill>
          <a:ln w="12700">
            <a:solidFill>
              <a:srgbClr val="F89722"/>
            </a:solidFill>
            <a:miter lim="800000"/>
            <a:headEnd/>
            <a:tailEnd/>
          </a:ln>
        </p:spPr>
        <p:txBody>
          <a:bodyPr/>
          <a:lstStyle/>
          <a:p>
            <a:endParaRPr lang="en-GB"/>
          </a:p>
        </p:txBody>
      </p:sp>
      <p:sp>
        <p:nvSpPr>
          <p:cNvPr id="163891" name="Oval 51">
            <a:extLst>
              <a:ext uri="{FF2B5EF4-FFF2-40B4-BE49-F238E27FC236}">
                <a16:creationId xmlns:a16="http://schemas.microsoft.com/office/drawing/2014/main" id="{714EDCD9-AB37-4C57-B88C-63C3FC08B0E8}"/>
              </a:ext>
            </a:extLst>
          </p:cNvPr>
          <p:cNvSpPr>
            <a:spLocks noChangeArrowheads="1"/>
          </p:cNvSpPr>
          <p:nvPr/>
        </p:nvSpPr>
        <p:spPr bwMode="auto">
          <a:xfrm>
            <a:off x="2522758" y="2653506"/>
            <a:ext cx="104775" cy="106363"/>
          </a:xfrm>
          <a:prstGeom prst="ellipse">
            <a:avLst/>
          </a:prstGeom>
          <a:noFill/>
          <a:ln w="127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3892" name="Line 52">
            <a:extLst>
              <a:ext uri="{FF2B5EF4-FFF2-40B4-BE49-F238E27FC236}">
                <a16:creationId xmlns:a16="http://schemas.microsoft.com/office/drawing/2014/main" id="{FC483108-3C58-4F9A-ABCD-D65308A64EE8}"/>
              </a:ext>
            </a:extLst>
          </p:cNvPr>
          <p:cNvSpPr>
            <a:spLocks noChangeShapeType="1"/>
          </p:cNvSpPr>
          <p:nvPr/>
        </p:nvSpPr>
        <p:spPr bwMode="auto">
          <a:xfrm flipV="1">
            <a:off x="2273520" y="3040856"/>
            <a:ext cx="1588" cy="2778125"/>
          </a:xfrm>
          <a:prstGeom prst="line">
            <a:avLst/>
          </a:prstGeom>
          <a:noFill/>
          <a:ln w="12700">
            <a:solidFill>
              <a:srgbClr val="02020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893" name="Line 53">
            <a:extLst>
              <a:ext uri="{FF2B5EF4-FFF2-40B4-BE49-F238E27FC236}">
                <a16:creationId xmlns:a16="http://schemas.microsoft.com/office/drawing/2014/main" id="{BB7A00A3-EE1F-48BB-8902-BCF01CFA680A}"/>
              </a:ext>
            </a:extLst>
          </p:cNvPr>
          <p:cNvSpPr>
            <a:spLocks noChangeShapeType="1"/>
          </p:cNvSpPr>
          <p:nvPr/>
        </p:nvSpPr>
        <p:spPr bwMode="auto">
          <a:xfrm>
            <a:off x="1822670" y="4437856"/>
            <a:ext cx="915988" cy="1588"/>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894" name="Freeform 54">
            <a:extLst>
              <a:ext uri="{FF2B5EF4-FFF2-40B4-BE49-F238E27FC236}">
                <a16:creationId xmlns:a16="http://schemas.microsoft.com/office/drawing/2014/main" id="{86B29679-615C-4CCF-B61F-9046913804C9}"/>
              </a:ext>
            </a:extLst>
          </p:cNvPr>
          <p:cNvSpPr>
            <a:spLocks noEditPoints="1"/>
          </p:cNvSpPr>
          <p:nvPr/>
        </p:nvSpPr>
        <p:spPr bwMode="auto">
          <a:xfrm>
            <a:off x="2210020" y="3040856"/>
            <a:ext cx="123825" cy="2776538"/>
          </a:xfrm>
          <a:custGeom>
            <a:avLst/>
            <a:gdLst>
              <a:gd name="T0" fmla="*/ 0 w 78"/>
              <a:gd name="T1" fmla="*/ 1749 h 1749"/>
              <a:gd name="T2" fmla="*/ 78 w 78"/>
              <a:gd name="T3" fmla="*/ 1749 h 1749"/>
              <a:gd name="T4" fmla="*/ 0 w 78"/>
              <a:gd name="T5" fmla="*/ 1452 h 1749"/>
              <a:gd name="T6" fmla="*/ 78 w 78"/>
              <a:gd name="T7" fmla="*/ 1452 h 1749"/>
              <a:gd name="T8" fmla="*/ 0 w 78"/>
              <a:gd name="T9" fmla="*/ 1159 h 1749"/>
              <a:gd name="T10" fmla="*/ 78 w 78"/>
              <a:gd name="T11" fmla="*/ 1159 h 1749"/>
              <a:gd name="T12" fmla="*/ 0 w 78"/>
              <a:gd name="T13" fmla="*/ 579 h 1749"/>
              <a:gd name="T14" fmla="*/ 78 w 78"/>
              <a:gd name="T15" fmla="*/ 579 h 1749"/>
              <a:gd name="T16" fmla="*/ 0 w 78"/>
              <a:gd name="T17" fmla="*/ 286 h 1749"/>
              <a:gd name="T18" fmla="*/ 78 w 78"/>
              <a:gd name="T19" fmla="*/ 286 h 1749"/>
              <a:gd name="T20" fmla="*/ 0 w 78"/>
              <a:gd name="T21" fmla="*/ 0 h 1749"/>
              <a:gd name="T22" fmla="*/ 78 w 78"/>
              <a:gd name="T23" fmla="*/ 0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1749">
                <a:moveTo>
                  <a:pt x="0" y="1749"/>
                </a:moveTo>
                <a:lnTo>
                  <a:pt x="78" y="1749"/>
                </a:lnTo>
                <a:moveTo>
                  <a:pt x="0" y="1452"/>
                </a:moveTo>
                <a:lnTo>
                  <a:pt x="78" y="1452"/>
                </a:lnTo>
                <a:moveTo>
                  <a:pt x="0" y="1159"/>
                </a:moveTo>
                <a:lnTo>
                  <a:pt x="78" y="1159"/>
                </a:lnTo>
                <a:moveTo>
                  <a:pt x="0" y="579"/>
                </a:moveTo>
                <a:lnTo>
                  <a:pt x="78" y="579"/>
                </a:lnTo>
                <a:moveTo>
                  <a:pt x="0" y="286"/>
                </a:moveTo>
                <a:lnTo>
                  <a:pt x="78" y="286"/>
                </a:lnTo>
                <a:moveTo>
                  <a:pt x="0" y="0"/>
                </a:moveTo>
                <a:lnTo>
                  <a:pt x="78" y="0"/>
                </a:lnTo>
              </a:path>
            </a:pathLst>
          </a:custGeom>
          <a:noFill/>
          <a:ln w="12700" cap="flat">
            <a:solidFill>
              <a:srgbClr val="02020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3895" name="Line 55">
            <a:extLst>
              <a:ext uri="{FF2B5EF4-FFF2-40B4-BE49-F238E27FC236}">
                <a16:creationId xmlns:a16="http://schemas.microsoft.com/office/drawing/2014/main" id="{269DA41A-F055-4E95-A395-44B5AB2C8CEA}"/>
              </a:ext>
            </a:extLst>
          </p:cNvPr>
          <p:cNvSpPr>
            <a:spLocks noChangeShapeType="1"/>
          </p:cNvSpPr>
          <p:nvPr/>
        </p:nvSpPr>
        <p:spPr bwMode="auto">
          <a:xfrm>
            <a:off x="1822670" y="4382294"/>
            <a:ext cx="1588" cy="112712"/>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896" name="Line 56">
            <a:extLst>
              <a:ext uri="{FF2B5EF4-FFF2-40B4-BE49-F238E27FC236}">
                <a16:creationId xmlns:a16="http://schemas.microsoft.com/office/drawing/2014/main" id="{CD717BC5-CC80-470F-94C6-2B66B0AA73FB}"/>
              </a:ext>
            </a:extLst>
          </p:cNvPr>
          <p:cNvSpPr>
            <a:spLocks noChangeShapeType="1"/>
          </p:cNvSpPr>
          <p:nvPr/>
        </p:nvSpPr>
        <p:spPr bwMode="auto">
          <a:xfrm>
            <a:off x="2740245" y="4382294"/>
            <a:ext cx="1588" cy="112712"/>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163929" name="Group 89">
            <a:extLst>
              <a:ext uri="{FF2B5EF4-FFF2-40B4-BE49-F238E27FC236}">
                <a16:creationId xmlns:a16="http://schemas.microsoft.com/office/drawing/2014/main" id="{0CBAFF13-4AF6-459C-941A-A7B9A8463BF2}"/>
              </a:ext>
            </a:extLst>
          </p:cNvPr>
          <p:cNvGrpSpPr>
            <a:grpSpLocks/>
          </p:cNvGrpSpPr>
          <p:nvPr/>
        </p:nvGrpSpPr>
        <p:grpSpPr bwMode="auto">
          <a:xfrm>
            <a:off x="6396037" y="4276725"/>
            <a:ext cx="1147763" cy="307975"/>
            <a:chOff x="490" y="2821"/>
            <a:chExt cx="723" cy="194"/>
          </a:xfrm>
        </p:grpSpPr>
        <p:sp>
          <p:nvSpPr>
            <p:cNvPr id="163905" name="Oval 65">
              <a:extLst>
                <a:ext uri="{FF2B5EF4-FFF2-40B4-BE49-F238E27FC236}">
                  <a16:creationId xmlns:a16="http://schemas.microsoft.com/office/drawing/2014/main" id="{3A3D3FCB-5434-4F3D-AC80-3AD16E7C3E79}"/>
                </a:ext>
              </a:extLst>
            </p:cNvPr>
            <p:cNvSpPr>
              <a:spLocks noChangeArrowheads="1"/>
            </p:cNvSpPr>
            <p:nvPr/>
          </p:nvSpPr>
          <p:spPr bwMode="auto">
            <a:xfrm>
              <a:off x="490" y="2821"/>
              <a:ext cx="194" cy="194"/>
            </a:xfrm>
            <a:prstGeom prst="ellipse">
              <a:avLst/>
            </a:prstGeom>
            <a:solidFill>
              <a:srgbClr val="20BDC3"/>
            </a:solidFill>
            <a:ln w="12700">
              <a:solidFill>
                <a:srgbClr val="F89722"/>
              </a:solidFill>
              <a:miter lim="800000"/>
              <a:headEnd/>
              <a:tailEnd/>
            </a:ln>
          </p:spPr>
          <p:txBody>
            <a:bodyPr/>
            <a:lstStyle/>
            <a:p>
              <a:endParaRPr lang="en-GB"/>
            </a:p>
          </p:txBody>
        </p:sp>
        <p:sp>
          <p:nvSpPr>
            <p:cNvPr id="163910" name="Oval 70">
              <a:extLst>
                <a:ext uri="{FF2B5EF4-FFF2-40B4-BE49-F238E27FC236}">
                  <a16:creationId xmlns:a16="http://schemas.microsoft.com/office/drawing/2014/main" id="{040A1F56-4FA5-4297-A59F-A4D6C9D31787}"/>
                </a:ext>
              </a:extLst>
            </p:cNvPr>
            <p:cNvSpPr>
              <a:spLocks noChangeArrowheads="1"/>
            </p:cNvSpPr>
            <p:nvPr/>
          </p:nvSpPr>
          <p:spPr bwMode="auto">
            <a:xfrm>
              <a:off x="1130" y="2885"/>
              <a:ext cx="83" cy="83"/>
            </a:xfrm>
            <a:prstGeom prst="ellipse">
              <a:avLst/>
            </a:prstGeom>
            <a:solidFill>
              <a:srgbClr val="20BDC3"/>
            </a:solidFill>
            <a:ln w="12700">
              <a:solidFill>
                <a:srgbClr val="F89722"/>
              </a:solidFill>
              <a:miter lim="800000"/>
              <a:headEnd/>
              <a:tailEnd/>
            </a:ln>
          </p:spPr>
          <p:txBody>
            <a:bodyPr/>
            <a:lstStyle/>
            <a:p>
              <a:endParaRPr lang="en-GB"/>
            </a:p>
          </p:txBody>
        </p:sp>
        <p:sp>
          <p:nvSpPr>
            <p:cNvPr id="163912" name="Line 72">
              <a:extLst>
                <a:ext uri="{FF2B5EF4-FFF2-40B4-BE49-F238E27FC236}">
                  <a16:creationId xmlns:a16="http://schemas.microsoft.com/office/drawing/2014/main" id="{D90398EC-18DD-43D8-BE06-DB0075F42F26}"/>
                </a:ext>
              </a:extLst>
            </p:cNvPr>
            <p:cNvSpPr>
              <a:spLocks noChangeShapeType="1"/>
            </p:cNvSpPr>
            <p:nvPr/>
          </p:nvSpPr>
          <p:spPr bwMode="auto">
            <a:xfrm>
              <a:off x="605" y="2923"/>
              <a:ext cx="576" cy="3"/>
            </a:xfrm>
            <a:prstGeom prst="line">
              <a:avLst/>
            </a:prstGeom>
            <a:noFill/>
            <a:ln w="12700">
              <a:solidFill>
                <a:srgbClr val="20BDC3"/>
              </a:solidFill>
              <a:miter lim="800000"/>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3930" name="Group 90">
            <a:extLst>
              <a:ext uri="{FF2B5EF4-FFF2-40B4-BE49-F238E27FC236}">
                <a16:creationId xmlns:a16="http://schemas.microsoft.com/office/drawing/2014/main" id="{EF8115B1-CEAF-4EFA-9C74-48AE841AB316}"/>
              </a:ext>
            </a:extLst>
          </p:cNvPr>
          <p:cNvGrpSpPr>
            <a:grpSpLocks/>
          </p:cNvGrpSpPr>
          <p:nvPr/>
        </p:nvGrpSpPr>
        <p:grpSpPr bwMode="auto">
          <a:xfrm>
            <a:off x="6484937" y="3362325"/>
            <a:ext cx="1146175" cy="2062162"/>
            <a:chOff x="546" y="2245"/>
            <a:chExt cx="722" cy="1299"/>
          </a:xfrm>
        </p:grpSpPr>
        <p:sp>
          <p:nvSpPr>
            <p:cNvPr id="163906" name="Oval 66">
              <a:extLst>
                <a:ext uri="{FF2B5EF4-FFF2-40B4-BE49-F238E27FC236}">
                  <a16:creationId xmlns:a16="http://schemas.microsoft.com/office/drawing/2014/main" id="{6CD87302-6C75-4B36-9C28-9BA205A3EDB5}"/>
                </a:ext>
              </a:extLst>
            </p:cNvPr>
            <p:cNvSpPr>
              <a:spLocks noChangeArrowheads="1"/>
            </p:cNvSpPr>
            <p:nvPr/>
          </p:nvSpPr>
          <p:spPr bwMode="auto">
            <a:xfrm>
              <a:off x="546" y="3461"/>
              <a:ext cx="82" cy="83"/>
            </a:xfrm>
            <a:prstGeom prst="ellipse">
              <a:avLst/>
            </a:prstGeom>
            <a:solidFill>
              <a:srgbClr val="F3766E"/>
            </a:solidFill>
            <a:ln w="12700">
              <a:solidFill>
                <a:srgbClr val="ED2691"/>
              </a:solidFill>
              <a:miter lim="800000"/>
              <a:headEnd/>
              <a:tailEnd/>
            </a:ln>
          </p:spPr>
          <p:txBody>
            <a:bodyPr/>
            <a:lstStyle/>
            <a:p>
              <a:endParaRPr lang="en-GB"/>
            </a:p>
          </p:txBody>
        </p:sp>
        <p:sp>
          <p:nvSpPr>
            <p:cNvPr id="163909" name="Oval 69">
              <a:extLst>
                <a:ext uri="{FF2B5EF4-FFF2-40B4-BE49-F238E27FC236}">
                  <a16:creationId xmlns:a16="http://schemas.microsoft.com/office/drawing/2014/main" id="{5D921BAD-2C4D-4D7A-9A65-93C08E14606A}"/>
                </a:ext>
              </a:extLst>
            </p:cNvPr>
            <p:cNvSpPr>
              <a:spLocks noChangeArrowheads="1"/>
            </p:cNvSpPr>
            <p:nvPr/>
          </p:nvSpPr>
          <p:spPr bwMode="auto">
            <a:xfrm>
              <a:off x="1075" y="2245"/>
              <a:ext cx="193" cy="194"/>
            </a:xfrm>
            <a:prstGeom prst="ellipse">
              <a:avLst/>
            </a:prstGeom>
            <a:solidFill>
              <a:srgbClr val="F3766E"/>
            </a:solidFill>
            <a:ln w="12700">
              <a:solidFill>
                <a:srgbClr val="ED2691"/>
              </a:solidFill>
              <a:miter lim="800000"/>
              <a:headEnd/>
              <a:tailEnd/>
            </a:ln>
          </p:spPr>
          <p:txBody>
            <a:bodyPr/>
            <a:lstStyle/>
            <a:p>
              <a:endParaRPr lang="en-GB"/>
            </a:p>
          </p:txBody>
        </p:sp>
        <p:sp>
          <p:nvSpPr>
            <p:cNvPr id="163913" name="Line 73">
              <a:extLst>
                <a:ext uri="{FF2B5EF4-FFF2-40B4-BE49-F238E27FC236}">
                  <a16:creationId xmlns:a16="http://schemas.microsoft.com/office/drawing/2014/main" id="{BE79C64A-9AF9-44F3-9B2F-826F34BE96E2}"/>
                </a:ext>
              </a:extLst>
            </p:cNvPr>
            <p:cNvSpPr>
              <a:spLocks noChangeShapeType="1"/>
            </p:cNvSpPr>
            <p:nvPr/>
          </p:nvSpPr>
          <p:spPr bwMode="auto">
            <a:xfrm flipV="1">
              <a:off x="576" y="2353"/>
              <a:ext cx="605" cy="1165"/>
            </a:xfrm>
            <a:prstGeom prst="line">
              <a:avLst/>
            </a:prstGeom>
            <a:noFill/>
            <a:ln w="12700">
              <a:solidFill>
                <a:srgbClr val="F3766E"/>
              </a:solidFill>
              <a:miter lim="800000"/>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3932" name="Group 92">
            <a:extLst>
              <a:ext uri="{FF2B5EF4-FFF2-40B4-BE49-F238E27FC236}">
                <a16:creationId xmlns:a16="http://schemas.microsoft.com/office/drawing/2014/main" id="{2AEA1E70-51A1-4114-B44F-7706F3748A26}"/>
              </a:ext>
            </a:extLst>
          </p:cNvPr>
          <p:cNvGrpSpPr>
            <a:grpSpLocks/>
          </p:cNvGrpSpPr>
          <p:nvPr/>
        </p:nvGrpSpPr>
        <p:grpSpPr bwMode="auto">
          <a:xfrm>
            <a:off x="1668683" y="4285456"/>
            <a:ext cx="1136650" cy="303213"/>
            <a:chOff x="2083" y="2816"/>
            <a:chExt cx="716" cy="191"/>
          </a:xfrm>
        </p:grpSpPr>
        <p:sp>
          <p:nvSpPr>
            <p:cNvPr id="163916" name="Oval 76">
              <a:extLst>
                <a:ext uri="{FF2B5EF4-FFF2-40B4-BE49-F238E27FC236}">
                  <a16:creationId xmlns:a16="http://schemas.microsoft.com/office/drawing/2014/main" id="{1BACE374-5366-4185-B1B4-E4D83410AEB2}"/>
                </a:ext>
              </a:extLst>
            </p:cNvPr>
            <p:cNvSpPr>
              <a:spLocks noChangeArrowheads="1"/>
            </p:cNvSpPr>
            <p:nvPr/>
          </p:nvSpPr>
          <p:spPr bwMode="auto">
            <a:xfrm>
              <a:off x="2083" y="2816"/>
              <a:ext cx="193" cy="191"/>
            </a:xfrm>
            <a:prstGeom prst="ellipse">
              <a:avLst/>
            </a:prstGeom>
            <a:solidFill>
              <a:srgbClr val="F3766E"/>
            </a:solidFill>
            <a:ln w="12700">
              <a:solidFill>
                <a:srgbClr val="F89722"/>
              </a:solidFill>
              <a:miter lim="800000"/>
              <a:headEnd/>
              <a:tailEnd/>
            </a:ln>
          </p:spPr>
          <p:txBody>
            <a:bodyPr/>
            <a:lstStyle/>
            <a:p>
              <a:endParaRPr lang="en-GB"/>
            </a:p>
          </p:txBody>
        </p:sp>
        <p:sp>
          <p:nvSpPr>
            <p:cNvPr id="163921" name="Oval 81">
              <a:extLst>
                <a:ext uri="{FF2B5EF4-FFF2-40B4-BE49-F238E27FC236}">
                  <a16:creationId xmlns:a16="http://schemas.microsoft.com/office/drawing/2014/main" id="{08F05796-6F4A-41FF-83E0-CF08A9E1061C}"/>
                </a:ext>
              </a:extLst>
            </p:cNvPr>
            <p:cNvSpPr>
              <a:spLocks noChangeArrowheads="1"/>
            </p:cNvSpPr>
            <p:nvPr/>
          </p:nvSpPr>
          <p:spPr bwMode="auto">
            <a:xfrm>
              <a:off x="2718" y="2868"/>
              <a:ext cx="81" cy="81"/>
            </a:xfrm>
            <a:prstGeom prst="ellipse">
              <a:avLst/>
            </a:prstGeom>
            <a:solidFill>
              <a:srgbClr val="F3766E"/>
            </a:solidFill>
            <a:ln w="12700">
              <a:solidFill>
                <a:srgbClr val="F89722"/>
              </a:solidFill>
              <a:miter lim="800000"/>
              <a:headEnd/>
              <a:tailEnd/>
            </a:ln>
          </p:spPr>
          <p:txBody>
            <a:bodyPr/>
            <a:lstStyle/>
            <a:p>
              <a:endParaRPr lang="en-GB"/>
            </a:p>
          </p:txBody>
        </p:sp>
        <p:sp>
          <p:nvSpPr>
            <p:cNvPr id="163923" name="Line 83">
              <a:extLst>
                <a:ext uri="{FF2B5EF4-FFF2-40B4-BE49-F238E27FC236}">
                  <a16:creationId xmlns:a16="http://schemas.microsoft.com/office/drawing/2014/main" id="{D8204132-884D-4C7C-AF7E-87733D3F2BB8}"/>
                </a:ext>
              </a:extLst>
            </p:cNvPr>
            <p:cNvSpPr>
              <a:spLocks noChangeShapeType="1"/>
            </p:cNvSpPr>
            <p:nvPr/>
          </p:nvSpPr>
          <p:spPr bwMode="auto">
            <a:xfrm>
              <a:off x="2174" y="2911"/>
              <a:ext cx="587" cy="3"/>
            </a:xfrm>
            <a:prstGeom prst="line">
              <a:avLst/>
            </a:prstGeom>
            <a:noFill/>
            <a:ln w="12700">
              <a:solidFill>
                <a:srgbClr val="F3766E"/>
              </a:solidFill>
              <a:miter lim="800000"/>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63931" name="Group 91">
            <a:extLst>
              <a:ext uri="{FF2B5EF4-FFF2-40B4-BE49-F238E27FC236}">
                <a16:creationId xmlns:a16="http://schemas.microsoft.com/office/drawing/2014/main" id="{9AE859CA-0288-468E-9878-D1868F0352A7}"/>
              </a:ext>
            </a:extLst>
          </p:cNvPr>
          <p:cNvGrpSpPr>
            <a:grpSpLocks/>
          </p:cNvGrpSpPr>
          <p:nvPr/>
        </p:nvGrpSpPr>
        <p:grpSpPr bwMode="auto">
          <a:xfrm>
            <a:off x="1757583" y="3361531"/>
            <a:ext cx="1135062" cy="2058988"/>
            <a:chOff x="2139" y="2234"/>
            <a:chExt cx="715" cy="1297"/>
          </a:xfrm>
        </p:grpSpPr>
        <p:sp>
          <p:nvSpPr>
            <p:cNvPr id="163917" name="Oval 77">
              <a:extLst>
                <a:ext uri="{FF2B5EF4-FFF2-40B4-BE49-F238E27FC236}">
                  <a16:creationId xmlns:a16="http://schemas.microsoft.com/office/drawing/2014/main" id="{66036533-7E73-4F5D-90EB-AEF81C5B763A}"/>
                </a:ext>
              </a:extLst>
            </p:cNvPr>
            <p:cNvSpPr>
              <a:spLocks noChangeArrowheads="1"/>
            </p:cNvSpPr>
            <p:nvPr/>
          </p:nvSpPr>
          <p:spPr bwMode="auto">
            <a:xfrm>
              <a:off x="2139" y="3450"/>
              <a:ext cx="82" cy="81"/>
            </a:xfrm>
            <a:prstGeom prst="ellipse">
              <a:avLst/>
            </a:prstGeom>
            <a:solidFill>
              <a:srgbClr val="20BDC3"/>
            </a:solidFill>
            <a:ln w="12700">
              <a:solidFill>
                <a:srgbClr val="ED2691"/>
              </a:solidFill>
              <a:miter lim="800000"/>
              <a:headEnd/>
              <a:tailEnd/>
            </a:ln>
          </p:spPr>
          <p:txBody>
            <a:bodyPr/>
            <a:lstStyle/>
            <a:p>
              <a:endParaRPr lang="en-GB"/>
            </a:p>
          </p:txBody>
        </p:sp>
        <p:sp>
          <p:nvSpPr>
            <p:cNvPr id="163920" name="Oval 80">
              <a:extLst>
                <a:ext uri="{FF2B5EF4-FFF2-40B4-BE49-F238E27FC236}">
                  <a16:creationId xmlns:a16="http://schemas.microsoft.com/office/drawing/2014/main" id="{132454A9-D8A3-4E2A-A7D1-FFD6C6837496}"/>
                </a:ext>
              </a:extLst>
            </p:cNvPr>
            <p:cNvSpPr>
              <a:spLocks noChangeArrowheads="1"/>
            </p:cNvSpPr>
            <p:nvPr/>
          </p:nvSpPr>
          <p:spPr bwMode="auto">
            <a:xfrm>
              <a:off x="2663" y="2234"/>
              <a:ext cx="191" cy="192"/>
            </a:xfrm>
            <a:prstGeom prst="ellipse">
              <a:avLst/>
            </a:prstGeom>
            <a:solidFill>
              <a:srgbClr val="20BDC3"/>
            </a:solidFill>
            <a:ln w="12700">
              <a:solidFill>
                <a:srgbClr val="ED2691"/>
              </a:solidFill>
              <a:miter lim="800000"/>
              <a:headEnd/>
              <a:tailEnd/>
            </a:ln>
          </p:spPr>
          <p:txBody>
            <a:bodyPr/>
            <a:lstStyle/>
            <a:p>
              <a:endParaRPr lang="en-GB"/>
            </a:p>
          </p:txBody>
        </p:sp>
        <p:sp>
          <p:nvSpPr>
            <p:cNvPr id="163924" name="Line 84">
              <a:extLst>
                <a:ext uri="{FF2B5EF4-FFF2-40B4-BE49-F238E27FC236}">
                  <a16:creationId xmlns:a16="http://schemas.microsoft.com/office/drawing/2014/main" id="{F2704F11-267D-4840-B654-BBCE728DA4AE}"/>
                </a:ext>
              </a:extLst>
            </p:cNvPr>
            <p:cNvSpPr>
              <a:spLocks noChangeShapeType="1"/>
            </p:cNvSpPr>
            <p:nvPr/>
          </p:nvSpPr>
          <p:spPr bwMode="auto">
            <a:xfrm flipV="1">
              <a:off x="2175" y="2335"/>
              <a:ext cx="580" cy="1166"/>
            </a:xfrm>
            <a:prstGeom prst="line">
              <a:avLst/>
            </a:prstGeom>
            <a:noFill/>
            <a:ln w="12700">
              <a:solidFill>
                <a:srgbClr val="20BDC3"/>
              </a:solidFill>
              <a:miter lim="800000"/>
              <a:headEnd/>
              <a:tailEnd/>
            </a:ln>
            <a:extLst>
              <a:ext uri="{909E8E84-426E-40DD-AFC4-6F175D3DCCD1}">
                <a14:hiddenFill xmlns:a14="http://schemas.microsoft.com/office/drawing/2010/main">
                  <a:noFill/>
                </a14:hiddenFill>
              </a:ext>
            </a:extLst>
          </p:spPr>
          <p:txBody>
            <a:bodyPr/>
            <a:lstStyle/>
            <a:p>
              <a:endParaRPr lang="en-GB"/>
            </a:p>
          </p:txBody>
        </p:sp>
      </p:grpSp>
      <p:sp>
        <p:nvSpPr>
          <p:cNvPr id="163927" name="Rectangle 87">
            <a:extLst>
              <a:ext uri="{FF2B5EF4-FFF2-40B4-BE49-F238E27FC236}">
                <a16:creationId xmlns:a16="http://schemas.microsoft.com/office/drawing/2014/main" id="{26D8F557-152D-49F9-AA28-B0E66885F577}"/>
              </a:ext>
            </a:extLst>
          </p:cNvPr>
          <p:cNvSpPr>
            <a:spLocks noChangeArrowheads="1"/>
          </p:cNvSpPr>
          <p:nvPr/>
        </p:nvSpPr>
        <p:spPr bwMode="auto">
          <a:xfrm>
            <a:off x="0" y="633413"/>
            <a:ext cx="9144000" cy="738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buClr>
                <a:srgbClr val="990033"/>
              </a:buClr>
              <a:buFont typeface="Wingdings" panose="05000000000000000000" pitchFamily="2" charset="2"/>
              <a:buChar char="§"/>
            </a:pPr>
            <a:r>
              <a:rPr lang="it-IT" altLang="zh-CN" sz="2400" dirty="0">
                <a:solidFill>
                  <a:srgbClr val="990033"/>
                </a:solidFill>
                <a:ea typeface="SimSun" panose="02010600030101010101" pitchFamily="2" charset="-122"/>
              </a:rPr>
              <a:t>Tipo III</a:t>
            </a:r>
            <a:r>
              <a:rPr lang="it-IT" altLang="zh-CN" sz="2400" b="0" dirty="0">
                <a:ea typeface="SimSun" panose="02010600030101010101" pitchFamily="2" charset="-122"/>
              </a:rPr>
              <a:t> - </a:t>
            </a:r>
            <a:r>
              <a:rPr lang="it-IT" altLang="zh-CN" sz="2400" dirty="0">
                <a:ea typeface="SimSun" panose="02010600030101010101" pitchFamily="2" charset="-122"/>
              </a:rPr>
              <a:t>intensità assoluta del target + valenza media </a:t>
            </a:r>
            <a:r>
              <a:rPr lang="it-IT" altLang="en-US" sz="2400" dirty="0"/>
              <a:t>±</a:t>
            </a:r>
            <a:r>
              <a:rPr lang="it-IT" altLang="zh-CN" sz="2400" dirty="0">
                <a:ea typeface="SimSun" panose="02010600030101010101" pitchFamily="2" charset="-122"/>
              </a:rPr>
              <a:t> </a:t>
            </a:r>
            <a:r>
              <a:rPr lang="it-IT" altLang="zh-CN" sz="2400" i="1" dirty="0" err="1">
                <a:ea typeface="SimSun" panose="02010600030101010101" pitchFamily="2" charset="-122"/>
              </a:rPr>
              <a:t>happiness</a:t>
            </a:r>
            <a:r>
              <a:rPr lang="it-IT" altLang="zh-CN" sz="2400" i="1" dirty="0">
                <a:ea typeface="SimSun" panose="02010600030101010101" pitchFamily="2" charset="-122"/>
              </a:rPr>
              <a:t> </a:t>
            </a:r>
            <a:r>
              <a:rPr lang="it-IT" altLang="zh-CN" sz="2400" i="1" dirty="0" err="1">
                <a:ea typeface="SimSun" panose="02010600030101010101" pitchFamily="2" charset="-122"/>
              </a:rPr>
              <a:t>advantage</a:t>
            </a:r>
            <a:r>
              <a:rPr lang="it-IT" altLang="zh-CN" sz="2400" i="1" dirty="0">
                <a:ea typeface="SimSun" panose="02010600030101010101" pitchFamily="2" charset="-122"/>
              </a:rPr>
              <a:t> </a:t>
            </a:r>
            <a:r>
              <a:rPr lang="it-IT" altLang="zh-CN" sz="2400" dirty="0">
                <a:ea typeface="SimSun" panose="02010600030101010101" pitchFamily="2" charset="-122"/>
              </a:rPr>
              <a:t>(</a:t>
            </a:r>
            <a:r>
              <a:rPr lang="it-IT" altLang="zh-CN" sz="2400" i="1" dirty="0">
                <a:ea typeface="SimSun" panose="02010600030101010101" pitchFamily="2" charset="-122"/>
              </a:rPr>
              <a:t>k</a:t>
            </a:r>
            <a:r>
              <a:rPr lang="it-IT" altLang="zh-CN" sz="2400" dirty="0">
                <a:ea typeface="SimSun" panose="02010600030101010101" pitchFamily="2" charset="-122"/>
              </a:rPr>
              <a:t>)</a:t>
            </a:r>
            <a:endParaRPr lang="it-IT" altLang="en-US" sz="2400" b="0" dirty="0">
              <a:ea typeface="SimSun" panose="02010600030101010101" pitchFamily="2" charset="-122"/>
            </a:endParaRPr>
          </a:p>
        </p:txBody>
      </p:sp>
      <p:sp>
        <p:nvSpPr>
          <p:cNvPr id="164054" name="Text Box 214">
            <a:extLst>
              <a:ext uri="{FF2B5EF4-FFF2-40B4-BE49-F238E27FC236}">
                <a16:creationId xmlns:a16="http://schemas.microsoft.com/office/drawing/2014/main" id="{A4A14388-A6E0-4E50-A224-DF5ADF188265}"/>
              </a:ext>
            </a:extLst>
          </p:cNvPr>
          <p:cNvSpPr txBox="1">
            <a:spLocks noChangeArrowheads="1"/>
          </p:cNvSpPr>
          <p:nvPr/>
        </p:nvSpPr>
        <p:spPr bwMode="auto">
          <a:xfrm rot="16200000">
            <a:off x="4763294" y="4312443"/>
            <a:ext cx="2351088"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target absolute intensity</a:t>
            </a:r>
          </a:p>
        </p:txBody>
      </p:sp>
      <p:sp>
        <p:nvSpPr>
          <p:cNvPr id="164055" name="Rectangle 215">
            <a:extLst>
              <a:ext uri="{FF2B5EF4-FFF2-40B4-BE49-F238E27FC236}">
                <a16:creationId xmlns:a16="http://schemas.microsoft.com/office/drawing/2014/main" id="{40E94986-027D-4B0F-B145-A9CCD776733D}"/>
              </a:ext>
            </a:extLst>
          </p:cNvPr>
          <p:cNvSpPr>
            <a:spLocks noChangeArrowheads="1"/>
          </p:cNvSpPr>
          <p:nvPr/>
        </p:nvSpPr>
        <p:spPr bwMode="auto">
          <a:xfrm>
            <a:off x="5846762" y="3217862"/>
            <a:ext cx="257175" cy="2447925"/>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en-GB"/>
          </a:p>
        </p:txBody>
      </p:sp>
      <p:sp>
        <p:nvSpPr>
          <p:cNvPr id="164057" name="Rectangle 217">
            <a:extLst>
              <a:ext uri="{FF2B5EF4-FFF2-40B4-BE49-F238E27FC236}">
                <a16:creationId xmlns:a16="http://schemas.microsoft.com/office/drawing/2014/main" id="{2190424F-9633-40C9-B892-75DAC15431DA}"/>
              </a:ext>
            </a:extLst>
          </p:cNvPr>
          <p:cNvSpPr>
            <a:spLocks noChangeArrowheads="1"/>
          </p:cNvSpPr>
          <p:nvPr/>
        </p:nvSpPr>
        <p:spPr bwMode="auto">
          <a:xfrm>
            <a:off x="6346825" y="1495425"/>
            <a:ext cx="1250214" cy="276999"/>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dirty="0" err="1">
                <a:solidFill>
                  <a:schemeClr val="folHlink"/>
                </a:solidFill>
              </a:rPr>
              <a:t>incongruente</a:t>
            </a:r>
            <a:endParaRPr lang="it-IT" altLang="en-US" dirty="0">
              <a:solidFill>
                <a:schemeClr val="folHlink"/>
              </a:solidFill>
            </a:endParaRPr>
          </a:p>
        </p:txBody>
      </p:sp>
      <p:sp>
        <p:nvSpPr>
          <p:cNvPr id="164058" name="Rectangle 218">
            <a:extLst>
              <a:ext uri="{FF2B5EF4-FFF2-40B4-BE49-F238E27FC236}">
                <a16:creationId xmlns:a16="http://schemas.microsoft.com/office/drawing/2014/main" id="{FF9A7E63-B4C4-4700-BAC0-A154BA686364}"/>
              </a:ext>
            </a:extLst>
          </p:cNvPr>
          <p:cNvSpPr>
            <a:spLocks noChangeArrowheads="1"/>
          </p:cNvSpPr>
          <p:nvPr/>
        </p:nvSpPr>
        <p:spPr bwMode="auto">
          <a:xfrm>
            <a:off x="1743295" y="1493044"/>
            <a:ext cx="1075487" cy="276999"/>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dirty="0" err="1">
                <a:solidFill>
                  <a:srgbClr val="008000"/>
                </a:solidFill>
              </a:rPr>
              <a:t>congruente</a:t>
            </a:r>
            <a:endParaRPr lang="it-IT" altLang="en-US" dirty="0">
              <a:solidFill>
                <a:srgbClr val="008000"/>
              </a:solidFill>
            </a:endParaRPr>
          </a:p>
        </p:txBody>
      </p:sp>
      <p:sp>
        <p:nvSpPr>
          <p:cNvPr id="156" name="CasellaDiTesto 155">
            <a:extLst>
              <a:ext uri="{FF2B5EF4-FFF2-40B4-BE49-F238E27FC236}">
                <a16:creationId xmlns:a16="http://schemas.microsoft.com/office/drawing/2014/main" id="{B5E56949-3DAF-44D2-ABAF-488C2452B53C}"/>
              </a:ext>
            </a:extLst>
          </p:cNvPr>
          <p:cNvSpPr txBox="1"/>
          <p:nvPr/>
        </p:nvSpPr>
        <p:spPr>
          <a:xfrm>
            <a:off x="5937974" y="5646221"/>
            <a:ext cx="976358" cy="369332"/>
          </a:xfrm>
          <a:prstGeom prst="rect">
            <a:avLst/>
          </a:prstGeom>
          <a:solidFill>
            <a:schemeClr val="bg1"/>
          </a:solidFill>
        </p:spPr>
        <p:txBody>
          <a:bodyPr wrap="none" rtlCol="0">
            <a:spAutoFit/>
          </a:bodyPr>
          <a:lstStyle/>
          <a:p>
            <a:pPr algn="ctr"/>
            <a:r>
              <a:rPr lang="it-IT" dirty="0"/>
              <a:t>negativa</a:t>
            </a:r>
            <a:endParaRPr lang="en-GB" dirty="0"/>
          </a:p>
        </p:txBody>
      </p:sp>
      <p:sp>
        <p:nvSpPr>
          <p:cNvPr id="157" name="CasellaDiTesto 156">
            <a:extLst>
              <a:ext uri="{FF2B5EF4-FFF2-40B4-BE49-F238E27FC236}">
                <a16:creationId xmlns:a16="http://schemas.microsoft.com/office/drawing/2014/main" id="{BA920500-462D-45F5-89AA-34CE5E6E27A5}"/>
              </a:ext>
            </a:extLst>
          </p:cNvPr>
          <p:cNvSpPr txBox="1"/>
          <p:nvPr/>
        </p:nvSpPr>
        <p:spPr>
          <a:xfrm>
            <a:off x="7068343" y="5646221"/>
            <a:ext cx="912237" cy="369332"/>
          </a:xfrm>
          <a:prstGeom prst="rect">
            <a:avLst/>
          </a:prstGeom>
          <a:solidFill>
            <a:schemeClr val="bg1"/>
          </a:solidFill>
        </p:spPr>
        <p:txBody>
          <a:bodyPr wrap="none" rtlCol="0">
            <a:spAutoFit/>
          </a:bodyPr>
          <a:lstStyle/>
          <a:p>
            <a:pPr algn="ctr"/>
            <a:r>
              <a:rPr lang="it-IT" dirty="0"/>
              <a:t>positiva</a:t>
            </a:r>
            <a:endParaRPr lang="en-GB" dirty="0"/>
          </a:p>
        </p:txBody>
      </p:sp>
      <p:sp>
        <p:nvSpPr>
          <p:cNvPr id="158" name="CasellaDiTesto 157">
            <a:extLst>
              <a:ext uri="{FF2B5EF4-FFF2-40B4-BE49-F238E27FC236}">
                <a16:creationId xmlns:a16="http://schemas.microsoft.com/office/drawing/2014/main" id="{2EA200FA-127D-41BC-ACBD-4C99301968B6}"/>
              </a:ext>
            </a:extLst>
          </p:cNvPr>
          <p:cNvSpPr txBox="1"/>
          <p:nvPr/>
        </p:nvSpPr>
        <p:spPr>
          <a:xfrm>
            <a:off x="6200775" y="6216134"/>
            <a:ext cx="1522340" cy="369332"/>
          </a:xfrm>
          <a:prstGeom prst="rect">
            <a:avLst/>
          </a:prstGeom>
          <a:solidFill>
            <a:schemeClr val="bg1"/>
          </a:solidFill>
        </p:spPr>
        <p:txBody>
          <a:bodyPr wrap="none" rtlCol="0">
            <a:spAutoFit/>
          </a:bodyPr>
          <a:lstStyle/>
          <a:p>
            <a:r>
              <a:rPr lang="it-IT" dirty="0"/>
              <a:t>valenza media</a:t>
            </a:r>
            <a:endParaRPr lang="en-GB" dirty="0"/>
          </a:p>
        </p:txBody>
      </p:sp>
      <p:sp>
        <p:nvSpPr>
          <p:cNvPr id="159" name="Rettangolo 158">
            <a:extLst>
              <a:ext uri="{FF2B5EF4-FFF2-40B4-BE49-F238E27FC236}">
                <a16:creationId xmlns:a16="http://schemas.microsoft.com/office/drawing/2014/main" id="{C2433CB6-22DF-4EB1-A961-DC64957C8F29}"/>
              </a:ext>
            </a:extLst>
          </p:cNvPr>
          <p:cNvSpPr/>
          <p:nvPr/>
        </p:nvSpPr>
        <p:spPr>
          <a:xfrm>
            <a:off x="6135687" y="1761867"/>
            <a:ext cx="1660525" cy="237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CasellaDiTesto 159">
            <a:extLst>
              <a:ext uri="{FF2B5EF4-FFF2-40B4-BE49-F238E27FC236}">
                <a16:creationId xmlns:a16="http://schemas.microsoft.com/office/drawing/2014/main" id="{ED22119E-B74D-445E-8F3C-5FC5B41B8CA7}"/>
              </a:ext>
            </a:extLst>
          </p:cNvPr>
          <p:cNvSpPr txBox="1"/>
          <p:nvPr/>
        </p:nvSpPr>
        <p:spPr>
          <a:xfrm>
            <a:off x="1192939" y="5660270"/>
            <a:ext cx="976358" cy="369332"/>
          </a:xfrm>
          <a:prstGeom prst="rect">
            <a:avLst/>
          </a:prstGeom>
          <a:solidFill>
            <a:schemeClr val="bg1"/>
          </a:solidFill>
        </p:spPr>
        <p:txBody>
          <a:bodyPr wrap="none" rtlCol="0">
            <a:spAutoFit/>
          </a:bodyPr>
          <a:lstStyle/>
          <a:p>
            <a:pPr algn="ctr"/>
            <a:r>
              <a:rPr lang="it-IT" dirty="0"/>
              <a:t>negativa</a:t>
            </a:r>
            <a:endParaRPr lang="en-GB" dirty="0"/>
          </a:p>
        </p:txBody>
      </p:sp>
      <p:sp>
        <p:nvSpPr>
          <p:cNvPr id="161" name="CasellaDiTesto 160">
            <a:extLst>
              <a:ext uri="{FF2B5EF4-FFF2-40B4-BE49-F238E27FC236}">
                <a16:creationId xmlns:a16="http://schemas.microsoft.com/office/drawing/2014/main" id="{D8869235-3AA7-4408-909C-D37430CB741E}"/>
              </a:ext>
            </a:extLst>
          </p:cNvPr>
          <p:cNvSpPr txBox="1"/>
          <p:nvPr/>
        </p:nvSpPr>
        <p:spPr>
          <a:xfrm>
            <a:off x="2323308" y="5660270"/>
            <a:ext cx="912237" cy="369332"/>
          </a:xfrm>
          <a:prstGeom prst="rect">
            <a:avLst/>
          </a:prstGeom>
          <a:solidFill>
            <a:schemeClr val="bg1"/>
          </a:solidFill>
        </p:spPr>
        <p:txBody>
          <a:bodyPr wrap="none" rtlCol="0">
            <a:spAutoFit/>
          </a:bodyPr>
          <a:lstStyle/>
          <a:p>
            <a:pPr algn="ctr"/>
            <a:r>
              <a:rPr lang="it-IT" dirty="0"/>
              <a:t>positiva</a:t>
            </a:r>
            <a:endParaRPr lang="en-GB" dirty="0"/>
          </a:p>
        </p:txBody>
      </p:sp>
      <p:sp>
        <p:nvSpPr>
          <p:cNvPr id="162" name="CasellaDiTesto 161">
            <a:extLst>
              <a:ext uri="{FF2B5EF4-FFF2-40B4-BE49-F238E27FC236}">
                <a16:creationId xmlns:a16="http://schemas.microsoft.com/office/drawing/2014/main" id="{AD253C15-DE05-4D09-B765-932B61434B31}"/>
              </a:ext>
            </a:extLst>
          </p:cNvPr>
          <p:cNvSpPr txBox="1"/>
          <p:nvPr/>
        </p:nvSpPr>
        <p:spPr>
          <a:xfrm>
            <a:off x="1455740" y="6230183"/>
            <a:ext cx="1522340" cy="369332"/>
          </a:xfrm>
          <a:prstGeom prst="rect">
            <a:avLst/>
          </a:prstGeom>
          <a:solidFill>
            <a:schemeClr val="bg1"/>
          </a:solidFill>
        </p:spPr>
        <p:txBody>
          <a:bodyPr wrap="none" rtlCol="0">
            <a:spAutoFit/>
          </a:bodyPr>
          <a:lstStyle/>
          <a:p>
            <a:r>
              <a:rPr lang="it-IT" dirty="0"/>
              <a:t>valenza media</a:t>
            </a:r>
            <a:endParaRPr lang="en-GB" dirty="0"/>
          </a:p>
        </p:txBody>
      </p:sp>
      <p:sp>
        <p:nvSpPr>
          <p:cNvPr id="164" name="Text Box 11">
            <a:extLst>
              <a:ext uri="{FF2B5EF4-FFF2-40B4-BE49-F238E27FC236}">
                <a16:creationId xmlns:a16="http://schemas.microsoft.com/office/drawing/2014/main" id="{CEEB6B78-4A5C-4D66-9C59-38C880A0390E}"/>
              </a:ext>
            </a:extLst>
          </p:cNvPr>
          <p:cNvSpPr txBox="1">
            <a:spLocks noChangeArrowheads="1"/>
          </p:cNvSpPr>
          <p:nvPr/>
        </p:nvSpPr>
        <p:spPr bwMode="auto">
          <a:xfrm rot="16200000">
            <a:off x="4663497" y="4157682"/>
            <a:ext cx="2760243"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dirty="0"/>
              <a:t>intensità assoluta del target +</a:t>
            </a:r>
          </a:p>
          <a:p>
            <a:pPr algn="ctr"/>
            <a:r>
              <a:rPr lang="it-IT" altLang="en-US" dirty="0"/>
              <a:t>valenza media ± </a:t>
            </a:r>
            <a:r>
              <a:rPr lang="it-IT" altLang="en-US" i="1" dirty="0"/>
              <a:t>k</a:t>
            </a:r>
          </a:p>
        </p:txBody>
      </p:sp>
      <p:sp>
        <p:nvSpPr>
          <p:cNvPr id="227" name="Text Box 11">
            <a:extLst>
              <a:ext uri="{FF2B5EF4-FFF2-40B4-BE49-F238E27FC236}">
                <a16:creationId xmlns:a16="http://schemas.microsoft.com/office/drawing/2014/main" id="{BC1BB201-F524-4AF3-B058-81542DDEB8A0}"/>
              </a:ext>
            </a:extLst>
          </p:cNvPr>
          <p:cNvSpPr txBox="1">
            <a:spLocks noChangeArrowheads="1"/>
          </p:cNvSpPr>
          <p:nvPr/>
        </p:nvSpPr>
        <p:spPr bwMode="auto">
          <a:xfrm rot="16200000">
            <a:off x="-13838" y="4101325"/>
            <a:ext cx="2760243"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dirty="0"/>
              <a:t>intensità assoluta del target +</a:t>
            </a:r>
          </a:p>
          <a:p>
            <a:pPr algn="ctr"/>
            <a:r>
              <a:rPr lang="it-IT" altLang="en-US" dirty="0"/>
              <a:t>valenza media ± </a:t>
            </a:r>
            <a:r>
              <a:rPr lang="it-IT" altLang="en-US" i="1" dirty="0"/>
              <a:t>k</a:t>
            </a:r>
          </a:p>
        </p:txBody>
      </p:sp>
      <p:sp>
        <p:nvSpPr>
          <p:cNvPr id="228" name="Rectangle 6">
            <a:extLst>
              <a:ext uri="{FF2B5EF4-FFF2-40B4-BE49-F238E27FC236}">
                <a16:creationId xmlns:a16="http://schemas.microsoft.com/office/drawing/2014/main" id="{5366669A-8BCF-4EB7-A377-D62A2D780A36}"/>
              </a:ext>
            </a:extLst>
          </p:cNvPr>
          <p:cNvSpPr>
            <a:spLocks noChangeArrowheads="1"/>
          </p:cNvSpPr>
          <p:nvPr/>
        </p:nvSpPr>
        <p:spPr bwMode="auto">
          <a:xfrm>
            <a:off x="-247650" y="0"/>
            <a:ext cx="9677400" cy="580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lnSpc>
                <a:spcPct val="85000"/>
              </a:lnSpc>
            </a:pPr>
            <a:r>
              <a:rPr lang="it-IT" altLang="zh-CN" sz="4400" b="0" dirty="0">
                <a:solidFill>
                  <a:srgbClr val="990033"/>
                </a:solidFill>
                <a:ea typeface="MS PGothic" panose="020B0600070205080204" pitchFamily="34" charset="-128"/>
              </a:rPr>
              <a:t>Predizioni coppie emotive-neutre</a:t>
            </a:r>
            <a:endParaRPr lang="it-IT" altLang="en-US" sz="4400" b="0" dirty="0">
              <a:solidFill>
                <a:srgbClr val="990033"/>
              </a:solidFill>
              <a:ea typeface="MS PGothic" panose="020B0600070205080204" pitchFamily="34" charset="-128"/>
            </a:endParaRPr>
          </a:p>
        </p:txBody>
      </p:sp>
      <p:pic>
        <p:nvPicPr>
          <p:cNvPr id="229" name="Elemento grafico 228">
            <a:extLst>
              <a:ext uri="{FF2B5EF4-FFF2-40B4-BE49-F238E27FC236}">
                <a16:creationId xmlns:a16="http://schemas.microsoft.com/office/drawing/2014/main" id="{BB61186A-14CB-492B-A994-EF23569722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47710" y="2306638"/>
            <a:ext cx="2032444" cy="14051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path" presetSubtype="0" accel="50000" decel="50000" fill="hold" nodeType="withEffect">
                                  <p:stCondLst>
                                    <p:cond delay="0"/>
                                  </p:stCondLst>
                                  <p:childTnLst>
                                    <p:animMotion origin="layout" path="M -2.77778E-6 -0.00138 L -2.77778E-6 0.03334 " pathEditMode="relative" rAng="0" ptsTypes="AA">
                                      <p:cBhvr>
                                        <p:cTn id="6" dur="2000" fill="hold"/>
                                        <p:tgtEl>
                                          <p:spTgt spid="163929"/>
                                        </p:tgtEl>
                                        <p:attrNameLst>
                                          <p:attrName>ppt_x</p:attrName>
                                          <p:attrName>ppt_y</p:attrName>
                                        </p:attrNameLst>
                                      </p:cBhvr>
                                      <p:rCtr x="0" y="1736"/>
                                    </p:animMotion>
                                  </p:childTnLst>
                                </p:cTn>
                              </p:par>
                              <p:par>
                                <p:cTn id="7" presetID="64" presetClass="path" presetSubtype="0" accel="50000" decel="50000" fill="hold" nodeType="withEffect">
                                  <p:stCondLst>
                                    <p:cond delay="0"/>
                                  </p:stCondLst>
                                  <p:childTnLst>
                                    <p:animMotion origin="layout" path="M -0.00104 0.00139 L -0.00104 -0.02917 " pathEditMode="relative" rAng="0" ptsTypes="AA">
                                      <p:cBhvr>
                                        <p:cTn id="8" dur="2000" fill="hold"/>
                                        <p:tgtEl>
                                          <p:spTgt spid="163930"/>
                                        </p:tgtEl>
                                        <p:attrNameLst>
                                          <p:attrName>ppt_x</p:attrName>
                                          <p:attrName>ppt_y</p:attrName>
                                        </p:attrNameLst>
                                      </p:cBhvr>
                                      <p:rCtr x="0" y="-1528"/>
                                    </p:animMotion>
                                  </p:childTnLst>
                                </p:cTn>
                              </p:par>
                            </p:childTnLst>
                          </p:cTn>
                        </p:par>
                        <p:par>
                          <p:cTn id="9" fill="hold" nodeType="afterGroup">
                            <p:stCondLst>
                              <p:cond delay="2000"/>
                            </p:stCondLst>
                            <p:childTnLst>
                              <p:par>
                                <p:cTn id="10" presetID="64" presetClass="path" presetSubtype="0" accel="50000" decel="50000" fill="hold" nodeType="afterEffect">
                                  <p:stCondLst>
                                    <p:cond delay="0"/>
                                  </p:stCondLst>
                                  <p:childTnLst>
                                    <p:animMotion origin="layout" path="M 3.33333E-6 0.00278 L 3.33333E-6 -0.02639 " pathEditMode="relative" rAng="0" ptsTypes="AA">
                                      <p:cBhvr>
                                        <p:cTn id="11" dur="2000" fill="hold"/>
                                        <p:tgtEl>
                                          <p:spTgt spid="163931"/>
                                        </p:tgtEl>
                                        <p:attrNameLst>
                                          <p:attrName>ppt_x</p:attrName>
                                          <p:attrName>ppt_y</p:attrName>
                                        </p:attrNameLst>
                                      </p:cBhvr>
                                      <p:rCtr x="0" y="-1458"/>
                                    </p:animMotion>
                                  </p:childTnLst>
                                </p:cTn>
                              </p:par>
                              <p:par>
                                <p:cTn id="12" presetID="42" presetClass="path" presetSubtype="0" accel="50000" decel="50000" fill="hold" nodeType="withEffect">
                                  <p:stCondLst>
                                    <p:cond delay="0"/>
                                  </p:stCondLst>
                                  <p:childTnLst>
                                    <p:animMotion origin="layout" path="M 0.00226 0.00301 L 0.00226 0.03218 " pathEditMode="relative" rAng="0" ptsTypes="AA">
                                      <p:cBhvr>
                                        <p:cTn id="13" dur="2000" fill="hold"/>
                                        <p:tgtEl>
                                          <p:spTgt spid="163932"/>
                                        </p:tgtEl>
                                        <p:attrNameLst>
                                          <p:attrName>ppt_x</p:attrName>
                                          <p:attrName>ppt_y</p:attrName>
                                        </p:attrNameLst>
                                      </p:cBhvr>
                                      <p:rCtr x="0" y="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uppo 55">
            <a:extLst>
              <a:ext uri="{FF2B5EF4-FFF2-40B4-BE49-F238E27FC236}">
                <a16:creationId xmlns:a16="http://schemas.microsoft.com/office/drawing/2014/main" id="{7ED49D0A-2D7D-4629-90CC-FEB086FFCA5A}"/>
              </a:ext>
            </a:extLst>
          </p:cNvPr>
          <p:cNvGrpSpPr/>
          <p:nvPr/>
        </p:nvGrpSpPr>
        <p:grpSpPr>
          <a:xfrm>
            <a:off x="-25689" y="1259694"/>
            <a:ext cx="3638154" cy="5037697"/>
            <a:chOff x="2742298" y="1276888"/>
            <a:chExt cx="3638154" cy="5037697"/>
          </a:xfrm>
        </p:grpSpPr>
        <p:pic>
          <p:nvPicPr>
            <p:cNvPr id="57" name="Immagine 56">
              <a:extLst>
                <a:ext uri="{FF2B5EF4-FFF2-40B4-BE49-F238E27FC236}">
                  <a16:creationId xmlns:a16="http://schemas.microsoft.com/office/drawing/2014/main" id="{6D7680E0-83A4-411B-8DFA-1FF397C21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2298" y="2638200"/>
              <a:ext cx="3603109" cy="36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Immagine 57">
              <a:extLst>
                <a:ext uri="{FF2B5EF4-FFF2-40B4-BE49-F238E27FC236}">
                  <a16:creationId xmlns:a16="http://schemas.microsoft.com/office/drawing/2014/main" id="{45459B66-1D73-44EE-8523-218B94D4D9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3547" y="1276888"/>
              <a:ext cx="3616905" cy="137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317" name="Gruppo 5">
            <a:extLst>
              <a:ext uri="{FF2B5EF4-FFF2-40B4-BE49-F238E27FC236}">
                <a16:creationId xmlns:a16="http://schemas.microsoft.com/office/drawing/2014/main" id="{AD8A2D1B-85AA-4F20-86C5-6CCD3C21A7A0}"/>
              </a:ext>
            </a:extLst>
          </p:cNvPr>
          <p:cNvGrpSpPr>
            <a:grpSpLocks/>
          </p:cNvGrpSpPr>
          <p:nvPr/>
        </p:nvGrpSpPr>
        <p:grpSpPr bwMode="auto">
          <a:xfrm>
            <a:off x="3655219" y="3473054"/>
            <a:ext cx="1947060" cy="2519715"/>
            <a:chOff x="7696199" y="1895594"/>
            <a:chExt cx="2595607" cy="3358564"/>
          </a:xfrm>
        </p:grpSpPr>
        <p:pic>
          <p:nvPicPr>
            <p:cNvPr id="13340" name="Immagine 3">
              <a:extLst>
                <a:ext uri="{FF2B5EF4-FFF2-40B4-BE49-F238E27FC236}">
                  <a16:creationId xmlns:a16="http://schemas.microsoft.com/office/drawing/2014/main" id="{27503E08-CBBA-4326-A77B-2C4E78563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342" t="6467" r="15372" b="7642"/>
            <a:stretch>
              <a:fillRect/>
            </a:stretch>
          </p:blipFill>
          <p:spPr bwMode="auto">
            <a:xfrm rot="5400000">
              <a:off x="7389221" y="2202572"/>
              <a:ext cx="2993790" cy="237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1" name="CasellaDiTesto 4">
              <a:extLst>
                <a:ext uri="{FF2B5EF4-FFF2-40B4-BE49-F238E27FC236}">
                  <a16:creationId xmlns:a16="http://schemas.microsoft.com/office/drawing/2014/main" id="{8C899DDD-491A-45A7-A778-EA3064512450}"/>
                </a:ext>
              </a:extLst>
            </p:cNvPr>
            <p:cNvSpPr txBox="1">
              <a:spLocks noChangeArrowheads="1"/>
            </p:cNvSpPr>
            <p:nvPr/>
          </p:nvSpPr>
          <p:spPr bwMode="auto">
            <a:xfrm>
              <a:off x="9359840" y="4761870"/>
              <a:ext cx="931966" cy="4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1800"/>
                <a:t>fovea</a:t>
              </a:r>
            </a:p>
          </p:txBody>
        </p:sp>
      </p:grpSp>
      <p:grpSp>
        <p:nvGrpSpPr>
          <p:cNvPr id="7" name="Gruppo 6">
            <a:extLst>
              <a:ext uri="{FF2B5EF4-FFF2-40B4-BE49-F238E27FC236}">
                <a16:creationId xmlns:a16="http://schemas.microsoft.com/office/drawing/2014/main" id="{F174F002-0F7B-4893-A237-6CDB3458CC13}"/>
              </a:ext>
            </a:extLst>
          </p:cNvPr>
          <p:cNvGrpSpPr>
            <a:grpSpLocks/>
          </p:cNvGrpSpPr>
          <p:nvPr/>
        </p:nvGrpSpPr>
        <p:grpSpPr bwMode="auto">
          <a:xfrm>
            <a:off x="4244579" y="1937147"/>
            <a:ext cx="516731" cy="3400425"/>
            <a:chOff x="5659831" y="1439299"/>
            <a:chExt cx="688167" cy="4534032"/>
          </a:xfrm>
        </p:grpSpPr>
        <p:cxnSp>
          <p:nvCxnSpPr>
            <p:cNvPr id="8" name="Connettore 2 7">
              <a:extLst>
                <a:ext uri="{FF2B5EF4-FFF2-40B4-BE49-F238E27FC236}">
                  <a16:creationId xmlns:a16="http://schemas.microsoft.com/office/drawing/2014/main" id="{3EC692D7-B469-4D91-999B-B1E0B2F8A81A}"/>
                </a:ext>
              </a:extLst>
            </p:cNvPr>
            <p:cNvCxnSpPr>
              <a:cxnSpLocks/>
              <a:stCxn id="36" idx="0"/>
              <a:endCxn id="40" idx="0"/>
            </p:cNvCxnSpPr>
            <p:nvPr/>
          </p:nvCxnSpPr>
          <p:spPr>
            <a:xfrm>
              <a:off x="6019770" y="1439299"/>
              <a:ext cx="76111" cy="4534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ttore 2 32">
              <a:extLst>
                <a:ext uri="{FF2B5EF4-FFF2-40B4-BE49-F238E27FC236}">
                  <a16:creationId xmlns:a16="http://schemas.microsoft.com/office/drawing/2014/main" id="{CEC12B00-F93E-410B-B15F-1B6AE7DA74B7}"/>
                </a:ext>
              </a:extLst>
            </p:cNvPr>
            <p:cNvCxnSpPr>
              <a:cxnSpLocks/>
              <a:stCxn id="36" idx="2"/>
              <a:endCxn id="41" idx="1"/>
            </p:cNvCxnSpPr>
            <p:nvPr/>
          </p:nvCxnSpPr>
          <p:spPr>
            <a:xfrm>
              <a:off x="5659831" y="1439299"/>
              <a:ext cx="688167" cy="4534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o 33">
            <a:extLst>
              <a:ext uri="{FF2B5EF4-FFF2-40B4-BE49-F238E27FC236}">
                <a16:creationId xmlns:a16="http://schemas.microsoft.com/office/drawing/2014/main" id="{1017E42F-C20D-4B61-A6CE-D72169E75A33}"/>
              </a:ext>
            </a:extLst>
          </p:cNvPr>
          <p:cNvGrpSpPr>
            <a:grpSpLocks noChangeAspect="1"/>
          </p:cNvGrpSpPr>
          <p:nvPr/>
        </p:nvGrpSpPr>
        <p:grpSpPr bwMode="auto">
          <a:xfrm>
            <a:off x="4244578" y="1801416"/>
            <a:ext cx="270272" cy="270272"/>
            <a:chOff x="5825875" y="2358900"/>
            <a:chExt cx="540000" cy="540000"/>
          </a:xfrm>
        </p:grpSpPr>
        <p:sp>
          <p:nvSpPr>
            <p:cNvPr id="35" name="Ovale 34">
              <a:extLst>
                <a:ext uri="{FF2B5EF4-FFF2-40B4-BE49-F238E27FC236}">
                  <a16:creationId xmlns:a16="http://schemas.microsoft.com/office/drawing/2014/main" id="{95490863-E79B-4062-94E7-376661837AA7}"/>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36" name="Cerchio parziale 35">
              <a:extLst>
                <a:ext uri="{FF2B5EF4-FFF2-40B4-BE49-F238E27FC236}">
                  <a16:creationId xmlns:a16="http://schemas.microsoft.com/office/drawing/2014/main" id="{18530547-AEB8-433B-B62E-8008F1D9B026}"/>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grpSp>
        <p:nvGrpSpPr>
          <p:cNvPr id="39" name="Gruppo 38">
            <a:extLst>
              <a:ext uri="{FF2B5EF4-FFF2-40B4-BE49-F238E27FC236}">
                <a16:creationId xmlns:a16="http://schemas.microsoft.com/office/drawing/2014/main" id="{01D67887-4CE0-43BC-802F-1ED7740231E3}"/>
              </a:ext>
            </a:extLst>
          </p:cNvPr>
          <p:cNvGrpSpPr>
            <a:grpSpLocks noChangeAspect="1"/>
          </p:cNvGrpSpPr>
          <p:nvPr/>
        </p:nvGrpSpPr>
        <p:grpSpPr bwMode="auto">
          <a:xfrm rot="5400000" flipV="1">
            <a:off x="4572001" y="5242322"/>
            <a:ext cx="189309" cy="189310"/>
            <a:chOff x="5825875" y="2358900"/>
            <a:chExt cx="540000" cy="540000"/>
          </a:xfrm>
        </p:grpSpPr>
        <p:sp>
          <p:nvSpPr>
            <p:cNvPr id="40" name="Ovale 39">
              <a:extLst>
                <a:ext uri="{FF2B5EF4-FFF2-40B4-BE49-F238E27FC236}">
                  <a16:creationId xmlns:a16="http://schemas.microsoft.com/office/drawing/2014/main" id="{1B3DEF0F-31F9-442F-A863-3894B2C25126}"/>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41" name="Cerchio parziale 40">
              <a:extLst>
                <a:ext uri="{FF2B5EF4-FFF2-40B4-BE49-F238E27FC236}">
                  <a16:creationId xmlns:a16="http://schemas.microsoft.com/office/drawing/2014/main" id="{5E549AE0-FA19-40BC-BC5C-66B350E3AF98}"/>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grpSp>
        <p:nvGrpSpPr>
          <p:cNvPr id="29" name="Gruppo 28">
            <a:extLst>
              <a:ext uri="{FF2B5EF4-FFF2-40B4-BE49-F238E27FC236}">
                <a16:creationId xmlns:a16="http://schemas.microsoft.com/office/drawing/2014/main" id="{9805E0AC-10F8-4E65-9DF3-CA6225F10C42}"/>
              </a:ext>
            </a:extLst>
          </p:cNvPr>
          <p:cNvGrpSpPr>
            <a:grpSpLocks/>
          </p:cNvGrpSpPr>
          <p:nvPr/>
        </p:nvGrpSpPr>
        <p:grpSpPr bwMode="auto">
          <a:xfrm rot="20220154">
            <a:off x="3448261" y="2131948"/>
            <a:ext cx="1735701" cy="3010682"/>
            <a:chOff x="4824659" y="1820349"/>
            <a:chExt cx="2311689" cy="4014654"/>
          </a:xfrm>
        </p:grpSpPr>
        <p:cxnSp>
          <p:nvCxnSpPr>
            <p:cNvPr id="30" name="Connettore 2 29">
              <a:extLst>
                <a:ext uri="{FF2B5EF4-FFF2-40B4-BE49-F238E27FC236}">
                  <a16:creationId xmlns:a16="http://schemas.microsoft.com/office/drawing/2014/main" id="{9B0D2D42-DEF3-4D2D-96A4-23E48414C37B}"/>
                </a:ext>
              </a:extLst>
            </p:cNvPr>
            <p:cNvCxnSpPr>
              <a:cxnSpLocks/>
              <a:endCxn id="42" idx="7"/>
            </p:cNvCxnSpPr>
            <p:nvPr/>
          </p:nvCxnSpPr>
          <p:spPr>
            <a:xfrm rot="1379846">
              <a:off x="5215880" y="1820349"/>
              <a:ext cx="1712331" cy="4014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422C7D09-F60E-4298-99CB-6831C337F0BA}"/>
                </a:ext>
              </a:extLst>
            </p:cNvPr>
            <p:cNvCxnSpPr>
              <a:cxnSpLocks/>
              <a:endCxn id="45" idx="1"/>
            </p:cNvCxnSpPr>
            <p:nvPr/>
          </p:nvCxnSpPr>
          <p:spPr>
            <a:xfrm rot="1379846">
              <a:off x="4824659" y="1937735"/>
              <a:ext cx="2311689" cy="3771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o 36">
            <a:extLst>
              <a:ext uri="{FF2B5EF4-FFF2-40B4-BE49-F238E27FC236}">
                <a16:creationId xmlns:a16="http://schemas.microsoft.com/office/drawing/2014/main" id="{D3C16932-AC24-49E9-B24A-AF1A383387C0}"/>
              </a:ext>
            </a:extLst>
          </p:cNvPr>
          <p:cNvGrpSpPr>
            <a:grpSpLocks noChangeAspect="1"/>
          </p:cNvGrpSpPr>
          <p:nvPr/>
        </p:nvGrpSpPr>
        <p:grpSpPr bwMode="auto">
          <a:xfrm rot="5400000" flipV="1">
            <a:off x="4994078" y="4954786"/>
            <a:ext cx="189309" cy="188119"/>
            <a:chOff x="5825875" y="2358900"/>
            <a:chExt cx="540000" cy="540000"/>
          </a:xfrm>
        </p:grpSpPr>
        <p:sp>
          <p:nvSpPr>
            <p:cNvPr id="42" name="Ovale 41">
              <a:extLst>
                <a:ext uri="{FF2B5EF4-FFF2-40B4-BE49-F238E27FC236}">
                  <a16:creationId xmlns:a16="http://schemas.microsoft.com/office/drawing/2014/main" id="{71777491-B443-488F-8BF6-11587C4E6C67}"/>
                </a:ext>
              </a:extLst>
            </p:cNvPr>
            <p:cNvSpPr>
              <a:spLocks/>
            </p:cNvSpPr>
            <p:nvPr/>
          </p:nvSpPr>
          <p:spPr>
            <a:xfrm>
              <a:off x="5825875" y="2358900"/>
              <a:ext cx="540000" cy="54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dirty="0"/>
            </a:p>
          </p:txBody>
        </p:sp>
        <p:sp>
          <p:nvSpPr>
            <p:cNvPr id="45" name="Cerchio parziale 44">
              <a:extLst>
                <a:ext uri="{FF2B5EF4-FFF2-40B4-BE49-F238E27FC236}">
                  <a16:creationId xmlns:a16="http://schemas.microsoft.com/office/drawing/2014/main" id="{0ECBDA25-731D-4596-88A4-7CDB0B77E0A9}"/>
                </a:ext>
              </a:extLst>
            </p:cNvPr>
            <p:cNvSpPr/>
            <p:nvPr/>
          </p:nvSpPr>
          <p:spPr>
            <a:xfrm>
              <a:off x="5825875" y="2358900"/>
              <a:ext cx="540000" cy="540000"/>
            </a:xfrm>
            <a:prstGeom prst="pi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solidFill>
                  <a:schemeClr val="tx1"/>
                </a:solidFill>
              </a:endParaRPr>
            </a:p>
          </p:txBody>
        </p:sp>
      </p:grpSp>
      <p:cxnSp>
        <p:nvCxnSpPr>
          <p:cNvPr id="46" name="Connettore 2 45">
            <a:extLst>
              <a:ext uri="{FF2B5EF4-FFF2-40B4-BE49-F238E27FC236}">
                <a16:creationId xmlns:a16="http://schemas.microsoft.com/office/drawing/2014/main" id="{18DECC4B-92DF-4253-8810-D2D5B68E5FF2}"/>
              </a:ext>
            </a:extLst>
          </p:cNvPr>
          <p:cNvCxnSpPr>
            <a:cxnSpLocks/>
          </p:cNvCxnSpPr>
          <p:nvPr/>
        </p:nvCxnSpPr>
        <p:spPr>
          <a:xfrm flipV="1">
            <a:off x="3648699" y="2404633"/>
            <a:ext cx="203597" cy="12858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50" name="CasellaDiTesto 49">
            <a:extLst>
              <a:ext uri="{FF2B5EF4-FFF2-40B4-BE49-F238E27FC236}">
                <a16:creationId xmlns:a16="http://schemas.microsoft.com/office/drawing/2014/main" id="{64FD48DD-875F-423F-BFD6-059215559CB6}"/>
              </a:ext>
            </a:extLst>
          </p:cNvPr>
          <p:cNvSpPr txBox="1">
            <a:spLocks noChangeArrowheads="1"/>
          </p:cNvSpPr>
          <p:nvPr/>
        </p:nvSpPr>
        <p:spPr bwMode="auto">
          <a:xfrm>
            <a:off x="3248734" y="2501503"/>
            <a:ext cx="109562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1350" dirty="0"/>
              <a:t>angolo visivo</a:t>
            </a:r>
          </a:p>
        </p:txBody>
      </p:sp>
      <p:sp>
        <p:nvSpPr>
          <p:cNvPr id="11" name="CasellaDiTesto 10">
            <a:extLst>
              <a:ext uri="{FF2B5EF4-FFF2-40B4-BE49-F238E27FC236}">
                <a16:creationId xmlns:a16="http://schemas.microsoft.com/office/drawing/2014/main" id="{CDB1D2D3-5BC5-4461-B7FF-62B8DC6777F6}"/>
              </a:ext>
            </a:extLst>
          </p:cNvPr>
          <p:cNvSpPr txBox="1">
            <a:spLocks noChangeArrowheads="1"/>
          </p:cNvSpPr>
          <p:nvPr/>
        </p:nvSpPr>
        <p:spPr bwMode="auto">
          <a:xfrm>
            <a:off x="4936332" y="1766888"/>
            <a:ext cx="4207669" cy="3023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it-IT" altLang="it-IT" sz="2100" dirty="0"/>
              <a:t>angolo visivo rimane invariato</a:t>
            </a:r>
          </a:p>
          <a:p>
            <a:pPr>
              <a:lnSpc>
                <a:spcPct val="100000"/>
              </a:lnSpc>
              <a:spcBef>
                <a:spcPct val="0"/>
              </a:spcBef>
            </a:pPr>
            <a:r>
              <a:rPr lang="it-IT" altLang="it-IT" sz="2100" dirty="0"/>
              <a:t>cambia eccentricità dalla fovea</a:t>
            </a:r>
          </a:p>
          <a:p>
            <a:pPr>
              <a:lnSpc>
                <a:spcPct val="100000"/>
              </a:lnSpc>
              <a:spcBef>
                <a:spcPct val="0"/>
              </a:spcBef>
            </a:pPr>
            <a:r>
              <a:rPr lang="it-IT" altLang="it-IT" sz="2100" dirty="0"/>
              <a:t>la percezione di parole, colori o </a:t>
            </a:r>
            <a:br>
              <a:rPr lang="it-IT" altLang="it-IT" sz="2100" dirty="0"/>
            </a:br>
            <a:r>
              <a:rPr lang="it-IT" altLang="it-IT" sz="2100" dirty="0"/>
              <a:t>forme dipende dall’eccentricità </a:t>
            </a:r>
            <a:br>
              <a:rPr lang="it-IT" altLang="it-IT" sz="2100" dirty="0"/>
            </a:br>
            <a:r>
              <a:rPr lang="it-IT" altLang="it-IT" sz="2100" dirty="0"/>
              <a:t>dalla fovea </a:t>
            </a:r>
          </a:p>
          <a:p>
            <a:pPr>
              <a:lnSpc>
                <a:spcPct val="100000"/>
              </a:lnSpc>
              <a:spcBef>
                <a:spcPct val="0"/>
              </a:spcBef>
            </a:pPr>
            <a:r>
              <a:rPr lang="it-IT" altLang="it-IT" sz="2100" dirty="0"/>
              <a:t>ricordatevi della diversa convergenza tra coni e bastoncelli</a:t>
            </a:r>
          </a:p>
          <a:p>
            <a:pPr>
              <a:lnSpc>
                <a:spcPct val="100000"/>
              </a:lnSpc>
              <a:spcBef>
                <a:spcPct val="0"/>
              </a:spcBef>
            </a:pPr>
            <a:endParaRPr lang="it-IT" altLang="it-IT" sz="2250" dirty="0"/>
          </a:p>
        </p:txBody>
      </p:sp>
      <p:sp>
        <p:nvSpPr>
          <p:cNvPr id="51" name="CasellaDiTesto 50">
            <a:extLst>
              <a:ext uri="{FF2B5EF4-FFF2-40B4-BE49-F238E27FC236}">
                <a16:creationId xmlns:a16="http://schemas.microsoft.com/office/drawing/2014/main" id="{2032C42D-3ADD-4AAE-887C-8F39EB01882F}"/>
              </a:ext>
            </a:extLst>
          </p:cNvPr>
          <p:cNvSpPr txBox="1">
            <a:spLocks noChangeArrowheads="1"/>
          </p:cNvSpPr>
          <p:nvPr/>
        </p:nvSpPr>
        <p:spPr bwMode="auto">
          <a:xfrm>
            <a:off x="3938588" y="2365772"/>
            <a:ext cx="109562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it-IT" altLang="it-IT" sz="1350"/>
              <a:t>angolo visivo</a:t>
            </a:r>
          </a:p>
        </p:txBody>
      </p:sp>
      <p:sp>
        <p:nvSpPr>
          <p:cNvPr id="44" name="Titolo 3">
            <a:extLst>
              <a:ext uri="{FF2B5EF4-FFF2-40B4-BE49-F238E27FC236}">
                <a16:creationId xmlns:a16="http://schemas.microsoft.com/office/drawing/2014/main" id="{6D742D71-2879-4674-9C75-4974C443CFC7}"/>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eccentricità</a:t>
            </a:r>
          </a:p>
        </p:txBody>
      </p:sp>
      <p:sp>
        <p:nvSpPr>
          <p:cNvPr id="52" name="Ovale 51">
            <a:extLst>
              <a:ext uri="{FF2B5EF4-FFF2-40B4-BE49-F238E27FC236}">
                <a16:creationId xmlns:a16="http://schemas.microsoft.com/office/drawing/2014/main" id="{4178426C-A13E-4A39-A393-0981275C7326}"/>
              </a:ext>
            </a:extLst>
          </p:cNvPr>
          <p:cNvSpPr/>
          <p:nvPr/>
        </p:nvSpPr>
        <p:spPr bwMode="auto">
          <a:xfrm>
            <a:off x="2062731" y="2689980"/>
            <a:ext cx="938787" cy="900609"/>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p>
        </p:txBody>
      </p:sp>
      <p:grpSp>
        <p:nvGrpSpPr>
          <p:cNvPr id="53" name="Gruppo 52">
            <a:extLst>
              <a:ext uri="{FF2B5EF4-FFF2-40B4-BE49-F238E27FC236}">
                <a16:creationId xmlns:a16="http://schemas.microsoft.com/office/drawing/2014/main" id="{5056D244-BF4C-449F-B6ED-31FF2094D19C}"/>
              </a:ext>
            </a:extLst>
          </p:cNvPr>
          <p:cNvGrpSpPr>
            <a:grpSpLocks/>
          </p:cNvGrpSpPr>
          <p:nvPr/>
        </p:nvGrpSpPr>
        <p:grpSpPr bwMode="auto">
          <a:xfrm>
            <a:off x="2200213" y="2749351"/>
            <a:ext cx="2347606" cy="2874086"/>
            <a:chOff x="2942624" y="2522951"/>
            <a:chExt cx="3130391" cy="3832561"/>
          </a:xfrm>
        </p:grpSpPr>
        <p:cxnSp>
          <p:nvCxnSpPr>
            <p:cNvPr id="54" name="Connettore diritto 53">
              <a:extLst>
                <a:ext uri="{FF2B5EF4-FFF2-40B4-BE49-F238E27FC236}">
                  <a16:creationId xmlns:a16="http://schemas.microsoft.com/office/drawing/2014/main" id="{4215B938-F9D6-499E-8AEC-F4A539B36BFF}"/>
                </a:ext>
              </a:extLst>
            </p:cNvPr>
            <p:cNvCxnSpPr>
              <a:cxnSpLocks/>
            </p:cNvCxnSpPr>
            <p:nvPr/>
          </p:nvCxnSpPr>
          <p:spPr>
            <a:xfrm>
              <a:off x="3693628" y="2522951"/>
              <a:ext cx="2379387" cy="965051"/>
            </a:xfrm>
            <a:prstGeom prst="line">
              <a:avLst/>
            </a:prstGeom>
          </p:spPr>
          <p:style>
            <a:lnRef idx="1">
              <a:schemeClr val="dk1"/>
            </a:lnRef>
            <a:fillRef idx="0">
              <a:schemeClr val="dk1"/>
            </a:fillRef>
            <a:effectRef idx="0">
              <a:schemeClr val="dk1"/>
            </a:effectRef>
            <a:fontRef idx="minor">
              <a:schemeClr val="tx1"/>
            </a:fontRef>
          </p:style>
        </p:cxnSp>
        <p:cxnSp>
          <p:nvCxnSpPr>
            <p:cNvPr id="55" name="Connettore diritto 54">
              <a:extLst>
                <a:ext uri="{FF2B5EF4-FFF2-40B4-BE49-F238E27FC236}">
                  <a16:creationId xmlns:a16="http://schemas.microsoft.com/office/drawing/2014/main" id="{C6494A63-C0A7-459D-B2EF-46EE8C22163C}"/>
                </a:ext>
              </a:extLst>
            </p:cNvPr>
            <p:cNvCxnSpPr>
              <a:cxnSpLocks/>
              <a:stCxn id="52" idx="3"/>
            </p:cNvCxnSpPr>
            <p:nvPr/>
          </p:nvCxnSpPr>
          <p:spPr>
            <a:xfrm>
              <a:off x="2942624" y="3468857"/>
              <a:ext cx="2510208" cy="2886655"/>
            </a:xfrm>
            <a:prstGeom prst="line">
              <a:avLst/>
            </a:prstGeom>
          </p:spPr>
          <p:style>
            <a:lnRef idx="1">
              <a:schemeClr val="dk1"/>
            </a:lnRef>
            <a:fillRef idx="0">
              <a:schemeClr val="dk1"/>
            </a:fillRef>
            <a:effectRef idx="0">
              <a:schemeClr val="dk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0"/>
                                  </p:stCondLst>
                                  <p:childTnLst>
                                    <p:animEffect transition="out" filter="fade">
                                      <p:cBhvr>
                                        <p:cTn id="6" dur="300"/>
                                        <p:tgtEl>
                                          <p:spTgt spid="39"/>
                                        </p:tgtEl>
                                      </p:cBhvr>
                                    </p:animEffect>
                                    <p:set>
                                      <p:cBhvr>
                                        <p:cTn id="7" dur="1" fill="hold">
                                          <p:stCondLst>
                                            <p:cond delay="299"/>
                                          </p:stCondLst>
                                        </p:cTn>
                                        <p:tgtEl>
                                          <p:spTgt spid="3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300"/>
                                        <p:tgtEl>
                                          <p:spTgt spid="7"/>
                                        </p:tgtEl>
                                      </p:cBhvr>
                                    </p:animEffect>
                                    <p:set>
                                      <p:cBhvr>
                                        <p:cTn id="10" dur="1" fill="hold">
                                          <p:stCondLst>
                                            <p:cond delay="2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300"/>
                                        <p:tgtEl>
                                          <p:spTgt spid="51"/>
                                        </p:tgtEl>
                                      </p:cBhvr>
                                    </p:animEffect>
                                    <p:set>
                                      <p:cBhvr>
                                        <p:cTn id="13" dur="1" fill="hold">
                                          <p:stCondLst>
                                            <p:cond delay="299"/>
                                          </p:stCondLst>
                                        </p:cTn>
                                        <p:tgtEl>
                                          <p:spTgt spid="51"/>
                                        </p:tgtEl>
                                        <p:attrNameLst>
                                          <p:attrName>style.visibility</p:attrName>
                                        </p:attrNameLst>
                                      </p:cBhvr>
                                      <p:to>
                                        <p:strVal val="hidden"/>
                                      </p:to>
                                    </p:set>
                                  </p:childTnLst>
                                </p:cTn>
                              </p:par>
                              <p:par>
                                <p:cTn id="14" presetID="42" presetClass="path" presetSubtype="0" accel="50000" decel="50000" fill="hold" nodeType="withEffect">
                                  <p:stCondLst>
                                    <p:cond delay="0"/>
                                  </p:stCondLst>
                                  <p:childTnLst>
                                    <p:animMotion origin="layout" path="M 0.00078 -2.22222E-6 L -0.07917 0.05255 " pathEditMode="relative" rAng="0" ptsTypes="AA">
                                      <p:cBhvr>
                                        <p:cTn id="15" dur="2000" fill="hold"/>
                                        <p:tgtEl>
                                          <p:spTgt spid="34"/>
                                        </p:tgtEl>
                                        <p:attrNameLst>
                                          <p:attrName>ppt_x</p:attrName>
                                          <p:attrName>ppt_y</p:attrName>
                                        </p:attrNameLst>
                                      </p:cBhvr>
                                      <p:rCtr x="-3997" y="2616"/>
                                    </p:animMotion>
                                  </p:childTnLst>
                                </p:cTn>
                              </p:par>
                            </p:childTnLst>
                          </p:cTn>
                        </p:par>
                        <p:par>
                          <p:cTn id="16" fill="hold" nodeType="afterGroup">
                            <p:stCondLst>
                              <p:cond delay="2000"/>
                            </p:stCondLst>
                            <p:childTnLst>
                              <p:par>
                                <p:cTn id="17" presetID="1"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par>
                          <p:cTn id="19" fill="hold" nodeType="afterGroup">
                            <p:stCondLst>
                              <p:cond delay="2000"/>
                            </p:stCondLst>
                            <p:childTnLst>
                              <p:par>
                                <p:cTn id="20" presetID="1" presetClass="entr" presetSubtype="0" fill="hold" nodeType="afterEffect">
                                  <p:stCondLst>
                                    <p:cond delay="500"/>
                                  </p:stCondLst>
                                  <p:childTnLst>
                                    <p:set>
                                      <p:cBhvr>
                                        <p:cTn id="21" dur="1" fill="hold">
                                          <p:stCondLst>
                                            <p:cond delay="0"/>
                                          </p:stCondLst>
                                        </p:cTn>
                                        <p:tgtEl>
                                          <p:spTgt spid="3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Freeform 2">
            <a:extLst>
              <a:ext uri="{FF2B5EF4-FFF2-40B4-BE49-F238E27FC236}">
                <a16:creationId xmlns:a16="http://schemas.microsoft.com/office/drawing/2014/main" id="{D9D93F98-AD9C-4528-BB03-9E0C36C0959A}"/>
              </a:ext>
            </a:extLst>
          </p:cNvPr>
          <p:cNvSpPr>
            <a:spLocks/>
          </p:cNvSpPr>
          <p:nvPr/>
        </p:nvSpPr>
        <p:spPr bwMode="auto">
          <a:xfrm>
            <a:off x="5775325" y="2268537"/>
            <a:ext cx="2322512" cy="4357688"/>
          </a:xfrm>
          <a:custGeom>
            <a:avLst/>
            <a:gdLst>
              <a:gd name="T0" fmla="*/ 1483 w 1483"/>
              <a:gd name="T1" fmla="*/ 2733 h 2781"/>
              <a:gd name="T2" fmla="*/ 1435 w 1483"/>
              <a:gd name="T3" fmla="*/ 2781 h 2781"/>
              <a:gd name="T4" fmla="*/ 48 w 1483"/>
              <a:gd name="T5" fmla="*/ 2781 h 2781"/>
              <a:gd name="T6" fmla="*/ 0 w 1483"/>
              <a:gd name="T7" fmla="*/ 2733 h 2781"/>
              <a:gd name="T8" fmla="*/ 0 w 1483"/>
              <a:gd name="T9" fmla="*/ 48 h 2781"/>
              <a:gd name="T10" fmla="*/ 48 w 1483"/>
              <a:gd name="T11" fmla="*/ 0 h 2781"/>
              <a:gd name="T12" fmla="*/ 1435 w 1483"/>
              <a:gd name="T13" fmla="*/ 0 h 2781"/>
              <a:gd name="T14" fmla="*/ 1483 w 1483"/>
              <a:gd name="T15" fmla="*/ 48 h 2781"/>
              <a:gd name="T16" fmla="*/ 1483 w 1483"/>
              <a:gd name="T17" fmla="*/ 2733 h 2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3" h="2781">
                <a:moveTo>
                  <a:pt x="1483" y="2733"/>
                </a:moveTo>
                <a:cubicBezTo>
                  <a:pt x="1483" y="2760"/>
                  <a:pt x="1462" y="2781"/>
                  <a:pt x="1435" y="2781"/>
                </a:cubicBezTo>
                <a:cubicBezTo>
                  <a:pt x="48" y="2781"/>
                  <a:pt x="48" y="2781"/>
                  <a:pt x="48" y="2781"/>
                </a:cubicBezTo>
                <a:cubicBezTo>
                  <a:pt x="22" y="2781"/>
                  <a:pt x="0" y="2760"/>
                  <a:pt x="0" y="2733"/>
                </a:cubicBezTo>
                <a:cubicBezTo>
                  <a:pt x="0" y="48"/>
                  <a:pt x="0" y="48"/>
                  <a:pt x="0" y="48"/>
                </a:cubicBezTo>
                <a:cubicBezTo>
                  <a:pt x="0" y="21"/>
                  <a:pt x="22" y="0"/>
                  <a:pt x="48" y="0"/>
                </a:cubicBezTo>
                <a:cubicBezTo>
                  <a:pt x="1435" y="0"/>
                  <a:pt x="1435" y="0"/>
                  <a:pt x="1435" y="0"/>
                </a:cubicBezTo>
                <a:cubicBezTo>
                  <a:pt x="1462" y="0"/>
                  <a:pt x="1483" y="21"/>
                  <a:pt x="1483" y="48"/>
                </a:cubicBezTo>
                <a:lnTo>
                  <a:pt x="1483" y="2733"/>
                </a:lnTo>
                <a:close/>
              </a:path>
            </a:pathLst>
          </a:custGeom>
          <a:noFill/>
          <a:ln w="19050" cap="flat">
            <a:solidFill>
              <a:srgbClr val="66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3843" name="Freeform 3">
            <a:extLst>
              <a:ext uri="{FF2B5EF4-FFF2-40B4-BE49-F238E27FC236}">
                <a16:creationId xmlns:a16="http://schemas.microsoft.com/office/drawing/2014/main" id="{E99BDCB5-4FA1-4D63-A46F-A5772C55AEAF}"/>
              </a:ext>
            </a:extLst>
          </p:cNvPr>
          <p:cNvSpPr>
            <a:spLocks/>
          </p:cNvSpPr>
          <p:nvPr/>
        </p:nvSpPr>
        <p:spPr bwMode="auto">
          <a:xfrm>
            <a:off x="1052733" y="2274094"/>
            <a:ext cx="2322512" cy="4368800"/>
          </a:xfrm>
          <a:custGeom>
            <a:avLst/>
            <a:gdLst>
              <a:gd name="T0" fmla="*/ 1483 w 1483"/>
              <a:gd name="T1" fmla="*/ 2741 h 2789"/>
              <a:gd name="T2" fmla="*/ 1435 w 1483"/>
              <a:gd name="T3" fmla="*/ 2789 h 2789"/>
              <a:gd name="T4" fmla="*/ 48 w 1483"/>
              <a:gd name="T5" fmla="*/ 2789 h 2789"/>
              <a:gd name="T6" fmla="*/ 0 w 1483"/>
              <a:gd name="T7" fmla="*/ 2741 h 2789"/>
              <a:gd name="T8" fmla="*/ 0 w 1483"/>
              <a:gd name="T9" fmla="*/ 48 h 2789"/>
              <a:gd name="T10" fmla="*/ 48 w 1483"/>
              <a:gd name="T11" fmla="*/ 0 h 2789"/>
              <a:gd name="T12" fmla="*/ 1435 w 1483"/>
              <a:gd name="T13" fmla="*/ 0 h 2789"/>
              <a:gd name="T14" fmla="*/ 1483 w 1483"/>
              <a:gd name="T15" fmla="*/ 48 h 2789"/>
              <a:gd name="T16" fmla="*/ 1483 w 1483"/>
              <a:gd name="T17" fmla="*/ 2741 h 2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3" h="2789">
                <a:moveTo>
                  <a:pt x="1483" y="2741"/>
                </a:moveTo>
                <a:cubicBezTo>
                  <a:pt x="1483" y="2768"/>
                  <a:pt x="1462" y="2789"/>
                  <a:pt x="1435" y="2789"/>
                </a:cubicBezTo>
                <a:cubicBezTo>
                  <a:pt x="48" y="2789"/>
                  <a:pt x="48" y="2789"/>
                  <a:pt x="48" y="2789"/>
                </a:cubicBezTo>
                <a:cubicBezTo>
                  <a:pt x="22" y="2789"/>
                  <a:pt x="0" y="2768"/>
                  <a:pt x="0" y="2741"/>
                </a:cubicBezTo>
                <a:cubicBezTo>
                  <a:pt x="0" y="48"/>
                  <a:pt x="0" y="48"/>
                  <a:pt x="0" y="48"/>
                </a:cubicBezTo>
                <a:cubicBezTo>
                  <a:pt x="0" y="21"/>
                  <a:pt x="22" y="0"/>
                  <a:pt x="48" y="0"/>
                </a:cubicBezTo>
                <a:cubicBezTo>
                  <a:pt x="1435" y="0"/>
                  <a:pt x="1435" y="0"/>
                  <a:pt x="1435" y="0"/>
                </a:cubicBezTo>
                <a:cubicBezTo>
                  <a:pt x="1462" y="0"/>
                  <a:pt x="1483" y="21"/>
                  <a:pt x="1483" y="48"/>
                </a:cubicBezTo>
                <a:lnTo>
                  <a:pt x="1483" y="2741"/>
                </a:lnTo>
                <a:close/>
              </a:path>
            </a:pathLst>
          </a:custGeom>
          <a:noFill/>
          <a:ln w="19050" cap="rnd">
            <a:solidFill>
              <a:srgbClr val="00683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3844" name="Freeform 4">
            <a:extLst>
              <a:ext uri="{FF2B5EF4-FFF2-40B4-BE49-F238E27FC236}">
                <a16:creationId xmlns:a16="http://schemas.microsoft.com/office/drawing/2014/main" id="{88EFEA52-F0E5-4F2E-99D5-806115F459F1}"/>
              </a:ext>
            </a:extLst>
          </p:cNvPr>
          <p:cNvSpPr>
            <a:spLocks/>
          </p:cNvSpPr>
          <p:nvPr/>
        </p:nvSpPr>
        <p:spPr bwMode="auto">
          <a:xfrm>
            <a:off x="5892800" y="1636712"/>
            <a:ext cx="2074862" cy="1279525"/>
          </a:xfrm>
          <a:custGeom>
            <a:avLst/>
            <a:gdLst>
              <a:gd name="T0" fmla="*/ 1325 w 1325"/>
              <a:gd name="T1" fmla="*/ 769 h 817"/>
              <a:gd name="T2" fmla="*/ 1277 w 1325"/>
              <a:gd name="T3" fmla="*/ 817 h 817"/>
              <a:gd name="T4" fmla="*/ 48 w 1325"/>
              <a:gd name="T5" fmla="*/ 817 h 817"/>
              <a:gd name="T6" fmla="*/ 0 w 1325"/>
              <a:gd name="T7" fmla="*/ 769 h 817"/>
              <a:gd name="T8" fmla="*/ 0 w 1325"/>
              <a:gd name="T9" fmla="*/ 48 h 817"/>
              <a:gd name="T10" fmla="*/ 48 w 1325"/>
              <a:gd name="T11" fmla="*/ 0 h 817"/>
              <a:gd name="T12" fmla="*/ 1277 w 1325"/>
              <a:gd name="T13" fmla="*/ 0 h 817"/>
              <a:gd name="T14" fmla="*/ 1325 w 1325"/>
              <a:gd name="T15" fmla="*/ 48 h 817"/>
              <a:gd name="T16" fmla="*/ 1325 w 1325"/>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5" h="817">
                <a:moveTo>
                  <a:pt x="1325" y="769"/>
                </a:moveTo>
                <a:cubicBezTo>
                  <a:pt x="1325" y="795"/>
                  <a:pt x="1303" y="817"/>
                  <a:pt x="1277" y="817"/>
                </a:cubicBezTo>
                <a:cubicBezTo>
                  <a:pt x="48" y="817"/>
                  <a:pt x="48" y="817"/>
                  <a:pt x="48" y="817"/>
                </a:cubicBezTo>
                <a:cubicBezTo>
                  <a:pt x="21" y="817"/>
                  <a:pt x="0" y="795"/>
                  <a:pt x="0" y="769"/>
                </a:cubicBezTo>
                <a:cubicBezTo>
                  <a:pt x="0" y="48"/>
                  <a:pt x="0" y="48"/>
                  <a:pt x="0" y="48"/>
                </a:cubicBezTo>
                <a:cubicBezTo>
                  <a:pt x="0" y="21"/>
                  <a:pt x="21" y="0"/>
                  <a:pt x="48" y="0"/>
                </a:cubicBezTo>
                <a:cubicBezTo>
                  <a:pt x="1277" y="0"/>
                  <a:pt x="1277" y="0"/>
                  <a:pt x="1277" y="0"/>
                </a:cubicBezTo>
                <a:cubicBezTo>
                  <a:pt x="1303" y="0"/>
                  <a:pt x="1325" y="21"/>
                  <a:pt x="1325" y="48"/>
                </a:cubicBezTo>
                <a:lnTo>
                  <a:pt x="1325" y="769"/>
                </a:lnTo>
                <a:close/>
              </a:path>
            </a:pathLst>
          </a:custGeom>
          <a:solidFill>
            <a:srgbClr val="FFFFFF"/>
          </a:solidFill>
          <a:ln w="19050" cap="flat">
            <a:solidFill>
              <a:srgbClr val="662D91"/>
            </a:solidFill>
            <a:prstDash val="solid"/>
            <a:miter lim="800000"/>
            <a:headEnd/>
            <a:tailEnd/>
          </a:ln>
        </p:spPr>
        <p:txBody>
          <a:bodyPr/>
          <a:lstStyle/>
          <a:p>
            <a:endParaRPr lang="en-GB"/>
          </a:p>
        </p:txBody>
      </p:sp>
      <p:sp>
        <p:nvSpPr>
          <p:cNvPr id="163845" name="Freeform 5">
            <a:extLst>
              <a:ext uri="{FF2B5EF4-FFF2-40B4-BE49-F238E27FC236}">
                <a16:creationId xmlns:a16="http://schemas.microsoft.com/office/drawing/2014/main" id="{C4829360-9F0D-4A51-B6AA-B976BA360F73}"/>
              </a:ext>
            </a:extLst>
          </p:cNvPr>
          <p:cNvSpPr>
            <a:spLocks/>
          </p:cNvSpPr>
          <p:nvPr/>
        </p:nvSpPr>
        <p:spPr bwMode="auto">
          <a:xfrm>
            <a:off x="1173383" y="1623219"/>
            <a:ext cx="2073275" cy="1279525"/>
          </a:xfrm>
          <a:custGeom>
            <a:avLst/>
            <a:gdLst>
              <a:gd name="T0" fmla="*/ 1324 w 1324"/>
              <a:gd name="T1" fmla="*/ 769 h 817"/>
              <a:gd name="T2" fmla="*/ 1276 w 1324"/>
              <a:gd name="T3" fmla="*/ 817 h 817"/>
              <a:gd name="T4" fmla="*/ 48 w 1324"/>
              <a:gd name="T5" fmla="*/ 817 h 817"/>
              <a:gd name="T6" fmla="*/ 0 w 1324"/>
              <a:gd name="T7" fmla="*/ 769 h 817"/>
              <a:gd name="T8" fmla="*/ 0 w 1324"/>
              <a:gd name="T9" fmla="*/ 48 h 817"/>
              <a:gd name="T10" fmla="*/ 48 w 1324"/>
              <a:gd name="T11" fmla="*/ 0 h 817"/>
              <a:gd name="T12" fmla="*/ 1276 w 1324"/>
              <a:gd name="T13" fmla="*/ 0 h 817"/>
              <a:gd name="T14" fmla="*/ 1324 w 1324"/>
              <a:gd name="T15" fmla="*/ 48 h 817"/>
              <a:gd name="T16" fmla="*/ 1324 w 1324"/>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4" h="817">
                <a:moveTo>
                  <a:pt x="1324" y="769"/>
                </a:moveTo>
                <a:cubicBezTo>
                  <a:pt x="1324" y="796"/>
                  <a:pt x="1303" y="817"/>
                  <a:pt x="1276" y="817"/>
                </a:cubicBezTo>
                <a:cubicBezTo>
                  <a:pt x="48" y="817"/>
                  <a:pt x="48" y="817"/>
                  <a:pt x="48" y="817"/>
                </a:cubicBezTo>
                <a:cubicBezTo>
                  <a:pt x="21" y="817"/>
                  <a:pt x="0" y="796"/>
                  <a:pt x="0" y="769"/>
                </a:cubicBezTo>
                <a:cubicBezTo>
                  <a:pt x="0" y="48"/>
                  <a:pt x="0" y="48"/>
                  <a:pt x="0" y="48"/>
                </a:cubicBezTo>
                <a:cubicBezTo>
                  <a:pt x="0" y="22"/>
                  <a:pt x="21" y="0"/>
                  <a:pt x="48" y="0"/>
                </a:cubicBezTo>
                <a:cubicBezTo>
                  <a:pt x="1276" y="0"/>
                  <a:pt x="1276" y="0"/>
                  <a:pt x="1276" y="0"/>
                </a:cubicBezTo>
                <a:cubicBezTo>
                  <a:pt x="1303" y="0"/>
                  <a:pt x="1324" y="22"/>
                  <a:pt x="1324" y="48"/>
                </a:cubicBezTo>
                <a:lnTo>
                  <a:pt x="1324" y="769"/>
                </a:lnTo>
                <a:close/>
              </a:path>
            </a:pathLst>
          </a:custGeom>
          <a:solidFill>
            <a:srgbClr val="FFFFFF"/>
          </a:solidFill>
          <a:ln w="19050" cap="rnd">
            <a:solidFill>
              <a:srgbClr val="006838"/>
            </a:solidFill>
            <a:prstDash val="solid"/>
            <a:round/>
            <a:headEnd/>
            <a:tailEnd/>
          </a:ln>
        </p:spPr>
        <p:txBody>
          <a:bodyPr/>
          <a:lstStyle/>
          <a:p>
            <a:endParaRPr lang="en-GB"/>
          </a:p>
        </p:txBody>
      </p:sp>
      <p:sp>
        <p:nvSpPr>
          <p:cNvPr id="163847" name="Text Box 7">
            <a:extLst>
              <a:ext uri="{FF2B5EF4-FFF2-40B4-BE49-F238E27FC236}">
                <a16:creationId xmlns:a16="http://schemas.microsoft.com/office/drawing/2014/main" id="{6BBBC2B6-FDCF-4925-9137-5427AF4D2783}"/>
              </a:ext>
            </a:extLst>
          </p:cNvPr>
          <p:cNvSpPr txBox="1">
            <a:spLocks noChangeArrowheads="1"/>
          </p:cNvSpPr>
          <p:nvPr/>
        </p:nvSpPr>
        <p:spPr bwMode="auto">
          <a:xfrm>
            <a:off x="6227762" y="6232525"/>
            <a:ext cx="15684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average valence</a:t>
            </a:r>
          </a:p>
        </p:txBody>
      </p:sp>
      <p:sp>
        <p:nvSpPr>
          <p:cNvPr id="163848" name="Text Box 8">
            <a:extLst>
              <a:ext uri="{FF2B5EF4-FFF2-40B4-BE49-F238E27FC236}">
                <a16:creationId xmlns:a16="http://schemas.microsoft.com/office/drawing/2014/main" id="{B4C5CA82-E459-47C0-B135-7DAE83A6400A}"/>
              </a:ext>
            </a:extLst>
          </p:cNvPr>
          <p:cNvSpPr txBox="1">
            <a:spLocks noChangeArrowheads="1"/>
          </p:cNvSpPr>
          <p:nvPr/>
        </p:nvSpPr>
        <p:spPr bwMode="auto">
          <a:xfrm>
            <a:off x="6140450" y="5691187"/>
            <a:ext cx="766762"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a:t>negative</a:t>
            </a:r>
          </a:p>
          <a:p>
            <a:pPr algn="ctr"/>
            <a:r>
              <a:rPr lang="it-IT" altLang="en-US" b="0"/>
              <a:t>(-50)</a:t>
            </a:r>
          </a:p>
        </p:txBody>
      </p:sp>
      <p:sp>
        <p:nvSpPr>
          <p:cNvPr id="163849" name="Text Box 9">
            <a:extLst>
              <a:ext uri="{FF2B5EF4-FFF2-40B4-BE49-F238E27FC236}">
                <a16:creationId xmlns:a16="http://schemas.microsoft.com/office/drawing/2014/main" id="{DF71C3D5-CA6F-4DA8-81AA-479FBE5A90D2}"/>
              </a:ext>
            </a:extLst>
          </p:cNvPr>
          <p:cNvSpPr txBox="1">
            <a:spLocks noChangeArrowheads="1"/>
          </p:cNvSpPr>
          <p:nvPr/>
        </p:nvSpPr>
        <p:spPr bwMode="auto">
          <a:xfrm>
            <a:off x="7119937" y="5691187"/>
            <a:ext cx="687388"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a:t>positive</a:t>
            </a:r>
          </a:p>
          <a:p>
            <a:pPr algn="ctr"/>
            <a:r>
              <a:rPr lang="it-IT" altLang="en-US" b="0"/>
              <a:t>(+50)</a:t>
            </a:r>
          </a:p>
        </p:txBody>
      </p:sp>
      <p:sp>
        <p:nvSpPr>
          <p:cNvPr id="163850" name="Text Box 10">
            <a:extLst>
              <a:ext uri="{FF2B5EF4-FFF2-40B4-BE49-F238E27FC236}">
                <a16:creationId xmlns:a16="http://schemas.microsoft.com/office/drawing/2014/main" id="{802EDE71-2EAE-4528-8293-9C07DEB64512}"/>
              </a:ext>
            </a:extLst>
          </p:cNvPr>
          <p:cNvSpPr txBox="1">
            <a:spLocks noChangeArrowheads="1"/>
          </p:cNvSpPr>
          <p:nvPr/>
        </p:nvSpPr>
        <p:spPr bwMode="auto">
          <a:xfrm rot="16200000">
            <a:off x="4763294" y="4312443"/>
            <a:ext cx="2351088"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target absolute intensity</a:t>
            </a:r>
          </a:p>
        </p:txBody>
      </p:sp>
      <p:sp>
        <p:nvSpPr>
          <p:cNvPr id="163851" name="Text Box 11">
            <a:extLst>
              <a:ext uri="{FF2B5EF4-FFF2-40B4-BE49-F238E27FC236}">
                <a16:creationId xmlns:a16="http://schemas.microsoft.com/office/drawing/2014/main" id="{98AAB317-7B74-4681-ADC7-CFEB29A8BF6A}"/>
              </a:ext>
            </a:extLst>
          </p:cNvPr>
          <p:cNvSpPr txBox="1">
            <a:spLocks noChangeArrowheads="1"/>
          </p:cNvSpPr>
          <p:nvPr/>
        </p:nvSpPr>
        <p:spPr bwMode="auto">
          <a:xfrm>
            <a:off x="6159500" y="1725612"/>
            <a:ext cx="15684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average valence</a:t>
            </a:r>
          </a:p>
        </p:txBody>
      </p:sp>
      <p:grpSp>
        <p:nvGrpSpPr>
          <p:cNvPr id="163858" name="Group 18">
            <a:extLst>
              <a:ext uri="{FF2B5EF4-FFF2-40B4-BE49-F238E27FC236}">
                <a16:creationId xmlns:a16="http://schemas.microsoft.com/office/drawing/2014/main" id="{B491541B-C6A0-48DD-BFAA-A36F574A10D7}"/>
              </a:ext>
            </a:extLst>
          </p:cNvPr>
          <p:cNvGrpSpPr>
            <a:grpSpLocks/>
          </p:cNvGrpSpPr>
          <p:nvPr/>
        </p:nvGrpSpPr>
        <p:grpSpPr bwMode="auto">
          <a:xfrm>
            <a:off x="1368645" y="5707856"/>
            <a:ext cx="1666875" cy="785813"/>
            <a:chOff x="1930" y="3825"/>
            <a:chExt cx="1050" cy="495"/>
          </a:xfrm>
        </p:grpSpPr>
        <p:sp>
          <p:nvSpPr>
            <p:cNvPr id="163859" name="Text Box 19">
              <a:extLst>
                <a:ext uri="{FF2B5EF4-FFF2-40B4-BE49-F238E27FC236}">
                  <a16:creationId xmlns:a16="http://schemas.microsoft.com/office/drawing/2014/main" id="{1B17CA25-AE2C-428C-AB99-4D1B7D83F854}"/>
                </a:ext>
              </a:extLst>
            </p:cNvPr>
            <p:cNvSpPr txBox="1">
              <a:spLocks noChangeArrowheads="1"/>
            </p:cNvSpPr>
            <p:nvPr/>
          </p:nvSpPr>
          <p:spPr bwMode="auto">
            <a:xfrm>
              <a:off x="1985" y="4166"/>
              <a:ext cx="988"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average valence</a:t>
              </a:r>
            </a:p>
          </p:txBody>
        </p:sp>
        <p:sp>
          <p:nvSpPr>
            <p:cNvPr id="163860" name="Text Box 20">
              <a:extLst>
                <a:ext uri="{FF2B5EF4-FFF2-40B4-BE49-F238E27FC236}">
                  <a16:creationId xmlns:a16="http://schemas.microsoft.com/office/drawing/2014/main" id="{8770C6D2-7607-4140-BC01-5E8D2795914E}"/>
                </a:ext>
              </a:extLst>
            </p:cNvPr>
            <p:cNvSpPr txBox="1">
              <a:spLocks noChangeArrowheads="1"/>
            </p:cNvSpPr>
            <p:nvPr/>
          </p:nvSpPr>
          <p:spPr bwMode="auto">
            <a:xfrm>
              <a:off x="1930" y="3825"/>
              <a:ext cx="483" cy="3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dirty="0"/>
                <a:t>negative</a:t>
              </a:r>
            </a:p>
            <a:p>
              <a:pPr algn="ctr"/>
              <a:r>
                <a:rPr lang="it-IT" altLang="en-US" b="0" dirty="0"/>
                <a:t>(-50)</a:t>
              </a:r>
            </a:p>
          </p:txBody>
        </p:sp>
        <p:sp>
          <p:nvSpPr>
            <p:cNvPr id="163861" name="Text Box 21">
              <a:extLst>
                <a:ext uri="{FF2B5EF4-FFF2-40B4-BE49-F238E27FC236}">
                  <a16:creationId xmlns:a16="http://schemas.microsoft.com/office/drawing/2014/main" id="{032A9F06-7E5C-4BF1-B51C-6739098C10A7}"/>
                </a:ext>
              </a:extLst>
            </p:cNvPr>
            <p:cNvSpPr txBox="1">
              <a:spLocks noChangeArrowheads="1"/>
            </p:cNvSpPr>
            <p:nvPr/>
          </p:nvSpPr>
          <p:spPr bwMode="auto">
            <a:xfrm>
              <a:off x="2547" y="3825"/>
              <a:ext cx="433" cy="3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a:t>positive</a:t>
              </a:r>
            </a:p>
            <a:p>
              <a:pPr algn="ctr"/>
              <a:r>
                <a:rPr lang="it-IT" altLang="en-US" b="0"/>
                <a:t>(+50)</a:t>
              </a:r>
            </a:p>
          </p:txBody>
        </p:sp>
      </p:grpSp>
      <p:sp>
        <p:nvSpPr>
          <p:cNvPr id="163863" name="Line 23">
            <a:extLst>
              <a:ext uri="{FF2B5EF4-FFF2-40B4-BE49-F238E27FC236}">
                <a16:creationId xmlns:a16="http://schemas.microsoft.com/office/drawing/2014/main" id="{3D07FFA1-5961-40E2-9799-9D38C8EF036D}"/>
              </a:ext>
            </a:extLst>
          </p:cNvPr>
          <p:cNvSpPr>
            <a:spLocks noChangeShapeType="1"/>
          </p:cNvSpPr>
          <p:nvPr/>
        </p:nvSpPr>
        <p:spPr bwMode="auto">
          <a:xfrm flipV="1">
            <a:off x="7007225" y="3024187"/>
            <a:ext cx="1587" cy="2806700"/>
          </a:xfrm>
          <a:prstGeom prst="line">
            <a:avLst/>
          </a:prstGeom>
          <a:noFill/>
          <a:ln w="12700">
            <a:solidFill>
              <a:srgbClr val="02020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864" name="Line 24">
            <a:extLst>
              <a:ext uri="{FF2B5EF4-FFF2-40B4-BE49-F238E27FC236}">
                <a16:creationId xmlns:a16="http://schemas.microsoft.com/office/drawing/2014/main" id="{35AB5566-C89C-4073-A410-8824B22B829B}"/>
              </a:ext>
            </a:extLst>
          </p:cNvPr>
          <p:cNvSpPr>
            <a:spLocks noChangeShapeType="1"/>
          </p:cNvSpPr>
          <p:nvPr/>
        </p:nvSpPr>
        <p:spPr bwMode="auto">
          <a:xfrm>
            <a:off x="6550025" y="4435475"/>
            <a:ext cx="927100" cy="1587"/>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865" name="Freeform 25">
            <a:extLst>
              <a:ext uri="{FF2B5EF4-FFF2-40B4-BE49-F238E27FC236}">
                <a16:creationId xmlns:a16="http://schemas.microsoft.com/office/drawing/2014/main" id="{11A7539B-CFE2-4E1B-A356-CB728373ADC0}"/>
              </a:ext>
            </a:extLst>
          </p:cNvPr>
          <p:cNvSpPr>
            <a:spLocks noEditPoints="1"/>
          </p:cNvSpPr>
          <p:nvPr/>
        </p:nvSpPr>
        <p:spPr bwMode="auto">
          <a:xfrm>
            <a:off x="6940550" y="3024187"/>
            <a:ext cx="125412" cy="2798763"/>
          </a:xfrm>
          <a:custGeom>
            <a:avLst/>
            <a:gdLst>
              <a:gd name="T0" fmla="*/ 0 w 79"/>
              <a:gd name="T1" fmla="*/ 1763 h 1763"/>
              <a:gd name="T2" fmla="*/ 79 w 79"/>
              <a:gd name="T3" fmla="*/ 1763 h 1763"/>
              <a:gd name="T4" fmla="*/ 0 w 79"/>
              <a:gd name="T5" fmla="*/ 1467 h 1763"/>
              <a:gd name="T6" fmla="*/ 79 w 79"/>
              <a:gd name="T7" fmla="*/ 1467 h 1763"/>
              <a:gd name="T8" fmla="*/ 0 w 79"/>
              <a:gd name="T9" fmla="*/ 1171 h 1763"/>
              <a:gd name="T10" fmla="*/ 79 w 79"/>
              <a:gd name="T11" fmla="*/ 1171 h 1763"/>
              <a:gd name="T12" fmla="*/ 0 w 79"/>
              <a:gd name="T13" fmla="*/ 585 h 1763"/>
              <a:gd name="T14" fmla="*/ 79 w 79"/>
              <a:gd name="T15" fmla="*/ 585 h 1763"/>
              <a:gd name="T16" fmla="*/ 0 w 79"/>
              <a:gd name="T17" fmla="*/ 289 h 1763"/>
              <a:gd name="T18" fmla="*/ 79 w 79"/>
              <a:gd name="T19" fmla="*/ 289 h 1763"/>
              <a:gd name="T20" fmla="*/ 0 w 79"/>
              <a:gd name="T21" fmla="*/ 0 h 1763"/>
              <a:gd name="T22" fmla="*/ 79 w 79"/>
              <a:gd name="T23" fmla="*/ 0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1763">
                <a:moveTo>
                  <a:pt x="0" y="1763"/>
                </a:moveTo>
                <a:lnTo>
                  <a:pt x="79" y="1763"/>
                </a:lnTo>
                <a:moveTo>
                  <a:pt x="0" y="1467"/>
                </a:moveTo>
                <a:lnTo>
                  <a:pt x="79" y="1467"/>
                </a:lnTo>
                <a:moveTo>
                  <a:pt x="0" y="1171"/>
                </a:moveTo>
                <a:lnTo>
                  <a:pt x="79" y="1171"/>
                </a:lnTo>
                <a:moveTo>
                  <a:pt x="0" y="585"/>
                </a:moveTo>
                <a:lnTo>
                  <a:pt x="79" y="585"/>
                </a:lnTo>
                <a:moveTo>
                  <a:pt x="0" y="289"/>
                </a:moveTo>
                <a:lnTo>
                  <a:pt x="79" y="289"/>
                </a:lnTo>
                <a:moveTo>
                  <a:pt x="0" y="0"/>
                </a:moveTo>
                <a:lnTo>
                  <a:pt x="79" y="0"/>
                </a:lnTo>
              </a:path>
            </a:pathLst>
          </a:custGeom>
          <a:noFill/>
          <a:ln w="12700" cap="flat">
            <a:solidFill>
              <a:srgbClr val="02020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3866" name="Line 26">
            <a:extLst>
              <a:ext uri="{FF2B5EF4-FFF2-40B4-BE49-F238E27FC236}">
                <a16:creationId xmlns:a16="http://schemas.microsoft.com/office/drawing/2014/main" id="{C028E1DD-AC80-4619-AEF7-7CB4389DF8DA}"/>
              </a:ext>
            </a:extLst>
          </p:cNvPr>
          <p:cNvSpPr>
            <a:spLocks noChangeShapeType="1"/>
          </p:cNvSpPr>
          <p:nvPr/>
        </p:nvSpPr>
        <p:spPr bwMode="auto">
          <a:xfrm>
            <a:off x="6550025" y="4379912"/>
            <a:ext cx="1587" cy="112713"/>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867" name="Line 27">
            <a:extLst>
              <a:ext uri="{FF2B5EF4-FFF2-40B4-BE49-F238E27FC236}">
                <a16:creationId xmlns:a16="http://schemas.microsoft.com/office/drawing/2014/main" id="{1F54A8DE-42A5-4A60-ADB1-1D18C1F37CEC}"/>
              </a:ext>
            </a:extLst>
          </p:cNvPr>
          <p:cNvSpPr>
            <a:spLocks noChangeShapeType="1"/>
          </p:cNvSpPr>
          <p:nvPr/>
        </p:nvSpPr>
        <p:spPr bwMode="auto">
          <a:xfrm>
            <a:off x="7478712" y="4379912"/>
            <a:ext cx="1588" cy="112713"/>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892" name="Line 52">
            <a:extLst>
              <a:ext uri="{FF2B5EF4-FFF2-40B4-BE49-F238E27FC236}">
                <a16:creationId xmlns:a16="http://schemas.microsoft.com/office/drawing/2014/main" id="{FC483108-3C58-4F9A-ABCD-D65308A64EE8}"/>
              </a:ext>
            </a:extLst>
          </p:cNvPr>
          <p:cNvSpPr>
            <a:spLocks noChangeShapeType="1"/>
          </p:cNvSpPr>
          <p:nvPr/>
        </p:nvSpPr>
        <p:spPr bwMode="auto">
          <a:xfrm flipV="1">
            <a:off x="2273520" y="3040856"/>
            <a:ext cx="1588" cy="2778125"/>
          </a:xfrm>
          <a:prstGeom prst="line">
            <a:avLst/>
          </a:prstGeom>
          <a:noFill/>
          <a:ln w="12700">
            <a:solidFill>
              <a:srgbClr val="02020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893" name="Line 53">
            <a:extLst>
              <a:ext uri="{FF2B5EF4-FFF2-40B4-BE49-F238E27FC236}">
                <a16:creationId xmlns:a16="http://schemas.microsoft.com/office/drawing/2014/main" id="{BB7A00A3-EE1F-48BB-8902-BCF01CFA680A}"/>
              </a:ext>
            </a:extLst>
          </p:cNvPr>
          <p:cNvSpPr>
            <a:spLocks noChangeShapeType="1"/>
          </p:cNvSpPr>
          <p:nvPr/>
        </p:nvSpPr>
        <p:spPr bwMode="auto">
          <a:xfrm>
            <a:off x="1822670" y="4437856"/>
            <a:ext cx="915988" cy="1588"/>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894" name="Freeform 54">
            <a:extLst>
              <a:ext uri="{FF2B5EF4-FFF2-40B4-BE49-F238E27FC236}">
                <a16:creationId xmlns:a16="http://schemas.microsoft.com/office/drawing/2014/main" id="{86B29679-615C-4CCF-B61F-9046913804C9}"/>
              </a:ext>
            </a:extLst>
          </p:cNvPr>
          <p:cNvSpPr>
            <a:spLocks noEditPoints="1"/>
          </p:cNvSpPr>
          <p:nvPr/>
        </p:nvSpPr>
        <p:spPr bwMode="auto">
          <a:xfrm>
            <a:off x="2210020" y="3040856"/>
            <a:ext cx="123825" cy="2776538"/>
          </a:xfrm>
          <a:custGeom>
            <a:avLst/>
            <a:gdLst>
              <a:gd name="T0" fmla="*/ 0 w 78"/>
              <a:gd name="T1" fmla="*/ 1749 h 1749"/>
              <a:gd name="T2" fmla="*/ 78 w 78"/>
              <a:gd name="T3" fmla="*/ 1749 h 1749"/>
              <a:gd name="T4" fmla="*/ 0 w 78"/>
              <a:gd name="T5" fmla="*/ 1452 h 1749"/>
              <a:gd name="T6" fmla="*/ 78 w 78"/>
              <a:gd name="T7" fmla="*/ 1452 h 1749"/>
              <a:gd name="T8" fmla="*/ 0 w 78"/>
              <a:gd name="T9" fmla="*/ 1159 h 1749"/>
              <a:gd name="T10" fmla="*/ 78 w 78"/>
              <a:gd name="T11" fmla="*/ 1159 h 1749"/>
              <a:gd name="T12" fmla="*/ 0 w 78"/>
              <a:gd name="T13" fmla="*/ 579 h 1749"/>
              <a:gd name="T14" fmla="*/ 78 w 78"/>
              <a:gd name="T15" fmla="*/ 579 h 1749"/>
              <a:gd name="T16" fmla="*/ 0 w 78"/>
              <a:gd name="T17" fmla="*/ 286 h 1749"/>
              <a:gd name="T18" fmla="*/ 78 w 78"/>
              <a:gd name="T19" fmla="*/ 286 h 1749"/>
              <a:gd name="T20" fmla="*/ 0 w 78"/>
              <a:gd name="T21" fmla="*/ 0 h 1749"/>
              <a:gd name="T22" fmla="*/ 78 w 78"/>
              <a:gd name="T23" fmla="*/ 0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1749">
                <a:moveTo>
                  <a:pt x="0" y="1749"/>
                </a:moveTo>
                <a:lnTo>
                  <a:pt x="78" y="1749"/>
                </a:lnTo>
                <a:moveTo>
                  <a:pt x="0" y="1452"/>
                </a:moveTo>
                <a:lnTo>
                  <a:pt x="78" y="1452"/>
                </a:lnTo>
                <a:moveTo>
                  <a:pt x="0" y="1159"/>
                </a:moveTo>
                <a:lnTo>
                  <a:pt x="78" y="1159"/>
                </a:lnTo>
                <a:moveTo>
                  <a:pt x="0" y="579"/>
                </a:moveTo>
                <a:lnTo>
                  <a:pt x="78" y="579"/>
                </a:lnTo>
                <a:moveTo>
                  <a:pt x="0" y="286"/>
                </a:moveTo>
                <a:lnTo>
                  <a:pt x="78" y="286"/>
                </a:lnTo>
                <a:moveTo>
                  <a:pt x="0" y="0"/>
                </a:moveTo>
                <a:lnTo>
                  <a:pt x="78" y="0"/>
                </a:lnTo>
              </a:path>
            </a:pathLst>
          </a:custGeom>
          <a:noFill/>
          <a:ln w="12700" cap="flat">
            <a:solidFill>
              <a:srgbClr val="02020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3895" name="Line 55">
            <a:extLst>
              <a:ext uri="{FF2B5EF4-FFF2-40B4-BE49-F238E27FC236}">
                <a16:creationId xmlns:a16="http://schemas.microsoft.com/office/drawing/2014/main" id="{269DA41A-F055-4E95-A395-44B5AB2C8CEA}"/>
              </a:ext>
            </a:extLst>
          </p:cNvPr>
          <p:cNvSpPr>
            <a:spLocks noChangeShapeType="1"/>
          </p:cNvSpPr>
          <p:nvPr/>
        </p:nvSpPr>
        <p:spPr bwMode="auto">
          <a:xfrm>
            <a:off x="1822670" y="4382294"/>
            <a:ext cx="1588" cy="112712"/>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896" name="Line 56">
            <a:extLst>
              <a:ext uri="{FF2B5EF4-FFF2-40B4-BE49-F238E27FC236}">
                <a16:creationId xmlns:a16="http://schemas.microsoft.com/office/drawing/2014/main" id="{CD717BC5-CC80-470F-94C6-2B66B0AA73FB}"/>
              </a:ext>
            </a:extLst>
          </p:cNvPr>
          <p:cNvSpPr>
            <a:spLocks noChangeShapeType="1"/>
          </p:cNvSpPr>
          <p:nvPr/>
        </p:nvSpPr>
        <p:spPr bwMode="auto">
          <a:xfrm>
            <a:off x="2740245" y="4382294"/>
            <a:ext cx="1588" cy="112712"/>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054" name="Text Box 214">
            <a:extLst>
              <a:ext uri="{FF2B5EF4-FFF2-40B4-BE49-F238E27FC236}">
                <a16:creationId xmlns:a16="http://schemas.microsoft.com/office/drawing/2014/main" id="{A4A14388-A6E0-4E50-A224-DF5ADF188265}"/>
              </a:ext>
            </a:extLst>
          </p:cNvPr>
          <p:cNvSpPr txBox="1">
            <a:spLocks noChangeArrowheads="1"/>
          </p:cNvSpPr>
          <p:nvPr/>
        </p:nvSpPr>
        <p:spPr bwMode="auto">
          <a:xfrm rot="16200000">
            <a:off x="4763294" y="4312443"/>
            <a:ext cx="2351088"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target absolute intensity</a:t>
            </a:r>
          </a:p>
        </p:txBody>
      </p:sp>
      <p:sp>
        <p:nvSpPr>
          <p:cNvPr id="164055" name="Rectangle 215">
            <a:extLst>
              <a:ext uri="{FF2B5EF4-FFF2-40B4-BE49-F238E27FC236}">
                <a16:creationId xmlns:a16="http://schemas.microsoft.com/office/drawing/2014/main" id="{40E94986-027D-4B0F-B145-A9CCD776733D}"/>
              </a:ext>
            </a:extLst>
          </p:cNvPr>
          <p:cNvSpPr>
            <a:spLocks noChangeArrowheads="1"/>
          </p:cNvSpPr>
          <p:nvPr/>
        </p:nvSpPr>
        <p:spPr bwMode="auto">
          <a:xfrm>
            <a:off x="5846762" y="3217862"/>
            <a:ext cx="257175" cy="2447925"/>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en-GB"/>
          </a:p>
        </p:txBody>
      </p:sp>
      <p:sp>
        <p:nvSpPr>
          <p:cNvPr id="164057" name="Rectangle 217">
            <a:extLst>
              <a:ext uri="{FF2B5EF4-FFF2-40B4-BE49-F238E27FC236}">
                <a16:creationId xmlns:a16="http://schemas.microsoft.com/office/drawing/2014/main" id="{2190424F-9633-40C9-B892-75DAC15431DA}"/>
              </a:ext>
            </a:extLst>
          </p:cNvPr>
          <p:cNvSpPr>
            <a:spLocks noChangeArrowheads="1"/>
          </p:cNvSpPr>
          <p:nvPr/>
        </p:nvSpPr>
        <p:spPr bwMode="auto">
          <a:xfrm>
            <a:off x="6346825" y="1495425"/>
            <a:ext cx="1250214" cy="276999"/>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dirty="0" err="1">
                <a:solidFill>
                  <a:schemeClr val="folHlink"/>
                </a:solidFill>
              </a:rPr>
              <a:t>incongruente</a:t>
            </a:r>
            <a:endParaRPr lang="it-IT" altLang="en-US" dirty="0">
              <a:solidFill>
                <a:schemeClr val="folHlink"/>
              </a:solidFill>
            </a:endParaRPr>
          </a:p>
        </p:txBody>
      </p:sp>
      <p:sp>
        <p:nvSpPr>
          <p:cNvPr id="164058" name="Rectangle 218">
            <a:extLst>
              <a:ext uri="{FF2B5EF4-FFF2-40B4-BE49-F238E27FC236}">
                <a16:creationId xmlns:a16="http://schemas.microsoft.com/office/drawing/2014/main" id="{FF9A7E63-B4C4-4700-BAC0-A154BA686364}"/>
              </a:ext>
            </a:extLst>
          </p:cNvPr>
          <p:cNvSpPr>
            <a:spLocks noChangeArrowheads="1"/>
          </p:cNvSpPr>
          <p:nvPr/>
        </p:nvSpPr>
        <p:spPr bwMode="auto">
          <a:xfrm>
            <a:off x="1743295" y="1493044"/>
            <a:ext cx="1075487" cy="276999"/>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dirty="0" err="1">
                <a:solidFill>
                  <a:srgbClr val="008000"/>
                </a:solidFill>
              </a:rPr>
              <a:t>congruente</a:t>
            </a:r>
            <a:endParaRPr lang="it-IT" altLang="en-US" dirty="0">
              <a:solidFill>
                <a:srgbClr val="008000"/>
              </a:solidFill>
            </a:endParaRPr>
          </a:p>
        </p:txBody>
      </p:sp>
      <p:sp>
        <p:nvSpPr>
          <p:cNvPr id="156" name="CasellaDiTesto 155">
            <a:extLst>
              <a:ext uri="{FF2B5EF4-FFF2-40B4-BE49-F238E27FC236}">
                <a16:creationId xmlns:a16="http://schemas.microsoft.com/office/drawing/2014/main" id="{B5E56949-3DAF-44D2-ABAF-488C2452B53C}"/>
              </a:ext>
            </a:extLst>
          </p:cNvPr>
          <p:cNvSpPr txBox="1"/>
          <p:nvPr/>
        </p:nvSpPr>
        <p:spPr>
          <a:xfrm>
            <a:off x="5937974" y="5646221"/>
            <a:ext cx="976358" cy="369332"/>
          </a:xfrm>
          <a:prstGeom prst="rect">
            <a:avLst/>
          </a:prstGeom>
          <a:solidFill>
            <a:schemeClr val="bg1"/>
          </a:solidFill>
        </p:spPr>
        <p:txBody>
          <a:bodyPr wrap="none" rtlCol="0">
            <a:spAutoFit/>
          </a:bodyPr>
          <a:lstStyle/>
          <a:p>
            <a:pPr algn="ctr"/>
            <a:r>
              <a:rPr lang="it-IT" dirty="0"/>
              <a:t>negativa</a:t>
            </a:r>
            <a:endParaRPr lang="en-GB" dirty="0"/>
          </a:p>
        </p:txBody>
      </p:sp>
      <p:sp>
        <p:nvSpPr>
          <p:cNvPr id="157" name="CasellaDiTesto 156">
            <a:extLst>
              <a:ext uri="{FF2B5EF4-FFF2-40B4-BE49-F238E27FC236}">
                <a16:creationId xmlns:a16="http://schemas.microsoft.com/office/drawing/2014/main" id="{BA920500-462D-45F5-89AA-34CE5E6E27A5}"/>
              </a:ext>
            </a:extLst>
          </p:cNvPr>
          <p:cNvSpPr txBox="1"/>
          <p:nvPr/>
        </p:nvSpPr>
        <p:spPr>
          <a:xfrm>
            <a:off x="7068343" y="5646221"/>
            <a:ext cx="912237" cy="369332"/>
          </a:xfrm>
          <a:prstGeom prst="rect">
            <a:avLst/>
          </a:prstGeom>
          <a:solidFill>
            <a:schemeClr val="bg1"/>
          </a:solidFill>
        </p:spPr>
        <p:txBody>
          <a:bodyPr wrap="none" rtlCol="0">
            <a:spAutoFit/>
          </a:bodyPr>
          <a:lstStyle/>
          <a:p>
            <a:pPr algn="ctr"/>
            <a:r>
              <a:rPr lang="it-IT" dirty="0"/>
              <a:t>positiva</a:t>
            </a:r>
            <a:endParaRPr lang="en-GB" dirty="0"/>
          </a:p>
        </p:txBody>
      </p:sp>
      <p:sp>
        <p:nvSpPr>
          <p:cNvPr id="158" name="CasellaDiTesto 157">
            <a:extLst>
              <a:ext uri="{FF2B5EF4-FFF2-40B4-BE49-F238E27FC236}">
                <a16:creationId xmlns:a16="http://schemas.microsoft.com/office/drawing/2014/main" id="{2EA200FA-127D-41BC-ACBD-4C99301968B6}"/>
              </a:ext>
            </a:extLst>
          </p:cNvPr>
          <p:cNvSpPr txBox="1"/>
          <p:nvPr/>
        </p:nvSpPr>
        <p:spPr>
          <a:xfrm>
            <a:off x="6200775" y="6216134"/>
            <a:ext cx="1522340" cy="369332"/>
          </a:xfrm>
          <a:prstGeom prst="rect">
            <a:avLst/>
          </a:prstGeom>
          <a:solidFill>
            <a:schemeClr val="bg1"/>
          </a:solidFill>
        </p:spPr>
        <p:txBody>
          <a:bodyPr wrap="none" rtlCol="0">
            <a:spAutoFit/>
          </a:bodyPr>
          <a:lstStyle/>
          <a:p>
            <a:r>
              <a:rPr lang="it-IT" dirty="0"/>
              <a:t>valenza media</a:t>
            </a:r>
            <a:endParaRPr lang="en-GB" dirty="0"/>
          </a:p>
        </p:txBody>
      </p:sp>
      <p:sp>
        <p:nvSpPr>
          <p:cNvPr id="159" name="Rettangolo 158">
            <a:extLst>
              <a:ext uri="{FF2B5EF4-FFF2-40B4-BE49-F238E27FC236}">
                <a16:creationId xmlns:a16="http://schemas.microsoft.com/office/drawing/2014/main" id="{C2433CB6-22DF-4EB1-A961-DC64957C8F29}"/>
              </a:ext>
            </a:extLst>
          </p:cNvPr>
          <p:cNvSpPr/>
          <p:nvPr/>
        </p:nvSpPr>
        <p:spPr>
          <a:xfrm>
            <a:off x="6135687" y="1761867"/>
            <a:ext cx="1660525" cy="237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CasellaDiTesto 159">
            <a:extLst>
              <a:ext uri="{FF2B5EF4-FFF2-40B4-BE49-F238E27FC236}">
                <a16:creationId xmlns:a16="http://schemas.microsoft.com/office/drawing/2014/main" id="{ED22119E-B74D-445E-8F3C-5FC5B41B8CA7}"/>
              </a:ext>
            </a:extLst>
          </p:cNvPr>
          <p:cNvSpPr txBox="1"/>
          <p:nvPr/>
        </p:nvSpPr>
        <p:spPr>
          <a:xfrm>
            <a:off x="1192939" y="5660270"/>
            <a:ext cx="976358" cy="369332"/>
          </a:xfrm>
          <a:prstGeom prst="rect">
            <a:avLst/>
          </a:prstGeom>
          <a:solidFill>
            <a:schemeClr val="bg1"/>
          </a:solidFill>
        </p:spPr>
        <p:txBody>
          <a:bodyPr wrap="none" rtlCol="0">
            <a:spAutoFit/>
          </a:bodyPr>
          <a:lstStyle/>
          <a:p>
            <a:pPr algn="ctr"/>
            <a:r>
              <a:rPr lang="it-IT" dirty="0"/>
              <a:t>negativa</a:t>
            </a:r>
            <a:endParaRPr lang="en-GB" dirty="0"/>
          </a:p>
        </p:txBody>
      </p:sp>
      <p:sp>
        <p:nvSpPr>
          <p:cNvPr id="161" name="CasellaDiTesto 160">
            <a:extLst>
              <a:ext uri="{FF2B5EF4-FFF2-40B4-BE49-F238E27FC236}">
                <a16:creationId xmlns:a16="http://schemas.microsoft.com/office/drawing/2014/main" id="{D8869235-3AA7-4408-909C-D37430CB741E}"/>
              </a:ext>
            </a:extLst>
          </p:cNvPr>
          <p:cNvSpPr txBox="1"/>
          <p:nvPr/>
        </p:nvSpPr>
        <p:spPr>
          <a:xfrm>
            <a:off x="2323308" y="5660270"/>
            <a:ext cx="912237" cy="369332"/>
          </a:xfrm>
          <a:prstGeom prst="rect">
            <a:avLst/>
          </a:prstGeom>
          <a:solidFill>
            <a:schemeClr val="bg1"/>
          </a:solidFill>
        </p:spPr>
        <p:txBody>
          <a:bodyPr wrap="none" rtlCol="0">
            <a:spAutoFit/>
          </a:bodyPr>
          <a:lstStyle/>
          <a:p>
            <a:pPr algn="ctr"/>
            <a:r>
              <a:rPr lang="it-IT" dirty="0"/>
              <a:t>positiva</a:t>
            </a:r>
            <a:endParaRPr lang="en-GB" dirty="0"/>
          </a:p>
        </p:txBody>
      </p:sp>
      <p:sp>
        <p:nvSpPr>
          <p:cNvPr id="162" name="CasellaDiTesto 161">
            <a:extLst>
              <a:ext uri="{FF2B5EF4-FFF2-40B4-BE49-F238E27FC236}">
                <a16:creationId xmlns:a16="http://schemas.microsoft.com/office/drawing/2014/main" id="{AD253C15-DE05-4D09-B765-932B61434B31}"/>
              </a:ext>
            </a:extLst>
          </p:cNvPr>
          <p:cNvSpPr txBox="1"/>
          <p:nvPr/>
        </p:nvSpPr>
        <p:spPr>
          <a:xfrm>
            <a:off x="1455740" y="6230183"/>
            <a:ext cx="1522340" cy="369332"/>
          </a:xfrm>
          <a:prstGeom prst="rect">
            <a:avLst/>
          </a:prstGeom>
          <a:solidFill>
            <a:schemeClr val="bg1"/>
          </a:solidFill>
        </p:spPr>
        <p:txBody>
          <a:bodyPr wrap="none" rtlCol="0">
            <a:spAutoFit/>
          </a:bodyPr>
          <a:lstStyle/>
          <a:p>
            <a:r>
              <a:rPr lang="it-IT" dirty="0"/>
              <a:t>valenza media</a:t>
            </a:r>
            <a:endParaRPr lang="en-GB" dirty="0"/>
          </a:p>
        </p:txBody>
      </p:sp>
      <p:sp>
        <p:nvSpPr>
          <p:cNvPr id="228" name="Rectangle 6">
            <a:extLst>
              <a:ext uri="{FF2B5EF4-FFF2-40B4-BE49-F238E27FC236}">
                <a16:creationId xmlns:a16="http://schemas.microsoft.com/office/drawing/2014/main" id="{5366669A-8BCF-4EB7-A377-D62A2D780A36}"/>
              </a:ext>
            </a:extLst>
          </p:cNvPr>
          <p:cNvSpPr>
            <a:spLocks noChangeArrowheads="1"/>
          </p:cNvSpPr>
          <p:nvPr/>
        </p:nvSpPr>
        <p:spPr bwMode="auto">
          <a:xfrm>
            <a:off x="-247650" y="0"/>
            <a:ext cx="9677400" cy="580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lnSpc>
                <a:spcPct val="85000"/>
              </a:lnSpc>
            </a:pPr>
            <a:r>
              <a:rPr lang="it-IT" altLang="zh-CN" sz="4400" b="0" dirty="0">
                <a:solidFill>
                  <a:srgbClr val="990033"/>
                </a:solidFill>
                <a:ea typeface="MS PGothic" panose="020B0600070205080204" pitchFamily="34" charset="-128"/>
              </a:rPr>
              <a:t>Predizioni coppie emotive-emotive</a:t>
            </a:r>
            <a:endParaRPr lang="it-IT" altLang="en-US" sz="4400" b="0" dirty="0">
              <a:solidFill>
                <a:srgbClr val="990033"/>
              </a:solidFill>
              <a:ea typeface="MS PGothic" panose="020B0600070205080204" pitchFamily="34" charset="-128"/>
            </a:endParaRPr>
          </a:p>
        </p:txBody>
      </p:sp>
      <p:sp>
        <p:nvSpPr>
          <p:cNvPr id="4" name="Ovale 3">
            <a:extLst>
              <a:ext uri="{FF2B5EF4-FFF2-40B4-BE49-F238E27FC236}">
                <a16:creationId xmlns:a16="http://schemas.microsoft.com/office/drawing/2014/main" id="{C4CAE9DB-28EA-4485-B138-8F49EC4262C3}"/>
              </a:ext>
            </a:extLst>
          </p:cNvPr>
          <p:cNvSpPr/>
          <p:nvPr/>
        </p:nvSpPr>
        <p:spPr>
          <a:xfrm>
            <a:off x="2069505" y="2950330"/>
            <a:ext cx="404854" cy="3032637"/>
          </a:xfrm>
          <a:prstGeom prst="ellipse">
            <a:avLst/>
          </a:prstGeom>
          <a:noFill/>
          <a:ln w="19050">
            <a:solidFill>
              <a:srgbClr val="006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Text Box 262">
            <a:extLst>
              <a:ext uri="{FF2B5EF4-FFF2-40B4-BE49-F238E27FC236}">
                <a16:creationId xmlns:a16="http://schemas.microsoft.com/office/drawing/2014/main" id="{3AA714DE-B939-4E9B-8A8A-CBC87D93BC54}"/>
              </a:ext>
            </a:extLst>
          </p:cNvPr>
          <p:cNvSpPr txBox="1">
            <a:spLocks noChangeArrowheads="1"/>
          </p:cNvSpPr>
          <p:nvPr/>
        </p:nvSpPr>
        <p:spPr bwMode="auto">
          <a:xfrm rot="16200000">
            <a:off x="5275316" y="4345395"/>
            <a:ext cx="1361527"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dirty="0"/>
              <a:t>s’ ↔ intensità</a:t>
            </a:r>
          </a:p>
        </p:txBody>
      </p:sp>
      <p:sp>
        <p:nvSpPr>
          <p:cNvPr id="201" name="Text Box 262">
            <a:extLst>
              <a:ext uri="{FF2B5EF4-FFF2-40B4-BE49-F238E27FC236}">
                <a16:creationId xmlns:a16="http://schemas.microsoft.com/office/drawing/2014/main" id="{7043943F-7EF8-46B6-91D7-45BA09420B3B}"/>
              </a:ext>
            </a:extLst>
          </p:cNvPr>
          <p:cNvSpPr txBox="1">
            <a:spLocks noChangeArrowheads="1"/>
          </p:cNvSpPr>
          <p:nvPr/>
        </p:nvSpPr>
        <p:spPr bwMode="auto">
          <a:xfrm rot="16200000">
            <a:off x="574782" y="4285068"/>
            <a:ext cx="1361527"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dirty="0"/>
              <a:t>s’ ↔ intensità</a:t>
            </a:r>
          </a:p>
        </p:txBody>
      </p:sp>
      <p:sp>
        <p:nvSpPr>
          <p:cNvPr id="202" name="Ovale 201">
            <a:extLst>
              <a:ext uri="{FF2B5EF4-FFF2-40B4-BE49-F238E27FC236}">
                <a16:creationId xmlns:a16="http://schemas.microsoft.com/office/drawing/2014/main" id="{BB0EC0C4-88B8-4905-86F7-228AEC74259A}"/>
              </a:ext>
            </a:extLst>
          </p:cNvPr>
          <p:cNvSpPr/>
          <p:nvPr/>
        </p:nvSpPr>
        <p:spPr>
          <a:xfrm>
            <a:off x="6811238" y="2926020"/>
            <a:ext cx="404854" cy="3032637"/>
          </a:xfrm>
          <a:prstGeom prst="ellipse">
            <a:avLst/>
          </a:prstGeom>
          <a:noFill/>
          <a:ln w="19050">
            <a:solidFill>
              <a:srgbClr val="662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3" name="Elemento grafico 202">
            <a:extLst>
              <a:ext uri="{FF2B5EF4-FFF2-40B4-BE49-F238E27FC236}">
                <a16:creationId xmlns:a16="http://schemas.microsoft.com/office/drawing/2014/main" id="{45CE8AE1-28A7-4A5E-979B-528B3378E7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47710" y="2306638"/>
            <a:ext cx="2032444" cy="1405147"/>
          </a:xfrm>
          <a:prstGeom prst="rect">
            <a:avLst/>
          </a:prstGeom>
        </p:spPr>
      </p:pic>
    </p:spTree>
    <p:extLst>
      <p:ext uri="{BB962C8B-B14F-4D97-AF65-F5344CB8AC3E}">
        <p14:creationId xmlns:p14="http://schemas.microsoft.com/office/powerpoint/2010/main" val="348866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8" name="Connettore diritto 87">
            <a:extLst>
              <a:ext uri="{FF2B5EF4-FFF2-40B4-BE49-F238E27FC236}">
                <a16:creationId xmlns:a16="http://schemas.microsoft.com/office/drawing/2014/main" id="{817AC628-0BE3-4B75-8CC8-0962CF07255F}"/>
              </a:ext>
            </a:extLst>
          </p:cNvPr>
          <p:cNvCxnSpPr>
            <a:cxnSpLocks/>
          </p:cNvCxnSpPr>
          <p:nvPr/>
        </p:nvCxnSpPr>
        <p:spPr>
          <a:xfrm flipV="1">
            <a:off x="6588692" y="3917962"/>
            <a:ext cx="942262" cy="499297"/>
          </a:xfrm>
          <a:prstGeom prst="line">
            <a:avLst/>
          </a:prstGeom>
          <a:ln>
            <a:solidFill>
              <a:srgbClr val="F3766E"/>
            </a:solidFill>
          </a:ln>
        </p:spPr>
        <p:style>
          <a:lnRef idx="1">
            <a:schemeClr val="accent1"/>
          </a:lnRef>
          <a:fillRef idx="0">
            <a:schemeClr val="accent1"/>
          </a:fillRef>
          <a:effectRef idx="0">
            <a:schemeClr val="accent1"/>
          </a:effectRef>
          <a:fontRef idx="minor">
            <a:schemeClr val="tx1"/>
          </a:fontRef>
        </p:style>
      </p:cxnSp>
      <p:sp>
        <p:nvSpPr>
          <p:cNvPr id="163842" name="Freeform 2">
            <a:extLst>
              <a:ext uri="{FF2B5EF4-FFF2-40B4-BE49-F238E27FC236}">
                <a16:creationId xmlns:a16="http://schemas.microsoft.com/office/drawing/2014/main" id="{D9D93F98-AD9C-4528-BB03-9E0C36C0959A}"/>
              </a:ext>
            </a:extLst>
          </p:cNvPr>
          <p:cNvSpPr>
            <a:spLocks/>
          </p:cNvSpPr>
          <p:nvPr/>
        </p:nvSpPr>
        <p:spPr bwMode="auto">
          <a:xfrm>
            <a:off x="5775325" y="2268537"/>
            <a:ext cx="2322512" cy="4357688"/>
          </a:xfrm>
          <a:custGeom>
            <a:avLst/>
            <a:gdLst>
              <a:gd name="T0" fmla="*/ 1483 w 1483"/>
              <a:gd name="T1" fmla="*/ 2733 h 2781"/>
              <a:gd name="T2" fmla="*/ 1435 w 1483"/>
              <a:gd name="T3" fmla="*/ 2781 h 2781"/>
              <a:gd name="T4" fmla="*/ 48 w 1483"/>
              <a:gd name="T5" fmla="*/ 2781 h 2781"/>
              <a:gd name="T6" fmla="*/ 0 w 1483"/>
              <a:gd name="T7" fmla="*/ 2733 h 2781"/>
              <a:gd name="T8" fmla="*/ 0 w 1483"/>
              <a:gd name="T9" fmla="*/ 48 h 2781"/>
              <a:gd name="T10" fmla="*/ 48 w 1483"/>
              <a:gd name="T11" fmla="*/ 0 h 2781"/>
              <a:gd name="T12" fmla="*/ 1435 w 1483"/>
              <a:gd name="T13" fmla="*/ 0 h 2781"/>
              <a:gd name="T14" fmla="*/ 1483 w 1483"/>
              <a:gd name="T15" fmla="*/ 48 h 2781"/>
              <a:gd name="T16" fmla="*/ 1483 w 1483"/>
              <a:gd name="T17" fmla="*/ 2733 h 2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3" h="2781">
                <a:moveTo>
                  <a:pt x="1483" y="2733"/>
                </a:moveTo>
                <a:cubicBezTo>
                  <a:pt x="1483" y="2760"/>
                  <a:pt x="1462" y="2781"/>
                  <a:pt x="1435" y="2781"/>
                </a:cubicBezTo>
                <a:cubicBezTo>
                  <a:pt x="48" y="2781"/>
                  <a:pt x="48" y="2781"/>
                  <a:pt x="48" y="2781"/>
                </a:cubicBezTo>
                <a:cubicBezTo>
                  <a:pt x="22" y="2781"/>
                  <a:pt x="0" y="2760"/>
                  <a:pt x="0" y="2733"/>
                </a:cubicBezTo>
                <a:cubicBezTo>
                  <a:pt x="0" y="48"/>
                  <a:pt x="0" y="48"/>
                  <a:pt x="0" y="48"/>
                </a:cubicBezTo>
                <a:cubicBezTo>
                  <a:pt x="0" y="21"/>
                  <a:pt x="22" y="0"/>
                  <a:pt x="48" y="0"/>
                </a:cubicBezTo>
                <a:cubicBezTo>
                  <a:pt x="1435" y="0"/>
                  <a:pt x="1435" y="0"/>
                  <a:pt x="1435" y="0"/>
                </a:cubicBezTo>
                <a:cubicBezTo>
                  <a:pt x="1462" y="0"/>
                  <a:pt x="1483" y="21"/>
                  <a:pt x="1483" y="48"/>
                </a:cubicBezTo>
                <a:lnTo>
                  <a:pt x="1483" y="2733"/>
                </a:lnTo>
                <a:close/>
              </a:path>
            </a:pathLst>
          </a:custGeom>
          <a:noFill/>
          <a:ln w="19050" cap="flat">
            <a:solidFill>
              <a:srgbClr val="66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3843" name="Freeform 3">
            <a:extLst>
              <a:ext uri="{FF2B5EF4-FFF2-40B4-BE49-F238E27FC236}">
                <a16:creationId xmlns:a16="http://schemas.microsoft.com/office/drawing/2014/main" id="{E99BDCB5-4FA1-4D63-A46F-A5772C55AEAF}"/>
              </a:ext>
            </a:extLst>
          </p:cNvPr>
          <p:cNvSpPr>
            <a:spLocks/>
          </p:cNvSpPr>
          <p:nvPr/>
        </p:nvSpPr>
        <p:spPr bwMode="auto">
          <a:xfrm>
            <a:off x="1052733" y="2274094"/>
            <a:ext cx="2322512" cy="4368800"/>
          </a:xfrm>
          <a:custGeom>
            <a:avLst/>
            <a:gdLst>
              <a:gd name="T0" fmla="*/ 1483 w 1483"/>
              <a:gd name="T1" fmla="*/ 2741 h 2789"/>
              <a:gd name="T2" fmla="*/ 1435 w 1483"/>
              <a:gd name="T3" fmla="*/ 2789 h 2789"/>
              <a:gd name="T4" fmla="*/ 48 w 1483"/>
              <a:gd name="T5" fmla="*/ 2789 h 2789"/>
              <a:gd name="T6" fmla="*/ 0 w 1483"/>
              <a:gd name="T7" fmla="*/ 2741 h 2789"/>
              <a:gd name="T8" fmla="*/ 0 w 1483"/>
              <a:gd name="T9" fmla="*/ 48 h 2789"/>
              <a:gd name="T10" fmla="*/ 48 w 1483"/>
              <a:gd name="T11" fmla="*/ 0 h 2789"/>
              <a:gd name="T12" fmla="*/ 1435 w 1483"/>
              <a:gd name="T13" fmla="*/ 0 h 2789"/>
              <a:gd name="T14" fmla="*/ 1483 w 1483"/>
              <a:gd name="T15" fmla="*/ 48 h 2789"/>
              <a:gd name="T16" fmla="*/ 1483 w 1483"/>
              <a:gd name="T17" fmla="*/ 2741 h 2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3" h="2789">
                <a:moveTo>
                  <a:pt x="1483" y="2741"/>
                </a:moveTo>
                <a:cubicBezTo>
                  <a:pt x="1483" y="2768"/>
                  <a:pt x="1462" y="2789"/>
                  <a:pt x="1435" y="2789"/>
                </a:cubicBezTo>
                <a:cubicBezTo>
                  <a:pt x="48" y="2789"/>
                  <a:pt x="48" y="2789"/>
                  <a:pt x="48" y="2789"/>
                </a:cubicBezTo>
                <a:cubicBezTo>
                  <a:pt x="22" y="2789"/>
                  <a:pt x="0" y="2768"/>
                  <a:pt x="0" y="2741"/>
                </a:cubicBezTo>
                <a:cubicBezTo>
                  <a:pt x="0" y="48"/>
                  <a:pt x="0" y="48"/>
                  <a:pt x="0" y="48"/>
                </a:cubicBezTo>
                <a:cubicBezTo>
                  <a:pt x="0" y="21"/>
                  <a:pt x="22" y="0"/>
                  <a:pt x="48" y="0"/>
                </a:cubicBezTo>
                <a:cubicBezTo>
                  <a:pt x="1435" y="0"/>
                  <a:pt x="1435" y="0"/>
                  <a:pt x="1435" y="0"/>
                </a:cubicBezTo>
                <a:cubicBezTo>
                  <a:pt x="1462" y="0"/>
                  <a:pt x="1483" y="21"/>
                  <a:pt x="1483" y="48"/>
                </a:cubicBezTo>
                <a:lnTo>
                  <a:pt x="1483" y="2741"/>
                </a:lnTo>
                <a:close/>
              </a:path>
            </a:pathLst>
          </a:custGeom>
          <a:noFill/>
          <a:ln w="19050" cap="rnd">
            <a:solidFill>
              <a:srgbClr val="00683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3844" name="Freeform 4">
            <a:extLst>
              <a:ext uri="{FF2B5EF4-FFF2-40B4-BE49-F238E27FC236}">
                <a16:creationId xmlns:a16="http://schemas.microsoft.com/office/drawing/2014/main" id="{88EFEA52-F0E5-4F2E-99D5-806115F459F1}"/>
              </a:ext>
            </a:extLst>
          </p:cNvPr>
          <p:cNvSpPr>
            <a:spLocks/>
          </p:cNvSpPr>
          <p:nvPr/>
        </p:nvSpPr>
        <p:spPr bwMode="auto">
          <a:xfrm>
            <a:off x="5892800" y="1636712"/>
            <a:ext cx="2074862" cy="1279525"/>
          </a:xfrm>
          <a:custGeom>
            <a:avLst/>
            <a:gdLst>
              <a:gd name="T0" fmla="*/ 1325 w 1325"/>
              <a:gd name="T1" fmla="*/ 769 h 817"/>
              <a:gd name="T2" fmla="*/ 1277 w 1325"/>
              <a:gd name="T3" fmla="*/ 817 h 817"/>
              <a:gd name="T4" fmla="*/ 48 w 1325"/>
              <a:gd name="T5" fmla="*/ 817 h 817"/>
              <a:gd name="T6" fmla="*/ 0 w 1325"/>
              <a:gd name="T7" fmla="*/ 769 h 817"/>
              <a:gd name="T8" fmla="*/ 0 w 1325"/>
              <a:gd name="T9" fmla="*/ 48 h 817"/>
              <a:gd name="T10" fmla="*/ 48 w 1325"/>
              <a:gd name="T11" fmla="*/ 0 h 817"/>
              <a:gd name="T12" fmla="*/ 1277 w 1325"/>
              <a:gd name="T13" fmla="*/ 0 h 817"/>
              <a:gd name="T14" fmla="*/ 1325 w 1325"/>
              <a:gd name="T15" fmla="*/ 48 h 817"/>
              <a:gd name="T16" fmla="*/ 1325 w 1325"/>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5" h="817">
                <a:moveTo>
                  <a:pt x="1325" y="769"/>
                </a:moveTo>
                <a:cubicBezTo>
                  <a:pt x="1325" y="795"/>
                  <a:pt x="1303" y="817"/>
                  <a:pt x="1277" y="817"/>
                </a:cubicBezTo>
                <a:cubicBezTo>
                  <a:pt x="48" y="817"/>
                  <a:pt x="48" y="817"/>
                  <a:pt x="48" y="817"/>
                </a:cubicBezTo>
                <a:cubicBezTo>
                  <a:pt x="21" y="817"/>
                  <a:pt x="0" y="795"/>
                  <a:pt x="0" y="769"/>
                </a:cubicBezTo>
                <a:cubicBezTo>
                  <a:pt x="0" y="48"/>
                  <a:pt x="0" y="48"/>
                  <a:pt x="0" y="48"/>
                </a:cubicBezTo>
                <a:cubicBezTo>
                  <a:pt x="0" y="21"/>
                  <a:pt x="21" y="0"/>
                  <a:pt x="48" y="0"/>
                </a:cubicBezTo>
                <a:cubicBezTo>
                  <a:pt x="1277" y="0"/>
                  <a:pt x="1277" y="0"/>
                  <a:pt x="1277" y="0"/>
                </a:cubicBezTo>
                <a:cubicBezTo>
                  <a:pt x="1303" y="0"/>
                  <a:pt x="1325" y="21"/>
                  <a:pt x="1325" y="48"/>
                </a:cubicBezTo>
                <a:lnTo>
                  <a:pt x="1325" y="769"/>
                </a:lnTo>
                <a:close/>
              </a:path>
            </a:pathLst>
          </a:custGeom>
          <a:solidFill>
            <a:srgbClr val="FFFFFF"/>
          </a:solidFill>
          <a:ln w="19050" cap="flat">
            <a:solidFill>
              <a:srgbClr val="662D91"/>
            </a:solidFill>
            <a:prstDash val="solid"/>
            <a:miter lim="800000"/>
            <a:headEnd/>
            <a:tailEnd/>
          </a:ln>
        </p:spPr>
        <p:txBody>
          <a:bodyPr/>
          <a:lstStyle/>
          <a:p>
            <a:endParaRPr lang="en-GB"/>
          </a:p>
        </p:txBody>
      </p:sp>
      <p:sp>
        <p:nvSpPr>
          <p:cNvPr id="163845" name="Freeform 5">
            <a:extLst>
              <a:ext uri="{FF2B5EF4-FFF2-40B4-BE49-F238E27FC236}">
                <a16:creationId xmlns:a16="http://schemas.microsoft.com/office/drawing/2014/main" id="{C4829360-9F0D-4A51-B6AA-B976BA360F73}"/>
              </a:ext>
            </a:extLst>
          </p:cNvPr>
          <p:cNvSpPr>
            <a:spLocks/>
          </p:cNvSpPr>
          <p:nvPr/>
        </p:nvSpPr>
        <p:spPr bwMode="auto">
          <a:xfrm>
            <a:off x="1173383" y="1623219"/>
            <a:ext cx="2073275" cy="1279525"/>
          </a:xfrm>
          <a:custGeom>
            <a:avLst/>
            <a:gdLst>
              <a:gd name="T0" fmla="*/ 1324 w 1324"/>
              <a:gd name="T1" fmla="*/ 769 h 817"/>
              <a:gd name="T2" fmla="*/ 1276 w 1324"/>
              <a:gd name="T3" fmla="*/ 817 h 817"/>
              <a:gd name="T4" fmla="*/ 48 w 1324"/>
              <a:gd name="T5" fmla="*/ 817 h 817"/>
              <a:gd name="T6" fmla="*/ 0 w 1324"/>
              <a:gd name="T7" fmla="*/ 769 h 817"/>
              <a:gd name="T8" fmla="*/ 0 w 1324"/>
              <a:gd name="T9" fmla="*/ 48 h 817"/>
              <a:gd name="T10" fmla="*/ 48 w 1324"/>
              <a:gd name="T11" fmla="*/ 0 h 817"/>
              <a:gd name="T12" fmla="*/ 1276 w 1324"/>
              <a:gd name="T13" fmla="*/ 0 h 817"/>
              <a:gd name="T14" fmla="*/ 1324 w 1324"/>
              <a:gd name="T15" fmla="*/ 48 h 817"/>
              <a:gd name="T16" fmla="*/ 1324 w 1324"/>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4" h="817">
                <a:moveTo>
                  <a:pt x="1324" y="769"/>
                </a:moveTo>
                <a:cubicBezTo>
                  <a:pt x="1324" y="796"/>
                  <a:pt x="1303" y="817"/>
                  <a:pt x="1276" y="817"/>
                </a:cubicBezTo>
                <a:cubicBezTo>
                  <a:pt x="48" y="817"/>
                  <a:pt x="48" y="817"/>
                  <a:pt x="48" y="817"/>
                </a:cubicBezTo>
                <a:cubicBezTo>
                  <a:pt x="21" y="817"/>
                  <a:pt x="0" y="796"/>
                  <a:pt x="0" y="769"/>
                </a:cubicBezTo>
                <a:cubicBezTo>
                  <a:pt x="0" y="48"/>
                  <a:pt x="0" y="48"/>
                  <a:pt x="0" y="48"/>
                </a:cubicBezTo>
                <a:cubicBezTo>
                  <a:pt x="0" y="22"/>
                  <a:pt x="21" y="0"/>
                  <a:pt x="48" y="0"/>
                </a:cubicBezTo>
                <a:cubicBezTo>
                  <a:pt x="1276" y="0"/>
                  <a:pt x="1276" y="0"/>
                  <a:pt x="1276" y="0"/>
                </a:cubicBezTo>
                <a:cubicBezTo>
                  <a:pt x="1303" y="0"/>
                  <a:pt x="1324" y="22"/>
                  <a:pt x="1324" y="48"/>
                </a:cubicBezTo>
                <a:lnTo>
                  <a:pt x="1324" y="769"/>
                </a:lnTo>
                <a:close/>
              </a:path>
            </a:pathLst>
          </a:custGeom>
          <a:solidFill>
            <a:srgbClr val="FFFFFF"/>
          </a:solidFill>
          <a:ln w="19050" cap="rnd">
            <a:solidFill>
              <a:srgbClr val="006838"/>
            </a:solidFill>
            <a:prstDash val="solid"/>
            <a:round/>
            <a:headEnd/>
            <a:tailEnd/>
          </a:ln>
        </p:spPr>
        <p:txBody>
          <a:bodyPr/>
          <a:lstStyle/>
          <a:p>
            <a:endParaRPr lang="en-GB"/>
          </a:p>
        </p:txBody>
      </p:sp>
      <p:sp>
        <p:nvSpPr>
          <p:cNvPr id="163850" name="Text Box 10">
            <a:extLst>
              <a:ext uri="{FF2B5EF4-FFF2-40B4-BE49-F238E27FC236}">
                <a16:creationId xmlns:a16="http://schemas.microsoft.com/office/drawing/2014/main" id="{802EDE71-2EAE-4528-8293-9C07DEB64512}"/>
              </a:ext>
            </a:extLst>
          </p:cNvPr>
          <p:cNvSpPr txBox="1">
            <a:spLocks noChangeArrowheads="1"/>
          </p:cNvSpPr>
          <p:nvPr/>
        </p:nvSpPr>
        <p:spPr bwMode="auto">
          <a:xfrm rot="16200000">
            <a:off x="4763294" y="4312443"/>
            <a:ext cx="2351088"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target absolute intensity</a:t>
            </a:r>
          </a:p>
        </p:txBody>
      </p:sp>
      <p:sp>
        <p:nvSpPr>
          <p:cNvPr id="163851" name="Text Box 11">
            <a:extLst>
              <a:ext uri="{FF2B5EF4-FFF2-40B4-BE49-F238E27FC236}">
                <a16:creationId xmlns:a16="http://schemas.microsoft.com/office/drawing/2014/main" id="{98AAB317-7B74-4681-ADC7-CFEB29A8BF6A}"/>
              </a:ext>
            </a:extLst>
          </p:cNvPr>
          <p:cNvSpPr txBox="1">
            <a:spLocks noChangeArrowheads="1"/>
          </p:cNvSpPr>
          <p:nvPr/>
        </p:nvSpPr>
        <p:spPr bwMode="auto">
          <a:xfrm>
            <a:off x="6159500" y="1725612"/>
            <a:ext cx="15684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average valence</a:t>
            </a:r>
          </a:p>
        </p:txBody>
      </p:sp>
      <p:sp>
        <p:nvSpPr>
          <p:cNvPr id="163892" name="Line 52">
            <a:extLst>
              <a:ext uri="{FF2B5EF4-FFF2-40B4-BE49-F238E27FC236}">
                <a16:creationId xmlns:a16="http://schemas.microsoft.com/office/drawing/2014/main" id="{FC483108-3C58-4F9A-ABCD-D65308A64EE8}"/>
              </a:ext>
            </a:extLst>
          </p:cNvPr>
          <p:cNvSpPr>
            <a:spLocks noChangeShapeType="1"/>
          </p:cNvSpPr>
          <p:nvPr/>
        </p:nvSpPr>
        <p:spPr bwMode="auto">
          <a:xfrm flipV="1">
            <a:off x="1818701" y="3022600"/>
            <a:ext cx="1588" cy="2778125"/>
          </a:xfrm>
          <a:prstGeom prst="line">
            <a:avLst/>
          </a:prstGeom>
          <a:noFill/>
          <a:ln w="12700">
            <a:solidFill>
              <a:srgbClr val="02020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893" name="Line 53">
            <a:extLst>
              <a:ext uri="{FF2B5EF4-FFF2-40B4-BE49-F238E27FC236}">
                <a16:creationId xmlns:a16="http://schemas.microsoft.com/office/drawing/2014/main" id="{BB7A00A3-EE1F-48BB-8902-BCF01CFA680A}"/>
              </a:ext>
            </a:extLst>
          </p:cNvPr>
          <p:cNvSpPr>
            <a:spLocks noChangeShapeType="1"/>
          </p:cNvSpPr>
          <p:nvPr/>
        </p:nvSpPr>
        <p:spPr bwMode="auto">
          <a:xfrm flipV="1">
            <a:off x="1822670" y="4435475"/>
            <a:ext cx="952894" cy="2381"/>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894" name="Freeform 54">
            <a:extLst>
              <a:ext uri="{FF2B5EF4-FFF2-40B4-BE49-F238E27FC236}">
                <a16:creationId xmlns:a16="http://schemas.microsoft.com/office/drawing/2014/main" id="{86B29679-615C-4CCF-B61F-9046913804C9}"/>
              </a:ext>
            </a:extLst>
          </p:cNvPr>
          <p:cNvSpPr>
            <a:spLocks noEditPoints="1"/>
          </p:cNvSpPr>
          <p:nvPr/>
        </p:nvSpPr>
        <p:spPr bwMode="auto">
          <a:xfrm>
            <a:off x="1759170" y="3022600"/>
            <a:ext cx="1018776" cy="2776538"/>
          </a:xfrm>
          <a:custGeom>
            <a:avLst/>
            <a:gdLst>
              <a:gd name="T0" fmla="*/ 0 w 78"/>
              <a:gd name="T1" fmla="*/ 1749 h 1749"/>
              <a:gd name="T2" fmla="*/ 78 w 78"/>
              <a:gd name="T3" fmla="*/ 1749 h 1749"/>
              <a:gd name="T4" fmla="*/ 0 w 78"/>
              <a:gd name="T5" fmla="*/ 1452 h 1749"/>
              <a:gd name="T6" fmla="*/ 78 w 78"/>
              <a:gd name="T7" fmla="*/ 1452 h 1749"/>
              <a:gd name="T8" fmla="*/ 0 w 78"/>
              <a:gd name="T9" fmla="*/ 1159 h 1749"/>
              <a:gd name="T10" fmla="*/ 78 w 78"/>
              <a:gd name="T11" fmla="*/ 1159 h 1749"/>
              <a:gd name="T12" fmla="*/ 0 w 78"/>
              <a:gd name="T13" fmla="*/ 579 h 1749"/>
              <a:gd name="T14" fmla="*/ 78 w 78"/>
              <a:gd name="T15" fmla="*/ 579 h 1749"/>
              <a:gd name="T16" fmla="*/ 0 w 78"/>
              <a:gd name="T17" fmla="*/ 286 h 1749"/>
              <a:gd name="T18" fmla="*/ 78 w 78"/>
              <a:gd name="T19" fmla="*/ 286 h 1749"/>
              <a:gd name="T20" fmla="*/ 0 w 78"/>
              <a:gd name="T21" fmla="*/ 0 h 1749"/>
              <a:gd name="T22" fmla="*/ 78 w 78"/>
              <a:gd name="T23" fmla="*/ 0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1749">
                <a:moveTo>
                  <a:pt x="0" y="1749"/>
                </a:moveTo>
                <a:lnTo>
                  <a:pt x="78" y="1749"/>
                </a:lnTo>
                <a:moveTo>
                  <a:pt x="0" y="1452"/>
                </a:moveTo>
                <a:lnTo>
                  <a:pt x="78" y="1452"/>
                </a:lnTo>
                <a:moveTo>
                  <a:pt x="0" y="1159"/>
                </a:moveTo>
                <a:lnTo>
                  <a:pt x="78" y="1159"/>
                </a:lnTo>
                <a:moveTo>
                  <a:pt x="0" y="579"/>
                </a:moveTo>
                <a:lnTo>
                  <a:pt x="78" y="579"/>
                </a:lnTo>
                <a:moveTo>
                  <a:pt x="0" y="286"/>
                </a:moveTo>
                <a:lnTo>
                  <a:pt x="78" y="286"/>
                </a:lnTo>
                <a:moveTo>
                  <a:pt x="0" y="0"/>
                </a:moveTo>
                <a:lnTo>
                  <a:pt x="78" y="0"/>
                </a:lnTo>
              </a:path>
            </a:pathLst>
          </a:custGeom>
          <a:noFill/>
          <a:ln w="12700" cap="flat">
            <a:solidFill>
              <a:srgbClr val="02020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4054" name="Text Box 214">
            <a:extLst>
              <a:ext uri="{FF2B5EF4-FFF2-40B4-BE49-F238E27FC236}">
                <a16:creationId xmlns:a16="http://schemas.microsoft.com/office/drawing/2014/main" id="{A4A14388-A6E0-4E50-A224-DF5ADF188265}"/>
              </a:ext>
            </a:extLst>
          </p:cNvPr>
          <p:cNvSpPr txBox="1">
            <a:spLocks noChangeArrowheads="1"/>
          </p:cNvSpPr>
          <p:nvPr/>
        </p:nvSpPr>
        <p:spPr bwMode="auto">
          <a:xfrm rot="16200000">
            <a:off x="4763294" y="4312443"/>
            <a:ext cx="2351088"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target absolute intensity</a:t>
            </a:r>
          </a:p>
        </p:txBody>
      </p:sp>
      <p:sp>
        <p:nvSpPr>
          <p:cNvPr id="164055" name="Rectangle 215">
            <a:extLst>
              <a:ext uri="{FF2B5EF4-FFF2-40B4-BE49-F238E27FC236}">
                <a16:creationId xmlns:a16="http://schemas.microsoft.com/office/drawing/2014/main" id="{40E94986-027D-4B0F-B145-A9CCD776733D}"/>
              </a:ext>
            </a:extLst>
          </p:cNvPr>
          <p:cNvSpPr>
            <a:spLocks noChangeArrowheads="1"/>
          </p:cNvSpPr>
          <p:nvPr/>
        </p:nvSpPr>
        <p:spPr bwMode="auto">
          <a:xfrm>
            <a:off x="5846762" y="3217862"/>
            <a:ext cx="257175" cy="2447925"/>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en-GB"/>
          </a:p>
        </p:txBody>
      </p:sp>
      <p:sp>
        <p:nvSpPr>
          <p:cNvPr id="164057" name="Rectangle 217">
            <a:extLst>
              <a:ext uri="{FF2B5EF4-FFF2-40B4-BE49-F238E27FC236}">
                <a16:creationId xmlns:a16="http://schemas.microsoft.com/office/drawing/2014/main" id="{2190424F-9633-40C9-B892-75DAC15431DA}"/>
              </a:ext>
            </a:extLst>
          </p:cNvPr>
          <p:cNvSpPr>
            <a:spLocks noChangeArrowheads="1"/>
          </p:cNvSpPr>
          <p:nvPr/>
        </p:nvSpPr>
        <p:spPr bwMode="auto">
          <a:xfrm>
            <a:off x="6346825" y="1495425"/>
            <a:ext cx="1250214" cy="276999"/>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dirty="0" err="1">
                <a:solidFill>
                  <a:schemeClr val="folHlink"/>
                </a:solidFill>
              </a:rPr>
              <a:t>incongruente</a:t>
            </a:r>
            <a:endParaRPr lang="it-IT" altLang="en-US" dirty="0">
              <a:solidFill>
                <a:schemeClr val="folHlink"/>
              </a:solidFill>
            </a:endParaRPr>
          </a:p>
        </p:txBody>
      </p:sp>
      <p:sp>
        <p:nvSpPr>
          <p:cNvPr id="164058" name="Rectangle 218">
            <a:extLst>
              <a:ext uri="{FF2B5EF4-FFF2-40B4-BE49-F238E27FC236}">
                <a16:creationId xmlns:a16="http://schemas.microsoft.com/office/drawing/2014/main" id="{FF9A7E63-B4C4-4700-BAC0-A154BA686364}"/>
              </a:ext>
            </a:extLst>
          </p:cNvPr>
          <p:cNvSpPr>
            <a:spLocks noChangeArrowheads="1"/>
          </p:cNvSpPr>
          <p:nvPr/>
        </p:nvSpPr>
        <p:spPr bwMode="auto">
          <a:xfrm>
            <a:off x="1743295" y="1493044"/>
            <a:ext cx="1075487" cy="276999"/>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dirty="0" err="1">
                <a:solidFill>
                  <a:srgbClr val="008000"/>
                </a:solidFill>
              </a:rPr>
              <a:t>congruente</a:t>
            </a:r>
            <a:endParaRPr lang="it-IT" altLang="en-US" dirty="0">
              <a:solidFill>
                <a:srgbClr val="008000"/>
              </a:solidFill>
            </a:endParaRPr>
          </a:p>
        </p:txBody>
      </p:sp>
      <p:sp>
        <p:nvSpPr>
          <p:cNvPr id="159" name="Rettangolo 158">
            <a:extLst>
              <a:ext uri="{FF2B5EF4-FFF2-40B4-BE49-F238E27FC236}">
                <a16:creationId xmlns:a16="http://schemas.microsoft.com/office/drawing/2014/main" id="{C2433CB6-22DF-4EB1-A961-DC64957C8F29}"/>
              </a:ext>
            </a:extLst>
          </p:cNvPr>
          <p:cNvSpPr/>
          <p:nvPr/>
        </p:nvSpPr>
        <p:spPr>
          <a:xfrm>
            <a:off x="6135687" y="1761867"/>
            <a:ext cx="1660525" cy="237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6">
            <a:extLst>
              <a:ext uri="{FF2B5EF4-FFF2-40B4-BE49-F238E27FC236}">
                <a16:creationId xmlns:a16="http://schemas.microsoft.com/office/drawing/2014/main" id="{5366669A-8BCF-4EB7-A377-D62A2D780A36}"/>
              </a:ext>
            </a:extLst>
          </p:cNvPr>
          <p:cNvSpPr>
            <a:spLocks noChangeArrowheads="1"/>
          </p:cNvSpPr>
          <p:nvPr/>
        </p:nvSpPr>
        <p:spPr bwMode="auto">
          <a:xfrm>
            <a:off x="-247650" y="0"/>
            <a:ext cx="9677400" cy="580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lnSpc>
                <a:spcPct val="85000"/>
              </a:lnSpc>
            </a:pPr>
            <a:r>
              <a:rPr lang="it-IT" altLang="zh-CN" sz="4400" b="0" dirty="0">
                <a:solidFill>
                  <a:srgbClr val="990033"/>
                </a:solidFill>
                <a:ea typeface="MS PGothic" panose="020B0600070205080204" pitchFamily="34" charset="-128"/>
              </a:rPr>
              <a:t>Predizioni coppie emotive-emotive</a:t>
            </a:r>
            <a:endParaRPr lang="it-IT" altLang="en-US" sz="4400" b="0" dirty="0">
              <a:solidFill>
                <a:srgbClr val="990033"/>
              </a:solidFill>
              <a:ea typeface="MS PGothic" panose="020B0600070205080204" pitchFamily="34" charset="-128"/>
            </a:endParaRPr>
          </a:p>
        </p:txBody>
      </p:sp>
      <p:sp>
        <p:nvSpPr>
          <p:cNvPr id="201" name="Text Box 262">
            <a:extLst>
              <a:ext uri="{FF2B5EF4-FFF2-40B4-BE49-F238E27FC236}">
                <a16:creationId xmlns:a16="http://schemas.microsoft.com/office/drawing/2014/main" id="{7043943F-7EF8-46B6-91D7-45BA09420B3B}"/>
              </a:ext>
            </a:extLst>
          </p:cNvPr>
          <p:cNvSpPr txBox="1">
            <a:spLocks noChangeArrowheads="1"/>
          </p:cNvSpPr>
          <p:nvPr/>
        </p:nvSpPr>
        <p:spPr bwMode="auto">
          <a:xfrm rot="16200000">
            <a:off x="-66863" y="4285068"/>
            <a:ext cx="2644827"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dirty="0"/>
              <a:t>intensità assoluta del target</a:t>
            </a:r>
          </a:p>
        </p:txBody>
      </p:sp>
      <p:sp>
        <p:nvSpPr>
          <p:cNvPr id="41" name="Line 52">
            <a:extLst>
              <a:ext uri="{FF2B5EF4-FFF2-40B4-BE49-F238E27FC236}">
                <a16:creationId xmlns:a16="http://schemas.microsoft.com/office/drawing/2014/main" id="{3B0EF946-C22B-4C75-A8B2-A44DD625F772}"/>
              </a:ext>
            </a:extLst>
          </p:cNvPr>
          <p:cNvSpPr>
            <a:spLocks noChangeShapeType="1"/>
          </p:cNvSpPr>
          <p:nvPr/>
        </p:nvSpPr>
        <p:spPr bwMode="auto">
          <a:xfrm flipV="1">
            <a:off x="2777945" y="3024187"/>
            <a:ext cx="1588" cy="2778125"/>
          </a:xfrm>
          <a:prstGeom prst="line">
            <a:avLst/>
          </a:prstGeom>
          <a:noFill/>
          <a:ln w="12700">
            <a:solidFill>
              <a:srgbClr val="02020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 name="CasellaDiTesto 42">
            <a:extLst>
              <a:ext uri="{FF2B5EF4-FFF2-40B4-BE49-F238E27FC236}">
                <a16:creationId xmlns:a16="http://schemas.microsoft.com/office/drawing/2014/main" id="{C4772977-0FEF-424F-B991-158149984389}"/>
              </a:ext>
            </a:extLst>
          </p:cNvPr>
          <p:cNvSpPr txBox="1"/>
          <p:nvPr/>
        </p:nvSpPr>
        <p:spPr>
          <a:xfrm>
            <a:off x="1255545" y="6077634"/>
            <a:ext cx="1915909" cy="646331"/>
          </a:xfrm>
          <a:prstGeom prst="rect">
            <a:avLst/>
          </a:prstGeom>
          <a:noFill/>
        </p:spPr>
        <p:txBody>
          <a:bodyPr wrap="none" rtlCol="0">
            <a:spAutoFit/>
          </a:bodyPr>
          <a:lstStyle/>
          <a:p>
            <a:pPr algn="ctr"/>
            <a:r>
              <a:rPr lang="it-IT" dirty="0">
                <a:latin typeface="Arial" panose="020B0604020202020204" pitchFamily="34" charset="0"/>
                <a:cs typeface="Arial" panose="020B0604020202020204" pitchFamily="34" charset="0"/>
              </a:rPr>
              <a:t>intensità emotiva</a:t>
            </a:r>
          </a:p>
          <a:p>
            <a:pPr algn="ctr"/>
            <a:r>
              <a:rPr lang="it-IT" dirty="0">
                <a:latin typeface="Arial" panose="020B0604020202020204" pitchFamily="34" charset="0"/>
                <a:cs typeface="Arial" panose="020B0604020202020204" pitchFamily="34" charset="0"/>
              </a:rPr>
              <a:t>assoluta</a:t>
            </a:r>
          </a:p>
        </p:txBody>
      </p:sp>
      <p:sp>
        <p:nvSpPr>
          <p:cNvPr id="44" name="Text Box 20">
            <a:extLst>
              <a:ext uri="{FF2B5EF4-FFF2-40B4-BE49-F238E27FC236}">
                <a16:creationId xmlns:a16="http://schemas.microsoft.com/office/drawing/2014/main" id="{C1085533-1596-445A-A3BF-C10D5773567C}"/>
              </a:ext>
            </a:extLst>
          </p:cNvPr>
          <p:cNvSpPr txBox="1">
            <a:spLocks noChangeArrowheads="1"/>
          </p:cNvSpPr>
          <p:nvPr/>
        </p:nvSpPr>
        <p:spPr bwMode="auto">
          <a:xfrm>
            <a:off x="1643172" y="5854343"/>
            <a:ext cx="3510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dirty="0"/>
              <a:t>100</a:t>
            </a:r>
          </a:p>
        </p:txBody>
      </p:sp>
      <p:sp>
        <p:nvSpPr>
          <p:cNvPr id="45" name="Text Box 20">
            <a:extLst>
              <a:ext uri="{FF2B5EF4-FFF2-40B4-BE49-F238E27FC236}">
                <a16:creationId xmlns:a16="http://schemas.microsoft.com/office/drawing/2014/main" id="{0F696E07-A60C-444D-BA0E-54BD34E0514E}"/>
              </a:ext>
            </a:extLst>
          </p:cNvPr>
          <p:cNvSpPr txBox="1">
            <a:spLocks noChangeArrowheads="1"/>
          </p:cNvSpPr>
          <p:nvPr/>
        </p:nvSpPr>
        <p:spPr bwMode="auto">
          <a:xfrm>
            <a:off x="2589851" y="5855792"/>
            <a:ext cx="3510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dirty="0"/>
              <a:t>200</a:t>
            </a:r>
          </a:p>
        </p:txBody>
      </p:sp>
      <p:pic>
        <p:nvPicPr>
          <p:cNvPr id="46" name="Elemento grafico 45">
            <a:extLst>
              <a:ext uri="{FF2B5EF4-FFF2-40B4-BE49-F238E27FC236}">
                <a16:creationId xmlns:a16="http://schemas.microsoft.com/office/drawing/2014/main" id="{C7CB8026-32E7-4964-A81C-C7E4CCE161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0094" y="1878200"/>
            <a:ext cx="792895" cy="731903"/>
          </a:xfrm>
          <a:prstGeom prst="rect">
            <a:avLst/>
          </a:prstGeom>
        </p:spPr>
      </p:pic>
      <p:pic>
        <p:nvPicPr>
          <p:cNvPr id="47" name="Elemento grafico 46">
            <a:extLst>
              <a:ext uri="{FF2B5EF4-FFF2-40B4-BE49-F238E27FC236}">
                <a16:creationId xmlns:a16="http://schemas.microsoft.com/office/drawing/2014/main" id="{E92E8914-D196-4158-BC34-12939D0E3D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9701" y="1878200"/>
            <a:ext cx="792895" cy="731903"/>
          </a:xfrm>
          <a:prstGeom prst="rect">
            <a:avLst/>
          </a:prstGeom>
        </p:spPr>
      </p:pic>
      <p:sp>
        <p:nvSpPr>
          <p:cNvPr id="49" name="Oval 50">
            <a:extLst>
              <a:ext uri="{FF2B5EF4-FFF2-40B4-BE49-F238E27FC236}">
                <a16:creationId xmlns:a16="http://schemas.microsoft.com/office/drawing/2014/main" id="{E2BB77F0-92F1-48D4-9CCC-C501F9A98FDD}"/>
              </a:ext>
            </a:extLst>
          </p:cNvPr>
          <p:cNvSpPr>
            <a:spLocks noChangeAspect="1" noChangeArrowheads="1"/>
          </p:cNvSpPr>
          <p:nvPr/>
        </p:nvSpPr>
        <p:spPr bwMode="auto">
          <a:xfrm>
            <a:off x="1763139" y="4372688"/>
            <a:ext cx="138272" cy="138272"/>
          </a:xfrm>
          <a:prstGeom prst="ellipse">
            <a:avLst/>
          </a:prstGeom>
          <a:solidFill>
            <a:srgbClr val="F3766E"/>
          </a:solidFill>
          <a:ln w="12700">
            <a:solidFill>
              <a:srgbClr val="F89722"/>
            </a:solidFill>
            <a:miter lim="800000"/>
            <a:headEnd/>
            <a:tailEnd/>
          </a:ln>
        </p:spPr>
        <p:txBody>
          <a:bodyPr/>
          <a:lstStyle/>
          <a:p>
            <a:endParaRPr lang="en-GB"/>
          </a:p>
        </p:txBody>
      </p:sp>
      <p:sp>
        <p:nvSpPr>
          <p:cNvPr id="50" name="Oval 44">
            <a:extLst>
              <a:ext uri="{FF2B5EF4-FFF2-40B4-BE49-F238E27FC236}">
                <a16:creationId xmlns:a16="http://schemas.microsoft.com/office/drawing/2014/main" id="{C111D167-BBCB-4790-BB7E-15E1431B4FA6}"/>
              </a:ext>
            </a:extLst>
          </p:cNvPr>
          <p:cNvSpPr>
            <a:spLocks noChangeArrowheads="1"/>
          </p:cNvSpPr>
          <p:nvPr/>
        </p:nvSpPr>
        <p:spPr bwMode="auto">
          <a:xfrm>
            <a:off x="2650945" y="3820736"/>
            <a:ext cx="249238" cy="249238"/>
          </a:xfrm>
          <a:prstGeom prst="ellipse">
            <a:avLst/>
          </a:prstGeom>
          <a:solidFill>
            <a:srgbClr val="F3766E"/>
          </a:solidFill>
          <a:ln w="12700">
            <a:solidFill>
              <a:srgbClr val="F89722"/>
            </a:solidFill>
            <a:miter lim="800000"/>
            <a:headEnd/>
            <a:tailEnd/>
          </a:ln>
        </p:spPr>
        <p:txBody>
          <a:bodyPr/>
          <a:lstStyle/>
          <a:p>
            <a:endParaRPr lang="en-GB"/>
          </a:p>
        </p:txBody>
      </p:sp>
      <p:sp>
        <p:nvSpPr>
          <p:cNvPr id="48" name="Oval 46">
            <a:extLst>
              <a:ext uri="{FF2B5EF4-FFF2-40B4-BE49-F238E27FC236}">
                <a16:creationId xmlns:a16="http://schemas.microsoft.com/office/drawing/2014/main" id="{F577DD70-DAC1-43F1-85C1-C45D602898EE}"/>
              </a:ext>
            </a:extLst>
          </p:cNvPr>
          <p:cNvSpPr>
            <a:spLocks noChangeAspect="1" noChangeArrowheads="1"/>
          </p:cNvSpPr>
          <p:nvPr/>
        </p:nvSpPr>
        <p:spPr bwMode="auto">
          <a:xfrm>
            <a:off x="1756789" y="4369514"/>
            <a:ext cx="138289" cy="138289"/>
          </a:xfrm>
          <a:prstGeom prst="ellipse">
            <a:avLst/>
          </a:prstGeom>
          <a:solidFill>
            <a:srgbClr val="20BDC3"/>
          </a:solidFill>
          <a:ln w="12700">
            <a:solidFill>
              <a:srgbClr val="ED2691"/>
            </a:solidFill>
            <a:miter lim="800000"/>
            <a:headEnd/>
            <a:tailEnd/>
          </a:ln>
        </p:spPr>
        <p:txBody>
          <a:bodyPr/>
          <a:lstStyle/>
          <a:p>
            <a:endParaRPr lang="en-GB"/>
          </a:p>
        </p:txBody>
      </p:sp>
      <p:sp>
        <p:nvSpPr>
          <p:cNvPr id="51" name="Oval 48">
            <a:extLst>
              <a:ext uri="{FF2B5EF4-FFF2-40B4-BE49-F238E27FC236}">
                <a16:creationId xmlns:a16="http://schemas.microsoft.com/office/drawing/2014/main" id="{48FB04F1-7E26-4A09-986B-96EC4ECD326C}"/>
              </a:ext>
            </a:extLst>
          </p:cNvPr>
          <p:cNvSpPr>
            <a:spLocks noChangeArrowheads="1"/>
          </p:cNvSpPr>
          <p:nvPr/>
        </p:nvSpPr>
        <p:spPr bwMode="auto">
          <a:xfrm>
            <a:off x="2642865" y="3813116"/>
            <a:ext cx="249237" cy="249238"/>
          </a:xfrm>
          <a:prstGeom prst="ellipse">
            <a:avLst/>
          </a:prstGeom>
          <a:solidFill>
            <a:srgbClr val="20BDC3"/>
          </a:solidFill>
          <a:ln w="12700">
            <a:solidFill>
              <a:srgbClr val="ED2691"/>
            </a:solidFill>
            <a:miter lim="800000"/>
            <a:headEnd/>
            <a:tailEnd/>
          </a:ln>
        </p:spPr>
        <p:txBody>
          <a:bodyPr/>
          <a:lstStyle/>
          <a:p>
            <a:endParaRPr lang="en-GB"/>
          </a:p>
        </p:txBody>
      </p:sp>
      <p:sp>
        <p:nvSpPr>
          <p:cNvPr id="56" name="Line 52">
            <a:extLst>
              <a:ext uri="{FF2B5EF4-FFF2-40B4-BE49-F238E27FC236}">
                <a16:creationId xmlns:a16="http://schemas.microsoft.com/office/drawing/2014/main" id="{A924360D-5400-4342-B96A-B8EACDE319EF}"/>
              </a:ext>
            </a:extLst>
          </p:cNvPr>
          <p:cNvSpPr>
            <a:spLocks noChangeShapeType="1"/>
          </p:cNvSpPr>
          <p:nvPr/>
        </p:nvSpPr>
        <p:spPr bwMode="auto">
          <a:xfrm flipV="1">
            <a:off x="6570853" y="3005137"/>
            <a:ext cx="1588" cy="2778125"/>
          </a:xfrm>
          <a:prstGeom prst="line">
            <a:avLst/>
          </a:prstGeom>
          <a:noFill/>
          <a:ln w="12700">
            <a:solidFill>
              <a:srgbClr val="02020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7" name="Line 53">
            <a:extLst>
              <a:ext uri="{FF2B5EF4-FFF2-40B4-BE49-F238E27FC236}">
                <a16:creationId xmlns:a16="http://schemas.microsoft.com/office/drawing/2014/main" id="{F41DF88C-339B-42F3-BAE4-5598954382A7}"/>
              </a:ext>
            </a:extLst>
          </p:cNvPr>
          <p:cNvSpPr>
            <a:spLocks noChangeShapeType="1"/>
          </p:cNvSpPr>
          <p:nvPr/>
        </p:nvSpPr>
        <p:spPr bwMode="auto">
          <a:xfrm flipV="1">
            <a:off x="6574822" y="4418012"/>
            <a:ext cx="952894" cy="2381"/>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8" name="Freeform 54">
            <a:extLst>
              <a:ext uri="{FF2B5EF4-FFF2-40B4-BE49-F238E27FC236}">
                <a16:creationId xmlns:a16="http://schemas.microsoft.com/office/drawing/2014/main" id="{6434C48B-40FF-4DE8-82C2-DEE6D0466CD9}"/>
              </a:ext>
            </a:extLst>
          </p:cNvPr>
          <p:cNvSpPr>
            <a:spLocks noEditPoints="1"/>
          </p:cNvSpPr>
          <p:nvPr/>
        </p:nvSpPr>
        <p:spPr bwMode="auto">
          <a:xfrm>
            <a:off x="6511322" y="3005137"/>
            <a:ext cx="1018776" cy="2776538"/>
          </a:xfrm>
          <a:custGeom>
            <a:avLst/>
            <a:gdLst>
              <a:gd name="T0" fmla="*/ 0 w 78"/>
              <a:gd name="T1" fmla="*/ 1749 h 1749"/>
              <a:gd name="T2" fmla="*/ 78 w 78"/>
              <a:gd name="T3" fmla="*/ 1749 h 1749"/>
              <a:gd name="T4" fmla="*/ 0 w 78"/>
              <a:gd name="T5" fmla="*/ 1452 h 1749"/>
              <a:gd name="T6" fmla="*/ 78 w 78"/>
              <a:gd name="T7" fmla="*/ 1452 h 1749"/>
              <a:gd name="T8" fmla="*/ 0 w 78"/>
              <a:gd name="T9" fmla="*/ 1159 h 1749"/>
              <a:gd name="T10" fmla="*/ 78 w 78"/>
              <a:gd name="T11" fmla="*/ 1159 h 1749"/>
              <a:gd name="T12" fmla="*/ 0 w 78"/>
              <a:gd name="T13" fmla="*/ 579 h 1749"/>
              <a:gd name="T14" fmla="*/ 78 w 78"/>
              <a:gd name="T15" fmla="*/ 579 h 1749"/>
              <a:gd name="T16" fmla="*/ 0 w 78"/>
              <a:gd name="T17" fmla="*/ 286 h 1749"/>
              <a:gd name="T18" fmla="*/ 78 w 78"/>
              <a:gd name="T19" fmla="*/ 286 h 1749"/>
              <a:gd name="T20" fmla="*/ 0 w 78"/>
              <a:gd name="T21" fmla="*/ 0 h 1749"/>
              <a:gd name="T22" fmla="*/ 78 w 78"/>
              <a:gd name="T23" fmla="*/ 0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1749">
                <a:moveTo>
                  <a:pt x="0" y="1749"/>
                </a:moveTo>
                <a:lnTo>
                  <a:pt x="78" y="1749"/>
                </a:lnTo>
                <a:moveTo>
                  <a:pt x="0" y="1452"/>
                </a:moveTo>
                <a:lnTo>
                  <a:pt x="78" y="1452"/>
                </a:lnTo>
                <a:moveTo>
                  <a:pt x="0" y="1159"/>
                </a:moveTo>
                <a:lnTo>
                  <a:pt x="78" y="1159"/>
                </a:lnTo>
                <a:moveTo>
                  <a:pt x="0" y="579"/>
                </a:moveTo>
                <a:lnTo>
                  <a:pt x="78" y="579"/>
                </a:lnTo>
                <a:moveTo>
                  <a:pt x="0" y="286"/>
                </a:moveTo>
                <a:lnTo>
                  <a:pt x="78" y="286"/>
                </a:lnTo>
                <a:moveTo>
                  <a:pt x="0" y="0"/>
                </a:moveTo>
                <a:lnTo>
                  <a:pt x="78" y="0"/>
                </a:lnTo>
              </a:path>
            </a:pathLst>
          </a:custGeom>
          <a:noFill/>
          <a:ln w="12700" cap="flat">
            <a:solidFill>
              <a:srgbClr val="02020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9" name="Text Box 262">
            <a:extLst>
              <a:ext uri="{FF2B5EF4-FFF2-40B4-BE49-F238E27FC236}">
                <a16:creationId xmlns:a16="http://schemas.microsoft.com/office/drawing/2014/main" id="{F9490250-0CF0-40F8-BC73-4A7CFD421791}"/>
              </a:ext>
            </a:extLst>
          </p:cNvPr>
          <p:cNvSpPr txBox="1">
            <a:spLocks noChangeArrowheads="1"/>
          </p:cNvSpPr>
          <p:nvPr/>
        </p:nvSpPr>
        <p:spPr bwMode="auto">
          <a:xfrm rot="16200000">
            <a:off x="4711738" y="4267605"/>
            <a:ext cx="259192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dirty="0"/>
              <a:t>intensità assoluta del target</a:t>
            </a:r>
          </a:p>
        </p:txBody>
      </p:sp>
      <p:sp>
        <p:nvSpPr>
          <p:cNvPr id="60" name="Line 52">
            <a:extLst>
              <a:ext uri="{FF2B5EF4-FFF2-40B4-BE49-F238E27FC236}">
                <a16:creationId xmlns:a16="http://schemas.microsoft.com/office/drawing/2014/main" id="{694B2AFC-5F95-4C2D-BC69-5B9EDBC653BB}"/>
              </a:ext>
            </a:extLst>
          </p:cNvPr>
          <p:cNvSpPr>
            <a:spLocks noChangeShapeType="1"/>
          </p:cNvSpPr>
          <p:nvPr/>
        </p:nvSpPr>
        <p:spPr bwMode="auto">
          <a:xfrm flipV="1">
            <a:off x="7530097" y="3006724"/>
            <a:ext cx="1588" cy="2778125"/>
          </a:xfrm>
          <a:prstGeom prst="line">
            <a:avLst/>
          </a:prstGeom>
          <a:noFill/>
          <a:ln w="12700">
            <a:solidFill>
              <a:srgbClr val="02020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 name="CasellaDiTesto 60">
            <a:extLst>
              <a:ext uri="{FF2B5EF4-FFF2-40B4-BE49-F238E27FC236}">
                <a16:creationId xmlns:a16="http://schemas.microsoft.com/office/drawing/2014/main" id="{4458EE84-05C5-40C5-BF72-8954025F7E16}"/>
              </a:ext>
            </a:extLst>
          </p:cNvPr>
          <p:cNvSpPr txBox="1"/>
          <p:nvPr/>
        </p:nvSpPr>
        <p:spPr>
          <a:xfrm>
            <a:off x="6007697" y="6060171"/>
            <a:ext cx="1915909" cy="646331"/>
          </a:xfrm>
          <a:prstGeom prst="rect">
            <a:avLst/>
          </a:prstGeom>
          <a:noFill/>
        </p:spPr>
        <p:txBody>
          <a:bodyPr wrap="none" rtlCol="0">
            <a:spAutoFit/>
          </a:bodyPr>
          <a:lstStyle/>
          <a:p>
            <a:pPr algn="ctr"/>
            <a:r>
              <a:rPr lang="it-IT" dirty="0">
                <a:latin typeface="Arial" panose="020B0604020202020204" pitchFamily="34" charset="0"/>
                <a:cs typeface="Arial" panose="020B0604020202020204" pitchFamily="34" charset="0"/>
              </a:rPr>
              <a:t>intensità emotiva</a:t>
            </a:r>
          </a:p>
          <a:p>
            <a:pPr algn="ctr"/>
            <a:r>
              <a:rPr lang="it-IT" dirty="0">
                <a:latin typeface="Arial" panose="020B0604020202020204" pitchFamily="34" charset="0"/>
                <a:cs typeface="Arial" panose="020B0604020202020204" pitchFamily="34" charset="0"/>
              </a:rPr>
              <a:t>assoluta</a:t>
            </a:r>
          </a:p>
        </p:txBody>
      </p:sp>
      <p:sp>
        <p:nvSpPr>
          <p:cNvPr id="62" name="Text Box 20">
            <a:extLst>
              <a:ext uri="{FF2B5EF4-FFF2-40B4-BE49-F238E27FC236}">
                <a16:creationId xmlns:a16="http://schemas.microsoft.com/office/drawing/2014/main" id="{BDB9ED94-40D4-4A35-9E53-CD732B143CCF}"/>
              </a:ext>
            </a:extLst>
          </p:cNvPr>
          <p:cNvSpPr txBox="1">
            <a:spLocks noChangeArrowheads="1"/>
          </p:cNvSpPr>
          <p:nvPr/>
        </p:nvSpPr>
        <p:spPr bwMode="auto">
          <a:xfrm>
            <a:off x="6395324" y="5836880"/>
            <a:ext cx="3510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dirty="0"/>
              <a:t>100</a:t>
            </a:r>
          </a:p>
        </p:txBody>
      </p:sp>
      <p:sp>
        <p:nvSpPr>
          <p:cNvPr id="63" name="Text Box 20">
            <a:extLst>
              <a:ext uri="{FF2B5EF4-FFF2-40B4-BE49-F238E27FC236}">
                <a16:creationId xmlns:a16="http://schemas.microsoft.com/office/drawing/2014/main" id="{AE63EF6A-D78B-457F-8560-0B8FDB32066B}"/>
              </a:ext>
            </a:extLst>
          </p:cNvPr>
          <p:cNvSpPr txBox="1">
            <a:spLocks noChangeArrowheads="1"/>
          </p:cNvSpPr>
          <p:nvPr/>
        </p:nvSpPr>
        <p:spPr bwMode="auto">
          <a:xfrm>
            <a:off x="7342003" y="5838329"/>
            <a:ext cx="3510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dirty="0"/>
              <a:t>200</a:t>
            </a:r>
          </a:p>
        </p:txBody>
      </p:sp>
      <p:sp>
        <p:nvSpPr>
          <p:cNvPr id="53" name="Oval 34">
            <a:extLst>
              <a:ext uri="{FF2B5EF4-FFF2-40B4-BE49-F238E27FC236}">
                <a16:creationId xmlns:a16="http://schemas.microsoft.com/office/drawing/2014/main" id="{D1958C24-5E5A-4849-8421-29235CAA4EFE}"/>
              </a:ext>
            </a:extLst>
          </p:cNvPr>
          <p:cNvSpPr>
            <a:spLocks noChangeAspect="1" noChangeArrowheads="1"/>
          </p:cNvSpPr>
          <p:nvPr/>
        </p:nvSpPr>
        <p:spPr bwMode="auto">
          <a:xfrm>
            <a:off x="6506804" y="4351978"/>
            <a:ext cx="138287" cy="136226"/>
          </a:xfrm>
          <a:prstGeom prst="ellipse">
            <a:avLst/>
          </a:prstGeom>
          <a:solidFill>
            <a:srgbClr val="F3766E"/>
          </a:solidFill>
          <a:ln w="12700">
            <a:solidFill>
              <a:srgbClr val="ED2691"/>
            </a:solidFill>
            <a:miter lim="800000"/>
            <a:headEnd/>
            <a:tailEnd/>
          </a:ln>
        </p:spPr>
        <p:txBody>
          <a:bodyPr/>
          <a:lstStyle/>
          <a:p>
            <a:endParaRPr lang="en-GB"/>
          </a:p>
        </p:txBody>
      </p:sp>
      <p:sp>
        <p:nvSpPr>
          <p:cNvPr id="54" name="Oval 36">
            <a:extLst>
              <a:ext uri="{FF2B5EF4-FFF2-40B4-BE49-F238E27FC236}">
                <a16:creationId xmlns:a16="http://schemas.microsoft.com/office/drawing/2014/main" id="{7B9D054D-D0E0-417D-9AD4-19D21A3057CD}"/>
              </a:ext>
            </a:extLst>
          </p:cNvPr>
          <p:cNvSpPr>
            <a:spLocks noChangeArrowheads="1"/>
          </p:cNvSpPr>
          <p:nvPr/>
        </p:nvSpPr>
        <p:spPr bwMode="auto">
          <a:xfrm>
            <a:off x="7409997" y="3811707"/>
            <a:ext cx="249237" cy="249238"/>
          </a:xfrm>
          <a:prstGeom prst="ellipse">
            <a:avLst/>
          </a:prstGeom>
          <a:solidFill>
            <a:srgbClr val="F3766E"/>
          </a:solidFill>
          <a:ln w="12700">
            <a:solidFill>
              <a:srgbClr val="ED2691"/>
            </a:solidFill>
            <a:miter lim="800000"/>
            <a:headEnd/>
            <a:tailEnd/>
          </a:ln>
        </p:spPr>
        <p:txBody>
          <a:bodyPr/>
          <a:lstStyle/>
          <a:p>
            <a:endParaRPr lang="en-GB"/>
          </a:p>
        </p:txBody>
      </p:sp>
      <p:sp>
        <p:nvSpPr>
          <p:cNvPr id="55" name="Oval 38">
            <a:extLst>
              <a:ext uri="{FF2B5EF4-FFF2-40B4-BE49-F238E27FC236}">
                <a16:creationId xmlns:a16="http://schemas.microsoft.com/office/drawing/2014/main" id="{9F5EBBD4-DA89-46BC-B86C-0B14C68CBD5D}"/>
              </a:ext>
            </a:extLst>
          </p:cNvPr>
          <p:cNvSpPr>
            <a:spLocks noChangeAspect="1" noChangeArrowheads="1"/>
          </p:cNvSpPr>
          <p:nvPr/>
        </p:nvSpPr>
        <p:spPr bwMode="auto">
          <a:xfrm>
            <a:off x="6509200" y="4355948"/>
            <a:ext cx="138272" cy="138272"/>
          </a:xfrm>
          <a:prstGeom prst="ellipse">
            <a:avLst/>
          </a:prstGeom>
          <a:solidFill>
            <a:srgbClr val="20BDC3"/>
          </a:solidFill>
          <a:ln w="12700">
            <a:solidFill>
              <a:srgbClr val="F89722"/>
            </a:solidFill>
            <a:miter lim="800000"/>
            <a:headEnd/>
            <a:tailEnd/>
          </a:ln>
        </p:spPr>
        <p:txBody>
          <a:bodyPr/>
          <a:lstStyle/>
          <a:p>
            <a:endParaRPr lang="en-GB"/>
          </a:p>
        </p:txBody>
      </p:sp>
      <p:sp>
        <p:nvSpPr>
          <p:cNvPr id="52" name="Oval 32">
            <a:extLst>
              <a:ext uri="{FF2B5EF4-FFF2-40B4-BE49-F238E27FC236}">
                <a16:creationId xmlns:a16="http://schemas.microsoft.com/office/drawing/2014/main" id="{6E63BDFE-CC92-4E1D-9BE8-190558BF6D32}"/>
              </a:ext>
            </a:extLst>
          </p:cNvPr>
          <p:cNvSpPr>
            <a:spLocks noChangeArrowheads="1"/>
          </p:cNvSpPr>
          <p:nvPr/>
        </p:nvSpPr>
        <p:spPr bwMode="auto">
          <a:xfrm>
            <a:off x="7414687" y="3811071"/>
            <a:ext cx="247650" cy="249238"/>
          </a:xfrm>
          <a:prstGeom prst="ellipse">
            <a:avLst/>
          </a:prstGeom>
          <a:solidFill>
            <a:srgbClr val="20BDC3"/>
          </a:solidFill>
          <a:ln w="12700">
            <a:solidFill>
              <a:srgbClr val="F89722"/>
            </a:solidFill>
            <a:miter lim="800000"/>
            <a:headEnd/>
            <a:tailEnd/>
          </a:ln>
        </p:spPr>
        <p:txBody>
          <a:bodyPr/>
          <a:lstStyle/>
          <a:p>
            <a:endParaRPr lang="en-GB"/>
          </a:p>
        </p:txBody>
      </p:sp>
      <p:pic>
        <p:nvPicPr>
          <p:cNvPr id="71" name="Elemento grafico 70">
            <a:extLst>
              <a:ext uri="{FF2B5EF4-FFF2-40B4-BE49-F238E27FC236}">
                <a16:creationId xmlns:a16="http://schemas.microsoft.com/office/drawing/2014/main" id="{63237E67-8896-4DAB-8264-582B39DAFA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8971" y="1879154"/>
            <a:ext cx="792894" cy="731902"/>
          </a:xfrm>
          <a:prstGeom prst="rect">
            <a:avLst/>
          </a:prstGeom>
        </p:spPr>
      </p:pic>
      <p:pic>
        <p:nvPicPr>
          <p:cNvPr id="72" name="Elemento grafico 71">
            <a:extLst>
              <a:ext uri="{FF2B5EF4-FFF2-40B4-BE49-F238E27FC236}">
                <a16:creationId xmlns:a16="http://schemas.microsoft.com/office/drawing/2014/main" id="{EEE389A5-5F4E-4B25-8D95-51E8181DBC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71012" y="1872555"/>
            <a:ext cx="792894" cy="731902"/>
          </a:xfrm>
          <a:prstGeom prst="rect">
            <a:avLst/>
          </a:prstGeom>
        </p:spPr>
      </p:pic>
      <p:sp>
        <p:nvSpPr>
          <p:cNvPr id="73" name="Oval 48">
            <a:extLst>
              <a:ext uri="{FF2B5EF4-FFF2-40B4-BE49-F238E27FC236}">
                <a16:creationId xmlns:a16="http://schemas.microsoft.com/office/drawing/2014/main" id="{FAEE8FED-3859-400D-B815-5521F7DFE5EE}"/>
              </a:ext>
            </a:extLst>
          </p:cNvPr>
          <p:cNvSpPr>
            <a:spLocks noChangeArrowheads="1"/>
          </p:cNvSpPr>
          <p:nvPr/>
        </p:nvSpPr>
        <p:spPr bwMode="auto">
          <a:xfrm>
            <a:off x="2840619" y="2326064"/>
            <a:ext cx="249237" cy="249238"/>
          </a:xfrm>
          <a:prstGeom prst="ellipse">
            <a:avLst/>
          </a:prstGeom>
          <a:solidFill>
            <a:srgbClr val="20BDC3"/>
          </a:solidFill>
          <a:ln w="12700">
            <a:solidFill>
              <a:srgbClr val="ED2691"/>
            </a:solidFill>
            <a:miter lim="800000"/>
            <a:headEnd/>
            <a:tailEnd/>
          </a:ln>
        </p:spPr>
        <p:txBody>
          <a:bodyPr/>
          <a:lstStyle/>
          <a:p>
            <a:endParaRPr lang="en-GB"/>
          </a:p>
        </p:txBody>
      </p:sp>
      <p:sp>
        <p:nvSpPr>
          <p:cNvPr id="74" name="Oval 44">
            <a:extLst>
              <a:ext uri="{FF2B5EF4-FFF2-40B4-BE49-F238E27FC236}">
                <a16:creationId xmlns:a16="http://schemas.microsoft.com/office/drawing/2014/main" id="{A8BB84A3-2A08-49A7-8E16-9A27202A5EC5}"/>
              </a:ext>
            </a:extLst>
          </p:cNvPr>
          <p:cNvSpPr>
            <a:spLocks noChangeArrowheads="1"/>
          </p:cNvSpPr>
          <p:nvPr/>
        </p:nvSpPr>
        <p:spPr bwMode="auto">
          <a:xfrm>
            <a:off x="2443025" y="2334835"/>
            <a:ext cx="249238" cy="249238"/>
          </a:xfrm>
          <a:prstGeom prst="ellipse">
            <a:avLst/>
          </a:prstGeom>
          <a:solidFill>
            <a:srgbClr val="F3766E"/>
          </a:solidFill>
          <a:ln w="12700">
            <a:solidFill>
              <a:srgbClr val="F89722"/>
            </a:solidFill>
            <a:miter lim="800000"/>
            <a:headEnd/>
            <a:tailEnd/>
          </a:ln>
        </p:spPr>
        <p:txBody>
          <a:bodyPr/>
          <a:lstStyle/>
          <a:p>
            <a:endParaRPr lang="en-GB"/>
          </a:p>
        </p:txBody>
      </p:sp>
      <p:sp>
        <p:nvSpPr>
          <p:cNvPr id="76" name="Oval 36">
            <a:extLst>
              <a:ext uri="{FF2B5EF4-FFF2-40B4-BE49-F238E27FC236}">
                <a16:creationId xmlns:a16="http://schemas.microsoft.com/office/drawing/2014/main" id="{17096994-FCC1-4B79-BE41-98B2EE7DED22}"/>
              </a:ext>
            </a:extLst>
          </p:cNvPr>
          <p:cNvSpPr>
            <a:spLocks noChangeArrowheads="1"/>
          </p:cNvSpPr>
          <p:nvPr/>
        </p:nvSpPr>
        <p:spPr bwMode="auto">
          <a:xfrm>
            <a:off x="7150498" y="2326064"/>
            <a:ext cx="249237" cy="249238"/>
          </a:xfrm>
          <a:prstGeom prst="ellipse">
            <a:avLst/>
          </a:prstGeom>
          <a:solidFill>
            <a:srgbClr val="F3766E"/>
          </a:solidFill>
          <a:ln w="12700">
            <a:solidFill>
              <a:srgbClr val="ED2691"/>
            </a:solidFill>
            <a:miter lim="800000"/>
            <a:headEnd/>
            <a:tailEnd/>
          </a:ln>
        </p:spPr>
        <p:txBody>
          <a:bodyPr/>
          <a:lstStyle/>
          <a:p>
            <a:endParaRPr lang="en-GB"/>
          </a:p>
        </p:txBody>
      </p:sp>
      <p:sp>
        <p:nvSpPr>
          <p:cNvPr id="77" name="Oval 32">
            <a:extLst>
              <a:ext uri="{FF2B5EF4-FFF2-40B4-BE49-F238E27FC236}">
                <a16:creationId xmlns:a16="http://schemas.microsoft.com/office/drawing/2014/main" id="{164F0777-8837-41AC-82AB-E21A6F5A52D4}"/>
              </a:ext>
            </a:extLst>
          </p:cNvPr>
          <p:cNvSpPr>
            <a:spLocks noChangeArrowheads="1"/>
          </p:cNvSpPr>
          <p:nvPr/>
        </p:nvSpPr>
        <p:spPr bwMode="auto">
          <a:xfrm>
            <a:off x="7544309" y="2334835"/>
            <a:ext cx="247650" cy="249238"/>
          </a:xfrm>
          <a:prstGeom prst="ellipse">
            <a:avLst/>
          </a:prstGeom>
          <a:solidFill>
            <a:srgbClr val="20BDC3"/>
          </a:solidFill>
          <a:ln w="12700">
            <a:solidFill>
              <a:srgbClr val="F89722"/>
            </a:solidFill>
            <a:miter lim="800000"/>
            <a:headEnd/>
            <a:tailEnd/>
          </a:ln>
        </p:spPr>
        <p:txBody>
          <a:bodyPr/>
          <a:lstStyle/>
          <a:p>
            <a:endParaRPr lang="en-GB"/>
          </a:p>
        </p:txBody>
      </p:sp>
      <p:sp>
        <p:nvSpPr>
          <p:cNvPr id="79" name="Rectangle 87">
            <a:extLst>
              <a:ext uri="{FF2B5EF4-FFF2-40B4-BE49-F238E27FC236}">
                <a16:creationId xmlns:a16="http://schemas.microsoft.com/office/drawing/2014/main" id="{43F76440-66DF-46BC-B308-290F906AE988}"/>
              </a:ext>
            </a:extLst>
          </p:cNvPr>
          <p:cNvSpPr>
            <a:spLocks noChangeArrowheads="1"/>
          </p:cNvSpPr>
          <p:nvPr/>
        </p:nvSpPr>
        <p:spPr bwMode="auto">
          <a:xfrm>
            <a:off x="0" y="633413"/>
            <a:ext cx="914400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buClr>
                <a:srgbClr val="990033"/>
              </a:buClr>
              <a:buFont typeface="Wingdings" panose="05000000000000000000" pitchFamily="2" charset="2"/>
              <a:buChar char="§"/>
            </a:pPr>
            <a:r>
              <a:rPr lang="it-IT" altLang="zh-CN" sz="2400" dirty="0">
                <a:solidFill>
                  <a:srgbClr val="990033"/>
                </a:solidFill>
                <a:ea typeface="SimSun" panose="02010600030101010101" pitchFamily="2" charset="-122"/>
              </a:rPr>
              <a:t>Tipo I</a:t>
            </a:r>
            <a:r>
              <a:rPr lang="it-IT" altLang="zh-CN" sz="2400" b="0" dirty="0">
                <a:ea typeface="SimSun" panose="02010600030101010101" pitchFamily="2" charset="-122"/>
              </a:rPr>
              <a:t> - </a:t>
            </a:r>
            <a:r>
              <a:rPr lang="it-IT" altLang="zh-CN" sz="2400" dirty="0">
                <a:ea typeface="SimSun" panose="02010600030101010101" pitchFamily="2" charset="-122"/>
              </a:rPr>
              <a:t>intensità assoluta del target</a:t>
            </a:r>
            <a:endParaRPr lang="it-IT" altLang="en-US" sz="2400" b="0" dirty="0">
              <a:ea typeface="SimSun" panose="02010600030101010101" pitchFamily="2" charset="-122"/>
            </a:endParaRPr>
          </a:p>
        </p:txBody>
      </p:sp>
      <p:cxnSp>
        <p:nvCxnSpPr>
          <p:cNvPr id="5" name="Connettore diritto 4">
            <a:extLst>
              <a:ext uri="{FF2B5EF4-FFF2-40B4-BE49-F238E27FC236}">
                <a16:creationId xmlns:a16="http://schemas.microsoft.com/office/drawing/2014/main" id="{7509829E-6943-4555-A40D-DCCFAC25BA07}"/>
              </a:ext>
            </a:extLst>
          </p:cNvPr>
          <p:cNvCxnSpPr>
            <a:cxnSpLocks/>
          </p:cNvCxnSpPr>
          <p:nvPr/>
        </p:nvCxnSpPr>
        <p:spPr>
          <a:xfrm flipV="1">
            <a:off x="1825221" y="3942527"/>
            <a:ext cx="942262" cy="499297"/>
          </a:xfrm>
          <a:prstGeom prst="line">
            <a:avLst/>
          </a:prstGeom>
          <a:ln>
            <a:solidFill>
              <a:srgbClr val="F3766E"/>
            </a:solidFill>
          </a:ln>
        </p:spPr>
        <p:style>
          <a:lnRef idx="1">
            <a:schemeClr val="accent1"/>
          </a:lnRef>
          <a:fillRef idx="0">
            <a:schemeClr val="accent1"/>
          </a:fillRef>
          <a:effectRef idx="0">
            <a:schemeClr val="accent1"/>
          </a:effectRef>
          <a:fontRef idx="minor">
            <a:schemeClr val="tx1"/>
          </a:fontRef>
        </p:style>
      </p:cxnSp>
      <p:cxnSp>
        <p:nvCxnSpPr>
          <p:cNvPr id="86" name="Connettore diritto 85">
            <a:extLst>
              <a:ext uri="{FF2B5EF4-FFF2-40B4-BE49-F238E27FC236}">
                <a16:creationId xmlns:a16="http://schemas.microsoft.com/office/drawing/2014/main" id="{2995E1B3-9303-4626-BD41-D871DFAEDBC2}"/>
              </a:ext>
            </a:extLst>
          </p:cNvPr>
          <p:cNvCxnSpPr>
            <a:cxnSpLocks/>
          </p:cNvCxnSpPr>
          <p:nvPr/>
        </p:nvCxnSpPr>
        <p:spPr>
          <a:xfrm flipV="1">
            <a:off x="1834016" y="3937702"/>
            <a:ext cx="942262" cy="499297"/>
          </a:xfrm>
          <a:prstGeom prst="line">
            <a:avLst/>
          </a:prstGeom>
          <a:ln>
            <a:solidFill>
              <a:srgbClr val="20BDC3"/>
            </a:solidFill>
          </a:ln>
        </p:spPr>
        <p:style>
          <a:lnRef idx="1">
            <a:schemeClr val="accent1"/>
          </a:lnRef>
          <a:fillRef idx="0">
            <a:schemeClr val="accent1"/>
          </a:fillRef>
          <a:effectRef idx="0">
            <a:schemeClr val="accent1"/>
          </a:effectRef>
          <a:fontRef idx="minor">
            <a:schemeClr val="tx1"/>
          </a:fontRef>
        </p:style>
      </p:cxnSp>
      <p:cxnSp>
        <p:nvCxnSpPr>
          <p:cNvPr id="87" name="Connettore diritto 86">
            <a:extLst>
              <a:ext uri="{FF2B5EF4-FFF2-40B4-BE49-F238E27FC236}">
                <a16:creationId xmlns:a16="http://schemas.microsoft.com/office/drawing/2014/main" id="{788BC5E4-E3FA-44C5-A991-DDE7DAAC7FD4}"/>
              </a:ext>
            </a:extLst>
          </p:cNvPr>
          <p:cNvCxnSpPr>
            <a:cxnSpLocks/>
          </p:cNvCxnSpPr>
          <p:nvPr/>
        </p:nvCxnSpPr>
        <p:spPr>
          <a:xfrm flipV="1">
            <a:off x="6574563" y="3932380"/>
            <a:ext cx="942262" cy="499297"/>
          </a:xfrm>
          <a:prstGeom prst="line">
            <a:avLst/>
          </a:prstGeom>
          <a:ln>
            <a:solidFill>
              <a:srgbClr val="20BDC3"/>
            </a:solidFill>
          </a:ln>
        </p:spPr>
        <p:style>
          <a:lnRef idx="1">
            <a:schemeClr val="accent1"/>
          </a:lnRef>
          <a:fillRef idx="0">
            <a:schemeClr val="accent1"/>
          </a:fillRef>
          <a:effectRef idx="0">
            <a:schemeClr val="accent1"/>
          </a:effectRef>
          <a:fontRef idx="minor">
            <a:schemeClr val="tx1"/>
          </a:fontRef>
        </p:style>
      </p:cxnSp>
      <p:pic>
        <p:nvPicPr>
          <p:cNvPr id="89" name="Elemento grafico 88">
            <a:extLst>
              <a:ext uri="{FF2B5EF4-FFF2-40B4-BE49-F238E27FC236}">
                <a16:creationId xmlns:a16="http://schemas.microsoft.com/office/drawing/2014/main" id="{989C2EE6-1977-4AB4-BF05-5F1BD7D3634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47710" y="2306638"/>
            <a:ext cx="2032444" cy="1405147"/>
          </a:xfrm>
          <a:prstGeom prst="rect">
            <a:avLst/>
          </a:prstGeom>
        </p:spPr>
      </p:pic>
    </p:spTree>
    <p:extLst>
      <p:ext uri="{BB962C8B-B14F-4D97-AF65-F5344CB8AC3E}">
        <p14:creationId xmlns:p14="http://schemas.microsoft.com/office/powerpoint/2010/main" val="263169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2000"/>
                                        <p:tgtEl>
                                          <p:spTgt spid="5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2000"/>
                                        <p:tgtEl>
                                          <p:spTgt spid="4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2000"/>
                                        <p:tgtEl>
                                          <p:spTgt spid="5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2000"/>
                                        <p:tgtEl>
                                          <p:spTgt spid="55"/>
                                        </p:tgtEl>
                                      </p:cBhvr>
                                    </p:animEffect>
                                  </p:childTnLst>
                                </p:cTn>
                              </p:par>
                              <p:par>
                                <p:cTn id="31" presetID="1" presetClass="entr" presetSubtype="0" fill="hold" nodeType="with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48" grpId="0" animBg="1"/>
      <p:bldP spid="51" grpId="0" animBg="1"/>
      <p:bldP spid="53" grpId="0" animBg="1"/>
      <p:bldP spid="54" grpId="0" animBg="1"/>
      <p:bldP spid="55" grpId="0" animBg="1"/>
      <p:bldP spid="5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Freeform 2">
            <a:extLst>
              <a:ext uri="{FF2B5EF4-FFF2-40B4-BE49-F238E27FC236}">
                <a16:creationId xmlns:a16="http://schemas.microsoft.com/office/drawing/2014/main" id="{D9D93F98-AD9C-4528-BB03-9E0C36C0959A}"/>
              </a:ext>
            </a:extLst>
          </p:cNvPr>
          <p:cNvSpPr>
            <a:spLocks/>
          </p:cNvSpPr>
          <p:nvPr/>
        </p:nvSpPr>
        <p:spPr bwMode="auto">
          <a:xfrm>
            <a:off x="5775325" y="2268537"/>
            <a:ext cx="2322512" cy="4357688"/>
          </a:xfrm>
          <a:custGeom>
            <a:avLst/>
            <a:gdLst>
              <a:gd name="T0" fmla="*/ 1483 w 1483"/>
              <a:gd name="T1" fmla="*/ 2733 h 2781"/>
              <a:gd name="T2" fmla="*/ 1435 w 1483"/>
              <a:gd name="T3" fmla="*/ 2781 h 2781"/>
              <a:gd name="T4" fmla="*/ 48 w 1483"/>
              <a:gd name="T5" fmla="*/ 2781 h 2781"/>
              <a:gd name="T6" fmla="*/ 0 w 1483"/>
              <a:gd name="T7" fmla="*/ 2733 h 2781"/>
              <a:gd name="T8" fmla="*/ 0 w 1483"/>
              <a:gd name="T9" fmla="*/ 48 h 2781"/>
              <a:gd name="T10" fmla="*/ 48 w 1483"/>
              <a:gd name="T11" fmla="*/ 0 h 2781"/>
              <a:gd name="T12" fmla="*/ 1435 w 1483"/>
              <a:gd name="T13" fmla="*/ 0 h 2781"/>
              <a:gd name="T14" fmla="*/ 1483 w 1483"/>
              <a:gd name="T15" fmla="*/ 48 h 2781"/>
              <a:gd name="T16" fmla="*/ 1483 w 1483"/>
              <a:gd name="T17" fmla="*/ 2733 h 2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3" h="2781">
                <a:moveTo>
                  <a:pt x="1483" y="2733"/>
                </a:moveTo>
                <a:cubicBezTo>
                  <a:pt x="1483" y="2760"/>
                  <a:pt x="1462" y="2781"/>
                  <a:pt x="1435" y="2781"/>
                </a:cubicBezTo>
                <a:cubicBezTo>
                  <a:pt x="48" y="2781"/>
                  <a:pt x="48" y="2781"/>
                  <a:pt x="48" y="2781"/>
                </a:cubicBezTo>
                <a:cubicBezTo>
                  <a:pt x="22" y="2781"/>
                  <a:pt x="0" y="2760"/>
                  <a:pt x="0" y="2733"/>
                </a:cubicBezTo>
                <a:cubicBezTo>
                  <a:pt x="0" y="48"/>
                  <a:pt x="0" y="48"/>
                  <a:pt x="0" y="48"/>
                </a:cubicBezTo>
                <a:cubicBezTo>
                  <a:pt x="0" y="21"/>
                  <a:pt x="22" y="0"/>
                  <a:pt x="48" y="0"/>
                </a:cubicBezTo>
                <a:cubicBezTo>
                  <a:pt x="1435" y="0"/>
                  <a:pt x="1435" y="0"/>
                  <a:pt x="1435" y="0"/>
                </a:cubicBezTo>
                <a:cubicBezTo>
                  <a:pt x="1462" y="0"/>
                  <a:pt x="1483" y="21"/>
                  <a:pt x="1483" y="48"/>
                </a:cubicBezTo>
                <a:lnTo>
                  <a:pt x="1483" y="2733"/>
                </a:lnTo>
                <a:close/>
              </a:path>
            </a:pathLst>
          </a:custGeom>
          <a:noFill/>
          <a:ln w="19050" cap="flat">
            <a:solidFill>
              <a:srgbClr val="66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3843" name="Freeform 3">
            <a:extLst>
              <a:ext uri="{FF2B5EF4-FFF2-40B4-BE49-F238E27FC236}">
                <a16:creationId xmlns:a16="http://schemas.microsoft.com/office/drawing/2014/main" id="{E99BDCB5-4FA1-4D63-A46F-A5772C55AEAF}"/>
              </a:ext>
            </a:extLst>
          </p:cNvPr>
          <p:cNvSpPr>
            <a:spLocks/>
          </p:cNvSpPr>
          <p:nvPr/>
        </p:nvSpPr>
        <p:spPr bwMode="auto">
          <a:xfrm>
            <a:off x="1052733" y="2274094"/>
            <a:ext cx="2322512" cy="4368800"/>
          </a:xfrm>
          <a:custGeom>
            <a:avLst/>
            <a:gdLst>
              <a:gd name="T0" fmla="*/ 1483 w 1483"/>
              <a:gd name="T1" fmla="*/ 2741 h 2789"/>
              <a:gd name="T2" fmla="*/ 1435 w 1483"/>
              <a:gd name="T3" fmla="*/ 2789 h 2789"/>
              <a:gd name="T4" fmla="*/ 48 w 1483"/>
              <a:gd name="T5" fmla="*/ 2789 h 2789"/>
              <a:gd name="T6" fmla="*/ 0 w 1483"/>
              <a:gd name="T7" fmla="*/ 2741 h 2789"/>
              <a:gd name="T8" fmla="*/ 0 w 1483"/>
              <a:gd name="T9" fmla="*/ 48 h 2789"/>
              <a:gd name="T10" fmla="*/ 48 w 1483"/>
              <a:gd name="T11" fmla="*/ 0 h 2789"/>
              <a:gd name="T12" fmla="*/ 1435 w 1483"/>
              <a:gd name="T13" fmla="*/ 0 h 2789"/>
              <a:gd name="T14" fmla="*/ 1483 w 1483"/>
              <a:gd name="T15" fmla="*/ 48 h 2789"/>
              <a:gd name="T16" fmla="*/ 1483 w 1483"/>
              <a:gd name="T17" fmla="*/ 2741 h 2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3" h="2789">
                <a:moveTo>
                  <a:pt x="1483" y="2741"/>
                </a:moveTo>
                <a:cubicBezTo>
                  <a:pt x="1483" y="2768"/>
                  <a:pt x="1462" y="2789"/>
                  <a:pt x="1435" y="2789"/>
                </a:cubicBezTo>
                <a:cubicBezTo>
                  <a:pt x="48" y="2789"/>
                  <a:pt x="48" y="2789"/>
                  <a:pt x="48" y="2789"/>
                </a:cubicBezTo>
                <a:cubicBezTo>
                  <a:pt x="22" y="2789"/>
                  <a:pt x="0" y="2768"/>
                  <a:pt x="0" y="2741"/>
                </a:cubicBezTo>
                <a:cubicBezTo>
                  <a:pt x="0" y="48"/>
                  <a:pt x="0" y="48"/>
                  <a:pt x="0" y="48"/>
                </a:cubicBezTo>
                <a:cubicBezTo>
                  <a:pt x="0" y="21"/>
                  <a:pt x="22" y="0"/>
                  <a:pt x="48" y="0"/>
                </a:cubicBezTo>
                <a:cubicBezTo>
                  <a:pt x="1435" y="0"/>
                  <a:pt x="1435" y="0"/>
                  <a:pt x="1435" y="0"/>
                </a:cubicBezTo>
                <a:cubicBezTo>
                  <a:pt x="1462" y="0"/>
                  <a:pt x="1483" y="21"/>
                  <a:pt x="1483" y="48"/>
                </a:cubicBezTo>
                <a:lnTo>
                  <a:pt x="1483" y="2741"/>
                </a:lnTo>
                <a:close/>
              </a:path>
            </a:pathLst>
          </a:custGeom>
          <a:noFill/>
          <a:ln w="19050" cap="rnd">
            <a:solidFill>
              <a:srgbClr val="00683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3844" name="Freeform 4">
            <a:extLst>
              <a:ext uri="{FF2B5EF4-FFF2-40B4-BE49-F238E27FC236}">
                <a16:creationId xmlns:a16="http://schemas.microsoft.com/office/drawing/2014/main" id="{88EFEA52-F0E5-4F2E-99D5-806115F459F1}"/>
              </a:ext>
            </a:extLst>
          </p:cNvPr>
          <p:cNvSpPr>
            <a:spLocks/>
          </p:cNvSpPr>
          <p:nvPr/>
        </p:nvSpPr>
        <p:spPr bwMode="auto">
          <a:xfrm>
            <a:off x="5892800" y="1636712"/>
            <a:ext cx="2074862" cy="1279525"/>
          </a:xfrm>
          <a:custGeom>
            <a:avLst/>
            <a:gdLst>
              <a:gd name="T0" fmla="*/ 1325 w 1325"/>
              <a:gd name="T1" fmla="*/ 769 h 817"/>
              <a:gd name="T2" fmla="*/ 1277 w 1325"/>
              <a:gd name="T3" fmla="*/ 817 h 817"/>
              <a:gd name="T4" fmla="*/ 48 w 1325"/>
              <a:gd name="T5" fmla="*/ 817 h 817"/>
              <a:gd name="T6" fmla="*/ 0 w 1325"/>
              <a:gd name="T7" fmla="*/ 769 h 817"/>
              <a:gd name="T8" fmla="*/ 0 w 1325"/>
              <a:gd name="T9" fmla="*/ 48 h 817"/>
              <a:gd name="T10" fmla="*/ 48 w 1325"/>
              <a:gd name="T11" fmla="*/ 0 h 817"/>
              <a:gd name="T12" fmla="*/ 1277 w 1325"/>
              <a:gd name="T13" fmla="*/ 0 h 817"/>
              <a:gd name="T14" fmla="*/ 1325 w 1325"/>
              <a:gd name="T15" fmla="*/ 48 h 817"/>
              <a:gd name="T16" fmla="*/ 1325 w 1325"/>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5" h="817">
                <a:moveTo>
                  <a:pt x="1325" y="769"/>
                </a:moveTo>
                <a:cubicBezTo>
                  <a:pt x="1325" y="795"/>
                  <a:pt x="1303" y="817"/>
                  <a:pt x="1277" y="817"/>
                </a:cubicBezTo>
                <a:cubicBezTo>
                  <a:pt x="48" y="817"/>
                  <a:pt x="48" y="817"/>
                  <a:pt x="48" y="817"/>
                </a:cubicBezTo>
                <a:cubicBezTo>
                  <a:pt x="21" y="817"/>
                  <a:pt x="0" y="795"/>
                  <a:pt x="0" y="769"/>
                </a:cubicBezTo>
                <a:cubicBezTo>
                  <a:pt x="0" y="48"/>
                  <a:pt x="0" y="48"/>
                  <a:pt x="0" y="48"/>
                </a:cubicBezTo>
                <a:cubicBezTo>
                  <a:pt x="0" y="21"/>
                  <a:pt x="21" y="0"/>
                  <a:pt x="48" y="0"/>
                </a:cubicBezTo>
                <a:cubicBezTo>
                  <a:pt x="1277" y="0"/>
                  <a:pt x="1277" y="0"/>
                  <a:pt x="1277" y="0"/>
                </a:cubicBezTo>
                <a:cubicBezTo>
                  <a:pt x="1303" y="0"/>
                  <a:pt x="1325" y="21"/>
                  <a:pt x="1325" y="48"/>
                </a:cubicBezTo>
                <a:lnTo>
                  <a:pt x="1325" y="769"/>
                </a:lnTo>
                <a:close/>
              </a:path>
            </a:pathLst>
          </a:custGeom>
          <a:solidFill>
            <a:srgbClr val="FFFFFF"/>
          </a:solidFill>
          <a:ln w="19050" cap="flat">
            <a:solidFill>
              <a:srgbClr val="662D91"/>
            </a:solidFill>
            <a:prstDash val="solid"/>
            <a:miter lim="800000"/>
            <a:headEnd/>
            <a:tailEnd/>
          </a:ln>
        </p:spPr>
        <p:txBody>
          <a:bodyPr/>
          <a:lstStyle/>
          <a:p>
            <a:endParaRPr lang="en-GB"/>
          </a:p>
        </p:txBody>
      </p:sp>
      <p:sp>
        <p:nvSpPr>
          <p:cNvPr id="163845" name="Freeform 5">
            <a:extLst>
              <a:ext uri="{FF2B5EF4-FFF2-40B4-BE49-F238E27FC236}">
                <a16:creationId xmlns:a16="http://schemas.microsoft.com/office/drawing/2014/main" id="{C4829360-9F0D-4A51-B6AA-B976BA360F73}"/>
              </a:ext>
            </a:extLst>
          </p:cNvPr>
          <p:cNvSpPr>
            <a:spLocks/>
          </p:cNvSpPr>
          <p:nvPr/>
        </p:nvSpPr>
        <p:spPr bwMode="auto">
          <a:xfrm>
            <a:off x="1173383" y="1623219"/>
            <a:ext cx="2073275" cy="1279525"/>
          </a:xfrm>
          <a:custGeom>
            <a:avLst/>
            <a:gdLst>
              <a:gd name="T0" fmla="*/ 1324 w 1324"/>
              <a:gd name="T1" fmla="*/ 769 h 817"/>
              <a:gd name="T2" fmla="*/ 1276 w 1324"/>
              <a:gd name="T3" fmla="*/ 817 h 817"/>
              <a:gd name="T4" fmla="*/ 48 w 1324"/>
              <a:gd name="T5" fmla="*/ 817 h 817"/>
              <a:gd name="T6" fmla="*/ 0 w 1324"/>
              <a:gd name="T7" fmla="*/ 769 h 817"/>
              <a:gd name="T8" fmla="*/ 0 w 1324"/>
              <a:gd name="T9" fmla="*/ 48 h 817"/>
              <a:gd name="T10" fmla="*/ 48 w 1324"/>
              <a:gd name="T11" fmla="*/ 0 h 817"/>
              <a:gd name="T12" fmla="*/ 1276 w 1324"/>
              <a:gd name="T13" fmla="*/ 0 h 817"/>
              <a:gd name="T14" fmla="*/ 1324 w 1324"/>
              <a:gd name="T15" fmla="*/ 48 h 817"/>
              <a:gd name="T16" fmla="*/ 1324 w 1324"/>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4" h="817">
                <a:moveTo>
                  <a:pt x="1324" y="769"/>
                </a:moveTo>
                <a:cubicBezTo>
                  <a:pt x="1324" y="796"/>
                  <a:pt x="1303" y="817"/>
                  <a:pt x="1276" y="817"/>
                </a:cubicBezTo>
                <a:cubicBezTo>
                  <a:pt x="48" y="817"/>
                  <a:pt x="48" y="817"/>
                  <a:pt x="48" y="817"/>
                </a:cubicBezTo>
                <a:cubicBezTo>
                  <a:pt x="21" y="817"/>
                  <a:pt x="0" y="796"/>
                  <a:pt x="0" y="769"/>
                </a:cubicBezTo>
                <a:cubicBezTo>
                  <a:pt x="0" y="48"/>
                  <a:pt x="0" y="48"/>
                  <a:pt x="0" y="48"/>
                </a:cubicBezTo>
                <a:cubicBezTo>
                  <a:pt x="0" y="22"/>
                  <a:pt x="21" y="0"/>
                  <a:pt x="48" y="0"/>
                </a:cubicBezTo>
                <a:cubicBezTo>
                  <a:pt x="1276" y="0"/>
                  <a:pt x="1276" y="0"/>
                  <a:pt x="1276" y="0"/>
                </a:cubicBezTo>
                <a:cubicBezTo>
                  <a:pt x="1303" y="0"/>
                  <a:pt x="1324" y="22"/>
                  <a:pt x="1324" y="48"/>
                </a:cubicBezTo>
                <a:lnTo>
                  <a:pt x="1324" y="769"/>
                </a:lnTo>
                <a:close/>
              </a:path>
            </a:pathLst>
          </a:custGeom>
          <a:solidFill>
            <a:srgbClr val="FFFFFF"/>
          </a:solidFill>
          <a:ln w="19050" cap="rnd">
            <a:solidFill>
              <a:srgbClr val="006838"/>
            </a:solidFill>
            <a:prstDash val="solid"/>
            <a:round/>
            <a:headEnd/>
            <a:tailEnd/>
          </a:ln>
        </p:spPr>
        <p:txBody>
          <a:bodyPr/>
          <a:lstStyle/>
          <a:p>
            <a:endParaRPr lang="en-GB"/>
          </a:p>
        </p:txBody>
      </p:sp>
      <p:sp>
        <p:nvSpPr>
          <p:cNvPr id="163850" name="Text Box 10">
            <a:extLst>
              <a:ext uri="{FF2B5EF4-FFF2-40B4-BE49-F238E27FC236}">
                <a16:creationId xmlns:a16="http://schemas.microsoft.com/office/drawing/2014/main" id="{802EDE71-2EAE-4528-8293-9C07DEB64512}"/>
              </a:ext>
            </a:extLst>
          </p:cNvPr>
          <p:cNvSpPr txBox="1">
            <a:spLocks noChangeArrowheads="1"/>
          </p:cNvSpPr>
          <p:nvPr/>
        </p:nvSpPr>
        <p:spPr bwMode="auto">
          <a:xfrm rot="16200000">
            <a:off x="4763294" y="4312443"/>
            <a:ext cx="2351088"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target absolute intensity</a:t>
            </a:r>
          </a:p>
        </p:txBody>
      </p:sp>
      <p:sp>
        <p:nvSpPr>
          <p:cNvPr id="163851" name="Text Box 11">
            <a:extLst>
              <a:ext uri="{FF2B5EF4-FFF2-40B4-BE49-F238E27FC236}">
                <a16:creationId xmlns:a16="http://schemas.microsoft.com/office/drawing/2014/main" id="{98AAB317-7B74-4681-ADC7-CFEB29A8BF6A}"/>
              </a:ext>
            </a:extLst>
          </p:cNvPr>
          <p:cNvSpPr txBox="1">
            <a:spLocks noChangeArrowheads="1"/>
          </p:cNvSpPr>
          <p:nvPr/>
        </p:nvSpPr>
        <p:spPr bwMode="auto">
          <a:xfrm>
            <a:off x="6159500" y="1725612"/>
            <a:ext cx="15684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average valence</a:t>
            </a:r>
          </a:p>
        </p:txBody>
      </p:sp>
      <p:sp>
        <p:nvSpPr>
          <p:cNvPr id="163892" name="Line 52">
            <a:extLst>
              <a:ext uri="{FF2B5EF4-FFF2-40B4-BE49-F238E27FC236}">
                <a16:creationId xmlns:a16="http://schemas.microsoft.com/office/drawing/2014/main" id="{FC483108-3C58-4F9A-ABCD-D65308A64EE8}"/>
              </a:ext>
            </a:extLst>
          </p:cNvPr>
          <p:cNvSpPr>
            <a:spLocks noChangeShapeType="1"/>
          </p:cNvSpPr>
          <p:nvPr/>
        </p:nvSpPr>
        <p:spPr bwMode="auto">
          <a:xfrm flipV="1">
            <a:off x="1818701" y="3022600"/>
            <a:ext cx="1588" cy="2778125"/>
          </a:xfrm>
          <a:prstGeom prst="line">
            <a:avLst/>
          </a:prstGeom>
          <a:noFill/>
          <a:ln w="12700">
            <a:solidFill>
              <a:srgbClr val="02020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893" name="Line 53">
            <a:extLst>
              <a:ext uri="{FF2B5EF4-FFF2-40B4-BE49-F238E27FC236}">
                <a16:creationId xmlns:a16="http://schemas.microsoft.com/office/drawing/2014/main" id="{BB7A00A3-EE1F-48BB-8902-BCF01CFA680A}"/>
              </a:ext>
            </a:extLst>
          </p:cNvPr>
          <p:cNvSpPr>
            <a:spLocks noChangeShapeType="1"/>
          </p:cNvSpPr>
          <p:nvPr/>
        </p:nvSpPr>
        <p:spPr bwMode="auto">
          <a:xfrm flipV="1">
            <a:off x="1822670" y="4435475"/>
            <a:ext cx="952894" cy="2381"/>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894" name="Freeform 54">
            <a:extLst>
              <a:ext uri="{FF2B5EF4-FFF2-40B4-BE49-F238E27FC236}">
                <a16:creationId xmlns:a16="http://schemas.microsoft.com/office/drawing/2014/main" id="{86B29679-615C-4CCF-B61F-9046913804C9}"/>
              </a:ext>
            </a:extLst>
          </p:cNvPr>
          <p:cNvSpPr>
            <a:spLocks noEditPoints="1"/>
          </p:cNvSpPr>
          <p:nvPr/>
        </p:nvSpPr>
        <p:spPr bwMode="auto">
          <a:xfrm>
            <a:off x="1759170" y="3022600"/>
            <a:ext cx="1018776" cy="2776538"/>
          </a:xfrm>
          <a:custGeom>
            <a:avLst/>
            <a:gdLst>
              <a:gd name="T0" fmla="*/ 0 w 78"/>
              <a:gd name="T1" fmla="*/ 1749 h 1749"/>
              <a:gd name="T2" fmla="*/ 78 w 78"/>
              <a:gd name="T3" fmla="*/ 1749 h 1749"/>
              <a:gd name="T4" fmla="*/ 0 w 78"/>
              <a:gd name="T5" fmla="*/ 1452 h 1749"/>
              <a:gd name="T6" fmla="*/ 78 w 78"/>
              <a:gd name="T7" fmla="*/ 1452 h 1749"/>
              <a:gd name="T8" fmla="*/ 0 w 78"/>
              <a:gd name="T9" fmla="*/ 1159 h 1749"/>
              <a:gd name="T10" fmla="*/ 78 w 78"/>
              <a:gd name="T11" fmla="*/ 1159 h 1749"/>
              <a:gd name="T12" fmla="*/ 0 w 78"/>
              <a:gd name="T13" fmla="*/ 579 h 1749"/>
              <a:gd name="T14" fmla="*/ 78 w 78"/>
              <a:gd name="T15" fmla="*/ 579 h 1749"/>
              <a:gd name="T16" fmla="*/ 0 w 78"/>
              <a:gd name="T17" fmla="*/ 286 h 1749"/>
              <a:gd name="T18" fmla="*/ 78 w 78"/>
              <a:gd name="T19" fmla="*/ 286 h 1749"/>
              <a:gd name="T20" fmla="*/ 0 w 78"/>
              <a:gd name="T21" fmla="*/ 0 h 1749"/>
              <a:gd name="T22" fmla="*/ 78 w 78"/>
              <a:gd name="T23" fmla="*/ 0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1749">
                <a:moveTo>
                  <a:pt x="0" y="1749"/>
                </a:moveTo>
                <a:lnTo>
                  <a:pt x="78" y="1749"/>
                </a:lnTo>
                <a:moveTo>
                  <a:pt x="0" y="1452"/>
                </a:moveTo>
                <a:lnTo>
                  <a:pt x="78" y="1452"/>
                </a:lnTo>
                <a:moveTo>
                  <a:pt x="0" y="1159"/>
                </a:moveTo>
                <a:lnTo>
                  <a:pt x="78" y="1159"/>
                </a:lnTo>
                <a:moveTo>
                  <a:pt x="0" y="579"/>
                </a:moveTo>
                <a:lnTo>
                  <a:pt x="78" y="579"/>
                </a:lnTo>
                <a:moveTo>
                  <a:pt x="0" y="286"/>
                </a:moveTo>
                <a:lnTo>
                  <a:pt x="78" y="286"/>
                </a:lnTo>
                <a:moveTo>
                  <a:pt x="0" y="0"/>
                </a:moveTo>
                <a:lnTo>
                  <a:pt x="78" y="0"/>
                </a:lnTo>
              </a:path>
            </a:pathLst>
          </a:custGeom>
          <a:noFill/>
          <a:ln w="12700" cap="flat">
            <a:solidFill>
              <a:srgbClr val="02020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4054" name="Text Box 214">
            <a:extLst>
              <a:ext uri="{FF2B5EF4-FFF2-40B4-BE49-F238E27FC236}">
                <a16:creationId xmlns:a16="http://schemas.microsoft.com/office/drawing/2014/main" id="{A4A14388-A6E0-4E50-A224-DF5ADF188265}"/>
              </a:ext>
            </a:extLst>
          </p:cNvPr>
          <p:cNvSpPr txBox="1">
            <a:spLocks noChangeArrowheads="1"/>
          </p:cNvSpPr>
          <p:nvPr/>
        </p:nvSpPr>
        <p:spPr bwMode="auto">
          <a:xfrm rot="16200000">
            <a:off x="4763294" y="4312443"/>
            <a:ext cx="2351088"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target absolute intensity</a:t>
            </a:r>
          </a:p>
        </p:txBody>
      </p:sp>
      <p:sp>
        <p:nvSpPr>
          <p:cNvPr id="164055" name="Rectangle 215">
            <a:extLst>
              <a:ext uri="{FF2B5EF4-FFF2-40B4-BE49-F238E27FC236}">
                <a16:creationId xmlns:a16="http://schemas.microsoft.com/office/drawing/2014/main" id="{40E94986-027D-4B0F-B145-A9CCD776733D}"/>
              </a:ext>
            </a:extLst>
          </p:cNvPr>
          <p:cNvSpPr>
            <a:spLocks noChangeArrowheads="1"/>
          </p:cNvSpPr>
          <p:nvPr/>
        </p:nvSpPr>
        <p:spPr bwMode="auto">
          <a:xfrm>
            <a:off x="5846762" y="3217862"/>
            <a:ext cx="257175" cy="2447925"/>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en-GB"/>
          </a:p>
        </p:txBody>
      </p:sp>
      <p:sp>
        <p:nvSpPr>
          <p:cNvPr id="164057" name="Rectangle 217">
            <a:extLst>
              <a:ext uri="{FF2B5EF4-FFF2-40B4-BE49-F238E27FC236}">
                <a16:creationId xmlns:a16="http://schemas.microsoft.com/office/drawing/2014/main" id="{2190424F-9633-40C9-B892-75DAC15431DA}"/>
              </a:ext>
            </a:extLst>
          </p:cNvPr>
          <p:cNvSpPr>
            <a:spLocks noChangeArrowheads="1"/>
          </p:cNvSpPr>
          <p:nvPr/>
        </p:nvSpPr>
        <p:spPr bwMode="auto">
          <a:xfrm>
            <a:off x="6346825" y="1495425"/>
            <a:ext cx="1250214" cy="276999"/>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dirty="0" err="1">
                <a:solidFill>
                  <a:schemeClr val="folHlink"/>
                </a:solidFill>
              </a:rPr>
              <a:t>incongruente</a:t>
            </a:r>
            <a:endParaRPr lang="it-IT" altLang="en-US" dirty="0">
              <a:solidFill>
                <a:schemeClr val="folHlink"/>
              </a:solidFill>
            </a:endParaRPr>
          </a:p>
        </p:txBody>
      </p:sp>
      <p:sp>
        <p:nvSpPr>
          <p:cNvPr id="164058" name="Rectangle 218">
            <a:extLst>
              <a:ext uri="{FF2B5EF4-FFF2-40B4-BE49-F238E27FC236}">
                <a16:creationId xmlns:a16="http://schemas.microsoft.com/office/drawing/2014/main" id="{FF9A7E63-B4C4-4700-BAC0-A154BA686364}"/>
              </a:ext>
            </a:extLst>
          </p:cNvPr>
          <p:cNvSpPr>
            <a:spLocks noChangeArrowheads="1"/>
          </p:cNvSpPr>
          <p:nvPr/>
        </p:nvSpPr>
        <p:spPr bwMode="auto">
          <a:xfrm>
            <a:off x="1743295" y="1493044"/>
            <a:ext cx="1075487" cy="276999"/>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dirty="0" err="1">
                <a:solidFill>
                  <a:srgbClr val="008000"/>
                </a:solidFill>
              </a:rPr>
              <a:t>congruente</a:t>
            </a:r>
            <a:endParaRPr lang="it-IT" altLang="en-US" dirty="0">
              <a:solidFill>
                <a:srgbClr val="008000"/>
              </a:solidFill>
            </a:endParaRPr>
          </a:p>
        </p:txBody>
      </p:sp>
      <p:sp>
        <p:nvSpPr>
          <p:cNvPr id="159" name="Rettangolo 158">
            <a:extLst>
              <a:ext uri="{FF2B5EF4-FFF2-40B4-BE49-F238E27FC236}">
                <a16:creationId xmlns:a16="http://schemas.microsoft.com/office/drawing/2014/main" id="{C2433CB6-22DF-4EB1-A961-DC64957C8F29}"/>
              </a:ext>
            </a:extLst>
          </p:cNvPr>
          <p:cNvSpPr/>
          <p:nvPr/>
        </p:nvSpPr>
        <p:spPr>
          <a:xfrm>
            <a:off x="6135687" y="1761867"/>
            <a:ext cx="1660525" cy="237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6">
            <a:extLst>
              <a:ext uri="{FF2B5EF4-FFF2-40B4-BE49-F238E27FC236}">
                <a16:creationId xmlns:a16="http://schemas.microsoft.com/office/drawing/2014/main" id="{5366669A-8BCF-4EB7-A377-D62A2D780A36}"/>
              </a:ext>
            </a:extLst>
          </p:cNvPr>
          <p:cNvSpPr>
            <a:spLocks noChangeArrowheads="1"/>
          </p:cNvSpPr>
          <p:nvPr/>
        </p:nvSpPr>
        <p:spPr bwMode="auto">
          <a:xfrm>
            <a:off x="-247650" y="0"/>
            <a:ext cx="9677400" cy="580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lnSpc>
                <a:spcPct val="85000"/>
              </a:lnSpc>
            </a:pPr>
            <a:r>
              <a:rPr lang="it-IT" altLang="zh-CN" sz="4400" b="0" dirty="0">
                <a:solidFill>
                  <a:srgbClr val="990033"/>
                </a:solidFill>
                <a:ea typeface="MS PGothic" panose="020B0600070205080204" pitchFamily="34" charset="-128"/>
              </a:rPr>
              <a:t>Predizioni coppie emotive-emotive</a:t>
            </a:r>
            <a:endParaRPr lang="it-IT" altLang="en-US" sz="4400" b="0" dirty="0">
              <a:solidFill>
                <a:srgbClr val="990033"/>
              </a:solidFill>
              <a:ea typeface="MS PGothic" panose="020B0600070205080204" pitchFamily="34" charset="-128"/>
            </a:endParaRPr>
          </a:p>
        </p:txBody>
      </p:sp>
      <p:sp>
        <p:nvSpPr>
          <p:cNvPr id="41" name="Line 52">
            <a:extLst>
              <a:ext uri="{FF2B5EF4-FFF2-40B4-BE49-F238E27FC236}">
                <a16:creationId xmlns:a16="http://schemas.microsoft.com/office/drawing/2014/main" id="{3B0EF946-C22B-4C75-A8B2-A44DD625F772}"/>
              </a:ext>
            </a:extLst>
          </p:cNvPr>
          <p:cNvSpPr>
            <a:spLocks noChangeShapeType="1"/>
          </p:cNvSpPr>
          <p:nvPr/>
        </p:nvSpPr>
        <p:spPr bwMode="auto">
          <a:xfrm flipV="1">
            <a:off x="2777945" y="3024187"/>
            <a:ext cx="1588" cy="2778125"/>
          </a:xfrm>
          <a:prstGeom prst="line">
            <a:avLst/>
          </a:prstGeom>
          <a:noFill/>
          <a:ln w="12700">
            <a:solidFill>
              <a:srgbClr val="02020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 name="CasellaDiTesto 42">
            <a:extLst>
              <a:ext uri="{FF2B5EF4-FFF2-40B4-BE49-F238E27FC236}">
                <a16:creationId xmlns:a16="http://schemas.microsoft.com/office/drawing/2014/main" id="{C4772977-0FEF-424F-B991-158149984389}"/>
              </a:ext>
            </a:extLst>
          </p:cNvPr>
          <p:cNvSpPr txBox="1"/>
          <p:nvPr/>
        </p:nvSpPr>
        <p:spPr>
          <a:xfrm>
            <a:off x="1255545" y="6077634"/>
            <a:ext cx="1915909" cy="646331"/>
          </a:xfrm>
          <a:prstGeom prst="rect">
            <a:avLst/>
          </a:prstGeom>
          <a:noFill/>
        </p:spPr>
        <p:txBody>
          <a:bodyPr wrap="none" rtlCol="0">
            <a:spAutoFit/>
          </a:bodyPr>
          <a:lstStyle/>
          <a:p>
            <a:pPr algn="ctr"/>
            <a:r>
              <a:rPr lang="it-IT" dirty="0">
                <a:latin typeface="Arial" panose="020B0604020202020204" pitchFamily="34" charset="0"/>
                <a:cs typeface="Arial" panose="020B0604020202020204" pitchFamily="34" charset="0"/>
              </a:rPr>
              <a:t>intensità emotiva</a:t>
            </a:r>
          </a:p>
          <a:p>
            <a:pPr algn="ctr"/>
            <a:r>
              <a:rPr lang="it-IT" dirty="0">
                <a:latin typeface="Arial" panose="020B0604020202020204" pitchFamily="34" charset="0"/>
                <a:cs typeface="Arial" panose="020B0604020202020204" pitchFamily="34" charset="0"/>
              </a:rPr>
              <a:t>assoluta</a:t>
            </a:r>
          </a:p>
        </p:txBody>
      </p:sp>
      <p:sp>
        <p:nvSpPr>
          <p:cNvPr id="44" name="Text Box 20">
            <a:extLst>
              <a:ext uri="{FF2B5EF4-FFF2-40B4-BE49-F238E27FC236}">
                <a16:creationId xmlns:a16="http://schemas.microsoft.com/office/drawing/2014/main" id="{C1085533-1596-445A-A3BF-C10D5773567C}"/>
              </a:ext>
            </a:extLst>
          </p:cNvPr>
          <p:cNvSpPr txBox="1">
            <a:spLocks noChangeArrowheads="1"/>
          </p:cNvSpPr>
          <p:nvPr/>
        </p:nvSpPr>
        <p:spPr bwMode="auto">
          <a:xfrm>
            <a:off x="1643172" y="5854343"/>
            <a:ext cx="3510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dirty="0"/>
              <a:t>100</a:t>
            </a:r>
          </a:p>
        </p:txBody>
      </p:sp>
      <p:sp>
        <p:nvSpPr>
          <p:cNvPr id="45" name="Text Box 20">
            <a:extLst>
              <a:ext uri="{FF2B5EF4-FFF2-40B4-BE49-F238E27FC236}">
                <a16:creationId xmlns:a16="http://schemas.microsoft.com/office/drawing/2014/main" id="{0F696E07-A60C-444D-BA0E-54BD34E0514E}"/>
              </a:ext>
            </a:extLst>
          </p:cNvPr>
          <p:cNvSpPr txBox="1">
            <a:spLocks noChangeArrowheads="1"/>
          </p:cNvSpPr>
          <p:nvPr/>
        </p:nvSpPr>
        <p:spPr bwMode="auto">
          <a:xfrm>
            <a:off x="2589851" y="5855792"/>
            <a:ext cx="3510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dirty="0"/>
              <a:t>200</a:t>
            </a:r>
          </a:p>
        </p:txBody>
      </p:sp>
      <p:pic>
        <p:nvPicPr>
          <p:cNvPr id="46" name="Elemento grafico 45">
            <a:extLst>
              <a:ext uri="{FF2B5EF4-FFF2-40B4-BE49-F238E27FC236}">
                <a16:creationId xmlns:a16="http://schemas.microsoft.com/office/drawing/2014/main" id="{C7CB8026-32E7-4964-A81C-C7E4CCE161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0094" y="1878200"/>
            <a:ext cx="792895" cy="731903"/>
          </a:xfrm>
          <a:prstGeom prst="rect">
            <a:avLst/>
          </a:prstGeom>
        </p:spPr>
      </p:pic>
      <p:pic>
        <p:nvPicPr>
          <p:cNvPr id="47" name="Elemento grafico 46">
            <a:extLst>
              <a:ext uri="{FF2B5EF4-FFF2-40B4-BE49-F238E27FC236}">
                <a16:creationId xmlns:a16="http://schemas.microsoft.com/office/drawing/2014/main" id="{E92E8914-D196-4158-BC34-12939D0E3D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9701" y="1878200"/>
            <a:ext cx="792895" cy="731903"/>
          </a:xfrm>
          <a:prstGeom prst="rect">
            <a:avLst/>
          </a:prstGeom>
        </p:spPr>
      </p:pic>
      <p:sp>
        <p:nvSpPr>
          <p:cNvPr id="49" name="Oval 50">
            <a:extLst>
              <a:ext uri="{FF2B5EF4-FFF2-40B4-BE49-F238E27FC236}">
                <a16:creationId xmlns:a16="http://schemas.microsoft.com/office/drawing/2014/main" id="{E2BB77F0-92F1-48D4-9CCC-C501F9A98FDD}"/>
              </a:ext>
            </a:extLst>
          </p:cNvPr>
          <p:cNvSpPr>
            <a:spLocks noChangeAspect="1" noChangeArrowheads="1"/>
          </p:cNvSpPr>
          <p:nvPr/>
        </p:nvSpPr>
        <p:spPr bwMode="auto">
          <a:xfrm>
            <a:off x="1763139" y="4372688"/>
            <a:ext cx="138272" cy="138272"/>
          </a:xfrm>
          <a:prstGeom prst="ellipse">
            <a:avLst/>
          </a:prstGeom>
          <a:solidFill>
            <a:srgbClr val="F3766E"/>
          </a:solidFill>
          <a:ln w="12700">
            <a:solidFill>
              <a:srgbClr val="F89722"/>
            </a:solidFill>
            <a:miter lim="800000"/>
            <a:headEnd/>
            <a:tailEnd/>
          </a:ln>
        </p:spPr>
        <p:txBody>
          <a:bodyPr/>
          <a:lstStyle/>
          <a:p>
            <a:endParaRPr lang="en-GB"/>
          </a:p>
        </p:txBody>
      </p:sp>
      <p:sp>
        <p:nvSpPr>
          <p:cNvPr id="50" name="Oval 44">
            <a:extLst>
              <a:ext uri="{FF2B5EF4-FFF2-40B4-BE49-F238E27FC236}">
                <a16:creationId xmlns:a16="http://schemas.microsoft.com/office/drawing/2014/main" id="{C111D167-BBCB-4790-BB7E-15E1431B4FA6}"/>
              </a:ext>
            </a:extLst>
          </p:cNvPr>
          <p:cNvSpPr>
            <a:spLocks noChangeArrowheads="1"/>
          </p:cNvSpPr>
          <p:nvPr/>
        </p:nvSpPr>
        <p:spPr bwMode="auto">
          <a:xfrm>
            <a:off x="2650945" y="3820736"/>
            <a:ext cx="249238" cy="249238"/>
          </a:xfrm>
          <a:prstGeom prst="ellipse">
            <a:avLst/>
          </a:prstGeom>
          <a:solidFill>
            <a:srgbClr val="F3766E"/>
          </a:solidFill>
          <a:ln w="12700">
            <a:solidFill>
              <a:srgbClr val="F89722"/>
            </a:solidFill>
            <a:miter lim="800000"/>
            <a:headEnd/>
            <a:tailEnd/>
          </a:ln>
        </p:spPr>
        <p:txBody>
          <a:bodyPr/>
          <a:lstStyle/>
          <a:p>
            <a:endParaRPr lang="en-GB"/>
          </a:p>
        </p:txBody>
      </p:sp>
      <p:sp>
        <p:nvSpPr>
          <p:cNvPr id="48" name="Oval 46">
            <a:extLst>
              <a:ext uri="{FF2B5EF4-FFF2-40B4-BE49-F238E27FC236}">
                <a16:creationId xmlns:a16="http://schemas.microsoft.com/office/drawing/2014/main" id="{F577DD70-DAC1-43F1-85C1-C45D602898EE}"/>
              </a:ext>
            </a:extLst>
          </p:cNvPr>
          <p:cNvSpPr>
            <a:spLocks noChangeAspect="1" noChangeArrowheads="1"/>
          </p:cNvSpPr>
          <p:nvPr/>
        </p:nvSpPr>
        <p:spPr bwMode="auto">
          <a:xfrm>
            <a:off x="1756789" y="4369514"/>
            <a:ext cx="138289" cy="138289"/>
          </a:xfrm>
          <a:prstGeom prst="ellipse">
            <a:avLst/>
          </a:prstGeom>
          <a:solidFill>
            <a:srgbClr val="20BDC3"/>
          </a:solidFill>
          <a:ln w="12700">
            <a:solidFill>
              <a:srgbClr val="ED2691"/>
            </a:solidFill>
            <a:miter lim="800000"/>
            <a:headEnd/>
            <a:tailEnd/>
          </a:ln>
        </p:spPr>
        <p:txBody>
          <a:bodyPr/>
          <a:lstStyle/>
          <a:p>
            <a:endParaRPr lang="en-GB"/>
          </a:p>
        </p:txBody>
      </p:sp>
      <p:sp>
        <p:nvSpPr>
          <p:cNvPr id="51" name="Oval 48">
            <a:extLst>
              <a:ext uri="{FF2B5EF4-FFF2-40B4-BE49-F238E27FC236}">
                <a16:creationId xmlns:a16="http://schemas.microsoft.com/office/drawing/2014/main" id="{48FB04F1-7E26-4A09-986B-96EC4ECD326C}"/>
              </a:ext>
            </a:extLst>
          </p:cNvPr>
          <p:cNvSpPr>
            <a:spLocks noChangeArrowheads="1"/>
          </p:cNvSpPr>
          <p:nvPr/>
        </p:nvSpPr>
        <p:spPr bwMode="auto">
          <a:xfrm>
            <a:off x="2642865" y="3813116"/>
            <a:ext cx="249237" cy="249238"/>
          </a:xfrm>
          <a:prstGeom prst="ellipse">
            <a:avLst/>
          </a:prstGeom>
          <a:solidFill>
            <a:srgbClr val="20BDC3"/>
          </a:solidFill>
          <a:ln w="12700">
            <a:solidFill>
              <a:srgbClr val="ED2691"/>
            </a:solidFill>
            <a:miter lim="800000"/>
            <a:headEnd/>
            <a:tailEnd/>
          </a:ln>
        </p:spPr>
        <p:txBody>
          <a:bodyPr/>
          <a:lstStyle/>
          <a:p>
            <a:endParaRPr lang="en-GB"/>
          </a:p>
        </p:txBody>
      </p:sp>
      <p:sp>
        <p:nvSpPr>
          <p:cNvPr id="56" name="Line 52">
            <a:extLst>
              <a:ext uri="{FF2B5EF4-FFF2-40B4-BE49-F238E27FC236}">
                <a16:creationId xmlns:a16="http://schemas.microsoft.com/office/drawing/2014/main" id="{A924360D-5400-4342-B96A-B8EACDE319EF}"/>
              </a:ext>
            </a:extLst>
          </p:cNvPr>
          <p:cNvSpPr>
            <a:spLocks noChangeShapeType="1"/>
          </p:cNvSpPr>
          <p:nvPr/>
        </p:nvSpPr>
        <p:spPr bwMode="auto">
          <a:xfrm flipV="1">
            <a:off x="6570853" y="3005137"/>
            <a:ext cx="1588" cy="2778125"/>
          </a:xfrm>
          <a:prstGeom prst="line">
            <a:avLst/>
          </a:prstGeom>
          <a:noFill/>
          <a:ln w="12700">
            <a:solidFill>
              <a:srgbClr val="02020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7" name="Line 53">
            <a:extLst>
              <a:ext uri="{FF2B5EF4-FFF2-40B4-BE49-F238E27FC236}">
                <a16:creationId xmlns:a16="http://schemas.microsoft.com/office/drawing/2014/main" id="{F41DF88C-339B-42F3-BAE4-5598954382A7}"/>
              </a:ext>
            </a:extLst>
          </p:cNvPr>
          <p:cNvSpPr>
            <a:spLocks noChangeShapeType="1"/>
          </p:cNvSpPr>
          <p:nvPr/>
        </p:nvSpPr>
        <p:spPr bwMode="auto">
          <a:xfrm flipV="1">
            <a:off x="6574822" y="4418012"/>
            <a:ext cx="952894" cy="2381"/>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8" name="Freeform 54">
            <a:extLst>
              <a:ext uri="{FF2B5EF4-FFF2-40B4-BE49-F238E27FC236}">
                <a16:creationId xmlns:a16="http://schemas.microsoft.com/office/drawing/2014/main" id="{6434C48B-40FF-4DE8-82C2-DEE6D0466CD9}"/>
              </a:ext>
            </a:extLst>
          </p:cNvPr>
          <p:cNvSpPr>
            <a:spLocks noEditPoints="1"/>
          </p:cNvSpPr>
          <p:nvPr/>
        </p:nvSpPr>
        <p:spPr bwMode="auto">
          <a:xfrm>
            <a:off x="6511322" y="3005137"/>
            <a:ext cx="1018776" cy="2776538"/>
          </a:xfrm>
          <a:custGeom>
            <a:avLst/>
            <a:gdLst>
              <a:gd name="T0" fmla="*/ 0 w 78"/>
              <a:gd name="T1" fmla="*/ 1749 h 1749"/>
              <a:gd name="T2" fmla="*/ 78 w 78"/>
              <a:gd name="T3" fmla="*/ 1749 h 1749"/>
              <a:gd name="T4" fmla="*/ 0 w 78"/>
              <a:gd name="T5" fmla="*/ 1452 h 1749"/>
              <a:gd name="T6" fmla="*/ 78 w 78"/>
              <a:gd name="T7" fmla="*/ 1452 h 1749"/>
              <a:gd name="T8" fmla="*/ 0 w 78"/>
              <a:gd name="T9" fmla="*/ 1159 h 1749"/>
              <a:gd name="T10" fmla="*/ 78 w 78"/>
              <a:gd name="T11" fmla="*/ 1159 h 1749"/>
              <a:gd name="T12" fmla="*/ 0 w 78"/>
              <a:gd name="T13" fmla="*/ 579 h 1749"/>
              <a:gd name="T14" fmla="*/ 78 w 78"/>
              <a:gd name="T15" fmla="*/ 579 h 1749"/>
              <a:gd name="T16" fmla="*/ 0 w 78"/>
              <a:gd name="T17" fmla="*/ 286 h 1749"/>
              <a:gd name="T18" fmla="*/ 78 w 78"/>
              <a:gd name="T19" fmla="*/ 286 h 1749"/>
              <a:gd name="T20" fmla="*/ 0 w 78"/>
              <a:gd name="T21" fmla="*/ 0 h 1749"/>
              <a:gd name="T22" fmla="*/ 78 w 78"/>
              <a:gd name="T23" fmla="*/ 0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1749">
                <a:moveTo>
                  <a:pt x="0" y="1749"/>
                </a:moveTo>
                <a:lnTo>
                  <a:pt x="78" y="1749"/>
                </a:lnTo>
                <a:moveTo>
                  <a:pt x="0" y="1452"/>
                </a:moveTo>
                <a:lnTo>
                  <a:pt x="78" y="1452"/>
                </a:lnTo>
                <a:moveTo>
                  <a:pt x="0" y="1159"/>
                </a:moveTo>
                <a:lnTo>
                  <a:pt x="78" y="1159"/>
                </a:lnTo>
                <a:moveTo>
                  <a:pt x="0" y="579"/>
                </a:moveTo>
                <a:lnTo>
                  <a:pt x="78" y="579"/>
                </a:lnTo>
                <a:moveTo>
                  <a:pt x="0" y="286"/>
                </a:moveTo>
                <a:lnTo>
                  <a:pt x="78" y="286"/>
                </a:lnTo>
                <a:moveTo>
                  <a:pt x="0" y="0"/>
                </a:moveTo>
                <a:lnTo>
                  <a:pt x="78" y="0"/>
                </a:lnTo>
              </a:path>
            </a:pathLst>
          </a:custGeom>
          <a:noFill/>
          <a:ln w="12700" cap="flat">
            <a:solidFill>
              <a:srgbClr val="02020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0" name="Line 52">
            <a:extLst>
              <a:ext uri="{FF2B5EF4-FFF2-40B4-BE49-F238E27FC236}">
                <a16:creationId xmlns:a16="http://schemas.microsoft.com/office/drawing/2014/main" id="{694B2AFC-5F95-4C2D-BC69-5B9EDBC653BB}"/>
              </a:ext>
            </a:extLst>
          </p:cNvPr>
          <p:cNvSpPr>
            <a:spLocks noChangeShapeType="1"/>
          </p:cNvSpPr>
          <p:nvPr/>
        </p:nvSpPr>
        <p:spPr bwMode="auto">
          <a:xfrm flipV="1">
            <a:off x="7530097" y="3006724"/>
            <a:ext cx="1588" cy="2778125"/>
          </a:xfrm>
          <a:prstGeom prst="line">
            <a:avLst/>
          </a:prstGeom>
          <a:noFill/>
          <a:ln w="12700">
            <a:solidFill>
              <a:srgbClr val="02020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 name="CasellaDiTesto 60">
            <a:extLst>
              <a:ext uri="{FF2B5EF4-FFF2-40B4-BE49-F238E27FC236}">
                <a16:creationId xmlns:a16="http://schemas.microsoft.com/office/drawing/2014/main" id="{4458EE84-05C5-40C5-BF72-8954025F7E16}"/>
              </a:ext>
            </a:extLst>
          </p:cNvPr>
          <p:cNvSpPr txBox="1"/>
          <p:nvPr/>
        </p:nvSpPr>
        <p:spPr>
          <a:xfrm>
            <a:off x="6007697" y="6060171"/>
            <a:ext cx="1915909" cy="646331"/>
          </a:xfrm>
          <a:prstGeom prst="rect">
            <a:avLst/>
          </a:prstGeom>
          <a:noFill/>
        </p:spPr>
        <p:txBody>
          <a:bodyPr wrap="none" rtlCol="0">
            <a:spAutoFit/>
          </a:bodyPr>
          <a:lstStyle/>
          <a:p>
            <a:pPr algn="ctr"/>
            <a:r>
              <a:rPr lang="it-IT" dirty="0">
                <a:latin typeface="Arial" panose="020B0604020202020204" pitchFamily="34" charset="0"/>
                <a:cs typeface="Arial" panose="020B0604020202020204" pitchFamily="34" charset="0"/>
              </a:rPr>
              <a:t>intensità emotiva</a:t>
            </a:r>
          </a:p>
          <a:p>
            <a:pPr algn="ctr"/>
            <a:r>
              <a:rPr lang="it-IT" dirty="0">
                <a:latin typeface="Arial" panose="020B0604020202020204" pitchFamily="34" charset="0"/>
                <a:cs typeface="Arial" panose="020B0604020202020204" pitchFamily="34" charset="0"/>
              </a:rPr>
              <a:t>assoluta</a:t>
            </a:r>
          </a:p>
        </p:txBody>
      </p:sp>
      <p:sp>
        <p:nvSpPr>
          <p:cNvPr id="62" name="Text Box 20">
            <a:extLst>
              <a:ext uri="{FF2B5EF4-FFF2-40B4-BE49-F238E27FC236}">
                <a16:creationId xmlns:a16="http://schemas.microsoft.com/office/drawing/2014/main" id="{BDB9ED94-40D4-4A35-9E53-CD732B143CCF}"/>
              </a:ext>
            </a:extLst>
          </p:cNvPr>
          <p:cNvSpPr txBox="1">
            <a:spLocks noChangeArrowheads="1"/>
          </p:cNvSpPr>
          <p:nvPr/>
        </p:nvSpPr>
        <p:spPr bwMode="auto">
          <a:xfrm>
            <a:off x="6395324" y="5836880"/>
            <a:ext cx="3510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dirty="0"/>
              <a:t>100</a:t>
            </a:r>
          </a:p>
        </p:txBody>
      </p:sp>
      <p:sp>
        <p:nvSpPr>
          <p:cNvPr id="63" name="Text Box 20">
            <a:extLst>
              <a:ext uri="{FF2B5EF4-FFF2-40B4-BE49-F238E27FC236}">
                <a16:creationId xmlns:a16="http://schemas.microsoft.com/office/drawing/2014/main" id="{AE63EF6A-D78B-457F-8560-0B8FDB32066B}"/>
              </a:ext>
            </a:extLst>
          </p:cNvPr>
          <p:cNvSpPr txBox="1">
            <a:spLocks noChangeArrowheads="1"/>
          </p:cNvSpPr>
          <p:nvPr/>
        </p:nvSpPr>
        <p:spPr bwMode="auto">
          <a:xfrm>
            <a:off x="7342003" y="5838329"/>
            <a:ext cx="3510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dirty="0"/>
              <a:t>200</a:t>
            </a:r>
          </a:p>
        </p:txBody>
      </p:sp>
      <p:sp>
        <p:nvSpPr>
          <p:cNvPr id="53" name="Oval 34">
            <a:extLst>
              <a:ext uri="{FF2B5EF4-FFF2-40B4-BE49-F238E27FC236}">
                <a16:creationId xmlns:a16="http://schemas.microsoft.com/office/drawing/2014/main" id="{D1958C24-5E5A-4849-8421-29235CAA4EFE}"/>
              </a:ext>
            </a:extLst>
          </p:cNvPr>
          <p:cNvSpPr>
            <a:spLocks noChangeAspect="1" noChangeArrowheads="1"/>
          </p:cNvSpPr>
          <p:nvPr/>
        </p:nvSpPr>
        <p:spPr bwMode="auto">
          <a:xfrm>
            <a:off x="6506804" y="4351978"/>
            <a:ext cx="138287" cy="136226"/>
          </a:xfrm>
          <a:prstGeom prst="ellipse">
            <a:avLst/>
          </a:prstGeom>
          <a:solidFill>
            <a:srgbClr val="F3766E"/>
          </a:solidFill>
          <a:ln w="12700">
            <a:solidFill>
              <a:srgbClr val="ED2691"/>
            </a:solidFill>
            <a:miter lim="800000"/>
            <a:headEnd/>
            <a:tailEnd/>
          </a:ln>
        </p:spPr>
        <p:txBody>
          <a:bodyPr/>
          <a:lstStyle/>
          <a:p>
            <a:endParaRPr lang="en-GB"/>
          </a:p>
        </p:txBody>
      </p:sp>
      <p:sp>
        <p:nvSpPr>
          <p:cNvPr id="54" name="Oval 36">
            <a:extLst>
              <a:ext uri="{FF2B5EF4-FFF2-40B4-BE49-F238E27FC236}">
                <a16:creationId xmlns:a16="http://schemas.microsoft.com/office/drawing/2014/main" id="{7B9D054D-D0E0-417D-9AD4-19D21A3057CD}"/>
              </a:ext>
            </a:extLst>
          </p:cNvPr>
          <p:cNvSpPr>
            <a:spLocks noChangeArrowheads="1"/>
          </p:cNvSpPr>
          <p:nvPr/>
        </p:nvSpPr>
        <p:spPr bwMode="auto">
          <a:xfrm>
            <a:off x="7409997" y="3811707"/>
            <a:ext cx="249237" cy="249238"/>
          </a:xfrm>
          <a:prstGeom prst="ellipse">
            <a:avLst/>
          </a:prstGeom>
          <a:solidFill>
            <a:srgbClr val="F3766E"/>
          </a:solidFill>
          <a:ln w="12700">
            <a:solidFill>
              <a:srgbClr val="ED2691"/>
            </a:solidFill>
            <a:miter lim="800000"/>
            <a:headEnd/>
            <a:tailEnd/>
          </a:ln>
        </p:spPr>
        <p:txBody>
          <a:bodyPr/>
          <a:lstStyle/>
          <a:p>
            <a:endParaRPr lang="en-GB"/>
          </a:p>
        </p:txBody>
      </p:sp>
      <p:sp>
        <p:nvSpPr>
          <p:cNvPr id="55" name="Oval 38">
            <a:extLst>
              <a:ext uri="{FF2B5EF4-FFF2-40B4-BE49-F238E27FC236}">
                <a16:creationId xmlns:a16="http://schemas.microsoft.com/office/drawing/2014/main" id="{9F5EBBD4-DA89-46BC-B86C-0B14C68CBD5D}"/>
              </a:ext>
            </a:extLst>
          </p:cNvPr>
          <p:cNvSpPr>
            <a:spLocks noChangeAspect="1" noChangeArrowheads="1"/>
          </p:cNvSpPr>
          <p:nvPr/>
        </p:nvSpPr>
        <p:spPr bwMode="auto">
          <a:xfrm>
            <a:off x="6509200" y="4355948"/>
            <a:ext cx="138272" cy="138272"/>
          </a:xfrm>
          <a:prstGeom prst="ellipse">
            <a:avLst/>
          </a:prstGeom>
          <a:solidFill>
            <a:srgbClr val="20BDC3"/>
          </a:solidFill>
          <a:ln w="12700">
            <a:solidFill>
              <a:srgbClr val="F89722"/>
            </a:solidFill>
            <a:miter lim="800000"/>
            <a:headEnd/>
            <a:tailEnd/>
          </a:ln>
        </p:spPr>
        <p:txBody>
          <a:bodyPr/>
          <a:lstStyle/>
          <a:p>
            <a:endParaRPr lang="en-GB"/>
          </a:p>
        </p:txBody>
      </p:sp>
      <p:sp>
        <p:nvSpPr>
          <p:cNvPr id="52" name="Oval 32">
            <a:extLst>
              <a:ext uri="{FF2B5EF4-FFF2-40B4-BE49-F238E27FC236}">
                <a16:creationId xmlns:a16="http://schemas.microsoft.com/office/drawing/2014/main" id="{6E63BDFE-CC92-4E1D-9BE8-190558BF6D32}"/>
              </a:ext>
            </a:extLst>
          </p:cNvPr>
          <p:cNvSpPr>
            <a:spLocks noChangeArrowheads="1"/>
          </p:cNvSpPr>
          <p:nvPr/>
        </p:nvSpPr>
        <p:spPr bwMode="auto">
          <a:xfrm>
            <a:off x="7414687" y="3811071"/>
            <a:ext cx="247650" cy="249238"/>
          </a:xfrm>
          <a:prstGeom prst="ellipse">
            <a:avLst/>
          </a:prstGeom>
          <a:solidFill>
            <a:srgbClr val="20BDC3"/>
          </a:solidFill>
          <a:ln w="12700">
            <a:solidFill>
              <a:srgbClr val="F89722"/>
            </a:solidFill>
            <a:miter lim="800000"/>
            <a:headEnd/>
            <a:tailEnd/>
          </a:ln>
        </p:spPr>
        <p:txBody>
          <a:bodyPr/>
          <a:lstStyle/>
          <a:p>
            <a:endParaRPr lang="en-GB"/>
          </a:p>
        </p:txBody>
      </p:sp>
      <p:pic>
        <p:nvPicPr>
          <p:cNvPr id="71" name="Elemento grafico 70">
            <a:extLst>
              <a:ext uri="{FF2B5EF4-FFF2-40B4-BE49-F238E27FC236}">
                <a16:creationId xmlns:a16="http://schemas.microsoft.com/office/drawing/2014/main" id="{63237E67-8896-4DAB-8264-582B39DAFA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8971" y="1879154"/>
            <a:ext cx="792894" cy="731902"/>
          </a:xfrm>
          <a:prstGeom prst="rect">
            <a:avLst/>
          </a:prstGeom>
        </p:spPr>
      </p:pic>
      <p:pic>
        <p:nvPicPr>
          <p:cNvPr id="72" name="Elemento grafico 71">
            <a:extLst>
              <a:ext uri="{FF2B5EF4-FFF2-40B4-BE49-F238E27FC236}">
                <a16:creationId xmlns:a16="http://schemas.microsoft.com/office/drawing/2014/main" id="{EEE389A5-5F4E-4B25-8D95-51E8181DBC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71012" y="1872555"/>
            <a:ext cx="792894" cy="731902"/>
          </a:xfrm>
          <a:prstGeom prst="rect">
            <a:avLst/>
          </a:prstGeom>
        </p:spPr>
      </p:pic>
      <p:sp>
        <p:nvSpPr>
          <p:cNvPr id="73" name="Oval 48">
            <a:extLst>
              <a:ext uri="{FF2B5EF4-FFF2-40B4-BE49-F238E27FC236}">
                <a16:creationId xmlns:a16="http://schemas.microsoft.com/office/drawing/2014/main" id="{FAEE8FED-3859-400D-B815-5521F7DFE5EE}"/>
              </a:ext>
            </a:extLst>
          </p:cNvPr>
          <p:cNvSpPr>
            <a:spLocks noChangeArrowheads="1"/>
          </p:cNvSpPr>
          <p:nvPr/>
        </p:nvSpPr>
        <p:spPr bwMode="auto">
          <a:xfrm>
            <a:off x="2840619" y="2326064"/>
            <a:ext cx="249237" cy="249238"/>
          </a:xfrm>
          <a:prstGeom prst="ellipse">
            <a:avLst/>
          </a:prstGeom>
          <a:solidFill>
            <a:srgbClr val="20BDC3"/>
          </a:solidFill>
          <a:ln w="12700">
            <a:solidFill>
              <a:srgbClr val="ED2691"/>
            </a:solidFill>
            <a:miter lim="800000"/>
            <a:headEnd/>
            <a:tailEnd/>
          </a:ln>
        </p:spPr>
        <p:txBody>
          <a:bodyPr/>
          <a:lstStyle/>
          <a:p>
            <a:endParaRPr lang="en-GB"/>
          </a:p>
        </p:txBody>
      </p:sp>
      <p:sp>
        <p:nvSpPr>
          <p:cNvPr id="74" name="Oval 44">
            <a:extLst>
              <a:ext uri="{FF2B5EF4-FFF2-40B4-BE49-F238E27FC236}">
                <a16:creationId xmlns:a16="http://schemas.microsoft.com/office/drawing/2014/main" id="{A8BB84A3-2A08-49A7-8E16-9A27202A5EC5}"/>
              </a:ext>
            </a:extLst>
          </p:cNvPr>
          <p:cNvSpPr>
            <a:spLocks noChangeArrowheads="1"/>
          </p:cNvSpPr>
          <p:nvPr/>
        </p:nvSpPr>
        <p:spPr bwMode="auto">
          <a:xfrm>
            <a:off x="2443025" y="2334835"/>
            <a:ext cx="249238" cy="249238"/>
          </a:xfrm>
          <a:prstGeom prst="ellipse">
            <a:avLst/>
          </a:prstGeom>
          <a:solidFill>
            <a:srgbClr val="F3766E"/>
          </a:solidFill>
          <a:ln w="12700">
            <a:solidFill>
              <a:srgbClr val="F89722"/>
            </a:solidFill>
            <a:miter lim="800000"/>
            <a:headEnd/>
            <a:tailEnd/>
          </a:ln>
        </p:spPr>
        <p:txBody>
          <a:bodyPr/>
          <a:lstStyle/>
          <a:p>
            <a:endParaRPr lang="en-GB"/>
          </a:p>
        </p:txBody>
      </p:sp>
      <p:sp>
        <p:nvSpPr>
          <p:cNvPr id="76" name="Oval 36">
            <a:extLst>
              <a:ext uri="{FF2B5EF4-FFF2-40B4-BE49-F238E27FC236}">
                <a16:creationId xmlns:a16="http://schemas.microsoft.com/office/drawing/2014/main" id="{17096994-FCC1-4B79-BE41-98B2EE7DED22}"/>
              </a:ext>
            </a:extLst>
          </p:cNvPr>
          <p:cNvSpPr>
            <a:spLocks noChangeArrowheads="1"/>
          </p:cNvSpPr>
          <p:nvPr/>
        </p:nvSpPr>
        <p:spPr bwMode="auto">
          <a:xfrm>
            <a:off x="7150498" y="2326064"/>
            <a:ext cx="249237" cy="249238"/>
          </a:xfrm>
          <a:prstGeom prst="ellipse">
            <a:avLst/>
          </a:prstGeom>
          <a:solidFill>
            <a:srgbClr val="F3766E"/>
          </a:solidFill>
          <a:ln w="12700">
            <a:solidFill>
              <a:srgbClr val="ED2691"/>
            </a:solidFill>
            <a:miter lim="800000"/>
            <a:headEnd/>
            <a:tailEnd/>
          </a:ln>
        </p:spPr>
        <p:txBody>
          <a:bodyPr/>
          <a:lstStyle/>
          <a:p>
            <a:endParaRPr lang="en-GB"/>
          </a:p>
        </p:txBody>
      </p:sp>
      <p:sp>
        <p:nvSpPr>
          <p:cNvPr id="77" name="Oval 32">
            <a:extLst>
              <a:ext uri="{FF2B5EF4-FFF2-40B4-BE49-F238E27FC236}">
                <a16:creationId xmlns:a16="http://schemas.microsoft.com/office/drawing/2014/main" id="{164F0777-8837-41AC-82AB-E21A6F5A52D4}"/>
              </a:ext>
            </a:extLst>
          </p:cNvPr>
          <p:cNvSpPr>
            <a:spLocks noChangeArrowheads="1"/>
          </p:cNvSpPr>
          <p:nvPr/>
        </p:nvSpPr>
        <p:spPr bwMode="auto">
          <a:xfrm>
            <a:off x="7544309" y="2334835"/>
            <a:ext cx="247650" cy="249238"/>
          </a:xfrm>
          <a:prstGeom prst="ellipse">
            <a:avLst/>
          </a:prstGeom>
          <a:solidFill>
            <a:srgbClr val="20BDC3"/>
          </a:solidFill>
          <a:ln w="12700">
            <a:solidFill>
              <a:srgbClr val="F89722"/>
            </a:solidFill>
            <a:miter lim="800000"/>
            <a:headEnd/>
            <a:tailEnd/>
          </a:ln>
        </p:spPr>
        <p:txBody>
          <a:bodyPr/>
          <a:lstStyle/>
          <a:p>
            <a:endParaRPr lang="en-GB"/>
          </a:p>
        </p:txBody>
      </p:sp>
      <p:sp>
        <p:nvSpPr>
          <p:cNvPr id="64" name="Rectangle 87">
            <a:extLst>
              <a:ext uri="{FF2B5EF4-FFF2-40B4-BE49-F238E27FC236}">
                <a16:creationId xmlns:a16="http://schemas.microsoft.com/office/drawing/2014/main" id="{CA660629-6E22-4211-83A4-65E09F6C8416}"/>
              </a:ext>
            </a:extLst>
          </p:cNvPr>
          <p:cNvSpPr>
            <a:spLocks noChangeArrowheads="1"/>
          </p:cNvSpPr>
          <p:nvPr/>
        </p:nvSpPr>
        <p:spPr bwMode="auto">
          <a:xfrm>
            <a:off x="0" y="633413"/>
            <a:ext cx="914400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buClr>
                <a:srgbClr val="990033"/>
              </a:buClr>
              <a:buFont typeface="Wingdings" panose="05000000000000000000" pitchFamily="2" charset="2"/>
              <a:buChar char="§"/>
            </a:pPr>
            <a:r>
              <a:rPr lang="it-IT" altLang="zh-CN" sz="2400" dirty="0">
                <a:solidFill>
                  <a:srgbClr val="990033"/>
                </a:solidFill>
                <a:ea typeface="SimSun" panose="02010600030101010101" pitchFamily="2" charset="-122"/>
              </a:rPr>
              <a:t>Tipo II</a:t>
            </a:r>
            <a:r>
              <a:rPr lang="it-IT" altLang="zh-CN" sz="2400" b="0" dirty="0">
                <a:ea typeface="SimSun" panose="02010600030101010101" pitchFamily="2" charset="-122"/>
              </a:rPr>
              <a:t> - </a:t>
            </a:r>
            <a:r>
              <a:rPr lang="it-IT" altLang="zh-CN" sz="2400" dirty="0">
                <a:ea typeface="SimSun" panose="02010600030101010101" pitchFamily="2" charset="-122"/>
              </a:rPr>
              <a:t>intensità assoluta del target + valenza media</a:t>
            </a:r>
            <a:endParaRPr lang="it-IT" altLang="en-US" sz="2400" b="0" dirty="0">
              <a:ea typeface="SimSun" panose="02010600030101010101" pitchFamily="2" charset="-122"/>
            </a:endParaRPr>
          </a:p>
        </p:txBody>
      </p:sp>
      <p:sp>
        <p:nvSpPr>
          <p:cNvPr id="65" name="Text Box 11">
            <a:extLst>
              <a:ext uri="{FF2B5EF4-FFF2-40B4-BE49-F238E27FC236}">
                <a16:creationId xmlns:a16="http://schemas.microsoft.com/office/drawing/2014/main" id="{3083B52A-B03C-4AF5-9F1C-16B5D356DF15}"/>
              </a:ext>
            </a:extLst>
          </p:cNvPr>
          <p:cNvSpPr txBox="1">
            <a:spLocks noChangeArrowheads="1"/>
          </p:cNvSpPr>
          <p:nvPr/>
        </p:nvSpPr>
        <p:spPr bwMode="auto">
          <a:xfrm rot="16200000">
            <a:off x="4738204" y="4148085"/>
            <a:ext cx="2760243"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dirty="0"/>
              <a:t>intensità assoluta del target +</a:t>
            </a:r>
          </a:p>
          <a:p>
            <a:pPr algn="ctr"/>
            <a:r>
              <a:rPr lang="it-IT" altLang="en-US" dirty="0"/>
              <a:t>valenza media</a:t>
            </a:r>
          </a:p>
        </p:txBody>
      </p:sp>
      <p:sp>
        <p:nvSpPr>
          <p:cNvPr id="66" name="Text Box 11">
            <a:extLst>
              <a:ext uri="{FF2B5EF4-FFF2-40B4-BE49-F238E27FC236}">
                <a16:creationId xmlns:a16="http://schemas.microsoft.com/office/drawing/2014/main" id="{C588D72B-3B76-4808-B1AD-C6AF7F5963FB}"/>
              </a:ext>
            </a:extLst>
          </p:cNvPr>
          <p:cNvSpPr txBox="1">
            <a:spLocks noChangeArrowheads="1"/>
          </p:cNvSpPr>
          <p:nvPr/>
        </p:nvSpPr>
        <p:spPr bwMode="auto">
          <a:xfrm rot="16200000">
            <a:off x="-14552" y="4157680"/>
            <a:ext cx="2760243"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dirty="0"/>
              <a:t>intensità assoluta del target +</a:t>
            </a:r>
          </a:p>
          <a:p>
            <a:pPr algn="ctr"/>
            <a:r>
              <a:rPr lang="it-IT" altLang="en-US" dirty="0"/>
              <a:t>valenza media</a:t>
            </a:r>
          </a:p>
        </p:txBody>
      </p:sp>
      <p:cxnSp>
        <p:nvCxnSpPr>
          <p:cNvPr id="67" name="Connettore diritto 66">
            <a:extLst>
              <a:ext uri="{FF2B5EF4-FFF2-40B4-BE49-F238E27FC236}">
                <a16:creationId xmlns:a16="http://schemas.microsoft.com/office/drawing/2014/main" id="{92A27FAD-2E67-43F3-890B-36D107D01A35}"/>
              </a:ext>
            </a:extLst>
          </p:cNvPr>
          <p:cNvCxnSpPr>
            <a:cxnSpLocks/>
          </p:cNvCxnSpPr>
          <p:nvPr/>
        </p:nvCxnSpPr>
        <p:spPr>
          <a:xfrm flipV="1">
            <a:off x="1834016" y="3937702"/>
            <a:ext cx="942262" cy="499297"/>
          </a:xfrm>
          <a:prstGeom prst="line">
            <a:avLst/>
          </a:prstGeom>
          <a:ln>
            <a:solidFill>
              <a:srgbClr val="20BDC3"/>
            </a:solidFill>
          </a:ln>
        </p:spPr>
        <p:style>
          <a:lnRef idx="1">
            <a:schemeClr val="accent1"/>
          </a:lnRef>
          <a:fillRef idx="0">
            <a:schemeClr val="accent1"/>
          </a:fillRef>
          <a:effectRef idx="0">
            <a:schemeClr val="accent1"/>
          </a:effectRef>
          <a:fontRef idx="minor">
            <a:schemeClr val="tx1"/>
          </a:fontRef>
        </p:style>
      </p:cxnSp>
      <p:cxnSp>
        <p:nvCxnSpPr>
          <p:cNvPr id="68" name="Connettore diritto 67">
            <a:extLst>
              <a:ext uri="{FF2B5EF4-FFF2-40B4-BE49-F238E27FC236}">
                <a16:creationId xmlns:a16="http://schemas.microsoft.com/office/drawing/2014/main" id="{62804E57-674F-4314-B93A-DFAE8FF5EB29}"/>
              </a:ext>
            </a:extLst>
          </p:cNvPr>
          <p:cNvCxnSpPr>
            <a:cxnSpLocks/>
          </p:cNvCxnSpPr>
          <p:nvPr/>
        </p:nvCxnSpPr>
        <p:spPr>
          <a:xfrm flipV="1">
            <a:off x="6574563" y="3932380"/>
            <a:ext cx="942262" cy="499297"/>
          </a:xfrm>
          <a:prstGeom prst="line">
            <a:avLst/>
          </a:prstGeom>
          <a:ln>
            <a:solidFill>
              <a:srgbClr val="20BDC3"/>
            </a:solidFill>
          </a:ln>
        </p:spPr>
        <p:style>
          <a:lnRef idx="1">
            <a:schemeClr val="accent1"/>
          </a:lnRef>
          <a:fillRef idx="0">
            <a:schemeClr val="accent1"/>
          </a:fillRef>
          <a:effectRef idx="0">
            <a:schemeClr val="accent1"/>
          </a:effectRef>
          <a:fontRef idx="minor">
            <a:schemeClr val="tx1"/>
          </a:fontRef>
        </p:style>
      </p:cxnSp>
      <p:pic>
        <p:nvPicPr>
          <p:cNvPr id="69" name="Elemento grafico 68">
            <a:extLst>
              <a:ext uri="{FF2B5EF4-FFF2-40B4-BE49-F238E27FC236}">
                <a16:creationId xmlns:a16="http://schemas.microsoft.com/office/drawing/2014/main" id="{BD3C95BB-6CEF-44AD-8C57-C3F2DD21722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47710" y="2306638"/>
            <a:ext cx="2032444" cy="1405147"/>
          </a:xfrm>
          <a:prstGeom prst="rect">
            <a:avLst/>
          </a:prstGeom>
        </p:spPr>
      </p:pic>
    </p:spTree>
    <p:extLst>
      <p:ext uri="{BB962C8B-B14F-4D97-AF65-F5344CB8AC3E}">
        <p14:creationId xmlns:p14="http://schemas.microsoft.com/office/powerpoint/2010/main" val="399370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Freeform 2">
            <a:extLst>
              <a:ext uri="{FF2B5EF4-FFF2-40B4-BE49-F238E27FC236}">
                <a16:creationId xmlns:a16="http://schemas.microsoft.com/office/drawing/2014/main" id="{D9D93F98-AD9C-4528-BB03-9E0C36C0959A}"/>
              </a:ext>
            </a:extLst>
          </p:cNvPr>
          <p:cNvSpPr>
            <a:spLocks/>
          </p:cNvSpPr>
          <p:nvPr/>
        </p:nvSpPr>
        <p:spPr bwMode="auto">
          <a:xfrm>
            <a:off x="5775325" y="2268537"/>
            <a:ext cx="2322512" cy="4357688"/>
          </a:xfrm>
          <a:custGeom>
            <a:avLst/>
            <a:gdLst>
              <a:gd name="T0" fmla="*/ 1483 w 1483"/>
              <a:gd name="T1" fmla="*/ 2733 h 2781"/>
              <a:gd name="T2" fmla="*/ 1435 w 1483"/>
              <a:gd name="T3" fmla="*/ 2781 h 2781"/>
              <a:gd name="T4" fmla="*/ 48 w 1483"/>
              <a:gd name="T5" fmla="*/ 2781 h 2781"/>
              <a:gd name="T6" fmla="*/ 0 w 1483"/>
              <a:gd name="T7" fmla="*/ 2733 h 2781"/>
              <a:gd name="T8" fmla="*/ 0 w 1483"/>
              <a:gd name="T9" fmla="*/ 48 h 2781"/>
              <a:gd name="T10" fmla="*/ 48 w 1483"/>
              <a:gd name="T11" fmla="*/ 0 h 2781"/>
              <a:gd name="T12" fmla="*/ 1435 w 1483"/>
              <a:gd name="T13" fmla="*/ 0 h 2781"/>
              <a:gd name="T14" fmla="*/ 1483 w 1483"/>
              <a:gd name="T15" fmla="*/ 48 h 2781"/>
              <a:gd name="T16" fmla="*/ 1483 w 1483"/>
              <a:gd name="T17" fmla="*/ 2733 h 2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3" h="2781">
                <a:moveTo>
                  <a:pt x="1483" y="2733"/>
                </a:moveTo>
                <a:cubicBezTo>
                  <a:pt x="1483" y="2760"/>
                  <a:pt x="1462" y="2781"/>
                  <a:pt x="1435" y="2781"/>
                </a:cubicBezTo>
                <a:cubicBezTo>
                  <a:pt x="48" y="2781"/>
                  <a:pt x="48" y="2781"/>
                  <a:pt x="48" y="2781"/>
                </a:cubicBezTo>
                <a:cubicBezTo>
                  <a:pt x="22" y="2781"/>
                  <a:pt x="0" y="2760"/>
                  <a:pt x="0" y="2733"/>
                </a:cubicBezTo>
                <a:cubicBezTo>
                  <a:pt x="0" y="48"/>
                  <a:pt x="0" y="48"/>
                  <a:pt x="0" y="48"/>
                </a:cubicBezTo>
                <a:cubicBezTo>
                  <a:pt x="0" y="21"/>
                  <a:pt x="22" y="0"/>
                  <a:pt x="48" y="0"/>
                </a:cubicBezTo>
                <a:cubicBezTo>
                  <a:pt x="1435" y="0"/>
                  <a:pt x="1435" y="0"/>
                  <a:pt x="1435" y="0"/>
                </a:cubicBezTo>
                <a:cubicBezTo>
                  <a:pt x="1462" y="0"/>
                  <a:pt x="1483" y="21"/>
                  <a:pt x="1483" y="48"/>
                </a:cubicBezTo>
                <a:lnTo>
                  <a:pt x="1483" y="2733"/>
                </a:lnTo>
                <a:close/>
              </a:path>
            </a:pathLst>
          </a:custGeom>
          <a:noFill/>
          <a:ln w="19050" cap="flat">
            <a:solidFill>
              <a:srgbClr val="66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3843" name="Freeform 3">
            <a:extLst>
              <a:ext uri="{FF2B5EF4-FFF2-40B4-BE49-F238E27FC236}">
                <a16:creationId xmlns:a16="http://schemas.microsoft.com/office/drawing/2014/main" id="{E99BDCB5-4FA1-4D63-A46F-A5772C55AEAF}"/>
              </a:ext>
            </a:extLst>
          </p:cNvPr>
          <p:cNvSpPr>
            <a:spLocks/>
          </p:cNvSpPr>
          <p:nvPr/>
        </p:nvSpPr>
        <p:spPr bwMode="auto">
          <a:xfrm>
            <a:off x="1052733" y="2274094"/>
            <a:ext cx="2322512" cy="4368800"/>
          </a:xfrm>
          <a:custGeom>
            <a:avLst/>
            <a:gdLst>
              <a:gd name="T0" fmla="*/ 1483 w 1483"/>
              <a:gd name="T1" fmla="*/ 2741 h 2789"/>
              <a:gd name="T2" fmla="*/ 1435 w 1483"/>
              <a:gd name="T3" fmla="*/ 2789 h 2789"/>
              <a:gd name="T4" fmla="*/ 48 w 1483"/>
              <a:gd name="T5" fmla="*/ 2789 h 2789"/>
              <a:gd name="T6" fmla="*/ 0 w 1483"/>
              <a:gd name="T7" fmla="*/ 2741 h 2789"/>
              <a:gd name="T8" fmla="*/ 0 w 1483"/>
              <a:gd name="T9" fmla="*/ 48 h 2789"/>
              <a:gd name="T10" fmla="*/ 48 w 1483"/>
              <a:gd name="T11" fmla="*/ 0 h 2789"/>
              <a:gd name="T12" fmla="*/ 1435 w 1483"/>
              <a:gd name="T13" fmla="*/ 0 h 2789"/>
              <a:gd name="T14" fmla="*/ 1483 w 1483"/>
              <a:gd name="T15" fmla="*/ 48 h 2789"/>
              <a:gd name="T16" fmla="*/ 1483 w 1483"/>
              <a:gd name="T17" fmla="*/ 2741 h 2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3" h="2789">
                <a:moveTo>
                  <a:pt x="1483" y="2741"/>
                </a:moveTo>
                <a:cubicBezTo>
                  <a:pt x="1483" y="2768"/>
                  <a:pt x="1462" y="2789"/>
                  <a:pt x="1435" y="2789"/>
                </a:cubicBezTo>
                <a:cubicBezTo>
                  <a:pt x="48" y="2789"/>
                  <a:pt x="48" y="2789"/>
                  <a:pt x="48" y="2789"/>
                </a:cubicBezTo>
                <a:cubicBezTo>
                  <a:pt x="22" y="2789"/>
                  <a:pt x="0" y="2768"/>
                  <a:pt x="0" y="2741"/>
                </a:cubicBezTo>
                <a:cubicBezTo>
                  <a:pt x="0" y="48"/>
                  <a:pt x="0" y="48"/>
                  <a:pt x="0" y="48"/>
                </a:cubicBezTo>
                <a:cubicBezTo>
                  <a:pt x="0" y="21"/>
                  <a:pt x="22" y="0"/>
                  <a:pt x="48" y="0"/>
                </a:cubicBezTo>
                <a:cubicBezTo>
                  <a:pt x="1435" y="0"/>
                  <a:pt x="1435" y="0"/>
                  <a:pt x="1435" y="0"/>
                </a:cubicBezTo>
                <a:cubicBezTo>
                  <a:pt x="1462" y="0"/>
                  <a:pt x="1483" y="21"/>
                  <a:pt x="1483" y="48"/>
                </a:cubicBezTo>
                <a:lnTo>
                  <a:pt x="1483" y="2741"/>
                </a:lnTo>
                <a:close/>
              </a:path>
            </a:pathLst>
          </a:custGeom>
          <a:noFill/>
          <a:ln w="19050" cap="rnd">
            <a:solidFill>
              <a:srgbClr val="00683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3844" name="Freeform 4">
            <a:extLst>
              <a:ext uri="{FF2B5EF4-FFF2-40B4-BE49-F238E27FC236}">
                <a16:creationId xmlns:a16="http://schemas.microsoft.com/office/drawing/2014/main" id="{88EFEA52-F0E5-4F2E-99D5-806115F459F1}"/>
              </a:ext>
            </a:extLst>
          </p:cNvPr>
          <p:cNvSpPr>
            <a:spLocks/>
          </p:cNvSpPr>
          <p:nvPr/>
        </p:nvSpPr>
        <p:spPr bwMode="auto">
          <a:xfrm>
            <a:off x="5892800" y="1636712"/>
            <a:ext cx="2074862" cy="1279525"/>
          </a:xfrm>
          <a:custGeom>
            <a:avLst/>
            <a:gdLst>
              <a:gd name="T0" fmla="*/ 1325 w 1325"/>
              <a:gd name="T1" fmla="*/ 769 h 817"/>
              <a:gd name="T2" fmla="*/ 1277 w 1325"/>
              <a:gd name="T3" fmla="*/ 817 h 817"/>
              <a:gd name="T4" fmla="*/ 48 w 1325"/>
              <a:gd name="T5" fmla="*/ 817 h 817"/>
              <a:gd name="T6" fmla="*/ 0 w 1325"/>
              <a:gd name="T7" fmla="*/ 769 h 817"/>
              <a:gd name="T8" fmla="*/ 0 w 1325"/>
              <a:gd name="T9" fmla="*/ 48 h 817"/>
              <a:gd name="T10" fmla="*/ 48 w 1325"/>
              <a:gd name="T11" fmla="*/ 0 h 817"/>
              <a:gd name="T12" fmla="*/ 1277 w 1325"/>
              <a:gd name="T13" fmla="*/ 0 h 817"/>
              <a:gd name="T14" fmla="*/ 1325 w 1325"/>
              <a:gd name="T15" fmla="*/ 48 h 817"/>
              <a:gd name="T16" fmla="*/ 1325 w 1325"/>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5" h="817">
                <a:moveTo>
                  <a:pt x="1325" y="769"/>
                </a:moveTo>
                <a:cubicBezTo>
                  <a:pt x="1325" y="795"/>
                  <a:pt x="1303" y="817"/>
                  <a:pt x="1277" y="817"/>
                </a:cubicBezTo>
                <a:cubicBezTo>
                  <a:pt x="48" y="817"/>
                  <a:pt x="48" y="817"/>
                  <a:pt x="48" y="817"/>
                </a:cubicBezTo>
                <a:cubicBezTo>
                  <a:pt x="21" y="817"/>
                  <a:pt x="0" y="795"/>
                  <a:pt x="0" y="769"/>
                </a:cubicBezTo>
                <a:cubicBezTo>
                  <a:pt x="0" y="48"/>
                  <a:pt x="0" y="48"/>
                  <a:pt x="0" y="48"/>
                </a:cubicBezTo>
                <a:cubicBezTo>
                  <a:pt x="0" y="21"/>
                  <a:pt x="21" y="0"/>
                  <a:pt x="48" y="0"/>
                </a:cubicBezTo>
                <a:cubicBezTo>
                  <a:pt x="1277" y="0"/>
                  <a:pt x="1277" y="0"/>
                  <a:pt x="1277" y="0"/>
                </a:cubicBezTo>
                <a:cubicBezTo>
                  <a:pt x="1303" y="0"/>
                  <a:pt x="1325" y="21"/>
                  <a:pt x="1325" y="48"/>
                </a:cubicBezTo>
                <a:lnTo>
                  <a:pt x="1325" y="769"/>
                </a:lnTo>
                <a:close/>
              </a:path>
            </a:pathLst>
          </a:custGeom>
          <a:solidFill>
            <a:srgbClr val="FFFFFF"/>
          </a:solidFill>
          <a:ln w="19050" cap="flat">
            <a:solidFill>
              <a:srgbClr val="662D91"/>
            </a:solidFill>
            <a:prstDash val="solid"/>
            <a:miter lim="800000"/>
            <a:headEnd/>
            <a:tailEnd/>
          </a:ln>
        </p:spPr>
        <p:txBody>
          <a:bodyPr/>
          <a:lstStyle/>
          <a:p>
            <a:endParaRPr lang="en-GB"/>
          </a:p>
        </p:txBody>
      </p:sp>
      <p:sp>
        <p:nvSpPr>
          <p:cNvPr id="163845" name="Freeform 5">
            <a:extLst>
              <a:ext uri="{FF2B5EF4-FFF2-40B4-BE49-F238E27FC236}">
                <a16:creationId xmlns:a16="http://schemas.microsoft.com/office/drawing/2014/main" id="{C4829360-9F0D-4A51-B6AA-B976BA360F73}"/>
              </a:ext>
            </a:extLst>
          </p:cNvPr>
          <p:cNvSpPr>
            <a:spLocks/>
          </p:cNvSpPr>
          <p:nvPr/>
        </p:nvSpPr>
        <p:spPr bwMode="auto">
          <a:xfrm>
            <a:off x="1173383" y="1623219"/>
            <a:ext cx="2073275" cy="1279525"/>
          </a:xfrm>
          <a:custGeom>
            <a:avLst/>
            <a:gdLst>
              <a:gd name="T0" fmla="*/ 1324 w 1324"/>
              <a:gd name="T1" fmla="*/ 769 h 817"/>
              <a:gd name="T2" fmla="*/ 1276 w 1324"/>
              <a:gd name="T3" fmla="*/ 817 h 817"/>
              <a:gd name="T4" fmla="*/ 48 w 1324"/>
              <a:gd name="T5" fmla="*/ 817 h 817"/>
              <a:gd name="T6" fmla="*/ 0 w 1324"/>
              <a:gd name="T7" fmla="*/ 769 h 817"/>
              <a:gd name="T8" fmla="*/ 0 w 1324"/>
              <a:gd name="T9" fmla="*/ 48 h 817"/>
              <a:gd name="T10" fmla="*/ 48 w 1324"/>
              <a:gd name="T11" fmla="*/ 0 h 817"/>
              <a:gd name="T12" fmla="*/ 1276 w 1324"/>
              <a:gd name="T13" fmla="*/ 0 h 817"/>
              <a:gd name="T14" fmla="*/ 1324 w 1324"/>
              <a:gd name="T15" fmla="*/ 48 h 817"/>
              <a:gd name="T16" fmla="*/ 1324 w 1324"/>
              <a:gd name="T17" fmla="*/ 76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4" h="817">
                <a:moveTo>
                  <a:pt x="1324" y="769"/>
                </a:moveTo>
                <a:cubicBezTo>
                  <a:pt x="1324" y="796"/>
                  <a:pt x="1303" y="817"/>
                  <a:pt x="1276" y="817"/>
                </a:cubicBezTo>
                <a:cubicBezTo>
                  <a:pt x="48" y="817"/>
                  <a:pt x="48" y="817"/>
                  <a:pt x="48" y="817"/>
                </a:cubicBezTo>
                <a:cubicBezTo>
                  <a:pt x="21" y="817"/>
                  <a:pt x="0" y="796"/>
                  <a:pt x="0" y="769"/>
                </a:cubicBezTo>
                <a:cubicBezTo>
                  <a:pt x="0" y="48"/>
                  <a:pt x="0" y="48"/>
                  <a:pt x="0" y="48"/>
                </a:cubicBezTo>
                <a:cubicBezTo>
                  <a:pt x="0" y="22"/>
                  <a:pt x="21" y="0"/>
                  <a:pt x="48" y="0"/>
                </a:cubicBezTo>
                <a:cubicBezTo>
                  <a:pt x="1276" y="0"/>
                  <a:pt x="1276" y="0"/>
                  <a:pt x="1276" y="0"/>
                </a:cubicBezTo>
                <a:cubicBezTo>
                  <a:pt x="1303" y="0"/>
                  <a:pt x="1324" y="22"/>
                  <a:pt x="1324" y="48"/>
                </a:cubicBezTo>
                <a:lnTo>
                  <a:pt x="1324" y="769"/>
                </a:lnTo>
                <a:close/>
              </a:path>
            </a:pathLst>
          </a:custGeom>
          <a:solidFill>
            <a:srgbClr val="FFFFFF"/>
          </a:solidFill>
          <a:ln w="19050" cap="rnd">
            <a:solidFill>
              <a:srgbClr val="006838"/>
            </a:solidFill>
            <a:prstDash val="solid"/>
            <a:round/>
            <a:headEnd/>
            <a:tailEnd/>
          </a:ln>
        </p:spPr>
        <p:txBody>
          <a:bodyPr/>
          <a:lstStyle/>
          <a:p>
            <a:endParaRPr lang="en-GB"/>
          </a:p>
        </p:txBody>
      </p:sp>
      <p:sp>
        <p:nvSpPr>
          <p:cNvPr id="163850" name="Text Box 10">
            <a:extLst>
              <a:ext uri="{FF2B5EF4-FFF2-40B4-BE49-F238E27FC236}">
                <a16:creationId xmlns:a16="http://schemas.microsoft.com/office/drawing/2014/main" id="{802EDE71-2EAE-4528-8293-9C07DEB64512}"/>
              </a:ext>
            </a:extLst>
          </p:cNvPr>
          <p:cNvSpPr txBox="1">
            <a:spLocks noChangeArrowheads="1"/>
          </p:cNvSpPr>
          <p:nvPr/>
        </p:nvSpPr>
        <p:spPr bwMode="auto">
          <a:xfrm rot="16200000">
            <a:off x="4763294" y="4312443"/>
            <a:ext cx="2351088"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target absolute intensity</a:t>
            </a:r>
          </a:p>
        </p:txBody>
      </p:sp>
      <p:sp>
        <p:nvSpPr>
          <p:cNvPr id="163851" name="Text Box 11">
            <a:extLst>
              <a:ext uri="{FF2B5EF4-FFF2-40B4-BE49-F238E27FC236}">
                <a16:creationId xmlns:a16="http://schemas.microsoft.com/office/drawing/2014/main" id="{98AAB317-7B74-4681-ADC7-CFEB29A8BF6A}"/>
              </a:ext>
            </a:extLst>
          </p:cNvPr>
          <p:cNvSpPr txBox="1">
            <a:spLocks noChangeArrowheads="1"/>
          </p:cNvSpPr>
          <p:nvPr/>
        </p:nvSpPr>
        <p:spPr bwMode="auto">
          <a:xfrm>
            <a:off x="6159500" y="1725612"/>
            <a:ext cx="15684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average valence</a:t>
            </a:r>
          </a:p>
        </p:txBody>
      </p:sp>
      <p:sp>
        <p:nvSpPr>
          <p:cNvPr id="163892" name="Line 52">
            <a:extLst>
              <a:ext uri="{FF2B5EF4-FFF2-40B4-BE49-F238E27FC236}">
                <a16:creationId xmlns:a16="http://schemas.microsoft.com/office/drawing/2014/main" id="{FC483108-3C58-4F9A-ABCD-D65308A64EE8}"/>
              </a:ext>
            </a:extLst>
          </p:cNvPr>
          <p:cNvSpPr>
            <a:spLocks noChangeShapeType="1"/>
          </p:cNvSpPr>
          <p:nvPr/>
        </p:nvSpPr>
        <p:spPr bwMode="auto">
          <a:xfrm flipV="1">
            <a:off x="1818701" y="3022600"/>
            <a:ext cx="1588" cy="2778125"/>
          </a:xfrm>
          <a:prstGeom prst="line">
            <a:avLst/>
          </a:prstGeom>
          <a:noFill/>
          <a:ln w="12700">
            <a:solidFill>
              <a:srgbClr val="02020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893" name="Line 53">
            <a:extLst>
              <a:ext uri="{FF2B5EF4-FFF2-40B4-BE49-F238E27FC236}">
                <a16:creationId xmlns:a16="http://schemas.microsoft.com/office/drawing/2014/main" id="{BB7A00A3-EE1F-48BB-8902-BCF01CFA680A}"/>
              </a:ext>
            </a:extLst>
          </p:cNvPr>
          <p:cNvSpPr>
            <a:spLocks noChangeShapeType="1"/>
          </p:cNvSpPr>
          <p:nvPr/>
        </p:nvSpPr>
        <p:spPr bwMode="auto">
          <a:xfrm flipV="1">
            <a:off x="1822670" y="4435475"/>
            <a:ext cx="952894" cy="2381"/>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3894" name="Freeform 54">
            <a:extLst>
              <a:ext uri="{FF2B5EF4-FFF2-40B4-BE49-F238E27FC236}">
                <a16:creationId xmlns:a16="http://schemas.microsoft.com/office/drawing/2014/main" id="{86B29679-615C-4CCF-B61F-9046913804C9}"/>
              </a:ext>
            </a:extLst>
          </p:cNvPr>
          <p:cNvSpPr>
            <a:spLocks noEditPoints="1"/>
          </p:cNvSpPr>
          <p:nvPr/>
        </p:nvSpPr>
        <p:spPr bwMode="auto">
          <a:xfrm>
            <a:off x="1759170" y="3022600"/>
            <a:ext cx="1018776" cy="2776538"/>
          </a:xfrm>
          <a:custGeom>
            <a:avLst/>
            <a:gdLst>
              <a:gd name="T0" fmla="*/ 0 w 78"/>
              <a:gd name="T1" fmla="*/ 1749 h 1749"/>
              <a:gd name="T2" fmla="*/ 78 w 78"/>
              <a:gd name="T3" fmla="*/ 1749 h 1749"/>
              <a:gd name="T4" fmla="*/ 0 w 78"/>
              <a:gd name="T5" fmla="*/ 1452 h 1749"/>
              <a:gd name="T6" fmla="*/ 78 w 78"/>
              <a:gd name="T7" fmla="*/ 1452 h 1749"/>
              <a:gd name="T8" fmla="*/ 0 w 78"/>
              <a:gd name="T9" fmla="*/ 1159 h 1749"/>
              <a:gd name="T10" fmla="*/ 78 w 78"/>
              <a:gd name="T11" fmla="*/ 1159 h 1749"/>
              <a:gd name="T12" fmla="*/ 0 w 78"/>
              <a:gd name="T13" fmla="*/ 579 h 1749"/>
              <a:gd name="T14" fmla="*/ 78 w 78"/>
              <a:gd name="T15" fmla="*/ 579 h 1749"/>
              <a:gd name="T16" fmla="*/ 0 w 78"/>
              <a:gd name="T17" fmla="*/ 286 h 1749"/>
              <a:gd name="T18" fmla="*/ 78 w 78"/>
              <a:gd name="T19" fmla="*/ 286 h 1749"/>
              <a:gd name="T20" fmla="*/ 0 w 78"/>
              <a:gd name="T21" fmla="*/ 0 h 1749"/>
              <a:gd name="T22" fmla="*/ 78 w 78"/>
              <a:gd name="T23" fmla="*/ 0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1749">
                <a:moveTo>
                  <a:pt x="0" y="1749"/>
                </a:moveTo>
                <a:lnTo>
                  <a:pt x="78" y="1749"/>
                </a:lnTo>
                <a:moveTo>
                  <a:pt x="0" y="1452"/>
                </a:moveTo>
                <a:lnTo>
                  <a:pt x="78" y="1452"/>
                </a:lnTo>
                <a:moveTo>
                  <a:pt x="0" y="1159"/>
                </a:moveTo>
                <a:lnTo>
                  <a:pt x="78" y="1159"/>
                </a:lnTo>
                <a:moveTo>
                  <a:pt x="0" y="579"/>
                </a:moveTo>
                <a:lnTo>
                  <a:pt x="78" y="579"/>
                </a:lnTo>
                <a:moveTo>
                  <a:pt x="0" y="286"/>
                </a:moveTo>
                <a:lnTo>
                  <a:pt x="78" y="286"/>
                </a:lnTo>
                <a:moveTo>
                  <a:pt x="0" y="0"/>
                </a:moveTo>
                <a:lnTo>
                  <a:pt x="78" y="0"/>
                </a:lnTo>
              </a:path>
            </a:pathLst>
          </a:custGeom>
          <a:noFill/>
          <a:ln w="12700" cap="flat">
            <a:solidFill>
              <a:srgbClr val="02020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4054" name="Text Box 214">
            <a:extLst>
              <a:ext uri="{FF2B5EF4-FFF2-40B4-BE49-F238E27FC236}">
                <a16:creationId xmlns:a16="http://schemas.microsoft.com/office/drawing/2014/main" id="{A4A14388-A6E0-4E50-A224-DF5ADF188265}"/>
              </a:ext>
            </a:extLst>
          </p:cNvPr>
          <p:cNvSpPr txBox="1">
            <a:spLocks noChangeArrowheads="1"/>
          </p:cNvSpPr>
          <p:nvPr/>
        </p:nvSpPr>
        <p:spPr bwMode="auto">
          <a:xfrm rot="16200000">
            <a:off x="4763294" y="4312443"/>
            <a:ext cx="2351088"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a:t>target absolute intensity</a:t>
            </a:r>
          </a:p>
        </p:txBody>
      </p:sp>
      <p:sp>
        <p:nvSpPr>
          <p:cNvPr id="164055" name="Rectangle 215">
            <a:extLst>
              <a:ext uri="{FF2B5EF4-FFF2-40B4-BE49-F238E27FC236}">
                <a16:creationId xmlns:a16="http://schemas.microsoft.com/office/drawing/2014/main" id="{40E94986-027D-4B0F-B145-A9CCD776733D}"/>
              </a:ext>
            </a:extLst>
          </p:cNvPr>
          <p:cNvSpPr>
            <a:spLocks noChangeArrowheads="1"/>
          </p:cNvSpPr>
          <p:nvPr/>
        </p:nvSpPr>
        <p:spPr bwMode="auto">
          <a:xfrm>
            <a:off x="5846762" y="3217862"/>
            <a:ext cx="257175" cy="2447925"/>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en-GB"/>
          </a:p>
        </p:txBody>
      </p:sp>
      <p:sp>
        <p:nvSpPr>
          <p:cNvPr id="164057" name="Rectangle 217">
            <a:extLst>
              <a:ext uri="{FF2B5EF4-FFF2-40B4-BE49-F238E27FC236}">
                <a16:creationId xmlns:a16="http://schemas.microsoft.com/office/drawing/2014/main" id="{2190424F-9633-40C9-B892-75DAC15431DA}"/>
              </a:ext>
            </a:extLst>
          </p:cNvPr>
          <p:cNvSpPr>
            <a:spLocks noChangeArrowheads="1"/>
          </p:cNvSpPr>
          <p:nvPr/>
        </p:nvSpPr>
        <p:spPr bwMode="auto">
          <a:xfrm>
            <a:off x="6346825" y="1495425"/>
            <a:ext cx="1250214" cy="276999"/>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dirty="0" err="1">
                <a:solidFill>
                  <a:schemeClr val="folHlink"/>
                </a:solidFill>
              </a:rPr>
              <a:t>incongruente</a:t>
            </a:r>
            <a:endParaRPr lang="it-IT" altLang="en-US" dirty="0">
              <a:solidFill>
                <a:schemeClr val="folHlink"/>
              </a:solidFill>
            </a:endParaRPr>
          </a:p>
        </p:txBody>
      </p:sp>
      <p:sp>
        <p:nvSpPr>
          <p:cNvPr id="164058" name="Rectangle 218">
            <a:extLst>
              <a:ext uri="{FF2B5EF4-FFF2-40B4-BE49-F238E27FC236}">
                <a16:creationId xmlns:a16="http://schemas.microsoft.com/office/drawing/2014/main" id="{FF9A7E63-B4C4-4700-BAC0-A154BA686364}"/>
              </a:ext>
            </a:extLst>
          </p:cNvPr>
          <p:cNvSpPr>
            <a:spLocks noChangeArrowheads="1"/>
          </p:cNvSpPr>
          <p:nvPr/>
        </p:nvSpPr>
        <p:spPr bwMode="auto">
          <a:xfrm>
            <a:off x="1743295" y="1493044"/>
            <a:ext cx="1075487" cy="276999"/>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dirty="0" err="1">
                <a:solidFill>
                  <a:srgbClr val="008000"/>
                </a:solidFill>
              </a:rPr>
              <a:t>congruente</a:t>
            </a:r>
            <a:endParaRPr lang="it-IT" altLang="en-US" dirty="0">
              <a:solidFill>
                <a:srgbClr val="008000"/>
              </a:solidFill>
            </a:endParaRPr>
          </a:p>
        </p:txBody>
      </p:sp>
      <p:sp>
        <p:nvSpPr>
          <p:cNvPr id="159" name="Rettangolo 158">
            <a:extLst>
              <a:ext uri="{FF2B5EF4-FFF2-40B4-BE49-F238E27FC236}">
                <a16:creationId xmlns:a16="http://schemas.microsoft.com/office/drawing/2014/main" id="{C2433CB6-22DF-4EB1-A961-DC64957C8F29}"/>
              </a:ext>
            </a:extLst>
          </p:cNvPr>
          <p:cNvSpPr/>
          <p:nvPr/>
        </p:nvSpPr>
        <p:spPr>
          <a:xfrm>
            <a:off x="6135687" y="1761867"/>
            <a:ext cx="1660525" cy="237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6">
            <a:extLst>
              <a:ext uri="{FF2B5EF4-FFF2-40B4-BE49-F238E27FC236}">
                <a16:creationId xmlns:a16="http://schemas.microsoft.com/office/drawing/2014/main" id="{5366669A-8BCF-4EB7-A377-D62A2D780A36}"/>
              </a:ext>
            </a:extLst>
          </p:cNvPr>
          <p:cNvSpPr>
            <a:spLocks noChangeArrowheads="1"/>
          </p:cNvSpPr>
          <p:nvPr/>
        </p:nvSpPr>
        <p:spPr bwMode="auto">
          <a:xfrm>
            <a:off x="-247650" y="0"/>
            <a:ext cx="9677400" cy="580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lnSpc>
                <a:spcPct val="85000"/>
              </a:lnSpc>
            </a:pPr>
            <a:r>
              <a:rPr lang="it-IT" altLang="zh-CN" sz="4400" b="0" dirty="0">
                <a:solidFill>
                  <a:srgbClr val="990033"/>
                </a:solidFill>
                <a:ea typeface="MS PGothic" panose="020B0600070205080204" pitchFamily="34" charset="-128"/>
              </a:rPr>
              <a:t>Predizioni coppie emotive-emotive</a:t>
            </a:r>
            <a:endParaRPr lang="it-IT" altLang="en-US" sz="4400" b="0" dirty="0">
              <a:solidFill>
                <a:srgbClr val="990033"/>
              </a:solidFill>
              <a:ea typeface="MS PGothic" panose="020B0600070205080204" pitchFamily="34" charset="-128"/>
            </a:endParaRPr>
          </a:p>
        </p:txBody>
      </p:sp>
      <p:sp>
        <p:nvSpPr>
          <p:cNvPr id="41" name="Line 52">
            <a:extLst>
              <a:ext uri="{FF2B5EF4-FFF2-40B4-BE49-F238E27FC236}">
                <a16:creationId xmlns:a16="http://schemas.microsoft.com/office/drawing/2014/main" id="{3B0EF946-C22B-4C75-A8B2-A44DD625F772}"/>
              </a:ext>
            </a:extLst>
          </p:cNvPr>
          <p:cNvSpPr>
            <a:spLocks noChangeShapeType="1"/>
          </p:cNvSpPr>
          <p:nvPr/>
        </p:nvSpPr>
        <p:spPr bwMode="auto">
          <a:xfrm flipV="1">
            <a:off x="2777945" y="3024187"/>
            <a:ext cx="1588" cy="2778125"/>
          </a:xfrm>
          <a:prstGeom prst="line">
            <a:avLst/>
          </a:prstGeom>
          <a:noFill/>
          <a:ln w="12700">
            <a:solidFill>
              <a:srgbClr val="02020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 name="CasellaDiTesto 42">
            <a:extLst>
              <a:ext uri="{FF2B5EF4-FFF2-40B4-BE49-F238E27FC236}">
                <a16:creationId xmlns:a16="http://schemas.microsoft.com/office/drawing/2014/main" id="{C4772977-0FEF-424F-B991-158149984389}"/>
              </a:ext>
            </a:extLst>
          </p:cNvPr>
          <p:cNvSpPr txBox="1"/>
          <p:nvPr/>
        </p:nvSpPr>
        <p:spPr>
          <a:xfrm>
            <a:off x="1255545" y="6077634"/>
            <a:ext cx="1915909" cy="646331"/>
          </a:xfrm>
          <a:prstGeom prst="rect">
            <a:avLst/>
          </a:prstGeom>
          <a:noFill/>
        </p:spPr>
        <p:txBody>
          <a:bodyPr wrap="none" rtlCol="0">
            <a:spAutoFit/>
          </a:bodyPr>
          <a:lstStyle/>
          <a:p>
            <a:pPr algn="ctr"/>
            <a:r>
              <a:rPr lang="it-IT" dirty="0">
                <a:latin typeface="Arial" panose="020B0604020202020204" pitchFamily="34" charset="0"/>
                <a:cs typeface="Arial" panose="020B0604020202020204" pitchFamily="34" charset="0"/>
              </a:rPr>
              <a:t>intensità emotiva</a:t>
            </a:r>
          </a:p>
          <a:p>
            <a:pPr algn="ctr"/>
            <a:r>
              <a:rPr lang="it-IT" dirty="0">
                <a:latin typeface="Arial" panose="020B0604020202020204" pitchFamily="34" charset="0"/>
                <a:cs typeface="Arial" panose="020B0604020202020204" pitchFamily="34" charset="0"/>
              </a:rPr>
              <a:t>assoluta</a:t>
            </a:r>
          </a:p>
        </p:txBody>
      </p:sp>
      <p:sp>
        <p:nvSpPr>
          <p:cNvPr id="44" name="Text Box 20">
            <a:extLst>
              <a:ext uri="{FF2B5EF4-FFF2-40B4-BE49-F238E27FC236}">
                <a16:creationId xmlns:a16="http://schemas.microsoft.com/office/drawing/2014/main" id="{C1085533-1596-445A-A3BF-C10D5773567C}"/>
              </a:ext>
            </a:extLst>
          </p:cNvPr>
          <p:cNvSpPr txBox="1">
            <a:spLocks noChangeArrowheads="1"/>
          </p:cNvSpPr>
          <p:nvPr/>
        </p:nvSpPr>
        <p:spPr bwMode="auto">
          <a:xfrm>
            <a:off x="1643172" y="5854343"/>
            <a:ext cx="3510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dirty="0"/>
              <a:t>100</a:t>
            </a:r>
          </a:p>
        </p:txBody>
      </p:sp>
      <p:sp>
        <p:nvSpPr>
          <p:cNvPr id="45" name="Text Box 20">
            <a:extLst>
              <a:ext uri="{FF2B5EF4-FFF2-40B4-BE49-F238E27FC236}">
                <a16:creationId xmlns:a16="http://schemas.microsoft.com/office/drawing/2014/main" id="{0F696E07-A60C-444D-BA0E-54BD34E0514E}"/>
              </a:ext>
            </a:extLst>
          </p:cNvPr>
          <p:cNvSpPr txBox="1">
            <a:spLocks noChangeArrowheads="1"/>
          </p:cNvSpPr>
          <p:nvPr/>
        </p:nvSpPr>
        <p:spPr bwMode="auto">
          <a:xfrm>
            <a:off x="2589851" y="5855792"/>
            <a:ext cx="3510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dirty="0"/>
              <a:t>200</a:t>
            </a:r>
          </a:p>
        </p:txBody>
      </p:sp>
      <p:pic>
        <p:nvPicPr>
          <p:cNvPr id="46" name="Elemento grafico 45">
            <a:extLst>
              <a:ext uri="{FF2B5EF4-FFF2-40B4-BE49-F238E27FC236}">
                <a16:creationId xmlns:a16="http://schemas.microsoft.com/office/drawing/2014/main" id="{C7CB8026-32E7-4964-A81C-C7E4CCE161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0094" y="1878200"/>
            <a:ext cx="792895" cy="731903"/>
          </a:xfrm>
          <a:prstGeom prst="rect">
            <a:avLst/>
          </a:prstGeom>
        </p:spPr>
      </p:pic>
      <p:pic>
        <p:nvPicPr>
          <p:cNvPr id="47" name="Elemento grafico 46">
            <a:extLst>
              <a:ext uri="{FF2B5EF4-FFF2-40B4-BE49-F238E27FC236}">
                <a16:creationId xmlns:a16="http://schemas.microsoft.com/office/drawing/2014/main" id="{E92E8914-D196-4158-BC34-12939D0E3D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9701" y="1878200"/>
            <a:ext cx="792895" cy="731903"/>
          </a:xfrm>
          <a:prstGeom prst="rect">
            <a:avLst/>
          </a:prstGeom>
        </p:spPr>
      </p:pic>
      <p:sp>
        <p:nvSpPr>
          <p:cNvPr id="49" name="Oval 50">
            <a:extLst>
              <a:ext uri="{FF2B5EF4-FFF2-40B4-BE49-F238E27FC236}">
                <a16:creationId xmlns:a16="http://schemas.microsoft.com/office/drawing/2014/main" id="{E2BB77F0-92F1-48D4-9CCC-C501F9A98FDD}"/>
              </a:ext>
            </a:extLst>
          </p:cNvPr>
          <p:cNvSpPr>
            <a:spLocks noChangeAspect="1" noChangeArrowheads="1"/>
          </p:cNvSpPr>
          <p:nvPr/>
        </p:nvSpPr>
        <p:spPr bwMode="auto">
          <a:xfrm>
            <a:off x="1763139" y="4372688"/>
            <a:ext cx="138272" cy="138272"/>
          </a:xfrm>
          <a:prstGeom prst="ellipse">
            <a:avLst/>
          </a:prstGeom>
          <a:solidFill>
            <a:srgbClr val="F3766E"/>
          </a:solidFill>
          <a:ln w="12700">
            <a:solidFill>
              <a:srgbClr val="F89722"/>
            </a:solidFill>
            <a:miter lim="800000"/>
            <a:headEnd/>
            <a:tailEnd/>
          </a:ln>
        </p:spPr>
        <p:txBody>
          <a:bodyPr/>
          <a:lstStyle/>
          <a:p>
            <a:endParaRPr lang="en-GB"/>
          </a:p>
        </p:txBody>
      </p:sp>
      <p:sp>
        <p:nvSpPr>
          <p:cNvPr id="50" name="Oval 44">
            <a:extLst>
              <a:ext uri="{FF2B5EF4-FFF2-40B4-BE49-F238E27FC236}">
                <a16:creationId xmlns:a16="http://schemas.microsoft.com/office/drawing/2014/main" id="{C111D167-BBCB-4790-BB7E-15E1431B4FA6}"/>
              </a:ext>
            </a:extLst>
          </p:cNvPr>
          <p:cNvSpPr>
            <a:spLocks noChangeArrowheads="1"/>
          </p:cNvSpPr>
          <p:nvPr/>
        </p:nvSpPr>
        <p:spPr bwMode="auto">
          <a:xfrm>
            <a:off x="2650945" y="3820736"/>
            <a:ext cx="249238" cy="249238"/>
          </a:xfrm>
          <a:prstGeom prst="ellipse">
            <a:avLst/>
          </a:prstGeom>
          <a:solidFill>
            <a:srgbClr val="F3766E"/>
          </a:solidFill>
          <a:ln w="12700">
            <a:solidFill>
              <a:srgbClr val="F89722"/>
            </a:solidFill>
            <a:miter lim="800000"/>
            <a:headEnd/>
            <a:tailEnd/>
          </a:ln>
        </p:spPr>
        <p:txBody>
          <a:bodyPr/>
          <a:lstStyle/>
          <a:p>
            <a:endParaRPr lang="en-GB"/>
          </a:p>
        </p:txBody>
      </p:sp>
      <p:sp>
        <p:nvSpPr>
          <p:cNvPr id="48" name="Oval 46">
            <a:extLst>
              <a:ext uri="{FF2B5EF4-FFF2-40B4-BE49-F238E27FC236}">
                <a16:creationId xmlns:a16="http://schemas.microsoft.com/office/drawing/2014/main" id="{F577DD70-DAC1-43F1-85C1-C45D602898EE}"/>
              </a:ext>
            </a:extLst>
          </p:cNvPr>
          <p:cNvSpPr>
            <a:spLocks noChangeAspect="1" noChangeArrowheads="1"/>
          </p:cNvSpPr>
          <p:nvPr/>
        </p:nvSpPr>
        <p:spPr bwMode="auto">
          <a:xfrm>
            <a:off x="1756789" y="4369514"/>
            <a:ext cx="138289" cy="138289"/>
          </a:xfrm>
          <a:prstGeom prst="ellipse">
            <a:avLst/>
          </a:prstGeom>
          <a:solidFill>
            <a:srgbClr val="20BDC3"/>
          </a:solidFill>
          <a:ln w="12700">
            <a:solidFill>
              <a:srgbClr val="ED2691"/>
            </a:solidFill>
            <a:miter lim="800000"/>
            <a:headEnd/>
            <a:tailEnd/>
          </a:ln>
        </p:spPr>
        <p:txBody>
          <a:bodyPr/>
          <a:lstStyle/>
          <a:p>
            <a:endParaRPr lang="en-GB"/>
          </a:p>
        </p:txBody>
      </p:sp>
      <p:sp>
        <p:nvSpPr>
          <p:cNvPr id="51" name="Oval 48">
            <a:extLst>
              <a:ext uri="{FF2B5EF4-FFF2-40B4-BE49-F238E27FC236}">
                <a16:creationId xmlns:a16="http://schemas.microsoft.com/office/drawing/2014/main" id="{48FB04F1-7E26-4A09-986B-96EC4ECD326C}"/>
              </a:ext>
            </a:extLst>
          </p:cNvPr>
          <p:cNvSpPr>
            <a:spLocks noChangeArrowheads="1"/>
          </p:cNvSpPr>
          <p:nvPr/>
        </p:nvSpPr>
        <p:spPr bwMode="auto">
          <a:xfrm>
            <a:off x="2642865" y="3813116"/>
            <a:ext cx="249237" cy="249238"/>
          </a:xfrm>
          <a:prstGeom prst="ellipse">
            <a:avLst/>
          </a:prstGeom>
          <a:solidFill>
            <a:srgbClr val="20BDC3"/>
          </a:solidFill>
          <a:ln w="12700">
            <a:solidFill>
              <a:srgbClr val="ED2691"/>
            </a:solidFill>
            <a:miter lim="800000"/>
            <a:headEnd/>
            <a:tailEnd/>
          </a:ln>
        </p:spPr>
        <p:txBody>
          <a:bodyPr/>
          <a:lstStyle/>
          <a:p>
            <a:endParaRPr lang="en-GB"/>
          </a:p>
        </p:txBody>
      </p:sp>
      <p:sp>
        <p:nvSpPr>
          <p:cNvPr id="56" name="Line 52">
            <a:extLst>
              <a:ext uri="{FF2B5EF4-FFF2-40B4-BE49-F238E27FC236}">
                <a16:creationId xmlns:a16="http://schemas.microsoft.com/office/drawing/2014/main" id="{A924360D-5400-4342-B96A-B8EACDE319EF}"/>
              </a:ext>
            </a:extLst>
          </p:cNvPr>
          <p:cNvSpPr>
            <a:spLocks noChangeShapeType="1"/>
          </p:cNvSpPr>
          <p:nvPr/>
        </p:nvSpPr>
        <p:spPr bwMode="auto">
          <a:xfrm flipV="1">
            <a:off x="6570853" y="3005137"/>
            <a:ext cx="1588" cy="2778125"/>
          </a:xfrm>
          <a:prstGeom prst="line">
            <a:avLst/>
          </a:prstGeom>
          <a:noFill/>
          <a:ln w="12700">
            <a:solidFill>
              <a:srgbClr val="02020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7" name="Line 53">
            <a:extLst>
              <a:ext uri="{FF2B5EF4-FFF2-40B4-BE49-F238E27FC236}">
                <a16:creationId xmlns:a16="http://schemas.microsoft.com/office/drawing/2014/main" id="{F41DF88C-339B-42F3-BAE4-5598954382A7}"/>
              </a:ext>
            </a:extLst>
          </p:cNvPr>
          <p:cNvSpPr>
            <a:spLocks noChangeShapeType="1"/>
          </p:cNvSpPr>
          <p:nvPr/>
        </p:nvSpPr>
        <p:spPr bwMode="auto">
          <a:xfrm flipV="1">
            <a:off x="6574822" y="4418012"/>
            <a:ext cx="952894" cy="2381"/>
          </a:xfrm>
          <a:prstGeom prst="line">
            <a:avLst/>
          </a:prstGeom>
          <a:noFill/>
          <a:ln w="12700">
            <a:solidFill>
              <a:srgbClr val="ED2024"/>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8" name="Freeform 54">
            <a:extLst>
              <a:ext uri="{FF2B5EF4-FFF2-40B4-BE49-F238E27FC236}">
                <a16:creationId xmlns:a16="http://schemas.microsoft.com/office/drawing/2014/main" id="{6434C48B-40FF-4DE8-82C2-DEE6D0466CD9}"/>
              </a:ext>
            </a:extLst>
          </p:cNvPr>
          <p:cNvSpPr>
            <a:spLocks noEditPoints="1"/>
          </p:cNvSpPr>
          <p:nvPr/>
        </p:nvSpPr>
        <p:spPr bwMode="auto">
          <a:xfrm>
            <a:off x="6511322" y="3005137"/>
            <a:ext cx="1018776" cy="2776538"/>
          </a:xfrm>
          <a:custGeom>
            <a:avLst/>
            <a:gdLst>
              <a:gd name="T0" fmla="*/ 0 w 78"/>
              <a:gd name="T1" fmla="*/ 1749 h 1749"/>
              <a:gd name="T2" fmla="*/ 78 w 78"/>
              <a:gd name="T3" fmla="*/ 1749 h 1749"/>
              <a:gd name="T4" fmla="*/ 0 w 78"/>
              <a:gd name="T5" fmla="*/ 1452 h 1749"/>
              <a:gd name="T6" fmla="*/ 78 w 78"/>
              <a:gd name="T7" fmla="*/ 1452 h 1749"/>
              <a:gd name="T8" fmla="*/ 0 w 78"/>
              <a:gd name="T9" fmla="*/ 1159 h 1749"/>
              <a:gd name="T10" fmla="*/ 78 w 78"/>
              <a:gd name="T11" fmla="*/ 1159 h 1749"/>
              <a:gd name="T12" fmla="*/ 0 w 78"/>
              <a:gd name="T13" fmla="*/ 579 h 1749"/>
              <a:gd name="T14" fmla="*/ 78 w 78"/>
              <a:gd name="T15" fmla="*/ 579 h 1749"/>
              <a:gd name="T16" fmla="*/ 0 w 78"/>
              <a:gd name="T17" fmla="*/ 286 h 1749"/>
              <a:gd name="T18" fmla="*/ 78 w 78"/>
              <a:gd name="T19" fmla="*/ 286 h 1749"/>
              <a:gd name="T20" fmla="*/ 0 w 78"/>
              <a:gd name="T21" fmla="*/ 0 h 1749"/>
              <a:gd name="T22" fmla="*/ 78 w 78"/>
              <a:gd name="T23" fmla="*/ 0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1749">
                <a:moveTo>
                  <a:pt x="0" y="1749"/>
                </a:moveTo>
                <a:lnTo>
                  <a:pt x="78" y="1749"/>
                </a:lnTo>
                <a:moveTo>
                  <a:pt x="0" y="1452"/>
                </a:moveTo>
                <a:lnTo>
                  <a:pt x="78" y="1452"/>
                </a:lnTo>
                <a:moveTo>
                  <a:pt x="0" y="1159"/>
                </a:moveTo>
                <a:lnTo>
                  <a:pt x="78" y="1159"/>
                </a:lnTo>
                <a:moveTo>
                  <a:pt x="0" y="579"/>
                </a:moveTo>
                <a:lnTo>
                  <a:pt x="78" y="579"/>
                </a:lnTo>
                <a:moveTo>
                  <a:pt x="0" y="286"/>
                </a:moveTo>
                <a:lnTo>
                  <a:pt x="78" y="286"/>
                </a:lnTo>
                <a:moveTo>
                  <a:pt x="0" y="0"/>
                </a:moveTo>
                <a:lnTo>
                  <a:pt x="78" y="0"/>
                </a:lnTo>
              </a:path>
            </a:pathLst>
          </a:custGeom>
          <a:noFill/>
          <a:ln w="12700" cap="flat">
            <a:solidFill>
              <a:srgbClr val="02020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0" name="Line 52">
            <a:extLst>
              <a:ext uri="{FF2B5EF4-FFF2-40B4-BE49-F238E27FC236}">
                <a16:creationId xmlns:a16="http://schemas.microsoft.com/office/drawing/2014/main" id="{694B2AFC-5F95-4C2D-BC69-5B9EDBC653BB}"/>
              </a:ext>
            </a:extLst>
          </p:cNvPr>
          <p:cNvSpPr>
            <a:spLocks noChangeShapeType="1"/>
          </p:cNvSpPr>
          <p:nvPr/>
        </p:nvSpPr>
        <p:spPr bwMode="auto">
          <a:xfrm flipV="1">
            <a:off x="7530097" y="3006724"/>
            <a:ext cx="1588" cy="2778125"/>
          </a:xfrm>
          <a:prstGeom prst="line">
            <a:avLst/>
          </a:prstGeom>
          <a:noFill/>
          <a:ln w="12700">
            <a:solidFill>
              <a:srgbClr val="02020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 name="CasellaDiTesto 60">
            <a:extLst>
              <a:ext uri="{FF2B5EF4-FFF2-40B4-BE49-F238E27FC236}">
                <a16:creationId xmlns:a16="http://schemas.microsoft.com/office/drawing/2014/main" id="{4458EE84-05C5-40C5-BF72-8954025F7E16}"/>
              </a:ext>
            </a:extLst>
          </p:cNvPr>
          <p:cNvSpPr txBox="1"/>
          <p:nvPr/>
        </p:nvSpPr>
        <p:spPr>
          <a:xfrm>
            <a:off x="6007697" y="6060171"/>
            <a:ext cx="1915909" cy="646331"/>
          </a:xfrm>
          <a:prstGeom prst="rect">
            <a:avLst/>
          </a:prstGeom>
          <a:noFill/>
        </p:spPr>
        <p:txBody>
          <a:bodyPr wrap="none" rtlCol="0">
            <a:spAutoFit/>
          </a:bodyPr>
          <a:lstStyle/>
          <a:p>
            <a:pPr algn="ctr"/>
            <a:r>
              <a:rPr lang="it-IT" dirty="0">
                <a:latin typeface="Arial" panose="020B0604020202020204" pitchFamily="34" charset="0"/>
                <a:cs typeface="Arial" panose="020B0604020202020204" pitchFamily="34" charset="0"/>
              </a:rPr>
              <a:t>intensità emotiva</a:t>
            </a:r>
          </a:p>
          <a:p>
            <a:pPr algn="ctr"/>
            <a:r>
              <a:rPr lang="it-IT" dirty="0">
                <a:latin typeface="Arial" panose="020B0604020202020204" pitchFamily="34" charset="0"/>
                <a:cs typeface="Arial" panose="020B0604020202020204" pitchFamily="34" charset="0"/>
              </a:rPr>
              <a:t>assoluta</a:t>
            </a:r>
          </a:p>
        </p:txBody>
      </p:sp>
      <p:sp>
        <p:nvSpPr>
          <p:cNvPr id="62" name="Text Box 20">
            <a:extLst>
              <a:ext uri="{FF2B5EF4-FFF2-40B4-BE49-F238E27FC236}">
                <a16:creationId xmlns:a16="http://schemas.microsoft.com/office/drawing/2014/main" id="{BDB9ED94-40D4-4A35-9E53-CD732B143CCF}"/>
              </a:ext>
            </a:extLst>
          </p:cNvPr>
          <p:cNvSpPr txBox="1">
            <a:spLocks noChangeArrowheads="1"/>
          </p:cNvSpPr>
          <p:nvPr/>
        </p:nvSpPr>
        <p:spPr bwMode="auto">
          <a:xfrm>
            <a:off x="6395324" y="5836880"/>
            <a:ext cx="3510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dirty="0"/>
              <a:t>100</a:t>
            </a:r>
          </a:p>
        </p:txBody>
      </p:sp>
      <p:sp>
        <p:nvSpPr>
          <p:cNvPr id="63" name="Text Box 20">
            <a:extLst>
              <a:ext uri="{FF2B5EF4-FFF2-40B4-BE49-F238E27FC236}">
                <a16:creationId xmlns:a16="http://schemas.microsoft.com/office/drawing/2014/main" id="{AE63EF6A-D78B-457F-8560-0B8FDB32066B}"/>
              </a:ext>
            </a:extLst>
          </p:cNvPr>
          <p:cNvSpPr txBox="1">
            <a:spLocks noChangeArrowheads="1"/>
          </p:cNvSpPr>
          <p:nvPr/>
        </p:nvSpPr>
        <p:spPr bwMode="auto">
          <a:xfrm>
            <a:off x="7342003" y="5838329"/>
            <a:ext cx="3510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b="0" dirty="0"/>
              <a:t>200</a:t>
            </a:r>
          </a:p>
        </p:txBody>
      </p:sp>
      <p:sp>
        <p:nvSpPr>
          <p:cNvPr id="53" name="Oval 34">
            <a:extLst>
              <a:ext uri="{FF2B5EF4-FFF2-40B4-BE49-F238E27FC236}">
                <a16:creationId xmlns:a16="http://schemas.microsoft.com/office/drawing/2014/main" id="{D1958C24-5E5A-4849-8421-29235CAA4EFE}"/>
              </a:ext>
            </a:extLst>
          </p:cNvPr>
          <p:cNvSpPr>
            <a:spLocks noChangeAspect="1" noChangeArrowheads="1"/>
          </p:cNvSpPr>
          <p:nvPr/>
        </p:nvSpPr>
        <p:spPr bwMode="auto">
          <a:xfrm>
            <a:off x="6506804" y="4351978"/>
            <a:ext cx="138287" cy="136226"/>
          </a:xfrm>
          <a:prstGeom prst="ellipse">
            <a:avLst/>
          </a:prstGeom>
          <a:solidFill>
            <a:srgbClr val="F3766E"/>
          </a:solidFill>
          <a:ln w="12700">
            <a:solidFill>
              <a:srgbClr val="ED2691"/>
            </a:solidFill>
            <a:miter lim="800000"/>
            <a:headEnd/>
            <a:tailEnd/>
          </a:ln>
        </p:spPr>
        <p:txBody>
          <a:bodyPr/>
          <a:lstStyle/>
          <a:p>
            <a:endParaRPr lang="en-GB"/>
          </a:p>
        </p:txBody>
      </p:sp>
      <p:sp>
        <p:nvSpPr>
          <p:cNvPr id="54" name="Oval 36">
            <a:extLst>
              <a:ext uri="{FF2B5EF4-FFF2-40B4-BE49-F238E27FC236}">
                <a16:creationId xmlns:a16="http://schemas.microsoft.com/office/drawing/2014/main" id="{7B9D054D-D0E0-417D-9AD4-19D21A3057CD}"/>
              </a:ext>
            </a:extLst>
          </p:cNvPr>
          <p:cNvSpPr>
            <a:spLocks noChangeArrowheads="1"/>
          </p:cNvSpPr>
          <p:nvPr/>
        </p:nvSpPr>
        <p:spPr bwMode="auto">
          <a:xfrm>
            <a:off x="7409997" y="3811707"/>
            <a:ext cx="249237" cy="249238"/>
          </a:xfrm>
          <a:prstGeom prst="ellipse">
            <a:avLst/>
          </a:prstGeom>
          <a:solidFill>
            <a:srgbClr val="F3766E"/>
          </a:solidFill>
          <a:ln w="12700">
            <a:solidFill>
              <a:srgbClr val="ED2691"/>
            </a:solidFill>
            <a:miter lim="800000"/>
            <a:headEnd/>
            <a:tailEnd/>
          </a:ln>
        </p:spPr>
        <p:txBody>
          <a:bodyPr/>
          <a:lstStyle/>
          <a:p>
            <a:endParaRPr lang="en-GB"/>
          </a:p>
        </p:txBody>
      </p:sp>
      <p:sp>
        <p:nvSpPr>
          <p:cNvPr id="55" name="Oval 38">
            <a:extLst>
              <a:ext uri="{FF2B5EF4-FFF2-40B4-BE49-F238E27FC236}">
                <a16:creationId xmlns:a16="http://schemas.microsoft.com/office/drawing/2014/main" id="{9F5EBBD4-DA89-46BC-B86C-0B14C68CBD5D}"/>
              </a:ext>
            </a:extLst>
          </p:cNvPr>
          <p:cNvSpPr>
            <a:spLocks noChangeAspect="1" noChangeArrowheads="1"/>
          </p:cNvSpPr>
          <p:nvPr/>
        </p:nvSpPr>
        <p:spPr bwMode="auto">
          <a:xfrm>
            <a:off x="6505047" y="4355948"/>
            <a:ext cx="138272" cy="138272"/>
          </a:xfrm>
          <a:prstGeom prst="ellipse">
            <a:avLst/>
          </a:prstGeom>
          <a:solidFill>
            <a:srgbClr val="20BDC3"/>
          </a:solidFill>
          <a:ln w="12700">
            <a:solidFill>
              <a:srgbClr val="F89722"/>
            </a:solidFill>
            <a:miter lim="800000"/>
            <a:headEnd/>
            <a:tailEnd/>
          </a:ln>
        </p:spPr>
        <p:txBody>
          <a:bodyPr/>
          <a:lstStyle/>
          <a:p>
            <a:endParaRPr lang="en-GB"/>
          </a:p>
        </p:txBody>
      </p:sp>
      <p:sp>
        <p:nvSpPr>
          <p:cNvPr id="52" name="Oval 32">
            <a:extLst>
              <a:ext uri="{FF2B5EF4-FFF2-40B4-BE49-F238E27FC236}">
                <a16:creationId xmlns:a16="http://schemas.microsoft.com/office/drawing/2014/main" id="{6E63BDFE-CC92-4E1D-9BE8-190558BF6D32}"/>
              </a:ext>
            </a:extLst>
          </p:cNvPr>
          <p:cNvSpPr>
            <a:spLocks noChangeArrowheads="1"/>
          </p:cNvSpPr>
          <p:nvPr/>
        </p:nvSpPr>
        <p:spPr bwMode="auto">
          <a:xfrm>
            <a:off x="7410537" y="3811071"/>
            <a:ext cx="247650" cy="249238"/>
          </a:xfrm>
          <a:prstGeom prst="ellipse">
            <a:avLst/>
          </a:prstGeom>
          <a:solidFill>
            <a:srgbClr val="20BDC3"/>
          </a:solidFill>
          <a:ln w="12700">
            <a:solidFill>
              <a:srgbClr val="F89722"/>
            </a:solidFill>
            <a:miter lim="800000"/>
            <a:headEnd/>
            <a:tailEnd/>
          </a:ln>
        </p:spPr>
        <p:txBody>
          <a:bodyPr/>
          <a:lstStyle/>
          <a:p>
            <a:endParaRPr lang="en-GB"/>
          </a:p>
        </p:txBody>
      </p:sp>
      <p:pic>
        <p:nvPicPr>
          <p:cNvPr id="71" name="Elemento grafico 70">
            <a:extLst>
              <a:ext uri="{FF2B5EF4-FFF2-40B4-BE49-F238E27FC236}">
                <a16:creationId xmlns:a16="http://schemas.microsoft.com/office/drawing/2014/main" id="{63237E67-8896-4DAB-8264-582B39DAFA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8971" y="1879154"/>
            <a:ext cx="792894" cy="731902"/>
          </a:xfrm>
          <a:prstGeom prst="rect">
            <a:avLst/>
          </a:prstGeom>
        </p:spPr>
      </p:pic>
      <p:pic>
        <p:nvPicPr>
          <p:cNvPr id="72" name="Elemento grafico 71">
            <a:extLst>
              <a:ext uri="{FF2B5EF4-FFF2-40B4-BE49-F238E27FC236}">
                <a16:creationId xmlns:a16="http://schemas.microsoft.com/office/drawing/2014/main" id="{EEE389A5-5F4E-4B25-8D95-51E8181DBC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71012" y="1872555"/>
            <a:ext cx="792894" cy="731902"/>
          </a:xfrm>
          <a:prstGeom prst="rect">
            <a:avLst/>
          </a:prstGeom>
        </p:spPr>
      </p:pic>
      <p:sp>
        <p:nvSpPr>
          <p:cNvPr id="73" name="Oval 48">
            <a:extLst>
              <a:ext uri="{FF2B5EF4-FFF2-40B4-BE49-F238E27FC236}">
                <a16:creationId xmlns:a16="http://schemas.microsoft.com/office/drawing/2014/main" id="{FAEE8FED-3859-400D-B815-5521F7DFE5EE}"/>
              </a:ext>
            </a:extLst>
          </p:cNvPr>
          <p:cNvSpPr>
            <a:spLocks noChangeArrowheads="1"/>
          </p:cNvSpPr>
          <p:nvPr/>
        </p:nvSpPr>
        <p:spPr bwMode="auto">
          <a:xfrm>
            <a:off x="2840619" y="2326064"/>
            <a:ext cx="249237" cy="249238"/>
          </a:xfrm>
          <a:prstGeom prst="ellipse">
            <a:avLst/>
          </a:prstGeom>
          <a:solidFill>
            <a:srgbClr val="20BDC3"/>
          </a:solidFill>
          <a:ln w="12700">
            <a:solidFill>
              <a:srgbClr val="ED2691"/>
            </a:solidFill>
            <a:miter lim="800000"/>
            <a:headEnd/>
            <a:tailEnd/>
          </a:ln>
        </p:spPr>
        <p:txBody>
          <a:bodyPr/>
          <a:lstStyle/>
          <a:p>
            <a:endParaRPr lang="en-GB"/>
          </a:p>
        </p:txBody>
      </p:sp>
      <p:sp>
        <p:nvSpPr>
          <p:cNvPr id="74" name="Oval 44">
            <a:extLst>
              <a:ext uri="{FF2B5EF4-FFF2-40B4-BE49-F238E27FC236}">
                <a16:creationId xmlns:a16="http://schemas.microsoft.com/office/drawing/2014/main" id="{A8BB84A3-2A08-49A7-8E16-9A27202A5EC5}"/>
              </a:ext>
            </a:extLst>
          </p:cNvPr>
          <p:cNvSpPr>
            <a:spLocks noChangeArrowheads="1"/>
          </p:cNvSpPr>
          <p:nvPr/>
        </p:nvSpPr>
        <p:spPr bwMode="auto">
          <a:xfrm>
            <a:off x="2443025" y="2334835"/>
            <a:ext cx="249238" cy="249238"/>
          </a:xfrm>
          <a:prstGeom prst="ellipse">
            <a:avLst/>
          </a:prstGeom>
          <a:solidFill>
            <a:srgbClr val="F3766E"/>
          </a:solidFill>
          <a:ln w="12700">
            <a:solidFill>
              <a:srgbClr val="F89722"/>
            </a:solidFill>
            <a:miter lim="800000"/>
            <a:headEnd/>
            <a:tailEnd/>
          </a:ln>
        </p:spPr>
        <p:txBody>
          <a:bodyPr/>
          <a:lstStyle/>
          <a:p>
            <a:endParaRPr lang="en-GB"/>
          </a:p>
        </p:txBody>
      </p:sp>
      <p:sp>
        <p:nvSpPr>
          <p:cNvPr id="76" name="Oval 36">
            <a:extLst>
              <a:ext uri="{FF2B5EF4-FFF2-40B4-BE49-F238E27FC236}">
                <a16:creationId xmlns:a16="http://schemas.microsoft.com/office/drawing/2014/main" id="{17096994-FCC1-4B79-BE41-98B2EE7DED22}"/>
              </a:ext>
            </a:extLst>
          </p:cNvPr>
          <p:cNvSpPr>
            <a:spLocks noChangeArrowheads="1"/>
          </p:cNvSpPr>
          <p:nvPr/>
        </p:nvSpPr>
        <p:spPr bwMode="auto">
          <a:xfrm>
            <a:off x="7150498" y="2326064"/>
            <a:ext cx="249237" cy="249238"/>
          </a:xfrm>
          <a:prstGeom prst="ellipse">
            <a:avLst/>
          </a:prstGeom>
          <a:solidFill>
            <a:srgbClr val="F3766E"/>
          </a:solidFill>
          <a:ln w="12700">
            <a:solidFill>
              <a:srgbClr val="ED2691"/>
            </a:solidFill>
            <a:miter lim="800000"/>
            <a:headEnd/>
            <a:tailEnd/>
          </a:ln>
        </p:spPr>
        <p:txBody>
          <a:bodyPr/>
          <a:lstStyle/>
          <a:p>
            <a:endParaRPr lang="en-GB"/>
          </a:p>
        </p:txBody>
      </p:sp>
      <p:sp>
        <p:nvSpPr>
          <p:cNvPr id="77" name="Oval 32">
            <a:extLst>
              <a:ext uri="{FF2B5EF4-FFF2-40B4-BE49-F238E27FC236}">
                <a16:creationId xmlns:a16="http://schemas.microsoft.com/office/drawing/2014/main" id="{164F0777-8837-41AC-82AB-E21A6F5A52D4}"/>
              </a:ext>
            </a:extLst>
          </p:cNvPr>
          <p:cNvSpPr>
            <a:spLocks noChangeArrowheads="1"/>
          </p:cNvSpPr>
          <p:nvPr/>
        </p:nvSpPr>
        <p:spPr bwMode="auto">
          <a:xfrm>
            <a:off x="7544309" y="2334835"/>
            <a:ext cx="247650" cy="249238"/>
          </a:xfrm>
          <a:prstGeom prst="ellipse">
            <a:avLst/>
          </a:prstGeom>
          <a:solidFill>
            <a:srgbClr val="20BDC3"/>
          </a:solidFill>
          <a:ln w="12700">
            <a:solidFill>
              <a:srgbClr val="F89722"/>
            </a:solidFill>
            <a:miter lim="800000"/>
            <a:headEnd/>
            <a:tailEnd/>
          </a:ln>
        </p:spPr>
        <p:txBody>
          <a:bodyPr/>
          <a:lstStyle/>
          <a:p>
            <a:endParaRPr lang="en-GB"/>
          </a:p>
        </p:txBody>
      </p:sp>
      <p:sp>
        <p:nvSpPr>
          <p:cNvPr id="65" name="Rectangle 87">
            <a:extLst>
              <a:ext uri="{FF2B5EF4-FFF2-40B4-BE49-F238E27FC236}">
                <a16:creationId xmlns:a16="http://schemas.microsoft.com/office/drawing/2014/main" id="{03561342-054E-40FC-AB5E-A0FA85373706}"/>
              </a:ext>
            </a:extLst>
          </p:cNvPr>
          <p:cNvSpPr>
            <a:spLocks noChangeArrowheads="1"/>
          </p:cNvSpPr>
          <p:nvPr/>
        </p:nvSpPr>
        <p:spPr bwMode="auto">
          <a:xfrm>
            <a:off x="0" y="633413"/>
            <a:ext cx="9144000" cy="738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buClr>
                <a:srgbClr val="990033"/>
              </a:buClr>
              <a:buFont typeface="Wingdings" panose="05000000000000000000" pitchFamily="2" charset="2"/>
              <a:buChar char="§"/>
            </a:pPr>
            <a:r>
              <a:rPr lang="it-IT" altLang="zh-CN" sz="2400" dirty="0">
                <a:solidFill>
                  <a:srgbClr val="990033"/>
                </a:solidFill>
                <a:ea typeface="SimSun" panose="02010600030101010101" pitchFamily="2" charset="-122"/>
              </a:rPr>
              <a:t>Tipo III</a:t>
            </a:r>
            <a:r>
              <a:rPr lang="it-IT" altLang="zh-CN" sz="2400" b="0" dirty="0">
                <a:ea typeface="SimSun" panose="02010600030101010101" pitchFamily="2" charset="-122"/>
              </a:rPr>
              <a:t> - </a:t>
            </a:r>
            <a:r>
              <a:rPr lang="it-IT" altLang="zh-CN" sz="2400" dirty="0">
                <a:ea typeface="SimSun" panose="02010600030101010101" pitchFamily="2" charset="-122"/>
              </a:rPr>
              <a:t>intensità assoluta del target + valenza media </a:t>
            </a:r>
            <a:r>
              <a:rPr lang="it-IT" altLang="en-US" sz="2400" dirty="0"/>
              <a:t>±</a:t>
            </a:r>
            <a:r>
              <a:rPr lang="it-IT" altLang="zh-CN" sz="2400" dirty="0">
                <a:ea typeface="SimSun" panose="02010600030101010101" pitchFamily="2" charset="-122"/>
              </a:rPr>
              <a:t> </a:t>
            </a:r>
            <a:r>
              <a:rPr lang="it-IT" altLang="zh-CN" sz="2400" i="1" dirty="0" err="1">
                <a:ea typeface="SimSun" panose="02010600030101010101" pitchFamily="2" charset="-122"/>
              </a:rPr>
              <a:t>happiness</a:t>
            </a:r>
            <a:r>
              <a:rPr lang="it-IT" altLang="zh-CN" sz="2400" i="1" dirty="0">
                <a:ea typeface="SimSun" panose="02010600030101010101" pitchFamily="2" charset="-122"/>
              </a:rPr>
              <a:t> </a:t>
            </a:r>
            <a:r>
              <a:rPr lang="it-IT" altLang="zh-CN" sz="2400" i="1" dirty="0" err="1">
                <a:ea typeface="SimSun" panose="02010600030101010101" pitchFamily="2" charset="-122"/>
              </a:rPr>
              <a:t>advantage</a:t>
            </a:r>
            <a:r>
              <a:rPr lang="it-IT" altLang="zh-CN" sz="2400" i="1" dirty="0">
                <a:ea typeface="SimSun" panose="02010600030101010101" pitchFamily="2" charset="-122"/>
              </a:rPr>
              <a:t> </a:t>
            </a:r>
            <a:r>
              <a:rPr lang="it-IT" altLang="zh-CN" sz="2400" dirty="0">
                <a:ea typeface="SimSun" panose="02010600030101010101" pitchFamily="2" charset="-122"/>
              </a:rPr>
              <a:t>(</a:t>
            </a:r>
            <a:r>
              <a:rPr lang="it-IT" altLang="zh-CN" sz="2400" i="1" dirty="0">
                <a:ea typeface="SimSun" panose="02010600030101010101" pitchFamily="2" charset="-122"/>
              </a:rPr>
              <a:t>k</a:t>
            </a:r>
            <a:r>
              <a:rPr lang="it-IT" altLang="zh-CN" sz="2400" dirty="0">
                <a:ea typeface="SimSun" panose="02010600030101010101" pitchFamily="2" charset="-122"/>
              </a:rPr>
              <a:t>)</a:t>
            </a:r>
            <a:endParaRPr lang="it-IT" altLang="en-US" sz="2400" b="0" dirty="0">
              <a:ea typeface="SimSun" panose="02010600030101010101" pitchFamily="2" charset="-122"/>
            </a:endParaRPr>
          </a:p>
        </p:txBody>
      </p:sp>
      <p:sp>
        <p:nvSpPr>
          <p:cNvPr id="66" name="Text Box 11">
            <a:extLst>
              <a:ext uri="{FF2B5EF4-FFF2-40B4-BE49-F238E27FC236}">
                <a16:creationId xmlns:a16="http://schemas.microsoft.com/office/drawing/2014/main" id="{EFF834DE-B314-41C0-85A0-CE93500E3123}"/>
              </a:ext>
            </a:extLst>
          </p:cNvPr>
          <p:cNvSpPr txBox="1">
            <a:spLocks noChangeArrowheads="1"/>
          </p:cNvSpPr>
          <p:nvPr/>
        </p:nvSpPr>
        <p:spPr bwMode="auto">
          <a:xfrm rot="16200000">
            <a:off x="4663497" y="4157682"/>
            <a:ext cx="2760243"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dirty="0"/>
              <a:t>intensità assoluta del target +</a:t>
            </a:r>
          </a:p>
          <a:p>
            <a:pPr algn="ctr"/>
            <a:r>
              <a:rPr lang="it-IT" altLang="en-US" dirty="0"/>
              <a:t>valenza media ± </a:t>
            </a:r>
            <a:r>
              <a:rPr lang="it-IT" altLang="en-US" i="1" dirty="0"/>
              <a:t>k</a:t>
            </a:r>
          </a:p>
        </p:txBody>
      </p:sp>
      <p:sp>
        <p:nvSpPr>
          <p:cNvPr id="67" name="Text Box 11">
            <a:extLst>
              <a:ext uri="{FF2B5EF4-FFF2-40B4-BE49-F238E27FC236}">
                <a16:creationId xmlns:a16="http://schemas.microsoft.com/office/drawing/2014/main" id="{E64FA2E5-9827-4B80-872D-BF3E965153FC}"/>
              </a:ext>
            </a:extLst>
          </p:cNvPr>
          <p:cNvSpPr txBox="1">
            <a:spLocks noChangeArrowheads="1"/>
          </p:cNvSpPr>
          <p:nvPr/>
        </p:nvSpPr>
        <p:spPr bwMode="auto">
          <a:xfrm rot="16200000">
            <a:off x="-13838" y="4101325"/>
            <a:ext cx="2760243"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dirty="0"/>
              <a:t>intensità assoluta del target +</a:t>
            </a:r>
          </a:p>
          <a:p>
            <a:pPr algn="ctr"/>
            <a:r>
              <a:rPr lang="it-IT" altLang="en-US" dirty="0"/>
              <a:t>valenza media ± </a:t>
            </a:r>
            <a:r>
              <a:rPr lang="it-IT" altLang="en-US" i="1" dirty="0"/>
              <a:t>k</a:t>
            </a:r>
          </a:p>
        </p:txBody>
      </p:sp>
      <p:cxnSp>
        <p:nvCxnSpPr>
          <p:cNvPr id="68" name="Connettore diritto 67">
            <a:extLst>
              <a:ext uri="{FF2B5EF4-FFF2-40B4-BE49-F238E27FC236}">
                <a16:creationId xmlns:a16="http://schemas.microsoft.com/office/drawing/2014/main" id="{57484C1A-AC49-4C1C-8B6F-00B0ADF16B02}"/>
              </a:ext>
            </a:extLst>
          </p:cNvPr>
          <p:cNvCxnSpPr>
            <a:cxnSpLocks/>
          </p:cNvCxnSpPr>
          <p:nvPr/>
        </p:nvCxnSpPr>
        <p:spPr>
          <a:xfrm flipV="1">
            <a:off x="1825933" y="3710542"/>
            <a:ext cx="942262" cy="499297"/>
          </a:xfrm>
          <a:prstGeom prst="line">
            <a:avLst/>
          </a:prstGeom>
          <a:ln>
            <a:solidFill>
              <a:srgbClr val="20BDC3"/>
            </a:solidFill>
          </a:ln>
        </p:spPr>
        <p:style>
          <a:lnRef idx="1">
            <a:schemeClr val="accent1"/>
          </a:lnRef>
          <a:fillRef idx="0">
            <a:schemeClr val="accent1"/>
          </a:fillRef>
          <a:effectRef idx="0">
            <a:schemeClr val="accent1"/>
          </a:effectRef>
          <a:fontRef idx="minor">
            <a:schemeClr val="tx1"/>
          </a:fontRef>
        </p:style>
      </p:cxnSp>
      <p:cxnSp>
        <p:nvCxnSpPr>
          <p:cNvPr id="69" name="Connettore diritto 68">
            <a:extLst>
              <a:ext uri="{FF2B5EF4-FFF2-40B4-BE49-F238E27FC236}">
                <a16:creationId xmlns:a16="http://schemas.microsoft.com/office/drawing/2014/main" id="{075EEE5C-D4FF-487D-B43D-937835593CA0}"/>
              </a:ext>
            </a:extLst>
          </p:cNvPr>
          <p:cNvCxnSpPr>
            <a:cxnSpLocks/>
          </p:cNvCxnSpPr>
          <p:nvPr/>
        </p:nvCxnSpPr>
        <p:spPr>
          <a:xfrm flipV="1">
            <a:off x="6574821" y="4183219"/>
            <a:ext cx="947579" cy="461171"/>
          </a:xfrm>
          <a:prstGeom prst="line">
            <a:avLst/>
          </a:prstGeom>
          <a:ln>
            <a:solidFill>
              <a:srgbClr val="20BDC3"/>
            </a:solidFill>
          </a:ln>
        </p:spPr>
        <p:style>
          <a:lnRef idx="1">
            <a:schemeClr val="accent1"/>
          </a:lnRef>
          <a:fillRef idx="0">
            <a:schemeClr val="accent1"/>
          </a:fillRef>
          <a:effectRef idx="0">
            <a:schemeClr val="accent1"/>
          </a:effectRef>
          <a:fontRef idx="minor">
            <a:schemeClr val="tx1"/>
          </a:fontRef>
        </p:style>
      </p:cxnSp>
      <p:cxnSp>
        <p:nvCxnSpPr>
          <p:cNvPr id="70" name="Connettore diritto 69">
            <a:extLst>
              <a:ext uri="{FF2B5EF4-FFF2-40B4-BE49-F238E27FC236}">
                <a16:creationId xmlns:a16="http://schemas.microsoft.com/office/drawing/2014/main" id="{1A23AF9E-5A28-41BD-A019-35CAFB7507C4}"/>
              </a:ext>
            </a:extLst>
          </p:cNvPr>
          <p:cNvCxnSpPr>
            <a:cxnSpLocks/>
          </p:cNvCxnSpPr>
          <p:nvPr/>
        </p:nvCxnSpPr>
        <p:spPr>
          <a:xfrm flipV="1">
            <a:off x="1822669" y="4213933"/>
            <a:ext cx="938785" cy="463354"/>
          </a:xfrm>
          <a:prstGeom prst="line">
            <a:avLst/>
          </a:prstGeom>
          <a:ln>
            <a:solidFill>
              <a:srgbClr val="F3766E"/>
            </a:solidFill>
          </a:ln>
        </p:spPr>
        <p:style>
          <a:lnRef idx="1">
            <a:schemeClr val="accent1"/>
          </a:lnRef>
          <a:fillRef idx="0">
            <a:schemeClr val="accent1"/>
          </a:fillRef>
          <a:effectRef idx="0">
            <a:schemeClr val="accent1"/>
          </a:effectRef>
          <a:fontRef idx="minor">
            <a:schemeClr val="tx1"/>
          </a:fontRef>
        </p:style>
      </p:cxnSp>
      <p:cxnSp>
        <p:nvCxnSpPr>
          <p:cNvPr id="75" name="Connettore diritto 74">
            <a:extLst>
              <a:ext uri="{FF2B5EF4-FFF2-40B4-BE49-F238E27FC236}">
                <a16:creationId xmlns:a16="http://schemas.microsoft.com/office/drawing/2014/main" id="{55E3F2C3-EB80-4511-8C7C-1686B1500478}"/>
              </a:ext>
            </a:extLst>
          </p:cNvPr>
          <p:cNvCxnSpPr>
            <a:cxnSpLocks/>
          </p:cNvCxnSpPr>
          <p:nvPr/>
        </p:nvCxnSpPr>
        <p:spPr>
          <a:xfrm flipV="1">
            <a:off x="6575270" y="3650904"/>
            <a:ext cx="942262" cy="499297"/>
          </a:xfrm>
          <a:prstGeom prst="line">
            <a:avLst/>
          </a:prstGeom>
          <a:ln>
            <a:solidFill>
              <a:srgbClr val="F3766E"/>
            </a:solidFill>
          </a:ln>
        </p:spPr>
        <p:style>
          <a:lnRef idx="1">
            <a:schemeClr val="accent1"/>
          </a:lnRef>
          <a:fillRef idx="0">
            <a:schemeClr val="accent1"/>
          </a:fillRef>
          <a:effectRef idx="0">
            <a:schemeClr val="accent1"/>
          </a:effectRef>
          <a:fontRef idx="minor">
            <a:schemeClr val="tx1"/>
          </a:fontRef>
        </p:style>
      </p:cxnSp>
      <p:pic>
        <p:nvPicPr>
          <p:cNvPr id="78" name="Elemento grafico 77">
            <a:extLst>
              <a:ext uri="{FF2B5EF4-FFF2-40B4-BE49-F238E27FC236}">
                <a16:creationId xmlns:a16="http://schemas.microsoft.com/office/drawing/2014/main" id="{B5EE5096-E8D8-44EA-88AB-74DABD31B2F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47710" y="2306638"/>
            <a:ext cx="2032444" cy="1405147"/>
          </a:xfrm>
          <a:prstGeom prst="rect">
            <a:avLst/>
          </a:prstGeom>
        </p:spPr>
      </p:pic>
    </p:spTree>
    <p:extLst>
      <p:ext uri="{BB962C8B-B14F-4D97-AF65-F5344CB8AC3E}">
        <p14:creationId xmlns:p14="http://schemas.microsoft.com/office/powerpoint/2010/main" val="284339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4.16667E-6 -4.07407E-6 L 0.00087 -0.03634 " pathEditMode="relative" rAng="0" ptsTypes="AA">
                                      <p:cBhvr>
                                        <p:cTn id="6" dur="2000" fill="hold"/>
                                        <p:tgtEl>
                                          <p:spTgt spid="51"/>
                                        </p:tgtEl>
                                        <p:attrNameLst>
                                          <p:attrName>ppt_x</p:attrName>
                                          <p:attrName>ppt_y</p:attrName>
                                        </p:attrNameLst>
                                      </p:cBhvr>
                                      <p:rCtr x="35" y="-1829"/>
                                    </p:animMotion>
                                  </p:childTnLst>
                                </p:cTn>
                              </p:par>
                              <p:par>
                                <p:cTn id="7" presetID="42" presetClass="path" presetSubtype="0" accel="50000" decel="50000" fill="hold" grpId="1" nodeType="withEffect">
                                  <p:stCondLst>
                                    <p:cond delay="0"/>
                                  </p:stCondLst>
                                  <p:childTnLst>
                                    <p:animMotion origin="layout" path="M -2.77778E-6 -2.22222E-6 L -0.00052 -0.03727 " pathEditMode="relative" rAng="0" ptsTypes="AA">
                                      <p:cBhvr>
                                        <p:cTn id="8" dur="2000" fill="hold"/>
                                        <p:tgtEl>
                                          <p:spTgt spid="48"/>
                                        </p:tgtEl>
                                        <p:attrNameLst>
                                          <p:attrName>ppt_x</p:attrName>
                                          <p:attrName>ppt_y</p:attrName>
                                        </p:attrNameLst>
                                      </p:cBhvr>
                                      <p:rCtr x="-35" y="-1875"/>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6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2.77778E-6 4.81481E-6 L -0.00035 0.03148 " pathEditMode="relative" rAng="0" ptsTypes="AA">
                                      <p:cBhvr>
                                        <p:cTn id="15" dur="2000" fill="hold"/>
                                        <p:tgtEl>
                                          <p:spTgt spid="49"/>
                                        </p:tgtEl>
                                        <p:attrNameLst>
                                          <p:attrName>ppt_x</p:attrName>
                                          <p:attrName>ppt_y</p:attrName>
                                        </p:attrNameLst>
                                      </p:cBhvr>
                                      <p:rCtr x="-17" y="1574"/>
                                    </p:animMotion>
                                  </p:childTnLst>
                                </p:cTn>
                              </p:par>
                              <p:par>
                                <p:cTn id="16" presetID="42" presetClass="path" presetSubtype="0" accel="50000" decel="50000" fill="hold" grpId="0" nodeType="withEffect">
                                  <p:stCondLst>
                                    <p:cond delay="0"/>
                                  </p:stCondLst>
                                  <p:childTnLst>
                                    <p:animMotion origin="layout" path="M -2.22222E-6 -1.48148E-6 L 0.00018 0.03958 " pathEditMode="relative" rAng="0" ptsTypes="AA">
                                      <p:cBhvr>
                                        <p:cTn id="17" dur="2000" fill="hold"/>
                                        <p:tgtEl>
                                          <p:spTgt spid="50"/>
                                        </p:tgtEl>
                                        <p:attrNameLst>
                                          <p:attrName>ppt_x</p:attrName>
                                          <p:attrName>ppt_y</p:attrName>
                                        </p:attrNameLst>
                                      </p:cBhvr>
                                      <p:rCtr x="0" y="1968"/>
                                    </p:animMotion>
                                  </p:childTnLst>
                                </p:cTn>
                              </p:par>
                            </p:childTnLst>
                          </p:cTn>
                        </p:par>
                        <p:par>
                          <p:cTn id="18" fill="hold">
                            <p:stCondLst>
                              <p:cond delay="2000"/>
                            </p:stCondLst>
                            <p:childTnLst>
                              <p:par>
                                <p:cTn id="19" presetID="1" presetClass="entr" presetSubtype="0" fill="hold" nodeType="after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0" nodeType="clickEffect">
                                  <p:stCondLst>
                                    <p:cond delay="0"/>
                                  </p:stCondLst>
                                  <p:childTnLst>
                                    <p:animMotion origin="layout" path="M -3.61111E-6 1.11111E-6 L -0.00017 0.03079 " pathEditMode="relative" rAng="0" ptsTypes="AA">
                                      <p:cBhvr>
                                        <p:cTn id="24" dur="2000" fill="hold"/>
                                        <p:tgtEl>
                                          <p:spTgt spid="55"/>
                                        </p:tgtEl>
                                        <p:attrNameLst>
                                          <p:attrName>ppt_x</p:attrName>
                                          <p:attrName>ppt_y</p:attrName>
                                        </p:attrNameLst>
                                      </p:cBhvr>
                                      <p:rCtr x="-17" y="1528"/>
                                    </p:animMotion>
                                  </p:childTnLst>
                                </p:cTn>
                              </p:par>
                              <p:par>
                                <p:cTn id="25" presetID="42" presetClass="path" presetSubtype="0" accel="50000" decel="50000" fill="hold" grpId="0" nodeType="withEffect">
                                  <p:stCondLst>
                                    <p:cond delay="0"/>
                                  </p:stCondLst>
                                  <p:childTnLst>
                                    <p:animMotion origin="layout" path="M 1.66667E-6 -2.59259E-6 L -0.00018 0.03635 " pathEditMode="relative" rAng="0" ptsTypes="AA">
                                      <p:cBhvr>
                                        <p:cTn id="26" dur="2000" fill="hold"/>
                                        <p:tgtEl>
                                          <p:spTgt spid="52"/>
                                        </p:tgtEl>
                                        <p:attrNameLst>
                                          <p:attrName>ppt_x</p:attrName>
                                          <p:attrName>ppt_y</p:attrName>
                                        </p:attrNameLst>
                                      </p:cBhvr>
                                      <p:rCtr x="-17" y="1806"/>
                                    </p:animMotion>
                                  </p:childTnLst>
                                </p:cTn>
                              </p:par>
                            </p:childTnLst>
                          </p:cTn>
                        </p:par>
                        <p:par>
                          <p:cTn id="27" fill="hold">
                            <p:stCondLst>
                              <p:cond delay="2000"/>
                            </p:stCondLst>
                            <p:childTnLst>
                              <p:par>
                                <p:cTn id="28" presetID="1" presetClass="entr" presetSubtype="0" fill="hold" nodeType="afterEffect">
                                  <p:stCondLst>
                                    <p:cond delay="0"/>
                                  </p:stCondLst>
                                  <p:childTnLst>
                                    <p:set>
                                      <p:cBhvr>
                                        <p:cTn id="29" dur="1" fill="hold">
                                          <p:stCondLst>
                                            <p:cond delay="0"/>
                                          </p:stCondLst>
                                        </p:cTn>
                                        <p:tgtEl>
                                          <p:spTgt spid="6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0" nodeType="clickEffect">
                                  <p:stCondLst>
                                    <p:cond delay="0"/>
                                  </p:stCondLst>
                                  <p:childTnLst>
                                    <p:animMotion origin="layout" path="M 2.77778E-6 -4.44444E-6 L 2.77778E-6 -0.03657 " pathEditMode="relative" rAng="0" ptsTypes="AA">
                                      <p:cBhvr>
                                        <p:cTn id="33" dur="2000" fill="hold"/>
                                        <p:tgtEl>
                                          <p:spTgt spid="53"/>
                                        </p:tgtEl>
                                        <p:attrNameLst>
                                          <p:attrName>ppt_x</p:attrName>
                                          <p:attrName>ppt_y</p:attrName>
                                        </p:attrNameLst>
                                      </p:cBhvr>
                                      <p:rCtr x="0" y="-1829"/>
                                    </p:animMotion>
                                  </p:childTnLst>
                                </p:cTn>
                              </p:par>
                              <p:par>
                                <p:cTn id="34" presetID="42" presetClass="path" presetSubtype="0" accel="50000" decel="50000" fill="hold" grpId="0" nodeType="withEffect">
                                  <p:stCondLst>
                                    <p:cond delay="0"/>
                                  </p:stCondLst>
                                  <p:childTnLst>
                                    <p:animMotion origin="layout" path="M 1.66667E-6 -2.59259E-6 L 0.00087 -0.04166 " pathEditMode="relative" rAng="0" ptsTypes="AA">
                                      <p:cBhvr>
                                        <p:cTn id="35" dur="2000" fill="hold"/>
                                        <p:tgtEl>
                                          <p:spTgt spid="54"/>
                                        </p:tgtEl>
                                        <p:attrNameLst>
                                          <p:attrName>ppt_x</p:attrName>
                                          <p:attrName>ppt_y</p:attrName>
                                        </p:attrNameLst>
                                      </p:cBhvr>
                                      <p:rCtr x="35" y="-2083"/>
                                    </p:animMotion>
                                  </p:childTnLst>
                                </p:cTn>
                              </p:par>
                            </p:childTnLst>
                          </p:cTn>
                        </p:par>
                        <p:par>
                          <p:cTn id="36" fill="hold">
                            <p:stCondLst>
                              <p:cond delay="2000"/>
                            </p:stCondLst>
                            <p:childTnLst>
                              <p:par>
                                <p:cTn id="37" presetID="1" presetClass="entr" presetSubtype="0" fill="hold" nodeType="after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48" grpId="1" animBg="1"/>
      <p:bldP spid="51" grpId="1" animBg="1"/>
      <p:bldP spid="53" grpId="0" animBg="1"/>
      <p:bldP spid="54" grpId="0" animBg="1"/>
      <p:bldP spid="55" grpId="0" animBg="1"/>
      <p:bldP spid="5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36">
            <a:extLst>
              <a:ext uri="{FF2B5EF4-FFF2-40B4-BE49-F238E27FC236}">
                <a16:creationId xmlns:a16="http://schemas.microsoft.com/office/drawing/2014/main" id="{A83B064C-F0F2-4538-BDA6-880BE8BE7298}"/>
              </a:ext>
            </a:extLst>
          </p:cNvPr>
          <p:cNvSpPr txBox="1">
            <a:spLocks noChangeArrowheads="1"/>
          </p:cNvSpPr>
          <p:nvPr/>
        </p:nvSpPr>
        <p:spPr bwMode="auto">
          <a:xfrm>
            <a:off x="0" y="2551113"/>
            <a:ext cx="8915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5300" b="0">
              <a:solidFill>
                <a:srgbClr val="990033"/>
              </a:solidFill>
              <a:ea typeface="MS PGothic" panose="020B0600070205080204" pitchFamily="34" charset="-128"/>
            </a:endParaRPr>
          </a:p>
        </p:txBody>
      </p:sp>
      <p:sp>
        <p:nvSpPr>
          <p:cNvPr id="535556" name="Text Box 4">
            <a:extLst>
              <a:ext uri="{FF2B5EF4-FFF2-40B4-BE49-F238E27FC236}">
                <a16:creationId xmlns:a16="http://schemas.microsoft.com/office/drawing/2014/main" id="{940C8811-3CBA-48F0-8D20-7A8611197554}"/>
              </a:ext>
            </a:extLst>
          </p:cNvPr>
          <p:cNvSpPr txBox="1">
            <a:spLocks noChangeArrowheads="1"/>
          </p:cNvSpPr>
          <p:nvPr/>
        </p:nvSpPr>
        <p:spPr bwMode="auto">
          <a:xfrm>
            <a:off x="405130" y="1866900"/>
            <a:ext cx="833374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5400" b="0" dirty="0">
              <a:solidFill>
                <a:srgbClr val="990033"/>
              </a:solidFill>
              <a:ea typeface="MS PGothic" panose="020B0600070205080204" pitchFamily="34" charset="-128"/>
            </a:endParaRPr>
          </a:p>
        </p:txBody>
      </p:sp>
      <p:sp>
        <p:nvSpPr>
          <p:cNvPr id="4" name="Text Box 4">
            <a:extLst>
              <a:ext uri="{FF2B5EF4-FFF2-40B4-BE49-F238E27FC236}">
                <a16:creationId xmlns:a16="http://schemas.microsoft.com/office/drawing/2014/main" id="{8B497396-1308-4BA4-B470-AE40736BBDBD}"/>
              </a:ext>
            </a:extLst>
          </p:cNvPr>
          <p:cNvSpPr txBox="1">
            <a:spLocks noChangeArrowheads="1"/>
          </p:cNvSpPr>
          <p:nvPr/>
        </p:nvSpPr>
        <p:spPr bwMode="auto">
          <a:xfrm>
            <a:off x="405130" y="1347787"/>
            <a:ext cx="833374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en-US" sz="5400" b="0" dirty="0">
                <a:solidFill>
                  <a:srgbClr val="990033"/>
                </a:solidFill>
                <a:ea typeface="MS PGothic" panose="020B0600070205080204" pitchFamily="34" charset="-128"/>
              </a:rPr>
              <a:t>Stesse predizioni per espressioni facciali in posizione invertita, ma con un rallentamento globale delle velocità di risposta</a:t>
            </a:r>
          </a:p>
        </p:txBody>
      </p:sp>
    </p:spTree>
    <p:extLst>
      <p:ext uri="{BB962C8B-B14F-4D97-AF65-F5344CB8AC3E}">
        <p14:creationId xmlns:p14="http://schemas.microsoft.com/office/powerpoint/2010/main" val="377602474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9" name="Rectangle 5">
            <a:extLst>
              <a:ext uri="{FF2B5EF4-FFF2-40B4-BE49-F238E27FC236}">
                <a16:creationId xmlns:a16="http://schemas.microsoft.com/office/drawing/2014/main" id="{9885202E-3730-4534-BC26-FECD4E05A04E}"/>
              </a:ext>
            </a:extLst>
          </p:cNvPr>
          <p:cNvSpPr>
            <a:spLocks noChangeArrowheads="1"/>
          </p:cNvSpPr>
          <p:nvPr/>
        </p:nvSpPr>
        <p:spPr bwMode="auto">
          <a:xfrm>
            <a:off x="-247650" y="0"/>
            <a:ext cx="9677400" cy="580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lnSpc>
                <a:spcPct val="85000"/>
              </a:lnSpc>
            </a:pPr>
            <a:r>
              <a:rPr lang="it-IT" altLang="zh-CN" sz="4400" b="0" dirty="0">
                <a:solidFill>
                  <a:srgbClr val="990033"/>
                </a:solidFill>
                <a:ea typeface="MS PGothic" panose="020B0600070205080204" pitchFamily="34" charset="-128"/>
              </a:rPr>
              <a:t>le nostre coppie emotive</a:t>
            </a:r>
            <a:endParaRPr lang="it-IT" altLang="en-US" sz="4400" b="0" i="1" dirty="0">
              <a:solidFill>
                <a:srgbClr val="990033"/>
              </a:solidFill>
              <a:ea typeface="MS PGothic" panose="020B0600070205080204" pitchFamily="34" charset="-128"/>
            </a:endParaRPr>
          </a:p>
        </p:txBody>
      </p:sp>
      <p:grpSp>
        <p:nvGrpSpPr>
          <p:cNvPr id="165006" name="Group 142">
            <a:extLst>
              <a:ext uri="{FF2B5EF4-FFF2-40B4-BE49-F238E27FC236}">
                <a16:creationId xmlns:a16="http://schemas.microsoft.com/office/drawing/2014/main" id="{9B01031C-A07E-4BFE-B3FB-9F2BB39E13DB}"/>
              </a:ext>
            </a:extLst>
          </p:cNvPr>
          <p:cNvGrpSpPr>
            <a:grpSpLocks/>
          </p:cNvGrpSpPr>
          <p:nvPr/>
        </p:nvGrpSpPr>
        <p:grpSpPr bwMode="auto">
          <a:xfrm>
            <a:off x="977899" y="1308100"/>
            <a:ext cx="8166099" cy="5581650"/>
            <a:chOff x="616" y="824"/>
            <a:chExt cx="5144" cy="3516"/>
          </a:xfrm>
        </p:grpSpPr>
        <p:sp>
          <p:nvSpPr>
            <p:cNvPr id="164874" name="Line 10">
              <a:extLst>
                <a:ext uri="{FF2B5EF4-FFF2-40B4-BE49-F238E27FC236}">
                  <a16:creationId xmlns:a16="http://schemas.microsoft.com/office/drawing/2014/main" id="{F195AA42-0A7A-4348-8925-2186214E6D1C}"/>
                </a:ext>
              </a:extLst>
            </p:cNvPr>
            <p:cNvSpPr>
              <a:spLocks noChangeShapeType="1"/>
            </p:cNvSpPr>
            <p:nvPr/>
          </p:nvSpPr>
          <p:spPr bwMode="auto">
            <a:xfrm>
              <a:off x="3378" y="2632"/>
              <a:ext cx="1952" cy="1"/>
            </a:xfrm>
            <a:prstGeom prst="line">
              <a:avLst/>
            </a:prstGeom>
            <a:noFill/>
            <a:ln w="17463">
              <a:solidFill>
                <a:srgbClr val="FF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4875" name="Rectangle 11">
              <a:extLst>
                <a:ext uri="{FF2B5EF4-FFF2-40B4-BE49-F238E27FC236}">
                  <a16:creationId xmlns:a16="http://schemas.microsoft.com/office/drawing/2014/main" id="{74785281-6931-4B04-ADAE-8771EAE651E5}"/>
                </a:ext>
              </a:extLst>
            </p:cNvPr>
            <p:cNvSpPr>
              <a:spLocks noChangeArrowheads="1"/>
            </p:cNvSpPr>
            <p:nvPr/>
          </p:nvSpPr>
          <p:spPr bwMode="auto">
            <a:xfrm>
              <a:off x="3782" y="1518"/>
              <a:ext cx="1478" cy="2221"/>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4878" name="Line 14">
              <a:extLst>
                <a:ext uri="{FF2B5EF4-FFF2-40B4-BE49-F238E27FC236}">
                  <a16:creationId xmlns:a16="http://schemas.microsoft.com/office/drawing/2014/main" id="{6BA1EBB2-F23A-4EB9-B13F-00D294A405B7}"/>
                </a:ext>
              </a:extLst>
            </p:cNvPr>
            <p:cNvSpPr>
              <a:spLocks noChangeShapeType="1"/>
            </p:cNvSpPr>
            <p:nvPr/>
          </p:nvSpPr>
          <p:spPr bwMode="auto">
            <a:xfrm>
              <a:off x="3782" y="3186"/>
              <a:ext cx="1478" cy="1"/>
            </a:xfrm>
            <a:prstGeom prst="line">
              <a:avLst/>
            </a:prstGeom>
            <a:noFill/>
            <a:ln w="7938">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4880" name="Line 16">
              <a:extLst>
                <a:ext uri="{FF2B5EF4-FFF2-40B4-BE49-F238E27FC236}">
                  <a16:creationId xmlns:a16="http://schemas.microsoft.com/office/drawing/2014/main" id="{3E96B1E9-1E2D-4BC3-BFA1-FA8E3C90D232}"/>
                </a:ext>
              </a:extLst>
            </p:cNvPr>
            <p:cNvSpPr>
              <a:spLocks noChangeShapeType="1"/>
            </p:cNvSpPr>
            <p:nvPr/>
          </p:nvSpPr>
          <p:spPr bwMode="auto">
            <a:xfrm>
              <a:off x="4521" y="1503"/>
              <a:ext cx="1" cy="2229"/>
            </a:xfrm>
            <a:prstGeom prst="line">
              <a:avLst/>
            </a:prstGeom>
            <a:noFill/>
            <a:ln w="7938">
              <a:solidFill>
                <a:srgbClr val="FF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4884" name="Line 20">
              <a:extLst>
                <a:ext uri="{FF2B5EF4-FFF2-40B4-BE49-F238E27FC236}">
                  <a16:creationId xmlns:a16="http://schemas.microsoft.com/office/drawing/2014/main" id="{6DD11742-4BD1-43AD-A8AB-3D5C210A8659}"/>
                </a:ext>
              </a:extLst>
            </p:cNvPr>
            <p:cNvSpPr>
              <a:spLocks noChangeShapeType="1"/>
            </p:cNvSpPr>
            <p:nvPr/>
          </p:nvSpPr>
          <p:spPr bwMode="auto">
            <a:xfrm>
              <a:off x="3782" y="2075"/>
              <a:ext cx="1478" cy="1"/>
            </a:xfrm>
            <a:prstGeom prst="line">
              <a:avLst/>
            </a:prstGeom>
            <a:noFill/>
            <a:ln w="7938">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4885" name="Line 21">
              <a:extLst>
                <a:ext uri="{FF2B5EF4-FFF2-40B4-BE49-F238E27FC236}">
                  <a16:creationId xmlns:a16="http://schemas.microsoft.com/office/drawing/2014/main" id="{8749F4D6-2E3E-49EB-AD01-F1D613062CDC}"/>
                </a:ext>
              </a:extLst>
            </p:cNvPr>
            <p:cNvSpPr>
              <a:spLocks noChangeShapeType="1"/>
            </p:cNvSpPr>
            <p:nvPr/>
          </p:nvSpPr>
          <p:spPr bwMode="auto">
            <a:xfrm>
              <a:off x="947" y="2632"/>
              <a:ext cx="1952" cy="1"/>
            </a:xfrm>
            <a:prstGeom prst="line">
              <a:avLst/>
            </a:prstGeom>
            <a:noFill/>
            <a:ln w="17463">
              <a:solidFill>
                <a:srgbClr val="FF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4886" name="Rectangle 22">
              <a:extLst>
                <a:ext uri="{FF2B5EF4-FFF2-40B4-BE49-F238E27FC236}">
                  <a16:creationId xmlns:a16="http://schemas.microsoft.com/office/drawing/2014/main" id="{54900EAE-C1E0-404E-BDBB-5888ABF4FA31}"/>
                </a:ext>
              </a:extLst>
            </p:cNvPr>
            <p:cNvSpPr>
              <a:spLocks noChangeArrowheads="1"/>
            </p:cNvSpPr>
            <p:nvPr/>
          </p:nvSpPr>
          <p:spPr bwMode="auto">
            <a:xfrm>
              <a:off x="1351" y="1517"/>
              <a:ext cx="1478" cy="2223"/>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4889" name="Line 25">
              <a:extLst>
                <a:ext uri="{FF2B5EF4-FFF2-40B4-BE49-F238E27FC236}">
                  <a16:creationId xmlns:a16="http://schemas.microsoft.com/office/drawing/2014/main" id="{84FF8990-35DD-465E-A1DC-863774E96CD8}"/>
                </a:ext>
              </a:extLst>
            </p:cNvPr>
            <p:cNvSpPr>
              <a:spLocks noChangeShapeType="1"/>
            </p:cNvSpPr>
            <p:nvPr/>
          </p:nvSpPr>
          <p:spPr bwMode="auto">
            <a:xfrm>
              <a:off x="1351" y="3186"/>
              <a:ext cx="1478" cy="1"/>
            </a:xfrm>
            <a:prstGeom prst="line">
              <a:avLst/>
            </a:prstGeom>
            <a:noFill/>
            <a:ln w="7938">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4891" name="Line 27">
              <a:extLst>
                <a:ext uri="{FF2B5EF4-FFF2-40B4-BE49-F238E27FC236}">
                  <a16:creationId xmlns:a16="http://schemas.microsoft.com/office/drawing/2014/main" id="{99E08E73-1B02-4126-91A1-22FB86487146}"/>
                </a:ext>
              </a:extLst>
            </p:cNvPr>
            <p:cNvSpPr>
              <a:spLocks noChangeShapeType="1"/>
            </p:cNvSpPr>
            <p:nvPr/>
          </p:nvSpPr>
          <p:spPr bwMode="auto">
            <a:xfrm>
              <a:off x="2090" y="1502"/>
              <a:ext cx="1" cy="2237"/>
            </a:xfrm>
            <a:prstGeom prst="line">
              <a:avLst/>
            </a:prstGeom>
            <a:noFill/>
            <a:ln w="7938">
              <a:solidFill>
                <a:srgbClr val="FF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4905" name="Line 41">
              <a:extLst>
                <a:ext uri="{FF2B5EF4-FFF2-40B4-BE49-F238E27FC236}">
                  <a16:creationId xmlns:a16="http://schemas.microsoft.com/office/drawing/2014/main" id="{C6DCD417-A6F7-405A-8AC8-B40772362343}"/>
                </a:ext>
              </a:extLst>
            </p:cNvPr>
            <p:cNvSpPr>
              <a:spLocks noChangeShapeType="1"/>
            </p:cNvSpPr>
            <p:nvPr/>
          </p:nvSpPr>
          <p:spPr bwMode="auto">
            <a:xfrm>
              <a:off x="1351" y="2075"/>
              <a:ext cx="1478" cy="1"/>
            </a:xfrm>
            <a:prstGeom prst="line">
              <a:avLst/>
            </a:prstGeom>
            <a:noFill/>
            <a:ln w="7938">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4990" name="Rectangle 126">
              <a:extLst>
                <a:ext uri="{FF2B5EF4-FFF2-40B4-BE49-F238E27FC236}">
                  <a16:creationId xmlns:a16="http://schemas.microsoft.com/office/drawing/2014/main" id="{D50DDD52-831C-4545-A2F5-770CC445266C}"/>
                </a:ext>
              </a:extLst>
            </p:cNvPr>
            <p:cNvSpPr>
              <a:spLocks noChangeArrowheads="1"/>
            </p:cNvSpPr>
            <p:nvPr/>
          </p:nvSpPr>
          <p:spPr bwMode="auto">
            <a:xfrm>
              <a:off x="659" y="1471"/>
              <a:ext cx="213"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100</a:t>
              </a:r>
              <a:endParaRPr lang="it-IT" altLang="en-US" b="0"/>
            </a:p>
          </p:txBody>
        </p:sp>
        <p:sp>
          <p:nvSpPr>
            <p:cNvPr id="164991" name="Rectangle 127">
              <a:extLst>
                <a:ext uri="{FF2B5EF4-FFF2-40B4-BE49-F238E27FC236}">
                  <a16:creationId xmlns:a16="http://schemas.microsoft.com/office/drawing/2014/main" id="{BA720199-CC59-41CB-A230-044ED600AB8B}"/>
                </a:ext>
              </a:extLst>
            </p:cNvPr>
            <p:cNvSpPr>
              <a:spLocks noChangeArrowheads="1"/>
            </p:cNvSpPr>
            <p:nvPr/>
          </p:nvSpPr>
          <p:spPr bwMode="auto">
            <a:xfrm>
              <a:off x="730" y="1979"/>
              <a:ext cx="142"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50</a:t>
              </a:r>
              <a:endParaRPr lang="it-IT" altLang="en-US" b="0"/>
            </a:p>
          </p:txBody>
        </p:sp>
        <p:sp>
          <p:nvSpPr>
            <p:cNvPr id="164992" name="Rectangle 128">
              <a:extLst>
                <a:ext uri="{FF2B5EF4-FFF2-40B4-BE49-F238E27FC236}">
                  <a16:creationId xmlns:a16="http://schemas.microsoft.com/office/drawing/2014/main" id="{1EC72378-D70F-4173-9087-17A11AD5A352}"/>
                </a:ext>
              </a:extLst>
            </p:cNvPr>
            <p:cNvSpPr>
              <a:spLocks noChangeArrowheads="1"/>
            </p:cNvSpPr>
            <p:nvPr/>
          </p:nvSpPr>
          <p:spPr bwMode="auto">
            <a:xfrm>
              <a:off x="801" y="2555"/>
              <a:ext cx="71"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0</a:t>
              </a:r>
              <a:endParaRPr lang="it-IT" altLang="en-US" b="0"/>
            </a:p>
          </p:txBody>
        </p:sp>
        <p:sp>
          <p:nvSpPr>
            <p:cNvPr id="164993" name="Rectangle 129">
              <a:extLst>
                <a:ext uri="{FF2B5EF4-FFF2-40B4-BE49-F238E27FC236}">
                  <a16:creationId xmlns:a16="http://schemas.microsoft.com/office/drawing/2014/main" id="{0B2F10A2-438E-4770-9ED0-284D6BC18EA1}"/>
                </a:ext>
              </a:extLst>
            </p:cNvPr>
            <p:cNvSpPr>
              <a:spLocks noChangeArrowheads="1"/>
            </p:cNvSpPr>
            <p:nvPr/>
          </p:nvSpPr>
          <p:spPr bwMode="auto">
            <a:xfrm>
              <a:off x="687" y="3115"/>
              <a:ext cx="185"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-50</a:t>
              </a:r>
              <a:endParaRPr lang="it-IT" altLang="en-US" b="0"/>
            </a:p>
          </p:txBody>
        </p:sp>
        <p:sp>
          <p:nvSpPr>
            <p:cNvPr id="164994" name="Rectangle 130">
              <a:extLst>
                <a:ext uri="{FF2B5EF4-FFF2-40B4-BE49-F238E27FC236}">
                  <a16:creationId xmlns:a16="http://schemas.microsoft.com/office/drawing/2014/main" id="{26F1740D-F85A-4B23-AFE6-D1A3722AA924}"/>
                </a:ext>
              </a:extLst>
            </p:cNvPr>
            <p:cNvSpPr>
              <a:spLocks noChangeArrowheads="1"/>
            </p:cNvSpPr>
            <p:nvPr/>
          </p:nvSpPr>
          <p:spPr bwMode="auto">
            <a:xfrm>
              <a:off x="616" y="3607"/>
              <a:ext cx="256"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-100</a:t>
              </a:r>
              <a:endParaRPr lang="it-IT" altLang="en-US" b="0"/>
            </a:p>
          </p:txBody>
        </p:sp>
        <p:sp>
          <p:nvSpPr>
            <p:cNvPr id="164995" name="Rectangle 131">
              <a:extLst>
                <a:ext uri="{FF2B5EF4-FFF2-40B4-BE49-F238E27FC236}">
                  <a16:creationId xmlns:a16="http://schemas.microsoft.com/office/drawing/2014/main" id="{507C081F-A00D-49C2-A019-FC24D54E1422}"/>
                </a:ext>
              </a:extLst>
            </p:cNvPr>
            <p:cNvSpPr>
              <a:spLocks noChangeArrowheads="1"/>
            </p:cNvSpPr>
            <p:nvPr/>
          </p:nvSpPr>
          <p:spPr bwMode="auto">
            <a:xfrm>
              <a:off x="2842" y="4166"/>
              <a:ext cx="843"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dirty="0" err="1"/>
                <a:t>valenza</a:t>
              </a:r>
              <a:r>
                <a:rPr lang="en-US" altLang="en-US" dirty="0"/>
                <a:t> media</a:t>
              </a:r>
              <a:endParaRPr lang="it-IT" altLang="en-US" dirty="0"/>
            </a:p>
          </p:txBody>
        </p:sp>
        <p:grpSp>
          <p:nvGrpSpPr>
            <p:cNvPr id="165003" name="Group 139">
              <a:extLst>
                <a:ext uri="{FF2B5EF4-FFF2-40B4-BE49-F238E27FC236}">
                  <a16:creationId xmlns:a16="http://schemas.microsoft.com/office/drawing/2014/main" id="{3697BE3D-5988-4627-93DB-94D866774E12}"/>
                </a:ext>
              </a:extLst>
            </p:cNvPr>
            <p:cNvGrpSpPr>
              <a:grpSpLocks/>
            </p:cNvGrpSpPr>
            <p:nvPr/>
          </p:nvGrpSpPr>
          <p:grpSpPr bwMode="auto">
            <a:xfrm>
              <a:off x="944" y="4021"/>
              <a:ext cx="2176" cy="174"/>
              <a:chOff x="944" y="4021"/>
              <a:chExt cx="2176" cy="174"/>
            </a:xfrm>
          </p:grpSpPr>
          <p:sp>
            <p:nvSpPr>
              <p:cNvPr id="164996" name="Rectangle 132">
                <a:extLst>
                  <a:ext uri="{FF2B5EF4-FFF2-40B4-BE49-F238E27FC236}">
                    <a16:creationId xmlns:a16="http://schemas.microsoft.com/office/drawing/2014/main" id="{68F641A9-AA6E-4839-B37A-014B5925D723}"/>
                  </a:ext>
                </a:extLst>
              </p:cNvPr>
              <p:cNvSpPr>
                <a:spLocks noChangeArrowheads="1"/>
              </p:cNvSpPr>
              <p:nvPr/>
            </p:nvSpPr>
            <p:spPr bwMode="auto">
              <a:xfrm>
                <a:off x="944" y="4021"/>
                <a:ext cx="813"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dirty="0" err="1"/>
                  <a:t>negativa</a:t>
                </a:r>
                <a:r>
                  <a:rPr lang="en-US" altLang="en-US" b="0" dirty="0"/>
                  <a:t> (-50)</a:t>
                </a:r>
                <a:endParaRPr lang="it-IT" altLang="en-US" b="0" dirty="0"/>
              </a:p>
            </p:txBody>
          </p:sp>
          <p:sp>
            <p:nvSpPr>
              <p:cNvPr id="164997" name="Rectangle 133">
                <a:extLst>
                  <a:ext uri="{FF2B5EF4-FFF2-40B4-BE49-F238E27FC236}">
                    <a16:creationId xmlns:a16="http://schemas.microsoft.com/office/drawing/2014/main" id="{D0079D79-9531-4CB2-85D8-24FAA7E43959}"/>
                  </a:ext>
                </a:extLst>
              </p:cNvPr>
              <p:cNvSpPr>
                <a:spLocks noChangeArrowheads="1"/>
              </p:cNvSpPr>
              <p:nvPr/>
            </p:nvSpPr>
            <p:spPr bwMode="auto">
              <a:xfrm>
                <a:off x="2348" y="4021"/>
                <a:ext cx="772"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dirty="0" err="1"/>
                  <a:t>positiva</a:t>
                </a:r>
                <a:r>
                  <a:rPr lang="en-US" altLang="en-US" b="0" dirty="0"/>
                  <a:t> (-50)</a:t>
                </a:r>
                <a:endParaRPr lang="it-IT" altLang="en-US" b="0" dirty="0"/>
              </a:p>
            </p:txBody>
          </p:sp>
          <p:sp>
            <p:nvSpPr>
              <p:cNvPr id="164998" name="Rectangle 134">
                <a:extLst>
                  <a:ext uri="{FF2B5EF4-FFF2-40B4-BE49-F238E27FC236}">
                    <a16:creationId xmlns:a16="http://schemas.microsoft.com/office/drawing/2014/main" id="{A810D371-C969-4D6E-8A80-D4087AEAEEEA}"/>
                  </a:ext>
                </a:extLst>
              </p:cNvPr>
              <p:cNvSpPr>
                <a:spLocks noChangeArrowheads="1"/>
              </p:cNvSpPr>
              <p:nvPr/>
            </p:nvSpPr>
            <p:spPr bwMode="auto">
              <a:xfrm>
                <a:off x="2021" y="4021"/>
                <a:ext cx="71"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0</a:t>
                </a:r>
                <a:endParaRPr lang="it-IT" altLang="en-US" b="0"/>
              </a:p>
            </p:txBody>
          </p:sp>
        </p:grpSp>
        <p:grpSp>
          <p:nvGrpSpPr>
            <p:cNvPr id="165002" name="Group 138">
              <a:extLst>
                <a:ext uri="{FF2B5EF4-FFF2-40B4-BE49-F238E27FC236}">
                  <a16:creationId xmlns:a16="http://schemas.microsoft.com/office/drawing/2014/main" id="{F8046892-6590-4AE5-B344-45B47EF51BDF}"/>
                </a:ext>
              </a:extLst>
            </p:cNvPr>
            <p:cNvGrpSpPr>
              <a:grpSpLocks/>
            </p:cNvGrpSpPr>
            <p:nvPr/>
          </p:nvGrpSpPr>
          <p:grpSpPr bwMode="auto">
            <a:xfrm>
              <a:off x="3384" y="4021"/>
              <a:ext cx="2176" cy="174"/>
              <a:chOff x="3384" y="4013"/>
              <a:chExt cx="2176" cy="174"/>
            </a:xfrm>
          </p:grpSpPr>
          <p:sp>
            <p:nvSpPr>
              <p:cNvPr id="164999" name="Rectangle 135">
                <a:extLst>
                  <a:ext uri="{FF2B5EF4-FFF2-40B4-BE49-F238E27FC236}">
                    <a16:creationId xmlns:a16="http://schemas.microsoft.com/office/drawing/2014/main" id="{1397B98F-FB83-468F-8366-09BAA6F8F67F}"/>
                  </a:ext>
                </a:extLst>
              </p:cNvPr>
              <p:cNvSpPr>
                <a:spLocks noChangeArrowheads="1"/>
              </p:cNvSpPr>
              <p:nvPr/>
            </p:nvSpPr>
            <p:spPr bwMode="auto">
              <a:xfrm>
                <a:off x="3384" y="4013"/>
                <a:ext cx="813"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dirty="0" err="1"/>
                  <a:t>negativa</a:t>
                </a:r>
                <a:r>
                  <a:rPr lang="en-US" altLang="en-US" b="0" dirty="0"/>
                  <a:t> (-50)</a:t>
                </a:r>
                <a:endParaRPr lang="it-IT" altLang="en-US" b="0" dirty="0"/>
              </a:p>
            </p:txBody>
          </p:sp>
          <p:sp>
            <p:nvSpPr>
              <p:cNvPr id="165000" name="Rectangle 136">
                <a:extLst>
                  <a:ext uri="{FF2B5EF4-FFF2-40B4-BE49-F238E27FC236}">
                    <a16:creationId xmlns:a16="http://schemas.microsoft.com/office/drawing/2014/main" id="{7273B686-43C9-454C-8329-A843A88FC546}"/>
                  </a:ext>
                </a:extLst>
              </p:cNvPr>
              <p:cNvSpPr>
                <a:spLocks noChangeArrowheads="1"/>
              </p:cNvSpPr>
              <p:nvPr/>
            </p:nvSpPr>
            <p:spPr bwMode="auto">
              <a:xfrm>
                <a:off x="4788" y="4013"/>
                <a:ext cx="772"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dirty="0" err="1"/>
                  <a:t>positiva</a:t>
                </a:r>
                <a:r>
                  <a:rPr lang="en-US" altLang="en-US" b="0" dirty="0"/>
                  <a:t> (-50)</a:t>
                </a:r>
                <a:endParaRPr lang="it-IT" altLang="en-US" b="0" dirty="0"/>
              </a:p>
            </p:txBody>
          </p:sp>
          <p:sp>
            <p:nvSpPr>
              <p:cNvPr id="165001" name="Rectangle 137">
                <a:extLst>
                  <a:ext uri="{FF2B5EF4-FFF2-40B4-BE49-F238E27FC236}">
                    <a16:creationId xmlns:a16="http://schemas.microsoft.com/office/drawing/2014/main" id="{DE7D07AA-3A80-47F2-ABBF-B4157348D54C}"/>
                  </a:ext>
                </a:extLst>
              </p:cNvPr>
              <p:cNvSpPr>
                <a:spLocks noChangeArrowheads="1"/>
              </p:cNvSpPr>
              <p:nvPr/>
            </p:nvSpPr>
            <p:spPr bwMode="auto">
              <a:xfrm>
                <a:off x="4461" y="4013"/>
                <a:ext cx="71"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0</a:t>
                </a:r>
                <a:endParaRPr lang="it-IT" altLang="en-US" b="0"/>
              </a:p>
            </p:txBody>
          </p:sp>
        </p:grpSp>
        <p:sp>
          <p:nvSpPr>
            <p:cNvPr id="165004" name="Rectangle 140">
              <a:extLst>
                <a:ext uri="{FF2B5EF4-FFF2-40B4-BE49-F238E27FC236}">
                  <a16:creationId xmlns:a16="http://schemas.microsoft.com/office/drawing/2014/main" id="{44B4D8B9-98EB-4A35-95EC-70328F6D9BCF}"/>
                </a:ext>
              </a:extLst>
            </p:cNvPr>
            <p:cNvSpPr>
              <a:spLocks noChangeArrowheads="1"/>
            </p:cNvSpPr>
            <p:nvPr/>
          </p:nvSpPr>
          <p:spPr bwMode="auto">
            <a:xfrm>
              <a:off x="804" y="824"/>
              <a:ext cx="2569"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r>
                <a:rPr lang="en-US" altLang="en-US" dirty="0" err="1">
                  <a:solidFill>
                    <a:srgbClr val="008000"/>
                  </a:solidFill>
                </a:rPr>
                <a:t>posizione</a:t>
              </a:r>
              <a:r>
                <a:rPr lang="en-US" altLang="en-US" dirty="0">
                  <a:solidFill>
                    <a:srgbClr val="008000"/>
                  </a:solidFill>
                </a:rPr>
                <a:t> </a:t>
              </a:r>
              <a:r>
                <a:rPr lang="en-US" altLang="en-US" dirty="0" err="1">
                  <a:solidFill>
                    <a:srgbClr val="008000"/>
                  </a:solidFill>
                </a:rPr>
                <a:t>spaziale</a:t>
              </a:r>
              <a:r>
                <a:rPr lang="en-US" altLang="en-US" dirty="0">
                  <a:solidFill>
                    <a:srgbClr val="008000"/>
                  </a:solidFill>
                </a:rPr>
                <a:t> </a:t>
              </a:r>
              <a:r>
                <a:rPr lang="en-US" altLang="en-US" dirty="0" err="1">
                  <a:solidFill>
                    <a:srgbClr val="008000"/>
                  </a:solidFill>
                </a:rPr>
                <a:t>congruente</a:t>
              </a:r>
              <a:endParaRPr lang="en-US" altLang="en-US" dirty="0">
                <a:solidFill>
                  <a:srgbClr val="008000"/>
                </a:solidFill>
              </a:endParaRPr>
            </a:p>
          </p:txBody>
        </p:sp>
        <p:sp>
          <p:nvSpPr>
            <p:cNvPr id="165005" name="Rectangle 141">
              <a:extLst>
                <a:ext uri="{FF2B5EF4-FFF2-40B4-BE49-F238E27FC236}">
                  <a16:creationId xmlns:a16="http://schemas.microsoft.com/office/drawing/2014/main" id="{B9382058-30E4-4560-AF0D-EBE104A39965}"/>
                </a:ext>
              </a:extLst>
            </p:cNvPr>
            <p:cNvSpPr>
              <a:spLocks noChangeArrowheads="1"/>
            </p:cNvSpPr>
            <p:nvPr/>
          </p:nvSpPr>
          <p:spPr bwMode="auto">
            <a:xfrm>
              <a:off x="3191" y="824"/>
              <a:ext cx="2569"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r>
                <a:rPr lang="en-US" altLang="en-US" dirty="0" err="1">
                  <a:solidFill>
                    <a:schemeClr val="folHlink"/>
                  </a:solidFill>
                </a:rPr>
                <a:t>posizione</a:t>
              </a:r>
              <a:r>
                <a:rPr lang="en-US" altLang="en-US" dirty="0">
                  <a:solidFill>
                    <a:schemeClr val="folHlink"/>
                  </a:solidFill>
                </a:rPr>
                <a:t> </a:t>
              </a:r>
              <a:r>
                <a:rPr lang="en-US" altLang="en-US" dirty="0" err="1">
                  <a:solidFill>
                    <a:schemeClr val="folHlink"/>
                  </a:solidFill>
                </a:rPr>
                <a:t>spaziale</a:t>
              </a:r>
              <a:r>
                <a:rPr lang="en-US" altLang="en-US" dirty="0">
                  <a:solidFill>
                    <a:schemeClr val="folHlink"/>
                  </a:solidFill>
                </a:rPr>
                <a:t> </a:t>
              </a:r>
              <a:r>
                <a:rPr lang="en-US" altLang="en-US" dirty="0" err="1">
                  <a:solidFill>
                    <a:schemeClr val="folHlink"/>
                  </a:solidFill>
                </a:rPr>
                <a:t>incongruente</a:t>
              </a:r>
              <a:endParaRPr lang="en-US" altLang="en-US" dirty="0">
                <a:solidFill>
                  <a:schemeClr val="folHlink"/>
                </a:solidFill>
              </a:endParaRPr>
            </a:p>
          </p:txBody>
        </p:sp>
      </p:grpSp>
      <p:sp>
        <p:nvSpPr>
          <p:cNvPr id="31" name="Rectangle 65">
            <a:extLst>
              <a:ext uri="{FF2B5EF4-FFF2-40B4-BE49-F238E27FC236}">
                <a16:creationId xmlns:a16="http://schemas.microsoft.com/office/drawing/2014/main" id="{134D508A-6C3A-4E03-B423-4407901B6F3A}"/>
              </a:ext>
            </a:extLst>
          </p:cNvPr>
          <p:cNvSpPr>
            <a:spLocks noChangeArrowheads="1"/>
          </p:cNvSpPr>
          <p:nvPr/>
        </p:nvSpPr>
        <p:spPr bwMode="auto">
          <a:xfrm rot="16200000">
            <a:off x="-974087" y="4004875"/>
            <a:ext cx="3453125"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dirty="0"/>
              <a:t>intensità del target rispetto al neutro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65006"/>
                                        </p:tgtEl>
                                        <p:attrNameLst>
                                          <p:attrName>style.visibility</p:attrName>
                                        </p:attrNameLst>
                                      </p:cBhvr>
                                      <p:to>
                                        <p:strVal val="visible"/>
                                      </p:to>
                                    </p:set>
                                    <p:animEffect transition="in" filter="fade">
                                      <p:cBhvr>
                                        <p:cTn id="7" dur="1000"/>
                                        <p:tgtEl>
                                          <p:spTgt spid="165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Line 3">
            <a:extLst>
              <a:ext uri="{FF2B5EF4-FFF2-40B4-BE49-F238E27FC236}">
                <a16:creationId xmlns:a16="http://schemas.microsoft.com/office/drawing/2014/main" id="{1F18C79E-CC42-4D32-AE54-8700E7CA3A66}"/>
              </a:ext>
            </a:extLst>
          </p:cNvPr>
          <p:cNvSpPr>
            <a:spLocks noChangeShapeType="1"/>
          </p:cNvSpPr>
          <p:nvPr/>
        </p:nvSpPr>
        <p:spPr bwMode="auto">
          <a:xfrm>
            <a:off x="5362575" y="4178300"/>
            <a:ext cx="3098800" cy="1588"/>
          </a:xfrm>
          <a:prstGeom prst="line">
            <a:avLst/>
          </a:prstGeom>
          <a:noFill/>
          <a:ln w="17463">
            <a:solidFill>
              <a:srgbClr val="FF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7940" name="Rectangle 4">
            <a:extLst>
              <a:ext uri="{FF2B5EF4-FFF2-40B4-BE49-F238E27FC236}">
                <a16:creationId xmlns:a16="http://schemas.microsoft.com/office/drawing/2014/main" id="{F2650F48-586C-4C7F-BBA9-F0264B1BD43E}"/>
              </a:ext>
            </a:extLst>
          </p:cNvPr>
          <p:cNvSpPr>
            <a:spLocks noChangeArrowheads="1"/>
          </p:cNvSpPr>
          <p:nvPr/>
        </p:nvSpPr>
        <p:spPr bwMode="auto">
          <a:xfrm>
            <a:off x="6003925" y="2409825"/>
            <a:ext cx="2346325" cy="3525838"/>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7942" name="Line 6">
            <a:extLst>
              <a:ext uri="{FF2B5EF4-FFF2-40B4-BE49-F238E27FC236}">
                <a16:creationId xmlns:a16="http://schemas.microsoft.com/office/drawing/2014/main" id="{A140D5AA-0287-4D06-B76E-B29B4048A7D7}"/>
              </a:ext>
            </a:extLst>
          </p:cNvPr>
          <p:cNvSpPr>
            <a:spLocks noChangeShapeType="1"/>
          </p:cNvSpPr>
          <p:nvPr/>
        </p:nvSpPr>
        <p:spPr bwMode="auto">
          <a:xfrm>
            <a:off x="6003925" y="5057775"/>
            <a:ext cx="2346325" cy="1588"/>
          </a:xfrm>
          <a:prstGeom prst="line">
            <a:avLst/>
          </a:prstGeom>
          <a:noFill/>
          <a:ln w="7938">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7943" name="Line 7">
            <a:extLst>
              <a:ext uri="{FF2B5EF4-FFF2-40B4-BE49-F238E27FC236}">
                <a16:creationId xmlns:a16="http://schemas.microsoft.com/office/drawing/2014/main" id="{EE638610-92EB-43D8-897C-2B85C62CA5C1}"/>
              </a:ext>
            </a:extLst>
          </p:cNvPr>
          <p:cNvSpPr>
            <a:spLocks noChangeShapeType="1"/>
          </p:cNvSpPr>
          <p:nvPr/>
        </p:nvSpPr>
        <p:spPr bwMode="auto">
          <a:xfrm>
            <a:off x="7177088" y="2386013"/>
            <a:ext cx="1587" cy="3538537"/>
          </a:xfrm>
          <a:prstGeom prst="line">
            <a:avLst/>
          </a:prstGeom>
          <a:noFill/>
          <a:ln w="7938">
            <a:solidFill>
              <a:srgbClr val="FF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7944" name="Line 8">
            <a:extLst>
              <a:ext uri="{FF2B5EF4-FFF2-40B4-BE49-F238E27FC236}">
                <a16:creationId xmlns:a16="http://schemas.microsoft.com/office/drawing/2014/main" id="{0CC6A5A0-E781-423E-99D0-477943C895F7}"/>
              </a:ext>
            </a:extLst>
          </p:cNvPr>
          <p:cNvSpPr>
            <a:spLocks noChangeShapeType="1"/>
          </p:cNvSpPr>
          <p:nvPr/>
        </p:nvSpPr>
        <p:spPr bwMode="auto">
          <a:xfrm>
            <a:off x="6003925" y="3294063"/>
            <a:ext cx="2346325" cy="1587"/>
          </a:xfrm>
          <a:prstGeom prst="line">
            <a:avLst/>
          </a:prstGeom>
          <a:noFill/>
          <a:ln w="7938">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7945" name="Line 9">
            <a:extLst>
              <a:ext uri="{FF2B5EF4-FFF2-40B4-BE49-F238E27FC236}">
                <a16:creationId xmlns:a16="http://schemas.microsoft.com/office/drawing/2014/main" id="{3BF61B96-8034-4568-809A-E2FFD85B6266}"/>
              </a:ext>
            </a:extLst>
          </p:cNvPr>
          <p:cNvSpPr>
            <a:spLocks noChangeShapeType="1"/>
          </p:cNvSpPr>
          <p:nvPr/>
        </p:nvSpPr>
        <p:spPr bwMode="auto">
          <a:xfrm>
            <a:off x="1503363" y="4178300"/>
            <a:ext cx="3098800" cy="1588"/>
          </a:xfrm>
          <a:prstGeom prst="line">
            <a:avLst/>
          </a:prstGeom>
          <a:noFill/>
          <a:ln w="17463">
            <a:solidFill>
              <a:srgbClr val="FF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7946" name="Rectangle 10">
            <a:extLst>
              <a:ext uri="{FF2B5EF4-FFF2-40B4-BE49-F238E27FC236}">
                <a16:creationId xmlns:a16="http://schemas.microsoft.com/office/drawing/2014/main" id="{219D9A9F-A0D0-4A5B-905E-453541FB6840}"/>
              </a:ext>
            </a:extLst>
          </p:cNvPr>
          <p:cNvSpPr>
            <a:spLocks noChangeArrowheads="1"/>
          </p:cNvSpPr>
          <p:nvPr/>
        </p:nvSpPr>
        <p:spPr bwMode="auto">
          <a:xfrm>
            <a:off x="2144713" y="2408238"/>
            <a:ext cx="2346325" cy="3529012"/>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7948" name="Line 12">
            <a:extLst>
              <a:ext uri="{FF2B5EF4-FFF2-40B4-BE49-F238E27FC236}">
                <a16:creationId xmlns:a16="http://schemas.microsoft.com/office/drawing/2014/main" id="{73D406F5-B5C8-4A75-84D6-E34EE50E6D45}"/>
              </a:ext>
            </a:extLst>
          </p:cNvPr>
          <p:cNvSpPr>
            <a:spLocks noChangeShapeType="1"/>
          </p:cNvSpPr>
          <p:nvPr/>
        </p:nvSpPr>
        <p:spPr bwMode="auto">
          <a:xfrm>
            <a:off x="2144713" y="5057775"/>
            <a:ext cx="2346325" cy="1588"/>
          </a:xfrm>
          <a:prstGeom prst="line">
            <a:avLst/>
          </a:prstGeom>
          <a:noFill/>
          <a:ln w="7938">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7949" name="Line 13">
            <a:extLst>
              <a:ext uri="{FF2B5EF4-FFF2-40B4-BE49-F238E27FC236}">
                <a16:creationId xmlns:a16="http://schemas.microsoft.com/office/drawing/2014/main" id="{22301EAF-47A5-4DFF-B439-6B1A5207A166}"/>
              </a:ext>
            </a:extLst>
          </p:cNvPr>
          <p:cNvSpPr>
            <a:spLocks noChangeShapeType="1"/>
          </p:cNvSpPr>
          <p:nvPr/>
        </p:nvSpPr>
        <p:spPr bwMode="auto">
          <a:xfrm>
            <a:off x="3317875" y="2384425"/>
            <a:ext cx="1588" cy="3551238"/>
          </a:xfrm>
          <a:prstGeom prst="line">
            <a:avLst/>
          </a:prstGeom>
          <a:noFill/>
          <a:ln w="7938">
            <a:solidFill>
              <a:srgbClr val="FF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7952" name="Line 16">
            <a:extLst>
              <a:ext uri="{FF2B5EF4-FFF2-40B4-BE49-F238E27FC236}">
                <a16:creationId xmlns:a16="http://schemas.microsoft.com/office/drawing/2014/main" id="{D63E9FD1-103B-444B-A9DD-3693B9665349}"/>
              </a:ext>
            </a:extLst>
          </p:cNvPr>
          <p:cNvSpPr>
            <a:spLocks noChangeShapeType="1"/>
          </p:cNvSpPr>
          <p:nvPr/>
        </p:nvSpPr>
        <p:spPr bwMode="auto">
          <a:xfrm>
            <a:off x="2144713" y="3294063"/>
            <a:ext cx="2346325" cy="1587"/>
          </a:xfrm>
          <a:prstGeom prst="line">
            <a:avLst/>
          </a:prstGeom>
          <a:noFill/>
          <a:ln w="7938">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grpSp>
        <p:nvGrpSpPr>
          <p:cNvPr id="168021" name="Group 85">
            <a:extLst>
              <a:ext uri="{FF2B5EF4-FFF2-40B4-BE49-F238E27FC236}">
                <a16:creationId xmlns:a16="http://schemas.microsoft.com/office/drawing/2014/main" id="{A02664A8-48C6-4AE4-B901-09059D29C887}"/>
              </a:ext>
            </a:extLst>
          </p:cNvPr>
          <p:cNvGrpSpPr>
            <a:grpSpLocks/>
          </p:cNvGrpSpPr>
          <p:nvPr/>
        </p:nvGrpSpPr>
        <p:grpSpPr bwMode="auto">
          <a:xfrm>
            <a:off x="1635125" y="3792538"/>
            <a:ext cx="3368675" cy="2528887"/>
            <a:chOff x="1030" y="2389"/>
            <a:chExt cx="2122" cy="1593"/>
          </a:xfrm>
        </p:grpSpPr>
        <p:pic>
          <p:nvPicPr>
            <p:cNvPr id="167995" name="Picture 59">
              <a:extLst>
                <a:ext uri="{FF2B5EF4-FFF2-40B4-BE49-F238E27FC236}">
                  <a16:creationId xmlns:a16="http://schemas.microsoft.com/office/drawing/2014/main" id="{91C7CEB8-82DE-4D18-B388-934EC1CD8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 y="3499"/>
              <a:ext cx="644"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8019" name="Group 83">
              <a:extLst>
                <a:ext uri="{FF2B5EF4-FFF2-40B4-BE49-F238E27FC236}">
                  <a16:creationId xmlns:a16="http://schemas.microsoft.com/office/drawing/2014/main" id="{0681FEFA-F75C-4950-8B73-F308FADB345E}"/>
                </a:ext>
              </a:extLst>
            </p:cNvPr>
            <p:cNvGrpSpPr>
              <a:grpSpLocks/>
            </p:cNvGrpSpPr>
            <p:nvPr/>
          </p:nvGrpSpPr>
          <p:grpSpPr bwMode="auto">
            <a:xfrm>
              <a:off x="1093" y="2389"/>
              <a:ext cx="2059" cy="1593"/>
              <a:chOff x="1093" y="2389"/>
              <a:chExt cx="2059" cy="1593"/>
            </a:xfrm>
          </p:grpSpPr>
          <p:sp>
            <p:nvSpPr>
              <p:cNvPr id="167961" name="Oval 25">
                <a:extLst>
                  <a:ext uri="{FF2B5EF4-FFF2-40B4-BE49-F238E27FC236}">
                    <a16:creationId xmlns:a16="http://schemas.microsoft.com/office/drawing/2014/main" id="{9D6846ED-EDB1-478E-8A4D-469E2C4E7A67}"/>
                  </a:ext>
                </a:extLst>
              </p:cNvPr>
              <p:cNvSpPr>
                <a:spLocks noChangeArrowheads="1"/>
              </p:cNvSpPr>
              <p:nvPr/>
            </p:nvSpPr>
            <p:spPr bwMode="auto">
              <a:xfrm>
                <a:off x="2571" y="2491"/>
                <a:ext cx="192" cy="278"/>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7962" name="Oval 26">
                <a:extLst>
                  <a:ext uri="{FF2B5EF4-FFF2-40B4-BE49-F238E27FC236}">
                    <a16:creationId xmlns:a16="http://schemas.microsoft.com/office/drawing/2014/main" id="{706A6C4C-BFC3-408D-AE57-7FB3838F5C5D}"/>
                  </a:ext>
                </a:extLst>
              </p:cNvPr>
              <p:cNvSpPr>
                <a:spLocks noChangeArrowheads="1"/>
              </p:cNvSpPr>
              <p:nvPr/>
            </p:nvSpPr>
            <p:spPr bwMode="auto">
              <a:xfrm>
                <a:off x="1830" y="3047"/>
                <a:ext cx="193" cy="277"/>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7963" name="Oval 27">
                <a:extLst>
                  <a:ext uri="{FF2B5EF4-FFF2-40B4-BE49-F238E27FC236}">
                    <a16:creationId xmlns:a16="http://schemas.microsoft.com/office/drawing/2014/main" id="{3711BBD1-4282-4D29-A194-470B145E18D2}"/>
                  </a:ext>
                </a:extLst>
              </p:cNvPr>
              <p:cNvSpPr>
                <a:spLocks noChangeArrowheads="1"/>
              </p:cNvSpPr>
              <p:nvPr/>
            </p:nvSpPr>
            <p:spPr bwMode="auto">
              <a:xfrm>
                <a:off x="1833" y="3602"/>
                <a:ext cx="193" cy="278"/>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7964" name="Oval 28">
                <a:extLst>
                  <a:ext uri="{FF2B5EF4-FFF2-40B4-BE49-F238E27FC236}">
                    <a16:creationId xmlns:a16="http://schemas.microsoft.com/office/drawing/2014/main" id="{4FF91FDD-DFA6-4F4B-9149-FCED005ACD6A}"/>
                  </a:ext>
                </a:extLst>
              </p:cNvPr>
              <p:cNvSpPr>
                <a:spLocks noChangeArrowheads="1"/>
              </p:cNvSpPr>
              <p:nvPr/>
            </p:nvSpPr>
            <p:spPr bwMode="auto">
              <a:xfrm>
                <a:off x="1093" y="3602"/>
                <a:ext cx="192" cy="278"/>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7989" name="Picture 53">
                <a:extLst>
                  <a:ext uri="{FF2B5EF4-FFF2-40B4-BE49-F238E27FC236}">
                    <a16:creationId xmlns:a16="http://schemas.microsoft.com/office/drawing/2014/main" id="{A66164A1-A2CC-4F90-9F80-CFF6A0A3B4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9" y="2389"/>
                <a:ext cx="643"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90" name="Oval 54">
                <a:extLst>
                  <a:ext uri="{FF2B5EF4-FFF2-40B4-BE49-F238E27FC236}">
                    <a16:creationId xmlns:a16="http://schemas.microsoft.com/office/drawing/2014/main" id="{371AC2A1-8A50-4B54-9A9F-DC28890252A1}"/>
                  </a:ext>
                </a:extLst>
              </p:cNvPr>
              <p:cNvSpPr>
                <a:spLocks noChangeArrowheads="1"/>
              </p:cNvSpPr>
              <p:nvPr/>
            </p:nvSpPr>
            <p:spPr bwMode="auto">
              <a:xfrm>
                <a:off x="2571" y="2491"/>
                <a:ext cx="192" cy="278"/>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7991" name="Picture 55">
                <a:extLst>
                  <a:ext uri="{FF2B5EF4-FFF2-40B4-BE49-F238E27FC236}">
                    <a16:creationId xmlns:a16="http://schemas.microsoft.com/office/drawing/2014/main" id="{17F149BA-AAB5-4E6E-8E36-1152EFEA47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9" y="2944"/>
                <a:ext cx="644"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92" name="Oval 56">
                <a:extLst>
                  <a:ext uri="{FF2B5EF4-FFF2-40B4-BE49-F238E27FC236}">
                    <a16:creationId xmlns:a16="http://schemas.microsoft.com/office/drawing/2014/main" id="{310C1011-6FA0-4BB3-A28E-E79EB8C6B3D1}"/>
                  </a:ext>
                </a:extLst>
              </p:cNvPr>
              <p:cNvSpPr>
                <a:spLocks noChangeArrowheads="1"/>
              </p:cNvSpPr>
              <p:nvPr/>
            </p:nvSpPr>
            <p:spPr bwMode="auto">
              <a:xfrm>
                <a:off x="1830" y="3047"/>
                <a:ext cx="193" cy="277"/>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7993" name="Picture 57">
                <a:extLst>
                  <a:ext uri="{FF2B5EF4-FFF2-40B4-BE49-F238E27FC236}">
                    <a16:creationId xmlns:a16="http://schemas.microsoft.com/office/drawing/2014/main" id="{8A6083B8-977C-4322-8589-0CD0424DA3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9" y="3499"/>
                <a:ext cx="644"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94" name="Oval 58">
                <a:extLst>
                  <a:ext uri="{FF2B5EF4-FFF2-40B4-BE49-F238E27FC236}">
                    <a16:creationId xmlns:a16="http://schemas.microsoft.com/office/drawing/2014/main" id="{6ADD4277-628B-4CC5-A650-7FAF832EFF71}"/>
                  </a:ext>
                </a:extLst>
              </p:cNvPr>
              <p:cNvSpPr>
                <a:spLocks noChangeArrowheads="1"/>
              </p:cNvSpPr>
              <p:nvPr/>
            </p:nvSpPr>
            <p:spPr bwMode="auto">
              <a:xfrm>
                <a:off x="1833" y="3602"/>
                <a:ext cx="193" cy="278"/>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7996" name="Oval 60">
                <a:extLst>
                  <a:ext uri="{FF2B5EF4-FFF2-40B4-BE49-F238E27FC236}">
                    <a16:creationId xmlns:a16="http://schemas.microsoft.com/office/drawing/2014/main" id="{5B5B6684-5F77-4BE2-8C36-3262F4AE95F6}"/>
                  </a:ext>
                </a:extLst>
              </p:cNvPr>
              <p:cNvSpPr>
                <a:spLocks noChangeArrowheads="1"/>
              </p:cNvSpPr>
              <p:nvPr/>
            </p:nvSpPr>
            <p:spPr bwMode="auto">
              <a:xfrm>
                <a:off x="1093" y="3602"/>
                <a:ext cx="192" cy="278"/>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grpSp>
        <p:nvGrpSpPr>
          <p:cNvPr id="168020" name="Group 84">
            <a:extLst>
              <a:ext uri="{FF2B5EF4-FFF2-40B4-BE49-F238E27FC236}">
                <a16:creationId xmlns:a16="http://schemas.microsoft.com/office/drawing/2014/main" id="{733CA63A-14F2-4986-86E1-C5D699BEE7B6}"/>
              </a:ext>
            </a:extLst>
          </p:cNvPr>
          <p:cNvGrpSpPr>
            <a:grpSpLocks/>
          </p:cNvGrpSpPr>
          <p:nvPr/>
        </p:nvGrpSpPr>
        <p:grpSpPr bwMode="auto">
          <a:xfrm>
            <a:off x="5486400" y="3792538"/>
            <a:ext cx="3371850" cy="2530475"/>
            <a:chOff x="3456" y="2389"/>
            <a:chExt cx="2124" cy="1594"/>
          </a:xfrm>
        </p:grpSpPr>
        <p:sp>
          <p:nvSpPr>
            <p:cNvPr id="167965" name="Oval 29">
              <a:extLst>
                <a:ext uri="{FF2B5EF4-FFF2-40B4-BE49-F238E27FC236}">
                  <a16:creationId xmlns:a16="http://schemas.microsoft.com/office/drawing/2014/main" id="{F83F3080-F664-4402-B0DB-4B6DCC075987}"/>
                </a:ext>
              </a:extLst>
            </p:cNvPr>
            <p:cNvSpPr>
              <a:spLocks noChangeArrowheads="1"/>
            </p:cNvSpPr>
            <p:nvPr/>
          </p:nvSpPr>
          <p:spPr bwMode="auto">
            <a:xfrm>
              <a:off x="5320" y="2416"/>
              <a:ext cx="193" cy="276"/>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7966" name="Oval 30">
              <a:extLst>
                <a:ext uri="{FF2B5EF4-FFF2-40B4-BE49-F238E27FC236}">
                  <a16:creationId xmlns:a16="http://schemas.microsoft.com/office/drawing/2014/main" id="{936D0872-D93A-402E-8190-F7448DA43B95}"/>
                </a:ext>
              </a:extLst>
            </p:cNvPr>
            <p:cNvSpPr>
              <a:spLocks noChangeArrowheads="1"/>
            </p:cNvSpPr>
            <p:nvPr/>
          </p:nvSpPr>
          <p:spPr bwMode="auto">
            <a:xfrm>
              <a:off x="4581" y="3047"/>
              <a:ext cx="193" cy="277"/>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7967" name="Oval 31">
              <a:extLst>
                <a:ext uri="{FF2B5EF4-FFF2-40B4-BE49-F238E27FC236}">
                  <a16:creationId xmlns:a16="http://schemas.microsoft.com/office/drawing/2014/main" id="{951A88BF-7EB6-4AFC-9F71-7DBEEC9C7A89}"/>
                </a:ext>
              </a:extLst>
            </p:cNvPr>
            <p:cNvSpPr>
              <a:spLocks noChangeArrowheads="1"/>
            </p:cNvSpPr>
            <p:nvPr/>
          </p:nvSpPr>
          <p:spPr bwMode="auto">
            <a:xfrm>
              <a:off x="4581" y="3602"/>
              <a:ext cx="193" cy="278"/>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7968" name="Oval 32">
              <a:extLst>
                <a:ext uri="{FF2B5EF4-FFF2-40B4-BE49-F238E27FC236}">
                  <a16:creationId xmlns:a16="http://schemas.microsoft.com/office/drawing/2014/main" id="{AA985F67-7A52-4C71-A5F4-D87FBFB47613}"/>
                </a:ext>
              </a:extLst>
            </p:cNvPr>
            <p:cNvSpPr>
              <a:spLocks noChangeArrowheads="1"/>
            </p:cNvSpPr>
            <p:nvPr/>
          </p:nvSpPr>
          <p:spPr bwMode="auto">
            <a:xfrm>
              <a:off x="3842" y="3602"/>
              <a:ext cx="192" cy="278"/>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7970" name="Picture 34">
              <a:extLst>
                <a:ext uri="{FF2B5EF4-FFF2-40B4-BE49-F238E27FC236}">
                  <a16:creationId xmlns:a16="http://schemas.microsoft.com/office/drawing/2014/main" id="{5E75E3F7-DFE5-4008-8814-181310C0DF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4" y="2389"/>
              <a:ext cx="646" cy="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71" name="Picture 35">
              <a:extLst>
                <a:ext uri="{FF2B5EF4-FFF2-40B4-BE49-F238E27FC236}">
                  <a16:creationId xmlns:a16="http://schemas.microsoft.com/office/drawing/2014/main" id="{5A023A65-DC5B-4EAE-99EB-0932FD156D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5" y="2944"/>
              <a:ext cx="645" cy="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72" name="Picture 36">
              <a:extLst>
                <a:ext uri="{FF2B5EF4-FFF2-40B4-BE49-F238E27FC236}">
                  <a16:creationId xmlns:a16="http://schemas.microsoft.com/office/drawing/2014/main" id="{A1B3AF58-AE66-40EC-8E72-9346843685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5" y="3498"/>
              <a:ext cx="645"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73" name="Picture 37">
              <a:extLst>
                <a:ext uri="{FF2B5EF4-FFF2-40B4-BE49-F238E27FC236}">
                  <a16:creationId xmlns:a16="http://schemas.microsoft.com/office/drawing/2014/main" id="{C373CA4A-A89F-4E6C-B34D-6AE24C3FFD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56" y="3498"/>
              <a:ext cx="645"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97" name="Oval 61">
              <a:extLst>
                <a:ext uri="{FF2B5EF4-FFF2-40B4-BE49-F238E27FC236}">
                  <a16:creationId xmlns:a16="http://schemas.microsoft.com/office/drawing/2014/main" id="{391D8144-53CA-41A1-B0FB-612CC991448D}"/>
                </a:ext>
              </a:extLst>
            </p:cNvPr>
            <p:cNvSpPr>
              <a:spLocks noChangeArrowheads="1"/>
            </p:cNvSpPr>
            <p:nvPr/>
          </p:nvSpPr>
          <p:spPr bwMode="auto">
            <a:xfrm>
              <a:off x="5320" y="2493"/>
              <a:ext cx="193" cy="276"/>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7998" name="Oval 62">
              <a:extLst>
                <a:ext uri="{FF2B5EF4-FFF2-40B4-BE49-F238E27FC236}">
                  <a16:creationId xmlns:a16="http://schemas.microsoft.com/office/drawing/2014/main" id="{F64450E2-BD3D-4999-AB74-A46D63413692}"/>
                </a:ext>
              </a:extLst>
            </p:cNvPr>
            <p:cNvSpPr>
              <a:spLocks noChangeArrowheads="1"/>
            </p:cNvSpPr>
            <p:nvPr/>
          </p:nvSpPr>
          <p:spPr bwMode="auto">
            <a:xfrm>
              <a:off x="4581" y="3047"/>
              <a:ext cx="193" cy="277"/>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7999" name="Oval 63">
              <a:extLst>
                <a:ext uri="{FF2B5EF4-FFF2-40B4-BE49-F238E27FC236}">
                  <a16:creationId xmlns:a16="http://schemas.microsoft.com/office/drawing/2014/main" id="{55A2DDC9-3E7C-4190-89F1-066AE0756942}"/>
                </a:ext>
              </a:extLst>
            </p:cNvPr>
            <p:cNvSpPr>
              <a:spLocks noChangeArrowheads="1"/>
            </p:cNvSpPr>
            <p:nvPr/>
          </p:nvSpPr>
          <p:spPr bwMode="auto">
            <a:xfrm>
              <a:off x="4581" y="3602"/>
              <a:ext cx="193" cy="278"/>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8000" name="Oval 64">
              <a:extLst>
                <a:ext uri="{FF2B5EF4-FFF2-40B4-BE49-F238E27FC236}">
                  <a16:creationId xmlns:a16="http://schemas.microsoft.com/office/drawing/2014/main" id="{5F81A70A-0433-4F52-AE58-9F942357F217}"/>
                </a:ext>
              </a:extLst>
            </p:cNvPr>
            <p:cNvSpPr>
              <a:spLocks noChangeArrowheads="1"/>
            </p:cNvSpPr>
            <p:nvPr/>
          </p:nvSpPr>
          <p:spPr bwMode="auto">
            <a:xfrm>
              <a:off x="3842" y="3602"/>
              <a:ext cx="192" cy="278"/>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168001" name="Rectangle 65">
            <a:extLst>
              <a:ext uri="{FF2B5EF4-FFF2-40B4-BE49-F238E27FC236}">
                <a16:creationId xmlns:a16="http://schemas.microsoft.com/office/drawing/2014/main" id="{B4ABE885-FFC4-44EF-BEE4-B19178B116E9}"/>
              </a:ext>
            </a:extLst>
          </p:cNvPr>
          <p:cNvSpPr>
            <a:spLocks noChangeArrowheads="1"/>
          </p:cNvSpPr>
          <p:nvPr/>
        </p:nvSpPr>
        <p:spPr bwMode="auto">
          <a:xfrm rot="16200000">
            <a:off x="-974087" y="4004875"/>
            <a:ext cx="3453125"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dirty="0"/>
              <a:t>intensità del target rispetto al neutro</a:t>
            </a:r>
          </a:p>
        </p:txBody>
      </p:sp>
      <p:sp>
        <p:nvSpPr>
          <p:cNvPr id="168002" name="Rectangle 66">
            <a:extLst>
              <a:ext uri="{FF2B5EF4-FFF2-40B4-BE49-F238E27FC236}">
                <a16:creationId xmlns:a16="http://schemas.microsoft.com/office/drawing/2014/main" id="{B60DF768-0E24-430D-BDAD-A4FC8FD329AE}"/>
              </a:ext>
            </a:extLst>
          </p:cNvPr>
          <p:cNvSpPr>
            <a:spLocks noChangeArrowheads="1"/>
          </p:cNvSpPr>
          <p:nvPr/>
        </p:nvSpPr>
        <p:spPr bwMode="auto">
          <a:xfrm>
            <a:off x="1046163" y="2335213"/>
            <a:ext cx="338137"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100</a:t>
            </a:r>
            <a:endParaRPr lang="it-IT" altLang="en-US" b="0"/>
          </a:p>
        </p:txBody>
      </p:sp>
      <p:sp>
        <p:nvSpPr>
          <p:cNvPr id="168003" name="Rectangle 67">
            <a:extLst>
              <a:ext uri="{FF2B5EF4-FFF2-40B4-BE49-F238E27FC236}">
                <a16:creationId xmlns:a16="http://schemas.microsoft.com/office/drawing/2014/main" id="{4B9C959D-09D9-4B4E-AED2-10A470C9D6D1}"/>
              </a:ext>
            </a:extLst>
          </p:cNvPr>
          <p:cNvSpPr>
            <a:spLocks noChangeArrowheads="1"/>
          </p:cNvSpPr>
          <p:nvPr/>
        </p:nvSpPr>
        <p:spPr bwMode="auto">
          <a:xfrm>
            <a:off x="1158875" y="3141663"/>
            <a:ext cx="22542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50</a:t>
            </a:r>
            <a:endParaRPr lang="it-IT" altLang="en-US" b="0"/>
          </a:p>
        </p:txBody>
      </p:sp>
      <p:sp>
        <p:nvSpPr>
          <p:cNvPr id="168004" name="Rectangle 68">
            <a:extLst>
              <a:ext uri="{FF2B5EF4-FFF2-40B4-BE49-F238E27FC236}">
                <a16:creationId xmlns:a16="http://schemas.microsoft.com/office/drawing/2014/main" id="{57DF155D-9FD2-4676-AAC3-42869E20D052}"/>
              </a:ext>
            </a:extLst>
          </p:cNvPr>
          <p:cNvSpPr>
            <a:spLocks noChangeArrowheads="1"/>
          </p:cNvSpPr>
          <p:nvPr/>
        </p:nvSpPr>
        <p:spPr bwMode="auto">
          <a:xfrm>
            <a:off x="1271588" y="4056063"/>
            <a:ext cx="1127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0</a:t>
            </a:r>
            <a:endParaRPr lang="it-IT" altLang="en-US" b="0"/>
          </a:p>
        </p:txBody>
      </p:sp>
      <p:sp>
        <p:nvSpPr>
          <p:cNvPr id="168005" name="Rectangle 69">
            <a:extLst>
              <a:ext uri="{FF2B5EF4-FFF2-40B4-BE49-F238E27FC236}">
                <a16:creationId xmlns:a16="http://schemas.microsoft.com/office/drawing/2014/main" id="{E036B959-96C4-4FE9-A0F5-06ADDFC4B881}"/>
              </a:ext>
            </a:extLst>
          </p:cNvPr>
          <p:cNvSpPr>
            <a:spLocks noChangeArrowheads="1"/>
          </p:cNvSpPr>
          <p:nvPr/>
        </p:nvSpPr>
        <p:spPr bwMode="auto">
          <a:xfrm>
            <a:off x="1090613" y="4945063"/>
            <a:ext cx="293687"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-50</a:t>
            </a:r>
            <a:endParaRPr lang="it-IT" altLang="en-US" b="0"/>
          </a:p>
        </p:txBody>
      </p:sp>
      <p:sp>
        <p:nvSpPr>
          <p:cNvPr id="168006" name="Rectangle 70">
            <a:extLst>
              <a:ext uri="{FF2B5EF4-FFF2-40B4-BE49-F238E27FC236}">
                <a16:creationId xmlns:a16="http://schemas.microsoft.com/office/drawing/2014/main" id="{04F6360A-48C4-4BF7-92D7-3BD866C37640}"/>
              </a:ext>
            </a:extLst>
          </p:cNvPr>
          <p:cNvSpPr>
            <a:spLocks noChangeArrowheads="1"/>
          </p:cNvSpPr>
          <p:nvPr/>
        </p:nvSpPr>
        <p:spPr bwMode="auto">
          <a:xfrm>
            <a:off x="977900" y="5726113"/>
            <a:ext cx="406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-100</a:t>
            </a:r>
            <a:endParaRPr lang="it-IT" altLang="en-US" b="0"/>
          </a:p>
        </p:txBody>
      </p:sp>
      <p:sp>
        <p:nvSpPr>
          <p:cNvPr id="168007" name="Rectangle 71">
            <a:extLst>
              <a:ext uri="{FF2B5EF4-FFF2-40B4-BE49-F238E27FC236}">
                <a16:creationId xmlns:a16="http://schemas.microsoft.com/office/drawing/2014/main" id="{AB1BB2DE-ACFC-44DC-9F36-AA7BCB3492E8}"/>
              </a:ext>
            </a:extLst>
          </p:cNvPr>
          <p:cNvSpPr>
            <a:spLocks noChangeArrowheads="1"/>
          </p:cNvSpPr>
          <p:nvPr/>
        </p:nvSpPr>
        <p:spPr bwMode="auto">
          <a:xfrm>
            <a:off x="4511675" y="6613525"/>
            <a:ext cx="1337674"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dirty="0" err="1"/>
              <a:t>valenza</a:t>
            </a:r>
            <a:r>
              <a:rPr lang="en-US" altLang="en-US" dirty="0"/>
              <a:t> media</a:t>
            </a:r>
            <a:endParaRPr lang="it-IT" altLang="en-US" dirty="0"/>
          </a:p>
        </p:txBody>
      </p:sp>
      <p:grpSp>
        <p:nvGrpSpPr>
          <p:cNvPr id="168008" name="Group 72">
            <a:extLst>
              <a:ext uri="{FF2B5EF4-FFF2-40B4-BE49-F238E27FC236}">
                <a16:creationId xmlns:a16="http://schemas.microsoft.com/office/drawing/2014/main" id="{301B60A5-F2E0-440D-B85D-7A61EA21ABCA}"/>
              </a:ext>
            </a:extLst>
          </p:cNvPr>
          <p:cNvGrpSpPr>
            <a:grpSpLocks/>
          </p:cNvGrpSpPr>
          <p:nvPr/>
        </p:nvGrpSpPr>
        <p:grpSpPr bwMode="auto">
          <a:xfrm>
            <a:off x="1498600" y="6383338"/>
            <a:ext cx="3454400" cy="276225"/>
            <a:chOff x="944" y="4021"/>
            <a:chExt cx="2176" cy="174"/>
          </a:xfrm>
        </p:grpSpPr>
        <p:sp>
          <p:nvSpPr>
            <p:cNvPr id="168009" name="Rectangle 73">
              <a:extLst>
                <a:ext uri="{FF2B5EF4-FFF2-40B4-BE49-F238E27FC236}">
                  <a16:creationId xmlns:a16="http://schemas.microsoft.com/office/drawing/2014/main" id="{165EFF78-AD5C-4BBB-BA0A-00D337EAAC97}"/>
                </a:ext>
              </a:extLst>
            </p:cNvPr>
            <p:cNvSpPr>
              <a:spLocks noChangeArrowheads="1"/>
            </p:cNvSpPr>
            <p:nvPr/>
          </p:nvSpPr>
          <p:spPr bwMode="auto">
            <a:xfrm>
              <a:off x="944" y="4021"/>
              <a:ext cx="813"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dirty="0" err="1"/>
                <a:t>negativa</a:t>
              </a:r>
              <a:r>
                <a:rPr lang="en-US" altLang="en-US" b="0" dirty="0"/>
                <a:t> (-50)</a:t>
              </a:r>
              <a:endParaRPr lang="it-IT" altLang="en-US" b="0" dirty="0"/>
            </a:p>
          </p:txBody>
        </p:sp>
        <p:sp>
          <p:nvSpPr>
            <p:cNvPr id="168010" name="Rectangle 74">
              <a:extLst>
                <a:ext uri="{FF2B5EF4-FFF2-40B4-BE49-F238E27FC236}">
                  <a16:creationId xmlns:a16="http://schemas.microsoft.com/office/drawing/2014/main" id="{0F4BFDF4-FAC9-463F-AE05-09AB892F5E3A}"/>
                </a:ext>
              </a:extLst>
            </p:cNvPr>
            <p:cNvSpPr>
              <a:spLocks noChangeArrowheads="1"/>
            </p:cNvSpPr>
            <p:nvPr/>
          </p:nvSpPr>
          <p:spPr bwMode="auto">
            <a:xfrm>
              <a:off x="2348" y="4021"/>
              <a:ext cx="772"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dirty="0" err="1"/>
                <a:t>positiva</a:t>
              </a:r>
              <a:r>
                <a:rPr lang="en-US" altLang="en-US" b="0" dirty="0"/>
                <a:t> (-50)</a:t>
              </a:r>
              <a:endParaRPr lang="it-IT" altLang="en-US" b="0" dirty="0"/>
            </a:p>
          </p:txBody>
        </p:sp>
        <p:sp>
          <p:nvSpPr>
            <p:cNvPr id="168011" name="Rectangle 75">
              <a:extLst>
                <a:ext uri="{FF2B5EF4-FFF2-40B4-BE49-F238E27FC236}">
                  <a16:creationId xmlns:a16="http://schemas.microsoft.com/office/drawing/2014/main" id="{67CB3333-F6B4-43B1-99F2-B772FEDDF7A6}"/>
                </a:ext>
              </a:extLst>
            </p:cNvPr>
            <p:cNvSpPr>
              <a:spLocks noChangeArrowheads="1"/>
            </p:cNvSpPr>
            <p:nvPr/>
          </p:nvSpPr>
          <p:spPr bwMode="auto">
            <a:xfrm>
              <a:off x="2021" y="4021"/>
              <a:ext cx="71"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0</a:t>
              </a:r>
              <a:endParaRPr lang="it-IT" altLang="en-US" b="0"/>
            </a:p>
          </p:txBody>
        </p:sp>
      </p:grpSp>
      <p:grpSp>
        <p:nvGrpSpPr>
          <p:cNvPr id="168012" name="Group 76">
            <a:extLst>
              <a:ext uri="{FF2B5EF4-FFF2-40B4-BE49-F238E27FC236}">
                <a16:creationId xmlns:a16="http://schemas.microsoft.com/office/drawing/2014/main" id="{7A3AFB24-EB71-49D1-8582-30BB89EBDB41}"/>
              </a:ext>
            </a:extLst>
          </p:cNvPr>
          <p:cNvGrpSpPr>
            <a:grpSpLocks/>
          </p:cNvGrpSpPr>
          <p:nvPr/>
        </p:nvGrpSpPr>
        <p:grpSpPr bwMode="auto">
          <a:xfrm>
            <a:off x="5372100" y="6383338"/>
            <a:ext cx="3454400" cy="276225"/>
            <a:chOff x="3384" y="4013"/>
            <a:chExt cx="2176" cy="174"/>
          </a:xfrm>
        </p:grpSpPr>
        <p:sp>
          <p:nvSpPr>
            <p:cNvPr id="168013" name="Rectangle 77">
              <a:extLst>
                <a:ext uri="{FF2B5EF4-FFF2-40B4-BE49-F238E27FC236}">
                  <a16:creationId xmlns:a16="http://schemas.microsoft.com/office/drawing/2014/main" id="{3CAADC86-729A-408E-9E79-CAA94E3D73D9}"/>
                </a:ext>
              </a:extLst>
            </p:cNvPr>
            <p:cNvSpPr>
              <a:spLocks noChangeArrowheads="1"/>
            </p:cNvSpPr>
            <p:nvPr/>
          </p:nvSpPr>
          <p:spPr bwMode="auto">
            <a:xfrm>
              <a:off x="3384" y="4013"/>
              <a:ext cx="813"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dirty="0" err="1"/>
                <a:t>negativa</a:t>
              </a:r>
              <a:r>
                <a:rPr lang="en-US" altLang="en-US" b="0" dirty="0"/>
                <a:t> (-50)</a:t>
              </a:r>
              <a:endParaRPr lang="it-IT" altLang="en-US" b="0" dirty="0"/>
            </a:p>
          </p:txBody>
        </p:sp>
        <p:sp>
          <p:nvSpPr>
            <p:cNvPr id="168014" name="Rectangle 78">
              <a:extLst>
                <a:ext uri="{FF2B5EF4-FFF2-40B4-BE49-F238E27FC236}">
                  <a16:creationId xmlns:a16="http://schemas.microsoft.com/office/drawing/2014/main" id="{AE680D47-710E-48FA-AC04-422293433679}"/>
                </a:ext>
              </a:extLst>
            </p:cNvPr>
            <p:cNvSpPr>
              <a:spLocks noChangeArrowheads="1"/>
            </p:cNvSpPr>
            <p:nvPr/>
          </p:nvSpPr>
          <p:spPr bwMode="auto">
            <a:xfrm>
              <a:off x="4788" y="4013"/>
              <a:ext cx="772"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dirty="0" err="1"/>
                <a:t>positiva</a:t>
              </a:r>
              <a:r>
                <a:rPr lang="en-US" altLang="en-US" b="0" dirty="0"/>
                <a:t> (-50)</a:t>
              </a:r>
              <a:endParaRPr lang="it-IT" altLang="en-US" b="0" dirty="0"/>
            </a:p>
          </p:txBody>
        </p:sp>
        <p:sp>
          <p:nvSpPr>
            <p:cNvPr id="168015" name="Rectangle 79">
              <a:extLst>
                <a:ext uri="{FF2B5EF4-FFF2-40B4-BE49-F238E27FC236}">
                  <a16:creationId xmlns:a16="http://schemas.microsoft.com/office/drawing/2014/main" id="{6A088B7A-E015-469C-BAE8-C3651B37A09B}"/>
                </a:ext>
              </a:extLst>
            </p:cNvPr>
            <p:cNvSpPr>
              <a:spLocks noChangeArrowheads="1"/>
            </p:cNvSpPr>
            <p:nvPr/>
          </p:nvSpPr>
          <p:spPr bwMode="auto">
            <a:xfrm>
              <a:off x="4461" y="4013"/>
              <a:ext cx="71"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0</a:t>
              </a:r>
              <a:endParaRPr lang="it-IT" altLang="en-US" b="0"/>
            </a:p>
          </p:txBody>
        </p:sp>
      </p:grpSp>
      <p:sp>
        <p:nvSpPr>
          <p:cNvPr id="168016" name="Rectangle 80">
            <a:extLst>
              <a:ext uri="{FF2B5EF4-FFF2-40B4-BE49-F238E27FC236}">
                <a16:creationId xmlns:a16="http://schemas.microsoft.com/office/drawing/2014/main" id="{0430049E-8EE9-4116-968D-1A5503DC16D4}"/>
              </a:ext>
            </a:extLst>
          </p:cNvPr>
          <p:cNvSpPr>
            <a:spLocks noChangeArrowheads="1"/>
          </p:cNvSpPr>
          <p:nvPr/>
        </p:nvSpPr>
        <p:spPr bwMode="auto">
          <a:xfrm>
            <a:off x="1276350" y="1308100"/>
            <a:ext cx="407828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r>
              <a:rPr lang="en-US" altLang="en-US" dirty="0" err="1">
                <a:solidFill>
                  <a:srgbClr val="008000"/>
                </a:solidFill>
              </a:rPr>
              <a:t>posizione</a:t>
            </a:r>
            <a:r>
              <a:rPr lang="en-US" altLang="en-US" dirty="0">
                <a:solidFill>
                  <a:srgbClr val="008000"/>
                </a:solidFill>
              </a:rPr>
              <a:t> </a:t>
            </a:r>
            <a:r>
              <a:rPr lang="en-US" altLang="en-US" dirty="0" err="1">
                <a:solidFill>
                  <a:srgbClr val="008000"/>
                </a:solidFill>
              </a:rPr>
              <a:t>spaziale</a:t>
            </a:r>
            <a:r>
              <a:rPr lang="en-US" altLang="en-US" dirty="0">
                <a:solidFill>
                  <a:srgbClr val="008000"/>
                </a:solidFill>
              </a:rPr>
              <a:t> </a:t>
            </a:r>
            <a:r>
              <a:rPr lang="en-US" altLang="en-US" dirty="0" err="1">
                <a:solidFill>
                  <a:srgbClr val="008000"/>
                </a:solidFill>
              </a:rPr>
              <a:t>congruente</a:t>
            </a:r>
            <a:endParaRPr lang="en-US" altLang="en-US" dirty="0">
              <a:solidFill>
                <a:srgbClr val="008000"/>
              </a:solidFill>
            </a:endParaRPr>
          </a:p>
        </p:txBody>
      </p:sp>
      <p:sp>
        <p:nvSpPr>
          <p:cNvPr id="168017" name="Rectangle 81">
            <a:extLst>
              <a:ext uri="{FF2B5EF4-FFF2-40B4-BE49-F238E27FC236}">
                <a16:creationId xmlns:a16="http://schemas.microsoft.com/office/drawing/2014/main" id="{D24EBBEF-F66C-464A-98F5-8C5AA1807A35}"/>
              </a:ext>
            </a:extLst>
          </p:cNvPr>
          <p:cNvSpPr>
            <a:spLocks noChangeArrowheads="1"/>
          </p:cNvSpPr>
          <p:nvPr/>
        </p:nvSpPr>
        <p:spPr bwMode="auto">
          <a:xfrm>
            <a:off x="5065713" y="1308100"/>
            <a:ext cx="4078287"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r>
              <a:rPr lang="en-US" altLang="en-US" dirty="0" err="1">
                <a:solidFill>
                  <a:schemeClr val="folHlink"/>
                </a:solidFill>
              </a:rPr>
              <a:t>posizione</a:t>
            </a:r>
            <a:r>
              <a:rPr lang="en-US" altLang="en-US" dirty="0">
                <a:solidFill>
                  <a:schemeClr val="folHlink"/>
                </a:solidFill>
              </a:rPr>
              <a:t> </a:t>
            </a:r>
            <a:r>
              <a:rPr lang="en-US" altLang="en-US" dirty="0" err="1">
                <a:solidFill>
                  <a:schemeClr val="folHlink"/>
                </a:solidFill>
              </a:rPr>
              <a:t>spaziale</a:t>
            </a:r>
            <a:r>
              <a:rPr lang="en-US" altLang="en-US" dirty="0">
                <a:solidFill>
                  <a:schemeClr val="folHlink"/>
                </a:solidFill>
              </a:rPr>
              <a:t> </a:t>
            </a:r>
            <a:r>
              <a:rPr lang="en-US" altLang="en-US" dirty="0" err="1">
                <a:solidFill>
                  <a:schemeClr val="folHlink"/>
                </a:solidFill>
              </a:rPr>
              <a:t>incongruente</a:t>
            </a:r>
            <a:endParaRPr lang="en-US" altLang="en-US" dirty="0">
              <a:solidFill>
                <a:schemeClr val="folHlink"/>
              </a:solidFill>
            </a:endParaRPr>
          </a:p>
        </p:txBody>
      </p:sp>
      <p:sp>
        <p:nvSpPr>
          <p:cNvPr id="168018" name="Rectangle 82">
            <a:extLst>
              <a:ext uri="{FF2B5EF4-FFF2-40B4-BE49-F238E27FC236}">
                <a16:creationId xmlns:a16="http://schemas.microsoft.com/office/drawing/2014/main" id="{8CEA2289-E0AE-49E5-8934-7C967F316ECD}"/>
              </a:ext>
            </a:extLst>
          </p:cNvPr>
          <p:cNvSpPr>
            <a:spLocks noChangeArrowheads="1"/>
          </p:cNvSpPr>
          <p:nvPr/>
        </p:nvSpPr>
        <p:spPr bwMode="auto">
          <a:xfrm>
            <a:off x="241300" y="661988"/>
            <a:ext cx="8628063"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r>
              <a:rPr lang="en-US" altLang="en-US" b="0" dirty="0"/>
              <a:t>Due Tipi di Task per </a:t>
            </a:r>
            <a:r>
              <a:rPr lang="en-US" altLang="en-US" b="0" dirty="0" err="1"/>
              <a:t>partecipante</a:t>
            </a:r>
            <a:r>
              <a:rPr lang="en-US" altLang="en-US" b="0" dirty="0"/>
              <a:t> → </a:t>
            </a:r>
            <a:r>
              <a:rPr lang="en-US" altLang="en-US" b="0" dirty="0" err="1"/>
              <a:t>ordine</a:t>
            </a:r>
            <a:r>
              <a:rPr lang="en-US" altLang="en-US" b="0" dirty="0"/>
              <a:t> </a:t>
            </a:r>
            <a:r>
              <a:rPr lang="en-US" altLang="en-US" b="0" dirty="0" err="1"/>
              <a:t>bilanciato</a:t>
            </a:r>
            <a:endParaRPr lang="en-US" altLang="en-US" b="0" dirty="0"/>
          </a:p>
          <a:p>
            <a:r>
              <a:rPr lang="en-US" altLang="en-US" b="0" dirty="0">
                <a:solidFill>
                  <a:srgbClr val="FF9900"/>
                </a:solidFill>
              </a:rPr>
              <a:t>qual è </a:t>
            </a:r>
            <a:r>
              <a:rPr lang="en-US" altLang="en-US" b="0" dirty="0" err="1">
                <a:solidFill>
                  <a:srgbClr val="FF9900"/>
                </a:solidFill>
              </a:rPr>
              <a:t>il</a:t>
            </a:r>
            <a:r>
              <a:rPr lang="en-US" altLang="en-US" b="0" dirty="0">
                <a:solidFill>
                  <a:srgbClr val="FF9900"/>
                </a:solidFill>
              </a:rPr>
              <a:t> </a:t>
            </a:r>
            <a:r>
              <a:rPr lang="en-US" altLang="en-US" b="0" dirty="0" err="1">
                <a:solidFill>
                  <a:srgbClr val="FF9900"/>
                </a:solidFill>
              </a:rPr>
              <a:t>più</a:t>
            </a:r>
            <a:r>
              <a:rPr lang="en-US" altLang="en-US" b="0" dirty="0">
                <a:solidFill>
                  <a:srgbClr val="FF9900"/>
                </a:solidFill>
              </a:rPr>
              <a:t> </a:t>
            </a:r>
            <a:r>
              <a:rPr lang="en-US" altLang="en-US" b="0" dirty="0" err="1">
                <a:solidFill>
                  <a:srgbClr val="FF9900"/>
                </a:solidFill>
              </a:rPr>
              <a:t>arrabbiato</a:t>
            </a:r>
            <a:endParaRPr lang="en-US" altLang="en-US" b="0" dirty="0"/>
          </a:p>
        </p:txBody>
      </p:sp>
      <p:sp>
        <p:nvSpPr>
          <p:cNvPr id="73" name="Rectangle 5">
            <a:extLst>
              <a:ext uri="{FF2B5EF4-FFF2-40B4-BE49-F238E27FC236}">
                <a16:creationId xmlns:a16="http://schemas.microsoft.com/office/drawing/2014/main" id="{F93AAFB8-E7FF-4F84-BFDA-5D079DF50F02}"/>
              </a:ext>
            </a:extLst>
          </p:cNvPr>
          <p:cNvSpPr>
            <a:spLocks noChangeArrowheads="1"/>
          </p:cNvSpPr>
          <p:nvPr/>
        </p:nvSpPr>
        <p:spPr bwMode="auto">
          <a:xfrm>
            <a:off x="-247650" y="0"/>
            <a:ext cx="9677400" cy="580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lnSpc>
                <a:spcPct val="85000"/>
              </a:lnSpc>
            </a:pPr>
            <a:r>
              <a:rPr lang="it-IT" altLang="zh-CN" sz="4400" b="0" dirty="0">
                <a:solidFill>
                  <a:srgbClr val="990033"/>
                </a:solidFill>
                <a:ea typeface="MS PGothic" panose="020B0600070205080204" pitchFamily="34" charset="-128"/>
              </a:rPr>
              <a:t>le nostre coppie emotive p. canonica</a:t>
            </a:r>
            <a:endParaRPr lang="it-IT" altLang="en-US" sz="4400" b="0" i="1" dirty="0">
              <a:solidFill>
                <a:srgbClr val="990033"/>
              </a:solidFill>
              <a:ea typeface="MS PGothic" panose="020B0600070205080204" pitchFamily="34" charset="-128"/>
            </a:endParaRPr>
          </a:p>
        </p:txBody>
      </p:sp>
      <p:grpSp>
        <p:nvGrpSpPr>
          <p:cNvPr id="2" name="Gruppo 1">
            <a:extLst>
              <a:ext uri="{FF2B5EF4-FFF2-40B4-BE49-F238E27FC236}">
                <a16:creationId xmlns:a16="http://schemas.microsoft.com/office/drawing/2014/main" id="{261B2C10-FEFD-48B2-8866-A9742BC1EED8}"/>
              </a:ext>
            </a:extLst>
          </p:cNvPr>
          <p:cNvGrpSpPr/>
          <p:nvPr/>
        </p:nvGrpSpPr>
        <p:grpSpPr>
          <a:xfrm>
            <a:off x="1362867" y="1704531"/>
            <a:ext cx="7670331" cy="669407"/>
            <a:chOff x="1362867" y="1704531"/>
            <a:chExt cx="7670331" cy="669407"/>
          </a:xfrm>
        </p:grpSpPr>
        <p:sp>
          <p:nvSpPr>
            <p:cNvPr id="74" name="Text Box 86">
              <a:extLst>
                <a:ext uri="{FF2B5EF4-FFF2-40B4-BE49-F238E27FC236}">
                  <a16:creationId xmlns:a16="http://schemas.microsoft.com/office/drawing/2014/main" id="{41240767-7F7D-420A-AB5A-706F9BA0A36E}"/>
                </a:ext>
              </a:extLst>
            </p:cNvPr>
            <p:cNvSpPr txBox="1">
              <a:spLocks noChangeArrowheads="1"/>
            </p:cNvSpPr>
            <p:nvPr/>
          </p:nvSpPr>
          <p:spPr bwMode="auto">
            <a:xfrm>
              <a:off x="4019226" y="1742740"/>
              <a:ext cx="1143647"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sz="1400" b="0" dirty="0"/>
                <a:t>coppie</a:t>
              </a:r>
            </a:p>
            <a:p>
              <a:pPr algn="ctr"/>
              <a:r>
                <a:rPr lang="it-IT" altLang="en-US" sz="1400" b="0" dirty="0"/>
                <a:t>emotive-neutre</a:t>
              </a:r>
            </a:p>
          </p:txBody>
        </p:sp>
        <p:sp>
          <p:nvSpPr>
            <p:cNvPr id="75" name="Text Box 86">
              <a:extLst>
                <a:ext uri="{FF2B5EF4-FFF2-40B4-BE49-F238E27FC236}">
                  <a16:creationId xmlns:a16="http://schemas.microsoft.com/office/drawing/2014/main" id="{5C77746C-5E0D-4156-A46C-113AC96B36C7}"/>
                </a:ext>
              </a:extLst>
            </p:cNvPr>
            <p:cNvSpPr txBox="1">
              <a:spLocks noChangeArrowheads="1"/>
            </p:cNvSpPr>
            <p:nvPr/>
          </p:nvSpPr>
          <p:spPr bwMode="auto">
            <a:xfrm>
              <a:off x="2680496" y="1753393"/>
              <a:ext cx="1252538" cy="43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sz="1400" b="0" dirty="0"/>
                <a:t>coppie</a:t>
              </a:r>
            </a:p>
            <a:p>
              <a:pPr algn="ctr"/>
              <a:r>
                <a:rPr lang="it-IT" altLang="en-US" sz="1400" b="0" dirty="0"/>
                <a:t>emotive-emotive</a:t>
              </a:r>
            </a:p>
          </p:txBody>
        </p:sp>
        <p:sp>
          <p:nvSpPr>
            <p:cNvPr id="76" name="Text Box 86">
              <a:extLst>
                <a:ext uri="{FF2B5EF4-FFF2-40B4-BE49-F238E27FC236}">
                  <a16:creationId xmlns:a16="http://schemas.microsoft.com/office/drawing/2014/main" id="{09DF3CD6-4237-4D41-8420-DEF04C5D3B3A}"/>
                </a:ext>
              </a:extLst>
            </p:cNvPr>
            <p:cNvSpPr txBox="1">
              <a:spLocks noChangeArrowheads="1"/>
            </p:cNvSpPr>
            <p:nvPr/>
          </p:nvSpPr>
          <p:spPr bwMode="auto">
            <a:xfrm>
              <a:off x="7889551" y="1704531"/>
              <a:ext cx="1143647"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sz="1400" b="0" dirty="0"/>
                <a:t>coppie</a:t>
              </a:r>
            </a:p>
            <a:p>
              <a:pPr algn="ctr"/>
              <a:r>
                <a:rPr lang="it-IT" altLang="en-US" sz="1400" b="0" dirty="0"/>
                <a:t>emotive-neutre</a:t>
              </a:r>
            </a:p>
          </p:txBody>
        </p:sp>
        <p:sp>
          <p:nvSpPr>
            <p:cNvPr id="77" name="Text Box 86">
              <a:extLst>
                <a:ext uri="{FF2B5EF4-FFF2-40B4-BE49-F238E27FC236}">
                  <a16:creationId xmlns:a16="http://schemas.microsoft.com/office/drawing/2014/main" id="{AEE4F9CF-B38C-43BC-9D99-3CBA0FE666A6}"/>
                </a:ext>
              </a:extLst>
            </p:cNvPr>
            <p:cNvSpPr txBox="1">
              <a:spLocks noChangeArrowheads="1"/>
            </p:cNvSpPr>
            <p:nvPr/>
          </p:nvSpPr>
          <p:spPr bwMode="auto">
            <a:xfrm>
              <a:off x="6550821" y="1715184"/>
              <a:ext cx="1252538" cy="43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sz="1400" b="0" dirty="0"/>
                <a:t>coppie</a:t>
              </a:r>
            </a:p>
            <a:p>
              <a:pPr algn="ctr"/>
              <a:r>
                <a:rPr lang="it-IT" altLang="en-US" sz="1400" b="0" dirty="0"/>
                <a:t>emotive-emotive</a:t>
              </a:r>
            </a:p>
          </p:txBody>
        </p:sp>
        <p:sp>
          <p:nvSpPr>
            <p:cNvPr id="78" name="Text Box 86">
              <a:extLst>
                <a:ext uri="{FF2B5EF4-FFF2-40B4-BE49-F238E27FC236}">
                  <a16:creationId xmlns:a16="http://schemas.microsoft.com/office/drawing/2014/main" id="{2BEEECA8-932B-44E4-8BA2-20CB7FAD2BB1}"/>
                </a:ext>
              </a:extLst>
            </p:cNvPr>
            <p:cNvSpPr txBox="1">
              <a:spLocks noChangeArrowheads="1"/>
            </p:cNvSpPr>
            <p:nvPr/>
          </p:nvSpPr>
          <p:spPr bwMode="auto">
            <a:xfrm>
              <a:off x="5297813" y="1733333"/>
              <a:ext cx="1143647"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sz="1400" b="0" dirty="0"/>
                <a:t>coppie</a:t>
              </a:r>
            </a:p>
            <a:p>
              <a:pPr algn="ctr"/>
              <a:r>
                <a:rPr lang="it-IT" altLang="en-US" sz="1400" b="0" dirty="0"/>
                <a:t>emotive-neutre</a:t>
              </a:r>
            </a:p>
          </p:txBody>
        </p:sp>
        <p:sp>
          <p:nvSpPr>
            <p:cNvPr id="79" name="Line 89">
              <a:extLst>
                <a:ext uri="{FF2B5EF4-FFF2-40B4-BE49-F238E27FC236}">
                  <a16:creationId xmlns:a16="http://schemas.microsoft.com/office/drawing/2014/main" id="{34851F76-31C0-4486-A21F-1F1C722DF92E}"/>
                </a:ext>
              </a:extLst>
            </p:cNvPr>
            <p:cNvSpPr>
              <a:spLocks noChangeShapeType="1"/>
            </p:cNvSpPr>
            <p:nvPr/>
          </p:nvSpPr>
          <p:spPr bwMode="auto">
            <a:xfrm>
              <a:off x="2144713" y="2173913"/>
              <a:ext cx="0" cy="2000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en-GB"/>
            </a:p>
          </p:txBody>
        </p:sp>
        <p:sp>
          <p:nvSpPr>
            <p:cNvPr id="80" name="Text Box 86">
              <a:extLst>
                <a:ext uri="{FF2B5EF4-FFF2-40B4-BE49-F238E27FC236}">
                  <a16:creationId xmlns:a16="http://schemas.microsoft.com/office/drawing/2014/main" id="{0704B619-CE41-49C1-852C-77E35E795740}"/>
                </a:ext>
              </a:extLst>
            </p:cNvPr>
            <p:cNvSpPr txBox="1">
              <a:spLocks noChangeArrowheads="1"/>
            </p:cNvSpPr>
            <p:nvPr/>
          </p:nvSpPr>
          <p:spPr bwMode="auto">
            <a:xfrm>
              <a:off x="1362867" y="1742740"/>
              <a:ext cx="1143647"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en-US" sz="1400" b="0" dirty="0"/>
                <a:t>coppie</a:t>
              </a:r>
            </a:p>
            <a:p>
              <a:pPr algn="ctr"/>
              <a:r>
                <a:rPr lang="it-IT" altLang="en-US" sz="1400" b="0" dirty="0"/>
                <a:t>emotive-neutre</a:t>
              </a:r>
            </a:p>
          </p:txBody>
        </p:sp>
        <p:sp>
          <p:nvSpPr>
            <p:cNvPr id="81" name="Line 89">
              <a:extLst>
                <a:ext uri="{FF2B5EF4-FFF2-40B4-BE49-F238E27FC236}">
                  <a16:creationId xmlns:a16="http://schemas.microsoft.com/office/drawing/2014/main" id="{313EA4B4-7784-4DFC-8580-D713220DC542}"/>
                </a:ext>
              </a:extLst>
            </p:cNvPr>
            <p:cNvSpPr>
              <a:spLocks noChangeShapeType="1"/>
            </p:cNvSpPr>
            <p:nvPr/>
          </p:nvSpPr>
          <p:spPr bwMode="auto">
            <a:xfrm>
              <a:off x="3336928" y="2173913"/>
              <a:ext cx="0" cy="2000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en-GB"/>
            </a:p>
          </p:txBody>
        </p:sp>
        <p:sp>
          <p:nvSpPr>
            <p:cNvPr id="82" name="Line 89">
              <a:extLst>
                <a:ext uri="{FF2B5EF4-FFF2-40B4-BE49-F238E27FC236}">
                  <a16:creationId xmlns:a16="http://schemas.microsoft.com/office/drawing/2014/main" id="{B5B1B830-968C-45EB-9D1B-66B5AE07C366}"/>
                </a:ext>
              </a:extLst>
            </p:cNvPr>
            <p:cNvSpPr>
              <a:spLocks noChangeShapeType="1"/>
            </p:cNvSpPr>
            <p:nvPr/>
          </p:nvSpPr>
          <p:spPr bwMode="auto">
            <a:xfrm>
              <a:off x="4491038" y="2173913"/>
              <a:ext cx="0" cy="2000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en-GB"/>
            </a:p>
          </p:txBody>
        </p:sp>
        <p:sp>
          <p:nvSpPr>
            <p:cNvPr id="83" name="Line 89">
              <a:extLst>
                <a:ext uri="{FF2B5EF4-FFF2-40B4-BE49-F238E27FC236}">
                  <a16:creationId xmlns:a16="http://schemas.microsoft.com/office/drawing/2014/main" id="{E33B32B6-4196-45A9-B307-65B69BA472DA}"/>
                </a:ext>
              </a:extLst>
            </p:cNvPr>
            <p:cNvSpPr>
              <a:spLocks noChangeShapeType="1"/>
            </p:cNvSpPr>
            <p:nvPr/>
          </p:nvSpPr>
          <p:spPr bwMode="auto">
            <a:xfrm>
              <a:off x="5998369" y="2173913"/>
              <a:ext cx="0" cy="2000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en-GB"/>
            </a:p>
          </p:txBody>
        </p:sp>
        <p:sp>
          <p:nvSpPr>
            <p:cNvPr id="84" name="Line 89">
              <a:extLst>
                <a:ext uri="{FF2B5EF4-FFF2-40B4-BE49-F238E27FC236}">
                  <a16:creationId xmlns:a16="http://schemas.microsoft.com/office/drawing/2014/main" id="{3416EC29-C478-4044-8970-06CDB437F4EC}"/>
                </a:ext>
              </a:extLst>
            </p:cNvPr>
            <p:cNvSpPr>
              <a:spLocks noChangeShapeType="1"/>
            </p:cNvSpPr>
            <p:nvPr/>
          </p:nvSpPr>
          <p:spPr bwMode="auto">
            <a:xfrm>
              <a:off x="7177088" y="2173913"/>
              <a:ext cx="0" cy="2000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0" tIns="0" rIns="0" bIns="0">
              <a:spAutoFit/>
            </a:bodyPr>
            <a:lstStyle/>
            <a:p>
              <a:endParaRPr lang="en-GB"/>
            </a:p>
          </p:txBody>
        </p:sp>
        <p:sp>
          <p:nvSpPr>
            <p:cNvPr id="85" name="Line 89">
              <a:extLst>
                <a:ext uri="{FF2B5EF4-FFF2-40B4-BE49-F238E27FC236}">
                  <a16:creationId xmlns:a16="http://schemas.microsoft.com/office/drawing/2014/main" id="{FD908FFF-9F6A-4E8B-AE7C-994FA2B15ED5}"/>
                </a:ext>
              </a:extLst>
            </p:cNvPr>
            <p:cNvSpPr>
              <a:spLocks noChangeShapeType="1"/>
            </p:cNvSpPr>
            <p:nvPr/>
          </p:nvSpPr>
          <p:spPr bwMode="auto">
            <a:xfrm>
              <a:off x="8350250" y="2173913"/>
              <a:ext cx="0" cy="2000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68018">
                                            <p:txEl>
                                              <p:pRg st="0" end="0"/>
                                            </p:txEl>
                                          </p:spTgt>
                                        </p:tgtEl>
                                        <p:attrNameLst>
                                          <p:attrName>style.visibility</p:attrName>
                                        </p:attrNameLst>
                                      </p:cBhvr>
                                      <p:to>
                                        <p:strVal val="visible"/>
                                      </p:to>
                                    </p:set>
                                    <p:animEffect transition="in" filter="wipe(left)">
                                      <p:cBhvr>
                                        <p:cTn id="9" dur="500"/>
                                        <p:tgtEl>
                                          <p:spTgt spid="16801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8018">
                                            <p:txEl>
                                              <p:pRg st="1" end="1"/>
                                            </p:txEl>
                                          </p:spTgt>
                                        </p:tgtEl>
                                        <p:attrNameLst>
                                          <p:attrName>style.visibility</p:attrName>
                                        </p:attrNameLst>
                                      </p:cBhvr>
                                      <p:to>
                                        <p:strVal val="visible"/>
                                      </p:to>
                                    </p:set>
                                    <p:animEffect transition="in" filter="wipe(left)">
                                      <p:cBhvr>
                                        <p:cTn id="14" dur="500"/>
                                        <p:tgtEl>
                                          <p:spTgt spid="16801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8020"/>
                                        </p:tgtEl>
                                        <p:attrNameLst>
                                          <p:attrName>style.visibility</p:attrName>
                                        </p:attrNameLst>
                                      </p:cBhvr>
                                      <p:to>
                                        <p:strVal val="visible"/>
                                      </p:to>
                                    </p:set>
                                    <p:animEffect transition="in" filter="fade">
                                      <p:cBhvr>
                                        <p:cTn id="19" dur="1000"/>
                                        <p:tgtEl>
                                          <p:spTgt spid="168020"/>
                                        </p:tgtEl>
                                      </p:cBhvr>
                                    </p:animEffect>
                                  </p:childTnLst>
                                </p:cTn>
                              </p:par>
                              <p:par>
                                <p:cTn id="20" presetID="10" presetClass="entr" presetSubtype="0" fill="hold" nodeType="withEffect">
                                  <p:stCondLst>
                                    <p:cond delay="0"/>
                                  </p:stCondLst>
                                  <p:childTnLst>
                                    <p:set>
                                      <p:cBhvr>
                                        <p:cTn id="21" dur="1" fill="hold">
                                          <p:stCondLst>
                                            <p:cond delay="0"/>
                                          </p:stCondLst>
                                        </p:cTn>
                                        <p:tgtEl>
                                          <p:spTgt spid="168021"/>
                                        </p:tgtEl>
                                        <p:attrNameLst>
                                          <p:attrName>style.visibility</p:attrName>
                                        </p:attrNameLst>
                                      </p:cBhvr>
                                      <p:to>
                                        <p:strVal val="visible"/>
                                      </p:to>
                                    </p:set>
                                    <p:animEffect transition="in" filter="fade">
                                      <p:cBhvr>
                                        <p:cTn id="22" dur="1000"/>
                                        <p:tgtEl>
                                          <p:spTgt spid="168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018"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Line 3">
            <a:extLst>
              <a:ext uri="{FF2B5EF4-FFF2-40B4-BE49-F238E27FC236}">
                <a16:creationId xmlns:a16="http://schemas.microsoft.com/office/drawing/2014/main" id="{0A2FAAEB-89BC-4E32-8DAE-D67DCB03F033}"/>
              </a:ext>
            </a:extLst>
          </p:cNvPr>
          <p:cNvSpPr>
            <a:spLocks noChangeShapeType="1"/>
          </p:cNvSpPr>
          <p:nvPr/>
        </p:nvSpPr>
        <p:spPr bwMode="auto">
          <a:xfrm>
            <a:off x="5362575" y="4178300"/>
            <a:ext cx="3098800" cy="1588"/>
          </a:xfrm>
          <a:prstGeom prst="line">
            <a:avLst/>
          </a:prstGeom>
          <a:noFill/>
          <a:ln w="17463">
            <a:solidFill>
              <a:srgbClr val="FF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5892" name="Rectangle 4">
            <a:extLst>
              <a:ext uri="{FF2B5EF4-FFF2-40B4-BE49-F238E27FC236}">
                <a16:creationId xmlns:a16="http://schemas.microsoft.com/office/drawing/2014/main" id="{A71C0EC7-7853-4064-AA14-030EB4A8294C}"/>
              </a:ext>
            </a:extLst>
          </p:cNvPr>
          <p:cNvSpPr>
            <a:spLocks noChangeArrowheads="1"/>
          </p:cNvSpPr>
          <p:nvPr/>
        </p:nvSpPr>
        <p:spPr bwMode="auto">
          <a:xfrm>
            <a:off x="6003925" y="2409825"/>
            <a:ext cx="2346325" cy="3525838"/>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894" name="Line 6">
            <a:extLst>
              <a:ext uri="{FF2B5EF4-FFF2-40B4-BE49-F238E27FC236}">
                <a16:creationId xmlns:a16="http://schemas.microsoft.com/office/drawing/2014/main" id="{4C29F319-8E3B-427D-9BEC-DAB0382A1F2E}"/>
              </a:ext>
            </a:extLst>
          </p:cNvPr>
          <p:cNvSpPr>
            <a:spLocks noChangeShapeType="1"/>
          </p:cNvSpPr>
          <p:nvPr/>
        </p:nvSpPr>
        <p:spPr bwMode="auto">
          <a:xfrm>
            <a:off x="6003925" y="5057775"/>
            <a:ext cx="2346325" cy="1588"/>
          </a:xfrm>
          <a:prstGeom prst="line">
            <a:avLst/>
          </a:prstGeom>
          <a:noFill/>
          <a:ln w="7938">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5895" name="Line 7">
            <a:extLst>
              <a:ext uri="{FF2B5EF4-FFF2-40B4-BE49-F238E27FC236}">
                <a16:creationId xmlns:a16="http://schemas.microsoft.com/office/drawing/2014/main" id="{C16FFE7B-F14E-4320-8492-37E33891FEFB}"/>
              </a:ext>
            </a:extLst>
          </p:cNvPr>
          <p:cNvSpPr>
            <a:spLocks noChangeShapeType="1"/>
          </p:cNvSpPr>
          <p:nvPr/>
        </p:nvSpPr>
        <p:spPr bwMode="auto">
          <a:xfrm>
            <a:off x="7177088" y="2386013"/>
            <a:ext cx="1587" cy="3538537"/>
          </a:xfrm>
          <a:prstGeom prst="line">
            <a:avLst/>
          </a:prstGeom>
          <a:noFill/>
          <a:ln w="7938">
            <a:solidFill>
              <a:srgbClr val="FF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5896" name="Line 8">
            <a:extLst>
              <a:ext uri="{FF2B5EF4-FFF2-40B4-BE49-F238E27FC236}">
                <a16:creationId xmlns:a16="http://schemas.microsoft.com/office/drawing/2014/main" id="{1228FB10-9B37-4AFD-B815-D74BA7B4DF11}"/>
              </a:ext>
            </a:extLst>
          </p:cNvPr>
          <p:cNvSpPr>
            <a:spLocks noChangeShapeType="1"/>
          </p:cNvSpPr>
          <p:nvPr/>
        </p:nvSpPr>
        <p:spPr bwMode="auto">
          <a:xfrm>
            <a:off x="6003925" y="3294063"/>
            <a:ext cx="2346325" cy="1587"/>
          </a:xfrm>
          <a:prstGeom prst="line">
            <a:avLst/>
          </a:prstGeom>
          <a:noFill/>
          <a:ln w="7938">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5897" name="Line 9">
            <a:extLst>
              <a:ext uri="{FF2B5EF4-FFF2-40B4-BE49-F238E27FC236}">
                <a16:creationId xmlns:a16="http://schemas.microsoft.com/office/drawing/2014/main" id="{7B0693BC-66A2-4232-A476-861B6450BE6A}"/>
              </a:ext>
            </a:extLst>
          </p:cNvPr>
          <p:cNvSpPr>
            <a:spLocks noChangeShapeType="1"/>
          </p:cNvSpPr>
          <p:nvPr/>
        </p:nvSpPr>
        <p:spPr bwMode="auto">
          <a:xfrm>
            <a:off x="1503363" y="4178300"/>
            <a:ext cx="3098800" cy="1588"/>
          </a:xfrm>
          <a:prstGeom prst="line">
            <a:avLst/>
          </a:prstGeom>
          <a:noFill/>
          <a:ln w="17463">
            <a:solidFill>
              <a:srgbClr val="FF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5898" name="Rectangle 10">
            <a:extLst>
              <a:ext uri="{FF2B5EF4-FFF2-40B4-BE49-F238E27FC236}">
                <a16:creationId xmlns:a16="http://schemas.microsoft.com/office/drawing/2014/main" id="{FA3043B6-AB98-4854-9158-5DA191985D67}"/>
              </a:ext>
            </a:extLst>
          </p:cNvPr>
          <p:cNvSpPr>
            <a:spLocks noChangeArrowheads="1"/>
          </p:cNvSpPr>
          <p:nvPr/>
        </p:nvSpPr>
        <p:spPr bwMode="auto">
          <a:xfrm>
            <a:off x="2144713" y="2408238"/>
            <a:ext cx="2346325" cy="3529012"/>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00" name="Line 12">
            <a:extLst>
              <a:ext uri="{FF2B5EF4-FFF2-40B4-BE49-F238E27FC236}">
                <a16:creationId xmlns:a16="http://schemas.microsoft.com/office/drawing/2014/main" id="{090AC44F-6B94-4CC3-9008-2038C4E80D04}"/>
              </a:ext>
            </a:extLst>
          </p:cNvPr>
          <p:cNvSpPr>
            <a:spLocks noChangeShapeType="1"/>
          </p:cNvSpPr>
          <p:nvPr/>
        </p:nvSpPr>
        <p:spPr bwMode="auto">
          <a:xfrm>
            <a:off x="2144713" y="5057775"/>
            <a:ext cx="2346325" cy="1588"/>
          </a:xfrm>
          <a:prstGeom prst="line">
            <a:avLst/>
          </a:prstGeom>
          <a:noFill/>
          <a:ln w="7938">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5901" name="Line 13">
            <a:extLst>
              <a:ext uri="{FF2B5EF4-FFF2-40B4-BE49-F238E27FC236}">
                <a16:creationId xmlns:a16="http://schemas.microsoft.com/office/drawing/2014/main" id="{FEEF8594-6A01-4CDB-8194-BA05ADD345E7}"/>
              </a:ext>
            </a:extLst>
          </p:cNvPr>
          <p:cNvSpPr>
            <a:spLocks noChangeShapeType="1"/>
          </p:cNvSpPr>
          <p:nvPr/>
        </p:nvSpPr>
        <p:spPr bwMode="auto">
          <a:xfrm>
            <a:off x="3317875" y="2384425"/>
            <a:ext cx="1588" cy="3551238"/>
          </a:xfrm>
          <a:prstGeom prst="line">
            <a:avLst/>
          </a:prstGeom>
          <a:noFill/>
          <a:ln w="7938">
            <a:solidFill>
              <a:srgbClr val="FF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5904" name="Line 16">
            <a:extLst>
              <a:ext uri="{FF2B5EF4-FFF2-40B4-BE49-F238E27FC236}">
                <a16:creationId xmlns:a16="http://schemas.microsoft.com/office/drawing/2014/main" id="{CCB60DC3-4C5F-4DC9-8391-F91E38A236C5}"/>
              </a:ext>
            </a:extLst>
          </p:cNvPr>
          <p:cNvSpPr>
            <a:spLocks noChangeShapeType="1"/>
          </p:cNvSpPr>
          <p:nvPr/>
        </p:nvSpPr>
        <p:spPr bwMode="auto">
          <a:xfrm>
            <a:off x="2144713" y="3294063"/>
            <a:ext cx="2346325" cy="1587"/>
          </a:xfrm>
          <a:prstGeom prst="line">
            <a:avLst/>
          </a:prstGeom>
          <a:noFill/>
          <a:ln w="7938">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5913" name="Oval 25">
            <a:extLst>
              <a:ext uri="{FF2B5EF4-FFF2-40B4-BE49-F238E27FC236}">
                <a16:creationId xmlns:a16="http://schemas.microsoft.com/office/drawing/2014/main" id="{DC9D3113-4108-4056-AD23-9A8F32E9AF7F}"/>
              </a:ext>
            </a:extLst>
          </p:cNvPr>
          <p:cNvSpPr>
            <a:spLocks noChangeArrowheads="1"/>
          </p:cNvSpPr>
          <p:nvPr/>
        </p:nvSpPr>
        <p:spPr bwMode="auto">
          <a:xfrm>
            <a:off x="4081463" y="3954463"/>
            <a:ext cx="304800" cy="441325"/>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14" name="Oval 26">
            <a:extLst>
              <a:ext uri="{FF2B5EF4-FFF2-40B4-BE49-F238E27FC236}">
                <a16:creationId xmlns:a16="http://schemas.microsoft.com/office/drawing/2014/main" id="{3C8BA489-39F0-45E4-BAFB-3B02DAEAC855}"/>
              </a:ext>
            </a:extLst>
          </p:cNvPr>
          <p:cNvSpPr>
            <a:spLocks noChangeArrowheads="1"/>
          </p:cNvSpPr>
          <p:nvPr/>
        </p:nvSpPr>
        <p:spPr bwMode="auto">
          <a:xfrm>
            <a:off x="2905125" y="4837113"/>
            <a:ext cx="306388" cy="439737"/>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15" name="Oval 27">
            <a:extLst>
              <a:ext uri="{FF2B5EF4-FFF2-40B4-BE49-F238E27FC236}">
                <a16:creationId xmlns:a16="http://schemas.microsoft.com/office/drawing/2014/main" id="{A6DB6FCB-C1F1-467E-B06D-57AFD2658567}"/>
              </a:ext>
            </a:extLst>
          </p:cNvPr>
          <p:cNvSpPr>
            <a:spLocks noChangeArrowheads="1"/>
          </p:cNvSpPr>
          <p:nvPr/>
        </p:nvSpPr>
        <p:spPr bwMode="auto">
          <a:xfrm>
            <a:off x="2909888" y="5718175"/>
            <a:ext cx="306387" cy="441325"/>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16" name="Oval 28">
            <a:extLst>
              <a:ext uri="{FF2B5EF4-FFF2-40B4-BE49-F238E27FC236}">
                <a16:creationId xmlns:a16="http://schemas.microsoft.com/office/drawing/2014/main" id="{E310F610-336C-46AF-9F26-DB2B4F1814C8}"/>
              </a:ext>
            </a:extLst>
          </p:cNvPr>
          <p:cNvSpPr>
            <a:spLocks noChangeArrowheads="1"/>
          </p:cNvSpPr>
          <p:nvPr/>
        </p:nvSpPr>
        <p:spPr bwMode="auto">
          <a:xfrm>
            <a:off x="1735138" y="5718175"/>
            <a:ext cx="304800" cy="441325"/>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17" name="Oval 29">
            <a:extLst>
              <a:ext uri="{FF2B5EF4-FFF2-40B4-BE49-F238E27FC236}">
                <a16:creationId xmlns:a16="http://schemas.microsoft.com/office/drawing/2014/main" id="{B5F2C7CC-AD9E-405A-BC12-4886E481A316}"/>
              </a:ext>
            </a:extLst>
          </p:cNvPr>
          <p:cNvSpPr>
            <a:spLocks noChangeArrowheads="1"/>
          </p:cNvSpPr>
          <p:nvPr/>
        </p:nvSpPr>
        <p:spPr bwMode="auto">
          <a:xfrm>
            <a:off x="8445500" y="3835400"/>
            <a:ext cx="306388" cy="438150"/>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18" name="Oval 30">
            <a:extLst>
              <a:ext uri="{FF2B5EF4-FFF2-40B4-BE49-F238E27FC236}">
                <a16:creationId xmlns:a16="http://schemas.microsoft.com/office/drawing/2014/main" id="{DEDA791D-DC69-4EBB-8455-7432B98841B0}"/>
              </a:ext>
            </a:extLst>
          </p:cNvPr>
          <p:cNvSpPr>
            <a:spLocks noChangeArrowheads="1"/>
          </p:cNvSpPr>
          <p:nvPr/>
        </p:nvSpPr>
        <p:spPr bwMode="auto">
          <a:xfrm>
            <a:off x="7272338" y="4837113"/>
            <a:ext cx="306387" cy="439737"/>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19" name="Oval 31">
            <a:extLst>
              <a:ext uri="{FF2B5EF4-FFF2-40B4-BE49-F238E27FC236}">
                <a16:creationId xmlns:a16="http://schemas.microsoft.com/office/drawing/2014/main" id="{59441B9B-3104-494C-86F5-F4CDA67B0919}"/>
              </a:ext>
            </a:extLst>
          </p:cNvPr>
          <p:cNvSpPr>
            <a:spLocks noChangeArrowheads="1"/>
          </p:cNvSpPr>
          <p:nvPr/>
        </p:nvSpPr>
        <p:spPr bwMode="auto">
          <a:xfrm>
            <a:off x="7272338" y="5718175"/>
            <a:ext cx="306387" cy="441325"/>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20" name="Oval 32">
            <a:extLst>
              <a:ext uri="{FF2B5EF4-FFF2-40B4-BE49-F238E27FC236}">
                <a16:creationId xmlns:a16="http://schemas.microsoft.com/office/drawing/2014/main" id="{59A84D58-1295-4191-A219-1D143443B0E3}"/>
              </a:ext>
            </a:extLst>
          </p:cNvPr>
          <p:cNvSpPr>
            <a:spLocks noChangeArrowheads="1"/>
          </p:cNvSpPr>
          <p:nvPr/>
        </p:nvSpPr>
        <p:spPr bwMode="auto">
          <a:xfrm>
            <a:off x="6099175" y="5718175"/>
            <a:ext cx="304800" cy="441325"/>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5922" name="Picture 34">
            <a:extLst>
              <a:ext uri="{FF2B5EF4-FFF2-40B4-BE49-F238E27FC236}">
                <a16:creationId xmlns:a16="http://schemas.microsoft.com/office/drawing/2014/main" id="{EA68CED3-625D-4AC1-B766-2A0B6E886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2725" y="3792538"/>
            <a:ext cx="10255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3" name="Picture 35">
            <a:extLst>
              <a:ext uri="{FF2B5EF4-FFF2-40B4-BE49-F238E27FC236}">
                <a16:creationId xmlns:a16="http://schemas.microsoft.com/office/drawing/2014/main" id="{ABEFC29E-CA5A-4F58-81B5-8C76852964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4673600"/>
            <a:ext cx="102393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4" name="Picture 36">
            <a:extLst>
              <a:ext uri="{FF2B5EF4-FFF2-40B4-BE49-F238E27FC236}">
                <a16:creationId xmlns:a16="http://schemas.microsoft.com/office/drawing/2014/main" id="{279C80C4-61A5-40A9-BC3F-481F0E521B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5553075"/>
            <a:ext cx="10239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5" name="Picture 37">
            <a:extLst>
              <a:ext uri="{FF2B5EF4-FFF2-40B4-BE49-F238E27FC236}">
                <a16:creationId xmlns:a16="http://schemas.microsoft.com/office/drawing/2014/main" id="{654037DC-1269-4781-9E77-124D518CB6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5553075"/>
            <a:ext cx="10239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973" name="Group 85">
            <a:extLst>
              <a:ext uri="{FF2B5EF4-FFF2-40B4-BE49-F238E27FC236}">
                <a16:creationId xmlns:a16="http://schemas.microsoft.com/office/drawing/2014/main" id="{4B374FF1-0E08-4E90-AC54-DD7C924395F3}"/>
              </a:ext>
            </a:extLst>
          </p:cNvPr>
          <p:cNvGrpSpPr>
            <a:grpSpLocks/>
          </p:cNvGrpSpPr>
          <p:nvPr/>
        </p:nvGrpSpPr>
        <p:grpSpPr bwMode="auto">
          <a:xfrm>
            <a:off x="5487988" y="2028825"/>
            <a:ext cx="3348037" cy="2530475"/>
            <a:chOff x="3457" y="1278"/>
            <a:chExt cx="2109" cy="1594"/>
          </a:xfrm>
        </p:grpSpPr>
        <p:sp>
          <p:nvSpPr>
            <p:cNvPr id="165893" name="Line 5">
              <a:extLst>
                <a:ext uri="{FF2B5EF4-FFF2-40B4-BE49-F238E27FC236}">
                  <a16:creationId xmlns:a16="http://schemas.microsoft.com/office/drawing/2014/main" id="{1EF8EE48-7A04-452E-8DD8-265C335A1B9E}"/>
                </a:ext>
              </a:extLst>
            </p:cNvPr>
            <p:cNvSpPr>
              <a:spLocks noChangeShapeType="1"/>
            </p:cNvSpPr>
            <p:nvPr/>
          </p:nvSpPr>
          <p:spPr bwMode="auto">
            <a:xfrm>
              <a:off x="5225" y="1520"/>
              <a:ext cx="19" cy="1"/>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5909" name="Oval 21">
              <a:extLst>
                <a:ext uri="{FF2B5EF4-FFF2-40B4-BE49-F238E27FC236}">
                  <a16:creationId xmlns:a16="http://schemas.microsoft.com/office/drawing/2014/main" id="{6F845472-0A67-4071-BAE2-3159BB48A23E}"/>
                </a:ext>
              </a:extLst>
            </p:cNvPr>
            <p:cNvSpPr>
              <a:spLocks noChangeArrowheads="1"/>
            </p:cNvSpPr>
            <p:nvPr/>
          </p:nvSpPr>
          <p:spPr bwMode="auto">
            <a:xfrm>
              <a:off x="4250" y="1382"/>
              <a:ext cx="193" cy="277"/>
            </a:xfrm>
            <a:prstGeom prst="ellipse">
              <a:avLst/>
            </a:prstGeom>
            <a:noFill/>
            <a:ln w="25400">
              <a:solidFill>
                <a:srgbClr val="00A65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10" name="Oval 22">
              <a:extLst>
                <a:ext uri="{FF2B5EF4-FFF2-40B4-BE49-F238E27FC236}">
                  <a16:creationId xmlns:a16="http://schemas.microsoft.com/office/drawing/2014/main" id="{F65A09C1-03AA-4B3C-83EA-7D26AB4C8BEB}"/>
                </a:ext>
              </a:extLst>
            </p:cNvPr>
            <p:cNvSpPr>
              <a:spLocks noChangeArrowheads="1"/>
            </p:cNvSpPr>
            <p:nvPr/>
          </p:nvSpPr>
          <p:spPr bwMode="auto">
            <a:xfrm>
              <a:off x="4983" y="1382"/>
              <a:ext cx="192" cy="277"/>
            </a:xfrm>
            <a:prstGeom prst="ellipse">
              <a:avLst/>
            </a:prstGeom>
            <a:noFill/>
            <a:ln w="25400">
              <a:solidFill>
                <a:srgbClr val="00A65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11" name="Oval 23">
              <a:extLst>
                <a:ext uri="{FF2B5EF4-FFF2-40B4-BE49-F238E27FC236}">
                  <a16:creationId xmlns:a16="http://schemas.microsoft.com/office/drawing/2014/main" id="{F61A8AE9-C355-4F06-9D1E-8EF86EDE99B9}"/>
                </a:ext>
              </a:extLst>
            </p:cNvPr>
            <p:cNvSpPr>
              <a:spLocks noChangeArrowheads="1"/>
            </p:cNvSpPr>
            <p:nvPr/>
          </p:nvSpPr>
          <p:spPr bwMode="auto">
            <a:xfrm>
              <a:off x="4250" y="1936"/>
              <a:ext cx="194" cy="278"/>
            </a:xfrm>
            <a:prstGeom prst="ellipse">
              <a:avLst/>
            </a:prstGeom>
            <a:noFill/>
            <a:ln w="25400">
              <a:solidFill>
                <a:srgbClr val="00A65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12" name="Oval 24">
              <a:extLst>
                <a:ext uri="{FF2B5EF4-FFF2-40B4-BE49-F238E27FC236}">
                  <a16:creationId xmlns:a16="http://schemas.microsoft.com/office/drawing/2014/main" id="{41D2CDD4-BD3B-429C-A5FE-F5CFABD97CDE}"/>
                </a:ext>
              </a:extLst>
            </p:cNvPr>
            <p:cNvSpPr>
              <a:spLocks noChangeArrowheads="1"/>
            </p:cNvSpPr>
            <p:nvPr/>
          </p:nvSpPr>
          <p:spPr bwMode="auto">
            <a:xfrm>
              <a:off x="3521" y="2493"/>
              <a:ext cx="192" cy="276"/>
            </a:xfrm>
            <a:prstGeom prst="ellipse">
              <a:avLst/>
            </a:prstGeom>
            <a:noFill/>
            <a:ln w="25400">
              <a:solidFill>
                <a:srgbClr val="00A65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5921" name="Picture 33">
              <a:extLst>
                <a:ext uri="{FF2B5EF4-FFF2-40B4-BE49-F238E27FC236}">
                  <a16:creationId xmlns:a16="http://schemas.microsoft.com/office/drawing/2014/main" id="{FDEC337C-59EE-4AB7-BC98-1A57235409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7" y="2389"/>
              <a:ext cx="643"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6" name="Picture 38">
              <a:extLst>
                <a:ext uri="{FF2B5EF4-FFF2-40B4-BE49-F238E27FC236}">
                  <a16:creationId xmlns:a16="http://schemas.microsoft.com/office/drawing/2014/main" id="{F172100F-2D2C-41F4-A8BF-E81675E5B0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2" y="1278"/>
              <a:ext cx="645"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7" name="Picture 39">
              <a:extLst>
                <a:ext uri="{FF2B5EF4-FFF2-40B4-BE49-F238E27FC236}">
                  <a16:creationId xmlns:a16="http://schemas.microsoft.com/office/drawing/2014/main" id="{816AFE33-429E-4DA7-A4CD-E5161E470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3" y="1834"/>
              <a:ext cx="644"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8" name="Picture 40">
              <a:extLst>
                <a:ext uri="{FF2B5EF4-FFF2-40B4-BE49-F238E27FC236}">
                  <a16:creationId xmlns:a16="http://schemas.microsoft.com/office/drawing/2014/main" id="{DADD5786-629C-41CF-9C50-C3B72911D5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2" y="1279"/>
              <a:ext cx="644"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37" name="Oval 49">
              <a:extLst>
                <a:ext uri="{FF2B5EF4-FFF2-40B4-BE49-F238E27FC236}">
                  <a16:creationId xmlns:a16="http://schemas.microsoft.com/office/drawing/2014/main" id="{70D008EA-3B8E-463F-9F32-A5B11901F51F}"/>
                </a:ext>
              </a:extLst>
            </p:cNvPr>
            <p:cNvSpPr>
              <a:spLocks noChangeArrowheads="1"/>
            </p:cNvSpPr>
            <p:nvPr/>
          </p:nvSpPr>
          <p:spPr bwMode="auto">
            <a:xfrm>
              <a:off x="4250" y="1382"/>
              <a:ext cx="193" cy="277"/>
            </a:xfrm>
            <a:prstGeom prst="ellipse">
              <a:avLst/>
            </a:prstGeom>
            <a:noFill/>
            <a:ln w="254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38" name="Oval 50">
              <a:extLst>
                <a:ext uri="{FF2B5EF4-FFF2-40B4-BE49-F238E27FC236}">
                  <a16:creationId xmlns:a16="http://schemas.microsoft.com/office/drawing/2014/main" id="{18A9EEEA-0B43-40C7-A72B-875ED8108850}"/>
                </a:ext>
              </a:extLst>
            </p:cNvPr>
            <p:cNvSpPr>
              <a:spLocks noChangeArrowheads="1"/>
            </p:cNvSpPr>
            <p:nvPr/>
          </p:nvSpPr>
          <p:spPr bwMode="auto">
            <a:xfrm>
              <a:off x="4983" y="1382"/>
              <a:ext cx="192" cy="277"/>
            </a:xfrm>
            <a:prstGeom prst="ellipse">
              <a:avLst/>
            </a:prstGeom>
            <a:noFill/>
            <a:ln w="254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39" name="Oval 51">
              <a:extLst>
                <a:ext uri="{FF2B5EF4-FFF2-40B4-BE49-F238E27FC236}">
                  <a16:creationId xmlns:a16="http://schemas.microsoft.com/office/drawing/2014/main" id="{E980C128-6A12-40DC-910C-E4FA2682870B}"/>
                </a:ext>
              </a:extLst>
            </p:cNvPr>
            <p:cNvSpPr>
              <a:spLocks noChangeArrowheads="1"/>
            </p:cNvSpPr>
            <p:nvPr/>
          </p:nvSpPr>
          <p:spPr bwMode="auto">
            <a:xfrm>
              <a:off x="4250" y="1936"/>
              <a:ext cx="194" cy="278"/>
            </a:xfrm>
            <a:prstGeom prst="ellipse">
              <a:avLst/>
            </a:prstGeom>
            <a:noFill/>
            <a:ln w="254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40" name="Oval 52">
              <a:extLst>
                <a:ext uri="{FF2B5EF4-FFF2-40B4-BE49-F238E27FC236}">
                  <a16:creationId xmlns:a16="http://schemas.microsoft.com/office/drawing/2014/main" id="{71DA188F-138E-4B29-8BD1-E4849F0C81F8}"/>
                </a:ext>
              </a:extLst>
            </p:cNvPr>
            <p:cNvSpPr>
              <a:spLocks noChangeArrowheads="1"/>
            </p:cNvSpPr>
            <p:nvPr/>
          </p:nvSpPr>
          <p:spPr bwMode="auto">
            <a:xfrm>
              <a:off x="3521" y="2493"/>
              <a:ext cx="192" cy="276"/>
            </a:xfrm>
            <a:prstGeom prst="ellipse">
              <a:avLst/>
            </a:prstGeom>
            <a:noFill/>
            <a:ln w="254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pic>
        <p:nvPicPr>
          <p:cNvPr id="165941" name="Picture 53">
            <a:extLst>
              <a:ext uri="{FF2B5EF4-FFF2-40B4-BE49-F238E27FC236}">
                <a16:creationId xmlns:a16="http://schemas.microsoft.com/office/drawing/2014/main" id="{219521B9-C0EA-4D6A-9EE2-A3D0B4589C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3038" y="3792538"/>
            <a:ext cx="1020762"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42" name="Oval 54">
            <a:extLst>
              <a:ext uri="{FF2B5EF4-FFF2-40B4-BE49-F238E27FC236}">
                <a16:creationId xmlns:a16="http://schemas.microsoft.com/office/drawing/2014/main" id="{E2A7A99F-2B54-42EC-A82C-B9EFED7CC607}"/>
              </a:ext>
            </a:extLst>
          </p:cNvPr>
          <p:cNvSpPr>
            <a:spLocks noChangeArrowheads="1"/>
          </p:cNvSpPr>
          <p:nvPr/>
        </p:nvSpPr>
        <p:spPr bwMode="auto">
          <a:xfrm>
            <a:off x="4081463" y="3954463"/>
            <a:ext cx="304800" cy="441325"/>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5943" name="Picture 55">
            <a:extLst>
              <a:ext uri="{FF2B5EF4-FFF2-40B4-BE49-F238E27FC236}">
                <a16:creationId xmlns:a16="http://schemas.microsoft.com/office/drawing/2014/main" id="{C12B8D66-4F2F-4013-AB09-60DF84776C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8288" y="4673600"/>
            <a:ext cx="10223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44" name="Oval 56">
            <a:extLst>
              <a:ext uri="{FF2B5EF4-FFF2-40B4-BE49-F238E27FC236}">
                <a16:creationId xmlns:a16="http://schemas.microsoft.com/office/drawing/2014/main" id="{F226645A-C1BC-457A-B583-712FA8A1BBD4}"/>
              </a:ext>
            </a:extLst>
          </p:cNvPr>
          <p:cNvSpPr>
            <a:spLocks noChangeArrowheads="1"/>
          </p:cNvSpPr>
          <p:nvPr/>
        </p:nvSpPr>
        <p:spPr bwMode="auto">
          <a:xfrm>
            <a:off x="2905125" y="4837113"/>
            <a:ext cx="306388" cy="439737"/>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5945" name="Picture 57">
            <a:extLst>
              <a:ext uri="{FF2B5EF4-FFF2-40B4-BE49-F238E27FC236}">
                <a16:creationId xmlns:a16="http://schemas.microsoft.com/office/drawing/2014/main" id="{06634791-7BF1-416F-8EFF-8AC3F9B2BC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88" y="5554663"/>
            <a:ext cx="102235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46" name="Oval 58">
            <a:extLst>
              <a:ext uri="{FF2B5EF4-FFF2-40B4-BE49-F238E27FC236}">
                <a16:creationId xmlns:a16="http://schemas.microsoft.com/office/drawing/2014/main" id="{1F356309-0D8A-487A-A7A3-211E5672567B}"/>
              </a:ext>
            </a:extLst>
          </p:cNvPr>
          <p:cNvSpPr>
            <a:spLocks noChangeArrowheads="1"/>
          </p:cNvSpPr>
          <p:nvPr/>
        </p:nvSpPr>
        <p:spPr bwMode="auto">
          <a:xfrm>
            <a:off x="2909888" y="5718175"/>
            <a:ext cx="306387" cy="441325"/>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5947" name="Picture 59">
            <a:extLst>
              <a:ext uri="{FF2B5EF4-FFF2-40B4-BE49-F238E27FC236}">
                <a16:creationId xmlns:a16="http://schemas.microsoft.com/office/drawing/2014/main" id="{4DCAB311-4E64-4FF7-96AC-D7A9EA302A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5125" y="5554663"/>
            <a:ext cx="102235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48" name="Oval 60">
            <a:extLst>
              <a:ext uri="{FF2B5EF4-FFF2-40B4-BE49-F238E27FC236}">
                <a16:creationId xmlns:a16="http://schemas.microsoft.com/office/drawing/2014/main" id="{7CC4867A-1DA5-435D-8066-BAEAC431E7AA}"/>
              </a:ext>
            </a:extLst>
          </p:cNvPr>
          <p:cNvSpPr>
            <a:spLocks noChangeArrowheads="1"/>
          </p:cNvSpPr>
          <p:nvPr/>
        </p:nvSpPr>
        <p:spPr bwMode="auto">
          <a:xfrm>
            <a:off x="1735138" y="5718175"/>
            <a:ext cx="304800" cy="441325"/>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49" name="Oval 61">
            <a:extLst>
              <a:ext uri="{FF2B5EF4-FFF2-40B4-BE49-F238E27FC236}">
                <a16:creationId xmlns:a16="http://schemas.microsoft.com/office/drawing/2014/main" id="{7AD0713D-5C6C-4C45-96A5-E22E9B573ECB}"/>
              </a:ext>
            </a:extLst>
          </p:cNvPr>
          <p:cNvSpPr>
            <a:spLocks noChangeArrowheads="1"/>
          </p:cNvSpPr>
          <p:nvPr/>
        </p:nvSpPr>
        <p:spPr bwMode="auto">
          <a:xfrm>
            <a:off x="8445500" y="3957638"/>
            <a:ext cx="306388" cy="438150"/>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50" name="Oval 62">
            <a:extLst>
              <a:ext uri="{FF2B5EF4-FFF2-40B4-BE49-F238E27FC236}">
                <a16:creationId xmlns:a16="http://schemas.microsoft.com/office/drawing/2014/main" id="{F5D3B52A-855C-475F-BE0A-05FEE262F327}"/>
              </a:ext>
            </a:extLst>
          </p:cNvPr>
          <p:cNvSpPr>
            <a:spLocks noChangeArrowheads="1"/>
          </p:cNvSpPr>
          <p:nvPr/>
        </p:nvSpPr>
        <p:spPr bwMode="auto">
          <a:xfrm>
            <a:off x="7272338" y="4837113"/>
            <a:ext cx="306387" cy="439737"/>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51" name="Oval 63">
            <a:extLst>
              <a:ext uri="{FF2B5EF4-FFF2-40B4-BE49-F238E27FC236}">
                <a16:creationId xmlns:a16="http://schemas.microsoft.com/office/drawing/2014/main" id="{F9B62AAF-8E4C-427B-9497-8A650CADD6B4}"/>
              </a:ext>
            </a:extLst>
          </p:cNvPr>
          <p:cNvSpPr>
            <a:spLocks noChangeArrowheads="1"/>
          </p:cNvSpPr>
          <p:nvPr/>
        </p:nvSpPr>
        <p:spPr bwMode="auto">
          <a:xfrm>
            <a:off x="7272338" y="5718175"/>
            <a:ext cx="306387" cy="441325"/>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52" name="Oval 64">
            <a:extLst>
              <a:ext uri="{FF2B5EF4-FFF2-40B4-BE49-F238E27FC236}">
                <a16:creationId xmlns:a16="http://schemas.microsoft.com/office/drawing/2014/main" id="{E2AB3085-E381-4E14-92B1-3890AD9A87C7}"/>
              </a:ext>
            </a:extLst>
          </p:cNvPr>
          <p:cNvSpPr>
            <a:spLocks noChangeArrowheads="1"/>
          </p:cNvSpPr>
          <p:nvPr/>
        </p:nvSpPr>
        <p:spPr bwMode="auto">
          <a:xfrm>
            <a:off x="6099175" y="5718175"/>
            <a:ext cx="304800" cy="441325"/>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54" name="Rectangle 66">
            <a:extLst>
              <a:ext uri="{FF2B5EF4-FFF2-40B4-BE49-F238E27FC236}">
                <a16:creationId xmlns:a16="http://schemas.microsoft.com/office/drawing/2014/main" id="{B6ED53DE-D1EA-469A-BF4C-15B3F3FA1504}"/>
              </a:ext>
            </a:extLst>
          </p:cNvPr>
          <p:cNvSpPr>
            <a:spLocks noChangeArrowheads="1"/>
          </p:cNvSpPr>
          <p:nvPr/>
        </p:nvSpPr>
        <p:spPr bwMode="auto">
          <a:xfrm>
            <a:off x="1046163" y="2335213"/>
            <a:ext cx="338137"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100</a:t>
            </a:r>
            <a:endParaRPr lang="it-IT" altLang="en-US" b="0"/>
          </a:p>
        </p:txBody>
      </p:sp>
      <p:sp>
        <p:nvSpPr>
          <p:cNvPr id="165955" name="Rectangle 67">
            <a:extLst>
              <a:ext uri="{FF2B5EF4-FFF2-40B4-BE49-F238E27FC236}">
                <a16:creationId xmlns:a16="http://schemas.microsoft.com/office/drawing/2014/main" id="{0C84A15B-B3C7-4934-BA33-4A9599758986}"/>
              </a:ext>
            </a:extLst>
          </p:cNvPr>
          <p:cNvSpPr>
            <a:spLocks noChangeArrowheads="1"/>
          </p:cNvSpPr>
          <p:nvPr/>
        </p:nvSpPr>
        <p:spPr bwMode="auto">
          <a:xfrm>
            <a:off x="1158875" y="3141663"/>
            <a:ext cx="22542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50</a:t>
            </a:r>
            <a:endParaRPr lang="it-IT" altLang="en-US" b="0"/>
          </a:p>
        </p:txBody>
      </p:sp>
      <p:sp>
        <p:nvSpPr>
          <p:cNvPr id="165956" name="Rectangle 68">
            <a:extLst>
              <a:ext uri="{FF2B5EF4-FFF2-40B4-BE49-F238E27FC236}">
                <a16:creationId xmlns:a16="http://schemas.microsoft.com/office/drawing/2014/main" id="{7F428593-0D79-45A7-8B77-B4A87930DC7F}"/>
              </a:ext>
            </a:extLst>
          </p:cNvPr>
          <p:cNvSpPr>
            <a:spLocks noChangeArrowheads="1"/>
          </p:cNvSpPr>
          <p:nvPr/>
        </p:nvSpPr>
        <p:spPr bwMode="auto">
          <a:xfrm>
            <a:off x="1271588" y="4056063"/>
            <a:ext cx="1127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0</a:t>
            </a:r>
            <a:endParaRPr lang="it-IT" altLang="en-US" b="0"/>
          </a:p>
        </p:txBody>
      </p:sp>
      <p:sp>
        <p:nvSpPr>
          <p:cNvPr id="165957" name="Rectangle 69">
            <a:extLst>
              <a:ext uri="{FF2B5EF4-FFF2-40B4-BE49-F238E27FC236}">
                <a16:creationId xmlns:a16="http://schemas.microsoft.com/office/drawing/2014/main" id="{B5CDD6EB-80F6-4D79-8203-D5C65A4BF46D}"/>
              </a:ext>
            </a:extLst>
          </p:cNvPr>
          <p:cNvSpPr>
            <a:spLocks noChangeArrowheads="1"/>
          </p:cNvSpPr>
          <p:nvPr/>
        </p:nvSpPr>
        <p:spPr bwMode="auto">
          <a:xfrm>
            <a:off x="1090613" y="4945063"/>
            <a:ext cx="293687"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-50</a:t>
            </a:r>
            <a:endParaRPr lang="it-IT" altLang="en-US" b="0"/>
          </a:p>
        </p:txBody>
      </p:sp>
      <p:sp>
        <p:nvSpPr>
          <p:cNvPr id="165958" name="Rectangle 70">
            <a:extLst>
              <a:ext uri="{FF2B5EF4-FFF2-40B4-BE49-F238E27FC236}">
                <a16:creationId xmlns:a16="http://schemas.microsoft.com/office/drawing/2014/main" id="{3588429A-63A1-4EB1-AA9A-7055A3B8822B}"/>
              </a:ext>
            </a:extLst>
          </p:cNvPr>
          <p:cNvSpPr>
            <a:spLocks noChangeArrowheads="1"/>
          </p:cNvSpPr>
          <p:nvPr/>
        </p:nvSpPr>
        <p:spPr bwMode="auto">
          <a:xfrm>
            <a:off x="977900" y="5726113"/>
            <a:ext cx="406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-100</a:t>
            </a:r>
            <a:endParaRPr lang="it-IT" altLang="en-US" b="0"/>
          </a:p>
        </p:txBody>
      </p:sp>
      <p:sp>
        <p:nvSpPr>
          <p:cNvPr id="165959" name="Rectangle 71">
            <a:extLst>
              <a:ext uri="{FF2B5EF4-FFF2-40B4-BE49-F238E27FC236}">
                <a16:creationId xmlns:a16="http://schemas.microsoft.com/office/drawing/2014/main" id="{00A83DBB-059C-4C99-BF64-AF1A77D2A52C}"/>
              </a:ext>
            </a:extLst>
          </p:cNvPr>
          <p:cNvSpPr>
            <a:spLocks noChangeArrowheads="1"/>
          </p:cNvSpPr>
          <p:nvPr/>
        </p:nvSpPr>
        <p:spPr bwMode="auto">
          <a:xfrm>
            <a:off x="4511675" y="6613525"/>
            <a:ext cx="1337674"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dirty="0" err="1"/>
              <a:t>valenza</a:t>
            </a:r>
            <a:r>
              <a:rPr lang="en-US" altLang="en-US" dirty="0"/>
              <a:t> media</a:t>
            </a:r>
            <a:endParaRPr lang="it-IT" altLang="en-US" dirty="0"/>
          </a:p>
        </p:txBody>
      </p:sp>
      <p:grpSp>
        <p:nvGrpSpPr>
          <p:cNvPr id="165960" name="Group 72">
            <a:extLst>
              <a:ext uri="{FF2B5EF4-FFF2-40B4-BE49-F238E27FC236}">
                <a16:creationId xmlns:a16="http://schemas.microsoft.com/office/drawing/2014/main" id="{893DE7F9-8376-444E-978F-3CCE24B1E510}"/>
              </a:ext>
            </a:extLst>
          </p:cNvPr>
          <p:cNvGrpSpPr>
            <a:grpSpLocks/>
          </p:cNvGrpSpPr>
          <p:nvPr/>
        </p:nvGrpSpPr>
        <p:grpSpPr bwMode="auto">
          <a:xfrm>
            <a:off x="1498600" y="6383338"/>
            <a:ext cx="3454400" cy="276225"/>
            <a:chOff x="944" y="4021"/>
            <a:chExt cx="2176" cy="174"/>
          </a:xfrm>
        </p:grpSpPr>
        <p:sp>
          <p:nvSpPr>
            <p:cNvPr id="165961" name="Rectangle 73">
              <a:extLst>
                <a:ext uri="{FF2B5EF4-FFF2-40B4-BE49-F238E27FC236}">
                  <a16:creationId xmlns:a16="http://schemas.microsoft.com/office/drawing/2014/main" id="{ABF4A19E-F020-4227-81EE-2953C409F958}"/>
                </a:ext>
              </a:extLst>
            </p:cNvPr>
            <p:cNvSpPr>
              <a:spLocks noChangeArrowheads="1"/>
            </p:cNvSpPr>
            <p:nvPr/>
          </p:nvSpPr>
          <p:spPr bwMode="auto">
            <a:xfrm>
              <a:off x="944" y="4021"/>
              <a:ext cx="813"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dirty="0" err="1"/>
                <a:t>negativa</a:t>
              </a:r>
              <a:r>
                <a:rPr lang="en-US" altLang="en-US" b="0" dirty="0"/>
                <a:t> (-50)</a:t>
              </a:r>
              <a:endParaRPr lang="it-IT" altLang="en-US" b="0" dirty="0"/>
            </a:p>
          </p:txBody>
        </p:sp>
        <p:sp>
          <p:nvSpPr>
            <p:cNvPr id="165962" name="Rectangle 74">
              <a:extLst>
                <a:ext uri="{FF2B5EF4-FFF2-40B4-BE49-F238E27FC236}">
                  <a16:creationId xmlns:a16="http://schemas.microsoft.com/office/drawing/2014/main" id="{A39B489F-2A6D-4927-B4B7-DDDB8B80E59A}"/>
                </a:ext>
              </a:extLst>
            </p:cNvPr>
            <p:cNvSpPr>
              <a:spLocks noChangeArrowheads="1"/>
            </p:cNvSpPr>
            <p:nvPr/>
          </p:nvSpPr>
          <p:spPr bwMode="auto">
            <a:xfrm>
              <a:off x="2348" y="4021"/>
              <a:ext cx="772"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dirty="0" err="1"/>
                <a:t>positiva</a:t>
              </a:r>
              <a:r>
                <a:rPr lang="en-US" altLang="en-US" b="0" dirty="0"/>
                <a:t> (-50)</a:t>
              </a:r>
              <a:endParaRPr lang="it-IT" altLang="en-US" b="0" dirty="0"/>
            </a:p>
          </p:txBody>
        </p:sp>
        <p:sp>
          <p:nvSpPr>
            <p:cNvPr id="165963" name="Rectangle 75">
              <a:extLst>
                <a:ext uri="{FF2B5EF4-FFF2-40B4-BE49-F238E27FC236}">
                  <a16:creationId xmlns:a16="http://schemas.microsoft.com/office/drawing/2014/main" id="{C8D56632-65F0-4D5C-A1B7-60AC107D3460}"/>
                </a:ext>
              </a:extLst>
            </p:cNvPr>
            <p:cNvSpPr>
              <a:spLocks noChangeArrowheads="1"/>
            </p:cNvSpPr>
            <p:nvPr/>
          </p:nvSpPr>
          <p:spPr bwMode="auto">
            <a:xfrm>
              <a:off x="2021" y="4021"/>
              <a:ext cx="71"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0</a:t>
              </a:r>
              <a:endParaRPr lang="it-IT" altLang="en-US" b="0"/>
            </a:p>
          </p:txBody>
        </p:sp>
      </p:grpSp>
      <p:grpSp>
        <p:nvGrpSpPr>
          <p:cNvPr id="165964" name="Group 76">
            <a:extLst>
              <a:ext uri="{FF2B5EF4-FFF2-40B4-BE49-F238E27FC236}">
                <a16:creationId xmlns:a16="http://schemas.microsoft.com/office/drawing/2014/main" id="{4927ADAA-69F6-415B-B7AC-8D359E3CB38E}"/>
              </a:ext>
            </a:extLst>
          </p:cNvPr>
          <p:cNvGrpSpPr>
            <a:grpSpLocks/>
          </p:cNvGrpSpPr>
          <p:nvPr/>
        </p:nvGrpSpPr>
        <p:grpSpPr bwMode="auto">
          <a:xfrm>
            <a:off x="5372100" y="6383338"/>
            <a:ext cx="3454400" cy="276225"/>
            <a:chOff x="3384" y="4013"/>
            <a:chExt cx="2176" cy="174"/>
          </a:xfrm>
        </p:grpSpPr>
        <p:sp>
          <p:nvSpPr>
            <p:cNvPr id="165965" name="Rectangle 77">
              <a:extLst>
                <a:ext uri="{FF2B5EF4-FFF2-40B4-BE49-F238E27FC236}">
                  <a16:creationId xmlns:a16="http://schemas.microsoft.com/office/drawing/2014/main" id="{44667721-1019-4AD0-8709-935F9B459F38}"/>
                </a:ext>
              </a:extLst>
            </p:cNvPr>
            <p:cNvSpPr>
              <a:spLocks noChangeArrowheads="1"/>
            </p:cNvSpPr>
            <p:nvPr/>
          </p:nvSpPr>
          <p:spPr bwMode="auto">
            <a:xfrm>
              <a:off x="3384" y="4013"/>
              <a:ext cx="813"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dirty="0" err="1"/>
                <a:t>negativa</a:t>
              </a:r>
              <a:r>
                <a:rPr lang="en-US" altLang="en-US" b="0" dirty="0"/>
                <a:t> (-50)</a:t>
              </a:r>
              <a:endParaRPr lang="it-IT" altLang="en-US" b="0" dirty="0"/>
            </a:p>
          </p:txBody>
        </p:sp>
        <p:sp>
          <p:nvSpPr>
            <p:cNvPr id="165966" name="Rectangle 78">
              <a:extLst>
                <a:ext uri="{FF2B5EF4-FFF2-40B4-BE49-F238E27FC236}">
                  <a16:creationId xmlns:a16="http://schemas.microsoft.com/office/drawing/2014/main" id="{7D926305-62ED-450B-8885-15F311304442}"/>
                </a:ext>
              </a:extLst>
            </p:cNvPr>
            <p:cNvSpPr>
              <a:spLocks noChangeArrowheads="1"/>
            </p:cNvSpPr>
            <p:nvPr/>
          </p:nvSpPr>
          <p:spPr bwMode="auto">
            <a:xfrm>
              <a:off x="4788" y="4013"/>
              <a:ext cx="772"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dirty="0" err="1"/>
                <a:t>positiva</a:t>
              </a:r>
              <a:r>
                <a:rPr lang="en-US" altLang="en-US" b="0" dirty="0"/>
                <a:t> (-50)</a:t>
              </a:r>
              <a:endParaRPr lang="it-IT" altLang="en-US" b="0" dirty="0"/>
            </a:p>
          </p:txBody>
        </p:sp>
        <p:sp>
          <p:nvSpPr>
            <p:cNvPr id="165967" name="Rectangle 79">
              <a:extLst>
                <a:ext uri="{FF2B5EF4-FFF2-40B4-BE49-F238E27FC236}">
                  <a16:creationId xmlns:a16="http://schemas.microsoft.com/office/drawing/2014/main" id="{BAB97218-701E-4E4A-91B8-891E378DB38D}"/>
                </a:ext>
              </a:extLst>
            </p:cNvPr>
            <p:cNvSpPr>
              <a:spLocks noChangeArrowheads="1"/>
            </p:cNvSpPr>
            <p:nvPr/>
          </p:nvSpPr>
          <p:spPr bwMode="auto">
            <a:xfrm>
              <a:off x="4461" y="4013"/>
              <a:ext cx="71"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0</a:t>
              </a:r>
              <a:endParaRPr lang="it-IT" altLang="en-US" b="0"/>
            </a:p>
          </p:txBody>
        </p:sp>
      </p:grpSp>
      <p:sp>
        <p:nvSpPr>
          <p:cNvPr id="165968" name="Rectangle 80">
            <a:extLst>
              <a:ext uri="{FF2B5EF4-FFF2-40B4-BE49-F238E27FC236}">
                <a16:creationId xmlns:a16="http://schemas.microsoft.com/office/drawing/2014/main" id="{CA71C82C-B76C-442E-855A-FEDCEA6E48A6}"/>
              </a:ext>
            </a:extLst>
          </p:cNvPr>
          <p:cNvSpPr>
            <a:spLocks noChangeArrowheads="1"/>
          </p:cNvSpPr>
          <p:nvPr/>
        </p:nvSpPr>
        <p:spPr bwMode="auto">
          <a:xfrm>
            <a:off x="1276350" y="1308100"/>
            <a:ext cx="407828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r>
              <a:rPr lang="en-US" altLang="en-US" dirty="0" err="1">
                <a:solidFill>
                  <a:srgbClr val="008000"/>
                </a:solidFill>
              </a:rPr>
              <a:t>posizione</a:t>
            </a:r>
            <a:r>
              <a:rPr lang="en-US" altLang="en-US" dirty="0">
                <a:solidFill>
                  <a:srgbClr val="008000"/>
                </a:solidFill>
              </a:rPr>
              <a:t> </a:t>
            </a:r>
            <a:r>
              <a:rPr lang="en-US" altLang="en-US" dirty="0" err="1">
                <a:solidFill>
                  <a:srgbClr val="008000"/>
                </a:solidFill>
              </a:rPr>
              <a:t>spaziale</a:t>
            </a:r>
            <a:r>
              <a:rPr lang="en-US" altLang="en-US" dirty="0">
                <a:solidFill>
                  <a:srgbClr val="008000"/>
                </a:solidFill>
              </a:rPr>
              <a:t> </a:t>
            </a:r>
            <a:r>
              <a:rPr lang="en-US" altLang="en-US" dirty="0" err="1">
                <a:solidFill>
                  <a:srgbClr val="008000"/>
                </a:solidFill>
              </a:rPr>
              <a:t>congruente</a:t>
            </a:r>
            <a:endParaRPr lang="en-US" altLang="en-US" dirty="0">
              <a:solidFill>
                <a:srgbClr val="008000"/>
              </a:solidFill>
            </a:endParaRPr>
          </a:p>
        </p:txBody>
      </p:sp>
      <p:sp>
        <p:nvSpPr>
          <p:cNvPr id="165969" name="Rectangle 81">
            <a:extLst>
              <a:ext uri="{FF2B5EF4-FFF2-40B4-BE49-F238E27FC236}">
                <a16:creationId xmlns:a16="http://schemas.microsoft.com/office/drawing/2014/main" id="{D1DE9C8F-DB97-413D-B6B4-7974AB50C081}"/>
              </a:ext>
            </a:extLst>
          </p:cNvPr>
          <p:cNvSpPr>
            <a:spLocks noChangeArrowheads="1"/>
          </p:cNvSpPr>
          <p:nvPr/>
        </p:nvSpPr>
        <p:spPr bwMode="auto">
          <a:xfrm>
            <a:off x="5065713" y="1308100"/>
            <a:ext cx="4078287"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r>
              <a:rPr lang="en-US" altLang="en-US" dirty="0" err="1">
                <a:solidFill>
                  <a:schemeClr val="folHlink"/>
                </a:solidFill>
              </a:rPr>
              <a:t>posizione</a:t>
            </a:r>
            <a:r>
              <a:rPr lang="en-US" altLang="en-US" dirty="0">
                <a:solidFill>
                  <a:schemeClr val="folHlink"/>
                </a:solidFill>
              </a:rPr>
              <a:t> </a:t>
            </a:r>
            <a:r>
              <a:rPr lang="en-US" altLang="en-US" dirty="0" err="1">
                <a:solidFill>
                  <a:schemeClr val="folHlink"/>
                </a:solidFill>
              </a:rPr>
              <a:t>spaziale</a:t>
            </a:r>
            <a:r>
              <a:rPr lang="en-US" altLang="en-US" dirty="0">
                <a:solidFill>
                  <a:schemeClr val="folHlink"/>
                </a:solidFill>
              </a:rPr>
              <a:t> </a:t>
            </a:r>
            <a:r>
              <a:rPr lang="en-US" altLang="en-US" dirty="0" err="1">
                <a:solidFill>
                  <a:schemeClr val="folHlink"/>
                </a:solidFill>
              </a:rPr>
              <a:t>incongruente</a:t>
            </a:r>
            <a:endParaRPr lang="en-US" altLang="en-US" dirty="0">
              <a:solidFill>
                <a:schemeClr val="folHlink"/>
              </a:solidFill>
            </a:endParaRPr>
          </a:p>
        </p:txBody>
      </p:sp>
      <p:sp>
        <p:nvSpPr>
          <p:cNvPr id="165970" name="Rectangle 82">
            <a:extLst>
              <a:ext uri="{FF2B5EF4-FFF2-40B4-BE49-F238E27FC236}">
                <a16:creationId xmlns:a16="http://schemas.microsoft.com/office/drawing/2014/main" id="{9300CF1C-2550-4E6A-863B-0F4DADDF7329}"/>
              </a:ext>
            </a:extLst>
          </p:cNvPr>
          <p:cNvSpPr>
            <a:spLocks noChangeArrowheads="1"/>
          </p:cNvSpPr>
          <p:nvPr/>
        </p:nvSpPr>
        <p:spPr bwMode="auto">
          <a:xfrm>
            <a:off x="241300" y="661988"/>
            <a:ext cx="8902700"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r>
              <a:rPr lang="en-US" altLang="en-US" dirty="0"/>
              <a:t>Due Tipi di Task per </a:t>
            </a:r>
            <a:r>
              <a:rPr lang="en-US" altLang="en-US" dirty="0" err="1"/>
              <a:t>partecipante</a:t>
            </a:r>
            <a:r>
              <a:rPr lang="en-US" altLang="en-US" dirty="0"/>
              <a:t> → </a:t>
            </a:r>
            <a:r>
              <a:rPr lang="en-US" altLang="en-US" dirty="0" err="1"/>
              <a:t>ordine</a:t>
            </a:r>
            <a:r>
              <a:rPr lang="en-US" altLang="en-US" dirty="0"/>
              <a:t> </a:t>
            </a:r>
            <a:r>
              <a:rPr lang="en-US" altLang="en-US" dirty="0" err="1"/>
              <a:t>bilanciato</a:t>
            </a:r>
            <a:endParaRPr lang="en-US" altLang="en-US" dirty="0"/>
          </a:p>
          <a:p>
            <a:r>
              <a:rPr lang="en-US" altLang="en-US" dirty="0">
                <a:solidFill>
                  <a:srgbClr val="FF9900"/>
                </a:solidFill>
              </a:rPr>
              <a:t>qual è </a:t>
            </a:r>
            <a:r>
              <a:rPr lang="en-US" altLang="en-US" dirty="0" err="1">
                <a:solidFill>
                  <a:srgbClr val="FF9900"/>
                </a:solidFill>
              </a:rPr>
              <a:t>il</a:t>
            </a:r>
            <a:r>
              <a:rPr lang="en-US" altLang="en-US" dirty="0">
                <a:solidFill>
                  <a:srgbClr val="FF9900"/>
                </a:solidFill>
              </a:rPr>
              <a:t> </a:t>
            </a:r>
            <a:r>
              <a:rPr lang="en-US" altLang="en-US" dirty="0" err="1">
                <a:solidFill>
                  <a:srgbClr val="FF9900"/>
                </a:solidFill>
              </a:rPr>
              <a:t>più</a:t>
            </a:r>
            <a:r>
              <a:rPr lang="en-US" altLang="en-US" dirty="0">
                <a:solidFill>
                  <a:srgbClr val="FF9900"/>
                </a:solidFill>
              </a:rPr>
              <a:t> </a:t>
            </a:r>
            <a:r>
              <a:rPr lang="en-US" altLang="en-US" dirty="0" err="1">
                <a:solidFill>
                  <a:srgbClr val="FF9900"/>
                </a:solidFill>
              </a:rPr>
              <a:t>arrabbiato</a:t>
            </a:r>
            <a:r>
              <a:rPr lang="en-US" altLang="en-US" dirty="0">
                <a:solidFill>
                  <a:srgbClr val="FF9900"/>
                </a:solidFill>
              </a:rPr>
              <a:t> </a:t>
            </a:r>
            <a:r>
              <a:rPr lang="en-US" altLang="en-US" b="0" dirty="0"/>
              <a:t>+ </a:t>
            </a:r>
            <a:r>
              <a:rPr lang="en-US" altLang="en-US" b="0" dirty="0">
                <a:solidFill>
                  <a:srgbClr val="ED2691"/>
                </a:solidFill>
              </a:rPr>
              <a:t>qual è </a:t>
            </a:r>
            <a:r>
              <a:rPr lang="en-US" altLang="en-US" b="0" dirty="0" err="1">
                <a:solidFill>
                  <a:srgbClr val="ED2691"/>
                </a:solidFill>
              </a:rPr>
              <a:t>il</a:t>
            </a:r>
            <a:r>
              <a:rPr lang="en-US" altLang="en-US" b="0" dirty="0">
                <a:solidFill>
                  <a:srgbClr val="ED2691"/>
                </a:solidFill>
              </a:rPr>
              <a:t> </a:t>
            </a:r>
            <a:r>
              <a:rPr lang="en-US" altLang="en-US" b="0" dirty="0" err="1">
                <a:solidFill>
                  <a:srgbClr val="ED2691"/>
                </a:solidFill>
              </a:rPr>
              <a:t>più</a:t>
            </a:r>
            <a:r>
              <a:rPr lang="en-US" altLang="en-US" b="0" dirty="0">
                <a:solidFill>
                  <a:srgbClr val="ED2691"/>
                </a:solidFill>
              </a:rPr>
              <a:t> </a:t>
            </a:r>
            <a:r>
              <a:rPr lang="en-US" altLang="en-US" b="0" dirty="0" err="1">
                <a:solidFill>
                  <a:srgbClr val="ED2691"/>
                </a:solidFill>
              </a:rPr>
              <a:t>felice</a:t>
            </a:r>
            <a:endParaRPr lang="en-US" altLang="en-US" b="0" dirty="0"/>
          </a:p>
        </p:txBody>
      </p:sp>
      <p:sp>
        <p:nvSpPr>
          <p:cNvPr id="86" name="Rectangle 5">
            <a:extLst>
              <a:ext uri="{FF2B5EF4-FFF2-40B4-BE49-F238E27FC236}">
                <a16:creationId xmlns:a16="http://schemas.microsoft.com/office/drawing/2014/main" id="{50AEA1B6-CC34-4012-968D-8C742A6C44B2}"/>
              </a:ext>
            </a:extLst>
          </p:cNvPr>
          <p:cNvSpPr>
            <a:spLocks noChangeArrowheads="1"/>
          </p:cNvSpPr>
          <p:nvPr/>
        </p:nvSpPr>
        <p:spPr bwMode="auto">
          <a:xfrm>
            <a:off x="-247650" y="0"/>
            <a:ext cx="9677400" cy="580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lnSpc>
                <a:spcPct val="85000"/>
              </a:lnSpc>
            </a:pPr>
            <a:r>
              <a:rPr lang="it-IT" altLang="zh-CN" sz="4400" b="0" dirty="0">
                <a:solidFill>
                  <a:srgbClr val="990033"/>
                </a:solidFill>
                <a:ea typeface="MS PGothic" panose="020B0600070205080204" pitchFamily="34" charset="-128"/>
              </a:rPr>
              <a:t>le nostre coppie emotive p. canonica</a:t>
            </a:r>
            <a:endParaRPr lang="it-IT" altLang="en-US" sz="4400" b="0" i="1" dirty="0">
              <a:solidFill>
                <a:srgbClr val="990033"/>
              </a:solidFill>
              <a:ea typeface="MS PGothic" panose="020B0600070205080204" pitchFamily="34" charset="-128"/>
            </a:endParaRPr>
          </a:p>
        </p:txBody>
      </p:sp>
      <p:sp>
        <p:nvSpPr>
          <p:cNvPr id="87" name="Rectangle 65">
            <a:extLst>
              <a:ext uri="{FF2B5EF4-FFF2-40B4-BE49-F238E27FC236}">
                <a16:creationId xmlns:a16="http://schemas.microsoft.com/office/drawing/2014/main" id="{C306BCC0-0D8E-425C-B85E-B88963E151C8}"/>
              </a:ext>
            </a:extLst>
          </p:cNvPr>
          <p:cNvSpPr>
            <a:spLocks noChangeArrowheads="1"/>
          </p:cNvSpPr>
          <p:nvPr/>
        </p:nvSpPr>
        <p:spPr bwMode="auto">
          <a:xfrm rot="16200000">
            <a:off x="-974087" y="4004875"/>
            <a:ext cx="3453125"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dirty="0"/>
              <a:t>intensità del target rispetto al neutro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65973"/>
                                        </p:tgtEl>
                                        <p:attrNameLst>
                                          <p:attrName>style.visibility</p:attrName>
                                        </p:attrNameLst>
                                      </p:cBhvr>
                                      <p:to>
                                        <p:strVal val="visible"/>
                                      </p:to>
                                    </p:set>
                                    <p:animEffect transition="in" filter="fade">
                                      <p:cBhvr>
                                        <p:cTn id="7" dur="2000"/>
                                        <p:tgtEl>
                                          <p:spTgt spid="165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Line 3">
            <a:extLst>
              <a:ext uri="{FF2B5EF4-FFF2-40B4-BE49-F238E27FC236}">
                <a16:creationId xmlns:a16="http://schemas.microsoft.com/office/drawing/2014/main" id="{0A2FAAEB-89BC-4E32-8DAE-D67DCB03F033}"/>
              </a:ext>
            </a:extLst>
          </p:cNvPr>
          <p:cNvSpPr>
            <a:spLocks noChangeShapeType="1"/>
          </p:cNvSpPr>
          <p:nvPr/>
        </p:nvSpPr>
        <p:spPr bwMode="auto">
          <a:xfrm>
            <a:off x="5362575" y="4178300"/>
            <a:ext cx="3098800" cy="1588"/>
          </a:xfrm>
          <a:prstGeom prst="line">
            <a:avLst/>
          </a:prstGeom>
          <a:noFill/>
          <a:ln w="17463">
            <a:solidFill>
              <a:srgbClr val="FF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5892" name="Rectangle 4">
            <a:extLst>
              <a:ext uri="{FF2B5EF4-FFF2-40B4-BE49-F238E27FC236}">
                <a16:creationId xmlns:a16="http://schemas.microsoft.com/office/drawing/2014/main" id="{A71C0EC7-7853-4064-AA14-030EB4A8294C}"/>
              </a:ext>
            </a:extLst>
          </p:cNvPr>
          <p:cNvSpPr>
            <a:spLocks noChangeArrowheads="1"/>
          </p:cNvSpPr>
          <p:nvPr/>
        </p:nvSpPr>
        <p:spPr bwMode="auto">
          <a:xfrm>
            <a:off x="6003925" y="2409825"/>
            <a:ext cx="2346325" cy="3525838"/>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894" name="Line 6">
            <a:extLst>
              <a:ext uri="{FF2B5EF4-FFF2-40B4-BE49-F238E27FC236}">
                <a16:creationId xmlns:a16="http://schemas.microsoft.com/office/drawing/2014/main" id="{4C29F319-8E3B-427D-9BEC-DAB0382A1F2E}"/>
              </a:ext>
            </a:extLst>
          </p:cNvPr>
          <p:cNvSpPr>
            <a:spLocks noChangeShapeType="1"/>
          </p:cNvSpPr>
          <p:nvPr/>
        </p:nvSpPr>
        <p:spPr bwMode="auto">
          <a:xfrm>
            <a:off x="6003925" y="5057775"/>
            <a:ext cx="2346325" cy="1588"/>
          </a:xfrm>
          <a:prstGeom prst="line">
            <a:avLst/>
          </a:prstGeom>
          <a:noFill/>
          <a:ln w="7938">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5895" name="Line 7">
            <a:extLst>
              <a:ext uri="{FF2B5EF4-FFF2-40B4-BE49-F238E27FC236}">
                <a16:creationId xmlns:a16="http://schemas.microsoft.com/office/drawing/2014/main" id="{C16FFE7B-F14E-4320-8492-37E33891FEFB}"/>
              </a:ext>
            </a:extLst>
          </p:cNvPr>
          <p:cNvSpPr>
            <a:spLocks noChangeShapeType="1"/>
          </p:cNvSpPr>
          <p:nvPr/>
        </p:nvSpPr>
        <p:spPr bwMode="auto">
          <a:xfrm>
            <a:off x="7177088" y="2386013"/>
            <a:ext cx="1587" cy="3538537"/>
          </a:xfrm>
          <a:prstGeom prst="line">
            <a:avLst/>
          </a:prstGeom>
          <a:noFill/>
          <a:ln w="7938">
            <a:solidFill>
              <a:srgbClr val="FF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5896" name="Line 8">
            <a:extLst>
              <a:ext uri="{FF2B5EF4-FFF2-40B4-BE49-F238E27FC236}">
                <a16:creationId xmlns:a16="http://schemas.microsoft.com/office/drawing/2014/main" id="{1228FB10-9B37-4AFD-B815-D74BA7B4DF11}"/>
              </a:ext>
            </a:extLst>
          </p:cNvPr>
          <p:cNvSpPr>
            <a:spLocks noChangeShapeType="1"/>
          </p:cNvSpPr>
          <p:nvPr/>
        </p:nvSpPr>
        <p:spPr bwMode="auto">
          <a:xfrm>
            <a:off x="6003925" y="3294063"/>
            <a:ext cx="2346325" cy="1587"/>
          </a:xfrm>
          <a:prstGeom prst="line">
            <a:avLst/>
          </a:prstGeom>
          <a:noFill/>
          <a:ln w="7938">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5897" name="Line 9">
            <a:extLst>
              <a:ext uri="{FF2B5EF4-FFF2-40B4-BE49-F238E27FC236}">
                <a16:creationId xmlns:a16="http://schemas.microsoft.com/office/drawing/2014/main" id="{7B0693BC-66A2-4232-A476-861B6450BE6A}"/>
              </a:ext>
            </a:extLst>
          </p:cNvPr>
          <p:cNvSpPr>
            <a:spLocks noChangeShapeType="1"/>
          </p:cNvSpPr>
          <p:nvPr/>
        </p:nvSpPr>
        <p:spPr bwMode="auto">
          <a:xfrm>
            <a:off x="1503363" y="4178300"/>
            <a:ext cx="3098800" cy="1588"/>
          </a:xfrm>
          <a:prstGeom prst="line">
            <a:avLst/>
          </a:prstGeom>
          <a:noFill/>
          <a:ln w="17463">
            <a:solidFill>
              <a:srgbClr val="FF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5898" name="Rectangle 10">
            <a:extLst>
              <a:ext uri="{FF2B5EF4-FFF2-40B4-BE49-F238E27FC236}">
                <a16:creationId xmlns:a16="http://schemas.microsoft.com/office/drawing/2014/main" id="{FA3043B6-AB98-4854-9158-5DA191985D67}"/>
              </a:ext>
            </a:extLst>
          </p:cNvPr>
          <p:cNvSpPr>
            <a:spLocks noChangeArrowheads="1"/>
          </p:cNvSpPr>
          <p:nvPr/>
        </p:nvSpPr>
        <p:spPr bwMode="auto">
          <a:xfrm>
            <a:off x="2144713" y="2408238"/>
            <a:ext cx="2346325" cy="3529012"/>
          </a:xfrm>
          <a:prstGeom prst="rect">
            <a:avLst/>
          </a:prstGeom>
          <a:noFill/>
          <a:ln w="174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00" name="Line 12">
            <a:extLst>
              <a:ext uri="{FF2B5EF4-FFF2-40B4-BE49-F238E27FC236}">
                <a16:creationId xmlns:a16="http://schemas.microsoft.com/office/drawing/2014/main" id="{090AC44F-6B94-4CC3-9008-2038C4E80D04}"/>
              </a:ext>
            </a:extLst>
          </p:cNvPr>
          <p:cNvSpPr>
            <a:spLocks noChangeShapeType="1"/>
          </p:cNvSpPr>
          <p:nvPr/>
        </p:nvSpPr>
        <p:spPr bwMode="auto">
          <a:xfrm>
            <a:off x="2144713" y="5057775"/>
            <a:ext cx="2346325" cy="1588"/>
          </a:xfrm>
          <a:prstGeom prst="line">
            <a:avLst/>
          </a:prstGeom>
          <a:noFill/>
          <a:ln w="7938">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5901" name="Line 13">
            <a:extLst>
              <a:ext uri="{FF2B5EF4-FFF2-40B4-BE49-F238E27FC236}">
                <a16:creationId xmlns:a16="http://schemas.microsoft.com/office/drawing/2014/main" id="{FEEF8594-6A01-4CDB-8194-BA05ADD345E7}"/>
              </a:ext>
            </a:extLst>
          </p:cNvPr>
          <p:cNvSpPr>
            <a:spLocks noChangeShapeType="1"/>
          </p:cNvSpPr>
          <p:nvPr/>
        </p:nvSpPr>
        <p:spPr bwMode="auto">
          <a:xfrm>
            <a:off x="3317875" y="2384425"/>
            <a:ext cx="1588" cy="3551238"/>
          </a:xfrm>
          <a:prstGeom prst="line">
            <a:avLst/>
          </a:prstGeom>
          <a:noFill/>
          <a:ln w="7938">
            <a:solidFill>
              <a:srgbClr val="FF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5904" name="Line 16">
            <a:extLst>
              <a:ext uri="{FF2B5EF4-FFF2-40B4-BE49-F238E27FC236}">
                <a16:creationId xmlns:a16="http://schemas.microsoft.com/office/drawing/2014/main" id="{CCB60DC3-4C5F-4DC9-8391-F91E38A236C5}"/>
              </a:ext>
            </a:extLst>
          </p:cNvPr>
          <p:cNvSpPr>
            <a:spLocks noChangeShapeType="1"/>
          </p:cNvSpPr>
          <p:nvPr/>
        </p:nvSpPr>
        <p:spPr bwMode="auto">
          <a:xfrm>
            <a:off x="2144713" y="3294063"/>
            <a:ext cx="2346325" cy="1587"/>
          </a:xfrm>
          <a:prstGeom prst="line">
            <a:avLst/>
          </a:prstGeom>
          <a:noFill/>
          <a:ln w="7938">
            <a:solidFill>
              <a:srgbClr val="000000"/>
            </a:solidFill>
            <a:prstDash val="sysDot"/>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5913" name="Oval 25">
            <a:extLst>
              <a:ext uri="{FF2B5EF4-FFF2-40B4-BE49-F238E27FC236}">
                <a16:creationId xmlns:a16="http://schemas.microsoft.com/office/drawing/2014/main" id="{DC9D3113-4108-4056-AD23-9A8F32E9AF7F}"/>
              </a:ext>
            </a:extLst>
          </p:cNvPr>
          <p:cNvSpPr>
            <a:spLocks noChangeArrowheads="1"/>
          </p:cNvSpPr>
          <p:nvPr/>
        </p:nvSpPr>
        <p:spPr bwMode="auto">
          <a:xfrm>
            <a:off x="4081463" y="3954463"/>
            <a:ext cx="304800" cy="441325"/>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14" name="Oval 26">
            <a:extLst>
              <a:ext uri="{FF2B5EF4-FFF2-40B4-BE49-F238E27FC236}">
                <a16:creationId xmlns:a16="http://schemas.microsoft.com/office/drawing/2014/main" id="{3C8BA489-39F0-45E4-BAFB-3B02DAEAC855}"/>
              </a:ext>
            </a:extLst>
          </p:cNvPr>
          <p:cNvSpPr>
            <a:spLocks noChangeArrowheads="1"/>
          </p:cNvSpPr>
          <p:nvPr/>
        </p:nvSpPr>
        <p:spPr bwMode="auto">
          <a:xfrm>
            <a:off x="2905125" y="4837113"/>
            <a:ext cx="306388" cy="439737"/>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15" name="Oval 27">
            <a:extLst>
              <a:ext uri="{FF2B5EF4-FFF2-40B4-BE49-F238E27FC236}">
                <a16:creationId xmlns:a16="http://schemas.microsoft.com/office/drawing/2014/main" id="{A6DB6FCB-C1F1-467E-B06D-57AFD2658567}"/>
              </a:ext>
            </a:extLst>
          </p:cNvPr>
          <p:cNvSpPr>
            <a:spLocks noChangeArrowheads="1"/>
          </p:cNvSpPr>
          <p:nvPr/>
        </p:nvSpPr>
        <p:spPr bwMode="auto">
          <a:xfrm>
            <a:off x="2909888" y="5718175"/>
            <a:ext cx="306387" cy="441325"/>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16" name="Oval 28">
            <a:extLst>
              <a:ext uri="{FF2B5EF4-FFF2-40B4-BE49-F238E27FC236}">
                <a16:creationId xmlns:a16="http://schemas.microsoft.com/office/drawing/2014/main" id="{E310F610-336C-46AF-9F26-DB2B4F1814C8}"/>
              </a:ext>
            </a:extLst>
          </p:cNvPr>
          <p:cNvSpPr>
            <a:spLocks noChangeArrowheads="1"/>
          </p:cNvSpPr>
          <p:nvPr/>
        </p:nvSpPr>
        <p:spPr bwMode="auto">
          <a:xfrm>
            <a:off x="1735138" y="5718175"/>
            <a:ext cx="304800" cy="441325"/>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nvGrpSpPr>
          <p:cNvPr id="5" name="Gruppo 4">
            <a:extLst>
              <a:ext uri="{FF2B5EF4-FFF2-40B4-BE49-F238E27FC236}">
                <a16:creationId xmlns:a16="http://schemas.microsoft.com/office/drawing/2014/main" id="{9BB3D9F1-71D9-4152-A8DC-0113E5727E25}"/>
              </a:ext>
            </a:extLst>
          </p:cNvPr>
          <p:cNvGrpSpPr/>
          <p:nvPr/>
        </p:nvGrpSpPr>
        <p:grpSpPr>
          <a:xfrm flipV="1">
            <a:off x="1635125" y="3792538"/>
            <a:ext cx="1022350" cy="766762"/>
            <a:chOff x="1635125" y="3792538"/>
            <a:chExt cx="1022350" cy="766762"/>
          </a:xfrm>
        </p:grpSpPr>
        <p:sp>
          <p:nvSpPr>
            <p:cNvPr id="165905" name="Oval 17">
              <a:extLst>
                <a:ext uri="{FF2B5EF4-FFF2-40B4-BE49-F238E27FC236}">
                  <a16:creationId xmlns:a16="http://schemas.microsoft.com/office/drawing/2014/main" id="{784023A5-8AFA-4671-9DAE-826699F140EA}"/>
                </a:ext>
              </a:extLst>
            </p:cNvPr>
            <p:cNvSpPr>
              <a:spLocks noChangeArrowheads="1"/>
            </p:cNvSpPr>
            <p:nvPr/>
          </p:nvSpPr>
          <p:spPr bwMode="auto">
            <a:xfrm>
              <a:off x="2244725" y="3952875"/>
              <a:ext cx="306388" cy="438150"/>
            </a:xfrm>
            <a:prstGeom prst="ellipse">
              <a:avLst/>
            </a:prstGeom>
            <a:noFill/>
            <a:ln w="25400">
              <a:solidFill>
                <a:srgbClr val="00A65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5929" name="Picture 41">
              <a:extLst>
                <a:ext uri="{FF2B5EF4-FFF2-40B4-BE49-F238E27FC236}">
                  <a16:creationId xmlns:a16="http://schemas.microsoft.com/office/drawing/2014/main" id="{4CC6BB87-C353-4959-8A70-6DFCDCFD8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25" y="3792538"/>
              <a:ext cx="102235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30" name="Oval 42">
              <a:extLst>
                <a:ext uri="{FF2B5EF4-FFF2-40B4-BE49-F238E27FC236}">
                  <a16:creationId xmlns:a16="http://schemas.microsoft.com/office/drawing/2014/main" id="{D4EA8828-E707-425B-9CC9-9AD5DA4B7C8A}"/>
                </a:ext>
              </a:extLst>
            </p:cNvPr>
            <p:cNvSpPr>
              <a:spLocks noChangeArrowheads="1"/>
            </p:cNvSpPr>
            <p:nvPr/>
          </p:nvSpPr>
          <p:spPr bwMode="auto">
            <a:xfrm>
              <a:off x="2244725" y="3952875"/>
              <a:ext cx="306388" cy="438150"/>
            </a:xfrm>
            <a:prstGeom prst="ellipse">
              <a:avLst/>
            </a:prstGeom>
            <a:noFill/>
            <a:ln w="254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4" name="Gruppo 3">
            <a:extLst>
              <a:ext uri="{FF2B5EF4-FFF2-40B4-BE49-F238E27FC236}">
                <a16:creationId xmlns:a16="http://schemas.microsoft.com/office/drawing/2014/main" id="{EE649C7F-38F1-421B-B5BF-1AC35AAF6971}"/>
              </a:ext>
            </a:extLst>
          </p:cNvPr>
          <p:cNvGrpSpPr/>
          <p:nvPr/>
        </p:nvGrpSpPr>
        <p:grpSpPr>
          <a:xfrm flipV="1">
            <a:off x="2808288" y="2911475"/>
            <a:ext cx="1022350" cy="766762"/>
            <a:chOff x="2808288" y="2911475"/>
            <a:chExt cx="1022350" cy="766762"/>
          </a:xfrm>
        </p:grpSpPr>
        <p:sp>
          <p:nvSpPr>
            <p:cNvPr id="165903" name="Oval 15">
              <a:extLst>
                <a:ext uri="{FF2B5EF4-FFF2-40B4-BE49-F238E27FC236}">
                  <a16:creationId xmlns:a16="http://schemas.microsoft.com/office/drawing/2014/main" id="{E7118D1A-73F1-4BB4-90FF-F26AD003C7C5}"/>
                </a:ext>
              </a:extLst>
            </p:cNvPr>
            <p:cNvSpPr>
              <a:spLocks noChangeArrowheads="1"/>
            </p:cNvSpPr>
            <p:nvPr/>
          </p:nvSpPr>
          <p:spPr bwMode="auto">
            <a:xfrm>
              <a:off x="3387725" y="3021013"/>
              <a:ext cx="360363" cy="546100"/>
            </a:xfrm>
            <a:prstGeom prst="ellipse">
              <a:avLst/>
            </a:prstGeom>
            <a:noFill/>
            <a:ln w="25400">
              <a:solidFill>
                <a:srgbClr val="00A65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06" name="Oval 18">
              <a:extLst>
                <a:ext uri="{FF2B5EF4-FFF2-40B4-BE49-F238E27FC236}">
                  <a16:creationId xmlns:a16="http://schemas.microsoft.com/office/drawing/2014/main" id="{6DE3A9B2-1A75-4D6B-964B-71B460CC326C}"/>
                </a:ext>
              </a:extLst>
            </p:cNvPr>
            <p:cNvSpPr>
              <a:spLocks noChangeArrowheads="1"/>
            </p:cNvSpPr>
            <p:nvPr/>
          </p:nvSpPr>
          <p:spPr bwMode="auto">
            <a:xfrm>
              <a:off x="3417888" y="3073400"/>
              <a:ext cx="306388" cy="441325"/>
            </a:xfrm>
            <a:prstGeom prst="ellipse">
              <a:avLst/>
            </a:prstGeom>
            <a:noFill/>
            <a:ln w="25400">
              <a:solidFill>
                <a:srgbClr val="00A65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5931" name="Picture 43">
              <a:extLst>
                <a:ext uri="{FF2B5EF4-FFF2-40B4-BE49-F238E27FC236}">
                  <a16:creationId xmlns:a16="http://schemas.microsoft.com/office/drawing/2014/main" id="{A7614B6D-DD9D-4300-B9F6-860BD6F90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8288" y="2911475"/>
              <a:ext cx="102235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32" name="Oval 44">
              <a:extLst>
                <a:ext uri="{FF2B5EF4-FFF2-40B4-BE49-F238E27FC236}">
                  <a16:creationId xmlns:a16="http://schemas.microsoft.com/office/drawing/2014/main" id="{80FB09A7-7F42-427F-B5B4-96849DB54458}"/>
                </a:ext>
              </a:extLst>
            </p:cNvPr>
            <p:cNvSpPr>
              <a:spLocks noChangeArrowheads="1"/>
            </p:cNvSpPr>
            <p:nvPr/>
          </p:nvSpPr>
          <p:spPr bwMode="auto">
            <a:xfrm>
              <a:off x="3417888" y="3073400"/>
              <a:ext cx="306388" cy="441325"/>
            </a:xfrm>
            <a:prstGeom prst="ellipse">
              <a:avLst/>
            </a:prstGeom>
            <a:noFill/>
            <a:ln w="254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3" name="Gruppo 2">
            <a:extLst>
              <a:ext uri="{FF2B5EF4-FFF2-40B4-BE49-F238E27FC236}">
                <a16:creationId xmlns:a16="http://schemas.microsoft.com/office/drawing/2014/main" id="{462D579F-E8C3-4E5C-BB80-0B6749681159}"/>
              </a:ext>
            </a:extLst>
          </p:cNvPr>
          <p:cNvGrpSpPr/>
          <p:nvPr/>
        </p:nvGrpSpPr>
        <p:grpSpPr>
          <a:xfrm flipV="1">
            <a:off x="2808288" y="2030413"/>
            <a:ext cx="1022350" cy="766762"/>
            <a:chOff x="2808288" y="2030413"/>
            <a:chExt cx="1022350" cy="766762"/>
          </a:xfrm>
        </p:grpSpPr>
        <p:sp>
          <p:nvSpPr>
            <p:cNvPr id="165902" name="Oval 14">
              <a:extLst>
                <a:ext uri="{FF2B5EF4-FFF2-40B4-BE49-F238E27FC236}">
                  <a16:creationId xmlns:a16="http://schemas.microsoft.com/office/drawing/2014/main" id="{86CDA65F-382E-463D-8157-6B100822C8E4}"/>
                </a:ext>
              </a:extLst>
            </p:cNvPr>
            <p:cNvSpPr>
              <a:spLocks noChangeArrowheads="1"/>
            </p:cNvSpPr>
            <p:nvPr/>
          </p:nvSpPr>
          <p:spPr bwMode="auto">
            <a:xfrm>
              <a:off x="3392488" y="2139950"/>
              <a:ext cx="360363" cy="547687"/>
            </a:xfrm>
            <a:prstGeom prst="ellipse">
              <a:avLst/>
            </a:prstGeom>
            <a:noFill/>
            <a:ln w="25400">
              <a:solidFill>
                <a:srgbClr val="00A65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5907" name="Oval 19">
              <a:extLst>
                <a:ext uri="{FF2B5EF4-FFF2-40B4-BE49-F238E27FC236}">
                  <a16:creationId xmlns:a16="http://schemas.microsoft.com/office/drawing/2014/main" id="{BB3D6E5C-0BB2-4132-B915-507AC184A809}"/>
                </a:ext>
              </a:extLst>
            </p:cNvPr>
            <p:cNvSpPr>
              <a:spLocks noChangeArrowheads="1"/>
            </p:cNvSpPr>
            <p:nvPr/>
          </p:nvSpPr>
          <p:spPr bwMode="auto">
            <a:xfrm>
              <a:off x="3417888" y="2193925"/>
              <a:ext cx="306388" cy="439737"/>
            </a:xfrm>
            <a:prstGeom prst="ellipse">
              <a:avLst/>
            </a:prstGeom>
            <a:noFill/>
            <a:ln w="25400">
              <a:solidFill>
                <a:srgbClr val="00A65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5933" name="Picture 45">
              <a:extLst>
                <a:ext uri="{FF2B5EF4-FFF2-40B4-BE49-F238E27FC236}">
                  <a16:creationId xmlns:a16="http://schemas.microsoft.com/office/drawing/2014/main" id="{EB0F5391-44FB-4389-94E6-6E18C38F47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8288" y="2030413"/>
              <a:ext cx="102235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34" name="Oval 46">
              <a:extLst>
                <a:ext uri="{FF2B5EF4-FFF2-40B4-BE49-F238E27FC236}">
                  <a16:creationId xmlns:a16="http://schemas.microsoft.com/office/drawing/2014/main" id="{59C5A222-6012-4B58-8E3B-8C2543B0D2B5}"/>
                </a:ext>
              </a:extLst>
            </p:cNvPr>
            <p:cNvSpPr>
              <a:spLocks noChangeArrowheads="1"/>
            </p:cNvSpPr>
            <p:nvPr/>
          </p:nvSpPr>
          <p:spPr bwMode="auto">
            <a:xfrm>
              <a:off x="3417888" y="2193925"/>
              <a:ext cx="306388" cy="439737"/>
            </a:xfrm>
            <a:prstGeom prst="ellipse">
              <a:avLst/>
            </a:prstGeom>
            <a:noFill/>
            <a:ln w="254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2" name="Gruppo 1">
            <a:extLst>
              <a:ext uri="{FF2B5EF4-FFF2-40B4-BE49-F238E27FC236}">
                <a16:creationId xmlns:a16="http://schemas.microsoft.com/office/drawing/2014/main" id="{FB8AE3D7-3463-4ABD-808A-A587096DE4D5}"/>
              </a:ext>
            </a:extLst>
          </p:cNvPr>
          <p:cNvGrpSpPr/>
          <p:nvPr/>
        </p:nvGrpSpPr>
        <p:grpSpPr>
          <a:xfrm flipV="1">
            <a:off x="3983038" y="2030413"/>
            <a:ext cx="1020763" cy="766762"/>
            <a:chOff x="3983038" y="2030413"/>
            <a:chExt cx="1020763" cy="766762"/>
          </a:xfrm>
        </p:grpSpPr>
        <p:sp>
          <p:nvSpPr>
            <p:cNvPr id="165899" name="Line 11">
              <a:extLst>
                <a:ext uri="{FF2B5EF4-FFF2-40B4-BE49-F238E27FC236}">
                  <a16:creationId xmlns:a16="http://schemas.microsoft.com/office/drawing/2014/main" id="{CB343ED7-0780-454C-AA55-224104A50F91}"/>
                </a:ext>
              </a:extLst>
            </p:cNvPr>
            <p:cNvSpPr>
              <a:spLocks noChangeShapeType="1"/>
            </p:cNvSpPr>
            <p:nvPr/>
          </p:nvSpPr>
          <p:spPr bwMode="auto">
            <a:xfrm>
              <a:off x="4460875" y="2413000"/>
              <a:ext cx="30163" cy="1587"/>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b="1"/>
            </a:p>
          </p:txBody>
        </p:sp>
        <p:sp>
          <p:nvSpPr>
            <p:cNvPr id="165908" name="Oval 20">
              <a:extLst>
                <a:ext uri="{FF2B5EF4-FFF2-40B4-BE49-F238E27FC236}">
                  <a16:creationId xmlns:a16="http://schemas.microsoft.com/office/drawing/2014/main" id="{F1F869BF-B603-4E5B-8B82-F85054446459}"/>
                </a:ext>
              </a:extLst>
            </p:cNvPr>
            <p:cNvSpPr>
              <a:spLocks noChangeArrowheads="1"/>
            </p:cNvSpPr>
            <p:nvPr/>
          </p:nvSpPr>
          <p:spPr bwMode="auto">
            <a:xfrm>
              <a:off x="4594225" y="2193925"/>
              <a:ext cx="304800" cy="439737"/>
            </a:xfrm>
            <a:prstGeom prst="ellipse">
              <a:avLst/>
            </a:prstGeom>
            <a:noFill/>
            <a:ln w="25400">
              <a:solidFill>
                <a:srgbClr val="00A65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b="1"/>
            </a:p>
          </p:txBody>
        </p:sp>
        <p:pic>
          <p:nvPicPr>
            <p:cNvPr id="165935" name="Picture 47">
              <a:extLst>
                <a:ext uri="{FF2B5EF4-FFF2-40B4-BE49-F238E27FC236}">
                  <a16:creationId xmlns:a16="http://schemas.microsoft.com/office/drawing/2014/main" id="{EB799F36-3ADE-4F74-986E-A841DD9BA0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3038" y="2030413"/>
              <a:ext cx="10207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36" name="Oval 48">
              <a:extLst>
                <a:ext uri="{FF2B5EF4-FFF2-40B4-BE49-F238E27FC236}">
                  <a16:creationId xmlns:a16="http://schemas.microsoft.com/office/drawing/2014/main" id="{9455AAF2-FBEF-41B1-A525-29EE4F240D6F}"/>
                </a:ext>
              </a:extLst>
            </p:cNvPr>
            <p:cNvSpPr>
              <a:spLocks noChangeArrowheads="1"/>
            </p:cNvSpPr>
            <p:nvPr/>
          </p:nvSpPr>
          <p:spPr bwMode="auto">
            <a:xfrm>
              <a:off x="4594225" y="2193925"/>
              <a:ext cx="304800" cy="439737"/>
            </a:xfrm>
            <a:prstGeom prst="ellipse">
              <a:avLst/>
            </a:prstGeom>
            <a:noFill/>
            <a:ln w="254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b="1"/>
            </a:p>
          </p:txBody>
        </p:sp>
      </p:grpSp>
      <p:grpSp>
        <p:nvGrpSpPr>
          <p:cNvPr id="12" name="Gruppo 11">
            <a:extLst>
              <a:ext uri="{FF2B5EF4-FFF2-40B4-BE49-F238E27FC236}">
                <a16:creationId xmlns:a16="http://schemas.microsoft.com/office/drawing/2014/main" id="{CCDC029D-526D-449A-99C4-834585C453DB}"/>
              </a:ext>
            </a:extLst>
          </p:cNvPr>
          <p:cNvGrpSpPr/>
          <p:nvPr/>
        </p:nvGrpSpPr>
        <p:grpSpPr>
          <a:xfrm flipV="1">
            <a:off x="6638925" y="2028825"/>
            <a:ext cx="1023937" cy="769938"/>
            <a:chOff x="6638925" y="2028825"/>
            <a:chExt cx="1023937" cy="769938"/>
          </a:xfrm>
        </p:grpSpPr>
        <p:sp>
          <p:nvSpPr>
            <p:cNvPr id="165909" name="Oval 21">
              <a:extLst>
                <a:ext uri="{FF2B5EF4-FFF2-40B4-BE49-F238E27FC236}">
                  <a16:creationId xmlns:a16="http://schemas.microsoft.com/office/drawing/2014/main" id="{6F845472-0A67-4071-BAE2-3159BB48A23E}"/>
                </a:ext>
              </a:extLst>
            </p:cNvPr>
            <p:cNvSpPr>
              <a:spLocks noChangeArrowheads="1"/>
            </p:cNvSpPr>
            <p:nvPr/>
          </p:nvSpPr>
          <p:spPr bwMode="auto">
            <a:xfrm>
              <a:off x="6746875" y="2193925"/>
              <a:ext cx="306387" cy="439738"/>
            </a:xfrm>
            <a:prstGeom prst="ellipse">
              <a:avLst/>
            </a:prstGeom>
            <a:noFill/>
            <a:ln w="25400">
              <a:solidFill>
                <a:srgbClr val="00A65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5926" name="Picture 38">
              <a:extLst>
                <a:ext uri="{FF2B5EF4-FFF2-40B4-BE49-F238E27FC236}">
                  <a16:creationId xmlns:a16="http://schemas.microsoft.com/office/drawing/2014/main" id="{F172100F-2D2C-41F4-A8BF-E81675E5B0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8925" y="2028825"/>
              <a:ext cx="10239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37" name="Oval 49">
              <a:extLst>
                <a:ext uri="{FF2B5EF4-FFF2-40B4-BE49-F238E27FC236}">
                  <a16:creationId xmlns:a16="http://schemas.microsoft.com/office/drawing/2014/main" id="{70D008EA-3B8E-463F-9F32-A5B11901F51F}"/>
                </a:ext>
              </a:extLst>
            </p:cNvPr>
            <p:cNvSpPr>
              <a:spLocks noChangeArrowheads="1"/>
            </p:cNvSpPr>
            <p:nvPr/>
          </p:nvSpPr>
          <p:spPr bwMode="auto">
            <a:xfrm>
              <a:off x="6746875" y="2193925"/>
              <a:ext cx="306387" cy="439738"/>
            </a:xfrm>
            <a:prstGeom prst="ellipse">
              <a:avLst/>
            </a:prstGeom>
            <a:noFill/>
            <a:ln w="254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3" name="Gruppo 12">
            <a:extLst>
              <a:ext uri="{FF2B5EF4-FFF2-40B4-BE49-F238E27FC236}">
                <a16:creationId xmlns:a16="http://schemas.microsoft.com/office/drawing/2014/main" id="{EF80CCCD-0B3E-48E3-9A70-B2104AB37754}"/>
              </a:ext>
            </a:extLst>
          </p:cNvPr>
          <p:cNvGrpSpPr/>
          <p:nvPr/>
        </p:nvGrpSpPr>
        <p:grpSpPr>
          <a:xfrm flipV="1">
            <a:off x="7813675" y="2030413"/>
            <a:ext cx="1022350" cy="766763"/>
            <a:chOff x="7813675" y="2030413"/>
            <a:chExt cx="1022350" cy="766763"/>
          </a:xfrm>
        </p:grpSpPr>
        <p:sp>
          <p:nvSpPr>
            <p:cNvPr id="165893" name="Line 5">
              <a:extLst>
                <a:ext uri="{FF2B5EF4-FFF2-40B4-BE49-F238E27FC236}">
                  <a16:creationId xmlns:a16="http://schemas.microsoft.com/office/drawing/2014/main" id="{1EF8EE48-7A04-452E-8DD8-265C335A1B9E}"/>
                </a:ext>
              </a:extLst>
            </p:cNvPr>
            <p:cNvSpPr>
              <a:spLocks noChangeShapeType="1"/>
            </p:cNvSpPr>
            <p:nvPr/>
          </p:nvSpPr>
          <p:spPr bwMode="auto">
            <a:xfrm>
              <a:off x="8294688" y="2413000"/>
              <a:ext cx="30162" cy="1588"/>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165910" name="Oval 22">
              <a:extLst>
                <a:ext uri="{FF2B5EF4-FFF2-40B4-BE49-F238E27FC236}">
                  <a16:creationId xmlns:a16="http://schemas.microsoft.com/office/drawing/2014/main" id="{F65A09C1-03AA-4B3C-83EA-7D26AB4C8BEB}"/>
                </a:ext>
              </a:extLst>
            </p:cNvPr>
            <p:cNvSpPr>
              <a:spLocks noChangeArrowheads="1"/>
            </p:cNvSpPr>
            <p:nvPr/>
          </p:nvSpPr>
          <p:spPr bwMode="auto">
            <a:xfrm>
              <a:off x="7910513" y="2193925"/>
              <a:ext cx="304800" cy="439738"/>
            </a:xfrm>
            <a:prstGeom prst="ellipse">
              <a:avLst/>
            </a:prstGeom>
            <a:noFill/>
            <a:ln w="25400">
              <a:solidFill>
                <a:srgbClr val="00A65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5928" name="Picture 40">
              <a:extLst>
                <a:ext uri="{FF2B5EF4-FFF2-40B4-BE49-F238E27FC236}">
                  <a16:creationId xmlns:a16="http://schemas.microsoft.com/office/drawing/2014/main" id="{DADD5786-629C-41CF-9C50-C3B72911D5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3675" y="2030413"/>
              <a:ext cx="10223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38" name="Oval 50">
              <a:extLst>
                <a:ext uri="{FF2B5EF4-FFF2-40B4-BE49-F238E27FC236}">
                  <a16:creationId xmlns:a16="http://schemas.microsoft.com/office/drawing/2014/main" id="{18A9EEEA-0B43-40C7-A72B-875ED8108850}"/>
                </a:ext>
              </a:extLst>
            </p:cNvPr>
            <p:cNvSpPr>
              <a:spLocks noChangeArrowheads="1"/>
            </p:cNvSpPr>
            <p:nvPr/>
          </p:nvSpPr>
          <p:spPr bwMode="auto">
            <a:xfrm>
              <a:off x="7910513" y="2193925"/>
              <a:ext cx="304800" cy="439738"/>
            </a:xfrm>
            <a:prstGeom prst="ellipse">
              <a:avLst/>
            </a:prstGeom>
            <a:noFill/>
            <a:ln w="254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1" name="Gruppo 10">
            <a:extLst>
              <a:ext uri="{FF2B5EF4-FFF2-40B4-BE49-F238E27FC236}">
                <a16:creationId xmlns:a16="http://schemas.microsoft.com/office/drawing/2014/main" id="{A9BD0F5C-ECFB-4817-9099-212B0605E5E8}"/>
              </a:ext>
            </a:extLst>
          </p:cNvPr>
          <p:cNvGrpSpPr/>
          <p:nvPr/>
        </p:nvGrpSpPr>
        <p:grpSpPr>
          <a:xfrm flipV="1">
            <a:off x="6640513" y="2911475"/>
            <a:ext cx="1022350" cy="766763"/>
            <a:chOff x="6640513" y="2911475"/>
            <a:chExt cx="1022350" cy="766763"/>
          </a:xfrm>
        </p:grpSpPr>
        <p:sp>
          <p:nvSpPr>
            <p:cNvPr id="165911" name="Oval 23">
              <a:extLst>
                <a:ext uri="{FF2B5EF4-FFF2-40B4-BE49-F238E27FC236}">
                  <a16:creationId xmlns:a16="http://schemas.microsoft.com/office/drawing/2014/main" id="{F61A8AE9-C355-4F06-9D1E-8EF86EDE99B9}"/>
                </a:ext>
              </a:extLst>
            </p:cNvPr>
            <p:cNvSpPr>
              <a:spLocks noChangeArrowheads="1"/>
            </p:cNvSpPr>
            <p:nvPr/>
          </p:nvSpPr>
          <p:spPr bwMode="auto">
            <a:xfrm>
              <a:off x="6746875" y="3073400"/>
              <a:ext cx="307975" cy="441325"/>
            </a:xfrm>
            <a:prstGeom prst="ellipse">
              <a:avLst/>
            </a:prstGeom>
            <a:noFill/>
            <a:ln w="25400">
              <a:solidFill>
                <a:srgbClr val="00A65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5927" name="Picture 39">
              <a:extLst>
                <a:ext uri="{FF2B5EF4-FFF2-40B4-BE49-F238E27FC236}">
                  <a16:creationId xmlns:a16="http://schemas.microsoft.com/office/drawing/2014/main" id="{816AFE33-429E-4DA7-A4CD-E5161E4703F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40513" y="2911475"/>
              <a:ext cx="10223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39" name="Oval 51">
              <a:extLst>
                <a:ext uri="{FF2B5EF4-FFF2-40B4-BE49-F238E27FC236}">
                  <a16:creationId xmlns:a16="http://schemas.microsoft.com/office/drawing/2014/main" id="{E980C128-6A12-40DC-910C-E4FA2682870B}"/>
                </a:ext>
              </a:extLst>
            </p:cNvPr>
            <p:cNvSpPr>
              <a:spLocks noChangeArrowheads="1"/>
            </p:cNvSpPr>
            <p:nvPr/>
          </p:nvSpPr>
          <p:spPr bwMode="auto">
            <a:xfrm>
              <a:off x="6746875" y="3073400"/>
              <a:ext cx="307975" cy="441325"/>
            </a:xfrm>
            <a:prstGeom prst="ellipse">
              <a:avLst/>
            </a:prstGeom>
            <a:noFill/>
            <a:ln w="254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0" name="Gruppo 9">
            <a:extLst>
              <a:ext uri="{FF2B5EF4-FFF2-40B4-BE49-F238E27FC236}">
                <a16:creationId xmlns:a16="http://schemas.microsoft.com/office/drawing/2014/main" id="{DE84BEC0-A909-4265-8CDB-B7B059712551}"/>
              </a:ext>
            </a:extLst>
          </p:cNvPr>
          <p:cNvGrpSpPr/>
          <p:nvPr/>
        </p:nvGrpSpPr>
        <p:grpSpPr>
          <a:xfrm flipV="1">
            <a:off x="5487988" y="3792538"/>
            <a:ext cx="1020762" cy="766763"/>
            <a:chOff x="5487988" y="3792538"/>
            <a:chExt cx="1020762" cy="766763"/>
          </a:xfrm>
        </p:grpSpPr>
        <p:sp>
          <p:nvSpPr>
            <p:cNvPr id="165912" name="Oval 24">
              <a:extLst>
                <a:ext uri="{FF2B5EF4-FFF2-40B4-BE49-F238E27FC236}">
                  <a16:creationId xmlns:a16="http://schemas.microsoft.com/office/drawing/2014/main" id="{41D2CDD4-BD3B-429C-A5FE-F5CFABD97CDE}"/>
                </a:ext>
              </a:extLst>
            </p:cNvPr>
            <p:cNvSpPr>
              <a:spLocks noChangeArrowheads="1"/>
            </p:cNvSpPr>
            <p:nvPr/>
          </p:nvSpPr>
          <p:spPr bwMode="auto">
            <a:xfrm>
              <a:off x="5589588" y="3957638"/>
              <a:ext cx="304800" cy="438150"/>
            </a:xfrm>
            <a:prstGeom prst="ellipse">
              <a:avLst/>
            </a:prstGeom>
            <a:noFill/>
            <a:ln w="25400">
              <a:solidFill>
                <a:srgbClr val="00A65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5921" name="Picture 33">
              <a:extLst>
                <a:ext uri="{FF2B5EF4-FFF2-40B4-BE49-F238E27FC236}">
                  <a16:creationId xmlns:a16="http://schemas.microsoft.com/office/drawing/2014/main" id="{FDEC337C-59EE-4AB7-BC98-1A57235409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7988" y="3792538"/>
              <a:ext cx="1020762"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40" name="Oval 52">
              <a:extLst>
                <a:ext uri="{FF2B5EF4-FFF2-40B4-BE49-F238E27FC236}">
                  <a16:creationId xmlns:a16="http://schemas.microsoft.com/office/drawing/2014/main" id="{71DA188F-138E-4B29-8BD1-E4849F0C81F8}"/>
                </a:ext>
              </a:extLst>
            </p:cNvPr>
            <p:cNvSpPr>
              <a:spLocks noChangeArrowheads="1"/>
            </p:cNvSpPr>
            <p:nvPr/>
          </p:nvSpPr>
          <p:spPr bwMode="auto">
            <a:xfrm>
              <a:off x="5589588" y="3957638"/>
              <a:ext cx="304800" cy="438150"/>
            </a:xfrm>
            <a:prstGeom prst="ellipse">
              <a:avLst/>
            </a:prstGeom>
            <a:noFill/>
            <a:ln w="25400">
              <a:solidFill>
                <a:srgbClr val="ED269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pic>
        <p:nvPicPr>
          <p:cNvPr id="165941" name="Picture 53">
            <a:extLst>
              <a:ext uri="{FF2B5EF4-FFF2-40B4-BE49-F238E27FC236}">
                <a16:creationId xmlns:a16="http://schemas.microsoft.com/office/drawing/2014/main" id="{219521B9-C0EA-4D6A-9EE2-A3D0B4589C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3983038" y="3792538"/>
            <a:ext cx="1020762"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42" name="Oval 54">
            <a:extLst>
              <a:ext uri="{FF2B5EF4-FFF2-40B4-BE49-F238E27FC236}">
                <a16:creationId xmlns:a16="http://schemas.microsoft.com/office/drawing/2014/main" id="{E2A7A99F-2B54-42EC-A82C-B9EFED7CC607}"/>
              </a:ext>
            </a:extLst>
          </p:cNvPr>
          <p:cNvSpPr>
            <a:spLocks noChangeArrowheads="1"/>
          </p:cNvSpPr>
          <p:nvPr/>
        </p:nvSpPr>
        <p:spPr bwMode="auto">
          <a:xfrm>
            <a:off x="4081463" y="3954463"/>
            <a:ext cx="304800" cy="441325"/>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5943" name="Picture 55">
            <a:extLst>
              <a:ext uri="{FF2B5EF4-FFF2-40B4-BE49-F238E27FC236}">
                <a16:creationId xmlns:a16="http://schemas.microsoft.com/office/drawing/2014/main" id="{C12B8D66-4F2F-4013-AB09-60DF84776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2808288" y="4673600"/>
            <a:ext cx="10223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44" name="Oval 56">
            <a:extLst>
              <a:ext uri="{FF2B5EF4-FFF2-40B4-BE49-F238E27FC236}">
                <a16:creationId xmlns:a16="http://schemas.microsoft.com/office/drawing/2014/main" id="{F226645A-C1BC-457A-B583-712FA8A1BBD4}"/>
              </a:ext>
            </a:extLst>
          </p:cNvPr>
          <p:cNvSpPr>
            <a:spLocks noChangeArrowheads="1"/>
          </p:cNvSpPr>
          <p:nvPr/>
        </p:nvSpPr>
        <p:spPr bwMode="auto">
          <a:xfrm>
            <a:off x="2905125" y="4837113"/>
            <a:ext cx="306388" cy="439737"/>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5945" name="Picture 57">
            <a:extLst>
              <a:ext uri="{FF2B5EF4-FFF2-40B4-BE49-F238E27FC236}">
                <a16:creationId xmlns:a16="http://schemas.microsoft.com/office/drawing/2014/main" id="{06634791-7BF1-416F-8EFF-8AC3F9B2BC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2808288" y="5554663"/>
            <a:ext cx="102235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46" name="Oval 58">
            <a:extLst>
              <a:ext uri="{FF2B5EF4-FFF2-40B4-BE49-F238E27FC236}">
                <a16:creationId xmlns:a16="http://schemas.microsoft.com/office/drawing/2014/main" id="{1F356309-0D8A-487A-A7A3-211E5672567B}"/>
              </a:ext>
            </a:extLst>
          </p:cNvPr>
          <p:cNvSpPr>
            <a:spLocks noChangeArrowheads="1"/>
          </p:cNvSpPr>
          <p:nvPr/>
        </p:nvSpPr>
        <p:spPr bwMode="auto">
          <a:xfrm>
            <a:off x="2909888" y="5718175"/>
            <a:ext cx="306387" cy="441325"/>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5947" name="Picture 59">
            <a:extLst>
              <a:ext uri="{FF2B5EF4-FFF2-40B4-BE49-F238E27FC236}">
                <a16:creationId xmlns:a16="http://schemas.microsoft.com/office/drawing/2014/main" id="{4DCAB311-4E64-4FF7-96AC-D7A9EA302A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635125" y="5554663"/>
            <a:ext cx="102235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48" name="Oval 60">
            <a:extLst>
              <a:ext uri="{FF2B5EF4-FFF2-40B4-BE49-F238E27FC236}">
                <a16:creationId xmlns:a16="http://schemas.microsoft.com/office/drawing/2014/main" id="{7CC4867A-1DA5-435D-8066-BAEAC431E7AA}"/>
              </a:ext>
            </a:extLst>
          </p:cNvPr>
          <p:cNvSpPr>
            <a:spLocks noChangeArrowheads="1"/>
          </p:cNvSpPr>
          <p:nvPr/>
        </p:nvSpPr>
        <p:spPr bwMode="auto">
          <a:xfrm>
            <a:off x="1735138" y="5718175"/>
            <a:ext cx="304800" cy="441325"/>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nvGrpSpPr>
          <p:cNvPr id="7" name="Gruppo 6">
            <a:extLst>
              <a:ext uri="{FF2B5EF4-FFF2-40B4-BE49-F238E27FC236}">
                <a16:creationId xmlns:a16="http://schemas.microsoft.com/office/drawing/2014/main" id="{A665C030-BD83-4187-868B-FC0E746C894C}"/>
              </a:ext>
            </a:extLst>
          </p:cNvPr>
          <p:cNvGrpSpPr/>
          <p:nvPr/>
        </p:nvGrpSpPr>
        <p:grpSpPr>
          <a:xfrm flipV="1">
            <a:off x="6659563" y="4673600"/>
            <a:ext cx="1023937" cy="768350"/>
            <a:chOff x="6659563" y="4673600"/>
            <a:chExt cx="1023937" cy="768350"/>
          </a:xfrm>
        </p:grpSpPr>
        <p:sp>
          <p:nvSpPr>
            <p:cNvPr id="165918" name="Oval 30">
              <a:extLst>
                <a:ext uri="{FF2B5EF4-FFF2-40B4-BE49-F238E27FC236}">
                  <a16:creationId xmlns:a16="http://schemas.microsoft.com/office/drawing/2014/main" id="{DEDA791D-DC69-4EBB-8455-7432B98841B0}"/>
                </a:ext>
              </a:extLst>
            </p:cNvPr>
            <p:cNvSpPr>
              <a:spLocks noChangeArrowheads="1"/>
            </p:cNvSpPr>
            <p:nvPr/>
          </p:nvSpPr>
          <p:spPr bwMode="auto">
            <a:xfrm>
              <a:off x="7272338" y="4837113"/>
              <a:ext cx="306387" cy="439737"/>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5923" name="Picture 35">
              <a:extLst>
                <a:ext uri="{FF2B5EF4-FFF2-40B4-BE49-F238E27FC236}">
                  <a16:creationId xmlns:a16="http://schemas.microsoft.com/office/drawing/2014/main" id="{ABEFC29E-CA5A-4F58-81B5-8C76852964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9563" y="4673600"/>
              <a:ext cx="102393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50" name="Oval 62">
              <a:extLst>
                <a:ext uri="{FF2B5EF4-FFF2-40B4-BE49-F238E27FC236}">
                  <a16:creationId xmlns:a16="http://schemas.microsoft.com/office/drawing/2014/main" id="{F5D3B52A-855C-475F-BE0A-05FEE262F327}"/>
                </a:ext>
              </a:extLst>
            </p:cNvPr>
            <p:cNvSpPr>
              <a:spLocks noChangeArrowheads="1"/>
            </p:cNvSpPr>
            <p:nvPr/>
          </p:nvSpPr>
          <p:spPr bwMode="auto">
            <a:xfrm>
              <a:off x="7272338" y="4837113"/>
              <a:ext cx="306387" cy="439737"/>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8" name="Gruppo 7">
            <a:extLst>
              <a:ext uri="{FF2B5EF4-FFF2-40B4-BE49-F238E27FC236}">
                <a16:creationId xmlns:a16="http://schemas.microsoft.com/office/drawing/2014/main" id="{8693C5C6-E3AE-4BDF-BD6B-2D75E958B1FD}"/>
              </a:ext>
            </a:extLst>
          </p:cNvPr>
          <p:cNvGrpSpPr/>
          <p:nvPr/>
        </p:nvGrpSpPr>
        <p:grpSpPr>
          <a:xfrm flipV="1">
            <a:off x="6659563" y="5553075"/>
            <a:ext cx="1023937" cy="769938"/>
            <a:chOff x="6659563" y="5553075"/>
            <a:chExt cx="1023937" cy="769938"/>
          </a:xfrm>
        </p:grpSpPr>
        <p:sp>
          <p:nvSpPr>
            <p:cNvPr id="165919" name="Oval 31">
              <a:extLst>
                <a:ext uri="{FF2B5EF4-FFF2-40B4-BE49-F238E27FC236}">
                  <a16:creationId xmlns:a16="http://schemas.microsoft.com/office/drawing/2014/main" id="{59441B9B-3104-494C-86F5-F4CDA67B0919}"/>
                </a:ext>
              </a:extLst>
            </p:cNvPr>
            <p:cNvSpPr>
              <a:spLocks noChangeArrowheads="1"/>
            </p:cNvSpPr>
            <p:nvPr/>
          </p:nvSpPr>
          <p:spPr bwMode="auto">
            <a:xfrm>
              <a:off x="7272338" y="5718175"/>
              <a:ext cx="306387" cy="441325"/>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5924" name="Picture 36">
              <a:extLst>
                <a:ext uri="{FF2B5EF4-FFF2-40B4-BE49-F238E27FC236}">
                  <a16:creationId xmlns:a16="http://schemas.microsoft.com/office/drawing/2014/main" id="{279C80C4-61A5-40A9-BC3F-481F0E521B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563" y="5553075"/>
              <a:ext cx="10239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51" name="Oval 63">
              <a:extLst>
                <a:ext uri="{FF2B5EF4-FFF2-40B4-BE49-F238E27FC236}">
                  <a16:creationId xmlns:a16="http://schemas.microsoft.com/office/drawing/2014/main" id="{F9B62AAF-8E4C-427B-9497-8A650CADD6B4}"/>
                </a:ext>
              </a:extLst>
            </p:cNvPr>
            <p:cNvSpPr>
              <a:spLocks noChangeArrowheads="1"/>
            </p:cNvSpPr>
            <p:nvPr/>
          </p:nvSpPr>
          <p:spPr bwMode="auto">
            <a:xfrm>
              <a:off x="7272338" y="5718175"/>
              <a:ext cx="306387" cy="441325"/>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9" name="Gruppo 8">
            <a:extLst>
              <a:ext uri="{FF2B5EF4-FFF2-40B4-BE49-F238E27FC236}">
                <a16:creationId xmlns:a16="http://schemas.microsoft.com/office/drawing/2014/main" id="{62599058-C746-4981-8861-750A62C39955}"/>
              </a:ext>
            </a:extLst>
          </p:cNvPr>
          <p:cNvGrpSpPr/>
          <p:nvPr/>
        </p:nvGrpSpPr>
        <p:grpSpPr>
          <a:xfrm flipV="1">
            <a:off x="5486400" y="5553075"/>
            <a:ext cx="1023938" cy="769938"/>
            <a:chOff x="5486400" y="5553075"/>
            <a:chExt cx="1023938" cy="769938"/>
          </a:xfrm>
        </p:grpSpPr>
        <p:sp>
          <p:nvSpPr>
            <p:cNvPr id="165920" name="Oval 32">
              <a:extLst>
                <a:ext uri="{FF2B5EF4-FFF2-40B4-BE49-F238E27FC236}">
                  <a16:creationId xmlns:a16="http://schemas.microsoft.com/office/drawing/2014/main" id="{59A84D58-1295-4191-A219-1D143443B0E3}"/>
                </a:ext>
              </a:extLst>
            </p:cNvPr>
            <p:cNvSpPr>
              <a:spLocks noChangeArrowheads="1"/>
            </p:cNvSpPr>
            <p:nvPr/>
          </p:nvSpPr>
          <p:spPr bwMode="auto">
            <a:xfrm>
              <a:off x="6099175" y="5718175"/>
              <a:ext cx="304800" cy="441325"/>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5925" name="Picture 37">
              <a:extLst>
                <a:ext uri="{FF2B5EF4-FFF2-40B4-BE49-F238E27FC236}">
                  <a16:creationId xmlns:a16="http://schemas.microsoft.com/office/drawing/2014/main" id="{654037DC-1269-4781-9E77-124D518CB6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0" y="5553075"/>
              <a:ext cx="10239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52" name="Oval 64">
              <a:extLst>
                <a:ext uri="{FF2B5EF4-FFF2-40B4-BE49-F238E27FC236}">
                  <a16:creationId xmlns:a16="http://schemas.microsoft.com/office/drawing/2014/main" id="{E2AB3085-E381-4E14-92B1-3890AD9A87C7}"/>
                </a:ext>
              </a:extLst>
            </p:cNvPr>
            <p:cNvSpPr>
              <a:spLocks noChangeArrowheads="1"/>
            </p:cNvSpPr>
            <p:nvPr/>
          </p:nvSpPr>
          <p:spPr bwMode="auto">
            <a:xfrm>
              <a:off x="6099175" y="5718175"/>
              <a:ext cx="304800" cy="441325"/>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165954" name="Rectangle 66">
            <a:extLst>
              <a:ext uri="{FF2B5EF4-FFF2-40B4-BE49-F238E27FC236}">
                <a16:creationId xmlns:a16="http://schemas.microsoft.com/office/drawing/2014/main" id="{B6ED53DE-D1EA-469A-BF4C-15B3F3FA1504}"/>
              </a:ext>
            </a:extLst>
          </p:cNvPr>
          <p:cNvSpPr>
            <a:spLocks noChangeArrowheads="1"/>
          </p:cNvSpPr>
          <p:nvPr/>
        </p:nvSpPr>
        <p:spPr bwMode="auto">
          <a:xfrm>
            <a:off x="1046163" y="2335213"/>
            <a:ext cx="338137"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100</a:t>
            </a:r>
            <a:endParaRPr lang="it-IT" altLang="en-US" b="0"/>
          </a:p>
        </p:txBody>
      </p:sp>
      <p:sp>
        <p:nvSpPr>
          <p:cNvPr id="165955" name="Rectangle 67">
            <a:extLst>
              <a:ext uri="{FF2B5EF4-FFF2-40B4-BE49-F238E27FC236}">
                <a16:creationId xmlns:a16="http://schemas.microsoft.com/office/drawing/2014/main" id="{0C84A15B-B3C7-4934-BA33-4A9599758986}"/>
              </a:ext>
            </a:extLst>
          </p:cNvPr>
          <p:cNvSpPr>
            <a:spLocks noChangeArrowheads="1"/>
          </p:cNvSpPr>
          <p:nvPr/>
        </p:nvSpPr>
        <p:spPr bwMode="auto">
          <a:xfrm>
            <a:off x="1158875" y="3141663"/>
            <a:ext cx="22542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50</a:t>
            </a:r>
            <a:endParaRPr lang="it-IT" altLang="en-US" b="0"/>
          </a:p>
        </p:txBody>
      </p:sp>
      <p:sp>
        <p:nvSpPr>
          <p:cNvPr id="165956" name="Rectangle 68">
            <a:extLst>
              <a:ext uri="{FF2B5EF4-FFF2-40B4-BE49-F238E27FC236}">
                <a16:creationId xmlns:a16="http://schemas.microsoft.com/office/drawing/2014/main" id="{7F428593-0D79-45A7-8B77-B4A87930DC7F}"/>
              </a:ext>
            </a:extLst>
          </p:cNvPr>
          <p:cNvSpPr>
            <a:spLocks noChangeArrowheads="1"/>
          </p:cNvSpPr>
          <p:nvPr/>
        </p:nvSpPr>
        <p:spPr bwMode="auto">
          <a:xfrm>
            <a:off x="1271588" y="4056063"/>
            <a:ext cx="1127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0</a:t>
            </a:r>
            <a:endParaRPr lang="it-IT" altLang="en-US" b="0"/>
          </a:p>
        </p:txBody>
      </p:sp>
      <p:sp>
        <p:nvSpPr>
          <p:cNvPr id="165957" name="Rectangle 69">
            <a:extLst>
              <a:ext uri="{FF2B5EF4-FFF2-40B4-BE49-F238E27FC236}">
                <a16:creationId xmlns:a16="http://schemas.microsoft.com/office/drawing/2014/main" id="{B5CDD6EB-80F6-4D79-8203-D5C65A4BF46D}"/>
              </a:ext>
            </a:extLst>
          </p:cNvPr>
          <p:cNvSpPr>
            <a:spLocks noChangeArrowheads="1"/>
          </p:cNvSpPr>
          <p:nvPr/>
        </p:nvSpPr>
        <p:spPr bwMode="auto">
          <a:xfrm>
            <a:off x="1090613" y="4945063"/>
            <a:ext cx="293687"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-50</a:t>
            </a:r>
            <a:endParaRPr lang="it-IT" altLang="en-US" b="0"/>
          </a:p>
        </p:txBody>
      </p:sp>
      <p:sp>
        <p:nvSpPr>
          <p:cNvPr id="165958" name="Rectangle 70">
            <a:extLst>
              <a:ext uri="{FF2B5EF4-FFF2-40B4-BE49-F238E27FC236}">
                <a16:creationId xmlns:a16="http://schemas.microsoft.com/office/drawing/2014/main" id="{3588429A-63A1-4EB1-AA9A-7055A3B8822B}"/>
              </a:ext>
            </a:extLst>
          </p:cNvPr>
          <p:cNvSpPr>
            <a:spLocks noChangeArrowheads="1"/>
          </p:cNvSpPr>
          <p:nvPr/>
        </p:nvSpPr>
        <p:spPr bwMode="auto">
          <a:xfrm>
            <a:off x="977900" y="5726113"/>
            <a:ext cx="40640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-100</a:t>
            </a:r>
            <a:endParaRPr lang="it-IT" altLang="en-US" b="0"/>
          </a:p>
        </p:txBody>
      </p:sp>
      <p:sp>
        <p:nvSpPr>
          <p:cNvPr id="165959" name="Rectangle 71">
            <a:extLst>
              <a:ext uri="{FF2B5EF4-FFF2-40B4-BE49-F238E27FC236}">
                <a16:creationId xmlns:a16="http://schemas.microsoft.com/office/drawing/2014/main" id="{00A83DBB-059C-4C99-BF64-AF1A77D2A52C}"/>
              </a:ext>
            </a:extLst>
          </p:cNvPr>
          <p:cNvSpPr>
            <a:spLocks noChangeArrowheads="1"/>
          </p:cNvSpPr>
          <p:nvPr/>
        </p:nvSpPr>
        <p:spPr bwMode="auto">
          <a:xfrm>
            <a:off x="4511675" y="6613525"/>
            <a:ext cx="1337674"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dirty="0" err="1"/>
              <a:t>valenza</a:t>
            </a:r>
            <a:r>
              <a:rPr lang="en-US" altLang="en-US" dirty="0"/>
              <a:t> media</a:t>
            </a:r>
            <a:endParaRPr lang="it-IT" altLang="en-US" dirty="0"/>
          </a:p>
        </p:txBody>
      </p:sp>
      <p:grpSp>
        <p:nvGrpSpPr>
          <p:cNvPr id="165960" name="Group 72">
            <a:extLst>
              <a:ext uri="{FF2B5EF4-FFF2-40B4-BE49-F238E27FC236}">
                <a16:creationId xmlns:a16="http://schemas.microsoft.com/office/drawing/2014/main" id="{893DE7F9-8376-444E-978F-3CCE24B1E510}"/>
              </a:ext>
            </a:extLst>
          </p:cNvPr>
          <p:cNvGrpSpPr>
            <a:grpSpLocks/>
          </p:cNvGrpSpPr>
          <p:nvPr/>
        </p:nvGrpSpPr>
        <p:grpSpPr bwMode="auto">
          <a:xfrm>
            <a:off x="1498600" y="6383338"/>
            <a:ext cx="3454400" cy="276225"/>
            <a:chOff x="944" y="4021"/>
            <a:chExt cx="2176" cy="174"/>
          </a:xfrm>
        </p:grpSpPr>
        <p:sp>
          <p:nvSpPr>
            <p:cNvPr id="165961" name="Rectangle 73">
              <a:extLst>
                <a:ext uri="{FF2B5EF4-FFF2-40B4-BE49-F238E27FC236}">
                  <a16:creationId xmlns:a16="http://schemas.microsoft.com/office/drawing/2014/main" id="{ABF4A19E-F020-4227-81EE-2953C409F958}"/>
                </a:ext>
              </a:extLst>
            </p:cNvPr>
            <p:cNvSpPr>
              <a:spLocks noChangeArrowheads="1"/>
            </p:cNvSpPr>
            <p:nvPr/>
          </p:nvSpPr>
          <p:spPr bwMode="auto">
            <a:xfrm>
              <a:off x="944" y="4021"/>
              <a:ext cx="813"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dirty="0" err="1"/>
                <a:t>negativa</a:t>
              </a:r>
              <a:r>
                <a:rPr lang="en-US" altLang="en-US" b="0" dirty="0"/>
                <a:t> (-50)</a:t>
              </a:r>
              <a:endParaRPr lang="it-IT" altLang="en-US" b="0" dirty="0"/>
            </a:p>
          </p:txBody>
        </p:sp>
        <p:sp>
          <p:nvSpPr>
            <p:cNvPr id="165962" name="Rectangle 74">
              <a:extLst>
                <a:ext uri="{FF2B5EF4-FFF2-40B4-BE49-F238E27FC236}">
                  <a16:creationId xmlns:a16="http://schemas.microsoft.com/office/drawing/2014/main" id="{A39B489F-2A6D-4927-B4B7-DDDB8B80E59A}"/>
                </a:ext>
              </a:extLst>
            </p:cNvPr>
            <p:cNvSpPr>
              <a:spLocks noChangeArrowheads="1"/>
            </p:cNvSpPr>
            <p:nvPr/>
          </p:nvSpPr>
          <p:spPr bwMode="auto">
            <a:xfrm>
              <a:off x="2348" y="4021"/>
              <a:ext cx="772"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dirty="0" err="1"/>
                <a:t>positiva</a:t>
              </a:r>
              <a:r>
                <a:rPr lang="en-US" altLang="en-US" b="0" dirty="0"/>
                <a:t> (-50)</a:t>
              </a:r>
              <a:endParaRPr lang="it-IT" altLang="en-US" b="0" dirty="0"/>
            </a:p>
          </p:txBody>
        </p:sp>
        <p:sp>
          <p:nvSpPr>
            <p:cNvPr id="165963" name="Rectangle 75">
              <a:extLst>
                <a:ext uri="{FF2B5EF4-FFF2-40B4-BE49-F238E27FC236}">
                  <a16:creationId xmlns:a16="http://schemas.microsoft.com/office/drawing/2014/main" id="{C8D56632-65F0-4D5C-A1B7-60AC107D3460}"/>
                </a:ext>
              </a:extLst>
            </p:cNvPr>
            <p:cNvSpPr>
              <a:spLocks noChangeArrowheads="1"/>
            </p:cNvSpPr>
            <p:nvPr/>
          </p:nvSpPr>
          <p:spPr bwMode="auto">
            <a:xfrm>
              <a:off x="2021" y="4021"/>
              <a:ext cx="71"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0</a:t>
              </a:r>
              <a:endParaRPr lang="it-IT" altLang="en-US" b="0"/>
            </a:p>
          </p:txBody>
        </p:sp>
      </p:grpSp>
      <p:grpSp>
        <p:nvGrpSpPr>
          <p:cNvPr id="165964" name="Group 76">
            <a:extLst>
              <a:ext uri="{FF2B5EF4-FFF2-40B4-BE49-F238E27FC236}">
                <a16:creationId xmlns:a16="http://schemas.microsoft.com/office/drawing/2014/main" id="{4927ADAA-69F6-415B-B7AC-8D359E3CB38E}"/>
              </a:ext>
            </a:extLst>
          </p:cNvPr>
          <p:cNvGrpSpPr>
            <a:grpSpLocks/>
          </p:cNvGrpSpPr>
          <p:nvPr/>
        </p:nvGrpSpPr>
        <p:grpSpPr bwMode="auto">
          <a:xfrm>
            <a:off x="5372100" y="6383338"/>
            <a:ext cx="3454400" cy="276225"/>
            <a:chOff x="3384" y="4013"/>
            <a:chExt cx="2176" cy="174"/>
          </a:xfrm>
        </p:grpSpPr>
        <p:sp>
          <p:nvSpPr>
            <p:cNvPr id="165965" name="Rectangle 77">
              <a:extLst>
                <a:ext uri="{FF2B5EF4-FFF2-40B4-BE49-F238E27FC236}">
                  <a16:creationId xmlns:a16="http://schemas.microsoft.com/office/drawing/2014/main" id="{44667721-1019-4AD0-8709-935F9B459F38}"/>
                </a:ext>
              </a:extLst>
            </p:cNvPr>
            <p:cNvSpPr>
              <a:spLocks noChangeArrowheads="1"/>
            </p:cNvSpPr>
            <p:nvPr/>
          </p:nvSpPr>
          <p:spPr bwMode="auto">
            <a:xfrm>
              <a:off x="3384" y="4013"/>
              <a:ext cx="813"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dirty="0" err="1"/>
                <a:t>negativa</a:t>
              </a:r>
              <a:r>
                <a:rPr lang="en-US" altLang="en-US" b="0" dirty="0"/>
                <a:t> (-50)</a:t>
              </a:r>
              <a:endParaRPr lang="it-IT" altLang="en-US" b="0" dirty="0"/>
            </a:p>
          </p:txBody>
        </p:sp>
        <p:sp>
          <p:nvSpPr>
            <p:cNvPr id="165966" name="Rectangle 78">
              <a:extLst>
                <a:ext uri="{FF2B5EF4-FFF2-40B4-BE49-F238E27FC236}">
                  <a16:creationId xmlns:a16="http://schemas.microsoft.com/office/drawing/2014/main" id="{7D926305-62ED-450B-8885-15F311304442}"/>
                </a:ext>
              </a:extLst>
            </p:cNvPr>
            <p:cNvSpPr>
              <a:spLocks noChangeArrowheads="1"/>
            </p:cNvSpPr>
            <p:nvPr/>
          </p:nvSpPr>
          <p:spPr bwMode="auto">
            <a:xfrm>
              <a:off x="4788" y="4013"/>
              <a:ext cx="772"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dirty="0" err="1"/>
                <a:t>positiva</a:t>
              </a:r>
              <a:r>
                <a:rPr lang="en-US" altLang="en-US" b="0" dirty="0"/>
                <a:t> (-50)</a:t>
              </a:r>
              <a:endParaRPr lang="it-IT" altLang="en-US" b="0" dirty="0"/>
            </a:p>
          </p:txBody>
        </p:sp>
        <p:sp>
          <p:nvSpPr>
            <p:cNvPr id="165967" name="Rectangle 79">
              <a:extLst>
                <a:ext uri="{FF2B5EF4-FFF2-40B4-BE49-F238E27FC236}">
                  <a16:creationId xmlns:a16="http://schemas.microsoft.com/office/drawing/2014/main" id="{BAB97218-701E-4E4A-91B8-891E378DB38D}"/>
                </a:ext>
              </a:extLst>
            </p:cNvPr>
            <p:cNvSpPr>
              <a:spLocks noChangeArrowheads="1"/>
            </p:cNvSpPr>
            <p:nvPr/>
          </p:nvSpPr>
          <p:spPr bwMode="auto">
            <a:xfrm>
              <a:off x="4461" y="4013"/>
              <a:ext cx="71"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en-US" b="0"/>
                <a:t>0</a:t>
              </a:r>
              <a:endParaRPr lang="it-IT" altLang="en-US" b="0"/>
            </a:p>
          </p:txBody>
        </p:sp>
      </p:grpSp>
      <p:sp>
        <p:nvSpPr>
          <p:cNvPr id="165968" name="Rectangle 80">
            <a:extLst>
              <a:ext uri="{FF2B5EF4-FFF2-40B4-BE49-F238E27FC236}">
                <a16:creationId xmlns:a16="http://schemas.microsoft.com/office/drawing/2014/main" id="{CA71C82C-B76C-442E-855A-FEDCEA6E48A6}"/>
              </a:ext>
            </a:extLst>
          </p:cNvPr>
          <p:cNvSpPr>
            <a:spLocks noChangeArrowheads="1"/>
          </p:cNvSpPr>
          <p:nvPr/>
        </p:nvSpPr>
        <p:spPr bwMode="auto">
          <a:xfrm>
            <a:off x="1276350" y="1308100"/>
            <a:ext cx="407828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r>
              <a:rPr lang="en-US" altLang="en-US" dirty="0" err="1">
                <a:solidFill>
                  <a:srgbClr val="008000"/>
                </a:solidFill>
              </a:rPr>
              <a:t>posizione</a:t>
            </a:r>
            <a:r>
              <a:rPr lang="en-US" altLang="en-US" dirty="0">
                <a:solidFill>
                  <a:srgbClr val="008000"/>
                </a:solidFill>
              </a:rPr>
              <a:t> </a:t>
            </a:r>
            <a:r>
              <a:rPr lang="en-US" altLang="en-US" dirty="0" err="1">
                <a:solidFill>
                  <a:srgbClr val="008000"/>
                </a:solidFill>
              </a:rPr>
              <a:t>spaziale</a:t>
            </a:r>
            <a:r>
              <a:rPr lang="en-US" altLang="en-US" dirty="0">
                <a:solidFill>
                  <a:srgbClr val="008000"/>
                </a:solidFill>
              </a:rPr>
              <a:t> </a:t>
            </a:r>
            <a:r>
              <a:rPr lang="en-US" altLang="en-US" dirty="0" err="1">
                <a:solidFill>
                  <a:srgbClr val="008000"/>
                </a:solidFill>
              </a:rPr>
              <a:t>congruente</a:t>
            </a:r>
            <a:endParaRPr lang="en-US" altLang="en-US" dirty="0">
              <a:solidFill>
                <a:srgbClr val="008000"/>
              </a:solidFill>
            </a:endParaRPr>
          </a:p>
        </p:txBody>
      </p:sp>
      <p:sp>
        <p:nvSpPr>
          <p:cNvPr id="165969" name="Rectangle 81">
            <a:extLst>
              <a:ext uri="{FF2B5EF4-FFF2-40B4-BE49-F238E27FC236}">
                <a16:creationId xmlns:a16="http://schemas.microsoft.com/office/drawing/2014/main" id="{D1DE9C8F-DB97-413D-B6B4-7974AB50C081}"/>
              </a:ext>
            </a:extLst>
          </p:cNvPr>
          <p:cNvSpPr>
            <a:spLocks noChangeArrowheads="1"/>
          </p:cNvSpPr>
          <p:nvPr/>
        </p:nvSpPr>
        <p:spPr bwMode="auto">
          <a:xfrm>
            <a:off x="5065713" y="1308100"/>
            <a:ext cx="4078287"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r>
              <a:rPr lang="en-US" altLang="en-US" dirty="0" err="1">
                <a:solidFill>
                  <a:schemeClr val="folHlink"/>
                </a:solidFill>
              </a:rPr>
              <a:t>posizione</a:t>
            </a:r>
            <a:r>
              <a:rPr lang="en-US" altLang="en-US" dirty="0">
                <a:solidFill>
                  <a:schemeClr val="folHlink"/>
                </a:solidFill>
              </a:rPr>
              <a:t> </a:t>
            </a:r>
            <a:r>
              <a:rPr lang="en-US" altLang="en-US" dirty="0" err="1">
                <a:solidFill>
                  <a:schemeClr val="folHlink"/>
                </a:solidFill>
              </a:rPr>
              <a:t>spaziale</a:t>
            </a:r>
            <a:r>
              <a:rPr lang="en-US" altLang="en-US" dirty="0">
                <a:solidFill>
                  <a:schemeClr val="folHlink"/>
                </a:solidFill>
              </a:rPr>
              <a:t> </a:t>
            </a:r>
            <a:r>
              <a:rPr lang="en-US" altLang="en-US" dirty="0" err="1">
                <a:solidFill>
                  <a:schemeClr val="folHlink"/>
                </a:solidFill>
              </a:rPr>
              <a:t>incongruente</a:t>
            </a:r>
            <a:endParaRPr lang="en-US" altLang="en-US" dirty="0">
              <a:solidFill>
                <a:schemeClr val="folHlink"/>
              </a:solidFill>
            </a:endParaRPr>
          </a:p>
        </p:txBody>
      </p:sp>
      <p:sp>
        <p:nvSpPr>
          <p:cNvPr id="165970" name="Rectangle 82">
            <a:extLst>
              <a:ext uri="{FF2B5EF4-FFF2-40B4-BE49-F238E27FC236}">
                <a16:creationId xmlns:a16="http://schemas.microsoft.com/office/drawing/2014/main" id="{9300CF1C-2550-4E6A-863B-0F4DADDF7329}"/>
              </a:ext>
            </a:extLst>
          </p:cNvPr>
          <p:cNvSpPr>
            <a:spLocks noChangeArrowheads="1"/>
          </p:cNvSpPr>
          <p:nvPr/>
        </p:nvSpPr>
        <p:spPr bwMode="auto">
          <a:xfrm>
            <a:off x="241300" y="661988"/>
            <a:ext cx="8902700"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r>
              <a:rPr lang="en-US" altLang="en-US" dirty="0"/>
              <a:t>Due Tipi di Task per </a:t>
            </a:r>
            <a:r>
              <a:rPr lang="en-US" altLang="en-US" dirty="0" err="1"/>
              <a:t>partecipante</a:t>
            </a:r>
            <a:r>
              <a:rPr lang="en-US" altLang="en-US" dirty="0"/>
              <a:t> → </a:t>
            </a:r>
            <a:r>
              <a:rPr lang="en-US" altLang="en-US" dirty="0" err="1"/>
              <a:t>ordine</a:t>
            </a:r>
            <a:r>
              <a:rPr lang="en-US" altLang="en-US" dirty="0"/>
              <a:t> </a:t>
            </a:r>
            <a:r>
              <a:rPr lang="en-US" altLang="en-US" dirty="0" err="1"/>
              <a:t>bilanciato</a:t>
            </a:r>
            <a:endParaRPr lang="en-US" altLang="en-US" dirty="0"/>
          </a:p>
          <a:p>
            <a:r>
              <a:rPr lang="en-US" altLang="en-US" dirty="0">
                <a:solidFill>
                  <a:srgbClr val="FF9900"/>
                </a:solidFill>
              </a:rPr>
              <a:t>qual è </a:t>
            </a:r>
            <a:r>
              <a:rPr lang="en-US" altLang="en-US" dirty="0" err="1">
                <a:solidFill>
                  <a:srgbClr val="FF9900"/>
                </a:solidFill>
              </a:rPr>
              <a:t>il</a:t>
            </a:r>
            <a:r>
              <a:rPr lang="en-US" altLang="en-US" dirty="0">
                <a:solidFill>
                  <a:srgbClr val="FF9900"/>
                </a:solidFill>
              </a:rPr>
              <a:t> </a:t>
            </a:r>
            <a:r>
              <a:rPr lang="en-US" altLang="en-US" dirty="0" err="1">
                <a:solidFill>
                  <a:srgbClr val="FF9900"/>
                </a:solidFill>
              </a:rPr>
              <a:t>più</a:t>
            </a:r>
            <a:r>
              <a:rPr lang="en-US" altLang="en-US" dirty="0">
                <a:solidFill>
                  <a:srgbClr val="FF9900"/>
                </a:solidFill>
              </a:rPr>
              <a:t> </a:t>
            </a:r>
            <a:r>
              <a:rPr lang="en-US" altLang="en-US" dirty="0" err="1">
                <a:solidFill>
                  <a:srgbClr val="FF9900"/>
                </a:solidFill>
              </a:rPr>
              <a:t>arrabbiato</a:t>
            </a:r>
            <a:r>
              <a:rPr lang="en-US" altLang="en-US" dirty="0">
                <a:solidFill>
                  <a:srgbClr val="FF9900"/>
                </a:solidFill>
              </a:rPr>
              <a:t> </a:t>
            </a:r>
            <a:r>
              <a:rPr lang="en-US" altLang="en-US" b="0" dirty="0"/>
              <a:t>+ </a:t>
            </a:r>
            <a:r>
              <a:rPr lang="en-US" altLang="en-US" b="0" dirty="0">
                <a:solidFill>
                  <a:srgbClr val="ED2691"/>
                </a:solidFill>
              </a:rPr>
              <a:t>qual è </a:t>
            </a:r>
            <a:r>
              <a:rPr lang="en-US" altLang="en-US" b="0" dirty="0" err="1">
                <a:solidFill>
                  <a:srgbClr val="ED2691"/>
                </a:solidFill>
              </a:rPr>
              <a:t>il</a:t>
            </a:r>
            <a:r>
              <a:rPr lang="en-US" altLang="en-US" b="0" dirty="0">
                <a:solidFill>
                  <a:srgbClr val="ED2691"/>
                </a:solidFill>
              </a:rPr>
              <a:t> </a:t>
            </a:r>
            <a:r>
              <a:rPr lang="en-US" altLang="en-US" b="0" dirty="0" err="1">
                <a:solidFill>
                  <a:srgbClr val="ED2691"/>
                </a:solidFill>
              </a:rPr>
              <a:t>più</a:t>
            </a:r>
            <a:r>
              <a:rPr lang="en-US" altLang="en-US" b="0" dirty="0">
                <a:solidFill>
                  <a:srgbClr val="ED2691"/>
                </a:solidFill>
              </a:rPr>
              <a:t> </a:t>
            </a:r>
            <a:r>
              <a:rPr lang="en-US" altLang="en-US" b="0" dirty="0" err="1">
                <a:solidFill>
                  <a:srgbClr val="ED2691"/>
                </a:solidFill>
              </a:rPr>
              <a:t>felice</a:t>
            </a:r>
            <a:endParaRPr lang="en-US" altLang="en-US" b="0" dirty="0"/>
          </a:p>
        </p:txBody>
      </p:sp>
      <p:sp>
        <p:nvSpPr>
          <p:cNvPr id="85" name="Rectangle 5">
            <a:extLst>
              <a:ext uri="{FF2B5EF4-FFF2-40B4-BE49-F238E27FC236}">
                <a16:creationId xmlns:a16="http://schemas.microsoft.com/office/drawing/2014/main" id="{5F038140-148B-4EEB-837A-E8C1B875353A}"/>
              </a:ext>
            </a:extLst>
          </p:cNvPr>
          <p:cNvSpPr>
            <a:spLocks noChangeArrowheads="1"/>
          </p:cNvSpPr>
          <p:nvPr/>
        </p:nvSpPr>
        <p:spPr bwMode="auto">
          <a:xfrm>
            <a:off x="-247650" y="0"/>
            <a:ext cx="9677400" cy="580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lnSpc>
                <a:spcPct val="85000"/>
              </a:lnSpc>
            </a:pPr>
            <a:r>
              <a:rPr lang="it-IT" altLang="zh-CN" sz="4400" b="0" dirty="0">
                <a:solidFill>
                  <a:srgbClr val="990033"/>
                </a:solidFill>
                <a:ea typeface="MS PGothic" panose="020B0600070205080204" pitchFamily="34" charset="-128"/>
              </a:rPr>
              <a:t>le nostre coppie emotive p. invertita</a:t>
            </a:r>
            <a:endParaRPr lang="it-IT" altLang="en-US" sz="4400" b="0" i="1" dirty="0">
              <a:solidFill>
                <a:srgbClr val="990033"/>
              </a:solidFill>
              <a:ea typeface="MS PGothic" panose="020B0600070205080204" pitchFamily="34" charset="-128"/>
            </a:endParaRPr>
          </a:p>
        </p:txBody>
      </p:sp>
      <p:grpSp>
        <p:nvGrpSpPr>
          <p:cNvPr id="6" name="Gruppo 5">
            <a:extLst>
              <a:ext uri="{FF2B5EF4-FFF2-40B4-BE49-F238E27FC236}">
                <a16:creationId xmlns:a16="http://schemas.microsoft.com/office/drawing/2014/main" id="{8344607A-53FB-414D-991F-0B5601CBD4C7}"/>
              </a:ext>
            </a:extLst>
          </p:cNvPr>
          <p:cNvGrpSpPr/>
          <p:nvPr/>
        </p:nvGrpSpPr>
        <p:grpSpPr>
          <a:xfrm flipV="1">
            <a:off x="7832725" y="3792538"/>
            <a:ext cx="1025525" cy="768350"/>
            <a:chOff x="7832725" y="3792538"/>
            <a:chExt cx="1025525" cy="768350"/>
          </a:xfrm>
        </p:grpSpPr>
        <p:sp>
          <p:nvSpPr>
            <p:cNvPr id="165917" name="Oval 29">
              <a:extLst>
                <a:ext uri="{FF2B5EF4-FFF2-40B4-BE49-F238E27FC236}">
                  <a16:creationId xmlns:a16="http://schemas.microsoft.com/office/drawing/2014/main" id="{B5F2C7CC-AD9E-405A-BC12-4886E481A316}"/>
                </a:ext>
              </a:extLst>
            </p:cNvPr>
            <p:cNvSpPr>
              <a:spLocks noChangeArrowheads="1"/>
            </p:cNvSpPr>
            <p:nvPr/>
          </p:nvSpPr>
          <p:spPr bwMode="auto">
            <a:xfrm>
              <a:off x="8445500" y="3835400"/>
              <a:ext cx="306388" cy="438150"/>
            </a:xfrm>
            <a:prstGeom prst="ellipse">
              <a:avLst/>
            </a:prstGeom>
            <a:noFill/>
            <a:ln w="25400">
              <a:solidFill>
                <a:srgbClr val="F8952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pic>
          <p:nvPicPr>
            <p:cNvPr id="165922" name="Picture 34">
              <a:extLst>
                <a:ext uri="{FF2B5EF4-FFF2-40B4-BE49-F238E27FC236}">
                  <a16:creationId xmlns:a16="http://schemas.microsoft.com/office/drawing/2014/main" id="{EA68CED3-625D-4AC1-B766-2A0B6E886C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32725" y="3792538"/>
              <a:ext cx="10255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49" name="Oval 61">
              <a:extLst>
                <a:ext uri="{FF2B5EF4-FFF2-40B4-BE49-F238E27FC236}">
                  <a16:creationId xmlns:a16="http://schemas.microsoft.com/office/drawing/2014/main" id="{7AD0713D-5C6C-4C45-96A5-E22E9B573ECB}"/>
                </a:ext>
              </a:extLst>
            </p:cNvPr>
            <p:cNvSpPr>
              <a:spLocks noChangeArrowheads="1"/>
            </p:cNvSpPr>
            <p:nvPr/>
          </p:nvSpPr>
          <p:spPr bwMode="auto">
            <a:xfrm>
              <a:off x="8445500" y="3957638"/>
              <a:ext cx="306388" cy="438150"/>
            </a:xfrm>
            <a:prstGeom prst="ellipse">
              <a:avLst/>
            </a:prstGeom>
            <a:noFill/>
            <a:ln w="25400">
              <a:solidFill>
                <a:srgbClr val="F89722"/>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97" name="Rectangle 65">
            <a:extLst>
              <a:ext uri="{FF2B5EF4-FFF2-40B4-BE49-F238E27FC236}">
                <a16:creationId xmlns:a16="http://schemas.microsoft.com/office/drawing/2014/main" id="{800814E7-B6C5-4806-9F92-F5D034749A69}"/>
              </a:ext>
            </a:extLst>
          </p:cNvPr>
          <p:cNvSpPr>
            <a:spLocks noChangeArrowheads="1"/>
          </p:cNvSpPr>
          <p:nvPr/>
        </p:nvSpPr>
        <p:spPr bwMode="auto">
          <a:xfrm rot="16200000">
            <a:off x="-974087" y="4004875"/>
            <a:ext cx="3453125"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dirty="0"/>
              <a:t>intensità del target rispetto al neutro</a:t>
            </a:r>
          </a:p>
        </p:txBody>
      </p:sp>
    </p:spTree>
    <p:extLst>
      <p:ext uri="{BB962C8B-B14F-4D97-AF65-F5344CB8AC3E}">
        <p14:creationId xmlns:p14="http://schemas.microsoft.com/office/powerpoint/2010/main" val="5422955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36">
            <a:extLst>
              <a:ext uri="{FF2B5EF4-FFF2-40B4-BE49-F238E27FC236}">
                <a16:creationId xmlns:a16="http://schemas.microsoft.com/office/drawing/2014/main" id="{A83B064C-F0F2-4538-BDA6-880BE8BE7298}"/>
              </a:ext>
            </a:extLst>
          </p:cNvPr>
          <p:cNvSpPr txBox="1">
            <a:spLocks noChangeArrowheads="1"/>
          </p:cNvSpPr>
          <p:nvPr/>
        </p:nvSpPr>
        <p:spPr bwMode="auto">
          <a:xfrm>
            <a:off x="0" y="2551113"/>
            <a:ext cx="8915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5300" b="0">
              <a:solidFill>
                <a:srgbClr val="990033"/>
              </a:solidFill>
              <a:ea typeface="MS PGothic" panose="020B0600070205080204" pitchFamily="34" charset="-128"/>
            </a:endParaRPr>
          </a:p>
        </p:txBody>
      </p:sp>
      <p:sp>
        <p:nvSpPr>
          <p:cNvPr id="535556" name="Text Box 4">
            <a:extLst>
              <a:ext uri="{FF2B5EF4-FFF2-40B4-BE49-F238E27FC236}">
                <a16:creationId xmlns:a16="http://schemas.microsoft.com/office/drawing/2014/main" id="{940C8811-3CBA-48F0-8D20-7A8611197554}"/>
              </a:ext>
            </a:extLst>
          </p:cNvPr>
          <p:cNvSpPr txBox="1">
            <a:spLocks noChangeArrowheads="1"/>
          </p:cNvSpPr>
          <p:nvPr/>
        </p:nvSpPr>
        <p:spPr bwMode="auto">
          <a:xfrm>
            <a:off x="405130" y="1866900"/>
            <a:ext cx="833374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en-US" sz="5400" b="0" dirty="0">
                <a:solidFill>
                  <a:srgbClr val="990033"/>
                </a:solidFill>
                <a:ea typeface="MS PGothic" panose="020B0600070205080204" pitchFamily="34" charset="-128"/>
              </a:rPr>
              <a:t>Sequenza temporale</a:t>
            </a:r>
          </a:p>
        </p:txBody>
      </p:sp>
    </p:spTree>
    <p:extLst>
      <p:ext uri="{BB962C8B-B14F-4D97-AF65-F5344CB8AC3E}">
        <p14:creationId xmlns:p14="http://schemas.microsoft.com/office/powerpoint/2010/main" val="371320576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F78E91F-BC24-4949-AE40-81E1F5662B97}"/>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fovea</a:t>
            </a:r>
          </a:p>
        </p:txBody>
      </p:sp>
      <p:sp>
        <p:nvSpPr>
          <p:cNvPr id="5" name="Text Box 4">
            <a:extLst>
              <a:ext uri="{FF2B5EF4-FFF2-40B4-BE49-F238E27FC236}">
                <a16:creationId xmlns:a16="http://schemas.microsoft.com/office/drawing/2014/main" id="{897557D5-0A28-4780-AF4E-82D15298D7EE}"/>
              </a:ext>
            </a:extLst>
          </p:cNvPr>
          <p:cNvSpPr txBox="1">
            <a:spLocks noChangeArrowheads="1"/>
          </p:cNvSpPr>
          <p:nvPr/>
        </p:nvSpPr>
        <p:spPr bwMode="auto">
          <a:xfrm>
            <a:off x="3766930" y="1062629"/>
            <a:ext cx="5230027" cy="3070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eaLnBrk="1" hangingPunct="1">
              <a:spcAft>
                <a:spcPct val="45000"/>
              </a:spcAft>
              <a:buClr>
                <a:srgbClr val="990033"/>
              </a:buClr>
              <a:buSzPct val="120000"/>
              <a:buFont typeface="Wingdings" panose="05000000000000000000" pitchFamily="2" charset="2"/>
              <a:buChar char="§"/>
            </a:pPr>
            <a:r>
              <a:rPr lang="it-IT" altLang="it-IT" sz="3000" b="0" dirty="0">
                <a:solidFill>
                  <a:srgbClr val="000000"/>
                </a:solidFill>
              </a:rPr>
              <a:t>regione sulla retina del diametro di 1.5 mm</a:t>
            </a:r>
          </a:p>
          <a:p>
            <a:pPr lvl="1" eaLnBrk="1" hangingPunct="1">
              <a:spcAft>
                <a:spcPct val="45000"/>
              </a:spcAft>
              <a:buClr>
                <a:srgbClr val="990033"/>
              </a:buClr>
              <a:buSzPct val="120000"/>
              <a:buFont typeface="Wingdings" panose="05000000000000000000" pitchFamily="2" charset="2"/>
              <a:buChar char="§"/>
            </a:pPr>
            <a:r>
              <a:rPr lang="it-IT" altLang="it-IT" sz="3000" b="0" dirty="0">
                <a:solidFill>
                  <a:srgbClr val="000000"/>
                </a:solidFill>
              </a:rPr>
              <a:t>gli oggetti che fissiamo cadono sulla fovea, regione di massima acutezza visiva</a:t>
            </a:r>
          </a:p>
        </p:txBody>
      </p:sp>
      <p:pic>
        <p:nvPicPr>
          <p:cNvPr id="6" name="Immagine 5" descr="Immagine che contiene interni, arancia&#10;&#10;Descrizione generata automaticamente">
            <a:extLst>
              <a:ext uri="{FF2B5EF4-FFF2-40B4-BE49-F238E27FC236}">
                <a16:creationId xmlns:a16="http://schemas.microsoft.com/office/drawing/2014/main" id="{635A085B-9260-4CF0-8785-DC2596C65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78" y="1140619"/>
            <a:ext cx="3200400" cy="2606040"/>
          </a:xfrm>
          <a:prstGeom prst="rect">
            <a:avLst/>
          </a:prstGeom>
        </p:spPr>
      </p:pic>
      <p:sp>
        <p:nvSpPr>
          <p:cNvPr id="2" name="Ovale 1">
            <a:extLst>
              <a:ext uri="{FF2B5EF4-FFF2-40B4-BE49-F238E27FC236}">
                <a16:creationId xmlns:a16="http://schemas.microsoft.com/office/drawing/2014/main" id="{FBB8CCC1-070C-4654-85DE-50A6BA96A5BA}"/>
              </a:ext>
            </a:extLst>
          </p:cNvPr>
          <p:cNvSpPr/>
          <p:nvPr/>
        </p:nvSpPr>
        <p:spPr>
          <a:xfrm>
            <a:off x="1461052" y="2107096"/>
            <a:ext cx="1152939" cy="864704"/>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Box 4">
            <a:extLst>
              <a:ext uri="{FF2B5EF4-FFF2-40B4-BE49-F238E27FC236}">
                <a16:creationId xmlns:a16="http://schemas.microsoft.com/office/drawing/2014/main" id="{75804B48-8220-436C-BC15-7EB919DD4480}"/>
              </a:ext>
            </a:extLst>
          </p:cNvPr>
          <p:cNvSpPr txBox="1">
            <a:spLocks noChangeArrowheads="1"/>
          </p:cNvSpPr>
          <p:nvPr/>
        </p:nvSpPr>
        <p:spPr bwMode="auto">
          <a:xfrm>
            <a:off x="147043" y="4179951"/>
            <a:ext cx="8849914" cy="1477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eaLnBrk="1" hangingPunct="1">
              <a:spcAft>
                <a:spcPct val="45000"/>
              </a:spcAft>
              <a:buClr>
                <a:srgbClr val="990033"/>
              </a:buClr>
              <a:buSzPct val="120000"/>
              <a:buFont typeface="Wingdings" panose="05000000000000000000" pitchFamily="2" charset="2"/>
              <a:buChar char="§"/>
            </a:pPr>
            <a:r>
              <a:rPr lang="it-IT" altLang="it-IT" sz="3000" i="1" dirty="0">
                <a:solidFill>
                  <a:srgbClr val="000000"/>
                </a:solidFill>
              </a:rPr>
              <a:t>scansione visiva: </a:t>
            </a:r>
            <a:r>
              <a:rPr lang="it-IT" altLang="it-IT" sz="3000" b="0" dirty="0">
                <a:solidFill>
                  <a:srgbClr val="000000"/>
                </a:solidFill>
              </a:rPr>
              <a:t>meccanismo coinvolto nella selezione di specifici oggetti presenti nella scena visiva</a:t>
            </a:r>
            <a:endParaRPr lang="it-IT" altLang="it-IT" sz="3000" b="0" i="1" dirty="0">
              <a:solidFill>
                <a:srgbClr val="000000"/>
              </a:solidFill>
            </a:endParaRPr>
          </a:p>
        </p:txBody>
      </p:sp>
    </p:spTree>
    <p:extLst>
      <p:ext uri="{BB962C8B-B14F-4D97-AF65-F5344CB8AC3E}">
        <p14:creationId xmlns:p14="http://schemas.microsoft.com/office/powerpoint/2010/main" val="7004339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73991B8A-D595-4ACA-8B07-983AABDD1BE5}"/>
              </a:ext>
            </a:extLst>
          </p:cNvPr>
          <p:cNvSpPr>
            <a:spLocks noChangeArrowheads="1"/>
          </p:cNvSpPr>
          <p:nvPr/>
        </p:nvSpPr>
        <p:spPr bwMode="auto">
          <a:xfrm>
            <a:off x="2743201" y="2108200"/>
            <a:ext cx="3573462" cy="2647950"/>
          </a:xfrm>
          <a:prstGeom prst="rect">
            <a:avLst/>
          </a:prstGeom>
          <a:solidFill>
            <a:srgbClr val="10110C"/>
          </a:solidFill>
          <a:ln w="9525">
            <a:solidFill>
              <a:srgbClr val="10110C"/>
            </a:solidFill>
            <a:miter lim="800000"/>
            <a:headEnd/>
            <a:tailEnd/>
          </a:ln>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1800" b="0">
              <a:ea typeface="MS PGothic" panose="020B0600070205080204" pitchFamily="34" charset="-128"/>
            </a:endParaRPr>
          </a:p>
        </p:txBody>
      </p:sp>
      <p:sp>
        <p:nvSpPr>
          <p:cNvPr id="784391" name="Rectangle 7">
            <a:extLst>
              <a:ext uri="{FF2B5EF4-FFF2-40B4-BE49-F238E27FC236}">
                <a16:creationId xmlns:a16="http://schemas.microsoft.com/office/drawing/2014/main" id="{AD6C0719-B532-472C-862A-0191253E2F2C}"/>
              </a:ext>
            </a:extLst>
          </p:cNvPr>
          <p:cNvSpPr>
            <a:spLocks noChangeArrowheads="1"/>
          </p:cNvSpPr>
          <p:nvPr/>
        </p:nvSpPr>
        <p:spPr bwMode="auto">
          <a:xfrm>
            <a:off x="3658147" y="909638"/>
            <a:ext cx="182453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en-US" altLang="en-US" sz="2500" dirty="0" err="1">
                <a:ea typeface="MS PGothic" panose="020B0600070205080204" pitchFamily="34" charset="-128"/>
              </a:rPr>
              <a:t>fissazione</a:t>
            </a:r>
            <a:r>
              <a:rPr lang="en-US" altLang="en-US" sz="2500" b="0" dirty="0">
                <a:ea typeface="MS PGothic" panose="020B0600070205080204" pitchFamily="34" charset="-128"/>
              </a:rPr>
              <a:t> </a:t>
            </a:r>
          </a:p>
          <a:p>
            <a:pPr algn="ctr" eaLnBrk="1" hangingPunct="1"/>
            <a:r>
              <a:rPr lang="en-US" altLang="en-US" sz="2500" b="0" dirty="0">
                <a:ea typeface="MS PGothic" panose="020B0600070205080204" pitchFamily="34" charset="-128"/>
              </a:rPr>
              <a:t>2 s</a:t>
            </a:r>
            <a:endParaRPr lang="it-IT" altLang="en-US" sz="2500" b="0" dirty="0">
              <a:ea typeface="MS PGothic" panose="020B0600070205080204" pitchFamily="34" charset="-128"/>
            </a:endParaRPr>
          </a:p>
        </p:txBody>
      </p:sp>
      <p:sp>
        <p:nvSpPr>
          <p:cNvPr id="171018" name="Text Box 10">
            <a:extLst>
              <a:ext uri="{FF2B5EF4-FFF2-40B4-BE49-F238E27FC236}">
                <a16:creationId xmlns:a16="http://schemas.microsoft.com/office/drawing/2014/main" id="{31D9B5B3-0390-41A5-9DC2-D9475DFB438E}"/>
              </a:ext>
            </a:extLst>
          </p:cNvPr>
          <p:cNvSpPr txBox="1">
            <a:spLocks noChangeArrowheads="1"/>
          </p:cNvSpPr>
          <p:nvPr/>
        </p:nvSpPr>
        <p:spPr bwMode="auto">
          <a:xfrm>
            <a:off x="4500563" y="3314700"/>
            <a:ext cx="11906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en-US" dirty="0">
                <a:solidFill>
                  <a:schemeClr val="bg1"/>
                </a:solidFill>
              </a:rPr>
              <a:t>+</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8">
            <a:extLst>
              <a:ext uri="{FF2B5EF4-FFF2-40B4-BE49-F238E27FC236}">
                <a16:creationId xmlns:a16="http://schemas.microsoft.com/office/drawing/2014/main" id="{6279F836-DD44-4347-A584-375C4DAAF8D6}"/>
              </a:ext>
            </a:extLst>
          </p:cNvPr>
          <p:cNvSpPr>
            <a:spLocks noChangeArrowheads="1"/>
          </p:cNvSpPr>
          <p:nvPr/>
        </p:nvSpPr>
        <p:spPr bwMode="auto">
          <a:xfrm>
            <a:off x="4064000" y="909638"/>
            <a:ext cx="10128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en-US" altLang="en-US" sz="2500" dirty="0">
                <a:ea typeface="MS PGothic" panose="020B0600070205080204" pitchFamily="34" charset="-128"/>
              </a:rPr>
              <a:t>blank</a:t>
            </a:r>
          </a:p>
          <a:p>
            <a:pPr algn="ctr" eaLnBrk="1" hangingPunct="1"/>
            <a:r>
              <a:rPr lang="en-US" altLang="en-US" sz="2500" b="0" dirty="0">
                <a:ea typeface="MS PGothic" panose="020B0600070205080204" pitchFamily="34" charset="-128"/>
              </a:rPr>
              <a:t>0.2 s</a:t>
            </a:r>
            <a:endParaRPr lang="it-IT" altLang="en-US" sz="2500" b="0" dirty="0">
              <a:ea typeface="MS PGothic" panose="020B0600070205080204" pitchFamily="34" charset="-128"/>
            </a:endParaRPr>
          </a:p>
        </p:txBody>
      </p:sp>
      <p:sp>
        <p:nvSpPr>
          <p:cNvPr id="4" name="Rectangle 2">
            <a:extLst>
              <a:ext uri="{FF2B5EF4-FFF2-40B4-BE49-F238E27FC236}">
                <a16:creationId xmlns:a16="http://schemas.microsoft.com/office/drawing/2014/main" id="{3B84900A-B9C2-4542-9917-88F8AB473F76}"/>
              </a:ext>
            </a:extLst>
          </p:cNvPr>
          <p:cNvSpPr>
            <a:spLocks noChangeArrowheads="1"/>
          </p:cNvSpPr>
          <p:nvPr/>
        </p:nvSpPr>
        <p:spPr bwMode="auto">
          <a:xfrm>
            <a:off x="2743201" y="2108200"/>
            <a:ext cx="3573462" cy="2647950"/>
          </a:xfrm>
          <a:prstGeom prst="rect">
            <a:avLst/>
          </a:prstGeom>
          <a:solidFill>
            <a:srgbClr val="10110C"/>
          </a:solidFill>
          <a:ln w="9525">
            <a:solidFill>
              <a:srgbClr val="10110C"/>
            </a:solidFill>
            <a:miter lim="800000"/>
            <a:headEnd/>
            <a:tailEnd/>
          </a:ln>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1800" b="0">
              <a:ea typeface="MS PGothic" panose="020B0600070205080204" pitchFamily="34" charset="-128"/>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8" name="Rectangle 7">
            <a:extLst>
              <a:ext uri="{FF2B5EF4-FFF2-40B4-BE49-F238E27FC236}">
                <a16:creationId xmlns:a16="http://schemas.microsoft.com/office/drawing/2014/main" id="{6BD14F12-86A5-457F-A9CA-CCC9C4BDC14E}"/>
              </a:ext>
            </a:extLst>
          </p:cNvPr>
          <p:cNvSpPr>
            <a:spLocks noChangeArrowheads="1"/>
          </p:cNvSpPr>
          <p:nvPr/>
        </p:nvSpPr>
        <p:spPr bwMode="auto">
          <a:xfrm>
            <a:off x="670560" y="524193"/>
            <a:ext cx="819467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5113" indent="-265113">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en-US" altLang="en-US" sz="2500" dirty="0" err="1">
                <a:ea typeface="MS PGothic" panose="020B0600070205080204" pitchFamily="34" charset="-128"/>
              </a:rPr>
              <a:t>coppia</a:t>
            </a:r>
            <a:r>
              <a:rPr lang="en-US" altLang="en-US" sz="2500" dirty="0">
                <a:ea typeface="MS PGothic" panose="020B0600070205080204" pitchFamily="34" charset="-128"/>
              </a:rPr>
              <a:t> </a:t>
            </a:r>
            <a:r>
              <a:rPr lang="en-US" altLang="en-US" sz="2500" dirty="0" err="1">
                <a:ea typeface="MS PGothic" panose="020B0600070205080204" pitchFamily="34" charset="-128"/>
              </a:rPr>
              <a:t>emotiva</a:t>
            </a:r>
            <a:endParaRPr lang="en-US" altLang="en-US" sz="2500" dirty="0">
              <a:ea typeface="MS PGothic" panose="020B0600070205080204" pitchFamily="34" charset="-128"/>
            </a:endParaRPr>
          </a:p>
          <a:p>
            <a:pPr algn="ctr" eaLnBrk="1" hangingPunct="1">
              <a:buClr>
                <a:srgbClr val="990033"/>
              </a:buClr>
              <a:buFont typeface="Wingdings" panose="05000000000000000000" pitchFamily="2" charset="2"/>
              <a:buChar char="§"/>
            </a:pPr>
            <a:r>
              <a:rPr lang="en-US" altLang="en-US" sz="2500" b="0" dirty="0" err="1">
                <a:ea typeface="MS PGothic" panose="020B0600070205080204" pitchFamily="34" charset="-128"/>
              </a:rPr>
              <a:t>fino</a:t>
            </a:r>
            <a:r>
              <a:rPr lang="en-US" altLang="en-US" sz="2500" b="0" dirty="0">
                <a:ea typeface="MS PGothic" panose="020B0600070205080204" pitchFamily="34" charset="-128"/>
              </a:rPr>
              <a:t> </a:t>
            </a:r>
            <a:r>
              <a:rPr lang="en-US" altLang="en-US" sz="2500" b="0" dirty="0" err="1">
                <a:ea typeface="MS PGothic" panose="020B0600070205080204" pitchFamily="34" charset="-128"/>
              </a:rPr>
              <a:t>alla</a:t>
            </a:r>
            <a:r>
              <a:rPr lang="en-US" altLang="en-US" sz="2500" b="0" dirty="0">
                <a:ea typeface="MS PGothic" panose="020B0600070205080204" pitchFamily="34" charset="-128"/>
              </a:rPr>
              <a:t> </a:t>
            </a:r>
            <a:r>
              <a:rPr lang="en-US" altLang="en-US" sz="2500" b="0" dirty="0" err="1">
                <a:ea typeface="MS PGothic" panose="020B0600070205080204" pitchFamily="34" charset="-128"/>
              </a:rPr>
              <a:t>pressione</a:t>
            </a:r>
            <a:r>
              <a:rPr lang="en-US" altLang="en-US" sz="2500" b="0" dirty="0">
                <a:ea typeface="MS PGothic" panose="020B0600070205080204" pitchFamily="34" charset="-128"/>
              </a:rPr>
              <a:t> del </a:t>
            </a:r>
            <a:r>
              <a:rPr lang="en-US" altLang="en-US" sz="2500" b="0" dirty="0" err="1">
                <a:ea typeface="MS PGothic" panose="020B0600070205080204" pitchFamily="34" charset="-128"/>
              </a:rPr>
              <a:t>tasto</a:t>
            </a:r>
            <a:r>
              <a:rPr lang="en-US" altLang="en-US" sz="2500" b="0" dirty="0">
                <a:ea typeface="MS PGothic" panose="020B0600070205080204" pitchFamily="34" charset="-128"/>
              </a:rPr>
              <a:t> [min 0.19 s - max 2.9 s]</a:t>
            </a:r>
          </a:p>
        </p:txBody>
      </p:sp>
      <p:sp>
        <p:nvSpPr>
          <p:cNvPr id="175111" name="Rectangle 7">
            <a:extLst>
              <a:ext uri="{FF2B5EF4-FFF2-40B4-BE49-F238E27FC236}">
                <a16:creationId xmlns:a16="http://schemas.microsoft.com/office/drawing/2014/main" id="{FBC712BB-1F8B-4653-A3B8-52EA4DB666DE}"/>
              </a:ext>
            </a:extLst>
          </p:cNvPr>
          <p:cNvSpPr>
            <a:spLocks noChangeArrowheads="1"/>
          </p:cNvSpPr>
          <p:nvPr/>
        </p:nvSpPr>
        <p:spPr bwMode="auto">
          <a:xfrm>
            <a:off x="1539875" y="4918075"/>
            <a:ext cx="601821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en-US" altLang="en-US" sz="2500" dirty="0" err="1">
                <a:ea typeface="MS PGothic" panose="020B0600070205080204" pitchFamily="34" charset="-128"/>
              </a:rPr>
              <a:t>compito</a:t>
            </a:r>
            <a:endParaRPr lang="en-US" altLang="en-US" sz="2500" dirty="0">
              <a:ea typeface="MS PGothic" panose="020B0600070205080204" pitchFamily="34" charset="-128"/>
            </a:endParaRPr>
          </a:p>
          <a:p>
            <a:pPr algn="ctr" eaLnBrk="1" hangingPunct="1"/>
            <a:r>
              <a:rPr lang="en-US" altLang="en-US" sz="2500" b="0" dirty="0" err="1">
                <a:ea typeface="MS PGothic" panose="020B0600070205080204" pitchFamily="34" charset="-128"/>
              </a:rPr>
              <a:t>selezione</a:t>
            </a:r>
            <a:r>
              <a:rPr lang="en-US" altLang="en-US" sz="2500" b="0" dirty="0">
                <a:ea typeface="MS PGothic" panose="020B0600070205080204" pitchFamily="34" charset="-128"/>
              </a:rPr>
              <a:t> </a:t>
            </a:r>
            <a:r>
              <a:rPr lang="en-US" altLang="en-US" sz="2500" b="0" dirty="0" err="1">
                <a:ea typeface="MS PGothic" panose="020B0600070205080204" pitchFamily="34" charset="-128"/>
              </a:rPr>
              <a:t>l’espressione</a:t>
            </a:r>
            <a:r>
              <a:rPr lang="en-US" altLang="en-US" sz="2500" b="0" dirty="0">
                <a:ea typeface="MS PGothic" panose="020B0600070205080204" pitchFamily="34" charset="-128"/>
              </a:rPr>
              <a:t> </a:t>
            </a:r>
            <a:r>
              <a:rPr lang="en-US" altLang="en-US" sz="2500" b="0" dirty="0" err="1">
                <a:ea typeface="MS PGothic" panose="020B0600070205080204" pitchFamily="34" charset="-128"/>
              </a:rPr>
              <a:t>facciale</a:t>
            </a:r>
            <a:r>
              <a:rPr lang="en-US" altLang="en-US" sz="2500" b="0" dirty="0">
                <a:ea typeface="MS PGothic" panose="020B0600070205080204" pitchFamily="34" charset="-128"/>
              </a:rPr>
              <a:t> </a:t>
            </a:r>
            <a:r>
              <a:rPr lang="en-US" altLang="en-US" sz="2500" b="0" dirty="0" err="1">
                <a:ea typeface="MS PGothic" panose="020B0600070205080204" pitchFamily="34" charset="-128"/>
              </a:rPr>
              <a:t>più</a:t>
            </a:r>
            <a:r>
              <a:rPr lang="en-US" altLang="en-US" sz="2500" b="0" dirty="0">
                <a:ea typeface="MS PGothic" panose="020B0600070205080204" pitchFamily="34" charset="-128"/>
              </a:rPr>
              <a:t> </a:t>
            </a:r>
            <a:r>
              <a:rPr lang="en-US" altLang="en-US" sz="2500" b="0" dirty="0" err="1">
                <a:ea typeface="MS PGothic" panose="020B0600070205080204" pitchFamily="34" charset="-128"/>
              </a:rPr>
              <a:t>felice</a:t>
            </a:r>
            <a:r>
              <a:rPr lang="en-US" altLang="en-US" sz="2500" b="0" dirty="0">
                <a:ea typeface="MS PGothic" panose="020B0600070205080204" pitchFamily="34" charset="-128"/>
              </a:rPr>
              <a:t>/arrabbiata</a:t>
            </a:r>
          </a:p>
          <a:p>
            <a:pPr algn="ctr" eaLnBrk="1" hangingPunct="1"/>
            <a:r>
              <a:rPr lang="en-US" altLang="en-US" sz="2500" b="0" dirty="0">
                <a:ea typeface="MS PGothic" panose="020B0600070205080204" pitchFamily="34" charset="-128"/>
              </a:rPr>
              <a:t>(</a:t>
            </a:r>
            <a:r>
              <a:rPr lang="en-US" altLang="en-US" sz="2500" b="0" dirty="0" err="1">
                <a:ea typeface="MS PGothic" panose="020B0600070205080204" pitchFamily="34" charset="-128"/>
              </a:rPr>
              <a:t>dipende</a:t>
            </a:r>
            <a:r>
              <a:rPr lang="en-US" altLang="en-US" sz="2500" b="0" dirty="0">
                <a:ea typeface="MS PGothic" panose="020B0600070205080204" pitchFamily="34" charset="-128"/>
              </a:rPr>
              <a:t> </a:t>
            </a:r>
            <a:r>
              <a:rPr lang="en-US" altLang="en-US" sz="2500" b="0" dirty="0" err="1">
                <a:ea typeface="MS PGothic" panose="020B0600070205080204" pitchFamily="34" charset="-128"/>
              </a:rPr>
              <a:t>dalla</a:t>
            </a:r>
            <a:r>
              <a:rPr lang="en-US" altLang="en-US" sz="2500" b="0" dirty="0">
                <a:ea typeface="MS PGothic" panose="020B0600070205080204" pitchFamily="34" charset="-128"/>
              </a:rPr>
              <a:t> </a:t>
            </a:r>
            <a:r>
              <a:rPr lang="en-US" altLang="en-US" sz="2500" b="0" dirty="0" err="1">
                <a:ea typeface="MS PGothic" panose="020B0600070205080204" pitchFamily="34" charset="-128"/>
              </a:rPr>
              <a:t>sessione</a:t>
            </a:r>
            <a:r>
              <a:rPr lang="en-US" altLang="en-US" sz="2500" b="0" dirty="0">
                <a:ea typeface="MS PGothic" panose="020B0600070205080204" pitchFamily="34" charset="-128"/>
              </a:rPr>
              <a:t>)</a:t>
            </a:r>
          </a:p>
        </p:txBody>
      </p:sp>
      <p:grpSp>
        <p:nvGrpSpPr>
          <p:cNvPr id="9" name="Gruppo 8">
            <a:extLst>
              <a:ext uri="{FF2B5EF4-FFF2-40B4-BE49-F238E27FC236}">
                <a16:creationId xmlns:a16="http://schemas.microsoft.com/office/drawing/2014/main" id="{38A3C96B-C64B-4EDF-8251-3609F0284100}"/>
              </a:ext>
            </a:extLst>
          </p:cNvPr>
          <p:cNvGrpSpPr/>
          <p:nvPr/>
        </p:nvGrpSpPr>
        <p:grpSpPr>
          <a:xfrm>
            <a:off x="2743201" y="2108200"/>
            <a:ext cx="3573462" cy="2647950"/>
            <a:chOff x="2743201" y="2108200"/>
            <a:chExt cx="3573462" cy="2647950"/>
          </a:xfrm>
        </p:grpSpPr>
        <p:sp>
          <p:nvSpPr>
            <p:cNvPr id="175106" name="Rectangle 2">
              <a:extLst>
                <a:ext uri="{FF2B5EF4-FFF2-40B4-BE49-F238E27FC236}">
                  <a16:creationId xmlns:a16="http://schemas.microsoft.com/office/drawing/2014/main" id="{8E647817-7361-4230-9691-77AC4CD2C2A8}"/>
                </a:ext>
              </a:extLst>
            </p:cNvPr>
            <p:cNvSpPr>
              <a:spLocks noChangeArrowheads="1"/>
            </p:cNvSpPr>
            <p:nvPr/>
          </p:nvSpPr>
          <p:spPr bwMode="auto">
            <a:xfrm>
              <a:off x="2743201" y="2108200"/>
              <a:ext cx="3573462" cy="2647950"/>
            </a:xfrm>
            <a:prstGeom prst="rect">
              <a:avLst/>
            </a:prstGeom>
            <a:solidFill>
              <a:srgbClr val="10110C"/>
            </a:solidFill>
            <a:ln w="9525">
              <a:solidFill>
                <a:srgbClr val="10110C"/>
              </a:solidFill>
              <a:miter lim="800000"/>
              <a:headEnd/>
              <a:tailEnd/>
            </a:ln>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1800" b="0">
                <a:ea typeface="MS PGothic" panose="020B0600070205080204" pitchFamily="34" charset="-128"/>
              </a:endParaRPr>
            </a:p>
          </p:txBody>
        </p:sp>
        <p:pic>
          <p:nvPicPr>
            <p:cNvPr id="4" name="Immagine 3">
              <a:extLst>
                <a:ext uri="{FF2B5EF4-FFF2-40B4-BE49-F238E27FC236}">
                  <a16:creationId xmlns:a16="http://schemas.microsoft.com/office/drawing/2014/main" id="{7DB61BAD-198B-410F-A64D-427D89BAFABA}"/>
                </a:ext>
              </a:extLst>
            </p:cNvPr>
            <p:cNvPicPr>
              <a:picLocks noChangeAspect="1"/>
            </p:cNvPicPr>
            <p:nvPr/>
          </p:nvPicPr>
          <p:blipFill rotWithShape="1">
            <a:blip r:embed="rId3"/>
            <a:srcRect l="6560" t="5427" r="5526" b="4260"/>
            <a:stretch/>
          </p:blipFill>
          <p:spPr>
            <a:xfrm>
              <a:off x="4863785" y="2697248"/>
              <a:ext cx="975360" cy="1423883"/>
            </a:xfrm>
            <a:custGeom>
              <a:avLst/>
              <a:gdLst>
                <a:gd name="connsiteX0" fmla="*/ 0 w 217170"/>
                <a:gd name="connsiteY0" fmla="*/ 0 h 308610"/>
                <a:gd name="connsiteX1" fmla="*/ 224373 w 217170"/>
                <a:gd name="connsiteY1" fmla="*/ 0 h 308610"/>
                <a:gd name="connsiteX2" fmla="*/ 224373 w 217170"/>
                <a:gd name="connsiteY2" fmla="*/ 319728 h 308610"/>
                <a:gd name="connsiteX3" fmla="*/ 0 w 217170"/>
                <a:gd name="connsiteY3" fmla="*/ 319728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3" y="0"/>
                  </a:lnTo>
                  <a:lnTo>
                    <a:pt x="224373" y="319728"/>
                  </a:lnTo>
                  <a:lnTo>
                    <a:pt x="0" y="319728"/>
                  </a:lnTo>
                  <a:close/>
                </a:path>
              </a:pathLst>
            </a:custGeom>
            <a:ln/>
          </p:spPr>
        </p:pic>
        <p:pic>
          <p:nvPicPr>
            <p:cNvPr id="5" name="Immagine 4">
              <a:extLst>
                <a:ext uri="{FF2B5EF4-FFF2-40B4-BE49-F238E27FC236}">
                  <a16:creationId xmlns:a16="http://schemas.microsoft.com/office/drawing/2014/main" id="{BCE04E41-4660-40C4-ACF7-9D466A916642}"/>
                </a:ext>
              </a:extLst>
            </p:cNvPr>
            <p:cNvPicPr>
              <a:picLocks/>
            </p:cNvPicPr>
            <p:nvPr/>
          </p:nvPicPr>
          <p:blipFill rotWithShape="1">
            <a:blip r:embed="rId4"/>
            <a:srcRect l="8871" t="5623" r="5433" b="5051"/>
            <a:stretch/>
          </p:blipFill>
          <p:spPr>
            <a:xfrm>
              <a:off x="3304856" y="2697248"/>
              <a:ext cx="975360" cy="1414906"/>
            </a:xfrm>
            <a:custGeom>
              <a:avLst/>
              <a:gdLst>
                <a:gd name="connsiteX0" fmla="*/ 0 w 217170"/>
                <a:gd name="connsiteY0" fmla="*/ 0 h 308610"/>
                <a:gd name="connsiteX1" fmla="*/ 224370 w 217170"/>
                <a:gd name="connsiteY1" fmla="*/ 0 h 308610"/>
                <a:gd name="connsiteX2" fmla="*/ 224370 w 217170"/>
                <a:gd name="connsiteY2" fmla="*/ 319724 h 308610"/>
                <a:gd name="connsiteX3" fmla="*/ 0 w 217170"/>
                <a:gd name="connsiteY3" fmla="*/ 319724 h 308610"/>
              </a:gdLst>
              <a:ahLst/>
              <a:cxnLst>
                <a:cxn ang="0">
                  <a:pos x="connsiteX0" y="connsiteY0"/>
                </a:cxn>
                <a:cxn ang="0">
                  <a:pos x="connsiteX1" y="connsiteY1"/>
                </a:cxn>
                <a:cxn ang="0">
                  <a:pos x="connsiteX2" y="connsiteY2"/>
                </a:cxn>
                <a:cxn ang="0">
                  <a:pos x="connsiteX3" y="connsiteY3"/>
                </a:cxn>
              </a:cxnLst>
              <a:rect l="l" t="t" r="r" b="b"/>
              <a:pathLst>
                <a:path w="217170" h="308610">
                  <a:moveTo>
                    <a:pt x="0" y="0"/>
                  </a:moveTo>
                  <a:lnTo>
                    <a:pt x="224370" y="0"/>
                  </a:lnTo>
                  <a:lnTo>
                    <a:pt x="224370" y="319724"/>
                  </a:lnTo>
                  <a:lnTo>
                    <a:pt x="0" y="319724"/>
                  </a:lnTo>
                  <a:close/>
                </a:path>
              </a:pathLst>
            </a:custGeom>
            <a:ln/>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5111"/>
                                        </p:tgtEl>
                                        <p:attrNameLst>
                                          <p:attrName>style.visibility</p:attrName>
                                        </p:attrNameLst>
                                      </p:cBhvr>
                                      <p:to>
                                        <p:strVal val="visible"/>
                                      </p:to>
                                    </p:set>
                                    <p:animEffect transition="in" filter="wipe(up)">
                                      <p:cBhvr>
                                        <p:cTn id="7" dur="500"/>
                                        <p:tgtEl>
                                          <p:spTgt spid="175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8">
            <a:extLst>
              <a:ext uri="{FF2B5EF4-FFF2-40B4-BE49-F238E27FC236}">
                <a16:creationId xmlns:a16="http://schemas.microsoft.com/office/drawing/2014/main" id="{6279F836-DD44-4347-A584-375C4DAAF8D6}"/>
              </a:ext>
            </a:extLst>
          </p:cNvPr>
          <p:cNvSpPr>
            <a:spLocks noChangeArrowheads="1"/>
          </p:cNvSpPr>
          <p:nvPr/>
        </p:nvSpPr>
        <p:spPr bwMode="auto">
          <a:xfrm>
            <a:off x="3730281" y="909638"/>
            <a:ext cx="168026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en-US" altLang="en-US" sz="2500" dirty="0" err="1">
                <a:ea typeface="MS PGothic" panose="020B0600070205080204" pitchFamily="34" charset="-128"/>
              </a:rPr>
              <a:t>maschera</a:t>
            </a:r>
            <a:endParaRPr lang="en-US" altLang="en-US" sz="2500" dirty="0">
              <a:ea typeface="MS PGothic" panose="020B0600070205080204" pitchFamily="34" charset="-128"/>
            </a:endParaRPr>
          </a:p>
          <a:p>
            <a:pPr algn="ctr" eaLnBrk="1" hangingPunct="1"/>
            <a:r>
              <a:rPr lang="en-US" altLang="en-US" sz="2500" b="0" dirty="0">
                <a:ea typeface="MS PGothic" panose="020B0600070205080204" pitchFamily="34" charset="-128"/>
              </a:rPr>
              <a:t>3 s</a:t>
            </a:r>
            <a:endParaRPr lang="it-IT" altLang="en-US" sz="2500" b="0" dirty="0">
              <a:ea typeface="MS PGothic" panose="020B0600070205080204" pitchFamily="34" charset="-128"/>
            </a:endParaRPr>
          </a:p>
        </p:txBody>
      </p:sp>
      <p:sp>
        <p:nvSpPr>
          <p:cNvPr id="5" name="Rectangle 2">
            <a:extLst>
              <a:ext uri="{FF2B5EF4-FFF2-40B4-BE49-F238E27FC236}">
                <a16:creationId xmlns:a16="http://schemas.microsoft.com/office/drawing/2014/main" id="{B9D62FBF-0967-4281-9722-6E1186687EF8}"/>
              </a:ext>
            </a:extLst>
          </p:cNvPr>
          <p:cNvSpPr>
            <a:spLocks noChangeArrowheads="1"/>
          </p:cNvSpPr>
          <p:nvPr/>
        </p:nvSpPr>
        <p:spPr bwMode="auto">
          <a:xfrm>
            <a:off x="2743201" y="2108200"/>
            <a:ext cx="3573462" cy="2647950"/>
          </a:xfrm>
          <a:prstGeom prst="rect">
            <a:avLst/>
          </a:prstGeom>
          <a:solidFill>
            <a:srgbClr val="10110C"/>
          </a:solidFill>
          <a:ln w="9525">
            <a:solidFill>
              <a:srgbClr val="10110C"/>
            </a:solidFill>
            <a:miter lim="800000"/>
            <a:headEnd/>
            <a:tailEnd/>
          </a:ln>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1800" b="0">
              <a:ea typeface="MS PGothic" panose="020B0600070205080204" pitchFamily="34" charset="-128"/>
            </a:endParaRPr>
          </a:p>
        </p:txBody>
      </p:sp>
    </p:spTree>
    <p:extLst>
      <p:ext uri="{BB962C8B-B14F-4D97-AF65-F5344CB8AC3E}">
        <p14:creationId xmlns:p14="http://schemas.microsoft.com/office/powerpoint/2010/main" val="170120506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36">
            <a:extLst>
              <a:ext uri="{FF2B5EF4-FFF2-40B4-BE49-F238E27FC236}">
                <a16:creationId xmlns:a16="http://schemas.microsoft.com/office/drawing/2014/main" id="{A83B064C-F0F2-4538-BDA6-880BE8BE7298}"/>
              </a:ext>
            </a:extLst>
          </p:cNvPr>
          <p:cNvSpPr txBox="1">
            <a:spLocks noChangeArrowheads="1"/>
          </p:cNvSpPr>
          <p:nvPr/>
        </p:nvSpPr>
        <p:spPr bwMode="auto">
          <a:xfrm>
            <a:off x="0" y="2551113"/>
            <a:ext cx="8915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5300" b="0">
              <a:solidFill>
                <a:srgbClr val="990033"/>
              </a:solidFill>
              <a:ea typeface="MS PGothic" panose="020B0600070205080204" pitchFamily="34" charset="-128"/>
            </a:endParaRPr>
          </a:p>
        </p:txBody>
      </p:sp>
      <p:sp>
        <p:nvSpPr>
          <p:cNvPr id="535556" name="Text Box 4">
            <a:extLst>
              <a:ext uri="{FF2B5EF4-FFF2-40B4-BE49-F238E27FC236}">
                <a16:creationId xmlns:a16="http://schemas.microsoft.com/office/drawing/2014/main" id="{940C8811-3CBA-48F0-8D20-7A8611197554}"/>
              </a:ext>
            </a:extLst>
          </p:cNvPr>
          <p:cNvSpPr txBox="1">
            <a:spLocks noChangeArrowheads="1"/>
          </p:cNvSpPr>
          <p:nvPr/>
        </p:nvSpPr>
        <p:spPr bwMode="auto">
          <a:xfrm>
            <a:off x="405130" y="1866900"/>
            <a:ext cx="833374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en-US" sz="5400" b="0" dirty="0">
                <a:solidFill>
                  <a:srgbClr val="990033"/>
                </a:solidFill>
                <a:ea typeface="MS PGothic" panose="020B0600070205080204" pitchFamily="34" charset="-128"/>
              </a:rPr>
              <a:t>I risultati dell’esercitazione in biblioteca verranno forniti solo su richiesta</a:t>
            </a:r>
          </a:p>
        </p:txBody>
      </p:sp>
    </p:spTree>
    <p:extLst>
      <p:ext uri="{BB962C8B-B14F-4D97-AF65-F5344CB8AC3E}">
        <p14:creationId xmlns:p14="http://schemas.microsoft.com/office/powerpoint/2010/main" val="288162379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a:extLst>
              <a:ext uri="{FF2B5EF4-FFF2-40B4-BE49-F238E27FC236}">
                <a16:creationId xmlns:a16="http://schemas.microsoft.com/office/drawing/2014/main" id="{34D6A655-486E-41A7-9DDA-E6049F2B8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2323"/>
          <a:stretch>
            <a:fillRect/>
          </a:stretch>
        </p:blipFill>
        <p:spPr bwMode="auto">
          <a:xfrm>
            <a:off x="0" y="533400"/>
            <a:ext cx="4923692" cy="573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4020" name="Text Box 4">
            <a:extLst>
              <a:ext uri="{FF2B5EF4-FFF2-40B4-BE49-F238E27FC236}">
                <a16:creationId xmlns:a16="http://schemas.microsoft.com/office/drawing/2014/main" id="{8C6D8AE5-2E11-460D-99CF-C2084101BED8}"/>
              </a:ext>
            </a:extLst>
          </p:cNvPr>
          <p:cNvSpPr txBox="1">
            <a:spLocks noChangeArrowheads="1"/>
          </p:cNvSpPr>
          <p:nvPr/>
        </p:nvSpPr>
        <p:spPr bwMode="auto">
          <a:xfrm>
            <a:off x="-346442" y="212725"/>
            <a:ext cx="56165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it-IT" altLang="en-US" sz="3600" dirty="0">
                <a:solidFill>
                  <a:srgbClr val="1792AB"/>
                </a:solidFill>
                <a:latin typeface="Myriad Pro" pitchFamily="34" charset="0"/>
                <a:ea typeface="MS PGothic" panose="020B0600070205080204" pitchFamily="34" charset="-128"/>
              </a:rPr>
              <a:t>Active Vision </a:t>
            </a:r>
            <a:r>
              <a:rPr lang="it-IT" altLang="en-US" sz="3600" dirty="0" err="1">
                <a:solidFill>
                  <a:srgbClr val="1792AB"/>
                </a:solidFill>
                <a:latin typeface="Myriad Pro" pitchFamily="34" charset="0"/>
                <a:ea typeface="MS PGothic" panose="020B0600070205080204" pitchFamily="34" charset="-128"/>
              </a:rPr>
              <a:t>Laboratory</a:t>
            </a:r>
            <a:endParaRPr lang="it-IT" altLang="en-US" sz="3600" dirty="0">
              <a:solidFill>
                <a:srgbClr val="1792AB"/>
              </a:solidFill>
              <a:latin typeface="Myriad Pro" pitchFamily="34" charset="0"/>
              <a:ea typeface="MS PGothic" panose="020B0600070205080204" pitchFamily="34" charset="-128"/>
            </a:endParaRPr>
          </a:p>
        </p:txBody>
      </p:sp>
      <p:sp>
        <p:nvSpPr>
          <p:cNvPr id="5" name="Text Box 4">
            <a:extLst>
              <a:ext uri="{FF2B5EF4-FFF2-40B4-BE49-F238E27FC236}">
                <a16:creationId xmlns:a16="http://schemas.microsoft.com/office/drawing/2014/main" id="{59D50DE9-BD68-4085-991A-52045BBA1E38}"/>
              </a:ext>
            </a:extLst>
          </p:cNvPr>
          <p:cNvSpPr txBox="1">
            <a:spLocks noChangeArrowheads="1"/>
          </p:cNvSpPr>
          <p:nvPr/>
        </p:nvSpPr>
        <p:spPr bwMode="auto">
          <a:xfrm>
            <a:off x="4625887" y="1866900"/>
            <a:ext cx="430022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en-US" altLang="en-US" sz="5400" b="0" dirty="0" err="1">
                <a:solidFill>
                  <a:srgbClr val="990033"/>
                </a:solidFill>
                <a:ea typeface="MS PGothic" panose="020B0600070205080204" pitchFamily="34" charset="-128"/>
              </a:rPr>
              <a:t>Grazie</a:t>
            </a:r>
            <a:r>
              <a:rPr lang="en-US" altLang="en-US" sz="5400" b="0" dirty="0">
                <a:solidFill>
                  <a:srgbClr val="990033"/>
                </a:solidFill>
                <a:ea typeface="MS PGothic" panose="020B0600070205080204" pitchFamily="34" charset="-128"/>
              </a:rPr>
              <a:t> per la</a:t>
            </a:r>
          </a:p>
          <a:p>
            <a:pPr algn="ctr" eaLnBrk="1" hangingPunct="1"/>
            <a:r>
              <a:rPr lang="en-US" altLang="en-US" sz="5400" b="0" dirty="0" err="1">
                <a:solidFill>
                  <a:srgbClr val="990033"/>
                </a:solidFill>
                <a:ea typeface="MS PGothic" panose="020B0600070205080204" pitchFamily="34" charset="-128"/>
              </a:rPr>
              <a:t>vostra</a:t>
            </a:r>
            <a:r>
              <a:rPr lang="en-US" altLang="en-US" sz="5400" b="0" dirty="0">
                <a:solidFill>
                  <a:srgbClr val="990033"/>
                </a:solidFill>
                <a:ea typeface="MS PGothic" panose="020B0600070205080204" pitchFamily="34" charset="-128"/>
              </a:rPr>
              <a:t> </a:t>
            </a:r>
            <a:r>
              <a:rPr lang="en-US" altLang="en-US" sz="5400" b="0" dirty="0" err="1">
                <a:solidFill>
                  <a:srgbClr val="990033"/>
                </a:solidFill>
                <a:ea typeface="MS PGothic" panose="020B0600070205080204" pitchFamily="34" charset="-128"/>
              </a:rPr>
              <a:t>attenzione</a:t>
            </a:r>
            <a:endParaRPr lang="en-US" altLang="en-US" sz="5400" b="0" dirty="0">
              <a:solidFill>
                <a:srgbClr val="990033"/>
              </a:solidFill>
              <a:ea typeface="MS PGothic" panose="020B0600070205080204" pitchFamily="34" charset="-128"/>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txBox="1">
            <a:spLocks noChangeArrowheads="1"/>
          </p:cNvSpPr>
          <p:nvPr/>
        </p:nvSpPr>
        <p:spPr bwMode="auto">
          <a:xfrm>
            <a:off x="-2169994" y="112593"/>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endParaRPr lang="it-IT" sz="4800" dirty="0">
              <a:solidFill>
                <a:srgbClr val="3333CC"/>
              </a:solidFill>
              <a:latin typeface="Arial"/>
              <a:cs typeface="Arial"/>
            </a:endParaRPr>
          </a:p>
          <a:p>
            <a:r>
              <a:rPr lang="it-IT" sz="4800" i="1" dirty="0">
                <a:solidFill>
                  <a:srgbClr val="3333CC"/>
                </a:solidFill>
                <a:latin typeface="Arial"/>
                <a:cs typeface="Arial"/>
              </a:rPr>
              <a:t>EyeTracking</a:t>
            </a:r>
            <a:r>
              <a:rPr lang="it-IT" sz="4800" dirty="0">
                <a:solidFill>
                  <a:srgbClr val="3333CC"/>
                </a:solidFill>
                <a:latin typeface="Arial"/>
                <a:cs typeface="Arial"/>
              </a:rPr>
              <a:t> Lab</a:t>
            </a:r>
            <a:endParaRPr lang="en-GB" sz="4800" dirty="0">
              <a:solidFill>
                <a:srgbClr val="3333CC"/>
              </a:solidFill>
              <a:latin typeface="Arial"/>
              <a:cs typeface="Arial"/>
            </a:endParaRPr>
          </a:p>
        </p:txBody>
      </p:sp>
      <p:sp>
        <p:nvSpPr>
          <p:cNvPr id="6" name="TextBox 5"/>
          <p:cNvSpPr txBox="1">
            <a:spLocks noChangeArrowheads="1"/>
          </p:cNvSpPr>
          <p:nvPr/>
        </p:nvSpPr>
        <p:spPr bwMode="auto">
          <a:xfrm>
            <a:off x="147318" y="1859386"/>
            <a:ext cx="4673148" cy="371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panose="02020603050405020304" pitchFamily="18" charset="0"/>
                <a:ea typeface="MS PGothic" panose="020B0600070205080204" pitchFamily="34" charset="-128"/>
              </a:defRPr>
            </a:lvl1pPr>
            <a:lvl2pPr marL="742950" indent="-285750" eaLnBrk="0" hangingPunct="0">
              <a:defRPr sz="2400">
                <a:solidFill>
                  <a:schemeClr val="tx1"/>
                </a:solidFill>
                <a:latin typeface="Times" panose="02020603050405020304" pitchFamily="18" charset="0"/>
                <a:ea typeface="MS PGothic" panose="020B0600070205080204" pitchFamily="34" charset="-128"/>
              </a:defRPr>
            </a:lvl2pPr>
            <a:lvl3pPr marL="1143000" indent="-228600" eaLnBrk="0" hangingPunct="0">
              <a:defRPr sz="2400">
                <a:solidFill>
                  <a:schemeClr val="tx1"/>
                </a:solidFill>
                <a:latin typeface="Times" panose="02020603050405020304" pitchFamily="18" charset="0"/>
                <a:ea typeface="MS PGothic" panose="020B0600070205080204" pitchFamily="34" charset="-128"/>
              </a:defRPr>
            </a:lvl3pPr>
            <a:lvl4pPr marL="1600200" indent="-228600" eaLnBrk="0" hangingPunct="0">
              <a:defRPr sz="2400">
                <a:solidFill>
                  <a:schemeClr val="tx1"/>
                </a:solidFill>
                <a:latin typeface="Times" panose="02020603050405020304" pitchFamily="18" charset="0"/>
                <a:ea typeface="MS PGothic" panose="020B0600070205080204" pitchFamily="34" charset="-128"/>
              </a:defRPr>
            </a:lvl4pPr>
            <a:lvl5pPr marL="2057400" indent="-228600" eaLnBrk="0" hangingPunct="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457200" indent="-457200">
              <a:lnSpc>
                <a:spcPct val="85000"/>
              </a:lnSpc>
              <a:spcAft>
                <a:spcPts val="1000"/>
              </a:spcAft>
              <a:buClr>
                <a:srgbClr val="000090"/>
              </a:buClr>
              <a:buFont typeface="Wingdings" panose="05000000000000000000" pitchFamily="2" charset="2"/>
              <a:buChar char="§"/>
            </a:pPr>
            <a:r>
              <a:rPr lang="en-US" altLang="it-IT" sz="2800" dirty="0" err="1">
                <a:latin typeface="Arial" panose="020B0604020202020204" pitchFamily="34" charset="0"/>
              </a:rPr>
              <a:t>calendario</a:t>
            </a:r>
            <a:r>
              <a:rPr lang="en-US" altLang="it-IT" sz="2800" dirty="0">
                <a:latin typeface="Arial" panose="020B0604020202020204" pitchFamily="34" charset="0"/>
              </a:rPr>
              <a:t> </a:t>
            </a:r>
            <a:r>
              <a:rPr lang="en-US" altLang="it-IT" sz="2800" dirty="0" err="1">
                <a:latin typeface="Arial" panose="020B0604020202020204" pitchFamily="34" charset="0"/>
              </a:rPr>
              <a:t>prenotazione</a:t>
            </a:r>
            <a:r>
              <a:rPr lang="en-US" altLang="it-IT" sz="2800" dirty="0">
                <a:latin typeface="Arial" panose="020B0604020202020204" pitchFamily="34" charset="0"/>
              </a:rPr>
              <a:t> </a:t>
            </a:r>
            <a:r>
              <a:rPr lang="en-US" altLang="it-IT" sz="2800" dirty="0" err="1">
                <a:latin typeface="Arial" panose="020B0604020202020204" pitchFamily="34" charset="0"/>
              </a:rPr>
              <a:t>visite</a:t>
            </a:r>
            <a:r>
              <a:rPr lang="en-US" altLang="it-IT" sz="2800" dirty="0">
                <a:latin typeface="Arial" panose="020B0604020202020204" pitchFamily="34" charset="0"/>
              </a:rPr>
              <a:t> al lab</a:t>
            </a:r>
          </a:p>
          <a:p>
            <a:pPr marL="457200" indent="-457200">
              <a:lnSpc>
                <a:spcPct val="85000"/>
              </a:lnSpc>
              <a:spcAft>
                <a:spcPts val="1000"/>
              </a:spcAft>
              <a:buClr>
                <a:srgbClr val="000090"/>
              </a:buClr>
              <a:buFont typeface="Wingdings" panose="05000000000000000000" pitchFamily="2" charset="2"/>
              <a:buChar char="§"/>
            </a:pPr>
            <a:r>
              <a:rPr lang="en-US" altLang="it-IT" sz="2800" dirty="0" err="1">
                <a:latin typeface="Arial" panose="020B0604020202020204" pitchFamily="34" charset="0"/>
              </a:rPr>
              <a:t>referenti</a:t>
            </a:r>
            <a:r>
              <a:rPr lang="en-US" altLang="it-IT" sz="2800" dirty="0">
                <a:latin typeface="Arial" panose="020B0604020202020204" pitchFamily="34" charset="0"/>
              </a:rPr>
              <a:t>:</a:t>
            </a:r>
          </a:p>
          <a:p>
            <a:pPr marL="457200" indent="-457200">
              <a:lnSpc>
                <a:spcPct val="85000"/>
              </a:lnSpc>
              <a:spcAft>
                <a:spcPts val="1000"/>
              </a:spcAft>
              <a:buClr>
                <a:srgbClr val="000090"/>
              </a:buClr>
              <a:buFont typeface="Wingdings" panose="05000000000000000000" pitchFamily="2" charset="2"/>
              <a:buChar char="§"/>
            </a:pPr>
            <a:r>
              <a:rPr lang="en-US" altLang="it-IT" dirty="0">
                <a:latin typeface="Arial" panose="020B0604020202020204" pitchFamily="34" charset="0"/>
                <a:hlinkClick r:id="rId2"/>
              </a:rPr>
              <a:t>giulio.baldassi@phd.units.it</a:t>
            </a:r>
            <a:endParaRPr lang="en-US" altLang="it-IT" dirty="0">
              <a:latin typeface="Arial" panose="020B0604020202020204" pitchFamily="34" charset="0"/>
            </a:endParaRPr>
          </a:p>
          <a:p>
            <a:pPr marL="457200" indent="-457200">
              <a:lnSpc>
                <a:spcPct val="85000"/>
              </a:lnSpc>
              <a:spcAft>
                <a:spcPts val="1000"/>
              </a:spcAft>
              <a:buClr>
                <a:srgbClr val="000090"/>
              </a:buClr>
              <a:buFont typeface="Wingdings" panose="05000000000000000000" pitchFamily="2" charset="2"/>
              <a:buChar char="§"/>
            </a:pPr>
            <a:r>
              <a:rPr lang="en-US" altLang="it-IT" dirty="0">
                <a:latin typeface="Arial" panose="020B0604020202020204" pitchFamily="34" charset="0"/>
                <a:hlinkClick r:id="rId3"/>
              </a:rPr>
              <a:t>jessica.galliussi@gmail.com</a:t>
            </a:r>
            <a:endParaRPr lang="en-US" altLang="it-IT" dirty="0">
              <a:latin typeface="Arial" panose="020B0604020202020204" pitchFamily="34" charset="0"/>
            </a:endParaRPr>
          </a:p>
          <a:p>
            <a:pPr marL="457200" indent="-457200">
              <a:lnSpc>
                <a:spcPct val="85000"/>
              </a:lnSpc>
              <a:spcAft>
                <a:spcPts val="1000"/>
              </a:spcAft>
              <a:buClr>
                <a:srgbClr val="000090"/>
              </a:buClr>
              <a:buFont typeface="Wingdings" panose="05000000000000000000" pitchFamily="2" charset="2"/>
              <a:buChar char="§"/>
            </a:pPr>
            <a:r>
              <a:rPr lang="en-US" altLang="it-IT" dirty="0">
                <a:latin typeface="Arial" panose="020B0604020202020204" pitchFamily="34" charset="0"/>
              </a:rPr>
              <a:t>no </a:t>
            </a:r>
            <a:r>
              <a:rPr lang="en-US" altLang="it-IT" dirty="0" err="1">
                <a:latin typeface="Arial" panose="020B0604020202020204" pitchFamily="34" charset="0"/>
              </a:rPr>
              <a:t>lenti</a:t>
            </a:r>
            <a:r>
              <a:rPr lang="en-US" altLang="it-IT" dirty="0">
                <a:latin typeface="Arial" panose="020B0604020202020204" pitchFamily="34" charset="0"/>
              </a:rPr>
              <a:t> a </a:t>
            </a:r>
            <a:r>
              <a:rPr lang="en-US" altLang="it-IT" dirty="0" err="1">
                <a:latin typeface="Arial" panose="020B0604020202020204" pitchFamily="34" charset="0"/>
              </a:rPr>
              <a:t>contatto</a:t>
            </a:r>
            <a:r>
              <a:rPr lang="en-US" altLang="it-IT" dirty="0">
                <a:latin typeface="Arial" panose="020B0604020202020204" pitchFamily="34" charset="0"/>
              </a:rPr>
              <a:t> ne make-up </a:t>
            </a:r>
            <a:r>
              <a:rPr lang="en-US" altLang="it-IT" dirty="0" err="1">
                <a:latin typeface="Arial" panose="020B0604020202020204" pitchFamily="34" charset="0"/>
              </a:rPr>
              <a:t>sugli</a:t>
            </a:r>
            <a:r>
              <a:rPr lang="en-US" altLang="it-IT" dirty="0">
                <a:latin typeface="Arial" panose="020B0604020202020204" pitchFamily="34" charset="0"/>
              </a:rPr>
              <a:t> </a:t>
            </a:r>
            <a:r>
              <a:rPr lang="en-US" altLang="it-IT" dirty="0" err="1">
                <a:latin typeface="Arial" panose="020B0604020202020204" pitchFamily="34" charset="0"/>
              </a:rPr>
              <a:t>occhi</a:t>
            </a:r>
            <a:endParaRPr lang="en-US" altLang="it-IT" dirty="0">
              <a:latin typeface="Arial" panose="020B0604020202020204" pitchFamily="34" charset="0"/>
            </a:endParaRPr>
          </a:p>
          <a:p>
            <a:pPr marL="457200" indent="-457200">
              <a:lnSpc>
                <a:spcPct val="85000"/>
              </a:lnSpc>
              <a:spcAft>
                <a:spcPts val="1000"/>
              </a:spcAft>
              <a:buClr>
                <a:srgbClr val="000090"/>
              </a:buClr>
              <a:buFont typeface="Wingdings" panose="05000000000000000000" pitchFamily="2" charset="2"/>
              <a:buChar char="§"/>
            </a:pPr>
            <a:r>
              <a:rPr lang="en-US" altLang="it-IT" dirty="0">
                <a:latin typeface="Arial" panose="020B0604020202020204" pitchFamily="34" charset="0"/>
              </a:rPr>
              <a:t>non </a:t>
            </a:r>
            <a:r>
              <a:rPr lang="en-US" altLang="it-IT" dirty="0" err="1">
                <a:latin typeface="Arial" panose="020B0604020202020204" pitchFamily="34" charset="0"/>
              </a:rPr>
              <a:t>usare</a:t>
            </a:r>
            <a:r>
              <a:rPr lang="en-US" altLang="it-IT" dirty="0">
                <a:latin typeface="Arial" panose="020B0604020202020204" pitchFamily="34" charset="0"/>
              </a:rPr>
              <a:t> </a:t>
            </a:r>
            <a:r>
              <a:rPr lang="en-US" altLang="it-IT" dirty="0" err="1">
                <a:latin typeface="Arial" panose="020B0604020202020204" pitchFamily="34" charset="0"/>
              </a:rPr>
              <a:t>il</a:t>
            </a:r>
            <a:r>
              <a:rPr lang="en-US" altLang="it-IT" dirty="0">
                <a:latin typeface="Arial" panose="020B0604020202020204" pitchFamily="34" charset="0"/>
              </a:rPr>
              <a:t> PC </a:t>
            </a:r>
            <a:r>
              <a:rPr lang="en-US" altLang="it-IT" dirty="0" err="1">
                <a:latin typeface="Arial" panose="020B0604020202020204" pitchFamily="34" charset="0"/>
              </a:rPr>
              <a:t>almeno</a:t>
            </a:r>
            <a:r>
              <a:rPr lang="en-US" altLang="it-IT" dirty="0">
                <a:latin typeface="Arial" panose="020B0604020202020204" pitchFamily="34" charset="0"/>
              </a:rPr>
              <a:t> 1 </a:t>
            </a:r>
            <a:r>
              <a:rPr lang="en-US" altLang="it-IT" dirty="0" err="1">
                <a:latin typeface="Arial" panose="020B0604020202020204" pitchFamily="34" charset="0"/>
              </a:rPr>
              <a:t>ora</a:t>
            </a:r>
            <a:r>
              <a:rPr lang="en-US" altLang="it-IT" dirty="0">
                <a:latin typeface="Arial" panose="020B0604020202020204" pitchFamily="34" charset="0"/>
              </a:rPr>
              <a:t> prima </a:t>
            </a:r>
            <a:r>
              <a:rPr lang="en-US" altLang="it-IT" dirty="0" err="1">
                <a:latin typeface="Arial" panose="020B0604020202020204" pitchFamily="34" charset="0"/>
              </a:rPr>
              <a:t>della</a:t>
            </a:r>
            <a:r>
              <a:rPr lang="en-US" altLang="it-IT" dirty="0">
                <a:latin typeface="Arial" panose="020B0604020202020204" pitchFamily="34" charset="0"/>
              </a:rPr>
              <a:t> </a:t>
            </a:r>
            <a:r>
              <a:rPr lang="en-US" altLang="it-IT" dirty="0" err="1">
                <a:latin typeface="Arial" panose="020B0604020202020204" pitchFamily="34" charset="0"/>
              </a:rPr>
              <a:t>visita</a:t>
            </a:r>
            <a:endParaRPr lang="en-US" altLang="it-IT" dirty="0">
              <a:latin typeface="Arial" panose="020B0604020202020204" pitchFamily="34"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985" t="7430" r="41791"/>
          <a:stretch/>
        </p:blipFill>
        <p:spPr>
          <a:xfrm>
            <a:off x="5322626" y="3308308"/>
            <a:ext cx="3725555" cy="3508748"/>
          </a:xfrm>
          <a:prstGeom prst="rect">
            <a:avLst/>
          </a:prstGeom>
          <a:solidFill>
            <a:schemeClr val="tx1"/>
          </a:solidFill>
          <a:ln>
            <a:solidFill>
              <a:schemeClr val="tx1"/>
            </a:solidFill>
          </a:ln>
        </p:spPr>
      </p:pic>
      <p:grpSp>
        <p:nvGrpSpPr>
          <p:cNvPr id="10" name="Group 9"/>
          <p:cNvGrpSpPr/>
          <p:nvPr/>
        </p:nvGrpSpPr>
        <p:grpSpPr>
          <a:xfrm>
            <a:off x="5336132" y="1340254"/>
            <a:ext cx="3725913" cy="1883392"/>
            <a:chOff x="5336132" y="1340254"/>
            <a:chExt cx="3725913" cy="1883392"/>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33284" t="32156" r="30892" b="31227"/>
            <a:stretch/>
          </p:blipFill>
          <p:spPr>
            <a:xfrm>
              <a:off x="5336132" y="1340255"/>
              <a:ext cx="3275748" cy="1883391"/>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90874" t="32156" r="4203" b="31227"/>
            <a:stretch/>
          </p:blipFill>
          <p:spPr>
            <a:xfrm>
              <a:off x="8611880" y="1340254"/>
              <a:ext cx="450165" cy="1883391"/>
            </a:xfrm>
            <a:prstGeom prst="rect">
              <a:avLst/>
            </a:prstGeom>
          </p:spPr>
        </p:pic>
      </p:grpSp>
    </p:spTree>
    <p:extLst>
      <p:ext uri="{BB962C8B-B14F-4D97-AF65-F5344CB8AC3E}">
        <p14:creationId xmlns:p14="http://schemas.microsoft.com/office/powerpoint/2010/main" val="55855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left)">
                                      <p:cBhvr>
                                        <p:cTn id="20" dur="500"/>
                                        <p:tgtEl>
                                          <p:spTgt spid="6">
                                            <p:txEl>
                                              <p:pRg st="2" end="2"/>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wipe(left)">
                                      <p:cBhvr>
                                        <p:cTn id="23" dur="5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wipe(left)">
                                      <p:cBhvr>
                                        <p:cTn id="28" dur="500"/>
                                        <p:tgtEl>
                                          <p:spTgt spid="6">
                                            <p:txEl>
                                              <p:pRg st="4" end="4"/>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wipe(left)">
                                      <p:cBhvr>
                                        <p:cTn id="31"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F78E91F-BC24-4949-AE40-81E1F5662B97}"/>
              </a:ext>
            </a:extLst>
          </p:cNvPr>
          <p:cNvSpPr txBox="1">
            <a:spLocks noChangeArrowheads="1"/>
          </p:cNvSpPr>
          <p:nvPr/>
        </p:nvSpPr>
        <p:spPr bwMode="auto">
          <a:xfrm>
            <a:off x="147043" y="68457"/>
            <a:ext cx="8849914"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None/>
            </a:pPr>
            <a:r>
              <a:rPr lang="it-IT" altLang="it-IT" sz="4400" dirty="0">
                <a:solidFill>
                  <a:srgbClr val="990033"/>
                </a:solidFill>
                <a:latin typeface="Arial" panose="020B0604020202020204" pitchFamily="34" charset="0"/>
                <a:ea typeface="MS PGothic" panose="020B0600070205080204" pitchFamily="34" charset="-128"/>
                <a:cs typeface="Arial" panose="020B0604020202020204" pitchFamily="34" charset="0"/>
              </a:rPr>
              <a:t>scansione visiva</a:t>
            </a:r>
          </a:p>
          <a:p>
            <a:pPr algn="ctr">
              <a:spcBef>
                <a:spcPct val="0"/>
              </a:spcBef>
              <a:buNone/>
            </a:pPr>
            <a:r>
              <a:rPr lang="en-US" altLang="en-US" sz="4400" dirty="0" err="1">
                <a:solidFill>
                  <a:srgbClr val="FFC000"/>
                </a:solidFill>
                <a:ea typeface="MS PGothic" panose="020B0600070205080204" pitchFamily="34" charset="-128"/>
              </a:rPr>
              <a:t>cercare</a:t>
            </a:r>
            <a:r>
              <a:rPr lang="en-US" altLang="en-US" sz="4400" dirty="0">
                <a:solidFill>
                  <a:srgbClr val="FFC000"/>
                </a:solidFill>
                <a:ea typeface="MS PGothic" panose="020B0600070205080204" pitchFamily="34" charset="-128"/>
              </a:rPr>
              <a:t> una facia </a:t>
            </a:r>
            <a:r>
              <a:rPr lang="en-US" altLang="en-US" sz="4400" dirty="0" err="1">
                <a:solidFill>
                  <a:srgbClr val="FFC000"/>
                </a:solidFill>
                <a:ea typeface="MS PGothic" panose="020B0600070205080204" pitchFamily="34" charset="-128"/>
              </a:rPr>
              <a:t>nella</a:t>
            </a:r>
            <a:r>
              <a:rPr lang="en-US" altLang="en-US" sz="4400" dirty="0">
                <a:solidFill>
                  <a:srgbClr val="FFC000"/>
                </a:solidFill>
                <a:ea typeface="MS PGothic" panose="020B0600070205080204" pitchFamily="34" charset="-128"/>
              </a:rPr>
              <a:t> </a:t>
            </a:r>
            <a:r>
              <a:rPr lang="en-US" altLang="en-US" sz="4400" dirty="0" err="1">
                <a:solidFill>
                  <a:srgbClr val="FFC000"/>
                </a:solidFill>
                <a:ea typeface="MS PGothic" panose="020B0600070205080204" pitchFamily="34" charset="-128"/>
              </a:rPr>
              <a:t>folla</a:t>
            </a:r>
            <a:endParaRPr lang="en-US" altLang="en-US" sz="4400" dirty="0">
              <a:solidFill>
                <a:srgbClr val="FFC000"/>
              </a:solidFill>
              <a:ea typeface="MS PGothic" panose="020B0600070205080204" pitchFamily="34" charset="-128"/>
            </a:endParaRPr>
          </a:p>
        </p:txBody>
      </p:sp>
      <p:sp>
        <p:nvSpPr>
          <p:cNvPr id="5" name="Text Box 4">
            <a:extLst>
              <a:ext uri="{FF2B5EF4-FFF2-40B4-BE49-F238E27FC236}">
                <a16:creationId xmlns:a16="http://schemas.microsoft.com/office/drawing/2014/main" id="{897557D5-0A28-4780-AF4E-82D15298D7EE}"/>
              </a:ext>
            </a:extLst>
          </p:cNvPr>
          <p:cNvSpPr txBox="1">
            <a:spLocks noChangeArrowheads="1"/>
          </p:cNvSpPr>
          <p:nvPr/>
        </p:nvSpPr>
        <p:spPr bwMode="auto">
          <a:xfrm>
            <a:off x="147043" y="1062629"/>
            <a:ext cx="8728600"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273050" indent="-27305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eaLnBrk="1" hangingPunct="1">
              <a:spcAft>
                <a:spcPct val="45000"/>
              </a:spcAft>
              <a:buClr>
                <a:srgbClr val="990033"/>
              </a:buClr>
              <a:buSzPct val="120000"/>
              <a:buFont typeface="Wingdings" panose="05000000000000000000" pitchFamily="2" charset="2"/>
              <a:buChar char="§"/>
            </a:pPr>
            <a:r>
              <a:rPr lang="it-IT" altLang="it-IT" sz="3000" dirty="0">
                <a:solidFill>
                  <a:srgbClr val="000000"/>
                </a:solidFill>
              </a:rPr>
              <a:t>riuscite a trovare Justin </a:t>
            </a:r>
            <a:r>
              <a:rPr lang="it-IT" altLang="it-IT" sz="3000" dirty="0" err="1">
                <a:solidFill>
                  <a:srgbClr val="000000"/>
                </a:solidFill>
              </a:rPr>
              <a:t>Bieber</a:t>
            </a:r>
            <a:r>
              <a:rPr lang="it-IT" altLang="it-IT" sz="3000" dirty="0">
                <a:solidFill>
                  <a:srgbClr val="000000"/>
                </a:solidFill>
              </a:rPr>
              <a:t>?</a:t>
            </a:r>
            <a:endParaRPr lang="en-GB" altLang="it-IT" sz="3000" b="0" dirty="0">
              <a:solidFill>
                <a:srgbClr val="000000"/>
              </a:solidFill>
            </a:endParaRPr>
          </a:p>
        </p:txBody>
      </p:sp>
      <p:pic>
        <p:nvPicPr>
          <p:cNvPr id="6" name="Immagine 5">
            <a:extLst>
              <a:ext uri="{FF2B5EF4-FFF2-40B4-BE49-F238E27FC236}">
                <a16:creationId xmlns:a16="http://schemas.microsoft.com/office/drawing/2014/main" id="{3CA7AA03-367F-4880-B501-E6B499632BCB}"/>
              </a:ext>
            </a:extLst>
          </p:cNvPr>
          <p:cNvPicPr>
            <a:picLocks noChangeAspect="1"/>
          </p:cNvPicPr>
          <p:nvPr/>
        </p:nvPicPr>
        <p:blipFill>
          <a:blip r:embed="rId3"/>
          <a:stretch>
            <a:fillRect/>
          </a:stretch>
        </p:blipFill>
        <p:spPr>
          <a:xfrm>
            <a:off x="822317" y="1616627"/>
            <a:ext cx="7378051" cy="4975006"/>
          </a:xfrm>
          <a:prstGeom prst="rect">
            <a:avLst/>
          </a:prstGeom>
        </p:spPr>
      </p:pic>
      <p:sp>
        <p:nvSpPr>
          <p:cNvPr id="7" name="Ovale 6">
            <a:extLst>
              <a:ext uri="{FF2B5EF4-FFF2-40B4-BE49-F238E27FC236}">
                <a16:creationId xmlns:a16="http://schemas.microsoft.com/office/drawing/2014/main" id="{89D81039-4D9D-4041-B1FC-96DB97CC66FB}"/>
              </a:ext>
            </a:extLst>
          </p:cNvPr>
          <p:cNvSpPr/>
          <p:nvPr/>
        </p:nvSpPr>
        <p:spPr>
          <a:xfrm>
            <a:off x="3607904" y="2514600"/>
            <a:ext cx="506896" cy="5466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78607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animBg="1"/>
    </p:bld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633</TotalTime>
  <Words>3513</Words>
  <Application>Microsoft Office PowerPoint</Application>
  <PresentationFormat>Presentazione su schermo (4:3)</PresentationFormat>
  <Paragraphs>754</Paragraphs>
  <Slides>86</Slides>
  <Notes>80</Notes>
  <HiddenSlides>1</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86</vt:i4>
      </vt:variant>
    </vt:vector>
  </HeadingPairs>
  <TitlesOfParts>
    <vt:vector size="92" baseType="lpstr">
      <vt:lpstr>Arial</vt:lpstr>
      <vt:lpstr>Calibri</vt:lpstr>
      <vt:lpstr>Calibri Light</vt:lpstr>
      <vt:lpstr>Myriad Pro</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Giulio Baldassi</dc:creator>
  <cp:lastModifiedBy>Giulio Baldassi</cp:lastModifiedBy>
  <cp:revision>30</cp:revision>
  <dcterms:created xsi:type="dcterms:W3CDTF">2019-04-02T12:58:39Z</dcterms:created>
  <dcterms:modified xsi:type="dcterms:W3CDTF">2019-04-16T13:23:35Z</dcterms:modified>
</cp:coreProperties>
</file>