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2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76" r:id="rId16"/>
    <p:sldId id="261" r:id="rId17"/>
    <p:sldId id="267" r:id="rId18"/>
    <p:sldId id="268" r:id="rId19"/>
    <p:sldId id="269" r:id="rId20"/>
    <p:sldId id="270" r:id="rId21"/>
    <p:sldId id="271" r:id="rId22"/>
    <p:sldId id="287" r:id="rId23"/>
    <p:sldId id="272" r:id="rId24"/>
    <p:sldId id="273" r:id="rId25"/>
    <p:sldId id="274" r:id="rId26"/>
    <p:sldId id="275" r:id="rId27"/>
    <p:sldId id="265" r:id="rId28"/>
    <p:sldId id="263" r:id="rId29"/>
    <p:sldId id="266" r:id="rId30"/>
    <p:sldId id="28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9"/>
    <p:restoredTop sz="94701"/>
  </p:normalViewPr>
  <p:slideViewPr>
    <p:cSldViewPr snapToGrid="0" snapToObjects="1" showGuides="1">
      <p:cViewPr>
        <p:scale>
          <a:sx n="87" d="100"/>
          <a:sy n="87" d="100"/>
        </p:scale>
        <p:origin x="126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995F6-7E87-214B-9585-CD440EABF46F}" type="datetimeFigureOut">
              <a:rPr lang="it-IT" smtClean="0"/>
              <a:t>10/04/19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1A3C7-3D98-EE4F-AAAE-A11550479E8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60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A3C7-3D98-EE4F-AAAE-A11550479E8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5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A3C7-3D98-EE4F-AAAE-A11550479E8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061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Astrocytes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 the glycolysis-promoting enzyme PFKFB3, which activates the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ratelimiting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enzyme of glycolysis, PFK1. PFKFB3 is targeted for proteasomal degradation following ubiquitylation by APC/C–CDH1, whose activity is low in astrocytes. By contrast, APC/C–CDH1 activity is high in neurons, and thus PFKFB3 is continuously degraded. This results in a low glycolytic rate in neurons, and diversion of G6P through the PPP, which generates antioxidants and promotes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survival.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NDUFS1 protein is responsible for recruiting of CI into respiratory </a:t>
            </a:r>
            <a:r>
              <a:rPr lang="en-US" dirty="0" err="1"/>
              <a:t>supercomplex</a:t>
            </a:r>
            <a:r>
              <a:rPr lang="en-US" dirty="0"/>
              <a:t> in neurons, therefore causing a minor electron leakage and less ROS production in neurons.</a:t>
            </a:r>
          </a:p>
          <a:p>
            <a:r>
              <a:rPr lang="en-US" dirty="0"/>
              <a:t>Manipulation via knockdown or overexpression in neurons and glia respectively.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3C1-FEC2-40FA-AFF6-97420530ED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2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Mutator mice has been accused of not being a good model for addressing the biological case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3C1-FEC2-40FA-AFF6-97420530ED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6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2,4 </a:t>
            </a:r>
            <a:r>
              <a:rPr lang="en-US" dirty="0" err="1" smtClean="0"/>
              <a:t>DiHydroxybenzophenone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A3C7-3D98-EE4F-AAAE-A11550479E8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58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1A3C7-3D98-EE4F-AAAE-A11550479E8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93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45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59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2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61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29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96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49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76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10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1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9E7AD-414C-0C40-888B-18E342DC30B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8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.mdpi.com/genes/genes-09-00165/article_deploy/html/images/genes-09-00165-g001-550.jpg" TargetMode="External"/><Relationship Id="rId4" Type="http://schemas.openxmlformats.org/officeDocument/2006/relationships/hyperlink" Target="https://res.mdpi.com/genes/genes-09-00022/article_deploy/html/images/genes-09-00022-g001.png" TargetMode="External"/><Relationship Id="rId5" Type="http://schemas.openxmlformats.org/officeDocument/2006/relationships/hyperlink" Target="https://parkinsonsnewstoday.com/2018/02/27/defects-in-mitochondria-linked-to-parkinsons-stanford-study/" TargetMode="External"/><Relationship Id="rId6" Type="http://schemas.openxmlformats.org/officeDocument/2006/relationships/hyperlink" Target="https://www.hindawi.com/journals/omcl/2014/780179/fig2/" TargetMode="External"/><Relationship Id="rId7" Type="http://schemas.openxmlformats.org/officeDocument/2006/relationships/hyperlink" Target="https://www.researchgate.net/publication/7854782_A_definition_of_Parkinson's_disease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researchgate.net/figure/Sites-of-ROS-production-Many-different-sites-of-ROS-production-exist-within-a-cell-Most_fig2_27202914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46599" y="1562165"/>
            <a:ext cx="9698802" cy="806520"/>
          </a:xfrm>
        </p:spPr>
        <p:txBody>
          <a:bodyPr>
            <a:noAutofit/>
          </a:bodyPr>
          <a:lstStyle/>
          <a:p>
            <a:r>
              <a:rPr lang="en-US" sz="5400" dirty="0" smtClean="0"/>
              <a:t>ROS mediated Neurodegeneration</a:t>
            </a:r>
            <a:endParaRPr lang="en-US" sz="5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46599" y="3429000"/>
            <a:ext cx="9829800" cy="2694709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 smtClean="0"/>
              <a:t>Tommaso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Biagini</a:t>
            </a:r>
            <a:r>
              <a:rPr lang="en-US" sz="2800" b="1" dirty="0" smtClean="0"/>
              <a:t> </a:t>
            </a:r>
          </a:p>
          <a:p>
            <a:r>
              <a:rPr lang="en-US" sz="2800" dirty="0" err="1" smtClean="0"/>
              <a:t>tommaso.biagini@studenti.units.it</a:t>
            </a:r>
            <a:endParaRPr lang="en-US" sz="2800" dirty="0" smtClean="0"/>
          </a:p>
          <a:p>
            <a:r>
              <a:rPr lang="en-US" sz="2800" b="1" dirty="0" smtClean="0"/>
              <a:t>Marco Ferrari </a:t>
            </a:r>
            <a:endParaRPr lang="it-IT" sz="2800" b="1" dirty="0" smtClean="0"/>
          </a:p>
          <a:p>
            <a:r>
              <a:rPr lang="en-US" sz="2800" dirty="0" smtClean="0"/>
              <a:t>marco.ferrari3@studenti.units.it</a:t>
            </a:r>
          </a:p>
          <a:p>
            <a:r>
              <a:rPr lang="en-US" sz="2800" b="1" dirty="0" smtClean="0"/>
              <a:t>Martina </a:t>
            </a:r>
            <a:r>
              <a:rPr lang="en-US" sz="2800" b="1" dirty="0" err="1" smtClean="0"/>
              <a:t>Pandinelli</a:t>
            </a:r>
            <a:r>
              <a:rPr lang="en-US" sz="2800" b="1" dirty="0" smtClean="0"/>
              <a:t> </a:t>
            </a:r>
            <a:endParaRPr lang="it-IT" sz="2800" b="1" dirty="0" smtClean="0"/>
          </a:p>
          <a:p>
            <a:r>
              <a:rPr lang="en-US" sz="2800" dirty="0" err="1" smtClean="0"/>
              <a:t>martina.pandinelli@studenti.units.it</a:t>
            </a:r>
            <a:endParaRPr lang="en-US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7FF8B43-4147-4E80-BCA5-2C64C666FADF}"/>
              </a:ext>
            </a:extLst>
          </p:cNvPr>
          <p:cNvSpPr txBox="1"/>
          <p:nvPr/>
        </p:nvSpPr>
        <p:spPr>
          <a:xfrm>
            <a:off x="3240831" y="775041"/>
            <a:ext cx="571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Cross-talk </a:t>
            </a:r>
            <a:r>
              <a:rPr lang="en-US" sz="2800" b="1" dirty="0" smtClean="0"/>
              <a:t>between </a:t>
            </a:r>
            <a:r>
              <a:rPr lang="en-US" sz="2800" b="1" dirty="0"/>
              <a:t>cell and ROS</a:t>
            </a:r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7918F3A0-469C-46DC-AE1B-6E0F8DE77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158000"/>
                    </a14:imgEffect>
                    <a14:imgEffect>
                      <a14:brightnessContrast bright="2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" y="1412148"/>
            <a:ext cx="5493989" cy="48394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6754645-D467-4D20-A45D-20E16FC948FF}"/>
              </a:ext>
            </a:extLst>
          </p:cNvPr>
          <p:cNvSpPr txBox="1"/>
          <p:nvPr/>
        </p:nvSpPr>
        <p:spPr>
          <a:xfrm>
            <a:off x="6468657" y="1760105"/>
            <a:ext cx="5321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ROS produced by mitochondria are pumped either to matrix or cytoplasm, according to Ubiquinone pool, allowing a </a:t>
            </a:r>
            <a:r>
              <a:rPr lang="en-US" sz="2400" b="1" dirty="0"/>
              <a:t>sensing of </a:t>
            </a:r>
            <a:r>
              <a:rPr lang="en-US" sz="2400" dirty="0"/>
              <a:t>the </a:t>
            </a:r>
            <a:r>
              <a:rPr lang="en-US" sz="2400" b="1" dirty="0"/>
              <a:t>energy state</a:t>
            </a:r>
            <a:r>
              <a:rPr lang="en-US" sz="2400" dirty="0"/>
              <a:t> of the mitochondrion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7BDFCE8-0901-4BC7-A4E3-26BC45897228}"/>
              </a:ext>
            </a:extLst>
          </p:cNvPr>
          <p:cNvSpPr txBox="1"/>
          <p:nvPr/>
        </p:nvSpPr>
        <p:spPr>
          <a:xfrm>
            <a:off x="6468657" y="4160941"/>
            <a:ext cx="4919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Thick arrows indicate signaling that </a:t>
            </a:r>
            <a:r>
              <a:rPr lang="en-US" sz="2400" b="1" dirty="0"/>
              <a:t>maintains</a:t>
            </a:r>
            <a:r>
              <a:rPr lang="en-US" sz="2400" dirty="0"/>
              <a:t> </a:t>
            </a:r>
            <a:r>
              <a:rPr lang="en-US" sz="2400" b="1" dirty="0"/>
              <a:t>homeostasis</a:t>
            </a:r>
            <a:r>
              <a:rPr lang="en-US" sz="2400" dirty="0"/>
              <a:t>, while thin arrows indicates cross-talk between organelles 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10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AB96DEE-8EBF-45A2-B5CD-82938B9C3593}"/>
              </a:ext>
            </a:extLst>
          </p:cNvPr>
          <p:cNvSpPr txBox="1"/>
          <p:nvPr/>
        </p:nvSpPr>
        <p:spPr>
          <a:xfrm>
            <a:off x="2426373" y="32979"/>
            <a:ext cx="733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+mj-lt"/>
              </a:rPr>
              <a:t>ROS physiology in neurons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8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194905C-9E13-48B3-B792-4235F61B6C28}"/>
              </a:ext>
            </a:extLst>
          </p:cNvPr>
          <p:cNvSpPr txBox="1"/>
          <p:nvPr/>
        </p:nvSpPr>
        <p:spPr>
          <a:xfrm>
            <a:off x="3240830" y="1051251"/>
            <a:ext cx="571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Neuron vs Glia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97E40A7-9E74-4E93-9191-BC323F835501}"/>
              </a:ext>
            </a:extLst>
          </p:cNvPr>
          <p:cNvSpPr txBox="1"/>
          <p:nvPr/>
        </p:nvSpPr>
        <p:spPr>
          <a:xfrm>
            <a:off x="609159" y="1710700"/>
            <a:ext cx="52633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Different metabolism </a:t>
            </a:r>
            <a:r>
              <a:rPr lang="en-US" sz="2000" dirty="0"/>
              <a:t>in neuronal cells and glial </a:t>
            </a:r>
            <a:r>
              <a:rPr lang="en-US" sz="2000" dirty="0" smtClean="0"/>
              <a:t>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different </a:t>
            </a:r>
            <a:r>
              <a:rPr lang="en-US" sz="2000" b="1" dirty="0"/>
              <a:t>position</a:t>
            </a:r>
            <a:r>
              <a:rPr lang="en-US" sz="2000" dirty="0"/>
              <a:t> </a:t>
            </a:r>
            <a:r>
              <a:rPr lang="en-US" sz="2000" b="1" dirty="0"/>
              <a:t>of mitochondria </a:t>
            </a:r>
            <a:r>
              <a:rPr lang="en-US" sz="2000" dirty="0"/>
              <a:t>inside the cell could reflect a different and specialized </a:t>
            </a:r>
            <a:r>
              <a:rPr lang="en-US" sz="2000" dirty="0" smtClean="0"/>
              <a:t>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 on rat primary culture demonstrating that in ex vivo models </a:t>
            </a:r>
            <a:r>
              <a:rPr lang="en-US" sz="2000" b="1" dirty="0"/>
              <a:t>glia produces more ROS</a:t>
            </a:r>
            <a:r>
              <a:rPr lang="en-US" sz="2000" dirty="0"/>
              <a:t> than </a:t>
            </a:r>
            <a:r>
              <a:rPr lang="en-US" sz="2000" dirty="0" smtClean="0"/>
              <a:t>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ROS produced by RET at CI influence the </a:t>
            </a:r>
            <a:r>
              <a:rPr lang="en-US" sz="2000" b="1" dirty="0"/>
              <a:t>assembly of </a:t>
            </a:r>
            <a:r>
              <a:rPr lang="en-US" sz="2000" b="1" dirty="0" err="1"/>
              <a:t>respirasomes</a:t>
            </a:r>
            <a:r>
              <a:rPr lang="en-US" sz="2000" b="1" dirty="0"/>
              <a:t> </a:t>
            </a:r>
            <a:r>
              <a:rPr lang="en-US" sz="2000" dirty="0"/>
              <a:t>and therefore the rate of mitochondrial </a:t>
            </a:r>
            <a:r>
              <a:rPr lang="en-US" sz="2000" dirty="0" smtClean="0"/>
              <a:t>aging</a:t>
            </a:r>
            <a:endParaRPr lang="en-US" sz="2000" dirty="0"/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E3B2965B-B2F4-4905-A44E-4E4A7F59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781735"/>
            <a:ext cx="5781968" cy="4176776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23220" y="6356350"/>
            <a:ext cx="2743200" cy="365125"/>
          </a:xfrm>
        </p:spPr>
        <p:txBody>
          <a:bodyPr/>
          <a:lstStyle/>
          <a:p>
            <a:r>
              <a:rPr lang="it-IT" dirty="0" smtClean="0"/>
              <a:t>10 Aprile 2019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923620" y="6356350"/>
            <a:ext cx="4114800" cy="365125"/>
          </a:xfrm>
        </p:spPr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8495620" y="6356350"/>
            <a:ext cx="2743200" cy="365125"/>
          </a:xfrm>
        </p:spPr>
        <p:txBody>
          <a:bodyPr/>
          <a:lstStyle/>
          <a:p>
            <a:fld id="{93C9E7AD-414C-0C40-888B-18E342DC30B3}" type="slidenum">
              <a:rPr lang="it-IT" smtClean="0"/>
              <a:t>11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AB96DEE-8EBF-45A2-B5CD-82938B9C3593}"/>
              </a:ext>
            </a:extLst>
          </p:cNvPr>
          <p:cNvSpPr txBox="1"/>
          <p:nvPr/>
        </p:nvSpPr>
        <p:spPr>
          <a:xfrm>
            <a:off x="2426373" y="231510"/>
            <a:ext cx="733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+mj-lt"/>
              </a:rPr>
              <a:t>ROS physiology in neurons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94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5758384-72DF-418B-B851-9853C57AF202}"/>
              </a:ext>
            </a:extLst>
          </p:cNvPr>
          <p:cNvSpPr txBox="1"/>
          <p:nvPr/>
        </p:nvSpPr>
        <p:spPr>
          <a:xfrm>
            <a:off x="3228108" y="805907"/>
            <a:ext cx="571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Changes </a:t>
            </a:r>
            <a:r>
              <a:rPr lang="en-US" sz="2800" b="1" dirty="0"/>
              <a:t>in aging mitochondria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A6975D7-A9AF-4654-B84B-A77D22062075}"/>
              </a:ext>
            </a:extLst>
          </p:cNvPr>
          <p:cNvSpPr txBox="1"/>
          <p:nvPr/>
        </p:nvSpPr>
        <p:spPr>
          <a:xfrm>
            <a:off x="7506927" y="1809242"/>
            <a:ext cx="41932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Decreased activity of complexes I and IV, causing </a:t>
            </a:r>
            <a:r>
              <a:rPr lang="en-US" sz="2000" b="1" dirty="0"/>
              <a:t>alterations to electron state </a:t>
            </a:r>
            <a:r>
              <a:rPr lang="en-US" sz="2000" dirty="0"/>
              <a:t>of the cell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C IV reduced activity increases electron </a:t>
            </a:r>
            <a:r>
              <a:rPr lang="en-US" sz="2000" dirty="0" smtClean="0"/>
              <a:t>leak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Mutator</a:t>
            </a:r>
            <a:r>
              <a:rPr lang="en-US" sz="2000" dirty="0"/>
              <a:t> mice with reduced respiration rate exhibit </a:t>
            </a:r>
            <a:r>
              <a:rPr lang="en-US" sz="2000" b="1" dirty="0"/>
              <a:t>progeria-like phenotype</a:t>
            </a:r>
            <a:r>
              <a:rPr lang="en-US" sz="2000" dirty="0"/>
              <a:t>, not increasing ROS levels </a:t>
            </a:r>
            <a:r>
              <a:rPr lang="en-US" sz="2000" dirty="0">
                <a:sym typeface="Wingdings" panose="05000000000000000000" pitchFamily="2" charset="2"/>
              </a:rPr>
              <a:t> in contrast with other </a:t>
            </a:r>
            <a:r>
              <a:rPr lang="en-US" sz="2000" dirty="0" smtClean="0">
                <a:sym typeface="Wingdings" panose="05000000000000000000" pitchFamily="2" charset="2"/>
              </a:rPr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Vicious cycle </a:t>
            </a:r>
            <a:r>
              <a:rPr lang="en-US" sz="2000" dirty="0" smtClean="0"/>
              <a:t>hypothesis</a:t>
            </a:r>
            <a:endParaRPr lang="en-US" sz="2000" dirty="0"/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758EE007-DA36-487B-9138-0F202358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" y="1595125"/>
            <a:ext cx="6562925" cy="4534385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12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228108" y="106006"/>
            <a:ext cx="5735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ROS </a:t>
            </a:r>
            <a:r>
              <a:rPr lang="en-US" sz="4400" smtClean="0">
                <a:latin typeface="+mj-lt"/>
              </a:rPr>
              <a:t>driven aging 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51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E370683E-C4F0-4D7A-AF49-4D83508FA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03" y="1618788"/>
            <a:ext cx="5965774" cy="456582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DFDCB72-D8EF-406B-A0FA-C3751CDB453F}"/>
              </a:ext>
            </a:extLst>
          </p:cNvPr>
          <p:cNvSpPr txBox="1"/>
          <p:nvPr/>
        </p:nvSpPr>
        <p:spPr>
          <a:xfrm>
            <a:off x="3253555" y="831289"/>
            <a:ext cx="571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ROS: cause or consequence of aging?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EB56A47-7011-4923-BC4F-F9B4ED08BC31}"/>
              </a:ext>
            </a:extLst>
          </p:cNvPr>
          <p:cNvSpPr txBox="1"/>
          <p:nvPr/>
        </p:nvSpPr>
        <p:spPr>
          <a:xfrm>
            <a:off x="796360" y="1639438"/>
            <a:ext cx="5299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Mutation</a:t>
            </a:r>
            <a:r>
              <a:rPr lang="en-US" dirty="0"/>
              <a:t> of mice </a:t>
            </a:r>
            <a:r>
              <a:rPr lang="en-US" b="1" dirty="0"/>
              <a:t>COQ7</a:t>
            </a:r>
            <a:r>
              <a:rPr lang="en-US" dirty="0"/>
              <a:t> causing interruption of electron flow via </a:t>
            </a:r>
            <a:r>
              <a:rPr lang="en-US" dirty="0" err="1"/>
              <a:t>Ub</a:t>
            </a:r>
            <a:r>
              <a:rPr lang="en-US" dirty="0"/>
              <a:t> biosynthetic pathway </a:t>
            </a:r>
            <a:r>
              <a:rPr lang="en-US" b="1" dirty="0"/>
              <a:t>shortens lifespan </a:t>
            </a:r>
            <a:r>
              <a:rPr lang="en-US" dirty="0"/>
              <a:t>but does </a:t>
            </a:r>
            <a:r>
              <a:rPr lang="en-US" b="1" dirty="0"/>
              <a:t>not increase ROS </a:t>
            </a:r>
            <a:r>
              <a:rPr lang="en-US" dirty="0"/>
              <a:t>production. Moreover normal conditions can be restored treating with 2,4 DHB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A8C858E-1C29-4966-89F4-9B2F5A187829}"/>
              </a:ext>
            </a:extLst>
          </p:cNvPr>
          <p:cNvSpPr txBox="1"/>
          <p:nvPr/>
        </p:nvSpPr>
        <p:spPr>
          <a:xfrm>
            <a:off x="884318" y="3717262"/>
            <a:ext cx="468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Contradiction with </a:t>
            </a:r>
            <a:r>
              <a:rPr lang="en-US" sz="2400" b="1" dirty="0">
                <a:solidFill>
                  <a:srgbClr val="FF0000"/>
                </a:solidFill>
              </a:rPr>
              <a:t>Theory of aging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D27799FE-F6A8-4F3B-9D33-A7E0A51B70AD}"/>
              </a:ext>
            </a:extLst>
          </p:cNvPr>
          <p:cNvSpPr txBox="1"/>
          <p:nvPr/>
        </p:nvSpPr>
        <p:spPr>
          <a:xfrm>
            <a:off x="796360" y="3981541"/>
            <a:ext cx="5299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Mithormesis</a:t>
            </a:r>
            <a:r>
              <a:rPr lang="en-US" dirty="0" smtClean="0"/>
              <a:t> </a:t>
            </a:r>
            <a:r>
              <a:rPr lang="en-US" dirty="0" smtClean="0"/>
              <a:t>phenomenon: </a:t>
            </a:r>
            <a:r>
              <a:rPr lang="en-US" dirty="0"/>
              <a:t>the increase of ROS levels in worms and flies can extend lifespan, by activating protective </a:t>
            </a:r>
            <a:r>
              <a:rPr lang="en-US" dirty="0" smtClean="0"/>
              <a:t>and repairing mechanisms. </a:t>
            </a:r>
            <a:r>
              <a:rPr lang="en-US" dirty="0"/>
              <a:t>Counteracted by feeding </a:t>
            </a:r>
            <a:r>
              <a:rPr lang="en-US" b="1" dirty="0"/>
              <a:t>antioxidants</a:t>
            </a:r>
            <a:r>
              <a:rPr lang="en-US" dirty="0"/>
              <a:t>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13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228108" y="106006"/>
            <a:ext cx="5735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ROS </a:t>
            </a:r>
            <a:r>
              <a:rPr lang="en-US" sz="4400" smtClean="0">
                <a:latin typeface="+mj-lt"/>
              </a:rPr>
              <a:t>driven aging 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75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E6483061-EEA6-414F-827C-4F7C429ED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470"/>
          <a:stretch/>
        </p:blipFill>
        <p:spPr>
          <a:xfrm>
            <a:off x="138544" y="1595065"/>
            <a:ext cx="6117945" cy="4608616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C11FF05A-5D29-44AC-844B-AD0D4CB81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35"/>
          <a:stretch/>
        </p:blipFill>
        <p:spPr>
          <a:xfrm>
            <a:off x="6431943" y="1595064"/>
            <a:ext cx="5635812" cy="460861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14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228108" y="149734"/>
            <a:ext cx="5735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ROS </a:t>
            </a:r>
            <a:r>
              <a:rPr lang="en-US" sz="4400" smtClean="0">
                <a:latin typeface="+mj-lt"/>
              </a:rPr>
              <a:t>driven aging </a:t>
            </a:r>
            <a:endParaRPr lang="en-US" sz="4400" dirty="0"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36917" y="919175"/>
            <a:ext cx="3318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Visual summary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251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3991" y="501650"/>
            <a:ext cx="7904018" cy="1325563"/>
          </a:xfrm>
        </p:spPr>
        <p:txBody>
          <a:bodyPr/>
          <a:lstStyle/>
          <a:p>
            <a:pPr algn="ctr"/>
            <a:r>
              <a:rPr lang="en-US" dirty="0" smtClean="0"/>
              <a:t>ROS and Neurodegeneration</a:t>
            </a:r>
            <a:endParaRPr lang="en-US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8"/>
          <a:stretch/>
        </p:blipFill>
        <p:spPr>
          <a:xfrm>
            <a:off x="838200" y="2064328"/>
            <a:ext cx="10615518" cy="3200400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5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572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ROS and Neurodegeneration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43893" y="2203143"/>
            <a:ext cx="2930236" cy="2025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Neurons are very sensitive to oxidative stress by ROS.</a:t>
            </a:r>
            <a:endParaRPr lang="en-US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4676774" y="3208375"/>
            <a:ext cx="2012373" cy="419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4665518" y="1953644"/>
            <a:ext cx="1790701" cy="993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107382" y="1580537"/>
            <a:ext cx="368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Post mitotic cells</a:t>
            </a:r>
            <a:r>
              <a:rPr lang="en-US" sz="2000" dirty="0" smtClean="0"/>
              <a:t>: functions must be maintained for a lifetime.</a:t>
            </a:r>
            <a:endParaRPr lang="en-US" sz="2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107382" y="3360377"/>
            <a:ext cx="35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Extremely </a:t>
            </a:r>
            <a:r>
              <a:rPr lang="en-US" sz="2000" b="1" dirty="0" smtClean="0"/>
              <a:t>high oxygen demand</a:t>
            </a:r>
            <a:endParaRPr lang="en-US" sz="20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07382" y="4254004"/>
            <a:ext cx="354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Great abundance of </a:t>
            </a:r>
            <a:r>
              <a:rPr lang="en-US" sz="2000" b="1" dirty="0" smtClean="0"/>
              <a:t>peroxidation-susceptible lipids</a:t>
            </a:r>
            <a:endParaRPr lang="en-US" sz="2000" b="1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4665518" y="3326103"/>
            <a:ext cx="1768187" cy="1115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24245" y="5433353"/>
            <a:ext cx="1208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ROS imbalances are always implicated in neuronal pathology.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07382" y="2624345"/>
            <a:ext cx="3976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Relatively </a:t>
            </a:r>
            <a:r>
              <a:rPr lang="en-US" sz="2000" b="1" dirty="0" smtClean="0"/>
              <a:t>low</a:t>
            </a:r>
            <a:r>
              <a:rPr lang="en-US" sz="2000" dirty="0" smtClean="0"/>
              <a:t> level of </a:t>
            </a:r>
            <a:r>
              <a:rPr lang="en-US" sz="2000" b="1" dirty="0" smtClean="0"/>
              <a:t>antioxidants</a:t>
            </a:r>
            <a:endParaRPr lang="en-US" sz="2000" b="1" dirty="0"/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4688032" y="2824400"/>
            <a:ext cx="1989859" cy="221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38200" y="10859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ROS and Neurodegeneration</a:t>
            </a:r>
            <a:endParaRPr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534988" y="1448449"/>
            <a:ext cx="5157787" cy="494001"/>
          </a:xfrm>
        </p:spPr>
        <p:txBody>
          <a:bodyPr/>
          <a:lstStyle/>
          <a:p>
            <a:pPr algn="ctr"/>
            <a:r>
              <a:rPr lang="en-US" dirty="0" smtClean="0"/>
              <a:t>Amyotrophic Lateral Sclerosis (ALS)</a:t>
            </a:r>
            <a:endParaRPr lang="en-US" dirty="0"/>
          </a:p>
        </p:txBody>
      </p:sp>
      <p:sp>
        <p:nvSpPr>
          <p:cNvPr id="9" name="Segnaposto contenuto 8"/>
          <p:cNvSpPr>
            <a:spLocks noGrp="1"/>
          </p:cNvSpPr>
          <p:nvPr>
            <p:ph sz="half" idx="2"/>
          </p:nvPr>
        </p:nvSpPr>
        <p:spPr>
          <a:xfrm>
            <a:off x="534988" y="1963016"/>
            <a:ext cx="5157787" cy="41811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Loss of spinal cord and cortical motor neurons leads to progressive paralysis and death.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Familial ALS forms might include SOD1 mutations :</a:t>
            </a:r>
          </a:p>
          <a:p>
            <a:r>
              <a:rPr lang="en-US" sz="2400" dirty="0" smtClean="0"/>
              <a:t>Cu/Zn-SOD mutated (Cytosolic)</a:t>
            </a:r>
          </a:p>
          <a:p>
            <a:r>
              <a:rPr lang="en-US" sz="2400" dirty="0" smtClean="0"/>
              <a:t>Increased mitochondrial ROS and oxidative stress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>
          <a:xfrm>
            <a:off x="6590504" y="1448449"/>
            <a:ext cx="5183188" cy="494001"/>
          </a:xfrm>
        </p:spPr>
        <p:txBody>
          <a:bodyPr/>
          <a:lstStyle/>
          <a:p>
            <a:pPr algn="ctr"/>
            <a:r>
              <a:rPr lang="en-US" dirty="0" smtClean="0"/>
              <a:t>Huntington’s Disease (HD)</a:t>
            </a:r>
            <a:endParaRPr lang="en-US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4"/>
          </p:nvPr>
        </p:nvSpPr>
        <p:spPr>
          <a:xfrm>
            <a:off x="6407726" y="1963016"/>
            <a:ext cx="5548745" cy="4181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Mutation in </a:t>
            </a:r>
            <a:r>
              <a:rPr lang="en-US" sz="2000" dirty="0" err="1" smtClean="0"/>
              <a:t>Huntigntine</a:t>
            </a:r>
            <a:r>
              <a:rPr lang="en-US" sz="2000" dirty="0" smtClean="0"/>
              <a:t> protein encoding gene cause motor and cognitive progressive dysfunction due to neuronal loss.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400" dirty="0" smtClean="0"/>
              <a:t>Oxidative stress and inflammation:</a:t>
            </a:r>
          </a:p>
          <a:p>
            <a:r>
              <a:rPr lang="en-US" sz="2400" dirty="0" smtClean="0"/>
              <a:t>Increased level of </a:t>
            </a:r>
            <a:r>
              <a:rPr lang="en-US" sz="2400" dirty="0" err="1" smtClean="0"/>
              <a:t>MnSOD</a:t>
            </a:r>
            <a:r>
              <a:rPr lang="en-US" sz="2400" dirty="0" smtClean="0"/>
              <a:t> (mitochondrial), Cu/</a:t>
            </a:r>
            <a:r>
              <a:rPr lang="en-US" sz="2400" dirty="0" err="1" smtClean="0"/>
              <a:t>ZnSOD</a:t>
            </a:r>
            <a:r>
              <a:rPr lang="en-US" sz="2400" dirty="0" smtClean="0"/>
              <a:t>, GPX, Catalase</a:t>
            </a:r>
          </a:p>
          <a:p>
            <a:r>
              <a:rPr lang="en-US" sz="2400" dirty="0" smtClean="0"/>
              <a:t>No gene products from canonical antioxidant response element controlled genes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3113881" y="2805545"/>
            <a:ext cx="0" cy="7827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9182097" y="2805545"/>
            <a:ext cx="1" cy="7827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7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938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ROS and Neurodegeneration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62697" y="1681812"/>
            <a:ext cx="5157787" cy="452437"/>
          </a:xfrm>
        </p:spPr>
        <p:txBody>
          <a:bodyPr/>
          <a:lstStyle/>
          <a:p>
            <a:pPr algn="ctr"/>
            <a:r>
              <a:rPr lang="en-US" dirty="0" smtClean="0"/>
              <a:t>Alzheimer’s Disease (AD)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62697" y="2134249"/>
            <a:ext cx="5157787" cy="40560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Cognitive impairment associated with deposition of 𝛽-amyloid plaques and tau protein tangles causing neuronal death.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600" dirty="0" smtClean="0"/>
              <a:t>Membrane NADPH oxidase major source of ROS</a:t>
            </a:r>
          </a:p>
          <a:p>
            <a:r>
              <a:rPr lang="en-US" sz="2600" dirty="0" smtClean="0"/>
              <a:t>Consequent mitochondrial damage </a:t>
            </a:r>
          </a:p>
          <a:p>
            <a:r>
              <a:rPr lang="en-US" sz="2600" dirty="0" smtClean="0"/>
              <a:t>Further ROS production</a:t>
            </a:r>
          </a:p>
          <a:p>
            <a:r>
              <a:rPr lang="en-US" sz="2600" dirty="0" smtClean="0"/>
              <a:t>Mitochondrial ROS induce PTP and cell death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87836" y="1681163"/>
            <a:ext cx="5183188" cy="452437"/>
          </a:xfrm>
        </p:spPr>
        <p:txBody>
          <a:bodyPr/>
          <a:lstStyle/>
          <a:p>
            <a:pPr algn="ctr"/>
            <a:r>
              <a:rPr lang="en-US" dirty="0" smtClean="0"/>
              <a:t>Parkinson’s Disease (PD)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87836" y="2133600"/>
            <a:ext cx="5183188" cy="405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Motor impairment due to Substantia </a:t>
            </a:r>
            <a:r>
              <a:rPr lang="en-US" sz="2000" dirty="0" err="1" smtClean="0"/>
              <a:t>Nigra</a:t>
            </a:r>
            <a:r>
              <a:rPr lang="en-US" sz="2000" dirty="0" smtClean="0"/>
              <a:t> dopamine neurons loss and basal ganglia dysfunction.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r>
              <a:rPr lang="en-US" sz="2400" dirty="0" smtClean="0"/>
              <a:t>Wide evidence of oxidative stress in </a:t>
            </a:r>
            <a:r>
              <a:rPr lang="en-US" sz="2400" i="1" dirty="0" smtClean="0"/>
              <a:t>post-mortem</a:t>
            </a:r>
            <a:r>
              <a:rPr lang="en-US" sz="2400" dirty="0" smtClean="0"/>
              <a:t> tissues (MDA, 4HNE)</a:t>
            </a:r>
          </a:p>
          <a:p>
            <a:r>
              <a:rPr lang="en-US" sz="2400" dirty="0" smtClean="0"/>
              <a:t>Many mutations to </a:t>
            </a:r>
            <a:r>
              <a:rPr lang="en-US" sz="2400" dirty="0" err="1" smtClean="0"/>
              <a:t>mtDNA</a:t>
            </a:r>
            <a:r>
              <a:rPr lang="en-US" sz="2400" dirty="0" smtClean="0"/>
              <a:t> (complex I, mitochondrial kinase PINK1)</a:t>
            </a:r>
          </a:p>
          <a:p>
            <a:r>
              <a:rPr lang="en-US" sz="2400" dirty="0" smtClean="0"/>
              <a:t>Lewy Bodies inhibit complex I</a:t>
            </a:r>
          </a:p>
          <a:p>
            <a:endParaRPr lang="en-US" sz="240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3141589" y="3068782"/>
            <a:ext cx="1" cy="72043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9179430" y="3068782"/>
            <a:ext cx="0" cy="7689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E4AB998-5940-4A09-8853-F3707FE4E4E0}"/>
              </a:ext>
            </a:extLst>
          </p:cNvPr>
          <p:cNvSpPr txBox="1"/>
          <p:nvPr/>
        </p:nvSpPr>
        <p:spPr>
          <a:xfrm>
            <a:off x="6650183" y="1133760"/>
            <a:ext cx="51261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CI dysfunction </a:t>
            </a:r>
            <a:r>
              <a:rPr lang="en-US" sz="2400" dirty="0"/>
              <a:t>is the most common </a:t>
            </a:r>
            <a:r>
              <a:rPr lang="en-US" sz="2400" b="1" dirty="0"/>
              <a:t>OXPHOS disorder </a:t>
            </a:r>
            <a:r>
              <a:rPr lang="en-US" sz="2400" dirty="0"/>
              <a:t>in humans and defects in the CI assembly process are often observed. </a:t>
            </a:r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However</a:t>
            </a:r>
            <a:r>
              <a:rPr lang="en-US" sz="2400" dirty="0"/>
              <a:t>, the </a:t>
            </a:r>
            <a:r>
              <a:rPr lang="en-US" sz="2400" b="1" dirty="0"/>
              <a:t>dynamics</a:t>
            </a:r>
            <a:r>
              <a:rPr lang="en-US" sz="2400" dirty="0"/>
              <a:t> of the events leading to CI biogenesis </a:t>
            </a:r>
            <a:r>
              <a:rPr lang="en-US" sz="2400" b="1" dirty="0"/>
              <a:t>remain elusive</a:t>
            </a:r>
            <a:r>
              <a:rPr lang="en-US" sz="2400" dirty="0"/>
              <a:t>, which precludes our understanding of how ETC malfunctioning affects neuronal integrity.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482436" y="223455"/>
            <a:ext cx="9227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Specific insights: Complex I in pathology</a:t>
            </a:r>
            <a:endParaRPr lang="en-US" sz="4400" dirty="0"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7368"/>
            <a:ext cx="5108906" cy="4846490"/>
          </a:xfrm>
          <a:prstGeom prst="rect">
            <a:avLst/>
          </a:prstGeom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40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ccia giù 24"/>
          <p:cNvSpPr/>
          <p:nvPr/>
        </p:nvSpPr>
        <p:spPr>
          <a:xfrm>
            <a:off x="837476" y="169816"/>
            <a:ext cx="807720" cy="6263001"/>
          </a:xfrm>
          <a:prstGeom prst="downArrow">
            <a:avLst>
              <a:gd name="adj1" fmla="val 40296"/>
              <a:gd name="adj2" fmla="val 33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369" y="4508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ROS and Oxidative Stress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2870523" y="1779317"/>
            <a:ext cx="4029387" cy="16033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Reactive Oxygen Species         (O</a:t>
            </a:r>
            <a:r>
              <a:rPr lang="en-US" baseline="-25000" dirty="0" smtClean="0"/>
              <a:t>2</a:t>
            </a:r>
            <a:r>
              <a:rPr lang="en-US" dirty="0" smtClean="0"/>
              <a:t>˙</a:t>
            </a:r>
            <a:r>
              <a:rPr lang="en-US" baseline="30000" dirty="0" smtClean="0"/>
              <a:t>-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, OH˙)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7316941" y="1830965"/>
            <a:ext cx="4703064" cy="16033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Chemical consequences of the imbalance between ROS production and elimination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2</a:t>
            </a:fld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553896" y="3934925"/>
            <a:ext cx="9638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ROS are commonly produced inside cells and Neurons among them.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Mitochondria are the first ROS production sites.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ROS take part in physiological signaling pathways and can drive pathological outcomes.</a:t>
            </a:r>
            <a:endParaRPr lang="en-US" sz="2000" dirty="0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3920490" y="1041817"/>
            <a:ext cx="556608" cy="657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8739051" y="1093252"/>
            <a:ext cx="849230" cy="735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6" y="385717"/>
            <a:ext cx="1846224" cy="70753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" y="1571305"/>
            <a:ext cx="1858010" cy="72753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" y="2816206"/>
            <a:ext cx="1814572" cy="71919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" y="4052763"/>
            <a:ext cx="1873342" cy="72225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" y="5341228"/>
            <a:ext cx="1887158" cy="66310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1048390" y="4908715"/>
            <a:ext cx="46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e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062964" y="3621483"/>
            <a:ext cx="46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e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031382" y="2416653"/>
            <a:ext cx="46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e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048390" y="1174837"/>
            <a:ext cx="46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e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319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BB06380-1F5D-4150-9EF7-F66F10B3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21" y="983262"/>
            <a:ext cx="6335223" cy="52924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4340011-FECE-4615-AE5D-72E66765A39D}"/>
              </a:ext>
            </a:extLst>
          </p:cNvPr>
          <p:cNvSpPr txBox="1"/>
          <p:nvPr/>
        </p:nvSpPr>
        <p:spPr>
          <a:xfrm>
            <a:off x="2218564" y="213821"/>
            <a:ext cx="7888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 smtClean="0">
                <a:latin typeface="+mj-lt"/>
              </a:rPr>
              <a:t>Mitochondrial</a:t>
            </a:r>
            <a:r>
              <a:rPr lang="it-IT" sz="4400" dirty="0" smtClean="0">
                <a:latin typeface="+mj-lt"/>
              </a:rPr>
              <a:t> </a:t>
            </a:r>
            <a:r>
              <a:rPr lang="it-IT" sz="4400" dirty="0" err="1" smtClean="0">
                <a:latin typeface="+mj-lt"/>
              </a:rPr>
              <a:t>Complex</a:t>
            </a:r>
            <a:r>
              <a:rPr lang="it-IT" sz="4400" dirty="0" smtClean="0">
                <a:latin typeface="+mj-lt"/>
              </a:rPr>
              <a:t> I</a:t>
            </a:r>
            <a:endParaRPr lang="en-US" sz="4400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F63BC88-4880-4835-88E5-6457EF35FEDE}"/>
              </a:ext>
            </a:extLst>
          </p:cNvPr>
          <p:cNvSpPr txBox="1"/>
          <p:nvPr/>
        </p:nvSpPr>
        <p:spPr>
          <a:xfrm>
            <a:off x="450375" y="1610436"/>
            <a:ext cx="232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N-module   →</a:t>
            </a:r>
            <a:endParaRPr lang="en-US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B3949D8-169B-454B-81D6-2B9FAA13C986}"/>
              </a:ext>
            </a:extLst>
          </p:cNvPr>
          <p:cNvSpPr txBox="1"/>
          <p:nvPr/>
        </p:nvSpPr>
        <p:spPr>
          <a:xfrm>
            <a:off x="2454519" y="1465405"/>
            <a:ext cx="276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Oxidation of </a:t>
            </a:r>
            <a:r>
              <a:rPr lang="it-IT" sz="2000" b="1" dirty="0"/>
              <a:t>NADH to </a:t>
            </a:r>
            <a:r>
              <a:rPr lang="en-US" sz="2000" b="1" dirty="0"/>
              <a:t>NAD</a:t>
            </a:r>
            <a:r>
              <a:rPr lang="en-US" sz="2000" b="1" baseline="30000" dirty="0"/>
              <a:t>+</a:t>
            </a:r>
            <a:r>
              <a:rPr lang="en-US" sz="2000" baseline="30000" dirty="0"/>
              <a:t> </a:t>
            </a:r>
            <a:r>
              <a:rPr lang="en-US" sz="2000" dirty="0"/>
              <a:t>and transfer to the iron-sulfur clusters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D9ED451-A33E-4E51-BDF7-D3BD884D6883}"/>
              </a:ext>
            </a:extLst>
          </p:cNvPr>
          <p:cNvSpPr txBox="1"/>
          <p:nvPr/>
        </p:nvSpPr>
        <p:spPr>
          <a:xfrm>
            <a:off x="450375" y="3084396"/>
            <a:ext cx="2004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Q-module   →</a:t>
            </a:r>
            <a:endParaRPr lang="en-US" sz="2400" dirty="0"/>
          </a:p>
          <a:p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052F7F35-3159-457E-942F-CCF6D7650CAF}"/>
              </a:ext>
            </a:extLst>
          </p:cNvPr>
          <p:cNvSpPr txBox="1"/>
          <p:nvPr/>
        </p:nvSpPr>
        <p:spPr>
          <a:xfrm>
            <a:off x="2479574" y="2984301"/>
            <a:ext cx="287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Presence of the iron-sulfur cluster and transfer of the </a:t>
            </a:r>
            <a:r>
              <a:rPr lang="it-IT" sz="2000" b="1" dirty="0"/>
              <a:t>2 electrons to the Q</a:t>
            </a:r>
            <a:r>
              <a:rPr lang="it-IT" sz="2000" b="1" baseline="-25000" dirty="0"/>
              <a:t>10</a:t>
            </a:r>
            <a:r>
              <a:rPr lang="it-IT" sz="2000" dirty="0"/>
              <a:t>(ubiquinone) pool</a:t>
            </a:r>
            <a:endParaRPr lang="en-US" sz="2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B1CFE2A8-E60A-49C1-87B4-2F359687A861}"/>
              </a:ext>
            </a:extLst>
          </p:cNvPr>
          <p:cNvSpPr txBox="1"/>
          <p:nvPr/>
        </p:nvSpPr>
        <p:spPr>
          <a:xfrm>
            <a:off x="292181" y="4934085"/>
            <a:ext cx="23205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</a:t>
            </a:r>
            <a:r>
              <a:rPr lang="it-IT" sz="2400" baseline="-25000" dirty="0"/>
              <a:t>p</a:t>
            </a:r>
            <a:r>
              <a:rPr lang="it-IT" sz="2400" dirty="0"/>
              <a:t>/P</a:t>
            </a:r>
            <a:r>
              <a:rPr lang="it-IT" sz="2400" baseline="-25000" dirty="0"/>
              <a:t>d</a:t>
            </a:r>
            <a:r>
              <a:rPr lang="it-IT" sz="2400" dirty="0"/>
              <a:t>module   →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8EE30E7-9494-4A7A-A3C1-07FB645ECC92}"/>
              </a:ext>
            </a:extLst>
          </p:cNvPr>
          <p:cNvSpPr txBox="1"/>
          <p:nvPr/>
        </p:nvSpPr>
        <p:spPr>
          <a:xfrm>
            <a:off x="2074459" y="4042089"/>
            <a:ext cx="276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6FFB7CC6-01CF-4953-BDA9-FF7ADAC9D89A}"/>
              </a:ext>
            </a:extLst>
          </p:cNvPr>
          <p:cNvSpPr/>
          <p:nvPr/>
        </p:nvSpPr>
        <p:spPr>
          <a:xfrm rot="10800000" flipV="1">
            <a:off x="2454519" y="4810973"/>
            <a:ext cx="28796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Transport of </a:t>
            </a:r>
            <a:r>
              <a:rPr lang="it-IT" sz="2000" b="1" dirty="0"/>
              <a:t>four protons</a:t>
            </a:r>
            <a:r>
              <a:rPr lang="it-IT" sz="2000" dirty="0"/>
              <a:t> from the </a:t>
            </a:r>
            <a:r>
              <a:rPr lang="it-IT" sz="2000" dirty="0" err="1"/>
              <a:t>mitochondrial</a:t>
            </a:r>
            <a:r>
              <a:rPr lang="it-IT" sz="2000" dirty="0"/>
              <a:t> </a:t>
            </a:r>
            <a:r>
              <a:rPr lang="it-IT" sz="2000" dirty="0" err="1"/>
              <a:t>matrix</a:t>
            </a:r>
            <a:r>
              <a:rPr lang="it-IT" sz="2000" dirty="0"/>
              <a:t> </a:t>
            </a:r>
            <a:r>
              <a:rPr lang="it-IT" sz="2000" b="1" dirty="0"/>
              <a:t>to the </a:t>
            </a:r>
            <a:r>
              <a:rPr lang="it-IT" sz="2000" b="1" dirty="0" err="1"/>
              <a:t>periplasm</a:t>
            </a:r>
            <a:r>
              <a:rPr lang="it-IT" sz="2000" b="1" dirty="0"/>
              <a:t> </a:t>
            </a:r>
            <a:endParaRPr lang="en-US" sz="20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2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20F0CC1-4631-42E6-906C-90E22B19D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1" y="1228474"/>
            <a:ext cx="7660734" cy="46598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AFB19CF-348B-45DA-8C05-AAA4495AAE15}"/>
              </a:ext>
            </a:extLst>
          </p:cNvPr>
          <p:cNvSpPr txBox="1"/>
          <p:nvPr/>
        </p:nvSpPr>
        <p:spPr>
          <a:xfrm>
            <a:off x="8762675" y="1431925"/>
            <a:ext cx="352630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Main Complex I assembly Factors:</a:t>
            </a:r>
          </a:p>
          <a:p>
            <a:endParaRPr lang="it-IT" sz="2000" dirty="0"/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 smtClean="0"/>
              <a:t>ACAD9</a:t>
            </a:r>
            <a:endParaRPr lang="it-IT" sz="2000" dirty="0"/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 smtClean="0"/>
              <a:t>NDUFAF1</a:t>
            </a:r>
            <a:endParaRPr lang="it-IT" sz="2000" dirty="0"/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 smtClean="0"/>
              <a:t>ECSIT</a:t>
            </a:r>
            <a:endParaRPr lang="it-IT" sz="2000" dirty="0"/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TMEM126B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pPr marL="285750" indent="-285750">
              <a:buFontTx/>
              <a:buChar char="-"/>
            </a:pPr>
            <a:r>
              <a:rPr lang="it-IT" sz="2000" dirty="0"/>
              <a:t>TIMMDC1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BA3CAE1-000A-4FF0-A918-EE24DD4F3D30}"/>
              </a:ext>
            </a:extLst>
          </p:cNvPr>
          <p:cNvSpPr txBox="1"/>
          <p:nvPr/>
        </p:nvSpPr>
        <p:spPr>
          <a:xfrm>
            <a:off x="145701" y="5888372"/>
            <a:ext cx="881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Representation of mammalian mitochondrial CI model is based on the bovine heart cryo-EM structure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5987DBE-C951-4DDF-9B05-3E376B667117}"/>
              </a:ext>
            </a:extLst>
          </p:cNvPr>
          <p:cNvSpPr txBox="1"/>
          <p:nvPr/>
        </p:nvSpPr>
        <p:spPr>
          <a:xfrm>
            <a:off x="145701" y="224322"/>
            <a:ext cx="11921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Mitochondrial complex I assembly: (MCIA) complex</a:t>
            </a:r>
            <a:endParaRPr lang="en-US" sz="4400" dirty="0">
              <a:latin typeface="+mj-lt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/>
              <a:t>Biochemistry</a:t>
            </a:r>
            <a:r>
              <a:rPr lang="it-IT" dirty="0" smtClean="0"/>
              <a:t> of </a:t>
            </a:r>
            <a:r>
              <a:rPr lang="it-IT" dirty="0" err="1" smtClean="0"/>
              <a:t>age-related</a:t>
            </a:r>
            <a:r>
              <a:rPr lang="it-IT" dirty="0" smtClean="0"/>
              <a:t> </a:t>
            </a:r>
            <a:r>
              <a:rPr lang="it-IT" dirty="0" err="1" smtClean="0"/>
              <a:t>diseases</a:t>
            </a:r>
            <a:r>
              <a:rPr lang="it-IT" dirty="0" smtClean="0"/>
              <a:t> - ROS </a:t>
            </a:r>
            <a:r>
              <a:rPr lang="it-IT" dirty="0" err="1" smtClean="0"/>
              <a:t>mediated</a:t>
            </a:r>
            <a:r>
              <a:rPr lang="it-IT" dirty="0" smtClean="0"/>
              <a:t> </a:t>
            </a:r>
            <a:r>
              <a:rPr lang="it-IT" dirty="0" err="1" smtClean="0"/>
              <a:t>Neurodegeneration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D089521B-F358-4774-B112-7485DCB9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7" b="90000" l="9847" r="89983">
                        <a14:foregroundMark x1="54839" y1="10000" x2="58234" y2="12564"/>
                        <a14:foregroundMark x1="64856" y1="10000" x2="64856" y2="13846"/>
                        <a14:foregroundMark x1="42105" y1="88205" x2="56027" y2="887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263" y="1698067"/>
            <a:ext cx="4698737" cy="3111218"/>
          </a:xfrm>
          <a:prstGeom prst="rect">
            <a:avLst/>
          </a:prstGeom>
        </p:spPr>
      </p:pic>
      <p:sp>
        <p:nvSpPr>
          <p:cNvPr id="10" name="Rettangolo con angoli arrotondati 6">
            <a:extLst>
              <a:ext uri="{FF2B5EF4-FFF2-40B4-BE49-F238E27FC236}">
                <a16:creationId xmlns:a16="http://schemas.microsoft.com/office/drawing/2014/main" xmlns="" id="{5164E269-1B2B-4F50-BA80-1A78F6905BB3}"/>
              </a:ext>
            </a:extLst>
          </p:cNvPr>
          <p:cNvSpPr/>
          <p:nvPr/>
        </p:nvSpPr>
        <p:spPr>
          <a:xfrm>
            <a:off x="360217" y="753531"/>
            <a:ext cx="7498349" cy="2308324"/>
          </a:xfrm>
          <a:prstGeom prst="roundRect">
            <a:avLst>
              <a:gd name="adj" fmla="val 9742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63114" cy="365125"/>
          </a:xfrm>
        </p:spPr>
        <p:txBody>
          <a:bodyPr/>
          <a:lstStyle/>
          <a:p>
            <a:fld id="{93C9E7AD-414C-0C40-888B-18E342DC30B3}" type="slidenum">
              <a:rPr lang="it-IT" smtClean="0"/>
              <a:t>22</a:t>
            </a:fld>
            <a:endParaRPr lang="it-IT"/>
          </a:p>
        </p:txBody>
      </p:sp>
      <p:sp>
        <p:nvSpPr>
          <p:cNvPr id="11" name="Rettangolo con angoli arrotondati 9">
            <a:extLst>
              <a:ext uri="{FF2B5EF4-FFF2-40B4-BE49-F238E27FC236}">
                <a16:creationId xmlns:a16="http://schemas.microsoft.com/office/drawing/2014/main" xmlns="" id="{0732FA05-13AF-4E41-B3BC-A5E003D1F268}"/>
              </a:ext>
            </a:extLst>
          </p:cNvPr>
          <p:cNvSpPr/>
          <p:nvPr/>
        </p:nvSpPr>
        <p:spPr>
          <a:xfrm>
            <a:off x="374072" y="3600402"/>
            <a:ext cx="7498348" cy="2417766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D964E53-FDF3-4A98-BD74-C2F4689A615F}"/>
              </a:ext>
            </a:extLst>
          </p:cNvPr>
          <p:cNvSpPr txBox="1"/>
          <p:nvPr/>
        </p:nvSpPr>
        <p:spPr>
          <a:xfrm>
            <a:off x="374072" y="3655123"/>
            <a:ext cx="7818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CID</a:t>
            </a:r>
            <a:r>
              <a:rPr lang="en-US" sz="2400" dirty="0"/>
              <a:t> is the most prevalent genetic defect in mitochondrial energy metabolism, accounting for approximately </a:t>
            </a:r>
            <a:r>
              <a:rPr lang="en-US" sz="2400" b="1" dirty="0"/>
              <a:t>a third of the OXPHOS disorder cases</a:t>
            </a:r>
            <a:r>
              <a:rPr lang="en-US" sz="2400" dirty="0"/>
              <a:t> […] Early investigations on CID patient-derived fibroblasts showed partial or incomplete CI assembly and diminished catalytic activity which was inversely correlated with ROS production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82A82AD4-7C5C-4D5C-A760-E1D8E6FB9CBA}"/>
              </a:ext>
            </a:extLst>
          </p:cNvPr>
          <p:cNvSpPr txBox="1"/>
          <p:nvPr/>
        </p:nvSpPr>
        <p:spPr>
          <a:xfrm>
            <a:off x="374072" y="753531"/>
            <a:ext cx="7609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Neuronal cells </a:t>
            </a:r>
            <a:r>
              <a:rPr lang="en-US" sz="2400" dirty="0"/>
              <a:t>are particularly </a:t>
            </a:r>
            <a:r>
              <a:rPr lang="en-US" sz="2400" b="1" dirty="0"/>
              <a:t>susceptible to ROS</a:t>
            </a:r>
            <a:r>
              <a:rPr lang="en-US" sz="2400" dirty="0"/>
              <a:t>-induced damage because they mainly </a:t>
            </a:r>
            <a:r>
              <a:rPr lang="en-US" sz="2400" b="1" dirty="0"/>
              <a:t>rely on oxidative metabolism</a:t>
            </a:r>
            <a:r>
              <a:rPr lang="en-US" sz="2400" dirty="0"/>
              <a:t> for ATP generation, in contrast to glial cells, which are highly glycolytic […] there are metabolic interactions from astrocytes to neurons that appear to play an important role in the control of neuronal activity and excitability </a:t>
            </a:r>
          </a:p>
        </p:txBody>
      </p:sp>
    </p:spTree>
    <p:extLst>
      <p:ext uri="{BB962C8B-B14F-4D97-AF65-F5344CB8AC3E}">
        <p14:creationId xmlns:p14="http://schemas.microsoft.com/office/powerpoint/2010/main" val="17652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089521B-F358-4774-B112-7485DCB9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89487" l="9338" r="89474">
                        <a14:foregroundMark x1="64686" y1="14615" x2="71477" y2="32308"/>
                        <a14:foregroundMark x1="44822" y1="10769" x2="45161" y2="7692"/>
                        <a14:foregroundMark x1="32767" y1="84103" x2="37861" y2="85385"/>
                        <a14:foregroundMark x1="43803" y1="87436" x2="57725" y2="89487"/>
                        <a14:foregroundMark x1="54839" y1="9231" x2="57216" y2="1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230" y="1531069"/>
            <a:ext cx="4873120" cy="3226684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xmlns="" id="{872825AA-E667-4CB0-AF90-6288724FA7E8}"/>
              </a:ext>
            </a:extLst>
          </p:cNvPr>
          <p:cNvSpPr/>
          <p:nvPr/>
        </p:nvSpPr>
        <p:spPr>
          <a:xfrm>
            <a:off x="5316621" y="3754304"/>
            <a:ext cx="6501307" cy="19389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95B5D3D-B7F7-4DDA-9C85-DF0041FC7C9C}"/>
              </a:ext>
            </a:extLst>
          </p:cNvPr>
          <p:cNvSpPr txBox="1"/>
          <p:nvPr/>
        </p:nvSpPr>
        <p:spPr>
          <a:xfrm>
            <a:off x="5334156" y="3805055"/>
            <a:ext cx="6483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b="1" dirty="0" smtClean="0"/>
              <a:t>itochondrial </a:t>
            </a:r>
            <a:r>
              <a:rPr lang="en-US" sz="2400" b="1" dirty="0"/>
              <a:t>dysfunction </a:t>
            </a:r>
            <a:r>
              <a:rPr lang="en-US" sz="2400" dirty="0"/>
              <a:t>represents a common </a:t>
            </a:r>
            <a:r>
              <a:rPr lang="en-US" sz="2400" b="1" dirty="0"/>
              <a:t>pathogenic mechanism in NDs</a:t>
            </a:r>
            <a:r>
              <a:rPr lang="en-US" sz="2400" dirty="0"/>
              <a:t> like Alzheimer’s disease (AD), Parkinson’s disease (PD), amyotrophic lateral sclerosis, Huntington’s disease, and prion diseases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xmlns="" id="{EBAA0652-0DAB-4E21-BE09-1DC757D54CA5}"/>
              </a:ext>
            </a:extLst>
          </p:cNvPr>
          <p:cNvSpPr/>
          <p:nvPr/>
        </p:nvSpPr>
        <p:spPr>
          <a:xfrm>
            <a:off x="5334156" y="770274"/>
            <a:ext cx="6503429" cy="22971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83A8DED-CB8D-4BBB-8C3E-CA0E70332CA8}"/>
              </a:ext>
            </a:extLst>
          </p:cNvPr>
          <p:cNvSpPr txBox="1"/>
          <p:nvPr/>
        </p:nvSpPr>
        <p:spPr>
          <a:xfrm>
            <a:off x="5334157" y="753566"/>
            <a:ext cx="6725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Additional </a:t>
            </a:r>
            <a:r>
              <a:rPr lang="en-US" sz="2400" b="1" dirty="0"/>
              <a:t>CID clinical phenotypes </a:t>
            </a:r>
            <a:r>
              <a:rPr lang="en-US" sz="2400" dirty="0"/>
              <a:t>have been associated with other </a:t>
            </a:r>
            <a:r>
              <a:rPr lang="en-US" sz="2400" b="1" dirty="0"/>
              <a:t>childhood </a:t>
            </a:r>
            <a:r>
              <a:rPr lang="en-US" sz="2400" b="1" dirty="0" smtClean="0"/>
              <a:t>NDs</a:t>
            </a:r>
            <a:r>
              <a:rPr lang="en-US" sz="2400" dirty="0" smtClean="0"/>
              <a:t>, </a:t>
            </a:r>
            <a:r>
              <a:rPr lang="en-US" sz="2400" dirty="0"/>
              <a:t>including Leigh- like syndrome, leukoencephalopathy, MELAS (mitochondrial </a:t>
            </a:r>
            <a:r>
              <a:rPr lang="en-US" sz="2400" dirty="0" err="1"/>
              <a:t>encephalomyopathy</a:t>
            </a:r>
            <a:r>
              <a:rPr lang="en-US" sz="2400" dirty="0"/>
              <a:t>, lactic acidosis and stroke-like episodes), and NARP (neuropathy, ataxia and retinitis pigmentosa) syndromes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7692" y="6356349"/>
            <a:ext cx="2743200" cy="365125"/>
          </a:xfrm>
        </p:spPr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276813" y="6441986"/>
            <a:ext cx="3541115" cy="279489"/>
          </a:xfrm>
        </p:spPr>
        <p:txBody>
          <a:bodyPr/>
          <a:lstStyle/>
          <a:p>
            <a:fld id="{93C9E7AD-414C-0C40-888B-18E342DC30B3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40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2DCE137-F230-43E4-A902-9FDCF341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597" y="267792"/>
            <a:ext cx="12709194" cy="72752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Complex I dysfunction and Parkinson’s disease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C237331-7B03-4E2D-858C-9DB86515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24" y="1818457"/>
            <a:ext cx="5124450" cy="37147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C8D909B-1850-47EF-90B9-4DA898710F83}"/>
              </a:ext>
            </a:extLst>
          </p:cNvPr>
          <p:cNvSpPr txBox="1"/>
          <p:nvPr/>
        </p:nvSpPr>
        <p:spPr>
          <a:xfrm>
            <a:off x="6483925" y="1459840"/>
            <a:ext cx="5278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CI defects</a:t>
            </a:r>
            <a:r>
              <a:rPr lang="en-US" dirty="0"/>
              <a:t> and increased oxidative damage are </a:t>
            </a:r>
            <a:r>
              <a:rPr lang="en-US" b="1" dirty="0"/>
              <a:t>consistent features </a:t>
            </a:r>
            <a:r>
              <a:rPr lang="en-US" dirty="0"/>
              <a:t>of both sporadic (idiopathic) and familial (genetic) </a:t>
            </a:r>
            <a:r>
              <a:rPr lang="en-US" b="1" dirty="0"/>
              <a:t>PD</a:t>
            </a:r>
            <a:r>
              <a:rPr lang="en-US" dirty="0"/>
              <a:t> forms. Decrease of CI activity has been reported in the </a:t>
            </a:r>
            <a:r>
              <a:rPr lang="en-US" i="1" dirty="0"/>
              <a:t>substantia nigra </a:t>
            </a:r>
            <a:r>
              <a:rPr lang="en-US" dirty="0"/>
              <a:t>and in the cortex of PD patients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312110AD-5FEC-4108-9FCA-31D5F434D251}"/>
              </a:ext>
            </a:extLst>
          </p:cNvPr>
          <p:cNvSpPr/>
          <p:nvPr/>
        </p:nvSpPr>
        <p:spPr>
          <a:xfrm>
            <a:off x="6483924" y="3287608"/>
            <a:ext cx="5448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i="1" dirty="0">
                <a:solidFill>
                  <a:srgbClr val="000000"/>
                </a:solidFill>
              </a:rPr>
              <a:t>In vivo </a:t>
            </a:r>
            <a:r>
              <a:rPr lang="en-US">
                <a:solidFill>
                  <a:srgbClr val="000000"/>
                </a:solidFill>
              </a:rPr>
              <a:t>data </a:t>
            </a:r>
            <a:r>
              <a:rPr lang="en-US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shown a progressive accumulation of </a:t>
            </a:r>
            <a:r>
              <a:rPr lang="en-US" b="1" dirty="0">
                <a:solidFill>
                  <a:srgbClr val="000000"/>
                </a:solidFill>
              </a:rPr>
              <a:t>a-synuclein</a:t>
            </a:r>
            <a:r>
              <a:rPr lang="en-US" dirty="0">
                <a:solidFill>
                  <a:srgbClr val="000000"/>
                </a:solidFill>
              </a:rPr>
              <a:t> in the mitochondria resulting in</a:t>
            </a:r>
            <a:r>
              <a:rPr lang="en-US" b="1" dirty="0">
                <a:solidFill>
                  <a:srgbClr val="000000"/>
                </a:solidFill>
              </a:rPr>
              <a:t> impaired CI functioning </a:t>
            </a:r>
            <a:r>
              <a:rPr lang="en-US" dirty="0">
                <a:solidFill>
                  <a:srgbClr val="000000"/>
                </a:solidFill>
              </a:rPr>
              <a:t>and increased oxidative stress.</a:t>
            </a:r>
            <a:endParaRPr lang="en-US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0D47449-20EF-474B-B0BB-C19DD9B64902}"/>
              </a:ext>
            </a:extLst>
          </p:cNvPr>
          <p:cNvSpPr/>
          <p:nvPr/>
        </p:nvSpPr>
        <p:spPr>
          <a:xfrm>
            <a:off x="6483925" y="4899509"/>
            <a:ext cx="5448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CI </a:t>
            </a:r>
            <a:r>
              <a:rPr lang="en-US" dirty="0">
                <a:solidFill>
                  <a:srgbClr val="000000"/>
                </a:solidFill>
              </a:rPr>
              <a:t>misassembly may play a role in PD onset and progression. However, the </a:t>
            </a:r>
            <a:r>
              <a:rPr lang="en-US" b="1" dirty="0">
                <a:solidFill>
                  <a:srgbClr val="000000"/>
                </a:solidFill>
              </a:rPr>
              <a:t>molecular mechanisms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yet </a:t>
            </a:r>
            <a:r>
              <a:rPr lang="en-US" b="1" dirty="0">
                <a:solidFill>
                  <a:srgbClr val="000000"/>
                </a:solidFill>
              </a:rPr>
              <a:t>unclear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67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55567A1-A8DC-450B-ADB7-48FA77E5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32" y="306425"/>
            <a:ext cx="10960935" cy="644809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Complex I dysfunction and Alzheimer’s disease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F5BC2CB-16F2-43E3-BFFD-8F0822424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1" y="1537990"/>
            <a:ext cx="5925984" cy="378201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33F9E1D-18CA-4CAE-85A3-02F9BB2540D2}"/>
              </a:ext>
            </a:extLst>
          </p:cNvPr>
          <p:cNvSpPr/>
          <p:nvPr/>
        </p:nvSpPr>
        <p:spPr>
          <a:xfrm>
            <a:off x="425319" y="1276056"/>
            <a:ext cx="5257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ells showing </a:t>
            </a:r>
            <a:r>
              <a:rPr lang="en-US" sz="2000" b="1" dirty="0" smtClean="0">
                <a:solidFill>
                  <a:srgbClr val="000000"/>
                </a:solidFill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β</a:t>
            </a:r>
            <a:r>
              <a:rPr lang="en-US" sz="2000" b="1" dirty="0" smtClean="0">
                <a:solidFill>
                  <a:srgbClr val="000000"/>
                </a:solidFill>
              </a:rPr>
              <a:t> deposits </a:t>
            </a:r>
            <a:r>
              <a:rPr lang="en-US" sz="2000" dirty="0" smtClean="0">
                <a:solidFill>
                  <a:srgbClr val="000000"/>
                </a:solidFill>
              </a:rPr>
              <a:t>due to human mutant APP expression, display increased </a:t>
            </a:r>
            <a:r>
              <a:rPr lang="en-US" sz="2000" dirty="0">
                <a:solidFill>
                  <a:srgbClr val="000000"/>
                </a:solidFill>
              </a:rPr>
              <a:t>ROS production, decreased cytochrome oxidase activity, morphological </a:t>
            </a:r>
            <a:r>
              <a:rPr lang="en-US" sz="2000" b="1" dirty="0">
                <a:solidFill>
                  <a:srgbClr val="000000"/>
                </a:solidFill>
              </a:rPr>
              <a:t>mitochondrial alteration</a:t>
            </a:r>
            <a:r>
              <a:rPr lang="en-US" sz="2000" dirty="0">
                <a:solidFill>
                  <a:srgbClr val="000000"/>
                </a:solidFill>
              </a:rPr>
              <a:t>, and apoptosis</a:t>
            </a:r>
            <a:endParaRPr lang="en-US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961D471-5674-4909-9B82-BBBE993D9A44}"/>
              </a:ext>
            </a:extLst>
          </p:cNvPr>
          <p:cNvSpPr/>
          <p:nvPr/>
        </p:nvSpPr>
        <p:spPr>
          <a:xfrm>
            <a:off x="425319" y="3169206"/>
            <a:ext cx="56706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With </a:t>
            </a:r>
            <a:r>
              <a:rPr lang="en-US" sz="2000" b="1" dirty="0" smtClean="0">
                <a:solidFill>
                  <a:srgbClr val="000000"/>
                </a:solidFill>
              </a:rPr>
              <a:t>aging</a:t>
            </a:r>
            <a:r>
              <a:rPr lang="en-US" sz="2000" dirty="0" smtClean="0">
                <a:solidFill>
                  <a:srgbClr val="000000"/>
                </a:solidFill>
              </a:rPr>
              <a:t> and in presence </a:t>
            </a:r>
            <a:r>
              <a:rPr lang="en-US" sz="2000" dirty="0">
                <a:solidFill>
                  <a:srgbClr val="000000"/>
                </a:solidFill>
              </a:rPr>
              <a:t>of both </a:t>
            </a:r>
            <a:r>
              <a:rPr lang="en-US" sz="2000" b="1" dirty="0">
                <a:solidFill>
                  <a:srgbClr val="000000"/>
                </a:solidFill>
              </a:rPr>
              <a:t>A</a:t>
            </a:r>
            <a:r>
              <a:rPr 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β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plaques and </a:t>
            </a:r>
            <a:r>
              <a:rPr lang="en-US" sz="2000" dirty="0">
                <a:solidFill>
                  <a:srgbClr val="000000"/>
                </a:solidFill>
              </a:rPr>
              <a:t>NTF, </a:t>
            </a:r>
            <a:r>
              <a:rPr lang="en-US" sz="2000" b="1" dirty="0">
                <a:solidFill>
                  <a:srgbClr val="000000"/>
                </a:solidFill>
              </a:rPr>
              <a:t>defects on CI </a:t>
            </a:r>
            <a:r>
              <a:rPr lang="en-US" sz="2000" dirty="0">
                <a:solidFill>
                  <a:srgbClr val="000000"/>
                </a:solidFill>
              </a:rPr>
              <a:t>and </a:t>
            </a:r>
            <a:r>
              <a:rPr lang="en-US" sz="2000" b="1" dirty="0">
                <a:solidFill>
                  <a:srgbClr val="000000"/>
                </a:solidFill>
              </a:rPr>
              <a:t>CIV</a:t>
            </a:r>
            <a:r>
              <a:rPr lang="en-US" sz="2000" dirty="0">
                <a:solidFill>
                  <a:srgbClr val="000000"/>
                </a:solidFill>
              </a:rPr>
              <a:t> become more </a:t>
            </a:r>
            <a:r>
              <a:rPr lang="en-US" sz="2000" dirty="0" smtClean="0">
                <a:solidFill>
                  <a:srgbClr val="000000"/>
                </a:solidFill>
              </a:rPr>
              <a:t>marked.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The result is a significant </a:t>
            </a:r>
            <a:r>
              <a:rPr lang="en-US" sz="2000" dirty="0">
                <a:solidFill>
                  <a:srgbClr val="000000"/>
                </a:solidFill>
              </a:rPr>
              <a:t>decrease of respiratory parameters, reduced mitochondrial membrane potential and increased ROS </a:t>
            </a:r>
            <a:r>
              <a:rPr lang="en-US" sz="2000" dirty="0" smtClean="0">
                <a:solidFill>
                  <a:srgbClr val="000000"/>
                </a:solidFill>
              </a:rPr>
              <a:t>level: further </a:t>
            </a:r>
            <a:r>
              <a:rPr lang="en-US" sz="2000" dirty="0">
                <a:solidFill>
                  <a:srgbClr val="000000"/>
                </a:solidFill>
              </a:rPr>
              <a:t>evidence </a:t>
            </a:r>
            <a:r>
              <a:rPr lang="en-US" sz="2000" dirty="0" smtClean="0">
                <a:solidFill>
                  <a:srgbClr val="000000"/>
                </a:solidFill>
              </a:rPr>
              <a:t>of </a:t>
            </a:r>
            <a:r>
              <a:rPr lang="en-US" sz="2000" dirty="0">
                <a:solidFill>
                  <a:srgbClr val="000000"/>
                </a:solidFill>
              </a:rPr>
              <a:t>a </a:t>
            </a:r>
            <a:r>
              <a:rPr lang="en-US" sz="2000" b="1" dirty="0">
                <a:solidFill>
                  <a:srgbClr val="000000"/>
                </a:solidFill>
              </a:rPr>
              <a:t>synergistic detrimental effect of A</a:t>
            </a:r>
            <a:r>
              <a:rPr 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β</a:t>
            </a:r>
            <a:r>
              <a:rPr lang="en-US" sz="2000" b="1" dirty="0">
                <a:solidFill>
                  <a:srgbClr val="000000"/>
                </a:solidFill>
              </a:rPr>
              <a:t> and tau on </a:t>
            </a:r>
            <a:r>
              <a:rPr lang="en-US" sz="2000" b="1" dirty="0" smtClean="0">
                <a:solidFill>
                  <a:srgbClr val="000000"/>
                </a:solidFill>
              </a:rPr>
              <a:t>ETC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2D25B46-2C81-476C-BB0E-4453DF62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50" y="212255"/>
            <a:ext cx="10341100" cy="108665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Perspectives in mitochondrial neurobiology</a:t>
            </a:r>
            <a:endParaRPr lang="en-US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84100591-2FF1-4498-9AF2-D79670E39141}"/>
              </a:ext>
            </a:extLst>
          </p:cNvPr>
          <p:cNvSpPr/>
          <p:nvPr/>
        </p:nvSpPr>
        <p:spPr>
          <a:xfrm>
            <a:off x="1517073" y="1350373"/>
            <a:ext cx="9157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From a clinical point of view, mitochondrial biology holds the promise to provide novel insights into the pathogenesis of several NDs.</a:t>
            </a:r>
            <a:endParaRPr lang="en-US" sz="24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4450B1B-D332-4A74-9896-424415EA7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0" y="2352027"/>
            <a:ext cx="4724400" cy="37147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5A0791DC-FE66-4882-94F4-F2C7D3F92D5F}"/>
              </a:ext>
            </a:extLst>
          </p:cNvPr>
          <p:cNvSpPr/>
          <p:nvPr/>
        </p:nvSpPr>
        <p:spPr>
          <a:xfrm>
            <a:off x="6968836" y="2607105"/>
            <a:ext cx="4585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ncreasing </a:t>
            </a:r>
            <a:r>
              <a:rPr lang="en-US" sz="2000" dirty="0">
                <a:solidFill>
                  <a:srgbClr val="000000"/>
                </a:solidFill>
              </a:rPr>
              <a:t>evidence </a:t>
            </a:r>
            <a:r>
              <a:rPr lang="en-US" sz="2000" dirty="0" smtClean="0">
                <a:solidFill>
                  <a:srgbClr val="000000"/>
                </a:solidFill>
              </a:rPr>
              <a:t>shows that </a:t>
            </a:r>
            <a:r>
              <a:rPr lang="en-US" sz="2000" dirty="0">
                <a:solidFill>
                  <a:srgbClr val="000000"/>
                </a:solidFill>
              </a:rPr>
              <a:t>a fully assembled and </a:t>
            </a:r>
            <a:r>
              <a:rPr lang="en-US" sz="2000" b="1" dirty="0">
                <a:solidFill>
                  <a:srgbClr val="000000"/>
                </a:solidFill>
              </a:rPr>
              <a:t>stable CI is key </a:t>
            </a:r>
            <a:r>
              <a:rPr lang="en-US" sz="2000" dirty="0">
                <a:solidFill>
                  <a:srgbClr val="000000"/>
                </a:solidFill>
              </a:rPr>
              <a:t>in various pathways.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 better </a:t>
            </a:r>
            <a:r>
              <a:rPr lang="en-US" sz="2000" dirty="0">
                <a:solidFill>
                  <a:srgbClr val="000000"/>
                </a:solidFill>
              </a:rPr>
              <a:t>understanding of the </a:t>
            </a:r>
            <a:r>
              <a:rPr lang="en-US" sz="2000" b="1" dirty="0">
                <a:solidFill>
                  <a:srgbClr val="000000"/>
                </a:solidFill>
              </a:rPr>
              <a:t>regulatory mechanisms </a:t>
            </a:r>
            <a:r>
              <a:rPr lang="en-US" sz="2000" dirty="0">
                <a:solidFill>
                  <a:srgbClr val="000000"/>
                </a:solidFill>
              </a:rPr>
              <a:t>underlying CI assembly will </a:t>
            </a:r>
            <a:r>
              <a:rPr lang="en-US" sz="2000" b="1" dirty="0">
                <a:solidFill>
                  <a:srgbClr val="000000"/>
                </a:solidFill>
              </a:rPr>
              <a:t>unveil</a:t>
            </a:r>
            <a:r>
              <a:rPr lang="en-US" sz="2000" dirty="0">
                <a:solidFill>
                  <a:srgbClr val="000000"/>
                </a:solidFill>
              </a:rPr>
              <a:t> how mitochondria </a:t>
            </a:r>
            <a:r>
              <a:rPr lang="en-US" sz="2000" b="1" dirty="0">
                <a:solidFill>
                  <a:srgbClr val="000000"/>
                </a:solidFill>
              </a:rPr>
              <a:t>malfunction affects </a:t>
            </a:r>
            <a:r>
              <a:rPr lang="en-US" sz="2000" dirty="0">
                <a:solidFill>
                  <a:srgbClr val="000000"/>
                </a:solidFill>
              </a:rPr>
              <a:t>metabolic reprogramming and neuronal integrity.</a:t>
            </a:r>
            <a:endParaRPr lang="en-US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7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7845" y="515359"/>
            <a:ext cx="7876309" cy="1325563"/>
          </a:xfrm>
          <a:noFill/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2503775"/>
            <a:ext cx="10515600" cy="30650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ROS play some important roles in neurons: they are involved in physiological functions of </a:t>
            </a:r>
            <a:r>
              <a:rPr lang="en-US" b="1" dirty="0" smtClean="0"/>
              <a:t>signaling</a:t>
            </a:r>
            <a:r>
              <a:rPr lang="en-US" dirty="0" smtClean="0"/>
              <a:t> and drive cell </a:t>
            </a:r>
            <a:r>
              <a:rPr lang="en-US" b="1" dirty="0" smtClean="0"/>
              <a:t>aging</a:t>
            </a:r>
            <a:r>
              <a:rPr lang="en-US" dirty="0" smtClean="0"/>
              <a:t>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ROS always take part in </a:t>
            </a:r>
            <a:r>
              <a:rPr lang="en-US" b="1" dirty="0" smtClean="0"/>
              <a:t>Neurodegenerative</a:t>
            </a:r>
            <a:r>
              <a:rPr lang="en-US" dirty="0" smtClean="0"/>
              <a:t> processes as a leading </a:t>
            </a:r>
            <a:r>
              <a:rPr lang="en-US" b="1" dirty="0" smtClean="0"/>
              <a:t>cause</a:t>
            </a:r>
            <a:r>
              <a:rPr lang="en-US" dirty="0" smtClean="0"/>
              <a:t> of oxidative stress, but also as a </a:t>
            </a:r>
            <a:r>
              <a:rPr lang="en-US" b="1" dirty="0" smtClean="0"/>
              <a:t>result</a:t>
            </a:r>
            <a:r>
              <a:rPr lang="en-US" dirty="0" smtClean="0"/>
              <a:t> of it, when their production and elimination pathways are imbalanced.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959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Lack of knowledge and future perspectives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4856018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Cause or consequence of neurodegenerative diseases?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Specific role of ROS in each disease?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is antioxidant strategy not effective on neurodegenerative diseases? </a:t>
            </a:r>
          </a:p>
          <a:p>
            <a:endParaRPr lang="en-US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Freccia destra 6"/>
          <p:cNvSpPr/>
          <p:nvPr/>
        </p:nvSpPr>
        <p:spPr>
          <a:xfrm>
            <a:off x="5929745" y="3429001"/>
            <a:ext cx="775855" cy="57229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81454" y="2591763"/>
            <a:ext cx="38723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Need of </a:t>
            </a:r>
            <a:r>
              <a:rPr lang="en-US" sz="2800" b="1" dirty="0" smtClean="0"/>
              <a:t>further studies </a:t>
            </a:r>
            <a:r>
              <a:rPr lang="en-US" sz="2800" dirty="0" smtClean="0"/>
              <a:t>on each specific disease to clarify the </a:t>
            </a:r>
            <a:r>
              <a:rPr lang="en-US" sz="2800" b="1" dirty="0" smtClean="0"/>
              <a:t>role of ROS </a:t>
            </a:r>
            <a:r>
              <a:rPr lang="en-US" sz="2800" dirty="0" smtClean="0"/>
              <a:t>and allow </a:t>
            </a:r>
            <a:r>
              <a:rPr lang="en-US" sz="2800" b="1" dirty="0" smtClean="0"/>
              <a:t>effective drug</a:t>
            </a:r>
            <a:r>
              <a:rPr lang="en-US" sz="2800" dirty="0" smtClean="0"/>
              <a:t> development.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6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54279"/>
            <a:ext cx="10515600" cy="831273"/>
          </a:xfrm>
        </p:spPr>
        <p:txBody>
          <a:bodyPr/>
          <a:lstStyle/>
          <a:p>
            <a:pPr algn="ctr"/>
            <a:r>
              <a:rPr lang="en-US" dirty="0" smtClean="0"/>
              <a:t>Bibliographic references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108364"/>
            <a:ext cx="10515600" cy="5247986"/>
          </a:xfrm>
        </p:spPr>
        <p:txBody>
          <a:bodyPr>
            <a:normAutofit fontScale="85000" lnSpcReduction="20000"/>
          </a:bodyPr>
          <a:lstStyle/>
          <a:p>
            <a:r>
              <a:rPr lang="en-US" sz="2100" b="1" dirty="0" err="1" smtClean="0"/>
              <a:t>Angelova</a:t>
            </a:r>
            <a:r>
              <a:rPr lang="en-US" sz="2100" b="1" dirty="0" smtClean="0"/>
              <a:t> PR</a:t>
            </a:r>
            <a:r>
              <a:rPr lang="en-US" sz="2100" dirty="0" smtClean="0"/>
              <a:t>, Abramov AY. </a:t>
            </a:r>
            <a:r>
              <a:rPr lang="en-US" sz="2100" i="1" dirty="0" smtClean="0"/>
              <a:t>Role of mitochondrial ROS in the brain: </a:t>
            </a:r>
            <a:r>
              <a:rPr lang="en-US" sz="2100" i="1" dirty="0" err="1" smtClean="0"/>
              <a:t>fromphysiology</a:t>
            </a:r>
            <a:r>
              <a:rPr lang="en-US" sz="2100" i="1" dirty="0" smtClean="0"/>
              <a:t> to neurodegeneration</a:t>
            </a:r>
            <a:r>
              <a:rPr lang="en-US" sz="2100" dirty="0" smtClean="0"/>
              <a:t>. FEBS Lett. 2018 Mar;592(5):692-702. </a:t>
            </a:r>
          </a:p>
          <a:p>
            <a:r>
              <a:rPr lang="en-US" sz="2100" b="1" dirty="0" err="1" smtClean="0"/>
              <a:t>Stefanatos</a:t>
            </a:r>
            <a:r>
              <a:rPr lang="en-US" sz="2100" b="1" dirty="0" smtClean="0"/>
              <a:t> R</a:t>
            </a:r>
            <a:r>
              <a:rPr lang="en-US" sz="2100" dirty="0" smtClean="0"/>
              <a:t>, </a:t>
            </a:r>
            <a:r>
              <a:rPr lang="en-US" sz="2100" dirty="0" err="1" smtClean="0"/>
              <a:t>Sanz</a:t>
            </a:r>
            <a:r>
              <a:rPr lang="en-US" sz="2100" dirty="0" smtClean="0"/>
              <a:t> A. </a:t>
            </a:r>
            <a:r>
              <a:rPr lang="en-US" sz="2100" i="1" dirty="0" smtClean="0"/>
              <a:t>The role of mitochondrial ROS in the aging brain</a:t>
            </a:r>
            <a:r>
              <a:rPr lang="en-US" sz="2100" dirty="0" smtClean="0"/>
              <a:t>. </a:t>
            </a:r>
            <a:r>
              <a:rPr lang="en-US" sz="2100" dirty="0" err="1" smtClean="0"/>
              <a:t>FEBSLett</a:t>
            </a:r>
            <a:r>
              <a:rPr lang="en-US" sz="2100" dirty="0" smtClean="0"/>
              <a:t>. 2018 Mar;592(5):743-758. </a:t>
            </a:r>
          </a:p>
          <a:p>
            <a:r>
              <a:rPr lang="en-US" sz="2100" b="1" dirty="0" err="1" smtClean="0"/>
              <a:t>Giachin</a:t>
            </a:r>
            <a:r>
              <a:rPr lang="en-US" sz="2100" b="1" dirty="0" smtClean="0"/>
              <a:t> G</a:t>
            </a:r>
            <a:r>
              <a:rPr lang="en-US" sz="2100" dirty="0" smtClean="0"/>
              <a:t>, </a:t>
            </a:r>
            <a:r>
              <a:rPr lang="en-US" sz="2100" dirty="0" err="1" smtClean="0"/>
              <a:t>Bouverot</a:t>
            </a:r>
            <a:r>
              <a:rPr lang="en-US" sz="2100" dirty="0" smtClean="0"/>
              <a:t> R, </a:t>
            </a:r>
            <a:r>
              <a:rPr lang="en-US" sz="2100" dirty="0" err="1" smtClean="0"/>
              <a:t>Acajjaoui</a:t>
            </a:r>
            <a:r>
              <a:rPr lang="en-US" sz="2100" dirty="0" smtClean="0"/>
              <a:t> S, Pantalone S, </a:t>
            </a:r>
            <a:r>
              <a:rPr lang="en-US" sz="2100" dirty="0" err="1" smtClean="0"/>
              <a:t>Soler-López</a:t>
            </a:r>
            <a:r>
              <a:rPr lang="en-US" sz="2100" dirty="0" smtClean="0"/>
              <a:t> M. </a:t>
            </a:r>
            <a:r>
              <a:rPr lang="en-US" sz="2100" i="1" dirty="0" smtClean="0"/>
              <a:t>Dynamics </a:t>
            </a:r>
            <a:r>
              <a:rPr lang="en-US" sz="2100" i="1" dirty="0" err="1" smtClean="0"/>
              <a:t>ofHuman</a:t>
            </a:r>
            <a:r>
              <a:rPr lang="en-US" sz="2100" i="1" dirty="0" smtClean="0"/>
              <a:t> Mitochondrial Complex I Assembly: Implications for </a:t>
            </a:r>
            <a:r>
              <a:rPr lang="en-US" sz="2100" i="1" dirty="0" err="1" smtClean="0"/>
              <a:t>NeurodegenerativeDiseases</a:t>
            </a:r>
            <a:r>
              <a:rPr lang="en-US" sz="2100" dirty="0" smtClean="0"/>
              <a:t>. Front </a:t>
            </a:r>
            <a:r>
              <a:rPr lang="en-US" sz="2100" dirty="0" err="1" smtClean="0"/>
              <a:t>Mol</a:t>
            </a:r>
            <a:r>
              <a:rPr lang="en-US" sz="2100" dirty="0" smtClean="0"/>
              <a:t> </a:t>
            </a:r>
            <a:r>
              <a:rPr lang="en-US" sz="2100" dirty="0" err="1" smtClean="0"/>
              <a:t>Biosci</a:t>
            </a:r>
            <a:r>
              <a:rPr lang="en-US" sz="2100" dirty="0" smtClean="0"/>
              <a:t>. 2016 Aug 22;3:43. </a:t>
            </a:r>
          </a:p>
          <a:p>
            <a:r>
              <a:rPr lang="en-US" sz="2100" b="1" dirty="0" smtClean="0"/>
              <a:t>Uttara B</a:t>
            </a:r>
            <a:r>
              <a:rPr lang="en-US" sz="2100" dirty="0" smtClean="0"/>
              <a:t>, Singh AV, Zamboni P, Mahajan RT. </a:t>
            </a:r>
            <a:r>
              <a:rPr lang="en-US" sz="2100" i="1" dirty="0" smtClean="0"/>
              <a:t>Oxidative stress </a:t>
            </a:r>
            <a:r>
              <a:rPr lang="en-US" sz="2100" i="1" dirty="0" err="1" smtClean="0"/>
              <a:t>andneurodegenerative</a:t>
            </a:r>
            <a:r>
              <a:rPr lang="en-US" sz="2100" i="1" dirty="0" smtClean="0"/>
              <a:t> diseases: a review of upstream and downstream </a:t>
            </a:r>
            <a:r>
              <a:rPr lang="en-US" sz="2100" i="1" dirty="0" err="1" smtClean="0"/>
              <a:t>antioxidanttherapeutic</a:t>
            </a:r>
            <a:r>
              <a:rPr lang="en-US" sz="2100" i="1" dirty="0" smtClean="0"/>
              <a:t> options</a:t>
            </a:r>
            <a:r>
              <a:rPr lang="en-US" sz="2100" dirty="0" smtClean="0"/>
              <a:t>. </a:t>
            </a:r>
            <a:r>
              <a:rPr lang="en-US" sz="2100" dirty="0" err="1" smtClean="0"/>
              <a:t>Curr</a:t>
            </a:r>
            <a:r>
              <a:rPr lang="en-US" sz="2100" dirty="0" smtClean="0"/>
              <a:t> </a:t>
            </a:r>
            <a:r>
              <a:rPr lang="en-US" sz="2100" dirty="0" err="1" smtClean="0"/>
              <a:t>Neuropharmacol</a:t>
            </a:r>
            <a:r>
              <a:rPr lang="en-US" sz="2100" dirty="0" smtClean="0"/>
              <a:t>. 2009 Mar;7(1):65-74. </a:t>
            </a:r>
          </a:p>
          <a:p>
            <a:r>
              <a:rPr lang="en-US" sz="2100" b="1" dirty="0" smtClean="0"/>
              <a:t>Kim GH</a:t>
            </a:r>
            <a:r>
              <a:rPr lang="en-US" sz="2100" dirty="0" smtClean="0"/>
              <a:t>, Kim JE, </a:t>
            </a:r>
            <a:r>
              <a:rPr lang="en-US" sz="2100" dirty="0" err="1" smtClean="0"/>
              <a:t>Rhie</a:t>
            </a:r>
            <a:r>
              <a:rPr lang="en-US" sz="2100" dirty="0" smtClean="0"/>
              <a:t> SJ, Yoon S. </a:t>
            </a:r>
            <a:r>
              <a:rPr lang="en-US" sz="2100" i="1" dirty="0" smtClean="0"/>
              <a:t>The Role of Oxidative Stress </a:t>
            </a:r>
            <a:r>
              <a:rPr lang="en-US" sz="2100" i="1" dirty="0" err="1" smtClean="0"/>
              <a:t>inNeurodegenerative</a:t>
            </a:r>
            <a:r>
              <a:rPr lang="en-US" sz="2100" i="1" dirty="0" smtClean="0"/>
              <a:t> Diseases</a:t>
            </a:r>
            <a:r>
              <a:rPr lang="en-US" sz="2100" dirty="0" smtClean="0"/>
              <a:t>. </a:t>
            </a:r>
            <a:r>
              <a:rPr lang="en-US" sz="2100" dirty="0" err="1" smtClean="0"/>
              <a:t>Exp</a:t>
            </a:r>
            <a:r>
              <a:rPr lang="en-US" sz="2100" dirty="0" smtClean="0"/>
              <a:t> </a:t>
            </a:r>
            <a:r>
              <a:rPr lang="en-US" sz="2100" dirty="0" err="1" smtClean="0"/>
              <a:t>Neurobiol</a:t>
            </a:r>
            <a:r>
              <a:rPr lang="en-US" sz="2100" dirty="0" smtClean="0"/>
              <a:t>. 2015 Dec;24(4):325-40.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b="1" dirty="0" err="1"/>
              <a:t>Dikalov</a:t>
            </a:r>
            <a:r>
              <a:rPr lang="en-GB" sz="2100" b="1" dirty="0"/>
              <a:t> S</a:t>
            </a:r>
            <a:r>
              <a:rPr lang="en-GB" sz="2100" dirty="0"/>
              <a:t>. </a:t>
            </a:r>
            <a:r>
              <a:rPr lang="en-GB" sz="2100" i="1" dirty="0"/>
              <a:t>Cross talk between mitochondria and NADPH oxidases</a:t>
            </a:r>
            <a:r>
              <a:rPr lang="en-GB" sz="2100" dirty="0"/>
              <a:t>. Free </a:t>
            </a:r>
            <a:r>
              <a:rPr lang="en-GB" sz="2100" dirty="0" err="1"/>
              <a:t>Radic</a:t>
            </a:r>
            <a:r>
              <a:rPr lang="en-GB" sz="2100" dirty="0"/>
              <a:t> </a:t>
            </a:r>
            <a:r>
              <a:rPr lang="en-GB" sz="2100" dirty="0" err="1"/>
              <a:t>Biol</a:t>
            </a:r>
            <a:r>
              <a:rPr lang="en-GB" sz="2100" dirty="0"/>
              <a:t> Med. 2011;51(7):1289–1301. </a:t>
            </a:r>
            <a:endParaRPr lang="en-GB" sz="2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b="1" dirty="0" err="1" smtClean="0"/>
              <a:t>Bolaños</a:t>
            </a:r>
            <a:r>
              <a:rPr lang="en-GB" sz="2100" dirty="0"/>
              <a:t>, Juan &amp; Almeida, Angeles &amp; </a:t>
            </a:r>
            <a:r>
              <a:rPr lang="en-GB" sz="2100" dirty="0" err="1"/>
              <a:t>Moncada</a:t>
            </a:r>
            <a:r>
              <a:rPr lang="en-GB" sz="2100" dirty="0"/>
              <a:t>, Salvador. (2009). </a:t>
            </a:r>
            <a:r>
              <a:rPr lang="en-GB" sz="2100" i="1" dirty="0"/>
              <a:t>Glycolysis: A </a:t>
            </a:r>
            <a:r>
              <a:rPr lang="en-GB" sz="2100" i="1" dirty="0" err="1"/>
              <a:t>bioenergetic</a:t>
            </a:r>
            <a:r>
              <a:rPr lang="en-GB" sz="2100" i="1" dirty="0"/>
              <a:t> or a survival pathway?. </a:t>
            </a:r>
            <a:r>
              <a:rPr lang="en-GB" sz="2100" dirty="0"/>
              <a:t>Trends in biochemical sciences. 35. 145-9. 10.1016/j.tibs.2009.10.006.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b="1" dirty="0"/>
              <a:t>Lopez-</a:t>
            </a:r>
            <a:r>
              <a:rPr lang="en-GB" sz="2100" b="1" dirty="0" err="1"/>
              <a:t>Fabuel</a:t>
            </a:r>
            <a:r>
              <a:rPr lang="en-GB" sz="2100" b="1" dirty="0"/>
              <a:t> I</a:t>
            </a:r>
            <a:r>
              <a:rPr lang="en-GB" sz="2100" dirty="0"/>
              <a:t>, Le </a:t>
            </a:r>
            <a:r>
              <a:rPr lang="en-GB" sz="2100" dirty="0" err="1"/>
              <a:t>Douce</a:t>
            </a:r>
            <a:r>
              <a:rPr lang="en-GB" sz="2100" dirty="0"/>
              <a:t> J, Logan A, et al. </a:t>
            </a:r>
            <a:r>
              <a:rPr lang="en-GB" sz="2100" i="1" dirty="0"/>
              <a:t>Complex I assembly into </a:t>
            </a:r>
            <a:r>
              <a:rPr lang="en-GB" sz="2100" i="1" dirty="0" err="1"/>
              <a:t>supercomplexes</a:t>
            </a:r>
            <a:r>
              <a:rPr lang="en-GB" sz="2100" i="1" dirty="0"/>
              <a:t> determines differential mitochondrial ROS production in neurons and astrocytes</a:t>
            </a:r>
            <a:r>
              <a:rPr lang="en-GB" sz="2100" dirty="0"/>
              <a:t>. Proc Natl </a:t>
            </a:r>
            <a:r>
              <a:rPr lang="en-GB" sz="2100" dirty="0" err="1"/>
              <a:t>Acad</a:t>
            </a:r>
            <a:r>
              <a:rPr lang="en-GB" sz="2100" dirty="0"/>
              <a:t> </a:t>
            </a:r>
            <a:r>
              <a:rPr lang="en-GB" sz="2100" dirty="0" err="1"/>
              <a:t>Sci</a:t>
            </a:r>
            <a:r>
              <a:rPr lang="en-GB" sz="2100" dirty="0"/>
              <a:t> U S A. 2016;113(46):13063–13068. </a:t>
            </a:r>
            <a:endParaRPr lang="en-GB" sz="2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b="1" dirty="0" smtClean="0"/>
              <a:t>Wang </a:t>
            </a:r>
            <a:r>
              <a:rPr lang="en-GB" sz="2100" b="1" dirty="0"/>
              <a:t>Y</a:t>
            </a:r>
            <a:r>
              <a:rPr lang="en-GB" sz="2100" dirty="0"/>
              <a:t>, Oxer D, </a:t>
            </a:r>
            <a:r>
              <a:rPr lang="en-GB" sz="2100" dirty="0" err="1"/>
              <a:t>Hekimi</a:t>
            </a:r>
            <a:r>
              <a:rPr lang="en-GB" sz="2100" dirty="0"/>
              <a:t> S. </a:t>
            </a:r>
            <a:r>
              <a:rPr lang="en-GB" sz="2100" i="1" dirty="0"/>
              <a:t>Mitochondrial function and lifespan of mice with controlled ubiquinone biosynthesis</a:t>
            </a:r>
            <a:r>
              <a:rPr lang="en-GB" sz="2100" dirty="0"/>
              <a:t>. Nat </a:t>
            </a:r>
            <a:r>
              <a:rPr lang="en-GB" sz="2100" dirty="0" err="1"/>
              <a:t>Commun</a:t>
            </a:r>
            <a:r>
              <a:rPr lang="en-GB" sz="2100" dirty="0"/>
              <a:t>. 2015;6:6393. Published 2015 Mar 6. </a:t>
            </a:r>
            <a:endParaRPr lang="en-GB" sz="2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b="1" dirty="0" smtClean="0"/>
              <a:t>Zhang </a:t>
            </a:r>
            <a:r>
              <a:rPr lang="en-GB" sz="2100" b="1" dirty="0"/>
              <a:t>J</a:t>
            </a:r>
            <a:r>
              <a:rPr lang="en-GB" sz="2100" dirty="0"/>
              <a:t>, Wang X, </a:t>
            </a:r>
            <a:r>
              <a:rPr lang="en-GB" sz="2100" dirty="0" err="1"/>
              <a:t>Vikash</a:t>
            </a:r>
            <a:r>
              <a:rPr lang="en-GB" sz="2100" dirty="0"/>
              <a:t> V, et al. </a:t>
            </a:r>
            <a:r>
              <a:rPr lang="en-GB" sz="2100" i="1" dirty="0"/>
              <a:t>ROS and ROS-Mediated Cellular </a:t>
            </a:r>
            <a:r>
              <a:rPr lang="en-GB" sz="2100" i="1" dirty="0" err="1"/>
              <a:t>Signaling</a:t>
            </a:r>
            <a:r>
              <a:rPr lang="en-GB" sz="2100" dirty="0"/>
              <a:t>. </a:t>
            </a:r>
            <a:r>
              <a:rPr lang="en-GB" sz="2100" dirty="0" err="1"/>
              <a:t>Oxid</a:t>
            </a:r>
            <a:r>
              <a:rPr lang="en-GB" sz="2100" dirty="0"/>
              <a:t> Med Cell </a:t>
            </a:r>
            <a:r>
              <a:rPr lang="en-GB" sz="2100" dirty="0" err="1"/>
              <a:t>Longev</a:t>
            </a:r>
            <a:r>
              <a:rPr lang="en-GB" sz="2100" dirty="0"/>
              <a:t>. 2016;2016:4350965. </a:t>
            </a:r>
            <a:endParaRPr lang="en-US" sz="2100" dirty="0">
              <a:hlinkClick r:id=""/>
            </a:endParaRPr>
          </a:p>
          <a:p>
            <a:endParaRPr lang="en-US" sz="2300" dirty="0"/>
          </a:p>
          <a:p>
            <a:endParaRPr lang="en-US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5786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Neurodegeneration</a:t>
            </a:r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838200" y="1538983"/>
            <a:ext cx="10515600" cy="10882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Process of progressive loss of structure and function of the Nervous System. Neuronal death is at its basis.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83" y="3833266"/>
            <a:ext cx="2195359" cy="227851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29412" y="2968578"/>
            <a:ext cx="10933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000" dirty="0" smtClean="0"/>
              <a:t>A wide spectrum of diseases causes neuronal loss and neurodegeneration (Alzheimer’s disease (AD), Parkinson’s disease (PD), Amyotrophic Lateral Sclerosis (ALS), Huntington’s disease).</a:t>
            </a:r>
          </a:p>
          <a:p>
            <a:pPr marL="342900" indent="-342900" algn="just">
              <a:buFont typeface="Arial" charset="0"/>
              <a:buChar char="•"/>
            </a:pPr>
            <a:endParaRPr lang="en-US" sz="20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en-US" sz="2000" dirty="0" smtClean="0"/>
              <a:t>Common features: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000" dirty="0" smtClean="0"/>
              <a:t>Accumulation of abnormally aggregated proteins with toxic effect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000" b="1" dirty="0" smtClean="0"/>
              <a:t>Oxidative stress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000" b="1" dirty="0" smtClean="0"/>
              <a:t>Mitochondrial dysfunction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000" dirty="0" smtClean="0"/>
              <a:t>Observed in aging population</a:t>
            </a:r>
          </a:p>
          <a:p>
            <a:pPr marL="342900" indent="-342900" algn="just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0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48460BF-F9CA-4BD3-AE75-56C1418A5707}"/>
              </a:ext>
            </a:extLst>
          </p:cNvPr>
          <p:cNvSpPr txBox="1"/>
          <p:nvPr/>
        </p:nvSpPr>
        <p:spPr>
          <a:xfrm>
            <a:off x="658515" y="904498"/>
            <a:ext cx="1087496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www.researchgate.net/figure/Formation-of-Reactive-Oxygen-Species_fig1_8178811 (ROS)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hlinkClick r:id="rId2"/>
              </a:rPr>
              <a:t>https://www.neurodegenerationresearch.eu/2017/06/common-factor-links-neurodegenerative-disease-in-young-and-old</a:t>
            </a:r>
            <a:r>
              <a:rPr lang="en-US" sz="2000" dirty="0" smtClean="0">
                <a:hlinkClick r:id="rId2"/>
              </a:rPr>
              <a:t>/ (brain-like tree)</a:t>
            </a:r>
            <a:endParaRPr lang="en-US" sz="2000" dirty="0">
              <a:hlinkClick r:id="rId2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://www.researchgate.net/figure/Sites-of-ROS-production-Many-different-sites-of-ROS-production-exist-within-a-cell-Most_fig2_272029145</a:t>
            </a:r>
            <a:r>
              <a:rPr lang="en-US" sz="2000" dirty="0"/>
              <a:t>  (ROS production/scavenging</a:t>
            </a:r>
            <a:r>
              <a:rPr lang="en-US" sz="20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"/>
              </a:rPr>
              <a:t>https://www.researchgate.net/profile/Patrick_Lestienne/publication/24188659/figure/fig8/AS:277434680266755@1443156990628/Mitochondrial-signalization-by-ROS-in-cancer-cells-The-mitochondrion-is-implicated-in.png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https://res.mdpi.com/genes/genes-09-00165/article_deploy/html/images/genes-09-00165-g001-550.jpg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res.mdpi.com/genes/genes-09-00022/article_deploy/html/images/genes-09-00022-g001.png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://parkinsonsnewstoday.com/2018/02/27/defects-in-mitochondria-linked-to-parkinsons-stanford-study/</a:t>
            </a:r>
            <a:r>
              <a:rPr lang="en-US" sz="2000" dirty="0"/>
              <a:t> (Mitochondria)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hlinkClick r:id="rId6"/>
              </a:rPr>
              <a:t>https://www.hindawi.com/journals/omcl/2014/780179/fig2/</a:t>
            </a:r>
            <a:r>
              <a:rPr lang="en-US" sz="2000" dirty="0"/>
              <a:t> (Mitochondria in Alzheimer’s disease)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hlinkClick r:id="rId7"/>
              </a:rPr>
              <a:t>https://www.researchgate.net/publication/7854782_A_definition_of_Parkinson%27s_disease</a:t>
            </a:r>
            <a:r>
              <a:rPr lang="en-US" sz="2000" dirty="0"/>
              <a:t> (Mitochondria in Parkinson’s disease)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hlinkClick r:id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30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874818" y="121994"/>
            <a:ext cx="6442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+mj-lt"/>
              </a:rPr>
              <a:t>Images references</a:t>
            </a:r>
            <a:endParaRPr lang="en-US" sz="4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8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188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Aging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4509" y="1554407"/>
            <a:ext cx="1115350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Wide prevalence of Neurodegenerative diseases in aging population (AD affects 5% of &gt;65 </a:t>
            </a:r>
            <a:r>
              <a:rPr lang="en-US" dirty="0" err="1" smtClean="0"/>
              <a:t>y.o</a:t>
            </a:r>
            <a:r>
              <a:rPr lang="en-US" dirty="0" smtClean="0"/>
              <a:t>., PD affects 1% of &gt;65 </a:t>
            </a:r>
            <a:r>
              <a:rPr lang="en-US" dirty="0" err="1" smtClean="0"/>
              <a:t>y.o</a:t>
            </a:r>
            <a:r>
              <a:rPr lang="en-US" dirty="0" smtClean="0"/>
              <a:t>. worldwide)</a:t>
            </a:r>
          </a:p>
          <a:p>
            <a:endParaRPr lang="en-US" dirty="0" smtClean="0"/>
          </a:p>
          <a:p>
            <a:r>
              <a:rPr lang="en-US" dirty="0" smtClean="0"/>
              <a:t>Aging population is increasing </a:t>
            </a:r>
          </a:p>
          <a:p>
            <a:endParaRPr lang="en-US" dirty="0" smtClean="0"/>
          </a:p>
          <a:p>
            <a:r>
              <a:rPr lang="en-US" dirty="0" smtClean="0"/>
              <a:t>Social impact and cost is extremely high and bound to further increase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Aging processes are mediated by ROS signaling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9685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Topics overview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0664" y="1435893"/>
            <a:ext cx="10515600" cy="5103019"/>
          </a:xfrm>
        </p:spPr>
        <p:txBody>
          <a:bodyPr>
            <a:normAutofit/>
          </a:bodyPr>
          <a:lstStyle/>
          <a:p>
            <a:r>
              <a:rPr lang="en-US" dirty="0" smtClean="0"/>
              <a:t>Neurons and ROS production</a:t>
            </a:r>
          </a:p>
          <a:p>
            <a:endParaRPr lang="en-US" dirty="0" smtClean="0"/>
          </a:p>
          <a:p>
            <a:r>
              <a:rPr lang="en-US" dirty="0" smtClean="0"/>
              <a:t>ROS physiology in neurons</a:t>
            </a:r>
          </a:p>
          <a:p>
            <a:r>
              <a:rPr lang="en-US" dirty="0" smtClean="0"/>
              <a:t>ROS driven aging</a:t>
            </a:r>
          </a:p>
          <a:p>
            <a:endParaRPr lang="en-US" dirty="0" smtClean="0"/>
          </a:p>
          <a:p>
            <a:r>
              <a:rPr lang="en-US" dirty="0" smtClean="0"/>
              <a:t>ROS and neurodegeneration</a:t>
            </a:r>
          </a:p>
          <a:p>
            <a:r>
              <a:rPr lang="en-US" dirty="0" smtClean="0"/>
              <a:t>Specific insights: CI in pathology</a:t>
            </a:r>
          </a:p>
          <a:p>
            <a:endParaRPr lang="en-US" dirty="0" smtClean="0"/>
          </a:p>
          <a:p>
            <a:r>
              <a:rPr lang="en-US" dirty="0" smtClean="0"/>
              <a:t>Lack of knowledge and future perspectives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64" y="1422400"/>
            <a:ext cx="4686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5575"/>
            <a:ext cx="10515600" cy="862456"/>
          </a:xfrm>
        </p:spPr>
        <p:txBody>
          <a:bodyPr/>
          <a:lstStyle/>
          <a:p>
            <a:pPr algn="ctr"/>
            <a:r>
              <a:rPr lang="en-US" dirty="0" smtClean="0"/>
              <a:t>Neurons and ROS production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Biochemistry of age-related diseases - ROS mediated Neurodegeneration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9" y="1101142"/>
            <a:ext cx="4876660" cy="4996957"/>
          </a:xfrm>
          <a:prstGeom prst="rect">
            <a:avLst/>
          </a:prstGeom>
        </p:spPr>
      </p:pic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7492261" y="1279817"/>
            <a:ext cx="4425696" cy="3187201"/>
          </a:xfrm>
        </p:spPr>
        <p:txBody>
          <a:bodyPr>
            <a:normAutofit/>
          </a:bodyPr>
          <a:lstStyle/>
          <a:p>
            <a:r>
              <a:rPr lang="en-US" dirty="0" smtClean="0"/>
              <a:t>Plasma membrane</a:t>
            </a:r>
            <a:r>
              <a:rPr lang="en-US" sz="2000" dirty="0" smtClean="0"/>
              <a:t>             (NOS)</a:t>
            </a:r>
            <a:endParaRPr lang="en-US" dirty="0" smtClean="0"/>
          </a:p>
          <a:p>
            <a:r>
              <a:rPr lang="en-US" dirty="0" smtClean="0"/>
              <a:t>Endoplasmic reticulum    </a:t>
            </a:r>
            <a:r>
              <a:rPr lang="en-US" sz="2000" dirty="0" smtClean="0"/>
              <a:t>(</a:t>
            </a:r>
            <a:r>
              <a:rPr lang="en-US" sz="2000" dirty="0" err="1" smtClean="0"/>
              <a:t>Cyt</a:t>
            </a:r>
            <a:r>
              <a:rPr lang="en-US" sz="2000" dirty="0" smtClean="0"/>
              <a:t> P450)</a:t>
            </a:r>
            <a:endParaRPr lang="en-US" dirty="0" smtClean="0"/>
          </a:p>
          <a:p>
            <a:r>
              <a:rPr lang="en-US" dirty="0" smtClean="0"/>
              <a:t>Peroxisomes                    </a:t>
            </a:r>
            <a:r>
              <a:rPr lang="en-US" sz="2000" dirty="0" smtClean="0"/>
              <a:t>(many systems)</a:t>
            </a:r>
            <a:endParaRPr lang="en-US" dirty="0" smtClean="0"/>
          </a:p>
          <a:p>
            <a:r>
              <a:rPr lang="en-US" dirty="0" smtClean="0"/>
              <a:t>Mitochondria            </a:t>
            </a:r>
            <a:r>
              <a:rPr lang="en-US" sz="2000" dirty="0" smtClean="0"/>
              <a:t>(Complexes I, III, TCA cycle enzymes…)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492261" y="4705132"/>
            <a:ext cx="2923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SOD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Catalase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GPX</a:t>
            </a:r>
            <a:endParaRPr lang="en-US" sz="2800" dirty="0"/>
          </a:p>
        </p:txBody>
      </p:sp>
      <p:sp>
        <p:nvSpPr>
          <p:cNvPr id="10" name="Parentesi graffa aperta 9"/>
          <p:cNvSpPr/>
          <p:nvPr/>
        </p:nvSpPr>
        <p:spPr>
          <a:xfrm>
            <a:off x="7190509" y="4656905"/>
            <a:ext cx="249382" cy="161405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entesi graffa aperta 10"/>
          <p:cNvSpPr/>
          <p:nvPr/>
        </p:nvSpPr>
        <p:spPr>
          <a:xfrm>
            <a:off x="7190510" y="1425617"/>
            <a:ext cx="249382" cy="2895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897739" y="2588810"/>
            <a:ext cx="1216707" cy="6286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</a:rPr>
              <a:t>+ ROS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897739" y="5149605"/>
            <a:ext cx="1216707" cy="6286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</a:rPr>
              <a:t>- ROS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xmlns="" id="{B185C785-752F-495A-AEAB-113984024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71" y="1552168"/>
            <a:ext cx="9724579" cy="16427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AFA5673-16A1-4E0C-96CC-8148BF755931}"/>
              </a:ext>
            </a:extLst>
          </p:cNvPr>
          <p:cNvSpPr txBox="1"/>
          <p:nvPr/>
        </p:nvSpPr>
        <p:spPr>
          <a:xfrm>
            <a:off x="976741" y="3694239"/>
            <a:ext cx="1023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“… current consensus is that ROS cause </a:t>
            </a:r>
            <a:r>
              <a:rPr lang="en-GB" sz="2400" b="1" dirty="0"/>
              <a:t>oxidative stress</a:t>
            </a:r>
            <a:r>
              <a:rPr lang="en-GB" sz="2400" dirty="0"/>
              <a:t>, damaging mitochondria and resulting in an </a:t>
            </a:r>
            <a:r>
              <a:rPr lang="en-GB" sz="2400" b="1" dirty="0"/>
              <a:t>energetic crisis </a:t>
            </a:r>
            <a:r>
              <a:rPr lang="en-GB" sz="2400" dirty="0"/>
              <a:t>that triggers </a:t>
            </a:r>
            <a:r>
              <a:rPr lang="en-GB" sz="2400" b="1" dirty="0"/>
              <a:t>neurodegenerative</a:t>
            </a:r>
            <a:r>
              <a:rPr lang="en-GB" sz="2400" dirty="0"/>
              <a:t> diseases and accelerates </a:t>
            </a:r>
            <a:r>
              <a:rPr lang="en-GB" sz="2400" b="1" dirty="0"/>
              <a:t>aging</a:t>
            </a:r>
            <a:r>
              <a:rPr lang="en-GB" sz="2400" dirty="0"/>
              <a:t>. However, in model organisms, increasing mitochondrial ROS (</a:t>
            </a:r>
            <a:r>
              <a:rPr lang="en-GB" sz="2400" dirty="0" err="1"/>
              <a:t>mtROS</a:t>
            </a:r>
            <a:r>
              <a:rPr lang="en-GB" sz="2400" dirty="0"/>
              <a:t>) in the brain </a:t>
            </a:r>
            <a:r>
              <a:rPr lang="en-GB" sz="2400" b="1" dirty="0"/>
              <a:t>extends</a:t>
            </a:r>
            <a:r>
              <a:rPr lang="en-GB" sz="2400" dirty="0"/>
              <a:t> </a:t>
            </a:r>
            <a:r>
              <a:rPr lang="en-GB" sz="2400" b="1" dirty="0"/>
              <a:t>lifespan</a:t>
            </a:r>
            <a:r>
              <a:rPr lang="en-GB" sz="2400" dirty="0"/>
              <a:t>, suggesting that ROS may participate in </a:t>
            </a:r>
            <a:r>
              <a:rPr lang="en-GB" sz="2400" b="1" dirty="0"/>
              <a:t>signalling</a:t>
            </a:r>
            <a:r>
              <a:rPr lang="en-GB" sz="2400" dirty="0"/>
              <a:t> that </a:t>
            </a:r>
            <a:r>
              <a:rPr lang="en-US" sz="2400" dirty="0"/>
              <a:t>protects the brain.“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31815" y="283427"/>
            <a:ext cx="8728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ROS physiology </a:t>
            </a:r>
            <a:r>
              <a:rPr lang="en-US" sz="4400" smtClean="0">
                <a:latin typeface="+mj-lt"/>
              </a:rPr>
              <a:t>in neurons and aging</a:t>
            </a:r>
            <a:endParaRPr lang="en-US" sz="4400" dirty="0">
              <a:latin typeface="+mj-lt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0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AB96DEE-8EBF-45A2-B5CD-82938B9C3593}"/>
              </a:ext>
            </a:extLst>
          </p:cNvPr>
          <p:cNvSpPr txBox="1"/>
          <p:nvPr/>
        </p:nvSpPr>
        <p:spPr>
          <a:xfrm>
            <a:off x="2395273" y="266764"/>
            <a:ext cx="733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+mj-lt"/>
              </a:rPr>
              <a:t>ROS physiology in neurons</a:t>
            </a:r>
            <a:endParaRPr lang="en-US" sz="4400" dirty="0">
              <a:latin typeface="+mj-lt"/>
            </a:endParaRPr>
          </a:p>
        </p:txBody>
      </p:sp>
      <p:pic>
        <p:nvPicPr>
          <p:cNvPr id="6" name="Immagine 5" descr="Immagine che contiene oggetto, dispositivo&#10;&#10;Descrizione generata automaticamente">
            <a:extLst>
              <a:ext uri="{FF2B5EF4-FFF2-40B4-BE49-F238E27FC236}">
                <a16:creationId xmlns:a16="http://schemas.microsoft.com/office/drawing/2014/main" xmlns="" id="{E97F2EB4-ACA3-43D1-945E-53D5335A2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1671"/>
          <a:stretch/>
        </p:blipFill>
        <p:spPr>
          <a:xfrm>
            <a:off x="777550" y="2711281"/>
            <a:ext cx="6475446" cy="27673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F0BB3F3D-465F-411D-8F78-F6ABFF3D0728}"/>
              </a:ext>
            </a:extLst>
          </p:cNvPr>
          <p:cNvSpPr txBox="1"/>
          <p:nvPr/>
        </p:nvSpPr>
        <p:spPr>
          <a:xfrm>
            <a:off x="6226628" y="3960093"/>
            <a:ext cx="132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Fenton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Haber-Weiss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F607F26D-4575-46FE-BDBC-FE457B7A71BB}"/>
              </a:ext>
            </a:extLst>
          </p:cNvPr>
          <p:cNvCxnSpPr>
            <a:cxnSpLocks/>
          </p:cNvCxnSpPr>
          <p:nvPr/>
        </p:nvCxnSpPr>
        <p:spPr>
          <a:xfrm flipH="1">
            <a:off x="5564155" y="4331171"/>
            <a:ext cx="662473" cy="2797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Immagine 1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61448975-18BE-49D5-B7B9-17AC7602E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00" y="2303102"/>
            <a:ext cx="3235446" cy="421121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EEE287C5-DA00-4780-A5BD-E078D535B70E}"/>
              </a:ext>
            </a:extLst>
          </p:cNvPr>
          <p:cNvSpPr txBox="1"/>
          <p:nvPr/>
        </p:nvSpPr>
        <p:spPr>
          <a:xfrm>
            <a:off x="1747369" y="1805869"/>
            <a:ext cx="288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Mitochondrial ROS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A594FBFF-A028-4F7D-A2AA-347D29555D12}"/>
              </a:ext>
            </a:extLst>
          </p:cNvPr>
          <p:cNvSpPr txBox="1"/>
          <p:nvPr/>
        </p:nvSpPr>
        <p:spPr>
          <a:xfrm>
            <a:off x="8116800" y="1805869"/>
            <a:ext cx="323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Extra-mitochondrial ROS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88873" y="1187564"/>
            <a:ext cx="321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ROS types</a:t>
            </a:r>
            <a:endParaRPr lang="en-US" sz="2800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047F3651-8CB6-4319-84F9-751771444901}"/>
              </a:ext>
            </a:extLst>
          </p:cNvPr>
          <p:cNvSpPr txBox="1"/>
          <p:nvPr/>
        </p:nvSpPr>
        <p:spPr>
          <a:xfrm>
            <a:off x="3240832" y="906390"/>
            <a:ext cx="571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ROS signaling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xmlns="" id="{59AE3AC6-5BDD-4EA2-8333-5A66433DF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632234"/>
            <a:ext cx="6115050" cy="3962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8E4F99E-CD00-4DE6-B7DF-B7831D80168A}"/>
              </a:ext>
            </a:extLst>
          </p:cNvPr>
          <p:cNvSpPr txBox="1"/>
          <p:nvPr/>
        </p:nvSpPr>
        <p:spPr>
          <a:xfrm>
            <a:off x="6967870" y="1901315"/>
            <a:ext cx="51132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ROS signaling involves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Activation of </a:t>
            </a:r>
            <a:r>
              <a:rPr lang="en-US" sz="2400" b="1" dirty="0"/>
              <a:t>quality control </a:t>
            </a:r>
            <a:r>
              <a:rPr lang="en-US" sz="2400" dirty="0" smtClean="0"/>
              <a:t>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Impact on cell </a:t>
            </a:r>
            <a:r>
              <a:rPr lang="en-US" sz="2400" b="1" dirty="0"/>
              <a:t>signaling proteins </a:t>
            </a:r>
            <a:r>
              <a:rPr lang="en-US" sz="2400" dirty="0"/>
              <a:t>(NF-</a:t>
            </a:r>
            <a:r>
              <a:rPr lang="el-GR" sz="2400" dirty="0"/>
              <a:t>κ</a:t>
            </a:r>
            <a:r>
              <a:rPr lang="en-US" sz="2400" dirty="0"/>
              <a:t>B, MAPK, redox systems, PI3K-Akt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trigger </a:t>
            </a:r>
            <a:r>
              <a:rPr lang="en-US" sz="2400" b="1" dirty="0"/>
              <a:t>inflammation</a:t>
            </a:r>
            <a:r>
              <a:rPr lang="en-US" sz="2400" dirty="0"/>
              <a:t>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96AFD96-487B-47E7-B3CC-DF55A7C7A967}"/>
              </a:ext>
            </a:extLst>
          </p:cNvPr>
          <p:cNvSpPr txBox="1"/>
          <p:nvPr/>
        </p:nvSpPr>
        <p:spPr>
          <a:xfrm>
            <a:off x="1502734" y="5650754"/>
            <a:ext cx="918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Only </a:t>
            </a:r>
            <a:r>
              <a:rPr lang="en-US" sz="2800" b="1" dirty="0" err="1">
                <a:solidFill>
                  <a:srgbClr val="FF0000"/>
                </a:solidFill>
              </a:rPr>
              <a:t>loROS</a:t>
            </a:r>
            <a:r>
              <a:rPr lang="en-US" sz="2800" dirty="0">
                <a:solidFill>
                  <a:srgbClr val="FF0000"/>
                </a:solidFill>
              </a:rPr>
              <a:t> are involved in cell programmed signaling!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AB96DEE-8EBF-45A2-B5CD-82938B9C3593}"/>
              </a:ext>
            </a:extLst>
          </p:cNvPr>
          <p:cNvSpPr txBox="1"/>
          <p:nvPr/>
        </p:nvSpPr>
        <p:spPr>
          <a:xfrm>
            <a:off x="2426373" y="93319"/>
            <a:ext cx="733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+mj-lt"/>
              </a:rPr>
              <a:t>ROS physiology in neurons</a:t>
            </a:r>
            <a:endParaRPr lang="en-US" sz="4400" dirty="0">
              <a:latin typeface="+mj-lt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Aprile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Biochemistry of age-related diseases - ROS mediated Neurodegeneration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E7AD-414C-0C40-888B-18E342DC30B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2281</Words>
  <Application>Microsoft Macintosh PowerPoint</Application>
  <PresentationFormat>Widescreen</PresentationFormat>
  <Paragraphs>322</Paragraphs>
  <Slides>30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Tema di Office</vt:lpstr>
      <vt:lpstr>ROS mediated Neurodegeneration</vt:lpstr>
      <vt:lpstr>ROS and Oxidative Stress</vt:lpstr>
      <vt:lpstr>Neurodegeneration</vt:lpstr>
      <vt:lpstr>Aging</vt:lpstr>
      <vt:lpstr>Topics overview</vt:lpstr>
      <vt:lpstr>Neurons and ROS production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ROS and Neurodegeneration</vt:lpstr>
      <vt:lpstr>ROS and Neurodegeneration</vt:lpstr>
      <vt:lpstr>ROS and Neurodegeneration</vt:lpstr>
      <vt:lpstr>ROS and Neurodegeneration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Complex I dysfunction and Parkinson’s disease</vt:lpstr>
      <vt:lpstr>Complex I dysfunction and Alzheimer’s disease</vt:lpstr>
      <vt:lpstr>Perspectives in mitochondrial neurobiology</vt:lpstr>
      <vt:lpstr>Take home message</vt:lpstr>
      <vt:lpstr>Lack of knowledge and future perspectives</vt:lpstr>
      <vt:lpstr>Bibliographic references</vt:lpstr>
      <vt:lpstr>Presentazione di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 mediate Neurodegeneration</dc:title>
  <dc:creator>Utente di Microsoft Office</dc:creator>
  <cp:lastModifiedBy>Utente di Microsoft Office</cp:lastModifiedBy>
  <cp:revision>122</cp:revision>
  <dcterms:created xsi:type="dcterms:W3CDTF">2019-04-06T15:11:04Z</dcterms:created>
  <dcterms:modified xsi:type="dcterms:W3CDTF">2019-04-10T12:57:01Z</dcterms:modified>
</cp:coreProperties>
</file>