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9"/>
    <p:restoredTop sz="50449" autoAdjust="0"/>
  </p:normalViewPr>
  <p:slideViewPr>
    <p:cSldViewPr snapToGrid="0" snapToObjects="1">
      <p:cViewPr varScale="1">
        <p:scale>
          <a:sx n="37" d="100"/>
          <a:sy n="37" d="100"/>
        </p:scale>
        <p:origin x="19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9EBF9-67C9-254B-B0EB-A0F8C3C26542}" type="datetimeFigureOut">
              <a:rPr lang="it-IT" smtClean="0"/>
              <a:t>16/04/2019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8349A-3A31-5C43-9466-42443A627AE7}" type="slidenum">
              <a:rPr lang="it-IT" smtClean="0"/>
              <a:t>‹N›</a:t>
            </a:fld>
            <a:endParaRPr lang="it-IT"/>
          </a:p>
        </p:txBody>
      </p:sp>
    </p:spTree>
    <p:extLst>
      <p:ext uri="{BB962C8B-B14F-4D97-AF65-F5344CB8AC3E}">
        <p14:creationId xmlns:p14="http://schemas.microsoft.com/office/powerpoint/2010/main" val="134666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aseline="0" dirty="0">
                <a:latin typeface="Arial" panose="020B0604020202020204" pitchFamily="34" charset="0"/>
                <a:cs typeface="Arial" panose="020B0604020202020204" pitchFamily="34" charset="0"/>
              </a:rPr>
              <a:t>A livello mondiale, il cancro è la seconda e il diabete la dodicesima principale causa di morte: v</a:t>
            </a:r>
            <a:r>
              <a:rPr lang="it-IT" dirty="0">
                <a:latin typeface="Arial" panose="020B0604020202020204" pitchFamily="34" charset="0"/>
                <a:cs typeface="Arial" panose="020B0604020202020204" pitchFamily="34" charset="0"/>
              </a:rPr>
              <a:t>i</a:t>
            </a:r>
            <a:r>
              <a:rPr lang="it-IT" baseline="0" dirty="0">
                <a:latin typeface="Arial" panose="020B0604020202020204" pitchFamily="34" charset="0"/>
                <a:cs typeface="Arial" panose="020B0604020202020204" pitchFamily="34" charset="0"/>
              </a:rPr>
              <a:t> è sempre più un numero crescente di prove a supportare la connessione tra il diabete mellito di tipo 2, T2DM, e il </a:t>
            </a:r>
            <a:r>
              <a:rPr lang="it-IT" baseline="0" dirty="0" smtClean="0">
                <a:latin typeface="Arial" panose="020B0604020202020204" pitchFamily="34" charset="0"/>
                <a:cs typeface="Arial" panose="020B0604020202020204" pitchFamily="34" charset="0"/>
              </a:rPr>
              <a:t>cancro.</a:t>
            </a:r>
          </a:p>
          <a:p>
            <a:pPr algn="l"/>
            <a:r>
              <a:rPr lang="it-IT" baseline="0" dirty="0" smtClean="0">
                <a:latin typeface="Arial" panose="020B0604020202020204" pitchFamily="34" charset="0"/>
                <a:cs typeface="Arial" panose="020B0604020202020204" pitchFamily="34" charset="0"/>
              </a:rPr>
              <a:t>Infatti </a:t>
            </a:r>
            <a:r>
              <a:rPr lang="it-IT" baseline="0" dirty="0">
                <a:latin typeface="Arial" panose="020B0604020202020204" pitchFamily="34" charset="0"/>
                <a:cs typeface="Arial" panose="020B0604020202020204" pitchFamily="34" charset="0"/>
              </a:rPr>
              <a:t>i pazienti affetti da diabete hanno un rischio indipendente maggiore di sviluppare diversi tipi di cancro, così come un incremento del rischio di mortalità legata ad esso, come quello della vescica o del seno (modesta relazione), del colon-retto (per cui vi è una forte mortalità associata), dell’ endometrio, fegato, pancreas e del Linfoma non-</a:t>
            </a:r>
            <a:r>
              <a:rPr lang="it-IT" baseline="0" dirty="0" err="1">
                <a:latin typeface="Arial" panose="020B0604020202020204" pitchFamily="34" charset="0"/>
                <a:cs typeface="Arial" panose="020B0604020202020204" pitchFamily="34" charset="0"/>
              </a:rPr>
              <a:t>Hodgkin</a:t>
            </a:r>
            <a:r>
              <a:rPr lang="it-IT" baseline="0" dirty="0">
                <a:latin typeface="Arial" panose="020B0604020202020204" pitchFamily="34" charset="0"/>
                <a:cs typeface="Arial" panose="020B0604020202020204" pitchFamily="34" charset="0"/>
              </a:rPr>
              <a:t>.</a:t>
            </a:r>
          </a:p>
          <a:p>
            <a:pPr algn="l"/>
            <a:r>
              <a:rPr lang="it-IT" baseline="0" dirty="0">
                <a:latin typeface="Arial" panose="020B0604020202020204" pitchFamily="34" charset="0"/>
                <a:cs typeface="Arial" panose="020B0604020202020204" pitchFamily="34" charset="0"/>
              </a:rPr>
              <a:t>Vi sono diversi meccanismi </a:t>
            </a:r>
            <a:r>
              <a:rPr lang="it-IT" baseline="0" dirty="0" err="1">
                <a:latin typeface="Arial" panose="020B0604020202020204" pitchFamily="34" charset="0"/>
                <a:cs typeface="Arial" panose="020B0604020202020204" pitchFamily="34" charset="0"/>
              </a:rPr>
              <a:t>patofisiologici</a:t>
            </a:r>
            <a:r>
              <a:rPr lang="it-IT" baseline="0" dirty="0">
                <a:latin typeface="Arial" panose="020B0604020202020204" pitchFamily="34" charset="0"/>
                <a:cs typeface="Arial" panose="020B0604020202020204" pitchFamily="34" charset="0"/>
              </a:rPr>
              <a:t> a sostegno di questa relazione:</a:t>
            </a:r>
          </a:p>
          <a:p>
            <a:pPr marL="171450" indent="-171450" algn="l">
              <a:buFont typeface="Arial" panose="020B0604020202020204" pitchFamily="34" charset="0"/>
              <a:buChar char="•"/>
            </a:pPr>
            <a:r>
              <a:rPr lang="it-IT" baseline="0" dirty="0">
                <a:latin typeface="Arial" panose="020B0604020202020204" pitchFamily="34" charset="0"/>
                <a:cs typeface="Arial" panose="020B0604020202020204" pitchFamily="34" charset="0"/>
              </a:rPr>
              <a:t>L’ </a:t>
            </a:r>
            <a:r>
              <a:rPr lang="it-IT" baseline="0" dirty="0" err="1">
                <a:latin typeface="Arial" panose="020B0604020202020204" pitchFamily="34" charset="0"/>
                <a:cs typeface="Arial" panose="020B0604020202020204" pitchFamily="34" charset="0"/>
              </a:rPr>
              <a:t>insulino</a:t>
            </a:r>
            <a:r>
              <a:rPr lang="it-IT" baseline="0" dirty="0">
                <a:latin typeface="Arial" panose="020B0604020202020204" pitchFamily="34" charset="0"/>
                <a:cs typeface="Arial" panose="020B0604020202020204" pitchFamily="34" charset="0"/>
              </a:rPr>
              <a:t> resistenza e l’ </a:t>
            </a:r>
            <a:r>
              <a:rPr lang="it-IT" baseline="0" dirty="0" err="1">
                <a:latin typeface="Arial" panose="020B0604020202020204" pitchFamily="34" charset="0"/>
                <a:cs typeface="Arial" panose="020B0604020202020204" pitchFamily="34" charset="0"/>
              </a:rPr>
              <a:t>iperinsulinemia</a:t>
            </a:r>
            <a:endParaRPr lang="it-IT" baseline="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it-IT" baseline="0" dirty="0">
                <a:latin typeface="Arial" panose="020B0604020202020204" pitchFamily="34" charset="0"/>
                <a:cs typeface="Arial" panose="020B0604020202020204" pitchFamily="34" charset="0"/>
              </a:rPr>
              <a:t>L’ acuirsi dei processi infiammatori</a:t>
            </a:r>
          </a:p>
          <a:p>
            <a:pPr marL="171450" indent="-171450" algn="l">
              <a:buFont typeface="Arial" panose="020B0604020202020204" pitchFamily="34" charset="0"/>
              <a:buChar char="•"/>
            </a:pPr>
            <a:r>
              <a:rPr lang="it-IT" baseline="0" dirty="0">
                <a:latin typeface="Arial" panose="020B0604020202020204" pitchFamily="34" charset="0"/>
                <a:cs typeface="Arial" panose="020B0604020202020204" pitchFamily="34" charset="0"/>
              </a:rPr>
              <a:t>La </a:t>
            </a:r>
            <a:r>
              <a:rPr lang="it-IT" baseline="0" dirty="0" err="1">
                <a:latin typeface="Arial" panose="020B0604020202020204" pitchFamily="34" charset="0"/>
                <a:cs typeface="Arial" panose="020B0604020202020204" pitchFamily="34" charset="0"/>
              </a:rPr>
              <a:t>disregolazione</a:t>
            </a:r>
            <a:r>
              <a:rPr lang="it-IT" baseline="0" dirty="0">
                <a:latin typeface="Arial" panose="020B0604020202020204" pitchFamily="34" charset="0"/>
                <a:cs typeface="Arial" panose="020B0604020202020204" pitchFamily="34" charset="0"/>
              </a:rPr>
              <a:t> della produzione degli ormoni sessuali</a:t>
            </a:r>
          </a:p>
          <a:p>
            <a:pPr marL="171450" indent="-171450" algn="l">
              <a:buFont typeface="Arial" panose="020B0604020202020204" pitchFamily="34" charset="0"/>
              <a:buChar char="•"/>
            </a:pPr>
            <a:r>
              <a:rPr lang="it-IT" baseline="0" dirty="0">
                <a:latin typeface="Arial" panose="020B0604020202020204" pitchFamily="34" charset="0"/>
                <a:cs typeface="Arial" panose="020B0604020202020204" pitchFamily="34" charset="0"/>
              </a:rPr>
              <a:t>L’ iperglicemia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t-IT" baseline="0" dirty="0">
                <a:latin typeface="Arial" panose="020B0604020202020204" pitchFamily="34" charset="0"/>
                <a:cs typeface="Arial" panose="020B0604020202020204" pitchFamily="34" charset="0"/>
              </a:rPr>
              <a:t>In aggiunta a questi potenziali meccanismi, un numero di fattori di rischio/predisposizione comuni, inclusa l’obesità intesa adiposità addominale indipendentemente associata ad una crescita del rischio di cancro e mortalità, vi possono essere dietro l’associazione tra diabete e cancro creando un ambiente sistematico predisposto all’infiammazione.</a:t>
            </a:r>
          </a:p>
          <a:p>
            <a:pPr marL="0" indent="0" algn="l">
              <a:buFont typeface="Arial" panose="020B0604020202020204" pitchFamily="34" charset="0"/>
              <a:buNone/>
            </a:pPr>
            <a:r>
              <a:rPr lang="it-IT" baseline="0" dirty="0">
                <a:latin typeface="Arial" panose="020B0604020202020204" pitchFamily="34" charset="0"/>
                <a:cs typeface="Arial" panose="020B0604020202020204" pitchFamily="34" charset="0"/>
              </a:rPr>
              <a:t>La correlazione biologica tra loro non è interamente da attribuire all’iperglicemia, intesa come effetto diretto del diabete: al contrario, il diabete è un segnale di alterazione del rischio di cancro per i suoi impliciti cambiamenti a livello metabolico (come l’</a:t>
            </a:r>
            <a:r>
              <a:rPr lang="it-IT" baseline="0" dirty="0" err="1">
                <a:latin typeface="Arial" panose="020B0604020202020204" pitchFamily="34" charset="0"/>
                <a:cs typeface="Arial" panose="020B0604020202020204" pitchFamily="34" charset="0"/>
              </a:rPr>
              <a:t>insulino</a:t>
            </a:r>
            <a:r>
              <a:rPr lang="it-IT" baseline="0" dirty="0">
                <a:latin typeface="Arial" panose="020B0604020202020204" pitchFamily="34" charset="0"/>
                <a:cs typeface="Arial" panose="020B0604020202020204" pitchFamily="34" charset="0"/>
              </a:rPr>
              <a:t> resistenza o l’</a:t>
            </a:r>
            <a:r>
              <a:rPr lang="it-IT" baseline="0" dirty="0" err="1">
                <a:latin typeface="Arial" panose="020B0604020202020204" pitchFamily="34" charset="0"/>
                <a:cs typeface="Arial" panose="020B0604020202020204" pitchFamily="34" charset="0"/>
              </a:rPr>
              <a:t>iperinsulinemia</a:t>
            </a:r>
            <a:r>
              <a:rPr lang="it-IT" baseline="0" dirty="0">
                <a:latin typeface="Arial" panose="020B0604020202020204" pitchFamily="34" charset="0"/>
                <a:cs typeface="Arial" panose="020B0604020202020204" pitchFamily="34" charset="0"/>
              </a:rPr>
              <a:t>).</a:t>
            </a:r>
            <a:endParaRPr lang="en-GB" dirty="0"/>
          </a:p>
        </p:txBody>
      </p:sp>
      <p:sp>
        <p:nvSpPr>
          <p:cNvPr id="4" name="Segnaposto numero diapositiva 3"/>
          <p:cNvSpPr>
            <a:spLocks noGrp="1"/>
          </p:cNvSpPr>
          <p:nvPr>
            <p:ph type="sldNum" sz="quarter" idx="10"/>
          </p:nvPr>
        </p:nvSpPr>
        <p:spPr/>
        <p:txBody>
          <a:bodyPr/>
          <a:lstStyle/>
          <a:p>
            <a:fld id="{5208349A-3A31-5C43-9466-42443A627AE7}" type="slidenum">
              <a:rPr lang="it-IT" smtClean="0"/>
              <a:t>21</a:t>
            </a:fld>
            <a:endParaRPr lang="it-IT"/>
          </a:p>
        </p:txBody>
      </p:sp>
    </p:spTree>
    <p:extLst>
      <p:ext uri="{BB962C8B-B14F-4D97-AF65-F5344CB8AC3E}">
        <p14:creationId xmlns:p14="http://schemas.microsoft.com/office/powerpoint/2010/main" val="262193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La prevenzione primaria dovrebbe riguardare miglioramenti dei fattori dello stile di vita, come smettere di fumare, il controllo del peso, una dieta salutare e l’attività fisica. </a:t>
            </a:r>
          </a:p>
          <a:p>
            <a:r>
              <a:rPr lang="it-IT" baseline="0" dirty="0"/>
              <a:t>La prevenzione secondaria dovrebbe mirare a trattare il cancro in maniera aggressiva, gestire le complicazioni e ottimizzare effettivamente la cura del diabete.</a:t>
            </a:r>
          </a:p>
          <a:p>
            <a:r>
              <a:rPr lang="it-IT" baseline="0" dirty="0"/>
              <a:t>L’applicazione di strategie e approcci di trattamento multidisciplinari in grado di controllare e ridurre in maniera congiunta diabete, cancro e obesità è più probabile che porti a miglioramenti (e impatti) maggiori nella mortalità rispetto che ad affrontare queste malattie separatamente (singolarmente).</a:t>
            </a:r>
          </a:p>
        </p:txBody>
      </p:sp>
      <p:sp>
        <p:nvSpPr>
          <p:cNvPr id="4" name="Segnaposto numero diapositiva 3"/>
          <p:cNvSpPr>
            <a:spLocks noGrp="1"/>
          </p:cNvSpPr>
          <p:nvPr>
            <p:ph type="sldNum" sz="quarter" idx="10"/>
          </p:nvPr>
        </p:nvSpPr>
        <p:spPr/>
        <p:txBody>
          <a:bodyPr/>
          <a:lstStyle/>
          <a:p>
            <a:fld id="{5208349A-3A31-5C43-9466-42443A627AE7}" type="slidenum">
              <a:rPr lang="it-IT" smtClean="0"/>
              <a:t>30</a:t>
            </a:fld>
            <a:endParaRPr lang="it-IT"/>
          </a:p>
        </p:txBody>
      </p:sp>
    </p:spTree>
    <p:extLst>
      <p:ext uri="{BB962C8B-B14F-4D97-AF65-F5344CB8AC3E}">
        <p14:creationId xmlns:p14="http://schemas.microsoft.com/office/powerpoint/2010/main" val="379881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Diversi</a:t>
            </a:r>
            <a:r>
              <a:rPr lang="it-IT" baseline="0" dirty="0"/>
              <a:t> meccanismi </a:t>
            </a:r>
            <a:r>
              <a:rPr lang="it-IT" baseline="0" dirty="0" err="1"/>
              <a:t>patofisiologici</a:t>
            </a:r>
            <a:r>
              <a:rPr lang="it-IT" baseline="0" dirty="0"/>
              <a:t> legati al diabete (come l’</a:t>
            </a:r>
            <a:r>
              <a:rPr lang="it-IT" baseline="0" dirty="0" err="1"/>
              <a:t>iperinsulinemia</a:t>
            </a:r>
            <a:r>
              <a:rPr lang="it-IT" baseline="0" dirty="0"/>
              <a:t>, l’iperglicemia e l’infiammazione) sono implicati nell’incremento del rischio di cancro data la loro influenza sui processi neoplastici e la loro correlazione con fattori di rischio modificabili e non coinvolti nel diabete, nell’obesità e nel cancro.</a:t>
            </a:r>
          </a:p>
          <a:p>
            <a:r>
              <a:rPr lang="it-IT" baseline="0" dirty="0"/>
              <a:t>L’</a:t>
            </a:r>
            <a:r>
              <a:rPr lang="it-IT" baseline="0" dirty="0" err="1"/>
              <a:t>insulino</a:t>
            </a:r>
            <a:r>
              <a:rPr lang="it-IT" baseline="0" dirty="0"/>
              <a:t> resistenza, l’ </a:t>
            </a:r>
            <a:r>
              <a:rPr lang="it-IT" baseline="0" dirty="0" err="1"/>
              <a:t>iperinsulinemia</a:t>
            </a:r>
            <a:r>
              <a:rPr lang="it-IT" baseline="0" dirty="0"/>
              <a:t> e gli elevati livelli di IGF-1 (fattore di crescita) riducono l’apoptosi e stimolano la proliferazione cellulare nelle cellule target, portando allo sviluppo del </a:t>
            </a:r>
            <a:r>
              <a:rPr lang="it-IT" baseline="0" dirty="0" smtClean="0"/>
              <a:t>tumore.</a:t>
            </a:r>
          </a:p>
          <a:p>
            <a:r>
              <a:rPr lang="it-IT" baseline="0" dirty="0" smtClean="0"/>
              <a:t>L’insulina </a:t>
            </a:r>
            <a:r>
              <a:rPr lang="it-IT" baseline="0" dirty="0"/>
              <a:t>stessa presenta proprietà </a:t>
            </a:r>
            <a:r>
              <a:rPr lang="it-IT" baseline="0" dirty="0" err="1"/>
              <a:t>mitogeniche</a:t>
            </a:r>
            <a:r>
              <a:rPr lang="it-IT" baseline="0" dirty="0"/>
              <a:t> e il fegato e il pancreas sono esposti ad alte concentrazioni di essa.</a:t>
            </a:r>
          </a:p>
          <a:p>
            <a:r>
              <a:rPr lang="it-IT" baseline="0" dirty="0"/>
              <a:t>Gli effetti dell’insulina e dell’</a:t>
            </a:r>
            <a:r>
              <a:rPr lang="it-IT" baseline="0" dirty="0" err="1"/>
              <a:t>iperinsulinemia</a:t>
            </a:r>
            <a:r>
              <a:rPr lang="it-IT" baseline="0" dirty="0"/>
              <a:t> sulla </a:t>
            </a:r>
            <a:r>
              <a:rPr lang="it-IT" baseline="0" dirty="0" err="1"/>
              <a:t>tumorigenesi</a:t>
            </a:r>
            <a:r>
              <a:rPr lang="it-IT" baseline="0" dirty="0"/>
              <a:t> sono mediati dal recettore dell’insulina, che è espresso sia su tessuti normali che cancerosi.</a:t>
            </a:r>
          </a:p>
          <a:p>
            <a:r>
              <a:rPr lang="it-IT" baseline="0" dirty="0"/>
              <a:t>L’attivazione della via di segnalazione del recettore dell’insulina porta ad eventi proliferativi e anti-</a:t>
            </a:r>
            <a:r>
              <a:rPr lang="it-IT" baseline="0" dirty="0" err="1"/>
              <a:t>apoptotici</a:t>
            </a:r>
            <a:r>
              <a:rPr lang="it-IT" baseline="0" dirty="0"/>
              <a:t>: la </a:t>
            </a:r>
            <a:r>
              <a:rPr lang="it-IT" baseline="0" dirty="0" err="1"/>
              <a:t>disregolazione</a:t>
            </a:r>
            <a:r>
              <a:rPr lang="it-IT" baseline="0" dirty="0"/>
              <a:t> di queste vie durante l’</a:t>
            </a:r>
            <a:r>
              <a:rPr lang="it-IT" baseline="0" dirty="0" err="1"/>
              <a:t>insulino</a:t>
            </a:r>
            <a:r>
              <a:rPr lang="it-IT" baseline="0" dirty="0"/>
              <a:t> resistenza e l’</a:t>
            </a:r>
            <a:r>
              <a:rPr lang="it-IT" baseline="0" dirty="0" err="1"/>
              <a:t>iperisulinemia</a:t>
            </a:r>
            <a:r>
              <a:rPr lang="it-IT" baseline="0" dirty="0"/>
              <a:t> incentiva la progressione della malattia nelle cellule tumorali.</a:t>
            </a:r>
          </a:p>
          <a:p>
            <a:r>
              <a:rPr lang="it-IT" baseline="0" dirty="0"/>
              <a:t>IGF-1 e i suoi recettori sono anche implicati nello sviluppo del cancro attivando vie di segnalazione per la sopravvivenza e la proliferazione cellulare. L’insulina inibisce la produzione di IGFBP-1 e 2 portando così ad un incremento dei livelli di IGF-1 non legato che rappresenta la forma attiva del fattore di crescita. In questo modo può legarsi ai suoi recettori che sono espressi in gran numero sui tessuti cancerosi. Da questo legame scaturisce poi l’attivazione di una via di segnalazione nelle cellule cancerose che favorisce la crescita tumorale, attivando la </a:t>
            </a:r>
            <a:r>
              <a:rPr lang="it-IT" baseline="0" dirty="0" err="1"/>
              <a:t>mitogenesi</a:t>
            </a:r>
            <a:r>
              <a:rPr lang="it-IT" baseline="0" dirty="0"/>
              <a:t> e inibendo l’apoptosi.</a:t>
            </a:r>
            <a:endParaRPr lang="en-GB" dirty="0"/>
          </a:p>
        </p:txBody>
      </p:sp>
      <p:sp>
        <p:nvSpPr>
          <p:cNvPr id="4" name="Segnaposto numero diapositiva 3"/>
          <p:cNvSpPr>
            <a:spLocks noGrp="1"/>
          </p:cNvSpPr>
          <p:nvPr>
            <p:ph type="sldNum" sz="quarter" idx="10"/>
          </p:nvPr>
        </p:nvSpPr>
        <p:spPr/>
        <p:txBody>
          <a:bodyPr/>
          <a:lstStyle/>
          <a:p>
            <a:fld id="{5208349A-3A31-5C43-9466-42443A627AE7}" type="slidenum">
              <a:rPr lang="it-IT" smtClean="0"/>
              <a:t>22</a:t>
            </a:fld>
            <a:endParaRPr lang="it-IT"/>
          </a:p>
        </p:txBody>
      </p:sp>
    </p:spTree>
    <p:extLst>
      <p:ext uri="{BB962C8B-B14F-4D97-AF65-F5344CB8AC3E}">
        <p14:creationId xmlns:p14="http://schemas.microsoft.com/office/powerpoint/2010/main" val="229296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Inoltre la produzione dell’ estrogeno</a:t>
            </a:r>
            <a:r>
              <a:rPr lang="it-IT" baseline="0" dirty="0"/>
              <a:t> </a:t>
            </a:r>
            <a:r>
              <a:rPr lang="it-IT" dirty="0"/>
              <a:t>può</a:t>
            </a:r>
            <a:r>
              <a:rPr lang="it-IT" baseline="0" dirty="0"/>
              <a:t> essere modulata dall’ insulina e dall’</a:t>
            </a:r>
            <a:r>
              <a:rPr lang="it-IT" baseline="0" dirty="0" err="1"/>
              <a:t>iperinsulinemia</a:t>
            </a:r>
            <a:r>
              <a:rPr lang="it-IT" baseline="0" dirty="0"/>
              <a:t>, avendo così un ruolo nella </a:t>
            </a:r>
            <a:r>
              <a:rPr lang="it-IT" baseline="0" dirty="0" err="1"/>
              <a:t>tumorigenesi</a:t>
            </a:r>
            <a:r>
              <a:rPr lang="it-IT" baseline="0" dirty="0"/>
              <a:t>. Difatti, è stato accertato che diversi meccanismi possono evidenziare un’ associazione tra cancro al seno e diabete, inclusa l’attivazione del </a:t>
            </a:r>
            <a:r>
              <a:rPr lang="it-IT" baseline="0" dirty="0" err="1"/>
              <a:t>pathway</a:t>
            </a:r>
            <a:r>
              <a:rPr lang="it-IT" baseline="0" dirty="0"/>
              <a:t> dell’insulina, dell’IGF e l’alterata regolazione degli ormoni sessuali</a:t>
            </a:r>
            <a:r>
              <a:rPr lang="en-GB"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Si pensa che la produzione di citochine pro-infiammatorie come IL-6 e TNF-</a:t>
            </a:r>
            <a:r>
              <a:rPr lang="it-IT" baseline="0" dirty="0" err="1"/>
              <a:t>alpha</a:t>
            </a:r>
            <a:r>
              <a:rPr lang="it-IT" baseline="0" dirty="0"/>
              <a:t> sia responsabile di un aumento della </a:t>
            </a:r>
            <a:r>
              <a:rPr lang="it-IT" baseline="0" dirty="0" err="1"/>
              <a:t>disregolazione</a:t>
            </a:r>
            <a:r>
              <a:rPr lang="it-IT" baseline="0" dirty="0"/>
              <a:t> dei </a:t>
            </a:r>
            <a:r>
              <a:rPr lang="it-IT" baseline="0" dirty="0" err="1"/>
              <a:t>pathway</a:t>
            </a:r>
            <a:r>
              <a:rPr lang="it-IT" baseline="0" dirty="0"/>
              <a:t> metabolici che portano all’</a:t>
            </a:r>
            <a:r>
              <a:rPr lang="it-IT" baseline="0" dirty="0" err="1"/>
              <a:t>insulino</a:t>
            </a:r>
            <a:r>
              <a:rPr lang="it-IT" baseline="0" dirty="0"/>
              <a:t> resistenza, che a sua volta genera un aumento dei livelli di insulina, incrementando così la risposta infiammatoria. Questo è importante perché il tessuto adiposo è considerato un organo paracrino che secerne mediatori pro-infiammatori. Il diabete generalmente è associato a un basso grado di stato </a:t>
            </a:r>
            <a:r>
              <a:rPr lang="it-IT" baseline="0" dirty="0" err="1"/>
              <a:t>proinfiammatorio</a:t>
            </a:r>
            <a:r>
              <a:rPr lang="it-IT" baseline="0" dirty="0"/>
              <a:t>, e questo può essere un fattore chiave che incoraggia la </a:t>
            </a:r>
            <a:r>
              <a:rPr lang="it-IT" baseline="0" dirty="0" err="1"/>
              <a:t>tumorigenesi</a:t>
            </a:r>
            <a:r>
              <a:rPr lang="it-IT" baseline="0" dirty="0"/>
              <a:t>.</a:t>
            </a:r>
          </a:p>
          <a:p>
            <a:r>
              <a:rPr lang="it-IT" baseline="0" dirty="0"/>
              <a:t>Elevati livelli di glicemia a digiuno sono stati dimostrati come un fattore di rischio indipendente per certi tumori e il rischio aumenta con l’innalzarsi dei livelli di glucosio così come quello legato alla mortalità per il cancro.</a:t>
            </a:r>
            <a:endParaRPr lang="en-GB" dirty="0"/>
          </a:p>
        </p:txBody>
      </p:sp>
      <p:sp>
        <p:nvSpPr>
          <p:cNvPr id="4" name="Segnaposto numero diapositiva 3"/>
          <p:cNvSpPr>
            <a:spLocks noGrp="1"/>
          </p:cNvSpPr>
          <p:nvPr>
            <p:ph type="sldNum" sz="quarter" idx="10"/>
          </p:nvPr>
        </p:nvSpPr>
        <p:spPr/>
        <p:txBody>
          <a:bodyPr/>
          <a:lstStyle/>
          <a:p>
            <a:fld id="{5208349A-3A31-5C43-9466-42443A627AE7}" type="slidenum">
              <a:rPr lang="it-IT" smtClean="0"/>
              <a:t>23</a:t>
            </a:fld>
            <a:endParaRPr lang="it-IT"/>
          </a:p>
        </p:txBody>
      </p:sp>
    </p:spTree>
    <p:extLst>
      <p:ext uri="{BB962C8B-B14F-4D97-AF65-F5344CB8AC3E}">
        <p14:creationId xmlns:p14="http://schemas.microsoft.com/office/powerpoint/2010/main" val="220105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L’iperglicemia può</a:t>
            </a:r>
            <a:r>
              <a:rPr lang="it-IT" baseline="0" dirty="0"/>
              <a:t> influire sull’esito della chemioterapia del cancro.</a:t>
            </a:r>
          </a:p>
          <a:p>
            <a:r>
              <a:rPr lang="it-IT" baseline="0" dirty="0"/>
              <a:t>E’ stato constatato infatti che il glucosio aumenta la citotossicità del 5-fluorouracile suggerendo che il grado di tossicità sia direttamente correlato alla gravità dell’iperglicemia.</a:t>
            </a:r>
          </a:p>
          <a:p>
            <a:r>
              <a:rPr lang="it-IT" sz="1200" b="0" i="0" kern="1200" dirty="0">
                <a:solidFill>
                  <a:schemeClr val="tx1"/>
                </a:solidFill>
                <a:effectLst/>
                <a:latin typeface="+mn-lt"/>
                <a:ea typeface="+mn-ea"/>
                <a:cs typeface="+mn-cs"/>
              </a:rPr>
              <a:t>L’aumentata citotossicità è potenziata</a:t>
            </a:r>
            <a:r>
              <a:rPr lang="it-IT" sz="1200" b="0" i="0" kern="1200" baseline="0" dirty="0">
                <a:solidFill>
                  <a:schemeClr val="tx1"/>
                </a:solidFill>
                <a:effectLst/>
                <a:latin typeface="+mn-lt"/>
                <a:ea typeface="+mn-ea"/>
                <a:cs typeface="+mn-cs"/>
              </a:rPr>
              <a:t> inoltre da una riduzione dell’espressione della glicoproteina P e da un incremento dei livelli dei ROS: una spiegazione a ciò può essere che un minor livello di espressione della glicoproteina P aumenti l’accumulo e la ritenzione dell’ agente chemioterapico.</a:t>
            </a:r>
          </a:p>
          <a:p>
            <a:r>
              <a:rPr lang="it-IT" sz="1200" b="0" i="0" kern="1200" baseline="0" dirty="0">
                <a:solidFill>
                  <a:schemeClr val="tx1"/>
                </a:solidFill>
                <a:effectLst/>
                <a:latin typeface="+mn-lt"/>
                <a:ea typeface="+mn-ea"/>
                <a:cs typeface="+mn-cs"/>
              </a:rPr>
              <a:t>La chemioterapia per il cancro può anche portare all’iperglicemia con farmaci che inducono il diabete dopo il trattamento con agenti come il 5-fluorouracile, i </a:t>
            </a:r>
            <a:r>
              <a:rPr lang="it-IT" sz="1200" b="0" i="0" kern="1200" baseline="0" dirty="0" err="1">
                <a:solidFill>
                  <a:schemeClr val="tx1"/>
                </a:solidFill>
                <a:effectLst/>
                <a:latin typeface="+mn-lt"/>
                <a:ea typeface="+mn-ea"/>
                <a:cs typeface="+mn-cs"/>
              </a:rPr>
              <a:t>glucocorticoidi</a:t>
            </a:r>
            <a:r>
              <a:rPr lang="it-IT" sz="1200" b="0" i="0" kern="1200" baseline="0" dirty="0">
                <a:solidFill>
                  <a:schemeClr val="tx1"/>
                </a:solidFill>
                <a:effectLst/>
                <a:latin typeface="+mn-lt"/>
                <a:ea typeface="+mn-ea"/>
                <a:cs typeface="+mn-cs"/>
              </a:rPr>
              <a:t>, </a:t>
            </a:r>
            <a:r>
              <a:rPr lang="it-IT" sz="1200" b="0" i="0" kern="1200" baseline="0" dirty="0" err="1">
                <a:solidFill>
                  <a:schemeClr val="tx1"/>
                </a:solidFill>
                <a:effectLst/>
                <a:latin typeface="+mn-lt"/>
                <a:ea typeface="+mn-ea"/>
                <a:cs typeface="+mn-cs"/>
              </a:rPr>
              <a:t>carboplatino</a:t>
            </a:r>
            <a:r>
              <a:rPr lang="it-IT" sz="1200" b="0" i="0" kern="1200" baseline="0" dirty="0">
                <a:solidFill>
                  <a:schemeClr val="tx1"/>
                </a:solidFill>
                <a:effectLst/>
                <a:latin typeface="+mn-lt"/>
                <a:ea typeface="+mn-ea"/>
                <a:cs typeface="+mn-cs"/>
              </a:rPr>
              <a:t>/</a:t>
            </a:r>
            <a:r>
              <a:rPr lang="it-IT" sz="1200" b="0" i="0" kern="1200" baseline="0" dirty="0" err="1">
                <a:solidFill>
                  <a:schemeClr val="tx1"/>
                </a:solidFill>
                <a:effectLst/>
                <a:latin typeface="+mn-lt"/>
                <a:ea typeface="+mn-ea"/>
                <a:cs typeface="+mn-cs"/>
              </a:rPr>
              <a:t>paclitaxel</a:t>
            </a:r>
            <a:r>
              <a:rPr lang="it-IT" sz="1200" b="0" i="0" kern="1200" baseline="0" dirty="0">
                <a:solidFill>
                  <a:schemeClr val="tx1"/>
                </a:solidFill>
                <a:effectLst/>
                <a:latin typeface="+mn-lt"/>
                <a:ea typeface="+mn-ea"/>
                <a:cs typeface="+mn-cs"/>
              </a:rPr>
              <a:t> e la terapia di deprivazione androgenica.</a:t>
            </a:r>
          </a:p>
          <a:p>
            <a:r>
              <a:rPr lang="it-IT" sz="1200" b="0" i="0" kern="1200" baseline="0" dirty="0">
                <a:solidFill>
                  <a:schemeClr val="tx1"/>
                </a:solidFill>
                <a:effectLst/>
                <a:latin typeface="+mn-lt"/>
                <a:ea typeface="+mn-ea"/>
                <a:cs typeface="+mn-cs"/>
              </a:rPr>
              <a:t>Questi farmaci possono addirittura peggiorare la </a:t>
            </a:r>
            <a:r>
              <a:rPr lang="it-IT" sz="1200" b="0" i="0" kern="1200" baseline="0" dirty="0" err="1">
                <a:solidFill>
                  <a:schemeClr val="tx1"/>
                </a:solidFill>
                <a:effectLst/>
                <a:latin typeface="+mn-lt"/>
                <a:ea typeface="+mn-ea"/>
                <a:cs typeface="+mn-cs"/>
              </a:rPr>
              <a:t>pre</a:t>
            </a:r>
            <a:r>
              <a:rPr lang="it-IT" sz="1200" b="0" i="0" kern="1200" baseline="0" dirty="0">
                <a:solidFill>
                  <a:schemeClr val="tx1"/>
                </a:solidFill>
                <a:effectLst/>
                <a:latin typeface="+mn-lt"/>
                <a:ea typeface="+mn-ea"/>
                <a:cs typeface="+mn-cs"/>
              </a:rPr>
              <a:t>-esistente condizione di diabete.</a:t>
            </a:r>
            <a:endParaRPr lang="en-GB" dirty="0"/>
          </a:p>
        </p:txBody>
      </p:sp>
      <p:sp>
        <p:nvSpPr>
          <p:cNvPr id="4" name="Segnaposto numero diapositiva 3"/>
          <p:cNvSpPr>
            <a:spLocks noGrp="1"/>
          </p:cNvSpPr>
          <p:nvPr>
            <p:ph type="sldNum" sz="quarter" idx="10"/>
          </p:nvPr>
        </p:nvSpPr>
        <p:spPr/>
        <p:txBody>
          <a:bodyPr/>
          <a:lstStyle/>
          <a:p>
            <a:fld id="{5208349A-3A31-5C43-9466-42443A627AE7}" type="slidenum">
              <a:rPr lang="it-IT" smtClean="0"/>
              <a:t>24</a:t>
            </a:fld>
            <a:endParaRPr lang="it-IT"/>
          </a:p>
        </p:txBody>
      </p:sp>
    </p:spTree>
    <p:extLst>
      <p:ext uri="{BB962C8B-B14F-4D97-AF65-F5344CB8AC3E}">
        <p14:creationId xmlns:p14="http://schemas.microsoft.com/office/powerpoint/2010/main" val="234215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a:t>
            </a:r>
            <a:r>
              <a:rPr lang="it-IT" baseline="0" dirty="0"/>
              <a:t> attuali trattamenti per il diabete volti ad abbassare i livelli di glucosio potrebbero quindi essere implicati nello sviluppo del cancro: il potenziale aumento del rischio di cancro associato ai farmaci per il diabete potrebbe essere un effetto diretto o indiretto dell’</a:t>
            </a:r>
            <a:r>
              <a:rPr lang="it-IT" baseline="0" dirty="0" err="1"/>
              <a:t>insulino</a:t>
            </a:r>
            <a:r>
              <a:rPr lang="it-IT" baseline="0" dirty="0"/>
              <a:t>-resistenza e dei livelli di insulina in circolo o di altri meccanismi.</a:t>
            </a:r>
            <a:endParaRPr lang="en-GB" baseline="0" dirty="0"/>
          </a:p>
          <a:p>
            <a:r>
              <a:rPr lang="it-IT" baseline="0" dirty="0"/>
              <a:t>Le quattro classi di farmaci prese in considerazione sono: la </a:t>
            </a:r>
            <a:r>
              <a:rPr lang="it-IT" baseline="0" dirty="0" err="1"/>
              <a:t>metformina</a:t>
            </a:r>
            <a:r>
              <a:rPr lang="it-IT" baseline="0" dirty="0"/>
              <a:t>, gli analoghi dell’insulina, le terapie antidiabete a somministrazione orale e tramite iniezione.</a:t>
            </a:r>
          </a:p>
        </p:txBody>
      </p:sp>
      <p:sp>
        <p:nvSpPr>
          <p:cNvPr id="4" name="Segnaposto numero diapositiva 3"/>
          <p:cNvSpPr>
            <a:spLocks noGrp="1"/>
          </p:cNvSpPr>
          <p:nvPr>
            <p:ph type="sldNum" sz="quarter" idx="10"/>
          </p:nvPr>
        </p:nvSpPr>
        <p:spPr/>
        <p:txBody>
          <a:bodyPr/>
          <a:lstStyle/>
          <a:p>
            <a:fld id="{5208349A-3A31-5C43-9466-42443A627AE7}" type="slidenum">
              <a:rPr lang="it-IT" smtClean="0"/>
              <a:t>25</a:t>
            </a:fld>
            <a:endParaRPr lang="it-IT"/>
          </a:p>
        </p:txBody>
      </p:sp>
    </p:spTree>
    <p:extLst>
      <p:ext uri="{BB962C8B-B14F-4D97-AF65-F5344CB8AC3E}">
        <p14:creationId xmlns:p14="http://schemas.microsoft.com/office/powerpoint/2010/main" val="142683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a:t>
            </a:r>
            <a:r>
              <a:rPr lang="it-IT" baseline="0" dirty="0"/>
              <a:t> </a:t>
            </a:r>
            <a:r>
              <a:rPr lang="it-IT" baseline="0" dirty="0" err="1"/>
              <a:t>metformina</a:t>
            </a:r>
            <a:r>
              <a:rPr lang="it-IT" baseline="0" dirty="0"/>
              <a:t>, la terapia più comunemente usata nelle persone con T2DM, potrebbe avere effetti protettivi antineoplastici a causa di:</a:t>
            </a:r>
          </a:p>
          <a:p>
            <a:pPr marL="171450" indent="-171450">
              <a:buFont typeface="Arial" panose="020B0604020202020204" pitchFamily="34" charset="0"/>
              <a:buChar char="•"/>
            </a:pPr>
            <a:r>
              <a:rPr lang="it-IT" baseline="0" dirty="0"/>
              <a:t>Una riduzione dei livelli di insulina e di glucosio</a:t>
            </a:r>
          </a:p>
          <a:p>
            <a:pPr marL="171450" indent="-171450">
              <a:buFont typeface="Arial" panose="020B0604020202020204" pitchFamily="34" charset="0"/>
              <a:buChar char="•"/>
            </a:pPr>
            <a:r>
              <a:rPr lang="it-IT" dirty="0"/>
              <a:t>Altri</a:t>
            </a:r>
            <a:r>
              <a:rPr lang="it-IT" baseline="0" dirty="0"/>
              <a:t> meccanismi che includono gli effetti sulla via di segnalazione dell’ AMPK (adenosine </a:t>
            </a:r>
            <a:r>
              <a:rPr lang="it-IT" baseline="0" dirty="0" err="1"/>
              <a:t>monophosphate</a:t>
            </a:r>
            <a:r>
              <a:rPr lang="it-IT" baseline="0" dirty="0"/>
              <a:t> </a:t>
            </a:r>
            <a:r>
              <a:rPr lang="it-IT" baseline="0" dirty="0" err="1"/>
              <a:t>activate</a:t>
            </a:r>
            <a:r>
              <a:rPr lang="it-IT" baseline="0" dirty="0"/>
              <a:t> </a:t>
            </a:r>
            <a:r>
              <a:rPr lang="it-IT" baseline="0" dirty="0" err="1"/>
              <a:t>protein</a:t>
            </a:r>
            <a:r>
              <a:rPr lang="it-IT" baseline="0" dirty="0"/>
              <a:t> </a:t>
            </a:r>
            <a:r>
              <a:rPr lang="it-IT" baseline="0" dirty="0" err="1"/>
              <a:t>kinase</a:t>
            </a:r>
            <a:r>
              <a:rPr lang="it-IT" baseline="0" dirty="0"/>
              <a:t>): l’attivazione del B1/AMPK </a:t>
            </a:r>
            <a:r>
              <a:rPr lang="it-IT" baseline="0" dirty="0" err="1"/>
              <a:t>pathway</a:t>
            </a:r>
            <a:r>
              <a:rPr lang="it-IT" baseline="0" dirty="0"/>
              <a:t> nel fegato porta all’inibizione del </a:t>
            </a:r>
            <a:r>
              <a:rPr lang="it-IT" baseline="0" dirty="0" err="1"/>
              <a:t>mTOR</a:t>
            </a:r>
            <a:r>
              <a:rPr lang="it-IT" baseline="0" dirty="0"/>
              <a:t> (</a:t>
            </a:r>
            <a:r>
              <a:rPr lang="it-IT" baseline="0" dirty="0" err="1"/>
              <a:t>mammalian</a:t>
            </a:r>
            <a:r>
              <a:rPr lang="it-IT" baseline="0" dirty="0"/>
              <a:t> target of </a:t>
            </a:r>
            <a:r>
              <a:rPr lang="it-IT" baseline="0" dirty="0" err="1"/>
              <a:t>rapamycin</a:t>
            </a:r>
            <a:r>
              <a:rPr lang="it-IT" baseline="0" dirty="0"/>
              <a:t>) tramite fosforilazione e della </a:t>
            </a:r>
            <a:r>
              <a:rPr lang="it-IT" baseline="0" dirty="0" err="1"/>
              <a:t>fosfoinositide</a:t>
            </a:r>
            <a:r>
              <a:rPr lang="it-IT" baseline="0" dirty="0"/>
              <a:t> 3-chinasi stabilizzando TSC2, un gene oncosoppressore.</a:t>
            </a:r>
          </a:p>
          <a:p>
            <a:pPr marL="171450" indent="-171450">
              <a:buFont typeface="Arial" panose="020B0604020202020204" pitchFamily="34" charset="0"/>
              <a:buChar char="•"/>
            </a:pPr>
            <a:r>
              <a:rPr lang="it-IT" baseline="0" dirty="0"/>
              <a:t>L’induzione dell’arresto del ciclo cellulare e/o apoptosi</a:t>
            </a:r>
          </a:p>
          <a:p>
            <a:pPr marL="171450" indent="-171450">
              <a:buFont typeface="Arial" panose="020B0604020202020204" pitchFamily="34" charset="0"/>
              <a:buChar char="•"/>
            </a:pPr>
            <a:r>
              <a:rPr lang="it-IT" baseline="0" dirty="0"/>
              <a:t>L’inibizione della sintesi proteica</a:t>
            </a:r>
          </a:p>
          <a:p>
            <a:pPr marL="171450" indent="-171450">
              <a:buFont typeface="Arial" panose="020B0604020202020204" pitchFamily="34" charset="0"/>
              <a:buChar char="•"/>
            </a:pPr>
            <a:r>
              <a:rPr lang="it-IT" baseline="0" dirty="0"/>
              <a:t>La riduzione dei livelli di insulina in circolo</a:t>
            </a:r>
          </a:p>
          <a:p>
            <a:pPr marL="171450" indent="-171450">
              <a:buFont typeface="Arial" panose="020B0604020202020204" pitchFamily="34" charset="0"/>
              <a:buChar char="•"/>
            </a:pPr>
            <a:r>
              <a:rPr lang="it-IT" baseline="0" dirty="0"/>
              <a:t>L’inibizione della risposta delle proteine </a:t>
            </a:r>
            <a:r>
              <a:rPr lang="it-IT" baseline="0" dirty="0" err="1" smtClean="0"/>
              <a:t>malripiegate</a:t>
            </a:r>
            <a:endParaRPr lang="it-IT" baseline="0" dirty="0"/>
          </a:p>
          <a:p>
            <a:pPr marL="171450" indent="-171450">
              <a:buFont typeface="Arial" panose="020B0604020202020204" pitchFamily="34" charset="0"/>
              <a:buChar char="•"/>
            </a:pPr>
            <a:r>
              <a:rPr lang="it-IT" baseline="0" dirty="0"/>
              <a:t>L’attivazione del sistema immunitario</a:t>
            </a:r>
          </a:p>
          <a:p>
            <a:pPr marL="171450" indent="-171450">
              <a:buFont typeface="Arial" panose="020B0604020202020204" pitchFamily="34" charset="0"/>
              <a:buChar char="•"/>
            </a:pPr>
            <a:r>
              <a:rPr lang="it-IT" baseline="0" dirty="0"/>
              <a:t>L’eradicazione delle cellule staminali tumorali</a:t>
            </a:r>
          </a:p>
          <a:p>
            <a:pPr marL="0" indent="0">
              <a:buFont typeface="Arial" panose="020B0604020202020204" pitchFamily="34" charset="0"/>
              <a:buNone/>
            </a:pPr>
            <a:r>
              <a:rPr lang="it-IT" baseline="0" dirty="0"/>
              <a:t>L’associazione tra l’uso della </a:t>
            </a:r>
            <a:r>
              <a:rPr lang="it-IT" baseline="0" dirty="0" err="1"/>
              <a:t>metformina</a:t>
            </a:r>
            <a:r>
              <a:rPr lang="it-IT" baseline="0" dirty="0"/>
              <a:t> e l’incidenza del tumore al seno nelle donne affette da T2DM evidenzia una diminuzione del 20%  nel tasso di incidenza di tumore al seno tra le donne con T2DM che usano la </a:t>
            </a:r>
            <a:r>
              <a:rPr lang="it-IT" baseline="0" dirty="0" err="1"/>
              <a:t>metformina</a:t>
            </a:r>
            <a:r>
              <a:rPr lang="it-IT" baseline="0" dirty="0"/>
              <a:t> rispetto ad altre che utilizzano altri farmaci antidiabetici. Infatti ci sono studi per formulare una terapia adiuvante per il cancro (al seno nelle donne e per quello precoce alla prostata per l’uomo): infatti una significativa associazione negativa è stata riscontrata tra lo sviluppo del cancro al pancreas e la </a:t>
            </a:r>
            <a:r>
              <a:rPr lang="it-IT" baseline="0" dirty="0" err="1"/>
              <a:t>meformina</a:t>
            </a:r>
            <a:r>
              <a:rPr lang="it-IT" baseline="0" dirty="0"/>
              <a:t> se questa è somministrata con </a:t>
            </a:r>
            <a:r>
              <a:rPr lang="it-IT" baseline="0" dirty="0" err="1"/>
              <a:t>chemioretapici</a:t>
            </a:r>
            <a:r>
              <a:rPr lang="it-IT" baseline="0" dirty="0"/>
              <a:t>, migliorando il tasso di sopravvivenza senza progressione del tumore.</a:t>
            </a:r>
            <a:endParaRPr lang="it-IT" dirty="0"/>
          </a:p>
        </p:txBody>
      </p:sp>
      <p:sp>
        <p:nvSpPr>
          <p:cNvPr id="4" name="Segnaposto numero diapositiva 3"/>
          <p:cNvSpPr>
            <a:spLocks noGrp="1"/>
          </p:cNvSpPr>
          <p:nvPr>
            <p:ph type="sldNum" sz="quarter" idx="10"/>
          </p:nvPr>
        </p:nvSpPr>
        <p:spPr/>
        <p:txBody>
          <a:bodyPr/>
          <a:lstStyle/>
          <a:p>
            <a:fld id="{5208349A-3A31-5C43-9466-42443A627AE7}" type="slidenum">
              <a:rPr lang="it-IT" smtClean="0"/>
              <a:t>26</a:t>
            </a:fld>
            <a:endParaRPr lang="it-IT"/>
          </a:p>
        </p:txBody>
      </p:sp>
    </p:spTree>
    <p:extLst>
      <p:ext uri="{BB962C8B-B14F-4D97-AF65-F5344CB8AC3E}">
        <p14:creationId xmlns:p14="http://schemas.microsoft.com/office/powerpoint/2010/main" val="366432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Secondo</a:t>
            </a:r>
            <a:r>
              <a:rPr lang="it-IT" baseline="0" dirty="0"/>
              <a:t> alcuni studi, ci sarebbero prove in merito ad un legame tra i farmaci analoghi dell’insulina e il cancro a causa di un’alterata affinità per il recettore dell’insulina; ma per esempio non c’è alcun collegamento o prova che colleghi la mono-terapia dell’insulina </a:t>
            </a:r>
            <a:r>
              <a:rPr lang="it-IT" baseline="0" dirty="0" err="1"/>
              <a:t>glargine</a:t>
            </a:r>
            <a:r>
              <a:rPr lang="it-IT" baseline="0" dirty="0"/>
              <a:t> e un rischio elevato per l’incidenza e la mortalità del cancro, stando a significare che la cura ha un effetto neutro su di esso.</a:t>
            </a:r>
          </a:p>
          <a:p>
            <a:r>
              <a:rPr lang="it-IT" baseline="0" dirty="0"/>
              <a:t>Inoltre non vi è un rischio maggiore di cancro in altri comparatori dell’insulina come l’insulina </a:t>
            </a:r>
            <a:r>
              <a:rPr lang="it-IT" baseline="0" dirty="0" err="1"/>
              <a:t>detemir</a:t>
            </a:r>
            <a:r>
              <a:rPr lang="it-IT" baseline="0" dirty="0"/>
              <a:t> e la Protamina neutra di </a:t>
            </a:r>
            <a:r>
              <a:rPr lang="it-IT" baseline="0" dirty="0" err="1"/>
              <a:t>Hagedorn</a:t>
            </a:r>
            <a:r>
              <a:rPr lang="it-IT" baseline="0" dirty="0"/>
              <a:t>.</a:t>
            </a:r>
            <a:endParaRPr lang="it-IT" dirty="0"/>
          </a:p>
        </p:txBody>
      </p:sp>
      <p:sp>
        <p:nvSpPr>
          <p:cNvPr id="4" name="Segnaposto numero diapositiva 3"/>
          <p:cNvSpPr>
            <a:spLocks noGrp="1"/>
          </p:cNvSpPr>
          <p:nvPr>
            <p:ph type="sldNum" sz="quarter" idx="10"/>
          </p:nvPr>
        </p:nvSpPr>
        <p:spPr/>
        <p:txBody>
          <a:bodyPr/>
          <a:lstStyle/>
          <a:p>
            <a:fld id="{5208349A-3A31-5C43-9466-42443A627AE7}" type="slidenum">
              <a:rPr lang="it-IT" smtClean="0"/>
              <a:t>27</a:t>
            </a:fld>
            <a:endParaRPr lang="it-IT"/>
          </a:p>
        </p:txBody>
      </p:sp>
    </p:spTree>
    <p:extLst>
      <p:ext uri="{BB962C8B-B14F-4D97-AF65-F5344CB8AC3E}">
        <p14:creationId xmlns:p14="http://schemas.microsoft.com/office/powerpoint/2010/main" val="111800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a:t>
            </a:r>
            <a:r>
              <a:rPr lang="it-IT" dirty="0" err="1"/>
              <a:t>sulfoniluree</a:t>
            </a:r>
            <a:r>
              <a:rPr lang="it-IT" dirty="0"/>
              <a:t> aumentano in maniera significativa il rischio di sviluppo</a:t>
            </a:r>
            <a:r>
              <a:rPr lang="it-IT" baseline="0" dirty="0"/>
              <a:t> di tumori solidi o di cancro </a:t>
            </a:r>
            <a:r>
              <a:rPr lang="it-IT" baseline="0" dirty="0" err="1"/>
              <a:t>colonrettale</a:t>
            </a:r>
            <a:r>
              <a:rPr lang="it-IT" baseline="0" dirty="0"/>
              <a:t> e pancreatico.</a:t>
            </a:r>
          </a:p>
          <a:p>
            <a:r>
              <a:rPr lang="it-IT" dirty="0"/>
              <a:t>Il </a:t>
            </a:r>
            <a:r>
              <a:rPr lang="it-IT" dirty="0" err="1"/>
              <a:t>Rosiglitazone</a:t>
            </a:r>
            <a:r>
              <a:rPr lang="it-IT" dirty="0"/>
              <a:t> ha mostrato un effetto</a:t>
            </a:r>
            <a:r>
              <a:rPr lang="it-IT" baseline="0" dirty="0"/>
              <a:t> neutrale sul rischio di cancro.</a:t>
            </a:r>
          </a:p>
          <a:p>
            <a:r>
              <a:rPr lang="it-IT" baseline="0" dirty="0"/>
              <a:t>Gli inibitori della </a:t>
            </a:r>
            <a:r>
              <a:rPr lang="it-IT" baseline="0" dirty="0" err="1"/>
              <a:t>dipetdil</a:t>
            </a:r>
            <a:r>
              <a:rPr lang="it-IT" baseline="0" dirty="0"/>
              <a:t> peptidasi-4 (DPP-4) aumentano indirettamente il livello di GLP-1 (</a:t>
            </a:r>
            <a:r>
              <a:rPr lang="it-IT" baseline="0" dirty="0" err="1"/>
              <a:t>glucagon-like</a:t>
            </a:r>
            <a:r>
              <a:rPr lang="it-IT" baseline="0" dirty="0"/>
              <a:t> </a:t>
            </a:r>
            <a:r>
              <a:rPr lang="it-IT" baseline="0" dirty="0" err="1"/>
              <a:t>petide</a:t>
            </a:r>
            <a:r>
              <a:rPr lang="it-IT" baseline="0" dirty="0"/>
              <a:t>) aumentando il rischio di cancro in combinazione con altri agenti come gli agonisti del recettore del GLP-1.</a:t>
            </a:r>
          </a:p>
        </p:txBody>
      </p:sp>
      <p:sp>
        <p:nvSpPr>
          <p:cNvPr id="4" name="Segnaposto numero diapositiva 3"/>
          <p:cNvSpPr>
            <a:spLocks noGrp="1"/>
          </p:cNvSpPr>
          <p:nvPr>
            <p:ph type="sldNum" sz="quarter" idx="10"/>
          </p:nvPr>
        </p:nvSpPr>
        <p:spPr/>
        <p:txBody>
          <a:bodyPr/>
          <a:lstStyle/>
          <a:p>
            <a:fld id="{5208349A-3A31-5C43-9466-42443A627AE7}" type="slidenum">
              <a:rPr lang="it-IT" smtClean="0"/>
              <a:t>28</a:t>
            </a:fld>
            <a:endParaRPr lang="it-IT"/>
          </a:p>
        </p:txBody>
      </p:sp>
    </p:spTree>
    <p:extLst>
      <p:ext uri="{BB962C8B-B14F-4D97-AF65-F5344CB8AC3E}">
        <p14:creationId xmlns:p14="http://schemas.microsoft.com/office/powerpoint/2010/main" val="332085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Exenatide</a:t>
            </a:r>
            <a:r>
              <a:rPr lang="it-IT" dirty="0"/>
              <a:t> (un</a:t>
            </a:r>
            <a:r>
              <a:rPr lang="it-IT" baseline="0" dirty="0"/>
              <a:t> farmaco basato sul GLP-1) o </a:t>
            </a:r>
            <a:r>
              <a:rPr lang="it-IT" baseline="0" dirty="0" err="1"/>
              <a:t>Sitagliptin</a:t>
            </a:r>
            <a:r>
              <a:rPr lang="it-IT" baseline="0" dirty="0"/>
              <a:t> (un inibitore del DPP-4) hanno riportato un incremento sestuplo del rischio di tumore pancreatico e tiroideo.</a:t>
            </a:r>
          </a:p>
          <a:p>
            <a:r>
              <a:rPr lang="it-IT" baseline="0" dirty="0"/>
              <a:t>Un aumento nella massa pancreatica è evidente nelle persone con diabete mellito trattate con terapia </a:t>
            </a:r>
            <a:r>
              <a:rPr lang="it-IT" baseline="0" dirty="0" err="1"/>
              <a:t>incretinica</a:t>
            </a:r>
            <a:r>
              <a:rPr lang="it-IT" baseline="0" dirty="0"/>
              <a:t>, insieme con una maggiore proliferazione delle cellule esocrine e displasia</a:t>
            </a:r>
            <a:r>
              <a:rPr lang="en-GB" baseline="0" dirty="0"/>
              <a:t>.</a:t>
            </a:r>
          </a:p>
        </p:txBody>
      </p:sp>
      <p:sp>
        <p:nvSpPr>
          <p:cNvPr id="4" name="Segnaposto numero diapositiva 3"/>
          <p:cNvSpPr>
            <a:spLocks noGrp="1"/>
          </p:cNvSpPr>
          <p:nvPr>
            <p:ph type="sldNum" sz="quarter" idx="10"/>
          </p:nvPr>
        </p:nvSpPr>
        <p:spPr/>
        <p:txBody>
          <a:bodyPr/>
          <a:lstStyle/>
          <a:p>
            <a:fld id="{5208349A-3A31-5C43-9466-42443A627AE7}" type="slidenum">
              <a:rPr lang="it-IT" smtClean="0"/>
              <a:t>29</a:t>
            </a:fld>
            <a:endParaRPr lang="it-IT"/>
          </a:p>
        </p:txBody>
      </p:sp>
    </p:spTree>
    <p:extLst>
      <p:ext uri="{BB962C8B-B14F-4D97-AF65-F5344CB8AC3E}">
        <p14:creationId xmlns:p14="http://schemas.microsoft.com/office/powerpoint/2010/main" val="417327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97D61D-C9F8-41CF-B299-F14C7ED5418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78D85CF-9013-475E-8FF6-954621B13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1F50DB6D-7970-4634-A85F-B15940848D0B}"/>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5" name="Segnaposto piè di pagina 4">
            <a:extLst>
              <a:ext uri="{FF2B5EF4-FFF2-40B4-BE49-F238E27FC236}">
                <a16:creationId xmlns:a16="http://schemas.microsoft.com/office/drawing/2014/main" xmlns="" id="{F19BE9F6-7394-4D8D-A0C9-3E8CC0EFA2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741DA22E-4E26-4406-BC9D-2048943469A9}"/>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14014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25068F4-6094-406E-B4D7-E7F5BEFB05F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C5B8E39-BF56-4DC4-9CCE-27262160077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9593139-F9C2-42D7-9159-4D3F8F2FA961}"/>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5" name="Segnaposto piè di pagina 4">
            <a:extLst>
              <a:ext uri="{FF2B5EF4-FFF2-40B4-BE49-F238E27FC236}">
                <a16:creationId xmlns:a16="http://schemas.microsoft.com/office/drawing/2014/main" xmlns="" id="{C967C828-DD32-47FC-B519-5F08CBF325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1940CD2-AA15-466E-BF17-04C8FE9A10EA}"/>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197554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FF524FF4-667A-4A01-B5A7-2280A9A9157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3E0D29A-0FBC-4B90-949A-FCC63310D0F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B9069FB-015B-4FB1-A330-EAE083E11D8A}"/>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5" name="Segnaposto piè di pagina 4">
            <a:extLst>
              <a:ext uri="{FF2B5EF4-FFF2-40B4-BE49-F238E27FC236}">
                <a16:creationId xmlns:a16="http://schemas.microsoft.com/office/drawing/2014/main" xmlns="" id="{2E735D95-2B17-4830-9B5D-A7795517A4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66CD6A5-DAA9-4907-A5B8-71176D1B7AEC}"/>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298072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F48D1F8-B3DF-4700-BE30-9B15BCDC6E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02AF63FB-34D9-48CF-9AC2-380520BCE9F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A59B3064-ABFE-4684-937A-880E73E6E24B}"/>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5" name="Segnaposto piè di pagina 4">
            <a:extLst>
              <a:ext uri="{FF2B5EF4-FFF2-40B4-BE49-F238E27FC236}">
                <a16:creationId xmlns:a16="http://schemas.microsoft.com/office/drawing/2014/main" xmlns="" id="{F19C7A59-1879-447D-8A4F-069FE59049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5C43089-ECAA-4C06-80AA-4808F38C4CAE}"/>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117725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844A8FE-2FA6-43BC-A816-7180EEB0E33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4F4607B-5DEB-4B37-B969-E64E38CC44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878FA712-265A-43F6-B389-6AAD178113B4}"/>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5" name="Segnaposto piè di pagina 4">
            <a:extLst>
              <a:ext uri="{FF2B5EF4-FFF2-40B4-BE49-F238E27FC236}">
                <a16:creationId xmlns:a16="http://schemas.microsoft.com/office/drawing/2014/main" xmlns="" id="{66EE116F-DEAE-44DA-BE20-FC9E0A83E5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0969400-92D7-4302-BF6D-7FC6A39185A9}"/>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203508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0CF5199-1FD7-4E68-A65D-7AF1806807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DB05694-3B9E-4BB6-A351-7961BDC258A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D40E3D2-EA0B-4376-86E5-1CDD4837AD0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6D7F69-A2DA-4EB3-94FE-273FED194DC6}"/>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6" name="Segnaposto piè di pagina 5">
            <a:extLst>
              <a:ext uri="{FF2B5EF4-FFF2-40B4-BE49-F238E27FC236}">
                <a16:creationId xmlns:a16="http://schemas.microsoft.com/office/drawing/2014/main" xmlns="" id="{A98F4F82-06F2-48D2-8313-3F1A9A13DBE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4DEAB8E-EEDD-48AA-93CF-5D3E04072184}"/>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265850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1F24AF6-98CB-4F87-8554-91171BCF38D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38525E6-F2A2-4AD2-874B-EE4C4F063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86AECD4-02E4-440E-8918-9FA9840996F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35B17C21-490F-4D65-AABD-EEF88DE83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0AD8D237-0A17-4D8A-9E6B-E150D8A1075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3BDB2FD-74C9-4B0B-AAD4-3FAADC68466D}"/>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8" name="Segnaposto piè di pagina 7">
            <a:extLst>
              <a:ext uri="{FF2B5EF4-FFF2-40B4-BE49-F238E27FC236}">
                <a16:creationId xmlns:a16="http://schemas.microsoft.com/office/drawing/2014/main" xmlns="" id="{ED3E881C-87AA-4436-B756-2567F17FB23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F951BBA9-D89C-426B-8333-D9E45537C88E}"/>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25508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BD393A6-B773-4DA4-8CA4-C8A20C21682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FBD63FA-0B60-490B-8EEA-B0FA0D1B93C8}"/>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4" name="Segnaposto piè di pagina 3">
            <a:extLst>
              <a:ext uri="{FF2B5EF4-FFF2-40B4-BE49-F238E27FC236}">
                <a16:creationId xmlns:a16="http://schemas.microsoft.com/office/drawing/2014/main" xmlns="" id="{60E1EEC3-463C-4469-8090-993D1261FA6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941E0AE1-7B3C-4EA4-9414-59FEE858DC17}"/>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416885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F5A8D6E-C81A-4347-A803-F0B903EEF2D4}"/>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3" name="Segnaposto piè di pagina 2">
            <a:extLst>
              <a:ext uri="{FF2B5EF4-FFF2-40B4-BE49-F238E27FC236}">
                <a16:creationId xmlns:a16="http://schemas.microsoft.com/office/drawing/2014/main" xmlns="" id="{EBFEC864-EF5D-4B47-ABF7-2E507DA9288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9815093-C8F1-47BA-A82A-22DBFE7B7045}"/>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381311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63F3A13-6FFF-4089-AA05-9CD84DB43C7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731739C-A10F-494C-A0E6-8AEFB2833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37081053-B243-4B1F-824B-5159E3352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0E9DFAE-6DC2-4175-ACD8-1D506A7D349F}"/>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6" name="Segnaposto piè di pagina 5">
            <a:extLst>
              <a:ext uri="{FF2B5EF4-FFF2-40B4-BE49-F238E27FC236}">
                <a16:creationId xmlns:a16="http://schemas.microsoft.com/office/drawing/2014/main" xmlns="" id="{D9DC40D4-BE22-4AA5-A966-3F6515B9B87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28C607E-B391-4104-A03E-0A7606D00864}"/>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354299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B68A7F4-37E7-4762-B3AE-C8BEB20A667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F1C62197-54A7-4133-915D-DE9A0FA4DF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27BA91FC-13C4-4C95-AD85-1AC9791DE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05B851E-0CE7-4D61-9947-C430D46D96DF}"/>
              </a:ext>
            </a:extLst>
          </p:cNvPr>
          <p:cNvSpPr>
            <a:spLocks noGrp="1"/>
          </p:cNvSpPr>
          <p:nvPr>
            <p:ph type="dt" sz="half" idx="10"/>
          </p:nvPr>
        </p:nvSpPr>
        <p:spPr/>
        <p:txBody>
          <a:bodyPr/>
          <a:lstStyle/>
          <a:p>
            <a:fld id="{45ADE2E2-13F6-4CB2-B44D-334A668AEFD1}" type="datetimeFigureOut">
              <a:rPr lang="it-IT" smtClean="0"/>
              <a:t>16/04/2019</a:t>
            </a:fld>
            <a:endParaRPr lang="it-IT"/>
          </a:p>
        </p:txBody>
      </p:sp>
      <p:sp>
        <p:nvSpPr>
          <p:cNvPr id="6" name="Segnaposto piè di pagina 5">
            <a:extLst>
              <a:ext uri="{FF2B5EF4-FFF2-40B4-BE49-F238E27FC236}">
                <a16:creationId xmlns:a16="http://schemas.microsoft.com/office/drawing/2014/main" xmlns="" id="{C41B5A28-C9F4-40A6-BD26-7C666EFF80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B0DE973-D58B-4A9D-BABC-D097905BBD18}"/>
              </a:ext>
            </a:extLst>
          </p:cNvPr>
          <p:cNvSpPr>
            <a:spLocks noGrp="1"/>
          </p:cNvSpPr>
          <p:nvPr>
            <p:ph type="sldNum" sz="quarter" idx="12"/>
          </p:nvPr>
        </p:nvSpPr>
        <p:spPr/>
        <p:txBody>
          <a:bodyPr/>
          <a:lstStyle/>
          <a:p>
            <a:fld id="{97D53E0D-68D0-4A20-B590-CF872B43F0F0}" type="slidenum">
              <a:rPr lang="it-IT" smtClean="0"/>
              <a:t>‹N›</a:t>
            </a:fld>
            <a:endParaRPr lang="it-IT"/>
          </a:p>
        </p:txBody>
      </p:sp>
    </p:spTree>
    <p:extLst>
      <p:ext uri="{BB962C8B-B14F-4D97-AF65-F5344CB8AC3E}">
        <p14:creationId xmlns:p14="http://schemas.microsoft.com/office/powerpoint/2010/main" val="331776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21471565-98ED-43A7-A8CF-C13352062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8418E80-397C-46E7-851D-C394A6FE3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7FCA1DB-7856-46FB-8B70-6C22FD446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DE2E2-13F6-4CB2-B44D-334A668AEFD1}" type="datetimeFigureOut">
              <a:rPr lang="it-IT" smtClean="0"/>
              <a:t>16/04/2019</a:t>
            </a:fld>
            <a:endParaRPr lang="it-IT"/>
          </a:p>
        </p:txBody>
      </p:sp>
      <p:sp>
        <p:nvSpPr>
          <p:cNvPr id="5" name="Segnaposto piè di pagina 4">
            <a:extLst>
              <a:ext uri="{FF2B5EF4-FFF2-40B4-BE49-F238E27FC236}">
                <a16:creationId xmlns:a16="http://schemas.microsoft.com/office/drawing/2014/main" xmlns="" id="{FA811BC9-4716-4EA0-9348-B5E4DA927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BC9EEF25-7609-4739-91F1-870564108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53E0D-68D0-4A20-B590-CF872B43F0F0}" type="slidenum">
              <a:rPr lang="it-IT" smtClean="0"/>
              <a:t>‹N›</a:t>
            </a:fld>
            <a:endParaRPr lang="it-IT"/>
          </a:p>
        </p:txBody>
      </p:sp>
    </p:spTree>
    <p:extLst>
      <p:ext uri="{BB962C8B-B14F-4D97-AF65-F5344CB8AC3E}">
        <p14:creationId xmlns:p14="http://schemas.microsoft.com/office/powerpoint/2010/main" val="2295292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ctrTitle"/>
          </p:nvPr>
        </p:nvSpPr>
        <p:spPr>
          <a:xfrm>
            <a:off x="110887" y="1513056"/>
            <a:ext cx="11970224" cy="2397204"/>
          </a:xfrm>
        </p:spPr>
        <p:txBody>
          <a:bodyPr anchor="ctr">
            <a:noAutofit/>
          </a:bodyPr>
          <a:lstStyle/>
          <a:p>
            <a:r>
              <a:rPr lang="it-IT" sz="4800" b="1" i="1"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4800" b="1" i="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4800" b="1" i="1"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4800" b="1" i="1"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4800" b="1" i="1"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4800" b="1" i="1"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4800" b="1" i="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4800" b="1" i="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4800" b="1" i="1"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4800" b="1" i="1"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4800" b="1" i="1"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4800" b="1" i="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type="subTitle" idx="1"/>
          </p:nvPr>
        </p:nvSpPr>
        <p:spPr>
          <a:xfrm>
            <a:off x="1523999" y="4146342"/>
            <a:ext cx="9144000" cy="1655762"/>
          </a:xfrm>
        </p:spPr>
        <p:txBody>
          <a:bodyPr anchor="ctr">
            <a:normAutofit/>
          </a:bodyPr>
          <a:lstStyle/>
          <a:p>
            <a:r>
              <a:rPr lang="it-IT" sz="1800" dirty="0">
                <a:solidFill>
                  <a:schemeClr val="bg1"/>
                </a:solidFill>
                <a:latin typeface="Arial" panose="020B0604020202020204" pitchFamily="34" charset="0"/>
                <a:cs typeface="Arial" panose="020B0604020202020204" pitchFamily="34" charset="0"/>
              </a:rPr>
              <a:t>Francesco </a:t>
            </a:r>
            <a:r>
              <a:rPr lang="it-IT" sz="1800" dirty="0" err="1">
                <a:solidFill>
                  <a:schemeClr val="bg1"/>
                </a:solidFill>
                <a:latin typeface="Arial" panose="020B0604020202020204" pitchFamily="34" charset="0"/>
                <a:cs typeface="Arial" panose="020B0604020202020204" pitchFamily="34" charset="0"/>
              </a:rPr>
              <a:t>Giambuzzi</a:t>
            </a:r>
            <a:r>
              <a:rPr lang="it-IT" sz="1800" dirty="0">
                <a:solidFill>
                  <a:schemeClr val="bg1"/>
                </a:solidFill>
                <a:latin typeface="Arial" panose="020B0604020202020204" pitchFamily="34" charset="0"/>
                <a:cs typeface="Arial" panose="020B0604020202020204" pitchFamily="34" charset="0"/>
              </a:rPr>
              <a:t> – francesco.giambuzzi@studenti.units.it</a:t>
            </a:r>
          </a:p>
          <a:p>
            <a:r>
              <a:rPr lang="it-IT" sz="1800" dirty="0">
                <a:solidFill>
                  <a:schemeClr val="bg1"/>
                </a:solidFill>
                <a:latin typeface="Arial" panose="020B0604020202020204" pitchFamily="34" charset="0"/>
                <a:cs typeface="Arial" panose="020B0604020202020204" pitchFamily="34" charset="0"/>
              </a:rPr>
              <a:t>Diletta Giovanna </a:t>
            </a:r>
            <a:r>
              <a:rPr lang="it-IT" sz="1800" dirty="0" err="1">
                <a:solidFill>
                  <a:schemeClr val="bg1"/>
                </a:solidFill>
                <a:latin typeface="Arial" panose="020B0604020202020204" pitchFamily="34" charset="0"/>
                <a:cs typeface="Arial" panose="020B0604020202020204" pitchFamily="34" charset="0"/>
              </a:rPr>
              <a:t>Legari</a:t>
            </a:r>
            <a:r>
              <a:rPr lang="it-IT" sz="1800" dirty="0">
                <a:solidFill>
                  <a:schemeClr val="bg1"/>
                </a:solidFill>
                <a:latin typeface="Arial" panose="020B0604020202020204" pitchFamily="34" charset="0"/>
                <a:cs typeface="Arial" panose="020B0604020202020204" pitchFamily="34" charset="0"/>
              </a:rPr>
              <a:t> – dilettagiovanna.legari@studenti.units.it</a:t>
            </a:r>
          </a:p>
          <a:p>
            <a:r>
              <a:rPr lang="it-IT" sz="1800" dirty="0">
                <a:solidFill>
                  <a:schemeClr val="bg1"/>
                </a:solidFill>
                <a:latin typeface="Arial" panose="020B0604020202020204" pitchFamily="34" charset="0"/>
                <a:cs typeface="Arial" panose="020B0604020202020204" pitchFamily="34" charset="0"/>
              </a:rPr>
              <a:t>Stefania </a:t>
            </a:r>
            <a:r>
              <a:rPr lang="it-IT" sz="1800" dirty="0" err="1">
                <a:solidFill>
                  <a:schemeClr val="bg1"/>
                </a:solidFill>
                <a:latin typeface="Arial" panose="020B0604020202020204" pitchFamily="34" charset="0"/>
                <a:cs typeface="Arial" panose="020B0604020202020204" pitchFamily="34" charset="0"/>
              </a:rPr>
              <a:t>Zerial</a:t>
            </a:r>
            <a:r>
              <a:rPr lang="it-IT" sz="1800" dirty="0">
                <a:solidFill>
                  <a:schemeClr val="bg1"/>
                </a:solidFill>
                <a:latin typeface="Arial" panose="020B0604020202020204" pitchFamily="34" charset="0"/>
                <a:cs typeface="Arial" panose="020B0604020202020204" pitchFamily="34" charset="0"/>
              </a:rPr>
              <a:t> – stefania.zerial@studenti.units.it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31805"/>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4452119" y="6519446"/>
            <a:ext cx="3287761" cy="307777"/>
          </a:xfrm>
          <a:prstGeom prst="rect">
            <a:avLst/>
          </a:prstGeom>
          <a:noFill/>
        </p:spPr>
        <p:txBody>
          <a:bodyPr wrap="square" rtlCol="0">
            <a:spAutoFit/>
          </a:bodyPr>
          <a:lstStyle/>
          <a:p>
            <a:pPr algn="l"/>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BA6C0ADE-304D-4DE0-88EB-64A369E0F3AC}"/>
              </a:ext>
            </a:extLst>
          </p:cNvPr>
          <p:cNvSpPr txBox="1"/>
          <p:nvPr/>
        </p:nvSpPr>
        <p:spPr>
          <a:xfrm>
            <a:off x="3140263" y="497393"/>
            <a:ext cx="5911471" cy="954107"/>
          </a:xfrm>
          <a:prstGeom prst="rect">
            <a:avLst/>
          </a:prstGeom>
          <a:noFill/>
        </p:spPr>
        <p:txBody>
          <a:bodyPr wrap="square" rtlCol="0">
            <a:spAutoFit/>
          </a:bodyPr>
          <a:lstStyle/>
          <a:p>
            <a:pPr algn="ctr"/>
            <a:r>
              <a:rPr lang="it-IT" sz="2000" b="1" dirty="0">
                <a:solidFill>
                  <a:schemeClr val="bg1"/>
                </a:solidFill>
                <a:latin typeface="Arial" panose="020B0604020202020204" pitchFamily="34" charset="0"/>
                <a:cs typeface="Arial" panose="020B0604020202020204" pitchFamily="34" charset="0"/>
              </a:rPr>
              <a:t>Università degli Studi di Trieste </a:t>
            </a:r>
          </a:p>
          <a:p>
            <a:pPr algn="ctr"/>
            <a:r>
              <a:rPr lang="it-IT" dirty="0">
                <a:solidFill>
                  <a:schemeClr val="bg1"/>
                </a:solidFill>
                <a:latin typeface="Arial" panose="020B0604020202020204" pitchFamily="34" charset="0"/>
                <a:cs typeface="Arial" panose="020B0604020202020204" pitchFamily="34" charset="0"/>
              </a:rPr>
              <a:t>Dipartimento di Scienze della Vita</a:t>
            </a:r>
          </a:p>
          <a:p>
            <a:pPr algn="ctr"/>
            <a:r>
              <a:rPr lang="it-IT" i="1" dirty="0">
                <a:solidFill>
                  <a:schemeClr val="bg1"/>
                </a:solidFill>
                <a:latin typeface="Arial" panose="020B0604020202020204" pitchFamily="34" charset="0"/>
                <a:cs typeface="Arial" panose="020B0604020202020204" pitchFamily="34" charset="0"/>
              </a:rPr>
              <a:t>International </a:t>
            </a:r>
            <a:r>
              <a:rPr lang="it-IT" i="1" dirty="0" err="1">
                <a:solidFill>
                  <a:schemeClr val="bg1"/>
                </a:solidFill>
                <a:latin typeface="Arial" panose="020B0604020202020204" pitchFamily="34" charset="0"/>
                <a:cs typeface="Arial" panose="020B0604020202020204" pitchFamily="34" charset="0"/>
              </a:rPr>
              <a:t>Master’s</a:t>
            </a:r>
            <a:r>
              <a:rPr lang="it-IT" i="1" dirty="0">
                <a:solidFill>
                  <a:schemeClr val="bg1"/>
                </a:solidFill>
                <a:latin typeface="Arial" panose="020B0604020202020204" pitchFamily="34" charset="0"/>
                <a:cs typeface="Arial" panose="020B0604020202020204" pitchFamily="34" charset="0"/>
              </a:rPr>
              <a:t> </a:t>
            </a:r>
            <a:r>
              <a:rPr lang="it-IT" i="1" dirty="0" err="1">
                <a:solidFill>
                  <a:schemeClr val="bg1"/>
                </a:solidFill>
                <a:latin typeface="Arial" panose="020B0604020202020204" pitchFamily="34" charset="0"/>
                <a:cs typeface="Arial" panose="020B0604020202020204" pitchFamily="34" charset="0"/>
              </a:rPr>
              <a:t>Degree</a:t>
            </a:r>
            <a:r>
              <a:rPr lang="it-IT" i="1" dirty="0">
                <a:solidFill>
                  <a:schemeClr val="bg1"/>
                </a:solidFill>
                <a:latin typeface="Arial" panose="020B0604020202020204" pitchFamily="34" charset="0"/>
                <a:cs typeface="Arial" panose="020B0604020202020204" pitchFamily="34" charset="0"/>
              </a:rPr>
              <a:t> in </a:t>
            </a:r>
            <a:r>
              <a:rPr lang="it-IT" i="1" dirty="0" err="1" smtClean="0">
                <a:solidFill>
                  <a:schemeClr val="bg1"/>
                </a:solidFill>
                <a:latin typeface="Arial" panose="020B0604020202020204" pitchFamily="34" charset="0"/>
                <a:cs typeface="Arial" panose="020B0604020202020204" pitchFamily="34" charset="0"/>
              </a:rPr>
              <a:t>Neuroscience</a:t>
            </a:r>
            <a:endParaRPr lang="it-IT"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4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7" y="226966"/>
            <a:ext cx="10944367" cy="1325563"/>
          </a:xfrm>
        </p:spPr>
        <p:txBody>
          <a:bodyPr>
            <a:noAutofit/>
          </a:bodyPr>
          <a:lstStyle/>
          <a:p>
            <a:pPr algn="ctr"/>
            <a:r>
              <a:rPr lang="it-IT" b="1" dirty="0" err="1">
                <a:solidFill>
                  <a:schemeClr val="bg1"/>
                </a:solidFill>
                <a:latin typeface="Arial" charset="0"/>
                <a:ea typeface="Arial" charset="0"/>
                <a:cs typeface="Arial" charset="0"/>
              </a:rPr>
              <a:t>Obesity-Related</a:t>
            </a:r>
            <a:r>
              <a:rPr lang="it-IT" b="1" dirty="0">
                <a:solidFill>
                  <a:schemeClr val="bg1"/>
                </a:solidFill>
                <a:latin typeface="Arial" charset="0"/>
                <a:ea typeface="Arial" charset="0"/>
                <a:cs typeface="Arial" charset="0"/>
              </a:rPr>
              <a:t> </a:t>
            </a:r>
            <a:r>
              <a:rPr lang="it-IT" b="1" dirty="0" err="1">
                <a:solidFill>
                  <a:schemeClr val="bg1"/>
                </a:solidFill>
                <a:latin typeface="Arial" charset="0"/>
                <a:ea typeface="Arial" charset="0"/>
                <a:cs typeface="Arial" charset="0"/>
              </a:rPr>
              <a:t>Cancer</a:t>
            </a:r>
            <a:r>
              <a:rPr lang="it-IT" b="1" dirty="0">
                <a:solidFill>
                  <a:schemeClr val="bg1"/>
                </a:solidFill>
                <a:latin typeface="Arial" charset="0"/>
                <a:ea typeface="Arial" charset="0"/>
                <a:cs typeface="Arial" charset="0"/>
              </a:rPr>
              <a:t> </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7" y="1803120"/>
            <a:ext cx="10944366" cy="4351338"/>
          </a:xfrm>
        </p:spPr>
        <p:txBody>
          <a:bodyPr>
            <a:normAutofit lnSpcReduction="10000"/>
          </a:bodyPr>
          <a:lstStyle/>
          <a:p>
            <a:pPr marL="0" lvl="0" indent="0" algn="just">
              <a:lnSpc>
                <a:spcPct val="100000"/>
              </a:lnSpc>
              <a:spcBef>
                <a:spcPts val="0"/>
              </a:spcBef>
              <a:buNone/>
              <a:defRPr/>
            </a:pPr>
            <a:r>
              <a:rPr lang="it-IT" dirty="0" err="1">
                <a:solidFill>
                  <a:schemeClr val="bg1"/>
                </a:solidFill>
                <a:latin typeface="Arial" charset="0"/>
                <a:ea typeface="Arial" charset="0"/>
                <a:cs typeface="Arial" charset="0"/>
              </a:rPr>
              <a:t>Between</a:t>
            </a:r>
            <a:r>
              <a:rPr lang="it-IT" dirty="0">
                <a:solidFill>
                  <a:schemeClr val="bg1"/>
                </a:solidFill>
                <a:latin typeface="Arial" charset="0"/>
                <a:ea typeface="Arial" charset="0"/>
                <a:cs typeface="Arial" charset="0"/>
              </a:rPr>
              <a:t> 2005-2014 </a:t>
            </a:r>
            <a:r>
              <a:rPr lang="it-IT" dirty="0" err="1">
                <a:solidFill>
                  <a:schemeClr val="bg1"/>
                </a:solidFill>
                <a:latin typeface="Arial" charset="0"/>
                <a:ea typeface="Arial" charset="0"/>
                <a:cs typeface="Arial" charset="0"/>
              </a:rPr>
              <a:t>cancers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associated</a:t>
            </a:r>
            <a:r>
              <a:rPr lang="it-IT" dirty="0">
                <a:solidFill>
                  <a:schemeClr val="bg1"/>
                </a:solidFill>
                <a:latin typeface="Arial" charset="0"/>
                <a:ea typeface="Arial" charset="0"/>
                <a:cs typeface="Arial" charset="0"/>
              </a:rPr>
              <a:t> with </a:t>
            </a:r>
            <a:r>
              <a:rPr lang="it-IT" dirty="0" err="1">
                <a:solidFill>
                  <a:schemeClr val="bg1"/>
                </a:solidFill>
                <a:latin typeface="Arial" charset="0"/>
                <a:ea typeface="Arial" charset="0"/>
                <a:cs typeface="Arial" charset="0"/>
              </a:rPr>
              <a:t>overweight</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obesity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increased</a:t>
            </a:r>
            <a:r>
              <a:rPr lang="it-IT" b="1" dirty="0">
                <a:solidFill>
                  <a:schemeClr val="bg1"/>
                </a:solidFill>
                <a:latin typeface="Arial" charset="0"/>
                <a:ea typeface="Arial" charset="0"/>
                <a:cs typeface="Arial" charset="0"/>
              </a:rPr>
              <a:t> </a:t>
            </a:r>
            <a:r>
              <a:rPr lang="it-IT" dirty="0">
                <a:solidFill>
                  <a:schemeClr val="bg1"/>
                </a:solidFill>
                <a:latin typeface="Arial" charset="0"/>
                <a:ea typeface="Arial" charset="0"/>
                <a:cs typeface="Arial" charset="0"/>
              </a:rPr>
              <a:t>7%</a:t>
            </a:r>
            <a:r>
              <a:rPr lang="it-IT" b="1" dirty="0">
                <a:solidFill>
                  <a:schemeClr val="bg1"/>
                </a:solidFill>
                <a:latin typeface="Arial" charset="0"/>
                <a:ea typeface="Arial" charset="0"/>
                <a:cs typeface="Arial" charset="0"/>
              </a:rPr>
              <a:t>. </a:t>
            </a:r>
          </a:p>
          <a:p>
            <a:pPr marL="0" lvl="0" indent="0" algn="just">
              <a:lnSpc>
                <a:spcPct val="100000"/>
              </a:lnSpc>
              <a:spcBef>
                <a:spcPts val="0"/>
              </a:spcBef>
              <a:buNone/>
              <a:defRPr/>
            </a:pPr>
            <a:endParaRPr lang="it-IT" dirty="0">
              <a:solidFill>
                <a:schemeClr val="bg1"/>
              </a:solidFill>
              <a:latin typeface="Arial" charset="0"/>
              <a:ea typeface="Arial" charset="0"/>
              <a:cs typeface="Arial" charset="0"/>
            </a:endParaRPr>
          </a:p>
          <a:p>
            <a:pPr lvl="0" algn="just">
              <a:lnSpc>
                <a:spcPct val="100000"/>
              </a:lnSpc>
              <a:spcBef>
                <a:spcPts val="0"/>
              </a:spcBef>
              <a:buFont typeface="Wingdings" charset="2"/>
              <a:buChar char="Ø"/>
              <a:defRPr/>
            </a:pPr>
            <a:r>
              <a:rPr lang="it-IT" dirty="0">
                <a:solidFill>
                  <a:schemeClr val="bg1"/>
                </a:solidFill>
                <a:latin typeface="Arial" charset="0"/>
                <a:ea typeface="Arial" charset="0"/>
                <a:cs typeface="Arial" charset="0"/>
              </a:rPr>
              <a:t>42 </a:t>
            </a:r>
            <a:r>
              <a:rPr lang="it-IT" dirty="0" err="1">
                <a:solidFill>
                  <a:schemeClr val="bg1"/>
                </a:solidFill>
                <a:latin typeface="Arial" charset="0"/>
                <a:ea typeface="Arial" charset="0"/>
                <a:cs typeface="Arial" charset="0"/>
              </a:rPr>
              <a:t>prospective</a:t>
            </a:r>
            <a:r>
              <a:rPr lang="it-IT" dirty="0">
                <a:solidFill>
                  <a:schemeClr val="bg1"/>
                </a:solidFill>
                <a:latin typeface="Arial" charset="0"/>
                <a:ea typeface="Arial" charset="0"/>
                <a:cs typeface="Arial" charset="0"/>
              </a:rPr>
              <a:t> and 14 </a:t>
            </a:r>
            <a:r>
              <a:rPr lang="it-IT" dirty="0" err="1">
                <a:solidFill>
                  <a:schemeClr val="bg1"/>
                </a:solidFill>
                <a:latin typeface="Arial" charset="0"/>
                <a:ea typeface="Arial" charset="0"/>
                <a:cs typeface="Arial" charset="0"/>
              </a:rPr>
              <a:t>retrospective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studies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every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increase</a:t>
            </a:r>
            <a:r>
              <a:rPr lang="it-IT" dirty="0">
                <a:solidFill>
                  <a:schemeClr val="bg1"/>
                </a:solidFill>
                <a:latin typeface="Arial" charset="0"/>
                <a:ea typeface="Arial" charset="0"/>
                <a:cs typeface="Arial" charset="0"/>
              </a:rPr>
              <a:t> in BMI by 5 kg/m</a:t>
            </a:r>
            <a:r>
              <a:rPr lang="it-IT" baseline="30000" dirty="0">
                <a:solidFill>
                  <a:schemeClr val="bg1"/>
                </a:solidFill>
                <a:latin typeface="Arial" charset="0"/>
                <a:ea typeface="Arial" charset="0"/>
                <a:cs typeface="Arial" charset="0"/>
              </a:rPr>
              <a:t>2</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was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associated</a:t>
            </a:r>
            <a:r>
              <a:rPr lang="it-IT" dirty="0">
                <a:solidFill>
                  <a:schemeClr val="bg1"/>
                </a:solidFill>
                <a:latin typeface="Arial" charset="0"/>
                <a:ea typeface="Arial" charset="0"/>
                <a:cs typeface="Arial" charset="0"/>
              </a:rPr>
              <a:t> to an 18% </a:t>
            </a:r>
            <a:r>
              <a:rPr lang="it-IT" dirty="0" err="1">
                <a:solidFill>
                  <a:schemeClr val="bg1"/>
                </a:solidFill>
                <a:latin typeface="Arial" charset="0"/>
                <a:ea typeface="Arial" charset="0"/>
                <a:cs typeface="Arial" charset="0"/>
              </a:rPr>
              <a:t>higher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risk</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colorectal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a:t>
            </a:r>
          </a:p>
          <a:p>
            <a:pPr lvl="0" algn="just">
              <a:lnSpc>
                <a:spcPct val="100000"/>
              </a:lnSpc>
              <a:spcBef>
                <a:spcPts val="0"/>
              </a:spcBef>
              <a:buFont typeface="Wingdings" charset="2"/>
              <a:buChar char="Ø"/>
              <a:defRPr/>
            </a:pPr>
            <a:endParaRPr lang="it-IT" dirty="0">
              <a:solidFill>
                <a:schemeClr val="bg1"/>
              </a:solidFill>
              <a:latin typeface="Arial" charset="0"/>
              <a:ea typeface="Arial" charset="0"/>
              <a:cs typeface="Arial" charset="0"/>
            </a:endParaRPr>
          </a:p>
          <a:p>
            <a:pPr lvl="0" algn="just">
              <a:lnSpc>
                <a:spcPct val="100000"/>
              </a:lnSpc>
              <a:spcBef>
                <a:spcPts val="0"/>
              </a:spcBef>
              <a:buFont typeface="Wingdings" charset="2"/>
              <a:buChar char="Ø"/>
            </a:pPr>
            <a:r>
              <a:rPr lang="it-IT" dirty="0">
                <a:solidFill>
                  <a:schemeClr val="bg1"/>
                </a:solidFill>
                <a:latin typeface="Arial" charset="0"/>
                <a:ea typeface="Arial" charset="0"/>
                <a:cs typeface="Arial" charset="0"/>
              </a:rPr>
              <a:t>82 </a:t>
            </a:r>
            <a:r>
              <a:rPr lang="it-IT" dirty="0" err="1">
                <a:solidFill>
                  <a:schemeClr val="bg1"/>
                </a:solidFill>
                <a:latin typeface="Arial" charset="0"/>
                <a:ea typeface="Arial" charset="0"/>
                <a:cs typeface="Arial" charset="0"/>
              </a:rPr>
              <a:t>studies</a:t>
            </a:r>
            <a:r>
              <a:rPr lang="it-IT" dirty="0">
                <a:solidFill>
                  <a:schemeClr val="bg1"/>
                </a:solidFill>
                <a:latin typeface="Arial" charset="0"/>
                <a:ea typeface="Arial" charset="0"/>
                <a:cs typeface="Arial" charset="0"/>
              </a:rPr>
              <a:t> on </a:t>
            </a:r>
            <a:r>
              <a:rPr lang="it-IT" dirty="0" err="1">
                <a:solidFill>
                  <a:schemeClr val="bg1"/>
                </a:solidFill>
                <a:latin typeface="Arial" charset="0"/>
                <a:ea typeface="Arial" charset="0"/>
                <a:cs typeface="Arial" charset="0"/>
              </a:rPr>
              <a:t>breast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every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increase</a:t>
            </a:r>
            <a:r>
              <a:rPr lang="it-IT" dirty="0">
                <a:solidFill>
                  <a:schemeClr val="bg1"/>
                </a:solidFill>
                <a:latin typeface="Arial" charset="0"/>
                <a:ea typeface="Arial" charset="0"/>
                <a:cs typeface="Arial" charset="0"/>
              </a:rPr>
              <a:t> in BMI by 5 kg/m</a:t>
            </a:r>
            <a:r>
              <a:rPr lang="it-IT" baseline="30000" dirty="0">
                <a:solidFill>
                  <a:schemeClr val="bg1"/>
                </a:solidFill>
                <a:latin typeface="Arial" charset="0"/>
                <a:ea typeface="Arial" charset="0"/>
                <a:cs typeface="Arial" charset="0"/>
              </a:rPr>
              <a:t>2</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before</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after</a:t>
            </a:r>
            <a:r>
              <a:rPr lang="it-IT" dirty="0">
                <a:solidFill>
                  <a:schemeClr val="bg1"/>
                </a:solidFill>
                <a:latin typeface="Arial" charset="0"/>
                <a:ea typeface="Arial" charset="0"/>
                <a:cs typeface="Arial" charset="0"/>
              </a:rPr>
              <a:t> 1 </a:t>
            </a:r>
            <a:r>
              <a:rPr lang="it-IT" dirty="0" err="1">
                <a:solidFill>
                  <a:schemeClr val="bg1"/>
                </a:solidFill>
                <a:latin typeface="Arial" charset="0"/>
                <a:ea typeface="Arial" charset="0"/>
                <a:cs typeface="Arial" charset="0"/>
              </a:rPr>
              <a:t>year</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diagnosis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increases</a:t>
            </a:r>
            <a:r>
              <a:rPr lang="it-IT" dirty="0">
                <a:solidFill>
                  <a:schemeClr val="bg1"/>
                </a:solidFill>
                <a:latin typeface="Arial" charset="0"/>
                <a:ea typeface="Arial" charset="0"/>
                <a:cs typeface="Arial" charset="0"/>
              </a:rPr>
              <a:t> the </a:t>
            </a:r>
            <a:r>
              <a:rPr lang="it-IT" dirty="0" err="1">
                <a:solidFill>
                  <a:schemeClr val="bg1"/>
                </a:solidFill>
                <a:latin typeface="Arial" charset="0"/>
                <a:ea typeface="Arial" charset="0"/>
                <a:cs typeface="Arial" charset="0"/>
              </a:rPr>
              <a:t>risks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respectively</a:t>
            </a:r>
            <a:r>
              <a:rPr lang="it-IT" dirty="0">
                <a:solidFill>
                  <a:schemeClr val="bg1"/>
                </a:solidFill>
                <a:latin typeface="Arial" charset="0"/>
                <a:ea typeface="Arial" charset="0"/>
                <a:cs typeface="Arial" charset="0"/>
              </a:rPr>
              <a:t> by 18% and 29% for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breast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mortality</a:t>
            </a:r>
            <a:r>
              <a:rPr lang="it-IT" dirty="0">
                <a:solidFill>
                  <a:schemeClr val="bg1"/>
                </a:solidFill>
                <a:latin typeface="Arial" charset="0"/>
                <a:ea typeface="Arial" charset="0"/>
                <a:cs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3" y="6271610"/>
            <a:ext cx="5741514"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02997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07525" y="220749"/>
            <a:ext cx="11176948" cy="1325563"/>
          </a:xfrm>
        </p:spPr>
        <p:txBody>
          <a:bodyPr>
            <a:noAutofit/>
          </a:bodyPr>
          <a:lstStyle/>
          <a:p>
            <a:pPr algn="ctr"/>
            <a:r>
              <a:rPr lang="it-IT" b="1" dirty="0" err="1">
                <a:solidFill>
                  <a:schemeClr val="bg1"/>
                </a:solidFill>
                <a:latin typeface="Arial" charset="0"/>
                <a:ea typeface="Arial" charset="0"/>
                <a:cs typeface="Arial" charset="0"/>
              </a:rPr>
              <a:t>Obesity-Related</a:t>
            </a:r>
            <a:r>
              <a:rPr lang="it-IT" b="1" dirty="0">
                <a:solidFill>
                  <a:schemeClr val="bg1"/>
                </a:solidFill>
                <a:latin typeface="Arial" charset="0"/>
                <a:ea typeface="Arial" charset="0"/>
                <a:cs typeface="Arial" charset="0"/>
              </a:rPr>
              <a:t> </a:t>
            </a:r>
            <a:r>
              <a:rPr lang="it-IT" b="1" dirty="0" err="1">
                <a:solidFill>
                  <a:schemeClr val="bg1"/>
                </a:solidFill>
                <a:latin typeface="Arial" charset="0"/>
                <a:ea typeface="Arial" charset="0"/>
                <a:cs typeface="Arial" charset="0"/>
              </a:rPr>
              <a:t>Cancer</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5" y="1825625"/>
            <a:ext cx="10944367" cy="4351338"/>
          </a:xfrm>
        </p:spPr>
        <p:txBody>
          <a:bodyPr/>
          <a:lstStyle/>
          <a:p>
            <a:pPr marL="0" lvl="0" indent="0" algn="just">
              <a:lnSpc>
                <a:spcPct val="100000"/>
              </a:lnSpc>
              <a:spcBef>
                <a:spcPts val="0"/>
              </a:spcBef>
              <a:buNone/>
              <a:defRPr/>
            </a:pPr>
            <a:r>
              <a:rPr lang="it-IT" dirty="0" err="1">
                <a:solidFill>
                  <a:schemeClr val="bg1"/>
                </a:solidFill>
                <a:latin typeface="Arial" charset="0"/>
                <a:ea typeface="Arial" charset="0"/>
                <a:cs typeface="Arial" charset="0"/>
              </a:rPr>
              <a:t>Obesity-associated</a:t>
            </a:r>
            <a:r>
              <a:rPr lang="it-IT" dirty="0">
                <a:solidFill>
                  <a:schemeClr val="bg1"/>
                </a:solidFill>
                <a:latin typeface="Arial" charset="0"/>
                <a:ea typeface="Arial" charset="0"/>
                <a:cs typeface="Arial" charset="0"/>
              </a:rPr>
              <a:t> DNA </a:t>
            </a:r>
            <a:r>
              <a:rPr lang="it-IT" dirty="0" err="1">
                <a:solidFill>
                  <a:schemeClr val="bg1"/>
                </a:solidFill>
                <a:latin typeface="Arial" charset="0"/>
                <a:ea typeface="Arial" charset="0"/>
                <a:cs typeface="Arial" charset="0"/>
              </a:rPr>
              <a:t>damage</a:t>
            </a:r>
            <a:r>
              <a:rPr lang="it-IT" dirty="0">
                <a:solidFill>
                  <a:schemeClr val="bg1"/>
                </a:solidFill>
                <a:latin typeface="Arial" charset="0"/>
                <a:ea typeface="Arial" charset="0"/>
                <a:cs typeface="Arial" charset="0"/>
              </a:rPr>
              <a:t> can </a:t>
            </a:r>
            <a:r>
              <a:rPr lang="it-IT" dirty="0" err="1">
                <a:solidFill>
                  <a:schemeClr val="bg1"/>
                </a:solidFill>
                <a:latin typeface="Arial" charset="0"/>
                <a:ea typeface="Arial" charset="0"/>
                <a:cs typeface="Arial" charset="0"/>
              </a:rPr>
              <a:t>also</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promote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a:t>
            </a:r>
            <a:r>
              <a:rPr lang="it-IT" b="1"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growth</a:t>
            </a:r>
            <a:r>
              <a:rPr lang="it-IT" dirty="0">
                <a:solidFill>
                  <a:schemeClr val="bg1"/>
                </a:solidFill>
                <a:latin typeface="Arial" charset="0"/>
                <a:ea typeface="Arial" charset="0"/>
                <a:cs typeface="Arial" charset="0"/>
              </a:rPr>
              <a:t>. In obese the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development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promoted</a:t>
            </a:r>
            <a:r>
              <a:rPr lang="it-IT" dirty="0">
                <a:solidFill>
                  <a:schemeClr val="bg1"/>
                </a:solidFill>
                <a:latin typeface="Arial" charset="0"/>
                <a:ea typeface="Arial" charset="0"/>
                <a:cs typeface="Arial" charset="0"/>
              </a:rPr>
              <a:t> by:  </a:t>
            </a:r>
          </a:p>
          <a:p>
            <a:pPr lvl="0" algn="just">
              <a:lnSpc>
                <a:spcPct val="100000"/>
              </a:lnSpc>
              <a:spcBef>
                <a:spcPts val="0"/>
              </a:spcBef>
              <a:buFont typeface="Wingdings" charset="2"/>
              <a:buChar char="Ø"/>
              <a:defRPr/>
            </a:pPr>
            <a:endParaRPr lang="it-IT" dirty="0">
              <a:solidFill>
                <a:schemeClr val="bg1"/>
              </a:solidFill>
              <a:latin typeface="Arial" charset="0"/>
              <a:ea typeface="Arial" charset="0"/>
              <a:cs typeface="Arial" charset="0"/>
            </a:endParaRPr>
          </a:p>
          <a:p>
            <a:pPr algn="just">
              <a:lnSpc>
                <a:spcPct val="100000"/>
              </a:lnSpc>
              <a:spcBef>
                <a:spcPts val="0"/>
              </a:spcBef>
              <a:defRPr/>
            </a:pPr>
            <a:r>
              <a:rPr lang="it-IT" dirty="0" err="1">
                <a:solidFill>
                  <a:schemeClr val="bg1"/>
                </a:solidFill>
                <a:latin typeface="Arial" charset="0"/>
                <a:ea typeface="Arial" charset="0"/>
                <a:cs typeface="Arial" charset="0"/>
              </a:rPr>
              <a:t>Reduced</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secretion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adiponectin</a:t>
            </a:r>
            <a:r>
              <a:rPr lang="it-IT" dirty="0">
                <a:solidFill>
                  <a:schemeClr val="bg1"/>
                </a:solidFill>
                <a:latin typeface="Arial" charset="0"/>
                <a:ea typeface="Arial" charset="0"/>
                <a:cs typeface="Arial" charset="0"/>
              </a:rPr>
              <a:t>;</a:t>
            </a:r>
          </a:p>
          <a:p>
            <a:pPr algn="just">
              <a:lnSpc>
                <a:spcPct val="100000"/>
              </a:lnSpc>
              <a:spcBef>
                <a:spcPts val="0"/>
              </a:spcBef>
              <a:defRPr/>
            </a:pPr>
            <a:r>
              <a:rPr lang="it-IT" dirty="0" err="1">
                <a:solidFill>
                  <a:schemeClr val="bg1"/>
                </a:solidFill>
                <a:latin typeface="Arial" charset="0"/>
                <a:ea typeface="Arial" charset="0"/>
                <a:cs typeface="Arial" charset="0"/>
              </a:rPr>
              <a:t>Increased</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secretion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leptin</a:t>
            </a:r>
            <a:r>
              <a:rPr lang="it-IT" dirty="0">
                <a:solidFill>
                  <a:schemeClr val="bg1"/>
                </a:solidFill>
                <a:latin typeface="Arial" charset="0"/>
                <a:ea typeface="Arial" charset="0"/>
                <a:cs typeface="Arial" charset="0"/>
              </a:rPr>
              <a:t> by adipose </a:t>
            </a:r>
            <a:r>
              <a:rPr lang="it-IT" dirty="0" err="1">
                <a:solidFill>
                  <a:schemeClr val="bg1"/>
                </a:solidFill>
                <a:latin typeface="Arial" charset="0"/>
                <a:ea typeface="Arial" charset="0"/>
                <a:cs typeface="Arial" charset="0"/>
              </a:rPr>
              <a:t>tissue</a:t>
            </a:r>
            <a:r>
              <a:rPr lang="it-IT" dirty="0">
                <a:solidFill>
                  <a:schemeClr val="bg1"/>
                </a:solidFill>
                <a:latin typeface="Arial" charset="0"/>
                <a:ea typeface="Arial" charset="0"/>
                <a:cs typeface="Arial" charset="0"/>
              </a:rPr>
              <a:t>.  </a:t>
            </a:r>
          </a:p>
          <a:p>
            <a:pPr marL="0" lvl="0" indent="0" algn="just">
              <a:lnSpc>
                <a:spcPct val="100000"/>
              </a:lnSpc>
              <a:spcBef>
                <a:spcPts val="0"/>
              </a:spcBef>
              <a:buNone/>
              <a:defRPr/>
            </a:pPr>
            <a:endParaRPr lang="it-IT" dirty="0">
              <a:solidFill>
                <a:schemeClr val="bg1"/>
              </a:solidFill>
              <a:latin typeface="Arial" charset="0"/>
              <a:ea typeface="Arial" charset="0"/>
              <a:cs typeface="Arial" charset="0"/>
            </a:endParaRPr>
          </a:p>
          <a:p>
            <a:pPr marL="0" lvl="0" indent="0" algn="just">
              <a:lnSpc>
                <a:spcPct val="100000"/>
              </a:lnSpc>
              <a:spcBef>
                <a:spcPts val="0"/>
              </a:spcBef>
              <a:buNone/>
              <a:defRPr/>
            </a:pPr>
            <a:r>
              <a:rPr lang="it-IT" dirty="0" err="1">
                <a:solidFill>
                  <a:schemeClr val="bg1"/>
                </a:solidFill>
                <a:latin typeface="Arial" charset="0"/>
                <a:ea typeface="Arial" charset="0"/>
                <a:cs typeface="Arial" charset="0"/>
              </a:rPr>
              <a:t>Those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abnormalities</a:t>
            </a:r>
            <a:r>
              <a:rPr lang="it-IT" dirty="0">
                <a:solidFill>
                  <a:schemeClr val="bg1"/>
                </a:solidFill>
                <a:latin typeface="Arial" charset="0"/>
                <a:ea typeface="Arial" charset="0"/>
                <a:cs typeface="Arial" charset="0"/>
              </a:rPr>
              <a:t> in the </a:t>
            </a:r>
            <a:r>
              <a:rPr lang="it-IT" dirty="0" err="1">
                <a:solidFill>
                  <a:schemeClr val="bg1"/>
                </a:solidFill>
                <a:latin typeface="Arial" charset="0"/>
                <a:ea typeface="Arial" charset="0"/>
                <a:cs typeface="Arial" charset="0"/>
              </a:rPr>
              <a:t>secretion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cytokines</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adipokines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lead</a:t>
            </a:r>
            <a:r>
              <a:rPr lang="it-IT" dirty="0">
                <a:solidFill>
                  <a:schemeClr val="bg1"/>
                </a:solidFill>
                <a:latin typeface="Arial" charset="0"/>
                <a:ea typeface="Arial" charset="0"/>
                <a:cs typeface="Arial" charset="0"/>
              </a:rPr>
              <a:t> to the </a:t>
            </a:r>
            <a:r>
              <a:rPr lang="it-IT" dirty="0" err="1">
                <a:solidFill>
                  <a:schemeClr val="bg1"/>
                </a:solidFill>
                <a:latin typeface="Arial" charset="0"/>
                <a:ea typeface="Arial" charset="0"/>
                <a:cs typeface="Arial" charset="0"/>
              </a:rPr>
              <a:t>activation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oncogenic</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pathways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such</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as</a:t>
            </a:r>
            <a:r>
              <a:rPr lang="it-IT" dirty="0">
                <a:solidFill>
                  <a:schemeClr val="bg1"/>
                </a:solidFill>
                <a:latin typeface="Arial" charset="0"/>
                <a:ea typeface="Arial" charset="0"/>
                <a:cs typeface="Arial" charset="0"/>
              </a:rPr>
              <a:t>: </a:t>
            </a:r>
          </a:p>
          <a:p>
            <a:pPr marL="0" lvl="0" indent="0" algn="ctr">
              <a:lnSpc>
                <a:spcPct val="100000"/>
              </a:lnSpc>
              <a:spcBef>
                <a:spcPts val="0"/>
              </a:spcBef>
              <a:buNone/>
              <a:defRPr/>
            </a:pPr>
            <a:r>
              <a:rPr lang="it-IT" b="1" dirty="0">
                <a:solidFill>
                  <a:schemeClr val="bg1"/>
                </a:solidFill>
                <a:latin typeface="Arial" charset="0"/>
                <a:ea typeface="Arial" charset="0"/>
                <a:cs typeface="Arial" charset="0"/>
              </a:rPr>
              <a:t>NF-</a:t>
            </a:r>
            <a:r>
              <a:rPr lang="it-IT" b="1" dirty="0" err="1">
                <a:solidFill>
                  <a:schemeClr val="bg1"/>
                </a:solidFill>
                <a:latin typeface="Arial" charset="0"/>
                <a:ea typeface="Arial" charset="0"/>
                <a:cs typeface="Arial" charset="0"/>
              </a:rPr>
              <a:t>kB</a:t>
            </a:r>
            <a:r>
              <a:rPr lang="it-IT" dirty="0">
                <a:solidFill>
                  <a:schemeClr val="bg1"/>
                </a:solidFill>
                <a:latin typeface="Arial" charset="0"/>
                <a:ea typeface="Arial" charset="0"/>
                <a:cs typeface="Arial" charset="0"/>
              </a:rPr>
              <a:t>, </a:t>
            </a:r>
            <a:r>
              <a:rPr lang="it-IT" b="1" dirty="0">
                <a:solidFill>
                  <a:schemeClr val="bg1"/>
                </a:solidFill>
                <a:latin typeface="Arial" charset="0"/>
                <a:ea typeface="Arial" charset="0"/>
                <a:cs typeface="Arial" charset="0"/>
              </a:rPr>
              <a:t>JAK2/STAT3</a:t>
            </a:r>
            <a:r>
              <a:rPr lang="it-IT" dirty="0">
                <a:solidFill>
                  <a:schemeClr val="bg1"/>
                </a:solidFill>
                <a:latin typeface="Arial" charset="0"/>
                <a:ea typeface="Arial" charset="0"/>
                <a:cs typeface="Arial" charset="0"/>
              </a:rPr>
              <a:t> or </a:t>
            </a:r>
            <a:r>
              <a:rPr lang="it-IT" b="1" dirty="0">
                <a:solidFill>
                  <a:schemeClr val="bg1"/>
                </a:solidFill>
                <a:latin typeface="Arial" charset="0"/>
                <a:ea typeface="Arial" charset="0"/>
                <a:cs typeface="Arial" charset="0"/>
              </a:rPr>
              <a:t>PI3K/AKT</a:t>
            </a:r>
            <a:endParaRPr lang="it-IT" dirty="0">
              <a:solidFill>
                <a:schemeClr val="bg1"/>
              </a:solidFill>
              <a:latin typeface="Arial" charset="0"/>
              <a:ea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2" y="6271610"/>
            <a:ext cx="5741515"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1347250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6" y="220749"/>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a:t>
            </a:r>
            <a:b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a new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biochemical</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perspective</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460611" y="1825625"/>
            <a:ext cx="11270775" cy="4351338"/>
          </a:xfrm>
        </p:spPr>
        <p:txBody>
          <a:bodyPr>
            <a:normAutofit/>
          </a:bodyPr>
          <a:lstStyle/>
          <a:p>
            <a:pPr marL="0" indent="0" algn="just">
              <a:buNone/>
            </a:pPr>
            <a:r>
              <a:rPr lang="it-IT" dirty="0">
                <a:solidFill>
                  <a:schemeClr val="bg1"/>
                </a:solidFill>
                <a:latin typeface="Arial" panose="020B0604020202020204" pitchFamily="34" charset="0"/>
                <a:cs typeface="Arial" panose="020B0604020202020204" pitchFamily="34" charset="0"/>
              </a:rPr>
              <a:t>The </a:t>
            </a:r>
            <a:r>
              <a:rPr lang="it-IT" dirty="0" err="1">
                <a:solidFill>
                  <a:schemeClr val="bg1"/>
                </a:solidFill>
                <a:latin typeface="Arial" panose="020B0604020202020204" pitchFamily="34" charset="0"/>
                <a:cs typeface="Arial" panose="020B0604020202020204" pitchFamily="34" charset="0"/>
              </a:rPr>
              <a:t>interface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between</a:t>
            </a:r>
            <a:r>
              <a:rPr lang="it-IT" dirty="0">
                <a:solidFill>
                  <a:schemeClr val="bg1"/>
                </a:solidFill>
                <a:latin typeface="Arial" panose="020B0604020202020204" pitchFamily="34" charset="0"/>
                <a:cs typeface="Arial" panose="020B0604020202020204" pitchFamily="34" charset="0"/>
              </a:rPr>
              <a:t> adipose </a:t>
            </a:r>
            <a:r>
              <a:rPr lang="it-IT" dirty="0" err="1">
                <a:solidFill>
                  <a:schemeClr val="bg1"/>
                </a:solidFill>
                <a:latin typeface="Arial" panose="020B0604020202020204" pitchFamily="34" charset="0"/>
                <a:cs typeface="Arial" panose="020B0604020202020204" pitchFamily="34" charset="0"/>
              </a:rPr>
              <a:t>metabolism</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inflammation</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carcinogenesis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mediated</a:t>
            </a:r>
            <a:r>
              <a:rPr lang="it-IT" dirty="0">
                <a:solidFill>
                  <a:schemeClr val="bg1"/>
                </a:solidFill>
                <a:latin typeface="Arial" panose="020B0604020202020204" pitchFamily="34" charset="0"/>
                <a:cs typeface="Arial" panose="020B0604020202020204" pitchFamily="34" charset="0"/>
              </a:rPr>
              <a:t> by </a:t>
            </a:r>
            <a:r>
              <a:rPr lang="it-IT" dirty="0" err="1">
                <a:solidFill>
                  <a:schemeClr val="bg1"/>
                </a:solidFill>
                <a:latin typeface="Arial" panose="020B0604020202020204" pitchFamily="34" charset="0"/>
                <a:cs typeface="Arial" panose="020B0604020202020204" pitchFamily="34" charset="0"/>
              </a:rPr>
              <a:t>newly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links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involving</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biochemical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pathways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which</a:t>
            </a:r>
            <a:r>
              <a:rPr lang="it-IT" dirty="0">
                <a:solidFill>
                  <a:schemeClr val="bg1"/>
                </a:solidFill>
                <a:latin typeface="Arial" panose="020B0604020202020204" pitchFamily="34" charset="0"/>
                <a:cs typeface="Arial" panose="020B0604020202020204" pitchFamily="34" charset="0"/>
              </a:rPr>
              <a:t> open new </a:t>
            </a:r>
            <a:r>
              <a:rPr lang="it-IT" dirty="0" err="1">
                <a:solidFill>
                  <a:schemeClr val="bg1"/>
                </a:solidFill>
                <a:latin typeface="Arial" panose="020B0604020202020204" pitchFamily="34" charset="0"/>
                <a:cs typeface="Arial" panose="020B0604020202020204" pitchFamily="34" charset="0"/>
              </a:rPr>
              <a:t>perspectives</a:t>
            </a:r>
            <a:r>
              <a:rPr lang="it-IT" dirty="0">
                <a:solidFill>
                  <a:schemeClr val="bg1"/>
                </a:solidFill>
                <a:latin typeface="Arial" panose="020B0604020202020204" pitchFamily="34" charset="0"/>
                <a:cs typeface="Arial" panose="020B0604020202020204" pitchFamily="34" charset="0"/>
              </a:rPr>
              <a:t> on the </a:t>
            </a:r>
            <a:r>
              <a:rPr lang="it-IT" dirty="0" err="1">
                <a:solidFill>
                  <a:schemeClr val="bg1"/>
                </a:solidFill>
                <a:latin typeface="Arial" panose="020B0604020202020204" pitchFamily="34" charset="0"/>
                <a:cs typeface="Arial" panose="020B0604020202020204" pitchFamily="34" charset="0"/>
              </a:rPr>
              <a:t>obesity-cancer</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relationship</a:t>
            </a:r>
            <a:r>
              <a:rPr lang="it-IT" dirty="0">
                <a:solidFill>
                  <a:schemeClr val="bg1"/>
                </a:solidFill>
                <a:latin typeface="Arial" panose="020B0604020202020204" pitchFamily="34" charset="0"/>
                <a:cs typeface="Arial" panose="020B0604020202020204" pitchFamily="34" charset="0"/>
              </a:rPr>
              <a:t> in a more </a:t>
            </a:r>
            <a:r>
              <a:rPr lang="it-IT" dirty="0" err="1">
                <a:solidFill>
                  <a:schemeClr val="bg1"/>
                </a:solidFill>
                <a:latin typeface="Arial" panose="020B0604020202020204" pitchFamily="34" charset="0"/>
                <a:cs typeface="Arial" panose="020B0604020202020204" pitchFamily="34" charset="0"/>
              </a:rPr>
              <a:t>biologically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integrated</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manner</a:t>
            </a:r>
            <a:r>
              <a:rPr lang="it-IT" dirty="0">
                <a:solidFill>
                  <a:schemeClr val="bg1"/>
                </a:solidFill>
                <a:latin typeface="Arial" panose="020B0604020202020204" pitchFamily="34" charset="0"/>
                <a:cs typeface="Arial" panose="020B0604020202020204" pitchFamily="34" charset="0"/>
              </a:rPr>
              <a:t>.</a:t>
            </a:r>
          </a:p>
          <a:p>
            <a:pPr marL="0" indent="0" algn="just">
              <a:buNone/>
            </a:pPr>
            <a:endParaRPr lang="it-IT" dirty="0">
              <a:solidFill>
                <a:schemeClr val="bg1"/>
              </a:solidFill>
              <a:latin typeface="Arial" panose="020B0604020202020204" pitchFamily="34" charset="0"/>
              <a:cs typeface="Arial" panose="020B0604020202020204" pitchFamily="34" charset="0"/>
            </a:endParaRPr>
          </a:p>
          <a:p>
            <a:pPr marL="0" indent="0" algn="just">
              <a:buNone/>
            </a:pPr>
            <a:r>
              <a:rPr lang="it-IT" dirty="0" err="1">
                <a:solidFill>
                  <a:schemeClr val="bg1"/>
                </a:solidFill>
                <a:latin typeface="Arial" panose="020B0604020202020204" pitchFamily="34" charset="0"/>
                <a:cs typeface="Arial" panose="020B0604020202020204" pitchFamily="34" charset="0"/>
              </a:rPr>
              <a:t>We</a:t>
            </a:r>
            <a:r>
              <a:rPr lang="it-IT" dirty="0">
                <a:solidFill>
                  <a:schemeClr val="bg1"/>
                </a:solidFill>
                <a:latin typeface="Arial" panose="020B0604020202020204" pitchFamily="34" charset="0"/>
                <a:cs typeface="Arial" panose="020B0604020202020204" pitchFamily="34" charset="0"/>
              </a:rPr>
              <a:t> are </a:t>
            </a:r>
            <a:r>
              <a:rPr lang="it-IT" dirty="0" err="1">
                <a:solidFill>
                  <a:schemeClr val="bg1"/>
                </a:solidFill>
                <a:latin typeface="Arial" panose="020B0604020202020204" pitchFamily="34" charset="0"/>
                <a:cs typeface="Arial" panose="020B0604020202020204" pitchFamily="34" charset="0"/>
              </a:rPr>
              <a:t>going</a:t>
            </a:r>
            <a:r>
              <a:rPr lang="it-IT" dirty="0">
                <a:solidFill>
                  <a:schemeClr val="bg1"/>
                </a:solidFill>
                <a:latin typeface="Arial" panose="020B0604020202020204" pitchFamily="34" charset="0"/>
                <a:cs typeface="Arial" panose="020B0604020202020204" pitchFamily="34" charset="0"/>
              </a:rPr>
              <a:t> to </a:t>
            </a:r>
            <a:r>
              <a:rPr lang="it-IT" dirty="0" err="1">
                <a:solidFill>
                  <a:schemeClr val="bg1"/>
                </a:solidFill>
                <a:latin typeface="Arial" panose="020B0604020202020204" pitchFamily="34" charset="0"/>
                <a:cs typeface="Arial" panose="020B0604020202020204" pitchFamily="34" charset="0"/>
              </a:rPr>
              <a:t>discuss</a:t>
            </a:r>
            <a:r>
              <a:rPr lang="it-IT" dirty="0">
                <a:solidFill>
                  <a:schemeClr val="bg1"/>
                </a:solidFill>
                <a:latin typeface="Arial" panose="020B0604020202020204" pitchFamily="34" charset="0"/>
                <a:cs typeface="Arial" panose="020B0604020202020204" pitchFamily="34" charset="0"/>
              </a:rPr>
              <a:t>:</a:t>
            </a:r>
          </a:p>
          <a:p>
            <a:pPr algn="just"/>
            <a:r>
              <a:rPr lang="it-IT" dirty="0" err="1">
                <a:solidFill>
                  <a:schemeClr val="bg1"/>
                </a:solidFill>
                <a:latin typeface="Arial" panose="020B0604020202020204" pitchFamily="34" charset="0"/>
                <a:cs typeface="Arial" panose="020B0604020202020204" pitchFamily="34" charset="0"/>
              </a:rPr>
              <a:t>Kynurenine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pathway</a:t>
            </a:r>
            <a:r>
              <a:rPr lang="it-IT" dirty="0">
                <a:solidFill>
                  <a:schemeClr val="bg1"/>
                </a:solidFill>
                <a:latin typeface="Arial" panose="020B0604020202020204" pitchFamily="34" charset="0"/>
                <a:cs typeface="Arial" panose="020B0604020202020204" pitchFamily="34" charset="0"/>
              </a:rPr>
              <a:t>;</a:t>
            </a:r>
          </a:p>
          <a:p>
            <a:pPr algn="just"/>
            <a:r>
              <a:rPr lang="it-IT" dirty="0">
                <a:solidFill>
                  <a:schemeClr val="bg1"/>
                </a:solidFill>
                <a:latin typeface="Arial" panose="020B0604020202020204" pitchFamily="34" charset="0"/>
                <a:cs typeface="Arial" panose="020B0604020202020204" pitchFamily="34" charset="0"/>
              </a:rPr>
              <a:t>Serine </a:t>
            </a:r>
            <a:r>
              <a:rPr lang="it-IT" dirty="0" err="1">
                <a:solidFill>
                  <a:schemeClr val="bg1"/>
                </a:solidFill>
                <a:latin typeface="Arial" panose="020B0604020202020204" pitchFamily="34" charset="0"/>
                <a:cs typeface="Arial" panose="020B0604020202020204" pitchFamily="34" charset="0"/>
              </a:rPr>
              <a:t>proteases</a:t>
            </a:r>
            <a:r>
              <a:rPr lang="it-IT" dirty="0">
                <a:solidFill>
                  <a:schemeClr val="bg1"/>
                </a:solidFill>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6484" y="6271610"/>
            <a:ext cx="5739032"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375251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16435"/>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What</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is</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kynurenine</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pathway</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a:t>
            </a: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731708"/>
            <a:ext cx="10944366" cy="4351338"/>
          </a:xfrm>
        </p:spPr>
        <p:txBody>
          <a:bodyPr>
            <a:normAutofit/>
          </a:bodyPr>
          <a:lstStyle/>
          <a:p>
            <a:pPr marL="0" indent="0" algn="just">
              <a:buNone/>
            </a:pPr>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the </a:t>
            </a:r>
            <a:r>
              <a:rPr lang="it-IT" dirty="0" err="1">
                <a:solidFill>
                  <a:schemeClr val="bg1"/>
                </a:solidFill>
                <a:latin typeface="Arial" panose="020B0604020202020204" pitchFamily="34" charset="0"/>
                <a:cs typeface="Arial" panose="020B0604020202020204" pitchFamily="34" charset="0"/>
              </a:rPr>
              <a:t>dominant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pathway</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Trp</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catabolism</a:t>
            </a:r>
            <a:r>
              <a:rPr lang="it-IT" dirty="0">
                <a:solidFill>
                  <a:schemeClr val="bg1"/>
                </a:solidFill>
                <a:latin typeface="Arial" panose="020B0604020202020204" pitchFamily="34" charset="0"/>
                <a:cs typeface="Arial" panose="020B0604020202020204" pitchFamily="34" charset="0"/>
              </a:rPr>
              <a:t> (95%), </a:t>
            </a:r>
            <a:r>
              <a:rPr lang="it-IT" dirty="0" err="1">
                <a:solidFill>
                  <a:schemeClr val="bg1"/>
                </a:solidFill>
                <a:latin typeface="Arial" panose="020B0604020202020204" pitchFamily="34" charset="0"/>
                <a:cs typeface="Arial" panose="020B0604020202020204" pitchFamily="34" charset="0"/>
              </a:rPr>
              <a:t>initiated</a:t>
            </a:r>
            <a:r>
              <a:rPr lang="it-IT" dirty="0">
                <a:solidFill>
                  <a:schemeClr val="bg1"/>
                </a:solidFill>
                <a:latin typeface="Arial" panose="020B0604020202020204" pitchFamily="34" charset="0"/>
                <a:cs typeface="Arial" panose="020B0604020202020204" pitchFamily="34" charset="0"/>
              </a:rPr>
              <a:t> by:</a:t>
            </a:r>
          </a:p>
          <a:p>
            <a:pPr algn="just"/>
            <a:r>
              <a:rPr lang="it-IT" dirty="0">
                <a:solidFill>
                  <a:schemeClr val="bg1"/>
                </a:solidFill>
                <a:latin typeface="Arial" panose="020B0604020202020204" pitchFamily="34" charset="0"/>
                <a:cs typeface="Arial" panose="020B0604020202020204" pitchFamily="34" charset="0"/>
              </a:rPr>
              <a:t>Indoleamine-2,3-dioxygenase IDO and Trp-2,3-dioxygenase TDO;</a:t>
            </a:r>
          </a:p>
          <a:p>
            <a:pPr algn="just"/>
            <a:r>
              <a:rPr lang="it-IT" dirty="0" err="1">
                <a:solidFill>
                  <a:schemeClr val="bg1"/>
                </a:solidFill>
                <a:latin typeface="Arial" panose="020B0604020202020204" pitchFamily="34" charset="0"/>
                <a:cs typeface="Arial" panose="020B0604020202020204" pitchFamily="34" charset="0"/>
              </a:rPr>
              <a:t>Eating</a:t>
            </a:r>
            <a:r>
              <a:rPr lang="it-IT" dirty="0">
                <a:solidFill>
                  <a:schemeClr val="bg1"/>
                </a:solidFill>
                <a:latin typeface="Arial" panose="020B0604020202020204" pitchFamily="34" charset="0"/>
                <a:cs typeface="Arial" panose="020B0604020202020204" pitchFamily="34" charset="0"/>
              </a:rPr>
              <a:t>.</a:t>
            </a:r>
          </a:p>
          <a:p>
            <a:pPr algn="just"/>
            <a:endParaRPr lang="it-IT" dirty="0">
              <a:solidFill>
                <a:schemeClr val="bg1"/>
              </a:solidFill>
              <a:latin typeface="Arial" panose="020B0604020202020204" pitchFamily="34" charset="0"/>
              <a:cs typeface="Arial" panose="020B0604020202020204" pitchFamily="34" charset="0"/>
            </a:endParaRPr>
          </a:p>
          <a:p>
            <a:pPr algn="just"/>
            <a:r>
              <a:rPr lang="it-IT" dirty="0">
                <a:solidFill>
                  <a:schemeClr val="bg1"/>
                </a:solidFill>
                <a:latin typeface="Arial" panose="020B0604020202020204" pitchFamily="34" charset="0"/>
                <a:cs typeface="Arial" panose="020B0604020202020204" pitchFamily="34" charset="0"/>
              </a:rPr>
              <a:t>The </a:t>
            </a:r>
            <a:r>
              <a:rPr lang="it-IT" dirty="0" err="1">
                <a:solidFill>
                  <a:schemeClr val="bg1"/>
                </a:solidFill>
                <a:latin typeface="Arial" panose="020B0604020202020204" pitchFamily="34" charset="0"/>
                <a:cs typeface="Arial" panose="020B0604020202020204" pitchFamily="34" charset="0"/>
              </a:rPr>
              <a:t>activation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could</a:t>
            </a:r>
            <a:r>
              <a:rPr lang="it-IT" dirty="0">
                <a:solidFill>
                  <a:schemeClr val="bg1"/>
                </a:solidFill>
                <a:latin typeface="Arial" panose="020B0604020202020204" pitchFamily="34" charset="0"/>
                <a:cs typeface="Arial" panose="020B0604020202020204" pitchFamily="34" charset="0"/>
              </a:rPr>
              <a:t> be </a:t>
            </a:r>
            <a:r>
              <a:rPr lang="it-IT" dirty="0" err="1">
                <a:solidFill>
                  <a:schemeClr val="bg1"/>
                </a:solidFill>
                <a:latin typeface="Arial" panose="020B0604020202020204" pitchFamily="34" charset="0"/>
                <a:cs typeface="Arial" panose="020B0604020202020204" pitchFamily="34" charset="0"/>
              </a:rPr>
              <a:t>induced</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adipocytes</a:t>
            </a:r>
            <a:r>
              <a:rPr lang="it-IT" dirty="0">
                <a:solidFill>
                  <a:schemeClr val="bg1"/>
                </a:solidFill>
                <a:latin typeface="Arial" panose="020B0604020202020204" pitchFamily="34" charset="0"/>
                <a:cs typeface="Arial" panose="020B0604020202020204" pitchFamily="34" charset="0"/>
              </a:rPr>
              <a:t> by pro-</a:t>
            </a:r>
            <a:r>
              <a:rPr lang="it-IT" dirty="0" err="1">
                <a:solidFill>
                  <a:schemeClr val="bg1"/>
                </a:solidFill>
                <a:latin typeface="Arial" panose="020B0604020202020204" pitchFamily="34" charset="0"/>
                <a:cs typeface="Arial" panose="020B0604020202020204" pitchFamily="34" charset="0"/>
              </a:rPr>
              <a:t>inflammatory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cytokines</a:t>
            </a:r>
            <a:r>
              <a:rPr lang="it-IT" dirty="0">
                <a:solidFill>
                  <a:schemeClr val="bg1"/>
                </a:solidFill>
                <a:latin typeface="Arial" panose="020B0604020202020204" pitchFamily="34" charset="0"/>
                <a:cs typeface="Arial" panose="020B0604020202020204" pitchFamily="34" charset="0"/>
              </a:rPr>
              <a:t>.</a:t>
            </a:r>
          </a:p>
          <a:p>
            <a:pPr algn="just"/>
            <a:endParaRPr lang="it-IT" dirty="0">
              <a:solidFill>
                <a:schemeClr val="bg1"/>
              </a:solidFill>
              <a:latin typeface="Arial" panose="020B0604020202020204" pitchFamily="34" charset="0"/>
              <a:cs typeface="Arial" panose="020B0604020202020204" pitchFamily="34" charset="0"/>
            </a:endParaRPr>
          </a:p>
          <a:p>
            <a:pPr algn="just"/>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involved</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fat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metabolism</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the major </a:t>
            </a:r>
            <a:r>
              <a:rPr lang="it-IT" dirty="0" err="1">
                <a:solidFill>
                  <a:schemeClr val="bg1"/>
                </a:solidFill>
                <a:latin typeface="Arial" panose="020B0604020202020204" pitchFamily="34" charset="0"/>
                <a:cs typeface="Arial" panose="020B0604020202020204" pitchFamily="34" charset="0"/>
              </a:rPr>
              <a:t>mechanism</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linking</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inflammation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depression</a:t>
            </a:r>
            <a:r>
              <a:rPr lang="it-IT" dirty="0">
                <a:solidFill>
                  <a:schemeClr val="bg1"/>
                </a:solidFill>
                <a:latin typeface="Arial" panose="020B0604020202020204" pitchFamily="34" charset="0"/>
                <a:cs typeface="Arial" panose="020B0604020202020204" pitchFamily="34" charset="0"/>
              </a:rPr>
              <a:t>, type-1 </a:t>
            </a:r>
            <a:r>
              <a:rPr lang="it-IT" dirty="0" err="1">
                <a:solidFill>
                  <a:schemeClr val="bg1"/>
                </a:solidFill>
                <a:latin typeface="Arial" panose="020B0604020202020204" pitchFamily="34" charset="0"/>
                <a:cs typeface="Arial" panose="020B0604020202020204" pitchFamily="34" charset="0"/>
              </a:rPr>
              <a:t>diabetes</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obesity</a:t>
            </a:r>
            <a:r>
              <a:rPr lang="it-IT" dirty="0">
                <a:solidFill>
                  <a:schemeClr val="bg1"/>
                </a:solidFill>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7422"/>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30218" y="6272756"/>
            <a:ext cx="5731563"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60590"/>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17706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20749"/>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Kynurenine</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and</a:t>
            </a:r>
            <a:b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Aryl</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Hydrocarbon</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Receptor</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6" cy="4351338"/>
          </a:xfrm>
        </p:spPr>
        <p:txBody>
          <a:bodyPr>
            <a:normAutofit/>
          </a:bodyPr>
          <a:lstStyle/>
          <a:p>
            <a:pPr marL="0" indent="0" algn="just">
              <a:buNone/>
            </a:pPr>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 </a:t>
            </a:r>
            <a:r>
              <a:rPr lang="it-IT" dirty="0" err="1">
                <a:solidFill>
                  <a:schemeClr val="bg1"/>
                </a:solidFill>
                <a:latin typeface="Arial" panose="020B0604020202020204" pitchFamily="34" charset="0"/>
                <a:cs typeface="Arial" panose="020B0604020202020204" pitchFamily="34" charset="0"/>
              </a:rPr>
              <a:t>key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factor</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studying</a:t>
            </a:r>
            <a:r>
              <a:rPr lang="it-IT" dirty="0">
                <a:solidFill>
                  <a:schemeClr val="bg1"/>
                </a:solidFill>
                <a:latin typeface="Arial" panose="020B0604020202020204" pitchFamily="34" charset="0"/>
                <a:cs typeface="Arial" panose="020B0604020202020204" pitchFamily="34" charset="0"/>
              </a:rPr>
              <a:t> the </a:t>
            </a:r>
            <a:r>
              <a:rPr lang="it-IT" dirty="0" err="1">
                <a:solidFill>
                  <a:schemeClr val="bg1"/>
                </a:solidFill>
                <a:latin typeface="Arial" panose="020B0604020202020204" pitchFamily="34" charset="0"/>
                <a:cs typeface="Arial" panose="020B0604020202020204" pitchFamily="34" charset="0"/>
              </a:rPr>
              <a:t>relationship</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between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Aryl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Hydrocarbon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receptors</a:t>
            </a:r>
            <a:r>
              <a:rPr lang="it-IT" dirty="0">
                <a:solidFill>
                  <a:schemeClr val="bg1"/>
                </a:solidFill>
                <a:latin typeface="Arial" panose="020B0604020202020204" pitchFamily="34" charset="0"/>
                <a:cs typeface="Arial" panose="020B0604020202020204" pitchFamily="34" charset="0"/>
              </a:rPr>
              <a:t> (AHR) and </a:t>
            </a:r>
            <a:r>
              <a:rPr lang="it-IT" dirty="0" err="1">
                <a:solidFill>
                  <a:schemeClr val="bg1"/>
                </a:solidFill>
                <a:latin typeface="Arial" panose="020B0604020202020204" pitchFamily="34" charset="0"/>
                <a:cs typeface="Arial" panose="020B0604020202020204" pitchFamily="34" charset="0"/>
              </a:rPr>
              <a:t>obesity</a:t>
            </a:r>
            <a:r>
              <a:rPr lang="it-IT" dirty="0">
                <a:solidFill>
                  <a:schemeClr val="bg1"/>
                </a:solidFill>
                <a:latin typeface="Arial" panose="020B0604020202020204" pitchFamily="34" charset="0"/>
                <a:cs typeface="Arial" panose="020B0604020202020204" pitchFamily="34" charset="0"/>
              </a:rPr>
              <a:t>.</a:t>
            </a:r>
          </a:p>
          <a:p>
            <a:pPr algn="just"/>
            <a:r>
              <a:rPr lang="it-IT" dirty="0">
                <a:solidFill>
                  <a:schemeClr val="bg1"/>
                </a:solidFill>
                <a:latin typeface="Arial" panose="020B0604020202020204" pitchFamily="34" charset="0"/>
                <a:cs typeface="Arial" panose="020B0604020202020204" pitchFamily="34" charset="0"/>
              </a:rPr>
              <a:t>AHR </a:t>
            </a:r>
            <a:r>
              <a:rPr lang="it-IT" dirty="0" err="1">
                <a:solidFill>
                  <a:schemeClr val="bg1"/>
                </a:solidFill>
                <a:latin typeface="Arial" panose="020B0604020202020204" pitchFamily="34" charset="0"/>
                <a:cs typeface="Arial" panose="020B0604020202020204" pitchFamily="34" charset="0"/>
              </a:rPr>
              <a:t>influences</a:t>
            </a:r>
            <a:r>
              <a:rPr lang="it-IT" dirty="0">
                <a:solidFill>
                  <a:schemeClr val="bg1"/>
                </a:solidFill>
                <a:latin typeface="Arial" panose="020B0604020202020204" pitchFamily="34" charset="0"/>
                <a:cs typeface="Arial" panose="020B0604020202020204" pitchFamily="34" charset="0"/>
              </a:rPr>
              <a:t> food </a:t>
            </a:r>
            <a:r>
              <a:rPr lang="it-IT" dirty="0" err="1">
                <a:solidFill>
                  <a:schemeClr val="bg1"/>
                </a:solidFill>
                <a:latin typeface="Arial" panose="020B0604020202020204" pitchFamily="34" charset="0"/>
                <a:cs typeface="Arial" panose="020B0604020202020204" pitchFamily="34" charset="0"/>
              </a:rPr>
              <a:t>intake</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metabolism</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cafeteria</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diet</a:t>
            </a:r>
            <a:r>
              <a:rPr lang="it-IT" dirty="0">
                <a:solidFill>
                  <a:schemeClr val="bg1"/>
                </a:solidFill>
                <a:latin typeface="Arial" panose="020B0604020202020204" pitchFamily="34" charset="0"/>
                <a:cs typeface="Arial" panose="020B0604020202020204" pitchFamily="34" charset="0"/>
              </a:rPr>
              <a:t>).</a:t>
            </a:r>
          </a:p>
          <a:p>
            <a:pPr algn="just"/>
            <a:r>
              <a:rPr lang="it-IT" dirty="0" err="1">
                <a:solidFill>
                  <a:schemeClr val="bg1"/>
                </a:solidFill>
                <a:latin typeface="Arial" panose="020B0604020202020204" pitchFamily="34" charset="0"/>
                <a:cs typeface="Arial" panose="020B0604020202020204" pitchFamily="34" charset="0"/>
              </a:rPr>
              <a:t>Blocking</a:t>
            </a:r>
            <a:r>
              <a:rPr lang="it-IT" dirty="0">
                <a:solidFill>
                  <a:schemeClr val="bg1"/>
                </a:solidFill>
                <a:latin typeface="Arial" panose="020B0604020202020204" pitchFamily="34" charset="0"/>
                <a:cs typeface="Arial" panose="020B0604020202020204" pitchFamily="34" charset="0"/>
              </a:rPr>
              <a:t> AHR </a:t>
            </a:r>
            <a:r>
              <a:rPr lang="it-IT" dirty="0" err="1">
                <a:solidFill>
                  <a:schemeClr val="bg1"/>
                </a:solidFill>
                <a:latin typeface="Arial" panose="020B0604020202020204" pitchFamily="34" charset="0"/>
                <a:cs typeface="Arial" panose="020B0604020202020204" pitchFamily="34" charset="0"/>
              </a:rPr>
              <a:t>reduces</a:t>
            </a:r>
            <a:r>
              <a:rPr lang="it-IT" dirty="0">
                <a:solidFill>
                  <a:schemeClr val="bg1"/>
                </a:solidFill>
                <a:latin typeface="Arial" panose="020B0604020202020204" pitchFamily="34" charset="0"/>
                <a:cs typeface="Arial" panose="020B0604020202020204" pitchFamily="34" charset="0"/>
              </a:rPr>
              <a:t> the </a:t>
            </a:r>
            <a:r>
              <a:rPr lang="it-IT" dirty="0" err="1">
                <a:solidFill>
                  <a:schemeClr val="bg1"/>
                </a:solidFill>
                <a:latin typeface="Arial" panose="020B0604020202020204" pitchFamily="34" charset="0"/>
                <a:cs typeface="Arial" panose="020B0604020202020204" pitchFamily="34" charset="0"/>
              </a:rPr>
              <a:t>development</a:t>
            </a:r>
            <a:r>
              <a:rPr lang="it-IT" dirty="0">
                <a:solidFill>
                  <a:schemeClr val="bg1"/>
                </a:solidFill>
                <a:latin typeface="Arial" panose="020B0604020202020204" pitchFamily="34" charset="0"/>
                <a:cs typeface="Arial" panose="020B0604020202020204" pitchFamily="34" charset="0"/>
              </a:rPr>
              <a:t> of «Western </a:t>
            </a:r>
            <a:r>
              <a:rPr lang="it-IT" dirty="0" err="1">
                <a:solidFill>
                  <a:schemeClr val="bg1"/>
                </a:solidFill>
                <a:latin typeface="Arial" panose="020B0604020202020204" pitchFamily="34" charset="0"/>
                <a:cs typeface="Arial" panose="020B0604020202020204" pitchFamily="34" charset="0"/>
              </a:rPr>
              <a:t>diet</a:t>
            </a:r>
            <a:r>
              <a:rPr lang="it-IT" dirty="0">
                <a:solidFill>
                  <a:schemeClr val="bg1"/>
                </a:solidFill>
                <a:latin typeface="Arial" panose="020B0604020202020204" pitchFamily="34" charset="0"/>
                <a:cs typeface="Arial" panose="020B0604020202020204" pitchFamily="34" charset="0"/>
              </a:rPr>
              <a:t>»-</a:t>
            </a:r>
            <a:r>
              <a:rPr lang="it-IT" dirty="0" err="1">
                <a:solidFill>
                  <a:schemeClr val="bg1"/>
                </a:solidFill>
                <a:latin typeface="Arial" panose="020B0604020202020204" pitchFamily="34" charset="0"/>
                <a:cs typeface="Arial" panose="020B0604020202020204" pitchFamily="34" charset="0"/>
              </a:rPr>
              <a:t>induced</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obesity</a:t>
            </a:r>
            <a:r>
              <a:rPr lang="it-IT" dirty="0">
                <a:solidFill>
                  <a:schemeClr val="bg1"/>
                </a:solidFill>
                <a:latin typeface="Arial" panose="020B0604020202020204" pitchFamily="34" charset="0"/>
                <a:cs typeface="Arial" panose="020B0604020202020204" pitchFamily="34" charset="0"/>
              </a:rPr>
              <a:t>.</a:t>
            </a:r>
          </a:p>
          <a:p>
            <a:pPr algn="just"/>
            <a:endParaRPr lang="it-IT" dirty="0">
              <a:solidFill>
                <a:schemeClr val="bg1"/>
              </a:solidFill>
              <a:latin typeface="Arial" panose="020B0604020202020204" pitchFamily="34" charset="0"/>
              <a:cs typeface="Arial" panose="020B0604020202020204" pitchFamily="34" charset="0"/>
            </a:endParaRPr>
          </a:p>
          <a:p>
            <a:pPr marL="0" indent="0" algn="just">
              <a:buNone/>
            </a:pPr>
            <a:r>
              <a:rPr lang="it-IT" dirty="0">
                <a:solidFill>
                  <a:schemeClr val="bg1"/>
                </a:solidFill>
                <a:latin typeface="Arial" panose="020B0604020202020204" pitchFamily="34" charset="0"/>
                <a:cs typeface="Arial" panose="020B0604020202020204" pitchFamily="34" charset="0"/>
              </a:rPr>
              <a:t>AHR can </a:t>
            </a:r>
            <a:r>
              <a:rPr lang="it-IT" dirty="0" err="1">
                <a:solidFill>
                  <a:schemeClr val="bg1"/>
                </a:solidFill>
                <a:latin typeface="Arial" panose="020B0604020202020204" pitchFamily="34" charset="0"/>
                <a:cs typeface="Arial" panose="020B0604020202020204" pitchFamily="34" charset="0"/>
              </a:rPr>
              <a:t>also</a:t>
            </a:r>
            <a:r>
              <a:rPr lang="it-IT" dirty="0">
                <a:solidFill>
                  <a:schemeClr val="bg1"/>
                </a:solidFill>
                <a:latin typeface="Arial" panose="020B0604020202020204" pitchFamily="34" charset="0"/>
                <a:cs typeface="Arial" panose="020B0604020202020204" pitchFamily="34" charset="0"/>
              </a:rPr>
              <a:t> be </a:t>
            </a:r>
            <a:r>
              <a:rPr lang="it-IT" dirty="0" err="1">
                <a:solidFill>
                  <a:schemeClr val="bg1"/>
                </a:solidFill>
                <a:latin typeface="Arial" panose="020B0604020202020204" pitchFamily="34" charset="0"/>
                <a:cs typeface="Arial" panose="020B0604020202020204" pitchFamily="34" charset="0"/>
              </a:rPr>
              <a:t>activated</a:t>
            </a:r>
            <a:r>
              <a:rPr lang="it-IT" dirty="0">
                <a:solidFill>
                  <a:schemeClr val="bg1"/>
                </a:solidFill>
                <a:latin typeface="Arial" panose="020B0604020202020204" pitchFamily="34" charset="0"/>
                <a:cs typeface="Arial" panose="020B0604020202020204" pitchFamily="34" charset="0"/>
              </a:rPr>
              <a:t> by </a:t>
            </a:r>
            <a:r>
              <a:rPr lang="it-IT" dirty="0" err="1">
                <a:solidFill>
                  <a:schemeClr val="bg1"/>
                </a:solidFill>
                <a:latin typeface="Arial" panose="020B0604020202020204" pitchFamily="34" charset="0"/>
                <a:cs typeface="Arial" panose="020B0604020202020204" pitchFamily="34" charset="0"/>
              </a:rPr>
              <a:t>exogenous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chemicals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dioxin</a:t>
            </a:r>
            <a:r>
              <a:rPr lang="it-IT" dirty="0">
                <a:solidFill>
                  <a:schemeClr val="bg1"/>
                </a:solidFill>
                <a:latin typeface="Arial" panose="020B0604020202020204" pitchFamily="34" charset="0"/>
                <a:cs typeface="Arial" panose="020B0604020202020204" pitchFamily="34" charset="0"/>
              </a:rPr>
              <a:t> family of </a:t>
            </a:r>
            <a:r>
              <a:rPr lang="it-IT" dirty="0" err="1">
                <a:solidFill>
                  <a:schemeClr val="bg1"/>
                </a:solidFill>
                <a:latin typeface="Arial" panose="020B0604020202020204" pitchFamily="34" charset="0"/>
                <a:cs typeface="Arial" panose="020B0604020202020204" pitchFamily="34" charset="0"/>
              </a:rPr>
              <a:t>toxins</a:t>
            </a:r>
            <a:r>
              <a:rPr lang="it-IT" dirty="0">
                <a:solidFill>
                  <a:schemeClr val="bg1"/>
                </a:solidFill>
                <a:latin typeface="Arial" panose="020B0604020202020204" pitchFamily="34" charset="0"/>
                <a:cs typeface="Arial" panose="020B0604020202020204" pitchFamily="34" charset="0"/>
              </a:rPr>
              <a:t>) and by </a:t>
            </a:r>
            <a:r>
              <a:rPr lang="it-IT" dirty="0" err="1">
                <a:solidFill>
                  <a:schemeClr val="bg1"/>
                </a:solidFill>
                <a:latin typeface="Arial" panose="020B0604020202020204" pitchFamily="34" charset="0"/>
                <a:cs typeface="Arial" panose="020B0604020202020204" pitchFamily="34" charset="0"/>
              </a:rPr>
              <a:t>both</a:t>
            </a:r>
            <a:r>
              <a:rPr lang="it-IT" dirty="0">
                <a:solidFill>
                  <a:schemeClr val="bg1"/>
                </a:solidFill>
                <a:latin typeface="Arial" panose="020B0604020202020204" pitchFamily="34" charset="0"/>
                <a:cs typeface="Arial" panose="020B0604020202020204" pitchFamily="34" charset="0"/>
              </a:rPr>
              <a:t> TGF-beta-</a:t>
            </a:r>
            <a:r>
              <a:rPr lang="it-IT" dirty="0" err="1">
                <a:solidFill>
                  <a:schemeClr val="bg1"/>
                </a:solidFill>
                <a:latin typeface="Arial" panose="020B0604020202020204" pitchFamily="34" charset="0"/>
                <a:cs typeface="Arial" panose="020B0604020202020204" pitchFamily="34" charset="0"/>
              </a:rPr>
              <a:t>induced</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NFkB</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pathway</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Toll</a:t>
            </a:r>
            <a:r>
              <a:rPr lang="it-IT" dirty="0">
                <a:solidFill>
                  <a:schemeClr val="bg1"/>
                </a:solidFill>
                <a:latin typeface="Arial" panose="020B0604020202020204" pitchFamily="34" charset="0"/>
                <a:cs typeface="Arial" panose="020B0604020202020204" pitchFamily="34" charset="0"/>
              </a:rPr>
              <a:t>-Like </a:t>
            </a:r>
            <a:r>
              <a:rPr lang="it-IT" dirty="0" err="1">
                <a:solidFill>
                  <a:schemeClr val="bg1"/>
                </a:solidFill>
                <a:latin typeface="Arial" panose="020B0604020202020204" pitchFamily="34" charset="0"/>
                <a:cs typeface="Arial" panose="020B0604020202020204" pitchFamily="34" charset="0"/>
              </a:rPr>
              <a:t>Receptors</a:t>
            </a:r>
            <a:r>
              <a:rPr lang="it-IT" dirty="0">
                <a:solidFill>
                  <a:schemeClr val="bg1"/>
                </a:solidFill>
                <a:latin typeface="Arial" panose="020B0604020202020204" pitchFamily="34" charset="0"/>
                <a:cs typeface="Arial" panose="020B0604020202020204" pitchFamily="34" charset="0"/>
              </a:rPr>
              <a:t> (TLR2/4).</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2326839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20749"/>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Kynurenine</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and NMDA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GluRs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6" cy="4351338"/>
          </a:xfrm>
        </p:spPr>
        <p:txBody>
          <a:bodyPr>
            <a:normAutofit fontScale="92500" lnSpcReduction="20000"/>
          </a:bodyPr>
          <a:lstStyle/>
          <a:p>
            <a:pPr marL="0" indent="0" algn="just">
              <a:buNone/>
            </a:pPr>
            <a:r>
              <a:rPr lang="it-IT" dirty="0" err="1">
                <a:solidFill>
                  <a:schemeClr val="bg1"/>
                </a:solidFill>
                <a:latin typeface="Arial" panose="020B0604020202020204" pitchFamily="34" charset="0"/>
                <a:cs typeface="Arial" panose="020B0604020202020204" pitchFamily="34" charset="0"/>
              </a:rPr>
              <a:t>Obesity</a:t>
            </a:r>
            <a:r>
              <a:rPr lang="it-IT" dirty="0">
                <a:solidFill>
                  <a:schemeClr val="bg1"/>
                </a:solidFill>
                <a:latin typeface="Arial" panose="020B0604020202020204" pitchFamily="34" charset="0"/>
                <a:cs typeface="Arial" panose="020B0604020202020204" pitchFamily="34" charset="0"/>
              </a:rPr>
              <a:t> and some </a:t>
            </a:r>
            <a:r>
              <a:rPr lang="it-IT" dirty="0" err="1">
                <a:solidFill>
                  <a:schemeClr val="bg1"/>
                </a:solidFill>
                <a:latin typeface="Arial" panose="020B0604020202020204" pitchFamily="34" charset="0"/>
                <a:cs typeface="Arial" panose="020B0604020202020204" pitchFamily="34" charset="0"/>
              </a:rPr>
              <a:t>associated</a:t>
            </a:r>
            <a:r>
              <a:rPr lang="it-IT" dirty="0">
                <a:solidFill>
                  <a:schemeClr val="bg1"/>
                </a:solidFill>
                <a:latin typeface="Arial" panose="020B0604020202020204" pitchFamily="34" charset="0"/>
                <a:cs typeface="Arial" panose="020B0604020202020204" pitchFamily="34" charset="0"/>
              </a:rPr>
              <a:t> risk </a:t>
            </a:r>
            <a:r>
              <a:rPr lang="it-IT" dirty="0" err="1">
                <a:solidFill>
                  <a:schemeClr val="bg1"/>
                </a:solidFill>
                <a:latin typeface="Arial" panose="020B0604020202020204" pitchFamily="34" charset="0"/>
                <a:cs typeface="Arial" panose="020B0604020202020204" pitchFamily="34" charset="0"/>
              </a:rPr>
              <a:t>factors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may</a:t>
            </a:r>
            <a:r>
              <a:rPr lang="it-IT" dirty="0">
                <a:solidFill>
                  <a:schemeClr val="bg1"/>
                </a:solidFill>
                <a:latin typeface="Arial" panose="020B0604020202020204" pitchFamily="34" charset="0"/>
                <a:cs typeface="Arial" panose="020B0604020202020204" pitchFamily="34" charset="0"/>
              </a:rPr>
              <a:t> involve the </a:t>
            </a:r>
            <a:r>
              <a:rPr lang="it-IT" dirty="0" err="1">
                <a:solidFill>
                  <a:schemeClr val="bg1"/>
                </a:solidFill>
                <a:latin typeface="Arial" panose="020B0604020202020204" pitchFamily="34" charset="0"/>
                <a:cs typeface="Arial" panose="020B0604020202020204" pitchFamily="34" charset="0"/>
              </a:rPr>
              <a:t>effects</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kynurenine</a:t>
            </a:r>
            <a:r>
              <a:rPr lang="it-IT" dirty="0">
                <a:solidFill>
                  <a:schemeClr val="bg1"/>
                </a:solidFill>
                <a:latin typeface="Arial" panose="020B0604020202020204" pitchFamily="34" charset="0"/>
                <a:cs typeface="Arial" panose="020B0604020202020204" pitchFamily="34" charset="0"/>
              </a:rPr>
              <a:t> in the </a:t>
            </a:r>
            <a:r>
              <a:rPr lang="it-IT" dirty="0" err="1">
                <a:solidFill>
                  <a:schemeClr val="bg1"/>
                </a:solidFill>
                <a:latin typeface="Arial" panose="020B0604020202020204" pitchFamily="34" charset="0"/>
                <a:cs typeface="Arial" panose="020B0604020202020204" pitchFamily="34" charset="0"/>
              </a:rPr>
              <a:t>central</a:t>
            </a:r>
            <a:r>
              <a:rPr lang="it-IT" dirty="0">
                <a:solidFill>
                  <a:schemeClr val="bg1"/>
                </a:solidFill>
                <a:latin typeface="Arial" panose="020B0604020202020204" pitchFamily="34" charset="0"/>
                <a:cs typeface="Arial" panose="020B0604020202020204" pitchFamily="34" charset="0"/>
              </a:rPr>
              <a:t> control of adipose </a:t>
            </a:r>
            <a:r>
              <a:rPr lang="it-IT" dirty="0" err="1">
                <a:solidFill>
                  <a:schemeClr val="bg1"/>
                </a:solidFill>
                <a:latin typeface="Arial" panose="020B0604020202020204" pitchFamily="34" charset="0"/>
                <a:cs typeface="Arial" panose="020B0604020202020204" pitchFamily="34" charset="0"/>
              </a:rPr>
              <a:t>metabolism</a:t>
            </a:r>
            <a:r>
              <a:rPr lang="it-IT" dirty="0">
                <a:solidFill>
                  <a:schemeClr val="bg1"/>
                </a:solidFill>
                <a:latin typeface="Arial" panose="020B0604020202020204" pitchFamily="34" charset="0"/>
                <a:cs typeface="Arial" panose="020B0604020202020204" pitchFamily="34" charset="0"/>
              </a:rPr>
              <a:t> via the </a:t>
            </a:r>
            <a:r>
              <a:rPr lang="it-IT" dirty="0" err="1">
                <a:solidFill>
                  <a:schemeClr val="bg1"/>
                </a:solidFill>
                <a:latin typeface="Arial" panose="020B0604020202020204" pitchFamily="34" charset="0"/>
                <a:cs typeface="Arial" panose="020B0604020202020204" pitchFamily="34" charset="0"/>
              </a:rPr>
              <a:t>modulation</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neuronal</a:t>
            </a:r>
            <a:r>
              <a:rPr lang="it-IT" dirty="0">
                <a:solidFill>
                  <a:schemeClr val="bg1"/>
                </a:solidFill>
                <a:latin typeface="Arial" panose="020B0604020202020204" pitchFamily="34" charset="0"/>
                <a:cs typeface="Arial" panose="020B0604020202020204" pitchFamily="34" charset="0"/>
              </a:rPr>
              <a:t> Glu </a:t>
            </a:r>
            <a:r>
              <a:rPr lang="it-IT" dirty="0" err="1">
                <a:solidFill>
                  <a:schemeClr val="bg1"/>
                </a:solidFill>
                <a:latin typeface="Arial" panose="020B0604020202020204" pitchFamily="34" charset="0"/>
                <a:cs typeface="Arial" panose="020B0604020202020204" pitchFamily="34" charset="0"/>
              </a:rPr>
              <a:t>receptors</a:t>
            </a:r>
            <a:r>
              <a:rPr lang="it-IT" dirty="0">
                <a:solidFill>
                  <a:schemeClr val="bg1"/>
                </a:solidFill>
                <a:latin typeface="Arial" panose="020B0604020202020204" pitchFamily="34" charset="0"/>
                <a:cs typeface="Arial" panose="020B0604020202020204" pitchFamily="34" charset="0"/>
              </a:rPr>
              <a:t>.</a:t>
            </a:r>
          </a:p>
          <a:p>
            <a:pPr algn="just"/>
            <a:r>
              <a:rPr lang="it-IT" dirty="0">
                <a:solidFill>
                  <a:schemeClr val="bg1"/>
                </a:solidFill>
                <a:latin typeface="Arial" panose="020B0604020202020204" pitchFamily="34" charset="0"/>
                <a:cs typeface="Arial" panose="020B0604020202020204" pitchFamily="34" charset="0"/>
              </a:rPr>
              <a:t>NDMA </a:t>
            </a:r>
            <a:r>
              <a:rPr lang="it-IT" dirty="0" err="1">
                <a:solidFill>
                  <a:schemeClr val="bg1"/>
                </a:solidFill>
                <a:latin typeface="Arial" panose="020B0604020202020204" pitchFamily="34" charset="0"/>
                <a:cs typeface="Arial" panose="020B0604020202020204" pitchFamily="34" charset="0"/>
              </a:rPr>
              <a:t>GluRs</a:t>
            </a:r>
            <a:r>
              <a:rPr lang="it-IT" dirty="0">
                <a:solidFill>
                  <a:schemeClr val="bg1"/>
                </a:solidFill>
                <a:latin typeface="Arial" panose="020B0604020202020204" pitchFamily="34" charset="0"/>
                <a:cs typeface="Arial" panose="020B0604020202020204" pitchFamily="34" charset="0"/>
              </a:rPr>
              <a:t> are </a:t>
            </a:r>
            <a:r>
              <a:rPr lang="it-IT" dirty="0" err="1">
                <a:solidFill>
                  <a:schemeClr val="bg1"/>
                </a:solidFill>
                <a:latin typeface="Arial" panose="020B0604020202020204" pitchFamily="34" charset="0"/>
                <a:cs typeface="Arial" panose="020B0604020202020204" pitchFamily="34" charset="0"/>
              </a:rPr>
              <a:t>present</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cerebral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regions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responsible</a:t>
            </a:r>
            <a:r>
              <a:rPr lang="it-IT" dirty="0">
                <a:solidFill>
                  <a:schemeClr val="bg1"/>
                </a:solidFill>
                <a:latin typeface="Arial" panose="020B0604020202020204" pitchFamily="34" charset="0"/>
                <a:cs typeface="Arial" panose="020B0604020202020204" pitchFamily="34" charset="0"/>
              </a:rPr>
              <a:t> for appetitive and </a:t>
            </a:r>
            <a:r>
              <a:rPr lang="it-IT" dirty="0" err="1">
                <a:solidFill>
                  <a:schemeClr val="bg1"/>
                </a:solidFill>
                <a:latin typeface="Arial" panose="020B0604020202020204" pitchFamily="34" charset="0"/>
                <a:cs typeface="Arial" panose="020B0604020202020204" pitchFamily="34" charset="0"/>
              </a:rPr>
              <a:t>metabolic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regulation</a:t>
            </a:r>
            <a:r>
              <a:rPr lang="it-IT" dirty="0">
                <a:solidFill>
                  <a:schemeClr val="bg1"/>
                </a:solidFill>
                <a:latin typeface="Arial" panose="020B0604020202020204" pitchFamily="34" charset="0"/>
                <a:cs typeface="Arial" panose="020B0604020202020204" pitchFamily="34" charset="0"/>
              </a:rPr>
              <a:t>.</a:t>
            </a:r>
          </a:p>
          <a:p>
            <a:pPr marL="0" indent="0" algn="just">
              <a:buNone/>
            </a:pPr>
            <a:endParaRPr lang="it-IT" dirty="0">
              <a:solidFill>
                <a:schemeClr val="bg1"/>
              </a:solidFill>
              <a:latin typeface="Arial" panose="020B0604020202020204" pitchFamily="34" charset="0"/>
              <a:cs typeface="Arial" panose="020B0604020202020204" pitchFamily="34" charset="0"/>
            </a:endParaRPr>
          </a:p>
          <a:p>
            <a:pPr marL="0" indent="0" algn="just">
              <a:buNone/>
            </a:pPr>
            <a:r>
              <a:rPr lang="it-IT" dirty="0">
                <a:solidFill>
                  <a:schemeClr val="bg1"/>
                </a:solidFill>
                <a:latin typeface="Arial" panose="020B0604020202020204" pitchFamily="34" charset="0"/>
                <a:cs typeface="Arial" panose="020B0604020202020204" pitchFamily="34" charset="0"/>
              </a:rPr>
              <a:t>The </a:t>
            </a:r>
            <a:r>
              <a:rPr lang="it-IT" dirty="0" err="1">
                <a:solidFill>
                  <a:schemeClr val="bg1"/>
                </a:solidFill>
                <a:latin typeface="Arial" panose="020B0604020202020204" pitchFamily="34" charset="0"/>
                <a:cs typeface="Arial" panose="020B0604020202020204" pitchFamily="34" charset="0"/>
              </a:rPr>
              <a:t>interaction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implicated</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several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clinical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disorders</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metabolism</a:t>
            </a:r>
            <a:r>
              <a:rPr lang="it-IT" dirty="0">
                <a:solidFill>
                  <a:schemeClr val="bg1"/>
                </a:solidFill>
                <a:latin typeface="Arial" panose="020B0604020202020204" pitchFamily="34" charset="0"/>
                <a:cs typeface="Arial" panose="020B0604020202020204" pitchFamily="34" charset="0"/>
              </a:rPr>
              <a:t> or </a:t>
            </a:r>
            <a:r>
              <a:rPr lang="it-IT" dirty="0" err="1">
                <a:solidFill>
                  <a:schemeClr val="bg1"/>
                </a:solidFill>
                <a:latin typeface="Arial" panose="020B0604020202020204" pitchFamily="34" charset="0"/>
                <a:cs typeface="Arial" panose="020B0604020202020204" pitchFamily="34" charset="0"/>
              </a:rPr>
              <a:t>neuronal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function</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also</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intimately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involved</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early</a:t>
            </a:r>
            <a:r>
              <a:rPr lang="it-IT" dirty="0">
                <a:solidFill>
                  <a:schemeClr val="bg1"/>
                </a:solidFill>
                <a:latin typeface="Arial" panose="020B0604020202020204" pitchFamily="34" charset="0"/>
                <a:cs typeface="Arial" panose="020B0604020202020204" pitchFamily="34" charset="0"/>
              </a:rPr>
              <a:t> brain </a:t>
            </a:r>
            <a:r>
              <a:rPr lang="it-IT" dirty="0" err="1">
                <a:solidFill>
                  <a:schemeClr val="bg1"/>
                </a:solidFill>
                <a:latin typeface="Arial" panose="020B0604020202020204" pitchFamily="34" charset="0"/>
                <a:cs typeface="Arial" panose="020B0604020202020204" pitchFamily="34" charset="0"/>
              </a:rPr>
              <a:t>development</a:t>
            </a:r>
            <a:r>
              <a:rPr lang="it-IT" dirty="0">
                <a:solidFill>
                  <a:schemeClr val="bg1"/>
                </a:solidFill>
                <a:latin typeface="Arial" panose="020B0604020202020204" pitchFamily="34" charset="0"/>
                <a:cs typeface="Arial" panose="020B0604020202020204" pitchFamily="34" charset="0"/>
              </a:rPr>
              <a:t>.</a:t>
            </a:r>
          </a:p>
          <a:p>
            <a:pPr marL="0" indent="0" algn="just">
              <a:buNone/>
            </a:pPr>
            <a:endParaRPr lang="it-IT" dirty="0">
              <a:solidFill>
                <a:schemeClr val="bg1"/>
              </a:solidFill>
              <a:latin typeface="Arial" panose="020B0604020202020204" pitchFamily="34" charset="0"/>
              <a:cs typeface="Arial" panose="020B0604020202020204" pitchFamily="34" charset="0"/>
            </a:endParaRPr>
          </a:p>
          <a:p>
            <a:pPr marL="0" indent="0" algn="just">
              <a:buNone/>
            </a:pPr>
            <a:r>
              <a:rPr lang="it-IT" dirty="0">
                <a:solidFill>
                  <a:schemeClr val="bg1"/>
                </a:solidFill>
                <a:latin typeface="Arial" panose="020B0604020202020204" pitchFamily="34" charset="0"/>
                <a:cs typeface="Arial" panose="020B0604020202020204" pitchFamily="34" charset="0"/>
              </a:rPr>
              <a:t>The </a:t>
            </a:r>
            <a:r>
              <a:rPr lang="it-IT" dirty="0" err="1">
                <a:solidFill>
                  <a:schemeClr val="bg1"/>
                </a:solidFill>
                <a:latin typeface="Arial" panose="020B0604020202020204" pitchFamily="34" charset="0"/>
                <a:cs typeface="Arial" panose="020B0604020202020204" pitchFamily="34" charset="0"/>
              </a:rPr>
              <a:t>only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known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selective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agonist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quinolinic</a:t>
            </a:r>
            <a:r>
              <a:rPr lang="it-IT" dirty="0">
                <a:solidFill>
                  <a:schemeClr val="bg1"/>
                </a:solidFill>
                <a:latin typeface="Arial" panose="020B0604020202020204" pitchFamily="34" charset="0"/>
                <a:cs typeface="Arial" panose="020B0604020202020204" pitchFamily="34" charset="0"/>
              </a:rPr>
              <a:t> acid, </a:t>
            </a:r>
            <a:r>
              <a:rPr lang="it-IT" dirty="0" err="1">
                <a:solidFill>
                  <a:schemeClr val="bg1"/>
                </a:solidFill>
                <a:latin typeface="Arial" panose="020B0604020202020204" pitchFamily="34" charset="0"/>
                <a:cs typeface="Arial" panose="020B0604020202020204" pitchFamily="34" charset="0"/>
              </a:rPr>
              <a:t>whereas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kynurininc</a:t>
            </a:r>
            <a:r>
              <a:rPr lang="it-IT" dirty="0">
                <a:solidFill>
                  <a:schemeClr val="bg1"/>
                </a:solidFill>
                <a:latin typeface="Arial" panose="020B0604020202020204" pitchFamily="34" charset="0"/>
                <a:cs typeface="Arial" panose="020B0604020202020204" pitchFamily="34" charset="0"/>
              </a:rPr>
              <a:t> acid </a:t>
            </a:r>
            <a:r>
              <a:rPr lang="it-IT" dirty="0" err="1">
                <a:solidFill>
                  <a:schemeClr val="bg1"/>
                </a:solidFill>
                <a:latin typeface="Arial" panose="020B0604020202020204" pitchFamily="34" charset="0"/>
                <a:cs typeface="Arial" panose="020B0604020202020204" pitchFamily="34" charset="0"/>
              </a:rPr>
              <a:t>works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as</a:t>
            </a:r>
            <a:r>
              <a:rPr lang="it-IT" dirty="0">
                <a:solidFill>
                  <a:schemeClr val="bg1"/>
                </a:solidFill>
                <a:latin typeface="Arial" panose="020B0604020202020204" pitchFamily="34" charset="0"/>
                <a:cs typeface="Arial" panose="020B0604020202020204" pitchFamily="34" charset="0"/>
              </a:rPr>
              <a:t> an </a:t>
            </a:r>
            <a:r>
              <a:rPr lang="it-IT" dirty="0" err="1">
                <a:solidFill>
                  <a:schemeClr val="bg1"/>
                </a:solidFill>
                <a:latin typeface="Arial" panose="020B0604020202020204" pitchFamily="34" charset="0"/>
                <a:cs typeface="Arial" panose="020B0604020202020204" pitchFamily="34" charset="0"/>
              </a:rPr>
              <a:t>antagonist</a:t>
            </a:r>
            <a:r>
              <a:rPr lang="it-IT" dirty="0">
                <a:solidFill>
                  <a:schemeClr val="bg1"/>
                </a:solidFill>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69510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p:txBody>
          <a:bodyPr>
            <a:noAutofit/>
          </a:bodyPr>
          <a:lstStyle/>
          <a:p>
            <a:pPr algn="ct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Serine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proteases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68656" y="1690688"/>
            <a:ext cx="8400231" cy="4351338"/>
          </a:xfrm>
        </p:spPr>
        <p:txBody>
          <a:bodyPr>
            <a:normAutofit fontScale="92500" lnSpcReduction="20000"/>
          </a:bodyPr>
          <a:lstStyle/>
          <a:p>
            <a:pPr marL="0" indent="0">
              <a:buNone/>
            </a:pPr>
            <a:r>
              <a:rPr lang="it-IT" dirty="0">
                <a:solidFill>
                  <a:schemeClr val="bg1"/>
                </a:solidFill>
                <a:latin typeface="Arial" panose="020B0604020202020204" pitchFamily="34" charset="0"/>
                <a:cs typeface="Arial" panose="020B0604020202020204" pitchFamily="34" charset="0"/>
              </a:rPr>
              <a:t>Serine </a:t>
            </a:r>
            <a:r>
              <a:rPr lang="it-IT" dirty="0" err="1">
                <a:solidFill>
                  <a:schemeClr val="bg1"/>
                </a:solidFill>
                <a:latin typeface="Arial" panose="020B0604020202020204" pitchFamily="34" charset="0"/>
                <a:cs typeface="Arial" panose="020B0604020202020204" pitchFamily="34" charset="0"/>
              </a:rPr>
              <a:t>proteases</a:t>
            </a:r>
            <a:r>
              <a:rPr lang="it-IT" dirty="0">
                <a:solidFill>
                  <a:schemeClr val="bg1"/>
                </a:solidFill>
                <a:latin typeface="Arial" panose="020B0604020202020204" pitchFamily="34" charset="0"/>
                <a:cs typeface="Arial" panose="020B0604020202020204" pitchFamily="34" charset="0"/>
              </a:rPr>
              <a:t> are </a:t>
            </a:r>
            <a:r>
              <a:rPr lang="it-IT" dirty="0" err="1">
                <a:solidFill>
                  <a:schemeClr val="bg1"/>
                </a:solidFill>
                <a:latin typeface="Arial" panose="020B0604020202020204" pitchFamily="34" charset="0"/>
                <a:cs typeface="Arial" panose="020B0604020202020204" pitchFamily="34" charset="0"/>
              </a:rPr>
              <a:t>able</a:t>
            </a:r>
            <a:r>
              <a:rPr lang="it-IT" dirty="0">
                <a:solidFill>
                  <a:schemeClr val="bg1"/>
                </a:solidFill>
                <a:latin typeface="Arial" panose="020B0604020202020204" pitchFamily="34" charset="0"/>
                <a:cs typeface="Arial" panose="020B0604020202020204" pitchFamily="34" charset="0"/>
              </a:rPr>
              <a:t> to </a:t>
            </a:r>
            <a:r>
              <a:rPr lang="it-IT" dirty="0" err="1">
                <a:solidFill>
                  <a:schemeClr val="bg1"/>
                </a:solidFill>
                <a:latin typeface="Arial" panose="020B0604020202020204" pitchFamily="34" charset="0"/>
                <a:cs typeface="Arial" panose="020B0604020202020204" pitchFamily="34" charset="0"/>
              </a:rPr>
              <a:t>deplete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cells</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tumour</a:t>
            </a:r>
            <a:endParaRPr lang="it-IT" dirty="0">
              <a:solidFill>
                <a:schemeClr val="bg1"/>
              </a:solidFill>
              <a:latin typeface="Arial" panose="020B0604020202020204" pitchFamily="34" charset="0"/>
              <a:cs typeface="Arial" panose="020B0604020202020204" pitchFamily="34" charset="0"/>
            </a:endParaRPr>
          </a:p>
          <a:p>
            <a:pPr marL="0" indent="0">
              <a:buNone/>
            </a:pPr>
            <a:r>
              <a:rPr lang="it-IT" dirty="0" err="1">
                <a:solidFill>
                  <a:schemeClr val="bg1"/>
                </a:solidFill>
                <a:latin typeface="Arial" panose="020B0604020202020204" pitchFamily="34" charset="0"/>
                <a:cs typeface="Arial" panose="020B0604020202020204" pitchFamily="34" charset="0"/>
              </a:rPr>
              <a:t>suppressor</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proteins</a:t>
            </a:r>
            <a:r>
              <a:rPr lang="it-IT" dirty="0">
                <a:solidFill>
                  <a:schemeClr val="bg1"/>
                </a:solidFill>
                <a:latin typeface="Arial" panose="020B0604020202020204" pitchFamily="34" charset="0"/>
                <a:cs typeface="Arial" panose="020B0604020202020204" pitchFamily="34" charset="0"/>
              </a:rPr>
              <a:t>, e.g. DCC, </a:t>
            </a:r>
            <a:r>
              <a:rPr lang="it-IT" dirty="0" err="1">
                <a:solidFill>
                  <a:schemeClr val="bg1"/>
                </a:solidFill>
                <a:latin typeface="Arial" panose="020B0604020202020204" pitchFamily="34" charset="0"/>
                <a:cs typeface="Arial" panose="020B0604020202020204" pitchFamily="34" charset="0"/>
              </a:rPr>
              <a:t>neogenin</a:t>
            </a:r>
            <a:r>
              <a:rPr lang="it-IT" dirty="0">
                <a:solidFill>
                  <a:schemeClr val="bg1"/>
                </a:solidFill>
                <a:latin typeface="Arial" panose="020B0604020202020204" pitchFamily="34" charset="0"/>
                <a:cs typeface="Arial" panose="020B0604020202020204" pitchFamily="34" charset="0"/>
              </a:rPr>
              <a:t> and unc5.</a:t>
            </a:r>
          </a:p>
          <a:p>
            <a:pPr marL="0" indent="0">
              <a:buNone/>
            </a:pPr>
            <a:endParaRPr lang="it-IT" dirty="0">
              <a:solidFill>
                <a:schemeClr val="bg1"/>
              </a:solidFill>
              <a:latin typeface="Arial" panose="020B0604020202020204" pitchFamily="34" charset="0"/>
              <a:cs typeface="Arial" panose="020B0604020202020204" pitchFamily="34" charset="0"/>
            </a:endParaRPr>
          </a:p>
          <a:p>
            <a:pPr marL="0" indent="0">
              <a:buNone/>
            </a:pPr>
            <a:r>
              <a:rPr lang="it-IT" dirty="0" err="1">
                <a:solidFill>
                  <a:schemeClr val="bg1"/>
                </a:solidFill>
                <a:latin typeface="Arial" panose="020B0604020202020204" pitchFamily="34" charset="0"/>
                <a:cs typeface="Arial" panose="020B0604020202020204" pitchFamily="34" charset="0"/>
              </a:rPr>
              <a:t>Tumour</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suppressors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inhibit</a:t>
            </a:r>
            <a:r>
              <a:rPr lang="it-IT" dirty="0">
                <a:solidFill>
                  <a:schemeClr val="bg1"/>
                </a:solidFill>
                <a:latin typeface="Arial" panose="020B0604020202020204" pitchFamily="34" charset="0"/>
                <a:cs typeface="Arial" panose="020B0604020202020204" pitchFamily="34" charset="0"/>
              </a:rPr>
              <a:t> the </a:t>
            </a:r>
            <a:r>
              <a:rPr lang="it-IT" dirty="0" err="1">
                <a:solidFill>
                  <a:schemeClr val="bg1"/>
                </a:solidFill>
                <a:latin typeface="Arial" panose="020B0604020202020204" pitchFamily="34" charset="0"/>
                <a:cs typeface="Arial" panose="020B0604020202020204" pitchFamily="34" charset="0"/>
              </a:rPr>
              <a:t>proliferation</a:t>
            </a:r>
            <a:r>
              <a:rPr lang="it-IT" dirty="0">
                <a:solidFill>
                  <a:schemeClr val="bg1"/>
                </a:solidFill>
                <a:latin typeface="Arial" panose="020B0604020202020204" pitchFamily="34" charset="0"/>
                <a:cs typeface="Arial" panose="020B0604020202020204" pitchFamily="34" charset="0"/>
              </a:rPr>
              <a:t> and</a:t>
            </a:r>
          </a:p>
          <a:p>
            <a:pPr marL="0" indent="0">
              <a:buNone/>
            </a:pPr>
            <a:r>
              <a:rPr lang="it-IT" dirty="0">
                <a:solidFill>
                  <a:schemeClr val="bg1"/>
                </a:solidFill>
                <a:latin typeface="Arial" panose="020B0604020202020204" pitchFamily="34" charset="0"/>
                <a:cs typeface="Arial" panose="020B0604020202020204" pitchFamily="34" charset="0"/>
              </a:rPr>
              <a:t>induce </a:t>
            </a:r>
            <a:r>
              <a:rPr lang="it-IT" dirty="0" err="1">
                <a:solidFill>
                  <a:schemeClr val="bg1"/>
                </a:solidFill>
                <a:latin typeface="Arial" panose="020B0604020202020204" pitchFamily="34" charset="0"/>
                <a:cs typeface="Arial" panose="020B0604020202020204" pitchFamily="34" charset="0"/>
              </a:rPr>
              <a:t>apoptosis</a:t>
            </a:r>
            <a:r>
              <a:rPr lang="it-IT" dirty="0">
                <a:solidFill>
                  <a:schemeClr val="bg1"/>
                </a:solidFill>
                <a:latin typeface="Arial" panose="020B0604020202020204" pitchFamily="34" charset="0"/>
                <a:cs typeface="Arial" panose="020B0604020202020204" pitchFamily="34" charset="0"/>
              </a:rPr>
              <a:t>.</a:t>
            </a:r>
          </a:p>
          <a:p>
            <a:pPr marL="0" indent="0">
              <a:buNone/>
            </a:pPr>
            <a:endParaRPr lang="it-IT" dirty="0">
              <a:solidFill>
                <a:schemeClr val="bg1"/>
              </a:solidFill>
              <a:latin typeface="Arial" panose="020B0604020202020204" pitchFamily="34" charset="0"/>
              <a:cs typeface="Arial" panose="020B0604020202020204" pitchFamily="34" charset="0"/>
            </a:endParaRPr>
          </a:p>
          <a:p>
            <a:pPr marL="0" indent="0">
              <a:buNone/>
            </a:pPr>
            <a:r>
              <a:rPr lang="it-IT" dirty="0" err="1">
                <a:solidFill>
                  <a:schemeClr val="bg1"/>
                </a:solidFill>
                <a:latin typeface="Arial" panose="020B0604020202020204" pitchFamily="34" charset="0"/>
                <a:cs typeface="Arial" panose="020B0604020202020204" pitchFamily="34" charset="0"/>
              </a:rPr>
              <a:t>This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effect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restrained</a:t>
            </a:r>
            <a:r>
              <a:rPr lang="it-IT" dirty="0">
                <a:solidFill>
                  <a:schemeClr val="bg1"/>
                </a:solidFill>
                <a:latin typeface="Arial" panose="020B0604020202020204" pitchFamily="34" charset="0"/>
                <a:cs typeface="Arial" panose="020B0604020202020204" pitchFamily="34" charset="0"/>
              </a:rPr>
              <a:t> by </a:t>
            </a:r>
            <a:r>
              <a:rPr lang="it-IT" dirty="0" err="1">
                <a:solidFill>
                  <a:schemeClr val="bg1"/>
                </a:solidFill>
                <a:latin typeface="Arial" panose="020B0604020202020204" pitchFamily="34" charset="0"/>
                <a:cs typeface="Arial" panose="020B0604020202020204" pitchFamily="34" charset="0"/>
              </a:rPr>
              <a:t>netrins</a:t>
            </a:r>
            <a:r>
              <a:rPr lang="it-IT" dirty="0">
                <a:solidFill>
                  <a:schemeClr val="bg1"/>
                </a:solidFill>
                <a:latin typeface="Arial" panose="020B0604020202020204" pitchFamily="34" charset="0"/>
                <a:cs typeface="Arial" panose="020B0604020202020204" pitchFamily="34" charset="0"/>
              </a:rPr>
              <a:t>: DCC, </a:t>
            </a:r>
            <a:r>
              <a:rPr lang="it-IT" dirty="0" err="1">
                <a:solidFill>
                  <a:schemeClr val="bg1"/>
                </a:solidFill>
                <a:latin typeface="Arial" panose="020B0604020202020204" pitchFamily="34" charset="0"/>
                <a:cs typeface="Arial" panose="020B0604020202020204" pitchFamily="34" charset="0"/>
              </a:rPr>
              <a:t>neogenin</a:t>
            </a:r>
            <a:endParaRPr lang="it-IT" dirty="0">
              <a:solidFill>
                <a:schemeClr val="bg1"/>
              </a:solidFill>
              <a:latin typeface="Arial" panose="020B0604020202020204" pitchFamily="34" charset="0"/>
              <a:cs typeface="Arial" panose="020B0604020202020204" pitchFamily="34" charset="0"/>
            </a:endParaRPr>
          </a:p>
          <a:p>
            <a:pPr marL="0" indent="0">
              <a:buNone/>
            </a:pPr>
            <a:r>
              <a:rPr lang="it-IT" dirty="0">
                <a:solidFill>
                  <a:schemeClr val="bg1"/>
                </a:solidFill>
                <a:latin typeface="Arial" panose="020B0604020202020204" pitchFamily="34" charset="0"/>
                <a:cs typeface="Arial" panose="020B0604020202020204" pitchFamily="34" charset="0"/>
              </a:rPr>
              <a:t>and unc5 are «</a:t>
            </a:r>
            <a:r>
              <a:rPr lang="it-IT" dirty="0" err="1">
                <a:solidFill>
                  <a:schemeClr val="bg1"/>
                </a:solidFill>
                <a:latin typeface="Arial" panose="020B0604020202020204" pitchFamily="34" charset="0"/>
                <a:cs typeface="Arial" panose="020B0604020202020204" pitchFamily="34" charset="0"/>
              </a:rPr>
              <a:t>dependence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receptors</a:t>
            </a:r>
            <a:r>
              <a:rPr lang="it-IT" dirty="0">
                <a:solidFill>
                  <a:schemeClr val="bg1"/>
                </a:solidFill>
                <a:latin typeface="Arial" panose="020B0604020202020204" pitchFamily="34" charset="0"/>
                <a:cs typeface="Arial" panose="020B0604020202020204" pitchFamily="34" charset="0"/>
              </a:rPr>
              <a:t>».</a:t>
            </a:r>
          </a:p>
          <a:p>
            <a:pPr marL="0" indent="0">
              <a:buNone/>
            </a:pPr>
            <a:endParaRPr lang="it-IT" dirty="0">
              <a:solidFill>
                <a:schemeClr val="bg1"/>
              </a:solidFill>
              <a:latin typeface="Arial" panose="020B0604020202020204" pitchFamily="34" charset="0"/>
              <a:cs typeface="Arial" panose="020B0604020202020204" pitchFamily="34" charset="0"/>
            </a:endParaRPr>
          </a:p>
          <a:p>
            <a:pPr marL="0" indent="0">
              <a:buNone/>
            </a:pP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progression</a:t>
            </a:r>
            <a:r>
              <a:rPr lang="it-IT" dirty="0">
                <a:solidFill>
                  <a:schemeClr val="bg1"/>
                </a:solidFill>
                <a:latin typeface="Arial" panose="020B0604020202020204" pitchFamily="34" charset="0"/>
                <a:cs typeface="Arial" panose="020B0604020202020204" pitchFamily="34" charset="0"/>
              </a:rPr>
              <a:t> to a </a:t>
            </a:r>
            <a:r>
              <a:rPr lang="it-IT" dirty="0" err="1">
                <a:solidFill>
                  <a:schemeClr val="bg1"/>
                </a:solidFill>
                <a:latin typeface="Arial" panose="020B0604020202020204" pitchFamily="34" charset="0"/>
                <a:cs typeface="Arial" panose="020B0604020202020204" pitchFamily="34" charset="0"/>
              </a:rPr>
              <a:t>cancerous</a:t>
            </a:r>
            <a:r>
              <a:rPr lang="it-IT" dirty="0">
                <a:solidFill>
                  <a:schemeClr val="bg1"/>
                </a:solidFill>
                <a:latin typeface="Arial" panose="020B0604020202020204" pitchFamily="34" charset="0"/>
                <a:cs typeface="Arial" panose="020B0604020202020204" pitchFamily="34" charset="0"/>
              </a:rPr>
              <a:t> state</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a:t>
            </a:r>
          </a:p>
        </p:txBody>
      </p:sp>
      <p:pic>
        <p:nvPicPr>
          <p:cNvPr id="8" name="Immagine 7">
            <a:extLst>
              <a:ext uri="{FF2B5EF4-FFF2-40B4-BE49-F238E27FC236}">
                <a16:creationId xmlns:a16="http://schemas.microsoft.com/office/drawing/2014/main" xmlns="" id="{7019C201-045B-445D-B646-7FA31429D0C6}"/>
              </a:ext>
            </a:extLst>
          </p:cNvPr>
          <p:cNvPicPr/>
          <p:nvPr/>
        </p:nvPicPr>
        <p:blipFill rotWithShape="1">
          <a:blip r:embed="rId2" cstate="print">
            <a:extLst>
              <a:ext uri="{28A0092B-C50C-407E-A947-70E740481C1C}">
                <a14:useLocalDpi xmlns:a14="http://schemas.microsoft.com/office/drawing/2010/main" val="0"/>
              </a:ext>
            </a:extLst>
          </a:blip>
          <a:srcRect l="2650" t="11515" r="74019" b="15703"/>
          <a:stretch/>
        </p:blipFill>
        <p:spPr>
          <a:xfrm>
            <a:off x="8761027" y="1785666"/>
            <a:ext cx="2800633" cy="4161382"/>
          </a:xfrm>
          <a:prstGeom prst="rect">
            <a:avLst/>
          </a:prstGeom>
        </p:spPr>
      </p:pic>
    </p:spTree>
    <p:extLst>
      <p:ext uri="{BB962C8B-B14F-4D97-AF65-F5344CB8AC3E}">
        <p14:creationId xmlns:p14="http://schemas.microsoft.com/office/powerpoint/2010/main" val="2856293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6" y="247831"/>
            <a:ext cx="10944366"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Chymotrypsin</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746833"/>
            <a:ext cx="10944367" cy="4351338"/>
          </a:xfrm>
        </p:spPr>
        <p:txBody>
          <a:bodyPr>
            <a:normAutofit/>
          </a:bodyPr>
          <a:lstStyle/>
          <a:p>
            <a:pPr algn="just"/>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with </a:t>
            </a:r>
            <a:r>
              <a:rPr lang="it-IT" dirty="0" err="1">
                <a:solidFill>
                  <a:schemeClr val="bg1"/>
                </a:solidFill>
                <a:latin typeface="Arial" panose="020B0604020202020204" pitchFamily="34" charset="0"/>
                <a:cs typeface="Arial" panose="020B0604020202020204" pitchFamily="34" charset="0"/>
              </a:rPr>
              <a:t>trypsin</a:t>
            </a:r>
            <a:r>
              <a:rPr lang="it-IT" dirty="0">
                <a:solidFill>
                  <a:schemeClr val="bg1"/>
                </a:solidFill>
                <a:latin typeface="Arial" panose="020B0604020202020204" pitchFamily="34" charset="0"/>
                <a:cs typeface="Arial" panose="020B0604020202020204" pitchFamily="34" charset="0"/>
              </a:rPr>
              <a:t>, a </a:t>
            </a:r>
            <a:r>
              <a:rPr lang="it-IT" dirty="0" err="1">
                <a:solidFill>
                  <a:schemeClr val="bg1"/>
                </a:solidFill>
                <a:latin typeface="Arial" panose="020B0604020202020204" pitchFamily="34" charset="0"/>
                <a:cs typeface="Arial" panose="020B0604020202020204" pitchFamily="34" charset="0"/>
              </a:rPr>
              <a:t>pancreatic</a:t>
            </a:r>
            <a:r>
              <a:rPr lang="it-IT" dirty="0">
                <a:solidFill>
                  <a:schemeClr val="bg1"/>
                </a:solidFill>
                <a:latin typeface="Arial" panose="020B0604020202020204" pitchFamily="34" charset="0"/>
                <a:cs typeface="Arial" panose="020B0604020202020204" pitchFamily="34" charset="0"/>
              </a:rPr>
              <a:t> digestive </a:t>
            </a:r>
            <a:r>
              <a:rPr lang="it-IT" dirty="0" err="1">
                <a:solidFill>
                  <a:schemeClr val="bg1"/>
                </a:solidFill>
                <a:latin typeface="Arial" panose="020B0604020202020204" pitchFamily="34" charset="0"/>
                <a:cs typeface="Arial" panose="020B0604020202020204" pitchFamily="34" charset="0"/>
              </a:rPr>
              <a:t>enzyme</a:t>
            </a:r>
            <a:r>
              <a:rPr lang="it-IT" dirty="0">
                <a:solidFill>
                  <a:schemeClr val="bg1"/>
                </a:solidFill>
                <a:latin typeface="Arial" panose="020B0604020202020204" pitchFamily="34" charset="0"/>
                <a:cs typeface="Arial" panose="020B0604020202020204" pitchFamily="34" charset="0"/>
              </a:rPr>
              <a:t>.</a:t>
            </a:r>
          </a:p>
          <a:p>
            <a:pPr algn="just"/>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absorbed</a:t>
            </a:r>
            <a:r>
              <a:rPr lang="it-IT" dirty="0">
                <a:solidFill>
                  <a:schemeClr val="bg1"/>
                </a:solidFill>
                <a:latin typeface="Arial" panose="020B0604020202020204" pitchFamily="34" charset="0"/>
                <a:cs typeface="Arial" panose="020B0604020202020204" pitchFamily="34" charset="0"/>
              </a:rPr>
              <a:t> from the intestine </a:t>
            </a:r>
            <a:r>
              <a:rPr lang="it-IT" dirty="0" err="1">
                <a:solidFill>
                  <a:schemeClr val="bg1"/>
                </a:solidFill>
                <a:latin typeface="Arial" panose="020B0604020202020204" pitchFamily="34" charset="0"/>
                <a:cs typeface="Arial" panose="020B0604020202020204" pitchFamily="34" charset="0"/>
              </a:rPr>
              <a:t>into</a:t>
            </a:r>
            <a:r>
              <a:rPr lang="it-IT" dirty="0">
                <a:solidFill>
                  <a:schemeClr val="bg1"/>
                </a:solidFill>
                <a:latin typeface="Arial" panose="020B0604020202020204" pitchFamily="34" charset="0"/>
                <a:cs typeface="Arial" panose="020B0604020202020204" pitchFamily="34" charset="0"/>
              </a:rPr>
              <a:t> the </a:t>
            </a:r>
            <a:r>
              <a:rPr lang="it-IT" dirty="0" err="1">
                <a:solidFill>
                  <a:schemeClr val="bg1"/>
                </a:solidFill>
                <a:latin typeface="Arial" panose="020B0604020202020204" pitchFamily="34" charset="0"/>
                <a:cs typeface="Arial" panose="020B0604020202020204" pitchFamily="34" charset="0"/>
              </a:rPr>
              <a:t>circulation</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humans</a:t>
            </a:r>
            <a:r>
              <a:rPr lang="it-IT" dirty="0">
                <a:solidFill>
                  <a:schemeClr val="bg1"/>
                </a:solidFill>
                <a:latin typeface="Arial" panose="020B0604020202020204" pitchFamily="34" charset="0"/>
                <a:cs typeface="Arial" panose="020B0604020202020204" pitchFamily="34" charset="0"/>
              </a:rPr>
              <a:t> and lab </a:t>
            </a:r>
            <a:r>
              <a:rPr lang="it-IT" dirty="0" err="1">
                <a:solidFill>
                  <a:schemeClr val="bg1"/>
                </a:solidFill>
                <a:latin typeface="Arial" panose="020B0604020202020204" pitchFamily="34" charset="0"/>
                <a:cs typeface="Arial" panose="020B0604020202020204" pitchFamily="34" charset="0"/>
              </a:rPr>
              <a:t>animals</a:t>
            </a:r>
            <a:r>
              <a:rPr lang="it-IT" dirty="0">
                <a:solidFill>
                  <a:schemeClr val="bg1"/>
                </a:solidFill>
                <a:latin typeface="Arial" panose="020B0604020202020204" pitchFamily="34" charset="0"/>
                <a:cs typeface="Arial" panose="020B0604020202020204" pitchFamily="34" charset="0"/>
              </a:rPr>
              <a:t>.</a:t>
            </a:r>
          </a:p>
          <a:p>
            <a:pPr algn="just"/>
            <a:endParaRPr lang="it-IT" dirty="0">
              <a:solidFill>
                <a:schemeClr val="bg1"/>
              </a:solidFill>
              <a:latin typeface="Arial" panose="020B0604020202020204" pitchFamily="34" charset="0"/>
              <a:cs typeface="Arial" panose="020B0604020202020204" pitchFamily="34" charset="0"/>
            </a:endParaRPr>
          </a:p>
          <a:p>
            <a:pPr algn="just"/>
            <a:r>
              <a:rPr lang="it-IT" dirty="0" err="1">
                <a:solidFill>
                  <a:schemeClr val="bg1"/>
                </a:solidFill>
                <a:latin typeface="Arial" panose="020B0604020202020204" pitchFamily="34" charset="0"/>
                <a:cs typeface="Arial" panose="020B0604020202020204" pitchFamily="34" charset="0"/>
              </a:rPr>
              <a:t>Overeating</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will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increase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levels</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chymotrypsin</a:t>
            </a:r>
            <a:r>
              <a:rPr lang="it-IT" dirty="0">
                <a:solidFill>
                  <a:schemeClr val="bg1"/>
                </a:solidFill>
                <a:latin typeface="Arial" panose="020B0604020202020204" pitchFamily="34" charset="0"/>
                <a:cs typeface="Arial" panose="020B0604020202020204" pitchFamily="34" charset="0"/>
              </a:rPr>
              <a:t> in the </a:t>
            </a:r>
            <a:r>
              <a:rPr lang="it-IT" dirty="0" err="1">
                <a:solidFill>
                  <a:schemeClr val="bg1"/>
                </a:solidFill>
                <a:latin typeface="Arial" panose="020B0604020202020204" pitchFamily="34" charset="0"/>
                <a:cs typeface="Arial" panose="020B0604020202020204" pitchFamily="34" charset="0"/>
              </a:rPr>
              <a:t>circulation</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these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levels</a:t>
            </a:r>
            <a:r>
              <a:rPr lang="it-IT" dirty="0">
                <a:solidFill>
                  <a:schemeClr val="bg1"/>
                </a:solidFill>
                <a:latin typeface="Arial" panose="020B0604020202020204" pitchFamily="34" charset="0"/>
                <a:cs typeface="Arial" panose="020B0604020202020204" pitchFamily="34" charset="0"/>
              </a:rPr>
              <a:t> are </a:t>
            </a:r>
            <a:r>
              <a:rPr lang="it-IT" dirty="0" err="1">
                <a:solidFill>
                  <a:schemeClr val="bg1"/>
                </a:solidFill>
                <a:latin typeface="Arial" panose="020B0604020202020204" pitchFamily="34" charset="0"/>
                <a:cs typeface="Arial" panose="020B0604020202020204" pitchFamily="34" charset="0"/>
              </a:rPr>
              <a:t>correlated</a:t>
            </a:r>
            <a:r>
              <a:rPr lang="it-IT" dirty="0">
                <a:solidFill>
                  <a:schemeClr val="bg1"/>
                </a:solidFill>
                <a:latin typeface="Arial" panose="020B0604020202020204" pitchFamily="34" charset="0"/>
                <a:cs typeface="Arial" panose="020B0604020202020204" pitchFamily="34" charset="0"/>
              </a:rPr>
              <a:t> with body </a:t>
            </a:r>
            <a:r>
              <a:rPr lang="it-IT" dirty="0" err="1">
                <a:solidFill>
                  <a:schemeClr val="bg1"/>
                </a:solidFill>
                <a:latin typeface="Arial" panose="020B0604020202020204" pitchFamily="34" charset="0"/>
                <a:cs typeface="Arial" panose="020B0604020202020204" pitchFamily="34" charset="0"/>
              </a:rPr>
              <a:t>weight</a:t>
            </a:r>
            <a:r>
              <a:rPr lang="it-IT" dirty="0">
                <a:solidFill>
                  <a:schemeClr val="bg1"/>
                </a:solidFill>
                <a:latin typeface="Arial" panose="020B0604020202020204" pitchFamily="34" charset="0"/>
                <a:cs typeface="Arial" panose="020B0604020202020204" pitchFamily="34" charset="0"/>
              </a:rPr>
              <a:t>.</a:t>
            </a:r>
          </a:p>
          <a:p>
            <a:pPr algn="just"/>
            <a:endParaRPr lang="it-IT" dirty="0">
              <a:solidFill>
                <a:schemeClr val="bg1"/>
              </a:solidFill>
              <a:latin typeface="Arial" panose="020B0604020202020204" pitchFamily="34" charset="0"/>
              <a:cs typeface="Arial" panose="020B0604020202020204" pitchFamily="34" charset="0"/>
            </a:endParaRPr>
          </a:p>
          <a:p>
            <a:pPr algn="just"/>
            <a:r>
              <a:rPr lang="it-IT" dirty="0" err="1">
                <a:solidFill>
                  <a:schemeClr val="bg1"/>
                </a:solidFill>
                <a:latin typeface="Arial" panose="020B0604020202020204" pitchFamily="34" charset="0"/>
                <a:cs typeface="Arial" panose="020B0604020202020204" pitchFamily="34" charset="0"/>
              </a:rPr>
              <a:t>Increased</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chymotryptic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activity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may</a:t>
            </a:r>
            <a:r>
              <a:rPr lang="it-IT" dirty="0">
                <a:solidFill>
                  <a:schemeClr val="bg1"/>
                </a:solidFill>
                <a:latin typeface="Arial" panose="020B0604020202020204" pitchFamily="34" charset="0"/>
                <a:cs typeface="Arial" panose="020B0604020202020204" pitchFamily="34" charset="0"/>
              </a:rPr>
              <a:t> be </a:t>
            </a:r>
            <a:r>
              <a:rPr lang="it-IT" dirty="0" err="1">
                <a:solidFill>
                  <a:schemeClr val="bg1"/>
                </a:solidFill>
                <a:latin typeface="Arial" panose="020B0604020202020204" pitchFamily="34" charset="0"/>
                <a:cs typeface="Arial" panose="020B0604020202020204" pitchFamily="34" charset="0"/>
              </a:rPr>
              <a:t>responsible</a:t>
            </a:r>
            <a:r>
              <a:rPr lang="it-IT" dirty="0">
                <a:solidFill>
                  <a:schemeClr val="bg1"/>
                </a:solidFill>
                <a:latin typeface="Arial" panose="020B0604020202020204" pitchFamily="34" charset="0"/>
                <a:cs typeface="Arial" panose="020B0604020202020204" pitchFamily="34" charset="0"/>
              </a:rPr>
              <a:t> for </a:t>
            </a:r>
            <a:r>
              <a:rPr lang="it-IT" dirty="0" err="1">
                <a:solidFill>
                  <a:schemeClr val="bg1"/>
                </a:solidFill>
                <a:latin typeface="Arial" panose="020B0604020202020204" pitchFamily="34" charset="0"/>
                <a:cs typeface="Arial" panose="020B0604020202020204" pitchFamily="34" charset="0"/>
              </a:rPr>
              <a:t>increased</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cancer</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susceptibility</a:t>
            </a:r>
            <a:r>
              <a:rPr lang="it-IT" dirty="0">
                <a:solidFill>
                  <a:schemeClr val="bg1"/>
                </a:solidFill>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114522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20749"/>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Subtilisin</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231642" y="1733292"/>
            <a:ext cx="6336540" cy="4351338"/>
          </a:xfrm>
        </p:spPr>
        <p:txBody>
          <a:bodyPr>
            <a:noAutofit/>
          </a:bodyPr>
          <a:lstStyle/>
          <a:p>
            <a:pPr algn="just"/>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the </a:t>
            </a:r>
            <a:r>
              <a:rPr lang="it-IT" dirty="0" err="1">
                <a:solidFill>
                  <a:schemeClr val="bg1"/>
                </a:solidFill>
                <a:latin typeface="Arial" panose="020B0604020202020204" pitchFamily="34" charset="0"/>
                <a:cs typeface="Arial" panose="020B0604020202020204" pitchFamily="34" charset="0"/>
              </a:rPr>
              <a:t>bacterial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chymotryptic</a:t>
            </a:r>
            <a:r>
              <a:rPr lang="it-IT" dirty="0">
                <a:solidFill>
                  <a:schemeClr val="bg1"/>
                </a:solidFill>
                <a:latin typeface="Arial" panose="020B0604020202020204" pitchFamily="34" charset="0"/>
                <a:cs typeface="Arial" panose="020B0604020202020204" pitchFamily="34" charset="0"/>
              </a:rPr>
              <a:t> serine </a:t>
            </a:r>
            <a:r>
              <a:rPr lang="it-IT" dirty="0" err="1">
                <a:solidFill>
                  <a:schemeClr val="bg1"/>
                </a:solidFill>
                <a:latin typeface="Arial" panose="020B0604020202020204" pitchFamily="34" charset="0"/>
                <a:cs typeface="Arial" panose="020B0604020202020204" pitchFamily="34" charset="0"/>
              </a:rPr>
              <a:t>protease</a:t>
            </a:r>
            <a:r>
              <a:rPr lang="it-IT" dirty="0">
                <a:solidFill>
                  <a:schemeClr val="bg1"/>
                </a:solidFill>
                <a:latin typeface="Arial" panose="020B0604020202020204" pitchFamily="34" charset="0"/>
                <a:cs typeface="Arial" panose="020B0604020202020204" pitchFamily="34" charset="0"/>
              </a:rPr>
              <a:t>.</a:t>
            </a:r>
          </a:p>
          <a:p>
            <a:pPr algn="just"/>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represents</a:t>
            </a:r>
            <a:r>
              <a:rPr lang="it-IT" dirty="0">
                <a:solidFill>
                  <a:schemeClr val="bg1"/>
                </a:solidFill>
                <a:latin typeface="Arial" panose="020B0604020202020204" pitchFamily="34" charset="0"/>
                <a:cs typeface="Arial" panose="020B0604020202020204" pitchFamily="34" charset="0"/>
              </a:rPr>
              <a:t> a link </a:t>
            </a:r>
            <a:r>
              <a:rPr lang="it-IT" dirty="0" err="1">
                <a:solidFill>
                  <a:schemeClr val="bg1"/>
                </a:solidFill>
                <a:latin typeface="Arial" panose="020B0604020202020204" pitchFamily="34" charset="0"/>
                <a:cs typeface="Arial" panose="020B0604020202020204" pitchFamily="34" charset="0"/>
              </a:rPr>
              <a:t>between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environmental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factors</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cancer</a:t>
            </a:r>
            <a:r>
              <a:rPr lang="it-IT" dirty="0">
                <a:solidFill>
                  <a:schemeClr val="bg1"/>
                </a:solidFill>
                <a:latin typeface="Arial" panose="020B0604020202020204" pitchFamily="34" charset="0"/>
                <a:cs typeface="Arial" panose="020B0604020202020204" pitchFamily="34" charset="0"/>
              </a:rPr>
              <a:t>.</a:t>
            </a:r>
          </a:p>
          <a:p>
            <a:pPr algn="just"/>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used</a:t>
            </a:r>
            <a:r>
              <a:rPr lang="it-IT" dirty="0">
                <a:solidFill>
                  <a:schemeClr val="bg1"/>
                </a:solidFill>
                <a:latin typeface="Arial" panose="020B0604020202020204" pitchFamily="34" charset="0"/>
                <a:cs typeface="Arial" panose="020B0604020202020204" pitchFamily="34" charset="0"/>
              </a:rPr>
              <a:t> in </a:t>
            </a:r>
            <a:r>
              <a:rPr lang="it-IT" dirty="0" err="1">
                <a:solidFill>
                  <a:schemeClr val="bg1"/>
                </a:solidFill>
                <a:latin typeface="Arial" panose="020B0604020202020204" pitchFamily="34" charset="0"/>
                <a:cs typeface="Arial" panose="020B0604020202020204" pitchFamily="34" charset="0"/>
              </a:rPr>
              <a:t>animal</a:t>
            </a:r>
            <a:r>
              <a:rPr lang="it-IT" dirty="0">
                <a:solidFill>
                  <a:schemeClr val="bg1"/>
                </a:solidFill>
                <a:latin typeface="Arial" panose="020B0604020202020204" pitchFamily="34" charset="0"/>
                <a:cs typeface="Arial" panose="020B0604020202020204" pitchFamily="34" charset="0"/>
              </a:rPr>
              <a:t> food processing (red </a:t>
            </a:r>
            <a:r>
              <a:rPr lang="it-IT" dirty="0" err="1">
                <a:solidFill>
                  <a:schemeClr val="bg1"/>
                </a:solidFill>
                <a:latin typeface="Arial" panose="020B0604020202020204" pitchFamily="34" charset="0"/>
                <a:cs typeface="Arial" panose="020B0604020202020204" pitchFamily="34" charset="0"/>
              </a:rPr>
              <a:t>meats</a:t>
            </a:r>
            <a:r>
              <a:rPr lang="it-IT" dirty="0">
                <a:solidFill>
                  <a:schemeClr val="bg1"/>
                </a:solidFill>
                <a:latin typeface="Arial" panose="020B0604020202020204" pitchFamily="34" charset="0"/>
                <a:cs typeface="Arial" panose="020B0604020202020204" pitchFamily="34" charset="0"/>
              </a:rPr>
              <a:t>) and in </a:t>
            </a:r>
            <a:r>
              <a:rPr lang="it-IT" dirty="0" err="1">
                <a:solidFill>
                  <a:schemeClr val="bg1"/>
                </a:solidFill>
                <a:latin typeface="Arial" panose="020B0604020202020204" pitchFamily="34" charset="0"/>
                <a:cs typeface="Arial" panose="020B0604020202020204" pitchFamily="34" charset="0"/>
              </a:rPr>
              <a:t>domestic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cleaning</a:t>
            </a:r>
            <a:r>
              <a:rPr lang="it-IT" dirty="0">
                <a:solidFill>
                  <a:schemeClr val="bg1"/>
                </a:solidFill>
                <a:latin typeface="Arial" panose="020B0604020202020204" pitchFamily="34" charset="0"/>
                <a:cs typeface="Arial" panose="020B0604020202020204" pitchFamily="34" charset="0"/>
              </a:rPr>
              <a:t> products.</a:t>
            </a:r>
          </a:p>
          <a:p>
            <a:pPr algn="just"/>
            <a:r>
              <a:rPr lang="it-IT" dirty="0" err="1">
                <a:solidFill>
                  <a:schemeClr val="bg1"/>
                </a:solidFill>
                <a:latin typeface="Arial" panose="020B0604020202020204" pitchFamily="34" charset="0"/>
                <a:cs typeface="Arial" panose="020B0604020202020204" pitchFamily="34" charset="0"/>
              </a:rPr>
              <a:t>Significantly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higher</a:t>
            </a:r>
            <a:r>
              <a:rPr lang="it-IT" dirty="0">
                <a:solidFill>
                  <a:schemeClr val="bg1"/>
                </a:solidFill>
                <a:latin typeface="Arial" panose="020B0604020202020204" pitchFamily="34" charset="0"/>
                <a:cs typeface="Arial" panose="020B0604020202020204" pitchFamily="34" charset="0"/>
              </a:rPr>
              <a:t> risk of </a:t>
            </a:r>
            <a:r>
              <a:rPr lang="it-IT" dirty="0" err="1">
                <a:solidFill>
                  <a:schemeClr val="bg1"/>
                </a:solidFill>
                <a:latin typeface="Arial" panose="020B0604020202020204" pitchFamily="34" charset="0"/>
                <a:cs typeface="Arial" panose="020B0604020202020204" pitchFamily="34" charset="0"/>
              </a:rPr>
              <a:t>several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forms</a:t>
            </a:r>
            <a:r>
              <a:rPr lang="it-IT" dirty="0">
                <a:solidFill>
                  <a:schemeClr val="bg1"/>
                </a:solidFill>
                <a:latin typeface="Arial" panose="020B0604020202020204" pitchFamily="34" charset="0"/>
                <a:cs typeface="Arial" panose="020B0604020202020204" pitchFamily="34" charset="0"/>
              </a:rPr>
              <a:t> of human </a:t>
            </a:r>
            <a:r>
              <a:rPr lang="it-IT" dirty="0" err="1">
                <a:solidFill>
                  <a:schemeClr val="bg1"/>
                </a:solidFill>
                <a:latin typeface="Arial" panose="020B0604020202020204" pitchFamily="34" charset="0"/>
                <a:cs typeface="Arial" panose="020B0604020202020204" pitchFamily="34" charset="0"/>
              </a:rPr>
              <a:t>cancer</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associated</a:t>
            </a:r>
            <a:r>
              <a:rPr lang="it-IT" dirty="0">
                <a:solidFill>
                  <a:schemeClr val="bg1"/>
                </a:solidFill>
                <a:latin typeface="Arial" panose="020B0604020202020204" pitchFamily="34" charset="0"/>
                <a:cs typeface="Arial" panose="020B0604020202020204" pitchFamily="34" charset="0"/>
              </a:rPr>
              <a:t> with regular </a:t>
            </a:r>
            <a:r>
              <a:rPr lang="it-IT" dirty="0" err="1">
                <a:solidFill>
                  <a:schemeClr val="bg1"/>
                </a:solidFill>
                <a:latin typeface="Arial" panose="020B0604020202020204" pitchFamily="34" charset="0"/>
                <a:cs typeface="Arial" panose="020B0604020202020204" pitchFamily="34" charset="0"/>
              </a:rPr>
              <a:t>meat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consumption</a:t>
            </a:r>
            <a:r>
              <a:rPr lang="it-IT" dirty="0">
                <a:solidFill>
                  <a:schemeClr val="bg1"/>
                </a:solidFill>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6276"/>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18</a:t>
            </a:r>
          </a:p>
        </p:txBody>
      </p:sp>
      <p:pic>
        <p:nvPicPr>
          <p:cNvPr id="8" name="Immagine 7">
            <a:extLst>
              <a:ext uri="{FF2B5EF4-FFF2-40B4-BE49-F238E27FC236}">
                <a16:creationId xmlns:a16="http://schemas.microsoft.com/office/drawing/2014/main" xmlns="" id="{64055E00-A3FC-482A-8CEF-9254D09126C5}"/>
              </a:ext>
            </a:extLst>
          </p:cNvPr>
          <p:cNvPicPr/>
          <p:nvPr/>
        </p:nvPicPr>
        <p:blipFill rotWithShape="1">
          <a:blip r:embed="rId2" cstate="print">
            <a:extLst>
              <a:ext uri="{28A0092B-C50C-407E-A947-70E740481C1C}">
                <a14:useLocalDpi xmlns:a14="http://schemas.microsoft.com/office/drawing/2010/main" val="0"/>
              </a:ext>
            </a:extLst>
          </a:blip>
          <a:srcRect l="38998"/>
          <a:stretch/>
        </p:blipFill>
        <p:spPr>
          <a:xfrm>
            <a:off x="605619" y="2148853"/>
            <a:ext cx="4524375" cy="3520215"/>
          </a:xfrm>
          <a:prstGeom prst="rect">
            <a:avLst/>
          </a:prstGeom>
        </p:spPr>
      </p:pic>
    </p:spTree>
    <p:extLst>
      <p:ext uri="{BB962C8B-B14F-4D97-AF65-F5344CB8AC3E}">
        <p14:creationId xmlns:p14="http://schemas.microsoft.com/office/powerpoint/2010/main" val="4173721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21367"/>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Conclusions</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about</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920272"/>
            <a:ext cx="10944366" cy="4351338"/>
          </a:xfrm>
        </p:spPr>
        <p:txBody>
          <a:bodyPr>
            <a:normAutofit fontScale="47500" lnSpcReduction="20000"/>
          </a:bodyPr>
          <a:lstStyle/>
          <a:p>
            <a:pPr algn="just"/>
            <a:r>
              <a:rPr lang="it-IT" sz="5900" dirty="0" err="1">
                <a:solidFill>
                  <a:schemeClr val="bg1"/>
                </a:solidFill>
                <a:latin typeface="Arial" panose="020B0604020202020204" pitchFamily="34" charset="0"/>
                <a:cs typeface="Arial" panose="020B0604020202020204" pitchFamily="34" charset="0"/>
              </a:rPr>
              <a:t>Lifestyle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factors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such</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as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poor</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diet</a:t>
            </a:r>
            <a:r>
              <a:rPr lang="it-IT" sz="5900" dirty="0">
                <a:solidFill>
                  <a:schemeClr val="bg1"/>
                </a:solidFill>
                <a:latin typeface="Arial" panose="020B0604020202020204" pitchFamily="34" charset="0"/>
                <a:cs typeface="Arial" panose="020B0604020202020204" pitchFamily="34" charset="0"/>
              </a:rPr>
              <a:t> and low </a:t>
            </a:r>
            <a:r>
              <a:rPr lang="it-IT" sz="5900" dirty="0" err="1">
                <a:solidFill>
                  <a:schemeClr val="bg1"/>
                </a:solidFill>
                <a:latin typeface="Arial" panose="020B0604020202020204" pitchFamily="34" charset="0"/>
                <a:cs typeface="Arial" panose="020B0604020202020204" pitchFamily="34" charset="0"/>
              </a:rPr>
              <a:t>physical</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activity</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may</a:t>
            </a:r>
            <a:r>
              <a:rPr lang="it-IT" sz="5900" dirty="0">
                <a:solidFill>
                  <a:schemeClr val="bg1"/>
                </a:solidFill>
                <a:latin typeface="Arial" panose="020B0604020202020204" pitchFamily="34" charset="0"/>
                <a:cs typeface="Arial" panose="020B0604020202020204" pitchFamily="34" charset="0"/>
              </a:rPr>
              <a:t> facilitate the </a:t>
            </a:r>
            <a:r>
              <a:rPr lang="it-IT" sz="5900" dirty="0" err="1">
                <a:solidFill>
                  <a:schemeClr val="bg1"/>
                </a:solidFill>
                <a:latin typeface="Arial" panose="020B0604020202020204" pitchFamily="34" charset="0"/>
                <a:cs typeface="Arial" panose="020B0604020202020204" pitchFamily="34" charset="0"/>
              </a:rPr>
              <a:t>development</a:t>
            </a:r>
            <a:r>
              <a:rPr lang="it-IT" sz="5900" dirty="0">
                <a:solidFill>
                  <a:schemeClr val="bg1"/>
                </a:solidFill>
                <a:latin typeface="Arial" panose="020B0604020202020204" pitchFamily="34" charset="0"/>
                <a:cs typeface="Arial" panose="020B0604020202020204" pitchFamily="34" charset="0"/>
              </a:rPr>
              <a:t> of </a:t>
            </a:r>
            <a:r>
              <a:rPr lang="it-IT" sz="5900" dirty="0" err="1">
                <a:solidFill>
                  <a:schemeClr val="bg1"/>
                </a:solidFill>
                <a:latin typeface="Arial" panose="020B0604020202020204" pitchFamily="34" charset="0"/>
                <a:cs typeface="Arial" panose="020B0604020202020204" pitchFamily="34" charset="0"/>
              </a:rPr>
              <a:t>obesity</a:t>
            </a:r>
            <a:r>
              <a:rPr lang="it-IT" sz="5900" dirty="0">
                <a:solidFill>
                  <a:schemeClr val="bg1"/>
                </a:solidFill>
                <a:latin typeface="Arial" panose="020B0604020202020204" pitchFamily="34" charset="0"/>
                <a:cs typeface="Arial" panose="020B0604020202020204" pitchFamily="34" charset="0"/>
              </a:rPr>
              <a:t> and </a:t>
            </a:r>
            <a:r>
              <a:rPr lang="it-IT" sz="5900" dirty="0" err="1">
                <a:solidFill>
                  <a:schemeClr val="bg1"/>
                </a:solidFill>
                <a:latin typeface="Arial" panose="020B0604020202020204" pitchFamily="34" charset="0"/>
                <a:cs typeface="Arial" panose="020B0604020202020204" pitchFamily="34" charset="0"/>
              </a:rPr>
              <a:t>cancer</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independently</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as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well</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as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simple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physical</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factors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such</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as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intestinal</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transit</a:t>
            </a:r>
            <a:r>
              <a:rPr lang="it-IT" sz="5900" dirty="0">
                <a:solidFill>
                  <a:schemeClr val="bg1"/>
                </a:solidFill>
                <a:latin typeface="Arial" panose="020B0604020202020204" pitchFamily="34" charset="0"/>
                <a:cs typeface="Arial" panose="020B0604020202020204" pitchFamily="34" charset="0"/>
              </a:rPr>
              <a:t> time.</a:t>
            </a:r>
          </a:p>
          <a:p>
            <a:pPr algn="just"/>
            <a:endParaRPr lang="it-IT" sz="5900" dirty="0">
              <a:solidFill>
                <a:schemeClr val="bg1"/>
              </a:solidFill>
              <a:latin typeface="Arial" panose="020B0604020202020204" pitchFamily="34" charset="0"/>
              <a:cs typeface="Arial" panose="020B0604020202020204" pitchFamily="34" charset="0"/>
            </a:endParaRPr>
          </a:p>
          <a:p>
            <a:pPr algn="just"/>
            <a:r>
              <a:rPr lang="it-IT" sz="5900" dirty="0" err="1">
                <a:solidFill>
                  <a:schemeClr val="bg1"/>
                </a:solidFill>
                <a:latin typeface="Arial" panose="020B0604020202020204" pitchFamily="34" charset="0"/>
                <a:cs typeface="Arial" panose="020B0604020202020204" pitchFamily="34" charset="0"/>
              </a:rPr>
              <a:t>There</a:t>
            </a:r>
            <a:r>
              <a:rPr lang="it-IT" sz="5900" dirty="0">
                <a:solidFill>
                  <a:schemeClr val="bg1"/>
                </a:solidFill>
                <a:latin typeface="Arial" panose="020B0604020202020204" pitchFamily="34" charset="0"/>
                <a:cs typeface="Arial" panose="020B0604020202020204" pitchFamily="34" charset="0"/>
              </a:rPr>
              <a:t> are </a:t>
            </a:r>
            <a:r>
              <a:rPr lang="it-IT" sz="5900" dirty="0" err="1">
                <a:solidFill>
                  <a:schemeClr val="bg1"/>
                </a:solidFill>
                <a:latin typeface="Arial" panose="020B0604020202020204" pitchFamily="34" charset="0"/>
                <a:cs typeface="Arial" panose="020B0604020202020204" pitchFamily="34" charset="0"/>
              </a:rPr>
              <a:t>methodological</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problems</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associated</a:t>
            </a:r>
            <a:r>
              <a:rPr lang="it-IT" sz="5900" dirty="0">
                <a:solidFill>
                  <a:schemeClr val="bg1"/>
                </a:solidFill>
                <a:latin typeface="Arial" panose="020B0604020202020204" pitchFamily="34" charset="0"/>
                <a:cs typeface="Arial" panose="020B0604020202020204" pitchFamily="34" charset="0"/>
              </a:rPr>
              <a:t> with the </a:t>
            </a:r>
            <a:r>
              <a:rPr lang="it-IT" sz="5900" dirty="0" err="1">
                <a:solidFill>
                  <a:schemeClr val="bg1"/>
                </a:solidFill>
                <a:latin typeface="Arial" panose="020B0604020202020204" pitchFamily="34" charset="0"/>
                <a:cs typeface="Arial" panose="020B0604020202020204" pitchFamily="34" charset="0"/>
              </a:rPr>
              <a:t>studies</a:t>
            </a:r>
            <a:r>
              <a:rPr lang="it-IT" sz="5900" dirty="0">
                <a:solidFill>
                  <a:schemeClr val="bg1"/>
                </a:solidFill>
                <a:latin typeface="Arial" panose="020B0604020202020204" pitchFamily="34" charset="0"/>
                <a:cs typeface="Arial" panose="020B0604020202020204" pitchFamily="34" charset="0"/>
              </a:rPr>
              <a:t> in human, e.g. the </a:t>
            </a:r>
            <a:r>
              <a:rPr lang="it-IT" sz="5900" dirty="0" err="1">
                <a:solidFill>
                  <a:schemeClr val="bg1"/>
                </a:solidFill>
                <a:latin typeface="Arial" panose="020B0604020202020204" pitchFamily="34" charset="0"/>
                <a:cs typeface="Arial" panose="020B0604020202020204" pitchFamily="34" charset="0"/>
              </a:rPr>
              <a:t>validity</a:t>
            </a:r>
            <a:r>
              <a:rPr lang="it-IT" sz="5900" dirty="0">
                <a:solidFill>
                  <a:schemeClr val="bg1"/>
                </a:solidFill>
                <a:latin typeface="Arial" panose="020B0604020202020204" pitchFamily="34" charset="0"/>
                <a:cs typeface="Arial" panose="020B0604020202020204" pitchFamily="34" charset="0"/>
              </a:rPr>
              <a:t> of the </a:t>
            </a:r>
            <a:r>
              <a:rPr lang="it-IT" sz="5900" dirty="0" err="1">
                <a:solidFill>
                  <a:schemeClr val="bg1"/>
                </a:solidFill>
                <a:latin typeface="Arial" panose="020B0604020202020204" pitchFamily="34" charset="0"/>
                <a:cs typeface="Arial" panose="020B0604020202020204" pitchFamily="34" charset="0"/>
              </a:rPr>
              <a:t>form</a:t>
            </a:r>
            <a:r>
              <a:rPr lang="it-IT" sz="5900" dirty="0">
                <a:solidFill>
                  <a:schemeClr val="bg1"/>
                </a:solidFill>
                <a:latin typeface="Arial" panose="020B0604020202020204" pitchFamily="34" charset="0"/>
                <a:cs typeface="Arial" panose="020B0604020202020204" pitchFamily="34" charset="0"/>
              </a:rPr>
              <a:t> of </a:t>
            </a:r>
            <a:r>
              <a:rPr lang="it-IT" sz="5900" dirty="0" err="1">
                <a:solidFill>
                  <a:schemeClr val="bg1"/>
                </a:solidFill>
                <a:latin typeface="Arial" panose="020B0604020202020204" pitchFamily="34" charset="0"/>
                <a:cs typeface="Arial" panose="020B0604020202020204" pitchFamily="34" charset="0"/>
              </a:rPr>
              <a:t>measurement</a:t>
            </a:r>
            <a:r>
              <a:rPr lang="it-IT" sz="5900" dirty="0">
                <a:solidFill>
                  <a:schemeClr val="bg1"/>
                </a:solidFill>
                <a:latin typeface="Arial" panose="020B0604020202020204" pitchFamily="34" charset="0"/>
                <a:cs typeface="Arial" panose="020B0604020202020204" pitchFamily="34" charset="0"/>
              </a:rPr>
              <a:t> (BMI).</a:t>
            </a:r>
          </a:p>
          <a:p>
            <a:endParaRPr lang="it-IT" sz="5900" dirty="0">
              <a:solidFill>
                <a:schemeClr val="bg1"/>
              </a:solidFill>
              <a:latin typeface="Arial" panose="020B0604020202020204" pitchFamily="34" charset="0"/>
              <a:cs typeface="Arial" panose="020B0604020202020204" pitchFamily="34" charset="0"/>
            </a:endParaRPr>
          </a:p>
          <a:p>
            <a:pPr algn="ctr"/>
            <a:r>
              <a:rPr lang="it-IT" sz="5900" dirty="0">
                <a:solidFill>
                  <a:schemeClr val="bg1"/>
                </a:solidFill>
                <a:latin typeface="Arial" panose="020B0604020202020204" pitchFamily="34" charset="0"/>
                <a:cs typeface="Arial" panose="020B0604020202020204" pitchFamily="34" charset="0"/>
              </a:rPr>
              <a:t>«A </a:t>
            </a:r>
            <a:r>
              <a:rPr lang="it-IT" sz="5900" i="1" dirty="0">
                <a:solidFill>
                  <a:schemeClr val="bg1"/>
                </a:solidFill>
                <a:latin typeface="Arial" panose="020B0604020202020204" pitchFamily="34" charset="0"/>
                <a:cs typeface="Arial" panose="020B0604020202020204" pitchFamily="34" charset="0"/>
              </a:rPr>
              <a:t>single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but</a:t>
            </a:r>
            <a:r>
              <a:rPr lang="it-IT" sz="5900" dirty="0">
                <a:solidFill>
                  <a:schemeClr val="bg1"/>
                </a:solidFill>
                <a:latin typeface="Arial" panose="020B0604020202020204" pitchFamily="34" charset="0"/>
                <a:cs typeface="Arial" panose="020B0604020202020204" pitchFamily="34" charset="0"/>
              </a:rPr>
              <a:t> </a:t>
            </a:r>
            <a:r>
              <a:rPr lang="it-IT" sz="5900" i="1" dirty="0" err="1">
                <a:solidFill>
                  <a:schemeClr val="bg1"/>
                </a:solidFill>
                <a:latin typeface="Arial" panose="020B0604020202020204" pitchFamily="34" charset="0"/>
                <a:cs typeface="Arial" panose="020B0604020202020204" pitchFamily="34" charset="0"/>
              </a:rPr>
              <a:t>avoidable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cellular</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disturbance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could</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promote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cancer</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development</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if</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it</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occurs</a:t>
            </a:r>
            <a:r>
              <a:rPr lang="it-IT" sz="5900" dirty="0">
                <a:solidFill>
                  <a:schemeClr val="bg1"/>
                </a:solidFill>
                <a:latin typeface="Arial" panose="020B0604020202020204" pitchFamily="34" charset="0"/>
                <a:cs typeface="Arial" panose="020B0604020202020204" pitchFamily="34" charset="0"/>
              </a:rPr>
              <a:t> on a background of a wide range of </a:t>
            </a:r>
            <a:r>
              <a:rPr lang="it-IT" sz="5900" dirty="0" err="1">
                <a:solidFill>
                  <a:schemeClr val="bg1"/>
                </a:solidFill>
                <a:latin typeface="Arial" panose="020B0604020202020204" pitchFamily="34" charset="0"/>
                <a:cs typeface="Arial" panose="020B0604020202020204" pitchFamily="34" charset="0"/>
              </a:rPr>
              <a:t>spontaneous</a:t>
            </a:r>
            <a:r>
              <a:rPr lang="it-IT" sz="5900" dirty="0">
                <a:solidFill>
                  <a:schemeClr val="bg1"/>
                </a:solidFill>
                <a:latin typeface="Arial" panose="020B0604020202020204" pitchFamily="34" charset="0"/>
                <a:cs typeface="Arial" panose="020B0604020202020204" pitchFamily="34" charset="0"/>
              </a:rPr>
              <a:t> and </a:t>
            </a:r>
            <a:r>
              <a:rPr lang="it-IT" sz="5900" dirty="0" err="1">
                <a:solidFill>
                  <a:schemeClr val="bg1"/>
                </a:solidFill>
                <a:latin typeface="Arial" panose="020B0604020202020204" pitchFamily="34" charset="0"/>
                <a:cs typeface="Arial" panose="020B0604020202020204" pitchFamily="34" charset="0"/>
              </a:rPr>
              <a:t>essentially</a:t>
            </a:r>
            <a:r>
              <a:rPr lang="it-IT" sz="5900" dirty="0">
                <a:solidFill>
                  <a:schemeClr val="bg1"/>
                </a:solidFill>
                <a:latin typeface="Arial" panose="020B0604020202020204" pitchFamily="34" charset="0"/>
                <a:cs typeface="Arial" panose="020B0604020202020204" pitchFamily="34" charset="0"/>
              </a:rPr>
              <a:t> </a:t>
            </a:r>
            <a:r>
              <a:rPr lang="it-IT" sz="5900" i="1" dirty="0" err="1">
                <a:solidFill>
                  <a:schemeClr val="bg1"/>
                </a:solidFill>
                <a:latin typeface="Arial" panose="020B0604020202020204" pitchFamily="34" charset="0"/>
                <a:cs typeface="Arial" panose="020B0604020202020204" pitchFamily="34" charset="0"/>
              </a:rPr>
              <a:t>unavoidable</a:t>
            </a:r>
            <a:r>
              <a:rPr lang="it-IT" sz="5900" dirty="0">
                <a:solidFill>
                  <a:schemeClr val="bg1"/>
                </a:solidFill>
                <a:latin typeface="Arial" panose="020B0604020202020204" pitchFamily="34" charset="0"/>
                <a:cs typeface="Arial" panose="020B0604020202020204" pitchFamily="34" charset="0"/>
              </a:rPr>
              <a:t> </a:t>
            </a:r>
            <a:r>
              <a:rPr lang="it-IT" sz="5900" dirty="0" err="1">
                <a:solidFill>
                  <a:schemeClr val="bg1"/>
                </a:solidFill>
                <a:latin typeface="Arial" panose="020B0604020202020204" pitchFamily="34" charset="0"/>
                <a:cs typeface="Arial" panose="020B0604020202020204" pitchFamily="34" charset="0"/>
              </a:rPr>
              <a:t>factors</a:t>
            </a:r>
            <a:r>
              <a:rPr lang="it-IT" sz="5900" dirty="0">
                <a:solidFill>
                  <a:schemeClr val="bg1"/>
                </a:solidFill>
                <a:latin typeface="Arial" panose="020B0604020202020204" pitchFamily="34" charset="0"/>
                <a:cs typeface="Arial" panose="020B0604020202020204" pitchFamily="34" charset="0"/>
              </a:rPr>
              <a:t>.»</a:t>
            </a:r>
            <a:endParaRPr lang="it-IT" dirty="0">
              <a:solidFill>
                <a:schemeClr val="bg1"/>
              </a:solidFill>
              <a:latin typeface="Arial" panose="020B0604020202020204" pitchFamily="34" charset="0"/>
              <a:cs typeface="Arial" panose="020B0604020202020204" pitchFamily="34" charset="0"/>
            </a:endParaRPr>
          </a:p>
          <a:p>
            <a:pPr marL="0" indent="0" algn="r">
              <a:buNone/>
            </a:pPr>
            <a:r>
              <a:rPr lang="it-IT" i="1" dirty="0" err="1">
                <a:solidFill>
                  <a:schemeClr val="bg1"/>
                </a:solidFill>
                <a:latin typeface="Arial" panose="020B0604020202020204" pitchFamily="34" charset="0"/>
                <a:cs typeface="Arial" panose="020B0604020202020204" pitchFamily="34" charset="0"/>
              </a:rPr>
              <a:t>Obesity</a:t>
            </a:r>
            <a:r>
              <a:rPr lang="it-IT" i="1" dirty="0">
                <a:solidFill>
                  <a:schemeClr val="bg1"/>
                </a:solidFill>
                <a:latin typeface="Arial" panose="020B0604020202020204" pitchFamily="34" charset="0"/>
                <a:cs typeface="Arial" panose="020B0604020202020204" pitchFamily="34" charset="0"/>
              </a:rPr>
              <a:t> and </a:t>
            </a:r>
            <a:r>
              <a:rPr lang="it-IT" i="1" dirty="0" err="1">
                <a:solidFill>
                  <a:schemeClr val="bg1"/>
                </a:solidFill>
                <a:latin typeface="Arial" panose="020B0604020202020204" pitchFamily="34" charset="0"/>
                <a:cs typeface="Arial" panose="020B0604020202020204" pitchFamily="34" charset="0"/>
              </a:rPr>
              <a:t>Cancer</a:t>
            </a:r>
            <a:r>
              <a:rPr lang="it-IT" i="1" dirty="0">
                <a:solidFill>
                  <a:schemeClr val="bg1"/>
                </a:solidFill>
                <a:latin typeface="Arial" panose="020B0604020202020204" pitchFamily="34" charset="0"/>
                <a:cs typeface="Arial" panose="020B0604020202020204" pitchFamily="34" charset="0"/>
              </a:rPr>
              <a:t>: </a:t>
            </a:r>
            <a:r>
              <a:rPr lang="it-IT" i="1" dirty="0" err="1">
                <a:solidFill>
                  <a:schemeClr val="bg1"/>
                </a:solidFill>
                <a:latin typeface="Arial" panose="020B0604020202020204" pitchFamily="34" charset="0"/>
                <a:cs typeface="Arial" panose="020B0604020202020204" pitchFamily="34" charset="0"/>
              </a:rPr>
              <a:t>Existing</a:t>
            </a:r>
            <a:r>
              <a:rPr lang="it-IT" i="1" dirty="0">
                <a:solidFill>
                  <a:schemeClr val="bg1"/>
                </a:solidFill>
                <a:latin typeface="Arial" panose="020B0604020202020204" pitchFamily="34" charset="0"/>
                <a:cs typeface="Arial" panose="020B0604020202020204" pitchFamily="34" charset="0"/>
              </a:rPr>
              <a:t> and New </a:t>
            </a:r>
            <a:r>
              <a:rPr lang="it-IT" i="1" dirty="0" err="1">
                <a:solidFill>
                  <a:schemeClr val="bg1"/>
                </a:solidFill>
                <a:latin typeface="Arial" panose="020B0604020202020204" pitchFamily="34" charset="0"/>
                <a:cs typeface="Arial" panose="020B0604020202020204" pitchFamily="34" charset="0"/>
              </a:rPr>
              <a:t>Hypotheses</a:t>
            </a:r>
            <a:r>
              <a:rPr lang="it-IT" i="1" dirty="0">
                <a:solidFill>
                  <a:schemeClr val="bg1"/>
                </a:solidFill>
                <a:latin typeface="Arial" panose="020B0604020202020204" pitchFamily="34" charset="0"/>
                <a:cs typeface="Arial" panose="020B0604020202020204" pitchFamily="34" charset="0"/>
              </a:rPr>
              <a:t> for a </a:t>
            </a:r>
            <a:r>
              <a:rPr lang="it-IT" i="1" dirty="0" err="1">
                <a:solidFill>
                  <a:schemeClr val="bg1"/>
                </a:solidFill>
                <a:latin typeface="Arial" panose="020B0604020202020204" pitchFamily="34" charset="0"/>
                <a:cs typeface="Arial" panose="020B0604020202020204" pitchFamily="34" charset="0"/>
              </a:rPr>
              <a:t>Causal</a:t>
            </a:r>
            <a:r>
              <a:rPr lang="it-IT" i="1" dirty="0">
                <a:solidFill>
                  <a:schemeClr val="bg1"/>
                </a:solidFill>
                <a:latin typeface="Arial" panose="020B0604020202020204" pitchFamily="34" charset="0"/>
                <a:cs typeface="Arial" panose="020B0604020202020204" pitchFamily="34" charset="0"/>
              </a:rPr>
              <a:t> Connection,</a:t>
            </a:r>
          </a:p>
          <a:p>
            <a:pPr marL="0" indent="0" algn="r">
              <a:buNone/>
            </a:pPr>
            <a:r>
              <a:rPr lang="it-IT" i="1" dirty="0">
                <a:solidFill>
                  <a:schemeClr val="bg1"/>
                </a:solidFill>
                <a:latin typeface="Arial" panose="020B0604020202020204" pitchFamily="34" charset="0"/>
                <a:cs typeface="Arial" panose="020B0604020202020204" pitchFamily="34" charset="0"/>
              </a:rPr>
              <a:t>Trevor W. Stone, Megan </a:t>
            </a:r>
            <a:r>
              <a:rPr lang="it-IT" i="1" dirty="0" err="1">
                <a:solidFill>
                  <a:schemeClr val="bg1"/>
                </a:solidFill>
                <a:latin typeface="Arial" panose="020B0604020202020204" pitchFamily="34" charset="0"/>
                <a:cs typeface="Arial" panose="020B0604020202020204" pitchFamily="34" charset="0"/>
              </a:rPr>
              <a:t>McPherson</a:t>
            </a:r>
            <a:r>
              <a:rPr lang="it-IT" i="1" dirty="0">
                <a:solidFill>
                  <a:schemeClr val="bg1"/>
                </a:solidFill>
                <a:latin typeface="Arial" panose="020B0604020202020204" pitchFamily="34" charset="0"/>
                <a:cs typeface="Arial" panose="020B0604020202020204" pitchFamily="34" charset="0"/>
              </a:rPr>
              <a:t>, L. </a:t>
            </a:r>
            <a:r>
              <a:rPr lang="it-IT" i="1" dirty="0" err="1">
                <a:solidFill>
                  <a:schemeClr val="bg1"/>
                </a:solidFill>
                <a:latin typeface="Arial" panose="020B0604020202020204" pitchFamily="34" charset="0"/>
                <a:cs typeface="Arial" panose="020B0604020202020204" pitchFamily="34" charset="0"/>
              </a:rPr>
              <a:t>Gail</a:t>
            </a:r>
            <a:r>
              <a:rPr lang="it-IT" i="1" dirty="0">
                <a:solidFill>
                  <a:schemeClr val="bg1"/>
                </a:solidFill>
                <a:latin typeface="Arial" panose="020B0604020202020204" pitchFamily="34" charset="0"/>
                <a:cs typeface="Arial" panose="020B0604020202020204" pitchFamily="34" charset="0"/>
              </a:rPr>
              <a:t> Darlington (2018)</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5658"/>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55658"/>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19</a:t>
            </a:r>
          </a:p>
        </p:txBody>
      </p:sp>
    </p:spTree>
    <p:extLst>
      <p:ext uri="{BB962C8B-B14F-4D97-AF65-F5344CB8AC3E}">
        <p14:creationId xmlns:p14="http://schemas.microsoft.com/office/powerpoint/2010/main" val="2738544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6285" y="233378"/>
            <a:ext cx="11019430"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What</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is</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a:t>
            </a: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86285" y="1732719"/>
            <a:ext cx="11019429" cy="4351338"/>
          </a:xfrm>
        </p:spPr>
        <p:txBody>
          <a:bodyPr/>
          <a:lstStyle/>
          <a:p>
            <a:pPr marL="0" indent="0" algn="just">
              <a:buNone/>
            </a:pPr>
            <a:r>
              <a:rPr lang="it-IT" dirty="0" err="1">
                <a:solidFill>
                  <a:schemeClr val="bg1"/>
                </a:solidFill>
                <a:latin typeface="Arial" charset="0"/>
                <a:ea typeface="Arial" charset="0"/>
                <a:cs typeface="Arial" charset="0"/>
              </a:rPr>
              <a:t>Obesity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is</a:t>
            </a:r>
            <a:r>
              <a:rPr lang="it-IT" dirty="0">
                <a:solidFill>
                  <a:schemeClr val="bg1"/>
                </a:solidFill>
                <a:latin typeface="Arial" charset="0"/>
                <a:ea typeface="Arial" charset="0"/>
                <a:cs typeface="Arial" charset="0"/>
              </a:rPr>
              <a:t> a </a:t>
            </a:r>
            <a:r>
              <a:rPr lang="it-IT" dirty="0" err="1">
                <a:solidFill>
                  <a:schemeClr val="bg1"/>
                </a:solidFill>
                <a:latin typeface="Arial" charset="0"/>
                <a:ea typeface="Arial" charset="0"/>
                <a:cs typeface="Arial" charset="0"/>
              </a:rPr>
              <a:t>complex</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chronic</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disease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characterized</a:t>
            </a:r>
            <a:r>
              <a:rPr lang="it-IT" dirty="0">
                <a:solidFill>
                  <a:schemeClr val="bg1"/>
                </a:solidFill>
                <a:latin typeface="Arial" charset="0"/>
                <a:ea typeface="Arial" charset="0"/>
                <a:cs typeface="Arial" charset="0"/>
              </a:rPr>
              <a:t> by an </a:t>
            </a:r>
            <a:r>
              <a:rPr lang="it-IT" dirty="0" err="1">
                <a:solidFill>
                  <a:schemeClr val="bg1"/>
                </a:solidFill>
                <a:latin typeface="Arial" charset="0"/>
                <a:ea typeface="Arial" charset="0"/>
                <a:cs typeface="Arial" charset="0"/>
              </a:rPr>
              <a:t>excessive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accumulation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fat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tissue</a:t>
            </a:r>
            <a:r>
              <a:rPr lang="it-IT" dirty="0">
                <a:solidFill>
                  <a:schemeClr val="bg1"/>
                </a:solidFill>
                <a:latin typeface="Arial" charset="0"/>
                <a:ea typeface="Arial" charset="0"/>
                <a:cs typeface="Arial" charset="0"/>
              </a:rPr>
              <a:t> mass. </a:t>
            </a:r>
          </a:p>
          <a:p>
            <a:pPr algn="just"/>
            <a:endParaRPr lang="it-IT" dirty="0">
              <a:solidFill>
                <a:schemeClr val="bg1"/>
              </a:solidFill>
              <a:latin typeface="Arial" charset="0"/>
              <a:ea typeface="Arial" charset="0"/>
              <a:cs typeface="Arial" charset="0"/>
            </a:endParaRPr>
          </a:p>
          <a:p>
            <a:pPr marL="342900" indent="-342900" algn="just">
              <a:buFont typeface="Arial" charset="0"/>
              <a:buChar char="•"/>
            </a:pPr>
            <a:r>
              <a:rPr lang="it-IT" dirty="0" err="1">
                <a:solidFill>
                  <a:schemeClr val="bg1"/>
                </a:solidFill>
                <a:latin typeface="Arial" charset="0"/>
                <a:ea typeface="Arial" charset="0"/>
                <a:cs typeface="Arial" charset="0"/>
              </a:rPr>
              <a:t>Disturbances</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lipid</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glucose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metabolism</a:t>
            </a:r>
            <a:r>
              <a:rPr lang="it-IT" dirty="0">
                <a:solidFill>
                  <a:schemeClr val="bg1"/>
                </a:solidFill>
                <a:latin typeface="Arial" charset="0"/>
                <a:ea typeface="Arial" charset="0"/>
                <a:cs typeface="Arial" charset="0"/>
              </a:rPr>
              <a:t>;</a:t>
            </a:r>
          </a:p>
          <a:p>
            <a:pPr marL="342900" indent="-342900" algn="just">
              <a:buFont typeface="Arial" charset="0"/>
              <a:buChar char="•"/>
            </a:pPr>
            <a:r>
              <a:rPr lang="it-IT" dirty="0" err="1">
                <a:solidFill>
                  <a:schemeClr val="bg1"/>
                </a:solidFill>
                <a:latin typeface="Arial" charset="0"/>
                <a:ea typeface="Arial" charset="0"/>
                <a:cs typeface="Arial" charset="0"/>
              </a:rPr>
              <a:t>Chronic</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inflammation</a:t>
            </a:r>
            <a:r>
              <a:rPr lang="it-IT" dirty="0">
                <a:solidFill>
                  <a:schemeClr val="bg1"/>
                </a:solidFill>
                <a:latin typeface="Arial" charset="0"/>
                <a:ea typeface="Arial" charset="0"/>
                <a:cs typeface="Arial" charset="0"/>
              </a:rPr>
              <a:t>; </a:t>
            </a:r>
          </a:p>
          <a:p>
            <a:pPr marL="342900" indent="-342900" algn="just">
              <a:buFont typeface="Arial" charset="0"/>
              <a:buChar char="•"/>
            </a:pPr>
            <a:r>
              <a:rPr lang="it-IT" dirty="0" err="1">
                <a:solidFill>
                  <a:schemeClr val="bg1"/>
                </a:solidFill>
                <a:latin typeface="Arial" charset="0"/>
                <a:ea typeface="Arial" charset="0"/>
                <a:cs typeface="Arial" charset="0"/>
              </a:rPr>
              <a:t>Oxidative</a:t>
            </a:r>
            <a:r>
              <a:rPr lang="it-IT" dirty="0">
                <a:solidFill>
                  <a:schemeClr val="bg1"/>
                </a:solidFill>
                <a:latin typeface="Arial" charset="0"/>
                <a:ea typeface="Arial" charset="0"/>
                <a:cs typeface="Arial" charset="0"/>
              </a:rPr>
              <a:t> stress;</a:t>
            </a:r>
          </a:p>
          <a:p>
            <a:pPr marL="342900" indent="-342900" algn="just">
              <a:buFont typeface="Arial" charset="0"/>
              <a:buChar char="•"/>
            </a:pPr>
            <a:r>
              <a:rPr lang="it-IT" dirty="0" err="1">
                <a:solidFill>
                  <a:schemeClr val="bg1"/>
                </a:solidFill>
                <a:latin typeface="Arial" charset="0"/>
                <a:ea typeface="Arial" charset="0"/>
                <a:cs typeface="Arial" charset="0"/>
              </a:rPr>
              <a:t>Increased</a:t>
            </a:r>
            <a:r>
              <a:rPr lang="it-IT" dirty="0">
                <a:solidFill>
                  <a:schemeClr val="bg1"/>
                </a:solidFill>
                <a:latin typeface="Arial" charset="0"/>
                <a:ea typeface="Arial" charset="0"/>
                <a:cs typeface="Arial" charset="0"/>
              </a:rPr>
              <a:t> risk  of </a:t>
            </a:r>
            <a:r>
              <a:rPr lang="it-IT" dirty="0" err="1">
                <a:solidFill>
                  <a:schemeClr val="bg1"/>
                </a:solidFill>
                <a:latin typeface="Arial" charset="0"/>
                <a:ea typeface="Arial" charset="0"/>
                <a:cs typeface="Arial" charset="0"/>
              </a:rPr>
              <a:t>different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diseases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such</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cardiovascular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diseases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diabetes</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43647"/>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4284" y="6257836"/>
            <a:ext cx="5743432" cy="523220"/>
          </a:xfrm>
          <a:prstGeom prst="rect">
            <a:avLst/>
          </a:prstGeom>
          <a:noFill/>
        </p:spPr>
        <p:txBody>
          <a:bodyPr wrap="square" rtlCol="0" anchor="ctr">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57630" y="6443647"/>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83535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6" y="220749"/>
            <a:ext cx="10944366"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There</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are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still</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some</a:t>
            </a:r>
            <a:b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b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outstanding</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questions</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a:t>
            </a: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7" cy="4351338"/>
          </a:xfrm>
        </p:spPr>
        <p:txBody>
          <a:bodyPr>
            <a:normAutofit lnSpcReduction="10000"/>
          </a:bodyPr>
          <a:lstStyle/>
          <a:p>
            <a:pPr marL="0" indent="0" algn="just">
              <a:buNone/>
            </a:pPr>
            <a:r>
              <a:rPr lang="it-IT" dirty="0">
                <a:solidFill>
                  <a:schemeClr val="bg1"/>
                </a:solidFill>
                <a:latin typeface="Arial" panose="020B0604020202020204" pitchFamily="34" charset="0"/>
                <a:cs typeface="Arial" panose="020B0604020202020204" pitchFamily="34" charset="0"/>
              </a:rPr>
              <a:t>…</a:t>
            </a:r>
            <a:r>
              <a:rPr lang="it-IT" dirty="0" err="1">
                <a:solidFill>
                  <a:schemeClr val="bg1"/>
                </a:solidFill>
                <a:latin typeface="Arial" panose="020B0604020202020204" pitchFamily="34" charset="0"/>
                <a:cs typeface="Arial" panose="020B0604020202020204" pitchFamily="34" charset="0"/>
              </a:rPr>
              <a:t>Does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pharmacological</a:t>
            </a:r>
            <a:r>
              <a:rPr lang="it-IT" dirty="0">
                <a:solidFill>
                  <a:schemeClr val="bg1"/>
                </a:solidFill>
                <a:latin typeface="Arial" panose="020B0604020202020204" pitchFamily="34" charset="0"/>
                <a:cs typeface="Arial" panose="020B0604020202020204" pitchFamily="34" charset="0"/>
              </a:rPr>
              <a:t> or </a:t>
            </a:r>
            <a:r>
              <a:rPr lang="it-IT" dirty="0" err="1">
                <a:solidFill>
                  <a:schemeClr val="bg1"/>
                </a:solidFill>
                <a:latin typeface="Arial" panose="020B0604020202020204" pitchFamily="34" charset="0"/>
                <a:cs typeface="Arial" panose="020B0604020202020204" pitchFamily="34" charset="0"/>
              </a:rPr>
              <a:t>genetic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manipulation</a:t>
            </a:r>
            <a:r>
              <a:rPr lang="it-IT" dirty="0">
                <a:solidFill>
                  <a:schemeClr val="bg1"/>
                </a:solidFill>
                <a:latin typeface="Arial" panose="020B0604020202020204" pitchFamily="34" charset="0"/>
                <a:cs typeface="Arial" panose="020B0604020202020204" pitchFamily="34" charset="0"/>
              </a:rPr>
              <a:t> of the </a:t>
            </a:r>
            <a:r>
              <a:rPr lang="it-IT" dirty="0" err="1">
                <a:solidFill>
                  <a:schemeClr val="bg1"/>
                </a:solidFill>
                <a:latin typeface="Arial" panose="020B0604020202020204" pitchFamily="34" charset="0"/>
                <a:cs typeface="Arial" panose="020B0604020202020204" pitchFamily="34" charset="0"/>
              </a:rPr>
              <a:t>kynurenine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pathway</a:t>
            </a:r>
            <a:r>
              <a:rPr lang="it-IT" dirty="0">
                <a:solidFill>
                  <a:schemeClr val="bg1"/>
                </a:solidFill>
                <a:latin typeface="Arial" panose="020B0604020202020204" pitchFamily="34" charset="0"/>
                <a:cs typeface="Arial" panose="020B0604020202020204" pitchFamily="34" charset="0"/>
              </a:rPr>
              <a:t> alter the </a:t>
            </a:r>
            <a:r>
              <a:rPr lang="it-IT" dirty="0" err="1">
                <a:solidFill>
                  <a:schemeClr val="bg1"/>
                </a:solidFill>
                <a:latin typeface="Arial" panose="020B0604020202020204" pitchFamily="34" charset="0"/>
                <a:cs typeface="Arial" panose="020B0604020202020204" pitchFamily="34" charset="0"/>
              </a:rPr>
              <a:t>susceptibility</a:t>
            </a:r>
            <a:r>
              <a:rPr lang="it-IT" dirty="0">
                <a:solidFill>
                  <a:schemeClr val="bg1"/>
                </a:solidFill>
                <a:latin typeface="Arial" panose="020B0604020202020204" pitchFamily="34" charset="0"/>
                <a:cs typeface="Arial" panose="020B0604020202020204" pitchFamily="34" charset="0"/>
              </a:rPr>
              <a:t> to </a:t>
            </a:r>
            <a:r>
              <a:rPr lang="it-IT" dirty="0" err="1">
                <a:solidFill>
                  <a:schemeClr val="bg1"/>
                </a:solidFill>
                <a:latin typeface="Arial" panose="020B0604020202020204" pitchFamily="34" charset="0"/>
                <a:cs typeface="Arial" panose="020B0604020202020204" pitchFamily="34" charset="0"/>
              </a:rPr>
              <a:t>carcinogenesis</a:t>
            </a:r>
            <a:r>
              <a:rPr lang="it-IT" dirty="0">
                <a:solidFill>
                  <a:schemeClr val="bg1"/>
                </a:solidFill>
                <a:latin typeface="Arial" panose="020B0604020202020204" pitchFamily="34" charset="0"/>
                <a:cs typeface="Arial" panose="020B0604020202020204" pitchFamily="34" charset="0"/>
              </a:rPr>
              <a:t>?</a:t>
            </a:r>
          </a:p>
          <a:p>
            <a:pPr marL="0" indent="0" algn="just">
              <a:buNone/>
            </a:pPr>
            <a:endParaRPr lang="it-IT" dirty="0">
              <a:solidFill>
                <a:schemeClr val="bg1"/>
              </a:solidFill>
              <a:latin typeface="Arial" panose="020B0604020202020204" pitchFamily="34" charset="0"/>
              <a:cs typeface="Arial" panose="020B0604020202020204" pitchFamily="34" charset="0"/>
            </a:endParaRPr>
          </a:p>
          <a:p>
            <a:pPr marL="0" indent="0" algn="just">
              <a:buNone/>
            </a:pPr>
            <a:r>
              <a:rPr lang="it-IT" dirty="0">
                <a:solidFill>
                  <a:schemeClr val="bg1"/>
                </a:solidFill>
                <a:latin typeface="Arial" panose="020B0604020202020204" pitchFamily="34" charset="0"/>
                <a:cs typeface="Arial" panose="020B0604020202020204" pitchFamily="34" charset="0"/>
              </a:rPr>
              <a:t>…Are </a:t>
            </a:r>
            <a:r>
              <a:rPr lang="it-IT" dirty="0" err="1">
                <a:solidFill>
                  <a:schemeClr val="bg1"/>
                </a:solidFill>
                <a:latin typeface="Arial" panose="020B0604020202020204" pitchFamily="34" charset="0"/>
                <a:cs typeface="Arial" panose="020B0604020202020204" pitchFamily="34" charset="0"/>
              </a:rPr>
              <a:t>different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manipulations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based</a:t>
            </a:r>
            <a:r>
              <a:rPr lang="it-IT" dirty="0">
                <a:solidFill>
                  <a:schemeClr val="bg1"/>
                </a:solidFill>
                <a:latin typeface="Arial" panose="020B0604020202020204" pitchFamily="34" charset="0"/>
                <a:cs typeface="Arial" panose="020B0604020202020204" pitchFamily="34" charset="0"/>
              </a:rPr>
              <a:t> on the </a:t>
            </a:r>
            <a:r>
              <a:rPr lang="it-IT" dirty="0" err="1">
                <a:solidFill>
                  <a:schemeClr val="bg1"/>
                </a:solidFill>
                <a:latin typeface="Arial" panose="020B0604020202020204" pitchFamily="34" charset="0"/>
                <a:cs typeface="Arial" panose="020B0604020202020204" pitchFamily="34" charset="0"/>
              </a:rPr>
              <a:t>hypotheses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dicussed</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related</a:t>
            </a:r>
            <a:r>
              <a:rPr lang="it-IT" dirty="0">
                <a:solidFill>
                  <a:schemeClr val="bg1"/>
                </a:solidFill>
                <a:latin typeface="Arial" panose="020B0604020202020204" pitchFamily="34" charset="0"/>
                <a:cs typeface="Arial" panose="020B0604020202020204" pitchFamily="34" charset="0"/>
              </a:rPr>
              <a:t> to </a:t>
            </a:r>
            <a:r>
              <a:rPr lang="it-IT" dirty="0" err="1">
                <a:solidFill>
                  <a:schemeClr val="bg1"/>
                </a:solidFill>
                <a:latin typeface="Arial" panose="020B0604020202020204" pitchFamily="34" charset="0"/>
                <a:cs typeface="Arial" panose="020B0604020202020204" pitchFamily="34" charset="0"/>
              </a:rPr>
              <a:t>specific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forms</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cancer</a:t>
            </a:r>
            <a:r>
              <a:rPr lang="it-IT" dirty="0">
                <a:solidFill>
                  <a:schemeClr val="bg1"/>
                </a:solidFill>
                <a:latin typeface="Arial" panose="020B0604020202020204" pitchFamily="34" charset="0"/>
                <a:cs typeface="Arial" panose="020B0604020202020204" pitchFamily="34" charset="0"/>
              </a:rPr>
              <a:t> or </a:t>
            </a:r>
            <a:r>
              <a:rPr lang="it-IT" dirty="0" err="1">
                <a:solidFill>
                  <a:schemeClr val="bg1"/>
                </a:solidFill>
                <a:latin typeface="Arial" panose="020B0604020202020204" pitchFamily="34" charset="0"/>
                <a:cs typeface="Arial" panose="020B0604020202020204" pitchFamily="34" charset="0"/>
              </a:rPr>
              <a:t>their</a:t>
            </a:r>
            <a:r>
              <a:rPr lang="it-IT" dirty="0">
                <a:solidFill>
                  <a:schemeClr val="bg1"/>
                </a:solidFill>
                <a:latin typeface="Arial" panose="020B0604020202020204" pitchFamily="34" charset="0"/>
                <a:cs typeface="Arial" panose="020B0604020202020204" pitchFamily="34" charset="0"/>
              </a:rPr>
              <a:t> stage and rate of </a:t>
            </a:r>
            <a:r>
              <a:rPr lang="it-IT" dirty="0" err="1">
                <a:solidFill>
                  <a:schemeClr val="bg1"/>
                </a:solidFill>
                <a:latin typeface="Arial" panose="020B0604020202020204" pitchFamily="34" charset="0"/>
                <a:cs typeface="Arial" panose="020B0604020202020204" pitchFamily="34" charset="0"/>
              </a:rPr>
              <a:t>progression</a:t>
            </a:r>
            <a:r>
              <a:rPr lang="it-IT" dirty="0">
                <a:solidFill>
                  <a:schemeClr val="bg1"/>
                </a:solidFill>
                <a:latin typeface="Arial" panose="020B0604020202020204" pitchFamily="34" charset="0"/>
                <a:cs typeface="Arial" panose="020B0604020202020204" pitchFamily="34" charset="0"/>
              </a:rPr>
              <a:t>?</a:t>
            </a:r>
          </a:p>
          <a:p>
            <a:pPr marL="0" indent="0" algn="just">
              <a:buNone/>
            </a:pPr>
            <a:endParaRPr lang="it-IT" dirty="0">
              <a:solidFill>
                <a:schemeClr val="bg1"/>
              </a:solidFill>
              <a:latin typeface="Arial" panose="020B0604020202020204" pitchFamily="34" charset="0"/>
              <a:cs typeface="Arial" panose="020B0604020202020204" pitchFamily="34" charset="0"/>
            </a:endParaRPr>
          </a:p>
          <a:p>
            <a:pPr marL="0" indent="0" algn="just">
              <a:buNone/>
            </a:pPr>
            <a:r>
              <a:rPr lang="it-IT" dirty="0">
                <a:solidFill>
                  <a:schemeClr val="bg1"/>
                </a:solidFill>
                <a:latin typeface="Arial" panose="020B0604020202020204" pitchFamily="34" charset="0"/>
                <a:cs typeface="Arial" panose="020B0604020202020204" pitchFamily="34" charset="0"/>
              </a:rPr>
              <a:t>An </a:t>
            </a:r>
            <a:r>
              <a:rPr lang="it-IT" dirty="0" err="1">
                <a:solidFill>
                  <a:schemeClr val="bg1"/>
                </a:solidFill>
                <a:latin typeface="Arial" panose="020B0604020202020204" pitchFamily="34" charset="0"/>
                <a:cs typeface="Arial" panose="020B0604020202020204" pitchFamily="34" charset="0"/>
              </a:rPr>
              <a:t>important</a:t>
            </a:r>
            <a:r>
              <a:rPr lang="it-IT" dirty="0">
                <a:solidFill>
                  <a:schemeClr val="bg1"/>
                </a:solidFill>
                <a:latin typeface="Arial" panose="020B0604020202020204" pitchFamily="34" charset="0"/>
                <a:cs typeface="Arial" panose="020B0604020202020204" pitchFamily="34" charset="0"/>
              </a:rPr>
              <a:t> goal </a:t>
            </a:r>
            <a:r>
              <a:rPr lang="it-IT" dirty="0" err="1">
                <a:solidFill>
                  <a:schemeClr val="bg1"/>
                </a:solidFill>
                <a:latin typeface="Arial" panose="020B0604020202020204" pitchFamily="34" charset="0"/>
                <a:cs typeface="Arial" panose="020B0604020202020204" pitchFamily="34" charset="0"/>
              </a:rPr>
              <a:t>shoud</a:t>
            </a:r>
            <a:r>
              <a:rPr lang="it-IT" dirty="0">
                <a:solidFill>
                  <a:schemeClr val="bg1"/>
                </a:solidFill>
                <a:latin typeface="Arial" panose="020B0604020202020204" pitchFamily="34" charset="0"/>
                <a:cs typeface="Arial" panose="020B0604020202020204" pitchFamily="34" charset="0"/>
              </a:rPr>
              <a:t> be to </a:t>
            </a:r>
            <a:r>
              <a:rPr lang="it-IT" dirty="0" err="1">
                <a:solidFill>
                  <a:schemeClr val="bg1"/>
                </a:solidFill>
                <a:latin typeface="Arial" panose="020B0604020202020204" pitchFamily="34" charset="0"/>
                <a:cs typeface="Arial" panose="020B0604020202020204" pitchFamily="34" charset="0"/>
              </a:rPr>
              <a:t>differentiate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between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factors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which</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independently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promote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obesity</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cancer</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those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whose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primarily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effect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is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obseogenic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leading</a:t>
            </a:r>
            <a:r>
              <a:rPr lang="it-IT" dirty="0">
                <a:solidFill>
                  <a:schemeClr val="bg1"/>
                </a:solidFill>
                <a:latin typeface="Arial" panose="020B0604020202020204" pitchFamily="34" charset="0"/>
                <a:cs typeface="Arial" panose="020B0604020202020204" pitchFamily="34" charset="0"/>
              </a:rPr>
              <a:t> to </a:t>
            </a:r>
            <a:r>
              <a:rPr lang="it-IT" dirty="0" err="1">
                <a:solidFill>
                  <a:schemeClr val="bg1"/>
                </a:solidFill>
                <a:latin typeface="Arial" panose="020B0604020202020204" pitchFamily="34" charset="0"/>
                <a:cs typeface="Arial" panose="020B0604020202020204" pitchFamily="34" charset="0"/>
              </a:rPr>
              <a:t>secondary</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carcinogenesis</a:t>
            </a:r>
            <a:r>
              <a:rPr lang="it-IT" dirty="0">
                <a:solidFill>
                  <a:schemeClr val="bg1"/>
                </a:solidFill>
                <a:latin typeface="Arial" panose="020B060402020202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28560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20749"/>
            <a:ext cx="10944367" cy="1325563"/>
          </a:xfrm>
        </p:spPr>
        <p:txBody>
          <a:bodyPr>
            <a:noAutofit/>
          </a:bodyPr>
          <a:lstStyle/>
          <a:p>
            <a:pPr algn="ctr"/>
            <a:r>
              <a:rPr lang="it-IT" b="1" dirty="0" err="1">
                <a:solidFill>
                  <a:schemeClr val="bg1"/>
                </a:solidFill>
                <a:latin typeface="Arial" panose="020B0604020202020204" pitchFamily="34" charset="0"/>
                <a:cs typeface="Arial" panose="020B0604020202020204" pitchFamily="34" charset="0"/>
              </a:rPr>
              <a:t>Diabetes</a:t>
            </a:r>
            <a:r>
              <a:rPr lang="it-IT" b="1" dirty="0">
                <a:solidFill>
                  <a:schemeClr val="bg1"/>
                </a:solidFill>
                <a:latin typeface="Arial" panose="020B0604020202020204" pitchFamily="34" charset="0"/>
                <a:cs typeface="Arial" panose="020B0604020202020204" pitchFamily="34" charset="0"/>
              </a:rPr>
              <a:t> and </a:t>
            </a:r>
            <a:r>
              <a:rPr lang="it-IT" b="1" dirty="0" err="1">
                <a:solidFill>
                  <a:schemeClr val="bg1"/>
                </a:solidFill>
                <a:latin typeface="Arial" panose="020B0604020202020204" pitchFamily="34" charset="0"/>
                <a:cs typeface="Arial" panose="020B0604020202020204" pitchFamily="34" charset="0"/>
              </a:rPr>
              <a:t>Cancer</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two</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diseases</a:t>
            </a:r>
            <a:r>
              <a:rPr lang="it-IT" b="1" dirty="0">
                <a:solidFill>
                  <a:schemeClr val="bg1"/>
                </a:solidFill>
                <a:latin typeface="Arial" panose="020B0604020202020204" pitchFamily="34" charset="0"/>
                <a:cs typeface="Arial" panose="020B0604020202020204" pitchFamily="34" charset="0"/>
              </a:rPr>
              <a:t> with </a:t>
            </a:r>
            <a:r>
              <a:rPr lang="it-IT" b="1" dirty="0" err="1">
                <a:solidFill>
                  <a:schemeClr val="bg1"/>
                </a:solidFill>
                <a:latin typeface="Arial" panose="020B0604020202020204" pitchFamily="34" charset="0"/>
                <a:cs typeface="Arial" panose="020B0604020202020204" pitchFamily="34" charset="0"/>
              </a:rPr>
              <a:t>obesity</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as</a:t>
            </a:r>
            <a:r>
              <a:rPr lang="it-IT" b="1" dirty="0">
                <a:solidFill>
                  <a:schemeClr val="bg1"/>
                </a:solidFill>
                <a:latin typeface="Arial" panose="020B0604020202020204" pitchFamily="34" charset="0"/>
                <a:cs typeface="Arial" panose="020B0604020202020204" pitchFamily="34" charset="0"/>
              </a:rPr>
              <a:t> common risk </a:t>
            </a:r>
            <a:r>
              <a:rPr lang="it-IT" b="1" dirty="0" err="1">
                <a:solidFill>
                  <a:schemeClr val="bg1"/>
                </a:solidFill>
                <a:latin typeface="Arial" panose="020B0604020202020204" pitchFamily="34" charset="0"/>
                <a:cs typeface="Arial" panose="020B0604020202020204" pitchFamily="34" charset="0"/>
              </a:rPr>
              <a:t>factor</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6" cy="4351338"/>
          </a:xfrm>
        </p:spPr>
        <p:txBody>
          <a:bodyPr>
            <a:normAutofit fontScale="92500" lnSpcReduction="20000"/>
          </a:bodyPr>
          <a:lstStyle/>
          <a:p>
            <a:pPr marL="0" indent="0" algn="just">
              <a:lnSpc>
                <a:spcPct val="100000"/>
              </a:lnSpc>
              <a:buNone/>
            </a:pPr>
            <a:r>
              <a:rPr lang="en-GB" dirty="0" smtClean="0">
                <a:solidFill>
                  <a:schemeClr val="bg1"/>
                </a:solidFill>
                <a:latin typeface="Arial" panose="020B0604020202020204" pitchFamily="34" charset="0"/>
                <a:cs typeface="Arial" panose="020B0604020202020204" pitchFamily="34" charset="0"/>
              </a:rPr>
              <a:t>Diabetes is an independent risk factor for the development of:</a:t>
            </a:r>
          </a:p>
          <a:p>
            <a:pPr marL="342900" indent="-342900" algn="just">
              <a:lnSpc>
                <a:spcPct val="100000"/>
              </a:lnSpc>
            </a:pPr>
            <a:r>
              <a:rPr lang="en-GB" dirty="0" smtClean="0">
                <a:solidFill>
                  <a:schemeClr val="bg1"/>
                </a:solidFill>
                <a:latin typeface="Arial" panose="020B0604020202020204" pitchFamily="34" charset="0"/>
                <a:cs typeface="Arial" panose="020B0604020202020204" pitchFamily="34" charset="0"/>
              </a:rPr>
              <a:t>Bladder and breast cancer (modest);</a:t>
            </a:r>
          </a:p>
          <a:p>
            <a:pPr marL="342900" indent="-342900" algn="just">
              <a:lnSpc>
                <a:spcPct val="100000"/>
              </a:lnSpc>
            </a:pPr>
            <a:r>
              <a:rPr lang="en-GB" dirty="0" smtClean="0">
                <a:solidFill>
                  <a:schemeClr val="bg1"/>
                </a:solidFill>
                <a:latin typeface="Arial" panose="020B0604020202020204" pitchFamily="34" charset="0"/>
                <a:cs typeface="Arial" panose="020B0604020202020204" pitchFamily="34" charset="0"/>
              </a:rPr>
              <a:t>Colorectal cancer (strong);</a:t>
            </a:r>
          </a:p>
          <a:p>
            <a:pPr marL="342900" indent="-342900" algn="just">
              <a:lnSpc>
                <a:spcPct val="100000"/>
              </a:lnSpc>
            </a:pPr>
            <a:r>
              <a:rPr lang="en-GB" dirty="0" smtClean="0">
                <a:solidFill>
                  <a:schemeClr val="bg1"/>
                </a:solidFill>
                <a:latin typeface="Arial" panose="020B0604020202020204" pitchFamily="34" charset="0"/>
                <a:cs typeface="Arial" panose="020B0604020202020204" pitchFamily="34" charset="0"/>
              </a:rPr>
              <a:t>Endometrium, liver, pancreas cancer and non-Hodgkin lymphoma.</a:t>
            </a:r>
          </a:p>
          <a:p>
            <a:pPr marL="0" indent="0" algn="just">
              <a:lnSpc>
                <a:spcPct val="100000"/>
              </a:lnSpc>
              <a:buNone/>
            </a:pPr>
            <a:endParaRPr lang="en-GB" dirty="0" smtClean="0">
              <a:solidFill>
                <a:schemeClr val="bg1"/>
              </a:solidFill>
              <a:latin typeface="Arial" panose="020B0604020202020204" pitchFamily="34" charset="0"/>
              <a:cs typeface="Arial" panose="020B0604020202020204" pitchFamily="34" charset="0"/>
            </a:endParaRPr>
          </a:p>
          <a:p>
            <a:pPr marL="0" indent="0" algn="just">
              <a:buNone/>
            </a:pPr>
            <a:r>
              <a:rPr lang="en-GB" dirty="0" smtClean="0">
                <a:solidFill>
                  <a:schemeClr val="bg1"/>
                </a:solidFill>
                <a:latin typeface="Arial" panose="020B0604020202020204" pitchFamily="34" charset="0"/>
                <a:cs typeface="Arial" panose="020B0604020202020204" pitchFamily="34" charset="0"/>
              </a:rPr>
              <a:t>Pathophysiological mechanisms for this relationship are:</a:t>
            </a:r>
          </a:p>
          <a:p>
            <a:pPr marL="342900" indent="-342900" algn="just"/>
            <a:r>
              <a:rPr lang="en-GB" dirty="0" smtClean="0">
                <a:solidFill>
                  <a:schemeClr val="bg1"/>
                </a:solidFill>
                <a:latin typeface="Arial" panose="020B0604020202020204" pitchFamily="34" charset="0"/>
                <a:cs typeface="Arial" panose="020B0604020202020204" pitchFamily="34" charset="0"/>
              </a:rPr>
              <a:t>Insulin resistance and hyperinsulinemia;</a:t>
            </a:r>
          </a:p>
          <a:p>
            <a:pPr marL="342900" indent="-342900" algn="just"/>
            <a:r>
              <a:rPr lang="en-GB" dirty="0" smtClean="0">
                <a:solidFill>
                  <a:schemeClr val="bg1"/>
                </a:solidFill>
                <a:latin typeface="Arial" panose="020B0604020202020204" pitchFamily="34" charset="0"/>
                <a:cs typeface="Arial" panose="020B0604020202020204" pitchFamily="34" charset="0"/>
              </a:rPr>
              <a:t>Enhanced inflammatory processes;</a:t>
            </a:r>
          </a:p>
          <a:p>
            <a:pPr marL="342900" indent="-342900" algn="just"/>
            <a:r>
              <a:rPr lang="en-GB" dirty="0" smtClean="0">
                <a:solidFill>
                  <a:schemeClr val="bg1"/>
                </a:solidFill>
                <a:latin typeface="Arial" panose="020B0604020202020204" pitchFamily="34" charset="0"/>
                <a:cs typeface="Arial" panose="020B0604020202020204" pitchFamily="34" charset="0"/>
              </a:rPr>
              <a:t>Dysregulation of sex hormone production;</a:t>
            </a:r>
          </a:p>
          <a:p>
            <a:pPr marL="342900" indent="-342900" algn="just"/>
            <a:r>
              <a:rPr lang="en-GB" dirty="0" smtClean="0">
                <a:solidFill>
                  <a:schemeClr val="bg1"/>
                </a:solidFill>
                <a:latin typeface="Arial" panose="020B0604020202020204" pitchFamily="34" charset="0"/>
                <a:cs typeface="Arial" panose="020B0604020202020204" pitchFamily="34" charset="0"/>
              </a:rPr>
              <a:t>Hyperglycaemia.</a:t>
            </a:r>
          </a:p>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21</a:t>
            </a:r>
          </a:p>
        </p:txBody>
      </p:sp>
    </p:spTree>
    <p:extLst>
      <p:ext uri="{BB962C8B-B14F-4D97-AF65-F5344CB8AC3E}">
        <p14:creationId xmlns:p14="http://schemas.microsoft.com/office/powerpoint/2010/main" val="4249919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5" y="219398"/>
            <a:ext cx="10944367" cy="1325563"/>
          </a:xfrm>
        </p:spPr>
        <p:txBody>
          <a:bodyPr>
            <a:noAutofit/>
          </a:bodyPr>
          <a:lstStyle/>
          <a:p>
            <a:pPr algn="ctr"/>
            <a:r>
              <a:rPr lang="en-GB" b="1" dirty="0" smtClean="0">
                <a:solidFill>
                  <a:schemeClr val="bg1"/>
                </a:solidFill>
                <a:latin typeface="Arial" panose="020B0604020202020204" pitchFamily="34" charset="0"/>
                <a:ea typeface="Verdana" panose="020B0604030504040204" pitchFamily="34" charset="0"/>
                <a:cs typeface="Arial" panose="020B0604020202020204" pitchFamily="34" charset="0"/>
              </a:rPr>
              <a:t>Biological</a:t>
            </a:r>
            <a:r>
              <a:rPr lang="it-IT" b="1"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Link </a:t>
            </a:r>
            <a:r>
              <a:rPr lang="en-US" b="1" dirty="0" smtClean="0">
                <a:solidFill>
                  <a:schemeClr val="bg1"/>
                </a:solidFill>
                <a:latin typeface="Arial" panose="020B0604020202020204" pitchFamily="34" charset="0"/>
                <a:ea typeface="Verdana" panose="020B0604030504040204" pitchFamily="34" charset="0"/>
                <a:cs typeface="Arial" panose="020B0604020202020204" pitchFamily="34" charset="0"/>
              </a:rPr>
              <a:t>Diabetes-Cancer</a:t>
            </a:r>
            <a:endParaRPr lang="en-US"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22</a:t>
            </a:r>
          </a:p>
        </p:txBody>
      </p:sp>
      <p:sp>
        <p:nvSpPr>
          <p:cNvPr id="9" name="Segnaposto contenuto 8"/>
          <p:cNvSpPr>
            <a:spLocks noGrp="1"/>
          </p:cNvSpPr>
          <p:nvPr>
            <p:ph idx="1"/>
          </p:nvPr>
        </p:nvSpPr>
        <p:spPr>
          <a:xfrm>
            <a:off x="409433" y="1825625"/>
            <a:ext cx="5874224" cy="4351338"/>
          </a:xfrm>
        </p:spPr>
        <p:txBody>
          <a:bodyPr>
            <a:normAutofit lnSpcReduction="10000"/>
          </a:bodyPr>
          <a:lstStyle/>
          <a:p>
            <a:pPr algn="just"/>
            <a:r>
              <a:rPr lang="en-GB" dirty="0">
                <a:solidFill>
                  <a:schemeClr val="bg1"/>
                </a:solidFill>
                <a:latin typeface="Arial" panose="020B0604020202020204" pitchFamily="34" charset="0"/>
                <a:cs typeface="Arial" panose="020B0604020202020204" pitchFamily="34" charset="0"/>
              </a:rPr>
              <a:t>Insulin resistance</a:t>
            </a:r>
            <a:r>
              <a:rPr lang="en-GB" dirty="0" smtClean="0">
                <a:solidFill>
                  <a:schemeClr val="bg1"/>
                </a:solidFill>
                <a:latin typeface="Arial" panose="020B0604020202020204" pitchFamily="34" charset="0"/>
                <a:cs typeface="Arial" panose="020B0604020202020204" pitchFamily="34" charset="0"/>
              </a:rPr>
              <a:t>,</a:t>
            </a:r>
            <a:r>
              <a:rPr lang="it-IT" dirty="0" smtClean="0">
                <a:solidFill>
                  <a:schemeClr val="bg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hyperinsulinemia and elevated levels of IGF-1 reduce apoptosis and increase cell proliferation in target cells → tumour development.</a:t>
            </a:r>
          </a:p>
          <a:p>
            <a:pPr algn="just"/>
            <a:r>
              <a:rPr lang="en-GB" dirty="0">
                <a:solidFill>
                  <a:schemeClr val="bg1"/>
                </a:solidFill>
                <a:latin typeface="Arial" panose="020B0604020202020204" pitchFamily="34" charset="0"/>
                <a:cs typeface="Arial" panose="020B0604020202020204" pitchFamily="34" charset="0"/>
              </a:rPr>
              <a:t>The binding between IGF-1 and its receptor initiates a signalling pathway within the cancer cells which favours tumour growth, activating mitogenesis and inhibiting apoptosis.</a:t>
            </a:r>
          </a:p>
        </p:txBody>
      </p:sp>
      <p:pic>
        <p:nvPicPr>
          <p:cNvPr id="11" name="Picture 5"/>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6395227" y="1846716"/>
            <a:ext cx="5387340" cy="430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609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5" y="459772"/>
            <a:ext cx="10944368" cy="5811838"/>
          </a:xfrm>
        </p:spPr>
        <p:txBody>
          <a:bodyPr>
            <a:noAutofit/>
          </a:bodyPr>
          <a:lstStyle/>
          <a:p>
            <a:pPr marL="457200" indent="-457200" algn="just"/>
            <a:r>
              <a:rPr lang="en-GB" dirty="0">
                <a:solidFill>
                  <a:schemeClr val="bg1"/>
                </a:solidFill>
                <a:latin typeface="Arial" panose="020B0604020202020204" pitchFamily="34" charset="0"/>
                <a:cs typeface="Arial" panose="020B0604020202020204" pitchFamily="34" charset="0"/>
              </a:rPr>
              <a:t>Production of the sex hormone oestrogen can also be modulated by insulin and hyperinsulinemia, playing a role in tumorigenesis. Indeed, several mechanisms may underlie the association between breast cancer and diabetes: activation of the insulin pathway, activation of the IGF pathway and altered regulation of sex hormones.</a:t>
            </a:r>
          </a:p>
          <a:p>
            <a:pPr marL="457200" indent="-457200" algn="just"/>
            <a:r>
              <a:rPr lang="en-GB" dirty="0">
                <a:solidFill>
                  <a:schemeClr val="bg1"/>
                </a:solidFill>
                <a:latin typeface="Arial" panose="020B0604020202020204" pitchFamily="34" charset="0"/>
                <a:cs typeface="Arial" panose="020B0604020202020204" pitchFamily="34" charset="0"/>
              </a:rPr>
              <a:t>The production of pro-inflammatory cytokines is also thought to mediate an increase in the dysregulation of metabolic pathways → insulin resistance → increase in insulin levels → increased inflammatory response.</a:t>
            </a:r>
          </a:p>
          <a:p>
            <a:pPr marL="457200" indent="-457200" algn="just"/>
            <a:r>
              <a:rPr lang="en-GB" dirty="0">
                <a:solidFill>
                  <a:schemeClr val="bg1"/>
                </a:solidFill>
                <a:latin typeface="Arial" panose="020B0604020202020204" pitchFamily="34" charset="0"/>
                <a:cs typeface="Arial" panose="020B0604020202020204" pitchFamily="34" charset="0"/>
              </a:rPr>
              <a:t>Elevated fasting serum glucose levels are an independent risk factor for certain cancers, and the risk increases with rising glucose levels, as does cancer-related mortality.</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2470165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45424" y="245830"/>
            <a:ext cx="10944366" cy="1325563"/>
          </a:xfrm>
        </p:spPr>
        <p:txBody>
          <a:bodyPr>
            <a:noAutofit/>
          </a:bodyPr>
          <a:lstStyle/>
          <a:p>
            <a:pPr algn="ct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Link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Chemotherapy-Hyperglycaemia</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5" y="1850707"/>
            <a:ext cx="10944367" cy="4326255"/>
          </a:xfrm>
        </p:spPr>
        <p:txBody>
          <a:bodyPr>
            <a:normAutofit/>
          </a:bodyPr>
          <a:lstStyle/>
          <a:p>
            <a:pPr marL="457200" indent="-457200" algn="just"/>
            <a:r>
              <a:rPr lang="en-GB" dirty="0">
                <a:solidFill>
                  <a:schemeClr val="bg1"/>
                </a:solidFill>
                <a:latin typeface="Arial" panose="020B0604020202020204" pitchFamily="34" charset="0"/>
                <a:cs typeface="Arial" panose="020B0604020202020204" pitchFamily="34" charset="0"/>
              </a:rPr>
              <a:t>Glucose increases the cytotoxicity of 5-fluorouracil → the degree of toxicity was directly related to the severity of hyperglycaemia.</a:t>
            </a:r>
          </a:p>
          <a:p>
            <a:pPr marL="457200" indent="-457200" algn="just"/>
            <a:r>
              <a:rPr lang="en-GB" dirty="0">
                <a:solidFill>
                  <a:schemeClr val="bg1"/>
                </a:solidFill>
                <a:latin typeface="Arial" panose="020B0604020202020204" pitchFamily="34" charset="0"/>
                <a:cs typeface="Arial" panose="020B0604020202020204" pitchFamily="34" charset="0"/>
              </a:rPr>
              <a:t>This increased cytotoxicity is potentiated by reduced P-glycoprotein expression, and possibly by increased reactive oxygen species levels: a reduced P-glycoprotein level increases accumulation and retention of the chemotherapeutic agent.</a:t>
            </a:r>
          </a:p>
          <a:p>
            <a:pPr marL="457200" indent="-457200" algn="just"/>
            <a:r>
              <a:rPr lang="en-GB" dirty="0">
                <a:solidFill>
                  <a:schemeClr val="bg1"/>
                </a:solidFill>
                <a:latin typeface="Arial" panose="020B0604020202020204" pitchFamily="34" charset="0"/>
                <a:cs typeface="Arial" panose="020B0604020202020204" pitchFamily="34" charset="0"/>
              </a:rPr>
              <a:t>Cancer chemotherapy may also result in hyperglycaemia: drug-induced diabetes having been reported following treatment with a number of agents including 5-fluorouracil, glucocorticoids, androgen-deprivation therapy and carboplatin/paclitaxel.</a:t>
            </a: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24</a:t>
            </a:r>
          </a:p>
        </p:txBody>
      </p:sp>
    </p:spTree>
    <p:extLst>
      <p:ext uri="{BB962C8B-B14F-4D97-AF65-F5344CB8AC3E}">
        <p14:creationId xmlns:p14="http://schemas.microsoft.com/office/powerpoint/2010/main" val="558022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p:txBody>
          <a:bodyPr>
            <a:noAutofit/>
          </a:bodyPr>
          <a:lstStyle/>
          <a:p>
            <a:pPr algn="ctr"/>
            <a:r>
              <a:rPr lang="it-IT" b="1" dirty="0" err="1">
                <a:solidFill>
                  <a:schemeClr val="bg1"/>
                </a:solidFill>
                <a:latin typeface="Arial" panose="020B0604020202020204" pitchFamily="34" charset="0"/>
                <a:cs typeface="Arial" panose="020B0604020202020204" pitchFamily="34" charset="0"/>
              </a:rPr>
              <a:t>Diabetes</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treatments</a:t>
            </a:r>
            <a:r>
              <a:rPr lang="it-IT" b="1" dirty="0">
                <a:solidFill>
                  <a:schemeClr val="bg1"/>
                </a:solidFill>
                <a:latin typeface="Arial" panose="020B0604020202020204" pitchFamily="34" charset="0"/>
                <a:cs typeface="Arial" panose="020B0604020202020204" pitchFamily="34" charset="0"/>
              </a:rPr>
              <a:t> in </a:t>
            </a:r>
            <a:r>
              <a:rPr lang="it-IT" b="1" dirty="0" err="1">
                <a:solidFill>
                  <a:schemeClr val="bg1"/>
                </a:solidFill>
                <a:latin typeface="Arial" panose="020B0604020202020204" pitchFamily="34" charset="0"/>
                <a:cs typeface="Arial" panose="020B0604020202020204" pitchFamily="34" charset="0"/>
              </a:rPr>
              <a:t>cancer</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development</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p:txBody>
          <a:bodyPr>
            <a:normAutofit lnSpcReduction="10000"/>
          </a:bodyPr>
          <a:lstStyle/>
          <a:p>
            <a:pPr marL="0" indent="0" algn="just">
              <a:lnSpc>
                <a:spcPct val="100000"/>
              </a:lnSpc>
              <a:buNone/>
            </a:pPr>
            <a:r>
              <a:rPr lang="en-GB" dirty="0">
                <a:solidFill>
                  <a:schemeClr val="bg1"/>
                </a:solidFill>
                <a:latin typeface="Arial" panose="020B0604020202020204" pitchFamily="34" charset="0"/>
                <a:cs typeface="Arial" panose="020B0604020202020204" pitchFamily="34" charset="0"/>
              </a:rPr>
              <a:t>Current diabetes treatments considered as glucose-lowered therapies have been implicated in the development of cancer: the potential increased risk of cancer associated with diabetes medications may be a direct or indirect effect on insulin resistance and levels of circulating insulin or other mechanisms.</a:t>
            </a:r>
          </a:p>
          <a:p>
            <a:pPr algn="just">
              <a:lnSpc>
                <a:spcPct val="100000"/>
              </a:lnSpc>
            </a:pPr>
            <a:r>
              <a:rPr lang="it-IT" dirty="0" err="1">
                <a:solidFill>
                  <a:schemeClr val="bg1"/>
                </a:solidFill>
                <a:latin typeface="Arial" panose="020B0604020202020204" pitchFamily="34" charset="0"/>
                <a:cs typeface="Arial" panose="020B0604020202020204" pitchFamily="34" charset="0"/>
              </a:rPr>
              <a:t>Metformin</a:t>
            </a:r>
            <a:r>
              <a:rPr lang="it-IT" dirty="0">
                <a:solidFill>
                  <a:schemeClr val="bg1"/>
                </a:solidFill>
                <a:latin typeface="Arial" panose="020B0604020202020204" pitchFamily="34" charset="0"/>
                <a:cs typeface="Arial" panose="020B0604020202020204" pitchFamily="34" charset="0"/>
              </a:rPr>
              <a:t>;</a:t>
            </a:r>
          </a:p>
          <a:p>
            <a:pPr algn="just">
              <a:lnSpc>
                <a:spcPct val="100000"/>
              </a:lnSpc>
            </a:pPr>
            <a:r>
              <a:rPr lang="it-IT" dirty="0" err="1">
                <a:solidFill>
                  <a:schemeClr val="bg1"/>
                </a:solidFill>
                <a:latin typeface="Arial" panose="020B0604020202020204" pitchFamily="34" charset="0"/>
                <a:cs typeface="Arial" panose="020B0604020202020204" pitchFamily="34" charset="0"/>
              </a:rPr>
              <a:t>Insulin</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Analogues</a:t>
            </a:r>
            <a:r>
              <a:rPr lang="it-IT" dirty="0">
                <a:solidFill>
                  <a:schemeClr val="bg1"/>
                </a:solidFill>
                <a:latin typeface="Arial" panose="020B0604020202020204" pitchFamily="34" charset="0"/>
                <a:cs typeface="Arial" panose="020B0604020202020204" pitchFamily="34" charset="0"/>
              </a:rPr>
              <a:t>;</a:t>
            </a:r>
          </a:p>
          <a:p>
            <a:pPr algn="just">
              <a:lnSpc>
                <a:spcPct val="100000"/>
              </a:lnSpc>
            </a:pPr>
            <a:r>
              <a:rPr lang="it-IT" dirty="0" err="1">
                <a:solidFill>
                  <a:schemeClr val="bg1"/>
                </a:solidFill>
                <a:latin typeface="Arial" panose="020B0604020202020204" pitchFamily="34" charset="0"/>
                <a:cs typeface="Arial" panose="020B0604020202020204" pitchFamily="34" charset="0"/>
              </a:rPr>
              <a:t>Oral</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Antidiabetic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Therapies</a:t>
            </a:r>
            <a:r>
              <a:rPr lang="it-IT" dirty="0">
                <a:solidFill>
                  <a:schemeClr val="bg1"/>
                </a:solidFill>
                <a:latin typeface="Arial" panose="020B0604020202020204" pitchFamily="34" charset="0"/>
                <a:cs typeface="Arial" panose="020B0604020202020204" pitchFamily="34" charset="0"/>
              </a:rPr>
              <a:t>;</a:t>
            </a:r>
          </a:p>
          <a:p>
            <a:pPr algn="just">
              <a:lnSpc>
                <a:spcPct val="100000"/>
              </a:lnSpc>
            </a:pPr>
            <a:r>
              <a:rPr lang="it-IT" dirty="0" err="1">
                <a:solidFill>
                  <a:schemeClr val="bg1"/>
                </a:solidFill>
                <a:latin typeface="Arial" panose="020B0604020202020204" pitchFamily="34" charset="0"/>
                <a:cs typeface="Arial" panose="020B0604020202020204" pitchFamily="34" charset="0"/>
              </a:rPr>
              <a:t>Injectable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Antidiabetic</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Therapies</a:t>
            </a:r>
            <a:r>
              <a:rPr lang="it-IT" dirty="0">
                <a:solidFill>
                  <a:schemeClr val="bg1"/>
                </a:solidFill>
                <a:latin typeface="Arial" panose="020B0604020202020204" pitchFamily="34" charset="0"/>
                <a:cs typeface="Arial" panose="020B0604020202020204" pitchFamily="34" charset="0"/>
              </a:rPr>
              <a:t>.</a:t>
            </a:r>
            <a:endParaRPr lang="en-GB"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3447082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8559" y="220749"/>
            <a:ext cx="10944367"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Metformin</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409433" y="1825625"/>
            <a:ext cx="5874224" cy="4351338"/>
          </a:xfrm>
        </p:spPr>
        <p:txBody>
          <a:bodyPr>
            <a:normAutofit fontScale="85000" lnSpcReduction="10000"/>
          </a:bodyPr>
          <a:lstStyle/>
          <a:p>
            <a:pPr marL="0" indent="0" algn="just">
              <a:buNone/>
            </a:pPr>
            <a:r>
              <a:rPr lang="it-IT" dirty="0" err="1">
                <a:solidFill>
                  <a:schemeClr val="bg1"/>
                </a:solidFill>
                <a:latin typeface="Arial" panose="020B0604020202020204" pitchFamily="34" charset="0"/>
                <a:cs typeface="Arial" panose="020B0604020202020204" pitchFamily="34" charset="0"/>
              </a:rPr>
              <a:t>Possible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mechanisms</a:t>
            </a:r>
            <a:r>
              <a:rPr lang="it-IT" dirty="0">
                <a:solidFill>
                  <a:schemeClr val="bg1"/>
                </a:solidFill>
                <a:latin typeface="Arial" panose="020B0604020202020204" pitchFamily="34" charset="0"/>
                <a:cs typeface="Arial" panose="020B0604020202020204" pitchFamily="34" charset="0"/>
              </a:rPr>
              <a:t> of </a:t>
            </a:r>
            <a:r>
              <a:rPr lang="it-IT" dirty="0" err="1">
                <a:solidFill>
                  <a:schemeClr val="bg1"/>
                </a:solidFill>
                <a:latin typeface="Arial" panose="020B0604020202020204" pitchFamily="34" charset="0"/>
                <a:cs typeface="Arial" panose="020B0604020202020204" pitchFamily="34" charset="0"/>
              </a:rPr>
              <a:t>protective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effects</a:t>
            </a:r>
            <a:r>
              <a:rPr lang="it-IT" dirty="0">
                <a:solidFill>
                  <a:schemeClr val="bg1"/>
                </a:solidFill>
                <a:latin typeface="Arial" panose="020B0604020202020204" pitchFamily="34" charset="0"/>
                <a:cs typeface="Arial" panose="020B0604020202020204" pitchFamily="34" charset="0"/>
              </a:rPr>
              <a:t>:</a:t>
            </a:r>
            <a:endParaRPr lang="en-GB" dirty="0">
              <a:solidFill>
                <a:schemeClr val="bg1"/>
              </a:solidFill>
              <a:latin typeface="Arial" panose="020B0604020202020204" pitchFamily="34" charset="0"/>
              <a:cs typeface="Arial" panose="020B0604020202020204" pitchFamily="34" charset="0"/>
            </a:endParaRPr>
          </a:p>
          <a:p>
            <a:pPr algn="just"/>
            <a:r>
              <a:rPr lang="en-GB" dirty="0">
                <a:solidFill>
                  <a:schemeClr val="bg1"/>
                </a:solidFill>
                <a:latin typeface="Arial" panose="020B0604020202020204" pitchFamily="34" charset="0"/>
                <a:cs typeface="Arial" panose="020B0604020202020204" pitchFamily="34" charset="0"/>
              </a:rPr>
              <a:t>a reduction in glucose and insulin levels</a:t>
            </a:r>
          </a:p>
          <a:p>
            <a:pPr lvl="0" algn="just"/>
            <a:r>
              <a:rPr lang="en-GB" dirty="0">
                <a:solidFill>
                  <a:schemeClr val="bg1"/>
                </a:solidFill>
                <a:latin typeface="Arial" panose="020B0604020202020204" pitchFamily="34" charset="0"/>
                <a:cs typeface="Arial" panose="020B0604020202020204" pitchFamily="34" charset="0"/>
              </a:rPr>
              <a:t>adenosine monophosphate-activated protein kinase (AMPK) signalling pathways</a:t>
            </a:r>
          </a:p>
          <a:p>
            <a:pPr algn="just"/>
            <a:r>
              <a:rPr lang="en-GB" dirty="0">
                <a:solidFill>
                  <a:schemeClr val="bg1"/>
                </a:solidFill>
                <a:latin typeface="Arial" panose="020B0604020202020204" pitchFamily="34" charset="0"/>
                <a:cs typeface="Arial" panose="020B0604020202020204" pitchFamily="34" charset="0"/>
              </a:rPr>
              <a:t>induction of cell cycle arrest and/or apoptosis; inhibition of protein synthesis; reduction in circulating insulin levels; inhibition of the unfolded protein response; activation on the immune system; eradication of cancer stem cells</a:t>
            </a: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26</a:t>
            </a:r>
          </a:p>
        </p:txBody>
      </p:sp>
      <p:pic>
        <p:nvPicPr>
          <p:cNvPr id="7" name="Picture 5"/>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486667" y="1825625"/>
            <a:ext cx="5295900" cy="434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974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6" y="220749"/>
            <a:ext cx="10944366"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Insulin</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Analogues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7" cy="4351338"/>
          </a:xfrm>
        </p:spPr>
        <p:txBody>
          <a:bodyPr>
            <a:normAutofit/>
          </a:bodyPr>
          <a:lstStyle/>
          <a:p>
            <a:pPr marL="0" indent="0" algn="just">
              <a:buNone/>
            </a:pPr>
            <a:r>
              <a:rPr lang="en-GB" dirty="0">
                <a:solidFill>
                  <a:schemeClr val="bg1"/>
                </a:solidFill>
                <a:latin typeface="Arial" panose="020B0604020202020204" pitchFamily="34" charset="0"/>
                <a:cs typeface="Arial" panose="020B0604020202020204" pitchFamily="34" charset="0"/>
              </a:rPr>
              <a:t>No possible link or evidence between insulin glargine monotherapy and an elevated risk for cancer incidence/cancer mortality are found having a neutral effect.</a:t>
            </a:r>
          </a:p>
          <a:p>
            <a:pPr marL="0" indent="0" algn="just">
              <a:buNone/>
            </a:pPr>
            <a:endParaRPr lang="it-IT" dirty="0">
              <a:solidFill>
                <a:schemeClr val="bg1"/>
              </a:solidFill>
              <a:latin typeface="Arial" panose="020B0604020202020204" pitchFamily="34" charset="0"/>
              <a:cs typeface="Arial" panose="020B0604020202020204" pitchFamily="34" charset="0"/>
            </a:endParaRPr>
          </a:p>
          <a:p>
            <a:pPr marL="0" indent="0" algn="just">
              <a:buNone/>
            </a:pPr>
            <a:r>
              <a:rPr lang="en-GB" dirty="0">
                <a:solidFill>
                  <a:schemeClr val="bg1"/>
                </a:solidFill>
                <a:latin typeface="Arial" panose="020B0604020202020204" pitchFamily="34" charset="0"/>
                <a:cs typeface="Arial" panose="020B0604020202020204" pitchFamily="34" charset="0"/>
              </a:rPr>
              <a:t>Moreover there is no increased risk of cancer in other insulins/comparators as insulin detemir and neutral protamine Hagedorn insulin.</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27</a:t>
            </a:r>
          </a:p>
        </p:txBody>
      </p:sp>
    </p:spTree>
    <p:extLst>
      <p:ext uri="{BB962C8B-B14F-4D97-AF65-F5344CB8AC3E}">
        <p14:creationId xmlns:p14="http://schemas.microsoft.com/office/powerpoint/2010/main" val="334765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6" y="220749"/>
            <a:ext cx="10944366"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Oral</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Antidiabetic</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Therapies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7" cy="4351338"/>
          </a:xfrm>
        </p:spPr>
        <p:txBody>
          <a:bodyPr>
            <a:normAutofit/>
          </a:bodyPr>
          <a:lstStyle/>
          <a:p>
            <a:pPr algn="just"/>
            <a:r>
              <a:rPr lang="en-GB" dirty="0">
                <a:solidFill>
                  <a:schemeClr val="bg1"/>
                </a:solidFill>
                <a:latin typeface="Arial" panose="020B0604020202020204" pitchFamily="34" charset="0"/>
                <a:cs typeface="Arial" panose="020B0604020202020204" pitchFamily="34" charset="0"/>
              </a:rPr>
              <a:t>Sulfonylureas significantly increased the risk of developing any solid tumour or colorectal and pancreatic cancer.</a:t>
            </a:r>
          </a:p>
          <a:p>
            <a:pPr algn="just"/>
            <a:r>
              <a:rPr lang="en-GB" dirty="0">
                <a:solidFill>
                  <a:schemeClr val="bg1"/>
                </a:solidFill>
                <a:latin typeface="Arial" panose="020B0604020202020204" pitchFamily="34" charset="0"/>
                <a:cs typeface="Arial" panose="020B0604020202020204" pitchFamily="34" charset="0"/>
              </a:rPr>
              <a:t>Rosiglitazone </a:t>
            </a:r>
            <a:r>
              <a:rPr lang="en-GB" dirty="0" smtClean="0">
                <a:solidFill>
                  <a:schemeClr val="bg1"/>
                </a:solidFill>
                <a:latin typeface="Arial" panose="020B0604020202020204" pitchFamily="34" charset="0"/>
                <a:cs typeface="Arial" panose="020B0604020202020204" pitchFamily="34" charset="0"/>
              </a:rPr>
              <a:t>showed </a:t>
            </a:r>
            <a:r>
              <a:rPr lang="en-GB" dirty="0">
                <a:solidFill>
                  <a:schemeClr val="bg1"/>
                </a:solidFill>
                <a:latin typeface="Arial" panose="020B0604020202020204" pitchFamily="34" charset="0"/>
                <a:cs typeface="Arial" panose="020B0604020202020204" pitchFamily="34" charset="0"/>
              </a:rPr>
              <a:t>a neutral effect on the risk of cancer.</a:t>
            </a:r>
          </a:p>
          <a:p>
            <a:pPr algn="just"/>
            <a:r>
              <a:rPr lang="en-GB" dirty="0">
                <a:solidFill>
                  <a:schemeClr val="bg1"/>
                </a:solidFill>
                <a:latin typeface="Arial" panose="020B0604020202020204" pitchFamily="34" charset="0"/>
                <a:cs typeface="Arial" panose="020B0604020202020204" pitchFamily="34" charset="0"/>
              </a:rPr>
              <a:t>Dipeptidyl peptidase-4 (DPP-4) inhibitors indirectly increase the level of glucagon-like peptide (GLP)-1 increasing the risk of cancer in combination with other agents as GLP-1R agonists.</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6133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23816" y="220749"/>
            <a:ext cx="10944366"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Injectable</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Antidiabetic</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Therapies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6" y="1825625"/>
            <a:ext cx="10944367" cy="4351338"/>
          </a:xfrm>
        </p:spPr>
        <p:txBody>
          <a:bodyPr>
            <a:normAutofit/>
          </a:bodyPr>
          <a:lstStyle/>
          <a:p>
            <a:pPr algn="just"/>
            <a:r>
              <a:rPr lang="en-GB" dirty="0" err="1">
                <a:solidFill>
                  <a:schemeClr val="bg1"/>
                </a:solidFill>
                <a:latin typeface="Arial" panose="020B0604020202020204" pitchFamily="34" charset="0"/>
                <a:cs typeface="Arial" panose="020B0604020202020204" pitchFamily="34" charset="0"/>
              </a:rPr>
              <a:t>Exenatide</a:t>
            </a:r>
            <a:r>
              <a:rPr lang="en-GB" dirty="0">
                <a:solidFill>
                  <a:schemeClr val="bg1"/>
                </a:solidFill>
                <a:latin typeface="Arial" panose="020B0604020202020204" pitchFamily="34" charset="0"/>
                <a:cs typeface="Arial" panose="020B0604020202020204" pitchFamily="34" charset="0"/>
              </a:rPr>
              <a:t> or </a:t>
            </a:r>
            <a:r>
              <a:rPr lang="en-GB" dirty="0" err="1">
                <a:solidFill>
                  <a:schemeClr val="bg1"/>
                </a:solidFill>
                <a:latin typeface="Arial" panose="020B0604020202020204" pitchFamily="34" charset="0"/>
                <a:cs typeface="Arial" panose="020B0604020202020204" pitchFamily="34" charset="0"/>
              </a:rPr>
              <a:t>sitagliptin</a:t>
            </a:r>
            <a:r>
              <a:rPr lang="en-GB" dirty="0">
                <a:solidFill>
                  <a:schemeClr val="bg1"/>
                </a:solidFill>
                <a:latin typeface="Arial" panose="020B0604020202020204" pitchFamily="34" charset="0"/>
                <a:cs typeface="Arial" panose="020B0604020202020204" pitchFamily="34" charset="0"/>
              </a:rPr>
              <a:t> reported a six-fold increased risk of pancreatic and thyroid cancer.</a:t>
            </a:r>
          </a:p>
          <a:p>
            <a:pPr algn="just"/>
            <a:r>
              <a:rPr lang="en-GB" dirty="0">
                <a:solidFill>
                  <a:schemeClr val="bg1"/>
                </a:solidFill>
                <a:latin typeface="Arial" panose="020B0604020202020204" pitchFamily="34" charset="0"/>
                <a:cs typeface="Arial" panose="020B0604020202020204" pitchFamily="34" charset="0"/>
              </a:rPr>
              <a:t>An increase in pancreatic mass was observed in people with diabetes mellitus treated with incretin therapy: this was accompanied by both increased exocrine cell proliferation and dysplasia.</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869280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4863" y="234523"/>
            <a:ext cx="11022272" cy="1325563"/>
          </a:xfrm>
        </p:spPr>
        <p:txBody>
          <a:bodyPr>
            <a:noAutofit/>
          </a:bodyPr>
          <a:lstStyle/>
          <a:p>
            <a:pPr algn="ct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DNA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Damage</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84862" y="1733292"/>
            <a:ext cx="11022273" cy="4351338"/>
          </a:xfrm>
        </p:spPr>
        <p:txBody>
          <a:bodyPr/>
          <a:lstStyle/>
          <a:p>
            <a:pPr lvl="0" algn="just">
              <a:lnSpc>
                <a:spcPct val="100000"/>
              </a:lnSpc>
              <a:spcBef>
                <a:spcPts val="0"/>
              </a:spcBef>
              <a:buFont typeface="Arial" charset="0"/>
              <a:buChar char="•"/>
              <a:defRPr/>
            </a:pPr>
            <a:r>
              <a:rPr lang="it-IT" dirty="0" err="1">
                <a:solidFill>
                  <a:schemeClr val="bg1"/>
                </a:solidFill>
                <a:latin typeface="Arial" charset="0"/>
                <a:ea typeface="Arial" charset="0"/>
                <a:cs typeface="Arial" charset="0"/>
              </a:rPr>
              <a:t>Chronic</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inflammation</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aging</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cardiovascular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diseases</a:t>
            </a:r>
            <a:r>
              <a:rPr lang="it-IT" dirty="0">
                <a:solidFill>
                  <a:schemeClr val="bg1"/>
                </a:solidFill>
                <a:latin typeface="Arial" charset="0"/>
                <a:ea typeface="Arial" charset="0"/>
                <a:cs typeface="Arial" charset="0"/>
              </a:rPr>
              <a:t>, autoimmune </a:t>
            </a:r>
            <a:r>
              <a:rPr lang="it-IT" dirty="0" err="1">
                <a:solidFill>
                  <a:schemeClr val="bg1"/>
                </a:solidFill>
                <a:latin typeface="Arial" charset="0"/>
                <a:ea typeface="Arial" charset="0"/>
                <a:cs typeface="Arial" charset="0"/>
              </a:rPr>
              <a:t>diseases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etc</a:t>
            </a:r>
            <a:r>
              <a:rPr lang="it-IT" dirty="0">
                <a:solidFill>
                  <a:schemeClr val="bg1"/>
                </a:solidFill>
                <a:latin typeface="Arial" charset="0"/>
                <a:ea typeface="Arial" charset="0"/>
                <a:cs typeface="Arial" charset="0"/>
              </a:rPr>
              <a:t>): the </a:t>
            </a:r>
            <a:r>
              <a:rPr lang="it-IT" dirty="0" err="1">
                <a:solidFill>
                  <a:schemeClr val="bg1"/>
                </a:solidFill>
                <a:latin typeface="Arial" charset="0"/>
                <a:ea typeface="Arial" charset="0"/>
                <a:cs typeface="Arial" charset="0"/>
              </a:rPr>
              <a:t>proinflammatory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signal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causes</a:t>
            </a:r>
            <a:r>
              <a:rPr lang="it-IT" dirty="0">
                <a:solidFill>
                  <a:schemeClr val="bg1"/>
                </a:solidFill>
                <a:latin typeface="Arial" charset="0"/>
                <a:ea typeface="Arial" charset="0"/>
                <a:cs typeface="Arial" charset="0"/>
              </a:rPr>
              <a:t> the </a:t>
            </a:r>
            <a:r>
              <a:rPr lang="it-IT" dirty="0" err="1">
                <a:solidFill>
                  <a:schemeClr val="bg1"/>
                </a:solidFill>
                <a:latin typeface="Arial" charset="0"/>
                <a:ea typeface="Arial" charset="0"/>
                <a:cs typeface="Arial" charset="0"/>
              </a:rPr>
              <a:t>activation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neutrophils</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macrophages</a:t>
            </a:r>
            <a:r>
              <a:rPr lang="it-IT" dirty="0">
                <a:solidFill>
                  <a:schemeClr val="bg1"/>
                </a:solidFill>
                <a:latin typeface="Arial" charset="0"/>
                <a:ea typeface="Arial" charset="0"/>
                <a:cs typeface="Arial" charset="0"/>
              </a:rPr>
              <a:t> </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endogenous</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oxygen</a:t>
            </a:r>
            <a:r>
              <a:rPr lang="it-IT" dirty="0">
                <a:solidFill>
                  <a:schemeClr val="bg1"/>
                </a:solidFill>
                <a:latin typeface="Arial" charset="0"/>
                <a:ea typeface="Arial" charset="0"/>
                <a:cs typeface="Arial" charset="0"/>
                <a:sym typeface="Wingdings"/>
              </a:rPr>
              <a:t> and </a:t>
            </a:r>
            <a:r>
              <a:rPr lang="it-IT" dirty="0" err="1">
                <a:solidFill>
                  <a:schemeClr val="bg1"/>
                </a:solidFill>
                <a:latin typeface="Arial" charset="0"/>
                <a:ea typeface="Arial" charset="0"/>
                <a:cs typeface="Arial" charset="0"/>
                <a:sym typeface="Wingdings"/>
              </a:rPr>
              <a:t>nitrogen</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species</a:t>
            </a:r>
            <a:r>
              <a:rPr lang="it-IT" dirty="0">
                <a:solidFill>
                  <a:schemeClr val="bg1"/>
                </a:solidFill>
                <a:latin typeface="Arial" charset="0"/>
                <a:ea typeface="Arial" charset="0"/>
                <a:cs typeface="Arial" charset="0"/>
                <a:sym typeface="Wingdings"/>
              </a:rPr>
              <a:t> are </a:t>
            </a:r>
            <a:r>
              <a:rPr lang="it-IT" dirty="0" err="1">
                <a:solidFill>
                  <a:schemeClr val="bg1"/>
                </a:solidFill>
                <a:latin typeface="Arial" charset="0"/>
                <a:ea typeface="Arial" charset="0"/>
                <a:cs typeface="Arial" charset="0"/>
                <a:sym typeface="Wingdings"/>
              </a:rPr>
              <a:t>created</a:t>
            </a:r>
            <a:r>
              <a:rPr lang="it-IT" dirty="0">
                <a:solidFill>
                  <a:schemeClr val="bg1"/>
                </a:solidFill>
                <a:latin typeface="Arial" charset="0"/>
                <a:ea typeface="Arial" charset="0"/>
                <a:cs typeface="Arial" charset="0"/>
                <a:sym typeface="Wingdings"/>
              </a:rPr>
              <a:t>. </a:t>
            </a:r>
          </a:p>
          <a:p>
            <a:pPr lvl="0" algn="just">
              <a:lnSpc>
                <a:spcPct val="100000"/>
              </a:lnSpc>
              <a:spcBef>
                <a:spcPts val="0"/>
              </a:spcBef>
              <a:buFont typeface="Arial" charset="0"/>
              <a:buChar char="•"/>
              <a:defRPr/>
            </a:pPr>
            <a:endParaRPr lang="it-IT" dirty="0">
              <a:solidFill>
                <a:schemeClr val="bg1"/>
              </a:solidFill>
              <a:latin typeface="Arial" charset="0"/>
              <a:ea typeface="Arial" charset="0"/>
              <a:cs typeface="Arial" charset="0"/>
              <a:sym typeface="Wingdings"/>
            </a:endParaRPr>
          </a:p>
          <a:p>
            <a:pPr lvl="0" algn="just">
              <a:lnSpc>
                <a:spcPct val="100000"/>
              </a:lnSpc>
              <a:spcBef>
                <a:spcPts val="0"/>
              </a:spcBef>
              <a:buFont typeface="Arial" charset="0"/>
              <a:buChar char="•"/>
            </a:pPr>
            <a:r>
              <a:rPr lang="it-IT" dirty="0" err="1">
                <a:solidFill>
                  <a:schemeClr val="bg1"/>
                </a:solidFill>
                <a:latin typeface="Arial" charset="0"/>
                <a:ea typeface="Arial" charset="0"/>
                <a:cs typeface="Arial" charset="0"/>
                <a:sym typeface="Wingdings"/>
              </a:rPr>
              <a:t>Reactive</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oxygen</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species</a:t>
            </a:r>
            <a:r>
              <a:rPr lang="it-IT" dirty="0">
                <a:solidFill>
                  <a:schemeClr val="bg1"/>
                </a:solidFill>
                <a:latin typeface="Arial" charset="0"/>
                <a:ea typeface="Arial" charset="0"/>
                <a:cs typeface="Arial" charset="0"/>
                <a:sym typeface="Wingdings"/>
              </a:rPr>
              <a:t> (ROS): </a:t>
            </a:r>
            <a:r>
              <a:rPr lang="is-IS" dirty="0">
                <a:solidFill>
                  <a:schemeClr val="bg1"/>
                </a:solidFill>
                <a:latin typeface="Arial" charset="0"/>
                <a:ea typeface="Arial" charset="0"/>
                <a:cs typeface="Arial" charset="0"/>
              </a:rPr>
              <a:t>O</a:t>
            </a:r>
            <a:r>
              <a:rPr lang="is-IS" baseline="-25000" dirty="0">
                <a:solidFill>
                  <a:schemeClr val="bg1"/>
                </a:solidFill>
                <a:latin typeface="Arial" charset="0"/>
                <a:ea typeface="Arial" charset="0"/>
                <a:cs typeface="Arial" charset="0"/>
              </a:rPr>
              <a:t>2</a:t>
            </a:r>
            <a:r>
              <a:rPr lang="is-IS" baseline="30000" dirty="0">
                <a:solidFill>
                  <a:schemeClr val="bg1"/>
                </a:solidFill>
                <a:latin typeface="Arial" charset="0"/>
                <a:ea typeface="Arial" charset="0"/>
                <a:cs typeface="Arial" charset="0"/>
              </a:rPr>
              <a:t>-</a:t>
            </a:r>
            <a:r>
              <a:rPr lang="it-IT" dirty="0">
                <a:solidFill>
                  <a:schemeClr val="bg1"/>
                </a:solidFill>
                <a:latin typeface="Arial" charset="0"/>
                <a:ea typeface="Arial" charset="0"/>
                <a:cs typeface="Arial" charset="0"/>
                <a:sym typeface="Wingdings"/>
              </a:rPr>
              <a:t>, H</a:t>
            </a:r>
            <a:r>
              <a:rPr lang="it-IT" baseline="-25000" dirty="0">
                <a:solidFill>
                  <a:schemeClr val="bg1"/>
                </a:solidFill>
                <a:latin typeface="Arial" charset="0"/>
                <a:ea typeface="Arial" charset="0"/>
                <a:cs typeface="Arial" charset="0"/>
                <a:sym typeface="Wingdings"/>
              </a:rPr>
              <a:t>2</a:t>
            </a:r>
            <a:r>
              <a:rPr lang="it-IT" dirty="0">
                <a:solidFill>
                  <a:schemeClr val="bg1"/>
                </a:solidFill>
                <a:latin typeface="Arial" charset="0"/>
                <a:ea typeface="Arial" charset="0"/>
                <a:cs typeface="Arial" charset="0"/>
                <a:sym typeface="Wingdings"/>
              </a:rPr>
              <a:t>O</a:t>
            </a:r>
            <a:r>
              <a:rPr lang="it-IT" baseline="-25000" dirty="0">
                <a:solidFill>
                  <a:schemeClr val="bg1"/>
                </a:solidFill>
                <a:latin typeface="Arial" charset="0"/>
                <a:ea typeface="Arial" charset="0"/>
                <a:cs typeface="Arial" charset="0"/>
                <a:sym typeface="Wingdings"/>
              </a:rPr>
              <a:t>2,</a:t>
            </a:r>
            <a:r>
              <a:rPr lang="it-IT" dirty="0">
                <a:solidFill>
                  <a:schemeClr val="bg1"/>
                </a:solidFill>
                <a:latin typeface="Arial" charset="0"/>
                <a:ea typeface="Arial" charset="0"/>
                <a:cs typeface="Arial" charset="0"/>
                <a:sym typeface="Wingdings"/>
              </a:rPr>
              <a:t> </a:t>
            </a:r>
            <a:r>
              <a:rPr lang="it-IT" dirty="0">
                <a:solidFill>
                  <a:schemeClr val="bg1"/>
                </a:solidFill>
                <a:latin typeface="Arial" charset="0"/>
                <a:ea typeface="Arial" charset="0"/>
                <a:cs typeface="Arial" charset="0"/>
              </a:rPr>
              <a:t>•OH. The </a:t>
            </a:r>
            <a:r>
              <a:rPr lang="it-IT" dirty="0" err="1">
                <a:solidFill>
                  <a:schemeClr val="bg1"/>
                </a:solidFill>
                <a:latin typeface="Arial" charset="0"/>
                <a:ea typeface="Arial" charset="0"/>
                <a:cs typeface="Arial" charset="0"/>
              </a:rPr>
              <a:t>constant</a:t>
            </a:r>
            <a:r>
              <a:rPr lang="it-IT" dirty="0">
                <a:solidFill>
                  <a:schemeClr val="bg1"/>
                </a:solidFill>
                <a:latin typeface="Arial" charset="0"/>
                <a:ea typeface="Arial" charset="0"/>
                <a:cs typeface="Arial" charset="0"/>
              </a:rPr>
              <a:t> ROS production, </a:t>
            </a:r>
            <a:r>
              <a:rPr lang="it-IT" dirty="0" err="1">
                <a:solidFill>
                  <a:schemeClr val="bg1"/>
                </a:solidFill>
                <a:latin typeface="Arial" charset="0"/>
                <a:ea typeface="Arial" charset="0"/>
                <a:cs typeface="Arial" charset="0"/>
              </a:rPr>
              <a:t>associated</a:t>
            </a:r>
            <a:r>
              <a:rPr lang="it-IT" dirty="0">
                <a:solidFill>
                  <a:schemeClr val="bg1"/>
                </a:solidFill>
                <a:latin typeface="Arial" charset="0"/>
                <a:ea typeface="Arial" charset="0"/>
                <a:cs typeface="Arial" charset="0"/>
              </a:rPr>
              <a:t> to a </a:t>
            </a:r>
            <a:r>
              <a:rPr lang="it-IT" dirty="0" err="1">
                <a:solidFill>
                  <a:schemeClr val="bg1"/>
                </a:solidFill>
                <a:latin typeface="Arial" charset="0"/>
                <a:ea typeface="Arial" charset="0"/>
                <a:cs typeface="Arial" charset="0"/>
              </a:rPr>
              <a:t>low</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antioxidant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activity</a:t>
            </a:r>
            <a:r>
              <a:rPr lang="it-IT" dirty="0">
                <a:solidFill>
                  <a:schemeClr val="bg1"/>
                </a:solidFill>
                <a:latin typeface="Arial" charset="0"/>
                <a:ea typeface="Arial" charset="0"/>
                <a:cs typeface="Arial" charset="0"/>
              </a:rPr>
              <a:t> state, </a:t>
            </a:r>
            <a:r>
              <a:rPr lang="it-IT" dirty="0" err="1">
                <a:solidFill>
                  <a:schemeClr val="bg1"/>
                </a:solidFill>
                <a:latin typeface="Arial" charset="0"/>
                <a:ea typeface="Arial" charset="0"/>
                <a:cs typeface="Arial" charset="0"/>
              </a:rPr>
              <a:t>leads</a:t>
            </a:r>
            <a:r>
              <a:rPr lang="it-IT" dirty="0">
                <a:solidFill>
                  <a:schemeClr val="bg1"/>
                </a:solidFill>
                <a:latin typeface="Arial" charset="0"/>
                <a:ea typeface="Arial" charset="0"/>
                <a:cs typeface="Arial" charset="0"/>
              </a:rPr>
              <a:t> to: DNA </a:t>
            </a:r>
            <a:r>
              <a:rPr lang="it-IT" dirty="0" err="1">
                <a:solidFill>
                  <a:schemeClr val="bg1"/>
                </a:solidFill>
                <a:latin typeface="Arial" charset="0"/>
                <a:ea typeface="Arial" charset="0"/>
                <a:cs typeface="Arial" charset="0"/>
              </a:rPr>
              <a:t>damage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transcription</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interruption</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cel</a:t>
            </a:r>
            <a:r>
              <a:rPr lang="en-US" dirty="0">
                <a:solidFill>
                  <a:schemeClr val="bg1"/>
                </a:solidFill>
                <a:latin typeface="Arial" charset="0"/>
                <a:ea typeface="Arial" charset="0"/>
                <a:cs typeface="Arial" charset="0"/>
              </a:rPr>
              <a:t>l-</a:t>
            </a:r>
            <a:r>
              <a:rPr lang="it-IT" dirty="0" err="1">
                <a:solidFill>
                  <a:schemeClr val="bg1"/>
                </a:solidFill>
                <a:latin typeface="Arial" charset="0"/>
                <a:ea typeface="Arial" charset="0"/>
                <a:cs typeface="Arial" charset="0"/>
              </a:rPr>
              <a:t>cycle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arrest</a:t>
            </a:r>
            <a:r>
              <a:rPr lang="it-IT" dirty="0">
                <a:solidFill>
                  <a:schemeClr val="bg1"/>
                </a:solidFill>
                <a:latin typeface="Arial" charset="0"/>
                <a:ea typeface="Arial" charset="0"/>
                <a:cs typeface="Arial" charset="0"/>
              </a:rPr>
              <a:t>.  </a:t>
            </a:r>
            <a:endParaRPr lang="it-IT" b="1" dirty="0">
              <a:solidFill>
                <a:schemeClr val="bg1"/>
              </a:solidFill>
              <a:latin typeface="Arial" charset="0"/>
              <a:ea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42502"/>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2" y="6257836"/>
            <a:ext cx="5741515"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60473" y="6442502"/>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382021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36186" y="227824"/>
            <a:ext cx="11119625" cy="1325563"/>
          </a:xfrm>
        </p:spPr>
        <p:txBody>
          <a:bodyPr>
            <a:noAutofit/>
          </a:bodyPr>
          <a:lstStyle/>
          <a:p>
            <a:pPr algn="ctr"/>
            <a:r>
              <a:rPr lang="it-IT" b="1" dirty="0" err="1">
                <a:solidFill>
                  <a:schemeClr val="bg1"/>
                </a:solidFill>
                <a:latin typeface="Arial" panose="020B0604020202020204" pitchFamily="34" charset="0"/>
                <a:cs typeface="Arial" panose="020B0604020202020204" pitchFamily="34" charset="0"/>
              </a:rPr>
              <a:t>Conclusion</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managing</a:t>
            </a:r>
            <a:r>
              <a:rPr lang="it-IT" b="1" dirty="0">
                <a:solidFill>
                  <a:schemeClr val="bg1"/>
                </a:solidFill>
                <a:latin typeface="Arial" panose="020B0604020202020204" pitchFamily="34" charset="0"/>
                <a:cs typeface="Arial" panose="020B0604020202020204" pitchFamily="34" charset="0"/>
              </a:rPr>
              <a:t> the </a:t>
            </a:r>
            <a:r>
              <a:rPr lang="it-IT" b="1" dirty="0" err="1">
                <a:solidFill>
                  <a:schemeClr val="bg1"/>
                </a:solidFill>
                <a:latin typeface="Arial" panose="020B0604020202020204" pitchFamily="34" charset="0"/>
                <a:cs typeface="Arial" panose="020B0604020202020204" pitchFamily="34" charset="0"/>
              </a:rPr>
              <a:t>combined</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burden</a:t>
            </a:r>
            <a:r>
              <a:rPr lang="it-IT" b="1" dirty="0">
                <a:solidFill>
                  <a:schemeClr val="bg1"/>
                </a:solidFill>
                <a:latin typeface="Arial" panose="020B0604020202020204" pitchFamily="34" charset="0"/>
                <a:cs typeface="Arial" panose="020B0604020202020204" pitchFamily="34" charset="0"/>
              </a:rPr>
              <a:t> of </a:t>
            </a:r>
            <a:r>
              <a:rPr lang="it-IT" b="1" dirty="0" err="1">
                <a:solidFill>
                  <a:schemeClr val="bg1"/>
                </a:solidFill>
                <a:latin typeface="Arial" panose="020B0604020202020204" pitchFamily="34" charset="0"/>
                <a:cs typeface="Arial" panose="020B0604020202020204" pitchFamily="34" charset="0"/>
              </a:rPr>
              <a:t>diabetes</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obesity</a:t>
            </a:r>
            <a:r>
              <a:rPr lang="it-IT" b="1" dirty="0">
                <a:solidFill>
                  <a:schemeClr val="bg1"/>
                </a:solidFill>
                <a:latin typeface="Arial" panose="020B0604020202020204" pitchFamily="34" charset="0"/>
                <a:cs typeface="Arial" panose="020B0604020202020204" pitchFamily="34" charset="0"/>
              </a:rPr>
              <a:t> and </a:t>
            </a:r>
            <a:r>
              <a:rPr lang="it-IT" b="1" dirty="0" err="1">
                <a:solidFill>
                  <a:schemeClr val="bg1"/>
                </a:solidFill>
                <a:latin typeface="Arial" panose="020B0604020202020204" pitchFamily="34" charset="0"/>
                <a:cs typeface="Arial" panose="020B0604020202020204" pitchFamily="34" charset="0"/>
              </a:rPr>
              <a:t>cancer</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623814" y="1829162"/>
            <a:ext cx="10944367" cy="4351338"/>
          </a:xfrm>
        </p:spPr>
        <p:txBody>
          <a:bodyPr>
            <a:noAutofit/>
          </a:bodyPr>
          <a:lstStyle/>
          <a:p>
            <a:pPr algn="just"/>
            <a:r>
              <a:rPr lang="en-GB" sz="2700" dirty="0">
                <a:solidFill>
                  <a:schemeClr val="bg1"/>
                </a:solidFill>
                <a:latin typeface="Arial" panose="020B0604020202020204" pitchFamily="34" charset="0"/>
                <a:cs typeface="Arial" panose="020B0604020202020204" pitchFamily="34" charset="0"/>
              </a:rPr>
              <a:t>Primary prevention should target improvements promoting lifestyle factors such as smoking cessation, weight management, healthy diet and physical activity to support cancer prevention and extend life expectancy.</a:t>
            </a:r>
          </a:p>
          <a:p>
            <a:pPr algn="just"/>
            <a:r>
              <a:rPr lang="en-GB" sz="2700" dirty="0">
                <a:solidFill>
                  <a:schemeClr val="bg1"/>
                </a:solidFill>
                <a:latin typeface="Arial" panose="020B0604020202020204" pitchFamily="34" charset="0"/>
                <a:cs typeface="Arial" panose="020B0604020202020204" pitchFamily="34" charset="0"/>
              </a:rPr>
              <a:t>Secondary prevention would aim to treat cancer aggressively, manage complications and effectively optimize diabetes management.</a:t>
            </a:r>
            <a:endParaRPr lang="it-IT" sz="2700" dirty="0">
              <a:solidFill>
                <a:schemeClr val="bg1"/>
              </a:solidFill>
              <a:latin typeface="Arial" panose="020B0604020202020204" pitchFamily="34" charset="0"/>
              <a:cs typeface="Arial" panose="020B0604020202020204" pitchFamily="34" charset="0"/>
            </a:endParaRPr>
          </a:p>
          <a:p>
            <a:pPr algn="just"/>
            <a:r>
              <a:rPr lang="en-GB" sz="2700" dirty="0">
                <a:solidFill>
                  <a:schemeClr val="bg1"/>
                </a:solidFill>
                <a:latin typeface="Arial" panose="020B0604020202020204" pitchFamily="34" charset="0"/>
                <a:cs typeface="Arial" panose="020B0604020202020204" pitchFamily="34" charset="0"/>
              </a:rPr>
              <a:t>Using multidisciplinary treatment strategies and approaches that reduce and manage jointly diabetes, cancer and obesity is likely to result in greater improvements and impact in mortality than treating these diseases separately.</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3578431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16622" y="220749"/>
            <a:ext cx="11158752"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References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16622" y="1825625"/>
            <a:ext cx="11158752" cy="4351338"/>
          </a:xfrm>
        </p:spPr>
        <p:txBody>
          <a:bodyPr/>
          <a:lstStyle/>
          <a:p>
            <a:pPr marL="457200" indent="-457200" algn="just">
              <a:buAutoNum type="arabicPeriod"/>
            </a:pPr>
            <a:r>
              <a:rPr lang="it-IT" sz="2400" dirty="0">
                <a:solidFill>
                  <a:schemeClr val="bg1"/>
                </a:solidFill>
                <a:latin typeface="Arial" panose="020B0604020202020204" pitchFamily="34" charset="0"/>
                <a:cs typeface="Arial" panose="020B0604020202020204" pitchFamily="34" charset="0"/>
              </a:rPr>
              <a:t>M. </a:t>
            </a:r>
            <a:r>
              <a:rPr lang="it-IT" sz="2400" dirty="0" err="1">
                <a:solidFill>
                  <a:schemeClr val="bg1"/>
                </a:solidFill>
                <a:latin typeface="Arial" panose="020B0604020202020204" pitchFamily="34" charset="0"/>
                <a:cs typeface="Arial" panose="020B0604020202020204" pitchFamily="34" charset="0"/>
              </a:rPr>
              <a:t>Włodarczyk</a:t>
            </a:r>
            <a:r>
              <a:rPr lang="it-IT" sz="2400" dirty="0">
                <a:solidFill>
                  <a:schemeClr val="bg1"/>
                </a:solidFill>
                <a:latin typeface="Arial" panose="020B0604020202020204" pitchFamily="34" charset="0"/>
                <a:cs typeface="Arial" panose="020B0604020202020204" pitchFamily="34" charset="0"/>
              </a:rPr>
              <a:t>, G. </a:t>
            </a:r>
            <a:r>
              <a:rPr lang="it-IT" sz="2400" dirty="0" err="1">
                <a:solidFill>
                  <a:schemeClr val="bg1"/>
                </a:solidFill>
                <a:latin typeface="Arial" panose="020B0604020202020204" pitchFamily="34" charset="0"/>
                <a:cs typeface="Arial" panose="020B0604020202020204" pitchFamily="34" charset="0"/>
              </a:rPr>
              <a:t>Nowicka</a:t>
            </a:r>
            <a:r>
              <a:rPr lang="it-IT" sz="2400"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Obesity</a:t>
            </a:r>
            <a:r>
              <a:rPr lang="it-IT" sz="2400" i="1" dirty="0">
                <a:solidFill>
                  <a:schemeClr val="bg1"/>
                </a:solidFill>
                <a:latin typeface="Arial" panose="020B0604020202020204" pitchFamily="34" charset="0"/>
                <a:cs typeface="Arial" panose="020B0604020202020204" pitchFamily="34" charset="0"/>
              </a:rPr>
              <a:t>, DNA </a:t>
            </a:r>
            <a:r>
              <a:rPr lang="it-IT" sz="2400" i="1" dirty="0" err="1">
                <a:solidFill>
                  <a:schemeClr val="bg1"/>
                </a:solidFill>
                <a:latin typeface="Arial" panose="020B0604020202020204" pitchFamily="34" charset="0"/>
                <a:cs typeface="Arial" panose="020B0604020202020204" pitchFamily="34" charset="0"/>
              </a:rPr>
              <a:t>Damage</a:t>
            </a:r>
            <a:r>
              <a:rPr lang="it-IT" sz="2400" i="1" dirty="0">
                <a:solidFill>
                  <a:schemeClr val="bg1"/>
                </a:solidFill>
                <a:latin typeface="Arial" panose="020B0604020202020204" pitchFamily="34" charset="0"/>
                <a:cs typeface="Arial" panose="020B0604020202020204" pitchFamily="34" charset="0"/>
              </a:rPr>
              <a:t>, and Development of </a:t>
            </a:r>
            <a:r>
              <a:rPr lang="it-IT" sz="2400" i="1" dirty="0" err="1">
                <a:solidFill>
                  <a:schemeClr val="bg1"/>
                </a:solidFill>
                <a:latin typeface="Arial" panose="020B0604020202020204" pitchFamily="34" charset="0"/>
                <a:cs typeface="Arial" panose="020B0604020202020204" pitchFamily="34" charset="0"/>
              </a:rPr>
              <a:t>Obesity-Related</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Diseases</a:t>
            </a:r>
            <a:r>
              <a:rPr lang="it-IT" sz="2400" dirty="0">
                <a:solidFill>
                  <a:schemeClr val="bg1"/>
                </a:solidFill>
                <a:latin typeface="Arial" panose="020B0604020202020204" pitchFamily="34" charset="0"/>
                <a:cs typeface="Arial" panose="020B0604020202020204" pitchFamily="34" charset="0"/>
              </a:rPr>
              <a:t>, International Journal of </a:t>
            </a:r>
            <a:r>
              <a:rPr lang="it-IT" sz="2400" dirty="0" err="1">
                <a:solidFill>
                  <a:schemeClr val="bg1"/>
                </a:solidFill>
                <a:latin typeface="Arial" panose="020B0604020202020204" pitchFamily="34" charset="0"/>
                <a:cs typeface="Arial" panose="020B0604020202020204" pitchFamily="34" charset="0"/>
              </a:rPr>
              <a:t>Molecular</a:t>
            </a:r>
            <a:r>
              <a:rPr lang="it-IT" sz="2400" dirty="0">
                <a:solidFill>
                  <a:schemeClr val="bg1"/>
                </a:solidFill>
                <a:latin typeface="Arial" panose="020B0604020202020204" pitchFamily="34" charset="0"/>
                <a:cs typeface="Arial" panose="020B0604020202020204" pitchFamily="34" charset="0"/>
              </a:rPr>
              <a:t> </a:t>
            </a:r>
            <a:r>
              <a:rPr lang="it-IT" sz="2400" dirty="0" err="1">
                <a:solidFill>
                  <a:schemeClr val="bg1"/>
                </a:solidFill>
                <a:latin typeface="Arial" panose="020B0604020202020204" pitchFamily="34" charset="0"/>
                <a:cs typeface="Arial" panose="020B0604020202020204" pitchFamily="34" charset="0"/>
              </a:rPr>
              <a:t>Sciences</a:t>
            </a:r>
            <a:r>
              <a:rPr lang="it-IT" sz="2400" dirty="0">
                <a:solidFill>
                  <a:schemeClr val="bg1"/>
                </a:solidFill>
                <a:latin typeface="Arial" panose="020B0604020202020204" pitchFamily="34" charset="0"/>
                <a:cs typeface="Arial" panose="020B0604020202020204" pitchFamily="34" charset="0"/>
              </a:rPr>
              <a:t>, 2019</a:t>
            </a:r>
          </a:p>
          <a:p>
            <a:pPr marL="457200" indent="-457200" algn="just">
              <a:buAutoNum type="arabicPeriod"/>
            </a:pPr>
            <a:r>
              <a:rPr lang="it-IT" sz="2400" dirty="0">
                <a:solidFill>
                  <a:schemeClr val="bg1"/>
                </a:solidFill>
                <a:latin typeface="Arial" panose="020B0604020202020204" pitchFamily="34" charset="0"/>
                <a:cs typeface="Arial" panose="020B0604020202020204" pitchFamily="34" charset="0"/>
              </a:rPr>
              <a:t>T. W. Stone, M. </a:t>
            </a:r>
            <a:r>
              <a:rPr lang="it-IT" sz="2400" dirty="0" err="1">
                <a:solidFill>
                  <a:schemeClr val="bg1"/>
                </a:solidFill>
                <a:latin typeface="Arial" panose="020B0604020202020204" pitchFamily="34" charset="0"/>
                <a:cs typeface="Arial" panose="020B0604020202020204" pitchFamily="34" charset="0"/>
              </a:rPr>
              <a:t>McPherson</a:t>
            </a:r>
            <a:r>
              <a:rPr lang="it-IT" sz="2400" dirty="0">
                <a:solidFill>
                  <a:schemeClr val="bg1"/>
                </a:solidFill>
                <a:latin typeface="Arial" panose="020B0604020202020204" pitchFamily="34" charset="0"/>
                <a:cs typeface="Arial" panose="020B0604020202020204" pitchFamily="34" charset="0"/>
              </a:rPr>
              <a:t>, L. </a:t>
            </a:r>
            <a:r>
              <a:rPr lang="it-IT" sz="2400" dirty="0" err="1">
                <a:solidFill>
                  <a:schemeClr val="bg1"/>
                </a:solidFill>
                <a:latin typeface="Arial" panose="020B0604020202020204" pitchFamily="34" charset="0"/>
                <a:cs typeface="Arial" panose="020B0604020202020204" pitchFamily="34" charset="0"/>
              </a:rPr>
              <a:t>Gail</a:t>
            </a:r>
            <a:r>
              <a:rPr lang="it-IT" sz="2400" dirty="0">
                <a:solidFill>
                  <a:schemeClr val="bg1"/>
                </a:solidFill>
                <a:latin typeface="Arial" panose="020B0604020202020204" pitchFamily="34" charset="0"/>
                <a:cs typeface="Arial" panose="020B0604020202020204" pitchFamily="34" charset="0"/>
              </a:rPr>
              <a:t> Darlington, </a:t>
            </a:r>
            <a:r>
              <a:rPr lang="it-IT" sz="2400" i="1" dirty="0" err="1">
                <a:solidFill>
                  <a:schemeClr val="bg1"/>
                </a:solidFill>
                <a:latin typeface="Arial" panose="020B0604020202020204" pitchFamily="34" charset="0"/>
                <a:cs typeface="Arial" panose="020B0604020202020204" pitchFamily="34" charset="0"/>
              </a:rPr>
              <a:t>Obesity</a:t>
            </a:r>
            <a:r>
              <a:rPr lang="it-IT" sz="2400" i="1" dirty="0">
                <a:solidFill>
                  <a:schemeClr val="bg1"/>
                </a:solidFill>
                <a:latin typeface="Arial" panose="020B0604020202020204" pitchFamily="34" charset="0"/>
                <a:cs typeface="Arial" panose="020B0604020202020204" pitchFamily="34" charset="0"/>
              </a:rPr>
              <a:t> and </a:t>
            </a:r>
            <a:r>
              <a:rPr lang="it-IT" sz="2400" i="1" dirty="0" err="1">
                <a:solidFill>
                  <a:schemeClr val="bg1"/>
                </a:solidFill>
                <a:latin typeface="Arial" panose="020B0604020202020204" pitchFamily="34" charset="0"/>
                <a:cs typeface="Arial" panose="020B0604020202020204" pitchFamily="34" charset="0"/>
              </a:rPr>
              <a:t>Cancer</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Existing</a:t>
            </a:r>
            <a:r>
              <a:rPr lang="it-IT" sz="2400" i="1" dirty="0">
                <a:solidFill>
                  <a:schemeClr val="bg1"/>
                </a:solidFill>
                <a:latin typeface="Arial" panose="020B0604020202020204" pitchFamily="34" charset="0"/>
                <a:cs typeface="Arial" panose="020B0604020202020204" pitchFamily="34" charset="0"/>
              </a:rPr>
              <a:t> and New </a:t>
            </a:r>
            <a:r>
              <a:rPr lang="it-IT" sz="2400" i="1" dirty="0" err="1">
                <a:solidFill>
                  <a:schemeClr val="bg1"/>
                </a:solidFill>
                <a:latin typeface="Arial" panose="020B0604020202020204" pitchFamily="34" charset="0"/>
                <a:cs typeface="Arial" panose="020B0604020202020204" pitchFamily="34" charset="0"/>
              </a:rPr>
              <a:t>Hypotheses</a:t>
            </a:r>
            <a:r>
              <a:rPr lang="it-IT" sz="2400" i="1" dirty="0">
                <a:solidFill>
                  <a:schemeClr val="bg1"/>
                </a:solidFill>
                <a:latin typeface="Arial" panose="020B0604020202020204" pitchFamily="34" charset="0"/>
                <a:cs typeface="Arial" panose="020B0604020202020204" pitchFamily="34" charset="0"/>
              </a:rPr>
              <a:t> for a </a:t>
            </a:r>
            <a:r>
              <a:rPr lang="it-IT" sz="2400" i="1" dirty="0" err="1">
                <a:solidFill>
                  <a:schemeClr val="bg1"/>
                </a:solidFill>
                <a:latin typeface="Arial" panose="020B0604020202020204" pitchFamily="34" charset="0"/>
                <a:cs typeface="Arial" panose="020B0604020202020204" pitchFamily="34" charset="0"/>
              </a:rPr>
              <a:t>Causal</a:t>
            </a:r>
            <a:r>
              <a:rPr lang="it-IT" sz="2400" i="1" dirty="0">
                <a:solidFill>
                  <a:schemeClr val="bg1"/>
                </a:solidFill>
                <a:latin typeface="Arial" panose="020B0604020202020204" pitchFamily="34" charset="0"/>
                <a:cs typeface="Arial" panose="020B0604020202020204" pitchFamily="34" charset="0"/>
              </a:rPr>
              <a:t> Connection</a:t>
            </a:r>
            <a:r>
              <a:rPr lang="it-IT" sz="2400" dirty="0">
                <a:solidFill>
                  <a:schemeClr val="bg1"/>
                </a:solidFill>
                <a:latin typeface="Arial" panose="020B0604020202020204" pitchFamily="34" charset="0"/>
                <a:cs typeface="Arial" panose="020B0604020202020204" pitchFamily="34" charset="0"/>
              </a:rPr>
              <a:t>, </a:t>
            </a:r>
            <a:r>
              <a:rPr lang="it-IT" sz="2400" dirty="0" err="1">
                <a:solidFill>
                  <a:schemeClr val="bg1"/>
                </a:solidFill>
                <a:latin typeface="Arial" panose="020B0604020202020204" pitchFamily="34" charset="0"/>
                <a:cs typeface="Arial" panose="020B0604020202020204" pitchFamily="34" charset="0"/>
              </a:rPr>
              <a:t>EBioMedicine</a:t>
            </a:r>
            <a:r>
              <a:rPr lang="it-IT" sz="2400" dirty="0">
                <a:solidFill>
                  <a:schemeClr val="bg1"/>
                </a:solidFill>
                <a:latin typeface="Arial" panose="020B0604020202020204" pitchFamily="34" charset="0"/>
                <a:cs typeface="Arial" panose="020B0604020202020204" pitchFamily="34" charset="0"/>
              </a:rPr>
              <a:t>, 2018</a:t>
            </a:r>
          </a:p>
          <a:p>
            <a:pPr marL="457200" indent="-457200" algn="just">
              <a:buAutoNum type="arabicPeriod"/>
            </a:pPr>
            <a:r>
              <a:rPr lang="it-IT" sz="2400" dirty="0">
                <a:solidFill>
                  <a:schemeClr val="bg1"/>
                </a:solidFill>
                <a:latin typeface="Arial" panose="020B0604020202020204" pitchFamily="34" charset="0"/>
                <a:cs typeface="Arial" panose="020B0604020202020204" pitchFamily="34" charset="0"/>
              </a:rPr>
              <a:t>S. K. </a:t>
            </a:r>
            <a:r>
              <a:rPr lang="it-IT" sz="2400" dirty="0" err="1">
                <a:solidFill>
                  <a:schemeClr val="bg1"/>
                </a:solidFill>
                <a:latin typeface="Arial" panose="020B0604020202020204" pitchFamily="34" charset="0"/>
                <a:cs typeface="Arial" panose="020B0604020202020204" pitchFamily="34" charset="0"/>
              </a:rPr>
              <a:t>Garg</a:t>
            </a:r>
            <a:r>
              <a:rPr lang="it-IT" sz="2400" dirty="0">
                <a:solidFill>
                  <a:schemeClr val="bg1"/>
                </a:solidFill>
                <a:latin typeface="Arial" panose="020B0604020202020204" pitchFamily="34" charset="0"/>
                <a:cs typeface="Arial" panose="020B0604020202020204" pitchFamily="34" charset="0"/>
              </a:rPr>
              <a:t>, H. </a:t>
            </a:r>
            <a:r>
              <a:rPr lang="it-IT" sz="2400" dirty="0" err="1">
                <a:solidFill>
                  <a:schemeClr val="bg1"/>
                </a:solidFill>
                <a:latin typeface="Arial" panose="020B0604020202020204" pitchFamily="34" charset="0"/>
                <a:cs typeface="Arial" panose="020B0604020202020204" pitchFamily="34" charset="0"/>
              </a:rPr>
              <a:t>Maurer</a:t>
            </a:r>
            <a:r>
              <a:rPr lang="it-IT" sz="2400" dirty="0">
                <a:solidFill>
                  <a:schemeClr val="bg1"/>
                </a:solidFill>
                <a:latin typeface="Arial" panose="020B0604020202020204" pitchFamily="34" charset="0"/>
                <a:cs typeface="Arial" panose="020B0604020202020204" pitchFamily="34" charset="0"/>
              </a:rPr>
              <a:t>, K. Reed &amp; R. </a:t>
            </a:r>
            <a:r>
              <a:rPr lang="it-IT" sz="2400" dirty="0" err="1">
                <a:solidFill>
                  <a:schemeClr val="bg1"/>
                </a:solidFill>
                <a:latin typeface="Arial" panose="020B0604020202020204" pitchFamily="34" charset="0"/>
                <a:cs typeface="Arial" panose="020B0604020202020204" pitchFamily="34" charset="0"/>
              </a:rPr>
              <a:t>Selagamsetty</a:t>
            </a:r>
            <a:r>
              <a:rPr lang="it-IT" sz="2400"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Diabetes</a:t>
            </a:r>
            <a:r>
              <a:rPr lang="it-IT" sz="2400" i="1" dirty="0">
                <a:solidFill>
                  <a:schemeClr val="bg1"/>
                </a:solidFill>
                <a:latin typeface="Arial" panose="020B0604020202020204" pitchFamily="34" charset="0"/>
                <a:cs typeface="Arial" panose="020B0604020202020204" pitchFamily="34" charset="0"/>
              </a:rPr>
              <a:t> and </a:t>
            </a:r>
            <a:r>
              <a:rPr lang="it-IT" sz="2400" i="1" dirty="0" err="1">
                <a:solidFill>
                  <a:schemeClr val="bg1"/>
                </a:solidFill>
                <a:latin typeface="Arial" panose="020B0604020202020204" pitchFamily="34" charset="0"/>
                <a:cs typeface="Arial" panose="020B0604020202020204" pitchFamily="34" charset="0"/>
              </a:rPr>
              <a:t>cancer</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two</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diseases</a:t>
            </a:r>
            <a:r>
              <a:rPr lang="it-IT" sz="2400" i="1" dirty="0">
                <a:solidFill>
                  <a:schemeClr val="bg1"/>
                </a:solidFill>
                <a:latin typeface="Arial" panose="020B0604020202020204" pitchFamily="34" charset="0"/>
                <a:cs typeface="Arial" panose="020B0604020202020204" pitchFamily="34" charset="0"/>
              </a:rPr>
              <a:t> with </a:t>
            </a:r>
            <a:r>
              <a:rPr lang="it-IT" sz="2400" i="1" dirty="0" err="1">
                <a:solidFill>
                  <a:schemeClr val="bg1"/>
                </a:solidFill>
                <a:latin typeface="Arial" panose="020B0604020202020204" pitchFamily="34" charset="0"/>
                <a:cs typeface="Arial" panose="020B0604020202020204" pitchFamily="34" charset="0"/>
              </a:rPr>
              <a:t>obesity</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as</a:t>
            </a:r>
            <a:r>
              <a:rPr lang="it-IT" sz="2400" i="1" dirty="0">
                <a:solidFill>
                  <a:schemeClr val="bg1"/>
                </a:solidFill>
                <a:latin typeface="Arial" panose="020B0604020202020204" pitchFamily="34" charset="0"/>
                <a:cs typeface="Arial" panose="020B0604020202020204" pitchFamily="34" charset="0"/>
              </a:rPr>
              <a:t> a common risk </a:t>
            </a:r>
            <a:r>
              <a:rPr lang="it-IT" sz="2400" i="1" dirty="0" err="1">
                <a:solidFill>
                  <a:schemeClr val="bg1"/>
                </a:solidFill>
                <a:latin typeface="Arial" panose="020B0604020202020204" pitchFamily="34" charset="0"/>
                <a:cs typeface="Arial" panose="020B0604020202020204" pitchFamily="34" charset="0"/>
              </a:rPr>
              <a:t>factor</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Diabetes</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Obesity</a:t>
            </a:r>
            <a:r>
              <a:rPr lang="it-IT" sz="2400" i="1" dirty="0">
                <a:solidFill>
                  <a:schemeClr val="bg1"/>
                </a:solidFill>
                <a:latin typeface="Arial" panose="020B0604020202020204" pitchFamily="34" charset="0"/>
                <a:cs typeface="Arial" panose="020B0604020202020204" pitchFamily="34" charset="0"/>
              </a:rPr>
              <a:t> and </a:t>
            </a:r>
            <a:r>
              <a:rPr lang="it-IT" sz="2400" i="1" dirty="0" err="1">
                <a:solidFill>
                  <a:schemeClr val="bg1"/>
                </a:solidFill>
                <a:latin typeface="Arial" panose="020B0604020202020204" pitchFamily="34" charset="0"/>
                <a:cs typeface="Arial" panose="020B0604020202020204" pitchFamily="34" charset="0"/>
              </a:rPr>
              <a:t>Metabolism</a:t>
            </a:r>
            <a:r>
              <a:rPr lang="it-IT" sz="2400" dirty="0">
                <a:solidFill>
                  <a:schemeClr val="bg1"/>
                </a:solidFill>
                <a:latin typeface="Arial" panose="020B0604020202020204" pitchFamily="34" charset="0"/>
                <a:cs typeface="Arial" panose="020B0604020202020204" pitchFamily="34" charset="0"/>
              </a:rPr>
              <a:t>, </a:t>
            </a:r>
            <a:r>
              <a:rPr lang="it-IT" sz="2400" dirty="0" err="1">
                <a:solidFill>
                  <a:schemeClr val="bg1"/>
                </a:solidFill>
                <a:latin typeface="Arial" panose="020B0604020202020204" pitchFamily="34" charset="0"/>
                <a:cs typeface="Arial" panose="020B0604020202020204" pitchFamily="34" charset="0"/>
              </a:rPr>
              <a:t>Diabetes</a:t>
            </a:r>
            <a:r>
              <a:rPr lang="it-IT" sz="2400" dirty="0">
                <a:solidFill>
                  <a:schemeClr val="bg1"/>
                </a:solidFill>
                <a:latin typeface="Arial" panose="020B0604020202020204" pitchFamily="34" charset="0"/>
                <a:cs typeface="Arial" panose="020B0604020202020204" pitchFamily="34" charset="0"/>
              </a:rPr>
              <a:t>, </a:t>
            </a:r>
            <a:r>
              <a:rPr lang="it-IT" sz="2400" dirty="0" err="1">
                <a:solidFill>
                  <a:schemeClr val="bg1"/>
                </a:solidFill>
                <a:latin typeface="Arial" panose="020B0604020202020204" pitchFamily="34" charset="0"/>
                <a:cs typeface="Arial" panose="020B0604020202020204" pitchFamily="34" charset="0"/>
              </a:rPr>
              <a:t>Obesity</a:t>
            </a:r>
            <a:r>
              <a:rPr lang="it-IT" sz="2400" dirty="0">
                <a:solidFill>
                  <a:schemeClr val="bg1"/>
                </a:solidFill>
                <a:latin typeface="Arial" panose="020B0604020202020204" pitchFamily="34" charset="0"/>
                <a:cs typeface="Arial" panose="020B0604020202020204" pitchFamily="34" charset="0"/>
              </a:rPr>
              <a:t> and </a:t>
            </a:r>
            <a:r>
              <a:rPr lang="it-IT" sz="2400" dirty="0" err="1">
                <a:solidFill>
                  <a:schemeClr val="bg1"/>
                </a:solidFill>
                <a:latin typeface="Arial" panose="020B0604020202020204" pitchFamily="34" charset="0"/>
                <a:cs typeface="Arial" panose="020B0604020202020204" pitchFamily="34" charset="0"/>
              </a:rPr>
              <a:t>Metabolism</a:t>
            </a:r>
            <a:r>
              <a:rPr lang="it-IT" sz="2400" dirty="0">
                <a:solidFill>
                  <a:schemeClr val="bg1"/>
                </a:solidFill>
                <a:latin typeface="Arial" panose="020B0604020202020204" pitchFamily="34" charset="0"/>
                <a:cs typeface="Arial" panose="020B0604020202020204" pitchFamily="34" charset="0"/>
              </a:rPr>
              <a:t>, 2002</a:t>
            </a:r>
          </a:p>
          <a:p>
            <a:pPr marL="457200" indent="-457200" algn="just">
              <a:buFont typeface="Arial" panose="020B0604020202020204" pitchFamily="34" charset="0"/>
              <a:buAutoNum type="arabicPeriod"/>
            </a:pPr>
            <a:r>
              <a:rPr lang="it-IT" sz="2400" dirty="0">
                <a:solidFill>
                  <a:schemeClr val="bg1"/>
                </a:solidFill>
                <a:latin typeface="Arial" panose="020B0604020202020204" pitchFamily="34" charset="0"/>
                <a:cs typeface="Arial" panose="020B0604020202020204" pitchFamily="34" charset="0"/>
              </a:rPr>
              <a:t>D. </a:t>
            </a:r>
            <a:r>
              <a:rPr lang="it-IT" sz="2400" dirty="0" err="1">
                <a:solidFill>
                  <a:schemeClr val="bg1"/>
                </a:solidFill>
                <a:latin typeface="Arial" panose="020B0604020202020204" pitchFamily="34" charset="0"/>
                <a:cs typeface="Arial" panose="020B0604020202020204" pitchFamily="34" charset="0"/>
              </a:rPr>
              <a:t>Haro</a:t>
            </a:r>
            <a:r>
              <a:rPr lang="it-IT" sz="2400" dirty="0">
                <a:solidFill>
                  <a:schemeClr val="bg1"/>
                </a:solidFill>
                <a:latin typeface="Arial" panose="020B0604020202020204" pitchFamily="34" charset="0"/>
                <a:cs typeface="Arial" panose="020B0604020202020204" pitchFamily="34" charset="0"/>
              </a:rPr>
              <a:t>, P. F. </a:t>
            </a:r>
            <a:r>
              <a:rPr lang="it-IT" sz="2400" dirty="0" err="1">
                <a:solidFill>
                  <a:schemeClr val="bg1"/>
                </a:solidFill>
                <a:latin typeface="Arial" panose="020B0604020202020204" pitchFamily="34" charset="0"/>
                <a:cs typeface="Arial" panose="020B0604020202020204" pitchFamily="34" charset="0"/>
              </a:rPr>
              <a:t>Marrero</a:t>
            </a:r>
            <a:r>
              <a:rPr lang="it-IT" sz="2400" dirty="0">
                <a:solidFill>
                  <a:schemeClr val="bg1"/>
                </a:solidFill>
                <a:latin typeface="Arial" panose="020B0604020202020204" pitchFamily="34" charset="0"/>
                <a:cs typeface="Arial" panose="020B0604020202020204" pitchFamily="34" charset="0"/>
              </a:rPr>
              <a:t> and J. </a:t>
            </a:r>
            <a:r>
              <a:rPr lang="it-IT" sz="2400" dirty="0" err="1">
                <a:solidFill>
                  <a:schemeClr val="bg1"/>
                </a:solidFill>
                <a:latin typeface="Arial" panose="020B0604020202020204" pitchFamily="34" charset="0"/>
                <a:cs typeface="Arial" panose="020B0604020202020204" pitchFamily="34" charset="0"/>
              </a:rPr>
              <a:t>Relat</a:t>
            </a:r>
            <a:r>
              <a:rPr lang="it-IT" sz="2400"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Nutritional</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Regulation</a:t>
            </a:r>
            <a:r>
              <a:rPr lang="it-IT" sz="2400" i="1" dirty="0">
                <a:solidFill>
                  <a:schemeClr val="bg1"/>
                </a:solidFill>
                <a:latin typeface="Arial" panose="020B0604020202020204" pitchFamily="34" charset="0"/>
                <a:cs typeface="Arial" panose="020B0604020202020204" pitchFamily="34" charset="0"/>
              </a:rPr>
              <a:t> of Gene </a:t>
            </a:r>
            <a:r>
              <a:rPr lang="it-IT" sz="2400" i="1" dirty="0" err="1">
                <a:solidFill>
                  <a:schemeClr val="bg1"/>
                </a:solidFill>
                <a:latin typeface="Arial" panose="020B0604020202020204" pitchFamily="34" charset="0"/>
                <a:cs typeface="Arial" panose="020B0604020202020204" pitchFamily="34" charset="0"/>
              </a:rPr>
              <a:t>Expression</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Carbohydrate</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Fat</a:t>
            </a:r>
            <a:r>
              <a:rPr lang="it-IT" sz="2400" i="1" dirty="0">
                <a:solidFill>
                  <a:schemeClr val="bg1"/>
                </a:solidFill>
                <a:latin typeface="Arial" panose="020B0604020202020204" pitchFamily="34" charset="0"/>
                <a:cs typeface="Arial" panose="020B0604020202020204" pitchFamily="34" charset="0"/>
              </a:rPr>
              <a:t>- and Amino Acid-</a:t>
            </a:r>
            <a:r>
              <a:rPr lang="it-IT" sz="2400" i="1" dirty="0" err="1">
                <a:solidFill>
                  <a:schemeClr val="bg1"/>
                </a:solidFill>
                <a:latin typeface="Arial" panose="020B0604020202020204" pitchFamily="34" charset="0"/>
                <a:cs typeface="Arial" panose="020B0604020202020204" pitchFamily="34" charset="0"/>
              </a:rPr>
              <a:t>Dependent</a:t>
            </a:r>
            <a:r>
              <a:rPr lang="it-IT" sz="2400" i="1" dirty="0">
                <a:solidFill>
                  <a:schemeClr val="bg1"/>
                </a:solidFill>
                <a:latin typeface="Arial" panose="020B0604020202020204" pitchFamily="34" charset="0"/>
                <a:cs typeface="Arial" panose="020B0604020202020204" pitchFamily="34" charset="0"/>
              </a:rPr>
              <a:t> </a:t>
            </a:r>
            <a:r>
              <a:rPr lang="it-IT" sz="2400" i="1" dirty="0" err="1">
                <a:solidFill>
                  <a:schemeClr val="bg1"/>
                </a:solidFill>
                <a:latin typeface="Arial" panose="020B0604020202020204" pitchFamily="34" charset="0"/>
                <a:cs typeface="Arial" panose="020B0604020202020204" pitchFamily="34" charset="0"/>
              </a:rPr>
              <a:t>Modulation</a:t>
            </a:r>
            <a:r>
              <a:rPr lang="it-IT" sz="2400" i="1" dirty="0">
                <a:solidFill>
                  <a:schemeClr val="bg1"/>
                </a:solidFill>
                <a:latin typeface="Arial" panose="020B0604020202020204" pitchFamily="34" charset="0"/>
                <a:cs typeface="Arial" panose="020B0604020202020204" pitchFamily="34" charset="0"/>
              </a:rPr>
              <a:t> of </a:t>
            </a:r>
            <a:r>
              <a:rPr lang="it-IT" sz="2400" i="1" dirty="0" err="1">
                <a:solidFill>
                  <a:schemeClr val="bg1"/>
                </a:solidFill>
                <a:latin typeface="Arial" panose="020B0604020202020204" pitchFamily="34" charset="0"/>
                <a:cs typeface="Arial" panose="020B0604020202020204" pitchFamily="34" charset="0"/>
              </a:rPr>
              <a:t>Transcriptional</a:t>
            </a:r>
            <a:r>
              <a:rPr lang="it-IT" sz="2400" i="1" dirty="0">
                <a:solidFill>
                  <a:schemeClr val="bg1"/>
                </a:solidFill>
                <a:latin typeface="Arial" panose="020B0604020202020204" pitchFamily="34" charset="0"/>
                <a:cs typeface="Arial" panose="020B0604020202020204" pitchFamily="34" charset="0"/>
              </a:rPr>
              <a:t> Activity</a:t>
            </a:r>
            <a:r>
              <a:rPr lang="it-IT" sz="2400" dirty="0">
                <a:solidFill>
                  <a:schemeClr val="bg1"/>
                </a:solidFill>
                <a:latin typeface="Arial" panose="020B0604020202020204" pitchFamily="34" charset="0"/>
                <a:cs typeface="Arial" panose="020B0604020202020204" pitchFamily="34" charset="0"/>
              </a:rPr>
              <a:t>, International Journal of </a:t>
            </a:r>
            <a:r>
              <a:rPr lang="it-IT" sz="2400" dirty="0" err="1">
                <a:solidFill>
                  <a:schemeClr val="bg1"/>
                </a:solidFill>
                <a:latin typeface="Arial" panose="020B0604020202020204" pitchFamily="34" charset="0"/>
                <a:cs typeface="Arial" panose="020B0604020202020204" pitchFamily="34" charset="0"/>
              </a:rPr>
              <a:t>Molecular</a:t>
            </a:r>
            <a:r>
              <a:rPr lang="it-IT" sz="2400" dirty="0">
                <a:solidFill>
                  <a:schemeClr val="bg1"/>
                </a:solidFill>
                <a:latin typeface="Arial" panose="020B0604020202020204" pitchFamily="34" charset="0"/>
                <a:cs typeface="Arial" panose="020B0604020202020204" pitchFamily="34" charset="0"/>
              </a:rPr>
              <a:t> </a:t>
            </a:r>
            <a:r>
              <a:rPr lang="it-IT" sz="2400" dirty="0" err="1">
                <a:solidFill>
                  <a:schemeClr val="bg1"/>
                </a:solidFill>
                <a:latin typeface="Arial" panose="020B0604020202020204" pitchFamily="34" charset="0"/>
                <a:cs typeface="Arial" panose="020B0604020202020204" pitchFamily="34" charset="0"/>
              </a:rPr>
              <a:t>Sciences</a:t>
            </a:r>
            <a:r>
              <a:rPr lang="it-IT" sz="2400" dirty="0">
                <a:solidFill>
                  <a:schemeClr val="bg1"/>
                </a:solidFill>
                <a:latin typeface="Arial" panose="020B0604020202020204" pitchFamily="34" charset="0"/>
                <a:cs typeface="Arial" panose="020B0604020202020204" pitchFamily="34" charset="0"/>
              </a:rPr>
              <a:t>, 2019 </a:t>
            </a:r>
            <a:endParaRPr lang="it-IT" i="1"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782567" y="6449944"/>
            <a:ext cx="409433"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671590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idx="4294967295"/>
          </p:nvPr>
        </p:nvSpPr>
        <p:spPr>
          <a:xfrm>
            <a:off x="838199" y="2766218"/>
            <a:ext cx="10515600" cy="1325563"/>
          </a:xfrm>
        </p:spPr>
        <p:txBody>
          <a:bodyPr>
            <a:noAutofit/>
          </a:bodyPr>
          <a:lstStyle/>
          <a:p>
            <a:pPr algn="ctr"/>
            <a:r>
              <a:rPr lang="it-IT" sz="6000" b="1" i="1" dirty="0" err="1">
                <a:solidFill>
                  <a:schemeClr val="bg1"/>
                </a:solidFill>
                <a:latin typeface="Arial" panose="020B0604020202020204" pitchFamily="34" charset="0"/>
                <a:ea typeface="Verdana" panose="020B0604030504040204" pitchFamily="34" charset="0"/>
                <a:cs typeface="Arial" panose="020B0604020202020204" pitchFamily="34" charset="0"/>
              </a:rPr>
              <a:t>Thank</a:t>
            </a:r>
            <a:r>
              <a:rPr lang="it-IT" sz="6000" b="1" i="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6000" b="1" i="1" dirty="0" err="1">
                <a:solidFill>
                  <a:schemeClr val="bg1"/>
                </a:solidFill>
                <a:latin typeface="Arial" panose="020B0604020202020204" pitchFamily="34" charset="0"/>
                <a:ea typeface="Verdana" panose="020B0604030504040204" pitchFamily="34" charset="0"/>
                <a:cs typeface="Arial" panose="020B0604020202020204" pitchFamily="34" charset="0"/>
              </a:rPr>
              <a:t>you</a:t>
            </a:r>
            <a:r>
              <a:rPr lang="it-IT" sz="6000" b="1" i="1" dirty="0">
                <a:solidFill>
                  <a:schemeClr val="bg1"/>
                </a:solidFill>
                <a:latin typeface="Arial" panose="020B0604020202020204" pitchFamily="34" charset="0"/>
                <a:ea typeface="Verdana" panose="020B0604030504040204" pitchFamily="34" charset="0"/>
                <a:cs typeface="Arial" panose="020B0604020202020204" pitchFamily="34" charset="0"/>
              </a:rPr>
              <a:t> for the </a:t>
            </a:r>
            <a:r>
              <a:rPr lang="it-IT" sz="6000" b="1" i="1" dirty="0" err="1">
                <a:solidFill>
                  <a:schemeClr val="bg1"/>
                </a:solidFill>
                <a:latin typeface="Arial" panose="020B0604020202020204" pitchFamily="34" charset="0"/>
                <a:ea typeface="Verdana" panose="020B0604030504040204" pitchFamily="34" charset="0"/>
                <a:cs typeface="Arial" panose="020B0604020202020204" pitchFamily="34" charset="0"/>
              </a:rPr>
              <a:t>attention</a:t>
            </a:r>
            <a:r>
              <a:rPr lang="it-IT" sz="6000" b="1" i="1" dirty="0">
                <a:solidFill>
                  <a:schemeClr val="bg1"/>
                </a:solidFill>
                <a:latin typeface="Arial" panose="020B0604020202020204" pitchFamily="34" charset="0"/>
                <a:ea typeface="Verdana" panose="020B0604030504040204" pitchFamily="34" charset="0"/>
                <a:cs typeface="Arial" panose="020B0604020202020204" pitchFamily="34"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3110" y="6271610"/>
            <a:ext cx="5745779" cy="523220"/>
          </a:xfrm>
          <a:prstGeom prst="rect">
            <a:avLst/>
          </a:prstGeom>
          <a:noFill/>
        </p:spPr>
        <p:txBody>
          <a:bodyPr wrap="square" rtlCol="0">
            <a:spAutoFit/>
          </a:bodyPr>
          <a:lstStyle/>
          <a:p>
            <a:pPr algn="ctr"/>
            <a:r>
              <a:rPr lang="it-IT" sz="1400" dirty="0" err="1">
                <a:solidFill>
                  <a:schemeClr val="bg1"/>
                </a:solidFill>
                <a:latin typeface="Arial" panose="020B0604020202020204" pitchFamily="34" charset="0"/>
                <a:cs typeface="Arial" panose="020B0604020202020204" pitchFamily="34" charset="0"/>
              </a:rPr>
              <a:t>Biochemestry</a:t>
            </a:r>
            <a:r>
              <a:rPr lang="it-IT" sz="1400" dirty="0">
                <a:solidFill>
                  <a:schemeClr val="bg1"/>
                </a:solidFill>
                <a:latin typeface="Arial" panose="020B0604020202020204" pitchFamily="34" charset="0"/>
                <a:cs typeface="Arial" panose="020B0604020202020204" pitchFamily="34" charset="0"/>
              </a:rPr>
              <a:t>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46357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4864" y="287521"/>
            <a:ext cx="11022272" cy="1325563"/>
          </a:xfrm>
        </p:spPr>
        <p:txBody>
          <a:bodyPr>
            <a:noAutofit/>
          </a:bodyPr>
          <a:lstStyle/>
          <a:p>
            <a:pPr algn="ct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DNA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Damage</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Repair</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84863" y="1759791"/>
            <a:ext cx="11022273" cy="4351338"/>
          </a:xfrm>
        </p:spPr>
        <p:txBody>
          <a:bodyPr/>
          <a:lstStyle/>
          <a:p>
            <a:pPr marL="342900" indent="-342900">
              <a:buFont typeface="Arial" charset="0"/>
              <a:buChar char="•"/>
            </a:pPr>
            <a:r>
              <a:rPr lang="it-IT" dirty="0">
                <a:solidFill>
                  <a:schemeClr val="bg1"/>
                </a:solidFill>
                <a:latin typeface="Arial" charset="0"/>
                <a:ea typeface="Arial" charset="0"/>
                <a:cs typeface="Arial" charset="0"/>
              </a:rPr>
              <a:t>Direct </a:t>
            </a:r>
            <a:r>
              <a:rPr lang="it-IT" dirty="0" err="1">
                <a:solidFill>
                  <a:schemeClr val="bg1"/>
                </a:solidFill>
                <a:latin typeface="Arial" charset="0"/>
                <a:ea typeface="Arial" charset="0"/>
                <a:cs typeface="Arial" charset="0"/>
              </a:rPr>
              <a:t>Repair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during</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replication</a:t>
            </a:r>
            <a:r>
              <a:rPr lang="it-IT" dirty="0">
                <a:solidFill>
                  <a:schemeClr val="bg1"/>
                </a:solidFill>
                <a:latin typeface="Arial" charset="0"/>
                <a:ea typeface="Arial" charset="0"/>
                <a:cs typeface="Arial" charset="0"/>
              </a:rPr>
              <a:t>;</a:t>
            </a:r>
          </a:p>
          <a:p>
            <a:pPr marL="342900" indent="-342900">
              <a:buFont typeface="Arial" charset="0"/>
              <a:buChar char="•"/>
            </a:pPr>
            <a:endParaRPr lang="it-IT" dirty="0">
              <a:solidFill>
                <a:schemeClr val="bg1"/>
              </a:solidFill>
              <a:latin typeface="Arial" charset="0"/>
              <a:ea typeface="Arial" charset="0"/>
              <a:cs typeface="Arial" charset="0"/>
            </a:endParaRPr>
          </a:p>
          <a:p>
            <a:pPr marL="342900" indent="-342900">
              <a:buFont typeface="Arial" charset="0"/>
              <a:buChar char="•"/>
            </a:pPr>
            <a:r>
              <a:rPr lang="it-IT" dirty="0" err="1">
                <a:solidFill>
                  <a:schemeClr val="bg1"/>
                </a:solidFill>
                <a:latin typeface="Arial" charset="0"/>
                <a:ea typeface="Arial" charset="0"/>
                <a:cs typeface="Arial" charset="0"/>
              </a:rPr>
              <a:t>Indirect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Repair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after</a:t>
            </a:r>
            <a:r>
              <a:rPr lang="it-IT" dirty="0">
                <a:solidFill>
                  <a:schemeClr val="bg1"/>
                </a:solidFill>
                <a:latin typeface="Arial" charset="0"/>
                <a:ea typeface="Arial" charset="0"/>
                <a:cs typeface="Arial" charset="0"/>
              </a:rPr>
              <a:t> DNA </a:t>
            </a:r>
            <a:r>
              <a:rPr lang="it-IT" dirty="0" err="1">
                <a:solidFill>
                  <a:schemeClr val="bg1"/>
                </a:solidFill>
                <a:latin typeface="Arial" charset="0"/>
                <a:ea typeface="Arial" charset="0"/>
                <a:cs typeface="Arial" charset="0"/>
              </a:rPr>
              <a:t>synthesis</a:t>
            </a:r>
            <a:r>
              <a:rPr lang="it-IT" dirty="0">
                <a:solidFill>
                  <a:schemeClr val="bg1"/>
                </a:solidFill>
                <a:latin typeface="Arial" charset="0"/>
                <a:ea typeface="Arial" charset="0"/>
                <a:cs typeface="Arial" charset="0"/>
              </a:rPr>
              <a:t>: </a:t>
            </a:r>
          </a:p>
          <a:p>
            <a:pPr marL="800100" lvl="1" indent="-342900">
              <a:buFont typeface=".AppleSystemUIFont" charset="-120"/>
              <a:buChar char="-"/>
            </a:pPr>
            <a:r>
              <a:rPr lang="it-IT" sz="2800" dirty="0">
                <a:solidFill>
                  <a:schemeClr val="bg1"/>
                </a:solidFill>
                <a:latin typeface="Arial" charset="0"/>
                <a:ea typeface="Arial" charset="0"/>
                <a:cs typeface="Arial" charset="0"/>
              </a:rPr>
              <a:t>Base nucleotide </a:t>
            </a:r>
            <a:r>
              <a:rPr lang="it-IT" sz="2800" dirty="0" err="1">
                <a:solidFill>
                  <a:schemeClr val="bg1"/>
                </a:solidFill>
                <a:latin typeface="Arial" charset="0"/>
                <a:ea typeface="Arial" charset="0"/>
                <a:cs typeface="Arial" charset="0"/>
              </a:rPr>
              <a:t>excision</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repair</a:t>
            </a:r>
            <a:r>
              <a:rPr lang="it-IT" sz="2800" dirty="0">
                <a:solidFill>
                  <a:schemeClr val="bg1"/>
                </a:solidFill>
                <a:latin typeface="Arial" charset="0"/>
                <a:ea typeface="Arial" charset="0"/>
                <a:cs typeface="Arial" charset="0"/>
              </a:rPr>
              <a:t> (BER);</a:t>
            </a:r>
          </a:p>
          <a:p>
            <a:pPr marL="800100" lvl="1" indent="-342900">
              <a:buFont typeface=".AppleSystemUIFont" charset="-120"/>
              <a:buChar char="-"/>
            </a:pPr>
            <a:r>
              <a:rPr lang="it-IT" sz="2800" dirty="0">
                <a:solidFill>
                  <a:schemeClr val="bg1"/>
                </a:solidFill>
                <a:latin typeface="Arial" charset="0"/>
                <a:ea typeface="Arial" charset="0"/>
                <a:cs typeface="Arial" charset="0"/>
              </a:rPr>
              <a:t>Nucleotide </a:t>
            </a:r>
            <a:r>
              <a:rPr lang="it-IT" sz="2800" dirty="0" err="1">
                <a:solidFill>
                  <a:schemeClr val="bg1"/>
                </a:solidFill>
                <a:latin typeface="Arial" charset="0"/>
                <a:ea typeface="Arial" charset="0"/>
                <a:cs typeface="Arial" charset="0"/>
              </a:rPr>
              <a:t>excision</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repair</a:t>
            </a:r>
            <a:r>
              <a:rPr lang="it-IT" sz="2800" dirty="0">
                <a:solidFill>
                  <a:schemeClr val="bg1"/>
                </a:solidFill>
                <a:latin typeface="Arial" charset="0"/>
                <a:ea typeface="Arial" charset="0"/>
                <a:cs typeface="Arial" charset="0"/>
              </a:rPr>
              <a:t> (NER);</a:t>
            </a:r>
          </a:p>
          <a:p>
            <a:pPr marL="800100" lvl="1" indent="-342900">
              <a:buFont typeface=".AppleSystemUIFont" charset="-120"/>
              <a:buChar char="-"/>
            </a:pPr>
            <a:r>
              <a:rPr lang="it-IT" sz="2800" dirty="0" err="1">
                <a:solidFill>
                  <a:schemeClr val="bg1"/>
                </a:solidFill>
                <a:latin typeface="Arial" charset="0"/>
                <a:ea typeface="Arial" charset="0"/>
                <a:cs typeface="Arial" charset="0"/>
              </a:rPr>
              <a:t>Mismatch</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repair</a:t>
            </a:r>
            <a:r>
              <a:rPr lang="it-IT" sz="2800" dirty="0">
                <a:solidFill>
                  <a:schemeClr val="bg1"/>
                </a:solidFill>
                <a:latin typeface="Arial" charset="0"/>
                <a:ea typeface="Arial" charset="0"/>
                <a:cs typeface="Arial" charset="0"/>
              </a:rPr>
              <a:t> (MMR);</a:t>
            </a:r>
          </a:p>
          <a:p>
            <a:pPr marL="800100" lvl="1" indent="-342900">
              <a:buFont typeface=".AppleSystemUIFont" charset="-120"/>
              <a:buChar char="-"/>
            </a:pPr>
            <a:r>
              <a:rPr lang="it-IT" sz="2800" dirty="0">
                <a:solidFill>
                  <a:schemeClr val="bg1"/>
                </a:solidFill>
                <a:latin typeface="Arial" charset="0"/>
                <a:ea typeface="Arial" charset="0"/>
                <a:cs typeface="Arial" charset="0"/>
              </a:rPr>
              <a:t>Non-</a:t>
            </a:r>
            <a:r>
              <a:rPr lang="it-IT" sz="2800" dirty="0" err="1">
                <a:solidFill>
                  <a:schemeClr val="bg1"/>
                </a:solidFill>
                <a:latin typeface="Arial" charset="0"/>
                <a:ea typeface="Arial" charset="0"/>
                <a:cs typeface="Arial" charset="0"/>
              </a:rPr>
              <a:t>homolgous</a:t>
            </a:r>
            <a:r>
              <a:rPr lang="it-IT" sz="2800" dirty="0">
                <a:solidFill>
                  <a:schemeClr val="bg1"/>
                </a:solidFill>
                <a:latin typeface="Arial" charset="0"/>
                <a:ea typeface="Arial" charset="0"/>
                <a:cs typeface="Arial" charset="0"/>
              </a:rPr>
              <a:t> end-</a:t>
            </a:r>
            <a:r>
              <a:rPr lang="it-IT" sz="2800" dirty="0" err="1">
                <a:solidFill>
                  <a:schemeClr val="bg1"/>
                </a:solidFill>
                <a:latin typeface="Arial" charset="0"/>
                <a:ea typeface="Arial" charset="0"/>
                <a:cs typeface="Arial" charset="0"/>
              </a:rPr>
              <a:t>joining</a:t>
            </a:r>
            <a:r>
              <a:rPr lang="it-IT" sz="2800" dirty="0">
                <a:solidFill>
                  <a:schemeClr val="bg1"/>
                </a:solidFill>
                <a:latin typeface="Arial" charset="0"/>
                <a:ea typeface="Arial" charset="0"/>
                <a:cs typeface="Arial" charset="0"/>
              </a:rPr>
              <a:t> (NHEJ);</a:t>
            </a:r>
          </a:p>
          <a:p>
            <a:pPr marL="800100" lvl="1" indent="-342900">
              <a:buFont typeface=".AppleSystemUIFont" charset="-120"/>
              <a:buChar char="-"/>
            </a:pPr>
            <a:r>
              <a:rPr lang="it-IT" sz="2800" dirty="0" err="1">
                <a:solidFill>
                  <a:schemeClr val="bg1"/>
                </a:solidFill>
                <a:latin typeface="Arial" charset="0"/>
                <a:ea typeface="Arial" charset="0"/>
                <a:cs typeface="Arial" charset="0"/>
              </a:rPr>
              <a:t>Homologous</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recombination</a:t>
            </a:r>
            <a:r>
              <a:rPr lang="it-IT" sz="2800" dirty="0">
                <a:solidFill>
                  <a:schemeClr val="bg1"/>
                </a:solidFill>
                <a:latin typeface="Arial" charset="0"/>
                <a:ea typeface="Arial" charset="0"/>
                <a:cs typeface="Arial" charset="0"/>
              </a:rPr>
              <a:t> (HR).  </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42502"/>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18135" y="6257836"/>
            <a:ext cx="5755730"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60473" y="6442502"/>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718119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605619" y="221367"/>
            <a:ext cx="11022273"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and DNA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Lesions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84863" y="1733601"/>
            <a:ext cx="11022273" cy="4351338"/>
          </a:xfrm>
        </p:spPr>
        <p:txBody>
          <a:bodyPr/>
          <a:lstStyle/>
          <a:p>
            <a:pPr algn="just">
              <a:lnSpc>
                <a:spcPct val="100000"/>
              </a:lnSpc>
              <a:spcBef>
                <a:spcPts val="0"/>
              </a:spcBef>
              <a:defRPr/>
            </a:pPr>
            <a:r>
              <a:rPr lang="it-IT" dirty="0">
                <a:solidFill>
                  <a:schemeClr val="bg1"/>
                </a:solidFill>
                <a:latin typeface="Arial" charset="0"/>
                <a:ea typeface="Arial" charset="0"/>
                <a:cs typeface="Arial" charset="0"/>
              </a:rPr>
              <a:t>DSB, SSB or </a:t>
            </a:r>
            <a:r>
              <a:rPr lang="it-IT" dirty="0" err="1">
                <a:solidFill>
                  <a:schemeClr val="bg1"/>
                </a:solidFill>
                <a:latin typeface="Arial" charset="0"/>
                <a:ea typeface="Arial" charset="0"/>
                <a:cs typeface="Arial" charset="0"/>
              </a:rPr>
              <a:t>oxidized</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bases</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about</a:t>
            </a:r>
            <a:r>
              <a:rPr lang="it-IT" dirty="0">
                <a:solidFill>
                  <a:schemeClr val="bg1"/>
                </a:solidFill>
                <a:latin typeface="Arial" charset="0"/>
                <a:ea typeface="Arial" charset="0"/>
                <a:cs typeface="Arial" charset="0"/>
              </a:rPr>
              <a:t> 2-times </a:t>
            </a:r>
            <a:r>
              <a:rPr lang="it-IT" dirty="0" err="1">
                <a:solidFill>
                  <a:schemeClr val="bg1"/>
                </a:solidFill>
                <a:latin typeface="Arial" charset="0"/>
                <a:ea typeface="Arial" charset="0"/>
                <a:cs typeface="Arial" charset="0"/>
              </a:rPr>
              <a:t>higher</a:t>
            </a:r>
            <a:r>
              <a:rPr lang="it-IT" dirty="0">
                <a:solidFill>
                  <a:schemeClr val="bg1"/>
                </a:solidFill>
                <a:latin typeface="Arial" charset="0"/>
                <a:ea typeface="Arial" charset="0"/>
                <a:cs typeface="Arial" charset="0"/>
              </a:rPr>
              <a:t> DNA </a:t>
            </a:r>
            <a:r>
              <a:rPr lang="it-IT" dirty="0" err="1">
                <a:solidFill>
                  <a:schemeClr val="bg1"/>
                </a:solidFill>
                <a:latin typeface="Arial" charset="0"/>
                <a:ea typeface="Arial" charset="0"/>
                <a:cs typeface="Arial" charset="0"/>
              </a:rPr>
              <a:t>damage</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lymphocytes</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people</a:t>
            </a:r>
            <a:r>
              <a:rPr lang="it-IT" dirty="0">
                <a:solidFill>
                  <a:schemeClr val="bg1"/>
                </a:solidFill>
                <a:latin typeface="Arial" charset="0"/>
                <a:ea typeface="Arial" charset="0"/>
                <a:cs typeface="Arial" charset="0"/>
              </a:rPr>
              <a:t> with </a:t>
            </a:r>
            <a:r>
              <a:rPr lang="it-IT" dirty="0" err="1">
                <a:solidFill>
                  <a:schemeClr val="bg1"/>
                </a:solidFill>
                <a:latin typeface="Arial" charset="0"/>
                <a:ea typeface="Arial" charset="0"/>
                <a:cs typeface="Arial" charset="0"/>
              </a:rPr>
              <a:t>obesity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than</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normal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weight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subjects</a:t>
            </a:r>
            <a:r>
              <a:rPr lang="it-IT" dirty="0">
                <a:solidFill>
                  <a:schemeClr val="bg1"/>
                </a:solidFill>
                <a:latin typeface="Arial" charset="0"/>
                <a:ea typeface="Arial" charset="0"/>
                <a:cs typeface="Arial" charset="0"/>
              </a:rPr>
              <a:t>. </a:t>
            </a:r>
          </a:p>
          <a:p>
            <a:pPr lvl="0" algn="just">
              <a:lnSpc>
                <a:spcPct val="100000"/>
              </a:lnSpc>
              <a:spcBef>
                <a:spcPts val="0"/>
              </a:spcBef>
              <a:buFont typeface="Wingdings" charset="2"/>
              <a:buChar char="Ø"/>
              <a:defRPr/>
            </a:pPr>
            <a:endParaRPr lang="it-IT" dirty="0">
              <a:solidFill>
                <a:schemeClr val="bg1"/>
              </a:solidFill>
              <a:latin typeface="Arial" charset="0"/>
              <a:ea typeface="Arial" charset="0"/>
              <a:cs typeface="Arial" charset="0"/>
            </a:endParaRPr>
          </a:p>
          <a:p>
            <a:pPr algn="just">
              <a:lnSpc>
                <a:spcPct val="100000"/>
              </a:lnSpc>
              <a:spcBef>
                <a:spcPts val="0"/>
              </a:spcBef>
              <a:defRPr/>
            </a:pPr>
            <a:r>
              <a:rPr lang="it-IT" dirty="0" err="1">
                <a:solidFill>
                  <a:schemeClr val="bg1"/>
                </a:solidFill>
                <a:latin typeface="Arial" charset="0"/>
                <a:ea typeface="Arial" charset="0"/>
                <a:cs typeface="Arial" charset="0"/>
              </a:rPr>
              <a:t>Correlation</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between</a:t>
            </a:r>
            <a:r>
              <a:rPr lang="it-IT" dirty="0">
                <a:solidFill>
                  <a:schemeClr val="bg1"/>
                </a:solidFill>
                <a:latin typeface="Arial" charset="0"/>
                <a:ea typeface="Arial" charset="0"/>
                <a:cs typeface="Arial" charset="0"/>
              </a:rPr>
              <a:t> BMI and DNA </a:t>
            </a:r>
            <a:r>
              <a:rPr lang="it-IT" dirty="0" err="1">
                <a:solidFill>
                  <a:schemeClr val="bg1"/>
                </a:solidFill>
                <a:latin typeface="Arial" charset="0"/>
                <a:ea typeface="Arial" charset="0"/>
                <a:cs typeface="Arial" charset="0"/>
              </a:rPr>
              <a:t>damage</a:t>
            </a:r>
            <a:r>
              <a:rPr lang="it-IT" dirty="0">
                <a:solidFill>
                  <a:schemeClr val="bg1"/>
                </a:solidFill>
                <a:latin typeface="Arial" charset="0"/>
                <a:ea typeface="Arial" charset="0"/>
                <a:cs typeface="Arial" charset="0"/>
              </a:rPr>
              <a:t>.</a:t>
            </a:r>
          </a:p>
          <a:p>
            <a:pPr lvl="0" algn="just">
              <a:lnSpc>
                <a:spcPct val="100000"/>
              </a:lnSpc>
              <a:spcBef>
                <a:spcPts val="0"/>
              </a:spcBef>
              <a:buFont typeface="Wingdings" charset="2"/>
              <a:buChar char="Ø"/>
              <a:defRPr/>
            </a:pPr>
            <a:endParaRPr lang="it-IT" dirty="0">
              <a:solidFill>
                <a:schemeClr val="bg1"/>
              </a:solidFill>
              <a:latin typeface="Arial" charset="0"/>
              <a:ea typeface="Arial" charset="0"/>
              <a:cs typeface="Arial" charset="0"/>
            </a:endParaRPr>
          </a:p>
          <a:p>
            <a:pPr algn="just">
              <a:lnSpc>
                <a:spcPct val="100000"/>
              </a:lnSpc>
              <a:spcBef>
                <a:spcPts val="0"/>
              </a:spcBef>
              <a:defRPr/>
            </a:pPr>
            <a:r>
              <a:rPr lang="it-IT" dirty="0">
                <a:solidFill>
                  <a:schemeClr val="bg1"/>
                </a:solidFill>
                <a:latin typeface="Arial" charset="0"/>
                <a:ea typeface="Arial" charset="0"/>
                <a:cs typeface="Arial" charset="0"/>
              </a:rPr>
              <a:t>More </a:t>
            </a:r>
            <a:r>
              <a:rPr lang="it-IT" dirty="0" err="1">
                <a:solidFill>
                  <a:schemeClr val="bg1"/>
                </a:solidFill>
                <a:latin typeface="Arial" charset="0"/>
                <a:ea typeface="Arial" charset="0"/>
                <a:cs typeface="Arial" charset="0"/>
              </a:rPr>
              <a:t>mitomycin</a:t>
            </a:r>
            <a:r>
              <a:rPr lang="it-IT" dirty="0">
                <a:solidFill>
                  <a:schemeClr val="bg1"/>
                </a:solidFill>
                <a:latin typeface="Arial" charset="0"/>
                <a:ea typeface="Arial" charset="0"/>
                <a:cs typeface="Arial" charset="0"/>
              </a:rPr>
              <a:t> C-</a:t>
            </a:r>
            <a:r>
              <a:rPr lang="it-IT" dirty="0" err="1">
                <a:solidFill>
                  <a:schemeClr val="bg1"/>
                </a:solidFill>
                <a:latin typeface="Arial" charset="0"/>
                <a:ea typeface="Arial" charset="0"/>
                <a:cs typeface="Arial" charset="0"/>
              </a:rPr>
              <a:t>induced</a:t>
            </a:r>
            <a:r>
              <a:rPr lang="it-IT" dirty="0">
                <a:solidFill>
                  <a:schemeClr val="bg1"/>
                </a:solidFill>
                <a:latin typeface="Arial" charset="0"/>
                <a:ea typeface="Arial" charset="0"/>
                <a:cs typeface="Arial" charset="0"/>
              </a:rPr>
              <a:t> DNA </a:t>
            </a:r>
            <a:r>
              <a:rPr lang="it-IT" dirty="0" err="1">
                <a:solidFill>
                  <a:schemeClr val="bg1"/>
                </a:solidFill>
                <a:latin typeface="Arial" charset="0"/>
                <a:ea typeface="Arial" charset="0"/>
                <a:cs typeface="Arial" charset="0"/>
              </a:rPr>
              <a:t>damage</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lymphocytes</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patients</a:t>
            </a:r>
            <a:r>
              <a:rPr lang="it-IT" dirty="0">
                <a:solidFill>
                  <a:schemeClr val="bg1"/>
                </a:solidFill>
                <a:latin typeface="Arial" charset="0"/>
                <a:ea typeface="Arial" charset="0"/>
                <a:cs typeface="Arial" charset="0"/>
              </a:rPr>
              <a:t> with </a:t>
            </a:r>
            <a:r>
              <a:rPr lang="it-IT" dirty="0" err="1">
                <a:solidFill>
                  <a:schemeClr val="bg1"/>
                </a:solidFill>
                <a:latin typeface="Arial" charset="0"/>
                <a:ea typeface="Arial" charset="0"/>
                <a:cs typeface="Arial" charset="0"/>
              </a:rPr>
              <a:t>obesity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than</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normal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weight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subjects</a:t>
            </a:r>
            <a:r>
              <a:rPr lang="it-IT" dirty="0">
                <a:solidFill>
                  <a:schemeClr val="bg1"/>
                </a:solidFill>
                <a:latin typeface="Arial" charset="0"/>
                <a:ea typeface="Arial" charset="0"/>
                <a:cs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5658"/>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3" y="6271610"/>
            <a:ext cx="5741514"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60473" y="6455658"/>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918182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4863" y="302330"/>
            <a:ext cx="11022273"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and DNA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Lesions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3" y="6271610"/>
            <a:ext cx="5741514"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60473" y="6449944"/>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6</a:t>
            </a:r>
          </a:p>
        </p:txBody>
      </p:sp>
      <p:pic>
        <p:nvPicPr>
          <p:cNvPr id="9" name="Segnaposto contenuto 7"/>
          <p:cNvPicPr>
            <a:picLocks noGrp="1" noChangeAspect="1"/>
          </p:cNvPicPr>
          <p:nvPr>
            <p:ph idx="1"/>
          </p:nvPr>
        </p:nvPicPr>
        <p:blipFill rotWithShape="1">
          <a:blip r:embed="rId2">
            <a:extLst>
              <a:ext uri="{28A0092B-C50C-407E-A947-70E740481C1C}">
                <a14:useLocalDpi xmlns:a14="http://schemas.microsoft.com/office/drawing/2010/main" val="0"/>
              </a:ext>
            </a:extLst>
          </a:blip>
          <a:srcRect l="30073" t="15048" r="37017" b="10073"/>
          <a:stretch/>
        </p:blipFill>
        <p:spPr>
          <a:xfrm>
            <a:off x="331528" y="1539829"/>
            <a:ext cx="3259525" cy="4635179"/>
          </a:xfrm>
        </p:spPr>
      </p:pic>
      <p:sp>
        <p:nvSpPr>
          <p:cNvPr id="10" name="Rettangolo 9"/>
          <p:cNvSpPr/>
          <p:nvPr/>
        </p:nvSpPr>
        <p:spPr>
          <a:xfrm>
            <a:off x="3866866" y="1702982"/>
            <a:ext cx="7993606" cy="2246769"/>
          </a:xfrm>
          <a:prstGeom prst="rect">
            <a:avLst/>
          </a:prstGeom>
        </p:spPr>
        <p:txBody>
          <a:bodyPr wrap="square">
            <a:spAutoFit/>
          </a:bodyPr>
          <a:lstStyle/>
          <a:p>
            <a:pPr algn="just"/>
            <a:r>
              <a:rPr lang="it-IT" sz="2800" dirty="0" err="1">
                <a:solidFill>
                  <a:schemeClr val="bg1"/>
                </a:solidFill>
                <a:latin typeface="Arial" charset="0"/>
                <a:ea typeface="Arial" charset="0"/>
                <a:cs typeface="Arial" charset="0"/>
              </a:rPr>
              <a:t>Obesity</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is</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associated</a:t>
            </a:r>
            <a:r>
              <a:rPr lang="it-IT" sz="2800" dirty="0">
                <a:solidFill>
                  <a:schemeClr val="bg1"/>
                </a:solidFill>
                <a:latin typeface="Arial" charset="0"/>
                <a:ea typeface="Arial" charset="0"/>
                <a:cs typeface="Arial" charset="0"/>
              </a:rPr>
              <a:t> with </a:t>
            </a:r>
            <a:r>
              <a:rPr lang="it-IT" sz="2800" dirty="0" err="1">
                <a:solidFill>
                  <a:schemeClr val="bg1"/>
                </a:solidFill>
                <a:latin typeface="Arial" charset="0"/>
                <a:ea typeface="Arial" charset="0"/>
                <a:cs typeface="Arial" charset="0"/>
              </a:rPr>
              <a:t>inflammation</a:t>
            </a:r>
            <a:r>
              <a:rPr lang="it-IT" sz="2800" dirty="0">
                <a:solidFill>
                  <a:schemeClr val="bg1"/>
                </a:solidFill>
                <a:latin typeface="Arial" charset="0"/>
                <a:ea typeface="Arial" charset="0"/>
                <a:cs typeface="Arial" charset="0"/>
              </a:rPr>
              <a:t> and </a:t>
            </a:r>
            <a:r>
              <a:rPr lang="it-IT" sz="2800" dirty="0" err="1">
                <a:solidFill>
                  <a:schemeClr val="bg1"/>
                </a:solidFill>
                <a:latin typeface="Arial" charset="0"/>
                <a:ea typeface="Arial" charset="0"/>
                <a:cs typeface="Arial" charset="0"/>
              </a:rPr>
              <a:t>oxidative</a:t>
            </a:r>
            <a:r>
              <a:rPr lang="it-IT" sz="2800" b="1" dirty="0">
                <a:solidFill>
                  <a:schemeClr val="bg1"/>
                </a:solidFill>
                <a:latin typeface="Arial" charset="0"/>
                <a:ea typeface="Arial" charset="0"/>
                <a:cs typeface="Arial" charset="0"/>
              </a:rPr>
              <a:t> </a:t>
            </a:r>
            <a:r>
              <a:rPr lang="it-IT" sz="2800" dirty="0">
                <a:solidFill>
                  <a:schemeClr val="bg1"/>
                </a:solidFill>
                <a:latin typeface="Arial" charset="0"/>
                <a:ea typeface="Arial" charset="0"/>
                <a:cs typeface="Arial" charset="0"/>
              </a:rPr>
              <a:t>stress</a:t>
            </a:r>
            <a:r>
              <a:rPr lang="it-IT" sz="2800" b="1" dirty="0">
                <a:solidFill>
                  <a:schemeClr val="bg1"/>
                </a:solidFill>
                <a:latin typeface="Arial" charset="0"/>
                <a:ea typeface="Arial" charset="0"/>
                <a:cs typeface="Arial" charset="0"/>
              </a:rPr>
              <a:t>,</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which</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induces</a:t>
            </a:r>
            <a:r>
              <a:rPr lang="it-IT" sz="2800" dirty="0">
                <a:solidFill>
                  <a:schemeClr val="bg1"/>
                </a:solidFill>
                <a:latin typeface="Arial" charset="0"/>
                <a:ea typeface="Arial" charset="0"/>
                <a:cs typeface="Arial" charset="0"/>
              </a:rPr>
              <a:t> DNA </a:t>
            </a:r>
            <a:r>
              <a:rPr lang="it-IT" sz="2800" dirty="0" err="1">
                <a:solidFill>
                  <a:schemeClr val="bg1"/>
                </a:solidFill>
                <a:latin typeface="Arial" charset="0"/>
                <a:ea typeface="Arial" charset="0"/>
                <a:cs typeface="Arial" charset="0"/>
              </a:rPr>
              <a:t>damage</a:t>
            </a:r>
            <a:r>
              <a:rPr lang="it-IT" sz="2800" dirty="0">
                <a:solidFill>
                  <a:schemeClr val="bg1"/>
                </a:solidFill>
                <a:latin typeface="Arial" charset="0"/>
                <a:ea typeface="Arial" charset="0"/>
                <a:cs typeface="Arial" charset="0"/>
              </a:rPr>
              <a:t> and </a:t>
            </a:r>
            <a:r>
              <a:rPr lang="it-IT" sz="2800" dirty="0" err="1">
                <a:solidFill>
                  <a:schemeClr val="bg1"/>
                </a:solidFill>
                <a:latin typeface="Arial" charset="0"/>
                <a:ea typeface="Arial" charset="0"/>
                <a:cs typeface="Arial" charset="0"/>
              </a:rPr>
              <a:t>inhibits</a:t>
            </a:r>
            <a:r>
              <a:rPr lang="it-IT" sz="2800" dirty="0">
                <a:solidFill>
                  <a:schemeClr val="bg1"/>
                </a:solidFill>
                <a:latin typeface="Arial" charset="0"/>
                <a:ea typeface="Arial" charset="0"/>
                <a:cs typeface="Arial" charset="0"/>
              </a:rPr>
              <a:t> DNA </a:t>
            </a:r>
            <a:r>
              <a:rPr lang="it-IT" sz="2800" dirty="0" err="1">
                <a:solidFill>
                  <a:schemeClr val="bg1"/>
                </a:solidFill>
                <a:latin typeface="Arial" charset="0"/>
                <a:ea typeface="Arial" charset="0"/>
                <a:cs typeface="Arial" charset="0"/>
              </a:rPr>
              <a:t>damage</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repair</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resulting</a:t>
            </a:r>
            <a:r>
              <a:rPr lang="it-IT" sz="2800" dirty="0">
                <a:solidFill>
                  <a:schemeClr val="bg1"/>
                </a:solidFill>
                <a:latin typeface="Arial" charset="0"/>
                <a:ea typeface="Arial" charset="0"/>
                <a:cs typeface="Arial" charset="0"/>
              </a:rPr>
              <a:t> in the </a:t>
            </a:r>
            <a:r>
              <a:rPr lang="it-IT" sz="2800" dirty="0" err="1">
                <a:solidFill>
                  <a:schemeClr val="bg1"/>
                </a:solidFill>
                <a:latin typeface="Arial" charset="0"/>
                <a:ea typeface="Arial" charset="0"/>
                <a:cs typeface="Arial" charset="0"/>
              </a:rPr>
              <a:t>accumulation</a:t>
            </a:r>
            <a:r>
              <a:rPr lang="it-IT" sz="2800" dirty="0">
                <a:solidFill>
                  <a:schemeClr val="bg1"/>
                </a:solidFill>
                <a:latin typeface="Arial" charset="0"/>
                <a:ea typeface="Arial" charset="0"/>
                <a:cs typeface="Arial" charset="0"/>
              </a:rPr>
              <a:t> of DNA </a:t>
            </a:r>
            <a:r>
              <a:rPr lang="it-IT" sz="2800" dirty="0" err="1">
                <a:solidFill>
                  <a:schemeClr val="bg1"/>
                </a:solidFill>
                <a:latin typeface="Arial" charset="0"/>
                <a:ea typeface="Arial" charset="0"/>
                <a:cs typeface="Arial" charset="0"/>
              </a:rPr>
              <a:t>damage</a:t>
            </a:r>
            <a:r>
              <a:rPr lang="it-IT" sz="2800" dirty="0">
                <a:solidFill>
                  <a:schemeClr val="bg1"/>
                </a:solidFill>
                <a:latin typeface="Arial" charset="0"/>
                <a:ea typeface="Arial" charset="0"/>
                <a:cs typeface="Arial" charset="0"/>
              </a:rPr>
              <a:t> in </a:t>
            </a:r>
            <a:r>
              <a:rPr lang="it-IT" sz="2800" dirty="0" err="1">
                <a:solidFill>
                  <a:schemeClr val="bg1"/>
                </a:solidFill>
                <a:latin typeface="Arial" charset="0"/>
                <a:ea typeface="Arial" charset="0"/>
                <a:cs typeface="Arial" charset="0"/>
              </a:rPr>
              <a:t>adipocyte</a:t>
            </a:r>
            <a:r>
              <a:rPr lang="it-IT" sz="2800" dirty="0">
                <a:solidFill>
                  <a:schemeClr val="bg1"/>
                </a:solidFill>
                <a:latin typeface="Arial" charset="0"/>
                <a:ea typeface="Arial" charset="0"/>
                <a:cs typeface="Arial" charset="0"/>
              </a:rPr>
              <a:t> and </a:t>
            </a:r>
            <a:r>
              <a:rPr lang="it-IT" sz="2800" dirty="0" err="1">
                <a:solidFill>
                  <a:schemeClr val="bg1"/>
                </a:solidFill>
                <a:latin typeface="Arial" charset="0"/>
                <a:ea typeface="Arial" charset="0"/>
                <a:cs typeface="Arial" charset="0"/>
              </a:rPr>
              <a:t>other</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tissues</a:t>
            </a:r>
            <a:r>
              <a:rPr lang="it-IT" sz="2800" dirty="0">
                <a:solidFill>
                  <a:schemeClr val="bg1"/>
                </a:solidFill>
                <a:latin typeface="Arial" charset="0"/>
                <a:ea typeface="Arial" charset="0"/>
                <a:cs typeface="Arial" charset="0"/>
              </a:rPr>
              <a:t>.</a:t>
            </a:r>
            <a:endParaRPr lang="it-IT" sz="2800" dirty="0">
              <a:latin typeface="Arial" charset="0"/>
              <a:ea typeface="Arial" charset="0"/>
              <a:cs typeface="Arial" charset="0"/>
            </a:endParaRPr>
          </a:p>
        </p:txBody>
      </p:sp>
    </p:spTree>
    <p:extLst>
      <p:ext uri="{BB962C8B-B14F-4D97-AF65-F5344CB8AC3E}">
        <p14:creationId xmlns:p14="http://schemas.microsoft.com/office/powerpoint/2010/main" val="924472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4862" y="261094"/>
            <a:ext cx="11022273" cy="1325563"/>
          </a:xfrm>
        </p:spPr>
        <p:txBody>
          <a:bodyPr>
            <a:noAutofit/>
          </a:bodyPr>
          <a:lstStyle/>
          <a:p>
            <a:pPr algn="ct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mtDNA</a:t>
            </a:r>
            <a:r>
              <a:rPr lang="it-IT"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b="1" dirty="0" err="1">
                <a:solidFill>
                  <a:schemeClr val="bg1"/>
                </a:solidFill>
                <a:latin typeface="Arial" panose="020B0604020202020204" pitchFamily="34" charset="0"/>
                <a:ea typeface="Verdana" panose="020B0604030504040204" pitchFamily="34" charset="0"/>
                <a:cs typeface="Arial" panose="020B0604020202020204" pitchFamily="34" charset="0"/>
              </a:rPr>
              <a:t>Damage</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84861" y="1733292"/>
            <a:ext cx="11022273" cy="4351338"/>
          </a:xfrm>
        </p:spPr>
        <p:txBody>
          <a:bodyPr>
            <a:normAutofit/>
          </a:bodyPr>
          <a:lstStyle/>
          <a:p>
            <a:pPr algn="just"/>
            <a:r>
              <a:rPr lang="it-IT" dirty="0">
                <a:solidFill>
                  <a:schemeClr val="bg1"/>
                </a:solidFill>
                <a:latin typeface="Arial" charset="0"/>
                <a:ea typeface="Arial" charset="0"/>
                <a:cs typeface="Arial" charset="0"/>
              </a:rPr>
              <a:t>DNA </a:t>
            </a:r>
            <a:r>
              <a:rPr lang="it-IT" dirty="0" err="1">
                <a:solidFill>
                  <a:schemeClr val="bg1"/>
                </a:solidFill>
                <a:latin typeface="Arial" charset="0"/>
                <a:ea typeface="Arial" charset="0"/>
                <a:cs typeface="Arial" charset="0"/>
              </a:rPr>
              <a:t>lesions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occur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both</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nuclear</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mitochondrial</a:t>
            </a:r>
            <a:r>
              <a:rPr lang="it-IT" dirty="0">
                <a:solidFill>
                  <a:schemeClr val="bg1"/>
                </a:solidFill>
                <a:latin typeface="Arial" charset="0"/>
                <a:ea typeface="Arial" charset="0"/>
                <a:cs typeface="Arial" charset="0"/>
              </a:rPr>
              <a:t> DNA (</a:t>
            </a:r>
            <a:r>
              <a:rPr lang="it-IT" dirty="0" err="1">
                <a:solidFill>
                  <a:schemeClr val="bg1"/>
                </a:solidFill>
                <a:latin typeface="Arial" charset="0"/>
                <a:ea typeface="Arial" charset="0"/>
                <a:cs typeface="Arial" charset="0"/>
              </a:rPr>
              <a:t>mtDNA</a:t>
            </a:r>
            <a:r>
              <a:rPr lang="it-IT" dirty="0">
                <a:solidFill>
                  <a:schemeClr val="bg1"/>
                </a:solidFill>
                <a:latin typeface="Arial" charset="0"/>
                <a:ea typeface="Arial" charset="0"/>
                <a:cs typeface="Arial" charset="0"/>
              </a:rPr>
              <a:t>). </a:t>
            </a:r>
          </a:p>
          <a:p>
            <a:pPr algn="just"/>
            <a:endParaRPr lang="it-IT" dirty="0">
              <a:solidFill>
                <a:schemeClr val="bg1"/>
              </a:solidFill>
              <a:latin typeface="Arial" charset="0"/>
              <a:ea typeface="Arial" charset="0"/>
              <a:cs typeface="Arial" charset="0"/>
            </a:endParaRPr>
          </a:p>
          <a:p>
            <a:pPr algn="just"/>
            <a:r>
              <a:rPr lang="it-IT" dirty="0">
                <a:solidFill>
                  <a:schemeClr val="bg1"/>
                </a:solidFill>
                <a:latin typeface="Arial" charset="0"/>
                <a:ea typeface="Arial" charset="0"/>
                <a:cs typeface="Arial" charset="0"/>
              </a:rPr>
              <a:t>In </a:t>
            </a:r>
            <a:r>
              <a:rPr lang="it-IT" dirty="0" err="1">
                <a:solidFill>
                  <a:schemeClr val="bg1"/>
                </a:solidFill>
                <a:latin typeface="Arial" charset="0"/>
                <a:ea typeface="Arial" charset="0"/>
                <a:cs typeface="Arial" charset="0"/>
              </a:rPr>
              <a:t>mitochondria</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there</a:t>
            </a:r>
            <a:r>
              <a:rPr lang="it-IT" dirty="0">
                <a:solidFill>
                  <a:schemeClr val="bg1"/>
                </a:solidFill>
                <a:latin typeface="Arial" charset="0"/>
                <a:ea typeface="Arial" charset="0"/>
                <a:cs typeface="Arial" charset="0"/>
              </a:rPr>
              <a:t> are no NER </a:t>
            </a:r>
            <a:r>
              <a:rPr lang="it-IT" dirty="0" err="1">
                <a:solidFill>
                  <a:schemeClr val="bg1"/>
                </a:solidFill>
                <a:latin typeface="Arial" charset="0"/>
                <a:ea typeface="Arial" charset="0"/>
                <a:cs typeface="Arial" charset="0"/>
              </a:rPr>
              <a:t>mechanisms</a:t>
            </a:r>
            <a:r>
              <a:rPr lang="it-IT" dirty="0">
                <a:solidFill>
                  <a:schemeClr val="bg1"/>
                </a:solidFill>
                <a:latin typeface="Arial" charset="0"/>
                <a:ea typeface="Arial" charset="0"/>
                <a:cs typeface="Arial" charset="0"/>
              </a:rPr>
              <a:t> </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mtDNA</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is</a:t>
            </a:r>
            <a:r>
              <a:rPr lang="it-IT" dirty="0">
                <a:solidFill>
                  <a:schemeClr val="bg1"/>
                </a:solidFill>
                <a:latin typeface="Arial" charset="0"/>
                <a:ea typeface="Arial" charset="0"/>
                <a:cs typeface="Arial" charset="0"/>
                <a:sym typeface="Wingdings"/>
              </a:rPr>
              <a:t> more </a:t>
            </a:r>
            <a:r>
              <a:rPr lang="it-IT" dirty="0" err="1">
                <a:solidFill>
                  <a:schemeClr val="bg1"/>
                </a:solidFill>
                <a:latin typeface="Arial" charset="0"/>
                <a:ea typeface="Arial" charset="0"/>
                <a:cs typeface="Arial" charset="0"/>
                <a:sym typeface="Wingdings"/>
              </a:rPr>
              <a:t>susceptible</a:t>
            </a:r>
            <a:r>
              <a:rPr lang="it-IT" dirty="0">
                <a:solidFill>
                  <a:schemeClr val="bg1"/>
                </a:solidFill>
                <a:latin typeface="Arial" charset="0"/>
                <a:ea typeface="Arial" charset="0"/>
                <a:cs typeface="Arial" charset="0"/>
                <a:sym typeface="Wingdings"/>
              </a:rPr>
              <a:t> to </a:t>
            </a:r>
            <a:r>
              <a:rPr lang="it-IT" dirty="0" err="1">
                <a:solidFill>
                  <a:schemeClr val="bg1"/>
                </a:solidFill>
                <a:latin typeface="Arial" charset="0"/>
                <a:ea typeface="Arial" charset="0"/>
                <a:cs typeface="Arial" charset="0"/>
                <a:sym typeface="Wingdings"/>
              </a:rPr>
              <a:t>damage</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caused</a:t>
            </a:r>
            <a:r>
              <a:rPr lang="it-IT" dirty="0">
                <a:solidFill>
                  <a:schemeClr val="bg1"/>
                </a:solidFill>
                <a:latin typeface="Arial" charset="0"/>
                <a:ea typeface="Arial" charset="0"/>
                <a:cs typeface="Arial" charset="0"/>
                <a:sym typeface="Wingdings"/>
              </a:rPr>
              <a:t> by ROS </a:t>
            </a:r>
            <a:r>
              <a:rPr lang="it-IT" dirty="0" err="1">
                <a:solidFill>
                  <a:schemeClr val="bg1"/>
                </a:solidFill>
                <a:latin typeface="Arial" charset="0"/>
                <a:ea typeface="Arial" charset="0"/>
                <a:cs typeface="Arial" charset="0"/>
                <a:sym typeface="Wingdings"/>
              </a:rPr>
              <a:t>than</a:t>
            </a:r>
            <a:r>
              <a:rPr lang="it-IT" dirty="0">
                <a:solidFill>
                  <a:schemeClr val="bg1"/>
                </a:solidFill>
                <a:latin typeface="Arial" charset="0"/>
                <a:ea typeface="Arial" charset="0"/>
                <a:cs typeface="Arial" charset="0"/>
                <a:sym typeface="Wingdings"/>
              </a:rPr>
              <a:t> </a:t>
            </a:r>
            <a:r>
              <a:rPr lang="it-IT" dirty="0" err="1">
                <a:solidFill>
                  <a:schemeClr val="bg1"/>
                </a:solidFill>
                <a:latin typeface="Arial" charset="0"/>
                <a:ea typeface="Arial" charset="0"/>
                <a:cs typeface="Arial" charset="0"/>
                <a:sym typeface="Wingdings"/>
              </a:rPr>
              <a:t>nuclear</a:t>
            </a:r>
            <a:r>
              <a:rPr lang="it-IT" dirty="0">
                <a:solidFill>
                  <a:schemeClr val="bg1"/>
                </a:solidFill>
                <a:latin typeface="Arial" charset="0"/>
                <a:ea typeface="Arial" charset="0"/>
                <a:cs typeface="Arial" charset="0"/>
                <a:sym typeface="Wingdings"/>
              </a:rPr>
              <a:t> DNA. </a:t>
            </a:r>
            <a:r>
              <a:rPr lang="it-IT" dirty="0">
                <a:solidFill>
                  <a:schemeClr val="bg1"/>
                </a:solidFill>
                <a:latin typeface="Arial" charset="0"/>
                <a:ea typeface="Arial" charset="0"/>
                <a:cs typeface="Arial" charset="0"/>
              </a:rPr>
              <a:t> </a:t>
            </a:r>
          </a:p>
          <a:p>
            <a:pPr algn="just"/>
            <a:endParaRPr lang="it-IT" dirty="0">
              <a:solidFill>
                <a:schemeClr val="bg1"/>
              </a:solidFill>
              <a:latin typeface="Arial" charset="0"/>
              <a:ea typeface="Arial" charset="0"/>
              <a:cs typeface="Arial" charset="0"/>
            </a:endParaRPr>
          </a:p>
          <a:p>
            <a:pPr algn="just"/>
            <a:r>
              <a:rPr lang="it-IT" dirty="0">
                <a:solidFill>
                  <a:schemeClr val="bg1"/>
                </a:solidFill>
                <a:latin typeface="Arial" charset="0"/>
                <a:ea typeface="Arial" charset="0"/>
                <a:cs typeface="Arial" charset="0"/>
              </a:rPr>
              <a:t>An </a:t>
            </a:r>
            <a:r>
              <a:rPr lang="it-IT" dirty="0" err="1">
                <a:solidFill>
                  <a:schemeClr val="bg1"/>
                </a:solidFill>
                <a:latin typeface="Arial" charset="0"/>
                <a:ea typeface="Arial" charset="0"/>
                <a:cs typeface="Arial" charset="0"/>
              </a:rPr>
              <a:t>enhanced</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degradation</a:t>
            </a:r>
            <a:r>
              <a:rPr lang="it-IT" dirty="0">
                <a:solidFill>
                  <a:schemeClr val="bg1"/>
                </a:solidFill>
                <a:latin typeface="Arial" charset="0"/>
                <a:ea typeface="Arial" charset="0"/>
                <a:cs typeface="Arial" charset="0"/>
              </a:rPr>
              <a:t> of </a:t>
            </a:r>
            <a:r>
              <a:rPr lang="it-IT" dirty="0" err="1">
                <a:solidFill>
                  <a:schemeClr val="bg1"/>
                </a:solidFill>
                <a:latin typeface="Arial" charset="0"/>
                <a:ea typeface="Arial" charset="0"/>
                <a:cs typeface="Arial" charset="0"/>
              </a:rPr>
              <a:t>mtDNA</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decreased</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mtDNA</a:t>
            </a:r>
            <a:r>
              <a:rPr lang="it-IT" dirty="0">
                <a:solidFill>
                  <a:schemeClr val="bg1"/>
                </a:solidFill>
                <a:latin typeface="Arial" charset="0"/>
                <a:ea typeface="Arial" charset="0"/>
                <a:cs typeface="Arial" charset="0"/>
              </a:rPr>
              <a:t> copy </a:t>
            </a:r>
            <a:r>
              <a:rPr lang="it-IT" dirty="0" err="1">
                <a:solidFill>
                  <a:schemeClr val="bg1"/>
                </a:solidFill>
                <a:latin typeface="Arial" charset="0"/>
                <a:ea typeface="Arial" charset="0"/>
                <a:cs typeface="Arial" charset="0"/>
              </a:rPr>
              <a:t>number</a:t>
            </a:r>
            <a:r>
              <a:rPr lang="it-IT" dirty="0">
                <a:solidFill>
                  <a:schemeClr val="bg1"/>
                </a:solidFill>
                <a:latin typeface="Arial" charset="0"/>
                <a:ea typeface="Arial" charset="0"/>
                <a:cs typeface="Arial" charset="0"/>
              </a:rPr>
              <a:t> are </a:t>
            </a:r>
            <a:r>
              <a:rPr lang="it-IT" dirty="0" err="1">
                <a:solidFill>
                  <a:schemeClr val="bg1"/>
                </a:solidFill>
                <a:latin typeface="Arial" charset="0"/>
                <a:ea typeface="Arial" charset="0"/>
                <a:cs typeface="Arial" charset="0"/>
              </a:rPr>
              <a:t>related</a:t>
            </a:r>
            <a:r>
              <a:rPr lang="it-IT" dirty="0">
                <a:solidFill>
                  <a:schemeClr val="bg1"/>
                </a:solidFill>
                <a:latin typeface="Arial" charset="0"/>
                <a:ea typeface="Arial" charset="0"/>
                <a:cs typeface="Arial" charset="0"/>
              </a:rPr>
              <a:t> to: </a:t>
            </a:r>
            <a:r>
              <a:rPr lang="it-IT" dirty="0" err="1">
                <a:solidFill>
                  <a:schemeClr val="bg1"/>
                </a:solidFill>
                <a:latin typeface="Arial" charset="0"/>
                <a:ea typeface="Arial" charset="0"/>
                <a:cs typeface="Arial" charset="0"/>
              </a:rPr>
              <a:t>diabetes</a:t>
            </a:r>
            <a:r>
              <a:rPr lang="it-IT" dirty="0">
                <a:solidFill>
                  <a:schemeClr val="bg1"/>
                </a:solidFill>
                <a:latin typeface="Arial" charset="0"/>
                <a:ea typeface="Arial" charset="0"/>
                <a:cs typeface="Arial" charset="0"/>
              </a:rPr>
              <a:t>, neurodegenerative </a:t>
            </a:r>
            <a:r>
              <a:rPr lang="it-IT" dirty="0" err="1">
                <a:solidFill>
                  <a:schemeClr val="bg1"/>
                </a:solidFill>
                <a:latin typeface="Arial" charset="0"/>
                <a:ea typeface="Arial" charset="0"/>
                <a:cs typeface="Arial" charset="0"/>
              </a:rPr>
              <a:t>diseases</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it-IT" dirty="0">
              <a:solidFill>
                <a:schemeClr val="bg1"/>
              </a:solidFill>
              <a:latin typeface="Arial" panose="020B060402020202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15931"/>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2" y="6231265"/>
            <a:ext cx="5741515"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60473" y="6415931"/>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11929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91970" y="285881"/>
            <a:ext cx="11008056" cy="1325563"/>
          </a:xfrm>
        </p:spPr>
        <p:txBody>
          <a:bodyPr>
            <a:noAutofit/>
          </a:bodyPr>
          <a:lstStyle/>
          <a:p>
            <a:pPr algn="ctr"/>
            <a:r>
              <a:rPr lang="it-IT" b="1" dirty="0" err="1">
                <a:solidFill>
                  <a:schemeClr val="bg1"/>
                </a:solidFill>
                <a:latin typeface="Arial" charset="0"/>
                <a:ea typeface="Arial" charset="0"/>
                <a:cs typeface="Arial" charset="0"/>
              </a:rPr>
              <a:t>Obesity-Related</a:t>
            </a:r>
            <a:r>
              <a:rPr lang="it-IT" b="1" dirty="0">
                <a:solidFill>
                  <a:schemeClr val="bg1"/>
                </a:solidFill>
                <a:latin typeface="Arial" charset="0"/>
                <a:ea typeface="Arial" charset="0"/>
                <a:cs typeface="Arial" charset="0"/>
              </a:rPr>
              <a:t> </a:t>
            </a:r>
            <a:r>
              <a:rPr lang="it-IT" b="1" dirty="0" err="1">
                <a:solidFill>
                  <a:schemeClr val="bg1"/>
                </a:solidFill>
                <a:latin typeface="Arial" charset="0"/>
                <a:ea typeface="Arial" charset="0"/>
                <a:cs typeface="Arial" charset="0"/>
              </a:rPr>
              <a:t>Metabolic</a:t>
            </a:r>
            <a:r>
              <a:rPr lang="it-IT" b="1" dirty="0">
                <a:solidFill>
                  <a:schemeClr val="bg1"/>
                </a:solidFill>
                <a:latin typeface="Arial" charset="0"/>
                <a:ea typeface="Arial" charset="0"/>
                <a:cs typeface="Arial" charset="0"/>
              </a:rPr>
              <a:t> </a:t>
            </a:r>
            <a:r>
              <a:rPr lang="it-IT" b="1" dirty="0" err="1">
                <a:solidFill>
                  <a:schemeClr val="bg1"/>
                </a:solidFill>
                <a:latin typeface="Arial" charset="0"/>
                <a:ea typeface="Arial" charset="0"/>
                <a:cs typeface="Arial" charset="0"/>
              </a:rPr>
              <a:t>Disorders</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2" y="6271610"/>
            <a:ext cx="5741515"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46256" y="6456276"/>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8</a:t>
            </a:r>
          </a:p>
        </p:txBody>
      </p:sp>
      <p:pic>
        <p:nvPicPr>
          <p:cNvPr id="7" name="Segnaposto contenuto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19" t="17034" r="48339" b="24513"/>
          <a:stretch/>
        </p:blipFill>
        <p:spPr>
          <a:xfrm>
            <a:off x="355694" y="1805479"/>
            <a:ext cx="3578201" cy="4351338"/>
          </a:xfrm>
        </p:spPr>
      </p:pic>
      <p:sp>
        <p:nvSpPr>
          <p:cNvPr id="8" name="Rettangolo 7"/>
          <p:cNvSpPr/>
          <p:nvPr/>
        </p:nvSpPr>
        <p:spPr>
          <a:xfrm>
            <a:off x="4165411" y="1805479"/>
            <a:ext cx="7670895" cy="1384995"/>
          </a:xfrm>
          <a:prstGeom prst="rect">
            <a:avLst/>
          </a:prstGeom>
        </p:spPr>
        <p:txBody>
          <a:bodyPr wrap="square">
            <a:spAutoFit/>
          </a:bodyPr>
          <a:lstStyle/>
          <a:p>
            <a:pPr algn="just"/>
            <a:r>
              <a:rPr lang="it-IT" sz="2800" dirty="0" err="1">
                <a:solidFill>
                  <a:schemeClr val="bg1"/>
                </a:solidFill>
                <a:latin typeface="Arial" charset="0"/>
                <a:ea typeface="Arial" charset="0"/>
                <a:cs typeface="Arial" charset="0"/>
              </a:rPr>
              <a:t>Obesity</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is</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involved</a:t>
            </a:r>
            <a:r>
              <a:rPr lang="it-IT" sz="2800" dirty="0">
                <a:solidFill>
                  <a:schemeClr val="bg1"/>
                </a:solidFill>
                <a:latin typeface="Arial" charset="0"/>
                <a:ea typeface="Arial" charset="0"/>
                <a:cs typeface="Arial" charset="0"/>
              </a:rPr>
              <a:t> in the </a:t>
            </a:r>
            <a:r>
              <a:rPr lang="it-IT" sz="2800" dirty="0" err="1">
                <a:solidFill>
                  <a:schemeClr val="bg1"/>
                </a:solidFill>
                <a:latin typeface="Arial" charset="0"/>
                <a:ea typeface="Arial" charset="0"/>
                <a:cs typeface="Arial" charset="0"/>
              </a:rPr>
              <a:t>development</a:t>
            </a:r>
            <a:r>
              <a:rPr lang="it-IT" sz="2800" dirty="0">
                <a:solidFill>
                  <a:schemeClr val="bg1"/>
                </a:solidFill>
                <a:latin typeface="Arial" charset="0"/>
                <a:ea typeface="Arial" charset="0"/>
                <a:cs typeface="Arial" charset="0"/>
              </a:rPr>
              <a:t> of </a:t>
            </a:r>
            <a:r>
              <a:rPr lang="it-IT" sz="2800" dirty="0" err="1">
                <a:solidFill>
                  <a:schemeClr val="bg1"/>
                </a:solidFill>
                <a:latin typeface="Arial" charset="0"/>
                <a:ea typeface="Arial" charset="0"/>
                <a:cs typeface="Arial" charset="0"/>
              </a:rPr>
              <a:t>diabetes</a:t>
            </a:r>
            <a:r>
              <a:rPr lang="it-IT" sz="2800" dirty="0">
                <a:solidFill>
                  <a:schemeClr val="bg1"/>
                </a:solidFill>
                <a:latin typeface="Arial" charset="0"/>
                <a:ea typeface="Arial" charset="0"/>
                <a:cs typeface="Arial" charset="0"/>
              </a:rPr>
              <a:t> and </a:t>
            </a:r>
            <a:r>
              <a:rPr lang="it-IT" sz="2800" dirty="0" err="1">
                <a:solidFill>
                  <a:schemeClr val="bg1"/>
                </a:solidFill>
                <a:latin typeface="Arial" charset="0"/>
                <a:ea typeface="Arial" charset="0"/>
                <a:cs typeface="Arial" charset="0"/>
              </a:rPr>
              <a:t>atherosclerosis-related</a:t>
            </a:r>
            <a:r>
              <a:rPr lang="it-IT" sz="2800" dirty="0">
                <a:solidFill>
                  <a:schemeClr val="bg1"/>
                </a:solidFill>
                <a:latin typeface="Arial" charset="0"/>
                <a:ea typeface="Arial" charset="0"/>
                <a:cs typeface="Arial" charset="0"/>
              </a:rPr>
              <a:t> </a:t>
            </a:r>
            <a:r>
              <a:rPr lang="it-IT" sz="2800" dirty="0" err="1">
                <a:solidFill>
                  <a:schemeClr val="bg1"/>
                </a:solidFill>
                <a:latin typeface="Arial" charset="0"/>
                <a:ea typeface="Arial" charset="0"/>
                <a:cs typeface="Arial" charset="0"/>
              </a:rPr>
              <a:t>diseases</a:t>
            </a:r>
            <a:r>
              <a:rPr lang="it-IT" sz="2800" dirty="0">
                <a:solidFill>
                  <a:schemeClr val="bg1"/>
                </a:solidFill>
                <a:latin typeface="Arial" charset="0"/>
                <a:ea typeface="Arial" charset="0"/>
                <a:cs typeface="Arial" charset="0"/>
              </a:rPr>
              <a:t> and in the </a:t>
            </a:r>
            <a:r>
              <a:rPr lang="it-IT" sz="2800" dirty="0" err="1">
                <a:solidFill>
                  <a:schemeClr val="bg1"/>
                </a:solidFill>
                <a:latin typeface="Arial" charset="0"/>
                <a:ea typeface="Arial" charset="0"/>
                <a:cs typeface="Arial" charset="0"/>
              </a:rPr>
              <a:t>increasing</a:t>
            </a:r>
            <a:r>
              <a:rPr lang="it-IT" sz="2800" dirty="0">
                <a:solidFill>
                  <a:schemeClr val="bg1"/>
                </a:solidFill>
                <a:latin typeface="Arial" charset="0"/>
                <a:ea typeface="Arial" charset="0"/>
                <a:cs typeface="Arial" charset="0"/>
              </a:rPr>
              <a:t> of the </a:t>
            </a:r>
            <a:r>
              <a:rPr lang="it-IT" sz="2800" dirty="0" err="1">
                <a:solidFill>
                  <a:schemeClr val="bg1"/>
                </a:solidFill>
                <a:latin typeface="Arial" charset="0"/>
                <a:ea typeface="Arial" charset="0"/>
                <a:cs typeface="Arial" charset="0"/>
              </a:rPr>
              <a:t>mortality</a:t>
            </a:r>
            <a:r>
              <a:rPr lang="it-IT" sz="2800" dirty="0">
                <a:solidFill>
                  <a:schemeClr val="bg1"/>
                </a:solidFill>
                <a:latin typeface="Arial" charset="0"/>
                <a:ea typeface="Arial" charset="0"/>
                <a:cs typeface="Arial" charset="0"/>
              </a:rPr>
              <a:t> rate.  </a:t>
            </a:r>
          </a:p>
        </p:txBody>
      </p:sp>
    </p:spTree>
    <p:extLst>
      <p:ext uri="{BB962C8B-B14F-4D97-AF65-F5344CB8AC3E}">
        <p14:creationId xmlns:p14="http://schemas.microsoft.com/office/powerpoint/2010/main" val="208067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E1098C-174A-46EB-8792-4486373D0443}"/>
              </a:ext>
            </a:extLst>
          </p:cNvPr>
          <p:cNvSpPr>
            <a:spLocks noGrp="1"/>
          </p:cNvSpPr>
          <p:nvPr>
            <p:ph type="title"/>
          </p:nvPr>
        </p:nvSpPr>
        <p:spPr>
          <a:xfrm>
            <a:off x="584863" y="220749"/>
            <a:ext cx="11022272" cy="1325563"/>
          </a:xfrm>
        </p:spPr>
        <p:txBody>
          <a:bodyPr>
            <a:noAutofit/>
          </a:bodyPr>
          <a:lstStyle/>
          <a:p>
            <a:pPr algn="ctr"/>
            <a:r>
              <a:rPr lang="it-IT" b="1" dirty="0" err="1">
                <a:solidFill>
                  <a:schemeClr val="bg1"/>
                </a:solidFill>
                <a:latin typeface="Arial" charset="0"/>
                <a:ea typeface="Arial" charset="0"/>
                <a:cs typeface="Arial" charset="0"/>
              </a:rPr>
              <a:t>Obesity-Related</a:t>
            </a:r>
            <a:r>
              <a:rPr lang="it-IT" b="1" dirty="0">
                <a:solidFill>
                  <a:schemeClr val="bg1"/>
                </a:solidFill>
                <a:latin typeface="Arial" charset="0"/>
                <a:ea typeface="Arial" charset="0"/>
                <a:cs typeface="Arial" charset="0"/>
              </a:rPr>
              <a:t> </a:t>
            </a:r>
            <a:r>
              <a:rPr lang="it-IT" b="1" dirty="0" err="1">
                <a:solidFill>
                  <a:schemeClr val="bg1"/>
                </a:solidFill>
                <a:latin typeface="Arial" charset="0"/>
                <a:ea typeface="Arial" charset="0"/>
                <a:cs typeface="Arial" charset="0"/>
              </a:rPr>
              <a:t>Cancer</a:t>
            </a:r>
            <a:endParaRPr lang="it-IT"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xmlns="" id="{467A47FC-255A-419F-9A5E-95EAAA6A898D}"/>
              </a:ext>
            </a:extLst>
          </p:cNvPr>
          <p:cNvSpPr>
            <a:spLocks noGrp="1"/>
          </p:cNvSpPr>
          <p:nvPr>
            <p:ph idx="1"/>
          </p:nvPr>
        </p:nvSpPr>
        <p:spPr>
          <a:xfrm>
            <a:off x="584862" y="1733292"/>
            <a:ext cx="11022273" cy="4351338"/>
          </a:xfrm>
        </p:spPr>
        <p:txBody>
          <a:bodyPr/>
          <a:lstStyle/>
          <a:p>
            <a:pPr algn="just"/>
            <a:r>
              <a:rPr lang="it-IT" dirty="0">
                <a:solidFill>
                  <a:schemeClr val="bg1"/>
                </a:solidFill>
                <a:latin typeface="Arial" charset="0"/>
                <a:ea typeface="Arial" charset="0"/>
                <a:cs typeface="Arial" charset="0"/>
              </a:rPr>
              <a:t>The </a:t>
            </a:r>
            <a:r>
              <a:rPr lang="it-IT" i="1" dirty="0">
                <a:solidFill>
                  <a:schemeClr val="bg1"/>
                </a:solidFill>
                <a:latin typeface="Arial" charset="0"/>
                <a:ea typeface="Arial" charset="0"/>
                <a:cs typeface="Arial" charset="0"/>
              </a:rPr>
              <a:t>International Agency for </a:t>
            </a:r>
            <a:r>
              <a:rPr lang="it-IT" i="1" dirty="0" err="1">
                <a:solidFill>
                  <a:schemeClr val="bg1"/>
                </a:solidFill>
                <a:latin typeface="Arial" charset="0"/>
                <a:ea typeface="Arial" charset="0"/>
                <a:cs typeface="Arial" charset="0"/>
              </a:rPr>
              <a:t>Research</a:t>
            </a:r>
            <a:r>
              <a:rPr lang="it-IT" i="1" dirty="0">
                <a:solidFill>
                  <a:schemeClr val="bg1"/>
                </a:solidFill>
                <a:latin typeface="Arial" charset="0"/>
                <a:ea typeface="Arial" charset="0"/>
                <a:cs typeface="Arial" charset="0"/>
              </a:rPr>
              <a:t> on </a:t>
            </a:r>
            <a:r>
              <a:rPr lang="it-IT" i="1" dirty="0" err="1">
                <a:solidFill>
                  <a:schemeClr val="bg1"/>
                </a:solidFill>
                <a:latin typeface="Arial" charset="0"/>
                <a:ea typeface="Arial" charset="0"/>
                <a:cs typeface="Arial" charset="0"/>
              </a:rPr>
              <a:t>Cancer</a:t>
            </a:r>
            <a:r>
              <a:rPr lang="it-IT" i="1"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identified</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different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associated</a:t>
            </a:r>
            <a:r>
              <a:rPr lang="it-IT" dirty="0">
                <a:solidFill>
                  <a:schemeClr val="bg1"/>
                </a:solidFill>
                <a:latin typeface="Arial" charset="0"/>
                <a:ea typeface="Arial" charset="0"/>
                <a:cs typeface="Arial" charset="0"/>
              </a:rPr>
              <a:t>  with </a:t>
            </a:r>
            <a:r>
              <a:rPr lang="it-IT" dirty="0" err="1">
                <a:solidFill>
                  <a:schemeClr val="bg1"/>
                </a:solidFill>
                <a:latin typeface="Arial" charset="0"/>
                <a:ea typeface="Arial" charset="0"/>
                <a:cs typeface="Arial" charset="0"/>
              </a:rPr>
              <a:t>overweight</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obesity</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postmenopausal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breast</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endometrial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renal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cell</a:t>
            </a:r>
            <a:r>
              <a:rPr lang="it-IT" dirty="0">
                <a:solidFill>
                  <a:schemeClr val="bg1"/>
                </a:solidFill>
                <a:latin typeface="Arial" charset="0"/>
                <a:ea typeface="Arial" charset="0"/>
                <a:cs typeface="Arial" charset="0"/>
              </a:rPr>
              <a:t> carcinoma, </a:t>
            </a:r>
            <a:r>
              <a:rPr lang="it-IT" dirty="0" err="1">
                <a:solidFill>
                  <a:schemeClr val="bg1"/>
                </a:solidFill>
                <a:latin typeface="Arial" charset="0"/>
                <a:ea typeface="Arial" charset="0"/>
                <a:cs typeface="Arial" charset="0"/>
              </a:rPr>
              <a:t>esophageal</a:t>
            </a:r>
            <a:r>
              <a:rPr lang="it-IT" dirty="0">
                <a:solidFill>
                  <a:schemeClr val="bg1"/>
                </a:solidFill>
                <a:latin typeface="Arial" charset="0"/>
                <a:ea typeface="Arial" charset="0"/>
                <a:cs typeface="Arial" charset="0"/>
              </a:rPr>
              <a:t> adenocarcinoma, </a:t>
            </a:r>
            <a:r>
              <a:rPr lang="it-IT" dirty="0" err="1">
                <a:solidFill>
                  <a:schemeClr val="bg1"/>
                </a:solidFill>
                <a:latin typeface="Arial" charset="0"/>
                <a:ea typeface="Arial" charset="0"/>
                <a:cs typeface="Arial" charset="0"/>
              </a:rPr>
              <a:t>pancreatic</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colorectal</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liver</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cancers</a:t>
            </a:r>
            <a:r>
              <a:rPr lang="it-IT" dirty="0">
                <a:solidFill>
                  <a:schemeClr val="bg1"/>
                </a:solidFill>
                <a:latin typeface="Arial" charset="0"/>
                <a:ea typeface="Arial" charset="0"/>
                <a:cs typeface="Arial" charset="0"/>
              </a:rPr>
              <a:t>. </a:t>
            </a:r>
          </a:p>
          <a:p>
            <a:pPr marL="0" indent="0" algn="just">
              <a:buNone/>
            </a:pPr>
            <a:endParaRPr lang="it-IT" dirty="0">
              <a:solidFill>
                <a:schemeClr val="bg1"/>
              </a:solidFill>
              <a:latin typeface="Arial" charset="0"/>
              <a:ea typeface="Arial" charset="0"/>
              <a:cs typeface="Arial" charset="0"/>
            </a:endParaRPr>
          </a:p>
          <a:p>
            <a:pPr algn="just"/>
            <a:r>
              <a:rPr lang="it-IT" dirty="0">
                <a:solidFill>
                  <a:schemeClr val="bg1"/>
                </a:solidFill>
                <a:latin typeface="Arial" charset="0"/>
                <a:ea typeface="Arial" charset="0"/>
                <a:cs typeface="Arial" charset="0"/>
              </a:rPr>
              <a:t>55% of </a:t>
            </a:r>
            <a:r>
              <a:rPr lang="it-IT" dirty="0" err="1">
                <a:solidFill>
                  <a:schemeClr val="bg1"/>
                </a:solidFill>
                <a:latin typeface="Arial" charset="0"/>
                <a:ea typeface="Arial" charset="0"/>
                <a:cs typeface="Arial" charset="0"/>
              </a:rPr>
              <a:t>all</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cancers</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diagnosed</a:t>
            </a:r>
            <a:r>
              <a:rPr lang="it-IT" dirty="0">
                <a:solidFill>
                  <a:schemeClr val="bg1"/>
                </a:solidFill>
                <a:latin typeface="Arial" charset="0"/>
                <a:ea typeface="Arial" charset="0"/>
                <a:cs typeface="Arial" charset="0"/>
              </a:rPr>
              <a:t> in </a:t>
            </a:r>
            <a:r>
              <a:rPr lang="it-IT" dirty="0" err="1">
                <a:solidFill>
                  <a:schemeClr val="bg1"/>
                </a:solidFill>
                <a:latin typeface="Arial" charset="0"/>
                <a:ea typeface="Arial" charset="0"/>
                <a:cs typeface="Arial" charset="0"/>
              </a:rPr>
              <a:t>women</a:t>
            </a:r>
            <a:r>
              <a:rPr lang="it-IT" dirty="0">
                <a:solidFill>
                  <a:schemeClr val="bg1"/>
                </a:solidFill>
                <a:latin typeface="Arial" charset="0"/>
                <a:ea typeface="Arial" charset="0"/>
                <a:cs typeface="Arial" charset="0"/>
              </a:rPr>
              <a:t> and 24% of </a:t>
            </a:r>
            <a:r>
              <a:rPr lang="it-IT" dirty="0" err="1">
                <a:solidFill>
                  <a:schemeClr val="bg1"/>
                </a:solidFill>
                <a:latin typeface="Arial" charset="0"/>
                <a:ea typeface="Arial" charset="0"/>
                <a:cs typeface="Arial" charset="0"/>
              </a:rPr>
              <a:t>those</a:t>
            </a:r>
            <a:r>
              <a:rPr lang="it-IT" dirty="0">
                <a:solidFill>
                  <a:schemeClr val="bg1"/>
                </a:solidFill>
                <a:latin typeface="Arial" charset="0"/>
                <a:ea typeface="Arial" charset="0"/>
                <a:cs typeface="Arial" charset="0"/>
              </a:rPr>
              <a:t> </a:t>
            </a:r>
            <a:r>
              <a:rPr lang="it-IT" dirty="0" err="1">
                <a:solidFill>
                  <a:schemeClr val="bg1"/>
                </a:solidFill>
                <a:latin typeface="Arial" charset="0"/>
                <a:ea typeface="Arial" charset="0"/>
                <a:cs typeface="Arial" charset="0"/>
              </a:rPr>
              <a:t>diagnosed</a:t>
            </a:r>
            <a:r>
              <a:rPr lang="it-IT" dirty="0">
                <a:solidFill>
                  <a:schemeClr val="bg1"/>
                </a:solidFill>
                <a:latin typeface="Arial" charset="0"/>
                <a:ea typeface="Arial" charset="0"/>
                <a:cs typeface="Arial" charset="0"/>
              </a:rPr>
              <a:t> in men are </a:t>
            </a:r>
            <a:r>
              <a:rPr lang="it-IT" dirty="0" err="1">
                <a:solidFill>
                  <a:schemeClr val="bg1"/>
                </a:solidFill>
                <a:latin typeface="Arial" charset="0"/>
                <a:ea typeface="Arial" charset="0"/>
                <a:cs typeface="Arial" charset="0"/>
              </a:rPr>
              <a:t>associated</a:t>
            </a:r>
            <a:r>
              <a:rPr lang="it-IT" dirty="0">
                <a:solidFill>
                  <a:schemeClr val="bg1"/>
                </a:solidFill>
                <a:latin typeface="Arial" charset="0"/>
                <a:ea typeface="Arial" charset="0"/>
                <a:cs typeface="Arial" charset="0"/>
              </a:rPr>
              <a:t> with </a:t>
            </a:r>
            <a:r>
              <a:rPr lang="it-IT" dirty="0" err="1">
                <a:solidFill>
                  <a:schemeClr val="bg1"/>
                </a:solidFill>
                <a:latin typeface="Arial" charset="0"/>
                <a:ea typeface="Arial" charset="0"/>
                <a:cs typeface="Arial" charset="0"/>
              </a:rPr>
              <a:t>overweight</a:t>
            </a:r>
            <a:r>
              <a:rPr lang="it-IT" dirty="0">
                <a:solidFill>
                  <a:schemeClr val="bg1"/>
                </a:solidFill>
                <a:latin typeface="Arial" charset="0"/>
                <a:ea typeface="Arial" charset="0"/>
                <a:cs typeface="Arial" charset="0"/>
              </a:rPr>
              <a:t> and </a:t>
            </a:r>
            <a:r>
              <a:rPr lang="it-IT" dirty="0" err="1">
                <a:solidFill>
                  <a:schemeClr val="bg1"/>
                </a:solidFill>
                <a:latin typeface="Arial" charset="0"/>
                <a:ea typeface="Arial" charset="0"/>
                <a:cs typeface="Arial" charset="0"/>
              </a:rPr>
              <a:t>obesity</a:t>
            </a:r>
            <a:r>
              <a:rPr lang="it-IT" dirty="0">
                <a:solidFill>
                  <a:schemeClr val="bg1"/>
                </a:solidFill>
                <a:latin typeface="Arial" charset="0"/>
                <a:ea typeface="Arial" charset="0"/>
                <a:cs typeface="Arial" charset="0"/>
              </a:rPr>
              <a:t>.</a:t>
            </a:r>
          </a:p>
        </p:txBody>
      </p:sp>
      <p:sp>
        <p:nvSpPr>
          <p:cNvPr id="4" name="CasellaDiTesto 3">
            <a:extLst>
              <a:ext uri="{FF2B5EF4-FFF2-40B4-BE49-F238E27FC236}">
                <a16:creationId xmlns:a16="http://schemas.microsoft.com/office/drawing/2014/main" xmlns="" id="{0BEBF3E9-DDAC-4D65-BE6A-F5A5FF51185A}"/>
              </a:ext>
            </a:extLst>
          </p:cNvPr>
          <p:cNvSpPr txBox="1"/>
          <p:nvPr/>
        </p:nvSpPr>
        <p:spPr>
          <a:xfrm>
            <a:off x="0" y="6456276"/>
            <a:ext cx="12112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16.04.2019</a:t>
            </a:r>
          </a:p>
        </p:txBody>
      </p:sp>
      <p:sp>
        <p:nvSpPr>
          <p:cNvPr id="5" name="CasellaDiTesto 4">
            <a:extLst>
              <a:ext uri="{FF2B5EF4-FFF2-40B4-BE49-F238E27FC236}">
                <a16:creationId xmlns:a16="http://schemas.microsoft.com/office/drawing/2014/main" xmlns="" id="{7E58B88C-7DBB-4B38-AF5F-C482B26AF7E8}"/>
              </a:ext>
            </a:extLst>
          </p:cNvPr>
          <p:cNvSpPr txBox="1"/>
          <p:nvPr/>
        </p:nvSpPr>
        <p:spPr>
          <a:xfrm>
            <a:off x="3225242" y="6271610"/>
            <a:ext cx="5741515" cy="523220"/>
          </a:xfrm>
          <a:prstGeom prst="rect">
            <a:avLst/>
          </a:prstGeom>
          <a:noFill/>
        </p:spPr>
        <p:txBody>
          <a:bodyPr wrap="square" rtlCol="0">
            <a:spAutoFit/>
          </a:bodyPr>
          <a:lstStyle/>
          <a:p>
            <a:pPr algn="ctr"/>
            <a:r>
              <a:rPr lang="it-IT" sz="1400" dirty="0">
                <a:solidFill>
                  <a:schemeClr val="bg1"/>
                </a:solidFill>
                <a:latin typeface="Arial" panose="020B0604020202020204" pitchFamily="34" charset="0"/>
                <a:cs typeface="Arial" panose="020B0604020202020204" pitchFamily="34" charset="0"/>
              </a:rPr>
              <a:t>Biochemestry of Age-</a:t>
            </a:r>
            <a:r>
              <a:rPr lang="it-IT" sz="1400" dirty="0" err="1">
                <a:solidFill>
                  <a:schemeClr val="bg1"/>
                </a:solidFill>
                <a:latin typeface="Arial" panose="020B0604020202020204" pitchFamily="34" charset="0"/>
                <a:cs typeface="Arial" panose="020B0604020202020204" pitchFamily="34" charset="0"/>
              </a:rPr>
              <a:t>Related</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Diseases</a:t>
            </a:r>
            <a:endParaRPr lang="it-IT" sz="1400" dirty="0">
              <a:solidFill>
                <a:schemeClr val="bg1"/>
              </a:solidFill>
              <a:latin typeface="Arial" panose="020B0604020202020204" pitchFamily="34" charset="0"/>
              <a:cs typeface="Arial" panose="020B0604020202020204" pitchFamily="34" charset="0"/>
            </a:endParaRPr>
          </a:p>
          <a:p>
            <a:pPr algn="ct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Metabolic</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imbalances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of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diabetes</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and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obesity</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predisposition</a:t>
            </a:r>
            <a:r>
              <a:rPr lang="it-IT" sz="1400" dirty="0">
                <a:solidFill>
                  <a:schemeClr val="bg1"/>
                </a:solidFill>
                <a:latin typeface="Arial" panose="020B0604020202020204" pitchFamily="34" charset="0"/>
                <a:ea typeface="Verdana" panose="020B0604030504040204" pitchFamily="34" charset="0"/>
                <a:cs typeface="Arial" panose="020B0604020202020204" pitchFamily="34" charset="0"/>
              </a:rPr>
              <a:t> to </a:t>
            </a:r>
            <a:r>
              <a:rPr lang="it-IT" sz="1400" dirty="0" err="1">
                <a:solidFill>
                  <a:schemeClr val="bg1"/>
                </a:solidFill>
                <a:latin typeface="Arial" panose="020B0604020202020204" pitchFamily="34" charset="0"/>
                <a:ea typeface="Verdana" panose="020B0604030504040204" pitchFamily="34" charset="0"/>
                <a:cs typeface="Arial" panose="020B0604020202020204" pitchFamily="34" charset="0"/>
              </a:rPr>
              <a:t>cancer</a:t>
            </a:r>
            <a:endParaRPr lang="it-IT" sz="1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xmlns="" id="{F51AB478-5166-4ACC-8EC5-D41322EFD85D}"/>
              </a:ext>
            </a:extLst>
          </p:cNvPr>
          <p:cNvSpPr txBox="1"/>
          <p:nvPr/>
        </p:nvSpPr>
        <p:spPr>
          <a:xfrm>
            <a:off x="11860473" y="6449944"/>
            <a:ext cx="220639" cy="338554"/>
          </a:xfrm>
          <a:prstGeom prst="rect">
            <a:avLst/>
          </a:prstGeom>
          <a:noFill/>
        </p:spPr>
        <p:txBody>
          <a:bodyPr wrap="square" rtlCol="0">
            <a:spAutoFit/>
          </a:bodyPr>
          <a:lstStyle/>
          <a:p>
            <a:pPr algn="l"/>
            <a:r>
              <a:rPr lang="it-IT" sz="1600" dirty="0">
                <a:solidFill>
                  <a:schemeClr val="bg1"/>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410617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3956</Words>
  <Application>Microsoft Office PowerPoint</Application>
  <PresentationFormat>Widescreen</PresentationFormat>
  <Paragraphs>358</Paragraphs>
  <Slides>32</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.AppleSystemUIFont</vt:lpstr>
      <vt:lpstr>Arial</vt:lpstr>
      <vt:lpstr>Calibri</vt:lpstr>
      <vt:lpstr>Calibri Light</vt:lpstr>
      <vt:lpstr>Verdana</vt:lpstr>
      <vt:lpstr>Wingdings</vt:lpstr>
      <vt:lpstr>Tema di Office</vt:lpstr>
      <vt:lpstr>Metabolic imbalances of diabetes and obesity: predisposition to cancer</vt:lpstr>
      <vt:lpstr>What is obesity?</vt:lpstr>
      <vt:lpstr>DNA Damage</vt:lpstr>
      <vt:lpstr>DNA Damage Repair</vt:lpstr>
      <vt:lpstr>Obesity and DNA Lesions</vt:lpstr>
      <vt:lpstr>Obesity and DNA Lesions</vt:lpstr>
      <vt:lpstr>Obesity and mtDNA Damage</vt:lpstr>
      <vt:lpstr>Obesity-Related Metabolic Disorders</vt:lpstr>
      <vt:lpstr>Obesity-Related Cancer</vt:lpstr>
      <vt:lpstr>Obesity-Related Cancer </vt:lpstr>
      <vt:lpstr>Obesity-Related Cancer</vt:lpstr>
      <vt:lpstr>Obesity and cancer: a new biochemical perspective</vt:lpstr>
      <vt:lpstr>What is the kynurenine pathway?</vt:lpstr>
      <vt:lpstr>Kynurenine and Aryl Hydrocarbon Receptor</vt:lpstr>
      <vt:lpstr>Kynurenine and NMDA GluRs</vt:lpstr>
      <vt:lpstr>Serine proteases</vt:lpstr>
      <vt:lpstr>Chymotrypsin</vt:lpstr>
      <vt:lpstr>Subtilisin</vt:lpstr>
      <vt:lpstr>Conclusions about obesity</vt:lpstr>
      <vt:lpstr>There are still some outstanding questions…</vt:lpstr>
      <vt:lpstr>Diabetes and Cancer: two diseases with obesity as common risk factor</vt:lpstr>
      <vt:lpstr>Biological Link Diabetes-Cancer</vt:lpstr>
      <vt:lpstr>Presentazione standard di PowerPoint</vt:lpstr>
      <vt:lpstr>Link Cancer Chemotherapy-Hyperglycaemia/Diabetes</vt:lpstr>
      <vt:lpstr>Diabetes treatments in cancer development</vt:lpstr>
      <vt:lpstr>Metformin</vt:lpstr>
      <vt:lpstr>Insulin Analogues</vt:lpstr>
      <vt:lpstr>Oral Antidiabetic Therapies</vt:lpstr>
      <vt:lpstr>Injectable Antidiabetic Therapies</vt:lpstr>
      <vt:lpstr>Conclusion: managing the combined burden of diabetes, obesity and cancer</vt:lpstr>
      <vt:lpstr>References</vt:lpstr>
      <vt:lpstr>Thank you for the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Metabolic imbalances of diabetes and obesity: predisposition to cancer</dc:title>
  <dc:creator>LEGARI DILETTA GIOVANNA [SM5400385]</dc:creator>
  <cp:lastModifiedBy>Francesco Giambuzzi</cp:lastModifiedBy>
  <cp:revision>31</cp:revision>
  <dcterms:created xsi:type="dcterms:W3CDTF">2019-04-08T20:07:12Z</dcterms:created>
  <dcterms:modified xsi:type="dcterms:W3CDTF">2019-04-16T13:18:05Z</dcterms:modified>
</cp:coreProperties>
</file>