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495" r:id="rId4"/>
    <p:sldId id="432" r:id="rId5"/>
    <p:sldId id="434" r:id="rId6"/>
    <p:sldId id="435" r:id="rId7"/>
    <p:sldId id="436" r:id="rId8"/>
    <p:sldId id="437" r:id="rId9"/>
    <p:sldId id="438" r:id="rId10"/>
    <p:sldId id="433" r:id="rId11"/>
    <p:sldId id="460" r:id="rId12"/>
    <p:sldId id="467" r:id="rId13"/>
    <p:sldId id="461" r:id="rId14"/>
    <p:sldId id="468" r:id="rId15"/>
    <p:sldId id="469" r:id="rId16"/>
    <p:sldId id="470" r:id="rId17"/>
    <p:sldId id="462" r:id="rId18"/>
    <p:sldId id="463" r:id="rId19"/>
    <p:sldId id="464" r:id="rId20"/>
    <p:sldId id="465" r:id="rId21"/>
    <p:sldId id="466" r:id="rId22"/>
    <p:sldId id="471" r:id="rId23"/>
    <p:sldId id="472" r:id="rId24"/>
    <p:sldId id="473" r:id="rId25"/>
    <p:sldId id="474" r:id="rId26"/>
    <p:sldId id="475" r:id="rId27"/>
    <p:sldId id="476" r:id="rId28"/>
    <p:sldId id="477" r:id="rId29"/>
    <p:sldId id="478" r:id="rId30"/>
    <p:sldId id="479" r:id="rId31"/>
    <p:sldId id="439" r:id="rId32"/>
    <p:sldId id="496" r:id="rId33"/>
    <p:sldId id="443" r:id="rId34"/>
    <p:sldId id="440" r:id="rId35"/>
    <p:sldId id="441" r:id="rId36"/>
    <p:sldId id="442" r:id="rId37"/>
    <p:sldId id="482" r:id="rId38"/>
    <p:sldId id="483" r:id="rId39"/>
    <p:sldId id="444" r:id="rId40"/>
    <p:sldId id="445" r:id="rId41"/>
    <p:sldId id="446" r:id="rId42"/>
    <p:sldId id="447" r:id="rId43"/>
    <p:sldId id="448" r:id="rId44"/>
    <p:sldId id="449" r:id="rId45"/>
    <p:sldId id="450" r:id="rId46"/>
    <p:sldId id="497" r:id="rId47"/>
    <p:sldId id="451" r:id="rId48"/>
    <p:sldId id="452" r:id="rId49"/>
    <p:sldId id="453" r:id="rId50"/>
    <p:sldId id="454" r:id="rId51"/>
    <p:sldId id="455" r:id="rId52"/>
    <p:sldId id="456" r:id="rId53"/>
    <p:sldId id="457" r:id="rId54"/>
    <p:sldId id="458" r:id="rId55"/>
    <p:sldId id="486" r:id="rId56"/>
    <p:sldId id="487" r:id="rId57"/>
    <p:sldId id="488" r:id="rId58"/>
    <p:sldId id="491" r:id="rId59"/>
    <p:sldId id="492" r:id="rId60"/>
    <p:sldId id="493" r:id="rId61"/>
    <p:sldId id="494" r:id="rId62"/>
    <p:sldId id="489" r:id="rId63"/>
    <p:sldId id="490" r:id="rId64"/>
    <p:sldId id="484" r:id="rId65"/>
    <p:sldId id="48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4/16/2019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4/16/2019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Structure/cdd/cdd.shtml" TargetMode="External"/><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amap.expasy.org/" TargetMode="External"/><Relationship Id="rId7" Type="http://schemas.openxmlformats.org/officeDocument/2006/relationships/image" Target="../media/image17.png"/><Relationship Id="rId2" Type="http://schemas.openxmlformats.org/officeDocument/2006/relationships/hyperlink" Target="http://mobidb.bio.unipd.i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pfam.xfam.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ir.georgetown.edu/pirwww/dbinfo/pirsf.shtml" TargetMode="External"/><Relationship Id="rId7" Type="http://schemas.openxmlformats.org/officeDocument/2006/relationships/image" Target="../media/image20.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bioinf.manchester.ac.uk/dbbrowser/PRI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rosite.expasy.org/" TargetMode="External"/><Relationship Id="rId7" Type="http://schemas.openxmlformats.org/officeDocument/2006/relationships/image" Target="../media/image23.png"/><Relationship Id="rId2" Type="http://schemas.openxmlformats.org/officeDocument/2006/relationships/hyperlink" Target="http://prodom.prabi.fr/"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fld.rbvi.ucsf.edu/djang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pfam.org/SUPERFAMILY/" TargetMode="External"/><Relationship Id="rId7" Type="http://schemas.openxmlformats.org/officeDocument/2006/relationships/image" Target="../media/image26.png"/><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jcvi.org/cgi-bin/tigrfams/index.cg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bioinfo.montp.cnrs.fr/?r=t-reks/" TargetMode="External"/><Relationship Id="rId7" Type="http://schemas.openxmlformats.org/officeDocument/2006/relationships/image" Target="../media/image64.png"/><Relationship Id="rId2" Type="http://schemas.openxmlformats.org/officeDocument/2006/relationships/hyperlink" Target="https://www.ebi.ac.uk/Tools/pfa/radar/" TargetMode="Externa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www.ibi.vu.nl/programs/reprowww/" TargetMode="External"/><Relationship Id="rId4" Type="http://schemas.openxmlformats.org/officeDocument/2006/relationships/hyperlink" Target="http://www.ibi.vu.nl/programs/trustwww/"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smtClean="0"/>
              <a:t>LEZIONE 8</a:t>
            </a:r>
            <a:br>
              <a:rPr lang="it-IT" sz="4800" dirty="0" smtClean="0"/>
            </a:br>
            <a:r>
              <a:rPr lang="it-IT" sz="4800" dirty="0" smtClean="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buFont typeface="Wingdings" panose="05000000000000000000" pitchFamily="2" charset="2"/>
              <a:buChar char="ü"/>
            </a:pPr>
            <a:r>
              <a:rPr lang="it-IT" dirty="0" smtClean="0"/>
              <a:t>Esistono numerosi database di profili HMM (che definiremo tra poco) relativi a domini proteici conservati</a:t>
            </a:r>
          </a:p>
          <a:p>
            <a:pPr>
              <a:buFont typeface="Wingdings" panose="05000000000000000000" pitchFamily="2" charset="2"/>
              <a:buChar char="ü"/>
            </a:pPr>
            <a:r>
              <a:rPr lang="it-IT" dirty="0" smtClean="0"/>
              <a:t>La maggior parte di questi sono riuniti in un unico grande database </a:t>
            </a:r>
            <a:r>
              <a:rPr lang="it-IT" dirty="0"/>
              <a:t>chiamato Interpro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r>
              <a:rPr lang="it-IT" dirty="0" smtClean="0"/>
              <a:t>Per ora possiamo immaginare un </a:t>
            </a:r>
            <a:r>
              <a:rPr lang="it-IT" b="1" dirty="0" smtClean="0"/>
              <a:t>profilo</a:t>
            </a:r>
            <a:r>
              <a:rPr lang="it-IT" dirty="0" smtClean="0"/>
              <a:t> come una sorta di «</a:t>
            </a:r>
            <a:r>
              <a:rPr lang="it-IT" dirty="0" err="1" smtClean="0"/>
              <a:t>sequence</a:t>
            </a:r>
            <a:r>
              <a:rPr lang="it-IT" dirty="0" smtClean="0"/>
              <a:t> logo». Ogni singolo residuo nella matrice posizionale è «pesato» sulla base della frequenza con cui esso viene ritrovato in un determinato dominio – si tratta di PSSM (di solito precompilate e depositate in specifici database)</a:t>
            </a:r>
          </a:p>
          <a:p>
            <a:endParaRPr lang="it-IT" dirty="0"/>
          </a:p>
          <a:p>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Pfam </a:t>
            </a:r>
            <a:r>
              <a:rPr lang="it-IT" dirty="0" smtClean="0"/>
              <a:t>domains</a:t>
            </a:r>
          </a:p>
          <a:p>
            <a:pPr marL="45720" indent="0">
              <a:buNone/>
            </a:pPr>
            <a:r>
              <a:rPr lang="en-US" dirty="0">
                <a:hlinkClick r:id="rId3"/>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a:t>
            </a:r>
            <a:r>
              <a:rPr lang="en-US" dirty="0" smtClean="0"/>
              <a:t>BLAST</a:t>
            </a:r>
            <a:r>
              <a:rPr lang="en-US" dirty="0"/>
              <a:t>. CDD content includes NCBI-curated domain models, which use 3D-structure information to explicitly define domain boundaries and provide insights into sequence/structure/function relationships, as well as domain models imported from a number of external source databases.</a:t>
            </a:r>
            <a:endParaRPr lang="it-IT" dirty="0"/>
          </a:p>
          <a:p>
            <a:pPr marL="45720" indent="0">
              <a:buNone/>
            </a:pPr>
            <a:endParaRPr lang="it-IT" dirty="0"/>
          </a:p>
        </p:txBody>
      </p:sp>
      <p:pic>
        <p:nvPicPr>
          <p:cNvPr id="4" name="Picture 3"/>
          <p:cNvPicPr>
            <a:picLocks noChangeAspect="1"/>
          </p:cNvPicPr>
          <p:nvPr/>
        </p:nvPicPr>
        <p:blipFill>
          <a:blip r:embed="rId4"/>
          <a:stretch>
            <a:fillRect/>
          </a:stretch>
        </p:blipFill>
        <p:spPr>
          <a:xfrm>
            <a:off x="1216169" y="1404937"/>
            <a:ext cx="657225" cy="161925"/>
          </a:xfrm>
          <a:prstGeom prst="rect">
            <a:avLst/>
          </a:prstGeom>
        </p:spPr>
      </p:pic>
      <p:pic>
        <p:nvPicPr>
          <p:cNvPr id="5" name="Picture 4"/>
          <p:cNvPicPr>
            <a:picLocks noChangeAspect="1"/>
          </p:cNvPicPr>
          <p:nvPr/>
        </p:nvPicPr>
        <p:blipFill>
          <a:blip r:embed="rId5"/>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4544672" cy="1543586"/>
          </a:xfrm>
        </p:spPr>
        <p:txBody>
          <a:bodyPr>
            <a:normAutofit/>
          </a:bodyPr>
          <a:lstStyle/>
          <a:p>
            <a:pPr marL="45720" indent="0">
              <a:buNone/>
            </a:pPr>
            <a:r>
              <a:rPr lang="it-IT" dirty="0" smtClean="0"/>
              <a:t>Ora possiamo iniziare a capire meglio il significato del </a:t>
            </a:r>
            <a:r>
              <a:rPr lang="it-IT" b="1" u="sng" dirty="0" smtClean="0"/>
              <a:t>DELTA BLAST</a:t>
            </a:r>
            <a:r>
              <a:rPr lang="it-IT" dirty="0" smtClean="0"/>
              <a:t> (</a:t>
            </a:r>
            <a:r>
              <a:rPr lang="en-US" dirty="0"/>
              <a:t>Domain Enhanced Lookup Time Accelerated </a:t>
            </a:r>
            <a:r>
              <a:rPr lang="en-US" dirty="0" smtClean="0"/>
              <a:t>BLAST), un </a:t>
            </a:r>
            <a:r>
              <a:rPr lang="en-US" dirty="0" err="1" smtClean="0"/>
              <a:t>tipo</a:t>
            </a:r>
            <a:r>
              <a:rPr lang="en-US" dirty="0" smtClean="0"/>
              <a:t> </a:t>
            </a:r>
            <a:r>
              <a:rPr lang="en-US" dirty="0" err="1" smtClean="0"/>
              <a:t>particolare</a:t>
            </a:r>
            <a:r>
              <a:rPr lang="en-US" dirty="0" smtClean="0"/>
              <a:t> di </a:t>
            </a:r>
            <a:r>
              <a:rPr lang="en-US" dirty="0" err="1" smtClean="0"/>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r>
              <a:rPr lang="en-US" dirty="0" smtClean="0"/>
              <a:t>Da </a:t>
            </a:r>
            <a:r>
              <a:rPr lang="en-US" dirty="0" err="1" smtClean="0"/>
              <a:t>definizione</a:t>
            </a:r>
            <a:r>
              <a:rPr lang="en-US" dirty="0" smtClean="0"/>
              <a:t> </a:t>
            </a:r>
            <a:r>
              <a:rPr lang="en-US" dirty="0" err="1" smtClean="0"/>
              <a:t>tratta</a:t>
            </a:r>
            <a:r>
              <a:rPr lang="en-US" dirty="0" smtClean="0"/>
              <a:t> dal </a:t>
            </a:r>
            <a:r>
              <a:rPr lang="en-US" dirty="0" err="1" smtClean="0"/>
              <a:t>portale</a:t>
            </a:r>
            <a:r>
              <a:rPr lang="en-US" dirty="0" smtClean="0"/>
              <a:t> NCBI, DELTA-BLAST “constructs </a:t>
            </a:r>
            <a:r>
              <a:rPr lang="en-US" dirty="0"/>
              <a:t>a PSSM using the results of a </a:t>
            </a:r>
            <a:r>
              <a:rPr lang="en-US" b="1" dirty="0"/>
              <a:t>Conserved Domain Database </a:t>
            </a:r>
            <a:r>
              <a:rPr lang="en-US" dirty="0"/>
              <a:t>search and searches a sequence </a:t>
            </a:r>
            <a:r>
              <a:rPr lang="en-US" dirty="0" smtClean="0"/>
              <a:t>database”</a:t>
            </a:r>
          </a:p>
          <a:p>
            <a:endParaRPr lang="it-IT" dirty="0"/>
          </a:p>
          <a:p>
            <a:r>
              <a:rPr lang="it-IT" dirty="0" smtClean="0"/>
              <a:t>La sequenza </a:t>
            </a:r>
            <a:r>
              <a:rPr lang="it-IT" dirty="0" err="1" smtClean="0"/>
              <a:t>query</a:t>
            </a:r>
            <a:r>
              <a:rPr lang="it-IT" dirty="0" smtClean="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endParaRPr lang="it-IT" dirty="0"/>
          </a:p>
          <a:p>
            <a:r>
              <a:rPr lang="it-IT" dirty="0" smtClean="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5002924" cy="4460448"/>
          </a:xfrm>
        </p:spPr>
        <p:txBody>
          <a:bodyPr>
            <a:normAutofit/>
          </a:bodyPr>
          <a:lstStyle/>
          <a:p>
            <a:pPr marL="45720" indent="0">
              <a:buNone/>
            </a:pPr>
            <a:r>
              <a:rPr lang="it-IT" dirty="0" smtClean="0"/>
              <a:t>A fianco è rappresentato un confronto della sensibilità di </a:t>
            </a:r>
            <a:r>
              <a:rPr lang="it-IT" dirty="0" err="1" smtClean="0"/>
              <a:t>BLASTp</a:t>
            </a:r>
            <a:r>
              <a:rPr lang="it-IT" dirty="0" smtClean="0"/>
              <a:t>, CS-BLAST (una implementazione che non discuteremo) e DELTA-BLAST per similarità piuttosto remote tra sequenza </a:t>
            </a:r>
            <a:r>
              <a:rPr lang="it-IT" dirty="0" err="1" smtClean="0"/>
              <a:t>query</a:t>
            </a:r>
            <a:r>
              <a:rPr lang="it-IT" dirty="0" smtClean="0"/>
              <a:t> e sequenza </a:t>
            </a:r>
            <a:r>
              <a:rPr lang="it-IT" dirty="0" err="1" smtClean="0"/>
              <a:t>subject</a:t>
            </a:r>
            <a:endParaRPr lang="it-IT" dirty="0" smtClean="0"/>
          </a:p>
          <a:p>
            <a:pPr marL="45720" indent="0">
              <a:buNone/>
            </a:pPr>
            <a:r>
              <a:rPr lang="it-IT" dirty="0" smtClean="0"/>
              <a:t>Risulta evidente come ci sia un sensibile incremento di sensibilità in particolare per similarità abbastanza remote (10-20% di identità)</a:t>
            </a:r>
            <a:endParaRPr lang="it-IT" dirty="0"/>
          </a:p>
          <a:p>
            <a:pPr marL="45720" indent="0">
              <a:buNone/>
            </a:pPr>
            <a:r>
              <a:rPr lang="it-IT" dirty="0" smtClean="0"/>
              <a:t>Utile per ricerche di proteine strutturalmente simili, ma che mostrano una scarsa omologia per quanto riguarda la sequenza primaria</a:t>
            </a:r>
            <a:endParaRPr lang="it-IT" dirty="0"/>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5554783" y="1267691"/>
            <a:ext cx="5754348" cy="4460448"/>
          </a:xfrm>
        </p:spPr>
        <p:txBody>
          <a:bodyPr>
            <a:normAutofit/>
          </a:bodyPr>
          <a:lstStyle/>
          <a:p>
            <a:pPr marL="45720" indent="0">
              <a:buNone/>
            </a:pPr>
            <a:r>
              <a:rPr lang="it-IT" dirty="0" smtClean="0"/>
              <a:t>A fianco trovate uno schema che spiega il funzionamento del programma, tratto dalla pubblicazione originale dell’algoritmo (</a:t>
            </a:r>
            <a:r>
              <a:rPr lang="it-IT" dirty="0" err="1" smtClean="0"/>
              <a:t>Boratyn</a:t>
            </a:r>
            <a:r>
              <a:rPr lang="it-IT" dirty="0" smtClean="0"/>
              <a:t> et al., 2012)</a:t>
            </a:r>
            <a:endParaRPr lang="it-IT" dirty="0"/>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MobiDB</a:t>
            </a:r>
            <a:r>
              <a:rPr lang="en-US" dirty="0"/>
              <a:t> offers a centralized resource for annotations of intrinsic protein disorder. The database features three levels of annotation: manually curated, indirect and predicted. The different sources present a clear tradeoff between quality and coverage. By combining them all into a consensus annotation, </a:t>
            </a:r>
            <a:r>
              <a:rPr lang="en-US" dirty="0" err="1"/>
              <a:t>MobiDB</a:t>
            </a:r>
            <a:r>
              <a:rPr lang="en-US" dirty="0"/>
              <a:t> aims at giving the best possible picture of the "disorder landscape" of a given protein of interest</a:t>
            </a:r>
            <a:r>
              <a:rPr lang="en-US" dirty="0" smtClean="0"/>
              <a:t>.</a:t>
            </a:r>
          </a:p>
          <a:p>
            <a:pPr marL="45720" indent="0">
              <a:buNone/>
            </a:pPr>
            <a:r>
              <a:rPr lang="en-US" dirty="0">
                <a:hlinkClick r:id="rId3"/>
              </a:rPr>
              <a:t>HAMAP</a:t>
            </a:r>
            <a:r>
              <a:rPr lang="en-US" dirty="0"/>
              <a:t> stands for High-quality Automated and Manual Annotation of Proteins. HAMAP profiles are manually created by expert curators. They identify proteins that are part of well-conserved proteins families or subfamilies</a:t>
            </a:r>
            <a:r>
              <a:rPr lang="en-US" dirty="0" smtClean="0"/>
              <a:t>.</a:t>
            </a:r>
          </a:p>
          <a:p>
            <a:pPr marL="45720" indent="0">
              <a:buNone/>
            </a:pPr>
            <a:r>
              <a:rPr lang="en-US" dirty="0" err="1">
                <a:hlinkClick r:id="rId4"/>
              </a:rPr>
              <a:t>Pfam</a:t>
            </a:r>
            <a:r>
              <a:rPr lang="en-US" dirty="0"/>
              <a:t> is a large collection of multiple sequence alignments and hidden Markov models covering many common protein domains</a:t>
            </a:r>
            <a:endParaRPr lang="it-IT" dirty="0"/>
          </a:p>
        </p:txBody>
      </p:sp>
      <p:pic>
        <p:nvPicPr>
          <p:cNvPr id="6" name="Picture 5"/>
          <p:cNvPicPr>
            <a:picLocks noChangeAspect="1"/>
          </p:cNvPicPr>
          <p:nvPr/>
        </p:nvPicPr>
        <p:blipFill>
          <a:blip r:embed="rId5"/>
          <a:stretch>
            <a:fillRect/>
          </a:stretch>
        </p:blipFill>
        <p:spPr>
          <a:xfrm>
            <a:off x="1447366" y="1267691"/>
            <a:ext cx="714375" cy="504825"/>
          </a:xfrm>
          <a:prstGeom prst="rect">
            <a:avLst/>
          </a:prstGeom>
        </p:spPr>
      </p:pic>
      <p:pic>
        <p:nvPicPr>
          <p:cNvPr id="7" name="Picture 6"/>
          <p:cNvPicPr>
            <a:picLocks noChangeAspect="1"/>
          </p:cNvPicPr>
          <p:nvPr/>
        </p:nvPicPr>
        <p:blipFill>
          <a:blip r:embed="rId6"/>
          <a:stretch>
            <a:fillRect/>
          </a:stretch>
        </p:blipFill>
        <p:spPr>
          <a:xfrm>
            <a:off x="1490228" y="3404096"/>
            <a:ext cx="628650" cy="476250"/>
          </a:xfrm>
          <a:prstGeom prst="rect">
            <a:avLst/>
          </a:prstGeom>
        </p:spPr>
      </p:pic>
      <p:pic>
        <p:nvPicPr>
          <p:cNvPr id="8" name="Picture 7"/>
          <p:cNvPicPr>
            <a:picLocks noChangeAspect="1"/>
          </p:cNvPicPr>
          <p:nvPr/>
        </p:nvPicPr>
        <p:blipFill>
          <a:blip r:embed="rId7"/>
          <a:stretch>
            <a:fillRect/>
          </a:stretch>
        </p:blipFill>
        <p:spPr>
          <a:xfrm>
            <a:off x="1499753" y="4862080"/>
            <a:ext cx="609600" cy="2095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a:t>
            </a:r>
            <a:r>
              <a:rPr lang="en-US" dirty="0" smtClean="0"/>
              <a:t>.</a:t>
            </a:r>
          </a:p>
          <a:p>
            <a:pPr marL="45720" indent="0">
              <a:buNone/>
            </a:pPr>
            <a:r>
              <a:rPr lang="en-US" dirty="0">
                <a:hlinkClick r:id="rId3"/>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a:t>
            </a:r>
            <a:r>
              <a:rPr lang="en-US" dirty="0" smtClean="0"/>
              <a:t>.</a:t>
            </a:r>
          </a:p>
          <a:p>
            <a:pPr marL="45720" indent="0">
              <a:buNone/>
            </a:pPr>
            <a:r>
              <a:rPr lang="en-US" dirty="0">
                <a:hlinkClick r:id="rId4"/>
              </a:rPr>
              <a:t>PRINTS</a:t>
            </a:r>
            <a:r>
              <a:rPr lang="en-US" dirty="0"/>
              <a:t> is a compendium of protein fingerprints. A fingerprint is a group of conserved motifs used to </a:t>
            </a:r>
            <a:r>
              <a:rPr lang="en-US" dirty="0" err="1"/>
              <a:t>characterise</a:t>
            </a:r>
            <a:r>
              <a:rPr lang="en-US" dirty="0"/>
              <a:t> a protein family or domain.</a:t>
            </a:r>
            <a:endParaRPr lang="en-US" dirty="0" smtClean="0"/>
          </a:p>
        </p:txBody>
      </p:sp>
      <p:pic>
        <p:nvPicPr>
          <p:cNvPr id="14338" name="Picture 2" descr="https://www.ebi.ac.uk/interpro/resources/images/mdb_logo/logo_pant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629638" y="3725573"/>
            <a:ext cx="428625" cy="238125"/>
          </a:xfrm>
          <a:prstGeom prst="rect">
            <a:avLst/>
          </a:prstGeom>
        </p:spPr>
      </p:pic>
      <p:pic>
        <p:nvPicPr>
          <p:cNvPr id="5" name="Picture 4"/>
          <p:cNvPicPr>
            <a:picLocks noChangeAspect="1"/>
          </p:cNvPicPr>
          <p:nvPr/>
        </p:nvPicPr>
        <p:blipFill>
          <a:blip r:embed="rId7"/>
          <a:stretch>
            <a:fillRect/>
          </a:stretch>
        </p:blipFill>
        <p:spPr>
          <a:xfrm>
            <a:off x="1629638" y="4837401"/>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ProDom</a:t>
            </a:r>
            <a:r>
              <a:rPr lang="en-US" dirty="0"/>
              <a:t> protein domain database consists of an automatic compilation of homologous domains. Current versions of </a:t>
            </a:r>
            <a:r>
              <a:rPr lang="en-US" dirty="0" err="1"/>
              <a:t>ProDom</a:t>
            </a:r>
            <a:r>
              <a:rPr lang="en-US" dirty="0"/>
              <a:t> are built using a novel procedure based on recursive PSI-BLAST </a:t>
            </a:r>
            <a:r>
              <a:rPr lang="en-US" dirty="0" smtClean="0"/>
              <a:t>searches</a:t>
            </a:r>
          </a:p>
          <a:p>
            <a:pPr marL="45720" indent="0">
              <a:buNone/>
            </a:pPr>
            <a:r>
              <a:rPr lang="en-US" dirty="0">
                <a:hlinkClick r:id="rId3"/>
              </a:rPr>
              <a:t>PROSITE</a:t>
            </a:r>
            <a:r>
              <a:rPr lang="en-US" dirty="0"/>
              <a:t> is a database of protein families and domains. It consists of biologically significant sites, patterns and profiles that help to reliably identify to which known protein family a new sequence </a:t>
            </a:r>
            <a:r>
              <a:rPr lang="en-US" dirty="0" smtClean="0"/>
              <a:t>belongs</a:t>
            </a:r>
          </a:p>
          <a:p>
            <a:pPr marL="45720" indent="0">
              <a:buNone/>
            </a:pPr>
            <a:r>
              <a:rPr lang="en-US" dirty="0">
                <a:hlinkClick r:id="rId4"/>
              </a:rPr>
              <a:t>SFLD</a:t>
            </a:r>
            <a:r>
              <a:rPr lang="en-US" dirty="0"/>
              <a:t> (Structure-Function Linkage Database) is a hierarchical classification of enzymes that relates specific sequence-structure features to specific chemical capabilities</a:t>
            </a:r>
            <a:endParaRPr lang="en-US" dirty="0" smtClean="0"/>
          </a:p>
        </p:txBody>
      </p:sp>
      <p:pic>
        <p:nvPicPr>
          <p:cNvPr id="6" name="Picture 5"/>
          <p:cNvPicPr>
            <a:picLocks noChangeAspect="1"/>
          </p:cNvPicPr>
          <p:nvPr/>
        </p:nvPicPr>
        <p:blipFill>
          <a:blip r:embed="rId5"/>
          <a:stretch>
            <a:fillRect/>
          </a:stretch>
        </p:blipFill>
        <p:spPr>
          <a:xfrm>
            <a:off x="1558200" y="1389784"/>
            <a:ext cx="571500" cy="171450"/>
          </a:xfrm>
          <a:prstGeom prst="rect">
            <a:avLst/>
          </a:prstGeom>
        </p:spPr>
      </p:pic>
      <p:pic>
        <p:nvPicPr>
          <p:cNvPr id="7" name="Picture 6"/>
          <p:cNvPicPr>
            <a:picLocks noChangeAspect="1"/>
          </p:cNvPicPr>
          <p:nvPr/>
        </p:nvPicPr>
        <p:blipFill>
          <a:blip r:embed="rId6"/>
          <a:stretch>
            <a:fillRect/>
          </a:stretch>
        </p:blipFill>
        <p:spPr>
          <a:xfrm>
            <a:off x="1510575" y="2631498"/>
            <a:ext cx="619125" cy="285750"/>
          </a:xfrm>
          <a:prstGeom prst="rect">
            <a:avLst/>
          </a:prstGeom>
        </p:spPr>
      </p:pic>
      <p:pic>
        <p:nvPicPr>
          <p:cNvPr id="8" name="Picture 7"/>
          <p:cNvPicPr>
            <a:picLocks noChangeAspect="1"/>
          </p:cNvPicPr>
          <p:nvPr/>
        </p:nvPicPr>
        <p:blipFill>
          <a:blip r:embed="rId7"/>
          <a:stretch>
            <a:fillRect/>
          </a:stretch>
        </p:blipFill>
        <p:spPr>
          <a:xfrm>
            <a:off x="1515988" y="3987512"/>
            <a:ext cx="676275" cy="219075"/>
          </a:xfrm>
          <a:prstGeom prst="rect">
            <a:avLst/>
          </a:prstGeom>
        </p:spPr>
      </p:pic>
    </p:spTree>
    <p:extLst>
      <p:ext uri="{BB962C8B-B14F-4D97-AF65-F5344CB8AC3E}">
        <p14:creationId xmlns:p14="http://schemas.microsoft.com/office/powerpoint/2010/main" val="25067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SMART</a:t>
            </a:r>
            <a:r>
              <a:rPr lang="en-US" dirty="0"/>
              <a:t> (a Simple Modular Architecture Research Tool) allows the identification and annotation of genetically mobile domains and the analysis of domain architectures</a:t>
            </a:r>
            <a:r>
              <a:rPr lang="en-US" dirty="0" smtClean="0"/>
              <a:t>.</a:t>
            </a:r>
          </a:p>
          <a:p>
            <a:pPr marL="45720" indent="0">
              <a:buNone/>
            </a:pPr>
            <a:r>
              <a:rPr lang="en-US" dirty="0">
                <a:hlinkClick r:id="rId3"/>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a:t>
            </a:r>
            <a:r>
              <a:rPr lang="en-US" dirty="0" smtClean="0"/>
              <a:t>.</a:t>
            </a:r>
          </a:p>
          <a:p>
            <a:pPr marL="45720" indent="0">
              <a:buNone/>
            </a:pPr>
            <a:r>
              <a:rPr lang="en-US" dirty="0">
                <a:hlinkClick r:id="rId4"/>
              </a:rPr>
              <a:t>TIGRFAMs</a:t>
            </a:r>
            <a:r>
              <a:rPr lang="en-US" dirty="0"/>
              <a:t> is a collection of protein families, featuring curated multiple sequence alignments, hidden Markov models (HMMs) and annotation, which provides a tool for identifying functionally related proteins based on sequence homology. </a:t>
            </a:r>
            <a:endParaRPr lang="en-US" dirty="0" smtClean="0"/>
          </a:p>
        </p:txBody>
      </p:sp>
      <p:pic>
        <p:nvPicPr>
          <p:cNvPr id="4" name="Picture 3"/>
          <p:cNvPicPr>
            <a:picLocks noChangeAspect="1"/>
          </p:cNvPicPr>
          <p:nvPr/>
        </p:nvPicPr>
        <p:blipFill>
          <a:blip r:embed="rId5"/>
          <a:stretch>
            <a:fillRect/>
          </a:stretch>
        </p:blipFill>
        <p:spPr>
          <a:xfrm>
            <a:off x="1510575" y="1399309"/>
            <a:ext cx="657225" cy="161925"/>
          </a:xfrm>
          <a:prstGeom prst="rect">
            <a:avLst/>
          </a:prstGeom>
        </p:spPr>
      </p:pic>
      <p:pic>
        <p:nvPicPr>
          <p:cNvPr id="5" name="Picture 4"/>
          <p:cNvPicPr>
            <a:picLocks noChangeAspect="1"/>
          </p:cNvPicPr>
          <p:nvPr/>
        </p:nvPicPr>
        <p:blipFill>
          <a:blip r:embed="rId6"/>
          <a:stretch>
            <a:fillRect/>
          </a:stretch>
        </p:blipFill>
        <p:spPr>
          <a:xfrm>
            <a:off x="1639812" y="2345747"/>
            <a:ext cx="428625" cy="428625"/>
          </a:xfrm>
          <a:prstGeom prst="rect">
            <a:avLst/>
          </a:prstGeom>
        </p:spPr>
      </p:pic>
      <p:pic>
        <p:nvPicPr>
          <p:cNvPr id="16386" name="Picture 2" descr="https://www.ebi.ac.uk/interpro/resources/images/mdb_logo/logo_tig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6012" y="3988666"/>
            <a:ext cx="35242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ALCUNE DEFINIZIONI FONDAMENTALI</a:t>
            </a:r>
            <a:endParaRPr lang="it-IT" dirty="0"/>
          </a:p>
        </p:txBody>
      </p:sp>
      <p:sp>
        <p:nvSpPr>
          <p:cNvPr id="3" name="Content Placeholder 2"/>
          <p:cNvSpPr>
            <a:spLocks noGrp="1"/>
          </p:cNvSpPr>
          <p:nvPr>
            <p:ph idx="1"/>
          </p:nvPr>
        </p:nvSpPr>
        <p:spPr>
          <a:xfrm>
            <a:off x="1341120" y="1558636"/>
            <a:ext cx="9509760" cy="4458116"/>
          </a:xfrm>
        </p:spPr>
        <p:txBody>
          <a:bodyPr>
            <a:normAutofit lnSpcReduction="10000"/>
          </a:bodyPr>
          <a:lstStyle/>
          <a:p>
            <a:r>
              <a:rPr lang="it-IT" b="1" u="sng" dirty="0" smtClean="0"/>
              <a:t>PATTERN/PROFILI</a:t>
            </a:r>
            <a:r>
              <a:rPr lang="it-IT" dirty="0" smtClean="0"/>
              <a:t>: matrici numeriche, costruite a partire da allineamenti multipli di sequenze conservate con un certo grado di relazione evolutiva tra loro. Includono profili </a:t>
            </a:r>
            <a:r>
              <a:rPr lang="it-IT" dirty="0" err="1" smtClean="0"/>
              <a:t>Hidden</a:t>
            </a:r>
            <a:r>
              <a:rPr lang="it-IT" dirty="0" smtClean="0"/>
              <a:t> </a:t>
            </a:r>
            <a:r>
              <a:rPr lang="it-IT" dirty="0" err="1" smtClean="0"/>
              <a:t>Markov</a:t>
            </a:r>
            <a:r>
              <a:rPr lang="it-IT" dirty="0" smtClean="0"/>
              <a:t> Model (HMM), sequenze consenso e matrici PSSM, che verranno definiti nelle prossime </a:t>
            </a:r>
            <a:r>
              <a:rPr lang="it-IT" dirty="0" err="1" smtClean="0"/>
              <a:t>slides</a:t>
            </a:r>
            <a:r>
              <a:rPr lang="it-IT" dirty="0" smtClean="0"/>
              <a:t>-</a:t>
            </a:r>
          </a:p>
          <a:p>
            <a:r>
              <a:rPr lang="it-IT" dirty="0" smtClean="0"/>
              <a:t>Il concetto di PATTERN descrive più propriamente una determinata stringa di sequenze conservata, quello di PROFILO ci aggiunge informazioni quantitative/probabilistiche</a:t>
            </a:r>
          </a:p>
          <a:p>
            <a:r>
              <a:rPr lang="it-IT" b="1" u="sng" dirty="0" smtClean="0"/>
              <a:t>DOMINI</a:t>
            </a:r>
            <a:r>
              <a:rPr lang="it-IT" dirty="0" smtClean="0"/>
              <a:t>: termine tipicamente associato a sequenze proteiche, che definisce stringhe di sequenza di una certa lunghezza, riconducibili a </a:t>
            </a:r>
            <a:r>
              <a:rPr lang="it-IT" b="1" dirty="0" smtClean="0"/>
              <a:t>moduli strutturali</a:t>
            </a:r>
            <a:r>
              <a:rPr lang="it-IT" dirty="0" smtClean="0"/>
              <a:t> (e spesso funzionali)</a:t>
            </a:r>
          </a:p>
          <a:p>
            <a:r>
              <a:rPr lang="it-IT" b="1" u="sng" dirty="0" smtClean="0"/>
              <a:t>MOTIVI</a:t>
            </a:r>
            <a:r>
              <a:rPr lang="it-IT" dirty="0" smtClean="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a:t>
            </a:r>
            <a:endParaRPr lang="it-IT" dirty="0"/>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23555"/>
            <a:ext cx="5523809" cy="4603173"/>
          </a:xfrm>
          <a:prstGeom prst="rect">
            <a:avLst/>
          </a:prstGeom>
        </p:spPr>
      </p:pic>
      <p:sp>
        <p:nvSpPr>
          <p:cNvPr id="8" name="TextBox 7"/>
          <p:cNvSpPr txBox="1"/>
          <p:nvPr/>
        </p:nvSpPr>
        <p:spPr>
          <a:xfrm>
            <a:off x="654627" y="1506682"/>
            <a:ext cx="5122718" cy="4247317"/>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Individuazione di </a:t>
            </a:r>
            <a:r>
              <a:rPr lang="it-IT" b="1" dirty="0" smtClean="0"/>
              <a:t>famiglie</a:t>
            </a:r>
            <a:r>
              <a:rPr lang="it-IT" dirty="0" smtClean="0"/>
              <a:t> (F, indicate da un simbolo rosso), </a:t>
            </a:r>
            <a:r>
              <a:rPr lang="it-IT" b="1" dirty="0" smtClean="0"/>
              <a:t>domini</a:t>
            </a:r>
            <a:r>
              <a:rPr lang="it-IT" dirty="0" smtClean="0"/>
              <a:t> (D, indicati da un simbolo verde) e </a:t>
            </a:r>
            <a:r>
              <a:rPr lang="it-IT" b="1" dirty="0" smtClean="0"/>
              <a:t>repeats</a:t>
            </a:r>
            <a:r>
              <a:rPr lang="it-IT" dirty="0" smtClean="0"/>
              <a:t> (R, indicati da un simbolo arancio)</a:t>
            </a:r>
          </a:p>
          <a:p>
            <a:pPr marL="285750" indent="-285750">
              <a:buFont typeface="Wingdings" panose="05000000000000000000" pitchFamily="2" charset="2"/>
              <a:buChar char="ü"/>
            </a:pPr>
            <a:r>
              <a:rPr lang="it-IT" b="1" dirty="0" smtClean="0"/>
              <a:t>Ognuno di questi è contrassegnato da un accession ID che inizia con «IPR» </a:t>
            </a:r>
            <a:r>
              <a:rPr lang="it-IT" dirty="0" smtClean="0"/>
              <a:t>e che è collegato ad una scheda con molte informazioni sulla funzione e distribuzione tassonomica di un dominio</a:t>
            </a:r>
          </a:p>
          <a:p>
            <a:pPr marL="285750" indent="-285750">
              <a:buFont typeface="Wingdings" panose="05000000000000000000" pitchFamily="2" charset="2"/>
              <a:buChar char="ü"/>
            </a:pPr>
            <a:r>
              <a:rPr lang="it-IT" b="1" u="sng" dirty="0" smtClean="0"/>
              <a:t>Ogni IPR è collegato ad accession ID appartenenti ad altri database tra quelli precedentemente indicati</a:t>
            </a:r>
            <a:r>
              <a:rPr lang="it-IT" dirty="0" smtClean="0"/>
              <a:t>, che possono anche essere ridondanti. Questi sono indicati con i codici mostrati alla destra del grafico</a:t>
            </a:r>
            <a:endParaRPr lang="it-IT" dirty="0"/>
          </a:p>
        </p:txBody>
      </p:sp>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4" name="CasellaDiTesto 3"/>
          <p:cNvSpPr txBox="1"/>
          <p:nvPr/>
        </p:nvSpPr>
        <p:spPr>
          <a:xfrm>
            <a:off x="5055476" y="798786"/>
            <a:ext cx="2605200" cy="369332"/>
          </a:xfrm>
          <a:prstGeom prst="rect">
            <a:avLst/>
          </a:prstGeom>
          <a:solidFill>
            <a:schemeClr val="bg1"/>
          </a:solidFill>
          <a:ln w="28575">
            <a:solidFill>
              <a:srgbClr val="FF0000"/>
            </a:solidFill>
          </a:ln>
        </p:spPr>
        <p:txBody>
          <a:bodyPr wrap="none" rtlCol="0">
            <a:spAutoFit/>
          </a:bodyPr>
          <a:lstStyle/>
          <a:p>
            <a:r>
              <a:rPr lang="it-IT" dirty="0" smtClean="0"/>
              <a:t>Titolo ed </a:t>
            </a:r>
            <a:r>
              <a:rPr lang="it-IT" dirty="0" err="1" smtClean="0"/>
              <a:t>accession</a:t>
            </a:r>
            <a:r>
              <a:rPr lang="it-IT" dirty="0" smtClean="0"/>
              <a:t> ID</a:t>
            </a:r>
            <a:endParaRPr lang="en-US" dirty="0"/>
          </a:p>
        </p:txBody>
      </p:sp>
      <p:sp>
        <p:nvSpPr>
          <p:cNvPr id="9" name="CasellaDiTesto 8"/>
          <p:cNvSpPr txBox="1"/>
          <p:nvPr/>
        </p:nvSpPr>
        <p:spPr>
          <a:xfrm>
            <a:off x="331076" y="3540654"/>
            <a:ext cx="2951449" cy="369332"/>
          </a:xfrm>
          <a:prstGeom prst="rect">
            <a:avLst/>
          </a:prstGeom>
          <a:solidFill>
            <a:schemeClr val="bg1"/>
          </a:solidFill>
          <a:ln w="28575">
            <a:solidFill>
              <a:srgbClr val="FF0000"/>
            </a:solidFill>
          </a:ln>
        </p:spPr>
        <p:txBody>
          <a:bodyPr wrap="none" rtlCol="0">
            <a:spAutoFit/>
          </a:bodyPr>
          <a:lstStyle/>
          <a:p>
            <a:r>
              <a:rPr lang="it-IT" dirty="0" smtClean="0"/>
              <a:t>Relazioni con altri domini</a:t>
            </a:r>
            <a:endParaRPr lang="en-US" dirty="0"/>
          </a:p>
        </p:txBody>
      </p:sp>
      <p:sp>
        <p:nvSpPr>
          <p:cNvPr id="5" name="Freccia a destra 4"/>
          <p:cNvSpPr/>
          <p:nvPr/>
        </p:nvSpPr>
        <p:spPr>
          <a:xfrm>
            <a:off x="3447394" y="3601525"/>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3105808" y="5580395"/>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409904" y="5104026"/>
            <a:ext cx="2511972" cy="1200329"/>
          </a:xfrm>
          <a:prstGeom prst="rect">
            <a:avLst/>
          </a:prstGeom>
          <a:solidFill>
            <a:schemeClr val="bg1"/>
          </a:solidFill>
          <a:ln w="28575">
            <a:solidFill>
              <a:srgbClr val="FF0000"/>
            </a:solidFill>
          </a:ln>
        </p:spPr>
        <p:txBody>
          <a:bodyPr wrap="square" rtlCol="0">
            <a:spAutoFit/>
          </a:bodyPr>
          <a:lstStyle/>
          <a:p>
            <a:pPr algn="ctr"/>
            <a:r>
              <a:rPr lang="it-IT" dirty="0" smtClean="0"/>
              <a:t>Descrizione dettagliata del dominio con link a letteratura</a:t>
            </a:r>
            <a:endParaRPr lang="en-US" dirty="0"/>
          </a:p>
        </p:txBody>
      </p:sp>
      <p:sp>
        <p:nvSpPr>
          <p:cNvPr id="12" name="Freccia a destra 11"/>
          <p:cNvSpPr/>
          <p:nvPr/>
        </p:nvSpPr>
        <p:spPr>
          <a:xfrm rot="16200000">
            <a:off x="10026873" y="404894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157440" y="4645710"/>
            <a:ext cx="2511972" cy="1323439"/>
          </a:xfrm>
          <a:prstGeom prst="rect">
            <a:avLst/>
          </a:prstGeom>
          <a:solidFill>
            <a:schemeClr val="bg1"/>
          </a:solidFill>
          <a:ln w="28575">
            <a:solidFill>
              <a:srgbClr val="FF0000"/>
            </a:solidFill>
          </a:ln>
        </p:spPr>
        <p:txBody>
          <a:bodyPr wrap="square" rtlCol="0">
            <a:spAutoFit/>
          </a:bodyPr>
          <a:lstStyle/>
          <a:p>
            <a:pPr algn="ctr"/>
            <a:r>
              <a:rPr lang="it-IT" sz="1600" dirty="0" smtClean="0"/>
              <a:t>Link ad altri database integrati (</a:t>
            </a:r>
            <a:r>
              <a:rPr lang="it-IT" sz="1600" dirty="0" err="1" smtClean="0"/>
              <a:t>contributing</a:t>
            </a:r>
            <a:r>
              <a:rPr lang="it-IT" sz="1600" dirty="0" smtClean="0"/>
              <a:t> </a:t>
            </a:r>
            <a:r>
              <a:rPr lang="it-IT" sz="1600" dirty="0" err="1" smtClean="0"/>
              <a:t>signatures</a:t>
            </a:r>
            <a:r>
              <a:rPr lang="it-IT" sz="1600" dirty="0" smtClean="0"/>
              <a:t>)– </a:t>
            </a:r>
            <a:r>
              <a:rPr lang="it-IT" sz="1600" dirty="0" err="1" smtClean="0"/>
              <a:t>accession</a:t>
            </a:r>
            <a:r>
              <a:rPr lang="it-IT" sz="1600" dirty="0" smtClean="0"/>
              <a:t> ID dei domini corrispondenti</a:t>
            </a:r>
            <a:endParaRPr lang="en-US" sz="1600" dirty="0"/>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862322"/>
          </a:xfrm>
          <a:prstGeom prst="rect">
            <a:avLst/>
          </a:prstGeom>
          <a:solidFill>
            <a:schemeClr val="bg1"/>
          </a:solidFill>
          <a:ln w="28575">
            <a:solidFill>
              <a:srgbClr val="FF0000"/>
            </a:solidFill>
          </a:ln>
        </p:spPr>
        <p:txBody>
          <a:bodyPr wrap="square" rtlCol="0">
            <a:spAutoFit/>
          </a:bodyPr>
          <a:lstStyle/>
          <a:p>
            <a:pPr algn="ctr"/>
            <a:r>
              <a:rPr lang="it-IT" dirty="0" smtClean="0"/>
              <a:t>Lista di tutte le proteine contenute in </a:t>
            </a:r>
            <a:r>
              <a:rPr lang="it-IT" dirty="0" err="1" smtClean="0"/>
              <a:t>UniProtKB</a:t>
            </a:r>
            <a:r>
              <a:rPr lang="it-IT" dirty="0" smtClean="0"/>
              <a:t> che possiedono il dominio – vengo riportato ad una nuova pagina in cui le varie entry sono rappresentate schematicamente ed in cui sono riportati </a:t>
            </a:r>
            <a:r>
              <a:rPr lang="it-IT" dirty="0" err="1" smtClean="0"/>
              <a:t>accession</a:t>
            </a:r>
            <a:r>
              <a:rPr lang="it-IT" dirty="0" smtClean="0"/>
              <a:t> ID e link alle pagine corrispondenti</a:t>
            </a:r>
            <a:endParaRPr lang="en-US" dirty="0"/>
          </a:p>
        </p:txBody>
      </p:sp>
      <p:sp>
        <p:nvSpPr>
          <p:cNvPr id="6" name="Rettangolo 5"/>
          <p:cNvSpPr/>
          <p:nvPr/>
        </p:nvSpPr>
        <p:spPr>
          <a:xfrm>
            <a:off x="1511134" y="1187669"/>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104" y="0"/>
            <a:ext cx="7401958" cy="6268325"/>
          </a:xfrm>
          <a:prstGeom prst="rect">
            <a:avLst/>
          </a:prstGeom>
        </p:spPr>
      </p:pic>
    </p:spTree>
    <p:extLst>
      <p:ext uri="{BB962C8B-B14F-4D97-AF65-F5344CB8AC3E}">
        <p14:creationId xmlns:p14="http://schemas.microsoft.com/office/powerpoint/2010/main" val="380856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3139321"/>
          </a:xfrm>
          <a:prstGeom prst="rect">
            <a:avLst/>
          </a:prstGeom>
          <a:solidFill>
            <a:schemeClr val="bg1"/>
          </a:solidFill>
          <a:ln w="28575">
            <a:solidFill>
              <a:srgbClr val="FF0000"/>
            </a:solidFill>
          </a:ln>
        </p:spPr>
        <p:txBody>
          <a:bodyPr wrap="square" rtlCol="0">
            <a:spAutoFit/>
          </a:bodyPr>
          <a:lstStyle/>
          <a:p>
            <a:pPr algn="ctr"/>
            <a:r>
              <a:rPr lang="it-IT" dirty="0" smtClean="0"/>
              <a:t>Mi verranno mostrate tutte le possibili </a:t>
            </a:r>
            <a:r>
              <a:rPr lang="it-IT" b="1" dirty="0" smtClean="0"/>
              <a:t>combinazioni</a:t>
            </a:r>
            <a:r>
              <a:rPr lang="it-IT" dirty="0" smtClean="0"/>
              <a:t> tra il dominio di interesse ed altri domini. Quante volte (ed in quali specie) trovo il dominio </a:t>
            </a:r>
            <a:r>
              <a:rPr lang="it-IT" dirty="0" err="1" smtClean="0"/>
              <a:t>protein-kinasi</a:t>
            </a:r>
            <a:r>
              <a:rPr lang="it-IT" dirty="0" smtClean="0"/>
              <a:t> associato ad un dominio CCP?</a:t>
            </a:r>
          </a:p>
          <a:p>
            <a:pPr algn="ctr"/>
            <a:r>
              <a:rPr lang="it-IT" dirty="0" smtClean="0"/>
              <a:t>Quale è l’</a:t>
            </a:r>
            <a:r>
              <a:rPr lang="it-IT" b="1" dirty="0" smtClean="0"/>
              <a:t>architettura</a:t>
            </a:r>
            <a:r>
              <a:rPr lang="it-IT" dirty="0" smtClean="0"/>
              <a:t> più comune delle proteine che contengono questo dominio?</a:t>
            </a:r>
            <a:endParaRPr lang="en-US" dirty="0"/>
          </a:p>
        </p:txBody>
      </p:sp>
      <p:sp>
        <p:nvSpPr>
          <p:cNvPr id="6" name="Rettangolo 5"/>
          <p:cNvSpPr/>
          <p:nvPr/>
        </p:nvSpPr>
        <p:spPr>
          <a:xfrm>
            <a:off x="1511134" y="1429407"/>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82" y="199574"/>
            <a:ext cx="9926435" cy="6458851"/>
          </a:xfrm>
          <a:prstGeom prst="rect">
            <a:avLst/>
          </a:prstGeom>
        </p:spPr>
      </p:pic>
    </p:spTree>
    <p:extLst>
      <p:ext uri="{BB962C8B-B14F-4D97-AF65-F5344CB8AC3E}">
        <p14:creationId xmlns:p14="http://schemas.microsoft.com/office/powerpoint/2010/main" val="41287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308324"/>
          </a:xfrm>
          <a:prstGeom prst="rect">
            <a:avLst/>
          </a:prstGeom>
          <a:solidFill>
            <a:schemeClr val="bg1"/>
          </a:solidFill>
          <a:ln w="28575">
            <a:solidFill>
              <a:srgbClr val="FF0000"/>
            </a:solidFill>
          </a:ln>
        </p:spPr>
        <p:txBody>
          <a:bodyPr wrap="square" rtlCol="0">
            <a:spAutoFit/>
          </a:bodyPr>
          <a:lstStyle/>
          <a:p>
            <a:pPr algn="ctr"/>
            <a:r>
              <a:rPr lang="it-IT" dirty="0" smtClean="0"/>
              <a:t>Quante proteine che presentano questo dominio sono presenti nel genoma umano? Quale è la distribuzione tassonomica di un dominio? Ad esempio, si tratta di un dominio tipicamente batterico/virale?</a:t>
            </a:r>
            <a:endParaRPr lang="en-US" dirty="0"/>
          </a:p>
        </p:txBody>
      </p:sp>
      <p:sp>
        <p:nvSpPr>
          <p:cNvPr id="6" name="Rettangolo 5"/>
          <p:cNvSpPr/>
          <p:nvPr/>
        </p:nvSpPr>
        <p:spPr>
          <a:xfrm>
            <a:off x="1511134" y="1932022"/>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5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5635168" cy="4458434"/>
          </a:xfrm>
          <a:prstGeom prst="rect">
            <a:avLst/>
          </a:prstGeom>
        </p:spPr>
      </p:pic>
      <p:sp>
        <p:nvSpPr>
          <p:cNvPr id="5" name="CasellaDiTesto 4"/>
          <p:cNvSpPr txBox="1"/>
          <p:nvPr/>
        </p:nvSpPr>
        <p:spPr>
          <a:xfrm>
            <a:off x="367861" y="4897821"/>
            <a:ext cx="11273847" cy="1200329"/>
          </a:xfrm>
          <a:prstGeom prst="rect">
            <a:avLst/>
          </a:prstGeom>
          <a:noFill/>
        </p:spPr>
        <p:txBody>
          <a:bodyPr wrap="square" rtlCol="0">
            <a:spAutoFit/>
          </a:bodyPr>
          <a:lstStyle/>
          <a:p>
            <a:r>
              <a:rPr lang="it-IT" dirty="0" smtClean="0"/>
              <a:t>Tabella riassuntiva per le «</a:t>
            </a:r>
            <a:r>
              <a:rPr lang="it-IT" dirty="0" err="1" smtClean="0"/>
              <a:t>key</a:t>
            </a:r>
            <a:r>
              <a:rPr lang="it-IT" dirty="0" smtClean="0"/>
              <a:t> </a:t>
            </a:r>
            <a:r>
              <a:rPr lang="it-IT" dirty="0" err="1" smtClean="0"/>
              <a:t>species</a:t>
            </a:r>
            <a:r>
              <a:rPr lang="it-IT" dirty="0" smtClean="0"/>
              <a:t>», uomo, topo, </a:t>
            </a:r>
            <a:r>
              <a:rPr lang="it-IT" dirty="0" err="1" smtClean="0"/>
              <a:t>Drosophila</a:t>
            </a:r>
            <a:r>
              <a:rPr lang="it-IT" dirty="0" smtClean="0"/>
              <a:t>, </a:t>
            </a:r>
            <a:r>
              <a:rPr lang="it-IT" dirty="0" err="1" smtClean="0"/>
              <a:t>Arabidopsis</a:t>
            </a:r>
            <a:r>
              <a:rPr lang="it-IT" dirty="0" smtClean="0"/>
              <a:t>, ecc.</a:t>
            </a:r>
          </a:p>
          <a:p>
            <a:endParaRPr lang="it-IT" dirty="0"/>
          </a:p>
          <a:p>
            <a:r>
              <a:rPr lang="it-IT" dirty="0" smtClean="0"/>
              <a:t>Sotto questa tabella esiste un </a:t>
            </a:r>
            <a:r>
              <a:rPr lang="it-IT" dirty="0" err="1" smtClean="0"/>
              <a:t>tool</a:t>
            </a:r>
            <a:r>
              <a:rPr lang="it-IT" dirty="0" smtClean="0"/>
              <a:t> «</a:t>
            </a:r>
            <a:r>
              <a:rPr lang="it-IT" dirty="0" err="1" smtClean="0"/>
              <a:t>Taxa</a:t>
            </a:r>
            <a:r>
              <a:rPr lang="it-IT" dirty="0" smtClean="0"/>
              <a:t>» che mi permette di sfogliare la tassonomia per arrivare al gruppo o alla specie di interesse, per poter recuperare </a:t>
            </a:r>
            <a:r>
              <a:rPr lang="it-IT" dirty="0" err="1" smtClean="0"/>
              <a:t>accession</a:t>
            </a:r>
            <a:r>
              <a:rPr lang="it-IT" dirty="0" smtClean="0"/>
              <a:t> </a:t>
            </a:r>
            <a:r>
              <a:rPr lang="it-IT" dirty="0" err="1" smtClean="0"/>
              <a:t>Ids</a:t>
            </a:r>
            <a:r>
              <a:rPr lang="it-IT" dirty="0" smtClean="0"/>
              <a:t> o </a:t>
            </a:r>
            <a:r>
              <a:rPr lang="it-IT" dirty="0" err="1" smtClean="0"/>
              <a:t>seqenze</a:t>
            </a:r>
            <a:r>
              <a:rPr lang="it-IT" dirty="0" smtClean="0"/>
              <a:t> in formato FASTA</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228" y="202154"/>
            <a:ext cx="5058481" cy="4239217"/>
          </a:xfrm>
          <a:prstGeom prst="rect">
            <a:avLst/>
          </a:prstGeom>
        </p:spPr>
      </p:pic>
    </p:spTree>
    <p:extLst>
      <p:ext uri="{BB962C8B-B14F-4D97-AF65-F5344CB8AC3E}">
        <p14:creationId xmlns:p14="http://schemas.microsoft.com/office/powerpoint/2010/main" val="8435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031325"/>
          </a:xfrm>
          <a:prstGeom prst="rect">
            <a:avLst/>
          </a:prstGeom>
          <a:solidFill>
            <a:schemeClr val="bg1"/>
          </a:solidFill>
          <a:ln w="28575">
            <a:solidFill>
              <a:srgbClr val="FF0000"/>
            </a:solidFill>
          </a:ln>
        </p:spPr>
        <p:txBody>
          <a:bodyPr wrap="square" rtlCol="0">
            <a:spAutoFit/>
          </a:bodyPr>
          <a:lstStyle/>
          <a:p>
            <a:pPr algn="ctr"/>
            <a:r>
              <a:rPr lang="it-IT" dirty="0" smtClean="0"/>
              <a:t>Posso cliccare su uno degli </a:t>
            </a:r>
            <a:r>
              <a:rPr lang="it-IT" dirty="0" err="1" smtClean="0"/>
              <a:t>accession</a:t>
            </a:r>
            <a:r>
              <a:rPr lang="it-IT" dirty="0" smtClean="0"/>
              <a:t> </a:t>
            </a:r>
            <a:r>
              <a:rPr lang="it-IT" dirty="0" err="1" smtClean="0"/>
              <a:t>IDs</a:t>
            </a:r>
            <a:r>
              <a:rPr lang="it-IT" dirty="0" smtClean="0"/>
              <a:t> delle </a:t>
            </a:r>
            <a:r>
              <a:rPr lang="it-IT" dirty="0" err="1" smtClean="0"/>
              <a:t>contributing</a:t>
            </a:r>
            <a:r>
              <a:rPr lang="it-IT" dirty="0" smtClean="0"/>
              <a:t> </a:t>
            </a:r>
            <a:r>
              <a:rPr lang="it-IT" dirty="0" err="1" smtClean="0"/>
              <a:t>signatures</a:t>
            </a:r>
            <a:r>
              <a:rPr lang="it-IT" dirty="0" smtClean="0"/>
              <a:t> per essere portato con un </a:t>
            </a:r>
            <a:r>
              <a:rPr lang="it-IT" b="1" dirty="0" smtClean="0"/>
              <a:t>link esterno </a:t>
            </a:r>
            <a:r>
              <a:rPr lang="it-IT" dirty="0" smtClean="0"/>
              <a:t>alla pagina corrispondente degli altri database integrati</a:t>
            </a:r>
            <a:endParaRPr lang="en-US" dirty="0"/>
          </a:p>
        </p:txBody>
      </p:sp>
      <p:sp>
        <p:nvSpPr>
          <p:cNvPr id="6" name="Rettangolo 5"/>
          <p:cNvSpPr/>
          <p:nvPr/>
        </p:nvSpPr>
        <p:spPr>
          <a:xfrm>
            <a:off x="9057562" y="1364463"/>
            <a:ext cx="1536866" cy="2398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440835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a:t>
            </a:r>
            <a:endParaRPr lang="it-IT" dirty="0"/>
          </a:p>
        </p:txBody>
      </p:sp>
      <p:sp>
        <p:nvSpPr>
          <p:cNvPr id="3" name="Content Placeholder 2"/>
          <p:cNvSpPr>
            <a:spLocks noGrp="1"/>
          </p:cNvSpPr>
          <p:nvPr>
            <p:ph idx="1"/>
          </p:nvPr>
        </p:nvSpPr>
        <p:spPr>
          <a:xfrm>
            <a:off x="1341120" y="15586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p>
          <a:p>
            <a:r>
              <a:rPr lang="it-IT" dirty="0"/>
              <a:t>a tale scopo è utili 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r>
              <a:rPr lang="it-IT" dirty="0" smtClean="0"/>
              <a:t>Per </a:t>
            </a:r>
            <a:r>
              <a:rPr lang="it-IT" dirty="0" smtClean="0"/>
              <a:t>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a:t>
            </a:r>
            <a:r>
              <a:rPr lang="it-IT" dirty="0" smtClean="0"/>
              <a:t>proteine oppure </a:t>
            </a:r>
            <a:r>
              <a:rPr lang="it-IT" dirty="0" smtClean="0"/>
              <a:t>dei motivi conservati in sequenze di DNA (es. </a:t>
            </a:r>
            <a:r>
              <a:rPr lang="it-IT" dirty="0"/>
              <a:t>p</a:t>
            </a:r>
            <a:r>
              <a:rPr lang="it-IT" dirty="0" smtClean="0"/>
              <a:t>romotori) in un modo </a:t>
            </a:r>
            <a:r>
              <a:rPr lang="it-IT" dirty="0" smtClean="0"/>
              <a:t>ragionato, incorporando ad esempio i principi che regolano l’evoluzione di sequenze nucleotidiche e proteiche (ad esempio la probabilità di una determinata sostituzione amino </a:t>
            </a:r>
            <a:r>
              <a:rPr lang="it-IT" dirty="0" err="1" smtClean="0"/>
              <a:t>acidica</a:t>
            </a:r>
            <a:r>
              <a:rPr lang="it-IT" dirty="0" smtClean="0"/>
              <a:t>, o dell’inserzione di un gap)</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smtClean="0"/>
              <a:t>Una definizione presa dalla letteratura:</a:t>
            </a:r>
          </a:p>
          <a:p>
            <a:pPr marL="45720" indent="0">
              <a:buNone/>
            </a:pPr>
            <a:endParaRPr lang="it-IT" dirty="0"/>
          </a:p>
          <a:p>
            <a:pPr marL="45720" indent="0" algn="just">
              <a:buNone/>
            </a:pPr>
            <a:r>
              <a:rPr lang="it-IT" i="1" dirty="0" smtClean="0"/>
              <a:t>«</a:t>
            </a:r>
            <a:r>
              <a:rPr lang="en-US" i="1" dirty="0"/>
              <a:t>A hidden Markov model (HMM) is a statistical model that can be used to describe the evolution of observable events that depend on internal factors, which are not directly observable. We call the observed event a `symbol' and the invisible factor underlying the observation a `state'. An HMM consists of two stochastic processes, namely, an invisible process of hidden states and a visible process of observable symbols. The hidden states form a Markov chain, and the probability distribution of the observed symbol depends on the underlying </a:t>
            </a:r>
            <a:r>
              <a:rPr lang="en-US" i="1" dirty="0" smtClean="0"/>
              <a:t>state”</a:t>
            </a:r>
          </a:p>
          <a:p>
            <a:pPr marL="45720" indent="0">
              <a:buNone/>
            </a:pPr>
            <a:endParaRPr lang="it-IT" dirty="0"/>
          </a:p>
          <a:p>
            <a:pPr marL="45720" indent="0">
              <a:buNone/>
            </a:pPr>
            <a:r>
              <a:rPr lang="it-IT" dirty="0" err="1" smtClean="0"/>
              <a:t>Yoon</a:t>
            </a:r>
            <a:r>
              <a:rPr lang="it-IT" dirty="0" smtClean="0"/>
              <a:t> 2009, «</a:t>
            </a:r>
            <a:r>
              <a:rPr lang="en-US" dirty="0"/>
              <a:t>Hidden Markov Models and their Applications in Biological Sequence </a:t>
            </a:r>
            <a:r>
              <a:rPr lang="en-US" dirty="0" smtClean="0"/>
              <a:t>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779318" y="1081070"/>
            <a:ext cx="5839402" cy="5111912"/>
          </a:xfrm>
        </p:spPr>
        <p:txBody>
          <a:bodyPr>
            <a:normAutofit fontScale="85000" lnSpcReduction="20000"/>
          </a:bodyPr>
          <a:lstStyle/>
          <a:p>
            <a:r>
              <a:rPr lang="it-IT" dirty="0" smtClean="0"/>
              <a:t>Una nostra amica vive in Australia e fa una vita estremamente monotona in cui passeggia, fa comprere e pulisce (queste sono le nostre </a:t>
            </a:r>
            <a:r>
              <a:rPr lang="it-IT" b="1" u="sng" dirty="0" smtClean="0"/>
              <a:t>osservazioni o simboli</a:t>
            </a:r>
            <a:r>
              <a:rPr lang="it-IT" dirty="0" smtClean="0"/>
              <a:t>)</a:t>
            </a:r>
            <a:endParaRPr lang="it-IT" dirty="0" smtClean="0"/>
          </a:p>
          <a:p>
            <a:r>
              <a:rPr lang="it-IT" dirty="0" smtClean="0"/>
              <a:t>Gli </a:t>
            </a:r>
            <a:r>
              <a:rPr lang="it-IT" b="1" u="sng" dirty="0" smtClean="0"/>
              <a:t>stati</a:t>
            </a:r>
            <a:r>
              <a:rPr lang="it-IT" dirty="0" smtClean="0"/>
              <a:t> possibili sono due «bel tempo» e «pioggia» e non sono da noi direttamente osservabili, in quanto non siamo in Australia</a:t>
            </a:r>
          </a:p>
          <a:p>
            <a:r>
              <a:rPr lang="it-IT" dirty="0" smtClean="0"/>
              <a:t>Tuttavia le tre azioni che fa la nostra amica dipendono da questi stati con determinate probabilità, dette </a:t>
            </a:r>
            <a:r>
              <a:rPr lang="it-IT" b="1" u="sng" dirty="0" smtClean="0"/>
              <a:t>probabilità di emissione</a:t>
            </a:r>
          </a:p>
          <a:p>
            <a:r>
              <a:rPr lang="it-IT" dirty="0" smtClean="0"/>
              <a:t>Anche gli stati però sono dipendenti tra loro, ad esempio è più probabile avere due giorni piovosi l’uno di fila all’altro (0,7), piuttosto che una transizione da un giorno piovoso ad uno di sole (0,3). </a:t>
            </a:r>
            <a:r>
              <a:rPr lang="it-IT" b="1" u="sng" dirty="0" smtClean="0"/>
              <a:t>Queste sono le probabilità di transizione</a:t>
            </a:r>
          </a:p>
          <a:p>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geografica. </a:t>
            </a:r>
            <a:r>
              <a:rPr lang="it-IT" b="1" u="sng" dirty="0" smtClean="0"/>
              <a:t>Siamo quindi a conoscenza dei parametri </a:t>
            </a:r>
            <a:r>
              <a:rPr lang="it-IT" b="1" u="sng" dirty="0" smtClean="0"/>
              <a:t>che regolano il susseguirsi degli stati e delle osservazioni dell’</a:t>
            </a:r>
            <a:r>
              <a:rPr lang="it-IT" b="1" u="sng" dirty="0" err="1" smtClean="0"/>
              <a:t>Hidden</a:t>
            </a:r>
            <a:r>
              <a:rPr lang="it-IT" b="1" u="sng" dirty="0" smtClean="0"/>
              <a:t> </a:t>
            </a:r>
            <a:r>
              <a:rPr lang="it-IT" b="1" u="sng" dirty="0" smtClean="0"/>
              <a:t>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r>
              <a:rPr lang="it-IT" dirty="0" smtClean="0"/>
              <a:t>Prendiamo come esempio un allineamento tra sequenze</a:t>
            </a:r>
          </a:p>
          <a:p>
            <a:r>
              <a:rPr lang="it-IT" dirty="0" smtClean="0"/>
              <a:t>Partiamo dall’inizio e proviamo a seguire una serie di frecce fino ad arrivare alla fine</a:t>
            </a:r>
          </a:p>
          <a:p>
            <a:r>
              <a:rPr lang="it-IT" dirty="0" smtClean="0"/>
              <a:t>Ogni freccia ci porta ad uno </a:t>
            </a:r>
            <a:r>
              <a:rPr lang="it-IT" b="1" u="sng" dirty="0" smtClean="0"/>
              <a:t>stato</a:t>
            </a:r>
            <a:r>
              <a:rPr lang="it-IT" dirty="0" smtClean="0"/>
              <a:t> del sistema. Ad ogni stato viene effettuata una determinata </a:t>
            </a:r>
            <a:r>
              <a:rPr lang="it-IT" b="1" u="sng" dirty="0" smtClean="0"/>
              <a:t>azione</a:t>
            </a:r>
            <a:r>
              <a:rPr lang="it-IT" dirty="0" smtClean="0"/>
              <a:t>, cioè viene scelta una freccia che ci porta allo stadio successivo</a:t>
            </a:r>
          </a:p>
          <a:p>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a:t>
            </a:r>
            <a:r>
              <a:rPr lang="it-IT" sz="1600" i="1" dirty="0" smtClean="0"/>
              <a:t>match</a:t>
            </a:r>
            <a:r>
              <a:rPr lang="it-IT" sz="1600" dirty="0" smtClean="0"/>
              <a:t>, uno stato </a:t>
            </a:r>
            <a:r>
              <a:rPr lang="it-IT" sz="1600" i="1" dirty="0" smtClean="0"/>
              <a:t>insert</a:t>
            </a:r>
            <a:r>
              <a:rPr lang="it-IT" sz="1600" dirty="0" smtClean="0"/>
              <a:t> ed uno stato </a:t>
            </a:r>
            <a:r>
              <a:rPr lang="it-IT" sz="1600" i="1" dirty="0" smtClean="0"/>
              <a:t>delete</a:t>
            </a:r>
            <a:r>
              <a:rPr lang="it-IT" sz="1600" dirty="0" smtClean="0"/>
              <a:t>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buNone/>
            </a:pPr>
            <a:endParaRPr lang="it-IT" dirty="0"/>
          </a:p>
          <a:p>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rmAutofit/>
          </a:bodyPr>
          <a:lstStyle/>
          <a:p>
            <a:pPr marL="45720" indent="0">
              <a:buNone/>
            </a:pPr>
            <a:endParaRPr lang="it-IT" dirty="0"/>
          </a:p>
          <a:p>
            <a:r>
              <a:rPr lang="it-IT" b="1" dirty="0" smtClean="0"/>
              <a:t>Training: </a:t>
            </a:r>
            <a:r>
              <a:rPr lang="it-IT" dirty="0" smtClean="0"/>
              <a:t>dato un set di sequenze omologhe non allineate è possibile allinearle ed aggiustare </a:t>
            </a:r>
            <a:r>
              <a:rPr lang="it-IT" dirty="0"/>
              <a:t>i</a:t>
            </a:r>
            <a:r>
              <a:rPr lang="it-IT" dirty="0" smtClean="0"/>
              <a:t> parametri di transizione e output di stato per definire un HMM che ben rappresenti i </a:t>
            </a:r>
            <a:r>
              <a:rPr lang="it-IT" dirty="0" smtClean="0"/>
              <a:t>pattern evolutivi inferiti dalle </a:t>
            </a:r>
            <a:r>
              <a:rPr lang="it-IT" dirty="0" smtClean="0"/>
              <a:t>sequenze </a:t>
            </a:r>
            <a:r>
              <a:rPr lang="it-IT" dirty="0" smtClean="0"/>
              <a:t>prese in </a:t>
            </a:r>
            <a:r>
              <a:rPr lang="it-IT" dirty="0" smtClean="0"/>
              <a:t>esame</a:t>
            </a:r>
          </a:p>
          <a:p>
            <a:r>
              <a:rPr lang="it-IT" b="1" dirty="0" smtClean="0"/>
              <a:t>Individuazione di omologhi distanti</a:t>
            </a:r>
            <a:r>
              <a:rPr lang="it-IT"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a:p>
            <a:r>
              <a:rPr lang="it-IT" b="1" dirty="0" smtClean="0"/>
              <a:t>Allineamento di ulteriori sequenze</a:t>
            </a:r>
            <a:r>
              <a:rPr lang="it-IT" dirty="0" smtClean="0"/>
              <a:t>: la probablità che una sequenza di stati si verifichi può essere computata a partire delle probabilità di transizione da stato a stato. Trovare la successone di stati che </a:t>
            </a:r>
            <a:r>
              <a:rPr lang="it-IT" dirty="0" smtClean="0"/>
              <a:t>l’HMM userebbe con maggiore probabilità </a:t>
            </a:r>
            <a:r>
              <a:rPr lang="it-IT" dirty="0" smtClean="0"/>
              <a:t>per generare </a:t>
            </a:r>
            <a:r>
              <a:rPr lang="it-IT" dirty="0" smtClean="0"/>
              <a:t>un allineamento tra due o più sequenze prese in esame può ottimizzare l’allineamento stesso secondo criteri probabilistici</a:t>
            </a:r>
            <a:endParaRPr lang="it-IT" dirty="0" smtClean="0"/>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Applicazione – confronto HMM/database</a:t>
            </a:r>
            <a:endParaRPr lang="it-IT" dirty="0"/>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r>
              <a:rPr lang="it-IT" dirty="0" smtClean="0"/>
              <a:t>Dal momento che i profili che definiscono un dominio proteico conservato sono derivati da allineamenti multipli di sequenza e che, come abbiamo detto, gli allineamenti multipli di sequenza sono definibili da HMM…</a:t>
            </a:r>
          </a:p>
          <a:p>
            <a:r>
              <a:rPr lang="it-IT" b="1" u="sng" dirty="0" smtClean="0"/>
              <a:t>E’ possibile confrontare una singola sequenza con un database di HMM </a:t>
            </a:r>
            <a:r>
              <a:rPr lang="it-IT" dirty="0" smtClean="0"/>
              <a:t>(ciò che fa, attraverso l’interfaccia web, </a:t>
            </a:r>
            <a:r>
              <a:rPr lang="it-IT" dirty="0" err="1" smtClean="0"/>
              <a:t>Interpro</a:t>
            </a:r>
            <a:r>
              <a:rPr lang="it-IT" dirty="0" smtClean="0"/>
              <a:t>, ma anche i </a:t>
            </a:r>
            <a:r>
              <a:rPr lang="it-IT" dirty="0" err="1" smtClean="0"/>
              <a:t>tool</a:t>
            </a:r>
            <a:r>
              <a:rPr lang="it-IT" dirty="0" smtClean="0"/>
              <a:t> di ricerca di </a:t>
            </a:r>
            <a:r>
              <a:rPr lang="it-IT" dirty="0" err="1" smtClean="0"/>
              <a:t>Pfam</a:t>
            </a:r>
            <a:r>
              <a:rPr lang="it-IT" dirty="0" smtClean="0"/>
              <a:t>, SMART, ecc.).</a:t>
            </a:r>
          </a:p>
          <a:p>
            <a:r>
              <a:rPr lang="it-IT" b="1" u="sng" dirty="0" smtClean="0"/>
              <a:t>Potrei pensare addirittura </a:t>
            </a:r>
            <a:r>
              <a:rPr lang="it-IT" b="1" u="sng" dirty="0" smtClean="0"/>
              <a:t>di confrontare un HMM con un </a:t>
            </a:r>
            <a:r>
              <a:rPr lang="it-IT" b="1" u="sng" dirty="0" smtClean="0"/>
              <a:t>database </a:t>
            </a:r>
            <a:r>
              <a:rPr lang="it-IT" b="1" u="sng" dirty="0" smtClean="0"/>
              <a:t>di sequenze</a:t>
            </a:r>
            <a:r>
              <a:rPr lang="it-IT" dirty="0" smtClean="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smtClean="0"/>
              <a:t>trascrittoma</a:t>
            </a:r>
            <a:r>
              <a:rPr lang="it-IT" dirty="0" smtClean="0"/>
              <a:t> o </a:t>
            </a:r>
            <a:r>
              <a:rPr lang="it-IT" dirty="0" err="1" smtClean="0"/>
              <a:t>proteoma</a:t>
            </a:r>
            <a:r>
              <a:rPr lang="it-IT" dirty="0" smtClean="0"/>
              <a:t> (in seguito alle opportune traduzioni)</a:t>
            </a:r>
          </a:p>
          <a:p>
            <a:r>
              <a:rPr lang="it-IT" b="1" u="sng" dirty="0" smtClean="0"/>
              <a:t>Queste ricerche, in parte implementate online nei vari portali che abbiamo visto, possono essere lanciate in locale con una serie di </a:t>
            </a:r>
            <a:r>
              <a:rPr lang="it-IT" b="1" u="sng" dirty="0" err="1" smtClean="0"/>
              <a:t>tools</a:t>
            </a:r>
            <a:r>
              <a:rPr lang="it-IT" b="1" u="sng" dirty="0" smtClean="0"/>
              <a:t> contenuti nel pacchetto HMMER, che dal 1995 ad oggi è andato incontro ad una serie di modifiche ed aggiornamenti</a:t>
            </a:r>
            <a:endParaRPr lang="it-IT" b="1" u="sng" dirty="0"/>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HMMER ed implementazioni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r>
              <a:rPr lang="it-IT" dirty="0"/>
              <a:t>I </a:t>
            </a:r>
            <a:r>
              <a:rPr lang="it-IT" b="1" u="sng" dirty="0" smtClean="0"/>
              <a:t>TF (fattori di trascrizione) </a:t>
            </a:r>
            <a:r>
              <a:rPr lang="it-IT" dirty="0"/>
              <a:t>legano la </a:t>
            </a:r>
            <a:r>
              <a:rPr lang="it-IT" b="1" u="sng" dirty="0"/>
              <a:t>sequenza promotrice </a:t>
            </a:r>
            <a:r>
              <a:rPr lang="it-IT" dirty="0"/>
              <a:t>(e gli enhancers) formando un complesso multiproteico </a:t>
            </a:r>
          </a:p>
          <a:p>
            <a:r>
              <a:rPr lang="it-IT" dirty="0"/>
              <a:t>Il complesso recluta la pol II complessata ad alcuni </a:t>
            </a:r>
            <a:r>
              <a:rPr lang="it-IT" dirty="0" smtClean="0"/>
              <a:t>GTF (general transcription factors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deteminare il TSS </a:t>
            </a:r>
            <a:r>
              <a:rPr lang="it-IT" sz="1600" dirty="0" smtClean="0"/>
              <a:t>esatto</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t>
            </a:r>
            <a:r>
              <a:rPr lang="it-IT" dirty="0" smtClean="0"/>
              <a:t>allineamento </a:t>
            </a:r>
            <a:r>
              <a:rPr lang="it-IT" dirty="0" smtClean="0"/>
              <a:t>tra i promotori </a:t>
            </a:r>
            <a:r>
              <a:rPr lang="it-IT" dirty="0" smtClean="0"/>
              <a:t>di </a:t>
            </a:r>
            <a:r>
              <a:rPr lang="it-IT" dirty="0" smtClean="0"/>
              <a:t>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r>
              <a:rPr lang="it-IT" sz="1600" dirty="0" smtClean="0"/>
              <a:t>La </a:t>
            </a:r>
            <a:r>
              <a:rPr lang="it-IT" sz="1600" b="1" u="sng" dirty="0"/>
              <a:t>“forza” </a:t>
            </a:r>
            <a:r>
              <a:rPr lang="it-IT" sz="1600" dirty="0"/>
              <a:t>relativa di un promotore e’ proporzionale alla sua similarita’ ad una specifica sequenza consenso. </a:t>
            </a:r>
          </a:p>
          <a:p>
            <a:r>
              <a:rPr lang="it-IT" sz="1600" dirty="0" smtClean="0"/>
              <a:t>Mutazioni </a:t>
            </a:r>
            <a:r>
              <a:rPr lang="it-IT" sz="1600" dirty="0"/>
              <a:t>nelle regioni -10 and –35 alterano la “forza” del </a:t>
            </a:r>
            <a:r>
              <a:rPr lang="it-IT" sz="1600" dirty="0" smtClean="0"/>
              <a:t>promotore</a:t>
            </a:r>
            <a:endParaRPr lang="it-IT" sz="1600" dirty="0"/>
          </a:p>
          <a:p>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endParaRPr lang="it-IT" sz="1600" dirty="0"/>
          </a:p>
          <a:p>
            <a:r>
              <a:rPr lang="it-IT" sz="1600" dirty="0" smtClean="0"/>
              <a:t>I TF sono proteine in grado di diffondere nelle cellule e di interagire con sequenze bersaglio che possono essere presenti su numerose molecole di DNA in siti diversi di un genoma, anche su cromosomi diversi</a:t>
            </a:r>
          </a:p>
          <a:p>
            <a:r>
              <a:rPr lang="it-IT" sz="1600" dirty="0" smtClean="0"/>
              <a:t>I geni che presentano questi elementi sono quindi coregolati</a:t>
            </a:r>
          </a:p>
          <a:p>
            <a:r>
              <a:rPr lang="it-IT" sz="1600" dirty="0" smtClean="0"/>
              <a:t>Esempio IRF (interferon responsive facors) legano gli IRE (Interferon Responsive Elements) che sono posizionati a monte di svariati geni coinvolti nei processi 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r>
              <a:rPr lang="it-IT" sz="1600" dirty="0" smtClean="0"/>
              <a:t>MEF-2 riconosce una determinata sequenza consensus, il cui intorno non è ben definito</a:t>
            </a:r>
          </a:p>
          <a:p>
            <a:r>
              <a:rPr lang="it-IT" sz="1600" dirty="0" smtClean="0"/>
              <a:t>Nell’esempio a fianco vediamo la matrice relativa al sito consensus di legame con le frequenze di occorrenza diìei 4 nucleotidi in determinate posizioni</a:t>
            </a:r>
          </a:p>
          <a:p>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r>
              <a:rPr lang="it-IT" sz="1600" dirty="0" smtClean="0"/>
              <a:t>Tante più mutazioni saranno presenti in questa stringa, tanto minore sarà la capacità di riconoscimento ed </a:t>
            </a:r>
            <a:r>
              <a:rPr lang="it-IT" sz="1600" dirty="0" smtClean="0"/>
              <a:t>interazione… </a:t>
            </a:r>
            <a:r>
              <a:rPr lang="it-IT" sz="1600" u="sng" dirty="0" smtClean="0"/>
              <a:t>in sostanza ogni posizione può essere associata ad una probabilità di osservazione di uno dei 4 nucleotidi</a:t>
            </a:r>
            <a:endParaRPr lang="it-IT" sz="16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5398972" cy="4343400"/>
          </a:xfrm>
        </p:spPr>
        <p:txBody>
          <a:bodyPr>
            <a:normAutofit/>
          </a:bodyPr>
          <a:lstStyle/>
          <a:p>
            <a:r>
              <a:rPr lang="it-IT" b="1" dirty="0" smtClean="0"/>
              <a:t>TRANSFAC</a:t>
            </a:r>
            <a:r>
              <a:rPr lang="it-IT" dirty="0" smtClean="0"/>
              <a:t> (specializzato in fattori </a:t>
            </a:r>
            <a:r>
              <a:rPr lang="it-IT" dirty="0" smtClean="0"/>
              <a:t>di trascrizione </a:t>
            </a:r>
            <a:r>
              <a:rPr lang="it-IT" dirty="0" smtClean="0"/>
              <a:t>eucariotici</a:t>
            </a:r>
            <a:r>
              <a:rPr lang="it-IT" dirty="0" smtClean="0"/>
              <a:t>). Storicamente è stato il primo database di questo tipo (1988). Oggi è usato soprattutto come risorsa per la ricerca di siti di riconoscimento di TF in sequenze ignote</a:t>
            </a:r>
            <a:endParaRPr lang="it-IT" dirty="0" smtClean="0"/>
          </a:p>
          <a:p>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smtClean="0"/>
              <a:t>PlantTFDB</a:t>
            </a:r>
            <a:r>
              <a:rPr lang="it-IT" dirty="0" smtClean="0"/>
              <a:t> </a:t>
            </a:r>
            <a:r>
              <a:rPr lang="it-IT" dirty="0"/>
              <a:t>(specializzato in TF di piante</a:t>
            </a:r>
            <a:r>
              <a:rPr lang="it-IT" dirty="0" smtClean="0"/>
              <a:t>), così come </a:t>
            </a:r>
            <a:r>
              <a:rPr lang="it-IT" b="1" dirty="0" err="1" smtClean="0"/>
              <a:t>PlantRegMap</a:t>
            </a:r>
            <a:endParaRPr lang="it-IT" b="1" dirty="0"/>
          </a:p>
          <a:p>
            <a:endParaRPr lang="en-US" dirty="0"/>
          </a:p>
        </p:txBody>
      </p:sp>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smtClean="0"/>
              <a:t>)</a:t>
            </a:r>
          </a:p>
          <a:p>
            <a:pPr marL="45720" indent="0">
              <a:buNone/>
            </a:pPr>
            <a:r>
              <a:rPr lang="it-IT" dirty="0" smtClean="0"/>
              <a:t>Organizza i fattori di trascrizione sulla base di sei grandi gruppi tassonomici</a:t>
            </a:r>
            <a:endParaRPr lang="it-IT" dirty="0" smtClean="0"/>
          </a:p>
          <a:p>
            <a:endParaRPr lang="it-IT" dirty="0" smtClean="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smtClean="0"/>
              <a:t>RegulonDB</a:t>
            </a:r>
            <a:r>
              <a:rPr lang="it-IT" dirty="0" smtClean="0"/>
              <a:t> </a:t>
            </a:r>
            <a:r>
              <a:rPr lang="it-IT" dirty="0"/>
              <a:t>(</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9855358" cy="4343400"/>
          </a:xfrm>
        </p:spPr>
        <p:txBody>
          <a:bodyPr>
            <a:normAutofit/>
          </a:bodyPr>
          <a:lstStyle/>
          <a:p>
            <a:r>
              <a:rPr lang="it-IT" b="1" dirty="0" smtClean="0"/>
              <a:t>HOCOMOCO</a:t>
            </a:r>
            <a:r>
              <a:rPr lang="it-IT" dirty="0"/>
              <a:t> (</a:t>
            </a:r>
            <a:r>
              <a:rPr lang="it-IT" dirty="0">
                <a:hlinkClick r:id="rId2"/>
              </a:rPr>
              <a:t>http://</a:t>
            </a:r>
            <a:r>
              <a:rPr lang="it-IT" dirty="0" smtClean="0">
                <a:hlinkClick r:id="rId2"/>
              </a:rPr>
              <a:t>hocomoco11.autosome.ru</a:t>
            </a:r>
            <a:r>
              <a:rPr lang="it-IT" dirty="0" smtClean="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a:t>
            </a:r>
            <a:r>
              <a:rPr lang="it-IT" dirty="0" smtClean="0"/>
              <a:t>Collection</a:t>
            </a:r>
          </a:p>
          <a:p>
            <a:pPr marL="45720" indent="0">
              <a:buNone/>
            </a:pPr>
            <a:r>
              <a:rPr lang="it-IT" dirty="0" smtClean="0"/>
              <a:t>Contiene 680 siti di riconoscimento per TF umani e 453 di topo, con relative sequenze </a:t>
            </a:r>
            <a:r>
              <a:rPr lang="it-IT" dirty="0" err="1" smtClean="0"/>
              <a:t>consensus</a:t>
            </a:r>
            <a:endParaRPr lang="it-IT" dirty="0" smtClean="0"/>
          </a:p>
          <a:p>
            <a:pPr marL="45720" indent="0">
              <a:buNone/>
            </a:pPr>
            <a:r>
              <a:rPr lang="it-IT" dirty="0" smtClean="0"/>
              <a:t>I fattori di trascrizione sono ordinati gerarchicamente sulla base della struttura</a:t>
            </a:r>
            <a:endParaRPr lang="it-IT" dirty="0" smtClean="0"/>
          </a:p>
          <a:p>
            <a:endParaRPr lang="it-IT" dirty="0" smtClean="0"/>
          </a:p>
          <a:p>
            <a:endParaRPr lang="it-IT" dirty="0"/>
          </a:p>
          <a:p>
            <a:endParaRPr lang="it-IT" dirty="0" smtClean="0"/>
          </a:p>
          <a:p>
            <a:endParaRPr lang="it-IT" dirty="0"/>
          </a:p>
          <a:p>
            <a:endParaRPr lang="it-IT" dirty="0" smtClean="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r>
              <a:rPr lang="it-IT" dirty="0" smtClean="0"/>
              <a:t>Come ben sappiamo sono ormai disponibili </a:t>
            </a:r>
            <a:r>
              <a:rPr lang="it-IT" dirty="0"/>
              <a:t>le sequenze di molti genomi </a:t>
            </a:r>
            <a:r>
              <a:rPr lang="it-IT" dirty="0" smtClean="0"/>
              <a:t>completi, sia per procarioti che per eucarioti</a:t>
            </a:r>
            <a:endParaRPr lang="it-IT" dirty="0"/>
          </a:p>
          <a:p>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buNone/>
            </a:pPr>
            <a:r>
              <a:rPr lang="it-IT" dirty="0"/>
              <a:t>-</a:t>
            </a:r>
            <a:r>
              <a:rPr lang="it-IT" dirty="0" smtClean="0"/>
              <a:t>regolazione </a:t>
            </a:r>
            <a:r>
              <a:rPr lang="it-IT" dirty="0"/>
              <a:t>espressione genica </a:t>
            </a:r>
          </a:p>
          <a:p>
            <a:pPr marL="45720" indent="0">
              <a:buNone/>
            </a:pPr>
            <a:r>
              <a:rPr lang="it-IT" dirty="0"/>
              <a:t>-</a:t>
            </a:r>
            <a:r>
              <a:rPr lang="it-IT" dirty="0" smtClean="0"/>
              <a:t>funzione </a:t>
            </a:r>
            <a:r>
              <a:rPr lang="it-IT" dirty="0"/>
              <a:t>proteine </a:t>
            </a:r>
          </a:p>
          <a:p>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Perche</a:t>
            </a:r>
            <a:r>
              <a:rPr lang="it-IT" dirty="0"/>
              <a:t>’ si possono applicare metodi di “PATTERN DISCOVERY” allo studio di sequenze regolative di geni ? </a:t>
            </a:r>
          </a:p>
          <a:p>
            <a:r>
              <a:rPr lang="it-IT" dirty="0"/>
              <a:t>E’ verosimile </a:t>
            </a:r>
            <a:r>
              <a:rPr lang="it-IT" dirty="0" smtClean="0"/>
              <a:t>che:</a:t>
            </a:r>
          </a:p>
          <a:p>
            <a:pPr marL="45720" indent="0">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trascrizione </a:t>
            </a:r>
          </a:p>
          <a:p>
            <a:pPr marL="45720" indent="0">
              <a:buNone/>
            </a:pPr>
            <a:r>
              <a:rPr lang="it-IT" dirty="0" smtClean="0"/>
              <a:t>2) </a:t>
            </a:r>
            <a:r>
              <a:rPr lang="it-IT" b="1" u="sng" dirty="0" smtClean="0"/>
              <a:t>condividano </a:t>
            </a:r>
            <a:r>
              <a:rPr lang="it-IT" b="1" u="sng" dirty="0"/>
              <a:t>almeno parte degli elementi regolativi cis-acting</a:t>
            </a:r>
            <a:r>
              <a:rPr lang="it-IT" dirty="0"/>
              <a:t>, cioe’ i segnali nelle sequenze </a:t>
            </a:r>
            <a:r>
              <a:rPr lang="it-IT" dirty="0" smtClean="0"/>
              <a:t>dei promotori </a:t>
            </a:r>
            <a:endParaRPr lang="it-IT" dirty="0"/>
          </a:p>
          <a:p>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SIGNIFICATIVI in una stringa </a:t>
            </a:r>
            <a:r>
              <a:rPr lang="it-IT" dirty="0"/>
              <a:t>o in un insieme di stringhe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r>
              <a:rPr lang="it-IT" dirty="0" smtClean="0"/>
              <a:t>Nel dettaglio, il primo step è un normalissimo BLASTp, nel quale possiamo come al solito settare la matrice di sostituzione e soglie relative all’e-value</a:t>
            </a:r>
          </a:p>
          <a:p>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selezionate o deselezionate</a:t>
            </a:r>
          </a:p>
          <a:p>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r>
              <a:rPr lang="it-IT" b="1" dirty="0" smtClean="0"/>
              <a:t>Sequence driven</a:t>
            </a:r>
            <a:r>
              <a:rPr lang="it-IT" dirty="0" smtClean="0"/>
              <a:t>: basato sull’allineamento tra sequenze</a:t>
            </a:r>
          </a:p>
          <a:p>
            <a:pPr marL="45720" indent="0">
              <a:buNone/>
            </a:pPr>
            <a:endParaRPr lang="it-IT" dirty="0"/>
          </a:p>
          <a:p>
            <a:r>
              <a:rPr lang="it-IT" dirty="0"/>
              <a:t>I metodi "pattern driven" cercano in una sequenza specifiche classi di pattern e valutano la loro frequenza di apparizione. </a:t>
            </a:r>
          </a:p>
          <a:p>
            <a:r>
              <a:rPr lang="it-IT" b="1" u="sng" dirty="0" smtClean="0"/>
              <a:t>Il </a:t>
            </a:r>
            <a:r>
              <a:rPr lang="it-IT" b="1" u="sng" dirty="0"/>
              <a:t>numero di pattern possibili aumenta esponenzialmente con la lunghezza dell'input</a:t>
            </a:r>
            <a:r>
              <a:rPr lang="it-IT" dirty="0" smtClean="0"/>
              <a:t>. </a:t>
            </a:r>
            <a:endParaRPr lang="it-IT" dirty="0"/>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Negli approcci pattern driven il </a:t>
            </a:r>
            <a:r>
              <a:rPr lang="it-IT" dirty="0"/>
              <a:t>problema e’ trovare </a:t>
            </a:r>
            <a:r>
              <a:rPr lang="it-IT" dirty="0" smtClean="0"/>
              <a:t>quali siano i pattern significativi </a:t>
            </a:r>
            <a:r>
              <a:rPr lang="it-IT" dirty="0"/>
              <a:t>tra tutti i possibili </a:t>
            </a:r>
            <a:r>
              <a:rPr lang="it-IT" dirty="0" smtClean="0"/>
              <a:t>pattern enumerabili. </a:t>
            </a:r>
            <a:r>
              <a:rPr lang="it-IT" dirty="0"/>
              <a:t>I pattern sono </a:t>
            </a:r>
            <a:r>
              <a:rPr lang="it-IT" dirty="0" smtClean="0"/>
              <a:t>sottostringhe di sequenza di lunghezza </a:t>
            </a:r>
            <a:r>
              <a:rPr lang="it-IT" i="1" dirty="0" smtClean="0"/>
              <a:t>n</a:t>
            </a:r>
            <a:r>
              <a:rPr lang="it-IT" dirty="0" smtClean="0"/>
              <a:t>. </a:t>
            </a:r>
            <a:r>
              <a:rPr lang="it-IT" dirty="0"/>
              <a:t>Considero tutti i possibili pattern lunghi </a:t>
            </a:r>
            <a:r>
              <a:rPr lang="it-IT" i="1" dirty="0" smtClean="0"/>
              <a:t>n</a:t>
            </a:r>
            <a:r>
              <a:rPr lang="it-IT" dirty="0" smtClean="0"/>
              <a:t>=10 </a:t>
            </a:r>
            <a:r>
              <a:rPr lang="it-IT" dirty="0"/>
              <a:t>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r>
              <a:rPr lang="it-IT" dirty="0" smtClean="0"/>
              <a:t>Sono </a:t>
            </a:r>
            <a:r>
              <a:rPr lang="it-IT" dirty="0"/>
              <a:t>rappresentati tutti 1 volta, mentre la sottostringa </a:t>
            </a:r>
            <a:r>
              <a:rPr lang="it-IT" b="1" dirty="0"/>
              <a:t>AGTCTTGTGCC</a:t>
            </a:r>
            <a:r>
              <a:rPr lang="it-IT" dirty="0"/>
              <a:t> e’ rappresentata 2 volte. </a:t>
            </a:r>
            <a:endParaRPr lang="it-IT" dirty="0" smtClean="0"/>
          </a:p>
          <a:p>
            <a:endParaRPr lang="it-IT" dirty="0"/>
          </a:p>
          <a:p>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r>
              <a:rPr lang="it-IT" dirty="0" smtClean="0"/>
              <a:t>Per </a:t>
            </a:r>
            <a:r>
              <a:rPr lang="it-IT" dirty="0"/>
              <a:t>calcolare quanto un fenomeno sia sorprendente ci si riferisce a quello che ci si aspetta, sotto un’ipotesi probabilistica. </a:t>
            </a:r>
            <a:r>
              <a:rPr lang="it-IT" b="1" dirty="0"/>
              <a:t>La frequenza attesa di una sottostringa dipende dalla composizione della stringa</a:t>
            </a:r>
            <a:r>
              <a:rPr lang="it-IT" dirty="0"/>
              <a:t>. </a:t>
            </a:r>
          </a:p>
          <a:p>
            <a:r>
              <a:rPr lang="fr-FR" dirty="0"/>
              <a:t>se %G=%C=%A=%T=25% </a:t>
            </a:r>
          </a:p>
          <a:p>
            <a:pPr marL="45720" indent="0">
              <a:buNone/>
            </a:pPr>
            <a:r>
              <a:rPr lang="it-IT" dirty="0"/>
              <a:t>posso immaginare una sorgente casuale che crea delle stringhe in modo che la probabilita’ di osservare un certo nucleotide in una certa posizione e’ indipendente dalla sequenza </a:t>
            </a:r>
            <a:r>
              <a:rPr lang="it-IT" dirty="0" smtClean="0"/>
              <a:t>generata fino a quel momento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I metodi sequence driven si </a:t>
            </a:r>
            <a:r>
              <a:rPr lang="it-IT" dirty="0"/>
              <a:t>basano su: </a:t>
            </a:r>
            <a:endParaRPr lang="it-IT" dirty="0" smtClean="0"/>
          </a:p>
          <a:p>
            <a:pPr marL="45720" indent="0">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buNone/>
            </a:pPr>
            <a:r>
              <a:rPr lang="it-IT" dirty="0" smtClean="0"/>
              <a:t>2) Per </a:t>
            </a:r>
            <a:r>
              <a:rPr lang="it-IT" dirty="0"/>
              <a:t>ogni gruppo, </a:t>
            </a:r>
            <a:r>
              <a:rPr lang="it-IT" b="1" dirty="0"/>
              <a:t>ricerca di pattern comuni tra le sequenze</a:t>
            </a:r>
            <a:r>
              <a:rPr lang="it-IT" dirty="0"/>
              <a:t> </a:t>
            </a:r>
          </a:p>
          <a:p>
            <a:pPr marL="45720" indent="0">
              <a:buNone/>
            </a:pPr>
            <a:r>
              <a:rPr lang="it-IT" dirty="0" smtClean="0"/>
              <a:t>3) </a:t>
            </a:r>
            <a:r>
              <a:rPr lang="it-IT" b="1" dirty="0" smtClean="0"/>
              <a:t>Raggruppamento </a:t>
            </a:r>
            <a:r>
              <a:rPr lang="it-IT" b="1" dirty="0"/>
              <a:t>di pattern simili</a:t>
            </a:r>
            <a:r>
              <a:rPr lang="it-IT" dirty="0"/>
              <a:t> e ripetizione dello step precedente fino a che rimane un solo gruppo </a:t>
            </a:r>
          </a:p>
          <a:p>
            <a:endParaRPr lang="it-IT" dirty="0"/>
          </a:p>
          <a:p>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396871"/>
            <a:ext cx="10251791" cy="296812"/>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a:t>
            </a:r>
            <a:r>
              <a:rPr lang="it-IT" dirty="0" smtClean="0"/>
              <a:t>–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10000"/>
          </a:bodyPr>
          <a:lstStyle/>
          <a:p>
            <a:r>
              <a:rPr lang="it-IT" dirty="0" smtClean="0"/>
              <a:t>Pattern Hit </a:t>
            </a:r>
            <a:r>
              <a:rPr lang="it-IT" dirty="0" err="1" smtClean="0"/>
              <a:t>Initiated</a:t>
            </a:r>
            <a:r>
              <a:rPr lang="it-IT" dirty="0" smtClean="0"/>
              <a:t> BLAST, sempre accessibile dalla home page di BLAST NCBI</a:t>
            </a:r>
          </a:p>
          <a:p>
            <a:r>
              <a:rPr lang="it-IT" dirty="0" smtClean="0"/>
              <a:t>Permette di combinare la ricerca di un pattern (pattern </a:t>
            </a:r>
            <a:r>
              <a:rPr lang="it-IT" dirty="0" err="1" smtClean="0"/>
              <a:t>matching</a:t>
            </a:r>
            <a:r>
              <a:rPr lang="it-IT" dirty="0" smtClean="0"/>
              <a:t>, indicato dall’utente con una </a:t>
            </a:r>
            <a:r>
              <a:rPr lang="it-IT" b="1" dirty="0" smtClean="0"/>
              <a:t>regular </a:t>
            </a:r>
            <a:r>
              <a:rPr lang="it-IT" b="1" dirty="0" err="1" smtClean="0"/>
              <a:t>expression</a:t>
            </a:r>
            <a:r>
              <a:rPr lang="it-IT" dirty="0" smtClean="0"/>
              <a:t>) con allineamenti locali delle regioni fiancheggianti</a:t>
            </a:r>
          </a:p>
          <a:p>
            <a:r>
              <a:rPr lang="it-IT" dirty="0" smtClean="0"/>
              <a:t>Il pattern va inserito da «</a:t>
            </a:r>
            <a:r>
              <a:rPr lang="it-IT" u="sng" dirty="0" err="1" smtClean="0"/>
              <a:t>enter</a:t>
            </a:r>
            <a:r>
              <a:rPr lang="it-IT" u="sng" dirty="0" smtClean="0"/>
              <a:t> a PHI pattern</a:t>
            </a:r>
            <a:r>
              <a:rPr lang="it-IT" dirty="0" smtClean="0"/>
              <a:t>» nell’interfaccia grafica</a:t>
            </a:r>
          </a:p>
          <a:p>
            <a:r>
              <a:rPr lang="it-IT" dirty="0" smtClean="0"/>
              <a:t>La domanda a cui PHI-BLAST tenta di dare una risposta è: data una sequenza X che contiene il pattern Y, quali sono le sequenze nel database che contengono il pattern Y e che sono significativamente simili ad X nelle regioni d’intorno al pattern stesso?</a:t>
            </a:r>
          </a:p>
          <a:p>
            <a:r>
              <a:rPr lang="it-IT" dirty="0" smtClean="0"/>
              <a:t>In sostanza PHI BLAST </a:t>
            </a:r>
            <a:r>
              <a:rPr lang="it-IT" b="1" dirty="0" smtClean="0"/>
              <a:t>ottimizza il pattern </a:t>
            </a:r>
            <a:r>
              <a:rPr lang="it-IT" b="1" dirty="0" err="1" smtClean="0"/>
              <a:t>matching</a:t>
            </a:r>
            <a:r>
              <a:rPr lang="it-IT" b="1" dirty="0" smtClean="0"/>
              <a:t> </a:t>
            </a:r>
            <a:r>
              <a:rPr lang="it-IT" dirty="0" smtClean="0"/>
              <a:t>permettendo di filtrare tutti gli hit probabilmente casuali, cioè quelli che pur mostrando la presenza del pattern ricercato, non sono simili alla sequenza </a:t>
            </a:r>
            <a:r>
              <a:rPr lang="it-IT" dirty="0" err="1" smtClean="0"/>
              <a:t>query</a:t>
            </a:r>
            <a:r>
              <a:rPr lang="it-IT" dirty="0" smtClean="0"/>
              <a:t> o, viceversa, di non mostrare i risultati che, pur avendo un buon e-</a:t>
            </a:r>
            <a:r>
              <a:rPr lang="it-IT" dirty="0" err="1" smtClean="0"/>
              <a:t>value</a:t>
            </a:r>
            <a:r>
              <a:rPr lang="it-IT" dirty="0" smtClean="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lnSpcReduction="10000"/>
          </a:bodyPr>
          <a:lstStyle/>
          <a:p>
            <a:r>
              <a:rPr lang="it-IT" dirty="0" smtClean="0"/>
              <a:t>Si usano le cosiddette «</a:t>
            </a:r>
            <a:r>
              <a:rPr lang="it-IT" b="1" u="sng" dirty="0" smtClean="0"/>
              <a:t>regular </a:t>
            </a:r>
            <a:r>
              <a:rPr lang="it-IT" b="1" u="sng" dirty="0" err="1" smtClean="0"/>
              <a:t>expression</a:t>
            </a:r>
            <a:r>
              <a:rPr lang="it-IT" dirty="0" smtClean="0"/>
              <a:t>», molto utili per ricerche in </a:t>
            </a:r>
            <a:r>
              <a:rPr lang="it-IT" dirty="0" err="1" smtClean="0"/>
              <a:t>files</a:t>
            </a:r>
            <a:r>
              <a:rPr lang="it-IT" dirty="0" smtClean="0"/>
              <a:t> di testo</a:t>
            </a:r>
          </a:p>
          <a:p>
            <a:r>
              <a:rPr lang="it-IT" dirty="0" smtClean="0"/>
              <a:t>Alcuni esempi…</a:t>
            </a:r>
          </a:p>
          <a:p>
            <a:r>
              <a:rPr lang="it-IT" dirty="0" smtClean="0"/>
              <a:t>Amino acidi riportati con codice IUPAC standard (A, D, E, F, ecc.)</a:t>
            </a:r>
          </a:p>
          <a:p>
            <a:r>
              <a:rPr lang="it-IT" dirty="0" smtClean="0"/>
              <a:t>Posso indicare la possibilità di trovare diversi amino acidi in una posizione inserendoli tra parentesi quadre: A[RF]G indica che saranno accettate le stringhe ARG oppure AFG</a:t>
            </a:r>
          </a:p>
          <a:p>
            <a:r>
              <a:rPr lang="it-IT" dirty="0" smtClean="0"/>
              <a:t>Se mi aspetto di trovare un aa ripetuto n volte posso indicare il numero tra parentesi: A(5) indica una alanina ripetuta 5 volte</a:t>
            </a:r>
          </a:p>
          <a:p>
            <a:r>
              <a:rPr lang="it-IT" dirty="0" smtClean="0"/>
              <a:t>Se il numero di occorrenze può variare, posso indicarlo in questo modo: T(2,5) mi indica che posso trovare una treonina presente 2, 3, 4 o 5 volte consecutivamente. Questo utilizzo torna di solito più utile per indicare amino acidi ignoti (X)</a:t>
            </a:r>
          </a:p>
          <a:p>
            <a:endParaRPr lang="it-IT" dirty="0"/>
          </a:p>
          <a:p>
            <a:r>
              <a:rPr lang="it-IT" dirty="0" smtClean="0"/>
              <a:t>Cosa indica ad esempio il pattern «KTX(5,8)SX(3)L»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r>
              <a:rPr lang="it-IT" dirty="0" smtClean="0"/>
              <a:t>Parte del </a:t>
            </a:r>
            <a:r>
              <a:rPr lang="it-IT" b="1" dirty="0" smtClean="0"/>
              <a:t>MEME suite </a:t>
            </a:r>
            <a:r>
              <a:rPr lang="it-IT" dirty="0" smtClean="0"/>
              <a:t>(ne parleremo nelle prossime </a:t>
            </a:r>
            <a:r>
              <a:rPr lang="it-IT" dirty="0" err="1" smtClean="0"/>
              <a:t>slides</a:t>
            </a:r>
            <a:r>
              <a:rPr lang="it-IT" dirty="0" smtClean="0"/>
              <a:t>)</a:t>
            </a:r>
          </a:p>
          <a:p>
            <a:r>
              <a:rPr lang="it-IT" dirty="0" smtClean="0"/>
              <a:t>Acronimo per </a:t>
            </a:r>
            <a:r>
              <a:rPr lang="it-IT" b="1" dirty="0" err="1" smtClean="0"/>
              <a:t>Find</a:t>
            </a:r>
            <a:r>
              <a:rPr lang="it-IT" b="1" dirty="0" smtClean="0"/>
              <a:t> </a:t>
            </a:r>
            <a:r>
              <a:rPr lang="it-IT" b="1" dirty="0" err="1" smtClean="0"/>
              <a:t>Individual</a:t>
            </a:r>
            <a:r>
              <a:rPr lang="it-IT" b="1" dirty="0" smtClean="0"/>
              <a:t> </a:t>
            </a:r>
            <a:r>
              <a:rPr lang="it-IT" b="1" dirty="0" err="1" smtClean="0"/>
              <a:t>Motif</a:t>
            </a:r>
            <a:r>
              <a:rPr lang="it-IT" b="1" dirty="0" smtClean="0"/>
              <a:t> </a:t>
            </a:r>
            <a:r>
              <a:rPr lang="it-IT" b="1" dirty="0" err="1" smtClean="0"/>
              <a:t>Occurrences</a:t>
            </a:r>
            <a:endParaRPr lang="it-IT" b="1" dirty="0" smtClean="0"/>
          </a:p>
          <a:p>
            <a:r>
              <a:rPr lang="en-US" dirty="0">
                <a:hlinkClick r:id="rId2"/>
              </a:rPr>
              <a:t>http://</a:t>
            </a:r>
            <a:r>
              <a:rPr lang="en-US" dirty="0" smtClean="0">
                <a:hlinkClick r:id="rId2"/>
              </a:rPr>
              <a:t>meme-suite.org/tools/fimo</a:t>
            </a:r>
            <a:endParaRPr lang="en-US" dirty="0" smtClean="0"/>
          </a:p>
          <a:p>
            <a:r>
              <a:rPr lang="it-IT" dirty="0" smtClean="0"/>
              <a:t>Può essere utilizzato quando voglio cercare se un particolare motivo è presente o meno in un gruppo di sequenze</a:t>
            </a:r>
          </a:p>
          <a:p>
            <a:r>
              <a:rPr lang="it-IT" dirty="0" smtClean="0"/>
              <a:t>L’input può essere una regular </a:t>
            </a:r>
            <a:r>
              <a:rPr lang="it-IT" dirty="0" err="1" smtClean="0"/>
              <a:t>expression</a:t>
            </a:r>
            <a:r>
              <a:rPr lang="it-IT" dirty="0" smtClean="0"/>
              <a:t> o una matrice PSSM</a:t>
            </a:r>
          </a:p>
          <a:p>
            <a:r>
              <a:rPr lang="it-IT" dirty="0" smtClean="0"/>
              <a:t>I risultati vengono presentati assieme ad un p-</a:t>
            </a:r>
            <a:r>
              <a:rPr lang="it-IT" dirty="0" err="1" smtClean="0"/>
              <a:t>value</a:t>
            </a:r>
            <a:r>
              <a:rPr lang="it-IT" dirty="0" smtClean="0"/>
              <a:t> per filtrare </a:t>
            </a:r>
            <a:r>
              <a:rPr lang="it-IT" dirty="0" err="1" smtClean="0"/>
              <a:t>hits</a:t>
            </a:r>
            <a:r>
              <a:rPr lang="it-IT" dirty="0" smtClean="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a:t>
            </a:r>
            <a:r>
              <a:rPr lang="it-IT" dirty="0" smtClean="0"/>
              <a:t>–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lstStyle/>
          <a:p>
            <a:r>
              <a:rPr lang="it-IT" dirty="0" smtClean="0"/>
              <a:t>Pattern </a:t>
            </a:r>
            <a:r>
              <a:rPr lang="it-IT" dirty="0" err="1" smtClean="0"/>
              <a:t>matching</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smtClean="0"/>
              <a:t>ELM</a:t>
            </a:r>
            <a:r>
              <a:rPr lang="it-IT" dirty="0" smtClean="0"/>
              <a:t> (</a:t>
            </a:r>
            <a:r>
              <a:rPr lang="it-IT" dirty="0" err="1" smtClean="0"/>
              <a:t>Eukaryotic</a:t>
            </a:r>
            <a:r>
              <a:rPr lang="it-IT" dirty="0" smtClean="0"/>
              <a:t> Linear </a:t>
            </a:r>
            <a:r>
              <a:rPr lang="it-IT" dirty="0" err="1" smtClean="0"/>
              <a:t>Motif</a:t>
            </a:r>
            <a:r>
              <a:rPr lang="it-IT" dirty="0" smtClean="0"/>
              <a:t>)  </a:t>
            </a:r>
            <a:r>
              <a:rPr lang="it-IT" dirty="0" err="1" smtClean="0"/>
              <a:t>resource</a:t>
            </a:r>
            <a:endParaRPr lang="it-IT" dirty="0" smtClean="0"/>
          </a:p>
          <a:p>
            <a:r>
              <a:rPr lang="en-US" dirty="0">
                <a:hlinkClick r:id="rId2"/>
              </a:rPr>
              <a:t>http://</a:t>
            </a:r>
            <a:r>
              <a:rPr lang="en-US" dirty="0" smtClean="0">
                <a:hlinkClick r:id="rId2"/>
              </a:rPr>
              <a:t>elm.eu.org</a:t>
            </a:r>
            <a:r>
              <a:rPr lang="en-US" dirty="0" smtClean="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592" y="2662031"/>
            <a:ext cx="7790093" cy="3822852"/>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lstStyle/>
          <a:p>
            <a:r>
              <a:rPr lang="it-IT" dirty="0" smtClean="0"/>
              <a:t>Pattern </a:t>
            </a:r>
            <a:r>
              <a:rPr lang="it-IT" dirty="0" err="1" smtClean="0"/>
              <a:t>matching</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dirty="0" smtClean="0"/>
              <a:t>La sequenza di una proteina può essere analizzata ricercando una serie di motivi sperimentalmente validati (depositati nel database sotto forma di regular </a:t>
            </a:r>
            <a:r>
              <a:rPr lang="it-IT" dirty="0" err="1" smtClean="0"/>
              <a:t>expressions</a:t>
            </a:r>
            <a:r>
              <a:rPr lang="it-IT" dirty="0" smtClean="0"/>
              <a:t>)</a:t>
            </a:r>
          </a:p>
          <a:p>
            <a:r>
              <a:rPr lang="it-IT" dirty="0" smtClean="0"/>
              <a:t>SI può trattare di siti di </a:t>
            </a:r>
            <a:r>
              <a:rPr lang="it-IT" dirty="0" err="1" smtClean="0"/>
              <a:t>glicosilazione</a:t>
            </a:r>
            <a:r>
              <a:rPr lang="it-IT" dirty="0" smtClean="0"/>
              <a:t>, </a:t>
            </a:r>
            <a:r>
              <a:rPr lang="it-IT" dirty="0" err="1" smtClean="0"/>
              <a:t>sumoilazione</a:t>
            </a:r>
            <a:r>
              <a:rPr lang="it-IT" dirty="0" smtClean="0"/>
              <a:t>, fosforilazione…</a:t>
            </a:r>
          </a:p>
          <a:p>
            <a:r>
              <a:rPr lang="it-IT" dirty="0" smtClean="0"/>
              <a:t>Si può trattare di siti di taglio da parte di </a:t>
            </a:r>
            <a:r>
              <a:rPr lang="it-IT" dirty="0" err="1" smtClean="0"/>
              <a:t>endo</a:t>
            </a:r>
            <a:r>
              <a:rPr lang="it-IT" dirty="0" smtClean="0"/>
              <a:t>- ed </a:t>
            </a:r>
            <a:r>
              <a:rPr lang="it-IT" dirty="0" err="1" smtClean="0"/>
              <a:t>eso</a:t>
            </a:r>
            <a:r>
              <a:rPr lang="it-IT" dirty="0" smtClean="0"/>
              <a:t>-proteasi</a:t>
            </a:r>
          </a:p>
          <a:p>
            <a:r>
              <a:rPr lang="it-IT" dirty="0" smtClean="0"/>
              <a:t>Il server permette una predizione dettagliata di tutte le possibili </a:t>
            </a:r>
            <a:r>
              <a:rPr lang="it-IT" b="1" dirty="0" smtClean="0"/>
              <a:t>modificazioni post-</a:t>
            </a:r>
            <a:r>
              <a:rPr lang="it-IT" b="1" dirty="0" err="1" smtClean="0"/>
              <a:t>traduzionali</a:t>
            </a:r>
            <a:r>
              <a:rPr lang="it-IT" b="1" dirty="0" smtClean="0"/>
              <a:t> </a:t>
            </a:r>
            <a:r>
              <a:rPr lang="it-IT" dirty="0" smtClean="0"/>
              <a:t>a cui una proteina eucariotica può essere soggetta</a:t>
            </a:r>
          </a:p>
          <a:p>
            <a:r>
              <a:rPr lang="it-IT" dirty="0" smtClean="0"/>
              <a:t>Integra anche la predizione di domini proteici conservati effettuata tramite SMART</a:t>
            </a:r>
            <a:endParaRPr lang="en-US" dirty="0" smtClean="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477328"/>
          </a:xfrm>
          <a:prstGeom prst="rect">
            <a:avLst/>
          </a:prstGeom>
          <a:noFill/>
        </p:spPr>
        <p:txBody>
          <a:bodyPr wrap="square" rtlCol="0">
            <a:spAutoFit/>
          </a:bodyPr>
          <a:lstStyle/>
          <a:p>
            <a:r>
              <a:rPr lang="it-IT" dirty="0" smtClean="0"/>
              <a:t>Una tabella dettagliata mi aiuta a capire se il tipo di modificazione post-</a:t>
            </a:r>
            <a:r>
              <a:rPr lang="it-IT" dirty="0" err="1" smtClean="0"/>
              <a:t>traduzionale</a:t>
            </a:r>
            <a:r>
              <a:rPr lang="it-IT" dirty="0" smtClean="0"/>
              <a:t> predetto ha senso nel contesto biologico (cellulare o subcellulare) in cui la proteina di interesse è prodotta</a:t>
            </a:r>
          </a:p>
          <a:p>
            <a:endParaRPr lang="it-IT" dirty="0"/>
          </a:p>
          <a:p>
            <a:r>
              <a:rPr lang="it-IT" dirty="0" smtClean="0"/>
              <a:t>Ogni motivo rilevato è accompagnato da un p-</a:t>
            </a:r>
            <a:r>
              <a:rPr lang="it-IT" dirty="0" err="1" smtClean="0"/>
              <a:t>value</a:t>
            </a:r>
            <a:r>
              <a:rPr lang="it-IT" dirty="0" smtClean="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a:bodyPr>
          <a:lstStyle/>
          <a:p>
            <a:r>
              <a:rPr lang="it-IT" dirty="0" smtClean="0"/>
              <a:t>Molte proteine si sono evolute sviluppando </a:t>
            </a:r>
            <a:r>
              <a:rPr lang="it-IT" dirty="0" err="1" smtClean="0"/>
              <a:t>repeats</a:t>
            </a:r>
            <a:r>
              <a:rPr lang="it-IT" dirty="0" smtClean="0"/>
              <a:t> interne che possono talvolta corrispondere a motivi funzionalmente importanti (noti oppure ignoti)</a:t>
            </a:r>
          </a:p>
          <a:p>
            <a:r>
              <a:rPr lang="it-IT" dirty="0" smtClean="0"/>
              <a:t>Nel caso si trattasse di </a:t>
            </a:r>
            <a:r>
              <a:rPr lang="it-IT" dirty="0" err="1" smtClean="0"/>
              <a:t>repeats</a:t>
            </a:r>
            <a:r>
              <a:rPr lang="it-IT" dirty="0" smtClean="0"/>
              <a:t> note sarebbe possibile effettuare una ricerca tramite pattern </a:t>
            </a:r>
            <a:r>
              <a:rPr lang="it-IT" dirty="0" err="1" smtClean="0"/>
              <a:t>matching</a:t>
            </a:r>
            <a:r>
              <a:rPr lang="it-IT" dirty="0" smtClean="0"/>
              <a:t>/</a:t>
            </a:r>
            <a:r>
              <a:rPr lang="it-IT" dirty="0" err="1" smtClean="0"/>
              <a:t>recognition</a:t>
            </a:r>
            <a:r>
              <a:rPr lang="it-IT" dirty="0" smtClean="0"/>
              <a:t> all’interno di un database</a:t>
            </a:r>
          </a:p>
          <a:p>
            <a:r>
              <a:rPr lang="it-IT" dirty="0" smtClean="0"/>
              <a:t>Se le </a:t>
            </a:r>
            <a:r>
              <a:rPr lang="it-IT" dirty="0" err="1" smtClean="0"/>
              <a:t>repeats</a:t>
            </a:r>
            <a:r>
              <a:rPr lang="it-IT" dirty="0" smtClean="0"/>
              <a:t> fossero ignote sorgerebbe la necessità di identificarle </a:t>
            </a:r>
            <a:r>
              <a:rPr lang="it-IT" i="1" dirty="0" smtClean="0"/>
              <a:t>de novo</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08" y="3173743"/>
            <a:ext cx="6611273" cy="3096057"/>
          </a:xfrm>
          <a:prstGeom prst="rect">
            <a:avLst/>
          </a:prstGeom>
        </p:spPr>
      </p:pic>
    </p:spTree>
    <p:extLst>
      <p:ext uri="{BB962C8B-B14F-4D97-AF65-F5344CB8AC3E}">
        <p14:creationId xmlns:p14="http://schemas.microsoft.com/office/powerpoint/2010/main" val="37638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lnSpcReduction="10000"/>
          </a:bodyPr>
          <a:lstStyle/>
          <a:p>
            <a:r>
              <a:rPr lang="it-IT" dirty="0" smtClean="0"/>
              <a:t>Esistono vari approcci, concettualmente leggermente diversi</a:t>
            </a:r>
          </a:p>
          <a:p>
            <a:r>
              <a:rPr lang="it-IT" b="1" i="1" dirty="0" smtClean="0"/>
              <a:t>RADAR</a:t>
            </a:r>
            <a:r>
              <a:rPr lang="it-IT" i="1" dirty="0" smtClean="0"/>
              <a:t>, </a:t>
            </a:r>
            <a:r>
              <a:rPr lang="en-US" dirty="0"/>
              <a:t>Rapid Automatic Detection and Alignment of </a:t>
            </a:r>
            <a:r>
              <a:rPr lang="en-US" dirty="0" smtClean="0"/>
              <a:t>Repeats</a:t>
            </a:r>
          </a:p>
          <a:p>
            <a:r>
              <a:rPr lang="it-IT" i="1" dirty="0">
                <a:hlinkClick r:id="rId2"/>
              </a:rPr>
              <a:t>https://www.ebi.ac.uk/Tools/pfa/radar</a:t>
            </a:r>
            <a:r>
              <a:rPr lang="it-IT" i="1" dirty="0" smtClean="0">
                <a:hlinkClick r:id="rId2"/>
              </a:rPr>
              <a:t>/</a:t>
            </a:r>
            <a:endParaRPr lang="it-IT" i="1" dirty="0" smtClean="0"/>
          </a:p>
          <a:p>
            <a:r>
              <a:rPr lang="it-IT" b="1" i="1" dirty="0" smtClean="0"/>
              <a:t>T-REKS</a:t>
            </a:r>
          </a:p>
          <a:p>
            <a:r>
              <a:rPr lang="it-IT" i="1" dirty="0">
                <a:hlinkClick r:id="rId3"/>
              </a:rPr>
              <a:t>http://bioinfo.montp.cnrs.fr/?r=t-reks</a:t>
            </a:r>
            <a:r>
              <a:rPr lang="it-IT" i="1" dirty="0" smtClean="0">
                <a:hlinkClick r:id="rId3"/>
              </a:rPr>
              <a:t>/</a:t>
            </a:r>
            <a:endParaRPr lang="it-IT" i="1" dirty="0" smtClean="0"/>
          </a:p>
          <a:p>
            <a:r>
              <a:rPr lang="it-IT" b="1" i="1" dirty="0" smtClean="0"/>
              <a:t>TRUST</a:t>
            </a:r>
          </a:p>
          <a:p>
            <a:r>
              <a:rPr lang="it-IT" i="1" dirty="0">
                <a:hlinkClick r:id="rId4"/>
              </a:rPr>
              <a:t>http://www.ibi.vu.nl/programs/trustwww</a:t>
            </a:r>
            <a:r>
              <a:rPr lang="it-IT" i="1" dirty="0" smtClean="0">
                <a:hlinkClick r:id="rId4"/>
              </a:rPr>
              <a:t>/</a:t>
            </a:r>
            <a:endParaRPr lang="it-IT" i="1" dirty="0" smtClean="0"/>
          </a:p>
          <a:p>
            <a:r>
              <a:rPr lang="it-IT" b="1" i="1" dirty="0" smtClean="0"/>
              <a:t>REPRO</a:t>
            </a:r>
          </a:p>
          <a:p>
            <a:r>
              <a:rPr lang="it-IT" i="1" dirty="0">
                <a:hlinkClick r:id="rId5"/>
              </a:rPr>
              <a:t>http://www.ibi.vu.nl/programs/reprowww</a:t>
            </a:r>
            <a:r>
              <a:rPr lang="it-IT" i="1" dirty="0" smtClean="0">
                <a:hlinkClick r:id="rId5"/>
              </a:rPr>
              <a:t>/</a:t>
            </a:r>
            <a:r>
              <a:rPr lang="it-IT" i="1" dirty="0" smtClean="0"/>
              <a:t> </a:t>
            </a:r>
          </a:p>
          <a:p>
            <a:r>
              <a:rPr lang="it-IT" dirty="0" smtClean="0"/>
              <a:t>In alcuni casi applicabili anche a DNA</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44" y="4395211"/>
            <a:ext cx="5522776" cy="1913202"/>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6766" y="2002447"/>
            <a:ext cx="3074114" cy="2317306"/>
          </a:xfrm>
          <a:prstGeom prst="rect">
            <a:avLst/>
          </a:prstGeom>
        </p:spPr>
      </p:pic>
    </p:spTree>
    <p:extLst>
      <p:ext uri="{BB962C8B-B14F-4D97-AF65-F5344CB8AC3E}">
        <p14:creationId xmlns:p14="http://schemas.microsoft.com/office/powerpoint/2010/main" val="26699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a:t>
            </a:r>
            <a:r>
              <a:rPr lang="it-IT" dirty="0" err="1" smtClean="0"/>
              <a:t>discovery</a:t>
            </a:r>
            <a:r>
              <a:rPr lang="it-IT" dirty="0" smtClean="0"/>
              <a:t> – esempio - MEME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a:t>
            </a:r>
            <a:r>
              <a:rPr lang="it-IT" b="1" dirty="0" smtClean="0"/>
              <a:t>The MEME suite</a:t>
            </a:r>
            <a:r>
              <a:rPr lang="it-IT" dirty="0" smtClean="0"/>
              <a:t>», accessibile online, racchiude una serie di </a:t>
            </a:r>
            <a:r>
              <a:rPr lang="it-IT" dirty="0" err="1" smtClean="0"/>
              <a:t>tools</a:t>
            </a:r>
            <a:r>
              <a:rPr lang="it-IT" dirty="0" smtClean="0"/>
              <a:t> utili per studiare la presenza di motivi in un subset di sequenze nucleotidiche o proteiche</a:t>
            </a:r>
          </a:p>
          <a:p>
            <a:r>
              <a:rPr lang="it-IT" dirty="0">
                <a:hlinkClick r:id="rId2"/>
              </a:rPr>
              <a:t>http://</a:t>
            </a:r>
            <a:r>
              <a:rPr lang="it-IT" dirty="0" smtClean="0">
                <a:hlinkClick r:id="rId2"/>
              </a:rPr>
              <a:t>meme-suite.org/tools/meme</a:t>
            </a:r>
            <a:endParaRPr lang="it-IT" dirty="0" smtClean="0"/>
          </a:p>
          <a:p>
            <a:r>
              <a:rPr lang="it-IT" dirty="0" smtClean="0"/>
              <a:t>MEME è un acronimo per Multiple </a:t>
            </a:r>
            <a:r>
              <a:rPr lang="it-IT" dirty="0" err="1" smtClean="0"/>
              <a:t>Em</a:t>
            </a:r>
            <a:r>
              <a:rPr lang="it-IT" dirty="0" smtClean="0"/>
              <a:t> for Model </a:t>
            </a:r>
            <a:r>
              <a:rPr lang="it-IT" dirty="0" err="1" smtClean="0"/>
              <a:t>Elicitation</a:t>
            </a:r>
            <a:r>
              <a:rPr lang="it-IT" dirty="0" smtClean="0"/>
              <a:t> ed è uno dei vari </a:t>
            </a:r>
            <a:r>
              <a:rPr lang="it-IT" dirty="0" err="1" smtClean="0"/>
              <a:t>tools</a:t>
            </a:r>
            <a:r>
              <a:rPr lang="it-IT" dirty="0" smtClean="0"/>
              <a:t> inclusi nella MEME suite </a:t>
            </a:r>
            <a:r>
              <a:rPr lang="it-IT" dirty="0" smtClean="0"/>
              <a:t>(a cui </a:t>
            </a:r>
            <a:r>
              <a:rPr lang="it-IT" dirty="0" smtClean="0"/>
              <a:t>da il nome)</a:t>
            </a:r>
          </a:p>
          <a:p>
            <a:r>
              <a:rPr lang="it-IT" dirty="0" smtClean="0"/>
              <a:t>E’ uno strumento per pattern </a:t>
            </a:r>
            <a:r>
              <a:rPr lang="it-IT" dirty="0" err="1" smtClean="0"/>
              <a:t>discovery</a:t>
            </a:r>
            <a:endParaRPr lang="it-IT" dirty="0" smtClean="0"/>
          </a:p>
          <a:p>
            <a:r>
              <a:rPr lang="it-IT" dirty="0" smtClean="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r>
              <a:rPr lang="en-US" dirty="0" smtClean="0"/>
              <a:t>.”</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smtClean="0"/>
              <a:t>Pattern </a:t>
            </a:r>
            <a:r>
              <a:rPr lang="it-IT" dirty="0" err="1" smtClean="0"/>
              <a:t>discovery</a:t>
            </a:r>
            <a:r>
              <a:rPr lang="it-IT" dirty="0" smtClean="0"/>
              <a:t> – esempio - MEME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Lo posso utilizzare quando ho un gruppo di sequenze che presuppongo possano essere ad esempio </a:t>
            </a:r>
            <a:r>
              <a:rPr lang="it-IT" dirty="0" err="1" smtClean="0"/>
              <a:t>coregolate</a:t>
            </a:r>
            <a:r>
              <a:rPr lang="it-IT" dirty="0" smtClean="0"/>
              <a:t> (sotto il controllo dello stesso promotore o regolate </a:t>
            </a:r>
            <a:r>
              <a:rPr lang="it-IT" dirty="0" smtClean="0"/>
              <a:t>dallo </a:t>
            </a:r>
            <a:r>
              <a:rPr lang="it-IT" dirty="0" smtClean="0"/>
              <a:t>stesso fattore di trascrizione), ma non conosco la sequenza </a:t>
            </a:r>
            <a:r>
              <a:rPr lang="it-IT" i="1" dirty="0" err="1" smtClean="0"/>
              <a:t>consensus</a:t>
            </a:r>
            <a:r>
              <a:rPr lang="it-IT" dirty="0" smtClean="0"/>
              <a:t> dello stesso</a:t>
            </a:r>
          </a:p>
          <a:p>
            <a:pPr marL="285750" indent="-285750">
              <a:buFont typeface="Arial" panose="020B0604020202020204" pitchFamily="34" charset="0"/>
              <a:buChar char="•"/>
            </a:pPr>
            <a:r>
              <a:rPr lang="it-IT" dirty="0" smtClean="0"/>
              <a:t>Possono essere identificati più motivi, anche di lunghezza diversa e sono tollerate alcune variazioni</a:t>
            </a:r>
          </a:p>
          <a:p>
            <a:pPr marL="285750" indent="-285750">
              <a:buFont typeface="Arial" panose="020B0604020202020204" pitchFamily="34" charset="0"/>
              <a:buChar char="•"/>
            </a:pPr>
            <a:r>
              <a:rPr lang="it-IT" dirty="0" smtClean="0"/>
              <a:t>I risultati vengono riportati come sequenze </a:t>
            </a:r>
            <a:r>
              <a:rPr lang="it-IT" dirty="0" err="1" smtClean="0"/>
              <a:t>consensus</a:t>
            </a:r>
            <a:r>
              <a:rPr lang="it-IT" dirty="0" smtClean="0"/>
              <a:t> (loghi) associati a p-</a:t>
            </a:r>
            <a:r>
              <a:rPr lang="it-IT" dirty="0" err="1" smtClean="0"/>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La matrice PSSM, ovvero il </a:t>
            </a:r>
            <a:r>
              <a:rPr lang="it-IT" b="1" u="sng" dirty="0" smtClean="0"/>
              <a:t>profilo</a:t>
            </a:r>
            <a:r>
              <a:rPr lang="it-IT" dirty="0" smtClean="0"/>
              <a:t> così generato viene utilizzato per ricalcolare gli score di allineamento in sostituzione alla classica matrice PAM o BLOSUM utilizzata nella prima iterazione dell’analisi</a:t>
            </a:r>
          </a:p>
          <a:p>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r>
              <a:rPr lang="it-IT" b="1" u="sng" dirty="0" smtClean="0"/>
              <a:t>Il processo può essere reiterato n volte</a:t>
            </a:r>
            <a:r>
              <a:rPr lang="it-IT" dirty="0" smtClean="0"/>
              <a:t>, facendo ricalcolare di volta in volta il profilo in seguito all’inserimento di nuove sequenze nel MSA</a:t>
            </a:r>
          </a:p>
          <a:p>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5142519" cy="5345709"/>
          </a:xfrm>
        </p:spPr>
        <p:txBody>
          <a:bodyPr>
            <a:normAutofit/>
          </a:bodyPr>
          <a:lstStyle/>
          <a:p>
            <a:pPr>
              <a:buFont typeface="Wingdings" panose="05000000000000000000" pitchFamily="2" charset="2"/>
              <a:buChar char="ü"/>
            </a:pPr>
            <a:r>
              <a:rPr lang="it-IT" dirty="0" smtClean="0"/>
              <a:t>Una proteina puà essere anche considerata come una serie di </a:t>
            </a:r>
            <a:r>
              <a:rPr lang="it-IT" b="1" u="sng" dirty="0" smtClean="0"/>
              <a:t>domini</a:t>
            </a:r>
          </a:p>
          <a:p>
            <a:pPr>
              <a:buFont typeface="Wingdings" panose="05000000000000000000" pitchFamily="2" charset="2"/>
              <a:buChar char="ü"/>
            </a:pPr>
            <a:r>
              <a:rPr lang="it-IT" b="1" u="sng" dirty="0" smtClean="0"/>
              <a:t>Questi possono avere una determinata funzione e di conseguenza una determinata struttura</a:t>
            </a:r>
          </a:p>
          <a:p>
            <a:pPr>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4630</Words>
  <Application>Microsoft Office PowerPoint</Application>
  <PresentationFormat>Widescreen</PresentationFormat>
  <Paragraphs>299</Paragraphs>
  <Slides>64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64</vt:i4>
      </vt:variant>
    </vt:vector>
  </HeadingPairs>
  <TitlesOfParts>
    <vt:vector size="68" baseType="lpstr">
      <vt:lpstr>Arial</vt:lpstr>
      <vt:lpstr>Century Gothic</vt:lpstr>
      <vt:lpstr>Wingdings</vt:lpstr>
      <vt:lpstr>Sheer Green 16x9</vt:lpstr>
      <vt:lpstr>LEZIONE 8 Ricerca di profili e motivi</vt:lpstr>
      <vt:lpstr>ALCUNE DEFINIZIONI FONDAMENTALI</vt:lpstr>
      <vt:lpstr>PSI-BLAST</vt:lpstr>
      <vt:lpstr>PSI-BLAST – step di analisi</vt:lpstr>
      <vt:lpstr>PSI-BLAST – step di analisi</vt:lpstr>
      <vt:lpstr>PSI-BLAST – step di analisi</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Piccola digressione – DELTA BLAST</vt:lpstr>
      <vt:lpstr>Piccola digressione – DELTA BLAST</vt:lpstr>
      <vt:lpstr>Piccola digressione – DELTA BLAST</vt:lpstr>
      <vt:lpstr>Database integrati in InterPro</vt:lpstr>
      <vt:lpstr>Database integrati in InterPro</vt:lpstr>
      <vt:lpstr>Database integrati in InterPro</vt:lpstr>
      <vt:lpstr>Database integrati in InterPro</vt:lpstr>
      <vt:lpstr>Tipico output grafico di InterPro</vt:lpstr>
      <vt:lpstr>Esploriamo una scheda di Interpro</vt:lpstr>
      <vt:lpstr>Esploriamo una scheda di Interpro</vt:lpstr>
      <vt:lpstr>Presentazione standard di PowerPoint</vt:lpstr>
      <vt:lpstr>Esploriamo una scheda di Interpro</vt:lpstr>
      <vt:lpstr>Presentazione standard di PowerPoint</vt:lpstr>
      <vt:lpstr>Esploriamo una scheda di Interpro</vt:lpstr>
      <vt:lpstr>Presentazione standard di PowerPoint</vt:lpstr>
      <vt:lpstr>Esploriamo una scheda di Interpro</vt:lpstr>
      <vt:lpstr>Presentazione standard di PowerPoint</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Pattern matching/recognition – esempio: PHI-BLAST</vt:lpstr>
      <vt:lpstr>PHI-BLAST - sintassi</vt:lpstr>
      <vt:lpstr>Pattern matching/recognition – esempio: FIMO</vt:lpstr>
      <vt:lpstr>Pattern matching in proteine - ELM </vt:lpstr>
      <vt:lpstr>Pattern matching in proteine - ELM </vt:lpstr>
      <vt:lpstr>Presentazione standard di PowerPoint</vt:lpstr>
      <vt:lpstr>Presentazione standard di PowerPoint</vt:lpstr>
      <vt:lpstr>Pattern discovery – riconoscimento di repeats</vt:lpstr>
      <vt:lpstr>Pattern discovery – riconoscimento di repeats</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2019-04-16T22:57:21Z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