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64" r:id="rId3"/>
    <p:sldId id="293" r:id="rId4"/>
    <p:sldId id="260" r:id="rId5"/>
    <p:sldId id="265" r:id="rId6"/>
    <p:sldId id="294" r:id="rId7"/>
    <p:sldId id="269" r:id="rId8"/>
    <p:sldId id="300" r:id="rId9"/>
    <p:sldId id="301" r:id="rId10"/>
    <p:sldId id="259" r:id="rId11"/>
    <p:sldId id="262" r:id="rId12"/>
    <p:sldId id="297" r:id="rId13"/>
    <p:sldId id="276" r:id="rId14"/>
    <p:sldId id="268" r:id="rId15"/>
    <p:sldId id="266" r:id="rId16"/>
    <p:sldId id="302" r:id="rId17"/>
    <p:sldId id="272" r:id="rId18"/>
    <p:sldId id="274" r:id="rId19"/>
    <p:sldId id="271" r:id="rId20"/>
    <p:sldId id="273" r:id="rId21"/>
    <p:sldId id="278" r:id="rId22"/>
    <p:sldId id="279" r:id="rId23"/>
    <p:sldId id="280" r:id="rId24"/>
    <p:sldId id="281" r:id="rId25"/>
    <p:sldId id="282" r:id="rId26"/>
    <p:sldId id="303" r:id="rId27"/>
    <p:sldId id="304" r:id="rId28"/>
    <p:sldId id="305" r:id="rId29"/>
    <p:sldId id="306" r:id="rId30"/>
    <p:sldId id="288" r:id="rId31"/>
    <p:sldId id="290" r:id="rId32"/>
    <p:sldId id="291" r:id="rId33"/>
    <p:sldId id="285" r:id="rId34"/>
    <p:sldId id="307" r:id="rId35"/>
    <p:sldId id="308" r:id="rId36"/>
    <p:sldId id="29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8" autoAdjust="0"/>
    <p:restoredTop sz="94660"/>
  </p:normalViewPr>
  <p:slideViewPr>
    <p:cSldViewPr snapToGrid="0">
      <p:cViewPr varScale="1">
        <p:scale>
          <a:sx n="68" d="100"/>
          <a:sy n="68" d="100"/>
        </p:scale>
        <p:origin x="15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4347F-0907-4CC5-8954-D292B7916CFC}" type="datetimeFigureOut">
              <a:rPr lang="it-IT" smtClean="0"/>
              <a:t>10/04/2019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FB54E-A193-4704-B167-33EFB9D57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64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23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22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74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27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40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32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797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0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8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54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06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C08CE-58D6-4085-A5CC-6D96BBC4756C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C703F-6197-468C-92B1-18499D0F2E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02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4444E5-528D-4195-8EEB-DE2FC0B53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873231"/>
            <a:ext cx="7772400" cy="1111539"/>
          </a:xfrm>
        </p:spPr>
        <p:txBody>
          <a:bodyPr>
            <a:normAutofit/>
          </a:bodyPr>
          <a:lstStyle/>
          <a:p>
            <a:r>
              <a:rPr lang="en-GB" sz="3600" dirty="0">
                <a:cs typeface="Arial" panose="020B0604020202020204" pitchFamily="34" charset="0"/>
              </a:rPr>
              <a:t>Il </a:t>
            </a:r>
            <a:r>
              <a:rPr lang="en-GB" sz="3600" dirty="0" err="1">
                <a:cs typeface="Arial" panose="020B0604020202020204" pitchFamily="34" charset="0"/>
              </a:rPr>
              <a:t>lievito</a:t>
            </a:r>
            <a:r>
              <a:rPr lang="en-GB" sz="3600" dirty="0">
                <a:cs typeface="Arial" panose="020B0604020202020204" pitchFamily="34" charset="0"/>
              </a:rPr>
              <a:t> </a:t>
            </a:r>
            <a:r>
              <a:rPr lang="en-GB" sz="3600" i="1" dirty="0">
                <a:cs typeface="Arial" panose="020B0604020202020204" pitchFamily="34" charset="0"/>
              </a:rPr>
              <a:t>Saccharomyces cerevisiae</a:t>
            </a:r>
            <a:r>
              <a:rPr lang="en-GB" sz="3600" dirty="0">
                <a:cs typeface="Arial" panose="020B0604020202020204" pitchFamily="34" charset="0"/>
              </a:rPr>
              <a:t> </a:t>
            </a:r>
            <a:br>
              <a:rPr lang="en-GB" sz="3600" dirty="0">
                <a:cs typeface="Arial" panose="020B0604020202020204" pitchFamily="34" charset="0"/>
              </a:rPr>
            </a:br>
            <a:r>
              <a:rPr lang="en-GB" sz="3600" dirty="0">
                <a:cs typeface="Arial" panose="020B0604020202020204" pitchFamily="34" charset="0"/>
              </a:rPr>
              <a:t>come </a:t>
            </a:r>
            <a:r>
              <a:rPr lang="en-GB" sz="3600" dirty="0" err="1">
                <a:cs typeface="Arial" panose="020B0604020202020204" pitchFamily="34" charset="0"/>
              </a:rPr>
              <a:t>modello</a:t>
            </a:r>
            <a:r>
              <a:rPr lang="en-GB" sz="3600" dirty="0">
                <a:cs typeface="Arial" panose="020B0604020202020204" pitchFamily="34" charset="0"/>
              </a:rPr>
              <a:t> </a:t>
            </a:r>
            <a:r>
              <a:rPr lang="en-GB" sz="3600" dirty="0" err="1">
                <a:cs typeface="Arial" panose="020B0604020202020204" pitchFamily="34" charset="0"/>
              </a:rPr>
              <a:t>biologico</a:t>
            </a:r>
            <a:endParaRPr lang="en-GB" sz="3600" dirty="0"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E97EAC-4A90-49A8-B025-7BED47C116B9}"/>
              </a:ext>
            </a:extLst>
          </p:cNvPr>
          <p:cNvSpPr txBox="1"/>
          <p:nvPr/>
        </p:nvSpPr>
        <p:spPr>
          <a:xfrm flipH="1">
            <a:off x="0" y="5643816"/>
            <a:ext cx="393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Francesca Marano</a:t>
            </a:r>
          </a:p>
          <a:p>
            <a:r>
              <a:rPr lang="it-IT" dirty="0"/>
              <a:t>Laboratorio Biologia Applicata</a:t>
            </a:r>
          </a:p>
          <a:p>
            <a:r>
              <a:rPr lang="it-IT" dirty="0" err="1"/>
              <a:t>Dip</a:t>
            </a:r>
            <a:r>
              <a:rPr lang="it-IT" dirty="0"/>
              <a:t>. Scienze della Vita </a:t>
            </a:r>
          </a:p>
          <a:p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9170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8E66FF53-AD24-4004-BD88-4A022CFEF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81" y="2723950"/>
            <a:ext cx="3404048" cy="361618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A8A827E-2D4E-40BA-A0BA-7C5470E12E55}"/>
              </a:ext>
            </a:extLst>
          </p:cNvPr>
          <p:cNvSpPr txBox="1"/>
          <p:nvPr/>
        </p:nvSpPr>
        <p:spPr>
          <a:xfrm>
            <a:off x="240905" y="1325563"/>
            <a:ext cx="721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cs typeface="Arial" panose="020B0604020202020204" pitchFamily="34" charset="0"/>
              </a:rPr>
              <a:t>Le cellule di </a:t>
            </a:r>
            <a:r>
              <a:rPr lang="it-IT" sz="2000" i="1" dirty="0">
                <a:cs typeface="Arial" panose="020B0604020202020204" pitchFamily="34" charset="0"/>
              </a:rPr>
              <a:t>S. cerevisiae</a:t>
            </a:r>
            <a:r>
              <a:rPr lang="it-IT" sz="2000" dirty="0">
                <a:cs typeface="Arial" panose="020B0604020202020204" pitchFamily="34" charset="0"/>
              </a:rPr>
              <a:t> possono essere sia </a:t>
            </a:r>
          </a:p>
          <a:p>
            <a:endParaRPr lang="it-IT" sz="2000" b="1" dirty="0">
              <a:cs typeface="Arial" panose="020B0604020202020204" pitchFamily="34" charset="0"/>
            </a:endParaRPr>
          </a:p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aploidi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>
                <a:cs typeface="Arial" panose="020B0604020202020204" pitchFamily="34" charset="0"/>
              </a:rPr>
              <a:t>(</a:t>
            </a:r>
            <a:r>
              <a:rPr lang="it-IT" sz="2000" b="1" dirty="0">
                <a:cs typeface="Arial" panose="020B0604020202020204" pitchFamily="34" charset="0"/>
              </a:rPr>
              <a:t>1N</a:t>
            </a:r>
            <a:r>
              <a:rPr lang="it-IT" sz="2000" dirty="0">
                <a:cs typeface="Arial" panose="020B0604020202020204" pitchFamily="34" charset="0"/>
              </a:rPr>
              <a:t>, i cromosomi sono presenti in singola copia) </a:t>
            </a:r>
          </a:p>
          <a:p>
            <a:endParaRPr lang="it-IT" sz="2000" dirty="0">
              <a:cs typeface="Arial" panose="020B0604020202020204" pitchFamily="34" charset="0"/>
            </a:endParaRPr>
          </a:p>
          <a:p>
            <a:r>
              <a:rPr lang="it-IT" sz="2000" dirty="0">
                <a:cs typeface="Arial" panose="020B0604020202020204" pitchFamily="34" charset="0"/>
              </a:rPr>
              <a:t>sia </a:t>
            </a:r>
          </a:p>
          <a:p>
            <a:endParaRPr lang="it-IT" sz="2000" b="1" dirty="0">
              <a:cs typeface="Arial" panose="020B0604020202020204" pitchFamily="34" charset="0"/>
            </a:endParaRPr>
          </a:p>
          <a:p>
            <a:r>
              <a:rPr lang="it-IT" sz="2400" b="1" dirty="0">
                <a:solidFill>
                  <a:srgbClr val="FF0000"/>
                </a:solidFill>
                <a:cs typeface="Arial" panose="020B0604020202020204" pitchFamily="34" charset="0"/>
              </a:rPr>
              <a:t>diploidi</a:t>
            </a:r>
            <a:r>
              <a:rPr lang="it-IT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sz="2000" dirty="0">
                <a:cs typeface="Arial" panose="020B0604020202020204" pitchFamily="34" charset="0"/>
              </a:rPr>
              <a:t>(</a:t>
            </a:r>
            <a:r>
              <a:rPr lang="it-IT" sz="2000" b="1" dirty="0">
                <a:cs typeface="Arial" panose="020B0604020202020204" pitchFamily="34" charset="0"/>
              </a:rPr>
              <a:t>2N</a:t>
            </a:r>
            <a:r>
              <a:rPr lang="it-IT" sz="2000" dirty="0">
                <a:cs typeface="Arial" panose="020B0604020202020204" pitchFamily="34" charset="0"/>
              </a:rPr>
              <a:t>, sono presenti 2 set cromosomici).</a:t>
            </a:r>
          </a:p>
          <a:p>
            <a:endParaRPr lang="it-IT" sz="2000" dirty="0"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82CA79B-64CE-4F66-9552-08CCB7AD2AB7}"/>
              </a:ext>
            </a:extLst>
          </p:cNvPr>
          <p:cNvSpPr/>
          <p:nvPr/>
        </p:nvSpPr>
        <p:spPr>
          <a:xfrm>
            <a:off x="450454" y="4532042"/>
            <a:ext cx="49406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cs typeface="Arial" panose="020B0604020202020204" pitchFamily="34" charset="0"/>
              </a:rPr>
              <a:t>In entrambi i casi le cellule si dividono per mitosi </a:t>
            </a:r>
          </a:p>
          <a:p>
            <a:pPr algn="ctr"/>
            <a:endParaRPr lang="it-IT" sz="2000" b="1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it-IT" sz="2000" b="1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sz="2000" dirty="0">
                <a:cs typeface="Arial" panose="020B0604020202020204" pitchFamily="34" charset="0"/>
              </a:rPr>
              <a:t> Il corredo genico è uguale a quello della cellula madre</a:t>
            </a:r>
          </a:p>
        </p:txBody>
      </p:sp>
      <p:sp>
        <p:nvSpPr>
          <p:cNvPr id="6" name="Titolo 3">
            <a:extLst>
              <a:ext uri="{FF2B5EF4-FFF2-40B4-BE49-F238E27FC236}">
                <a16:creationId xmlns:a16="http://schemas.microsoft.com/office/drawing/2014/main" id="{3717824A-1FC1-48BE-9690-B87B8F695429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i="1" dirty="0"/>
              <a:t>S. cerevisiae</a:t>
            </a:r>
            <a:r>
              <a:rPr lang="it-IT" sz="3600" dirty="0"/>
              <a:t> come organismo modello:</a:t>
            </a:r>
            <a:br>
              <a:rPr lang="it-IT" dirty="0"/>
            </a:br>
            <a:r>
              <a:rPr lang="it-IT" b="1" dirty="0"/>
              <a:t>aploide </a:t>
            </a:r>
            <a:r>
              <a:rPr lang="it-IT" dirty="0"/>
              <a:t>e</a:t>
            </a:r>
            <a:r>
              <a:rPr lang="it-IT" b="1" dirty="0"/>
              <a:t> diploide</a:t>
            </a:r>
          </a:p>
        </p:txBody>
      </p:sp>
    </p:spTree>
    <p:extLst>
      <p:ext uri="{BB962C8B-B14F-4D97-AF65-F5344CB8AC3E}">
        <p14:creationId xmlns:p14="http://schemas.microsoft.com/office/powerpoint/2010/main" val="229665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4BAD06-5753-4B5A-A186-BE4A709A4785}"/>
              </a:ext>
            </a:extLst>
          </p:cNvPr>
          <p:cNvSpPr txBox="1"/>
          <p:nvPr/>
        </p:nvSpPr>
        <p:spPr>
          <a:xfrm>
            <a:off x="4033156" y="1529831"/>
            <a:ext cx="139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Aploide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C1C55E1-9D0B-4756-A339-255B4E99F3EB}"/>
              </a:ext>
            </a:extLst>
          </p:cNvPr>
          <p:cNvSpPr txBox="1"/>
          <p:nvPr/>
        </p:nvSpPr>
        <p:spPr>
          <a:xfrm>
            <a:off x="346509" y="2209989"/>
            <a:ext cx="839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Arial" panose="020B0604020202020204" pitchFamily="34" charset="0"/>
              </a:rPr>
              <a:t>La </a:t>
            </a:r>
            <a:r>
              <a:rPr lang="it-IT" b="1" dirty="0">
                <a:cs typeface="Arial" panose="020B0604020202020204" pitchFamily="34" charset="0"/>
              </a:rPr>
              <a:t>mutazione </a:t>
            </a:r>
            <a:r>
              <a:rPr lang="it-IT" dirty="0">
                <a:cs typeface="Arial" panose="020B0604020202020204" pitchFamily="34" charset="0"/>
              </a:rPr>
              <a:t>o la </a:t>
            </a:r>
            <a:r>
              <a:rPr lang="it-IT" b="1" dirty="0">
                <a:cs typeface="Arial" panose="020B0604020202020204" pitchFamily="34" charset="0"/>
              </a:rPr>
              <a:t>delezione </a:t>
            </a:r>
            <a:r>
              <a:rPr lang="it-IT" dirty="0">
                <a:cs typeface="Arial" panose="020B0604020202020204" pitchFamily="34" charset="0"/>
              </a:rPr>
              <a:t>di un determinato gene si manifesta direttamente sul fenotipo.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7755BDA-75B8-43BF-BA46-202F7E51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96740">
            <a:off x="769161" y="3552187"/>
            <a:ext cx="1116400" cy="100189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CE4B22B-384A-4755-B3B9-55158EC2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99" y="4000049"/>
            <a:ext cx="683324" cy="259856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A09513F4-76F2-4BCB-8693-B724EDBBF540}"/>
              </a:ext>
            </a:extLst>
          </p:cNvPr>
          <p:cNvCxnSpPr>
            <a:cxnSpLocks/>
          </p:cNvCxnSpPr>
          <p:nvPr/>
        </p:nvCxnSpPr>
        <p:spPr>
          <a:xfrm rot="16200000">
            <a:off x="2937772" y="3854188"/>
            <a:ext cx="0" cy="5895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CDB54D44-2B66-40AF-BC87-01B78341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96740">
            <a:off x="3989983" y="3552187"/>
            <a:ext cx="1116400" cy="100189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41D43C4-BC5D-4F52-BD8B-B1564C50B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521" y="4000049"/>
            <a:ext cx="683324" cy="259856"/>
          </a:xfrm>
          <a:prstGeom prst="rect">
            <a:avLst/>
          </a:prstGeom>
        </p:spPr>
      </p:pic>
      <p:sp>
        <p:nvSpPr>
          <p:cNvPr id="28" name="Segno di moltiplicazione 27">
            <a:extLst>
              <a:ext uri="{FF2B5EF4-FFF2-40B4-BE49-F238E27FC236}">
                <a16:creationId xmlns:a16="http://schemas.microsoft.com/office/drawing/2014/main" id="{29CEB143-298D-4953-9452-864744A0D1FC}"/>
              </a:ext>
            </a:extLst>
          </p:cNvPr>
          <p:cNvSpPr/>
          <p:nvPr/>
        </p:nvSpPr>
        <p:spPr>
          <a:xfrm>
            <a:off x="4355783" y="3869621"/>
            <a:ext cx="372979" cy="46848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7E820D2-4B01-47F5-944D-E289BCAC125F}"/>
              </a:ext>
            </a:extLst>
          </p:cNvPr>
          <p:cNvCxnSpPr>
            <a:cxnSpLocks/>
          </p:cNvCxnSpPr>
          <p:nvPr/>
        </p:nvCxnSpPr>
        <p:spPr>
          <a:xfrm rot="16200000">
            <a:off x="5976496" y="3854187"/>
            <a:ext cx="0" cy="5895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AD68F8E3-A88E-4C32-9103-1C4826124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96740">
            <a:off x="6532844" y="3145389"/>
            <a:ext cx="2079658" cy="186636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763BA96B-CE5A-4956-A1E7-F585CD46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674" y="4000049"/>
            <a:ext cx="683324" cy="259856"/>
          </a:xfrm>
          <a:prstGeom prst="rect">
            <a:avLst/>
          </a:prstGeom>
        </p:spPr>
      </p:pic>
      <p:sp>
        <p:nvSpPr>
          <p:cNvPr id="32" name="Segno di moltiplicazione 31">
            <a:extLst>
              <a:ext uri="{FF2B5EF4-FFF2-40B4-BE49-F238E27FC236}">
                <a16:creationId xmlns:a16="http://schemas.microsoft.com/office/drawing/2014/main" id="{ADA8C838-F732-41FF-B017-B79DAE3E1D50}"/>
              </a:ext>
            </a:extLst>
          </p:cNvPr>
          <p:cNvSpPr/>
          <p:nvPr/>
        </p:nvSpPr>
        <p:spPr>
          <a:xfrm>
            <a:off x="7403843" y="3876523"/>
            <a:ext cx="372979" cy="46848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2EB491AA-95BB-4418-8B99-1EC8E0979C69}"/>
              </a:ext>
            </a:extLst>
          </p:cNvPr>
          <p:cNvGrpSpPr/>
          <p:nvPr/>
        </p:nvGrpSpPr>
        <p:grpSpPr>
          <a:xfrm>
            <a:off x="578194" y="3378504"/>
            <a:ext cx="1626871" cy="1603302"/>
            <a:chOff x="456658" y="2346323"/>
            <a:chExt cx="1626871" cy="1603302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DFD608B4-AE0E-4AFE-9E65-AFA1C7B3B56F}"/>
                </a:ext>
              </a:extLst>
            </p:cNvPr>
            <p:cNvGrpSpPr/>
            <p:nvPr/>
          </p:nvGrpSpPr>
          <p:grpSpPr>
            <a:xfrm>
              <a:off x="456658" y="2346323"/>
              <a:ext cx="1626871" cy="1603302"/>
              <a:chOff x="697880" y="3858119"/>
              <a:chExt cx="1227406" cy="1162673"/>
            </a:xfrm>
          </p:grpSpPr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B97AAFE0-3D6A-4C05-A728-41CD96775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7880" y="3880741"/>
                <a:ext cx="1213209" cy="1140051"/>
              </a:xfrm>
              <a:prstGeom prst="rect">
                <a:avLst/>
              </a:prstGeom>
            </p:spPr>
          </p:pic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9CD5C34-A4C9-436E-A95B-6C016B3A7CF9}"/>
                  </a:ext>
                </a:extLst>
              </p:cNvPr>
              <p:cNvSpPr txBox="1"/>
              <p:nvPr/>
            </p:nvSpPr>
            <p:spPr>
              <a:xfrm>
                <a:off x="817505" y="3858119"/>
                <a:ext cx="1107781" cy="200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CLN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2F7861BD-C4BF-49F4-8EEA-1FB0CFDB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793" y="2621059"/>
              <a:ext cx="683324" cy="259856"/>
            </a:xfrm>
            <a:prstGeom prst="rect">
              <a:avLst/>
            </a:prstGeom>
          </p:spPr>
        </p:pic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F31E90D-BC53-4C0A-941B-7E69213614F3}"/>
              </a:ext>
            </a:extLst>
          </p:cNvPr>
          <p:cNvGrpSpPr/>
          <p:nvPr/>
        </p:nvGrpSpPr>
        <p:grpSpPr>
          <a:xfrm>
            <a:off x="6709203" y="3391816"/>
            <a:ext cx="1692121" cy="1576678"/>
            <a:chOff x="4297166" y="2717351"/>
            <a:chExt cx="1692121" cy="1576678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B7888A09-43A0-4B8F-AE28-07964AE068FF}"/>
                </a:ext>
              </a:extLst>
            </p:cNvPr>
            <p:cNvGrpSpPr/>
            <p:nvPr/>
          </p:nvGrpSpPr>
          <p:grpSpPr>
            <a:xfrm>
              <a:off x="4297166" y="2717351"/>
              <a:ext cx="1692121" cy="1576678"/>
              <a:chOff x="6634299" y="2326386"/>
              <a:chExt cx="1692121" cy="1576678"/>
            </a:xfrm>
          </p:grpSpPr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8821934F-D17F-4141-B1DB-DADC18904C8B}"/>
                  </a:ext>
                </a:extLst>
              </p:cNvPr>
              <p:cNvGrpSpPr/>
              <p:nvPr/>
            </p:nvGrpSpPr>
            <p:grpSpPr>
              <a:xfrm>
                <a:off x="6634299" y="2326386"/>
                <a:ext cx="1692121" cy="1576678"/>
                <a:chOff x="6928853" y="3876540"/>
                <a:chExt cx="1450266" cy="1320333"/>
              </a:xfrm>
            </p:grpSpPr>
            <p:pic>
              <p:nvPicPr>
                <p:cNvPr id="34" name="Immagine 33">
                  <a:extLst>
                    <a:ext uri="{FF2B5EF4-FFF2-40B4-BE49-F238E27FC236}">
                      <a16:creationId xmlns:a16="http://schemas.microsoft.com/office/drawing/2014/main" id="{D5BC2E5D-DA75-4CFA-85DB-E51B4B3E3E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28853" y="3880369"/>
                  <a:ext cx="1450266" cy="1316504"/>
                </a:xfrm>
                <a:prstGeom prst="rect">
                  <a:avLst/>
                </a:prstGeom>
              </p:spPr>
            </p:pic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60F3F329-368D-412E-B44E-E261BFBD8D82}"/>
                    </a:ext>
                  </a:extLst>
                </p:cNvPr>
                <p:cNvSpPr txBox="1"/>
                <p:nvPr/>
              </p:nvSpPr>
              <p:spPr>
                <a:xfrm>
                  <a:off x="7814949" y="3876540"/>
                  <a:ext cx="548870" cy="2319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cln3∆</a:t>
                  </a:r>
                </a:p>
              </p:txBody>
            </p:sp>
          </p:grpSp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8323E9EA-DF22-4CF2-AC51-B8E7A703A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07394" y="2585833"/>
                <a:ext cx="683324" cy="259856"/>
              </a:xfrm>
              <a:prstGeom prst="rect">
                <a:avLst/>
              </a:prstGeom>
            </p:spPr>
          </p:pic>
        </p:grpSp>
        <p:sp>
          <p:nvSpPr>
            <p:cNvPr id="45" name="Segno di moltiplicazione 44">
              <a:extLst>
                <a:ext uri="{FF2B5EF4-FFF2-40B4-BE49-F238E27FC236}">
                  <a16:creationId xmlns:a16="http://schemas.microsoft.com/office/drawing/2014/main" id="{B42F6B56-4050-4383-8D09-A41456C22A06}"/>
                </a:ext>
              </a:extLst>
            </p:cNvPr>
            <p:cNvSpPr/>
            <p:nvPr/>
          </p:nvSpPr>
          <p:spPr>
            <a:xfrm>
              <a:off x="5431538" y="2862139"/>
              <a:ext cx="372979" cy="46848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itolo 3">
            <a:extLst>
              <a:ext uri="{FF2B5EF4-FFF2-40B4-BE49-F238E27FC236}">
                <a16:creationId xmlns:a16="http://schemas.microsoft.com/office/drawing/2014/main" id="{0298FA9B-CE53-4E0A-AAAB-AF06B2AE036A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i="1" dirty="0"/>
              <a:t>S. cerevisiae</a:t>
            </a:r>
            <a:r>
              <a:rPr lang="it-IT" sz="3600" dirty="0"/>
              <a:t> come organismo modello:</a:t>
            </a:r>
            <a:br>
              <a:rPr lang="it-IT" dirty="0"/>
            </a:br>
            <a:r>
              <a:rPr lang="it-IT" b="1" dirty="0"/>
              <a:t>aploide </a:t>
            </a:r>
            <a:r>
              <a:rPr lang="it-IT" dirty="0"/>
              <a:t>e</a:t>
            </a:r>
            <a:r>
              <a:rPr lang="it-IT" b="1" dirty="0"/>
              <a:t> diploide</a:t>
            </a:r>
          </a:p>
        </p:txBody>
      </p:sp>
    </p:spTree>
    <p:extLst>
      <p:ext uri="{BB962C8B-B14F-4D97-AF65-F5344CB8AC3E}">
        <p14:creationId xmlns:p14="http://schemas.microsoft.com/office/powerpoint/2010/main" val="193337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36AB97C-1E34-4C63-8444-4AA2E5FDE55C}"/>
              </a:ext>
            </a:extLst>
          </p:cNvPr>
          <p:cNvSpPr txBox="1"/>
          <p:nvPr/>
        </p:nvSpPr>
        <p:spPr>
          <a:xfrm>
            <a:off x="3673282" y="1528556"/>
            <a:ext cx="179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Diploide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6942D7-CE75-4BA2-8E36-3F21CFA9E6D7}"/>
              </a:ext>
            </a:extLst>
          </p:cNvPr>
          <p:cNvSpPr txBox="1"/>
          <p:nvPr/>
        </p:nvSpPr>
        <p:spPr>
          <a:xfrm>
            <a:off x="439383" y="2110420"/>
            <a:ext cx="766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Arial" panose="020B0604020202020204" pitchFamily="34" charset="0"/>
              </a:rPr>
              <a:t>Studio della </a:t>
            </a:r>
            <a:r>
              <a:rPr lang="it-IT" b="1" dirty="0">
                <a:cs typeface="Arial" panose="020B0604020202020204" pitchFamily="34" charset="0"/>
              </a:rPr>
              <a:t>dominanza</a:t>
            </a:r>
            <a:r>
              <a:rPr lang="it-IT" dirty="0">
                <a:cs typeface="Arial" panose="020B0604020202020204" pitchFamily="34" charset="0"/>
              </a:rPr>
              <a:t> o della </a:t>
            </a:r>
            <a:r>
              <a:rPr lang="it-IT" b="1" dirty="0">
                <a:cs typeface="Arial" panose="020B0604020202020204" pitchFamily="34" charset="0"/>
              </a:rPr>
              <a:t>recessività</a:t>
            </a:r>
            <a:r>
              <a:rPr lang="it-IT" dirty="0">
                <a:cs typeface="Arial" panose="020B0604020202020204" pitchFamily="34" charset="0"/>
              </a:rPr>
              <a:t> di mutazioni alleliche.</a:t>
            </a:r>
          </a:p>
        </p:txBody>
      </p:sp>
      <p:sp>
        <p:nvSpPr>
          <p:cNvPr id="28" name="Titolo 3">
            <a:extLst>
              <a:ext uri="{FF2B5EF4-FFF2-40B4-BE49-F238E27FC236}">
                <a16:creationId xmlns:a16="http://schemas.microsoft.com/office/drawing/2014/main" id="{9497E73E-58AA-43EE-94C1-BACAC2DD793E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i="1" dirty="0"/>
              <a:t>S. cerevisiae</a:t>
            </a:r>
            <a:r>
              <a:rPr lang="it-IT" sz="3600" dirty="0"/>
              <a:t> come organismo modello:</a:t>
            </a:r>
            <a:br>
              <a:rPr lang="it-IT" dirty="0"/>
            </a:br>
            <a:r>
              <a:rPr lang="it-IT" b="1" dirty="0"/>
              <a:t>aploide e diploide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BE8C2DA-BC8B-495B-AC4A-0997417F3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31" y="2902725"/>
            <a:ext cx="7309738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3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24DB336A-9782-4B03-8183-5715816A75CE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Meiosi</a:t>
            </a:r>
            <a:r>
              <a:rPr lang="it-IT" b="1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9C050D-ED18-481B-86FA-CDAB0A983694}"/>
              </a:ext>
            </a:extLst>
          </p:cNvPr>
          <p:cNvSpPr txBox="1"/>
          <p:nvPr/>
        </p:nvSpPr>
        <p:spPr>
          <a:xfrm>
            <a:off x="243356" y="1018466"/>
            <a:ext cx="8657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cellule di </a:t>
            </a:r>
            <a:r>
              <a:rPr lang="it-IT" i="1" dirty="0"/>
              <a:t>S. cerevisiae</a:t>
            </a:r>
            <a:r>
              <a:rPr lang="it-IT" dirty="0"/>
              <a:t> possono essere di </a:t>
            </a:r>
            <a:r>
              <a:rPr lang="it-IT" b="1" dirty="0"/>
              <a:t>due </a:t>
            </a:r>
            <a:r>
              <a:rPr lang="it-IT" b="1" i="1" dirty="0" err="1"/>
              <a:t>mating</a:t>
            </a:r>
            <a:r>
              <a:rPr lang="it-IT" b="1" i="1" dirty="0"/>
              <a:t> </a:t>
            </a:r>
            <a:r>
              <a:rPr lang="it-IT" b="1" i="1" dirty="0" err="1"/>
              <a:t>type</a:t>
            </a:r>
            <a:r>
              <a:rPr lang="it-IT" b="1" dirty="0"/>
              <a:t> diversi</a:t>
            </a:r>
            <a:r>
              <a:rPr lang="it-IT" dirty="0"/>
              <a:t>: </a:t>
            </a:r>
            <a:r>
              <a:rPr lang="it-IT" b="1" dirty="0"/>
              <a:t>a</a:t>
            </a:r>
            <a:r>
              <a:rPr lang="it-IT" dirty="0"/>
              <a:t> o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Quando una cellula aploide si trova nelle vicinanze di una cellula di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mating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type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opposto, queste si possono unire a formare una cellula diploide stabile (a/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In condizioni ambientali avverse il diploide a/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può andare incontro 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meiosi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4 spore aploidi (2 a e 2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 contenute all’interno dell’asco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68B5217-4BEA-4702-A870-005B59E0B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296" y="3158839"/>
            <a:ext cx="6167352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0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>
            <a:extLst>
              <a:ext uri="{FF2B5EF4-FFF2-40B4-BE49-F238E27FC236}">
                <a16:creationId xmlns:a16="http://schemas.microsoft.com/office/drawing/2014/main" id="{E6682310-0E6A-466D-B343-CCC97C61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it-IT" dirty="0"/>
              <a:t>Analisi delle tetradi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C4D72E-85A1-4A08-A302-43A848FEB41E}"/>
              </a:ext>
            </a:extLst>
          </p:cNvPr>
          <p:cNvSpPr txBox="1"/>
          <p:nvPr/>
        </p:nvSpPr>
        <p:spPr>
          <a:xfrm>
            <a:off x="107950" y="1160801"/>
            <a:ext cx="903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Metodica che può essere utilizzata per capire se un </a:t>
            </a:r>
            <a:r>
              <a:rPr lang="it-IT" b="1" dirty="0"/>
              <a:t>determinato fenotipo</a:t>
            </a:r>
            <a:r>
              <a:rPr lang="it-IT" dirty="0"/>
              <a:t> di un ceppo di lievito (il cui genotipo è ignoto) </a:t>
            </a:r>
            <a:r>
              <a:rPr lang="it-IT" b="1" dirty="0"/>
              <a:t>sia dovuto a un singolo gene o a più geni mutati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AF3C9A2-6F6A-4115-98B7-7BF59DCCD3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196740">
            <a:off x="2123262" y="1799364"/>
            <a:ext cx="1609758" cy="1444655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644021AD-8767-4853-AB85-63561F302A49}"/>
              </a:ext>
            </a:extLst>
          </p:cNvPr>
          <p:cNvGrpSpPr/>
          <p:nvPr/>
        </p:nvGrpSpPr>
        <p:grpSpPr>
          <a:xfrm>
            <a:off x="2621130" y="2532073"/>
            <a:ext cx="648000" cy="152978"/>
            <a:chOff x="2676524" y="2952570"/>
            <a:chExt cx="648000" cy="152978"/>
          </a:xfrm>
        </p:grpSpPr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66D3CBF5-FC00-4594-A5E1-BA7FE1EDB421}"/>
                </a:ext>
              </a:extLst>
            </p:cNvPr>
            <p:cNvCxnSpPr/>
            <p:nvPr/>
          </p:nvCxnSpPr>
          <p:spPr>
            <a:xfrm>
              <a:off x="2676524" y="3025329"/>
              <a:ext cx="64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CBDD756-8BEC-4887-A18B-4F7BD8C445C9}"/>
                </a:ext>
              </a:extLst>
            </p:cNvPr>
            <p:cNvSpPr/>
            <p:nvPr/>
          </p:nvSpPr>
          <p:spPr>
            <a:xfrm>
              <a:off x="2839437" y="2952570"/>
              <a:ext cx="322174" cy="15297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F0C50B9C-538F-4791-B7BA-9A3A02CB8507}"/>
              </a:ext>
            </a:extLst>
          </p:cNvPr>
          <p:cNvGrpSpPr/>
          <p:nvPr/>
        </p:nvGrpSpPr>
        <p:grpSpPr>
          <a:xfrm>
            <a:off x="2823304" y="2213495"/>
            <a:ext cx="648000" cy="152978"/>
            <a:chOff x="2839437" y="3663215"/>
            <a:chExt cx="648000" cy="152978"/>
          </a:xfrm>
        </p:grpSpPr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DE52BAE2-25F2-41A1-ABC7-517E6180EEED}"/>
                </a:ext>
              </a:extLst>
            </p:cNvPr>
            <p:cNvCxnSpPr/>
            <p:nvPr/>
          </p:nvCxnSpPr>
          <p:spPr>
            <a:xfrm>
              <a:off x="2839437" y="3739704"/>
              <a:ext cx="64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05A50F0-E07D-4AB3-B4A1-70A9AE7295BD}"/>
                </a:ext>
              </a:extLst>
            </p:cNvPr>
            <p:cNvSpPr/>
            <p:nvPr/>
          </p:nvSpPr>
          <p:spPr>
            <a:xfrm>
              <a:off x="3002350" y="3663215"/>
              <a:ext cx="322174" cy="1529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2C09F74-F26A-4590-8CE6-A8214F0F7054}"/>
              </a:ext>
            </a:extLst>
          </p:cNvPr>
          <p:cNvGrpSpPr/>
          <p:nvPr/>
        </p:nvGrpSpPr>
        <p:grpSpPr>
          <a:xfrm>
            <a:off x="2747345" y="2925131"/>
            <a:ext cx="648000" cy="152978"/>
            <a:chOff x="2850959" y="3503077"/>
            <a:chExt cx="648000" cy="152978"/>
          </a:xfrm>
          <a:solidFill>
            <a:schemeClr val="accent4">
              <a:lumMod val="60000"/>
              <a:lumOff val="40000"/>
            </a:schemeClr>
          </a:solidFill>
        </p:grpSpPr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E6784EE2-FD35-4586-A3E0-B395331B6BAF}"/>
                </a:ext>
              </a:extLst>
            </p:cNvPr>
            <p:cNvCxnSpPr/>
            <p:nvPr/>
          </p:nvCxnSpPr>
          <p:spPr>
            <a:xfrm>
              <a:off x="2850959" y="3575836"/>
              <a:ext cx="6480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CC35C260-01E4-479D-B31D-EE42576BF9E7}"/>
                </a:ext>
              </a:extLst>
            </p:cNvPr>
            <p:cNvSpPr/>
            <p:nvPr/>
          </p:nvSpPr>
          <p:spPr>
            <a:xfrm>
              <a:off x="3013872" y="3503077"/>
              <a:ext cx="322174" cy="152978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6118E01-7BE4-4E81-BDA9-6D0EA6B7885C}"/>
              </a:ext>
            </a:extLst>
          </p:cNvPr>
          <p:cNvSpPr txBox="1"/>
          <p:nvPr/>
        </p:nvSpPr>
        <p:spPr>
          <a:xfrm>
            <a:off x="1560009" y="3003071"/>
            <a:ext cx="73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?!?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0CA846C-B85C-4EB6-B59F-24C72BD197B2}"/>
              </a:ext>
            </a:extLst>
          </p:cNvPr>
          <p:cNvSpPr txBox="1"/>
          <p:nvPr/>
        </p:nvSpPr>
        <p:spPr>
          <a:xfrm>
            <a:off x="4224098" y="2452901"/>
            <a:ext cx="69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X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98B1892-3262-44D3-BD50-A7EC78DD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96740">
            <a:off x="5190214" y="1799195"/>
            <a:ext cx="1608582" cy="1443600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3D1D4882-C037-49D3-9026-8273945EC30A}"/>
              </a:ext>
            </a:extLst>
          </p:cNvPr>
          <p:cNvCxnSpPr>
            <a:cxnSpLocks/>
          </p:cNvCxnSpPr>
          <p:nvPr/>
        </p:nvCxnSpPr>
        <p:spPr>
          <a:xfrm flipH="1">
            <a:off x="3308391" y="3847908"/>
            <a:ext cx="486000" cy="647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3129F42-1420-4ACA-9C51-43F099763659}"/>
              </a:ext>
            </a:extLst>
          </p:cNvPr>
          <p:cNvGrpSpPr/>
          <p:nvPr/>
        </p:nvGrpSpPr>
        <p:grpSpPr>
          <a:xfrm>
            <a:off x="2423345" y="2743095"/>
            <a:ext cx="648000" cy="152978"/>
            <a:chOff x="2850959" y="3503077"/>
            <a:chExt cx="648000" cy="152978"/>
          </a:xfrm>
        </p:grpSpPr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76D15D19-A348-4CC5-8635-B2A603CB0F46}"/>
                </a:ext>
              </a:extLst>
            </p:cNvPr>
            <p:cNvCxnSpPr/>
            <p:nvPr/>
          </p:nvCxnSpPr>
          <p:spPr>
            <a:xfrm>
              <a:off x="2850959" y="3575836"/>
              <a:ext cx="64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4527AAA3-9F4D-4EFF-A4C8-1F9211E6AD50}"/>
                </a:ext>
              </a:extLst>
            </p:cNvPr>
            <p:cNvSpPr/>
            <p:nvPr/>
          </p:nvSpPr>
          <p:spPr>
            <a:xfrm>
              <a:off x="3013872" y="3503077"/>
              <a:ext cx="322174" cy="15297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E1834F1-2B25-4AE3-8F75-0F5CC395B0A1}"/>
              </a:ext>
            </a:extLst>
          </p:cNvPr>
          <p:cNvGrpSpPr/>
          <p:nvPr/>
        </p:nvGrpSpPr>
        <p:grpSpPr>
          <a:xfrm>
            <a:off x="2262258" y="2316481"/>
            <a:ext cx="648000" cy="152978"/>
            <a:chOff x="2850959" y="3503077"/>
            <a:chExt cx="648000" cy="152978"/>
          </a:xfrm>
          <a:solidFill>
            <a:schemeClr val="accent1">
              <a:lumMod val="60000"/>
              <a:lumOff val="40000"/>
            </a:schemeClr>
          </a:solidFill>
        </p:grpSpPr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DA21B0EB-061B-435B-AB89-055F8B135E07}"/>
                </a:ext>
              </a:extLst>
            </p:cNvPr>
            <p:cNvCxnSpPr/>
            <p:nvPr/>
          </p:nvCxnSpPr>
          <p:spPr>
            <a:xfrm>
              <a:off x="2850959" y="3575836"/>
              <a:ext cx="6480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81D31593-3822-403C-B315-BBEA84D1D3F8}"/>
                </a:ext>
              </a:extLst>
            </p:cNvPr>
            <p:cNvSpPr/>
            <p:nvPr/>
          </p:nvSpPr>
          <p:spPr>
            <a:xfrm>
              <a:off x="3013872" y="3503077"/>
              <a:ext cx="322174" cy="152978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44CAA4A-E722-4ECE-B2F1-7C1040CDD8F0}"/>
              </a:ext>
            </a:extLst>
          </p:cNvPr>
          <p:cNvCxnSpPr>
            <a:cxnSpLocks/>
          </p:cNvCxnSpPr>
          <p:nvPr/>
        </p:nvCxnSpPr>
        <p:spPr>
          <a:xfrm>
            <a:off x="5319579" y="3847908"/>
            <a:ext cx="486714" cy="647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Immagine 37">
            <a:extLst>
              <a:ext uri="{FF2B5EF4-FFF2-40B4-BE49-F238E27FC236}">
                <a16:creationId xmlns:a16="http://schemas.microsoft.com/office/drawing/2014/main" id="{B03F4B69-0EA7-4850-B124-9E0FE4EA9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46" y="5060411"/>
            <a:ext cx="2552419" cy="504267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A8A9342A-3848-42B1-9774-A63F35C77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818425" y="5060544"/>
            <a:ext cx="2564877" cy="504000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1865AD1-EA1A-439A-A180-7F30D5E003EB}"/>
              </a:ext>
            </a:extLst>
          </p:cNvPr>
          <p:cNvSpPr txBox="1"/>
          <p:nvPr/>
        </p:nvSpPr>
        <p:spPr>
          <a:xfrm>
            <a:off x="5386330" y="2472983"/>
            <a:ext cx="121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wild </a:t>
            </a:r>
            <a:r>
              <a:rPr lang="it-IT" sz="1200" i="1" dirty="0" err="1"/>
              <a:t>type</a:t>
            </a:r>
            <a:endParaRPr lang="it-IT" sz="1200" i="1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4BFF228-5D0D-4C3E-9D24-BAFD13EE825F}"/>
              </a:ext>
            </a:extLst>
          </p:cNvPr>
          <p:cNvSpPr txBox="1"/>
          <p:nvPr/>
        </p:nvSpPr>
        <p:spPr>
          <a:xfrm>
            <a:off x="529330" y="4475789"/>
            <a:ext cx="311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Analisi del fenotipo delle spore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87A7665-B6FA-4295-9AAD-150F50635A77}"/>
              </a:ext>
            </a:extLst>
          </p:cNvPr>
          <p:cNvSpPr txBox="1"/>
          <p:nvPr/>
        </p:nvSpPr>
        <p:spPr>
          <a:xfrm>
            <a:off x="5541938" y="4475789"/>
            <a:ext cx="311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Analisi del fenotipo delle spore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1046E0FB-7AFF-407B-B3A1-0AE83F41B7BF}"/>
              </a:ext>
            </a:extLst>
          </p:cNvPr>
          <p:cNvSpPr txBox="1"/>
          <p:nvPr/>
        </p:nvSpPr>
        <p:spPr>
          <a:xfrm>
            <a:off x="181917" y="5687437"/>
            <a:ext cx="381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Segregazione mendeliana (2:2)</a:t>
            </a:r>
          </a:p>
          <a:p>
            <a:pPr algn="ctr"/>
            <a:r>
              <a:rPr lang="it-IT" dirty="0"/>
              <a:t>il fenotipo è dovuto alla mutazione un </a:t>
            </a:r>
            <a:r>
              <a:rPr lang="it-IT" b="1" dirty="0"/>
              <a:t>singolo gene</a:t>
            </a:r>
            <a:r>
              <a:rPr lang="it-IT" dirty="0"/>
              <a:t>.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A93585B-3519-4BEA-B62F-FB83A216CCDE}"/>
              </a:ext>
            </a:extLst>
          </p:cNvPr>
          <p:cNvSpPr txBox="1"/>
          <p:nvPr/>
        </p:nvSpPr>
        <p:spPr>
          <a:xfrm>
            <a:off x="5542427" y="5687437"/>
            <a:ext cx="3116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Segregazione non mendeliana</a:t>
            </a:r>
          </a:p>
          <a:p>
            <a:pPr algn="ctr"/>
            <a:r>
              <a:rPr lang="it-IT" dirty="0"/>
              <a:t>il fenotipo è dovuto alla mutazione di </a:t>
            </a:r>
            <a:r>
              <a:rPr lang="it-IT" b="1" dirty="0"/>
              <a:t>più geni</a:t>
            </a:r>
            <a:r>
              <a:rPr lang="it-IT" dirty="0"/>
              <a:t>.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D565733-7FD0-4B8C-BA78-D8462BA959FD}"/>
              </a:ext>
            </a:extLst>
          </p:cNvPr>
          <p:cNvSpPr txBox="1"/>
          <p:nvPr/>
        </p:nvSpPr>
        <p:spPr>
          <a:xfrm>
            <a:off x="3666346" y="3037325"/>
            <a:ext cx="176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Meiosi</a:t>
            </a:r>
          </a:p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Sporulazione 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63E4C47C-43E8-4F85-932F-F3EF96F71EE1}"/>
              </a:ext>
            </a:extLst>
          </p:cNvPr>
          <p:cNvSpPr txBox="1"/>
          <p:nvPr/>
        </p:nvSpPr>
        <p:spPr>
          <a:xfrm>
            <a:off x="1832551" y="1840489"/>
            <a:ext cx="429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a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93475FE-FD7B-4060-B0D3-BE404EEB5E47}"/>
              </a:ext>
            </a:extLst>
          </p:cNvPr>
          <p:cNvSpPr txBox="1"/>
          <p:nvPr/>
        </p:nvSpPr>
        <p:spPr>
          <a:xfrm>
            <a:off x="5027093" y="1840489"/>
            <a:ext cx="429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361642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4" grpId="0"/>
      <p:bldP spid="45" grpId="0"/>
      <p:bldP spid="46" grpId="0"/>
      <p:bldP spid="47" grpId="0"/>
      <p:bldP spid="48" grpId="0"/>
      <p:bldP spid="49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7C3DF1-19D1-4859-8C87-17391AAD8C73}"/>
              </a:ext>
            </a:extLst>
          </p:cNvPr>
          <p:cNvSpPr txBox="1"/>
          <p:nvPr/>
        </p:nvSpPr>
        <p:spPr>
          <a:xfrm>
            <a:off x="1030261" y="1330983"/>
            <a:ext cx="713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cs typeface="Aparajita" panose="020B0502040204020203" pitchFamily="18" charset="0"/>
              </a:rPr>
              <a:t>I ceppi usati in laboratorio di </a:t>
            </a:r>
            <a:r>
              <a:rPr lang="it-IT" i="1" dirty="0">
                <a:cs typeface="Aparajita" panose="020B0502040204020203" pitchFamily="18" charset="0"/>
              </a:rPr>
              <a:t>S. cerevisiae</a:t>
            </a:r>
            <a:r>
              <a:rPr lang="it-IT" dirty="0">
                <a:cs typeface="Aparajita" panose="020B0502040204020203" pitchFamily="18" charset="0"/>
              </a:rPr>
              <a:t> crescono, generalmente, </a:t>
            </a:r>
            <a:r>
              <a:rPr lang="it-IT" b="1" dirty="0">
                <a:cs typeface="Aparajita" panose="020B0502040204020203" pitchFamily="18" charset="0"/>
              </a:rPr>
              <a:t>a 30°C</a:t>
            </a:r>
            <a:r>
              <a:rPr lang="it-IT" dirty="0">
                <a:cs typeface="Aparajita" panose="020B0502040204020203" pitchFamily="18" charset="0"/>
              </a:rPr>
              <a:t> e sono coltivati in 2 modi:</a:t>
            </a: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0A0922E4-DFAA-4154-A67F-391320E7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5" y="2124864"/>
            <a:ext cx="1889385" cy="88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D4ABDC3-4E1D-4206-8FEE-7F3346E71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17" y="3721842"/>
            <a:ext cx="1323194" cy="173500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C0E59A-D7FE-4DD9-9195-3A29A184B0AA}"/>
              </a:ext>
            </a:extLst>
          </p:cNvPr>
          <p:cNvSpPr txBox="1"/>
          <p:nvPr/>
        </p:nvSpPr>
        <p:spPr>
          <a:xfrm>
            <a:off x="3029696" y="2103630"/>
            <a:ext cx="2652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cs typeface="Aparajita" panose="020B0502040204020203" pitchFamily="18" charset="0"/>
              </a:rPr>
              <a:t>Piastre Petri</a:t>
            </a:r>
          </a:p>
          <a:p>
            <a:r>
              <a:rPr lang="it-IT" dirty="0">
                <a:cs typeface="Aparajita" panose="020B0502040204020203" pitchFamily="18" charset="0"/>
              </a:rPr>
              <a:t>Comparsa delle CFU dopo </a:t>
            </a:r>
            <a:r>
              <a:rPr lang="it-IT" b="1" dirty="0">
                <a:cs typeface="Aparajita" panose="020B0502040204020203" pitchFamily="18" charset="0"/>
              </a:rPr>
              <a:t>72h .</a:t>
            </a:r>
            <a:r>
              <a:rPr lang="it-IT" b="1" dirty="0" err="1">
                <a:cs typeface="Aparajita" panose="020B0502040204020203" pitchFamily="18" charset="0"/>
              </a:rPr>
              <a:t>ca</a:t>
            </a:r>
            <a:endParaRPr lang="it-IT" b="1" dirty="0">
              <a:cs typeface="Aparajita" panose="020B0502040204020203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72E3B0-D20D-425C-9614-83342106F231}"/>
              </a:ext>
            </a:extLst>
          </p:cNvPr>
          <p:cNvSpPr txBox="1"/>
          <p:nvPr/>
        </p:nvSpPr>
        <p:spPr>
          <a:xfrm>
            <a:off x="2894454" y="4343486"/>
            <a:ext cx="2652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cs typeface="Aparajita" panose="020B0502040204020203" pitchFamily="18" charset="0"/>
              </a:rPr>
              <a:t>Beuta</a:t>
            </a:r>
            <a:r>
              <a:rPr lang="it-IT" dirty="0">
                <a:cs typeface="Aparajita" panose="020B0502040204020203" pitchFamily="18" charset="0"/>
              </a:rPr>
              <a:t> </a:t>
            </a:r>
          </a:p>
          <a:p>
            <a:r>
              <a:rPr lang="it-IT" dirty="0">
                <a:cs typeface="Aparajita" panose="020B0502040204020203" pitchFamily="18" charset="0"/>
              </a:rPr>
              <a:t>tempo di duplicazione </a:t>
            </a:r>
            <a:r>
              <a:rPr lang="it-IT" b="1" dirty="0">
                <a:cs typeface="Aparajita" panose="020B0502040204020203" pitchFamily="18" charset="0"/>
              </a:rPr>
              <a:t>90’-120’ .</a:t>
            </a:r>
            <a:r>
              <a:rPr lang="it-IT" b="1" dirty="0" err="1">
                <a:cs typeface="Aparajita" panose="020B0502040204020203" pitchFamily="18" charset="0"/>
              </a:rPr>
              <a:t>ca</a:t>
            </a:r>
            <a:endParaRPr lang="it-IT" b="1" dirty="0">
              <a:cs typeface="Aparajita" panose="020B0502040204020203" pitchFamily="18" charset="0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6ABF9FB-7EB9-40FC-9F2F-DFBF9CD65F27}"/>
              </a:ext>
            </a:extLst>
          </p:cNvPr>
          <p:cNvCxnSpPr>
            <a:cxnSpLocks/>
          </p:cNvCxnSpPr>
          <p:nvPr/>
        </p:nvCxnSpPr>
        <p:spPr>
          <a:xfrm>
            <a:off x="5803693" y="2504136"/>
            <a:ext cx="639547" cy="7654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9C9E306-E844-48F4-A86E-CE04FFE1F73A}"/>
              </a:ext>
            </a:extLst>
          </p:cNvPr>
          <p:cNvCxnSpPr>
            <a:cxnSpLocks/>
          </p:cNvCxnSpPr>
          <p:nvPr/>
        </p:nvCxnSpPr>
        <p:spPr>
          <a:xfrm flipV="1">
            <a:off x="5803693" y="3967699"/>
            <a:ext cx="639547" cy="7654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A89DE23-E8C1-4122-9B5F-E22EC4476F99}"/>
              </a:ext>
            </a:extLst>
          </p:cNvPr>
          <p:cNvSpPr txBox="1"/>
          <p:nvPr/>
        </p:nvSpPr>
        <p:spPr>
          <a:xfrm>
            <a:off x="6564289" y="2886858"/>
            <a:ext cx="2353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cs typeface="Aparajita" panose="020B0502040204020203" pitchFamily="18" charset="0"/>
              </a:rPr>
              <a:t>Fonte di carbonio </a:t>
            </a:r>
            <a:r>
              <a:rPr lang="it-IT" dirty="0">
                <a:cs typeface="Aparajita" panose="020B0502040204020203" pitchFamily="18" charset="0"/>
              </a:rPr>
              <a:t>(zuccheri a 6C, principalmente glucosio);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cs typeface="Aparajita" panose="020B0502040204020203" pitchFamily="18" charset="0"/>
              </a:rPr>
              <a:t>Fonte di azoto </a:t>
            </a:r>
            <a:r>
              <a:rPr lang="it-IT" dirty="0">
                <a:cs typeface="Aparajita" panose="020B0502040204020203" pitchFamily="18" charset="0"/>
              </a:rPr>
              <a:t>(ammonio solfato)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A09EA7-3DF1-4EC9-921C-837AC03C12E1}"/>
              </a:ext>
            </a:extLst>
          </p:cNvPr>
          <p:cNvSpPr txBox="1"/>
          <p:nvPr/>
        </p:nvSpPr>
        <p:spPr>
          <a:xfrm>
            <a:off x="257002" y="5827727"/>
            <a:ext cx="882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cs typeface="Aparajita" panose="020B0502040204020203" pitchFamily="18" charset="0"/>
              </a:rPr>
              <a:t>S. cerevisiae</a:t>
            </a:r>
            <a:r>
              <a:rPr lang="it-IT" b="1" dirty="0">
                <a:cs typeface="Aparajita" panose="020B0502040204020203" pitchFamily="18" charset="0"/>
              </a:rPr>
              <a:t> è estremamente semplice da coltivare, i tassi di crescita sono elevati, e, date le scarse esigenze nutrizionali, mantenerlo in coltura è poco costoso.</a:t>
            </a:r>
          </a:p>
        </p:txBody>
      </p:sp>
      <p:sp>
        <p:nvSpPr>
          <p:cNvPr id="12" name="Titolo 3">
            <a:extLst>
              <a:ext uri="{FF2B5EF4-FFF2-40B4-BE49-F238E27FC236}">
                <a16:creationId xmlns:a16="http://schemas.microsoft.com/office/drawing/2014/main" id="{94AC590B-C1FF-416A-888F-BACA5D19EBDD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i="1" dirty="0"/>
              <a:t>S. cerevisiae</a:t>
            </a:r>
            <a:r>
              <a:rPr lang="it-IT" sz="3600" dirty="0"/>
              <a:t> come organismo modello:</a:t>
            </a:r>
            <a:br>
              <a:rPr lang="it-IT" dirty="0"/>
            </a:br>
            <a:r>
              <a:rPr lang="it-IT" b="1" dirty="0"/>
              <a:t>condizioni di crescita</a:t>
            </a:r>
          </a:p>
        </p:txBody>
      </p:sp>
    </p:spTree>
    <p:extLst>
      <p:ext uri="{BB962C8B-B14F-4D97-AF65-F5344CB8AC3E}">
        <p14:creationId xmlns:p14="http://schemas.microsoft.com/office/powerpoint/2010/main" val="1121611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FFB1C681-E4A5-4AE5-AF4C-9E038254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it-IT" dirty="0"/>
              <a:t>Riassumendo…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C085E2-C19B-4960-A245-C0FC47A94207}"/>
              </a:ext>
            </a:extLst>
          </p:cNvPr>
          <p:cNvSpPr txBox="1"/>
          <p:nvPr/>
        </p:nvSpPr>
        <p:spPr>
          <a:xfrm>
            <a:off x="628650" y="1843951"/>
            <a:ext cx="78867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Perché </a:t>
            </a: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cerevisiae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è considerato un organismo modello?</a:t>
            </a:r>
          </a:p>
          <a:p>
            <a:pPr algn="ctr"/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Genoma è ben caratterizzato;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Eucariote </a:t>
            </a:r>
            <a:r>
              <a:rPr lang="it-IT" sz="2000" dirty="0">
                <a:sym typeface="Wingdings" panose="05000000000000000000" pitchFamily="2" charset="2"/>
              </a:rPr>
              <a:t> </a:t>
            </a:r>
            <a:r>
              <a:rPr lang="it-IT" sz="2000" dirty="0"/>
              <a:t>studio di patologie;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Esiste sia come aploide sia come diploide </a:t>
            </a:r>
            <a:r>
              <a:rPr lang="it-IT" sz="2000" dirty="0">
                <a:sym typeface="Wingdings" panose="05000000000000000000" pitchFamily="2" charset="2"/>
              </a:rPr>
              <a:t> </a:t>
            </a:r>
            <a:r>
              <a:rPr lang="it-IT" sz="2000" dirty="0"/>
              <a:t>studi genetici;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Facile e poco costoso da coltivare;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E4724B-3B7C-4356-88C9-BE0FF2C0CBA9}"/>
              </a:ext>
            </a:extLst>
          </p:cNvPr>
          <p:cNvSpPr txBox="1"/>
          <p:nvPr/>
        </p:nvSpPr>
        <p:spPr>
          <a:xfrm>
            <a:off x="628650" y="5274224"/>
            <a:ext cx="767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Semplice da manipolare da un punto di vista genetico.</a:t>
            </a:r>
          </a:p>
        </p:txBody>
      </p:sp>
    </p:spTree>
    <p:extLst>
      <p:ext uri="{BB962C8B-B14F-4D97-AF65-F5344CB8AC3E}">
        <p14:creationId xmlns:p14="http://schemas.microsoft.com/office/powerpoint/2010/main" val="42420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8FE1A-4D6E-4FAC-AE6E-2D4F1A2E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19286"/>
            <a:ext cx="7886700" cy="1325563"/>
          </a:xfrm>
        </p:spPr>
        <p:txBody>
          <a:bodyPr/>
          <a:lstStyle/>
          <a:p>
            <a:pPr algn="ctr"/>
            <a:r>
              <a:rPr lang="it-IT" dirty="0"/>
              <a:t>Produzione di bioetanolo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E4595C9-F709-41BE-B2CE-C80FC353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50" y="3613152"/>
            <a:ext cx="22225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04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306BFDC5-02FE-4B1D-B2E6-4DBA8B2BB92D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Perchè</a:t>
            </a:r>
            <a:r>
              <a:rPr lang="en-GB" dirty="0"/>
              <a:t> </a:t>
            </a:r>
            <a:r>
              <a:rPr lang="en-GB" dirty="0" err="1"/>
              <a:t>produrre</a:t>
            </a:r>
            <a:r>
              <a:rPr lang="en-GB" dirty="0"/>
              <a:t> </a:t>
            </a:r>
            <a:r>
              <a:rPr lang="en-GB" dirty="0" err="1"/>
              <a:t>bioetanolo</a:t>
            </a:r>
            <a:r>
              <a:rPr lang="en-GB" dirty="0"/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F6BD5E6-966F-4440-96A3-4C70B7A0804B}"/>
              </a:ext>
            </a:extLst>
          </p:cNvPr>
          <p:cNvSpPr txBox="1"/>
          <p:nvPr/>
        </p:nvSpPr>
        <p:spPr>
          <a:xfrm>
            <a:off x="387313" y="5503642"/>
            <a:ext cx="839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Il bioetanolo è una fonte rinnovabile e rappresenta il primo sostituto della benzina per i mezzi di trasporto su strada.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8405AA-4E59-4A43-AB87-B0D086F32349}"/>
              </a:ext>
            </a:extLst>
          </p:cNvPr>
          <p:cNvSpPr txBox="1"/>
          <p:nvPr/>
        </p:nvSpPr>
        <p:spPr>
          <a:xfrm>
            <a:off x="387313" y="1530246"/>
            <a:ext cx="812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fonti non rinnovabili (coprono il 97% .</a:t>
            </a:r>
            <a:r>
              <a:rPr lang="it-IT" dirty="0" err="1"/>
              <a:t>ca</a:t>
            </a:r>
            <a:r>
              <a:rPr lang="it-IT" dirty="0"/>
              <a:t> dei consumi mondiali di energia) si stanno esaurendo. 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A14D104-E353-4B0C-B0F9-29B8E496DAC0}"/>
              </a:ext>
            </a:extLst>
          </p:cNvPr>
          <p:cNvGrpSpPr/>
          <p:nvPr/>
        </p:nvGrpSpPr>
        <p:grpSpPr>
          <a:xfrm>
            <a:off x="1217249" y="2401816"/>
            <a:ext cx="2925794" cy="2336602"/>
            <a:chOff x="1808131" y="2349993"/>
            <a:chExt cx="2925794" cy="1931952"/>
          </a:xfrm>
        </p:grpSpPr>
        <p:pic>
          <p:nvPicPr>
            <p:cNvPr id="1026" name="Picture 2" descr="Risultati immagini per oil symbol">
              <a:extLst>
                <a:ext uri="{FF2B5EF4-FFF2-40B4-BE49-F238E27FC236}">
                  <a16:creationId xmlns:a16="http://schemas.microsoft.com/office/drawing/2014/main" id="{7431D3D0-7801-4E71-8336-B58B39B51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515" y="2349993"/>
              <a:ext cx="490112" cy="484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isultati immagini per gas symbol">
              <a:extLst>
                <a:ext uri="{FF2B5EF4-FFF2-40B4-BE49-F238E27FC236}">
                  <a16:creationId xmlns:a16="http://schemas.microsoft.com/office/drawing/2014/main" id="{B7F9FBB0-6BA2-4574-BCDD-238413616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131" y="3096543"/>
              <a:ext cx="490112" cy="490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magine correlata">
              <a:extLst>
                <a:ext uri="{FF2B5EF4-FFF2-40B4-BE49-F238E27FC236}">
                  <a16:creationId xmlns:a16="http://schemas.microsoft.com/office/drawing/2014/main" id="{AC5C142F-55C6-4C6B-8BA8-C9BBE9FAD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131" y="3791833"/>
              <a:ext cx="490112" cy="490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27F2D250-6488-4778-AF1B-5F49FF3CE39A}"/>
                </a:ext>
              </a:extLst>
            </p:cNvPr>
            <p:cNvSpPr txBox="1"/>
            <p:nvPr/>
          </p:nvSpPr>
          <p:spPr>
            <a:xfrm>
              <a:off x="2443161" y="2407357"/>
              <a:ext cx="2214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Petrolio</a:t>
              </a:r>
              <a:r>
                <a:rPr lang="it-IT" dirty="0"/>
                <a:t>: 2047-2054  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A489EDE-96E1-4C44-8719-C92B104372F2}"/>
                </a:ext>
              </a:extLst>
            </p:cNvPr>
            <p:cNvSpPr txBox="1"/>
            <p:nvPr/>
          </p:nvSpPr>
          <p:spPr>
            <a:xfrm>
              <a:off x="2443161" y="3157625"/>
              <a:ext cx="1928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Gas</a:t>
              </a:r>
              <a:r>
                <a:rPr lang="it-IT" dirty="0"/>
                <a:t>: 2050-2075  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68E9855-0C72-4473-B06C-A5260AEECB42}"/>
                </a:ext>
              </a:extLst>
            </p:cNvPr>
            <p:cNvSpPr txBox="1"/>
            <p:nvPr/>
          </p:nvSpPr>
          <p:spPr>
            <a:xfrm>
              <a:off x="2443160" y="3888109"/>
              <a:ext cx="2290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Carbone</a:t>
              </a:r>
              <a:r>
                <a:rPr lang="it-IT" dirty="0"/>
                <a:t>: 2057-2137  </a:t>
              </a:r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CBC9070-9015-4206-A48E-7F61888B6FFA}"/>
              </a:ext>
            </a:extLst>
          </p:cNvPr>
          <p:cNvCxnSpPr>
            <a:cxnSpLocks/>
          </p:cNvCxnSpPr>
          <p:nvPr/>
        </p:nvCxnSpPr>
        <p:spPr>
          <a:xfrm flipV="1">
            <a:off x="4043240" y="2640257"/>
            <a:ext cx="93048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10ED24E0-8005-4855-851F-802EE6BB0C1D}"/>
              </a:ext>
            </a:extLst>
          </p:cNvPr>
          <p:cNvGrpSpPr/>
          <p:nvPr/>
        </p:nvGrpSpPr>
        <p:grpSpPr>
          <a:xfrm>
            <a:off x="5272087" y="2444958"/>
            <a:ext cx="3076575" cy="2935336"/>
            <a:chOff x="5272087" y="2874455"/>
            <a:chExt cx="3076575" cy="2935336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5C28CBC-11AE-467F-B4DF-241405B1DB56}"/>
                </a:ext>
              </a:extLst>
            </p:cNvPr>
            <p:cNvSpPr txBox="1"/>
            <p:nvPr/>
          </p:nvSpPr>
          <p:spPr>
            <a:xfrm>
              <a:off x="5272087" y="2874455"/>
              <a:ext cx="307657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/>
                <a:t>L’etanolo può essere addizionato fino al 40% con la benzina senza dover cambiare il motore del veicolo. </a:t>
              </a:r>
            </a:p>
            <a:p>
              <a:pPr algn="just"/>
              <a:r>
                <a:rPr lang="it-IT" dirty="0"/>
                <a:t>I motori </a:t>
              </a:r>
              <a:r>
                <a:rPr lang="it-IT" dirty="0" err="1"/>
                <a:t>Flex</a:t>
              </a:r>
              <a:r>
                <a:rPr lang="it-IT" dirty="0"/>
                <a:t> sono in grado di utilizzare l’etanolo puro.</a:t>
              </a:r>
            </a:p>
          </p:txBody>
        </p:sp>
        <p:pic>
          <p:nvPicPr>
            <p:cNvPr id="2050" name="Picture 2" descr="Risultati immagini per 500x">
              <a:extLst>
                <a:ext uri="{FF2B5EF4-FFF2-40B4-BE49-F238E27FC236}">
                  <a16:creationId xmlns:a16="http://schemas.microsoft.com/office/drawing/2014/main" id="{82D74FDA-7B0A-4D16-BF38-FB7428316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774" y="4466766"/>
              <a:ext cx="27432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13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B3D28877-0330-4B29-A80A-90FE375E34C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Perchè</a:t>
            </a:r>
            <a:r>
              <a:rPr lang="en-GB" dirty="0"/>
              <a:t> </a:t>
            </a:r>
            <a:r>
              <a:rPr lang="en-GB" dirty="0" err="1"/>
              <a:t>usare</a:t>
            </a:r>
            <a:r>
              <a:rPr lang="en-GB" dirty="0"/>
              <a:t> </a:t>
            </a:r>
            <a:r>
              <a:rPr lang="en-GB" i="1" dirty="0"/>
              <a:t>S. cerevisiae</a:t>
            </a:r>
            <a:r>
              <a:rPr lang="en-GB" dirty="0"/>
              <a:t>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9F145D-39E5-4844-BD31-CC39B2087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5" y="1699654"/>
            <a:ext cx="6927850" cy="5195888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C65F854A-1D91-4A64-AF71-938CCCAEA091}"/>
              </a:ext>
            </a:extLst>
          </p:cNvPr>
          <p:cNvSpPr/>
          <p:nvPr/>
        </p:nvSpPr>
        <p:spPr>
          <a:xfrm>
            <a:off x="3456132" y="2182110"/>
            <a:ext cx="748145" cy="3602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91484F3-243B-4D95-9143-2251517980AC}"/>
              </a:ext>
            </a:extLst>
          </p:cNvPr>
          <p:cNvSpPr/>
          <p:nvPr/>
        </p:nvSpPr>
        <p:spPr>
          <a:xfrm>
            <a:off x="3456131" y="3414010"/>
            <a:ext cx="748145" cy="3602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795CE00-2411-4C3F-80F5-ADDE5ADAD809}"/>
              </a:ext>
            </a:extLst>
          </p:cNvPr>
          <p:cNvSpPr/>
          <p:nvPr/>
        </p:nvSpPr>
        <p:spPr>
          <a:xfrm>
            <a:off x="4503881" y="4006292"/>
            <a:ext cx="748145" cy="471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DF779ED-C7D9-4EF2-A59C-76D1023708D6}"/>
              </a:ext>
            </a:extLst>
          </p:cNvPr>
          <p:cNvSpPr/>
          <p:nvPr/>
        </p:nvSpPr>
        <p:spPr>
          <a:xfrm>
            <a:off x="1959841" y="4772910"/>
            <a:ext cx="748145" cy="3602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o di moltiplicazione 9">
            <a:extLst>
              <a:ext uri="{FF2B5EF4-FFF2-40B4-BE49-F238E27FC236}">
                <a16:creationId xmlns:a16="http://schemas.microsoft.com/office/drawing/2014/main" id="{0EB45C7C-2841-4FA6-8612-9568426D4FAF}"/>
              </a:ext>
            </a:extLst>
          </p:cNvPr>
          <p:cNvSpPr/>
          <p:nvPr/>
        </p:nvSpPr>
        <p:spPr>
          <a:xfrm>
            <a:off x="4237122" y="4007010"/>
            <a:ext cx="372979" cy="46848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8CDE6A-3E2E-44F0-99A9-0E4D00243E1D}"/>
              </a:ext>
            </a:extLst>
          </p:cNvPr>
          <p:cNvSpPr txBox="1"/>
          <p:nvPr/>
        </p:nvSpPr>
        <p:spPr>
          <a:xfrm>
            <a:off x="254577" y="2011362"/>
            <a:ext cx="2722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Condizioni anaerobiche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450199-259C-4EA2-9313-3024A7C643AC}"/>
              </a:ext>
            </a:extLst>
          </p:cNvPr>
          <p:cNvSpPr txBox="1"/>
          <p:nvPr/>
        </p:nvSpPr>
        <p:spPr>
          <a:xfrm>
            <a:off x="254577" y="1699654"/>
            <a:ext cx="2722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Condizioni aerobiche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C4B281-E8A0-4039-85A5-62060873EC4D}"/>
              </a:ext>
            </a:extLst>
          </p:cNvPr>
          <p:cNvSpPr txBox="1"/>
          <p:nvPr/>
        </p:nvSpPr>
        <p:spPr>
          <a:xfrm>
            <a:off x="488950" y="1243787"/>
            <a:ext cx="816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S. cerevisiae</a:t>
            </a:r>
            <a:r>
              <a:rPr lang="it-IT" b="1" dirty="0"/>
              <a:t> è naturalmente in grado di produrre etanolo in condizioni anaerobiche.</a:t>
            </a:r>
          </a:p>
        </p:txBody>
      </p:sp>
    </p:spTree>
    <p:extLst>
      <p:ext uri="{BB962C8B-B14F-4D97-AF65-F5344CB8AC3E}">
        <p14:creationId xmlns:p14="http://schemas.microsoft.com/office/powerpoint/2010/main" val="316263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/>
      <p:bldP spid="2" grpId="0"/>
      <p:bldP spid="2" grpId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069D934-8297-4534-8ABC-E3D3BD892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23" y="101384"/>
            <a:ext cx="6804754" cy="879751"/>
          </a:xfrm>
        </p:spPr>
        <p:txBody>
          <a:bodyPr/>
          <a:lstStyle/>
          <a:p>
            <a:pPr algn="ctr"/>
            <a:r>
              <a:rPr lang="it-IT" dirty="0"/>
              <a:t>Lievito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F818E0-1B2B-421E-A13A-E695FD1E942A}"/>
              </a:ext>
            </a:extLst>
          </p:cNvPr>
          <p:cNvSpPr txBox="1"/>
          <p:nvPr/>
        </p:nvSpPr>
        <p:spPr>
          <a:xfrm>
            <a:off x="2539521" y="1692070"/>
            <a:ext cx="233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Regno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93A841-A89D-44E8-9569-C38F5E970DB7}"/>
              </a:ext>
            </a:extLst>
          </p:cNvPr>
          <p:cNvSpPr txBox="1"/>
          <p:nvPr/>
        </p:nvSpPr>
        <p:spPr>
          <a:xfrm>
            <a:off x="69129" y="1692070"/>
            <a:ext cx="233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Dominio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B073A6-3725-4040-BC4F-1470FC4B8656}"/>
              </a:ext>
            </a:extLst>
          </p:cNvPr>
          <p:cNvSpPr txBox="1"/>
          <p:nvPr/>
        </p:nvSpPr>
        <p:spPr>
          <a:xfrm>
            <a:off x="5754060" y="1681792"/>
            <a:ext cx="233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Phylum 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679647B-B9CC-4150-AD29-E40AA0F8B3E3}"/>
              </a:ext>
            </a:extLst>
          </p:cNvPr>
          <p:cNvSpPr txBox="1"/>
          <p:nvPr/>
        </p:nvSpPr>
        <p:spPr>
          <a:xfrm>
            <a:off x="4686665" y="2085482"/>
            <a:ext cx="233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 err="1"/>
              <a:t>Ascomiceti</a:t>
            </a:r>
            <a:r>
              <a:rPr lang="en-GB" u="sng" dirty="0"/>
              <a:t> 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835E0E8-65B1-4E4B-A99A-FB79338B14B2}"/>
              </a:ext>
            </a:extLst>
          </p:cNvPr>
          <p:cNvSpPr txBox="1"/>
          <p:nvPr/>
        </p:nvSpPr>
        <p:spPr>
          <a:xfrm>
            <a:off x="6596135" y="2096531"/>
            <a:ext cx="233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 err="1"/>
              <a:t>Basidiomiceti</a:t>
            </a:r>
            <a:r>
              <a:rPr lang="en-GB" u="sng" dirty="0"/>
              <a:t> 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33E118F-880F-4146-A792-965A4D76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895" y="2055676"/>
            <a:ext cx="1873770" cy="1335061"/>
          </a:xfrm>
          <a:prstGeom prst="rect">
            <a:avLst/>
          </a:prstGeom>
        </p:spPr>
      </p:pic>
      <p:pic>
        <p:nvPicPr>
          <p:cNvPr id="1026" name="Picture 2" descr="Risultati immagini per chromosomes">
            <a:extLst>
              <a:ext uri="{FF2B5EF4-FFF2-40B4-BE49-F238E27FC236}">
                <a16:creationId xmlns:a16="http://schemas.microsoft.com/office/drawing/2014/main" id="{7CCC9A49-2B96-4049-8BDC-7B57A3632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13" y="2136075"/>
            <a:ext cx="1852298" cy="114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BF181BD-7865-4EB1-99A1-A1F595816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55" t="20237" r="27347" b="10018"/>
          <a:stretch/>
        </p:blipFill>
        <p:spPr>
          <a:xfrm>
            <a:off x="5282943" y="2634659"/>
            <a:ext cx="1145909" cy="12253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4E667C-EFB0-4E40-83E4-C6CC92D321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585"/>
          <a:stretch/>
        </p:blipFill>
        <p:spPr>
          <a:xfrm>
            <a:off x="4023301" y="4167575"/>
            <a:ext cx="1112286" cy="1079453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210F6CC-7017-49F6-954E-02864D552962}"/>
              </a:ext>
            </a:extLst>
          </p:cNvPr>
          <p:cNvCxnSpPr>
            <a:cxnSpLocks/>
          </p:cNvCxnSpPr>
          <p:nvPr/>
        </p:nvCxnSpPr>
        <p:spPr>
          <a:xfrm flipH="1">
            <a:off x="4877987" y="3420046"/>
            <a:ext cx="783336" cy="7188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BA35520A-BE48-483F-9778-40005F5F7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05" r="12033"/>
          <a:stretch/>
        </p:blipFill>
        <p:spPr>
          <a:xfrm>
            <a:off x="7113301" y="2518733"/>
            <a:ext cx="1414795" cy="1295366"/>
          </a:xfrm>
          <a:prstGeom prst="rect">
            <a:avLst/>
          </a:prstGeom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DEAB650-FEDD-4A27-AEDE-8362029C40A1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29030" y="3331946"/>
            <a:ext cx="783336" cy="7188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5E939D83-93C4-4193-982F-BB2BA235FD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39435" b="23536"/>
          <a:stretch/>
        </p:blipFill>
        <p:spPr>
          <a:xfrm>
            <a:off x="7241031" y="4375513"/>
            <a:ext cx="1154509" cy="93870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08E3668-D7A5-424C-839C-5771B59C4AD6}"/>
              </a:ext>
            </a:extLst>
          </p:cNvPr>
          <p:cNvSpPr txBox="1"/>
          <p:nvPr/>
        </p:nvSpPr>
        <p:spPr>
          <a:xfrm>
            <a:off x="4779307" y="4499861"/>
            <a:ext cx="52169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Spore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10FA67D-C752-4443-835D-1809645845F0}"/>
              </a:ext>
            </a:extLst>
          </p:cNvPr>
          <p:cNvSpPr txBox="1"/>
          <p:nvPr/>
        </p:nvSpPr>
        <p:spPr>
          <a:xfrm>
            <a:off x="4632947" y="4855699"/>
            <a:ext cx="52169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Asco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F200F9-907D-46A1-9296-86A394A5A2BE}"/>
              </a:ext>
            </a:extLst>
          </p:cNvPr>
          <p:cNvSpPr txBox="1"/>
          <p:nvPr/>
        </p:nvSpPr>
        <p:spPr>
          <a:xfrm>
            <a:off x="8100971" y="4917139"/>
            <a:ext cx="64302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/>
              <a:t>Basidio</a:t>
            </a:r>
            <a:endParaRPr lang="en-GB" sz="11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738E23F-3B8E-4865-84F1-0F343DEC838D}"/>
              </a:ext>
            </a:extLst>
          </p:cNvPr>
          <p:cNvSpPr txBox="1"/>
          <p:nvPr/>
        </p:nvSpPr>
        <p:spPr>
          <a:xfrm>
            <a:off x="8310369" y="4425304"/>
            <a:ext cx="64302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Spore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EE390007-826B-4FF9-A4A2-242E26878EDF}"/>
              </a:ext>
            </a:extLst>
          </p:cNvPr>
          <p:cNvSpPr/>
          <p:nvPr/>
        </p:nvSpPr>
        <p:spPr>
          <a:xfrm>
            <a:off x="5154637" y="2055676"/>
            <a:ext cx="1441498" cy="4630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3075182-D17D-4856-9509-C768B5E30FBC}"/>
              </a:ext>
            </a:extLst>
          </p:cNvPr>
          <p:cNvSpPr txBox="1"/>
          <p:nvPr/>
        </p:nvSpPr>
        <p:spPr>
          <a:xfrm>
            <a:off x="737753" y="3375934"/>
            <a:ext cx="100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Eucarioti</a:t>
            </a:r>
            <a:r>
              <a:rPr lang="en-GB" dirty="0"/>
              <a:t>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439D863-1AE6-4795-A471-F897119C43A4}"/>
              </a:ext>
            </a:extLst>
          </p:cNvPr>
          <p:cNvSpPr txBox="1"/>
          <p:nvPr/>
        </p:nvSpPr>
        <p:spPr>
          <a:xfrm>
            <a:off x="3249170" y="3375934"/>
            <a:ext cx="100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Funghi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032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991A81D8-1538-4E61-A713-13963D7DB0A9}"/>
              </a:ext>
            </a:extLst>
          </p:cNvPr>
          <p:cNvGrpSpPr/>
          <p:nvPr/>
        </p:nvGrpSpPr>
        <p:grpSpPr>
          <a:xfrm>
            <a:off x="771525" y="2090960"/>
            <a:ext cx="7600950" cy="2736090"/>
            <a:chOff x="1009650" y="2631331"/>
            <a:chExt cx="7600950" cy="2736090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F26365F5-528F-4FF3-8B5B-CDA5FA63DBCF}"/>
                </a:ext>
              </a:extLst>
            </p:cNvPr>
            <p:cNvSpPr txBox="1"/>
            <p:nvPr/>
          </p:nvSpPr>
          <p:spPr>
            <a:xfrm>
              <a:off x="1299043" y="2856172"/>
              <a:ext cx="1367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GLUCOSIO</a:t>
              </a:r>
            </a:p>
          </p:txBody>
        </p:sp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8DE4B1F8-0204-474E-B4E0-B273277357B1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2667000" y="3035300"/>
              <a:ext cx="3810000" cy="553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C9D5DC6E-3603-48D8-B54B-391C635BC1A6}"/>
                </a:ext>
              </a:extLst>
            </p:cNvPr>
            <p:cNvSpPr txBox="1"/>
            <p:nvPr/>
          </p:nvSpPr>
          <p:spPr>
            <a:xfrm>
              <a:off x="6643256" y="2856172"/>
              <a:ext cx="1330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2x piruvato</a:t>
              </a:r>
            </a:p>
          </p:txBody>
        </p:sp>
        <p:sp>
          <p:nvSpPr>
            <p:cNvPr id="7" name="Freccia circolare 6">
              <a:extLst>
                <a:ext uri="{FF2B5EF4-FFF2-40B4-BE49-F238E27FC236}">
                  <a16:creationId xmlns:a16="http://schemas.microsoft.com/office/drawing/2014/main" id="{9FCE4270-FD85-4C7D-BC06-EB955C6C02BA}"/>
                </a:ext>
              </a:extLst>
            </p:cNvPr>
            <p:cNvSpPr/>
            <p:nvPr/>
          </p:nvSpPr>
          <p:spPr>
            <a:xfrm>
              <a:off x="3553690" y="2966025"/>
              <a:ext cx="1662545" cy="1680160"/>
            </a:xfrm>
            <a:prstGeom prst="circularArrow">
              <a:avLst>
                <a:gd name="adj1" fmla="val 12500"/>
                <a:gd name="adj2" fmla="val 1072173"/>
                <a:gd name="adj3" fmla="val 20457681"/>
                <a:gd name="adj4" fmla="val 1031897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ccia circolare 7">
              <a:extLst>
                <a:ext uri="{FF2B5EF4-FFF2-40B4-BE49-F238E27FC236}">
                  <a16:creationId xmlns:a16="http://schemas.microsoft.com/office/drawing/2014/main" id="{B102A881-824A-4725-8685-1FA6CD4E07D4}"/>
                </a:ext>
              </a:extLst>
            </p:cNvPr>
            <p:cNvSpPr/>
            <p:nvPr/>
          </p:nvSpPr>
          <p:spPr>
            <a:xfrm rot="10583762">
              <a:off x="3608729" y="3464491"/>
              <a:ext cx="1662545" cy="1803474"/>
            </a:xfrm>
            <a:prstGeom prst="circularArrow">
              <a:avLst>
                <a:gd name="adj1" fmla="val 12500"/>
                <a:gd name="adj2" fmla="val 1072173"/>
                <a:gd name="adj3" fmla="val 20457681"/>
                <a:gd name="adj4" fmla="val 10318973"/>
                <a:gd name="adj5" fmla="val 125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3BF85B3-DDBB-475F-9C81-5C9920F57436}"/>
                </a:ext>
              </a:extLst>
            </p:cNvPr>
            <p:cNvSpPr txBox="1"/>
            <p:nvPr/>
          </p:nvSpPr>
          <p:spPr>
            <a:xfrm>
              <a:off x="3262743" y="2631331"/>
              <a:ext cx="224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/>
                <a:t>glicolisi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BE5F03E6-2647-47C9-82A8-011267C573BC}"/>
                </a:ext>
              </a:extLst>
            </p:cNvPr>
            <p:cNvCxnSpPr/>
            <p:nvPr/>
          </p:nvCxnSpPr>
          <p:spPr>
            <a:xfrm rot="-60000" flipH="1">
              <a:off x="7304463" y="3225540"/>
              <a:ext cx="13854" cy="165600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AB959515-0FFB-42CC-A572-8FC6BFEB611C}"/>
                </a:ext>
              </a:extLst>
            </p:cNvPr>
            <p:cNvCxnSpPr/>
            <p:nvPr/>
          </p:nvCxnSpPr>
          <p:spPr>
            <a:xfrm flipH="1" flipV="1">
              <a:off x="2479961" y="5182755"/>
              <a:ext cx="3810000" cy="553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6B03DFE-44E2-431F-BC68-0F37D5DC9119}"/>
                </a:ext>
              </a:extLst>
            </p:cNvPr>
            <p:cNvSpPr txBox="1"/>
            <p:nvPr/>
          </p:nvSpPr>
          <p:spPr>
            <a:xfrm>
              <a:off x="6410279" y="4949104"/>
              <a:ext cx="1906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2x acetaldeide</a:t>
              </a:r>
            </a:p>
          </p:txBody>
        </p:sp>
        <p:cxnSp>
          <p:nvCxnSpPr>
            <p:cNvPr id="13" name="Connettore curvo 12">
              <a:extLst>
                <a:ext uri="{FF2B5EF4-FFF2-40B4-BE49-F238E27FC236}">
                  <a16:creationId xmlns:a16="http://schemas.microsoft.com/office/drawing/2014/main" id="{6BBA7E4B-3196-4B80-994D-23214A9F9A95}"/>
                </a:ext>
              </a:extLst>
            </p:cNvPr>
            <p:cNvCxnSpPr/>
            <p:nvPr/>
          </p:nvCxnSpPr>
          <p:spPr>
            <a:xfrm rot="5400000" flipV="1">
              <a:off x="7023410" y="3742972"/>
              <a:ext cx="1073729" cy="504000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A332370-0C79-4AF0-B2D7-90002D245CEC}"/>
                </a:ext>
              </a:extLst>
            </p:cNvPr>
            <p:cNvSpPr txBox="1"/>
            <p:nvPr/>
          </p:nvSpPr>
          <p:spPr>
            <a:xfrm>
              <a:off x="7871460" y="4366228"/>
              <a:ext cx="739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2CO</a:t>
              </a:r>
              <a:r>
                <a:rPr lang="it-IT" baseline="-25000" dirty="0"/>
                <a:t>2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4C38F17-FB0E-4620-916A-80BF4FEBD868}"/>
                </a:ext>
              </a:extLst>
            </p:cNvPr>
            <p:cNvSpPr txBox="1"/>
            <p:nvPr/>
          </p:nvSpPr>
          <p:spPr>
            <a:xfrm>
              <a:off x="1009650" y="4998089"/>
              <a:ext cx="1410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2x ETANOLO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8609D440-B191-4E7F-A795-BECA74803304}"/>
                </a:ext>
              </a:extLst>
            </p:cNvPr>
            <p:cNvSpPr txBox="1"/>
            <p:nvPr/>
          </p:nvSpPr>
          <p:spPr>
            <a:xfrm>
              <a:off x="3372233" y="4005013"/>
              <a:ext cx="902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2NAD</a:t>
              </a:r>
              <a:r>
                <a:rPr lang="it-IT" baseline="30000" dirty="0"/>
                <a:t>+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1980DAD-6889-43D2-852A-5FEEB96E4867}"/>
                </a:ext>
              </a:extLst>
            </p:cNvPr>
            <p:cNvSpPr txBox="1"/>
            <p:nvPr/>
          </p:nvSpPr>
          <p:spPr>
            <a:xfrm>
              <a:off x="4663479" y="3806105"/>
              <a:ext cx="902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2NADH</a:t>
              </a: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0A45D1C-5AB8-4405-95BD-213DCE57A8F9}"/>
              </a:ext>
            </a:extLst>
          </p:cNvPr>
          <p:cNvSpPr txBox="1"/>
          <p:nvPr/>
        </p:nvSpPr>
        <p:spPr>
          <a:xfrm>
            <a:off x="628650" y="5644690"/>
            <a:ext cx="788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i="1" dirty="0">
                <a:cs typeface="Arial" panose="020B0604020202020204" pitchFamily="34" charset="0"/>
              </a:rPr>
              <a:t>S. cerevisiae</a:t>
            </a:r>
            <a:r>
              <a:rPr lang="it-IT" sz="2200" dirty="0">
                <a:cs typeface="Arial" panose="020B0604020202020204" pitchFamily="34" charset="0"/>
              </a:rPr>
              <a:t>, in </a:t>
            </a:r>
            <a:r>
              <a:rPr lang="it-IT" sz="2200" b="1" dirty="0">
                <a:cs typeface="Arial" panose="020B0604020202020204" pitchFamily="34" charset="0"/>
              </a:rPr>
              <a:t>condizioni anaerobiche</a:t>
            </a:r>
            <a:r>
              <a:rPr lang="it-IT" sz="2200" dirty="0">
                <a:cs typeface="Arial" panose="020B0604020202020204" pitchFamily="34" charset="0"/>
              </a:rPr>
              <a:t>, produce </a:t>
            </a:r>
            <a:r>
              <a:rPr lang="it-IT" sz="2200" dirty="0">
                <a:solidFill>
                  <a:srgbClr val="FF0000"/>
                </a:solidFill>
                <a:cs typeface="Arial" panose="020B0604020202020204" pitchFamily="34" charset="0"/>
              </a:rPr>
              <a:t>etanolo</a:t>
            </a:r>
            <a:r>
              <a:rPr lang="it-IT" sz="2200" dirty="0">
                <a:cs typeface="Arial" panose="020B0604020202020204" pitchFamily="34" charset="0"/>
              </a:rPr>
              <a:t> attraverso un processo chiamato </a:t>
            </a:r>
            <a:r>
              <a:rPr lang="it-IT" sz="2200" dirty="0">
                <a:solidFill>
                  <a:srgbClr val="FF0000"/>
                </a:solidFill>
                <a:cs typeface="Arial" panose="020B0604020202020204" pitchFamily="34" charset="0"/>
              </a:rPr>
              <a:t>fermentazione alcolica</a:t>
            </a:r>
            <a:r>
              <a:rPr lang="it-IT" sz="22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Titolo 3">
            <a:extLst>
              <a:ext uri="{FF2B5EF4-FFF2-40B4-BE49-F238E27FC236}">
                <a16:creationId xmlns:a16="http://schemas.microsoft.com/office/drawing/2014/main" id="{79787B22-31E4-4A56-9A02-752F3631C7A3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/>
              <a:t>Fermentazione</a:t>
            </a:r>
            <a:r>
              <a:rPr lang="en-GB" b="1" dirty="0"/>
              <a:t> </a:t>
            </a:r>
            <a:r>
              <a:rPr lang="en-GB" b="1" dirty="0" err="1"/>
              <a:t>alcolica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4052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4CB61CED-B531-4EDE-816D-A4EE240A9E57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/>
              <a:t>Bioetanolo</a:t>
            </a:r>
            <a:r>
              <a:rPr lang="en-GB" b="1" dirty="0"/>
              <a:t> di prima </a:t>
            </a:r>
            <a:r>
              <a:rPr lang="en-GB" b="1" dirty="0" err="1"/>
              <a:t>generazione</a:t>
            </a:r>
            <a:r>
              <a:rPr lang="en-GB" b="1" dirty="0"/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F144EFB-4EF5-4B92-B9B1-F65FBBB90E4C}"/>
              </a:ext>
            </a:extLst>
          </p:cNvPr>
          <p:cNvSpPr txBox="1"/>
          <p:nvPr/>
        </p:nvSpPr>
        <p:spPr>
          <a:xfrm>
            <a:off x="197892" y="1316870"/>
            <a:ext cx="874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bioetanolo di prima generazione è ottenuto dalla fermentazione da parte di </a:t>
            </a:r>
            <a:r>
              <a:rPr lang="it-IT" i="1" dirty="0"/>
              <a:t>S. cerevisiae</a:t>
            </a:r>
            <a:r>
              <a:rPr lang="it-IT" dirty="0"/>
              <a:t> di fonti zuccherine (canna da zucchero…) o contenenti amido (grano, orzo…).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8B8D006-2E4F-4C3F-B389-2FB0D630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04" y="1888475"/>
            <a:ext cx="1000994" cy="1000994"/>
          </a:xfrm>
          <a:prstGeom prst="rect">
            <a:avLst/>
          </a:prstGeom>
        </p:spPr>
      </p:pic>
      <p:pic>
        <p:nvPicPr>
          <p:cNvPr id="2050" name="Picture 2" descr="Risultati immagini per grano">
            <a:extLst>
              <a:ext uri="{FF2B5EF4-FFF2-40B4-BE49-F238E27FC236}">
                <a16:creationId xmlns:a16="http://schemas.microsoft.com/office/drawing/2014/main" id="{CA638971-43E9-4F78-ACFE-885135F9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14" y="2647968"/>
            <a:ext cx="598595" cy="111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B97FD54-5B11-4D5E-81C8-E4100ACAC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112" y="3150705"/>
            <a:ext cx="1181558" cy="616843"/>
          </a:xfrm>
          <a:prstGeom prst="rect">
            <a:avLst/>
          </a:prstGeom>
        </p:spPr>
      </p:pic>
      <p:sp>
        <p:nvSpPr>
          <p:cNvPr id="22" name="Segno di addizione 21">
            <a:extLst>
              <a:ext uri="{FF2B5EF4-FFF2-40B4-BE49-F238E27FC236}">
                <a16:creationId xmlns:a16="http://schemas.microsoft.com/office/drawing/2014/main" id="{416A84F6-4878-47EA-943D-CF9873D1F27D}"/>
              </a:ext>
            </a:extLst>
          </p:cNvPr>
          <p:cNvSpPr/>
          <p:nvPr/>
        </p:nvSpPr>
        <p:spPr>
          <a:xfrm>
            <a:off x="3672790" y="2729737"/>
            <a:ext cx="351158" cy="3969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9BE70293-39AC-41BF-A59D-7D9EB7E45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96740">
            <a:off x="4296015" y="2416903"/>
            <a:ext cx="1003775" cy="900824"/>
          </a:xfrm>
          <a:prstGeom prst="rect">
            <a:avLst/>
          </a:prstGeom>
        </p:spPr>
      </p:pic>
      <p:sp>
        <p:nvSpPr>
          <p:cNvPr id="23" name="Uguale a 22">
            <a:extLst>
              <a:ext uri="{FF2B5EF4-FFF2-40B4-BE49-F238E27FC236}">
                <a16:creationId xmlns:a16="http://schemas.microsoft.com/office/drawing/2014/main" id="{6B2EFD8F-2F1B-4F1F-9989-D7E6EFCE2B1E}"/>
              </a:ext>
            </a:extLst>
          </p:cNvPr>
          <p:cNvSpPr/>
          <p:nvPr/>
        </p:nvSpPr>
        <p:spPr>
          <a:xfrm flipH="1">
            <a:off x="5571857" y="2793304"/>
            <a:ext cx="235528" cy="269765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052" name="Picture 4" descr="Risultati immagini per ethanol">
            <a:extLst>
              <a:ext uri="{FF2B5EF4-FFF2-40B4-BE49-F238E27FC236}">
                <a16:creationId xmlns:a16="http://schemas.microsoft.com/office/drawing/2014/main" id="{7A342191-E208-46BD-8554-6FFC1B53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08" y="2513564"/>
            <a:ext cx="1545036" cy="94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5AE265-BB15-4B6A-96CD-953E7553738C}"/>
              </a:ext>
            </a:extLst>
          </p:cNvPr>
          <p:cNvSpPr txBox="1"/>
          <p:nvPr/>
        </p:nvSpPr>
        <p:spPr>
          <a:xfrm>
            <a:off x="492171" y="3940989"/>
            <a:ext cx="845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Maggiori produttori di bioetanolo di prima generazione sono gli Sati Uniti (40 miliardi di L/anno) e Sud America (25 miliardi di L/anno).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71FA77-934C-468C-973C-815CB1335E09}"/>
              </a:ext>
            </a:extLst>
          </p:cNvPr>
          <p:cNvSpPr txBox="1"/>
          <p:nvPr/>
        </p:nvSpPr>
        <p:spPr>
          <a:xfrm>
            <a:off x="4992531" y="5237302"/>
            <a:ext cx="3953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La produzione è limitata perché è in competizione diretta con le derrate destinate all’uso alimentare.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55A0F7-D3CF-40ED-ACEF-16EF87D2F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2896" y="4636917"/>
            <a:ext cx="3141276" cy="21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4CB61CED-B531-4EDE-816D-A4EE240A9E57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/>
              <a:t>Bioetanolo</a:t>
            </a:r>
            <a:r>
              <a:rPr lang="en-GB" b="1" dirty="0"/>
              <a:t> di </a:t>
            </a:r>
            <a:r>
              <a:rPr lang="en-GB" b="1" dirty="0" err="1"/>
              <a:t>seconda</a:t>
            </a:r>
            <a:r>
              <a:rPr lang="en-GB" b="1" dirty="0"/>
              <a:t> </a:t>
            </a:r>
            <a:r>
              <a:rPr lang="en-GB" b="1" dirty="0" err="1"/>
              <a:t>generazione</a:t>
            </a:r>
            <a:endParaRPr lang="en-GB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538119-D1E7-4D92-9B3A-8BB2B8751A2A}"/>
              </a:ext>
            </a:extLst>
          </p:cNvPr>
          <p:cNvSpPr txBox="1"/>
          <p:nvPr/>
        </p:nvSpPr>
        <p:spPr>
          <a:xfrm>
            <a:off x="458704" y="1459828"/>
            <a:ext cx="822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produzione si basa sull’utilizzo di biomasse lignocellulosiche che derivano da </a:t>
            </a:r>
            <a:r>
              <a:rPr lang="it-IT" b="1" dirty="0"/>
              <a:t>scarti industriali</a:t>
            </a:r>
            <a:r>
              <a:rPr lang="it-IT" dirty="0"/>
              <a:t> o dalla </a:t>
            </a:r>
            <a:r>
              <a:rPr lang="it-IT" b="1" dirty="0"/>
              <a:t>parte non edibile delle piante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45347A-9A4D-41E6-9959-0494483C4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84" y="2205337"/>
            <a:ext cx="1349377" cy="80962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DA4A39E-AA15-41ED-80AE-E15B9486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291" y="2558448"/>
            <a:ext cx="1149014" cy="11490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EAEB16-4F98-4FF4-AF6A-575F1B94C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11" y="3065042"/>
            <a:ext cx="1652337" cy="861007"/>
          </a:xfrm>
          <a:prstGeom prst="rect">
            <a:avLst/>
          </a:prstGeom>
        </p:spPr>
      </p:pic>
      <p:sp>
        <p:nvSpPr>
          <p:cNvPr id="10" name="Segno di addizione 9">
            <a:extLst>
              <a:ext uri="{FF2B5EF4-FFF2-40B4-BE49-F238E27FC236}">
                <a16:creationId xmlns:a16="http://schemas.microsoft.com/office/drawing/2014/main" id="{55BD12EE-7F4F-4F0E-B861-B5A5431DAE8D}"/>
              </a:ext>
            </a:extLst>
          </p:cNvPr>
          <p:cNvSpPr/>
          <p:nvPr/>
        </p:nvSpPr>
        <p:spPr>
          <a:xfrm>
            <a:off x="3672790" y="2986407"/>
            <a:ext cx="351158" cy="3969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5055564-E8B5-43BE-9BF4-E648570E5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96740">
            <a:off x="4296015" y="2673573"/>
            <a:ext cx="1003775" cy="900824"/>
          </a:xfrm>
          <a:prstGeom prst="rect">
            <a:avLst/>
          </a:prstGeom>
        </p:spPr>
      </p:pic>
      <p:sp>
        <p:nvSpPr>
          <p:cNvPr id="12" name="Uguale a 11">
            <a:extLst>
              <a:ext uri="{FF2B5EF4-FFF2-40B4-BE49-F238E27FC236}">
                <a16:creationId xmlns:a16="http://schemas.microsoft.com/office/drawing/2014/main" id="{DD4E180F-216A-4EE5-B231-5AAE73CAEC1C}"/>
              </a:ext>
            </a:extLst>
          </p:cNvPr>
          <p:cNvSpPr/>
          <p:nvPr/>
        </p:nvSpPr>
        <p:spPr>
          <a:xfrm flipH="1">
            <a:off x="5571857" y="3049974"/>
            <a:ext cx="235528" cy="269765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3" name="Picture 4" descr="Risultati immagini per ethanol">
            <a:extLst>
              <a:ext uri="{FF2B5EF4-FFF2-40B4-BE49-F238E27FC236}">
                <a16:creationId xmlns:a16="http://schemas.microsoft.com/office/drawing/2014/main" id="{434606FA-8425-4C36-86FE-DB7CA3F6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08" y="2770234"/>
            <a:ext cx="1545036" cy="94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33652FD-2EC1-45D6-BC8D-3AD0C6F1D3C6}"/>
              </a:ext>
            </a:extLst>
          </p:cNvPr>
          <p:cNvSpPr txBox="1"/>
          <p:nvPr/>
        </p:nvSpPr>
        <p:spPr>
          <a:xfrm>
            <a:off x="410721" y="4539912"/>
            <a:ext cx="8226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Questo tipo di biomasse presentano numerosi vantaggi: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Sono poco costose;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Non sono in competizione con le derrate alimentari;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 sottoprodotti che derivano dalla produzione dell’etanolo possono essere sfruttati nel settore chimico (acido acetico, glicerolo…).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1419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36C1EFB7-A13B-4C10-BB6A-823A5C6BEE5D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/>
              <a:t>Composizione</a:t>
            </a:r>
            <a:r>
              <a:rPr lang="en-GB" b="1" dirty="0"/>
              <a:t> </a:t>
            </a:r>
            <a:r>
              <a:rPr lang="en-GB" b="1" dirty="0" err="1"/>
              <a:t>della</a:t>
            </a:r>
            <a:r>
              <a:rPr lang="en-GB" b="1" dirty="0"/>
              <a:t> </a:t>
            </a:r>
            <a:r>
              <a:rPr lang="en-GB" b="1" dirty="0" err="1"/>
              <a:t>biomassa</a:t>
            </a:r>
            <a:r>
              <a:rPr lang="en-GB" b="1" dirty="0"/>
              <a:t> </a:t>
            </a:r>
            <a:r>
              <a:rPr lang="en-GB" b="1" dirty="0" err="1"/>
              <a:t>lignocellulosica</a:t>
            </a:r>
            <a:endParaRPr lang="en-GB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D1AC73-973D-4120-AE85-87103ACEC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88" y="1601077"/>
            <a:ext cx="1898577" cy="1067213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02A04FE9-37FD-4339-A47B-F2A694B5C62A}"/>
              </a:ext>
            </a:extLst>
          </p:cNvPr>
          <p:cNvCxnSpPr>
            <a:cxnSpLocks/>
          </p:cNvCxnSpPr>
          <p:nvPr/>
        </p:nvCxnSpPr>
        <p:spPr>
          <a:xfrm>
            <a:off x="2525124" y="2207541"/>
            <a:ext cx="9946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658092ED-776C-432C-BEBD-E71DB19B5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127" y="1652115"/>
            <a:ext cx="1441373" cy="1110851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7386A89-4DBC-4E50-943D-7DBCF88A6DF1}"/>
              </a:ext>
            </a:extLst>
          </p:cNvPr>
          <p:cNvCxnSpPr>
            <a:cxnSpLocks/>
          </p:cNvCxnSpPr>
          <p:nvPr/>
        </p:nvCxnSpPr>
        <p:spPr>
          <a:xfrm>
            <a:off x="4642813" y="2548971"/>
            <a:ext cx="0" cy="735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F36FD44-B84A-4E01-9011-AC155A5384D6}"/>
              </a:ext>
            </a:extLst>
          </p:cNvPr>
          <p:cNvSpPr txBox="1"/>
          <p:nvPr/>
        </p:nvSpPr>
        <p:spPr>
          <a:xfrm>
            <a:off x="3647799" y="3287013"/>
            <a:ext cx="1978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Parete cellulare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73298C9-E125-44BF-AD62-E29BF61F4F84}"/>
              </a:ext>
            </a:extLst>
          </p:cNvPr>
          <p:cNvCxnSpPr>
            <a:cxnSpLocks/>
          </p:cNvCxnSpPr>
          <p:nvPr/>
        </p:nvCxnSpPr>
        <p:spPr>
          <a:xfrm>
            <a:off x="6032906" y="3650530"/>
            <a:ext cx="639547" cy="7654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AA924A2-57CD-4F19-9207-AD0D7A1368EB}"/>
              </a:ext>
            </a:extLst>
          </p:cNvPr>
          <p:cNvCxnSpPr>
            <a:cxnSpLocks/>
          </p:cNvCxnSpPr>
          <p:nvPr/>
        </p:nvCxnSpPr>
        <p:spPr>
          <a:xfrm flipH="1">
            <a:off x="2641962" y="3672206"/>
            <a:ext cx="639547" cy="7654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67BDFA4-05ED-4515-8F6A-10264DD13C73}"/>
              </a:ext>
            </a:extLst>
          </p:cNvPr>
          <p:cNvSpPr txBox="1"/>
          <p:nvPr/>
        </p:nvSpPr>
        <p:spPr>
          <a:xfrm>
            <a:off x="1379013" y="4451955"/>
            <a:ext cx="192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40-50% </a:t>
            </a:r>
            <a:r>
              <a:rPr lang="it-IT" b="1" dirty="0"/>
              <a:t>cellulosa</a:t>
            </a:r>
            <a:r>
              <a:rPr lang="it-IT" dirty="0"/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435F50C-14E0-4BA8-91FC-0898F1BA3F3E}"/>
              </a:ext>
            </a:extLst>
          </p:cNvPr>
          <p:cNvSpPr txBox="1"/>
          <p:nvPr/>
        </p:nvSpPr>
        <p:spPr>
          <a:xfrm>
            <a:off x="3512153" y="4451955"/>
            <a:ext cx="224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20-40% </a:t>
            </a:r>
            <a:r>
              <a:rPr lang="it-IT" b="1" dirty="0"/>
              <a:t>emicellulosa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AB039F0-DFCE-4AF8-8819-90E44A0897D2}"/>
              </a:ext>
            </a:extLst>
          </p:cNvPr>
          <p:cNvSpPr txBox="1"/>
          <p:nvPr/>
        </p:nvSpPr>
        <p:spPr>
          <a:xfrm>
            <a:off x="6171772" y="4451955"/>
            <a:ext cx="166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18-35% </a:t>
            </a:r>
            <a:r>
              <a:rPr lang="it-IT" b="1" dirty="0"/>
              <a:t>lignina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BBB5A047-B3F0-46BA-8DD0-57DFF64BF4A8}"/>
              </a:ext>
            </a:extLst>
          </p:cNvPr>
          <p:cNvCxnSpPr>
            <a:cxnSpLocks/>
          </p:cNvCxnSpPr>
          <p:nvPr/>
        </p:nvCxnSpPr>
        <p:spPr>
          <a:xfrm>
            <a:off x="4637148" y="3689031"/>
            <a:ext cx="0" cy="7496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Risultati immagini per cellulose">
            <a:extLst>
              <a:ext uri="{FF2B5EF4-FFF2-40B4-BE49-F238E27FC236}">
                <a16:creationId xmlns:a16="http://schemas.microsoft.com/office/drawing/2014/main" id="{75AFE262-3DAC-49A6-92C6-091EBF651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3" y="5260890"/>
            <a:ext cx="2612735" cy="120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39C7EB3A-1C23-42F8-98B6-53F779DCF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985" y="4993521"/>
            <a:ext cx="2347017" cy="1610868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EA64327D-5653-4887-AD8C-0969A20A2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086" y="4765721"/>
            <a:ext cx="1712188" cy="1978841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6618C3-3C90-4CC5-98FD-899093897AB8}"/>
              </a:ext>
            </a:extLst>
          </p:cNvPr>
          <p:cNvSpPr txBox="1"/>
          <p:nvPr/>
        </p:nvSpPr>
        <p:spPr>
          <a:xfrm>
            <a:off x="250784" y="2688896"/>
            <a:ext cx="261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Biomassa lignocellulosica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08E298B-4355-41E1-B0F3-B0FB5E0A10A5}"/>
              </a:ext>
            </a:extLst>
          </p:cNvPr>
          <p:cNvSpPr txBox="1"/>
          <p:nvPr/>
        </p:nvSpPr>
        <p:spPr>
          <a:xfrm>
            <a:off x="5469546" y="1972699"/>
            <a:ext cx="166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Cellula vegetale</a:t>
            </a:r>
          </a:p>
        </p:txBody>
      </p:sp>
    </p:spTree>
    <p:extLst>
      <p:ext uri="{BB962C8B-B14F-4D97-AF65-F5344CB8AC3E}">
        <p14:creationId xmlns:p14="http://schemas.microsoft.com/office/powerpoint/2010/main" val="3080281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Composizione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biomassa</a:t>
            </a:r>
            <a:r>
              <a:rPr lang="en-GB" dirty="0"/>
              <a:t> </a:t>
            </a:r>
            <a:r>
              <a:rPr lang="en-GB" dirty="0" err="1"/>
              <a:t>lignocellulosica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2E04DF-8867-4405-BA4E-F01D813195A9}"/>
              </a:ext>
            </a:extLst>
          </p:cNvPr>
          <p:cNvSpPr txBox="1"/>
          <p:nvPr/>
        </p:nvSpPr>
        <p:spPr>
          <a:xfrm>
            <a:off x="3200400" y="1375968"/>
            <a:ext cx="291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Cellulosa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97BCB5-972B-4877-BCD3-DB2372E23016}"/>
              </a:ext>
            </a:extLst>
          </p:cNvPr>
          <p:cNvSpPr txBox="1"/>
          <p:nvPr/>
        </p:nvSpPr>
        <p:spPr>
          <a:xfrm>
            <a:off x="628649" y="2095540"/>
            <a:ext cx="839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Omopolisaccaride composto da monomeri di </a:t>
            </a:r>
            <a:r>
              <a:rPr lang="it-IT" b="1" dirty="0"/>
              <a:t>glucosio</a:t>
            </a:r>
            <a:r>
              <a:rPr lang="it-IT" dirty="0"/>
              <a:t> legati da legami </a:t>
            </a:r>
            <a:r>
              <a:rPr lang="el-GR" dirty="0"/>
              <a:t>β</a:t>
            </a:r>
            <a:r>
              <a:rPr lang="it-IT" dirty="0"/>
              <a:t>(1-4).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072051-B067-4040-A410-7817CA175A84}"/>
              </a:ext>
            </a:extLst>
          </p:cNvPr>
          <p:cNvSpPr txBox="1"/>
          <p:nvPr/>
        </p:nvSpPr>
        <p:spPr>
          <a:xfrm>
            <a:off x="3200400" y="2777926"/>
            <a:ext cx="291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Emicellulosa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39E72D-133E-4575-BD03-19F139EB8551}"/>
              </a:ext>
            </a:extLst>
          </p:cNvPr>
          <p:cNvSpPr txBox="1"/>
          <p:nvPr/>
        </p:nvSpPr>
        <p:spPr>
          <a:xfrm>
            <a:off x="628649" y="3435652"/>
            <a:ext cx="839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Eteropolisaccaride</a:t>
            </a:r>
            <a:r>
              <a:rPr lang="it-IT" dirty="0"/>
              <a:t> composto da diversi zuccheri (</a:t>
            </a:r>
            <a:r>
              <a:rPr lang="it-IT" b="1" dirty="0" err="1"/>
              <a:t>arabinosio</a:t>
            </a:r>
            <a:r>
              <a:rPr lang="it-IT" dirty="0"/>
              <a:t>, </a:t>
            </a:r>
            <a:r>
              <a:rPr lang="it-IT" b="1" dirty="0"/>
              <a:t>mannosio</a:t>
            </a:r>
            <a:r>
              <a:rPr lang="it-IT" dirty="0"/>
              <a:t>, </a:t>
            </a:r>
            <a:r>
              <a:rPr lang="it-IT" b="1" dirty="0"/>
              <a:t>xilosio</a:t>
            </a:r>
            <a:r>
              <a:rPr lang="it-IT" dirty="0"/>
              <a:t>, </a:t>
            </a:r>
            <a:r>
              <a:rPr lang="it-IT" b="1" dirty="0"/>
              <a:t>galattosio</a:t>
            </a:r>
            <a:r>
              <a:rPr lang="it-IT" dirty="0"/>
              <a:t>) a struttura ramificata. Lo xilosio è generalmente lo zucchero più presente.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C2A41B-7E50-4888-B4D7-7C1DA02F3CA0}"/>
              </a:ext>
            </a:extLst>
          </p:cNvPr>
          <p:cNvSpPr txBox="1"/>
          <p:nvPr/>
        </p:nvSpPr>
        <p:spPr>
          <a:xfrm>
            <a:off x="3200400" y="4370377"/>
            <a:ext cx="291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Lignina 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64D5C0-E3B6-40AC-AC74-8B4B16E6BDB8}"/>
              </a:ext>
            </a:extLst>
          </p:cNvPr>
          <p:cNvSpPr txBox="1"/>
          <p:nvPr/>
        </p:nvSpPr>
        <p:spPr>
          <a:xfrm>
            <a:off x="628649" y="5088819"/>
            <a:ext cx="839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Polimero costituito per lo più da </a:t>
            </a:r>
            <a:r>
              <a:rPr lang="it-IT" b="1" dirty="0"/>
              <a:t>composti fenolici</a:t>
            </a:r>
            <a:r>
              <a:rPr lang="it-IT" dirty="0"/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EBE7E9-6A04-4732-B35F-BDBC64D26AE3}"/>
              </a:ext>
            </a:extLst>
          </p:cNvPr>
          <p:cNvSpPr txBox="1"/>
          <p:nvPr/>
        </p:nvSpPr>
        <p:spPr>
          <a:xfrm>
            <a:off x="360218" y="5714928"/>
            <a:ext cx="865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 </a:t>
            </a:r>
            <a:r>
              <a:rPr lang="en-US" sz="2000" b="1" dirty="0" err="1"/>
              <a:t>biomassa</a:t>
            </a:r>
            <a:r>
              <a:rPr lang="en-US" sz="2000" b="1" dirty="0"/>
              <a:t> </a:t>
            </a:r>
            <a:r>
              <a:rPr lang="en-US" sz="2000" b="1" dirty="0" err="1"/>
              <a:t>lignocellulosica</a:t>
            </a:r>
            <a:r>
              <a:rPr lang="en-US" sz="2000" b="1" dirty="0"/>
              <a:t> è </a:t>
            </a:r>
            <a:r>
              <a:rPr lang="en-US" sz="2000" b="1" dirty="0" err="1"/>
              <a:t>composta</a:t>
            </a:r>
            <a:r>
              <a:rPr lang="en-US" sz="2000" b="1" dirty="0"/>
              <a:t> da </a:t>
            </a:r>
            <a:r>
              <a:rPr lang="en-US" sz="2000" b="1" dirty="0" err="1"/>
              <a:t>polimeri</a:t>
            </a:r>
            <a:r>
              <a:rPr lang="en-US" sz="2000" b="1" dirty="0"/>
              <a:t> di </a:t>
            </a:r>
            <a:r>
              <a:rPr lang="en-US" sz="2000" b="1" dirty="0" err="1"/>
              <a:t>cellulosa</a:t>
            </a:r>
            <a:r>
              <a:rPr lang="en-US" sz="2000" b="1" dirty="0"/>
              <a:t>, </a:t>
            </a:r>
            <a:r>
              <a:rPr lang="en-US" sz="2000" b="1" dirty="0" err="1"/>
              <a:t>emicellulosa</a:t>
            </a:r>
            <a:r>
              <a:rPr lang="en-US" sz="2000" b="1" dirty="0"/>
              <a:t> e </a:t>
            </a:r>
            <a:r>
              <a:rPr lang="en-US" sz="2000" b="1" dirty="0" err="1"/>
              <a:t>lignina</a:t>
            </a:r>
            <a:r>
              <a:rPr lang="en-US" sz="2000" b="1" dirty="0"/>
              <a:t> </a:t>
            </a:r>
            <a:r>
              <a:rPr lang="en-US" sz="2000" b="1" dirty="0" err="1"/>
              <a:t>legati</a:t>
            </a:r>
            <a:r>
              <a:rPr lang="en-US" sz="2000" b="1" dirty="0"/>
              <a:t> in una </a:t>
            </a:r>
            <a:r>
              <a:rPr lang="en-US" sz="2000" b="1" dirty="0" err="1"/>
              <a:t>struttura</a:t>
            </a:r>
            <a:r>
              <a:rPr lang="en-US" sz="2000" b="1" dirty="0"/>
              <a:t> </a:t>
            </a:r>
            <a:r>
              <a:rPr lang="en-US" sz="2000" b="1" dirty="0" err="1"/>
              <a:t>complessa</a:t>
            </a:r>
            <a:r>
              <a:rPr lang="en-US" sz="2000" b="1" dirty="0"/>
              <a:t>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429644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3DF7A9-3BD2-4154-8980-F383D2EC344D}"/>
              </a:ext>
            </a:extLst>
          </p:cNvPr>
          <p:cNvSpPr txBox="1"/>
          <p:nvPr/>
        </p:nvSpPr>
        <p:spPr>
          <a:xfrm>
            <a:off x="292675" y="1662038"/>
            <a:ext cx="5193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Arial" panose="020B0604020202020204" pitchFamily="34" charset="0"/>
              </a:rPr>
              <a:t>Il bioetanolo può essere prodotto fermentando gli </a:t>
            </a:r>
            <a:r>
              <a:rPr lang="it-IT" b="1" dirty="0">
                <a:cs typeface="Arial" panose="020B0604020202020204" pitchFamily="34" charset="0"/>
              </a:rPr>
              <a:t>zuccheri che sono contenuti nella cellulosa e nell’</a:t>
            </a:r>
            <a:r>
              <a:rPr lang="it-IT" b="1" dirty="0" err="1">
                <a:cs typeface="Arial" panose="020B0604020202020204" pitchFamily="34" charset="0"/>
              </a:rPr>
              <a:t>emicellusa</a:t>
            </a:r>
            <a:r>
              <a:rPr lang="it-IT" b="1" dirty="0">
                <a:cs typeface="Arial" panose="020B0604020202020204" pitchFamily="34" charset="0"/>
              </a:rPr>
              <a:t>. </a:t>
            </a:r>
          </a:p>
          <a:p>
            <a:endParaRPr lang="it-IT" b="1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Per prima cosa </a:t>
            </a:r>
            <a:r>
              <a:rPr lang="it-IT" b="1" dirty="0">
                <a:cs typeface="Arial" panose="020B0604020202020204" pitchFamily="34" charset="0"/>
              </a:rPr>
              <a:t>la biomassa deve essere </a:t>
            </a:r>
            <a:r>
              <a:rPr lang="it-IT" b="1" dirty="0" err="1">
                <a:cs typeface="Arial" panose="020B0604020202020204" pitchFamily="34" charset="0"/>
              </a:rPr>
              <a:t>pre</a:t>
            </a:r>
            <a:r>
              <a:rPr lang="it-IT" b="1" dirty="0">
                <a:cs typeface="Arial" panose="020B0604020202020204" pitchFamily="34" charset="0"/>
              </a:rPr>
              <a:t>-trattata per poter liberare i polisaccaridi</a:t>
            </a:r>
            <a:r>
              <a:rPr lang="it-IT" dirty="0"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1FEF9D2-26FF-4342-991C-27881EE3E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19" y="1602561"/>
            <a:ext cx="3249231" cy="18732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81F0EF-922A-4634-918B-A049F2467D27}"/>
              </a:ext>
            </a:extLst>
          </p:cNvPr>
          <p:cNvSpPr txBox="1"/>
          <p:nvPr/>
        </p:nvSpPr>
        <p:spPr>
          <a:xfrm>
            <a:off x="432090" y="3974428"/>
            <a:ext cx="82798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Arial" panose="020B0604020202020204" pitchFamily="34" charset="0"/>
              </a:rPr>
              <a:t>La biomassa può essere pretrattata utilizzando 3 metodi: </a:t>
            </a:r>
          </a:p>
          <a:p>
            <a:endParaRPr lang="it-IT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cs typeface="Arial" panose="020B0604020202020204" pitchFamily="34" charset="0"/>
              </a:rPr>
              <a:t>metodi chimici</a:t>
            </a:r>
            <a:r>
              <a:rPr lang="it-IT" dirty="0">
                <a:cs typeface="Arial" panose="020B0604020202020204" pitchFamily="34" charset="0"/>
              </a:rPr>
              <a:t> (idrolisi acida o alcalina, agenti ossidanti, solventi organici);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cs typeface="Arial" panose="020B0604020202020204" pitchFamily="34" charset="0"/>
              </a:rPr>
              <a:t>metodi fisici</a:t>
            </a:r>
            <a:r>
              <a:rPr lang="it-IT" dirty="0">
                <a:cs typeface="Arial" panose="020B0604020202020204" pitchFamily="34" charset="0"/>
              </a:rPr>
              <a:t> (alta pressione, rottura meccanica);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cs typeface="Arial" panose="020B0604020202020204" pitchFamily="34" charset="0"/>
              </a:rPr>
              <a:t>metodi biologici</a:t>
            </a:r>
            <a:r>
              <a:rPr lang="it-IT" dirty="0">
                <a:cs typeface="Arial" panose="020B0604020202020204" pitchFamily="34" charset="0"/>
              </a:rPr>
              <a:t> (usando microorganismi o enzimi).</a:t>
            </a:r>
          </a:p>
        </p:txBody>
      </p:sp>
      <p:sp>
        <p:nvSpPr>
          <p:cNvPr id="6" name="Titolo 3">
            <a:extLst>
              <a:ext uri="{FF2B5EF4-FFF2-40B4-BE49-F238E27FC236}">
                <a16:creationId xmlns:a16="http://schemas.microsoft.com/office/drawing/2014/main" id="{6DDC196C-3C46-4734-9092-6BB5DE1AE024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Pre-</a:t>
            </a:r>
            <a:r>
              <a:rPr lang="en-GB" dirty="0" err="1"/>
              <a:t>trattamento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biomassa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587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Idrolisi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biomassa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970763-B525-497D-BBE8-4B4D74AA55EF}"/>
              </a:ext>
            </a:extLst>
          </p:cNvPr>
          <p:cNvSpPr txBox="1"/>
          <p:nvPr/>
        </p:nvSpPr>
        <p:spPr>
          <a:xfrm>
            <a:off x="512618" y="1136064"/>
            <a:ext cx="8146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Generalmente cellulosa ed emicellulosa sono ridotte a zuccheri semplici mediante un processo di idrolisi enzimatica (</a:t>
            </a:r>
            <a:r>
              <a:rPr lang="it-IT" dirty="0" err="1"/>
              <a:t>cellulasi</a:t>
            </a:r>
            <a:r>
              <a:rPr lang="it-IT" dirty="0"/>
              <a:t>), chimica (idrolisi basica) o con una combinazione delle due.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7A2ACB-B4B9-433D-9E25-EFD40E5CFE86}"/>
              </a:ext>
            </a:extLst>
          </p:cNvPr>
          <p:cNvSpPr txBox="1"/>
          <p:nvPr/>
        </p:nvSpPr>
        <p:spPr>
          <a:xfrm>
            <a:off x="1145308" y="211749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Cellulosa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dirty="0"/>
              <a:t>40-50%)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36CF58-08D6-48D3-8D98-7D1A2C9A8936}"/>
              </a:ext>
            </a:extLst>
          </p:cNvPr>
          <p:cNvSpPr txBox="1"/>
          <p:nvPr/>
        </p:nvSpPr>
        <p:spPr>
          <a:xfrm>
            <a:off x="5144653" y="211749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Emicellulosa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dirty="0"/>
              <a:t>20-40%)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93696773-2255-4BFF-8F61-345174731E74}"/>
              </a:ext>
            </a:extLst>
          </p:cNvPr>
          <p:cNvSpPr/>
          <p:nvPr/>
        </p:nvSpPr>
        <p:spPr>
          <a:xfrm>
            <a:off x="3999344" y="2452006"/>
            <a:ext cx="1145309" cy="1433945"/>
          </a:xfrm>
          <a:prstGeom prst="downArrow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8C1B3E-06F3-4AF1-94D2-5B579B09B3E3}"/>
              </a:ext>
            </a:extLst>
          </p:cNvPr>
          <p:cNvSpPr txBox="1"/>
          <p:nvPr/>
        </p:nvSpPr>
        <p:spPr>
          <a:xfrm>
            <a:off x="3560617" y="2621283"/>
            <a:ext cx="202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/>
              <a:t>Idrolisi </a:t>
            </a:r>
            <a:endParaRPr lang="it-IT" i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E9E61B-C5B4-4F15-9E5E-A56DDFCB95EF}"/>
              </a:ext>
            </a:extLst>
          </p:cNvPr>
          <p:cNvSpPr txBox="1"/>
          <p:nvPr/>
        </p:nvSpPr>
        <p:spPr>
          <a:xfrm>
            <a:off x="1593273" y="3451895"/>
            <a:ext cx="196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Glucosio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DEA32-32A4-4225-9842-CD767E3FE4E0}"/>
              </a:ext>
            </a:extLst>
          </p:cNvPr>
          <p:cNvSpPr txBox="1"/>
          <p:nvPr/>
        </p:nvSpPr>
        <p:spPr>
          <a:xfrm>
            <a:off x="5587999" y="3451895"/>
            <a:ext cx="1967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Xilosio</a:t>
            </a:r>
          </a:p>
          <a:p>
            <a:pPr algn="ctr"/>
            <a:endParaRPr lang="it-IT" dirty="0"/>
          </a:p>
          <a:p>
            <a:pPr algn="ctr"/>
            <a:r>
              <a:rPr lang="it-IT" dirty="0" err="1"/>
              <a:t>Arabinosio</a:t>
            </a:r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/>
              <a:t>Mannosio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Galattosio</a:t>
            </a:r>
          </a:p>
          <a:p>
            <a:pPr algn="ctr"/>
            <a:r>
              <a:rPr lang="it-IT" dirty="0"/>
              <a:t> </a:t>
            </a:r>
          </a:p>
        </p:txBody>
      </p:sp>
      <p:sp>
        <p:nvSpPr>
          <p:cNvPr id="20" name="Parentesi graffa chiusa 19">
            <a:extLst>
              <a:ext uri="{FF2B5EF4-FFF2-40B4-BE49-F238E27FC236}">
                <a16:creationId xmlns:a16="http://schemas.microsoft.com/office/drawing/2014/main" id="{5E6775C1-7A9B-4060-85B8-23BC9FE41D87}"/>
              </a:ext>
            </a:extLst>
          </p:cNvPr>
          <p:cNvSpPr/>
          <p:nvPr/>
        </p:nvSpPr>
        <p:spPr>
          <a:xfrm flipH="1">
            <a:off x="5708071" y="4628467"/>
            <a:ext cx="295560" cy="769490"/>
          </a:xfrm>
          <a:prstGeom prst="rightBrace">
            <a:avLst>
              <a:gd name="adj1" fmla="val 8333"/>
              <a:gd name="adj2" fmla="val 4826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Parentesi graffa chiusa 20">
            <a:extLst>
              <a:ext uri="{FF2B5EF4-FFF2-40B4-BE49-F238E27FC236}">
                <a16:creationId xmlns:a16="http://schemas.microsoft.com/office/drawing/2014/main" id="{3CE66F6C-D59A-4A9E-893E-15366FC37218}"/>
              </a:ext>
            </a:extLst>
          </p:cNvPr>
          <p:cNvSpPr/>
          <p:nvPr/>
        </p:nvSpPr>
        <p:spPr>
          <a:xfrm>
            <a:off x="7213602" y="3519437"/>
            <a:ext cx="295560" cy="769490"/>
          </a:xfrm>
          <a:prstGeom prst="rightBrace">
            <a:avLst>
              <a:gd name="adj1" fmla="val 8333"/>
              <a:gd name="adj2" fmla="val 4826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Risultati immagini per pacman png">
            <a:extLst>
              <a:ext uri="{FF2B5EF4-FFF2-40B4-BE49-F238E27FC236}">
                <a16:creationId xmlns:a16="http://schemas.microsoft.com/office/drawing/2014/main" id="{9AE967FB-0440-4F0C-90F6-28BED1D8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010" y="3542360"/>
            <a:ext cx="628225" cy="6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94AB084-1869-4E10-B839-8CA2D851F7AA}"/>
              </a:ext>
            </a:extLst>
          </p:cNvPr>
          <p:cNvSpPr txBox="1"/>
          <p:nvPr/>
        </p:nvSpPr>
        <p:spPr>
          <a:xfrm>
            <a:off x="480294" y="5938603"/>
            <a:ext cx="8515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S. Cerevisiae</a:t>
            </a:r>
            <a:r>
              <a:rPr lang="it-IT" sz="2000" b="1" dirty="0"/>
              <a:t> non è in grado di fermentare zuccheri </a:t>
            </a:r>
            <a:r>
              <a:rPr lang="it-IT" sz="2000" dirty="0"/>
              <a:t>con struttura a </a:t>
            </a:r>
            <a:r>
              <a:rPr lang="it-IT" sz="2000" b="1" dirty="0"/>
              <a:t>5 atomi di carbonio.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9210A60-9EEB-467D-A7C2-95A0E90A26E8}"/>
              </a:ext>
            </a:extLst>
          </p:cNvPr>
          <p:cNvGrpSpPr/>
          <p:nvPr/>
        </p:nvGrpSpPr>
        <p:grpSpPr>
          <a:xfrm>
            <a:off x="1588658" y="3352189"/>
            <a:ext cx="588315" cy="509060"/>
            <a:chOff x="1588658" y="3670851"/>
            <a:chExt cx="588315" cy="509060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BFE21758-47E6-428D-8AD2-8579E3241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8658" y="3670851"/>
              <a:ext cx="588315" cy="509060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2ADBDBFC-72BE-4F87-9EFC-1BA2C2298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2688" y="3783193"/>
              <a:ext cx="67089" cy="64604"/>
            </a:xfrm>
            <a:prstGeom prst="rect">
              <a:avLst/>
            </a:prstGeom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0FC0BB3F-C549-4FD6-8DB8-3F1E8DA07813}"/>
              </a:ext>
            </a:extLst>
          </p:cNvPr>
          <p:cNvGrpSpPr/>
          <p:nvPr/>
        </p:nvGrpSpPr>
        <p:grpSpPr>
          <a:xfrm>
            <a:off x="4930161" y="4719546"/>
            <a:ext cx="588315" cy="509060"/>
            <a:chOff x="1588658" y="3670851"/>
            <a:chExt cx="588315" cy="509060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18DAD7AC-C248-47E4-9A24-317968389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8658" y="3670851"/>
              <a:ext cx="588315" cy="509060"/>
            </a:xfrm>
            <a:prstGeom prst="rect">
              <a:avLst/>
            </a:pr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89AC5A52-8338-4985-8022-D9A78E9DB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2688" y="3783193"/>
              <a:ext cx="67089" cy="64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0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AD6AB3-A64E-4650-A07F-6990ECAA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/>
          <a:lstStyle/>
          <a:p>
            <a:pPr algn="ctr"/>
            <a:r>
              <a:rPr lang="it-IT" dirty="0"/>
              <a:t>Come modificare </a:t>
            </a:r>
            <a:r>
              <a:rPr lang="it-IT" i="1" dirty="0"/>
              <a:t>S. cerevisiae</a:t>
            </a:r>
            <a:r>
              <a:rPr lang="it-IT" dirty="0"/>
              <a:t> per poter fermentare zuccheri 5C?</a:t>
            </a:r>
          </a:p>
        </p:txBody>
      </p:sp>
    </p:spTree>
    <p:extLst>
      <p:ext uri="{BB962C8B-B14F-4D97-AF65-F5344CB8AC3E}">
        <p14:creationId xmlns:p14="http://schemas.microsoft.com/office/powerpoint/2010/main" val="1942856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Fermentazione</a:t>
            </a:r>
            <a:r>
              <a:rPr lang="en-GB" dirty="0"/>
              <a:t> </a:t>
            </a:r>
            <a:r>
              <a:rPr lang="en-GB" dirty="0" err="1"/>
              <a:t>dello</a:t>
            </a:r>
            <a:r>
              <a:rPr lang="en-GB" dirty="0"/>
              <a:t> </a:t>
            </a:r>
            <a:r>
              <a:rPr lang="en-GB" dirty="0" err="1"/>
              <a:t>xilosio</a:t>
            </a:r>
            <a:endParaRPr lang="en-GB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328D1D-1256-4ED3-B29A-12FDDF5BE71A}"/>
              </a:ext>
            </a:extLst>
          </p:cNvPr>
          <p:cNvSpPr txBox="1"/>
          <p:nvPr/>
        </p:nvSpPr>
        <p:spPr>
          <a:xfrm>
            <a:off x="2098973" y="1925786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Xilosio 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D4C1B15-BFD4-4714-8478-0AA2A89A6363}"/>
              </a:ext>
            </a:extLst>
          </p:cNvPr>
          <p:cNvCxnSpPr>
            <a:cxnSpLocks/>
          </p:cNvCxnSpPr>
          <p:nvPr/>
        </p:nvCxnSpPr>
        <p:spPr>
          <a:xfrm>
            <a:off x="3394373" y="2295118"/>
            <a:ext cx="0" cy="688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E3CD5B-E093-488C-ABC5-4DE2ED3354D5}"/>
              </a:ext>
            </a:extLst>
          </p:cNvPr>
          <p:cNvSpPr txBox="1"/>
          <p:nvPr/>
        </p:nvSpPr>
        <p:spPr>
          <a:xfrm>
            <a:off x="2098973" y="3152454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Xilitolo 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5C8D341-808D-47C9-8714-6152A07215AB}"/>
              </a:ext>
            </a:extLst>
          </p:cNvPr>
          <p:cNvCxnSpPr>
            <a:cxnSpLocks/>
          </p:cNvCxnSpPr>
          <p:nvPr/>
        </p:nvCxnSpPr>
        <p:spPr>
          <a:xfrm>
            <a:off x="3394373" y="3556029"/>
            <a:ext cx="0" cy="688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80D052F-F2D5-4A90-BB47-D9297320C938}"/>
              </a:ext>
            </a:extLst>
          </p:cNvPr>
          <p:cNvSpPr txBox="1"/>
          <p:nvPr/>
        </p:nvSpPr>
        <p:spPr>
          <a:xfrm>
            <a:off x="2098973" y="4379122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Xilulosio</a:t>
            </a:r>
            <a:r>
              <a:rPr lang="it-IT" sz="2000" dirty="0"/>
              <a:t> 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9D1B1AA-126D-4F7B-9032-9E85754E1E30}"/>
              </a:ext>
            </a:extLst>
          </p:cNvPr>
          <p:cNvCxnSpPr>
            <a:cxnSpLocks/>
          </p:cNvCxnSpPr>
          <p:nvPr/>
        </p:nvCxnSpPr>
        <p:spPr>
          <a:xfrm>
            <a:off x="3394373" y="4779232"/>
            <a:ext cx="0" cy="688059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36EBBD-1E95-45C4-B4BD-F26AFD84DBBB}"/>
              </a:ext>
            </a:extLst>
          </p:cNvPr>
          <p:cNvSpPr txBox="1"/>
          <p:nvPr/>
        </p:nvSpPr>
        <p:spPr>
          <a:xfrm>
            <a:off x="2098973" y="5474222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Glicolisi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2DE1E8-6B07-4845-BBF1-27935BA1EF8A}"/>
              </a:ext>
            </a:extLst>
          </p:cNvPr>
          <p:cNvSpPr txBox="1"/>
          <p:nvPr/>
        </p:nvSpPr>
        <p:spPr>
          <a:xfrm>
            <a:off x="3599877" y="226847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Xilosio reduttasi </a:t>
            </a:r>
          </a:p>
          <a:p>
            <a:pPr algn="ctr"/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XR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D9AEEF6-BCBF-4A02-8D2B-D7D49B37F8DC}"/>
              </a:ext>
            </a:extLst>
          </p:cNvPr>
          <p:cNvSpPr txBox="1"/>
          <p:nvPr/>
        </p:nvSpPr>
        <p:spPr>
          <a:xfrm>
            <a:off x="3616046" y="358334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Xilosio deidrogenasi (</a:t>
            </a:r>
            <a:r>
              <a:rPr lang="it-IT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XDH</a:t>
            </a:r>
            <a:r>
              <a:rPr lang="it-IT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04FCEAB6-C275-4106-9AE7-6C158373862F}"/>
              </a:ext>
            </a:extLst>
          </p:cNvPr>
          <p:cNvSpPr/>
          <p:nvPr/>
        </p:nvSpPr>
        <p:spPr>
          <a:xfrm>
            <a:off x="6096018" y="2369030"/>
            <a:ext cx="295560" cy="1635384"/>
          </a:xfrm>
          <a:prstGeom prst="rightBrace">
            <a:avLst>
              <a:gd name="adj1" fmla="val 8333"/>
              <a:gd name="adj2" fmla="val 4826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8FACF20-755B-4102-83A6-96A8870FF230}"/>
              </a:ext>
            </a:extLst>
          </p:cNvPr>
          <p:cNvSpPr txBox="1"/>
          <p:nvPr/>
        </p:nvSpPr>
        <p:spPr>
          <a:xfrm>
            <a:off x="6096018" y="2979067"/>
            <a:ext cx="245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Pichia</a:t>
            </a:r>
            <a:r>
              <a:rPr lang="it-IT" i="1" dirty="0"/>
              <a:t> </a:t>
            </a:r>
            <a:r>
              <a:rPr lang="it-IT" i="1" dirty="0" err="1"/>
              <a:t>stipitis</a:t>
            </a:r>
            <a:endParaRPr lang="it-IT" i="1" dirty="0"/>
          </a:p>
        </p:txBody>
      </p:sp>
      <p:sp>
        <p:nvSpPr>
          <p:cNvPr id="20" name="Segno di moltiplicazione 19">
            <a:extLst>
              <a:ext uri="{FF2B5EF4-FFF2-40B4-BE49-F238E27FC236}">
                <a16:creationId xmlns:a16="http://schemas.microsoft.com/office/drawing/2014/main" id="{5758A75F-7724-4EF0-BF09-70BB16ED4195}"/>
              </a:ext>
            </a:extLst>
          </p:cNvPr>
          <p:cNvSpPr/>
          <p:nvPr/>
        </p:nvSpPr>
        <p:spPr>
          <a:xfrm>
            <a:off x="2921020" y="2092875"/>
            <a:ext cx="946706" cy="99753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egno di moltiplicazione 20">
            <a:extLst>
              <a:ext uri="{FF2B5EF4-FFF2-40B4-BE49-F238E27FC236}">
                <a16:creationId xmlns:a16="http://schemas.microsoft.com/office/drawing/2014/main" id="{942D7781-5E7A-4E2E-949E-ECF528F9A7B6}"/>
              </a:ext>
            </a:extLst>
          </p:cNvPr>
          <p:cNvSpPr/>
          <p:nvPr/>
        </p:nvSpPr>
        <p:spPr>
          <a:xfrm>
            <a:off x="2921020" y="3407742"/>
            <a:ext cx="946706" cy="997530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FDF1C1C-8CE2-4050-92D6-213C0AFE9000}"/>
              </a:ext>
            </a:extLst>
          </p:cNvPr>
          <p:cNvSpPr txBox="1"/>
          <p:nvPr/>
        </p:nvSpPr>
        <p:spPr>
          <a:xfrm>
            <a:off x="100450" y="5906137"/>
            <a:ext cx="8943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È possibile esprimere in </a:t>
            </a:r>
            <a:r>
              <a:rPr lang="it-IT" sz="2000" b="1" i="1" dirty="0"/>
              <a:t>S. cerevisiae</a:t>
            </a:r>
            <a:r>
              <a:rPr lang="it-IT" sz="2000" b="1" dirty="0"/>
              <a:t> la xilosio reduttasi e la xilosio deidrogenasi di </a:t>
            </a:r>
            <a:r>
              <a:rPr lang="it-IT" sz="2000" b="1" i="1" dirty="0"/>
              <a:t>P. </a:t>
            </a:r>
            <a:r>
              <a:rPr lang="it-IT" sz="2000" b="1" i="1" dirty="0" err="1"/>
              <a:t>stipitis</a:t>
            </a:r>
            <a:r>
              <a:rPr lang="it-IT" sz="2000" b="1" dirty="0"/>
              <a:t>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3201740-4C72-4921-925D-DCBEF3765ACE}"/>
              </a:ext>
            </a:extLst>
          </p:cNvPr>
          <p:cNvSpPr txBox="1"/>
          <p:nvPr/>
        </p:nvSpPr>
        <p:spPr>
          <a:xfrm>
            <a:off x="468899" y="1322156"/>
            <a:ext cx="844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S. Cerevisiae </a:t>
            </a:r>
            <a:r>
              <a:rPr lang="it-IT" dirty="0"/>
              <a:t>non è in grado di fermentare lo xilosio perché non esprime 2 enzimi fondamentali per il metabolismo di questo zucchero.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D5C806-25EB-4FD7-A201-13A38ADEFF21}"/>
              </a:ext>
            </a:extLst>
          </p:cNvPr>
          <p:cNvSpPr txBox="1"/>
          <p:nvPr/>
        </p:nvSpPr>
        <p:spPr>
          <a:xfrm>
            <a:off x="3402457" y="4934503"/>
            <a:ext cx="2574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Via dei pentoso fosfati</a:t>
            </a:r>
          </a:p>
        </p:txBody>
      </p:sp>
    </p:spTree>
    <p:extLst>
      <p:ext uri="{BB962C8B-B14F-4D97-AF65-F5344CB8AC3E}">
        <p14:creationId xmlns:p14="http://schemas.microsoft.com/office/powerpoint/2010/main" val="42418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20" grpId="0" animBg="1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Plasmidi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52933E-5387-42A8-AA93-3EFF038A4D05}"/>
              </a:ext>
            </a:extLst>
          </p:cNvPr>
          <p:cNvSpPr txBox="1"/>
          <p:nvPr/>
        </p:nvSpPr>
        <p:spPr>
          <a:xfrm>
            <a:off x="166254" y="1099410"/>
            <a:ext cx="881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S. cerevisiae </a:t>
            </a:r>
            <a:r>
              <a:rPr lang="it-IT" dirty="0"/>
              <a:t>reca naturalmente un plasmide (2µ). Grazie alle tecniche del DNA ricombinante è stato possibile costruire diverse tipologie di plasmidi, per poter </a:t>
            </a:r>
            <a:r>
              <a:rPr lang="it-IT" b="1" dirty="0"/>
              <a:t>modulare l’espressione in maniera controllata.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6F13D6-76F2-4ADB-8E89-0C1972232723}"/>
              </a:ext>
            </a:extLst>
          </p:cNvPr>
          <p:cNvSpPr txBox="1"/>
          <p:nvPr/>
        </p:nvSpPr>
        <p:spPr>
          <a:xfrm>
            <a:off x="665019" y="2133590"/>
            <a:ext cx="333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YEp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08E1485-22D5-481A-AAA8-012A70246A20}"/>
              </a:ext>
            </a:extLst>
          </p:cNvPr>
          <p:cNvSpPr txBox="1"/>
          <p:nvPr/>
        </p:nvSpPr>
        <p:spPr>
          <a:xfrm>
            <a:off x="5306291" y="2133590"/>
            <a:ext cx="333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YCp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1EE6B3-414A-4C82-A571-CD992D61F03B}"/>
              </a:ext>
            </a:extLst>
          </p:cNvPr>
          <p:cNvSpPr txBox="1"/>
          <p:nvPr/>
        </p:nvSpPr>
        <p:spPr>
          <a:xfrm>
            <a:off x="332509" y="2687772"/>
            <a:ext cx="4003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err="1"/>
              <a:t>Yeast</a:t>
            </a:r>
            <a:r>
              <a:rPr lang="it-IT" b="1" u="sng" dirty="0"/>
              <a:t> </a:t>
            </a:r>
            <a:r>
              <a:rPr lang="it-IT" b="1" u="sng" dirty="0" err="1"/>
              <a:t>Episomial</a:t>
            </a:r>
            <a:r>
              <a:rPr lang="it-IT" b="1" u="sng" dirty="0"/>
              <a:t> </a:t>
            </a:r>
            <a:r>
              <a:rPr lang="it-IT" b="1" u="sng" dirty="0" err="1"/>
              <a:t>plasmid</a:t>
            </a:r>
            <a:r>
              <a:rPr lang="it-IT" b="1" u="sng" dirty="0"/>
              <a:t> </a:t>
            </a:r>
          </a:p>
          <a:p>
            <a:pPr algn="just"/>
            <a:r>
              <a:rPr lang="it-IT" dirty="0"/>
              <a:t>Contengono le sequenze del plasmide 2µ. </a:t>
            </a:r>
            <a:r>
              <a:rPr lang="it-IT" b="1" dirty="0"/>
              <a:t>Il numero di copie per cellula è molto alto.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F95C928-7CC9-47DC-939E-8DC09430C40A}"/>
              </a:ext>
            </a:extLst>
          </p:cNvPr>
          <p:cNvSpPr txBox="1"/>
          <p:nvPr/>
        </p:nvSpPr>
        <p:spPr>
          <a:xfrm>
            <a:off x="4973781" y="2687772"/>
            <a:ext cx="400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err="1"/>
              <a:t>Yeast</a:t>
            </a:r>
            <a:r>
              <a:rPr lang="it-IT" b="1" u="sng" dirty="0"/>
              <a:t> </a:t>
            </a:r>
            <a:r>
              <a:rPr lang="it-IT" b="1" u="sng" dirty="0" err="1"/>
              <a:t>Centromeric</a:t>
            </a:r>
            <a:r>
              <a:rPr lang="it-IT" b="1" u="sng" dirty="0"/>
              <a:t> </a:t>
            </a:r>
            <a:r>
              <a:rPr lang="it-IT" b="1" u="sng" dirty="0" err="1"/>
              <a:t>plasmid</a:t>
            </a:r>
            <a:r>
              <a:rPr lang="it-IT" b="1" u="sng" dirty="0"/>
              <a:t> </a:t>
            </a:r>
          </a:p>
          <a:p>
            <a:pPr algn="just"/>
            <a:r>
              <a:rPr lang="it-IT" dirty="0"/>
              <a:t>Contengono le sequenze </a:t>
            </a:r>
            <a:r>
              <a:rPr lang="it-IT" i="1" dirty="0"/>
              <a:t>CEN</a:t>
            </a:r>
            <a:r>
              <a:rPr lang="it-IT" dirty="0"/>
              <a:t> (</a:t>
            </a:r>
            <a:r>
              <a:rPr lang="it-IT" dirty="0" err="1"/>
              <a:t>centromeriche</a:t>
            </a:r>
            <a:r>
              <a:rPr lang="it-IT" dirty="0"/>
              <a:t>) che permettono al plasmide di segregare come se fosse un cromosoma. In generale, </a:t>
            </a:r>
            <a:r>
              <a:rPr lang="it-IT" b="1" dirty="0"/>
              <a:t>è presente in ogni cellula in singola copia</a:t>
            </a:r>
            <a:r>
              <a:rPr lang="it-IT" dirty="0"/>
              <a:t>. 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E4E2D51A-37A1-4ADE-A85B-B81463DD4CC0}"/>
              </a:ext>
            </a:extLst>
          </p:cNvPr>
          <p:cNvCxnSpPr>
            <a:cxnSpLocks/>
          </p:cNvCxnSpPr>
          <p:nvPr/>
        </p:nvCxnSpPr>
        <p:spPr>
          <a:xfrm>
            <a:off x="2334491" y="4515981"/>
            <a:ext cx="0" cy="688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1C51274-DCD1-4A3C-9D88-80FB740FFA85}"/>
              </a:ext>
            </a:extLst>
          </p:cNvPr>
          <p:cNvCxnSpPr>
            <a:cxnSpLocks/>
          </p:cNvCxnSpPr>
          <p:nvPr/>
        </p:nvCxnSpPr>
        <p:spPr>
          <a:xfrm>
            <a:off x="6975763" y="4515981"/>
            <a:ext cx="0" cy="688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9B46E6-08CD-4E91-AF71-205FA81D21CD}"/>
              </a:ext>
            </a:extLst>
          </p:cNvPr>
          <p:cNvSpPr txBox="1"/>
          <p:nvPr/>
        </p:nvSpPr>
        <p:spPr>
          <a:xfrm>
            <a:off x="5479474" y="5389403"/>
            <a:ext cx="299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Bassi livelli di espressione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9ACE92D-527A-4CBA-9C50-A075E6447897}"/>
              </a:ext>
            </a:extLst>
          </p:cNvPr>
          <p:cNvSpPr txBox="1"/>
          <p:nvPr/>
        </p:nvSpPr>
        <p:spPr>
          <a:xfrm>
            <a:off x="838202" y="5389403"/>
            <a:ext cx="299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Alti livelli di espressione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8DCDEE3-32B8-43E6-B922-8B6F1FDB1505}"/>
              </a:ext>
            </a:extLst>
          </p:cNvPr>
          <p:cNvSpPr/>
          <p:nvPr/>
        </p:nvSpPr>
        <p:spPr>
          <a:xfrm>
            <a:off x="1905000" y="2092025"/>
            <a:ext cx="858982" cy="5170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F18382-AB4A-41D3-BECE-C8B7A99A6B48}"/>
              </a:ext>
            </a:extLst>
          </p:cNvPr>
          <p:cNvSpPr txBox="1"/>
          <p:nvPr/>
        </p:nvSpPr>
        <p:spPr>
          <a:xfrm>
            <a:off x="526473" y="5794367"/>
            <a:ext cx="8465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Se si vuole produrre una proteina sono, in genere, scelti plasmidi ad alto numero di copie.</a:t>
            </a:r>
          </a:p>
        </p:txBody>
      </p:sp>
    </p:spTree>
    <p:extLst>
      <p:ext uri="{BB962C8B-B14F-4D97-AF65-F5344CB8AC3E}">
        <p14:creationId xmlns:p14="http://schemas.microsoft.com/office/powerpoint/2010/main" val="149816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069D934-8297-4534-8ABC-E3D3BD892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71" y="0"/>
            <a:ext cx="7886700" cy="1325563"/>
          </a:xfrm>
        </p:spPr>
        <p:txBody>
          <a:bodyPr/>
          <a:lstStyle/>
          <a:p>
            <a:pPr algn="ctr"/>
            <a:r>
              <a:rPr lang="it-IT" dirty="0"/>
              <a:t>Ascomiceti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140C8D-E6C6-4EE0-B044-0831E4F74393}"/>
              </a:ext>
            </a:extLst>
          </p:cNvPr>
          <p:cNvSpPr txBox="1"/>
          <p:nvPr/>
        </p:nvSpPr>
        <p:spPr>
          <a:xfrm>
            <a:off x="494206" y="4721484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Con </a:t>
            </a:r>
            <a:r>
              <a:rPr lang="en-GB" sz="2400" b="1" dirty="0" err="1"/>
              <a:t>il</a:t>
            </a:r>
            <a:r>
              <a:rPr lang="en-GB" sz="2400" b="1" dirty="0"/>
              <a:t> </a:t>
            </a:r>
            <a:r>
              <a:rPr lang="en-GB" sz="2400" b="1" dirty="0" err="1"/>
              <a:t>termine</a:t>
            </a:r>
            <a:r>
              <a:rPr lang="en-GB" sz="2400" b="1" dirty="0"/>
              <a:t> “</a:t>
            </a:r>
            <a:r>
              <a:rPr lang="en-GB" sz="2400" b="1" dirty="0" err="1"/>
              <a:t>lievito</a:t>
            </a:r>
            <a:r>
              <a:rPr lang="en-GB" sz="2400" b="1" dirty="0"/>
              <a:t>” è </a:t>
            </a:r>
            <a:r>
              <a:rPr lang="en-GB" sz="2400" b="1" dirty="0" err="1"/>
              <a:t>spesso</a:t>
            </a:r>
            <a:r>
              <a:rPr lang="en-GB" sz="2400" b="1" dirty="0"/>
              <a:t> </a:t>
            </a:r>
            <a:r>
              <a:rPr lang="en-GB" sz="2400" b="1" dirty="0" err="1"/>
              <a:t>indicata</a:t>
            </a:r>
            <a:r>
              <a:rPr lang="en-GB" sz="2400" b="1" dirty="0"/>
              <a:t> la specie</a:t>
            </a:r>
            <a:r>
              <a:rPr lang="en-GB" sz="2400" b="1" i="1" dirty="0"/>
              <a:t> Saccharomyces cerevisiae</a:t>
            </a:r>
            <a:r>
              <a:rPr lang="en-GB" sz="2400" b="1" dirty="0"/>
              <a:t>, </a:t>
            </a:r>
            <a:r>
              <a:rPr lang="en-GB" sz="2400" b="1" dirty="0" err="1"/>
              <a:t>ampiamente</a:t>
            </a:r>
            <a:r>
              <a:rPr lang="en-GB" sz="2400" b="1" dirty="0"/>
              <a:t> </a:t>
            </a:r>
            <a:r>
              <a:rPr lang="en-GB" sz="2400" b="1" dirty="0" err="1"/>
              <a:t>utilizzata</a:t>
            </a:r>
            <a:r>
              <a:rPr lang="en-GB" sz="2400" b="1" dirty="0"/>
              <a:t> </a:t>
            </a:r>
            <a:r>
              <a:rPr lang="en-GB" sz="2400" b="1" dirty="0" err="1"/>
              <a:t>sia</a:t>
            </a:r>
            <a:r>
              <a:rPr lang="en-GB" sz="2400" b="1" dirty="0"/>
              <a:t> in </a:t>
            </a:r>
            <a:r>
              <a:rPr lang="en-GB" sz="2400" b="1" dirty="0" err="1"/>
              <a:t>ricerca</a:t>
            </a:r>
            <a:r>
              <a:rPr lang="en-GB" sz="2400" b="1" dirty="0"/>
              <a:t> di base </a:t>
            </a:r>
            <a:r>
              <a:rPr lang="en-GB" sz="2400" b="1" dirty="0" err="1"/>
              <a:t>sia</a:t>
            </a:r>
            <a:r>
              <a:rPr lang="en-GB" sz="2400" b="1" dirty="0"/>
              <a:t> a </a:t>
            </a:r>
            <a:r>
              <a:rPr lang="en-GB" sz="2400" b="1" dirty="0" err="1"/>
              <a:t>livello</a:t>
            </a:r>
            <a:r>
              <a:rPr lang="en-GB" sz="2400" b="1" dirty="0"/>
              <a:t> </a:t>
            </a:r>
            <a:r>
              <a:rPr lang="en-GB" sz="2400" b="1" dirty="0" err="1"/>
              <a:t>industriale</a:t>
            </a:r>
            <a:r>
              <a:rPr lang="en-GB" sz="2400" b="1" dirty="0"/>
              <a:t>.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C8D39CF-5FD5-4C4A-A7F2-83E41D4230FF}"/>
              </a:ext>
            </a:extLst>
          </p:cNvPr>
          <p:cNvSpPr txBox="1"/>
          <p:nvPr/>
        </p:nvSpPr>
        <p:spPr>
          <a:xfrm>
            <a:off x="508729" y="1435188"/>
            <a:ext cx="53717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Note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1.500 .ca specie</a:t>
            </a:r>
            <a:r>
              <a:rPr lang="en-GB" sz="2400" dirty="0"/>
              <a:t>: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Saccharomyces cerevisiae,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Pichia pastoris,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Saccharomyces </a:t>
            </a:r>
            <a:r>
              <a:rPr lang="en-GB" sz="2400" i="1" dirty="0" err="1"/>
              <a:t>carlsbergensis</a:t>
            </a:r>
            <a:r>
              <a:rPr lang="en-GB" sz="2400" i="1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Candida </a:t>
            </a:r>
            <a:r>
              <a:rPr lang="en-GB" sz="2400" i="1" dirty="0" err="1"/>
              <a:t>albicans</a:t>
            </a:r>
            <a:r>
              <a:rPr lang="en-GB" sz="2400" i="1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 err="1"/>
              <a:t>Schizosaccharomyces</a:t>
            </a:r>
            <a:r>
              <a:rPr lang="en-GB" sz="2400" i="1" dirty="0"/>
              <a:t> pombe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48120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Promotori</a:t>
            </a:r>
            <a:r>
              <a:rPr lang="en-GB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52933E-5387-42A8-AA93-3EFF038A4D05}"/>
              </a:ext>
            </a:extLst>
          </p:cNvPr>
          <p:cNvSpPr txBox="1"/>
          <p:nvPr/>
        </p:nvSpPr>
        <p:spPr>
          <a:xfrm>
            <a:off x="166254" y="1348799"/>
            <a:ext cx="881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garantire la produzione di una proteina non è sufficiente che la sua sequenza codificante sia clonata in plasmide ad alto numero di copie, ma è importante scegliere un  </a:t>
            </a:r>
            <a:r>
              <a:rPr lang="it-IT" b="1" dirty="0"/>
              <a:t>promotore ad alta efficienza trascrizionale</a:t>
            </a:r>
            <a:r>
              <a:rPr lang="it-IT" dirty="0"/>
              <a:t>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0209AB-D286-4407-9EA3-6A051CD37D90}"/>
              </a:ext>
            </a:extLst>
          </p:cNvPr>
          <p:cNvSpPr txBox="1"/>
          <p:nvPr/>
        </p:nvSpPr>
        <p:spPr>
          <a:xfrm>
            <a:off x="0" y="3228945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Promotori costitutivi forti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5F4C8F-7EAF-45D6-AA56-0342D13D0D08}"/>
              </a:ext>
            </a:extLst>
          </p:cNvPr>
          <p:cNvSpPr txBox="1"/>
          <p:nvPr/>
        </p:nvSpPr>
        <p:spPr>
          <a:xfrm>
            <a:off x="2971799" y="2295365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PGK1</a:t>
            </a:r>
          </a:p>
          <a:p>
            <a:pPr algn="ctr"/>
            <a:r>
              <a:rPr lang="it-IT" dirty="0"/>
              <a:t>GPD</a:t>
            </a:r>
          </a:p>
          <a:p>
            <a:pPr algn="ctr"/>
            <a:r>
              <a:rPr lang="it-IT" dirty="0"/>
              <a:t>ENO1</a:t>
            </a:r>
          </a:p>
          <a:p>
            <a:pPr algn="ctr"/>
            <a:r>
              <a:rPr lang="it-IT" dirty="0"/>
              <a:t>ENO2</a:t>
            </a:r>
          </a:p>
          <a:p>
            <a:pPr algn="ctr"/>
            <a:r>
              <a:rPr lang="it-IT" dirty="0"/>
              <a:t>TPI</a:t>
            </a:r>
          </a:p>
          <a:p>
            <a:pPr algn="ctr"/>
            <a:r>
              <a:rPr lang="it-IT" dirty="0"/>
              <a:t>TEF</a:t>
            </a:r>
          </a:p>
          <a:p>
            <a:pPr algn="ctr"/>
            <a:r>
              <a:rPr lang="it-IT" dirty="0"/>
              <a:t>ADH1</a:t>
            </a:r>
          </a:p>
          <a:p>
            <a:pPr algn="ctr"/>
            <a:r>
              <a:rPr lang="it-IT" dirty="0"/>
              <a:t>ADH2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6E84F2-49BC-4ED3-9CD0-B0D2F2B76537}"/>
              </a:ext>
            </a:extLst>
          </p:cNvPr>
          <p:cNvSpPr txBox="1"/>
          <p:nvPr/>
        </p:nvSpPr>
        <p:spPr>
          <a:xfrm>
            <a:off x="332509" y="4903290"/>
            <a:ext cx="8645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Esistono anche promotori inducibili </a:t>
            </a:r>
            <a:r>
              <a:rPr lang="it-IT" dirty="0"/>
              <a:t>che permettono di disaccoppiare la crescita delle cellule dalla produzione della proteina. </a:t>
            </a:r>
          </a:p>
          <a:p>
            <a:endParaRPr lang="it-IT" b="1" dirty="0"/>
          </a:p>
          <a:p>
            <a:r>
              <a:rPr lang="it-IT" b="1" dirty="0"/>
              <a:t>Sono utilizzati in processi che hanno come scopo finale </a:t>
            </a:r>
            <a:r>
              <a:rPr lang="it-IT" b="1" u="sng" dirty="0"/>
              <a:t>esclusivamente</a:t>
            </a:r>
            <a:r>
              <a:rPr lang="it-IT" b="1" dirty="0"/>
              <a:t> la produzione di proteine eterologhe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1051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Costruzione</a:t>
            </a:r>
            <a:r>
              <a:rPr lang="en-GB" dirty="0"/>
              <a:t> del </a:t>
            </a:r>
            <a:r>
              <a:rPr lang="en-GB" dirty="0" err="1"/>
              <a:t>ceppo</a:t>
            </a:r>
            <a:r>
              <a:rPr lang="en-GB" dirty="0"/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65018E-38D1-4E6C-95F4-183266B7F64D}"/>
              </a:ext>
            </a:extLst>
          </p:cNvPr>
          <p:cNvSpPr txBox="1"/>
          <p:nvPr/>
        </p:nvSpPr>
        <p:spPr>
          <a:xfrm>
            <a:off x="159327" y="1146971"/>
            <a:ext cx="882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Una volta scelti il plasmide e il promotore adeguati si passa al clonaggio dei geni d’interesse e alla trasformazione del ceppo di </a:t>
            </a:r>
            <a:r>
              <a:rPr lang="it-IT" i="1" dirty="0"/>
              <a:t>S. cerevisiae</a:t>
            </a:r>
            <a:r>
              <a:rPr lang="it-IT" dirty="0"/>
              <a:t>.</a:t>
            </a:r>
          </a:p>
        </p:txBody>
      </p:sp>
      <p:sp>
        <p:nvSpPr>
          <p:cNvPr id="22" name="Segno di addizione 21">
            <a:extLst>
              <a:ext uri="{FF2B5EF4-FFF2-40B4-BE49-F238E27FC236}">
                <a16:creationId xmlns:a16="http://schemas.microsoft.com/office/drawing/2014/main" id="{6BAF11B9-A8A5-4B95-8BDA-80536B023E24}"/>
              </a:ext>
            </a:extLst>
          </p:cNvPr>
          <p:cNvSpPr/>
          <p:nvPr/>
        </p:nvSpPr>
        <p:spPr>
          <a:xfrm>
            <a:off x="2720093" y="2373380"/>
            <a:ext cx="351158" cy="3969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1BC48FF-D0E8-48FB-B9F9-47B65EE5DD37}"/>
              </a:ext>
            </a:extLst>
          </p:cNvPr>
          <p:cNvCxnSpPr>
            <a:cxnSpLocks/>
          </p:cNvCxnSpPr>
          <p:nvPr/>
        </p:nvCxnSpPr>
        <p:spPr>
          <a:xfrm>
            <a:off x="5095332" y="2686159"/>
            <a:ext cx="9946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3AFDF4E-1C2D-451F-90E6-0180797D606F}"/>
              </a:ext>
            </a:extLst>
          </p:cNvPr>
          <p:cNvSpPr txBox="1"/>
          <p:nvPr/>
        </p:nvSpPr>
        <p:spPr>
          <a:xfrm>
            <a:off x="4855991" y="2245949"/>
            <a:ext cx="147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trasformazione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C37F3869-4C35-45FE-AAC3-3648329B6640}"/>
              </a:ext>
            </a:extLst>
          </p:cNvPr>
          <p:cNvGrpSpPr/>
          <p:nvPr/>
        </p:nvGrpSpPr>
        <p:grpSpPr>
          <a:xfrm>
            <a:off x="6704898" y="2047537"/>
            <a:ext cx="1003775" cy="1135286"/>
            <a:chOff x="7263448" y="2861357"/>
            <a:chExt cx="1003775" cy="1135286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CD335C6C-2E21-457D-800D-A38EB0009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196740">
              <a:off x="7263448" y="2861357"/>
              <a:ext cx="1003775" cy="1135286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6876A44-8339-4A54-835E-06A5D987AC5F}"/>
                </a:ext>
              </a:extLst>
            </p:cNvPr>
            <p:cNvSpPr txBox="1"/>
            <p:nvPr/>
          </p:nvSpPr>
          <p:spPr>
            <a:xfrm>
              <a:off x="7438312" y="3162865"/>
              <a:ext cx="654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/>
                <a:t>XR</a:t>
              </a:r>
            </a:p>
            <a:p>
              <a:pPr algn="ctr"/>
              <a:r>
                <a:rPr lang="it-IT" i="1" dirty="0"/>
                <a:t>XDH</a:t>
              </a:r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3109EBD-C0AD-4CC2-AC09-476791CC8FEE}"/>
              </a:ext>
            </a:extLst>
          </p:cNvPr>
          <p:cNvSpPr txBox="1"/>
          <p:nvPr/>
        </p:nvSpPr>
        <p:spPr>
          <a:xfrm>
            <a:off x="2099008" y="3712690"/>
            <a:ext cx="4945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cerevisiae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in grado di crescere su xilosio? 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E5055060-12E5-479A-8400-152B7F104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" t="6872" r="51133" b="2079"/>
          <a:stretch/>
        </p:blipFill>
        <p:spPr>
          <a:xfrm>
            <a:off x="2279066" y="5038530"/>
            <a:ext cx="1707845" cy="1628483"/>
          </a:xfrm>
          <a:prstGeom prst="ellipse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4119215C-6B96-4966-B5BE-0ACD04C70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97" t="5736" r="2388" b="3216"/>
          <a:stretch/>
        </p:blipFill>
        <p:spPr>
          <a:xfrm>
            <a:off x="5382734" y="5038530"/>
            <a:ext cx="1662255" cy="1628482"/>
          </a:xfrm>
          <a:prstGeom prst="ellipse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CABCD15-044B-4D19-9DD9-31853BBF6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397" y="1995895"/>
            <a:ext cx="1247611" cy="123857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19E988B-341C-4303-A77C-E504330A2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757" y="2105048"/>
            <a:ext cx="1251959" cy="123840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8CE4E2F-CF36-45C5-AEB0-581A12CA67F8}"/>
              </a:ext>
            </a:extLst>
          </p:cNvPr>
          <p:cNvSpPr txBox="1"/>
          <p:nvPr/>
        </p:nvSpPr>
        <p:spPr>
          <a:xfrm>
            <a:off x="259923" y="4192651"/>
            <a:ext cx="76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ceppo viene piastrato su piastre aventi come </a:t>
            </a:r>
            <a:r>
              <a:rPr lang="it-IT" b="1" dirty="0"/>
              <a:t>unica fonte di carbonio</a:t>
            </a:r>
            <a:r>
              <a:rPr lang="it-IT" dirty="0"/>
              <a:t> lo xilosio.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CA42241-27D7-4C63-9B14-763A36206EC7}"/>
              </a:ext>
            </a:extLst>
          </p:cNvPr>
          <p:cNvSpPr txBox="1"/>
          <p:nvPr/>
        </p:nvSpPr>
        <p:spPr>
          <a:xfrm>
            <a:off x="2301861" y="4657530"/>
            <a:ext cx="166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Wild </a:t>
            </a:r>
            <a:r>
              <a:rPr lang="it-IT" i="1" dirty="0" err="1"/>
              <a:t>type</a:t>
            </a:r>
            <a:endParaRPr lang="it-IT" i="1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A53699E-6D32-4A8C-A01F-CCD43AD3717E}"/>
              </a:ext>
            </a:extLst>
          </p:cNvPr>
          <p:cNvSpPr txBox="1"/>
          <p:nvPr/>
        </p:nvSpPr>
        <p:spPr>
          <a:xfrm>
            <a:off x="5382734" y="4666860"/>
            <a:ext cx="166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XR XDH</a:t>
            </a:r>
          </a:p>
        </p:txBody>
      </p:sp>
    </p:spTree>
    <p:extLst>
      <p:ext uri="{BB962C8B-B14F-4D97-AF65-F5344CB8AC3E}">
        <p14:creationId xmlns:p14="http://schemas.microsoft.com/office/powerpoint/2010/main" val="16210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80B16A62-434B-4FC6-81E8-BC212DCA32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861507" y="2110320"/>
            <a:ext cx="2819399" cy="1944879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Validazione</a:t>
            </a:r>
            <a:r>
              <a:rPr lang="en-GB" dirty="0"/>
              <a:t> del </a:t>
            </a:r>
            <a:r>
              <a:rPr lang="en-GB" dirty="0" err="1"/>
              <a:t>ceppo</a:t>
            </a:r>
            <a:r>
              <a:rPr lang="en-GB" dirty="0"/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5BC269-6253-4F8A-A684-6B1690E47DEB}"/>
              </a:ext>
            </a:extLst>
          </p:cNvPr>
          <p:cNvSpPr txBox="1"/>
          <p:nvPr/>
        </p:nvSpPr>
        <p:spPr>
          <a:xfrm>
            <a:off x="203200" y="1320335"/>
            <a:ext cx="894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Una volta costruito il ceppo questo deve essere validato anche in beuta, </a:t>
            </a:r>
            <a:r>
              <a:rPr lang="it-IT" b="1" dirty="0"/>
              <a:t>utilizzando la biomassa lignocellulosica</a:t>
            </a:r>
            <a:r>
              <a:rPr lang="it-IT" dirty="0"/>
              <a:t> idrolizzata che verrà poi utilizzata a livello industriale.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56D9C5-EC7E-498C-981A-29BD9C91CCE6}"/>
              </a:ext>
            </a:extLst>
          </p:cNvPr>
          <p:cNvSpPr txBox="1"/>
          <p:nvPr/>
        </p:nvSpPr>
        <p:spPr>
          <a:xfrm>
            <a:off x="5373436" y="2552504"/>
            <a:ext cx="1231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Wild </a:t>
            </a:r>
            <a:r>
              <a:rPr lang="it-IT" i="1" dirty="0" err="1"/>
              <a:t>type</a:t>
            </a:r>
            <a:endParaRPr lang="it-IT" i="1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33D4142-7457-4F44-B83E-DDEBEACA3F6A}"/>
              </a:ext>
            </a:extLst>
          </p:cNvPr>
          <p:cNvSpPr txBox="1"/>
          <p:nvPr/>
        </p:nvSpPr>
        <p:spPr>
          <a:xfrm>
            <a:off x="5373436" y="2275068"/>
            <a:ext cx="1231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XR XDH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A110E2-6492-4CE4-8ACD-F7DDC1852647}"/>
              </a:ext>
            </a:extLst>
          </p:cNvPr>
          <p:cNvSpPr txBox="1"/>
          <p:nvPr/>
        </p:nvSpPr>
        <p:spPr>
          <a:xfrm>
            <a:off x="241299" y="4068543"/>
            <a:ext cx="881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È, inoltre, molto importante verificare che il ceppo abbia mantenuto la </a:t>
            </a:r>
            <a:r>
              <a:rPr lang="it-IT" b="1" dirty="0"/>
              <a:t>capacità di produrre etanolo</a:t>
            </a:r>
            <a:r>
              <a:rPr lang="it-IT" dirty="0"/>
              <a:t>.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B15E8331-8D43-4E60-B9AD-164D439D8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67" t="6411" b="47261"/>
          <a:stretch/>
        </p:blipFill>
        <p:spPr>
          <a:xfrm>
            <a:off x="3423431" y="4621995"/>
            <a:ext cx="2297137" cy="21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88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Scale-up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2B2CF9-9096-498A-B3E9-E241EC9729FD}"/>
              </a:ext>
            </a:extLst>
          </p:cNvPr>
          <p:cNvSpPr txBox="1"/>
          <p:nvPr/>
        </p:nvSpPr>
        <p:spPr>
          <a:xfrm>
            <a:off x="180109" y="1198368"/>
            <a:ext cx="8783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Processo che permette di </a:t>
            </a:r>
            <a:r>
              <a:rPr lang="it-IT" b="1" dirty="0"/>
              <a:t>passare dalla scala di laboratorio alla scala industriale</a:t>
            </a:r>
            <a:r>
              <a:rPr lang="it-IT" dirty="0"/>
              <a:t>. È composto da diversi step intermedi. Il risultato finale è quello di arrivare a produzioni che arrivano fino a 30.000 litri.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B281877-54E7-40C9-8160-F8F4483AA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87" y="4253129"/>
            <a:ext cx="612209" cy="9233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4811C03-71E1-4AE5-997E-714399D8C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85" y="2317331"/>
            <a:ext cx="5620507" cy="2859128"/>
          </a:xfrm>
          <a:prstGeom prst="rect">
            <a:avLst/>
          </a:prstGeom>
        </p:spPr>
      </p:pic>
      <p:sp>
        <p:nvSpPr>
          <p:cNvPr id="9" name="Freccia circolare in giù 8">
            <a:extLst>
              <a:ext uri="{FF2B5EF4-FFF2-40B4-BE49-F238E27FC236}">
                <a16:creationId xmlns:a16="http://schemas.microsoft.com/office/drawing/2014/main" id="{6296A7F4-AC99-4A28-B876-0A9CB19CF954}"/>
              </a:ext>
            </a:extLst>
          </p:cNvPr>
          <p:cNvSpPr/>
          <p:nvPr/>
        </p:nvSpPr>
        <p:spPr>
          <a:xfrm rot="20063879">
            <a:off x="556751" y="2868532"/>
            <a:ext cx="2779568" cy="1005255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CDC7CB-3B4A-430F-B610-D3EA738DA528}"/>
              </a:ext>
            </a:extLst>
          </p:cNvPr>
          <p:cNvSpPr txBox="1"/>
          <p:nvPr/>
        </p:nvSpPr>
        <p:spPr>
          <a:xfrm>
            <a:off x="1376787" y="3267609"/>
            <a:ext cx="102523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Scale-up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30DCBF-4496-450D-B018-AC3033C94AE5}"/>
              </a:ext>
            </a:extLst>
          </p:cNvPr>
          <p:cNvSpPr txBox="1"/>
          <p:nvPr/>
        </p:nvSpPr>
        <p:spPr>
          <a:xfrm>
            <a:off x="180109" y="5900078"/>
            <a:ext cx="8783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La produzione di bioetanolo a livello industriale avviene in bioreattore</a:t>
            </a:r>
            <a:r>
              <a:rPr lang="it-IT" dirty="0"/>
              <a:t>, un’apparecchiatura che permette la crescita dei microorganismi in un ambiente controllato (</a:t>
            </a:r>
            <a:r>
              <a:rPr lang="it-IT" dirty="0" err="1"/>
              <a:t>pH</a:t>
            </a:r>
            <a:r>
              <a:rPr lang="it-IT" dirty="0"/>
              <a:t>, T…).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9970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Conclusioni</a:t>
            </a:r>
            <a:endParaRPr lang="en-GB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DEAA11-3AB6-4FEE-99EB-C9E74A3E72D1}"/>
              </a:ext>
            </a:extLst>
          </p:cNvPr>
          <p:cNvSpPr txBox="1"/>
          <p:nvPr/>
        </p:nvSpPr>
        <p:spPr>
          <a:xfrm>
            <a:off x="256309" y="1243787"/>
            <a:ext cx="863138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i="1" dirty="0"/>
              <a:t>S. cerevisiae</a:t>
            </a:r>
            <a:r>
              <a:rPr lang="it-IT" sz="2000" dirty="0"/>
              <a:t> è un organismo modello estremamente ben caratterizzato e questo lo rende interessante anche a livello industriale;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i="1" dirty="0"/>
              <a:t>S. cerevisiae</a:t>
            </a:r>
            <a:r>
              <a:rPr lang="it-IT" sz="2000" dirty="0"/>
              <a:t>, grazie alle sue capacità metaboliche, può essere sfruttato a livello industriale per la produzione di bioetanolo;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La facilità con cui si può manipolare </a:t>
            </a:r>
            <a:r>
              <a:rPr lang="it-IT" sz="2000" i="1" dirty="0"/>
              <a:t>S. cerevisiae</a:t>
            </a:r>
            <a:r>
              <a:rPr lang="it-IT" sz="2000" dirty="0"/>
              <a:t>, lo rende un microorganismo che facilmente si presta a diversi tipi di produzione (proteine eterologhe, molecole organiche…);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Nuove linee di ricerca puntano a fare di </a:t>
            </a:r>
            <a:r>
              <a:rPr lang="it-IT" sz="2000" i="1" dirty="0"/>
              <a:t>S. cerevisiae</a:t>
            </a:r>
            <a:r>
              <a:rPr lang="it-IT" sz="2000" dirty="0"/>
              <a:t> una </a:t>
            </a:r>
            <a:r>
              <a:rPr lang="it-IT" sz="2000" b="1" dirty="0" err="1"/>
              <a:t>cell</a:t>
            </a:r>
            <a:r>
              <a:rPr lang="it-IT" sz="2000" b="1" dirty="0"/>
              <a:t> </a:t>
            </a:r>
            <a:r>
              <a:rPr lang="it-IT" sz="2000" b="1" dirty="0" err="1"/>
              <a:t>factory</a:t>
            </a:r>
            <a:r>
              <a:rPr lang="it-IT" sz="2000" dirty="0"/>
              <a:t>, cioè un organismo in grado di produrre bioetanolo partendo dall’idrolisi delle biomasse </a:t>
            </a:r>
            <a:r>
              <a:rPr lang="it-IT" sz="2000" dirty="0" err="1"/>
              <a:t>pre</a:t>
            </a:r>
            <a:r>
              <a:rPr lang="it-IT" sz="2000" dirty="0"/>
              <a:t>-trattate.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70768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147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E1CD6CE-B489-4A1C-83DC-E9AB8ECD3160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Ricombinazione</a:t>
            </a:r>
            <a:r>
              <a:rPr lang="en-GB" dirty="0"/>
              <a:t> </a:t>
            </a:r>
            <a:r>
              <a:rPr lang="en-GB" dirty="0" err="1"/>
              <a:t>omologa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1459E5-1259-47C8-87C0-D4A917EA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58" y="1325563"/>
            <a:ext cx="6449884" cy="50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73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069D934-8297-4534-8ABC-E3D3BD892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24" y="-95386"/>
            <a:ext cx="7886700" cy="1325563"/>
          </a:xfrm>
        </p:spPr>
        <p:txBody>
          <a:bodyPr/>
          <a:lstStyle/>
          <a:p>
            <a:pPr algn="ctr"/>
            <a:r>
              <a:rPr lang="en-GB" b="1" dirty="0" err="1"/>
              <a:t>Applicazioni</a:t>
            </a:r>
            <a:r>
              <a:rPr lang="en-GB" b="1" dirty="0"/>
              <a:t>  </a:t>
            </a: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46B80D25-52D2-4EDC-BD37-E4FE57F67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62" y="1890099"/>
            <a:ext cx="1851900" cy="185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beer glass">
            <a:extLst>
              <a:ext uri="{FF2B5EF4-FFF2-40B4-BE49-F238E27FC236}">
                <a16:creationId xmlns:a16="http://schemas.microsoft.com/office/drawing/2014/main" id="{AC592D49-1B0A-48DE-95D7-367EF8691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65"/>
          <a:stretch/>
        </p:blipFill>
        <p:spPr bwMode="auto">
          <a:xfrm>
            <a:off x="389027" y="1295398"/>
            <a:ext cx="1173074" cy="143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magine correlata">
            <a:extLst>
              <a:ext uri="{FF2B5EF4-FFF2-40B4-BE49-F238E27FC236}">
                <a16:creationId xmlns:a16="http://schemas.microsoft.com/office/drawing/2014/main" id="{938BED32-3A27-4680-B78F-CABB7C6A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64" y="866702"/>
            <a:ext cx="1318274" cy="13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isultati immagini per yogurt and cheese">
            <a:extLst>
              <a:ext uri="{FF2B5EF4-FFF2-40B4-BE49-F238E27FC236}">
                <a16:creationId xmlns:a16="http://schemas.microsoft.com/office/drawing/2014/main" id="{E9ECCDF3-5A6F-402C-99EE-CD75CC62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90" y="2048654"/>
            <a:ext cx="1427197" cy="13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isultati immagini per microscope user">
            <a:extLst>
              <a:ext uri="{FF2B5EF4-FFF2-40B4-BE49-F238E27FC236}">
                <a16:creationId xmlns:a16="http://schemas.microsoft.com/office/drawing/2014/main" id="{BFFFEC19-4437-427A-8DC8-774C58AEA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8267" y="1054929"/>
            <a:ext cx="2171288" cy="12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F5E30778-F67F-4A94-8677-D0F3FE6C607A}"/>
              </a:ext>
            </a:extLst>
          </p:cNvPr>
          <p:cNvGrpSpPr/>
          <p:nvPr/>
        </p:nvGrpSpPr>
        <p:grpSpPr>
          <a:xfrm>
            <a:off x="3477406" y="2937956"/>
            <a:ext cx="2189188" cy="1581688"/>
            <a:chOff x="3795429" y="3153807"/>
            <a:chExt cx="2189188" cy="1581688"/>
          </a:xfrm>
        </p:grpSpPr>
        <p:pic>
          <p:nvPicPr>
            <p:cNvPr id="1026" name="Picture 2" descr="Immagine correlata">
              <a:extLst>
                <a:ext uri="{FF2B5EF4-FFF2-40B4-BE49-F238E27FC236}">
                  <a16:creationId xmlns:a16="http://schemas.microsoft.com/office/drawing/2014/main" id="{B30C9580-8E0E-450D-88FB-0B223BC3C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429" y="3153807"/>
              <a:ext cx="2189188" cy="158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0B5A8F3C-9A30-49F9-8566-94E8DBD28ACF}"/>
                </a:ext>
              </a:extLst>
            </p:cNvPr>
            <p:cNvSpPr txBox="1"/>
            <p:nvPr/>
          </p:nvSpPr>
          <p:spPr>
            <a:xfrm>
              <a:off x="4149980" y="3621485"/>
              <a:ext cx="1663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/>
                <a:t>Saccharomyces cerevisiae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FE7F11D1-3AE0-4B3E-A85D-A696B2ABA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7352" y="4730930"/>
            <a:ext cx="1484648" cy="15253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C70EC5A-F48A-44F2-ACAB-00884CF41E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932" y="4750184"/>
            <a:ext cx="1302426" cy="17365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B2B9D89-B4DB-4C3A-A722-6AC0411D3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5475" y="3481207"/>
            <a:ext cx="1739773" cy="17397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81B2B1-E860-455D-B82F-6B3BD98436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0744" y="731271"/>
            <a:ext cx="1819275" cy="12600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7416F7F-ACFC-4CBB-BEAD-93B877FFAA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451" y="3774460"/>
            <a:ext cx="1869569" cy="249275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A7D08F-99CD-468B-9B6C-58BFE494E8D1}"/>
              </a:ext>
            </a:extLst>
          </p:cNvPr>
          <p:cNvSpPr txBox="1"/>
          <p:nvPr/>
        </p:nvSpPr>
        <p:spPr>
          <a:xfrm>
            <a:off x="3573961" y="2278429"/>
            <a:ext cx="211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Ricerca di base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F4A30F9-E2F0-4749-B948-7D87262B7463}"/>
              </a:ext>
            </a:extLst>
          </p:cNvPr>
          <p:cNvSpPr txBox="1"/>
          <p:nvPr/>
        </p:nvSpPr>
        <p:spPr>
          <a:xfrm>
            <a:off x="7536688" y="2215435"/>
            <a:ext cx="142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Industria alimentare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0A70F34-377A-40B6-BF41-0A57EF30572F}"/>
              </a:ext>
            </a:extLst>
          </p:cNvPr>
          <p:cNvSpPr txBox="1"/>
          <p:nvPr/>
        </p:nvSpPr>
        <p:spPr>
          <a:xfrm>
            <a:off x="5643547" y="6443763"/>
            <a:ext cx="1427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Cosmesi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4C6AC42-6D0C-44F7-906C-54C63CCDD3F7}"/>
              </a:ext>
            </a:extLst>
          </p:cNvPr>
          <p:cNvSpPr txBox="1"/>
          <p:nvPr/>
        </p:nvSpPr>
        <p:spPr>
          <a:xfrm>
            <a:off x="7371980" y="5277644"/>
            <a:ext cx="142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Industria farmaceutica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29093EF-B2B9-4389-BA96-137A9D2A320F}"/>
              </a:ext>
            </a:extLst>
          </p:cNvPr>
          <p:cNvSpPr txBox="1"/>
          <p:nvPr/>
        </p:nvSpPr>
        <p:spPr>
          <a:xfrm>
            <a:off x="3116077" y="6211669"/>
            <a:ext cx="142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Industria tessile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3F74FF5-674D-49A7-B376-A53B30797BD0}"/>
              </a:ext>
            </a:extLst>
          </p:cNvPr>
          <p:cNvSpPr txBox="1"/>
          <p:nvPr/>
        </p:nvSpPr>
        <p:spPr>
          <a:xfrm>
            <a:off x="189119" y="6170056"/>
            <a:ext cx="155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Biocarburanti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39E5A33-7751-4948-970C-FB1B5AEB3FA5}"/>
              </a:ext>
            </a:extLst>
          </p:cNvPr>
          <p:cNvSpPr txBox="1"/>
          <p:nvPr/>
        </p:nvSpPr>
        <p:spPr>
          <a:xfrm>
            <a:off x="310394" y="2952423"/>
            <a:ext cx="155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Distilleria  </a:t>
            </a:r>
          </a:p>
        </p:txBody>
      </p:sp>
    </p:spTree>
    <p:extLst>
      <p:ext uri="{BB962C8B-B14F-4D97-AF65-F5344CB8AC3E}">
        <p14:creationId xmlns:p14="http://schemas.microsoft.com/office/powerpoint/2010/main" val="34642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7C6FDBD-6A84-435A-B28B-98B56E2F7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27" y="1053044"/>
            <a:ext cx="2264452" cy="22644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172A73-5017-4FF4-B4A8-2D58B49937AF}"/>
              </a:ext>
            </a:extLst>
          </p:cNvPr>
          <p:cNvSpPr txBox="1"/>
          <p:nvPr/>
        </p:nvSpPr>
        <p:spPr>
          <a:xfrm>
            <a:off x="855102" y="3465447"/>
            <a:ext cx="743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Primo eucariote il cui genoma è stato completamente sequenziato (</a:t>
            </a:r>
            <a:r>
              <a:rPr lang="it-IT" sz="2000" dirty="0" err="1"/>
              <a:t>Goffeau</a:t>
            </a:r>
            <a:r>
              <a:rPr lang="it-IT" sz="2000" dirty="0"/>
              <a:t> </a:t>
            </a:r>
            <a:r>
              <a:rPr lang="it-IT" sz="2000" i="1" dirty="0"/>
              <a:t>et al.</a:t>
            </a:r>
            <a:r>
              <a:rPr lang="it-IT" sz="2000" dirty="0"/>
              <a:t>, 1996). </a:t>
            </a:r>
          </a:p>
          <a:p>
            <a:endParaRPr lang="it-IT" sz="2000" dirty="0"/>
          </a:p>
          <a:p>
            <a:r>
              <a:rPr lang="it-IT" sz="2000" dirty="0"/>
              <a:t>Il </a:t>
            </a:r>
            <a:r>
              <a:rPr lang="it-IT" sz="2000" b="1" dirty="0"/>
              <a:t>genoma</a:t>
            </a:r>
            <a:r>
              <a:rPr lang="it-IT" sz="2000" dirty="0"/>
              <a:t> è </a:t>
            </a:r>
            <a:r>
              <a:rPr lang="it-IT" sz="2000" b="1" dirty="0"/>
              <a:t>12 </a:t>
            </a:r>
            <a:r>
              <a:rPr lang="it-IT" sz="2000" b="1" dirty="0" err="1"/>
              <a:t>Mbp</a:t>
            </a:r>
            <a:r>
              <a:rPr lang="it-IT" sz="2000" dirty="0"/>
              <a:t>, </a:t>
            </a:r>
          </a:p>
          <a:p>
            <a:endParaRPr lang="it-IT" sz="2000" dirty="0"/>
          </a:p>
          <a:p>
            <a:r>
              <a:rPr lang="it-IT" sz="2000" dirty="0">
                <a:latin typeface="+mj-lt"/>
              </a:rPr>
              <a:t>organizzate</a:t>
            </a:r>
            <a:r>
              <a:rPr lang="it-IT" sz="2000" dirty="0"/>
              <a:t> in </a:t>
            </a:r>
            <a:r>
              <a:rPr lang="it-IT" sz="2000" b="1" dirty="0"/>
              <a:t>16 cromosomi</a:t>
            </a:r>
            <a:r>
              <a:rPr lang="it-IT" sz="2000" dirty="0"/>
              <a:t>,</a:t>
            </a:r>
            <a:r>
              <a:rPr lang="it-IT" sz="2000" b="1" dirty="0"/>
              <a:t> </a:t>
            </a:r>
          </a:p>
          <a:p>
            <a:endParaRPr lang="it-IT" sz="2000" b="1" dirty="0"/>
          </a:p>
          <a:p>
            <a:r>
              <a:rPr lang="it-IT" sz="2000" dirty="0"/>
              <a:t>sono stati identificate circa </a:t>
            </a:r>
            <a:r>
              <a:rPr lang="it-IT" sz="2000" b="1" dirty="0"/>
              <a:t>6000 ORF</a:t>
            </a:r>
            <a:r>
              <a:rPr lang="it-IT" sz="2000" dirty="0"/>
              <a:t> e </a:t>
            </a:r>
          </a:p>
          <a:p>
            <a:endParaRPr lang="it-IT" sz="2000" dirty="0"/>
          </a:p>
          <a:p>
            <a:r>
              <a:rPr lang="it-IT" sz="2000" dirty="0"/>
              <a:t>presenta</a:t>
            </a:r>
            <a:r>
              <a:rPr lang="it-IT" sz="2000" b="1" dirty="0"/>
              <a:t> pochi introni</a:t>
            </a:r>
            <a:r>
              <a:rPr lang="it-IT" sz="2000" dirty="0"/>
              <a:t> (236).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6E52F23-8AC4-43B5-BF5D-F8644B6D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4098566" y="1048999"/>
            <a:ext cx="4209060" cy="2272543"/>
          </a:xfrm>
          <a:prstGeom prst="rect">
            <a:avLst/>
          </a:prstGeom>
        </p:spPr>
      </p:pic>
      <p:sp>
        <p:nvSpPr>
          <p:cNvPr id="9" name="Titolo 3">
            <a:extLst>
              <a:ext uri="{FF2B5EF4-FFF2-40B4-BE49-F238E27FC236}">
                <a16:creationId xmlns:a16="http://schemas.microsoft.com/office/drawing/2014/main" id="{423B48B6-168D-433B-91E4-65C2960E1781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i="1" dirty="0"/>
              <a:t>Saccharomyces cerevisiae</a:t>
            </a:r>
          </a:p>
        </p:txBody>
      </p:sp>
    </p:spTree>
    <p:extLst>
      <p:ext uri="{BB962C8B-B14F-4D97-AF65-F5344CB8AC3E}">
        <p14:creationId xmlns:p14="http://schemas.microsoft.com/office/powerpoint/2010/main" val="412468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963EB5C-5474-4648-B35E-0E536F49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844" y="1472653"/>
            <a:ext cx="3042132" cy="205660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79E5FA-F91E-4366-83A1-2C9817E7761B}"/>
              </a:ext>
            </a:extLst>
          </p:cNvPr>
          <p:cNvSpPr txBox="1"/>
          <p:nvPr/>
        </p:nvSpPr>
        <p:spPr>
          <a:xfrm>
            <a:off x="328471" y="3741784"/>
            <a:ext cx="84870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/>
              <a:t>S. cerevisiae </a:t>
            </a:r>
            <a:r>
              <a:rPr lang="it-IT" sz="2000" dirty="0"/>
              <a:t>è da tempo considerato un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organismo modello</a:t>
            </a:r>
            <a:r>
              <a:rPr lang="it-IT" sz="2000" dirty="0"/>
              <a:t> per numerose ragioni: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la complessità interna delle cellule è molto simile a quella delle cellule animali;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le cellule si possono essere sia aploidi sia diploidi;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semplice e veloce da mantenere in coltura;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facile da manipolare.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36569568-572D-4D15-B146-2BE97006D286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i="1" dirty="0"/>
              <a:t>Saccharomyces cerevisiae</a:t>
            </a:r>
          </a:p>
        </p:txBody>
      </p:sp>
    </p:spTree>
    <p:extLst>
      <p:ext uri="{BB962C8B-B14F-4D97-AF65-F5344CB8AC3E}">
        <p14:creationId xmlns:p14="http://schemas.microsoft.com/office/powerpoint/2010/main" val="2800631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45DA8A-A633-4469-8B31-724C5AFAF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26" y="1427163"/>
            <a:ext cx="3490682" cy="3741737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164F551-9D04-4C62-B0A6-31917471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i="1" dirty="0"/>
              <a:t>S. cerevisiae</a:t>
            </a:r>
            <a:r>
              <a:rPr lang="it-IT" sz="3600" dirty="0"/>
              <a:t> come organismo modello:</a:t>
            </a:r>
            <a:br>
              <a:rPr lang="it-IT" dirty="0"/>
            </a:br>
            <a:r>
              <a:rPr lang="it-IT" b="1" dirty="0"/>
              <a:t>organizzazione cellulare</a:t>
            </a:r>
            <a:r>
              <a:rPr lang="it-IT" dirty="0"/>
              <a:t>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6651F7-B493-4959-B2E1-F98FF5ECFE9F}"/>
              </a:ext>
            </a:extLst>
          </p:cNvPr>
          <p:cNvSpPr txBox="1"/>
          <p:nvPr/>
        </p:nvSpPr>
        <p:spPr>
          <a:xfrm>
            <a:off x="4306602" y="1427163"/>
            <a:ext cx="393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Circa il 23% dei geni di </a:t>
            </a:r>
            <a:r>
              <a:rPr lang="it-IT" i="1" dirty="0"/>
              <a:t>S. cerevisiae</a:t>
            </a:r>
            <a:r>
              <a:rPr lang="it-IT" dirty="0"/>
              <a:t> sono omologhi a quelli umani.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8EDDA0-FC1F-4E7D-A87F-29EBA164F524}"/>
              </a:ext>
            </a:extLst>
          </p:cNvPr>
          <p:cNvSpPr txBox="1"/>
          <p:nvPr/>
        </p:nvSpPr>
        <p:spPr>
          <a:xfrm>
            <a:off x="4371975" y="2749024"/>
            <a:ext cx="4286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È stato visto che almeno il 20% dei geni umani (riparazione dei danni al DNA, divisione cellulare, controllo dell’espressione genica ed interazione fra geni e ambiente) che giocano un ruolo nell’insorgere di determinate patologie, hanno equivalenti funzionali in </a:t>
            </a:r>
            <a:r>
              <a:rPr lang="it-IT" i="1" dirty="0"/>
              <a:t>S. cerevisiae</a:t>
            </a:r>
            <a:r>
              <a:rPr lang="it-IT" dirty="0"/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7DFF7E-3B37-4258-8A44-B06678A1D590}"/>
              </a:ext>
            </a:extLst>
          </p:cNvPr>
          <p:cNvSpPr txBox="1"/>
          <p:nvPr/>
        </p:nvSpPr>
        <p:spPr>
          <a:xfrm>
            <a:off x="283877" y="5732879"/>
            <a:ext cx="8600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S. cerevisiae</a:t>
            </a:r>
            <a:r>
              <a:rPr lang="it-IT" dirty="0"/>
              <a:t> può essere utilizzato come organismo modello per lo </a:t>
            </a:r>
            <a:r>
              <a:rPr lang="it-IT" b="1" dirty="0"/>
              <a:t>studio dei meccanismi molecolari che portano allo scatenarsi di una malattia</a:t>
            </a:r>
            <a:r>
              <a:rPr lang="it-IT" dirty="0"/>
              <a:t> e, ad uno stadio molto preliminare, dell’</a:t>
            </a:r>
            <a:r>
              <a:rPr lang="it-IT" b="1" dirty="0"/>
              <a:t>effetto di una cura farmacologica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3775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94FBA2B2-6002-48E1-A88F-5FA9D6C5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86" y="0"/>
            <a:ext cx="7886700" cy="1325563"/>
          </a:xfrm>
        </p:spPr>
        <p:txBody>
          <a:bodyPr/>
          <a:lstStyle/>
          <a:p>
            <a:pPr algn="ctr"/>
            <a:r>
              <a:rPr lang="en-GB" i="1" dirty="0"/>
              <a:t>S. cerevisiae </a:t>
            </a:r>
            <a:r>
              <a:rPr lang="en-GB" dirty="0"/>
              <a:t>e lo studio del </a:t>
            </a:r>
            <a:r>
              <a:rPr lang="en-GB" dirty="0" err="1"/>
              <a:t>morbo</a:t>
            </a:r>
            <a:r>
              <a:rPr lang="en-GB" dirty="0"/>
              <a:t> di Parkinson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9DD9D3-E3EE-4B18-BB6A-6359D6C4C8B6}"/>
              </a:ext>
            </a:extLst>
          </p:cNvPr>
          <p:cNvSpPr txBox="1"/>
          <p:nvPr/>
        </p:nvSpPr>
        <p:spPr>
          <a:xfrm>
            <a:off x="106361" y="4596480"/>
            <a:ext cx="893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2. Una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caratteristiche</a:t>
            </a:r>
            <a:r>
              <a:rPr lang="en-GB" dirty="0"/>
              <a:t> del </a:t>
            </a:r>
            <a:r>
              <a:rPr lang="en-GB" dirty="0" err="1"/>
              <a:t>morbo</a:t>
            </a:r>
            <a:r>
              <a:rPr lang="en-GB" dirty="0"/>
              <a:t> di Parkinson è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l’aggregazione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dell’</a:t>
            </a:r>
            <a:r>
              <a:rPr lang="el-G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sinucleina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in inclusioni note come corpi di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Lewy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 nei neuroni. </a:t>
            </a: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 i="1" dirty="0"/>
              <a:t>S. cerevisiae </a:t>
            </a:r>
            <a:r>
              <a:rPr lang="en-GB" b="1" dirty="0"/>
              <a:t>NON </a:t>
            </a:r>
            <a:r>
              <a:rPr lang="en-GB" b="1" dirty="0" err="1"/>
              <a:t>esprime</a:t>
            </a:r>
            <a:r>
              <a:rPr lang="en-GB" b="1" dirty="0"/>
              <a:t> l’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sinucleina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E49E10-61FB-483B-8F98-89B8B4477C3F}"/>
              </a:ext>
            </a:extLst>
          </p:cNvPr>
          <p:cNvSpPr txBox="1"/>
          <p:nvPr/>
        </p:nvSpPr>
        <p:spPr>
          <a:xfrm>
            <a:off x="138831" y="3085098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1. È stato visto che numerosi </a:t>
            </a:r>
            <a:r>
              <a:rPr lang="it-IT" b="1" i="1" dirty="0" err="1"/>
              <a:t>pathway</a:t>
            </a:r>
            <a:r>
              <a:rPr lang="it-IT" b="1" dirty="0"/>
              <a:t> cellulari</a:t>
            </a:r>
            <a:r>
              <a:rPr lang="it-IT" dirty="0"/>
              <a:t>, fortemente </a:t>
            </a:r>
            <a:r>
              <a:rPr lang="it-IT" b="1" dirty="0"/>
              <a:t>correlati con il processo di </a:t>
            </a:r>
            <a:r>
              <a:rPr lang="it-IT" b="1" dirty="0" err="1"/>
              <a:t>neurodegenerazione</a:t>
            </a:r>
            <a:r>
              <a:rPr lang="it-IT" dirty="0"/>
              <a:t> (secrezione, meccanismi di morte cellulare e di controllo qualità delle proteine) sono </a:t>
            </a:r>
            <a:r>
              <a:rPr lang="it-IT" b="1" dirty="0"/>
              <a:t>conservati fra </a:t>
            </a:r>
            <a:r>
              <a:rPr lang="en-GB" b="1" i="1" dirty="0"/>
              <a:t>S. cerevisiae</a:t>
            </a:r>
            <a:r>
              <a:rPr lang="it-IT" b="1" dirty="0"/>
              <a:t> e mammifero</a:t>
            </a:r>
            <a:r>
              <a:rPr lang="it-IT" dirty="0"/>
              <a:t>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27AC3E-102D-48B6-A193-1864493B3A76}"/>
              </a:ext>
            </a:extLst>
          </p:cNvPr>
          <p:cNvSpPr txBox="1"/>
          <p:nvPr/>
        </p:nvSpPr>
        <p:spPr>
          <a:xfrm>
            <a:off x="1141864" y="1516524"/>
            <a:ext cx="695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possibile usare 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cerevisiae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organismo modello per lo studio di una patologia neurodegenerativa?</a:t>
            </a:r>
          </a:p>
        </p:txBody>
      </p:sp>
    </p:spTree>
    <p:extLst>
      <p:ext uri="{BB962C8B-B14F-4D97-AF65-F5344CB8AC3E}">
        <p14:creationId xmlns:p14="http://schemas.microsoft.com/office/powerpoint/2010/main" val="2829224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8D833FA-3036-4EF2-891E-4BE5B85F2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86" y="0"/>
            <a:ext cx="7886700" cy="1325563"/>
          </a:xfrm>
        </p:spPr>
        <p:txBody>
          <a:bodyPr/>
          <a:lstStyle/>
          <a:p>
            <a:pPr algn="ctr"/>
            <a:r>
              <a:rPr lang="en-GB" i="1" dirty="0"/>
              <a:t>S. cerevisiae </a:t>
            </a:r>
            <a:r>
              <a:rPr lang="en-GB" dirty="0"/>
              <a:t>e lo studio del </a:t>
            </a:r>
            <a:r>
              <a:rPr lang="en-GB" dirty="0" err="1"/>
              <a:t>morbo</a:t>
            </a:r>
            <a:r>
              <a:rPr lang="en-GB" dirty="0"/>
              <a:t> di Parkinson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3EB0A8-14A8-490A-9971-7F674B79B9AF}"/>
              </a:ext>
            </a:extLst>
          </p:cNvPr>
          <p:cNvSpPr txBox="1"/>
          <p:nvPr/>
        </p:nvSpPr>
        <p:spPr>
          <a:xfrm>
            <a:off x="1141864" y="1419539"/>
            <a:ext cx="695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possibile usare 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cerevisiae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organismo modello per lo studio di una patologia neurodegenerativa?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6E978A-65B1-43A8-B3AB-699E8812D7E5}"/>
              </a:ext>
            </a:extLst>
          </p:cNvPr>
          <p:cNvSpPr txBox="1"/>
          <p:nvPr/>
        </p:nvSpPr>
        <p:spPr>
          <a:xfrm>
            <a:off x="409688" y="2828835"/>
            <a:ext cx="430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È </a:t>
            </a:r>
            <a:r>
              <a:rPr lang="it-IT" dirty="0"/>
              <a:t>stato</a:t>
            </a:r>
            <a:r>
              <a:rPr lang="en-GB" dirty="0"/>
              <a:t> </a:t>
            </a:r>
            <a:r>
              <a:rPr lang="en-GB" dirty="0" err="1"/>
              <a:t>costrutito</a:t>
            </a:r>
            <a:r>
              <a:rPr lang="en-GB" dirty="0"/>
              <a:t> un </a:t>
            </a:r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ceppo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GB" b="1" i="1" dirty="0">
                <a:solidFill>
                  <a:schemeClr val="accent1">
                    <a:lumMod val="75000"/>
                  </a:schemeClr>
                </a:solidFill>
              </a:rPr>
              <a:t>S. cerevisiae </a:t>
            </a:r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che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esprime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l’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sinucleina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umana</a:t>
            </a:r>
            <a:r>
              <a:rPr lang="en-GB" dirty="0"/>
              <a:t> e </a:t>
            </a:r>
            <a:r>
              <a:rPr lang="en-GB" dirty="0" err="1"/>
              <a:t>questa</a:t>
            </a:r>
            <a:r>
              <a:rPr lang="en-GB" dirty="0"/>
              <a:t> </a:t>
            </a:r>
            <a:r>
              <a:rPr lang="en-GB" dirty="0" err="1"/>
              <a:t>aggrega</a:t>
            </a:r>
            <a:r>
              <a:rPr lang="en-GB" dirty="0"/>
              <a:t> in </a:t>
            </a:r>
            <a:r>
              <a:rPr lang="en-GB" dirty="0" err="1"/>
              <a:t>presenza</a:t>
            </a:r>
            <a:r>
              <a:rPr lang="en-GB" dirty="0"/>
              <a:t> di </a:t>
            </a:r>
            <a:r>
              <a:rPr lang="en-GB" dirty="0" err="1"/>
              <a:t>determinati</a:t>
            </a:r>
            <a:r>
              <a:rPr lang="en-GB" dirty="0"/>
              <a:t> stimuli (</a:t>
            </a:r>
            <a:r>
              <a:rPr lang="en-GB" dirty="0" err="1"/>
              <a:t>Outiero</a:t>
            </a:r>
            <a:r>
              <a:rPr lang="en-GB" dirty="0"/>
              <a:t> TF </a:t>
            </a:r>
            <a:r>
              <a:rPr lang="en-GB" i="1" dirty="0"/>
              <a:t>et al.</a:t>
            </a:r>
            <a:r>
              <a:rPr lang="en-GB" dirty="0"/>
              <a:t>, 2003).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9998D7-6DA6-4A1D-93A9-7D28D924BD12}"/>
              </a:ext>
            </a:extLst>
          </p:cNvPr>
          <p:cNvSpPr txBox="1"/>
          <p:nvPr/>
        </p:nvSpPr>
        <p:spPr>
          <a:xfrm>
            <a:off x="224970" y="4492463"/>
            <a:ext cx="8694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Da </a:t>
            </a:r>
            <a:r>
              <a:rPr lang="en-GB" dirty="0" err="1"/>
              <a:t>questo</a:t>
            </a:r>
            <a:r>
              <a:rPr lang="en-GB" dirty="0"/>
              <a:t> e da </a:t>
            </a:r>
            <a:r>
              <a:rPr lang="en-GB" dirty="0" err="1"/>
              <a:t>altri</a:t>
            </a:r>
            <a:r>
              <a:rPr lang="en-GB" dirty="0"/>
              <a:t> </a:t>
            </a:r>
            <a:r>
              <a:rPr lang="en-GB" dirty="0" err="1"/>
              <a:t>studi</a:t>
            </a:r>
            <a:r>
              <a:rPr lang="en-GB" dirty="0"/>
              <a:t> è </a:t>
            </a:r>
            <a:r>
              <a:rPr lang="en-GB" dirty="0" err="1"/>
              <a:t>stato</a:t>
            </a:r>
            <a:r>
              <a:rPr lang="en-GB" dirty="0"/>
              <a:t> </a:t>
            </a:r>
            <a:r>
              <a:rPr lang="en-GB" dirty="0" err="1"/>
              <a:t>dimostato</a:t>
            </a:r>
            <a:r>
              <a:rPr lang="en-GB" dirty="0"/>
              <a:t> come la </a:t>
            </a:r>
            <a:r>
              <a:rPr lang="en-GB" dirty="0" err="1"/>
              <a:t>presenza</a:t>
            </a:r>
            <a:r>
              <a:rPr lang="en-GB" dirty="0"/>
              <a:t> dell’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sinucleina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aggregata impatti negativamente su numerosi meccanismi cellulari, queste scoperte sono state confermate in mammifero. </a:t>
            </a:r>
          </a:p>
          <a:p>
            <a:pPr algn="just"/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S. cerevisiae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può essere utilizzato per lo studio di numerose patologie (per esempio cancro, morbo di Alzheimer</a:t>
            </a:r>
            <a:r>
              <a:rPr lang="it-IT" b="1" dirty="0">
                <a:cs typeface="Calibri" panose="020F0502020204030204" pitchFamily="34" charset="0"/>
              </a:rPr>
              <a:t>, </a:t>
            </a:r>
            <a:r>
              <a:rPr lang="it-IT" b="1" dirty="0" err="1"/>
              <a:t>còrea</a:t>
            </a:r>
            <a:r>
              <a:rPr lang="it-IT" b="1" dirty="0"/>
              <a:t> di Huntington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GB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CEFC0A-E85F-449F-AB07-F4B63EA76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683" y="2184826"/>
            <a:ext cx="3752629" cy="20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82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11101</TotalTime>
  <Words>2002</Words>
  <Application>Microsoft Office PowerPoint</Application>
  <PresentationFormat>Presentazione su schermo (4:3)</PresentationFormat>
  <Paragraphs>270</Paragraphs>
  <Slides>36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di Office</vt:lpstr>
      <vt:lpstr>Il lievito Saccharomyces cerevisiae  come modello biologico</vt:lpstr>
      <vt:lpstr>Lievito </vt:lpstr>
      <vt:lpstr>Ascomiceti </vt:lpstr>
      <vt:lpstr>Applicazioni  </vt:lpstr>
      <vt:lpstr>Presentazione standard di PowerPoint</vt:lpstr>
      <vt:lpstr>Presentazione standard di PowerPoint</vt:lpstr>
      <vt:lpstr>S. cerevisiae come organismo modello: organizzazione cellulare  </vt:lpstr>
      <vt:lpstr>S. cerevisiae e lo studio del morbo di Parkinson</vt:lpstr>
      <vt:lpstr>S. cerevisiae e lo studio del morbo di Parkinson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Analisi delle tetradi</vt:lpstr>
      <vt:lpstr>Presentazione standard di PowerPoint</vt:lpstr>
      <vt:lpstr>Riassumendo…</vt:lpstr>
      <vt:lpstr>Produzione di bioetanolo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modificare S. cerevisiae per poter fermentare zuccheri 5C?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Marano</dc:creator>
  <cp:lastModifiedBy>Francesca Marano</cp:lastModifiedBy>
  <cp:revision>287</cp:revision>
  <dcterms:created xsi:type="dcterms:W3CDTF">2018-04-30T13:58:40Z</dcterms:created>
  <dcterms:modified xsi:type="dcterms:W3CDTF">2019-04-10T13:44:32Z</dcterms:modified>
</cp:coreProperties>
</file>