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
  </p:sldMasterIdLst>
  <p:notesMasterIdLst>
    <p:notesMasterId r:id="rId88"/>
  </p:notesMasterIdLst>
  <p:handoutMasterIdLst>
    <p:handoutMasterId r:id="rId89"/>
  </p:handoutMasterIdLst>
  <p:sldIdLst>
    <p:sldId id="256" r:id="rId2"/>
    <p:sldId id="446" r:id="rId3"/>
    <p:sldId id="367" r:id="rId4"/>
    <p:sldId id="382" r:id="rId5"/>
    <p:sldId id="396" r:id="rId6"/>
    <p:sldId id="364" r:id="rId7"/>
    <p:sldId id="445" r:id="rId8"/>
    <p:sldId id="378" r:id="rId9"/>
    <p:sldId id="372" r:id="rId10"/>
    <p:sldId id="397" r:id="rId11"/>
    <p:sldId id="383" r:id="rId12"/>
    <p:sldId id="258" r:id="rId13"/>
    <p:sldId id="406" r:id="rId14"/>
    <p:sldId id="443" r:id="rId15"/>
    <p:sldId id="283" r:id="rId16"/>
    <p:sldId id="426" r:id="rId17"/>
    <p:sldId id="295" r:id="rId18"/>
    <p:sldId id="296" r:id="rId19"/>
    <p:sldId id="299" r:id="rId20"/>
    <p:sldId id="331" r:id="rId21"/>
    <p:sldId id="461" r:id="rId22"/>
    <p:sldId id="339" r:id="rId23"/>
    <p:sldId id="329" r:id="rId24"/>
    <p:sldId id="409" r:id="rId25"/>
    <p:sldId id="470" r:id="rId26"/>
    <p:sldId id="341" r:id="rId27"/>
    <p:sldId id="355" r:id="rId28"/>
    <p:sldId id="332" r:id="rId29"/>
    <p:sldId id="333" r:id="rId30"/>
    <p:sldId id="298" r:id="rId31"/>
    <p:sldId id="266" r:id="rId32"/>
    <p:sldId id="267" r:id="rId33"/>
    <p:sldId id="307" r:id="rId34"/>
    <p:sldId id="472" r:id="rId35"/>
    <p:sldId id="269" r:id="rId36"/>
    <p:sldId id="432" r:id="rId37"/>
    <p:sldId id="448" r:id="rId38"/>
    <p:sldId id="444" r:id="rId39"/>
    <p:sldId id="462" r:id="rId40"/>
    <p:sldId id="471" r:id="rId41"/>
    <p:sldId id="463" r:id="rId42"/>
    <p:sldId id="431" r:id="rId43"/>
    <p:sldId id="430" r:id="rId44"/>
    <p:sldId id="467" r:id="rId45"/>
    <p:sldId id="468" r:id="rId46"/>
    <p:sldId id="466" r:id="rId47"/>
    <p:sldId id="479" r:id="rId48"/>
    <p:sldId id="447" r:id="rId49"/>
    <p:sldId id="428" r:id="rId50"/>
    <p:sldId id="434" r:id="rId51"/>
    <p:sldId id="435" r:id="rId52"/>
    <p:sldId id="436" r:id="rId53"/>
    <p:sldId id="438" r:id="rId54"/>
    <p:sldId id="439" r:id="rId55"/>
    <p:sldId id="441" r:id="rId56"/>
    <p:sldId id="440" r:id="rId57"/>
    <p:sldId id="449" r:id="rId58"/>
    <p:sldId id="442" r:id="rId59"/>
    <p:sldId id="424" r:id="rId60"/>
    <p:sldId id="260" r:id="rId61"/>
    <p:sldId id="278" r:id="rId62"/>
    <p:sldId id="452" r:id="rId63"/>
    <p:sldId id="309" r:id="rId64"/>
    <p:sldId id="335" r:id="rId65"/>
    <p:sldId id="336" r:id="rId66"/>
    <p:sldId id="348" r:id="rId67"/>
    <p:sldId id="337" r:id="rId68"/>
    <p:sldId id="338" r:id="rId69"/>
    <p:sldId id="313" r:id="rId70"/>
    <p:sldId id="314" r:id="rId71"/>
    <p:sldId id="319" r:id="rId72"/>
    <p:sldId id="315" r:id="rId73"/>
    <p:sldId id="356" r:id="rId74"/>
    <p:sldId id="316" r:id="rId75"/>
    <p:sldId id="323" r:id="rId76"/>
    <p:sldId id="320" r:id="rId77"/>
    <p:sldId id="473" r:id="rId78"/>
    <p:sldId id="474" r:id="rId79"/>
    <p:sldId id="475" r:id="rId80"/>
    <p:sldId id="478" r:id="rId81"/>
    <p:sldId id="476" r:id="rId82"/>
    <p:sldId id="477" r:id="rId83"/>
    <p:sldId id="368" r:id="rId84"/>
    <p:sldId id="322" r:id="rId85"/>
    <p:sldId id="450" r:id="rId86"/>
    <p:sldId id="451" r:id="rId87"/>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clrMru>
    <a:srgbClr val="F5E4D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12" autoAdjust="0"/>
    <p:restoredTop sz="96565" autoAdjust="0"/>
  </p:normalViewPr>
  <p:slideViewPr>
    <p:cSldViewPr snapToGrid="0" snapToObjects="1">
      <p:cViewPr>
        <p:scale>
          <a:sx n="75" d="100"/>
          <a:sy n="75" d="100"/>
        </p:scale>
        <p:origin x="-200" y="464"/>
      </p:cViewPr>
      <p:guideLst>
        <p:guide orient="horz" pos="2160"/>
        <p:guide pos="2880"/>
      </p:guideLst>
    </p:cSldViewPr>
  </p:slideViewPr>
  <p:notesTextViewPr>
    <p:cViewPr>
      <p:scale>
        <a:sx n="100" d="100"/>
        <a:sy n="100" d="100"/>
      </p:scale>
      <p:origin x="0" y="0"/>
    </p:cViewPr>
  </p:notesTextViewPr>
  <p:sorterViewPr>
    <p:cViewPr>
      <p:scale>
        <a:sx n="119" d="100"/>
        <a:sy n="119" d="100"/>
      </p:scale>
      <p:origin x="0" y="0"/>
    </p:cViewPr>
  </p:sorterViewPr>
  <p:notesViewPr>
    <p:cSldViewPr snapToGrid="0" snapToObjects="1">
      <p:cViewPr>
        <p:scale>
          <a:sx n="187" d="100"/>
          <a:sy n="187" d="100"/>
        </p:scale>
        <p:origin x="-72" y="464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printerSettings" Target="printerSettings/printerSettings1.bin"/><Relationship Id="rId91" Type="http://schemas.openxmlformats.org/officeDocument/2006/relationships/presProps" Target="presProps.xml"/><Relationship Id="rId92" Type="http://schemas.openxmlformats.org/officeDocument/2006/relationships/viewProps" Target="viewProps.xml"/><Relationship Id="rId93" Type="http://schemas.openxmlformats.org/officeDocument/2006/relationships/theme" Target="theme/theme1.xml"/><Relationship Id="rId94"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notesMaster" Target="notesMasters/notesMaster1.xml"/><Relationship Id="rId8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37A1E73-9BD2-824C-9CF4-3871564D4D81}" type="datetimeFigureOut">
              <a:rPr lang="it-IT" smtClean="0"/>
              <a:t>17/04/19</a:t>
            </a:fld>
            <a:endParaRPr lang="it-IT"/>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23CF863-F231-704E-B06F-B4CC39F97758}" type="slidenum">
              <a:rPr lang="it-IT" smtClean="0"/>
              <a:t>‹n.›</a:t>
            </a:fld>
            <a:endParaRPr lang="it-IT"/>
          </a:p>
        </p:txBody>
      </p:sp>
    </p:spTree>
    <p:extLst>
      <p:ext uri="{BB962C8B-B14F-4D97-AF65-F5344CB8AC3E}">
        <p14:creationId xmlns:p14="http://schemas.microsoft.com/office/powerpoint/2010/main" val="143160919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48FE65-2F5B-1B4F-8BEC-1EADC866F989}" type="datetimeFigureOut">
              <a:rPr lang="it-IT" smtClean="0"/>
              <a:t>17/04/19</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66F9B7-FFAF-9844-8C48-993B90FFFB04}" type="slidenum">
              <a:rPr lang="it-IT" smtClean="0"/>
              <a:t>‹n.›</a:t>
            </a:fld>
            <a:endParaRPr lang="it-IT"/>
          </a:p>
        </p:txBody>
      </p:sp>
    </p:spTree>
    <p:extLst>
      <p:ext uri="{BB962C8B-B14F-4D97-AF65-F5344CB8AC3E}">
        <p14:creationId xmlns:p14="http://schemas.microsoft.com/office/powerpoint/2010/main" val="237275206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latin typeface="Arial" charset="0"/>
              </a:rPr>
              <a:t>FIG. 1.</a:t>
            </a:r>
            <a:r>
              <a:rPr lang="en-US" dirty="0" smtClean="0">
                <a:latin typeface="Arial" charset="0"/>
              </a:rPr>
              <a:t>  </a:t>
            </a:r>
            <a:r>
              <a:rPr lang="en-US" b="1" dirty="0" smtClean="0">
                <a:latin typeface="Arial" charset="0"/>
              </a:rPr>
              <a:t>Core metabolic pathways and enzymes in cancer cells.</a:t>
            </a:r>
            <a:r>
              <a:rPr lang="en-US" dirty="0" smtClean="0">
                <a:latin typeface="Arial" charset="0"/>
              </a:rPr>
              <a:t> Here are schematically represented the main metabolic pathways altered in cancers, including the glycolysis, the PPP, the serine pathway, the fatty acid synthesis, and the TCA cycle. In cancer cells, the canonical energy metabolism pathways are often truncated (glycolysis, TCA cycle) or redirected (</a:t>
            </a:r>
            <a:r>
              <a:rPr lang="en-US" dirty="0" err="1" smtClean="0">
                <a:latin typeface="Arial" charset="0"/>
              </a:rPr>
              <a:t>glutaminolysis</a:t>
            </a:r>
            <a:r>
              <a:rPr lang="en-US" dirty="0" smtClean="0">
                <a:latin typeface="Arial" charset="0"/>
              </a:rPr>
              <a:t> or serine and lipid biosynthesis). Briefly, glucose enters into cancer cells through glucose transporters and is phosphorylated to G6P by an irreversible reaction catalyzed by the hexokinase. G6P either proceeds through glycolysis to produce pyruvate or through the PPP to generate ribose-5-phosphate and NADPH. The PPP is connected at the first step of glycolysis starting with G6P dehydrogenase (G6PD) and has both an oxidative and </a:t>
            </a:r>
            <a:r>
              <a:rPr lang="en-US" dirty="0" err="1" smtClean="0">
                <a:latin typeface="Arial" charset="0"/>
              </a:rPr>
              <a:t>nonoxidative</a:t>
            </a:r>
            <a:r>
              <a:rPr lang="en-US" dirty="0" smtClean="0">
                <a:latin typeface="Arial" charset="0"/>
              </a:rPr>
              <a:t> arm. G6P oxidation produces the reducing equivalents, in the form of NADPH, important cellular antioxidant, and cofactor for fatty acid biosynthesis. Moreover, the PPP provides cancer cells with pentose sugars for the biosynthesis of nucleic acids. The first enzymes involved in the </a:t>
            </a:r>
            <a:r>
              <a:rPr lang="en-US" dirty="0" err="1" smtClean="0">
                <a:latin typeface="Arial" charset="0"/>
              </a:rPr>
              <a:t>nonoxidative</a:t>
            </a:r>
            <a:r>
              <a:rPr lang="en-US" dirty="0" smtClean="0">
                <a:latin typeface="Arial" charset="0"/>
              </a:rPr>
              <a:t> arm of the PPP are TKT and TA. Ribose-5-phosphate and xylulose-5-phosphate, generated by the oxidative PPP, can be further metabolized into F6P and G3P to reenter into glycolysis for ATP production, depending on the cell requirement. Thus, the PPP plays a key role in cancer cells to supply their anabolic demands and to counteract oxidative stress. The serine pathway is branched to glycolysis </a:t>
            </a:r>
            <a:r>
              <a:rPr lang="en-US" i="1" dirty="0" smtClean="0">
                <a:latin typeface="Arial" charset="0"/>
              </a:rPr>
              <a:t>via</a:t>
            </a:r>
            <a:r>
              <a:rPr lang="en-US" dirty="0" smtClean="0">
                <a:latin typeface="Arial" charset="0"/>
              </a:rPr>
              <a:t> 3-phosphoglycerate (3PG), which is converted by PHGDH into </a:t>
            </a:r>
            <a:r>
              <a:rPr lang="en-US" dirty="0" err="1" smtClean="0">
                <a:latin typeface="Arial" charset="0"/>
              </a:rPr>
              <a:t>phosphohydroxypyruvate</a:t>
            </a:r>
            <a:r>
              <a:rPr lang="en-US" dirty="0" smtClean="0">
                <a:latin typeface="Arial" charset="0"/>
              </a:rPr>
              <a:t> (P-PYR). This pathway produces serine and glycine, essential precursors for synthesis of proteins and nucleic acids through the </a:t>
            </a:r>
            <a:r>
              <a:rPr lang="en-US" dirty="0" err="1" smtClean="0">
                <a:latin typeface="Arial" charset="0"/>
              </a:rPr>
              <a:t>folate</a:t>
            </a:r>
            <a:r>
              <a:rPr lang="en-US" dirty="0" smtClean="0">
                <a:latin typeface="Arial" charset="0"/>
              </a:rPr>
              <a:t> cycle. Following glycolysis, pyruvate is either converted into lactate by LDHA and released through </a:t>
            </a:r>
            <a:r>
              <a:rPr lang="en-US" dirty="0" err="1" smtClean="0">
                <a:latin typeface="Arial" charset="0"/>
              </a:rPr>
              <a:t>monocarboxylate</a:t>
            </a:r>
            <a:r>
              <a:rPr lang="en-US" dirty="0" smtClean="0">
                <a:latin typeface="Arial" charset="0"/>
              </a:rPr>
              <a:t> transporters, MCT4 and MCT1, further causing extra cellular acidification, or converted into acetyl-CoA, through the PDH complex. Acetyl-CoA enters into TCA cycle and produces ATP, NADH, and FADH2 molecules. Reduced cofactors are then oxidized by the ETC complexes for ATP production. Glutamine and other amino acids can also replenish the TCA cycle. Indeed, the first step of </a:t>
            </a:r>
            <a:r>
              <a:rPr lang="en-US" dirty="0" err="1" smtClean="0">
                <a:latin typeface="Arial" charset="0"/>
              </a:rPr>
              <a:t>glutaminolysis</a:t>
            </a:r>
            <a:r>
              <a:rPr lang="en-US" dirty="0" smtClean="0">
                <a:latin typeface="Arial" charset="0"/>
              </a:rPr>
              <a:t> is the conversion of glutamine into glutamate by the GLS. Glutamate is subsequently converted into alpha-</a:t>
            </a:r>
            <a:r>
              <a:rPr lang="en-US" dirty="0" err="1" smtClean="0">
                <a:latin typeface="Arial" charset="0"/>
              </a:rPr>
              <a:t>ketoglutarate</a:t>
            </a:r>
            <a:r>
              <a:rPr lang="en-US" dirty="0" smtClean="0">
                <a:latin typeface="Arial" charset="0"/>
              </a:rPr>
              <a:t> (αKG) that fuels back the TCA cycle. Fatty acid degradation can also supply the TCA cycle through beta-oxidation, which produces acetyl-CoA. Reciprocally, citrate, a TCA cycle intermediate, can be used as a precursor for fatty acid synthesis and for NADPH production through the ACL. Citrate is subsequently converted to acetyl-CoA and OAA into the cytoplasm. Acetyl-CoA is used for fatty acid synthesis through its conversion to </a:t>
            </a:r>
            <a:r>
              <a:rPr lang="en-US" dirty="0" err="1" smtClean="0">
                <a:latin typeface="Arial" charset="0"/>
              </a:rPr>
              <a:t>malonyl</a:t>
            </a:r>
            <a:r>
              <a:rPr lang="en-US" dirty="0" smtClean="0">
                <a:latin typeface="Arial" charset="0"/>
              </a:rPr>
              <a:t>-CoA by ACC and to </a:t>
            </a:r>
            <a:r>
              <a:rPr lang="en-US" dirty="0" err="1" smtClean="0">
                <a:latin typeface="Arial" charset="0"/>
              </a:rPr>
              <a:t>palmitic</a:t>
            </a:r>
            <a:r>
              <a:rPr lang="en-US" dirty="0" smtClean="0">
                <a:latin typeface="Arial" charset="0"/>
              </a:rPr>
              <a:t> acid by the FASN. OAA is converted to malate, which is then </a:t>
            </a:r>
            <a:r>
              <a:rPr lang="en-US" dirty="0" err="1" smtClean="0">
                <a:latin typeface="Arial" charset="0"/>
              </a:rPr>
              <a:t>decarboxylated</a:t>
            </a:r>
            <a:r>
              <a:rPr lang="en-US" dirty="0" smtClean="0">
                <a:latin typeface="Arial" charset="0"/>
              </a:rPr>
              <a:t> into pyruvate, by the ME1 and produces NADPH. Mitochondria are represented by </a:t>
            </a:r>
            <a:r>
              <a:rPr lang="en-US" i="1" dirty="0" smtClean="0">
                <a:latin typeface="Arial" charset="0"/>
              </a:rPr>
              <a:t>dotted line</a:t>
            </a:r>
            <a:r>
              <a:rPr lang="en-US" dirty="0" smtClean="0">
                <a:latin typeface="Arial" charset="0"/>
              </a:rPr>
              <a:t>. ACC, acetyl-CoA carboxylase; ACL, ATP citrate </a:t>
            </a:r>
            <a:r>
              <a:rPr lang="en-US" dirty="0" err="1" smtClean="0">
                <a:latin typeface="Arial" charset="0"/>
              </a:rPr>
              <a:t>lyase</a:t>
            </a:r>
            <a:r>
              <a:rPr lang="en-US" dirty="0" smtClean="0">
                <a:latin typeface="Arial" charset="0"/>
              </a:rPr>
              <a:t>; αKG, alpha-</a:t>
            </a:r>
            <a:r>
              <a:rPr lang="en-US" dirty="0" err="1" smtClean="0">
                <a:latin typeface="Arial" charset="0"/>
              </a:rPr>
              <a:t>ketoglutarate</a:t>
            </a:r>
            <a:r>
              <a:rPr lang="en-US" dirty="0" smtClean="0">
                <a:latin typeface="Arial" charset="0"/>
              </a:rPr>
              <a:t>; ASCT2, amino acid transporter; ATP, adenosine triphosphate; DHAP, </a:t>
            </a:r>
            <a:r>
              <a:rPr lang="en-US" dirty="0" err="1" smtClean="0">
                <a:latin typeface="Arial" charset="0"/>
              </a:rPr>
              <a:t>dihydroxyacetone</a:t>
            </a:r>
            <a:r>
              <a:rPr lang="en-US" dirty="0" smtClean="0">
                <a:latin typeface="Arial" charset="0"/>
              </a:rPr>
              <a:t> phosphate; ETC, electron transport chain; FAD, </a:t>
            </a:r>
            <a:r>
              <a:rPr lang="en-US" dirty="0" err="1" smtClean="0">
                <a:latin typeface="Arial" charset="0"/>
              </a:rPr>
              <a:t>flavin</a:t>
            </a:r>
            <a:r>
              <a:rPr lang="en-US" dirty="0" smtClean="0">
                <a:latin typeface="Arial" charset="0"/>
              </a:rPr>
              <a:t> adenine dinucleotide; FASN, fatty acid synthase; F6P, fructose-6-phosphate; GADP, glyceraldehyde-3-phosphate; G3P, glyceraldehyde-3-phosphate; GLS, </a:t>
            </a:r>
            <a:r>
              <a:rPr lang="en-US" dirty="0" err="1" smtClean="0">
                <a:latin typeface="Arial" charset="0"/>
              </a:rPr>
              <a:t>glutaminase</a:t>
            </a:r>
            <a:r>
              <a:rPr lang="en-US" dirty="0" smtClean="0">
                <a:latin typeface="Arial" charset="0"/>
              </a:rPr>
              <a:t>; G6P, glucose-6-phosphate; GLUT, glucose transporter; LDHA, lactate dehydrogenase A; MCT, </a:t>
            </a:r>
            <a:r>
              <a:rPr lang="en-US" dirty="0" err="1" smtClean="0">
                <a:latin typeface="Arial" charset="0"/>
              </a:rPr>
              <a:t>monocarboxylate</a:t>
            </a:r>
            <a:r>
              <a:rPr lang="en-US" dirty="0" smtClean="0">
                <a:latin typeface="Arial" charset="0"/>
              </a:rPr>
              <a:t> transporter; ME1, malic enzyme; NAD, </a:t>
            </a:r>
            <a:r>
              <a:rPr lang="en-US" dirty="0" err="1" smtClean="0">
                <a:latin typeface="Arial" charset="0"/>
              </a:rPr>
              <a:t>nicotinamide</a:t>
            </a:r>
            <a:r>
              <a:rPr lang="en-US" dirty="0" smtClean="0">
                <a:latin typeface="Arial" charset="0"/>
              </a:rPr>
              <a:t> adenine dinucleotide; NADPH, </a:t>
            </a:r>
            <a:r>
              <a:rPr lang="en-US" dirty="0" err="1" smtClean="0">
                <a:latin typeface="Arial" charset="0"/>
              </a:rPr>
              <a:t>nicotinamide</a:t>
            </a:r>
            <a:r>
              <a:rPr lang="en-US" dirty="0" smtClean="0">
                <a:latin typeface="Arial" charset="0"/>
              </a:rPr>
              <a:t> adenine dinucleotide phosphate; OAA, oxaloacetate; PDH, pyruvate dehydrogenase; PEP, </a:t>
            </a:r>
            <a:r>
              <a:rPr lang="en-US" dirty="0" err="1" smtClean="0">
                <a:latin typeface="Arial" charset="0"/>
              </a:rPr>
              <a:t>phospho</a:t>
            </a:r>
            <a:r>
              <a:rPr lang="en-US" dirty="0" smtClean="0">
                <a:latin typeface="Arial" charset="0"/>
              </a:rPr>
              <a:t>-</a:t>
            </a:r>
            <a:r>
              <a:rPr lang="en-US" dirty="0" err="1" smtClean="0">
                <a:latin typeface="Arial" charset="0"/>
              </a:rPr>
              <a:t>enol</a:t>
            </a:r>
            <a:r>
              <a:rPr lang="en-US" dirty="0" smtClean="0">
                <a:latin typeface="Arial" charset="0"/>
              </a:rPr>
              <a:t>-pyruvate; 6PG, 6-phospho-gluconolactone; 3PG, 3-phopho-glycerate; PGD, </a:t>
            </a:r>
            <a:r>
              <a:rPr lang="en-US" dirty="0" err="1" smtClean="0">
                <a:latin typeface="Arial" charset="0"/>
              </a:rPr>
              <a:t>phosphogluconate</a:t>
            </a:r>
            <a:r>
              <a:rPr lang="en-US" dirty="0" smtClean="0">
                <a:latin typeface="Arial" charset="0"/>
              </a:rPr>
              <a:t> dehydrogenase; PHGDH, </a:t>
            </a:r>
            <a:r>
              <a:rPr lang="en-US" dirty="0" err="1" smtClean="0">
                <a:latin typeface="Arial" charset="0"/>
              </a:rPr>
              <a:t>phosphoglycerate</a:t>
            </a:r>
            <a:r>
              <a:rPr lang="en-US" dirty="0" smtClean="0">
                <a:latin typeface="Arial" charset="0"/>
              </a:rPr>
              <a:t> dehydrogenase; PPP, pentose phosphate pathway; P-PYR, </a:t>
            </a:r>
            <a:r>
              <a:rPr lang="en-US" dirty="0" err="1" smtClean="0">
                <a:latin typeface="Arial" charset="0"/>
              </a:rPr>
              <a:t>phosphohydroxypyruvate</a:t>
            </a:r>
            <a:r>
              <a:rPr lang="en-US" dirty="0" smtClean="0">
                <a:latin typeface="Arial" charset="0"/>
              </a:rPr>
              <a:t>; PSAT1, </a:t>
            </a:r>
            <a:r>
              <a:rPr lang="en-US" dirty="0" err="1" smtClean="0">
                <a:latin typeface="Arial" charset="0"/>
              </a:rPr>
              <a:t>phosphoserine</a:t>
            </a:r>
            <a:r>
              <a:rPr lang="en-US" dirty="0" smtClean="0">
                <a:latin typeface="Arial" charset="0"/>
              </a:rPr>
              <a:t> aminotransferase; SHMT1, serine </a:t>
            </a:r>
            <a:r>
              <a:rPr lang="en-US" dirty="0" err="1" smtClean="0">
                <a:latin typeface="Arial" charset="0"/>
              </a:rPr>
              <a:t>hydroxymethyl</a:t>
            </a:r>
            <a:r>
              <a:rPr lang="en-US" dirty="0" smtClean="0">
                <a:latin typeface="Arial" charset="0"/>
              </a:rPr>
              <a:t> </a:t>
            </a:r>
            <a:r>
              <a:rPr lang="en-US" dirty="0" err="1" smtClean="0">
                <a:latin typeface="Arial" charset="0"/>
              </a:rPr>
              <a:t>transferase</a:t>
            </a:r>
            <a:r>
              <a:rPr lang="en-US" dirty="0" smtClean="0">
                <a:latin typeface="Arial" charset="0"/>
              </a:rPr>
              <a:t>; </a:t>
            </a:r>
            <a:r>
              <a:rPr lang="en-US" dirty="0" err="1" smtClean="0">
                <a:latin typeface="Arial" charset="0"/>
              </a:rPr>
              <a:t>Succ</a:t>
            </a:r>
            <a:r>
              <a:rPr lang="en-US" dirty="0" smtClean="0">
                <a:latin typeface="Arial" charset="0"/>
              </a:rPr>
              <a:t>-CoA, </a:t>
            </a:r>
            <a:r>
              <a:rPr lang="en-US" dirty="0" err="1" smtClean="0">
                <a:latin typeface="Arial" charset="0"/>
              </a:rPr>
              <a:t>succinyl</a:t>
            </a:r>
            <a:r>
              <a:rPr lang="en-US" dirty="0" smtClean="0">
                <a:latin typeface="Arial" charset="0"/>
              </a:rPr>
              <a:t>-CoA; TCA, </a:t>
            </a:r>
            <a:r>
              <a:rPr lang="en-US" dirty="0" err="1" smtClean="0">
                <a:latin typeface="Arial" charset="0"/>
              </a:rPr>
              <a:t>tricarboxylic</a:t>
            </a:r>
            <a:r>
              <a:rPr lang="en-US" dirty="0" smtClean="0">
                <a:latin typeface="Arial" charset="0"/>
              </a:rPr>
              <a:t> acid; TA, </a:t>
            </a:r>
            <a:r>
              <a:rPr lang="en-US" dirty="0" err="1" smtClean="0">
                <a:latin typeface="Arial" charset="0"/>
              </a:rPr>
              <a:t>transaldolase</a:t>
            </a:r>
            <a:r>
              <a:rPr lang="en-US" dirty="0" smtClean="0">
                <a:latin typeface="Arial" charset="0"/>
              </a:rPr>
              <a:t>; TKT, </a:t>
            </a:r>
            <a:r>
              <a:rPr lang="en-US" dirty="0" err="1" smtClean="0">
                <a:latin typeface="Arial" charset="0"/>
              </a:rPr>
              <a:t>transketolase</a:t>
            </a:r>
            <a:r>
              <a:rPr lang="en-US" dirty="0" smtClean="0">
                <a:latin typeface="Arial" charset="0"/>
              </a:rPr>
              <a:t>. To see this illustration in color, the reader is referred to the web version of this article at </a:t>
            </a:r>
            <a:r>
              <a:rPr lang="en-US" dirty="0" err="1" smtClean="0">
                <a:latin typeface="Arial" charset="0"/>
              </a:rPr>
              <a:t>www.liebertpub.com</a:t>
            </a:r>
            <a:r>
              <a:rPr lang="en-US" dirty="0" smtClean="0">
                <a:latin typeface="Arial" charset="0"/>
              </a:rPr>
              <a:t>/</a:t>
            </a:r>
            <a:r>
              <a:rPr lang="en-US" dirty="0" err="1" smtClean="0">
                <a:latin typeface="Arial" charset="0"/>
              </a:rPr>
              <a:t>ars</a:t>
            </a:r>
            <a:endParaRPr lang="it-IT" dirty="0" smtClean="0"/>
          </a:p>
        </p:txBody>
      </p:sp>
      <p:sp>
        <p:nvSpPr>
          <p:cNvPr id="4" name="Segnaposto numero diapositiva 3"/>
          <p:cNvSpPr>
            <a:spLocks noGrp="1"/>
          </p:cNvSpPr>
          <p:nvPr>
            <p:ph type="sldNum" sz="quarter" idx="10"/>
          </p:nvPr>
        </p:nvSpPr>
        <p:spPr/>
        <p:txBody>
          <a:bodyPr/>
          <a:lstStyle/>
          <a:p>
            <a:fld id="{0866F9B7-FFAF-9844-8C48-993B90FFFB04}" type="slidenum">
              <a:rPr lang="it-IT" smtClean="0"/>
              <a:t>4</a:t>
            </a:fld>
            <a:endParaRPr lang="it-IT"/>
          </a:p>
        </p:txBody>
      </p:sp>
    </p:spTree>
    <p:extLst>
      <p:ext uri="{BB962C8B-B14F-4D97-AF65-F5344CB8AC3E}">
        <p14:creationId xmlns:p14="http://schemas.microsoft.com/office/powerpoint/2010/main" val="241164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0866F9B7-FFAF-9844-8C48-993B90FFFB04}" type="slidenum">
              <a:rPr lang="it-IT" smtClean="0"/>
              <a:t>45</a:t>
            </a:fld>
            <a:endParaRPr lang="it-IT"/>
          </a:p>
        </p:txBody>
      </p:sp>
    </p:spTree>
    <p:extLst>
      <p:ext uri="{BB962C8B-B14F-4D97-AF65-F5344CB8AC3E}">
        <p14:creationId xmlns:p14="http://schemas.microsoft.com/office/powerpoint/2010/main" val="2866772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it-IT" sz="1200" b="0" i="0" u="none" strike="noStrike" kern="1200" baseline="0" dirty="0" smtClean="0">
                <a:solidFill>
                  <a:schemeClr val="tx1"/>
                </a:solidFill>
                <a:latin typeface="+mn-lt"/>
                <a:ea typeface="+mn-ea"/>
                <a:cs typeface="+mn-cs"/>
              </a:rPr>
              <a:t>Fig. 1. </a:t>
            </a:r>
            <a:r>
              <a:rPr lang="it-IT" sz="1200" b="0" i="0" u="none" strike="noStrike" kern="1200" baseline="0" dirty="0" err="1" smtClean="0">
                <a:solidFill>
                  <a:schemeClr val="tx1"/>
                </a:solidFill>
                <a:latin typeface="+mn-lt"/>
                <a:ea typeface="+mn-ea"/>
                <a:cs typeface="+mn-cs"/>
              </a:rPr>
              <a:t>Nutrient</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acquisition</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pathways</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that</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feed</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cancer</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anabolism</a:t>
            </a:r>
            <a:r>
              <a:rPr lang="it-IT" sz="1200" b="0" i="0" u="none" strike="noStrike" kern="1200" baseline="0" dirty="0" smtClean="0">
                <a:solidFill>
                  <a:schemeClr val="tx1"/>
                </a:solidFill>
                <a:latin typeface="+mn-lt"/>
                <a:ea typeface="+mn-ea"/>
                <a:cs typeface="+mn-cs"/>
              </a:rPr>
              <a:t> and </a:t>
            </a:r>
            <a:r>
              <a:rPr lang="it-IT" sz="1200" b="0" i="0" u="none" strike="noStrike" kern="1200" baseline="0" dirty="0" err="1" smtClean="0">
                <a:solidFill>
                  <a:schemeClr val="tx1"/>
                </a:solidFill>
                <a:latin typeface="+mn-lt"/>
                <a:ea typeface="+mn-ea"/>
                <a:cs typeface="+mn-cs"/>
              </a:rPr>
              <a:t>selected</a:t>
            </a:r>
            <a:r>
              <a:rPr lang="it-IT" sz="1200" b="0" i="0" u="none" strike="noStrike" kern="1200" baseline="0" dirty="0" smtClean="0">
                <a:solidFill>
                  <a:schemeClr val="tx1"/>
                </a:solidFill>
                <a:latin typeface="+mn-lt"/>
                <a:ea typeface="+mn-ea"/>
                <a:cs typeface="+mn-cs"/>
              </a:rPr>
              <a:t> agents </a:t>
            </a:r>
            <a:r>
              <a:rPr lang="it-IT" sz="1200" b="0" i="0" u="none" strike="noStrike" kern="1200" baseline="0" dirty="0" err="1" smtClean="0">
                <a:solidFill>
                  <a:schemeClr val="tx1"/>
                </a:solidFill>
                <a:latin typeface="+mn-lt"/>
                <a:ea typeface="+mn-ea"/>
                <a:cs typeface="+mn-cs"/>
              </a:rPr>
              <a:t>that</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disrupt</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these</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pathways</a:t>
            </a:r>
            <a:r>
              <a:rPr lang="it-IT" sz="1200" b="0" i="0" u="none" strike="noStrike" kern="1200" baseline="0" dirty="0" smtClean="0">
                <a:solidFill>
                  <a:schemeClr val="tx1"/>
                </a:solidFill>
                <a:latin typeface="+mn-lt"/>
                <a:ea typeface="+mn-ea"/>
                <a:cs typeface="+mn-cs"/>
              </a:rPr>
              <a:t>. (A) </a:t>
            </a:r>
            <a:r>
              <a:rPr lang="it-IT" sz="1200" b="0" i="0" u="none" strike="noStrike" kern="1200" baseline="0" dirty="0" err="1" smtClean="0">
                <a:solidFill>
                  <a:schemeClr val="tx1"/>
                </a:solidFill>
                <a:latin typeface="+mn-lt"/>
                <a:ea typeface="+mn-ea"/>
                <a:cs typeface="+mn-cs"/>
              </a:rPr>
              <a:t>Surface</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nutrient</a:t>
            </a:r>
            <a:endParaRPr lang="it-IT" sz="1200" b="0" i="0" u="none" strike="noStrike" kern="1200" baseline="0" dirty="0" smtClean="0">
              <a:solidFill>
                <a:schemeClr val="tx1"/>
              </a:solidFill>
              <a:latin typeface="+mn-lt"/>
              <a:ea typeface="+mn-ea"/>
              <a:cs typeface="+mn-cs"/>
            </a:endParaRPr>
          </a:p>
          <a:p>
            <a:r>
              <a:rPr lang="it-IT" sz="1200" b="0" i="0" u="none" strike="noStrike" kern="1200" baseline="0" dirty="0" err="1" smtClean="0">
                <a:solidFill>
                  <a:schemeClr val="tx1"/>
                </a:solidFill>
                <a:latin typeface="+mn-lt"/>
                <a:ea typeface="+mn-ea"/>
                <a:cs typeface="+mn-cs"/>
              </a:rPr>
              <a:t>transporters</a:t>
            </a:r>
            <a:r>
              <a:rPr lang="it-IT" sz="1200" b="0" i="0" u="none" strike="noStrike" kern="1200" baseline="0" dirty="0" smtClean="0">
                <a:solidFill>
                  <a:schemeClr val="tx1"/>
                </a:solidFill>
                <a:latin typeface="+mn-lt"/>
                <a:ea typeface="+mn-ea"/>
                <a:cs typeface="+mn-cs"/>
              </a:rPr>
              <a:t> facilitate the </a:t>
            </a:r>
            <a:r>
              <a:rPr lang="it-IT" sz="1200" b="0" i="0" u="none" strike="noStrike" kern="1200" baseline="0" dirty="0" err="1" smtClean="0">
                <a:solidFill>
                  <a:schemeClr val="tx1"/>
                </a:solidFill>
                <a:latin typeface="+mn-lt"/>
                <a:ea typeface="+mn-ea"/>
                <a:cs typeface="+mn-cs"/>
              </a:rPr>
              <a:t>uptake</a:t>
            </a:r>
            <a:r>
              <a:rPr lang="it-IT" sz="1200" b="0" i="0" u="none" strike="noStrike" kern="1200" baseline="0" dirty="0" smtClean="0">
                <a:solidFill>
                  <a:schemeClr val="tx1"/>
                </a:solidFill>
                <a:latin typeface="+mn-lt"/>
                <a:ea typeface="+mn-ea"/>
                <a:cs typeface="+mn-cs"/>
              </a:rPr>
              <a:t> of </a:t>
            </a:r>
            <a:r>
              <a:rPr lang="it-IT" sz="1200" b="0" i="0" u="none" strike="noStrike" kern="1200" baseline="0" dirty="0" err="1" smtClean="0">
                <a:solidFill>
                  <a:schemeClr val="tx1"/>
                </a:solidFill>
                <a:latin typeface="+mn-lt"/>
                <a:ea typeface="+mn-ea"/>
                <a:cs typeface="+mn-cs"/>
              </a:rPr>
              <a:t>polar</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metabolites</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such</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as</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glucose</a:t>
            </a:r>
            <a:r>
              <a:rPr lang="it-IT" sz="1200" b="0" i="0" u="none" strike="noStrike" kern="1200" baseline="0" dirty="0" smtClean="0">
                <a:solidFill>
                  <a:schemeClr val="tx1"/>
                </a:solidFill>
                <a:latin typeface="+mn-lt"/>
                <a:ea typeface="+mn-ea"/>
                <a:cs typeface="+mn-cs"/>
              </a:rPr>
              <a:t>, amino </a:t>
            </a:r>
            <a:r>
              <a:rPr lang="it-IT" sz="1200" b="0" i="0" u="none" strike="noStrike" kern="1200" baseline="0" dirty="0" err="1" smtClean="0">
                <a:solidFill>
                  <a:schemeClr val="tx1"/>
                </a:solidFill>
                <a:latin typeface="+mn-lt"/>
                <a:ea typeface="+mn-ea"/>
                <a:cs typeface="+mn-cs"/>
              </a:rPr>
              <a:t>acids</a:t>
            </a:r>
            <a:r>
              <a:rPr lang="it-IT" sz="1200" b="0" i="0" u="none" strike="noStrike" kern="1200" baseline="0" dirty="0" smtClean="0">
                <a:solidFill>
                  <a:schemeClr val="tx1"/>
                </a:solidFill>
                <a:latin typeface="+mn-lt"/>
                <a:ea typeface="+mn-ea"/>
                <a:cs typeface="+mn-cs"/>
              </a:rPr>
              <a:t>, acetate, and </a:t>
            </a:r>
            <a:r>
              <a:rPr lang="it-IT" sz="1200" b="0" i="0" u="none" strike="noStrike" kern="1200" baseline="0" dirty="0" err="1" smtClean="0">
                <a:solidFill>
                  <a:schemeClr val="tx1"/>
                </a:solidFill>
                <a:latin typeface="+mn-lt"/>
                <a:ea typeface="+mn-ea"/>
                <a:cs typeface="+mn-cs"/>
              </a:rPr>
              <a:t>lactate</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Oncogenic</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mutations</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promote</a:t>
            </a:r>
            <a:endParaRPr lang="it-IT" sz="1200" b="0" i="0" u="none" strike="noStrike" kern="1200" baseline="0" dirty="0" smtClean="0">
              <a:solidFill>
                <a:schemeClr val="tx1"/>
              </a:solidFill>
              <a:latin typeface="+mn-lt"/>
              <a:ea typeface="+mn-ea"/>
              <a:cs typeface="+mn-cs"/>
            </a:endParaRPr>
          </a:p>
          <a:p>
            <a:r>
              <a:rPr lang="it-IT" sz="1200" b="0" i="0" u="none" strike="noStrike" kern="1200" baseline="0" dirty="0" err="1" smtClean="0">
                <a:solidFill>
                  <a:schemeClr val="tx1"/>
                </a:solidFill>
                <a:latin typeface="+mn-lt"/>
                <a:ea typeface="+mn-ea"/>
                <a:cs typeface="+mn-cs"/>
              </a:rPr>
              <a:t>enhanced</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surface</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localization</a:t>
            </a:r>
            <a:r>
              <a:rPr lang="it-IT" sz="1200" b="0" i="0" u="none" strike="noStrike" kern="1200" baseline="0" dirty="0" smtClean="0">
                <a:solidFill>
                  <a:schemeClr val="tx1"/>
                </a:solidFill>
                <a:latin typeface="+mn-lt"/>
                <a:ea typeface="+mn-ea"/>
                <a:cs typeface="+mn-cs"/>
              </a:rPr>
              <a:t> of </a:t>
            </a:r>
            <a:r>
              <a:rPr lang="it-IT" sz="1200" b="0" i="0" u="none" strike="noStrike" kern="1200" baseline="0" dirty="0" err="1" smtClean="0">
                <a:solidFill>
                  <a:schemeClr val="tx1"/>
                </a:solidFill>
                <a:latin typeface="+mn-lt"/>
                <a:ea typeface="+mn-ea"/>
                <a:cs typeface="+mn-cs"/>
              </a:rPr>
              <a:t>these</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proteins</a:t>
            </a:r>
            <a:r>
              <a:rPr lang="it-IT" sz="1200" b="0" i="0" u="none" strike="noStrike" kern="1200" baseline="0" dirty="0" smtClean="0">
                <a:solidFill>
                  <a:schemeClr val="tx1"/>
                </a:solidFill>
                <a:latin typeface="+mn-lt"/>
                <a:ea typeface="+mn-ea"/>
                <a:cs typeface="+mn-cs"/>
              </a:rPr>
              <a:t> to </a:t>
            </a:r>
            <a:r>
              <a:rPr lang="it-IT" sz="1200" b="0" i="0" u="none" strike="noStrike" kern="1200" baseline="0" dirty="0" err="1" smtClean="0">
                <a:solidFill>
                  <a:schemeClr val="tx1"/>
                </a:solidFill>
                <a:latin typeface="+mn-lt"/>
                <a:ea typeface="+mn-ea"/>
                <a:cs typeface="+mn-cs"/>
              </a:rPr>
              <a:t>maintain</a:t>
            </a:r>
            <a:r>
              <a:rPr lang="it-IT" sz="1200" b="0" i="0" u="none" strike="noStrike" kern="1200" baseline="0" dirty="0" smtClean="0">
                <a:solidFill>
                  <a:schemeClr val="tx1"/>
                </a:solidFill>
                <a:latin typeface="+mn-lt"/>
                <a:ea typeface="+mn-ea"/>
                <a:cs typeface="+mn-cs"/>
              </a:rPr>
              <a:t> a </a:t>
            </a:r>
            <a:r>
              <a:rPr lang="it-IT" sz="1200" b="0" i="0" u="none" strike="noStrike" kern="1200" baseline="0" dirty="0" err="1" smtClean="0">
                <a:solidFill>
                  <a:schemeClr val="tx1"/>
                </a:solidFill>
                <a:latin typeface="+mn-lt"/>
                <a:ea typeface="+mn-ea"/>
                <a:cs typeface="+mn-cs"/>
              </a:rPr>
              <a:t>constant</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nutrient</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influx</a:t>
            </a:r>
            <a:r>
              <a:rPr lang="it-IT" sz="1200" b="0" i="0" u="none" strike="noStrike" kern="1200" baseline="0" dirty="0" smtClean="0">
                <a:solidFill>
                  <a:schemeClr val="tx1"/>
                </a:solidFill>
                <a:latin typeface="+mn-lt"/>
                <a:ea typeface="+mn-ea"/>
                <a:cs typeface="+mn-cs"/>
              </a:rPr>
              <a:t>. The Arf6 </a:t>
            </a:r>
            <a:r>
              <a:rPr lang="it-IT" sz="1200" b="0" i="0" u="none" strike="noStrike" kern="1200" baseline="0" dirty="0" err="1" smtClean="0">
                <a:solidFill>
                  <a:schemeClr val="tx1"/>
                </a:solidFill>
                <a:latin typeface="+mn-lt"/>
                <a:ea typeface="+mn-ea"/>
                <a:cs typeface="+mn-cs"/>
              </a:rPr>
              <a:t>GTPase</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regulates</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clathrin-independent</a:t>
            </a:r>
            <a:endParaRPr lang="it-IT" sz="1200" b="0" i="0" u="none" strike="noStrike" kern="1200" baseline="0" dirty="0" smtClean="0">
              <a:solidFill>
                <a:schemeClr val="tx1"/>
              </a:solidFill>
              <a:latin typeface="+mn-lt"/>
              <a:ea typeface="+mn-ea"/>
              <a:cs typeface="+mn-cs"/>
            </a:endParaRPr>
          </a:p>
          <a:p>
            <a:r>
              <a:rPr lang="it-IT" sz="1200" b="0" i="0" u="none" strike="noStrike" kern="1200" baseline="0" dirty="0" err="1" smtClean="0">
                <a:solidFill>
                  <a:schemeClr val="tx1"/>
                </a:solidFill>
                <a:latin typeface="+mn-lt"/>
                <a:ea typeface="+mn-ea"/>
                <a:cs typeface="+mn-cs"/>
              </a:rPr>
              <a:t>endocytosis</a:t>
            </a:r>
            <a:r>
              <a:rPr lang="it-IT" sz="1200" b="0" i="0" u="none" strike="noStrike" kern="1200" baseline="0" dirty="0" smtClean="0">
                <a:solidFill>
                  <a:schemeClr val="tx1"/>
                </a:solidFill>
                <a:latin typeface="+mn-lt"/>
                <a:ea typeface="+mn-ea"/>
                <a:cs typeface="+mn-cs"/>
              </a:rPr>
              <a:t> (CIE) and </a:t>
            </a:r>
            <a:r>
              <a:rPr lang="it-IT" sz="1200" b="0" i="0" u="none" strike="noStrike" kern="1200" baseline="0" dirty="0" err="1" smtClean="0">
                <a:solidFill>
                  <a:schemeClr val="tx1"/>
                </a:solidFill>
                <a:latin typeface="+mn-lt"/>
                <a:ea typeface="+mn-ea"/>
                <a:cs typeface="+mn-cs"/>
              </a:rPr>
              <a:t>recycling</a:t>
            </a:r>
            <a:r>
              <a:rPr lang="it-IT" sz="1200" b="0" i="0" u="none" strike="noStrike" kern="1200" baseline="0" dirty="0" smtClean="0">
                <a:solidFill>
                  <a:schemeClr val="tx1"/>
                </a:solidFill>
                <a:latin typeface="+mn-lt"/>
                <a:ea typeface="+mn-ea"/>
                <a:cs typeface="+mn-cs"/>
              </a:rPr>
              <a:t> of GLUT1 and CD98/LAT1. RE, </a:t>
            </a:r>
            <a:r>
              <a:rPr lang="it-IT" sz="1200" b="0" i="0" u="none" strike="noStrike" kern="1200" baseline="0" dirty="0" err="1" smtClean="0">
                <a:solidFill>
                  <a:schemeClr val="tx1"/>
                </a:solidFill>
                <a:latin typeface="+mn-lt"/>
                <a:ea typeface="+mn-ea"/>
                <a:cs typeface="+mn-cs"/>
              </a:rPr>
              <a:t>recycling</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endosome</a:t>
            </a:r>
            <a:r>
              <a:rPr lang="it-IT" sz="1200" b="0" i="0" u="none" strike="noStrike" kern="1200" baseline="0" dirty="0" smtClean="0">
                <a:solidFill>
                  <a:schemeClr val="tx1"/>
                </a:solidFill>
                <a:latin typeface="+mn-lt"/>
                <a:ea typeface="+mn-ea"/>
                <a:cs typeface="+mn-cs"/>
              </a:rPr>
              <a:t>. For </a:t>
            </a:r>
            <a:r>
              <a:rPr lang="it-IT" sz="1200" b="0" i="0" u="none" strike="noStrike" kern="1200" baseline="0" dirty="0" err="1" smtClean="0">
                <a:solidFill>
                  <a:schemeClr val="tx1"/>
                </a:solidFill>
                <a:latin typeface="+mn-lt"/>
                <a:ea typeface="+mn-ea"/>
                <a:cs typeface="+mn-cs"/>
              </a:rPr>
              <a:t>details</a:t>
            </a:r>
            <a:r>
              <a:rPr lang="it-IT" sz="1200" b="0" i="0" u="none" strike="noStrike" kern="1200" baseline="0" dirty="0" smtClean="0">
                <a:solidFill>
                  <a:schemeClr val="tx1"/>
                </a:solidFill>
                <a:latin typeface="+mn-lt"/>
                <a:ea typeface="+mn-ea"/>
                <a:cs typeface="+mn-cs"/>
              </a:rPr>
              <a:t> on </a:t>
            </a:r>
            <a:r>
              <a:rPr lang="it-IT" sz="1200" b="0" i="0" u="none" strike="noStrike" kern="1200" baseline="0" dirty="0" err="1" smtClean="0">
                <a:solidFill>
                  <a:schemeClr val="tx1"/>
                </a:solidFill>
                <a:latin typeface="+mn-lt"/>
                <a:ea typeface="+mn-ea"/>
                <a:cs typeface="+mn-cs"/>
              </a:rPr>
              <a:t>inhibitor</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action</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see</a:t>
            </a:r>
            <a:r>
              <a:rPr lang="it-IT" sz="1200" b="0" i="0" u="none" strike="noStrike" kern="1200" baseline="0" dirty="0" smtClean="0">
                <a:solidFill>
                  <a:schemeClr val="tx1"/>
                </a:solidFill>
                <a:latin typeface="+mn-lt"/>
                <a:ea typeface="+mn-ea"/>
                <a:cs typeface="+mn-cs"/>
              </a:rPr>
              <a:t> text and </a:t>
            </a:r>
            <a:r>
              <a:rPr lang="it-IT" sz="1200" b="0" i="0" u="none" strike="noStrike" kern="1200" baseline="0" dirty="0" err="1" smtClean="0">
                <a:solidFill>
                  <a:schemeClr val="tx1"/>
                </a:solidFill>
                <a:latin typeface="+mn-lt"/>
                <a:ea typeface="+mn-ea"/>
                <a:cs typeface="+mn-cs"/>
              </a:rPr>
              <a:t>Table</a:t>
            </a:r>
            <a:r>
              <a:rPr lang="it-IT" sz="1200" b="0" i="0" u="none" strike="noStrike" kern="1200" baseline="0" dirty="0" smtClean="0">
                <a:solidFill>
                  <a:schemeClr val="tx1"/>
                </a:solidFill>
                <a:latin typeface="+mn-lt"/>
                <a:ea typeface="+mn-ea"/>
                <a:cs typeface="+mn-cs"/>
              </a:rPr>
              <a:t> 1.</a:t>
            </a:r>
          </a:p>
          <a:p>
            <a:r>
              <a:rPr lang="it-IT" sz="1200" b="0" i="0" u="none" strike="noStrike" kern="1200" baseline="0" dirty="0" smtClean="0">
                <a:solidFill>
                  <a:schemeClr val="tx1"/>
                </a:solidFill>
                <a:latin typeface="+mn-lt"/>
                <a:ea typeface="+mn-ea"/>
                <a:cs typeface="+mn-cs"/>
              </a:rPr>
              <a:t>(B) </a:t>
            </a:r>
            <a:r>
              <a:rPr lang="it-IT" sz="1200" b="0" i="0" u="none" strike="noStrike" kern="1200" baseline="0" dirty="0" err="1" smtClean="0">
                <a:solidFill>
                  <a:schemeClr val="tx1"/>
                </a:solidFill>
                <a:latin typeface="+mn-lt"/>
                <a:ea typeface="+mn-ea"/>
                <a:cs typeface="+mn-cs"/>
              </a:rPr>
              <a:t>Surface</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receptors</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also</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contribute</a:t>
            </a:r>
            <a:r>
              <a:rPr lang="it-IT" sz="1200" b="0" i="0" u="none" strike="noStrike" kern="1200" baseline="0" dirty="0" smtClean="0">
                <a:solidFill>
                  <a:schemeClr val="tx1"/>
                </a:solidFill>
                <a:latin typeface="+mn-lt"/>
                <a:ea typeface="+mn-ea"/>
                <a:cs typeface="+mn-cs"/>
              </a:rPr>
              <a:t> to </a:t>
            </a:r>
            <a:r>
              <a:rPr lang="it-IT" sz="1200" b="0" i="0" u="none" strike="noStrike" kern="1200" baseline="0" dirty="0" err="1" smtClean="0">
                <a:solidFill>
                  <a:schemeClr val="tx1"/>
                </a:solidFill>
                <a:latin typeface="+mn-lt"/>
                <a:ea typeface="+mn-ea"/>
                <a:cs typeface="+mn-cs"/>
              </a:rPr>
              <a:t>oncogenic</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nutrient</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uptake</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Certain</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tumors</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depend</a:t>
            </a:r>
            <a:r>
              <a:rPr lang="it-IT" sz="1200" b="0" i="0" u="none" strike="noStrike" kern="1200" baseline="0" dirty="0" smtClean="0">
                <a:solidFill>
                  <a:schemeClr val="tx1"/>
                </a:solidFill>
                <a:latin typeface="+mn-lt"/>
                <a:ea typeface="+mn-ea"/>
                <a:cs typeface="+mn-cs"/>
              </a:rPr>
              <a:t> on </a:t>
            </a:r>
            <a:r>
              <a:rPr lang="it-IT" sz="1200" b="0" i="0" u="none" strike="noStrike" kern="1200" baseline="0" dirty="0" err="1" smtClean="0">
                <a:solidFill>
                  <a:schemeClr val="tx1"/>
                </a:solidFill>
                <a:latin typeface="+mn-lt"/>
                <a:ea typeface="+mn-ea"/>
                <a:cs typeface="+mn-cs"/>
              </a:rPr>
              <a:t>low</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density</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lipoprotein</a:t>
            </a:r>
            <a:r>
              <a:rPr lang="it-IT" sz="1200" b="0" i="0" u="none" strike="noStrike" kern="1200" baseline="0" dirty="0" smtClean="0">
                <a:solidFill>
                  <a:schemeClr val="tx1"/>
                </a:solidFill>
                <a:latin typeface="+mn-lt"/>
                <a:ea typeface="+mn-ea"/>
                <a:cs typeface="+mn-cs"/>
              </a:rPr>
              <a:t> (LDL) </a:t>
            </a:r>
            <a:r>
              <a:rPr lang="it-IT" sz="1200" b="0" i="0" u="none" strike="noStrike" kern="1200" baseline="0" dirty="0" err="1" smtClean="0">
                <a:solidFill>
                  <a:schemeClr val="tx1"/>
                </a:solidFill>
                <a:latin typeface="+mn-lt"/>
                <a:ea typeface="+mn-ea"/>
                <a:cs typeface="+mn-cs"/>
              </a:rPr>
              <a:t>uptake</a:t>
            </a:r>
            <a:r>
              <a:rPr lang="it-IT" sz="1200" b="0" i="0" u="none" strike="noStrike" kern="1200" baseline="0" dirty="0" smtClean="0">
                <a:solidFill>
                  <a:schemeClr val="tx1"/>
                </a:solidFill>
                <a:latin typeface="+mn-lt"/>
                <a:ea typeface="+mn-ea"/>
                <a:cs typeface="+mn-cs"/>
              </a:rPr>
              <a:t> via</a:t>
            </a:r>
          </a:p>
          <a:p>
            <a:r>
              <a:rPr lang="it-IT" sz="1200" b="0" i="0" u="none" strike="noStrike" kern="1200" baseline="0" dirty="0" err="1" smtClean="0">
                <a:solidFill>
                  <a:schemeClr val="tx1"/>
                </a:solidFill>
                <a:latin typeface="+mn-lt"/>
                <a:ea typeface="+mn-ea"/>
                <a:cs typeface="+mn-cs"/>
              </a:rPr>
              <a:t>clathrin-dependent</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endocytosis</a:t>
            </a:r>
            <a:r>
              <a:rPr lang="it-IT" sz="1200" b="0" i="0" u="none" strike="noStrike" kern="1200" baseline="0" dirty="0" smtClean="0">
                <a:solidFill>
                  <a:schemeClr val="tx1"/>
                </a:solidFill>
                <a:latin typeface="+mn-lt"/>
                <a:ea typeface="+mn-ea"/>
                <a:cs typeface="+mn-cs"/>
              </a:rPr>
              <a:t> (CDE) of the LDL </a:t>
            </a:r>
            <a:r>
              <a:rPr lang="it-IT" sz="1200" b="0" i="0" u="none" strike="noStrike" kern="1200" baseline="0" dirty="0" err="1" smtClean="0">
                <a:solidFill>
                  <a:schemeClr val="tx1"/>
                </a:solidFill>
                <a:latin typeface="+mn-lt"/>
                <a:ea typeface="+mn-ea"/>
                <a:cs typeface="+mn-cs"/>
              </a:rPr>
              <a:t>receptor</a:t>
            </a:r>
            <a:r>
              <a:rPr lang="it-IT" sz="1200" b="0" i="0" u="none" strike="noStrike" kern="1200" baseline="0" dirty="0" smtClean="0">
                <a:solidFill>
                  <a:schemeClr val="tx1"/>
                </a:solidFill>
                <a:latin typeface="+mn-lt"/>
                <a:ea typeface="+mn-ea"/>
                <a:cs typeface="+mn-cs"/>
              </a:rPr>
              <a:t> to generate </a:t>
            </a:r>
            <a:r>
              <a:rPr lang="it-IT" sz="1200" b="0" i="0" u="none" strike="noStrike" kern="1200" baseline="0" dirty="0" err="1" smtClean="0">
                <a:solidFill>
                  <a:schemeClr val="tx1"/>
                </a:solidFill>
                <a:latin typeface="+mn-lt"/>
                <a:ea typeface="+mn-ea"/>
                <a:cs typeface="+mn-cs"/>
              </a:rPr>
              <a:t>cholesterol</a:t>
            </a:r>
            <a:r>
              <a:rPr lang="it-IT" sz="1200" b="0" i="0" u="none" strike="noStrike" kern="1200" baseline="0" dirty="0" smtClean="0">
                <a:solidFill>
                  <a:schemeClr val="tx1"/>
                </a:solidFill>
                <a:latin typeface="+mn-lt"/>
                <a:ea typeface="+mn-ea"/>
                <a:cs typeface="+mn-cs"/>
              </a:rPr>
              <a:t> and </a:t>
            </a:r>
            <a:r>
              <a:rPr lang="it-IT" sz="1200" b="0" i="0" u="none" strike="noStrike" kern="1200" baseline="0" dirty="0" err="1" smtClean="0">
                <a:solidFill>
                  <a:schemeClr val="tx1"/>
                </a:solidFill>
                <a:latin typeface="+mn-lt"/>
                <a:ea typeface="+mn-ea"/>
                <a:cs typeface="+mn-cs"/>
              </a:rPr>
              <a:t>fatty</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acids</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upon</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lysosomal</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degradation</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Statins</a:t>
            </a:r>
            <a:endParaRPr lang="it-IT" sz="1200" b="0" i="0" u="none" strike="noStrike" kern="1200" baseline="0" dirty="0" smtClean="0">
              <a:solidFill>
                <a:schemeClr val="tx1"/>
              </a:solidFill>
              <a:latin typeface="+mn-lt"/>
              <a:ea typeface="+mn-ea"/>
              <a:cs typeface="+mn-cs"/>
            </a:endParaRPr>
          </a:p>
          <a:p>
            <a:r>
              <a:rPr lang="it-IT" sz="1200" b="0" i="0" u="none" strike="noStrike" kern="1200" baseline="0" dirty="0" smtClean="0">
                <a:solidFill>
                  <a:schemeClr val="tx1"/>
                </a:solidFill>
                <a:latin typeface="+mn-lt"/>
                <a:ea typeface="+mn-ea"/>
                <a:cs typeface="+mn-cs"/>
              </a:rPr>
              <a:t>and PCSK9 </a:t>
            </a:r>
            <a:r>
              <a:rPr lang="it-IT" sz="1200" b="0" i="0" u="none" strike="noStrike" kern="1200" baseline="0" dirty="0" err="1" smtClean="0">
                <a:solidFill>
                  <a:schemeClr val="tx1"/>
                </a:solidFill>
                <a:latin typeface="+mn-lt"/>
                <a:ea typeface="+mn-ea"/>
                <a:cs typeface="+mn-cs"/>
              </a:rPr>
              <a:t>inhibitors</a:t>
            </a:r>
            <a:r>
              <a:rPr lang="it-IT" sz="1200" b="0" i="0" u="none" strike="noStrike" kern="1200" baseline="0" dirty="0" smtClean="0">
                <a:solidFill>
                  <a:schemeClr val="tx1"/>
                </a:solidFill>
                <a:latin typeface="+mn-lt"/>
                <a:ea typeface="+mn-ea"/>
                <a:cs typeface="+mn-cs"/>
              </a:rPr>
              <a:t> reduce </a:t>
            </a:r>
            <a:r>
              <a:rPr lang="it-IT" sz="1200" b="0" i="0" u="none" strike="noStrike" kern="1200" baseline="0" dirty="0" err="1" smtClean="0">
                <a:solidFill>
                  <a:schemeClr val="tx1"/>
                </a:solidFill>
                <a:latin typeface="+mn-lt"/>
                <a:ea typeface="+mn-ea"/>
                <a:cs typeface="+mn-cs"/>
              </a:rPr>
              <a:t>circulating</a:t>
            </a:r>
            <a:r>
              <a:rPr lang="it-IT" sz="1200" b="0" i="0" u="none" strike="noStrike" kern="1200" baseline="0" dirty="0" smtClean="0">
                <a:solidFill>
                  <a:schemeClr val="tx1"/>
                </a:solidFill>
                <a:latin typeface="+mn-lt"/>
                <a:ea typeface="+mn-ea"/>
                <a:cs typeface="+mn-cs"/>
              </a:rPr>
              <a:t> LDL and </a:t>
            </a:r>
            <a:r>
              <a:rPr lang="it-IT" sz="1200" b="0" i="0" u="none" strike="noStrike" kern="1200" baseline="0" dirty="0" err="1" smtClean="0">
                <a:solidFill>
                  <a:schemeClr val="tx1"/>
                </a:solidFill>
                <a:latin typeface="+mn-lt"/>
                <a:ea typeface="+mn-ea"/>
                <a:cs typeface="+mn-cs"/>
              </a:rPr>
              <a:t>would</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inhibit</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this</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pathway</a:t>
            </a:r>
            <a:r>
              <a:rPr lang="it-IT" sz="1200" b="0" i="0" u="none" strike="noStrike" kern="1200" baseline="0" dirty="0" smtClean="0">
                <a:solidFill>
                  <a:schemeClr val="tx1"/>
                </a:solidFill>
                <a:latin typeface="+mn-lt"/>
                <a:ea typeface="+mn-ea"/>
                <a:cs typeface="+mn-cs"/>
              </a:rPr>
              <a:t>. CD36 </a:t>
            </a:r>
            <a:r>
              <a:rPr lang="it-IT" sz="1200" b="0" i="0" u="none" strike="noStrike" kern="1200" baseline="0" dirty="0" err="1" smtClean="0">
                <a:solidFill>
                  <a:schemeClr val="tx1"/>
                </a:solidFill>
                <a:latin typeface="+mn-lt"/>
                <a:ea typeface="+mn-ea"/>
                <a:cs typeface="+mn-cs"/>
              </a:rPr>
              <a:t>is</a:t>
            </a:r>
            <a:r>
              <a:rPr lang="it-IT" sz="1200" b="0" i="0" u="none" strike="noStrike" kern="1200" baseline="0" dirty="0" smtClean="0">
                <a:solidFill>
                  <a:schemeClr val="tx1"/>
                </a:solidFill>
                <a:latin typeface="+mn-lt"/>
                <a:ea typeface="+mn-ea"/>
                <a:cs typeface="+mn-cs"/>
              </a:rPr>
              <a:t> a </a:t>
            </a:r>
            <a:r>
              <a:rPr lang="it-IT" sz="1200" b="0" i="0" u="none" strike="noStrike" kern="1200" baseline="0" dirty="0" err="1" smtClean="0">
                <a:solidFill>
                  <a:schemeClr val="tx1"/>
                </a:solidFill>
                <a:latin typeface="+mn-lt"/>
                <a:ea typeface="+mn-ea"/>
                <a:cs typeface="+mn-cs"/>
              </a:rPr>
              <a:t>scavenger</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receptor</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that</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promotes</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fatty</a:t>
            </a:r>
            <a:r>
              <a:rPr lang="it-IT" sz="1200" b="0" i="0" u="none" strike="noStrike" kern="1200" baseline="0" dirty="0" smtClean="0">
                <a:solidFill>
                  <a:schemeClr val="tx1"/>
                </a:solidFill>
                <a:latin typeface="+mn-lt"/>
                <a:ea typeface="+mn-ea"/>
                <a:cs typeface="+mn-cs"/>
              </a:rPr>
              <a:t> acid</a:t>
            </a:r>
          </a:p>
          <a:p>
            <a:r>
              <a:rPr lang="it-IT" sz="1200" b="0" i="0" u="none" strike="noStrike" kern="1200" baseline="0" dirty="0" smtClean="0">
                <a:solidFill>
                  <a:schemeClr val="tx1"/>
                </a:solidFill>
                <a:latin typeface="+mn-lt"/>
                <a:ea typeface="+mn-ea"/>
                <a:cs typeface="+mn-cs"/>
              </a:rPr>
              <a:t>import </a:t>
            </a:r>
            <a:r>
              <a:rPr lang="it-IT" sz="1200" b="0" i="0" u="none" strike="noStrike" kern="1200" baseline="0" dirty="0" err="1" smtClean="0">
                <a:solidFill>
                  <a:schemeClr val="tx1"/>
                </a:solidFill>
                <a:latin typeface="+mn-lt"/>
                <a:ea typeface="+mn-ea"/>
                <a:cs typeface="+mn-cs"/>
              </a:rPr>
              <a:t>through</a:t>
            </a:r>
            <a:r>
              <a:rPr lang="it-IT" sz="1200" b="0" i="0" u="none" strike="noStrike" kern="1200" baseline="0" dirty="0" smtClean="0">
                <a:solidFill>
                  <a:schemeClr val="tx1"/>
                </a:solidFill>
                <a:latin typeface="+mn-lt"/>
                <a:ea typeface="+mn-ea"/>
                <a:cs typeface="+mn-cs"/>
              </a:rPr>
              <a:t> a </a:t>
            </a:r>
            <a:r>
              <a:rPr lang="it-IT" sz="1200" b="0" i="0" u="none" strike="noStrike" kern="1200" baseline="0" dirty="0" err="1" smtClean="0">
                <a:solidFill>
                  <a:schemeClr val="tx1"/>
                </a:solidFill>
                <a:latin typeface="+mn-lt"/>
                <a:ea typeface="+mn-ea"/>
                <a:cs typeface="+mn-cs"/>
              </a:rPr>
              <a:t>mechanism</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that</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is</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poorly</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defined</a:t>
            </a:r>
            <a:r>
              <a:rPr lang="it-IT" sz="1200" b="0" i="0" u="none" strike="noStrike" kern="1200" baseline="0" dirty="0" smtClean="0">
                <a:solidFill>
                  <a:schemeClr val="tx1"/>
                </a:solidFill>
                <a:latin typeface="+mn-lt"/>
                <a:ea typeface="+mn-ea"/>
                <a:cs typeface="+mn-cs"/>
              </a:rPr>
              <a:t>. (C) </a:t>
            </a:r>
            <a:r>
              <a:rPr lang="it-IT" sz="1200" b="0" i="0" u="none" strike="noStrike" kern="1200" baseline="0" dirty="0" err="1" smtClean="0">
                <a:solidFill>
                  <a:schemeClr val="tx1"/>
                </a:solidFill>
                <a:latin typeface="+mn-lt"/>
                <a:ea typeface="+mn-ea"/>
                <a:cs typeface="+mn-cs"/>
              </a:rPr>
              <a:t>Macropinocytosis</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involves</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actin</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rearrangements</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at</a:t>
            </a:r>
            <a:r>
              <a:rPr lang="it-IT" sz="1200" b="0" i="0" u="none" strike="noStrike" kern="1200" baseline="0" dirty="0" smtClean="0">
                <a:solidFill>
                  <a:schemeClr val="tx1"/>
                </a:solidFill>
                <a:latin typeface="+mn-lt"/>
                <a:ea typeface="+mn-ea"/>
                <a:cs typeface="+mn-cs"/>
              </a:rPr>
              <a:t> the plasma membrane </a:t>
            </a:r>
            <a:r>
              <a:rPr lang="it-IT" sz="1200" b="0" i="0" u="none" strike="noStrike" kern="1200" baseline="0" dirty="0" err="1" smtClean="0">
                <a:solidFill>
                  <a:schemeClr val="tx1"/>
                </a:solidFill>
                <a:latin typeface="+mn-lt"/>
                <a:ea typeface="+mn-ea"/>
                <a:cs typeface="+mn-cs"/>
              </a:rPr>
              <a:t>that</a:t>
            </a:r>
            <a:endParaRPr lang="it-IT" sz="1200" b="0" i="0" u="none" strike="noStrike" kern="1200" baseline="0" dirty="0" smtClean="0">
              <a:solidFill>
                <a:schemeClr val="tx1"/>
              </a:solidFill>
              <a:latin typeface="+mn-lt"/>
              <a:ea typeface="+mn-ea"/>
              <a:cs typeface="+mn-cs"/>
            </a:endParaRPr>
          </a:p>
          <a:p>
            <a:r>
              <a:rPr lang="it-IT" sz="1200" b="0" i="0" u="none" strike="noStrike" kern="1200" baseline="0" dirty="0" err="1" smtClean="0">
                <a:solidFill>
                  <a:schemeClr val="tx1"/>
                </a:solidFill>
                <a:latin typeface="+mn-lt"/>
                <a:ea typeface="+mn-ea"/>
                <a:cs typeface="+mn-cs"/>
              </a:rPr>
              <a:t>extend</a:t>
            </a:r>
            <a:r>
              <a:rPr lang="it-IT" sz="1200" b="0" i="0" u="none" strike="noStrike" kern="1200" baseline="0" dirty="0" smtClean="0">
                <a:solidFill>
                  <a:schemeClr val="tx1"/>
                </a:solidFill>
                <a:latin typeface="+mn-lt"/>
                <a:ea typeface="+mn-ea"/>
                <a:cs typeface="+mn-cs"/>
              </a:rPr>
              <a:t> and </a:t>
            </a:r>
            <a:r>
              <a:rPr lang="it-IT" sz="1200" b="0" i="0" u="none" strike="noStrike" kern="1200" baseline="0" dirty="0" err="1" smtClean="0">
                <a:solidFill>
                  <a:schemeClr val="tx1"/>
                </a:solidFill>
                <a:latin typeface="+mn-lt"/>
                <a:ea typeface="+mn-ea"/>
                <a:cs typeface="+mn-cs"/>
              </a:rPr>
              <a:t>engulf</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extracellular</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material</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Engulfed</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proteins</a:t>
            </a:r>
            <a:r>
              <a:rPr lang="it-IT" sz="1200" b="0" i="0" u="none" strike="noStrike" kern="1200" baseline="0" dirty="0" smtClean="0">
                <a:solidFill>
                  <a:schemeClr val="tx1"/>
                </a:solidFill>
                <a:latin typeface="+mn-lt"/>
                <a:ea typeface="+mn-ea"/>
                <a:cs typeface="+mn-cs"/>
              </a:rPr>
              <a:t> are </a:t>
            </a:r>
            <a:r>
              <a:rPr lang="it-IT" sz="1200" b="0" i="0" u="none" strike="noStrike" kern="1200" baseline="0" dirty="0" err="1" smtClean="0">
                <a:solidFill>
                  <a:schemeClr val="tx1"/>
                </a:solidFill>
                <a:latin typeface="+mn-lt"/>
                <a:ea typeface="+mn-ea"/>
                <a:cs typeface="+mn-cs"/>
              </a:rPr>
              <a:t>delivered</a:t>
            </a:r>
            <a:r>
              <a:rPr lang="it-IT" sz="1200" b="0" i="0" u="none" strike="noStrike" kern="1200" baseline="0" dirty="0" smtClean="0">
                <a:solidFill>
                  <a:schemeClr val="tx1"/>
                </a:solidFill>
                <a:latin typeface="+mn-lt"/>
                <a:ea typeface="+mn-ea"/>
                <a:cs typeface="+mn-cs"/>
              </a:rPr>
              <a:t> to the </a:t>
            </a:r>
            <a:r>
              <a:rPr lang="it-IT" sz="1200" b="0" i="0" u="none" strike="noStrike" kern="1200" baseline="0" dirty="0" err="1" smtClean="0">
                <a:solidFill>
                  <a:schemeClr val="tx1"/>
                </a:solidFill>
                <a:latin typeface="+mn-lt"/>
                <a:ea typeface="+mn-ea"/>
                <a:cs typeface="+mn-cs"/>
              </a:rPr>
              <a:t>lysosome</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where</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they</a:t>
            </a:r>
            <a:r>
              <a:rPr lang="it-IT" sz="1200" b="0" i="0" u="none" strike="noStrike" kern="1200" baseline="0" dirty="0" smtClean="0">
                <a:solidFill>
                  <a:schemeClr val="tx1"/>
                </a:solidFill>
                <a:latin typeface="+mn-lt"/>
                <a:ea typeface="+mn-ea"/>
                <a:cs typeface="+mn-cs"/>
              </a:rPr>
              <a:t> are </a:t>
            </a:r>
            <a:r>
              <a:rPr lang="it-IT" sz="1200" b="0" i="0" u="none" strike="noStrike" kern="1200" baseline="0" dirty="0" err="1" smtClean="0">
                <a:solidFill>
                  <a:schemeClr val="tx1"/>
                </a:solidFill>
                <a:latin typeface="+mn-lt"/>
                <a:ea typeface="+mn-ea"/>
                <a:cs typeface="+mn-cs"/>
              </a:rPr>
              <a:t>digested</a:t>
            </a:r>
            <a:r>
              <a:rPr lang="it-IT" sz="1200" b="0" i="0" u="none" strike="noStrike" kern="1200" baseline="0" dirty="0" smtClean="0">
                <a:solidFill>
                  <a:schemeClr val="tx1"/>
                </a:solidFill>
                <a:latin typeface="+mn-lt"/>
                <a:ea typeface="+mn-ea"/>
                <a:cs typeface="+mn-cs"/>
              </a:rPr>
              <a:t> to amino </a:t>
            </a:r>
            <a:r>
              <a:rPr lang="it-IT" sz="1200" b="0" i="0" u="none" strike="noStrike" kern="1200" baseline="0" dirty="0" err="1" smtClean="0">
                <a:solidFill>
                  <a:schemeClr val="tx1"/>
                </a:solidFill>
                <a:latin typeface="+mn-lt"/>
                <a:ea typeface="+mn-ea"/>
                <a:cs typeface="+mn-cs"/>
              </a:rPr>
              <a:t>acids</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that</a:t>
            </a:r>
            <a:endParaRPr lang="it-IT" sz="1200" b="0" i="0" u="none" strike="noStrike" kern="1200" baseline="0" dirty="0" smtClean="0">
              <a:solidFill>
                <a:schemeClr val="tx1"/>
              </a:solidFill>
              <a:latin typeface="+mn-lt"/>
              <a:ea typeface="+mn-ea"/>
              <a:cs typeface="+mn-cs"/>
            </a:endParaRPr>
          </a:p>
          <a:p>
            <a:r>
              <a:rPr lang="it-IT" sz="1200" b="0" i="0" u="none" strike="noStrike" kern="1200" baseline="0" dirty="0" smtClean="0">
                <a:solidFill>
                  <a:schemeClr val="tx1"/>
                </a:solidFill>
                <a:latin typeface="+mn-lt"/>
                <a:ea typeface="+mn-ea"/>
                <a:cs typeface="+mn-cs"/>
              </a:rPr>
              <a:t>can be </a:t>
            </a:r>
            <a:r>
              <a:rPr lang="it-IT" sz="1200" b="0" i="0" u="none" strike="noStrike" kern="1200" baseline="0" dirty="0" err="1" smtClean="0">
                <a:solidFill>
                  <a:schemeClr val="tx1"/>
                </a:solidFill>
                <a:latin typeface="+mn-lt"/>
                <a:ea typeface="+mn-ea"/>
                <a:cs typeface="+mn-cs"/>
              </a:rPr>
              <a:t>used</a:t>
            </a:r>
            <a:r>
              <a:rPr lang="it-IT" sz="1200" b="0" i="0" u="none" strike="noStrike" kern="1200" baseline="0" dirty="0" smtClean="0">
                <a:solidFill>
                  <a:schemeClr val="tx1"/>
                </a:solidFill>
                <a:latin typeface="+mn-lt"/>
                <a:ea typeface="+mn-ea"/>
                <a:cs typeface="+mn-cs"/>
              </a:rPr>
              <a:t> by the </a:t>
            </a:r>
            <a:r>
              <a:rPr lang="it-IT" sz="1200" b="0" i="0" u="none" strike="noStrike" kern="1200" baseline="0" dirty="0" err="1" smtClean="0">
                <a:solidFill>
                  <a:schemeClr val="tx1"/>
                </a:solidFill>
                <a:latin typeface="+mn-lt"/>
                <a:ea typeface="+mn-ea"/>
                <a:cs typeface="+mn-cs"/>
              </a:rPr>
              <a:t>cell</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Nutrient</a:t>
            </a:r>
            <a:r>
              <a:rPr lang="it-IT" sz="1200" b="0" i="0" u="none" strike="noStrike" kern="1200" baseline="0" dirty="0" smtClean="0">
                <a:solidFill>
                  <a:schemeClr val="tx1"/>
                </a:solidFill>
                <a:latin typeface="+mn-lt"/>
                <a:ea typeface="+mn-ea"/>
                <a:cs typeface="+mn-cs"/>
              </a:rPr>
              <a:t> generation by </a:t>
            </a:r>
            <a:r>
              <a:rPr lang="it-IT" sz="1200" b="0" i="0" u="none" strike="noStrike" kern="1200" baseline="0" dirty="0" err="1" smtClean="0">
                <a:solidFill>
                  <a:schemeClr val="tx1"/>
                </a:solidFill>
                <a:latin typeface="+mn-lt"/>
                <a:ea typeface="+mn-ea"/>
                <a:cs typeface="+mn-cs"/>
              </a:rPr>
              <a:t>this</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pathway</a:t>
            </a:r>
            <a:r>
              <a:rPr lang="it-IT" sz="1200" b="0" i="0" u="none" strike="noStrike" kern="1200" baseline="0" dirty="0" smtClean="0">
                <a:solidFill>
                  <a:schemeClr val="tx1"/>
                </a:solidFill>
                <a:latin typeface="+mn-lt"/>
                <a:ea typeface="+mn-ea"/>
                <a:cs typeface="+mn-cs"/>
              </a:rPr>
              <a:t> can be </a:t>
            </a:r>
            <a:r>
              <a:rPr lang="it-IT" sz="1200" b="0" i="0" u="none" strike="noStrike" kern="1200" baseline="0" dirty="0" err="1" smtClean="0">
                <a:solidFill>
                  <a:schemeClr val="tx1"/>
                </a:solidFill>
                <a:latin typeface="+mn-lt"/>
                <a:ea typeface="+mn-ea"/>
                <a:cs typeface="+mn-cs"/>
              </a:rPr>
              <a:t>suppressed</a:t>
            </a:r>
            <a:r>
              <a:rPr lang="it-IT" sz="1200" b="0" i="0" u="none" strike="noStrike" kern="1200" baseline="0" dirty="0" smtClean="0">
                <a:solidFill>
                  <a:schemeClr val="tx1"/>
                </a:solidFill>
                <a:latin typeface="+mn-lt"/>
                <a:ea typeface="+mn-ea"/>
                <a:cs typeface="+mn-cs"/>
              </a:rPr>
              <a:t> by </a:t>
            </a:r>
            <a:r>
              <a:rPr lang="it-IT" sz="1200" b="0" i="0" u="none" strike="noStrike" kern="1200" baseline="0" dirty="0" err="1" smtClean="0">
                <a:solidFill>
                  <a:schemeClr val="tx1"/>
                </a:solidFill>
                <a:latin typeface="+mn-lt"/>
                <a:ea typeface="+mn-ea"/>
                <a:cs typeface="+mn-cs"/>
              </a:rPr>
              <a:t>either</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preventing</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macropinosome</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biogenesis</a:t>
            </a:r>
            <a:r>
              <a:rPr lang="it-IT" sz="1200" b="0" i="0" u="none" strike="noStrike" kern="1200" baseline="0" dirty="0" smtClean="0">
                <a:solidFill>
                  <a:schemeClr val="tx1"/>
                </a:solidFill>
                <a:latin typeface="+mn-lt"/>
                <a:ea typeface="+mn-ea"/>
                <a:cs typeface="+mn-cs"/>
              </a:rPr>
              <a:t> or</a:t>
            </a:r>
          </a:p>
          <a:p>
            <a:r>
              <a:rPr lang="it-IT" sz="1200" b="0" i="0" u="none" strike="noStrike" kern="1200" baseline="0" dirty="0" err="1" smtClean="0">
                <a:solidFill>
                  <a:schemeClr val="tx1"/>
                </a:solidFill>
                <a:latin typeface="+mn-lt"/>
                <a:ea typeface="+mn-ea"/>
                <a:cs typeface="+mn-cs"/>
              </a:rPr>
              <a:t>blocking</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macropinosome</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degradation</a:t>
            </a:r>
            <a:r>
              <a:rPr lang="it-IT" sz="1200" b="0" i="0" u="none" strike="noStrike" kern="1200" baseline="0" dirty="0" smtClean="0">
                <a:solidFill>
                  <a:schemeClr val="tx1"/>
                </a:solidFill>
                <a:latin typeface="+mn-lt"/>
                <a:ea typeface="+mn-ea"/>
                <a:cs typeface="+mn-cs"/>
              </a:rPr>
              <a:t>. (D) </a:t>
            </a:r>
            <a:r>
              <a:rPr lang="it-IT" sz="1200" b="0" i="0" u="none" strike="noStrike" kern="1200" baseline="0" dirty="0" err="1" smtClean="0">
                <a:solidFill>
                  <a:schemeClr val="tx1"/>
                </a:solidFill>
                <a:latin typeface="+mn-lt"/>
                <a:ea typeface="+mn-ea"/>
                <a:cs typeface="+mn-cs"/>
              </a:rPr>
              <a:t>Although</a:t>
            </a:r>
            <a:r>
              <a:rPr lang="it-IT" sz="1200" b="0" i="0" u="none" strike="noStrike" kern="1200" baseline="0" dirty="0" smtClean="0">
                <a:solidFill>
                  <a:schemeClr val="tx1"/>
                </a:solidFill>
                <a:latin typeface="+mn-lt"/>
                <a:ea typeface="+mn-ea"/>
                <a:cs typeface="+mn-cs"/>
              </a:rPr>
              <a:t> a </a:t>
            </a:r>
            <a:r>
              <a:rPr lang="it-IT" sz="1200" b="0" i="0" u="none" strike="noStrike" kern="1200" baseline="0" dirty="0" err="1" smtClean="0">
                <a:solidFill>
                  <a:schemeClr val="tx1"/>
                </a:solidFill>
                <a:latin typeface="+mn-lt"/>
                <a:ea typeface="+mn-ea"/>
                <a:cs typeface="+mn-cs"/>
              </a:rPr>
              <a:t>catabolic</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pathway</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autophagy</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supplies</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nutrients</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that</a:t>
            </a:r>
            <a:r>
              <a:rPr lang="it-IT" sz="1200" b="0" i="0" u="none" strike="noStrike" kern="1200" baseline="0" dirty="0" smtClean="0">
                <a:solidFill>
                  <a:schemeClr val="tx1"/>
                </a:solidFill>
                <a:latin typeface="+mn-lt"/>
                <a:ea typeface="+mn-ea"/>
                <a:cs typeface="+mn-cs"/>
              </a:rPr>
              <a:t> can be </a:t>
            </a:r>
            <a:r>
              <a:rPr lang="it-IT" sz="1200" b="0" i="0" u="none" strike="noStrike" kern="1200" baseline="0" dirty="0" err="1" smtClean="0">
                <a:solidFill>
                  <a:schemeClr val="tx1"/>
                </a:solidFill>
                <a:latin typeface="+mn-lt"/>
                <a:ea typeface="+mn-ea"/>
                <a:cs typeface="+mn-cs"/>
              </a:rPr>
              <a:t>essential</a:t>
            </a:r>
            <a:r>
              <a:rPr lang="it-IT" sz="1200" b="0" i="0" u="none" strike="noStrike" kern="1200" baseline="0" dirty="0" smtClean="0">
                <a:solidFill>
                  <a:schemeClr val="tx1"/>
                </a:solidFill>
                <a:latin typeface="+mn-lt"/>
                <a:ea typeface="+mn-ea"/>
                <a:cs typeface="+mn-cs"/>
              </a:rPr>
              <a:t> for </a:t>
            </a:r>
            <a:r>
              <a:rPr lang="it-IT" sz="1200" b="0" i="0" u="none" strike="noStrike" kern="1200" baseline="0" dirty="0" err="1" smtClean="0">
                <a:solidFill>
                  <a:schemeClr val="tx1"/>
                </a:solidFill>
                <a:latin typeface="+mn-lt"/>
                <a:ea typeface="+mn-ea"/>
                <a:cs typeface="+mn-cs"/>
              </a:rPr>
              <a:t>survival</a:t>
            </a:r>
            <a:endParaRPr lang="it-IT" sz="1200" b="0" i="0" u="none" strike="noStrike" kern="1200" baseline="0" dirty="0" smtClean="0">
              <a:solidFill>
                <a:schemeClr val="tx1"/>
              </a:solidFill>
              <a:latin typeface="+mn-lt"/>
              <a:ea typeface="+mn-ea"/>
              <a:cs typeface="+mn-cs"/>
            </a:endParaRPr>
          </a:p>
          <a:p>
            <a:r>
              <a:rPr lang="it-IT" sz="1200" b="0" i="0" u="none" strike="noStrike" kern="1200" baseline="0" dirty="0" smtClean="0">
                <a:solidFill>
                  <a:schemeClr val="tx1"/>
                </a:solidFill>
                <a:latin typeface="+mn-lt"/>
                <a:ea typeface="+mn-ea"/>
                <a:cs typeface="+mn-cs"/>
              </a:rPr>
              <a:t>under stress, and </a:t>
            </a:r>
            <a:r>
              <a:rPr lang="it-IT" sz="1200" b="0" i="0" u="none" strike="noStrike" kern="1200" baseline="0" dirty="0" err="1" smtClean="0">
                <a:solidFill>
                  <a:schemeClr val="tx1"/>
                </a:solidFill>
                <a:latin typeface="+mn-lt"/>
                <a:ea typeface="+mn-ea"/>
                <a:cs typeface="+mn-cs"/>
              </a:rPr>
              <a:t>this</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pathway</a:t>
            </a:r>
            <a:r>
              <a:rPr lang="it-IT" sz="1200" b="0" i="0" u="none" strike="noStrike" kern="1200" baseline="0" dirty="0" smtClean="0">
                <a:solidFill>
                  <a:schemeClr val="tx1"/>
                </a:solidFill>
                <a:latin typeface="+mn-lt"/>
                <a:ea typeface="+mn-ea"/>
                <a:cs typeface="+mn-cs"/>
              </a:rPr>
              <a:t> must be </a:t>
            </a:r>
            <a:r>
              <a:rPr lang="it-IT" sz="1200" b="0" i="0" u="none" strike="noStrike" kern="1200" baseline="0" dirty="0" err="1" smtClean="0">
                <a:solidFill>
                  <a:schemeClr val="tx1"/>
                </a:solidFill>
                <a:latin typeface="+mn-lt"/>
                <a:ea typeface="+mn-ea"/>
                <a:cs typeface="+mn-cs"/>
              </a:rPr>
              <a:t>blocked</a:t>
            </a:r>
            <a:r>
              <a:rPr lang="it-IT" sz="1200" b="0" i="0" u="none" strike="noStrike" kern="1200" baseline="0" dirty="0" smtClean="0">
                <a:solidFill>
                  <a:schemeClr val="tx1"/>
                </a:solidFill>
                <a:latin typeface="+mn-lt"/>
                <a:ea typeface="+mn-ea"/>
                <a:cs typeface="+mn-cs"/>
              </a:rPr>
              <a:t> to </a:t>
            </a:r>
            <a:r>
              <a:rPr lang="it-IT" sz="1200" b="0" i="0" u="none" strike="noStrike" kern="1200" baseline="0" dirty="0" err="1" smtClean="0">
                <a:solidFill>
                  <a:schemeClr val="tx1"/>
                </a:solidFill>
                <a:latin typeface="+mn-lt"/>
                <a:ea typeface="+mn-ea"/>
                <a:cs typeface="+mn-cs"/>
              </a:rPr>
              <a:t>starve</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cancer</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cells</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Inhibiting</a:t>
            </a:r>
            <a:r>
              <a:rPr lang="it-IT" sz="1200" b="0" i="0" u="none" strike="noStrike" kern="1200" baseline="0" dirty="0" smtClean="0">
                <a:solidFill>
                  <a:schemeClr val="tx1"/>
                </a:solidFill>
                <a:latin typeface="+mn-lt"/>
                <a:ea typeface="+mn-ea"/>
                <a:cs typeface="+mn-cs"/>
              </a:rPr>
              <a:t> ULK1 </a:t>
            </a:r>
            <a:r>
              <a:rPr lang="it-IT" sz="1200" b="0" i="0" u="none" strike="noStrike" kern="1200" baseline="0" dirty="0" err="1" smtClean="0">
                <a:solidFill>
                  <a:schemeClr val="tx1"/>
                </a:solidFill>
                <a:latin typeface="+mn-lt"/>
                <a:ea typeface="+mn-ea"/>
                <a:cs typeface="+mn-cs"/>
              </a:rPr>
              <a:t>specifically</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blocks</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autophagy</a:t>
            </a:r>
            <a:r>
              <a:rPr lang="it-IT" sz="1200" b="0" i="0" u="none" strike="noStrike" kern="1200" baseline="0" dirty="0" smtClean="0">
                <a:solidFill>
                  <a:schemeClr val="tx1"/>
                </a:solidFill>
                <a:latin typeface="+mn-lt"/>
                <a:ea typeface="+mn-ea"/>
                <a:cs typeface="+mn-cs"/>
              </a:rPr>
              <a:t>. Agents </a:t>
            </a:r>
            <a:r>
              <a:rPr lang="it-IT" sz="1200" b="0" i="0" u="none" strike="noStrike" kern="1200" baseline="0" dirty="0" err="1" smtClean="0">
                <a:solidFill>
                  <a:schemeClr val="tx1"/>
                </a:solidFill>
                <a:latin typeface="+mn-lt"/>
                <a:ea typeface="+mn-ea"/>
                <a:cs typeface="+mn-cs"/>
              </a:rPr>
              <a:t>that</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block</a:t>
            </a:r>
            <a:endParaRPr lang="it-IT" sz="1200" b="0" i="0" u="none" strike="noStrike" kern="1200" baseline="0" dirty="0" smtClean="0">
              <a:solidFill>
                <a:schemeClr val="tx1"/>
              </a:solidFill>
              <a:latin typeface="+mn-lt"/>
              <a:ea typeface="+mn-ea"/>
              <a:cs typeface="+mn-cs"/>
            </a:endParaRPr>
          </a:p>
          <a:p>
            <a:r>
              <a:rPr lang="it-IT" sz="1200" b="0" i="0" u="none" strike="noStrike" kern="1200" baseline="0" dirty="0" err="1" smtClean="0">
                <a:solidFill>
                  <a:schemeClr val="tx1"/>
                </a:solidFill>
                <a:latin typeface="+mn-lt"/>
                <a:ea typeface="+mn-ea"/>
                <a:cs typeface="+mn-cs"/>
              </a:rPr>
              <a:t>lysosomal</a:t>
            </a:r>
            <a:r>
              <a:rPr lang="it-IT" sz="1200" b="0" i="0" u="none" strike="noStrike" kern="1200" baseline="0" dirty="0" smtClean="0">
                <a:solidFill>
                  <a:schemeClr val="tx1"/>
                </a:solidFill>
                <a:latin typeface="+mn-lt"/>
                <a:ea typeface="+mn-ea"/>
                <a:cs typeface="+mn-cs"/>
              </a:rPr>
              <a:t> fusion </a:t>
            </a:r>
            <a:r>
              <a:rPr lang="it-IT" sz="1200" b="0" i="0" u="none" strike="noStrike" kern="1200" baseline="0" dirty="0" err="1" smtClean="0">
                <a:solidFill>
                  <a:schemeClr val="tx1"/>
                </a:solidFill>
                <a:latin typeface="+mn-lt"/>
                <a:ea typeface="+mn-ea"/>
                <a:cs typeface="+mn-cs"/>
              </a:rPr>
              <a:t>may</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simultaneously</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block</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nutrient</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acquisition</a:t>
            </a:r>
            <a:r>
              <a:rPr lang="it-IT" sz="1200" b="0" i="0" u="none" strike="noStrike" kern="1200" baseline="0" dirty="0" smtClean="0">
                <a:solidFill>
                  <a:schemeClr val="tx1"/>
                </a:solidFill>
                <a:latin typeface="+mn-lt"/>
                <a:ea typeface="+mn-ea"/>
                <a:cs typeface="+mn-cs"/>
              </a:rPr>
              <a:t> from </a:t>
            </a:r>
            <a:r>
              <a:rPr lang="it-IT" sz="1200" b="0" i="0" u="none" strike="noStrike" kern="1200" baseline="0" dirty="0" err="1" smtClean="0">
                <a:solidFill>
                  <a:schemeClr val="tx1"/>
                </a:solidFill>
                <a:latin typeface="+mn-lt"/>
                <a:ea typeface="+mn-ea"/>
                <a:cs typeface="+mn-cs"/>
              </a:rPr>
              <a:t>autophagy</a:t>
            </a:r>
            <a:r>
              <a:rPr lang="it-IT" sz="1200" b="0" i="0" u="none" strike="noStrike" kern="1200" baseline="0" dirty="0" smtClean="0">
                <a:solidFill>
                  <a:schemeClr val="tx1"/>
                </a:solidFill>
                <a:latin typeface="+mn-lt"/>
                <a:ea typeface="+mn-ea"/>
                <a:cs typeface="+mn-cs"/>
              </a:rPr>
              <a:t> and </a:t>
            </a:r>
            <a:r>
              <a:rPr lang="it-IT" sz="1200" b="0" i="0" u="none" strike="noStrike" kern="1200" baseline="0" dirty="0" err="1" smtClean="0">
                <a:solidFill>
                  <a:schemeClr val="tx1"/>
                </a:solidFill>
                <a:latin typeface="+mn-lt"/>
                <a:ea typeface="+mn-ea"/>
                <a:cs typeface="+mn-cs"/>
              </a:rPr>
              <a:t>macropinocytosis</a:t>
            </a:r>
            <a:r>
              <a:rPr lang="it-IT" sz="1200" b="0" i="0" u="none" strike="noStrike" kern="1200" baseline="0" dirty="0" smtClean="0">
                <a:solidFill>
                  <a:schemeClr val="tx1"/>
                </a:solidFill>
                <a:latin typeface="+mn-lt"/>
                <a:ea typeface="+mn-ea"/>
                <a:cs typeface="+mn-cs"/>
              </a:rPr>
              <a:t> and </a:t>
            </a:r>
            <a:r>
              <a:rPr lang="it-IT" sz="1200" b="0" i="0" u="none" strike="noStrike" kern="1200" baseline="0" dirty="0" err="1" smtClean="0">
                <a:solidFill>
                  <a:schemeClr val="tx1"/>
                </a:solidFill>
                <a:latin typeface="+mn-lt"/>
                <a:ea typeface="+mn-ea"/>
                <a:cs typeface="+mn-cs"/>
              </a:rPr>
              <a:t>may</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therefore</a:t>
            </a:r>
            <a:r>
              <a:rPr lang="it-IT" sz="1200" b="0" i="0" u="none" strike="noStrike" kern="1200" baseline="0" dirty="0" smtClean="0">
                <a:solidFill>
                  <a:schemeClr val="tx1"/>
                </a:solidFill>
                <a:latin typeface="+mn-lt"/>
                <a:ea typeface="+mn-ea"/>
                <a:cs typeface="+mn-cs"/>
              </a:rPr>
              <a:t> be more</a:t>
            </a:r>
          </a:p>
          <a:p>
            <a:r>
              <a:rPr lang="it-IT" sz="1200" b="0" i="0" u="none" strike="noStrike" kern="1200" baseline="0" dirty="0" err="1" smtClean="0">
                <a:solidFill>
                  <a:schemeClr val="tx1"/>
                </a:solidFill>
                <a:latin typeface="+mn-lt"/>
                <a:ea typeface="+mn-ea"/>
                <a:cs typeface="+mn-cs"/>
              </a:rPr>
              <a:t>effective</a:t>
            </a:r>
            <a:r>
              <a:rPr lang="it-IT" sz="1200" b="0" i="0" u="none" strike="noStrike" kern="1200" baseline="0" dirty="0" smtClean="0">
                <a:solidFill>
                  <a:schemeClr val="tx1"/>
                </a:solidFill>
                <a:latin typeface="+mn-lt"/>
                <a:ea typeface="+mn-ea"/>
                <a:cs typeface="+mn-cs"/>
              </a:rPr>
              <a:t>.</a:t>
            </a:r>
            <a:endParaRPr lang="it-IT" dirty="0"/>
          </a:p>
        </p:txBody>
      </p:sp>
      <p:sp>
        <p:nvSpPr>
          <p:cNvPr id="4" name="Segnaposto numero diapositiva 3"/>
          <p:cNvSpPr>
            <a:spLocks noGrp="1"/>
          </p:cNvSpPr>
          <p:nvPr>
            <p:ph type="sldNum" sz="quarter" idx="10"/>
          </p:nvPr>
        </p:nvSpPr>
        <p:spPr/>
        <p:txBody>
          <a:bodyPr/>
          <a:lstStyle/>
          <a:p>
            <a:fld id="{0866F9B7-FFAF-9844-8C48-993B90FFFB04}" type="slidenum">
              <a:rPr lang="it-IT" smtClean="0"/>
              <a:t>55</a:t>
            </a:fld>
            <a:endParaRPr lang="it-IT"/>
          </a:p>
        </p:txBody>
      </p:sp>
    </p:spTree>
    <p:extLst>
      <p:ext uri="{BB962C8B-B14F-4D97-AF65-F5344CB8AC3E}">
        <p14:creationId xmlns:p14="http://schemas.microsoft.com/office/powerpoint/2010/main" val="3840146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0866F9B7-FFAF-9844-8C48-993B90FFFB04}" type="slidenum">
              <a:rPr lang="it-IT" smtClean="0"/>
              <a:t>19</a:t>
            </a:fld>
            <a:endParaRPr lang="it-IT"/>
          </a:p>
        </p:txBody>
      </p:sp>
    </p:spTree>
    <p:extLst>
      <p:ext uri="{BB962C8B-B14F-4D97-AF65-F5344CB8AC3E}">
        <p14:creationId xmlns:p14="http://schemas.microsoft.com/office/powerpoint/2010/main" val="881586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latin typeface="Arial" charset="0"/>
              </a:rPr>
              <a:t>FIG. 1.</a:t>
            </a:r>
            <a:r>
              <a:rPr lang="en-US" dirty="0" smtClean="0">
                <a:latin typeface="Arial" charset="0"/>
              </a:rPr>
              <a:t>  </a:t>
            </a:r>
            <a:r>
              <a:rPr lang="en-US" b="1" dirty="0" smtClean="0">
                <a:latin typeface="Arial" charset="0"/>
              </a:rPr>
              <a:t>Core metabolic pathways and enzymes in cancer cells.</a:t>
            </a:r>
            <a:r>
              <a:rPr lang="en-US" dirty="0" smtClean="0">
                <a:latin typeface="Arial" charset="0"/>
              </a:rPr>
              <a:t> Here are schematically represented the main metabolic pathways altered in cancers, including the glycolysis, the PPP, the serine pathway, the fatty acid synthesis, and the TCA cycle. In cancer cells, the canonical energy metabolism pathways are often truncated (glycolysis, TCA cycle) or redirected (</a:t>
            </a:r>
            <a:r>
              <a:rPr lang="en-US" dirty="0" err="1" smtClean="0">
                <a:latin typeface="Arial" charset="0"/>
              </a:rPr>
              <a:t>glutaminolysis</a:t>
            </a:r>
            <a:r>
              <a:rPr lang="en-US" dirty="0" smtClean="0">
                <a:latin typeface="Arial" charset="0"/>
              </a:rPr>
              <a:t> or serine and lipid biosynthesis). Briefly, glucose enters into cancer cells through glucose transporters and is phosphorylated to G6P by an irreversible reaction catalyzed by the hexokinase. G6P either proceeds through glycolysis to produce pyruvate or through the PPP to generate ribose-5-phosphate and NADPH. The PPP is connected at the first step of glycolysis starting with G6P dehydrogenase (G6PD) and has both an oxidative and </a:t>
            </a:r>
            <a:r>
              <a:rPr lang="en-US" dirty="0" err="1" smtClean="0">
                <a:latin typeface="Arial" charset="0"/>
              </a:rPr>
              <a:t>nonoxidative</a:t>
            </a:r>
            <a:r>
              <a:rPr lang="en-US" dirty="0" smtClean="0">
                <a:latin typeface="Arial" charset="0"/>
              </a:rPr>
              <a:t> arm. G6P oxidation produces the reducing equivalents, in the form of NADPH, important cellular antioxidant, and cofactor for fatty acid biosynthesis. Moreover, the PPP provides cancer cells with pentose sugars for the biosynthesis of nucleic acids. The first enzymes involved in the </a:t>
            </a:r>
            <a:r>
              <a:rPr lang="en-US" dirty="0" err="1" smtClean="0">
                <a:latin typeface="Arial" charset="0"/>
              </a:rPr>
              <a:t>nonoxidative</a:t>
            </a:r>
            <a:r>
              <a:rPr lang="en-US" dirty="0" smtClean="0">
                <a:latin typeface="Arial" charset="0"/>
              </a:rPr>
              <a:t> arm of the PPP are TKT and TA. Ribose-5-phosphate and xylulose-5-phosphate, generated by the oxidative PPP, can be further metabolized into F6P and G3P to reenter into glycolysis for ATP production, depending on the cell requirement. Thus, the PPP plays a key role in cancer cells to supply their anabolic demands and to counteract oxidative stress. The serine pathway is branched to glycolysis </a:t>
            </a:r>
            <a:r>
              <a:rPr lang="en-US" i="1" dirty="0" smtClean="0">
                <a:latin typeface="Arial" charset="0"/>
              </a:rPr>
              <a:t>via</a:t>
            </a:r>
            <a:r>
              <a:rPr lang="en-US" dirty="0" smtClean="0">
                <a:latin typeface="Arial" charset="0"/>
              </a:rPr>
              <a:t> 3-phosphoglycerate (3PG), which is converted by PHGDH into </a:t>
            </a:r>
            <a:r>
              <a:rPr lang="en-US" dirty="0" err="1" smtClean="0">
                <a:latin typeface="Arial" charset="0"/>
              </a:rPr>
              <a:t>phosphohydroxypyruvate</a:t>
            </a:r>
            <a:r>
              <a:rPr lang="en-US" dirty="0" smtClean="0">
                <a:latin typeface="Arial" charset="0"/>
              </a:rPr>
              <a:t> (P-PYR). This pathway produces serine and glycine, essential precursors for synthesis of proteins and nucleic acids through the </a:t>
            </a:r>
            <a:r>
              <a:rPr lang="en-US" dirty="0" err="1" smtClean="0">
                <a:latin typeface="Arial" charset="0"/>
              </a:rPr>
              <a:t>folate</a:t>
            </a:r>
            <a:r>
              <a:rPr lang="en-US" dirty="0" smtClean="0">
                <a:latin typeface="Arial" charset="0"/>
              </a:rPr>
              <a:t> cycle. Following glycolysis, pyruvate is either converted into lactate by LDHA and released through </a:t>
            </a:r>
            <a:r>
              <a:rPr lang="en-US" dirty="0" err="1" smtClean="0">
                <a:latin typeface="Arial" charset="0"/>
              </a:rPr>
              <a:t>monocarboxylate</a:t>
            </a:r>
            <a:r>
              <a:rPr lang="en-US" dirty="0" smtClean="0">
                <a:latin typeface="Arial" charset="0"/>
              </a:rPr>
              <a:t> transporters, MCT4 and MCT1, further causing extra cellular acidification, or converted into acetyl-CoA, through the PDH complex. Acetyl-CoA enters into TCA cycle and produces ATP, NADH, and FADH2 molecules. Reduced cofactors are then oxidized by the ETC complexes for ATP production. Glutamine and other amino acids can also replenish the TCA cycle. Indeed, the first step of </a:t>
            </a:r>
            <a:r>
              <a:rPr lang="en-US" dirty="0" err="1" smtClean="0">
                <a:latin typeface="Arial" charset="0"/>
              </a:rPr>
              <a:t>glutaminolysis</a:t>
            </a:r>
            <a:r>
              <a:rPr lang="en-US" dirty="0" smtClean="0">
                <a:latin typeface="Arial" charset="0"/>
              </a:rPr>
              <a:t> is the conversion of glutamine into glutamate by the GLS. Glutamate is subsequently converted into alpha-</a:t>
            </a:r>
            <a:r>
              <a:rPr lang="en-US" dirty="0" err="1" smtClean="0">
                <a:latin typeface="Arial" charset="0"/>
              </a:rPr>
              <a:t>ketoglutarate</a:t>
            </a:r>
            <a:r>
              <a:rPr lang="en-US" dirty="0" smtClean="0">
                <a:latin typeface="Arial" charset="0"/>
              </a:rPr>
              <a:t> (αKG) that fuels back the TCA cycle. Fatty acid degradation can also supply the TCA cycle through beta-oxidation, which produces acetyl-CoA. Reciprocally, citrate, a TCA cycle intermediate, can be used as a precursor for fatty acid synthesis and for NADPH production through the ACL. Citrate is subsequently converted to acetyl-CoA and OAA into the cytoplasm. Acetyl-CoA is used for fatty acid synthesis through its conversion to </a:t>
            </a:r>
            <a:r>
              <a:rPr lang="en-US" dirty="0" err="1" smtClean="0">
                <a:latin typeface="Arial" charset="0"/>
              </a:rPr>
              <a:t>malonyl</a:t>
            </a:r>
            <a:r>
              <a:rPr lang="en-US" dirty="0" smtClean="0">
                <a:latin typeface="Arial" charset="0"/>
              </a:rPr>
              <a:t>-CoA by ACC and to </a:t>
            </a:r>
            <a:r>
              <a:rPr lang="en-US" dirty="0" err="1" smtClean="0">
                <a:latin typeface="Arial" charset="0"/>
              </a:rPr>
              <a:t>palmitic</a:t>
            </a:r>
            <a:r>
              <a:rPr lang="en-US" dirty="0" smtClean="0">
                <a:latin typeface="Arial" charset="0"/>
              </a:rPr>
              <a:t> acid by the FASN. OAA is converted to malate, which is then </a:t>
            </a:r>
            <a:r>
              <a:rPr lang="en-US" dirty="0" err="1" smtClean="0">
                <a:latin typeface="Arial" charset="0"/>
              </a:rPr>
              <a:t>decarboxylated</a:t>
            </a:r>
            <a:r>
              <a:rPr lang="en-US" dirty="0" smtClean="0">
                <a:latin typeface="Arial" charset="0"/>
              </a:rPr>
              <a:t> into pyruvate, by the ME1 and produces NADPH. Mitochondria are represented by </a:t>
            </a:r>
            <a:r>
              <a:rPr lang="en-US" i="1" dirty="0" smtClean="0">
                <a:latin typeface="Arial" charset="0"/>
              </a:rPr>
              <a:t>dotted line</a:t>
            </a:r>
            <a:r>
              <a:rPr lang="en-US" dirty="0" smtClean="0">
                <a:latin typeface="Arial" charset="0"/>
              </a:rPr>
              <a:t>. ACC, acetyl-CoA carboxylase; ACL, ATP citrate </a:t>
            </a:r>
            <a:r>
              <a:rPr lang="en-US" dirty="0" err="1" smtClean="0">
                <a:latin typeface="Arial" charset="0"/>
              </a:rPr>
              <a:t>lyase</a:t>
            </a:r>
            <a:r>
              <a:rPr lang="en-US" dirty="0" smtClean="0">
                <a:latin typeface="Arial" charset="0"/>
              </a:rPr>
              <a:t>; αKG, alpha-</a:t>
            </a:r>
            <a:r>
              <a:rPr lang="en-US" dirty="0" err="1" smtClean="0">
                <a:latin typeface="Arial" charset="0"/>
              </a:rPr>
              <a:t>ketoglutarate</a:t>
            </a:r>
            <a:r>
              <a:rPr lang="en-US" dirty="0" smtClean="0">
                <a:latin typeface="Arial" charset="0"/>
              </a:rPr>
              <a:t>; ASCT2, amino acid transporter; ATP, adenosine triphosphate; DHAP, </a:t>
            </a:r>
            <a:r>
              <a:rPr lang="en-US" dirty="0" err="1" smtClean="0">
                <a:latin typeface="Arial" charset="0"/>
              </a:rPr>
              <a:t>dihydroxyacetone</a:t>
            </a:r>
            <a:r>
              <a:rPr lang="en-US" dirty="0" smtClean="0">
                <a:latin typeface="Arial" charset="0"/>
              </a:rPr>
              <a:t> phosphate; ETC, electron transport chain; FAD, </a:t>
            </a:r>
            <a:r>
              <a:rPr lang="en-US" dirty="0" err="1" smtClean="0">
                <a:latin typeface="Arial" charset="0"/>
              </a:rPr>
              <a:t>flavin</a:t>
            </a:r>
            <a:r>
              <a:rPr lang="en-US" dirty="0" smtClean="0">
                <a:latin typeface="Arial" charset="0"/>
              </a:rPr>
              <a:t> adenine dinucleotide; FASN, fatty acid synthase; F6P, fructose-6-phosphate; GADP, glyceraldehyde-3-phosphate; G3P, glyceraldehyde-3-phosphate; GLS, </a:t>
            </a:r>
            <a:r>
              <a:rPr lang="en-US" dirty="0" err="1" smtClean="0">
                <a:latin typeface="Arial" charset="0"/>
              </a:rPr>
              <a:t>glutaminase</a:t>
            </a:r>
            <a:r>
              <a:rPr lang="en-US" dirty="0" smtClean="0">
                <a:latin typeface="Arial" charset="0"/>
              </a:rPr>
              <a:t>; G6P, glucose-6-phosphate; GLUT, glucose transporter; LDHA, lactate dehydrogenase A; MCT, </a:t>
            </a:r>
            <a:r>
              <a:rPr lang="en-US" dirty="0" err="1" smtClean="0">
                <a:latin typeface="Arial" charset="0"/>
              </a:rPr>
              <a:t>monocarboxylate</a:t>
            </a:r>
            <a:r>
              <a:rPr lang="en-US" dirty="0" smtClean="0">
                <a:latin typeface="Arial" charset="0"/>
              </a:rPr>
              <a:t> transporter; ME1, malic enzyme; NAD, </a:t>
            </a:r>
            <a:r>
              <a:rPr lang="en-US" dirty="0" err="1" smtClean="0">
                <a:latin typeface="Arial" charset="0"/>
              </a:rPr>
              <a:t>nicotinamide</a:t>
            </a:r>
            <a:r>
              <a:rPr lang="en-US" dirty="0" smtClean="0">
                <a:latin typeface="Arial" charset="0"/>
              </a:rPr>
              <a:t> adenine dinucleotide; NADPH, </a:t>
            </a:r>
            <a:r>
              <a:rPr lang="en-US" dirty="0" err="1" smtClean="0">
                <a:latin typeface="Arial" charset="0"/>
              </a:rPr>
              <a:t>nicotinamide</a:t>
            </a:r>
            <a:r>
              <a:rPr lang="en-US" dirty="0" smtClean="0">
                <a:latin typeface="Arial" charset="0"/>
              </a:rPr>
              <a:t> adenine dinucleotide phosphate; OAA, oxaloacetate; PDH, pyruvate dehydrogenase; PEP, </a:t>
            </a:r>
            <a:r>
              <a:rPr lang="en-US" dirty="0" err="1" smtClean="0">
                <a:latin typeface="Arial" charset="0"/>
              </a:rPr>
              <a:t>phospho</a:t>
            </a:r>
            <a:r>
              <a:rPr lang="en-US" dirty="0" smtClean="0">
                <a:latin typeface="Arial" charset="0"/>
              </a:rPr>
              <a:t>-</a:t>
            </a:r>
            <a:r>
              <a:rPr lang="en-US" dirty="0" err="1" smtClean="0">
                <a:latin typeface="Arial" charset="0"/>
              </a:rPr>
              <a:t>enol</a:t>
            </a:r>
            <a:r>
              <a:rPr lang="en-US" dirty="0" smtClean="0">
                <a:latin typeface="Arial" charset="0"/>
              </a:rPr>
              <a:t>-pyruvate; 6PG, 6-phospho-gluconolactone; 3PG, 3-phopho-glycerate; PGD, </a:t>
            </a:r>
            <a:r>
              <a:rPr lang="en-US" dirty="0" err="1" smtClean="0">
                <a:latin typeface="Arial" charset="0"/>
              </a:rPr>
              <a:t>phosphogluconate</a:t>
            </a:r>
            <a:r>
              <a:rPr lang="en-US" dirty="0" smtClean="0">
                <a:latin typeface="Arial" charset="0"/>
              </a:rPr>
              <a:t> dehydrogenase; PHGDH, </a:t>
            </a:r>
            <a:r>
              <a:rPr lang="en-US" dirty="0" err="1" smtClean="0">
                <a:latin typeface="Arial" charset="0"/>
              </a:rPr>
              <a:t>phosphoglycerate</a:t>
            </a:r>
            <a:r>
              <a:rPr lang="en-US" dirty="0" smtClean="0">
                <a:latin typeface="Arial" charset="0"/>
              </a:rPr>
              <a:t> dehydrogenase; PPP, pentose phosphate pathway; P-PYR, </a:t>
            </a:r>
            <a:r>
              <a:rPr lang="en-US" dirty="0" err="1" smtClean="0">
                <a:latin typeface="Arial" charset="0"/>
              </a:rPr>
              <a:t>phosphohydroxypyruvate</a:t>
            </a:r>
            <a:r>
              <a:rPr lang="en-US" dirty="0" smtClean="0">
                <a:latin typeface="Arial" charset="0"/>
              </a:rPr>
              <a:t>; PSAT1, </a:t>
            </a:r>
            <a:r>
              <a:rPr lang="en-US" dirty="0" err="1" smtClean="0">
                <a:latin typeface="Arial" charset="0"/>
              </a:rPr>
              <a:t>phosphoserine</a:t>
            </a:r>
            <a:r>
              <a:rPr lang="en-US" dirty="0" smtClean="0">
                <a:latin typeface="Arial" charset="0"/>
              </a:rPr>
              <a:t> aminotransferase; SHMT1, serine </a:t>
            </a:r>
            <a:r>
              <a:rPr lang="en-US" dirty="0" err="1" smtClean="0">
                <a:latin typeface="Arial" charset="0"/>
              </a:rPr>
              <a:t>hydroxymethyl</a:t>
            </a:r>
            <a:r>
              <a:rPr lang="en-US" dirty="0" smtClean="0">
                <a:latin typeface="Arial" charset="0"/>
              </a:rPr>
              <a:t> </a:t>
            </a:r>
            <a:r>
              <a:rPr lang="en-US" dirty="0" err="1" smtClean="0">
                <a:latin typeface="Arial" charset="0"/>
              </a:rPr>
              <a:t>transferase</a:t>
            </a:r>
            <a:r>
              <a:rPr lang="en-US" dirty="0" smtClean="0">
                <a:latin typeface="Arial" charset="0"/>
              </a:rPr>
              <a:t>; </a:t>
            </a:r>
            <a:r>
              <a:rPr lang="en-US" dirty="0" err="1" smtClean="0">
                <a:latin typeface="Arial" charset="0"/>
              </a:rPr>
              <a:t>Succ</a:t>
            </a:r>
            <a:r>
              <a:rPr lang="en-US" dirty="0" smtClean="0">
                <a:latin typeface="Arial" charset="0"/>
              </a:rPr>
              <a:t>-CoA, </a:t>
            </a:r>
            <a:r>
              <a:rPr lang="en-US" dirty="0" err="1" smtClean="0">
                <a:latin typeface="Arial" charset="0"/>
              </a:rPr>
              <a:t>succinyl</a:t>
            </a:r>
            <a:r>
              <a:rPr lang="en-US" dirty="0" smtClean="0">
                <a:latin typeface="Arial" charset="0"/>
              </a:rPr>
              <a:t>-CoA; TCA, </a:t>
            </a:r>
            <a:r>
              <a:rPr lang="en-US" dirty="0" err="1" smtClean="0">
                <a:latin typeface="Arial" charset="0"/>
              </a:rPr>
              <a:t>tricarboxylic</a:t>
            </a:r>
            <a:r>
              <a:rPr lang="en-US" dirty="0" smtClean="0">
                <a:latin typeface="Arial" charset="0"/>
              </a:rPr>
              <a:t> acid; TA, </a:t>
            </a:r>
            <a:r>
              <a:rPr lang="en-US" dirty="0" err="1" smtClean="0">
                <a:latin typeface="Arial" charset="0"/>
              </a:rPr>
              <a:t>transaldolase</a:t>
            </a:r>
            <a:r>
              <a:rPr lang="en-US" dirty="0" smtClean="0">
                <a:latin typeface="Arial" charset="0"/>
              </a:rPr>
              <a:t>; TKT, </a:t>
            </a:r>
            <a:r>
              <a:rPr lang="en-US" dirty="0" err="1" smtClean="0">
                <a:latin typeface="Arial" charset="0"/>
              </a:rPr>
              <a:t>transketolase</a:t>
            </a:r>
            <a:r>
              <a:rPr lang="en-US" dirty="0" smtClean="0">
                <a:latin typeface="Arial" charset="0"/>
              </a:rPr>
              <a:t>. To see this illustration in color, the reader is referred to the web version of this article at </a:t>
            </a:r>
            <a:r>
              <a:rPr lang="en-US" dirty="0" err="1" smtClean="0">
                <a:latin typeface="Arial" charset="0"/>
              </a:rPr>
              <a:t>www.liebertpub.com</a:t>
            </a:r>
            <a:r>
              <a:rPr lang="en-US" dirty="0" smtClean="0">
                <a:latin typeface="Arial" charset="0"/>
              </a:rPr>
              <a:t>/</a:t>
            </a:r>
            <a:r>
              <a:rPr lang="en-US" dirty="0" err="1" smtClean="0">
                <a:latin typeface="Arial" charset="0"/>
              </a:rPr>
              <a:t>ars</a:t>
            </a:r>
            <a:endParaRPr lang="it-IT" dirty="0" smtClean="0"/>
          </a:p>
        </p:txBody>
      </p:sp>
      <p:sp>
        <p:nvSpPr>
          <p:cNvPr id="4" name="Segnaposto numero diapositiva 3"/>
          <p:cNvSpPr>
            <a:spLocks noGrp="1"/>
          </p:cNvSpPr>
          <p:nvPr>
            <p:ph type="sldNum" sz="quarter" idx="10"/>
          </p:nvPr>
        </p:nvSpPr>
        <p:spPr/>
        <p:txBody>
          <a:bodyPr/>
          <a:lstStyle/>
          <a:p>
            <a:fld id="{0866F9B7-FFAF-9844-8C48-993B90FFFB04}" type="slidenum">
              <a:rPr lang="it-IT" smtClean="0"/>
              <a:t>20</a:t>
            </a:fld>
            <a:endParaRPr lang="it-IT"/>
          </a:p>
        </p:txBody>
      </p:sp>
    </p:spTree>
    <p:extLst>
      <p:ext uri="{BB962C8B-B14F-4D97-AF65-F5344CB8AC3E}">
        <p14:creationId xmlns:p14="http://schemas.microsoft.com/office/powerpoint/2010/main" val="241164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fontScale="92500" lnSpcReduction="10000"/>
          </a:bodyPr>
          <a:lstStyle/>
          <a:p>
            <a:r>
              <a:rPr lang="it-IT" dirty="0"/>
              <a:t>The </a:t>
            </a:r>
            <a:r>
              <a:rPr lang="it-IT" dirty="0" err="1"/>
              <a:t>pentose</a:t>
            </a:r>
            <a:r>
              <a:rPr lang="it-IT" dirty="0"/>
              <a:t> </a:t>
            </a:r>
            <a:r>
              <a:rPr lang="it-IT" dirty="0" err="1"/>
              <a:t>phosphate</a:t>
            </a:r>
            <a:r>
              <a:rPr lang="it-IT" dirty="0"/>
              <a:t> </a:t>
            </a:r>
            <a:r>
              <a:rPr lang="it-IT" dirty="0" err="1"/>
              <a:t>pathway</a:t>
            </a:r>
            <a:endParaRPr lang="it-IT" dirty="0"/>
          </a:p>
          <a:p>
            <a:r>
              <a:rPr lang="it-IT" dirty="0"/>
              <a:t>The </a:t>
            </a:r>
            <a:r>
              <a:rPr lang="it-IT" dirty="0" err="1"/>
              <a:t>oxidative</a:t>
            </a:r>
            <a:r>
              <a:rPr lang="it-IT" dirty="0"/>
              <a:t> </a:t>
            </a:r>
            <a:r>
              <a:rPr lang="it-IT" dirty="0" err="1"/>
              <a:t>arm</a:t>
            </a:r>
            <a:r>
              <a:rPr lang="it-IT" dirty="0"/>
              <a:t> of </a:t>
            </a:r>
            <a:r>
              <a:rPr lang="it-IT" dirty="0" err="1"/>
              <a:t>pentose</a:t>
            </a:r>
            <a:r>
              <a:rPr lang="it-IT" dirty="0"/>
              <a:t> </a:t>
            </a:r>
            <a:r>
              <a:rPr lang="it-IT" dirty="0" err="1"/>
              <a:t>phosphate</a:t>
            </a:r>
            <a:r>
              <a:rPr lang="it-IT" dirty="0"/>
              <a:t> </a:t>
            </a:r>
            <a:r>
              <a:rPr lang="it-IT" dirty="0" err="1"/>
              <a:t>pathway</a:t>
            </a:r>
            <a:r>
              <a:rPr lang="it-IT" dirty="0"/>
              <a:t> </a:t>
            </a:r>
            <a:r>
              <a:rPr lang="it-IT" dirty="0" err="1"/>
              <a:t>is</a:t>
            </a:r>
            <a:r>
              <a:rPr lang="it-IT" dirty="0"/>
              <a:t> </a:t>
            </a:r>
            <a:r>
              <a:rPr lang="it-IT" dirty="0" err="1"/>
              <a:t>initiated</a:t>
            </a:r>
            <a:r>
              <a:rPr lang="it-IT" dirty="0"/>
              <a:t> by </a:t>
            </a:r>
            <a:r>
              <a:rPr lang="it-IT" dirty="0" err="1"/>
              <a:t>conversion</a:t>
            </a:r>
            <a:r>
              <a:rPr lang="it-IT" dirty="0"/>
              <a:t> of </a:t>
            </a:r>
            <a:r>
              <a:rPr lang="it-IT" dirty="0" err="1"/>
              <a:t>glucose</a:t>
            </a:r>
            <a:r>
              <a:rPr lang="it-IT" dirty="0"/>
              <a:t> to glucose-6-phosphate (G6P) by </a:t>
            </a:r>
            <a:r>
              <a:rPr lang="it-IT" dirty="0" err="1"/>
              <a:t>hexokinases</a:t>
            </a:r>
            <a:r>
              <a:rPr lang="it-IT" dirty="0"/>
              <a:t>. (1) Glucose-6 </a:t>
            </a:r>
            <a:r>
              <a:rPr lang="it-IT" dirty="0" err="1"/>
              <a:t>Phosphate</a:t>
            </a:r>
            <a:r>
              <a:rPr lang="it-IT" dirty="0"/>
              <a:t> </a:t>
            </a:r>
            <a:r>
              <a:rPr lang="it-IT" dirty="0" err="1"/>
              <a:t>Dehydrogenase</a:t>
            </a:r>
            <a:r>
              <a:rPr lang="it-IT" dirty="0"/>
              <a:t> (G6PDH) </a:t>
            </a:r>
            <a:r>
              <a:rPr lang="it-IT" dirty="0" err="1"/>
              <a:t>oxidizes</a:t>
            </a:r>
            <a:r>
              <a:rPr lang="it-IT" dirty="0"/>
              <a:t> glucose-6 </a:t>
            </a:r>
            <a:r>
              <a:rPr lang="it-IT" dirty="0" err="1"/>
              <a:t>phosphate</a:t>
            </a:r>
            <a:r>
              <a:rPr lang="it-IT" dirty="0"/>
              <a:t> to </a:t>
            </a:r>
            <a:r>
              <a:rPr lang="it-IT" dirty="0" err="1"/>
              <a:t>form</a:t>
            </a:r>
            <a:r>
              <a:rPr lang="it-IT" dirty="0"/>
              <a:t> 6-phosphogluconolactone </a:t>
            </a:r>
            <a:r>
              <a:rPr lang="it-IT" dirty="0" err="1"/>
              <a:t>while</a:t>
            </a:r>
            <a:r>
              <a:rPr lang="it-IT" dirty="0"/>
              <a:t> </a:t>
            </a:r>
            <a:r>
              <a:rPr lang="it-IT" dirty="0" err="1"/>
              <a:t>reducing</a:t>
            </a:r>
            <a:r>
              <a:rPr lang="it-IT" dirty="0"/>
              <a:t> NADP+ to NADPH. (2) </a:t>
            </a:r>
            <a:r>
              <a:rPr lang="it-IT" dirty="0" err="1"/>
              <a:t>Hydrolysis</a:t>
            </a:r>
            <a:r>
              <a:rPr lang="it-IT" dirty="0"/>
              <a:t> of 6-phosphogluconolactone by 6-Phosphogluconase (6PGL) </a:t>
            </a:r>
            <a:r>
              <a:rPr lang="it-IT" dirty="0" err="1"/>
              <a:t>generates</a:t>
            </a:r>
            <a:r>
              <a:rPr lang="it-IT" dirty="0"/>
              <a:t> 6-phosphogluconate(6PG). (3) </a:t>
            </a:r>
            <a:r>
              <a:rPr lang="it-IT" dirty="0" err="1"/>
              <a:t>Formation</a:t>
            </a:r>
            <a:r>
              <a:rPr lang="it-IT" dirty="0"/>
              <a:t> of ribulose-5-phosphate </a:t>
            </a:r>
            <a:r>
              <a:rPr lang="it-IT" dirty="0" err="1"/>
              <a:t>occurs</a:t>
            </a:r>
            <a:r>
              <a:rPr lang="it-IT" dirty="0"/>
              <a:t> by </a:t>
            </a:r>
            <a:r>
              <a:rPr lang="it-IT" dirty="0" err="1"/>
              <a:t>oxidative</a:t>
            </a:r>
            <a:r>
              <a:rPr lang="it-IT" dirty="0"/>
              <a:t> </a:t>
            </a:r>
            <a:r>
              <a:rPr lang="it-IT" dirty="0" err="1"/>
              <a:t>decarboxylation</a:t>
            </a:r>
            <a:r>
              <a:rPr lang="it-IT" dirty="0"/>
              <a:t> of 6-phosphogluconate by 6PGDH. In </a:t>
            </a:r>
            <a:r>
              <a:rPr lang="it-IT" dirty="0" err="1"/>
              <a:t>this</a:t>
            </a:r>
            <a:r>
              <a:rPr lang="it-IT" dirty="0"/>
              <a:t> </a:t>
            </a:r>
            <a:r>
              <a:rPr lang="it-IT" dirty="0" err="1"/>
              <a:t>step</a:t>
            </a:r>
            <a:r>
              <a:rPr lang="it-IT" dirty="0"/>
              <a:t> the </a:t>
            </a:r>
            <a:r>
              <a:rPr lang="it-IT" dirty="0" err="1"/>
              <a:t>second</a:t>
            </a:r>
            <a:r>
              <a:rPr lang="it-IT" dirty="0"/>
              <a:t> </a:t>
            </a:r>
            <a:r>
              <a:rPr lang="it-IT" dirty="0" err="1"/>
              <a:t>molecule</a:t>
            </a:r>
            <a:r>
              <a:rPr lang="it-IT" dirty="0"/>
              <a:t> of NADPH </a:t>
            </a:r>
            <a:r>
              <a:rPr lang="it-IT" dirty="0" err="1"/>
              <a:t>is</a:t>
            </a:r>
            <a:r>
              <a:rPr lang="it-IT" dirty="0"/>
              <a:t> </a:t>
            </a:r>
            <a:r>
              <a:rPr lang="it-IT" dirty="0" err="1"/>
              <a:t>generated</a:t>
            </a:r>
            <a:r>
              <a:rPr lang="it-IT" dirty="0"/>
              <a:t>. NADPH </a:t>
            </a:r>
            <a:r>
              <a:rPr lang="it-IT" dirty="0" err="1"/>
              <a:t>produced</a:t>
            </a:r>
            <a:r>
              <a:rPr lang="it-IT" dirty="0"/>
              <a:t> in </a:t>
            </a:r>
            <a:r>
              <a:rPr lang="it-IT" dirty="0" err="1"/>
              <a:t>oxidative</a:t>
            </a:r>
            <a:r>
              <a:rPr lang="it-IT" dirty="0"/>
              <a:t> PPP can be </a:t>
            </a:r>
            <a:r>
              <a:rPr lang="it-IT" dirty="0" err="1"/>
              <a:t>utilized</a:t>
            </a:r>
            <a:r>
              <a:rPr lang="it-IT" dirty="0"/>
              <a:t> for </a:t>
            </a:r>
            <a:r>
              <a:rPr lang="it-IT" dirty="0" err="1"/>
              <a:t>lipid</a:t>
            </a:r>
            <a:r>
              <a:rPr lang="it-IT" dirty="0"/>
              <a:t> </a:t>
            </a:r>
            <a:r>
              <a:rPr lang="it-IT" dirty="0" err="1"/>
              <a:t>biosynthesis</a:t>
            </a:r>
            <a:r>
              <a:rPr lang="it-IT" dirty="0"/>
              <a:t> or ROS </a:t>
            </a:r>
            <a:r>
              <a:rPr lang="it-IT" dirty="0" err="1"/>
              <a:t>detoxification</a:t>
            </a:r>
            <a:r>
              <a:rPr lang="it-IT" dirty="0"/>
              <a:t> (GSH) (</a:t>
            </a:r>
            <a:r>
              <a:rPr lang="it-IT" dirty="0" err="1"/>
              <a:t>see</a:t>
            </a:r>
            <a:r>
              <a:rPr lang="it-IT" dirty="0"/>
              <a:t> text for </a:t>
            </a:r>
            <a:r>
              <a:rPr lang="it-IT" dirty="0" err="1"/>
              <a:t>deatails</a:t>
            </a:r>
            <a:r>
              <a:rPr lang="it-IT" dirty="0"/>
              <a:t>). </a:t>
            </a:r>
            <a:r>
              <a:rPr lang="it-IT" dirty="0" err="1"/>
              <a:t>Ribulose</a:t>
            </a:r>
            <a:r>
              <a:rPr lang="it-IT" dirty="0"/>
              <a:t> 5 </a:t>
            </a:r>
            <a:r>
              <a:rPr lang="it-IT" dirty="0" err="1"/>
              <a:t>phoshate</a:t>
            </a:r>
            <a:r>
              <a:rPr lang="it-IT" dirty="0"/>
              <a:t> (Ru5P) </a:t>
            </a:r>
            <a:r>
              <a:rPr lang="it-IT" dirty="0" err="1"/>
              <a:t>undergoes</a:t>
            </a:r>
            <a:r>
              <a:rPr lang="it-IT" dirty="0"/>
              <a:t> (5) an </a:t>
            </a:r>
            <a:r>
              <a:rPr lang="it-IT" dirty="0" err="1"/>
              <a:t>isomerization</a:t>
            </a:r>
            <a:r>
              <a:rPr lang="it-IT" dirty="0"/>
              <a:t> by Ribulose-5-Phoshate </a:t>
            </a:r>
            <a:r>
              <a:rPr lang="it-IT" dirty="0" err="1"/>
              <a:t>Isomerase</a:t>
            </a:r>
            <a:r>
              <a:rPr lang="it-IT" dirty="0"/>
              <a:t> (RPI) or (6) </a:t>
            </a:r>
            <a:r>
              <a:rPr lang="it-IT" dirty="0" err="1"/>
              <a:t>epimerization</a:t>
            </a:r>
            <a:r>
              <a:rPr lang="it-IT" dirty="0"/>
              <a:t> </a:t>
            </a:r>
            <a:r>
              <a:rPr lang="it-IT" dirty="0" err="1"/>
              <a:t>reaction</a:t>
            </a:r>
            <a:r>
              <a:rPr lang="it-IT" dirty="0"/>
              <a:t> by Ribulose-5-Phoshate </a:t>
            </a:r>
            <a:r>
              <a:rPr lang="it-IT" dirty="0" err="1"/>
              <a:t>Epimerase</a:t>
            </a:r>
            <a:r>
              <a:rPr lang="it-IT" dirty="0"/>
              <a:t> (RPE) to generate ribose-5-phosphate(R5P) or xylulose-5-phosphate(Xu5P) </a:t>
            </a:r>
            <a:r>
              <a:rPr lang="it-IT" dirty="0" err="1"/>
              <a:t>respectively</a:t>
            </a:r>
            <a:r>
              <a:rPr lang="it-IT" dirty="0"/>
              <a:t>. Ribose-5-phosphate </a:t>
            </a:r>
            <a:r>
              <a:rPr lang="it-IT" dirty="0" err="1"/>
              <a:t>is</a:t>
            </a:r>
            <a:r>
              <a:rPr lang="it-IT" dirty="0"/>
              <a:t> </a:t>
            </a:r>
            <a:r>
              <a:rPr lang="it-IT" dirty="0" err="1"/>
              <a:t>converted</a:t>
            </a:r>
            <a:r>
              <a:rPr lang="it-IT" dirty="0"/>
              <a:t> to </a:t>
            </a:r>
            <a:r>
              <a:rPr lang="it-IT" dirty="0" err="1"/>
              <a:t>phosphoribosyl-pyrophosphate</a:t>
            </a:r>
            <a:r>
              <a:rPr lang="it-IT" dirty="0"/>
              <a:t> </a:t>
            </a:r>
            <a:r>
              <a:rPr lang="it-IT" dirty="0" err="1"/>
              <a:t>that</a:t>
            </a:r>
            <a:r>
              <a:rPr lang="it-IT" dirty="0"/>
              <a:t> </a:t>
            </a:r>
            <a:r>
              <a:rPr lang="it-IT" dirty="0" err="1"/>
              <a:t>serves</a:t>
            </a:r>
            <a:r>
              <a:rPr lang="it-IT" dirty="0"/>
              <a:t> </a:t>
            </a:r>
            <a:r>
              <a:rPr lang="it-IT" dirty="0" err="1"/>
              <a:t>as</a:t>
            </a:r>
            <a:r>
              <a:rPr lang="it-IT" dirty="0"/>
              <a:t> the </a:t>
            </a:r>
            <a:r>
              <a:rPr lang="it-IT" dirty="0" err="1"/>
              <a:t>backbone</a:t>
            </a:r>
            <a:r>
              <a:rPr lang="it-IT" dirty="0"/>
              <a:t> for </a:t>
            </a:r>
            <a:r>
              <a:rPr lang="it-IT" dirty="0" err="1"/>
              <a:t>ribonucleotide</a:t>
            </a:r>
            <a:r>
              <a:rPr lang="it-IT" dirty="0"/>
              <a:t> </a:t>
            </a:r>
            <a:r>
              <a:rPr lang="it-IT" dirty="0" err="1"/>
              <a:t>synthesis</a:t>
            </a:r>
            <a:r>
              <a:rPr lang="it-IT" dirty="0"/>
              <a:t>. In the </a:t>
            </a:r>
            <a:r>
              <a:rPr lang="it-IT" dirty="0" err="1"/>
              <a:t>nonoxidative</a:t>
            </a:r>
            <a:r>
              <a:rPr lang="it-IT" dirty="0"/>
              <a:t> PPP, (7) </a:t>
            </a:r>
            <a:r>
              <a:rPr lang="it-IT" dirty="0" err="1"/>
              <a:t>Transketolase</a:t>
            </a:r>
            <a:r>
              <a:rPr lang="it-IT" dirty="0"/>
              <a:t> </a:t>
            </a:r>
            <a:r>
              <a:rPr lang="it-IT" dirty="0" err="1"/>
              <a:t>transfers</a:t>
            </a:r>
            <a:r>
              <a:rPr lang="it-IT" dirty="0"/>
              <a:t> </a:t>
            </a:r>
            <a:r>
              <a:rPr lang="it-IT" dirty="0" err="1"/>
              <a:t>two</a:t>
            </a:r>
            <a:r>
              <a:rPr lang="it-IT" dirty="0"/>
              <a:t> carbon </a:t>
            </a:r>
            <a:r>
              <a:rPr lang="it-IT" dirty="0" err="1"/>
              <a:t>units</a:t>
            </a:r>
            <a:r>
              <a:rPr lang="it-IT" dirty="0"/>
              <a:t> from xylulose-5-phosphate to ribose-5-phosphate to generate sedoheptulose-7-phosphate (S7P) and glyceraldehyde-3-phosphate (G3P). (8) </a:t>
            </a:r>
            <a:r>
              <a:rPr lang="it-IT" dirty="0" err="1"/>
              <a:t>Transaldolase</a:t>
            </a:r>
            <a:r>
              <a:rPr lang="it-IT" dirty="0"/>
              <a:t> </a:t>
            </a:r>
            <a:r>
              <a:rPr lang="it-IT" dirty="0" err="1"/>
              <a:t>transfers</a:t>
            </a:r>
            <a:r>
              <a:rPr lang="it-IT" dirty="0"/>
              <a:t> </a:t>
            </a:r>
            <a:r>
              <a:rPr lang="it-IT" dirty="0" err="1"/>
              <a:t>three</a:t>
            </a:r>
            <a:r>
              <a:rPr lang="it-IT" dirty="0"/>
              <a:t> carbon </a:t>
            </a:r>
            <a:r>
              <a:rPr lang="it-IT" dirty="0" err="1"/>
              <a:t>units</a:t>
            </a:r>
            <a:r>
              <a:rPr lang="it-IT" dirty="0"/>
              <a:t> from sedoheptulose-7-phosphate to glyceraldehyde-3-phosphate to generate erythrose-4-phosphate and the first </a:t>
            </a:r>
            <a:r>
              <a:rPr lang="it-IT" dirty="0" err="1"/>
              <a:t>molecule</a:t>
            </a:r>
            <a:r>
              <a:rPr lang="it-IT" dirty="0"/>
              <a:t> of fructose-6-phosphate. (9) In a </a:t>
            </a:r>
            <a:r>
              <a:rPr lang="it-IT" dirty="0" err="1"/>
              <a:t>second</a:t>
            </a:r>
            <a:r>
              <a:rPr lang="it-IT" dirty="0"/>
              <a:t> </a:t>
            </a:r>
            <a:r>
              <a:rPr lang="it-IT" dirty="0" err="1"/>
              <a:t>transketolase</a:t>
            </a:r>
            <a:r>
              <a:rPr lang="it-IT" dirty="0"/>
              <a:t> </a:t>
            </a:r>
            <a:r>
              <a:rPr lang="it-IT" dirty="0" err="1"/>
              <a:t>reaction</a:t>
            </a:r>
            <a:r>
              <a:rPr lang="it-IT" dirty="0"/>
              <a:t>, </a:t>
            </a:r>
            <a:r>
              <a:rPr lang="it-IT" dirty="0" err="1"/>
              <a:t>two</a:t>
            </a:r>
            <a:r>
              <a:rPr lang="it-IT" dirty="0"/>
              <a:t> carbon </a:t>
            </a:r>
            <a:r>
              <a:rPr lang="it-IT" dirty="0" err="1"/>
              <a:t>units</a:t>
            </a:r>
            <a:r>
              <a:rPr lang="it-IT" dirty="0"/>
              <a:t> from xylulose-5-phosphate are </a:t>
            </a:r>
            <a:r>
              <a:rPr lang="it-IT" dirty="0" err="1"/>
              <a:t>transferred</a:t>
            </a:r>
            <a:r>
              <a:rPr lang="it-IT" dirty="0"/>
              <a:t> to erythrose-4-phosphate to </a:t>
            </a:r>
            <a:r>
              <a:rPr lang="it-IT" dirty="0" err="1"/>
              <a:t>yield</a:t>
            </a:r>
            <a:r>
              <a:rPr lang="it-IT" dirty="0"/>
              <a:t> a </a:t>
            </a:r>
            <a:r>
              <a:rPr lang="it-IT" dirty="0" err="1"/>
              <a:t>second</a:t>
            </a:r>
            <a:r>
              <a:rPr lang="it-IT" dirty="0"/>
              <a:t> </a:t>
            </a:r>
            <a:r>
              <a:rPr lang="it-IT" dirty="0" err="1"/>
              <a:t>molecule</a:t>
            </a:r>
            <a:r>
              <a:rPr lang="it-IT" dirty="0"/>
              <a:t> of fructose-6-phosphate and glyceraldehyde-3-phosphate. Fructose-6-phosphate (F6P) can </a:t>
            </a:r>
            <a:r>
              <a:rPr lang="it-IT" dirty="0" err="1"/>
              <a:t>either</a:t>
            </a:r>
            <a:r>
              <a:rPr lang="it-IT" dirty="0"/>
              <a:t> be </a:t>
            </a:r>
            <a:r>
              <a:rPr lang="it-IT" dirty="0" err="1"/>
              <a:t>used</a:t>
            </a:r>
            <a:r>
              <a:rPr lang="it-IT" dirty="0"/>
              <a:t> for </a:t>
            </a:r>
            <a:r>
              <a:rPr lang="it-IT" dirty="0" err="1"/>
              <a:t>glycolysis</a:t>
            </a:r>
            <a:r>
              <a:rPr lang="it-IT" dirty="0"/>
              <a:t> or be </a:t>
            </a:r>
            <a:r>
              <a:rPr lang="it-IT" dirty="0" err="1"/>
              <a:t>converted</a:t>
            </a:r>
            <a:r>
              <a:rPr lang="it-IT" dirty="0"/>
              <a:t> back to G6P to </a:t>
            </a:r>
            <a:r>
              <a:rPr lang="it-IT" dirty="0" err="1"/>
              <a:t>replenish</a:t>
            </a:r>
            <a:r>
              <a:rPr lang="it-IT" dirty="0"/>
              <a:t> the </a:t>
            </a:r>
            <a:r>
              <a:rPr lang="it-IT" dirty="0" err="1"/>
              <a:t>oxidative</a:t>
            </a:r>
            <a:r>
              <a:rPr lang="it-IT" dirty="0"/>
              <a:t> PPP, </a:t>
            </a:r>
            <a:r>
              <a:rPr lang="it-IT" dirty="0" err="1"/>
              <a:t>while</a:t>
            </a:r>
            <a:r>
              <a:rPr lang="it-IT" dirty="0"/>
              <a:t> G3P can be </a:t>
            </a:r>
            <a:r>
              <a:rPr lang="it-IT" dirty="0" err="1"/>
              <a:t>utilized</a:t>
            </a:r>
            <a:r>
              <a:rPr lang="it-IT" dirty="0"/>
              <a:t> in </a:t>
            </a:r>
            <a:r>
              <a:rPr lang="it-IT" dirty="0" err="1"/>
              <a:t>glycolysis</a:t>
            </a:r>
            <a:r>
              <a:rPr lang="it-IT" dirty="0"/>
              <a:t>, </a:t>
            </a:r>
            <a:r>
              <a:rPr lang="it-IT" dirty="0" err="1"/>
              <a:t>depending</a:t>
            </a:r>
            <a:r>
              <a:rPr lang="it-IT" dirty="0"/>
              <a:t> on the </a:t>
            </a:r>
            <a:r>
              <a:rPr lang="it-IT" dirty="0" err="1"/>
              <a:t>cellular</a:t>
            </a:r>
            <a:r>
              <a:rPr lang="it-IT" dirty="0"/>
              <a:t> </a:t>
            </a:r>
            <a:r>
              <a:rPr lang="it-IT" dirty="0" err="1"/>
              <a:t>requirements</a:t>
            </a:r>
            <a:r>
              <a:rPr lang="it-IT" dirty="0"/>
              <a:t> (</a:t>
            </a:r>
            <a:r>
              <a:rPr lang="it-IT" dirty="0" err="1"/>
              <a:t>see</a:t>
            </a:r>
            <a:r>
              <a:rPr lang="it-IT" dirty="0"/>
              <a:t> text for </a:t>
            </a:r>
            <a:r>
              <a:rPr lang="it-IT" dirty="0" err="1"/>
              <a:t>details</a:t>
            </a:r>
            <a:r>
              <a:rPr lang="it-IT" dirty="0"/>
              <a:t>). The </a:t>
            </a:r>
            <a:r>
              <a:rPr lang="it-IT" dirty="0" err="1"/>
              <a:t>oxidative</a:t>
            </a:r>
            <a:r>
              <a:rPr lang="it-IT" dirty="0"/>
              <a:t> and </a:t>
            </a:r>
            <a:r>
              <a:rPr lang="it-IT" dirty="0" err="1"/>
              <a:t>nonoxidative</a:t>
            </a:r>
            <a:r>
              <a:rPr lang="it-IT" dirty="0"/>
              <a:t> </a:t>
            </a:r>
            <a:r>
              <a:rPr lang="it-IT" dirty="0" err="1"/>
              <a:t>branches</a:t>
            </a:r>
            <a:r>
              <a:rPr lang="it-IT" dirty="0"/>
              <a:t> of the PPP are </a:t>
            </a:r>
            <a:r>
              <a:rPr lang="it-IT" dirty="0" err="1"/>
              <a:t>highlighted</a:t>
            </a:r>
            <a:r>
              <a:rPr lang="it-IT" dirty="0"/>
              <a:t> by a blue and </a:t>
            </a:r>
            <a:r>
              <a:rPr lang="it-IT" dirty="0" err="1"/>
              <a:t>yellow</a:t>
            </a:r>
            <a:r>
              <a:rPr lang="it-IT" dirty="0"/>
              <a:t> backgrounds </a:t>
            </a:r>
            <a:r>
              <a:rPr lang="it-IT" dirty="0" err="1"/>
              <a:t>respectively</a:t>
            </a:r>
            <a:r>
              <a:rPr lang="it-IT" dirty="0" smtClean="0"/>
              <a:t>.</a:t>
            </a:r>
          </a:p>
          <a:p>
            <a:endParaRPr lang="it-IT" dirty="0"/>
          </a:p>
        </p:txBody>
      </p:sp>
      <p:sp>
        <p:nvSpPr>
          <p:cNvPr id="4" name="Segnaposto numero diapositiva 3"/>
          <p:cNvSpPr>
            <a:spLocks noGrp="1"/>
          </p:cNvSpPr>
          <p:nvPr>
            <p:ph type="sldNum" sz="quarter" idx="10"/>
          </p:nvPr>
        </p:nvSpPr>
        <p:spPr/>
        <p:txBody>
          <a:bodyPr/>
          <a:lstStyle/>
          <a:p>
            <a:fld id="{0866F9B7-FFAF-9844-8C48-993B90FFFB04}" type="slidenum">
              <a:rPr lang="it-IT" smtClean="0"/>
              <a:t>21</a:t>
            </a:fld>
            <a:endParaRPr lang="it-IT"/>
          </a:p>
        </p:txBody>
      </p:sp>
    </p:spTree>
    <p:extLst>
      <p:ext uri="{BB962C8B-B14F-4D97-AF65-F5344CB8AC3E}">
        <p14:creationId xmlns:p14="http://schemas.microsoft.com/office/powerpoint/2010/main" val="2367646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686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it-IT">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 </a:t>
            </a:r>
            <a:r>
              <a:rPr lang="it-IT" dirty="0" err="1" smtClean="0"/>
              <a:t>Monocarboxylate</a:t>
            </a:r>
            <a:r>
              <a:rPr lang="it-IT" dirty="0" smtClean="0"/>
              <a:t> </a:t>
            </a:r>
            <a:r>
              <a:rPr lang="it-IT" dirty="0" err="1" smtClean="0"/>
              <a:t>transporters</a:t>
            </a:r>
            <a:r>
              <a:rPr lang="it-IT" dirty="0" smtClean="0"/>
              <a:t> in the brain and in </a:t>
            </a:r>
            <a:r>
              <a:rPr lang="it-IT" dirty="0" err="1" smtClean="0"/>
              <a:t>cancer</a:t>
            </a:r>
            <a:endParaRPr lang="it-IT" dirty="0" smtClean="0"/>
          </a:p>
          <a:p>
            <a:r>
              <a:rPr lang="it-IT" dirty="0" smtClean="0"/>
              <a:t>March 2016Biochimica et </a:t>
            </a:r>
            <a:r>
              <a:rPr lang="it-IT" dirty="0" err="1" smtClean="0"/>
              <a:t>Biophysica</a:t>
            </a:r>
            <a:r>
              <a:rPr lang="it-IT" dirty="0" smtClean="0"/>
              <a:t> Acta (BBA) - </a:t>
            </a:r>
            <a:r>
              <a:rPr lang="it-IT" dirty="0" err="1" smtClean="0"/>
              <a:t>Molecular</a:t>
            </a:r>
            <a:r>
              <a:rPr lang="it-IT" dirty="0" smtClean="0"/>
              <a:t> Cell </a:t>
            </a:r>
            <a:r>
              <a:rPr lang="it-IT" dirty="0" err="1" smtClean="0"/>
              <a:t>Research</a:t>
            </a:r>
            <a:r>
              <a:rPr lang="it-IT" dirty="0" smtClean="0"/>
              <a:t> 1863(10)</a:t>
            </a:r>
          </a:p>
          <a:p>
            <a:r>
              <a:rPr lang="it-IT" dirty="0" smtClean="0"/>
              <a:t>DOI: 10.1016/j.bbamcr.2016.03.013</a:t>
            </a:r>
            <a:endParaRPr lang="it-IT" dirty="0"/>
          </a:p>
        </p:txBody>
      </p:sp>
      <p:sp>
        <p:nvSpPr>
          <p:cNvPr id="4" name="Segnaposto numero diapositiva 3"/>
          <p:cNvSpPr>
            <a:spLocks noGrp="1"/>
          </p:cNvSpPr>
          <p:nvPr>
            <p:ph type="sldNum" sz="quarter" idx="10"/>
          </p:nvPr>
        </p:nvSpPr>
        <p:spPr/>
        <p:txBody>
          <a:bodyPr/>
          <a:lstStyle/>
          <a:p>
            <a:fld id="{0866F9B7-FFAF-9844-8C48-993B90FFFB04}" type="slidenum">
              <a:rPr lang="it-IT" smtClean="0"/>
              <a:t>33</a:t>
            </a:fld>
            <a:endParaRPr lang="it-IT"/>
          </a:p>
        </p:txBody>
      </p:sp>
    </p:spTree>
    <p:extLst>
      <p:ext uri="{BB962C8B-B14F-4D97-AF65-F5344CB8AC3E}">
        <p14:creationId xmlns:p14="http://schemas.microsoft.com/office/powerpoint/2010/main" val="238629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smtClean="0"/>
              <a:t>Nutrient</a:t>
            </a:r>
            <a:r>
              <a:rPr lang="it-IT" dirty="0" smtClean="0"/>
              <a:t> </a:t>
            </a:r>
            <a:r>
              <a:rPr lang="it-IT" dirty="0" err="1" smtClean="0"/>
              <a:t>flux</a:t>
            </a:r>
            <a:r>
              <a:rPr lang="it-IT" dirty="0" smtClean="0"/>
              <a:t> </a:t>
            </a:r>
            <a:r>
              <a:rPr lang="it-IT" dirty="0" err="1" smtClean="0"/>
              <a:t>through</a:t>
            </a:r>
            <a:r>
              <a:rPr lang="it-IT" dirty="0" smtClean="0"/>
              <a:t> the </a:t>
            </a:r>
            <a:r>
              <a:rPr lang="it-IT" dirty="0" err="1" smtClean="0"/>
              <a:t>hexosamine</a:t>
            </a:r>
            <a:r>
              <a:rPr lang="it-IT" dirty="0" smtClean="0"/>
              <a:t> </a:t>
            </a:r>
            <a:r>
              <a:rPr lang="it-IT" dirty="0" err="1" smtClean="0"/>
              <a:t>biosynthetic</a:t>
            </a:r>
            <a:r>
              <a:rPr lang="it-IT" dirty="0" smtClean="0"/>
              <a:t> </a:t>
            </a:r>
            <a:r>
              <a:rPr lang="it-IT" dirty="0" err="1" smtClean="0"/>
              <a:t>pathway</a:t>
            </a:r>
            <a:r>
              <a:rPr lang="it-IT" dirty="0" smtClean="0"/>
              <a:t> </a:t>
            </a:r>
            <a:r>
              <a:rPr lang="it-IT" dirty="0" err="1" smtClean="0"/>
              <a:t>regulates</a:t>
            </a:r>
            <a:r>
              <a:rPr lang="it-IT" dirty="0" smtClean="0"/>
              <a:t> </a:t>
            </a:r>
            <a:r>
              <a:rPr lang="it-IT" dirty="0" err="1" smtClean="0"/>
              <a:t>protein</a:t>
            </a:r>
            <a:r>
              <a:rPr lang="it-IT" dirty="0" smtClean="0"/>
              <a:t> O-</a:t>
            </a:r>
            <a:r>
              <a:rPr lang="it-IT" dirty="0" err="1" smtClean="0"/>
              <a:t>GlcNAcylation</a:t>
            </a:r>
            <a:endParaRPr lang="it-IT" dirty="0" smtClean="0"/>
          </a:p>
          <a:p>
            <a:r>
              <a:rPr lang="it-IT" dirty="0" smtClean="0"/>
              <a:t>a | </a:t>
            </a:r>
            <a:r>
              <a:rPr lang="it-IT" dirty="0" err="1" smtClean="0"/>
              <a:t>Glucose</a:t>
            </a:r>
            <a:r>
              <a:rPr lang="it-IT" dirty="0" smtClean="0"/>
              <a:t> (</a:t>
            </a:r>
            <a:r>
              <a:rPr lang="it-IT" dirty="0" err="1" smtClean="0"/>
              <a:t>Glc</a:t>
            </a:r>
            <a:r>
              <a:rPr lang="it-IT" dirty="0" smtClean="0"/>
              <a:t>) </a:t>
            </a:r>
            <a:r>
              <a:rPr lang="it-IT" dirty="0" err="1" smtClean="0"/>
              <a:t>is</a:t>
            </a:r>
            <a:r>
              <a:rPr lang="it-IT" dirty="0" smtClean="0"/>
              <a:t> </a:t>
            </a:r>
            <a:r>
              <a:rPr lang="it-IT" dirty="0" err="1" smtClean="0"/>
              <a:t>taken</a:t>
            </a:r>
            <a:r>
              <a:rPr lang="it-IT" dirty="0" smtClean="0"/>
              <a:t> up from the </a:t>
            </a:r>
            <a:r>
              <a:rPr lang="it-IT" dirty="0" err="1" smtClean="0"/>
              <a:t>extracellular</a:t>
            </a:r>
            <a:r>
              <a:rPr lang="it-IT" dirty="0" smtClean="0"/>
              <a:t> milieu by </a:t>
            </a:r>
            <a:r>
              <a:rPr lang="it-IT" dirty="0" err="1" smtClean="0"/>
              <a:t>glucose</a:t>
            </a:r>
            <a:r>
              <a:rPr lang="it-IT" dirty="0" smtClean="0"/>
              <a:t> </a:t>
            </a:r>
            <a:r>
              <a:rPr lang="it-IT" dirty="0" err="1" smtClean="0"/>
              <a:t>transporter</a:t>
            </a:r>
            <a:r>
              <a:rPr lang="it-IT" dirty="0" smtClean="0"/>
              <a:t> (GLUT) </a:t>
            </a:r>
            <a:r>
              <a:rPr lang="it-IT" dirty="0" err="1" smtClean="0"/>
              <a:t>proteins</a:t>
            </a:r>
            <a:r>
              <a:rPr lang="it-IT" dirty="0" smtClean="0"/>
              <a:t>. </a:t>
            </a:r>
            <a:r>
              <a:rPr lang="it-IT" dirty="0" err="1" smtClean="0"/>
              <a:t>While</a:t>
            </a:r>
            <a:r>
              <a:rPr lang="it-IT" dirty="0" smtClean="0"/>
              <a:t> a </a:t>
            </a:r>
            <a:r>
              <a:rPr lang="it-IT" dirty="0" err="1" smtClean="0"/>
              <a:t>majority</a:t>
            </a:r>
            <a:r>
              <a:rPr lang="it-IT" dirty="0" smtClean="0"/>
              <a:t> of </a:t>
            </a:r>
            <a:r>
              <a:rPr lang="it-IT" dirty="0" err="1" smtClean="0"/>
              <a:t>glucose</a:t>
            </a:r>
            <a:r>
              <a:rPr lang="it-IT" dirty="0" smtClean="0"/>
              <a:t> </a:t>
            </a:r>
            <a:r>
              <a:rPr lang="it-IT" dirty="0" err="1" smtClean="0"/>
              <a:t>is</a:t>
            </a:r>
            <a:r>
              <a:rPr lang="it-IT" dirty="0" smtClean="0"/>
              <a:t> </a:t>
            </a:r>
            <a:r>
              <a:rPr lang="it-IT" dirty="0" err="1" smtClean="0"/>
              <a:t>used</a:t>
            </a:r>
            <a:r>
              <a:rPr lang="it-IT" dirty="0" smtClean="0"/>
              <a:t> for </a:t>
            </a:r>
            <a:r>
              <a:rPr lang="it-IT" dirty="0" err="1" smtClean="0"/>
              <a:t>glycolysis</a:t>
            </a:r>
            <a:r>
              <a:rPr lang="it-IT" dirty="0" smtClean="0"/>
              <a:t> and </a:t>
            </a:r>
            <a:r>
              <a:rPr lang="it-IT" dirty="0" err="1" smtClean="0"/>
              <a:t>glycogen</a:t>
            </a:r>
            <a:r>
              <a:rPr lang="it-IT" dirty="0" smtClean="0"/>
              <a:t> </a:t>
            </a:r>
            <a:r>
              <a:rPr lang="it-IT" dirty="0" err="1" smtClean="0"/>
              <a:t>synthesis</a:t>
            </a:r>
            <a:r>
              <a:rPr lang="it-IT" dirty="0" smtClean="0"/>
              <a:t>, ~2–5% of </a:t>
            </a:r>
            <a:r>
              <a:rPr lang="it-IT" dirty="0" err="1" smtClean="0"/>
              <a:t>glucose</a:t>
            </a:r>
            <a:r>
              <a:rPr lang="it-IT" dirty="0" smtClean="0"/>
              <a:t> </a:t>
            </a:r>
            <a:r>
              <a:rPr lang="it-IT" dirty="0" err="1" smtClean="0"/>
              <a:t>is</a:t>
            </a:r>
            <a:r>
              <a:rPr lang="it-IT" dirty="0" smtClean="0"/>
              <a:t> </a:t>
            </a:r>
            <a:r>
              <a:rPr lang="it-IT" dirty="0" err="1" smtClean="0"/>
              <a:t>channeled</a:t>
            </a:r>
            <a:r>
              <a:rPr lang="it-IT" dirty="0" smtClean="0"/>
              <a:t> </a:t>
            </a:r>
            <a:r>
              <a:rPr lang="it-IT" dirty="0" err="1" smtClean="0"/>
              <a:t>into</a:t>
            </a:r>
            <a:r>
              <a:rPr lang="it-IT" dirty="0" smtClean="0"/>
              <a:t> the </a:t>
            </a:r>
            <a:r>
              <a:rPr lang="it-IT" dirty="0" err="1" smtClean="0"/>
              <a:t>hexosamine</a:t>
            </a:r>
            <a:r>
              <a:rPr lang="it-IT" dirty="0" smtClean="0"/>
              <a:t> </a:t>
            </a:r>
            <a:r>
              <a:rPr lang="it-IT" dirty="0" err="1" smtClean="0"/>
              <a:t>biosynthetic</a:t>
            </a:r>
            <a:r>
              <a:rPr lang="it-IT" dirty="0" smtClean="0"/>
              <a:t> </a:t>
            </a:r>
            <a:r>
              <a:rPr lang="it-IT" dirty="0" err="1" smtClean="0"/>
              <a:t>pathway</a:t>
            </a:r>
            <a:r>
              <a:rPr lang="it-IT" dirty="0" smtClean="0"/>
              <a:t> (HBP). Glutamine:fructose-6-phosphate </a:t>
            </a:r>
            <a:r>
              <a:rPr lang="it-IT" dirty="0" err="1" smtClean="0"/>
              <a:t>amidotransferase</a:t>
            </a:r>
            <a:r>
              <a:rPr lang="it-IT" dirty="0" smtClean="0"/>
              <a:t> (GFAT) </a:t>
            </a:r>
            <a:r>
              <a:rPr lang="it-IT" dirty="0" err="1" smtClean="0"/>
              <a:t>catalyzes</a:t>
            </a:r>
            <a:r>
              <a:rPr lang="it-IT" dirty="0" smtClean="0"/>
              <a:t> the rate-</a:t>
            </a:r>
            <a:r>
              <a:rPr lang="it-IT" dirty="0" err="1" smtClean="0"/>
              <a:t>limiting</a:t>
            </a:r>
            <a:r>
              <a:rPr lang="it-IT" dirty="0" smtClean="0"/>
              <a:t> </a:t>
            </a:r>
            <a:r>
              <a:rPr lang="it-IT" dirty="0" err="1" smtClean="0"/>
              <a:t>step</a:t>
            </a:r>
            <a:r>
              <a:rPr lang="it-IT" dirty="0" smtClean="0"/>
              <a:t> of the HBP, </a:t>
            </a:r>
            <a:r>
              <a:rPr lang="it-IT" dirty="0" err="1" smtClean="0"/>
              <a:t>which</a:t>
            </a:r>
            <a:r>
              <a:rPr lang="it-IT" dirty="0" smtClean="0"/>
              <a:t> </a:t>
            </a:r>
            <a:r>
              <a:rPr lang="it-IT" dirty="0" err="1" smtClean="0"/>
              <a:t>converts</a:t>
            </a:r>
            <a:r>
              <a:rPr lang="it-IT" dirty="0" smtClean="0"/>
              <a:t> fructose-6-phosphate (Fru-6P) </a:t>
            </a:r>
            <a:r>
              <a:rPr lang="it-IT" dirty="0" err="1" smtClean="0"/>
              <a:t>into</a:t>
            </a:r>
            <a:r>
              <a:rPr lang="it-IT" dirty="0" smtClean="0"/>
              <a:t> glucosamine-6-phosphate (GlcN-6P). </a:t>
            </a:r>
            <a:r>
              <a:rPr lang="it-IT" dirty="0" err="1" smtClean="0"/>
              <a:t>Subsequent</a:t>
            </a:r>
            <a:r>
              <a:rPr lang="it-IT" dirty="0" smtClean="0"/>
              <a:t> </a:t>
            </a:r>
            <a:r>
              <a:rPr lang="it-IT" dirty="0" err="1" smtClean="0"/>
              <a:t>acetylation</a:t>
            </a:r>
            <a:r>
              <a:rPr lang="it-IT" dirty="0" smtClean="0"/>
              <a:t> and </a:t>
            </a:r>
            <a:r>
              <a:rPr lang="it-IT" dirty="0" err="1" smtClean="0"/>
              <a:t>uridylation</a:t>
            </a:r>
            <a:r>
              <a:rPr lang="it-IT" dirty="0" smtClean="0"/>
              <a:t> of GlcN-6P </a:t>
            </a:r>
            <a:r>
              <a:rPr lang="it-IT" dirty="0" err="1" smtClean="0"/>
              <a:t>yields</a:t>
            </a:r>
            <a:r>
              <a:rPr lang="it-IT" dirty="0" smtClean="0"/>
              <a:t> the </a:t>
            </a:r>
            <a:r>
              <a:rPr lang="it-IT" dirty="0" err="1" smtClean="0"/>
              <a:t>donor</a:t>
            </a:r>
            <a:r>
              <a:rPr lang="it-IT" dirty="0" smtClean="0"/>
              <a:t> </a:t>
            </a:r>
            <a:r>
              <a:rPr lang="it-IT" dirty="0" err="1" smtClean="0"/>
              <a:t>substrate</a:t>
            </a:r>
            <a:r>
              <a:rPr lang="it-IT" dirty="0" smtClean="0"/>
              <a:t> for </a:t>
            </a:r>
            <a:r>
              <a:rPr lang="it-IT" dirty="0" err="1" smtClean="0"/>
              <a:t>protein</a:t>
            </a:r>
            <a:r>
              <a:rPr lang="it-IT" dirty="0" smtClean="0"/>
              <a:t> O-</a:t>
            </a:r>
            <a:r>
              <a:rPr lang="it-IT" dirty="0" err="1" smtClean="0"/>
              <a:t>GlcNAcylation</a:t>
            </a:r>
            <a:r>
              <a:rPr lang="it-IT" dirty="0" smtClean="0"/>
              <a:t>, uridine </a:t>
            </a:r>
            <a:r>
              <a:rPr lang="it-IT" dirty="0" err="1" smtClean="0"/>
              <a:t>diphosphate</a:t>
            </a:r>
            <a:r>
              <a:rPr lang="it-IT" dirty="0" smtClean="0"/>
              <a:t> </a:t>
            </a:r>
            <a:r>
              <a:rPr lang="it-IT" dirty="0" err="1" smtClean="0"/>
              <a:t>N-acetylglucosamine</a:t>
            </a:r>
            <a:r>
              <a:rPr lang="it-IT" dirty="0" smtClean="0"/>
              <a:t> (UDP-</a:t>
            </a:r>
            <a:r>
              <a:rPr lang="it-IT" dirty="0" err="1" smtClean="0"/>
              <a:t>GlcNAc</a:t>
            </a:r>
            <a:r>
              <a:rPr lang="it-IT" dirty="0" smtClean="0"/>
              <a:t>). O-</a:t>
            </a:r>
            <a:r>
              <a:rPr lang="it-IT" dirty="0" err="1" smtClean="0"/>
              <a:t>GlcNAc</a:t>
            </a:r>
            <a:r>
              <a:rPr lang="it-IT" dirty="0" smtClean="0"/>
              <a:t> </a:t>
            </a:r>
            <a:r>
              <a:rPr lang="it-IT" dirty="0" err="1" smtClean="0"/>
              <a:t>transferase</a:t>
            </a:r>
            <a:r>
              <a:rPr lang="it-IT" dirty="0" smtClean="0"/>
              <a:t> (OGT) and O-</a:t>
            </a:r>
            <a:r>
              <a:rPr lang="it-IT" dirty="0" err="1" smtClean="0"/>
              <a:t>GlcNAcase</a:t>
            </a:r>
            <a:r>
              <a:rPr lang="it-IT" dirty="0" smtClean="0"/>
              <a:t> (OGA) </a:t>
            </a:r>
            <a:r>
              <a:rPr lang="it-IT" dirty="0" err="1" smtClean="0"/>
              <a:t>catalyze</a:t>
            </a:r>
            <a:r>
              <a:rPr lang="it-IT" dirty="0" smtClean="0"/>
              <a:t> the </a:t>
            </a:r>
            <a:r>
              <a:rPr lang="it-IT" dirty="0" err="1" smtClean="0"/>
              <a:t>addition</a:t>
            </a:r>
            <a:r>
              <a:rPr lang="it-IT" dirty="0" smtClean="0"/>
              <a:t> and </a:t>
            </a:r>
            <a:r>
              <a:rPr lang="it-IT" dirty="0" err="1" smtClean="0"/>
              <a:t>removal</a:t>
            </a:r>
            <a:r>
              <a:rPr lang="it-IT" dirty="0" smtClean="0"/>
              <a:t> of O-</a:t>
            </a:r>
            <a:r>
              <a:rPr lang="it-IT" dirty="0" err="1" smtClean="0"/>
              <a:t>GlcNAc</a:t>
            </a:r>
            <a:r>
              <a:rPr lang="it-IT" dirty="0" smtClean="0"/>
              <a:t>, </a:t>
            </a:r>
            <a:r>
              <a:rPr lang="it-IT" dirty="0" err="1" smtClean="0"/>
              <a:t>respectively</a:t>
            </a:r>
            <a:r>
              <a:rPr lang="it-IT" dirty="0" smtClean="0"/>
              <a:t>. Free </a:t>
            </a:r>
            <a:r>
              <a:rPr lang="it-IT" dirty="0" err="1" smtClean="0"/>
              <a:t>GlcNAc</a:t>
            </a:r>
            <a:r>
              <a:rPr lang="it-IT" dirty="0" smtClean="0"/>
              <a:t> can be </a:t>
            </a:r>
            <a:r>
              <a:rPr lang="it-IT" dirty="0" err="1" smtClean="0"/>
              <a:t>recycled</a:t>
            </a:r>
            <a:r>
              <a:rPr lang="it-IT" dirty="0" smtClean="0"/>
              <a:t> via the </a:t>
            </a:r>
            <a:r>
              <a:rPr lang="it-IT" dirty="0" err="1" smtClean="0"/>
              <a:t>GlcNAc</a:t>
            </a:r>
            <a:r>
              <a:rPr lang="it-IT" dirty="0" smtClean="0"/>
              <a:t> </a:t>
            </a:r>
            <a:r>
              <a:rPr lang="it-IT" dirty="0" err="1" smtClean="0"/>
              <a:t>salvage</a:t>
            </a:r>
            <a:r>
              <a:rPr lang="it-IT" dirty="0" smtClean="0"/>
              <a:t> </a:t>
            </a:r>
            <a:r>
              <a:rPr lang="it-IT" dirty="0" err="1" smtClean="0"/>
              <a:t>pathway</a:t>
            </a:r>
            <a:r>
              <a:rPr lang="it-IT" dirty="0" smtClean="0"/>
              <a:t>, </a:t>
            </a:r>
            <a:r>
              <a:rPr lang="it-IT" dirty="0" err="1" smtClean="0"/>
              <a:t>which</a:t>
            </a:r>
            <a:r>
              <a:rPr lang="it-IT" dirty="0" smtClean="0"/>
              <a:t> </a:t>
            </a:r>
            <a:r>
              <a:rPr lang="it-IT" dirty="0" err="1" smtClean="0"/>
              <a:t>converts</a:t>
            </a:r>
            <a:r>
              <a:rPr lang="it-IT" dirty="0" smtClean="0"/>
              <a:t> </a:t>
            </a:r>
            <a:r>
              <a:rPr lang="it-IT" dirty="0" err="1" smtClean="0"/>
              <a:t>GlcNAc</a:t>
            </a:r>
            <a:r>
              <a:rPr lang="it-IT" dirty="0" smtClean="0"/>
              <a:t> </a:t>
            </a:r>
            <a:r>
              <a:rPr lang="it-IT" dirty="0" err="1" smtClean="0"/>
              <a:t>into</a:t>
            </a:r>
            <a:r>
              <a:rPr lang="it-IT" dirty="0" smtClean="0"/>
              <a:t> GlcNAc-6-phosphate (GlcNAc-6P) </a:t>
            </a:r>
            <a:r>
              <a:rPr lang="it-IT" dirty="0" err="1" smtClean="0"/>
              <a:t>that</a:t>
            </a:r>
            <a:r>
              <a:rPr lang="it-IT" dirty="0" smtClean="0"/>
              <a:t> can be </a:t>
            </a:r>
            <a:r>
              <a:rPr lang="it-IT" dirty="0" err="1" smtClean="0"/>
              <a:t>utilized</a:t>
            </a:r>
            <a:r>
              <a:rPr lang="it-IT" dirty="0" smtClean="0"/>
              <a:t> by the HBP.</a:t>
            </a:r>
          </a:p>
          <a:p>
            <a:endParaRPr lang="it-IT" dirty="0" smtClean="0"/>
          </a:p>
          <a:p>
            <a:r>
              <a:rPr lang="it-IT" dirty="0" smtClean="0"/>
              <a:t>Source: </a:t>
            </a:r>
            <a:r>
              <a:rPr lang="it-IT" dirty="0" err="1" smtClean="0"/>
              <a:t>Nat</a:t>
            </a:r>
            <a:r>
              <a:rPr lang="it-IT" dirty="0" smtClean="0"/>
              <a:t> </a:t>
            </a:r>
            <a:r>
              <a:rPr lang="it-IT" dirty="0" err="1" smtClean="0"/>
              <a:t>Rev</a:t>
            </a:r>
            <a:r>
              <a:rPr lang="it-IT" dirty="0" smtClean="0"/>
              <a:t> </a:t>
            </a:r>
            <a:r>
              <a:rPr lang="it-IT" dirty="0" err="1" smtClean="0"/>
              <a:t>Mol</a:t>
            </a:r>
            <a:r>
              <a:rPr lang="it-IT" dirty="0" smtClean="0"/>
              <a:t> Cell </a:t>
            </a:r>
            <a:r>
              <a:rPr lang="it-IT" dirty="0" err="1" smtClean="0"/>
              <a:t>Biol</a:t>
            </a:r>
            <a:r>
              <a:rPr lang="it-IT" dirty="0" smtClean="0"/>
              <a:t>. Author </a:t>
            </a:r>
            <a:r>
              <a:rPr lang="it-IT" dirty="0" err="1" smtClean="0"/>
              <a:t>manuscript</a:t>
            </a:r>
            <a:r>
              <a:rPr lang="it-IT" dirty="0" smtClean="0"/>
              <a:t>; </a:t>
            </a:r>
            <a:r>
              <a:rPr lang="it-IT" dirty="0" err="1" smtClean="0"/>
              <a:t>available</a:t>
            </a:r>
            <a:r>
              <a:rPr lang="it-IT" dirty="0" smtClean="0"/>
              <a:t> in PMC 2017 </a:t>
            </a:r>
            <a:r>
              <a:rPr lang="it-IT" dirty="0" err="1" smtClean="0"/>
              <a:t>Nov</a:t>
            </a:r>
            <a:r>
              <a:rPr lang="it-IT" dirty="0" smtClean="0"/>
              <a:t> 2.</a:t>
            </a:r>
          </a:p>
          <a:p>
            <a:r>
              <a:rPr lang="it-IT" dirty="0" err="1" smtClean="0"/>
              <a:t>Published</a:t>
            </a:r>
            <a:r>
              <a:rPr lang="it-IT" dirty="0" smtClean="0"/>
              <a:t> in </a:t>
            </a:r>
            <a:r>
              <a:rPr lang="it-IT" dirty="0" err="1" smtClean="0"/>
              <a:t>final</a:t>
            </a:r>
            <a:r>
              <a:rPr lang="it-IT" dirty="0" smtClean="0"/>
              <a:t> </a:t>
            </a:r>
            <a:r>
              <a:rPr lang="it-IT" dirty="0" err="1" smtClean="0"/>
              <a:t>edited</a:t>
            </a:r>
            <a:r>
              <a:rPr lang="it-IT" dirty="0" smtClean="0"/>
              <a:t> </a:t>
            </a:r>
            <a:r>
              <a:rPr lang="it-IT" dirty="0" err="1" smtClean="0"/>
              <a:t>form</a:t>
            </a:r>
            <a:r>
              <a:rPr lang="it-IT" dirty="0" smtClean="0"/>
              <a:t> </a:t>
            </a:r>
            <a:r>
              <a:rPr lang="it-IT" dirty="0" err="1" smtClean="0"/>
              <a:t>as</a:t>
            </a:r>
            <a:r>
              <a:rPr lang="it-IT" dirty="0" smtClean="0"/>
              <a:t>:</a:t>
            </a:r>
          </a:p>
          <a:p>
            <a:r>
              <a:rPr lang="it-IT" dirty="0" err="1" smtClean="0"/>
              <a:t>Nat</a:t>
            </a:r>
            <a:r>
              <a:rPr lang="it-IT" dirty="0" smtClean="0"/>
              <a:t> </a:t>
            </a:r>
            <a:r>
              <a:rPr lang="it-IT" dirty="0" err="1" smtClean="0"/>
              <a:t>Rev</a:t>
            </a:r>
            <a:r>
              <a:rPr lang="it-IT" dirty="0" smtClean="0"/>
              <a:t> </a:t>
            </a:r>
            <a:r>
              <a:rPr lang="it-IT" dirty="0" err="1" smtClean="0"/>
              <a:t>Mol</a:t>
            </a:r>
            <a:r>
              <a:rPr lang="it-IT" dirty="0" smtClean="0"/>
              <a:t> Cell </a:t>
            </a:r>
            <a:r>
              <a:rPr lang="it-IT" dirty="0" err="1" smtClean="0"/>
              <a:t>Biol</a:t>
            </a:r>
            <a:r>
              <a:rPr lang="it-IT" dirty="0" smtClean="0"/>
              <a:t>. 2017 </a:t>
            </a:r>
            <a:r>
              <a:rPr lang="it-IT" dirty="0" err="1" smtClean="0"/>
              <a:t>Jul</a:t>
            </a:r>
            <a:r>
              <a:rPr lang="it-IT" dirty="0" smtClean="0"/>
              <a:t>; 18(7): 452–465.</a:t>
            </a:r>
          </a:p>
          <a:p>
            <a:r>
              <a:rPr lang="it-IT" dirty="0" err="1" smtClean="0"/>
              <a:t>Published</a:t>
            </a:r>
            <a:r>
              <a:rPr lang="it-IT" dirty="0" smtClean="0"/>
              <a:t> online 2017 </a:t>
            </a:r>
            <a:r>
              <a:rPr lang="it-IT" dirty="0" err="1" smtClean="0"/>
              <a:t>May</a:t>
            </a:r>
            <a:r>
              <a:rPr lang="it-IT" dirty="0" smtClean="0"/>
              <a:t> 10. </a:t>
            </a:r>
            <a:r>
              <a:rPr lang="it-IT" dirty="0" err="1" smtClean="0"/>
              <a:t>doi</a:t>
            </a:r>
            <a:r>
              <a:rPr lang="it-IT" dirty="0" smtClean="0"/>
              <a:t>:  [10.1038/nrm.2017.22]</a:t>
            </a:r>
          </a:p>
          <a:p>
            <a:r>
              <a:rPr lang="it-IT" dirty="0" smtClean="0"/>
              <a:t>PMCID: PMC5667541</a:t>
            </a:r>
          </a:p>
          <a:p>
            <a:r>
              <a:rPr lang="it-IT" dirty="0" smtClean="0"/>
              <a:t>NIHMSID: NIHMS913110</a:t>
            </a:r>
          </a:p>
          <a:p>
            <a:r>
              <a:rPr lang="it-IT" dirty="0" smtClean="0"/>
              <a:t>PMID: 28488703</a:t>
            </a:r>
          </a:p>
          <a:p>
            <a:r>
              <a:rPr lang="it-IT" dirty="0" err="1" smtClean="0"/>
              <a:t>Protein</a:t>
            </a:r>
            <a:r>
              <a:rPr lang="it-IT" dirty="0" smtClean="0"/>
              <a:t> O-</a:t>
            </a:r>
            <a:r>
              <a:rPr lang="it-IT" dirty="0" err="1" smtClean="0"/>
              <a:t>GlcNAcylation</a:t>
            </a:r>
            <a:r>
              <a:rPr lang="it-IT" dirty="0" smtClean="0"/>
              <a:t>: </a:t>
            </a:r>
            <a:r>
              <a:rPr lang="it-IT" dirty="0" err="1" smtClean="0"/>
              <a:t>emerging</a:t>
            </a:r>
            <a:r>
              <a:rPr lang="it-IT" dirty="0" smtClean="0"/>
              <a:t> </a:t>
            </a:r>
            <a:r>
              <a:rPr lang="it-IT" dirty="0" err="1" smtClean="0"/>
              <a:t>mechanisms</a:t>
            </a:r>
            <a:r>
              <a:rPr lang="it-IT" dirty="0" smtClean="0"/>
              <a:t> and </a:t>
            </a:r>
            <a:r>
              <a:rPr lang="it-IT" dirty="0" err="1" smtClean="0"/>
              <a:t>functions</a:t>
            </a:r>
            <a:endParaRPr lang="it-IT" dirty="0" smtClean="0"/>
          </a:p>
          <a:p>
            <a:r>
              <a:rPr lang="it-IT" dirty="0" err="1" smtClean="0"/>
              <a:t>Xiaoyong</a:t>
            </a:r>
            <a:r>
              <a:rPr lang="it-IT" dirty="0" smtClean="0"/>
              <a:t> Yang and Kevin </a:t>
            </a:r>
            <a:r>
              <a:rPr lang="it-IT" dirty="0" err="1" smtClean="0"/>
              <a:t>Qian</a:t>
            </a:r>
            <a:endParaRPr lang="it-IT" dirty="0" smtClean="0"/>
          </a:p>
          <a:p>
            <a:r>
              <a:rPr lang="it-IT" dirty="0" err="1" smtClean="0"/>
              <a:t>https</a:t>
            </a:r>
            <a:r>
              <a:rPr lang="it-IT" dirty="0" smtClean="0"/>
              <a:t>://</a:t>
            </a:r>
            <a:r>
              <a:rPr lang="it-IT" dirty="0" err="1" smtClean="0"/>
              <a:t>www.ncbi.nlm.nih.gov</a:t>
            </a:r>
            <a:r>
              <a:rPr lang="it-IT" dirty="0" smtClean="0"/>
              <a:t>/</a:t>
            </a:r>
            <a:r>
              <a:rPr lang="it-IT" dirty="0" err="1" smtClean="0"/>
              <a:t>pmc</a:t>
            </a:r>
            <a:r>
              <a:rPr lang="it-IT" dirty="0" smtClean="0"/>
              <a:t>/</a:t>
            </a:r>
            <a:r>
              <a:rPr lang="it-IT" dirty="0" err="1" smtClean="0"/>
              <a:t>articles</a:t>
            </a:r>
            <a:r>
              <a:rPr lang="it-IT" dirty="0" smtClean="0"/>
              <a:t>/PMC5667541/</a:t>
            </a:r>
            <a:endParaRPr lang="it-IT" dirty="0"/>
          </a:p>
        </p:txBody>
      </p:sp>
      <p:sp>
        <p:nvSpPr>
          <p:cNvPr id="4" name="Segnaposto numero diapositiva 3"/>
          <p:cNvSpPr>
            <a:spLocks noGrp="1"/>
          </p:cNvSpPr>
          <p:nvPr>
            <p:ph type="sldNum" sz="quarter" idx="10"/>
          </p:nvPr>
        </p:nvSpPr>
        <p:spPr/>
        <p:txBody>
          <a:bodyPr/>
          <a:lstStyle/>
          <a:p>
            <a:fld id="{0866F9B7-FFAF-9844-8C48-993B90FFFB04}" type="slidenum">
              <a:rPr lang="it-IT" smtClean="0"/>
              <a:t>37</a:t>
            </a:fld>
            <a:endParaRPr lang="it-IT"/>
          </a:p>
        </p:txBody>
      </p:sp>
    </p:spTree>
    <p:extLst>
      <p:ext uri="{BB962C8B-B14F-4D97-AF65-F5344CB8AC3E}">
        <p14:creationId xmlns:p14="http://schemas.microsoft.com/office/powerpoint/2010/main" val="4136905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smtClean="0"/>
              <a:t>Maintenance</a:t>
            </a:r>
            <a:r>
              <a:rPr lang="it-IT" dirty="0" smtClean="0"/>
              <a:t> of O-</a:t>
            </a:r>
            <a:r>
              <a:rPr lang="it-IT" dirty="0" err="1" smtClean="0"/>
              <a:t>GlcNAc</a:t>
            </a:r>
            <a:r>
              <a:rPr lang="it-IT" dirty="0" smtClean="0"/>
              <a:t> </a:t>
            </a:r>
            <a:r>
              <a:rPr lang="it-IT" dirty="0" err="1" smtClean="0"/>
              <a:t>homeostasis</a:t>
            </a:r>
            <a:r>
              <a:rPr lang="it-IT" dirty="0" smtClean="0"/>
              <a:t> by </a:t>
            </a:r>
            <a:r>
              <a:rPr lang="it-IT" dirty="0" err="1" smtClean="0"/>
              <a:t>mutual</a:t>
            </a:r>
            <a:r>
              <a:rPr lang="it-IT" dirty="0" smtClean="0"/>
              <a:t> </a:t>
            </a:r>
            <a:r>
              <a:rPr lang="it-IT" dirty="0" err="1" smtClean="0"/>
              <a:t>regulation</a:t>
            </a:r>
            <a:r>
              <a:rPr lang="it-IT" dirty="0" smtClean="0"/>
              <a:t> of O-</a:t>
            </a:r>
            <a:r>
              <a:rPr lang="it-IT" dirty="0" err="1" smtClean="0"/>
              <a:t>GlcNAc</a:t>
            </a:r>
            <a:r>
              <a:rPr lang="it-IT" dirty="0" smtClean="0"/>
              <a:t> </a:t>
            </a:r>
            <a:r>
              <a:rPr lang="it-IT" dirty="0" err="1" smtClean="0"/>
              <a:t>transferase</a:t>
            </a:r>
            <a:r>
              <a:rPr lang="it-IT" dirty="0" smtClean="0"/>
              <a:t> and O-</a:t>
            </a:r>
            <a:r>
              <a:rPr lang="it-IT" dirty="0" err="1" smtClean="0"/>
              <a:t>GlcNAcase</a:t>
            </a:r>
            <a:endParaRPr lang="it-IT" dirty="0" smtClean="0"/>
          </a:p>
          <a:p>
            <a:r>
              <a:rPr lang="it-IT" dirty="0" err="1" smtClean="0"/>
              <a:t>We</a:t>
            </a:r>
            <a:r>
              <a:rPr lang="it-IT" dirty="0" smtClean="0"/>
              <a:t> propose </a:t>
            </a:r>
            <a:r>
              <a:rPr lang="it-IT" dirty="0" err="1" smtClean="0"/>
              <a:t>that</a:t>
            </a:r>
            <a:r>
              <a:rPr lang="it-IT" dirty="0" smtClean="0"/>
              <a:t> </a:t>
            </a:r>
            <a:r>
              <a:rPr lang="it-IT" dirty="0" err="1" smtClean="0"/>
              <a:t>there</a:t>
            </a:r>
            <a:r>
              <a:rPr lang="it-IT" dirty="0" smtClean="0"/>
              <a:t> </a:t>
            </a:r>
            <a:r>
              <a:rPr lang="it-IT" dirty="0" err="1" smtClean="0"/>
              <a:t>exists</a:t>
            </a:r>
            <a:r>
              <a:rPr lang="it-IT" dirty="0" smtClean="0"/>
              <a:t> an “</a:t>
            </a:r>
            <a:r>
              <a:rPr lang="it-IT" dirty="0" err="1" smtClean="0"/>
              <a:t>optimal</a:t>
            </a:r>
            <a:r>
              <a:rPr lang="it-IT" dirty="0" smtClean="0"/>
              <a:t> zone” </a:t>
            </a:r>
            <a:r>
              <a:rPr lang="it-IT" dirty="0" err="1" smtClean="0"/>
              <a:t>within</a:t>
            </a:r>
            <a:r>
              <a:rPr lang="it-IT" dirty="0" smtClean="0"/>
              <a:t> </a:t>
            </a:r>
            <a:r>
              <a:rPr lang="it-IT" dirty="0" err="1" smtClean="0"/>
              <a:t>which</a:t>
            </a:r>
            <a:r>
              <a:rPr lang="it-IT" dirty="0" smtClean="0"/>
              <a:t> global O-</a:t>
            </a:r>
            <a:r>
              <a:rPr lang="it-IT" dirty="0" err="1" smtClean="0"/>
              <a:t>GlcNAcylation</a:t>
            </a:r>
            <a:r>
              <a:rPr lang="it-IT" dirty="0" smtClean="0"/>
              <a:t> </a:t>
            </a:r>
            <a:r>
              <a:rPr lang="it-IT" dirty="0" err="1" smtClean="0"/>
              <a:t>levels</a:t>
            </a:r>
            <a:r>
              <a:rPr lang="it-IT" dirty="0" smtClean="0"/>
              <a:t> must </a:t>
            </a:r>
            <a:r>
              <a:rPr lang="it-IT" dirty="0" err="1" smtClean="0"/>
              <a:t>remain</a:t>
            </a:r>
            <a:r>
              <a:rPr lang="it-IT" dirty="0" smtClean="0"/>
              <a:t> in </a:t>
            </a:r>
            <a:r>
              <a:rPr lang="it-IT" dirty="0" err="1" smtClean="0"/>
              <a:t>order</a:t>
            </a:r>
            <a:r>
              <a:rPr lang="it-IT" dirty="0" smtClean="0"/>
              <a:t> to </a:t>
            </a:r>
            <a:r>
              <a:rPr lang="it-IT" dirty="0" err="1" smtClean="0"/>
              <a:t>preserve</a:t>
            </a:r>
            <a:r>
              <a:rPr lang="it-IT" dirty="0" smtClean="0"/>
              <a:t> </a:t>
            </a:r>
            <a:r>
              <a:rPr lang="it-IT" dirty="0" err="1" smtClean="0"/>
              <a:t>normal</a:t>
            </a:r>
            <a:r>
              <a:rPr lang="it-IT" dirty="0" smtClean="0"/>
              <a:t> </a:t>
            </a:r>
            <a:r>
              <a:rPr lang="it-IT" dirty="0" err="1" smtClean="0"/>
              <a:t>cellular</a:t>
            </a:r>
            <a:r>
              <a:rPr lang="it-IT" dirty="0" smtClean="0"/>
              <a:t> </a:t>
            </a:r>
            <a:r>
              <a:rPr lang="it-IT" dirty="0" err="1" smtClean="0"/>
              <a:t>function</a:t>
            </a:r>
            <a:r>
              <a:rPr lang="it-IT" dirty="0" smtClean="0"/>
              <a:t>. In </a:t>
            </a:r>
            <a:r>
              <a:rPr lang="it-IT" dirty="0" err="1" smtClean="0"/>
              <a:t>response</a:t>
            </a:r>
            <a:r>
              <a:rPr lang="it-IT" dirty="0" smtClean="0"/>
              <a:t> to </a:t>
            </a:r>
            <a:r>
              <a:rPr lang="it-IT" dirty="0" err="1" smtClean="0"/>
              <a:t>mild</a:t>
            </a:r>
            <a:r>
              <a:rPr lang="it-IT" dirty="0" smtClean="0"/>
              <a:t> stress </a:t>
            </a:r>
            <a:r>
              <a:rPr lang="it-IT" dirty="0" err="1" smtClean="0"/>
              <a:t>stimuli</a:t>
            </a:r>
            <a:r>
              <a:rPr lang="it-IT" dirty="0" smtClean="0"/>
              <a:t> or moderate </a:t>
            </a:r>
            <a:r>
              <a:rPr lang="it-IT" dirty="0" err="1" smtClean="0"/>
              <a:t>perturbations</a:t>
            </a:r>
            <a:r>
              <a:rPr lang="it-IT" dirty="0" smtClean="0"/>
              <a:t> in </a:t>
            </a:r>
            <a:r>
              <a:rPr lang="it-IT" dirty="0" err="1" smtClean="0"/>
              <a:t>nutrient</a:t>
            </a:r>
            <a:r>
              <a:rPr lang="it-IT" dirty="0" smtClean="0"/>
              <a:t> </a:t>
            </a:r>
            <a:r>
              <a:rPr lang="it-IT" dirty="0" err="1" smtClean="0"/>
              <a:t>availability</a:t>
            </a:r>
            <a:r>
              <a:rPr lang="it-IT" dirty="0" smtClean="0"/>
              <a:t>, </a:t>
            </a:r>
            <a:r>
              <a:rPr lang="it-IT" dirty="0" err="1" smtClean="0"/>
              <a:t>cellular</a:t>
            </a:r>
            <a:r>
              <a:rPr lang="it-IT" dirty="0" smtClean="0"/>
              <a:t> O-</a:t>
            </a:r>
            <a:r>
              <a:rPr lang="it-IT" dirty="0" err="1" smtClean="0"/>
              <a:t>GlcNAcylation</a:t>
            </a:r>
            <a:r>
              <a:rPr lang="it-IT" dirty="0" smtClean="0"/>
              <a:t> </a:t>
            </a:r>
            <a:r>
              <a:rPr lang="it-IT" dirty="0" err="1" smtClean="0"/>
              <a:t>levels</a:t>
            </a:r>
            <a:r>
              <a:rPr lang="it-IT" dirty="0" smtClean="0"/>
              <a:t> </a:t>
            </a:r>
            <a:r>
              <a:rPr lang="it-IT" dirty="0" err="1" smtClean="0"/>
              <a:t>may</a:t>
            </a:r>
            <a:r>
              <a:rPr lang="it-IT" dirty="0" smtClean="0"/>
              <a:t> be </a:t>
            </a:r>
            <a:r>
              <a:rPr lang="it-IT" dirty="0" err="1" smtClean="0"/>
              <a:t>maintained</a:t>
            </a:r>
            <a:r>
              <a:rPr lang="it-IT" dirty="0" smtClean="0"/>
              <a:t> </a:t>
            </a:r>
            <a:r>
              <a:rPr lang="it-IT" dirty="0" err="1" smtClean="0"/>
              <a:t>within</a:t>
            </a:r>
            <a:r>
              <a:rPr lang="it-IT" dirty="0" smtClean="0"/>
              <a:t> the “</a:t>
            </a:r>
            <a:r>
              <a:rPr lang="it-IT" dirty="0" err="1" smtClean="0"/>
              <a:t>optimal</a:t>
            </a:r>
            <a:r>
              <a:rPr lang="it-IT" dirty="0" smtClean="0"/>
              <a:t> zone” by a “</a:t>
            </a:r>
            <a:r>
              <a:rPr lang="it-IT" dirty="0" err="1" smtClean="0"/>
              <a:t>buffering</a:t>
            </a:r>
            <a:r>
              <a:rPr lang="it-IT" dirty="0" smtClean="0"/>
              <a:t>” </a:t>
            </a:r>
            <a:r>
              <a:rPr lang="it-IT" dirty="0" err="1" smtClean="0"/>
              <a:t>system</a:t>
            </a:r>
            <a:r>
              <a:rPr lang="it-IT" dirty="0" smtClean="0"/>
              <a:t> </a:t>
            </a:r>
            <a:r>
              <a:rPr lang="it-IT" dirty="0" err="1" smtClean="0"/>
              <a:t>consisting</a:t>
            </a:r>
            <a:r>
              <a:rPr lang="it-IT" dirty="0" smtClean="0"/>
              <a:t> of </a:t>
            </a:r>
            <a:r>
              <a:rPr lang="it-IT" dirty="0" err="1" smtClean="0"/>
              <a:t>mutual</a:t>
            </a:r>
            <a:r>
              <a:rPr lang="it-IT" dirty="0" smtClean="0"/>
              <a:t> </a:t>
            </a:r>
            <a:r>
              <a:rPr lang="it-IT" dirty="0" err="1" smtClean="0"/>
              <a:t>regulation</a:t>
            </a:r>
            <a:r>
              <a:rPr lang="it-IT" dirty="0" smtClean="0"/>
              <a:t> of O-</a:t>
            </a:r>
            <a:r>
              <a:rPr lang="it-IT" dirty="0" err="1" smtClean="0"/>
              <a:t>GlcNAc</a:t>
            </a:r>
            <a:r>
              <a:rPr lang="it-IT" dirty="0" smtClean="0"/>
              <a:t> </a:t>
            </a:r>
            <a:r>
              <a:rPr lang="it-IT" dirty="0" err="1" smtClean="0"/>
              <a:t>transferase</a:t>
            </a:r>
            <a:r>
              <a:rPr lang="it-IT" dirty="0" smtClean="0"/>
              <a:t> (OGT) and O-</a:t>
            </a:r>
            <a:r>
              <a:rPr lang="it-IT" dirty="0" err="1" smtClean="0"/>
              <a:t>GlcNAcase</a:t>
            </a:r>
            <a:r>
              <a:rPr lang="it-IT" dirty="0" smtClean="0"/>
              <a:t> (OGA) </a:t>
            </a:r>
            <a:r>
              <a:rPr lang="it-IT" dirty="0" err="1" smtClean="0"/>
              <a:t>at</a:t>
            </a:r>
            <a:r>
              <a:rPr lang="it-IT" dirty="0" smtClean="0"/>
              <a:t> the </a:t>
            </a:r>
            <a:r>
              <a:rPr lang="it-IT" dirty="0" err="1" smtClean="0"/>
              <a:t>transcriptional</a:t>
            </a:r>
            <a:r>
              <a:rPr lang="it-IT" dirty="0" smtClean="0"/>
              <a:t> and post-</a:t>
            </a:r>
            <a:r>
              <a:rPr lang="it-IT" dirty="0" err="1" smtClean="0"/>
              <a:t>translational</a:t>
            </a:r>
            <a:r>
              <a:rPr lang="it-IT" dirty="0" smtClean="0"/>
              <a:t> </a:t>
            </a:r>
            <a:r>
              <a:rPr lang="it-IT" dirty="0" err="1" smtClean="0"/>
              <a:t>levels</a:t>
            </a:r>
            <a:r>
              <a:rPr lang="it-IT" dirty="0" smtClean="0"/>
              <a:t>. </a:t>
            </a:r>
            <a:r>
              <a:rPr lang="it-IT" dirty="0" err="1" smtClean="0"/>
              <a:t>However</a:t>
            </a:r>
            <a:r>
              <a:rPr lang="it-IT" dirty="0" smtClean="0"/>
              <a:t>, severe and </a:t>
            </a:r>
            <a:r>
              <a:rPr lang="it-IT" dirty="0" err="1" smtClean="0"/>
              <a:t>chronic</a:t>
            </a:r>
            <a:r>
              <a:rPr lang="it-IT" dirty="0" smtClean="0"/>
              <a:t> </a:t>
            </a:r>
            <a:r>
              <a:rPr lang="it-IT" dirty="0" err="1" smtClean="0"/>
              <a:t>insults</a:t>
            </a:r>
            <a:r>
              <a:rPr lang="it-IT" dirty="0" smtClean="0"/>
              <a:t> to the </a:t>
            </a:r>
            <a:r>
              <a:rPr lang="it-IT" dirty="0" err="1" smtClean="0"/>
              <a:t>cellular</a:t>
            </a:r>
            <a:r>
              <a:rPr lang="it-IT" dirty="0" smtClean="0"/>
              <a:t> O-</a:t>
            </a:r>
            <a:r>
              <a:rPr lang="it-IT" dirty="0" err="1" smtClean="0"/>
              <a:t>GlcNAcylation</a:t>
            </a:r>
            <a:r>
              <a:rPr lang="it-IT" dirty="0" smtClean="0"/>
              <a:t> “buffer” </a:t>
            </a:r>
            <a:r>
              <a:rPr lang="it-IT" dirty="0" err="1" smtClean="0"/>
              <a:t>may</a:t>
            </a:r>
            <a:r>
              <a:rPr lang="it-IT" dirty="0" smtClean="0"/>
              <a:t> </a:t>
            </a:r>
            <a:r>
              <a:rPr lang="it-IT" dirty="0" err="1" smtClean="0"/>
              <a:t>eventually</a:t>
            </a:r>
            <a:r>
              <a:rPr lang="it-IT" dirty="0" smtClean="0"/>
              <a:t> </a:t>
            </a:r>
            <a:r>
              <a:rPr lang="it-IT" dirty="0" err="1" smtClean="0"/>
              <a:t>lead</a:t>
            </a:r>
            <a:r>
              <a:rPr lang="it-IT" dirty="0" smtClean="0"/>
              <a:t> to </a:t>
            </a:r>
            <a:r>
              <a:rPr lang="it-IT" dirty="0" err="1" smtClean="0"/>
              <a:t>loss</a:t>
            </a:r>
            <a:r>
              <a:rPr lang="it-IT" dirty="0" smtClean="0"/>
              <a:t> of O-</a:t>
            </a:r>
            <a:r>
              <a:rPr lang="it-IT" dirty="0" err="1" smtClean="0"/>
              <a:t>GlcNAc</a:t>
            </a:r>
            <a:r>
              <a:rPr lang="it-IT" dirty="0" smtClean="0"/>
              <a:t> </a:t>
            </a:r>
            <a:r>
              <a:rPr lang="it-IT" dirty="0" err="1" smtClean="0"/>
              <a:t>homeostasis</a:t>
            </a:r>
            <a:r>
              <a:rPr lang="it-IT" dirty="0" smtClean="0"/>
              <a:t>, </a:t>
            </a:r>
            <a:r>
              <a:rPr lang="it-IT" dirty="0" err="1" smtClean="0"/>
              <a:t>which</a:t>
            </a:r>
            <a:r>
              <a:rPr lang="it-IT" dirty="0" smtClean="0"/>
              <a:t> </a:t>
            </a:r>
            <a:r>
              <a:rPr lang="it-IT" dirty="0" err="1" smtClean="0"/>
              <a:t>is</a:t>
            </a:r>
            <a:r>
              <a:rPr lang="it-IT" dirty="0" smtClean="0"/>
              <a:t> an </a:t>
            </a:r>
            <a:r>
              <a:rPr lang="it-IT" dirty="0" err="1" smtClean="0"/>
              <a:t>important</a:t>
            </a:r>
            <a:r>
              <a:rPr lang="it-IT" dirty="0" smtClean="0"/>
              <a:t> </a:t>
            </a:r>
            <a:r>
              <a:rPr lang="it-IT" dirty="0" err="1" smtClean="0"/>
              <a:t>factor</a:t>
            </a:r>
            <a:r>
              <a:rPr lang="it-IT" dirty="0" smtClean="0"/>
              <a:t> </a:t>
            </a:r>
            <a:r>
              <a:rPr lang="it-IT" dirty="0" err="1" smtClean="0"/>
              <a:t>contributing</a:t>
            </a:r>
            <a:r>
              <a:rPr lang="it-IT" dirty="0" smtClean="0"/>
              <a:t> to the </a:t>
            </a:r>
            <a:r>
              <a:rPr lang="it-IT" dirty="0" err="1" smtClean="0"/>
              <a:t>pathogenesis</a:t>
            </a:r>
            <a:r>
              <a:rPr lang="it-IT" dirty="0" smtClean="0"/>
              <a:t> of </a:t>
            </a:r>
            <a:r>
              <a:rPr lang="it-IT" dirty="0" err="1" smtClean="0"/>
              <a:t>various</a:t>
            </a:r>
            <a:r>
              <a:rPr lang="it-IT" dirty="0" smtClean="0"/>
              <a:t> human </a:t>
            </a:r>
            <a:r>
              <a:rPr lang="it-IT" dirty="0" err="1" smtClean="0"/>
              <a:t>diseases</a:t>
            </a:r>
            <a:r>
              <a:rPr lang="it-IT" dirty="0" smtClean="0"/>
              <a:t>. </a:t>
            </a:r>
          </a:p>
          <a:p>
            <a:endParaRPr lang="it-IT" dirty="0" smtClean="0"/>
          </a:p>
          <a:p>
            <a:r>
              <a:rPr lang="it-IT" dirty="0" smtClean="0"/>
              <a:t>Source: PMC full text:	</a:t>
            </a:r>
          </a:p>
          <a:p>
            <a:r>
              <a:rPr lang="it-IT" dirty="0" err="1" smtClean="0"/>
              <a:t>Nat</a:t>
            </a:r>
            <a:r>
              <a:rPr lang="it-IT" dirty="0" smtClean="0"/>
              <a:t> </a:t>
            </a:r>
            <a:r>
              <a:rPr lang="it-IT" dirty="0" err="1" smtClean="0"/>
              <a:t>Rev</a:t>
            </a:r>
            <a:r>
              <a:rPr lang="it-IT" dirty="0" smtClean="0"/>
              <a:t> </a:t>
            </a:r>
            <a:r>
              <a:rPr lang="it-IT" dirty="0" err="1" smtClean="0"/>
              <a:t>Mol</a:t>
            </a:r>
            <a:r>
              <a:rPr lang="it-IT" dirty="0" smtClean="0"/>
              <a:t> Cell </a:t>
            </a:r>
            <a:r>
              <a:rPr lang="it-IT" dirty="0" err="1" smtClean="0"/>
              <a:t>Biol</a:t>
            </a:r>
            <a:r>
              <a:rPr lang="it-IT" dirty="0" smtClean="0"/>
              <a:t>. Author </a:t>
            </a:r>
            <a:r>
              <a:rPr lang="it-IT" dirty="0" err="1" smtClean="0"/>
              <a:t>manuscript</a:t>
            </a:r>
            <a:r>
              <a:rPr lang="it-IT" dirty="0" smtClean="0"/>
              <a:t>; </a:t>
            </a:r>
            <a:r>
              <a:rPr lang="it-IT" dirty="0" err="1" smtClean="0"/>
              <a:t>available</a:t>
            </a:r>
            <a:r>
              <a:rPr lang="it-IT" dirty="0" smtClean="0"/>
              <a:t> in PMC 2017 </a:t>
            </a:r>
            <a:r>
              <a:rPr lang="it-IT" dirty="0" err="1" smtClean="0"/>
              <a:t>Nov</a:t>
            </a:r>
            <a:r>
              <a:rPr lang="it-IT" dirty="0" smtClean="0"/>
              <a:t> 2.</a:t>
            </a:r>
          </a:p>
          <a:p>
            <a:r>
              <a:rPr lang="it-IT" dirty="0" err="1" smtClean="0"/>
              <a:t>Published</a:t>
            </a:r>
            <a:r>
              <a:rPr lang="it-IT" dirty="0" smtClean="0"/>
              <a:t> in </a:t>
            </a:r>
            <a:r>
              <a:rPr lang="it-IT" dirty="0" err="1" smtClean="0"/>
              <a:t>final</a:t>
            </a:r>
            <a:r>
              <a:rPr lang="it-IT" dirty="0" smtClean="0"/>
              <a:t> </a:t>
            </a:r>
            <a:r>
              <a:rPr lang="it-IT" dirty="0" err="1" smtClean="0"/>
              <a:t>edited</a:t>
            </a:r>
            <a:r>
              <a:rPr lang="it-IT" dirty="0" smtClean="0"/>
              <a:t> </a:t>
            </a:r>
            <a:r>
              <a:rPr lang="it-IT" dirty="0" err="1" smtClean="0"/>
              <a:t>form</a:t>
            </a:r>
            <a:r>
              <a:rPr lang="it-IT" dirty="0" smtClean="0"/>
              <a:t> </a:t>
            </a:r>
            <a:r>
              <a:rPr lang="it-IT" dirty="0" err="1" smtClean="0"/>
              <a:t>as</a:t>
            </a:r>
            <a:r>
              <a:rPr lang="it-IT" dirty="0" smtClean="0"/>
              <a:t>:</a:t>
            </a:r>
          </a:p>
          <a:p>
            <a:r>
              <a:rPr lang="it-IT" dirty="0" err="1" smtClean="0"/>
              <a:t>Nat</a:t>
            </a:r>
            <a:r>
              <a:rPr lang="it-IT" dirty="0" smtClean="0"/>
              <a:t> </a:t>
            </a:r>
            <a:r>
              <a:rPr lang="it-IT" dirty="0" err="1" smtClean="0"/>
              <a:t>Rev</a:t>
            </a:r>
            <a:r>
              <a:rPr lang="it-IT" dirty="0" smtClean="0"/>
              <a:t> </a:t>
            </a:r>
            <a:r>
              <a:rPr lang="it-IT" dirty="0" err="1" smtClean="0"/>
              <a:t>Mol</a:t>
            </a:r>
            <a:r>
              <a:rPr lang="it-IT" dirty="0" smtClean="0"/>
              <a:t> Cell </a:t>
            </a:r>
            <a:r>
              <a:rPr lang="it-IT" dirty="0" err="1" smtClean="0"/>
              <a:t>Biol</a:t>
            </a:r>
            <a:r>
              <a:rPr lang="it-IT" dirty="0" smtClean="0"/>
              <a:t>. 2017 </a:t>
            </a:r>
            <a:r>
              <a:rPr lang="it-IT" dirty="0" err="1" smtClean="0"/>
              <a:t>Jul</a:t>
            </a:r>
            <a:r>
              <a:rPr lang="it-IT" dirty="0" smtClean="0"/>
              <a:t>; 18(7): 452–465.</a:t>
            </a:r>
          </a:p>
          <a:p>
            <a:r>
              <a:rPr lang="it-IT" dirty="0" err="1" smtClean="0"/>
              <a:t>Published</a:t>
            </a:r>
            <a:r>
              <a:rPr lang="it-IT" dirty="0" smtClean="0"/>
              <a:t> online 2017 </a:t>
            </a:r>
            <a:r>
              <a:rPr lang="it-IT" dirty="0" err="1" smtClean="0"/>
              <a:t>May</a:t>
            </a:r>
            <a:r>
              <a:rPr lang="it-IT" dirty="0" smtClean="0"/>
              <a:t> 10. </a:t>
            </a:r>
            <a:r>
              <a:rPr lang="it-IT" dirty="0" err="1" smtClean="0"/>
              <a:t>doi</a:t>
            </a:r>
            <a:r>
              <a:rPr lang="it-IT" dirty="0" smtClean="0"/>
              <a:t>:  [10.1038/nrm.2017.22].</a:t>
            </a:r>
            <a:endParaRPr lang="it-IT" dirty="0"/>
          </a:p>
        </p:txBody>
      </p:sp>
      <p:sp>
        <p:nvSpPr>
          <p:cNvPr id="4" name="Segnaposto numero diapositiva 3"/>
          <p:cNvSpPr>
            <a:spLocks noGrp="1"/>
          </p:cNvSpPr>
          <p:nvPr>
            <p:ph type="sldNum" sz="quarter" idx="10"/>
          </p:nvPr>
        </p:nvSpPr>
        <p:spPr/>
        <p:txBody>
          <a:bodyPr/>
          <a:lstStyle/>
          <a:p>
            <a:fld id="{0866F9B7-FFAF-9844-8C48-993B90FFFB04}" type="slidenum">
              <a:rPr lang="it-IT" smtClean="0"/>
              <a:t>40</a:t>
            </a:fld>
            <a:endParaRPr lang="it-IT"/>
          </a:p>
        </p:txBody>
      </p:sp>
    </p:spTree>
    <p:extLst>
      <p:ext uri="{BB962C8B-B14F-4D97-AF65-F5344CB8AC3E}">
        <p14:creationId xmlns:p14="http://schemas.microsoft.com/office/powerpoint/2010/main" val="23198643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7106"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a:latin typeface="Calibri" charset="0"/>
              </a:rPr>
              <a:t>Figure 3. Metabolic pathways involved in the biosynthesis of glycine from serine, and its use for different metabolic functions. Pathways: 1, glycolysis-gluconeogenesis system; 2, branch to synthesis of serine and glycine; 3, reaction of glycine hydroxymethyltransferase (GHMT) (EC 2.1.2.1) (shown in red), which converts serine into glycine with the transfer of a C 1 unit to tetrahydrofolate (THF); 4-6, set of reactions of C 1 transfer, necessary for glycine synthesis as they unload the C 1 unit from THF-C1, regenerating free THF so that it can participate again in reaction 3; 7-10, processes of biosynthesis involving glycine, especially the synthesis of collagen and other proteins (reactions 7, shown in green); 11, irreversible reaction of the glycine cleavage system, (EC 1.4.4.2) (shown in blue), which converts glycine into a C 1 unit; 12, oxidation of the C 1 unit to formate and CO 2 , which works as a sink of C 1 units, allowing the capability for glycine synthesis to increase; 13, set of reactions that use serine for other processes, e.g. for choline synthesis; 14, pathways for serine degradation. Symbols: DHAP, dihydroxyacetone-phosphate; Fru-P 2 , fructose 1,6-bisphosphate; Gla-P, glyceraldehyde 3-phosphate; 3-PGA, 3-phosphoglycerate; 2-PGA, 2-phosphoglycerate; PEP, phosphoenolpyruvate; THF-C 1 , 5, 10-methylene-THF. See also fi gure 4. </a:t>
            </a:r>
          </a:p>
          <a:p>
            <a:endParaRPr lang="it-IT">
              <a:latin typeface="Calibri" charset="0"/>
            </a:endParaRPr>
          </a:p>
          <a:p>
            <a:r>
              <a:rPr lang="it-IT">
                <a:latin typeface="Calibri" charset="0"/>
              </a:rPr>
              <a:t>Source: https://www.researchgate.net/publication/23959817_Branch-point_stoichiometry_can_generate_weak_links_in_metabolism_the_case_of_glycine_biosynthesis/figures?lo=1 </a:t>
            </a:r>
          </a:p>
        </p:txBody>
      </p:sp>
      <p:sp>
        <p:nvSpPr>
          <p:cNvPr id="47107"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BF2687C-C9BB-7244-A1B5-05780688F7C0}" type="slidenum">
              <a:rPr lang="it-IT" sz="1200"/>
              <a:pPr eaLnBrk="1" hangingPunct="1"/>
              <a:t>43</a:t>
            </a:fld>
            <a:endParaRPr lang="it-IT"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6"/>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r>
              <a:rPr lang="it-IT" smtClean="0"/>
              <a:t>09-10/04/2019</a:t>
            </a:r>
            <a:endParaRPr lang="it-IT"/>
          </a:p>
        </p:txBody>
      </p:sp>
      <p:sp>
        <p:nvSpPr>
          <p:cNvPr id="5" name="Segnaposto piè di pagina 4"/>
          <p:cNvSpPr>
            <a:spLocks noGrp="1"/>
          </p:cNvSpPr>
          <p:nvPr>
            <p:ph type="ftr" sz="quarter" idx="11"/>
          </p:nvPr>
        </p:nvSpPr>
        <p:spPr/>
        <p:txBody>
          <a:bodyPr/>
          <a:lstStyle/>
          <a:p>
            <a:r>
              <a:rPr lang="it-IT" smtClean="0"/>
              <a:t>991SV-BIOCHEMISTRY OF AGE RELATED DISEASES </a:t>
            </a:r>
            <a:endParaRPr lang="it-IT"/>
          </a:p>
        </p:txBody>
      </p:sp>
      <p:sp>
        <p:nvSpPr>
          <p:cNvPr id="6" name="Segnaposto numero diapositiva 5"/>
          <p:cNvSpPr>
            <a:spLocks noGrp="1"/>
          </p:cNvSpPr>
          <p:nvPr>
            <p:ph type="sldNum" sz="quarter" idx="12"/>
          </p:nvPr>
        </p:nvSpPr>
        <p:spPr/>
        <p:txBody>
          <a:bodyPr/>
          <a:lstStyle/>
          <a:p>
            <a:fld id="{2DA65D15-912F-9A42-9386-3FE2ECFEDC7B}" type="slidenum">
              <a:rPr lang="it-IT" smtClean="0"/>
              <a:t>‹n.›</a:t>
            </a:fld>
            <a:endParaRPr lang="it-IT"/>
          </a:p>
        </p:txBody>
      </p:sp>
    </p:spTree>
    <p:extLst>
      <p:ext uri="{BB962C8B-B14F-4D97-AF65-F5344CB8AC3E}">
        <p14:creationId xmlns:p14="http://schemas.microsoft.com/office/powerpoint/2010/main" val="90111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r>
              <a:rPr lang="it-IT" smtClean="0"/>
              <a:t>09-10/04/2019</a:t>
            </a:r>
            <a:endParaRPr lang="it-IT"/>
          </a:p>
        </p:txBody>
      </p:sp>
      <p:sp>
        <p:nvSpPr>
          <p:cNvPr id="5" name="Segnaposto piè di pagina 4"/>
          <p:cNvSpPr>
            <a:spLocks noGrp="1"/>
          </p:cNvSpPr>
          <p:nvPr>
            <p:ph type="ftr" sz="quarter" idx="11"/>
          </p:nvPr>
        </p:nvSpPr>
        <p:spPr/>
        <p:txBody>
          <a:bodyPr/>
          <a:lstStyle/>
          <a:p>
            <a:r>
              <a:rPr lang="it-IT" smtClean="0"/>
              <a:t>991SV-BIOCHEMISTRY OF AGE RELATED DISEASES </a:t>
            </a:r>
            <a:endParaRPr lang="it-IT"/>
          </a:p>
        </p:txBody>
      </p:sp>
      <p:sp>
        <p:nvSpPr>
          <p:cNvPr id="6" name="Segnaposto numero diapositiva 5"/>
          <p:cNvSpPr>
            <a:spLocks noGrp="1"/>
          </p:cNvSpPr>
          <p:nvPr>
            <p:ph type="sldNum" sz="quarter" idx="12"/>
          </p:nvPr>
        </p:nvSpPr>
        <p:spPr/>
        <p:txBody>
          <a:bodyPr/>
          <a:lstStyle/>
          <a:p>
            <a:fld id="{2DA65D15-912F-9A42-9386-3FE2ECFEDC7B}" type="slidenum">
              <a:rPr lang="it-IT" smtClean="0"/>
              <a:t>‹n.›</a:t>
            </a:fld>
            <a:endParaRPr lang="it-IT"/>
          </a:p>
        </p:txBody>
      </p:sp>
    </p:spTree>
    <p:extLst>
      <p:ext uri="{BB962C8B-B14F-4D97-AF65-F5344CB8AC3E}">
        <p14:creationId xmlns:p14="http://schemas.microsoft.com/office/powerpoint/2010/main" val="4197115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9"/>
            <a:ext cx="2057400" cy="5851525"/>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274639"/>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r>
              <a:rPr lang="it-IT" smtClean="0"/>
              <a:t>09-10/04/2019</a:t>
            </a:r>
            <a:endParaRPr lang="it-IT"/>
          </a:p>
        </p:txBody>
      </p:sp>
      <p:sp>
        <p:nvSpPr>
          <p:cNvPr id="5" name="Segnaposto piè di pagina 4"/>
          <p:cNvSpPr>
            <a:spLocks noGrp="1"/>
          </p:cNvSpPr>
          <p:nvPr>
            <p:ph type="ftr" sz="quarter" idx="11"/>
          </p:nvPr>
        </p:nvSpPr>
        <p:spPr/>
        <p:txBody>
          <a:bodyPr/>
          <a:lstStyle/>
          <a:p>
            <a:r>
              <a:rPr lang="it-IT" smtClean="0"/>
              <a:t>991SV-BIOCHEMISTRY OF AGE RELATED DISEASES </a:t>
            </a:r>
            <a:endParaRPr lang="it-IT"/>
          </a:p>
        </p:txBody>
      </p:sp>
      <p:sp>
        <p:nvSpPr>
          <p:cNvPr id="6" name="Segnaposto numero diapositiva 5"/>
          <p:cNvSpPr>
            <a:spLocks noGrp="1"/>
          </p:cNvSpPr>
          <p:nvPr>
            <p:ph type="sldNum" sz="quarter" idx="12"/>
          </p:nvPr>
        </p:nvSpPr>
        <p:spPr/>
        <p:txBody>
          <a:bodyPr/>
          <a:lstStyle/>
          <a:p>
            <a:fld id="{2DA65D15-912F-9A42-9386-3FE2ECFEDC7B}" type="slidenum">
              <a:rPr lang="it-IT" smtClean="0"/>
              <a:t>‹n.›</a:t>
            </a:fld>
            <a:endParaRPr lang="it-IT"/>
          </a:p>
        </p:txBody>
      </p:sp>
    </p:spTree>
    <p:extLst>
      <p:ext uri="{BB962C8B-B14F-4D97-AF65-F5344CB8AC3E}">
        <p14:creationId xmlns:p14="http://schemas.microsoft.com/office/powerpoint/2010/main" val="641109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r>
              <a:rPr lang="it-IT" smtClean="0"/>
              <a:t>09-10/04/2019</a:t>
            </a:r>
            <a:endParaRPr lang="it-IT"/>
          </a:p>
        </p:txBody>
      </p:sp>
      <p:sp>
        <p:nvSpPr>
          <p:cNvPr id="5" name="Segnaposto piè di pagina 4"/>
          <p:cNvSpPr>
            <a:spLocks noGrp="1"/>
          </p:cNvSpPr>
          <p:nvPr>
            <p:ph type="ftr" sz="quarter" idx="11"/>
          </p:nvPr>
        </p:nvSpPr>
        <p:spPr/>
        <p:txBody>
          <a:bodyPr/>
          <a:lstStyle/>
          <a:p>
            <a:r>
              <a:rPr lang="it-IT" smtClean="0"/>
              <a:t>991SV-BIOCHEMISTRY OF AGE RELATED DISEASES </a:t>
            </a:r>
            <a:endParaRPr lang="it-IT"/>
          </a:p>
        </p:txBody>
      </p:sp>
      <p:sp>
        <p:nvSpPr>
          <p:cNvPr id="6" name="Segnaposto numero diapositiva 5"/>
          <p:cNvSpPr>
            <a:spLocks noGrp="1"/>
          </p:cNvSpPr>
          <p:nvPr>
            <p:ph type="sldNum" sz="quarter" idx="12"/>
          </p:nvPr>
        </p:nvSpPr>
        <p:spPr/>
        <p:txBody>
          <a:bodyPr/>
          <a:lstStyle/>
          <a:p>
            <a:fld id="{2DA65D15-912F-9A42-9386-3FE2ECFEDC7B}" type="slidenum">
              <a:rPr lang="it-IT" smtClean="0"/>
              <a:t>‹n.›</a:t>
            </a:fld>
            <a:endParaRPr lang="it-IT"/>
          </a:p>
        </p:txBody>
      </p:sp>
    </p:spTree>
    <p:extLst>
      <p:ext uri="{BB962C8B-B14F-4D97-AF65-F5344CB8AC3E}">
        <p14:creationId xmlns:p14="http://schemas.microsoft.com/office/powerpoint/2010/main" val="770745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p>
            <a:r>
              <a:rPr lang="it-IT" smtClean="0"/>
              <a:t>09-10/04/2019</a:t>
            </a:r>
            <a:endParaRPr lang="it-IT"/>
          </a:p>
        </p:txBody>
      </p:sp>
      <p:sp>
        <p:nvSpPr>
          <p:cNvPr id="5" name="Segnaposto piè di pagina 4"/>
          <p:cNvSpPr>
            <a:spLocks noGrp="1"/>
          </p:cNvSpPr>
          <p:nvPr>
            <p:ph type="ftr" sz="quarter" idx="11"/>
          </p:nvPr>
        </p:nvSpPr>
        <p:spPr/>
        <p:txBody>
          <a:bodyPr/>
          <a:lstStyle/>
          <a:p>
            <a:r>
              <a:rPr lang="it-IT" smtClean="0"/>
              <a:t>991SV-BIOCHEMISTRY OF AGE RELATED DISEASES </a:t>
            </a:r>
            <a:endParaRPr lang="it-IT"/>
          </a:p>
        </p:txBody>
      </p:sp>
      <p:sp>
        <p:nvSpPr>
          <p:cNvPr id="6" name="Segnaposto numero diapositiva 5"/>
          <p:cNvSpPr>
            <a:spLocks noGrp="1"/>
          </p:cNvSpPr>
          <p:nvPr>
            <p:ph type="sldNum" sz="quarter" idx="12"/>
          </p:nvPr>
        </p:nvSpPr>
        <p:spPr/>
        <p:txBody>
          <a:bodyPr/>
          <a:lstStyle/>
          <a:p>
            <a:fld id="{2DA65D15-912F-9A42-9386-3FE2ECFEDC7B}" type="slidenum">
              <a:rPr lang="it-IT" smtClean="0"/>
              <a:t>‹n.›</a:t>
            </a:fld>
            <a:endParaRPr lang="it-IT"/>
          </a:p>
        </p:txBody>
      </p:sp>
    </p:spTree>
    <p:extLst>
      <p:ext uri="{BB962C8B-B14F-4D97-AF65-F5344CB8AC3E}">
        <p14:creationId xmlns:p14="http://schemas.microsoft.com/office/powerpoint/2010/main" val="935500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r>
              <a:rPr lang="it-IT" smtClean="0"/>
              <a:t>09-10/04/2019</a:t>
            </a:r>
            <a:endParaRPr lang="it-IT"/>
          </a:p>
        </p:txBody>
      </p:sp>
      <p:sp>
        <p:nvSpPr>
          <p:cNvPr id="6" name="Segnaposto piè di pagina 5"/>
          <p:cNvSpPr>
            <a:spLocks noGrp="1"/>
          </p:cNvSpPr>
          <p:nvPr>
            <p:ph type="ftr" sz="quarter" idx="11"/>
          </p:nvPr>
        </p:nvSpPr>
        <p:spPr/>
        <p:txBody>
          <a:bodyPr/>
          <a:lstStyle/>
          <a:p>
            <a:r>
              <a:rPr lang="it-IT" smtClean="0"/>
              <a:t>991SV-BIOCHEMISTRY OF AGE RELATED DISEASES </a:t>
            </a:r>
            <a:endParaRPr lang="it-IT"/>
          </a:p>
        </p:txBody>
      </p:sp>
      <p:sp>
        <p:nvSpPr>
          <p:cNvPr id="7" name="Segnaposto numero diapositiva 6"/>
          <p:cNvSpPr>
            <a:spLocks noGrp="1"/>
          </p:cNvSpPr>
          <p:nvPr>
            <p:ph type="sldNum" sz="quarter" idx="12"/>
          </p:nvPr>
        </p:nvSpPr>
        <p:spPr/>
        <p:txBody>
          <a:bodyPr/>
          <a:lstStyle/>
          <a:p>
            <a:fld id="{2DA65D15-912F-9A42-9386-3FE2ECFEDC7B}" type="slidenum">
              <a:rPr lang="it-IT" smtClean="0"/>
              <a:t>‹n.›</a:t>
            </a:fld>
            <a:endParaRPr lang="it-IT"/>
          </a:p>
        </p:txBody>
      </p:sp>
    </p:spTree>
    <p:extLst>
      <p:ext uri="{BB962C8B-B14F-4D97-AF65-F5344CB8AC3E}">
        <p14:creationId xmlns:p14="http://schemas.microsoft.com/office/powerpoint/2010/main" val="4099583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r>
              <a:rPr lang="it-IT" smtClean="0"/>
              <a:t>09-10/04/2019</a:t>
            </a:r>
            <a:endParaRPr lang="it-IT"/>
          </a:p>
        </p:txBody>
      </p:sp>
      <p:sp>
        <p:nvSpPr>
          <p:cNvPr id="8" name="Segnaposto piè di pagina 7"/>
          <p:cNvSpPr>
            <a:spLocks noGrp="1"/>
          </p:cNvSpPr>
          <p:nvPr>
            <p:ph type="ftr" sz="quarter" idx="11"/>
          </p:nvPr>
        </p:nvSpPr>
        <p:spPr/>
        <p:txBody>
          <a:bodyPr/>
          <a:lstStyle/>
          <a:p>
            <a:r>
              <a:rPr lang="it-IT" smtClean="0"/>
              <a:t>991SV-BIOCHEMISTRY OF AGE RELATED DISEASES </a:t>
            </a:r>
            <a:endParaRPr lang="it-IT"/>
          </a:p>
        </p:txBody>
      </p:sp>
      <p:sp>
        <p:nvSpPr>
          <p:cNvPr id="9" name="Segnaposto numero diapositiva 8"/>
          <p:cNvSpPr>
            <a:spLocks noGrp="1"/>
          </p:cNvSpPr>
          <p:nvPr>
            <p:ph type="sldNum" sz="quarter" idx="12"/>
          </p:nvPr>
        </p:nvSpPr>
        <p:spPr/>
        <p:txBody>
          <a:bodyPr/>
          <a:lstStyle/>
          <a:p>
            <a:fld id="{2DA65D15-912F-9A42-9386-3FE2ECFEDC7B}" type="slidenum">
              <a:rPr lang="it-IT" smtClean="0"/>
              <a:t>‹n.›</a:t>
            </a:fld>
            <a:endParaRPr lang="it-IT"/>
          </a:p>
        </p:txBody>
      </p:sp>
    </p:spTree>
    <p:extLst>
      <p:ext uri="{BB962C8B-B14F-4D97-AF65-F5344CB8AC3E}">
        <p14:creationId xmlns:p14="http://schemas.microsoft.com/office/powerpoint/2010/main" val="2076381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2"/>
          <p:cNvSpPr>
            <a:spLocks noGrp="1"/>
          </p:cNvSpPr>
          <p:nvPr>
            <p:ph type="dt" sz="half" idx="10"/>
          </p:nvPr>
        </p:nvSpPr>
        <p:spPr/>
        <p:txBody>
          <a:bodyPr/>
          <a:lstStyle/>
          <a:p>
            <a:r>
              <a:rPr lang="it-IT" smtClean="0"/>
              <a:t>09-10/04/2019</a:t>
            </a:r>
            <a:endParaRPr lang="it-IT"/>
          </a:p>
        </p:txBody>
      </p:sp>
      <p:sp>
        <p:nvSpPr>
          <p:cNvPr id="4" name="Segnaposto piè di pagina 3"/>
          <p:cNvSpPr>
            <a:spLocks noGrp="1"/>
          </p:cNvSpPr>
          <p:nvPr>
            <p:ph type="ftr" sz="quarter" idx="11"/>
          </p:nvPr>
        </p:nvSpPr>
        <p:spPr/>
        <p:txBody>
          <a:bodyPr/>
          <a:lstStyle/>
          <a:p>
            <a:r>
              <a:rPr lang="it-IT" smtClean="0"/>
              <a:t>991SV-BIOCHEMISTRY OF AGE RELATED DISEASES </a:t>
            </a:r>
            <a:endParaRPr lang="it-IT"/>
          </a:p>
        </p:txBody>
      </p:sp>
      <p:sp>
        <p:nvSpPr>
          <p:cNvPr id="5" name="Segnaposto numero diapositiva 4"/>
          <p:cNvSpPr>
            <a:spLocks noGrp="1"/>
          </p:cNvSpPr>
          <p:nvPr>
            <p:ph type="sldNum" sz="quarter" idx="12"/>
          </p:nvPr>
        </p:nvSpPr>
        <p:spPr/>
        <p:txBody>
          <a:bodyPr/>
          <a:lstStyle/>
          <a:p>
            <a:fld id="{2DA65D15-912F-9A42-9386-3FE2ECFEDC7B}" type="slidenum">
              <a:rPr lang="it-IT" smtClean="0"/>
              <a:t>‹n.›</a:t>
            </a:fld>
            <a:endParaRPr lang="it-IT"/>
          </a:p>
        </p:txBody>
      </p:sp>
    </p:spTree>
    <p:extLst>
      <p:ext uri="{BB962C8B-B14F-4D97-AF65-F5344CB8AC3E}">
        <p14:creationId xmlns:p14="http://schemas.microsoft.com/office/powerpoint/2010/main" val="447642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it-IT" smtClean="0"/>
              <a:t>09-10/04/2019</a:t>
            </a:r>
            <a:endParaRPr lang="it-IT"/>
          </a:p>
        </p:txBody>
      </p:sp>
      <p:sp>
        <p:nvSpPr>
          <p:cNvPr id="3" name="Segnaposto piè di pagina 2"/>
          <p:cNvSpPr>
            <a:spLocks noGrp="1"/>
          </p:cNvSpPr>
          <p:nvPr>
            <p:ph type="ftr" sz="quarter" idx="11"/>
          </p:nvPr>
        </p:nvSpPr>
        <p:spPr/>
        <p:txBody>
          <a:bodyPr/>
          <a:lstStyle/>
          <a:p>
            <a:r>
              <a:rPr lang="it-IT" smtClean="0"/>
              <a:t>991SV-BIOCHEMISTRY OF AGE RELATED DISEASES </a:t>
            </a:r>
            <a:endParaRPr lang="it-IT"/>
          </a:p>
        </p:txBody>
      </p:sp>
      <p:sp>
        <p:nvSpPr>
          <p:cNvPr id="4" name="Segnaposto numero diapositiva 3"/>
          <p:cNvSpPr>
            <a:spLocks noGrp="1"/>
          </p:cNvSpPr>
          <p:nvPr>
            <p:ph type="sldNum" sz="quarter" idx="12"/>
          </p:nvPr>
        </p:nvSpPr>
        <p:spPr/>
        <p:txBody>
          <a:bodyPr/>
          <a:lstStyle/>
          <a:p>
            <a:fld id="{2DA65D15-912F-9A42-9386-3FE2ECFEDC7B}" type="slidenum">
              <a:rPr lang="it-IT" smtClean="0"/>
              <a:t>‹n.›</a:t>
            </a:fld>
            <a:endParaRPr lang="it-IT"/>
          </a:p>
        </p:txBody>
      </p:sp>
    </p:spTree>
    <p:extLst>
      <p:ext uri="{BB962C8B-B14F-4D97-AF65-F5344CB8AC3E}">
        <p14:creationId xmlns:p14="http://schemas.microsoft.com/office/powerpoint/2010/main" val="1961650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1"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r>
              <a:rPr lang="it-IT" smtClean="0"/>
              <a:t>09-10/04/2019</a:t>
            </a:r>
            <a:endParaRPr lang="it-IT"/>
          </a:p>
        </p:txBody>
      </p:sp>
      <p:sp>
        <p:nvSpPr>
          <p:cNvPr id="6" name="Segnaposto piè di pagina 5"/>
          <p:cNvSpPr>
            <a:spLocks noGrp="1"/>
          </p:cNvSpPr>
          <p:nvPr>
            <p:ph type="ftr" sz="quarter" idx="11"/>
          </p:nvPr>
        </p:nvSpPr>
        <p:spPr/>
        <p:txBody>
          <a:bodyPr/>
          <a:lstStyle/>
          <a:p>
            <a:r>
              <a:rPr lang="it-IT" smtClean="0"/>
              <a:t>991SV-BIOCHEMISTRY OF AGE RELATED DISEASES </a:t>
            </a:r>
            <a:endParaRPr lang="it-IT"/>
          </a:p>
        </p:txBody>
      </p:sp>
      <p:sp>
        <p:nvSpPr>
          <p:cNvPr id="7" name="Segnaposto numero diapositiva 6"/>
          <p:cNvSpPr>
            <a:spLocks noGrp="1"/>
          </p:cNvSpPr>
          <p:nvPr>
            <p:ph type="sldNum" sz="quarter" idx="12"/>
          </p:nvPr>
        </p:nvSpPr>
        <p:spPr/>
        <p:txBody>
          <a:bodyPr/>
          <a:lstStyle/>
          <a:p>
            <a:fld id="{2DA65D15-912F-9A42-9386-3FE2ECFEDC7B}" type="slidenum">
              <a:rPr lang="it-IT" smtClean="0"/>
              <a:t>‹n.›</a:t>
            </a:fld>
            <a:endParaRPr lang="it-IT"/>
          </a:p>
        </p:txBody>
      </p:sp>
    </p:spTree>
    <p:extLst>
      <p:ext uri="{BB962C8B-B14F-4D97-AF65-F5344CB8AC3E}">
        <p14:creationId xmlns:p14="http://schemas.microsoft.com/office/powerpoint/2010/main" val="4171724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1"/>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r>
              <a:rPr lang="it-IT" smtClean="0"/>
              <a:t>09-10/04/2019</a:t>
            </a:r>
            <a:endParaRPr lang="it-IT"/>
          </a:p>
        </p:txBody>
      </p:sp>
      <p:sp>
        <p:nvSpPr>
          <p:cNvPr id="6" name="Segnaposto piè di pagina 5"/>
          <p:cNvSpPr>
            <a:spLocks noGrp="1"/>
          </p:cNvSpPr>
          <p:nvPr>
            <p:ph type="ftr" sz="quarter" idx="11"/>
          </p:nvPr>
        </p:nvSpPr>
        <p:spPr/>
        <p:txBody>
          <a:bodyPr/>
          <a:lstStyle/>
          <a:p>
            <a:r>
              <a:rPr lang="it-IT" smtClean="0"/>
              <a:t>991SV-BIOCHEMISTRY OF AGE RELATED DISEASES </a:t>
            </a:r>
            <a:endParaRPr lang="it-IT"/>
          </a:p>
        </p:txBody>
      </p:sp>
      <p:sp>
        <p:nvSpPr>
          <p:cNvPr id="7" name="Segnaposto numero diapositiva 6"/>
          <p:cNvSpPr>
            <a:spLocks noGrp="1"/>
          </p:cNvSpPr>
          <p:nvPr>
            <p:ph type="sldNum" sz="quarter" idx="12"/>
          </p:nvPr>
        </p:nvSpPr>
        <p:spPr/>
        <p:txBody>
          <a:bodyPr/>
          <a:lstStyle/>
          <a:p>
            <a:fld id="{2DA65D15-912F-9A42-9386-3FE2ECFEDC7B}" type="slidenum">
              <a:rPr lang="it-IT" smtClean="0"/>
              <a:t>‹n.›</a:t>
            </a:fld>
            <a:endParaRPr lang="it-IT"/>
          </a:p>
        </p:txBody>
      </p:sp>
    </p:spTree>
    <p:extLst>
      <p:ext uri="{BB962C8B-B14F-4D97-AF65-F5344CB8AC3E}">
        <p14:creationId xmlns:p14="http://schemas.microsoft.com/office/powerpoint/2010/main" val="178458929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stile</a:t>
            </a:r>
            <a:endParaRPr lang="it-IT"/>
          </a:p>
        </p:txBody>
      </p:sp>
      <p:sp>
        <p:nvSpPr>
          <p:cNvPr id="3" name="Segnaposto testo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it-IT" smtClean="0"/>
              <a:t>09-10/04/2019</a:t>
            </a:r>
            <a:endParaRPr lang="it-IT"/>
          </a:p>
        </p:txBody>
      </p:sp>
      <p:sp>
        <p:nvSpPr>
          <p:cNvPr id="5" name="Segnaposto piè di pagina 4"/>
          <p:cNvSpPr>
            <a:spLocks noGrp="1"/>
          </p:cNvSpPr>
          <p:nvPr>
            <p:ph type="ftr" sz="quarter" idx="3"/>
          </p:nvPr>
        </p:nvSpPr>
        <p:spPr>
          <a:xfrm>
            <a:off x="2823822" y="6356351"/>
            <a:ext cx="354230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smtClean="0"/>
              <a:t>991SV-BIOCHEMISTRY OF AGE RELATED DISEASES </a:t>
            </a:r>
            <a:endParaRPr lang="it-IT" dirty="0"/>
          </a:p>
        </p:txBody>
      </p:sp>
      <p:sp>
        <p:nvSpPr>
          <p:cNvPr id="6" name="Segnaposto numero diapositiva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A65D15-912F-9A42-9386-3FE2ECFEDC7B}" type="slidenum">
              <a:rPr lang="it-IT" smtClean="0"/>
              <a:t>‹n.›</a:t>
            </a:fld>
            <a:endParaRPr lang="it-IT"/>
          </a:p>
        </p:txBody>
      </p:sp>
    </p:spTree>
    <p:extLst>
      <p:ext uri="{BB962C8B-B14F-4D97-AF65-F5344CB8AC3E}">
        <p14:creationId xmlns:p14="http://schemas.microsoft.com/office/powerpoint/2010/main" val="38871182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 Id="rId3" Type="http://schemas.openxmlformats.org/officeDocument/2006/relationships/image" Target="../media/image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2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 Id="rId3"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30.png"/></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3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png"/></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png"/><Relationship Id="rId3" Type="http://schemas.openxmlformats.org/officeDocument/2006/relationships/image" Target="../media/image4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png"/></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7.xml"/><Relationship Id="rId2" Type="http://schemas.openxmlformats.org/officeDocument/2006/relationships/image" Target="../media/image4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5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8.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9.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0.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1.png"/><Relationship Id="rId3" Type="http://schemas.openxmlformats.org/officeDocument/2006/relationships/image" Target="../media/image6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hyperlink" Target="https://euraxess.ec.europa.eu/jobs/search?keywords=CANCER" TargetMode="External"/><Relationship Id="rId3" Type="http://schemas.openxmlformats.org/officeDocument/2006/relationships/hyperlink" Target="https://euraxess.ec.europa.eu/jobs/search?keywords=CANCER%20METABOLISM"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3.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4.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5.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1303868"/>
            <a:ext cx="7772400" cy="1957917"/>
          </a:xfrm>
        </p:spPr>
        <p:txBody>
          <a:bodyPr>
            <a:normAutofit/>
          </a:bodyPr>
          <a:lstStyle/>
          <a:p>
            <a:r>
              <a:rPr lang="it-IT" b="1" dirty="0" err="1" smtClean="0"/>
              <a:t>Lecture</a:t>
            </a:r>
            <a:r>
              <a:rPr lang="it-IT" b="1" dirty="0" smtClean="0"/>
              <a:t> </a:t>
            </a:r>
            <a:r>
              <a:rPr lang="it-IT" b="1" dirty="0" smtClean="0"/>
              <a:t>3</a:t>
            </a:r>
            <a:endParaRPr lang="it-IT" dirty="0"/>
          </a:p>
        </p:txBody>
      </p:sp>
      <p:sp>
        <p:nvSpPr>
          <p:cNvPr id="3" name="Sottotitolo 2"/>
          <p:cNvSpPr>
            <a:spLocks noGrp="1"/>
          </p:cNvSpPr>
          <p:nvPr>
            <p:ph type="subTitle" idx="1"/>
          </p:nvPr>
        </p:nvSpPr>
        <p:spPr>
          <a:xfrm>
            <a:off x="685800" y="3931562"/>
            <a:ext cx="7772400" cy="1233713"/>
          </a:xfrm>
        </p:spPr>
        <p:txBody>
          <a:bodyPr>
            <a:normAutofit fontScale="92500" lnSpcReduction="20000"/>
          </a:bodyPr>
          <a:lstStyle/>
          <a:p>
            <a:r>
              <a:rPr lang="it-IT" dirty="0" err="1" smtClean="0"/>
              <a:t>Metabolic</a:t>
            </a:r>
            <a:r>
              <a:rPr lang="it-IT" dirty="0" smtClean="0"/>
              <a:t> </a:t>
            </a:r>
            <a:r>
              <a:rPr lang="it-IT" dirty="0" err="1" smtClean="0"/>
              <a:t>rewiring</a:t>
            </a:r>
            <a:r>
              <a:rPr lang="it-IT" dirty="0" smtClean="0"/>
              <a:t> in </a:t>
            </a:r>
            <a:r>
              <a:rPr lang="it-IT" dirty="0" err="1" smtClean="0"/>
              <a:t>cancer</a:t>
            </a:r>
            <a:endParaRPr lang="it-IT" dirty="0" smtClean="0"/>
          </a:p>
          <a:p>
            <a:r>
              <a:rPr lang="it-IT" sz="2600" dirty="0" err="1" smtClean="0"/>
              <a:t>Understanding</a:t>
            </a:r>
            <a:r>
              <a:rPr lang="it-IT" sz="2600" dirty="0" smtClean="0"/>
              <a:t> the </a:t>
            </a:r>
            <a:r>
              <a:rPr lang="it-IT" sz="2600" dirty="0" err="1" smtClean="0"/>
              <a:t>Warbur’s</a:t>
            </a:r>
            <a:r>
              <a:rPr lang="it-IT" sz="2600" dirty="0" smtClean="0"/>
              <a:t> </a:t>
            </a:r>
            <a:r>
              <a:rPr lang="it-IT" sz="2600" dirty="0" err="1" smtClean="0"/>
              <a:t>effect</a:t>
            </a:r>
            <a:r>
              <a:rPr lang="it-IT" sz="2600" dirty="0" smtClean="0"/>
              <a:t>. </a:t>
            </a:r>
            <a:r>
              <a:rPr lang="it-IT" sz="2600" dirty="0" err="1" smtClean="0"/>
              <a:t>Lecture</a:t>
            </a:r>
            <a:r>
              <a:rPr lang="it-IT" sz="2600" dirty="0" smtClean="0"/>
              <a:t> on 09.04.2019</a:t>
            </a:r>
          </a:p>
          <a:p>
            <a:r>
              <a:rPr lang="it-IT" sz="2600" dirty="0" err="1" smtClean="0"/>
              <a:t>Understanding</a:t>
            </a:r>
            <a:r>
              <a:rPr lang="it-IT" sz="2600" dirty="0" smtClean="0"/>
              <a:t> the </a:t>
            </a:r>
            <a:r>
              <a:rPr lang="it-IT" sz="2600" dirty="0" err="1" smtClean="0"/>
              <a:t>Eagle’s</a:t>
            </a:r>
            <a:r>
              <a:rPr lang="it-IT" sz="2600" dirty="0" smtClean="0"/>
              <a:t> </a:t>
            </a:r>
            <a:r>
              <a:rPr lang="it-IT" sz="2600" dirty="0" err="1" smtClean="0"/>
              <a:t>effect</a:t>
            </a:r>
            <a:r>
              <a:rPr lang="it-IT" sz="2600" dirty="0" smtClean="0"/>
              <a:t>. </a:t>
            </a:r>
            <a:r>
              <a:rPr lang="it-IT" sz="2600" dirty="0" err="1" smtClean="0"/>
              <a:t>Lecture</a:t>
            </a:r>
            <a:r>
              <a:rPr lang="it-IT" sz="2600" dirty="0" smtClean="0"/>
              <a:t> on 17.04.2019</a:t>
            </a:r>
            <a:endParaRPr lang="it-IT" sz="2600" dirty="0" smtClean="0"/>
          </a:p>
          <a:p>
            <a:endParaRPr lang="it-IT" dirty="0"/>
          </a:p>
        </p:txBody>
      </p:sp>
      <p:sp>
        <p:nvSpPr>
          <p:cNvPr id="4" name="Segnaposto piè di pagina 3"/>
          <p:cNvSpPr>
            <a:spLocks noGrp="1"/>
          </p:cNvSpPr>
          <p:nvPr>
            <p:ph type="ftr" sz="quarter" idx="11"/>
          </p:nvPr>
        </p:nvSpPr>
        <p:spPr>
          <a:xfrm>
            <a:off x="2506349" y="6356350"/>
            <a:ext cx="3513451" cy="365126"/>
          </a:xfrm>
        </p:spPr>
        <p:txBody>
          <a:bodyPr/>
          <a:lstStyle/>
          <a:p>
            <a:r>
              <a:rPr lang="it-IT" smtClean="0"/>
              <a:t>991SV-BIOCHEMISTRY OF AGE RELATED DISEASES </a:t>
            </a:r>
            <a:endParaRPr lang="it-IT" dirty="0" smtClean="0"/>
          </a:p>
        </p:txBody>
      </p:sp>
      <p:sp>
        <p:nvSpPr>
          <p:cNvPr id="5" name="Segnaposto numero diapositiva 4"/>
          <p:cNvSpPr>
            <a:spLocks noGrp="1"/>
          </p:cNvSpPr>
          <p:nvPr>
            <p:ph type="sldNum" sz="quarter" idx="12"/>
          </p:nvPr>
        </p:nvSpPr>
        <p:spPr/>
        <p:txBody>
          <a:bodyPr/>
          <a:lstStyle/>
          <a:p>
            <a:fld id="{2DA65D15-912F-9A42-9386-3FE2ECFEDC7B}" type="slidenum">
              <a:rPr lang="it-IT" smtClean="0"/>
              <a:t>0</a:t>
            </a:fld>
            <a:endParaRPr lang="it-IT"/>
          </a:p>
        </p:txBody>
      </p:sp>
      <p:sp>
        <p:nvSpPr>
          <p:cNvPr id="6" name="Segnaposto data 5"/>
          <p:cNvSpPr>
            <a:spLocks noGrp="1"/>
          </p:cNvSpPr>
          <p:nvPr>
            <p:ph type="dt" sz="half" idx="10"/>
          </p:nvPr>
        </p:nvSpPr>
        <p:spPr/>
        <p:txBody>
          <a:bodyPr/>
          <a:lstStyle/>
          <a:p>
            <a:r>
              <a:rPr lang="it-IT" smtClean="0"/>
              <a:t>09-10/04/2019</a:t>
            </a:r>
            <a:endParaRPr lang="it-IT"/>
          </a:p>
        </p:txBody>
      </p:sp>
    </p:spTree>
    <p:extLst>
      <p:ext uri="{BB962C8B-B14F-4D97-AF65-F5344CB8AC3E}">
        <p14:creationId xmlns:p14="http://schemas.microsoft.com/office/powerpoint/2010/main" val="383442543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9429" y="660400"/>
            <a:ext cx="7772400" cy="1470025"/>
          </a:xfrm>
        </p:spPr>
        <p:txBody>
          <a:bodyPr/>
          <a:lstStyle/>
          <a:p>
            <a:r>
              <a:rPr lang="it-IT" dirty="0" smtClean="0"/>
              <a:t>The </a:t>
            </a:r>
            <a:r>
              <a:rPr lang="it-IT" dirty="0" err="1" smtClean="0"/>
              <a:t>cancer</a:t>
            </a:r>
            <a:r>
              <a:rPr lang="it-IT" dirty="0" smtClean="0"/>
              <a:t> </a:t>
            </a:r>
            <a:r>
              <a:rPr lang="it-IT" dirty="0" err="1" smtClean="0"/>
              <a:t>metabolic</a:t>
            </a:r>
            <a:r>
              <a:rPr lang="it-IT" dirty="0" smtClean="0"/>
              <a:t> </a:t>
            </a:r>
            <a:r>
              <a:rPr lang="it-IT" dirty="0" err="1" smtClean="0"/>
              <a:t>phenotype</a:t>
            </a:r>
            <a:endParaRPr lang="it-IT" dirty="0"/>
          </a:p>
        </p:txBody>
      </p:sp>
      <p:sp>
        <p:nvSpPr>
          <p:cNvPr id="3" name="Sottotitolo 2"/>
          <p:cNvSpPr>
            <a:spLocks noGrp="1"/>
          </p:cNvSpPr>
          <p:nvPr>
            <p:ph type="subTitle" idx="1"/>
          </p:nvPr>
        </p:nvSpPr>
        <p:spPr>
          <a:xfrm>
            <a:off x="689429" y="2130425"/>
            <a:ext cx="7921171" cy="2849563"/>
          </a:xfrm>
        </p:spPr>
        <p:txBody>
          <a:bodyPr>
            <a:normAutofit fontScale="70000" lnSpcReduction="20000"/>
          </a:bodyPr>
          <a:lstStyle/>
          <a:p>
            <a:r>
              <a:rPr lang="it-IT" b="1" i="1" dirty="0" err="1" smtClean="0">
                <a:solidFill>
                  <a:srgbClr val="000090"/>
                </a:solidFill>
              </a:rPr>
              <a:t>enhanced</a:t>
            </a:r>
            <a:r>
              <a:rPr lang="it-IT" b="1" i="1" dirty="0" smtClean="0">
                <a:solidFill>
                  <a:srgbClr val="000090"/>
                </a:solidFill>
              </a:rPr>
              <a:t> </a:t>
            </a:r>
            <a:r>
              <a:rPr lang="it-IT" b="1" i="1" dirty="0" err="1" smtClean="0">
                <a:solidFill>
                  <a:srgbClr val="000090"/>
                </a:solidFill>
              </a:rPr>
              <a:t>glucose</a:t>
            </a:r>
            <a:r>
              <a:rPr lang="it-IT" b="1" i="1" dirty="0" smtClean="0">
                <a:solidFill>
                  <a:srgbClr val="000090"/>
                </a:solidFill>
              </a:rPr>
              <a:t> </a:t>
            </a:r>
            <a:r>
              <a:rPr lang="it-IT" b="1" i="1" dirty="0" err="1" smtClean="0">
                <a:solidFill>
                  <a:srgbClr val="000090"/>
                </a:solidFill>
              </a:rPr>
              <a:t>consumption</a:t>
            </a:r>
            <a:r>
              <a:rPr lang="it-IT" b="1" i="1" dirty="0" smtClean="0">
                <a:solidFill>
                  <a:srgbClr val="000090"/>
                </a:solidFill>
              </a:rPr>
              <a:t>, first </a:t>
            </a:r>
            <a:r>
              <a:rPr lang="it-IT" b="1" i="1" dirty="0" err="1" smtClean="0">
                <a:solidFill>
                  <a:srgbClr val="000090"/>
                </a:solidFill>
              </a:rPr>
              <a:t>described</a:t>
            </a:r>
            <a:r>
              <a:rPr lang="it-IT" b="1" i="1" dirty="0" smtClean="0">
                <a:solidFill>
                  <a:srgbClr val="000090"/>
                </a:solidFill>
              </a:rPr>
              <a:t> by </a:t>
            </a:r>
            <a:r>
              <a:rPr lang="it-IT" b="1" i="1" dirty="0" err="1" smtClean="0">
                <a:solidFill>
                  <a:srgbClr val="000090"/>
                </a:solidFill>
              </a:rPr>
              <a:t>Warburg</a:t>
            </a:r>
            <a:r>
              <a:rPr lang="it-IT" b="1" i="1" dirty="0" smtClean="0">
                <a:solidFill>
                  <a:srgbClr val="000090"/>
                </a:solidFill>
              </a:rPr>
              <a:t> (1924)</a:t>
            </a:r>
          </a:p>
          <a:p>
            <a:r>
              <a:rPr lang="it-IT" b="1" i="1" dirty="0" smtClean="0">
                <a:solidFill>
                  <a:srgbClr val="000090"/>
                </a:solidFill>
              </a:rPr>
              <a:t> </a:t>
            </a:r>
          </a:p>
          <a:p>
            <a:r>
              <a:rPr lang="it-IT" b="1" i="1" dirty="0" err="1" smtClean="0">
                <a:solidFill>
                  <a:srgbClr val="000090"/>
                </a:solidFill>
              </a:rPr>
              <a:t>stimulated</a:t>
            </a:r>
            <a:r>
              <a:rPr lang="it-IT" b="1" i="1" dirty="0" smtClean="0">
                <a:solidFill>
                  <a:srgbClr val="000090"/>
                </a:solidFill>
              </a:rPr>
              <a:t> </a:t>
            </a:r>
            <a:r>
              <a:rPr lang="it-IT" b="1" i="1" dirty="0" err="1" smtClean="0">
                <a:solidFill>
                  <a:srgbClr val="000090"/>
                </a:solidFill>
              </a:rPr>
              <a:t>glutamine</a:t>
            </a:r>
            <a:r>
              <a:rPr lang="it-IT" b="1" i="1" dirty="0" smtClean="0">
                <a:solidFill>
                  <a:srgbClr val="000090"/>
                </a:solidFill>
              </a:rPr>
              <a:t> </a:t>
            </a:r>
            <a:r>
              <a:rPr lang="it-IT" b="1" i="1" dirty="0" err="1" smtClean="0">
                <a:solidFill>
                  <a:srgbClr val="000090"/>
                </a:solidFill>
              </a:rPr>
              <a:t>utilization</a:t>
            </a:r>
            <a:r>
              <a:rPr lang="it-IT" b="1" i="1" dirty="0" smtClean="0">
                <a:solidFill>
                  <a:srgbClr val="000090"/>
                </a:solidFill>
              </a:rPr>
              <a:t>, first </a:t>
            </a:r>
            <a:r>
              <a:rPr lang="it-IT" b="1" i="1" dirty="0" err="1" smtClean="0">
                <a:solidFill>
                  <a:srgbClr val="000090"/>
                </a:solidFill>
              </a:rPr>
              <a:t>described</a:t>
            </a:r>
            <a:r>
              <a:rPr lang="it-IT" b="1" i="1" dirty="0" smtClean="0">
                <a:solidFill>
                  <a:srgbClr val="000090"/>
                </a:solidFill>
              </a:rPr>
              <a:t> by </a:t>
            </a:r>
            <a:r>
              <a:rPr lang="it-IT" b="1" i="1" dirty="0" err="1" smtClean="0">
                <a:solidFill>
                  <a:srgbClr val="000090"/>
                </a:solidFill>
              </a:rPr>
              <a:t>Eagle</a:t>
            </a:r>
            <a:r>
              <a:rPr lang="it-IT" b="1" i="1" dirty="0">
                <a:solidFill>
                  <a:srgbClr val="000090"/>
                </a:solidFill>
              </a:rPr>
              <a:t> </a:t>
            </a:r>
            <a:r>
              <a:rPr lang="it-IT" b="1" i="1" dirty="0" smtClean="0">
                <a:solidFill>
                  <a:srgbClr val="000090"/>
                </a:solidFill>
              </a:rPr>
              <a:t>(1955) </a:t>
            </a:r>
          </a:p>
          <a:p>
            <a:r>
              <a:rPr lang="it-IT" b="1" i="1" dirty="0" smtClean="0">
                <a:solidFill>
                  <a:srgbClr val="000090"/>
                </a:solidFill>
              </a:rPr>
              <a:t> </a:t>
            </a:r>
          </a:p>
          <a:p>
            <a:r>
              <a:rPr lang="it-IT" b="1" i="1" dirty="0">
                <a:solidFill>
                  <a:schemeClr val="tx1"/>
                </a:solidFill>
              </a:rPr>
              <a:t> </a:t>
            </a:r>
            <a:r>
              <a:rPr lang="it-IT" b="1" i="1" dirty="0" err="1">
                <a:solidFill>
                  <a:srgbClr val="000090"/>
                </a:solidFill>
              </a:rPr>
              <a:t>mitochondrial</a:t>
            </a:r>
            <a:r>
              <a:rPr lang="it-IT" b="1" i="1" dirty="0">
                <a:solidFill>
                  <a:srgbClr val="000090"/>
                </a:solidFill>
              </a:rPr>
              <a:t> </a:t>
            </a:r>
            <a:r>
              <a:rPr lang="it-IT" b="1" i="1" dirty="0" err="1" smtClean="0">
                <a:solidFill>
                  <a:srgbClr val="000090"/>
                </a:solidFill>
              </a:rPr>
              <a:t>dysfunction</a:t>
            </a:r>
            <a:endParaRPr lang="it-IT" b="1" i="1" dirty="0" smtClean="0">
              <a:solidFill>
                <a:srgbClr val="000090"/>
              </a:solidFill>
            </a:endParaRPr>
          </a:p>
          <a:p>
            <a:endParaRPr lang="it-IT" b="1" i="1" dirty="0">
              <a:solidFill>
                <a:srgbClr val="000090"/>
              </a:solidFill>
            </a:endParaRPr>
          </a:p>
          <a:p>
            <a:r>
              <a:rPr lang="it-IT" b="1" i="1" dirty="0" smtClean="0">
                <a:solidFill>
                  <a:srgbClr val="000090"/>
                </a:solidFill>
              </a:rPr>
              <a:t>from </a:t>
            </a:r>
            <a:r>
              <a:rPr lang="it-IT" b="1" i="1" dirty="0" err="1" smtClean="0">
                <a:solidFill>
                  <a:srgbClr val="000090"/>
                </a:solidFill>
              </a:rPr>
              <a:t>selective</a:t>
            </a:r>
            <a:r>
              <a:rPr lang="it-IT" b="1" i="1" dirty="0" smtClean="0">
                <a:solidFill>
                  <a:srgbClr val="000090"/>
                </a:solidFill>
              </a:rPr>
              <a:t> (</a:t>
            </a:r>
            <a:r>
              <a:rPr lang="it-IT" b="1" i="1" dirty="0" err="1" smtClean="0">
                <a:solidFill>
                  <a:srgbClr val="000090"/>
                </a:solidFill>
              </a:rPr>
              <a:t>regulated</a:t>
            </a:r>
            <a:r>
              <a:rPr lang="it-IT" b="1" i="1" dirty="0" smtClean="0">
                <a:solidFill>
                  <a:srgbClr val="000090"/>
                </a:solidFill>
              </a:rPr>
              <a:t>, </a:t>
            </a:r>
            <a:r>
              <a:rPr lang="it-IT" b="1" i="1" dirty="0" err="1" smtClean="0">
                <a:solidFill>
                  <a:srgbClr val="000090"/>
                </a:solidFill>
              </a:rPr>
              <a:t>transporter-mediated</a:t>
            </a:r>
            <a:r>
              <a:rPr lang="it-IT" b="1" i="1" dirty="0" smtClean="0">
                <a:solidFill>
                  <a:srgbClr val="000090"/>
                </a:solidFill>
              </a:rPr>
              <a:t>) to </a:t>
            </a:r>
            <a:r>
              <a:rPr lang="it-IT" b="1" i="1" dirty="0" err="1" smtClean="0">
                <a:solidFill>
                  <a:srgbClr val="000090"/>
                </a:solidFill>
              </a:rPr>
              <a:t>abnormal</a:t>
            </a:r>
            <a:r>
              <a:rPr lang="it-IT" b="1" i="1" dirty="0" smtClean="0">
                <a:solidFill>
                  <a:srgbClr val="000090"/>
                </a:solidFill>
              </a:rPr>
              <a:t> (</a:t>
            </a:r>
            <a:r>
              <a:rPr lang="it-IT" b="1" i="1" dirty="0" err="1" smtClean="0">
                <a:solidFill>
                  <a:srgbClr val="000090"/>
                </a:solidFill>
              </a:rPr>
              <a:t>endocytosis</a:t>
            </a:r>
            <a:r>
              <a:rPr lang="it-IT" b="1" i="1" dirty="0" smtClean="0">
                <a:solidFill>
                  <a:srgbClr val="000090"/>
                </a:solidFill>
              </a:rPr>
              <a:t>) </a:t>
            </a:r>
            <a:r>
              <a:rPr lang="it-IT" b="1" i="1" dirty="0" err="1" smtClean="0">
                <a:solidFill>
                  <a:srgbClr val="000090"/>
                </a:solidFill>
              </a:rPr>
              <a:t>nutrient</a:t>
            </a:r>
            <a:r>
              <a:rPr lang="it-IT" b="1" i="1" dirty="0" smtClean="0">
                <a:solidFill>
                  <a:srgbClr val="000090"/>
                </a:solidFill>
              </a:rPr>
              <a:t> </a:t>
            </a:r>
            <a:r>
              <a:rPr lang="it-IT" b="1" i="1" dirty="0" err="1" smtClean="0">
                <a:solidFill>
                  <a:srgbClr val="000090"/>
                </a:solidFill>
              </a:rPr>
              <a:t>uptake</a:t>
            </a:r>
            <a:endParaRPr lang="it-IT" dirty="0">
              <a:solidFill>
                <a:srgbClr val="000090"/>
              </a:solidFill>
            </a:endParaRPr>
          </a:p>
        </p:txBody>
      </p:sp>
      <p:sp>
        <p:nvSpPr>
          <p:cNvPr id="4" name="Segnaposto piè di pagina 3"/>
          <p:cNvSpPr>
            <a:spLocks noGrp="1"/>
          </p:cNvSpPr>
          <p:nvPr>
            <p:ph type="ftr" sz="quarter" idx="11"/>
          </p:nvPr>
        </p:nvSpPr>
        <p:spPr/>
        <p:txBody>
          <a:bodyPr/>
          <a:lstStyle/>
          <a:p>
            <a:r>
              <a:rPr lang="it-IT" smtClean="0"/>
              <a:t>991SV-BIOCHEMISTRY OF AGE RELATED DISEASES </a:t>
            </a:r>
            <a:endParaRPr lang="it-IT"/>
          </a:p>
        </p:txBody>
      </p:sp>
      <p:sp>
        <p:nvSpPr>
          <p:cNvPr id="5" name="Segnaposto numero diapositiva 4"/>
          <p:cNvSpPr>
            <a:spLocks noGrp="1"/>
          </p:cNvSpPr>
          <p:nvPr>
            <p:ph type="sldNum" sz="quarter" idx="12"/>
          </p:nvPr>
        </p:nvSpPr>
        <p:spPr/>
        <p:txBody>
          <a:bodyPr/>
          <a:lstStyle/>
          <a:p>
            <a:fld id="{2DA65D15-912F-9A42-9386-3FE2ECFEDC7B}" type="slidenum">
              <a:rPr lang="it-IT" smtClean="0"/>
              <a:t>9</a:t>
            </a:fld>
            <a:endParaRPr lang="it-IT"/>
          </a:p>
        </p:txBody>
      </p:sp>
      <p:sp>
        <p:nvSpPr>
          <p:cNvPr id="6" name="Titolo 5"/>
          <p:cNvSpPr txBox="1">
            <a:spLocks/>
          </p:cNvSpPr>
          <p:nvPr/>
        </p:nvSpPr>
        <p:spPr>
          <a:xfrm>
            <a:off x="838200" y="5264135"/>
            <a:ext cx="7772400" cy="465099"/>
          </a:xfrm>
          <a:prstGeom prst="rect">
            <a:avLst/>
          </a:prstGeom>
        </p:spPr>
        <p:txBody>
          <a:bodyPr vert="horz" lIns="91440" tIns="45720" rIns="91440" bIns="45720" rtlCol="0" anchor="ctr">
            <a:normAutofit fontScale="6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it-IT" dirty="0" err="1" smtClean="0"/>
              <a:t>improved</a:t>
            </a:r>
            <a:r>
              <a:rPr lang="it-IT" dirty="0" smtClean="0"/>
              <a:t> fitness          gain of </a:t>
            </a:r>
            <a:r>
              <a:rPr lang="it-IT" dirty="0" err="1" smtClean="0"/>
              <a:t>function</a:t>
            </a:r>
            <a:endParaRPr lang="it-IT" dirty="0"/>
          </a:p>
        </p:txBody>
      </p:sp>
      <p:sp>
        <p:nvSpPr>
          <p:cNvPr id="7" name="Segnaposto data 6"/>
          <p:cNvSpPr>
            <a:spLocks noGrp="1"/>
          </p:cNvSpPr>
          <p:nvPr>
            <p:ph type="dt" sz="half" idx="10"/>
          </p:nvPr>
        </p:nvSpPr>
        <p:spPr/>
        <p:txBody>
          <a:bodyPr/>
          <a:lstStyle/>
          <a:p>
            <a:r>
              <a:rPr lang="it-IT" smtClean="0"/>
              <a:t>09-10/04/2019</a:t>
            </a:r>
            <a:endParaRPr lang="it-IT"/>
          </a:p>
        </p:txBody>
      </p:sp>
    </p:spTree>
    <p:extLst>
      <p:ext uri="{BB962C8B-B14F-4D97-AF65-F5344CB8AC3E}">
        <p14:creationId xmlns:p14="http://schemas.microsoft.com/office/powerpoint/2010/main" val="9150798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ctrTitle"/>
          </p:nvPr>
        </p:nvSpPr>
        <p:spPr/>
        <p:txBody>
          <a:bodyPr>
            <a:normAutofit/>
          </a:bodyPr>
          <a:lstStyle/>
          <a:p>
            <a:r>
              <a:rPr lang="it-IT" i="1" dirty="0" smtClean="0"/>
              <a:t>FOCUS ON</a:t>
            </a:r>
            <a:endParaRPr lang="it-IT" i="1" dirty="0"/>
          </a:p>
        </p:txBody>
      </p:sp>
      <p:sp>
        <p:nvSpPr>
          <p:cNvPr id="8" name="Sottotitolo 7"/>
          <p:cNvSpPr>
            <a:spLocks noGrp="1"/>
          </p:cNvSpPr>
          <p:nvPr>
            <p:ph type="subTitle" idx="1"/>
          </p:nvPr>
        </p:nvSpPr>
        <p:spPr/>
        <p:txBody>
          <a:bodyPr/>
          <a:lstStyle/>
          <a:p>
            <a:r>
              <a:rPr lang="it-IT" sz="4400" dirty="0" err="1">
                <a:solidFill>
                  <a:srgbClr val="000000"/>
                </a:solidFill>
              </a:rPr>
              <a:t>Understanding</a:t>
            </a:r>
            <a:r>
              <a:rPr lang="it-IT" sz="4400" dirty="0">
                <a:solidFill>
                  <a:srgbClr val="000000"/>
                </a:solidFill>
              </a:rPr>
              <a:t> the </a:t>
            </a:r>
            <a:r>
              <a:rPr lang="it-IT" sz="4400" dirty="0" err="1">
                <a:solidFill>
                  <a:srgbClr val="000000"/>
                </a:solidFill>
              </a:rPr>
              <a:t>Warburg’s</a:t>
            </a:r>
            <a:r>
              <a:rPr lang="it-IT" sz="4400" dirty="0">
                <a:solidFill>
                  <a:srgbClr val="000000"/>
                </a:solidFill>
              </a:rPr>
              <a:t> </a:t>
            </a:r>
            <a:r>
              <a:rPr lang="it-IT" sz="4400" dirty="0" err="1">
                <a:solidFill>
                  <a:srgbClr val="000000"/>
                </a:solidFill>
              </a:rPr>
              <a:t>effect</a:t>
            </a:r>
            <a:endParaRPr lang="it-IT" sz="4400" dirty="0">
              <a:solidFill>
                <a:srgbClr val="000000"/>
              </a:solidFill>
            </a:endParaRPr>
          </a:p>
          <a:p>
            <a:endParaRPr lang="it-IT" dirty="0"/>
          </a:p>
        </p:txBody>
      </p:sp>
      <p:sp>
        <p:nvSpPr>
          <p:cNvPr id="2" name="Segnaposto data 1"/>
          <p:cNvSpPr>
            <a:spLocks noGrp="1"/>
          </p:cNvSpPr>
          <p:nvPr>
            <p:ph type="dt" sz="half" idx="10"/>
          </p:nvPr>
        </p:nvSpPr>
        <p:spPr/>
        <p:txBody>
          <a:bodyPr/>
          <a:lstStyle/>
          <a:p>
            <a:r>
              <a:rPr lang="it-IT" smtClean="0"/>
              <a:t>09-10/04/2019</a:t>
            </a:r>
            <a:endParaRPr lang="it-IT"/>
          </a:p>
        </p:txBody>
      </p:sp>
      <p:sp>
        <p:nvSpPr>
          <p:cNvPr id="3" name="Segnaposto piè di pagina 2"/>
          <p:cNvSpPr>
            <a:spLocks noGrp="1"/>
          </p:cNvSpPr>
          <p:nvPr>
            <p:ph type="ftr" sz="quarter" idx="11"/>
          </p:nvPr>
        </p:nvSpPr>
        <p:spPr/>
        <p:txBody>
          <a:bodyPr/>
          <a:lstStyle/>
          <a:p>
            <a:r>
              <a:rPr lang="it-IT" smtClean="0"/>
              <a:t>991SV-BIOCHEMISTRY OF AGE RELATED DISEASES </a:t>
            </a:r>
            <a:endParaRPr lang="it-IT"/>
          </a:p>
        </p:txBody>
      </p:sp>
      <p:sp>
        <p:nvSpPr>
          <p:cNvPr id="4" name="Segnaposto numero diapositiva 3"/>
          <p:cNvSpPr>
            <a:spLocks noGrp="1"/>
          </p:cNvSpPr>
          <p:nvPr>
            <p:ph type="sldNum" sz="quarter" idx="12"/>
          </p:nvPr>
        </p:nvSpPr>
        <p:spPr/>
        <p:txBody>
          <a:bodyPr/>
          <a:lstStyle/>
          <a:p>
            <a:fld id="{2DA65D15-912F-9A42-9386-3FE2ECFEDC7B}" type="slidenum">
              <a:rPr lang="it-IT" smtClean="0"/>
              <a:t>10</a:t>
            </a:fld>
            <a:endParaRPr lang="it-IT"/>
          </a:p>
        </p:txBody>
      </p:sp>
    </p:spTree>
    <p:extLst>
      <p:ext uri="{BB962C8B-B14F-4D97-AF65-F5344CB8AC3E}">
        <p14:creationId xmlns:p14="http://schemas.microsoft.com/office/powerpoint/2010/main" val="375672649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38669" y="116982"/>
            <a:ext cx="8502072" cy="1898086"/>
          </a:xfrm>
        </p:spPr>
        <p:txBody>
          <a:bodyPr>
            <a:normAutofit fontScale="90000"/>
          </a:bodyPr>
          <a:lstStyle/>
          <a:p>
            <a:r>
              <a:rPr lang="it-IT" dirty="0" err="1" smtClean="0"/>
              <a:t>Warburg’s</a:t>
            </a:r>
            <a:r>
              <a:rPr lang="it-IT" dirty="0" smtClean="0"/>
              <a:t> </a:t>
            </a:r>
            <a:r>
              <a:rPr lang="it-IT" dirty="0" err="1" smtClean="0"/>
              <a:t>effect</a:t>
            </a:r>
            <a:r>
              <a:rPr lang="it-IT" dirty="0" smtClean="0"/>
              <a:t>:</a:t>
            </a:r>
            <a:br>
              <a:rPr lang="it-IT" dirty="0" smtClean="0"/>
            </a:br>
            <a:r>
              <a:rPr lang="it-IT" sz="2200" b="1" dirty="0" err="1" smtClean="0">
                <a:solidFill>
                  <a:srgbClr val="FF0000"/>
                </a:solidFill>
              </a:rPr>
              <a:t>abnormal</a:t>
            </a:r>
            <a:r>
              <a:rPr lang="it-IT" sz="2200" b="1" dirty="0" smtClean="0">
                <a:solidFill>
                  <a:srgbClr val="FF0000"/>
                </a:solidFill>
              </a:rPr>
              <a:t> </a:t>
            </a:r>
            <a:r>
              <a:rPr lang="it-IT" sz="2200" b="1" dirty="0" err="1" smtClean="0">
                <a:solidFill>
                  <a:srgbClr val="FF0000"/>
                </a:solidFill>
              </a:rPr>
              <a:t>consumption</a:t>
            </a:r>
            <a:r>
              <a:rPr lang="it-IT" sz="2200" b="1" dirty="0" smtClean="0">
                <a:solidFill>
                  <a:srgbClr val="FF0000"/>
                </a:solidFill>
              </a:rPr>
              <a:t> of </a:t>
            </a:r>
            <a:r>
              <a:rPr lang="it-IT" sz="2200" b="1" dirty="0" err="1" smtClean="0">
                <a:solidFill>
                  <a:srgbClr val="FF0000"/>
                </a:solidFill>
              </a:rPr>
              <a:t>glucose</a:t>
            </a:r>
            <a:r>
              <a:rPr lang="it-IT" sz="2200" b="1" dirty="0" smtClean="0">
                <a:solidFill>
                  <a:srgbClr val="FF0000"/>
                </a:solidFill>
              </a:rPr>
              <a:t> with </a:t>
            </a:r>
            <a:r>
              <a:rPr lang="it-IT" sz="2200" b="1" dirty="0" err="1">
                <a:solidFill>
                  <a:srgbClr val="FF0000"/>
                </a:solidFill>
              </a:rPr>
              <a:t>atypical</a:t>
            </a:r>
            <a:r>
              <a:rPr lang="it-IT" sz="2200" b="1" dirty="0">
                <a:solidFill>
                  <a:srgbClr val="FF0000"/>
                </a:solidFill>
              </a:rPr>
              <a:t> </a:t>
            </a:r>
            <a:r>
              <a:rPr lang="it-IT" sz="2200" b="1" dirty="0" err="1">
                <a:solidFill>
                  <a:srgbClr val="FF0000"/>
                </a:solidFill>
              </a:rPr>
              <a:t>lactate</a:t>
            </a:r>
            <a:r>
              <a:rPr lang="it-IT" sz="2200" b="1" dirty="0">
                <a:solidFill>
                  <a:srgbClr val="FF0000"/>
                </a:solidFill>
              </a:rPr>
              <a:t> production</a:t>
            </a:r>
            <a:r>
              <a:rPr lang="it-IT" sz="2200" b="1" dirty="0" smtClean="0">
                <a:solidFill>
                  <a:srgbClr val="FF0000"/>
                </a:solidFill>
              </a:rPr>
              <a:t/>
            </a:r>
            <a:br>
              <a:rPr lang="it-IT" sz="2200" b="1" dirty="0" smtClean="0">
                <a:solidFill>
                  <a:srgbClr val="FF0000"/>
                </a:solidFill>
              </a:rPr>
            </a:br>
            <a:r>
              <a:rPr lang="it-IT" sz="2200" i="1" dirty="0" smtClean="0"/>
              <a:t>3-30 </a:t>
            </a:r>
            <a:r>
              <a:rPr lang="it-IT" sz="2200" i="1" dirty="0" err="1" smtClean="0"/>
              <a:t>times</a:t>
            </a:r>
            <a:r>
              <a:rPr lang="it-IT" sz="2200" i="1" dirty="0" smtClean="0"/>
              <a:t> </a:t>
            </a:r>
            <a:r>
              <a:rPr lang="it-IT" sz="2200" i="1" dirty="0" err="1" smtClean="0"/>
              <a:t>higher</a:t>
            </a:r>
            <a:r>
              <a:rPr lang="it-IT" sz="2200" i="1" dirty="0" smtClean="0"/>
              <a:t> </a:t>
            </a:r>
            <a:r>
              <a:rPr lang="it-IT" sz="2200" i="1" dirty="0" err="1" smtClean="0"/>
              <a:t>than</a:t>
            </a:r>
            <a:r>
              <a:rPr lang="it-IT" sz="2200" i="1" dirty="0" smtClean="0"/>
              <a:t> </a:t>
            </a:r>
            <a:r>
              <a:rPr lang="it-IT" sz="2200" i="1" dirty="0" err="1" smtClean="0"/>
              <a:t>normal</a:t>
            </a:r>
            <a:r>
              <a:rPr lang="it-IT" sz="2200" i="1" dirty="0" smtClean="0"/>
              <a:t>. </a:t>
            </a:r>
            <a:br>
              <a:rPr lang="it-IT" sz="2200" i="1" dirty="0" smtClean="0"/>
            </a:br>
            <a:r>
              <a:rPr lang="it-IT" sz="2200" b="1" i="1" dirty="0" err="1" smtClean="0"/>
              <a:t>Important</a:t>
            </a:r>
            <a:r>
              <a:rPr lang="it-IT" sz="2200" b="1" i="1" dirty="0" smtClean="0"/>
              <a:t>: </a:t>
            </a:r>
            <a:br>
              <a:rPr lang="it-IT" sz="2200" b="1" i="1" dirty="0" smtClean="0"/>
            </a:br>
            <a:r>
              <a:rPr lang="it-IT" sz="2200" b="1" i="1" dirty="0" err="1" smtClean="0">
                <a:solidFill>
                  <a:srgbClr val="FF0000"/>
                </a:solidFill>
              </a:rPr>
              <a:t>observed</a:t>
            </a:r>
            <a:r>
              <a:rPr lang="it-IT" sz="2200" b="1" i="1" dirty="0" smtClean="0">
                <a:solidFill>
                  <a:srgbClr val="FF0000"/>
                </a:solidFill>
              </a:rPr>
              <a:t> in the </a:t>
            </a:r>
            <a:r>
              <a:rPr lang="it-IT" sz="2200" b="1" i="1" dirty="0" err="1" smtClean="0">
                <a:solidFill>
                  <a:srgbClr val="FF0000"/>
                </a:solidFill>
              </a:rPr>
              <a:t>presence</a:t>
            </a:r>
            <a:r>
              <a:rPr lang="it-IT" sz="2200" b="1" i="1" dirty="0" smtClean="0">
                <a:solidFill>
                  <a:srgbClr val="FF0000"/>
                </a:solidFill>
              </a:rPr>
              <a:t> of O</a:t>
            </a:r>
            <a:r>
              <a:rPr lang="it-IT" sz="2200" b="1" i="1" baseline="-25000" dirty="0" smtClean="0">
                <a:solidFill>
                  <a:srgbClr val="FF0000"/>
                </a:solidFill>
              </a:rPr>
              <a:t>2 </a:t>
            </a:r>
            <a:r>
              <a:rPr lang="it-IT" sz="2200" b="1" i="1" dirty="0" smtClean="0">
                <a:solidFill>
                  <a:srgbClr val="FF0000"/>
                </a:solidFill>
              </a:rPr>
              <a:t>and </a:t>
            </a:r>
            <a:r>
              <a:rPr lang="it-IT" sz="2200" b="1" i="1" dirty="0" err="1" smtClean="0">
                <a:solidFill>
                  <a:srgbClr val="FF0000"/>
                </a:solidFill>
              </a:rPr>
              <a:t>even</a:t>
            </a:r>
            <a:r>
              <a:rPr lang="it-IT" sz="2200" b="1" i="1" dirty="0" smtClean="0">
                <a:solidFill>
                  <a:srgbClr val="FF0000"/>
                </a:solidFill>
              </a:rPr>
              <a:t> of “</a:t>
            </a:r>
            <a:r>
              <a:rPr lang="it-IT" sz="2200" b="1" i="1" dirty="0" err="1" smtClean="0">
                <a:solidFill>
                  <a:srgbClr val="FF0000"/>
                </a:solidFill>
              </a:rPr>
              <a:t>normal</a:t>
            </a:r>
            <a:r>
              <a:rPr lang="it-IT" sz="2200" b="1" i="1" dirty="0" smtClean="0">
                <a:solidFill>
                  <a:srgbClr val="FF0000"/>
                </a:solidFill>
              </a:rPr>
              <a:t>” </a:t>
            </a:r>
            <a:r>
              <a:rPr lang="it-IT" sz="2200" b="1" i="1" dirty="0" err="1" smtClean="0">
                <a:solidFill>
                  <a:srgbClr val="FF0000"/>
                </a:solidFill>
              </a:rPr>
              <a:t>oxidative</a:t>
            </a:r>
            <a:r>
              <a:rPr lang="it-IT" sz="2200" b="1" i="1" dirty="0" smtClean="0">
                <a:solidFill>
                  <a:srgbClr val="FF0000"/>
                </a:solidFill>
              </a:rPr>
              <a:t> </a:t>
            </a:r>
            <a:r>
              <a:rPr lang="it-IT" sz="2200" b="1" i="1" dirty="0" err="1" smtClean="0">
                <a:solidFill>
                  <a:srgbClr val="FF0000"/>
                </a:solidFill>
              </a:rPr>
              <a:t>phosphorylation</a:t>
            </a:r>
            <a:endParaRPr lang="it-IT" sz="2200" b="1" i="1" dirty="0">
              <a:solidFill>
                <a:srgbClr val="FF0000"/>
              </a:solidFill>
            </a:endParaRPr>
          </a:p>
        </p:txBody>
      </p:sp>
      <p:sp>
        <p:nvSpPr>
          <p:cNvPr id="3" name="Segnaposto contenuto 2"/>
          <p:cNvSpPr>
            <a:spLocks noGrp="1"/>
          </p:cNvSpPr>
          <p:nvPr>
            <p:ph sz="half" idx="1"/>
          </p:nvPr>
        </p:nvSpPr>
        <p:spPr>
          <a:xfrm>
            <a:off x="601525" y="2356328"/>
            <a:ext cx="3894276" cy="3194003"/>
          </a:xfrm>
          <a:ln>
            <a:solidFill>
              <a:schemeClr val="tx1"/>
            </a:solidFill>
          </a:ln>
        </p:spPr>
        <p:txBody>
          <a:bodyPr>
            <a:normAutofit fontScale="92500" lnSpcReduction="10000"/>
          </a:bodyPr>
          <a:lstStyle/>
          <a:p>
            <a:pPr marL="0" indent="0" algn="ctr">
              <a:buNone/>
            </a:pPr>
            <a:r>
              <a:rPr lang="it-IT" b="1" dirty="0" smtClean="0"/>
              <a:t>NORMAL CELL</a:t>
            </a:r>
          </a:p>
          <a:p>
            <a:r>
              <a:rPr lang="it-IT" dirty="0" err="1" smtClean="0"/>
              <a:t>glucose</a:t>
            </a:r>
            <a:endParaRPr lang="it-IT" dirty="0"/>
          </a:p>
          <a:p>
            <a:pPr lvl="1"/>
            <a:r>
              <a:rPr lang="it-IT" dirty="0" err="1" smtClean="0"/>
              <a:t>glycolysis</a:t>
            </a:r>
            <a:endParaRPr lang="it-IT" dirty="0" smtClean="0"/>
          </a:p>
          <a:p>
            <a:pPr lvl="1"/>
            <a:r>
              <a:rPr lang="it-IT" dirty="0" err="1" smtClean="0"/>
              <a:t>Krebs</a:t>
            </a:r>
            <a:r>
              <a:rPr lang="it-IT" dirty="0" smtClean="0"/>
              <a:t>’ </a:t>
            </a:r>
            <a:r>
              <a:rPr lang="it-IT" dirty="0" err="1" smtClean="0"/>
              <a:t>cycle</a:t>
            </a:r>
            <a:endParaRPr lang="it-IT" dirty="0" smtClean="0"/>
          </a:p>
          <a:p>
            <a:pPr lvl="1"/>
            <a:r>
              <a:rPr lang="it-IT" dirty="0" err="1" smtClean="0"/>
              <a:t>oxidative</a:t>
            </a:r>
            <a:r>
              <a:rPr lang="it-IT" dirty="0" smtClean="0"/>
              <a:t> </a:t>
            </a:r>
            <a:r>
              <a:rPr lang="it-IT" dirty="0" err="1" smtClean="0"/>
              <a:t>phosphorylation</a:t>
            </a:r>
            <a:endParaRPr lang="it-IT" dirty="0" smtClean="0"/>
          </a:p>
          <a:p>
            <a:r>
              <a:rPr lang="it-IT" dirty="0" smtClean="0"/>
              <a:t>CO</a:t>
            </a:r>
            <a:r>
              <a:rPr lang="it-IT" baseline="-25000" dirty="0" smtClean="0"/>
              <a:t>2</a:t>
            </a:r>
            <a:r>
              <a:rPr lang="it-IT" dirty="0" smtClean="0"/>
              <a:t>, H</a:t>
            </a:r>
            <a:r>
              <a:rPr lang="it-IT" baseline="-25000" dirty="0" smtClean="0"/>
              <a:t>2</a:t>
            </a:r>
            <a:r>
              <a:rPr lang="it-IT" dirty="0" smtClean="0"/>
              <a:t>O, 36-38 ATP/mole </a:t>
            </a:r>
            <a:r>
              <a:rPr lang="it-IT" dirty="0" err="1" smtClean="0"/>
              <a:t>glucose</a:t>
            </a:r>
            <a:endParaRPr lang="it-IT" dirty="0"/>
          </a:p>
        </p:txBody>
      </p:sp>
      <p:sp>
        <p:nvSpPr>
          <p:cNvPr id="4" name="Segnaposto contenuto 3"/>
          <p:cNvSpPr>
            <a:spLocks noGrp="1"/>
          </p:cNvSpPr>
          <p:nvPr>
            <p:ph sz="half" idx="2"/>
          </p:nvPr>
        </p:nvSpPr>
        <p:spPr>
          <a:xfrm>
            <a:off x="4648200" y="2356327"/>
            <a:ext cx="4038600" cy="3194004"/>
          </a:xfrm>
          <a:ln>
            <a:solidFill>
              <a:srgbClr val="000000"/>
            </a:solidFill>
          </a:ln>
        </p:spPr>
        <p:txBody>
          <a:bodyPr>
            <a:normAutofit fontScale="92500" lnSpcReduction="10000"/>
          </a:bodyPr>
          <a:lstStyle/>
          <a:p>
            <a:pPr marL="0" indent="0" algn="ctr">
              <a:buNone/>
            </a:pPr>
            <a:r>
              <a:rPr lang="it-IT" b="1" dirty="0" smtClean="0"/>
              <a:t>CANCER CELL</a:t>
            </a:r>
          </a:p>
          <a:p>
            <a:r>
              <a:rPr lang="it-IT" dirty="0" err="1" smtClean="0"/>
              <a:t>glucose</a:t>
            </a:r>
            <a:endParaRPr lang="it-IT" dirty="0" smtClean="0"/>
          </a:p>
          <a:p>
            <a:pPr lvl="1"/>
            <a:r>
              <a:rPr lang="it-IT" dirty="0" err="1" smtClean="0"/>
              <a:t>glycolysis</a:t>
            </a:r>
            <a:endParaRPr lang="it-IT" dirty="0" smtClean="0"/>
          </a:p>
          <a:p>
            <a:pPr lvl="1"/>
            <a:r>
              <a:rPr lang="it-IT" dirty="0" err="1" smtClean="0"/>
              <a:t>Krebs</a:t>
            </a:r>
            <a:r>
              <a:rPr lang="it-IT" dirty="0" smtClean="0"/>
              <a:t>’ </a:t>
            </a:r>
            <a:r>
              <a:rPr lang="it-IT" dirty="0" err="1" smtClean="0"/>
              <a:t>cycle</a:t>
            </a:r>
            <a:r>
              <a:rPr lang="it-IT" dirty="0" smtClean="0"/>
              <a:t> (+/-)</a:t>
            </a:r>
          </a:p>
          <a:p>
            <a:pPr lvl="1"/>
            <a:r>
              <a:rPr lang="it-IT" dirty="0" err="1" smtClean="0"/>
              <a:t>oxidative</a:t>
            </a:r>
            <a:r>
              <a:rPr lang="it-IT" dirty="0" smtClean="0"/>
              <a:t> </a:t>
            </a:r>
            <a:r>
              <a:rPr lang="it-IT" dirty="0" err="1" smtClean="0"/>
              <a:t>phosphorylation</a:t>
            </a:r>
            <a:r>
              <a:rPr lang="it-IT" dirty="0" smtClean="0"/>
              <a:t> (+/-)</a:t>
            </a:r>
          </a:p>
          <a:p>
            <a:r>
              <a:rPr lang="it-IT" b="1" i="1" dirty="0" err="1" smtClean="0"/>
              <a:t>lactate</a:t>
            </a:r>
            <a:r>
              <a:rPr lang="it-IT" dirty="0" smtClean="0"/>
              <a:t>, 2 ATP/mole </a:t>
            </a:r>
            <a:r>
              <a:rPr lang="it-IT" dirty="0" err="1" smtClean="0"/>
              <a:t>glucose</a:t>
            </a:r>
            <a:endParaRPr lang="it-IT" dirty="0" smtClean="0"/>
          </a:p>
          <a:p>
            <a:pPr marL="0" indent="0">
              <a:buNone/>
            </a:pPr>
            <a:endParaRPr lang="it-IT" dirty="0"/>
          </a:p>
        </p:txBody>
      </p:sp>
      <p:sp>
        <p:nvSpPr>
          <p:cNvPr id="5" name="CasellaDiTesto 4"/>
          <p:cNvSpPr txBox="1"/>
          <p:nvPr/>
        </p:nvSpPr>
        <p:spPr>
          <a:xfrm>
            <a:off x="457876" y="5525354"/>
            <a:ext cx="8501397" cy="830997"/>
          </a:xfrm>
          <a:prstGeom prst="rect">
            <a:avLst/>
          </a:prstGeom>
          <a:noFill/>
        </p:spPr>
        <p:txBody>
          <a:bodyPr wrap="none" rtlCol="0">
            <a:spAutoFit/>
          </a:bodyPr>
          <a:lstStyle/>
          <a:p>
            <a:pPr algn="ctr"/>
            <a:r>
              <a:rPr lang="it-IT" sz="2400" b="1" dirty="0" smtClean="0"/>
              <a:t>APPARENT PARADOX </a:t>
            </a:r>
          </a:p>
          <a:p>
            <a:pPr algn="ctr"/>
            <a:r>
              <a:rPr lang="it-IT" sz="2400" b="1" dirty="0" err="1"/>
              <a:t>P</a:t>
            </a:r>
            <a:r>
              <a:rPr lang="it-IT" sz="2400" b="1" dirty="0" err="1" smtClean="0"/>
              <a:t>roliferating</a:t>
            </a:r>
            <a:r>
              <a:rPr lang="it-IT" sz="2400" b="1" dirty="0" smtClean="0"/>
              <a:t> </a:t>
            </a:r>
            <a:r>
              <a:rPr lang="it-IT" sz="2400" b="1" dirty="0" err="1" smtClean="0"/>
              <a:t>cells</a:t>
            </a:r>
            <a:r>
              <a:rPr lang="it-IT" sz="2400" b="1" dirty="0" smtClean="0"/>
              <a:t>, </a:t>
            </a:r>
            <a:r>
              <a:rPr lang="it-IT" sz="2400" b="1" dirty="0" err="1" smtClean="0"/>
              <a:t>which</a:t>
            </a:r>
            <a:r>
              <a:rPr lang="it-IT" sz="2400" b="1" dirty="0" smtClean="0"/>
              <a:t> </a:t>
            </a:r>
            <a:r>
              <a:rPr lang="it-IT" sz="2400" b="1" dirty="0" err="1" smtClean="0"/>
              <a:t>require</a:t>
            </a:r>
            <a:r>
              <a:rPr lang="it-IT" sz="2400" b="1" dirty="0" smtClean="0"/>
              <a:t> a </a:t>
            </a:r>
            <a:r>
              <a:rPr lang="it-IT" sz="2400" b="1" dirty="0" err="1" smtClean="0"/>
              <a:t>lot</a:t>
            </a:r>
            <a:r>
              <a:rPr lang="it-IT" sz="2400" b="1" dirty="0" smtClean="0"/>
              <a:t> of </a:t>
            </a:r>
            <a:r>
              <a:rPr lang="it-IT" sz="2400" b="1" dirty="0" err="1" smtClean="0"/>
              <a:t>energy</a:t>
            </a:r>
            <a:r>
              <a:rPr lang="it-IT" sz="2400" b="1" dirty="0" smtClean="0"/>
              <a:t>, do </a:t>
            </a:r>
            <a:r>
              <a:rPr lang="it-IT" sz="2400" b="1" dirty="0" err="1" smtClean="0"/>
              <a:t>waste</a:t>
            </a:r>
            <a:r>
              <a:rPr lang="it-IT" sz="2400" b="1" dirty="0" smtClean="0"/>
              <a:t> </a:t>
            </a:r>
            <a:r>
              <a:rPr lang="it-IT" sz="2400" b="1" dirty="0" err="1" smtClean="0"/>
              <a:t>energy</a:t>
            </a:r>
            <a:endParaRPr lang="it-IT" sz="2400" b="1" dirty="0"/>
          </a:p>
        </p:txBody>
      </p:sp>
      <p:sp>
        <p:nvSpPr>
          <p:cNvPr id="6" name="Segnaposto piè di pagina 5"/>
          <p:cNvSpPr>
            <a:spLocks noGrp="1"/>
          </p:cNvSpPr>
          <p:nvPr>
            <p:ph type="ftr" sz="quarter" idx="11"/>
          </p:nvPr>
        </p:nvSpPr>
        <p:spPr/>
        <p:txBody>
          <a:bodyPr/>
          <a:lstStyle/>
          <a:p>
            <a:r>
              <a:rPr lang="it-IT" smtClean="0"/>
              <a:t>991SV-BIOCHEMISTRY OF AGE RELATED DISEASES </a:t>
            </a:r>
            <a:endParaRPr lang="it-IT" dirty="0"/>
          </a:p>
        </p:txBody>
      </p:sp>
      <p:sp>
        <p:nvSpPr>
          <p:cNvPr id="7" name="Segnaposto numero diapositiva 6"/>
          <p:cNvSpPr>
            <a:spLocks noGrp="1"/>
          </p:cNvSpPr>
          <p:nvPr>
            <p:ph type="sldNum" sz="quarter" idx="12"/>
          </p:nvPr>
        </p:nvSpPr>
        <p:spPr/>
        <p:txBody>
          <a:bodyPr/>
          <a:lstStyle/>
          <a:p>
            <a:fld id="{2DA65D15-912F-9A42-9386-3FE2ECFEDC7B}" type="slidenum">
              <a:rPr lang="it-IT" smtClean="0"/>
              <a:t>11</a:t>
            </a:fld>
            <a:endParaRPr lang="it-IT" dirty="0"/>
          </a:p>
        </p:txBody>
      </p:sp>
      <p:sp>
        <p:nvSpPr>
          <p:cNvPr id="8" name="Segnaposto data 7"/>
          <p:cNvSpPr>
            <a:spLocks noGrp="1"/>
          </p:cNvSpPr>
          <p:nvPr>
            <p:ph type="dt" sz="half" idx="10"/>
          </p:nvPr>
        </p:nvSpPr>
        <p:spPr/>
        <p:txBody>
          <a:bodyPr/>
          <a:lstStyle/>
          <a:p>
            <a:r>
              <a:rPr lang="it-IT" smtClean="0"/>
              <a:t>09-10/04/2019</a:t>
            </a:r>
            <a:endParaRPr lang="it-IT"/>
          </a:p>
        </p:txBody>
      </p:sp>
    </p:spTree>
    <p:extLst>
      <p:ext uri="{BB962C8B-B14F-4D97-AF65-F5344CB8AC3E}">
        <p14:creationId xmlns:p14="http://schemas.microsoft.com/office/powerpoint/2010/main" val="17411325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p:cNvSpPr>
            <a:spLocks noGrp="1"/>
          </p:cNvSpPr>
          <p:nvPr>
            <p:ph type="title"/>
          </p:nvPr>
        </p:nvSpPr>
        <p:spPr/>
        <p:txBody>
          <a:bodyPr>
            <a:normAutofit/>
          </a:bodyPr>
          <a:lstStyle/>
          <a:p>
            <a:r>
              <a:rPr lang="it-IT" dirty="0" err="1" smtClean="0"/>
              <a:t>Glycolysis</a:t>
            </a:r>
            <a:r>
              <a:rPr lang="it-IT" dirty="0" smtClean="0"/>
              <a:t> </a:t>
            </a:r>
            <a:r>
              <a:rPr lang="it-IT" dirty="0" err="1" smtClean="0"/>
              <a:t>is</a:t>
            </a:r>
            <a:r>
              <a:rPr lang="it-IT" dirty="0" smtClean="0"/>
              <a:t> </a:t>
            </a:r>
            <a:r>
              <a:rPr lang="it-IT" dirty="0" err="1" smtClean="0"/>
              <a:t>enhanced</a:t>
            </a:r>
            <a:endParaRPr lang="it-IT" dirty="0"/>
          </a:p>
        </p:txBody>
      </p:sp>
      <p:sp>
        <p:nvSpPr>
          <p:cNvPr id="5" name="Segnaposto data 4"/>
          <p:cNvSpPr>
            <a:spLocks noGrp="1"/>
          </p:cNvSpPr>
          <p:nvPr>
            <p:ph type="dt" sz="half" idx="10"/>
          </p:nvPr>
        </p:nvSpPr>
        <p:spPr/>
        <p:txBody>
          <a:bodyPr/>
          <a:lstStyle/>
          <a:p>
            <a:r>
              <a:rPr lang="it-IT" smtClean="0"/>
              <a:t>09-10/04/2019</a:t>
            </a:r>
            <a:endParaRPr lang="it-IT"/>
          </a:p>
        </p:txBody>
      </p:sp>
      <p:sp>
        <p:nvSpPr>
          <p:cNvPr id="6" name="Segnaposto piè di pagina 5"/>
          <p:cNvSpPr>
            <a:spLocks noGrp="1"/>
          </p:cNvSpPr>
          <p:nvPr>
            <p:ph type="ftr" sz="quarter" idx="11"/>
          </p:nvPr>
        </p:nvSpPr>
        <p:spPr/>
        <p:txBody>
          <a:bodyPr/>
          <a:lstStyle/>
          <a:p>
            <a:r>
              <a:rPr lang="it-IT" smtClean="0"/>
              <a:t>991SV-BIOCHEMISTRY OF AGE RELATED DISEASES </a:t>
            </a:r>
            <a:endParaRPr lang="it-IT"/>
          </a:p>
        </p:txBody>
      </p:sp>
      <p:sp>
        <p:nvSpPr>
          <p:cNvPr id="7" name="Segnaposto numero diapositiva 6"/>
          <p:cNvSpPr>
            <a:spLocks noGrp="1"/>
          </p:cNvSpPr>
          <p:nvPr>
            <p:ph type="sldNum" sz="quarter" idx="12"/>
          </p:nvPr>
        </p:nvSpPr>
        <p:spPr/>
        <p:txBody>
          <a:bodyPr/>
          <a:lstStyle/>
          <a:p>
            <a:fld id="{2DA65D15-912F-9A42-9386-3FE2ECFEDC7B}" type="slidenum">
              <a:rPr lang="it-IT" smtClean="0"/>
              <a:t>12</a:t>
            </a:fld>
            <a:endParaRPr lang="it-IT"/>
          </a:p>
        </p:txBody>
      </p:sp>
      <p:pic>
        <p:nvPicPr>
          <p:cNvPr id="9" name="Immagine 8"/>
          <p:cNvPicPr>
            <a:picLocks noChangeAspect="1"/>
          </p:cNvPicPr>
          <p:nvPr/>
        </p:nvPicPr>
        <p:blipFill>
          <a:blip r:embed="rId2"/>
          <a:stretch>
            <a:fillRect/>
          </a:stretch>
        </p:blipFill>
        <p:spPr>
          <a:xfrm>
            <a:off x="1638300" y="1803401"/>
            <a:ext cx="6172200" cy="3746500"/>
          </a:xfrm>
          <a:prstGeom prst="rect">
            <a:avLst/>
          </a:prstGeom>
        </p:spPr>
      </p:pic>
      <p:sp>
        <p:nvSpPr>
          <p:cNvPr id="13" name="Rettangolo 12"/>
          <p:cNvSpPr/>
          <p:nvPr/>
        </p:nvSpPr>
        <p:spPr>
          <a:xfrm>
            <a:off x="3441701" y="4038601"/>
            <a:ext cx="1485900" cy="40640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4" name="Rettangolo 13"/>
          <p:cNvSpPr/>
          <p:nvPr/>
        </p:nvSpPr>
        <p:spPr>
          <a:xfrm>
            <a:off x="5270501" y="2959101"/>
            <a:ext cx="1282700" cy="69850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2787776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p:cNvSpPr>
            <a:spLocks noGrp="1"/>
          </p:cNvSpPr>
          <p:nvPr>
            <p:ph type="title"/>
          </p:nvPr>
        </p:nvSpPr>
        <p:spPr/>
        <p:txBody>
          <a:bodyPr>
            <a:normAutofit fontScale="90000"/>
          </a:bodyPr>
          <a:lstStyle/>
          <a:p>
            <a:r>
              <a:rPr lang="it-IT" dirty="0" err="1" smtClean="0"/>
              <a:t>Glycolysis</a:t>
            </a:r>
            <a:r>
              <a:rPr lang="it-IT" dirty="0" smtClean="0"/>
              <a:t> </a:t>
            </a:r>
            <a:r>
              <a:rPr lang="it-IT" dirty="0" err="1" smtClean="0"/>
              <a:t>is</a:t>
            </a:r>
            <a:r>
              <a:rPr lang="it-IT" dirty="0" smtClean="0"/>
              <a:t> </a:t>
            </a:r>
            <a:r>
              <a:rPr lang="it-IT" dirty="0" err="1" smtClean="0"/>
              <a:t>enhanced</a:t>
            </a:r>
            <a:r>
              <a:rPr lang="it-IT" dirty="0" smtClean="0"/>
              <a:t/>
            </a:r>
            <a:br>
              <a:rPr lang="it-IT" dirty="0" smtClean="0"/>
            </a:br>
            <a:r>
              <a:rPr lang="it-IT" dirty="0" smtClean="0"/>
              <a:t>by “</a:t>
            </a:r>
            <a:r>
              <a:rPr lang="it-IT" i="1" dirty="0" err="1" smtClean="0"/>
              <a:t>cataplerotic</a:t>
            </a:r>
            <a:r>
              <a:rPr lang="it-IT" i="1" dirty="0" smtClean="0"/>
              <a:t>”</a:t>
            </a:r>
            <a:r>
              <a:rPr lang="it-IT" dirty="0" smtClean="0"/>
              <a:t> </a:t>
            </a:r>
            <a:r>
              <a:rPr lang="it-IT" dirty="0" err="1" smtClean="0"/>
              <a:t>pathways</a:t>
            </a:r>
            <a:endParaRPr lang="it-IT" dirty="0"/>
          </a:p>
        </p:txBody>
      </p:sp>
      <p:sp>
        <p:nvSpPr>
          <p:cNvPr id="2" name="Segnaposto contenuto 1"/>
          <p:cNvSpPr>
            <a:spLocks noGrp="1"/>
          </p:cNvSpPr>
          <p:nvPr>
            <p:ph idx="1"/>
          </p:nvPr>
        </p:nvSpPr>
        <p:spPr>
          <a:xfrm>
            <a:off x="457200" y="1600201"/>
            <a:ext cx="8229600" cy="4756150"/>
          </a:xfrm>
        </p:spPr>
        <p:txBody>
          <a:bodyPr>
            <a:normAutofit fontScale="77500" lnSpcReduction="20000"/>
          </a:bodyPr>
          <a:lstStyle/>
          <a:p>
            <a:pPr marL="0" indent="0" algn="ctr">
              <a:buNone/>
            </a:pPr>
            <a:r>
              <a:rPr lang="it-IT" sz="3400" dirty="0" err="1" smtClean="0">
                <a:solidFill>
                  <a:srgbClr val="000000"/>
                </a:solidFill>
              </a:rPr>
              <a:t>Intermediates</a:t>
            </a:r>
            <a:r>
              <a:rPr lang="it-IT" sz="3400" dirty="0" smtClean="0">
                <a:solidFill>
                  <a:srgbClr val="000000"/>
                </a:solidFill>
              </a:rPr>
              <a:t> of </a:t>
            </a:r>
            <a:r>
              <a:rPr lang="it-IT" sz="3400" dirty="0" err="1" smtClean="0">
                <a:solidFill>
                  <a:srgbClr val="000000"/>
                </a:solidFill>
              </a:rPr>
              <a:t>glycolysis</a:t>
            </a:r>
            <a:r>
              <a:rPr lang="it-IT" sz="3400" dirty="0" smtClean="0">
                <a:solidFill>
                  <a:srgbClr val="000000"/>
                </a:solidFill>
              </a:rPr>
              <a:t> </a:t>
            </a:r>
            <a:r>
              <a:rPr lang="it-IT" sz="3400" dirty="0" err="1" smtClean="0">
                <a:solidFill>
                  <a:srgbClr val="000000"/>
                </a:solidFill>
              </a:rPr>
              <a:t>that</a:t>
            </a:r>
            <a:r>
              <a:rPr lang="it-IT" sz="3400" dirty="0" smtClean="0">
                <a:solidFill>
                  <a:srgbClr val="000000"/>
                </a:solidFill>
              </a:rPr>
              <a:t> </a:t>
            </a:r>
            <a:r>
              <a:rPr lang="it-IT" sz="3400" dirty="0" err="1" smtClean="0">
                <a:solidFill>
                  <a:srgbClr val="000000"/>
                </a:solidFill>
              </a:rPr>
              <a:t>escape</a:t>
            </a:r>
            <a:r>
              <a:rPr lang="it-IT" sz="3400" dirty="0" smtClean="0">
                <a:solidFill>
                  <a:srgbClr val="000000"/>
                </a:solidFill>
              </a:rPr>
              <a:t> to </a:t>
            </a:r>
            <a:r>
              <a:rPr lang="it-IT" sz="3400" dirty="0" err="1" smtClean="0">
                <a:solidFill>
                  <a:srgbClr val="000000"/>
                </a:solidFill>
              </a:rPr>
              <a:t>other</a:t>
            </a:r>
            <a:r>
              <a:rPr lang="it-IT" sz="3400" dirty="0" smtClean="0">
                <a:solidFill>
                  <a:srgbClr val="000000"/>
                </a:solidFill>
              </a:rPr>
              <a:t> </a:t>
            </a:r>
            <a:r>
              <a:rPr lang="it-IT" sz="3400" dirty="0" err="1" smtClean="0">
                <a:solidFill>
                  <a:srgbClr val="000000"/>
                </a:solidFill>
              </a:rPr>
              <a:t>pathways</a:t>
            </a:r>
            <a:r>
              <a:rPr lang="it-IT" sz="3400" dirty="0" smtClean="0">
                <a:solidFill>
                  <a:srgbClr val="000000"/>
                </a:solidFill>
              </a:rPr>
              <a:t>:</a:t>
            </a:r>
          </a:p>
          <a:p>
            <a:pPr marL="0" indent="0" algn="ctr">
              <a:buNone/>
            </a:pPr>
            <a:endParaRPr lang="it-IT" dirty="0" smtClean="0">
              <a:solidFill>
                <a:srgbClr val="000000"/>
              </a:solidFill>
            </a:endParaRPr>
          </a:p>
          <a:p>
            <a:r>
              <a:rPr lang="it-IT" b="1" dirty="0" smtClean="0">
                <a:solidFill>
                  <a:srgbClr val="000000"/>
                </a:solidFill>
              </a:rPr>
              <a:t>Glucose-6-P</a:t>
            </a:r>
          </a:p>
          <a:p>
            <a:pPr marL="457200" lvl="1" indent="0">
              <a:buNone/>
            </a:pPr>
            <a:r>
              <a:rPr lang="it-IT" dirty="0" smtClean="0">
                <a:solidFill>
                  <a:srgbClr val="000000"/>
                </a:solidFill>
                <a:latin typeface="Wingdings"/>
                <a:ea typeface="Wingdings"/>
                <a:cs typeface="Wingdings"/>
                <a:sym typeface="Wingdings"/>
              </a:rPr>
              <a:t>		</a:t>
            </a:r>
            <a:r>
              <a:rPr lang="it-IT" dirty="0" smtClean="0">
                <a:solidFill>
                  <a:srgbClr val="000000"/>
                </a:solidFill>
                <a:sym typeface="Wingdings"/>
              </a:rPr>
              <a:t> </a:t>
            </a:r>
            <a:r>
              <a:rPr lang="it-IT" dirty="0" err="1" smtClean="0">
                <a:solidFill>
                  <a:srgbClr val="000000"/>
                </a:solidFill>
              </a:rPr>
              <a:t>Pentose</a:t>
            </a:r>
            <a:r>
              <a:rPr lang="it-IT" dirty="0" smtClean="0">
                <a:solidFill>
                  <a:srgbClr val="000000"/>
                </a:solidFill>
              </a:rPr>
              <a:t> </a:t>
            </a:r>
            <a:r>
              <a:rPr lang="it-IT" dirty="0" err="1" smtClean="0">
                <a:solidFill>
                  <a:srgbClr val="000000"/>
                </a:solidFill>
              </a:rPr>
              <a:t>phosphate</a:t>
            </a:r>
            <a:r>
              <a:rPr lang="it-IT" dirty="0" smtClean="0">
                <a:solidFill>
                  <a:srgbClr val="000000"/>
                </a:solidFill>
              </a:rPr>
              <a:t> </a:t>
            </a:r>
            <a:r>
              <a:rPr lang="it-IT" dirty="0" err="1" smtClean="0">
                <a:solidFill>
                  <a:srgbClr val="000000"/>
                </a:solidFill>
              </a:rPr>
              <a:t>pathway</a:t>
            </a:r>
            <a:r>
              <a:rPr lang="it-IT" dirty="0" smtClean="0">
                <a:solidFill>
                  <a:srgbClr val="000000"/>
                </a:solidFill>
              </a:rPr>
              <a:t> (</a:t>
            </a:r>
            <a:r>
              <a:rPr lang="it-IT" dirty="0" smtClean="0">
                <a:solidFill>
                  <a:srgbClr val="FF0000"/>
                </a:solidFill>
              </a:rPr>
              <a:t>slide 22</a:t>
            </a:r>
            <a:r>
              <a:rPr lang="it-IT" dirty="0" smtClean="0">
                <a:solidFill>
                  <a:srgbClr val="000000"/>
                </a:solidFill>
              </a:rPr>
              <a:t>)</a:t>
            </a:r>
          </a:p>
          <a:p>
            <a:r>
              <a:rPr lang="it-IT" b="1" dirty="0" smtClean="0">
                <a:solidFill>
                  <a:srgbClr val="000000"/>
                </a:solidFill>
              </a:rPr>
              <a:t>Fructose-6-P</a:t>
            </a:r>
          </a:p>
          <a:p>
            <a:pPr marL="457200" lvl="1" indent="0">
              <a:buNone/>
            </a:pPr>
            <a:r>
              <a:rPr lang="it-IT" dirty="0" smtClean="0">
                <a:solidFill>
                  <a:srgbClr val="000000"/>
                </a:solidFill>
                <a:latin typeface="Wingdings"/>
                <a:ea typeface="Wingdings"/>
                <a:cs typeface="Wingdings"/>
                <a:sym typeface="Wingdings"/>
              </a:rPr>
              <a:t>		</a:t>
            </a:r>
            <a:r>
              <a:rPr lang="it-IT" dirty="0" smtClean="0">
                <a:solidFill>
                  <a:srgbClr val="000000"/>
                </a:solidFill>
                <a:sym typeface="Wingdings"/>
              </a:rPr>
              <a:t> </a:t>
            </a:r>
            <a:r>
              <a:rPr lang="it-IT" dirty="0" err="1" smtClean="0">
                <a:solidFill>
                  <a:srgbClr val="000000"/>
                </a:solidFill>
              </a:rPr>
              <a:t>Hexosamine</a:t>
            </a:r>
            <a:r>
              <a:rPr lang="it-IT" dirty="0" smtClean="0">
                <a:solidFill>
                  <a:srgbClr val="000000"/>
                </a:solidFill>
              </a:rPr>
              <a:t> </a:t>
            </a:r>
            <a:r>
              <a:rPr lang="it-IT" dirty="0" err="1" smtClean="0">
                <a:solidFill>
                  <a:srgbClr val="000000"/>
                </a:solidFill>
              </a:rPr>
              <a:t>biosynthetic</a:t>
            </a:r>
            <a:r>
              <a:rPr lang="it-IT" dirty="0" smtClean="0">
                <a:solidFill>
                  <a:srgbClr val="000000"/>
                </a:solidFill>
              </a:rPr>
              <a:t> </a:t>
            </a:r>
            <a:r>
              <a:rPr lang="it-IT" dirty="0" err="1" smtClean="0">
                <a:solidFill>
                  <a:srgbClr val="000000"/>
                </a:solidFill>
              </a:rPr>
              <a:t>pathway</a:t>
            </a:r>
            <a:r>
              <a:rPr lang="it-IT" dirty="0">
                <a:solidFill>
                  <a:srgbClr val="000000"/>
                </a:solidFill>
              </a:rPr>
              <a:t> (</a:t>
            </a:r>
            <a:r>
              <a:rPr lang="it-IT" dirty="0">
                <a:solidFill>
                  <a:srgbClr val="FF0000"/>
                </a:solidFill>
              </a:rPr>
              <a:t>slide </a:t>
            </a:r>
            <a:r>
              <a:rPr lang="it-IT" dirty="0" smtClean="0">
                <a:solidFill>
                  <a:srgbClr val="FF0000"/>
                </a:solidFill>
              </a:rPr>
              <a:t>37-40</a:t>
            </a:r>
            <a:r>
              <a:rPr lang="it-IT" dirty="0" smtClean="0">
                <a:solidFill>
                  <a:srgbClr val="000000"/>
                </a:solidFill>
              </a:rPr>
              <a:t>)</a:t>
            </a:r>
          </a:p>
          <a:p>
            <a:r>
              <a:rPr lang="it-IT" b="1" dirty="0" smtClean="0">
                <a:solidFill>
                  <a:srgbClr val="000000"/>
                </a:solidFill>
              </a:rPr>
              <a:t>Glyceraldehyde-3-P</a:t>
            </a:r>
          </a:p>
          <a:p>
            <a:pPr marL="457200" lvl="1" indent="0">
              <a:buNone/>
            </a:pPr>
            <a:r>
              <a:rPr lang="it-IT" dirty="0" smtClean="0">
                <a:solidFill>
                  <a:srgbClr val="000000"/>
                </a:solidFill>
                <a:latin typeface="Wingdings"/>
                <a:ea typeface="Wingdings"/>
                <a:cs typeface="Wingdings"/>
                <a:sym typeface="Wingdings"/>
              </a:rPr>
              <a:t>		</a:t>
            </a:r>
            <a:r>
              <a:rPr lang="it-IT" dirty="0" smtClean="0">
                <a:solidFill>
                  <a:srgbClr val="000000"/>
                </a:solidFill>
                <a:sym typeface="Wingdings"/>
              </a:rPr>
              <a:t> </a:t>
            </a:r>
            <a:r>
              <a:rPr lang="it-IT" dirty="0" err="1" smtClean="0">
                <a:solidFill>
                  <a:srgbClr val="000000"/>
                </a:solidFill>
              </a:rPr>
              <a:t>synthesis</a:t>
            </a:r>
            <a:r>
              <a:rPr lang="it-IT" dirty="0" smtClean="0">
                <a:solidFill>
                  <a:srgbClr val="000000"/>
                </a:solidFill>
              </a:rPr>
              <a:t> of </a:t>
            </a:r>
            <a:r>
              <a:rPr lang="it-IT" dirty="0" err="1" smtClean="0">
                <a:solidFill>
                  <a:srgbClr val="000000"/>
                </a:solidFill>
              </a:rPr>
              <a:t>phosphatidic</a:t>
            </a:r>
            <a:r>
              <a:rPr lang="it-IT" dirty="0" smtClean="0">
                <a:solidFill>
                  <a:srgbClr val="000000"/>
                </a:solidFill>
              </a:rPr>
              <a:t> </a:t>
            </a:r>
            <a:r>
              <a:rPr lang="it-IT" dirty="0">
                <a:solidFill>
                  <a:srgbClr val="000000"/>
                </a:solidFill>
              </a:rPr>
              <a:t>acid (</a:t>
            </a:r>
            <a:r>
              <a:rPr lang="it-IT" dirty="0">
                <a:solidFill>
                  <a:srgbClr val="FF0000"/>
                </a:solidFill>
              </a:rPr>
              <a:t>slide </a:t>
            </a:r>
            <a:r>
              <a:rPr lang="it-IT" dirty="0" smtClean="0">
                <a:solidFill>
                  <a:srgbClr val="FF0000"/>
                </a:solidFill>
              </a:rPr>
              <a:t>41</a:t>
            </a:r>
            <a:r>
              <a:rPr lang="it-IT" dirty="0" smtClean="0">
                <a:solidFill>
                  <a:srgbClr val="000000"/>
                </a:solidFill>
              </a:rPr>
              <a:t>)</a:t>
            </a:r>
          </a:p>
          <a:p>
            <a:r>
              <a:rPr lang="it-IT" b="1" dirty="0" smtClean="0">
                <a:solidFill>
                  <a:srgbClr val="000000"/>
                </a:solidFill>
              </a:rPr>
              <a:t>3-P-glycerate</a:t>
            </a:r>
          </a:p>
          <a:p>
            <a:pPr marL="457200" lvl="1" indent="0">
              <a:buNone/>
            </a:pPr>
            <a:r>
              <a:rPr lang="it-IT" dirty="0" smtClean="0">
                <a:solidFill>
                  <a:srgbClr val="000000"/>
                </a:solidFill>
                <a:latin typeface="Wingdings"/>
                <a:ea typeface="Wingdings"/>
                <a:cs typeface="Wingdings"/>
                <a:sym typeface="Wingdings"/>
              </a:rPr>
              <a:t>		</a:t>
            </a:r>
            <a:r>
              <a:rPr lang="it-IT" dirty="0" smtClean="0">
                <a:solidFill>
                  <a:srgbClr val="000000"/>
                </a:solidFill>
                <a:sym typeface="Wingdings"/>
              </a:rPr>
              <a:t> </a:t>
            </a:r>
            <a:r>
              <a:rPr lang="it-IT" dirty="0" err="1" smtClean="0">
                <a:solidFill>
                  <a:srgbClr val="000000"/>
                </a:solidFill>
              </a:rPr>
              <a:t>synthesis</a:t>
            </a:r>
            <a:r>
              <a:rPr lang="it-IT" dirty="0" smtClean="0">
                <a:solidFill>
                  <a:srgbClr val="000000"/>
                </a:solidFill>
              </a:rPr>
              <a:t> of serine (</a:t>
            </a:r>
            <a:r>
              <a:rPr lang="it-IT" dirty="0">
                <a:solidFill>
                  <a:srgbClr val="FF0000"/>
                </a:solidFill>
              </a:rPr>
              <a:t>slide </a:t>
            </a:r>
            <a:r>
              <a:rPr lang="it-IT" dirty="0" smtClean="0">
                <a:solidFill>
                  <a:srgbClr val="FF0000"/>
                </a:solidFill>
              </a:rPr>
              <a:t>42-45</a:t>
            </a:r>
            <a:r>
              <a:rPr lang="it-IT" dirty="0" smtClean="0">
                <a:solidFill>
                  <a:srgbClr val="000000"/>
                </a:solidFill>
              </a:rPr>
              <a:t>)</a:t>
            </a:r>
          </a:p>
          <a:p>
            <a:r>
              <a:rPr lang="it-IT" b="1" dirty="0" err="1" smtClean="0">
                <a:solidFill>
                  <a:srgbClr val="000000"/>
                </a:solidFill>
              </a:rPr>
              <a:t>Pyruvate</a:t>
            </a:r>
            <a:endParaRPr lang="it-IT" b="1" dirty="0" smtClean="0">
              <a:solidFill>
                <a:srgbClr val="000000"/>
              </a:solidFill>
            </a:endParaRPr>
          </a:p>
          <a:p>
            <a:pPr marL="1771650" lvl="3" indent="-457200">
              <a:buFont typeface="Wingdings" charset="0"/>
              <a:buChar char="è"/>
            </a:pPr>
            <a:r>
              <a:rPr lang="it-IT" sz="2800" dirty="0" err="1" smtClean="0">
                <a:solidFill>
                  <a:srgbClr val="000000"/>
                </a:solidFill>
              </a:rPr>
              <a:t>reduction</a:t>
            </a:r>
            <a:r>
              <a:rPr lang="it-IT" sz="2800" dirty="0" smtClean="0">
                <a:solidFill>
                  <a:srgbClr val="000000"/>
                </a:solidFill>
              </a:rPr>
              <a:t> </a:t>
            </a:r>
            <a:r>
              <a:rPr lang="it-IT" sz="2800" dirty="0">
                <a:solidFill>
                  <a:srgbClr val="000000"/>
                </a:solidFill>
              </a:rPr>
              <a:t>to LACTATE, </a:t>
            </a:r>
            <a:r>
              <a:rPr lang="it-IT" sz="2800" dirty="0" err="1">
                <a:solidFill>
                  <a:srgbClr val="000000"/>
                </a:solidFill>
              </a:rPr>
              <a:t>exported</a:t>
            </a:r>
            <a:r>
              <a:rPr lang="it-IT" sz="2800" dirty="0">
                <a:solidFill>
                  <a:srgbClr val="000000"/>
                </a:solidFill>
              </a:rPr>
              <a:t> (</a:t>
            </a:r>
            <a:r>
              <a:rPr lang="it-IT" sz="2900" dirty="0">
                <a:solidFill>
                  <a:srgbClr val="FF0000"/>
                </a:solidFill>
              </a:rPr>
              <a:t>slide </a:t>
            </a:r>
            <a:r>
              <a:rPr lang="it-IT" sz="2900" dirty="0" smtClean="0">
                <a:solidFill>
                  <a:srgbClr val="FF0000"/>
                </a:solidFill>
              </a:rPr>
              <a:t>34</a:t>
            </a:r>
            <a:r>
              <a:rPr lang="it-IT" sz="2800" dirty="0" smtClean="0">
                <a:solidFill>
                  <a:srgbClr val="000000"/>
                </a:solidFill>
              </a:rPr>
              <a:t>)</a:t>
            </a:r>
            <a:endParaRPr lang="it-IT" dirty="0" smtClean="0">
              <a:solidFill>
                <a:srgbClr val="000000"/>
              </a:solidFill>
            </a:endParaRPr>
          </a:p>
          <a:p>
            <a:pPr lvl="1"/>
            <a:endParaRPr lang="it-IT" dirty="0" smtClean="0">
              <a:solidFill>
                <a:srgbClr val="000000"/>
              </a:solidFill>
            </a:endParaRPr>
          </a:p>
          <a:p>
            <a:endParaRPr lang="it-IT" dirty="0">
              <a:solidFill>
                <a:srgbClr val="000000"/>
              </a:solidFill>
            </a:endParaRPr>
          </a:p>
        </p:txBody>
      </p:sp>
      <p:sp>
        <p:nvSpPr>
          <p:cNvPr id="5" name="Segnaposto data 4"/>
          <p:cNvSpPr>
            <a:spLocks noGrp="1"/>
          </p:cNvSpPr>
          <p:nvPr>
            <p:ph type="dt" sz="half" idx="10"/>
          </p:nvPr>
        </p:nvSpPr>
        <p:spPr/>
        <p:txBody>
          <a:bodyPr/>
          <a:lstStyle/>
          <a:p>
            <a:r>
              <a:rPr lang="it-IT" smtClean="0"/>
              <a:t>09-10/04/2019</a:t>
            </a:r>
            <a:endParaRPr lang="it-IT"/>
          </a:p>
        </p:txBody>
      </p:sp>
      <p:sp>
        <p:nvSpPr>
          <p:cNvPr id="6" name="Segnaposto piè di pagina 5"/>
          <p:cNvSpPr>
            <a:spLocks noGrp="1"/>
          </p:cNvSpPr>
          <p:nvPr>
            <p:ph type="ftr" sz="quarter" idx="11"/>
          </p:nvPr>
        </p:nvSpPr>
        <p:spPr/>
        <p:txBody>
          <a:bodyPr/>
          <a:lstStyle/>
          <a:p>
            <a:r>
              <a:rPr lang="it-IT" smtClean="0"/>
              <a:t>991SV-BIOCHEMISTRY OF AGE RELATED DISEASES </a:t>
            </a:r>
            <a:endParaRPr lang="it-IT"/>
          </a:p>
        </p:txBody>
      </p:sp>
      <p:sp>
        <p:nvSpPr>
          <p:cNvPr id="7" name="Segnaposto numero diapositiva 6"/>
          <p:cNvSpPr>
            <a:spLocks noGrp="1"/>
          </p:cNvSpPr>
          <p:nvPr>
            <p:ph type="sldNum" sz="quarter" idx="12"/>
          </p:nvPr>
        </p:nvSpPr>
        <p:spPr/>
        <p:txBody>
          <a:bodyPr/>
          <a:lstStyle/>
          <a:p>
            <a:fld id="{2DA65D15-912F-9A42-9386-3FE2ECFEDC7B}" type="slidenum">
              <a:rPr lang="it-IT" smtClean="0"/>
              <a:t>13</a:t>
            </a:fld>
            <a:endParaRPr lang="it-IT"/>
          </a:p>
        </p:txBody>
      </p:sp>
    </p:spTree>
    <p:extLst>
      <p:ext uri="{BB962C8B-B14F-4D97-AF65-F5344CB8AC3E}">
        <p14:creationId xmlns:p14="http://schemas.microsoft.com/office/powerpoint/2010/main" val="25531048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10" end="1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310924"/>
            <a:ext cx="8229600" cy="1143000"/>
          </a:xfrm>
        </p:spPr>
        <p:txBody>
          <a:bodyPr>
            <a:normAutofit fontScale="90000"/>
          </a:bodyPr>
          <a:lstStyle/>
          <a:p>
            <a:r>
              <a:rPr lang="it-IT" dirty="0" err="1" smtClean="0"/>
              <a:t>What</a:t>
            </a:r>
            <a:r>
              <a:rPr lang="it-IT" dirty="0" smtClean="0"/>
              <a:t> </a:t>
            </a:r>
            <a:r>
              <a:rPr lang="it-IT" dirty="0" err="1" smtClean="0"/>
              <a:t>does</a:t>
            </a:r>
            <a:r>
              <a:rPr lang="it-IT" dirty="0" smtClean="0"/>
              <a:t> a </a:t>
            </a:r>
            <a:r>
              <a:rPr lang="it-IT" dirty="0" err="1" smtClean="0"/>
              <a:t>cancer</a:t>
            </a:r>
            <a:r>
              <a:rPr lang="it-IT" dirty="0" smtClean="0"/>
              <a:t> </a:t>
            </a:r>
            <a:r>
              <a:rPr lang="it-IT" dirty="0" err="1" smtClean="0"/>
              <a:t>cell</a:t>
            </a:r>
            <a:r>
              <a:rPr lang="it-IT" dirty="0" smtClean="0"/>
              <a:t> </a:t>
            </a:r>
            <a:r>
              <a:rPr lang="it-IT" dirty="0" err="1" smtClean="0"/>
              <a:t>need</a:t>
            </a:r>
            <a:r>
              <a:rPr lang="it-IT" dirty="0" smtClean="0"/>
              <a:t> to proliferate?</a:t>
            </a:r>
            <a:endParaRPr lang="it-IT" dirty="0"/>
          </a:p>
        </p:txBody>
      </p:sp>
      <p:sp>
        <p:nvSpPr>
          <p:cNvPr id="3" name="Segnaposto contenuto 2"/>
          <p:cNvSpPr>
            <a:spLocks noGrp="1"/>
          </p:cNvSpPr>
          <p:nvPr>
            <p:ph idx="1"/>
          </p:nvPr>
        </p:nvSpPr>
        <p:spPr>
          <a:xfrm>
            <a:off x="457200" y="1600200"/>
            <a:ext cx="8229600" cy="4756150"/>
          </a:xfrm>
        </p:spPr>
        <p:txBody>
          <a:bodyPr>
            <a:normAutofit fontScale="62500" lnSpcReduction="20000"/>
          </a:bodyPr>
          <a:lstStyle/>
          <a:p>
            <a:pPr marL="0" indent="0" algn="ctr">
              <a:buNone/>
            </a:pPr>
            <a:r>
              <a:rPr lang="it-IT" b="1" dirty="0" smtClean="0"/>
              <a:t>Building </a:t>
            </a:r>
            <a:r>
              <a:rPr lang="it-IT" b="1" dirty="0" err="1" smtClean="0"/>
              <a:t>blocks</a:t>
            </a:r>
            <a:r>
              <a:rPr lang="it-IT" dirty="0" smtClean="0"/>
              <a:t> and </a:t>
            </a:r>
            <a:r>
              <a:rPr lang="it-IT" b="1" dirty="0" err="1" smtClean="0"/>
              <a:t>energy-rich</a:t>
            </a:r>
            <a:r>
              <a:rPr lang="it-IT" b="1" dirty="0" smtClean="0"/>
              <a:t> </a:t>
            </a:r>
            <a:r>
              <a:rPr lang="it-IT" b="1" dirty="0" err="1" smtClean="0"/>
              <a:t>intermediates</a:t>
            </a:r>
            <a:r>
              <a:rPr lang="it-IT" dirty="0" smtClean="0"/>
              <a:t>:</a:t>
            </a:r>
          </a:p>
          <a:p>
            <a:pPr marL="0" indent="0" algn="ctr">
              <a:buNone/>
            </a:pPr>
            <a:endParaRPr lang="it-IT" dirty="0" smtClean="0"/>
          </a:p>
          <a:p>
            <a:r>
              <a:rPr lang="it-IT" b="1" dirty="0" err="1" smtClean="0"/>
              <a:t>citrate</a:t>
            </a:r>
            <a:r>
              <a:rPr lang="it-IT" b="1" dirty="0" smtClean="0"/>
              <a:t> / </a:t>
            </a:r>
            <a:r>
              <a:rPr lang="it-IT" b="1" dirty="0" err="1" smtClean="0"/>
              <a:t>acetylCoA</a:t>
            </a:r>
            <a:r>
              <a:rPr lang="it-IT" dirty="0" smtClean="0"/>
              <a:t>, for:</a:t>
            </a:r>
            <a:endParaRPr lang="it-IT" dirty="0" smtClean="0">
              <a:sym typeface="Wingdings"/>
            </a:endParaRPr>
          </a:p>
          <a:p>
            <a:pPr lvl="1"/>
            <a:r>
              <a:rPr lang="it-IT" dirty="0" err="1" smtClean="0">
                <a:sym typeface="Wingdings"/>
              </a:rPr>
              <a:t>fatty</a:t>
            </a:r>
            <a:r>
              <a:rPr lang="it-IT" dirty="0" smtClean="0">
                <a:sym typeface="Wingdings"/>
              </a:rPr>
              <a:t> acid and </a:t>
            </a:r>
            <a:r>
              <a:rPr lang="it-IT" dirty="0" err="1" smtClean="0">
                <a:sym typeface="Wingdings"/>
              </a:rPr>
              <a:t>cholesterol</a:t>
            </a:r>
            <a:r>
              <a:rPr lang="it-IT" dirty="0" smtClean="0">
                <a:sym typeface="Wingdings"/>
              </a:rPr>
              <a:t> </a:t>
            </a:r>
            <a:r>
              <a:rPr lang="it-IT" dirty="0" err="1" smtClean="0">
                <a:sym typeface="Wingdings"/>
              </a:rPr>
              <a:t>synthesis</a:t>
            </a:r>
            <a:endParaRPr lang="it-IT" dirty="0" smtClean="0">
              <a:sym typeface="Wingdings"/>
            </a:endParaRPr>
          </a:p>
          <a:p>
            <a:r>
              <a:rPr lang="it-IT" b="1" dirty="0" err="1" smtClean="0">
                <a:sym typeface="Wingdings"/>
              </a:rPr>
              <a:t>triose</a:t>
            </a:r>
            <a:r>
              <a:rPr lang="it-IT" b="1" dirty="0" smtClean="0">
                <a:sym typeface="Wingdings"/>
              </a:rPr>
              <a:t> 3-P</a:t>
            </a:r>
            <a:r>
              <a:rPr lang="it-IT" dirty="0" smtClean="0"/>
              <a:t>, for:</a:t>
            </a:r>
            <a:endParaRPr lang="it-IT" dirty="0" smtClean="0">
              <a:sym typeface="Wingdings"/>
            </a:endParaRPr>
          </a:p>
          <a:p>
            <a:pPr lvl="1"/>
            <a:r>
              <a:rPr lang="it-IT" dirty="0" err="1" smtClean="0">
                <a:sym typeface="Wingdings"/>
              </a:rPr>
              <a:t>triacylglicerol</a:t>
            </a:r>
            <a:r>
              <a:rPr lang="it-IT" dirty="0" smtClean="0">
                <a:sym typeface="Wingdings"/>
              </a:rPr>
              <a:t>, </a:t>
            </a:r>
            <a:r>
              <a:rPr lang="it-IT" dirty="0" err="1" smtClean="0">
                <a:sym typeface="Wingdings"/>
              </a:rPr>
              <a:t>cardiolipin</a:t>
            </a:r>
            <a:endParaRPr lang="it-IT" dirty="0">
              <a:sym typeface="Wingdings"/>
            </a:endParaRPr>
          </a:p>
          <a:p>
            <a:pPr lvl="1"/>
            <a:r>
              <a:rPr lang="it-IT" dirty="0" smtClean="0">
                <a:sym typeface="Wingdings"/>
              </a:rPr>
              <a:t>non-</a:t>
            </a:r>
            <a:r>
              <a:rPr lang="it-IT" dirty="0" err="1" smtClean="0">
                <a:sym typeface="Wingdings"/>
              </a:rPr>
              <a:t>essential</a:t>
            </a:r>
            <a:r>
              <a:rPr lang="it-IT" dirty="0" smtClean="0">
                <a:sym typeface="Wingdings"/>
              </a:rPr>
              <a:t> </a:t>
            </a:r>
            <a:r>
              <a:rPr lang="it-IT" dirty="0" err="1" smtClean="0">
                <a:sym typeface="Wingdings"/>
              </a:rPr>
              <a:t>aminoacids</a:t>
            </a:r>
            <a:r>
              <a:rPr lang="it-IT" dirty="0" smtClean="0">
                <a:sym typeface="Wingdings"/>
              </a:rPr>
              <a:t> (serine, </a:t>
            </a:r>
            <a:r>
              <a:rPr lang="it-IT" dirty="0" err="1" smtClean="0">
                <a:sym typeface="Wingdings"/>
              </a:rPr>
              <a:t>glutamine</a:t>
            </a:r>
            <a:r>
              <a:rPr lang="it-IT" dirty="0" smtClean="0">
                <a:sym typeface="Wingdings"/>
              </a:rPr>
              <a:t>)  </a:t>
            </a:r>
            <a:r>
              <a:rPr lang="it-IT" dirty="0" err="1" smtClean="0">
                <a:sym typeface="Wingdings"/>
              </a:rPr>
              <a:t>proteins</a:t>
            </a:r>
            <a:r>
              <a:rPr lang="it-IT" dirty="0" smtClean="0">
                <a:sym typeface="Wingdings"/>
              </a:rPr>
              <a:t>, </a:t>
            </a:r>
            <a:r>
              <a:rPr lang="it-IT" dirty="0" err="1" smtClean="0">
                <a:sym typeface="Wingdings"/>
              </a:rPr>
              <a:t>nucleotides</a:t>
            </a:r>
            <a:endParaRPr lang="it-IT" dirty="0" smtClean="0">
              <a:sym typeface="Wingdings"/>
            </a:endParaRPr>
          </a:p>
          <a:p>
            <a:r>
              <a:rPr lang="it-IT" b="1" dirty="0" err="1" smtClean="0">
                <a:sym typeface="Wingdings"/>
              </a:rPr>
              <a:t>one</a:t>
            </a:r>
            <a:r>
              <a:rPr lang="it-IT" b="1" dirty="0" smtClean="0">
                <a:sym typeface="Wingdings"/>
              </a:rPr>
              <a:t>-carbon </a:t>
            </a:r>
            <a:r>
              <a:rPr lang="it-IT" b="1" dirty="0" err="1" smtClean="0">
                <a:sym typeface="Wingdings"/>
              </a:rPr>
              <a:t>units</a:t>
            </a:r>
            <a:r>
              <a:rPr lang="it-IT" b="1" dirty="0" smtClean="0">
                <a:sym typeface="Wingdings"/>
              </a:rPr>
              <a:t>, </a:t>
            </a:r>
            <a:r>
              <a:rPr lang="it-IT" dirty="0" smtClean="0">
                <a:sym typeface="Wingdings"/>
              </a:rPr>
              <a:t>for </a:t>
            </a:r>
          </a:p>
          <a:p>
            <a:pPr lvl="1"/>
            <a:r>
              <a:rPr lang="it-IT" dirty="0" err="1" smtClean="0">
                <a:sym typeface="Wingdings"/>
              </a:rPr>
              <a:t>phospholipids</a:t>
            </a:r>
            <a:r>
              <a:rPr lang="it-IT" dirty="0" smtClean="0">
                <a:sym typeface="Wingdings"/>
              </a:rPr>
              <a:t> (</a:t>
            </a:r>
            <a:r>
              <a:rPr lang="it-IT" dirty="0" err="1" smtClean="0">
                <a:sym typeface="Wingdings"/>
              </a:rPr>
              <a:t>phospahtidylcholine</a:t>
            </a:r>
            <a:r>
              <a:rPr lang="it-IT" dirty="0" smtClean="0">
                <a:sym typeface="Wingdings"/>
              </a:rPr>
              <a:t>)</a:t>
            </a:r>
          </a:p>
          <a:p>
            <a:pPr lvl="1"/>
            <a:r>
              <a:rPr lang="it-IT" dirty="0" smtClean="0">
                <a:sym typeface="Wingdings"/>
              </a:rPr>
              <a:t>de novo purine </a:t>
            </a:r>
            <a:r>
              <a:rPr lang="it-IT" dirty="0" err="1" smtClean="0">
                <a:sym typeface="Wingdings"/>
              </a:rPr>
              <a:t>synthesis</a:t>
            </a:r>
            <a:r>
              <a:rPr lang="it-IT" dirty="0" smtClean="0">
                <a:sym typeface="Wingdings"/>
              </a:rPr>
              <a:t> </a:t>
            </a:r>
          </a:p>
          <a:p>
            <a:r>
              <a:rPr lang="it-IT" b="1" dirty="0" err="1" smtClean="0">
                <a:sym typeface="Wingdings"/>
              </a:rPr>
              <a:t>glutamine</a:t>
            </a:r>
            <a:r>
              <a:rPr lang="it-IT" b="1" dirty="0" smtClean="0">
                <a:sym typeface="Wingdings"/>
              </a:rPr>
              <a:t> and </a:t>
            </a:r>
            <a:r>
              <a:rPr lang="it-IT" b="1" dirty="0" err="1" smtClean="0">
                <a:sym typeface="Wingdings"/>
              </a:rPr>
              <a:t>aspartate</a:t>
            </a:r>
            <a:r>
              <a:rPr lang="it-IT" dirty="0" smtClean="0">
                <a:sym typeface="Wingdings"/>
              </a:rPr>
              <a:t>, for nucleotide </a:t>
            </a:r>
            <a:r>
              <a:rPr lang="it-IT" dirty="0" err="1" smtClean="0">
                <a:sym typeface="Wingdings"/>
              </a:rPr>
              <a:t>synthesis</a:t>
            </a:r>
            <a:r>
              <a:rPr lang="it-IT" dirty="0" smtClean="0">
                <a:sym typeface="Wingdings"/>
              </a:rPr>
              <a:t> </a:t>
            </a:r>
          </a:p>
          <a:p>
            <a:r>
              <a:rPr lang="it-IT" b="1" dirty="0" err="1" smtClean="0">
                <a:sym typeface="Wingdings"/>
              </a:rPr>
              <a:t>essential</a:t>
            </a:r>
            <a:r>
              <a:rPr lang="it-IT" b="1" dirty="0" smtClean="0">
                <a:sym typeface="Wingdings"/>
              </a:rPr>
              <a:t> </a:t>
            </a:r>
            <a:r>
              <a:rPr lang="it-IT" b="1" dirty="0" err="1" smtClean="0">
                <a:sym typeface="Wingdings"/>
              </a:rPr>
              <a:t>aminoacids</a:t>
            </a:r>
            <a:r>
              <a:rPr lang="it-IT" dirty="0" smtClean="0"/>
              <a:t>, for </a:t>
            </a:r>
            <a:r>
              <a:rPr lang="it-IT" dirty="0" err="1" smtClean="0">
                <a:sym typeface="Wingdings"/>
              </a:rPr>
              <a:t>proteins</a:t>
            </a:r>
            <a:endParaRPr lang="it-IT" dirty="0" smtClean="0">
              <a:sym typeface="Wingdings"/>
            </a:endParaRPr>
          </a:p>
          <a:p>
            <a:r>
              <a:rPr lang="it-IT" b="1" dirty="0" smtClean="0">
                <a:sym typeface="Wingdings"/>
              </a:rPr>
              <a:t>NADPH</a:t>
            </a:r>
            <a:r>
              <a:rPr lang="it-IT" dirty="0" smtClean="0"/>
              <a:t>, for:</a:t>
            </a:r>
            <a:endParaRPr lang="it-IT" dirty="0" smtClean="0">
              <a:sym typeface="Wingdings"/>
            </a:endParaRPr>
          </a:p>
          <a:p>
            <a:pPr lvl="1"/>
            <a:r>
              <a:rPr lang="it-IT" dirty="0" err="1" smtClean="0">
                <a:sym typeface="Wingdings"/>
              </a:rPr>
              <a:t>reductive</a:t>
            </a:r>
            <a:r>
              <a:rPr lang="it-IT" dirty="0" smtClean="0">
                <a:sym typeface="Wingdings"/>
              </a:rPr>
              <a:t> </a:t>
            </a:r>
            <a:r>
              <a:rPr lang="it-IT" dirty="0" err="1" smtClean="0">
                <a:sym typeface="Wingdings"/>
              </a:rPr>
              <a:t>syntheses</a:t>
            </a:r>
            <a:r>
              <a:rPr lang="it-IT" dirty="0" smtClean="0">
                <a:sym typeface="Wingdings"/>
              </a:rPr>
              <a:t> (</a:t>
            </a:r>
            <a:r>
              <a:rPr lang="it-IT" dirty="0" err="1" smtClean="0">
                <a:sym typeface="Wingdings"/>
              </a:rPr>
              <a:t>Fatty</a:t>
            </a:r>
            <a:r>
              <a:rPr lang="it-IT" dirty="0" smtClean="0">
                <a:sym typeface="Wingdings"/>
              </a:rPr>
              <a:t> </a:t>
            </a:r>
            <a:r>
              <a:rPr lang="it-IT" dirty="0" err="1" smtClean="0">
                <a:sym typeface="Wingdings"/>
              </a:rPr>
              <a:t>acids</a:t>
            </a:r>
            <a:r>
              <a:rPr lang="it-IT" dirty="0" smtClean="0">
                <a:sym typeface="Wingdings"/>
              </a:rPr>
              <a:t>, </a:t>
            </a:r>
            <a:r>
              <a:rPr lang="it-IT" dirty="0" err="1" smtClean="0">
                <a:sym typeface="Wingdings"/>
              </a:rPr>
              <a:t>Cholesterol</a:t>
            </a:r>
            <a:r>
              <a:rPr lang="it-IT" dirty="0" smtClean="0">
                <a:sym typeface="Wingdings"/>
              </a:rPr>
              <a:t>, </a:t>
            </a:r>
            <a:r>
              <a:rPr lang="it-IT" dirty="0" err="1" smtClean="0">
                <a:sym typeface="Wingdings"/>
              </a:rPr>
              <a:t>Phospholipids</a:t>
            </a:r>
            <a:r>
              <a:rPr lang="it-IT" dirty="0" smtClean="0">
                <a:sym typeface="Wingdings"/>
              </a:rPr>
              <a:t>)</a:t>
            </a:r>
          </a:p>
          <a:p>
            <a:pPr lvl="1"/>
            <a:r>
              <a:rPr lang="it-IT" dirty="0" smtClean="0">
                <a:sym typeface="Wingdings"/>
              </a:rPr>
              <a:t>high GSH/GSSG</a:t>
            </a:r>
          </a:p>
          <a:p>
            <a:r>
              <a:rPr lang="it-IT" b="1" dirty="0" smtClean="0">
                <a:sym typeface="Wingdings"/>
              </a:rPr>
              <a:t>ATP</a:t>
            </a:r>
            <a:r>
              <a:rPr lang="it-IT" dirty="0" smtClean="0">
                <a:sym typeface="Wingdings"/>
              </a:rPr>
              <a:t>, for </a:t>
            </a:r>
            <a:r>
              <a:rPr lang="it-IT" dirty="0" err="1" smtClean="0">
                <a:sym typeface="Wingdings"/>
              </a:rPr>
              <a:t>biosyntheses</a:t>
            </a:r>
            <a:r>
              <a:rPr lang="it-IT" dirty="0" smtClean="0">
                <a:sym typeface="Wingdings"/>
              </a:rPr>
              <a:t> </a:t>
            </a:r>
          </a:p>
          <a:p>
            <a:pPr lvl="1"/>
            <a:endParaRPr lang="it-IT" dirty="0"/>
          </a:p>
        </p:txBody>
      </p:sp>
      <p:sp>
        <p:nvSpPr>
          <p:cNvPr id="4" name="Segnaposto piè di pagina 3"/>
          <p:cNvSpPr>
            <a:spLocks noGrp="1"/>
          </p:cNvSpPr>
          <p:nvPr>
            <p:ph type="ftr" sz="quarter" idx="11"/>
          </p:nvPr>
        </p:nvSpPr>
        <p:spPr/>
        <p:txBody>
          <a:bodyPr/>
          <a:lstStyle/>
          <a:p>
            <a:r>
              <a:rPr lang="it-IT" smtClean="0"/>
              <a:t>991SV-BIOCHEMISTRY OF AGE RELATED DISEASES </a:t>
            </a:r>
            <a:endParaRPr lang="it-IT"/>
          </a:p>
        </p:txBody>
      </p:sp>
      <p:sp>
        <p:nvSpPr>
          <p:cNvPr id="5" name="Segnaposto numero diapositiva 4"/>
          <p:cNvSpPr>
            <a:spLocks noGrp="1"/>
          </p:cNvSpPr>
          <p:nvPr>
            <p:ph type="sldNum" sz="quarter" idx="12"/>
          </p:nvPr>
        </p:nvSpPr>
        <p:spPr/>
        <p:txBody>
          <a:bodyPr/>
          <a:lstStyle/>
          <a:p>
            <a:fld id="{2DA65D15-912F-9A42-9386-3FE2ECFEDC7B}" type="slidenum">
              <a:rPr lang="it-IT" smtClean="0"/>
              <a:t>14</a:t>
            </a:fld>
            <a:endParaRPr lang="it-IT"/>
          </a:p>
        </p:txBody>
      </p:sp>
      <p:sp>
        <p:nvSpPr>
          <p:cNvPr id="6" name="Segnaposto data 5"/>
          <p:cNvSpPr>
            <a:spLocks noGrp="1"/>
          </p:cNvSpPr>
          <p:nvPr>
            <p:ph type="dt" sz="half" idx="10"/>
          </p:nvPr>
        </p:nvSpPr>
        <p:spPr/>
        <p:txBody>
          <a:bodyPr/>
          <a:lstStyle/>
          <a:p>
            <a:r>
              <a:rPr lang="it-IT" smtClean="0"/>
              <a:t>09-10/04/2019</a:t>
            </a:r>
            <a:endParaRPr lang="it-IT"/>
          </a:p>
        </p:txBody>
      </p:sp>
    </p:spTree>
    <p:extLst>
      <p:ext uri="{BB962C8B-B14F-4D97-AF65-F5344CB8AC3E}">
        <p14:creationId xmlns:p14="http://schemas.microsoft.com/office/powerpoint/2010/main" val="17552468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err="1" smtClean="0"/>
              <a:t>What</a:t>
            </a:r>
            <a:r>
              <a:rPr lang="it-IT" dirty="0" smtClean="0"/>
              <a:t> </a:t>
            </a:r>
            <a:r>
              <a:rPr lang="it-IT" dirty="0" err="1" smtClean="0"/>
              <a:t>is</a:t>
            </a:r>
            <a:r>
              <a:rPr lang="it-IT" dirty="0" smtClean="0"/>
              <a:t> </a:t>
            </a:r>
            <a:r>
              <a:rPr lang="it-IT" dirty="0" err="1" smtClean="0"/>
              <a:t>typical</a:t>
            </a:r>
            <a:r>
              <a:rPr lang="it-IT" dirty="0" smtClean="0"/>
              <a:t> of a </a:t>
            </a:r>
            <a:r>
              <a:rPr lang="it-IT" dirty="0" err="1" smtClean="0"/>
              <a:t>cancer</a:t>
            </a:r>
            <a:r>
              <a:rPr lang="it-IT" dirty="0" smtClean="0"/>
              <a:t> </a:t>
            </a:r>
            <a:r>
              <a:rPr lang="it-IT" dirty="0" err="1" smtClean="0"/>
              <a:t>cell</a:t>
            </a:r>
            <a:r>
              <a:rPr lang="it-IT" dirty="0" smtClean="0"/>
              <a:t>?</a:t>
            </a:r>
            <a:endParaRPr lang="it-IT" dirty="0"/>
          </a:p>
        </p:txBody>
      </p:sp>
      <p:sp>
        <p:nvSpPr>
          <p:cNvPr id="3" name="Segnaposto contenuto 2"/>
          <p:cNvSpPr>
            <a:spLocks noGrp="1"/>
          </p:cNvSpPr>
          <p:nvPr>
            <p:ph idx="1"/>
          </p:nvPr>
        </p:nvSpPr>
        <p:spPr>
          <a:xfrm>
            <a:off x="457200" y="1600201"/>
            <a:ext cx="8229600" cy="2393858"/>
          </a:xfrm>
        </p:spPr>
        <p:txBody>
          <a:bodyPr>
            <a:normAutofit fontScale="77500" lnSpcReduction="20000"/>
          </a:bodyPr>
          <a:lstStyle/>
          <a:p>
            <a:pPr marL="0" indent="0" algn="ctr">
              <a:buNone/>
            </a:pPr>
            <a:r>
              <a:rPr lang="it-IT" b="1" i="1" dirty="0" smtClean="0"/>
              <a:t>High </a:t>
            </a:r>
            <a:r>
              <a:rPr lang="it-IT" b="1" i="1" dirty="0" err="1" smtClean="0"/>
              <a:t>speed</a:t>
            </a:r>
            <a:r>
              <a:rPr lang="it-IT" b="1" i="1" dirty="0" smtClean="0"/>
              <a:t> </a:t>
            </a:r>
            <a:r>
              <a:rPr lang="it-IT" i="1" dirty="0" smtClean="0"/>
              <a:t>of </a:t>
            </a:r>
            <a:r>
              <a:rPr lang="it-IT" i="1" dirty="0" err="1" smtClean="0"/>
              <a:t>anabolic</a:t>
            </a:r>
            <a:r>
              <a:rPr lang="it-IT" i="1" dirty="0" smtClean="0"/>
              <a:t> </a:t>
            </a:r>
            <a:r>
              <a:rPr lang="it-IT" i="1" dirty="0" err="1" smtClean="0"/>
              <a:t>pathways</a:t>
            </a:r>
            <a:r>
              <a:rPr lang="it-IT" i="1" dirty="0"/>
              <a:t> </a:t>
            </a:r>
            <a:r>
              <a:rPr lang="it-IT" i="1" dirty="0" smtClean="0"/>
              <a:t>for </a:t>
            </a:r>
            <a:r>
              <a:rPr lang="it-IT" i="1" dirty="0" err="1" smtClean="0"/>
              <a:t>lipids</a:t>
            </a:r>
            <a:r>
              <a:rPr lang="it-IT" i="1" dirty="0" smtClean="0"/>
              <a:t>, </a:t>
            </a:r>
            <a:r>
              <a:rPr lang="it-IT" i="1" dirty="0" err="1" smtClean="0"/>
              <a:t>proteins</a:t>
            </a:r>
            <a:r>
              <a:rPr lang="it-IT" i="1" dirty="0" smtClean="0"/>
              <a:t>, </a:t>
            </a:r>
            <a:r>
              <a:rPr lang="it-IT" i="1" dirty="0" err="1" smtClean="0"/>
              <a:t>nucleic</a:t>
            </a:r>
            <a:r>
              <a:rPr lang="it-IT" i="1" dirty="0" smtClean="0"/>
              <a:t> </a:t>
            </a:r>
            <a:r>
              <a:rPr lang="it-IT" i="1" dirty="0" err="1" smtClean="0"/>
              <a:t>acids</a:t>
            </a:r>
            <a:endParaRPr lang="it-IT" i="1" dirty="0" smtClean="0"/>
          </a:p>
          <a:p>
            <a:pPr marL="0" indent="0" algn="ctr">
              <a:buNone/>
            </a:pPr>
            <a:endParaRPr lang="it-IT" i="1" dirty="0" smtClean="0"/>
          </a:p>
          <a:p>
            <a:endParaRPr lang="it-IT" dirty="0" smtClean="0"/>
          </a:p>
          <a:p>
            <a:r>
              <a:rPr lang="it-IT" dirty="0" err="1" smtClean="0"/>
              <a:t>it</a:t>
            </a:r>
            <a:r>
              <a:rPr lang="it-IT" dirty="0" smtClean="0"/>
              <a:t> </a:t>
            </a:r>
            <a:r>
              <a:rPr lang="it-IT" dirty="0" err="1" smtClean="0"/>
              <a:t>needs</a:t>
            </a:r>
            <a:r>
              <a:rPr lang="it-IT" dirty="0" smtClean="0"/>
              <a:t> </a:t>
            </a:r>
            <a:r>
              <a:rPr lang="it-IT" b="1" dirty="0" err="1" smtClean="0"/>
              <a:t>immediately</a:t>
            </a:r>
            <a:r>
              <a:rPr lang="it-IT" b="1" dirty="0" smtClean="0"/>
              <a:t> </a:t>
            </a:r>
            <a:r>
              <a:rPr lang="it-IT" b="1" dirty="0" err="1" smtClean="0"/>
              <a:t>available</a:t>
            </a:r>
            <a:r>
              <a:rPr lang="it-IT" b="1" dirty="0" smtClean="0"/>
              <a:t> NADPH</a:t>
            </a:r>
          </a:p>
          <a:p>
            <a:r>
              <a:rPr lang="it-IT" dirty="0" err="1" smtClean="0"/>
              <a:t>it</a:t>
            </a:r>
            <a:r>
              <a:rPr lang="it-IT" dirty="0" smtClean="0"/>
              <a:t> </a:t>
            </a:r>
            <a:r>
              <a:rPr lang="it-IT" dirty="0" err="1" smtClean="0"/>
              <a:t>needs</a:t>
            </a:r>
            <a:r>
              <a:rPr lang="it-IT" dirty="0" smtClean="0"/>
              <a:t> </a:t>
            </a:r>
            <a:r>
              <a:rPr lang="it-IT" b="1" dirty="0" err="1" smtClean="0"/>
              <a:t>immediately</a:t>
            </a:r>
            <a:r>
              <a:rPr lang="it-IT" b="1" dirty="0" smtClean="0"/>
              <a:t> </a:t>
            </a:r>
            <a:r>
              <a:rPr lang="it-IT" b="1" dirty="0" err="1" smtClean="0"/>
              <a:t>available</a:t>
            </a:r>
            <a:r>
              <a:rPr lang="it-IT" b="1" dirty="0" smtClean="0"/>
              <a:t> ATP</a:t>
            </a:r>
          </a:p>
        </p:txBody>
      </p:sp>
      <p:sp>
        <p:nvSpPr>
          <p:cNvPr id="4" name="Segnaposto piè di pagina 3"/>
          <p:cNvSpPr>
            <a:spLocks noGrp="1"/>
          </p:cNvSpPr>
          <p:nvPr>
            <p:ph type="ftr" sz="quarter" idx="11"/>
          </p:nvPr>
        </p:nvSpPr>
        <p:spPr/>
        <p:txBody>
          <a:bodyPr/>
          <a:lstStyle/>
          <a:p>
            <a:r>
              <a:rPr lang="it-IT" smtClean="0"/>
              <a:t>991SV-BIOCHEMISTRY OF AGE RELATED DISEASES </a:t>
            </a:r>
            <a:endParaRPr lang="it-IT"/>
          </a:p>
        </p:txBody>
      </p:sp>
      <p:sp>
        <p:nvSpPr>
          <p:cNvPr id="5" name="Segnaposto numero diapositiva 4"/>
          <p:cNvSpPr>
            <a:spLocks noGrp="1"/>
          </p:cNvSpPr>
          <p:nvPr>
            <p:ph type="sldNum" sz="quarter" idx="12"/>
          </p:nvPr>
        </p:nvSpPr>
        <p:spPr/>
        <p:txBody>
          <a:bodyPr/>
          <a:lstStyle/>
          <a:p>
            <a:fld id="{2DA65D15-912F-9A42-9386-3FE2ECFEDC7B}" type="slidenum">
              <a:rPr lang="it-IT" smtClean="0"/>
              <a:t>15</a:t>
            </a:fld>
            <a:endParaRPr lang="it-IT"/>
          </a:p>
        </p:txBody>
      </p:sp>
      <p:sp>
        <p:nvSpPr>
          <p:cNvPr id="6" name="Titolo 1"/>
          <p:cNvSpPr txBox="1">
            <a:spLocks/>
          </p:cNvSpPr>
          <p:nvPr/>
        </p:nvSpPr>
        <p:spPr>
          <a:xfrm>
            <a:off x="457200" y="4196272"/>
            <a:ext cx="8229600" cy="1502366"/>
          </a:xfrm>
          <a:prstGeom prst="rect">
            <a:avLst/>
          </a:prstGeom>
          <a:solidFill>
            <a:srgbClr val="FF0000"/>
          </a:solidFill>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it-IT" i="1" dirty="0" smtClean="0">
                <a:solidFill>
                  <a:srgbClr val="FFFFFF"/>
                </a:solidFill>
              </a:rPr>
              <a:t>PROBLEM</a:t>
            </a:r>
            <a:br>
              <a:rPr lang="it-IT" i="1" dirty="0" smtClean="0">
                <a:solidFill>
                  <a:srgbClr val="FFFFFF"/>
                </a:solidFill>
              </a:rPr>
            </a:br>
            <a:r>
              <a:rPr lang="it-IT" sz="3600" b="1" dirty="0" smtClean="0">
                <a:solidFill>
                  <a:srgbClr val="FFFFFF"/>
                </a:solidFill>
              </a:rPr>
              <a:t>More NADPH + H</a:t>
            </a:r>
            <a:r>
              <a:rPr lang="it-IT" sz="3600" b="1" baseline="30000" dirty="0" smtClean="0">
                <a:solidFill>
                  <a:srgbClr val="FFFFFF"/>
                </a:solidFill>
              </a:rPr>
              <a:t>+</a:t>
            </a:r>
            <a:r>
              <a:rPr lang="it-IT" sz="3600" b="1" dirty="0" smtClean="0">
                <a:solidFill>
                  <a:srgbClr val="FFFFFF"/>
                </a:solidFill>
              </a:rPr>
              <a:t> </a:t>
            </a:r>
            <a:r>
              <a:rPr lang="it-IT" sz="3600" b="1" dirty="0" err="1" smtClean="0">
                <a:solidFill>
                  <a:srgbClr val="FFFFFF"/>
                </a:solidFill>
              </a:rPr>
              <a:t>is</a:t>
            </a:r>
            <a:r>
              <a:rPr lang="it-IT" sz="3600" b="1" dirty="0" smtClean="0">
                <a:solidFill>
                  <a:srgbClr val="FFFFFF"/>
                </a:solidFill>
              </a:rPr>
              <a:t> </a:t>
            </a:r>
            <a:r>
              <a:rPr lang="it-IT" sz="3600" b="1" dirty="0" err="1" smtClean="0">
                <a:solidFill>
                  <a:srgbClr val="FFFFFF"/>
                </a:solidFill>
              </a:rPr>
              <a:t>needed</a:t>
            </a:r>
            <a:r>
              <a:rPr lang="it-IT" sz="3600" b="1" dirty="0" smtClean="0">
                <a:solidFill>
                  <a:srgbClr val="FFFFFF"/>
                </a:solidFill>
              </a:rPr>
              <a:t> </a:t>
            </a:r>
            <a:r>
              <a:rPr lang="it-IT" sz="3600" b="1" dirty="0" err="1" smtClean="0">
                <a:solidFill>
                  <a:srgbClr val="FFFFFF"/>
                </a:solidFill>
              </a:rPr>
              <a:t>than</a:t>
            </a:r>
            <a:r>
              <a:rPr lang="it-IT" sz="3600" b="1" dirty="0" smtClean="0">
                <a:solidFill>
                  <a:srgbClr val="FFFFFF"/>
                </a:solidFill>
              </a:rPr>
              <a:t> ATP</a:t>
            </a:r>
          </a:p>
        </p:txBody>
      </p:sp>
      <p:sp>
        <p:nvSpPr>
          <p:cNvPr id="7" name="Segnaposto data 6"/>
          <p:cNvSpPr>
            <a:spLocks noGrp="1"/>
          </p:cNvSpPr>
          <p:nvPr>
            <p:ph type="dt" sz="half" idx="10"/>
          </p:nvPr>
        </p:nvSpPr>
        <p:spPr/>
        <p:txBody>
          <a:bodyPr/>
          <a:lstStyle/>
          <a:p>
            <a:r>
              <a:rPr lang="it-IT" smtClean="0"/>
              <a:t>09-10/04/2019</a:t>
            </a:r>
            <a:endParaRPr lang="it-IT"/>
          </a:p>
        </p:txBody>
      </p:sp>
    </p:spTree>
    <p:extLst>
      <p:ext uri="{BB962C8B-B14F-4D97-AF65-F5344CB8AC3E}">
        <p14:creationId xmlns:p14="http://schemas.microsoft.com/office/powerpoint/2010/main" val="36765789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599" y="188982"/>
            <a:ext cx="8229600" cy="1143000"/>
          </a:xfrm>
        </p:spPr>
        <p:txBody>
          <a:bodyPr>
            <a:normAutofit fontScale="90000"/>
          </a:bodyPr>
          <a:lstStyle/>
          <a:p>
            <a:r>
              <a:rPr lang="it-IT" sz="3600" b="1" dirty="0" smtClean="0"/>
              <a:t>More NADPH + H</a:t>
            </a:r>
            <a:r>
              <a:rPr lang="it-IT" sz="3600" b="1" baseline="30000" dirty="0" smtClean="0"/>
              <a:t>+</a:t>
            </a:r>
            <a:r>
              <a:rPr lang="it-IT" sz="3600" b="1" dirty="0" smtClean="0"/>
              <a:t> </a:t>
            </a:r>
            <a:r>
              <a:rPr lang="it-IT" sz="3600" b="1" dirty="0" err="1" smtClean="0"/>
              <a:t>is</a:t>
            </a:r>
            <a:r>
              <a:rPr lang="it-IT" sz="3600" b="1" dirty="0" smtClean="0"/>
              <a:t> </a:t>
            </a:r>
            <a:r>
              <a:rPr lang="it-IT" sz="3600" b="1" dirty="0" err="1" smtClean="0"/>
              <a:t>needed</a:t>
            </a:r>
            <a:r>
              <a:rPr lang="it-IT" sz="3600" b="1" dirty="0" smtClean="0"/>
              <a:t> </a:t>
            </a:r>
            <a:r>
              <a:rPr lang="it-IT" sz="3600" b="1" dirty="0" err="1" smtClean="0"/>
              <a:t>than</a:t>
            </a:r>
            <a:r>
              <a:rPr lang="it-IT" sz="3600" b="1" dirty="0" smtClean="0"/>
              <a:t> ATP</a:t>
            </a:r>
            <a:br>
              <a:rPr lang="it-IT" sz="3600" b="1" dirty="0" smtClean="0"/>
            </a:br>
            <a:r>
              <a:rPr lang="it-IT" b="1" i="1" dirty="0" smtClean="0">
                <a:solidFill>
                  <a:srgbClr val="FF0000"/>
                </a:solidFill>
              </a:rPr>
              <a:t>WHY ?</a:t>
            </a:r>
            <a:endParaRPr lang="it-IT" b="1" i="1" dirty="0">
              <a:solidFill>
                <a:srgbClr val="FF0000"/>
              </a:solidFill>
            </a:endParaRPr>
          </a:p>
        </p:txBody>
      </p:sp>
      <p:sp>
        <p:nvSpPr>
          <p:cNvPr id="3" name="Segnaposto contenuto 2"/>
          <p:cNvSpPr>
            <a:spLocks noGrp="1"/>
          </p:cNvSpPr>
          <p:nvPr>
            <p:ph idx="1"/>
          </p:nvPr>
        </p:nvSpPr>
        <p:spPr>
          <a:xfrm>
            <a:off x="457200" y="1273628"/>
            <a:ext cx="8487229" cy="4931229"/>
          </a:xfrm>
        </p:spPr>
        <p:txBody>
          <a:bodyPr>
            <a:normAutofit lnSpcReduction="10000"/>
          </a:bodyPr>
          <a:lstStyle/>
          <a:p>
            <a:pPr marL="0" indent="0" algn="ctr">
              <a:buNone/>
            </a:pPr>
            <a:r>
              <a:rPr lang="it-IT" i="1" dirty="0" smtClean="0"/>
              <a:t>For </a:t>
            </a:r>
            <a:r>
              <a:rPr lang="it-IT" i="1" dirty="0" err="1" smtClean="0"/>
              <a:t>instance</a:t>
            </a:r>
            <a:r>
              <a:rPr lang="it-IT" i="1" dirty="0" smtClean="0"/>
              <a:t>:</a:t>
            </a:r>
          </a:p>
          <a:p>
            <a:r>
              <a:rPr lang="it-IT" b="1" dirty="0" err="1" smtClean="0"/>
              <a:t>Reduction</a:t>
            </a:r>
            <a:r>
              <a:rPr lang="it-IT" b="1" dirty="0" smtClean="0"/>
              <a:t> of </a:t>
            </a:r>
            <a:r>
              <a:rPr lang="it-IT" b="1" dirty="0" err="1" smtClean="0"/>
              <a:t>glutathione</a:t>
            </a:r>
            <a:r>
              <a:rPr lang="it-IT" dirty="0" smtClean="0"/>
              <a:t>:</a:t>
            </a:r>
          </a:p>
          <a:p>
            <a:pPr lvl="1"/>
            <a:r>
              <a:rPr lang="it-IT" dirty="0" smtClean="0"/>
              <a:t>GSSG + NADPH + H</a:t>
            </a:r>
            <a:r>
              <a:rPr lang="it-IT" baseline="30000" dirty="0" smtClean="0"/>
              <a:t>+</a:t>
            </a:r>
            <a:r>
              <a:rPr lang="it-IT" dirty="0" smtClean="0"/>
              <a:t>⇄ 2 GSH + NADP</a:t>
            </a:r>
            <a:r>
              <a:rPr lang="it-IT" baseline="30000" dirty="0" smtClean="0"/>
              <a:t>+</a:t>
            </a:r>
            <a:r>
              <a:rPr lang="it-IT" dirty="0" smtClean="0"/>
              <a:t> </a:t>
            </a:r>
            <a:endParaRPr lang="it-IT" baseline="30000" dirty="0" smtClean="0"/>
          </a:p>
          <a:p>
            <a:r>
              <a:rPr lang="it-IT" b="1" dirty="0" err="1" smtClean="0"/>
              <a:t>Synthesis</a:t>
            </a:r>
            <a:r>
              <a:rPr lang="it-IT" b="1" dirty="0" smtClean="0"/>
              <a:t> of </a:t>
            </a:r>
            <a:r>
              <a:rPr lang="it-IT" b="1" dirty="0" err="1" smtClean="0"/>
              <a:t>palmitate</a:t>
            </a:r>
            <a:r>
              <a:rPr lang="it-IT" dirty="0" smtClean="0"/>
              <a:t>:</a:t>
            </a:r>
          </a:p>
          <a:p>
            <a:pPr lvl="1"/>
            <a:r>
              <a:rPr lang="it-IT" dirty="0" smtClean="0"/>
              <a:t>8 </a:t>
            </a:r>
            <a:r>
              <a:rPr lang="it-IT" dirty="0" err="1" smtClean="0"/>
              <a:t>acetylCoA</a:t>
            </a:r>
            <a:r>
              <a:rPr lang="it-IT" dirty="0" smtClean="0"/>
              <a:t> + </a:t>
            </a:r>
            <a:r>
              <a:rPr lang="it-IT" u="sng" dirty="0" smtClean="0"/>
              <a:t>7 ATP </a:t>
            </a:r>
            <a:r>
              <a:rPr lang="it-IT" dirty="0" smtClean="0"/>
              <a:t>+ </a:t>
            </a:r>
            <a:r>
              <a:rPr lang="it-IT" u="sng" dirty="0" smtClean="0"/>
              <a:t>14 NADPH</a:t>
            </a:r>
            <a:r>
              <a:rPr lang="it-IT" dirty="0" smtClean="0"/>
              <a:t>+ 14H</a:t>
            </a:r>
            <a:r>
              <a:rPr lang="it-IT" baseline="30000" dirty="0" smtClean="0"/>
              <a:t>+</a:t>
            </a:r>
            <a:r>
              <a:rPr lang="it-IT" dirty="0" smtClean="0"/>
              <a:t> </a:t>
            </a:r>
            <a:r>
              <a:rPr lang="it-IT" dirty="0" smtClean="0">
                <a:sym typeface="Wingdings"/>
              </a:rPr>
              <a:t> </a:t>
            </a:r>
            <a:r>
              <a:rPr lang="it-IT" dirty="0" err="1" smtClean="0">
                <a:sym typeface="Wingdings"/>
              </a:rPr>
              <a:t>palmitate</a:t>
            </a:r>
            <a:r>
              <a:rPr lang="it-IT" dirty="0" smtClean="0">
                <a:sym typeface="Wingdings"/>
              </a:rPr>
              <a:t> + 8 </a:t>
            </a:r>
            <a:r>
              <a:rPr lang="it-IT" dirty="0" err="1" smtClean="0">
                <a:sym typeface="Wingdings"/>
              </a:rPr>
              <a:t>CoASH</a:t>
            </a:r>
            <a:r>
              <a:rPr lang="it-IT" dirty="0" smtClean="0">
                <a:sym typeface="Wingdings"/>
              </a:rPr>
              <a:t> + 7 ADP + 7 </a:t>
            </a:r>
            <a:r>
              <a:rPr lang="it-IT" dirty="0" err="1" smtClean="0">
                <a:sym typeface="Wingdings"/>
              </a:rPr>
              <a:t>Pi</a:t>
            </a:r>
            <a:r>
              <a:rPr lang="it-IT" dirty="0" smtClean="0">
                <a:sym typeface="Wingdings"/>
              </a:rPr>
              <a:t> + 14 NADP</a:t>
            </a:r>
            <a:r>
              <a:rPr lang="it-IT" baseline="30000" dirty="0" smtClean="0">
                <a:sym typeface="Wingdings"/>
              </a:rPr>
              <a:t>+</a:t>
            </a:r>
            <a:r>
              <a:rPr lang="it-IT" dirty="0" smtClean="0">
                <a:sym typeface="Wingdings"/>
              </a:rPr>
              <a:t> + 6H</a:t>
            </a:r>
            <a:r>
              <a:rPr lang="it-IT" baseline="-25000" dirty="0" smtClean="0">
                <a:sym typeface="Wingdings"/>
              </a:rPr>
              <a:t>2</a:t>
            </a:r>
            <a:r>
              <a:rPr lang="it-IT" dirty="0" smtClean="0">
                <a:sym typeface="Wingdings"/>
              </a:rPr>
              <a:t>O.</a:t>
            </a:r>
            <a:r>
              <a:rPr lang="it-IT" dirty="0" smtClean="0"/>
              <a:t> </a:t>
            </a:r>
          </a:p>
          <a:p>
            <a:r>
              <a:rPr lang="it-IT" b="1" dirty="0" err="1" smtClean="0"/>
              <a:t>Synthesis</a:t>
            </a:r>
            <a:r>
              <a:rPr lang="it-IT" b="1" dirty="0" smtClean="0"/>
              <a:t> of </a:t>
            </a:r>
            <a:r>
              <a:rPr lang="it-IT" b="1" dirty="0" err="1" smtClean="0"/>
              <a:t>deoxyribonucleotides</a:t>
            </a:r>
            <a:r>
              <a:rPr lang="it-IT" b="1" dirty="0" smtClean="0"/>
              <a:t> </a:t>
            </a:r>
            <a:r>
              <a:rPr lang="it-IT" dirty="0" smtClean="0"/>
              <a:t>(for DNA):</a:t>
            </a:r>
          </a:p>
          <a:p>
            <a:pPr lvl="1"/>
            <a:r>
              <a:rPr lang="it-IT" dirty="0" smtClean="0"/>
              <a:t>NDP + NADPH+H</a:t>
            </a:r>
            <a:r>
              <a:rPr lang="it-IT" baseline="30000" dirty="0" smtClean="0"/>
              <a:t>+ </a:t>
            </a:r>
            <a:r>
              <a:rPr lang="it-IT" dirty="0" smtClean="0">
                <a:sym typeface="Wingdings"/>
              </a:rPr>
              <a:t> </a:t>
            </a:r>
            <a:r>
              <a:rPr lang="it-IT" dirty="0" err="1" smtClean="0"/>
              <a:t>dNDP</a:t>
            </a:r>
            <a:r>
              <a:rPr lang="it-IT" dirty="0" smtClean="0"/>
              <a:t> +</a:t>
            </a:r>
            <a:r>
              <a:rPr lang="it-IT" dirty="0" smtClean="0">
                <a:sym typeface="Wingdings"/>
              </a:rPr>
              <a:t>NADP</a:t>
            </a:r>
            <a:r>
              <a:rPr lang="it-IT" baseline="30000" dirty="0" smtClean="0">
                <a:sym typeface="Wingdings"/>
              </a:rPr>
              <a:t>+</a:t>
            </a:r>
            <a:r>
              <a:rPr lang="it-IT" dirty="0" smtClean="0"/>
              <a:t> (</a:t>
            </a:r>
            <a:r>
              <a:rPr lang="it-IT" dirty="0" err="1" smtClean="0"/>
              <a:t>ribonucleotide</a:t>
            </a:r>
            <a:r>
              <a:rPr lang="it-IT" dirty="0" smtClean="0"/>
              <a:t> </a:t>
            </a:r>
            <a:r>
              <a:rPr lang="it-IT" dirty="0" err="1" smtClean="0"/>
              <a:t>reductase</a:t>
            </a:r>
            <a:r>
              <a:rPr lang="it-IT" dirty="0" smtClean="0"/>
              <a:t>)</a:t>
            </a:r>
          </a:p>
          <a:p>
            <a:r>
              <a:rPr lang="it-IT" b="1" dirty="0" err="1" smtClean="0"/>
              <a:t>Synthesis</a:t>
            </a:r>
            <a:r>
              <a:rPr lang="it-IT" b="1" dirty="0" smtClean="0"/>
              <a:t> of </a:t>
            </a:r>
            <a:r>
              <a:rPr lang="it-IT" b="1" dirty="0" err="1" smtClean="0"/>
              <a:t>thymidilate</a:t>
            </a:r>
            <a:r>
              <a:rPr lang="it-IT" b="1" dirty="0" smtClean="0"/>
              <a:t> </a:t>
            </a:r>
            <a:r>
              <a:rPr lang="it-IT" dirty="0" smtClean="0"/>
              <a:t>(</a:t>
            </a:r>
            <a:r>
              <a:rPr lang="it-IT" dirty="0" err="1" smtClean="0"/>
              <a:t>dTMP</a:t>
            </a:r>
            <a:r>
              <a:rPr lang="it-IT" dirty="0" smtClean="0"/>
              <a:t>): </a:t>
            </a:r>
            <a:r>
              <a:rPr lang="it-IT" i="1" dirty="0" err="1" smtClean="0"/>
              <a:t>next</a:t>
            </a:r>
            <a:r>
              <a:rPr lang="it-IT" i="1" dirty="0" smtClean="0"/>
              <a:t> slide</a:t>
            </a:r>
            <a:endParaRPr lang="it-IT" i="1" dirty="0"/>
          </a:p>
        </p:txBody>
      </p:sp>
      <p:sp>
        <p:nvSpPr>
          <p:cNvPr id="4" name="Segnaposto piè di pagina 3"/>
          <p:cNvSpPr>
            <a:spLocks noGrp="1"/>
          </p:cNvSpPr>
          <p:nvPr>
            <p:ph type="ftr" sz="quarter" idx="11"/>
          </p:nvPr>
        </p:nvSpPr>
        <p:spPr/>
        <p:txBody>
          <a:bodyPr/>
          <a:lstStyle/>
          <a:p>
            <a:r>
              <a:rPr lang="it-IT" smtClean="0"/>
              <a:t>991SV-BIOCHEMISTRY OF AGE RELATED DISEASES </a:t>
            </a:r>
            <a:endParaRPr lang="it-IT"/>
          </a:p>
        </p:txBody>
      </p:sp>
      <p:sp>
        <p:nvSpPr>
          <p:cNvPr id="5" name="Segnaposto numero diapositiva 4"/>
          <p:cNvSpPr>
            <a:spLocks noGrp="1"/>
          </p:cNvSpPr>
          <p:nvPr>
            <p:ph type="sldNum" sz="quarter" idx="12"/>
          </p:nvPr>
        </p:nvSpPr>
        <p:spPr/>
        <p:txBody>
          <a:bodyPr/>
          <a:lstStyle/>
          <a:p>
            <a:fld id="{2DA65D15-912F-9A42-9386-3FE2ECFEDC7B}" type="slidenum">
              <a:rPr lang="it-IT" smtClean="0"/>
              <a:t>16</a:t>
            </a:fld>
            <a:endParaRPr lang="it-IT"/>
          </a:p>
        </p:txBody>
      </p:sp>
      <p:sp>
        <p:nvSpPr>
          <p:cNvPr id="6" name="Segnaposto data 5"/>
          <p:cNvSpPr>
            <a:spLocks noGrp="1"/>
          </p:cNvSpPr>
          <p:nvPr>
            <p:ph type="dt" sz="half" idx="10"/>
          </p:nvPr>
        </p:nvSpPr>
        <p:spPr/>
        <p:txBody>
          <a:bodyPr/>
          <a:lstStyle/>
          <a:p>
            <a:r>
              <a:rPr lang="it-IT" smtClean="0"/>
              <a:t>09-10/04/2019</a:t>
            </a:r>
            <a:endParaRPr lang="it-IT"/>
          </a:p>
        </p:txBody>
      </p:sp>
    </p:spTree>
    <p:extLst>
      <p:ext uri="{BB962C8B-B14F-4D97-AF65-F5344CB8AC3E}">
        <p14:creationId xmlns:p14="http://schemas.microsoft.com/office/powerpoint/2010/main" val="1344169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p>
            <a:r>
              <a:rPr lang="it-IT" smtClean="0"/>
              <a:t>991SV-BIOCHEMISTRY OF AGE RELATED DISEASES </a:t>
            </a:r>
            <a:endParaRPr lang="it-IT"/>
          </a:p>
        </p:txBody>
      </p:sp>
      <p:sp>
        <p:nvSpPr>
          <p:cNvPr id="5" name="Segnaposto numero diapositiva 4"/>
          <p:cNvSpPr>
            <a:spLocks noGrp="1"/>
          </p:cNvSpPr>
          <p:nvPr>
            <p:ph type="sldNum" sz="quarter" idx="12"/>
          </p:nvPr>
        </p:nvSpPr>
        <p:spPr/>
        <p:txBody>
          <a:bodyPr/>
          <a:lstStyle/>
          <a:p>
            <a:fld id="{2DA65D15-912F-9A42-9386-3FE2ECFEDC7B}" type="slidenum">
              <a:rPr lang="it-IT" smtClean="0"/>
              <a:t>17</a:t>
            </a:fld>
            <a:endParaRPr lang="it-IT"/>
          </a:p>
        </p:txBody>
      </p:sp>
      <p:pic>
        <p:nvPicPr>
          <p:cNvPr id="7" name="Immagine 6"/>
          <p:cNvPicPr>
            <a:picLocks noChangeAspect="1"/>
          </p:cNvPicPr>
          <p:nvPr/>
        </p:nvPicPr>
        <p:blipFill>
          <a:blip r:embed="rId2"/>
          <a:stretch>
            <a:fillRect/>
          </a:stretch>
        </p:blipFill>
        <p:spPr>
          <a:xfrm>
            <a:off x="825501" y="0"/>
            <a:ext cx="7477699" cy="6858000"/>
          </a:xfrm>
          <a:prstGeom prst="rect">
            <a:avLst/>
          </a:prstGeom>
        </p:spPr>
      </p:pic>
      <p:sp>
        <p:nvSpPr>
          <p:cNvPr id="8" name="Ovale 7"/>
          <p:cNvSpPr/>
          <p:nvPr/>
        </p:nvSpPr>
        <p:spPr>
          <a:xfrm>
            <a:off x="3196773" y="2764972"/>
            <a:ext cx="489857" cy="36285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9" name="Ovale 8"/>
          <p:cNvSpPr/>
          <p:nvPr/>
        </p:nvSpPr>
        <p:spPr>
          <a:xfrm>
            <a:off x="6992258" y="2764972"/>
            <a:ext cx="489857" cy="36285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Segnaposto data 1"/>
          <p:cNvSpPr>
            <a:spLocks noGrp="1"/>
          </p:cNvSpPr>
          <p:nvPr>
            <p:ph type="dt" sz="half" idx="10"/>
          </p:nvPr>
        </p:nvSpPr>
        <p:spPr/>
        <p:txBody>
          <a:bodyPr/>
          <a:lstStyle/>
          <a:p>
            <a:r>
              <a:rPr lang="it-IT" smtClean="0"/>
              <a:t>09-10/04/2019</a:t>
            </a:r>
            <a:endParaRPr lang="it-IT"/>
          </a:p>
        </p:txBody>
      </p:sp>
      <p:pic>
        <p:nvPicPr>
          <p:cNvPr id="3" name="Immagine 2"/>
          <p:cNvPicPr>
            <a:picLocks noChangeAspect="1"/>
          </p:cNvPicPr>
          <p:nvPr/>
        </p:nvPicPr>
        <p:blipFill>
          <a:blip r:embed="rId3"/>
          <a:stretch>
            <a:fillRect/>
          </a:stretch>
        </p:blipFill>
        <p:spPr>
          <a:xfrm>
            <a:off x="6193867" y="5509683"/>
            <a:ext cx="2576496" cy="846667"/>
          </a:xfrm>
          <a:prstGeom prst="rect">
            <a:avLst/>
          </a:prstGeom>
        </p:spPr>
      </p:pic>
      <p:pic>
        <p:nvPicPr>
          <p:cNvPr id="6" name="Immagine 5"/>
          <p:cNvPicPr>
            <a:picLocks noChangeAspect="1"/>
          </p:cNvPicPr>
          <p:nvPr/>
        </p:nvPicPr>
        <p:blipFill>
          <a:blip r:embed="rId4"/>
          <a:stretch>
            <a:fillRect/>
          </a:stretch>
        </p:blipFill>
        <p:spPr>
          <a:xfrm>
            <a:off x="3196772" y="1486285"/>
            <a:ext cx="2726067" cy="470286"/>
          </a:xfrm>
          <a:prstGeom prst="rect">
            <a:avLst/>
          </a:prstGeom>
        </p:spPr>
      </p:pic>
    </p:spTree>
    <p:extLst>
      <p:ext uri="{BB962C8B-B14F-4D97-AF65-F5344CB8AC3E}">
        <p14:creationId xmlns:p14="http://schemas.microsoft.com/office/powerpoint/2010/main" val="37089639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How to </a:t>
            </a:r>
            <a:r>
              <a:rPr lang="it-IT" dirty="0" err="1" smtClean="0"/>
              <a:t>keep</a:t>
            </a:r>
            <a:r>
              <a:rPr lang="it-IT" dirty="0" smtClean="0"/>
              <a:t> high NADPH/NADP</a:t>
            </a:r>
            <a:r>
              <a:rPr lang="it-IT" baseline="30000" dirty="0" smtClean="0"/>
              <a:t>+</a:t>
            </a:r>
            <a:r>
              <a:rPr lang="it-IT" dirty="0" smtClean="0"/>
              <a:t>?</a:t>
            </a:r>
            <a:endParaRPr lang="it-IT" dirty="0"/>
          </a:p>
        </p:txBody>
      </p:sp>
      <p:sp>
        <p:nvSpPr>
          <p:cNvPr id="3" name="Segnaposto contenuto 2"/>
          <p:cNvSpPr>
            <a:spLocks noGrp="1"/>
          </p:cNvSpPr>
          <p:nvPr>
            <p:ph idx="1"/>
          </p:nvPr>
        </p:nvSpPr>
        <p:spPr>
          <a:xfrm>
            <a:off x="457200" y="2035629"/>
            <a:ext cx="8229600" cy="3044371"/>
          </a:xfrm>
        </p:spPr>
        <p:txBody>
          <a:bodyPr>
            <a:normAutofit/>
          </a:bodyPr>
          <a:lstStyle/>
          <a:p>
            <a:pPr marL="514350" indent="-514350">
              <a:buFont typeface="+mj-lt"/>
              <a:buAutoNum type="arabicPeriod"/>
            </a:pPr>
            <a:r>
              <a:rPr lang="it-IT" dirty="0" smtClean="0"/>
              <a:t>By </a:t>
            </a:r>
            <a:r>
              <a:rPr lang="it-IT" b="1" dirty="0" err="1" smtClean="0"/>
              <a:t>supplying</a:t>
            </a:r>
            <a:r>
              <a:rPr lang="it-IT" b="1" dirty="0" smtClean="0"/>
              <a:t> </a:t>
            </a:r>
            <a:r>
              <a:rPr lang="it-IT" b="1" dirty="0" err="1" smtClean="0"/>
              <a:t>substrates</a:t>
            </a:r>
            <a:r>
              <a:rPr lang="it-IT" b="1" dirty="0" smtClean="0"/>
              <a:t> </a:t>
            </a:r>
            <a:r>
              <a:rPr lang="it-IT" dirty="0" smtClean="0"/>
              <a:t>to NADP</a:t>
            </a:r>
            <a:r>
              <a:rPr lang="it-IT" baseline="30000" dirty="0" smtClean="0"/>
              <a:t>+</a:t>
            </a:r>
            <a:r>
              <a:rPr lang="it-IT" dirty="0" smtClean="0"/>
              <a:t>-</a:t>
            </a:r>
            <a:r>
              <a:rPr lang="it-IT" dirty="0" err="1" smtClean="0"/>
              <a:t>dependent</a:t>
            </a:r>
            <a:r>
              <a:rPr lang="it-IT" dirty="0" smtClean="0"/>
              <a:t> </a:t>
            </a:r>
            <a:r>
              <a:rPr lang="it-IT" dirty="0" err="1" smtClean="0"/>
              <a:t>enzymes</a:t>
            </a:r>
            <a:r>
              <a:rPr lang="it-IT" dirty="0" smtClean="0"/>
              <a:t> (</a:t>
            </a:r>
            <a:r>
              <a:rPr lang="it-IT" dirty="0" err="1" smtClean="0">
                <a:solidFill>
                  <a:srgbClr val="FF0000"/>
                </a:solidFill>
              </a:rPr>
              <a:t>slides</a:t>
            </a:r>
            <a:r>
              <a:rPr lang="it-IT" dirty="0" smtClean="0">
                <a:solidFill>
                  <a:srgbClr val="FF0000"/>
                </a:solidFill>
              </a:rPr>
              <a:t> </a:t>
            </a:r>
            <a:r>
              <a:rPr lang="is-IS" dirty="0" smtClean="0">
                <a:solidFill>
                  <a:srgbClr val="FF0000"/>
                </a:solidFill>
              </a:rPr>
              <a:t>20-29</a:t>
            </a:r>
            <a:r>
              <a:rPr lang="is-IS" dirty="0" smtClean="0"/>
              <a:t>)</a:t>
            </a:r>
            <a:endParaRPr lang="it-IT" dirty="0" smtClean="0"/>
          </a:p>
          <a:p>
            <a:pPr marL="514350" indent="-514350">
              <a:buFont typeface="+mj-lt"/>
              <a:buAutoNum type="arabicPeriod"/>
            </a:pPr>
            <a:r>
              <a:rPr lang="it-IT" dirty="0" smtClean="0"/>
              <a:t>By </a:t>
            </a:r>
            <a:r>
              <a:rPr lang="it-IT" b="1" dirty="0" err="1" smtClean="0"/>
              <a:t>removing</a:t>
            </a:r>
            <a:r>
              <a:rPr lang="it-IT" b="1" dirty="0" smtClean="0"/>
              <a:t> </a:t>
            </a:r>
            <a:r>
              <a:rPr lang="it-IT" b="1" dirty="0" err="1" smtClean="0"/>
              <a:t>products</a:t>
            </a:r>
            <a:r>
              <a:rPr lang="it-IT" b="1" dirty="0" smtClean="0"/>
              <a:t> </a:t>
            </a:r>
            <a:r>
              <a:rPr lang="it-IT" dirty="0" smtClean="0"/>
              <a:t>of the NADP</a:t>
            </a:r>
            <a:r>
              <a:rPr lang="it-IT" baseline="30000" dirty="0" smtClean="0"/>
              <a:t>+</a:t>
            </a:r>
            <a:r>
              <a:rPr lang="it-IT" dirty="0" smtClean="0"/>
              <a:t>-</a:t>
            </a:r>
            <a:r>
              <a:rPr lang="it-IT" dirty="0" err="1" smtClean="0"/>
              <a:t>dependent</a:t>
            </a:r>
            <a:r>
              <a:rPr lang="it-IT" dirty="0" smtClean="0"/>
              <a:t> </a:t>
            </a:r>
            <a:r>
              <a:rPr lang="it-IT" dirty="0" err="1" smtClean="0"/>
              <a:t>enzymes</a:t>
            </a:r>
            <a:r>
              <a:rPr lang="it-IT" dirty="0"/>
              <a:t> (</a:t>
            </a:r>
            <a:r>
              <a:rPr lang="it-IT" dirty="0" err="1">
                <a:solidFill>
                  <a:srgbClr val="FF0000"/>
                </a:solidFill>
              </a:rPr>
              <a:t>slides</a:t>
            </a:r>
            <a:r>
              <a:rPr lang="it-IT" dirty="0">
                <a:solidFill>
                  <a:srgbClr val="FF0000"/>
                </a:solidFill>
              </a:rPr>
              <a:t> </a:t>
            </a:r>
            <a:r>
              <a:rPr lang="is-IS" dirty="0" smtClean="0">
                <a:solidFill>
                  <a:srgbClr val="FF0000"/>
                </a:solidFill>
              </a:rPr>
              <a:t>31-36</a:t>
            </a:r>
            <a:r>
              <a:rPr lang="is-IS" dirty="0" smtClean="0"/>
              <a:t>)</a:t>
            </a:r>
            <a:endParaRPr lang="it-IT" dirty="0"/>
          </a:p>
          <a:p>
            <a:pPr marL="0" indent="0">
              <a:buNone/>
            </a:pPr>
            <a:endParaRPr lang="it-IT" dirty="0" smtClean="0"/>
          </a:p>
        </p:txBody>
      </p:sp>
      <p:sp>
        <p:nvSpPr>
          <p:cNvPr id="4" name="Segnaposto piè di pagina 3"/>
          <p:cNvSpPr>
            <a:spLocks noGrp="1"/>
          </p:cNvSpPr>
          <p:nvPr>
            <p:ph type="ftr" sz="quarter" idx="11"/>
          </p:nvPr>
        </p:nvSpPr>
        <p:spPr/>
        <p:txBody>
          <a:bodyPr/>
          <a:lstStyle/>
          <a:p>
            <a:r>
              <a:rPr lang="it-IT" smtClean="0"/>
              <a:t>991SV-BIOCHEMISTRY OF AGE RELATED DISEASES </a:t>
            </a:r>
            <a:endParaRPr lang="it-IT"/>
          </a:p>
        </p:txBody>
      </p:sp>
      <p:sp>
        <p:nvSpPr>
          <p:cNvPr id="5" name="Segnaposto numero diapositiva 4"/>
          <p:cNvSpPr>
            <a:spLocks noGrp="1"/>
          </p:cNvSpPr>
          <p:nvPr>
            <p:ph type="sldNum" sz="quarter" idx="12"/>
          </p:nvPr>
        </p:nvSpPr>
        <p:spPr/>
        <p:txBody>
          <a:bodyPr/>
          <a:lstStyle/>
          <a:p>
            <a:fld id="{2DA65D15-912F-9A42-9386-3FE2ECFEDC7B}" type="slidenum">
              <a:rPr lang="it-IT" smtClean="0"/>
              <a:t>18</a:t>
            </a:fld>
            <a:endParaRPr lang="it-IT"/>
          </a:p>
        </p:txBody>
      </p:sp>
      <p:sp>
        <p:nvSpPr>
          <p:cNvPr id="6" name="Segnaposto data 5"/>
          <p:cNvSpPr>
            <a:spLocks noGrp="1"/>
          </p:cNvSpPr>
          <p:nvPr>
            <p:ph type="dt" sz="half" idx="10"/>
          </p:nvPr>
        </p:nvSpPr>
        <p:spPr/>
        <p:txBody>
          <a:bodyPr/>
          <a:lstStyle/>
          <a:p>
            <a:r>
              <a:rPr lang="it-IT" smtClean="0"/>
              <a:t>09-10/04/2019</a:t>
            </a:r>
            <a:endParaRPr lang="it-IT"/>
          </a:p>
        </p:txBody>
      </p:sp>
    </p:spTree>
    <p:extLst>
      <p:ext uri="{BB962C8B-B14F-4D97-AF65-F5344CB8AC3E}">
        <p14:creationId xmlns:p14="http://schemas.microsoft.com/office/powerpoint/2010/main" val="23128922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84667"/>
            <a:ext cx="8229600" cy="1143000"/>
          </a:xfrm>
        </p:spPr>
        <p:txBody>
          <a:bodyPr/>
          <a:lstStyle/>
          <a:p>
            <a:r>
              <a:rPr lang="it-IT" dirty="0" err="1" smtClean="0"/>
              <a:t>Objectives</a:t>
            </a:r>
            <a:r>
              <a:rPr lang="it-IT" dirty="0" smtClean="0"/>
              <a:t> of the seminar</a:t>
            </a:r>
            <a:endParaRPr lang="it-IT" dirty="0"/>
          </a:p>
        </p:txBody>
      </p:sp>
      <p:sp>
        <p:nvSpPr>
          <p:cNvPr id="3" name="Segnaposto contenuto 2"/>
          <p:cNvSpPr>
            <a:spLocks noGrp="1"/>
          </p:cNvSpPr>
          <p:nvPr>
            <p:ph idx="1"/>
          </p:nvPr>
        </p:nvSpPr>
        <p:spPr>
          <a:xfrm>
            <a:off x="457200" y="1075268"/>
            <a:ext cx="8229600" cy="5281083"/>
          </a:xfrm>
        </p:spPr>
        <p:txBody>
          <a:bodyPr>
            <a:noAutofit/>
          </a:bodyPr>
          <a:lstStyle/>
          <a:p>
            <a:pPr>
              <a:spcAft>
                <a:spcPts val="200"/>
              </a:spcAft>
            </a:pPr>
            <a:r>
              <a:rPr lang="it-IT" sz="2000" dirty="0" err="1" smtClean="0"/>
              <a:t>Integrated</a:t>
            </a:r>
            <a:r>
              <a:rPr lang="it-IT" sz="2000" dirty="0" smtClean="0"/>
              <a:t> </a:t>
            </a:r>
            <a:r>
              <a:rPr lang="it-IT" sz="2000" dirty="0" err="1" smtClean="0"/>
              <a:t>overview</a:t>
            </a:r>
            <a:r>
              <a:rPr lang="it-IT" sz="2000" dirty="0" smtClean="0"/>
              <a:t> of the </a:t>
            </a:r>
            <a:r>
              <a:rPr lang="it-IT" sz="2000" dirty="0" err="1" smtClean="0"/>
              <a:t>main</a:t>
            </a:r>
            <a:r>
              <a:rPr lang="it-IT" sz="2000" dirty="0" smtClean="0"/>
              <a:t> </a:t>
            </a:r>
            <a:r>
              <a:rPr lang="it-IT" sz="2000" dirty="0" err="1" smtClean="0"/>
              <a:t>metabolic</a:t>
            </a:r>
            <a:r>
              <a:rPr lang="it-IT" sz="2000" dirty="0" smtClean="0"/>
              <a:t> </a:t>
            </a:r>
            <a:r>
              <a:rPr lang="it-IT" sz="2000" dirty="0" err="1" smtClean="0"/>
              <a:t>pathways</a:t>
            </a:r>
            <a:r>
              <a:rPr lang="it-IT" sz="2000" dirty="0" smtClean="0"/>
              <a:t> and </a:t>
            </a:r>
            <a:r>
              <a:rPr lang="it-IT" sz="2000" dirty="0" err="1" smtClean="0"/>
              <a:t>their</a:t>
            </a:r>
            <a:r>
              <a:rPr lang="it-IT" sz="2000" dirty="0" smtClean="0"/>
              <a:t> </a:t>
            </a:r>
            <a:r>
              <a:rPr lang="it-IT" sz="2000" dirty="0" err="1" smtClean="0"/>
              <a:t>regulation</a:t>
            </a:r>
            <a:endParaRPr lang="it-IT" sz="2000" dirty="0" smtClean="0"/>
          </a:p>
          <a:p>
            <a:pPr lvl="1">
              <a:spcAft>
                <a:spcPts val="200"/>
              </a:spcAft>
            </a:pPr>
            <a:r>
              <a:rPr lang="it-IT" sz="2000" i="1" dirty="0" err="1" smtClean="0"/>
              <a:t>described</a:t>
            </a:r>
            <a:r>
              <a:rPr lang="it-IT" sz="2000" i="1" dirty="0" smtClean="0"/>
              <a:t> in </a:t>
            </a:r>
            <a:r>
              <a:rPr lang="it-IT" sz="2000" i="1" dirty="0" err="1" smtClean="0"/>
              <a:t>previous</a:t>
            </a:r>
            <a:r>
              <a:rPr lang="it-IT" sz="2000" i="1" dirty="0" smtClean="0"/>
              <a:t> </a:t>
            </a:r>
            <a:r>
              <a:rPr lang="it-IT" sz="2000" i="1" dirty="0" err="1" smtClean="0"/>
              <a:t>lessons</a:t>
            </a:r>
            <a:endParaRPr lang="it-IT" sz="2000" i="1" dirty="0" smtClean="0"/>
          </a:p>
          <a:p>
            <a:pPr>
              <a:spcAft>
                <a:spcPts val="200"/>
              </a:spcAft>
            </a:pPr>
            <a:r>
              <a:rPr lang="it-IT" sz="2000" dirty="0" err="1" smtClean="0"/>
              <a:t>Shifting</a:t>
            </a:r>
            <a:r>
              <a:rPr lang="it-IT" sz="2000" dirty="0" smtClean="0"/>
              <a:t> from the </a:t>
            </a:r>
            <a:r>
              <a:rPr lang="it-IT" sz="2000" dirty="0" err="1" smtClean="0"/>
              <a:t>logic</a:t>
            </a:r>
            <a:r>
              <a:rPr lang="it-IT" sz="2000" dirty="0" smtClean="0"/>
              <a:t> of the </a:t>
            </a:r>
            <a:r>
              <a:rPr lang="it-IT" sz="2000" dirty="0" err="1" smtClean="0"/>
              <a:t>textbook</a:t>
            </a:r>
            <a:r>
              <a:rPr lang="it-IT" sz="2000" dirty="0" smtClean="0"/>
              <a:t> to the </a:t>
            </a:r>
            <a:r>
              <a:rPr lang="it-IT" sz="2000" dirty="0" err="1" smtClean="0"/>
              <a:t>logic</a:t>
            </a:r>
            <a:r>
              <a:rPr lang="it-IT" sz="2000" dirty="0" smtClean="0"/>
              <a:t> of life of a </a:t>
            </a:r>
            <a:r>
              <a:rPr lang="it-IT" sz="2000" dirty="0" err="1" smtClean="0"/>
              <a:t>cancer</a:t>
            </a:r>
            <a:r>
              <a:rPr lang="it-IT" sz="2000" dirty="0" smtClean="0"/>
              <a:t> </a:t>
            </a:r>
            <a:r>
              <a:rPr lang="it-IT" sz="2000" dirty="0" err="1" smtClean="0"/>
              <a:t>cell</a:t>
            </a:r>
            <a:endParaRPr lang="it-IT" sz="2000" dirty="0"/>
          </a:p>
          <a:p>
            <a:pPr lvl="1">
              <a:spcAft>
                <a:spcPts val="200"/>
              </a:spcAft>
            </a:pPr>
            <a:r>
              <a:rPr lang="it-IT" sz="2000" i="1" dirty="0" smtClean="0"/>
              <a:t>Mastering </a:t>
            </a:r>
            <a:r>
              <a:rPr lang="it-IT" sz="2000" i="1" dirty="0" err="1" smtClean="0"/>
              <a:t>biochemistry</a:t>
            </a:r>
            <a:r>
              <a:rPr lang="it-IT" sz="2000" i="1" dirty="0" smtClean="0"/>
              <a:t> (</a:t>
            </a:r>
            <a:r>
              <a:rPr lang="it-IT" sz="2000" i="1" dirty="0" err="1" smtClean="0"/>
              <a:t>at</a:t>
            </a:r>
            <a:r>
              <a:rPr lang="it-IT" sz="2000" i="1" dirty="0" smtClean="0"/>
              <a:t> </a:t>
            </a:r>
            <a:r>
              <a:rPr lang="it-IT" sz="2000" i="1" dirty="0" err="1" smtClean="0"/>
              <a:t>least</a:t>
            </a:r>
            <a:r>
              <a:rPr lang="it-IT" sz="2000" i="1" dirty="0" smtClean="0"/>
              <a:t> 2/3 of the </a:t>
            </a:r>
            <a:r>
              <a:rPr lang="it-IT" sz="2000" i="1" dirty="0" err="1" smtClean="0"/>
              <a:t>programme</a:t>
            </a:r>
            <a:r>
              <a:rPr lang="it-IT" sz="2000" i="1" dirty="0" smtClean="0"/>
              <a:t>)</a:t>
            </a:r>
            <a:endParaRPr lang="it-IT" sz="1600" i="1" dirty="0" smtClean="0"/>
          </a:p>
          <a:p>
            <a:pPr>
              <a:spcAft>
                <a:spcPts val="200"/>
              </a:spcAft>
            </a:pPr>
            <a:r>
              <a:rPr lang="it-IT" sz="2000" dirty="0" err="1" smtClean="0"/>
              <a:t>Widening</a:t>
            </a:r>
            <a:r>
              <a:rPr lang="it-IT" sz="2000" dirty="0" smtClean="0"/>
              <a:t> </a:t>
            </a:r>
            <a:r>
              <a:rPr lang="it-IT" sz="2000" dirty="0" err="1" smtClean="0"/>
              <a:t>knowledge</a:t>
            </a:r>
            <a:r>
              <a:rPr lang="it-IT" sz="2000" dirty="0" smtClean="0"/>
              <a:t> base of </a:t>
            </a:r>
            <a:r>
              <a:rPr lang="it-IT" sz="2000" dirty="0" err="1" smtClean="0"/>
              <a:t>biochemistry</a:t>
            </a:r>
            <a:r>
              <a:rPr lang="it-IT" sz="2000" dirty="0" smtClean="0"/>
              <a:t> </a:t>
            </a:r>
            <a:endParaRPr lang="it-IT" sz="2000" dirty="0"/>
          </a:p>
          <a:p>
            <a:pPr lvl="1">
              <a:spcAft>
                <a:spcPts val="200"/>
              </a:spcAft>
            </a:pPr>
            <a:r>
              <a:rPr lang="it-IT" sz="2000" i="1" dirty="0" err="1"/>
              <a:t>Stimulus</a:t>
            </a:r>
            <a:r>
              <a:rPr lang="it-IT" sz="2000" i="1" dirty="0"/>
              <a:t> to </a:t>
            </a:r>
            <a:r>
              <a:rPr lang="it-IT" sz="2000" i="1" dirty="0" err="1"/>
              <a:t>efficient</a:t>
            </a:r>
            <a:r>
              <a:rPr lang="it-IT" sz="2000" i="1" dirty="0"/>
              <a:t> self-</a:t>
            </a:r>
            <a:r>
              <a:rPr lang="it-IT" sz="2000" i="1" dirty="0" err="1"/>
              <a:t>learning</a:t>
            </a:r>
            <a:r>
              <a:rPr lang="it-IT" sz="2000" i="1" dirty="0"/>
              <a:t> (up to 1/3 of the </a:t>
            </a:r>
            <a:r>
              <a:rPr lang="it-IT" sz="2000" i="1" dirty="0" err="1"/>
              <a:t>programme</a:t>
            </a:r>
            <a:r>
              <a:rPr lang="it-IT" sz="2000" i="1" dirty="0"/>
              <a:t>)</a:t>
            </a:r>
          </a:p>
          <a:p>
            <a:pPr>
              <a:spcAft>
                <a:spcPts val="200"/>
              </a:spcAft>
            </a:pPr>
            <a:r>
              <a:rPr lang="it-IT" sz="2000" dirty="0" err="1" smtClean="0"/>
              <a:t>Usefulness</a:t>
            </a:r>
            <a:r>
              <a:rPr lang="it-IT" sz="2000" dirty="0" smtClean="0"/>
              <a:t> of </a:t>
            </a:r>
            <a:r>
              <a:rPr lang="it-IT" sz="2000" dirty="0" err="1" smtClean="0"/>
              <a:t>biochmeistry</a:t>
            </a:r>
            <a:endParaRPr lang="it-IT" sz="2000" dirty="0" smtClean="0"/>
          </a:p>
          <a:p>
            <a:pPr lvl="1">
              <a:spcAft>
                <a:spcPts val="200"/>
              </a:spcAft>
            </a:pPr>
            <a:r>
              <a:rPr lang="it-IT" sz="2000" b="1" dirty="0" smtClean="0"/>
              <a:t>R&amp;D of </a:t>
            </a:r>
            <a:r>
              <a:rPr lang="it-IT" sz="2000" b="1" dirty="0" err="1" smtClean="0"/>
              <a:t>drugs</a:t>
            </a:r>
            <a:endParaRPr lang="it-IT" sz="2000" b="1" dirty="0" smtClean="0"/>
          </a:p>
          <a:p>
            <a:pPr lvl="1">
              <a:spcAft>
                <a:spcPts val="200"/>
              </a:spcAft>
            </a:pPr>
            <a:r>
              <a:rPr lang="it-IT" sz="2000" b="1" dirty="0" err="1" smtClean="0"/>
              <a:t>Nutrition</a:t>
            </a:r>
            <a:endParaRPr lang="it-IT" sz="2000" b="1" dirty="0" smtClean="0"/>
          </a:p>
          <a:p>
            <a:pPr lvl="2">
              <a:spcAft>
                <a:spcPts val="200"/>
              </a:spcAft>
            </a:pPr>
            <a:r>
              <a:rPr lang="it-IT" sz="2000" b="1" dirty="0" err="1" smtClean="0"/>
              <a:t>Drugs</a:t>
            </a:r>
            <a:r>
              <a:rPr lang="it-IT" sz="2000" b="1" dirty="0" smtClean="0"/>
              <a:t> + </a:t>
            </a:r>
            <a:r>
              <a:rPr lang="it-IT" sz="2000" b="1" dirty="0" err="1" smtClean="0"/>
              <a:t>nutrition</a:t>
            </a:r>
            <a:endParaRPr lang="it-IT" sz="2000" b="1" dirty="0" smtClean="0"/>
          </a:p>
          <a:p>
            <a:pPr lvl="1">
              <a:spcAft>
                <a:spcPts val="200"/>
              </a:spcAft>
            </a:pPr>
            <a:r>
              <a:rPr lang="it-IT" sz="2000" b="1" dirty="0" err="1" smtClean="0"/>
              <a:t>Lifestyles</a:t>
            </a:r>
            <a:endParaRPr lang="it-IT" sz="2000" b="1" dirty="0" smtClean="0"/>
          </a:p>
          <a:p>
            <a:pPr lvl="2">
              <a:spcAft>
                <a:spcPts val="200"/>
              </a:spcAft>
            </a:pPr>
            <a:r>
              <a:rPr lang="it-IT" sz="2000" b="1" dirty="0" err="1" smtClean="0">
                <a:solidFill>
                  <a:prstClr val="black"/>
                </a:solidFill>
              </a:rPr>
              <a:t>Drugs</a:t>
            </a:r>
            <a:r>
              <a:rPr lang="it-IT" sz="2000" b="1" dirty="0" smtClean="0">
                <a:solidFill>
                  <a:prstClr val="black"/>
                </a:solidFill>
              </a:rPr>
              <a:t> + </a:t>
            </a:r>
            <a:r>
              <a:rPr lang="it-IT" sz="2000" b="1" dirty="0" err="1" smtClean="0">
                <a:solidFill>
                  <a:prstClr val="black"/>
                </a:solidFill>
              </a:rPr>
              <a:t>nutrition</a:t>
            </a:r>
            <a:r>
              <a:rPr lang="it-IT" sz="2000" b="1" dirty="0" smtClean="0">
                <a:solidFill>
                  <a:prstClr val="black"/>
                </a:solidFill>
              </a:rPr>
              <a:t> + </a:t>
            </a:r>
            <a:r>
              <a:rPr lang="it-IT" sz="2000" b="1" dirty="0" err="1" smtClean="0">
                <a:solidFill>
                  <a:prstClr val="black"/>
                </a:solidFill>
              </a:rPr>
              <a:t>lifestyle</a:t>
            </a:r>
            <a:endParaRPr lang="it-IT" sz="2000" b="1" dirty="0">
              <a:solidFill>
                <a:prstClr val="black"/>
              </a:solidFill>
            </a:endParaRPr>
          </a:p>
          <a:p>
            <a:pPr>
              <a:spcAft>
                <a:spcPts val="200"/>
              </a:spcAft>
            </a:pPr>
            <a:r>
              <a:rPr lang="it-IT" sz="2000" dirty="0" smtClean="0"/>
              <a:t>Some </a:t>
            </a:r>
            <a:r>
              <a:rPr lang="it-IT" sz="2000" dirty="0" err="1" smtClean="0"/>
              <a:t>scientific</a:t>
            </a:r>
            <a:r>
              <a:rPr lang="it-IT" sz="2000" dirty="0" smtClean="0"/>
              <a:t> English</a:t>
            </a:r>
          </a:p>
          <a:p>
            <a:pPr lvl="2">
              <a:spcAft>
                <a:spcPts val="200"/>
              </a:spcAft>
            </a:pPr>
            <a:endParaRPr lang="it-IT" sz="1600" dirty="0" smtClean="0"/>
          </a:p>
          <a:p>
            <a:pPr lvl="1">
              <a:spcAft>
                <a:spcPts val="200"/>
              </a:spcAft>
            </a:pPr>
            <a:endParaRPr lang="it-IT" sz="2000" dirty="0"/>
          </a:p>
        </p:txBody>
      </p:sp>
      <p:sp>
        <p:nvSpPr>
          <p:cNvPr id="4" name="Segnaposto data 3"/>
          <p:cNvSpPr>
            <a:spLocks noGrp="1"/>
          </p:cNvSpPr>
          <p:nvPr>
            <p:ph type="dt" sz="half" idx="10"/>
          </p:nvPr>
        </p:nvSpPr>
        <p:spPr/>
        <p:txBody>
          <a:bodyPr/>
          <a:lstStyle/>
          <a:p>
            <a:r>
              <a:rPr lang="it-IT" smtClean="0"/>
              <a:t>09-10/04/2019</a:t>
            </a:r>
            <a:endParaRPr lang="it-IT"/>
          </a:p>
        </p:txBody>
      </p:sp>
      <p:sp>
        <p:nvSpPr>
          <p:cNvPr id="5" name="Segnaposto piè di pagina 4"/>
          <p:cNvSpPr>
            <a:spLocks noGrp="1"/>
          </p:cNvSpPr>
          <p:nvPr>
            <p:ph type="ftr" sz="quarter" idx="11"/>
          </p:nvPr>
        </p:nvSpPr>
        <p:spPr/>
        <p:txBody>
          <a:bodyPr/>
          <a:lstStyle/>
          <a:p>
            <a:r>
              <a:rPr lang="it-IT" smtClean="0"/>
              <a:t>991SV-BIOCHEMISTRY OF AGE RELATED DISEASES </a:t>
            </a:r>
            <a:endParaRPr lang="it-IT"/>
          </a:p>
        </p:txBody>
      </p:sp>
      <p:sp>
        <p:nvSpPr>
          <p:cNvPr id="6" name="Segnaposto numero diapositiva 5"/>
          <p:cNvSpPr>
            <a:spLocks noGrp="1"/>
          </p:cNvSpPr>
          <p:nvPr>
            <p:ph type="sldNum" sz="quarter" idx="12"/>
          </p:nvPr>
        </p:nvSpPr>
        <p:spPr/>
        <p:txBody>
          <a:bodyPr/>
          <a:lstStyle/>
          <a:p>
            <a:fld id="{2DA65D15-912F-9A42-9386-3FE2ECFEDC7B}" type="slidenum">
              <a:rPr lang="it-IT" smtClean="0"/>
              <a:t>1</a:t>
            </a:fld>
            <a:endParaRPr lang="it-IT"/>
          </a:p>
        </p:txBody>
      </p:sp>
    </p:spTree>
    <p:extLst>
      <p:ext uri="{BB962C8B-B14F-4D97-AF65-F5344CB8AC3E}">
        <p14:creationId xmlns:p14="http://schemas.microsoft.com/office/powerpoint/2010/main" val="20602154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600" b="1" dirty="0" smtClean="0"/>
              <a:t>NADP</a:t>
            </a:r>
            <a:r>
              <a:rPr lang="it-IT" sz="3600" b="1" baseline="30000" dirty="0" smtClean="0"/>
              <a:t>+</a:t>
            </a:r>
            <a:r>
              <a:rPr lang="it-IT" sz="3600" b="1" dirty="0" smtClean="0"/>
              <a:t>-</a:t>
            </a:r>
            <a:r>
              <a:rPr lang="it-IT" sz="3600" b="1" dirty="0" err="1" smtClean="0"/>
              <a:t>dependent</a:t>
            </a:r>
            <a:r>
              <a:rPr lang="it-IT" sz="3600" dirty="0" smtClean="0"/>
              <a:t> </a:t>
            </a:r>
            <a:r>
              <a:rPr lang="it-IT" sz="3600" b="1" dirty="0" err="1" smtClean="0"/>
              <a:t>enzymes</a:t>
            </a:r>
            <a:r>
              <a:rPr lang="it-IT" sz="3600" b="1" dirty="0" smtClean="0"/>
              <a:t/>
            </a:r>
            <a:br>
              <a:rPr lang="it-IT" sz="3600" b="1" dirty="0" smtClean="0"/>
            </a:br>
            <a:r>
              <a:rPr lang="it-IT" sz="2800" dirty="0" smtClean="0"/>
              <a:t>and </a:t>
            </a:r>
            <a:r>
              <a:rPr lang="it-IT" sz="2800" dirty="0" err="1" smtClean="0"/>
              <a:t>their</a:t>
            </a:r>
            <a:r>
              <a:rPr lang="it-IT" sz="2800" dirty="0" smtClean="0"/>
              <a:t> </a:t>
            </a:r>
            <a:r>
              <a:rPr lang="it-IT" sz="2800" dirty="0" err="1" smtClean="0"/>
              <a:t>substrates</a:t>
            </a:r>
            <a:endParaRPr lang="it-IT" sz="3600" b="1" dirty="0"/>
          </a:p>
        </p:txBody>
      </p:sp>
      <p:sp>
        <p:nvSpPr>
          <p:cNvPr id="6" name="Segnaposto testo 5"/>
          <p:cNvSpPr>
            <a:spLocks noGrp="1"/>
          </p:cNvSpPr>
          <p:nvPr>
            <p:ph type="body" idx="1"/>
          </p:nvPr>
        </p:nvSpPr>
        <p:spPr/>
        <p:txBody>
          <a:bodyPr/>
          <a:lstStyle/>
          <a:p>
            <a:r>
              <a:rPr lang="it-IT" dirty="0" smtClean="0"/>
              <a:t>In the CYTOSOL</a:t>
            </a:r>
            <a:endParaRPr lang="it-IT" dirty="0"/>
          </a:p>
        </p:txBody>
      </p:sp>
      <p:sp>
        <p:nvSpPr>
          <p:cNvPr id="3" name="Segnaposto contenuto 2"/>
          <p:cNvSpPr>
            <a:spLocks noGrp="1"/>
          </p:cNvSpPr>
          <p:nvPr>
            <p:ph sz="half" idx="2"/>
          </p:nvPr>
        </p:nvSpPr>
        <p:spPr>
          <a:ln>
            <a:solidFill>
              <a:srgbClr val="000090"/>
            </a:solidFill>
          </a:ln>
        </p:spPr>
        <p:txBody>
          <a:bodyPr>
            <a:normAutofit fontScale="70000" lnSpcReduction="20000"/>
          </a:bodyPr>
          <a:lstStyle/>
          <a:p>
            <a:r>
              <a:rPr lang="it-IT" dirty="0" err="1" smtClean="0"/>
              <a:t>Glucose</a:t>
            </a:r>
            <a:r>
              <a:rPr lang="it-IT" dirty="0" smtClean="0"/>
              <a:t> 6-P DH, 6-P </a:t>
            </a:r>
            <a:r>
              <a:rPr lang="it-IT" dirty="0" err="1" smtClean="0"/>
              <a:t>gluconate</a:t>
            </a:r>
            <a:r>
              <a:rPr lang="it-IT" dirty="0" smtClean="0"/>
              <a:t> DH </a:t>
            </a:r>
          </a:p>
          <a:p>
            <a:pPr lvl="1"/>
            <a:r>
              <a:rPr lang="it-IT" b="1" dirty="0" err="1" smtClean="0">
                <a:sym typeface="Wingdings"/>
              </a:rPr>
              <a:t>pentose-P</a:t>
            </a:r>
            <a:r>
              <a:rPr lang="it-IT" b="1" dirty="0" smtClean="0">
                <a:sym typeface="Wingdings"/>
              </a:rPr>
              <a:t> </a:t>
            </a:r>
            <a:r>
              <a:rPr lang="it-IT" b="1" dirty="0" err="1" smtClean="0">
                <a:sym typeface="Wingdings"/>
              </a:rPr>
              <a:t>pathway</a:t>
            </a:r>
            <a:r>
              <a:rPr lang="it-IT" b="1" dirty="0" smtClean="0">
                <a:sym typeface="Wingdings"/>
              </a:rPr>
              <a:t> (slide n. 22)</a:t>
            </a:r>
            <a:endParaRPr lang="it-IT" b="1" dirty="0" smtClean="0"/>
          </a:p>
          <a:p>
            <a:r>
              <a:rPr lang="it-IT" dirty="0" err="1"/>
              <a:t>M</a:t>
            </a:r>
            <a:r>
              <a:rPr lang="it-IT" dirty="0" err="1" smtClean="0"/>
              <a:t>alic</a:t>
            </a:r>
            <a:r>
              <a:rPr lang="it-IT" dirty="0" smtClean="0"/>
              <a:t> </a:t>
            </a:r>
            <a:r>
              <a:rPr lang="it-IT" dirty="0" err="1" smtClean="0"/>
              <a:t>enzyme</a:t>
            </a:r>
            <a:r>
              <a:rPr lang="it-IT" dirty="0" smtClean="0"/>
              <a:t> </a:t>
            </a:r>
            <a:r>
              <a:rPr lang="it-IT" b="1" dirty="0">
                <a:sym typeface="Wingdings"/>
              </a:rPr>
              <a:t>(</a:t>
            </a:r>
            <a:r>
              <a:rPr lang="it-IT" b="1" dirty="0" err="1">
                <a:sym typeface="Wingdings"/>
              </a:rPr>
              <a:t>slides</a:t>
            </a:r>
            <a:r>
              <a:rPr lang="it-IT" b="1" dirty="0">
                <a:sym typeface="Wingdings"/>
              </a:rPr>
              <a:t> n. </a:t>
            </a:r>
            <a:r>
              <a:rPr lang="it-IT" b="1" dirty="0" smtClean="0">
                <a:sym typeface="Wingdings"/>
              </a:rPr>
              <a:t>23-24)</a:t>
            </a:r>
            <a:endParaRPr lang="it-IT" dirty="0" smtClean="0">
              <a:sym typeface="Wingdings"/>
            </a:endParaRPr>
          </a:p>
          <a:p>
            <a:pPr lvl="1"/>
            <a:r>
              <a:rPr lang="it-IT" b="1" dirty="0" smtClean="0">
                <a:sym typeface="Wingdings"/>
              </a:rPr>
              <a:t>malate to </a:t>
            </a:r>
            <a:r>
              <a:rPr lang="it-IT" b="1" dirty="0" err="1" smtClean="0">
                <a:sym typeface="Wingdings"/>
              </a:rPr>
              <a:t>pyruvate</a:t>
            </a:r>
            <a:r>
              <a:rPr lang="it-IT" b="1" dirty="0" smtClean="0">
                <a:sym typeface="Wingdings"/>
              </a:rPr>
              <a:t>  </a:t>
            </a:r>
            <a:endParaRPr lang="it-IT" b="1" dirty="0" smtClean="0"/>
          </a:p>
          <a:p>
            <a:r>
              <a:rPr lang="it-IT" dirty="0" err="1"/>
              <a:t>I</a:t>
            </a:r>
            <a:r>
              <a:rPr lang="it-IT" dirty="0" err="1" smtClean="0"/>
              <a:t>socitrate</a:t>
            </a:r>
            <a:r>
              <a:rPr lang="it-IT" dirty="0" smtClean="0"/>
              <a:t> DH </a:t>
            </a:r>
            <a:r>
              <a:rPr lang="it-IT" b="1" dirty="0">
                <a:sym typeface="Wingdings"/>
              </a:rPr>
              <a:t>(</a:t>
            </a:r>
            <a:r>
              <a:rPr lang="it-IT" b="1" dirty="0" err="1" smtClean="0">
                <a:sym typeface="Wingdings"/>
              </a:rPr>
              <a:t>slides</a:t>
            </a:r>
            <a:r>
              <a:rPr lang="it-IT" b="1" dirty="0" smtClean="0">
                <a:sym typeface="Wingdings"/>
              </a:rPr>
              <a:t> </a:t>
            </a:r>
            <a:r>
              <a:rPr lang="it-IT" b="1" dirty="0">
                <a:sym typeface="Wingdings"/>
              </a:rPr>
              <a:t>n. </a:t>
            </a:r>
            <a:r>
              <a:rPr lang="it-IT" b="1" dirty="0" smtClean="0">
                <a:sym typeface="Wingdings"/>
              </a:rPr>
              <a:t>25-26)</a:t>
            </a:r>
            <a:endParaRPr lang="it-IT" dirty="0" smtClean="0">
              <a:sym typeface="Wingdings"/>
            </a:endParaRPr>
          </a:p>
          <a:p>
            <a:pPr lvl="1"/>
            <a:r>
              <a:rPr lang="it-IT" b="1" dirty="0" err="1" smtClean="0">
                <a:sym typeface="Wingdings"/>
              </a:rPr>
              <a:t>isocitrate</a:t>
            </a:r>
            <a:r>
              <a:rPr lang="it-IT" b="1" dirty="0" smtClean="0">
                <a:sym typeface="Wingdings"/>
              </a:rPr>
              <a:t> to 2-oxoglutarate</a:t>
            </a:r>
          </a:p>
          <a:p>
            <a:pPr lvl="1"/>
            <a:r>
              <a:rPr lang="it-IT" b="1" i="1" dirty="0" smtClean="0">
                <a:sym typeface="Wingdings"/>
              </a:rPr>
              <a:t>(</a:t>
            </a:r>
            <a:r>
              <a:rPr lang="it-IT" b="1" i="1" dirty="0" err="1" smtClean="0">
                <a:sym typeface="Wingdings"/>
              </a:rPr>
              <a:t>R</a:t>
            </a:r>
            <a:r>
              <a:rPr lang="it-IT" b="1" i="1" dirty="0" smtClean="0">
                <a:sym typeface="Wingdings"/>
              </a:rPr>
              <a:t>)-</a:t>
            </a:r>
            <a:r>
              <a:rPr lang="it-IT" b="1" dirty="0" smtClean="0">
                <a:sym typeface="Wingdings"/>
              </a:rPr>
              <a:t>2-oxoglutarate </a:t>
            </a:r>
            <a:r>
              <a:rPr lang="it-IT" b="1" dirty="0" err="1" smtClean="0">
                <a:sym typeface="Wingdings"/>
              </a:rPr>
              <a:t>is</a:t>
            </a:r>
            <a:r>
              <a:rPr lang="it-IT" b="1" dirty="0" smtClean="0">
                <a:sym typeface="Wingdings"/>
              </a:rPr>
              <a:t> an </a:t>
            </a:r>
            <a:r>
              <a:rPr lang="it-IT" b="1" dirty="0" err="1" smtClean="0">
                <a:sym typeface="Wingdings"/>
              </a:rPr>
              <a:t>oncometabolite</a:t>
            </a:r>
            <a:r>
              <a:rPr lang="it-IT" b="1" dirty="0" smtClean="0">
                <a:sym typeface="Wingdings"/>
              </a:rPr>
              <a:t> </a:t>
            </a:r>
          </a:p>
          <a:p>
            <a:pPr lvl="2"/>
            <a:r>
              <a:rPr lang="it-IT" b="1" i="1" dirty="0" err="1" smtClean="0">
                <a:sym typeface="Wingdings"/>
              </a:rPr>
              <a:t>biomarker</a:t>
            </a:r>
            <a:r>
              <a:rPr lang="it-IT" b="1" i="1" dirty="0" smtClean="0">
                <a:sym typeface="Wingdings"/>
              </a:rPr>
              <a:t> of </a:t>
            </a:r>
            <a:r>
              <a:rPr lang="it-IT" b="1" i="1" dirty="0" err="1" smtClean="0">
                <a:sym typeface="Wingdings"/>
              </a:rPr>
              <a:t>cell</a:t>
            </a:r>
            <a:r>
              <a:rPr lang="it-IT" b="1" i="1" dirty="0" smtClean="0">
                <a:sym typeface="Wingdings"/>
              </a:rPr>
              <a:t> </a:t>
            </a:r>
            <a:r>
              <a:rPr lang="it-IT" b="1" i="1" dirty="0" err="1" smtClean="0">
                <a:sym typeface="Wingdings"/>
              </a:rPr>
              <a:t>transformation</a:t>
            </a:r>
            <a:endParaRPr lang="it-IT" b="1" i="1" dirty="0" smtClean="0">
              <a:sym typeface="Wingdings"/>
            </a:endParaRPr>
          </a:p>
          <a:p>
            <a:pPr lvl="2"/>
            <a:r>
              <a:rPr lang="it-IT" b="1" i="1" dirty="0" err="1" smtClean="0"/>
              <a:t>inhibitor</a:t>
            </a:r>
            <a:r>
              <a:rPr lang="it-IT" b="1" i="1" dirty="0" smtClean="0"/>
              <a:t> of DNA and </a:t>
            </a:r>
            <a:r>
              <a:rPr lang="it-IT" b="1" i="1" dirty="0" err="1" smtClean="0"/>
              <a:t>histone</a:t>
            </a:r>
            <a:r>
              <a:rPr lang="it-IT" b="1" i="1" dirty="0" smtClean="0"/>
              <a:t> </a:t>
            </a:r>
            <a:r>
              <a:rPr lang="it-IT" b="1" i="1" dirty="0" err="1" smtClean="0"/>
              <a:t>demethylases</a:t>
            </a:r>
            <a:endParaRPr lang="it-IT" b="1" i="1" dirty="0" smtClean="0"/>
          </a:p>
          <a:p>
            <a:r>
              <a:rPr lang="it-IT" dirty="0" err="1" smtClean="0"/>
              <a:t>Methylene</a:t>
            </a:r>
            <a:r>
              <a:rPr lang="it-IT" dirty="0" smtClean="0"/>
              <a:t> THF </a:t>
            </a:r>
            <a:r>
              <a:rPr lang="it-IT" dirty="0" err="1" smtClean="0"/>
              <a:t>dehydrogenase</a:t>
            </a:r>
            <a:endParaRPr lang="it-IT" dirty="0" smtClean="0"/>
          </a:p>
          <a:p>
            <a:pPr lvl="1"/>
            <a:r>
              <a:rPr lang="it-IT" b="1" dirty="0" err="1" smtClean="0"/>
              <a:t>interconversion</a:t>
            </a:r>
            <a:r>
              <a:rPr lang="it-IT" b="1" dirty="0" smtClean="0"/>
              <a:t> of THF-C1 </a:t>
            </a:r>
          </a:p>
          <a:p>
            <a:pPr lvl="2"/>
            <a:r>
              <a:rPr lang="it-IT" b="1" i="1" dirty="0" smtClean="0"/>
              <a:t>from </a:t>
            </a:r>
            <a:r>
              <a:rPr lang="it-IT" b="1" i="1" dirty="0" err="1" smtClean="0"/>
              <a:t>methylene</a:t>
            </a:r>
            <a:r>
              <a:rPr lang="it-IT" b="1" i="1" dirty="0" smtClean="0"/>
              <a:t>-THF to </a:t>
            </a:r>
            <a:r>
              <a:rPr lang="it-IT" b="1" i="1" dirty="0" err="1" smtClean="0"/>
              <a:t>methenyl</a:t>
            </a:r>
            <a:r>
              <a:rPr lang="it-IT" b="1" i="1" dirty="0" smtClean="0"/>
              <a:t>-THF and </a:t>
            </a:r>
            <a:r>
              <a:rPr lang="it-IT" b="1" i="1" dirty="0" err="1" smtClean="0"/>
              <a:t>fomyl</a:t>
            </a:r>
            <a:r>
              <a:rPr lang="it-IT" b="1" i="1" dirty="0" smtClean="0"/>
              <a:t>-THF, </a:t>
            </a:r>
            <a:r>
              <a:rPr lang="it-IT" b="1" i="1" dirty="0" err="1" smtClean="0"/>
              <a:t>which</a:t>
            </a:r>
            <a:r>
              <a:rPr lang="it-IT" b="1" i="1" dirty="0" smtClean="0"/>
              <a:t> </a:t>
            </a:r>
            <a:r>
              <a:rPr lang="it-IT" b="1" i="1" dirty="0" err="1" smtClean="0"/>
              <a:t>is</a:t>
            </a:r>
            <a:r>
              <a:rPr lang="it-IT" b="1" i="1" dirty="0" smtClean="0"/>
              <a:t> </a:t>
            </a:r>
            <a:r>
              <a:rPr lang="it-IT" b="1" i="1" dirty="0" err="1" smtClean="0"/>
              <a:t>consumed</a:t>
            </a:r>
            <a:r>
              <a:rPr lang="it-IT" b="1" i="1" dirty="0" smtClean="0"/>
              <a:t> by de novo </a:t>
            </a:r>
            <a:r>
              <a:rPr lang="it-IT" b="1" i="1" dirty="0" err="1" smtClean="0"/>
              <a:t>synthesis</a:t>
            </a:r>
            <a:r>
              <a:rPr lang="it-IT" b="1" i="1" dirty="0" smtClean="0"/>
              <a:t> of </a:t>
            </a:r>
            <a:r>
              <a:rPr lang="it-IT" b="1" i="1" dirty="0" err="1" smtClean="0"/>
              <a:t>purines</a:t>
            </a:r>
            <a:r>
              <a:rPr lang="it-IT" b="1" dirty="0"/>
              <a:t> </a:t>
            </a:r>
            <a:r>
              <a:rPr lang="it-IT" b="1" dirty="0" smtClean="0"/>
              <a:t>(Slide n. )</a:t>
            </a:r>
          </a:p>
          <a:p>
            <a:endParaRPr lang="it-IT" dirty="0"/>
          </a:p>
          <a:p>
            <a:pPr marL="0" indent="0">
              <a:buNone/>
            </a:pPr>
            <a:r>
              <a:rPr lang="it-IT" dirty="0" smtClean="0"/>
              <a:t>So, </a:t>
            </a:r>
            <a:r>
              <a:rPr lang="it-IT" b="1" dirty="0" err="1" smtClean="0"/>
              <a:t>glucose</a:t>
            </a:r>
            <a:r>
              <a:rPr lang="it-IT" dirty="0" smtClean="0"/>
              <a:t>, malate, </a:t>
            </a:r>
            <a:r>
              <a:rPr lang="it-IT" dirty="0" err="1" smtClean="0"/>
              <a:t>isocitrate</a:t>
            </a:r>
            <a:endParaRPr lang="it-IT" dirty="0"/>
          </a:p>
        </p:txBody>
      </p:sp>
      <p:sp>
        <p:nvSpPr>
          <p:cNvPr id="7" name="Segnaposto testo 6"/>
          <p:cNvSpPr>
            <a:spLocks noGrp="1"/>
          </p:cNvSpPr>
          <p:nvPr>
            <p:ph type="body" sz="quarter" idx="3"/>
          </p:nvPr>
        </p:nvSpPr>
        <p:spPr/>
        <p:txBody>
          <a:bodyPr>
            <a:normAutofit/>
          </a:bodyPr>
          <a:lstStyle/>
          <a:p>
            <a:r>
              <a:rPr lang="it-IT" dirty="0" smtClean="0"/>
              <a:t>In the MITOCHONDRION</a:t>
            </a:r>
            <a:endParaRPr lang="it-IT" dirty="0"/>
          </a:p>
        </p:txBody>
      </p:sp>
      <p:sp>
        <p:nvSpPr>
          <p:cNvPr id="8" name="Segnaposto contenuto 7"/>
          <p:cNvSpPr>
            <a:spLocks noGrp="1"/>
          </p:cNvSpPr>
          <p:nvPr>
            <p:ph sz="quarter" idx="4"/>
          </p:nvPr>
        </p:nvSpPr>
        <p:spPr>
          <a:ln>
            <a:solidFill>
              <a:srgbClr val="FF0000"/>
            </a:solidFill>
          </a:ln>
        </p:spPr>
        <p:txBody>
          <a:bodyPr>
            <a:normAutofit fontScale="92500" lnSpcReduction="20000"/>
          </a:bodyPr>
          <a:lstStyle/>
          <a:p>
            <a:r>
              <a:rPr lang="it-IT" dirty="0" err="1"/>
              <a:t>Nicotinamide</a:t>
            </a:r>
            <a:r>
              <a:rPr lang="it-IT" dirty="0"/>
              <a:t> nucleotide </a:t>
            </a:r>
            <a:r>
              <a:rPr lang="it-IT" dirty="0" err="1" smtClean="0"/>
              <a:t>Transhydrogenase</a:t>
            </a:r>
            <a:r>
              <a:rPr lang="it-IT" dirty="0" smtClean="0"/>
              <a:t> (slide 27, 42)</a:t>
            </a:r>
          </a:p>
          <a:p>
            <a:r>
              <a:rPr lang="it-IT" dirty="0" err="1" smtClean="0"/>
              <a:t>Glutamate</a:t>
            </a:r>
            <a:r>
              <a:rPr lang="it-IT" dirty="0" smtClean="0"/>
              <a:t> </a:t>
            </a:r>
            <a:r>
              <a:rPr lang="it-IT" dirty="0"/>
              <a:t>DH (</a:t>
            </a:r>
            <a:r>
              <a:rPr lang="it-IT" dirty="0" smtClean="0"/>
              <a:t>slide 28)</a:t>
            </a:r>
          </a:p>
          <a:p>
            <a:pPr marL="0" indent="0">
              <a:buNone/>
            </a:pPr>
            <a:endParaRPr lang="it-IT" dirty="0"/>
          </a:p>
          <a:p>
            <a:pPr marL="0" indent="0">
              <a:buNone/>
            </a:pPr>
            <a:endParaRPr lang="it-IT" dirty="0" smtClean="0"/>
          </a:p>
          <a:p>
            <a:pPr marL="0" indent="0">
              <a:buNone/>
            </a:pPr>
            <a:endParaRPr lang="it-IT" dirty="0"/>
          </a:p>
          <a:p>
            <a:pPr marL="0" indent="0">
              <a:buNone/>
            </a:pPr>
            <a:endParaRPr lang="it-IT" dirty="0" smtClean="0"/>
          </a:p>
          <a:p>
            <a:pPr marL="0" indent="0">
              <a:buNone/>
            </a:pPr>
            <a:endParaRPr lang="it-IT" dirty="0"/>
          </a:p>
          <a:p>
            <a:pPr marL="0" indent="0">
              <a:buNone/>
            </a:pPr>
            <a:endParaRPr lang="it-IT" dirty="0" smtClean="0"/>
          </a:p>
          <a:p>
            <a:pPr marL="0" indent="0">
              <a:buNone/>
            </a:pPr>
            <a:r>
              <a:rPr lang="it-IT" sz="2000" dirty="0"/>
              <a:t>So, </a:t>
            </a:r>
            <a:r>
              <a:rPr lang="it-IT" sz="2000" dirty="0" err="1"/>
              <a:t>glutamate</a:t>
            </a:r>
            <a:r>
              <a:rPr lang="it-IT" sz="2000" dirty="0"/>
              <a:t> (from </a:t>
            </a:r>
            <a:r>
              <a:rPr lang="it-IT" sz="2000" b="1" dirty="0" err="1"/>
              <a:t>glutamine</a:t>
            </a:r>
            <a:r>
              <a:rPr lang="it-IT" sz="2000" dirty="0"/>
              <a:t>) and </a:t>
            </a:r>
            <a:r>
              <a:rPr lang="it-IT" sz="2000" b="1" dirty="0"/>
              <a:t>NADH</a:t>
            </a:r>
          </a:p>
        </p:txBody>
      </p:sp>
      <p:sp>
        <p:nvSpPr>
          <p:cNvPr id="4" name="Segnaposto piè di pagina 3"/>
          <p:cNvSpPr>
            <a:spLocks noGrp="1"/>
          </p:cNvSpPr>
          <p:nvPr>
            <p:ph type="ftr" sz="quarter" idx="11"/>
          </p:nvPr>
        </p:nvSpPr>
        <p:spPr/>
        <p:txBody>
          <a:bodyPr/>
          <a:lstStyle/>
          <a:p>
            <a:r>
              <a:rPr lang="it-IT" smtClean="0"/>
              <a:t>991SV-BIOCHEMISTRY OF AGE RELATED DISEASES </a:t>
            </a:r>
            <a:endParaRPr lang="it-IT"/>
          </a:p>
        </p:txBody>
      </p:sp>
      <p:sp>
        <p:nvSpPr>
          <p:cNvPr id="5" name="Segnaposto numero diapositiva 4"/>
          <p:cNvSpPr>
            <a:spLocks noGrp="1"/>
          </p:cNvSpPr>
          <p:nvPr>
            <p:ph type="sldNum" sz="quarter" idx="12"/>
          </p:nvPr>
        </p:nvSpPr>
        <p:spPr/>
        <p:txBody>
          <a:bodyPr/>
          <a:lstStyle/>
          <a:p>
            <a:fld id="{2DA65D15-912F-9A42-9386-3FE2ECFEDC7B}" type="slidenum">
              <a:rPr lang="it-IT" smtClean="0"/>
              <a:t>19</a:t>
            </a:fld>
            <a:endParaRPr lang="it-IT"/>
          </a:p>
        </p:txBody>
      </p:sp>
      <p:sp>
        <p:nvSpPr>
          <p:cNvPr id="9" name="Segnaposto data 8"/>
          <p:cNvSpPr>
            <a:spLocks noGrp="1"/>
          </p:cNvSpPr>
          <p:nvPr>
            <p:ph type="dt" sz="half" idx="10"/>
          </p:nvPr>
        </p:nvSpPr>
        <p:spPr/>
        <p:txBody>
          <a:bodyPr/>
          <a:lstStyle/>
          <a:p>
            <a:r>
              <a:rPr lang="it-IT" smtClean="0"/>
              <a:t>09-10/04/2019</a:t>
            </a:r>
            <a:endParaRPr lang="it-IT"/>
          </a:p>
        </p:txBody>
      </p:sp>
    </p:spTree>
    <p:extLst>
      <p:ext uri="{BB962C8B-B14F-4D97-AF65-F5344CB8AC3E}">
        <p14:creationId xmlns:p14="http://schemas.microsoft.com/office/powerpoint/2010/main" val="3293079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bg/>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8" grpId="0"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smtClean="0"/>
              <a:t>09-10/04/2019</a:t>
            </a:r>
            <a:endParaRPr lang="it-IT"/>
          </a:p>
        </p:txBody>
      </p:sp>
      <p:sp>
        <p:nvSpPr>
          <p:cNvPr id="5" name="Segnaposto piè di pagina 4"/>
          <p:cNvSpPr>
            <a:spLocks noGrp="1"/>
          </p:cNvSpPr>
          <p:nvPr>
            <p:ph type="ftr" sz="quarter" idx="11"/>
          </p:nvPr>
        </p:nvSpPr>
        <p:spPr/>
        <p:txBody>
          <a:bodyPr/>
          <a:lstStyle/>
          <a:p>
            <a:r>
              <a:rPr lang="it-IT" smtClean="0"/>
              <a:t>991SV-BIOCHEMISTRY OF AGE RELATED DISEASES </a:t>
            </a:r>
            <a:endParaRPr lang="it-IT"/>
          </a:p>
        </p:txBody>
      </p:sp>
      <p:sp>
        <p:nvSpPr>
          <p:cNvPr id="6" name="Segnaposto numero diapositiva 5"/>
          <p:cNvSpPr>
            <a:spLocks noGrp="1"/>
          </p:cNvSpPr>
          <p:nvPr>
            <p:ph type="sldNum" sz="quarter" idx="12"/>
          </p:nvPr>
        </p:nvSpPr>
        <p:spPr/>
        <p:txBody>
          <a:bodyPr/>
          <a:lstStyle/>
          <a:p>
            <a:fld id="{2DA65D15-912F-9A42-9386-3FE2ECFEDC7B}" type="slidenum">
              <a:rPr lang="it-IT" smtClean="0"/>
              <a:t>20</a:t>
            </a:fld>
            <a:endParaRPr lang="it-IT"/>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6464" y="1"/>
            <a:ext cx="5174869" cy="6118850"/>
          </a:xfrm>
          <a:prstGeom prst="rect">
            <a:avLst/>
          </a:prstGeom>
          <a:solidFill>
            <a:srgbClr val="993333"/>
          </a:solidFill>
          <a:ln>
            <a:noFill/>
          </a:ln>
          <a:effectLst/>
          <a:extLst>
            <a:ext uri="{91240B29-F687-4f45-9708-019B960494DF}">
              <a14:hiddenLine xmlns:a14="http://schemas.microsoft.com/office/drawing/2010/main" w="25560"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 name="CasellaDiTesto 7"/>
          <p:cNvSpPr txBox="1"/>
          <p:nvPr/>
        </p:nvSpPr>
        <p:spPr>
          <a:xfrm>
            <a:off x="2" y="6203515"/>
            <a:ext cx="9143999" cy="253916"/>
          </a:xfrm>
          <a:prstGeom prst="rect">
            <a:avLst/>
          </a:prstGeom>
          <a:noFill/>
        </p:spPr>
        <p:txBody>
          <a:bodyPr wrap="square" rtlCol="0">
            <a:spAutoFit/>
          </a:bodyPr>
          <a:lstStyle/>
          <a:p>
            <a:pPr algn="ctr"/>
            <a:r>
              <a:rPr lang="it-IT" sz="1050" dirty="0" err="1"/>
              <a:t>Heterogeneity</a:t>
            </a:r>
            <a:r>
              <a:rPr lang="it-IT" sz="1050" dirty="0"/>
              <a:t> in </a:t>
            </a:r>
            <a:r>
              <a:rPr lang="it-IT" sz="1050" dirty="0" err="1"/>
              <a:t>Cancer</a:t>
            </a:r>
            <a:r>
              <a:rPr lang="it-IT" sz="1050" dirty="0"/>
              <a:t> </a:t>
            </a:r>
            <a:r>
              <a:rPr lang="it-IT" sz="1050" dirty="0" err="1" smtClean="0"/>
              <a:t>Metabolism</a:t>
            </a:r>
            <a:r>
              <a:rPr lang="it-IT" sz="1050" dirty="0" smtClean="0"/>
              <a:t>: New </a:t>
            </a:r>
            <a:r>
              <a:rPr lang="it-IT" sz="1050" dirty="0" err="1"/>
              <a:t>Concepts</a:t>
            </a:r>
            <a:r>
              <a:rPr lang="it-IT" sz="1050" dirty="0"/>
              <a:t> in an </a:t>
            </a:r>
            <a:r>
              <a:rPr lang="it-IT" sz="1050" dirty="0" err="1"/>
              <a:t>Old</a:t>
            </a:r>
            <a:r>
              <a:rPr lang="it-IT" sz="1050" dirty="0"/>
              <a:t> </a:t>
            </a:r>
            <a:r>
              <a:rPr lang="it-IT" sz="1050" dirty="0" smtClean="0"/>
              <a:t>Field.</a:t>
            </a:r>
            <a:r>
              <a:rPr lang="en-US" sz="1050" dirty="0" smtClean="0">
                <a:latin typeface="Arial" charset="0"/>
                <a:cs typeface="Arial" charset="0"/>
              </a:rPr>
              <a:t> </a:t>
            </a:r>
            <a:r>
              <a:rPr lang="en-US" sz="1050" i="1" dirty="0">
                <a:latin typeface="Arial" charset="0"/>
                <a:cs typeface="Arial" charset="0"/>
              </a:rPr>
              <a:t>Antioxidants &amp; Redox Signaling</a:t>
            </a:r>
            <a:r>
              <a:rPr lang="en-US" sz="1050" dirty="0">
                <a:latin typeface="Arial" charset="0"/>
                <a:cs typeface="Arial" charset="0"/>
              </a:rPr>
              <a:t>. </a:t>
            </a:r>
            <a:r>
              <a:rPr lang="en-US" sz="1050" dirty="0" smtClean="0">
                <a:latin typeface="Arial" charset="0"/>
                <a:cs typeface="Arial" charset="0"/>
              </a:rPr>
              <a:t>2017</a:t>
            </a:r>
            <a:r>
              <a:rPr lang="en-US" sz="1050" dirty="0">
                <a:latin typeface="Arial" charset="0"/>
                <a:cs typeface="Arial" charset="0"/>
              </a:rPr>
              <a:t>, 26(9): 462-485</a:t>
            </a:r>
            <a:r>
              <a:rPr lang="en-US" sz="1050" dirty="0" smtClean="0">
                <a:latin typeface="Arial" charset="0"/>
                <a:cs typeface="Arial" charset="0"/>
              </a:rPr>
              <a:t>. DOI</a:t>
            </a:r>
            <a:r>
              <a:rPr lang="en-US" sz="1050" dirty="0">
                <a:latin typeface="Arial" charset="0"/>
                <a:cs typeface="Arial" charset="0"/>
              </a:rPr>
              <a:t>: 10.1089/ars.</a:t>
            </a:r>
            <a:r>
              <a:rPr lang="en-US" sz="1050" dirty="0" smtClean="0">
                <a:latin typeface="Arial" charset="0"/>
                <a:cs typeface="Arial" charset="0"/>
              </a:rPr>
              <a:t>2016.6750</a:t>
            </a:r>
            <a:endParaRPr lang="it-IT" sz="1050" dirty="0"/>
          </a:p>
        </p:txBody>
      </p:sp>
    </p:spTree>
    <p:extLst>
      <p:ext uri="{BB962C8B-B14F-4D97-AF65-F5344CB8AC3E}">
        <p14:creationId xmlns:p14="http://schemas.microsoft.com/office/powerpoint/2010/main" val="201699581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piè di pagina 2"/>
          <p:cNvSpPr>
            <a:spLocks noGrp="1"/>
          </p:cNvSpPr>
          <p:nvPr>
            <p:ph type="ftr" sz="quarter" idx="11"/>
          </p:nvPr>
        </p:nvSpPr>
        <p:spPr/>
        <p:txBody>
          <a:bodyPr/>
          <a:lstStyle/>
          <a:p>
            <a:r>
              <a:rPr lang="it-IT" smtClean="0"/>
              <a:t>991SV-BIOCHEMISTRY OF AGE RELATED DISEASES </a:t>
            </a:r>
            <a:endParaRPr lang="it-IT"/>
          </a:p>
        </p:txBody>
      </p:sp>
      <p:sp>
        <p:nvSpPr>
          <p:cNvPr id="4" name="Segnaposto numero diapositiva 3"/>
          <p:cNvSpPr>
            <a:spLocks noGrp="1"/>
          </p:cNvSpPr>
          <p:nvPr>
            <p:ph type="sldNum" sz="quarter" idx="12"/>
          </p:nvPr>
        </p:nvSpPr>
        <p:spPr/>
        <p:txBody>
          <a:bodyPr/>
          <a:lstStyle/>
          <a:p>
            <a:fld id="{2DA65D15-912F-9A42-9386-3FE2ECFEDC7B}" type="slidenum">
              <a:rPr lang="it-IT" smtClean="0"/>
              <a:t>21</a:t>
            </a:fld>
            <a:endParaRPr lang="it-IT"/>
          </a:p>
        </p:txBody>
      </p:sp>
      <p:pic>
        <p:nvPicPr>
          <p:cNvPr id="5" name="Immagine 4"/>
          <p:cNvPicPr>
            <a:picLocks noChangeAspect="1"/>
          </p:cNvPicPr>
          <p:nvPr/>
        </p:nvPicPr>
        <p:blipFill>
          <a:blip r:embed="rId3"/>
          <a:stretch>
            <a:fillRect/>
          </a:stretch>
        </p:blipFill>
        <p:spPr>
          <a:xfrm>
            <a:off x="150380" y="1036487"/>
            <a:ext cx="8893365" cy="5327549"/>
          </a:xfrm>
          <a:prstGeom prst="rect">
            <a:avLst/>
          </a:prstGeom>
        </p:spPr>
      </p:pic>
      <p:sp>
        <p:nvSpPr>
          <p:cNvPr id="2" name="Titolo 1"/>
          <p:cNvSpPr>
            <a:spLocks noGrp="1"/>
          </p:cNvSpPr>
          <p:nvPr>
            <p:ph type="title"/>
          </p:nvPr>
        </p:nvSpPr>
        <p:spPr>
          <a:xfrm>
            <a:off x="574163" y="47454"/>
            <a:ext cx="8229600" cy="905104"/>
          </a:xfrm>
          <a:solidFill>
            <a:srgbClr val="C0504D"/>
          </a:solidFill>
        </p:spPr>
        <p:txBody>
          <a:bodyPr>
            <a:noAutofit/>
          </a:bodyPr>
          <a:lstStyle/>
          <a:p>
            <a:r>
              <a:rPr lang="it-IT" sz="2400" dirty="0"/>
              <a:t>	</a:t>
            </a:r>
            <a:r>
              <a:rPr lang="it-IT" sz="2000" dirty="0"/>
              <a:t>The </a:t>
            </a:r>
            <a:r>
              <a:rPr lang="it-IT" sz="2000" dirty="0" err="1"/>
              <a:t>pentose</a:t>
            </a:r>
            <a:r>
              <a:rPr lang="it-IT" sz="2000" dirty="0"/>
              <a:t> </a:t>
            </a:r>
            <a:r>
              <a:rPr lang="it-IT" sz="2000" dirty="0" err="1"/>
              <a:t>phosphate</a:t>
            </a:r>
            <a:r>
              <a:rPr lang="it-IT" sz="2000" dirty="0"/>
              <a:t> </a:t>
            </a:r>
            <a:r>
              <a:rPr lang="it-IT" sz="2000" dirty="0" err="1"/>
              <a:t>pathway</a:t>
            </a:r>
            <a:r>
              <a:rPr lang="it-IT" sz="2000" dirty="0"/>
              <a:t> and </a:t>
            </a:r>
            <a:r>
              <a:rPr lang="it-IT" sz="2000" dirty="0" err="1"/>
              <a:t>cancer</a:t>
            </a:r>
            <a:r>
              <a:rPr lang="it-IT" sz="2000" dirty="0"/>
              <a:t/>
            </a:r>
            <a:br>
              <a:rPr lang="it-IT" sz="2000" dirty="0"/>
            </a:br>
            <a:r>
              <a:rPr lang="it-IT" sz="2000" dirty="0" err="1"/>
              <a:t>Krushna</a:t>
            </a:r>
            <a:r>
              <a:rPr lang="it-IT" sz="2000" dirty="0"/>
              <a:t> C. </a:t>
            </a:r>
            <a:r>
              <a:rPr lang="it-IT" sz="2000" dirty="0" err="1" smtClean="0"/>
              <a:t>Patra</a:t>
            </a:r>
            <a:r>
              <a:rPr lang="it-IT" sz="2000" dirty="0" smtClean="0"/>
              <a:t> </a:t>
            </a:r>
            <a:r>
              <a:rPr lang="it-IT" sz="2000" dirty="0"/>
              <a:t>and </a:t>
            </a:r>
            <a:r>
              <a:rPr lang="it-IT" sz="2000" dirty="0" err="1"/>
              <a:t>Nissim</a:t>
            </a:r>
            <a:r>
              <a:rPr lang="it-IT" sz="2000" dirty="0"/>
              <a:t> </a:t>
            </a:r>
            <a:r>
              <a:rPr lang="it-IT" sz="2000" dirty="0" err="1" smtClean="0"/>
              <a:t>Hay</a:t>
            </a:r>
            <a:r>
              <a:rPr lang="it-IT" sz="2000" dirty="0" smtClean="0"/>
              <a:t/>
            </a:r>
            <a:br>
              <a:rPr lang="it-IT" sz="2000" dirty="0" smtClean="0"/>
            </a:br>
            <a:r>
              <a:rPr lang="it-IT" sz="1400" dirty="0" smtClean="0"/>
              <a:t>Trends </a:t>
            </a:r>
            <a:r>
              <a:rPr lang="it-IT" sz="1400" dirty="0" err="1"/>
              <a:t>Biochem</a:t>
            </a:r>
            <a:r>
              <a:rPr lang="it-IT" sz="1400" dirty="0"/>
              <a:t> Sci. 2014 </a:t>
            </a:r>
            <a:r>
              <a:rPr lang="it-IT" sz="1400" dirty="0" err="1"/>
              <a:t>Aug</a:t>
            </a:r>
            <a:r>
              <a:rPr lang="it-IT" sz="1400" dirty="0"/>
              <a:t>; 39(8): 347–354</a:t>
            </a:r>
            <a:r>
              <a:rPr lang="it-IT" sz="1400" dirty="0" smtClean="0"/>
              <a:t>. </a:t>
            </a:r>
            <a:r>
              <a:rPr lang="it-IT" sz="1400" dirty="0" err="1" smtClean="0"/>
              <a:t>doi</a:t>
            </a:r>
            <a:r>
              <a:rPr lang="it-IT" sz="1400" dirty="0"/>
              <a:t>:  10.1016/j.tibs.2014.06.005</a:t>
            </a:r>
          </a:p>
        </p:txBody>
      </p:sp>
      <p:sp>
        <p:nvSpPr>
          <p:cNvPr id="6" name="Segnaposto data 5"/>
          <p:cNvSpPr>
            <a:spLocks noGrp="1"/>
          </p:cNvSpPr>
          <p:nvPr>
            <p:ph type="dt" sz="half" idx="10"/>
          </p:nvPr>
        </p:nvSpPr>
        <p:spPr/>
        <p:txBody>
          <a:bodyPr/>
          <a:lstStyle/>
          <a:p>
            <a:r>
              <a:rPr lang="it-IT" smtClean="0"/>
              <a:t>09-10/04/2019</a:t>
            </a:r>
            <a:endParaRPr lang="it-IT"/>
          </a:p>
        </p:txBody>
      </p:sp>
    </p:spTree>
    <p:extLst>
      <p:ext uri="{BB962C8B-B14F-4D97-AF65-F5344CB8AC3E}">
        <p14:creationId xmlns:p14="http://schemas.microsoft.com/office/powerpoint/2010/main" val="109671744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normAutofit fontScale="90000"/>
          </a:bodyPr>
          <a:lstStyle/>
          <a:p>
            <a:r>
              <a:rPr lang="it-IT" sz="3600" dirty="0" smtClean="0"/>
              <a:t>The </a:t>
            </a:r>
            <a:r>
              <a:rPr lang="it-IT" sz="3600" dirty="0" err="1" smtClean="0"/>
              <a:t>malic</a:t>
            </a:r>
            <a:r>
              <a:rPr lang="it-IT" sz="3600" dirty="0" smtClean="0"/>
              <a:t> </a:t>
            </a:r>
            <a:r>
              <a:rPr lang="it-IT" sz="3600" dirty="0" err="1" smtClean="0"/>
              <a:t>ezyme</a:t>
            </a:r>
            <a:r>
              <a:rPr lang="it-IT" sz="3600" dirty="0" smtClean="0"/>
              <a:t> </a:t>
            </a:r>
            <a:r>
              <a:rPr lang="it-IT" sz="3600" dirty="0" err="1" smtClean="0"/>
              <a:t>reaction</a:t>
            </a:r>
            <a:r>
              <a:rPr lang="it-IT" sz="3600" dirty="0"/>
              <a:t/>
            </a:r>
            <a:br>
              <a:rPr lang="it-IT" sz="3600" dirty="0"/>
            </a:br>
            <a:r>
              <a:rPr lang="it-IT" sz="2700" i="1" dirty="0"/>
              <a:t>(</a:t>
            </a:r>
            <a:r>
              <a:rPr lang="it-IT" sz="2700" i="1" dirty="0" err="1"/>
              <a:t>S</a:t>
            </a:r>
            <a:r>
              <a:rPr lang="it-IT" sz="2700" i="1" dirty="0"/>
              <a:t>)-</a:t>
            </a:r>
            <a:r>
              <a:rPr lang="it-IT" sz="2700" i="1" dirty="0" err="1"/>
              <a:t>Malate:NADP</a:t>
            </a:r>
            <a:r>
              <a:rPr lang="it-IT" sz="2700" i="1" dirty="0"/>
              <a:t>+ </a:t>
            </a:r>
            <a:r>
              <a:rPr lang="it-IT" sz="2700" i="1" dirty="0" err="1"/>
              <a:t>oxidoreductase</a:t>
            </a:r>
            <a:r>
              <a:rPr lang="it-IT" sz="2700" i="1" dirty="0"/>
              <a:t>(</a:t>
            </a:r>
            <a:r>
              <a:rPr lang="it-IT" sz="2700" i="1" dirty="0" err="1"/>
              <a:t>oxaloacetate-decarboxylating</a:t>
            </a:r>
            <a:r>
              <a:rPr lang="it-IT" sz="2700" i="1" dirty="0" smtClean="0"/>
              <a:t>) </a:t>
            </a:r>
            <a:r>
              <a:rPr lang="nb-NO" sz="2700" i="1" dirty="0"/>
              <a:t>EC 1.1.1.40</a:t>
            </a:r>
            <a:endParaRPr lang="it-IT" sz="2700" i="1" dirty="0"/>
          </a:p>
        </p:txBody>
      </p:sp>
      <p:sp>
        <p:nvSpPr>
          <p:cNvPr id="4" name="Segnaposto piè di pagina 3"/>
          <p:cNvSpPr>
            <a:spLocks noGrp="1"/>
          </p:cNvSpPr>
          <p:nvPr>
            <p:ph type="ftr" sz="quarter" idx="11"/>
          </p:nvPr>
        </p:nvSpPr>
        <p:spPr/>
        <p:txBody>
          <a:bodyPr/>
          <a:lstStyle/>
          <a:p>
            <a:r>
              <a:rPr lang="it-IT" smtClean="0"/>
              <a:t>991SV-BIOCHEMISTRY OF AGE RELATED DISEASES </a:t>
            </a:r>
            <a:endParaRPr lang="it-IT"/>
          </a:p>
        </p:txBody>
      </p:sp>
      <p:sp>
        <p:nvSpPr>
          <p:cNvPr id="5" name="Segnaposto numero diapositiva 4"/>
          <p:cNvSpPr>
            <a:spLocks noGrp="1"/>
          </p:cNvSpPr>
          <p:nvPr>
            <p:ph type="sldNum" sz="quarter" idx="12"/>
          </p:nvPr>
        </p:nvSpPr>
        <p:spPr/>
        <p:txBody>
          <a:bodyPr/>
          <a:lstStyle/>
          <a:p>
            <a:fld id="{2DA65D15-912F-9A42-9386-3FE2ECFEDC7B}" type="slidenum">
              <a:rPr lang="it-IT" smtClean="0"/>
              <a:t>22</a:t>
            </a:fld>
            <a:endParaRPr lang="it-IT"/>
          </a:p>
        </p:txBody>
      </p:sp>
      <p:pic>
        <p:nvPicPr>
          <p:cNvPr id="6" name="Immagine 5"/>
          <p:cNvPicPr>
            <a:picLocks noChangeAspect="1"/>
          </p:cNvPicPr>
          <p:nvPr/>
        </p:nvPicPr>
        <p:blipFill>
          <a:blip r:embed="rId2"/>
          <a:stretch>
            <a:fillRect/>
          </a:stretch>
        </p:blipFill>
        <p:spPr>
          <a:xfrm>
            <a:off x="765498" y="2266950"/>
            <a:ext cx="7701183" cy="2545976"/>
          </a:xfrm>
          <a:prstGeom prst="rect">
            <a:avLst/>
          </a:prstGeom>
        </p:spPr>
      </p:pic>
      <p:sp>
        <p:nvSpPr>
          <p:cNvPr id="2" name="Segnaposto data 1"/>
          <p:cNvSpPr>
            <a:spLocks noGrp="1"/>
          </p:cNvSpPr>
          <p:nvPr>
            <p:ph type="dt" sz="half" idx="10"/>
          </p:nvPr>
        </p:nvSpPr>
        <p:spPr/>
        <p:txBody>
          <a:bodyPr/>
          <a:lstStyle/>
          <a:p>
            <a:r>
              <a:rPr lang="it-IT" smtClean="0"/>
              <a:t>09-10/04/2019</a:t>
            </a:r>
            <a:endParaRPr lang="it-IT"/>
          </a:p>
        </p:txBody>
      </p:sp>
    </p:spTree>
    <p:extLst>
      <p:ext uri="{BB962C8B-B14F-4D97-AF65-F5344CB8AC3E}">
        <p14:creationId xmlns:p14="http://schemas.microsoft.com/office/powerpoint/2010/main" val="370823181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itolo 66"/>
          <p:cNvSpPr>
            <a:spLocks noGrp="1"/>
          </p:cNvSpPr>
          <p:nvPr>
            <p:ph type="title"/>
          </p:nvPr>
        </p:nvSpPr>
        <p:spPr/>
        <p:txBody>
          <a:bodyPr>
            <a:normAutofit fontScale="90000"/>
          </a:bodyPr>
          <a:lstStyle/>
          <a:p>
            <a:r>
              <a:rPr lang="it-IT" dirty="0" err="1" smtClean="0"/>
              <a:t>Malic</a:t>
            </a:r>
            <a:r>
              <a:rPr lang="it-IT" dirty="0" smtClean="0"/>
              <a:t> </a:t>
            </a:r>
            <a:r>
              <a:rPr lang="it-IT" dirty="0" err="1" smtClean="0"/>
              <a:t>enzyme</a:t>
            </a:r>
            <a:r>
              <a:rPr lang="it-IT" dirty="0" smtClean="0"/>
              <a:t> for </a:t>
            </a:r>
            <a:r>
              <a:rPr lang="it-IT" dirty="0" err="1" smtClean="0"/>
              <a:t>fatty</a:t>
            </a:r>
            <a:r>
              <a:rPr lang="it-IT" dirty="0" smtClean="0"/>
              <a:t> acid </a:t>
            </a:r>
            <a:r>
              <a:rPr lang="it-IT" dirty="0" err="1" smtClean="0"/>
              <a:t>synthesis</a:t>
            </a:r>
            <a:endParaRPr lang="it-IT" dirty="0"/>
          </a:p>
        </p:txBody>
      </p:sp>
      <p:sp>
        <p:nvSpPr>
          <p:cNvPr id="2" name="Segnaposto data 1"/>
          <p:cNvSpPr>
            <a:spLocks noGrp="1"/>
          </p:cNvSpPr>
          <p:nvPr>
            <p:ph type="dt" sz="half" idx="10"/>
          </p:nvPr>
        </p:nvSpPr>
        <p:spPr/>
        <p:txBody>
          <a:bodyPr/>
          <a:lstStyle/>
          <a:p>
            <a:r>
              <a:rPr lang="it-IT" smtClean="0"/>
              <a:t>09-10/04/2019</a:t>
            </a:r>
            <a:endParaRPr lang="it-IT"/>
          </a:p>
        </p:txBody>
      </p:sp>
      <p:sp>
        <p:nvSpPr>
          <p:cNvPr id="3" name="Segnaposto piè di pagina 2"/>
          <p:cNvSpPr>
            <a:spLocks noGrp="1"/>
          </p:cNvSpPr>
          <p:nvPr>
            <p:ph type="ftr" sz="quarter" idx="11"/>
          </p:nvPr>
        </p:nvSpPr>
        <p:spPr/>
        <p:txBody>
          <a:bodyPr/>
          <a:lstStyle/>
          <a:p>
            <a:r>
              <a:rPr lang="it-IT" smtClean="0"/>
              <a:t>991SV-BIOCHEMISTRY OF AGE RELATED DISEASES </a:t>
            </a:r>
            <a:endParaRPr lang="it-IT"/>
          </a:p>
        </p:txBody>
      </p:sp>
      <p:sp>
        <p:nvSpPr>
          <p:cNvPr id="4" name="Segnaposto numero diapositiva 3"/>
          <p:cNvSpPr>
            <a:spLocks noGrp="1"/>
          </p:cNvSpPr>
          <p:nvPr>
            <p:ph type="sldNum" sz="quarter" idx="12"/>
          </p:nvPr>
        </p:nvSpPr>
        <p:spPr/>
        <p:txBody>
          <a:bodyPr/>
          <a:lstStyle/>
          <a:p>
            <a:fld id="{2DA65D15-912F-9A42-9386-3FE2ECFEDC7B}" type="slidenum">
              <a:rPr lang="it-IT" smtClean="0"/>
              <a:t>23</a:t>
            </a:fld>
            <a:endParaRPr lang="it-IT"/>
          </a:p>
        </p:txBody>
      </p:sp>
      <p:pic>
        <p:nvPicPr>
          <p:cNvPr id="5" name="Immagine 4"/>
          <p:cNvPicPr>
            <a:picLocks noChangeAspect="1"/>
          </p:cNvPicPr>
          <p:nvPr/>
        </p:nvPicPr>
        <p:blipFill>
          <a:blip r:embed="rId2"/>
          <a:stretch>
            <a:fillRect/>
          </a:stretch>
        </p:blipFill>
        <p:spPr>
          <a:xfrm>
            <a:off x="2224762" y="1764662"/>
            <a:ext cx="4657553" cy="4591689"/>
          </a:xfrm>
          <a:prstGeom prst="rect">
            <a:avLst/>
          </a:prstGeom>
        </p:spPr>
      </p:pic>
      <p:sp>
        <p:nvSpPr>
          <p:cNvPr id="68" name="Rettangolo 67"/>
          <p:cNvSpPr/>
          <p:nvPr/>
        </p:nvSpPr>
        <p:spPr>
          <a:xfrm>
            <a:off x="5112955" y="3943925"/>
            <a:ext cx="1253175" cy="1036116"/>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99976473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descr="Fig18_17 [Converted]"/>
          <p:cNvPicPr>
            <a:picLocks noChangeAspect="1" noChangeArrowheads="1"/>
          </p:cNvPicPr>
          <p:nvPr/>
        </p:nvPicPr>
        <p:blipFill rotWithShape="1">
          <a:blip r:embed="rId3">
            <a:extLst>
              <a:ext uri="{28A0092B-C50C-407E-A947-70E740481C1C}">
                <a14:useLocalDpi xmlns:a14="http://schemas.microsoft.com/office/drawing/2010/main" val="0"/>
              </a:ext>
            </a:extLst>
          </a:blip>
          <a:srcRect t="23081" b="-23081"/>
          <a:stretch/>
        </p:blipFill>
        <p:spPr bwMode="auto">
          <a:xfrm>
            <a:off x="673100" y="151200"/>
            <a:ext cx="7859713" cy="856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a:xfrm>
            <a:off x="4356100" y="-100013"/>
            <a:ext cx="4248150" cy="1008063"/>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it-IT"/>
          </a:p>
        </p:txBody>
      </p:sp>
      <p:sp>
        <p:nvSpPr>
          <p:cNvPr id="3" name="CasellaDiTesto 2"/>
          <p:cNvSpPr txBox="1"/>
          <p:nvPr/>
        </p:nvSpPr>
        <p:spPr>
          <a:xfrm>
            <a:off x="2484438" y="2276475"/>
            <a:ext cx="931862" cy="307975"/>
          </a:xfrm>
          <a:prstGeom prst="rect">
            <a:avLst/>
          </a:prstGeom>
          <a:noFill/>
        </p:spPr>
        <p:txBody>
          <a:bodyPr wrap="none">
            <a:spAutoFit/>
          </a:bodyPr>
          <a:lstStyle/>
          <a:p>
            <a:pPr>
              <a:defRPr/>
            </a:pPr>
            <a:r>
              <a:rPr lang="it-IT" sz="1400" dirty="0">
                <a:solidFill>
                  <a:schemeClr val="bg1">
                    <a:lumMod val="50000"/>
                  </a:schemeClr>
                </a:solidFill>
              </a:rPr>
              <a:t>triptofano</a:t>
            </a:r>
          </a:p>
        </p:txBody>
      </p:sp>
      <p:cxnSp>
        <p:nvCxnSpPr>
          <p:cNvPr id="8" name="Connettore 2 7"/>
          <p:cNvCxnSpPr/>
          <p:nvPr/>
        </p:nvCxnSpPr>
        <p:spPr>
          <a:xfrm flipH="1">
            <a:off x="2124075" y="2205038"/>
            <a:ext cx="503238" cy="1444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Connettore 2 8"/>
          <p:cNvCxnSpPr/>
          <p:nvPr/>
        </p:nvCxnSpPr>
        <p:spPr>
          <a:xfrm flipH="1">
            <a:off x="1979613" y="2420938"/>
            <a:ext cx="431800" cy="904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 name="Titolo 3"/>
          <p:cNvSpPr>
            <a:spLocks noGrp="1"/>
          </p:cNvSpPr>
          <p:nvPr>
            <p:ph type="title"/>
          </p:nvPr>
        </p:nvSpPr>
        <p:spPr>
          <a:xfrm>
            <a:off x="4033574" y="151200"/>
            <a:ext cx="4978400" cy="633412"/>
          </a:xfrm>
        </p:spPr>
        <p:txBody>
          <a:bodyPr>
            <a:noAutofit/>
          </a:bodyPr>
          <a:lstStyle/>
          <a:p>
            <a:r>
              <a:rPr lang="it-IT" sz="3200" dirty="0" smtClean="0"/>
              <a:t>THF-C1 redox </a:t>
            </a:r>
            <a:r>
              <a:rPr lang="it-IT" sz="3200" dirty="0" err="1" smtClean="0"/>
              <a:t>cycle</a:t>
            </a:r>
            <a:r>
              <a:rPr lang="it-IT" sz="3200" dirty="0" smtClean="0"/>
              <a:t> (“folate </a:t>
            </a:r>
            <a:r>
              <a:rPr lang="it-IT" sz="3200" dirty="0" err="1" smtClean="0"/>
              <a:t>trap</a:t>
            </a:r>
            <a:r>
              <a:rPr lang="it-IT" sz="3200" dirty="0" smtClean="0"/>
              <a:t>”)</a:t>
            </a:r>
            <a:endParaRPr lang="it-IT" sz="3200" dirty="0"/>
          </a:p>
        </p:txBody>
      </p:sp>
      <p:sp>
        <p:nvSpPr>
          <p:cNvPr id="5" name="Segnaposto data 4"/>
          <p:cNvSpPr>
            <a:spLocks noGrp="1"/>
          </p:cNvSpPr>
          <p:nvPr>
            <p:ph type="dt" sz="half" idx="10"/>
          </p:nvPr>
        </p:nvSpPr>
        <p:spPr/>
        <p:txBody>
          <a:bodyPr/>
          <a:lstStyle/>
          <a:p>
            <a:r>
              <a:rPr lang="it-IT" smtClean="0"/>
              <a:t>09-10/04/2019</a:t>
            </a:r>
            <a:endParaRPr lang="it-IT"/>
          </a:p>
        </p:txBody>
      </p:sp>
      <p:sp>
        <p:nvSpPr>
          <p:cNvPr id="6" name="Segnaposto piè di pagina 5"/>
          <p:cNvSpPr>
            <a:spLocks noGrp="1"/>
          </p:cNvSpPr>
          <p:nvPr>
            <p:ph type="ftr" sz="quarter" idx="11"/>
          </p:nvPr>
        </p:nvSpPr>
        <p:spPr/>
        <p:txBody>
          <a:bodyPr/>
          <a:lstStyle/>
          <a:p>
            <a:r>
              <a:rPr lang="it-IT" smtClean="0"/>
              <a:t>991SV-BIOCHEMISTRY OF AGE RELATED DISEASES </a:t>
            </a:r>
            <a:endParaRPr lang="it-IT"/>
          </a:p>
        </p:txBody>
      </p:sp>
      <p:sp>
        <p:nvSpPr>
          <p:cNvPr id="7" name="Segnaposto numero diapositiva 6"/>
          <p:cNvSpPr>
            <a:spLocks noGrp="1"/>
          </p:cNvSpPr>
          <p:nvPr>
            <p:ph type="sldNum" sz="quarter" idx="12"/>
          </p:nvPr>
        </p:nvSpPr>
        <p:spPr/>
        <p:txBody>
          <a:bodyPr/>
          <a:lstStyle/>
          <a:p>
            <a:fld id="{2DA65D15-912F-9A42-9386-3FE2ECFEDC7B}" type="slidenum">
              <a:rPr lang="it-IT" smtClean="0"/>
              <a:t>24</a:t>
            </a:fld>
            <a:endParaRPr lang="it-IT"/>
          </a:p>
        </p:txBody>
      </p:sp>
    </p:spTree>
    <p:extLst>
      <p:ext uri="{BB962C8B-B14F-4D97-AF65-F5344CB8AC3E}">
        <p14:creationId xmlns:p14="http://schemas.microsoft.com/office/powerpoint/2010/main" val="184273145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piè di pagina 2"/>
          <p:cNvSpPr>
            <a:spLocks noGrp="1"/>
          </p:cNvSpPr>
          <p:nvPr>
            <p:ph type="ftr" sz="quarter" idx="11"/>
          </p:nvPr>
        </p:nvSpPr>
        <p:spPr/>
        <p:txBody>
          <a:bodyPr/>
          <a:lstStyle/>
          <a:p>
            <a:r>
              <a:rPr lang="it-IT" smtClean="0"/>
              <a:t>991SV-BIOCHEMISTRY OF AGE RELATED DISEASES </a:t>
            </a:r>
            <a:endParaRPr lang="it-IT"/>
          </a:p>
        </p:txBody>
      </p:sp>
      <p:sp>
        <p:nvSpPr>
          <p:cNvPr id="4" name="Segnaposto numero diapositiva 3"/>
          <p:cNvSpPr>
            <a:spLocks noGrp="1"/>
          </p:cNvSpPr>
          <p:nvPr>
            <p:ph type="sldNum" sz="quarter" idx="12"/>
          </p:nvPr>
        </p:nvSpPr>
        <p:spPr/>
        <p:txBody>
          <a:bodyPr/>
          <a:lstStyle/>
          <a:p>
            <a:fld id="{2DA65D15-912F-9A42-9386-3FE2ECFEDC7B}" type="slidenum">
              <a:rPr lang="it-IT" smtClean="0"/>
              <a:t>25</a:t>
            </a:fld>
            <a:endParaRPr lang="it-IT"/>
          </a:p>
        </p:txBody>
      </p:sp>
      <p:pic>
        <p:nvPicPr>
          <p:cNvPr id="5" name="Immagine 4"/>
          <p:cNvPicPr>
            <a:picLocks noChangeAspect="1"/>
          </p:cNvPicPr>
          <p:nvPr/>
        </p:nvPicPr>
        <p:blipFill>
          <a:blip r:embed="rId2"/>
          <a:stretch>
            <a:fillRect/>
          </a:stretch>
        </p:blipFill>
        <p:spPr>
          <a:xfrm>
            <a:off x="1109135" y="25401"/>
            <a:ext cx="6941296" cy="6858000"/>
          </a:xfrm>
          <a:prstGeom prst="rect">
            <a:avLst/>
          </a:prstGeom>
        </p:spPr>
      </p:pic>
      <p:sp>
        <p:nvSpPr>
          <p:cNvPr id="2" name="Titolo 1"/>
          <p:cNvSpPr>
            <a:spLocks noGrp="1"/>
          </p:cNvSpPr>
          <p:nvPr>
            <p:ph type="title"/>
          </p:nvPr>
        </p:nvSpPr>
        <p:spPr>
          <a:xfrm>
            <a:off x="914400" y="32119"/>
            <a:ext cx="8229600" cy="1003997"/>
          </a:xfrm>
        </p:spPr>
        <p:txBody>
          <a:bodyPr>
            <a:normAutofit fontScale="90000"/>
          </a:bodyPr>
          <a:lstStyle/>
          <a:p>
            <a:pPr algn="r"/>
            <a:r>
              <a:rPr lang="it-IT" sz="2400" b="1" dirty="0" smtClean="0"/>
              <a:t>The </a:t>
            </a:r>
            <a:r>
              <a:rPr lang="it-IT" sz="2400" b="1" dirty="0" err="1" smtClean="0"/>
              <a:t>isocitrate</a:t>
            </a:r>
            <a:r>
              <a:rPr lang="it-IT" sz="2400" b="1" dirty="0" smtClean="0"/>
              <a:t> </a:t>
            </a:r>
            <a:r>
              <a:rPr lang="it-IT" sz="2400" b="1" dirty="0" err="1" smtClean="0"/>
              <a:t>dehydrogenase</a:t>
            </a:r>
            <a:r>
              <a:rPr lang="it-IT" sz="2400" b="1" dirty="0" smtClean="0"/>
              <a:t> (IDH) </a:t>
            </a:r>
            <a:r>
              <a:rPr lang="it-IT" sz="2400" b="1" dirty="0" err="1" smtClean="0"/>
              <a:t>isoenzymes</a:t>
            </a:r>
            <a:r>
              <a:rPr lang="it-IT" sz="2400" b="1" dirty="0" smtClean="0"/>
              <a:t/>
            </a:r>
            <a:br>
              <a:rPr lang="it-IT" sz="2400" b="1" dirty="0" smtClean="0"/>
            </a:br>
            <a:r>
              <a:rPr lang="it-IT" sz="2400" b="1" i="1" dirty="0" err="1" smtClean="0"/>
              <a:t>one</a:t>
            </a:r>
            <a:r>
              <a:rPr lang="it-IT" sz="2400" b="1" i="1" dirty="0" smtClean="0"/>
              <a:t> of </a:t>
            </a:r>
            <a:r>
              <a:rPr lang="it-IT" sz="2400" b="1" i="1" dirty="0" err="1" smtClean="0"/>
              <a:t>them</a:t>
            </a:r>
            <a:r>
              <a:rPr lang="it-IT" sz="2400" b="1" i="1" dirty="0" smtClean="0"/>
              <a:t> </a:t>
            </a:r>
            <a:r>
              <a:rPr lang="it-IT" sz="2400" b="1" i="1" dirty="0" err="1" smtClean="0"/>
              <a:t>catalyses</a:t>
            </a:r>
            <a:r>
              <a:rPr lang="it-IT" sz="2400" b="1" i="1" dirty="0" smtClean="0"/>
              <a:t> the </a:t>
            </a:r>
            <a:r>
              <a:rPr lang="it-IT" sz="2400" b="1" i="1" dirty="0" err="1" smtClean="0"/>
              <a:t>synthesis</a:t>
            </a:r>
            <a:r>
              <a:rPr lang="it-IT" sz="2400" b="1" i="1" dirty="0" smtClean="0"/>
              <a:t> of D-2-hydroxyglutarate</a:t>
            </a:r>
            <a:br>
              <a:rPr lang="it-IT" sz="2400" b="1" i="1" dirty="0" smtClean="0"/>
            </a:br>
            <a:r>
              <a:rPr lang="it-IT" sz="2400" b="1" i="1" dirty="0" smtClean="0"/>
              <a:t>D-2-HG, </a:t>
            </a:r>
            <a:r>
              <a:rPr lang="it-IT" sz="2400" b="1" i="1" dirty="0" err="1" smtClean="0"/>
              <a:t>cancer</a:t>
            </a:r>
            <a:r>
              <a:rPr lang="it-IT" sz="2400" b="1" i="1" dirty="0" smtClean="0"/>
              <a:t> </a:t>
            </a:r>
            <a:r>
              <a:rPr lang="it-IT" sz="2400" b="1" i="1" dirty="0" err="1" smtClean="0"/>
              <a:t>biomarker</a:t>
            </a:r>
            <a:endParaRPr lang="it-IT" sz="2400" b="1" i="1" dirty="0"/>
          </a:p>
        </p:txBody>
      </p:sp>
      <p:pic>
        <p:nvPicPr>
          <p:cNvPr id="6" name="Immagine 5"/>
          <p:cNvPicPr>
            <a:picLocks noChangeAspect="1"/>
          </p:cNvPicPr>
          <p:nvPr/>
        </p:nvPicPr>
        <p:blipFill>
          <a:blip r:embed="rId3"/>
          <a:stretch>
            <a:fillRect/>
          </a:stretch>
        </p:blipFill>
        <p:spPr>
          <a:xfrm>
            <a:off x="1490113" y="5178304"/>
            <a:ext cx="2811289" cy="1541523"/>
          </a:xfrm>
          <a:prstGeom prst="rect">
            <a:avLst/>
          </a:prstGeom>
          <a:ln>
            <a:solidFill>
              <a:srgbClr val="FF0000"/>
            </a:solidFill>
          </a:ln>
        </p:spPr>
      </p:pic>
      <p:sp>
        <p:nvSpPr>
          <p:cNvPr id="7" name="CasellaDiTesto 6"/>
          <p:cNvSpPr txBox="1"/>
          <p:nvPr/>
        </p:nvSpPr>
        <p:spPr>
          <a:xfrm>
            <a:off x="7270714" y="4344373"/>
            <a:ext cx="1837989" cy="1200329"/>
          </a:xfrm>
          <a:prstGeom prst="rect">
            <a:avLst/>
          </a:prstGeom>
          <a:solidFill>
            <a:schemeClr val="accent3">
              <a:lumMod val="60000"/>
              <a:lumOff val="40000"/>
            </a:schemeClr>
          </a:solidFill>
          <a:ln>
            <a:solidFill>
              <a:schemeClr val="accent3">
                <a:lumMod val="75000"/>
              </a:schemeClr>
            </a:solidFill>
          </a:ln>
        </p:spPr>
        <p:txBody>
          <a:bodyPr wrap="square" rtlCol="0">
            <a:spAutoFit/>
          </a:bodyPr>
          <a:lstStyle/>
          <a:p>
            <a:r>
              <a:rPr lang="it-IT" sz="1400" dirty="0" err="1" smtClean="0"/>
              <a:t>inhibits</a:t>
            </a:r>
            <a:r>
              <a:rPr lang="it-IT" sz="1400" dirty="0" smtClean="0"/>
              <a:t>:</a:t>
            </a:r>
          </a:p>
          <a:p>
            <a:r>
              <a:rPr lang="it-IT" sz="1400" dirty="0" err="1" smtClean="0"/>
              <a:t>prolyl</a:t>
            </a:r>
            <a:r>
              <a:rPr lang="it-IT" sz="1400" dirty="0" smtClean="0"/>
              <a:t> </a:t>
            </a:r>
            <a:r>
              <a:rPr lang="it-IT" sz="1400" dirty="0" err="1"/>
              <a:t>hydroxylases</a:t>
            </a:r>
            <a:r>
              <a:rPr lang="it-IT" sz="1400" dirty="0"/>
              <a:t>, </a:t>
            </a:r>
            <a:r>
              <a:rPr lang="it-IT" sz="1400" dirty="0" err="1"/>
              <a:t>cytosine</a:t>
            </a:r>
            <a:r>
              <a:rPr lang="it-IT" sz="1400" dirty="0"/>
              <a:t> </a:t>
            </a:r>
            <a:r>
              <a:rPr lang="it-IT" sz="1400" dirty="0" err="1"/>
              <a:t>hydroxylases</a:t>
            </a:r>
            <a:r>
              <a:rPr lang="it-IT" sz="1400" dirty="0"/>
              <a:t>, and </a:t>
            </a:r>
            <a:r>
              <a:rPr lang="it-IT" sz="1400" dirty="0" err="1"/>
              <a:t>histone</a:t>
            </a:r>
            <a:r>
              <a:rPr lang="it-IT" sz="1400" dirty="0"/>
              <a:t> </a:t>
            </a:r>
            <a:r>
              <a:rPr lang="it-IT" sz="1400" dirty="0" err="1"/>
              <a:t>demethylases</a:t>
            </a:r>
            <a:endParaRPr lang="it-IT" sz="1400" dirty="0"/>
          </a:p>
        </p:txBody>
      </p:sp>
      <p:sp>
        <p:nvSpPr>
          <p:cNvPr id="8" name="CasellaDiTesto 7"/>
          <p:cNvSpPr txBox="1"/>
          <p:nvPr/>
        </p:nvSpPr>
        <p:spPr>
          <a:xfrm>
            <a:off x="7452214" y="5710020"/>
            <a:ext cx="1436975" cy="646331"/>
          </a:xfrm>
          <a:prstGeom prst="rect">
            <a:avLst/>
          </a:prstGeom>
          <a:solidFill>
            <a:srgbClr val="C3D69B"/>
          </a:solidFill>
          <a:ln>
            <a:solidFill>
              <a:srgbClr val="77933C"/>
            </a:solidFill>
          </a:ln>
        </p:spPr>
        <p:txBody>
          <a:bodyPr wrap="square" rtlCol="0">
            <a:spAutoFit/>
          </a:bodyPr>
          <a:lstStyle/>
          <a:p>
            <a:pPr algn="r"/>
            <a:r>
              <a:rPr lang="it-IT" dirty="0" err="1" smtClean="0"/>
              <a:t>regulator</a:t>
            </a:r>
            <a:r>
              <a:rPr lang="it-IT" dirty="0" smtClean="0"/>
              <a:t> of </a:t>
            </a:r>
            <a:r>
              <a:rPr lang="it-IT" dirty="0" err="1" smtClean="0"/>
              <a:t>epigenetics</a:t>
            </a:r>
            <a:endParaRPr lang="it-IT" dirty="0"/>
          </a:p>
        </p:txBody>
      </p:sp>
      <p:sp>
        <p:nvSpPr>
          <p:cNvPr id="9" name="Segnaposto data 8"/>
          <p:cNvSpPr>
            <a:spLocks noGrp="1"/>
          </p:cNvSpPr>
          <p:nvPr>
            <p:ph type="dt" sz="half" idx="10"/>
          </p:nvPr>
        </p:nvSpPr>
        <p:spPr/>
        <p:txBody>
          <a:bodyPr/>
          <a:lstStyle/>
          <a:p>
            <a:r>
              <a:rPr lang="it-IT" smtClean="0"/>
              <a:t>09-10/04/2019</a:t>
            </a:r>
            <a:endParaRPr lang="it-IT"/>
          </a:p>
        </p:txBody>
      </p:sp>
      <p:sp>
        <p:nvSpPr>
          <p:cNvPr id="10" name="CasellaDiTesto 9"/>
          <p:cNvSpPr txBox="1"/>
          <p:nvPr/>
        </p:nvSpPr>
        <p:spPr>
          <a:xfrm rot="3551634">
            <a:off x="4277706" y="3763714"/>
            <a:ext cx="761747" cy="338554"/>
          </a:xfrm>
          <a:prstGeom prst="rect">
            <a:avLst/>
          </a:prstGeom>
          <a:solidFill>
            <a:srgbClr val="F5E4D9"/>
          </a:solidFill>
        </p:spPr>
        <p:txBody>
          <a:bodyPr wrap="none" rtlCol="0">
            <a:spAutoFit/>
          </a:bodyPr>
          <a:lstStyle/>
          <a:p>
            <a:r>
              <a:rPr lang="it-IT" sz="800" dirty="0" smtClean="0"/>
              <a:t>D2HGDH</a:t>
            </a:r>
          </a:p>
          <a:p>
            <a:r>
              <a:rPr lang="it-IT" sz="800" dirty="0" smtClean="0"/>
              <a:t>FADH</a:t>
            </a:r>
            <a:r>
              <a:rPr lang="it-IT" sz="800" baseline="-25000" dirty="0" smtClean="0"/>
              <a:t>2</a:t>
            </a:r>
            <a:r>
              <a:rPr lang="it-IT" sz="800" dirty="0" smtClean="0">
                <a:sym typeface="Wingdings"/>
              </a:rPr>
              <a:t>FAD</a:t>
            </a:r>
            <a:r>
              <a:rPr lang="it-IT" sz="800" baseline="30000" dirty="0" smtClean="0">
                <a:sym typeface="Wingdings"/>
              </a:rPr>
              <a:t>+</a:t>
            </a:r>
            <a:endParaRPr lang="it-IT" sz="800" baseline="30000" dirty="0"/>
          </a:p>
        </p:txBody>
      </p:sp>
      <p:sp>
        <p:nvSpPr>
          <p:cNvPr id="11" name="Rettangolo 10"/>
          <p:cNvSpPr/>
          <p:nvPr/>
        </p:nvSpPr>
        <p:spPr>
          <a:xfrm>
            <a:off x="6366130" y="2400301"/>
            <a:ext cx="1330071" cy="93980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nvGrpSpPr>
          <p:cNvPr id="14" name="Gruppo 13"/>
          <p:cNvGrpSpPr/>
          <p:nvPr/>
        </p:nvGrpSpPr>
        <p:grpSpPr>
          <a:xfrm>
            <a:off x="7841617" y="3028434"/>
            <a:ext cx="856159" cy="911076"/>
            <a:chOff x="7841617" y="3028434"/>
            <a:chExt cx="856159" cy="911076"/>
          </a:xfrm>
        </p:grpSpPr>
        <p:sp>
          <p:nvSpPr>
            <p:cNvPr id="12" name="Freccia destra 11"/>
            <p:cNvSpPr/>
            <p:nvPr/>
          </p:nvSpPr>
          <p:spPr>
            <a:xfrm rot="7325449">
              <a:off x="7630777" y="3552134"/>
              <a:ext cx="598216" cy="176535"/>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3" name="CasellaDiTesto 12"/>
            <p:cNvSpPr txBox="1"/>
            <p:nvPr/>
          </p:nvSpPr>
          <p:spPr>
            <a:xfrm>
              <a:off x="8050431" y="3028434"/>
              <a:ext cx="647345" cy="369332"/>
            </a:xfrm>
            <a:prstGeom prst="rect">
              <a:avLst/>
            </a:prstGeom>
            <a:solidFill>
              <a:srgbClr val="FF0000"/>
            </a:solidFill>
            <a:ln>
              <a:solidFill>
                <a:srgbClr val="FF0000"/>
              </a:solidFill>
            </a:ln>
          </p:spPr>
          <p:txBody>
            <a:bodyPr wrap="none" rtlCol="0">
              <a:spAutoFit/>
            </a:bodyPr>
            <a:lstStyle/>
            <a:p>
              <a:r>
                <a:rPr lang="it-IT" b="1" dirty="0" smtClean="0">
                  <a:solidFill>
                    <a:schemeClr val="bg1">
                      <a:lumMod val="95000"/>
                    </a:schemeClr>
                  </a:solidFill>
                </a:rPr>
                <a:t>... !!!</a:t>
              </a:r>
              <a:endParaRPr lang="it-IT" b="1" dirty="0">
                <a:solidFill>
                  <a:schemeClr val="bg1">
                    <a:lumMod val="95000"/>
                  </a:schemeClr>
                </a:solidFill>
              </a:endParaRPr>
            </a:p>
          </p:txBody>
        </p:sp>
      </p:grpSp>
      <p:sp>
        <p:nvSpPr>
          <p:cNvPr id="15" name="Rettangolo 14"/>
          <p:cNvSpPr/>
          <p:nvPr/>
        </p:nvSpPr>
        <p:spPr>
          <a:xfrm>
            <a:off x="4724400" y="2400301"/>
            <a:ext cx="1330071" cy="939800"/>
          </a:xfrm>
          <a:prstGeom prst="rect">
            <a:avLst/>
          </a:prstGeom>
          <a:noFill/>
          <a:ln w="38100" cmpd="sng">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1381974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ctrTitle"/>
          </p:nvPr>
        </p:nvSpPr>
        <p:spPr>
          <a:xfrm>
            <a:off x="685800" y="198438"/>
            <a:ext cx="7772400" cy="1470025"/>
          </a:xfrm>
        </p:spPr>
        <p:txBody>
          <a:bodyPr/>
          <a:lstStyle/>
          <a:p>
            <a:r>
              <a:rPr lang="it-IT" dirty="0" err="1"/>
              <a:t>oncometabolites</a:t>
            </a:r>
            <a:endParaRPr lang="it-IT" dirty="0"/>
          </a:p>
        </p:txBody>
      </p:sp>
      <p:sp>
        <p:nvSpPr>
          <p:cNvPr id="6" name="Sottotitolo 5"/>
          <p:cNvSpPr>
            <a:spLocks noGrp="1"/>
          </p:cNvSpPr>
          <p:nvPr>
            <p:ph type="subTitle" idx="1"/>
          </p:nvPr>
        </p:nvSpPr>
        <p:spPr>
          <a:xfrm>
            <a:off x="1371601" y="1453906"/>
            <a:ext cx="2722105" cy="4261443"/>
          </a:xfrm>
        </p:spPr>
        <p:txBody>
          <a:bodyPr>
            <a:normAutofit fontScale="92500" lnSpcReduction="10000"/>
          </a:bodyPr>
          <a:lstStyle/>
          <a:p>
            <a:r>
              <a:rPr lang="it-IT" dirty="0" err="1" smtClean="0">
                <a:solidFill>
                  <a:schemeClr val="tx1">
                    <a:lumMod val="65000"/>
                    <a:lumOff val="35000"/>
                  </a:schemeClr>
                </a:solidFill>
              </a:rPr>
              <a:t>mitochondrial</a:t>
            </a:r>
            <a:r>
              <a:rPr lang="it-IT" dirty="0" smtClean="0">
                <a:solidFill>
                  <a:schemeClr val="tx1">
                    <a:lumMod val="65000"/>
                    <a:lumOff val="35000"/>
                  </a:schemeClr>
                </a:solidFill>
              </a:rPr>
              <a:t> </a:t>
            </a:r>
            <a:r>
              <a:rPr lang="it-IT" dirty="0" err="1" smtClean="0">
                <a:solidFill>
                  <a:schemeClr val="tx1">
                    <a:lumMod val="65000"/>
                    <a:lumOff val="35000"/>
                  </a:schemeClr>
                </a:solidFill>
              </a:rPr>
              <a:t>metabolites</a:t>
            </a:r>
            <a:r>
              <a:rPr lang="it-IT" dirty="0">
                <a:solidFill>
                  <a:schemeClr val="tx1">
                    <a:lumMod val="65000"/>
                    <a:lumOff val="35000"/>
                  </a:schemeClr>
                </a:solidFill>
              </a:rPr>
              <a:t> </a:t>
            </a:r>
            <a:r>
              <a:rPr lang="it-IT" dirty="0" err="1" smtClean="0">
                <a:solidFill>
                  <a:schemeClr val="tx1">
                    <a:lumMod val="65000"/>
                    <a:lumOff val="35000"/>
                  </a:schemeClr>
                </a:solidFill>
              </a:rPr>
              <a:t>that</a:t>
            </a:r>
            <a:r>
              <a:rPr lang="it-IT" dirty="0" smtClean="0">
                <a:solidFill>
                  <a:schemeClr val="tx1">
                    <a:lumMod val="65000"/>
                    <a:lumOff val="35000"/>
                  </a:schemeClr>
                </a:solidFill>
              </a:rPr>
              <a:t> accumulate in </a:t>
            </a:r>
            <a:r>
              <a:rPr lang="it-IT" dirty="0" err="1" smtClean="0">
                <a:solidFill>
                  <a:schemeClr val="tx1">
                    <a:lumMod val="65000"/>
                    <a:lumOff val="35000"/>
                  </a:schemeClr>
                </a:solidFill>
              </a:rPr>
              <a:t>cancer</a:t>
            </a:r>
            <a:r>
              <a:rPr lang="it-IT" dirty="0" smtClean="0">
                <a:solidFill>
                  <a:schemeClr val="tx1">
                    <a:lumMod val="65000"/>
                    <a:lumOff val="35000"/>
                  </a:schemeClr>
                </a:solidFill>
              </a:rPr>
              <a:t> </a:t>
            </a:r>
            <a:r>
              <a:rPr lang="it-IT" dirty="0" err="1" smtClean="0">
                <a:solidFill>
                  <a:schemeClr val="tx1">
                    <a:lumMod val="65000"/>
                    <a:lumOff val="35000"/>
                  </a:schemeClr>
                </a:solidFill>
              </a:rPr>
              <a:t>cells</a:t>
            </a:r>
            <a:r>
              <a:rPr lang="it-IT" dirty="0" smtClean="0">
                <a:solidFill>
                  <a:schemeClr val="tx1">
                    <a:lumMod val="65000"/>
                    <a:lumOff val="35000"/>
                  </a:schemeClr>
                </a:solidFill>
              </a:rPr>
              <a:t> due to </a:t>
            </a:r>
            <a:r>
              <a:rPr lang="it-IT" dirty="0" err="1" smtClean="0">
                <a:solidFill>
                  <a:schemeClr val="tx1">
                    <a:lumMod val="65000"/>
                    <a:lumOff val="35000"/>
                  </a:schemeClr>
                </a:solidFill>
              </a:rPr>
              <a:t>enzyme</a:t>
            </a:r>
            <a:r>
              <a:rPr lang="it-IT" dirty="0" smtClean="0">
                <a:solidFill>
                  <a:schemeClr val="tx1">
                    <a:lumMod val="65000"/>
                    <a:lumOff val="35000"/>
                  </a:schemeClr>
                </a:solidFill>
              </a:rPr>
              <a:t> </a:t>
            </a:r>
            <a:r>
              <a:rPr lang="it-IT" dirty="0" err="1" smtClean="0">
                <a:solidFill>
                  <a:schemeClr val="tx1">
                    <a:lumMod val="65000"/>
                    <a:lumOff val="35000"/>
                  </a:schemeClr>
                </a:solidFill>
              </a:rPr>
              <a:t>mutations</a:t>
            </a:r>
            <a:r>
              <a:rPr lang="it-IT" dirty="0" smtClean="0">
                <a:solidFill>
                  <a:schemeClr val="tx1">
                    <a:lumMod val="65000"/>
                    <a:lumOff val="35000"/>
                  </a:schemeClr>
                </a:solidFill>
              </a:rPr>
              <a:t> and </a:t>
            </a:r>
            <a:r>
              <a:rPr lang="it-IT" dirty="0" err="1" smtClean="0">
                <a:solidFill>
                  <a:schemeClr val="tx1">
                    <a:lumMod val="65000"/>
                    <a:lumOff val="35000"/>
                  </a:schemeClr>
                </a:solidFill>
              </a:rPr>
              <a:t>act</a:t>
            </a:r>
            <a:r>
              <a:rPr lang="it-IT" dirty="0" smtClean="0">
                <a:solidFill>
                  <a:schemeClr val="tx1">
                    <a:lumMod val="65000"/>
                    <a:lumOff val="35000"/>
                  </a:schemeClr>
                </a:solidFill>
              </a:rPr>
              <a:t> </a:t>
            </a:r>
            <a:r>
              <a:rPr lang="it-IT" dirty="0" err="1" smtClean="0">
                <a:solidFill>
                  <a:schemeClr val="tx1">
                    <a:lumMod val="65000"/>
                    <a:lumOff val="35000"/>
                  </a:schemeClr>
                </a:solidFill>
              </a:rPr>
              <a:t>as</a:t>
            </a:r>
            <a:r>
              <a:rPr lang="it-IT" dirty="0" smtClean="0">
                <a:solidFill>
                  <a:schemeClr val="tx1">
                    <a:lumMod val="65000"/>
                    <a:lumOff val="35000"/>
                  </a:schemeClr>
                </a:solidFill>
              </a:rPr>
              <a:t> </a:t>
            </a:r>
            <a:r>
              <a:rPr lang="it-IT" dirty="0" err="1" smtClean="0">
                <a:solidFill>
                  <a:schemeClr val="tx1">
                    <a:lumMod val="65000"/>
                    <a:lumOff val="35000"/>
                  </a:schemeClr>
                </a:solidFill>
              </a:rPr>
              <a:t>oncogenic</a:t>
            </a:r>
            <a:r>
              <a:rPr lang="it-IT" dirty="0" smtClean="0">
                <a:solidFill>
                  <a:schemeClr val="tx1">
                    <a:lumMod val="65000"/>
                    <a:lumOff val="35000"/>
                  </a:schemeClr>
                </a:solidFill>
              </a:rPr>
              <a:t> </a:t>
            </a:r>
            <a:r>
              <a:rPr lang="it-IT" dirty="0" err="1" smtClean="0">
                <a:solidFill>
                  <a:schemeClr val="tx1">
                    <a:lumMod val="65000"/>
                    <a:lumOff val="35000"/>
                  </a:schemeClr>
                </a:solidFill>
              </a:rPr>
              <a:t>signalling</a:t>
            </a:r>
            <a:r>
              <a:rPr lang="it-IT" dirty="0" smtClean="0">
                <a:solidFill>
                  <a:schemeClr val="tx1">
                    <a:lumMod val="65000"/>
                    <a:lumOff val="35000"/>
                  </a:schemeClr>
                </a:solidFill>
              </a:rPr>
              <a:t> </a:t>
            </a:r>
            <a:r>
              <a:rPr lang="it-IT" dirty="0" err="1" smtClean="0">
                <a:solidFill>
                  <a:schemeClr val="tx1">
                    <a:lumMod val="65000"/>
                    <a:lumOff val="35000"/>
                  </a:schemeClr>
                </a:solidFill>
              </a:rPr>
              <a:t>molecules</a:t>
            </a:r>
            <a:r>
              <a:rPr lang="it-IT" dirty="0" smtClean="0">
                <a:solidFill>
                  <a:schemeClr val="tx1">
                    <a:lumMod val="65000"/>
                    <a:lumOff val="35000"/>
                  </a:schemeClr>
                </a:solidFill>
              </a:rPr>
              <a:t> </a:t>
            </a:r>
            <a:endParaRPr lang="it-IT" dirty="0">
              <a:solidFill>
                <a:schemeClr val="tx1">
                  <a:lumMod val="65000"/>
                  <a:lumOff val="35000"/>
                </a:schemeClr>
              </a:solidFill>
            </a:endParaRPr>
          </a:p>
        </p:txBody>
      </p:sp>
      <p:sp>
        <p:nvSpPr>
          <p:cNvPr id="3" name="Segnaposto piè di pagina 2"/>
          <p:cNvSpPr>
            <a:spLocks noGrp="1"/>
          </p:cNvSpPr>
          <p:nvPr>
            <p:ph type="ftr" sz="quarter" idx="11"/>
          </p:nvPr>
        </p:nvSpPr>
        <p:spPr/>
        <p:txBody>
          <a:bodyPr/>
          <a:lstStyle/>
          <a:p>
            <a:r>
              <a:rPr lang="it-IT" smtClean="0"/>
              <a:t>991SV-BIOCHEMISTRY OF AGE RELATED DISEASES </a:t>
            </a:r>
            <a:endParaRPr lang="it-IT"/>
          </a:p>
        </p:txBody>
      </p:sp>
      <p:sp>
        <p:nvSpPr>
          <p:cNvPr id="4" name="Segnaposto numero diapositiva 3"/>
          <p:cNvSpPr>
            <a:spLocks noGrp="1"/>
          </p:cNvSpPr>
          <p:nvPr>
            <p:ph type="sldNum" sz="quarter" idx="12"/>
          </p:nvPr>
        </p:nvSpPr>
        <p:spPr/>
        <p:txBody>
          <a:bodyPr/>
          <a:lstStyle/>
          <a:p>
            <a:fld id="{2DA65D15-912F-9A42-9386-3FE2ECFEDC7B}" type="slidenum">
              <a:rPr lang="it-IT" smtClean="0"/>
              <a:t>26</a:t>
            </a:fld>
            <a:endParaRPr lang="it-IT"/>
          </a:p>
        </p:txBody>
      </p:sp>
      <p:pic>
        <p:nvPicPr>
          <p:cNvPr id="7" name="Immagine 6"/>
          <p:cNvPicPr>
            <a:picLocks noChangeAspect="1"/>
          </p:cNvPicPr>
          <p:nvPr/>
        </p:nvPicPr>
        <p:blipFill>
          <a:blip r:embed="rId2"/>
          <a:stretch>
            <a:fillRect/>
          </a:stretch>
        </p:blipFill>
        <p:spPr>
          <a:xfrm>
            <a:off x="4410446" y="1315144"/>
            <a:ext cx="3997628" cy="4539859"/>
          </a:xfrm>
          <a:prstGeom prst="rect">
            <a:avLst/>
          </a:prstGeom>
        </p:spPr>
      </p:pic>
      <p:sp>
        <p:nvSpPr>
          <p:cNvPr id="2" name="Segnaposto data 1"/>
          <p:cNvSpPr>
            <a:spLocks noGrp="1"/>
          </p:cNvSpPr>
          <p:nvPr>
            <p:ph type="dt" sz="half" idx="10"/>
          </p:nvPr>
        </p:nvSpPr>
        <p:spPr/>
        <p:txBody>
          <a:bodyPr/>
          <a:lstStyle/>
          <a:p>
            <a:r>
              <a:rPr lang="it-IT" smtClean="0"/>
              <a:t>09-10/04/2019</a:t>
            </a:r>
            <a:endParaRPr lang="it-IT"/>
          </a:p>
        </p:txBody>
      </p:sp>
    </p:spTree>
    <p:extLst>
      <p:ext uri="{BB962C8B-B14F-4D97-AF65-F5344CB8AC3E}">
        <p14:creationId xmlns:p14="http://schemas.microsoft.com/office/powerpoint/2010/main" val="142062423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8"/>
          <p:cNvSpPr>
            <a:spLocks noGrp="1"/>
          </p:cNvSpPr>
          <p:nvPr>
            <p:ph type="title"/>
          </p:nvPr>
        </p:nvSpPr>
        <p:spPr>
          <a:xfrm>
            <a:off x="457200" y="200538"/>
            <a:ext cx="8229600" cy="847212"/>
          </a:xfrm>
        </p:spPr>
        <p:txBody>
          <a:bodyPr>
            <a:noAutofit/>
          </a:bodyPr>
          <a:lstStyle/>
          <a:p>
            <a:r>
              <a:rPr lang="it-IT" sz="2800" dirty="0" err="1"/>
              <a:t>Nicotinamide</a:t>
            </a:r>
            <a:r>
              <a:rPr lang="it-IT" sz="2800" dirty="0"/>
              <a:t> nucleotide </a:t>
            </a:r>
            <a:r>
              <a:rPr lang="it-IT" sz="2800" dirty="0" err="1"/>
              <a:t>transhydrogenase</a:t>
            </a:r>
            <a:r>
              <a:rPr lang="it-IT" sz="2800" dirty="0"/>
              <a:t> (NNT</a:t>
            </a:r>
            <a:r>
              <a:rPr lang="it-IT" sz="2800" dirty="0" smtClean="0"/>
              <a:t>)</a:t>
            </a:r>
            <a:r>
              <a:rPr lang="it-IT" sz="2800" dirty="0"/>
              <a:t/>
            </a:r>
            <a:br>
              <a:rPr lang="it-IT" sz="2800" dirty="0"/>
            </a:br>
            <a:r>
              <a:rPr lang="it-IT" sz="2800" dirty="0"/>
              <a:t>(EC:1.6.1.2</a:t>
            </a:r>
            <a:r>
              <a:rPr lang="it-IT" sz="2800" dirty="0" smtClean="0"/>
              <a:t>): </a:t>
            </a:r>
            <a:r>
              <a:rPr lang="it-IT" sz="2800" dirty="0"/>
              <a:t>NADPH + NAD</a:t>
            </a:r>
            <a:r>
              <a:rPr lang="it-IT" sz="2800" baseline="30000" dirty="0"/>
              <a:t>+</a:t>
            </a:r>
            <a:r>
              <a:rPr lang="it-IT" sz="2800" dirty="0"/>
              <a:t> &lt;=&gt; NADP</a:t>
            </a:r>
            <a:r>
              <a:rPr lang="it-IT" sz="2800" baseline="30000" dirty="0"/>
              <a:t>+</a:t>
            </a:r>
            <a:r>
              <a:rPr lang="it-IT" sz="2800" dirty="0"/>
              <a:t> + NADH</a:t>
            </a:r>
            <a:br>
              <a:rPr lang="it-IT" sz="2800" dirty="0"/>
            </a:br>
            <a:endParaRPr lang="it-IT" sz="2800" dirty="0"/>
          </a:p>
        </p:txBody>
      </p:sp>
      <p:sp>
        <p:nvSpPr>
          <p:cNvPr id="7" name="Segnaposto piè di pagina 6"/>
          <p:cNvSpPr>
            <a:spLocks noGrp="1"/>
          </p:cNvSpPr>
          <p:nvPr>
            <p:ph type="ftr" sz="quarter" idx="11"/>
          </p:nvPr>
        </p:nvSpPr>
        <p:spPr/>
        <p:txBody>
          <a:bodyPr/>
          <a:lstStyle/>
          <a:p>
            <a:r>
              <a:rPr lang="it-IT" smtClean="0"/>
              <a:t>991SV-BIOCHEMISTRY OF AGE RELATED DISEASES </a:t>
            </a:r>
            <a:endParaRPr lang="it-IT"/>
          </a:p>
        </p:txBody>
      </p:sp>
      <p:sp>
        <p:nvSpPr>
          <p:cNvPr id="8" name="Segnaposto numero diapositiva 7"/>
          <p:cNvSpPr>
            <a:spLocks noGrp="1"/>
          </p:cNvSpPr>
          <p:nvPr>
            <p:ph type="sldNum" sz="quarter" idx="12"/>
          </p:nvPr>
        </p:nvSpPr>
        <p:spPr/>
        <p:txBody>
          <a:bodyPr/>
          <a:lstStyle/>
          <a:p>
            <a:fld id="{2DA65D15-912F-9A42-9386-3FE2ECFEDC7B}" type="slidenum">
              <a:rPr lang="it-IT" smtClean="0"/>
              <a:t>27</a:t>
            </a:fld>
            <a:endParaRPr lang="it-IT"/>
          </a:p>
        </p:txBody>
      </p:sp>
      <p:pic>
        <p:nvPicPr>
          <p:cNvPr id="11" name="Immagine 10"/>
          <p:cNvPicPr>
            <a:picLocks noChangeAspect="1"/>
          </p:cNvPicPr>
          <p:nvPr/>
        </p:nvPicPr>
        <p:blipFill>
          <a:blip r:embed="rId2"/>
          <a:stretch>
            <a:fillRect/>
          </a:stretch>
        </p:blipFill>
        <p:spPr>
          <a:xfrm>
            <a:off x="1803400" y="1047750"/>
            <a:ext cx="5537200" cy="5308600"/>
          </a:xfrm>
          <a:prstGeom prst="rect">
            <a:avLst/>
          </a:prstGeom>
        </p:spPr>
      </p:pic>
      <p:sp>
        <p:nvSpPr>
          <p:cNvPr id="12" name="Freccia giù 11"/>
          <p:cNvSpPr/>
          <p:nvPr/>
        </p:nvSpPr>
        <p:spPr>
          <a:xfrm>
            <a:off x="2406096" y="1047750"/>
            <a:ext cx="284053" cy="573270"/>
          </a:xfrm>
          <a:prstGeom prst="down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sp>
        <p:nvSpPr>
          <p:cNvPr id="2" name="Segnaposto data 1"/>
          <p:cNvSpPr>
            <a:spLocks noGrp="1"/>
          </p:cNvSpPr>
          <p:nvPr>
            <p:ph type="dt" sz="half" idx="10"/>
          </p:nvPr>
        </p:nvSpPr>
        <p:spPr/>
        <p:txBody>
          <a:bodyPr/>
          <a:lstStyle/>
          <a:p>
            <a:r>
              <a:rPr lang="it-IT" smtClean="0"/>
              <a:t>09-10/04/2019</a:t>
            </a:r>
            <a:endParaRPr lang="it-IT"/>
          </a:p>
        </p:txBody>
      </p:sp>
      <p:sp>
        <p:nvSpPr>
          <p:cNvPr id="3" name="CasellaDiTesto 2"/>
          <p:cNvSpPr txBox="1"/>
          <p:nvPr/>
        </p:nvSpPr>
        <p:spPr>
          <a:xfrm>
            <a:off x="6104466" y="3012701"/>
            <a:ext cx="2472267" cy="646331"/>
          </a:xfrm>
          <a:prstGeom prst="rect">
            <a:avLst/>
          </a:prstGeom>
          <a:noFill/>
          <a:ln>
            <a:solidFill>
              <a:srgbClr val="4F81BD"/>
            </a:solidFill>
          </a:ln>
        </p:spPr>
        <p:txBody>
          <a:bodyPr wrap="square" rtlCol="0">
            <a:spAutoFit/>
          </a:bodyPr>
          <a:lstStyle/>
          <a:p>
            <a:r>
              <a:rPr lang="it-IT" dirty="0" err="1" smtClean="0"/>
              <a:t>Superoxide</a:t>
            </a:r>
            <a:r>
              <a:rPr lang="it-IT" dirty="0" smtClean="0"/>
              <a:t> </a:t>
            </a:r>
            <a:r>
              <a:rPr lang="it-IT" dirty="0" err="1" smtClean="0"/>
              <a:t>dismutase</a:t>
            </a:r>
            <a:r>
              <a:rPr lang="it-IT" dirty="0" smtClean="0"/>
              <a:t>, SOD</a:t>
            </a:r>
            <a:endParaRPr lang="it-IT" dirty="0"/>
          </a:p>
        </p:txBody>
      </p:sp>
      <p:cxnSp>
        <p:nvCxnSpPr>
          <p:cNvPr id="5" name="Connettore 2 4"/>
          <p:cNvCxnSpPr/>
          <p:nvPr/>
        </p:nvCxnSpPr>
        <p:spPr>
          <a:xfrm flipH="1">
            <a:off x="5604933" y="3335867"/>
            <a:ext cx="499533" cy="169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CasellaDiTesto 12"/>
          <p:cNvSpPr txBox="1"/>
          <p:nvPr/>
        </p:nvSpPr>
        <p:spPr>
          <a:xfrm>
            <a:off x="6256866" y="4096434"/>
            <a:ext cx="2472267" cy="646331"/>
          </a:xfrm>
          <a:prstGeom prst="rect">
            <a:avLst/>
          </a:prstGeom>
          <a:noFill/>
          <a:ln>
            <a:solidFill>
              <a:srgbClr val="4F81BD"/>
            </a:solidFill>
          </a:ln>
        </p:spPr>
        <p:txBody>
          <a:bodyPr wrap="square" rtlCol="0">
            <a:spAutoFit/>
          </a:bodyPr>
          <a:lstStyle/>
          <a:p>
            <a:r>
              <a:rPr lang="it-IT" dirty="0" err="1" smtClean="0"/>
              <a:t>Glutathione</a:t>
            </a:r>
            <a:r>
              <a:rPr lang="it-IT" dirty="0" smtClean="0"/>
              <a:t> </a:t>
            </a:r>
            <a:r>
              <a:rPr lang="it-IT" dirty="0" err="1" smtClean="0"/>
              <a:t>peroxidase</a:t>
            </a:r>
            <a:r>
              <a:rPr lang="it-IT" dirty="0" smtClean="0"/>
              <a:t>, </a:t>
            </a:r>
            <a:r>
              <a:rPr lang="it-IT" dirty="0" err="1" smtClean="0"/>
              <a:t>GPx</a:t>
            </a:r>
            <a:endParaRPr lang="it-IT" dirty="0"/>
          </a:p>
        </p:txBody>
      </p:sp>
      <p:sp>
        <p:nvSpPr>
          <p:cNvPr id="14" name="CasellaDiTesto 13"/>
          <p:cNvSpPr txBox="1"/>
          <p:nvPr/>
        </p:nvSpPr>
        <p:spPr>
          <a:xfrm>
            <a:off x="4563532" y="4558099"/>
            <a:ext cx="618067" cy="369332"/>
          </a:xfrm>
          <a:prstGeom prst="rect">
            <a:avLst/>
          </a:prstGeom>
          <a:noFill/>
          <a:ln>
            <a:solidFill>
              <a:srgbClr val="4F81BD"/>
            </a:solidFill>
          </a:ln>
        </p:spPr>
        <p:txBody>
          <a:bodyPr wrap="square" rtlCol="0">
            <a:spAutoFit/>
          </a:bodyPr>
          <a:lstStyle/>
          <a:p>
            <a:r>
              <a:rPr lang="it-IT" dirty="0" smtClean="0"/>
              <a:t>GSH</a:t>
            </a:r>
            <a:endParaRPr lang="it-IT" dirty="0"/>
          </a:p>
        </p:txBody>
      </p:sp>
      <p:sp>
        <p:nvSpPr>
          <p:cNvPr id="15" name="CasellaDiTesto 14"/>
          <p:cNvSpPr txBox="1"/>
          <p:nvPr/>
        </p:nvSpPr>
        <p:spPr>
          <a:xfrm>
            <a:off x="4199464" y="3574367"/>
            <a:ext cx="795867" cy="369332"/>
          </a:xfrm>
          <a:prstGeom prst="rect">
            <a:avLst/>
          </a:prstGeom>
          <a:noFill/>
          <a:ln>
            <a:solidFill>
              <a:srgbClr val="4F81BD"/>
            </a:solidFill>
          </a:ln>
        </p:spPr>
        <p:txBody>
          <a:bodyPr wrap="square" rtlCol="0">
            <a:spAutoFit/>
          </a:bodyPr>
          <a:lstStyle/>
          <a:p>
            <a:r>
              <a:rPr lang="it-IT" dirty="0" smtClean="0"/>
              <a:t>GSSG</a:t>
            </a:r>
            <a:endParaRPr lang="it-IT" dirty="0"/>
          </a:p>
        </p:txBody>
      </p:sp>
      <p:sp>
        <p:nvSpPr>
          <p:cNvPr id="16" name="CasellaDiTesto 15"/>
          <p:cNvSpPr txBox="1"/>
          <p:nvPr/>
        </p:nvSpPr>
        <p:spPr>
          <a:xfrm>
            <a:off x="118533" y="4604265"/>
            <a:ext cx="2472267" cy="646331"/>
          </a:xfrm>
          <a:prstGeom prst="rect">
            <a:avLst/>
          </a:prstGeom>
          <a:noFill/>
          <a:ln>
            <a:solidFill>
              <a:srgbClr val="4F81BD"/>
            </a:solidFill>
          </a:ln>
        </p:spPr>
        <p:txBody>
          <a:bodyPr wrap="square" rtlCol="0">
            <a:spAutoFit/>
          </a:bodyPr>
          <a:lstStyle/>
          <a:p>
            <a:r>
              <a:rPr lang="it-IT" dirty="0" err="1" smtClean="0"/>
              <a:t>Glutathione</a:t>
            </a:r>
            <a:r>
              <a:rPr lang="it-IT" dirty="0" smtClean="0"/>
              <a:t> </a:t>
            </a:r>
            <a:r>
              <a:rPr lang="it-IT" dirty="0" err="1" smtClean="0"/>
              <a:t>reductase</a:t>
            </a:r>
            <a:r>
              <a:rPr lang="it-IT" dirty="0" smtClean="0"/>
              <a:t>, GR</a:t>
            </a:r>
            <a:endParaRPr lang="it-IT" dirty="0"/>
          </a:p>
        </p:txBody>
      </p:sp>
      <p:cxnSp>
        <p:nvCxnSpPr>
          <p:cNvPr id="17" name="Connettore 2 16"/>
          <p:cNvCxnSpPr/>
          <p:nvPr/>
        </p:nvCxnSpPr>
        <p:spPr>
          <a:xfrm flipV="1">
            <a:off x="2590800" y="4250267"/>
            <a:ext cx="880533" cy="67716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2654568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 y="274638"/>
            <a:ext cx="8922607" cy="1143000"/>
          </a:xfrm>
        </p:spPr>
        <p:txBody>
          <a:bodyPr>
            <a:normAutofit fontScale="90000"/>
          </a:bodyPr>
          <a:lstStyle/>
          <a:p>
            <a:r>
              <a:rPr lang="it-IT" dirty="0" err="1" smtClean="0"/>
              <a:t>Glutamate</a:t>
            </a:r>
            <a:r>
              <a:rPr lang="it-IT" dirty="0"/>
              <a:t> </a:t>
            </a:r>
            <a:r>
              <a:rPr lang="it-IT" dirty="0" smtClean="0"/>
              <a:t>DH </a:t>
            </a:r>
            <a:r>
              <a:rPr lang="it-IT" sz="4000" dirty="0" smtClean="0"/>
              <a:t>EC 1.4.1.4 </a:t>
            </a:r>
            <a:br>
              <a:rPr lang="it-IT" sz="4000" dirty="0" smtClean="0"/>
            </a:br>
            <a:r>
              <a:rPr lang="it-IT" sz="2700" dirty="0" smtClean="0"/>
              <a:t> L</a:t>
            </a:r>
            <a:r>
              <a:rPr lang="it-IT" sz="2700" dirty="0"/>
              <a:t>-</a:t>
            </a:r>
            <a:r>
              <a:rPr lang="it-IT" sz="2700" dirty="0" err="1"/>
              <a:t>glutamate</a:t>
            </a:r>
            <a:r>
              <a:rPr lang="it-IT" sz="2700" dirty="0"/>
              <a:t> + H</a:t>
            </a:r>
            <a:r>
              <a:rPr lang="it-IT" sz="2700" baseline="-25000" dirty="0"/>
              <a:t>2</a:t>
            </a:r>
            <a:r>
              <a:rPr lang="it-IT" sz="2700" dirty="0"/>
              <a:t>O + NADP</a:t>
            </a:r>
            <a:r>
              <a:rPr lang="it-IT" sz="2700" baseline="30000" dirty="0"/>
              <a:t>+</a:t>
            </a:r>
            <a:r>
              <a:rPr lang="it-IT" sz="2700" dirty="0"/>
              <a:t> = 2-oxoglutarate + NH</a:t>
            </a:r>
            <a:r>
              <a:rPr lang="it-IT" sz="2700" baseline="-25000" dirty="0"/>
              <a:t>3</a:t>
            </a:r>
            <a:r>
              <a:rPr lang="it-IT" sz="2700" dirty="0"/>
              <a:t> + NADPH + </a:t>
            </a:r>
            <a:r>
              <a:rPr lang="it-IT" sz="2700" dirty="0" smtClean="0"/>
              <a:t>H</a:t>
            </a:r>
            <a:r>
              <a:rPr lang="it-IT" sz="2700" baseline="30000" dirty="0" smtClean="0"/>
              <a:t>+</a:t>
            </a:r>
            <a:r>
              <a:rPr lang="it-IT" dirty="0" smtClean="0"/>
              <a:t> </a:t>
            </a:r>
            <a:endParaRPr lang="it-IT" dirty="0"/>
          </a:p>
        </p:txBody>
      </p:sp>
      <p:sp>
        <p:nvSpPr>
          <p:cNvPr id="3" name="Segnaposto piè di pagina 2"/>
          <p:cNvSpPr>
            <a:spLocks noGrp="1"/>
          </p:cNvSpPr>
          <p:nvPr>
            <p:ph type="ftr" sz="quarter" idx="11"/>
          </p:nvPr>
        </p:nvSpPr>
        <p:spPr/>
        <p:txBody>
          <a:bodyPr/>
          <a:lstStyle/>
          <a:p>
            <a:r>
              <a:rPr lang="it-IT" smtClean="0"/>
              <a:t>991SV-BIOCHEMISTRY OF AGE RELATED DISEASES </a:t>
            </a:r>
            <a:endParaRPr lang="it-IT"/>
          </a:p>
        </p:txBody>
      </p:sp>
      <p:sp>
        <p:nvSpPr>
          <p:cNvPr id="4" name="Segnaposto numero diapositiva 3"/>
          <p:cNvSpPr>
            <a:spLocks noGrp="1"/>
          </p:cNvSpPr>
          <p:nvPr>
            <p:ph type="sldNum" sz="quarter" idx="12"/>
          </p:nvPr>
        </p:nvSpPr>
        <p:spPr/>
        <p:txBody>
          <a:bodyPr/>
          <a:lstStyle/>
          <a:p>
            <a:fld id="{2DA65D15-912F-9A42-9386-3FE2ECFEDC7B}" type="slidenum">
              <a:rPr lang="it-IT" smtClean="0"/>
              <a:t>28</a:t>
            </a:fld>
            <a:endParaRPr lang="it-IT"/>
          </a:p>
        </p:txBody>
      </p:sp>
      <p:pic>
        <p:nvPicPr>
          <p:cNvPr id="6" name="Immagine 5"/>
          <p:cNvPicPr>
            <a:picLocks noChangeAspect="1"/>
          </p:cNvPicPr>
          <p:nvPr/>
        </p:nvPicPr>
        <p:blipFill>
          <a:blip r:embed="rId2"/>
          <a:stretch>
            <a:fillRect/>
          </a:stretch>
        </p:blipFill>
        <p:spPr>
          <a:xfrm>
            <a:off x="914400" y="2171700"/>
            <a:ext cx="7315200" cy="2514600"/>
          </a:xfrm>
          <a:prstGeom prst="rect">
            <a:avLst/>
          </a:prstGeom>
        </p:spPr>
      </p:pic>
      <p:sp>
        <p:nvSpPr>
          <p:cNvPr id="5" name="Segnaposto data 4"/>
          <p:cNvSpPr>
            <a:spLocks noGrp="1"/>
          </p:cNvSpPr>
          <p:nvPr>
            <p:ph type="dt" sz="half" idx="10"/>
          </p:nvPr>
        </p:nvSpPr>
        <p:spPr/>
        <p:txBody>
          <a:bodyPr/>
          <a:lstStyle/>
          <a:p>
            <a:r>
              <a:rPr lang="it-IT" smtClean="0"/>
              <a:t>09-10/04/2019</a:t>
            </a:r>
            <a:endParaRPr lang="it-IT"/>
          </a:p>
        </p:txBody>
      </p:sp>
    </p:spTree>
    <p:extLst>
      <p:ext uri="{BB962C8B-B14F-4D97-AF65-F5344CB8AC3E}">
        <p14:creationId xmlns:p14="http://schemas.microsoft.com/office/powerpoint/2010/main" val="270003573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The </a:t>
            </a:r>
            <a:r>
              <a:rPr lang="it-IT" dirty="0" err="1" smtClean="0"/>
              <a:t>hallmark</a:t>
            </a:r>
            <a:r>
              <a:rPr lang="it-IT" dirty="0" smtClean="0"/>
              <a:t> of </a:t>
            </a:r>
            <a:r>
              <a:rPr lang="it-IT" dirty="0" err="1" smtClean="0"/>
              <a:t>cancer</a:t>
            </a:r>
            <a:r>
              <a:rPr lang="it-IT" dirty="0" smtClean="0"/>
              <a:t> </a:t>
            </a:r>
            <a:endParaRPr lang="it-IT" dirty="0"/>
          </a:p>
        </p:txBody>
      </p:sp>
      <p:sp>
        <p:nvSpPr>
          <p:cNvPr id="3" name="Sottotitolo 2"/>
          <p:cNvSpPr>
            <a:spLocks noGrp="1"/>
          </p:cNvSpPr>
          <p:nvPr>
            <p:ph idx="1"/>
          </p:nvPr>
        </p:nvSpPr>
        <p:spPr/>
        <p:txBody>
          <a:bodyPr>
            <a:normAutofit fontScale="85000" lnSpcReduction="20000"/>
          </a:bodyPr>
          <a:lstStyle/>
          <a:p>
            <a:r>
              <a:rPr lang="it-IT" b="1" dirty="0" err="1" smtClean="0"/>
              <a:t>Each</a:t>
            </a:r>
            <a:r>
              <a:rPr lang="it-IT" b="1" dirty="0" smtClean="0"/>
              <a:t> </a:t>
            </a:r>
            <a:r>
              <a:rPr lang="it-IT" b="1" dirty="0" err="1" smtClean="0"/>
              <a:t>tumour</a:t>
            </a:r>
            <a:r>
              <a:rPr lang="it-IT" b="1" dirty="0" smtClean="0"/>
              <a:t> </a:t>
            </a:r>
            <a:r>
              <a:rPr lang="it-IT" b="1" dirty="0" err="1" smtClean="0"/>
              <a:t>has</a:t>
            </a:r>
            <a:r>
              <a:rPr lang="it-IT" b="1" dirty="0" smtClean="0"/>
              <a:t> a </a:t>
            </a:r>
            <a:r>
              <a:rPr lang="it-IT" b="1" dirty="0" err="1" smtClean="0"/>
              <a:t>unique</a:t>
            </a:r>
            <a:r>
              <a:rPr lang="it-IT" b="1" dirty="0" smtClean="0"/>
              <a:t> </a:t>
            </a:r>
            <a:r>
              <a:rPr lang="it-IT" b="1" dirty="0" err="1" smtClean="0"/>
              <a:t>genotype</a:t>
            </a:r>
            <a:endParaRPr lang="it-IT" b="1" dirty="0" smtClean="0"/>
          </a:p>
          <a:p>
            <a:pPr lvl="1"/>
            <a:r>
              <a:rPr lang="it-IT" dirty="0" err="1" smtClean="0"/>
              <a:t>Mutations</a:t>
            </a:r>
            <a:r>
              <a:rPr lang="it-IT" dirty="0" smtClean="0"/>
              <a:t> of </a:t>
            </a:r>
            <a:r>
              <a:rPr lang="it-IT" dirty="0" err="1" smtClean="0"/>
              <a:t>oncogenes</a:t>
            </a:r>
            <a:r>
              <a:rPr lang="it-IT" dirty="0" smtClean="0"/>
              <a:t> and </a:t>
            </a:r>
            <a:r>
              <a:rPr lang="it-IT" dirty="0" err="1" smtClean="0"/>
              <a:t>tumor-supressor</a:t>
            </a:r>
            <a:r>
              <a:rPr lang="it-IT" dirty="0" smtClean="0"/>
              <a:t> </a:t>
            </a:r>
            <a:r>
              <a:rPr lang="it-IT" dirty="0" err="1" smtClean="0"/>
              <a:t>genes</a:t>
            </a:r>
            <a:endParaRPr lang="it-IT" dirty="0" smtClean="0"/>
          </a:p>
          <a:p>
            <a:pPr lvl="1"/>
            <a:r>
              <a:rPr lang="it-IT" dirty="0" err="1" smtClean="0"/>
              <a:t>biodiversity</a:t>
            </a:r>
            <a:r>
              <a:rPr lang="it-IT" dirty="0" smtClean="0"/>
              <a:t>, </a:t>
            </a:r>
            <a:r>
              <a:rPr lang="it-IT" dirty="0" err="1" smtClean="0"/>
              <a:t>without</a:t>
            </a:r>
            <a:r>
              <a:rPr lang="it-IT" dirty="0" smtClean="0"/>
              <a:t> </a:t>
            </a:r>
            <a:r>
              <a:rPr lang="it-IT" dirty="0" err="1" smtClean="0"/>
              <a:t>taxonomy</a:t>
            </a:r>
            <a:endParaRPr lang="it-IT" dirty="0" smtClean="0"/>
          </a:p>
          <a:p>
            <a:pPr lvl="2"/>
            <a:r>
              <a:rPr lang="it-IT" dirty="0" smtClean="0"/>
              <a:t>PERSONALISED MEDICINE (</a:t>
            </a:r>
            <a:r>
              <a:rPr lang="it-IT" i="1" dirty="0" err="1" smtClean="0"/>
              <a:t>not</a:t>
            </a:r>
            <a:r>
              <a:rPr lang="it-IT" i="1" dirty="0" smtClean="0"/>
              <a:t> </a:t>
            </a:r>
            <a:r>
              <a:rPr lang="it-IT" i="1" dirty="0" err="1" smtClean="0"/>
              <a:t>treated</a:t>
            </a:r>
            <a:r>
              <a:rPr lang="it-IT" i="1" dirty="0" smtClean="0"/>
              <a:t> </a:t>
            </a:r>
            <a:r>
              <a:rPr lang="it-IT" i="1" dirty="0" err="1" smtClean="0"/>
              <a:t>here</a:t>
            </a:r>
            <a:r>
              <a:rPr lang="it-IT" dirty="0" smtClean="0"/>
              <a:t>)</a:t>
            </a:r>
          </a:p>
          <a:p>
            <a:r>
              <a:rPr lang="it-IT" b="1" dirty="0" err="1" smtClean="0"/>
              <a:t>Most</a:t>
            </a:r>
            <a:r>
              <a:rPr lang="it-IT" b="1" dirty="0" smtClean="0"/>
              <a:t> </a:t>
            </a:r>
            <a:r>
              <a:rPr lang="it-IT" b="1" dirty="0" err="1" smtClean="0"/>
              <a:t>tumors</a:t>
            </a:r>
            <a:r>
              <a:rPr lang="it-IT" b="1" dirty="0" smtClean="0"/>
              <a:t> </a:t>
            </a:r>
            <a:r>
              <a:rPr lang="it-IT" b="1" dirty="0" err="1" smtClean="0"/>
              <a:t>have</a:t>
            </a:r>
            <a:r>
              <a:rPr lang="it-IT" b="1" dirty="0" smtClean="0"/>
              <a:t> a common </a:t>
            </a:r>
            <a:r>
              <a:rPr lang="it-IT" b="1" dirty="0" err="1" smtClean="0"/>
              <a:t>metabolic</a:t>
            </a:r>
            <a:r>
              <a:rPr lang="it-IT" b="1" dirty="0" smtClean="0"/>
              <a:t> </a:t>
            </a:r>
            <a:r>
              <a:rPr lang="it-IT" b="1" dirty="0" err="1" smtClean="0"/>
              <a:t>phenotype</a:t>
            </a:r>
            <a:endParaRPr lang="it-IT" b="1" dirty="0" smtClean="0"/>
          </a:p>
          <a:p>
            <a:pPr lvl="1"/>
            <a:r>
              <a:rPr lang="it-IT" dirty="0" err="1" smtClean="0"/>
              <a:t>lactogenic</a:t>
            </a:r>
            <a:r>
              <a:rPr lang="it-IT" dirty="0" smtClean="0"/>
              <a:t> (</a:t>
            </a:r>
            <a:r>
              <a:rPr lang="it-IT" dirty="0" err="1" smtClean="0"/>
              <a:t>Warburg’s</a:t>
            </a:r>
            <a:r>
              <a:rPr lang="it-IT" dirty="0" smtClean="0"/>
              <a:t> </a:t>
            </a:r>
            <a:r>
              <a:rPr lang="it-IT" dirty="0" err="1" smtClean="0"/>
              <a:t>effect</a:t>
            </a:r>
            <a:r>
              <a:rPr lang="it-IT" dirty="0" smtClean="0"/>
              <a:t>), “</a:t>
            </a:r>
            <a:r>
              <a:rPr lang="it-IT" dirty="0" err="1" smtClean="0"/>
              <a:t>glutaminovore</a:t>
            </a:r>
            <a:r>
              <a:rPr lang="it-IT" dirty="0" smtClean="0"/>
              <a:t>”</a:t>
            </a:r>
          </a:p>
          <a:p>
            <a:pPr lvl="1"/>
            <a:r>
              <a:rPr lang="it-IT" u="sng" dirty="0" smtClean="0"/>
              <a:t>the </a:t>
            </a:r>
            <a:r>
              <a:rPr lang="it-IT" u="sng" dirty="0" err="1" smtClean="0"/>
              <a:t>environment</a:t>
            </a:r>
            <a:r>
              <a:rPr lang="it-IT" u="sng" dirty="0" smtClean="0"/>
              <a:t> </a:t>
            </a:r>
            <a:r>
              <a:rPr lang="it-IT" u="sng" dirty="0"/>
              <a:t>can </a:t>
            </a:r>
            <a:r>
              <a:rPr lang="it-IT" u="sng" dirty="0" err="1"/>
              <a:t>influence</a:t>
            </a:r>
            <a:r>
              <a:rPr lang="it-IT" u="sng" dirty="0"/>
              <a:t> </a:t>
            </a:r>
            <a:r>
              <a:rPr lang="it-IT" u="sng" dirty="0" smtClean="0"/>
              <a:t>the </a:t>
            </a:r>
            <a:r>
              <a:rPr lang="it-IT" u="sng" dirty="0" err="1" smtClean="0"/>
              <a:t>metabolic</a:t>
            </a:r>
            <a:r>
              <a:rPr lang="it-IT" u="sng" dirty="0" smtClean="0"/>
              <a:t> </a:t>
            </a:r>
            <a:r>
              <a:rPr lang="it-IT" u="sng" dirty="0" err="1"/>
              <a:t>phenotypes</a:t>
            </a:r>
            <a:r>
              <a:rPr lang="it-IT" u="sng" dirty="0"/>
              <a:t> of </a:t>
            </a:r>
            <a:r>
              <a:rPr lang="it-IT" u="sng" dirty="0" err="1"/>
              <a:t>cancer</a:t>
            </a:r>
            <a:r>
              <a:rPr lang="it-IT" u="sng" dirty="0"/>
              <a:t> </a:t>
            </a:r>
            <a:r>
              <a:rPr lang="it-IT" u="sng" dirty="0" err="1"/>
              <a:t>cells</a:t>
            </a:r>
            <a:endParaRPr lang="it-IT" u="sng" dirty="0" smtClean="0"/>
          </a:p>
          <a:p>
            <a:pPr lvl="2"/>
            <a:r>
              <a:rPr lang="it-IT" dirty="0" smtClean="0"/>
              <a:t>COMMON PHARMACOLOGICAL APPROACH (</a:t>
            </a:r>
            <a:r>
              <a:rPr lang="it-IT" b="1" i="1" dirty="0" err="1" smtClean="0">
                <a:solidFill>
                  <a:srgbClr val="FF0000"/>
                </a:solidFill>
              </a:rPr>
              <a:t>next</a:t>
            </a:r>
            <a:r>
              <a:rPr lang="it-IT" b="1" i="1" dirty="0" smtClean="0">
                <a:solidFill>
                  <a:srgbClr val="FF0000"/>
                </a:solidFill>
              </a:rPr>
              <a:t> slide</a:t>
            </a:r>
            <a:r>
              <a:rPr lang="it-IT" dirty="0" smtClean="0"/>
              <a:t>)</a:t>
            </a:r>
          </a:p>
          <a:p>
            <a:r>
              <a:rPr lang="it-IT" b="1" dirty="0" err="1" smtClean="0"/>
              <a:t>Each</a:t>
            </a:r>
            <a:r>
              <a:rPr lang="it-IT" b="1" dirty="0" smtClean="0"/>
              <a:t> </a:t>
            </a:r>
            <a:r>
              <a:rPr lang="it-IT" b="1" dirty="0" err="1" smtClean="0"/>
              <a:t>tumour</a:t>
            </a:r>
            <a:r>
              <a:rPr lang="it-IT" b="1" dirty="0" smtClean="0"/>
              <a:t> </a:t>
            </a:r>
            <a:r>
              <a:rPr lang="it-IT" b="1" dirty="0" err="1" smtClean="0"/>
              <a:t>has</a:t>
            </a:r>
            <a:r>
              <a:rPr lang="it-IT" b="1" dirty="0" smtClean="0"/>
              <a:t> </a:t>
            </a:r>
            <a:r>
              <a:rPr lang="it-IT" b="1" dirty="0" err="1" smtClean="0"/>
              <a:t>metabolically</a:t>
            </a:r>
            <a:r>
              <a:rPr lang="it-IT" b="1" dirty="0" smtClean="0"/>
              <a:t> </a:t>
            </a:r>
            <a:r>
              <a:rPr lang="it-IT" b="1" dirty="0" err="1" smtClean="0"/>
              <a:t>heterogenous</a:t>
            </a:r>
            <a:r>
              <a:rPr lang="it-IT" b="1" dirty="0" smtClean="0"/>
              <a:t> </a:t>
            </a:r>
            <a:r>
              <a:rPr lang="it-IT" b="1" dirty="0" err="1" smtClean="0"/>
              <a:t>cells</a:t>
            </a:r>
            <a:endParaRPr lang="it-IT" b="1" dirty="0" smtClean="0"/>
          </a:p>
          <a:p>
            <a:pPr lvl="1"/>
            <a:r>
              <a:rPr lang="it-IT" dirty="0" err="1" smtClean="0"/>
              <a:t>catabolic</a:t>
            </a:r>
            <a:r>
              <a:rPr lang="it-IT" dirty="0" smtClean="0"/>
              <a:t> and </a:t>
            </a:r>
            <a:r>
              <a:rPr lang="it-IT" dirty="0" err="1" smtClean="0"/>
              <a:t>anabolic</a:t>
            </a:r>
            <a:r>
              <a:rPr lang="it-IT" dirty="0" smtClean="0"/>
              <a:t> </a:t>
            </a:r>
            <a:r>
              <a:rPr lang="it-IT" dirty="0" err="1" smtClean="0"/>
              <a:t>phenotypes</a:t>
            </a:r>
            <a:r>
              <a:rPr lang="it-IT" dirty="0" smtClean="0"/>
              <a:t> co-</a:t>
            </a:r>
            <a:r>
              <a:rPr lang="it-IT" dirty="0" err="1" smtClean="0"/>
              <a:t>exist</a:t>
            </a:r>
            <a:endParaRPr lang="it-IT" dirty="0" smtClean="0"/>
          </a:p>
          <a:p>
            <a:pPr lvl="2"/>
            <a:r>
              <a:rPr lang="it-IT" dirty="0" smtClean="0"/>
              <a:t>METABOLIC INTER-DEPENDENCE</a:t>
            </a:r>
            <a:endParaRPr lang="it-IT" dirty="0"/>
          </a:p>
        </p:txBody>
      </p:sp>
      <p:sp>
        <p:nvSpPr>
          <p:cNvPr id="4" name="Segnaposto data 3"/>
          <p:cNvSpPr>
            <a:spLocks noGrp="1"/>
          </p:cNvSpPr>
          <p:nvPr>
            <p:ph type="dt" sz="half" idx="10"/>
          </p:nvPr>
        </p:nvSpPr>
        <p:spPr/>
        <p:txBody>
          <a:bodyPr/>
          <a:lstStyle/>
          <a:p>
            <a:r>
              <a:rPr lang="it-IT" smtClean="0"/>
              <a:t>09-10/04/2019</a:t>
            </a:r>
            <a:endParaRPr lang="it-IT" dirty="0"/>
          </a:p>
        </p:txBody>
      </p:sp>
      <p:sp>
        <p:nvSpPr>
          <p:cNvPr id="5" name="Segnaposto piè di pagina 4"/>
          <p:cNvSpPr>
            <a:spLocks noGrp="1"/>
          </p:cNvSpPr>
          <p:nvPr>
            <p:ph type="ftr" sz="quarter" idx="11"/>
          </p:nvPr>
        </p:nvSpPr>
        <p:spPr/>
        <p:txBody>
          <a:bodyPr/>
          <a:lstStyle/>
          <a:p>
            <a:r>
              <a:rPr lang="it-IT" smtClean="0"/>
              <a:t>991SV-BIOCHEMISTRY OF AGE RELATED DISEASES </a:t>
            </a:r>
            <a:endParaRPr lang="it-IT"/>
          </a:p>
        </p:txBody>
      </p:sp>
      <p:sp>
        <p:nvSpPr>
          <p:cNvPr id="6" name="Segnaposto numero diapositiva 5"/>
          <p:cNvSpPr>
            <a:spLocks noGrp="1"/>
          </p:cNvSpPr>
          <p:nvPr>
            <p:ph type="sldNum" sz="quarter" idx="12"/>
          </p:nvPr>
        </p:nvSpPr>
        <p:spPr/>
        <p:txBody>
          <a:bodyPr/>
          <a:lstStyle/>
          <a:p>
            <a:fld id="{2DA65D15-912F-9A42-9386-3FE2ECFEDC7B}" type="slidenum">
              <a:rPr lang="it-IT" smtClean="0"/>
              <a:t>2</a:t>
            </a:fld>
            <a:endParaRPr lang="it-IT" dirty="0"/>
          </a:p>
        </p:txBody>
      </p:sp>
    </p:spTree>
    <p:extLst>
      <p:ext uri="{BB962C8B-B14F-4D97-AF65-F5344CB8AC3E}">
        <p14:creationId xmlns:p14="http://schemas.microsoft.com/office/powerpoint/2010/main" val="28266177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How to </a:t>
            </a:r>
            <a:r>
              <a:rPr lang="it-IT" dirty="0" err="1" smtClean="0"/>
              <a:t>keep</a:t>
            </a:r>
            <a:r>
              <a:rPr lang="it-IT" dirty="0" smtClean="0"/>
              <a:t> high NADPH/NADP</a:t>
            </a:r>
            <a:r>
              <a:rPr lang="it-IT" baseline="30000" dirty="0" smtClean="0"/>
              <a:t>+</a:t>
            </a:r>
            <a:r>
              <a:rPr lang="it-IT" dirty="0" smtClean="0"/>
              <a:t>?</a:t>
            </a:r>
            <a:endParaRPr lang="it-IT" dirty="0"/>
          </a:p>
        </p:txBody>
      </p:sp>
      <p:sp>
        <p:nvSpPr>
          <p:cNvPr id="3" name="Segnaposto contenuto 2"/>
          <p:cNvSpPr>
            <a:spLocks noGrp="1"/>
          </p:cNvSpPr>
          <p:nvPr>
            <p:ph idx="1"/>
          </p:nvPr>
        </p:nvSpPr>
        <p:spPr/>
        <p:txBody>
          <a:bodyPr>
            <a:normAutofit/>
          </a:bodyPr>
          <a:lstStyle/>
          <a:p>
            <a:pPr marL="514350" indent="-514350">
              <a:buFont typeface="+mj-lt"/>
              <a:buAutoNum type="arabicPeriod"/>
            </a:pPr>
            <a:r>
              <a:rPr lang="it-IT" dirty="0" smtClean="0">
                <a:solidFill>
                  <a:schemeClr val="bg1">
                    <a:lumMod val="75000"/>
                  </a:schemeClr>
                </a:solidFill>
              </a:rPr>
              <a:t>By </a:t>
            </a:r>
            <a:r>
              <a:rPr lang="it-IT" dirty="0" err="1" smtClean="0">
                <a:solidFill>
                  <a:schemeClr val="bg1">
                    <a:lumMod val="75000"/>
                  </a:schemeClr>
                </a:solidFill>
              </a:rPr>
              <a:t>supplying</a:t>
            </a:r>
            <a:r>
              <a:rPr lang="it-IT" dirty="0" smtClean="0">
                <a:solidFill>
                  <a:schemeClr val="bg1">
                    <a:lumMod val="75000"/>
                  </a:schemeClr>
                </a:solidFill>
              </a:rPr>
              <a:t> the </a:t>
            </a:r>
            <a:r>
              <a:rPr lang="it-IT" dirty="0" err="1" smtClean="0">
                <a:solidFill>
                  <a:schemeClr val="bg1">
                    <a:lumMod val="75000"/>
                  </a:schemeClr>
                </a:solidFill>
              </a:rPr>
              <a:t>substrates</a:t>
            </a:r>
            <a:r>
              <a:rPr lang="it-IT" dirty="0" smtClean="0">
                <a:solidFill>
                  <a:schemeClr val="bg1">
                    <a:lumMod val="75000"/>
                  </a:schemeClr>
                </a:solidFill>
              </a:rPr>
              <a:t> to NADP</a:t>
            </a:r>
            <a:r>
              <a:rPr lang="it-IT" baseline="30000" dirty="0" smtClean="0">
                <a:solidFill>
                  <a:schemeClr val="bg1">
                    <a:lumMod val="75000"/>
                  </a:schemeClr>
                </a:solidFill>
              </a:rPr>
              <a:t>+</a:t>
            </a:r>
            <a:r>
              <a:rPr lang="it-IT" dirty="0" smtClean="0">
                <a:solidFill>
                  <a:schemeClr val="bg1">
                    <a:lumMod val="75000"/>
                  </a:schemeClr>
                </a:solidFill>
              </a:rPr>
              <a:t>-</a:t>
            </a:r>
            <a:r>
              <a:rPr lang="it-IT" dirty="0" err="1" smtClean="0">
                <a:solidFill>
                  <a:schemeClr val="bg1">
                    <a:lumMod val="75000"/>
                  </a:schemeClr>
                </a:solidFill>
              </a:rPr>
              <a:t>dependent</a:t>
            </a:r>
            <a:r>
              <a:rPr lang="it-IT" dirty="0" smtClean="0">
                <a:solidFill>
                  <a:schemeClr val="bg1">
                    <a:lumMod val="75000"/>
                  </a:schemeClr>
                </a:solidFill>
              </a:rPr>
              <a:t> </a:t>
            </a:r>
            <a:r>
              <a:rPr lang="it-IT" dirty="0" err="1" smtClean="0">
                <a:solidFill>
                  <a:schemeClr val="bg1">
                    <a:lumMod val="75000"/>
                  </a:schemeClr>
                </a:solidFill>
              </a:rPr>
              <a:t>enzymes</a:t>
            </a:r>
            <a:endParaRPr lang="it-IT" dirty="0" smtClean="0">
              <a:solidFill>
                <a:schemeClr val="bg1">
                  <a:lumMod val="75000"/>
                </a:schemeClr>
              </a:solidFill>
            </a:endParaRPr>
          </a:p>
          <a:p>
            <a:pPr marL="514350" indent="-514350">
              <a:buFont typeface="+mj-lt"/>
              <a:buAutoNum type="arabicPeriod"/>
            </a:pPr>
            <a:r>
              <a:rPr lang="it-IT" dirty="0" smtClean="0"/>
              <a:t>By </a:t>
            </a:r>
            <a:r>
              <a:rPr lang="it-IT" dirty="0" err="1" smtClean="0"/>
              <a:t>removing</a:t>
            </a:r>
            <a:r>
              <a:rPr lang="it-IT" dirty="0" smtClean="0"/>
              <a:t> the </a:t>
            </a:r>
            <a:r>
              <a:rPr lang="it-IT" dirty="0" err="1" smtClean="0"/>
              <a:t>products</a:t>
            </a:r>
            <a:r>
              <a:rPr lang="it-IT" dirty="0" smtClean="0"/>
              <a:t> of the NADP</a:t>
            </a:r>
            <a:r>
              <a:rPr lang="it-IT" baseline="30000" dirty="0" smtClean="0"/>
              <a:t>+</a:t>
            </a:r>
            <a:r>
              <a:rPr lang="it-IT" dirty="0" smtClean="0"/>
              <a:t>-</a:t>
            </a:r>
            <a:r>
              <a:rPr lang="it-IT" dirty="0" err="1" smtClean="0"/>
              <a:t>dependent</a:t>
            </a:r>
            <a:r>
              <a:rPr lang="it-IT" dirty="0" smtClean="0"/>
              <a:t> </a:t>
            </a:r>
            <a:r>
              <a:rPr lang="it-IT" dirty="0" err="1" smtClean="0"/>
              <a:t>enzymes</a:t>
            </a:r>
            <a:endParaRPr lang="it-IT" dirty="0" smtClean="0"/>
          </a:p>
          <a:p>
            <a:pPr marL="0" indent="0">
              <a:buNone/>
            </a:pPr>
            <a:endParaRPr lang="it-IT" dirty="0" smtClean="0"/>
          </a:p>
        </p:txBody>
      </p:sp>
      <p:sp>
        <p:nvSpPr>
          <p:cNvPr id="4" name="Segnaposto piè di pagina 3"/>
          <p:cNvSpPr>
            <a:spLocks noGrp="1"/>
          </p:cNvSpPr>
          <p:nvPr>
            <p:ph type="ftr" sz="quarter" idx="11"/>
          </p:nvPr>
        </p:nvSpPr>
        <p:spPr/>
        <p:txBody>
          <a:bodyPr/>
          <a:lstStyle/>
          <a:p>
            <a:r>
              <a:rPr lang="it-IT" smtClean="0"/>
              <a:t>991SV-BIOCHEMISTRY OF AGE RELATED DISEASES </a:t>
            </a:r>
            <a:endParaRPr lang="it-IT"/>
          </a:p>
        </p:txBody>
      </p:sp>
      <p:sp>
        <p:nvSpPr>
          <p:cNvPr id="5" name="Segnaposto numero diapositiva 4"/>
          <p:cNvSpPr>
            <a:spLocks noGrp="1"/>
          </p:cNvSpPr>
          <p:nvPr>
            <p:ph type="sldNum" sz="quarter" idx="12"/>
          </p:nvPr>
        </p:nvSpPr>
        <p:spPr/>
        <p:txBody>
          <a:bodyPr/>
          <a:lstStyle/>
          <a:p>
            <a:fld id="{2DA65D15-912F-9A42-9386-3FE2ECFEDC7B}" type="slidenum">
              <a:rPr lang="it-IT" smtClean="0"/>
              <a:t>29</a:t>
            </a:fld>
            <a:endParaRPr lang="it-IT"/>
          </a:p>
        </p:txBody>
      </p:sp>
      <p:sp>
        <p:nvSpPr>
          <p:cNvPr id="6" name="Segnaposto data 5"/>
          <p:cNvSpPr>
            <a:spLocks noGrp="1"/>
          </p:cNvSpPr>
          <p:nvPr>
            <p:ph type="dt" sz="half" idx="10"/>
          </p:nvPr>
        </p:nvSpPr>
        <p:spPr/>
        <p:txBody>
          <a:bodyPr/>
          <a:lstStyle/>
          <a:p>
            <a:r>
              <a:rPr lang="it-IT" smtClean="0"/>
              <a:t>09-10/04/2019</a:t>
            </a:r>
            <a:endParaRPr lang="it-IT"/>
          </a:p>
        </p:txBody>
      </p:sp>
    </p:spTree>
    <p:extLst>
      <p:ext uri="{BB962C8B-B14F-4D97-AF65-F5344CB8AC3E}">
        <p14:creationId xmlns:p14="http://schemas.microsoft.com/office/powerpoint/2010/main" val="360222291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err="1" smtClean="0"/>
              <a:t>Products</a:t>
            </a:r>
            <a:r>
              <a:rPr lang="it-IT" dirty="0" smtClean="0"/>
              <a:t> of NADPH-</a:t>
            </a:r>
            <a:r>
              <a:rPr lang="it-IT" dirty="0" err="1" smtClean="0"/>
              <a:t>producing</a:t>
            </a:r>
            <a:r>
              <a:rPr lang="it-IT" dirty="0" smtClean="0"/>
              <a:t> </a:t>
            </a:r>
            <a:r>
              <a:rPr lang="it-IT" dirty="0" err="1" smtClean="0"/>
              <a:t>enzymes</a:t>
            </a:r>
            <a:r>
              <a:rPr lang="it-IT" dirty="0" smtClean="0"/>
              <a:t> </a:t>
            </a:r>
            <a:endParaRPr lang="it-IT" dirty="0"/>
          </a:p>
        </p:txBody>
      </p:sp>
      <p:sp>
        <p:nvSpPr>
          <p:cNvPr id="3" name="Segnaposto contenuto 2"/>
          <p:cNvSpPr>
            <a:spLocks noGrp="1"/>
          </p:cNvSpPr>
          <p:nvPr>
            <p:ph idx="1"/>
          </p:nvPr>
        </p:nvSpPr>
        <p:spPr/>
        <p:txBody>
          <a:bodyPr>
            <a:normAutofit fontScale="77500" lnSpcReduction="20000"/>
          </a:bodyPr>
          <a:lstStyle/>
          <a:p>
            <a:pPr marL="0" indent="0" algn="ctr">
              <a:buNone/>
            </a:pPr>
            <a:r>
              <a:rPr lang="it-IT" u="sng" dirty="0" smtClean="0"/>
              <a:t>To be </a:t>
            </a:r>
            <a:r>
              <a:rPr lang="it-IT" u="sng" dirty="0" err="1" smtClean="0"/>
              <a:t>removed</a:t>
            </a:r>
            <a:r>
              <a:rPr lang="it-IT" dirty="0" smtClean="0"/>
              <a:t>:</a:t>
            </a:r>
          </a:p>
          <a:p>
            <a:pPr marL="0" indent="0" algn="ctr">
              <a:buNone/>
            </a:pPr>
            <a:endParaRPr lang="it-IT" dirty="0" smtClean="0"/>
          </a:p>
          <a:p>
            <a:r>
              <a:rPr lang="it-IT" b="1" dirty="0" err="1" smtClean="0">
                <a:sym typeface="Wingdings"/>
              </a:rPr>
              <a:t>ribulose</a:t>
            </a:r>
            <a:r>
              <a:rPr lang="it-IT" b="1" dirty="0" smtClean="0">
                <a:sym typeface="Wingdings"/>
              </a:rPr>
              <a:t> 5-P </a:t>
            </a:r>
            <a:r>
              <a:rPr lang="it-IT" dirty="0" smtClean="0">
                <a:sym typeface="Wingdings"/>
              </a:rPr>
              <a:t>(</a:t>
            </a:r>
            <a:r>
              <a:rPr lang="it-IT" i="1" dirty="0" err="1" smtClean="0">
                <a:sym typeface="Wingdings"/>
              </a:rPr>
              <a:t>formed</a:t>
            </a:r>
            <a:r>
              <a:rPr lang="it-IT" i="1" dirty="0" smtClean="0">
                <a:sym typeface="Wingdings"/>
              </a:rPr>
              <a:t> by </a:t>
            </a:r>
            <a:r>
              <a:rPr lang="it-IT" dirty="0" smtClean="0"/>
              <a:t>G6PDH</a:t>
            </a:r>
            <a:r>
              <a:rPr lang="it-IT" dirty="0"/>
              <a:t>, 6-P </a:t>
            </a:r>
            <a:r>
              <a:rPr lang="it-IT" dirty="0" err="1"/>
              <a:t>gluconate</a:t>
            </a:r>
            <a:r>
              <a:rPr lang="it-IT" dirty="0"/>
              <a:t> DH </a:t>
            </a:r>
            <a:r>
              <a:rPr lang="it-IT" dirty="0" smtClean="0"/>
              <a:t>)</a:t>
            </a:r>
          </a:p>
          <a:p>
            <a:pPr lvl="1"/>
            <a:r>
              <a:rPr lang="it-IT" b="1" dirty="0" err="1" smtClean="0">
                <a:solidFill>
                  <a:srgbClr val="FF0000"/>
                </a:solidFill>
              </a:rPr>
              <a:t>next</a:t>
            </a:r>
            <a:r>
              <a:rPr lang="it-IT" b="1" dirty="0" smtClean="0">
                <a:solidFill>
                  <a:srgbClr val="FF0000"/>
                </a:solidFill>
              </a:rPr>
              <a:t> </a:t>
            </a:r>
            <a:r>
              <a:rPr lang="it-IT" b="1" dirty="0" err="1" smtClean="0">
                <a:solidFill>
                  <a:srgbClr val="FF0000"/>
                </a:solidFill>
              </a:rPr>
              <a:t>slides</a:t>
            </a:r>
            <a:endParaRPr lang="it-IT" b="1" dirty="0" smtClean="0">
              <a:solidFill>
                <a:srgbClr val="FF0000"/>
              </a:solidFill>
            </a:endParaRPr>
          </a:p>
          <a:p>
            <a:r>
              <a:rPr lang="it-IT" b="1" dirty="0" err="1" smtClean="0">
                <a:sym typeface="Wingdings"/>
              </a:rPr>
              <a:t>pyruvate</a:t>
            </a:r>
            <a:r>
              <a:rPr lang="it-IT" dirty="0" smtClean="0"/>
              <a:t> (</a:t>
            </a:r>
            <a:r>
              <a:rPr lang="it-IT" i="1" dirty="0" err="1">
                <a:sym typeface="Wingdings"/>
              </a:rPr>
              <a:t>formed</a:t>
            </a:r>
            <a:r>
              <a:rPr lang="it-IT" i="1" dirty="0">
                <a:sym typeface="Wingdings"/>
              </a:rPr>
              <a:t> by </a:t>
            </a:r>
            <a:r>
              <a:rPr lang="it-IT" dirty="0" err="1" smtClean="0"/>
              <a:t>malic</a:t>
            </a:r>
            <a:r>
              <a:rPr lang="it-IT" dirty="0" smtClean="0"/>
              <a:t> </a:t>
            </a:r>
            <a:r>
              <a:rPr lang="it-IT" dirty="0" err="1" smtClean="0"/>
              <a:t>enzyme</a:t>
            </a:r>
            <a:r>
              <a:rPr lang="it-IT" dirty="0" smtClean="0"/>
              <a:t>)</a:t>
            </a:r>
          </a:p>
          <a:p>
            <a:pPr lvl="1"/>
            <a:r>
              <a:rPr lang="it-IT" dirty="0" smtClean="0"/>
              <a:t>non-</a:t>
            </a:r>
            <a:r>
              <a:rPr lang="it-IT" dirty="0" err="1" smtClean="0"/>
              <a:t>essential</a:t>
            </a:r>
            <a:r>
              <a:rPr lang="it-IT" dirty="0" smtClean="0"/>
              <a:t> </a:t>
            </a:r>
            <a:r>
              <a:rPr lang="it-IT" dirty="0" err="1" smtClean="0"/>
              <a:t>aminoacids</a:t>
            </a:r>
            <a:r>
              <a:rPr lang="it-IT" dirty="0" smtClean="0"/>
              <a:t>, </a:t>
            </a:r>
            <a:r>
              <a:rPr lang="it-IT" dirty="0" err="1" smtClean="0"/>
              <a:t>lactate</a:t>
            </a:r>
            <a:r>
              <a:rPr lang="it-IT" dirty="0" smtClean="0"/>
              <a:t> </a:t>
            </a:r>
          </a:p>
          <a:p>
            <a:r>
              <a:rPr lang="it-IT" b="1" dirty="0">
                <a:sym typeface="Wingdings"/>
              </a:rPr>
              <a:t>2-</a:t>
            </a:r>
            <a:r>
              <a:rPr lang="it-IT" b="1" dirty="0" smtClean="0">
                <a:sym typeface="Wingdings"/>
              </a:rPr>
              <a:t>oxoglutarate </a:t>
            </a:r>
            <a:r>
              <a:rPr lang="it-IT" dirty="0" smtClean="0"/>
              <a:t>(</a:t>
            </a:r>
            <a:r>
              <a:rPr lang="it-IT" i="1" dirty="0" err="1">
                <a:sym typeface="Wingdings"/>
              </a:rPr>
              <a:t>formed</a:t>
            </a:r>
            <a:r>
              <a:rPr lang="it-IT" i="1" dirty="0">
                <a:sym typeface="Wingdings"/>
              </a:rPr>
              <a:t> by </a:t>
            </a:r>
            <a:r>
              <a:rPr lang="it-IT" dirty="0" err="1" smtClean="0"/>
              <a:t>cytosolic</a:t>
            </a:r>
            <a:r>
              <a:rPr lang="it-IT" dirty="0" smtClean="0"/>
              <a:t> </a:t>
            </a:r>
            <a:r>
              <a:rPr lang="it-IT" dirty="0" err="1" smtClean="0"/>
              <a:t>isocitrate</a:t>
            </a:r>
            <a:r>
              <a:rPr lang="it-IT" dirty="0" smtClean="0"/>
              <a:t> DH) </a:t>
            </a:r>
          </a:p>
          <a:p>
            <a:pPr lvl="1"/>
            <a:r>
              <a:rPr lang="it-IT" dirty="0"/>
              <a:t>non-</a:t>
            </a:r>
            <a:r>
              <a:rPr lang="it-IT" dirty="0" err="1"/>
              <a:t>essential</a:t>
            </a:r>
            <a:r>
              <a:rPr lang="it-IT" dirty="0"/>
              <a:t> </a:t>
            </a:r>
            <a:r>
              <a:rPr lang="it-IT" dirty="0" err="1"/>
              <a:t>aminoacids</a:t>
            </a:r>
            <a:r>
              <a:rPr lang="it-IT" dirty="0"/>
              <a:t> </a:t>
            </a:r>
            <a:r>
              <a:rPr lang="it-IT" dirty="0" smtClean="0">
                <a:sym typeface="Wingdings"/>
              </a:rPr>
              <a:t> </a:t>
            </a:r>
          </a:p>
          <a:p>
            <a:pPr lvl="1"/>
            <a:r>
              <a:rPr lang="it-IT" i="1" dirty="0" err="1" smtClean="0">
                <a:sym typeface="Wingdings"/>
              </a:rPr>
              <a:t>isocitrate</a:t>
            </a:r>
            <a:r>
              <a:rPr lang="it-IT" i="1" dirty="0" smtClean="0">
                <a:sym typeface="Wingdings"/>
              </a:rPr>
              <a:t> (</a:t>
            </a:r>
            <a:r>
              <a:rPr lang="it-IT" i="1" dirty="0" err="1" smtClean="0">
                <a:sym typeface="Wingdings"/>
              </a:rPr>
              <a:t>formed</a:t>
            </a:r>
            <a:r>
              <a:rPr lang="it-IT" i="1" dirty="0" smtClean="0">
                <a:sym typeface="Wingdings"/>
              </a:rPr>
              <a:t> by </a:t>
            </a:r>
            <a:r>
              <a:rPr lang="it-IT" i="1" dirty="0" err="1" smtClean="0">
                <a:sym typeface="Wingdings"/>
              </a:rPr>
              <a:t>mitochondrial</a:t>
            </a:r>
            <a:r>
              <a:rPr lang="it-IT" i="1" dirty="0" smtClean="0">
                <a:sym typeface="Wingdings"/>
              </a:rPr>
              <a:t> </a:t>
            </a:r>
            <a:r>
              <a:rPr lang="it-IT" i="1" dirty="0" err="1" smtClean="0">
                <a:sym typeface="Wingdings"/>
              </a:rPr>
              <a:t>isocitrate</a:t>
            </a:r>
            <a:r>
              <a:rPr lang="it-IT" i="1" dirty="0" smtClean="0">
                <a:sym typeface="Wingdings"/>
              </a:rPr>
              <a:t> DH2, </a:t>
            </a:r>
            <a:r>
              <a:rPr lang="it-IT" i="1" dirty="0" err="1" smtClean="0">
                <a:sym typeface="Wingdings"/>
              </a:rPr>
              <a:t>catalysing</a:t>
            </a:r>
            <a:r>
              <a:rPr lang="it-IT" i="1" dirty="0" smtClean="0">
                <a:sym typeface="Wingdings"/>
              </a:rPr>
              <a:t> the </a:t>
            </a:r>
            <a:r>
              <a:rPr lang="it-IT" i="1" dirty="0" err="1" smtClean="0">
                <a:sym typeface="Wingdings"/>
              </a:rPr>
              <a:t>reductive</a:t>
            </a:r>
            <a:r>
              <a:rPr lang="it-IT" i="1" dirty="0" smtClean="0">
                <a:sym typeface="Wingdings"/>
              </a:rPr>
              <a:t> </a:t>
            </a:r>
            <a:r>
              <a:rPr lang="it-IT" i="1" dirty="0" err="1" smtClean="0">
                <a:sym typeface="Wingdings"/>
              </a:rPr>
              <a:t>carboxylation</a:t>
            </a:r>
            <a:r>
              <a:rPr lang="it-IT" i="1" dirty="0" smtClean="0">
                <a:sym typeface="Wingdings"/>
              </a:rPr>
              <a:t> of 2-oxoglutarate, slide 42)</a:t>
            </a:r>
          </a:p>
          <a:p>
            <a:r>
              <a:rPr lang="it-IT" b="1" dirty="0" err="1" smtClean="0">
                <a:sym typeface="Wingdings"/>
              </a:rPr>
              <a:t>Methyl</a:t>
            </a:r>
            <a:r>
              <a:rPr lang="it-IT" b="1" dirty="0" smtClean="0">
                <a:sym typeface="Wingdings"/>
              </a:rPr>
              <a:t>-THF </a:t>
            </a:r>
            <a:r>
              <a:rPr lang="it-IT" dirty="0" smtClean="0">
                <a:sym typeface="Wingdings"/>
              </a:rPr>
              <a:t>(</a:t>
            </a:r>
            <a:r>
              <a:rPr lang="it-IT" i="1" dirty="0" err="1">
                <a:sym typeface="Wingdings"/>
              </a:rPr>
              <a:t>formed</a:t>
            </a:r>
            <a:r>
              <a:rPr lang="it-IT" i="1" dirty="0">
                <a:sym typeface="Wingdings"/>
              </a:rPr>
              <a:t> by </a:t>
            </a:r>
            <a:r>
              <a:rPr lang="it-IT" dirty="0" err="1" smtClean="0">
                <a:sym typeface="Wingdings"/>
              </a:rPr>
              <a:t>reductase</a:t>
            </a:r>
            <a:r>
              <a:rPr lang="it-IT" dirty="0" smtClean="0">
                <a:sym typeface="Wingdings"/>
              </a:rPr>
              <a:t>)</a:t>
            </a:r>
          </a:p>
          <a:p>
            <a:pPr lvl="1"/>
            <a:r>
              <a:rPr lang="it-IT" dirty="0" smtClean="0">
                <a:sym typeface="Wingdings"/>
              </a:rPr>
              <a:t>de novo </a:t>
            </a:r>
            <a:r>
              <a:rPr lang="it-IT" dirty="0" err="1" smtClean="0">
                <a:sym typeface="Wingdings"/>
              </a:rPr>
              <a:t>synthesis</a:t>
            </a:r>
            <a:r>
              <a:rPr lang="it-IT" dirty="0" smtClean="0">
                <a:sym typeface="Wingdings"/>
              </a:rPr>
              <a:t> of </a:t>
            </a:r>
            <a:r>
              <a:rPr lang="it-IT" dirty="0" err="1" smtClean="0">
                <a:sym typeface="Wingdings"/>
              </a:rPr>
              <a:t>nucleotides</a:t>
            </a:r>
            <a:r>
              <a:rPr lang="it-IT" dirty="0" smtClean="0">
                <a:sym typeface="Wingdings"/>
              </a:rPr>
              <a:t>, </a:t>
            </a:r>
            <a:r>
              <a:rPr lang="it-IT" dirty="0" err="1" smtClean="0">
                <a:sym typeface="Wingdings"/>
              </a:rPr>
              <a:t>S-adenosyl</a:t>
            </a:r>
            <a:r>
              <a:rPr lang="it-IT" dirty="0" smtClean="0">
                <a:sym typeface="Wingdings"/>
              </a:rPr>
              <a:t> </a:t>
            </a:r>
            <a:r>
              <a:rPr lang="it-IT" dirty="0" err="1" smtClean="0">
                <a:sym typeface="Wingdings"/>
              </a:rPr>
              <a:t>methione</a:t>
            </a:r>
            <a:r>
              <a:rPr lang="it-IT" dirty="0" smtClean="0">
                <a:sym typeface="Wingdings"/>
              </a:rPr>
              <a:t>, etc.</a:t>
            </a:r>
            <a:endParaRPr lang="it-IT" dirty="0" smtClean="0"/>
          </a:p>
          <a:p>
            <a:endParaRPr lang="it-IT" dirty="0"/>
          </a:p>
        </p:txBody>
      </p:sp>
      <p:sp>
        <p:nvSpPr>
          <p:cNvPr id="4" name="Segnaposto piè di pagina 3"/>
          <p:cNvSpPr>
            <a:spLocks noGrp="1"/>
          </p:cNvSpPr>
          <p:nvPr>
            <p:ph type="ftr" sz="quarter" idx="11"/>
          </p:nvPr>
        </p:nvSpPr>
        <p:spPr/>
        <p:txBody>
          <a:bodyPr/>
          <a:lstStyle/>
          <a:p>
            <a:r>
              <a:rPr lang="it-IT" smtClean="0"/>
              <a:t>991SV-BIOCHEMISTRY OF AGE RELATED DISEASES </a:t>
            </a:r>
            <a:endParaRPr lang="it-IT"/>
          </a:p>
        </p:txBody>
      </p:sp>
      <p:sp>
        <p:nvSpPr>
          <p:cNvPr id="5" name="Segnaposto numero diapositiva 4"/>
          <p:cNvSpPr>
            <a:spLocks noGrp="1"/>
          </p:cNvSpPr>
          <p:nvPr>
            <p:ph type="sldNum" sz="quarter" idx="12"/>
          </p:nvPr>
        </p:nvSpPr>
        <p:spPr/>
        <p:txBody>
          <a:bodyPr/>
          <a:lstStyle/>
          <a:p>
            <a:fld id="{2DA65D15-912F-9A42-9386-3FE2ECFEDC7B}" type="slidenum">
              <a:rPr lang="it-IT" smtClean="0"/>
              <a:t>30</a:t>
            </a:fld>
            <a:endParaRPr lang="it-IT"/>
          </a:p>
        </p:txBody>
      </p:sp>
      <p:sp>
        <p:nvSpPr>
          <p:cNvPr id="6" name="Segnaposto data 5"/>
          <p:cNvSpPr>
            <a:spLocks noGrp="1"/>
          </p:cNvSpPr>
          <p:nvPr>
            <p:ph type="dt" sz="half" idx="10"/>
          </p:nvPr>
        </p:nvSpPr>
        <p:spPr/>
        <p:txBody>
          <a:bodyPr/>
          <a:lstStyle/>
          <a:p>
            <a:r>
              <a:rPr lang="it-IT" smtClean="0"/>
              <a:t>09-10/04/2019</a:t>
            </a:r>
            <a:endParaRPr lang="it-IT"/>
          </a:p>
        </p:txBody>
      </p:sp>
    </p:spTree>
    <p:extLst>
      <p:ext uri="{BB962C8B-B14F-4D97-AF65-F5344CB8AC3E}">
        <p14:creationId xmlns:p14="http://schemas.microsoft.com/office/powerpoint/2010/main" val="11419387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err="1" smtClean="0"/>
              <a:t>Consumption</a:t>
            </a:r>
            <a:r>
              <a:rPr lang="it-IT" dirty="0" smtClean="0"/>
              <a:t> of </a:t>
            </a:r>
            <a:r>
              <a:rPr lang="it-IT" dirty="0" err="1" smtClean="0"/>
              <a:t>ribose</a:t>
            </a:r>
            <a:r>
              <a:rPr lang="it-IT" dirty="0" smtClean="0"/>
              <a:t> 5-P</a:t>
            </a:r>
            <a:br>
              <a:rPr lang="it-IT" dirty="0" smtClean="0"/>
            </a:br>
            <a:r>
              <a:rPr lang="it-IT" dirty="0" smtClean="0"/>
              <a:t> </a:t>
            </a:r>
            <a:r>
              <a:rPr lang="it-IT" i="1" dirty="0" smtClean="0"/>
              <a:t>for</a:t>
            </a:r>
            <a:r>
              <a:rPr lang="it-IT" dirty="0" smtClean="0"/>
              <a:t> </a:t>
            </a:r>
            <a:r>
              <a:rPr lang="it-IT" i="1" dirty="0" err="1" smtClean="0"/>
              <a:t>biosynthesis</a:t>
            </a:r>
            <a:endParaRPr lang="it-IT" dirty="0"/>
          </a:p>
        </p:txBody>
      </p:sp>
      <p:sp>
        <p:nvSpPr>
          <p:cNvPr id="3" name="Segnaposto contenuto 2"/>
          <p:cNvSpPr>
            <a:spLocks noGrp="1"/>
          </p:cNvSpPr>
          <p:nvPr>
            <p:ph idx="1"/>
          </p:nvPr>
        </p:nvSpPr>
        <p:spPr>
          <a:xfrm>
            <a:off x="457200" y="1600201"/>
            <a:ext cx="8229600" cy="1230086"/>
          </a:xfrm>
        </p:spPr>
        <p:txBody>
          <a:bodyPr>
            <a:normAutofit/>
          </a:bodyPr>
          <a:lstStyle/>
          <a:p>
            <a:r>
              <a:rPr lang="it-IT" i="1" dirty="0" smtClean="0"/>
              <a:t>via de novo </a:t>
            </a:r>
            <a:r>
              <a:rPr lang="it-IT" dirty="0" err="1" smtClean="0"/>
              <a:t>synthesis</a:t>
            </a:r>
            <a:r>
              <a:rPr lang="it-IT" dirty="0" smtClean="0"/>
              <a:t> of purine and </a:t>
            </a:r>
            <a:r>
              <a:rPr lang="it-IT" dirty="0" err="1" smtClean="0"/>
              <a:t>pyrimidines</a:t>
            </a:r>
            <a:r>
              <a:rPr lang="it-IT" dirty="0" smtClean="0"/>
              <a:t> </a:t>
            </a:r>
            <a:r>
              <a:rPr lang="it-IT" dirty="0" smtClean="0">
                <a:sym typeface="Wingdings"/>
              </a:rPr>
              <a:t> </a:t>
            </a:r>
            <a:r>
              <a:rPr lang="it-IT" dirty="0" err="1" smtClean="0">
                <a:sym typeface="Wingdings"/>
              </a:rPr>
              <a:t>nucleotides</a:t>
            </a:r>
            <a:r>
              <a:rPr lang="it-IT" dirty="0" smtClean="0">
                <a:sym typeface="Wingdings"/>
              </a:rPr>
              <a:t>  </a:t>
            </a:r>
            <a:r>
              <a:rPr lang="it-IT" b="1" dirty="0" smtClean="0">
                <a:sym typeface="Wingdings"/>
              </a:rPr>
              <a:t>RNA, DNA</a:t>
            </a:r>
          </a:p>
        </p:txBody>
      </p:sp>
      <p:sp>
        <p:nvSpPr>
          <p:cNvPr id="4" name="Segnaposto piè di pagina 3"/>
          <p:cNvSpPr>
            <a:spLocks noGrp="1"/>
          </p:cNvSpPr>
          <p:nvPr>
            <p:ph type="ftr" sz="quarter" idx="11"/>
          </p:nvPr>
        </p:nvSpPr>
        <p:spPr/>
        <p:txBody>
          <a:bodyPr/>
          <a:lstStyle/>
          <a:p>
            <a:r>
              <a:rPr lang="it-IT" smtClean="0"/>
              <a:t>991SV-BIOCHEMISTRY OF AGE RELATED DISEASES </a:t>
            </a:r>
            <a:endParaRPr lang="it-IT"/>
          </a:p>
        </p:txBody>
      </p:sp>
      <p:sp>
        <p:nvSpPr>
          <p:cNvPr id="5" name="Segnaposto numero diapositiva 4"/>
          <p:cNvSpPr>
            <a:spLocks noGrp="1"/>
          </p:cNvSpPr>
          <p:nvPr>
            <p:ph type="sldNum" sz="quarter" idx="12"/>
          </p:nvPr>
        </p:nvSpPr>
        <p:spPr/>
        <p:txBody>
          <a:bodyPr/>
          <a:lstStyle/>
          <a:p>
            <a:fld id="{2DA65D15-912F-9A42-9386-3FE2ECFEDC7B}" type="slidenum">
              <a:rPr lang="it-IT" smtClean="0"/>
              <a:t>31</a:t>
            </a:fld>
            <a:endParaRPr lang="it-IT"/>
          </a:p>
        </p:txBody>
      </p:sp>
      <p:pic>
        <p:nvPicPr>
          <p:cNvPr id="6" name="Immagine 5"/>
          <p:cNvPicPr>
            <a:picLocks noChangeAspect="1"/>
          </p:cNvPicPr>
          <p:nvPr/>
        </p:nvPicPr>
        <p:blipFill>
          <a:blip r:embed="rId2"/>
          <a:stretch>
            <a:fillRect/>
          </a:stretch>
        </p:blipFill>
        <p:spPr>
          <a:xfrm>
            <a:off x="344231" y="2928258"/>
            <a:ext cx="4109487" cy="3120572"/>
          </a:xfrm>
          <a:prstGeom prst="rect">
            <a:avLst/>
          </a:prstGeom>
          <a:ln>
            <a:solidFill>
              <a:srgbClr val="FF0000"/>
            </a:solidFill>
          </a:ln>
        </p:spPr>
      </p:pic>
      <p:pic>
        <p:nvPicPr>
          <p:cNvPr id="7" name="Immagine 6"/>
          <p:cNvPicPr>
            <a:picLocks noChangeAspect="1"/>
          </p:cNvPicPr>
          <p:nvPr/>
        </p:nvPicPr>
        <p:blipFill>
          <a:blip r:embed="rId3"/>
          <a:stretch>
            <a:fillRect/>
          </a:stretch>
        </p:blipFill>
        <p:spPr>
          <a:xfrm>
            <a:off x="4840394" y="2928258"/>
            <a:ext cx="3861047" cy="3120572"/>
          </a:xfrm>
          <a:prstGeom prst="rect">
            <a:avLst/>
          </a:prstGeom>
          <a:ln>
            <a:solidFill>
              <a:srgbClr val="FF0000"/>
            </a:solidFill>
          </a:ln>
        </p:spPr>
      </p:pic>
      <p:sp>
        <p:nvSpPr>
          <p:cNvPr id="8" name="Segnaposto data 7"/>
          <p:cNvSpPr>
            <a:spLocks noGrp="1"/>
          </p:cNvSpPr>
          <p:nvPr>
            <p:ph type="dt" sz="half" idx="10"/>
          </p:nvPr>
        </p:nvSpPr>
        <p:spPr/>
        <p:txBody>
          <a:bodyPr/>
          <a:lstStyle/>
          <a:p>
            <a:r>
              <a:rPr lang="it-IT" smtClean="0"/>
              <a:t>09-10/04/2019</a:t>
            </a:r>
            <a:endParaRPr lang="it-IT"/>
          </a:p>
        </p:txBody>
      </p:sp>
    </p:spTree>
    <p:extLst>
      <p:ext uri="{BB962C8B-B14F-4D97-AF65-F5344CB8AC3E}">
        <p14:creationId xmlns:p14="http://schemas.microsoft.com/office/powerpoint/2010/main" val="23122194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smtClean="0"/>
              <a:t>Incomplete use of </a:t>
            </a:r>
            <a:r>
              <a:rPr lang="it-IT" dirty="0" err="1" smtClean="0"/>
              <a:t>ribose</a:t>
            </a:r>
            <a:r>
              <a:rPr lang="it-IT" dirty="0" smtClean="0"/>
              <a:t> 5-P</a:t>
            </a:r>
            <a:endParaRPr lang="it-IT" sz="3600" dirty="0">
              <a:solidFill>
                <a:srgbClr val="FF0000"/>
              </a:solidFill>
            </a:endParaRPr>
          </a:p>
        </p:txBody>
      </p:sp>
      <p:sp>
        <p:nvSpPr>
          <p:cNvPr id="3" name="Segnaposto contenuto 2"/>
          <p:cNvSpPr>
            <a:spLocks noGrp="1"/>
          </p:cNvSpPr>
          <p:nvPr>
            <p:ph idx="1"/>
          </p:nvPr>
        </p:nvSpPr>
        <p:spPr>
          <a:xfrm>
            <a:off x="457200" y="1417639"/>
            <a:ext cx="8229600" cy="3073400"/>
          </a:xfrm>
        </p:spPr>
        <p:txBody>
          <a:bodyPr>
            <a:normAutofit/>
          </a:bodyPr>
          <a:lstStyle/>
          <a:p>
            <a:pPr marL="0" indent="0" algn="ctr">
              <a:buNone/>
            </a:pPr>
            <a:r>
              <a:rPr lang="it-IT" b="1" dirty="0" err="1" smtClean="0">
                <a:sym typeface="Wingdings"/>
              </a:rPr>
              <a:t>If</a:t>
            </a:r>
            <a:r>
              <a:rPr lang="it-IT" b="1" dirty="0" smtClean="0">
                <a:sym typeface="Wingdings"/>
              </a:rPr>
              <a:t> </a:t>
            </a:r>
            <a:r>
              <a:rPr lang="it-IT" b="1" dirty="0" err="1" smtClean="0">
                <a:sym typeface="Wingdings"/>
              </a:rPr>
              <a:t>not</a:t>
            </a:r>
            <a:r>
              <a:rPr lang="it-IT" b="1" dirty="0" smtClean="0">
                <a:sym typeface="Wingdings"/>
              </a:rPr>
              <a:t> </a:t>
            </a:r>
            <a:r>
              <a:rPr lang="it-IT" b="1" dirty="0" err="1" smtClean="0">
                <a:sym typeface="Wingdings"/>
              </a:rPr>
              <a:t>all</a:t>
            </a:r>
            <a:r>
              <a:rPr lang="it-IT" b="1" dirty="0" smtClean="0">
                <a:sym typeface="Wingdings"/>
              </a:rPr>
              <a:t> </a:t>
            </a:r>
            <a:r>
              <a:rPr lang="it-IT" b="1" dirty="0" err="1" smtClean="0">
                <a:sym typeface="Wingdings"/>
              </a:rPr>
              <a:t>ribose</a:t>
            </a:r>
            <a:r>
              <a:rPr lang="it-IT" b="1" dirty="0" smtClean="0">
                <a:sym typeface="Wingdings"/>
              </a:rPr>
              <a:t> 5-P can be </a:t>
            </a:r>
            <a:r>
              <a:rPr lang="it-IT" b="1" dirty="0" err="1" smtClean="0">
                <a:sym typeface="Wingdings"/>
              </a:rPr>
              <a:t>converted</a:t>
            </a:r>
            <a:r>
              <a:rPr lang="it-IT" b="1" dirty="0" smtClean="0">
                <a:sym typeface="Wingdings"/>
              </a:rPr>
              <a:t> to </a:t>
            </a:r>
            <a:r>
              <a:rPr lang="it-IT" b="1" dirty="0" err="1" smtClean="0">
                <a:sym typeface="Wingdings"/>
              </a:rPr>
              <a:t>nucleotides</a:t>
            </a:r>
            <a:r>
              <a:rPr lang="it-IT" b="1" dirty="0" smtClean="0">
                <a:sym typeface="Wingdings"/>
              </a:rPr>
              <a:t>, </a:t>
            </a:r>
            <a:r>
              <a:rPr lang="it-IT" b="1" dirty="0">
                <a:sym typeface="Wingdings"/>
              </a:rPr>
              <a:t>t</a:t>
            </a:r>
            <a:r>
              <a:rPr lang="it-IT" b="1" dirty="0" smtClean="0">
                <a:sym typeface="Wingdings"/>
              </a:rPr>
              <a:t>he </a:t>
            </a:r>
            <a:r>
              <a:rPr lang="it-IT" b="1" dirty="0" err="1" smtClean="0">
                <a:sym typeface="Wingdings"/>
              </a:rPr>
              <a:t>excess</a:t>
            </a:r>
            <a:r>
              <a:rPr lang="it-IT" b="1" dirty="0" smtClean="0">
                <a:sym typeface="Wingdings"/>
              </a:rPr>
              <a:t> </a:t>
            </a:r>
            <a:r>
              <a:rPr lang="it-IT" b="1" dirty="0" err="1" smtClean="0">
                <a:sym typeface="Wingdings"/>
              </a:rPr>
              <a:t>goes</a:t>
            </a:r>
            <a:r>
              <a:rPr lang="it-IT" b="1" dirty="0" smtClean="0">
                <a:sym typeface="Wingdings"/>
              </a:rPr>
              <a:t>:</a:t>
            </a:r>
          </a:p>
          <a:p>
            <a:r>
              <a:rPr lang="it-IT" i="1" dirty="0" smtClean="0"/>
              <a:t>via</a:t>
            </a:r>
            <a:r>
              <a:rPr lang="it-IT" dirty="0" smtClean="0"/>
              <a:t> </a:t>
            </a:r>
            <a:r>
              <a:rPr lang="it-IT" dirty="0" err="1" smtClean="0"/>
              <a:t>transaldolase</a:t>
            </a:r>
            <a:r>
              <a:rPr lang="it-IT" dirty="0" smtClean="0"/>
              <a:t> and </a:t>
            </a:r>
            <a:r>
              <a:rPr lang="it-IT" dirty="0" err="1" smtClean="0"/>
              <a:t>transchetolase</a:t>
            </a:r>
            <a:endParaRPr lang="it-IT" dirty="0" smtClean="0"/>
          </a:p>
          <a:p>
            <a:pPr marL="914400" lvl="1" indent="-514350"/>
            <a:r>
              <a:rPr lang="it-IT" b="1" dirty="0" err="1" smtClean="0"/>
              <a:t>fructose</a:t>
            </a:r>
            <a:r>
              <a:rPr lang="it-IT" b="1" dirty="0" smtClean="0"/>
              <a:t> 6-P</a:t>
            </a:r>
            <a:r>
              <a:rPr lang="it-IT" dirty="0" smtClean="0"/>
              <a:t>  </a:t>
            </a:r>
            <a:r>
              <a:rPr lang="it-IT" dirty="0" smtClean="0">
                <a:sym typeface="Wingdings"/>
              </a:rPr>
              <a:t>   </a:t>
            </a:r>
            <a:r>
              <a:rPr lang="it-IT" dirty="0" err="1" smtClean="0">
                <a:sym typeface="Wingdings"/>
              </a:rPr>
              <a:t>pyruvate</a:t>
            </a:r>
            <a:r>
              <a:rPr lang="it-IT" dirty="0" smtClean="0">
                <a:sym typeface="Wingdings"/>
              </a:rPr>
              <a:t>  </a:t>
            </a:r>
            <a:r>
              <a:rPr lang="it-IT" b="1" dirty="0" smtClean="0">
                <a:sym typeface="Wingdings"/>
              </a:rPr>
              <a:t>LACTATE</a:t>
            </a:r>
            <a:endParaRPr lang="it-IT" b="1" dirty="0" smtClean="0"/>
          </a:p>
          <a:p>
            <a:pPr marL="914400" lvl="1" indent="-514350"/>
            <a:r>
              <a:rPr lang="it-IT" b="1" dirty="0" err="1" smtClean="0"/>
              <a:t>glyceraldehyde</a:t>
            </a:r>
            <a:r>
              <a:rPr lang="it-IT" b="1" dirty="0" smtClean="0"/>
              <a:t> 3-P</a:t>
            </a:r>
            <a:r>
              <a:rPr lang="it-IT" dirty="0" smtClean="0"/>
              <a:t> </a:t>
            </a:r>
            <a:r>
              <a:rPr lang="it-IT" dirty="0" smtClean="0">
                <a:sym typeface="Wingdings"/>
              </a:rPr>
              <a:t>  </a:t>
            </a:r>
            <a:r>
              <a:rPr lang="it-IT" dirty="0" err="1" smtClean="0">
                <a:sym typeface="Wingdings"/>
              </a:rPr>
              <a:t>pyruvate</a:t>
            </a:r>
            <a:r>
              <a:rPr lang="it-IT" dirty="0" smtClean="0">
                <a:sym typeface="Wingdings"/>
              </a:rPr>
              <a:t>  </a:t>
            </a:r>
            <a:r>
              <a:rPr lang="it-IT" b="1" dirty="0" smtClean="0">
                <a:sym typeface="Wingdings"/>
              </a:rPr>
              <a:t>LACTATE</a:t>
            </a:r>
          </a:p>
          <a:p>
            <a:pPr marL="914400" lvl="1" indent="-514350"/>
            <a:endParaRPr lang="it-IT" b="1" dirty="0">
              <a:sym typeface="Wingdings"/>
            </a:endParaRPr>
          </a:p>
          <a:p>
            <a:pPr marL="0" indent="0" algn="ctr">
              <a:buNone/>
            </a:pPr>
            <a:endParaRPr lang="it-IT" b="1" i="1" dirty="0" smtClean="0">
              <a:solidFill>
                <a:srgbClr val="FF0000"/>
              </a:solidFill>
              <a:sym typeface="Wingdings"/>
            </a:endParaRPr>
          </a:p>
        </p:txBody>
      </p:sp>
      <p:sp>
        <p:nvSpPr>
          <p:cNvPr id="4" name="Segnaposto piè di pagina 3"/>
          <p:cNvSpPr>
            <a:spLocks noGrp="1"/>
          </p:cNvSpPr>
          <p:nvPr>
            <p:ph type="ftr" sz="quarter" idx="11"/>
          </p:nvPr>
        </p:nvSpPr>
        <p:spPr/>
        <p:txBody>
          <a:bodyPr/>
          <a:lstStyle/>
          <a:p>
            <a:r>
              <a:rPr lang="it-IT" smtClean="0"/>
              <a:t>991SV-BIOCHEMISTRY OF AGE RELATED DISEASES </a:t>
            </a:r>
            <a:endParaRPr lang="it-IT"/>
          </a:p>
        </p:txBody>
      </p:sp>
      <p:sp>
        <p:nvSpPr>
          <p:cNvPr id="5" name="Segnaposto numero diapositiva 4"/>
          <p:cNvSpPr>
            <a:spLocks noGrp="1"/>
          </p:cNvSpPr>
          <p:nvPr>
            <p:ph type="sldNum" sz="quarter" idx="12"/>
          </p:nvPr>
        </p:nvSpPr>
        <p:spPr/>
        <p:txBody>
          <a:bodyPr/>
          <a:lstStyle/>
          <a:p>
            <a:fld id="{2DA65D15-912F-9A42-9386-3FE2ECFEDC7B}" type="slidenum">
              <a:rPr lang="it-IT" smtClean="0"/>
              <a:t>32</a:t>
            </a:fld>
            <a:endParaRPr lang="it-IT"/>
          </a:p>
        </p:txBody>
      </p:sp>
      <p:sp>
        <p:nvSpPr>
          <p:cNvPr id="6" name="Segnaposto data 5"/>
          <p:cNvSpPr>
            <a:spLocks noGrp="1"/>
          </p:cNvSpPr>
          <p:nvPr>
            <p:ph type="dt" sz="half" idx="10"/>
          </p:nvPr>
        </p:nvSpPr>
        <p:spPr/>
        <p:txBody>
          <a:bodyPr/>
          <a:lstStyle/>
          <a:p>
            <a:r>
              <a:rPr lang="it-IT" smtClean="0"/>
              <a:t>09-10/04/2019</a:t>
            </a:r>
            <a:endParaRPr lang="it-IT"/>
          </a:p>
        </p:txBody>
      </p:sp>
      <p:sp>
        <p:nvSpPr>
          <p:cNvPr id="7" name="CasellaDiTesto 6"/>
          <p:cNvSpPr txBox="1"/>
          <p:nvPr/>
        </p:nvSpPr>
        <p:spPr>
          <a:xfrm>
            <a:off x="762001" y="4689102"/>
            <a:ext cx="7670800" cy="1077218"/>
          </a:xfrm>
          <a:prstGeom prst="rect">
            <a:avLst/>
          </a:prstGeom>
          <a:solidFill>
            <a:srgbClr val="FF0000"/>
          </a:solidFill>
        </p:spPr>
        <p:txBody>
          <a:bodyPr wrap="square" rtlCol="0">
            <a:spAutoFit/>
          </a:bodyPr>
          <a:lstStyle/>
          <a:p>
            <a:pPr algn="ctr"/>
            <a:r>
              <a:rPr lang="it-IT" sz="3200" b="1" dirty="0" err="1">
                <a:solidFill>
                  <a:schemeClr val="bg1">
                    <a:lumMod val="95000"/>
                  </a:schemeClr>
                </a:solidFill>
                <a:sym typeface="Wingdings"/>
              </a:rPr>
              <a:t>B</a:t>
            </a:r>
            <a:r>
              <a:rPr lang="it-IT" sz="3200" b="1" dirty="0" err="1" smtClean="0">
                <a:solidFill>
                  <a:schemeClr val="bg1">
                    <a:lumMod val="95000"/>
                  </a:schemeClr>
                </a:solidFill>
                <a:sym typeface="Wingdings"/>
              </a:rPr>
              <a:t>oth</a:t>
            </a:r>
            <a:r>
              <a:rPr lang="it-IT" sz="3200" b="1" dirty="0" smtClean="0">
                <a:solidFill>
                  <a:schemeClr val="bg1">
                    <a:lumMod val="95000"/>
                  </a:schemeClr>
                </a:solidFill>
                <a:sym typeface="Wingdings"/>
              </a:rPr>
              <a:t> </a:t>
            </a:r>
            <a:r>
              <a:rPr lang="it-IT" sz="3200" b="1" dirty="0" err="1" smtClean="0">
                <a:solidFill>
                  <a:schemeClr val="bg1">
                    <a:lumMod val="95000"/>
                  </a:schemeClr>
                </a:solidFill>
                <a:sym typeface="Wingdings"/>
              </a:rPr>
              <a:t>glycoslysis</a:t>
            </a:r>
            <a:r>
              <a:rPr lang="it-IT" sz="3200" b="1" dirty="0" smtClean="0">
                <a:solidFill>
                  <a:schemeClr val="bg1">
                    <a:lumMod val="95000"/>
                  </a:schemeClr>
                </a:solidFill>
                <a:sym typeface="Wingdings"/>
              </a:rPr>
              <a:t> and </a:t>
            </a:r>
            <a:r>
              <a:rPr lang="it-IT" sz="3200" b="1" dirty="0" err="1">
                <a:solidFill>
                  <a:schemeClr val="bg1">
                    <a:lumMod val="95000"/>
                  </a:schemeClr>
                </a:solidFill>
                <a:sym typeface="Wingdings"/>
              </a:rPr>
              <a:t>pentose-P</a:t>
            </a:r>
            <a:r>
              <a:rPr lang="it-IT" sz="3200" b="1" dirty="0">
                <a:solidFill>
                  <a:schemeClr val="bg1">
                    <a:lumMod val="95000"/>
                  </a:schemeClr>
                </a:solidFill>
                <a:sym typeface="Wingdings"/>
              </a:rPr>
              <a:t> </a:t>
            </a:r>
            <a:r>
              <a:rPr lang="it-IT" sz="3200" b="1" dirty="0" err="1" smtClean="0">
                <a:solidFill>
                  <a:schemeClr val="bg1">
                    <a:lumMod val="95000"/>
                  </a:schemeClr>
                </a:solidFill>
                <a:sym typeface="Wingdings"/>
              </a:rPr>
              <a:t>pathway</a:t>
            </a:r>
            <a:r>
              <a:rPr lang="it-IT" sz="3200" b="1" dirty="0" smtClean="0">
                <a:solidFill>
                  <a:schemeClr val="bg1">
                    <a:lumMod val="95000"/>
                  </a:schemeClr>
                </a:solidFill>
                <a:sym typeface="Wingdings"/>
              </a:rPr>
              <a:t> are LACTOGENIC</a:t>
            </a:r>
          </a:p>
        </p:txBody>
      </p:sp>
    </p:spTree>
    <p:extLst>
      <p:ext uri="{BB962C8B-B14F-4D97-AF65-F5344CB8AC3E}">
        <p14:creationId xmlns:p14="http://schemas.microsoft.com/office/powerpoint/2010/main" val="9001747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a:xfrm>
            <a:off x="457200" y="274638"/>
            <a:ext cx="8229600" cy="1418696"/>
          </a:xfrm>
        </p:spPr>
        <p:txBody>
          <a:bodyPr>
            <a:noAutofit/>
          </a:bodyPr>
          <a:lstStyle/>
          <a:p>
            <a:r>
              <a:rPr lang="it-IT" sz="2800" dirty="0" err="1" smtClean="0"/>
              <a:t>Metabolic</a:t>
            </a:r>
            <a:r>
              <a:rPr lang="it-IT" sz="2800" dirty="0" smtClean="0"/>
              <a:t> </a:t>
            </a:r>
            <a:r>
              <a:rPr lang="it-IT" sz="2800" dirty="0" err="1"/>
              <a:t>symbiosis</a:t>
            </a:r>
            <a:r>
              <a:rPr lang="it-IT" sz="2800" dirty="0"/>
              <a:t> </a:t>
            </a:r>
            <a:r>
              <a:rPr lang="it-IT" sz="2800" dirty="0" err="1"/>
              <a:t>based</a:t>
            </a:r>
            <a:r>
              <a:rPr lang="it-IT" sz="2800" dirty="0"/>
              <a:t> on the </a:t>
            </a:r>
            <a:r>
              <a:rPr lang="it-IT" sz="2800" dirty="0" err="1"/>
              <a:t>exchange</a:t>
            </a:r>
            <a:r>
              <a:rPr lang="it-IT" sz="2800" dirty="0"/>
              <a:t> of </a:t>
            </a:r>
            <a:r>
              <a:rPr lang="it-IT" sz="2800" dirty="0" err="1"/>
              <a:t>lactate</a:t>
            </a:r>
            <a:r>
              <a:rPr lang="it-IT" sz="2800" dirty="0"/>
              <a:t> </a:t>
            </a:r>
            <a:r>
              <a:rPr lang="it-IT" sz="2800" dirty="0" err="1"/>
              <a:t>between</a:t>
            </a:r>
            <a:r>
              <a:rPr lang="it-IT" sz="2800" dirty="0"/>
              <a:t> </a:t>
            </a:r>
            <a:r>
              <a:rPr lang="it-IT" sz="2800" dirty="0" err="1"/>
              <a:t>glycolytic</a:t>
            </a:r>
            <a:r>
              <a:rPr lang="it-IT" sz="2800" dirty="0"/>
              <a:t> and </a:t>
            </a:r>
            <a:r>
              <a:rPr lang="it-IT" sz="2800" dirty="0" err="1"/>
              <a:t>oxidative</a:t>
            </a:r>
            <a:r>
              <a:rPr lang="it-IT" sz="2800" dirty="0"/>
              <a:t> </a:t>
            </a:r>
            <a:r>
              <a:rPr lang="it-IT" sz="2800" dirty="0" err="1"/>
              <a:t>cancer</a:t>
            </a:r>
            <a:r>
              <a:rPr lang="it-IT" sz="2800" dirty="0"/>
              <a:t> </a:t>
            </a:r>
            <a:r>
              <a:rPr lang="it-IT" sz="2800" dirty="0" err="1"/>
              <a:t>cells</a:t>
            </a:r>
            <a:endParaRPr lang="it-IT" sz="2800" dirty="0"/>
          </a:p>
        </p:txBody>
      </p:sp>
      <p:sp>
        <p:nvSpPr>
          <p:cNvPr id="2" name="Segnaposto data 1"/>
          <p:cNvSpPr>
            <a:spLocks noGrp="1"/>
          </p:cNvSpPr>
          <p:nvPr>
            <p:ph type="dt" sz="half" idx="10"/>
          </p:nvPr>
        </p:nvSpPr>
        <p:spPr/>
        <p:txBody>
          <a:bodyPr/>
          <a:lstStyle/>
          <a:p>
            <a:r>
              <a:rPr lang="it-IT" smtClean="0"/>
              <a:t>09-10/04/2019</a:t>
            </a:r>
            <a:endParaRPr lang="it-IT"/>
          </a:p>
        </p:txBody>
      </p:sp>
      <p:sp>
        <p:nvSpPr>
          <p:cNvPr id="3" name="Segnaposto piè di pagina 2"/>
          <p:cNvSpPr>
            <a:spLocks noGrp="1"/>
          </p:cNvSpPr>
          <p:nvPr>
            <p:ph type="ftr" sz="quarter" idx="11"/>
          </p:nvPr>
        </p:nvSpPr>
        <p:spPr/>
        <p:txBody>
          <a:bodyPr/>
          <a:lstStyle/>
          <a:p>
            <a:r>
              <a:rPr lang="it-IT" smtClean="0"/>
              <a:t>991SV-BIOCHEMISTRY OF AGE RELATED DISEASES </a:t>
            </a:r>
            <a:endParaRPr lang="it-IT"/>
          </a:p>
        </p:txBody>
      </p:sp>
      <p:sp>
        <p:nvSpPr>
          <p:cNvPr id="4" name="Segnaposto numero diapositiva 3"/>
          <p:cNvSpPr>
            <a:spLocks noGrp="1"/>
          </p:cNvSpPr>
          <p:nvPr>
            <p:ph type="sldNum" sz="quarter" idx="12"/>
          </p:nvPr>
        </p:nvSpPr>
        <p:spPr/>
        <p:txBody>
          <a:bodyPr/>
          <a:lstStyle/>
          <a:p>
            <a:fld id="{2DA65D15-912F-9A42-9386-3FE2ECFEDC7B}" type="slidenum">
              <a:rPr lang="it-IT" smtClean="0"/>
              <a:t>33</a:t>
            </a:fld>
            <a:endParaRPr lang="it-IT"/>
          </a:p>
        </p:txBody>
      </p:sp>
      <p:pic>
        <p:nvPicPr>
          <p:cNvPr id="6" name="Immagine 5"/>
          <p:cNvPicPr>
            <a:picLocks noChangeAspect="1"/>
          </p:cNvPicPr>
          <p:nvPr/>
        </p:nvPicPr>
        <p:blipFill>
          <a:blip r:embed="rId3"/>
          <a:stretch>
            <a:fillRect/>
          </a:stretch>
        </p:blipFill>
        <p:spPr>
          <a:xfrm>
            <a:off x="1490134" y="1449514"/>
            <a:ext cx="6451600" cy="3419348"/>
          </a:xfrm>
          <a:prstGeom prst="rect">
            <a:avLst/>
          </a:prstGeom>
        </p:spPr>
      </p:pic>
      <p:pic>
        <p:nvPicPr>
          <p:cNvPr id="8" name="Immagine 7"/>
          <p:cNvPicPr>
            <a:picLocks noChangeAspect="1"/>
          </p:cNvPicPr>
          <p:nvPr/>
        </p:nvPicPr>
        <p:blipFill>
          <a:blip r:embed="rId4"/>
          <a:stretch>
            <a:fillRect/>
          </a:stretch>
        </p:blipFill>
        <p:spPr>
          <a:xfrm>
            <a:off x="2980266" y="4868862"/>
            <a:ext cx="3725333" cy="1181629"/>
          </a:xfrm>
          <a:prstGeom prst="rect">
            <a:avLst/>
          </a:prstGeom>
        </p:spPr>
      </p:pic>
    </p:spTree>
    <p:extLst>
      <p:ext uri="{BB962C8B-B14F-4D97-AF65-F5344CB8AC3E}">
        <p14:creationId xmlns:p14="http://schemas.microsoft.com/office/powerpoint/2010/main" val="32943655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37067" y="152399"/>
            <a:ext cx="8636000" cy="1886001"/>
          </a:xfrm>
        </p:spPr>
        <p:txBody>
          <a:bodyPr>
            <a:normAutofit/>
          </a:bodyPr>
          <a:lstStyle/>
          <a:p>
            <a:r>
              <a:rPr lang="it-IT" dirty="0" smtClean="0"/>
              <a:t>TAKE HOME MESSAGE</a:t>
            </a:r>
            <a:br>
              <a:rPr lang="it-IT" dirty="0" smtClean="0"/>
            </a:br>
            <a:r>
              <a:rPr lang="it-IT" sz="3100" b="1" dirty="0" smtClean="0">
                <a:solidFill>
                  <a:srgbClr val="FF0000"/>
                </a:solidFill>
              </a:rPr>
              <a:t>LACTATE </a:t>
            </a:r>
            <a:r>
              <a:rPr lang="it-IT" sz="3100" b="1" u="sng" dirty="0" smtClean="0">
                <a:solidFill>
                  <a:srgbClr val="FF0000"/>
                </a:solidFill>
              </a:rPr>
              <a:t>EFFLUX</a:t>
            </a:r>
            <a:r>
              <a:rPr lang="it-IT" sz="3100" b="1" dirty="0" smtClean="0">
                <a:solidFill>
                  <a:srgbClr val="FF0000"/>
                </a:solidFill>
              </a:rPr>
              <a:t> DRIVES THE PENTOSE-P PATHWAY</a:t>
            </a:r>
            <a:r>
              <a:rPr lang="it-IT" sz="3600" dirty="0" smtClean="0">
                <a:solidFill>
                  <a:srgbClr val="FF0000"/>
                </a:solidFill>
              </a:rPr>
              <a:t/>
            </a:r>
            <a:br>
              <a:rPr lang="it-IT" sz="3600" dirty="0" smtClean="0">
                <a:solidFill>
                  <a:srgbClr val="FF0000"/>
                </a:solidFill>
              </a:rPr>
            </a:br>
            <a:r>
              <a:rPr lang="it-IT" sz="3100" i="1" dirty="0" smtClean="0"/>
              <a:t>and </a:t>
            </a:r>
            <a:r>
              <a:rPr lang="it-IT" sz="3100" i="1" dirty="0" err="1" smtClean="0"/>
              <a:t>mediates</a:t>
            </a:r>
            <a:r>
              <a:rPr lang="it-IT" sz="3100" i="1" dirty="0" smtClean="0"/>
              <a:t> </a:t>
            </a:r>
            <a:r>
              <a:rPr lang="it-IT" sz="3100" i="1" dirty="0" err="1" smtClean="0"/>
              <a:t>metabolic</a:t>
            </a:r>
            <a:r>
              <a:rPr lang="it-IT" sz="3100" i="1" dirty="0" smtClean="0"/>
              <a:t> </a:t>
            </a:r>
            <a:r>
              <a:rPr lang="it-IT" sz="3100" i="1" dirty="0" err="1" smtClean="0"/>
              <a:t>symbiosis</a:t>
            </a:r>
            <a:r>
              <a:rPr lang="it-IT" sz="3100" i="1" dirty="0" smtClean="0"/>
              <a:t> with </a:t>
            </a:r>
            <a:r>
              <a:rPr lang="it-IT" sz="3100" i="1" dirty="0" err="1" smtClean="0"/>
              <a:t>nearby</a:t>
            </a:r>
            <a:r>
              <a:rPr lang="it-IT" sz="3100" i="1" dirty="0" smtClean="0"/>
              <a:t> </a:t>
            </a:r>
            <a:r>
              <a:rPr lang="it-IT" sz="3100" i="1" dirty="0" err="1" smtClean="0"/>
              <a:t>cells</a:t>
            </a:r>
            <a:endParaRPr lang="it-IT" sz="3600" dirty="0"/>
          </a:p>
        </p:txBody>
      </p:sp>
      <p:sp>
        <p:nvSpPr>
          <p:cNvPr id="8" name="Segnaposto data 7"/>
          <p:cNvSpPr>
            <a:spLocks noGrp="1"/>
          </p:cNvSpPr>
          <p:nvPr>
            <p:ph type="dt" sz="half" idx="10"/>
          </p:nvPr>
        </p:nvSpPr>
        <p:spPr/>
        <p:txBody>
          <a:bodyPr/>
          <a:lstStyle/>
          <a:p>
            <a:r>
              <a:rPr lang="it-IT" smtClean="0"/>
              <a:t>09-10/04/2019</a:t>
            </a:r>
            <a:endParaRPr lang="it-IT"/>
          </a:p>
        </p:txBody>
      </p:sp>
      <p:sp>
        <p:nvSpPr>
          <p:cNvPr id="6" name="Segnaposto piè di pagina 5"/>
          <p:cNvSpPr>
            <a:spLocks noGrp="1"/>
          </p:cNvSpPr>
          <p:nvPr>
            <p:ph type="ftr" sz="quarter" idx="11"/>
          </p:nvPr>
        </p:nvSpPr>
        <p:spPr/>
        <p:txBody>
          <a:bodyPr/>
          <a:lstStyle/>
          <a:p>
            <a:r>
              <a:rPr lang="it-IT" smtClean="0"/>
              <a:t>991SV-BIOCHEMISTRY OF AGE RELATED DISEASES </a:t>
            </a:r>
            <a:endParaRPr lang="it-IT"/>
          </a:p>
        </p:txBody>
      </p:sp>
      <p:sp>
        <p:nvSpPr>
          <p:cNvPr id="7" name="Segnaposto numero diapositiva 6"/>
          <p:cNvSpPr>
            <a:spLocks noGrp="1"/>
          </p:cNvSpPr>
          <p:nvPr>
            <p:ph type="sldNum" sz="quarter" idx="12"/>
          </p:nvPr>
        </p:nvSpPr>
        <p:spPr/>
        <p:txBody>
          <a:bodyPr/>
          <a:lstStyle/>
          <a:p>
            <a:fld id="{2DA65D15-912F-9A42-9386-3FE2ECFEDC7B}" type="slidenum">
              <a:rPr lang="it-IT" smtClean="0"/>
              <a:t>34</a:t>
            </a:fld>
            <a:endParaRPr lang="it-IT"/>
          </a:p>
        </p:txBody>
      </p:sp>
      <p:pic>
        <p:nvPicPr>
          <p:cNvPr id="9" name="Immagine 8"/>
          <p:cNvPicPr>
            <a:picLocks noChangeAspect="1"/>
          </p:cNvPicPr>
          <p:nvPr/>
        </p:nvPicPr>
        <p:blipFill>
          <a:blip r:embed="rId2"/>
          <a:stretch>
            <a:fillRect/>
          </a:stretch>
        </p:blipFill>
        <p:spPr>
          <a:xfrm>
            <a:off x="2095500" y="2038402"/>
            <a:ext cx="4690208" cy="4082993"/>
          </a:xfrm>
          <a:prstGeom prst="rect">
            <a:avLst/>
          </a:prstGeom>
        </p:spPr>
      </p:pic>
      <p:sp>
        <p:nvSpPr>
          <p:cNvPr id="11" name="CasellaDiTesto 10"/>
          <p:cNvSpPr txBox="1"/>
          <p:nvPr/>
        </p:nvSpPr>
        <p:spPr>
          <a:xfrm>
            <a:off x="3060700" y="6025118"/>
            <a:ext cx="2304312" cy="369332"/>
          </a:xfrm>
          <a:prstGeom prst="rect">
            <a:avLst/>
          </a:prstGeom>
          <a:noFill/>
        </p:spPr>
        <p:txBody>
          <a:bodyPr wrap="none" rtlCol="0">
            <a:spAutoFit/>
          </a:bodyPr>
          <a:lstStyle/>
          <a:p>
            <a:r>
              <a:rPr lang="it-IT" dirty="0" smtClean="0"/>
              <a:t>source: Google images</a:t>
            </a:r>
            <a:endParaRPr lang="it-IT" dirty="0"/>
          </a:p>
        </p:txBody>
      </p:sp>
    </p:spTree>
    <p:extLst>
      <p:ext uri="{BB962C8B-B14F-4D97-AF65-F5344CB8AC3E}">
        <p14:creationId xmlns:p14="http://schemas.microsoft.com/office/powerpoint/2010/main" val="187929564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749299"/>
            <a:ext cx="8229600" cy="1143000"/>
          </a:xfrm>
          <a:solidFill>
            <a:srgbClr val="FF0000"/>
          </a:solidFill>
          <a:ln>
            <a:solidFill>
              <a:srgbClr val="FF0000"/>
            </a:solidFill>
          </a:ln>
        </p:spPr>
        <p:txBody>
          <a:bodyPr>
            <a:normAutofit fontScale="90000"/>
          </a:bodyPr>
          <a:lstStyle/>
          <a:p>
            <a:r>
              <a:rPr lang="it-IT" dirty="0" smtClean="0">
                <a:solidFill>
                  <a:srgbClr val="F2F2F2"/>
                </a:solidFill>
              </a:rPr>
              <a:t>“</a:t>
            </a:r>
            <a:r>
              <a:rPr lang="it-IT" dirty="0" err="1" smtClean="0">
                <a:solidFill>
                  <a:srgbClr val="F2F2F2"/>
                </a:solidFill>
              </a:rPr>
              <a:t>Lactate</a:t>
            </a:r>
            <a:r>
              <a:rPr lang="it-IT" dirty="0" smtClean="0">
                <a:solidFill>
                  <a:srgbClr val="F2F2F2"/>
                </a:solidFill>
              </a:rPr>
              <a:t> </a:t>
            </a:r>
            <a:r>
              <a:rPr lang="it-IT" dirty="0" err="1">
                <a:solidFill>
                  <a:srgbClr val="F2F2F2"/>
                </a:solidFill>
              </a:rPr>
              <a:t>is</a:t>
            </a:r>
            <a:r>
              <a:rPr lang="it-IT" dirty="0">
                <a:solidFill>
                  <a:srgbClr val="F2F2F2"/>
                </a:solidFill>
              </a:rPr>
              <a:t> </a:t>
            </a:r>
            <a:r>
              <a:rPr lang="it-IT" dirty="0" err="1">
                <a:solidFill>
                  <a:srgbClr val="F2F2F2"/>
                </a:solidFill>
              </a:rPr>
              <a:t>necessary</a:t>
            </a:r>
            <a:r>
              <a:rPr lang="it-IT" dirty="0">
                <a:solidFill>
                  <a:srgbClr val="F2F2F2"/>
                </a:solidFill>
              </a:rPr>
              <a:t> for </a:t>
            </a:r>
            <a:r>
              <a:rPr lang="it-IT" dirty="0" err="1">
                <a:solidFill>
                  <a:srgbClr val="F2F2F2"/>
                </a:solidFill>
              </a:rPr>
              <a:t>all</a:t>
            </a:r>
            <a:r>
              <a:rPr lang="it-IT" dirty="0">
                <a:solidFill>
                  <a:srgbClr val="F2F2F2"/>
                </a:solidFill>
              </a:rPr>
              <a:t> the major </a:t>
            </a:r>
            <a:r>
              <a:rPr lang="it-IT" dirty="0" err="1">
                <a:solidFill>
                  <a:srgbClr val="F2F2F2"/>
                </a:solidFill>
              </a:rPr>
              <a:t>steps</a:t>
            </a:r>
            <a:r>
              <a:rPr lang="it-IT" dirty="0">
                <a:solidFill>
                  <a:srgbClr val="F2F2F2"/>
                </a:solidFill>
              </a:rPr>
              <a:t> in </a:t>
            </a:r>
            <a:r>
              <a:rPr lang="it-IT" dirty="0" err="1" smtClean="0">
                <a:solidFill>
                  <a:srgbClr val="F2F2F2"/>
                </a:solidFill>
              </a:rPr>
              <a:t>carcinogenesis</a:t>
            </a:r>
            <a:r>
              <a:rPr lang="it-IT" dirty="0" smtClean="0">
                <a:solidFill>
                  <a:srgbClr val="F2F2F2"/>
                </a:solidFill>
              </a:rPr>
              <a:t>” </a:t>
            </a:r>
            <a:r>
              <a:rPr lang="it-IT" dirty="0">
                <a:solidFill>
                  <a:srgbClr val="F2F2F2"/>
                </a:solidFill>
              </a:rPr>
              <a:t/>
            </a:r>
            <a:br>
              <a:rPr lang="it-IT" dirty="0">
                <a:solidFill>
                  <a:srgbClr val="F2F2F2"/>
                </a:solidFill>
              </a:rPr>
            </a:br>
            <a:endParaRPr lang="it-IT" sz="1300" dirty="0">
              <a:solidFill>
                <a:srgbClr val="F2F2F2"/>
              </a:solidFill>
            </a:endParaRPr>
          </a:p>
        </p:txBody>
      </p:sp>
      <p:sp>
        <p:nvSpPr>
          <p:cNvPr id="3" name="Segnaposto contenuto 2"/>
          <p:cNvSpPr>
            <a:spLocks noGrp="1"/>
          </p:cNvSpPr>
          <p:nvPr>
            <p:ph idx="1"/>
          </p:nvPr>
        </p:nvSpPr>
        <p:spPr>
          <a:xfrm>
            <a:off x="457200" y="1892300"/>
            <a:ext cx="8229600" cy="3441701"/>
          </a:xfrm>
        </p:spPr>
        <p:txBody>
          <a:bodyPr>
            <a:normAutofit lnSpcReduction="10000"/>
          </a:bodyPr>
          <a:lstStyle/>
          <a:p>
            <a:pPr marL="0" indent="0">
              <a:buNone/>
            </a:pPr>
            <a:endParaRPr lang="it-IT" dirty="0">
              <a:solidFill>
                <a:srgbClr val="000000"/>
              </a:solidFill>
            </a:endParaRPr>
          </a:p>
          <a:p>
            <a:r>
              <a:rPr lang="it-IT" dirty="0" err="1" smtClean="0">
                <a:solidFill>
                  <a:srgbClr val="000000"/>
                </a:solidFill>
              </a:rPr>
              <a:t>angiogenesis</a:t>
            </a:r>
            <a:r>
              <a:rPr lang="it-IT" dirty="0" smtClean="0">
                <a:solidFill>
                  <a:srgbClr val="000000"/>
                </a:solidFill>
              </a:rPr>
              <a:t> </a:t>
            </a:r>
          </a:p>
          <a:p>
            <a:r>
              <a:rPr lang="it-IT" dirty="0" smtClean="0">
                <a:solidFill>
                  <a:srgbClr val="000000"/>
                </a:solidFill>
              </a:rPr>
              <a:t>immune </a:t>
            </a:r>
            <a:r>
              <a:rPr lang="it-IT" dirty="0" err="1" smtClean="0">
                <a:solidFill>
                  <a:srgbClr val="000000"/>
                </a:solidFill>
              </a:rPr>
              <a:t>escape</a:t>
            </a:r>
            <a:r>
              <a:rPr lang="it-IT" dirty="0" smtClean="0">
                <a:solidFill>
                  <a:srgbClr val="000000"/>
                </a:solidFill>
              </a:rPr>
              <a:t> </a:t>
            </a:r>
          </a:p>
          <a:p>
            <a:r>
              <a:rPr lang="it-IT" dirty="0" err="1" smtClean="0">
                <a:solidFill>
                  <a:srgbClr val="000000"/>
                </a:solidFill>
              </a:rPr>
              <a:t>cell</a:t>
            </a:r>
            <a:r>
              <a:rPr lang="it-IT" dirty="0" smtClean="0">
                <a:solidFill>
                  <a:srgbClr val="000000"/>
                </a:solidFill>
              </a:rPr>
              <a:t> </a:t>
            </a:r>
            <a:r>
              <a:rPr lang="it-IT" dirty="0" err="1" smtClean="0">
                <a:solidFill>
                  <a:srgbClr val="000000"/>
                </a:solidFill>
              </a:rPr>
              <a:t>migration</a:t>
            </a:r>
            <a:r>
              <a:rPr lang="it-IT" dirty="0" smtClean="0">
                <a:solidFill>
                  <a:srgbClr val="000000"/>
                </a:solidFill>
              </a:rPr>
              <a:t> </a:t>
            </a:r>
          </a:p>
          <a:p>
            <a:r>
              <a:rPr lang="it-IT" dirty="0" err="1" smtClean="0">
                <a:solidFill>
                  <a:srgbClr val="000000"/>
                </a:solidFill>
              </a:rPr>
              <a:t>metastasis</a:t>
            </a:r>
            <a:r>
              <a:rPr lang="it-IT" dirty="0" smtClean="0">
                <a:solidFill>
                  <a:srgbClr val="000000"/>
                </a:solidFill>
              </a:rPr>
              <a:t>  </a:t>
            </a:r>
            <a:endParaRPr lang="it-IT" dirty="0">
              <a:solidFill>
                <a:srgbClr val="000000"/>
              </a:solidFill>
            </a:endParaRPr>
          </a:p>
          <a:p>
            <a:r>
              <a:rPr lang="it-IT" dirty="0">
                <a:solidFill>
                  <a:srgbClr val="000000"/>
                </a:solidFill>
              </a:rPr>
              <a:t>self-</a:t>
            </a:r>
            <a:r>
              <a:rPr lang="it-IT" dirty="0" err="1">
                <a:solidFill>
                  <a:srgbClr val="000000"/>
                </a:solidFill>
              </a:rPr>
              <a:t>sufficiency</a:t>
            </a:r>
            <a:r>
              <a:rPr lang="it-IT" dirty="0">
                <a:solidFill>
                  <a:srgbClr val="000000"/>
                </a:solidFill>
              </a:rPr>
              <a:t> of </a:t>
            </a:r>
            <a:r>
              <a:rPr lang="it-IT" dirty="0" err="1">
                <a:solidFill>
                  <a:srgbClr val="000000"/>
                </a:solidFill>
              </a:rPr>
              <a:t>cancer</a:t>
            </a:r>
            <a:r>
              <a:rPr lang="it-IT" dirty="0">
                <a:solidFill>
                  <a:srgbClr val="000000"/>
                </a:solidFill>
              </a:rPr>
              <a:t> </a:t>
            </a:r>
            <a:r>
              <a:rPr lang="it-IT" dirty="0" err="1">
                <a:solidFill>
                  <a:srgbClr val="000000"/>
                </a:solidFill>
              </a:rPr>
              <a:t>cells</a:t>
            </a:r>
            <a:endParaRPr lang="it-IT" dirty="0">
              <a:solidFill>
                <a:srgbClr val="000000"/>
              </a:solidFill>
            </a:endParaRPr>
          </a:p>
        </p:txBody>
      </p:sp>
      <p:sp>
        <p:nvSpPr>
          <p:cNvPr id="4" name="Segnaposto data 3"/>
          <p:cNvSpPr>
            <a:spLocks noGrp="1"/>
          </p:cNvSpPr>
          <p:nvPr>
            <p:ph type="dt" sz="half" idx="10"/>
          </p:nvPr>
        </p:nvSpPr>
        <p:spPr/>
        <p:txBody>
          <a:bodyPr/>
          <a:lstStyle/>
          <a:p>
            <a:r>
              <a:rPr lang="it-IT" smtClean="0"/>
              <a:t>09-10/04/2019</a:t>
            </a:r>
            <a:endParaRPr lang="it-IT"/>
          </a:p>
        </p:txBody>
      </p:sp>
      <p:sp>
        <p:nvSpPr>
          <p:cNvPr id="5" name="Segnaposto piè di pagina 4"/>
          <p:cNvSpPr>
            <a:spLocks noGrp="1"/>
          </p:cNvSpPr>
          <p:nvPr>
            <p:ph type="ftr" sz="quarter" idx="11"/>
          </p:nvPr>
        </p:nvSpPr>
        <p:spPr/>
        <p:txBody>
          <a:bodyPr/>
          <a:lstStyle/>
          <a:p>
            <a:r>
              <a:rPr lang="it-IT" smtClean="0"/>
              <a:t>991SV-BIOCHEMISTRY OF AGE RELATED DISEASES </a:t>
            </a:r>
            <a:endParaRPr lang="it-IT"/>
          </a:p>
        </p:txBody>
      </p:sp>
      <p:sp>
        <p:nvSpPr>
          <p:cNvPr id="6" name="Segnaposto numero diapositiva 5"/>
          <p:cNvSpPr>
            <a:spLocks noGrp="1"/>
          </p:cNvSpPr>
          <p:nvPr>
            <p:ph type="sldNum" sz="quarter" idx="12"/>
          </p:nvPr>
        </p:nvSpPr>
        <p:spPr/>
        <p:txBody>
          <a:bodyPr/>
          <a:lstStyle/>
          <a:p>
            <a:fld id="{2DA65D15-912F-9A42-9386-3FE2ECFEDC7B}" type="slidenum">
              <a:rPr lang="it-IT" smtClean="0"/>
              <a:t>35</a:t>
            </a:fld>
            <a:endParaRPr lang="it-IT"/>
          </a:p>
        </p:txBody>
      </p:sp>
      <p:sp>
        <p:nvSpPr>
          <p:cNvPr id="7" name="CasellaDiTesto 6"/>
          <p:cNvSpPr txBox="1"/>
          <p:nvPr/>
        </p:nvSpPr>
        <p:spPr>
          <a:xfrm>
            <a:off x="292101" y="5765801"/>
            <a:ext cx="8572500" cy="461665"/>
          </a:xfrm>
          <a:prstGeom prst="rect">
            <a:avLst/>
          </a:prstGeom>
          <a:noFill/>
        </p:spPr>
        <p:txBody>
          <a:bodyPr wrap="square" rtlCol="0">
            <a:spAutoFit/>
          </a:bodyPr>
          <a:lstStyle/>
          <a:p>
            <a:pPr algn="ctr"/>
            <a:r>
              <a:rPr lang="it-IT" sz="1200" dirty="0" err="1"/>
              <a:t>Reexamining</a:t>
            </a:r>
            <a:r>
              <a:rPr lang="it-IT" sz="1200" dirty="0"/>
              <a:t> </a:t>
            </a:r>
            <a:r>
              <a:rPr lang="it-IT" sz="1200" dirty="0" err="1"/>
              <a:t>cancer</a:t>
            </a:r>
            <a:r>
              <a:rPr lang="it-IT" sz="1200" dirty="0"/>
              <a:t> </a:t>
            </a:r>
            <a:r>
              <a:rPr lang="it-IT" sz="1200" dirty="0" err="1"/>
              <a:t>metabolism</a:t>
            </a:r>
            <a:r>
              <a:rPr lang="it-IT" sz="1200" dirty="0"/>
              <a:t>: </a:t>
            </a:r>
            <a:r>
              <a:rPr lang="it-IT" sz="1200" dirty="0" err="1"/>
              <a:t>lactate</a:t>
            </a:r>
            <a:r>
              <a:rPr lang="it-IT" sz="1200" dirty="0"/>
              <a:t> production for </a:t>
            </a:r>
            <a:r>
              <a:rPr lang="it-IT" sz="1200" dirty="0" err="1"/>
              <a:t>carcinogenesis</a:t>
            </a:r>
            <a:r>
              <a:rPr lang="it-IT" sz="1200" dirty="0"/>
              <a:t> </a:t>
            </a:r>
            <a:r>
              <a:rPr lang="it-IT" sz="1200" dirty="0" err="1"/>
              <a:t>could</a:t>
            </a:r>
            <a:r>
              <a:rPr lang="it-IT" sz="1200" dirty="0"/>
              <a:t> be the </a:t>
            </a:r>
            <a:r>
              <a:rPr lang="it-IT" sz="1200" dirty="0" err="1"/>
              <a:t>purpose</a:t>
            </a:r>
            <a:r>
              <a:rPr lang="it-IT" sz="1200" dirty="0"/>
              <a:t> and </a:t>
            </a:r>
            <a:r>
              <a:rPr lang="it-IT" sz="1200" dirty="0" err="1"/>
              <a:t>explanation</a:t>
            </a:r>
            <a:r>
              <a:rPr lang="it-IT" sz="1200" dirty="0"/>
              <a:t> </a:t>
            </a:r>
            <a:r>
              <a:rPr lang="it-IT" sz="1200" dirty="0" smtClean="0"/>
              <a:t>of the </a:t>
            </a:r>
            <a:r>
              <a:rPr lang="it-IT" sz="1200" dirty="0" err="1"/>
              <a:t>Warburg</a:t>
            </a:r>
            <a:r>
              <a:rPr lang="it-IT" sz="1200" dirty="0"/>
              <a:t> </a:t>
            </a:r>
            <a:r>
              <a:rPr lang="it-IT" sz="1200" dirty="0" err="1"/>
              <a:t>Effect</a:t>
            </a:r>
            <a:r>
              <a:rPr lang="it-IT" sz="1200" dirty="0"/>
              <a:t>. </a:t>
            </a:r>
            <a:endParaRPr lang="it-IT" sz="1200" dirty="0" smtClean="0"/>
          </a:p>
          <a:p>
            <a:pPr algn="ctr"/>
            <a:r>
              <a:rPr lang="fi-FI" sz="1200" dirty="0" err="1" smtClean="0"/>
              <a:t>Carcinogenesis</a:t>
            </a:r>
            <a:r>
              <a:rPr lang="fi-FI" sz="1200" dirty="0"/>
              <a:t>, 2016, 1–15. doi:10.1093/carcin/bgw127</a:t>
            </a:r>
            <a:endParaRPr lang="it-IT" sz="1200" dirty="0"/>
          </a:p>
        </p:txBody>
      </p:sp>
    </p:spTree>
    <p:extLst>
      <p:ext uri="{BB962C8B-B14F-4D97-AF65-F5344CB8AC3E}">
        <p14:creationId xmlns:p14="http://schemas.microsoft.com/office/powerpoint/2010/main" val="94817509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ctrTitle"/>
          </p:nvPr>
        </p:nvSpPr>
        <p:spPr>
          <a:xfrm>
            <a:off x="685800" y="1266826"/>
            <a:ext cx="7772400" cy="1470025"/>
          </a:xfrm>
        </p:spPr>
        <p:txBody>
          <a:bodyPr/>
          <a:lstStyle/>
          <a:p>
            <a:r>
              <a:rPr lang="it-IT" dirty="0" err="1" smtClean="0"/>
              <a:t>Cataplerosis</a:t>
            </a:r>
            <a:r>
              <a:rPr lang="it-IT" dirty="0" smtClean="0"/>
              <a:t> in </a:t>
            </a:r>
            <a:r>
              <a:rPr lang="it-IT" dirty="0" err="1" smtClean="0"/>
              <a:t>glycolysis</a:t>
            </a:r>
            <a:r>
              <a:rPr lang="it-IT" dirty="0" smtClean="0"/>
              <a:t/>
            </a:r>
            <a:br>
              <a:rPr lang="it-IT" dirty="0" smtClean="0"/>
            </a:br>
            <a:r>
              <a:rPr lang="it-IT" sz="4000" i="1" u="sng" dirty="0" err="1" smtClean="0"/>
              <a:t>intrinsic</a:t>
            </a:r>
            <a:r>
              <a:rPr lang="it-IT" sz="4000" i="1" u="sng" dirty="0" smtClean="0"/>
              <a:t> to the </a:t>
            </a:r>
            <a:r>
              <a:rPr lang="it-IT" sz="4000" i="1" u="sng" dirty="0" err="1" smtClean="0"/>
              <a:t>Warburg’s</a:t>
            </a:r>
            <a:r>
              <a:rPr lang="it-IT" sz="4000" i="1" u="sng" dirty="0" smtClean="0"/>
              <a:t> </a:t>
            </a:r>
            <a:r>
              <a:rPr lang="it-IT" sz="4000" i="1" u="sng" dirty="0" err="1" smtClean="0"/>
              <a:t>effect</a:t>
            </a:r>
            <a:endParaRPr lang="it-IT" u="sng" dirty="0"/>
          </a:p>
        </p:txBody>
      </p:sp>
      <p:sp>
        <p:nvSpPr>
          <p:cNvPr id="8" name="Sottotitolo 7"/>
          <p:cNvSpPr>
            <a:spLocks noGrp="1"/>
          </p:cNvSpPr>
          <p:nvPr>
            <p:ph type="subTitle" idx="1"/>
          </p:nvPr>
        </p:nvSpPr>
        <p:spPr>
          <a:xfrm>
            <a:off x="1371600" y="3750733"/>
            <a:ext cx="6400800" cy="1752600"/>
          </a:xfrm>
        </p:spPr>
        <p:txBody>
          <a:bodyPr>
            <a:normAutofit fontScale="85000" lnSpcReduction="20000"/>
          </a:bodyPr>
          <a:lstStyle/>
          <a:p>
            <a:r>
              <a:rPr lang="it-IT" dirty="0" smtClean="0"/>
              <a:t>BIOSYNTHESIS OF: </a:t>
            </a:r>
          </a:p>
          <a:p>
            <a:r>
              <a:rPr lang="it-IT" dirty="0" err="1" smtClean="0"/>
              <a:t>Hexosamine</a:t>
            </a:r>
            <a:r>
              <a:rPr lang="it-IT" dirty="0" smtClean="0"/>
              <a:t> (</a:t>
            </a:r>
            <a:r>
              <a:rPr lang="it-IT" dirty="0" smtClean="0">
                <a:solidFill>
                  <a:srgbClr val="FF0000"/>
                </a:solidFill>
              </a:rPr>
              <a:t>slide 38-41</a:t>
            </a:r>
            <a:r>
              <a:rPr lang="it-IT" dirty="0" smtClean="0"/>
              <a:t>)</a:t>
            </a:r>
          </a:p>
          <a:p>
            <a:r>
              <a:rPr lang="it-IT" dirty="0" err="1"/>
              <a:t>Phosphatidic</a:t>
            </a:r>
            <a:r>
              <a:rPr lang="it-IT" dirty="0"/>
              <a:t> acid (</a:t>
            </a:r>
            <a:r>
              <a:rPr lang="it-IT" sz="3100" dirty="0">
                <a:solidFill>
                  <a:srgbClr val="FF0000"/>
                </a:solidFill>
              </a:rPr>
              <a:t>slide </a:t>
            </a:r>
            <a:r>
              <a:rPr lang="it-IT" sz="3100" dirty="0" smtClean="0">
                <a:solidFill>
                  <a:srgbClr val="FF0000"/>
                </a:solidFill>
              </a:rPr>
              <a:t>4</a:t>
            </a:r>
            <a:r>
              <a:rPr lang="it-IT" dirty="0">
                <a:solidFill>
                  <a:srgbClr val="FF0000"/>
                </a:solidFill>
              </a:rPr>
              <a:t>2</a:t>
            </a:r>
            <a:r>
              <a:rPr lang="it-IT" dirty="0" smtClean="0"/>
              <a:t>)</a:t>
            </a:r>
            <a:endParaRPr lang="it-IT" dirty="0"/>
          </a:p>
          <a:p>
            <a:r>
              <a:rPr lang="it-IT" dirty="0" smtClean="0"/>
              <a:t>Serine (</a:t>
            </a:r>
            <a:r>
              <a:rPr lang="it-IT" dirty="0" smtClean="0">
                <a:solidFill>
                  <a:srgbClr val="FF0000"/>
                </a:solidFill>
              </a:rPr>
              <a:t>slide 43-46</a:t>
            </a:r>
            <a:r>
              <a:rPr lang="it-IT" dirty="0" smtClean="0"/>
              <a:t>)</a:t>
            </a:r>
          </a:p>
          <a:p>
            <a:endParaRPr lang="it-IT" dirty="0"/>
          </a:p>
        </p:txBody>
      </p:sp>
      <p:sp>
        <p:nvSpPr>
          <p:cNvPr id="4" name="Segnaposto data 3"/>
          <p:cNvSpPr>
            <a:spLocks noGrp="1"/>
          </p:cNvSpPr>
          <p:nvPr>
            <p:ph type="dt" sz="half" idx="10"/>
          </p:nvPr>
        </p:nvSpPr>
        <p:spPr/>
        <p:txBody>
          <a:bodyPr/>
          <a:lstStyle/>
          <a:p>
            <a:r>
              <a:rPr lang="it-IT" smtClean="0"/>
              <a:t>09-10/04/2019</a:t>
            </a:r>
            <a:endParaRPr lang="it-IT"/>
          </a:p>
        </p:txBody>
      </p:sp>
      <p:sp>
        <p:nvSpPr>
          <p:cNvPr id="5" name="Segnaposto piè di pagina 4"/>
          <p:cNvSpPr>
            <a:spLocks noGrp="1"/>
          </p:cNvSpPr>
          <p:nvPr>
            <p:ph type="ftr" sz="quarter" idx="11"/>
          </p:nvPr>
        </p:nvSpPr>
        <p:spPr/>
        <p:txBody>
          <a:bodyPr/>
          <a:lstStyle/>
          <a:p>
            <a:r>
              <a:rPr lang="it-IT" smtClean="0"/>
              <a:t>991SV-BIOCHEMISTRY OF AGE RELATED DISEASES </a:t>
            </a:r>
            <a:endParaRPr lang="it-IT"/>
          </a:p>
        </p:txBody>
      </p:sp>
      <p:sp>
        <p:nvSpPr>
          <p:cNvPr id="6" name="Segnaposto numero diapositiva 5"/>
          <p:cNvSpPr>
            <a:spLocks noGrp="1"/>
          </p:cNvSpPr>
          <p:nvPr>
            <p:ph type="sldNum" sz="quarter" idx="12"/>
          </p:nvPr>
        </p:nvSpPr>
        <p:spPr/>
        <p:txBody>
          <a:bodyPr/>
          <a:lstStyle/>
          <a:p>
            <a:fld id="{2DA65D15-912F-9A42-9386-3FE2ECFEDC7B}" type="slidenum">
              <a:rPr lang="it-IT" smtClean="0"/>
              <a:t>36</a:t>
            </a:fld>
            <a:endParaRPr lang="it-IT"/>
          </a:p>
        </p:txBody>
      </p:sp>
      <p:sp>
        <p:nvSpPr>
          <p:cNvPr id="2" name="CasellaDiTesto 1"/>
          <p:cNvSpPr txBox="1"/>
          <p:nvPr/>
        </p:nvSpPr>
        <p:spPr>
          <a:xfrm>
            <a:off x="1856084" y="2963333"/>
            <a:ext cx="5650367" cy="369332"/>
          </a:xfrm>
          <a:prstGeom prst="rect">
            <a:avLst/>
          </a:prstGeom>
          <a:noFill/>
        </p:spPr>
        <p:txBody>
          <a:bodyPr wrap="none" rtlCol="0">
            <a:spAutoFit/>
          </a:bodyPr>
          <a:lstStyle/>
          <a:p>
            <a:r>
              <a:rPr lang="it-IT" dirty="0" err="1">
                <a:solidFill>
                  <a:srgbClr val="000000"/>
                </a:solidFill>
              </a:rPr>
              <a:t>Intermediates</a:t>
            </a:r>
            <a:r>
              <a:rPr lang="it-IT" dirty="0">
                <a:solidFill>
                  <a:srgbClr val="000000"/>
                </a:solidFill>
              </a:rPr>
              <a:t> of </a:t>
            </a:r>
            <a:r>
              <a:rPr lang="it-IT" dirty="0" err="1">
                <a:solidFill>
                  <a:srgbClr val="000000"/>
                </a:solidFill>
              </a:rPr>
              <a:t>glycolysis</a:t>
            </a:r>
            <a:r>
              <a:rPr lang="it-IT" dirty="0">
                <a:solidFill>
                  <a:srgbClr val="000000"/>
                </a:solidFill>
              </a:rPr>
              <a:t> </a:t>
            </a:r>
            <a:r>
              <a:rPr lang="it-IT" dirty="0" err="1">
                <a:solidFill>
                  <a:srgbClr val="000000"/>
                </a:solidFill>
              </a:rPr>
              <a:t>that</a:t>
            </a:r>
            <a:r>
              <a:rPr lang="it-IT" dirty="0">
                <a:solidFill>
                  <a:srgbClr val="000000"/>
                </a:solidFill>
              </a:rPr>
              <a:t> </a:t>
            </a:r>
            <a:r>
              <a:rPr lang="it-IT" dirty="0" err="1">
                <a:solidFill>
                  <a:srgbClr val="000000"/>
                </a:solidFill>
              </a:rPr>
              <a:t>escape</a:t>
            </a:r>
            <a:r>
              <a:rPr lang="it-IT" dirty="0">
                <a:solidFill>
                  <a:srgbClr val="000000"/>
                </a:solidFill>
              </a:rPr>
              <a:t> to </a:t>
            </a:r>
            <a:r>
              <a:rPr lang="it-IT" dirty="0" err="1">
                <a:solidFill>
                  <a:srgbClr val="000000"/>
                </a:solidFill>
              </a:rPr>
              <a:t>other</a:t>
            </a:r>
            <a:r>
              <a:rPr lang="it-IT" dirty="0">
                <a:solidFill>
                  <a:srgbClr val="000000"/>
                </a:solidFill>
              </a:rPr>
              <a:t> </a:t>
            </a:r>
            <a:r>
              <a:rPr lang="it-IT" dirty="0" err="1">
                <a:solidFill>
                  <a:srgbClr val="000000"/>
                </a:solidFill>
              </a:rPr>
              <a:t>pathways</a:t>
            </a:r>
            <a:r>
              <a:rPr lang="it-IT" dirty="0" smtClean="0">
                <a:solidFill>
                  <a:srgbClr val="000000"/>
                </a:solidFill>
              </a:rPr>
              <a:t>:</a:t>
            </a:r>
            <a:endParaRPr lang="it-IT" dirty="0">
              <a:solidFill>
                <a:srgbClr val="000000"/>
              </a:solidFill>
            </a:endParaRPr>
          </a:p>
        </p:txBody>
      </p:sp>
    </p:spTree>
    <p:extLst>
      <p:ext uri="{BB962C8B-B14F-4D97-AF65-F5344CB8AC3E}">
        <p14:creationId xmlns:p14="http://schemas.microsoft.com/office/powerpoint/2010/main" val="328168705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smtClean="0"/>
              <a:t>09-10/04/2019</a:t>
            </a:r>
            <a:endParaRPr lang="it-IT"/>
          </a:p>
        </p:txBody>
      </p:sp>
      <p:sp>
        <p:nvSpPr>
          <p:cNvPr id="5" name="Segnaposto piè di pagina 4"/>
          <p:cNvSpPr>
            <a:spLocks noGrp="1"/>
          </p:cNvSpPr>
          <p:nvPr>
            <p:ph type="ftr" sz="quarter" idx="11"/>
          </p:nvPr>
        </p:nvSpPr>
        <p:spPr/>
        <p:txBody>
          <a:bodyPr/>
          <a:lstStyle/>
          <a:p>
            <a:r>
              <a:rPr lang="it-IT" smtClean="0"/>
              <a:t>991SV-BIOCHEMISTRY OF AGE RELATED DISEASES </a:t>
            </a:r>
            <a:endParaRPr lang="it-IT"/>
          </a:p>
        </p:txBody>
      </p:sp>
      <p:sp>
        <p:nvSpPr>
          <p:cNvPr id="6" name="Segnaposto numero diapositiva 5"/>
          <p:cNvSpPr>
            <a:spLocks noGrp="1"/>
          </p:cNvSpPr>
          <p:nvPr>
            <p:ph type="sldNum" sz="quarter" idx="12"/>
          </p:nvPr>
        </p:nvSpPr>
        <p:spPr/>
        <p:txBody>
          <a:bodyPr/>
          <a:lstStyle/>
          <a:p>
            <a:fld id="{2DA65D15-912F-9A42-9386-3FE2ECFEDC7B}" type="slidenum">
              <a:rPr lang="it-IT" smtClean="0"/>
              <a:t>37</a:t>
            </a:fld>
            <a:endParaRPr lang="it-IT"/>
          </a:p>
        </p:txBody>
      </p:sp>
      <p:sp>
        <p:nvSpPr>
          <p:cNvPr id="12" name="CasellaDiTesto 11"/>
          <p:cNvSpPr txBox="1"/>
          <p:nvPr/>
        </p:nvSpPr>
        <p:spPr>
          <a:xfrm>
            <a:off x="67357" y="6259257"/>
            <a:ext cx="2701979" cy="707886"/>
          </a:xfrm>
          <a:prstGeom prst="rect">
            <a:avLst/>
          </a:prstGeom>
          <a:solidFill>
            <a:schemeClr val="bg1">
              <a:lumMod val="95000"/>
            </a:schemeClr>
          </a:solidFill>
        </p:spPr>
        <p:txBody>
          <a:bodyPr wrap="square" rtlCol="0">
            <a:spAutoFit/>
          </a:bodyPr>
          <a:lstStyle/>
          <a:p>
            <a:r>
              <a:rPr lang="nb-NO" sz="1000" dirty="0"/>
              <a:t>Nat Rev Mol Cell Biol. 2017 Jul;18(7):452-465. </a:t>
            </a:r>
            <a:r>
              <a:rPr lang="nb-NO" sz="1000" dirty="0" err="1"/>
              <a:t>doi</a:t>
            </a:r>
            <a:r>
              <a:rPr lang="nb-NO" sz="1000" dirty="0"/>
              <a:t>: 10.1038/nrm.2017.22. </a:t>
            </a:r>
            <a:r>
              <a:rPr lang="nb-NO" sz="1000" dirty="0" err="1"/>
              <a:t>Epub</a:t>
            </a:r>
            <a:r>
              <a:rPr lang="nb-NO" sz="1000" dirty="0"/>
              <a:t> 2017 May 10.</a:t>
            </a:r>
          </a:p>
          <a:p>
            <a:r>
              <a:rPr lang="nb-NO" sz="1000" dirty="0"/>
              <a:t>Protein O-</a:t>
            </a:r>
            <a:r>
              <a:rPr lang="nb-NO" sz="1000" dirty="0" err="1"/>
              <a:t>GlcNAcylation</a:t>
            </a:r>
            <a:r>
              <a:rPr lang="nb-NO" sz="1000" dirty="0"/>
              <a:t>: </a:t>
            </a:r>
            <a:r>
              <a:rPr lang="nb-NO" sz="1000" dirty="0" err="1"/>
              <a:t>emerging</a:t>
            </a:r>
            <a:r>
              <a:rPr lang="nb-NO" sz="1000" dirty="0"/>
              <a:t> </a:t>
            </a:r>
            <a:r>
              <a:rPr lang="nb-NO" sz="1000" dirty="0" err="1"/>
              <a:t>mechanisms</a:t>
            </a:r>
            <a:r>
              <a:rPr lang="nb-NO" sz="1000" dirty="0"/>
              <a:t> and </a:t>
            </a:r>
            <a:r>
              <a:rPr lang="nb-NO" sz="1000" dirty="0" err="1"/>
              <a:t>functions</a:t>
            </a:r>
            <a:r>
              <a:rPr lang="nb-NO" sz="1000" dirty="0" smtClean="0"/>
              <a:t>.</a:t>
            </a:r>
            <a:endParaRPr lang="nb-NO" sz="1000" dirty="0"/>
          </a:p>
        </p:txBody>
      </p:sp>
      <p:sp>
        <p:nvSpPr>
          <p:cNvPr id="13" name="Titolo 1"/>
          <p:cNvSpPr>
            <a:spLocks noGrp="1"/>
          </p:cNvSpPr>
          <p:nvPr>
            <p:ph type="title"/>
          </p:nvPr>
        </p:nvSpPr>
        <p:spPr>
          <a:xfrm>
            <a:off x="457200" y="20638"/>
            <a:ext cx="8229600" cy="1143000"/>
          </a:xfrm>
        </p:spPr>
        <p:txBody>
          <a:bodyPr>
            <a:normAutofit/>
          </a:bodyPr>
          <a:lstStyle/>
          <a:p>
            <a:r>
              <a:rPr lang="it-IT" sz="3600" dirty="0" err="1">
                <a:solidFill>
                  <a:prstClr val="black"/>
                </a:solidFill>
              </a:rPr>
              <a:t>Glycolysis</a:t>
            </a:r>
            <a:r>
              <a:rPr lang="it-IT" sz="3600" dirty="0">
                <a:solidFill>
                  <a:prstClr val="black"/>
                </a:solidFill>
              </a:rPr>
              <a:t> </a:t>
            </a:r>
            <a:r>
              <a:rPr lang="it-IT" sz="3600" dirty="0" err="1">
                <a:solidFill>
                  <a:prstClr val="black"/>
                </a:solidFill>
              </a:rPr>
              <a:t>supports</a:t>
            </a:r>
            <a:r>
              <a:rPr lang="it-IT" sz="3600" dirty="0">
                <a:solidFill>
                  <a:prstClr val="black"/>
                </a:solidFill>
              </a:rPr>
              <a:t> </a:t>
            </a:r>
            <a:r>
              <a:rPr lang="it-IT" sz="3600" dirty="0" err="1">
                <a:solidFill>
                  <a:prstClr val="black"/>
                </a:solidFill>
              </a:rPr>
              <a:t>biosynthetic</a:t>
            </a:r>
            <a:r>
              <a:rPr lang="it-IT" sz="3600" dirty="0">
                <a:solidFill>
                  <a:prstClr val="black"/>
                </a:solidFill>
              </a:rPr>
              <a:t> </a:t>
            </a:r>
            <a:r>
              <a:rPr lang="it-IT" sz="3600" dirty="0" err="1">
                <a:solidFill>
                  <a:prstClr val="black"/>
                </a:solidFill>
              </a:rPr>
              <a:t>pathways</a:t>
            </a:r>
            <a:endParaRPr lang="it-IT" dirty="0"/>
          </a:p>
        </p:txBody>
      </p:sp>
      <p:sp>
        <p:nvSpPr>
          <p:cNvPr id="15" name="Segnaposto contenuto 2"/>
          <p:cNvSpPr txBox="1">
            <a:spLocks/>
          </p:cNvSpPr>
          <p:nvPr/>
        </p:nvSpPr>
        <p:spPr>
          <a:xfrm>
            <a:off x="505291" y="852488"/>
            <a:ext cx="8229600" cy="622299"/>
          </a:xfrm>
          <a:prstGeom prst="rect">
            <a:avLst/>
          </a:prstGeom>
          <a:solidFill>
            <a:srgbClr val="FF0000"/>
          </a:solidFill>
          <a:ln>
            <a:solidFill>
              <a:srgbClr val="FF0000"/>
            </a:solidFill>
          </a:ln>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Aft>
                <a:spcPts val="300"/>
              </a:spcAft>
              <a:buFont typeface="Arial"/>
              <a:buNone/>
            </a:pPr>
            <a:r>
              <a:rPr lang="it-IT" dirty="0" smtClean="0">
                <a:solidFill>
                  <a:schemeClr val="bg1">
                    <a:lumMod val="95000"/>
                  </a:schemeClr>
                </a:solidFill>
              </a:rPr>
              <a:t>Fructose-6-P for </a:t>
            </a:r>
            <a:r>
              <a:rPr lang="it-IT" dirty="0" err="1" smtClean="0">
                <a:solidFill>
                  <a:schemeClr val="bg1">
                    <a:lumMod val="95000"/>
                  </a:schemeClr>
                </a:solidFill>
              </a:rPr>
              <a:t>hexosamine</a:t>
            </a:r>
            <a:r>
              <a:rPr lang="it-IT" dirty="0" smtClean="0">
                <a:solidFill>
                  <a:schemeClr val="bg1">
                    <a:lumMod val="95000"/>
                  </a:schemeClr>
                </a:solidFill>
              </a:rPr>
              <a:t> </a:t>
            </a:r>
            <a:r>
              <a:rPr lang="it-IT" dirty="0" err="1" smtClean="0">
                <a:solidFill>
                  <a:schemeClr val="bg1">
                    <a:lumMod val="95000"/>
                  </a:schemeClr>
                </a:solidFill>
              </a:rPr>
              <a:t>biosynthesis</a:t>
            </a:r>
            <a:endParaRPr lang="it-IT" dirty="0">
              <a:solidFill>
                <a:srgbClr val="000000"/>
              </a:solidFill>
            </a:endParaRPr>
          </a:p>
        </p:txBody>
      </p:sp>
      <p:pic>
        <p:nvPicPr>
          <p:cNvPr id="3" name="Immagine 2"/>
          <p:cNvPicPr>
            <a:picLocks noChangeAspect="1"/>
          </p:cNvPicPr>
          <p:nvPr/>
        </p:nvPicPr>
        <p:blipFill>
          <a:blip r:embed="rId3"/>
          <a:stretch>
            <a:fillRect/>
          </a:stretch>
        </p:blipFill>
        <p:spPr>
          <a:xfrm>
            <a:off x="2048933" y="1474787"/>
            <a:ext cx="5401734" cy="4430413"/>
          </a:xfrm>
          <a:prstGeom prst="rect">
            <a:avLst/>
          </a:prstGeom>
        </p:spPr>
      </p:pic>
      <p:sp>
        <p:nvSpPr>
          <p:cNvPr id="7" name="CasellaDiTesto 6"/>
          <p:cNvSpPr txBox="1"/>
          <p:nvPr/>
        </p:nvSpPr>
        <p:spPr>
          <a:xfrm>
            <a:off x="7857067" y="4944533"/>
            <a:ext cx="1066800" cy="830997"/>
          </a:xfrm>
          <a:prstGeom prst="rect">
            <a:avLst/>
          </a:prstGeom>
          <a:noFill/>
        </p:spPr>
        <p:txBody>
          <a:bodyPr wrap="square" rtlCol="0">
            <a:spAutoFit/>
          </a:bodyPr>
          <a:lstStyle/>
          <a:p>
            <a:r>
              <a:rPr lang="it-IT" sz="1600" dirty="0" err="1" smtClean="0"/>
              <a:t>Other</a:t>
            </a:r>
            <a:r>
              <a:rPr lang="it-IT" sz="1600" dirty="0" smtClean="0"/>
              <a:t> </a:t>
            </a:r>
            <a:r>
              <a:rPr lang="it-IT" sz="1600" dirty="0" err="1" smtClean="0"/>
              <a:t>details</a:t>
            </a:r>
            <a:r>
              <a:rPr lang="it-IT" sz="1600" dirty="0" smtClean="0"/>
              <a:t> in slide 37</a:t>
            </a:r>
            <a:endParaRPr lang="it-IT" sz="1600" dirty="0"/>
          </a:p>
        </p:txBody>
      </p:sp>
    </p:spTree>
    <p:extLst>
      <p:ext uri="{BB962C8B-B14F-4D97-AF65-F5344CB8AC3E}">
        <p14:creationId xmlns:p14="http://schemas.microsoft.com/office/powerpoint/2010/main" val="25472268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smtClean="0"/>
              <a:t>09-10/04/2019</a:t>
            </a:r>
            <a:endParaRPr lang="it-IT"/>
          </a:p>
        </p:txBody>
      </p:sp>
      <p:sp>
        <p:nvSpPr>
          <p:cNvPr id="5" name="Segnaposto piè di pagina 4"/>
          <p:cNvSpPr>
            <a:spLocks noGrp="1"/>
          </p:cNvSpPr>
          <p:nvPr>
            <p:ph type="ftr" sz="quarter" idx="11"/>
          </p:nvPr>
        </p:nvSpPr>
        <p:spPr/>
        <p:txBody>
          <a:bodyPr/>
          <a:lstStyle/>
          <a:p>
            <a:r>
              <a:rPr lang="it-IT" smtClean="0"/>
              <a:t>991SV-BIOCHEMISTRY OF AGE RELATED DISEASES </a:t>
            </a:r>
            <a:endParaRPr lang="it-IT"/>
          </a:p>
        </p:txBody>
      </p:sp>
      <p:sp>
        <p:nvSpPr>
          <p:cNvPr id="6" name="Segnaposto numero diapositiva 5"/>
          <p:cNvSpPr>
            <a:spLocks noGrp="1"/>
          </p:cNvSpPr>
          <p:nvPr>
            <p:ph type="sldNum" sz="quarter" idx="12"/>
          </p:nvPr>
        </p:nvSpPr>
        <p:spPr/>
        <p:txBody>
          <a:bodyPr/>
          <a:lstStyle/>
          <a:p>
            <a:fld id="{2DA65D15-912F-9A42-9386-3FE2ECFEDC7B}" type="slidenum">
              <a:rPr lang="it-IT" smtClean="0"/>
              <a:t>38</a:t>
            </a:fld>
            <a:endParaRPr lang="it-IT"/>
          </a:p>
        </p:txBody>
      </p:sp>
      <p:pic>
        <p:nvPicPr>
          <p:cNvPr id="9" name="Immagine 8"/>
          <p:cNvPicPr>
            <a:picLocks noChangeAspect="1"/>
          </p:cNvPicPr>
          <p:nvPr/>
        </p:nvPicPr>
        <p:blipFill>
          <a:blip r:embed="rId2"/>
          <a:stretch>
            <a:fillRect/>
          </a:stretch>
        </p:blipFill>
        <p:spPr>
          <a:xfrm>
            <a:off x="4398620" y="1693334"/>
            <a:ext cx="4676275" cy="2933700"/>
          </a:xfrm>
          <a:prstGeom prst="rect">
            <a:avLst/>
          </a:prstGeom>
        </p:spPr>
      </p:pic>
      <p:sp>
        <p:nvSpPr>
          <p:cNvPr id="10" name="CasellaDiTesto 9"/>
          <p:cNvSpPr txBox="1"/>
          <p:nvPr/>
        </p:nvSpPr>
        <p:spPr>
          <a:xfrm>
            <a:off x="4620091" y="4627034"/>
            <a:ext cx="4454804" cy="553998"/>
          </a:xfrm>
          <a:prstGeom prst="rect">
            <a:avLst/>
          </a:prstGeom>
          <a:noFill/>
        </p:spPr>
        <p:txBody>
          <a:bodyPr wrap="square" rtlCol="0">
            <a:spAutoFit/>
          </a:bodyPr>
          <a:lstStyle/>
          <a:p>
            <a:r>
              <a:rPr lang="it-IT" sz="1000" dirty="0" err="1"/>
              <a:t>Bittersweet</a:t>
            </a:r>
            <a:r>
              <a:rPr lang="it-IT" sz="1000" dirty="0"/>
              <a:t> </a:t>
            </a:r>
            <a:r>
              <a:rPr lang="it-IT" sz="1000" dirty="0" err="1"/>
              <a:t>memories</a:t>
            </a:r>
            <a:r>
              <a:rPr lang="it-IT" sz="1000" dirty="0"/>
              <a:t>: </a:t>
            </a:r>
            <a:r>
              <a:rPr lang="it-IT" sz="1000" dirty="0" err="1"/>
              <a:t>linking</a:t>
            </a:r>
            <a:r>
              <a:rPr lang="it-IT" sz="1000" dirty="0"/>
              <a:t> </a:t>
            </a:r>
            <a:r>
              <a:rPr lang="it-IT" sz="1000" dirty="0" err="1"/>
              <a:t>metabolism</a:t>
            </a:r>
            <a:r>
              <a:rPr lang="it-IT" sz="1000" dirty="0"/>
              <a:t> to </a:t>
            </a:r>
            <a:r>
              <a:rPr lang="it-IT" sz="1000" dirty="0" err="1"/>
              <a:t>epigenetics</a:t>
            </a:r>
            <a:r>
              <a:rPr lang="it-IT" sz="1000" dirty="0"/>
              <a:t> </a:t>
            </a:r>
            <a:r>
              <a:rPr lang="it-IT" sz="1000" dirty="0" err="1"/>
              <a:t>through</a:t>
            </a:r>
            <a:r>
              <a:rPr lang="it-IT" sz="1000" dirty="0"/>
              <a:t> O-</a:t>
            </a:r>
            <a:r>
              <a:rPr lang="it-IT" sz="1000" dirty="0" err="1" smtClean="0"/>
              <a:t>GlcNAcylation</a:t>
            </a:r>
            <a:r>
              <a:rPr lang="it-IT" sz="1000" dirty="0"/>
              <a:t>. Nature </a:t>
            </a:r>
            <a:r>
              <a:rPr lang="it-IT" sz="1000" dirty="0" err="1"/>
              <a:t>Reviews</a:t>
            </a:r>
            <a:r>
              <a:rPr lang="it-IT" sz="1000" dirty="0"/>
              <a:t> </a:t>
            </a:r>
            <a:r>
              <a:rPr lang="it-IT" sz="1000" dirty="0" err="1"/>
              <a:t>Molecular</a:t>
            </a:r>
            <a:r>
              <a:rPr lang="it-IT" sz="1000" dirty="0"/>
              <a:t> Cell </a:t>
            </a:r>
            <a:r>
              <a:rPr lang="it-IT" sz="1000" dirty="0" err="1"/>
              <a:t>Biology</a:t>
            </a:r>
            <a:r>
              <a:rPr lang="it-IT" sz="1000" dirty="0"/>
              <a:t> 13, 312–321 (2012)</a:t>
            </a:r>
          </a:p>
          <a:p>
            <a:r>
              <a:rPr lang="it-IT" sz="1000" dirty="0"/>
              <a:t>doi:10.1038/nrm3334</a:t>
            </a:r>
          </a:p>
        </p:txBody>
      </p:sp>
      <p:pic>
        <p:nvPicPr>
          <p:cNvPr id="11" name="Immagine 10"/>
          <p:cNvPicPr>
            <a:picLocks noChangeAspect="1"/>
          </p:cNvPicPr>
          <p:nvPr/>
        </p:nvPicPr>
        <p:blipFill>
          <a:blip r:embed="rId3"/>
          <a:stretch>
            <a:fillRect/>
          </a:stretch>
        </p:blipFill>
        <p:spPr>
          <a:xfrm>
            <a:off x="121843" y="1777995"/>
            <a:ext cx="4276779" cy="4504267"/>
          </a:xfrm>
          <a:prstGeom prst="rect">
            <a:avLst/>
          </a:prstGeom>
        </p:spPr>
      </p:pic>
      <p:sp>
        <p:nvSpPr>
          <p:cNvPr id="12" name="CasellaDiTesto 11"/>
          <p:cNvSpPr txBox="1"/>
          <p:nvPr/>
        </p:nvSpPr>
        <p:spPr>
          <a:xfrm>
            <a:off x="67357" y="6259257"/>
            <a:ext cx="2701979" cy="553998"/>
          </a:xfrm>
          <a:prstGeom prst="rect">
            <a:avLst/>
          </a:prstGeom>
          <a:solidFill>
            <a:schemeClr val="bg1">
              <a:lumMod val="95000"/>
            </a:schemeClr>
          </a:solidFill>
        </p:spPr>
        <p:txBody>
          <a:bodyPr wrap="square" rtlCol="0">
            <a:spAutoFit/>
          </a:bodyPr>
          <a:lstStyle/>
          <a:p>
            <a:r>
              <a:rPr lang="it-IT" sz="1000" dirty="0" err="1"/>
              <a:t>Chemical</a:t>
            </a:r>
            <a:r>
              <a:rPr lang="it-IT" sz="1000" dirty="0"/>
              <a:t> </a:t>
            </a:r>
            <a:r>
              <a:rPr lang="it-IT" sz="1000" dirty="0" err="1"/>
              <a:t>approaches</a:t>
            </a:r>
            <a:r>
              <a:rPr lang="it-IT" sz="1000" dirty="0"/>
              <a:t> to </a:t>
            </a:r>
            <a:r>
              <a:rPr lang="it-IT" sz="1000" dirty="0" err="1"/>
              <a:t>study</a:t>
            </a:r>
            <a:r>
              <a:rPr lang="it-IT" sz="1000" dirty="0"/>
              <a:t> O-</a:t>
            </a:r>
            <a:r>
              <a:rPr lang="it-IT" sz="1000" dirty="0" err="1" smtClean="0"/>
              <a:t>GlcNAcylation</a:t>
            </a:r>
            <a:endParaRPr lang="it-IT" sz="1000" dirty="0" smtClean="0"/>
          </a:p>
          <a:p>
            <a:r>
              <a:rPr lang="nb-NO" sz="1000" dirty="0" err="1" smtClean="0"/>
              <a:t>Chem</a:t>
            </a:r>
            <a:r>
              <a:rPr lang="nb-NO" sz="1000" dirty="0"/>
              <a:t>. </a:t>
            </a:r>
            <a:r>
              <a:rPr lang="nb-NO" sz="1000" dirty="0" err="1"/>
              <a:t>Soc</a:t>
            </a:r>
            <a:r>
              <a:rPr lang="nb-NO" sz="1000" dirty="0"/>
              <a:t>. Rev., 2013,42, 4345-</a:t>
            </a:r>
            <a:r>
              <a:rPr lang="nb-NO" sz="1000" dirty="0" smtClean="0"/>
              <a:t>4357. </a:t>
            </a:r>
          </a:p>
          <a:p>
            <a:r>
              <a:rPr lang="nb-NO" sz="1000" dirty="0" smtClean="0"/>
              <a:t>DOI: </a:t>
            </a:r>
            <a:r>
              <a:rPr lang="bg-BG" sz="1000" dirty="0"/>
              <a:t>10.1039/C2CS35412H</a:t>
            </a:r>
            <a:r>
              <a:rPr lang="nb-NO" sz="1000" dirty="0" smtClean="0"/>
              <a:t> </a:t>
            </a:r>
            <a:r>
              <a:rPr lang="it-IT" sz="1000" dirty="0" smtClean="0"/>
              <a:t> </a:t>
            </a:r>
            <a:endParaRPr lang="it-IT" sz="1000" dirty="0"/>
          </a:p>
        </p:txBody>
      </p:sp>
      <p:sp>
        <p:nvSpPr>
          <p:cNvPr id="13" name="Titolo 1"/>
          <p:cNvSpPr>
            <a:spLocks noGrp="1"/>
          </p:cNvSpPr>
          <p:nvPr>
            <p:ph type="title"/>
          </p:nvPr>
        </p:nvSpPr>
        <p:spPr>
          <a:xfrm>
            <a:off x="457200" y="20638"/>
            <a:ext cx="8229600" cy="1143000"/>
          </a:xfrm>
        </p:spPr>
        <p:txBody>
          <a:bodyPr>
            <a:normAutofit/>
          </a:bodyPr>
          <a:lstStyle/>
          <a:p>
            <a:r>
              <a:rPr lang="it-IT" sz="3600" dirty="0" err="1">
                <a:solidFill>
                  <a:prstClr val="black"/>
                </a:solidFill>
              </a:rPr>
              <a:t>Glycolysis</a:t>
            </a:r>
            <a:r>
              <a:rPr lang="it-IT" sz="3600" dirty="0">
                <a:solidFill>
                  <a:prstClr val="black"/>
                </a:solidFill>
              </a:rPr>
              <a:t> </a:t>
            </a:r>
            <a:r>
              <a:rPr lang="it-IT" sz="3600" dirty="0" err="1">
                <a:solidFill>
                  <a:prstClr val="black"/>
                </a:solidFill>
              </a:rPr>
              <a:t>supports</a:t>
            </a:r>
            <a:r>
              <a:rPr lang="it-IT" sz="3600" dirty="0">
                <a:solidFill>
                  <a:prstClr val="black"/>
                </a:solidFill>
              </a:rPr>
              <a:t> </a:t>
            </a:r>
            <a:r>
              <a:rPr lang="it-IT" sz="3600" dirty="0" err="1">
                <a:solidFill>
                  <a:prstClr val="black"/>
                </a:solidFill>
              </a:rPr>
              <a:t>biosynthetic</a:t>
            </a:r>
            <a:r>
              <a:rPr lang="it-IT" sz="3600" dirty="0">
                <a:solidFill>
                  <a:prstClr val="black"/>
                </a:solidFill>
              </a:rPr>
              <a:t> </a:t>
            </a:r>
            <a:r>
              <a:rPr lang="it-IT" sz="3600" dirty="0" err="1">
                <a:solidFill>
                  <a:prstClr val="black"/>
                </a:solidFill>
              </a:rPr>
              <a:t>pathways</a:t>
            </a:r>
            <a:endParaRPr lang="it-IT" dirty="0"/>
          </a:p>
        </p:txBody>
      </p:sp>
      <p:sp>
        <p:nvSpPr>
          <p:cNvPr id="14" name="Segnaposto contenuto 2"/>
          <p:cNvSpPr txBox="1">
            <a:spLocks/>
          </p:cNvSpPr>
          <p:nvPr/>
        </p:nvSpPr>
        <p:spPr>
          <a:xfrm>
            <a:off x="4620092" y="5181025"/>
            <a:ext cx="4303777" cy="660975"/>
          </a:xfrm>
          <a:prstGeom prst="rect">
            <a:avLst/>
          </a:prstGeom>
          <a:solidFill>
            <a:srgbClr val="FF0000"/>
          </a:solidFill>
          <a:ln>
            <a:solidFill>
              <a:srgbClr val="FF0000"/>
            </a:solidFill>
          </a:ln>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Aft>
                <a:spcPts val="300"/>
              </a:spcAft>
              <a:buFont typeface="Arial"/>
              <a:buNone/>
            </a:pPr>
            <a:r>
              <a:rPr lang="it-IT" sz="1600" dirty="0" err="1" smtClean="0">
                <a:solidFill>
                  <a:schemeClr val="bg1">
                    <a:lumMod val="95000"/>
                  </a:schemeClr>
                </a:solidFill>
              </a:rPr>
              <a:t>N-acetylglucosamine</a:t>
            </a:r>
            <a:r>
              <a:rPr lang="it-IT" sz="1600" dirty="0" smtClean="0">
                <a:solidFill>
                  <a:schemeClr val="bg1">
                    <a:lumMod val="95000"/>
                  </a:schemeClr>
                </a:solidFill>
              </a:rPr>
              <a:t> for post-</a:t>
            </a:r>
            <a:r>
              <a:rPr lang="it-IT" sz="1600" dirty="0" err="1" smtClean="0">
                <a:solidFill>
                  <a:schemeClr val="bg1">
                    <a:lumMod val="95000"/>
                  </a:schemeClr>
                </a:solidFill>
              </a:rPr>
              <a:t>translational</a:t>
            </a:r>
            <a:r>
              <a:rPr lang="it-IT" sz="1600" dirty="0" smtClean="0">
                <a:solidFill>
                  <a:schemeClr val="bg1">
                    <a:lumMod val="95000"/>
                  </a:schemeClr>
                </a:solidFill>
              </a:rPr>
              <a:t> </a:t>
            </a:r>
            <a:r>
              <a:rPr lang="it-IT" sz="1600" dirty="0" err="1" smtClean="0">
                <a:solidFill>
                  <a:schemeClr val="bg1">
                    <a:lumMod val="95000"/>
                  </a:schemeClr>
                </a:solidFill>
              </a:rPr>
              <a:t>modification</a:t>
            </a:r>
            <a:r>
              <a:rPr lang="it-IT" sz="1600" dirty="0" smtClean="0">
                <a:solidFill>
                  <a:schemeClr val="bg1">
                    <a:lumMod val="95000"/>
                  </a:schemeClr>
                </a:solidFill>
              </a:rPr>
              <a:t> of </a:t>
            </a:r>
            <a:r>
              <a:rPr lang="it-IT" sz="1600" dirty="0" err="1" smtClean="0">
                <a:solidFill>
                  <a:schemeClr val="bg1">
                    <a:lumMod val="95000"/>
                  </a:schemeClr>
                </a:solidFill>
              </a:rPr>
              <a:t>proteins</a:t>
            </a:r>
            <a:endParaRPr lang="it-IT" sz="1600" dirty="0">
              <a:solidFill>
                <a:srgbClr val="000000"/>
              </a:solidFill>
            </a:endParaRPr>
          </a:p>
        </p:txBody>
      </p:sp>
      <p:sp>
        <p:nvSpPr>
          <p:cNvPr id="15" name="Segnaposto contenuto 2"/>
          <p:cNvSpPr txBox="1">
            <a:spLocks/>
          </p:cNvSpPr>
          <p:nvPr/>
        </p:nvSpPr>
        <p:spPr>
          <a:xfrm>
            <a:off x="505291" y="852488"/>
            <a:ext cx="8229600" cy="622299"/>
          </a:xfrm>
          <a:prstGeom prst="rect">
            <a:avLst/>
          </a:prstGeom>
          <a:solidFill>
            <a:srgbClr val="FF0000"/>
          </a:solidFill>
          <a:ln>
            <a:solidFill>
              <a:srgbClr val="FF0000"/>
            </a:solidFill>
          </a:ln>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Aft>
                <a:spcPts val="300"/>
              </a:spcAft>
              <a:buFont typeface="Arial"/>
              <a:buNone/>
            </a:pPr>
            <a:r>
              <a:rPr lang="it-IT" dirty="0" smtClean="0">
                <a:solidFill>
                  <a:schemeClr val="bg1">
                    <a:lumMod val="95000"/>
                  </a:schemeClr>
                </a:solidFill>
              </a:rPr>
              <a:t>Fructose-6-P for </a:t>
            </a:r>
            <a:r>
              <a:rPr lang="it-IT" dirty="0" err="1" smtClean="0">
                <a:solidFill>
                  <a:schemeClr val="bg1">
                    <a:lumMod val="95000"/>
                  </a:schemeClr>
                </a:solidFill>
              </a:rPr>
              <a:t>hexosamine</a:t>
            </a:r>
            <a:r>
              <a:rPr lang="it-IT" dirty="0" smtClean="0">
                <a:solidFill>
                  <a:schemeClr val="bg1">
                    <a:lumMod val="95000"/>
                  </a:schemeClr>
                </a:solidFill>
              </a:rPr>
              <a:t> </a:t>
            </a:r>
            <a:r>
              <a:rPr lang="it-IT" dirty="0" err="1" smtClean="0">
                <a:solidFill>
                  <a:schemeClr val="bg1">
                    <a:lumMod val="95000"/>
                  </a:schemeClr>
                </a:solidFill>
              </a:rPr>
              <a:t>biosynthesis</a:t>
            </a:r>
            <a:endParaRPr lang="it-IT" dirty="0">
              <a:solidFill>
                <a:srgbClr val="000000"/>
              </a:solidFill>
            </a:endParaRPr>
          </a:p>
        </p:txBody>
      </p:sp>
    </p:spTree>
    <p:extLst>
      <p:ext uri="{BB962C8B-B14F-4D97-AF65-F5344CB8AC3E}">
        <p14:creationId xmlns:p14="http://schemas.microsoft.com/office/powerpoint/2010/main" val="353700939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ctrTitle"/>
          </p:nvPr>
        </p:nvSpPr>
        <p:spPr>
          <a:xfrm>
            <a:off x="685800" y="1524000"/>
            <a:ext cx="7772400" cy="2076450"/>
          </a:xfrm>
        </p:spPr>
        <p:txBody>
          <a:bodyPr>
            <a:noAutofit/>
          </a:bodyPr>
          <a:lstStyle/>
          <a:p>
            <a:r>
              <a:rPr lang="it-IT" sz="2800" dirty="0" smtClean="0"/>
              <a:t>“</a:t>
            </a:r>
            <a:r>
              <a:rPr lang="is-IS" sz="2800" dirty="0" smtClean="0"/>
              <a:t>… u</a:t>
            </a:r>
            <a:r>
              <a:rPr lang="it-IT" sz="2800" dirty="0" err="1" smtClean="0"/>
              <a:t>nderstanding</a:t>
            </a:r>
            <a:r>
              <a:rPr lang="it-IT" sz="2800" dirty="0" smtClean="0"/>
              <a:t> </a:t>
            </a:r>
            <a:r>
              <a:rPr lang="it-IT" sz="2800" dirty="0"/>
              <a:t>the </a:t>
            </a:r>
            <a:r>
              <a:rPr lang="it-IT" sz="2800" dirty="0" err="1"/>
              <a:t>metabolic</a:t>
            </a:r>
            <a:r>
              <a:rPr lang="it-IT" sz="2800" dirty="0"/>
              <a:t> </a:t>
            </a:r>
            <a:r>
              <a:rPr lang="it-IT" sz="2800" dirty="0" err="1"/>
              <a:t>constraints</a:t>
            </a:r>
            <a:r>
              <a:rPr lang="it-IT" sz="2800" dirty="0"/>
              <a:t> on </a:t>
            </a:r>
            <a:r>
              <a:rPr lang="it-IT" sz="2800" dirty="0" err="1"/>
              <a:t>cancer</a:t>
            </a:r>
            <a:r>
              <a:rPr lang="it-IT" sz="2800" dirty="0"/>
              <a:t> </a:t>
            </a:r>
            <a:r>
              <a:rPr lang="it-IT" sz="2800" dirty="0" err="1" smtClean="0"/>
              <a:t>cells</a:t>
            </a:r>
            <a:r>
              <a:rPr lang="it-IT" sz="2800" dirty="0"/>
              <a:t> </a:t>
            </a:r>
            <a:r>
              <a:rPr lang="it-IT" sz="2800" dirty="0" err="1" smtClean="0"/>
              <a:t>within</a:t>
            </a:r>
            <a:r>
              <a:rPr lang="it-IT" sz="2800" dirty="0" smtClean="0"/>
              <a:t> </a:t>
            </a:r>
            <a:r>
              <a:rPr lang="it-IT" sz="2800" dirty="0"/>
              <a:t>the native </a:t>
            </a:r>
            <a:r>
              <a:rPr lang="it-IT" sz="2800" dirty="0" err="1"/>
              <a:t>tumor</a:t>
            </a:r>
            <a:r>
              <a:rPr lang="it-IT" sz="2800" dirty="0"/>
              <a:t> </a:t>
            </a:r>
            <a:r>
              <a:rPr lang="it-IT" sz="2800" dirty="0" err="1"/>
              <a:t>environment</a:t>
            </a:r>
            <a:r>
              <a:rPr lang="it-IT" sz="2800" dirty="0"/>
              <a:t> </a:t>
            </a:r>
            <a:r>
              <a:rPr lang="it-IT" sz="2800" dirty="0" err="1"/>
              <a:t>will</a:t>
            </a:r>
            <a:r>
              <a:rPr lang="it-IT" sz="2800" dirty="0"/>
              <a:t> be </a:t>
            </a:r>
            <a:r>
              <a:rPr lang="it-IT" sz="2800" dirty="0" err="1"/>
              <a:t>important</a:t>
            </a:r>
            <a:r>
              <a:rPr lang="it-IT" sz="2800" dirty="0"/>
              <a:t> </a:t>
            </a:r>
            <a:r>
              <a:rPr lang="it-IT" sz="2800" dirty="0" smtClean="0"/>
              <a:t>for </a:t>
            </a:r>
            <a:r>
              <a:rPr lang="it-IT" sz="2800" dirty="0" err="1" smtClean="0"/>
              <a:t>identifying</a:t>
            </a:r>
            <a:r>
              <a:rPr lang="it-IT" sz="2800" dirty="0" smtClean="0"/>
              <a:t> </a:t>
            </a:r>
            <a:r>
              <a:rPr lang="it-IT" sz="2800" dirty="0" err="1"/>
              <a:t>metabolic</a:t>
            </a:r>
            <a:r>
              <a:rPr lang="it-IT" sz="2800" dirty="0"/>
              <a:t> </a:t>
            </a:r>
            <a:r>
              <a:rPr lang="it-IT" sz="2800" dirty="0" err="1"/>
              <a:t>drug</a:t>
            </a:r>
            <a:r>
              <a:rPr lang="it-IT" sz="2800" dirty="0"/>
              <a:t> targets</a:t>
            </a:r>
            <a:r>
              <a:rPr lang="it-IT" sz="2800" dirty="0" smtClean="0"/>
              <a:t>.”</a:t>
            </a:r>
            <a:endParaRPr lang="it-IT" sz="2800" dirty="0"/>
          </a:p>
        </p:txBody>
      </p:sp>
      <p:sp>
        <p:nvSpPr>
          <p:cNvPr id="8" name="Sottotitolo 7"/>
          <p:cNvSpPr>
            <a:spLocks noGrp="1"/>
          </p:cNvSpPr>
          <p:nvPr>
            <p:ph type="subTitle" idx="1"/>
          </p:nvPr>
        </p:nvSpPr>
        <p:spPr>
          <a:xfrm>
            <a:off x="1371600" y="4656667"/>
            <a:ext cx="6400800" cy="982133"/>
          </a:xfrm>
        </p:spPr>
        <p:txBody>
          <a:bodyPr>
            <a:normAutofit fontScale="85000" lnSpcReduction="10000"/>
          </a:bodyPr>
          <a:lstStyle/>
          <a:p>
            <a:r>
              <a:rPr lang="it-IT" sz="2000" dirty="0">
                <a:solidFill>
                  <a:schemeClr val="tx1"/>
                </a:solidFill>
              </a:rPr>
              <a:t>Nature and </a:t>
            </a:r>
            <a:r>
              <a:rPr lang="it-IT" sz="2000" dirty="0" err="1">
                <a:solidFill>
                  <a:schemeClr val="tx1"/>
                </a:solidFill>
              </a:rPr>
              <a:t>Nurture</a:t>
            </a:r>
            <a:r>
              <a:rPr lang="it-IT" sz="2000" dirty="0">
                <a:solidFill>
                  <a:schemeClr val="tx1"/>
                </a:solidFill>
              </a:rPr>
              <a:t>: </a:t>
            </a:r>
            <a:r>
              <a:rPr lang="it-IT" sz="2000" dirty="0" err="1">
                <a:solidFill>
                  <a:schemeClr val="tx1"/>
                </a:solidFill>
              </a:rPr>
              <a:t>What</a:t>
            </a:r>
            <a:r>
              <a:rPr lang="it-IT" sz="2000" dirty="0">
                <a:solidFill>
                  <a:schemeClr val="tx1"/>
                </a:solidFill>
              </a:rPr>
              <a:t> </a:t>
            </a:r>
            <a:r>
              <a:rPr lang="it-IT" sz="2000" dirty="0" err="1">
                <a:solidFill>
                  <a:schemeClr val="tx1"/>
                </a:solidFill>
              </a:rPr>
              <a:t>Determines</a:t>
            </a:r>
            <a:r>
              <a:rPr lang="it-IT" sz="2000" dirty="0">
                <a:solidFill>
                  <a:schemeClr val="tx1"/>
                </a:solidFill>
              </a:rPr>
              <a:t> </a:t>
            </a:r>
            <a:r>
              <a:rPr lang="it-IT" sz="2000" dirty="0" err="1" smtClean="0">
                <a:solidFill>
                  <a:schemeClr val="tx1"/>
                </a:solidFill>
              </a:rPr>
              <a:t>Tumor</a:t>
            </a:r>
            <a:r>
              <a:rPr lang="it-IT" sz="2000" dirty="0">
                <a:solidFill>
                  <a:schemeClr val="tx1"/>
                </a:solidFill>
              </a:rPr>
              <a:t> </a:t>
            </a:r>
            <a:r>
              <a:rPr lang="it-IT" sz="2000" dirty="0" err="1" smtClean="0">
                <a:solidFill>
                  <a:schemeClr val="tx1"/>
                </a:solidFill>
              </a:rPr>
              <a:t>Metabolic</a:t>
            </a:r>
            <a:r>
              <a:rPr lang="it-IT" sz="2000" dirty="0" smtClean="0">
                <a:solidFill>
                  <a:schemeClr val="tx1"/>
                </a:solidFill>
              </a:rPr>
              <a:t> </a:t>
            </a:r>
            <a:r>
              <a:rPr lang="it-IT" sz="2000" dirty="0" err="1">
                <a:solidFill>
                  <a:schemeClr val="tx1"/>
                </a:solidFill>
              </a:rPr>
              <a:t>Phenotypes</a:t>
            </a:r>
            <a:r>
              <a:rPr lang="it-IT" sz="2000" dirty="0" smtClean="0">
                <a:solidFill>
                  <a:schemeClr val="tx1"/>
                </a:solidFill>
              </a:rPr>
              <a:t>?</a:t>
            </a:r>
          </a:p>
          <a:p>
            <a:r>
              <a:rPr lang="en-US" sz="2000" dirty="0">
                <a:solidFill>
                  <a:schemeClr val="tx1"/>
                </a:solidFill>
              </a:rPr>
              <a:t>Cancer Research 77.12 (2017): 3131-3134</a:t>
            </a:r>
            <a:r>
              <a:rPr lang="en-US" sz="2000" dirty="0" smtClean="0">
                <a:solidFill>
                  <a:schemeClr val="tx1"/>
                </a:solidFill>
              </a:rPr>
              <a:t>.</a:t>
            </a:r>
          </a:p>
          <a:p>
            <a:r>
              <a:rPr lang="nb-NO" sz="2000" dirty="0">
                <a:solidFill>
                  <a:schemeClr val="tx1"/>
                </a:solidFill>
              </a:rPr>
              <a:t>DOI: 10.1158/0008-5472.CAN-17-</a:t>
            </a:r>
            <a:r>
              <a:rPr lang="nb-NO" sz="2000" dirty="0" smtClean="0">
                <a:solidFill>
                  <a:schemeClr val="tx1"/>
                </a:solidFill>
              </a:rPr>
              <a:t>0165  </a:t>
            </a:r>
            <a:endParaRPr lang="it-IT" sz="2000" dirty="0">
              <a:solidFill>
                <a:schemeClr val="tx1"/>
              </a:solidFill>
            </a:endParaRPr>
          </a:p>
        </p:txBody>
      </p:sp>
      <p:sp>
        <p:nvSpPr>
          <p:cNvPr id="4" name="Segnaposto data 3"/>
          <p:cNvSpPr>
            <a:spLocks noGrp="1"/>
          </p:cNvSpPr>
          <p:nvPr>
            <p:ph type="dt" sz="half" idx="10"/>
          </p:nvPr>
        </p:nvSpPr>
        <p:spPr/>
        <p:txBody>
          <a:bodyPr/>
          <a:lstStyle/>
          <a:p>
            <a:r>
              <a:rPr lang="it-IT" smtClean="0"/>
              <a:t>09-10/04/2019</a:t>
            </a:r>
            <a:endParaRPr lang="it-IT"/>
          </a:p>
        </p:txBody>
      </p:sp>
      <p:sp>
        <p:nvSpPr>
          <p:cNvPr id="5" name="Segnaposto piè di pagina 4"/>
          <p:cNvSpPr>
            <a:spLocks noGrp="1"/>
          </p:cNvSpPr>
          <p:nvPr>
            <p:ph type="ftr" sz="quarter" idx="11"/>
          </p:nvPr>
        </p:nvSpPr>
        <p:spPr/>
        <p:txBody>
          <a:bodyPr/>
          <a:lstStyle/>
          <a:p>
            <a:r>
              <a:rPr lang="it-IT" smtClean="0"/>
              <a:t>991SV-BIOCHEMISTRY OF AGE RELATED DISEASES </a:t>
            </a:r>
            <a:endParaRPr lang="it-IT"/>
          </a:p>
        </p:txBody>
      </p:sp>
      <p:sp>
        <p:nvSpPr>
          <p:cNvPr id="6" name="Segnaposto numero diapositiva 5"/>
          <p:cNvSpPr>
            <a:spLocks noGrp="1"/>
          </p:cNvSpPr>
          <p:nvPr>
            <p:ph type="sldNum" sz="quarter" idx="12"/>
          </p:nvPr>
        </p:nvSpPr>
        <p:spPr/>
        <p:txBody>
          <a:bodyPr/>
          <a:lstStyle/>
          <a:p>
            <a:fld id="{2DA65D15-912F-9A42-9386-3FE2ECFEDC7B}" type="slidenum">
              <a:rPr lang="it-IT" smtClean="0"/>
              <a:t>3</a:t>
            </a:fld>
            <a:endParaRPr lang="it-IT"/>
          </a:p>
        </p:txBody>
      </p:sp>
    </p:spTree>
    <p:extLst>
      <p:ext uri="{BB962C8B-B14F-4D97-AF65-F5344CB8AC3E}">
        <p14:creationId xmlns:p14="http://schemas.microsoft.com/office/powerpoint/2010/main" val="290087490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sz="3200" dirty="0" smtClean="0"/>
              <a:t>Post-</a:t>
            </a:r>
            <a:r>
              <a:rPr lang="it-IT" sz="3200" dirty="0" err="1" smtClean="0"/>
              <a:t>translational</a:t>
            </a:r>
            <a:r>
              <a:rPr lang="it-IT" sz="3200" dirty="0" smtClean="0"/>
              <a:t> </a:t>
            </a:r>
            <a:r>
              <a:rPr lang="it-IT" sz="3200" dirty="0" err="1" smtClean="0"/>
              <a:t>modification</a:t>
            </a:r>
            <a:r>
              <a:rPr lang="it-IT" sz="3200" dirty="0"/>
              <a:t> by </a:t>
            </a:r>
            <a:r>
              <a:rPr lang="it-IT" sz="3200" dirty="0" smtClean="0"/>
              <a:t/>
            </a:r>
            <a:br>
              <a:rPr lang="it-IT" sz="3200" dirty="0" smtClean="0"/>
            </a:br>
            <a:r>
              <a:rPr lang="it-IT" sz="3200" dirty="0" smtClean="0"/>
              <a:t>O</a:t>
            </a:r>
            <a:r>
              <a:rPr lang="it-IT" sz="3200" dirty="0"/>
              <a:t>-</a:t>
            </a:r>
            <a:r>
              <a:rPr lang="it-IT" sz="3200" dirty="0" err="1"/>
              <a:t>linked</a:t>
            </a:r>
            <a:r>
              <a:rPr lang="it-IT" sz="3200" dirty="0"/>
              <a:t> β-</a:t>
            </a:r>
            <a:r>
              <a:rPr lang="it-IT" sz="3200" dirty="0" err="1"/>
              <a:t>N-acetylglucosamine</a:t>
            </a:r>
            <a:r>
              <a:rPr lang="it-IT" sz="3200" dirty="0"/>
              <a:t> (O-</a:t>
            </a:r>
            <a:r>
              <a:rPr lang="it-IT" sz="3200" dirty="0" err="1"/>
              <a:t>GlcNAc</a:t>
            </a:r>
            <a:r>
              <a:rPr lang="it-IT" sz="3200" dirty="0"/>
              <a:t>) </a:t>
            </a:r>
            <a:r>
              <a:rPr lang="it-IT" sz="3200" dirty="0" smtClean="0"/>
              <a:t> </a:t>
            </a:r>
            <a:endParaRPr lang="it-IT" sz="3200" dirty="0"/>
          </a:p>
        </p:txBody>
      </p:sp>
      <p:sp>
        <p:nvSpPr>
          <p:cNvPr id="3" name="Segnaposto data 2"/>
          <p:cNvSpPr>
            <a:spLocks noGrp="1"/>
          </p:cNvSpPr>
          <p:nvPr>
            <p:ph type="dt" sz="half" idx="10"/>
          </p:nvPr>
        </p:nvSpPr>
        <p:spPr/>
        <p:txBody>
          <a:bodyPr/>
          <a:lstStyle/>
          <a:p>
            <a:r>
              <a:rPr lang="it-IT" smtClean="0"/>
              <a:t>09-10/04/2019</a:t>
            </a:r>
            <a:endParaRPr lang="it-IT"/>
          </a:p>
        </p:txBody>
      </p:sp>
      <p:sp>
        <p:nvSpPr>
          <p:cNvPr id="4" name="Segnaposto piè di pagina 3"/>
          <p:cNvSpPr>
            <a:spLocks noGrp="1"/>
          </p:cNvSpPr>
          <p:nvPr>
            <p:ph type="ftr" sz="quarter" idx="11"/>
          </p:nvPr>
        </p:nvSpPr>
        <p:spPr/>
        <p:txBody>
          <a:bodyPr/>
          <a:lstStyle/>
          <a:p>
            <a:r>
              <a:rPr lang="it-IT" smtClean="0"/>
              <a:t>991SV-BIOCHEMISTRY OF AGE RELATED DISEASES </a:t>
            </a:r>
            <a:endParaRPr lang="it-IT"/>
          </a:p>
        </p:txBody>
      </p:sp>
      <p:sp>
        <p:nvSpPr>
          <p:cNvPr id="5" name="Segnaposto numero diapositiva 4"/>
          <p:cNvSpPr>
            <a:spLocks noGrp="1"/>
          </p:cNvSpPr>
          <p:nvPr>
            <p:ph type="sldNum" sz="quarter" idx="12"/>
          </p:nvPr>
        </p:nvSpPr>
        <p:spPr/>
        <p:txBody>
          <a:bodyPr/>
          <a:lstStyle/>
          <a:p>
            <a:fld id="{2DA65D15-912F-9A42-9386-3FE2ECFEDC7B}" type="slidenum">
              <a:rPr lang="it-IT" smtClean="0"/>
              <a:t>39</a:t>
            </a:fld>
            <a:endParaRPr lang="it-IT"/>
          </a:p>
        </p:txBody>
      </p:sp>
      <p:pic>
        <p:nvPicPr>
          <p:cNvPr id="6" name="Immagine 5"/>
          <p:cNvPicPr>
            <a:picLocks noChangeAspect="1"/>
          </p:cNvPicPr>
          <p:nvPr/>
        </p:nvPicPr>
        <p:blipFill>
          <a:blip r:embed="rId2"/>
          <a:stretch>
            <a:fillRect/>
          </a:stretch>
        </p:blipFill>
        <p:spPr>
          <a:xfrm>
            <a:off x="1219200" y="2324100"/>
            <a:ext cx="6692900" cy="2197100"/>
          </a:xfrm>
          <a:prstGeom prst="rect">
            <a:avLst/>
          </a:prstGeom>
        </p:spPr>
      </p:pic>
    </p:spTree>
    <p:extLst>
      <p:ext uri="{BB962C8B-B14F-4D97-AF65-F5344CB8AC3E}">
        <p14:creationId xmlns:p14="http://schemas.microsoft.com/office/powerpoint/2010/main" val="365875062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sz="2400" dirty="0" err="1"/>
              <a:t>Nutrient</a:t>
            </a:r>
            <a:r>
              <a:rPr lang="it-IT" sz="2400" dirty="0"/>
              <a:t> </a:t>
            </a:r>
            <a:r>
              <a:rPr lang="it-IT" sz="2400" dirty="0" err="1"/>
              <a:t>availability</a:t>
            </a:r>
            <a:r>
              <a:rPr lang="it-IT" sz="2400" dirty="0"/>
              <a:t> </a:t>
            </a:r>
            <a:r>
              <a:rPr lang="it-IT" sz="2400" dirty="0" err="1"/>
              <a:t>is</a:t>
            </a:r>
            <a:r>
              <a:rPr lang="it-IT" sz="2400" dirty="0"/>
              <a:t> </a:t>
            </a:r>
            <a:r>
              <a:rPr lang="it-IT" sz="2400" dirty="0" err="1"/>
              <a:t>thought</a:t>
            </a:r>
            <a:r>
              <a:rPr lang="it-IT" sz="2400" dirty="0"/>
              <a:t> to </a:t>
            </a:r>
            <a:r>
              <a:rPr lang="it-IT" sz="2400" dirty="0" err="1"/>
              <a:t>regulate</a:t>
            </a:r>
            <a:r>
              <a:rPr lang="it-IT" sz="2400" dirty="0"/>
              <a:t> </a:t>
            </a:r>
            <a:r>
              <a:rPr lang="it-IT" sz="2400" dirty="0" err="1"/>
              <a:t>cellular</a:t>
            </a:r>
            <a:r>
              <a:rPr lang="it-IT" sz="2400" dirty="0"/>
              <a:t> O-</a:t>
            </a:r>
            <a:r>
              <a:rPr lang="it-IT" sz="2400" dirty="0" err="1"/>
              <a:t>GlcNAcylation</a:t>
            </a:r>
            <a:r>
              <a:rPr lang="it-IT" sz="2400" dirty="0"/>
              <a:t> </a:t>
            </a:r>
            <a:r>
              <a:rPr lang="it-IT" sz="2400" dirty="0" err="1"/>
              <a:t>levels</a:t>
            </a:r>
            <a:r>
              <a:rPr lang="it-IT" sz="2400" dirty="0"/>
              <a:t> by </a:t>
            </a:r>
            <a:r>
              <a:rPr lang="it-IT" sz="2400" dirty="0" err="1"/>
              <a:t>controlling</a:t>
            </a:r>
            <a:r>
              <a:rPr lang="it-IT" sz="2400" dirty="0"/>
              <a:t> </a:t>
            </a:r>
            <a:r>
              <a:rPr lang="it-IT" sz="2400" dirty="0" err="1"/>
              <a:t>flux</a:t>
            </a:r>
            <a:r>
              <a:rPr lang="it-IT" sz="2400" dirty="0"/>
              <a:t> </a:t>
            </a:r>
            <a:r>
              <a:rPr lang="it-IT" sz="2400" dirty="0" err="1"/>
              <a:t>through</a:t>
            </a:r>
            <a:r>
              <a:rPr lang="it-IT" sz="2400" dirty="0"/>
              <a:t> the </a:t>
            </a:r>
            <a:r>
              <a:rPr lang="it-IT" sz="2400" dirty="0" err="1"/>
              <a:t>hexosamine</a:t>
            </a:r>
            <a:r>
              <a:rPr lang="it-IT" sz="2400" dirty="0"/>
              <a:t> </a:t>
            </a:r>
            <a:r>
              <a:rPr lang="it-IT" sz="2400" dirty="0" err="1"/>
              <a:t>biosynthetic</a:t>
            </a:r>
            <a:r>
              <a:rPr lang="it-IT" sz="2400" dirty="0"/>
              <a:t> </a:t>
            </a:r>
            <a:r>
              <a:rPr lang="it-IT" sz="2400" dirty="0" err="1"/>
              <a:t>pathway</a:t>
            </a:r>
            <a:r>
              <a:rPr lang="it-IT" sz="2400" dirty="0"/>
              <a:t> (HBP) </a:t>
            </a:r>
          </a:p>
        </p:txBody>
      </p:sp>
      <p:sp>
        <p:nvSpPr>
          <p:cNvPr id="3" name="Segnaposto data 2"/>
          <p:cNvSpPr>
            <a:spLocks noGrp="1"/>
          </p:cNvSpPr>
          <p:nvPr>
            <p:ph type="dt" sz="half" idx="10"/>
          </p:nvPr>
        </p:nvSpPr>
        <p:spPr/>
        <p:txBody>
          <a:bodyPr/>
          <a:lstStyle/>
          <a:p>
            <a:r>
              <a:rPr lang="it-IT" smtClean="0"/>
              <a:t>09-10/04/2019</a:t>
            </a:r>
            <a:endParaRPr lang="it-IT"/>
          </a:p>
        </p:txBody>
      </p:sp>
      <p:sp>
        <p:nvSpPr>
          <p:cNvPr id="4" name="Segnaposto piè di pagina 3"/>
          <p:cNvSpPr>
            <a:spLocks noGrp="1"/>
          </p:cNvSpPr>
          <p:nvPr>
            <p:ph type="ftr" sz="quarter" idx="11"/>
          </p:nvPr>
        </p:nvSpPr>
        <p:spPr/>
        <p:txBody>
          <a:bodyPr/>
          <a:lstStyle/>
          <a:p>
            <a:r>
              <a:rPr lang="it-IT" smtClean="0"/>
              <a:t>991SV-BIOCHEMISTRY OF AGE RELATED DISEASES </a:t>
            </a:r>
            <a:endParaRPr lang="it-IT"/>
          </a:p>
        </p:txBody>
      </p:sp>
      <p:sp>
        <p:nvSpPr>
          <p:cNvPr id="5" name="Segnaposto numero diapositiva 4"/>
          <p:cNvSpPr>
            <a:spLocks noGrp="1"/>
          </p:cNvSpPr>
          <p:nvPr>
            <p:ph type="sldNum" sz="quarter" idx="12"/>
          </p:nvPr>
        </p:nvSpPr>
        <p:spPr/>
        <p:txBody>
          <a:bodyPr/>
          <a:lstStyle/>
          <a:p>
            <a:fld id="{2DA65D15-912F-9A42-9386-3FE2ECFEDC7B}" type="slidenum">
              <a:rPr lang="it-IT" smtClean="0"/>
              <a:t>40</a:t>
            </a:fld>
            <a:endParaRPr lang="it-IT"/>
          </a:p>
        </p:txBody>
      </p:sp>
      <p:pic>
        <p:nvPicPr>
          <p:cNvPr id="6" name="Immagine 5"/>
          <p:cNvPicPr>
            <a:picLocks noChangeAspect="1"/>
          </p:cNvPicPr>
          <p:nvPr/>
        </p:nvPicPr>
        <p:blipFill>
          <a:blip r:embed="rId3"/>
          <a:stretch>
            <a:fillRect/>
          </a:stretch>
        </p:blipFill>
        <p:spPr>
          <a:xfrm>
            <a:off x="0" y="1623696"/>
            <a:ext cx="9144000" cy="5097780"/>
          </a:xfrm>
          <a:prstGeom prst="rect">
            <a:avLst/>
          </a:prstGeom>
        </p:spPr>
      </p:pic>
    </p:spTree>
    <p:extLst>
      <p:ext uri="{BB962C8B-B14F-4D97-AF65-F5344CB8AC3E}">
        <p14:creationId xmlns:p14="http://schemas.microsoft.com/office/powerpoint/2010/main" val="87891640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0638"/>
            <a:ext cx="8229600" cy="1143000"/>
          </a:xfrm>
        </p:spPr>
        <p:txBody>
          <a:bodyPr>
            <a:normAutofit/>
          </a:bodyPr>
          <a:lstStyle/>
          <a:p>
            <a:r>
              <a:rPr lang="it-IT" sz="3600" dirty="0" err="1">
                <a:solidFill>
                  <a:prstClr val="black"/>
                </a:solidFill>
              </a:rPr>
              <a:t>Glycolysis</a:t>
            </a:r>
            <a:r>
              <a:rPr lang="it-IT" sz="3600" dirty="0">
                <a:solidFill>
                  <a:prstClr val="black"/>
                </a:solidFill>
              </a:rPr>
              <a:t> </a:t>
            </a:r>
            <a:r>
              <a:rPr lang="it-IT" sz="3600" dirty="0" err="1">
                <a:solidFill>
                  <a:prstClr val="black"/>
                </a:solidFill>
              </a:rPr>
              <a:t>supports</a:t>
            </a:r>
            <a:r>
              <a:rPr lang="it-IT" sz="3600" dirty="0">
                <a:solidFill>
                  <a:prstClr val="black"/>
                </a:solidFill>
              </a:rPr>
              <a:t> </a:t>
            </a:r>
            <a:r>
              <a:rPr lang="it-IT" sz="3600" dirty="0" err="1">
                <a:solidFill>
                  <a:prstClr val="black"/>
                </a:solidFill>
              </a:rPr>
              <a:t>biosynthetic</a:t>
            </a:r>
            <a:r>
              <a:rPr lang="it-IT" sz="3600" dirty="0">
                <a:solidFill>
                  <a:prstClr val="black"/>
                </a:solidFill>
              </a:rPr>
              <a:t> </a:t>
            </a:r>
            <a:r>
              <a:rPr lang="it-IT" sz="3600" dirty="0" err="1">
                <a:solidFill>
                  <a:prstClr val="black"/>
                </a:solidFill>
              </a:rPr>
              <a:t>pathways</a:t>
            </a:r>
            <a:endParaRPr lang="it-IT" dirty="0"/>
          </a:p>
        </p:txBody>
      </p:sp>
      <p:sp>
        <p:nvSpPr>
          <p:cNvPr id="3" name="Segnaposto contenuto 2"/>
          <p:cNvSpPr>
            <a:spLocks noGrp="1"/>
          </p:cNvSpPr>
          <p:nvPr>
            <p:ph idx="1"/>
          </p:nvPr>
        </p:nvSpPr>
        <p:spPr>
          <a:xfrm>
            <a:off x="457200" y="977902"/>
            <a:ext cx="8229600" cy="622299"/>
          </a:xfrm>
          <a:solidFill>
            <a:srgbClr val="FF0000"/>
          </a:solidFill>
          <a:ln>
            <a:solidFill>
              <a:srgbClr val="FF0000"/>
            </a:solidFill>
          </a:ln>
        </p:spPr>
        <p:txBody>
          <a:bodyPr>
            <a:normAutofit/>
          </a:bodyPr>
          <a:lstStyle/>
          <a:p>
            <a:pPr marL="0" indent="0" algn="ctr">
              <a:spcAft>
                <a:spcPts val="300"/>
              </a:spcAft>
              <a:buNone/>
            </a:pPr>
            <a:r>
              <a:rPr lang="it-IT" dirty="0" smtClean="0">
                <a:solidFill>
                  <a:schemeClr val="bg1">
                    <a:lumMod val="95000"/>
                  </a:schemeClr>
                </a:solidFill>
              </a:rPr>
              <a:t>Glyceraldehyde-3-P for </a:t>
            </a:r>
            <a:r>
              <a:rPr lang="it-IT" dirty="0" err="1" smtClean="0">
                <a:solidFill>
                  <a:schemeClr val="bg1">
                    <a:lumMod val="95000"/>
                  </a:schemeClr>
                </a:solidFill>
              </a:rPr>
              <a:t>glycerophospholipids</a:t>
            </a:r>
            <a:endParaRPr lang="it-IT" dirty="0">
              <a:solidFill>
                <a:srgbClr val="000000"/>
              </a:solidFill>
            </a:endParaRPr>
          </a:p>
        </p:txBody>
      </p:sp>
      <p:sp>
        <p:nvSpPr>
          <p:cNvPr id="4" name="Segnaposto piè di pagina 3"/>
          <p:cNvSpPr>
            <a:spLocks noGrp="1"/>
          </p:cNvSpPr>
          <p:nvPr>
            <p:ph type="ftr" sz="quarter" idx="11"/>
          </p:nvPr>
        </p:nvSpPr>
        <p:spPr/>
        <p:txBody>
          <a:bodyPr/>
          <a:lstStyle/>
          <a:p>
            <a:r>
              <a:rPr lang="it-IT" smtClean="0"/>
              <a:t>991SV-BIOCHEMISTRY OF AGE RELATED DISEASES </a:t>
            </a:r>
            <a:endParaRPr lang="it-IT"/>
          </a:p>
        </p:txBody>
      </p:sp>
      <p:sp>
        <p:nvSpPr>
          <p:cNvPr id="5" name="Segnaposto numero diapositiva 4"/>
          <p:cNvSpPr>
            <a:spLocks noGrp="1"/>
          </p:cNvSpPr>
          <p:nvPr>
            <p:ph type="sldNum" sz="quarter" idx="12"/>
          </p:nvPr>
        </p:nvSpPr>
        <p:spPr/>
        <p:txBody>
          <a:bodyPr/>
          <a:lstStyle/>
          <a:p>
            <a:fld id="{2DA65D15-912F-9A42-9386-3FE2ECFEDC7B}" type="slidenum">
              <a:rPr lang="it-IT" smtClean="0"/>
              <a:t>41</a:t>
            </a:fld>
            <a:endParaRPr lang="it-IT"/>
          </a:p>
        </p:txBody>
      </p:sp>
      <p:sp>
        <p:nvSpPr>
          <p:cNvPr id="6" name="Segnaposto data 5"/>
          <p:cNvSpPr>
            <a:spLocks noGrp="1"/>
          </p:cNvSpPr>
          <p:nvPr>
            <p:ph type="dt" sz="half" idx="10"/>
          </p:nvPr>
        </p:nvSpPr>
        <p:spPr/>
        <p:txBody>
          <a:bodyPr/>
          <a:lstStyle/>
          <a:p>
            <a:r>
              <a:rPr lang="it-IT" smtClean="0"/>
              <a:t>09-10/04/2019</a:t>
            </a:r>
            <a:endParaRPr lang="it-IT"/>
          </a:p>
        </p:txBody>
      </p:sp>
      <p:sp>
        <p:nvSpPr>
          <p:cNvPr id="8" name="CasellaDiTesto 7"/>
          <p:cNvSpPr txBox="1"/>
          <p:nvPr/>
        </p:nvSpPr>
        <p:spPr>
          <a:xfrm>
            <a:off x="2940173" y="6079352"/>
            <a:ext cx="3352200" cy="276999"/>
          </a:xfrm>
          <a:prstGeom prst="rect">
            <a:avLst/>
          </a:prstGeom>
          <a:noFill/>
        </p:spPr>
        <p:txBody>
          <a:bodyPr wrap="none" rtlCol="0">
            <a:spAutoFit/>
          </a:bodyPr>
          <a:lstStyle/>
          <a:p>
            <a:r>
              <a:rPr lang="it-IT" sz="1200" dirty="0" smtClean="0"/>
              <a:t>source: </a:t>
            </a:r>
            <a:r>
              <a:rPr lang="it-IT" sz="1200" dirty="0" err="1" smtClean="0"/>
              <a:t>Lehninger</a:t>
            </a:r>
            <a:r>
              <a:rPr lang="it-IT" sz="1200" dirty="0" smtClean="0"/>
              <a:t> </a:t>
            </a:r>
            <a:r>
              <a:rPr lang="it-IT" sz="1200" dirty="0" err="1" smtClean="0"/>
              <a:t>Principles</a:t>
            </a:r>
            <a:r>
              <a:rPr lang="it-IT" sz="1200" dirty="0" smtClean="0"/>
              <a:t> of </a:t>
            </a:r>
            <a:r>
              <a:rPr lang="it-IT" sz="1200" dirty="0" err="1" smtClean="0"/>
              <a:t>Biochemistry</a:t>
            </a:r>
            <a:r>
              <a:rPr lang="it-IT" sz="1200" dirty="0" smtClean="0"/>
              <a:t> 4° ed. </a:t>
            </a:r>
            <a:endParaRPr lang="it-IT" sz="1200" dirty="0"/>
          </a:p>
        </p:txBody>
      </p:sp>
      <p:pic>
        <p:nvPicPr>
          <p:cNvPr id="9" name="Immagine 8"/>
          <p:cNvPicPr>
            <a:picLocks noChangeAspect="1"/>
          </p:cNvPicPr>
          <p:nvPr/>
        </p:nvPicPr>
        <p:blipFill>
          <a:blip r:embed="rId2"/>
          <a:stretch>
            <a:fillRect/>
          </a:stretch>
        </p:blipFill>
        <p:spPr>
          <a:xfrm>
            <a:off x="698500" y="2057401"/>
            <a:ext cx="2482973" cy="2561486"/>
          </a:xfrm>
          <a:prstGeom prst="rect">
            <a:avLst/>
          </a:prstGeom>
          <a:ln>
            <a:solidFill>
              <a:srgbClr val="FF0000"/>
            </a:solidFill>
          </a:ln>
        </p:spPr>
      </p:pic>
      <p:pic>
        <p:nvPicPr>
          <p:cNvPr id="10" name="Immagine 9"/>
          <p:cNvPicPr>
            <a:picLocks noChangeAspect="1"/>
          </p:cNvPicPr>
          <p:nvPr/>
        </p:nvPicPr>
        <p:blipFill>
          <a:blip r:embed="rId3"/>
          <a:stretch>
            <a:fillRect/>
          </a:stretch>
        </p:blipFill>
        <p:spPr>
          <a:xfrm>
            <a:off x="6147315" y="3575051"/>
            <a:ext cx="1663700" cy="2374900"/>
          </a:xfrm>
          <a:prstGeom prst="rect">
            <a:avLst/>
          </a:prstGeom>
          <a:ln>
            <a:solidFill>
              <a:srgbClr val="FF0000"/>
            </a:solidFill>
          </a:ln>
        </p:spPr>
      </p:pic>
      <p:pic>
        <p:nvPicPr>
          <p:cNvPr id="11" name="Immagine 10"/>
          <p:cNvPicPr>
            <a:picLocks noChangeAspect="1"/>
          </p:cNvPicPr>
          <p:nvPr/>
        </p:nvPicPr>
        <p:blipFill>
          <a:blip r:embed="rId4"/>
          <a:stretch>
            <a:fillRect/>
          </a:stretch>
        </p:blipFill>
        <p:spPr>
          <a:xfrm>
            <a:off x="3511673" y="4355068"/>
            <a:ext cx="1955800" cy="1257300"/>
          </a:xfrm>
          <a:prstGeom prst="rect">
            <a:avLst/>
          </a:prstGeom>
          <a:ln>
            <a:solidFill>
              <a:srgbClr val="FF0000"/>
            </a:solidFill>
          </a:ln>
        </p:spPr>
      </p:pic>
      <p:cxnSp>
        <p:nvCxnSpPr>
          <p:cNvPr id="12" name="Connettore 4 11"/>
          <p:cNvCxnSpPr>
            <a:stCxn id="9" idx="2"/>
            <a:endCxn id="11" idx="1"/>
          </p:cNvCxnSpPr>
          <p:nvPr/>
        </p:nvCxnSpPr>
        <p:spPr>
          <a:xfrm rot="16200000" flipH="1">
            <a:off x="2543415" y="4015459"/>
            <a:ext cx="364832" cy="1571687"/>
          </a:xfrm>
          <a:prstGeom prst="bentConnector2">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Connettore 2 12"/>
          <p:cNvCxnSpPr/>
          <p:nvPr/>
        </p:nvCxnSpPr>
        <p:spPr>
          <a:xfrm flipV="1">
            <a:off x="5467474" y="3575050"/>
            <a:ext cx="679841" cy="78001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048622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86267" y="-13228"/>
            <a:ext cx="8788400" cy="1143000"/>
          </a:xfrm>
        </p:spPr>
        <p:txBody>
          <a:bodyPr>
            <a:normAutofit/>
          </a:bodyPr>
          <a:lstStyle/>
          <a:p>
            <a:r>
              <a:rPr lang="it-IT" sz="3600" dirty="0" err="1"/>
              <a:t>G</a:t>
            </a:r>
            <a:r>
              <a:rPr lang="it-IT" sz="3600" dirty="0" err="1" smtClean="0"/>
              <a:t>lycolysis</a:t>
            </a:r>
            <a:r>
              <a:rPr lang="it-IT" sz="3600" dirty="0" smtClean="0"/>
              <a:t> </a:t>
            </a:r>
            <a:r>
              <a:rPr lang="it-IT" sz="3600" dirty="0" err="1" smtClean="0"/>
              <a:t>supports</a:t>
            </a:r>
            <a:r>
              <a:rPr lang="it-IT" sz="3600" dirty="0" smtClean="0"/>
              <a:t> </a:t>
            </a:r>
            <a:r>
              <a:rPr lang="it-IT" sz="3600" dirty="0" err="1" smtClean="0"/>
              <a:t>biosynthetic</a:t>
            </a:r>
            <a:r>
              <a:rPr lang="it-IT" sz="3600" dirty="0" smtClean="0"/>
              <a:t> </a:t>
            </a:r>
            <a:r>
              <a:rPr lang="it-IT" sz="3600" dirty="0" err="1" smtClean="0"/>
              <a:t>pathways</a:t>
            </a:r>
            <a:endParaRPr lang="it-IT" sz="3600" dirty="0"/>
          </a:p>
        </p:txBody>
      </p:sp>
      <p:sp>
        <p:nvSpPr>
          <p:cNvPr id="3" name="Segnaposto contenuto 2"/>
          <p:cNvSpPr>
            <a:spLocks noGrp="1"/>
          </p:cNvSpPr>
          <p:nvPr>
            <p:ph idx="1"/>
          </p:nvPr>
        </p:nvSpPr>
        <p:spPr>
          <a:xfrm>
            <a:off x="457200" y="1018124"/>
            <a:ext cx="8229600" cy="622299"/>
          </a:xfrm>
          <a:solidFill>
            <a:srgbClr val="FF0000"/>
          </a:solidFill>
          <a:ln>
            <a:solidFill>
              <a:srgbClr val="FF0000"/>
            </a:solidFill>
          </a:ln>
        </p:spPr>
        <p:txBody>
          <a:bodyPr>
            <a:normAutofit/>
          </a:bodyPr>
          <a:lstStyle/>
          <a:p>
            <a:pPr marL="0" indent="0" algn="ctr">
              <a:spcAft>
                <a:spcPts val="300"/>
              </a:spcAft>
              <a:buNone/>
            </a:pPr>
            <a:r>
              <a:rPr lang="it-IT" dirty="0" smtClean="0">
                <a:solidFill>
                  <a:schemeClr val="bg1">
                    <a:lumMod val="95000"/>
                  </a:schemeClr>
                </a:solidFill>
              </a:rPr>
              <a:t>3-phosphoglycerate for serine </a:t>
            </a:r>
            <a:r>
              <a:rPr lang="it-IT" dirty="0" err="1" smtClean="0">
                <a:solidFill>
                  <a:schemeClr val="bg1">
                    <a:lumMod val="95000"/>
                  </a:schemeClr>
                </a:solidFill>
              </a:rPr>
              <a:t>biosynthesis</a:t>
            </a:r>
            <a:endParaRPr lang="it-IT" dirty="0">
              <a:solidFill>
                <a:srgbClr val="000000"/>
              </a:solidFill>
            </a:endParaRPr>
          </a:p>
        </p:txBody>
      </p:sp>
      <p:sp>
        <p:nvSpPr>
          <p:cNvPr id="4" name="Segnaposto piè di pagina 3"/>
          <p:cNvSpPr>
            <a:spLocks noGrp="1"/>
          </p:cNvSpPr>
          <p:nvPr>
            <p:ph type="ftr" sz="quarter" idx="11"/>
          </p:nvPr>
        </p:nvSpPr>
        <p:spPr/>
        <p:txBody>
          <a:bodyPr/>
          <a:lstStyle/>
          <a:p>
            <a:r>
              <a:rPr lang="it-IT" smtClean="0"/>
              <a:t>991SV-BIOCHEMISTRY OF AGE RELATED DISEASES </a:t>
            </a:r>
            <a:endParaRPr lang="it-IT"/>
          </a:p>
        </p:txBody>
      </p:sp>
      <p:sp>
        <p:nvSpPr>
          <p:cNvPr id="5" name="Segnaposto numero diapositiva 4"/>
          <p:cNvSpPr>
            <a:spLocks noGrp="1"/>
          </p:cNvSpPr>
          <p:nvPr>
            <p:ph type="sldNum" sz="quarter" idx="12"/>
          </p:nvPr>
        </p:nvSpPr>
        <p:spPr/>
        <p:txBody>
          <a:bodyPr/>
          <a:lstStyle/>
          <a:p>
            <a:fld id="{2DA65D15-912F-9A42-9386-3FE2ECFEDC7B}" type="slidenum">
              <a:rPr lang="it-IT" smtClean="0"/>
              <a:t>42</a:t>
            </a:fld>
            <a:endParaRPr lang="it-IT"/>
          </a:p>
        </p:txBody>
      </p:sp>
      <p:sp>
        <p:nvSpPr>
          <p:cNvPr id="6" name="Segnaposto data 5"/>
          <p:cNvSpPr>
            <a:spLocks noGrp="1"/>
          </p:cNvSpPr>
          <p:nvPr>
            <p:ph type="dt" sz="half" idx="10"/>
          </p:nvPr>
        </p:nvSpPr>
        <p:spPr/>
        <p:txBody>
          <a:bodyPr/>
          <a:lstStyle/>
          <a:p>
            <a:r>
              <a:rPr lang="it-IT" smtClean="0"/>
              <a:t>09-10/04/2019</a:t>
            </a:r>
            <a:endParaRPr lang="it-IT"/>
          </a:p>
        </p:txBody>
      </p:sp>
      <p:pic>
        <p:nvPicPr>
          <p:cNvPr id="7" name="Immagine 6"/>
          <p:cNvPicPr>
            <a:picLocks noChangeAspect="1"/>
          </p:cNvPicPr>
          <p:nvPr/>
        </p:nvPicPr>
        <p:blipFill>
          <a:blip r:embed="rId2"/>
          <a:stretch>
            <a:fillRect/>
          </a:stretch>
        </p:blipFill>
        <p:spPr>
          <a:xfrm>
            <a:off x="1629836" y="1640422"/>
            <a:ext cx="5770033" cy="4434264"/>
          </a:xfrm>
          <a:prstGeom prst="rect">
            <a:avLst/>
          </a:prstGeom>
        </p:spPr>
      </p:pic>
      <p:sp>
        <p:nvSpPr>
          <p:cNvPr id="8" name="CasellaDiTesto 7"/>
          <p:cNvSpPr txBox="1"/>
          <p:nvPr/>
        </p:nvSpPr>
        <p:spPr>
          <a:xfrm>
            <a:off x="227915" y="6008708"/>
            <a:ext cx="8797576" cy="461665"/>
          </a:xfrm>
          <a:prstGeom prst="rect">
            <a:avLst/>
          </a:prstGeom>
          <a:noFill/>
        </p:spPr>
        <p:txBody>
          <a:bodyPr wrap="square" rtlCol="0">
            <a:spAutoFit/>
          </a:bodyPr>
          <a:lstStyle/>
          <a:p>
            <a:pPr algn="ctr"/>
            <a:r>
              <a:rPr lang="it-IT" sz="1200" dirty="0" err="1"/>
              <a:t>Reprogramming</a:t>
            </a:r>
            <a:r>
              <a:rPr lang="it-IT" sz="1200" dirty="0"/>
              <a:t> </a:t>
            </a:r>
            <a:r>
              <a:rPr lang="it-IT" sz="1200" dirty="0" err="1"/>
              <a:t>glucose</a:t>
            </a:r>
            <a:r>
              <a:rPr lang="it-IT" sz="1200" dirty="0"/>
              <a:t> </a:t>
            </a:r>
            <a:r>
              <a:rPr lang="it-IT" sz="1200" dirty="0" err="1"/>
              <a:t>metabolism</a:t>
            </a:r>
            <a:r>
              <a:rPr lang="it-IT" sz="1200" dirty="0"/>
              <a:t> in </a:t>
            </a:r>
            <a:r>
              <a:rPr lang="it-IT" sz="1200" dirty="0" err="1"/>
              <a:t>cancer</a:t>
            </a:r>
            <a:r>
              <a:rPr lang="it-IT" sz="1200" dirty="0"/>
              <a:t>: can </a:t>
            </a:r>
            <a:r>
              <a:rPr lang="it-IT" sz="1200" dirty="0" err="1"/>
              <a:t>it</a:t>
            </a:r>
            <a:r>
              <a:rPr lang="it-IT" sz="1200" dirty="0"/>
              <a:t> be </a:t>
            </a:r>
            <a:r>
              <a:rPr lang="it-IT" sz="1200" dirty="0" err="1"/>
              <a:t>exploited</a:t>
            </a:r>
            <a:r>
              <a:rPr lang="it-IT" sz="1200" dirty="0"/>
              <a:t> for </a:t>
            </a:r>
            <a:r>
              <a:rPr lang="it-IT" sz="1200" dirty="0" err="1"/>
              <a:t>cancer</a:t>
            </a:r>
            <a:r>
              <a:rPr lang="it-IT" sz="1200" dirty="0"/>
              <a:t> </a:t>
            </a:r>
            <a:r>
              <a:rPr lang="it-IT" sz="1200" dirty="0" err="1"/>
              <a:t>therapy</a:t>
            </a:r>
            <a:r>
              <a:rPr lang="it-IT" sz="1200" dirty="0" smtClean="0"/>
              <a:t>? </a:t>
            </a:r>
            <a:r>
              <a:rPr lang="en-US" sz="1200" dirty="0"/>
              <a:t>Nature Reviews Cancer 16, 635–649 (2016)</a:t>
            </a:r>
          </a:p>
          <a:p>
            <a:pPr algn="ctr"/>
            <a:r>
              <a:rPr lang="en-US" sz="1200" dirty="0"/>
              <a:t>doi:10.1038/nrc.2016.77</a:t>
            </a:r>
            <a:endParaRPr lang="it-IT" sz="1200" dirty="0"/>
          </a:p>
        </p:txBody>
      </p:sp>
    </p:spTree>
    <p:extLst>
      <p:ext uri="{BB962C8B-B14F-4D97-AF65-F5344CB8AC3E}">
        <p14:creationId xmlns:p14="http://schemas.microsoft.com/office/powerpoint/2010/main" val="76975282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Immagin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000" y="177800"/>
            <a:ext cx="8128000" cy="648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data 1"/>
          <p:cNvSpPr>
            <a:spLocks noGrp="1"/>
          </p:cNvSpPr>
          <p:nvPr>
            <p:ph type="dt" sz="half" idx="10"/>
          </p:nvPr>
        </p:nvSpPr>
        <p:spPr/>
        <p:txBody>
          <a:bodyPr/>
          <a:lstStyle/>
          <a:p>
            <a:r>
              <a:rPr lang="it-IT" smtClean="0"/>
              <a:t>09-10/04/2019</a:t>
            </a:r>
            <a:endParaRPr lang="it-IT"/>
          </a:p>
        </p:txBody>
      </p:sp>
      <p:sp>
        <p:nvSpPr>
          <p:cNvPr id="3" name="Segnaposto piè di pagina 2"/>
          <p:cNvSpPr>
            <a:spLocks noGrp="1"/>
          </p:cNvSpPr>
          <p:nvPr>
            <p:ph type="ftr" sz="quarter" idx="11"/>
          </p:nvPr>
        </p:nvSpPr>
        <p:spPr/>
        <p:txBody>
          <a:bodyPr/>
          <a:lstStyle/>
          <a:p>
            <a:r>
              <a:rPr lang="it-IT" smtClean="0"/>
              <a:t>991SV-BIOCHEMISTRY OF AGE RELATED DISEASES </a:t>
            </a:r>
            <a:endParaRPr lang="it-IT"/>
          </a:p>
        </p:txBody>
      </p:sp>
      <p:sp>
        <p:nvSpPr>
          <p:cNvPr id="4" name="Segnaposto numero diapositiva 3"/>
          <p:cNvSpPr>
            <a:spLocks noGrp="1"/>
          </p:cNvSpPr>
          <p:nvPr>
            <p:ph type="sldNum" sz="quarter" idx="12"/>
          </p:nvPr>
        </p:nvSpPr>
        <p:spPr/>
        <p:txBody>
          <a:bodyPr/>
          <a:lstStyle/>
          <a:p>
            <a:fld id="{2DA65D15-912F-9A42-9386-3FE2ECFEDC7B}" type="slidenum">
              <a:rPr lang="it-IT" smtClean="0"/>
              <a:t>43</a:t>
            </a:fld>
            <a:endParaRPr lang="it-IT"/>
          </a:p>
        </p:txBody>
      </p:sp>
    </p:spTree>
    <p:extLst>
      <p:ext uri="{BB962C8B-B14F-4D97-AF65-F5344CB8AC3E}">
        <p14:creationId xmlns:p14="http://schemas.microsoft.com/office/powerpoint/2010/main" val="369775875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p:txBody>
          <a:bodyPr>
            <a:normAutofit fontScale="90000"/>
          </a:bodyPr>
          <a:lstStyle/>
          <a:p>
            <a:r>
              <a:rPr lang="it-IT" dirty="0" err="1" smtClean="0"/>
              <a:t>Synthesis</a:t>
            </a:r>
            <a:r>
              <a:rPr lang="it-IT" dirty="0" smtClean="0"/>
              <a:t> of serine from 3-P-glycerate</a:t>
            </a:r>
            <a:endParaRPr lang="it-IT" dirty="0"/>
          </a:p>
        </p:txBody>
      </p:sp>
      <p:sp>
        <p:nvSpPr>
          <p:cNvPr id="2" name="Segnaposto data 1"/>
          <p:cNvSpPr>
            <a:spLocks noGrp="1"/>
          </p:cNvSpPr>
          <p:nvPr>
            <p:ph type="dt" sz="half" idx="10"/>
          </p:nvPr>
        </p:nvSpPr>
        <p:spPr/>
        <p:txBody>
          <a:bodyPr/>
          <a:lstStyle/>
          <a:p>
            <a:r>
              <a:rPr lang="it-IT" smtClean="0"/>
              <a:t>09-10/04/2019</a:t>
            </a:r>
            <a:endParaRPr lang="it-IT"/>
          </a:p>
        </p:txBody>
      </p:sp>
      <p:sp>
        <p:nvSpPr>
          <p:cNvPr id="3" name="Segnaposto piè di pagina 2"/>
          <p:cNvSpPr>
            <a:spLocks noGrp="1"/>
          </p:cNvSpPr>
          <p:nvPr>
            <p:ph type="ftr" sz="quarter" idx="11"/>
          </p:nvPr>
        </p:nvSpPr>
        <p:spPr/>
        <p:txBody>
          <a:bodyPr/>
          <a:lstStyle/>
          <a:p>
            <a:r>
              <a:rPr lang="it-IT" smtClean="0"/>
              <a:t>991SV-BIOCHEMISTRY OF AGE RELATED DISEASES </a:t>
            </a:r>
            <a:endParaRPr lang="it-IT"/>
          </a:p>
        </p:txBody>
      </p:sp>
      <p:sp>
        <p:nvSpPr>
          <p:cNvPr id="4" name="Segnaposto numero diapositiva 3"/>
          <p:cNvSpPr>
            <a:spLocks noGrp="1"/>
          </p:cNvSpPr>
          <p:nvPr>
            <p:ph type="sldNum" sz="quarter" idx="12"/>
          </p:nvPr>
        </p:nvSpPr>
        <p:spPr/>
        <p:txBody>
          <a:bodyPr/>
          <a:lstStyle/>
          <a:p>
            <a:fld id="{2DA65D15-912F-9A42-9386-3FE2ECFEDC7B}" type="slidenum">
              <a:rPr lang="it-IT" smtClean="0"/>
              <a:t>44</a:t>
            </a:fld>
            <a:endParaRPr lang="it-IT"/>
          </a:p>
        </p:txBody>
      </p:sp>
      <p:pic>
        <p:nvPicPr>
          <p:cNvPr id="5" name="Immagine 4"/>
          <p:cNvPicPr>
            <a:picLocks noChangeAspect="1"/>
          </p:cNvPicPr>
          <p:nvPr/>
        </p:nvPicPr>
        <p:blipFill>
          <a:blip r:embed="rId2"/>
          <a:stretch>
            <a:fillRect/>
          </a:stretch>
        </p:blipFill>
        <p:spPr>
          <a:xfrm>
            <a:off x="736600" y="1417638"/>
            <a:ext cx="7658100" cy="4864100"/>
          </a:xfrm>
          <a:prstGeom prst="rect">
            <a:avLst/>
          </a:prstGeom>
        </p:spPr>
      </p:pic>
    </p:spTree>
    <p:extLst>
      <p:ext uri="{BB962C8B-B14F-4D97-AF65-F5344CB8AC3E}">
        <p14:creationId xmlns:p14="http://schemas.microsoft.com/office/powerpoint/2010/main" val="21129898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it-IT" smtClean="0"/>
              <a:t>09-10/04/2019</a:t>
            </a:r>
            <a:endParaRPr lang="it-IT"/>
          </a:p>
        </p:txBody>
      </p:sp>
      <p:sp>
        <p:nvSpPr>
          <p:cNvPr id="3" name="Segnaposto piè di pagina 2"/>
          <p:cNvSpPr>
            <a:spLocks noGrp="1"/>
          </p:cNvSpPr>
          <p:nvPr>
            <p:ph type="ftr" sz="quarter" idx="11"/>
          </p:nvPr>
        </p:nvSpPr>
        <p:spPr/>
        <p:txBody>
          <a:bodyPr/>
          <a:lstStyle/>
          <a:p>
            <a:r>
              <a:rPr lang="it-IT" smtClean="0"/>
              <a:t>991SV-BIOCHEMISTRY OF AGE RELATED DISEASES </a:t>
            </a:r>
            <a:endParaRPr lang="it-IT"/>
          </a:p>
        </p:txBody>
      </p:sp>
      <p:sp>
        <p:nvSpPr>
          <p:cNvPr id="4" name="Segnaposto numero diapositiva 3"/>
          <p:cNvSpPr>
            <a:spLocks noGrp="1"/>
          </p:cNvSpPr>
          <p:nvPr>
            <p:ph type="sldNum" sz="quarter" idx="12"/>
          </p:nvPr>
        </p:nvSpPr>
        <p:spPr/>
        <p:txBody>
          <a:bodyPr/>
          <a:lstStyle/>
          <a:p>
            <a:fld id="{2DA65D15-912F-9A42-9386-3FE2ECFEDC7B}" type="slidenum">
              <a:rPr lang="it-IT" smtClean="0"/>
              <a:t>45</a:t>
            </a:fld>
            <a:endParaRPr lang="it-IT"/>
          </a:p>
        </p:txBody>
      </p:sp>
      <p:pic>
        <p:nvPicPr>
          <p:cNvPr id="5" name="Immagine 4"/>
          <p:cNvPicPr>
            <a:picLocks noChangeAspect="1"/>
          </p:cNvPicPr>
          <p:nvPr/>
        </p:nvPicPr>
        <p:blipFill>
          <a:blip r:embed="rId3"/>
          <a:stretch>
            <a:fillRect/>
          </a:stretch>
        </p:blipFill>
        <p:spPr>
          <a:xfrm>
            <a:off x="1270000" y="482600"/>
            <a:ext cx="7607300" cy="5880100"/>
          </a:xfrm>
          <a:prstGeom prst="rect">
            <a:avLst/>
          </a:prstGeom>
        </p:spPr>
      </p:pic>
      <p:pic>
        <p:nvPicPr>
          <p:cNvPr id="6" name="Immagine 5"/>
          <p:cNvPicPr>
            <a:picLocks noChangeAspect="1"/>
          </p:cNvPicPr>
          <p:nvPr/>
        </p:nvPicPr>
        <p:blipFill>
          <a:blip r:embed="rId4"/>
          <a:stretch>
            <a:fillRect/>
          </a:stretch>
        </p:blipFill>
        <p:spPr>
          <a:xfrm>
            <a:off x="1443567" y="258233"/>
            <a:ext cx="6019800" cy="317500"/>
          </a:xfrm>
          <a:prstGeom prst="rect">
            <a:avLst/>
          </a:prstGeom>
        </p:spPr>
      </p:pic>
      <p:pic>
        <p:nvPicPr>
          <p:cNvPr id="7" name="Immagine 6"/>
          <p:cNvPicPr>
            <a:picLocks noChangeAspect="1"/>
          </p:cNvPicPr>
          <p:nvPr/>
        </p:nvPicPr>
        <p:blipFill>
          <a:blip r:embed="rId5"/>
          <a:stretch>
            <a:fillRect/>
          </a:stretch>
        </p:blipFill>
        <p:spPr>
          <a:xfrm rot="16200000">
            <a:off x="-1767796" y="3151338"/>
            <a:ext cx="5096933" cy="1325792"/>
          </a:xfrm>
          <a:prstGeom prst="rect">
            <a:avLst/>
          </a:prstGeom>
        </p:spPr>
      </p:pic>
    </p:spTree>
    <p:extLst>
      <p:ext uri="{BB962C8B-B14F-4D97-AF65-F5344CB8AC3E}">
        <p14:creationId xmlns:p14="http://schemas.microsoft.com/office/powerpoint/2010/main" val="1540297020"/>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ctrTitle"/>
          </p:nvPr>
        </p:nvSpPr>
        <p:spPr/>
        <p:txBody>
          <a:bodyPr/>
          <a:lstStyle/>
          <a:p>
            <a:r>
              <a:rPr lang="it-IT" dirty="0" smtClean="0"/>
              <a:t>End of </a:t>
            </a:r>
            <a:r>
              <a:rPr lang="it-IT" dirty="0" err="1" smtClean="0"/>
              <a:t>lecture</a:t>
            </a:r>
            <a:r>
              <a:rPr lang="it-IT" dirty="0" smtClean="0"/>
              <a:t> of 09.04.2019</a:t>
            </a:r>
            <a:endParaRPr lang="it-IT" dirty="0"/>
          </a:p>
        </p:txBody>
      </p:sp>
      <p:sp>
        <p:nvSpPr>
          <p:cNvPr id="6" name="Sottotitolo 5"/>
          <p:cNvSpPr>
            <a:spLocks noGrp="1"/>
          </p:cNvSpPr>
          <p:nvPr>
            <p:ph type="subTitle" idx="1"/>
          </p:nvPr>
        </p:nvSpPr>
        <p:spPr/>
        <p:txBody>
          <a:bodyPr/>
          <a:lstStyle/>
          <a:p>
            <a:r>
              <a:rPr lang="it-IT" i="1" dirty="0" smtClean="0"/>
              <a:t>To be </a:t>
            </a:r>
            <a:r>
              <a:rPr lang="it-IT" i="1" dirty="0" err="1" smtClean="0"/>
              <a:t>continued</a:t>
            </a:r>
            <a:r>
              <a:rPr lang="it-IT" i="1" smtClean="0"/>
              <a:t> on 17.09.2019</a:t>
            </a:r>
            <a:endParaRPr lang="it-IT" i="1"/>
          </a:p>
        </p:txBody>
      </p:sp>
      <p:sp>
        <p:nvSpPr>
          <p:cNvPr id="2" name="Segnaposto data 1"/>
          <p:cNvSpPr>
            <a:spLocks noGrp="1"/>
          </p:cNvSpPr>
          <p:nvPr>
            <p:ph type="dt" sz="half" idx="10"/>
          </p:nvPr>
        </p:nvSpPr>
        <p:spPr/>
        <p:txBody>
          <a:bodyPr/>
          <a:lstStyle/>
          <a:p>
            <a:r>
              <a:rPr lang="it-IT" smtClean="0"/>
              <a:t>09-10/04/2019</a:t>
            </a:r>
            <a:endParaRPr lang="it-IT"/>
          </a:p>
        </p:txBody>
      </p:sp>
      <p:sp>
        <p:nvSpPr>
          <p:cNvPr id="3" name="Segnaposto piè di pagina 2"/>
          <p:cNvSpPr>
            <a:spLocks noGrp="1"/>
          </p:cNvSpPr>
          <p:nvPr>
            <p:ph type="ftr" sz="quarter" idx="11"/>
          </p:nvPr>
        </p:nvSpPr>
        <p:spPr/>
        <p:txBody>
          <a:bodyPr/>
          <a:lstStyle/>
          <a:p>
            <a:r>
              <a:rPr lang="it-IT" smtClean="0"/>
              <a:t>991SV-BIOCHEMISTRY OF AGE RELATED DISEASES </a:t>
            </a:r>
            <a:endParaRPr lang="it-IT"/>
          </a:p>
        </p:txBody>
      </p:sp>
      <p:sp>
        <p:nvSpPr>
          <p:cNvPr id="4" name="Segnaposto numero diapositiva 3"/>
          <p:cNvSpPr>
            <a:spLocks noGrp="1"/>
          </p:cNvSpPr>
          <p:nvPr>
            <p:ph type="sldNum" sz="quarter" idx="12"/>
          </p:nvPr>
        </p:nvSpPr>
        <p:spPr/>
        <p:txBody>
          <a:bodyPr/>
          <a:lstStyle/>
          <a:p>
            <a:fld id="{2DA65D15-912F-9A42-9386-3FE2ECFEDC7B}" type="slidenum">
              <a:rPr lang="it-IT" smtClean="0"/>
              <a:t>46</a:t>
            </a:fld>
            <a:endParaRPr lang="it-IT"/>
          </a:p>
        </p:txBody>
      </p:sp>
    </p:spTree>
    <p:extLst>
      <p:ext uri="{BB962C8B-B14F-4D97-AF65-F5344CB8AC3E}">
        <p14:creationId xmlns:p14="http://schemas.microsoft.com/office/powerpoint/2010/main" val="32986679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20135" y="274638"/>
            <a:ext cx="8737600" cy="1143000"/>
          </a:xfrm>
        </p:spPr>
        <p:txBody>
          <a:bodyPr>
            <a:normAutofit fontScale="90000"/>
          </a:bodyPr>
          <a:lstStyle/>
          <a:p>
            <a:r>
              <a:rPr lang="it-IT" dirty="0" err="1" smtClean="0"/>
              <a:t>Any</a:t>
            </a:r>
            <a:r>
              <a:rPr lang="it-IT" dirty="0" smtClean="0"/>
              <a:t> </a:t>
            </a:r>
            <a:r>
              <a:rPr lang="it-IT" dirty="0" err="1" smtClean="0"/>
              <a:t>advantage</a:t>
            </a:r>
            <a:r>
              <a:rPr lang="it-IT" dirty="0" smtClean="0"/>
              <a:t> to use </a:t>
            </a:r>
            <a:r>
              <a:rPr lang="it-IT" dirty="0" err="1" smtClean="0"/>
              <a:t>aerobic</a:t>
            </a:r>
            <a:r>
              <a:rPr lang="it-IT" dirty="0" smtClean="0"/>
              <a:t> </a:t>
            </a:r>
            <a:r>
              <a:rPr lang="it-IT" dirty="0" err="1" smtClean="0"/>
              <a:t>glycolysis</a:t>
            </a:r>
            <a:r>
              <a:rPr lang="it-IT" dirty="0" smtClean="0"/>
              <a:t>?</a:t>
            </a:r>
            <a:endParaRPr lang="it-IT" dirty="0"/>
          </a:p>
        </p:txBody>
      </p:sp>
      <p:sp>
        <p:nvSpPr>
          <p:cNvPr id="3" name="Segnaposto contenuto 2"/>
          <p:cNvSpPr>
            <a:spLocks noGrp="1"/>
          </p:cNvSpPr>
          <p:nvPr>
            <p:ph idx="1"/>
          </p:nvPr>
        </p:nvSpPr>
        <p:spPr>
          <a:xfrm>
            <a:off x="457200" y="2565401"/>
            <a:ext cx="8229600" cy="3560763"/>
          </a:xfrm>
        </p:spPr>
        <p:txBody>
          <a:bodyPr>
            <a:normAutofit fontScale="92500" lnSpcReduction="20000"/>
          </a:bodyPr>
          <a:lstStyle/>
          <a:p>
            <a:pPr marL="0" indent="0" algn="ctr">
              <a:spcAft>
                <a:spcPts val="300"/>
              </a:spcAft>
              <a:buNone/>
            </a:pPr>
            <a:r>
              <a:rPr lang="it-IT" u="sng" dirty="0" err="1" smtClean="0">
                <a:solidFill>
                  <a:srgbClr val="000000"/>
                </a:solidFill>
              </a:rPr>
              <a:t>Avoid</a:t>
            </a:r>
            <a:r>
              <a:rPr lang="it-IT" u="sng" dirty="0" smtClean="0">
                <a:solidFill>
                  <a:srgbClr val="000000"/>
                </a:solidFill>
              </a:rPr>
              <a:t> the multi-</a:t>
            </a:r>
            <a:r>
              <a:rPr lang="it-IT" u="sng" dirty="0" err="1" smtClean="0">
                <a:solidFill>
                  <a:srgbClr val="000000"/>
                </a:solidFill>
              </a:rPr>
              <a:t>step</a:t>
            </a:r>
            <a:r>
              <a:rPr lang="it-IT" u="sng" dirty="0" smtClean="0">
                <a:solidFill>
                  <a:srgbClr val="000000"/>
                </a:solidFill>
              </a:rPr>
              <a:t> </a:t>
            </a:r>
            <a:r>
              <a:rPr lang="it-IT" u="sng" dirty="0" err="1" smtClean="0">
                <a:solidFill>
                  <a:srgbClr val="000000"/>
                </a:solidFill>
              </a:rPr>
              <a:t>mitochondrial</a:t>
            </a:r>
            <a:r>
              <a:rPr lang="it-IT" u="sng" dirty="0" smtClean="0">
                <a:solidFill>
                  <a:srgbClr val="000000"/>
                </a:solidFill>
              </a:rPr>
              <a:t> control on ATP </a:t>
            </a:r>
            <a:r>
              <a:rPr lang="it-IT" u="sng" dirty="0" err="1" smtClean="0">
                <a:solidFill>
                  <a:srgbClr val="000000"/>
                </a:solidFill>
              </a:rPr>
              <a:t>synthesis</a:t>
            </a:r>
            <a:r>
              <a:rPr lang="it-IT" u="sng" dirty="0" smtClean="0">
                <a:solidFill>
                  <a:srgbClr val="000000"/>
                </a:solidFill>
              </a:rPr>
              <a:t>:</a:t>
            </a:r>
          </a:p>
          <a:p>
            <a:pPr marL="971550" lvl="1" indent="-514350">
              <a:spcAft>
                <a:spcPts val="300"/>
              </a:spcAft>
              <a:buFont typeface="+mj-lt"/>
              <a:buAutoNum type="arabicPeriod"/>
            </a:pPr>
            <a:r>
              <a:rPr lang="it-IT" b="1" dirty="0" err="1" smtClean="0">
                <a:solidFill>
                  <a:srgbClr val="000000"/>
                </a:solidFill>
              </a:rPr>
              <a:t>Is</a:t>
            </a:r>
            <a:r>
              <a:rPr lang="it-IT" b="1" dirty="0" smtClean="0">
                <a:solidFill>
                  <a:srgbClr val="000000"/>
                </a:solidFill>
              </a:rPr>
              <a:t> ADP </a:t>
            </a:r>
            <a:r>
              <a:rPr lang="it-IT" b="1" dirty="0" err="1" smtClean="0">
                <a:solidFill>
                  <a:srgbClr val="000000"/>
                </a:solidFill>
              </a:rPr>
              <a:t>available</a:t>
            </a:r>
            <a:r>
              <a:rPr lang="it-IT" b="1" dirty="0" smtClean="0">
                <a:solidFill>
                  <a:srgbClr val="000000"/>
                </a:solidFill>
              </a:rPr>
              <a:t> in the </a:t>
            </a:r>
            <a:r>
              <a:rPr lang="it-IT" b="1" dirty="0" err="1" smtClean="0">
                <a:solidFill>
                  <a:srgbClr val="000000"/>
                </a:solidFill>
              </a:rPr>
              <a:t>matrix</a:t>
            </a:r>
            <a:r>
              <a:rPr lang="it-IT" b="1" dirty="0" smtClean="0">
                <a:solidFill>
                  <a:srgbClr val="000000"/>
                </a:solidFill>
              </a:rPr>
              <a:t>? </a:t>
            </a:r>
            <a:r>
              <a:rPr lang="it-IT" dirty="0" err="1" smtClean="0">
                <a:solidFill>
                  <a:srgbClr val="000000"/>
                </a:solidFill>
              </a:rPr>
              <a:t>If</a:t>
            </a:r>
            <a:r>
              <a:rPr lang="it-IT" dirty="0" smtClean="0">
                <a:solidFill>
                  <a:srgbClr val="000000"/>
                </a:solidFill>
              </a:rPr>
              <a:t> so, ATP </a:t>
            </a:r>
            <a:r>
              <a:rPr lang="it-IT" dirty="0" err="1" smtClean="0">
                <a:solidFill>
                  <a:srgbClr val="000000"/>
                </a:solidFill>
              </a:rPr>
              <a:t>synthase</a:t>
            </a:r>
            <a:r>
              <a:rPr lang="it-IT" dirty="0" smtClean="0">
                <a:solidFill>
                  <a:srgbClr val="000000"/>
                </a:solidFill>
              </a:rPr>
              <a:t> can work.</a:t>
            </a:r>
          </a:p>
          <a:p>
            <a:pPr marL="971550" lvl="1" indent="-514350">
              <a:spcAft>
                <a:spcPts val="300"/>
              </a:spcAft>
              <a:buFont typeface="+mj-lt"/>
              <a:buAutoNum type="arabicPeriod"/>
            </a:pPr>
            <a:r>
              <a:rPr lang="it-IT" b="1" dirty="0" err="1" smtClean="0">
                <a:solidFill>
                  <a:srgbClr val="000000"/>
                </a:solidFill>
              </a:rPr>
              <a:t>Is</a:t>
            </a:r>
            <a:r>
              <a:rPr lang="it-IT" b="1" dirty="0" smtClean="0">
                <a:solidFill>
                  <a:srgbClr val="000000"/>
                </a:solidFill>
              </a:rPr>
              <a:t> the ETC ready to </a:t>
            </a:r>
            <a:r>
              <a:rPr lang="it-IT" b="1" dirty="0" err="1" smtClean="0">
                <a:solidFill>
                  <a:srgbClr val="000000"/>
                </a:solidFill>
              </a:rPr>
              <a:t>accept</a:t>
            </a:r>
            <a:r>
              <a:rPr lang="it-IT" b="1" dirty="0" smtClean="0">
                <a:solidFill>
                  <a:srgbClr val="000000"/>
                </a:solidFill>
              </a:rPr>
              <a:t> e</a:t>
            </a:r>
            <a:r>
              <a:rPr lang="it-IT" b="1" baseline="30000" dirty="0" smtClean="0">
                <a:solidFill>
                  <a:srgbClr val="000000"/>
                </a:solidFill>
              </a:rPr>
              <a:t>-</a:t>
            </a:r>
            <a:r>
              <a:rPr lang="it-IT" dirty="0" smtClean="0">
                <a:solidFill>
                  <a:srgbClr val="000000"/>
                </a:solidFill>
              </a:rPr>
              <a:t> from NADH/FADH</a:t>
            </a:r>
            <a:r>
              <a:rPr lang="it-IT" baseline="-25000" dirty="0" smtClean="0">
                <a:solidFill>
                  <a:srgbClr val="000000"/>
                </a:solidFill>
              </a:rPr>
              <a:t>2</a:t>
            </a:r>
            <a:r>
              <a:rPr lang="it-IT" dirty="0" smtClean="0">
                <a:solidFill>
                  <a:srgbClr val="000000"/>
                </a:solidFill>
              </a:rPr>
              <a:t>? </a:t>
            </a:r>
            <a:r>
              <a:rPr lang="it-IT" dirty="0" err="1" smtClean="0">
                <a:solidFill>
                  <a:srgbClr val="000000"/>
                </a:solidFill>
              </a:rPr>
              <a:t>If</a:t>
            </a:r>
            <a:r>
              <a:rPr lang="it-IT" dirty="0" smtClean="0">
                <a:solidFill>
                  <a:srgbClr val="000000"/>
                </a:solidFill>
              </a:rPr>
              <a:t> so, NADH and FADH</a:t>
            </a:r>
            <a:r>
              <a:rPr lang="it-IT" baseline="-25000" dirty="0" smtClean="0">
                <a:solidFill>
                  <a:srgbClr val="000000"/>
                </a:solidFill>
              </a:rPr>
              <a:t>2</a:t>
            </a:r>
            <a:r>
              <a:rPr lang="it-IT" dirty="0" smtClean="0">
                <a:solidFill>
                  <a:srgbClr val="000000"/>
                </a:solidFill>
              </a:rPr>
              <a:t> can be </a:t>
            </a:r>
            <a:r>
              <a:rPr lang="it-IT" dirty="0" err="1" smtClean="0">
                <a:solidFill>
                  <a:srgbClr val="000000"/>
                </a:solidFill>
              </a:rPr>
              <a:t>oxidised</a:t>
            </a:r>
            <a:r>
              <a:rPr lang="it-IT" dirty="0" smtClean="0">
                <a:solidFill>
                  <a:srgbClr val="000000"/>
                </a:solidFill>
              </a:rPr>
              <a:t>.</a:t>
            </a:r>
          </a:p>
          <a:p>
            <a:pPr marL="971550" lvl="1" indent="-514350">
              <a:spcAft>
                <a:spcPts val="300"/>
              </a:spcAft>
              <a:buFont typeface="+mj-lt"/>
              <a:buAutoNum type="arabicPeriod"/>
            </a:pPr>
            <a:r>
              <a:rPr lang="it-IT" b="1" dirty="0" smtClean="0">
                <a:solidFill>
                  <a:srgbClr val="000000"/>
                </a:solidFill>
              </a:rPr>
              <a:t>Are NAD</a:t>
            </a:r>
            <a:r>
              <a:rPr lang="it-IT" b="1" baseline="30000" dirty="0" smtClean="0">
                <a:solidFill>
                  <a:srgbClr val="000000"/>
                </a:solidFill>
              </a:rPr>
              <a:t>+</a:t>
            </a:r>
            <a:r>
              <a:rPr lang="it-IT" b="1" dirty="0" smtClean="0">
                <a:solidFill>
                  <a:srgbClr val="000000"/>
                </a:solidFill>
              </a:rPr>
              <a:t> and FAD </a:t>
            </a:r>
            <a:r>
              <a:rPr lang="it-IT" b="1" dirty="0" err="1" smtClean="0">
                <a:solidFill>
                  <a:srgbClr val="000000"/>
                </a:solidFill>
              </a:rPr>
              <a:t>available</a:t>
            </a:r>
            <a:r>
              <a:rPr lang="it-IT" b="1" dirty="0" smtClean="0">
                <a:solidFill>
                  <a:srgbClr val="000000"/>
                </a:solidFill>
              </a:rPr>
              <a:t> </a:t>
            </a:r>
            <a:r>
              <a:rPr lang="it-IT" dirty="0" smtClean="0">
                <a:solidFill>
                  <a:srgbClr val="000000"/>
                </a:solidFill>
              </a:rPr>
              <a:t>for PDH and TCA </a:t>
            </a:r>
            <a:r>
              <a:rPr lang="it-IT" dirty="0" err="1" smtClean="0">
                <a:solidFill>
                  <a:srgbClr val="000000"/>
                </a:solidFill>
              </a:rPr>
              <a:t>DHs</a:t>
            </a:r>
            <a:r>
              <a:rPr lang="it-IT" dirty="0" smtClean="0">
                <a:solidFill>
                  <a:srgbClr val="000000"/>
                </a:solidFill>
              </a:rPr>
              <a:t>? </a:t>
            </a:r>
            <a:r>
              <a:rPr lang="it-IT" dirty="0" err="1" smtClean="0">
                <a:solidFill>
                  <a:srgbClr val="000000"/>
                </a:solidFill>
              </a:rPr>
              <a:t>If</a:t>
            </a:r>
            <a:r>
              <a:rPr lang="it-IT" dirty="0" smtClean="0">
                <a:solidFill>
                  <a:srgbClr val="000000"/>
                </a:solidFill>
              </a:rPr>
              <a:t> so, </a:t>
            </a:r>
            <a:r>
              <a:rPr lang="it-IT" dirty="0" err="1" smtClean="0">
                <a:solidFill>
                  <a:srgbClr val="000000"/>
                </a:solidFill>
              </a:rPr>
              <a:t>pyruvate</a:t>
            </a:r>
            <a:r>
              <a:rPr lang="it-IT" dirty="0" smtClean="0">
                <a:solidFill>
                  <a:srgbClr val="000000"/>
                </a:solidFill>
              </a:rPr>
              <a:t> can be </a:t>
            </a:r>
            <a:r>
              <a:rPr lang="it-IT" dirty="0" err="1" smtClean="0">
                <a:solidFill>
                  <a:srgbClr val="000000"/>
                </a:solidFill>
              </a:rPr>
              <a:t>converted</a:t>
            </a:r>
            <a:r>
              <a:rPr lang="it-IT" dirty="0" smtClean="0">
                <a:solidFill>
                  <a:srgbClr val="000000"/>
                </a:solidFill>
              </a:rPr>
              <a:t> to </a:t>
            </a:r>
            <a:r>
              <a:rPr lang="it-IT" dirty="0" err="1" smtClean="0">
                <a:solidFill>
                  <a:srgbClr val="000000"/>
                </a:solidFill>
              </a:rPr>
              <a:t>acetylCoA</a:t>
            </a:r>
            <a:r>
              <a:rPr lang="it-IT" dirty="0" smtClean="0">
                <a:solidFill>
                  <a:srgbClr val="000000"/>
                </a:solidFill>
              </a:rPr>
              <a:t> and so on.</a:t>
            </a:r>
          </a:p>
          <a:p>
            <a:pPr>
              <a:spcAft>
                <a:spcPts val="300"/>
              </a:spcAft>
            </a:pPr>
            <a:endParaRPr lang="it-IT" dirty="0">
              <a:solidFill>
                <a:srgbClr val="000000"/>
              </a:solidFill>
            </a:endParaRPr>
          </a:p>
        </p:txBody>
      </p:sp>
      <p:sp>
        <p:nvSpPr>
          <p:cNvPr id="4" name="Segnaposto piè di pagina 3"/>
          <p:cNvSpPr>
            <a:spLocks noGrp="1"/>
          </p:cNvSpPr>
          <p:nvPr>
            <p:ph type="ftr" sz="quarter" idx="11"/>
          </p:nvPr>
        </p:nvSpPr>
        <p:spPr/>
        <p:txBody>
          <a:bodyPr/>
          <a:lstStyle/>
          <a:p>
            <a:r>
              <a:rPr lang="it-IT" smtClean="0"/>
              <a:t>991SV-BIOCHEMISTRY OF AGE RELATED DISEASES </a:t>
            </a:r>
            <a:endParaRPr lang="it-IT"/>
          </a:p>
        </p:txBody>
      </p:sp>
      <p:sp>
        <p:nvSpPr>
          <p:cNvPr id="5" name="Segnaposto numero diapositiva 4"/>
          <p:cNvSpPr>
            <a:spLocks noGrp="1"/>
          </p:cNvSpPr>
          <p:nvPr>
            <p:ph type="sldNum" sz="quarter" idx="12"/>
          </p:nvPr>
        </p:nvSpPr>
        <p:spPr/>
        <p:txBody>
          <a:bodyPr/>
          <a:lstStyle/>
          <a:p>
            <a:fld id="{2DA65D15-912F-9A42-9386-3FE2ECFEDC7B}" type="slidenum">
              <a:rPr lang="it-IT" smtClean="0"/>
              <a:t>47</a:t>
            </a:fld>
            <a:endParaRPr lang="it-IT"/>
          </a:p>
        </p:txBody>
      </p:sp>
      <p:sp>
        <p:nvSpPr>
          <p:cNvPr id="6" name="Segnaposto data 5"/>
          <p:cNvSpPr>
            <a:spLocks noGrp="1"/>
          </p:cNvSpPr>
          <p:nvPr>
            <p:ph type="dt" sz="half" idx="10"/>
          </p:nvPr>
        </p:nvSpPr>
        <p:spPr/>
        <p:txBody>
          <a:bodyPr/>
          <a:lstStyle/>
          <a:p>
            <a:r>
              <a:rPr lang="it-IT" smtClean="0"/>
              <a:t>09-10/04/2019</a:t>
            </a:r>
            <a:endParaRPr lang="it-IT"/>
          </a:p>
        </p:txBody>
      </p:sp>
      <p:sp>
        <p:nvSpPr>
          <p:cNvPr id="7" name="Titolo 1"/>
          <p:cNvSpPr txBox="1">
            <a:spLocks/>
          </p:cNvSpPr>
          <p:nvPr/>
        </p:nvSpPr>
        <p:spPr>
          <a:xfrm>
            <a:off x="1092201" y="1587500"/>
            <a:ext cx="6769100" cy="771037"/>
          </a:xfrm>
          <a:prstGeom prst="rect">
            <a:avLst/>
          </a:prstGeom>
          <a:solidFill>
            <a:srgbClr val="FF0000"/>
          </a:solidFill>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it-IT" i="1" dirty="0" smtClean="0">
                <a:solidFill>
                  <a:srgbClr val="FFFFFF"/>
                </a:solidFill>
              </a:rPr>
              <a:t>SPEED</a:t>
            </a:r>
            <a:r>
              <a:rPr lang="it-IT" sz="3600" b="1" dirty="0" smtClean="0">
                <a:solidFill>
                  <a:srgbClr val="FFFFFF"/>
                </a:solidFill>
              </a:rPr>
              <a:t> </a:t>
            </a:r>
          </a:p>
        </p:txBody>
      </p:sp>
    </p:spTree>
    <p:extLst>
      <p:ext uri="{BB962C8B-B14F-4D97-AF65-F5344CB8AC3E}">
        <p14:creationId xmlns:p14="http://schemas.microsoft.com/office/powerpoint/2010/main" val="11249888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06401" y="274638"/>
            <a:ext cx="8568267" cy="1143000"/>
          </a:xfrm>
        </p:spPr>
        <p:txBody>
          <a:bodyPr>
            <a:normAutofit fontScale="90000"/>
          </a:bodyPr>
          <a:lstStyle/>
          <a:p>
            <a:r>
              <a:rPr lang="it-IT" dirty="0" err="1"/>
              <a:t>Any</a:t>
            </a:r>
            <a:r>
              <a:rPr lang="it-IT" dirty="0"/>
              <a:t> </a:t>
            </a:r>
            <a:r>
              <a:rPr lang="it-IT" dirty="0" err="1"/>
              <a:t>advantage</a:t>
            </a:r>
            <a:r>
              <a:rPr lang="it-IT" dirty="0"/>
              <a:t> to use </a:t>
            </a:r>
            <a:r>
              <a:rPr lang="it-IT" dirty="0" err="1"/>
              <a:t>aerobic</a:t>
            </a:r>
            <a:r>
              <a:rPr lang="it-IT" dirty="0"/>
              <a:t> </a:t>
            </a:r>
            <a:r>
              <a:rPr lang="it-IT" dirty="0" err="1"/>
              <a:t>glycolysis</a:t>
            </a:r>
            <a:r>
              <a:rPr lang="it-IT" dirty="0"/>
              <a:t>?</a:t>
            </a:r>
          </a:p>
        </p:txBody>
      </p:sp>
      <p:sp>
        <p:nvSpPr>
          <p:cNvPr id="3" name="Segnaposto contenuto 2"/>
          <p:cNvSpPr>
            <a:spLocks noGrp="1"/>
          </p:cNvSpPr>
          <p:nvPr>
            <p:ph idx="1"/>
          </p:nvPr>
        </p:nvSpPr>
        <p:spPr>
          <a:xfrm>
            <a:off x="457200" y="1600202"/>
            <a:ext cx="8229600" cy="673099"/>
          </a:xfrm>
          <a:solidFill>
            <a:srgbClr val="FF0000"/>
          </a:solidFill>
          <a:ln>
            <a:solidFill>
              <a:srgbClr val="FF0000"/>
            </a:solidFill>
          </a:ln>
        </p:spPr>
        <p:txBody>
          <a:bodyPr>
            <a:normAutofit/>
          </a:bodyPr>
          <a:lstStyle/>
          <a:p>
            <a:pPr marL="0" indent="0" algn="ctr">
              <a:spcAft>
                <a:spcPts val="300"/>
              </a:spcAft>
              <a:buNone/>
            </a:pPr>
            <a:r>
              <a:rPr lang="it-IT" dirty="0" err="1" smtClean="0">
                <a:solidFill>
                  <a:srgbClr val="F2F2F2"/>
                </a:solidFill>
              </a:rPr>
              <a:t>Withstand</a:t>
            </a:r>
            <a:r>
              <a:rPr lang="it-IT" dirty="0" smtClean="0">
                <a:solidFill>
                  <a:srgbClr val="F2F2F2"/>
                </a:solidFill>
              </a:rPr>
              <a:t> </a:t>
            </a:r>
            <a:r>
              <a:rPr lang="it-IT" dirty="0" err="1">
                <a:solidFill>
                  <a:srgbClr val="F2F2F2"/>
                </a:solidFill>
              </a:rPr>
              <a:t>fluctuating</a:t>
            </a:r>
            <a:r>
              <a:rPr lang="it-IT" dirty="0">
                <a:solidFill>
                  <a:srgbClr val="F2F2F2"/>
                </a:solidFill>
              </a:rPr>
              <a:t> </a:t>
            </a:r>
            <a:r>
              <a:rPr lang="it-IT" dirty="0" smtClean="0">
                <a:solidFill>
                  <a:srgbClr val="F2F2F2"/>
                </a:solidFill>
              </a:rPr>
              <a:t>pO</a:t>
            </a:r>
            <a:r>
              <a:rPr lang="it-IT" baseline="-25000" dirty="0" smtClean="0">
                <a:solidFill>
                  <a:srgbClr val="F2F2F2"/>
                </a:solidFill>
              </a:rPr>
              <a:t>2</a:t>
            </a:r>
          </a:p>
          <a:p>
            <a:pPr algn="ctr">
              <a:spcAft>
                <a:spcPts val="300"/>
              </a:spcAft>
            </a:pPr>
            <a:endParaRPr lang="it-IT" dirty="0">
              <a:solidFill>
                <a:srgbClr val="F2F2F2"/>
              </a:solidFill>
            </a:endParaRPr>
          </a:p>
        </p:txBody>
      </p:sp>
      <p:sp>
        <p:nvSpPr>
          <p:cNvPr id="4" name="Segnaposto piè di pagina 3"/>
          <p:cNvSpPr>
            <a:spLocks noGrp="1"/>
          </p:cNvSpPr>
          <p:nvPr>
            <p:ph type="ftr" sz="quarter" idx="11"/>
          </p:nvPr>
        </p:nvSpPr>
        <p:spPr/>
        <p:txBody>
          <a:bodyPr/>
          <a:lstStyle/>
          <a:p>
            <a:r>
              <a:rPr lang="it-IT" smtClean="0"/>
              <a:t>991SV-BIOCHEMISTRY OF AGE RELATED DISEASES </a:t>
            </a:r>
            <a:endParaRPr lang="it-IT"/>
          </a:p>
        </p:txBody>
      </p:sp>
      <p:sp>
        <p:nvSpPr>
          <p:cNvPr id="5" name="Segnaposto numero diapositiva 4"/>
          <p:cNvSpPr>
            <a:spLocks noGrp="1"/>
          </p:cNvSpPr>
          <p:nvPr>
            <p:ph type="sldNum" sz="quarter" idx="12"/>
          </p:nvPr>
        </p:nvSpPr>
        <p:spPr/>
        <p:txBody>
          <a:bodyPr/>
          <a:lstStyle/>
          <a:p>
            <a:fld id="{2DA65D15-912F-9A42-9386-3FE2ECFEDC7B}" type="slidenum">
              <a:rPr lang="it-IT" smtClean="0"/>
              <a:t>48</a:t>
            </a:fld>
            <a:endParaRPr lang="it-IT"/>
          </a:p>
        </p:txBody>
      </p:sp>
      <p:sp>
        <p:nvSpPr>
          <p:cNvPr id="6" name="Segnaposto data 5"/>
          <p:cNvSpPr>
            <a:spLocks noGrp="1"/>
          </p:cNvSpPr>
          <p:nvPr>
            <p:ph type="dt" sz="half" idx="10"/>
          </p:nvPr>
        </p:nvSpPr>
        <p:spPr/>
        <p:txBody>
          <a:bodyPr/>
          <a:lstStyle/>
          <a:p>
            <a:r>
              <a:rPr lang="it-IT" smtClean="0"/>
              <a:t>09-10/04/2019</a:t>
            </a:r>
            <a:endParaRPr lang="it-IT"/>
          </a:p>
        </p:txBody>
      </p:sp>
      <p:pic>
        <p:nvPicPr>
          <p:cNvPr id="7" name="Immagine 6"/>
          <p:cNvPicPr>
            <a:picLocks noChangeAspect="1"/>
          </p:cNvPicPr>
          <p:nvPr/>
        </p:nvPicPr>
        <p:blipFill>
          <a:blip r:embed="rId2"/>
          <a:stretch>
            <a:fillRect/>
          </a:stretch>
        </p:blipFill>
        <p:spPr>
          <a:xfrm>
            <a:off x="2133601" y="2373305"/>
            <a:ext cx="4762500" cy="3500445"/>
          </a:xfrm>
          <a:prstGeom prst="rect">
            <a:avLst/>
          </a:prstGeom>
        </p:spPr>
      </p:pic>
      <p:sp>
        <p:nvSpPr>
          <p:cNvPr id="8" name="CasellaDiTesto 7"/>
          <p:cNvSpPr txBox="1"/>
          <p:nvPr/>
        </p:nvSpPr>
        <p:spPr>
          <a:xfrm>
            <a:off x="736600" y="6146800"/>
            <a:ext cx="7609776" cy="253916"/>
          </a:xfrm>
          <a:prstGeom prst="rect">
            <a:avLst/>
          </a:prstGeom>
          <a:noFill/>
        </p:spPr>
        <p:txBody>
          <a:bodyPr wrap="none" rtlCol="0">
            <a:spAutoFit/>
          </a:bodyPr>
          <a:lstStyle/>
          <a:p>
            <a:r>
              <a:rPr lang="it-IT" sz="1050" dirty="0" err="1"/>
              <a:t>Hypoxia</a:t>
            </a:r>
            <a:r>
              <a:rPr lang="it-IT" sz="1050" dirty="0"/>
              <a:t> and </a:t>
            </a:r>
            <a:r>
              <a:rPr lang="it-IT" sz="1050" dirty="0" err="1"/>
              <a:t>Predicting</a:t>
            </a:r>
            <a:r>
              <a:rPr lang="it-IT" sz="1050" dirty="0"/>
              <a:t> </a:t>
            </a:r>
            <a:r>
              <a:rPr lang="it-IT" sz="1050" dirty="0" err="1"/>
              <a:t>Radiation</a:t>
            </a:r>
            <a:r>
              <a:rPr lang="it-IT" sz="1050" dirty="0"/>
              <a:t> </a:t>
            </a:r>
            <a:r>
              <a:rPr lang="it-IT" sz="1050" dirty="0" err="1" smtClean="0"/>
              <a:t>Response</a:t>
            </a:r>
            <a:r>
              <a:rPr lang="it-IT" sz="1050" dirty="0"/>
              <a:t>. </a:t>
            </a:r>
            <a:r>
              <a:rPr lang="it-IT" sz="1050" dirty="0" err="1"/>
              <a:t>Seminars</a:t>
            </a:r>
            <a:r>
              <a:rPr lang="it-IT" sz="1050" dirty="0"/>
              <a:t> in </a:t>
            </a:r>
            <a:r>
              <a:rPr lang="it-IT" sz="1050" dirty="0" err="1"/>
              <a:t>Radiation</a:t>
            </a:r>
            <a:r>
              <a:rPr lang="it-IT" sz="1050" dirty="0"/>
              <a:t> </a:t>
            </a:r>
            <a:r>
              <a:rPr lang="it-IT" sz="1050" dirty="0" err="1" smtClean="0"/>
              <a:t>Oncology</a:t>
            </a:r>
            <a:r>
              <a:rPr lang="it-IT" sz="1050" dirty="0" smtClean="0"/>
              <a:t> (2015) 25</a:t>
            </a:r>
            <a:r>
              <a:rPr lang="it-IT" sz="1050" dirty="0"/>
              <a:t>, </a:t>
            </a:r>
            <a:r>
              <a:rPr lang="it-IT" sz="1050" dirty="0" smtClean="0"/>
              <a:t>260</a:t>
            </a:r>
            <a:r>
              <a:rPr lang="it-IT" sz="1050" dirty="0"/>
              <a:t>-</a:t>
            </a:r>
            <a:r>
              <a:rPr lang="it-IT" sz="1050" dirty="0" smtClean="0"/>
              <a:t>272. </a:t>
            </a:r>
            <a:r>
              <a:rPr lang="it-IT" sz="1050" dirty="0" err="1" smtClean="0"/>
              <a:t>doi</a:t>
            </a:r>
            <a:r>
              <a:rPr lang="it-IT" sz="1050" dirty="0" smtClean="0"/>
              <a:t>: </a:t>
            </a:r>
            <a:r>
              <a:rPr lang="hr-HR" sz="1050" dirty="0"/>
              <a:t>10.1016/j.semradonc.2015.05.004</a:t>
            </a:r>
            <a:endParaRPr lang="it-IT" sz="1050" dirty="0"/>
          </a:p>
        </p:txBody>
      </p:sp>
    </p:spTree>
    <p:extLst>
      <p:ext uri="{BB962C8B-B14F-4D97-AF65-F5344CB8AC3E}">
        <p14:creationId xmlns:p14="http://schemas.microsoft.com/office/powerpoint/2010/main" val="1374522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smtClean="0"/>
              <a:t>09-10/04/2019</a:t>
            </a:r>
            <a:endParaRPr lang="it-IT"/>
          </a:p>
        </p:txBody>
      </p:sp>
      <p:sp>
        <p:nvSpPr>
          <p:cNvPr id="5" name="Segnaposto piè di pagina 4"/>
          <p:cNvSpPr>
            <a:spLocks noGrp="1"/>
          </p:cNvSpPr>
          <p:nvPr>
            <p:ph type="ftr" sz="quarter" idx="11"/>
          </p:nvPr>
        </p:nvSpPr>
        <p:spPr/>
        <p:txBody>
          <a:bodyPr/>
          <a:lstStyle/>
          <a:p>
            <a:r>
              <a:rPr lang="it-IT" smtClean="0"/>
              <a:t>991SV-BIOCHEMISTRY OF AGE RELATED DISEASES </a:t>
            </a:r>
            <a:endParaRPr lang="it-IT"/>
          </a:p>
        </p:txBody>
      </p:sp>
      <p:sp>
        <p:nvSpPr>
          <p:cNvPr id="6" name="Segnaposto numero diapositiva 5"/>
          <p:cNvSpPr>
            <a:spLocks noGrp="1"/>
          </p:cNvSpPr>
          <p:nvPr>
            <p:ph type="sldNum" sz="quarter" idx="12"/>
          </p:nvPr>
        </p:nvSpPr>
        <p:spPr/>
        <p:txBody>
          <a:bodyPr/>
          <a:lstStyle/>
          <a:p>
            <a:fld id="{2DA65D15-912F-9A42-9386-3FE2ECFEDC7B}" type="slidenum">
              <a:rPr lang="it-IT" smtClean="0"/>
              <a:t>4</a:t>
            </a:fld>
            <a:endParaRPr lang="it-IT"/>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6464" y="1"/>
            <a:ext cx="5174869" cy="6118850"/>
          </a:xfrm>
          <a:prstGeom prst="rect">
            <a:avLst/>
          </a:prstGeom>
          <a:solidFill>
            <a:srgbClr val="993333"/>
          </a:solidFill>
          <a:ln>
            <a:noFill/>
          </a:ln>
          <a:effectLst/>
          <a:extLst>
            <a:ext uri="{91240B29-F687-4f45-9708-019B960494DF}">
              <a14:hiddenLine xmlns:a14="http://schemas.microsoft.com/office/drawing/2010/main" w="25560"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 name="CasellaDiTesto 7"/>
          <p:cNvSpPr txBox="1"/>
          <p:nvPr/>
        </p:nvSpPr>
        <p:spPr>
          <a:xfrm>
            <a:off x="2" y="6203515"/>
            <a:ext cx="9143999" cy="253916"/>
          </a:xfrm>
          <a:prstGeom prst="rect">
            <a:avLst/>
          </a:prstGeom>
          <a:noFill/>
        </p:spPr>
        <p:txBody>
          <a:bodyPr wrap="square" rtlCol="0">
            <a:spAutoFit/>
          </a:bodyPr>
          <a:lstStyle/>
          <a:p>
            <a:pPr algn="ctr"/>
            <a:r>
              <a:rPr lang="it-IT" sz="1050" dirty="0" err="1"/>
              <a:t>Heterogeneity</a:t>
            </a:r>
            <a:r>
              <a:rPr lang="it-IT" sz="1050" dirty="0"/>
              <a:t> in </a:t>
            </a:r>
            <a:r>
              <a:rPr lang="it-IT" sz="1050" dirty="0" err="1"/>
              <a:t>Cancer</a:t>
            </a:r>
            <a:r>
              <a:rPr lang="it-IT" sz="1050" dirty="0"/>
              <a:t> </a:t>
            </a:r>
            <a:r>
              <a:rPr lang="it-IT" sz="1050" dirty="0" err="1" smtClean="0"/>
              <a:t>Metabolism</a:t>
            </a:r>
            <a:r>
              <a:rPr lang="it-IT" sz="1050" dirty="0" smtClean="0"/>
              <a:t>: New </a:t>
            </a:r>
            <a:r>
              <a:rPr lang="it-IT" sz="1050" dirty="0" err="1"/>
              <a:t>Concepts</a:t>
            </a:r>
            <a:r>
              <a:rPr lang="it-IT" sz="1050" dirty="0"/>
              <a:t> in an </a:t>
            </a:r>
            <a:r>
              <a:rPr lang="it-IT" sz="1050" dirty="0" err="1"/>
              <a:t>Old</a:t>
            </a:r>
            <a:r>
              <a:rPr lang="it-IT" sz="1050" dirty="0"/>
              <a:t> </a:t>
            </a:r>
            <a:r>
              <a:rPr lang="it-IT" sz="1050" dirty="0" smtClean="0"/>
              <a:t>Field.</a:t>
            </a:r>
            <a:r>
              <a:rPr lang="en-US" sz="1050" dirty="0" smtClean="0">
                <a:latin typeface="Arial" charset="0"/>
                <a:cs typeface="Arial" charset="0"/>
              </a:rPr>
              <a:t> </a:t>
            </a:r>
            <a:r>
              <a:rPr lang="en-US" sz="1050" i="1" dirty="0">
                <a:latin typeface="Arial" charset="0"/>
                <a:cs typeface="Arial" charset="0"/>
              </a:rPr>
              <a:t>Antioxidants &amp; Redox Signaling</a:t>
            </a:r>
            <a:r>
              <a:rPr lang="en-US" sz="1050" dirty="0">
                <a:latin typeface="Arial" charset="0"/>
                <a:cs typeface="Arial" charset="0"/>
              </a:rPr>
              <a:t>. </a:t>
            </a:r>
            <a:r>
              <a:rPr lang="en-US" sz="1050" dirty="0" smtClean="0">
                <a:latin typeface="Arial" charset="0"/>
                <a:cs typeface="Arial" charset="0"/>
              </a:rPr>
              <a:t>2017</a:t>
            </a:r>
            <a:r>
              <a:rPr lang="en-US" sz="1050" dirty="0">
                <a:latin typeface="Arial" charset="0"/>
                <a:cs typeface="Arial" charset="0"/>
              </a:rPr>
              <a:t>, 26(9): 462-485</a:t>
            </a:r>
            <a:r>
              <a:rPr lang="en-US" sz="1050" dirty="0" smtClean="0">
                <a:latin typeface="Arial" charset="0"/>
                <a:cs typeface="Arial" charset="0"/>
              </a:rPr>
              <a:t>. DOI</a:t>
            </a:r>
            <a:r>
              <a:rPr lang="en-US" sz="1050" dirty="0">
                <a:latin typeface="Arial" charset="0"/>
                <a:cs typeface="Arial" charset="0"/>
              </a:rPr>
              <a:t>: 10.1089/ars.</a:t>
            </a:r>
            <a:r>
              <a:rPr lang="en-US" sz="1050" dirty="0" smtClean="0">
                <a:latin typeface="Arial" charset="0"/>
                <a:cs typeface="Arial" charset="0"/>
              </a:rPr>
              <a:t>2016.6750</a:t>
            </a:r>
            <a:endParaRPr lang="it-IT" sz="1050" dirty="0"/>
          </a:p>
        </p:txBody>
      </p:sp>
    </p:spTree>
    <p:extLst>
      <p:ext uri="{BB962C8B-B14F-4D97-AF65-F5344CB8AC3E}">
        <p14:creationId xmlns:p14="http://schemas.microsoft.com/office/powerpoint/2010/main" val="1395539322"/>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355600"/>
            <a:ext cx="7772400" cy="2400301"/>
          </a:xfrm>
        </p:spPr>
        <p:txBody>
          <a:bodyPr>
            <a:normAutofit/>
          </a:bodyPr>
          <a:lstStyle/>
          <a:p>
            <a:r>
              <a:rPr lang="it-IT" sz="4000" dirty="0" err="1" smtClean="0"/>
              <a:t>Understanding</a:t>
            </a:r>
            <a:r>
              <a:rPr lang="it-IT" sz="4000" dirty="0" smtClean="0"/>
              <a:t> the </a:t>
            </a:r>
            <a:r>
              <a:rPr lang="it-IT" sz="4000" dirty="0" err="1" smtClean="0"/>
              <a:t>Eagle’s</a:t>
            </a:r>
            <a:r>
              <a:rPr lang="it-IT" sz="4000" dirty="0" smtClean="0"/>
              <a:t> </a:t>
            </a:r>
            <a:r>
              <a:rPr lang="it-IT" sz="4000" dirty="0" err="1" smtClean="0"/>
              <a:t>observation</a:t>
            </a:r>
            <a:r>
              <a:rPr lang="it-IT" sz="4000" dirty="0" smtClean="0"/>
              <a:t> (1955)</a:t>
            </a:r>
            <a:br>
              <a:rPr lang="it-IT" sz="4000" dirty="0" smtClean="0"/>
            </a:br>
            <a:r>
              <a:rPr lang="it-IT" sz="3600" i="1" dirty="0" err="1" smtClean="0"/>
              <a:t>Cancer</a:t>
            </a:r>
            <a:r>
              <a:rPr lang="it-IT" sz="3600" i="1" dirty="0" smtClean="0"/>
              <a:t> </a:t>
            </a:r>
            <a:r>
              <a:rPr lang="it-IT" sz="3600" i="1" dirty="0" err="1" smtClean="0"/>
              <a:t>cells</a:t>
            </a:r>
            <a:r>
              <a:rPr lang="it-IT" sz="3600" i="1" dirty="0" smtClean="0"/>
              <a:t> </a:t>
            </a:r>
            <a:r>
              <a:rPr lang="it-IT" sz="3600" i="1" dirty="0" err="1" smtClean="0"/>
              <a:t>need</a:t>
            </a:r>
            <a:r>
              <a:rPr lang="it-IT" sz="3600" i="1" dirty="0" smtClean="0"/>
              <a:t> </a:t>
            </a:r>
            <a:r>
              <a:rPr lang="it-IT" sz="3600" i="1" dirty="0" err="1" smtClean="0"/>
              <a:t>glutamine</a:t>
            </a:r>
            <a:r>
              <a:rPr lang="it-IT" sz="3600" i="1" dirty="0" smtClean="0"/>
              <a:t> to </a:t>
            </a:r>
            <a:r>
              <a:rPr lang="it-IT" sz="3600" i="1" dirty="0" err="1" smtClean="0"/>
              <a:t>grow</a:t>
            </a:r>
            <a:endParaRPr lang="it-IT" sz="2200" i="1" dirty="0"/>
          </a:p>
        </p:txBody>
      </p:sp>
      <p:sp>
        <p:nvSpPr>
          <p:cNvPr id="3" name="Segnaposto contenuto 2"/>
          <p:cNvSpPr>
            <a:spLocks noGrp="1"/>
          </p:cNvSpPr>
          <p:nvPr>
            <p:ph type="subTitle" idx="1"/>
          </p:nvPr>
        </p:nvSpPr>
        <p:spPr>
          <a:xfrm>
            <a:off x="948269" y="3026835"/>
            <a:ext cx="7315199" cy="2527300"/>
          </a:xfrm>
        </p:spPr>
        <p:txBody>
          <a:bodyPr>
            <a:normAutofit fontScale="85000" lnSpcReduction="20000"/>
          </a:bodyPr>
          <a:lstStyle/>
          <a:p>
            <a:r>
              <a:rPr lang="it-IT" b="1" dirty="0" err="1" smtClean="0">
                <a:solidFill>
                  <a:srgbClr val="FF0000"/>
                </a:solidFill>
              </a:rPr>
              <a:t>Glutamine</a:t>
            </a:r>
            <a:r>
              <a:rPr lang="it-IT" b="1" dirty="0" smtClean="0">
                <a:solidFill>
                  <a:srgbClr val="FF0000"/>
                </a:solidFill>
              </a:rPr>
              <a:t> </a:t>
            </a:r>
            <a:r>
              <a:rPr lang="it-IT" b="1" dirty="0" err="1" smtClean="0">
                <a:solidFill>
                  <a:srgbClr val="FF0000"/>
                </a:solidFill>
              </a:rPr>
              <a:t>supports</a:t>
            </a:r>
            <a:r>
              <a:rPr lang="it-IT" b="1" dirty="0" smtClean="0">
                <a:solidFill>
                  <a:srgbClr val="FF0000"/>
                </a:solidFill>
              </a:rPr>
              <a:t> </a:t>
            </a:r>
            <a:r>
              <a:rPr lang="it-IT" b="1" dirty="0" err="1">
                <a:solidFill>
                  <a:srgbClr val="FF0000"/>
                </a:solidFill>
              </a:rPr>
              <a:t>biosynthetic</a:t>
            </a:r>
            <a:r>
              <a:rPr lang="it-IT" b="1" dirty="0">
                <a:solidFill>
                  <a:srgbClr val="FF0000"/>
                </a:solidFill>
              </a:rPr>
              <a:t> </a:t>
            </a:r>
            <a:r>
              <a:rPr lang="it-IT" b="1" dirty="0" err="1" smtClean="0">
                <a:solidFill>
                  <a:srgbClr val="FF0000"/>
                </a:solidFill>
              </a:rPr>
              <a:t>reactions</a:t>
            </a:r>
            <a:endParaRPr lang="it-IT" b="1" dirty="0" smtClean="0">
              <a:solidFill>
                <a:srgbClr val="FF0000"/>
              </a:solidFill>
            </a:endParaRPr>
          </a:p>
          <a:p>
            <a:r>
              <a:rPr lang="it-IT" dirty="0" err="1" smtClean="0"/>
              <a:t>Nucleotides</a:t>
            </a:r>
            <a:r>
              <a:rPr lang="it-IT" dirty="0" smtClean="0"/>
              <a:t> </a:t>
            </a:r>
            <a:r>
              <a:rPr lang="it-IT" dirty="0" smtClean="0">
                <a:sym typeface="Wingdings"/>
              </a:rPr>
              <a:t> </a:t>
            </a:r>
            <a:endParaRPr lang="it-IT" dirty="0" smtClean="0"/>
          </a:p>
          <a:p>
            <a:r>
              <a:rPr lang="it-IT" dirty="0" smtClean="0"/>
              <a:t>Glucosamine </a:t>
            </a:r>
            <a:r>
              <a:rPr lang="it-IT" dirty="0" smtClean="0">
                <a:sym typeface="Wingdings"/>
              </a:rPr>
              <a:t> </a:t>
            </a:r>
          </a:p>
          <a:p>
            <a:r>
              <a:rPr lang="it-IT" dirty="0" smtClean="0">
                <a:sym typeface="Wingdings"/>
              </a:rPr>
              <a:t>Asparagine</a:t>
            </a:r>
          </a:p>
          <a:p>
            <a:r>
              <a:rPr lang="it-IT" dirty="0" smtClean="0">
                <a:sym typeface="Wingdings"/>
              </a:rPr>
              <a:t>non-</a:t>
            </a:r>
            <a:r>
              <a:rPr lang="it-IT" dirty="0" err="1" smtClean="0">
                <a:sym typeface="Wingdings"/>
              </a:rPr>
              <a:t>essential</a:t>
            </a:r>
            <a:r>
              <a:rPr lang="it-IT" dirty="0" smtClean="0">
                <a:sym typeface="Wingdings"/>
              </a:rPr>
              <a:t> </a:t>
            </a:r>
            <a:r>
              <a:rPr lang="it-IT" dirty="0" err="1" smtClean="0">
                <a:sym typeface="Wingdings"/>
              </a:rPr>
              <a:t>aminoacids</a:t>
            </a:r>
            <a:endParaRPr lang="it-IT" dirty="0" smtClean="0">
              <a:sym typeface="Wingdings"/>
            </a:endParaRPr>
          </a:p>
          <a:p>
            <a:r>
              <a:rPr lang="it-IT" dirty="0" err="1" smtClean="0">
                <a:sym typeface="Wingdings"/>
              </a:rPr>
              <a:t>glutathione</a:t>
            </a:r>
            <a:r>
              <a:rPr lang="it-IT" dirty="0" smtClean="0">
                <a:sym typeface="Wingdings"/>
              </a:rPr>
              <a:t> </a:t>
            </a:r>
            <a:endParaRPr lang="it-IT" dirty="0" smtClean="0"/>
          </a:p>
          <a:p>
            <a:endParaRPr lang="it-IT" dirty="0"/>
          </a:p>
        </p:txBody>
      </p:sp>
      <p:sp>
        <p:nvSpPr>
          <p:cNvPr id="8" name="Segnaposto data 7"/>
          <p:cNvSpPr>
            <a:spLocks noGrp="1"/>
          </p:cNvSpPr>
          <p:nvPr>
            <p:ph type="dt" sz="half" idx="10"/>
          </p:nvPr>
        </p:nvSpPr>
        <p:spPr/>
        <p:txBody>
          <a:bodyPr/>
          <a:lstStyle/>
          <a:p>
            <a:r>
              <a:rPr lang="it-IT" smtClean="0"/>
              <a:t>09-10/04/2019</a:t>
            </a:r>
            <a:endParaRPr lang="it-IT"/>
          </a:p>
        </p:txBody>
      </p:sp>
      <p:sp>
        <p:nvSpPr>
          <p:cNvPr id="6" name="Segnaposto piè di pagina 5"/>
          <p:cNvSpPr>
            <a:spLocks noGrp="1"/>
          </p:cNvSpPr>
          <p:nvPr>
            <p:ph type="ftr" sz="quarter" idx="11"/>
          </p:nvPr>
        </p:nvSpPr>
        <p:spPr/>
        <p:txBody>
          <a:bodyPr/>
          <a:lstStyle/>
          <a:p>
            <a:r>
              <a:rPr lang="it-IT" smtClean="0"/>
              <a:t>991SV-BIOCHEMISTRY OF AGE RELATED DISEASES </a:t>
            </a:r>
            <a:endParaRPr lang="it-IT"/>
          </a:p>
        </p:txBody>
      </p:sp>
      <p:sp>
        <p:nvSpPr>
          <p:cNvPr id="7" name="Segnaposto numero diapositiva 6"/>
          <p:cNvSpPr>
            <a:spLocks noGrp="1"/>
          </p:cNvSpPr>
          <p:nvPr>
            <p:ph type="sldNum" sz="quarter" idx="12"/>
          </p:nvPr>
        </p:nvSpPr>
        <p:spPr/>
        <p:txBody>
          <a:bodyPr/>
          <a:lstStyle/>
          <a:p>
            <a:fld id="{2DA65D15-912F-9A42-9386-3FE2ECFEDC7B}" type="slidenum">
              <a:rPr lang="it-IT" smtClean="0"/>
              <a:t>49</a:t>
            </a:fld>
            <a:endParaRPr lang="it-IT" dirty="0"/>
          </a:p>
        </p:txBody>
      </p:sp>
      <p:sp>
        <p:nvSpPr>
          <p:cNvPr id="5" name="CasellaDiTesto 4"/>
          <p:cNvSpPr txBox="1"/>
          <p:nvPr/>
        </p:nvSpPr>
        <p:spPr>
          <a:xfrm>
            <a:off x="559958" y="5955012"/>
            <a:ext cx="8176487" cy="461665"/>
          </a:xfrm>
          <a:prstGeom prst="rect">
            <a:avLst/>
          </a:prstGeom>
          <a:noFill/>
        </p:spPr>
        <p:txBody>
          <a:bodyPr wrap="none" rtlCol="0">
            <a:spAutoFit/>
          </a:bodyPr>
          <a:lstStyle/>
          <a:p>
            <a:pPr algn="ctr"/>
            <a:r>
              <a:rPr lang="it-IT" sz="1200" b="1" dirty="0" err="1"/>
              <a:t>Cancer</a:t>
            </a:r>
            <a:r>
              <a:rPr lang="it-IT" sz="1200" b="1" dirty="0"/>
              <a:t> </a:t>
            </a:r>
            <a:r>
              <a:rPr lang="it-IT" sz="1200" b="1" dirty="0" err="1"/>
              <a:t>cell</a:t>
            </a:r>
            <a:r>
              <a:rPr lang="it-IT" sz="1200" b="1" dirty="0"/>
              <a:t> </a:t>
            </a:r>
            <a:r>
              <a:rPr lang="it-IT" sz="1200" b="1" dirty="0" err="1"/>
              <a:t>metabolism</a:t>
            </a:r>
            <a:r>
              <a:rPr lang="it-IT" sz="1200" b="1" dirty="0"/>
              <a:t>: the </a:t>
            </a:r>
            <a:r>
              <a:rPr lang="it-IT" sz="1200" b="1" dirty="0" err="1"/>
              <a:t>essential</a:t>
            </a:r>
            <a:r>
              <a:rPr lang="it-IT" sz="1200" b="1" dirty="0"/>
              <a:t> </a:t>
            </a:r>
            <a:r>
              <a:rPr lang="it-IT" sz="1200" b="1" dirty="0" err="1"/>
              <a:t>role</a:t>
            </a:r>
            <a:r>
              <a:rPr lang="it-IT" sz="1200" b="1" dirty="0"/>
              <a:t> of the </a:t>
            </a:r>
            <a:r>
              <a:rPr lang="it-IT" sz="1200" b="1" dirty="0" err="1"/>
              <a:t>nonessential</a:t>
            </a:r>
            <a:r>
              <a:rPr lang="it-IT" sz="1200" b="1" dirty="0"/>
              <a:t> amino acid, </a:t>
            </a:r>
            <a:r>
              <a:rPr lang="it-IT" sz="1200" b="1" dirty="0" err="1"/>
              <a:t>glutamine</a:t>
            </a:r>
            <a:r>
              <a:rPr lang="it-IT" sz="1200" b="1" dirty="0"/>
              <a:t>." The EMBO Journal (2017): </a:t>
            </a:r>
            <a:r>
              <a:rPr lang="it-IT" sz="1200" b="1" dirty="0" smtClean="0"/>
              <a:t>e201696151</a:t>
            </a:r>
          </a:p>
          <a:p>
            <a:pPr algn="ctr"/>
            <a:r>
              <a:rPr lang="hr-HR" sz="1200" b="1" dirty="0"/>
              <a:t>DOI: 10.15252/embj.201696151</a:t>
            </a:r>
            <a:endParaRPr lang="it-IT" sz="1200" b="1" dirty="0"/>
          </a:p>
        </p:txBody>
      </p:sp>
    </p:spTree>
    <p:extLst>
      <p:ext uri="{BB962C8B-B14F-4D97-AF65-F5344CB8AC3E}">
        <p14:creationId xmlns:p14="http://schemas.microsoft.com/office/powerpoint/2010/main" val="9275598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87094" y="274638"/>
            <a:ext cx="8652223" cy="1143000"/>
          </a:xfrm>
        </p:spPr>
        <p:txBody>
          <a:bodyPr>
            <a:normAutofit fontScale="90000"/>
          </a:bodyPr>
          <a:lstStyle/>
          <a:p>
            <a:r>
              <a:rPr lang="it-IT" dirty="0" smtClean="0"/>
              <a:t>How </a:t>
            </a:r>
            <a:r>
              <a:rPr lang="it-IT" dirty="0" err="1" smtClean="0"/>
              <a:t>is</a:t>
            </a:r>
            <a:r>
              <a:rPr lang="it-IT" dirty="0" smtClean="0"/>
              <a:t> </a:t>
            </a:r>
            <a:r>
              <a:rPr lang="it-IT" dirty="0" err="1" smtClean="0"/>
              <a:t>citrate</a:t>
            </a:r>
            <a:r>
              <a:rPr lang="it-IT" dirty="0" smtClean="0"/>
              <a:t> </a:t>
            </a:r>
            <a:r>
              <a:rPr lang="it-IT" dirty="0" err="1" smtClean="0"/>
              <a:t>supplied</a:t>
            </a:r>
            <a:r>
              <a:rPr lang="it-IT" dirty="0" smtClean="0"/>
              <a:t> in </a:t>
            </a:r>
            <a:r>
              <a:rPr lang="it-IT" dirty="0" err="1" smtClean="0"/>
              <a:t>cancer</a:t>
            </a:r>
            <a:r>
              <a:rPr lang="it-IT" dirty="0" smtClean="0"/>
              <a:t> </a:t>
            </a:r>
            <a:r>
              <a:rPr lang="it-IT" dirty="0" err="1" smtClean="0"/>
              <a:t>cells</a:t>
            </a:r>
            <a:r>
              <a:rPr lang="it-IT" dirty="0" smtClean="0"/>
              <a:t>?</a:t>
            </a:r>
            <a:br>
              <a:rPr lang="it-IT" dirty="0" smtClean="0"/>
            </a:br>
            <a:r>
              <a:rPr lang="it-IT" b="1" dirty="0" smtClean="0"/>
              <a:t>From </a:t>
            </a:r>
            <a:r>
              <a:rPr lang="it-IT" b="1" dirty="0" err="1" smtClean="0"/>
              <a:t>glutamine</a:t>
            </a:r>
            <a:r>
              <a:rPr lang="it-IT" b="1" dirty="0" smtClean="0"/>
              <a:t>, </a:t>
            </a:r>
            <a:r>
              <a:rPr lang="it-IT" b="1" dirty="0" err="1" smtClean="0"/>
              <a:t>also</a:t>
            </a:r>
            <a:r>
              <a:rPr lang="it-IT" b="1" dirty="0" smtClean="0"/>
              <a:t> </a:t>
            </a:r>
            <a:r>
              <a:rPr lang="it-IT" b="1" dirty="0" err="1" smtClean="0"/>
              <a:t>counter-clockwise</a:t>
            </a:r>
            <a:endParaRPr lang="it-IT" b="1" dirty="0"/>
          </a:p>
        </p:txBody>
      </p:sp>
      <p:sp>
        <p:nvSpPr>
          <p:cNvPr id="3" name="Segnaposto piè di pagina 2"/>
          <p:cNvSpPr>
            <a:spLocks noGrp="1"/>
          </p:cNvSpPr>
          <p:nvPr>
            <p:ph type="ftr" sz="quarter" idx="11"/>
          </p:nvPr>
        </p:nvSpPr>
        <p:spPr/>
        <p:txBody>
          <a:bodyPr/>
          <a:lstStyle/>
          <a:p>
            <a:r>
              <a:rPr lang="it-IT" smtClean="0"/>
              <a:t>991SV-BIOCHEMISTRY OF AGE RELATED DISEASES </a:t>
            </a:r>
            <a:endParaRPr lang="it-IT"/>
          </a:p>
        </p:txBody>
      </p:sp>
      <p:sp>
        <p:nvSpPr>
          <p:cNvPr id="4" name="Segnaposto numero diapositiva 3"/>
          <p:cNvSpPr>
            <a:spLocks noGrp="1"/>
          </p:cNvSpPr>
          <p:nvPr>
            <p:ph type="sldNum" sz="quarter" idx="12"/>
          </p:nvPr>
        </p:nvSpPr>
        <p:spPr/>
        <p:txBody>
          <a:bodyPr/>
          <a:lstStyle/>
          <a:p>
            <a:fld id="{2DA65D15-912F-9A42-9386-3FE2ECFEDC7B}" type="slidenum">
              <a:rPr lang="it-IT" smtClean="0"/>
              <a:t>50</a:t>
            </a:fld>
            <a:endParaRPr lang="it-IT"/>
          </a:p>
        </p:txBody>
      </p:sp>
      <p:pic>
        <p:nvPicPr>
          <p:cNvPr id="7" name="Immagine 6"/>
          <p:cNvPicPr>
            <a:picLocks noChangeAspect="1"/>
          </p:cNvPicPr>
          <p:nvPr/>
        </p:nvPicPr>
        <p:blipFill>
          <a:blip r:embed="rId2"/>
          <a:stretch>
            <a:fillRect/>
          </a:stretch>
        </p:blipFill>
        <p:spPr>
          <a:xfrm>
            <a:off x="287093" y="1764522"/>
            <a:ext cx="5372055" cy="4591828"/>
          </a:xfrm>
          <a:prstGeom prst="rect">
            <a:avLst/>
          </a:prstGeom>
        </p:spPr>
      </p:pic>
      <p:sp>
        <p:nvSpPr>
          <p:cNvPr id="5" name="Freccia ad arco 4"/>
          <p:cNvSpPr/>
          <p:nvPr/>
        </p:nvSpPr>
        <p:spPr>
          <a:xfrm rot="16357170" flipV="1">
            <a:off x="3535987" y="4956545"/>
            <a:ext cx="685069" cy="730244"/>
          </a:xfrm>
          <a:prstGeom prst="circular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tx1"/>
              </a:solidFill>
            </a:endParaRPr>
          </a:p>
        </p:txBody>
      </p:sp>
      <p:pic>
        <p:nvPicPr>
          <p:cNvPr id="6" name="Immagine 5"/>
          <p:cNvPicPr>
            <a:picLocks noChangeAspect="1"/>
          </p:cNvPicPr>
          <p:nvPr/>
        </p:nvPicPr>
        <p:blipFill>
          <a:blip r:embed="rId3"/>
          <a:stretch>
            <a:fillRect/>
          </a:stretch>
        </p:blipFill>
        <p:spPr>
          <a:xfrm>
            <a:off x="5997805" y="3089100"/>
            <a:ext cx="2921000" cy="2870200"/>
          </a:xfrm>
          <a:prstGeom prst="rect">
            <a:avLst/>
          </a:prstGeom>
        </p:spPr>
      </p:pic>
      <p:sp>
        <p:nvSpPr>
          <p:cNvPr id="8" name="CasellaDiTesto 7"/>
          <p:cNvSpPr txBox="1"/>
          <p:nvPr/>
        </p:nvSpPr>
        <p:spPr>
          <a:xfrm>
            <a:off x="6133269" y="2222635"/>
            <a:ext cx="2553531" cy="646331"/>
          </a:xfrm>
          <a:prstGeom prst="rect">
            <a:avLst/>
          </a:prstGeom>
          <a:solidFill>
            <a:srgbClr val="FF0000"/>
          </a:solidFill>
        </p:spPr>
        <p:txBody>
          <a:bodyPr wrap="square" rtlCol="0">
            <a:spAutoFit/>
          </a:bodyPr>
          <a:lstStyle/>
          <a:p>
            <a:pPr algn="ctr"/>
            <a:r>
              <a:rPr lang="it-IT" dirty="0" err="1">
                <a:solidFill>
                  <a:schemeClr val="bg1"/>
                </a:solidFill>
              </a:rPr>
              <a:t>R</a:t>
            </a:r>
            <a:r>
              <a:rPr lang="it-IT" dirty="0" err="1" smtClean="0">
                <a:solidFill>
                  <a:schemeClr val="bg1"/>
                </a:solidFill>
              </a:rPr>
              <a:t>eductive</a:t>
            </a:r>
            <a:r>
              <a:rPr lang="it-IT" dirty="0" smtClean="0">
                <a:solidFill>
                  <a:schemeClr val="bg1"/>
                </a:solidFill>
              </a:rPr>
              <a:t> </a:t>
            </a:r>
            <a:r>
              <a:rPr lang="it-IT" dirty="0" err="1" smtClean="0">
                <a:solidFill>
                  <a:schemeClr val="bg1"/>
                </a:solidFill>
              </a:rPr>
              <a:t>carboxylation</a:t>
            </a:r>
            <a:r>
              <a:rPr lang="it-IT" dirty="0" smtClean="0">
                <a:solidFill>
                  <a:schemeClr val="bg1"/>
                </a:solidFill>
              </a:rPr>
              <a:t> of α-KG by IDH2</a:t>
            </a:r>
            <a:endParaRPr lang="it-IT" dirty="0">
              <a:solidFill>
                <a:schemeClr val="bg1"/>
              </a:solidFill>
            </a:endParaRPr>
          </a:p>
        </p:txBody>
      </p:sp>
      <p:sp>
        <p:nvSpPr>
          <p:cNvPr id="9" name="Segnaposto data 8"/>
          <p:cNvSpPr>
            <a:spLocks noGrp="1"/>
          </p:cNvSpPr>
          <p:nvPr>
            <p:ph type="dt" sz="half" idx="10"/>
          </p:nvPr>
        </p:nvSpPr>
        <p:spPr/>
        <p:txBody>
          <a:bodyPr/>
          <a:lstStyle/>
          <a:p>
            <a:r>
              <a:rPr lang="it-IT" smtClean="0"/>
              <a:t>09-10/04/2019</a:t>
            </a:r>
            <a:endParaRPr lang="it-IT"/>
          </a:p>
        </p:txBody>
      </p:sp>
    </p:spTree>
    <p:extLst>
      <p:ext uri="{BB962C8B-B14F-4D97-AF65-F5344CB8AC3E}">
        <p14:creationId xmlns:p14="http://schemas.microsoft.com/office/powerpoint/2010/main" val="14816600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err="1" smtClean="0"/>
              <a:t>Glutamate</a:t>
            </a:r>
            <a:r>
              <a:rPr lang="it-IT" dirty="0" smtClean="0"/>
              <a:t> and </a:t>
            </a:r>
            <a:r>
              <a:rPr lang="it-IT" dirty="0" err="1" smtClean="0"/>
              <a:t>Glutamine</a:t>
            </a:r>
            <a:r>
              <a:rPr lang="it-IT" dirty="0" smtClean="0"/>
              <a:t> </a:t>
            </a:r>
            <a:r>
              <a:rPr lang="it-IT" dirty="0" err="1" smtClean="0"/>
              <a:t>interconvert</a:t>
            </a:r>
            <a:endParaRPr lang="it-IT" dirty="0"/>
          </a:p>
        </p:txBody>
      </p:sp>
      <p:sp>
        <p:nvSpPr>
          <p:cNvPr id="3" name="Segnaposto data 2"/>
          <p:cNvSpPr>
            <a:spLocks noGrp="1"/>
          </p:cNvSpPr>
          <p:nvPr>
            <p:ph type="dt" sz="half" idx="10"/>
          </p:nvPr>
        </p:nvSpPr>
        <p:spPr/>
        <p:txBody>
          <a:bodyPr/>
          <a:lstStyle/>
          <a:p>
            <a:r>
              <a:rPr lang="it-IT" smtClean="0"/>
              <a:t>09-10/04/2019</a:t>
            </a:r>
            <a:endParaRPr lang="it-IT"/>
          </a:p>
        </p:txBody>
      </p:sp>
      <p:sp>
        <p:nvSpPr>
          <p:cNvPr id="4" name="Segnaposto piè di pagina 3"/>
          <p:cNvSpPr>
            <a:spLocks noGrp="1"/>
          </p:cNvSpPr>
          <p:nvPr>
            <p:ph type="ftr" sz="quarter" idx="11"/>
          </p:nvPr>
        </p:nvSpPr>
        <p:spPr/>
        <p:txBody>
          <a:bodyPr/>
          <a:lstStyle/>
          <a:p>
            <a:r>
              <a:rPr lang="it-IT" smtClean="0"/>
              <a:t>991SV-BIOCHEMISTRY OF AGE RELATED DISEASES </a:t>
            </a:r>
            <a:endParaRPr lang="it-IT"/>
          </a:p>
        </p:txBody>
      </p:sp>
      <p:sp>
        <p:nvSpPr>
          <p:cNvPr id="5" name="Segnaposto numero diapositiva 4"/>
          <p:cNvSpPr>
            <a:spLocks noGrp="1"/>
          </p:cNvSpPr>
          <p:nvPr>
            <p:ph type="sldNum" sz="quarter" idx="12"/>
          </p:nvPr>
        </p:nvSpPr>
        <p:spPr/>
        <p:txBody>
          <a:bodyPr/>
          <a:lstStyle/>
          <a:p>
            <a:fld id="{2DA65D15-912F-9A42-9386-3FE2ECFEDC7B}" type="slidenum">
              <a:rPr lang="it-IT" smtClean="0"/>
              <a:t>51</a:t>
            </a:fld>
            <a:endParaRPr lang="it-IT"/>
          </a:p>
        </p:txBody>
      </p:sp>
      <p:pic>
        <p:nvPicPr>
          <p:cNvPr id="7" name="Immagine 6"/>
          <p:cNvPicPr>
            <a:picLocks noChangeAspect="1"/>
          </p:cNvPicPr>
          <p:nvPr/>
        </p:nvPicPr>
        <p:blipFill>
          <a:blip r:embed="rId2"/>
          <a:stretch>
            <a:fillRect/>
          </a:stretch>
        </p:blipFill>
        <p:spPr>
          <a:xfrm>
            <a:off x="2285216" y="1417638"/>
            <a:ext cx="4267984" cy="3978629"/>
          </a:xfrm>
          <a:prstGeom prst="rect">
            <a:avLst/>
          </a:prstGeom>
        </p:spPr>
      </p:pic>
      <p:sp>
        <p:nvSpPr>
          <p:cNvPr id="8" name="CasellaDiTesto 7"/>
          <p:cNvSpPr txBox="1"/>
          <p:nvPr/>
        </p:nvSpPr>
        <p:spPr>
          <a:xfrm>
            <a:off x="457200" y="5710019"/>
            <a:ext cx="8077200" cy="523220"/>
          </a:xfrm>
          <a:prstGeom prst="rect">
            <a:avLst/>
          </a:prstGeom>
          <a:noFill/>
        </p:spPr>
        <p:txBody>
          <a:bodyPr wrap="square" rtlCol="0">
            <a:spAutoFit/>
          </a:bodyPr>
          <a:lstStyle/>
          <a:p>
            <a:pPr algn="ctr"/>
            <a:r>
              <a:rPr lang="it-IT" sz="1400" dirty="0" err="1"/>
              <a:t>Glutamine</a:t>
            </a:r>
            <a:r>
              <a:rPr lang="it-IT" sz="1400" dirty="0"/>
              <a:t> </a:t>
            </a:r>
            <a:r>
              <a:rPr lang="it-IT" sz="1400" dirty="0" err="1"/>
              <a:t>metabolism</a:t>
            </a:r>
            <a:r>
              <a:rPr lang="it-IT" sz="1400" dirty="0"/>
              <a:t> and </a:t>
            </a:r>
            <a:r>
              <a:rPr lang="it-IT" sz="1400" dirty="0" err="1"/>
              <a:t>its</a:t>
            </a:r>
            <a:r>
              <a:rPr lang="it-IT" sz="1400" dirty="0"/>
              <a:t> </a:t>
            </a:r>
            <a:r>
              <a:rPr lang="it-IT" sz="1400" dirty="0" err="1"/>
              <a:t>effects</a:t>
            </a:r>
            <a:r>
              <a:rPr lang="it-IT" sz="1400" dirty="0"/>
              <a:t> on immune </a:t>
            </a:r>
            <a:r>
              <a:rPr lang="it-IT" sz="1400" dirty="0" err="1"/>
              <a:t>response</a:t>
            </a:r>
            <a:r>
              <a:rPr lang="it-IT" sz="1400" dirty="0"/>
              <a:t>: </a:t>
            </a:r>
            <a:r>
              <a:rPr lang="it-IT" sz="1400" dirty="0" err="1"/>
              <a:t>molecular</a:t>
            </a:r>
            <a:r>
              <a:rPr lang="it-IT" sz="1400" dirty="0"/>
              <a:t> </a:t>
            </a:r>
            <a:r>
              <a:rPr lang="it-IT" sz="1400" dirty="0" err="1"/>
              <a:t>mechanism</a:t>
            </a:r>
            <a:r>
              <a:rPr lang="it-IT" sz="1400" dirty="0"/>
              <a:t> and gene </a:t>
            </a:r>
            <a:r>
              <a:rPr lang="it-IT" sz="1400" dirty="0" err="1" smtClean="0"/>
              <a:t>expression</a:t>
            </a:r>
            <a:r>
              <a:rPr lang="it-IT" sz="1400" dirty="0" smtClean="0"/>
              <a:t>. </a:t>
            </a:r>
            <a:r>
              <a:rPr lang="hr-HR" sz="1400" dirty="0" smtClean="0"/>
              <a:t>Nutrire 2016, 41</a:t>
            </a:r>
            <a:r>
              <a:rPr lang="hr-HR" sz="1400" dirty="0"/>
              <a:t>:</a:t>
            </a:r>
            <a:r>
              <a:rPr lang="hr-HR" sz="1400" dirty="0" smtClean="0"/>
              <a:t>14. DOI: 10.1186</a:t>
            </a:r>
            <a:r>
              <a:rPr lang="hr-HR" sz="1400" dirty="0"/>
              <a:t>/s41110-016-0016-</a:t>
            </a:r>
            <a:r>
              <a:rPr lang="hr-HR" sz="1400" dirty="0" smtClean="0"/>
              <a:t>8 </a:t>
            </a:r>
            <a:endParaRPr lang="it-IT" sz="1400" dirty="0"/>
          </a:p>
        </p:txBody>
      </p:sp>
      <p:sp>
        <p:nvSpPr>
          <p:cNvPr id="9" name="Rettangolo 8"/>
          <p:cNvSpPr/>
          <p:nvPr/>
        </p:nvSpPr>
        <p:spPr>
          <a:xfrm>
            <a:off x="2456222" y="2690560"/>
            <a:ext cx="1102795" cy="417788"/>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0" name="Rettangolo 9"/>
          <p:cNvSpPr/>
          <p:nvPr/>
        </p:nvSpPr>
        <p:spPr>
          <a:xfrm>
            <a:off x="3158001" y="3678537"/>
            <a:ext cx="535593" cy="417788"/>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917201496"/>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2"/>
          <a:stretch>
            <a:fillRect/>
          </a:stretch>
        </p:blipFill>
        <p:spPr>
          <a:xfrm>
            <a:off x="4926672" y="55031"/>
            <a:ext cx="2180701" cy="1706037"/>
          </a:xfrm>
          <a:prstGeom prst="rect">
            <a:avLst/>
          </a:prstGeom>
        </p:spPr>
      </p:pic>
      <p:sp>
        <p:nvSpPr>
          <p:cNvPr id="2" name="Segnaposto data 1"/>
          <p:cNvSpPr>
            <a:spLocks noGrp="1"/>
          </p:cNvSpPr>
          <p:nvPr>
            <p:ph type="dt" sz="half" idx="10"/>
          </p:nvPr>
        </p:nvSpPr>
        <p:spPr/>
        <p:txBody>
          <a:bodyPr/>
          <a:lstStyle/>
          <a:p>
            <a:r>
              <a:rPr lang="it-IT" smtClean="0"/>
              <a:t>09-10/04/2019</a:t>
            </a:r>
            <a:endParaRPr lang="it-IT"/>
          </a:p>
        </p:txBody>
      </p:sp>
      <p:sp>
        <p:nvSpPr>
          <p:cNvPr id="3" name="Segnaposto piè di pagina 2"/>
          <p:cNvSpPr>
            <a:spLocks noGrp="1"/>
          </p:cNvSpPr>
          <p:nvPr>
            <p:ph type="ftr" sz="quarter" idx="11"/>
          </p:nvPr>
        </p:nvSpPr>
        <p:spPr/>
        <p:txBody>
          <a:bodyPr/>
          <a:lstStyle/>
          <a:p>
            <a:r>
              <a:rPr lang="it-IT" smtClean="0"/>
              <a:t>991SV-BIOCHEMISTRY OF AGE RELATED DISEASES </a:t>
            </a:r>
            <a:endParaRPr lang="it-IT"/>
          </a:p>
        </p:txBody>
      </p:sp>
      <p:sp>
        <p:nvSpPr>
          <p:cNvPr id="4" name="Segnaposto numero diapositiva 3"/>
          <p:cNvSpPr>
            <a:spLocks noGrp="1"/>
          </p:cNvSpPr>
          <p:nvPr>
            <p:ph type="sldNum" sz="quarter" idx="12"/>
          </p:nvPr>
        </p:nvSpPr>
        <p:spPr/>
        <p:txBody>
          <a:bodyPr/>
          <a:lstStyle/>
          <a:p>
            <a:fld id="{2DA65D15-912F-9A42-9386-3FE2ECFEDC7B}" type="slidenum">
              <a:rPr lang="it-IT" smtClean="0"/>
              <a:t>52</a:t>
            </a:fld>
            <a:endParaRPr lang="it-IT"/>
          </a:p>
        </p:txBody>
      </p:sp>
      <p:pic>
        <p:nvPicPr>
          <p:cNvPr id="7" name="Immagine 6"/>
          <p:cNvPicPr>
            <a:picLocks noChangeAspect="1"/>
          </p:cNvPicPr>
          <p:nvPr/>
        </p:nvPicPr>
        <p:blipFill>
          <a:blip r:embed="rId3"/>
          <a:stretch>
            <a:fillRect/>
          </a:stretch>
        </p:blipFill>
        <p:spPr>
          <a:xfrm>
            <a:off x="-67732" y="15872"/>
            <a:ext cx="4272197" cy="6858000"/>
          </a:xfrm>
          <a:prstGeom prst="rect">
            <a:avLst/>
          </a:prstGeom>
        </p:spPr>
      </p:pic>
      <p:pic>
        <p:nvPicPr>
          <p:cNvPr id="5" name="Immagine 4"/>
          <p:cNvPicPr>
            <a:picLocks noChangeAspect="1"/>
          </p:cNvPicPr>
          <p:nvPr/>
        </p:nvPicPr>
        <p:blipFill>
          <a:blip r:embed="rId4"/>
          <a:stretch>
            <a:fillRect/>
          </a:stretch>
        </p:blipFill>
        <p:spPr>
          <a:xfrm>
            <a:off x="4204466" y="1466845"/>
            <a:ext cx="2411177" cy="4926542"/>
          </a:xfrm>
          <a:prstGeom prst="rect">
            <a:avLst/>
          </a:prstGeom>
        </p:spPr>
      </p:pic>
      <p:pic>
        <p:nvPicPr>
          <p:cNvPr id="6" name="Immagine 5"/>
          <p:cNvPicPr>
            <a:picLocks noChangeAspect="1"/>
          </p:cNvPicPr>
          <p:nvPr/>
        </p:nvPicPr>
        <p:blipFill>
          <a:blip r:embed="rId5"/>
          <a:stretch>
            <a:fillRect/>
          </a:stretch>
        </p:blipFill>
        <p:spPr>
          <a:xfrm>
            <a:off x="6620933" y="1200420"/>
            <a:ext cx="2459820" cy="5199328"/>
          </a:xfrm>
          <a:prstGeom prst="rect">
            <a:avLst/>
          </a:prstGeom>
        </p:spPr>
      </p:pic>
    </p:spTree>
    <p:extLst>
      <p:ext uri="{BB962C8B-B14F-4D97-AF65-F5344CB8AC3E}">
        <p14:creationId xmlns:p14="http://schemas.microsoft.com/office/powerpoint/2010/main" val="3021250238"/>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it-IT" smtClean="0"/>
              <a:t>09-10/04/2019</a:t>
            </a:r>
            <a:endParaRPr lang="it-IT"/>
          </a:p>
        </p:txBody>
      </p:sp>
      <p:sp>
        <p:nvSpPr>
          <p:cNvPr id="3" name="Segnaposto piè di pagina 2"/>
          <p:cNvSpPr>
            <a:spLocks noGrp="1"/>
          </p:cNvSpPr>
          <p:nvPr>
            <p:ph type="ftr" sz="quarter" idx="11"/>
          </p:nvPr>
        </p:nvSpPr>
        <p:spPr/>
        <p:txBody>
          <a:bodyPr/>
          <a:lstStyle/>
          <a:p>
            <a:r>
              <a:rPr lang="it-IT" smtClean="0"/>
              <a:t>991SV-BIOCHEMISTRY OF AGE RELATED DISEASES </a:t>
            </a:r>
            <a:endParaRPr lang="it-IT"/>
          </a:p>
        </p:txBody>
      </p:sp>
      <p:sp>
        <p:nvSpPr>
          <p:cNvPr id="4" name="Segnaposto numero diapositiva 3"/>
          <p:cNvSpPr>
            <a:spLocks noGrp="1"/>
          </p:cNvSpPr>
          <p:nvPr>
            <p:ph type="sldNum" sz="quarter" idx="12"/>
          </p:nvPr>
        </p:nvSpPr>
        <p:spPr/>
        <p:txBody>
          <a:bodyPr/>
          <a:lstStyle/>
          <a:p>
            <a:fld id="{2DA65D15-912F-9A42-9386-3FE2ECFEDC7B}" type="slidenum">
              <a:rPr lang="it-IT" smtClean="0"/>
              <a:t>53</a:t>
            </a:fld>
            <a:endParaRPr lang="it-IT"/>
          </a:p>
        </p:txBody>
      </p:sp>
      <p:pic>
        <p:nvPicPr>
          <p:cNvPr id="5" name="Immagine 4"/>
          <p:cNvPicPr>
            <a:picLocks noChangeAspect="1"/>
          </p:cNvPicPr>
          <p:nvPr/>
        </p:nvPicPr>
        <p:blipFill>
          <a:blip r:embed="rId2"/>
          <a:stretch>
            <a:fillRect/>
          </a:stretch>
        </p:blipFill>
        <p:spPr>
          <a:xfrm>
            <a:off x="1213807" y="0"/>
            <a:ext cx="1610015" cy="6858000"/>
          </a:xfrm>
          <a:prstGeom prst="rect">
            <a:avLst/>
          </a:prstGeom>
        </p:spPr>
      </p:pic>
      <p:pic>
        <p:nvPicPr>
          <p:cNvPr id="6" name="Immagine 5"/>
          <p:cNvPicPr>
            <a:picLocks noChangeAspect="1"/>
          </p:cNvPicPr>
          <p:nvPr/>
        </p:nvPicPr>
        <p:blipFill>
          <a:blip r:embed="rId3"/>
          <a:stretch>
            <a:fillRect/>
          </a:stretch>
        </p:blipFill>
        <p:spPr>
          <a:xfrm>
            <a:off x="3522133" y="4029031"/>
            <a:ext cx="4665133" cy="1543137"/>
          </a:xfrm>
          <a:prstGeom prst="rect">
            <a:avLst/>
          </a:prstGeom>
        </p:spPr>
      </p:pic>
      <p:pic>
        <p:nvPicPr>
          <p:cNvPr id="7" name="Immagine 6"/>
          <p:cNvPicPr>
            <a:picLocks noChangeAspect="1"/>
          </p:cNvPicPr>
          <p:nvPr/>
        </p:nvPicPr>
        <p:blipFill>
          <a:blip r:embed="rId4"/>
          <a:stretch>
            <a:fillRect/>
          </a:stretch>
        </p:blipFill>
        <p:spPr>
          <a:xfrm>
            <a:off x="4076533" y="939800"/>
            <a:ext cx="3869601" cy="1629832"/>
          </a:xfrm>
          <a:prstGeom prst="rect">
            <a:avLst/>
          </a:prstGeom>
        </p:spPr>
      </p:pic>
    </p:spTree>
    <p:extLst>
      <p:ext uri="{BB962C8B-B14F-4D97-AF65-F5344CB8AC3E}">
        <p14:creationId xmlns:p14="http://schemas.microsoft.com/office/powerpoint/2010/main" val="3615935173"/>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p:txBody>
          <a:bodyPr>
            <a:noAutofit/>
          </a:bodyPr>
          <a:lstStyle/>
          <a:p>
            <a:r>
              <a:rPr lang="it-IT" sz="3200" b="1" dirty="0" smtClean="0"/>
              <a:t>“</a:t>
            </a:r>
            <a:r>
              <a:rPr lang="it-IT" sz="3200" b="1" dirty="0" err="1" smtClean="0"/>
              <a:t>Glutamine</a:t>
            </a:r>
            <a:r>
              <a:rPr lang="it-IT" sz="3200" b="1" dirty="0" smtClean="0"/>
              <a:t> </a:t>
            </a:r>
            <a:r>
              <a:rPr lang="it-IT" sz="3200" b="1" dirty="0" err="1" smtClean="0"/>
              <a:t>acquisition</a:t>
            </a:r>
            <a:r>
              <a:rPr lang="it-IT" sz="3200" b="1" dirty="0" smtClean="0"/>
              <a:t> </a:t>
            </a:r>
            <a:r>
              <a:rPr lang="it-IT" sz="3200" b="1" dirty="0" err="1" smtClean="0"/>
              <a:t>through</a:t>
            </a:r>
            <a:r>
              <a:rPr lang="it-IT" sz="3200" b="1" dirty="0" smtClean="0"/>
              <a:t> </a:t>
            </a:r>
            <a:r>
              <a:rPr lang="it-IT" sz="3200" b="1" dirty="0" err="1" smtClean="0"/>
              <a:t>proteolytic</a:t>
            </a:r>
            <a:r>
              <a:rPr lang="it-IT" sz="3200" b="1" dirty="0" smtClean="0"/>
              <a:t> </a:t>
            </a:r>
            <a:r>
              <a:rPr lang="it-IT" sz="3200" b="1" dirty="0" err="1" smtClean="0"/>
              <a:t>scavenging</a:t>
            </a:r>
            <a:r>
              <a:rPr lang="it-IT" sz="3200" b="1" dirty="0" smtClean="0"/>
              <a:t>”</a:t>
            </a:r>
            <a:endParaRPr lang="it-IT" sz="3200" b="1" dirty="0"/>
          </a:p>
        </p:txBody>
      </p:sp>
      <p:sp>
        <p:nvSpPr>
          <p:cNvPr id="5" name="Segnaposto data 4"/>
          <p:cNvSpPr>
            <a:spLocks noGrp="1"/>
          </p:cNvSpPr>
          <p:nvPr>
            <p:ph type="dt" sz="half" idx="10"/>
          </p:nvPr>
        </p:nvSpPr>
        <p:spPr/>
        <p:txBody>
          <a:bodyPr/>
          <a:lstStyle/>
          <a:p>
            <a:r>
              <a:rPr lang="it-IT" smtClean="0"/>
              <a:t>09-10/04/2019</a:t>
            </a:r>
            <a:endParaRPr lang="it-IT"/>
          </a:p>
        </p:txBody>
      </p:sp>
      <p:sp>
        <p:nvSpPr>
          <p:cNvPr id="3" name="Segnaposto piè di pagina 2"/>
          <p:cNvSpPr>
            <a:spLocks noGrp="1"/>
          </p:cNvSpPr>
          <p:nvPr>
            <p:ph type="ftr" sz="quarter" idx="11"/>
          </p:nvPr>
        </p:nvSpPr>
        <p:spPr/>
        <p:txBody>
          <a:bodyPr/>
          <a:lstStyle/>
          <a:p>
            <a:r>
              <a:rPr lang="it-IT" smtClean="0"/>
              <a:t>991SV-BIOCHEMISTRY OF AGE RELATED DISEASES </a:t>
            </a:r>
            <a:endParaRPr lang="it-IT"/>
          </a:p>
        </p:txBody>
      </p:sp>
      <p:sp>
        <p:nvSpPr>
          <p:cNvPr id="4" name="Segnaposto numero diapositiva 3"/>
          <p:cNvSpPr>
            <a:spLocks noGrp="1"/>
          </p:cNvSpPr>
          <p:nvPr>
            <p:ph type="sldNum" sz="quarter" idx="12"/>
          </p:nvPr>
        </p:nvSpPr>
        <p:spPr/>
        <p:txBody>
          <a:bodyPr/>
          <a:lstStyle/>
          <a:p>
            <a:fld id="{2DA65D15-912F-9A42-9386-3FE2ECFEDC7B}" type="slidenum">
              <a:rPr lang="it-IT" smtClean="0"/>
              <a:t>54</a:t>
            </a:fld>
            <a:endParaRPr lang="it-IT"/>
          </a:p>
        </p:txBody>
      </p:sp>
      <p:pic>
        <p:nvPicPr>
          <p:cNvPr id="7" name="Immagine 6"/>
          <p:cNvPicPr>
            <a:picLocks noChangeAspect="1"/>
          </p:cNvPicPr>
          <p:nvPr/>
        </p:nvPicPr>
        <p:blipFill>
          <a:blip r:embed="rId2"/>
          <a:stretch>
            <a:fillRect/>
          </a:stretch>
        </p:blipFill>
        <p:spPr>
          <a:xfrm>
            <a:off x="846667" y="1509383"/>
            <a:ext cx="7636933" cy="4924267"/>
          </a:xfrm>
          <a:prstGeom prst="rect">
            <a:avLst/>
          </a:prstGeom>
        </p:spPr>
      </p:pic>
    </p:spTree>
    <p:extLst>
      <p:ext uri="{BB962C8B-B14F-4D97-AF65-F5344CB8AC3E}">
        <p14:creationId xmlns:p14="http://schemas.microsoft.com/office/powerpoint/2010/main" val="3915868452"/>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2" y="186268"/>
            <a:ext cx="9143999" cy="1320800"/>
          </a:xfrm>
        </p:spPr>
        <p:txBody>
          <a:bodyPr>
            <a:normAutofit fontScale="90000"/>
          </a:bodyPr>
          <a:lstStyle/>
          <a:p>
            <a:r>
              <a:rPr lang="it-IT" sz="3600" b="1" dirty="0" smtClean="0"/>
              <a:t>“</a:t>
            </a:r>
            <a:r>
              <a:rPr lang="it-IT" sz="3600" b="1" dirty="0" err="1" smtClean="0"/>
              <a:t>Attacking</a:t>
            </a:r>
            <a:r>
              <a:rPr lang="it-IT" sz="3600" b="1" dirty="0" smtClean="0"/>
              <a:t> </a:t>
            </a:r>
            <a:r>
              <a:rPr lang="it-IT" sz="3600" b="1" dirty="0"/>
              <a:t>the </a:t>
            </a:r>
            <a:r>
              <a:rPr lang="it-IT" sz="3600" b="1" dirty="0" err="1"/>
              <a:t>supply</a:t>
            </a:r>
            <a:r>
              <a:rPr lang="it-IT" sz="3600" b="1" dirty="0"/>
              <a:t> wagons to </a:t>
            </a:r>
            <a:r>
              <a:rPr lang="it-IT" sz="3600" b="1" dirty="0" err="1"/>
              <a:t>starve</a:t>
            </a:r>
            <a:r>
              <a:rPr lang="it-IT" sz="3600" b="1" dirty="0"/>
              <a:t> </a:t>
            </a:r>
            <a:r>
              <a:rPr lang="it-IT" sz="3600" b="1" dirty="0" err="1"/>
              <a:t>cancer</a:t>
            </a:r>
            <a:r>
              <a:rPr lang="it-IT" sz="3600" b="1" dirty="0"/>
              <a:t> </a:t>
            </a:r>
            <a:r>
              <a:rPr lang="it-IT" sz="3600" b="1" dirty="0" err="1" smtClean="0"/>
              <a:t>cells</a:t>
            </a:r>
            <a:r>
              <a:rPr lang="it-IT" sz="3600" b="1" dirty="0"/>
              <a:t> </a:t>
            </a:r>
            <a:r>
              <a:rPr lang="it-IT" sz="3600" b="1" dirty="0" smtClean="0"/>
              <a:t/>
            </a:r>
            <a:br>
              <a:rPr lang="it-IT" sz="3600" b="1" dirty="0" smtClean="0"/>
            </a:br>
            <a:r>
              <a:rPr lang="it-IT" sz="3600" b="1" dirty="0" smtClean="0"/>
              <a:t>to </a:t>
            </a:r>
            <a:r>
              <a:rPr lang="it-IT" sz="3600" b="1" dirty="0" err="1" smtClean="0"/>
              <a:t>death</a:t>
            </a:r>
            <a:r>
              <a:rPr lang="it-IT" sz="3600" b="1" dirty="0" smtClean="0"/>
              <a:t>”</a:t>
            </a:r>
            <a:br>
              <a:rPr lang="it-IT" sz="3600" b="1" dirty="0" smtClean="0"/>
            </a:br>
            <a:r>
              <a:rPr lang="is-IS" sz="1300" dirty="0" smtClean="0"/>
              <a:t>FEBS </a:t>
            </a:r>
            <a:r>
              <a:rPr lang="is-IS" sz="1300" dirty="0"/>
              <a:t>Letters 590 (2016) 885–</a:t>
            </a:r>
            <a:r>
              <a:rPr lang="is-IS" sz="1300" dirty="0" smtClean="0"/>
              <a:t>907. </a:t>
            </a:r>
            <a:r>
              <a:rPr lang="fi-FI" sz="1300" dirty="0" smtClean="0"/>
              <a:t>doi</a:t>
            </a:r>
            <a:r>
              <a:rPr lang="fi-FI" sz="1300" dirty="0"/>
              <a:t>:10.1002/1873-3468.12121</a:t>
            </a:r>
            <a:endParaRPr lang="it-IT" sz="1300" dirty="0"/>
          </a:p>
        </p:txBody>
      </p:sp>
      <p:sp>
        <p:nvSpPr>
          <p:cNvPr id="2" name="Segnaposto data 1"/>
          <p:cNvSpPr>
            <a:spLocks noGrp="1"/>
          </p:cNvSpPr>
          <p:nvPr>
            <p:ph type="dt" sz="half" idx="10"/>
          </p:nvPr>
        </p:nvSpPr>
        <p:spPr/>
        <p:txBody>
          <a:bodyPr/>
          <a:lstStyle/>
          <a:p>
            <a:r>
              <a:rPr lang="it-IT" smtClean="0"/>
              <a:t>09-10/04/2019</a:t>
            </a:r>
            <a:endParaRPr lang="it-IT"/>
          </a:p>
        </p:txBody>
      </p:sp>
      <p:sp>
        <p:nvSpPr>
          <p:cNvPr id="3" name="Segnaposto piè di pagina 2"/>
          <p:cNvSpPr>
            <a:spLocks noGrp="1"/>
          </p:cNvSpPr>
          <p:nvPr>
            <p:ph type="ftr" sz="quarter" idx="11"/>
          </p:nvPr>
        </p:nvSpPr>
        <p:spPr/>
        <p:txBody>
          <a:bodyPr/>
          <a:lstStyle/>
          <a:p>
            <a:r>
              <a:rPr lang="it-IT" smtClean="0"/>
              <a:t>991SV-BIOCHEMISTRY OF AGE RELATED DISEASES </a:t>
            </a:r>
            <a:endParaRPr lang="it-IT"/>
          </a:p>
        </p:txBody>
      </p:sp>
      <p:sp>
        <p:nvSpPr>
          <p:cNvPr id="4" name="Segnaposto numero diapositiva 3"/>
          <p:cNvSpPr>
            <a:spLocks noGrp="1"/>
          </p:cNvSpPr>
          <p:nvPr>
            <p:ph type="sldNum" sz="quarter" idx="12"/>
          </p:nvPr>
        </p:nvSpPr>
        <p:spPr/>
        <p:txBody>
          <a:bodyPr/>
          <a:lstStyle/>
          <a:p>
            <a:fld id="{2DA65D15-912F-9A42-9386-3FE2ECFEDC7B}" type="slidenum">
              <a:rPr lang="it-IT" smtClean="0"/>
              <a:t>55</a:t>
            </a:fld>
            <a:endParaRPr lang="it-IT"/>
          </a:p>
        </p:txBody>
      </p:sp>
      <p:pic>
        <p:nvPicPr>
          <p:cNvPr id="5" name="Immagine 4"/>
          <p:cNvPicPr>
            <a:picLocks noChangeAspect="1"/>
          </p:cNvPicPr>
          <p:nvPr/>
        </p:nvPicPr>
        <p:blipFill>
          <a:blip r:embed="rId3"/>
          <a:stretch>
            <a:fillRect/>
          </a:stretch>
        </p:blipFill>
        <p:spPr>
          <a:xfrm>
            <a:off x="1295401" y="1507067"/>
            <a:ext cx="6540500" cy="4724400"/>
          </a:xfrm>
          <a:prstGeom prst="rect">
            <a:avLst/>
          </a:prstGeom>
        </p:spPr>
      </p:pic>
    </p:spTree>
    <p:extLst>
      <p:ext uri="{BB962C8B-B14F-4D97-AF65-F5344CB8AC3E}">
        <p14:creationId xmlns:p14="http://schemas.microsoft.com/office/powerpoint/2010/main" val="645866526"/>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lstStyle/>
          <a:p>
            <a:r>
              <a:rPr lang="it-IT" dirty="0" err="1" smtClean="0"/>
              <a:t>Warburg</a:t>
            </a:r>
            <a:r>
              <a:rPr lang="it-IT" dirty="0"/>
              <a:t> </a:t>
            </a:r>
            <a:r>
              <a:rPr lang="it-IT" dirty="0" smtClean="0"/>
              <a:t>(</a:t>
            </a:r>
            <a:r>
              <a:rPr lang="it-IT" dirty="0" err="1" smtClean="0"/>
              <a:t>black</a:t>
            </a:r>
            <a:r>
              <a:rPr lang="it-IT" dirty="0" smtClean="0"/>
              <a:t>) &amp; </a:t>
            </a:r>
            <a:r>
              <a:rPr lang="it-IT" dirty="0" err="1" smtClean="0"/>
              <a:t>Eagle</a:t>
            </a:r>
            <a:r>
              <a:rPr lang="it-IT" dirty="0" smtClean="0"/>
              <a:t> (</a:t>
            </a:r>
            <a:r>
              <a:rPr lang="it-IT" dirty="0" err="1" smtClean="0"/>
              <a:t>white</a:t>
            </a:r>
            <a:r>
              <a:rPr lang="it-IT" dirty="0" smtClean="0"/>
              <a:t>)</a:t>
            </a:r>
            <a:endParaRPr lang="it-IT" dirty="0"/>
          </a:p>
        </p:txBody>
      </p:sp>
      <p:sp>
        <p:nvSpPr>
          <p:cNvPr id="4" name="Segnaposto data 3"/>
          <p:cNvSpPr>
            <a:spLocks noGrp="1"/>
          </p:cNvSpPr>
          <p:nvPr>
            <p:ph type="dt" sz="half" idx="10"/>
          </p:nvPr>
        </p:nvSpPr>
        <p:spPr/>
        <p:txBody>
          <a:bodyPr/>
          <a:lstStyle/>
          <a:p>
            <a:r>
              <a:rPr lang="it-IT" smtClean="0"/>
              <a:t>09-10/04/2019</a:t>
            </a:r>
            <a:endParaRPr lang="it-IT"/>
          </a:p>
        </p:txBody>
      </p:sp>
      <p:sp>
        <p:nvSpPr>
          <p:cNvPr id="5" name="Segnaposto piè di pagina 4"/>
          <p:cNvSpPr>
            <a:spLocks noGrp="1"/>
          </p:cNvSpPr>
          <p:nvPr>
            <p:ph type="ftr" sz="quarter" idx="11"/>
          </p:nvPr>
        </p:nvSpPr>
        <p:spPr/>
        <p:txBody>
          <a:bodyPr/>
          <a:lstStyle/>
          <a:p>
            <a:r>
              <a:rPr lang="it-IT" smtClean="0"/>
              <a:t>991SV-BIOCHEMISTRY OF AGE RELATED DISEASES </a:t>
            </a:r>
            <a:endParaRPr lang="it-IT"/>
          </a:p>
        </p:txBody>
      </p:sp>
      <p:sp>
        <p:nvSpPr>
          <p:cNvPr id="6" name="Segnaposto numero diapositiva 5"/>
          <p:cNvSpPr>
            <a:spLocks noGrp="1"/>
          </p:cNvSpPr>
          <p:nvPr>
            <p:ph type="sldNum" sz="quarter" idx="12"/>
          </p:nvPr>
        </p:nvSpPr>
        <p:spPr/>
        <p:txBody>
          <a:bodyPr/>
          <a:lstStyle/>
          <a:p>
            <a:fld id="{2DA65D15-912F-9A42-9386-3FE2ECFEDC7B}" type="slidenum">
              <a:rPr lang="it-IT" smtClean="0"/>
              <a:t>56</a:t>
            </a:fld>
            <a:endParaRPr lang="it-IT"/>
          </a:p>
        </p:txBody>
      </p:sp>
      <p:pic>
        <p:nvPicPr>
          <p:cNvPr id="9" name="Immagine 8"/>
          <p:cNvPicPr>
            <a:picLocks noChangeAspect="1"/>
          </p:cNvPicPr>
          <p:nvPr/>
        </p:nvPicPr>
        <p:blipFill>
          <a:blip r:embed="rId2"/>
          <a:stretch>
            <a:fillRect/>
          </a:stretch>
        </p:blipFill>
        <p:spPr>
          <a:xfrm>
            <a:off x="1808282" y="1659467"/>
            <a:ext cx="5168251" cy="3929287"/>
          </a:xfrm>
          <a:prstGeom prst="rect">
            <a:avLst/>
          </a:prstGeom>
        </p:spPr>
      </p:pic>
      <p:sp>
        <p:nvSpPr>
          <p:cNvPr id="11" name="CasellaDiTesto 10"/>
          <p:cNvSpPr txBox="1"/>
          <p:nvPr/>
        </p:nvSpPr>
        <p:spPr>
          <a:xfrm>
            <a:off x="897474" y="5723467"/>
            <a:ext cx="7250703" cy="276999"/>
          </a:xfrm>
          <a:prstGeom prst="rect">
            <a:avLst/>
          </a:prstGeom>
          <a:noFill/>
        </p:spPr>
        <p:txBody>
          <a:bodyPr wrap="none" rtlCol="0">
            <a:spAutoFit/>
          </a:bodyPr>
          <a:lstStyle/>
          <a:p>
            <a:r>
              <a:rPr lang="it-IT" sz="1200" dirty="0"/>
              <a:t>Limits of </a:t>
            </a:r>
            <a:r>
              <a:rPr lang="it-IT" sz="1200" dirty="0" err="1"/>
              <a:t>aerobic</a:t>
            </a:r>
            <a:r>
              <a:rPr lang="it-IT" sz="1200" dirty="0"/>
              <a:t> </a:t>
            </a:r>
            <a:r>
              <a:rPr lang="it-IT" sz="1200" dirty="0" err="1"/>
              <a:t>metabolism</a:t>
            </a:r>
            <a:r>
              <a:rPr lang="it-IT" sz="1200" dirty="0"/>
              <a:t> in </a:t>
            </a:r>
            <a:r>
              <a:rPr lang="it-IT" sz="1200" dirty="0" err="1"/>
              <a:t>cancer</a:t>
            </a:r>
            <a:r>
              <a:rPr lang="it-IT" sz="1200" dirty="0"/>
              <a:t> </a:t>
            </a:r>
            <a:r>
              <a:rPr lang="it-IT" sz="1200" dirty="0" err="1" smtClean="0"/>
              <a:t>cells</a:t>
            </a:r>
            <a:r>
              <a:rPr lang="it-IT" sz="1200" dirty="0" smtClean="0"/>
              <a:t>. </a:t>
            </a:r>
            <a:r>
              <a:rPr lang="hr-HR" sz="1200" dirty="0" smtClean="0"/>
              <a:t>SCIENTIFIC REPORTS </a:t>
            </a:r>
            <a:r>
              <a:rPr lang="hr-HR" sz="1200" dirty="0"/>
              <a:t>| 7: 13488  | DOI:10.1038/s41598-017-14071-y</a:t>
            </a:r>
            <a:endParaRPr lang="it-IT" sz="1200" dirty="0"/>
          </a:p>
        </p:txBody>
      </p:sp>
    </p:spTree>
    <p:extLst>
      <p:ext uri="{BB962C8B-B14F-4D97-AF65-F5344CB8AC3E}">
        <p14:creationId xmlns:p14="http://schemas.microsoft.com/office/powerpoint/2010/main" val="4229588549"/>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normAutofit fontScale="90000"/>
          </a:bodyPr>
          <a:lstStyle/>
          <a:p>
            <a:r>
              <a:rPr lang="it-IT" sz="2000" dirty="0" err="1"/>
              <a:t>Eagle</a:t>
            </a:r>
            <a:r>
              <a:rPr lang="it-IT" sz="2000" dirty="0"/>
              <a:t>, H. (1955). The minimum </a:t>
            </a:r>
            <a:r>
              <a:rPr lang="it-IT" sz="2000" dirty="0" err="1"/>
              <a:t>vitamin</a:t>
            </a:r>
            <a:r>
              <a:rPr lang="it-IT" sz="2000" dirty="0"/>
              <a:t> </a:t>
            </a:r>
            <a:r>
              <a:rPr lang="it-IT" sz="2000" dirty="0" err="1"/>
              <a:t>requirements</a:t>
            </a:r>
            <a:r>
              <a:rPr lang="it-IT" sz="2000" dirty="0"/>
              <a:t> of the L and </a:t>
            </a:r>
            <a:r>
              <a:rPr lang="it-IT" sz="2000" dirty="0" err="1"/>
              <a:t>HeLa</a:t>
            </a:r>
            <a:r>
              <a:rPr lang="it-IT" sz="2000" dirty="0"/>
              <a:t> </a:t>
            </a:r>
            <a:r>
              <a:rPr lang="it-IT" sz="2000" dirty="0" err="1"/>
              <a:t>cells</a:t>
            </a:r>
            <a:r>
              <a:rPr lang="it-IT" sz="2000" dirty="0"/>
              <a:t> </a:t>
            </a:r>
            <a:r>
              <a:rPr lang="it-IT" sz="2000" dirty="0" smtClean="0"/>
              <a:t>in </a:t>
            </a:r>
            <a:r>
              <a:rPr lang="it-IT" sz="2000" dirty="0" err="1" smtClean="0"/>
              <a:t>tissue</a:t>
            </a:r>
            <a:r>
              <a:rPr lang="it-IT" sz="2000" dirty="0" smtClean="0"/>
              <a:t> </a:t>
            </a:r>
            <a:r>
              <a:rPr lang="it-IT" sz="2000" dirty="0"/>
              <a:t>culture, the production of </a:t>
            </a:r>
            <a:r>
              <a:rPr lang="it-IT" sz="2000" dirty="0" err="1"/>
              <a:t>specific</a:t>
            </a:r>
            <a:r>
              <a:rPr lang="it-IT" sz="2000" dirty="0"/>
              <a:t> </a:t>
            </a:r>
            <a:r>
              <a:rPr lang="it-IT" sz="2000" dirty="0" err="1"/>
              <a:t>vitamin</a:t>
            </a:r>
            <a:r>
              <a:rPr lang="it-IT" sz="2000" dirty="0"/>
              <a:t> </a:t>
            </a:r>
            <a:r>
              <a:rPr lang="it-IT" sz="2000" dirty="0" err="1"/>
              <a:t>deficiencies</a:t>
            </a:r>
            <a:r>
              <a:rPr lang="it-IT" sz="2000" dirty="0"/>
              <a:t>, </a:t>
            </a:r>
            <a:r>
              <a:rPr lang="it-IT" sz="2000" dirty="0" smtClean="0"/>
              <a:t>and </a:t>
            </a:r>
            <a:r>
              <a:rPr lang="it-IT" sz="2000" dirty="0" err="1" smtClean="0"/>
              <a:t>their</a:t>
            </a:r>
            <a:r>
              <a:rPr lang="it-IT" sz="2000" dirty="0" smtClean="0"/>
              <a:t> </a:t>
            </a:r>
            <a:r>
              <a:rPr lang="it-IT" sz="2000" dirty="0"/>
              <a:t>cure. </a:t>
            </a:r>
            <a:r>
              <a:rPr lang="it-IT" sz="2000" dirty="0" err="1"/>
              <a:t>J</a:t>
            </a:r>
            <a:r>
              <a:rPr lang="it-IT" sz="2000" dirty="0"/>
              <a:t>. </a:t>
            </a:r>
            <a:r>
              <a:rPr lang="it-IT" sz="2000" dirty="0" err="1"/>
              <a:t>Exp</a:t>
            </a:r>
            <a:r>
              <a:rPr lang="it-IT" sz="2000" dirty="0"/>
              <a:t>. </a:t>
            </a:r>
            <a:r>
              <a:rPr lang="it-IT" sz="2000" dirty="0" err="1"/>
              <a:t>Med</a:t>
            </a:r>
            <a:r>
              <a:rPr lang="it-IT" sz="2000" dirty="0"/>
              <a:t>. 102, 595–600. </a:t>
            </a:r>
            <a:r>
              <a:rPr lang="it-IT" sz="2000" dirty="0" smtClean="0"/>
              <a:t/>
            </a:r>
            <a:br>
              <a:rPr lang="it-IT" sz="2000" dirty="0" smtClean="0"/>
            </a:br>
            <a:r>
              <a:rPr lang="it-IT" sz="2000" dirty="0"/>
              <a:t/>
            </a:r>
            <a:br>
              <a:rPr lang="it-IT" sz="2000" dirty="0"/>
            </a:br>
            <a:r>
              <a:rPr lang="it-IT" sz="2000" dirty="0" err="1"/>
              <a:t>Warburg</a:t>
            </a:r>
            <a:r>
              <a:rPr lang="it-IT" sz="2000" dirty="0"/>
              <a:t> O, Wind </a:t>
            </a:r>
            <a:r>
              <a:rPr lang="it-IT" sz="2000" dirty="0" err="1"/>
              <a:t>F</a:t>
            </a:r>
            <a:r>
              <a:rPr lang="it-IT" sz="2000" dirty="0"/>
              <a:t>, </a:t>
            </a:r>
            <a:r>
              <a:rPr lang="it-IT" sz="2000" dirty="0" err="1"/>
              <a:t>Negelein</a:t>
            </a:r>
            <a:r>
              <a:rPr lang="it-IT" sz="2000" dirty="0"/>
              <a:t> E: THE METABOLISM OF TUMORS IN THE BODY. </a:t>
            </a:r>
            <a:r>
              <a:rPr lang="it-IT" sz="2000" dirty="0" err="1"/>
              <a:t>J</a:t>
            </a:r>
            <a:r>
              <a:rPr lang="it-IT" sz="2000" dirty="0"/>
              <a:t> </a:t>
            </a:r>
            <a:r>
              <a:rPr lang="it-IT" sz="2000" dirty="0" err="1"/>
              <a:t>Gen</a:t>
            </a:r>
            <a:r>
              <a:rPr lang="it-IT" sz="2000" dirty="0"/>
              <a:t> </a:t>
            </a:r>
            <a:r>
              <a:rPr lang="it-IT" sz="2000" dirty="0" err="1"/>
              <a:t>Physiol</a:t>
            </a:r>
            <a:r>
              <a:rPr lang="it-IT" sz="2000" dirty="0"/>
              <a:t> 1927, 8:519 LP-530 </a:t>
            </a:r>
            <a:r>
              <a:rPr lang="it-IT" sz="1800" dirty="0"/>
              <a:t/>
            </a:r>
            <a:br>
              <a:rPr lang="it-IT" sz="1800" dirty="0"/>
            </a:br>
            <a:endParaRPr lang="it-IT" sz="2000" dirty="0"/>
          </a:p>
        </p:txBody>
      </p:sp>
      <p:sp>
        <p:nvSpPr>
          <p:cNvPr id="8" name="Sottotitolo 7"/>
          <p:cNvSpPr>
            <a:spLocks noGrp="1"/>
          </p:cNvSpPr>
          <p:nvPr>
            <p:ph type="subTitle" idx="1"/>
          </p:nvPr>
        </p:nvSpPr>
        <p:spPr/>
        <p:txBody>
          <a:bodyPr/>
          <a:lstStyle/>
          <a:p>
            <a:r>
              <a:rPr lang="it-IT" dirty="0" smtClean="0"/>
              <a:t>The end</a:t>
            </a:r>
            <a:endParaRPr lang="it-IT" dirty="0"/>
          </a:p>
        </p:txBody>
      </p:sp>
      <p:sp>
        <p:nvSpPr>
          <p:cNvPr id="5" name="Segnaposto data 4"/>
          <p:cNvSpPr>
            <a:spLocks noGrp="1"/>
          </p:cNvSpPr>
          <p:nvPr>
            <p:ph type="dt" sz="half" idx="10"/>
          </p:nvPr>
        </p:nvSpPr>
        <p:spPr/>
        <p:txBody>
          <a:bodyPr/>
          <a:lstStyle/>
          <a:p>
            <a:r>
              <a:rPr lang="it-IT" smtClean="0"/>
              <a:t>09-10/04/2019</a:t>
            </a:r>
            <a:endParaRPr lang="it-IT"/>
          </a:p>
        </p:txBody>
      </p:sp>
      <p:sp>
        <p:nvSpPr>
          <p:cNvPr id="6" name="Segnaposto piè di pagina 5"/>
          <p:cNvSpPr>
            <a:spLocks noGrp="1"/>
          </p:cNvSpPr>
          <p:nvPr>
            <p:ph type="ftr" sz="quarter" idx="11"/>
          </p:nvPr>
        </p:nvSpPr>
        <p:spPr/>
        <p:txBody>
          <a:bodyPr/>
          <a:lstStyle/>
          <a:p>
            <a:r>
              <a:rPr lang="it-IT" smtClean="0"/>
              <a:t>991SV-BIOCHEMISTRY OF AGE RELATED DISEASES </a:t>
            </a:r>
            <a:endParaRPr lang="it-IT"/>
          </a:p>
        </p:txBody>
      </p:sp>
      <p:sp>
        <p:nvSpPr>
          <p:cNvPr id="7" name="Segnaposto numero diapositiva 6"/>
          <p:cNvSpPr>
            <a:spLocks noGrp="1"/>
          </p:cNvSpPr>
          <p:nvPr>
            <p:ph type="sldNum" sz="quarter" idx="12"/>
          </p:nvPr>
        </p:nvSpPr>
        <p:spPr/>
        <p:txBody>
          <a:bodyPr/>
          <a:lstStyle/>
          <a:p>
            <a:fld id="{2DA65D15-912F-9A42-9386-3FE2ECFEDC7B}" type="slidenum">
              <a:rPr lang="it-IT" smtClean="0"/>
              <a:t>57</a:t>
            </a:fld>
            <a:endParaRPr lang="it-IT"/>
          </a:p>
        </p:txBody>
      </p:sp>
    </p:spTree>
    <p:extLst>
      <p:ext uri="{BB962C8B-B14F-4D97-AF65-F5344CB8AC3E}">
        <p14:creationId xmlns:p14="http://schemas.microsoft.com/office/powerpoint/2010/main" val="1933819590"/>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ctrTitle"/>
          </p:nvPr>
        </p:nvSpPr>
        <p:spPr>
          <a:xfrm>
            <a:off x="457200" y="1660526"/>
            <a:ext cx="8229600" cy="1470025"/>
          </a:xfrm>
        </p:spPr>
        <p:txBody>
          <a:bodyPr/>
          <a:lstStyle/>
          <a:p>
            <a:r>
              <a:rPr lang="it-IT" dirty="0" err="1" smtClean="0"/>
              <a:t>Tackling</a:t>
            </a:r>
            <a:r>
              <a:rPr lang="it-IT" dirty="0" smtClean="0"/>
              <a:t> </a:t>
            </a:r>
            <a:r>
              <a:rPr lang="it-IT" dirty="0" err="1" smtClean="0"/>
              <a:t>cancer</a:t>
            </a:r>
            <a:r>
              <a:rPr lang="it-IT" dirty="0" smtClean="0"/>
              <a:t> by </a:t>
            </a:r>
            <a:r>
              <a:rPr lang="it-IT" dirty="0" err="1" smtClean="0"/>
              <a:t>its</a:t>
            </a:r>
            <a:r>
              <a:rPr lang="it-IT" dirty="0" smtClean="0"/>
              <a:t> </a:t>
            </a:r>
            <a:r>
              <a:rPr lang="it-IT" dirty="0" err="1" smtClean="0"/>
              <a:t>metabolism</a:t>
            </a:r>
            <a:endParaRPr lang="it-IT" dirty="0"/>
          </a:p>
        </p:txBody>
      </p:sp>
      <p:sp>
        <p:nvSpPr>
          <p:cNvPr id="8" name="Sottotitolo 7"/>
          <p:cNvSpPr>
            <a:spLocks noGrp="1"/>
          </p:cNvSpPr>
          <p:nvPr>
            <p:ph type="subTitle" idx="1"/>
          </p:nvPr>
        </p:nvSpPr>
        <p:spPr>
          <a:xfrm>
            <a:off x="1371600" y="3130551"/>
            <a:ext cx="6400800" cy="2508250"/>
          </a:xfrm>
        </p:spPr>
        <p:txBody>
          <a:bodyPr>
            <a:normAutofit/>
          </a:bodyPr>
          <a:lstStyle/>
          <a:p>
            <a:r>
              <a:rPr lang="it-IT" dirty="0" smtClean="0">
                <a:solidFill>
                  <a:srgbClr val="FF0000"/>
                </a:solidFill>
              </a:rPr>
              <a:t>Switch from </a:t>
            </a:r>
            <a:r>
              <a:rPr lang="it-IT" dirty="0" err="1" smtClean="0">
                <a:solidFill>
                  <a:srgbClr val="FF0000"/>
                </a:solidFill>
              </a:rPr>
              <a:t>anabolism</a:t>
            </a:r>
            <a:r>
              <a:rPr lang="it-IT" dirty="0" smtClean="0">
                <a:solidFill>
                  <a:srgbClr val="FF0000"/>
                </a:solidFill>
              </a:rPr>
              <a:t> to </a:t>
            </a:r>
            <a:r>
              <a:rPr lang="it-IT" dirty="0" err="1" smtClean="0">
                <a:solidFill>
                  <a:srgbClr val="FF0000"/>
                </a:solidFill>
              </a:rPr>
              <a:t>catabolism</a:t>
            </a:r>
            <a:endParaRPr lang="it-IT" dirty="0">
              <a:solidFill>
                <a:srgbClr val="FF0000"/>
              </a:solidFill>
            </a:endParaRPr>
          </a:p>
          <a:p>
            <a:pPr marL="457200" indent="-457200" algn="l">
              <a:buFont typeface="Arial"/>
              <a:buChar char="•"/>
            </a:pPr>
            <a:r>
              <a:rPr lang="it-IT" dirty="0" smtClean="0"/>
              <a:t>the </a:t>
            </a:r>
            <a:r>
              <a:rPr lang="it-IT" dirty="0" err="1" smtClean="0"/>
              <a:t>biochemical</a:t>
            </a:r>
            <a:r>
              <a:rPr lang="it-IT" dirty="0" smtClean="0"/>
              <a:t> </a:t>
            </a:r>
            <a:r>
              <a:rPr lang="it-IT" dirty="0" err="1" smtClean="0"/>
              <a:t>rationale</a:t>
            </a:r>
            <a:endParaRPr lang="it-IT" dirty="0" smtClean="0"/>
          </a:p>
          <a:p>
            <a:pPr marL="457200" indent="-457200" algn="l">
              <a:buFont typeface="Arial"/>
              <a:buChar char="•"/>
            </a:pPr>
            <a:r>
              <a:rPr lang="it-IT" dirty="0" smtClean="0"/>
              <a:t>the </a:t>
            </a:r>
            <a:r>
              <a:rPr lang="it-IT" dirty="0" err="1" smtClean="0"/>
              <a:t>nutritional</a:t>
            </a:r>
            <a:r>
              <a:rPr lang="it-IT" dirty="0" smtClean="0"/>
              <a:t> </a:t>
            </a:r>
            <a:r>
              <a:rPr lang="it-IT" dirty="0" err="1" smtClean="0"/>
              <a:t>approach</a:t>
            </a:r>
            <a:endParaRPr lang="it-IT" dirty="0" smtClean="0"/>
          </a:p>
          <a:p>
            <a:pPr marL="457200" indent="-457200" algn="l">
              <a:buFont typeface="Arial"/>
              <a:buChar char="•"/>
            </a:pPr>
            <a:r>
              <a:rPr lang="it-IT" dirty="0" smtClean="0"/>
              <a:t>the </a:t>
            </a:r>
            <a:r>
              <a:rPr lang="it-IT" dirty="0" err="1" smtClean="0"/>
              <a:t>lifestyle</a:t>
            </a:r>
            <a:r>
              <a:rPr lang="it-IT" dirty="0" smtClean="0"/>
              <a:t> </a:t>
            </a:r>
            <a:r>
              <a:rPr lang="it-IT" dirty="0" err="1" smtClean="0"/>
              <a:t>approach</a:t>
            </a:r>
            <a:endParaRPr lang="it-IT" dirty="0" smtClean="0"/>
          </a:p>
        </p:txBody>
      </p:sp>
      <p:sp>
        <p:nvSpPr>
          <p:cNvPr id="4" name="Segnaposto data 3"/>
          <p:cNvSpPr>
            <a:spLocks noGrp="1"/>
          </p:cNvSpPr>
          <p:nvPr>
            <p:ph type="dt" sz="half" idx="10"/>
          </p:nvPr>
        </p:nvSpPr>
        <p:spPr/>
        <p:txBody>
          <a:bodyPr/>
          <a:lstStyle/>
          <a:p>
            <a:r>
              <a:rPr lang="it-IT" smtClean="0"/>
              <a:t>09-10/04/2019</a:t>
            </a:r>
            <a:endParaRPr lang="it-IT"/>
          </a:p>
        </p:txBody>
      </p:sp>
      <p:sp>
        <p:nvSpPr>
          <p:cNvPr id="5" name="Segnaposto piè di pagina 4"/>
          <p:cNvSpPr>
            <a:spLocks noGrp="1"/>
          </p:cNvSpPr>
          <p:nvPr>
            <p:ph type="ftr" sz="quarter" idx="11"/>
          </p:nvPr>
        </p:nvSpPr>
        <p:spPr/>
        <p:txBody>
          <a:bodyPr/>
          <a:lstStyle/>
          <a:p>
            <a:r>
              <a:rPr lang="it-IT" smtClean="0"/>
              <a:t>991SV-BIOCHEMISTRY OF AGE RELATED DISEASES </a:t>
            </a:r>
            <a:endParaRPr lang="it-IT"/>
          </a:p>
        </p:txBody>
      </p:sp>
      <p:sp>
        <p:nvSpPr>
          <p:cNvPr id="6" name="Segnaposto numero diapositiva 5"/>
          <p:cNvSpPr>
            <a:spLocks noGrp="1"/>
          </p:cNvSpPr>
          <p:nvPr>
            <p:ph type="sldNum" sz="quarter" idx="12"/>
          </p:nvPr>
        </p:nvSpPr>
        <p:spPr/>
        <p:txBody>
          <a:bodyPr/>
          <a:lstStyle/>
          <a:p>
            <a:fld id="{2DA65D15-912F-9A42-9386-3FE2ECFEDC7B}" type="slidenum">
              <a:rPr lang="it-IT" smtClean="0"/>
              <a:t>58</a:t>
            </a:fld>
            <a:endParaRPr lang="it-IT"/>
          </a:p>
        </p:txBody>
      </p:sp>
    </p:spTree>
    <p:extLst>
      <p:ext uri="{BB962C8B-B14F-4D97-AF65-F5344CB8AC3E}">
        <p14:creationId xmlns:p14="http://schemas.microsoft.com/office/powerpoint/2010/main" val="73675859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data 4"/>
          <p:cNvSpPr>
            <a:spLocks noGrp="1"/>
          </p:cNvSpPr>
          <p:nvPr>
            <p:ph type="dt" sz="half" idx="10"/>
          </p:nvPr>
        </p:nvSpPr>
        <p:spPr/>
        <p:txBody>
          <a:bodyPr/>
          <a:lstStyle/>
          <a:p>
            <a:r>
              <a:rPr lang="it-IT" smtClean="0"/>
              <a:t>09-10/04/2019</a:t>
            </a:r>
            <a:endParaRPr lang="it-IT"/>
          </a:p>
        </p:txBody>
      </p:sp>
      <p:sp>
        <p:nvSpPr>
          <p:cNvPr id="6" name="Segnaposto piè di pagina 5"/>
          <p:cNvSpPr>
            <a:spLocks noGrp="1"/>
          </p:cNvSpPr>
          <p:nvPr>
            <p:ph type="ftr" sz="quarter" idx="11"/>
          </p:nvPr>
        </p:nvSpPr>
        <p:spPr/>
        <p:txBody>
          <a:bodyPr/>
          <a:lstStyle/>
          <a:p>
            <a:r>
              <a:rPr lang="it-IT" smtClean="0"/>
              <a:t>991SV-BIOCHEMISTRY OF AGE RELATED DISEASES </a:t>
            </a:r>
            <a:endParaRPr lang="it-IT"/>
          </a:p>
        </p:txBody>
      </p:sp>
      <p:sp>
        <p:nvSpPr>
          <p:cNvPr id="7" name="Segnaposto numero diapositiva 6"/>
          <p:cNvSpPr>
            <a:spLocks noGrp="1"/>
          </p:cNvSpPr>
          <p:nvPr>
            <p:ph type="sldNum" sz="quarter" idx="12"/>
          </p:nvPr>
        </p:nvSpPr>
        <p:spPr/>
        <p:txBody>
          <a:bodyPr/>
          <a:lstStyle/>
          <a:p>
            <a:fld id="{2DA65D15-912F-9A42-9386-3FE2ECFEDC7B}" type="slidenum">
              <a:rPr lang="it-IT" smtClean="0"/>
              <a:t>5</a:t>
            </a:fld>
            <a:endParaRPr lang="it-IT"/>
          </a:p>
        </p:txBody>
      </p:sp>
      <p:pic>
        <p:nvPicPr>
          <p:cNvPr id="8" name="Immagine 7"/>
          <p:cNvPicPr>
            <a:picLocks noChangeAspect="1"/>
          </p:cNvPicPr>
          <p:nvPr/>
        </p:nvPicPr>
        <p:blipFill>
          <a:blip r:embed="rId2"/>
          <a:stretch>
            <a:fillRect/>
          </a:stretch>
        </p:blipFill>
        <p:spPr>
          <a:xfrm>
            <a:off x="457202" y="1349973"/>
            <a:ext cx="3835669" cy="4962738"/>
          </a:xfrm>
          <a:prstGeom prst="rect">
            <a:avLst/>
          </a:prstGeom>
          <a:solidFill>
            <a:schemeClr val="bg1">
              <a:lumMod val="95000"/>
            </a:schemeClr>
          </a:solidFill>
        </p:spPr>
      </p:pic>
      <p:pic>
        <p:nvPicPr>
          <p:cNvPr id="11" name="Immagine 10"/>
          <p:cNvPicPr>
            <a:picLocks noChangeAspect="1"/>
          </p:cNvPicPr>
          <p:nvPr/>
        </p:nvPicPr>
        <p:blipFill>
          <a:blip r:embed="rId3"/>
          <a:stretch>
            <a:fillRect/>
          </a:stretch>
        </p:blipFill>
        <p:spPr>
          <a:xfrm>
            <a:off x="2347207" y="1940479"/>
            <a:ext cx="3864676" cy="4372232"/>
          </a:xfrm>
          <a:prstGeom prst="rect">
            <a:avLst/>
          </a:prstGeom>
        </p:spPr>
      </p:pic>
      <p:pic>
        <p:nvPicPr>
          <p:cNvPr id="12" name="Immagine 11"/>
          <p:cNvPicPr>
            <a:picLocks noChangeAspect="1"/>
          </p:cNvPicPr>
          <p:nvPr/>
        </p:nvPicPr>
        <p:blipFill>
          <a:blip r:embed="rId4"/>
          <a:stretch>
            <a:fillRect/>
          </a:stretch>
        </p:blipFill>
        <p:spPr>
          <a:xfrm>
            <a:off x="4955571" y="2318349"/>
            <a:ext cx="3879624" cy="3994363"/>
          </a:xfrm>
          <a:prstGeom prst="rect">
            <a:avLst/>
          </a:prstGeom>
        </p:spPr>
      </p:pic>
      <p:sp>
        <p:nvSpPr>
          <p:cNvPr id="3" name="CasellaDiTesto 2"/>
          <p:cNvSpPr txBox="1"/>
          <p:nvPr/>
        </p:nvSpPr>
        <p:spPr>
          <a:xfrm>
            <a:off x="457202" y="1017150"/>
            <a:ext cx="3285615" cy="923330"/>
          </a:xfrm>
          <a:prstGeom prst="rect">
            <a:avLst/>
          </a:prstGeom>
          <a:solidFill>
            <a:schemeClr val="bg1">
              <a:lumMod val="95000"/>
            </a:schemeClr>
          </a:solidFill>
        </p:spPr>
        <p:txBody>
          <a:bodyPr wrap="square" rtlCol="0">
            <a:spAutoFit/>
          </a:bodyPr>
          <a:lstStyle/>
          <a:p>
            <a:r>
              <a:rPr lang="it-IT" dirty="0" err="1"/>
              <a:t>Table</a:t>
            </a:r>
            <a:r>
              <a:rPr lang="it-IT" dirty="0"/>
              <a:t> 1 | </a:t>
            </a:r>
            <a:r>
              <a:rPr lang="it-IT" b="1" dirty="0" err="1"/>
              <a:t>Strategies</a:t>
            </a:r>
            <a:r>
              <a:rPr lang="it-IT" b="1" dirty="0"/>
              <a:t> to target </a:t>
            </a:r>
            <a:r>
              <a:rPr lang="it-IT" b="1" dirty="0" err="1">
                <a:solidFill>
                  <a:srgbClr val="FF0000"/>
                </a:solidFill>
              </a:rPr>
              <a:t>catabolic</a:t>
            </a:r>
            <a:r>
              <a:rPr lang="it-IT" b="1" dirty="0">
                <a:solidFill>
                  <a:srgbClr val="FF0000"/>
                </a:solidFill>
              </a:rPr>
              <a:t> and </a:t>
            </a:r>
            <a:r>
              <a:rPr lang="it-IT" b="1" dirty="0" err="1">
                <a:solidFill>
                  <a:srgbClr val="FF0000"/>
                </a:solidFill>
              </a:rPr>
              <a:t>bioenergetic</a:t>
            </a:r>
            <a:r>
              <a:rPr lang="it-IT" b="1" dirty="0">
                <a:solidFill>
                  <a:srgbClr val="FF0000"/>
                </a:solidFill>
              </a:rPr>
              <a:t> </a:t>
            </a:r>
            <a:r>
              <a:rPr lang="it-IT" b="1" dirty="0" err="1">
                <a:solidFill>
                  <a:srgbClr val="FF0000"/>
                </a:solidFill>
              </a:rPr>
              <a:t>pathways</a:t>
            </a:r>
            <a:r>
              <a:rPr lang="it-IT" b="1" dirty="0"/>
              <a:t> for </a:t>
            </a:r>
            <a:r>
              <a:rPr lang="it-IT" b="1" dirty="0" err="1"/>
              <a:t>cancer</a:t>
            </a:r>
            <a:r>
              <a:rPr lang="it-IT" b="1" dirty="0"/>
              <a:t> treatment </a:t>
            </a:r>
            <a:endParaRPr lang="it-IT" dirty="0"/>
          </a:p>
        </p:txBody>
      </p:sp>
      <p:sp>
        <p:nvSpPr>
          <p:cNvPr id="2" name="CasellaDiTesto 1"/>
          <p:cNvSpPr txBox="1"/>
          <p:nvPr/>
        </p:nvSpPr>
        <p:spPr>
          <a:xfrm>
            <a:off x="3575728" y="1478814"/>
            <a:ext cx="2890657" cy="923330"/>
          </a:xfrm>
          <a:prstGeom prst="rect">
            <a:avLst/>
          </a:prstGeom>
          <a:solidFill>
            <a:schemeClr val="bg1">
              <a:lumMod val="95000"/>
            </a:schemeClr>
          </a:solidFill>
        </p:spPr>
        <p:txBody>
          <a:bodyPr wrap="square" rtlCol="0">
            <a:spAutoFit/>
          </a:bodyPr>
          <a:lstStyle>
            <a:defPPr>
              <a:defRPr lang="it-IT"/>
            </a:defPPr>
          </a:lstStyle>
          <a:p>
            <a:r>
              <a:rPr lang="it-IT" dirty="0" err="1"/>
              <a:t>Table</a:t>
            </a:r>
            <a:r>
              <a:rPr lang="it-IT" dirty="0"/>
              <a:t> 2 | </a:t>
            </a:r>
            <a:r>
              <a:rPr lang="it-IT" b="1" dirty="0" err="1"/>
              <a:t>Strategies</a:t>
            </a:r>
            <a:r>
              <a:rPr lang="it-IT" b="1" dirty="0"/>
              <a:t> to target </a:t>
            </a:r>
            <a:r>
              <a:rPr lang="it-IT" b="1" dirty="0" err="1">
                <a:solidFill>
                  <a:srgbClr val="FF0000"/>
                </a:solidFill>
              </a:rPr>
              <a:t>anabolic</a:t>
            </a:r>
            <a:r>
              <a:rPr lang="it-IT" b="1" dirty="0">
                <a:solidFill>
                  <a:srgbClr val="FF0000"/>
                </a:solidFill>
              </a:rPr>
              <a:t> </a:t>
            </a:r>
            <a:r>
              <a:rPr lang="it-IT" b="1" dirty="0" err="1">
                <a:solidFill>
                  <a:srgbClr val="FF0000"/>
                </a:solidFill>
              </a:rPr>
              <a:t>pathways</a:t>
            </a:r>
            <a:r>
              <a:rPr lang="it-IT" b="1" dirty="0">
                <a:solidFill>
                  <a:srgbClr val="FF0000"/>
                </a:solidFill>
              </a:rPr>
              <a:t> </a:t>
            </a:r>
            <a:r>
              <a:rPr lang="it-IT" b="1" dirty="0"/>
              <a:t>for </a:t>
            </a:r>
            <a:r>
              <a:rPr lang="it-IT" b="1" dirty="0" err="1"/>
              <a:t>cancer</a:t>
            </a:r>
            <a:r>
              <a:rPr lang="it-IT" b="1" dirty="0"/>
              <a:t> treatment </a:t>
            </a:r>
          </a:p>
        </p:txBody>
      </p:sp>
      <p:sp>
        <p:nvSpPr>
          <p:cNvPr id="13" name="CasellaDiTesto 12"/>
          <p:cNvSpPr txBox="1"/>
          <p:nvPr/>
        </p:nvSpPr>
        <p:spPr>
          <a:xfrm rot="10800000" flipV="1">
            <a:off x="5499247" y="2151473"/>
            <a:ext cx="3204263" cy="1200329"/>
          </a:xfrm>
          <a:prstGeom prst="rect">
            <a:avLst/>
          </a:prstGeom>
          <a:solidFill>
            <a:schemeClr val="bg1">
              <a:lumMod val="95000"/>
            </a:schemeClr>
          </a:solidFill>
        </p:spPr>
        <p:txBody>
          <a:bodyPr wrap="square" rtlCol="0">
            <a:spAutoFit/>
          </a:bodyPr>
          <a:lstStyle/>
          <a:p>
            <a:r>
              <a:rPr lang="it-IT" dirty="0" err="1"/>
              <a:t>Table</a:t>
            </a:r>
            <a:r>
              <a:rPr lang="it-IT" dirty="0"/>
              <a:t> 3 | </a:t>
            </a:r>
            <a:r>
              <a:rPr lang="it-IT" b="1" dirty="0" err="1"/>
              <a:t>Strategies</a:t>
            </a:r>
            <a:r>
              <a:rPr lang="it-IT" b="1" dirty="0"/>
              <a:t> to target </a:t>
            </a:r>
            <a:r>
              <a:rPr lang="it-IT" b="1" dirty="0" err="1">
                <a:solidFill>
                  <a:srgbClr val="FF0000"/>
                </a:solidFill>
              </a:rPr>
              <a:t>biological</a:t>
            </a:r>
            <a:r>
              <a:rPr lang="it-IT" b="1" dirty="0">
                <a:solidFill>
                  <a:srgbClr val="FF0000"/>
                </a:solidFill>
              </a:rPr>
              <a:t> </a:t>
            </a:r>
            <a:r>
              <a:rPr lang="it-IT" b="1" dirty="0" err="1">
                <a:solidFill>
                  <a:srgbClr val="FF0000"/>
                </a:solidFill>
              </a:rPr>
              <a:t>processes</a:t>
            </a:r>
            <a:r>
              <a:rPr lang="it-IT" b="1" dirty="0">
                <a:solidFill>
                  <a:srgbClr val="FF0000"/>
                </a:solidFill>
              </a:rPr>
              <a:t> </a:t>
            </a:r>
            <a:r>
              <a:rPr lang="it-IT" b="1" dirty="0" err="1">
                <a:solidFill>
                  <a:srgbClr val="FF0000"/>
                </a:solidFill>
              </a:rPr>
              <a:t>regulating</a:t>
            </a:r>
            <a:r>
              <a:rPr lang="it-IT" b="1" dirty="0">
                <a:solidFill>
                  <a:srgbClr val="FF0000"/>
                </a:solidFill>
              </a:rPr>
              <a:t> </a:t>
            </a:r>
            <a:r>
              <a:rPr lang="it-IT" b="1" dirty="0" err="1">
                <a:solidFill>
                  <a:srgbClr val="FF0000"/>
                </a:solidFill>
              </a:rPr>
              <a:t>metabolism</a:t>
            </a:r>
            <a:r>
              <a:rPr lang="it-IT" b="1" dirty="0"/>
              <a:t> for </a:t>
            </a:r>
            <a:r>
              <a:rPr lang="it-IT" b="1" dirty="0" err="1"/>
              <a:t>cancer</a:t>
            </a:r>
            <a:r>
              <a:rPr lang="it-IT" b="1" dirty="0"/>
              <a:t> treatment </a:t>
            </a:r>
            <a:endParaRPr lang="it-IT" dirty="0"/>
          </a:p>
        </p:txBody>
      </p:sp>
      <p:sp>
        <p:nvSpPr>
          <p:cNvPr id="14" name="CasellaDiTesto 13"/>
          <p:cNvSpPr txBox="1"/>
          <p:nvPr/>
        </p:nvSpPr>
        <p:spPr>
          <a:xfrm>
            <a:off x="392351" y="54785"/>
            <a:ext cx="8377995" cy="1138773"/>
          </a:xfrm>
          <a:prstGeom prst="rect">
            <a:avLst/>
          </a:prstGeom>
          <a:noFill/>
        </p:spPr>
        <p:txBody>
          <a:bodyPr wrap="square" rtlCol="0">
            <a:spAutoFit/>
          </a:bodyPr>
          <a:lstStyle/>
          <a:p>
            <a:pPr algn="r"/>
            <a:r>
              <a:rPr lang="it-IT" sz="3200" b="1" dirty="0" err="1"/>
              <a:t>Cancer</a:t>
            </a:r>
            <a:r>
              <a:rPr lang="it-IT" sz="3200" b="1" dirty="0"/>
              <a:t> </a:t>
            </a:r>
            <a:r>
              <a:rPr lang="it-IT" sz="3200" b="1" dirty="0" err="1"/>
              <a:t>metabolism</a:t>
            </a:r>
            <a:r>
              <a:rPr lang="it-IT" sz="3200" b="1" dirty="0"/>
              <a:t>: a </a:t>
            </a:r>
            <a:r>
              <a:rPr lang="it-IT" sz="3200" b="1" dirty="0" err="1"/>
              <a:t>therapeutic</a:t>
            </a:r>
            <a:r>
              <a:rPr lang="it-IT" sz="3200" b="1" dirty="0"/>
              <a:t> </a:t>
            </a:r>
            <a:r>
              <a:rPr lang="it-IT" sz="3200" b="1" dirty="0" err="1"/>
              <a:t>perspective</a:t>
            </a:r>
            <a:endParaRPr lang="it-IT" sz="2400" b="1" dirty="0"/>
          </a:p>
          <a:p>
            <a:pPr algn="r"/>
            <a:r>
              <a:rPr lang="it-IT" dirty="0" smtClean="0"/>
              <a:t>Nature </a:t>
            </a:r>
            <a:r>
              <a:rPr lang="it-IT" dirty="0" err="1"/>
              <a:t>Reviews</a:t>
            </a:r>
            <a:r>
              <a:rPr lang="it-IT" dirty="0"/>
              <a:t> </a:t>
            </a:r>
            <a:r>
              <a:rPr lang="it-IT" dirty="0" err="1"/>
              <a:t>Clinical</a:t>
            </a:r>
            <a:r>
              <a:rPr lang="it-IT" dirty="0"/>
              <a:t> </a:t>
            </a:r>
            <a:r>
              <a:rPr lang="it-IT" dirty="0" err="1"/>
              <a:t>Oncology</a:t>
            </a:r>
            <a:r>
              <a:rPr lang="it-IT" dirty="0"/>
              <a:t> 14, 11–31 (2017)</a:t>
            </a:r>
          </a:p>
          <a:p>
            <a:pPr algn="r"/>
            <a:r>
              <a:rPr lang="it-IT" dirty="0"/>
              <a:t>doi:10.1038/nrclinonc.2016.60</a:t>
            </a:r>
          </a:p>
        </p:txBody>
      </p:sp>
    </p:spTree>
    <p:extLst>
      <p:ext uri="{BB962C8B-B14F-4D97-AF65-F5344CB8AC3E}">
        <p14:creationId xmlns:p14="http://schemas.microsoft.com/office/powerpoint/2010/main" val="2122763229"/>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err="1" smtClean="0"/>
              <a:t>Cancer</a:t>
            </a:r>
            <a:r>
              <a:rPr lang="it-IT" dirty="0" smtClean="0"/>
              <a:t> </a:t>
            </a:r>
            <a:r>
              <a:rPr lang="it-IT" dirty="0" err="1" smtClean="0"/>
              <a:t>cell</a:t>
            </a:r>
            <a:r>
              <a:rPr lang="it-IT" dirty="0" smtClean="0"/>
              <a:t> steady-state </a:t>
            </a:r>
            <a:r>
              <a:rPr lang="it-IT" dirty="0" err="1" smtClean="0"/>
              <a:t>metabolism</a:t>
            </a:r>
            <a:endParaRPr lang="it-IT" dirty="0"/>
          </a:p>
        </p:txBody>
      </p:sp>
      <p:sp>
        <p:nvSpPr>
          <p:cNvPr id="5" name="Segnaposto contenuto 4"/>
          <p:cNvSpPr>
            <a:spLocks noGrp="1"/>
          </p:cNvSpPr>
          <p:nvPr>
            <p:ph idx="1"/>
          </p:nvPr>
        </p:nvSpPr>
        <p:spPr/>
        <p:txBody>
          <a:bodyPr>
            <a:normAutofit lnSpcReduction="10000"/>
          </a:bodyPr>
          <a:lstStyle/>
          <a:p>
            <a:r>
              <a:rPr lang="it-IT" b="1" dirty="0" smtClean="0"/>
              <a:t>High ATP/ADP </a:t>
            </a:r>
          </a:p>
          <a:p>
            <a:pPr lvl="1"/>
            <a:r>
              <a:rPr lang="it-IT" dirty="0" smtClean="0"/>
              <a:t>ATP </a:t>
            </a:r>
            <a:r>
              <a:rPr lang="it-IT" dirty="0" err="1" smtClean="0"/>
              <a:t>is</a:t>
            </a:r>
            <a:r>
              <a:rPr lang="it-IT" dirty="0" smtClean="0"/>
              <a:t> NOT </a:t>
            </a:r>
            <a:r>
              <a:rPr lang="it-IT" dirty="0" err="1" smtClean="0"/>
              <a:t>limiting</a:t>
            </a:r>
            <a:endParaRPr lang="it-IT" dirty="0" smtClean="0"/>
          </a:p>
          <a:p>
            <a:pPr lvl="1"/>
            <a:r>
              <a:rPr lang="it-IT" dirty="0" smtClean="0"/>
              <a:t>ADP </a:t>
            </a:r>
            <a:r>
              <a:rPr lang="it-IT" dirty="0" err="1" smtClean="0"/>
              <a:t>is</a:t>
            </a:r>
            <a:r>
              <a:rPr lang="it-IT" dirty="0" smtClean="0"/>
              <a:t> </a:t>
            </a:r>
            <a:r>
              <a:rPr lang="it-IT" dirty="0" err="1" smtClean="0"/>
              <a:t>limiting</a:t>
            </a:r>
            <a:r>
              <a:rPr lang="it-IT" dirty="0" smtClean="0"/>
              <a:t>, </a:t>
            </a:r>
            <a:r>
              <a:rPr lang="it-IT" dirty="0" err="1" smtClean="0"/>
              <a:t>causing</a:t>
            </a:r>
            <a:r>
              <a:rPr lang="it-IT" dirty="0" smtClean="0"/>
              <a:t>:</a:t>
            </a:r>
          </a:p>
          <a:p>
            <a:pPr marL="1371600" lvl="2" indent="-514350">
              <a:buFont typeface="+mj-lt"/>
              <a:buAutoNum type="arabicPeriod"/>
            </a:pPr>
            <a:r>
              <a:rPr lang="it-IT" dirty="0" err="1" smtClean="0"/>
              <a:t>decreased</a:t>
            </a:r>
            <a:r>
              <a:rPr lang="it-IT" dirty="0" smtClean="0"/>
              <a:t> NADH </a:t>
            </a:r>
            <a:r>
              <a:rPr lang="it-IT" dirty="0" err="1" smtClean="0"/>
              <a:t>oxidation</a:t>
            </a:r>
            <a:r>
              <a:rPr lang="it-IT" dirty="0" smtClean="0"/>
              <a:t> </a:t>
            </a:r>
          </a:p>
          <a:p>
            <a:pPr marL="1371600" lvl="2" indent="-514350">
              <a:buFont typeface="+mj-lt"/>
              <a:buAutoNum type="arabicPeriod"/>
            </a:pPr>
            <a:r>
              <a:rPr lang="it-IT" dirty="0" err="1" smtClean="0"/>
              <a:t>limited</a:t>
            </a:r>
            <a:r>
              <a:rPr lang="it-IT" dirty="0" smtClean="0"/>
              <a:t> O</a:t>
            </a:r>
            <a:r>
              <a:rPr lang="it-IT" baseline="-25000" dirty="0" smtClean="0"/>
              <a:t>2</a:t>
            </a:r>
            <a:r>
              <a:rPr lang="it-IT" dirty="0" smtClean="0"/>
              <a:t> </a:t>
            </a:r>
            <a:r>
              <a:rPr lang="it-IT" dirty="0" err="1" smtClean="0"/>
              <a:t>consumption</a:t>
            </a:r>
            <a:r>
              <a:rPr lang="it-IT" dirty="0" smtClean="0"/>
              <a:t> (</a:t>
            </a:r>
            <a:r>
              <a:rPr lang="it-IT" dirty="0" smtClean="0">
                <a:sym typeface="Wingdings"/>
              </a:rPr>
              <a:t> </a:t>
            </a:r>
            <a:r>
              <a:rPr lang="it-IT" i="1" dirty="0" err="1" smtClean="0">
                <a:sym typeface="Wingdings"/>
              </a:rPr>
              <a:t>Warburg’s</a:t>
            </a:r>
            <a:r>
              <a:rPr lang="it-IT" i="1" dirty="0" smtClean="0">
                <a:sym typeface="Wingdings"/>
              </a:rPr>
              <a:t> </a:t>
            </a:r>
            <a:r>
              <a:rPr lang="it-IT" i="1" dirty="0" err="1" smtClean="0">
                <a:sym typeface="Wingdings"/>
              </a:rPr>
              <a:t>effect</a:t>
            </a:r>
            <a:r>
              <a:rPr lang="it-IT" dirty="0" smtClean="0">
                <a:sym typeface="Wingdings"/>
              </a:rPr>
              <a:t>)</a:t>
            </a:r>
            <a:endParaRPr lang="it-IT" dirty="0" smtClean="0"/>
          </a:p>
          <a:p>
            <a:r>
              <a:rPr lang="it-IT" b="1" dirty="0" smtClean="0"/>
              <a:t>High NADH/NAD</a:t>
            </a:r>
            <a:r>
              <a:rPr lang="it-IT" b="1" baseline="30000" dirty="0" smtClean="0"/>
              <a:t>+</a:t>
            </a:r>
          </a:p>
          <a:p>
            <a:pPr lvl="1"/>
            <a:r>
              <a:rPr lang="it-IT" dirty="0" smtClean="0"/>
              <a:t>NAD</a:t>
            </a:r>
            <a:r>
              <a:rPr lang="it-IT" baseline="30000" dirty="0" smtClean="0"/>
              <a:t>+ </a:t>
            </a:r>
            <a:r>
              <a:rPr lang="it-IT" dirty="0" err="1" smtClean="0"/>
              <a:t>is</a:t>
            </a:r>
            <a:r>
              <a:rPr lang="it-IT" dirty="0" smtClean="0"/>
              <a:t> </a:t>
            </a:r>
            <a:r>
              <a:rPr lang="it-IT" dirty="0" err="1" smtClean="0"/>
              <a:t>limiting</a:t>
            </a:r>
            <a:r>
              <a:rPr lang="it-IT" dirty="0" smtClean="0"/>
              <a:t>:</a:t>
            </a:r>
          </a:p>
          <a:p>
            <a:pPr marL="971550" lvl="1" indent="-514350">
              <a:buFont typeface="+mj-lt"/>
              <a:buAutoNum type="arabicPeriod"/>
            </a:pPr>
            <a:r>
              <a:rPr lang="it-IT" dirty="0" err="1" smtClean="0"/>
              <a:t>Krebs</a:t>
            </a:r>
            <a:r>
              <a:rPr lang="it-IT" dirty="0" smtClean="0"/>
              <a:t> </a:t>
            </a:r>
            <a:r>
              <a:rPr lang="it-IT" dirty="0" err="1" smtClean="0"/>
              <a:t>cycle</a:t>
            </a:r>
            <a:r>
              <a:rPr lang="it-IT" dirty="0" smtClean="0"/>
              <a:t> </a:t>
            </a:r>
            <a:r>
              <a:rPr lang="it-IT" dirty="0" err="1" smtClean="0"/>
              <a:t>arrest</a:t>
            </a:r>
            <a:r>
              <a:rPr lang="it-IT" dirty="0" smtClean="0"/>
              <a:t>, </a:t>
            </a:r>
            <a:r>
              <a:rPr lang="it-IT" dirty="0" err="1" smtClean="0"/>
              <a:t>citrate</a:t>
            </a:r>
            <a:r>
              <a:rPr lang="it-IT" dirty="0" smtClean="0"/>
              <a:t> </a:t>
            </a:r>
            <a:r>
              <a:rPr lang="it-IT" dirty="0" err="1" smtClean="0"/>
              <a:t>accumulation</a:t>
            </a:r>
            <a:endParaRPr lang="it-IT" dirty="0" smtClean="0"/>
          </a:p>
          <a:p>
            <a:pPr marL="971550" lvl="1" indent="-514350">
              <a:buFont typeface="+mj-lt"/>
              <a:buAutoNum type="arabicPeriod"/>
            </a:pPr>
            <a:r>
              <a:rPr lang="it-IT" dirty="0" err="1" smtClean="0"/>
              <a:t>switch</a:t>
            </a:r>
            <a:r>
              <a:rPr lang="it-IT" dirty="0" smtClean="0"/>
              <a:t> on </a:t>
            </a:r>
            <a:r>
              <a:rPr lang="it-IT" dirty="0" err="1" smtClean="0"/>
              <a:t>anabolic</a:t>
            </a:r>
            <a:r>
              <a:rPr lang="it-IT" dirty="0" smtClean="0"/>
              <a:t> </a:t>
            </a:r>
            <a:r>
              <a:rPr lang="it-IT" dirty="0" err="1" smtClean="0"/>
              <a:t>pathways</a:t>
            </a:r>
            <a:endParaRPr lang="it-IT" dirty="0" smtClean="0"/>
          </a:p>
          <a:p>
            <a:pPr marL="0" indent="0">
              <a:buNone/>
            </a:pPr>
            <a:endParaRPr lang="it-IT" baseline="30000" dirty="0"/>
          </a:p>
        </p:txBody>
      </p:sp>
      <p:sp>
        <p:nvSpPr>
          <p:cNvPr id="3" name="Segnaposto piè di pagina 2"/>
          <p:cNvSpPr>
            <a:spLocks noGrp="1"/>
          </p:cNvSpPr>
          <p:nvPr>
            <p:ph type="ftr" sz="quarter" idx="11"/>
          </p:nvPr>
        </p:nvSpPr>
        <p:spPr/>
        <p:txBody>
          <a:bodyPr/>
          <a:lstStyle/>
          <a:p>
            <a:r>
              <a:rPr lang="it-IT" smtClean="0"/>
              <a:t>991SV-BIOCHEMISTRY OF AGE RELATED DISEASES </a:t>
            </a:r>
            <a:endParaRPr lang="it-IT"/>
          </a:p>
        </p:txBody>
      </p:sp>
      <p:sp>
        <p:nvSpPr>
          <p:cNvPr id="4" name="Segnaposto numero diapositiva 3"/>
          <p:cNvSpPr>
            <a:spLocks noGrp="1"/>
          </p:cNvSpPr>
          <p:nvPr>
            <p:ph type="sldNum" sz="quarter" idx="12"/>
          </p:nvPr>
        </p:nvSpPr>
        <p:spPr/>
        <p:txBody>
          <a:bodyPr/>
          <a:lstStyle/>
          <a:p>
            <a:fld id="{2DA65D15-912F-9A42-9386-3FE2ECFEDC7B}" type="slidenum">
              <a:rPr lang="it-IT" smtClean="0"/>
              <a:t>59</a:t>
            </a:fld>
            <a:endParaRPr lang="it-IT"/>
          </a:p>
        </p:txBody>
      </p:sp>
      <p:sp>
        <p:nvSpPr>
          <p:cNvPr id="6" name="Segnaposto data 5"/>
          <p:cNvSpPr>
            <a:spLocks noGrp="1"/>
          </p:cNvSpPr>
          <p:nvPr>
            <p:ph type="dt" sz="half" idx="10"/>
          </p:nvPr>
        </p:nvSpPr>
        <p:spPr/>
        <p:txBody>
          <a:bodyPr/>
          <a:lstStyle/>
          <a:p>
            <a:r>
              <a:rPr lang="it-IT" smtClean="0"/>
              <a:t>09-10/04/2019</a:t>
            </a:r>
            <a:endParaRPr lang="it-IT"/>
          </a:p>
        </p:txBody>
      </p:sp>
    </p:spTree>
    <p:extLst>
      <p:ext uri="{BB962C8B-B14F-4D97-AF65-F5344CB8AC3E}">
        <p14:creationId xmlns:p14="http://schemas.microsoft.com/office/powerpoint/2010/main" val="12745065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p:cNvSpPr>
            <a:spLocks noGrp="1"/>
          </p:cNvSpPr>
          <p:nvPr>
            <p:ph type="title"/>
          </p:nvPr>
        </p:nvSpPr>
        <p:spPr>
          <a:xfrm>
            <a:off x="457200" y="1"/>
            <a:ext cx="8229600" cy="1363209"/>
          </a:xfrm>
        </p:spPr>
        <p:txBody>
          <a:bodyPr>
            <a:normAutofit fontScale="90000"/>
          </a:bodyPr>
          <a:lstStyle/>
          <a:p>
            <a:r>
              <a:rPr lang="it-IT" dirty="0" err="1" smtClean="0"/>
              <a:t>What</a:t>
            </a:r>
            <a:r>
              <a:rPr lang="it-IT" dirty="0" smtClean="0"/>
              <a:t> </a:t>
            </a:r>
            <a:r>
              <a:rPr lang="it-IT" dirty="0" err="1" smtClean="0"/>
              <a:t>happens</a:t>
            </a:r>
            <a:r>
              <a:rPr lang="it-IT" dirty="0" smtClean="0"/>
              <a:t> </a:t>
            </a:r>
            <a:r>
              <a:rPr lang="it-IT" dirty="0" err="1" smtClean="0"/>
              <a:t>if</a:t>
            </a:r>
            <a:r>
              <a:rPr lang="it-IT" dirty="0" smtClean="0"/>
              <a:t> NAD</a:t>
            </a:r>
            <a:r>
              <a:rPr lang="it-IT" baseline="30000" dirty="0" smtClean="0"/>
              <a:t>+ </a:t>
            </a:r>
            <a:r>
              <a:rPr lang="it-IT" dirty="0" err="1" smtClean="0"/>
              <a:t>is</a:t>
            </a:r>
            <a:r>
              <a:rPr lang="it-IT" dirty="0" smtClean="0"/>
              <a:t> </a:t>
            </a:r>
            <a:r>
              <a:rPr lang="it-IT" dirty="0" err="1" smtClean="0"/>
              <a:t>not</a:t>
            </a:r>
            <a:r>
              <a:rPr lang="it-IT" dirty="0" smtClean="0"/>
              <a:t> </a:t>
            </a:r>
            <a:r>
              <a:rPr lang="it-IT" dirty="0" err="1" smtClean="0"/>
              <a:t>available</a:t>
            </a:r>
            <a:r>
              <a:rPr lang="it-IT" dirty="0" smtClean="0"/>
              <a:t>?</a:t>
            </a:r>
            <a:r>
              <a:rPr lang="it-IT" baseline="30000" dirty="0" smtClean="0"/>
              <a:t/>
            </a:r>
            <a:br>
              <a:rPr lang="it-IT" baseline="30000" dirty="0" smtClean="0"/>
            </a:br>
            <a:r>
              <a:rPr lang="it-IT" dirty="0" err="1" smtClean="0"/>
              <a:t>Arrest</a:t>
            </a:r>
            <a:r>
              <a:rPr lang="it-IT" dirty="0" smtClean="0"/>
              <a:t> of </a:t>
            </a:r>
            <a:r>
              <a:rPr lang="it-IT" dirty="0" err="1" smtClean="0"/>
              <a:t>Krebs</a:t>
            </a:r>
            <a:r>
              <a:rPr lang="it-IT" dirty="0" smtClean="0"/>
              <a:t> </a:t>
            </a:r>
            <a:r>
              <a:rPr lang="it-IT" dirty="0" err="1" smtClean="0"/>
              <a:t>cycle</a:t>
            </a:r>
            <a:r>
              <a:rPr lang="it-IT" dirty="0" smtClean="0"/>
              <a:t> and </a:t>
            </a:r>
            <a:r>
              <a:rPr lang="it-IT" smtClean="0"/>
              <a:t>anabolism</a:t>
            </a:r>
            <a:endParaRPr lang="it-IT" baseline="30000" dirty="0"/>
          </a:p>
        </p:txBody>
      </p:sp>
      <p:sp>
        <p:nvSpPr>
          <p:cNvPr id="4" name="Segnaposto piè di pagina 3"/>
          <p:cNvSpPr>
            <a:spLocks noGrp="1"/>
          </p:cNvSpPr>
          <p:nvPr>
            <p:ph type="ftr" sz="quarter" idx="11"/>
          </p:nvPr>
        </p:nvSpPr>
        <p:spPr>
          <a:xfrm>
            <a:off x="3106057" y="6356351"/>
            <a:ext cx="2895600" cy="365125"/>
          </a:xfrm>
        </p:spPr>
        <p:txBody>
          <a:bodyPr/>
          <a:lstStyle/>
          <a:p>
            <a:r>
              <a:rPr lang="it-IT" smtClean="0"/>
              <a:t>991SV-BIOCHEMISTRY OF AGE RELATED DISEASES </a:t>
            </a:r>
            <a:endParaRPr lang="it-IT"/>
          </a:p>
        </p:txBody>
      </p:sp>
      <p:sp>
        <p:nvSpPr>
          <p:cNvPr id="5" name="Segnaposto numero diapositiva 4"/>
          <p:cNvSpPr>
            <a:spLocks noGrp="1"/>
          </p:cNvSpPr>
          <p:nvPr>
            <p:ph type="sldNum" sz="quarter" idx="12"/>
          </p:nvPr>
        </p:nvSpPr>
        <p:spPr/>
        <p:txBody>
          <a:bodyPr/>
          <a:lstStyle/>
          <a:p>
            <a:fld id="{2DA65D15-912F-9A42-9386-3FE2ECFEDC7B}" type="slidenum">
              <a:rPr lang="it-IT" smtClean="0"/>
              <a:t>60</a:t>
            </a:fld>
            <a:endParaRPr lang="it-IT"/>
          </a:p>
        </p:txBody>
      </p:sp>
      <p:pic>
        <p:nvPicPr>
          <p:cNvPr id="9" name="Immagine 8"/>
          <p:cNvPicPr>
            <a:picLocks noChangeAspect="1"/>
          </p:cNvPicPr>
          <p:nvPr/>
        </p:nvPicPr>
        <p:blipFill>
          <a:blip r:embed="rId2"/>
          <a:stretch>
            <a:fillRect/>
          </a:stretch>
        </p:blipFill>
        <p:spPr>
          <a:xfrm>
            <a:off x="417277" y="1417638"/>
            <a:ext cx="5355771" cy="4959553"/>
          </a:xfrm>
          <a:prstGeom prst="rect">
            <a:avLst/>
          </a:prstGeom>
        </p:spPr>
      </p:pic>
      <p:grpSp>
        <p:nvGrpSpPr>
          <p:cNvPr id="19" name="Gruppo 18"/>
          <p:cNvGrpSpPr/>
          <p:nvPr/>
        </p:nvGrpSpPr>
        <p:grpSpPr>
          <a:xfrm>
            <a:off x="159648" y="2579914"/>
            <a:ext cx="3933371" cy="3011712"/>
            <a:chOff x="1465943" y="2579914"/>
            <a:chExt cx="3933371" cy="3011712"/>
          </a:xfrm>
        </p:grpSpPr>
        <p:sp>
          <p:nvSpPr>
            <p:cNvPr id="15" name="Simbolo &quot;divieto&quot; 14"/>
            <p:cNvSpPr/>
            <p:nvPr/>
          </p:nvSpPr>
          <p:spPr>
            <a:xfrm flipV="1">
              <a:off x="1465943" y="4223656"/>
              <a:ext cx="478972" cy="355599"/>
            </a:xfrm>
            <a:prstGeom prst="noSmoking">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
          <p:nvSpPr>
            <p:cNvPr id="16" name="Simbolo &quot;divieto&quot; 15"/>
            <p:cNvSpPr/>
            <p:nvPr/>
          </p:nvSpPr>
          <p:spPr>
            <a:xfrm flipV="1">
              <a:off x="3799114" y="5236027"/>
              <a:ext cx="478972" cy="355599"/>
            </a:xfrm>
            <a:prstGeom prst="noSmoking">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
          <p:nvSpPr>
            <p:cNvPr id="17" name="Simbolo &quot;divieto&quot; 16"/>
            <p:cNvSpPr/>
            <p:nvPr/>
          </p:nvSpPr>
          <p:spPr>
            <a:xfrm flipV="1">
              <a:off x="1705429" y="2579914"/>
              <a:ext cx="478972" cy="355599"/>
            </a:xfrm>
            <a:prstGeom prst="noSmoking">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
          <p:nvSpPr>
            <p:cNvPr id="18" name="Simbolo &quot;divieto&quot; 17"/>
            <p:cNvSpPr/>
            <p:nvPr/>
          </p:nvSpPr>
          <p:spPr>
            <a:xfrm flipV="1">
              <a:off x="4920342" y="4880428"/>
              <a:ext cx="478972" cy="355599"/>
            </a:xfrm>
            <a:prstGeom prst="noSmoking">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grpSp>
      <p:sp>
        <p:nvSpPr>
          <p:cNvPr id="20" name="CasellaDiTesto 19"/>
          <p:cNvSpPr txBox="1"/>
          <p:nvPr/>
        </p:nvSpPr>
        <p:spPr>
          <a:xfrm>
            <a:off x="5424715" y="1944692"/>
            <a:ext cx="3392715" cy="1754327"/>
          </a:xfrm>
          <a:prstGeom prst="rect">
            <a:avLst/>
          </a:prstGeom>
          <a:noFill/>
        </p:spPr>
        <p:txBody>
          <a:bodyPr wrap="square" rtlCol="0">
            <a:spAutoFit/>
          </a:bodyPr>
          <a:lstStyle/>
          <a:p>
            <a:r>
              <a:rPr lang="it-IT" dirty="0" err="1" smtClean="0"/>
              <a:t>Questions</a:t>
            </a:r>
            <a:r>
              <a:rPr lang="it-IT" dirty="0" smtClean="0"/>
              <a:t>:</a:t>
            </a:r>
          </a:p>
          <a:p>
            <a:pPr marL="342900" indent="-342900">
              <a:buFont typeface="+mj-lt"/>
              <a:buAutoNum type="arabicPeriod"/>
            </a:pPr>
            <a:r>
              <a:rPr lang="it-IT" dirty="0" smtClean="0"/>
              <a:t> </a:t>
            </a:r>
            <a:r>
              <a:rPr lang="it-IT" dirty="0" err="1" smtClean="0"/>
              <a:t>What</a:t>
            </a:r>
            <a:r>
              <a:rPr lang="it-IT" dirty="0" smtClean="0"/>
              <a:t> </a:t>
            </a:r>
            <a:r>
              <a:rPr lang="it-IT" dirty="0" err="1" smtClean="0"/>
              <a:t>happens</a:t>
            </a:r>
            <a:r>
              <a:rPr lang="it-IT" dirty="0" smtClean="0"/>
              <a:t> </a:t>
            </a:r>
            <a:r>
              <a:rPr lang="it-IT" dirty="0" err="1" smtClean="0"/>
              <a:t>if</a:t>
            </a:r>
            <a:r>
              <a:rPr lang="it-IT" dirty="0" smtClean="0"/>
              <a:t> </a:t>
            </a:r>
            <a:r>
              <a:rPr lang="it-IT" dirty="0" err="1" smtClean="0"/>
              <a:t>isocitrate</a:t>
            </a:r>
            <a:r>
              <a:rPr lang="it-IT" dirty="0" smtClean="0"/>
              <a:t> </a:t>
            </a:r>
            <a:r>
              <a:rPr lang="it-IT" dirty="0" err="1" smtClean="0"/>
              <a:t>accumulates</a:t>
            </a:r>
            <a:r>
              <a:rPr lang="it-IT" dirty="0" smtClean="0"/>
              <a:t>?</a:t>
            </a:r>
          </a:p>
          <a:p>
            <a:pPr marL="342900" indent="-342900">
              <a:buFont typeface="+mj-lt"/>
              <a:buAutoNum type="arabicPeriod"/>
            </a:pPr>
            <a:r>
              <a:rPr lang="it-IT" dirty="0" err="1" smtClean="0"/>
              <a:t>What</a:t>
            </a:r>
            <a:r>
              <a:rPr lang="it-IT" dirty="0" smtClean="0"/>
              <a:t> </a:t>
            </a:r>
            <a:r>
              <a:rPr lang="it-IT" dirty="0" err="1" smtClean="0"/>
              <a:t>is</a:t>
            </a:r>
            <a:r>
              <a:rPr lang="it-IT" dirty="0" smtClean="0"/>
              <a:t> the fate of </a:t>
            </a:r>
            <a:r>
              <a:rPr lang="it-IT" dirty="0" err="1" smtClean="0"/>
              <a:t>citrate</a:t>
            </a:r>
            <a:r>
              <a:rPr lang="it-IT" dirty="0" smtClean="0"/>
              <a:t>?</a:t>
            </a:r>
          </a:p>
          <a:p>
            <a:pPr marL="342900" indent="-342900">
              <a:buFont typeface="+mj-lt"/>
              <a:buAutoNum type="arabicPeriod"/>
            </a:pPr>
            <a:r>
              <a:rPr lang="it-IT" dirty="0" smtClean="0"/>
              <a:t>Can </a:t>
            </a:r>
            <a:r>
              <a:rPr lang="it-IT" dirty="0" err="1" smtClean="0"/>
              <a:t>citrate</a:t>
            </a:r>
            <a:r>
              <a:rPr lang="it-IT" dirty="0" smtClean="0"/>
              <a:t> be </a:t>
            </a:r>
            <a:r>
              <a:rPr lang="it-IT" dirty="0" err="1" smtClean="0"/>
              <a:t>transported</a:t>
            </a:r>
            <a:r>
              <a:rPr lang="it-IT" dirty="0" smtClean="0"/>
              <a:t> </a:t>
            </a:r>
            <a:r>
              <a:rPr lang="it-IT" dirty="0" err="1" smtClean="0"/>
              <a:t>into</a:t>
            </a:r>
            <a:r>
              <a:rPr lang="it-IT" dirty="0" smtClean="0"/>
              <a:t> to the </a:t>
            </a:r>
            <a:r>
              <a:rPr lang="it-IT" dirty="0" err="1" smtClean="0"/>
              <a:t>cytosol</a:t>
            </a:r>
            <a:r>
              <a:rPr lang="it-IT" dirty="0" smtClean="0"/>
              <a:t>?</a:t>
            </a:r>
          </a:p>
        </p:txBody>
      </p:sp>
      <p:sp>
        <p:nvSpPr>
          <p:cNvPr id="2" name="Segnaposto data 1"/>
          <p:cNvSpPr>
            <a:spLocks noGrp="1"/>
          </p:cNvSpPr>
          <p:nvPr>
            <p:ph type="dt" sz="half" idx="10"/>
          </p:nvPr>
        </p:nvSpPr>
        <p:spPr/>
        <p:txBody>
          <a:bodyPr/>
          <a:lstStyle/>
          <a:p>
            <a:r>
              <a:rPr lang="it-IT" smtClean="0"/>
              <a:t>09-10/04/2019</a:t>
            </a:r>
            <a:endParaRPr lang="it-IT"/>
          </a:p>
        </p:txBody>
      </p:sp>
    </p:spTree>
    <p:extLst>
      <p:ext uri="{BB962C8B-B14F-4D97-AF65-F5344CB8AC3E}">
        <p14:creationId xmlns:p14="http://schemas.microsoft.com/office/powerpoint/2010/main" val="1571414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229600" cy="1417638"/>
          </a:xfrm>
        </p:spPr>
        <p:txBody>
          <a:bodyPr>
            <a:normAutofit fontScale="90000"/>
          </a:bodyPr>
          <a:lstStyle/>
          <a:p>
            <a:r>
              <a:rPr lang="it-IT" sz="2400" b="1" dirty="0" smtClean="0"/>
              <a:t>GLUTAMINE</a:t>
            </a:r>
            <a:r>
              <a:rPr lang="it-IT" sz="2400" b="1" dirty="0"/>
              <a:t/>
            </a:r>
            <a:br>
              <a:rPr lang="it-IT" sz="2400" b="1" dirty="0"/>
            </a:br>
            <a:r>
              <a:rPr lang="it-IT" sz="2400" dirty="0" smtClean="0"/>
              <a:t>the </a:t>
            </a:r>
            <a:r>
              <a:rPr lang="it-IT" sz="2400" dirty="0" err="1" smtClean="0"/>
              <a:t>preferred</a:t>
            </a:r>
            <a:r>
              <a:rPr lang="it-IT" sz="2400" dirty="0" smtClean="0"/>
              <a:t> </a:t>
            </a:r>
            <a:r>
              <a:rPr lang="it-IT" sz="2400" dirty="0" err="1" smtClean="0"/>
              <a:t>substrate</a:t>
            </a:r>
            <a:r>
              <a:rPr lang="it-IT" sz="2400" dirty="0" smtClean="0"/>
              <a:t> for </a:t>
            </a:r>
            <a:r>
              <a:rPr lang="it-IT" sz="2400" dirty="0" err="1" smtClean="0"/>
              <a:t>cancer</a:t>
            </a:r>
            <a:r>
              <a:rPr lang="it-IT" sz="2400" dirty="0" smtClean="0"/>
              <a:t> </a:t>
            </a:r>
            <a:r>
              <a:rPr lang="it-IT" sz="2400" dirty="0" err="1" smtClean="0"/>
              <a:t>cell</a:t>
            </a:r>
            <a:r>
              <a:rPr lang="it-IT" sz="2400" dirty="0" smtClean="0"/>
              <a:t> </a:t>
            </a:r>
            <a:r>
              <a:rPr lang="it-IT" sz="2400" dirty="0" err="1" smtClean="0"/>
              <a:t>anabolism</a:t>
            </a:r>
            <a:r>
              <a:rPr lang="it-IT" sz="2400" dirty="0" smtClean="0"/>
              <a:t> and </a:t>
            </a:r>
            <a:r>
              <a:rPr lang="it-IT" sz="2400" dirty="0" err="1" smtClean="0"/>
              <a:t>growth</a:t>
            </a:r>
            <a:r>
              <a:rPr lang="it-IT" sz="2400" dirty="0" smtClean="0"/>
              <a:t/>
            </a:r>
            <a:br>
              <a:rPr lang="it-IT" sz="2400" dirty="0" smtClean="0"/>
            </a:br>
            <a:r>
              <a:rPr lang="it-IT" sz="2400" b="1" i="1" dirty="0" smtClean="0">
                <a:solidFill>
                  <a:srgbClr val="FF0000"/>
                </a:solidFill>
              </a:rPr>
              <a:t>no NADH </a:t>
            </a:r>
            <a:r>
              <a:rPr lang="it-IT" sz="2400" b="1" i="1" dirty="0" err="1" smtClean="0">
                <a:solidFill>
                  <a:srgbClr val="FF0000"/>
                </a:solidFill>
              </a:rPr>
              <a:t>formation</a:t>
            </a:r>
            <a:r>
              <a:rPr lang="it-IT" sz="2400" b="1" i="1" dirty="0" smtClean="0">
                <a:solidFill>
                  <a:srgbClr val="FF0000"/>
                </a:solidFill>
              </a:rPr>
              <a:t>, no O</a:t>
            </a:r>
            <a:r>
              <a:rPr lang="it-IT" sz="2400" b="1" i="1" baseline="-25000" dirty="0" smtClean="0">
                <a:solidFill>
                  <a:srgbClr val="FF0000"/>
                </a:solidFill>
              </a:rPr>
              <a:t>2</a:t>
            </a:r>
            <a:r>
              <a:rPr lang="it-IT" sz="2400" b="1" i="1" dirty="0" smtClean="0">
                <a:solidFill>
                  <a:srgbClr val="FF0000"/>
                </a:solidFill>
              </a:rPr>
              <a:t> </a:t>
            </a:r>
            <a:r>
              <a:rPr lang="it-IT" sz="2400" b="1" i="1" dirty="0" err="1" smtClean="0">
                <a:solidFill>
                  <a:srgbClr val="FF0000"/>
                </a:solidFill>
              </a:rPr>
              <a:t>consumption</a:t>
            </a:r>
            <a:r>
              <a:rPr lang="it-IT" sz="2400" b="1" i="1" dirty="0" smtClean="0">
                <a:solidFill>
                  <a:srgbClr val="FF0000"/>
                </a:solidFill>
              </a:rPr>
              <a:t> </a:t>
            </a:r>
            <a:br>
              <a:rPr lang="it-IT" sz="2400" b="1" i="1" dirty="0" smtClean="0">
                <a:solidFill>
                  <a:srgbClr val="FF0000"/>
                </a:solidFill>
              </a:rPr>
            </a:br>
            <a:r>
              <a:rPr lang="it-IT" sz="2400" b="1" i="1" dirty="0" smtClean="0">
                <a:solidFill>
                  <a:srgbClr val="FF0000"/>
                </a:solidFill>
              </a:rPr>
              <a:t>“ANAEROBIC ANABOLISM”</a:t>
            </a:r>
            <a:endParaRPr lang="it-IT" sz="2400" b="1" i="1" dirty="0">
              <a:solidFill>
                <a:srgbClr val="FF0000"/>
              </a:solidFill>
            </a:endParaRPr>
          </a:p>
        </p:txBody>
      </p:sp>
      <p:sp>
        <p:nvSpPr>
          <p:cNvPr id="3" name="Segnaposto data 2"/>
          <p:cNvSpPr>
            <a:spLocks noGrp="1"/>
          </p:cNvSpPr>
          <p:nvPr>
            <p:ph type="dt" sz="half" idx="10"/>
          </p:nvPr>
        </p:nvSpPr>
        <p:spPr/>
        <p:txBody>
          <a:bodyPr/>
          <a:lstStyle/>
          <a:p>
            <a:r>
              <a:rPr lang="it-IT" smtClean="0"/>
              <a:t>09-10/04/2019</a:t>
            </a:r>
            <a:endParaRPr lang="it-IT"/>
          </a:p>
        </p:txBody>
      </p:sp>
      <p:sp>
        <p:nvSpPr>
          <p:cNvPr id="4" name="Segnaposto piè di pagina 3"/>
          <p:cNvSpPr>
            <a:spLocks noGrp="1"/>
          </p:cNvSpPr>
          <p:nvPr>
            <p:ph type="ftr" sz="quarter" idx="11"/>
          </p:nvPr>
        </p:nvSpPr>
        <p:spPr/>
        <p:txBody>
          <a:bodyPr/>
          <a:lstStyle/>
          <a:p>
            <a:r>
              <a:rPr lang="it-IT" smtClean="0"/>
              <a:t>991SV-BIOCHEMISTRY OF AGE RELATED DISEASES </a:t>
            </a:r>
            <a:endParaRPr lang="it-IT"/>
          </a:p>
        </p:txBody>
      </p:sp>
      <p:sp>
        <p:nvSpPr>
          <p:cNvPr id="5" name="Segnaposto numero diapositiva 4"/>
          <p:cNvSpPr>
            <a:spLocks noGrp="1"/>
          </p:cNvSpPr>
          <p:nvPr>
            <p:ph type="sldNum" sz="quarter" idx="12"/>
          </p:nvPr>
        </p:nvSpPr>
        <p:spPr/>
        <p:txBody>
          <a:bodyPr/>
          <a:lstStyle/>
          <a:p>
            <a:fld id="{2DA65D15-912F-9A42-9386-3FE2ECFEDC7B}" type="slidenum">
              <a:rPr lang="it-IT" smtClean="0"/>
              <a:t>61</a:t>
            </a:fld>
            <a:endParaRPr lang="it-IT"/>
          </a:p>
        </p:txBody>
      </p:sp>
      <p:pic>
        <p:nvPicPr>
          <p:cNvPr id="6" name="Immagine 5"/>
          <p:cNvPicPr>
            <a:picLocks noChangeAspect="1"/>
          </p:cNvPicPr>
          <p:nvPr/>
        </p:nvPicPr>
        <p:blipFill>
          <a:blip r:embed="rId2"/>
          <a:stretch>
            <a:fillRect/>
          </a:stretch>
        </p:blipFill>
        <p:spPr>
          <a:xfrm>
            <a:off x="1151467" y="1417638"/>
            <a:ext cx="6752166" cy="4572413"/>
          </a:xfrm>
          <a:prstGeom prst="rect">
            <a:avLst/>
          </a:prstGeom>
        </p:spPr>
      </p:pic>
      <p:sp>
        <p:nvSpPr>
          <p:cNvPr id="7" name="CasellaDiTesto 6"/>
          <p:cNvSpPr txBox="1"/>
          <p:nvPr/>
        </p:nvSpPr>
        <p:spPr>
          <a:xfrm>
            <a:off x="897474" y="6074716"/>
            <a:ext cx="7250703" cy="276999"/>
          </a:xfrm>
          <a:prstGeom prst="rect">
            <a:avLst/>
          </a:prstGeom>
          <a:noFill/>
        </p:spPr>
        <p:txBody>
          <a:bodyPr wrap="none" rtlCol="0">
            <a:spAutoFit/>
          </a:bodyPr>
          <a:lstStyle/>
          <a:p>
            <a:r>
              <a:rPr lang="it-IT" sz="1200" dirty="0"/>
              <a:t>Limits of </a:t>
            </a:r>
            <a:r>
              <a:rPr lang="it-IT" sz="1200" dirty="0" err="1"/>
              <a:t>aerobic</a:t>
            </a:r>
            <a:r>
              <a:rPr lang="it-IT" sz="1200" dirty="0"/>
              <a:t> </a:t>
            </a:r>
            <a:r>
              <a:rPr lang="it-IT" sz="1200" dirty="0" err="1"/>
              <a:t>metabolism</a:t>
            </a:r>
            <a:r>
              <a:rPr lang="it-IT" sz="1200" dirty="0"/>
              <a:t> in </a:t>
            </a:r>
            <a:r>
              <a:rPr lang="it-IT" sz="1200" dirty="0" err="1"/>
              <a:t>cancer</a:t>
            </a:r>
            <a:r>
              <a:rPr lang="it-IT" sz="1200" dirty="0"/>
              <a:t> </a:t>
            </a:r>
            <a:r>
              <a:rPr lang="it-IT" sz="1200" dirty="0" err="1" smtClean="0"/>
              <a:t>cells</a:t>
            </a:r>
            <a:r>
              <a:rPr lang="it-IT" sz="1200" dirty="0" smtClean="0"/>
              <a:t>. </a:t>
            </a:r>
            <a:r>
              <a:rPr lang="hr-HR" sz="1200" dirty="0" smtClean="0"/>
              <a:t>SCIENTIFIC REPORTS </a:t>
            </a:r>
            <a:r>
              <a:rPr lang="hr-HR" sz="1200" dirty="0"/>
              <a:t>| 7: 13488  | DOI:10.1038/s41598-017-14071-y</a:t>
            </a:r>
            <a:endParaRPr lang="it-IT" sz="1200" dirty="0"/>
          </a:p>
        </p:txBody>
      </p:sp>
      <p:sp>
        <p:nvSpPr>
          <p:cNvPr id="8" name="Ovale 7"/>
          <p:cNvSpPr/>
          <p:nvPr/>
        </p:nvSpPr>
        <p:spPr>
          <a:xfrm rot="1693865">
            <a:off x="1324115" y="1385625"/>
            <a:ext cx="2978904" cy="398445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9" name="Ovale 8"/>
          <p:cNvSpPr/>
          <p:nvPr/>
        </p:nvSpPr>
        <p:spPr>
          <a:xfrm>
            <a:off x="6756397" y="2221413"/>
            <a:ext cx="1476445" cy="398445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nvGrpSpPr>
          <p:cNvPr id="16" name="Gruppo 15"/>
          <p:cNvGrpSpPr/>
          <p:nvPr/>
        </p:nvGrpSpPr>
        <p:grpSpPr>
          <a:xfrm>
            <a:off x="558908" y="5080000"/>
            <a:ext cx="6413709" cy="1024234"/>
            <a:chOff x="558908" y="5080000"/>
            <a:chExt cx="6413709" cy="1024234"/>
          </a:xfrm>
        </p:grpSpPr>
        <p:sp>
          <p:nvSpPr>
            <p:cNvPr id="10" name="CasellaDiTesto 9"/>
            <p:cNvSpPr txBox="1"/>
            <p:nvPr/>
          </p:nvSpPr>
          <p:spPr>
            <a:xfrm>
              <a:off x="558908" y="5457903"/>
              <a:ext cx="5350826" cy="646331"/>
            </a:xfrm>
            <a:prstGeom prst="rect">
              <a:avLst/>
            </a:prstGeom>
            <a:solidFill>
              <a:srgbClr val="FF0000"/>
            </a:solidFill>
          </p:spPr>
          <p:txBody>
            <a:bodyPr wrap="square" rtlCol="0">
              <a:spAutoFit/>
            </a:bodyPr>
            <a:lstStyle/>
            <a:p>
              <a:r>
                <a:rPr lang="it-IT" dirty="0" err="1" smtClean="0">
                  <a:solidFill>
                    <a:schemeClr val="bg1">
                      <a:lumMod val="85000"/>
                    </a:schemeClr>
                  </a:solidFill>
                </a:rPr>
                <a:t>These</a:t>
              </a:r>
              <a:r>
                <a:rPr lang="it-IT" dirty="0" smtClean="0">
                  <a:solidFill>
                    <a:schemeClr val="bg1">
                      <a:lumMod val="85000"/>
                    </a:schemeClr>
                  </a:solidFill>
                </a:rPr>
                <a:t> </a:t>
              </a:r>
              <a:r>
                <a:rPr lang="it-IT" dirty="0" err="1" smtClean="0">
                  <a:solidFill>
                    <a:schemeClr val="bg1">
                      <a:lumMod val="85000"/>
                    </a:schemeClr>
                  </a:solidFill>
                </a:rPr>
                <a:t>reactions</a:t>
              </a:r>
              <a:r>
                <a:rPr lang="it-IT" dirty="0" smtClean="0">
                  <a:solidFill>
                    <a:schemeClr val="bg1">
                      <a:lumMod val="85000"/>
                    </a:schemeClr>
                  </a:solidFill>
                </a:rPr>
                <a:t> produce NADH, </a:t>
              </a:r>
              <a:r>
                <a:rPr lang="it-IT" dirty="0" err="1" smtClean="0">
                  <a:solidFill>
                    <a:schemeClr val="bg1">
                      <a:lumMod val="85000"/>
                    </a:schemeClr>
                  </a:solidFill>
                </a:rPr>
                <a:t>which</a:t>
              </a:r>
              <a:r>
                <a:rPr lang="it-IT" dirty="0" smtClean="0">
                  <a:solidFill>
                    <a:schemeClr val="bg1">
                      <a:lumMod val="85000"/>
                    </a:schemeClr>
                  </a:solidFill>
                </a:rPr>
                <a:t> </a:t>
              </a:r>
              <a:r>
                <a:rPr lang="it-IT" dirty="0" err="1" smtClean="0">
                  <a:solidFill>
                    <a:schemeClr val="bg1">
                      <a:lumMod val="85000"/>
                    </a:schemeClr>
                  </a:solidFill>
                </a:rPr>
                <a:t>blocks</a:t>
              </a:r>
              <a:r>
                <a:rPr lang="it-IT" dirty="0" smtClean="0">
                  <a:solidFill>
                    <a:schemeClr val="bg1">
                      <a:lumMod val="85000"/>
                    </a:schemeClr>
                  </a:solidFill>
                </a:rPr>
                <a:t> the TCA </a:t>
              </a:r>
              <a:r>
                <a:rPr lang="it-IT" dirty="0" err="1" smtClean="0">
                  <a:solidFill>
                    <a:schemeClr val="bg1">
                      <a:lumMod val="85000"/>
                    </a:schemeClr>
                  </a:solidFill>
                </a:rPr>
                <a:t>cycle</a:t>
              </a:r>
              <a:r>
                <a:rPr lang="it-IT" dirty="0" smtClean="0">
                  <a:solidFill>
                    <a:schemeClr val="bg1">
                      <a:lumMod val="85000"/>
                    </a:schemeClr>
                  </a:solidFill>
                </a:rPr>
                <a:t> and </a:t>
              </a:r>
              <a:r>
                <a:rPr lang="it-IT" dirty="0" err="1" smtClean="0">
                  <a:solidFill>
                    <a:schemeClr val="bg1">
                      <a:lumMod val="85000"/>
                    </a:schemeClr>
                  </a:solidFill>
                </a:rPr>
                <a:t>overloads</a:t>
              </a:r>
              <a:r>
                <a:rPr lang="it-IT" dirty="0" smtClean="0">
                  <a:solidFill>
                    <a:schemeClr val="bg1">
                      <a:lumMod val="85000"/>
                    </a:schemeClr>
                  </a:solidFill>
                </a:rPr>
                <a:t> the ETC: </a:t>
              </a:r>
              <a:r>
                <a:rPr lang="it-IT" dirty="0" err="1" smtClean="0">
                  <a:solidFill>
                    <a:schemeClr val="bg1">
                      <a:lumMod val="85000"/>
                    </a:schemeClr>
                  </a:solidFill>
                </a:rPr>
                <a:t>not</a:t>
              </a:r>
              <a:r>
                <a:rPr lang="it-IT" dirty="0" smtClean="0">
                  <a:solidFill>
                    <a:schemeClr val="bg1">
                      <a:lumMod val="85000"/>
                    </a:schemeClr>
                  </a:solidFill>
                </a:rPr>
                <a:t> the </a:t>
              </a:r>
              <a:r>
                <a:rPr lang="it-IT" dirty="0" err="1" smtClean="0">
                  <a:solidFill>
                    <a:schemeClr val="bg1">
                      <a:lumMod val="85000"/>
                    </a:schemeClr>
                  </a:solidFill>
                </a:rPr>
                <a:t>preferred</a:t>
              </a:r>
              <a:r>
                <a:rPr lang="it-IT" dirty="0" smtClean="0">
                  <a:solidFill>
                    <a:schemeClr val="bg1">
                      <a:lumMod val="85000"/>
                    </a:schemeClr>
                  </a:solidFill>
                </a:rPr>
                <a:t> </a:t>
              </a:r>
              <a:r>
                <a:rPr lang="it-IT" dirty="0" err="1" smtClean="0">
                  <a:solidFill>
                    <a:schemeClr val="bg1">
                      <a:lumMod val="85000"/>
                    </a:schemeClr>
                  </a:solidFill>
                </a:rPr>
                <a:t>ones</a:t>
              </a:r>
              <a:endParaRPr lang="it-IT" dirty="0">
                <a:solidFill>
                  <a:schemeClr val="bg1">
                    <a:lumMod val="85000"/>
                  </a:schemeClr>
                </a:solidFill>
              </a:endParaRPr>
            </a:p>
          </p:txBody>
        </p:sp>
        <p:cxnSp>
          <p:nvCxnSpPr>
            <p:cNvPr id="12" name="Connettore 2 11"/>
            <p:cNvCxnSpPr/>
            <p:nvPr/>
          </p:nvCxnSpPr>
          <p:spPr>
            <a:xfrm flipV="1">
              <a:off x="5909734" y="5533348"/>
              <a:ext cx="1062883" cy="36769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Connettore 2 13"/>
            <p:cNvCxnSpPr>
              <a:stCxn id="10" idx="0"/>
            </p:cNvCxnSpPr>
            <p:nvPr/>
          </p:nvCxnSpPr>
          <p:spPr>
            <a:xfrm flipH="1" flipV="1">
              <a:off x="3149601" y="5080000"/>
              <a:ext cx="84720" cy="37790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1498486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50404"/>
            <a:ext cx="8229600" cy="1270077"/>
          </a:xfrm>
          <a:solidFill>
            <a:srgbClr val="FF0000"/>
          </a:solidFill>
        </p:spPr>
        <p:txBody>
          <a:bodyPr>
            <a:noAutofit/>
          </a:bodyPr>
          <a:lstStyle/>
          <a:p>
            <a:r>
              <a:rPr lang="it-IT" sz="2800" dirty="0" err="1" smtClean="0">
                <a:solidFill>
                  <a:schemeClr val="bg1"/>
                </a:solidFill>
              </a:rPr>
              <a:t>Physiological</a:t>
            </a:r>
            <a:r>
              <a:rPr lang="it-IT" sz="2800" dirty="0" smtClean="0">
                <a:solidFill>
                  <a:schemeClr val="bg1"/>
                </a:solidFill>
              </a:rPr>
              <a:t> (vs </a:t>
            </a:r>
            <a:r>
              <a:rPr lang="it-IT" sz="2800" dirty="0" err="1" smtClean="0">
                <a:solidFill>
                  <a:schemeClr val="bg1"/>
                </a:solidFill>
              </a:rPr>
              <a:t>pharmacological</a:t>
            </a:r>
            <a:r>
              <a:rPr lang="it-IT" sz="2800" dirty="0" smtClean="0">
                <a:solidFill>
                  <a:schemeClr val="bg1"/>
                </a:solidFill>
              </a:rPr>
              <a:t>) control of </a:t>
            </a:r>
            <a:r>
              <a:rPr lang="it-IT" sz="2800" dirty="0" err="1" smtClean="0">
                <a:solidFill>
                  <a:schemeClr val="bg1"/>
                </a:solidFill>
              </a:rPr>
              <a:t>cancer</a:t>
            </a:r>
            <a:r>
              <a:rPr lang="it-IT" sz="2800" dirty="0" smtClean="0">
                <a:solidFill>
                  <a:schemeClr val="bg1"/>
                </a:solidFill>
              </a:rPr>
              <a:t> </a:t>
            </a:r>
            <a:r>
              <a:rPr lang="it-IT" sz="2800" dirty="0" err="1" smtClean="0">
                <a:solidFill>
                  <a:schemeClr val="bg1"/>
                </a:solidFill>
              </a:rPr>
              <a:t>cell</a:t>
            </a:r>
            <a:r>
              <a:rPr lang="it-IT" sz="2800" dirty="0" smtClean="0">
                <a:solidFill>
                  <a:schemeClr val="bg1"/>
                </a:solidFill>
              </a:rPr>
              <a:t> </a:t>
            </a:r>
            <a:r>
              <a:rPr lang="it-IT" sz="2800" dirty="0" err="1" smtClean="0">
                <a:solidFill>
                  <a:schemeClr val="bg1"/>
                </a:solidFill>
              </a:rPr>
              <a:t>metabolism</a:t>
            </a:r>
            <a:r>
              <a:rPr lang="it-IT" sz="2800" dirty="0" smtClean="0">
                <a:solidFill>
                  <a:schemeClr val="bg1"/>
                </a:solidFill>
              </a:rPr>
              <a:t> </a:t>
            </a:r>
            <a:br>
              <a:rPr lang="it-IT" sz="2800" dirty="0" smtClean="0">
                <a:solidFill>
                  <a:schemeClr val="bg1"/>
                </a:solidFill>
              </a:rPr>
            </a:br>
            <a:r>
              <a:rPr lang="it-IT" sz="3200" b="1" dirty="0" err="1" smtClean="0">
                <a:solidFill>
                  <a:schemeClr val="bg1"/>
                </a:solidFill>
              </a:rPr>
              <a:t>Increase</a:t>
            </a:r>
            <a:r>
              <a:rPr lang="it-IT" sz="3200" b="1" dirty="0" smtClean="0">
                <a:solidFill>
                  <a:schemeClr val="bg1"/>
                </a:solidFill>
              </a:rPr>
              <a:t> of ADP</a:t>
            </a:r>
            <a:endParaRPr lang="it-IT" sz="3200" b="1" i="1" dirty="0">
              <a:solidFill>
                <a:schemeClr val="bg1"/>
              </a:solidFill>
            </a:endParaRPr>
          </a:p>
        </p:txBody>
      </p:sp>
      <p:sp>
        <p:nvSpPr>
          <p:cNvPr id="5" name="Segnaposto contenuto 4"/>
          <p:cNvSpPr>
            <a:spLocks noGrp="1"/>
          </p:cNvSpPr>
          <p:nvPr>
            <p:ph idx="1"/>
          </p:nvPr>
        </p:nvSpPr>
        <p:spPr/>
        <p:txBody>
          <a:bodyPr>
            <a:normAutofit fontScale="70000" lnSpcReduction="20000"/>
          </a:bodyPr>
          <a:lstStyle/>
          <a:p>
            <a:r>
              <a:rPr lang="it-IT" dirty="0" smtClean="0"/>
              <a:t>High ATP/ADP, High NADH/NAD</a:t>
            </a:r>
            <a:r>
              <a:rPr lang="it-IT" baseline="30000" dirty="0" smtClean="0"/>
              <a:t>+</a:t>
            </a:r>
          </a:p>
          <a:p>
            <a:pPr lvl="1"/>
            <a:r>
              <a:rPr lang="it-IT" dirty="0" smtClean="0"/>
              <a:t>ATP </a:t>
            </a:r>
            <a:r>
              <a:rPr lang="it-IT" dirty="0" err="1" smtClean="0"/>
              <a:t>is</a:t>
            </a:r>
            <a:r>
              <a:rPr lang="it-IT" dirty="0" smtClean="0"/>
              <a:t> NOT </a:t>
            </a:r>
            <a:r>
              <a:rPr lang="it-IT" dirty="0" err="1" smtClean="0"/>
              <a:t>limiting</a:t>
            </a:r>
            <a:endParaRPr lang="it-IT" dirty="0" smtClean="0"/>
          </a:p>
          <a:p>
            <a:pPr lvl="1"/>
            <a:r>
              <a:rPr lang="it-IT" dirty="0" err="1" smtClean="0"/>
              <a:t>Krebs</a:t>
            </a:r>
            <a:r>
              <a:rPr lang="it-IT" dirty="0" smtClean="0"/>
              <a:t> </a:t>
            </a:r>
            <a:r>
              <a:rPr lang="it-IT" dirty="0" err="1" smtClean="0"/>
              <a:t>cycle</a:t>
            </a:r>
            <a:r>
              <a:rPr lang="it-IT" dirty="0" smtClean="0"/>
              <a:t> </a:t>
            </a:r>
            <a:r>
              <a:rPr lang="it-IT" dirty="0" err="1" smtClean="0"/>
              <a:t>arrest</a:t>
            </a:r>
            <a:endParaRPr lang="it-IT" dirty="0" smtClean="0"/>
          </a:p>
          <a:p>
            <a:pPr lvl="1"/>
            <a:r>
              <a:rPr lang="it-IT" dirty="0" err="1" smtClean="0"/>
              <a:t>switch</a:t>
            </a:r>
            <a:r>
              <a:rPr lang="it-IT" dirty="0" smtClean="0"/>
              <a:t> on </a:t>
            </a:r>
            <a:r>
              <a:rPr lang="it-IT" dirty="0" err="1" smtClean="0"/>
              <a:t>anabolic</a:t>
            </a:r>
            <a:r>
              <a:rPr lang="it-IT" dirty="0" smtClean="0"/>
              <a:t> </a:t>
            </a:r>
            <a:r>
              <a:rPr lang="it-IT" dirty="0" err="1" smtClean="0"/>
              <a:t>pathways</a:t>
            </a:r>
            <a:endParaRPr lang="it-IT" dirty="0" smtClean="0"/>
          </a:p>
          <a:p>
            <a:r>
              <a:rPr lang="it-IT" sz="3400" b="1" i="1" dirty="0" err="1" smtClean="0">
                <a:solidFill>
                  <a:srgbClr val="FF0000"/>
                </a:solidFill>
              </a:rPr>
              <a:t>If</a:t>
            </a:r>
            <a:r>
              <a:rPr lang="it-IT" sz="3400" b="1" i="1" dirty="0" smtClean="0">
                <a:solidFill>
                  <a:srgbClr val="FF0000"/>
                </a:solidFill>
              </a:rPr>
              <a:t> </a:t>
            </a:r>
            <a:r>
              <a:rPr lang="it-IT" sz="3400" b="1" i="1" dirty="0" smtClean="0"/>
              <a:t>ATP/ADP </a:t>
            </a:r>
            <a:r>
              <a:rPr lang="it-IT" sz="3400" b="1" i="1" dirty="0" err="1" smtClean="0"/>
              <a:t>decreases</a:t>
            </a:r>
            <a:r>
              <a:rPr lang="it-IT" sz="3400" b="1" dirty="0" smtClean="0"/>
              <a:t>, </a:t>
            </a:r>
            <a:r>
              <a:rPr lang="it-IT" sz="3400" b="1" dirty="0" err="1" smtClean="0"/>
              <a:t>then</a:t>
            </a:r>
            <a:r>
              <a:rPr lang="it-IT" sz="3400" b="1" dirty="0" smtClean="0"/>
              <a:t> </a:t>
            </a:r>
          </a:p>
          <a:p>
            <a:pPr lvl="1"/>
            <a:r>
              <a:rPr lang="it-IT" dirty="0" smtClean="0">
                <a:solidFill>
                  <a:srgbClr val="FF0000"/>
                </a:solidFill>
              </a:rPr>
              <a:t>2 ADP </a:t>
            </a:r>
            <a:r>
              <a:rPr lang="it-IT" dirty="0" smtClean="0">
                <a:solidFill>
                  <a:srgbClr val="FF0000"/>
                </a:solidFill>
                <a:sym typeface="Wingdings"/>
              </a:rPr>
              <a:t> ATP + AMP</a:t>
            </a:r>
            <a:endParaRPr lang="it-IT" dirty="0" smtClean="0">
              <a:solidFill>
                <a:srgbClr val="FF0000"/>
              </a:solidFill>
            </a:endParaRPr>
          </a:p>
          <a:p>
            <a:pPr lvl="1"/>
            <a:r>
              <a:rPr lang="it-IT" dirty="0" smtClean="0">
                <a:solidFill>
                  <a:srgbClr val="FF0000"/>
                </a:solidFill>
              </a:rPr>
              <a:t>AMP (+) </a:t>
            </a:r>
            <a:r>
              <a:rPr lang="it-IT" dirty="0" smtClean="0">
                <a:solidFill>
                  <a:srgbClr val="FF0000"/>
                </a:solidFill>
                <a:sym typeface="Wingdings"/>
              </a:rPr>
              <a:t> </a:t>
            </a:r>
            <a:r>
              <a:rPr lang="it-IT" dirty="0" err="1" smtClean="0">
                <a:solidFill>
                  <a:srgbClr val="FF0000"/>
                </a:solidFill>
                <a:sym typeface="Wingdings"/>
              </a:rPr>
              <a:t>AMPKinase</a:t>
            </a:r>
            <a:endParaRPr lang="it-IT" dirty="0" smtClean="0">
              <a:solidFill>
                <a:srgbClr val="FF0000"/>
              </a:solidFill>
            </a:endParaRPr>
          </a:p>
          <a:p>
            <a:pPr lvl="1"/>
            <a:r>
              <a:rPr lang="it-IT" dirty="0" err="1" smtClean="0">
                <a:solidFill>
                  <a:srgbClr val="FF0000"/>
                </a:solidFill>
              </a:rPr>
              <a:t>switch</a:t>
            </a:r>
            <a:r>
              <a:rPr lang="it-IT" dirty="0" smtClean="0">
                <a:solidFill>
                  <a:srgbClr val="FF0000"/>
                </a:solidFill>
              </a:rPr>
              <a:t> on </a:t>
            </a:r>
            <a:r>
              <a:rPr lang="it-IT" dirty="0" err="1" smtClean="0">
                <a:solidFill>
                  <a:srgbClr val="FF0000"/>
                </a:solidFill>
              </a:rPr>
              <a:t>catabolic</a:t>
            </a:r>
            <a:r>
              <a:rPr lang="it-IT" dirty="0" smtClean="0">
                <a:solidFill>
                  <a:srgbClr val="FF0000"/>
                </a:solidFill>
              </a:rPr>
              <a:t> </a:t>
            </a:r>
            <a:r>
              <a:rPr lang="it-IT" dirty="0" err="1" smtClean="0">
                <a:solidFill>
                  <a:srgbClr val="FF0000"/>
                </a:solidFill>
              </a:rPr>
              <a:t>pathways</a:t>
            </a:r>
            <a:endParaRPr lang="it-IT" dirty="0" smtClean="0">
              <a:solidFill>
                <a:srgbClr val="FF0000"/>
              </a:solidFill>
            </a:endParaRPr>
          </a:p>
          <a:p>
            <a:pPr lvl="2"/>
            <a:r>
              <a:rPr lang="it-IT" dirty="0" err="1" smtClean="0">
                <a:solidFill>
                  <a:srgbClr val="FF0000"/>
                </a:solidFill>
              </a:rPr>
              <a:t>increased</a:t>
            </a:r>
            <a:r>
              <a:rPr lang="it-IT" dirty="0" smtClean="0">
                <a:solidFill>
                  <a:srgbClr val="FF0000"/>
                </a:solidFill>
              </a:rPr>
              <a:t> </a:t>
            </a:r>
            <a:r>
              <a:rPr lang="it-IT" dirty="0" err="1" smtClean="0">
                <a:solidFill>
                  <a:srgbClr val="FF0000"/>
                </a:solidFill>
              </a:rPr>
              <a:t>respiration</a:t>
            </a:r>
            <a:endParaRPr lang="it-IT" dirty="0" smtClean="0">
              <a:solidFill>
                <a:srgbClr val="FF0000"/>
              </a:solidFill>
            </a:endParaRPr>
          </a:p>
          <a:p>
            <a:pPr lvl="2"/>
            <a:r>
              <a:rPr lang="it-IT" dirty="0" err="1" smtClean="0">
                <a:solidFill>
                  <a:srgbClr val="FF0000"/>
                </a:solidFill>
              </a:rPr>
              <a:t>increased</a:t>
            </a:r>
            <a:r>
              <a:rPr lang="it-IT" dirty="0" smtClean="0">
                <a:solidFill>
                  <a:srgbClr val="FF0000"/>
                </a:solidFill>
              </a:rPr>
              <a:t> ROS</a:t>
            </a:r>
          </a:p>
          <a:p>
            <a:pPr lvl="1"/>
            <a:r>
              <a:rPr lang="it-IT" b="1" dirty="0" smtClean="0">
                <a:solidFill>
                  <a:srgbClr val="FF0000"/>
                </a:solidFill>
              </a:rPr>
              <a:t>CELL CYCLE ARREST</a:t>
            </a:r>
          </a:p>
          <a:p>
            <a:r>
              <a:rPr lang="it-IT" dirty="0" err="1" smtClean="0"/>
              <a:t>thus</a:t>
            </a:r>
            <a:r>
              <a:rPr lang="it-IT" dirty="0" smtClean="0"/>
              <a:t> the </a:t>
            </a:r>
            <a:r>
              <a:rPr lang="it-IT" dirty="0" err="1" smtClean="0"/>
              <a:t>cancer</a:t>
            </a:r>
            <a:r>
              <a:rPr lang="it-IT" dirty="0" smtClean="0"/>
              <a:t> </a:t>
            </a:r>
            <a:r>
              <a:rPr lang="it-IT" dirty="0" err="1" smtClean="0"/>
              <a:t>cell</a:t>
            </a:r>
            <a:r>
              <a:rPr lang="it-IT" dirty="0" smtClean="0"/>
              <a:t> </a:t>
            </a:r>
            <a:r>
              <a:rPr lang="it-IT" u="sng" dirty="0" err="1" smtClean="0"/>
              <a:t>is</a:t>
            </a:r>
            <a:r>
              <a:rPr lang="it-IT" u="sng" dirty="0" smtClean="0"/>
              <a:t> </a:t>
            </a:r>
            <a:r>
              <a:rPr lang="it-IT" u="sng" dirty="0" err="1" smtClean="0"/>
              <a:t>metabolically</a:t>
            </a:r>
            <a:r>
              <a:rPr lang="it-IT" u="sng" dirty="0" smtClean="0"/>
              <a:t> </a:t>
            </a:r>
            <a:r>
              <a:rPr lang="it-IT" u="sng" dirty="0" err="1" smtClean="0"/>
              <a:t>regulated</a:t>
            </a:r>
            <a:endParaRPr lang="it-IT" u="sng" dirty="0" smtClean="0"/>
          </a:p>
          <a:p>
            <a:r>
              <a:rPr lang="it-IT" u="sng" dirty="0" err="1" smtClean="0"/>
              <a:t>thus</a:t>
            </a:r>
            <a:r>
              <a:rPr lang="it-IT" u="sng" dirty="0" smtClean="0"/>
              <a:t>, </a:t>
            </a:r>
            <a:r>
              <a:rPr lang="it-IT" u="sng" dirty="0" smtClean="0">
                <a:solidFill>
                  <a:srgbClr val="FF0000"/>
                </a:solidFill>
              </a:rPr>
              <a:t>the </a:t>
            </a:r>
            <a:r>
              <a:rPr lang="it-IT" u="sng" dirty="0" err="1" smtClean="0">
                <a:solidFill>
                  <a:srgbClr val="FF0000"/>
                </a:solidFill>
              </a:rPr>
              <a:t>cancer</a:t>
            </a:r>
            <a:r>
              <a:rPr lang="it-IT" u="sng" dirty="0" smtClean="0">
                <a:solidFill>
                  <a:srgbClr val="FF0000"/>
                </a:solidFill>
              </a:rPr>
              <a:t> </a:t>
            </a:r>
            <a:r>
              <a:rPr lang="it-IT" u="sng" dirty="0" err="1" smtClean="0">
                <a:solidFill>
                  <a:srgbClr val="FF0000"/>
                </a:solidFill>
              </a:rPr>
              <a:t>cell</a:t>
            </a:r>
            <a:r>
              <a:rPr lang="it-IT" u="sng" dirty="0" smtClean="0">
                <a:solidFill>
                  <a:srgbClr val="FF0000"/>
                </a:solidFill>
              </a:rPr>
              <a:t> can be </a:t>
            </a:r>
            <a:r>
              <a:rPr lang="it-IT" u="sng" dirty="0" err="1" smtClean="0">
                <a:solidFill>
                  <a:srgbClr val="FF0000"/>
                </a:solidFill>
              </a:rPr>
              <a:t>killed</a:t>
            </a:r>
            <a:r>
              <a:rPr lang="it-IT" u="sng" dirty="0" smtClean="0">
                <a:solidFill>
                  <a:srgbClr val="FF0000"/>
                </a:solidFill>
              </a:rPr>
              <a:t> by </a:t>
            </a:r>
            <a:r>
              <a:rPr lang="it-IT" u="sng" dirty="0" err="1" smtClean="0">
                <a:solidFill>
                  <a:srgbClr val="FF0000"/>
                </a:solidFill>
              </a:rPr>
              <a:t>switching</a:t>
            </a:r>
            <a:r>
              <a:rPr lang="it-IT" u="sng" dirty="0" smtClean="0">
                <a:solidFill>
                  <a:srgbClr val="FF0000"/>
                </a:solidFill>
              </a:rPr>
              <a:t> </a:t>
            </a:r>
            <a:r>
              <a:rPr lang="it-IT" u="sng" dirty="0" err="1" smtClean="0">
                <a:solidFill>
                  <a:srgbClr val="FF0000"/>
                </a:solidFill>
              </a:rPr>
              <a:t>its</a:t>
            </a:r>
            <a:r>
              <a:rPr lang="it-IT" u="sng" dirty="0" smtClean="0">
                <a:solidFill>
                  <a:srgbClr val="FF0000"/>
                </a:solidFill>
              </a:rPr>
              <a:t> steady state </a:t>
            </a:r>
            <a:r>
              <a:rPr lang="it-IT" u="sng" dirty="0" err="1" smtClean="0">
                <a:solidFill>
                  <a:srgbClr val="FF0000"/>
                </a:solidFill>
              </a:rPr>
              <a:t>metabolism</a:t>
            </a:r>
            <a:r>
              <a:rPr lang="it-IT" u="sng" dirty="0" smtClean="0">
                <a:solidFill>
                  <a:srgbClr val="FF0000"/>
                </a:solidFill>
              </a:rPr>
              <a:t> from </a:t>
            </a:r>
            <a:r>
              <a:rPr lang="it-IT" u="sng" dirty="0" err="1" smtClean="0">
                <a:solidFill>
                  <a:srgbClr val="FF0000"/>
                </a:solidFill>
              </a:rPr>
              <a:t>anabolism</a:t>
            </a:r>
            <a:r>
              <a:rPr lang="it-IT" u="sng" dirty="0" smtClean="0">
                <a:solidFill>
                  <a:srgbClr val="FF0000"/>
                </a:solidFill>
              </a:rPr>
              <a:t> to </a:t>
            </a:r>
            <a:r>
              <a:rPr lang="it-IT" u="sng" dirty="0" err="1" smtClean="0">
                <a:solidFill>
                  <a:srgbClr val="FF0000"/>
                </a:solidFill>
              </a:rPr>
              <a:t>catabolism</a:t>
            </a:r>
            <a:endParaRPr lang="it-IT" u="sng" dirty="0" smtClean="0">
              <a:solidFill>
                <a:srgbClr val="FF0000"/>
              </a:solidFill>
            </a:endParaRPr>
          </a:p>
          <a:p>
            <a:pPr marL="0" indent="0">
              <a:buNone/>
            </a:pPr>
            <a:endParaRPr lang="it-IT" baseline="30000" dirty="0"/>
          </a:p>
        </p:txBody>
      </p:sp>
      <p:sp>
        <p:nvSpPr>
          <p:cNvPr id="3" name="Segnaposto piè di pagina 2"/>
          <p:cNvSpPr>
            <a:spLocks noGrp="1"/>
          </p:cNvSpPr>
          <p:nvPr>
            <p:ph type="ftr" sz="quarter" idx="11"/>
          </p:nvPr>
        </p:nvSpPr>
        <p:spPr/>
        <p:txBody>
          <a:bodyPr/>
          <a:lstStyle/>
          <a:p>
            <a:r>
              <a:rPr lang="it-IT" smtClean="0"/>
              <a:t>991SV-BIOCHEMISTRY OF AGE RELATED DISEASES </a:t>
            </a:r>
            <a:endParaRPr lang="it-IT"/>
          </a:p>
        </p:txBody>
      </p:sp>
      <p:sp>
        <p:nvSpPr>
          <p:cNvPr id="4" name="Segnaposto numero diapositiva 3"/>
          <p:cNvSpPr>
            <a:spLocks noGrp="1"/>
          </p:cNvSpPr>
          <p:nvPr>
            <p:ph type="sldNum" sz="quarter" idx="12"/>
          </p:nvPr>
        </p:nvSpPr>
        <p:spPr/>
        <p:txBody>
          <a:bodyPr/>
          <a:lstStyle/>
          <a:p>
            <a:fld id="{2DA65D15-912F-9A42-9386-3FE2ECFEDC7B}" type="slidenum">
              <a:rPr lang="it-IT" smtClean="0"/>
              <a:t>62</a:t>
            </a:fld>
            <a:endParaRPr lang="it-IT"/>
          </a:p>
        </p:txBody>
      </p:sp>
      <p:sp>
        <p:nvSpPr>
          <p:cNvPr id="6" name="Segnaposto data 5"/>
          <p:cNvSpPr>
            <a:spLocks noGrp="1"/>
          </p:cNvSpPr>
          <p:nvPr>
            <p:ph type="dt" sz="half" idx="10"/>
          </p:nvPr>
        </p:nvSpPr>
        <p:spPr/>
        <p:txBody>
          <a:bodyPr/>
          <a:lstStyle/>
          <a:p>
            <a:r>
              <a:rPr lang="it-IT" smtClean="0"/>
              <a:t>09-10/04/2019</a:t>
            </a:r>
            <a:endParaRPr lang="it-IT"/>
          </a:p>
        </p:txBody>
      </p:sp>
    </p:spTree>
    <p:extLst>
      <p:ext uri="{BB962C8B-B14F-4D97-AF65-F5344CB8AC3E}">
        <p14:creationId xmlns:p14="http://schemas.microsoft.com/office/powerpoint/2010/main" val="34632607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contenuto 4"/>
          <p:cNvSpPr>
            <a:spLocks noGrp="1"/>
          </p:cNvSpPr>
          <p:nvPr>
            <p:ph idx="1"/>
          </p:nvPr>
        </p:nvSpPr>
        <p:spPr/>
        <p:txBody>
          <a:bodyPr>
            <a:normAutofit fontScale="92500" lnSpcReduction="20000"/>
          </a:bodyPr>
          <a:lstStyle/>
          <a:p>
            <a:r>
              <a:rPr lang="it-IT" dirty="0" smtClean="0"/>
              <a:t>High ATP/ADP, High NADH/NAD</a:t>
            </a:r>
            <a:r>
              <a:rPr lang="it-IT" baseline="30000" dirty="0" smtClean="0"/>
              <a:t>+</a:t>
            </a:r>
          </a:p>
          <a:p>
            <a:pPr lvl="1"/>
            <a:r>
              <a:rPr lang="it-IT" dirty="0" smtClean="0"/>
              <a:t>ATP </a:t>
            </a:r>
            <a:r>
              <a:rPr lang="it-IT" dirty="0" err="1" smtClean="0"/>
              <a:t>is</a:t>
            </a:r>
            <a:r>
              <a:rPr lang="it-IT" dirty="0" smtClean="0"/>
              <a:t> NOT </a:t>
            </a:r>
            <a:r>
              <a:rPr lang="it-IT" dirty="0" err="1" smtClean="0"/>
              <a:t>limiting</a:t>
            </a:r>
            <a:endParaRPr lang="it-IT" dirty="0" smtClean="0"/>
          </a:p>
          <a:p>
            <a:pPr lvl="1"/>
            <a:r>
              <a:rPr lang="it-IT" dirty="0" err="1" smtClean="0"/>
              <a:t>Krebs</a:t>
            </a:r>
            <a:r>
              <a:rPr lang="it-IT" dirty="0" smtClean="0"/>
              <a:t> </a:t>
            </a:r>
            <a:r>
              <a:rPr lang="it-IT" dirty="0" err="1" smtClean="0"/>
              <a:t>cycle</a:t>
            </a:r>
            <a:r>
              <a:rPr lang="it-IT" dirty="0" smtClean="0"/>
              <a:t> </a:t>
            </a:r>
            <a:r>
              <a:rPr lang="it-IT" dirty="0" err="1" smtClean="0"/>
              <a:t>arrest</a:t>
            </a:r>
            <a:endParaRPr lang="it-IT" dirty="0" smtClean="0"/>
          </a:p>
          <a:p>
            <a:pPr lvl="1"/>
            <a:r>
              <a:rPr lang="it-IT" dirty="0" err="1" smtClean="0"/>
              <a:t>switch</a:t>
            </a:r>
            <a:r>
              <a:rPr lang="it-IT" dirty="0" smtClean="0"/>
              <a:t> on </a:t>
            </a:r>
            <a:r>
              <a:rPr lang="it-IT" dirty="0" err="1" smtClean="0"/>
              <a:t>anabolic</a:t>
            </a:r>
            <a:r>
              <a:rPr lang="it-IT" dirty="0" smtClean="0"/>
              <a:t> </a:t>
            </a:r>
            <a:r>
              <a:rPr lang="it-IT" dirty="0" err="1" smtClean="0"/>
              <a:t>pathways</a:t>
            </a:r>
            <a:endParaRPr lang="it-IT" dirty="0" smtClean="0"/>
          </a:p>
          <a:p>
            <a:r>
              <a:rPr lang="it-IT" sz="3400" b="1" i="1" dirty="0" err="1" smtClean="0">
                <a:solidFill>
                  <a:srgbClr val="FF0000"/>
                </a:solidFill>
              </a:rPr>
              <a:t>If</a:t>
            </a:r>
            <a:r>
              <a:rPr lang="it-IT" sz="3400" b="1" i="1" dirty="0" smtClean="0">
                <a:solidFill>
                  <a:srgbClr val="FF0000"/>
                </a:solidFill>
              </a:rPr>
              <a:t> </a:t>
            </a:r>
            <a:r>
              <a:rPr lang="it-IT" sz="3400" b="1" i="1" dirty="0" smtClean="0"/>
              <a:t>NAD</a:t>
            </a:r>
            <a:r>
              <a:rPr lang="it-IT" sz="3400" b="1" i="1" baseline="30000" dirty="0" smtClean="0"/>
              <a:t>+</a:t>
            </a:r>
            <a:r>
              <a:rPr lang="it-IT" sz="3400" b="1" i="1" dirty="0"/>
              <a:t>/</a:t>
            </a:r>
            <a:r>
              <a:rPr lang="it-IT" sz="3400" b="1" i="1" dirty="0" smtClean="0"/>
              <a:t>NADH </a:t>
            </a:r>
            <a:r>
              <a:rPr lang="it-IT" sz="3400" b="1" i="1" dirty="0" err="1" smtClean="0"/>
              <a:t>increases</a:t>
            </a:r>
            <a:r>
              <a:rPr lang="it-IT" sz="3400" b="1" dirty="0" smtClean="0"/>
              <a:t>, </a:t>
            </a:r>
            <a:r>
              <a:rPr lang="it-IT" sz="3400" b="1" dirty="0" err="1" smtClean="0"/>
              <a:t>then</a:t>
            </a:r>
            <a:r>
              <a:rPr lang="it-IT" sz="3400" b="1" dirty="0" smtClean="0"/>
              <a:t> </a:t>
            </a:r>
          </a:p>
          <a:p>
            <a:pPr lvl="2"/>
            <a:r>
              <a:rPr lang="it-IT" dirty="0" err="1" smtClean="0">
                <a:solidFill>
                  <a:srgbClr val="FF0000"/>
                </a:solidFill>
              </a:rPr>
              <a:t>increased</a:t>
            </a:r>
            <a:r>
              <a:rPr lang="it-IT" dirty="0" smtClean="0">
                <a:solidFill>
                  <a:srgbClr val="FF0000"/>
                </a:solidFill>
              </a:rPr>
              <a:t> </a:t>
            </a:r>
            <a:r>
              <a:rPr lang="it-IT" dirty="0" err="1" smtClean="0">
                <a:solidFill>
                  <a:srgbClr val="FF0000"/>
                </a:solidFill>
              </a:rPr>
              <a:t>respiration</a:t>
            </a:r>
            <a:endParaRPr lang="it-IT" dirty="0" smtClean="0">
              <a:solidFill>
                <a:srgbClr val="FF0000"/>
              </a:solidFill>
            </a:endParaRPr>
          </a:p>
          <a:p>
            <a:pPr lvl="2"/>
            <a:r>
              <a:rPr lang="it-IT" dirty="0" err="1" smtClean="0">
                <a:solidFill>
                  <a:srgbClr val="FF0000"/>
                </a:solidFill>
              </a:rPr>
              <a:t>increased</a:t>
            </a:r>
            <a:r>
              <a:rPr lang="it-IT" dirty="0" smtClean="0">
                <a:solidFill>
                  <a:srgbClr val="FF0000"/>
                </a:solidFill>
              </a:rPr>
              <a:t> ROS</a:t>
            </a:r>
          </a:p>
          <a:p>
            <a:pPr lvl="1"/>
            <a:r>
              <a:rPr lang="it-IT" b="1" dirty="0" smtClean="0">
                <a:solidFill>
                  <a:srgbClr val="FF0000"/>
                </a:solidFill>
              </a:rPr>
              <a:t>CELL CYCLE ARREST</a:t>
            </a:r>
          </a:p>
          <a:p>
            <a:r>
              <a:rPr lang="it-IT" dirty="0" err="1" smtClean="0"/>
              <a:t>Any</a:t>
            </a:r>
            <a:r>
              <a:rPr lang="it-IT" dirty="0" smtClean="0"/>
              <a:t> </a:t>
            </a:r>
            <a:r>
              <a:rPr lang="it-IT" dirty="0" err="1" smtClean="0"/>
              <a:t>strategy</a:t>
            </a:r>
            <a:r>
              <a:rPr lang="it-IT" dirty="0" smtClean="0"/>
              <a:t> </a:t>
            </a:r>
            <a:r>
              <a:rPr lang="it-IT" dirty="0" err="1" smtClean="0"/>
              <a:t>is</a:t>
            </a:r>
            <a:r>
              <a:rPr lang="it-IT" dirty="0" smtClean="0"/>
              <a:t> OK, </a:t>
            </a:r>
            <a:r>
              <a:rPr lang="it-IT" dirty="0" err="1" smtClean="0"/>
              <a:t>such</a:t>
            </a:r>
            <a:r>
              <a:rPr lang="it-IT" dirty="0" smtClean="0"/>
              <a:t> </a:t>
            </a:r>
            <a:r>
              <a:rPr lang="it-IT" dirty="0" err="1" smtClean="0"/>
              <a:t>as</a:t>
            </a:r>
            <a:r>
              <a:rPr lang="it-IT" dirty="0"/>
              <a:t> </a:t>
            </a:r>
            <a:endParaRPr lang="it-IT" dirty="0" smtClean="0"/>
          </a:p>
          <a:p>
            <a:pPr lvl="1"/>
            <a:r>
              <a:rPr lang="it-IT" dirty="0" err="1" smtClean="0"/>
              <a:t>administration</a:t>
            </a:r>
            <a:r>
              <a:rPr lang="it-IT" dirty="0" smtClean="0"/>
              <a:t> of NAD</a:t>
            </a:r>
            <a:r>
              <a:rPr lang="it-IT" baseline="30000" dirty="0" smtClean="0"/>
              <a:t>+</a:t>
            </a:r>
            <a:r>
              <a:rPr lang="it-IT" dirty="0"/>
              <a:t> </a:t>
            </a:r>
            <a:r>
              <a:rPr lang="it-IT" dirty="0" smtClean="0"/>
              <a:t>and </a:t>
            </a:r>
            <a:r>
              <a:rPr lang="it-IT" dirty="0" err="1" smtClean="0"/>
              <a:t>its</a:t>
            </a:r>
            <a:r>
              <a:rPr lang="it-IT" dirty="0" smtClean="0"/>
              <a:t> </a:t>
            </a:r>
            <a:r>
              <a:rPr lang="it-IT" dirty="0" err="1" smtClean="0"/>
              <a:t>precurosns</a:t>
            </a:r>
            <a:r>
              <a:rPr lang="it-IT" dirty="0" smtClean="0"/>
              <a:t> (</a:t>
            </a:r>
            <a:r>
              <a:rPr lang="it-IT" dirty="0" err="1" smtClean="0"/>
              <a:t>nicotinic</a:t>
            </a:r>
            <a:r>
              <a:rPr lang="it-IT" dirty="0" smtClean="0"/>
              <a:t> acid, </a:t>
            </a:r>
            <a:r>
              <a:rPr lang="it-IT" dirty="0" err="1" smtClean="0"/>
              <a:t>nicotinamide</a:t>
            </a:r>
            <a:r>
              <a:rPr lang="it-IT" dirty="0" smtClean="0"/>
              <a:t>, </a:t>
            </a:r>
          </a:p>
          <a:p>
            <a:pPr marL="457200" lvl="1" indent="0">
              <a:buNone/>
            </a:pPr>
            <a:endParaRPr lang="it-IT" u="sng" dirty="0" smtClean="0">
              <a:solidFill>
                <a:srgbClr val="FF0000"/>
              </a:solidFill>
            </a:endParaRPr>
          </a:p>
          <a:p>
            <a:pPr marL="0" indent="0">
              <a:buNone/>
            </a:pPr>
            <a:endParaRPr lang="it-IT" baseline="30000" dirty="0"/>
          </a:p>
        </p:txBody>
      </p:sp>
      <p:sp>
        <p:nvSpPr>
          <p:cNvPr id="3" name="Segnaposto piè di pagina 2"/>
          <p:cNvSpPr>
            <a:spLocks noGrp="1"/>
          </p:cNvSpPr>
          <p:nvPr>
            <p:ph type="ftr" sz="quarter" idx="11"/>
          </p:nvPr>
        </p:nvSpPr>
        <p:spPr/>
        <p:txBody>
          <a:bodyPr/>
          <a:lstStyle/>
          <a:p>
            <a:r>
              <a:rPr lang="it-IT" smtClean="0"/>
              <a:t>991SV-BIOCHEMISTRY OF AGE RELATED DISEASES </a:t>
            </a:r>
            <a:endParaRPr lang="it-IT"/>
          </a:p>
        </p:txBody>
      </p:sp>
      <p:sp>
        <p:nvSpPr>
          <p:cNvPr id="4" name="Segnaposto numero diapositiva 3"/>
          <p:cNvSpPr>
            <a:spLocks noGrp="1"/>
          </p:cNvSpPr>
          <p:nvPr>
            <p:ph type="sldNum" sz="quarter" idx="12"/>
          </p:nvPr>
        </p:nvSpPr>
        <p:spPr/>
        <p:txBody>
          <a:bodyPr/>
          <a:lstStyle/>
          <a:p>
            <a:fld id="{2DA65D15-912F-9A42-9386-3FE2ECFEDC7B}" type="slidenum">
              <a:rPr lang="it-IT" smtClean="0"/>
              <a:t>63</a:t>
            </a:fld>
            <a:endParaRPr lang="it-IT"/>
          </a:p>
        </p:txBody>
      </p:sp>
      <p:sp>
        <p:nvSpPr>
          <p:cNvPr id="7" name="Titolo 1"/>
          <p:cNvSpPr>
            <a:spLocks noGrp="1"/>
          </p:cNvSpPr>
          <p:nvPr>
            <p:ph type="title"/>
          </p:nvPr>
        </p:nvSpPr>
        <p:spPr>
          <a:xfrm>
            <a:off x="457200" y="274638"/>
            <a:ext cx="8229600" cy="1325562"/>
          </a:xfrm>
          <a:solidFill>
            <a:srgbClr val="FF0000"/>
          </a:solidFill>
        </p:spPr>
        <p:txBody>
          <a:bodyPr>
            <a:noAutofit/>
          </a:bodyPr>
          <a:lstStyle/>
          <a:p>
            <a:r>
              <a:rPr lang="it-IT" sz="2800" dirty="0" err="1" smtClean="0">
                <a:solidFill>
                  <a:schemeClr val="bg1"/>
                </a:solidFill>
              </a:rPr>
              <a:t>Physiological</a:t>
            </a:r>
            <a:r>
              <a:rPr lang="it-IT" sz="2800" dirty="0" smtClean="0">
                <a:solidFill>
                  <a:schemeClr val="bg1"/>
                </a:solidFill>
              </a:rPr>
              <a:t> (vs </a:t>
            </a:r>
            <a:r>
              <a:rPr lang="it-IT" sz="2800" dirty="0" err="1" smtClean="0">
                <a:solidFill>
                  <a:schemeClr val="bg1"/>
                </a:solidFill>
              </a:rPr>
              <a:t>pharmacological</a:t>
            </a:r>
            <a:r>
              <a:rPr lang="it-IT" sz="2800" dirty="0" smtClean="0">
                <a:solidFill>
                  <a:schemeClr val="bg1"/>
                </a:solidFill>
              </a:rPr>
              <a:t>) control of </a:t>
            </a:r>
            <a:r>
              <a:rPr lang="it-IT" sz="2800" dirty="0" err="1" smtClean="0">
                <a:solidFill>
                  <a:schemeClr val="bg1"/>
                </a:solidFill>
              </a:rPr>
              <a:t>cancer</a:t>
            </a:r>
            <a:r>
              <a:rPr lang="it-IT" sz="2800" dirty="0" smtClean="0">
                <a:solidFill>
                  <a:schemeClr val="bg1"/>
                </a:solidFill>
              </a:rPr>
              <a:t> </a:t>
            </a:r>
            <a:r>
              <a:rPr lang="it-IT" sz="2800" dirty="0" err="1" smtClean="0">
                <a:solidFill>
                  <a:schemeClr val="bg1"/>
                </a:solidFill>
              </a:rPr>
              <a:t>cell</a:t>
            </a:r>
            <a:r>
              <a:rPr lang="it-IT" sz="2800" dirty="0" smtClean="0">
                <a:solidFill>
                  <a:schemeClr val="bg1"/>
                </a:solidFill>
              </a:rPr>
              <a:t> </a:t>
            </a:r>
            <a:r>
              <a:rPr lang="it-IT" sz="2800" dirty="0" err="1" smtClean="0">
                <a:solidFill>
                  <a:schemeClr val="bg1"/>
                </a:solidFill>
              </a:rPr>
              <a:t>metabolism</a:t>
            </a:r>
            <a:r>
              <a:rPr lang="it-IT" sz="2800" dirty="0" smtClean="0">
                <a:solidFill>
                  <a:schemeClr val="bg1"/>
                </a:solidFill>
              </a:rPr>
              <a:t> </a:t>
            </a:r>
            <a:br>
              <a:rPr lang="it-IT" sz="2800" dirty="0" smtClean="0">
                <a:solidFill>
                  <a:schemeClr val="bg1"/>
                </a:solidFill>
              </a:rPr>
            </a:br>
            <a:r>
              <a:rPr lang="it-IT" sz="3200" b="1" dirty="0" err="1" smtClean="0">
                <a:solidFill>
                  <a:schemeClr val="bg1"/>
                </a:solidFill>
              </a:rPr>
              <a:t>Increase</a:t>
            </a:r>
            <a:r>
              <a:rPr lang="it-IT" sz="3200" b="1" dirty="0" smtClean="0">
                <a:solidFill>
                  <a:schemeClr val="bg1"/>
                </a:solidFill>
              </a:rPr>
              <a:t> </a:t>
            </a:r>
            <a:r>
              <a:rPr lang="it-IT" sz="3200" b="1" dirty="0">
                <a:solidFill>
                  <a:schemeClr val="bg1"/>
                </a:solidFill>
              </a:rPr>
              <a:t>of NAD+</a:t>
            </a:r>
            <a:endParaRPr lang="it-IT" sz="3200" b="1" i="1" dirty="0">
              <a:solidFill>
                <a:schemeClr val="bg1"/>
              </a:solidFill>
            </a:endParaRPr>
          </a:p>
        </p:txBody>
      </p:sp>
      <p:sp>
        <p:nvSpPr>
          <p:cNvPr id="2" name="Segnaposto data 1"/>
          <p:cNvSpPr>
            <a:spLocks noGrp="1"/>
          </p:cNvSpPr>
          <p:nvPr>
            <p:ph type="dt" sz="half" idx="10"/>
          </p:nvPr>
        </p:nvSpPr>
        <p:spPr/>
        <p:txBody>
          <a:bodyPr/>
          <a:lstStyle/>
          <a:p>
            <a:r>
              <a:rPr lang="it-IT" smtClean="0"/>
              <a:t>09-10/04/2019</a:t>
            </a:r>
            <a:endParaRPr lang="it-IT"/>
          </a:p>
        </p:txBody>
      </p:sp>
    </p:spTree>
    <p:extLst>
      <p:ext uri="{BB962C8B-B14F-4D97-AF65-F5344CB8AC3E}">
        <p14:creationId xmlns:p14="http://schemas.microsoft.com/office/powerpoint/2010/main" val="29324109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Control of </a:t>
            </a:r>
            <a:r>
              <a:rPr lang="it-IT" dirty="0" err="1" smtClean="0"/>
              <a:t>cancer</a:t>
            </a:r>
            <a:r>
              <a:rPr lang="it-IT" dirty="0" smtClean="0"/>
              <a:t> </a:t>
            </a:r>
            <a:r>
              <a:rPr lang="it-IT" dirty="0" err="1" smtClean="0"/>
              <a:t>cell</a:t>
            </a:r>
            <a:r>
              <a:rPr lang="it-IT" dirty="0" smtClean="0"/>
              <a:t> </a:t>
            </a:r>
            <a:r>
              <a:rPr lang="it-IT" dirty="0" err="1" smtClean="0"/>
              <a:t>metabolism</a:t>
            </a:r>
            <a:r>
              <a:rPr lang="it-IT" dirty="0" smtClean="0"/>
              <a:t/>
            </a:r>
            <a:br>
              <a:rPr lang="it-IT" dirty="0" smtClean="0"/>
            </a:br>
            <a:r>
              <a:rPr lang="it-IT" i="1" dirty="0" err="1" smtClean="0"/>
              <a:t>Decrease</a:t>
            </a:r>
            <a:r>
              <a:rPr lang="it-IT" i="1" dirty="0" smtClean="0"/>
              <a:t> of </a:t>
            </a:r>
            <a:r>
              <a:rPr lang="it-IT" i="1" dirty="0" err="1" smtClean="0"/>
              <a:t>lactate</a:t>
            </a:r>
            <a:endParaRPr lang="it-IT" i="1" baseline="30000" dirty="0"/>
          </a:p>
        </p:txBody>
      </p:sp>
      <p:sp>
        <p:nvSpPr>
          <p:cNvPr id="5" name="Segnaposto contenuto 4"/>
          <p:cNvSpPr>
            <a:spLocks noGrp="1"/>
          </p:cNvSpPr>
          <p:nvPr>
            <p:ph idx="1"/>
          </p:nvPr>
        </p:nvSpPr>
        <p:spPr/>
        <p:txBody>
          <a:bodyPr>
            <a:normAutofit/>
          </a:bodyPr>
          <a:lstStyle/>
          <a:p>
            <a:r>
              <a:rPr lang="it-IT" sz="3400" b="1" i="1" dirty="0" err="1" smtClean="0">
                <a:solidFill>
                  <a:srgbClr val="FF0000"/>
                </a:solidFill>
              </a:rPr>
              <a:t>If</a:t>
            </a:r>
            <a:r>
              <a:rPr lang="it-IT" sz="3400" b="1" i="1" dirty="0" smtClean="0">
                <a:solidFill>
                  <a:srgbClr val="FF0000"/>
                </a:solidFill>
              </a:rPr>
              <a:t> </a:t>
            </a:r>
            <a:r>
              <a:rPr lang="it-IT" sz="3400" b="1" i="1" dirty="0" err="1" smtClean="0">
                <a:solidFill>
                  <a:srgbClr val="FF0000"/>
                </a:solidFill>
              </a:rPr>
              <a:t>Lactate</a:t>
            </a:r>
            <a:r>
              <a:rPr lang="it-IT" sz="3400" b="1" i="1" dirty="0" smtClean="0">
                <a:solidFill>
                  <a:srgbClr val="FF0000"/>
                </a:solidFill>
              </a:rPr>
              <a:t>/</a:t>
            </a:r>
            <a:r>
              <a:rPr lang="it-IT" sz="3400" b="1" i="1" dirty="0" err="1" smtClean="0">
                <a:solidFill>
                  <a:srgbClr val="FF0000"/>
                </a:solidFill>
              </a:rPr>
              <a:t>pyruvate</a:t>
            </a:r>
            <a:r>
              <a:rPr lang="it-IT" sz="3400" b="1" i="1" dirty="0" smtClean="0">
                <a:solidFill>
                  <a:srgbClr val="FF0000"/>
                </a:solidFill>
              </a:rPr>
              <a:t> </a:t>
            </a:r>
            <a:r>
              <a:rPr lang="it-IT" sz="3400" b="1" i="1" dirty="0" err="1" smtClean="0">
                <a:solidFill>
                  <a:srgbClr val="FF0000"/>
                </a:solidFill>
              </a:rPr>
              <a:t>decreases</a:t>
            </a:r>
            <a:r>
              <a:rPr lang="it-IT" sz="3400" b="1" i="1" dirty="0" smtClean="0">
                <a:solidFill>
                  <a:srgbClr val="FF0000"/>
                </a:solidFill>
              </a:rPr>
              <a:t>, </a:t>
            </a:r>
            <a:r>
              <a:rPr lang="it-IT" sz="3400" b="1" i="1" dirty="0" err="1" smtClean="0">
                <a:solidFill>
                  <a:srgbClr val="FF0000"/>
                </a:solidFill>
              </a:rPr>
              <a:t>than</a:t>
            </a:r>
            <a:endParaRPr lang="it-IT" sz="3400" b="1" i="1" dirty="0" smtClean="0">
              <a:solidFill>
                <a:srgbClr val="FF0000"/>
              </a:solidFill>
            </a:endParaRPr>
          </a:p>
          <a:p>
            <a:r>
              <a:rPr lang="it-IT" sz="3400" b="1" i="1" dirty="0" smtClean="0"/>
              <a:t>NAD</a:t>
            </a:r>
            <a:r>
              <a:rPr lang="it-IT" sz="3400" b="1" i="1" baseline="30000" dirty="0" smtClean="0"/>
              <a:t>+</a:t>
            </a:r>
            <a:r>
              <a:rPr lang="it-IT" sz="3400" b="1" i="1" dirty="0"/>
              <a:t>/</a:t>
            </a:r>
            <a:r>
              <a:rPr lang="it-IT" sz="3400" b="1" i="1" dirty="0" smtClean="0"/>
              <a:t>NADH </a:t>
            </a:r>
            <a:r>
              <a:rPr lang="it-IT" sz="3400" b="1" i="1" dirty="0" err="1" smtClean="0"/>
              <a:t>increases</a:t>
            </a:r>
            <a:r>
              <a:rPr lang="it-IT" sz="3400" b="1" dirty="0" smtClean="0"/>
              <a:t>, </a:t>
            </a:r>
            <a:r>
              <a:rPr lang="it-IT" sz="3400" b="1" dirty="0" err="1" smtClean="0"/>
              <a:t>then</a:t>
            </a:r>
            <a:r>
              <a:rPr lang="it-IT" sz="3400" b="1" dirty="0" smtClean="0"/>
              <a:t> </a:t>
            </a:r>
          </a:p>
          <a:p>
            <a:pPr lvl="2"/>
            <a:r>
              <a:rPr lang="it-IT" dirty="0" err="1" smtClean="0">
                <a:solidFill>
                  <a:srgbClr val="FF0000"/>
                </a:solidFill>
              </a:rPr>
              <a:t>increased</a:t>
            </a:r>
            <a:r>
              <a:rPr lang="it-IT" dirty="0" smtClean="0">
                <a:solidFill>
                  <a:srgbClr val="FF0000"/>
                </a:solidFill>
              </a:rPr>
              <a:t> </a:t>
            </a:r>
            <a:r>
              <a:rPr lang="it-IT" dirty="0" err="1" smtClean="0">
                <a:solidFill>
                  <a:srgbClr val="FF0000"/>
                </a:solidFill>
              </a:rPr>
              <a:t>respiration</a:t>
            </a:r>
            <a:endParaRPr lang="it-IT" dirty="0" smtClean="0">
              <a:solidFill>
                <a:srgbClr val="FF0000"/>
              </a:solidFill>
            </a:endParaRPr>
          </a:p>
          <a:p>
            <a:pPr lvl="2"/>
            <a:r>
              <a:rPr lang="it-IT" dirty="0" err="1" smtClean="0">
                <a:solidFill>
                  <a:srgbClr val="FF0000"/>
                </a:solidFill>
              </a:rPr>
              <a:t>increased</a:t>
            </a:r>
            <a:r>
              <a:rPr lang="it-IT" dirty="0" smtClean="0">
                <a:solidFill>
                  <a:srgbClr val="FF0000"/>
                </a:solidFill>
              </a:rPr>
              <a:t> ROS</a:t>
            </a:r>
          </a:p>
          <a:p>
            <a:pPr lvl="1"/>
            <a:r>
              <a:rPr lang="it-IT" b="1" dirty="0" smtClean="0">
                <a:solidFill>
                  <a:srgbClr val="FF0000"/>
                </a:solidFill>
              </a:rPr>
              <a:t>CELL CYCLE ARREST</a:t>
            </a:r>
          </a:p>
          <a:p>
            <a:pPr marL="457200" lvl="1" indent="0">
              <a:buNone/>
            </a:pPr>
            <a:endParaRPr lang="it-IT" u="sng" dirty="0" smtClean="0">
              <a:solidFill>
                <a:srgbClr val="FF0000"/>
              </a:solidFill>
            </a:endParaRPr>
          </a:p>
          <a:p>
            <a:pPr marL="0" indent="0">
              <a:buNone/>
            </a:pPr>
            <a:endParaRPr lang="it-IT" baseline="30000" dirty="0"/>
          </a:p>
        </p:txBody>
      </p:sp>
      <p:sp>
        <p:nvSpPr>
          <p:cNvPr id="3" name="Segnaposto piè di pagina 2"/>
          <p:cNvSpPr>
            <a:spLocks noGrp="1"/>
          </p:cNvSpPr>
          <p:nvPr>
            <p:ph type="ftr" sz="quarter" idx="11"/>
          </p:nvPr>
        </p:nvSpPr>
        <p:spPr/>
        <p:txBody>
          <a:bodyPr/>
          <a:lstStyle/>
          <a:p>
            <a:r>
              <a:rPr lang="it-IT" smtClean="0"/>
              <a:t>991SV-BIOCHEMISTRY OF AGE RELATED DISEASES </a:t>
            </a:r>
            <a:endParaRPr lang="it-IT"/>
          </a:p>
        </p:txBody>
      </p:sp>
      <p:sp>
        <p:nvSpPr>
          <p:cNvPr id="4" name="Segnaposto numero diapositiva 3"/>
          <p:cNvSpPr>
            <a:spLocks noGrp="1"/>
          </p:cNvSpPr>
          <p:nvPr>
            <p:ph type="sldNum" sz="quarter" idx="12"/>
          </p:nvPr>
        </p:nvSpPr>
        <p:spPr/>
        <p:txBody>
          <a:bodyPr/>
          <a:lstStyle/>
          <a:p>
            <a:fld id="{2DA65D15-912F-9A42-9386-3FE2ECFEDC7B}" type="slidenum">
              <a:rPr lang="it-IT" smtClean="0"/>
              <a:t>64</a:t>
            </a:fld>
            <a:endParaRPr lang="it-IT"/>
          </a:p>
        </p:txBody>
      </p:sp>
      <p:sp>
        <p:nvSpPr>
          <p:cNvPr id="6" name="Titolo 1"/>
          <p:cNvSpPr txBox="1">
            <a:spLocks/>
          </p:cNvSpPr>
          <p:nvPr/>
        </p:nvSpPr>
        <p:spPr>
          <a:xfrm>
            <a:off x="457200" y="274638"/>
            <a:ext cx="8229600" cy="1325562"/>
          </a:xfrm>
          <a:prstGeom prst="rect">
            <a:avLst/>
          </a:prstGeom>
          <a:solidFill>
            <a:srgbClr val="FF0000"/>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it-IT" sz="2800" dirty="0" err="1" smtClean="0">
                <a:solidFill>
                  <a:schemeClr val="bg1"/>
                </a:solidFill>
              </a:rPr>
              <a:t>Physiological</a:t>
            </a:r>
            <a:r>
              <a:rPr lang="it-IT" sz="2800" dirty="0" smtClean="0">
                <a:solidFill>
                  <a:schemeClr val="bg1"/>
                </a:solidFill>
              </a:rPr>
              <a:t> (vs </a:t>
            </a:r>
            <a:r>
              <a:rPr lang="it-IT" sz="2800" dirty="0" err="1" smtClean="0">
                <a:solidFill>
                  <a:schemeClr val="bg1"/>
                </a:solidFill>
              </a:rPr>
              <a:t>pharmacological</a:t>
            </a:r>
            <a:r>
              <a:rPr lang="it-IT" sz="2800" dirty="0" smtClean="0">
                <a:solidFill>
                  <a:schemeClr val="bg1"/>
                </a:solidFill>
              </a:rPr>
              <a:t>) control of </a:t>
            </a:r>
            <a:r>
              <a:rPr lang="it-IT" sz="2800" dirty="0" err="1" smtClean="0">
                <a:solidFill>
                  <a:schemeClr val="bg1"/>
                </a:solidFill>
              </a:rPr>
              <a:t>cancer</a:t>
            </a:r>
            <a:r>
              <a:rPr lang="it-IT" sz="2800" dirty="0" smtClean="0">
                <a:solidFill>
                  <a:schemeClr val="bg1"/>
                </a:solidFill>
              </a:rPr>
              <a:t> </a:t>
            </a:r>
            <a:r>
              <a:rPr lang="it-IT" sz="2800" dirty="0" err="1" smtClean="0">
                <a:solidFill>
                  <a:schemeClr val="bg1"/>
                </a:solidFill>
              </a:rPr>
              <a:t>cell</a:t>
            </a:r>
            <a:r>
              <a:rPr lang="it-IT" sz="2800" dirty="0" smtClean="0">
                <a:solidFill>
                  <a:schemeClr val="bg1"/>
                </a:solidFill>
              </a:rPr>
              <a:t> </a:t>
            </a:r>
            <a:r>
              <a:rPr lang="it-IT" sz="2800" dirty="0" err="1" smtClean="0">
                <a:solidFill>
                  <a:schemeClr val="bg1"/>
                </a:solidFill>
              </a:rPr>
              <a:t>metabolism</a:t>
            </a:r>
            <a:r>
              <a:rPr lang="it-IT" sz="2800" dirty="0" smtClean="0">
                <a:solidFill>
                  <a:schemeClr val="bg1"/>
                </a:solidFill>
              </a:rPr>
              <a:t> </a:t>
            </a:r>
            <a:br>
              <a:rPr lang="it-IT" sz="2800" dirty="0" smtClean="0">
                <a:solidFill>
                  <a:schemeClr val="bg1"/>
                </a:solidFill>
              </a:rPr>
            </a:br>
            <a:r>
              <a:rPr lang="it-IT" sz="3200" b="1" dirty="0" err="1" smtClean="0">
                <a:solidFill>
                  <a:schemeClr val="bg1"/>
                </a:solidFill>
              </a:rPr>
              <a:t>Decrease</a:t>
            </a:r>
            <a:r>
              <a:rPr lang="it-IT" sz="3200" b="1" dirty="0" smtClean="0">
                <a:solidFill>
                  <a:schemeClr val="bg1"/>
                </a:solidFill>
              </a:rPr>
              <a:t> of </a:t>
            </a:r>
            <a:r>
              <a:rPr lang="it-IT" sz="3200" b="1" dirty="0" err="1" smtClean="0">
                <a:solidFill>
                  <a:schemeClr val="bg1"/>
                </a:solidFill>
              </a:rPr>
              <a:t>lactate</a:t>
            </a:r>
            <a:endParaRPr lang="it-IT" sz="3200" b="1" i="1" dirty="0">
              <a:solidFill>
                <a:schemeClr val="bg1"/>
              </a:solidFill>
            </a:endParaRPr>
          </a:p>
        </p:txBody>
      </p:sp>
      <p:sp>
        <p:nvSpPr>
          <p:cNvPr id="7" name="Segnaposto data 6"/>
          <p:cNvSpPr>
            <a:spLocks noGrp="1"/>
          </p:cNvSpPr>
          <p:nvPr>
            <p:ph type="dt" sz="half" idx="10"/>
          </p:nvPr>
        </p:nvSpPr>
        <p:spPr/>
        <p:txBody>
          <a:bodyPr/>
          <a:lstStyle/>
          <a:p>
            <a:r>
              <a:rPr lang="it-IT" smtClean="0"/>
              <a:t>09-10/04/2019</a:t>
            </a:r>
            <a:endParaRPr lang="it-IT"/>
          </a:p>
        </p:txBody>
      </p:sp>
    </p:spTree>
    <p:extLst>
      <p:ext uri="{BB962C8B-B14F-4D97-AF65-F5344CB8AC3E}">
        <p14:creationId xmlns:p14="http://schemas.microsoft.com/office/powerpoint/2010/main" val="35444768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Soft </a:t>
            </a:r>
            <a:r>
              <a:rPr lang="it-IT" dirty="0" err="1" smtClean="0"/>
              <a:t>strategy</a:t>
            </a:r>
            <a:r>
              <a:rPr lang="it-IT" dirty="0" smtClean="0"/>
              <a:t> to control </a:t>
            </a:r>
            <a:r>
              <a:rPr lang="it-IT" dirty="0" err="1" smtClean="0"/>
              <a:t>cancer</a:t>
            </a:r>
            <a:endParaRPr lang="it-IT" dirty="0"/>
          </a:p>
        </p:txBody>
      </p:sp>
      <p:sp>
        <p:nvSpPr>
          <p:cNvPr id="3" name="Segnaposto contenuto 2"/>
          <p:cNvSpPr>
            <a:spLocks noGrp="1"/>
          </p:cNvSpPr>
          <p:nvPr>
            <p:ph idx="1"/>
          </p:nvPr>
        </p:nvSpPr>
        <p:spPr/>
        <p:txBody>
          <a:bodyPr/>
          <a:lstStyle/>
          <a:p>
            <a:pPr marL="0" indent="0" algn="ctr">
              <a:buNone/>
            </a:pPr>
            <a:r>
              <a:rPr lang="it-IT" dirty="0" smtClean="0"/>
              <a:t>WATCH YOUR METABOLISM</a:t>
            </a:r>
          </a:p>
          <a:p>
            <a:pPr marL="0" indent="0" algn="ctr">
              <a:buNone/>
            </a:pPr>
            <a:endParaRPr lang="it-IT" dirty="0" smtClean="0"/>
          </a:p>
          <a:p>
            <a:r>
              <a:rPr lang="it-IT" dirty="0" err="1" smtClean="0"/>
              <a:t>Ketogenic</a:t>
            </a:r>
            <a:r>
              <a:rPr lang="it-IT" dirty="0" smtClean="0"/>
              <a:t> </a:t>
            </a:r>
            <a:r>
              <a:rPr lang="it-IT" dirty="0" err="1" smtClean="0"/>
              <a:t>diet</a:t>
            </a:r>
            <a:r>
              <a:rPr lang="it-IT" dirty="0" smtClean="0"/>
              <a:t>  </a:t>
            </a:r>
          </a:p>
          <a:p>
            <a:r>
              <a:rPr lang="it-IT" dirty="0" err="1" smtClean="0"/>
              <a:t>Caloric</a:t>
            </a:r>
            <a:r>
              <a:rPr lang="it-IT" dirty="0" smtClean="0"/>
              <a:t> </a:t>
            </a:r>
            <a:r>
              <a:rPr lang="it-IT" dirty="0" err="1" smtClean="0"/>
              <a:t>restriction</a:t>
            </a:r>
            <a:r>
              <a:rPr lang="it-IT" dirty="0" smtClean="0"/>
              <a:t>  </a:t>
            </a:r>
          </a:p>
          <a:p>
            <a:pPr lvl="1"/>
            <a:r>
              <a:rPr lang="it-IT" dirty="0" err="1" smtClean="0"/>
              <a:t>Obesity</a:t>
            </a:r>
            <a:r>
              <a:rPr lang="it-IT" dirty="0" smtClean="0"/>
              <a:t> and </a:t>
            </a:r>
            <a:r>
              <a:rPr lang="it-IT" dirty="0" err="1" smtClean="0"/>
              <a:t>cancer</a:t>
            </a:r>
            <a:r>
              <a:rPr lang="it-IT" dirty="0" smtClean="0"/>
              <a:t>  </a:t>
            </a:r>
          </a:p>
          <a:p>
            <a:r>
              <a:rPr lang="it-IT" dirty="0" err="1" smtClean="0"/>
              <a:t>Physical</a:t>
            </a:r>
            <a:r>
              <a:rPr lang="it-IT" dirty="0" smtClean="0"/>
              <a:t> </a:t>
            </a:r>
            <a:r>
              <a:rPr lang="it-IT" dirty="0" err="1" smtClean="0"/>
              <a:t>excercise</a:t>
            </a:r>
            <a:r>
              <a:rPr lang="it-IT" dirty="0" smtClean="0"/>
              <a:t>  </a:t>
            </a:r>
          </a:p>
          <a:p>
            <a:r>
              <a:rPr lang="it-IT" dirty="0" err="1" smtClean="0"/>
              <a:t>Biological</a:t>
            </a:r>
            <a:r>
              <a:rPr lang="it-IT" dirty="0" smtClean="0"/>
              <a:t> clock  </a:t>
            </a:r>
            <a:endParaRPr lang="it-IT" dirty="0"/>
          </a:p>
          <a:p>
            <a:pPr marL="0" indent="0" algn="ctr">
              <a:buNone/>
            </a:pPr>
            <a:endParaRPr lang="it-IT" dirty="0"/>
          </a:p>
        </p:txBody>
      </p:sp>
      <p:sp>
        <p:nvSpPr>
          <p:cNvPr id="4" name="Segnaposto piè di pagina 3"/>
          <p:cNvSpPr>
            <a:spLocks noGrp="1"/>
          </p:cNvSpPr>
          <p:nvPr>
            <p:ph type="ftr" sz="quarter" idx="11"/>
          </p:nvPr>
        </p:nvSpPr>
        <p:spPr/>
        <p:txBody>
          <a:bodyPr/>
          <a:lstStyle/>
          <a:p>
            <a:r>
              <a:rPr lang="it-IT" smtClean="0"/>
              <a:t>991SV-BIOCHEMISTRY OF AGE RELATED DISEASES </a:t>
            </a:r>
            <a:endParaRPr lang="it-IT"/>
          </a:p>
        </p:txBody>
      </p:sp>
      <p:sp>
        <p:nvSpPr>
          <p:cNvPr id="5" name="Segnaposto numero diapositiva 4"/>
          <p:cNvSpPr>
            <a:spLocks noGrp="1"/>
          </p:cNvSpPr>
          <p:nvPr>
            <p:ph type="sldNum" sz="quarter" idx="12"/>
          </p:nvPr>
        </p:nvSpPr>
        <p:spPr/>
        <p:txBody>
          <a:bodyPr/>
          <a:lstStyle/>
          <a:p>
            <a:fld id="{2DA65D15-912F-9A42-9386-3FE2ECFEDC7B}" type="slidenum">
              <a:rPr lang="it-IT" smtClean="0"/>
              <a:t>65</a:t>
            </a:fld>
            <a:endParaRPr lang="it-IT"/>
          </a:p>
        </p:txBody>
      </p:sp>
      <p:sp>
        <p:nvSpPr>
          <p:cNvPr id="6" name="Segnaposto data 5"/>
          <p:cNvSpPr>
            <a:spLocks noGrp="1"/>
          </p:cNvSpPr>
          <p:nvPr>
            <p:ph type="dt" sz="half" idx="10"/>
          </p:nvPr>
        </p:nvSpPr>
        <p:spPr/>
        <p:txBody>
          <a:bodyPr/>
          <a:lstStyle/>
          <a:p>
            <a:r>
              <a:rPr lang="it-IT" smtClean="0"/>
              <a:t>09-10/04/2019</a:t>
            </a:r>
            <a:endParaRPr lang="it-IT"/>
          </a:p>
        </p:txBody>
      </p:sp>
    </p:spTree>
    <p:extLst>
      <p:ext uri="{BB962C8B-B14F-4D97-AF65-F5344CB8AC3E}">
        <p14:creationId xmlns:p14="http://schemas.microsoft.com/office/powerpoint/2010/main" val="27086451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Control of </a:t>
            </a:r>
            <a:r>
              <a:rPr lang="it-IT" dirty="0" err="1"/>
              <a:t>c</a:t>
            </a:r>
            <a:r>
              <a:rPr lang="it-IT" dirty="0" err="1" smtClean="0"/>
              <a:t>ancer</a:t>
            </a:r>
            <a:r>
              <a:rPr lang="it-IT" dirty="0" smtClean="0"/>
              <a:t> </a:t>
            </a:r>
            <a:r>
              <a:rPr lang="it-IT" dirty="0" err="1" smtClean="0"/>
              <a:t>cell</a:t>
            </a:r>
            <a:r>
              <a:rPr lang="it-IT" dirty="0" smtClean="0"/>
              <a:t> </a:t>
            </a:r>
            <a:r>
              <a:rPr lang="it-IT" dirty="0" err="1" smtClean="0"/>
              <a:t>metabolism</a:t>
            </a:r>
            <a:r>
              <a:rPr lang="it-IT" dirty="0" smtClean="0"/>
              <a:t/>
            </a:r>
            <a:br>
              <a:rPr lang="it-IT" dirty="0" smtClean="0"/>
            </a:br>
            <a:r>
              <a:rPr lang="it-IT" i="1" dirty="0" err="1" smtClean="0">
                <a:solidFill>
                  <a:srgbClr val="FF0000"/>
                </a:solidFill>
              </a:rPr>
              <a:t>Ketogenic</a:t>
            </a:r>
            <a:r>
              <a:rPr lang="it-IT" i="1" dirty="0" smtClean="0">
                <a:solidFill>
                  <a:srgbClr val="FF0000"/>
                </a:solidFill>
              </a:rPr>
              <a:t> </a:t>
            </a:r>
            <a:r>
              <a:rPr lang="it-IT" i="1" dirty="0" err="1" smtClean="0">
                <a:solidFill>
                  <a:srgbClr val="FF0000"/>
                </a:solidFill>
              </a:rPr>
              <a:t>diet</a:t>
            </a:r>
            <a:endParaRPr lang="it-IT" i="1" baseline="30000" dirty="0">
              <a:solidFill>
                <a:srgbClr val="FF0000"/>
              </a:solidFill>
            </a:endParaRPr>
          </a:p>
        </p:txBody>
      </p:sp>
      <p:sp>
        <p:nvSpPr>
          <p:cNvPr id="5" name="Segnaposto contenuto 4"/>
          <p:cNvSpPr>
            <a:spLocks noGrp="1"/>
          </p:cNvSpPr>
          <p:nvPr>
            <p:ph idx="1"/>
          </p:nvPr>
        </p:nvSpPr>
        <p:spPr/>
        <p:txBody>
          <a:bodyPr>
            <a:normAutofit/>
          </a:bodyPr>
          <a:lstStyle/>
          <a:p>
            <a:pPr marL="457200" lvl="1" indent="0">
              <a:buNone/>
            </a:pPr>
            <a:endParaRPr lang="it-IT" u="sng" dirty="0" smtClean="0">
              <a:solidFill>
                <a:srgbClr val="FF0000"/>
              </a:solidFill>
            </a:endParaRPr>
          </a:p>
          <a:p>
            <a:pPr marL="0" indent="0">
              <a:buNone/>
            </a:pPr>
            <a:endParaRPr lang="it-IT" baseline="30000" dirty="0"/>
          </a:p>
        </p:txBody>
      </p:sp>
      <p:sp>
        <p:nvSpPr>
          <p:cNvPr id="3" name="Segnaposto piè di pagina 2"/>
          <p:cNvSpPr>
            <a:spLocks noGrp="1"/>
          </p:cNvSpPr>
          <p:nvPr>
            <p:ph type="ftr" sz="quarter" idx="11"/>
          </p:nvPr>
        </p:nvSpPr>
        <p:spPr/>
        <p:txBody>
          <a:bodyPr/>
          <a:lstStyle/>
          <a:p>
            <a:r>
              <a:rPr lang="it-IT" smtClean="0"/>
              <a:t>991SV-BIOCHEMISTRY OF AGE RELATED DISEASES </a:t>
            </a:r>
            <a:endParaRPr lang="it-IT"/>
          </a:p>
        </p:txBody>
      </p:sp>
      <p:sp>
        <p:nvSpPr>
          <p:cNvPr id="4" name="Segnaposto numero diapositiva 3"/>
          <p:cNvSpPr>
            <a:spLocks noGrp="1"/>
          </p:cNvSpPr>
          <p:nvPr>
            <p:ph type="sldNum" sz="quarter" idx="12"/>
          </p:nvPr>
        </p:nvSpPr>
        <p:spPr/>
        <p:txBody>
          <a:bodyPr/>
          <a:lstStyle/>
          <a:p>
            <a:fld id="{2DA65D15-912F-9A42-9386-3FE2ECFEDC7B}" type="slidenum">
              <a:rPr lang="it-IT" smtClean="0"/>
              <a:t>66</a:t>
            </a:fld>
            <a:endParaRPr lang="it-IT"/>
          </a:p>
        </p:txBody>
      </p:sp>
      <p:pic>
        <p:nvPicPr>
          <p:cNvPr id="6" name="Immagine 5"/>
          <p:cNvPicPr>
            <a:picLocks noChangeAspect="1"/>
          </p:cNvPicPr>
          <p:nvPr/>
        </p:nvPicPr>
        <p:blipFill>
          <a:blip r:embed="rId2"/>
          <a:stretch>
            <a:fillRect/>
          </a:stretch>
        </p:blipFill>
        <p:spPr>
          <a:xfrm>
            <a:off x="1336721" y="1417639"/>
            <a:ext cx="6778580" cy="4895641"/>
          </a:xfrm>
          <a:prstGeom prst="rect">
            <a:avLst/>
          </a:prstGeom>
        </p:spPr>
      </p:pic>
      <p:sp>
        <p:nvSpPr>
          <p:cNvPr id="7" name="Segnaposto data 6"/>
          <p:cNvSpPr>
            <a:spLocks noGrp="1"/>
          </p:cNvSpPr>
          <p:nvPr>
            <p:ph type="dt" sz="half" idx="10"/>
          </p:nvPr>
        </p:nvSpPr>
        <p:spPr/>
        <p:txBody>
          <a:bodyPr/>
          <a:lstStyle/>
          <a:p>
            <a:r>
              <a:rPr lang="it-IT" smtClean="0"/>
              <a:t>09-10/04/2019</a:t>
            </a:r>
            <a:endParaRPr lang="it-IT"/>
          </a:p>
        </p:txBody>
      </p:sp>
    </p:spTree>
    <p:extLst>
      <p:ext uri="{BB962C8B-B14F-4D97-AF65-F5344CB8AC3E}">
        <p14:creationId xmlns:p14="http://schemas.microsoft.com/office/powerpoint/2010/main" val="1915288030"/>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Control of </a:t>
            </a:r>
            <a:r>
              <a:rPr lang="it-IT" dirty="0" err="1"/>
              <a:t>c</a:t>
            </a:r>
            <a:r>
              <a:rPr lang="it-IT" dirty="0" err="1" smtClean="0"/>
              <a:t>ancer</a:t>
            </a:r>
            <a:r>
              <a:rPr lang="it-IT" dirty="0" smtClean="0"/>
              <a:t> </a:t>
            </a:r>
            <a:r>
              <a:rPr lang="it-IT" dirty="0" err="1" smtClean="0"/>
              <a:t>cell</a:t>
            </a:r>
            <a:r>
              <a:rPr lang="it-IT" dirty="0" smtClean="0"/>
              <a:t> </a:t>
            </a:r>
            <a:r>
              <a:rPr lang="it-IT" dirty="0" err="1" smtClean="0"/>
              <a:t>metabolism</a:t>
            </a:r>
            <a:r>
              <a:rPr lang="it-IT" dirty="0" smtClean="0"/>
              <a:t/>
            </a:r>
            <a:br>
              <a:rPr lang="it-IT" dirty="0" smtClean="0"/>
            </a:br>
            <a:r>
              <a:rPr lang="it-IT" i="1" dirty="0" err="1" smtClean="0"/>
              <a:t>Ketogenic</a:t>
            </a:r>
            <a:r>
              <a:rPr lang="it-IT" i="1" dirty="0" smtClean="0"/>
              <a:t> </a:t>
            </a:r>
            <a:r>
              <a:rPr lang="it-IT" i="1" dirty="0" err="1" smtClean="0"/>
              <a:t>diet</a:t>
            </a:r>
            <a:endParaRPr lang="it-IT" i="1" baseline="30000" dirty="0"/>
          </a:p>
        </p:txBody>
      </p:sp>
      <p:sp>
        <p:nvSpPr>
          <p:cNvPr id="5" name="Segnaposto contenuto 4"/>
          <p:cNvSpPr>
            <a:spLocks noGrp="1"/>
          </p:cNvSpPr>
          <p:nvPr>
            <p:ph idx="1"/>
          </p:nvPr>
        </p:nvSpPr>
        <p:spPr/>
        <p:txBody>
          <a:bodyPr>
            <a:normAutofit fontScale="92500" lnSpcReduction="20000"/>
          </a:bodyPr>
          <a:lstStyle/>
          <a:p>
            <a:pPr marL="0" indent="0" algn="ctr">
              <a:buNone/>
            </a:pPr>
            <a:r>
              <a:rPr lang="it-IT" u="sng" dirty="0" smtClean="0"/>
              <a:t>No </a:t>
            </a:r>
            <a:r>
              <a:rPr lang="it-IT" u="sng" dirty="0" err="1" smtClean="0"/>
              <a:t>glucose</a:t>
            </a:r>
            <a:endParaRPr lang="it-IT" u="sng" dirty="0" smtClean="0"/>
          </a:p>
          <a:p>
            <a:r>
              <a:rPr lang="it-IT" u="sng" dirty="0" smtClean="0"/>
              <a:t>No </a:t>
            </a:r>
            <a:r>
              <a:rPr lang="it-IT" u="sng" dirty="0" err="1" smtClean="0"/>
              <a:t>glycolysis</a:t>
            </a:r>
            <a:r>
              <a:rPr lang="it-IT" u="sng" dirty="0"/>
              <a:t>:</a:t>
            </a:r>
          </a:p>
          <a:p>
            <a:pPr lvl="1"/>
            <a:r>
              <a:rPr lang="it-IT" u="sng" dirty="0" err="1" smtClean="0">
                <a:solidFill>
                  <a:srgbClr val="FF0000"/>
                </a:solidFill>
              </a:rPr>
              <a:t>Less</a:t>
            </a:r>
            <a:r>
              <a:rPr lang="it-IT" u="sng" dirty="0" smtClean="0">
                <a:solidFill>
                  <a:srgbClr val="FF0000"/>
                </a:solidFill>
              </a:rPr>
              <a:t> ATP</a:t>
            </a:r>
          </a:p>
          <a:p>
            <a:pPr lvl="1"/>
            <a:r>
              <a:rPr lang="it-IT" u="sng" dirty="0" err="1" smtClean="0">
                <a:solidFill>
                  <a:srgbClr val="FF0000"/>
                </a:solidFill>
              </a:rPr>
              <a:t>Less</a:t>
            </a:r>
            <a:r>
              <a:rPr lang="it-IT" u="sng" dirty="0" smtClean="0">
                <a:solidFill>
                  <a:srgbClr val="FF0000"/>
                </a:solidFill>
              </a:rPr>
              <a:t> </a:t>
            </a:r>
            <a:r>
              <a:rPr lang="it-IT" u="sng" dirty="0" err="1" smtClean="0">
                <a:solidFill>
                  <a:srgbClr val="FF0000"/>
                </a:solidFill>
              </a:rPr>
              <a:t>pyruvate</a:t>
            </a:r>
            <a:r>
              <a:rPr lang="it-IT" u="sng" dirty="0" smtClean="0">
                <a:solidFill>
                  <a:srgbClr val="FF0000"/>
                </a:solidFill>
              </a:rPr>
              <a:t>/</a:t>
            </a:r>
            <a:r>
              <a:rPr lang="it-IT" u="sng" dirty="0" err="1" smtClean="0">
                <a:solidFill>
                  <a:srgbClr val="FF0000"/>
                </a:solidFill>
              </a:rPr>
              <a:t>lactate</a:t>
            </a:r>
            <a:endParaRPr lang="it-IT" u="sng" dirty="0" smtClean="0">
              <a:solidFill>
                <a:srgbClr val="FF0000"/>
              </a:solidFill>
            </a:endParaRPr>
          </a:p>
          <a:p>
            <a:r>
              <a:rPr lang="it-IT" u="sng" dirty="0" smtClean="0">
                <a:solidFill>
                  <a:srgbClr val="000000"/>
                </a:solidFill>
              </a:rPr>
              <a:t>No </a:t>
            </a:r>
            <a:r>
              <a:rPr lang="it-IT" u="sng" dirty="0" err="1" smtClean="0">
                <a:solidFill>
                  <a:srgbClr val="000000"/>
                </a:solidFill>
              </a:rPr>
              <a:t>pentose-P</a:t>
            </a:r>
            <a:r>
              <a:rPr lang="it-IT" u="sng" dirty="0" smtClean="0">
                <a:solidFill>
                  <a:srgbClr val="000000"/>
                </a:solidFill>
              </a:rPr>
              <a:t> </a:t>
            </a:r>
            <a:r>
              <a:rPr lang="it-IT" u="sng" dirty="0" err="1" smtClean="0">
                <a:solidFill>
                  <a:srgbClr val="000000"/>
                </a:solidFill>
              </a:rPr>
              <a:t>patway</a:t>
            </a:r>
            <a:r>
              <a:rPr lang="it-IT" u="sng" dirty="0" smtClean="0">
                <a:solidFill>
                  <a:srgbClr val="000000"/>
                </a:solidFill>
              </a:rPr>
              <a:t>: </a:t>
            </a:r>
          </a:p>
          <a:p>
            <a:pPr lvl="1"/>
            <a:r>
              <a:rPr lang="it-IT" u="sng" dirty="0" err="1" smtClean="0">
                <a:solidFill>
                  <a:srgbClr val="FF0000"/>
                </a:solidFill>
              </a:rPr>
              <a:t>less</a:t>
            </a:r>
            <a:r>
              <a:rPr lang="it-IT" u="sng" dirty="0" smtClean="0">
                <a:solidFill>
                  <a:srgbClr val="FF0000"/>
                </a:solidFill>
              </a:rPr>
              <a:t> NADPH</a:t>
            </a:r>
          </a:p>
          <a:p>
            <a:pPr lvl="1"/>
            <a:r>
              <a:rPr lang="it-IT" u="sng" dirty="0" err="1" smtClean="0">
                <a:solidFill>
                  <a:srgbClr val="FF0000"/>
                </a:solidFill>
              </a:rPr>
              <a:t>less</a:t>
            </a:r>
            <a:r>
              <a:rPr lang="it-IT" u="sng" dirty="0" smtClean="0">
                <a:solidFill>
                  <a:srgbClr val="FF0000"/>
                </a:solidFill>
              </a:rPr>
              <a:t> GSH</a:t>
            </a:r>
          </a:p>
          <a:p>
            <a:r>
              <a:rPr lang="it-IT" u="sng" dirty="0" smtClean="0">
                <a:solidFill>
                  <a:srgbClr val="000000"/>
                </a:solidFill>
              </a:rPr>
              <a:t>More </a:t>
            </a:r>
            <a:r>
              <a:rPr lang="it-IT" u="sng" dirty="0" err="1" smtClean="0">
                <a:solidFill>
                  <a:srgbClr val="000000"/>
                </a:solidFill>
              </a:rPr>
              <a:t>oxidative</a:t>
            </a:r>
            <a:r>
              <a:rPr lang="it-IT" u="sng" dirty="0" smtClean="0">
                <a:solidFill>
                  <a:srgbClr val="000000"/>
                </a:solidFill>
              </a:rPr>
              <a:t> </a:t>
            </a:r>
            <a:r>
              <a:rPr lang="it-IT" u="sng" dirty="0" err="1" smtClean="0">
                <a:solidFill>
                  <a:srgbClr val="000000"/>
                </a:solidFill>
              </a:rPr>
              <a:t>phosphorylation</a:t>
            </a:r>
            <a:endParaRPr lang="it-IT" u="sng" dirty="0" smtClean="0">
              <a:solidFill>
                <a:srgbClr val="000000"/>
              </a:solidFill>
            </a:endParaRPr>
          </a:p>
          <a:p>
            <a:pPr lvl="1"/>
            <a:r>
              <a:rPr lang="it-IT" u="sng" dirty="0" smtClean="0">
                <a:solidFill>
                  <a:srgbClr val="FF0000"/>
                </a:solidFill>
              </a:rPr>
              <a:t>More mito-ROS</a:t>
            </a:r>
          </a:p>
          <a:p>
            <a:pPr lvl="1"/>
            <a:r>
              <a:rPr lang="it-IT" u="sng" dirty="0" err="1" smtClean="0">
                <a:solidFill>
                  <a:srgbClr val="FF0000"/>
                </a:solidFill>
              </a:rPr>
              <a:t>Cancer</a:t>
            </a:r>
            <a:r>
              <a:rPr lang="it-IT" u="sng" dirty="0" smtClean="0">
                <a:solidFill>
                  <a:srgbClr val="FF0000"/>
                </a:solidFill>
              </a:rPr>
              <a:t> </a:t>
            </a:r>
            <a:r>
              <a:rPr lang="it-IT" u="sng" dirty="0" err="1" smtClean="0">
                <a:solidFill>
                  <a:srgbClr val="FF0000"/>
                </a:solidFill>
              </a:rPr>
              <a:t>cell</a:t>
            </a:r>
            <a:r>
              <a:rPr lang="it-IT" u="sng" dirty="0" smtClean="0">
                <a:solidFill>
                  <a:srgbClr val="FF0000"/>
                </a:solidFill>
              </a:rPr>
              <a:t> </a:t>
            </a:r>
            <a:r>
              <a:rPr lang="it-IT" u="sng" dirty="0" err="1" smtClean="0">
                <a:solidFill>
                  <a:srgbClr val="FF0000"/>
                </a:solidFill>
              </a:rPr>
              <a:t>toxicity</a:t>
            </a:r>
            <a:r>
              <a:rPr lang="it-IT" u="sng" dirty="0" smtClean="0">
                <a:solidFill>
                  <a:srgbClr val="FF0000"/>
                </a:solidFill>
              </a:rPr>
              <a:t> </a:t>
            </a:r>
          </a:p>
          <a:p>
            <a:pPr marL="0" indent="0">
              <a:buNone/>
            </a:pPr>
            <a:endParaRPr lang="it-IT" baseline="30000" dirty="0"/>
          </a:p>
        </p:txBody>
      </p:sp>
      <p:sp>
        <p:nvSpPr>
          <p:cNvPr id="3" name="Segnaposto piè di pagina 2"/>
          <p:cNvSpPr>
            <a:spLocks noGrp="1"/>
          </p:cNvSpPr>
          <p:nvPr>
            <p:ph type="ftr" sz="quarter" idx="11"/>
          </p:nvPr>
        </p:nvSpPr>
        <p:spPr/>
        <p:txBody>
          <a:bodyPr/>
          <a:lstStyle/>
          <a:p>
            <a:r>
              <a:rPr lang="it-IT" smtClean="0"/>
              <a:t>991SV-BIOCHEMISTRY OF AGE RELATED DISEASES </a:t>
            </a:r>
            <a:endParaRPr lang="it-IT"/>
          </a:p>
        </p:txBody>
      </p:sp>
      <p:sp>
        <p:nvSpPr>
          <p:cNvPr id="4" name="Segnaposto numero diapositiva 3"/>
          <p:cNvSpPr>
            <a:spLocks noGrp="1"/>
          </p:cNvSpPr>
          <p:nvPr>
            <p:ph type="sldNum" sz="quarter" idx="12"/>
          </p:nvPr>
        </p:nvSpPr>
        <p:spPr/>
        <p:txBody>
          <a:bodyPr/>
          <a:lstStyle/>
          <a:p>
            <a:fld id="{2DA65D15-912F-9A42-9386-3FE2ECFEDC7B}" type="slidenum">
              <a:rPr lang="it-IT" smtClean="0"/>
              <a:t>67</a:t>
            </a:fld>
            <a:endParaRPr lang="it-IT"/>
          </a:p>
        </p:txBody>
      </p:sp>
      <p:sp>
        <p:nvSpPr>
          <p:cNvPr id="6" name="Segnaposto data 5"/>
          <p:cNvSpPr>
            <a:spLocks noGrp="1"/>
          </p:cNvSpPr>
          <p:nvPr>
            <p:ph type="dt" sz="half" idx="10"/>
          </p:nvPr>
        </p:nvSpPr>
        <p:spPr/>
        <p:txBody>
          <a:bodyPr/>
          <a:lstStyle/>
          <a:p>
            <a:r>
              <a:rPr lang="it-IT" smtClean="0"/>
              <a:t>09-10/04/2019</a:t>
            </a:r>
            <a:endParaRPr lang="it-IT"/>
          </a:p>
        </p:txBody>
      </p:sp>
    </p:spTree>
    <p:extLst>
      <p:ext uri="{BB962C8B-B14F-4D97-AF65-F5344CB8AC3E}">
        <p14:creationId xmlns:p14="http://schemas.microsoft.com/office/powerpoint/2010/main" val="1334540407"/>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a:t>Control of </a:t>
            </a:r>
            <a:r>
              <a:rPr lang="it-IT" dirty="0" err="1"/>
              <a:t>cancer</a:t>
            </a:r>
            <a:r>
              <a:rPr lang="it-IT" dirty="0"/>
              <a:t> </a:t>
            </a:r>
            <a:r>
              <a:rPr lang="it-IT" dirty="0" err="1"/>
              <a:t>cell</a:t>
            </a:r>
            <a:r>
              <a:rPr lang="it-IT" dirty="0"/>
              <a:t> </a:t>
            </a:r>
            <a:r>
              <a:rPr lang="it-IT" dirty="0" err="1"/>
              <a:t>metabolism</a:t>
            </a:r>
            <a:r>
              <a:rPr lang="it-IT" dirty="0"/>
              <a:t/>
            </a:r>
            <a:br>
              <a:rPr lang="it-IT" dirty="0"/>
            </a:br>
            <a:r>
              <a:rPr lang="it-IT" i="1" dirty="0"/>
              <a:t>Calorie </a:t>
            </a:r>
            <a:r>
              <a:rPr lang="it-IT" i="1" dirty="0" err="1" smtClean="0"/>
              <a:t>restriction</a:t>
            </a:r>
            <a:endParaRPr lang="it-IT" i="1" dirty="0"/>
          </a:p>
        </p:txBody>
      </p:sp>
      <p:sp>
        <p:nvSpPr>
          <p:cNvPr id="6" name="Sottotitolo 5"/>
          <p:cNvSpPr>
            <a:spLocks noGrp="1"/>
          </p:cNvSpPr>
          <p:nvPr>
            <p:ph idx="1"/>
          </p:nvPr>
        </p:nvSpPr>
        <p:spPr/>
        <p:txBody>
          <a:bodyPr>
            <a:normAutofit fontScale="77500" lnSpcReduction="20000"/>
          </a:bodyPr>
          <a:lstStyle/>
          <a:p>
            <a:pPr marL="0" indent="0" algn="ctr">
              <a:buNone/>
            </a:pPr>
            <a:r>
              <a:rPr lang="it-IT" i="1" dirty="0" err="1" smtClean="0">
                <a:latin typeface="+mj-lt"/>
              </a:rPr>
              <a:t>Reduction</a:t>
            </a:r>
            <a:r>
              <a:rPr lang="it-IT" i="1" dirty="0" smtClean="0">
                <a:latin typeface="+mj-lt"/>
              </a:rPr>
              <a:t> (</a:t>
            </a:r>
            <a:r>
              <a:rPr lang="it-IT" i="1" dirty="0">
                <a:latin typeface="+mj-lt"/>
              </a:rPr>
              <a:t>by 30-50%) </a:t>
            </a:r>
            <a:r>
              <a:rPr lang="it-IT" i="1" dirty="0" smtClean="0">
                <a:solidFill>
                  <a:schemeClr val="tx1"/>
                </a:solidFill>
                <a:latin typeface="+mj-lt"/>
              </a:rPr>
              <a:t>in </a:t>
            </a:r>
            <a:r>
              <a:rPr lang="it-IT" i="1" dirty="0">
                <a:solidFill>
                  <a:schemeClr val="tx1"/>
                </a:solidFill>
                <a:latin typeface="+mj-lt"/>
              </a:rPr>
              <a:t>calorie </a:t>
            </a:r>
            <a:r>
              <a:rPr lang="it-IT" i="1" dirty="0" err="1" smtClean="0">
                <a:solidFill>
                  <a:srgbClr val="000000"/>
                </a:solidFill>
                <a:latin typeface="+mj-lt"/>
              </a:rPr>
              <a:t>intake</a:t>
            </a:r>
            <a:endParaRPr lang="it-IT" i="1" dirty="0" smtClean="0">
              <a:solidFill>
                <a:schemeClr val="tx1"/>
              </a:solidFill>
              <a:latin typeface="+mj-lt"/>
            </a:endParaRPr>
          </a:p>
          <a:p>
            <a:pPr marL="0" indent="0" algn="ctr">
              <a:buNone/>
            </a:pPr>
            <a:r>
              <a:rPr lang="it-IT" i="1" u="sng" dirty="0" err="1" smtClean="0">
                <a:solidFill>
                  <a:schemeClr val="tx1"/>
                </a:solidFill>
              </a:rPr>
              <a:t>without</a:t>
            </a:r>
            <a:r>
              <a:rPr lang="it-IT" i="1" u="sng" dirty="0" smtClean="0">
                <a:solidFill>
                  <a:schemeClr val="tx1"/>
                </a:solidFill>
              </a:rPr>
              <a:t> </a:t>
            </a:r>
            <a:r>
              <a:rPr lang="it-IT" i="1" u="sng" dirty="0" err="1" smtClean="0">
                <a:solidFill>
                  <a:schemeClr val="tx1"/>
                </a:solidFill>
              </a:rPr>
              <a:t>malnutrition</a:t>
            </a:r>
            <a:endParaRPr lang="it-IT" i="1" u="sng" dirty="0" smtClean="0">
              <a:solidFill>
                <a:schemeClr val="tx1"/>
              </a:solidFill>
            </a:endParaRPr>
          </a:p>
          <a:p>
            <a:r>
              <a:rPr lang="it-IT" dirty="0" err="1" smtClean="0">
                <a:solidFill>
                  <a:srgbClr val="000000"/>
                </a:solidFill>
              </a:rPr>
              <a:t>vegetables</a:t>
            </a:r>
            <a:r>
              <a:rPr lang="it-IT" dirty="0">
                <a:solidFill>
                  <a:srgbClr val="000000"/>
                </a:solidFill>
              </a:rPr>
              <a:t>, </a:t>
            </a:r>
            <a:endParaRPr lang="it-IT" dirty="0" smtClean="0">
              <a:solidFill>
                <a:srgbClr val="000000"/>
              </a:solidFill>
            </a:endParaRPr>
          </a:p>
          <a:p>
            <a:r>
              <a:rPr lang="it-IT" dirty="0" err="1" smtClean="0">
                <a:solidFill>
                  <a:srgbClr val="000000"/>
                </a:solidFill>
              </a:rPr>
              <a:t>fruits</a:t>
            </a:r>
            <a:r>
              <a:rPr lang="it-IT" dirty="0">
                <a:solidFill>
                  <a:srgbClr val="000000"/>
                </a:solidFill>
              </a:rPr>
              <a:t>, </a:t>
            </a:r>
            <a:endParaRPr lang="it-IT" dirty="0" smtClean="0">
              <a:solidFill>
                <a:srgbClr val="000000"/>
              </a:solidFill>
            </a:endParaRPr>
          </a:p>
          <a:p>
            <a:r>
              <a:rPr lang="it-IT" dirty="0" err="1" smtClean="0">
                <a:solidFill>
                  <a:srgbClr val="000000"/>
                </a:solidFill>
              </a:rPr>
              <a:t>whole</a:t>
            </a:r>
            <a:r>
              <a:rPr lang="it-IT" dirty="0" smtClean="0">
                <a:solidFill>
                  <a:srgbClr val="000000"/>
                </a:solidFill>
              </a:rPr>
              <a:t> </a:t>
            </a:r>
            <a:r>
              <a:rPr lang="it-IT" dirty="0" err="1">
                <a:solidFill>
                  <a:srgbClr val="000000"/>
                </a:solidFill>
              </a:rPr>
              <a:t>grains</a:t>
            </a:r>
            <a:r>
              <a:rPr lang="it-IT" dirty="0">
                <a:solidFill>
                  <a:srgbClr val="000000"/>
                </a:solidFill>
              </a:rPr>
              <a:t>, </a:t>
            </a:r>
            <a:endParaRPr lang="it-IT" dirty="0" smtClean="0">
              <a:solidFill>
                <a:srgbClr val="000000"/>
              </a:solidFill>
            </a:endParaRPr>
          </a:p>
          <a:p>
            <a:r>
              <a:rPr lang="it-IT" dirty="0" err="1" smtClean="0">
                <a:solidFill>
                  <a:srgbClr val="000000"/>
                </a:solidFill>
              </a:rPr>
              <a:t>nuts</a:t>
            </a:r>
            <a:r>
              <a:rPr lang="it-IT" dirty="0">
                <a:solidFill>
                  <a:srgbClr val="000000"/>
                </a:solidFill>
              </a:rPr>
              <a:t>, </a:t>
            </a:r>
            <a:endParaRPr lang="it-IT" dirty="0" smtClean="0">
              <a:solidFill>
                <a:srgbClr val="000000"/>
              </a:solidFill>
            </a:endParaRPr>
          </a:p>
          <a:p>
            <a:r>
              <a:rPr lang="it-IT" dirty="0" err="1" smtClean="0">
                <a:solidFill>
                  <a:srgbClr val="000000"/>
                </a:solidFill>
              </a:rPr>
              <a:t>egg</a:t>
            </a:r>
            <a:r>
              <a:rPr lang="it-IT" dirty="0" smtClean="0">
                <a:solidFill>
                  <a:srgbClr val="000000"/>
                </a:solidFill>
              </a:rPr>
              <a:t> </a:t>
            </a:r>
            <a:r>
              <a:rPr lang="it-IT" dirty="0" err="1">
                <a:solidFill>
                  <a:srgbClr val="000000"/>
                </a:solidFill>
              </a:rPr>
              <a:t>whites</a:t>
            </a:r>
            <a:r>
              <a:rPr lang="it-IT" dirty="0">
                <a:solidFill>
                  <a:srgbClr val="000000"/>
                </a:solidFill>
              </a:rPr>
              <a:t>, </a:t>
            </a:r>
            <a:endParaRPr lang="it-IT" dirty="0" smtClean="0">
              <a:solidFill>
                <a:srgbClr val="000000"/>
              </a:solidFill>
            </a:endParaRPr>
          </a:p>
          <a:p>
            <a:r>
              <a:rPr lang="it-IT" dirty="0" err="1" smtClean="0">
                <a:solidFill>
                  <a:srgbClr val="000000"/>
                </a:solidFill>
              </a:rPr>
              <a:t>fish</a:t>
            </a:r>
            <a:r>
              <a:rPr lang="it-IT" dirty="0">
                <a:solidFill>
                  <a:srgbClr val="000000"/>
                </a:solidFill>
              </a:rPr>
              <a:t>, </a:t>
            </a:r>
            <a:endParaRPr lang="it-IT" dirty="0" smtClean="0">
              <a:solidFill>
                <a:srgbClr val="000000"/>
              </a:solidFill>
            </a:endParaRPr>
          </a:p>
          <a:p>
            <a:r>
              <a:rPr lang="it-IT" dirty="0" err="1" smtClean="0">
                <a:solidFill>
                  <a:srgbClr val="000000"/>
                </a:solidFill>
              </a:rPr>
              <a:t>low</a:t>
            </a:r>
            <a:r>
              <a:rPr lang="it-IT" dirty="0" err="1">
                <a:solidFill>
                  <a:srgbClr val="000000"/>
                </a:solidFill>
              </a:rPr>
              <a:t>-fat</a:t>
            </a:r>
            <a:r>
              <a:rPr lang="it-IT" dirty="0">
                <a:solidFill>
                  <a:srgbClr val="000000"/>
                </a:solidFill>
              </a:rPr>
              <a:t> </a:t>
            </a:r>
            <a:r>
              <a:rPr lang="it-IT" dirty="0" err="1">
                <a:solidFill>
                  <a:srgbClr val="000000"/>
                </a:solidFill>
              </a:rPr>
              <a:t>dairy</a:t>
            </a:r>
            <a:r>
              <a:rPr lang="it-IT" dirty="0">
                <a:solidFill>
                  <a:srgbClr val="000000"/>
                </a:solidFill>
              </a:rPr>
              <a:t> </a:t>
            </a:r>
            <a:r>
              <a:rPr lang="it-IT" dirty="0" err="1" smtClean="0">
                <a:solidFill>
                  <a:srgbClr val="000000"/>
                </a:solidFill>
              </a:rPr>
              <a:t>products</a:t>
            </a:r>
            <a:r>
              <a:rPr lang="it-IT" dirty="0" smtClean="0">
                <a:solidFill>
                  <a:srgbClr val="000000"/>
                </a:solidFill>
              </a:rPr>
              <a:t>,</a:t>
            </a:r>
          </a:p>
          <a:p>
            <a:r>
              <a:rPr lang="it-IT" dirty="0" err="1" smtClean="0">
                <a:solidFill>
                  <a:srgbClr val="000000"/>
                </a:solidFill>
              </a:rPr>
              <a:t>lean</a:t>
            </a:r>
            <a:r>
              <a:rPr lang="it-IT" dirty="0" smtClean="0">
                <a:solidFill>
                  <a:srgbClr val="000000"/>
                </a:solidFill>
              </a:rPr>
              <a:t> </a:t>
            </a:r>
            <a:r>
              <a:rPr lang="it-IT" dirty="0" err="1" smtClean="0">
                <a:solidFill>
                  <a:srgbClr val="000000"/>
                </a:solidFill>
              </a:rPr>
              <a:t>meat</a:t>
            </a:r>
            <a:r>
              <a:rPr lang="it-IT" dirty="0" smtClean="0">
                <a:solidFill>
                  <a:srgbClr val="000000"/>
                </a:solidFill>
              </a:rPr>
              <a:t> </a:t>
            </a:r>
          </a:p>
          <a:p>
            <a:pPr marL="0" indent="0" algn="ctr">
              <a:buNone/>
            </a:pPr>
            <a:r>
              <a:rPr lang="it-IT" i="1" u="sng" dirty="0" err="1" smtClean="0">
                <a:solidFill>
                  <a:srgbClr val="000000"/>
                </a:solidFill>
              </a:rPr>
              <a:t>essential</a:t>
            </a:r>
            <a:r>
              <a:rPr lang="it-IT" i="1" u="sng" dirty="0" smtClean="0">
                <a:solidFill>
                  <a:srgbClr val="000000"/>
                </a:solidFill>
              </a:rPr>
              <a:t> </a:t>
            </a:r>
            <a:r>
              <a:rPr lang="it-IT" i="1" u="sng" dirty="0" err="1" smtClean="0">
                <a:solidFill>
                  <a:srgbClr val="000000"/>
                </a:solidFill>
              </a:rPr>
              <a:t>aminoacids</a:t>
            </a:r>
            <a:r>
              <a:rPr lang="it-IT" i="1" u="sng" dirty="0">
                <a:solidFill>
                  <a:srgbClr val="000000"/>
                </a:solidFill>
              </a:rPr>
              <a:t> </a:t>
            </a:r>
            <a:r>
              <a:rPr lang="it-IT" i="1" u="sng" dirty="0" smtClean="0">
                <a:solidFill>
                  <a:srgbClr val="000000"/>
                </a:solidFill>
              </a:rPr>
              <a:t>and </a:t>
            </a:r>
            <a:r>
              <a:rPr lang="it-IT" i="1" u="sng" dirty="0" err="1" smtClean="0">
                <a:solidFill>
                  <a:srgbClr val="000000"/>
                </a:solidFill>
              </a:rPr>
              <a:t>lipids</a:t>
            </a:r>
            <a:r>
              <a:rPr lang="it-IT" i="1" u="sng" dirty="0" smtClean="0">
                <a:solidFill>
                  <a:srgbClr val="000000"/>
                </a:solidFill>
              </a:rPr>
              <a:t>, </a:t>
            </a:r>
            <a:r>
              <a:rPr lang="it-IT" i="1" u="sng" dirty="0" err="1" smtClean="0">
                <a:solidFill>
                  <a:srgbClr val="000000"/>
                </a:solidFill>
              </a:rPr>
              <a:t>vitamins</a:t>
            </a:r>
            <a:r>
              <a:rPr lang="it-IT" i="1" u="sng" dirty="0" smtClean="0">
                <a:solidFill>
                  <a:srgbClr val="000000"/>
                </a:solidFill>
              </a:rPr>
              <a:t>, </a:t>
            </a:r>
            <a:r>
              <a:rPr lang="it-IT" i="1" u="sng" dirty="0" err="1" smtClean="0">
                <a:solidFill>
                  <a:srgbClr val="000000"/>
                </a:solidFill>
              </a:rPr>
              <a:t>polyphenols</a:t>
            </a:r>
            <a:endParaRPr lang="it-IT" i="1" u="sng" dirty="0">
              <a:solidFill>
                <a:srgbClr val="000000"/>
              </a:solidFill>
            </a:endParaRPr>
          </a:p>
        </p:txBody>
      </p:sp>
      <p:sp>
        <p:nvSpPr>
          <p:cNvPr id="4" name="Segnaposto piè di pagina 3"/>
          <p:cNvSpPr>
            <a:spLocks noGrp="1"/>
          </p:cNvSpPr>
          <p:nvPr>
            <p:ph type="ftr" sz="quarter" idx="11"/>
          </p:nvPr>
        </p:nvSpPr>
        <p:spPr/>
        <p:txBody>
          <a:bodyPr/>
          <a:lstStyle/>
          <a:p>
            <a:r>
              <a:rPr lang="it-IT" smtClean="0"/>
              <a:t>991SV-BIOCHEMISTRY OF AGE RELATED DISEASES </a:t>
            </a:r>
            <a:endParaRPr lang="it-IT"/>
          </a:p>
        </p:txBody>
      </p:sp>
      <p:sp>
        <p:nvSpPr>
          <p:cNvPr id="5" name="Segnaposto numero diapositiva 4"/>
          <p:cNvSpPr>
            <a:spLocks noGrp="1"/>
          </p:cNvSpPr>
          <p:nvPr>
            <p:ph type="sldNum" sz="quarter" idx="12"/>
          </p:nvPr>
        </p:nvSpPr>
        <p:spPr/>
        <p:txBody>
          <a:bodyPr/>
          <a:lstStyle/>
          <a:p>
            <a:fld id="{2DA65D15-912F-9A42-9386-3FE2ECFEDC7B}" type="slidenum">
              <a:rPr lang="it-IT" smtClean="0"/>
              <a:t>68</a:t>
            </a:fld>
            <a:endParaRPr lang="it-IT"/>
          </a:p>
        </p:txBody>
      </p:sp>
      <p:sp>
        <p:nvSpPr>
          <p:cNvPr id="3" name="Segnaposto data 2"/>
          <p:cNvSpPr>
            <a:spLocks noGrp="1"/>
          </p:cNvSpPr>
          <p:nvPr>
            <p:ph type="dt" sz="half" idx="10"/>
          </p:nvPr>
        </p:nvSpPr>
        <p:spPr/>
        <p:txBody>
          <a:bodyPr/>
          <a:lstStyle/>
          <a:p>
            <a:r>
              <a:rPr lang="it-IT" smtClean="0"/>
              <a:t>09-10/04/2019</a:t>
            </a:r>
            <a:endParaRPr lang="it-IT"/>
          </a:p>
        </p:txBody>
      </p:sp>
    </p:spTree>
    <p:extLst>
      <p:ext uri="{BB962C8B-B14F-4D97-AF65-F5344CB8AC3E}">
        <p14:creationId xmlns:p14="http://schemas.microsoft.com/office/powerpoint/2010/main" val="9380433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a:xfrm>
            <a:off x="457200" y="274638"/>
            <a:ext cx="8229600" cy="881062"/>
          </a:xfrm>
        </p:spPr>
        <p:txBody>
          <a:bodyPr>
            <a:noAutofit/>
          </a:bodyPr>
          <a:lstStyle/>
          <a:p>
            <a:r>
              <a:rPr lang="it-IT" sz="2000" dirty="0"/>
              <a:t>http://</a:t>
            </a:r>
            <a:r>
              <a:rPr lang="it-IT" sz="2000" dirty="0" err="1"/>
              <a:t>biochemistry.sbmu.ac.ir</a:t>
            </a:r>
            <a:r>
              <a:rPr lang="it-IT" sz="2000" dirty="0"/>
              <a:t>/uploads/</a:t>
            </a:r>
            <a:r>
              <a:rPr lang="it-IT" sz="2000" dirty="0" err="1"/>
              <a:t>nature_reviews_metabolic_targets_for_cancer_therapy.pdf</a:t>
            </a:r>
            <a:endParaRPr lang="it-IT" sz="2000" dirty="0"/>
          </a:p>
        </p:txBody>
      </p:sp>
      <p:sp>
        <p:nvSpPr>
          <p:cNvPr id="2" name="Segnaposto piè di pagina 1"/>
          <p:cNvSpPr>
            <a:spLocks noGrp="1"/>
          </p:cNvSpPr>
          <p:nvPr>
            <p:ph type="ftr" sz="quarter" idx="11"/>
          </p:nvPr>
        </p:nvSpPr>
        <p:spPr/>
        <p:txBody>
          <a:bodyPr/>
          <a:lstStyle/>
          <a:p>
            <a:r>
              <a:rPr lang="it-IT" smtClean="0"/>
              <a:t>991SV-BIOCHEMISTRY OF AGE RELATED DISEASES </a:t>
            </a:r>
            <a:endParaRPr lang="it-IT"/>
          </a:p>
        </p:txBody>
      </p:sp>
      <p:sp>
        <p:nvSpPr>
          <p:cNvPr id="3" name="Segnaposto numero diapositiva 2"/>
          <p:cNvSpPr>
            <a:spLocks noGrp="1"/>
          </p:cNvSpPr>
          <p:nvPr>
            <p:ph type="sldNum" sz="quarter" idx="12"/>
          </p:nvPr>
        </p:nvSpPr>
        <p:spPr/>
        <p:txBody>
          <a:bodyPr/>
          <a:lstStyle/>
          <a:p>
            <a:fld id="{2DA65D15-912F-9A42-9386-3FE2ECFEDC7B}" type="slidenum">
              <a:rPr lang="it-IT" smtClean="0"/>
              <a:t>6</a:t>
            </a:fld>
            <a:endParaRPr lang="it-IT"/>
          </a:p>
        </p:txBody>
      </p:sp>
      <p:pic>
        <p:nvPicPr>
          <p:cNvPr id="4" name="Immagine 3"/>
          <p:cNvPicPr>
            <a:picLocks noChangeAspect="1"/>
          </p:cNvPicPr>
          <p:nvPr/>
        </p:nvPicPr>
        <p:blipFill>
          <a:blip r:embed="rId2"/>
          <a:stretch>
            <a:fillRect/>
          </a:stretch>
        </p:blipFill>
        <p:spPr>
          <a:xfrm>
            <a:off x="0" y="1540066"/>
            <a:ext cx="9144000" cy="4522340"/>
          </a:xfrm>
          <a:prstGeom prst="rect">
            <a:avLst/>
          </a:prstGeom>
        </p:spPr>
      </p:pic>
      <p:sp>
        <p:nvSpPr>
          <p:cNvPr id="6" name="Segnaposto data 5"/>
          <p:cNvSpPr>
            <a:spLocks noGrp="1"/>
          </p:cNvSpPr>
          <p:nvPr>
            <p:ph type="dt" sz="half" idx="10"/>
          </p:nvPr>
        </p:nvSpPr>
        <p:spPr/>
        <p:txBody>
          <a:bodyPr/>
          <a:lstStyle/>
          <a:p>
            <a:r>
              <a:rPr lang="it-IT" smtClean="0"/>
              <a:t>09-10/04/2019</a:t>
            </a:r>
            <a:endParaRPr lang="it-IT"/>
          </a:p>
        </p:txBody>
      </p:sp>
    </p:spTree>
    <p:extLst>
      <p:ext uri="{BB962C8B-B14F-4D97-AF65-F5344CB8AC3E}">
        <p14:creationId xmlns:p14="http://schemas.microsoft.com/office/powerpoint/2010/main" val="1757686865"/>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Calorie </a:t>
            </a:r>
            <a:r>
              <a:rPr lang="it-IT" dirty="0" err="1" smtClean="0"/>
              <a:t>restriction</a:t>
            </a:r>
            <a:r>
              <a:rPr lang="it-IT" dirty="0" smtClean="0"/>
              <a:t>: a </a:t>
            </a:r>
            <a:r>
              <a:rPr lang="it-IT" dirty="0" err="1" smtClean="0"/>
              <a:t>nutritional</a:t>
            </a:r>
            <a:r>
              <a:rPr lang="it-IT" dirty="0" smtClean="0"/>
              <a:t> </a:t>
            </a:r>
            <a:r>
              <a:rPr lang="it-IT" dirty="0" err="1" smtClean="0"/>
              <a:t>experiment</a:t>
            </a:r>
            <a:endParaRPr lang="it-IT" dirty="0"/>
          </a:p>
        </p:txBody>
      </p:sp>
      <p:sp>
        <p:nvSpPr>
          <p:cNvPr id="3" name="Segnaposto contenuto 2"/>
          <p:cNvSpPr>
            <a:spLocks noGrp="1"/>
          </p:cNvSpPr>
          <p:nvPr>
            <p:ph idx="1"/>
          </p:nvPr>
        </p:nvSpPr>
        <p:spPr/>
        <p:txBody>
          <a:bodyPr>
            <a:normAutofit lnSpcReduction="10000"/>
          </a:bodyPr>
          <a:lstStyle/>
          <a:p>
            <a:pPr marL="0" indent="0">
              <a:buNone/>
            </a:pPr>
            <a:r>
              <a:rPr lang="it-IT" dirty="0"/>
              <a:t>I</a:t>
            </a:r>
            <a:r>
              <a:rPr lang="it-IT" dirty="0" smtClean="0"/>
              <a:t>n </a:t>
            </a:r>
            <a:r>
              <a:rPr lang="it-IT" dirty="0" err="1"/>
              <a:t>many</a:t>
            </a:r>
            <a:r>
              <a:rPr lang="it-IT" dirty="0"/>
              <a:t> </a:t>
            </a:r>
            <a:r>
              <a:rPr lang="it-IT" dirty="0" err="1" smtClean="0"/>
              <a:t>species</a:t>
            </a:r>
            <a:r>
              <a:rPr lang="it-IT" dirty="0" smtClean="0"/>
              <a:t>:</a:t>
            </a:r>
          </a:p>
          <a:p>
            <a:r>
              <a:rPr lang="it-IT" dirty="0" err="1" smtClean="0"/>
              <a:t>yeast</a:t>
            </a:r>
            <a:r>
              <a:rPr lang="it-IT" dirty="0"/>
              <a:t>, </a:t>
            </a:r>
            <a:endParaRPr lang="it-IT" dirty="0" smtClean="0"/>
          </a:p>
          <a:p>
            <a:r>
              <a:rPr lang="it-IT" dirty="0" err="1" smtClean="0"/>
              <a:t>fruit</a:t>
            </a:r>
            <a:r>
              <a:rPr lang="it-IT" dirty="0" smtClean="0"/>
              <a:t> </a:t>
            </a:r>
            <a:r>
              <a:rPr lang="it-IT" dirty="0" err="1"/>
              <a:t>flies</a:t>
            </a:r>
            <a:r>
              <a:rPr lang="it-IT" dirty="0"/>
              <a:t>, </a:t>
            </a:r>
            <a:endParaRPr lang="it-IT" dirty="0" smtClean="0"/>
          </a:p>
          <a:p>
            <a:r>
              <a:rPr lang="it-IT" dirty="0" err="1" smtClean="0"/>
              <a:t>nematodes</a:t>
            </a:r>
            <a:r>
              <a:rPr lang="it-IT" dirty="0"/>
              <a:t>, </a:t>
            </a:r>
            <a:endParaRPr lang="it-IT" dirty="0" smtClean="0"/>
          </a:p>
          <a:p>
            <a:r>
              <a:rPr lang="it-IT" dirty="0" err="1" smtClean="0"/>
              <a:t>fish</a:t>
            </a:r>
            <a:r>
              <a:rPr lang="it-IT" dirty="0"/>
              <a:t>, </a:t>
            </a:r>
            <a:endParaRPr lang="it-IT" dirty="0" smtClean="0"/>
          </a:p>
          <a:p>
            <a:r>
              <a:rPr lang="it-IT" dirty="0" err="1" smtClean="0"/>
              <a:t>rats</a:t>
            </a:r>
            <a:r>
              <a:rPr lang="it-IT" dirty="0"/>
              <a:t>, </a:t>
            </a:r>
            <a:endParaRPr lang="it-IT" dirty="0" smtClean="0"/>
          </a:p>
          <a:p>
            <a:r>
              <a:rPr lang="it-IT" dirty="0" smtClean="0"/>
              <a:t>mice</a:t>
            </a:r>
            <a:r>
              <a:rPr lang="it-IT" dirty="0"/>
              <a:t>, </a:t>
            </a:r>
            <a:endParaRPr lang="it-IT" dirty="0" smtClean="0"/>
          </a:p>
          <a:p>
            <a:r>
              <a:rPr lang="it-IT" dirty="0" smtClean="0"/>
              <a:t>and </a:t>
            </a:r>
            <a:r>
              <a:rPr lang="it-IT" dirty="0"/>
              <a:t>dogs</a:t>
            </a:r>
          </a:p>
        </p:txBody>
      </p:sp>
      <p:sp>
        <p:nvSpPr>
          <p:cNvPr id="4" name="Segnaposto piè di pagina 3"/>
          <p:cNvSpPr>
            <a:spLocks noGrp="1"/>
          </p:cNvSpPr>
          <p:nvPr>
            <p:ph type="ftr" sz="quarter" idx="11"/>
          </p:nvPr>
        </p:nvSpPr>
        <p:spPr/>
        <p:txBody>
          <a:bodyPr/>
          <a:lstStyle/>
          <a:p>
            <a:r>
              <a:rPr lang="it-IT" smtClean="0"/>
              <a:t>991SV-BIOCHEMISTRY OF AGE RELATED DISEASES </a:t>
            </a:r>
            <a:endParaRPr lang="it-IT"/>
          </a:p>
        </p:txBody>
      </p:sp>
      <p:sp>
        <p:nvSpPr>
          <p:cNvPr id="5" name="Segnaposto numero diapositiva 4"/>
          <p:cNvSpPr>
            <a:spLocks noGrp="1"/>
          </p:cNvSpPr>
          <p:nvPr>
            <p:ph type="sldNum" sz="quarter" idx="12"/>
          </p:nvPr>
        </p:nvSpPr>
        <p:spPr/>
        <p:txBody>
          <a:bodyPr/>
          <a:lstStyle/>
          <a:p>
            <a:fld id="{2DA65D15-912F-9A42-9386-3FE2ECFEDC7B}" type="slidenum">
              <a:rPr lang="it-IT" smtClean="0"/>
              <a:t>69</a:t>
            </a:fld>
            <a:endParaRPr lang="it-IT"/>
          </a:p>
        </p:txBody>
      </p:sp>
      <p:sp>
        <p:nvSpPr>
          <p:cNvPr id="6" name="Segnaposto data 5"/>
          <p:cNvSpPr>
            <a:spLocks noGrp="1"/>
          </p:cNvSpPr>
          <p:nvPr>
            <p:ph type="dt" sz="half" idx="10"/>
          </p:nvPr>
        </p:nvSpPr>
        <p:spPr/>
        <p:txBody>
          <a:bodyPr/>
          <a:lstStyle/>
          <a:p>
            <a:r>
              <a:rPr lang="it-IT" smtClean="0"/>
              <a:t>09-10/04/2019</a:t>
            </a:r>
            <a:endParaRPr lang="it-IT"/>
          </a:p>
        </p:txBody>
      </p:sp>
    </p:spTree>
    <p:extLst>
      <p:ext uri="{BB962C8B-B14F-4D97-AF65-F5344CB8AC3E}">
        <p14:creationId xmlns:p14="http://schemas.microsoft.com/office/powerpoint/2010/main" val="20644345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p:txBody>
          <a:bodyPr>
            <a:normAutofit/>
          </a:bodyPr>
          <a:lstStyle/>
          <a:p>
            <a:r>
              <a:rPr lang="it-IT" dirty="0" err="1" smtClean="0"/>
              <a:t>Caloric</a:t>
            </a:r>
            <a:r>
              <a:rPr lang="it-IT" dirty="0" smtClean="0"/>
              <a:t> </a:t>
            </a:r>
            <a:r>
              <a:rPr lang="it-IT" dirty="0" err="1" smtClean="0"/>
              <a:t>restriction</a:t>
            </a:r>
            <a:r>
              <a:rPr lang="it-IT" dirty="0" smtClean="0"/>
              <a:t> &amp; life </a:t>
            </a:r>
            <a:r>
              <a:rPr lang="it-IT" dirty="0" err="1" smtClean="0"/>
              <a:t>span</a:t>
            </a:r>
            <a:endParaRPr lang="it-IT" dirty="0"/>
          </a:p>
        </p:txBody>
      </p:sp>
      <p:sp>
        <p:nvSpPr>
          <p:cNvPr id="4" name="Segnaposto piè di pagina 3"/>
          <p:cNvSpPr>
            <a:spLocks noGrp="1"/>
          </p:cNvSpPr>
          <p:nvPr>
            <p:ph type="ftr" sz="quarter" idx="11"/>
          </p:nvPr>
        </p:nvSpPr>
        <p:spPr/>
        <p:txBody>
          <a:bodyPr/>
          <a:lstStyle/>
          <a:p>
            <a:r>
              <a:rPr lang="it-IT" smtClean="0"/>
              <a:t>991SV-BIOCHEMISTRY OF AGE RELATED DISEASES </a:t>
            </a:r>
            <a:endParaRPr lang="it-IT"/>
          </a:p>
        </p:txBody>
      </p:sp>
      <p:sp>
        <p:nvSpPr>
          <p:cNvPr id="5" name="Segnaposto numero diapositiva 4"/>
          <p:cNvSpPr>
            <a:spLocks noGrp="1"/>
          </p:cNvSpPr>
          <p:nvPr>
            <p:ph type="sldNum" sz="quarter" idx="12"/>
          </p:nvPr>
        </p:nvSpPr>
        <p:spPr/>
        <p:txBody>
          <a:bodyPr/>
          <a:lstStyle/>
          <a:p>
            <a:fld id="{2DA65D15-912F-9A42-9386-3FE2ECFEDC7B}" type="slidenum">
              <a:rPr lang="it-IT" smtClean="0"/>
              <a:t>70</a:t>
            </a:fld>
            <a:endParaRPr lang="it-IT"/>
          </a:p>
        </p:txBody>
      </p:sp>
      <p:sp>
        <p:nvSpPr>
          <p:cNvPr id="2" name="CasellaDiTesto 1"/>
          <p:cNvSpPr txBox="1"/>
          <p:nvPr/>
        </p:nvSpPr>
        <p:spPr>
          <a:xfrm>
            <a:off x="457200" y="5498096"/>
            <a:ext cx="8571717" cy="923330"/>
          </a:xfrm>
          <a:prstGeom prst="rect">
            <a:avLst/>
          </a:prstGeom>
          <a:noFill/>
        </p:spPr>
        <p:txBody>
          <a:bodyPr wrap="square" rtlCol="0">
            <a:spAutoFit/>
          </a:bodyPr>
          <a:lstStyle/>
          <a:p>
            <a:r>
              <a:rPr lang="it-IT" dirty="0" err="1"/>
              <a:t>Weindruch</a:t>
            </a:r>
            <a:r>
              <a:rPr lang="it-IT" dirty="0"/>
              <a:t>, </a:t>
            </a:r>
            <a:r>
              <a:rPr lang="it-IT" dirty="0" err="1"/>
              <a:t>R</a:t>
            </a:r>
            <a:r>
              <a:rPr lang="it-IT" dirty="0"/>
              <a:t>, </a:t>
            </a:r>
            <a:r>
              <a:rPr lang="it-IT" dirty="0" err="1"/>
              <a:t>Walford</a:t>
            </a:r>
            <a:r>
              <a:rPr lang="it-IT" dirty="0"/>
              <a:t>, R.L. et al. (1986). The </a:t>
            </a:r>
            <a:r>
              <a:rPr lang="it-IT" dirty="0" err="1"/>
              <a:t>retardation</a:t>
            </a:r>
            <a:r>
              <a:rPr lang="it-IT" dirty="0"/>
              <a:t> of </a:t>
            </a:r>
            <a:r>
              <a:rPr lang="it-IT" dirty="0" err="1"/>
              <a:t>aging</a:t>
            </a:r>
            <a:r>
              <a:rPr lang="it-IT" dirty="0"/>
              <a:t> in mice by </a:t>
            </a:r>
            <a:r>
              <a:rPr lang="it-IT" dirty="0" err="1"/>
              <a:t>dietary</a:t>
            </a:r>
            <a:r>
              <a:rPr lang="it-IT" dirty="0"/>
              <a:t> </a:t>
            </a:r>
            <a:r>
              <a:rPr lang="it-IT" dirty="0" err="1"/>
              <a:t>restriction</a:t>
            </a:r>
            <a:r>
              <a:rPr lang="it-IT" dirty="0"/>
              <a:t>: </a:t>
            </a:r>
            <a:r>
              <a:rPr lang="it-IT" dirty="0" err="1"/>
              <a:t>longevity</a:t>
            </a:r>
            <a:r>
              <a:rPr lang="it-IT" dirty="0"/>
              <a:t>, </a:t>
            </a:r>
            <a:r>
              <a:rPr lang="it-IT" dirty="0" err="1"/>
              <a:t>cancer</a:t>
            </a:r>
            <a:r>
              <a:rPr lang="it-IT" dirty="0"/>
              <a:t>, </a:t>
            </a:r>
            <a:r>
              <a:rPr lang="it-IT" dirty="0" err="1"/>
              <a:t>immunity</a:t>
            </a:r>
            <a:r>
              <a:rPr lang="it-IT" dirty="0"/>
              <a:t> and </a:t>
            </a:r>
            <a:r>
              <a:rPr lang="it-IT" dirty="0" err="1"/>
              <a:t>lifetime</a:t>
            </a:r>
            <a:r>
              <a:rPr lang="it-IT" dirty="0"/>
              <a:t> </a:t>
            </a:r>
            <a:r>
              <a:rPr lang="it-IT" dirty="0" err="1"/>
              <a:t>energy</a:t>
            </a:r>
            <a:r>
              <a:rPr lang="it-IT" dirty="0"/>
              <a:t> </a:t>
            </a:r>
            <a:r>
              <a:rPr lang="it-IT" dirty="0" err="1"/>
              <a:t>intake</a:t>
            </a:r>
            <a:r>
              <a:rPr lang="it-IT" dirty="0"/>
              <a:t>. Journal of </a:t>
            </a:r>
            <a:r>
              <a:rPr lang="it-IT" dirty="0" err="1"/>
              <a:t>Nutrition</a:t>
            </a:r>
            <a:r>
              <a:rPr lang="it-IT" dirty="0"/>
              <a:t> 116, 641-654.</a:t>
            </a:r>
          </a:p>
        </p:txBody>
      </p:sp>
      <p:pic>
        <p:nvPicPr>
          <p:cNvPr id="3" name="Immagine 2"/>
          <p:cNvPicPr>
            <a:picLocks noChangeAspect="1"/>
          </p:cNvPicPr>
          <p:nvPr/>
        </p:nvPicPr>
        <p:blipFill>
          <a:blip r:embed="rId2"/>
          <a:stretch>
            <a:fillRect/>
          </a:stretch>
        </p:blipFill>
        <p:spPr>
          <a:xfrm>
            <a:off x="1432633" y="1424879"/>
            <a:ext cx="5278468" cy="4073218"/>
          </a:xfrm>
          <a:prstGeom prst="rect">
            <a:avLst/>
          </a:prstGeom>
        </p:spPr>
      </p:pic>
      <p:sp>
        <p:nvSpPr>
          <p:cNvPr id="7" name="Segnaposto data 6"/>
          <p:cNvSpPr>
            <a:spLocks noGrp="1"/>
          </p:cNvSpPr>
          <p:nvPr>
            <p:ph type="dt" sz="half" idx="10"/>
          </p:nvPr>
        </p:nvSpPr>
        <p:spPr/>
        <p:txBody>
          <a:bodyPr/>
          <a:lstStyle/>
          <a:p>
            <a:r>
              <a:rPr lang="it-IT" smtClean="0"/>
              <a:t>09-10/04/2019</a:t>
            </a:r>
            <a:endParaRPr lang="it-IT"/>
          </a:p>
        </p:txBody>
      </p:sp>
    </p:spTree>
    <p:extLst>
      <p:ext uri="{BB962C8B-B14F-4D97-AF65-F5344CB8AC3E}">
        <p14:creationId xmlns:p14="http://schemas.microsoft.com/office/powerpoint/2010/main" val="1604339909"/>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Calorie </a:t>
            </a:r>
            <a:r>
              <a:rPr lang="it-IT" dirty="0" err="1" smtClean="0"/>
              <a:t>restriction</a:t>
            </a:r>
            <a:r>
              <a:rPr lang="it-IT" dirty="0" smtClean="0"/>
              <a:t> in </a:t>
            </a:r>
            <a:r>
              <a:rPr lang="it-IT" dirty="0" err="1" smtClean="0"/>
              <a:t>rodents</a:t>
            </a:r>
            <a:endParaRPr lang="it-IT" dirty="0"/>
          </a:p>
        </p:txBody>
      </p:sp>
      <p:sp>
        <p:nvSpPr>
          <p:cNvPr id="3" name="Segnaposto contenuto 2"/>
          <p:cNvSpPr>
            <a:spLocks noGrp="1"/>
          </p:cNvSpPr>
          <p:nvPr>
            <p:ph idx="1"/>
          </p:nvPr>
        </p:nvSpPr>
        <p:spPr/>
        <p:txBody>
          <a:bodyPr>
            <a:normAutofit lnSpcReduction="10000"/>
          </a:bodyPr>
          <a:lstStyle/>
          <a:p>
            <a:r>
              <a:rPr lang="it-IT" dirty="0" smtClean="0"/>
              <a:t>70</a:t>
            </a:r>
            <a:r>
              <a:rPr lang="it-IT" dirty="0"/>
              <a:t>-80% of </a:t>
            </a:r>
            <a:r>
              <a:rPr lang="it-IT" dirty="0" err="1"/>
              <a:t>all</a:t>
            </a:r>
            <a:r>
              <a:rPr lang="it-IT" dirty="0"/>
              <a:t> </a:t>
            </a:r>
            <a:r>
              <a:rPr lang="it-IT" dirty="0" err="1" smtClean="0"/>
              <a:t>deaths</a:t>
            </a:r>
            <a:r>
              <a:rPr lang="it-IT" dirty="0" smtClean="0"/>
              <a:t> in </a:t>
            </a:r>
            <a:r>
              <a:rPr lang="it-IT" dirty="0" err="1" smtClean="0"/>
              <a:t>rodents</a:t>
            </a:r>
            <a:r>
              <a:rPr lang="it-IT" dirty="0" smtClean="0"/>
              <a:t> are due to </a:t>
            </a:r>
            <a:r>
              <a:rPr lang="it-IT" dirty="0" err="1" smtClean="0"/>
              <a:t>cancer</a:t>
            </a:r>
            <a:r>
              <a:rPr lang="it-IT" dirty="0"/>
              <a:t>.</a:t>
            </a:r>
            <a:r>
              <a:rPr lang="it-IT" dirty="0" smtClean="0"/>
              <a:t> </a:t>
            </a:r>
          </a:p>
          <a:p>
            <a:r>
              <a:rPr lang="it-IT" dirty="0" smtClean="0"/>
              <a:t>Calorie </a:t>
            </a:r>
            <a:r>
              <a:rPr lang="it-IT" dirty="0" err="1"/>
              <a:t>r</a:t>
            </a:r>
            <a:r>
              <a:rPr lang="it-IT" dirty="0" err="1" smtClean="0"/>
              <a:t>estriction</a:t>
            </a:r>
            <a:r>
              <a:rPr lang="it-IT" dirty="0" smtClean="0"/>
              <a:t> </a:t>
            </a:r>
            <a:r>
              <a:rPr lang="it-IT" dirty="0" err="1" smtClean="0"/>
              <a:t>inhibits</a:t>
            </a:r>
            <a:r>
              <a:rPr lang="it-IT" dirty="0" smtClean="0"/>
              <a:t> </a:t>
            </a:r>
            <a:r>
              <a:rPr lang="it-IT" dirty="0" err="1" smtClean="0"/>
              <a:t>several</a:t>
            </a:r>
            <a:r>
              <a:rPr lang="it-IT" dirty="0" smtClean="0"/>
              <a:t> </a:t>
            </a:r>
            <a:r>
              <a:rPr lang="it-IT" dirty="0" err="1" smtClean="0"/>
              <a:t>cancers</a:t>
            </a:r>
            <a:r>
              <a:rPr lang="it-IT" dirty="0" smtClean="0"/>
              <a:t>:</a:t>
            </a:r>
            <a:endParaRPr lang="it-IT" dirty="0"/>
          </a:p>
          <a:p>
            <a:pPr lvl="1"/>
            <a:r>
              <a:rPr lang="it-IT" dirty="0" err="1" smtClean="0"/>
              <a:t>spontaneous</a:t>
            </a:r>
            <a:r>
              <a:rPr lang="it-IT" dirty="0"/>
              <a:t>, </a:t>
            </a:r>
            <a:endParaRPr lang="it-IT" dirty="0" smtClean="0"/>
          </a:p>
          <a:p>
            <a:pPr lvl="1"/>
            <a:r>
              <a:rPr lang="it-IT" dirty="0" err="1" smtClean="0"/>
              <a:t>chemically</a:t>
            </a:r>
            <a:r>
              <a:rPr lang="it-IT" dirty="0" err="1"/>
              <a:t>-induced</a:t>
            </a:r>
            <a:r>
              <a:rPr lang="it-IT" dirty="0"/>
              <a:t> </a:t>
            </a:r>
            <a:endParaRPr lang="it-IT" dirty="0" smtClean="0"/>
          </a:p>
          <a:p>
            <a:pPr lvl="1"/>
            <a:r>
              <a:rPr lang="it-IT" dirty="0" err="1" smtClean="0"/>
              <a:t>radiation</a:t>
            </a:r>
            <a:r>
              <a:rPr lang="it-IT" dirty="0" err="1"/>
              <a:t>-</a:t>
            </a:r>
            <a:r>
              <a:rPr lang="it-IT" dirty="0" err="1" smtClean="0"/>
              <a:t>induced</a:t>
            </a:r>
            <a:endParaRPr lang="it-IT" dirty="0" smtClean="0"/>
          </a:p>
          <a:p>
            <a:r>
              <a:rPr lang="it-IT" dirty="0"/>
              <a:t> </a:t>
            </a:r>
            <a:r>
              <a:rPr lang="it-IT" dirty="0" err="1"/>
              <a:t>However</a:t>
            </a:r>
            <a:r>
              <a:rPr lang="it-IT" dirty="0"/>
              <a:t>, </a:t>
            </a:r>
            <a:r>
              <a:rPr lang="it-IT" dirty="0" err="1" smtClean="0"/>
              <a:t>chronic</a:t>
            </a:r>
            <a:r>
              <a:rPr lang="it-IT" dirty="0" smtClean="0"/>
              <a:t> </a:t>
            </a:r>
            <a:r>
              <a:rPr lang="it-IT" dirty="0"/>
              <a:t>CR </a:t>
            </a:r>
            <a:r>
              <a:rPr lang="it-IT" dirty="0" err="1"/>
              <a:t>may</a:t>
            </a:r>
            <a:r>
              <a:rPr lang="it-IT" dirty="0"/>
              <a:t> </a:t>
            </a:r>
            <a:r>
              <a:rPr lang="it-IT" dirty="0" err="1"/>
              <a:t>also</a:t>
            </a:r>
            <a:r>
              <a:rPr lang="it-IT" dirty="0"/>
              <a:t> </a:t>
            </a:r>
            <a:r>
              <a:rPr lang="it-IT" dirty="0" err="1" smtClean="0"/>
              <a:t>impair</a:t>
            </a:r>
            <a:r>
              <a:rPr lang="it-IT" dirty="0" smtClean="0"/>
              <a:t> </a:t>
            </a:r>
            <a:r>
              <a:rPr lang="it-IT" dirty="0"/>
              <a:t>some </a:t>
            </a:r>
            <a:r>
              <a:rPr lang="it-IT" dirty="0" err="1"/>
              <a:t>key</a:t>
            </a:r>
            <a:r>
              <a:rPr lang="it-IT" dirty="0"/>
              <a:t> </a:t>
            </a:r>
            <a:r>
              <a:rPr lang="it-IT" dirty="0" err="1"/>
              <a:t>functions</a:t>
            </a:r>
            <a:r>
              <a:rPr lang="it-IT" dirty="0"/>
              <a:t>, </a:t>
            </a:r>
            <a:r>
              <a:rPr lang="it-IT" dirty="0" err="1"/>
              <a:t>such</a:t>
            </a:r>
            <a:r>
              <a:rPr lang="it-IT" dirty="0"/>
              <a:t> </a:t>
            </a:r>
            <a:r>
              <a:rPr lang="it-IT" dirty="0" err="1"/>
              <a:t>as</a:t>
            </a:r>
            <a:r>
              <a:rPr lang="it-IT" dirty="0"/>
              <a:t> </a:t>
            </a:r>
            <a:r>
              <a:rPr lang="it-IT" dirty="0" err="1" smtClean="0"/>
              <a:t>immunity</a:t>
            </a:r>
            <a:r>
              <a:rPr lang="it-IT" dirty="0"/>
              <a:t> </a:t>
            </a:r>
            <a:r>
              <a:rPr lang="it-IT" dirty="0" smtClean="0"/>
              <a:t>and </a:t>
            </a:r>
            <a:r>
              <a:rPr lang="it-IT" dirty="0" err="1"/>
              <a:t>wound</a:t>
            </a:r>
            <a:r>
              <a:rPr lang="it-IT" dirty="0"/>
              <a:t> </a:t>
            </a:r>
            <a:r>
              <a:rPr lang="it-IT" dirty="0" err="1"/>
              <a:t>healing</a:t>
            </a:r>
            <a:r>
              <a:rPr lang="it-IT" dirty="0"/>
              <a:t>.</a:t>
            </a:r>
          </a:p>
        </p:txBody>
      </p:sp>
      <p:sp>
        <p:nvSpPr>
          <p:cNvPr id="4" name="Segnaposto piè di pagina 3"/>
          <p:cNvSpPr>
            <a:spLocks noGrp="1"/>
          </p:cNvSpPr>
          <p:nvPr>
            <p:ph type="ftr" sz="quarter" idx="11"/>
          </p:nvPr>
        </p:nvSpPr>
        <p:spPr/>
        <p:txBody>
          <a:bodyPr/>
          <a:lstStyle/>
          <a:p>
            <a:r>
              <a:rPr lang="it-IT" smtClean="0"/>
              <a:t>991SV-BIOCHEMISTRY OF AGE RELATED DISEASES </a:t>
            </a:r>
            <a:endParaRPr lang="it-IT"/>
          </a:p>
        </p:txBody>
      </p:sp>
      <p:sp>
        <p:nvSpPr>
          <p:cNvPr id="5" name="Segnaposto numero diapositiva 4"/>
          <p:cNvSpPr>
            <a:spLocks noGrp="1"/>
          </p:cNvSpPr>
          <p:nvPr>
            <p:ph type="sldNum" sz="quarter" idx="12"/>
          </p:nvPr>
        </p:nvSpPr>
        <p:spPr/>
        <p:txBody>
          <a:bodyPr/>
          <a:lstStyle/>
          <a:p>
            <a:fld id="{2DA65D15-912F-9A42-9386-3FE2ECFEDC7B}" type="slidenum">
              <a:rPr lang="it-IT" smtClean="0"/>
              <a:t>71</a:t>
            </a:fld>
            <a:endParaRPr lang="it-IT"/>
          </a:p>
        </p:txBody>
      </p:sp>
      <p:sp>
        <p:nvSpPr>
          <p:cNvPr id="6" name="Segnaposto data 5"/>
          <p:cNvSpPr>
            <a:spLocks noGrp="1"/>
          </p:cNvSpPr>
          <p:nvPr>
            <p:ph type="dt" sz="half" idx="10"/>
          </p:nvPr>
        </p:nvSpPr>
        <p:spPr/>
        <p:txBody>
          <a:bodyPr/>
          <a:lstStyle/>
          <a:p>
            <a:r>
              <a:rPr lang="it-IT" smtClean="0"/>
              <a:t>09-10/04/2019</a:t>
            </a:r>
            <a:endParaRPr lang="it-IT"/>
          </a:p>
        </p:txBody>
      </p:sp>
    </p:spTree>
    <p:extLst>
      <p:ext uri="{BB962C8B-B14F-4D97-AF65-F5344CB8AC3E}">
        <p14:creationId xmlns:p14="http://schemas.microsoft.com/office/powerpoint/2010/main" val="26541355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err="1" smtClean="0"/>
              <a:t>Food</a:t>
            </a:r>
            <a:r>
              <a:rPr lang="it-IT" dirty="0" smtClean="0"/>
              <a:t> </a:t>
            </a:r>
            <a:r>
              <a:rPr lang="it-IT" dirty="0" err="1" smtClean="0"/>
              <a:t>intake</a:t>
            </a:r>
            <a:r>
              <a:rPr lang="it-IT" dirty="0" smtClean="0"/>
              <a:t> and </a:t>
            </a:r>
            <a:r>
              <a:rPr lang="it-IT" dirty="0" err="1" smtClean="0"/>
              <a:t>tumor</a:t>
            </a:r>
            <a:r>
              <a:rPr lang="it-IT" dirty="0" smtClean="0"/>
              <a:t> </a:t>
            </a:r>
            <a:r>
              <a:rPr lang="it-IT" dirty="0" err="1" smtClean="0"/>
              <a:t>incidence</a:t>
            </a:r>
            <a:r>
              <a:rPr lang="it-IT" dirty="0" smtClean="0"/>
              <a:t/>
            </a:r>
            <a:br>
              <a:rPr lang="it-IT" dirty="0" smtClean="0"/>
            </a:br>
            <a:r>
              <a:rPr lang="it-IT" sz="3100" i="1" dirty="0" err="1" smtClean="0"/>
              <a:t>chemically-induced</a:t>
            </a:r>
            <a:r>
              <a:rPr lang="it-IT" sz="3100" i="1" dirty="0" smtClean="0"/>
              <a:t> </a:t>
            </a:r>
            <a:r>
              <a:rPr lang="it-IT" sz="3100" i="1" dirty="0" err="1" smtClean="0"/>
              <a:t>tumors</a:t>
            </a:r>
            <a:r>
              <a:rPr lang="it-IT" sz="3100" i="1" dirty="0" smtClean="0"/>
              <a:t> in </a:t>
            </a:r>
            <a:r>
              <a:rPr lang="it-IT" sz="3100" i="1" dirty="0" err="1" smtClean="0"/>
              <a:t>rats</a:t>
            </a:r>
            <a:endParaRPr lang="it-IT" sz="3100" i="1" dirty="0"/>
          </a:p>
        </p:txBody>
      </p:sp>
      <p:sp>
        <p:nvSpPr>
          <p:cNvPr id="3" name="Segnaposto piè di pagina 2"/>
          <p:cNvSpPr>
            <a:spLocks noGrp="1"/>
          </p:cNvSpPr>
          <p:nvPr>
            <p:ph type="ftr" sz="quarter" idx="11"/>
          </p:nvPr>
        </p:nvSpPr>
        <p:spPr/>
        <p:txBody>
          <a:bodyPr/>
          <a:lstStyle/>
          <a:p>
            <a:r>
              <a:rPr lang="it-IT" smtClean="0"/>
              <a:t>991SV-BIOCHEMISTRY OF AGE RELATED DISEASES </a:t>
            </a:r>
            <a:endParaRPr lang="it-IT"/>
          </a:p>
        </p:txBody>
      </p:sp>
      <p:sp>
        <p:nvSpPr>
          <p:cNvPr id="4" name="Segnaposto numero diapositiva 3"/>
          <p:cNvSpPr>
            <a:spLocks noGrp="1"/>
          </p:cNvSpPr>
          <p:nvPr>
            <p:ph type="sldNum" sz="quarter" idx="12"/>
          </p:nvPr>
        </p:nvSpPr>
        <p:spPr/>
        <p:txBody>
          <a:bodyPr/>
          <a:lstStyle/>
          <a:p>
            <a:fld id="{2DA65D15-912F-9A42-9386-3FE2ECFEDC7B}" type="slidenum">
              <a:rPr lang="it-IT" smtClean="0"/>
              <a:t>72</a:t>
            </a:fld>
            <a:endParaRPr lang="it-IT"/>
          </a:p>
        </p:txBody>
      </p:sp>
      <p:pic>
        <p:nvPicPr>
          <p:cNvPr id="6" name="Immagine 5"/>
          <p:cNvPicPr>
            <a:picLocks noChangeAspect="1"/>
          </p:cNvPicPr>
          <p:nvPr/>
        </p:nvPicPr>
        <p:blipFill>
          <a:blip r:embed="rId2"/>
          <a:stretch>
            <a:fillRect/>
          </a:stretch>
        </p:blipFill>
        <p:spPr>
          <a:xfrm>
            <a:off x="1112361" y="1417639"/>
            <a:ext cx="6794779" cy="4314422"/>
          </a:xfrm>
          <a:prstGeom prst="rect">
            <a:avLst/>
          </a:prstGeom>
        </p:spPr>
      </p:pic>
      <p:sp>
        <p:nvSpPr>
          <p:cNvPr id="7" name="CasellaDiTesto 6"/>
          <p:cNvSpPr txBox="1"/>
          <p:nvPr/>
        </p:nvSpPr>
        <p:spPr>
          <a:xfrm>
            <a:off x="1530089" y="5732060"/>
            <a:ext cx="5855089" cy="338554"/>
          </a:xfrm>
          <a:prstGeom prst="rect">
            <a:avLst/>
          </a:prstGeom>
          <a:noFill/>
        </p:spPr>
        <p:txBody>
          <a:bodyPr wrap="none" rtlCol="0">
            <a:spAutoFit/>
          </a:bodyPr>
          <a:lstStyle/>
          <a:p>
            <a:r>
              <a:rPr lang="it-IT" sz="1600" dirty="0"/>
              <a:t>http://</a:t>
            </a:r>
            <a:r>
              <a:rPr lang="it-IT" sz="1600" dirty="0" err="1"/>
              <a:t>journal.frontiersin.org</a:t>
            </a:r>
            <a:r>
              <a:rPr lang="it-IT" sz="1600" dirty="0"/>
              <a:t>/</a:t>
            </a:r>
            <a:r>
              <a:rPr lang="it-IT" sz="1600" dirty="0" err="1"/>
              <a:t>article</a:t>
            </a:r>
            <a:r>
              <a:rPr lang="it-IT" sz="1600" dirty="0"/>
              <a:t>/10.3389/fphys.2012.00318/full</a:t>
            </a:r>
          </a:p>
        </p:txBody>
      </p:sp>
      <p:sp>
        <p:nvSpPr>
          <p:cNvPr id="5" name="Segnaposto data 4"/>
          <p:cNvSpPr>
            <a:spLocks noGrp="1"/>
          </p:cNvSpPr>
          <p:nvPr>
            <p:ph type="dt" sz="half" idx="10"/>
          </p:nvPr>
        </p:nvSpPr>
        <p:spPr/>
        <p:txBody>
          <a:bodyPr/>
          <a:lstStyle/>
          <a:p>
            <a:r>
              <a:rPr lang="it-IT" smtClean="0"/>
              <a:t>09-10/04/2019</a:t>
            </a:r>
            <a:endParaRPr lang="it-IT"/>
          </a:p>
        </p:txBody>
      </p:sp>
    </p:spTree>
    <p:extLst>
      <p:ext uri="{BB962C8B-B14F-4D97-AF65-F5344CB8AC3E}">
        <p14:creationId xmlns:p14="http://schemas.microsoft.com/office/powerpoint/2010/main" val="4120536578"/>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Calorie </a:t>
            </a:r>
            <a:r>
              <a:rPr lang="it-IT" dirty="0" err="1" smtClean="0"/>
              <a:t>restriction</a:t>
            </a:r>
            <a:r>
              <a:rPr lang="it-IT" dirty="0" smtClean="0"/>
              <a:t> in </a:t>
            </a:r>
            <a:r>
              <a:rPr lang="it-IT" dirty="0" err="1" smtClean="0"/>
              <a:t>primates</a:t>
            </a:r>
            <a:r>
              <a:rPr lang="it-IT" dirty="0" smtClean="0"/>
              <a:t> (Wisconsin </a:t>
            </a:r>
            <a:r>
              <a:rPr lang="it-IT" dirty="0" err="1" smtClean="0"/>
              <a:t>study</a:t>
            </a:r>
            <a:r>
              <a:rPr lang="it-IT" dirty="0" smtClean="0"/>
              <a:t>)</a:t>
            </a:r>
            <a:endParaRPr lang="it-IT" dirty="0"/>
          </a:p>
        </p:txBody>
      </p:sp>
      <p:sp>
        <p:nvSpPr>
          <p:cNvPr id="3" name="Segnaposto contenuto 2"/>
          <p:cNvSpPr>
            <a:spLocks noGrp="1"/>
          </p:cNvSpPr>
          <p:nvPr>
            <p:ph idx="1"/>
          </p:nvPr>
        </p:nvSpPr>
        <p:spPr/>
        <p:txBody>
          <a:bodyPr>
            <a:normAutofit fontScale="85000" lnSpcReduction="10000"/>
          </a:bodyPr>
          <a:lstStyle/>
          <a:p>
            <a:r>
              <a:rPr lang="it-IT" dirty="0" smtClean="0"/>
              <a:t>50</a:t>
            </a:r>
            <a:r>
              <a:rPr lang="it-IT" dirty="0"/>
              <a:t>% </a:t>
            </a:r>
            <a:r>
              <a:rPr lang="it-IT" dirty="0" err="1"/>
              <a:t>reduction</a:t>
            </a:r>
            <a:r>
              <a:rPr lang="it-IT" dirty="0"/>
              <a:t> of </a:t>
            </a:r>
            <a:r>
              <a:rPr lang="it-IT" dirty="0" err="1" smtClean="0"/>
              <a:t>cancer</a:t>
            </a:r>
            <a:r>
              <a:rPr lang="it-IT" dirty="0" smtClean="0"/>
              <a:t> </a:t>
            </a:r>
            <a:r>
              <a:rPr lang="it-IT" dirty="0"/>
              <a:t>and </a:t>
            </a:r>
            <a:r>
              <a:rPr lang="it-IT" dirty="0" err="1"/>
              <a:t>cardiovascular</a:t>
            </a:r>
            <a:r>
              <a:rPr lang="it-IT" dirty="0"/>
              <a:t> </a:t>
            </a:r>
            <a:r>
              <a:rPr lang="it-IT" dirty="0" err="1" smtClean="0"/>
              <a:t>disease</a:t>
            </a:r>
            <a:r>
              <a:rPr lang="it-IT" dirty="0" smtClean="0"/>
              <a:t>.</a:t>
            </a:r>
          </a:p>
          <a:p>
            <a:r>
              <a:rPr lang="it-IT" dirty="0"/>
              <a:t>F</a:t>
            </a:r>
            <a:r>
              <a:rPr lang="it-IT" dirty="0" smtClean="0"/>
              <a:t>ull </a:t>
            </a:r>
            <a:r>
              <a:rPr lang="it-IT" dirty="0" err="1" smtClean="0"/>
              <a:t>protection</a:t>
            </a:r>
            <a:r>
              <a:rPr lang="it-IT" dirty="0" smtClean="0"/>
              <a:t> </a:t>
            </a:r>
            <a:r>
              <a:rPr lang="it-IT" dirty="0" err="1"/>
              <a:t>against</a:t>
            </a:r>
            <a:r>
              <a:rPr lang="it-IT" dirty="0"/>
              <a:t> </a:t>
            </a:r>
            <a:r>
              <a:rPr lang="it-IT" dirty="0" err="1" smtClean="0"/>
              <a:t>obesity</a:t>
            </a:r>
            <a:r>
              <a:rPr lang="it-IT" dirty="0" smtClean="0"/>
              <a:t> and </a:t>
            </a:r>
            <a:r>
              <a:rPr lang="it-IT" dirty="0" err="1" smtClean="0"/>
              <a:t>glucose</a:t>
            </a:r>
            <a:r>
              <a:rPr lang="it-IT" dirty="0" smtClean="0"/>
              <a:t> </a:t>
            </a:r>
            <a:r>
              <a:rPr lang="it-IT" dirty="0" err="1"/>
              <a:t>intolerance</a:t>
            </a:r>
            <a:r>
              <a:rPr lang="it-IT" dirty="0"/>
              <a:t>/</a:t>
            </a:r>
            <a:r>
              <a:rPr lang="it-IT" dirty="0" err="1"/>
              <a:t>type</a:t>
            </a:r>
            <a:r>
              <a:rPr lang="it-IT" dirty="0"/>
              <a:t> 2 </a:t>
            </a:r>
            <a:r>
              <a:rPr lang="it-IT" dirty="0" err="1" smtClean="0"/>
              <a:t>diabetes</a:t>
            </a:r>
            <a:r>
              <a:rPr lang="it-IT" dirty="0" smtClean="0"/>
              <a:t>.</a:t>
            </a:r>
          </a:p>
          <a:p>
            <a:r>
              <a:rPr lang="it-IT" dirty="0" err="1" smtClean="0"/>
              <a:t>Partial</a:t>
            </a:r>
            <a:r>
              <a:rPr lang="it-IT" dirty="0" smtClean="0"/>
              <a:t> </a:t>
            </a:r>
            <a:r>
              <a:rPr lang="it-IT" dirty="0" err="1" smtClean="0"/>
              <a:t>prevention</a:t>
            </a:r>
            <a:r>
              <a:rPr lang="it-IT" dirty="0" smtClean="0"/>
              <a:t> of </a:t>
            </a:r>
            <a:r>
              <a:rPr lang="it-IT" dirty="0" err="1"/>
              <a:t>s</a:t>
            </a:r>
            <a:r>
              <a:rPr lang="it-IT" dirty="0" err="1" smtClean="0"/>
              <a:t>arcopenia</a:t>
            </a:r>
            <a:r>
              <a:rPr lang="it-IT" dirty="0"/>
              <a:t>, </a:t>
            </a:r>
            <a:r>
              <a:rPr lang="it-IT" dirty="0" err="1" smtClean="0"/>
              <a:t>associated</a:t>
            </a:r>
            <a:r>
              <a:rPr lang="it-IT" dirty="0" smtClean="0"/>
              <a:t> with </a:t>
            </a:r>
            <a:r>
              <a:rPr lang="it-IT" dirty="0" err="1" smtClean="0"/>
              <a:t>advancing</a:t>
            </a:r>
            <a:r>
              <a:rPr lang="it-IT" dirty="0" smtClean="0"/>
              <a:t> </a:t>
            </a:r>
            <a:r>
              <a:rPr lang="it-IT" dirty="0" err="1" smtClean="0"/>
              <a:t>aging</a:t>
            </a:r>
            <a:r>
              <a:rPr lang="it-IT" dirty="0"/>
              <a:t> </a:t>
            </a:r>
            <a:r>
              <a:rPr lang="it-IT" dirty="0" smtClean="0"/>
              <a:t>(</a:t>
            </a:r>
            <a:r>
              <a:rPr lang="it-IT" dirty="0" err="1" smtClean="0"/>
              <a:t>lower</a:t>
            </a:r>
            <a:r>
              <a:rPr lang="it-IT" dirty="0" smtClean="0"/>
              <a:t> body mass, </a:t>
            </a:r>
            <a:r>
              <a:rPr lang="it-IT" dirty="0" err="1" smtClean="0"/>
              <a:t>higher</a:t>
            </a:r>
            <a:r>
              <a:rPr lang="it-IT" dirty="0" smtClean="0"/>
              <a:t> </a:t>
            </a:r>
            <a:r>
              <a:rPr lang="it-IT" dirty="0" err="1" smtClean="0"/>
              <a:t>physical</a:t>
            </a:r>
            <a:r>
              <a:rPr lang="it-IT" dirty="0" smtClean="0"/>
              <a:t> </a:t>
            </a:r>
            <a:r>
              <a:rPr lang="it-IT" dirty="0" err="1" smtClean="0"/>
              <a:t>activity</a:t>
            </a:r>
            <a:r>
              <a:rPr lang="it-IT" dirty="0" smtClean="0"/>
              <a:t>? </a:t>
            </a:r>
            <a:r>
              <a:rPr lang="it-IT" dirty="0" err="1" smtClean="0"/>
              <a:t>lower</a:t>
            </a:r>
            <a:r>
              <a:rPr lang="it-IT" dirty="0" smtClean="0"/>
              <a:t> joint </a:t>
            </a:r>
            <a:r>
              <a:rPr lang="it-IT" dirty="0" err="1" smtClean="0"/>
              <a:t>inflammation</a:t>
            </a:r>
            <a:r>
              <a:rPr lang="it-IT" dirty="0" smtClean="0"/>
              <a:t>?).</a:t>
            </a:r>
          </a:p>
          <a:p>
            <a:r>
              <a:rPr lang="it-IT" dirty="0" err="1" smtClean="0"/>
              <a:t>Improved</a:t>
            </a:r>
            <a:r>
              <a:rPr lang="it-IT" dirty="0" smtClean="0"/>
              <a:t> </a:t>
            </a:r>
            <a:r>
              <a:rPr lang="it-IT" dirty="0"/>
              <a:t>T </a:t>
            </a:r>
            <a:r>
              <a:rPr lang="it-IT" dirty="0" err="1"/>
              <a:t>cell</a:t>
            </a:r>
            <a:r>
              <a:rPr lang="it-IT" dirty="0"/>
              <a:t> </a:t>
            </a:r>
            <a:r>
              <a:rPr lang="it-IT" dirty="0" err="1"/>
              <a:t>function</a:t>
            </a:r>
            <a:r>
              <a:rPr lang="it-IT" dirty="0"/>
              <a:t> and </a:t>
            </a:r>
            <a:r>
              <a:rPr lang="it-IT" dirty="0" err="1"/>
              <a:t>preservation</a:t>
            </a:r>
            <a:r>
              <a:rPr lang="it-IT" dirty="0"/>
              <a:t> of </a:t>
            </a:r>
            <a:r>
              <a:rPr lang="it-IT" dirty="0" err="1" smtClean="0"/>
              <a:t>gray</a:t>
            </a:r>
            <a:r>
              <a:rPr lang="it-IT" dirty="0"/>
              <a:t> </a:t>
            </a:r>
            <a:r>
              <a:rPr lang="it-IT" dirty="0" err="1" smtClean="0"/>
              <a:t>matter</a:t>
            </a:r>
            <a:r>
              <a:rPr lang="it-IT" dirty="0" smtClean="0"/>
              <a:t> </a:t>
            </a:r>
            <a:r>
              <a:rPr lang="it-IT" dirty="0"/>
              <a:t>volume in </a:t>
            </a:r>
            <a:r>
              <a:rPr lang="it-IT" dirty="0" err="1"/>
              <a:t>several</a:t>
            </a:r>
            <a:r>
              <a:rPr lang="it-IT" dirty="0"/>
              <a:t> </a:t>
            </a:r>
            <a:r>
              <a:rPr lang="it-IT" dirty="0" err="1"/>
              <a:t>subcortical</a:t>
            </a:r>
            <a:r>
              <a:rPr lang="it-IT" dirty="0"/>
              <a:t> </a:t>
            </a:r>
            <a:r>
              <a:rPr lang="it-IT" dirty="0" err="1"/>
              <a:t>regions</a:t>
            </a:r>
            <a:r>
              <a:rPr lang="it-IT" dirty="0"/>
              <a:t>, </a:t>
            </a:r>
            <a:r>
              <a:rPr lang="it-IT" dirty="0" err="1"/>
              <a:t>including</a:t>
            </a:r>
            <a:r>
              <a:rPr lang="it-IT" dirty="0"/>
              <a:t> the caudate, </a:t>
            </a:r>
            <a:r>
              <a:rPr lang="it-IT" dirty="0" err="1"/>
              <a:t>putamen</a:t>
            </a:r>
            <a:r>
              <a:rPr lang="it-IT" dirty="0"/>
              <a:t>, </a:t>
            </a:r>
            <a:r>
              <a:rPr lang="it-IT" dirty="0" err="1"/>
              <a:t>left</a:t>
            </a:r>
            <a:r>
              <a:rPr lang="it-IT" dirty="0"/>
              <a:t> insula, </a:t>
            </a:r>
            <a:r>
              <a:rPr lang="it-IT" dirty="0" smtClean="0"/>
              <a:t>and in </a:t>
            </a:r>
            <a:r>
              <a:rPr lang="it-IT" dirty="0" err="1"/>
              <a:t>others</a:t>
            </a:r>
            <a:r>
              <a:rPr lang="it-IT" dirty="0"/>
              <a:t> </a:t>
            </a:r>
            <a:r>
              <a:rPr lang="it-IT" dirty="0" err="1"/>
              <a:t>key</a:t>
            </a:r>
            <a:r>
              <a:rPr lang="it-IT" dirty="0"/>
              <a:t> </a:t>
            </a:r>
            <a:r>
              <a:rPr lang="it-IT" dirty="0" err="1"/>
              <a:t>regions</a:t>
            </a:r>
            <a:r>
              <a:rPr lang="it-IT" dirty="0"/>
              <a:t> </a:t>
            </a:r>
            <a:r>
              <a:rPr lang="it-IT" dirty="0" err="1"/>
              <a:t>related</a:t>
            </a:r>
            <a:r>
              <a:rPr lang="it-IT" dirty="0"/>
              <a:t> to </a:t>
            </a:r>
            <a:r>
              <a:rPr lang="it-IT" dirty="0" err="1"/>
              <a:t>motor</a:t>
            </a:r>
            <a:r>
              <a:rPr lang="it-IT" dirty="0"/>
              <a:t> </a:t>
            </a:r>
            <a:r>
              <a:rPr lang="it-IT" dirty="0" err="1"/>
              <a:t>function</a:t>
            </a:r>
            <a:r>
              <a:rPr lang="it-IT" dirty="0"/>
              <a:t> and </a:t>
            </a:r>
            <a:r>
              <a:rPr lang="it-IT" dirty="0" err="1"/>
              <a:t>aspects</a:t>
            </a:r>
            <a:r>
              <a:rPr lang="it-IT" dirty="0"/>
              <a:t> of executive </a:t>
            </a:r>
            <a:r>
              <a:rPr lang="it-IT" dirty="0" err="1" smtClean="0"/>
              <a:t>function</a:t>
            </a:r>
            <a:r>
              <a:rPr lang="it-IT" dirty="0" smtClean="0"/>
              <a:t>.</a:t>
            </a:r>
            <a:endParaRPr lang="it-IT" dirty="0"/>
          </a:p>
        </p:txBody>
      </p:sp>
      <p:sp>
        <p:nvSpPr>
          <p:cNvPr id="4" name="Segnaposto piè di pagina 3"/>
          <p:cNvSpPr>
            <a:spLocks noGrp="1"/>
          </p:cNvSpPr>
          <p:nvPr>
            <p:ph type="ftr" sz="quarter" idx="11"/>
          </p:nvPr>
        </p:nvSpPr>
        <p:spPr/>
        <p:txBody>
          <a:bodyPr/>
          <a:lstStyle/>
          <a:p>
            <a:r>
              <a:rPr lang="it-IT" smtClean="0"/>
              <a:t>991SV-BIOCHEMISTRY OF AGE RELATED DISEASES </a:t>
            </a:r>
            <a:endParaRPr lang="it-IT"/>
          </a:p>
        </p:txBody>
      </p:sp>
      <p:sp>
        <p:nvSpPr>
          <p:cNvPr id="5" name="Segnaposto numero diapositiva 4"/>
          <p:cNvSpPr>
            <a:spLocks noGrp="1"/>
          </p:cNvSpPr>
          <p:nvPr>
            <p:ph type="sldNum" sz="quarter" idx="12"/>
          </p:nvPr>
        </p:nvSpPr>
        <p:spPr/>
        <p:txBody>
          <a:bodyPr/>
          <a:lstStyle/>
          <a:p>
            <a:fld id="{2DA65D15-912F-9A42-9386-3FE2ECFEDC7B}" type="slidenum">
              <a:rPr lang="it-IT" smtClean="0"/>
              <a:t>73</a:t>
            </a:fld>
            <a:endParaRPr lang="it-IT"/>
          </a:p>
        </p:txBody>
      </p:sp>
      <p:sp>
        <p:nvSpPr>
          <p:cNvPr id="6" name="Segnaposto data 5"/>
          <p:cNvSpPr>
            <a:spLocks noGrp="1"/>
          </p:cNvSpPr>
          <p:nvPr>
            <p:ph type="dt" sz="half" idx="10"/>
          </p:nvPr>
        </p:nvSpPr>
        <p:spPr/>
        <p:txBody>
          <a:bodyPr/>
          <a:lstStyle/>
          <a:p>
            <a:r>
              <a:rPr lang="it-IT" smtClean="0"/>
              <a:t>09-10/04/2019</a:t>
            </a:r>
            <a:endParaRPr lang="it-IT"/>
          </a:p>
        </p:txBody>
      </p:sp>
    </p:spTree>
    <p:extLst>
      <p:ext uri="{BB962C8B-B14F-4D97-AF65-F5344CB8AC3E}">
        <p14:creationId xmlns:p14="http://schemas.microsoft.com/office/powerpoint/2010/main" val="27259329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Obesity</a:t>
            </a:r>
            <a:endParaRPr lang="it-IT" dirty="0"/>
          </a:p>
        </p:txBody>
      </p:sp>
      <p:sp>
        <p:nvSpPr>
          <p:cNvPr id="3" name="Segnaposto contenuto 2"/>
          <p:cNvSpPr>
            <a:spLocks noGrp="1"/>
          </p:cNvSpPr>
          <p:nvPr>
            <p:ph idx="1"/>
          </p:nvPr>
        </p:nvSpPr>
        <p:spPr/>
        <p:txBody>
          <a:bodyPr/>
          <a:lstStyle/>
          <a:p>
            <a:r>
              <a:rPr lang="it-IT" dirty="0" smtClean="0"/>
              <a:t>The </a:t>
            </a:r>
            <a:r>
              <a:rPr lang="it-IT" dirty="0" err="1"/>
              <a:t>majority</a:t>
            </a:r>
            <a:r>
              <a:rPr lang="it-IT" dirty="0"/>
              <a:t> </a:t>
            </a:r>
            <a:r>
              <a:rPr lang="it-IT" dirty="0" smtClean="0"/>
              <a:t>of obese </a:t>
            </a:r>
            <a:r>
              <a:rPr lang="it-IT" dirty="0" err="1"/>
              <a:t>individuals</a:t>
            </a:r>
            <a:r>
              <a:rPr lang="it-IT" dirty="0"/>
              <a:t> </a:t>
            </a:r>
            <a:r>
              <a:rPr lang="it-IT" dirty="0" err="1" smtClean="0"/>
              <a:t>have</a:t>
            </a:r>
            <a:r>
              <a:rPr lang="it-IT" dirty="0" smtClean="0"/>
              <a:t> </a:t>
            </a:r>
            <a:r>
              <a:rPr lang="it-IT" dirty="0"/>
              <a:t>the </a:t>
            </a:r>
            <a:r>
              <a:rPr lang="it-IT" dirty="0" err="1" smtClean="0"/>
              <a:t>metabolic</a:t>
            </a:r>
            <a:r>
              <a:rPr lang="it-IT" dirty="0"/>
              <a:t> </a:t>
            </a:r>
            <a:r>
              <a:rPr lang="it-IT" dirty="0" err="1" smtClean="0"/>
              <a:t>syndrome</a:t>
            </a:r>
            <a:r>
              <a:rPr lang="it-IT" dirty="0" smtClean="0"/>
              <a:t>:</a:t>
            </a:r>
            <a:endParaRPr lang="it-IT" dirty="0"/>
          </a:p>
          <a:p>
            <a:pPr lvl="1"/>
            <a:r>
              <a:rPr lang="it-IT" dirty="0" err="1" smtClean="0"/>
              <a:t>hyperglycemia</a:t>
            </a:r>
            <a:r>
              <a:rPr lang="it-IT" dirty="0"/>
              <a:t> </a:t>
            </a:r>
            <a:r>
              <a:rPr lang="it-IT" dirty="0" smtClean="0"/>
              <a:t>and </a:t>
            </a:r>
            <a:r>
              <a:rPr lang="it-IT" dirty="0" err="1" smtClean="0"/>
              <a:t>hyperinsulinemia</a:t>
            </a:r>
            <a:r>
              <a:rPr lang="it-IT" dirty="0" smtClean="0"/>
              <a:t> </a:t>
            </a:r>
          </a:p>
          <a:p>
            <a:pPr lvl="2"/>
            <a:r>
              <a:rPr lang="it-IT" dirty="0" smtClean="0">
                <a:sym typeface="Wingdings"/>
              </a:rPr>
              <a:t> </a:t>
            </a:r>
            <a:r>
              <a:rPr lang="it-IT" dirty="0" err="1" smtClean="0">
                <a:sym typeface="Wingdings"/>
              </a:rPr>
              <a:t>increased</a:t>
            </a:r>
            <a:r>
              <a:rPr lang="it-IT" dirty="0" smtClean="0">
                <a:sym typeface="Wingdings"/>
              </a:rPr>
              <a:t> </a:t>
            </a:r>
            <a:r>
              <a:rPr lang="it-IT" dirty="0" err="1" smtClean="0">
                <a:sym typeface="Wingdings"/>
              </a:rPr>
              <a:t>hepatic</a:t>
            </a:r>
            <a:r>
              <a:rPr lang="it-IT" dirty="0" smtClean="0">
                <a:sym typeface="Wingdings"/>
              </a:rPr>
              <a:t> release of </a:t>
            </a:r>
            <a:r>
              <a:rPr lang="it-IT" dirty="0" err="1" smtClean="0">
                <a:sym typeface="Wingdings"/>
              </a:rPr>
              <a:t>insulin-like</a:t>
            </a:r>
            <a:r>
              <a:rPr lang="it-IT" dirty="0" smtClean="0">
                <a:sym typeface="Wingdings"/>
              </a:rPr>
              <a:t> </a:t>
            </a:r>
            <a:r>
              <a:rPr lang="it-IT" dirty="0" err="1" smtClean="0">
                <a:sym typeface="Wingdings"/>
              </a:rPr>
              <a:t>growth</a:t>
            </a:r>
            <a:r>
              <a:rPr lang="it-IT" dirty="0" smtClean="0">
                <a:sym typeface="Wingdings"/>
              </a:rPr>
              <a:t> </a:t>
            </a:r>
            <a:r>
              <a:rPr lang="it-IT" dirty="0" err="1" smtClean="0">
                <a:sym typeface="Wingdings"/>
              </a:rPr>
              <a:t>factor</a:t>
            </a:r>
            <a:r>
              <a:rPr lang="it-IT" dirty="0" smtClean="0">
                <a:sym typeface="Wingdings"/>
              </a:rPr>
              <a:t> 1 (IGF-1)</a:t>
            </a:r>
          </a:p>
          <a:p>
            <a:pPr lvl="2"/>
            <a:r>
              <a:rPr lang="it-IT" dirty="0" smtClean="0">
                <a:sym typeface="Wingdings"/>
              </a:rPr>
              <a:t>IGF-1  </a:t>
            </a:r>
            <a:r>
              <a:rPr lang="it-IT" dirty="0"/>
              <a:t> </a:t>
            </a:r>
            <a:r>
              <a:rPr lang="it-IT" b="1" dirty="0" err="1">
                <a:solidFill>
                  <a:srgbClr val="FF0000"/>
                </a:solidFill>
              </a:rPr>
              <a:t>growth</a:t>
            </a:r>
            <a:r>
              <a:rPr lang="it-IT" b="1" dirty="0">
                <a:solidFill>
                  <a:srgbClr val="FF0000"/>
                </a:solidFill>
              </a:rPr>
              <a:t> or </a:t>
            </a:r>
            <a:r>
              <a:rPr lang="it-IT" b="1" dirty="0" err="1">
                <a:solidFill>
                  <a:srgbClr val="FF0000"/>
                </a:solidFill>
              </a:rPr>
              <a:t>survival</a:t>
            </a:r>
            <a:r>
              <a:rPr lang="it-IT" b="1" dirty="0">
                <a:solidFill>
                  <a:srgbClr val="FF0000"/>
                </a:solidFill>
              </a:rPr>
              <a:t> </a:t>
            </a:r>
            <a:r>
              <a:rPr lang="it-IT" b="1" dirty="0" err="1">
                <a:solidFill>
                  <a:srgbClr val="FF0000"/>
                </a:solidFill>
              </a:rPr>
              <a:t>signaling</a:t>
            </a:r>
            <a:endParaRPr lang="it-IT" b="1" dirty="0" smtClean="0">
              <a:solidFill>
                <a:srgbClr val="FF0000"/>
              </a:solidFill>
            </a:endParaRPr>
          </a:p>
          <a:p>
            <a:pPr lvl="1"/>
            <a:r>
              <a:rPr lang="it-IT" dirty="0" err="1" smtClean="0"/>
              <a:t>hypertriglyceridemia</a:t>
            </a:r>
            <a:endParaRPr lang="it-IT" dirty="0" smtClean="0"/>
          </a:p>
          <a:p>
            <a:pPr lvl="1"/>
            <a:r>
              <a:rPr lang="it-IT" dirty="0" err="1" smtClean="0"/>
              <a:t>hypertension</a:t>
            </a:r>
            <a:r>
              <a:rPr lang="it-IT" dirty="0" smtClean="0"/>
              <a:t> </a:t>
            </a:r>
            <a:endParaRPr lang="it-IT" dirty="0"/>
          </a:p>
          <a:p>
            <a:pPr lvl="1"/>
            <a:endParaRPr lang="it-IT" dirty="0"/>
          </a:p>
        </p:txBody>
      </p:sp>
      <p:sp>
        <p:nvSpPr>
          <p:cNvPr id="4" name="Segnaposto piè di pagina 3"/>
          <p:cNvSpPr>
            <a:spLocks noGrp="1"/>
          </p:cNvSpPr>
          <p:nvPr>
            <p:ph type="ftr" sz="quarter" idx="11"/>
          </p:nvPr>
        </p:nvSpPr>
        <p:spPr/>
        <p:txBody>
          <a:bodyPr/>
          <a:lstStyle/>
          <a:p>
            <a:r>
              <a:rPr lang="it-IT" smtClean="0"/>
              <a:t>991SV-BIOCHEMISTRY OF AGE RELATED DISEASES </a:t>
            </a:r>
            <a:endParaRPr lang="it-IT"/>
          </a:p>
        </p:txBody>
      </p:sp>
      <p:sp>
        <p:nvSpPr>
          <p:cNvPr id="5" name="Segnaposto numero diapositiva 4"/>
          <p:cNvSpPr>
            <a:spLocks noGrp="1"/>
          </p:cNvSpPr>
          <p:nvPr>
            <p:ph type="sldNum" sz="quarter" idx="12"/>
          </p:nvPr>
        </p:nvSpPr>
        <p:spPr/>
        <p:txBody>
          <a:bodyPr/>
          <a:lstStyle/>
          <a:p>
            <a:fld id="{2DA65D15-912F-9A42-9386-3FE2ECFEDC7B}" type="slidenum">
              <a:rPr lang="it-IT" smtClean="0"/>
              <a:t>74</a:t>
            </a:fld>
            <a:endParaRPr lang="it-IT"/>
          </a:p>
        </p:txBody>
      </p:sp>
      <p:sp>
        <p:nvSpPr>
          <p:cNvPr id="6" name="Segnaposto data 5"/>
          <p:cNvSpPr>
            <a:spLocks noGrp="1"/>
          </p:cNvSpPr>
          <p:nvPr>
            <p:ph type="dt" sz="half" idx="10"/>
          </p:nvPr>
        </p:nvSpPr>
        <p:spPr/>
        <p:txBody>
          <a:bodyPr/>
          <a:lstStyle/>
          <a:p>
            <a:r>
              <a:rPr lang="it-IT" smtClean="0"/>
              <a:t>09-10/04/2019</a:t>
            </a:r>
            <a:endParaRPr lang="it-IT"/>
          </a:p>
        </p:txBody>
      </p:sp>
    </p:spTree>
    <p:extLst>
      <p:ext uri="{BB962C8B-B14F-4D97-AF65-F5344CB8AC3E}">
        <p14:creationId xmlns:p14="http://schemas.microsoft.com/office/powerpoint/2010/main" val="154060184"/>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err="1" smtClean="0"/>
              <a:t>Obesity</a:t>
            </a:r>
            <a:r>
              <a:rPr lang="it-IT" dirty="0" smtClean="0"/>
              <a:t> and </a:t>
            </a:r>
            <a:r>
              <a:rPr lang="it-IT" dirty="0" err="1" smtClean="0"/>
              <a:t>cancer</a:t>
            </a:r>
            <a:endParaRPr lang="it-IT" dirty="0"/>
          </a:p>
        </p:txBody>
      </p:sp>
      <p:sp>
        <p:nvSpPr>
          <p:cNvPr id="6" name="Segnaposto contenuto 5"/>
          <p:cNvSpPr>
            <a:spLocks noGrp="1"/>
          </p:cNvSpPr>
          <p:nvPr>
            <p:ph idx="1"/>
          </p:nvPr>
        </p:nvSpPr>
        <p:spPr/>
        <p:txBody>
          <a:bodyPr>
            <a:normAutofit fontScale="85000" lnSpcReduction="10000"/>
          </a:bodyPr>
          <a:lstStyle/>
          <a:p>
            <a:pPr marL="0" indent="0">
              <a:buNone/>
            </a:pPr>
            <a:r>
              <a:rPr lang="it-IT" dirty="0"/>
              <a:t> </a:t>
            </a:r>
            <a:r>
              <a:rPr lang="it-IT" dirty="0" err="1" smtClean="0"/>
              <a:t>Demonstrated</a:t>
            </a:r>
            <a:r>
              <a:rPr lang="it-IT" dirty="0" smtClean="0"/>
              <a:t> </a:t>
            </a:r>
            <a:r>
              <a:rPr lang="it-IT" dirty="0" err="1" smtClean="0"/>
              <a:t>obesity</a:t>
            </a:r>
            <a:r>
              <a:rPr lang="it-IT" dirty="0" err="1"/>
              <a:t>-associated</a:t>
            </a:r>
            <a:r>
              <a:rPr lang="it-IT" dirty="0"/>
              <a:t> </a:t>
            </a:r>
            <a:r>
              <a:rPr lang="it-IT" dirty="0" err="1"/>
              <a:t>enhancements</a:t>
            </a:r>
            <a:r>
              <a:rPr lang="it-IT" dirty="0"/>
              <a:t> </a:t>
            </a:r>
            <a:r>
              <a:rPr lang="it-IT" dirty="0" smtClean="0"/>
              <a:t>in:</a:t>
            </a:r>
            <a:endParaRPr lang="it-IT" dirty="0"/>
          </a:p>
          <a:p>
            <a:r>
              <a:rPr lang="it-IT" dirty="0" err="1"/>
              <a:t>growth</a:t>
            </a:r>
            <a:r>
              <a:rPr lang="it-IT" dirty="0"/>
              <a:t> </a:t>
            </a:r>
            <a:r>
              <a:rPr lang="it-IT" dirty="0" err="1"/>
              <a:t>signaling</a:t>
            </a:r>
            <a:r>
              <a:rPr lang="it-IT" dirty="0"/>
              <a:t>, </a:t>
            </a:r>
            <a:endParaRPr lang="it-IT" dirty="0" smtClean="0"/>
          </a:p>
          <a:p>
            <a:r>
              <a:rPr lang="it-IT" dirty="0" err="1" smtClean="0"/>
              <a:t>inflammatory</a:t>
            </a:r>
            <a:r>
              <a:rPr lang="it-IT" dirty="0" smtClean="0"/>
              <a:t> </a:t>
            </a:r>
            <a:r>
              <a:rPr lang="it-IT" dirty="0" err="1"/>
              <a:t>processes</a:t>
            </a:r>
            <a:r>
              <a:rPr lang="it-IT" dirty="0"/>
              <a:t>, </a:t>
            </a:r>
            <a:endParaRPr lang="it-IT" dirty="0" smtClean="0"/>
          </a:p>
          <a:p>
            <a:r>
              <a:rPr lang="it-IT" dirty="0" err="1" smtClean="0"/>
              <a:t>vascular</a:t>
            </a:r>
            <a:r>
              <a:rPr lang="it-IT" dirty="0" smtClean="0"/>
              <a:t> </a:t>
            </a:r>
            <a:r>
              <a:rPr lang="it-IT" dirty="0" err="1"/>
              <a:t>perturbations</a:t>
            </a:r>
            <a:r>
              <a:rPr lang="it-IT" dirty="0"/>
              <a:t>, </a:t>
            </a:r>
            <a:endParaRPr lang="it-IT" dirty="0" smtClean="0"/>
          </a:p>
          <a:p>
            <a:r>
              <a:rPr lang="it-IT" dirty="0" err="1" smtClean="0"/>
              <a:t>microenvironmental</a:t>
            </a:r>
            <a:r>
              <a:rPr lang="it-IT" dirty="0" smtClean="0"/>
              <a:t> </a:t>
            </a:r>
            <a:r>
              <a:rPr lang="it-IT" dirty="0" err="1" smtClean="0"/>
              <a:t>disruptions</a:t>
            </a:r>
            <a:r>
              <a:rPr lang="it-IT" dirty="0" smtClean="0"/>
              <a:t>.</a:t>
            </a:r>
          </a:p>
          <a:p>
            <a:pPr marL="0" indent="0">
              <a:buNone/>
            </a:pPr>
            <a:endParaRPr lang="it-IT" dirty="0"/>
          </a:p>
          <a:p>
            <a:pPr marL="0" indent="0">
              <a:buNone/>
            </a:pPr>
            <a:endParaRPr lang="it-IT" dirty="0" smtClean="0"/>
          </a:p>
          <a:p>
            <a:pPr marL="0" indent="0" algn="ctr">
              <a:buNone/>
            </a:pPr>
            <a:r>
              <a:rPr lang="it-IT" b="1" dirty="0" err="1" smtClean="0"/>
              <a:t>Obesity</a:t>
            </a:r>
            <a:r>
              <a:rPr lang="it-IT" b="1" dirty="0" smtClean="0"/>
              <a:t> </a:t>
            </a:r>
            <a:r>
              <a:rPr lang="it-IT" b="1" dirty="0" err="1"/>
              <a:t>prevention</a:t>
            </a:r>
            <a:r>
              <a:rPr lang="it-IT" b="1" dirty="0"/>
              <a:t> or </a:t>
            </a:r>
            <a:r>
              <a:rPr lang="it-IT" b="1" dirty="0" err="1"/>
              <a:t>reversal</a:t>
            </a:r>
            <a:r>
              <a:rPr lang="it-IT" b="1" dirty="0"/>
              <a:t> </a:t>
            </a:r>
            <a:r>
              <a:rPr lang="it-IT" b="1" dirty="0" err="1"/>
              <a:t>is</a:t>
            </a:r>
            <a:r>
              <a:rPr lang="it-IT" b="1" dirty="0"/>
              <a:t> a </a:t>
            </a:r>
            <a:r>
              <a:rPr lang="it-IT" b="1" dirty="0" smtClean="0"/>
              <a:t>major part </a:t>
            </a:r>
            <a:r>
              <a:rPr lang="it-IT" b="1" dirty="0"/>
              <a:t>of </a:t>
            </a:r>
            <a:r>
              <a:rPr lang="it-IT" b="1" dirty="0" err="1"/>
              <a:t>several</a:t>
            </a:r>
            <a:r>
              <a:rPr lang="it-IT" b="1" dirty="0"/>
              <a:t> </a:t>
            </a:r>
            <a:r>
              <a:rPr lang="it-IT" b="1" dirty="0" err="1"/>
              <a:t>evidence-based</a:t>
            </a:r>
            <a:r>
              <a:rPr lang="it-IT" b="1" dirty="0"/>
              <a:t> </a:t>
            </a:r>
            <a:r>
              <a:rPr lang="it-IT" b="1" dirty="0" err="1"/>
              <a:t>cancer</a:t>
            </a:r>
            <a:r>
              <a:rPr lang="it-IT" b="1" dirty="0"/>
              <a:t> </a:t>
            </a:r>
            <a:r>
              <a:rPr lang="it-IT" b="1" dirty="0" err="1" smtClean="0"/>
              <a:t>prevention</a:t>
            </a:r>
            <a:r>
              <a:rPr lang="it-IT" b="1" dirty="0"/>
              <a:t> </a:t>
            </a:r>
            <a:r>
              <a:rPr lang="it-IT" b="1" dirty="0" err="1" smtClean="0"/>
              <a:t>guidelines</a:t>
            </a:r>
            <a:r>
              <a:rPr lang="it-IT" b="1" dirty="0" smtClean="0"/>
              <a:t>:</a:t>
            </a:r>
          </a:p>
        </p:txBody>
      </p:sp>
      <p:sp>
        <p:nvSpPr>
          <p:cNvPr id="3" name="Segnaposto piè di pagina 2"/>
          <p:cNvSpPr>
            <a:spLocks noGrp="1"/>
          </p:cNvSpPr>
          <p:nvPr>
            <p:ph type="ftr" sz="quarter" idx="11"/>
          </p:nvPr>
        </p:nvSpPr>
        <p:spPr/>
        <p:txBody>
          <a:bodyPr/>
          <a:lstStyle/>
          <a:p>
            <a:r>
              <a:rPr lang="it-IT" smtClean="0"/>
              <a:t>991SV-BIOCHEMISTRY OF AGE RELATED DISEASES </a:t>
            </a:r>
            <a:endParaRPr lang="it-IT"/>
          </a:p>
        </p:txBody>
      </p:sp>
      <p:sp>
        <p:nvSpPr>
          <p:cNvPr id="4" name="Segnaposto numero diapositiva 3"/>
          <p:cNvSpPr>
            <a:spLocks noGrp="1"/>
          </p:cNvSpPr>
          <p:nvPr>
            <p:ph type="sldNum" sz="quarter" idx="12"/>
          </p:nvPr>
        </p:nvSpPr>
        <p:spPr/>
        <p:txBody>
          <a:bodyPr/>
          <a:lstStyle/>
          <a:p>
            <a:fld id="{2DA65D15-912F-9A42-9386-3FE2ECFEDC7B}" type="slidenum">
              <a:rPr lang="it-IT" smtClean="0"/>
              <a:t>75</a:t>
            </a:fld>
            <a:endParaRPr lang="it-IT"/>
          </a:p>
        </p:txBody>
      </p:sp>
      <p:sp>
        <p:nvSpPr>
          <p:cNvPr id="2" name="Segnaposto data 1"/>
          <p:cNvSpPr>
            <a:spLocks noGrp="1"/>
          </p:cNvSpPr>
          <p:nvPr>
            <p:ph type="dt" sz="half" idx="10"/>
          </p:nvPr>
        </p:nvSpPr>
        <p:spPr/>
        <p:txBody>
          <a:bodyPr/>
          <a:lstStyle/>
          <a:p>
            <a:r>
              <a:rPr lang="it-IT" smtClean="0"/>
              <a:t>09-10/04/2019</a:t>
            </a:r>
            <a:endParaRPr lang="it-IT"/>
          </a:p>
        </p:txBody>
      </p:sp>
    </p:spTree>
    <p:extLst>
      <p:ext uri="{BB962C8B-B14F-4D97-AF65-F5344CB8AC3E}">
        <p14:creationId xmlns:p14="http://schemas.microsoft.com/office/powerpoint/2010/main" val="3424168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Diabetes</a:t>
            </a:r>
            <a:r>
              <a:rPr lang="it-IT" dirty="0" smtClean="0"/>
              <a:t> and </a:t>
            </a:r>
            <a:r>
              <a:rPr lang="it-IT" dirty="0" err="1" smtClean="0"/>
              <a:t>cancer</a:t>
            </a:r>
            <a:endParaRPr lang="it-IT" dirty="0"/>
          </a:p>
        </p:txBody>
      </p:sp>
      <p:sp>
        <p:nvSpPr>
          <p:cNvPr id="4" name="Segnaposto data 3"/>
          <p:cNvSpPr>
            <a:spLocks noGrp="1"/>
          </p:cNvSpPr>
          <p:nvPr>
            <p:ph type="dt" sz="half" idx="10"/>
          </p:nvPr>
        </p:nvSpPr>
        <p:spPr/>
        <p:txBody>
          <a:bodyPr/>
          <a:lstStyle/>
          <a:p>
            <a:r>
              <a:rPr lang="it-IT" smtClean="0"/>
              <a:t>09-10/04/2019</a:t>
            </a:r>
            <a:endParaRPr lang="it-IT"/>
          </a:p>
        </p:txBody>
      </p:sp>
      <p:sp>
        <p:nvSpPr>
          <p:cNvPr id="5" name="Segnaposto piè di pagina 4"/>
          <p:cNvSpPr>
            <a:spLocks noGrp="1"/>
          </p:cNvSpPr>
          <p:nvPr>
            <p:ph type="ftr" sz="quarter" idx="11"/>
          </p:nvPr>
        </p:nvSpPr>
        <p:spPr/>
        <p:txBody>
          <a:bodyPr/>
          <a:lstStyle/>
          <a:p>
            <a:r>
              <a:rPr lang="it-IT" smtClean="0"/>
              <a:t>991SV-BIOCHEMISTRY OF AGE RELATED DISEASES </a:t>
            </a:r>
            <a:endParaRPr lang="it-IT"/>
          </a:p>
        </p:txBody>
      </p:sp>
      <p:sp>
        <p:nvSpPr>
          <p:cNvPr id="6" name="Segnaposto numero diapositiva 5"/>
          <p:cNvSpPr>
            <a:spLocks noGrp="1"/>
          </p:cNvSpPr>
          <p:nvPr>
            <p:ph type="sldNum" sz="quarter" idx="12"/>
          </p:nvPr>
        </p:nvSpPr>
        <p:spPr/>
        <p:txBody>
          <a:bodyPr/>
          <a:lstStyle/>
          <a:p>
            <a:fld id="{2DA65D15-912F-9A42-9386-3FE2ECFEDC7B}" type="slidenum">
              <a:rPr lang="it-IT" smtClean="0"/>
              <a:t>76</a:t>
            </a:fld>
            <a:endParaRPr lang="it-IT"/>
          </a:p>
        </p:txBody>
      </p:sp>
      <p:pic>
        <p:nvPicPr>
          <p:cNvPr id="7" name="Immagine 6"/>
          <p:cNvPicPr>
            <a:picLocks noChangeAspect="1"/>
          </p:cNvPicPr>
          <p:nvPr/>
        </p:nvPicPr>
        <p:blipFill>
          <a:blip r:embed="rId2"/>
          <a:stretch>
            <a:fillRect/>
          </a:stretch>
        </p:blipFill>
        <p:spPr>
          <a:xfrm>
            <a:off x="584200" y="2387600"/>
            <a:ext cx="7962900" cy="2070100"/>
          </a:xfrm>
          <a:prstGeom prst="rect">
            <a:avLst/>
          </a:prstGeom>
        </p:spPr>
      </p:pic>
      <p:sp>
        <p:nvSpPr>
          <p:cNvPr id="8" name="CasellaDiTesto 7"/>
          <p:cNvSpPr txBox="1"/>
          <p:nvPr/>
        </p:nvSpPr>
        <p:spPr>
          <a:xfrm>
            <a:off x="2590800" y="4927600"/>
            <a:ext cx="4235279" cy="369332"/>
          </a:xfrm>
          <a:prstGeom prst="rect">
            <a:avLst/>
          </a:prstGeom>
          <a:noFill/>
        </p:spPr>
        <p:txBody>
          <a:bodyPr wrap="none" rtlCol="0">
            <a:spAutoFit/>
          </a:bodyPr>
          <a:lstStyle/>
          <a:p>
            <a:r>
              <a:rPr lang="en-US" dirty="0" smtClean="0"/>
              <a:t>Nature, volume </a:t>
            </a:r>
            <a:r>
              <a:rPr lang="en-US" dirty="0"/>
              <a:t>559, </a:t>
            </a:r>
            <a:r>
              <a:rPr lang="en-US" dirty="0" smtClean="0"/>
              <a:t>pages 637</a:t>
            </a:r>
            <a:r>
              <a:rPr lang="en-US" dirty="0"/>
              <a:t>–641 (2018)</a:t>
            </a:r>
            <a:endParaRPr lang="it-IT" dirty="0"/>
          </a:p>
        </p:txBody>
      </p:sp>
    </p:spTree>
    <p:extLst>
      <p:ext uri="{BB962C8B-B14F-4D97-AF65-F5344CB8AC3E}">
        <p14:creationId xmlns:p14="http://schemas.microsoft.com/office/powerpoint/2010/main" val="1208535932"/>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What</a:t>
            </a:r>
            <a:r>
              <a:rPr lang="it-IT" dirty="0" smtClean="0"/>
              <a:t> </a:t>
            </a:r>
            <a:r>
              <a:rPr lang="it-IT" dirty="0" err="1" smtClean="0"/>
              <a:t>is</a:t>
            </a:r>
            <a:r>
              <a:rPr lang="it-IT" dirty="0" smtClean="0"/>
              <a:t> TET2?</a:t>
            </a:r>
            <a:endParaRPr lang="it-IT" dirty="0"/>
          </a:p>
        </p:txBody>
      </p:sp>
      <p:sp>
        <p:nvSpPr>
          <p:cNvPr id="3" name="Segnaposto data 2"/>
          <p:cNvSpPr>
            <a:spLocks noGrp="1"/>
          </p:cNvSpPr>
          <p:nvPr>
            <p:ph type="dt" sz="half" idx="10"/>
          </p:nvPr>
        </p:nvSpPr>
        <p:spPr/>
        <p:txBody>
          <a:bodyPr/>
          <a:lstStyle/>
          <a:p>
            <a:r>
              <a:rPr lang="it-IT" smtClean="0"/>
              <a:t>09-10/04/2019</a:t>
            </a:r>
            <a:endParaRPr lang="it-IT"/>
          </a:p>
        </p:txBody>
      </p:sp>
      <p:sp>
        <p:nvSpPr>
          <p:cNvPr id="4" name="Segnaposto piè di pagina 3"/>
          <p:cNvSpPr>
            <a:spLocks noGrp="1"/>
          </p:cNvSpPr>
          <p:nvPr>
            <p:ph type="ftr" sz="quarter" idx="11"/>
          </p:nvPr>
        </p:nvSpPr>
        <p:spPr/>
        <p:txBody>
          <a:bodyPr/>
          <a:lstStyle/>
          <a:p>
            <a:r>
              <a:rPr lang="it-IT" smtClean="0"/>
              <a:t>991SV-BIOCHEMISTRY OF AGE RELATED DISEASES </a:t>
            </a:r>
            <a:endParaRPr lang="it-IT"/>
          </a:p>
        </p:txBody>
      </p:sp>
      <p:sp>
        <p:nvSpPr>
          <p:cNvPr id="5" name="Segnaposto numero diapositiva 4"/>
          <p:cNvSpPr>
            <a:spLocks noGrp="1"/>
          </p:cNvSpPr>
          <p:nvPr>
            <p:ph type="sldNum" sz="quarter" idx="12"/>
          </p:nvPr>
        </p:nvSpPr>
        <p:spPr/>
        <p:txBody>
          <a:bodyPr/>
          <a:lstStyle/>
          <a:p>
            <a:fld id="{2DA65D15-912F-9A42-9386-3FE2ECFEDC7B}" type="slidenum">
              <a:rPr lang="it-IT" smtClean="0"/>
              <a:t>77</a:t>
            </a:fld>
            <a:endParaRPr lang="it-IT"/>
          </a:p>
        </p:txBody>
      </p:sp>
      <p:pic>
        <p:nvPicPr>
          <p:cNvPr id="6" name="Immagine 5"/>
          <p:cNvPicPr>
            <a:picLocks noChangeAspect="1"/>
          </p:cNvPicPr>
          <p:nvPr/>
        </p:nvPicPr>
        <p:blipFill>
          <a:blip r:embed="rId2"/>
          <a:stretch>
            <a:fillRect/>
          </a:stretch>
        </p:blipFill>
        <p:spPr>
          <a:xfrm>
            <a:off x="0" y="1346200"/>
            <a:ext cx="9144000" cy="4144037"/>
          </a:xfrm>
          <a:prstGeom prst="rect">
            <a:avLst/>
          </a:prstGeom>
        </p:spPr>
      </p:pic>
    </p:spTree>
    <p:extLst>
      <p:ext uri="{BB962C8B-B14F-4D97-AF65-F5344CB8AC3E}">
        <p14:creationId xmlns:p14="http://schemas.microsoft.com/office/powerpoint/2010/main" val="3851878482"/>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TET2 </a:t>
            </a:r>
            <a:r>
              <a:rPr lang="it-IT" dirty="0" err="1" smtClean="0"/>
              <a:t>molecular</a:t>
            </a:r>
            <a:r>
              <a:rPr lang="it-IT" dirty="0" smtClean="0"/>
              <a:t> </a:t>
            </a:r>
            <a:r>
              <a:rPr lang="it-IT" dirty="0" err="1" smtClean="0"/>
              <a:t>function</a:t>
            </a:r>
            <a:r>
              <a:rPr lang="it-IT" dirty="0"/>
              <a:t/>
            </a:r>
            <a:br>
              <a:rPr lang="it-IT" dirty="0"/>
            </a:br>
            <a:r>
              <a:rPr lang="it-IT" sz="3100" dirty="0"/>
              <a:t>http://</a:t>
            </a:r>
            <a:r>
              <a:rPr lang="it-IT" sz="3100" dirty="0" err="1"/>
              <a:t>www.hmdb.ca</a:t>
            </a:r>
            <a:r>
              <a:rPr lang="it-IT" sz="3100" dirty="0"/>
              <a:t>/</a:t>
            </a:r>
            <a:r>
              <a:rPr lang="it-IT" sz="3100" dirty="0" err="1"/>
              <a:t>reactions</a:t>
            </a:r>
            <a:r>
              <a:rPr lang="it-IT" sz="3100" dirty="0"/>
              <a:t>/5584</a:t>
            </a:r>
          </a:p>
        </p:txBody>
      </p:sp>
      <p:sp>
        <p:nvSpPr>
          <p:cNvPr id="3" name="Segnaposto data 2"/>
          <p:cNvSpPr>
            <a:spLocks noGrp="1"/>
          </p:cNvSpPr>
          <p:nvPr>
            <p:ph type="dt" sz="half" idx="10"/>
          </p:nvPr>
        </p:nvSpPr>
        <p:spPr/>
        <p:txBody>
          <a:bodyPr/>
          <a:lstStyle/>
          <a:p>
            <a:r>
              <a:rPr lang="it-IT" smtClean="0"/>
              <a:t>09-10/04/2019</a:t>
            </a:r>
            <a:endParaRPr lang="it-IT"/>
          </a:p>
        </p:txBody>
      </p:sp>
      <p:sp>
        <p:nvSpPr>
          <p:cNvPr id="4" name="Segnaposto piè di pagina 3"/>
          <p:cNvSpPr>
            <a:spLocks noGrp="1"/>
          </p:cNvSpPr>
          <p:nvPr>
            <p:ph type="ftr" sz="quarter" idx="11"/>
          </p:nvPr>
        </p:nvSpPr>
        <p:spPr/>
        <p:txBody>
          <a:bodyPr/>
          <a:lstStyle/>
          <a:p>
            <a:r>
              <a:rPr lang="it-IT" smtClean="0"/>
              <a:t>991SV-BIOCHEMISTRY OF AGE RELATED DISEASES </a:t>
            </a:r>
            <a:endParaRPr lang="it-IT"/>
          </a:p>
        </p:txBody>
      </p:sp>
      <p:sp>
        <p:nvSpPr>
          <p:cNvPr id="5" name="Segnaposto numero diapositiva 4"/>
          <p:cNvSpPr>
            <a:spLocks noGrp="1"/>
          </p:cNvSpPr>
          <p:nvPr>
            <p:ph type="sldNum" sz="quarter" idx="12"/>
          </p:nvPr>
        </p:nvSpPr>
        <p:spPr/>
        <p:txBody>
          <a:bodyPr/>
          <a:lstStyle/>
          <a:p>
            <a:fld id="{2DA65D15-912F-9A42-9386-3FE2ECFEDC7B}" type="slidenum">
              <a:rPr lang="it-IT" smtClean="0"/>
              <a:t>78</a:t>
            </a:fld>
            <a:endParaRPr lang="it-IT"/>
          </a:p>
        </p:txBody>
      </p:sp>
      <p:pic>
        <p:nvPicPr>
          <p:cNvPr id="7" name="Immagine 6"/>
          <p:cNvPicPr>
            <a:picLocks noChangeAspect="1"/>
          </p:cNvPicPr>
          <p:nvPr/>
        </p:nvPicPr>
        <p:blipFill>
          <a:blip r:embed="rId2"/>
          <a:stretch>
            <a:fillRect/>
          </a:stretch>
        </p:blipFill>
        <p:spPr>
          <a:xfrm>
            <a:off x="0" y="1917700"/>
            <a:ext cx="9144000" cy="2508720"/>
          </a:xfrm>
          <a:prstGeom prst="rect">
            <a:avLst/>
          </a:prstGeom>
        </p:spPr>
      </p:pic>
      <p:pic>
        <p:nvPicPr>
          <p:cNvPr id="8" name="Immagine 7"/>
          <p:cNvPicPr>
            <a:picLocks noChangeAspect="1"/>
          </p:cNvPicPr>
          <p:nvPr/>
        </p:nvPicPr>
        <p:blipFill>
          <a:blip r:embed="rId3"/>
          <a:stretch>
            <a:fillRect/>
          </a:stretch>
        </p:blipFill>
        <p:spPr>
          <a:xfrm>
            <a:off x="0" y="4680420"/>
            <a:ext cx="9144000" cy="1364456"/>
          </a:xfrm>
          <a:prstGeom prst="rect">
            <a:avLst/>
          </a:prstGeom>
        </p:spPr>
      </p:pic>
    </p:spTree>
    <p:extLst>
      <p:ext uri="{BB962C8B-B14F-4D97-AF65-F5344CB8AC3E}">
        <p14:creationId xmlns:p14="http://schemas.microsoft.com/office/powerpoint/2010/main" val="374603895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normAutofit fontScale="90000"/>
          </a:bodyPr>
          <a:lstStyle/>
          <a:p>
            <a:r>
              <a:rPr lang="it-IT" b="1" dirty="0" err="1"/>
              <a:t>Cancer</a:t>
            </a:r>
            <a:r>
              <a:rPr lang="it-IT" b="1" dirty="0"/>
              <a:t> </a:t>
            </a:r>
            <a:r>
              <a:rPr lang="it-IT" b="1" dirty="0" smtClean="0"/>
              <a:t>and </a:t>
            </a:r>
            <a:r>
              <a:rPr lang="it-IT" b="1" dirty="0" err="1" smtClean="0"/>
              <a:t>cancer</a:t>
            </a:r>
            <a:r>
              <a:rPr lang="it-IT" b="1" dirty="0" smtClean="0"/>
              <a:t> </a:t>
            </a:r>
            <a:r>
              <a:rPr lang="it-IT" b="1" dirty="0" err="1" smtClean="0"/>
              <a:t>metabolism</a:t>
            </a:r>
            <a:r>
              <a:rPr lang="it-IT" b="1" dirty="0" smtClean="0"/>
              <a:t>:</a:t>
            </a:r>
            <a:br>
              <a:rPr lang="it-IT" b="1" dirty="0" smtClean="0"/>
            </a:br>
            <a:r>
              <a:rPr lang="it-IT" b="1" dirty="0" smtClean="0"/>
              <a:t>a </a:t>
            </a:r>
            <a:r>
              <a:rPr lang="it-IT" b="1" dirty="0" err="1" smtClean="0"/>
              <a:t>research</a:t>
            </a:r>
            <a:r>
              <a:rPr lang="it-IT" b="1" dirty="0" smtClean="0"/>
              <a:t> job </a:t>
            </a:r>
            <a:r>
              <a:rPr lang="it-IT" b="1" dirty="0" err="1" smtClean="0"/>
              <a:t>perspective</a:t>
            </a:r>
            <a:endParaRPr lang="it-IT" dirty="0"/>
          </a:p>
        </p:txBody>
      </p:sp>
      <p:sp>
        <p:nvSpPr>
          <p:cNvPr id="6" name="Sottotitolo 5"/>
          <p:cNvSpPr>
            <a:spLocks noGrp="1"/>
          </p:cNvSpPr>
          <p:nvPr>
            <p:ph type="body" idx="1"/>
          </p:nvPr>
        </p:nvSpPr>
        <p:spPr/>
        <p:txBody>
          <a:bodyPr>
            <a:normAutofit/>
          </a:bodyPr>
          <a:lstStyle/>
          <a:p>
            <a:r>
              <a:rPr lang="it-IT" sz="2400" dirty="0" smtClean="0"/>
              <a:t>CANCER</a:t>
            </a:r>
          </a:p>
        </p:txBody>
      </p:sp>
      <p:sp>
        <p:nvSpPr>
          <p:cNvPr id="9" name="Segnaposto contenuto 8"/>
          <p:cNvSpPr>
            <a:spLocks noGrp="1"/>
          </p:cNvSpPr>
          <p:nvPr>
            <p:ph sz="half" idx="2"/>
          </p:nvPr>
        </p:nvSpPr>
        <p:spPr/>
        <p:txBody>
          <a:bodyPr/>
          <a:lstStyle/>
          <a:p>
            <a:r>
              <a:rPr lang="it-IT" dirty="0">
                <a:hlinkClick r:id="rId2"/>
              </a:rPr>
              <a:t>https://euraxess.ec.europa.eu/jobs/search?keywords=CANCER%</a:t>
            </a:r>
            <a:r>
              <a:rPr lang="it-IT" dirty="0" smtClean="0">
                <a:hlinkClick r:id="rId2"/>
              </a:rPr>
              <a:t>20</a:t>
            </a:r>
            <a:r>
              <a:rPr lang="it-IT" dirty="0" smtClean="0"/>
              <a:t> </a:t>
            </a:r>
          </a:p>
          <a:p>
            <a:r>
              <a:rPr lang="it-IT" dirty="0"/>
              <a:t>Your </a:t>
            </a:r>
            <a:r>
              <a:rPr lang="it-IT" dirty="0" err="1"/>
              <a:t>search</a:t>
            </a:r>
            <a:r>
              <a:rPr lang="it-IT" dirty="0"/>
              <a:t> </a:t>
            </a:r>
            <a:r>
              <a:rPr lang="it-IT" dirty="0" err="1"/>
              <a:t>results</a:t>
            </a:r>
            <a:r>
              <a:rPr lang="it-IT" dirty="0"/>
              <a:t> </a:t>
            </a:r>
            <a:r>
              <a:rPr lang="it-IT" dirty="0" smtClean="0"/>
              <a:t>(285)</a:t>
            </a:r>
            <a:endParaRPr lang="it-IT" dirty="0"/>
          </a:p>
          <a:p>
            <a:endParaRPr lang="it-IT" dirty="0"/>
          </a:p>
        </p:txBody>
      </p:sp>
      <p:sp>
        <p:nvSpPr>
          <p:cNvPr id="10" name="Segnaposto testo 9"/>
          <p:cNvSpPr>
            <a:spLocks noGrp="1"/>
          </p:cNvSpPr>
          <p:nvPr>
            <p:ph type="body" sz="quarter" idx="3"/>
          </p:nvPr>
        </p:nvSpPr>
        <p:spPr/>
        <p:txBody>
          <a:bodyPr/>
          <a:lstStyle/>
          <a:p>
            <a:r>
              <a:rPr lang="it-IT" dirty="0"/>
              <a:t>CANCER </a:t>
            </a:r>
            <a:r>
              <a:rPr lang="it-IT" dirty="0" smtClean="0"/>
              <a:t>METABOLISM</a:t>
            </a:r>
            <a:endParaRPr lang="it-IT" dirty="0"/>
          </a:p>
        </p:txBody>
      </p:sp>
      <p:sp>
        <p:nvSpPr>
          <p:cNvPr id="11" name="Segnaposto contenuto 10"/>
          <p:cNvSpPr>
            <a:spLocks noGrp="1"/>
          </p:cNvSpPr>
          <p:nvPr>
            <p:ph sz="quarter" idx="4"/>
          </p:nvPr>
        </p:nvSpPr>
        <p:spPr/>
        <p:txBody>
          <a:bodyPr/>
          <a:lstStyle/>
          <a:p>
            <a:r>
              <a:rPr lang="it-IT" dirty="0">
                <a:hlinkClick r:id="rId3"/>
              </a:rPr>
              <a:t>https://euraxess.ec.europa.eu/jobs/search?keywords=CANCER%20METABOLISM%20</a:t>
            </a:r>
            <a:r>
              <a:rPr lang="it-IT" dirty="0"/>
              <a:t> </a:t>
            </a:r>
          </a:p>
          <a:p>
            <a:r>
              <a:rPr lang="it-IT" dirty="0"/>
              <a:t>Your </a:t>
            </a:r>
            <a:r>
              <a:rPr lang="it-IT" dirty="0" err="1"/>
              <a:t>search</a:t>
            </a:r>
            <a:r>
              <a:rPr lang="it-IT" dirty="0"/>
              <a:t> </a:t>
            </a:r>
            <a:r>
              <a:rPr lang="it-IT" dirty="0" err="1"/>
              <a:t>results</a:t>
            </a:r>
            <a:r>
              <a:rPr lang="it-IT" dirty="0"/>
              <a:t> (36)</a:t>
            </a:r>
          </a:p>
          <a:p>
            <a:pPr marL="0" indent="0">
              <a:buNone/>
            </a:pPr>
            <a:endParaRPr lang="it-IT" dirty="0"/>
          </a:p>
        </p:txBody>
      </p:sp>
      <p:sp>
        <p:nvSpPr>
          <p:cNvPr id="2" name="Segnaposto data 1"/>
          <p:cNvSpPr>
            <a:spLocks noGrp="1"/>
          </p:cNvSpPr>
          <p:nvPr>
            <p:ph type="dt" sz="half" idx="10"/>
          </p:nvPr>
        </p:nvSpPr>
        <p:spPr/>
        <p:txBody>
          <a:bodyPr/>
          <a:lstStyle/>
          <a:p>
            <a:r>
              <a:rPr lang="it-IT" smtClean="0"/>
              <a:t>09-10/04/2019</a:t>
            </a:r>
            <a:endParaRPr lang="it-IT"/>
          </a:p>
        </p:txBody>
      </p:sp>
      <p:sp>
        <p:nvSpPr>
          <p:cNvPr id="3" name="Segnaposto piè di pagina 2"/>
          <p:cNvSpPr>
            <a:spLocks noGrp="1"/>
          </p:cNvSpPr>
          <p:nvPr>
            <p:ph type="ftr" sz="quarter" idx="11"/>
          </p:nvPr>
        </p:nvSpPr>
        <p:spPr/>
        <p:txBody>
          <a:bodyPr/>
          <a:lstStyle/>
          <a:p>
            <a:r>
              <a:rPr lang="it-IT" smtClean="0"/>
              <a:t>991SV-BIOCHEMISTRY OF AGE RELATED DISEASES </a:t>
            </a:r>
            <a:endParaRPr lang="it-IT"/>
          </a:p>
        </p:txBody>
      </p:sp>
      <p:sp>
        <p:nvSpPr>
          <p:cNvPr id="4" name="Segnaposto numero diapositiva 3"/>
          <p:cNvSpPr>
            <a:spLocks noGrp="1"/>
          </p:cNvSpPr>
          <p:nvPr>
            <p:ph type="sldNum" sz="quarter" idx="12"/>
          </p:nvPr>
        </p:nvSpPr>
        <p:spPr/>
        <p:txBody>
          <a:bodyPr/>
          <a:lstStyle/>
          <a:p>
            <a:fld id="{2DA65D15-912F-9A42-9386-3FE2ECFEDC7B}" type="slidenum">
              <a:rPr lang="it-IT" smtClean="0"/>
              <a:t>7</a:t>
            </a:fld>
            <a:endParaRPr lang="it-IT"/>
          </a:p>
        </p:txBody>
      </p:sp>
    </p:spTree>
    <p:extLst>
      <p:ext uri="{BB962C8B-B14F-4D97-AF65-F5344CB8AC3E}">
        <p14:creationId xmlns:p14="http://schemas.microsoft.com/office/powerpoint/2010/main" val="1475094278"/>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7"/>
            <a:ext cx="8229600" cy="1588029"/>
          </a:xfrm>
        </p:spPr>
        <p:txBody>
          <a:bodyPr>
            <a:normAutofit fontScale="90000"/>
          </a:bodyPr>
          <a:lstStyle/>
          <a:p>
            <a:r>
              <a:rPr lang="it-IT" dirty="0" err="1" smtClean="0"/>
              <a:t>Hypoglycemia</a:t>
            </a:r>
            <a:r>
              <a:rPr lang="it-IT" dirty="0" smtClean="0"/>
              <a:t> </a:t>
            </a:r>
            <a:r>
              <a:rPr lang="it-IT" dirty="0" err="1" smtClean="0"/>
              <a:t>activates</a:t>
            </a:r>
            <a:r>
              <a:rPr lang="it-IT" dirty="0" smtClean="0"/>
              <a:t> </a:t>
            </a:r>
            <a:r>
              <a:rPr lang="it-IT" dirty="0" err="1" smtClean="0"/>
              <a:t>AMPkinase</a:t>
            </a:r>
            <a:r>
              <a:rPr lang="it-IT" dirty="0" smtClean="0"/>
              <a:t>, and </a:t>
            </a:r>
            <a:r>
              <a:rPr lang="it-IT" dirty="0" err="1" smtClean="0"/>
              <a:t>leads</a:t>
            </a:r>
            <a:r>
              <a:rPr lang="it-IT" dirty="0" smtClean="0"/>
              <a:t> to </a:t>
            </a:r>
            <a:r>
              <a:rPr lang="it-IT" dirty="0" err="1" smtClean="0"/>
              <a:t>enhanced</a:t>
            </a:r>
            <a:r>
              <a:rPr lang="it-IT" dirty="0" smtClean="0"/>
              <a:t> control of </a:t>
            </a:r>
            <a:r>
              <a:rPr lang="it-IT" dirty="0" err="1" smtClean="0"/>
              <a:t>cell</a:t>
            </a:r>
            <a:r>
              <a:rPr lang="it-IT" dirty="0" smtClean="0"/>
              <a:t> </a:t>
            </a:r>
            <a:r>
              <a:rPr lang="it-IT" dirty="0" err="1" smtClean="0"/>
              <a:t>growth-related</a:t>
            </a:r>
            <a:r>
              <a:rPr lang="it-IT" dirty="0" smtClean="0"/>
              <a:t> </a:t>
            </a:r>
            <a:r>
              <a:rPr lang="it-IT" dirty="0" err="1" smtClean="0"/>
              <a:t>genes</a:t>
            </a:r>
            <a:endParaRPr lang="it-IT" dirty="0"/>
          </a:p>
        </p:txBody>
      </p:sp>
      <p:sp>
        <p:nvSpPr>
          <p:cNvPr id="3" name="Segnaposto data 2"/>
          <p:cNvSpPr>
            <a:spLocks noGrp="1"/>
          </p:cNvSpPr>
          <p:nvPr>
            <p:ph type="dt" sz="half" idx="10"/>
          </p:nvPr>
        </p:nvSpPr>
        <p:spPr/>
        <p:txBody>
          <a:bodyPr/>
          <a:lstStyle/>
          <a:p>
            <a:r>
              <a:rPr lang="it-IT" smtClean="0"/>
              <a:t>09-10/04/2019</a:t>
            </a:r>
            <a:endParaRPr lang="it-IT"/>
          </a:p>
        </p:txBody>
      </p:sp>
      <p:sp>
        <p:nvSpPr>
          <p:cNvPr id="4" name="Segnaposto piè di pagina 3"/>
          <p:cNvSpPr>
            <a:spLocks noGrp="1"/>
          </p:cNvSpPr>
          <p:nvPr>
            <p:ph type="ftr" sz="quarter" idx="11"/>
          </p:nvPr>
        </p:nvSpPr>
        <p:spPr/>
        <p:txBody>
          <a:bodyPr/>
          <a:lstStyle/>
          <a:p>
            <a:r>
              <a:rPr lang="it-IT" smtClean="0"/>
              <a:t>991SV-BIOCHEMISTRY OF AGE RELATED DISEASES </a:t>
            </a:r>
            <a:endParaRPr lang="it-IT"/>
          </a:p>
        </p:txBody>
      </p:sp>
      <p:sp>
        <p:nvSpPr>
          <p:cNvPr id="5" name="Segnaposto numero diapositiva 4"/>
          <p:cNvSpPr>
            <a:spLocks noGrp="1"/>
          </p:cNvSpPr>
          <p:nvPr>
            <p:ph type="sldNum" sz="quarter" idx="12"/>
          </p:nvPr>
        </p:nvSpPr>
        <p:spPr/>
        <p:txBody>
          <a:bodyPr/>
          <a:lstStyle/>
          <a:p>
            <a:fld id="{2DA65D15-912F-9A42-9386-3FE2ECFEDC7B}" type="slidenum">
              <a:rPr lang="it-IT" smtClean="0"/>
              <a:t>79</a:t>
            </a:fld>
            <a:endParaRPr lang="it-IT"/>
          </a:p>
        </p:txBody>
      </p:sp>
      <p:pic>
        <p:nvPicPr>
          <p:cNvPr id="7" name="Immagine 6"/>
          <p:cNvPicPr/>
          <p:nvPr/>
        </p:nvPicPr>
        <p:blipFill>
          <a:blip r:embed="rId2">
            <a:extLst>
              <a:ext uri="{28A0092B-C50C-407E-A947-70E740481C1C}">
                <a14:useLocalDpi xmlns:a14="http://schemas.microsoft.com/office/drawing/2010/main" val="0"/>
              </a:ext>
            </a:extLst>
          </a:blip>
          <a:srcRect/>
          <a:stretch>
            <a:fillRect/>
          </a:stretch>
        </p:blipFill>
        <p:spPr bwMode="auto">
          <a:xfrm>
            <a:off x="2679382" y="2917190"/>
            <a:ext cx="3785235" cy="2141220"/>
          </a:xfrm>
          <a:prstGeom prst="rect">
            <a:avLst/>
          </a:prstGeom>
          <a:noFill/>
          <a:ln>
            <a:noFill/>
          </a:ln>
        </p:spPr>
      </p:pic>
    </p:spTree>
    <p:extLst>
      <p:ext uri="{BB962C8B-B14F-4D97-AF65-F5344CB8AC3E}">
        <p14:creationId xmlns:p14="http://schemas.microsoft.com/office/powerpoint/2010/main" val="1519095347"/>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err="1" smtClean="0"/>
              <a:t>AMPKinase</a:t>
            </a:r>
            <a:r>
              <a:rPr lang="it-IT" dirty="0" smtClean="0"/>
              <a:t> </a:t>
            </a:r>
            <a:r>
              <a:rPr lang="it-IT" dirty="0" err="1" smtClean="0"/>
              <a:t>phosphorylates</a:t>
            </a:r>
            <a:r>
              <a:rPr lang="it-IT" dirty="0" smtClean="0"/>
              <a:t> TET2</a:t>
            </a:r>
            <a:br>
              <a:rPr lang="it-IT" dirty="0" smtClean="0"/>
            </a:br>
            <a:r>
              <a:rPr lang="it-IT" dirty="0" smtClean="0"/>
              <a:t>and </a:t>
            </a:r>
            <a:r>
              <a:rPr lang="it-IT" dirty="0" err="1" smtClean="0"/>
              <a:t>stabilises</a:t>
            </a:r>
            <a:r>
              <a:rPr lang="it-IT" dirty="0" smtClean="0"/>
              <a:t> </a:t>
            </a:r>
            <a:r>
              <a:rPr lang="it-IT" dirty="0" err="1" smtClean="0"/>
              <a:t>it</a:t>
            </a:r>
            <a:endParaRPr lang="it-IT" dirty="0"/>
          </a:p>
        </p:txBody>
      </p:sp>
      <p:sp>
        <p:nvSpPr>
          <p:cNvPr id="3" name="Segnaposto data 2"/>
          <p:cNvSpPr>
            <a:spLocks noGrp="1"/>
          </p:cNvSpPr>
          <p:nvPr>
            <p:ph type="dt" sz="half" idx="10"/>
          </p:nvPr>
        </p:nvSpPr>
        <p:spPr/>
        <p:txBody>
          <a:bodyPr/>
          <a:lstStyle/>
          <a:p>
            <a:r>
              <a:rPr lang="it-IT" smtClean="0"/>
              <a:t>09-10/04/2019</a:t>
            </a:r>
            <a:endParaRPr lang="it-IT"/>
          </a:p>
        </p:txBody>
      </p:sp>
      <p:sp>
        <p:nvSpPr>
          <p:cNvPr id="4" name="Segnaposto piè di pagina 3"/>
          <p:cNvSpPr>
            <a:spLocks noGrp="1"/>
          </p:cNvSpPr>
          <p:nvPr>
            <p:ph type="ftr" sz="quarter" idx="11"/>
          </p:nvPr>
        </p:nvSpPr>
        <p:spPr/>
        <p:txBody>
          <a:bodyPr/>
          <a:lstStyle/>
          <a:p>
            <a:r>
              <a:rPr lang="it-IT" smtClean="0"/>
              <a:t>991SV-BIOCHEMISTRY OF AGE RELATED DISEASES </a:t>
            </a:r>
            <a:endParaRPr lang="it-IT"/>
          </a:p>
        </p:txBody>
      </p:sp>
      <p:sp>
        <p:nvSpPr>
          <p:cNvPr id="5" name="Segnaposto numero diapositiva 4"/>
          <p:cNvSpPr>
            <a:spLocks noGrp="1"/>
          </p:cNvSpPr>
          <p:nvPr>
            <p:ph type="sldNum" sz="quarter" idx="12"/>
          </p:nvPr>
        </p:nvSpPr>
        <p:spPr/>
        <p:txBody>
          <a:bodyPr/>
          <a:lstStyle/>
          <a:p>
            <a:fld id="{2DA65D15-912F-9A42-9386-3FE2ECFEDC7B}" type="slidenum">
              <a:rPr lang="it-IT" smtClean="0"/>
              <a:t>80</a:t>
            </a:fld>
            <a:endParaRPr lang="it-IT"/>
          </a:p>
        </p:txBody>
      </p:sp>
      <p:pic>
        <p:nvPicPr>
          <p:cNvPr id="9" name="Immagine 8"/>
          <p:cNvPicPr>
            <a:picLocks noChangeAspect="1"/>
          </p:cNvPicPr>
          <p:nvPr/>
        </p:nvPicPr>
        <p:blipFill>
          <a:blip r:embed="rId2"/>
          <a:stretch>
            <a:fillRect/>
          </a:stretch>
        </p:blipFill>
        <p:spPr>
          <a:xfrm>
            <a:off x="1486433" y="1849966"/>
            <a:ext cx="6066023" cy="4686300"/>
          </a:xfrm>
          <a:prstGeom prst="rect">
            <a:avLst/>
          </a:prstGeom>
        </p:spPr>
      </p:pic>
      <p:sp>
        <p:nvSpPr>
          <p:cNvPr id="10" name="CasellaDiTesto 9"/>
          <p:cNvSpPr txBox="1"/>
          <p:nvPr/>
        </p:nvSpPr>
        <p:spPr>
          <a:xfrm>
            <a:off x="3098800" y="2238401"/>
            <a:ext cx="2433591" cy="369332"/>
          </a:xfrm>
          <a:prstGeom prst="rect">
            <a:avLst/>
          </a:prstGeom>
          <a:solidFill>
            <a:schemeClr val="tx1"/>
          </a:solidFill>
        </p:spPr>
        <p:txBody>
          <a:bodyPr wrap="none" rtlCol="0">
            <a:spAutoFit/>
          </a:bodyPr>
          <a:lstStyle/>
          <a:p>
            <a:r>
              <a:rPr lang="it-IT" b="1" dirty="0" smtClean="0">
                <a:solidFill>
                  <a:schemeClr val="bg1"/>
                </a:solidFill>
              </a:rPr>
              <a:t>AMP-</a:t>
            </a:r>
            <a:r>
              <a:rPr lang="it-IT" b="1" dirty="0" err="1" smtClean="0">
                <a:solidFill>
                  <a:schemeClr val="bg1"/>
                </a:solidFill>
              </a:rPr>
              <a:t>dependent</a:t>
            </a:r>
            <a:r>
              <a:rPr lang="it-IT" b="1" dirty="0" smtClean="0">
                <a:solidFill>
                  <a:schemeClr val="bg1"/>
                </a:solidFill>
              </a:rPr>
              <a:t> </a:t>
            </a:r>
            <a:r>
              <a:rPr lang="it-IT" b="1" dirty="0" err="1" smtClean="0">
                <a:solidFill>
                  <a:schemeClr val="bg1"/>
                </a:solidFill>
              </a:rPr>
              <a:t>kinase</a:t>
            </a:r>
            <a:endParaRPr lang="it-IT" b="1" dirty="0">
              <a:solidFill>
                <a:schemeClr val="bg1"/>
              </a:solidFill>
            </a:endParaRPr>
          </a:p>
        </p:txBody>
      </p:sp>
      <p:sp>
        <p:nvSpPr>
          <p:cNvPr id="11" name="CasellaDiTesto 10"/>
          <p:cNvSpPr txBox="1"/>
          <p:nvPr/>
        </p:nvSpPr>
        <p:spPr>
          <a:xfrm>
            <a:off x="2184479" y="3485065"/>
            <a:ext cx="639343" cy="369332"/>
          </a:xfrm>
          <a:prstGeom prst="rect">
            <a:avLst/>
          </a:prstGeom>
          <a:noFill/>
        </p:spPr>
        <p:txBody>
          <a:bodyPr wrap="none" rtlCol="0">
            <a:spAutoFit/>
          </a:bodyPr>
          <a:lstStyle/>
          <a:p>
            <a:r>
              <a:rPr lang="it-IT" dirty="0" smtClean="0"/>
              <a:t>TET2</a:t>
            </a:r>
            <a:endParaRPr lang="it-IT" dirty="0"/>
          </a:p>
        </p:txBody>
      </p:sp>
      <p:sp>
        <p:nvSpPr>
          <p:cNvPr id="12" name="CasellaDiTesto 11"/>
          <p:cNvSpPr txBox="1"/>
          <p:nvPr/>
        </p:nvSpPr>
        <p:spPr>
          <a:xfrm>
            <a:off x="5545201" y="3522133"/>
            <a:ext cx="639343" cy="369332"/>
          </a:xfrm>
          <a:prstGeom prst="rect">
            <a:avLst/>
          </a:prstGeom>
          <a:noFill/>
        </p:spPr>
        <p:txBody>
          <a:bodyPr wrap="none" rtlCol="0">
            <a:spAutoFit/>
          </a:bodyPr>
          <a:lstStyle/>
          <a:p>
            <a:r>
              <a:rPr lang="it-IT" dirty="0" smtClean="0"/>
              <a:t>TET2</a:t>
            </a:r>
            <a:endParaRPr lang="it-IT" dirty="0"/>
          </a:p>
        </p:txBody>
      </p:sp>
    </p:spTree>
    <p:extLst>
      <p:ext uri="{BB962C8B-B14F-4D97-AF65-F5344CB8AC3E}">
        <p14:creationId xmlns:p14="http://schemas.microsoft.com/office/powerpoint/2010/main" val="1450357212"/>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p:txBody>
          <a:bodyPr>
            <a:normAutofit fontScale="90000"/>
          </a:bodyPr>
          <a:lstStyle/>
          <a:p>
            <a:r>
              <a:rPr lang="it-IT" dirty="0" smtClean="0"/>
              <a:t>de-phospho-TET2 </a:t>
            </a:r>
            <a:r>
              <a:rPr lang="it-IT" dirty="0" err="1" smtClean="0"/>
              <a:t>means</a:t>
            </a:r>
            <a:r>
              <a:rPr lang="it-IT" dirty="0" smtClean="0"/>
              <a:t> </a:t>
            </a:r>
            <a:r>
              <a:rPr lang="it-IT" dirty="0" err="1" smtClean="0"/>
              <a:t>less</a:t>
            </a:r>
            <a:r>
              <a:rPr lang="it-IT" dirty="0" smtClean="0"/>
              <a:t> DNA </a:t>
            </a:r>
            <a:r>
              <a:rPr lang="it-IT" dirty="0" err="1" smtClean="0"/>
              <a:t>hydroxymethylation</a:t>
            </a:r>
            <a:endParaRPr lang="it-IT" dirty="0"/>
          </a:p>
        </p:txBody>
      </p:sp>
      <p:sp>
        <p:nvSpPr>
          <p:cNvPr id="7" name="Segnaposto contenuto 6"/>
          <p:cNvSpPr>
            <a:spLocks noGrp="1"/>
          </p:cNvSpPr>
          <p:nvPr>
            <p:ph idx="1"/>
          </p:nvPr>
        </p:nvSpPr>
        <p:spPr/>
        <p:txBody>
          <a:bodyPr/>
          <a:lstStyle/>
          <a:p>
            <a:r>
              <a:rPr lang="it-IT" dirty="0" err="1"/>
              <a:t>These</a:t>
            </a:r>
            <a:r>
              <a:rPr lang="it-IT" dirty="0"/>
              <a:t> </a:t>
            </a:r>
            <a:r>
              <a:rPr lang="it-IT" dirty="0" err="1"/>
              <a:t>changes</a:t>
            </a:r>
            <a:r>
              <a:rPr lang="it-IT" dirty="0"/>
              <a:t> led to the </a:t>
            </a:r>
            <a:r>
              <a:rPr lang="it-IT" dirty="0" err="1"/>
              <a:t>altered</a:t>
            </a:r>
            <a:r>
              <a:rPr lang="it-IT" dirty="0"/>
              <a:t> </a:t>
            </a:r>
            <a:r>
              <a:rPr lang="it-IT" dirty="0" err="1"/>
              <a:t>expression</a:t>
            </a:r>
            <a:r>
              <a:rPr lang="it-IT" dirty="0"/>
              <a:t> of 585 </a:t>
            </a:r>
            <a:r>
              <a:rPr lang="it-IT" dirty="0" err="1"/>
              <a:t>genes</a:t>
            </a:r>
            <a:r>
              <a:rPr lang="it-IT" dirty="0"/>
              <a:t> (</a:t>
            </a:r>
            <a:r>
              <a:rPr lang="it-IT" dirty="0" err="1"/>
              <a:t>both</a:t>
            </a:r>
            <a:r>
              <a:rPr lang="it-IT" dirty="0"/>
              <a:t> up- and down-</a:t>
            </a:r>
            <a:r>
              <a:rPr lang="it-IT" dirty="0" err="1"/>
              <a:t>regulated</a:t>
            </a:r>
            <a:r>
              <a:rPr lang="it-IT" dirty="0"/>
              <a:t>), </a:t>
            </a:r>
            <a:r>
              <a:rPr lang="it-IT" u="sng" dirty="0"/>
              <a:t>with </a:t>
            </a:r>
            <a:r>
              <a:rPr lang="it-IT" u="sng" dirty="0" err="1"/>
              <a:t>many</a:t>
            </a:r>
            <a:r>
              <a:rPr lang="it-IT" u="sng" dirty="0"/>
              <a:t> </a:t>
            </a:r>
            <a:r>
              <a:rPr lang="it-IT" u="sng" dirty="0" err="1"/>
              <a:t>associated</a:t>
            </a:r>
            <a:r>
              <a:rPr lang="it-IT" u="sng" dirty="0"/>
              <a:t> with </a:t>
            </a:r>
            <a:r>
              <a:rPr lang="it-IT" u="sng" dirty="0" err="1"/>
              <a:t>cell</a:t>
            </a:r>
            <a:r>
              <a:rPr lang="it-IT" u="sng" dirty="0"/>
              <a:t> </a:t>
            </a:r>
            <a:r>
              <a:rPr lang="it-IT" u="sng" dirty="0" err="1"/>
              <a:t>cycle</a:t>
            </a:r>
            <a:r>
              <a:rPr lang="it-IT" u="sng" dirty="0"/>
              <a:t> </a:t>
            </a:r>
            <a:r>
              <a:rPr lang="it-IT" u="sng" dirty="0" err="1"/>
              <a:t>regulation</a:t>
            </a:r>
            <a:r>
              <a:rPr lang="it-IT" u="sng" dirty="0"/>
              <a:t> and </a:t>
            </a:r>
            <a:r>
              <a:rPr lang="it-IT" u="sng" dirty="0" err="1"/>
              <a:t>various</a:t>
            </a:r>
            <a:r>
              <a:rPr lang="it-IT" u="sng" dirty="0"/>
              <a:t> </a:t>
            </a:r>
            <a:r>
              <a:rPr lang="it-IT" u="sng" dirty="0" err="1"/>
              <a:t>types</a:t>
            </a:r>
            <a:r>
              <a:rPr lang="it-IT" u="sng" dirty="0"/>
              <a:t> of </a:t>
            </a:r>
            <a:r>
              <a:rPr lang="it-IT" u="sng" dirty="0" err="1"/>
              <a:t>cancers</a:t>
            </a:r>
            <a:endParaRPr lang="it-IT" u="sng" dirty="0"/>
          </a:p>
          <a:p>
            <a:pPr marL="0" indent="0">
              <a:buNone/>
            </a:pPr>
            <a:endParaRPr lang="it-IT" dirty="0" smtClean="0"/>
          </a:p>
          <a:p>
            <a:pPr marL="0" indent="0">
              <a:buNone/>
            </a:pPr>
            <a:endParaRPr lang="it-IT" dirty="0"/>
          </a:p>
          <a:p>
            <a:pPr marL="0" indent="0">
              <a:buNone/>
            </a:pPr>
            <a:r>
              <a:rPr lang="it-IT" sz="2400" dirty="0" smtClean="0"/>
              <a:t>Source: </a:t>
            </a:r>
            <a:r>
              <a:rPr lang="it-IT" sz="2400" dirty="0" err="1" smtClean="0"/>
              <a:t>https</a:t>
            </a:r>
            <a:r>
              <a:rPr lang="it-IT" sz="2400" dirty="0"/>
              <a:t>://</a:t>
            </a:r>
            <a:r>
              <a:rPr lang="it-IT" sz="2400" dirty="0" err="1"/>
              <a:t>epigenie.com</a:t>
            </a:r>
            <a:r>
              <a:rPr lang="it-IT" sz="2400" dirty="0"/>
              <a:t>/sweet-success-dna-hydroxymethylation-link-diabetes-cancer-discovered/</a:t>
            </a:r>
          </a:p>
        </p:txBody>
      </p:sp>
      <p:sp>
        <p:nvSpPr>
          <p:cNvPr id="3" name="Segnaposto data 2"/>
          <p:cNvSpPr>
            <a:spLocks noGrp="1"/>
          </p:cNvSpPr>
          <p:nvPr>
            <p:ph type="dt" sz="half" idx="10"/>
          </p:nvPr>
        </p:nvSpPr>
        <p:spPr/>
        <p:txBody>
          <a:bodyPr/>
          <a:lstStyle/>
          <a:p>
            <a:r>
              <a:rPr lang="it-IT" smtClean="0"/>
              <a:t>09-10/04/2019</a:t>
            </a:r>
            <a:endParaRPr lang="it-IT"/>
          </a:p>
        </p:txBody>
      </p:sp>
      <p:sp>
        <p:nvSpPr>
          <p:cNvPr id="4" name="Segnaposto piè di pagina 3"/>
          <p:cNvSpPr>
            <a:spLocks noGrp="1"/>
          </p:cNvSpPr>
          <p:nvPr>
            <p:ph type="ftr" sz="quarter" idx="11"/>
          </p:nvPr>
        </p:nvSpPr>
        <p:spPr/>
        <p:txBody>
          <a:bodyPr/>
          <a:lstStyle/>
          <a:p>
            <a:r>
              <a:rPr lang="it-IT" smtClean="0"/>
              <a:t>991SV-BIOCHEMISTRY OF AGE RELATED DISEASES </a:t>
            </a:r>
            <a:endParaRPr lang="it-IT"/>
          </a:p>
        </p:txBody>
      </p:sp>
      <p:sp>
        <p:nvSpPr>
          <p:cNvPr id="5" name="Segnaposto numero diapositiva 4"/>
          <p:cNvSpPr>
            <a:spLocks noGrp="1"/>
          </p:cNvSpPr>
          <p:nvPr>
            <p:ph type="sldNum" sz="quarter" idx="12"/>
          </p:nvPr>
        </p:nvSpPr>
        <p:spPr/>
        <p:txBody>
          <a:bodyPr/>
          <a:lstStyle/>
          <a:p>
            <a:fld id="{2DA65D15-912F-9A42-9386-3FE2ECFEDC7B}" type="slidenum">
              <a:rPr lang="it-IT" smtClean="0"/>
              <a:t>81</a:t>
            </a:fld>
            <a:endParaRPr lang="it-IT"/>
          </a:p>
        </p:txBody>
      </p:sp>
    </p:spTree>
    <p:extLst>
      <p:ext uri="{BB962C8B-B14F-4D97-AF65-F5344CB8AC3E}">
        <p14:creationId xmlns:p14="http://schemas.microsoft.com/office/powerpoint/2010/main" val="2896769206"/>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ctrTitle"/>
          </p:nvPr>
        </p:nvSpPr>
        <p:spPr/>
        <p:txBody>
          <a:bodyPr>
            <a:normAutofit fontScale="90000"/>
          </a:bodyPr>
          <a:lstStyle/>
          <a:p>
            <a:r>
              <a:rPr lang="it-IT" dirty="0"/>
              <a:t/>
            </a:r>
            <a:br>
              <a:rPr lang="it-IT" dirty="0"/>
            </a:br>
            <a:r>
              <a:rPr lang="it-IT" dirty="0"/>
              <a:t>tight </a:t>
            </a:r>
            <a:r>
              <a:rPr lang="it-IT" dirty="0" err="1"/>
              <a:t>nutrient</a:t>
            </a:r>
            <a:r>
              <a:rPr lang="it-IT" dirty="0"/>
              <a:t> balance </a:t>
            </a:r>
            <a:r>
              <a:rPr lang="it-IT" dirty="0" err="1"/>
              <a:t>might</a:t>
            </a:r>
            <a:r>
              <a:rPr lang="it-IT" dirty="0"/>
              <a:t> be a </a:t>
            </a:r>
            <a:r>
              <a:rPr lang="it-IT" dirty="0" err="1"/>
              <a:t>vulnerability</a:t>
            </a:r>
            <a:r>
              <a:rPr lang="it-IT" dirty="0"/>
              <a:t> of </a:t>
            </a:r>
            <a:r>
              <a:rPr lang="it-IT" dirty="0" err="1"/>
              <a:t>tumours</a:t>
            </a:r>
            <a:r>
              <a:rPr lang="it-IT" dirty="0"/>
              <a:t> </a:t>
            </a:r>
            <a:r>
              <a:rPr lang="it-IT" dirty="0" err="1"/>
              <a:t>that</a:t>
            </a:r>
            <a:r>
              <a:rPr lang="it-IT" dirty="0"/>
              <a:t> can be </a:t>
            </a:r>
            <a:r>
              <a:rPr lang="it-IT" dirty="0" err="1"/>
              <a:t>exploited</a:t>
            </a:r>
            <a:r>
              <a:rPr lang="it-IT" dirty="0"/>
              <a:t> </a:t>
            </a:r>
            <a:r>
              <a:rPr lang="it-IT" dirty="0" err="1"/>
              <a:t>therapeutically</a:t>
            </a:r>
            <a:r>
              <a:rPr lang="it-IT" dirty="0"/>
              <a:t> </a:t>
            </a:r>
            <a:br>
              <a:rPr lang="it-IT" dirty="0"/>
            </a:br>
            <a:endParaRPr lang="it-IT" dirty="0"/>
          </a:p>
        </p:txBody>
      </p:sp>
      <p:sp>
        <p:nvSpPr>
          <p:cNvPr id="6" name="Sottotitolo 5"/>
          <p:cNvSpPr>
            <a:spLocks noGrp="1"/>
          </p:cNvSpPr>
          <p:nvPr>
            <p:ph type="subTitle" idx="1"/>
          </p:nvPr>
        </p:nvSpPr>
        <p:spPr/>
        <p:txBody>
          <a:bodyPr>
            <a:normAutofit fontScale="92500" lnSpcReduction="20000"/>
          </a:bodyPr>
          <a:lstStyle/>
          <a:p>
            <a:endParaRPr lang="it-IT" dirty="0"/>
          </a:p>
          <a:p>
            <a:r>
              <a:rPr lang="it-IT" dirty="0" err="1"/>
              <a:t>hence</a:t>
            </a:r>
            <a:r>
              <a:rPr lang="it-IT" dirty="0"/>
              <a:t>, </a:t>
            </a:r>
            <a:r>
              <a:rPr lang="it-IT" dirty="0" err="1"/>
              <a:t>catabolite-deprivation</a:t>
            </a:r>
            <a:r>
              <a:rPr lang="it-IT" dirty="0"/>
              <a:t> </a:t>
            </a:r>
            <a:r>
              <a:rPr lang="it-IT" dirty="0" err="1"/>
              <a:t>might</a:t>
            </a:r>
            <a:r>
              <a:rPr lang="it-IT" dirty="0"/>
              <a:t> be a </a:t>
            </a:r>
            <a:r>
              <a:rPr lang="it-IT" dirty="0" err="1"/>
              <a:t>selective</a:t>
            </a:r>
            <a:r>
              <a:rPr lang="it-IT" dirty="0"/>
              <a:t> and </a:t>
            </a:r>
            <a:r>
              <a:rPr lang="it-IT" dirty="0" err="1"/>
              <a:t>effective</a:t>
            </a:r>
            <a:r>
              <a:rPr lang="it-IT" dirty="0"/>
              <a:t> </a:t>
            </a:r>
            <a:r>
              <a:rPr lang="it-IT" dirty="0" err="1"/>
              <a:t>anticancer</a:t>
            </a:r>
            <a:r>
              <a:rPr lang="it-IT" dirty="0"/>
              <a:t> treatment </a:t>
            </a:r>
            <a:r>
              <a:rPr lang="it-IT" dirty="0" err="1"/>
              <a:t>strategy</a:t>
            </a:r>
            <a:r>
              <a:rPr lang="it-IT" dirty="0"/>
              <a:t> </a:t>
            </a:r>
          </a:p>
          <a:p>
            <a:endParaRPr lang="it-IT" dirty="0"/>
          </a:p>
        </p:txBody>
      </p:sp>
      <p:sp>
        <p:nvSpPr>
          <p:cNvPr id="2" name="Segnaposto data 1"/>
          <p:cNvSpPr>
            <a:spLocks noGrp="1"/>
          </p:cNvSpPr>
          <p:nvPr>
            <p:ph type="dt" sz="half" idx="10"/>
          </p:nvPr>
        </p:nvSpPr>
        <p:spPr/>
        <p:txBody>
          <a:bodyPr/>
          <a:lstStyle/>
          <a:p>
            <a:r>
              <a:rPr lang="it-IT" smtClean="0"/>
              <a:t>09-10/04/2019</a:t>
            </a:r>
            <a:endParaRPr lang="it-IT"/>
          </a:p>
        </p:txBody>
      </p:sp>
      <p:sp>
        <p:nvSpPr>
          <p:cNvPr id="3" name="Segnaposto piè di pagina 2"/>
          <p:cNvSpPr>
            <a:spLocks noGrp="1"/>
          </p:cNvSpPr>
          <p:nvPr>
            <p:ph type="ftr" sz="quarter" idx="11"/>
          </p:nvPr>
        </p:nvSpPr>
        <p:spPr/>
        <p:txBody>
          <a:bodyPr/>
          <a:lstStyle/>
          <a:p>
            <a:r>
              <a:rPr lang="it-IT" smtClean="0"/>
              <a:t>991SV-BIOCHEMISTRY OF AGE RELATED DISEASES </a:t>
            </a:r>
            <a:endParaRPr lang="it-IT"/>
          </a:p>
        </p:txBody>
      </p:sp>
      <p:sp>
        <p:nvSpPr>
          <p:cNvPr id="4" name="Segnaposto numero diapositiva 3"/>
          <p:cNvSpPr>
            <a:spLocks noGrp="1"/>
          </p:cNvSpPr>
          <p:nvPr>
            <p:ph type="sldNum" sz="quarter" idx="12"/>
          </p:nvPr>
        </p:nvSpPr>
        <p:spPr/>
        <p:txBody>
          <a:bodyPr/>
          <a:lstStyle/>
          <a:p>
            <a:fld id="{2DA65D15-912F-9A42-9386-3FE2ECFEDC7B}" type="slidenum">
              <a:rPr lang="it-IT" smtClean="0"/>
              <a:t>82</a:t>
            </a:fld>
            <a:endParaRPr lang="it-IT"/>
          </a:p>
        </p:txBody>
      </p:sp>
    </p:spTree>
    <p:extLst>
      <p:ext uri="{BB962C8B-B14F-4D97-AF65-F5344CB8AC3E}">
        <p14:creationId xmlns:p14="http://schemas.microsoft.com/office/powerpoint/2010/main" val="518164751"/>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457200" y="274639"/>
            <a:ext cx="8229600" cy="1023937"/>
          </a:xfrm>
        </p:spPr>
        <p:txBody>
          <a:bodyPr>
            <a:normAutofit/>
          </a:bodyPr>
          <a:lstStyle/>
          <a:p>
            <a:r>
              <a:rPr lang="it-IT" sz="3200" dirty="0"/>
              <a:t>http://</a:t>
            </a:r>
            <a:r>
              <a:rPr lang="it-IT" sz="3200" dirty="0" err="1"/>
              <a:t>eprints.ucl.ac.uk</a:t>
            </a:r>
            <a:r>
              <a:rPr lang="it-IT" sz="3200" dirty="0"/>
              <a:t>/4841/1/4841.</a:t>
            </a:r>
            <a:r>
              <a:rPr lang="it-IT" sz="3200" dirty="0" smtClean="0"/>
              <a:t>pdf</a:t>
            </a:r>
            <a:endParaRPr lang="it-IT" sz="3200" dirty="0"/>
          </a:p>
        </p:txBody>
      </p:sp>
      <p:sp>
        <p:nvSpPr>
          <p:cNvPr id="4" name="Segnaposto piè di pagina 3"/>
          <p:cNvSpPr>
            <a:spLocks noGrp="1"/>
          </p:cNvSpPr>
          <p:nvPr>
            <p:ph type="ftr" sz="quarter" idx="11"/>
          </p:nvPr>
        </p:nvSpPr>
        <p:spPr/>
        <p:txBody>
          <a:bodyPr/>
          <a:lstStyle/>
          <a:p>
            <a:r>
              <a:rPr lang="it-IT" smtClean="0"/>
              <a:t>991SV-BIOCHEMISTRY OF AGE RELATED DISEASES </a:t>
            </a:r>
            <a:endParaRPr lang="it-IT"/>
          </a:p>
        </p:txBody>
      </p:sp>
      <p:sp>
        <p:nvSpPr>
          <p:cNvPr id="5" name="Segnaposto numero diapositiva 4"/>
          <p:cNvSpPr>
            <a:spLocks noGrp="1"/>
          </p:cNvSpPr>
          <p:nvPr>
            <p:ph type="sldNum" sz="quarter" idx="12"/>
          </p:nvPr>
        </p:nvSpPr>
        <p:spPr/>
        <p:txBody>
          <a:bodyPr/>
          <a:lstStyle/>
          <a:p>
            <a:fld id="{2DA65D15-912F-9A42-9386-3FE2ECFEDC7B}" type="slidenum">
              <a:rPr lang="it-IT" smtClean="0"/>
              <a:t>83</a:t>
            </a:fld>
            <a:endParaRPr lang="it-IT"/>
          </a:p>
        </p:txBody>
      </p:sp>
      <p:pic>
        <p:nvPicPr>
          <p:cNvPr id="7" name="Immagine 6"/>
          <p:cNvPicPr>
            <a:picLocks noChangeAspect="1"/>
          </p:cNvPicPr>
          <p:nvPr/>
        </p:nvPicPr>
        <p:blipFill>
          <a:blip r:embed="rId2"/>
          <a:stretch>
            <a:fillRect/>
          </a:stretch>
        </p:blipFill>
        <p:spPr>
          <a:xfrm>
            <a:off x="3124201" y="1626796"/>
            <a:ext cx="3098801" cy="4122081"/>
          </a:xfrm>
          <a:prstGeom prst="rect">
            <a:avLst/>
          </a:prstGeom>
        </p:spPr>
      </p:pic>
      <p:sp>
        <p:nvSpPr>
          <p:cNvPr id="2" name="Segnaposto data 1"/>
          <p:cNvSpPr>
            <a:spLocks noGrp="1"/>
          </p:cNvSpPr>
          <p:nvPr>
            <p:ph type="dt" sz="half" idx="10"/>
          </p:nvPr>
        </p:nvSpPr>
        <p:spPr/>
        <p:txBody>
          <a:bodyPr/>
          <a:lstStyle/>
          <a:p>
            <a:r>
              <a:rPr lang="it-IT" smtClean="0"/>
              <a:t>09-10/04/2019</a:t>
            </a:r>
            <a:endParaRPr lang="it-IT"/>
          </a:p>
        </p:txBody>
      </p:sp>
    </p:spTree>
    <p:extLst>
      <p:ext uri="{BB962C8B-B14F-4D97-AF65-F5344CB8AC3E}">
        <p14:creationId xmlns:p14="http://schemas.microsoft.com/office/powerpoint/2010/main" val="1560307465"/>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data 2"/>
          <p:cNvSpPr>
            <a:spLocks noGrp="1"/>
          </p:cNvSpPr>
          <p:nvPr>
            <p:ph type="dt" sz="half" idx="10"/>
          </p:nvPr>
        </p:nvSpPr>
        <p:spPr/>
        <p:txBody>
          <a:bodyPr/>
          <a:lstStyle/>
          <a:p>
            <a:r>
              <a:rPr lang="it-IT" smtClean="0"/>
              <a:t>09-10/04/2019</a:t>
            </a:r>
            <a:endParaRPr lang="it-IT"/>
          </a:p>
        </p:txBody>
      </p:sp>
      <p:sp>
        <p:nvSpPr>
          <p:cNvPr id="4" name="Segnaposto piè di pagina 3"/>
          <p:cNvSpPr>
            <a:spLocks noGrp="1"/>
          </p:cNvSpPr>
          <p:nvPr>
            <p:ph type="ftr" sz="quarter" idx="11"/>
          </p:nvPr>
        </p:nvSpPr>
        <p:spPr/>
        <p:txBody>
          <a:bodyPr/>
          <a:lstStyle/>
          <a:p>
            <a:r>
              <a:rPr lang="it-IT" smtClean="0"/>
              <a:t>991SV-BIOCHEMISTRY OF AGE RELATED DISEASES </a:t>
            </a:r>
            <a:endParaRPr lang="it-IT"/>
          </a:p>
        </p:txBody>
      </p:sp>
      <p:sp>
        <p:nvSpPr>
          <p:cNvPr id="5" name="Segnaposto numero diapositiva 4"/>
          <p:cNvSpPr>
            <a:spLocks noGrp="1"/>
          </p:cNvSpPr>
          <p:nvPr>
            <p:ph type="sldNum" sz="quarter" idx="12"/>
          </p:nvPr>
        </p:nvSpPr>
        <p:spPr/>
        <p:txBody>
          <a:bodyPr/>
          <a:lstStyle/>
          <a:p>
            <a:fld id="{2DA65D15-912F-9A42-9386-3FE2ECFEDC7B}" type="slidenum">
              <a:rPr lang="it-IT" smtClean="0"/>
              <a:t>84</a:t>
            </a:fld>
            <a:endParaRPr lang="it-IT"/>
          </a:p>
        </p:txBody>
      </p:sp>
      <p:pic>
        <p:nvPicPr>
          <p:cNvPr id="6" name="Immagine 5"/>
          <p:cNvPicPr>
            <a:picLocks noChangeAspect="1"/>
          </p:cNvPicPr>
          <p:nvPr/>
        </p:nvPicPr>
        <p:blipFill>
          <a:blip r:embed="rId2"/>
          <a:stretch>
            <a:fillRect/>
          </a:stretch>
        </p:blipFill>
        <p:spPr>
          <a:xfrm>
            <a:off x="0" y="596900"/>
            <a:ext cx="9144000" cy="5649058"/>
          </a:xfrm>
          <a:prstGeom prst="rect">
            <a:avLst/>
          </a:prstGeom>
        </p:spPr>
      </p:pic>
    </p:spTree>
    <p:extLst>
      <p:ext uri="{BB962C8B-B14F-4D97-AF65-F5344CB8AC3E}">
        <p14:creationId xmlns:p14="http://schemas.microsoft.com/office/powerpoint/2010/main" val="23951305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ctrTitle"/>
          </p:nvPr>
        </p:nvSpPr>
        <p:spPr/>
        <p:txBody>
          <a:bodyPr/>
          <a:lstStyle/>
          <a:p>
            <a:r>
              <a:rPr lang="it-IT" dirty="0" err="1" smtClean="0"/>
              <a:t>Thanks</a:t>
            </a:r>
            <a:r>
              <a:rPr lang="it-IT" dirty="0" smtClean="0"/>
              <a:t> for </a:t>
            </a:r>
            <a:r>
              <a:rPr lang="it-IT" dirty="0" err="1" smtClean="0"/>
              <a:t>your</a:t>
            </a:r>
            <a:r>
              <a:rPr lang="it-IT" dirty="0" smtClean="0"/>
              <a:t> </a:t>
            </a:r>
            <a:r>
              <a:rPr lang="it-IT" dirty="0" err="1" smtClean="0"/>
              <a:t>interest</a:t>
            </a:r>
            <a:endParaRPr lang="it-IT" dirty="0"/>
          </a:p>
        </p:txBody>
      </p:sp>
      <p:sp>
        <p:nvSpPr>
          <p:cNvPr id="6" name="Sottotitolo 5"/>
          <p:cNvSpPr>
            <a:spLocks noGrp="1"/>
          </p:cNvSpPr>
          <p:nvPr>
            <p:ph type="subTitle" idx="1"/>
          </p:nvPr>
        </p:nvSpPr>
        <p:spPr/>
        <p:txBody>
          <a:bodyPr/>
          <a:lstStyle/>
          <a:p>
            <a:r>
              <a:rPr lang="it-IT" dirty="0" smtClean="0"/>
              <a:t> </a:t>
            </a:r>
            <a:endParaRPr lang="it-IT" dirty="0"/>
          </a:p>
        </p:txBody>
      </p:sp>
      <p:sp>
        <p:nvSpPr>
          <p:cNvPr id="2" name="Segnaposto data 1"/>
          <p:cNvSpPr>
            <a:spLocks noGrp="1"/>
          </p:cNvSpPr>
          <p:nvPr>
            <p:ph type="dt" sz="half" idx="10"/>
          </p:nvPr>
        </p:nvSpPr>
        <p:spPr/>
        <p:txBody>
          <a:bodyPr/>
          <a:lstStyle/>
          <a:p>
            <a:r>
              <a:rPr lang="it-IT" smtClean="0"/>
              <a:t>09-10/04/2019</a:t>
            </a:r>
            <a:endParaRPr lang="it-IT"/>
          </a:p>
        </p:txBody>
      </p:sp>
      <p:sp>
        <p:nvSpPr>
          <p:cNvPr id="3" name="Segnaposto piè di pagina 2"/>
          <p:cNvSpPr>
            <a:spLocks noGrp="1"/>
          </p:cNvSpPr>
          <p:nvPr>
            <p:ph type="ftr" sz="quarter" idx="11"/>
          </p:nvPr>
        </p:nvSpPr>
        <p:spPr/>
        <p:txBody>
          <a:bodyPr/>
          <a:lstStyle/>
          <a:p>
            <a:r>
              <a:rPr lang="it-IT" smtClean="0"/>
              <a:t>991SV-BIOCHEMISTRY OF AGE RELATED DISEASES </a:t>
            </a:r>
            <a:endParaRPr lang="it-IT"/>
          </a:p>
        </p:txBody>
      </p:sp>
      <p:sp>
        <p:nvSpPr>
          <p:cNvPr id="4" name="Segnaposto numero diapositiva 3"/>
          <p:cNvSpPr>
            <a:spLocks noGrp="1"/>
          </p:cNvSpPr>
          <p:nvPr>
            <p:ph type="sldNum" sz="quarter" idx="12"/>
          </p:nvPr>
        </p:nvSpPr>
        <p:spPr/>
        <p:txBody>
          <a:bodyPr/>
          <a:lstStyle/>
          <a:p>
            <a:fld id="{2DA65D15-912F-9A42-9386-3FE2ECFEDC7B}" type="slidenum">
              <a:rPr lang="it-IT" smtClean="0"/>
              <a:t>85</a:t>
            </a:fld>
            <a:endParaRPr lang="it-IT"/>
          </a:p>
        </p:txBody>
      </p:sp>
    </p:spTree>
    <p:extLst>
      <p:ext uri="{BB962C8B-B14F-4D97-AF65-F5344CB8AC3E}">
        <p14:creationId xmlns:p14="http://schemas.microsoft.com/office/powerpoint/2010/main" val="6836392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a:xfrm>
            <a:off x="457200" y="54506"/>
            <a:ext cx="8229600" cy="1127727"/>
          </a:xfrm>
        </p:spPr>
        <p:txBody>
          <a:bodyPr>
            <a:normAutofit/>
          </a:bodyPr>
          <a:lstStyle/>
          <a:p>
            <a:r>
              <a:rPr lang="it-IT" b="1" dirty="0"/>
              <a:t>EURAXESS </a:t>
            </a:r>
            <a:br>
              <a:rPr lang="it-IT" b="1" dirty="0"/>
            </a:br>
            <a:r>
              <a:rPr lang="it-IT" sz="2200" b="1" dirty="0" err="1"/>
              <a:t>supports</a:t>
            </a:r>
            <a:r>
              <a:rPr lang="it-IT" sz="2200" b="1" dirty="0"/>
              <a:t> </a:t>
            </a:r>
            <a:r>
              <a:rPr lang="it-IT" sz="2200" b="1" dirty="0" err="1"/>
              <a:t>researcher</a:t>
            </a:r>
            <a:r>
              <a:rPr lang="it-IT" sz="2200" b="1" dirty="0"/>
              <a:t> </a:t>
            </a:r>
            <a:r>
              <a:rPr lang="it-IT" sz="2200" b="1" dirty="0" err="1"/>
              <a:t>mobility</a:t>
            </a:r>
            <a:r>
              <a:rPr lang="it-IT" sz="2200" b="1" dirty="0"/>
              <a:t> and career </a:t>
            </a:r>
            <a:r>
              <a:rPr lang="it-IT" sz="2200" b="1" dirty="0" err="1"/>
              <a:t>development</a:t>
            </a:r>
            <a:endParaRPr lang="it-IT" sz="2200" dirty="0"/>
          </a:p>
        </p:txBody>
      </p:sp>
      <p:sp>
        <p:nvSpPr>
          <p:cNvPr id="2" name="Segnaposto data 1"/>
          <p:cNvSpPr>
            <a:spLocks noGrp="1"/>
          </p:cNvSpPr>
          <p:nvPr>
            <p:ph type="dt" sz="half" idx="10"/>
          </p:nvPr>
        </p:nvSpPr>
        <p:spPr/>
        <p:txBody>
          <a:bodyPr/>
          <a:lstStyle/>
          <a:p>
            <a:r>
              <a:rPr lang="it-IT" smtClean="0"/>
              <a:t>09-10/04/2019</a:t>
            </a:r>
            <a:endParaRPr lang="it-IT"/>
          </a:p>
        </p:txBody>
      </p:sp>
      <p:sp>
        <p:nvSpPr>
          <p:cNvPr id="3" name="Segnaposto piè di pagina 2"/>
          <p:cNvSpPr>
            <a:spLocks noGrp="1"/>
          </p:cNvSpPr>
          <p:nvPr>
            <p:ph type="ftr" sz="quarter" idx="11"/>
          </p:nvPr>
        </p:nvSpPr>
        <p:spPr/>
        <p:txBody>
          <a:bodyPr/>
          <a:lstStyle/>
          <a:p>
            <a:r>
              <a:rPr lang="it-IT" smtClean="0"/>
              <a:t>991SV-BIOCHEMISTRY OF AGE RELATED DISEASES </a:t>
            </a:r>
            <a:endParaRPr lang="it-IT"/>
          </a:p>
        </p:txBody>
      </p:sp>
      <p:sp>
        <p:nvSpPr>
          <p:cNvPr id="4" name="Segnaposto numero diapositiva 3"/>
          <p:cNvSpPr>
            <a:spLocks noGrp="1"/>
          </p:cNvSpPr>
          <p:nvPr>
            <p:ph type="sldNum" sz="quarter" idx="12"/>
          </p:nvPr>
        </p:nvSpPr>
        <p:spPr/>
        <p:txBody>
          <a:bodyPr/>
          <a:lstStyle/>
          <a:p>
            <a:fld id="{2DA65D15-912F-9A42-9386-3FE2ECFEDC7B}" type="slidenum">
              <a:rPr lang="it-IT" smtClean="0"/>
              <a:t>8</a:t>
            </a:fld>
            <a:endParaRPr lang="it-IT"/>
          </a:p>
        </p:txBody>
      </p:sp>
      <p:pic>
        <p:nvPicPr>
          <p:cNvPr id="8" name="Immagine 7"/>
          <p:cNvPicPr>
            <a:picLocks noChangeAspect="1"/>
          </p:cNvPicPr>
          <p:nvPr/>
        </p:nvPicPr>
        <p:blipFill>
          <a:blip r:embed="rId2"/>
          <a:stretch>
            <a:fillRect/>
          </a:stretch>
        </p:blipFill>
        <p:spPr>
          <a:xfrm>
            <a:off x="1270000" y="1283832"/>
            <a:ext cx="6976533" cy="2834588"/>
          </a:xfrm>
          <a:prstGeom prst="rect">
            <a:avLst/>
          </a:prstGeom>
        </p:spPr>
      </p:pic>
      <p:pic>
        <p:nvPicPr>
          <p:cNvPr id="9" name="Immagine 8"/>
          <p:cNvPicPr>
            <a:picLocks noChangeAspect="1"/>
          </p:cNvPicPr>
          <p:nvPr/>
        </p:nvPicPr>
        <p:blipFill>
          <a:blip r:embed="rId3"/>
          <a:stretch>
            <a:fillRect/>
          </a:stretch>
        </p:blipFill>
        <p:spPr>
          <a:xfrm>
            <a:off x="0" y="4118420"/>
            <a:ext cx="9144000" cy="2157841"/>
          </a:xfrm>
          <a:prstGeom prst="rect">
            <a:avLst/>
          </a:prstGeom>
        </p:spPr>
      </p:pic>
    </p:spTree>
    <p:extLst>
      <p:ext uri="{BB962C8B-B14F-4D97-AF65-F5344CB8AC3E}">
        <p14:creationId xmlns:p14="http://schemas.microsoft.com/office/powerpoint/2010/main" val="172664942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28451</TotalTime>
  <Words>5669</Words>
  <Application>Microsoft Macintosh PowerPoint</Application>
  <PresentationFormat>Presentazione su schermo (4:3)</PresentationFormat>
  <Paragraphs>729</Paragraphs>
  <Slides>86</Slides>
  <Notes>11</Notes>
  <HiddenSlides>0</HiddenSlides>
  <MMClips>0</MMClips>
  <ScaleCrop>false</ScaleCrop>
  <HeadingPairs>
    <vt:vector size="4" baseType="variant">
      <vt:variant>
        <vt:lpstr>Tema</vt:lpstr>
      </vt:variant>
      <vt:variant>
        <vt:i4>1</vt:i4>
      </vt:variant>
      <vt:variant>
        <vt:lpstr>Titoli diapositive</vt:lpstr>
      </vt:variant>
      <vt:variant>
        <vt:i4>86</vt:i4>
      </vt:variant>
    </vt:vector>
  </HeadingPairs>
  <TitlesOfParts>
    <vt:vector size="87" baseType="lpstr">
      <vt:lpstr>Tema di Office</vt:lpstr>
      <vt:lpstr>Lecture 3</vt:lpstr>
      <vt:lpstr>Objectives of the seminar</vt:lpstr>
      <vt:lpstr>The hallmark of cancer </vt:lpstr>
      <vt:lpstr>“… understanding the metabolic constraints on cancer cells within the native tumor environment will be important for identifying metabolic drug targets.”</vt:lpstr>
      <vt:lpstr>Presentazione di PowerPoint</vt:lpstr>
      <vt:lpstr>Presentazione di PowerPoint</vt:lpstr>
      <vt:lpstr>http://biochemistry.sbmu.ac.ir/uploads/nature_reviews_metabolic_targets_for_cancer_therapy.pdf</vt:lpstr>
      <vt:lpstr>Cancer and cancer metabolism: a research job perspective</vt:lpstr>
      <vt:lpstr>EURAXESS  supports researcher mobility and career development</vt:lpstr>
      <vt:lpstr>The cancer metabolic phenotype</vt:lpstr>
      <vt:lpstr>FOCUS ON</vt:lpstr>
      <vt:lpstr>Warburg’s effect: abnormal consumption of glucose with atypical lactate production 3-30 times higher than normal.  Important:  observed in the presence of O2 and even of “normal” oxidative phosphorylation</vt:lpstr>
      <vt:lpstr>Glycolysis is enhanced</vt:lpstr>
      <vt:lpstr>Glycolysis is enhanced by “cataplerotic” pathways</vt:lpstr>
      <vt:lpstr>What does a cancer cell need to proliferate?</vt:lpstr>
      <vt:lpstr>What is typical of a cancer cell?</vt:lpstr>
      <vt:lpstr>More NADPH + H+ is needed than ATP WHY ?</vt:lpstr>
      <vt:lpstr>Presentazione di PowerPoint</vt:lpstr>
      <vt:lpstr>How to keep high NADPH/NADP+?</vt:lpstr>
      <vt:lpstr>NADP+-dependent enzymes and their substrates</vt:lpstr>
      <vt:lpstr>Presentazione di PowerPoint</vt:lpstr>
      <vt:lpstr> The pentose phosphate pathway and cancer Krushna C. Patra and Nissim Hay Trends Biochem Sci. 2014 Aug; 39(8): 347–354. doi:  10.1016/j.tibs.2014.06.005</vt:lpstr>
      <vt:lpstr>The malic ezyme reaction (S)-Malate:NADP+ oxidoreductase(oxaloacetate-decarboxylating) EC 1.1.1.40</vt:lpstr>
      <vt:lpstr>Malic enzyme for fatty acid synthesis</vt:lpstr>
      <vt:lpstr>THF-C1 redox cycle (“folate trap”)</vt:lpstr>
      <vt:lpstr>The isocitrate dehydrogenase (IDH) isoenzymes one of them catalyses the synthesis of D-2-hydroxyglutarate D-2-HG, cancer biomarker</vt:lpstr>
      <vt:lpstr>oncometabolites</vt:lpstr>
      <vt:lpstr>Nicotinamide nucleotide transhydrogenase (NNT) (EC:1.6.1.2): NADPH + NAD+ &lt;=&gt; NADP+ + NADH </vt:lpstr>
      <vt:lpstr>Glutamate DH EC 1.4.1.4   L-glutamate + H2O + NADP+ = 2-oxoglutarate + NH3 + NADPH + H+ </vt:lpstr>
      <vt:lpstr>How to keep high NADPH/NADP+?</vt:lpstr>
      <vt:lpstr>Products of NADPH-producing enzymes </vt:lpstr>
      <vt:lpstr>Consumption of ribose 5-P  for biosynthesis</vt:lpstr>
      <vt:lpstr>Incomplete use of ribose 5-P</vt:lpstr>
      <vt:lpstr>Metabolic symbiosis based on the exchange of lactate between glycolytic and oxidative cancer cells</vt:lpstr>
      <vt:lpstr>TAKE HOME MESSAGE LACTATE EFFLUX DRIVES THE PENTOSE-P PATHWAY and mediates metabolic symbiosis with nearby cells</vt:lpstr>
      <vt:lpstr>“Lactate is necessary for all the major steps in carcinogenesis”  </vt:lpstr>
      <vt:lpstr>Cataplerosis in glycolysis intrinsic to the Warburg’s effect</vt:lpstr>
      <vt:lpstr>Glycolysis supports biosynthetic pathways</vt:lpstr>
      <vt:lpstr>Glycolysis supports biosynthetic pathways</vt:lpstr>
      <vt:lpstr>Post-translational modification by  O-linked β-N-acetylglucosamine (O-GlcNAc)  </vt:lpstr>
      <vt:lpstr>Nutrient availability is thought to regulate cellular O-GlcNAcylation levels by controlling flux through the hexosamine biosynthetic pathway (HBP) </vt:lpstr>
      <vt:lpstr>Glycolysis supports biosynthetic pathways</vt:lpstr>
      <vt:lpstr>Glycolysis supports biosynthetic pathways</vt:lpstr>
      <vt:lpstr>Presentazione di PowerPoint</vt:lpstr>
      <vt:lpstr>Synthesis of serine from 3-P-glycerate</vt:lpstr>
      <vt:lpstr>Presentazione di PowerPoint</vt:lpstr>
      <vt:lpstr>End of lecture of 09.04.2019</vt:lpstr>
      <vt:lpstr>Any advantage to use aerobic glycolysis?</vt:lpstr>
      <vt:lpstr>Any advantage to use aerobic glycolysis?</vt:lpstr>
      <vt:lpstr>Understanding the Eagle’s observation (1955) Cancer cells need glutamine to grow</vt:lpstr>
      <vt:lpstr>How is citrate supplied in cancer cells? From glutamine, also counter-clockwise</vt:lpstr>
      <vt:lpstr>Glutamate and Glutamine interconvert</vt:lpstr>
      <vt:lpstr>Presentazione di PowerPoint</vt:lpstr>
      <vt:lpstr>Presentazione di PowerPoint</vt:lpstr>
      <vt:lpstr>“Glutamine acquisition through proteolytic scavenging”</vt:lpstr>
      <vt:lpstr>“Attacking the supply wagons to starve cancer cells  to death” FEBS Letters 590 (2016) 885–907. doi:10.1002/1873-3468.12121</vt:lpstr>
      <vt:lpstr>Warburg (black) &amp; Eagle (white)</vt:lpstr>
      <vt:lpstr>Eagle, H. (1955). The minimum vitamin requirements of the L and HeLa cells in tissue culture, the production of specific vitamin deficiencies, and their cure. J. Exp. Med. 102, 595–600.   Warburg O, Wind F, Negelein E: THE METABOLISM OF TUMORS IN THE BODY. J Gen Physiol 1927, 8:519 LP-530  </vt:lpstr>
      <vt:lpstr>Tackling cancer by its metabolism</vt:lpstr>
      <vt:lpstr>Cancer cell steady-state metabolism</vt:lpstr>
      <vt:lpstr>What happens if NAD+ is not available? Arrest of Krebs cycle and anabolism</vt:lpstr>
      <vt:lpstr>GLUTAMINE the preferred substrate for cancer cell anabolism and growth no NADH formation, no O2 consumption  “ANAEROBIC ANABOLISM”</vt:lpstr>
      <vt:lpstr>Physiological (vs pharmacological) control of cancer cell metabolism  Increase of ADP</vt:lpstr>
      <vt:lpstr>Physiological (vs pharmacological) control of cancer cell metabolism  Increase of NAD+</vt:lpstr>
      <vt:lpstr>Control of cancer cell metabolism Decrease of lactate</vt:lpstr>
      <vt:lpstr>Soft strategy to control cancer</vt:lpstr>
      <vt:lpstr>Control of cancer cell metabolism Ketogenic diet</vt:lpstr>
      <vt:lpstr>Control of cancer cell metabolism Ketogenic diet</vt:lpstr>
      <vt:lpstr>Control of cancer cell metabolism Calorie restriction</vt:lpstr>
      <vt:lpstr>Calorie restriction: a nutritional experiment</vt:lpstr>
      <vt:lpstr>Caloric restriction &amp; life span</vt:lpstr>
      <vt:lpstr>Calorie restriction in rodents</vt:lpstr>
      <vt:lpstr>Food intake and tumor incidence chemically-induced tumors in rats</vt:lpstr>
      <vt:lpstr>Calorie restriction in primates (Wisconsin study)</vt:lpstr>
      <vt:lpstr>Obesity</vt:lpstr>
      <vt:lpstr>Obesity and cancer</vt:lpstr>
      <vt:lpstr>Diabetes and cancer</vt:lpstr>
      <vt:lpstr>What is TET2?</vt:lpstr>
      <vt:lpstr>TET2 molecular function http://www.hmdb.ca/reactions/5584</vt:lpstr>
      <vt:lpstr>Hypoglycemia activates AMPkinase, and leads to enhanced control of cell growth-related genes</vt:lpstr>
      <vt:lpstr>AMPKinase phosphorylates TET2 and stabilises it</vt:lpstr>
      <vt:lpstr>de-phospho-TET2 means less DNA hydroxymethylation</vt:lpstr>
      <vt:lpstr> tight nutrient balance might be a vulnerability of tumours that can be exploited therapeutically  </vt:lpstr>
      <vt:lpstr>http://eprints.ucl.ac.uk/4841/1/4841.pdf</vt:lpstr>
      <vt:lpstr>Presentazione di PowerPoint</vt:lpstr>
      <vt:lpstr>Thanks for your interest</vt:lpstr>
    </vt:vector>
  </TitlesOfParts>
  <Company>Univ. Trieste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metabolism of cancer</dc:title>
  <dc:creator>Sabina Passamonti</dc:creator>
  <cp:lastModifiedBy>Sabina Passamonti</cp:lastModifiedBy>
  <cp:revision>640</cp:revision>
  <cp:lastPrinted>2018-12-12T10:18:44Z</cp:lastPrinted>
  <dcterms:created xsi:type="dcterms:W3CDTF">2013-11-09T16:35:53Z</dcterms:created>
  <dcterms:modified xsi:type="dcterms:W3CDTF">2019-04-18T07:15:22Z</dcterms:modified>
</cp:coreProperties>
</file>