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 id="2147483660" r:id="rId2"/>
    <p:sldMasterId id="2147483684" r:id="rId3"/>
    <p:sldMasterId id="2147483696" r:id="rId4"/>
    <p:sldMasterId id="2147483708" r:id="rId5"/>
    <p:sldMasterId id="2147483721" r:id="rId6"/>
  </p:sldMasterIdLst>
  <p:notesMasterIdLst>
    <p:notesMasterId r:id="rId75"/>
  </p:notesMasterIdLst>
  <p:handoutMasterIdLst>
    <p:handoutMasterId r:id="rId76"/>
  </p:handoutMasterIdLst>
  <p:sldIdLst>
    <p:sldId id="298" r:id="rId7"/>
    <p:sldId id="256" r:id="rId8"/>
    <p:sldId id="302" r:id="rId9"/>
    <p:sldId id="269" r:id="rId10"/>
    <p:sldId id="270" r:id="rId11"/>
    <p:sldId id="277" r:id="rId12"/>
    <p:sldId id="278" r:id="rId13"/>
    <p:sldId id="271" r:id="rId14"/>
    <p:sldId id="272" r:id="rId15"/>
    <p:sldId id="259" r:id="rId16"/>
    <p:sldId id="299" r:id="rId17"/>
    <p:sldId id="260" r:id="rId18"/>
    <p:sldId id="274" r:id="rId19"/>
    <p:sldId id="261" r:id="rId20"/>
    <p:sldId id="262" r:id="rId21"/>
    <p:sldId id="263" r:id="rId22"/>
    <p:sldId id="264" r:id="rId23"/>
    <p:sldId id="266" r:id="rId24"/>
    <p:sldId id="296" r:id="rId25"/>
    <p:sldId id="257" r:id="rId26"/>
    <p:sldId id="282" r:id="rId27"/>
    <p:sldId id="279" r:id="rId28"/>
    <p:sldId id="275" r:id="rId29"/>
    <p:sldId id="273" r:id="rId30"/>
    <p:sldId id="276" r:id="rId31"/>
    <p:sldId id="258" r:id="rId32"/>
    <p:sldId id="283" r:id="rId33"/>
    <p:sldId id="284" r:id="rId34"/>
    <p:sldId id="303" r:id="rId35"/>
    <p:sldId id="300" r:id="rId36"/>
    <p:sldId id="301" r:id="rId37"/>
    <p:sldId id="304" r:id="rId38"/>
    <p:sldId id="297" r:id="rId39"/>
    <p:sldId id="305" r:id="rId40"/>
    <p:sldId id="306" r:id="rId41"/>
    <p:sldId id="280" r:id="rId42"/>
    <p:sldId id="281" r:id="rId43"/>
    <p:sldId id="332" r:id="rId44"/>
    <p:sldId id="286" r:id="rId45"/>
    <p:sldId id="285" r:id="rId46"/>
    <p:sldId id="309" r:id="rId47"/>
    <p:sldId id="308" r:id="rId48"/>
    <p:sldId id="307" r:id="rId49"/>
    <p:sldId id="310" r:id="rId50"/>
    <p:sldId id="288" r:id="rId51"/>
    <p:sldId id="311" r:id="rId52"/>
    <p:sldId id="289" r:id="rId53"/>
    <p:sldId id="327" r:id="rId54"/>
    <p:sldId id="313" r:id="rId55"/>
    <p:sldId id="321" r:id="rId56"/>
    <p:sldId id="314" r:id="rId57"/>
    <p:sldId id="315" r:id="rId58"/>
    <p:sldId id="317" r:id="rId59"/>
    <p:sldId id="316" r:id="rId60"/>
    <p:sldId id="328" r:id="rId61"/>
    <p:sldId id="318" r:id="rId62"/>
    <p:sldId id="319" r:id="rId63"/>
    <p:sldId id="320" r:id="rId64"/>
    <p:sldId id="323" r:id="rId65"/>
    <p:sldId id="325" r:id="rId66"/>
    <p:sldId id="312" r:id="rId67"/>
    <p:sldId id="290" r:id="rId68"/>
    <p:sldId id="293" r:id="rId69"/>
    <p:sldId id="291" r:id="rId70"/>
    <p:sldId id="295" r:id="rId71"/>
    <p:sldId id="324" r:id="rId72"/>
    <p:sldId id="330" r:id="rId73"/>
    <p:sldId id="292" r:id="rId74"/>
  </p:sldIdLst>
  <p:sldSz cx="9144000" cy="6858000" type="screen4x3"/>
  <p:notesSz cx="6858000" cy="9144000"/>
  <p:defaultTextStyle>
    <a:defPPr>
      <a:defRPr lang="it-IT"/>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637" autoAdjust="0"/>
  </p:normalViewPr>
  <p:slideViewPr>
    <p:cSldViewPr snapToGrid="0" snapToObjects="1">
      <p:cViewPr>
        <p:scale>
          <a:sx n="85" d="100"/>
          <a:sy n="85" d="100"/>
        </p:scale>
        <p:origin x="-80" y="5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notesMaster" Target="notesMasters/notesMaster1.xml"/><Relationship Id="rId76" Type="http://schemas.openxmlformats.org/officeDocument/2006/relationships/handoutMaster" Target="handoutMasters/handout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FAF1EBC-FE56-0443-B665-435227ABA9BB}" type="datetimeFigureOut">
              <a:rPr lang="it-IT" smtClean="0"/>
              <a:t>18/04/19</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F828BF-4E7E-884F-B885-18E9707B9E6B}" type="slidenum">
              <a:rPr lang="it-IT" smtClean="0"/>
              <a:t>‹n.›</a:t>
            </a:fld>
            <a:endParaRPr lang="it-IT"/>
          </a:p>
        </p:txBody>
      </p:sp>
    </p:spTree>
    <p:extLst>
      <p:ext uri="{BB962C8B-B14F-4D97-AF65-F5344CB8AC3E}">
        <p14:creationId xmlns:p14="http://schemas.microsoft.com/office/powerpoint/2010/main" val="21037646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0D47B8-B7FB-2249-BEA2-4E8EEA94FBF1}" type="datetimeFigureOut">
              <a:rPr lang="it-IT" smtClean="0"/>
              <a:t>18/04/19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49E4B4-5D00-7847-BF68-7A9B92E1FB3C}" type="slidenum">
              <a:rPr lang="it-IT" smtClean="0"/>
              <a:t>‹n.›</a:t>
            </a:fld>
            <a:endParaRPr lang="it-IT"/>
          </a:p>
        </p:txBody>
      </p:sp>
    </p:spTree>
    <p:extLst>
      <p:ext uri="{BB962C8B-B14F-4D97-AF65-F5344CB8AC3E}">
        <p14:creationId xmlns:p14="http://schemas.microsoft.com/office/powerpoint/2010/main" val="625527480"/>
      </p:ext>
    </p:extLst>
  </p:cSld>
  <p:clrMap bg1="lt1" tx1="dk1" bg2="lt2" tx2="dk2" accent1="accent1" accent2="accent2" accent3="accent3" accent4="accent4" accent5="accent5" accent6="accent6" hlink="hlink" folHlink="folHlink"/>
  <p:hf hdr="0" ftr="0" dt="0"/>
  <p:notesStyle>
    <a:lvl1pPr marL="0" algn="l" defTabSz="456631" rtl="0" eaLnBrk="1" latinLnBrk="0" hangingPunct="1">
      <a:defRPr sz="1200" kern="1200">
        <a:solidFill>
          <a:schemeClr val="tx1"/>
        </a:solidFill>
        <a:latin typeface="+mn-lt"/>
        <a:ea typeface="+mn-ea"/>
        <a:cs typeface="+mn-cs"/>
      </a:defRPr>
    </a:lvl1pPr>
    <a:lvl2pPr marL="456631" algn="l" defTabSz="456631" rtl="0" eaLnBrk="1" latinLnBrk="0" hangingPunct="1">
      <a:defRPr sz="1200" kern="1200">
        <a:solidFill>
          <a:schemeClr val="tx1"/>
        </a:solidFill>
        <a:latin typeface="+mn-lt"/>
        <a:ea typeface="+mn-ea"/>
        <a:cs typeface="+mn-cs"/>
      </a:defRPr>
    </a:lvl2pPr>
    <a:lvl3pPr marL="913264" algn="l" defTabSz="456631" rtl="0" eaLnBrk="1" latinLnBrk="0" hangingPunct="1">
      <a:defRPr sz="1200" kern="1200">
        <a:solidFill>
          <a:schemeClr val="tx1"/>
        </a:solidFill>
        <a:latin typeface="+mn-lt"/>
        <a:ea typeface="+mn-ea"/>
        <a:cs typeface="+mn-cs"/>
      </a:defRPr>
    </a:lvl3pPr>
    <a:lvl4pPr marL="1369896" algn="l" defTabSz="456631" rtl="0" eaLnBrk="1" latinLnBrk="0" hangingPunct="1">
      <a:defRPr sz="1200" kern="1200">
        <a:solidFill>
          <a:schemeClr val="tx1"/>
        </a:solidFill>
        <a:latin typeface="+mn-lt"/>
        <a:ea typeface="+mn-ea"/>
        <a:cs typeface="+mn-cs"/>
      </a:defRPr>
    </a:lvl4pPr>
    <a:lvl5pPr marL="1826526" algn="l" defTabSz="456631" rtl="0" eaLnBrk="1" latinLnBrk="0" hangingPunct="1">
      <a:defRPr sz="1200" kern="1200">
        <a:solidFill>
          <a:schemeClr val="tx1"/>
        </a:solidFill>
        <a:latin typeface="+mn-lt"/>
        <a:ea typeface="+mn-ea"/>
        <a:cs typeface="+mn-cs"/>
      </a:defRPr>
    </a:lvl5pPr>
    <a:lvl6pPr marL="2283159" algn="l" defTabSz="456631" rtl="0" eaLnBrk="1" latinLnBrk="0" hangingPunct="1">
      <a:defRPr sz="1200" kern="1200">
        <a:solidFill>
          <a:schemeClr val="tx1"/>
        </a:solidFill>
        <a:latin typeface="+mn-lt"/>
        <a:ea typeface="+mn-ea"/>
        <a:cs typeface="+mn-cs"/>
      </a:defRPr>
    </a:lvl6pPr>
    <a:lvl7pPr marL="2739790" algn="l" defTabSz="456631" rtl="0" eaLnBrk="1" latinLnBrk="0" hangingPunct="1">
      <a:defRPr sz="1200" kern="1200">
        <a:solidFill>
          <a:schemeClr val="tx1"/>
        </a:solidFill>
        <a:latin typeface="+mn-lt"/>
        <a:ea typeface="+mn-ea"/>
        <a:cs typeface="+mn-cs"/>
      </a:defRPr>
    </a:lvl7pPr>
    <a:lvl8pPr marL="3196416" algn="l" defTabSz="456631" rtl="0" eaLnBrk="1" latinLnBrk="0" hangingPunct="1">
      <a:defRPr sz="1200" kern="1200">
        <a:solidFill>
          <a:schemeClr val="tx1"/>
        </a:solidFill>
        <a:latin typeface="+mn-lt"/>
        <a:ea typeface="+mn-ea"/>
        <a:cs typeface="+mn-cs"/>
      </a:defRPr>
    </a:lvl8pPr>
    <a:lvl9pPr marL="3653052" algn="l" defTabSz="45663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egnaposto immagine diapositiva 1"/>
          <p:cNvSpPr>
            <a:spLocks noGrp="1" noRot="1" noChangeAspect="1"/>
          </p:cNvSpPr>
          <p:nvPr>
            <p:ph type="sldImg"/>
          </p:nvPr>
        </p:nvSpPr>
        <p:spPr>
          <a:ln/>
        </p:spPr>
      </p:sp>
      <p:sp>
        <p:nvSpPr>
          <p:cNvPr id="2150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atin typeface="Calibri" charset="0"/>
              </a:rPr>
              <a:t>Figure 1Insulin secretion</a:t>
            </a:r>
          </a:p>
          <a:p>
            <a:r>
              <a:rPr lang="it-IT">
                <a:latin typeface="Calibri" charset="0"/>
              </a:rPr>
              <a:t>1. Glucose is transported into the beta cell by type 2 glucose transporters (GLUT2). Once inside, the first step in glucose metabolism is the phosphorylation of glucose to produce glucose-6-phosphate. This step is catalyzed by hexokinase; it is the rate-limiting step in glycolysis, and it effectively traps glucose inside the cell.</a:t>
            </a:r>
          </a:p>
          <a:p>
            <a:r>
              <a:rPr lang="it-IT">
                <a:latin typeface="Calibri" charset="0"/>
              </a:rPr>
              <a:t>2. As glucose metabolism proceeds, ATP is produced in the mitochondria.</a:t>
            </a:r>
          </a:p>
          <a:p>
            <a:r>
              <a:rPr lang="it-IT">
                <a:latin typeface="Calibri" charset="0"/>
              </a:rPr>
              <a:t>3. The increase in the ATP:ADP ratio closes ATP-gated potassium channels in the beta cell membrane. Positively charged potassium ions (K+) are now prevented from leaving the beta cell.</a:t>
            </a:r>
          </a:p>
          <a:p>
            <a:r>
              <a:rPr lang="it-IT">
                <a:latin typeface="Calibri" charset="0"/>
              </a:rPr>
              <a:t>4. The rise in positive charge inside the beta cell causes depolarization.</a:t>
            </a:r>
          </a:p>
          <a:p>
            <a:r>
              <a:rPr lang="it-IT">
                <a:latin typeface="Calibri" charset="0"/>
              </a:rPr>
              <a:t>5. Voltage-gated calcium channels open, allowing calcium ions (Ca2+) to flood into the cell.</a:t>
            </a:r>
          </a:p>
          <a:p>
            <a:r>
              <a:rPr lang="it-IT">
                <a:latin typeface="Calibri" charset="0"/>
              </a:rPr>
              <a:t>6. The increase in intracellular calcium concentration triggers the secretion of insulin via exocytosis.</a:t>
            </a:r>
          </a:p>
          <a:p>
            <a:endParaRPr lang="it-IT">
              <a:latin typeface="Calibri" charset="0"/>
            </a:endParaRPr>
          </a:p>
          <a:p>
            <a:r>
              <a:rPr lang="it-IT">
                <a:latin typeface="Calibri" charset="0"/>
              </a:rPr>
              <a:t>Source: https://www.ncbi.nlm.nih.gov/books/NBK1665/figure/A662/ </a:t>
            </a:r>
          </a:p>
          <a:p>
            <a:endParaRPr lang="it-IT">
              <a:latin typeface="Calibri" charset="0"/>
            </a:endParaRPr>
          </a:p>
          <a:p>
            <a:r>
              <a:rPr lang="it-IT">
                <a:latin typeface="Calibri" charset="0"/>
              </a:rPr>
              <a:t>NOTE</a:t>
            </a:r>
          </a:p>
          <a:p>
            <a:r>
              <a:rPr lang="it-IT">
                <a:latin typeface="Calibri" charset="0"/>
              </a:rPr>
              <a:t>KIR=K</a:t>
            </a:r>
            <a:r>
              <a:rPr lang="it-IT" baseline="-25000">
                <a:latin typeface="Calibri" charset="0"/>
              </a:rPr>
              <a:t>ir</a:t>
            </a:r>
            <a:r>
              <a:rPr lang="it-IT">
                <a:latin typeface="Calibri" charset="0"/>
              </a:rPr>
              <a:t>=Inward rectifier K+ channels </a:t>
            </a:r>
          </a:p>
          <a:p>
            <a:r>
              <a:rPr lang="it-IT">
                <a:latin typeface="Calibri" charset="0"/>
              </a:rPr>
              <a:t>SUR (sulfonylurea receptor) is a member of the ATP-binding cassette (ABC) family</a:t>
            </a:r>
          </a:p>
          <a:p>
            <a:r>
              <a:rPr lang="it-IT">
                <a:latin typeface="Calibri" charset="0"/>
              </a:rPr>
              <a:t>These channels are blocked by elevated levels of intracellular ATP, and several therapeutic agents including sulfonylureas, </a:t>
            </a:r>
          </a:p>
        </p:txBody>
      </p:sp>
      <p:sp>
        <p:nvSpPr>
          <p:cNvPr id="4" name="Segnaposto numero diapositiva 3"/>
          <p:cNvSpPr>
            <a:spLocks noGrp="1"/>
          </p:cNvSpPr>
          <p:nvPr>
            <p:ph type="sldNum" sz="quarter" idx="5"/>
          </p:nvPr>
        </p:nvSpPr>
        <p:spPr/>
        <p:txBody>
          <a:bodyPr/>
          <a:lstStyle/>
          <a:p>
            <a:pPr>
              <a:defRPr/>
            </a:pPr>
            <a:fld id="{CD21AC7F-E366-9740-A5B5-4841940ABBC6}" type="slidenum">
              <a:rPr lang="it-IT">
                <a:solidFill>
                  <a:prstClr val="black"/>
                </a:solidFill>
              </a:rPr>
              <a:pPr>
                <a:defRPr/>
              </a:pPr>
              <a:t>4</a:t>
            </a:fld>
            <a:endParaRPr lang="it-IT">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Figure 1. The </a:t>
            </a:r>
            <a:r>
              <a:rPr lang="it-IT" dirty="0" err="1" smtClean="0"/>
              <a:t>insulin</a:t>
            </a:r>
            <a:r>
              <a:rPr lang="it-IT" dirty="0" smtClean="0"/>
              <a:t> </a:t>
            </a:r>
            <a:r>
              <a:rPr lang="it-IT" dirty="0" err="1" smtClean="0"/>
              <a:t>signaling</a:t>
            </a:r>
            <a:r>
              <a:rPr lang="it-IT" dirty="0" smtClean="0"/>
              <a:t> </a:t>
            </a:r>
            <a:r>
              <a:rPr lang="it-IT" dirty="0" err="1" smtClean="0"/>
              <a:t>pathway</a:t>
            </a:r>
            <a:r>
              <a:rPr lang="it-IT" dirty="0" smtClean="0"/>
              <a:t>: </a:t>
            </a:r>
            <a:r>
              <a:rPr lang="it-IT" dirty="0" err="1" smtClean="0"/>
              <a:t>intracellular</a:t>
            </a:r>
            <a:r>
              <a:rPr lang="it-IT" dirty="0" smtClean="0"/>
              <a:t> </a:t>
            </a:r>
            <a:r>
              <a:rPr lang="it-IT" dirty="0" err="1" smtClean="0"/>
              <a:t>insulin</a:t>
            </a:r>
            <a:r>
              <a:rPr lang="it-IT" dirty="0" smtClean="0"/>
              <a:t> </a:t>
            </a:r>
            <a:r>
              <a:rPr lang="it-IT" dirty="0" err="1" smtClean="0"/>
              <a:t>signaling</a:t>
            </a:r>
            <a:r>
              <a:rPr lang="it-IT" dirty="0" smtClean="0"/>
              <a:t> </a:t>
            </a:r>
            <a:r>
              <a:rPr lang="it-IT" dirty="0" err="1" smtClean="0"/>
              <a:t>is</a:t>
            </a:r>
            <a:r>
              <a:rPr lang="it-IT" dirty="0" smtClean="0"/>
              <a:t> </a:t>
            </a:r>
            <a:r>
              <a:rPr lang="it-IT" dirty="0" err="1" smtClean="0"/>
              <a:t>initiated</a:t>
            </a:r>
            <a:r>
              <a:rPr lang="it-IT" dirty="0" smtClean="0"/>
              <a:t> by </a:t>
            </a:r>
            <a:r>
              <a:rPr lang="it-IT" dirty="0" err="1" smtClean="0"/>
              <a:t>insulin</a:t>
            </a:r>
            <a:r>
              <a:rPr lang="it-IT" dirty="0" smtClean="0"/>
              <a:t> </a:t>
            </a:r>
            <a:r>
              <a:rPr lang="it-IT" dirty="0" err="1" smtClean="0"/>
              <a:t>receptor</a:t>
            </a:r>
            <a:r>
              <a:rPr lang="it-IT" dirty="0" smtClean="0"/>
              <a:t> </a:t>
            </a:r>
            <a:r>
              <a:rPr lang="it-IT" dirty="0" err="1" smtClean="0"/>
              <a:t>tyrosine</a:t>
            </a:r>
            <a:r>
              <a:rPr lang="it-IT" dirty="0" smtClean="0"/>
              <a:t> </a:t>
            </a:r>
            <a:r>
              <a:rPr lang="it-IT" dirty="0" err="1" smtClean="0"/>
              <a:t>kinase</a:t>
            </a:r>
            <a:r>
              <a:rPr lang="it-IT" dirty="0" smtClean="0"/>
              <a:t> </a:t>
            </a:r>
            <a:r>
              <a:rPr lang="it-IT" dirty="0" err="1" smtClean="0"/>
              <a:t>activity</a:t>
            </a:r>
            <a:r>
              <a:rPr lang="it-IT" dirty="0" smtClean="0"/>
              <a:t> </a:t>
            </a:r>
            <a:r>
              <a:rPr lang="it-IT" dirty="0" err="1" smtClean="0"/>
              <a:t>leading</a:t>
            </a:r>
            <a:r>
              <a:rPr lang="it-IT" dirty="0" smtClean="0"/>
              <a:t> to the </a:t>
            </a:r>
            <a:r>
              <a:rPr lang="it-IT" dirty="0" err="1" smtClean="0"/>
              <a:t>activation</a:t>
            </a:r>
            <a:r>
              <a:rPr lang="it-IT" dirty="0" smtClean="0"/>
              <a:t> of </a:t>
            </a:r>
            <a:r>
              <a:rPr lang="it-IT" dirty="0" err="1" smtClean="0"/>
              <a:t>both</a:t>
            </a:r>
            <a:r>
              <a:rPr lang="it-IT" dirty="0" smtClean="0"/>
              <a:t> the PI3K-Akt </a:t>
            </a:r>
            <a:r>
              <a:rPr lang="it-IT" dirty="0" err="1" smtClean="0"/>
              <a:t>pathway</a:t>
            </a:r>
            <a:r>
              <a:rPr lang="it-IT" dirty="0" smtClean="0"/>
              <a:t> and the MAPK </a:t>
            </a:r>
            <a:r>
              <a:rPr lang="it-IT" dirty="0" err="1" smtClean="0"/>
              <a:t>pathway</a:t>
            </a:r>
            <a:r>
              <a:rPr lang="it-IT" dirty="0" smtClean="0"/>
              <a:t>. The </a:t>
            </a:r>
            <a:r>
              <a:rPr lang="it-IT" dirty="0" err="1" smtClean="0"/>
              <a:t>most</a:t>
            </a:r>
            <a:r>
              <a:rPr lang="it-IT" dirty="0" smtClean="0"/>
              <a:t> </a:t>
            </a:r>
            <a:r>
              <a:rPr lang="it-IT" dirty="0" err="1" smtClean="0"/>
              <a:t>well</a:t>
            </a:r>
            <a:r>
              <a:rPr lang="it-IT" dirty="0" smtClean="0"/>
              <a:t> </a:t>
            </a:r>
            <a:r>
              <a:rPr lang="it-IT" dirty="0" err="1" smtClean="0"/>
              <a:t>characterized</a:t>
            </a:r>
            <a:r>
              <a:rPr lang="it-IT" dirty="0" smtClean="0"/>
              <a:t> </a:t>
            </a:r>
            <a:r>
              <a:rPr lang="it-IT" dirty="0" err="1" smtClean="0"/>
              <a:t>function</a:t>
            </a:r>
            <a:r>
              <a:rPr lang="it-IT" dirty="0" smtClean="0"/>
              <a:t> of </a:t>
            </a:r>
            <a:r>
              <a:rPr lang="it-IT" dirty="0" err="1" smtClean="0"/>
              <a:t>insulin</a:t>
            </a:r>
            <a:r>
              <a:rPr lang="it-IT" dirty="0" smtClean="0"/>
              <a:t> </a:t>
            </a:r>
            <a:r>
              <a:rPr lang="it-IT" dirty="0" err="1" smtClean="0"/>
              <a:t>signaling</a:t>
            </a:r>
            <a:r>
              <a:rPr lang="it-IT" dirty="0" smtClean="0"/>
              <a:t> </a:t>
            </a:r>
            <a:r>
              <a:rPr lang="it-IT" dirty="0" err="1" smtClean="0"/>
              <a:t>is</a:t>
            </a:r>
            <a:r>
              <a:rPr lang="it-IT" dirty="0" smtClean="0"/>
              <a:t> </a:t>
            </a:r>
            <a:r>
              <a:rPr lang="it-IT" dirty="0" err="1" smtClean="0"/>
              <a:t>glucose</a:t>
            </a:r>
            <a:r>
              <a:rPr lang="it-IT" dirty="0" smtClean="0"/>
              <a:t> </a:t>
            </a:r>
            <a:r>
              <a:rPr lang="it-IT" dirty="0" err="1" smtClean="0"/>
              <a:t>homeostasis</a:t>
            </a:r>
            <a:r>
              <a:rPr lang="it-IT" dirty="0" smtClean="0"/>
              <a:t>; </a:t>
            </a:r>
            <a:r>
              <a:rPr lang="it-IT" dirty="0" err="1" smtClean="0"/>
              <a:t>however</a:t>
            </a:r>
            <a:r>
              <a:rPr lang="it-IT" dirty="0" smtClean="0"/>
              <a:t> </a:t>
            </a:r>
            <a:r>
              <a:rPr lang="it-IT" dirty="0" err="1" smtClean="0"/>
              <a:t>insulin</a:t>
            </a:r>
            <a:r>
              <a:rPr lang="it-IT" dirty="0" smtClean="0"/>
              <a:t> </a:t>
            </a:r>
            <a:r>
              <a:rPr lang="it-IT" dirty="0" err="1" smtClean="0"/>
              <a:t>stimulates</a:t>
            </a:r>
            <a:r>
              <a:rPr lang="it-IT" dirty="0" smtClean="0"/>
              <a:t> </a:t>
            </a:r>
            <a:r>
              <a:rPr lang="it-IT" dirty="0" err="1" smtClean="0"/>
              <a:t>several</a:t>
            </a:r>
            <a:r>
              <a:rPr lang="it-IT" dirty="0" smtClean="0"/>
              <a:t> </a:t>
            </a:r>
            <a:r>
              <a:rPr lang="it-IT" dirty="0" err="1" smtClean="0"/>
              <a:t>other</a:t>
            </a:r>
            <a:r>
              <a:rPr lang="it-IT" dirty="0" smtClean="0"/>
              <a:t> </a:t>
            </a:r>
            <a:r>
              <a:rPr lang="it-IT" dirty="0" err="1" smtClean="0"/>
              <a:t>cellular</a:t>
            </a:r>
            <a:r>
              <a:rPr lang="it-IT" dirty="0" smtClean="0"/>
              <a:t> </a:t>
            </a:r>
            <a:r>
              <a:rPr lang="it-IT" dirty="0" err="1" smtClean="0"/>
              <a:t>mechanisms</a:t>
            </a:r>
            <a:r>
              <a:rPr lang="it-IT" dirty="0" smtClean="0"/>
              <a:t> </a:t>
            </a:r>
            <a:r>
              <a:rPr lang="it-IT" dirty="0" err="1" smtClean="0"/>
              <a:t>including</a:t>
            </a:r>
            <a:r>
              <a:rPr lang="it-IT" dirty="0" smtClean="0"/>
              <a:t> the </a:t>
            </a:r>
            <a:r>
              <a:rPr lang="it-IT" dirty="0" err="1" smtClean="0"/>
              <a:t>biosynthesis</a:t>
            </a:r>
            <a:r>
              <a:rPr lang="it-IT" dirty="0" smtClean="0"/>
              <a:t> of </a:t>
            </a:r>
            <a:r>
              <a:rPr lang="it-IT" dirty="0" err="1" smtClean="0"/>
              <a:t>proteins</a:t>
            </a:r>
            <a:r>
              <a:rPr lang="it-IT" dirty="0" smtClean="0"/>
              <a:t>, </a:t>
            </a:r>
            <a:r>
              <a:rPr lang="it-IT" dirty="0" err="1" smtClean="0"/>
              <a:t>glycogen</a:t>
            </a:r>
            <a:r>
              <a:rPr lang="it-IT" dirty="0" smtClean="0"/>
              <a:t>, and </a:t>
            </a:r>
            <a:r>
              <a:rPr lang="it-IT" dirty="0" err="1" smtClean="0"/>
              <a:t>lipids</a:t>
            </a:r>
            <a:r>
              <a:rPr lang="it-IT" dirty="0" smtClean="0"/>
              <a:t>. </a:t>
            </a:r>
            <a:r>
              <a:rPr lang="it-IT" dirty="0" err="1" smtClean="0"/>
              <a:t>Insulin</a:t>
            </a:r>
            <a:r>
              <a:rPr lang="it-IT" dirty="0" smtClean="0"/>
              <a:t> </a:t>
            </a:r>
            <a:r>
              <a:rPr lang="it-IT" dirty="0" err="1" smtClean="0"/>
              <a:t>receptor</a:t>
            </a:r>
            <a:r>
              <a:rPr lang="it-IT" dirty="0" smtClean="0"/>
              <a:t> </a:t>
            </a:r>
            <a:r>
              <a:rPr lang="it-IT" dirty="0" err="1" smtClean="0"/>
              <a:t>substrate</a:t>
            </a:r>
            <a:r>
              <a:rPr lang="it-IT" dirty="0" smtClean="0"/>
              <a:t> (IRS), </a:t>
            </a:r>
            <a:r>
              <a:rPr lang="it-IT" dirty="0" err="1" smtClean="0"/>
              <a:t>glycogen</a:t>
            </a:r>
            <a:r>
              <a:rPr lang="it-IT" dirty="0" smtClean="0"/>
              <a:t> </a:t>
            </a:r>
            <a:r>
              <a:rPr lang="it-IT" dirty="0" err="1" smtClean="0"/>
              <a:t>synthetase</a:t>
            </a:r>
            <a:r>
              <a:rPr lang="it-IT" dirty="0" smtClean="0"/>
              <a:t> </a:t>
            </a:r>
            <a:r>
              <a:rPr lang="it-IT" dirty="0" err="1" smtClean="0"/>
              <a:t>kinase</a:t>
            </a:r>
            <a:r>
              <a:rPr lang="it-IT" dirty="0" smtClean="0"/>
              <a:t> β (GSK3β), </a:t>
            </a:r>
            <a:r>
              <a:rPr lang="it-IT" dirty="0" err="1" smtClean="0"/>
              <a:t>extracellular</a:t>
            </a:r>
            <a:r>
              <a:rPr lang="it-IT" dirty="0" smtClean="0"/>
              <a:t> </a:t>
            </a:r>
            <a:r>
              <a:rPr lang="it-IT" dirty="0" err="1" smtClean="0"/>
              <a:t>signal-related</a:t>
            </a:r>
            <a:r>
              <a:rPr lang="it-IT" dirty="0" smtClean="0"/>
              <a:t> </a:t>
            </a:r>
            <a:r>
              <a:rPr lang="it-IT" dirty="0" err="1" smtClean="0"/>
              <a:t>kinase</a:t>
            </a:r>
            <a:r>
              <a:rPr lang="it-IT" dirty="0" smtClean="0"/>
              <a:t> (ERK), Srchomology-2-containing </a:t>
            </a:r>
            <a:r>
              <a:rPr lang="it-IT" dirty="0" err="1" smtClean="0"/>
              <a:t>protein</a:t>
            </a:r>
            <a:r>
              <a:rPr lang="it-IT" dirty="0" smtClean="0"/>
              <a:t> (</a:t>
            </a:r>
            <a:r>
              <a:rPr lang="it-IT" dirty="0" err="1" smtClean="0"/>
              <a:t>Shc</a:t>
            </a:r>
            <a:r>
              <a:rPr lang="it-IT" dirty="0" smtClean="0"/>
              <a:t>), </a:t>
            </a:r>
            <a:r>
              <a:rPr lang="it-IT" dirty="0" err="1" smtClean="0"/>
              <a:t>forkhead</a:t>
            </a:r>
            <a:r>
              <a:rPr lang="it-IT" dirty="0" smtClean="0"/>
              <a:t> box </a:t>
            </a:r>
            <a:r>
              <a:rPr lang="it-IT" dirty="0" err="1" smtClean="0"/>
              <a:t>protein</a:t>
            </a:r>
            <a:r>
              <a:rPr lang="it-IT" dirty="0" smtClean="0"/>
              <a:t> O1 (FOXO1), </a:t>
            </a:r>
            <a:r>
              <a:rPr lang="it-IT" dirty="0" err="1" smtClean="0"/>
              <a:t>Akt</a:t>
            </a:r>
            <a:r>
              <a:rPr lang="it-IT" dirty="0" smtClean="0"/>
              <a:t> </a:t>
            </a:r>
            <a:r>
              <a:rPr lang="it-IT" dirty="0" err="1" smtClean="0"/>
              <a:t>substrate</a:t>
            </a:r>
            <a:r>
              <a:rPr lang="it-IT" dirty="0" smtClean="0"/>
              <a:t> of 160 </a:t>
            </a:r>
            <a:r>
              <a:rPr lang="it-IT" dirty="0" err="1" smtClean="0"/>
              <a:t>kDa</a:t>
            </a:r>
            <a:r>
              <a:rPr lang="it-IT" dirty="0" smtClean="0"/>
              <a:t> (AS160), </a:t>
            </a:r>
            <a:r>
              <a:rPr lang="it-IT" dirty="0" err="1" smtClean="0"/>
              <a:t>mammalian</a:t>
            </a:r>
            <a:r>
              <a:rPr lang="it-IT" dirty="0" smtClean="0"/>
              <a:t> target of </a:t>
            </a:r>
            <a:r>
              <a:rPr lang="it-IT" dirty="0" err="1" smtClean="0"/>
              <a:t>rapamycin</a:t>
            </a:r>
            <a:r>
              <a:rPr lang="it-IT" dirty="0" smtClean="0"/>
              <a:t> </a:t>
            </a:r>
            <a:r>
              <a:rPr lang="it-IT" dirty="0" err="1" smtClean="0"/>
              <a:t>complex</a:t>
            </a:r>
            <a:r>
              <a:rPr lang="it-IT" dirty="0" smtClean="0"/>
              <a:t> (</a:t>
            </a:r>
            <a:r>
              <a:rPr lang="it-IT" dirty="0" err="1" smtClean="0"/>
              <a:t>mTorc</a:t>
            </a:r>
            <a:r>
              <a:rPr lang="it-IT" dirty="0" smtClean="0"/>
              <a:t>), p70 </a:t>
            </a:r>
            <a:r>
              <a:rPr lang="it-IT" dirty="0" err="1" smtClean="0"/>
              <a:t>ribosomal</a:t>
            </a:r>
            <a:r>
              <a:rPr lang="it-IT" dirty="0" smtClean="0"/>
              <a:t> </a:t>
            </a:r>
            <a:r>
              <a:rPr lang="it-IT" dirty="0" err="1" smtClean="0"/>
              <a:t>protein</a:t>
            </a:r>
            <a:r>
              <a:rPr lang="it-IT" dirty="0" smtClean="0"/>
              <a:t> S6 </a:t>
            </a:r>
            <a:r>
              <a:rPr lang="it-IT" dirty="0" err="1" smtClean="0"/>
              <a:t>kinase</a:t>
            </a:r>
            <a:r>
              <a:rPr lang="it-IT" dirty="0" smtClean="0"/>
              <a:t> (p70S6K), </a:t>
            </a:r>
            <a:r>
              <a:rPr lang="it-IT" dirty="0" err="1" smtClean="0"/>
              <a:t>hormone</a:t>
            </a:r>
            <a:r>
              <a:rPr lang="it-IT" dirty="0" smtClean="0"/>
              <a:t> sensitive </a:t>
            </a:r>
            <a:r>
              <a:rPr lang="it-IT" dirty="0" err="1" smtClean="0"/>
              <a:t>lipase</a:t>
            </a:r>
            <a:r>
              <a:rPr lang="it-IT" dirty="0" smtClean="0"/>
              <a:t> (HSL), </a:t>
            </a:r>
            <a:r>
              <a:rPr lang="it-IT" dirty="0" err="1" smtClean="0"/>
              <a:t>phosphodiesterase</a:t>
            </a:r>
            <a:r>
              <a:rPr lang="it-IT" dirty="0" smtClean="0"/>
              <a:t> (PDE), </a:t>
            </a:r>
            <a:r>
              <a:rPr lang="it-IT" dirty="0" err="1" smtClean="0"/>
              <a:t>protein</a:t>
            </a:r>
            <a:r>
              <a:rPr lang="it-IT" dirty="0" smtClean="0"/>
              <a:t> </a:t>
            </a:r>
            <a:r>
              <a:rPr lang="it-IT" dirty="0" err="1" smtClean="0"/>
              <a:t>kinase</a:t>
            </a:r>
            <a:r>
              <a:rPr lang="it-IT" dirty="0" smtClean="0"/>
              <a:t> A (PKA), </a:t>
            </a:r>
            <a:r>
              <a:rPr lang="it-IT" dirty="0" err="1" smtClean="0"/>
              <a:t>phosphoinositide</a:t>
            </a:r>
            <a:r>
              <a:rPr lang="it-IT" dirty="0" smtClean="0"/>
              <a:t> </a:t>
            </a:r>
            <a:r>
              <a:rPr lang="it-IT" dirty="0" err="1" smtClean="0"/>
              <a:t>dependent</a:t>
            </a:r>
            <a:r>
              <a:rPr lang="it-IT" dirty="0" smtClean="0"/>
              <a:t> </a:t>
            </a:r>
            <a:r>
              <a:rPr lang="it-IT" dirty="0" err="1" smtClean="0"/>
              <a:t>kinase</a:t>
            </a:r>
            <a:r>
              <a:rPr lang="it-IT" dirty="0" smtClean="0"/>
              <a:t> (PDK), </a:t>
            </a:r>
            <a:r>
              <a:rPr lang="it-IT" dirty="0" err="1" smtClean="0"/>
              <a:t>Growth</a:t>
            </a:r>
            <a:r>
              <a:rPr lang="it-IT" dirty="0" smtClean="0"/>
              <a:t> </a:t>
            </a:r>
            <a:r>
              <a:rPr lang="it-IT" dirty="0" err="1" smtClean="0"/>
              <a:t>factor</a:t>
            </a:r>
            <a:r>
              <a:rPr lang="it-IT" dirty="0" smtClean="0"/>
              <a:t> </a:t>
            </a:r>
            <a:r>
              <a:rPr lang="it-IT" dirty="0" err="1" smtClean="0"/>
              <a:t>receptor-bound</a:t>
            </a:r>
            <a:r>
              <a:rPr lang="it-IT" dirty="0" smtClean="0"/>
              <a:t> </a:t>
            </a:r>
            <a:r>
              <a:rPr lang="it-IT" dirty="0" err="1" smtClean="0"/>
              <a:t>protein</a:t>
            </a:r>
            <a:r>
              <a:rPr lang="it-IT" dirty="0" smtClean="0"/>
              <a:t> 2 (Grb2), son of </a:t>
            </a:r>
            <a:r>
              <a:rPr lang="it-IT" dirty="0" err="1" smtClean="0"/>
              <a:t>sevenless</a:t>
            </a:r>
            <a:r>
              <a:rPr lang="it-IT" dirty="0" smtClean="0"/>
              <a:t> (SOS).</a:t>
            </a:r>
            <a:endParaRPr lang="it-IT" dirty="0"/>
          </a:p>
        </p:txBody>
      </p:sp>
      <p:sp>
        <p:nvSpPr>
          <p:cNvPr id="4" name="Segnaposto numero diapositiva 3"/>
          <p:cNvSpPr>
            <a:spLocks noGrp="1"/>
          </p:cNvSpPr>
          <p:nvPr>
            <p:ph type="sldNum" sz="quarter" idx="10"/>
          </p:nvPr>
        </p:nvSpPr>
        <p:spPr/>
        <p:txBody>
          <a:bodyPr/>
          <a:lstStyle/>
          <a:p>
            <a:fld id="{5949E4B4-5D00-7847-BF68-7A9B92E1FB3C}" type="slidenum">
              <a:rPr lang="it-IT" smtClean="0"/>
              <a:t>18</a:t>
            </a:fld>
            <a:endParaRPr lang="it-IT"/>
          </a:p>
        </p:txBody>
      </p:sp>
    </p:spTree>
    <p:extLst>
      <p:ext uri="{BB962C8B-B14F-4D97-AF65-F5344CB8AC3E}">
        <p14:creationId xmlns:p14="http://schemas.microsoft.com/office/powerpoint/2010/main" val="428288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Insulin</a:t>
            </a:r>
            <a:r>
              <a:rPr lang="it-IT" dirty="0" smtClean="0"/>
              <a:t>- and IGF-1-signaling </a:t>
            </a:r>
            <a:r>
              <a:rPr lang="it-IT" dirty="0" err="1" smtClean="0"/>
              <a:t>pathways</a:t>
            </a:r>
            <a:r>
              <a:rPr lang="it-IT" dirty="0" smtClean="0"/>
              <a:t>. </a:t>
            </a:r>
            <a:r>
              <a:rPr lang="it-IT" dirty="0" err="1" smtClean="0"/>
              <a:t>Activation</a:t>
            </a:r>
            <a:r>
              <a:rPr lang="it-IT" dirty="0" smtClean="0"/>
              <a:t> of </a:t>
            </a:r>
            <a:r>
              <a:rPr lang="it-IT" dirty="0" err="1" smtClean="0"/>
              <a:t>insulin</a:t>
            </a:r>
            <a:r>
              <a:rPr lang="it-IT" dirty="0" smtClean="0"/>
              <a:t> and IGF-1 </a:t>
            </a:r>
            <a:r>
              <a:rPr lang="it-IT" dirty="0" err="1" smtClean="0"/>
              <a:t>receptors</a:t>
            </a:r>
            <a:r>
              <a:rPr lang="it-IT" dirty="0" smtClean="0"/>
              <a:t> by </a:t>
            </a:r>
            <a:r>
              <a:rPr lang="it-IT" dirty="0" err="1" smtClean="0"/>
              <a:t>their</a:t>
            </a:r>
            <a:r>
              <a:rPr lang="it-IT" dirty="0" smtClean="0"/>
              <a:t> </a:t>
            </a:r>
            <a:r>
              <a:rPr lang="it-IT" dirty="0" err="1" smtClean="0"/>
              <a:t>ligands</a:t>
            </a:r>
            <a:r>
              <a:rPr lang="it-IT" dirty="0" smtClean="0"/>
              <a:t> </a:t>
            </a:r>
            <a:r>
              <a:rPr lang="it-IT" dirty="0" err="1" smtClean="0"/>
              <a:t>initiates</a:t>
            </a:r>
            <a:r>
              <a:rPr lang="it-IT" dirty="0" smtClean="0"/>
              <a:t> a </a:t>
            </a:r>
            <a:r>
              <a:rPr lang="it-IT" dirty="0" err="1" smtClean="0"/>
              <a:t>cascade</a:t>
            </a:r>
            <a:r>
              <a:rPr lang="it-IT" dirty="0" smtClean="0"/>
              <a:t> of </a:t>
            </a:r>
            <a:r>
              <a:rPr lang="it-IT" dirty="0" err="1" smtClean="0"/>
              <a:t>phosphorylation</a:t>
            </a:r>
            <a:r>
              <a:rPr lang="it-IT" dirty="0" smtClean="0"/>
              <a:t> </a:t>
            </a:r>
            <a:r>
              <a:rPr lang="it-IT" dirty="0" err="1" smtClean="0"/>
              <a:t>events</a:t>
            </a:r>
            <a:r>
              <a:rPr lang="it-IT" dirty="0" smtClean="0"/>
              <a:t>. A </a:t>
            </a:r>
            <a:r>
              <a:rPr lang="it-IT" dirty="0" err="1" smtClean="0"/>
              <a:t>conformational</a:t>
            </a:r>
            <a:r>
              <a:rPr lang="it-IT" dirty="0" smtClean="0"/>
              <a:t> </a:t>
            </a:r>
            <a:r>
              <a:rPr lang="it-IT" dirty="0" err="1" smtClean="0"/>
              <a:t>change</a:t>
            </a:r>
            <a:r>
              <a:rPr lang="it-IT" dirty="0" smtClean="0"/>
              <a:t> and </a:t>
            </a:r>
            <a:r>
              <a:rPr lang="it-IT" dirty="0" err="1" smtClean="0"/>
              <a:t>autophosphorylation</a:t>
            </a:r>
            <a:r>
              <a:rPr lang="it-IT" dirty="0" smtClean="0"/>
              <a:t> of the </a:t>
            </a:r>
            <a:r>
              <a:rPr lang="it-IT" dirty="0" err="1" smtClean="0"/>
              <a:t>receptors</a:t>
            </a:r>
            <a:r>
              <a:rPr lang="it-IT" dirty="0" smtClean="0"/>
              <a:t> </a:t>
            </a:r>
            <a:r>
              <a:rPr lang="it-IT" dirty="0" err="1" smtClean="0"/>
              <a:t>occur</a:t>
            </a:r>
            <a:r>
              <a:rPr lang="it-IT" dirty="0" smtClean="0"/>
              <a:t> </a:t>
            </a:r>
            <a:r>
              <a:rPr lang="it-IT" dirty="0" err="1" smtClean="0"/>
              <a:t>at</a:t>
            </a:r>
            <a:r>
              <a:rPr lang="it-IT" dirty="0" smtClean="0"/>
              <a:t> the time of </a:t>
            </a:r>
            <a:r>
              <a:rPr lang="it-IT" dirty="0" err="1" smtClean="0"/>
              <a:t>ligand</a:t>
            </a:r>
            <a:r>
              <a:rPr lang="it-IT" dirty="0" smtClean="0"/>
              <a:t> </a:t>
            </a:r>
            <a:r>
              <a:rPr lang="it-IT" dirty="0" err="1" smtClean="0"/>
              <a:t>binding</a:t>
            </a:r>
            <a:r>
              <a:rPr lang="it-IT" dirty="0" smtClean="0"/>
              <a:t>, </a:t>
            </a:r>
            <a:r>
              <a:rPr lang="it-IT" dirty="0" err="1" smtClean="0"/>
              <a:t>leading</a:t>
            </a:r>
            <a:r>
              <a:rPr lang="it-IT" dirty="0" smtClean="0"/>
              <a:t> to the </a:t>
            </a:r>
            <a:r>
              <a:rPr lang="it-IT" dirty="0" err="1" smtClean="0"/>
              <a:t>recruitment</a:t>
            </a:r>
            <a:r>
              <a:rPr lang="it-IT" dirty="0" smtClean="0"/>
              <a:t> and </a:t>
            </a:r>
            <a:r>
              <a:rPr lang="it-IT" dirty="0" err="1" smtClean="0"/>
              <a:t>phosphorylation</a:t>
            </a:r>
            <a:r>
              <a:rPr lang="it-IT" dirty="0" smtClean="0"/>
              <a:t> of </a:t>
            </a:r>
            <a:r>
              <a:rPr lang="it-IT" dirty="0" err="1" smtClean="0"/>
              <a:t>receptor</a:t>
            </a:r>
            <a:r>
              <a:rPr lang="it-IT" dirty="0" smtClean="0"/>
              <a:t> </a:t>
            </a:r>
            <a:r>
              <a:rPr lang="it-IT" dirty="0" err="1" smtClean="0"/>
              <a:t>substrates</a:t>
            </a:r>
            <a:r>
              <a:rPr lang="it-IT" dirty="0" smtClean="0"/>
              <a:t> </a:t>
            </a:r>
            <a:r>
              <a:rPr lang="it-IT" dirty="0" err="1" smtClean="0"/>
              <a:t>such</a:t>
            </a:r>
            <a:r>
              <a:rPr lang="it-IT" dirty="0" smtClean="0"/>
              <a:t> </a:t>
            </a:r>
            <a:r>
              <a:rPr lang="it-IT" dirty="0" err="1" smtClean="0"/>
              <a:t>as</a:t>
            </a:r>
            <a:r>
              <a:rPr lang="it-IT" dirty="0" smtClean="0"/>
              <a:t> IRS and </a:t>
            </a:r>
            <a:r>
              <a:rPr lang="it-IT" dirty="0" err="1" smtClean="0"/>
              <a:t>Shc</a:t>
            </a:r>
            <a:r>
              <a:rPr lang="it-IT" dirty="0" smtClean="0"/>
              <a:t> </a:t>
            </a:r>
            <a:r>
              <a:rPr lang="it-IT" dirty="0" err="1" smtClean="0"/>
              <a:t>proteins</a:t>
            </a:r>
            <a:r>
              <a:rPr lang="it-IT" dirty="0" smtClean="0"/>
              <a:t>. </a:t>
            </a:r>
            <a:r>
              <a:rPr lang="it-IT" dirty="0" err="1" smtClean="0"/>
              <a:t>Shc</a:t>
            </a:r>
            <a:r>
              <a:rPr lang="it-IT" dirty="0" smtClean="0"/>
              <a:t> </a:t>
            </a:r>
            <a:r>
              <a:rPr lang="it-IT" dirty="0" err="1" smtClean="0"/>
              <a:t>activates</a:t>
            </a:r>
            <a:r>
              <a:rPr lang="it-IT" dirty="0" smtClean="0"/>
              <a:t> the Ras-MAPK </a:t>
            </a:r>
            <a:r>
              <a:rPr lang="it-IT" dirty="0" err="1" smtClean="0"/>
              <a:t>pathway</a:t>
            </a:r>
            <a:r>
              <a:rPr lang="it-IT" dirty="0" smtClean="0"/>
              <a:t>, </a:t>
            </a:r>
            <a:r>
              <a:rPr lang="it-IT" dirty="0" err="1" smtClean="0"/>
              <a:t>whereas</a:t>
            </a:r>
            <a:r>
              <a:rPr lang="it-IT" dirty="0" smtClean="0"/>
              <a:t> IRS </a:t>
            </a:r>
            <a:r>
              <a:rPr lang="it-IT" dirty="0" err="1" smtClean="0"/>
              <a:t>proteins</a:t>
            </a:r>
            <a:r>
              <a:rPr lang="it-IT" dirty="0" smtClean="0"/>
              <a:t> </a:t>
            </a:r>
            <a:r>
              <a:rPr lang="it-IT" dirty="0" err="1" smtClean="0"/>
              <a:t>mostly</a:t>
            </a:r>
            <a:r>
              <a:rPr lang="it-IT" dirty="0" smtClean="0"/>
              <a:t> </a:t>
            </a:r>
            <a:r>
              <a:rPr lang="it-IT" dirty="0" err="1" smtClean="0"/>
              <a:t>activate</a:t>
            </a:r>
            <a:r>
              <a:rPr lang="it-IT" dirty="0" smtClean="0"/>
              <a:t> the PI3K-Akt </a:t>
            </a:r>
            <a:r>
              <a:rPr lang="it-IT" dirty="0" err="1" smtClean="0"/>
              <a:t>pathway</a:t>
            </a:r>
            <a:r>
              <a:rPr lang="it-IT" dirty="0" smtClean="0"/>
              <a:t> by </a:t>
            </a:r>
            <a:r>
              <a:rPr lang="it-IT" dirty="0" err="1" smtClean="0"/>
              <a:t>recruiting</a:t>
            </a:r>
            <a:r>
              <a:rPr lang="it-IT" dirty="0" smtClean="0"/>
              <a:t> and </a:t>
            </a:r>
            <a:r>
              <a:rPr lang="it-IT" dirty="0" err="1" smtClean="0"/>
              <a:t>activating</a:t>
            </a:r>
            <a:r>
              <a:rPr lang="it-IT" dirty="0" smtClean="0"/>
              <a:t> PI3K, </a:t>
            </a:r>
            <a:r>
              <a:rPr lang="it-IT" dirty="0" err="1" smtClean="0"/>
              <a:t>leading</a:t>
            </a:r>
            <a:r>
              <a:rPr lang="it-IT" dirty="0" smtClean="0"/>
              <a:t> to the generation of </a:t>
            </a:r>
            <a:r>
              <a:rPr lang="it-IT" dirty="0" err="1" smtClean="0"/>
              <a:t>second</a:t>
            </a:r>
            <a:r>
              <a:rPr lang="it-IT" dirty="0" smtClean="0"/>
              <a:t> </a:t>
            </a:r>
            <a:r>
              <a:rPr lang="it-IT" dirty="0" err="1" smtClean="0"/>
              <a:t>messenger</a:t>
            </a:r>
            <a:r>
              <a:rPr lang="it-IT" dirty="0" smtClean="0"/>
              <a:t> PIP3. Membrane-</a:t>
            </a:r>
            <a:r>
              <a:rPr lang="it-IT" dirty="0" err="1" smtClean="0"/>
              <a:t>bound</a:t>
            </a:r>
            <a:r>
              <a:rPr lang="it-IT" dirty="0" smtClean="0"/>
              <a:t> PIP3 </a:t>
            </a:r>
            <a:r>
              <a:rPr lang="it-IT" dirty="0" err="1" smtClean="0"/>
              <a:t>recruits</a:t>
            </a:r>
            <a:r>
              <a:rPr lang="it-IT" dirty="0" smtClean="0"/>
              <a:t> and </a:t>
            </a:r>
            <a:r>
              <a:rPr lang="it-IT" dirty="0" err="1" smtClean="0"/>
              <a:t>activates</a:t>
            </a:r>
            <a:r>
              <a:rPr lang="it-IT" dirty="0" smtClean="0"/>
              <a:t> PDK-1, </a:t>
            </a:r>
            <a:r>
              <a:rPr lang="it-IT" dirty="0" err="1" smtClean="0"/>
              <a:t>which</a:t>
            </a:r>
            <a:r>
              <a:rPr lang="it-IT" dirty="0" smtClean="0"/>
              <a:t> </a:t>
            </a:r>
            <a:r>
              <a:rPr lang="it-IT" dirty="0" err="1" smtClean="0"/>
              <a:t>phosphorylates</a:t>
            </a:r>
            <a:r>
              <a:rPr lang="it-IT" dirty="0" smtClean="0"/>
              <a:t> and </a:t>
            </a:r>
            <a:r>
              <a:rPr lang="it-IT" dirty="0" err="1" smtClean="0"/>
              <a:t>activates</a:t>
            </a:r>
            <a:r>
              <a:rPr lang="it-IT" dirty="0" smtClean="0"/>
              <a:t> </a:t>
            </a:r>
            <a:r>
              <a:rPr lang="it-IT" dirty="0" err="1" smtClean="0"/>
              <a:t>Akt</a:t>
            </a:r>
            <a:r>
              <a:rPr lang="it-IT" dirty="0" smtClean="0"/>
              <a:t> and </a:t>
            </a:r>
            <a:r>
              <a:rPr lang="it-IT" dirty="0" err="1" smtClean="0"/>
              <a:t>atypical</a:t>
            </a:r>
            <a:r>
              <a:rPr lang="it-IT" dirty="0" smtClean="0"/>
              <a:t> </a:t>
            </a:r>
            <a:r>
              <a:rPr lang="it-IT" dirty="0" err="1" smtClean="0"/>
              <a:t>PKCs</a:t>
            </a:r>
            <a:r>
              <a:rPr lang="it-IT" dirty="0" smtClean="0"/>
              <a:t>. </a:t>
            </a:r>
            <a:r>
              <a:rPr lang="it-IT" dirty="0" err="1" smtClean="0"/>
              <a:t>Akt</a:t>
            </a:r>
            <a:r>
              <a:rPr lang="it-IT" dirty="0" smtClean="0"/>
              <a:t> </a:t>
            </a:r>
            <a:r>
              <a:rPr lang="it-IT" dirty="0" err="1" smtClean="0"/>
              <a:t>mediates</a:t>
            </a:r>
            <a:r>
              <a:rPr lang="it-IT" dirty="0" smtClean="0"/>
              <a:t> </a:t>
            </a:r>
            <a:r>
              <a:rPr lang="it-IT" dirty="0" err="1" smtClean="0"/>
              <a:t>most</a:t>
            </a:r>
            <a:r>
              <a:rPr lang="it-IT" dirty="0" smtClean="0"/>
              <a:t> of </a:t>
            </a:r>
            <a:r>
              <a:rPr lang="it-IT" dirty="0" err="1" smtClean="0"/>
              <a:t>insulin's</a:t>
            </a:r>
            <a:r>
              <a:rPr lang="it-IT" dirty="0" smtClean="0"/>
              <a:t> </a:t>
            </a:r>
            <a:r>
              <a:rPr lang="it-IT" dirty="0" err="1" smtClean="0"/>
              <a:t>metabolic</a:t>
            </a:r>
            <a:r>
              <a:rPr lang="it-IT" dirty="0" smtClean="0"/>
              <a:t> </a:t>
            </a:r>
            <a:r>
              <a:rPr lang="it-IT" dirty="0" err="1" smtClean="0"/>
              <a:t>effects</a:t>
            </a:r>
            <a:r>
              <a:rPr lang="it-IT" dirty="0" smtClean="0"/>
              <a:t>, </a:t>
            </a:r>
            <a:r>
              <a:rPr lang="it-IT" dirty="0" err="1" smtClean="0"/>
              <a:t>regulating</a:t>
            </a:r>
            <a:r>
              <a:rPr lang="it-IT" dirty="0" smtClean="0"/>
              <a:t> </a:t>
            </a:r>
            <a:r>
              <a:rPr lang="it-IT" dirty="0" err="1" smtClean="0"/>
              <a:t>glucose</a:t>
            </a:r>
            <a:r>
              <a:rPr lang="it-IT" dirty="0" smtClean="0"/>
              <a:t> </a:t>
            </a:r>
            <a:r>
              <a:rPr lang="it-IT" dirty="0" err="1" smtClean="0"/>
              <a:t>transport</a:t>
            </a:r>
            <a:r>
              <a:rPr lang="it-IT" dirty="0" smtClean="0"/>
              <a:t>, </a:t>
            </a:r>
            <a:r>
              <a:rPr lang="it-IT" dirty="0" err="1" smtClean="0"/>
              <a:t>lipid</a:t>
            </a:r>
            <a:r>
              <a:rPr lang="it-IT" dirty="0" smtClean="0"/>
              <a:t> </a:t>
            </a:r>
            <a:r>
              <a:rPr lang="it-IT" dirty="0" err="1" smtClean="0"/>
              <a:t>synthesis</a:t>
            </a:r>
            <a:r>
              <a:rPr lang="it-IT" dirty="0" smtClean="0"/>
              <a:t>, </a:t>
            </a:r>
            <a:r>
              <a:rPr lang="it-IT" dirty="0" err="1" smtClean="0"/>
              <a:t>gluconeogenesis</a:t>
            </a:r>
            <a:r>
              <a:rPr lang="it-IT" dirty="0" smtClean="0"/>
              <a:t>, and </a:t>
            </a:r>
            <a:r>
              <a:rPr lang="it-IT" dirty="0" err="1" smtClean="0"/>
              <a:t>glycogen</a:t>
            </a:r>
            <a:r>
              <a:rPr lang="it-IT" dirty="0" smtClean="0"/>
              <a:t> </a:t>
            </a:r>
            <a:r>
              <a:rPr lang="it-IT" dirty="0" err="1" smtClean="0"/>
              <a:t>synthesis</a:t>
            </a:r>
            <a:r>
              <a:rPr lang="it-IT" dirty="0" smtClean="0"/>
              <a:t>. </a:t>
            </a:r>
            <a:r>
              <a:rPr lang="it-IT" dirty="0" err="1" smtClean="0"/>
              <a:t>Akt</a:t>
            </a:r>
            <a:r>
              <a:rPr lang="it-IT" dirty="0" smtClean="0"/>
              <a:t> </a:t>
            </a:r>
            <a:r>
              <a:rPr lang="it-IT" dirty="0" err="1" smtClean="0"/>
              <a:t>also</a:t>
            </a:r>
            <a:r>
              <a:rPr lang="it-IT" dirty="0" smtClean="0"/>
              <a:t> </a:t>
            </a:r>
            <a:r>
              <a:rPr lang="it-IT" dirty="0" err="1" smtClean="0"/>
              <a:t>plays</a:t>
            </a:r>
            <a:r>
              <a:rPr lang="it-IT" dirty="0" smtClean="0"/>
              <a:t> a </a:t>
            </a:r>
            <a:r>
              <a:rPr lang="it-IT" dirty="0" err="1" smtClean="0"/>
              <a:t>role</a:t>
            </a:r>
            <a:r>
              <a:rPr lang="it-IT" dirty="0" smtClean="0"/>
              <a:t> in the control of </a:t>
            </a:r>
            <a:r>
              <a:rPr lang="it-IT" dirty="0" err="1" smtClean="0"/>
              <a:t>cell</a:t>
            </a:r>
            <a:r>
              <a:rPr lang="it-IT" dirty="0" smtClean="0"/>
              <a:t> </a:t>
            </a:r>
            <a:r>
              <a:rPr lang="it-IT" dirty="0" err="1" smtClean="0"/>
              <a:t>cycle</a:t>
            </a:r>
            <a:r>
              <a:rPr lang="it-IT" dirty="0" smtClean="0"/>
              <a:t> and </a:t>
            </a:r>
            <a:r>
              <a:rPr lang="it-IT" dirty="0" err="1" smtClean="0"/>
              <a:t>survival</a:t>
            </a:r>
            <a:r>
              <a:rPr lang="it-IT" dirty="0" smtClean="0"/>
              <a:t>. The Shc-Grb2-Sos-Ras-Raf-MAPK </a:t>
            </a:r>
            <a:r>
              <a:rPr lang="it-IT" dirty="0" err="1" smtClean="0"/>
              <a:t>pathway</a:t>
            </a:r>
            <a:r>
              <a:rPr lang="it-IT" dirty="0" smtClean="0"/>
              <a:t> </a:t>
            </a:r>
            <a:r>
              <a:rPr lang="it-IT" dirty="0" err="1" smtClean="0"/>
              <a:t>controls</a:t>
            </a:r>
            <a:r>
              <a:rPr lang="it-IT" dirty="0" smtClean="0"/>
              <a:t> </a:t>
            </a:r>
            <a:r>
              <a:rPr lang="it-IT" dirty="0" err="1" smtClean="0"/>
              <a:t>cellular</a:t>
            </a:r>
            <a:r>
              <a:rPr lang="it-IT" dirty="0" smtClean="0"/>
              <a:t> </a:t>
            </a:r>
            <a:r>
              <a:rPr lang="it-IT" dirty="0" err="1" smtClean="0"/>
              <a:t>proliferation</a:t>
            </a:r>
            <a:r>
              <a:rPr lang="it-IT" dirty="0" smtClean="0"/>
              <a:t> and gene </a:t>
            </a:r>
            <a:r>
              <a:rPr lang="it-IT" dirty="0" err="1" smtClean="0"/>
              <a:t>transcription</a:t>
            </a:r>
            <a:r>
              <a:rPr lang="it-IT" dirty="0" smtClean="0"/>
              <a:t>.</a:t>
            </a:r>
          </a:p>
          <a:p>
            <a:endParaRPr lang="it-IT" dirty="0" smtClean="0"/>
          </a:p>
          <a:p>
            <a:r>
              <a:rPr lang="it-IT" dirty="0" smtClean="0"/>
              <a:t>source</a:t>
            </a:r>
          </a:p>
          <a:p>
            <a:r>
              <a:rPr lang="it-IT" dirty="0" err="1" smtClean="0"/>
              <a:t>Cold</a:t>
            </a:r>
            <a:r>
              <a:rPr lang="it-IT" dirty="0" smtClean="0"/>
              <a:t> Spring </a:t>
            </a:r>
            <a:r>
              <a:rPr lang="it-IT" dirty="0" err="1" smtClean="0"/>
              <a:t>Harb</a:t>
            </a:r>
            <a:r>
              <a:rPr lang="it-IT" dirty="0" smtClean="0"/>
              <a:t> </a:t>
            </a:r>
            <a:r>
              <a:rPr lang="it-IT" dirty="0" err="1" smtClean="0"/>
              <a:t>Perspect</a:t>
            </a:r>
            <a:r>
              <a:rPr lang="it-IT" dirty="0" smtClean="0"/>
              <a:t> </a:t>
            </a:r>
            <a:r>
              <a:rPr lang="it-IT" dirty="0" err="1" smtClean="0"/>
              <a:t>Biol</a:t>
            </a:r>
            <a:r>
              <a:rPr lang="it-IT" dirty="0" smtClean="0"/>
              <a:t>. 2014 </a:t>
            </a:r>
            <a:r>
              <a:rPr lang="it-IT" dirty="0" err="1" smtClean="0"/>
              <a:t>Jan</a:t>
            </a:r>
            <a:r>
              <a:rPr lang="it-IT" dirty="0" smtClean="0"/>
              <a:t> 1;6(1). pii: a009191. </a:t>
            </a:r>
            <a:r>
              <a:rPr lang="it-IT" dirty="0" err="1" smtClean="0"/>
              <a:t>doi</a:t>
            </a:r>
            <a:r>
              <a:rPr lang="it-IT" dirty="0" smtClean="0"/>
              <a:t>: 10.1101/cshperspect.a009191.</a:t>
            </a:r>
          </a:p>
          <a:p>
            <a:r>
              <a:rPr lang="it-IT" dirty="0" err="1" smtClean="0"/>
              <a:t>Insulin</a:t>
            </a:r>
            <a:r>
              <a:rPr lang="it-IT" dirty="0" smtClean="0"/>
              <a:t> </a:t>
            </a:r>
            <a:r>
              <a:rPr lang="it-IT" dirty="0" err="1" smtClean="0"/>
              <a:t>receptor</a:t>
            </a:r>
            <a:r>
              <a:rPr lang="it-IT" dirty="0" smtClean="0"/>
              <a:t> </a:t>
            </a:r>
            <a:r>
              <a:rPr lang="it-IT" dirty="0" err="1" smtClean="0"/>
              <a:t>signaling</a:t>
            </a:r>
            <a:r>
              <a:rPr lang="it-IT" dirty="0" smtClean="0"/>
              <a:t> in </a:t>
            </a:r>
            <a:r>
              <a:rPr lang="it-IT" dirty="0" err="1" smtClean="0"/>
              <a:t>normal</a:t>
            </a:r>
            <a:r>
              <a:rPr lang="it-IT" dirty="0" smtClean="0"/>
              <a:t> and </a:t>
            </a:r>
            <a:r>
              <a:rPr lang="it-IT" dirty="0" err="1" smtClean="0"/>
              <a:t>insulin-resistant</a:t>
            </a:r>
            <a:r>
              <a:rPr lang="it-IT" dirty="0" smtClean="0"/>
              <a:t> </a:t>
            </a:r>
            <a:r>
              <a:rPr lang="it-IT" dirty="0" err="1" smtClean="0"/>
              <a:t>states</a:t>
            </a:r>
            <a:r>
              <a:rPr lang="it-IT" dirty="0" smtClean="0"/>
              <a:t>.</a:t>
            </a:r>
          </a:p>
          <a:p>
            <a:r>
              <a:rPr lang="it-IT" dirty="0" err="1" smtClean="0"/>
              <a:t>Boucher</a:t>
            </a:r>
            <a:r>
              <a:rPr lang="it-IT" dirty="0" smtClean="0"/>
              <a:t> J1, </a:t>
            </a:r>
            <a:r>
              <a:rPr lang="it-IT" dirty="0" err="1" smtClean="0"/>
              <a:t>Kleinridders</a:t>
            </a:r>
            <a:r>
              <a:rPr lang="it-IT" dirty="0" smtClean="0"/>
              <a:t> A, Kahn CR.</a:t>
            </a:r>
          </a:p>
        </p:txBody>
      </p:sp>
      <p:sp>
        <p:nvSpPr>
          <p:cNvPr id="4" name="Segnaposto numero diapositiva 3"/>
          <p:cNvSpPr>
            <a:spLocks noGrp="1"/>
          </p:cNvSpPr>
          <p:nvPr>
            <p:ph type="sldNum" sz="quarter" idx="10"/>
          </p:nvPr>
        </p:nvSpPr>
        <p:spPr/>
        <p:txBody>
          <a:bodyPr/>
          <a:lstStyle/>
          <a:p>
            <a:fld id="{5949E4B4-5D00-7847-BF68-7A9B92E1FB3C}" type="slidenum">
              <a:rPr lang="it-IT" smtClean="0"/>
              <a:t>20</a:t>
            </a:fld>
            <a:endParaRPr lang="it-IT"/>
          </a:p>
        </p:txBody>
      </p:sp>
    </p:spTree>
    <p:extLst>
      <p:ext uri="{BB962C8B-B14F-4D97-AF65-F5344CB8AC3E}">
        <p14:creationId xmlns:p14="http://schemas.microsoft.com/office/powerpoint/2010/main" val="1246277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defTabSz="410248" fontAlgn="base" hangingPunct="0">
              <a:lnSpc>
                <a:spcPct val="93000"/>
              </a:lnSpc>
              <a:spcBef>
                <a:spcPct val="0"/>
              </a:spcBef>
              <a:spcAft>
                <a:spcPct val="0"/>
              </a:spcAft>
              <a:buClr>
                <a:srgbClr val="000000"/>
              </a:buClr>
              <a:buSzPct val="45000"/>
            </a:pPr>
            <a:endParaRPr lang="it-IT" sz="2200">
              <a:solidFill>
                <a:prstClr val="black"/>
              </a:solidFill>
              <a:latin typeface="Times New Roman" charset="0"/>
              <a:ea typeface="ＭＳ Ｐゴシック" charset="0"/>
              <a:cs typeface="msgothic" charset="0"/>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sz="1300" b="1">
                <a:latin typeface="Arial" charset="0"/>
                <a:cs typeface="msgothic" charset="0"/>
              </a:rPr>
              <a:t>Insulin signaling in muscle and adipose cells leading to recruitment of GLUT4 to the plasma membrane.</a:t>
            </a:r>
            <a:r>
              <a:rPr lang="en-GB">
                <a:latin typeface="Arial" charset="0"/>
                <a:cs typeface="msgothic" charset="0"/>
              </a:rPr>
              <a:t> Insulin binds to its receptor on the surface of muscle or fat cells and activates the canonical insulin-signaling cascade to PI3K and Akt. Downstream of Akt, phosphorylation of AS160 allows for the full activation of Rab8A and Rab13 (in muscle cells) and Rab10 (in adipocytes). In the perinuclear region, Rab8A engages with its effector, MyoVa, and Rab10 with its effector, Sec16A, to promote outward vesicle traffic. Near the plasma membrane, Rab13 engages with MICAL-L2 and Actinin-4, whereas Rab10 engages with RalA, Myo1c, and Exocyst components. Simultaneously, downstream of PI3K, insulin leads to activation of Rac1 that promotes a dynamic cycle of cortical actin remodeling. Together, these actions tether GLUT4 vesicles to the actin cytoskeleton near the plasma membrane. Inset: Docked GLUT4 vesicle ready to fuse with the plasma membrane. Immobilized GLUT4 vesicles fuse with the membrane through formation of a SNARE complex between vesicular VAMP2 and syntaxin4 and SNAP23 on the plasma membrane.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Elsevier's</a:t>
            </a:r>
            <a:r>
              <a:rPr lang="it-IT" dirty="0" smtClean="0"/>
              <a:t> </a:t>
            </a:r>
            <a:r>
              <a:rPr lang="it-IT" dirty="0" err="1" smtClean="0"/>
              <a:t>Integrated</a:t>
            </a:r>
            <a:r>
              <a:rPr lang="it-IT" dirty="0" smtClean="0"/>
              <a:t> </a:t>
            </a:r>
            <a:r>
              <a:rPr lang="it-IT" dirty="0" err="1" smtClean="0"/>
              <a:t>Review</a:t>
            </a:r>
            <a:r>
              <a:rPr lang="it-IT" dirty="0" smtClean="0"/>
              <a:t> </a:t>
            </a:r>
            <a:r>
              <a:rPr lang="it-IT" dirty="0" err="1" smtClean="0"/>
              <a:t>Biochemistry</a:t>
            </a:r>
            <a:endParaRPr lang="it-IT" dirty="0" smtClean="0"/>
          </a:p>
          <a:p>
            <a:r>
              <a:rPr lang="it-IT" dirty="0" smtClean="0"/>
              <a:t>John </a:t>
            </a:r>
            <a:r>
              <a:rPr lang="it-IT" dirty="0" err="1" smtClean="0"/>
              <a:t>W</a:t>
            </a:r>
            <a:r>
              <a:rPr lang="it-IT" dirty="0" smtClean="0"/>
              <a:t>. </a:t>
            </a:r>
            <a:r>
              <a:rPr lang="it-IT" dirty="0" err="1" smtClean="0"/>
              <a:t>Pelley</a:t>
            </a:r>
            <a:endParaRPr lang="it-IT" dirty="0"/>
          </a:p>
        </p:txBody>
      </p:sp>
      <p:sp>
        <p:nvSpPr>
          <p:cNvPr id="4" name="Segnaposto numero diapositiva 3"/>
          <p:cNvSpPr>
            <a:spLocks noGrp="1"/>
          </p:cNvSpPr>
          <p:nvPr>
            <p:ph type="sldNum" sz="quarter" idx="10"/>
          </p:nvPr>
        </p:nvSpPr>
        <p:spPr/>
        <p:txBody>
          <a:bodyPr/>
          <a:lstStyle/>
          <a:p>
            <a:fld id="{5949E4B4-5D00-7847-BF68-7A9B92E1FB3C}" type="slidenum">
              <a:rPr lang="it-IT" smtClean="0"/>
              <a:t>23</a:t>
            </a:fld>
            <a:endParaRPr lang="it-IT"/>
          </a:p>
        </p:txBody>
      </p:sp>
    </p:spTree>
    <p:extLst>
      <p:ext uri="{BB962C8B-B14F-4D97-AF65-F5344CB8AC3E}">
        <p14:creationId xmlns:p14="http://schemas.microsoft.com/office/powerpoint/2010/main" val="613280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smtClean="0"/>
          </a:p>
          <a:p>
            <a:r>
              <a:rPr lang="it-IT" dirty="0" smtClean="0"/>
              <a:t>Figure 1. </a:t>
            </a:r>
            <a:r>
              <a:rPr lang="it-IT" dirty="0" err="1" smtClean="0"/>
              <a:t>Models</a:t>
            </a:r>
            <a:r>
              <a:rPr lang="it-IT" dirty="0" smtClean="0"/>
              <a:t> of the </a:t>
            </a:r>
            <a:r>
              <a:rPr lang="it-IT" dirty="0" err="1" smtClean="0"/>
              <a:t>contribution</a:t>
            </a:r>
            <a:r>
              <a:rPr lang="it-IT" dirty="0" smtClean="0"/>
              <a:t> of beta </a:t>
            </a:r>
            <a:r>
              <a:rPr lang="it-IT" dirty="0" err="1" smtClean="0"/>
              <a:t>cell</a:t>
            </a:r>
            <a:r>
              <a:rPr lang="it-IT" dirty="0" smtClean="0"/>
              <a:t> mass and </a:t>
            </a:r>
            <a:r>
              <a:rPr lang="it-IT" dirty="0" err="1" smtClean="0"/>
              <a:t>function</a:t>
            </a:r>
            <a:r>
              <a:rPr lang="it-IT" dirty="0" smtClean="0"/>
              <a:t> to </a:t>
            </a:r>
            <a:r>
              <a:rPr lang="it-IT" dirty="0" err="1" smtClean="0"/>
              <a:t>pathogenesis</a:t>
            </a:r>
            <a:r>
              <a:rPr lang="it-IT" dirty="0" smtClean="0"/>
              <a:t> of </a:t>
            </a:r>
            <a:r>
              <a:rPr lang="it-IT" dirty="0" err="1" smtClean="0"/>
              <a:t>type</a:t>
            </a:r>
            <a:r>
              <a:rPr lang="it-IT" dirty="0" smtClean="0"/>
              <a:t> 1 </a:t>
            </a:r>
            <a:r>
              <a:rPr lang="it-IT" dirty="0" err="1" smtClean="0"/>
              <a:t>diabetes</a:t>
            </a:r>
            <a:r>
              <a:rPr lang="it-IT" dirty="0" smtClean="0"/>
              <a:t> (A) and </a:t>
            </a:r>
            <a:r>
              <a:rPr lang="it-IT" dirty="0" err="1" smtClean="0"/>
              <a:t>type</a:t>
            </a:r>
            <a:r>
              <a:rPr lang="it-IT" dirty="0" smtClean="0"/>
              <a:t> 2 </a:t>
            </a:r>
            <a:r>
              <a:rPr lang="it-IT" dirty="0" err="1" smtClean="0"/>
              <a:t>diabetes</a:t>
            </a:r>
            <a:r>
              <a:rPr lang="it-IT" dirty="0" smtClean="0"/>
              <a:t> (B). (A): Beta </a:t>
            </a:r>
            <a:r>
              <a:rPr lang="it-IT" dirty="0" err="1" smtClean="0"/>
              <a:t>cell</a:t>
            </a:r>
            <a:r>
              <a:rPr lang="it-IT" dirty="0" smtClean="0"/>
              <a:t> mass and </a:t>
            </a:r>
            <a:r>
              <a:rPr lang="it-IT" dirty="0" err="1" smtClean="0"/>
              <a:t>function</a:t>
            </a:r>
            <a:r>
              <a:rPr lang="it-IT" dirty="0" smtClean="0"/>
              <a:t> in the </a:t>
            </a:r>
            <a:r>
              <a:rPr lang="it-IT" dirty="0" err="1" smtClean="0"/>
              <a:t>development</a:t>
            </a:r>
            <a:r>
              <a:rPr lang="it-IT" dirty="0" smtClean="0"/>
              <a:t> of </a:t>
            </a:r>
            <a:r>
              <a:rPr lang="it-IT" dirty="0" err="1" smtClean="0"/>
              <a:t>type</a:t>
            </a:r>
            <a:r>
              <a:rPr lang="it-IT" dirty="0" smtClean="0"/>
              <a:t> 1 </a:t>
            </a:r>
            <a:r>
              <a:rPr lang="it-IT" dirty="0" err="1" smtClean="0"/>
              <a:t>diabetes</a:t>
            </a:r>
            <a:r>
              <a:rPr lang="it-IT" dirty="0" smtClean="0"/>
              <a:t>. </a:t>
            </a:r>
            <a:r>
              <a:rPr lang="it-IT" dirty="0" err="1" smtClean="0"/>
              <a:t>Initiation</a:t>
            </a:r>
            <a:r>
              <a:rPr lang="it-IT" dirty="0" smtClean="0"/>
              <a:t> of </a:t>
            </a:r>
            <a:r>
              <a:rPr lang="it-IT" dirty="0" err="1" smtClean="0"/>
              <a:t>islet</a:t>
            </a:r>
            <a:r>
              <a:rPr lang="it-IT" dirty="0" smtClean="0"/>
              <a:t> </a:t>
            </a:r>
            <a:r>
              <a:rPr lang="it-IT" dirty="0" err="1" smtClean="0"/>
              <a:t>autoimmunity</a:t>
            </a:r>
            <a:r>
              <a:rPr lang="it-IT" dirty="0" smtClean="0"/>
              <a:t> by </a:t>
            </a:r>
            <a:r>
              <a:rPr lang="it-IT" dirty="0" err="1" smtClean="0"/>
              <a:t>genetic</a:t>
            </a:r>
            <a:r>
              <a:rPr lang="it-IT" dirty="0" smtClean="0"/>
              <a:t> and </a:t>
            </a:r>
            <a:r>
              <a:rPr lang="it-IT" dirty="0" err="1" smtClean="0"/>
              <a:t>environmental</a:t>
            </a:r>
            <a:r>
              <a:rPr lang="it-IT" dirty="0" smtClean="0"/>
              <a:t> </a:t>
            </a:r>
            <a:r>
              <a:rPr lang="it-IT" dirty="0" err="1" smtClean="0"/>
              <a:t>factors</a:t>
            </a:r>
            <a:r>
              <a:rPr lang="it-IT" dirty="0" smtClean="0"/>
              <a:t> </a:t>
            </a:r>
            <a:r>
              <a:rPr lang="it-IT" dirty="0" err="1" smtClean="0"/>
              <a:t>leads</a:t>
            </a:r>
            <a:r>
              <a:rPr lang="it-IT" dirty="0" smtClean="0"/>
              <a:t> to a </a:t>
            </a:r>
            <a:r>
              <a:rPr lang="it-IT" dirty="0" err="1" smtClean="0"/>
              <a:t>relapsing-remitting</a:t>
            </a:r>
            <a:r>
              <a:rPr lang="it-IT" dirty="0" smtClean="0"/>
              <a:t> </a:t>
            </a:r>
            <a:r>
              <a:rPr lang="it-IT" dirty="0" err="1" smtClean="0"/>
              <a:t>decline</a:t>
            </a:r>
            <a:r>
              <a:rPr lang="it-IT" dirty="0" smtClean="0"/>
              <a:t> of beta </a:t>
            </a:r>
            <a:r>
              <a:rPr lang="it-IT" dirty="0" err="1" smtClean="0"/>
              <a:t>cell</a:t>
            </a:r>
            <a:r>
              <a:rPr lang="it-IT" dirty="0" smtClean="0"/>
              <a:t> </a:t>
            </a:r>
            <a:r>
              <a:rPr lang="it-IT" dirty="0" err="1" smtClean="0"/>
              <a:t>function</a:t>
            </a:r>
            <a:r>
              <a:rPr lang="it-IT" dirty="0" smtClean="0"/>
              <a:t>, </a:t>
            </a:r>
            <a:r>
              <a:rPr lang="it-IT" dirty="0" err="1" smtClean="0"/>
              <a:t>continuously</a:t>
            </a:r>
            <a:r>
              <a:rPr lang="it-IT" dirty="0" smtClean="0"/>
              <a:t> </a:t>
            </a:r>
            <a:r>
              <a:rPr lang="it-IT" dirty="0" err="1" smtClean="0"/>
              <a:t>increasing</a:t>
            </a:r>
            <a:r>
              <a:rPr lang="it-IT" dirty="0" smtClean="0"/>
              <a:t> beta </a:t>
            </a:r>
            <a:r>
              <a:rPr lang="it-IT" dirty="0" err="1" smtClean="0"/>
              <a:t>cell</a:t>
            </a:r>
            <a:r>
              <a:rPr lang="it-IT" dirty="0" smtClean="0"/>
              <a:t> </a:t>
            </a:r>
            <a:r>
              <a:rPr lang="it-IT" dirty="0" err="1" smtClean="0"/>
              <a:t>workload</a:t>
            </a:r>
            <a:r>
              <a:rPr lang="it-IT" dirty="0" smtClean="0"/>
              <a:t>, and stress in the </a:t>
            </a:r>
            <a:r>
              <a:rPr lang="it-IT" dirty="0" err="1" smtClean="0"/>
              <a:t>asymptomatic</a:t>
            </a:r>
            <a:r>
              <a:rPr lang="it-IT" dirty="0" smtClean="0"/>
              <a:t> </a:t>
            </a:r>
            <a:r>
              <a:rPr lang="it-IT" dirty="0" err="1" smtClean="0"/>
              <a:t>prediabetes</a:t>
            </a:r>
            <a:r>
              <a:rPr lang="it-IT" dirty="0" smtClean="0"/>
              <a:t> </a:t>
            </a:r>
            <a:r>
              <a:rPr lang="it-IT" dirty="0" err="1" smtClean="0"/>
              <a:t>phase</a:t>
            </a:r>
            <a:r>
              <a:rPr lang="it-IT" dirty="0" smtClean="0"/>
              <a:t>. </a:t>
            </a:r>
            <a:r>
              <a:rPr lang="it-IT" dirty="0" err="1" smtClean="0"/>
              <a:t>Shortly</a:t>
            </a:r>
            <a:r>
              <a:rPr lang="it-IT" dirty="0" smtClean="0"/>
              <a:t> </a:t>
            </a:r>
            <a:r>
              <a:rPr lang="it-IT" dirty="0" err="1" smtClean="0"/>
              <a:t>before</a:t>
            </a:r>
            <a:r>
              <a:rPr lang="it-IT" dirty="0" smtClean="0"/>
              <a:t> </a:t>
            </a:r>
            <a:r>
              <a:rPr lang="it-IT" dirty="0" err="1" smtClean="0"/>
              <a:t>clinical</a:t>
            </a:r>
            <a:r>
              <a:rPr lang="it-IT" dirty="0" smtClean="0"/>
              <a:t> </a:t>
            </a:r>
            <a:r>
              <a:rPr lang="it-IT" dirty="0" err="1" smtClean="0"/>
              <a:t>manifestation</a:t>
            </a:r>
            <a:r>
              <a:rPr lang="it-IT" dirty="0" smtClean="0"/>
              <a:t> of </a:t>
            </a:r>
            <a:r>
              <a:rPr lang="it-IT" dirty="0" err="1" smtClean="0"/>
              <a:t>diabetes</a:t>
            </a:r>
            <a:r>
              <a:rPr lang="it-IT" dirty="0" smtClean="0"/>
              <a:t> the </a:t>
            </a:r>
            <a:r>
              <a:rPr lang="it-IT" dirty="0" err="1" smtClean="0"/>
              <a:t>prolonged</a:t>
            </a:r>
            <a:r>
              <a:rPr lang="it-IT" dirty="0" smtClean="0"/>
              <a:t> </a:t>
            </a:r>
            <a:r>
              <a:rPr lang="it-IT" dirty="0" err="1" smtClean="0"/>
              <a:t>intensified</a:t>
            </a:r>
            <a:r>
              <a:rPr lang="it-IT" dirty="0" smtClean="0"/>
              <a:t> beta </a:t>
            </a:r>
            <a:r>
              <a:rPr lang="it-IT" dirty="0" err="1" smtClean="0"/>
              <a:t>cell</a:t>
            </a:r>
            <a:r>
              <a:rPr lang="it-IT" dirty="0" smtClean="0"/>
              <a:t> </a:t>
            </a:r>
            <a:r>
              <a:rPr lang="it-IT" dirty="0" err="1" smtClean="0"/>
              <a:t>workload</a:t>
            </a:r>
            <a:r>
              <a:rPr lang="it-IT" dirty="0" smtClean="0"/>
              <a:t> and </a:t>
            </a:r>
            <a:r>
              <a:rPr lang="it-IT" dirty="0" err="1" smtClean="0"/>
              <a:t>autoimmunity</a:t>
            </a:r>
            <a:r>
              <a:rPr lang="it-IT" dirty="0" smtClean="0"/>
              <a:t> </a:t>
            </a:r>
            <a:r>
              <a:rPr lang="it-IT" dirty="0" err="1" smtClean="0"/>
              <a:t>results</a:t>
            </a:r>
            <a:r>
              <a:rPr lang="it-IT" dirty="0" smtClean="0"/>
              <a:t> in </a:t>
            </a:r>
            <a:r>
              <a:rPr lang="it-IT" dirty="0" err="1" smtClean="0"/>
              <a:t>total</a:t>
            </a:r>
            <a:r>
              <a:rPr lang="it-IT" dirty="0" smtClean="0"/>
              <a:t> </a:t>
            </a:r>
            <a:r>
              <a:rPr lang="it-IT" dirty="0" err="1" smtClean="0"/>
              <a:t>cellular</a:t>
            </a:r>
            <a:r>
              <a:rPr lang="it-IT" dirty="0" smtClean="0"/>
              <a:t> </a:t>
            </a:r>
            <a:r>
              <a:rPr lang="it-IT" dirty="0" err="1" smtClean="0"/>
              <a:t>exhaustion</a:t>
            </a:r>
            <a:r>
              <a:rPr lang="it-IT" dirty="0" smtClean="0"/>
              <a:t> and </a:t>
            </a:r>
            <a:r>
              <a:rPr lang="it-IT" dirty="0" err="1" smtClean="0"/>
              <a:t>enhanced</a:t>
            </a:r>
            <a:r>
              <a:rPr lang="it-IT" dirty="0" smtClean="0"/>
              <a:t> </a:t>
            </a:r>
            <a:r>
              <a:rPr lang="it-IT" dirty="0" err="1" smtClean="0"/>
              <a:t>cell</a:t>
            </a:r>
            <a:r>
              <a:rPr lang="it-IT" dirty="0" smtClean="0"/>
              <a:t> </a:t>
            </a:r>
            <a:r>
              <a:rPr lang="it-IT" dirty="0" err="1" smtClean="0"/>
              <a:t>death</a:t>
            </a:r>
            <a:r>
              <a:rPr lang="it-IT" dirty="0" smtClean="0"/>
              <a:t> </a:t>
            </a:r>
            <a:r>
              <a:rPr lang="it-IT" dirty="0" err="1" smtClean="0"/>
              <a:t>leading</a:t>
            </a:r>
            <a:r>
              <a:rPr lang="it-IT" dirty="0" smtClean="0"/>
              <a:t> to a massive </a:t>
            </a:r>
            <a:r>
              <a:rPr lang="it-IT" dirty="0" err="1" smtClean="0"/>
              <a:t>decrease</a:t>
            </a:r>
            <a:r>
              <a:rPr lang="it-IT" dirty="0" smtClean="0"/>
              <a:t> in beta </a:t>
            </a:r>
            <a:r>
              <a:rPr lang="it-IT" dirty="0" err="1" smtClean="0"/>
              <a:t>cell</a:t>
            </a:r>
            <a:r>
              <a:rPr lang="it-IT" dirty="0" smtClean="0"/>
              <a:t> mass and the </a:t>
            </a:r>
            <a:r>
              <a:rPr lang="it-IT" dirty="0" err="1" smtClean="0"/>
              <a:t>onset</a:t>
            </a:r>
            <a:r>
              <a:rPr lang="it-IT" dirty="0" smtClean="0"/>
              <a:t> of </a:t>
            </a:r>
            <a:r>
              <a:rPr lang="it-IT" dirty="0" err="1" smtClean="0"/>
              <a:t>hyperglycemia</a:t>
            </a:r>
            <a:r>
              <a:rPr lang="it-IT" dirty="0" smtClean="0"/>
              <a:t>. In some </a:t>
            </a:r>
            <a:r>
              <a:rPr lang="it-IT" dirty="0" err="1" smtClean="0"/>
              <a:t>patients</a:t>
            </a:r>
            <a:r>
              <a:rPr lang="it-IT" dirty="0" smtClean="0"/>
              <a:t>, </a:t>
            </a:r>
            <a:r>
              <a:rPr lang="it-IT" dirty="0" err="1" smtClean="0"/>
              <a:t>initial</a:t>
            </a:r>
            <a:r>
              <a:rPr lang="it-IT" dirty="0" smtClean="0"/>
              <a:t> </a:t>
            </a:r>
            <a:r>
              <a:rPr lang="it-IT" dirty="0" err="1" smtClean="0"/>
              <a:t>insulin</a:t>
            </a:r>
            <a:r>
              <a:rPr lang="it-IT" dirty="0" smtClean="0"/>
              <a:t> treatment </a:t>
            </a:r>
            <a:r>
              <a:rPr lang="it-IT" dirty="0" err="1" smtClean="0"/>
              <a:t>induces</a:t>
            </a:r>
            <a:r>
              <a:rPr lang="it-IT" dirty="0" smtClean="0"/>
              <a:t> </a:t>
            </a:r>
            <a:r>
              <a:rPr lang="it-IT" dirty="0" err="1" smtClean="0"/>
              <a:t>temporary</a:t>
            </a:r>
            <a:r>
              <a:rPr lang="it-IT" dirty="0" smtClean="0"/>
              <a:t> </a:t>
            </a:r>
            <a:r>
              <a:rPr lang="it-IT" dirty="0" err="1" smtClean="0"/>
              <a:t>remission</a:t>
            </a:r>
            <a:r>
              <a:rPr lang="it-IT" dirty="0" smtClean="0"/>
              <a:t> </a:t>
            </a:r>
            <a:r>
              <a:rPr lang="it-IT" dirty="0" err="1" smtClean="0"/>
              <a:t>called</a:t>
            </a:r>
            <a:r>
              <a:rPr lang="it-IT" dirty="0" smtClean="0"/>
              <a:t> the “</a:t>
            </a:r>
            <a:r>
              <a:rPr lang="it-IT" dirty="0" err="1" smtClean="0"/>
              <a:t>honeymoon</a:t>
            </a:r>
            <a:r>
              <a:rPr lang="it-IT" dirty="0" smtClean="0"/>
              <a:t> </a:t>
            </a:r>
            <a:r>
              <a:rPr lang="it-IT" dirty="0" err="1" smtClean="0"/>
              <a:t>phase</a:t>
            </a:r>
            <a:r>
              <a:rPr lang="it-IT" dirty="0" smtClean="0"/>
              <a:t>,” </a:t>
            </a:r>
            <a:r>
              <a:rPr lang="it-IT" dirty="0" err="1" smtClean="0"/>
              <a:t>which</a:t>
            </a:r>
            <a:r>
              <a:rPr lang="it-IT" dirty="0" smtClean="0"/>
              <a:t> </a:t>
            </a:r>
            <a:r>
              <a:rPr lang="it-IT" dirty="0" err="1" smtClean="0"/>
              <a:t>is</a:t>
            </a:r>
            <a:r>
              <a:rPr lang="it-IT" dirty="0" smtClean="0"/>
              <a:t> </a:t>
            </a:r>
            <a:r>
              <a:rPr lang="it-IT" dirty="0" err="1" smtClean="0"/>
              <a:t>attributed</a:t>
            </a:r>
            <a:r>
              <a:rPr lang="it-IT" dirty="0" smtClean="0"/>
              <a:t> to a moderate </a:t>
            </a:r>
            <a:r>
              <a:rPr lang="it-IT" dirty="0" err="1" smtClean="0"/>
              <a:t>reduction</a:t>
            </a:r>
            <a:r>
              <a:rPr lang="it-IT" dirty="0" smtClean="0"/>
              <a:t> in beta </a:t>
            </a:r>
            <a:r>
              <a:rPr lang="it-IT" dirty="0" err="1" smtClean="0"/>
              <a:t>cell</a:t>
            </a:r>
            <a:r>
              <a:rPr lang="it-IT" dirty="0" smtClean="0"/>
              <a:t> </a:t>
            </a:r>
            <a:r>
              <a:rPr lang="it-IT" dirty="0" err="1" smtClean="0"/>
              <a:t>workload</a:t>
            </a:r>
            <a:r>
              <a:rPr lang="it-IT" dirty="0" smtClean="0"/>
              <a:t> and </a:t>
            </a:r>
            <a:r>
              <a:rPr lang="it-IT" dirty="0" err="1" smtClean="0"/>
              <a:t>antigenicity</a:t>
            </a:r>
            <a:r>
              <a:rPr lang="it-IT" dirty="0" smtClean="0"/>
              <a:t>, </a:t>
            </a:r>
            <a:r>
              <a:rPr lang="it-IT" dirty="0" err="1" smtClean="0"/>
              <a:t>resulting</a:t>
            </a:r>
            <a:r>
              <a:rPr lang="it-IT" dirty="0" smtClean="0"/>
              <a:t> in </a:t>
            </a:r>
            <a:r>
              <a:rPr lang="it-IT" dirty="0" err="1" smtClean="0"/>
              <a:t>functional</a:t>
            </a:r>
            <a:r>
              <a:rPr lang="it-IT" dirty="0" smtClean="0"/>
              <a:t> </a:t>
            </a:r>
            <a:r>
              <a:rPr lang="it-IT" dirty="0" err="1" smtClean="0"/>
              <a:t>recovery</a:t>
            </a:r>
            <a:r>
              <a:rPr lang="it-IT" dirty="0" smtClean="0"/>
              <a:t> of </a:t>
            </a:r>
            <a:r>
              <a:rPr lang="it-IT" dirty="0" err="1" smtClean="0"/>
              <a:t>residual</a:t>
            </a:r>
            <a:r>
              <a:rPr lang="it-IT" dirty="0" smtClean="0"/>
              <a:t> beta </a:t>
            </a:r>
            <a:r>
              <a:rPr lang="it-IT" dirty="0" err="1" smtClean="0"/>
              <a:t>cells</a:t>
            </a:r>
            <a:r>
              <a:rPr lang="it-IT" dirty="0" smtClean="0"/>
              <a:t>. </a:t>
            </a:r>
            <a:r>
              <a:rPr lang="it-IT" dirty="0" err="1" smtClean="0"/>
              <a:t>However</a:t>
            </a:r>
            <a:r>
              <a:rPr lang="it-IT" dirty="0" smtClean="0"/>
              <a:t>, </a:t>
            </a:r>
            <a:r>
              <a:rPr lang="it-IT" dirty="0" err="1" smtClean="0"/>
              <a:t>ongoing</a:t>
            </a:r>
            <a:r>
              <a:rPr lang="it-IT" dirty="0" smtClean="0"/>
              <a:t> </a:t>
            </a:r>
            <a:r>
              <a:rPr lang="it-IT" dirty="0" err="1" smtClean="0"/>
              <a:t>autoimmunity</a:t>
            </a:r>
            <a:r>
              <a:rPr lang="it-IT" dirty="0" smtClean="0"/>
              <a:t> and </a:t>
            </a:r>
            <a:r>
              <a:rPr lang="it-IT" dirty="0" err="1" smtClean="0"/>
              <a:t>elevated</a:t>
            </a:r>
            <a:r>
              <a:rPr lang="it-IT" dirty="0" smtClean="0"/>
              <a:t> </a:t>
            </a:r>
            <a:r>
              <a:rPr lang="it-IT" dirty="0" err="1" smtClean="0"/>
              <a:t>workload</a:t>
            </a:r>
            <a:r>
              <a:rPr lang="it-IT" dirty="0" smtClean="0"/>
              <a:t> </a:t>
            </a:r>
            <a:r>
              <a:rPr lang="it-IT" dirty="0" err="1" smtClean="0"/>
              <a:t>lead</a:t>
            </a:r>
            <a:r>
              <a:rPr lang="it-IT" dirty="0" smtClean="0"/>
              <a:t> to </a:t>
            </a:r>
            <a:r>
              <a:rPr lang="it-IT" dirty="0" err="1" smtClean="0"/>
              <a:t>recurrence</a:t>
            </a:r>
            <a:r>
              <a:rPr lang="it-IT" dirty="0" smtClean="0"/>
              <a:t> of </a:t>
            </a:r>
            <a:r>
              <a:rPr lang="it-IT" dirty="0" err="1" smtClean="0"/>
              <a:t>cellular</a:t>
            </a:r>
            <a:r>
              <a:rPr lang="it-IT" dirty="0" smtClean="0"/>
              <a:t> </a:t>
            </a:r>
            <a:r>
              <a:rPr lang="it-IT" dirty="0" err="1" smtClean="0"/>
              <a:t>exhaustion</a:t>
            </a:r>
            <a:r>
              <a:rPr lang="it-IT" dirty="0" smtClean="0"/>
              <a:t>, </a:t>
            </a:r>
            <a:r>
              <a:rPr lang="it-IT" dirty="0" err="1" smtClean="0"/>
              <a:t>cell</a:t>
            </a:r>
            <a:r>
              <a:rPr lang="it-IT" dirty="0" smtClean="0"/>
              <a:t> </a:t>
            </a:r>
            <a:r>
              <a:rPr lang="it-IT" dirty="0" err="1" smtClean="0"/>
              <a:t>death</a:t>
            </a:r>
            <a:r>
              <a:rPr lang="it-IT" dirty="0" smtClean="0"/>
              <a:t>, and the </a:t>
            </a:r>
            <a:r>
              <a:rPr lang="it-IT" dirty="0" err="1" smtClean="0"/>
              <a:t>development</a:t>
            </a:r>
            <a:r>
              <a:rPr lang="it-IT" dirty="0" smtClean="0"/>
              <a:t> of </a:t>
            </a:r>
            <a:r>
              <a:rPr lang="it-IT" dirty="0" err="1" smtClean="0"/>
              <a:t>overt</a:t>
            </a:r>
            <a:r>
              <a:rPr lang="it-IT" dirty="0" smtClean="0"/>
              <a:t> </a:t>
            </a:r>
            <a:r>
              <a:rPr lang="it-IT" dirty="0" err="1" smtClean="0"/>
              <a:t>diabetes</a:t>
            </a:r>
            <a:r>
              <a:rPr lang="it-IT" dirty="0" smtClean="0"/>
              <a:t>. Black line: beta </a:t>
            </a:r>
            <a:r>
              <a:rPr lang="it-IT" dirty="0" err="1" smtClean="0"/>
              <a:t>cell</a:t>
            </a:r>
            <a:r>
              <a:rPr lang="it-IT" dirty="0" smtClean="0"/>
              <a:t> mass; Blue line: beta </a:t>
            </a:r>
            <a:r>
              <a:rPr lang="it-IT" dirty="0" err="1" smtClean="0"/>
              <a:t>cell</a:t>
            </a:r>
            <a:r>
              <a:rPr lang="it-IT" dirty="0" smtClean="0"/>
              <a:t> </a:t>
            </a:r>
            <a:r>
              <a:rPr lang="it-IT" dirty="0" err="1" smtClean="0"/>
              <a:t>function</a:t>
            </a:r>
            <a:r>
              <a:rPr lang="it-IT" dirty="0" smtClean="0"/>
              <a:t>. The color-</a:t>
            </a:r>
            <a:r>
              <a:rPr lang="it-IT" dirty="0" err="1" smtClean="0"/>
              <a:t>coded</a:t>
            </a:r>
            <a:r>
              <a:rPr lang="it-IT" dirty="0" smtClean="0"/>
              <a:t> background </a:t>
            </a:r>
            <a:r>
              <a:rPr lang="it-IT" dirty="0" err="1" smtClean="0"/>
              <a:t>indicates</a:t>
            </a:r>
            <a:r>
              <a:rPr lang="it-IT" dirty="0" smtClean="0"/>
              <a:t> the </a:t>
            </a:r>
            <a:r>
              <a:rPr lang="it-IT" dirty="0" err="1" smtClean="0"/>
              <a:t>intensity</a:t>
            </a:r>
            <a:r>
              <a:rPr lang="it-IT" dirty="0" smtClean="0"/>
              <a:t> of beta </a:t>
            </a:r>
            <a:r>
              <a:rPr lang="it-IT" dirty="0" err="1" smtClean="0"/>
              <a:t>cell</a:t>
            </a:r>
            <a:r>
              <a:rPr lang="it-IT" dirty="0" smtClean="0"/>
              <a:t> </a:t>
            </a:r>
            <a:r>
              <a:rPr lang="it-IT" dirty="0" err="1" smtClean="0"/>
              <a:t>workload</a:t>
            </a:r>
            <a:r>
              <a:rPr lang="it-IT" dirty="0" smtClean="0"/>
              <a:t> and stress </a:t>
            </a:r>
            <a:r>
              <a:rPr lang="it-IT" dirty="0" err="1" smtClean="0"/>
              <a:t>caused</a:t>
            </a:r>
            <a:r>
              <a:rPr lang="it-IT" dirty="0" smtClean="0"/>
              <a:t> by immune </a:t>
            </a:r>
            <a:r>
              <a:rPr lang="it-IT" dirty="0" err="1" smtClean="0"/>
              <a:t>infiltration</a:t>
            </a:r>
            <a:r>
              <a:rPr lang="it-IT" dirty="0" smtClean="0"/>
              <a:t>, </a:t>
            </a:r>
            <a:r>
              <a:rPr lang="it-IT" dirty="0" err="1" smtClean="0"/>
              <a:t>metabolic</a:t>
            </a:r>
            <a:r>
              <a:rPr lang="it-IT" dirty="0" smtClean="0"/>
              <a:t> </a:t>
            </a:r>
            <a:r>
              <a:rPr lang="it-IT" dirty="0" err="1" smtClean="0"/>
              <a:t>demand</a:t>
            </a:r>
            <a:r>
              <a:rPr lang="it-IT" dirty="0" smtClean="0"/>
              <a:t> and </a:t>
            </a:r>
            <a:r>
              <a:rPr lang="it-IT" dirty="0" err="1" smtClean="0"/>
              <a:t>hyperglycemia</a:t>
            </a:r>
            <a:r>
              <a:rPr lang="it-IT" dirty="0" smtClean="0"/>
              <a:t>. (B): Beta </a:t>
            </a:r>
            <a:r>
              <a:rPr lang="it-IT" dirty="0" err="1" smtClean="0"/>
              <a:t>cell</a:t>
            </a:r>
            <a:r>
              <a:rPr lang="it-IT" dirty="0" smtClean="0"/>
              <a:t> mass and </a:t>
            </a:r>
            <a:r>
              <a:rPr lang="it-IT" dirty="0" err="1" smtClean="0"/>
              <a:t>function</a:t>
            </a:r>
            <a:r>
              <a:rPr lang="it-IT" dirty="0" smtClean="0"/>
              <a:t> in the </a:t>
            </a:r>
            <a:r>
              <a:rPr lang="it-IT" dirty="0" err="1" smtClean="0"/>
              <a:t>development</a:t>
            </a:r>
            <a:r>
              <a:rPr lang="it-IT" dirty="0" smtClean="0"/>
              <a:t> of </a:t>
            </a:r>
            <a:r>
              <a:rPr lang="it-IT" dirty="0" err="1" smtClean="0"/>
              <a:t>type</a:t>
            </a:r>
            <a:r>
              <a:rPr lang="it-IT" dirty="0" smtClean="0"/>
              <a:t> 2 </a:t>
            </a:r>
            <a:r>
              <a:rPr lang="it-IT" dirty="0" err="1" smtClean="0"/>
              <a:t>diabetes</a:t>
            </a:r>
            <a:r>
              <a:rPr lang="it-IT" dirty="0" smtClean="0"/>
              <a:t>. In </a:t>
            </a:r>
            <a:r>
              <a:rPr lang="it-IT" dirty="0" err="1" smtClean="0"/>
              <a:t>many</a:t>
            </a:r>
            <a:r>
              <a:rPr lang="it-IT" dirty="0" smtClean="0"/>
              <a:t> </a:t>
            </a:r>
            <a:r>
              <a:rPr lang="it-IT" dirty="0" err="1" smtClean="0"/>
              <a:t>individuals</a:t>
            </a:r>
            <a:r>
              <a:rPr lang="it-IT" dirty="0" smtClean="0"/>
              <a:t>, </a:t>
            </a:r>
            <a:r>
              <a:rPr lang="it-IT" dirty="0" err="1" smtClean="0"/>
              <a:t>genetic</a:t>
            </a:r>
            <a:r>
              <a:rPr lang="it-IT" dirty="0" smtClean="0"/>
              <a:t> </a:t>
            </a:r>
            <a:r>
              <a:rPr lang="it-IT" dirty="0" err="1" smtClean="0"/>
              <a:t>predisposition</a:t>
            </a:r>
            <a:r>
              <a:rPr lang="it-IT" dirty="0" smtClean="0"/>
              <a:t> and </a:t>
            </a:r>
            <a:r>
              <a:rPr lang="it-IT" dirty="0" err="1" smtClean="0"/>
              <a:t>unhealthy</a:t>
            </a:r>
            <a:r>
              <a:rPr lang="it-IT" dirty="0" smtClean="0"/>
              <a:t> </a:t>
            </a:r>
            <a:r>
              <a:rPr lang="it-IT" dirty="0" err="1" smtClean="0"/>
              <a:t>lifestyle</a:t>
            </a:r>
            <a:r>
              <a:rPr lang="it-IT" dirty="0" smtClean="0"/>
              <a:t> </a:t>
            </a:r>
            <a:r>
              <a:rPr lang="it-IT" dirty="0" err="1" smtClean="0"/>
              <a:t>lead</a:t>
            </a:r>
            <a:r>
              <a:rPr lang="it-IT" dirty="0" smtClean="0"/>
              <a:t> to an </a:t>
            </a:r>
            <a:r>
              <a:rPr lang="it-IT" dirty="0" err="1" smtClean="0"/>
              <a:t>increased</a:t>
            </a:r>
            <a:r>
              <a:rPr lang="it-IT" dirty="0" smtClean="0"/>
              <a:t> </a:t>
            </a:r>
            <a:r>
              <a:rPr lang="it-IT" dirty="0" err="1" smtClean="0"/>
              <a:t>insulin</a:t>
            </a:r>
            <a:r>
              <a:rPr lang="it-IT" dirty="0" smtClean="0"/>
              <a:t> </a:t>
            </a:r>
            <a:r>
              <a:rPr lang="it-IT" dirty="0" err="1" smtClean="0"/>
              <a:t>resistance</a:t>
            </a:r>
            <a:r>
              <a:rPr lang="it-IT" dirty="0" smtClean="0"/>
              <a:t>, </a:t>
            </a:r>
            <a:r>
              <a:rPr lang="it-IT" dirty="0" err="1" smtClean="0"/>
              <a:t>which</a:t>
            </a:r>
            <a:r>
              <a:rPr lang="it-IT" dirty="0" smtClean="0"/>
              <a:t> </a:t>
            </a:r>
            <a:r>
              <a:rPr lang="it-IT" dirty="0" err="1" smtClean="0"/>
              <a:t>is</a:t>
            </a:r>
            <a:r>
              <a:rPr lang="it-IT" dirty="0" smtClean="0"/>
              <a:t> </a:t>
            </a:r>
            <a:r>
              <a:rPr lang="it-IT" dirty="0" err="1" smtClean="0"/>
              <a:t>typically</a:t>
            </a:r>
            <a:r>
              <a:rPr lang="it-IT" dirty="0" smtClean="0"/>
              <a:t> </a:t>
            </a:r>
            <a:r>
              <a:rPr lang="it-IT" dirty="0" err="1" smtClean="0"/>
              <a:t>met</a:t>
            </a:r>
            <a:r>
              <a:rPr lang="it-IT" dirty="0" smtClean="0"/>
              <a:t> by massive </a:t>
            </a:r>
            <a:r>
              <a:rPr lang="it-IT" dirty="0" err="1" smtClean="0"/>
              <a:t>functional</a:t>
            </a:r>
            <a:r>
              <a:rPr lang="it-IT" dirty="0" smtClean="0"/>
              <a:t> and moderate </a:t>
            </a:r>
            <a:r>
              <a:rPr lang="it-IT" dirty="0" err="1" smtClean="0"/>
              <a:t>morphological</a:t>
            </a:r>
            <a:r>
              <a:rPr lang="it-IT" dirty="0" smtClean="0"/>
              <a:t> </a:t>
            </a:r>
            <a:r>
              <a:rPr lang="it-IT" dirty="0" err="1" smtClean="0"/>
              <a:t>compensation</a:t>
            </a:r>
            <a:r>
              <a:rPr lang="it-IT" dirty="0" smtClean="0"/>
              <a:t> to </a:t>
            </a:r>
            <a:r>
              <a:rPr lang="it-IT" dirty="0" err="1" smtClean="0"/>
              <a:t>maintain</a:t>
            </a:r>
            <a:r>
              <a:rPr lang="it-IT" dirty="0" smtClean="0"/>
              <a:t> </a:t>
            </a:r>
            <a:r>
              <a:rPr lang="it-IT" dirty="0" err="1" smtClean="0"/>
              <a:t>normoglycemia</a:t>
            </a:r>
            <a:r>
              <a:rPr lang="it-IT" dirty="0" smtClean="0"/>
              <a:t>, </a:t>
            </a:r>
            <a:r>
              <a:rPr lang="it-IT" dirty="0" err="1" smtClean="0"/>
              <a:t>thus</a:t>
            </a:r>
            <a:r>
              <a:rPr lang="it-IT" dirty="0" smtClean="0"/>
              <a:t> </a:t>
            </a:r>
            <a:r>
              <a:rPr lang="it-IT" dirty="0" err="1" smtClean="0"/>
              <a:t>increasing</a:t>
            </a:r>
            <a:r>
              <a:rPr lang="it-IT" dirty="0" smtClean="0"/>
              <a:t> the </a:t>
            </a:r>
            <a:r>
              <a:rPr lang="it-IT" dirty="0" err="1" smtClean="0"/>
              <a:t>workload</a:t>
            </a:r>
            <a:r>
              <a:rPr lang="it-IT" dirty="0" smtClean="0"/>
              <a:t> of </a:t>
            </a:r>
            <a:r>
              <a:rPr lang="it-IT" dirty="0" err="1" smtClean="0"/>
              <a:t>each</a:t>
            </a:r>
            <a:r>
              <a:rPr lang="it-IT" dirty="0" smtClean="0"/>
              <a:t> beta </a:t>
            </a:r>
            <a:r>
              <a:rPr lang="it-IT" dirty="0" err="1" smtClean="0"/>
              <a:t>cell</a:t>
            </a:r>
            <a:r>
              <a:rPr lang="it-IT" dirty="0" smtClean="0"/>
              <a:t>. In some of </a:t>
            </a:r>
            <a:r>
              <a:rPr lang="it-IT" dirty="0" err="1" smtClean="0"/>
              <a:t>these</a:t>
            </a:r>
            <a:r>
              <a:rPr lang="it-IT" dirty="0" smtClean="0"/>
              <a:t> </a:t>
            </a:r>
            <a:r>
              <a:rPr lang="it-IT" dirty="0" err="1" smtClean="0"/>
              <a:t>individuals</a:t>
            </a:r>
            <a:r>
              <a:rPr lang="it-IT" dirty="0" smtClean="0"/>
              <a:t>, </a:t>
            </a:r>
            <a:r>
              <a:rPr lang="it-IT" dirty="0" err="1" smtClean="0"/>
              <a:t>functional</a:t>
            </a:r>
            <a:r>
              <a:rPr lang="it-IT" dirty="0" smtClean="0"/>
              <a:t> </a:t>
            </a:r>
            <a:r>
              <a:rPr lang="it-IT" dirty="0" err="1" smtClean="0"/>
              <a:t>compensation</a:t>
            </a:r>
            <a:r>
              <a:rPr lang="it-IT" dirty="0" smtClean="0"/>
              <a:t> </a:t>
            </a:r>
            <a:r>
              <a:rPr lang="it-IT" dirty="0" err="1" smtClean="0"/>
              <a:t>halts</a:t>
            </a:r>
            <a:r>
              <a:rPr lang="it-IT" dirty="0" smtClean="0"/>
              <a:t>, </a:t>
            </a:r>
            <a:r>
              <a:rPr lang="it-IT" dirty="0" err="1" smtClean="0"/>
              <a:t>despite</a:t>
            </a:r>
            <a:r>
              <a:rPr lang="it-IT" dirty="0" smtClean="0"/>
              <a:t> </a:t>
            </a:r>
            <a:r>
              <a:rPr lang="it-IT" dirty="0" err="1" smtClean="0"/>
              <a:t>prolonged</a:t>
            </a:r>
            <a:r>
              <a:rPr lang="it-IT" dirty="0" smtClean="0"/>
              <a:t> </a:t>
            </a:r>
            <a:r>
              <a:rPr lang="it-IT" dirty="0" err="1" smtClean="0"/>
              <a:t>insulin</a:t>
            </a:r>
            <a:r>
              <a:rPr lang="it-IT" dirty="0" smtClean="0"/>
              <a:t> </a:t>
            </a:r>
            <a:r>
              <a:rPr lang="it-IT" dirty="0" err="1" smtClean="0"/>
              <a:t>resistance</a:t>
            </a:r>
            <a:r>
              <a:rPr lang="it-IT" dirty="0" smtClean="0"/>
              <a:t> and </a:t>
            </a:r>
            <a:r>
              <a:rPr lang="it-IT" dirty="0" err="1" smtClean="0"/>
              <a:t>results</a:t>
            </a:r>
            <a:r>
              <a:rPr lang="it-IT" dirty="0" smtClean="0"/>
              <a:t> in a </a:t>
            </a:r>
            <a:r>
              <a:rPr lang="it-IT" dirty="0" err="1" smtClean="0"/>
              <a:t>further</a:t>
            </a:r>
            <a:r>
              <a:rPr lang="it-IT" dirty="0" smtClean="0"/>
              <a:t> escalation of beta </a:t>
            </a:r>
            <a:r>
              <a:rPr lang="it-IT" dirty="0" err="1" smtClean="0"/>
              <a:t>cell</a:t>
            </a:r>
            <a:r>
              <a:rPr lang="it-IT" dirty="0" smtClean="0"/>
              <a:t> </a:t>
            </a:r>
            <a:r>
              <a:rPr lang="it-IT" dirty="0" err="1" smtClean="0"/>
              <a:t>workload</a:t>
            </a:r>
            <a:r>
              <a:rPr lang="it-IT" dirty="0" smtClean="0"/>
              <a:t> and </a:t>
            </a:r>
            <a:r>
              <a:rPr lang="it-IT" dirty="0" err="1" smtClean="0"/>
              <a:t>glucose</a:t>
            </a:r>
            <a:r>
              <a:rPr lang="it-IT" dirty="0" smtClean="0"/>
              <a:t> </a:t>
            </a:r>
            <a:r>
              <a:rPr lang="it-IT" dirty="0" err="1" smtClean="0"/>
              <a:t>intolerance</a:t>
            </a:r>
            <a:r>
              <a:rPr lang="it-IT" dirty="0" smtClean="0"/>
              <a:t>. In </a:t>
            </a:r>
            <a:r>
              <a:rPr lang="it-IT" dirty="0" err="1" smtClean="0"/>
              <a:t>this</a:t>
            </a:r>
            <a:r>
              <a:rPr lang="it-IT" dirty="0" smtClean="0"/>
              <a:t> </a:t>
            </a:r>
            <a:r>
              <a:rPr lang="it-IT" dirty="0" err="1" smtClean="0"/>
              <a:t>prediabetic</a:t>
            </a:r>
            <a:r>
              <a:rPr lang="it-IT" dirty="0" smtClean="0"/>
              <a:t> </a:t>
            </a:r>
            <a:r>
              <a:rPr lang="it-IT" dirty="0" err="1" smtClean="0"/>
              <a:t>phase</a:t>
            </a:r>
            <a:r>
              <a:rPr lang="it-IT" dirty="0" smtClean="0"/>
              <a:t>, </a:t>
            </a:r>
            <a:r>
              <a:rPr lang="it-IT" dirty="0" err="1" smtClean="0"/>
              <a:t>chronic</a:t>
            </a:r>
            <a:r>
              <a:rPr lang="it-IT" dirty="0" smtClean="0"/>
              <a:t> </a:t>
            </a:r>
            <a:r>
              <a:rPr lang="it-IT" dirty="0" err="1" smtClean="0"/>
              <a:t>glucose</a:t>
            </a:r>
            <a:r>
              <a:rPr lang="it-IT" dirty="0" smtClean="0"/>
              <a:t> </a:t>
            </a:r>
            <a:r>
              <a:rPr lang="it-IT" dirty="0" err="1" smtClean="0"/>
              <a:t>intolerance</a:t>
            </a:r>
            <a:r>
              <a:rPr lang="it-IT" dirty="0" smtClean="0"/>
              <a:t> and </a:t>
            </a:r>
            <a:r>
              <a:rPr lang="it-IT" dirty="0" err="1" smtClean="0"/>
              <a:t>elevated</a:t>
            </a:r>
            <a:r>
              <a:rPr lang="it-IT" dirty="0" smtClean="0"/>
              <a:t> </a:t>
            </a:r>
            <a:r>
              <a:rPr lang="it-IT" dirty="0" err="1" smtClean="0"/>
              <a:t>blood</a:t>
            </a:r>
            <a:r>
              <a:rPr lang="it-IT" dirty="0" smtClean="0"/>
              <a:t> </a:t>
            </a:r>
            <a:r>
              <a:rPr lang="it-IT" dirty="0" err="1" smtClean="0"/>
              <a:t>glucose</a:t>
            </a:r>
            <a:r>
              <a:rPr lang="it-IT" dirty="0" smtClean="0"/>
              <a:t> </a:t>
            </a:r>
            <a:r>
              <a:rPr lang="it-IT" dirty="0" err="1" smtClean="0"/>
              <a:t>levels</a:t>
            </a:r>
            <a:r>
              <a:rPr lang="it-IT" dirty="0" smtClean="0"/>
              <a:t> </a:t>
            </a:r>
            <a:r>
              <a:rPr lang="it-IT" dirty="0" err="1" smtClean="0"/>
              <a:t>continuously</a:t>
            </a:r>
            <a:r>
              <a:rPr lang="it-IT" dirty="0" smtClean="0"/>
              <a:t> </a:t>
            </a:r>
            <a:r>
              <a:rPr lang="it-IT" dirty="0" err="1" smtClean="0"/>
              <a:t>exacerbate</a:t>
            </a:r>
            <a:r>
              <a:rPr lang="it-IT" dirty="0" smtClean="0"/>
              <a:t> beta </a:t>
            </a:r>
            <a:r>
              <a:rPr lang="it-IT" dirty="0" err="1" smtClean="0"/>
              <a:t>cell</a:t>
            </a:r>
            <a:r>
              <a:rPr lang="it-IT" dirty="0" smtClean="0"/>
              <a:t> </a:t>
            </a:r>
            <a:r>
              <a:rPr lang="it-IT" dirty="0" err="1" smtClean="0"/>
              <a:t>workload</a:t>
            </a:r>
            <a:r>
              <a:rPr lang="it-IT" dirty="0" smtClean="0"/>
              <a:t> and stress, </a:t>
            </a:r>
            <a:r>
              <a:rPr lang="it-IT" dirty="0" err="1" smtClean="0"/>
              <a:t>culminating</a:t>
            </a:r>
            <a:r>
              <a:rPr lang="it-IT" dirty="0" smtClean="0"/>
              <a:t> in </a:t>
            </a:r>
            <a:r>
              <a:rPr lang="it-IT" dirty="0" err="1" smtClean="0"/>
              <a:t>cellular</a:t>
            </a:r>
            <a:r>
              <a:rPr lang="it-IT" dirty="0" smtClean="0"/>
              <a:t> </a:t>
            </a:r>
            <a:r>
              <a:rPr lang="it-IT" dirty="0" err="1" smtClean="0"/>
              <a:t>exhaustion</a:t>
            </a:r>
            <a:r>
              <a:rPr lang="it-IT" dirty="0" smtClean="0"/>
              <a:t>, </a:t>
            </a:r>
            <a:r>
              <a:rPr lang="it-IT" dirty="0" err="1" smtClean="0"/>
              <a:t>cell</a:t>
            </a:r>
            <a:r>
              <a:rPr lang="it-IT" dirty="0" smtClean="0"/>
              <a:t> </a:t>
            </a:r>
            <a:r>
              <a:rPr lang="it-IT" dirty="0" err="1" smtClean="0"/>
              <a:t>death</a:t>
            </a:r>
            <a:r>
              <a:rPr lang="it-IT" dirty="0" smtClean="0"/>
              <a:t>, and </a:t>
            </a:r>
            <a:r>
              <a:rPr lang="it-IT" dirty="0" err="1" smtClean="0"/>
              <a:t>clinical</a:t>
            </a:r>
            <a:r>
              <a:rPr lang="it-IT" dirty="0" smtClean="0"/>
              <a:t> </a:t>
            </a:r>
            <a:r>
              <a:rPr lang="it-IT" dirty="0" err="1" smtClean="0"/>
              <a:t>manifestation</a:t>
            </a:r>
            <a:r>
              <a:rPr lang="it-IT" dirty="0" smtClean="0"/>
              <a:t> of </a:t>
            </a:r>
            <a:r>
              <a:rPr lang="it-IT" dirty="0" err="1" smtClean="0"/>
              <a:t>hyperglycemia</a:t>
            </a:r>
            <a:r>
              <a:rPr lang="it-IT" dirty="0" smtClean="0"/>
              <a:t>. </a:t>
            </a:r>
            <a:r>
              <a:rPr lang="it-IT" dirty="0" err="1" smtClean="0"/>
              <a:t>Thereafter</a:t>
            </a:r>
            <a:r>
              <a:rPr lang="it-IT" dirty="0" smtClean="0"/>
              <a:t>, </a:t>
            </a:r>
            <a:r>
              <a:rPr lang="it-IT" dirty="0" err="1" smtClean="0"/>
              <a:t>uncontrolled</a:t>
            </a:r>
            <a:r>
              <a:rPr lang="it-IT" dirty="0" smtClean="0"/>
              <a:t> </a:t>
            </a:r>
            <a:r>
              <a:rPr lang="it-IT" dirty="0" err="1" smtClean="0"/>
              <a:t>hyperglycemia</a:t>
            </a:r>
            <a:r>
              <a:rPr lang="it-IT" dirty="0" smtClean="0"/>
              <a:t>, </a:t>
            </a:r>
            <a:r>
              <a:rPr lang="it-IT" dirty="0" err="1" smtClean="0"/>
              <a:t>often</a:t>
            </a:r>
            <a:r>
              <a:rPr lang="it-IT" dirty="0" smtClean="0"/>
              <a:t> in </a:t>
            </a:r>
            <a:r>
              <a:rPr lang="it-IT" dirty="0" err="1" smtClean="0"/>
              <a:t>concert</a:t>
            </a:r>
            <a:r>
              <a:rPr lang="it-IT" dirty="0" smtClean="0"/>
              <a:t> with </a:t>
            </a:r>
            <a:r>
              <a:rPr lang="it-IT" dirty="0" err="1" smtClean="0"/>
              <a:t>other</a:t>
            </a:r>
            <a:r>
              <a:rPr lang="it-IT" dirty="0" smtClean="0"/>
              <a:t> </a:t>
            </a:r>
            <a:r>
              <a:rPr lang="it-IT" dirty="0" err="1" smtClean="0"/>
              <a:t>cytotoxic</a:t>
            </a:r>
            <a:r>
              <a:rPr lang="it-IT" dirty="0" smtClean="0"/>
              <a:t> </a:t>
            </a:r>
            <a:r>
              <a:rPr lang="it-IT" dirty="0" err="1" smtClean="0"/>
              <a:t>factors</a:t>
            </a:r>
            <a:r>
              <a:rPr lang="it-IT" dirty="0" smtClean="0"/>
              <a:t>, </a:t>
            </a:r>
            <a:r>
              <a:rPr lang="it-IT" dirty="0" err="1" smtClean="0"/>
              <a:t>leads</a:t>
            </a:r>
            <a:r>
              <a:rPr lang="it-IT" dirty="0" smtClean="0"/>
              <a:t> to </a:t>
            </a:r>
            <a:r>
              <a:rPr lang="it-IT" dirty="0" err="1" smtClean="0"/>
              <a:t>accelerated</a:t>
            </a:r>
            <a:r>
              <a:rPr lang="it-IT" dirty="0" smtClean="0"/>
              <a:t> beta </a:t>
            </a:r>
            <a:r>
              <a:rPr lang="it-IT" dirty="0" err="1" smtClean="0"/>
              <a:t>cell</a:t>
            </a:r>
            <a:r>
              <a:rPr lang="it-IT" dirty="0" smtClean="0"/>
              <a:t> mass </a:t>
            </a:r>
            <a:r>
              <a:rPr lang="it-IT" dirty="0" err="1" smtClean="0"/>
              <a:t>loss</a:t>
            </a:r>
            <a:r>
              <a:rPr lang="it-IT" dirty="0" smtClean="0"/>
              <a:t> and </a:t>
            </a:r>
            <a:r>
              <a:rPr lang="it-IT" dirty="0" err="1" smtClean="0"/>
              <a:t>functional</a:t>
            </a:r>
            <a:r>
              <a:rPr lang="it-IT" dirty="0" smtClean="0"/>
              <a:t> </a:t>
            </a:r>
            <a:r>
              <a:rPr lang="it-IT" dirty="0" err="1" smtClean="0"/>
              <a:t>deterioration</a:t>
            </a:r>
            <a:r>
              <a:rPr lang="it-IT" dirty="0" smtClean="0"/>
              <a:t> in </a:t>
            </a:r>
            <a:r>
              <a:rPr lang="it-IT" dirty="0" err="1" smtClean="0"/>
              <a:t>overt</a:t>
            </a:r>
            <a:r>
              <a:rPr lang="it-IT" dirty="0" smtClean="0"/>
              <a:t> </a:t>
            </a:r>
            <a:r>
              <a:rPr lang="it-IT" dirty="0" err="1" smtClean="0"/>
              <a:t>diabetic</a:t>
            </a:r>
            <a:r>
              <a:rPr lang="it-IT" dirty="0" smtClean="0"/>
              <a:t> </a:t>
            </a:r>
            <a:r>
              <a:rPr lang="it-IT" dirty="0" err="1" smtClean="0"/>
              <a:t>patients</a:t>
            </a:r>
            <a:r>
              <a:rPr lang="it-IT" dirty="0" smtClean="0"/>
              <a:t>. Black line: beta </a:t>
            </a:r>
            <a:r>
              <a:rPr lang="it-IT" dirty="0" err="1" smtClean="0"/>
              <a:t>cell</a:t>
            </a:r>
            <a:r>
              <a:rPr lang="it-IT" dirty="0" smtClean="0"/>
              <a:t> mass; Blue line: beta </a:t>
            </a:r>
            <a:r>
              <a:rPr lang="it-IT" dirty="0" err="1" smtClean="0"/>
              <a:t>cell</a:t>
            </a:r>
            <a:r>
              <a:rPr lang="it-IT" dirty="0" smtClean="0"/>
              <a:t> </a:t>
            </a:r>
            <a:r>
              <a:rPr lang="it-IT" dirty="0" err="1" smtClean="0"/>
              <a:t>function</a:t>
            </a:r>
            <a:r>
              <a:rPr lang="it-IT" dirty="0" smtClean="0"/>
              <a:t>. The color-</a:t>
            </a:r>
            <a:r>
              <a:rPr lang="it-IT" dirty="0" err="1" smtClean="0"/>
              <a:t>coded</a:t>
            </a:r>
            <a:r>
              <a:rPr lang="it-IT" dirty="0" smtClean="0"/>
              <a:t> background </a:t>
            </a:r>
            <a:r>
              <a:rPr lang="it-IT" dirty="0" err="1" smtClean="0"/>
              <a:t>indicates</a:t>
            </a:r>
            <a:r>
              <a:rPr lang="it-IT" dirty="0" smtClean="0"/>
              <a:t> the </a:t>
            </a:r>
            <a:r>
              <a:rPr lang="it-IT" dirty="0" err="1" smtClean="0"/>
              <a:t>intensity</a:t>
            </a:r>
            <a:r>
              <a:rPr lang="it-IT" dirty="0" smtClean="0"/>
              <a:t> of beta </a:t>
            </a:r>
            <a:r>
              <a:rPr lang="it-IT" dirty="0" err="1" smtClean="0"/>
              <a:t>cell</a:t>
            </a:r>
            <a:r>
              <a:rPr lang="it-IT" dirty="0" smtClean="0"/>
              <a:t> </a:t>
            </a:r>
            <a:r>
              <a:rPr lang="it-IT" dirty="0" err="1" smtClean="0"/>
              <a:t>workload</a:t>
            </a:r>
            <a:r>
              <a:rPr lang="it-IT" dirty="0" smtClean="0"/>
              <a:t> and stress </a:t>
            </a:r>
            <a:r>
              <a:rPr lang="it-IT" dirty="0" err="1" smtClean="0"/>
              <a:t>caused</a:t>
            </a:r>
            <a:r>
              <a:rPr lang="it-IT" dirty="0" smtClean="0"/>
              <a:t> by </a:t>
            </a:r>
            <a:r>
              <a:rPr lang="it-IT" dirty="0" err="1" smtClean="0"/>
              <a:t>insulin</a:t>
            </a:r>
            <a:r>
              <a:rPr lang="it-IT" dirty="0" smtClean="0"/>
              <a:t> </a:t>
            </a:r>
            <a:r>
              <a:rPr lang="it-IT" dirty="0" err="1" smtClean="0"/>
              <a:t>resistance</a:t>
            </a:r>
            <a:r>
              <a:rPr lang="it-IT" dirty="0" smtClean="0"/>
              <a:t>, </a:t>
            </a:r>
            <a:r>
              <a:rPr lang="it-IT" dirty="0" err="1" smtClean="0"/>
              <a:t>metabolic</a:t>
            </a:r>
            <a:r>
              <a:rPr lang="it-IT" dirty="0" smtClean="0"/>
              <a:t> </a:t>
            </a:r>
            <a:r>
              <a:rPr lang="it-IT" dirty="0" err="1" smtClean="0"/>
              <a:t>demand</a:t>
            </a:r>
            <a:r>
              <a:rPr lang="it-IT" dirty="0" smtClean="0"/>
              <a:t>, </a:t>
            </a:r>
            <a:r>
              <a:rPr lang="it-IT" dirty="0" err="1" smtClean="0"/>
              <a:t>hyperglycemia</a:t>
            </a:r>
            <a:r>
              <a:rPr lang="it-IT" dirty="0" smtClean="0"/>
              <a:t> and </a:t>
            </a:r>
            <a:r>
              <a:rPr lang="it-IT" dirty="0" err="1" smtClean="0"/>
              <a:t>additional</a:t>
            </a:r>
            <a:r>
              <a:rPr lang="it-IT" dirty="0" smtClean="0"/>
              <a:t> </a:t>
            </a:r>
            <a:r>
              <a:rPr lang="it-IT" dirty="0" err="1" smtClean="0"/>
              <a:t>cytotoxic</a:t>
            </a:r>
            <a:r>
              <a:rPr lang="it-IT" dirty="0" smtClean="0"/>
              <a:t> </a:t>
            </a:r>
            <a:r>
              <a:rPr lang="it-IT" dirty="0" err="1" smtClean="0"/>
              <a:t>factors</a:t>
            </a:r>
            <a:r>
              <a:rPr lang="it-IT" dirty="0" smtClean="0"/>
              <a:t>.</a:t>
            </a:r>
          </a:p>
          <a:p>
            <a:endParaRPr lang="it-IT" dirty="0" smtClean="0"/>
          </a:p>
          <a:p>
            <a:r>
              <a:rPr lang="it-IT" dirty="0" smtClean="0"/>
              <a:t>source</a:t>
            </a:r>
          </a:p>
          <a:p>
            <a:r>
              <a:rPr lang="it-IT" dirty="0" err="1" smtClean="0"/>
              <a:t>https</a:t>
            </a:r>
            <a:r>
              <a:rPr lang="it-IT" dirty="0" smtClean="0"/>
              <a:t>://</a:t>
            </a:r>
            <a:r>
              <a:rPr lang="it-IT" dirty="0" err="1" smtClean="0"/>
              <a:t>www.sciencedirect.com</a:t>
            </a:r>
            <a:r>
              <a:rPr lang="it-IT" dirty="0" smtClean="0"/>
              <a:t>/science/</a:t>
            </a:r>
            <a:r>
              <a:rPr lang="it-IT" dirty="0" err="1" smtClean="0"/>
              <a:t>article</a:t>
            </a:r>
            <a:r>
              <a:rPr lang="it-IT" dirty="0" smtClean="0"/>
              <a:t>/pii/S2212877817302259#fig1</a:t>
            </a:r>
          </a:p>
          <a:p>
            <a:endParaRPr lang="it-IT" dirty="0" smtClean="0"/>
          </a:p>
        </p:txBody>
      </p:sp>
      <p:sp>
        <p:nvSpPr>
          <p:cNvPr id="4" name="Segnaposto numero diapositiva 3"/>
          <p:cNvSpPr>
            <a:spLocks noGrp="1"/>
          </p:cNvSpPr>
          <p:nvPr>
            <p:ph type="sldNum" sz="quarter" idx="10"/>
          </p:nvPr>
        </p:nvSpPr>
        <p:spPr/>
        <p:txBody>
          <a:bodyPr/>
          <a:lstStyle/>
          <a:p>
            <a:fld id="{5949E4B4-5D00-7847-BF68-7A9B92E1FB3C}" type="slidenum">
              <a:rPr lang="it-IT" smtClean="0"/>
              <a:t>26</a:t>
            </a:fld>
            <a:endParaRPr lang="it-IT"/>
          </a:p>
        </p:txBody>
      </p:sp>
    </p:spTree>
    <p:extLst>
      <p:ext uri="{BB962C8B-B14F-4D97-AF65-F5344CB8AC3E}">
        <p14:creationId xmlns:p14="http://schemas.microsoft.com/office/powerpoint/2010/main" val="2905904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Figure 1: </a:t>
            </a:r>
            <a:r>
              <a:rPr lang="it-IT" dirty="0" err="1" smtClean="0"/>
              <a:t>Changes</a:t>
            </a:r>
            <a:r>
              <a:rPr lang="it-IT" dirty="0" smtClean="0"/>
              <a:t> in beta </a:t>
            </a:r>
            <a:r>
              <a:rPr lang="it-IT" dirty="0" err="1" smtClean="0"/>
              <a:t>cell</a:t>
            </a:r>
            <a:r>
              <a:rPr lang="it-IT" dirty="0" smtClean="0"/>
              <a:t> </a:t>
            </a:r>
            <a:r>
              <a:rPr lang="it-IT" dirty="0" err="1" smtClean="0"/>
              <a:t>workload</a:t>
            </a:r>
            <a:r>
              <a:rPr lang="it-IT" dirty="0" smtClean="0"/>
              <a:t> </a:t>
            </a:r>
            <a:r>
              <a:rPr lang="it-IT" dirty="0" err="1" smtClean="0"/>
              <a:t>during</a:t>
            </a:r>
            <a:r>
              <a:rPr lang="it-IT" dirty="0" smtClean="0"/>
              <a:t> the </a:t>
            </a:r>
            <a:r>
              <a:rPr lang="it-IT" dirty="0" err="1" smtClean="0"/>
              <a:t>development</a:t>
            </a:r>
            <a:r>
              <a:rPr lang="it-IT" dirty="0" smtClean="0"/>
              <a:t> of </a:t>
            </a:r>
            <a:r>
              <a:rPr lang="it-IT" dirty="0" err="1" smtClean="0"/>
              <a:t>Type</a:t>
            </a:r>
            <a:r>
              <a:rPr lang="it-IT" dirty="0" smtClean="0"/>
              <a:t> 2 </a:t>
            </a:r>
            <a:r>
              <a:rPr lang="it-IT" dirty="0" err="1" smtClean="0"/>
              <a:t>diabetes</a:t>
            </a:r>
            <a:r>
              <a:rPr lang="it-IT" dirty="0" smtClean="0"/>
              <a:t> </a:t>
            </a:r>
            <a:r>
              <a:rPr lang="it-IT" dirty="0" err="1" smtClean="0"/>
              <a:t>mellitus</a:t>
            </a:r>
            <a:r>
              <a:rPr lang="it-IT" dirty="0" smtClean="0"/>
              <a:t>.</a:t>
            </a:r>
          </a:p>
          <a:p>
            <a:r>
              <a:rPr lang="it-IT" dirty="0" err="1" smtClean="0"/>
              <a:t>Demand</a:t>
            </a:r>
            <a:r>
              <a:rPr lang="it-IT" dirty="0" smtClean="0"/>
              <a:t> for </a:t>
            </a:r>
            <a:r>
              <a:rPr lang="it-IT" dirty="0" err="1" smtClean="0"/>
              <a:t>increased</a:t>
            </a:r>
            <a:r>
              <a:rPr lang="it-IT" dirty="0" smtClean="0"/>
              <a:t> </a:t>
            </a:r>
            <a:r>
              <a:rPr lang="it-IT" dirty="0" err="1" smtClean="0"/>
              <a:t>insulin</a:t>
            </a:r>
            <a:r>
              <a:rPr lang="it-IT" dirty="0" smtClean="0"/>
              <a:t> </a:t>
            </a:r>
            <a:r>
              <a:rPr lang="it-IT" dirty="0" err="1" smtClean="0"/>
              <a:t>secretion</a:t>
            </a:r>
            <a:r>
              <a:rPr lang="it-IT" dirty="0" smtClean="0"/>
              <a:t> </a:t>
            </a:r>
            <a:r>
              <a:rPr lang="it-IT" dirty="0" err="1" smtClean="0"/>
              <a:t>upon</a:t>
            </a:r>
            <a:r>
              <a:rPr lang="it-IT" dirty="0" smtClean="0"/>
              <a:t> </a:t>
            </a:r>
            <a:r>
              <a:rPr lang="it-IT" dirty="0" err="1" smtClean="0"/>
              <a:t>insulin</a:t>
            </a:r>
            <a:r>
              <a:rPr lang="it-IT" dirty="0" smtClean="0"/>
              <a:t> </a:t>
            </a:r>
            <a:r>
              <a:rPr lang="it-IT" dirty="0" err="1" smtClean="0"/>
              <a:t>resistance</a:t>
            </a:r>
            <a:r>
              <a:rPr lang="it-IT" dirty="0" smtClean="0"/>
              <a:t> due to </a:t>
            </a:r>
            <a:r>
              <a:rPr lang="it-IT" dirty="0" err="1" smtClean="0"/>
              <a:t>excess</a:t>
            </a:r>
            <a:r>
              <a:rPr lang="it-IT" dirty="0" smtClean="0"/>
              <a:t> </a:t>
            </a:r>
            <a:r>
              <a:rPr lang="it-IT" dirty="0" err="1" smtClean="0"/>
              <a:t>caloric</a:t>
            </a:r>
            <a:r>
              <a:rPr lang="it-IT" dirty="0" smtClean="0"/>
              <a:t> </a:t>
            </a:r>
            <a:r>
              <a:rPr lang="it-IT" dirty="0" err="1" smtClean="0"/>
              <a:t>intake</a:t>
            </a:r>
            <a:r>
              <a:rPr lang="it-IT" dirty="0" smtClean="0"/>
              <a:t>, </a:t>
            </a:r>
            <a:r>
              <a:rPr lang="it-IT" dirty="0" err="1" smtClean="0"/>
              <a:t>physical</a:t>
            </a:r>
            <a:r>
              <a:rPr lang="it-IT" dirty="0" smtClean="0"/>
              <a:t> </a:t>
            </a:r>
            <a:r>
              <a:rPr lang="it-IT" dirty="0" err="1" smtClean="0"/>
              <a:t>inactivity</a:t>
            </a:r>
            <a:r>
              <a:rPr lang="it-IT" dirty="0" smtClean="0"/>
              <a:t>, and </a:t>
            </a:r>
            <a:r>
              <a:rPr lang="it-IT" dirty="0" err="1" smtClean="0"/>
              <a:t>obesity</a:t>
            </a:r>
            <a:r>
              <a:rPr lang="it-IT" dirty="0" smtClean="0"/>
              <a:t>, </a:t>
            </a:r>
            <a:r>
              <a:rPr lang="it-IT" dirty="0" err="1" smtClean="0"/>
              <a:t>but</a:t>
            </a:r>
            <a:r>
              <a:rPr lang="it-IT" dirty="0" smtClean="0"/>
              <a:t> with a </a:t>
            </a:r>
            <a:r>
              <a:rPr lang="it-IT" dirty="0" err="1" smtClean="0"/>
              <a:t>modest</a:t>
            </a:r>
            <a:r>
              <a:rPr lang="it-IT" dirty="0" smtClean="0"/>
              <a:t> </a:t>
            </a:r>
            <a:r>
              <a:rPr lang="it-IT" dirty="0" err="1" smtClean="0"/>
              <a:t>change</a:t>
            </a:r>
            <a:r>
              <a:rPr lang="it-IT" dirty="0" smtClean="0"/>
              <a:t> in beta </a:t>
            </a:r>
            <a:r>
              <a:rPr lang="it-IT" dirty="0" err="1" smtClean="0"/>
              <a:t>cell</a:t>
            </a:r>
            <a:r>
              <a:rPr lang="it-IT" dirty="0" smtClean="0"/>
              <a:t> mass, </a:t>
            </a:r>
            <a:r>
              <a:rPr lang="it-IT" dirty="0" err="1" smtClean="0"/>
              <a:t>results</a:t>
            </a:r>
            <a:r>
              <a:rPr lang="it-IT" dirty="0" smtClean="0"/>
              <a:t> in an </a:t>
            </a:r>
            <a:r>
              <a:rPr lang="it-IT" dirty="0" err="1" smtClean="0"/>
              <a:t>increase</a:t>
            </a:r>
            <a:r>
              <a:rPr lang="it-IT" dirty="0" smtClean="0"/>
              <a:t> in </a:t>
            </a:r>
            <a:r>
              <a:rPr lang="it-IT" dirty="0" err="1" smtClean="0"/>
              <a:t>individual</a:t>
            </a:r>
            <a:r>
              <a:rPr lang="it-IT" dirty="0" smtClean="0"/>
              <a:t> beta </a:t>
            </a:r>
            <a:r>
              <a:rPr lang="it-IT" dirty="0" err="1" smtClean="0"/>
              <a:t>cell</a:t>
            </a:r>
            <a:r>
              <a:rPr lang="it-IT" dirty="0" smtClean="0"/>
              <a:t> </a:t>
            </a:r>
            <a:r>
              <a:rPr lang="it-IT" dirty="0" err="1" smtClean="0"/>
              <a:t>workload</a:t>
            </a:r>
            <a:r>
              <a:rPr lang="it-IT" dirty="0" smtClean="0"/>
              <a:t>. In </a:t>
            </a:r>
            <a:r>
              <a:rPr lang="it-IT" dirty="0" err="1" smtClean="0"/>
              <a:t>this</a:t>
            </a:r>
            <a:r>
              <a:rPr lang="it-IT" dirty="0" smtClean="0"/>
              <a:t> </a:t>
            </a:r>
            <a:r>
              <a:rPr lang="it-IT" dirty="0" err="1" smtClean="0"/>
              <a:t>compensatory</a:t>
            </a:r>
            <a:r>
              <a:rPr lang="it-IT" dirty="0" smtClean="0"/>
              <a:t> </a:t>
            </a:r>
            <a:r>
              <a:rPr lang="it-IT" dirty="0" err="1" smtClean="0"/>
              <a:t>phase</a:t>
            </a:r>
            <a:r>
              <a:rPr lang="it-IT" dirty="0" smtClean="0"/>
              <a:t>, the </a:t>
            </a:r>
            <a:r>
              <a:rPr lang="it-IT" dirty="0" err="1" smtClean="0"/>
              <a:t>resulting</a:t>
            </a:r>
            <a:r>
              <a:rPr lang="it-IT" dirty="0" smtClean="0"/>
              <a:t> </a:t>
            </a:r>
            <a:r>
              <a:rPr lang="it-IT" dirty="0" err="1" smtClean="0"/>
              <a:t>hyperinsulinaemia</a:t>
            </a:r>
            <a:r>
              <a:rPr lang="it-IT" dirty="0" smtClean="0"/>
              <a:t>, </a:t>
            </a:r>
            <a:r>
              <a:rPr lang="it-IT" dirty="0" err="1" smtClean="0"/>
              <a:t>together</a:t>
            </a:r>
            <a:r>
              <a:rPr lang="it-IT" dirty="0" smtClean="0"/>
              <a:t> with high </a:t>
            </a:r>
            <a:r>
              <a:rPr lang="it-IT" dirty="0" err="1" smtClean="0"/>
              <a:t>blood</a:t>
            </a:r>
            <a:r>
              <a:rPr lang="it-IT" dirty="0" smtClean="0"/>
              <a:t> pressure and </a:t>
            </a:r>
            <a:r>
              <a:rPr lang="it-IT" dirty="0" err="1" smtClean="0"/>
              <a:t>dyslipidaemia</a:t>
            </a:r>
            <a:r>
              <a:rPr lang="it-IT" dirty="0" smtClean="0"/>
              <a:t>, </a:t>
            </a:r>
            <a:r>
              <a:rPr lang="it-IT" dirty="0" err="1" smtClean="0"/>
              <a:t>promotes</a:t>
            </a:r>
            <a:r>
              <a:rPr lang="it-IT" dirty="0" smtClean="0"/>
              <a:t> </a:t>
            </a:r>
            <a:r>
              <a:rPr lang="it-IT" dirty="0" err="1" smtClean="0"/>
              <a:t>atherosclerosis</a:t>
            </a:r>
            <a:r>
              <a:rPr lang="it-IT" dirty="0" smtClean="0"/>
              <a:t>. </a:t>
            </a:r>
            <a:r>
              <a:rPr lang="it-IT" dirty="0" err="1" smtClean="0"/>
              <a:t>Excess</a:t>
            </a:r>
            <a:r>
              <a:rPr lang="it-IT" dirty="0" smtClean="0"/>
              <a:t> beta </a:t>
            </a:r>
            <a:r>
              <a:rPr lang="it-IT" dirty="0" err="1" smtClean="0"/>
              <a:t>cell</a:t>
            </a:r>
            <a:r>
              <a:rPr lang="it-IT" dirty="0" smtClean="0"/>
              <a:t> </a:t>
            </a:r>
            <a:r>
              <a:rPr lang="it-IT" dirty="0" err="1" smtClean="0"/>
              <a:t>workload</a:t>
            </a:r>
            <a:r>
              <a:rPr lang="it-IT" dirty="0" smtClean="0"/>
              <a:t> </a:t>
            </a:r>
            <a:r>
              <a:rPr lang="it-IT" dirty="0" err="1" smtClean="0"/>
              <a:t>eventually</a:t>
            </a:r>
            <a:r>
              <a:rPr lang="it-IT" dirty="0" smtClean="0"/>
              <a:t> </a:t>
            </a:r>
            <a:r>
              <a:rPr lang="it-IT" dirty="0" err="1" smtClean="0"/>
              <a:t>leads</a:t>
            </a:r>
            <a:r>
              <a:rPr lang="it-IT" dirty="0" smtClean="0"/>
              <a:t> to beta </a:t>
            </a:r>
            <a:r>
              <a:rPr lang="it-IT" dirty="0" err="1" smtClean="0"/>
              <a:t>cell</a:t>
            </a:r>
            <a:r>
              <a:rPr lang="it-IT" dirty="0" smtClean="0"/>
              <a:t> </a:t>
            </a:r>
            <a:r>
              <a:rPr lang="it-IT" dirty="0" err="1" smtClean="0"/>
              <a:t>dysfunction</a:t>
            </a:r>
            <a:r>
              <a:rPr lang="it-IT" dirty="0" smtClean="0"/>
              <a:t> and/or </a:t>
            </a:r>
            <a:r>
              <a:rPr lang="it-IT" dirty="0" err="1" smtClean="0"/>
              <a:t>death</a:t>
            </a:r>
            <a:r>
              <a:rPr lang="it-IT" dirty="0" smtClean="0"/>
              <a:t>, </a:t>
            </a:r>
            <a:r>
              <a:rPr lang="it-IT" dirty="0" err="1" smtClean="0"/>
              <a:t>resulting</a:t>
            </a:r>
            <a:r>
              <a:rPr lang="it-IT" dirty="0" smtClean="0"/>
              <a:t> in </a:t>
            </a:r>
            <a:r>
              <a:rPr lang="it-IT" dirty="0" err="1" smtClean="0"/>
              <a:t>reduced</a:t>
            </a:r>
            <a:r>
              <a:rPr lang="it-IT" dirty="0" smtClean="0"/>
              <a:t> beta </a:t>
            </a:r>
            <a:r>
              <a:rPr lang="it-IT" dirty="0" err="1" smtClean="0"/>
              <a:t>cell</a:t>
            </a:r>
            <a:r>
              <a:rPr lang="it-IT" dirty="0" smtClean="0"/>
              <a:t> </a:t>
            </a:r>
            <a:r>
              <a:rPr lang="it-IT" dirty="0" err="1" smtClean="0"/>
              <a:t>functional</a:t>
            </a:r>
            <a:r>
              <a:rPr lang="it-IT" dirty="0" smtClean="0"/>
              <a:t> mass. Once beta </a:t>
            </a:r>
            <a:r>
              <a:rPr lang="it-IT" dirty="0" err="1" smtClean="0"/>
              <a:t>cell</a:t>
            </a:r>
            <a:r>
              <a:rPr lang="it-IT" dirty="0" smtClean="0"/>
              <a:t> mass </a:t>
            </a:r>
            <a:r>
              <a:rPr lang="it-IT" dirty="0" err="1" smtClean="0"/>
              <a:t>is</a:t>
            </a:r>
            <a:r>
              <a:rPr lang="it-IT" dirty="0" smtClean="0"/>
              <a:t> </a:t>
            </a:r>
            <a:r>
              <a:rPr lang="it-IT" dirty="0" err="1" smtClean="0"/>
              <a:t>reduced</a:t>
            </a:r>
            <a:r>
              <a:rPr lang="it-IT" dirty="0" smtClean="0"/>
              <a:t>, </a:t>
            </a:r>
            <a:r>
              <a:rPr lang="it-IT" dirty="0" err="1" smtClean="0"/>
              <a:t>workload</a:t>
            </a:r>
            <a:r>
              <a:rPr lang="it-IT" dirty="0" smtClean="0"/>
              <a:t> on </a:t>
            </a:r>
            <a:r>
              <a:rPr lang="it-IT" dirty="0" err="1" smtClean="0"/>
              <a:t>residual</a:t>
            </a:r>
            <a:r>
              <a:rPr lang="it-IT" dirty="0" smtClean="0"/>
              <a:t> beta </a:t>
            </a:r>
            <a:r>
              <a:rPr lang="it-IT" dirty="0" err="1" smtClean="0"/>
              <a:t>cells</a:t>
            </a:r>
            <a:r>
              <a:rPr lang="it-IT" dirty="0" smtClean="0"/>
              <a:t> </a:t>
            </a:r>
            <a:r>
              <a:rPr lang="it-IT" dirty="0" err="1" smtClean="0"/>
              <a:t>is</a:t>
            </a:r>
            <a:r>
              <a:rPr lang="it-IT" dirty="0" smtClean="0"/>
              <a:t> </a:t>
            </a:r>
            <a:r>
              <a:rPr lang="it-IT" dirty="0" err="1" smtClean="0"/>
              <a:t>further</a:t>
            </a:r>
            <a:r>
              <a:rPr lang="it-IT" dirty="0" smtClean="0"/>
              <a:t> </a:t>
            </a:r>
            <a:r>
              <a:rPr lang="it-IT" dirty="0" err="1" smtClean="0"/>
              <a:t>exaggerated</a:t>
            </a:r>
            <a:r>
              <a:rPr lang="it-IT" dirty="0" smtClean="0"/>
              <a:t>, </a:t>
            </a:r>
            <a:r>
              <a:rPr lang="it-IT" dirty="0" err="1" smtClean="0"/>
              <a:t>creating</a:t>
            </a:r>
            <a:r>
              <a:rPr lang="it-IT" dirty="0" smtClean="0"/>
              <a:t> a </a:t>
            </a:r>
            <a:r>
              <a:rPr lang="it-IT" dirty="0" err="1" smtClean="0"/>
              <a:t>vicious</a:t>
            </a:r>
            <a:r>
              <a:rPr lang="it-IT" dirty="0" smtClean="0"/>
              <a:t> </a:t>
            </a:r>
            <a:r>
              <a:rPr lang="it-IT" dirty="0" err="1" smtClean="0"/>
              <a:t>cycle</a:t>
            </a:r>
            <a:r>
              <a:rPr lang="it-IT" dirty="0" smtClean="0"/>
              <a:t>. </a:t>
            </a:r>
            <a:r>
              <a:rPr lang="it-IT" dirty="0" err="1" smtClean="0"/>
              <a:t>Finally</a:t>
            </a:r>
            <a:r>
              <a:rPr lang="it-IT" dirty="0" smtClean="0"/>
              <a:t>, </a:t>
            </a:r>
            <a:r>
              <a:rPr lang="it-IT" dirty="0" err="1" smtClean="0"/>
              <a:t>when</a:t>
            </a:r>
            <a:r>
              <a:rPr lang="it-IT" dirty="0" smtClean="0"/>
              <a:t> beta </a:t>
            </a:r>
            <a:r>
              <a:rPr lang="it-IT" dirty="0" err="1" smtClean="0"/>
              <a:t>cells</a:t>
            </a:r>
            <a:r>
              <a:rPr lang="it-IT" dirty="0" smtClean="0"/>
              <a:t> </a:t>
            </a:r>
            <a:r>
              <a:rPr lang="it-IT" dirty="0" err="1" smtClean="0"/>
              <a:t>fail</a:t>
            </a:r>
            <a:r>
              <a:rPr lang="it-IT" dirty="0" smtClean="0"/>
              <a:t> to compensate, </a:t>
            </a:r>
            <a:r>
              <a:rPr lang="it-IT" dirty="0" err="1" smtClean="0"/>
              <a:t>hyperglycaemia</a:t>
            </a:r>
            <a:r>
              <a:rPr lang="it-IT" dirty="0" smtClean="0"/>
              <a:t> </a:t>
            </a:r>
            <a:r>
              <a:rPr lang="it-IT" dirty="0" err="1" smtClean="0"/>
              <a:t>develops</a:t>
            </a:r>
            <a:r>
              <a:rPr lang="it-IT" dirty="0" smtClean="0"/>
              <a:t>. </a:t>
            </a:r>
            <a:r>
              <a:rPr lang="it-IT" dirty="0" err="1" smtClean="0"/>
              <a:t>After</a:t>
            </a:r>
            <a:r>
              <a:rPr lang="it-IT" dirty="0" smtClean="0"/>
              <a:t> the </a:t>
            </a:r>
            <a:r>
              <a:rPr lang="it-IT" dirty="0" err="1" smtClean="0"/>
              <a:t>development</a:t>
            </a:r>
            <a:r>
              <a:rPr lang="it-IT" dirty="0" smtClean="0"/>
              <a:t> of </a:t>
            </a:r>
            <a:r>
              <a:rPr lang="it-IT" dirty="0" err="1" smtClean="0"/>
              <a:t>diabetes</a:t>
            </a:r>
            <a:r>
              <a:rPr lang="it-IT" dirty="0" smtClean="0"/>
              <a:t>, </a:t>
            </a:r>
            <a:r>
              <a:rPr lang="it-IT" dirty="0" err="1" smtClean="0"/>
              <a:t>microvascular</a:t>
            </a:r>
            <a:r>
              <a:rPr lang="it-IT" dirty="0" smtClean="0"/>
              <a:t> </a:t>
            </a:r>
            <a:r>
              <a:rPr lang="it-IT" dirty="0" err="1" smtClean="0"/>
              <a:t>complications</a:t>
            </a:r>
            <a:r>
              <a:rPr lang="it-IT" dirty="0" smtClean="0"/>
              <a:t> </a:t>
            </a:r>
            <a:r>
              <a:rPr lang="it-IT" dirty="0" err="1" smtClean="0"/>
              <a:t>occur</a:t>
            </a:r>
            <a:r>
              <a:rPr lang="it-IT" dirty="0" smtClean="0"/>
              <a:t>; </a:t>
            </a:r>
            <a:r>
              <a:rPr lang="it-IT" dirty="0" err="1" smtClean="0"/>
              <a:t>therefore</a:t>
            </a:r>
            <a:r>
              <a:rPr lang="it-IT" dirty="0" smtClean="0"/>
              <a:t>, to </a:t>
            </a:r>
            <a:r>
              <a:rPr lang="it-IT" dirty="0" err="1" smtClean="0"/>
              <a:t>prevent</a:t>
            </a:r>
            <a:r>
              <a:rPr lang="it-IT" dirty="0" smtClean="0"/>
              <a:t> </a:t>
            </a:r>
            <a:r>
              <a:rPr lang="it-IT" dirty="0" err="1" smtClean="0"/>
              <a:t>both</a:t>
            </a:r>
            <a:r>
              <a:rPr lang="it-IT" dirty="0" smtClean="0"/>
              <a:t> micro and </a:t>
            </a:r>
            <a:r>
              <a:rPr lang="it-IT" dirty="0" err="1" smtClean="0"/>
              <a:t>macrovascular</a:t>
            </a:r>
            <a:r>
              <a:rPr lang="it-IT" dirty="0" smtClean="0"/>
              <a:t> </a:t>
            </a:r>
            <a:r>
              <a:rPr lang="it-IT" dirty="0" err="1" smtClean="0"/>
              <a:t>complications</a:t>
            </a:r>
            <a:r>
              <a:rPr lang="it-IT" dirty="0" smtClean="0"/>
              <a:t>, </a:t>
            </a:r>
            <a:r>
              <a:rPr lang="it-IT" dirty="0" err="1" smtClean="0"/>
              <a:t>reducing</a:t>
            </a:r>
            <a:r>
              <a:rPr lang="it-IT" dirty="0" smtClean="0"/>
              <a:t> beta </a:t>
            </a:r>
            <a:r>
              <a:rPr lang="it-IT" dirty="0" err="1" smtClean="0"/>
              <a:t>cell</a:t>
            </a:r>
            <a:r>
              <a:rPr lang="it-IT" dirty="0" smtClean="0"/>
              <a:t> </a:t>
            </a:r>
            <a:r>
              <a:rPr lang="it-IT" dirty="0" err="1" smtClean="0"/>
              <a:t>workload</a:t>
            </a:r>
            <a:r>
              <a:rPr lang="it-IT" dirty="0" smtClean="0"/>
              <a:t> </a:t>
            </a:r>
            <a:r>
              <a:rPr lang="it-IT" dirty="0" err="1" smtClean="0"/>
              <a:t>at</a:t>
            </a:r>
            <a:r>
              <a:rPr lang="it-IT" dirty="0" smtClean="0"/>
              <a:t> an </a:t>
            </a:r>
            <a:r>
              <a:rPr lang="it-IT" dirty="0" err="1" smtClean="0"/>
              <a:t>earlier</a:t>
            </a:r>
            <a:r>
              <a:rPr lang="it-IT" dirty="0" smtClean="0"/>
              <a:t> stage </a:t>
            </a:r>
            <a:r>
              <a:rPr lang="it-IT" dirty="0" err="1" smtClean="0"/>
              <a:t>prior</a:t>
            </a:r>
            <a:r>
              <a:rPr lang="it-IT" dirty="0" smtClean="0"/>
              <a:t> to the </a:t>
            </a:r>
            <a:r>
              <a:rPr lang="it-IT" dirty="0" err="1" smtClean="0"/>
              <a:t>onset</a:t>
            </a:r>
            <a:r>
              <a:rPr lang="it-IT" dirty="0" smtClean="0"/>
              <a:t> of </a:t>
            </a:r>
            <a:r>
              <a:rPr lang="it-IT" dirty="0" err="1" smtClean="0"/>
              <a:t>diabetes</a:t>
            </a:r>
            <a:r>
              <a:rPr lang="it-IT" dirty="0" smtClean="0"/>
              <a:t> </a:t>
            </a:r>
            <a:r>
              <a:rPr lang="it-IT" dirty="0" err="1" smtClean="0"/>
              <a:t>is</a:t>
            </a:r>
            <a:r>
              <a:rPr lang="it-IT" dirty="0" smtClean="0"/>
              <a:t> </a:t>
            </a:r>
            <a:r>
              <a:rPr lang="it-IT" dirty="0" err="1" smtClean="0"/>
              <a:t>needed</a:t>
            </a:r>
            <a:r>
              <a:rPr lang="it-IT" dirty="0" smtClean="0"/>
              <a:t>.</a:t>
            </a:r>
          </a:p>
          <a:p>
            <a:r>
              <a:rPr lang="it-IT" dirty="0" smtClean="0"/>
              <a:t>DI: </a:t>
            </a:r>
            <a:r>
              <a:rPr lang="it-IT" dirty="0" err="1" smtClean="0"/>
              <a:t>disposition</a:t>
            </a:r>
            <a:r>
              <a:rPr lang="it-IT" dirty="0" smtClean="0"/>
              <a:t> </a:t>
            </a:r>
            <a:r>
              <a:rPr lang="it-IT" dirty="0" err="1" smtClean="0"/>
              <a:t>index</a:t>
            </a:r>
            <a:r>
              <a:rPr lang="it-IT" dirty="0" smtClean="0"/>
              <a:t>; IGT: </a:t>
            </a:r>
            <a:r>
              <a:rPr lang="it-IT" dirty="0" err="1" smtClean="0"/>
              <a:t>impaired</a:t>
            </a:r>
            <a:r>
              <a:rPr lang="it-IT" dirty="0" smtClean="0"/>
              <a:t> </a:t>
            </a:r>
            <a:r>
              <a:rPr lang="it-IT" dirty="0" err="1" smtClean="0"/>
              <a:t>glucose</a:t>
            </a:r>
            <a:r>
              <a:rPr lang="it-IT" dirty="0" smtClean="0"/>
              <a:t> </a:t>
            </a:r>
            <a:r>
              <a:rPr lang="it-IT" dirty="0" err="1" smtClean="0"/>
              <a:t>tolerance</a:t>
            </a:r>
            <a:r>
              <a:rPr lang="it-IT" dirty="0" smtClean="0"/>
              <a:t>; NGT: </a:t>
            </a:r>
            <a:r>
              <a:rPr lang="it-IT" dirty="0" err="1" smtClean="0"/>
              <a:t>normal</a:t>
            </a:r>
            <a:r>
              <a:rPr lang="it-IT" dirty="0" smtClean="0"/>
              <a:t> </a:t>
            </a:r>
            <a:r>
              <a:rPr lang="it-IT" dirty="0" err="1" smtClean="0"/>
              <a:t>glucose</a:t>
            </a:r>
            <a:r>
              <a:rPr lang="it-IT" dirty="0" smtClean="0"/>
              <a:t> </a:t>
            </a:r>
            <a:r>
              <a:rPr lang="it-IT" dirty="0" err="1" smtClean="0"/>
              <a:t>tolerance</a:t>
            </a:r>
            <a:r>
              <a:rPr lang="it-IT" dirty="0" smtClean="0"/>
              <a:t>; T2DM: </a:t>
            </a:r>
            <a:r>
              <a:rPr lang="it-IT" dirty="0" err="1" smtClean="0"/>
              <a:t>Type</a:t>
            </a:r>
            <a:r>
              <a:rPr lang="it-IT" dirty="0" smtClean="0"/>
              <a:t> 2 </a:t>
            </a:r>
            <a:r>
              <a:rPr lang="it-IT" dirty="0" err="1" smtClean="0"/>
              <a:t>diabetes</a:t>
            </a:r>
            <a:r>
              <a:rPr lang="it-IT" dirty="0" smtClean="0"/>
              <a:t> </a:t>
            </a:r>
            <a:r>
              <a:rPr lang="it-IT" dirty="0" err="1" smtClean="0"/>
              <a:t>mellitus</a:t>
            </a:r>
            <a:r>
              <a:rPr lang="it-IT" dirty="0" smtClean="0"/>
              <a:t>.</a:t>
            </a:r>
          </a:p>
          <a:p>
            <a:endParaRPr lang="it-IT" dirty="0" smtClean="0"/>
          </a:p>
          <a:p>
            <a:r>
              <a:rPr lang="it-IT" dirty="0" smtClean="0"/>
              <a:t>source</a:t>
            </a:r>
          </a:p>
          <a:p>
            <a:r>
              <a:rPr lang="it-IT" dirty="0" err="1" smtClean="0"/>
              <a:t>https</a:t>
            </a:r>
            <a:r>
              <a:rPr lang="it-IT" dirty="0" smtClean="0"/>
              <a:t>://</a:t>
            </a:r>
            <a:r>
              <a:rPr lang="it-IT" dirty="0" err="1" smtClean="0"/>
              <a:t>www.emjreviews.com</a:t>
            </a:r>
            <a:r>
              <a:rPr lang="it-IT" dirty="0" smtClean="0"/>
              <a:t>/</a:t>
            </a:r>
            <a:r>
              <a:rPr lang="it-IT" dirty="0" err="1" smtClean="0"/>
              <a:t>diabetes</a:t>
            </a:r>
            <a:r>
              <a:rPr lang="it-IT" dirty="0" smtClean="0"/>
              <a:t>/</a:t>
            </a:r>
            <a:r>
              <a:rPr lang="it-IT" dirty="0" err="1" smtClean="0"/>
              <a:t>article</a:t>
            </a:r>
            <a:r>
              <a:rPr lang="it-IT" dirty="0" smtClean="0"/>
              <a:t>/editors-pick-how-can-we-develop-more-effective-strategies-for-type-2-diabetes-mellitus-prevention-a-paradigm-shift-from-a-glucose-centric-to-a-beta-cell-centric-concept-of-diabetes/</a:t>
            </a:r>
          </a:p>
          <a:p>
            <a:endParaRPr lang="it-IT" dirty="0" smtClean="0"/>
          </a:p>
          <a:p>
            <a:endParaRPr lang="it-IT" dirty="0"/>
          </a:p>
        </p:txBody>
      </p:sp>
      <p:sp>
        <p:nvSpPr>
          <p:cNvPr id="4" name="Segnaposto numero diapositiva 3"/>
          <p:cNvSpPr>
            <a:spLocks noGrp="1"/>
          </p:cNvSpPr>
          <p:nvPr>
            <p:ph type="sldNum" sz="quarter" idx="10"/>
          </p:nvPr>
        </p:nvSpPr>
        <p:spPr/>
        <p:txBody>
          <a:bodyPr/>
          <a:lstStyle/>
          <a:p>
            <a:fld id="{5949E4B4-5D00-7847-BF68-7A9B92E1FB3C}" type="slidenum">
              <a:rPr lang="it-IT" smtClean="0"/>
              <a:t>27</a:t>
            </a:fld>
            <a:endParaRPr lang="it-IT"/>
          </a:p>
        </p:txBody>
      </p:sp>
    </p:spTree>
    <p:extLst>
      <p:ext uri="{BB962C8B-B14F-4D97-AF65-F5344CB8AC3E}">
        <p14:creationId xmlns:p14="http://schemas.microsoft.com/office/powerpoint/2010/main" val="2515633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defTabSz="410248" fontAlgn="base" hangingPunct="0">
              <a:lnSpc>
                <a:spcPct val="93000"/>
              </a:lnSpc>
              <a:spcBef>
                <a:spcPct val="0"/>
              </a:spcBef>
              <a:spcAft>
                <a:spcPct val="0"/>
              </a:spcAft>
              <a:buClr>
                <a:srgbClr val="000000"/>
              </a:buClr>
              <a:buSzPct val="45000"/>
            </a:pPr>
            <a:endParaRPr lang="it-IT" sz="2200">
              <a:solidFill>
                <a:prstClr val="black"/>
              </a:solidFill>
              <a:latin typeface="Times New Roman" charset="0"/>
              <a:ea typeface="ＭＳ Ｐゴシック" charset="0"/>
              <a:cs typeface="msgothic" charset="0"/>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Gastric emptying rate is an important determinant of postprandial glycemia. In nondiabetic subjects (n = 16), plasma glucose concentration increases as the rate of gastric emptying increases (r = 0.58, P &lt; 0.05). Adapted from Ref. 64.</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smtClean="0"/>
          </a:p>
          <a:p>
            <a:r>
              <a:rPr lang="it-IT" dirty="0" smtClean="0"/>
              <a:t>Fig. (3). </a:t>
            </a:r>
            <a:r>
              <a:rPr lang="it-IT" dirty="0" err="1" smtClean="0"/>
              <a:t>Role</a:t>
            </a:r>
            <a:r>
              <a:rPr lang="it-IT" dirty="0" smtClean="0"/>
              <a:t> of AR in </a:t>
            </a:r>
            <a:r>
              <a:rPr lang="it-IT" dirty="0" err="1" smtClean="0"/>
              <a:t>diabetic</a:t>
            </a:r>
            <a:r>
              <a:rPr lang="it-IT" dirty="0" smtClean="0"/>
              <a:t> </a:t>
            </a:r>
            <a:r>
              <a:rPr lang="it-IT" dirty="0" err="1" smtClean="0"/>
              <a:t>complications</a:t>
            </a:r>
            <a:r>
              <a:rPr lang="it-IT" dirty="0" smtClean="0"/>
              <a:t>. </a:t>
            </a:r>
            <a:r>
              <a:rPr lang="it-IT" dirty="0" err="1" smtClean="0"/>
              <a:t>Polyol</a:t>
            </a:r>
            <a:r>
              <a:rPr lang="it-IT" dirty="0" smtClean="0"/>
              <a:t> </a:t>
            </a:r>
            <a:r>
              <a:rPr lang="it-IT" dirty="0" err="1" smtClean="0"/>
              <a:t>pathway</a:t>
            </a:r>
            <a:r>
              <a:rPr lang="it-IT" dirty="0" smtClean="0"/>
              <a:t> and </a:t>
            </a:r>
            <a:r>
              <a:rPr lang="it-IT" dirty="0" err="1" smtClean="0"/>
              <a:t>various</a:t>
            </a:r>
            <a:r>
              <a:rPr lang="it-IT" dirty="0" smtClean="0"/>
              <a:t> </a:t>
            </a:r>
            <a:r>
              <a:rPr lang="it-IT" dirty="0" err="1" smtClean="0"/>
              <a:t>pathogenic</a:t>
            </a:r>
            <a:r>
              <a:rPr lang="it-IT" dirty="0" smtClean="0"/>
              <a:t> </a:t>
            </a:r>
            <a:r>
              <a:rPr lang="it-IT" dirty="0" err="1" smtClean="0"/>
              <a:t>factors</a:t>
            </a:r>
            <a:r>
              <a:rPr lang="it-IT" dirty="0" smtClean="0"/>
              <a:t> </a:t>
            </a:r>
            <a:r>
              <a:rPr lang="it-IT" dirty="0" err="1" smtClean="0"/>
              <a:t>involved</a:t>
            </a:r>
            <a:r>
              <a:rPr lang="it-IT" dirty="0" smtClean="0"/>
              <a:t> in </a:t>
            </a:r>
            <a:r>
              <a:rPr lang="it-IT" dirty="0" err="1" smtClean="0"/>
              <a:t>diabetic</a:t>
            </a:r>
            <a:r>
              <a:rPr lang="it-IT" dirty="0" smtClean="0"/>
              <a:t> </a:t>
            </a:r>
            <a:r>
              <a:rPr lang="it-IT" dirty="0" err="1" smtClean="0"/>
              <a:t>complications</a:t>
            </a:r>
            <a:r>
              <a:rPr lang="it-IT" dirty="0" smtClean="0"/>
              <a:t> are </a:t>
            </a:r>
            <a:r>
              <a:rPr lang="it-IT" dirty="0" err="1" smtClean="0"/>
              <a:t>shown</a:t>
            </a:r>
            <a:r>
              <a:rPr lang="it-IT" dirty="0" smtClean="0"/>
              <a:t> in the Figure 3. </a:t>
            </a:r>
            <a:r>
              <a:rPr lang="it-IT" dirty="0" err="1" smtClean="0"/>
              <a:t>Increased</a:t>
            </a:r>
            <a:r>
              <a:rPr lang="it-IT" dirty="0" smtClean="0"/>
              <a:t> </a:t>
            </a:r>
            <a:r>
              <a:rPr lang="it-IT" dirty="0" err="1" smtClean="0"/>
              <a:t>accumulation</a:t>
            </a:r>
            <a:r>
              <a:rPr lang="it-IT" dirty="0" smtClean="0"/>
              <a:t> of </a:t>
            </a:r>
            <a:r>
              <a:rPr lang="it-IT" dirty="0" err="1" smtClean="0"/>
              <a:t>sorbitol</a:t>
            </a:r>
            <a:r>
              <a:rPr lang="it-IT" dirty="0" smtClean="0"/>
              <a:t> </a:t>
            </a:r>
            <a:r>
              <a:rPr lang="it-IT" dirty="0" err="1" smtClean="0"/>
              <a:t>through</a:t>
            </a:r>
            <a:r>
              <a:rPr lang="it-IT" dirty="0" smtClean="0"/>
              <a:t> </a:t>
            </a:r>
            <a:r>
              <a:rPr lang="it-IT" dirty="0" err="1" smtClean="0"/>
              <a:t>polyol</a:t>
            </a:r>
            <a:r>
              <a:rPr lang="it-IT" dirty="0" smtClean="0"/>
              <a:t> </a:t>
            </a:r>
            <a:r>
              <a:rPr lang="it-IT" dirty="0" err="1" smtClean="0"/>
              <a:t>pathway</a:t>
            </a:r>
            <a:r>
              <a:rPr lang="it-IT" dirty="0" smtClean="0"/>
              <a:t> </a:t>
            </a:r>
            <a:r>
              <a:rPr lang="it-IT" dirty="0" err="1" smtClean="0"/>
              <a:t>may</a:t>
            </a:r>
            <a:r>
              <a:rPr lang="it-IT" dirty="0" smtClean="0"/>
              <a:t> </a:t>
            </a:r>
            <a:r>
              <a:rPr lang="it-IT" dirty="0" err="1" smtClean="0"/>
              <a:t>lead</a:t>
            </a:r>
            <a:r>
              <a:rPr lang="it-IT" dirty="0" smtClean="0"/>
              <a:t> to </a:t>
            </a:r>
            <a:r>
              <a:rPr lang="it-IT" dirty="0" err="1" smtClean="0"/>
              <a:t>osmotic</a:t>
            </a:r>
            <a:r>
              <a:rPr lang="it-IT" dirty="0" smtClean="0"/>
              <a:t> stress </a:t>
            </a:r>
            <a:r>
              <a:rPr lang="it-IT" dirty="0" err="1" smtClean="0"/>
              <a:t>which</a:t>
            </a:r>
            <a:r>
              <a:rPr lang="it-IT" dirty="0" smtClean="0"/>
              <a:t> </a:t>
            </a:r>
            <a:r>
              <a:rPr lang="it-IT" dirty="0" err="1" smtClean="0"/>
              <a:t>causes</a:t>
            </a:r>
            <a:r>
              <a:rPr lang="it-IT" dirty="0" smtClean="0"/>
              <a:t> </a:t>
            </a:r>
            <a:r>
              <a:rPr lang="it-IT" dirty="0" err="1" smtClean="0"/>
              <a:t>electrolyte</a:t>
            </a:r>
            <a:r>
              <a:rPr lang="it-IT" dirty="0" smtClean="0"/>
              <a:t> </a:t>
            </a:r>
            <a:r>
              <a:rPr lang="it-IT" dirty="0" err="1" smtClean="0"/>
              <a:t>imbalance</a:t>
            </a:r>
            <a:r>
              <a:rPr lang="it-IT" dirty="0" smtClean="0"/>
              <a:t>, </a:t>
            </a:r>
            <a:r>
              <a:rPr lang="it-IT" dirty="0" err="1" smtClean="0"/>
              <a:t>hydration</a:t>
            </a:r>
            <a:r>
              <a:rPr lang="it-IT" dirty="0" smtClean="0"/>
              <a:t> and membrane </a:t>
            </a:r>
            <a:r>
              <a:rPr lang="it-IT" dirty="0" err="1" smtClean="0"/>
              <a:t>damage</a:t>
            </a:r>
            <a:r>
              <a:rPr lang="it-IT" dirty="0" smtClean="0"/>
              <a:t>. </a:t>
            </a:r>
            <a:r>
              <a:rPr lang="it-IT" dirty="0" err="1" smtClean="0"/>
              <a:t>Decreased</a:t>
            </a:r>
            <a:r>
              <a:rPr lang="it-IT" dirty="0" smtClean="0"/>
              <a:t> </a:t>
            </a:r>
            <a:r>
              <a:rPr lang="it-IT" dirty="0" err="1" smtClean="0"/>
              <a:t>levels</a:t>
            </a:r>
            <a:r>
              <a:rPr lang="it-IT" dirty="0" smtClean="0"/>
              <a:t> of NADPH </a:t>
            </a:r>
            <a:r>
              <a:rPr lang="it-IT" dirty="0" err="1" smtClean="0"/>
              <a:t>may</a:t>
            </a:r>
            <a:r>
              <a:rPr lang="it-IT" dirty="0" smtClean="0"/>
              <a:t> </a:t>
            </a:r>
            <a:r>
              <a:rPr lang="it-IT" dirty="0" err="1" smtClean="0"/>
              <a:t>lead</a:t>
            </a:r>
            <a:r>
              <a:rPr lang="it-IT" dirty="0" smtClean="0"/>
              <a:t> to </a:t>
            </a:r>
            <a:r>
              <a:rPr lang="it-IT" dirty="0" err="1" smtClean="0"/>
              <a:t>oxidative</a:t>
            </a:r>
            <a:r>
              <a:rPr lang="it-IT" dirty="0" smtClean="0"/>
              <a:t> stress and </a:t>
            </a:r>
            <a:r>
              <a:rPr lang="it-IT" dirty="0" err="1" smtClean="0"/>
              <a:t>increased</a:t>
            </a:r>
            <a:r>
              <a:rPr lang="it-IT" dirty="0" smtClean="0"/>
              <a:t> NADH/NAD + ratio </a:t>
            </a:r>
            <a:r>
              <a:rPr lang="it-IT" dirty="0" err="1" smtClean="0"/>
              <a:t>may</a:t>
            </a:r>
            <a:r>
              <a:rPr lang="it-IT" dirty="0" smtClean="0"/>
              <a:t> </a:t>
            </a:r>
            <a:r>
              <a:rPr lang="it-IT" dirty="0" err="1" smtClean="0"/>
              <a:t>lead</a:t>
            </a:r>
            <a:r>
              <a:rPr lang="it-IT" dirty="0" smtClean="0"/>
              <a:t> to </a:t>
            </a:r>
            <a:r>
              <a:rPr lang="it-IT" dirty="0" err="1" smtClean="0"/>
              <a:t>reductive</a:t>
            </a:r>
            <a:r>
              <a:rPr lang="it-IT" dirty="0" smtClean="0"/>
              <a:t> stress </a:t>
            </a:r>
            <a:r>
              <a:rPr lang="it-IT" dirty="0" err="1" smtClean="0"/>
              <a:t>causing</a:t>
            </a:r>
            <a:r>
              <a:rPr lang="it-IT" dirty="0" smtClean="0"/>
              <a:t> </a:t>
            </a:r>
            <a:r>
              <a:rPr lang="it-IT" dirty="0" err="1" smtClean="0"/>
              <a:t>pseudohypoxia</a:t>
            </a:r>
            <a:r>
              <a:rPr lang="it-IT" dirty="0" smtClean="0"/>
              <a:t> </a:t>
            </a:r>
            <a:r>
              <a:rPr lang="it-IT" dirty="0" err="1" smtClean="0"/>
              <a:t>resulting</a:t>
            </a:r>
            <a:r>
              <a:rPr lang="it-IT" dirty="0" smtClean="0"/>
              <a:t> in </a:t>
            </a:r>
            <a:r>
              <a:rPr lang="it-IT" dirty="0" err="1" smtClean="0"/>
              <a:t>cell</a:t>
            </a:r>
            <a:r>
              <a:rPr lang="it-IT" dirty="0" smtClean="0"/>
              <a:t> </a:t>
            </a:r>
            <a:r>
              <a:rPr lang="it-IT" dirty="0" err="1" smtClean="0"/>
              <a:t>damage</a:t>
            </a:r>
            <a:r>
              <a:rPr lang="it-IT" dirty="0" smtClean="0"/>
              <a:t>. </a:t>
            </a:r>
            <a:r>
              <a:rPr lang="it-IT" dirty="0" err="1" smtClean="0"/>
              <a:t>Also</a:t>
            </a:r>
            <a:r>
              <a:rPr lang="it-IT" dirty="0" smtClean="0"/>
              <a:t> the </a:t>
            </a:r>
            <a:r>
              <a:rPr lang="it-IT" dirty="0" err="1" smtClean="0"/>
              <a:t>phosphorylation</a:t>
            </a:r>
            <a:r>
              <a:rPr lang="it-IT" dirty="0" smtClean="0"/>
              <a:t> of </a:t>
            </a:r>
            <a:r>
              <a:rPr lang="it-IT" dirty="0" err="1" smtClean="0"/>
              <a:t>fructose</a:t>
            </a:r>
            <a:r>
              <a:rPr lang="it-IT" dirty="0" smtClean="0"/>
              <a:t> </a:t>
            </a:r>
            <a:r>
              <a:rPr lang="it-IT" dirty="0" err="1" smtClean="0"/>
              <a:t>may</a:t>
            </a:r>
            <a:r>
              <a:rPr lang="it-IT" dirty="0" smtClean="0"/>
              <a:t> </a:t>
            </a:r>
            <a:r>
              <a:rPr lang="it-IT" dirty="0" err="1" smtClean="0"/>
              <a:t>lead</a:t>
            </a:r>
            <a:r>
              <a:rPr lang="it-IT" dirty="0" smtClean="0"/>
              <a:t> to </a:t>
            </a:r>
            <a:r>
              <a:rPr lang="it-IT" dirty="0" err="1" smtClean="0"/>
              <a:t>formation</a:t>
            </a:r>
            <a:r>
              <a:rPr lang="it-IT" dirty="0" smtClean="0"/>
              <a:t> of </a:t>
            </a:r>
            <a:r>
              <a:rPr lang="it-IT" dirty="0" err="1" smtClean="0"/>
              <a:t>AGEs</a:t>
            </a:r>
            <a:r>
              <a:rPr lang="it-IT" dirty="0" smtClean="0"/>
              <a:t> and </a:t>
            </a:r>
            <a:r>
              <a:rPr lang="it-IT" dirty="0" err="1" smtClean="0"/>
              <a:t>subsequent</a:t>
            </a:r>
            <a:r>
              <a:rPr lang="it-IT" dirty="0" smtClean="0"/>
              <a:t> </a:t>
            </a:r>
            <a:r>
              <a:rPr lang="it-IT" dirty="0" err="1" smtClean="0"/>
              <a:t>binding</a:t>
            </a:r>
            <a:r>
              <a:rPr lang="it-IT" dirty="0" smtClean="0"/>
              <a:t> of </a:t>
            </a:r>
            <a:r>
              <a:rPr lang="it-IT" dirty="0" err="1" smtClean="0"/>
              <a:t>AGEs</a:t>
            </a:r>
            <a:r>
              <a:rPr lang="it-IT" dirty="0" smtClean="0"/>
              <a:t> with </a:t>
            </a:r>
            <a:r>
              <a:rPr lang="it-IT" dirty="0" err="1" smtClean="0"/>
              <a:t>their</a:t>
            </a:r>
            <a:r>
              <a:rPr lang="it-IT" dirty="0" smtClean="0"/>
              <a:t> </a:t>
            </a:r>
            <a:r>
              <a:rPr lang="it-IT" dirty="0" err="1" smtClean="0"/>
              <a:t>receptors</a:t>
            </a:r>
            <a:r>
              <a:rPr lang="it-IT" dirty="0" smtClean="0"/>
              <a:t> </a:t>
            </a:r>
            <a:r>
              <a:rPr lang="it-IT" dirty="0" err="1" smtClean="0"/>
              <a:t>may</a:t>
            </a:r>
            <a:r>
              <a:rPr lang="it-IT" dirty="0" smtClean="0"/>
              <a:t> </a:t>
            </a:r>
            <a:r>
              <a:rPr lang="it-IT" dirty="0" err="1" smtClean="0"/>
              <a:t>lead</a:t>
            </a:r>
            <a:r>
              <a:rPr lang="it-IT" dirty="0" smtClean="0"/>
              <a:t> to production of ROS. </a:t>
            </a:r>
          </a:p>
          <a:p>
            <a:endParaRPr lang="it-IT" dirty="0" smtClean="0"/>
          </a:p>
          <a:p>
            <a:r>
              <a:rPr lang="it-IT" dirty="0" smtClean="0"/>
              <a:t>Source</a:t>
            </a:r>
          </a:p>
          <a:p>
            <a:r>
              <a:rPr lang="it-IT" dirty="0" err="1" smtClean="0"/>
              <a:t>Updates</a:t>
            </a:r>
            <a:r>
              <a:rPr lang="it-IT" dirty="0" smtClean="0"/>
              <a:t> on </a:t>
            </a:r>
            <a:r>
              <a:rPr lang="it-IT" dirty="0" err="1" smtClean="0"/>
              <a:t>Aldose</a:t>
            </a:r>
            <a:r>
              <a:rPr lang="it-IT" dirty="0" smtClean="0"/>
              <a:t> </a:t>
            </a:r>
            <a:r>
              <a:rPr lang="it-IT" dirty="0" err="1" smtClean="0"/>
              <a:t>Reductase</a:t>
            </a:r>
            <a:r>
              <a:rPr lang="it-IT" dirty="0" smtClean="0"/>
              <a:t> </a:t>
            </a:r>
            <a:r>
              <a:rPr lang="it-IT" dirty="0" err="1" smtClean="0"/>
              <a:t>Inhibitors</a:t>
            </a:r>
            <a:r>
              <a:rPr lang="it-IT" dirty="0" smtClean="0"/>
              <a:t> for Management of </a:t>
            </a:r>
            <a:r>
              <a:rPr lang="it-IT" dirty="0" err="1" smtClean="0"/>
              <a:t>Diabetic</a:t>
            </a:r>
            <a:r>
              <a:rPr lang="it-IT" dirty="0" smtClean="0"/>
              <a:t> </a:t>
            </a:r>
            <a:r>
              <a:rPr lang="it-IT" dirty="0" err="1" smtClean="0"/>
              <a:t>Complications</a:t>
            </a:r>
            <a:r>
              <a:rPr lang="it-IT" dirty="0" smtClean="0"/>
              <a:t> and Non-</a:t>
            </a:r>
            <a:r>
              <a:rPr lang="it-IT" dirty="0" err="1" smtClean="0"/>
              <a:t>diabetic</a:t>
            </a:r>
            <a:r>
              <a:rPr lang="it-IT" dirty="0" smtClean="0"/>
              <a:t> </a:t>
            </a:r>
            <a:r>
              <a:rPr lang="it-IT" dirty="0" err="1" smtClean="0"/>
              <a:t>Diseases</a:t>
            </a:r>
            <a:endParaRPr lang="it-IT" dirty="0" smtClean="0"/>
          </a:p>
          <a:p>
            <a:r>
              <a:rPr lang="it-IT" dirty="0" err="1" smtClean="0"/>
              <a:t>September</a:t>
            </a:r>
            <a:r>
              <a:rPr lang="it-IT" dirty="0" smtClean="0"/>
              <a:t> 2015Mini </a:t>
            </a:r>
            <a:r>
              <a:rPr lang="it-IT" dirty="0" err="1" smtClean="0"/>
              <a:t>Reviews</a:t>
            </a:r>
            <a:r>
              <a:rPr lang="it-IT" dirty="0" smtClean="0"/>
              <a:t> in </a:t>
            </a:r>
            <a:r>
              <a:rPr lang="it-IT" dirty="0" err="1" smtClean="0"/>
              <a:t>Medicinal</a:t>
            </a:r>
            <a:r>
              <a:rPr lang="it-IT" dirty="0" smtClean="0"/>
              <a:t> </a:t>
            </a:r>
            <a:r>
              <a:rPr lang="it-IT" dirty="0" err="1" smtClean="0"/>
              <a:t>Chemistry</a:t>
            </a:r>
            <a:r>
              <a:rPr lang="it-IT" dirty="0" smtClean="0"/>
              <a:t> 15</a:t>
            </a:r>
          </a:p>
          <a:p>
            <a:r>
              <a:rPr lang="it-IT" dirty="0" smtClean="0"/>
              <a:t>DOI: 10.2174/1389557515666150909143737</a:t>
            </a:r>
          </a:p>
          <a:p>
            <a:r>
              <a:rPr lang="it-IT" dirty="0" err="1" smtClean="0"/>
              <a:t>https</a:t>
            </a:r>
            <a:r>
              <a:rPr lang="it-IT" dirty="0" smtClean="0"/>
              <a:t>://</a:t>
            </a:r>
            <a:r>
              <a:rPr lang="it-IT" dirty="0" err="1" smtClean="0"/>
              <a:t>www.researchgate.net</a:t>
            </a:r>
            <a:r>
              <a:rPr lang="it-IT" dirty="0" smtClean="0"/>
              <a:t>/</a:t>
            </a:r>
            <a:r>
              <a:rPr lang="it-IT" dirty="0" err="1" smtClean="0"/>
              <a:t>publication</a:t>
            </a:r>
            <a:r>
              <a:rPr lang="it-IT" dirty="0" smtClean="0"/>
              <a:t>/281472166_Updates_on_Aldose_Reductase_Inhibitors_for_Management_of_Diabetic_Complications_and_Non-diabetic_Diseases</a:t>
            </a:r>
          </a:p>
          <a:p>
            <a:endParaRPr lang="it-IT" dirty="0" smtClean="0"/>
          </a:p>
          <a:p>
            <a:endParaRPr lang="it-IT" dirty="0"/>
          </a:p>
        </p:txBody>
      </p:sp>
      <p:sp>
        <p:nvSpPr>
          <p:cNvPr id="4" name="Segnaposto numero diapositiva 3"/>
          <p:cNvSpPr>
            <a:spLocks noGrp="1"/>
          </p:cNvSpPr>
          <p:nvPr>
            <p:ph type="sldNum" sz="quarter" idx="10"/>
          </p:nvPr>
        </p:nvSpPr>
        <p:spPr/>
        <p:txBody>
          <a:bodyPr/>
          <a:lstStyle/>
          <a:p>
            <a:fld id="{5949E4B4-5D00-7847-BF68-7A9B92E1FB3C}" type="slidenum">
              <a:rPr lang="it-IT" smtClean="0"/>
              <a:t>31</a:t>
            </a:fld>
            <a:endParaRPr lang="it-IT"/>
          </a:p>
        </p:txBody>
      </p:sp>
    </p:spTree>
    <p:extLst>
      <p:ext uri="{BB962C8B-B14F-4D97-AF65-F5344CB8AC3E}">
        <p14:creationId xmlns:p14="http://schemas.microsoft.com/office/powerpoint/2010/main" val="3195151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endParaRPr lang="it-IT" dirty="0"/>
          </a:p>
        </p:txBody>
      </p:sp>
      <p:sp>
        <p:nvSpPr>
          <p:cNvPr id="4" name="Segnaposto numero diapositiva 3"/>
          <p:cNvSpPr>
            <a:spLocks noGrp="1"/>
          </p:cNvSpPr>
          <p:nvPr>
            <p:ph type="sldNum" sz="quarter" idx="10"/>
          </p:nvPr>
        </p:nvSpPr>
        <p:spPr/>
        <p:txBody>
          <a:bodyPr/>
          <a:lstStyle/>
          <a:p>
            <a:fld id="{5949E4B4-5D00-7847-BF68-7A9B92E1FB3C}" type="slidenum">
              <a:rPr lang="it-IT" smtClean="0"/>
              <a:t>32</a:t>
            </a:fld>
            <a:endParaRPr lang="it-IT"/>
          </a:p>
        </p:txBody>
      </p:sp>
    </p:spTree>
    <p:extLst>
      <p:ext uri="{BB962C8B-B14F-4D97-AF65-F5344CB8AC3E}">
        <p14:creationId xmlns:p14="http://schemas.microsoft.com/office/powerpoint/2010/main" val="1912103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Cold</a:t>
            </a:r>
            <a:r>
              <a:rPr lang="it-IT" dirty="0" smtClean="0"/>
              <a:t> Spring </a:t>
            </a:r>
            <a:r>
              <a:rPr lang="it-IT" dirty="0" err="1" smtClean="0"/>
              <a:t>Harb</a:t>
            </a:r>
            <a:r>
              <a:rPr lang="it-IT" dirty="0" smtClean="0"/>
              <a:t> </a:t>
            </a:r>
            <a:r>
              <a:rPr lang="it-IT" dirty="0" err="1" smtClean="0"/>
              <a:t>Perspect</a:t>
            </a:r>
            <a:r>
              <a:rPr lang="it-IT" dirty="0" smtClean="0"/>
              <a:t> </a:t>
            </a:r>
            <a:r>
              <a:rPr lang="it-IT" dirty="0" err="1" smtClean="0"/>
              <a:t>Biol</a:t>
            </a:r>
            <a:r>
              <a:rPr lang="it-IT" dirty="0" smtClean="0"/>
              <a:t>. 2014 </a:t>
            </a:r>
            <a:r>
              <a:rPr lang="it-IT" dirty="0" err="1" smtClean="0"/>
              <a:t>Jan</a:t>
            </a:r>
            <a:r>
              <a:rPr lang="it-IT" dirty="0" smtClean="0"/>
              <a:t> 1;6(1). pii: a009191. </a:t>
            </a:r>
            <a:r>
              <a:rPr lang="it-IT" dirty="0" err="1" smtClean="0"/>
              <a:t>doi</a:t>
            </a:r>
            <a:r>
              <a:rPr lang="it-IT" dirty="0" smtClean="0"/>
              <a:t>: 10.1101/cshperspect.a009191.</a:t>
            </a:r>
          </a:p>
          <a:p>
            <a:r>
              <a:rPr lang="it-IT" dirty="0" err="1" smtClean="0"/>
              <a:t>Insulin</a:t>
            </a:r>
            <a:r>
              <a:rPr lang="it-IT" dirty="0" smtClean="0"/>
              <a:t> </a:t>
            </a:r>
            <a:r>
              <a:rPr lang="it-IT" dirty="0" err="1" smtClean="0"/>
              <a:t>receptor</a:t>
            </a:r>
            <a:r>
              <a:rPr lang="it-IT" dirty="0" smtClean="0"/>
              <a:t> </a:t>
            </a:r>
            <a:r>
              <a:rPr lang="it-IT" dirty="0" err="1" smtClean="0"/>
              <a:t>signaling</a:t>
            </a:r>
            <a:r>
              <a:rPr lang="it-IT" dirty="0" smtClean="0"/>
              <a:t> in </a:t>
            </a:r>
            <a:r>
              <a:rPr lang="it-IT" dirty="0" err="1" smtClean="0"/>
              <a:t>normal</a:t>
            </a:r>
            <a:r>
              <a:rPr lang="it-IT" dirty="0" smtClean="0"/>
              <a:t> and </a:t>
            </a:r>
            <a:r>
              <a:rPr lang="it-IT" dirty="0" err="1" smtClean="0"/>
              <a:t>insulin-resistant</a:t>
            </a:r>
            <a:r>
              <a:rPr lang="it-IT" dirty="0" smtClean="0"/>
              <a:t> </a:t>
            </a:r>
            <a:r>
              <a:rPr lang="it-IT" dirty="0" err="1" smtClean="0"/>
              <a:t>states</a:t>
            </a:r>
            <a:r>
              <a:rPr lang="it-IT" dirty="0" smtClean="0"/>
              <a:t>.</a:t>
            </a:r>
          </a:p>
          <a:p>
            <a:r>
              <a:rPr lang="it-IT" dirty="0" err="1" smtClean="0"/>
              <a:t>Boucher</a:t>
            </a:r>
            <a:r>
              <a:rPr lang="it-IT" dirty="0" smtClean="0"/>
              <a:t> J1, </a:t>
            </a:r>
            <a:r>
              <a:rPr lang="it-IT" dirty="0" err="1" smtClean="0"/>
              <a:t>Kleinridders</a:t>
            </a:r>
            <a:r>
              <a:rPr lang="it-IT" dirty="0" smtClean="0"/>
              <a:t> A, Kahn CR.</a:t>
            </a:r>
          </a:p>
          <a:p>
            <a:endParaRPr lang="it-IT" dirty="0" smtClean="0"/>
          </a:p>
          <a:p>
            <a:endParaRPr lang="it-IT" dirty="0"/>
          </a:p>
        </p:txBody>
      </p:sp>
      <p:sp>
        <p:nvSpPr>
          <p:cNvPr id="4" name="Segnaposto numero diapositiva 3"/>
          <p:cNvSpPr>
            <a:spLocks noGrp="1"/>
          </p:cNvSpPr>
          <p:nvPr>
            <p:ph type="sldNum" sz="quarter" idx="10"/>
          </p:nvPr>
        </p:nvSpPr>
        <p:spPr/>
        <p:txBody>
          <a:bodyPr/>
          <a:lstStyle/>
          <a:p>
            <a:fld id="{5949E4B4-5D00-7847-BF68-7A9B92E1FB3C}" type="slidenum">
              <a:rPr lang="it-IT" smtClean="0"/>
              <a:t>35</a:t>
            </a:fld>
            <a:endParaRPr lang="it-IT"/>
          </a:p>
        </p:txBody>
      </p:sp>
    </p:spTree>
    <p:extLst>
      <p:ext uri="{BB962C8B-B14F-4D97-AF65-F5344CB8AC3E}">
        <p14:creationId xmlns:p14="http://schemas.microsoft.com/office/powerpoint/2010/main" val="2041922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smtClean="0"/>
              <a:t>Principi di biochimica</a:t>
            </a:r>
            <a:r>
              <a:rPr lang="it-IT" baseline="0" dirty="0" smtClean="0"/>
              <a:t> </a:t>
            </a:r>
            <a:r>
              <a:rPr lang="it-IT" baseline="0" dirty="0" err="1" smtClean="0"/>
              <a:t>Lehninger</a:t>
            </a:r>
            <a:endParaRPr lang="it-IT" baseline="0" dirty="0" smtClean="0"/>
          </a:p>
          <a:p>
            <a:r>
              <a:rPr lang="it-IT" baseline="0" dirty="0" err="1" smtClean="0"/>
              <a:t>ebook</a:t>
            </a:r>
            <a:r>
              <a:rPr lang="it-IT" baseline="0" dirty="0" smtClean="0"/>
              <a:t> per il docente</a:t>
            </a:r>
            <a:endParaRPr lang="it-IT" dirty="0" smtClean="0"/>
          </a:p>
          <a:p>
            <a:endParaRPr lang="it-IT" dirty="0"/>
          </a:p>
        </p:txBody>
      </p:sp>
      <p:sp>
        <p:nvSpPr>
          <p:cNvPr id="4" name="Segnaposto numero diapositiva 3"/>
          <p:cNvSpPr>
            <a:spLocks noGrp="1"/>
          </p:cNvSpPr>
          <p:nvPr>
            <p:ph type="sldNum" sz="quarter" idx="10"/>
          </p:nvPr>
        </p:nvSpPr>
        <p:spPr/>
        <p:txBody>
          <a:bodyPr/>
          <a:lstStyle/>
          <a:p>
            <a:fld id="{5949E4B4-5D00-7847-BF68-7A9B92E1FB3C}" type="slidenum">
              <a:rPr lang="it-IT" smtClean="0"/>
              <a:t>5</a:t>
            </a:fld>
            <a:endParaRPr lang="it-IT"/>
          </a:p>
        </p:txBody>
      </p:sp>
    </p:spTree>
    <p:extLst>
      <p:ext uri="{BB962C8B-B14F-4D97-AF65-F5344CB8AC3E}">
        <p14:creationId xmlns:p14="http://schemas.microsoft.com/office/powerpoint/2010/main" val="1905369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Activation</a:t>
            </a:r>
            <a:r>
              <a:rPr lang="it-IT" dirty="0" smtClean="0"/>
              <a:t> of Ser/</a:t>
            </a:r>
            <a:r>
              <a:rPr lang="it-IT" dirty="0" err="1" smtClean="0"/>
              <a:t>Thr</a:t>
            </a:r>
            <a:r>
              <a:rPr lang="it-IT" dirty="0" smtClean="0"/>
              <a:t> </a:t>
            </a:r>
            <a:r>
              <a:rPr lang="it-IT" dirty="0" err="1" smtClean="0"/>
              <a:t>kinases</a:t>
            </a:r>
            <a:r>
              <a:rPr lang="it-IT" dirty="0" smtClean="0"/>
              <a:t> </a:t>
            </a:r>
            <a:r>
              <a:rPr lang="it-IT" dirty="0" err="1" smtClean="0"/>
              <a:t>causes</a:t>
            </a:r>
            <a:r>
              <a:rPr lang="it-IT" dirty="0" smtClean="0"/>
              <a:t> </a:t>
            </a:r>
            <a:r>
              <a:rPr lang="it-IT" dirty="0" err="1" smtClean="0"/>
              <a:t>inhibitory</a:t>
            </a:r>
            <a:r>
              <a:rPr lang="it-IT" dirty="0" smtClean="0"/>
              <a:t> </a:t>
            </a:r>
            <a:r>
              <a:rPr lang="it-IT" dirty="0" err="1" smtClean="0"/>
              <a:t>phosphorylation</a:t>
            </a:r>
            <a:r>
              <a:rPr lang="it-IT" dirty="0" smtClean="0"/>
              <a:t> on </a:t>
            </a:r>
            <a:r>
              <a:rPr lang="it-IT" dirty="0" err="1" smtClean="0"/>
              <a:t>insulin-signaling</a:t>
            </a:r>
            <a:r>
              <a:rPr lang="it-IT" dirty="0" smtClean="0"/>
              <a:t> </a:t>
            </a:r>
            <a:r>
              <a:rPr lang="it-IT" dirty="0" err="1" smtClean="0"/>
              <a:t>molecules</a:t>
            </a:r>
            <a:r>
              <a:rPr lang="it-IT" dirty="0" smtClean="0"/>
              <a:t>. </a:t>
            </a:r>
            <a:r>
              <a:rPr lang="it-IT" dirty="0" err="1" smtClean="0"/>
              <a:t>Lipotoxicity</a:t>
            </a:r>
            <a:r>
              <a:rPr lang="it-IT" dirty="0" smtClean="0"/>
              <a:t>, </a:t>
            </a:r>
            <a:r>
              <a:rPr lang="it-IT" dirty="0" err="1" smtClean="0"/>
              <a:t>inflammation</a:t>
            </a:r>
            <a:r>
              <a:rPr lang="it-IT" dirty="0" smtClean="0"/>
              <a:t>, </a:t>
            </a:r>
            <a:r>
              <a:rPr lang="it-IT" dirty="0" err="1" smtClean="0"/>
              <a:t>hyperglycemia</a:t>
            </a:r>
            <a:r>
              <a:rPr lang="it-IT" dirty="0" smtClean="0"/>
              <a:t>, and </a:t>
            </a:r>
            <a:r>
              <a:rPr lang="it-IT" dirty="0" err="1" smtClean="0"/>
              <a:t>subsequently</a:t>
            </a:r>
            <a:r>
              <a:rPr lang="it-IT" dirty="0" smtClean="0"/>
              <a:t> </a:t>
            </a:r>
            <a:r>
              <a:rPr lang="it-IT" dirty="0" err="1" smtClean="0"/>
              <a:t>oxidative</a:t>
            </a:r>
            <a:r>
              <a:rPr lang="it-IT" dirty="0" smtClean="0"/>
              <a:t> stress, </a:t>
            </a:r>
            <a:r>
              <a:rPr lang="it-IT" dirty="0" err="1" smtClean="0"/>
              <a:t>as</a:t>
            </a:r>
            <a:r>
              <a:rPr lang="it-IT" dirty="0" smtClean="0"/>
              <a:t> </a:t>
            </a:r>
            <a:r>
              <a:rPr lang="it-IT" dirty="0" err="1" smtClean="0"/>
              <a:t>well</a:t>
            </a:r>
            <a:r>
              <a:rPr lang="it-IT" dirty="0" smtClean="0"/>
              <a:t> </a:t>
            </a:r>
            <a:r>
              <a:rPr lang="it-IT" dirty="0" err="1" smtClean="0"/>
              <a:t>as</a:t>
            </a:r>
            <a:r>
              <a:rPr lang="it-IT" dirty="0" smtClean="0"/>
              <a:t> </a:t>
            </a:r>
            <a:r>
              <a:rPr lang="it-IT" dirty="0" err="1" smtClean="0"/>
              <a:t>mitochondrial</a:t>
            </a:r>
            <a:r>
              <a:rPr lang="it-IT" dirty="0" smtClean="0"/>
              <a:t> </a:t>
            </a:r>
            <a:r>
              <a:rPr lang="it-IT" dirty="0" err="1" smtClean="0"/>
              <a:t>dysfunction</a:t>
            </a:r>
            <a:r>
              <a:rPr lang="it-IT" dirty="0" smtClean="0"/>
              <a:t> and ER stress, </a:t>
            </a:r>
            <a:r>
              <a:rPr lang="it-IT" dirty="0" err="1" smtClean="0"/>
              <a:t>all</a:t>
            </a:r>
            <a:r>
              <a:rPr lang="it-IT" dirty="0" smtClean="0"/>
              <a:t> converge on </a:t>
            </a:r>
            <a:r>
              <a:rPr lang="it-IT" dirty="0" err="1" smtClean="0"/>
              <a:t>activation</a:t>
            </a:r>
            <a:r>
              <a:rPr lang="it-IT" dirty="0" smtClean="0"/>
              <a:t> of Ser/</a:t>
            </a:r>
            <a:r>
              <a:rPr lang="it-IT" dirty="0" err="1" smtClean="0"/>
              <a:t>Thr</a:t>
            </a:r>
            <a:r>
              <a:rPr lang="it-IT" dirty="0" smtClean="0"/>
              <a:t> </a:t>
            </a:r>
            <a:r>
              <a:rPr lang="it-IT" dirty="0" err="1" smtClean="0"/>
              <a:t>kinases</a:t>
            </a:r>
            <a:r>
              <a:rPr lang="it-IT" dirty="0" smtClean="0"/>
              <a:t>, </a:t>
            </a:r>
            <a:r>
              <a:rPr lang="it-IT" dirty="0" err="1" smtClean="0"/>
              <a:t>inducing</a:t>
            </a:r>
            <a:r>
              <a:rPr lang="it-IT" dirty="0" smtClean="0"/>
              <a:t> </a:t>
            </a:r>
            <a:r>
              <a:rPr lang="it-IT" dirty="0" err="1" smtClean="0"/>
              <a:t>inhibitory</a:t>
            </a:r>
            <a:r>
              <a:rPr lang="it-IT" dirty="0" smtClean="0"/>
              <a:t> Ser/</a:t>
            </a:r>
            <a:r>
              <a:rPr lang="it-IT" dirty="0" err="1" smtClean="0"/>
              <a:t>Thr</a:t>
            </a:r>
            <a:r>
              <a:rPr lang="it-IT" dirty="0" smtClean="0"/>
              <a:t> </a:t>
            </a:r>
            <a:r>
              <a:rPr lang="it-IT" dirty="0" err="1" smtClean="0"/>
              <a:t>phosphorylation</a:t>
            </a:r>
            <a:r>
              <a:rPr lang="it-IT" dirty="0" smtClean="0"/>
              <a:t> of IR, IRS </a:t>
            </a:r>
            <a:r>
              <a:rPr lang="it-IT" dirty="0" err="1" smtClean="0"/>
              <a:t>proteins</a:t>
            </a:r>
            <a:r>
              <a:rPr lang="it-IT" dirty="0" smtClean="0"/>
              <a:t>, and </a:t>
            </a:r>
            <a:r>
              <a:rPr lang="it-IT" dirty="0" err="1" smtClean="0"/>
              <a:t>Akt</a:t>
            </a:r>
            <a:r>
              <a:rPr lang="it-IT" dirty="0" smtClean="0"/>
              <a:t> on multiple </a:t>
            </a:r>
            <a:r>
              <a:rPr lang="it-IT" dirty="0" err="1" smtClean="0"/>
              <a:t>residues</a:t>
            </a:r>
            <a:r>
              <a:rPr lang="it-IT" dirty="0" smtClean="0"/>
              <a:t>, </a:t>
            </a:r>
            <a:r>
              <a:rPr lang="it-IT" dirty="0" err="1" smtClean="0"/>
              <a:t>causing</a:t>
            </a:r>
            <a:r>
              <a:rPr lang="it-IT" dirty="0" smtClean="0"/>
              <a:t> </a:t>
            </a:r>
            <a:r>
              <a:rPr lang="it-IT" dirty="0" err="1" smtClean="0"/>
              <a:t>insulin</a:t>
            </a:r>
            <a:r>
              <a:rPr lang="it-IT" dirty="0" smtClean="0"/>
              <a:t> </a:t>
            </a:r>
            <a:r>
              <a:rPr lang="it-IT" dirty="0" err="1" smtClean="0"/>
              <a:t>resistance</a:t>
            </a:r>
            <a:r>
              <a:rPr lang="it-IT" dirty="0" smtClean="0"/>
              <a:t>.</a:t>
            </a:r>
          </a:p>
          <a:p>
            <a:endParaRPr lang="it-IT" dirty="0" smtClean="0"/>
          </a:p>
          <a:p>
            <a:endParaRPr lang="it-IT" dirty="0" smtClean="0"/>
          </a:p>
          <a:p>
            <a:r>
              <a:rPr lang="it-IT" dirty="0" smtClean="0"/>
              <a:t>source</a:t>
            </a:r>
          </a:p>
          <a:p>
            <a:r>
              <a:rPr lang="it-IT" dirty="0" err="1" smtClean="0"/>
              <a:t>Cold</a:t>
            </a:r>
            <a:r>
              <a:rPr lang="it-IT" dirty="0" smtClean="0"/>
              <a:t> Spring </a:t>
            </a:r>
            <a:r>
              <a:rPr lang="it-IT" dirty="0" err="1" smtClean="0"/>
              <a:t>Harb</a:t>
            </a:r>
            <a:r>
              <a:rPr lang="it-IT" dirty="0" smtClean="0"/>
              <a:t> </a:t>
            </a:r>
            <a:r>
              <a:rPr lang="it-IT" dirty="0" err="1" smtClean="0"/>
              <a:t>Perspect</a:t>
            </a:r>
            <a:r>
              <a:rPr lang="it-IT" dirty="0" smtClean="0"/>
              <a:t> </a:t>
            </a:r>
            <a:r>
              <a:rPr lang="it-IT" dirty="0" err="1" smtClean="0"/>
              <a:t>Biol</a:t>
            </a:r>
            <a:r>
              <a:rPr lang="it-IT" dirty="0" smtClean="0"/>
              <a:t>. 2014 </a:t>
            </a:r>
            <a:r>
              <a:rPr lang="it-IT" dirty="0" err="1" smtClean="0"/>
              <a:t>Jan</a:t>
            </a:r>
            <a:r>
              <a:rPr lang="it-IT" dirty="0" smtClean="0"/>
              <a:t> 1;6(1). pii: a009191. </a:t>
            </a:r>
            <a:r>
              <a:rPr lang="it-IT" dirty="0" err="1" smtClean="0"/>
              <a:t>doi</a:t>
            </a:r>
            <a:r>
              <a:rPr lang="it-IT" dirty="0" smtClean="0"/>
              <a:t>: 10.1101/cshperspect.a009191.</a:t>
            </a:r>
          </a:p>
          <a:p>
            <a:r>
              <a:rPr lang="it-IT" dirty="0" err="1" smtClean="0"/>
              <a:t>Insulin</a:t>
            </a:r>
            <a:r>
              <a:rPr lang="it-IT" dirty="0" smtClean="0"/>
              <a:t> </a:t>
            </a:r>
            <a:r>
              <a:rPr lang="it-IT" dirty="0" err="1" smtClean="0"/>
              <a:t>receptor</a:t>
            </a:r>
            <a:r>
              <a:rPr lang="it-IT" dirty="0" smtClean="0"/>
              <a:t> </a:t>
            </a:r>
            <a:r>
              <a:rPr lang="it-IT" dirty="0" err="1" smtClean="0"/>
              <a:t>signaling</a:t>
            </a:r>
            <a:r>
              <a:rPr lang="it-IT" dirty="0" smtClean="0"/>
              <a:t> in </a:t>
            </a:r>
            <a:r>
              <a:rPr lang="it-IT" dirty="0" err="1" smtClean="0"/>
              <a:t>normal</a:t>
            </a:r>
            <a:r>
              <a:rPr lang="it-IT" dirty="0" smtClean="0"/>
              <a:t> and </a:t>
            </a:r>
            <a:r>
              <a:rPr lang="it-IT" dirty="0" err="1" smtClean="0"/>
              <a:t>insulin-resistant</a:t>
            </a:r>
            <a:r>
              <a:rPr lang="it-IT" dirty="0" smtClean="0"/>
              <a:t> </a:t>
            </a:r>
            <a:r>
              <a:rPr lang="it-IT" dirty="0" err="1" smtClean="0"/>
              <a:t>states</a:t>
            </a:r>
            <a:r>
              <a:rPr lang="it-IT" dirty="0" smtClean="0"/>
              <a:t>.</a:t>
            </a:r>
          </a:p>
          <a:p>
            <a:r>
              <a:rPr lang="it-IT" dirty="0" err="1" smtClean="0"/>
              <a:t>Boucher</a:t>
            </a:r>
            <a:r>
              <a:rPr lang="it-IT" dirty="0" smtClean="0"/>
              <a:t> J1, </a:t>
            </a:r>
            <a:r>
              <a:rPr lang="it-IT" dirty="0" err="1" smtClean="0"/>
              <a:t>Kleinridders</a:t>
            </a:r>
            <a:r>
              <a:rPr lang="it-IT" dirty="0" smtClean="0"/>
              <a:t> A, Kahn CR.</a:t>
            </a:r>
          </a:p>
          <a:p>
            <a:endParaRPr lang="it-IT" dirty="0"/>
          </a:p>
        </p:txBody>
      </p:sp>
      <p:sp>
        <p:nvSpPr>
          <p:cNvPr id="4" name="Segnaposto numero diapositiva 3"/>
          <p:cNvSpPr>
            <a:spLocks noGrp="1"/>
          </p:cNvSpPr>
          <p:nvPr>
            <p:ph type="sldNum" sz="quarter" idx="10"/>
          </p:nvPr>
        </p:nvSpPr>
        <p:spPr/>
        <p:txBody>
          <a:bodyPr/>
          <a:lstStyle/>
          <a:p>
            <a:fld id="{5949E4B4-5D00-7847-BF68-7A9B92E1FB3C}" type="slidenum">
              <a:rPr lang="it-IT" smtClean="0"/>
              <a:t>36</a:t>
            </a:fld>
            <a:endParaRPr lang="it-IT"/>
          </a:p>
        </p:txBody>
      </p:sp>
    </p:spTree>
    <p:extLst>
      <p:ext uri="{BB962C8B-B14F-4D97-AF65-F5344CB8AC3E}">
        <p14:creationId xmlns:p14="http://schemas.microsoft.com/office/powerpoint/2010/main" val="183613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defTabSz="410248" fontAlgn="base" hangingPunct="0">
              <a:lnSpc>
                <a:spcPct val="93000"/>
              </a:lnSpc>
              <a:spcBef>
                <a:spcPct val="0"/>
              </a:spcBef>
              <a:spcAft>
                <a:spcPct val="0"/>
              </a:spcAft>
              <a:buClr>
                <a:srgbClr val="000000"/>
              </a:buClr>
              <a:buSzPct val="45000"/>
            </a:pPr>
            <a:endParaRPr lang="it-IT" sz="2200">
              <a:solidFill>
                <a:prstClr val="black"/>
              </a:solidFill>
              <a:latin typeface="Times New Roman" charset="0"/>
              <a:ea typeface="ＭＳ Ｐゴシック" charset="0"/>
              <a:cs typeface="msgothic" charset="0"/>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The molecular mechanism of fat-induced insulin resistance in skeletal muscle (A) and liver (B). A: Increases in intramyocellular fatty acyl CoAs and diacylglycerol due to increased delivery from plasma and/or reduced β-oxidation due to mitochondrial dysfunction activate serine/threonine kinases such as protein kinase C (PKC-θ rodents, PKC-β and -δ humans) in skeletal muscle. The activated kinases phosphorylate serine residues on IRS-1 and inhibit insulin-induced PI 3-kinase activity, resulting in reduced insulin-stimulated AKT2 activity. Lowered AKT2 activity fails to activate GLUT4 translocation, and other downstream AKT2-dependent events, and consequently insulin-induced glucose uptake is reduced. B: Increases in hepatic diacylglycerol content due to increased delivery of fatty acids from the plasma and/or increased de novo lipid synthesis and/or reduced β-oxidation activate protein kinase C-ε (and potentially other serine kinases), leading to reduced insulin receptor kinase activity and reduced IRS-2 tyrosine phosphorylation, resulting in reduced insulin stimulation of glycogen synthase activation and decreased phosphorylation of forkhead box protein O (FOXO), leading to increased hepatic gluconeogenesis. DAG, diacylglycerol; PTB, phosphotyrosine binding domain; PH, pleckstrin homology domain; SH2, src homology domain; GSK3, glycogen synthase kinase-3.</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emedicine.medscape.com</a:t>
            </a:r>
            <a:r>
              <a:rPr lang="it-IT" dirty="0" smtClean="0"/>
              <a:t>/</a:t>
            </a:r>
            <a:r>
              <a:rPr lang="it-IT" dirty="0" err="1" smtClean="0"/>
              <a:t>article</a:t>
            </a:r>
            <a:r>
              <a:rPr lang="it-IT" dirty="0" smtClean="0"/>
              <a:t>/117853-overview</a:t>
            </a:r>
            <a:endParaRPr lang="it-IT" dirty="0"/>
          </a:p>
        </p:txBody>
      </p:sp>
      <p:sp>
        <p:nvSpPr>
          <p:cNvPr id="4" name="Segnaposto numero diapositiva 3"/>
          <p:cNvSpPr>
            <a:spLocks noGrp="1"/>
          </p:cNvSpPr>
          <p:nvPr>
            <p:ph type="sldNum" sz="quarter" idx="10"/>
          </p:nvPr>
        </p:nvSpPr>
        <p:spPr/>
        <p:txBody>
          <a:bodyPr/>
          <a:lstStyle/>
          <a:p>
            <a:fld id="{5949E4B4-5D00-7847-BF68-7A9B92E1FB3C}" type="slidenum">
              <a:rPr lang="it-IT" smtClean="0"/>
              <a:t>39</a:t>
            </a:fld>
            <a:endParaRPr lang="it-IT"/>
          </a:p>
        </p:txBody>
      </p:sp>
    </p:spTree>
    <p:extLst>
      <p:ext uri="{BB962C8B-B14F-4D97-AF65-F5344CB8AC3E}">
        <p14:creationId xmlns:p14="http://schemas.microsoft.com/office/powerpoint/2010/main" val="2778180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Figure. </a:t>
            </a:r>
            <a:r>
              <a:rPr lang="it-IT" dirty="0" err="1" smtClean="0"/>
              <a:t>Metformin</a:t>
            </a:r>
            <a:r>
              <a:rPr lang="it-IT" dirty="0" smtClean="0"/>
              <a:t> </a:t>
            </a:r>
            <a:r>
              <a:rPr lang="it-IT" dirty="0" err="1" smtClean="0"/>
              <a:t>acts</a:t>
            </a:r>
            <a:r>
              <a:rPr lang="it-IT" dirty="0" smtClean="0"/>
              <a:t> </a:t>
            </a:r>
            <a:r>
              <a:rPr lang="it-IT" dirty="0" err="1" smtClean="0"/>
              <a:t>primarily</a:t>
            </a:r>
            <a:r>
              <a:rPr lang="it-IT" dirty="0" smtClean="0"/>
              <a:t> to </a:t>
            </a:r>
            <a:r>
              <a:rPr lang="it-IT" dirty="0" err="1" smtClean="0"/>
              <a:t>suppress</a:t>
            </a:r>
            <a:r>
              <a:rPr lang="it-IT" dirty="0" smtClean="0"/>
              <a:t> </a:t>
            </a:r>
            <a:r>
              <a:rPr lang="it-IT" dirty="0" err="1" smtClean="0"/>
              <a:t>glucose</a:t>
            </a:r>
            <a:r>
              <a:rPr lang="it-IT" dirty="0" smtClean="0"/>
              <a:t> production in the </a:t>
            </a:r>
            <a:r>
              <a:rPr lang="it-IT" dirty="0" err="1" smtClean="0"/>
              <a:t>liver</a:t>
            </a:r>
            <a:r>
              <a:rPr lang="it-IT" dirty="0" smtClean="0"/>
              <a:t>. </a:t>
            </a:r>
            <a:r>
              <a:rPr lang="it-IT" dirty="0" err="1" smtClean="0"/>
              <a:t>While</a:t>
            </a:r>
            <a:r>
              <a:rPr lang="it-IT" dirty="0" smtClean="0"/>
              <a:t> </a:t>
            </a:r>
            <a:r>
              <a:rPr lang="it-IT" dirty="0" err="1" smtClean="0"/>
              <a:t>metformin's</a:t>
            </a:r>
            <a:r>
              <a:rPr lang="it-IT" dirty="0" smtClean="0"/>
              <a:t> </a:t>
            </a:r>
            <a:r>
              <a:rPr lang="it-IT" dirty="0" err="1" smtClean="0"/>
              <a:t>mechanism</a:t>
            </a:r>
            <a:r>
              <a:rPr lang="it-IT" dirty="0" smtClean="0"/>
              <a:t>(</a:t>
            </a:r>
            <a:r>
              <a:rPr lang="it-IT" dirty="0" err="1" smtClean="0"/>
              <a:t>s</a:t>
            </a:r>
            <a:r>
              <a:rPr lang="it-IT" dirty="0" smtClean="0"/>
              <a:t>) of </a:t>
            </a:r>
            <a:r>
              <a:rPr lang="it-IT" dirty="0" err="1" smtClean="0"/>
              <a:t>action</a:t>
            </a:r>
            <a:r>
              <a:rPr lang="it-IT" dirty="0" smtClean="0"/>
              <a:t> </a:t>
            </a:r>
            <a:r>
              <a:rPr lang="it-IT" dirty="0" err="1" smtClean="0"/>
              <a:t>remain</a:t>
            </a:r>
            <a:r>
              <a:rPr lang="it-IT" dirty="0" smtClean="0"/>
              <a:t> </a:t>
            </a:r>
            <a:r>
              <a:rPr lang="it-IT" dirty="0" err="1" smtClean="0"/>
              <a:t>controversial</a:t>
            </a:r>
            <a:r>
              <a:rPr lang="it-IT" dirty="0" smtClean="0"/>
              <a:t>, </a:t>
            </a:r>
            <a:r>
              <a:rPr lang="it-IT" dirty="0" err="1" smtClean="0"/>
              <a:t>current</a:t>
            </a:r>
            <a:r>
              <a:rPr lang="it-IT" dirty="0" smtClean="0"/>
              <a:t> </a:t>
            </a:r>
            <a:r>
              <a:rPr lang="it-IT" dirty="0" err="1" smtClean="0"/>
              <a:t>evidence</a:t>
            </a:r>
            <a:r>
              <a:rPr lang="it-IT" dirty="0" smtClean="0"/>
              <a:t> </a:t>
            </a:r>
            <a:r>
              <a:rPr lang="it-IT" dirty="0" err="1" smtClean="0"/>
              <a:t>indicates</a:t>
            </a:r>
            <a:r>
              <a:rPr lang="it-IT" dirty="0" smtClean="0"/>
              <a:t> </a:t>
            </a:r>
            <a:r>
              <a:rPr lang="it-IT" dirty="0" err="1" smtClean="0"/>
              <a:t>that</a:t>
            </a:r>
            <a:r>
              <a:rPr lang="it-IT" dirty="0" smtClean="0"/>
              <a:t> </a:t>
            </a:r>
            <a:r>
              <a:rPr lang="it-IT" dirty="0" err="1" smtClean="0"/>
              <a:t>metformin's</a:t>
            </a:r>
            <a:r>
              <a:rPr lang="it-IT" dirty="0" smtClean="0"/>
              <a:t> </a:t>
            </a:r>
            <a:r>
              <a:rPr lang="it-IT" dirty="0" err="1" smtClean="0"/>
              <a:t>most</a:t>
            </a:r>
            <a:r>
              <a:rPr lang="it-IT" dirty="0" smtClean="0"/>
              <a:t> </a:t>
            </a:r>
            <a:r>
              <a:rPr lang="it-IT" dirty="0" err="1" smtClean="0"/>
              <a:t>important</a:t>
            </a:r>
            <a:r>
              <a:rPr lang="it-IT" dirty="0" smtClean="0"/>
              <a:t> </a:t>
            </a:r>
            <a:r>
              <a:rPr lang="it-IT" dirty="0" err="1" smtClean="0"/>
              <a:t>effect</a:t>
            </a:r>
            <a:r>
              <a:rPr lang="it-IT" dirty="0" smtClean="0"/>
              <a:t> in </a:t>
            </a:r>
            <a:r>
              <a:rPr lang="it-IT" dirty="0" err="1" smtClean="0"/>
              <a:t>treating</a:t>
            </a:r>
            <a:r>
              <a:rPr lang="it-IT" dirty="0" smtClean="0"/>
              <a:t> </a:t>
            </a:r>
            <a:r>
              <a:rPr lang="it-IT" dirty="0" err="1" smtClean="0"/>
              <a:t>diabetes</a:t>
            </a:r>
            <a:r>
              <a:rPr lang="it-IT" dirty="0" smtClean="0"/>
              <a:t> </a:t>
            </a:r>
            <a:r>
              <a:rPr lang="it-IT" dirty="0" err="1" smtClean="0"/>
              <a:t>is</a:t>
            </a:r>
            <a:r>
              <a:rPr lang="it-IT" dirty="0" smtClean="0"/>
              <a:t> to </a:t>
            </a:r>
            <a:r>
              <a:rPr lang="it-IT" dirty="0" err="1" smtClean="0"/>
              <a:t>lower</a:t>
            </a:r>
            <a:r>
              <a:rPr lang="it-IT" dirty="0" smtClean="0"/>
              <a:t> the </a:t>
            </a:r>
            <a:r>
              <a:rPr lang="it-IT" dirty="0" err="1" smtClean="0"/>
              <a:t>hepatic</a:t>
            </a:r>
            <a:r>
              <a:rPr lang="it-IT" dirty="0" smtClean="0"/>
              <a:t> production of </a:t>
            </a:r>
            <a:r>
              <a:rPr lang="it-IT" dirty="0" err="1" smtClean="0"/>
              <a:t>glucose</a:t>
            </a:r>
            <a:r>
              <a:rPr lang="it-IT" dirty="0" smtClean="0"/>
              <a:t> (</a:t>
            </a:r>
            <a:r>
              <a:rPr lang="it-IT" dirty="0" err="1" smtClean="0"/>
              <a:t>as</a:t>
            </a:r>
            <a:r>
              <a:rPr lang="it-IT" dirty="0" smtClean="0"/>
              <a:t> </a:t>
            </a:r>
            <a:r>
              <a:rPr lang="it-IT" dirty="0" err="1" smtClean="0"/>
              <a:t>summarized</a:t>
            </a:r>
            <a:r>
              <a:rPr lang="it-IT" dirty="0" smtClean="0"/>
              <a:t> in the top </a:t>
            </a:r>
            <a:r>
              <a:rPr lang="it-IT" dirty="0" err="1" smtClean="0"/>
              <a:t>left</a:t>
            </a:r>
            <a:r>
              <a:rPr lang="it-IT" dirty="0" smtClean="0"/>
              <a:t> box). </a:t>
            </a:r>
            <a:r>
              <a:rPr lang="it-IT" dirty="0" err="1" smtClean="0"/>
              <a:t>Current</a:t>
            </a:r>
            <a:r>
              <a:rPr lang="it-IT" dirty="0" smtClean="0"/>
              <a:t> </a:t>
            </a:r>
            <a:r>
              <a:rPr lang="it-IT" dirty="0" err="1" smtClean="0"/>
              <a:t>evidence</a:t>
            </a:r>
            <a:r>
              <a:rPr lang="it-IT" dirty="0" smtClean="0"/>
              <a:t> </a:t>
            </a:r>
            <a:r>
              <a:rPr lang="it-IT" dirty="0" err="1" smtClean="0"/>
              <a:t>suggests</a:t>
            </a:r>
            <a:r>
              <a:rPr lang="it-IT" dirty="0" smtClean="0"/>
              <a:t> </a:t>
            </a:r>
            <a:r>
              <a:rPr lang="it-IT" dirty="0" err="1" smtClean="0"/>
              <a:t>that</a:t>
            </a:r>
            <a:r>
              <a:rPr lang="it-IT" dirty="0" smtClean="0"/>
              <a:t> </a:t>
            </a:r>
            <a:r>
              <a:rPr lang="it-IT" dirty="0" err="1" smtClean="0"/>
              <a:t>results</a:t>
            </a:r>
            <a:r>
              <a:rPr lang="it-IT" dirty="0" smtClean="0"/>
              <a:t> from a </a:t>
            </a:r>
            <a:r>
              <a:rPr lang="it-IT" dirty="0" err="1" smtClean="0"/>
              <a:t>combination</a:t>
            </a:r>
            <a:r>
              <a:rPr lang="it-IT" dirty="0" smtClean="0"/>
              <a:t> of </a:t>
            </a:r>
            <a:r>
              <a:rPr lang="it-IT" dirty="0" err="1" smtClean="0"/>
              <a:t>intracellular</a:t>
            </a:r>
            <a:r>
              <a:rPr lang="it-IT" dirty="0" smtClean="0"/>
              <a:t> </a:t>
            </a:r>
            <a:r>
              <a:rPr lang="it-IT" dirty="0" err="1" smtClean="0"/>
              <a:t>effects</a:t>
            </a:r>
            <a:r>
              <a:rPr lang="it-IT" dirty="0" smtClean="0"/>
              <a:t> in the </a:t>
            </a:r>
            <a:r>
              <a:rPr lang="it-IT" dirty="0" err="1" smtClean="0"/>
              <a:t>liver</a:t>
            </a:r>
            <a:r>
              <a:rPr lang="it-IT" dirty="0" smtClean="0"/>
              <a:t>. </a:t>
            </a:r>
            <a:r>
              <a:rPr lang="it-IT" dirty="0" err="1" smtClean="0"/>
              <a:t>When</a:t>
            </a:r>
            <a:r>
              <a:rPr lang="it-IT" dirty="0" smtClean="0"/>
              <a:t> </a:t>
            </a:r>
            <a:r>
              <a:rPr lang="it-IT" dirty="0" err="1" smtClean="0"/>
              <a:t>metformin</a:t>
            </a:r>
            <a:r>
              <a:rPr lang="it-IT" dirty="0" smtClean="0"/>
              <a:t> </a:t>
            </a:r>
            <a:r>
              <a:rPr lang="it-IT" dirty="0" err="1" smtClean="0"/>
              <a:t>is</a:t>
            </a:r>
            <a:r>
              <a:rPr lang="it-IT" dirty="0" smtClean="0"/>
              <a:t> </a:t>
            </a:r>
            <a:r>
              <a:rPr lang="it-IT" dirty="0" err="1" smtClean="0"/>
              <a:t>taken</a:t>
            </a:r>
            <a:r>
              <a:rPr lang="it-IT" dirty="0" smtClean="0"/>
              <a:t> </a:t>
            </a:r>
            <a:r>
              <a:rPr lang="it-IT" dirty="0" err="1" smtClean="0"/>
              <a:t>orally</a:t>
            </a:r>
            <a:r>
              <a:rPr lang="it-IT" dirty="0" smtClean="0"/>
              <a:t>, </a:t>
            </a:r>
            <a:r>
              <a:rPr lang="it-IT" dirty="0" err="1" smtClean="0"/>
              <a:t>it</a:t>
            </a:r>
            <a:r>
              <a:rPr lang="it-IT" dirty="0" smtClean="0"/>
              <a:t> </a:t>
            </a:r>
            <a:r>
              <a:rPr lang="it-IT" dirty="0" err="1" smtClean="0"/>
              <a:t>is</a:t>
            </a:r>
            <a:r>
              <a:rPr lang="it-IT" dirty="0" smtClean="0"/>
              <a:t> </a:t>
            </a:r>
            <a:r>
              <a:rPr lang="it-IT" dirty="0" err="1" smtClean="0"/>
              <a:t>absorbed</a:t>
            </a:r>
            <a:r>
              <a:rPr lang="it-IT" dirty="0" smtClean="0"/>
              <a:t> </a:t>
            </a:r>
            <a:r>
              <a:rPr lang="it-IT" dirty="0" err="1" smtClean="0"/>
              <a:t>into</a:t>
            </a:r>
            <a:r>
              <a:rPr lang="it-IT" dirty="0" smtClean="0"/>
              <a:t> </a:t>
            </a:r>
            <a:r>
              <a:rPr lang="it-IT" dirty="0" err="1" smtClean="0"/>
              <a:t>hepatocytes</a:t>
            </a:r>
            <a:r>
              <a:rPr lang="it-IT" dirty="0" smtClean="0"/>
              <a:t> from the </a:t>
            </a:r>
            <a:r>
              <a:rPr lang="it-IT" dirty="0" err="1" smtClean="0"/>
              <a:t>portal</a:t>
            </a:r>
            <a:r>
              <a:rPr lang="it-IT" dirty="0" smtClean="0"/>
              <a:t> </a:t>
            </a:r>
            <a:r>
              <a:rPr lang="it-IT" dirty="0" err="1" smtClean="0"/>
              <a:t>vein</a:t>
            </a:r>
            <a:r>
              <a:rPr lang="it-IT" dirty="0" smtClean="0"/>
              <a:t> </a:t>
            </a:r>
            <a:r>
              <a:rPr lang="it-IT" dirty="0" err="1" smtClean="0"/>
              <a:t>through</a:t>
            </a:r>
            <a:r>
              <a:rPr lang="it-IT" dirty="0" smtClean="0"/>
              <a:t> plasma membrane </a:t>
            </a:r>
            <a:r>
              <a:rPr lang="it-IT" dirty="0" err="1" smtClean="0"/>
              <a:t>transporters</a:t>
            </a:r>
            <a:r>
              <a:rPr lang="it-IT" dirty="0" smtClean="0"/>
              <a:t>, </a:t>
            </a:r>
            <a:r>
              <a:rPr lang="it-IT" dirty="0" err="1" smtClean="0"/>
              <a:t>including</a:t>
            </a:r>
            <a:r>
              <a:rPr lang="it-IT" dirty="0" smtClean="0"/>
              <a:t> the </a:t>
            </a:r>
            <a:r>
              <a:rPr lang="it-IT" dirty="0" err="1" smtClean="0"/>
              <a:t>organic</a:t>
            </a:r>
            <a:r>
              <a:rPr lang="it-IT" dirty="0" smtClean="0"/>
              <a:t> </a:t>
            </a:r>
            <a:r>
              <a:rPr lang="it-IT" dirty="0" err="1" smtClean="0"/>
              <a:t>cation</a:t>
            </a:r>
            <a:r>
              <a:rPr lang="it-IT" dirty="0" smtClean="0"/>
              <a:t> </a:t>
            </a:r>
            <a:r>
              <a:rPr lang="it-IT" dirty="0" err="1" smtClean="0"/>
              <a:t>transporter</a:t>
            </a:r>
            <a:r>
              <a:rPr lang="it-IT" dirty="0" smtClean="0"/>
              <a:t> 1 (OCT1). Inside the </a:t>
            </a:r>
            <a:r>
              <a:rPr lang="it-IT" dirty="0" err="1" smtClean="0"/>
              <a:t>cell</a:t>
            </a:r>
            <a:r>
              <a:rPr lang="it-IT" dirty="0" smtClean="0"/>
              <a:t> </a:t>
            </a:r>
            <a:r>
              <a:rPr lang="it-IT" dirty="0" err="1" smtClean="0"/>
              <a:t>metformin</a:t>
            </a:r>
            <a:r>
              <a:rPr lang="it-IT" dirty="0" smtClean="0"/>
              <a:t> </a:t>
            </a:r>
            <a:r>
              <a:rPr lang="it-IT" dirty="0" err="1" smtClean="0"/>
              <a:t>inhibits</a:t>
            </a:r>
            <a:r>
              <a:rPr lang="it-IT" dirty="0" smtClean="0"/>
              <a:t> </a:t>
            </a:r>
            <a:r>
              <a:rPr lang="it-IT" dirty="0" err="1" smtClean="0"/>
              <a:t>mitochondrial</a:t>
            </a:r>
            <a:r>
              <a:rPr lang="it-IT" dirty="0" smtClean="0"/>
              <a:t> </a:t>
            </a:r>
            <a:r>
              <a:rPr lang="it-IT" dirty="0" err="1" smtClean="0"/>
              <a:t>respiratory-chain</a:t>
            </a:r>
            <a:r>
              <a:rPr lang="it-IT" dirty="0" smtClean="0"/>
              <a:t> </a:t>
            </a:r>
            <a:r>
              <a:rPr lang="it-IT" dirty="0" err="1" smtClean="0"/>
              <a:t>complex</a:t>
            </a:r>
            <a:r>
              <a:rPr lang="it-IT" dirty="0" smtClean="0"/>
              <a:t> 1, </a:t>
            </a:r>
            <a:r>
              <a:rPr lang="it-IT" dirty="0" err="1" smtClean="0"/>
              <a:t>resulting</a:t>
            </a:r>
            <a:r>
              <a:rPr lang="it-IT" dirty="0" smtClean="0"/>
              <a:t> in </a:t>
            </a:r>
            <a:r>
              <a:rPr lang="it-IT" dirty="0" err="1" smtClean="0"/>
              <a:t>reduced</a:t>
            </a:r>
            <a:r>
              <a:rPr lang="it-IT" dirty="0" smtClean="0"/>
              <a:t> ATP </a:t>
            </a:r>
            <a:r>
              <a:rPr lang="it-IT" dirty="0" err="1" smtClean="0"/>
              <a:t>levels</a:t>
            </a:r>
            <a:r>
              <a:rPr lang="it-IT" dirty="0" smtClean="0"/>
              <a:t> and </a:t>
            </a:r>
            <a:r>
              <a:rPr lang="it-IT" dirty="0" err="1" smtClean="0"/>
              <a:t>increased</a:t>
            </a:r>
            <a:r>
              <a:rPr lang="it-IT" dirty="0" smtClean="0"/>
              <a:t> AMP. </a:t>
            </a:r>
            <a:r>
              <a:rPr lang="it-IT" dirty="0" err="1" smtClean="0"/>
              <a:t>Increased</a:t>
            </a:r>
            <a:r>
              <a:rPr lang="it-IT" dirty="0" smtClean="0"/>
              <a:t> AMP </a:t>
            </a:r>
            <a:r>
              <a:rPr lang="it-IT" dirty="0" err="1" smtClean="0"/>
              <a:t>levels</a:t>
            </a:r>
            <a:r>
              <a:rPr lang="it-IT" dirty="0" smtClean="0"/>
              <a:t> </a:t>
            </a:r>
            <a:r>
              <a:rPr lang="it-IT" dirty="0" err="1" smtClean="0"/>
              <a:t>activate</a:t>
            </a:r>
            <a:r>
              <a:rPr lang="it-IT" dirty="0" smtClean="0"/>
              <a:t> Adenosine </a:t>
            </a:r>
            <a:r>
              <a:rPr lang="it-IT" dirty="0" err="1" smtClean="0"/>
              <a:t>Monophosphate-Activated</a:t>
            </a:r>
            <a:r>
              <a:rPr lang="it-IT" dirty="0" smtClean="0"/>
              <a:t> </a:t>
            </a:r>
            <a:r>
              <a:rPr lang="it-IT" dirty="0" err="1" smtClean="0"/>
              <a:t>Protein</a:t>
            </a:r>
            <a:r>
              <a:rPr lang="it-IT" dirty="0" smtClean="0"/>
              <a:t> </a:t>
            </a:r>
            <a:r>
              <a:rPr lang="it-IT" dirty="0" err="1" smtClean="0"/>
              <a:t>Kinase</a:t>
            </a:r>
            <a:r>
              <a:rPr lang="it-IT" dirty="0" smtClean="0"/>
              <a:t> (AMPK), </a:t>
            </a:r>
            <a:r>
              <a:rPr lang="it-IT" dirty="0" err="1" smtClean="0"/>
              <a:t>which</a:t>
            </a:r>
            <a:r>
              <a:rPr lang="it-IT" dirty="0" smtClean="0"/>
              <a:t> </a:t>
            </a:r>
            <a:r>
              <a:rPr lang="it-IT" dirty="0" err="1" smtClean="0"/>
              <a:t>contributes</a:t>
            </a:r>
            <a:r>
              <a:rPr lang="it-IT" dirty="0" smtClean="0"/>
              <a:t> to </a:t>
            </a:r>
            <a:r>
              <a:rPr lang="it-IT" dirty="0" err="1" smtClean="0"/>
              <a:t>lowering</a:t>
            </a:r>
            <a:r>
              <a:rPr lang="it-IT" dirty="0" smtClean="0"/>
              <a:t> of </a:t>
            </a:r>
            <a:r>
              <a:rPr lang="it-IT" dirty="0" err="1" smtClean="0"/>
              <a:t>glucose</a:t>
            </a:r>
            <a:r>
              <a:rPr lang="it-IT" dirty="0" smtClean="0"/>
              <a:t> production by </a:t>
            </a:r>
            <a:r>
              <a:rPr lang="it-IT" dirty="0" err="1" smtClean="0"/>
              <a:t>at</a:t>
            </a:r>
            <a:r>
              <a:rPr lang="it-IT" dirty="0" smtClean="0"/>
              <a:t> </a:t>
            </a:r>
            <a:r>
              <a:rPr lang="it-IT" dirty="0" err="1" smtClean="0"/>
              <a:t>least</a:t>
            </a:r>
            <a:r>
              <a:rPr lang="it-IT" dirty="0" smtClean="0"/>
              <a:t> 2 </a:t>
            </a:r>
            <a:r>
              <a:rPr lang="it-IT" dirty="0" err="1" smtClean="0"/>
              <a:t>pathways</a:t>
            </a:r>
            <a:r>
              <a:rPr lang="it-IT" dirty="0" smtClean="0"/>
              <a:t>: i) </a:t>
            </a:r>
            <a:r>
              <a:rPr lang="it-IT" dirty="0" err="1" smtClean="0"/>
              <a:t>increased</a:t>
            </a:r>
            <a:r>
              <a:rPr lang="it-IT" dirty="0" smtClean="0"/>
              <a:t> AMPK </a:t>
            </a:r>
            <a:r>
              <a:rPr lang="it-IT" dirty="0" err="1" smtClean="0"/>
              <a:t>phosphorylates</a:t>
            </a:r>
            <a:r>
              <a:rPr lang="it-IT" dirty="0" smtClean="0"/>
              <a:t> CBP &amp; CRTC2 </a:t>
            </a:r>
            <a:r>
              <a:rPr lang="it-IT" dirty="0" err="1" smtClean="0"/>
              <a:t>transcription</a:t>
            </a:r>
            <a:r>
              <a:rPr lang="it-IT" dirty="0" smtClean="0"/>
              <a:t> </a:t>
            </a:r>
            <a:r>
              <a:rPr lang="it-IT" dirty="0" err="1" smtClean="0"/>
              <a:t>factors</a:t>
            </a:r>
            <a:r>
              <a:rPr lang="it-IT" dirty="0" smtClean="0"/>
              <a:t>, </a:t>
            </a:r>
            <a:r>
              <a:rPr lang="it-IT" dirty="0" err="1" smtClean="0"/>
              <a:t>which</a:t>
            </a:r>
            <a:r>
              <a:rPr lang="it-IT" dirty="0" smtClean="0"/>
              <a:t> </a:t>
            </a:r>
            <a:r>
              <a:rPr lang="it-IT" dirty="0" err="1" smtClean="0"/>
              <a:t>inhibits</a:t>
            </a:r>
            <a:r>
              <a:rPr lang="it-IT" dirty="0" smtClean="0"/>
              <a:t> </a:t>
            </a:r>
            <a:r>
              <a:rPr lang="it-IT" dirty="0" err="1" smtClean="0"/>
              <a:t>genes</a:t>
            </a:r>
            <a:r>
              <a:rPr lang="it-IT" dirty="0" smtClean="0"/>
              <a:t> </a:t>
            </a:r>
            <a:r>
              <a:rPr lang="it-IT" dirty="0" err="1" smtClean="0"/>
              <a:t>involved</a:t>
            </a:r>
            <a:r>
              <a:rPr lang="it-IT" dirty="0" smtClean="0"/>
              <a:t> in the production of </a:t>
            </a:r>
            <a:r>
              <a:rPr lang="it-IT" dirty="0" err="1" smtClean="0"/>
              <a:t>glucose</a:t>
            </a:r>
            <a:r>
              <a:rPr lang="it-IT" dirty="0" smtClean="0"/>
              <a:t> (“</a:t>
            </a:r>
            <a:r>
              <a:rPr lang="it-IT" dirty="0" err="1" smtClean="0"/>
              <a:t>gluconeogenic</a:t>
            </a:r>
            <a:r>
              <a:rPr lang="it-IT" dirty="0" smtClean="0"/>
              <a:t> </a:t>
            </a:r>
            <a:r>
              <a:rPr lang="it-IT" dirty="0" err="1" smtClean="0"/>
              <a:t>genes</a:t>
            </a:r>
            <a:r>
              <a:rPr lang="it-IT" dirty="0" smtClean="0"/>
              <a:t>”); ii) </a:t>
            </a:r>
            <a:r>
              <a:rPr lang="it-IT" dirty="0" err="1" smtClean="0"/>
              <a:t>increased</a:t>
            </a:r>
            <a:r>
              <a:rPr lang="it-IT" dirty="0" smtClean="0"/>
              <a:t> AMPK </a:t>
            </a:r>
            <a:r>
              <a:rPr lang="it-IT" dirty="0" err="1" smtClean="0"/>
              <a:t>also</a:t>
            </a:r>
            <a:r>
              <a:rPr lang="it-IT" dirty="0" smtClean="0"/>
              <a:t> </a:t>
            </a:r>
            <a:r>
              <a:rPr lang="it-IT" dirty="0" err="1" smtClean="0"/>
              <a:t>inhibits</a:t>
            </a:r>
            <a:r>
              <a:rPr lang="it-IT" dirty="0" smtClean="0"/>
              <a:t> </a:t>
            </a:r>
            <a:r>
              <a:rPr lang="it-IT" dirty="0" err="1" smtClean="0"/>
              <a:t>mitochondrial</a:t>
            </a:r>
            <a:r>
              <a:rPr lang="it-IT" dirty="0" smtClean="0"/>
              <a:t> glycerol-3-phosphate </a:t>
            </a:r>
            <a:r>
              <a:rPr lang="it-IT" dirty="0" err="1" smtClean="0"/>
              <a:t>dehydrogenase</a:t>
            </a:r>
            <a:r>
              <a:rPr lang="it-IT" dirty="0" smtClean="0"/>
              <a:t> (</a:t>
            </a:r>
            <a:r>
              <a:rPr lang="it-IT" dirty="0" err="1" smtClean="0"/>
              <a:t>mGPD</a:t>
            </a:r>
            <a:r>
              <a:rPr lang="it-IT" dirty="0" smtClean="0"/>
              <a:t>), </a:t>
            </a:r>
            <a:r>
              <a:rPr lang="it-IT" dirty="0" err="1" smtClean="0"/>
              <a:t>leading</a:t>
            </a:r>
            <a:r>
              <a:rPr lang="it-IT" dirty="0" smtClean="0"/>
              <a:t> to an </a:t>
            </a:r>
            <a:r>
              <a:rPr lang="it-IT" dirty="0" err="1" smtClean="0"/>
              <a:t>increase</a:t>
            </a:r>
            <a:r>
              <a:rPr lang="it-IT" dirty="0" smtClean="0"/>
              <a:t> in </a:t>
            </a:r>
            <a:r>
              <a:rPr lang="it-IT" dirty="0" err="1" smtClean="0"/>
              <a:t>cytosolic</a:t>
            </a:r>
            <a:r>
              <a:rPr lang="it-IT" dirty="0" smtClean="0"/>
              <a:t> NADH, </a:t>
            </a:r>
            <a:r>
              <a:rPr lang="it-IT" dirty="0" err="1" smtClean="0"/>
              <a:t>which</a:t>
            </a:r>
            <a:r>
              <a:rPr lang="it-IT" dirty="0" smtClean="0"/>
              <a:t> </a:t>
            </a:r>
            <a:r>
              <a:rPr lang="it-IT" dirty="0" err="1" smtClean="0"/>
              <a:t>both</a:t>
            </a:r>
            <a:r>
              <a:rPr lang="it-IT" dirty="0" smtClean="0"/>
              <a:t> </a:t>
            </a:r>
            <a:r>
              <a:rPr lang="it-IT" dirty="0" err="1" smtClean="0"/>
              <a:t>stimulates</a:t>
            </a:r>
            <a:r>
              <a:rPr lang="it-IT" dirty="0" smtClean="0"/>
              <a:t> the </a:t>
            </a:r>
            <a:r>
              <a:rPr lang="it-IT" dirty="0" err="1" smtClean="0"/>
              <a:t>conversion</a:t>
            </a:r>
            <a:r>
              <a:rPr lang="it-IT" dirty="0" smtClean="0"/>
              <a:t> of </a:t>
            </a:r>
            <a:r>
              <a:rPr lang="it-IT" dirty="0" err="1" smtClean="0"/>
              <a:t>pyruvate</a:t>
            </a:r>
            <a:r>
              <a:rPr lang="it-IT" dirty="0" smtClean="0"/>
              <a:t> to </a:t>
            </a:r>
            <a:r>
              <a:rPr lang="it-IT" dirty="0" err="1" smtClean="0"/>
              <a:t>lactate</a:t>
            </a:r>
            <a:r>
              <a:rPr lang="it-IT" dirty="0" smtClean="0"/>
              <a:t>, and </a:t>
            </a:r>
            <a:r>
              <a:rPr lang="it-IT" dirty="0" err="1" smtClean="0"/>
              <a:t>simultaneously</a:t>
            </a:r>
            <a:r>
              <a:rPr lang="it-IT" dirty="0" smtClean="0"/>
              <a:t> </a:t>
            </a:r>
            <a:r>
              <a:rPr lang="it-IT" dirty="0" err="1" smtClean="0"/>
              <a:t>decreases</a:t>
            </a:r>
            <a:r>
              <a:rPr lang="it-IT" dirty="0" smtClean="0"/>
              <a:t> </a:t>
            </a:r>
            <a:r>
              <a:rPr lang="it-IT" dirty="0" err="1" smtClean="0"/>
              <a:t>gluconeogenesis</a:t>
            </a:r>
            <a:r>
              <a:rPr lang="it-IT" dirty="0" smtClean="0"/>
              <a:t>. An </a:t>
            </a:r>
            <a:r>
              <a:rPr lang="it-IT" dirty="0" err="1" smtClean="0"/>
              <a:t>accumulation</a:t>
            </a:r>
            <a:r>
              <a:rPr lang="it-IT" dirty="0" smtClean="0"/>
              <a:t> of </a:t>
            </a:r>
            <a:r>
              <a:rPr lang="it-IT" dirty="0" err="1" smtClean="0"/>
              <a:t>lactate</a:t>
            </a:r>
            <a:r>
              <a:rPr lang="it-IT" dirty="0" smtClean="0"/>
              <a:t> to </a:t>
            </a:r>
            <a:r>
              <a:rPr lang="it-IT" dirty="0" err="1" smtClean="0"/>
              <a:t>dangerous</a:t>
            </a:r>
            <a:r>
              <a:rPr lang="it-IT" dirty="0" smtClean="0"/>
              <a:t> </a:t>
            </a:r>
            <a:r>
              <a:rPr lang="it-IT" dirty="0" err="1" smtClean="0"/>
              <a:t>levels</a:t>
            </a:r>
            <a:r>
              <a:rPr lang="it-IT" dirty="0" smtClean="0"/>
              <a:t> (</a:t>
            </a:r>
            <a:r>
              <a:rPr lang="it-IT" dirty="0" err="1" smtClean="0"/>
              <a:t>lactic</a:t>
            </a:r>
            <a:r>
              <a:rPr lang="it-IT" dirty="0" smtClean="0"/>
              <a:t> </a:t>
            </a:r>
            <a:r>
              <a:rPr lang="it-IT" dirty="0" err="1" smtClean="0"/>
              <a:t>acidosis</a:t>
            </a:r>
            <a:r>
              <a:rPr lang="it-IT" dirty="0" smtClean="0"/>
              <a:t>) can </a:t>
            </a:r>
            <a:r>
              <a:rPr lang="it-IT" dirty="0" err="1" smtClean="0"/>
              <a:t>occur</a:t>
            </a:r>
            <a:r>
              <a:rPr lang="it-IT" dirty="0" smtClean="0"/>
              <a:t> </a:t>
            </a:r>
            <a:r>
              <a:rPr lang="it-IT" dirty="0" err="1" smtClean="0"/>
              <a:t>when</a:t>
            </a:r>
            <a:r>
              <a:rPr lang="it-IT" dirty="0" smtClean="0"/>
              <a:t> </a:t>
            </a:r>
            <a:r>
              <a:rPr lang="it-IT" dirty="0" err="1" smtClean="0"/>
              <a:t>metformin</a:t>
            </a:r>
            <a:r>
              <a:rPr lang="it-IT" dirty="0" smtClean="0"/>
              <a:t> </a:t>
            </a:r>
            <a:r>
              <a:rPr lang="it-IT" dirty="0" err="1" smtClean="0"/>
              <a:t>is</a:t>
            </a:r>
            <a:r>
              <a:rPr lang="it-IT" dirty="0" smtClean="0"/>
              <a:t> </a:t>
            </a:r>
            <a:r>
              <a:rPr lang="it-IT" dirty="0" err="1" smtClean="0"/>
              <a:t>taken</a:t>
            </a:r>
            <a:r>
              <a:rPr lang="it-IT" dirty="0" smtClean="0"/>
              <a:t> by </a:t>
            </a:r>
            <a:r>
              <a:rPr lang="it-IT" dirty="0" err="1" smtClean="0"/>
              <a:t>patients</a:t>
            </a:r>
            <a:r>
              <a:rPr lang="it-IT" dirty="0" smtClean="0"/>
              <a:t> with </a:t>
            </a:r>
            <a:r>
              <a:rPr lang="it-IT" dirty="0" err="1" smtClean="0"/>
              <a:t>other</a:t>
            </a:r>
            <a:r>
              <a:rPr lang="it-IT" dirty="0" smtClean="0"/>
              <a:t> </a:t>
            </a:r>
            <a:r>
              <a:rPr lang="it-IT" dirty="0" err="1" smtClean="0"/>
              <a:t>conditions</a:t>
            </a:r>
            <a:r>
              <a:rPr lang="it-IT" dirty="0" smtClean="0"/>
              <a:t> </a:t>
            </a:r>
            <a:r>
              <a:rPr lang="it-IT" dirty="0" err="1" smtClean="0"/>
              <a:t>resulting</a:t>
            </a:r>
            <a:r>
              <a:rPr lang="it-IT" dirty="0" smtClean="0"/>
              <a:t> </a:t>
            </a:r>
            <a:r>
              <a:rPr lang="it-IT" dirty="0" err="1" smtClean="0"/>
              <a:t>metabolic</a:t>
            </a:r>
            <a:r>
              <a:rPr lang="it-IT" dirty="0" smtClean="0"/>
              <a:t> </a:t>
            </a:r>
            <a:r>
              <a:rPr lang="it-IT" dirty="0" err="1" smtClean="0"/>
              <a:t>acidosis</a:t>
            </a:r>
            <a:r>
              <a:rPr lang="it-IT" dirty="0" smtClean="0"/>
              <a:t> (</a:t>
            </a:r>
            <a:r>
              <a:rPr lang="it-IT" dirty="0" err="1" smtClean="0"/>
              <a:t>liver</a:t>
            </a:r>
            <a:r>
              <a:rPr lang="it-IT" dirty="0" smtClean="0"/>
              <a:t> </a:t>
            </a:r>
            <a:r>
              <a:rPr lang="it-IT" dirty="0" err="1" smtClean="0"/>
              <a:t>disease</a:t>
            </a:r>
            <a:r>
              <a:rPr lang="it-IT" dirty="0" smtClean="0"/>
              <a:t>, </a:t>
            </a:r>
            <a:r>
              <a:rPr lang="it-IT" dirty="0" err="1" smtClean="0"/>
              <a:t>heart</a:t>
            </a:r>
            <a:r>
              <a:rPr lang="it-IT" dirty="0" smtClean="0"/>
              <a:t> </a:t>
            </a:r>
            <a:r>
              <a:rPr lang="it-IT" dirty="0" err="1" smtClean="0"/>
              <a:t>failure</a:t>
            </a:r>
            <a:r>
              <a:rPr lang="it-IT" dirty="0" smtClean="0"/>
              <a:t>, </a:t>
            </a:r>
            <a:r>
              <a:rPr lang="it-IT" dirty="0" err="1" smtClean="0"/>
              <a:t>sepsis</a:t>
            </a:r>
            <a:r>
              <a:rPr lang="it-IT" dirty="0" smtClean="0"/>
              <a:t>, </a:t>
            </a:r>
            <a:r>
              <a:rPr lang="it-IT" dirty="0" err="1" smtClean="0"/>
              <a:t>alcohol</a:t>
            </a:r>
            <a:r>
              <a:rPr lang="it-IT" dirty="0" smtClean="0"/>
              <a:t> </a:t>
            </a:r>
            <a:r>
              <a:rPr lang="it-IT" dirty="0" err="1" smtClean="0"/>
              <a:t>abuse</a:t>
            </a:r>
            <a:r>
              <a:rPr lang="it-IT" dirty="0" smtClean="0"/>
              <a:t>), or </a:t>
            </a:r>
            <a:r>
              <a:rPr lang="it-IT" dirty="0" err="1" smtClean="0"/>
              <a:t>kidney</a:t>
            </a:r>
            <a:r>
              <a:rPr lang="it-IT" dirty="0" smtClean="0"/>
              <a:t> </a:t>
            </a:r>
            <a:r>
              <a:rPr lang="it-IT" dirty="0" err="1" smtClean="0"/>
              <a:t>disease</a:t>
            </a:r>
            <a:r>
              <a:rPr lang="it-IT" dirty="0" smtClean="0"/>
              <a:t> (</a:t>
            </a:r>
            <a:r>
              <a:rPr lang="it-IT" dirty="0" err="1" smtClean="0"/>
              <a:t>as</a:t>
            </a:r>
            <a:r>
              <a:rPr lang="it-IT" dirty="0" smtClean="0"/>
              <a:t> </a:t>
            </a:r>
            <a:r>
              <a:rPr lang="it-IT" dirty="0" err="1" smtClean="0"/>
              <a:t>indicated</a:t>
            </a:r>
            <a:r>
              <a:rPr lang="it-IT" dirty="0" smtClean="0"/>
              <a:t> by </a:t>
            </a:r>
            <a:r>
              <a:rPr lang="it-IT" dirty="0" err="1" smtClean="0"/>
              <a:t>elevated</a:t>
            </a:r>
            <a:r>
              <a:rPr lang="it-IT" dirty="0" smtClean="0"/>
              <a:t> creatinine </a:t>
            </a:r>
            <a:r>
              <a:rPr lang="it-IT" dirty="0" err="1" smtClean="0"/>
              <a:t>levels</a:t>
            </a:r>
            <a:r>
              <a:rPr lang="it-IT" dirty="0" smtClean="0"/>
              <a:t>) </a:t>
            </a:r>
            <a:r>
              <a:rPr lang="it-IT" dirty="0" err="1" smtClean="0"/>
              <a:t>because</a:t>
            </a:r>
            <a:r>
              <a:rPr lang="it-IT" dirty="0" smtClean="0"/>
              <a:t> </a:t>
            </a:r>
            <a:r>
              <a:rPr lang="it-IT" dirty="0" err="1" smtClean="0"/>
              <a:t>metformin</a:t>
            </a:r>
            <a:r>
              <a:rPr lang="it-IT" dirty="0" smtClean="0"/>
              <a:t> </a:t>
            </a:r>
            <a:r>
              <a:rPr lang="it-IT" dirty="0" err="1" smtClean="0"/>
              <a:t>is</a:t>
            </a:r>
            <a:r>
              <a:rPr lang="it-IT" dirty="0" smtClean="0"/>
              <a:t> </a:t>
            </a:r>
            <a:r>
              <a:rPr lang="it-IT" dirty="0" err="1" smtClean="0"/>
              <a:t>eliminated</a:t>
            </a:r>
            <a:r>
              <a:rPr lang="it-IT" dirty="0" smtClean="0"/>
              <a:t> by </a:t>
            </a:r>
            <a:r>
              <a:rPr lang="it-IT" dirty="0" err="1" smtClean="0"/>
              <a:t>renal</a:t>
            </a:r>
            <a:r>
              <a:rPr lang="it-IT" dirty="0" smtClean="0"/>
              <a:t> </a:t>
            </a:r>
            <a:r>
              <a:rPr lang="it-IT" dirty="0" err="1" smtClean="0"/>
              <a:t>excretion</a:t>
            </a:r>
            <a:r>
              <a:rPr lang="it-IT" dirty="0" smtClean="0"/>
              <a:t>) (He &amp; </a:t>
            </a:r>
            <a:r>
              <a:rPr lang="it-IT" dirty="0" err="1" smtClean="0"/>
              <a:t>Wondisford</a:t>
            </a:r>
            <a:r>
              <a:rPr lang="it-IT" dirty="0" smtClean="0"/>
              <a:t>, 2015; Nolte Kennedy &amp; </a:t>
            </a:r>
            <a:r>
              <a:rPr lang="it-IT" dirty="0" err="1" smtClean="0"/>
              <a:t>Masharani</a:t>
            </a:r>
            <a:r>
              <a:rPr lang="it-IT" dirty="0" smtClean="0"/>
              <a:t>, 2015).</a:t>
            </a:r>
          </a:p>
          <a:p>
            <a:endParaRPr lang="it-IT" dirty="0" smtClean="0"/>
          </a:p>
          <a:p>
            <a:r>
              <a:rPr lang="it-IT" dirty="0" smtClean="0"/>
              <a:t>source</a:t>
            </a:r>
          </a:p>
          <a:p>
            <a:r>
              <a:rPr lang="it-IT" dirty="0" smtClean="0"/>
              <a:t>http://</a:t>
            </a:r>
            <a:r>
              <a:rPr lang="it-IT" dirty="0" err="1" smtClean="0"/>
              <a:t>tmedweb.tulane.edu</a:t>
            </a:r>
            <a:r>
              <a:rPr lang="it-IT" dirty="0" smtClean="0"/>
              <a:t>/</a:t>
            </a:r>
            <a:r>
              <a:rPr lang="it-IT" dirty="0" err="1" smtClean="0"/>
              <a:t>pharmwiki</a:t>
            </a:r>
            <a:r>
              <a:rPr lang="it-IT" dirty="0" smtClean="0"/>
              <a:t>/</a:t>
            </a:r>
            <a:r>
              <a:rPr lang="it-IT" dirty="0" err="1" smtClean="0"/>
              <a:t>doku.php</a:t>
            </a:r>
            <a:r>
              <a:rPr lang="it-IT" dirty="0" smtClean="0"/>
              <a:t>/</a:t>
            </a:r>
            <a:r>
              <a:rPr lang="it-IT" dirty="0" err="1" smtClean="0"/>
              <a:t>hypoglycemics_acting_on_liver_muscle_adipose_tissue</a:t>
            </a:r>
            <a:endParaRPr lang="it-IT" dirty="0" smtClean="0"/>
          </a:p>
          <a:p>
            <a:endParaRPr lang="it-IT" dirty="0"/>
          </a:p>
        </p:txBody>
      </p:sp>
      <p:sp>
        <p:nvSpPr>
          <p:cNvPr id="4" name="Segnaposto numero diapositiva 3"/>
          <p:cNvSpPr>
            <a:spLocks noGrp="1"/>
          </p:cNvSpPr>
          <p:nvPr>
            <p:ph type="sldNum" sz="quarter" idx="10"/>
          </p:nvPr>
        </p:nvSpPr>
        <p:spPr/>
        <p:txBody>
          <a:bodyPr/>
          <a:lstStyle/>
          <a:p>
            <a:fld id="{5949E4B4-5D00-7847-BF68-7A9B92E1FB3C}" type="slidenum">
              <a:rPr lang="it-IT" smtClean="0"/>
              <a:t>41</a:t>
            </a:fld>
            <a:endParaRPr lang="it-IT"/>
          </a:p>
        </p:txBody>
      </p:sp>
    </p:spTree>
    <p:extLst>
      <p:ext uri="{BB962C8B-B14F-4D97-AF65-F5344CB8AC3E}">
        <p14:creationId xmlns:p14="http://schemas.microsoft.com/office/powerpoint/2010/main" val="2395992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Targeting</a:t>
            </a:r>
            <a:r>
              <a:rPr lang="it-IT" dirty="0" smtClean="0"/>
              <a:t> </a:t>
            </a:r>
            <a:r>
              <a:rPr lang="it-IT" dirty="0" err="1" smtClean="0"/>
              <a:t>hepatic</a:t>
            </a:r>
            <a:r>
              <a:rPr lang="it-IT" dirty="0" smtClean="0"/>
              <a:t> </a:t>
            </a:r>
            <a:r>
              <a:rPr lang="it-IT" dirty="0" err="1" smtClean="0"/>
              <a:t>glucose</a:t>
            </a:r>
            <a:r>
              <a:rPr lang="it-IT" dirty="0" smtClean="0"/>
              <a:t> </a:t>
            </a:r>
            <a:r>
              <a:rPr lang="it-IT" dirty="0" err="1" smtClean="0"/>
              <a:t>metabolism</a:t>
            </a:r>
            <a:r>
              <a:rPr lang="it-IT" dirty="0" smtClean="0"/>
              <a:t> in the treatment of </a:t>
            </a:r>
            <a:r>
              <a:rPr lang="it-IT" dirty="0" err="1" smtClean="0"/>
              <a:t>type</a:t>
            </a:r>
            <a:r>
              <a:rPr lang="it-IT" dirty="0" smtClean="0"/>
              <a:t> 2 </a:t>
            </a:r>
            <a:r>
              <a:rPr lang="it-IT" dirty="0" err="1" smtClean="0"/>
              <a:t>diabetes</a:t>
            </a:r>
            <a:endParaRPr lang="it-IT" dirty="0" smtClean="0"/>
          </a:p>
          <a:p>
            <a:r>
              <a:rPr lang="it-IT" dirty="0" err="1" smtClean="0"/>
              <a:t>Amy</a:t>
            </a:r>
            <a:r>
              <a:rPr lang="it-IT" dirty="0" smtClean="0"/>
              <a:t> K. </a:t>
            </a:r>
            <a:r>
              <a:rPr lang="it-IT" dirty="0" err="1" smtClean="0"/>
              <a:t>Rines</a:t>
            </a:r>
            <a:r>
              <a:rPr lang="it-IT" dirty="0" smtClean="0"/>
              <a:t>, </a:t>
            </a:r>
            <a:r>
              <a:rPr lang="it-IT" dirty="0" err="1" smtClean="0"/>
              <a:t>Kfir</a:t>
            </a:r>
            <a:r>
              <a:rPr lang="it-IT" dirty="0" smtClean="0"/>
              <a:t> </a:t>
            </a:r>
            <a:r>
              <a:rPr lang="it-IT" dirty="0" err="1" smtClean="0"/>
              <a:t>Sharabi</a:t>
            </a:r>
            <a:r>
              <a:rPr lang="it-IT" dirty="0" smtClean="0"/>
              <a:t>, Clint D. </a:t>
            </a:r>
            <a:r>
              <a:rPr lang="it-IT" dirty="0" err="1" smtClean="0"/>
              <a:t>J</a:t>
            </a:r>
            <a:r>
              <a:rPr lang="it-IT" dirty="0" smtClean="0"/>
              <a:t>. </a:t>
            </a:r>
            <a:r>
              <a:rPr lang="it-IT" dirty="0" err="1" smtClean="0"/>
              <a:t>Tavares</a:t>
            </a:r>
            <a:r>
              <a:rPr lang="it-IT" dirty="0" smtClean="0"/>
              <a:t> &amp; Pere </a:t>
            </a:r>
            <a:r>
              <a:rPr lang="it-IT" dirty="0" err="1" smtClean="0"/>
              <a:t>Puigserver</a:t>
            </a:r>
            <a:endParaRPr lang="it-IT" dirty="0" smtClean="0"/>
          </a:p>
          <a:p>
            <a:r>
              <a:rPr lang="it-IT" dirty="0" smtClean="0"/>
              <a:t>Nature </a:t>
            </a:r>
            <a:r>
              <a:rPr lang="it-IT" dirty="0" err="1" smtClean="0"/>
              <a:t>Reviews</a:t>
            </a:r>
            <a:r>
              <a:rPr lang="it-IT" dirty="0" smtClean="0"/>
              <a:t> </a:t>
            </a:r>
            <a:r>
              <a:rPr lang="it-IT" dirty="0" err="1" smtClean="0"/>
              <a:t>Drug</a:t>
            </a:r>
            <a:r>
              <a:rPr lang="it-IT" dirty="0" smtClean="0"/>
              <a:t> </a:t>
            </a:r>
            <a:r>
              <a:rPr lang="it-IT" dirty="0" err="1" smtClean="0"/>
              <a:t>Discovery</a:t>
            </a:r>
            <a:r>
              <a:rPr lang="it-IT" dirty="0" smtClean="0"/>
              <a:t> volume 15, </a:t>
            </a:r>
            <a:r>
              <a:rPr lang="it-IT" dirty="0" err="1" smtClean="0"/>
              <a:t>pages</a:t>
            </a:r>
            <a:r>
              <a:rPr lang="it-IT" dirty="0" smtClean="0"/>
              <a:t> 786–804 (2016)</a:t>
            </a:r>
            <a:endParaRPr lang="it-IT" dirty="0"/>
          </a:p>
        </p:txBody>
      </p:sp>
      <p:sp>
        <p:nvSpPr>
          <p:cNvPr id="4" name="Segnaposto numero diapositiva 3"/>
          <p:cNvSpPr>
            <a:spLocks noGrp="1"/>
          </p:cNvSpPr>
          <p:nvPr>
            <p:ph type="sldNum" sz="quarter" idx="10"/>
          </p:nvPr>
        </p:nvSpPr>
        <p:spPr/>
        <p:txBody>
          <a:bodyPr/>
          <a:lstStyle/>
          <a:p>
            <a:fld id="{5949E4B4-5D00-7847-BF68-7A9B92E1FB3C}" type="slidenum">
              <a:rPr lang="it-IT" smtClean="0"/>
              <a:t>42</a:t>
            </a:fld>
            <a:endParaRPr lang="it-IT"/>
          </a:p>
        </p:txBody>
      </p:sp>
    </p:spTree>
    <p:extLst>
      <p:ext uri="{BB962C8B-B14F-4D97-AF65-F5344CB8AC3E}">
        <p14:creationId xmlns:p14="http://schemas.microsoft.com/office/powerpoint/2010/main" val="444032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Adipocyte</a:t>
            </a:r>
            <a:r>
              <a:rPr lang="it-IT" dirty="0" smtClean="0"/>
              <a:t> </a:t>
            </a:r>
            <a:r>
              <a:rPr lang="it-IT" dirty="0" err="1" smtClean="0"/>
              <a:t>lipolysis</a:t>
            </a:r>
            <a:r>
              <a:rPr lang="it-IT" dirty="0" smtClean="0"/>
              <a:t> and </a:t>
            </a:r>
            <a:r>
              <a:rPr lang="it-IT" dirty="0" err="1" smtClean="0"/>
              <a:t>insulin</a:t>
            </a:r>
            <a:r>
              <a:rPr lang="it-IT" dirty="0" smtClean="0"/>
              <a:t> </a:t>
            </a:r>
            <a:r>
              <a:rPr lang="it-IT" dirty="0" err="1" smtClean="0"/>
              <a:t>resistance</a:t>
            </a:r>
            <a:r>
              <a:rPr lang="it-IT" dirty="0" smtClean="0"/>
              <a:t>.</a:t>
            </a:r>
          </a:p>
          <a:p>
            <a:r>
              <a:rPr lang="it-IT" dirty="0" smtClean="0"/>
              <a:t>Pauline </a:t>
            </a:r>
            <a:r>
              <a:rPr lang="it-IT" dirty="0" err="1" smtClean="0"/>
              <a:t>Morigny</a:t>
            </a:r>
            <a:r>
              <a:rPr lang="it-IT" dirty="0" smtClean="0"/>
              <a:t>, Marianne </a:t>
            </a:r>
            <a:r>
              <a:rPr lang="it-IT" dirty="0" err="1" smtClean="0"/>
              <a:t>Houssier</a:t>
            </a:r>
            <a:r>
              <a:rPr lang="it-IT" dirty="0" smtClean="0"/>
              <a:t>, +1 </a:t>
            </a:r>
            <a:r>
              <a:rPr lang="it-IT" dirty="0" err="1" smtClean="0"/>
              <a:t>author</a:t>
            </a:r>
            <a:r>
              <a:rPr lang="it-IT" dirty="0" smtClean="0"/>
              <a:t> Dominique </a:t>
            </a:r>
            <a:r>
              <a:rPr lang="it-IT" dirty="0" err="1" smtClean="0"/>
              <a:t>LanginPublished</a:t>
            </a:r>
            <a:r>
              <a:rPr lang="it-IT" dirty="0" smtClean="0"/>
              <a:t> in </a:t>
            </a:r>
            <a:r>
              <a:rPr lang="it-IT" dirty="0" err="1" smtClean="0"/>
              <a:t>Biochimie</a:t>
            </a:r>
            <a:r>
              <a:rPr lang="it-IT" dirty="0" smtClean="0"/>
              <a:t> 2016</a:t>
            </a:r>
          </a:p>
          <a:p>
            <a:r>
              <a:rPr lang="it-IT" dirty="0" smtClean="0"/>
              <a:t>DOI:10.1016/j.biochi.2015.10.024</a:t>
            </a:r>
            <a:endParaRPr lang="it-IT" dirty="0"/>
          </a:p>
        </p:txBody>
      </p:sp>
      <p:sp>
        <p:nvSpPr>
          <p:cNvPr id="4" name="Segnaposto numero diapositiva 3"/>
          <p:cNvSpPr>
            <a:spLocks noGrp="1"/>
          </p:cNvSpPr>
          <p:nvPr>
            <p:ph type="sldNum" sz="quarter" idx="10"/>
          </p:nvPr>
        </p:nvSpPr>
        <p:spPr/>
        <p:txBody>
          <a:bodyPr/>
          <a:lstStyle/>
          <a:p>
            <a:fld id="{5949E4B4-5D00-7847-BF68-7A9B92E1FB3C}" type="slidenum">
              <a:rPr lang="it-IT" smtClean="0"/>
              <a:t>44</a:t>
            </a:fld>
            <a:endParaRPr lang="it-IT"/>
          </a:p>
        </p:txBody>
      </p:sp>
    </p:spTree>
    <p:extLst>
      <p:ext uri="{BB962C8B-B14F-4D97-AF65-F5344CB8AC3E}">
        <p14:creationId xmlns:p14="http://schemas.microsoft.com/office/powerpoint/2010/main" val="23439100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Glucose</a:t>
            </a:r>
            <a:r>
              <a:rPr lang="it-IT" dirty="0" smtClean="0"/>
              <a:t> </a:t>
            </a:r>
            <a:r>
              <a:rPr lang="it-IT" dirty="0" err="1" smtClean="0"/>
              <a:t>neurotoxicity</a:t>
            </a:r>
            <a:endParaRPr lang="it-IT" dirty="0" smtClean="0"/>
          </a:p>
          <a:p>
            <a:r>
              <a:rPr lang="it-IT" dirty="0" smtClean="0"/>
              <a:t>David </a:t>
            </a:r>
            <a:r>
              <a:rPr lang="it-IT" dirty="0" err="1" smtClean="0"/>
              <a:t>R</a:t>
            </a:r>
            <a:r>
              <a:rPr lang="it-IT" dirty="0" smtClean="0"/>
              <a:t>. </a:t>
            </a:r>
            <a:r>
              <a:rPr lang="it-IT" dirty="0" err="1" smtClean="0"/>
              <a:t>Tomlinson</a:t>
            </a:r>
            <a:r>
              <a:rPr lang="it-IT" dirty="0" smtClean="0"/>
              <a:t> &amp; Natalie </a:t>
            </a:r>
            <a:r>
              <a:rPr lang="it-IT" dirty="0" err="1" smtClean="0"/>
              <a:t>J</a:t>
            </a:r>
            <a:r>
              <a:rPr lang="it-IT" dirty="0" smtClean="0"/>
              <a:t>. </a:t>
            </a:r>
            <a:r>
              <a:rPr lang="it-IT" dirty="0" err="1" smtClean="0"/>
              <a:t>Gardiner</a:t>
            </a:r>
            <a:endParaRPr lang="it-IT" dirty="0" smtClean="0"/>
          </a:p>
          <a:p>
            <a:r>
              <a:rPr lang="it-IT" dirty="0" smtClean="0"/>
              <a:t>Nature </a:t>
            </a:r>
            <a:r>
              <a:rPr lang="it-IT" dirty="0" err="1" smtClean="0"/>
              <a:t>Reviews</a:t>
            </a:r>
            <a:r>
              <a:rPr lang="it-IT" dirty="0" smtClean="0"/>
              <a:t> </a:t>
            </a:r>
            <a:r>
              <a:rPr lang="it-IT" dirty="0" err="1" smtClean="0"/>
              <a:t>Neuroscience</a:t>
            </a:r>
            <a:r>
              <a:rPr lang="it-IT" dirty="0" smtClean="0"/>
              <a:t> volume 9, </a:t>
            </a:r>
            <a:r>
              <a:rPr lang="it-IT" dirty="0" err="1" smtClean="0"/>
              <a:t>pages</a:t>
            </a:r>
            <a:r>
              <a:rPr lang="it-IT" dirty="0" smtClean="0"/>
              <a:t> 36–45 (2008)</a:t>
            </a:r>
          </a:p>
          <a:p>
            <a:endParaRPr lang="it-IT" dirty="0" smtClean="0"/>
          </a:p>
          <a:p>
            <a:r>
              <a:rPr lang="it-IT" dirty="0" err="1" smtClean="0"/>
              <a:t>https</a:t>
            </a:r>
            <a:r>
              <a:rPr lang="it-IT" dirty="0" smtClean="0"/>
              <a:t>://</a:t>
            </a:r>
            <a:r>
              <a:rPr lang="it-IT" dirty="0" err="1" smtClean="0"/>
              <a:t>www.nature.com</a:t>
            </a:r>
            <a:r>
              <a:rPr lang="it-IT" dirty="0" smtClean="0"/>
              <a:t>/</a:t>
            </a:r>
            <a:r>
              <a:rPr lang="it-IT" dirty="0" err="1" smtClean="0"/>
              <a:t>articles</a:t>
            </a:r>
            <a:r>
              <a:rPr lang="it-IT" dirty="0" smtClean="0"/>
              <a:t>/nrn2294</a:t>
            </a:r>
            <a:endParaRPr lang="it-IT" dirty="0"/>
          </a:p>
        </p:txBody>
      </p:sp>
      <p:sp>
        <p:nvSpPr>
          <p:cNvPr id="4" name="Segnaposto numero diapositiva 3"/>
          <p:cNvSpPr>
            <a:spLocks noGrp="1"/>
          </p:cNvSpPr>
          <p:nvPr>
            <p:ph type="sldNum" sz="quarter" idx="10"/>
          </p:nvPr>
        </p:nvSpPr>
        <p:spPr/>
        <p:txBody>
          <a:bodyPr/>
          <a:lstStyle/>
          <a:p>
            <a:fld id="{5949E4B4-5D00-7847-BF68-7A9B92E1FB3C}" type="slidenum">
              <a:rPr lang="it-IT" smtClean="0"/>
              <a:t>48</a:t>
            </a:fld>
            <a:endParaRPr lang="it-IT"/>
          </a:p>
        </p:txBody>
      </p:sp>
    </p:spTree>
    <p:extLst>
      <p:ext uri="{BB962C8B-B14F-4D97-AF65-F5344CB8AC3E}">
        <p14:creationId xmlns:p14="http://schemas.microsoft.com/office/powerpoint/2010/main" val="773343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www.ncbi.nlm.nih.gov</a:t>
            </a:r>
            <a:r>
              <a:rPr lang="it-IT" dirty="0" smtClean="0"/>
              <a:t>/</a:t>
            </a:r>
            <a:r>
              <a:rPr lang="it-IT" dirty="0" err="1" smtClean="0"/>
              <a:t>pmc</a:t>
            </a:r>
            <a:r>
              <a:rPr lang="it-IT" dirty="0" smtClean="0"/>
              <a:t>/</a:t>
            </a:r>
            <a:r>
              <a:rPr lang="it-IT" dirty="0" err="1" smtClean="0"/>
              <a:t>articles</a:t>
            </a:r>
            <a:r>
              <a:rPr lang="it-IT" dirty="0" smtClean="0"/>
              <a:t>/PMC4723237/pdf/ad-7-1-90.pdf</a:t>
            </a:r>
            <a:endParaRPr lang="it-IT" dirty="0"/>
          </a:p>
        </p:txBody>
      </p:sp>
      <p:sp>
        <p:nvSpPr>
          <p:cNvPr id="4" name="Segnaposto numero diapositiva 3"/>
          <p:cNvSpPr>
            <a:spLocks noGrp="1"/>
          </p:cNvSpPr>
          <p:nvPr>
            <p:ph type="sldNum" sz="quarter" idx="10"/>
          </p:nvPr>
        </p:nvSpPr>
        <p:spPr/>
        <p:txBody>
          <a:bodyPr/>
          <a:lstStyle/>
          <a:p>
            <a:fld id="{5949E4B4-5D00-7847-BF68-7A9B92E1FB3C}" type="slidenum">
              <a:rPr lang="it-IT" smtClean="0"/>
              <a:t>49</a:t>
            </a:fld>
            <a:endParaRPr lang="it-IT"/>
          </a:p>
        </p:txBody>
      </p:sp>
    </p:spTree>
    <p:extLst>
      <p:ext uri="{BB962C8B-B14F-4D97-AF65-F5344CB8AC3E}">
        <p14:creationId xmlns:p14="http://schemas.microsoft.com/office/powerpoint/2010/main" val="23148660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smtClean="0"/>
              <a:t>The </a:t>
            </a:r>
            <a:r>
              <a:rPr lang="it-IT" dirty="0" err="1" smtClean="0"/>
              <a:t>glyoxalase</a:t>
            </a:r>
            <a:r>
              <a:rPr lang="it-IT" dirty="0" smtClean="0"/>
              <a:t> </a:t>
            </a:r>
            <a:r>
              <a:rPr lang="it-IT" dirty="0" err="1" smtClean="0"/>
              <a:t>pathway</a:t>
            </a:r>
            <a:r>
              <a:rPr lang="it-IT" dirty="0" smtClean="0"/>
              <a:t>: the first </a:t>
            </a:r>
            <a:r>
              <a:rPr lang="it-IT" dirty="0" err="1" smtClean="0"/>
              <a:t>hundred</a:t>
            </a:r>
            <a:r>
              <a:rPr lang="it-IT" dirty="0" smtClean="0"/>
              <a:t> </a:t>
            </a:r>
            <a:r>
              <a:rPr lang="it-IT" dirty="0" err="1" smtClean="0"/>
              <a:t>years</a:t>
            </a:r>
            <a:r>
              <a:rPr lang="it-IT" dirty="0" smtClean="0"/>
              <a:t>… and </a:t>
            </a:r>
            <a:r>
              <a:rPr lang="it-IT" dirty="0" err="1" smtClean="0"/>
              <a:t>beyondMarta</a:t>
            </a:r>
            <a:r>
              <a:rPr lang="it-IT" dirty="0" smtClean="0"/>
              <a:t> </a:t>
            </a:r>
            <a:r>
              <a:rPr lang="it-IT" dirty="0" err="1" smtClean="0"/>
              <a:t>Sousa</a:t>
            </a:r>
            <a:r>
              <a:rPr lang="it-IT" dirty="0" smtClean="0"/>
              <a:t> Silva, Ricardo A. </a:t>
            </a:r>
            <a:r>
              <a:rPr lang="it-IT" dirty="0" err="1" smtClean="0"/>
              <a:t>Gomes</a:t>
            </a:r>
            <a:r>
              <a:rPr lang="it-IT" dirty="0" smtClean="0"/>
              <a:t>, Antonio E. N. Ferreira, Ana </a:t>
            </a:r>
            <a:r>
              <a:rPr lang="it-IT" dirty="0" err="1" smtClean="0"/>
              <a:t>Ponces</a:t>
            </a:r>
            <a:r>
              <a:rPr lang="it-IT" dirty="0" smtClean="0"/>
              <a:t> </a:t>
            </a:r>
            <a:r>
              <a:rPr lang="it-IT" dirty="0" err="1" smtClean="0"/>
              <a:t>Freire</a:t>
            </a:r>
            <a:r>
              <a:rPr lang="it-IT" dirty="0" smtClean="0"/>
              <a:t>, Carlos </a:t>
            </a:r>
            <a:r>
              <a:rPr lang="it-IT" dirty="0" err="1" smtClean="0"/>
              <a:t>CordeiroBiochemical</a:t>
            </a:r>
            <a:r>
              <a:rPr lang="it-IT" dirty="0" smtClean="0"/>
              <a:t> Journal </a:t>
            </a:r>
            <a:r>
              <a:rPr lang="it-IT" dirty="0" err="1" smtClean="0"/>
              <a:t>Jul</a:t>
            </a:r>
            <a:r>
              <a:rPr lang="it-IT" dirty="0" smtClean="0"/>
              <a:t> 01, 2013, 453 (1) 1-15; DOI: 10.1042/BJ20121743</a:t>
            </a:r>
            <a:endParaRPr lang="it-IT" dirty="0"/>
          </a:p>
        </p:txBody>
      </p:sp>
      <p:sp>
        <p:nvSpPr>
          <p:cNvPr id="4" name="Segnaposto numero diapositiva 3"/>
          <p:cNvSpPr>
            <a:spLocks noGrp="1"/>
          </p:cNvSpPr>
          <p:nvPr>
            <p:ph type="sldNum" sz="quarter" idx="10"/>
          </p:nvPr>
        </p:nvSpPr>
        <p:spPr/>
        <p:txBody>
          <a:bodyPr/>
          <a:lstStyle/>
          <a:p>
            <a:fld id="{5949E4B4-5D00-7847-BF68-7A9B92E1FB3C}" type="slidenum">
              <a:rPr lang="it-IT" smtClean="0"/>
              <a:t>50</a:t>
            </a:fld>
            <a:endParaRPr lang="it-IT"/>
          </a:p>
        </p:txBody>
      </p:sp>
    </p:spTree>
    <p:extLst>
      <p:ext uri="{BB962C8B-B14F-4D97-AF65-F5344CB8AC3E}">
        <p14:creationId xmlns:p14="http://schemas.microsoft.com/office/powerpoint/2010/main" val="25027458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smtClean="0"/>
              <a:t>The </a:t>
            </a:r>
            <a:r>
              <a:rPr lang="it-IT" dirty="0" err="1" smtClean="0"/>
              <a:t>glyoxalase</a:t>
            </a:r>
            <a:r>
              <a:rPr lang="it-IT" dirty="0" smtClean="0"/>
              <a:t> </a:t>
            </a:r>
            <a:r>
              <a:rPr lang="it-IT" dirty="0" err="1" smtClean="0"/>
              <a:t>pathway</a:t>
            </a:r>
            <a:r>
              <a:rPr lang="it-IT" dirty="0" smtClean="0"/>
              <a:t>: the first </a:t>
            </a:r>
            <a:r>
              <a:rPr lang="it-IT" dirty="0" err="1" smtClean="0"/>
              <a:t>hundred</a:t>
            </a:r>
            <a:r>
              <a:rPr lang="it-IT" dirty="0" smtClean="0"/>
              <a:t> </a:t>
            </a:r>
            <a:r>
              <a:rPr lang="it-IT" dirty="0" err="1" smtClean="0"/>
              <a:t>years</a:t>
            </a:r>
            <a:r>
              <a:rPr lang="it-IT" dirty="0" smtClean="0"/>
              <a:t>… and </a:t>
            </a:r>
            <a:r>
              <a:rPr lang="it-IT" dirty="0" err="1" smtClean="0"/>
              <a:t>beyondMarta</a:t>
            </a:r>
            <a:r>
              <a:rPr lang="it-IT" dirty="0" smtClean="0"/>
              <a:t> </a:t>
            </a:r>
            <a:r>
              <a:rPr lang="it-IT" dirty="0" err="1" smtClean="0"/>
              <a:t>Sousa</a:t>
            </a:r>
            <a:r>
              <a:rPr lang="it-IT" dirty="0" smtClean="0"/>
              <a:t> Silva, Ricardo A. </a:t>
            </a:r>
            <a:r>
              <a:rPr lang="it-IT" dirty="0" err="1" smtClean="0"/>
              <a:t>Gomes</a:t>
            </a:r>
            <a:r>
              <a:rPr lang="it-IT" dirty="0" smtClean="0"/>
              <a:t>, Antonio E. N. Ferreira, Ana </a:t>
            </a:r>
            <a:r>
              <a:rPr lang="it-IT" dirty="0" err="1" smtClean="0"/>
              <a:t>Ponces</a:t>
            </a:r>
            <a:r>
              <a:rPr lang="it-IT" dirty="0" smtClean="0"/>
              <a:t> </a:t>
            </a:r>
            <a:r>
              <a:rPr lang="it-IT" dirty="0" err="1" smtClean="0"/>
              <a:t>Freire</a:t>
            </a:r>
            <a:r>
              <a:rPr lang="it-IT" dirty="0" smtClean="0"/>
              <a:t>, Carlos </a:t>
            </a:r>
            <a:r>
              <a:rPr lang="it-IT" dirty="0" err="1" smtClean="0"/>
              <a:t>CordeiroBiochemical</a:t>
            </a:r>
            <a:r>
              <a:rPr lang="it-IT" dirty="0" smtClean="0"/>
              <a:t> Journal </a:t>
            </a:r>
            <a:r>
              <a:rPr lang="it-IT" dirty="0" err="1" smtClean="0"/>
              <a:t>Jul</a:t>
            </a:r>
            <a:r>
              <a:rPr lang="it-IT" dirty="0" smtClean="0"/>
              <a:t> 01, 2013, 453 (1) 1-15; DOI: 10.1042/BJ20121743</a:t>
            </a:r>
          </a:p>
          <a:p>
            <a:endParaRPr lang="it-IT" dirty="0"/>
          </a:p>
        </p:txBody>
      </p:sp>
      <p:sp>
        <p:nvSpPr>
          <p:cNvPr id="4" name="Segnaposto numero diapositiva 3"/>
          <p:cNvSpPr>
            <a:spLocks noGrp="1"/>
          </p:cNvSpPr>
          <p:nvPr>
            <p:ph type="sldNum" sz="quarter" idx="10"/>
          </p:nvPr>
        </p:nvSpPr>
        <p:spPr/>
        <p:txBody>
          <a:bodyPr/>
          <a:lstStyle/>
          <a:p>
            <a:fld id="{5949E4B4-5D00-7847-BF68-7A9B92E1FB3C}" type="slidenum">
              <a:rPr lang="it-IT" smtClean="0"/>
              <a:t>51</a:t>
            </a:fld>
            <a:endParaRPr lang="it-IT"/>
          </a:p>
        </p:txBody>
      </p:sp>
    </p:spTree>
    <p:extLst>
      <p:ext uri="{BB962C8B-B14F-4D97-AF65-F5344CB8AC3E}">
        <p14:creationId xmlns:p14="http://schemas.microsoft.com/office/powerpoint/2010/main" val="2011755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smtClean="0"/>
              <a:t>Principi di biochimica</a:t>
            </a:r>
            <a:r>
              <a:rPr lang="it-IT" baseline="0" dirty="0" smtClean="0"/>
              <a:t> </a:t>
            </a:r>
            <a:r>
              <a:rPr lang="it-IT" baseline="0" dirty="0" err="1" smtClean="0"/>
              <a:t>Lehninger</a:t>
            </a:r>
            <a:endParaRPr lang="it-IT" baseline="0" dirty="0" smtClean="0"/>
          </a:p>
          <a:p>
            <a:r>
              <a:rPr lang="it-IT" baseline="0" dirty="0" err="1" smtClean="0"/>
              <a:t>ebook</a:t>
            </a:r>
            <a:r>
              <a:rPr lang="it-IT" baseline="0" dirty="0" smtClean="0"/>
              <a:t> per il docente</a:t>
            </a:r>
            <a:endParaRPr lang="it-IT" dirty="0" smtClean="0"/>
          </a:p>
          <a:p>
            <a:endParaRPr lang="it-IT" dirty="0"/>
          </a:p>
        </p:txBody>
      </p:sp>
      <p:sp>
        <p:nvSpPr>
          <p:cNvPr id="4" name="Segnaposto numero diapositiva 3"/>
          <p:cNvSpPr>
            <a:spLocks noGrp="1"/>
          </p:cNvSpPr>
          <p:nvPr>
            <p:ph type="sldNum" sz="quarter" idx="10"/>
          </p:nvPr>
        </p:nvSpPr>
        <p:spPr/>
        <p:txBody>
          <a:bodyPr/>
          <a:lstStyle/>
          <a:p>
            <a:fld id="{5949E4B4-5D00-7847-BF68-7A9B92E1FB3C}" type="slidenum">
              <a:rPr lang="it-IT" smtClean="0"/>
              <a:t>6</a:t>
            </a:fld>
            <a:endParaRPr lang="it-IT"/>
          </a:p>
        </p:txBody>
      </p:sp>
    </p:spTree>
    <p:extLst>
      <p:ext uri="{BB962C8B-B14F-4D97-AF65-F5344CB8AC3E}">
        <p14:creationId xmlns:p14="http://schemas.microsoft.com/office/powerpoint/2010/main" val="3812783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Chemical</a:t>
            </a:r>
            <a:r>
              <a:rPr lang="it-IT" dirty="0" smtClean="0"/>
              <a:t> </a:t>
            </a:r>
            <a:r>
              <a:rPr lang="it-IT" dirty="0" err="1" smtClean="0"/>
              <a:t>structures</a:t>
            </a:r>
            <a:r>
              <a:rPr lang="it-IT" dirty="0" smtClean="0"/>
              <a:t> of MAGE</a:t>
            </a:r>
            <a:r>
              <a:rPr lang="it-IT" baseline="0" dirty="0" smtClean="0"/>
              <a:t> (MAGE, </a:t>
            </a:r>
            <a:r>
              <a:rPr lang="it-IT" baseline="0" dirty="0" err="1" smtClean="0"/>
              <a:t>methylglyoxal-derived</a:t>
            </a:r>
            <a:r>
              <a:rPr lang="it-IT" baseline="0" dirty="0" smtClean="0"/>
              <a:t> AGE; AGE, </a:t>
            </a:r>
            <a:r>
              <a:rPr lang="it-IT" baseline="0" dirty="0" err="1" smtClean="0"/>
              <a:t>advanced</a:t>
            </a:r>
            <a:r>
              <a:rPr lang="it-IT" baseline="0" dirty="0" smtClean="0"/>
              <a:t> </a:t>
            </a:r>
            <a:r>
              <a:rPr lang="it-IT" baseline="0" dirty="0" err="1" smtClean="0"/>
              <a:t>glycation</a:t>
            </a:r>
            <a:r>
              <a:rPr lang="it-IT" baseline="0" dirty="0" smtClean="0"/>
              <a:t> end-</a:t>
            </a:r>
            <a:r>
              <a:rPr lang="it-IT" baseline="0" dirty="0" err="1" smtClean="0"/>
              <a:t>product</a:t>
            </a:r>
            <a:r>
              <a:rPr lang="it-IT" baseline="0" dirty="0" smtClean="0"/>
              <a:t>)</a:t>
            </a:r>
            <a:endParaRPr lang="it-IT" dirty="0" smtClean="0"/>
          </a:p>
          <a:p>
            <a:r>
              <a:rPr lang="it-IT" dirty="0" err="1" smtClean="0"/>
              <a:t>Methylglyoxal</a:t>
            </a:r>
            <a:r>
              <a:rPr lang="it-IT" dirty="0" smtClean="0"/>
              <a:t> </a:t>
            </a:r>
            <a:r>
              <a:rPr lang="it-IT" dirty="0" err="1" smtClean="0"/>
              <a:t>reacts</a:t>
            </a:r>
            <a:r>
              <a:rPr lang="it-IT" dirty="0" smtClean="0"/>
              <a:t> </a:t>
            </a:r>
            <a:r>
              <a:rPr lang="it-IT" dirty="0" err="1" smtClean="0"/>
              <a:t>preferentially</a:t>
            </a:r>
            <a:r>
              <a:rPr lang="it-IT" dirty="0" smtClean="0"/>
              <a:t> with arginine side </a:t>
            </a:r>
            <a:r>
              <a:rPr lang="it-IT" dirty="0" err="1" smtClean="0"/>
              <a:t>chains</a:t>
            </a:r>
            <a:r>
              <a:rPr lang="it-IT" dirty="0" smtClean="0"/>
              <a:t> to </a:t>
            </a:r>
            <a:r>
              <a:rPr lang="it-IT" dirty="0" err="1" smtClean="0"/>
              <a:t>form</a:t>
            </a:r>
            <a:r>
              <a:rPr lang="it-IT" dirty="0" smtClean="0"/>
              <a:t> </a:t>
            </a:r>
            <a:r>
              <a:rPr lang="it-IT" dirty="0" err="1" smtClean="0"/>
              <a:t>hydroimidazolones</a:t>
            </a:r>
            <a:r>
              <a:rPr lang="it-IT" dirty="0" smtClean="0"/>
              <a:t> (MG-H1, MG-H2 and MG-H3), </a:t>
            </a:r>
            <a:r>
              <a:rPr lang="it-IT" dirty="0" err="1" smtClean="0"/>
              <a:t>tetrahydropyrimidine</a:t>
            </a:r>
            <a:r>
              <a:rPr lang="it-IT" dirty="0" smtClean="0"/>
              <a:t> (THP) and </a:t>
            </a:r>
            <a:r>
              <a:rPr lang="it-IT" dirty="0" err="1" smtClean="0"/>
              <a:t>argpyrimidine</a:t>
            </a:r>
            <a:r>
              <a:rPr lang="it-IT" dirty="0" smtClean="0"/>
              <a:t>, a </a:t>
            </a:r>
            <a:r>
              <a:rPr lang="it-IT" dirty="0" err="1" smtClean="0"/>
              <a:t>fluorescent</a:t>
            </a:r>
            <a:r>
              <a:rPr lang="it-IT" dirty="0" smtClean="0"/>
              <a:t> MAGE. </a:t>
            </a:r>
            <a:r>
              <a:rPr lang="it-IT" dirty="0" err="1" smtClean="0"/>
              <a:t>Methylglyoxal</a:t>
            </a:r>
            <a:r>
              <a:rPr lang="it-IT" dirty="0" smtClean="0"/>
              <a:t> </a:t>
            </a:r>
            <a:r>
              <a:rPr lang="it-IT" dirty="0" err="1" smtClean="0"/>
              <a:t>reacts</a:t>
            </a:r>
            <a:r>
              <a:rPr lang="it-IT" dirty="0" smtClean="0"/>
              <a:t> </a:t>
            </a:r>
            <a:r>
              <a:rPr lang="it-IT" dirty="0" err="1" smtClean="0"/>
              <a:t>also</a:t>
            </a:r>
            <a:r>
              <a:rPr lang="it-IT" dirty="0" smtClean="0"/>
              <a:t> with </a:t>
            </a:r>
            <a:r>
              <a:rPr lang="it-IT" dirty="0" err="1" smtClean="0"/>
              <a:t>lysine</a:t>
            </a:r>
            <a:r>
              <a:rPr lang="it-IT" dirty="0" smtClean="0"/>
              <a:t> </a:t>
            </a:r>
            <a:r>
              <a:rPr lang="it-IT" dirty="0" err="1" smtClean="0"/>
              <a:t>residues</a:t>
            </a:r>
            <a:r>
              <a:rPr lang="it-IT" dirty="0" smtClean="0"/>
              <a:t> to </a:t>
            </a:r>
            <a:r>
              <a:rPr lang="it-IT" dirty="0" err="1" smtClean="0"/>
              <a:t>form</a:t>
            </a:r>
            <a:r>
              <a:rPr lang="it-IT" dirty="0" smtClean="0"/>
              <a:t> CEL. </a:t>
            </a:r>
            <a:r>
              <a:rPr lang="it-IT" dirty="0" err="1" smtClean="0"/>
              <a:t>Protein</a:t>
            </a:r>
            <a:r>
              <a:rPr lang="it-IT" dirty="0" smtClean="0"/>
              <a:t> cross-</a:t>
            </a:r>
            <a:r>
              <a:rPr lang="it-IT" dirty="0" err="1" smtClean="0"/>
              <a:t>links</a:t>
            </a:r>
            <a:r>
              <a:rPr lang="it-IT" dirty="0" smtClean="0"/>
              <a:t> are </a:t>
            </a:r>
            <a:r>
              <a:rPr lang="it-IT" dirty="0" err="1" smtClean="0"/>
              <a:t>also</a:t>
            </a:r>
            <a:r>
              <a:rPr lang="it-IT" dirty="0" smtClean="0"/>
              <a:t> </a:t>
            </a:r>
            <a:r>
              <a:rPr lang="it-IT" dirty="0" err="1" smtClean="0"/>
              <a:t>observed</a:t>
            </a:r>
            <a:r>
              <a:rPr lang="it-IT" dirty="0" smtClean="0"/>
              <a:t> with </a:t>
            </a:r>
            <a:r>
              <a:rPr lang="it-IT" dirty="0" err="1" smtClean="0"/>
              <a:t>lysine</a:t>
            </a:r>
            <a:r>
              <a:rPr lang="it-IT" dirty="0" smtClean="0"/>
              <a:t> </a:t>
            </a:r>
            <a:r>
              <a:rPr lang="it-IT" dirty="0" err="1" smtClean="0"/>
              <a:t>residues</a:t>
            </a:r>
            <a:r>
              <a:rPr lang="it-IT" dirty="0" smtClean="0"/>
              <a:t>, </a:t>
            </a:r>
            <a:r>
              <a:rPr lang="it-IT" dirty="0" err="1" smtClean="0"/>
              <a:t>forming</a:t>
            </a:r>
            <a:r>
              <a:rPr lang="it-IT" dirty="0" smtClean="0"/>
              <a:t> MOLD, and with </a:t>
            </a:r>
            <a:r>
              <a:rPr lang="it-IT" dirty="0" err="1" smtClean="0"/>
              <a:t>both</a:t>
            </a:r>
            <a:r>
              <a:rPr lang="it-IT" dirty="0" smtClean="0"/>
              <a:t> </a:t>
            </a:r>
            <a:r>
              <a:rPr lang="it-IT" dirty="0" err="1" smtClean="0"/>
              <a:t>lysine</a:t>
            </a:r>
            <a:r>
              <a:rPr lang="it-IT" dirty="0" smtClean="0"/>
              <a:t> and arginine </a:t>
            </a:r>
            <a:r>
              <a:rPr lang="it-IT" dirty="0" err="1" smtClean="0"/>
              <a:t>residues</a:t>
            </a:r>
            <a:r>
              <a:rPr lang="it-IT" dirty="0" smtClean="0"/>
              <a:t>, </a:t>
            </a:r>
            <a:r>
              <a:rPr lang="it-IT" dirty="0" err="1" smtClean="0"/>
              <a:t>originating</a:t>
            </a:r>
            <a:r>
              <a:rPr lang="it-IT" dirty="0" smtClean="0"/>
              <a:t> </a:t>
            </a:r>
            <a:r>
              <a:rPr lang="it-IT" dirty="0" err="1" smtClean="0"/>
              <a:t>methylglyoxal-derived</a:t>
            </a:r>
            <a:r>
              <a:rPr lang="it-IT" dirty="0" smtClean="0"/>
              <a:t> </a:t>
            </a:r>
            <a:r>
              <a:rPr lang="it-IT" dirty="0" err="1" smtClean="0"/>
              <a:t>imidazolium</a:t>
            </a:r>
            <a:r>
              <a:rPr lang="it-IT" dirty="0" smtClean="0"/>
              <a:t> cross-</a:t>
            </a:r>
            <a:r>
              <a:rPr lang="it-IT" dirty="0" err="1" smtClean="0"/>
              <a:t>links</a:t>
            </a:r>
            <a:r>
              <a:rPr lang="it-IT" dirty="0" smtClean="0"/>
              <a:t> (MODIC). To </a:t>
            </a:r>
            <a:r>
              <a:rPr lang="it-IT" dirty="0" err="1" smtClean="0"/>
              <a:t>better</a:t>
            </a:r>
            <a:r>
              <a:rPr lang="it-IT" dirty="0" smtClean="0"/>
              <a:t> </a:t>
            </a:r>
            <a:r>
              <a:rPr lang="it-IT" dirty="0" err="1" smtClean="0"/>
              <a:t>understand</a:t>
            </a:r>
            <a:r>
              <a:rPr lang="it-IT" dirty="0" smtClean="0"/>
              <a:t> the </a:t>
            </a:r>
            <a:r>
              <a:rPr lang="it-IT" dirty="0" err="1" smtClean="0"/>
              <a:t>modification</a:t>
            </a:r>
            <a:r>
              <a:rPr lang="it-IT" dirty="0" smtClean="0"/>
              <a:t> </a:t>
            </a:r>
            <a:r>
              <a:rPr lang="it-IT" dirty="0" err="1" smtClean="0"/>
              <a:t>caused</a:t>
            </a:r>
            <a:r>
              <a:rPr lang="it-IT" dirty="0" smtClean="0"/>
              <a:t> by </a:t>
            </a:r>
            <a:r>
              <a:rPr lang="it-IT" dirty="0" err="1" smtClean="0"/>
              <a:t>methylglyoxal</a:t>
            </a:r>
            <a:r>
              <a:rPr lang="it-IT" dirty="0" smtClean="0"/>
              <a:t>, arginine and </a:t>
            </a:r>
            <a:r>
              <a:rPr lang="it-IT" dirty="0" err="1" smtClean="0"/>
              <a:t>lysine</a:t>
            </a:r>
            <a:r>
              <a:rPr lang="it-IT" dirty="0" smtClean="0"/>
              <a:t> side </a:t>
            </a:r>
            <a:r>
              <a:rPr lang="it-IT" dirty="0" err="1" smtClean="0"/>
              <a:t>chains</a:t>
            </a:r>
            <a:r>
              <a:rPr lang="it-IT" dirty="0" smtClean="0"/>
              <a:t> are </a:t>
            </a:r>
            <a:r>
              <a:rPr lang="it-IT" dirty="0" err="1" smtClean="0"/>
              <a:t>also</a:t>
            </a:r>
            <a:r>
              <a:rPr lang="it-IT" dirty="0" smtClean="0"/>
              <a:t> </a:t>
            </a:r>
            <a:r>
              <a:rPr lang="it-IT" dirty="0" err="1" smtClean="0"/>
              <a:t>shown</a:t>
            </a:r>
            <a:r>
              <a:rPr lang="it-IT" dirty="0" smtClean="0"/>
              <a:t>.</a:t>
            </a:r>
          </a:p>
          <a:p>
            <a:endParaRPr lang="it-IT" dirty="0" smtClean="0"/>
          </a:p>
          <a:p>
            <a:r>
              <a:rPr lang="it-IT" dirty="0" smtClean="0"/>
              <a:t>source</a:t>
            </a:r>
          </a:p>
          <a:p>
            <a:r>
              <a:rPr lang="it-IT" dirty="0" smtClean="0"/>
              <a:t>source</a:t>
            </a:r>
          </a:p>
          <a:p>
            <a:r>
              <a:rPr lang="it-IT" dirty="0" err="1" smtClean="0"/>
              <a:t>Investigating</a:t>
            </a:r>
            <a:r>
              <a:rPr lang="it-IT" dirty="0" smtClean="0"/>
              <a:t> the </a:t>
            </a:r>
            <a:r>
              <a:rPr lang="it-IT" dirty="0" err="1" smtClean="0"/>
              <a:t>Glycating</a:t>
            </a:r>
            <a:r>
              <a:rPr lang="it-IT" dirty="0" smtClean="0"/>
              <a:t> </a:t>
            </a:r>
            <a:r>
              <a:rPr lang="it-IT" dirty="0" err="1" smtClean="0"/>
              <a:t>Effects</a:t>
            </a:r>
            <a:r>
              <a:rPr lang="it-IT" dirty="0" smtClean="0"/>
              <a:t> of </a:t>
            </a:r>
            <a:r>
              <a:rPr lang="it-IT" dirty="0" err="1" smtClean="0"/>
              <a:t>Glucose</a:t>
            </a:r>
            <a:r>
              <a:rPr lang="it-IT" dirty="0" smtClean="0"/>
              <a:t>, </a:t>
            </a:r>
            <a:r>
              <a:rPr lang="it-IT" dirty="0" err="1" smtClean="0"/>
              <a:t>Glyoxal</a:t>
            </a:r>
            <a:r>
              <a:rPr lang="it-IT" dirty="0" smtClean="0"/>
              <a:t> and </a:t>
            </a:r>
            <a:r>
              <a:rPr lang="it-IT" dirty="0" err="1" smtClean="0"/>
              <a:t>Methylglyoxal</a:t>
            </a:r>
            <a:r>
              <a:rPr lang="it-IT" dirty="0" smtClean="0"/>
              <a:t> on Human </a:t>
            </a:r>
            <a:r>
              <a:rPr lang="it-IT" dirty="0" err="1" smtClean="0"/>
              <a:t>Sperm</a:t>
            </a:r>
            <a:endParaRPr lang="it-IT" dirty="0" smtClean="0"/>
          </a:p>
          <a:p>
            <a:r>
              <a:rPr lang="it-IT" dirty="0" smtClean="0"/>
              <a:t>Clare </a:t>
            </a:r>
            <a:r>
              <a:rPr lang="it-IT" dirty="0" err="1" smtClean="0"/>
              <a:t>Nevin</a:t>
            </a:r>
            <a:r>
              <a:rPr lang="it-IT" dirty="0" smtClean="0"/>
              <a:t>, Lauren </a:t>
            </a:r>
            <a:r>
              <a:rPr lang="it-IT" dirty="0" err="1" smtClean="0"/>
              <a:t>McNeil</a:t>
            </a:r>
            <a:r>
              <a:rPr lang="it-IT" dirty="0" smtClean="0"/>
              <a:t>, </a:t>
            </a:r>
            <a:r>
              <a:rPr lang="it-IT" dirty="0" err="1" smtClean="0"/>
              <a:t>Nessar</a:t>
            </a:r>
            <a:r>
              <a:rPr lang="it-IT" dirty="0" smtClean="0"/>
              <a:t> Ahmed, Chris </a:t>
            </a:r>
            <a:r>
              <a:rPr lang="it-IT" dirty="0" err="1" smtClean="0"/>
              <a:t>Murgatroyd</a:t>
            </a:r>
            <a:r>
              <a:rPr lang="it-IT" dirty="0" smtClean="0"/>
              <a:t>, Daniel </a:t>
            </a:r>
            <a:r>
              <a:rPr lang="it-IT" dirty="0" err="1" smtClean="0"/>
              <a:t>Brison</a:t>
            </a:r>
            <a:r>
              <a:rPr lang="it-IT" dirty="0" smtClean="0"/>
              <a:t> &amp; Michael Carroll </a:t>
            </a:r>
          </a:p>
          <a:p>
            <a:r>
              <a:rPr lang="it-IT" dirty="0" err="1" smtClean="0"/>
              <a:t>Scientific</a:t>
            </a:r>
            <a:r>
              <a:rPr lang="it-IT" dirty="0" smtClean="0"/>
              <a:t> </a:t>
            </a:r>
            <a:r>
              <a:rPr lang="it-IT" dirty="0" err="1" smtClean="0"/>
              <a:t>Reportsvolume</a:t>
            </a:r>
            <a:r>
              <a:rPr lang="it-IT" dirty="0" smtClean="0"/>
              <a:t> 8, </a:t>
            </a:r>
            <a:r>
              <a:rPr lang="it-IT" dirty="0" err="1" smtClean="0"/>
              <a:t>Article</a:t>
            </a:r>
            <a:r>
              <a:rPr lang="it-IT" dirty="0" smtClean="0"/>
              <a:t> </a:t>
            </a:r>
            <a:r>
              <a:rPr lang="it-IT" dirty="0" err="1" smtClean="0"/>
              <a:t>number</a:t>
            </a:r>
            <a:r>
              <a:rPr lang="it-IT" dirty="0" smtClean="0"/>
              <a:t>: 9002 (2018) </a:t>
            </a:r>
          </a:p>
          <a:p>
            <a:endParaRPr lang="it-IT" dirty="0" smtClean="0"/>
          </a:p>
          <a:p>
            <a:r>
              <a:rPr lang="it-IT" dirty="0" smtClean="0"/>
              <a:t>http://</a:t>
            </a:r>
            <a:r>
              <a:rPr lang="it-IT" dirty="0" err="1" smtClean="0"/>
              <a:t>www.biochemj.org</a:t>
            </a:r>
            <a:r>
              <a:rPr lang="it-IT" dirty="0" smtClean="0"/>
              <a:t>/</a:t>
            </a:r>
            <a:r>
              <a:rPr lang="it-IT" dirty="0" err="1" smtClean="0"/>
              <a:t>content</a:t>
            </a:r>
            <a:r>
              <a:rPr lang="it-IT" dirty="0" smtClean="0"/>
              <a:t>/453/1/1.figures-only</a:t>
            </a:r>
            <a:endParaRPr lang="it-IT" dirty="0"/>
          </a:p>
        </p:txBody>
      </p:sp>
      <p:sp>
        <p:nvSpPr>
          <p:cNvPr id="4" name="Segnaposto numero diapositiva 3"/>
          <p:cNvSpPr>
            <a:spLocks noGrp="1"/>
          </p:cNvSpPr>
          <p:nvPr>
            <p:ph type="sldNum" sz="quarter" idx="10"/>
          </p:nvPr>
        </p:nvSpPr>
        <p:spPr/>
        <p:txBody>
          <a:bodyPr/>
          <a:lstStyle/>
          <a:p>
            <a:fld id="{5949E4B4-5D00-7847-BF68-7A9B92E1FB3C}" type="slidenum">
              <a:rPr lang="it-IT" smtClean="0"/>
              <a:t>52</a:t>
            </a:fld>
            <a:endParaRPr lang="it-IT"/>
          </a:p>
        </p:txBody>
      </p:sp>
    </p:spTree>
    <p:extLst>
      <p:ext uri="{BB962C8B-B14F-4D97-AF65-F5344CB8AC3E}">
        <p14:creationId xmlns:p14="http://schemas.microsoft.com/office/powerpoint/2010/main" val="3786486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Glycation</a:t>
            </a:r>
            <a:r>
              <a:rPr lang="it-IT" dirty="0" smtClean="0"/>
              <a:t> </a:t>
            </a:r>
            <a:r>
              <a:rPr lang="it-IT" dirty="0" err="1" smtClean="0"/>
              <a:t>through</a:t>
            </a:r>
            <a:r>
              <a:rPr lang="it-IT" dirty="0" smtClean="0"/>
              <a:t> the </a:t>
            </a:r>
            <a:r>
              <a:rPr lang="it-IT" dirty="0" err="1" smtClean="0"/>
              <a:t>Maillard</a:t>
            </a:r>
            <a:r>
              <a:rPr lang="it-IT" dirty="0" smtClean="0"/>
              <a:t> </a:t>
            </a:r>
            <a:r>
              <a:rPr lang="it-IT" dirty="0" err="1" smtClean="0"/>
              <a:t>reaction</a:t>
            </a:r>
            <a:r>
              <a:rPr lang="it-IT" dirty="0" smtClean="0"/>
              <a:t>. </a:t>
            </a:r>
            <a:r>
              <a:rPr lang="it-IT" dirty="0" err="1" smtClean="0"/>
              <a:t>AGEs</a:t>
            </a:r>
            <a:r>
              <a:rPr lang="it-IT" dirty="0" smtClean="0"/>
              <a:t> are </a:t>
            </a:r>
            <a:r>
              <a:rPr lang="it-IT" dirty="0" err="1" smtClean="0"/>
              <a:t>formed</a:t>
            </a:r>
            <a:r>
              <a:rPr lang="it-IT" dirty="0" smtClean="0"/>
              <a:t> </a:t>
            </a:r>
            <a:r>
              <a:rPr lang="it-IT" dirty="0" err="1" smtClean="0"/>
              <a:t>through</a:t>
            </a:r>
            <a:r>
              <a:rPr lang="it-IT" dirty="0" smtClean="0"/>
              <a:t> the </a:t>
            </a:r>
            <a:r>
              <a:rPr lang="it-IT" dirty="0" err="1" smtClean="0"/>
              <a:t>Maillard</a:t>
            </a:r>
            <a:r>
              <a:rPr lang="it-IT" dirty="0" smtClean="0"/>
              <a:t> </a:t>
            </a:r>
            <a:r>
              <a:rPr lang="it-IT" dirty="0" err="1" smtClean="0"/>
              <a:t>reaction</a:t>
            </a:r>
            <a:r>
              <a:rPr lang="it-IT" dirty="0" smtClean="0"/>
              <a:t> in </a:t>
            </a:r>
            <a:r>
              <a:rPr lang="it-IT" dirty="0" err="1" smtClean="0"/>
              <a:t>which</a:t>
            </a:r>
            <a:r>
              <a:rPr lang="it-IT" dirty="0" smtClean="0"/>
              <a:t> the </a:t>
            </a:r>
            <a:r>
              <a:rPr lang="it-IT" dirty="0" err="1" smtClean="0"/>
              <a:t>carbonyl</a:t>
            </a:r>
            <a:r>
              <a:rPr lang="it-IT" dirty="0" smtClean="0"/>
              <a:t> </a:t>
            </a:r>
            <a:r>
              <a:rPr lang="it-IT" dirty="0" err="1" smtClean="0"/>
              <a:t>group</a:t>
            </a:r>
            <a:r>
              <a:rPr lang="it-IT" dirty="0" smtClean="0"/>
              <a:t> of a </a:t>
            </a:r>
            <a:r>
              <a:rPr lang="it-IT" dirty="0" err="1" smtClean="0"/>
              <a:t>reducing</a:t>
            </a:r>
            <a:r>
              <a:rPr lang="it-IT" dirty="0" smtClean="0"/>
              <a:t> sugar, </a:t>
            </a:r>
            <a:r>
              <a:rPr lang="it-IT" dirty="0" err="1" smtClean="0"/>
              <a:t>such</a:t>
            </a:r>
            <a:r>
              <a:rPr lang="it-IT" dirty="0" smtClean="0"/>
              <a:t> </a:t>
            </a:r>
            <a:r>
              <a:rPr lang="it-IT" dirty="0" err="1" smtClean="0"/>
              <a:t>as</a:t>
            </a:r>
            <a:r>
              <a:rPr lang="it-IT" dirty="0" smtClean="0"/>
              <a:t> </a:t>
            </a:r>
            <a:r>
              <a:rPr lang="it-IT" dirty="0" err="1" smtClean="0"/>
              <a:t>glucose</a:t>
            </a:r>
            <a:r>
              <a:rPr lang="it-IT" dirty="0" smtClean="0"/>
              <a:t>, </a:t>
            </a:r>
            <a:r>
              <a:rPr lang="it-IT" dirty="0" err="1" smtClean="0"/>
              <a:t>reacts</a:t>
            </a:r>
            <a:r>
              <a:rPr lang="it-IT" dirty="0" smtClean="0"/>
              <a:t> with the amine </a:t>
            </a:r>
            <a:r>
              <a:rPr lang="it-IT" dirty="0" err="1" smtClean="0"/>
              <a:t>group</a:t>
            </a:r>
            <a:r>
              <a:rPr lang="it-IT" dirty="0" smtClean="0"/>
              <a:t> of a </a:t>
            </a:r>
            <a:r>
              <a:rPr lang="it-IT" dirty="0" err="1" smtClean="0"/>
              <a:t>protein</a:t>
            </a:r>
            <a:r>
              <a:rPr lang="it-IT" dirty="0" smtClean="0"/>
              <a:t> side </a:t>
            </a:r>
            <a:r>
              <a:rPr lang="it-IT" dirty="0" err="1" smtClean="0"/>
              <a:t>chain</a:t>
            </a:r>
            <a:r>
              <a:rPr lang="it-IT" dirty="0" smtClean="0"/>
              <a:t> residue, </a:t>
            </a:r>
            <a:r>
              <a:rPr lang="it-IT" dirty="0" err="1" smtClean="0"/>
              <a:t>such</a:t>
            </a:r>
            <a:r>
              <a:rPr lang="it-IT" dirty="0" smtClean="0"/>
              <a:t> </a:t>
            </a:r>
            <a:r>
              <a:rPr lang="it-IT" dirty="0" err="1" smtClean="0"/>
              <a:t>as</a:t>
            </a:r>
            <a:r>
              <a:rPr lang="it-IT" dirty="0" smtClean="0"/>
              <a:t> </a:t>
            </a:r>
            <a:r>
              <a:rPr lang="it-IT" dirty="0" err="1" smtClean="0"/>
              <a:t>lysine</a:t>
            </a:r>
            <a:r>
              <a:rPr lang="it-IT" dirty="0" smtClean="0"/>
              <a:t>. </a:t>
            </a:r>
            <a:r>
              <a:rPr lang="it-IT" dirty="0" err="1" smtClean="0"/>
              <a:t>Initially</a:t>
            </a:r>
            <a:r>
              <a:rPr lang="it-IT" dirty="0" smtClean="0"/>
              <a:t> a </a:t>
            </a:r>
            <a:r>
              <a:rPr lang="it-IT" dirty="0" err="1" smtClean="0"/>
              <a:t>reversible</a:t>
            </a:r>
            <a:r>
              <a:rPr lang="it-IT" dirty="0" smtClean="0"/>
              <a:t> </a:t>
            </a:r>
            <a:r>
              <a:rPr lang="it-IT" dirty="0" err="1" smtClean="0"/>
              <a:t>Schiff</a:t>
            </a:r>
            <a:r>
              <a:rPr lang="it-IT" dirty="0" smtClean="0"/>
              <a:t> base </a:t>
            </a:r>
            <a:r>
              <a:rPr lang="it-IT" dirty="0" err="1" smtClean="0"/>
              <a:t>adduct</a:t>
            </a:r>
            <a:r>
              <a:rPr lang="it-IT" dirty="0" smtClean="0"/>
              <a:t> </a:t>
            </a:r>
            <a:r>
              <a:rPr lang="it-IT" dirty="0" err="1" smtClean="0"/>
              <a:t>is</a:t>
            </a:r>
            <a:r>
              <a:rPr lang="it-IT" dirty="0" smtClean="0"/>
              <a:t> </a:t>
            </a:r>
            <a:r>
              <a:rPr lang="it-IT" dirty="0" err="1" smtClean="0"/>
              <a:t>formed</a:t>
            </a:r>
            <a:r>
              <a:rPr lang="it-IT" dirty="0" smtClean="0"/>
              <a:t>, </a:t>
            </a:r>
            <a:r>
              <a:rPr lang="it-IT" dirty="0" err="1" smtClean="0"/>
              <a:t>which</a:t>
            </a:r>
            <a:r>
              <a:rPr lang="it-IT" dirty="0" smtClean="0"/>
              <a:t> </a:t>
            </a:r>
            <a:r>
              <a:rPr lang="it-IT" dirty="0" err="1" smtClean="0"/>
              <a:t>then</a:t>
            </a:r>
            <a:r>
              <a:rPr lang="it-IT" dirty="0" smtClean="0"/>
              <a:t> </a:t>
            </a:r>
            <a:r>
              <a:rPr lang="it-IT" dirty="0" err="1" smtClean="0"/>
              <a:t>undergoes</a:t>
            </a:r>
            <a:r>
              <a:rPr lang="it-IT" dirty="0" smtClean="0"/>
              <a:t> a </a:t>
            </a:r>
            <a:r>
              <a:rPr lang="it-IT" dirty="0" err="1" smtClean="0"/>
              <a:t>series</a:t>
            </a:r>
            <a:r>
              <a:rPr lang="it-IT" dirty="0" smtClean="0"/>
              <a:t> of </a:t>
            </a:r>
            <a:r>
              <a:rPr lang="it-IT" dirty="0" err="1" smtClean="0"/>
              <a:t>rearrangements</a:t>
            </a:r>
            <a:r>
              <a:rPr lang="it-IT" dirty="0" smtClean="0"/>
              <a:t> to </a:t>
            </a:r>
            <a:r>
              <a:rPr lang="it-IT" dirty="0" err="1" smtClean="0"/>
              <a:t>form</a:t>
            </a:r>
            <a:r>
              <a:rPr lang="it-IT" dirty="0" smtClean="0"/>
              <a:t> an Amadori </a:t>
            </a:r>
            <a:r>
              <a:rPr lang="it-IT" dirty="0" err="1" smtClean="0"/>
              <a:t>product</a:t>
            </a:r>
            <a:r>
              <a:rPr lang="it-IT" dirty="0" smtClean="0"/>
              <a:t>. </a:t>
            </a:r>
            <a:r>
              <a:rPr lang="it-IT" dirty="0" err="1" smtClean="0"/>
              <a:t>Further</a:t>
            </a:r>
            <a:r>
              <a:rPr lang="it-IT" dirty="0" smtClean="0"/>
              <a:t> </a:t>
            </a:r>
            <a:r>
              <a:rPr lang="it-IT" dirty="0" err="1" smtClean="0"/>
              <a:t>glycation</a:t>
            </a:r>
            <a:r>
              <a:rPr lang="it-IT" dirty="0" smtClean="0"/>
              <a:t> and </a:t>
            </a:r>
            <a:r>
              <a:rPr lang="it-IT" dirty="0" err="1" smtClean="0"/>
              <a:t>oxidation</a:t>
            </a:r>
            <a:r>
              <a:rPr lang="it-IT" dirty="0" smtClean="0"/>
              <a:t> </a:t>
            </a:r>
            <a:r>
              <a:rPr lang="it-IT" dirty="0" err="1" smtClean="0"/>
              <a:t>reactions</a:t>
            </a:r>
            <a:r>
              <a:rPr lang="it-IT" dirty="0" smtClean="0"/>
              <a:t> </a:t>
            </a:r>
            <a:r>
              <a:rPr lang="it-IT" dirty="0" err="1" smtClean="0"/>
              <a:t>lead</a:t>
            </a:r>
            <a:r>
              <a:rPr lang="it-IT" dirty="0" smtClean="0"/>
              <a:t> to the </a:t>
            </a:r>
            <a:r>
              <a:rPr lang="it-IT" dirty="0" err="1" smtClean="0"/>
              <a:t>formation</a:t>
            </a:r>
            <a:r>
              <a:rPr lang="it-IT" dirty="0" smtClean="0"/>
              <a:t> of a </a:t>
            </a:r>
            <a:r>
              <a:rPr lang="it-IT" dirty="0" err="1" smtClean="0"/>
              <a:t>primary</a:t>
            </a:r>
            <a:r>
              <a:rPr lang="it-IT" dirty="0" smtClean="0"/>
              <a:t> AGE </a:t>
            </a:r>
            <a:r>
              <a:rPr lang="it-IT" dirty="0" err="1" smtClean="0"/>
              <a:t>Nε</a:t>
            </a:r>
            <a:r>
              <a:rPr lang="it-IT" dirty="0" smtClean="0"/>
              <a:t>-(</a:t>
            </a:r>
            <a:r>
              <a:rPr lang="it-IT" dirty="0" err="1" smtClean="0"/>
              <a:t>carboxymethyl</a:t>
            </a:r>
            <a:r>
              <a:rPr lang="it-IT" dirty="0" smtClean="0"/>
              <a:t>)</a:t>
            </a:r>
            <a:r>
              <a:rPr lang="it-IT" dirty="0" err="1" smtClean="0"/>
              <a:t>lysine</a:t>
            </a:r>
            <a:r>
              <a:rPr lang="it-IT" dirty="0" smtClean="0"/>
              <a:t> (CML). </a:t>
            </a:r>
            <a:r>
              <a:rPr lang="it-IT" dirty="0" err="1" smtClean="0"/>
              <a:t>Fragmentation</a:t>
            </a:r>
            <a:r>
              <a:rPr lang="it-IT" dirty="0" smtClean="0"/>
              <a:t> of the </a:t>
            </a:r>
            <a:r>
              <a:rPr lang="it-IT" dirty="0" err="1" smtClean="0"/>
              <a:t>Schiff</a:t>
            </a:r>
            <a:r>
              <a:rPr lang="it-IT" dirty="0" smtClean="0"/>
              <a:t> base </a:t>
            </a:r>
            <a:r>
              <a:rPr lang="it-IT" dirty="0" err="1" smtClean="0"/>
              <a:t>generates</a:t>
            </a:r>
            <a:r>
              <a:rPr lang="it-IT" dirty="0" smtClean="0"/>
              <a:t> the AGE </a:t>
            </a:r>
            <a:r>
              <a:rPr lang="it-IT" dirty="0" err="1" smtClean="0"/>
              <a:t>intermediates</a:t>
            </a:r>
            <a:r>
              <a:rPr lang="it-IT" dirty="0" smtClean="0"/>
              <a:t> </a:t>
            </a:r>
            <a:r>
              <a:rPr lang="it-IT" dirty="0" err="1" smtClean="0"/>
              <a:t>methylglyoxal</a:t>
            </a:r>
            <a:r>
              <a:rPr lang="it-IT" dirty="0" smtClean="0"/>
              <a:t> (MG) and </a:t>
            </a:r>
            <a:r>
              <a:rPr lang="it-IT" dirty="0" err="1" smtClean="0"/>
              <a:t>glyoxal</a:t>
            </a:r>
            <a:r>
              <a:rPr lang="it-IT" dirty="0" smtClean="0"/>
              <a:t> (GO). </a:t>
            </a:r>
            <a:r>
              <a:rPr lang="it-IT" dirty="0" err="1" smtClean="0"/>
              <a:t>These</a:t>
            </a:r>
            <a:r>
              <a:rPr lang="it-IT" dirty="0" smtClean="0"/>
              <a:t> </a:t>
            </a:r>
            <a:r>
              <a:rPr lang="it-IT" dirty="0" err="1" smtClean="0"/>
              <a:t>reactive</a:t>
            </a:r>
            <a:r>
              <a:rPr lang="it-IT" dirty="0" smtClean="0"/>
              <a:t> </a:t>
            </a:r>
            <a:r>
              <a:rPr lang="it-IT" dirty="0" err="1" smtClean="0"/>
              <a:t>carbonyl</a:t>
            </a:r>
            <a:r>
              <a:rPr lang="it-IT" dirty="0" smtClean="0"/>
              <a:t> </a:t>
            </a:r>
            <a:r>
              <a:rPr lang="it-IT" dirty="0" err="1" smtClean="0"/>
              <a:t>compounds</a:t>
            </a:r>
            <a:r>
              <a:rPr lang="it-IT" dirty="0" smtClean="0"/>
              <a:t> </a:t>
            </a:r>
            <a:r>
              <a:rPr lang="it-IT" dirty="0" err="1" smtClean="0"/>
              <a:t>also</a:t>
            </a:r>
            <a:r>
              <a:rPr lang="it-IT" dirty="0" smtClean="0"/>
              <a:t> </a:t>
            </a:r>
            <a:r>
              <a:rPr lang="it-IT" dirty="0" err="1" smtClean="0"/>
              <a:t>react</a:t>
            </a:r>
            <a:r>
              <a:rPr lang="it-IT" dirty="0" smtClean="0"/>
              <a:t> with </a:t>
            </a:r>
            <a:r>
              <a:rPr lang="it-IT" dirty="0" err="1" smtClean="0"/>
              <a:t>biomolecules</a:t>
            </a:r>
            <a:r>
              <a:rPr lang="it-IT" dirty="0" smtClean="0"/>
              <a:t> to produce </a:t>
            </a:r>
            <a:r>
              <a:rPr lang="it-IT" dirty="0" err="1" smtClean="0"/>
              <a:t>AGEs</a:t>
            </a:r>
            <a:r>
              <a:rPr lang="it-IT" dirty="0" smtClean="0"/>
              <a:t>.</a:t>
            </a:r>
          </a:p>
          <a:p>
            <a:endParaRPr lang="it-IT" dirty="0" smtClean="0"/>
          </a:p>
          <a:p>
            <a:r>
              <a:rPr lang="it-IT" dirty="0" smtClean="0"/>
              <a:t>source</a:t>
            </a:r>
          </a:p>
          <a:p>
            <a:r>
              <a:rPr lang="it-IT" dirty="0" err="1" smtClean="0"/>
              <a:t>Investigating</a:t>
            </a:r>
            <a:r>
              <a:rPr lang="it-IT" dirty="0" smtClean="0"/>
              <a:t> the </a:t>
            </a:r>
            <a:r>
              <a:rPr lang="it-IT" dirty="0" err="1" smtClean="0"/>
              <a:t>Glycating</a:t>
            </a:r>
            <a:r>
              <a:rPr lang="it-IT" dirty="0" smtClean="0"/>
              <a:t> </a:t>
            </a:r>
            <a:r>
              <a:rPr lang="it-IT" dirty="0" err="1" smtClean="0"/>
              <a:t>Effects</a:t>
            </a:r>
            <a:r>
              <a:rPr lang="it-IT" dirty="0" smtClean="0"/>
              <a:t> of </a:t>
            </a:r>
            <a:r>
              <a:rPr lang="it-IT" dirty="0" err="1" smtClean="0"/>
              <a:t>Glucose</a:t>
            </a:r>
            <a:r>
              <a:rPr lang="it-IT" dirty="0" smtClean="0"/>
              <a:t>, </a:t>
            </a:r>
            <a:r>
              <a:rPr lang="it-IT" dirty="0" err="1" smtClean="0"/>
              <a:t>Glyoxal</a:t>
            </a:r>
            <a:r>
              <a:rPr lang="it-IT" dirty="0" smtClean="0"/>
              <a:t> and </a:t>
            </a:r>
            <a:r>
              <a:rPr lang="it-IT" dirty="0" err="1" smtClean="0"/>
              <a:t>Methylglyoxal</a:t>
            </a:r>
            <a:r>
              <a:rPr lang="it-IT" dirty="0" smtClean="0"/>
              <a:t> on Human </a:t>
            </a:r>
            <a:r>
              <a:rPr lang="it-IT" dirty="0" err="1" smtClean="0"/>
              <a:t>Sperm</a:t>
            </a:r>
            <a:endParaRPr lang="it-IT" dirty="0" smtClean="0"/>
          </a:p>
          <a:p>
            <a:r>
              <a:rPr lang="it-IT" dirty="0" smtClean="0"/>
              <a:t>Clare </a:t>
            </a:r>
            <a:r>
              <a:rPr lang="it-IT" dirty="0" err="1" smtClean="0"/>
              <a:t>Nevin</a:t>
            </a:r>
            <a:r>
              <a:rPr lang="it-IT" dirty="0" smtClean="0"/>
              <a:t>, Lauren </a:t>
            </a:r>
            <a:r>
              <a:rPr lang="it-IT" dirty="0" err="1" smtClean="0"/>
              <a:t>McNeil</a:t>
            </a:r>
            <a:r>
              <a:rPr lang="it-IT" dirty="0" smtClean="0"/>
              <a:t>, </a:t>
            </a:r>
            <a:r>
              <a:rPr lang="it-IT" dirty="0" err="1" smtClean="0"/>
              <a:t>Nessar</a:t>
            </a:r>
            <a:r>
              <a:rPr lang="it-IT" dirty="0" smtClean="0"/>
              <a:t> Ahmed, Chris </a:t>
            </a:r>
            <a:r>
              <a:rPr lang="it-IT" dirty="0" err="1" smtClean="0"/>
              <a:t>Murgatroyd</a:t>
            </a:r>
            <a:r>
              <a:rPr lang="it-IT" dirty="0" smtClean="0"/>
              <a:t>, Daniel </a:t>
            </a:r>
            <a:r>
              <a:rPr lang="it-IT" dirty="0" err="1" smtClean="0"/>
              <a:t>Brison</a:t>
            </a:r>
            <a:r>
              <a:rPr lang="it-IT" dirty="0" smtClean="0"/>
              <a:t> &amp; Michael Carroll </a:t>
            </a:r>
          </a:p>
          <a:p>
            <a:r>
              <a:rPr lang="it-IT" dirty="0" err="1" smtClean="0"/>
              <a:t>Scientific</a:t>
            </a:r>
            <a:r>
              <a:rPr lang="it-IT" dirty="0" smtClean="0"/>
              <a:t> </a:t>
            </a:r>
            <a:r>
              <a:rPr lang="it-IT" dirty="0" err="1" smtClean="0"/>
              <a:t>Reportsvolume</a:t>
            </a:r>
            <a:r>
              <a:rPr lang="it-IT" dirty="0" smtClean="0"/>
              <a:t> 8, </a:t>
            </a:r>
            <a:r>
              <a:rPr lang="it-IT" dirty="0" err="1" smtClean="0"/>
              <a:t>Article</a:t>
            </a:r>
            <a:r>
              <a:rPr lang="it-IT" dirty="0" smtClean="0"/>
              <a:t> </a:t>
            </a:r>
            <a:r>
              <a:rPr lang="it-IT" dirty="0" err="1" smtClean="0"/>
              <a:t>number</a:t>
            </a:r>
            <a:r>
              <a:rPr lang="it-IT" dirty="0" smtClean="0"/>
              <a:t>: 9002 (2018) </a:t>
            </a:r>
          </a:p>
          <a:p>
            <a:endParaRPr lang="it-IT" dirty="0" smtClean="0"/>
          </a:p>
          <a:p>
            <a:r>
              <a:rPr lang="it-IT" dirty="0" err="1" smtClean="0"/>
              <a:t>https</a:t>
            </a:r>
            <a:r>
              <a:rPr lang="it-IT" dirty="0" smtClean="0"/>
              <a:t>://</a:t>
            </a:r>
            <a:r>
              <a:rPr lang="it-IT" dirty="0" err="1" smtClean="0"/>
              <a:t>www.nature.com</a:t>
            </a:r>
            <a:r>
              <a:rPr lang="it-IT" dirty="0" smtClean="0"/>
              <a:t>/</a:t>
            </a:r>
            <a:r>
              <a:rPr lang="it-IT" dirty="0" err="1" smtClean="0"/>
              <a:t>articles</a:t>
            </a:r>
            <a:r>
              <a:rPr lang="it-IT" dirty="0" smtClean="0"/>
              <a:t>/s41598-018-27108-7#Fig1</a:t>
            </a:r>
          </a:p>
          <a:p>
            <a:endParaRPr lang="it-IT" dirty="0"/>
          </a:p>
        </p:txBody>
      </p:sp>
      <p:sp>
        <p:nvSpPr>
          <p:cNvPr id="4" name="Segnaposto numero diapositiva 3"/>
          <p:cNvSpPr>
            <a:spLocks noGrp="1"/>
          </p:cNvSpPr>
          <p:nvPr>
            <p:ph type="sldNum" sz="quarter" idx="10"/>
          </p:nvPr>
        </p:nvSpPr>
        <p:spPr/>
        <p:txBody>
          <a:bodyPr/>
          <a:lstStyle/>
          <a:p>
            <a:fld id="{5949E4B4-5D00-7847-BF68-7A9B92E1FB3C}" type="slidenum">
              <a:rPr lang="it-IT" smtClean="0"/>
              <a:t>53</a:t>
            </a:fld>
            <a:endParaRPr lang="it-IT"/>
          </a:p>
        </p:txBody>
      </p:sp>
    </p:spTree>
    <p:extLst>
      <p:ext uri="{BB962C8B-B14F-4D97-AF65-F5344CB8AC3E}">
        <p14:creationId xmlns:p14="http://schemas.microsoft.com/office/powerpoint/2010/main" val="8922442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map.rcsb.org</a:t>
            </a:r>
            <a:r>
              <a:rPr lang="it-IT" dirty="0" smtClean="0"/>
              <a:t>/?</a:t>
            </a:r>
            <a:r>
              <a:rPr lang="it-IT" dirty="0" err="1" smtClean="0"/>
              <a:t>q</a:t>
            </a:r>
            <a:r>
              <a:rPr lang="it-IT" dirty="0" smtClean="0"/>
              <a:t>=</a:t>
            </a:r>
            <a:r>
              <a:rPr lang="it-IT" dirty="0" err="1" smtClean="0"/>
              <a:t>node</a:t>
            </a:r>
            <a:r>
              <a:rPr lang="it-IT" dirty="0" smtClean="0"/>
              <a:t>/1143</a:t>
            </a:r>
            <a:endParaRPr lang="it-IT" dirty="0"/>
          </a:p>
        </p:txBody>
      </p:sp>
      <p:sp>
        <p:nvSpPr>
          <p:cNvPr id="4" name="Segnaposto numero diapositiva 3"/>
          <p:cNvSpPr>
            <a:spLocks noGrp="1"/>
          </p:cNvSpPr>
          <p:nvPr>
            <p:ph type="sldNum" sz="quarter" idx="10"/>
          </p:nvPr>
        </p:nvSpPr>
        <p:spPr/>
        <p:txBody>
          <a:bodyPr/>
          <a:lstStyle/>
          <a:p>
            <a:fld id="{5949E4B4-5D00-7847-BF68-7A9B92E1FB3C}" type="slidenum">
              <a:rPr lang="it-IT" smtClean="0"/>
              <a:t>54</a:t>
            </a:fld>
            <a:endParaRPr lang="it-IT"/>
          </a:p>
        </p:txBody>
      </p:sp>
    </p:spTree>
    <p:extLst>
      <p:ext uri="{BB962C8B-B14F-4D97-AF65-F5344CB8AC3E}">
        <p14:creationId xmlns:p14="http://schemas.microsoft.com/office/powerpoint/2010/main" val="25911841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Methylglyoxal</a:t>
            </a:r>
            <a:r>
              <a:rPr lang="it-IT" dirty="0" smtClean="0"/>
              <a:t> (MGO) </a:t>
            </a:r>
            <a:r>
              <a:rPr lang="it-IT" dirty="0" err="1" smtClean="0"/>
              <a:t>is</a:t>
            </a:r>
            <a:r>
              <a:rPr lang="it-IT" dirty="0" smtClean="0"/>
              <a:t> </a:t>
            </a:r>
            <a:r>
              <a:rPr lang="it-IT" dirty="0" err="1" smtClean="0"/>
              <a:t>generated</a:t>
            </a:r>
            <a:r>
              <a:rPr lang="it-IT" dirty="0" smtClean="0"/>
              <a:t> </a:t>
            </a:r>
            <a:r>
              <a:rPr lang="it-IT" dirty="0" err="1" smtClean="0"/>
              <a:t>as</a:t>
            </a:r>
            <a:r>
              <a:rPr lang="it-IT" dirty="0" smtClean="0"/>
              <a:t> a by-</a:t>
            </a:r>
            <a:r>
              <a:rPr lang="it-IT" dirty="0" err="1" smtClean="0"/>
              <a:t>product</a:t>
            </a:r>
            <a:r>
              <a:rPr lang="it-IT" dirty="0" smtClean="0"/>
              <a:t> of </a:t>
            </a:r>
            <a:r>
              <a:rPr lang="it-IT" dirty="0" err="1" smtClean="0"/>
              <a:t>glycolysis</a:t>
            </a:r>
            <a:r>
              <a:rPr lang="it-IT" dirty="0" smtClean="0"/>
              <a:t> (~0.1% - 0.4% of the </a:t>
            </a:r>
            <a:r>
              <a:rPr lang="it-IT" dirty="0" err="1" smtClean="0"/>
              <a:t>total</a:t>
            </a:r>
            <a:r>
              <a:rPr lang="it-IT" dirty="0" smtClean="0"/>
              <a:t> </a:t>
            </a:r>
            <a:r>
              <a:rPr lang="it-IT" dirty="0" err="1" smtClean="0"/>
              <a:t>glycolytic</a:t>
            </a:r>
            <a:r>
              <a:rPr lang="it-IT" dirty="0" smtClean="0"/>
              <a:t> </a:t>
            </a:r>
            <a:r>
              <a:rPr lang="it-IT" dirty="0" err="1" smtClean="0"/>
              <a:t>flux</a:t>
            </a:r>
            <a:r>
              <a:rPr lang="it-IT" dirty="0" smtClean="0"/>
              <a:t>). Under </a:t>
            </a:r>
            <a:r>
              <a:rPr lang="it-IT" dirty="0" err="1" smtClean="0"/>
              <a:t>physiologic</a:t>
            </a:r>
            <a:r>
              <a:rPr lang="it-IT" dirty="0" smtClean="0"/>
              <a:t> </a:t>
            </a:r>
            <a:r>
              <a:rPr lang="it-IT" dirty="0" err="1" smtClean="0"/>
              <a:t>conditions</a:t>
            </a:r>
            <a:r>
              <a:rPr lang="it-IT" dirty="0" smtClean="0"/>
              <a:t>, MGO </a:t>
            </a:r>
            <a:r>
              <a:rPr lang="it-IT" dirty="0" err="1" smtClean="0"/>
              <a:t>is</a:t>
            </a:r>
            <a:r>
              <a:rPr lang="it-IT" dirty="0" smtClean="0"/>
              <a:t> </a:t>
            </a:r>
            <a:r>
              <a:rPr lang="it-IT" dirty="0" err="1" smtClean="0"/>
              <a:t>detoxified</a:t>
            </a:r>
            <a:r>
              <a:rPr lang="it-IT" dirty="0" smtClean="0"/>
              <a:t> by the </a:t>
            </a:r>
            <a:r>
              <a:rPr lang="it-IT" dirty="0" err="1" smtClean="0"/>
              <a:t>glyoxalase</a:t>
            </a:r>
            <a:r>
              <a:rPr lang="it-IT" dirty="0" smtClean="0"/>
              <a:t> </a:t>
            </a:r>
            <a:r>
              <a:rPr lang="it-IT" dirty="0" err="1" smtClean="0"/>
              <a:t>system</a:t>
            </a:r>
            <a:r>
              <a:rPr lang="it-IT" dirty="0" smtClean="0"/>
              <a:t>, </a:t>
            </a:r>
            <a:r>
              <a:rPr lang="it-IT" dirty="0" err="1" smtClean="0"/>
              <a:t>which</a:t>
            </a:r>
            <a:r>
              <a:rPr lang="it-IT" dirty="0" smtClean="0"/>
              <a:t> </a:t>
            </a:r>
            <a:r>
              <a:rPr lang="it-IT" dirty="0" err="1" smtClean="0"/>
              <a:t>is</a:t>
            </a:r>
            <a:r>
              <a:rPr lang="it-IT" dirty="0" smtClean="0"/>
              <a:t> </a:t>
            </a:r>
            <a:r>
              <a:rPr lang="it-IT" dirty="0" err="1" smtClean="0"/>
              <a:t>comprised</a:t>
            </a:r>
            <a:r>
              <a:rPr lang="it-IT" dirty="0" smtClean="0"/>
              <a:t> of </a:t>
            </a:r>
            <a:r>
              <a:rPr lang="it-IT" dirty="0" err="1" smtClean="0"/>
              <a:t>two</a:t>
            </a:r>
            <a:r>
              <a:rPr lang="it-IT" dirty="0" smtClean="0"/>
              <a:t> </a:t>
            </a:r>
            <a:r>
              <a:rPr lang="it-IT" dirty="0" err="1" smtClean="0"/>
              <a:t>enzymes</a:t>
            </a:r>
            <a:r>
              <a:rPr lang="it-IT" dirty="0" smtClean="0"/>
              <a:t> (</a:t>
            </a:r>
            <a:r>
              <a:rPr lang="it-IT" dirty="0" err="1" smtClean="0"/>
              <a:t>glyoxalase</a:t>
            </a:r>
            <a:r>
              <a:rPr lang="it-IT" dirty="0" smtClean="0"/>
              <a:t> 1, GLO1, and GLO2). </a:t>
            </a:r>
            <a:r>
              <a:rPr lang="it-IT" dirty="0" err="1" smtClean="0"/>
              <a:t>When</a:t>
            </a:r>
            <a:r>
              <a:rPr lang="it-IT" dirty="0" smtClean="0"/>
              <a:t> </a:t>
            </a:r>
            <a:r>
              <a:rPr lang="it-IT" dirty="0" err="1" smtClean="0"/>
              <a:t>this</a:t>
            </a:r>
            <a:r>
              <a:rPr lang="it-IT" dirty="0" smtClean="0"/>
              <a:t> </a:t>
            </a:r>
            <a:r>
              <a:rPr lang="it-IT" dirty="0" err="1" smtClean="0"/>
              <a:t>system</a:t>
            </a:r>
            <a:r>
              <a:rPr lang="it-IT" dirty="0" smtClean="0"/>
              <a:t> </a:t>
            </a:r>
            <a:r>
              <a:rPr lang="it-IT" dirty="0" err="1" smtClean="0"/>
              <a:t>is</a:t>
            </a:r>
            <a:r>
              <a:rPr lang="it-IT" dirty="0" smtClean="0"/>
              <a:t> </a:t>
            </a:r>
            <a:r>
              <a:rPr lang="it-IT" dirty="0" err="1" smtClean="0"/>
              <a:t>compromised</a:t>
            </a:r>
            <a:r>
              <a:rPr lang="it-IT" dirty="0" smtClean="0"/>
              <a:t> (e.g. </a:t>
            </a:r>
            <a:r>
              <a:rPr lang="it-IT" dirty="0" err="1" smtClean="0"/>
              <a:t>diabetes</a:t>
            </a:r>
            <a:r>
              <a:rPr lang="it-IT" dirty="0" smtClean="0"/>
              <a:t>, </a:t>
            </a:r>
            <a:r>
              <a:rPr lang="it-IT" dirty="0" err="1" smtClean="0"/>
              <a:t>cancer</a:t>
            </a:r>
            <a:r>
              <a:rPr lang="it-IT" dirty="0" smtClean="0"/>
              <a:t>), </a:t>
            </a:r>
            <a:r>
              <a:rPr lang="it-IT" dirty="0" err="1" smtClean="0"/>
              <a:t>concentrations</a:t>
            </a:r>
            <a:r>
              <a:rPr lang="it-IT" dirty="0" smtClean="0"/>
              <a:t> of MGO are </a:t>
            </a:r>
            <a:r>
              <a:rPr lang="it-IT" dirty="0" err="1" smtClean="0"/>
              <a:t>elevated</a:t>
            </a:r>
            <a:r>
              <a:rPr lang="it-IT" dirty="0" smtClean="0"/>
              <a:t>, </a:t>
            </a:r>
            <a:r>
              <a:rPr lang="it-IT" dirty="0" err="1" smtClean="0"/>
              <a:t>resulting</a:t>
            </a:r>
            <a:r>
              <a:rPr lang="it-IT" dirty="0" smtClean="0"/>
              <a:t> in </a:t>
            </a:r>
            <a:r>
              <a:rPr lang="it-IT" dirty="0" err="1" smtClean="0"/>
              <a:t>protein</a:t>
            </a:r>
            <a:r>
              <a:rPr lang="it-IT" dirty="0" smtClean="0"/>
              <a:t> and DNA </a:t>
            </a:r>
            <a:r>
              <a:rPr lang="it-IT" dirty="0" err="1" smtClean="0"/>
              <a:t>modifications</a:t>
            </a:r>
            <a:r>
              <a:rPr lang="it-IT" dirty="0" smtClean="0"/>
              <a:t>.</a:t>
            </a:r>
          </a:p>
          <a:p>
            <a:endParaRPr lang="it-IT" dirty="0" smtClean="0"/>
          </a:p>
          <a:p>
            <a:r>
              <a:rPr lang="it-IT" dirty="0" smtClean="0"/>
              <a:t>source</a:t>
            </a:r>
          </a:p>
          <a:p>
            <a:r>
              <a:rPr lang="it-IT" dirty="0" err="1" smtClean="0"/>
              <a:t>https</a:t>
            </a:r>
            <a:r>
              <a:rPr lang="it-IT" dirty="0" smtClean="0"/>
              <a:t>://</a:t>
            </a:r>
            <a:r>
              <a:rPr lang="it-IT" dirty="0" err="1" smtClean="0"/>
              <a:t>www.galliganlab.com</a:t>
            </a:r>
            <a:r>
              <a:rPr lang="it-IT" dirty="0" smtClean="0"/>
              <a:t>/</a:t>
            </a:r>
            <a:r>
              <a:rPr lang="it-IT" dirty="0" err="1" smtClean="0"/>
              <a:t>methylglyoxal</a:t>
            </a:r>
            <a:r>
              <a:rPr lang="it-IT" dirty="0" smtClean="0"/>
              <a:t>-</a:t>
            </a:r>
            <a:r>
              <a:rPr lang="it-IT" dirty="0" err="1" smtClean="0"/>
              <a:t>metabolism</a:t>
            </a:r>
            <a:r>
              <a:rPr lang="it-IT" dirty="0" smtClean="0"/>
              <a:t>-in-</a:t>
            </a:r>
            <a:r>
              <a:rPr lang="it-IT" dirty="0" err="1" smtClean="0"/>
              <a:t>disease</a:t>
            </a:r>
            <a:endParaRPr lang="it-IT" dirty="0" smtClean="0"/>
          </a:p>
          <a:p>
            <a:endParaRPr lang="it-IT" dirty="0"/>
          </a:p>
        </p:txBody>
      </p:sp>
      <p:sp>
        <p:nvSpPr>
          <p:cNvPr id="4" name="Segnaposto numero diapositiva 3"/>
          <p:cNvSpPr>
            <a:spLocks noGrp="1"/>
          </p:cNvSpPr>
          <p:nvPr>
            <p:ph type="sldNum" sz="quarter" idx="10"/>
          </p:nvPr>
        </p:nvSpPr>
        <p:spPr/>
        <p:txBody>
          <a:bodyPr/>
          <a:lstStyle/>
          <a:p>
            <a:fld id="{5949E4B4-5D00-7847-BF68-7A9B92E1FB3C}" type="slidenum">
              <a:rPr lang="it-IT" smtClean="0"/>
              <a:t>55</a:t>
            </a:fld>
            <a:endParaRPr lang="it-IT"/>
          </a:p>
        </p:txBody>
      </p:sp>
    </p:spTree>
    <p:extLst>
      <p:ext uri="{BB962C8B-B14F-4D97-AF65-F5344CB8AC3E}">
        <p14:creationId xmlns:p14="http://schemas.microsoft.com/office/powerpoint/2010/main" val="12459287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Reversible</a:t>
            </a:r>
            <a:r>
              <a:rPr lang="it-IT" dirty="0" smtClean="0"/>
              <a:t> </a:t>
            </a:r>
            <a:r>
              <a:rPr lang="it-IT" dirty="0" err="1" smtClean="0"/>
              <a:t>histone</a:t>
            </a:r>
            <a:r>
              <a:rPr lang="it-IT" dirty="0" smtClean="0"/>
              <a:t> </a:t>
            </a:r>
            <a:r>
              <a:rPr lang="it-IT" dirty="0" err="1" smtClean="0"/>
              <a:t>glycation</a:t>
            </a:r>
            <a:r>
              <a:rPr lang="it-IT" dirty="0" smtClean="0"/>
              <a:t> </a:t>
            </a:r>
            <a:r>
              <a:rPr lang="it-IT" dirty="0" err="1" smtClean="0"/>
              <a:t>is</a:t>
            </a:r>
            <a:r>
              <a:rPr lang="it-IT" dirty="0" smtClean="0"/>
              <a:t> </a:t>
            </a:r>
            <a:r>
              <a:rPr lang="it-IT" dirty="0" err="1" smtClean="0"/>
              <a:t>associated</a:t>
            </a:r>
            <a:r>
              <a:rPr lang="it-IT" dirty="0" smtClean="0"/>
              <a:t> with </a:t>
            </a:r>
            <a:r>
              <a:rPr lang="it-IT" dirty="0" err="1" smtClean="0"/>
              <a:t>disease-related</a:t>
            </a:r>
            <a:r>
              <a:rPr lang="it-IT" dirty="0" smtClean="0"/>
              <a:t> </a:t>
            </a:r>
            <a:r>
              <a:rPr lang="it-IT" dirty="0" err="1" smtClean="0"/>
              <a:t>changes</a:t>
            </a:r>
            <a:r>
              <a:rPr lang="it-IT" dirty="0" smtClean="0"/>
              <a:t> in </a:t>
            </a:r>
            <a:r>
              <a:rPr lang="it-IT" dirty="0" err="1" smtClean="0"/>
              <a:t>chromatin</a:t>
            </a:r>
            <a:r>
              <a:rPr lang="it-IT" dirty="0" smtClean="0"/>
              <a:t> </a:t>
            </a:r>
            <a:r>
              <a:rPr lang="it-IT" dirty="0" err="1" smtClean="0"/>
              <a:t>architecture</a:t>
            </a:r>
            <a:endParaRPr lang="it-IT" dirty="0" smtClean="0"/>
          </a:p>
          <a:p>
            <a:r>
              <a:rPr lang="it-IT" dirty="0" err="1" smtClean="0"/>
              <a:t>Qingfei</a:t>
            </a:r>
            <a:r>
              <a:rPr lang="it-IT" dirty="0" smtClean="0"/>
              <a:t> </a:t>
            </a:r>
            <a:r>
              <a:rPr lang="it-IT" dirty="0" err="1" smtClean="0"/>
              <a:t>Zheng</a:t>
            </a:r>
            <a:r>
              <a:rPr lang="it-IT" dirty="0" smtClean="0"/>
              <a:t>, </a:t>
            </a:r>
            <a:r>
              <a:rPr lang="it-IT" dirty="0" err="1" smtClean="0"/>
              <a:t>Nathaniel</a:t>
            </a:r>
            <a:r>
              <a:rPr lang="it-IT" dirty="0" smtClean="0"/>
              <a:t> D. </a:t>
            </a:r>
            <a:r>
              <a:rPr lang="it-IT" dirty="0" err="1" smtClean="0"/>
              <a:t>Omans</a:t>
            </a:r>
            <a:r>
              <a:rPr lang="it-IT" dirty="0" smtClean="0"/>
              <a:t>, </a:t>
            </a:r>
            <a:r>
              <a:rPr lang="it-IT" dirty="0" err="1" smtClean="0"/>
              <a:t>Rachel</a:t>
            </a:r>
            <a:r>
              <a:rPr lang="it-IT" dirty="0" smtClean="0"/>
              <a:t> </a:t>
            </a:r>
            <a:r>
              <a:rPr lang="it-IT" dirty="0" err="1" smtClean="0"/>
              <a:t>Leicher</a:t>
            </a:r>
            <a:r>
              <a:rPr lang="it-IT" dirty="0" smtClean="0"/>
              <a:t>, </a:t>
            </a:r>
            <a:r>
              <a:rPr lang="it-IT" dirty="0" err="1" smtClean="0"/>
              <a:t>Adewola</a:t>
            </a:r>
            <a:r>
              <a:rPr lang="it-IT" dirty="0" smtClean="0"/>
              <a:t> </a:t>
            </a:r>
            <a:r>
              <a:rPr lang="it-IT" dirty="0" err="1" smtClean="0"/>
              <a:t>Osunsade</a:t>
            </a:r>
            <a:r>
              <a:rPr lang="it-IT" dirty="0" smtClean="0"/>
              <a:t>, Albert S. </a:t>
            </a:r>
            <a:r>
              <a:rPr lang="it-IT" dirty="0" err="1" smtClean="0"/>
              <a:t>Agustinus</a:t>
            </a:r>
            <a:r>
              <a:rPr lang="it-IT" dirty="0" smtClean="0"/>
              <a:t>, </a:t>
            </a:r>
            <a:r>
              <a:rPr lang="it-IT" dirty="0" err="1" smtClean="0"/>
              <a:t>Efrat</a:t>
            </a:r>
            <a:r>
              <a:rPr lang="it-IT" dirty="0" smtClean="0"/>
              <a:t> </a:t>
            </a:r>
            <a:r>
              <a:rPr lang="it-IT" dirty="0" err="1" smtClean="0"/>
              <a:t>Finkin-Groner</a:t>
            </a:r>
            <a:r>
              <a:rPr lang="it-IT" dirty="0" smtClean="0"/>
              <a:t>, </a:t>
            </a:r>
            <a:r>
              <a:rPr lang="it-IT" dirty="0" err="1" smtClean="0"/>
              <a:t>Hannah</a:t>
            </a:r>
            <a:r>
              <a:rPr lang="it-IT" dirty="0" smtClean="0"/>
              <a:t> D’Ambrosio, Bo </a:t>
            </a:r>
            <a:r>
              <a:rPr lang="it-IT" dirty="0" err="1" smtClean="0"/>
              <a:t>Liu</a:t>
            </a:r>
            <a:r>
              <a:rPr lang="it-IT" dirty="0" smtClean="0"/>
              <a:t>, </a:t>
            </a:r>
            <a:r>
              <a:rPr lang="it-IT" dirty="0" err="1" smtClean="0"/>
              <a:t>Sarat</a:t>
            </a:r>
            <a:r>
              <a:rPr lang="it-IT" dirty="0" smtClean="0"/>
              <a:t> </a:t>
            </a:r>
            <a:r>
              <a:rPr lang="it-IT" dirty="0" err="1" smtClean="0"/>
              <a:t>Chandarlapaty</a:t>
            </a:r>
            <a:r>
              <a:rPr lang="it-IT" dirty="0" smtClean="0"/>
              <a:t>, </a:t>
            </a:r>
            <a:r>
              <a:rPr lang="it-IT" dirty="0" err="1" smtClean="0"/>
              <a:t>Shixin</a:t>
            </a:r>
            <a:r>
              <a:rPr lang="it-IT" dirty="0" smtClean="0"/>
              <a:t> </a:t>
            </a:r>
            <a:r>
              <a:rPr lang="it-IT" dirty="0" err="1" smtClean="0"/>
              <a:t>Liu</a:t>
            </a:r>
            <a:r>
              <a:rPr lang="it-IT" dirty="0" smtClean="0"/>
              <a:t> &amp; Yael David </a:t>
            </a:r>
          </a:p>
          <a:p>
            <a:r>
              <a:rPr lang="it-IT" dirty="0" smtClean="0"/>
              <a:t>Nature </a:t>
            </a:r>
            <a:r>
              <a:rPr lang="it-IT" dirty="0" err="1" smtClean="0"/>
              <a:t>Communicationsvolume</a:t>
            </a:r>
            <a:r>
              <a:rPr lang="it-IT" dirty="0" smtClean="0"/>
              <a:t> 10, </a:t>
            </a:r>
            <a:r>
              <a:rPr lang="it-IT" dirty="0" err="1" smtClean="0"/>
              <a:t>Article</a:t>
            </a:r>
            <a:r>
              <a:rPr lang="it-IT" dirty="0" smtClean="0"/>
              <a:t> </a:t>
            </a:r>
            <a:r>
              <a:rPr lang="it-IT" dirty="0" err="1" smtClean="0"/>
              <a:t>number</a:t>
            </a:r>
            <a:r>
              <a:rPr lang="it-IT" dirty="0" smtClean="0"/>
              <a:t>: 1289 (2019)</a:t>
            </a:r>
          </a:p>
          <a:p>
            <a:endParaRPr lang="it-IT" dirty="0" smtClean="0"/>
          </a:p>
          <a:p>
            <a:r>
              <a:rPr lang="it-IT" dirty="0" err="1" smtClean="0"/>
              <a:t>https</a:t>
            </a:r>
            <a:r>
              <a:rPr lang="it-IT" dirty="0" smtClean="0"/>
              <a:t>://</a:t>
            </a:r>
            <a:r>
              <a:rPr lang="it-IT" dirty="0" err="1" smtClean="0"/>
              <a:t>www.nature.com</a:t>
            </a:r>
            <a:r>
              <a:rPr lang="it-IT" dirty="0" smtClean="0"/>
              <a:t>/</a:t>
            </a:r>
            <a:r>
              <a:rPr lang="it-IT" dirty="0" err="1" smtClean="0"/>
              <a:t>articles</a:t>
            </a:r>
            <a:r>
              <a:rPr lang="it-IT" dirty="0" smtClean="0"/>
              <a:t>/s41467-019-09192-z</a:t>
            </a:r>
          </a:p>
          <a:p>
            <a:endParaRPr lang="it-IT" dirty="0"/>
          </a:p>
        </p:txBody>
      </p:sp>
      <p:sp>
        <p:nvSpPr>
          <p:cNvPr id="4" name="Segnaposto numero diapositiva 3"/>
          <p:cNvSpPr>
            <a:spLocks noGrp="1"/>
          </p:cNvSpPr>
          <p:nvPr>
            <p:ph type="sldNum" sz="quarter" idx="10"/>
          </p:nvPr>
        </p:nvSpPr>
        <p:spPr/>
        <p:txBody>
          <a:bodyPr/>
          <a:lstStyle/>
          <a:p>
            <a:fld id="{5949E4B4-5D00-7847-BF68-7A9B92E1FB3C}" type="slidenum">
              <a:rPr lang="it-IT" smtClean="0"/>
              <a:t>56</a:t>
            </a:fld>
            <a:endParaRPr lang="it-IT"/>
          </a:p>
        </p:txBody>
      </p:sp>
    </p:spTree>
    <p:extLst>
      <p:ext uri="{BB962C8B-B14F-4D97-AF65-F5344CB8AC3E}">
        <p14:creationId xmlns:p14="http://schemas.microsoft.com/office/powerpoint/2010/main" val="16444338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E32227A-9AAF-DE4D-B3DD-159D8484F7D0}" type="slidenum">
              <a:rPr lang="en-US">
                <a:solidFill>
                  <a:prstClr val="white"/>
                </a:solidFill>
              </a:rPr>
              <a:pPr/>
              <a:t>57</a:t>
            </a:fld>
            <a:endParaRPr lang="en-US">
              <a:solidFill>
                <a:prstClr val="white"/>
              </a:solidFill>
            </a:endParaRPr>
          </a:p>
        </p:txBody>
      </p:sp>
      <p:sp>
        <p:nvSpPr>
          <p:cNvPr id="4097" name="Text Box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8" name="Text Box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Schematic</a:t>
            </a:r>
            <a:r>
              <a:rPr lang="it-IT" dirty="0" smtClean="0"/>
              <a:t> of the </a:t>
            </a:r>
            <a:r>
              <a:rPr lang="it-IT" dirty="0" err="1" smtClean="0"/>
              <a:t>pathogenesis</a:t>
            </a:r>
            <a:r>
              <a:rPr lang="it-IT" dirty="0" smtClean="0"/>
              <a:t> of </a:t>
            </a:r>
            <a:r>
              <a:rPr lang="it-IT" dirty="0" err="1" smtClean="0"/>
              <a:t>diabetic</a:t>
            </a:r>
            <a:r>
              <a:rPr lang="it-IT" dirty="0" smtClean="0"/>
              <a:t> </a:t>
            </a:r>
            <a:r>
              <a:rPr lang="it-IT" dirty="0" err="1" smtClean="0"/>
              <a:t>ketoacidosis</a:t>
            </a:r>
            <a:r>
              <a:rPr lang="it-IT" dirty="0" smtClean="0"/>
              <a:t> (DKA) and the </a:t>
            </a:r>
            <a:r>
              <a:rPr lang="it-IT" dirty="0" err="1" smtClean="0"/>
              <a:t>hyperglycemic</a:t>
            </a:r>
            <a:r>
              <a:rPr lang="it-IT" dirty="0" smtClean="0"/>
              <a:t> </a:t>
            </a:r>
            <a:r>
              <a:rPr lang="it-IT" dirty="0" err="1" smtClean="0"/>
              <a:t>hyperosmolar</a:t>
            </a:r>
            <a:r>
              <a:rPr lang="it-IT" dirty="0" smtClean="0"/>
              <a:t> state (HHS). Relative or </a:t>
            </a:r>
            <a:r>
              <a:rPr lang="it-IT" dirty="0" err="1" smtClean="0"/>
              <a:t>absolute</a:t>
            </a:r>
            <a:r>
              <a:rPr lang="it-IT" dirty="0" smtClean="0"/>
              <a:t> </a:t>
            </a:r>
            <a:r>
              <a:rPr lang="it-IT" dirty="0" err="1" smtClean="0"/>
              <a:t>insulin</a:t>
            </a:r>
            <a:r>
              <a:rPr lang="it-IT" dirty="0" smtClean="0"/>
              <a:t> </a:t>
            </a:r>
            <a:r>
              <a:rPr lang="it-IT" dirty="0" err="1" smtClean="0"/>
              <a:t>deficiency</a:t>
            </a:r>
            <a:r>
              <a:rPr lang="it-IT" dirty="0" smtClean="0"/>
              <a:t> </a:t>
            </a:r>
            <a:r>
              <a:rPr lang="it-IT" dirty="0" err="1" smtClean="0"/>
              <a:t>stimulates</a:t>
            </a:r>
            <a:r>
              <a:rPr lang="it-IT" dirty="0" smtClean="0"/>
              <a:t> </a:t>
            </a:r>
            <a:r>
              <a:rPr lang="it-IT" dirty="0" err="1" smtClean="0"/>
              <a:t>hepatic</a:t>
            </a:r>
            <a:r>
              <a:rPr lang="it-IT" dirty="0" smtClean="0"/>
              <a:t> </a:t>
            </a:r>
            <a:r>
              <a:rPr lang="it-IT" dirty="0" err="1" smtClean="0"/>
              <a:t>glucose</a:t>
            </a:r>
            <a:r>
              <a:rPr lang="it-IT" dirty="0" smtClean="0"/>
              <a:t> production, </a:t>
            </a:r>
            <a:r>
              <a:rPr lang="it-IT" dirty="0" err="1" smtClean="0"/>
              <a:t>which</a:t>
            </a:r>
            <a:r>
              <a:rPr lang="it-IT" dirty="0" smtClean="0"/>
              <a:t> </a:t>
            </a:r>
            <a:r>
              <a:rPr lang="it-IT" dirty="0" err="1" smtClean="0"/>
              <a:t>results</a:t>
            </a:r>
            <a:r>
              <a:rPr lang="it-IT" dirty="0" smtClean="0"/>
              <a:t> in </a:t>
            </a:r>
            <a:r>
              <a:rPr lang="it-IT" dirty="0" err="1" smtClean="0"/>
              <a:t>hyperglycemia</a:t>
            </a:r>
            <a:r>
              <a:rPr lang="it-IT" dirty="0" smtClean="0"/>
              <a:t>, </a:t>
            </a:r>
            <a:r>
              <a:rPr lang="it-IT" dirty="0" err="1" smtClean="0"/>
              <a:t>osmotic</a:t>
            </a:r>
            <a:r>
              <a:rPr lang="it-IT" dirty="0" smtClean="0"/>
              <a:t> </a:t>
            </a:r>
            <a:r>
              <a:rPr lang="it-IT" dirty="0" err="1" smtClean="0"/>
              <a:t>diuresis</a:t>
            </a:r>
            <a:r>
              <a:rPr lang="it-IT" dirty="0" smtClean="0"/>
              <a:t> and </a:t>
            </a:r>
            <a:r>
              <a:rPr lang="it-IT" dirty="0" err="1" smtClean="0"/>
              <a:t>dehydration</a:t>
            </a:r>
            <a:r>
              <a:rPr lang="it-IT" dirty="0" smtClean="0"/>
              <a:t>. In severe </a:t>
            </a:r>
            <a:r>
              <a:rPr lang="it-IT" dirty="0" err="1" smtClean="0"/>
              <a:t>insulin</a:t>
            </a:r>
            <a:r>
              <a:rPr lang="it-IT" dirty="0" smtClean="0"/>
              <a:t> </a:t>
            </a:r>
            <a:r>
              <a:rPr lang="it-IT" dirty="0" err="1" smtClean="0"/>
              <a:t>deficiency</a:t>
            </a:r>
            <a:r>
              <a:rPr lang="it-IT" dirty="0" smtClean="0"/>
              <a:t>, the </a:t>
            </a:r>
            <a:r>
              <a:rPr lang="it-IT" dirty="0" err="1" smtClean="0"/>
              <a:t>liver</a:t>
            </a:r>
            <a:r>
              <a:rPr lang="it-IT" dirty="0" smtClean="0"/>
              <a:t> </a:t>
            </a:r>
            <a:r>
              <a:rPr lang="it-IT" dirty="0" err="1" smtClean="0"/>
              <a:t>will</a:t>
            </a:r>
            <a:r>
              <a:rPr lang="it-IT" dirty="0" smtClean="0"/>
              <a:t> </a:t>
            </a:r>
            <a:r>
              <a:rPr lang="it-IT" dirty="0" err="1" smtClean="0"/>
              <a:t>augment</a:t>
            </a:r>
            <a:r>
              <a:rPr lang="it-IT" dirty="0" smtClean="0"/>
              <a:t> </a:t>
            </a:r>
            <a:r>
              <a:rPr lang="it-IT" dirty="0" err="1" smtClean="0"/>
              <a:t>ketone</a:t>
            </a:r>
            <a:r>
              <a:rPr lang="it-IT" dirty="0" smtClean="0"/>
              <a:t> body production, </a:t>
            </a:r>
            <a:r>
              <a:rPr lang="it-IT" dirty="0" err="1" smtClean="0"/>
              <a:t>culminating</a:t>
            </a:r>
            <a:r>
              <a:rPr lang="it-IT" dirty="0" smtClean="0"/>
              <a:t> in </a:t>
            </a:r>
            <a:r>
              <a:rPr lang="it-IT" dirty="0" err="1" smtClean="0"/>
              <a:t>hyperketonemia</a:t>
            </a:r>
            <a:r>
              <a:rPr lang="it-IT" dirty="0" smtClean="0"/>
              <a:t> and, </a:t>
            </a:r>
            <a:r>
              <a:rPr lang="it-IT" dirty="0" err="1" smtClean="0"/>
              <a:t>eventually</a:t>
            </a:r>
            <a:r>
              <a:rPr lang="it-IT" dirty="0" smtClean="0"/>
              <a:t>, </a:t>
            </a:r>
            <a:r>
              <a:rPr lang="it-IT" dirty="0" err="1" smtClean="0"/>
              <a:t>acidosis</a:t>
            </a:r>
            <a:r>
              <a:rPr lang="it-IT" dirty="0" smtClean="0"/>
              <a:t>. βOHB = β-</a:t>
            </a:r>
            <a:r>
              <a:rPr lang="it-IT" dirty="0" err="1" smtClean="0"/>
              <a:t>hydroxybutyric</a:t>
            </a:r>
            <a:r>
              <a:rPr lang="it-IT" dirty="0" smtClean="0"/>
              <a:t> acid; </a:t>
            </a:r>
            <a:r>
              <a:rPr lang="it-IT" dirty="0" err="1" smtClean="0"/>
              <a:t>AcAc</a:t>
            </a:r>
            <a:r>
              <a:rPr lang="it-IT" dirty="0" smtClean="0"/>
              <a:t> = </a:t>
            </a:r>
            <a:r>
              <a:rPr lang="it-IT" dirty="0" err="1" smtClean="0"/>
              <a:t>acetoacetic</a:t>
            </a:r>
            <a:r>
              <a:rPr lang="it-IT" dirty="0" smtClean="0"/>
              <a:t> acid. Photo: </a:t>
            </a:r>
            <a:r>
              <a:rPr lang="it-IT" dirty="0" err="1" smtClean="0"/>
              <a:t>Chesley</a:t>
            </a:r>
            <a:r>
              <a:rPr lang="it-IT" dirty="0" smtClean="0"/>
              <a:t> </a:t>
            </a:r>
            <a:r>
              <a:rPr lang="it-IT" dirty="0" err="1" smtClean="0"/>
              <a:t>Sheppard</a:t>
            </a:r>
            <a:endParaRPr lang="it-IT" dirty="0" smtClean="0"/>
          </a:p>
          <a:p>
            <a:endParaRPr lang="it-IT" dirty="0" smtClean="0"/>
          </a:p>
          <a:p>
            <a:r>
              <a:rPr lang="it-IT" dirty="0" smtClean="0"/>
              <a:t>source</a:t>
            </a:r>
          </a:p>
          <a:p>
            <a:r>
              <a:rPr lang="it-IT" dirty="0" smtClean="0"/>
              <a:t>http://</a:t>
            </a:r>
            <a:r>
              <a:rPr lang="it-IT" dirty="0" err="1" smtClean="0"/>
              <a:t>debuglies.com</a:t>
            </a:r>
            <a:r>
              <a:rPr lang="it-IT" dirty="0" smtClean="0"/>
              <a:t>/2018/11/11/type-1-diabetes-diabetic-ketoacidosis-dka-an-enemy-always-lurking/</a:t>
            </a:r>
          </a:p>
          <a:p>
            <a:endParaRPr lang="it-IT" dirty="0" smtClean="0"/>
          </a:p>
          <a:p>
            <a:endParaRPr lang="it-IT" dirty="0"/>
          </a:p>
        </p:txBody>
      </p:sp>
      <p:sp>
        <p:nvSpPr>
          <p:cNvPr id="4" name="Segnaposto numero diapositiva 3"/>
          <p:cNvSpPr>
            <a:spLocks noGrp="1"/>
          </p:cNvSpPr>
          <p:nvPr>
            <p:ph type="sldNum" sz="quarter" idx="10"/>
          </p:nvPr>
        </p:nvSpPr>
        <p:spPr/>
        <p:txBody>
          <a:bodyPr/>
          <a:lstStyle/>
          <a:p>
            <a:fld id="{5949E4B4-5D00-7847-BF68-7A9B92E1FB3C}" type="slidenum">
              <a:rPr lang="it-IT" smtClean="0"/>
              <a:t>61</a:t>
            </a:fld>
            <a:endParaRPr lang="it-IT"/>
          </a:p>
        </p:txBody>
      </p:sp>
    </p:spTree>
    <p:extLst>
      <p:ext uri="{BB962C8B-B14F-4D97-AF65-F5344CB8AC3E}">
        <p14:creationId xmlns:p14="http://schemas.microsoft.com/office/powerpoint/2010/main" val="20318928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derangedphysiology.com</a:t>
            </a:r>
            <a:r>
              <a:rPr lang="it-IT" dirty="0" smtClean="0"/>
              <a:t>/</a:t>
            </a:r>
            <a:r>
              <a:rPr lang="it-IT" dirty="0" err="1" smtClean="0"/>
              <a:t>main</a:t>
            </a:r>
            <a:r>
              <a:rPr lang="it-IT" dirty="0" smtClean="0"/>
              <a:t>/</a:t>
            </a:r>
            <a:r>
              <a:rPr lang="it-IT" dirty="0" err="1" smtClean="0"/>
              <a:t>required-reading</a:t>
            </a:r>
            <a:r>
              <a:rPr lang="it-IT" dirty="0" smtClean="0"/>
              <a:t>/</a:t>
            </a:r>
            <a:r>
              <a:rPr lang="it-IT" dirty="0" err="1" smtClean="0"/>
              <a:t>endocrinology</a:t>
            </a:r>
            <a:r>
              <a:rPr lang="it-IT" dirty="0" smtClean="0"/>
              <a:t>-</a:t>
            </a:r>
            <a:r>
              <a:rPr lang="it-IT" dirty="0" err="1" smtClean="0"/>
              <a:t>metabolism</a:t>
            </a:r>
            <a:r>
              <a:rPr lang="it-IT" dirty="0" smtClean="0"/>
              <a:t>-and-</a:t>
            </a:r>
            <a:r>
              <a:rPr lang="it-IT" dirty="0" err="1" smtClean="0"/>
              <a:t>nutrition</a:t>
            </a:r>
            <a:r>
              <a:rPr lang="it-IT" dirty="0" smtClean="0"/>
              <a:t>/Chapter%20212/</a:t>
            </a:r>
            <a:r>
              <a:rPr lang="it-IT" dirty="0" err="1" smtClean="0"/>
              <a:t>hyperosmolar</a:t>
            </a:r>
            <a:r>
              <a:rPr lang="it-IT" dirty="0" smtClean="0"/>
              <a:t>-non-</a:t>
            </a:r>
            <a:r>
              <a:rPr lang="it-IT" dirty="0" err="1" smtClean="0"/>
              <a:t>ketotic</a:t>
            </a:r>
            <a:r>
              <a:rPr lang="it-IT" dirty="0" smtClean="0"/>
              <a:t>-</a:t>
            </a:r>
            <a:r>
              <a:rPr lang="it-IT" dirty="0" err="1" smtClean="0"/>
              <a:t>hypergycaemic</a:t>
            </a:r>
            <a:r>
              <a:rPr lang="it-IT" dirty="0" smtClean="0"/>
              <a:t>-coma-</a:t>
            </a:r>
            <a:r>
              <a:rPr lang="it-IT" dirty="0" err="1" smtClean="0"/>
              <a:t>honk</a:t>
            </a:r>
            <a:endParaRPr lang="it-IT" dirty="0"/>
          </a:p>
        </p:txBody>
      </p:sp>
      <p:sp>
        <p:nvSpPr>
          <p:cNvPr id="4" name="Segnaposto numero diapositiva 3"/>
          <p:cNvSpPr>
            <a:spLocks noGrp="1"/>
          </p:cNvSpPr>
          <p:nvPr>
            <p:ph type="sldNum" sz="quarter" idx="10"/>
          </p:nvPr>
        </p:nvSpPr>
        <p:spPr/>
        <p:txBody>
          <a:bodyPr/>
          <a:lstStyle/>
          <a:p>
            <a:fld id="{5949E4B4-5D00-7847-BF68-7A9B92E1FB3C}" type="slidenum">
              <a:rPr lang="it-IT" smtClean="0"/>
              <a:t>62</a:t>
            </a:fld>
            <a:endParaRPr lang="it-IT"/>
          </a:p>
        </p:txBody>
      </p:sp>
    </p:spTree>
    <p:extLst>
      <p:ext uri="{BB962C8B-B14F-4D97-AF65-F5344CB8AC3E}">
        <p14:creationId xmlns:p14="http://schemas.microsoft.com/office/powerpoint/2010/main" val="1222667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www.stepwards.com</a:t>
            </a:r>
            <a:r>
              <a:rPr lang="it-IT" dirty="0" smtClean="0"/>
              <a:t>/?</a:t>
            </a:r>
            <a:r>
              <a:rPr lang="it-IT" dirty="0" err="1" smtClean="0"/>
              <a:t>page_id</a:t>
            </a:r>
            <a:r>
              <a:rPr lang="it-IT" dirty="0" smtClean="0"/>
              <a:t>=2723</a:t>
            </a:r>
            <a:endParaRPr lang="it-IT" dirty="0"/>
          </a:p>
        </p:txBody>
      </p:sp>
      <p:sp>
        <p:nvSpPr>
          <p:cNvPr id="4" name="Segnaposto numero diapositiva 3"/>
          <p:cNvSpPr>
            <a:spLocks noGrp="1"/>
          </p:cNvSpPr>
          <p:nvPr>
            <p:ph type="sldNum" sz="quarter" idx="10"/>
          </p:nvPr>
        </p:nvSpPr>
        <p:spPr/>
        <p:txBody>
          <a:bodyPr/>
          <a:lstStyle/>
          <a:p>
            <a:fld id="{5949E4B4-5D00-7847-BF68-7A9B92E1FB3C}" type="slidenum">
              <a:rPr lang="it-IT" smtClean="0"/>
              <a:t>63</a:t>
            </a:fld>
            <a:endParaRPr lang="it-IT"/>
          </a:p>
        </p:txBody>
      </p:sp>
    </p:spTree>
    <p:extLst>
      <p:ext uri="{BB962C8B-B14F-4D97-AF65-F5344CB8AC3E}">
        <p14:creationId xmlns:p14="http://schemas.microsoft.com/office/powerpoint/2010/main" val="42123738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smtClean="0"/>
              <a:t>REVIEW ARTICLE</a:t>
            </a:r>
          </a:p>
          <a:p>
            <a:r>
              <a:rPr lang="it-IT" dirty="0" err="1" smtClean="0"/>
              <a:t>published</a:t>
            </a:r>
            <a:r>
              <a:rPr lang="it-IT" dirty="0" smtClean="0"/>
              <a:t>: 13February2014</a:t>
            </a:r>
          </a:p>
          <a:p>
            <a:r>
              <a:rPr lang="it-IT" dirty="0" err="1" smtClean="0"/>
              <a:t>doi</a:t>
            </a:r>
            <a:r>
              <a:rPr lang="it-IT" dirty="0" smtClean="0"/>
              <a:t>: 10.3389/fphys.2014.00043</a:t>
            </a:r>
          </a:p>
          <a:p>
            <a:endParaRPr lang="it-IT" dirty="0" smtClean="0"/>
          </a:p>
          <a:p>
            <a:r>
              <a:rPr lang="it-IT" dirty="0" smtClean="0"/>
              <a:t>IntracellularpHregulationbyacid-basetransportersinmammalianneurons</a:t>
            </a:r>
          </a:p>
          <a:p>
            <a:r>
              <a:rPr lang="it-IT" dirty="0" err="1" smtClean="0"/>
              <a:t>VernonA.Ruffin</a:t>
            </a:r>
            <a:r>
              <a:rPr lang="it-IT" dirty="0" smtClean="0"/>
              <a:t>*, </a:t>
            </a:r>
            <a:r>
              <a:rPr lang="it-IT" dirty="0" err="1" smtClean="0"/>
              <a:t>AhlamI.Salameh,WalterF.BoronandMarkD.Parker</a:t>
            </a:r>
            <a:r>
              <a:rPr lang="it-IT" dirty="0" smtClean="0"/>
              <a:t>†</a:t>
            </a:r>
          </a:p>
          <a:p>
            <a:endParaRPr lang="it-IT" dirty="0"/>
          </a:p>
        </p:txBody>
      </p:sp>
      <p:sp>
        <p:nvSpPr>
          <p:cNvPr id="4" name="Segnaposto numero diapositiva 3"/>
          <p:cNvSpPr>
            <a:spLocks noGrp="1"/>
          </p:cNvSpPr>
          <p:nvPr>
            <p:ph type="sldNum" sz="quarter" idx="10"/>
          </p:nvPr>
        </p:nvSpPr>
        <p:spPr/>
        <p:txBody>
          <a:bodyPr/>
          <a:lstStyle/>
          <a:p>
            <a:fld id="{5949E4B4-5D00-7847-BF68-7A9B92E1FB3C}" type="slidenum">
              <a:rPr lang="it-IT" smtClean="0"/>
              <a:t>65</a:t>
            </a:fld>
            <a:endParaRPr lang="it-IT"/>
          </a:p>
        </p:txBody>
      </p:sp>
    </p:spTree>
    <p:extLst>
      <p:ext uri="{BB962C8B-B14F-4D97-AF65-F5344CB8AC3E}">
        <p14:creationId xmlns:p14="http://schemas.microsoft.com/office/powerpoint/2010/main" val="2859400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egnaposto immagine diapositiva 1"/>
          <p:cNvSpPr>
            <a:spLocks noGrp="1" noRot="1" noChangeAspect="1"/>
          </p:cNvSpPr>
          <p:nvPr>
            <p:ph type="sldImg"/>
          </p:nvPr>
        </p:nvSpPr>
        <p:spPr>
          <a:ln/>
        </p:spPr>
      </p:sp>
      <p:sp>
        <p:nvSpPr>
          <p:cNvPr id="2355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atin typeface="Calibri" charset="0"/>
              </a:rPr>
              <a:t>Source: REVIEW ARTICLE</a:t>
            </a:r>
          </a:p>
          <a:p>
            <a:r>
              <a:rPr lang="it-IT">
                <a:latin typeface="Calibri" charset="0"/>
              </a:rPr>
              <a:t>Pancreatic β-cell identity, glucose sensing and the control of insulin secretionGuy A. Rutter, Timothy J. Pullen, David J. Hodson, Aida Martinez-Sanchez Biochemical Journal Mar 01, 2015, 466 (2) 203-218;</a:t>
            </a:r>
          </a:p>
          <a:p>
            <a:endParaRPr lang="it-IT">
              <a:latin typeface="Calibri" charset="0"/>
            </a:endParaRPr>
          </a:p>
          <a:p>
            <a:endParaRPr lang="it-IT">
              <a:latin typeface="Calibri" charset="0"/>
            </a:endParaRPr>
          </a:p>
          <a:p>
            <a:r>
              <a:rPr lang="it-IT">
                <a:latin typeface="Calibri" charset="0"/>
              </a:rPr>
              <a:t>NOTE</a:t>
            </a:r>
          </a:p>
          <a:p>
            <a:r>
              <a:rPr lang="it-IT">
                <a:latin typeface="Calibri" charset="0"/>
              </a:rPr>
              <a:t> MCU = mitochondrial calcium uniporter</a:t>
            </a:r>
          </a:p>
        </p:txBody>
      </p:sp>
      <p:sp>
        <p:nvSpPr>
          <p:cNvPr id="4" name="Segnaposto numero diapositiva 3"/>
          <p:cNvSpPr>
            <a:spLocks noGrp="1"/>
          </p:cNvSpPr>
          <p:nvPr>
            <p:ph type="sldNum" sz="quarter" idx="5"/>
          </p:nvPr>
        </p:nvSpPr>
        <p:spPr/>
        <p:txBody>
          <a:bodyPr/>
          <a:lstStyle/>
          <a:p>
            <a:pPr>
              <a:defRPr/>
            </a:pPr>
            <a:fld id="{773AB9A4-E639-0647-B357-439B2B6C9E94}" type="slidenum">
              <a:rPr lang="it-IT">
                <a:solidFill>
                  <a:prstClr val="black"/>
                </a:solidFill>
              </a:rPr>
              <a:pPr>
                <a:defRPr/>
              </a:pPr>
              <a:t>7</a:t>
            </a:fld>
            <a:endParaRPr lang="it-IT">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www.ncbi.nlm.nih.gov</a:t>
            </a:r>
            <a:r>
              <a:rPr lang="it-IT" dirty="0" smtClean="0"/>
              <a:t>/</a:t>
            </a:r>
            <a:r>
              <a:rPr lang="it-IT" dirty="0" err="1" smtClean="0"/>
              <a:t>pmc</a:t>
            </a:r>
            <a:r>
              <a:rPr lang="it-IT" dirty="0" smtClean="0"/>
              <a:t>/</a:t>
            </a:r>
            <a:r>
              <a:rPr lang="it-IT" dirty="0" err="1" smtClean="0"/>
              <a:t>articles</a:t>
            </a:r>
            <a:r>
              <a:rPr lang="it-IT" dirty="0" smtClean="0"/>
              <a:t>/PMC3392648/</a:t>
            </a:r>
            <a:endParaRPr lang="it-IT" dirty="0"/>
          </a:p>
        </p:txBody>
      </p:sp>
      <p:sp>
        <p:nvSpPr>
          <p:cNvPr id="4" name="Segnaposto numero diapositiva 3"/>
          <p:cNvSpPr>
            <a:spLocks noGrp="1"/>
          </p:cNvSpPr>
          <p:nvPr>
            <p:ph type="sldNum" sz="quarter" idx="10"/>
          </p:nvPr>
        </p:nvSpPr>
        <p:spPr/>
        <p:txBody>
          <a:bodyPr/>
          <a:lstStyle/>
          <a:p>
            <a:fld id="{5949E4B4-5D00-7847-BF68-7A9B92E1FB3C}" type="slidenum">
              <a:rPr lang="it-IT" smtClean="0"/>
              <a:t>67</a:t>
            </a:fld>
            <a:endParaRPr lang="it-IT"/>
          </a:p>
        </p:txBody>
      </p:sp>
    </p:spTree>
    <p:extLst>
      <p:ext uri="{BB962C8B-B14F-4D97-AF65-F5344CB8AC3E}">
        <p14:creationId xmlns:p14="http://schemas.microsoft.com/office/powerpoint/2010/main" val="1546070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egnaposto immagine diapositiva 1"/>
          <p:cNvSpPr>
            <a:spLocks noGrp="1" noRot="1" noChangeAspect="1"/>
          </p:cNvSpPr>
          <p:nvPr>
            <p:ph type="sldImg"/>
          </p:nvPr>
        </p:nvSpPr>
        <p:spPr>
          <a:ln/>
        </p:spPr>
      </p:sp>
      <p:sp>
        <p:nvSpPr>
          <p:cNvPr id="2560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atin typeface="Calibri" charset="0"/>
              </a:rPr>
              <a:t>Figure 1. Pancreatic endocrine cells are regulated by intrinsic and paracrine signals in response to glucose. At basal glucose levels pancreatic β-cells (A, left) are electrically inactive, owing to their open ATP-sensitive K+ (KATP) channels and resultant hyperpolarized membrane potential, and thus do not secrete insulin. In contrast, α-cells in the presence of low glucose (A, right) are electrically active, due to a relatively elevated ATP/ADP ratio (even at low glucose). This results in closure of most, but perhaps not all, KATP channels and a depolarized membrane potential that allows action potential firing mediated by a combination of voltage-dependent Na+, Ca2+ (VDCC), and K+ (Kv) channels. Entry of Ca2+ through VDCCs triggers the exocytosis of glucagon-containing secretory granules. When plasma glucose is increased (B), glucose enters pancreatic islet cells through plasma membrane glucose transporters (GLUT) where it is metabolized through glycolysis and mitochondrial oxidative metabolism. This results in increase in the intracellular ATP/ADP ratio (in the case of α-cells, a further increase) and closure of KATP channels. In the β-cell (B, top left) this results in membrane depolarization and firing of action potentials that, in combination with additional mitochondrial signals, results in the exocytosis of insulin-containing granules. In α-cells, further closure of KATP channels may further depolarize the membrane and lead to the depolarization-dependent inactivation of Na+ channels and VDCCs. Glucagon secretion is also inhibited by paracrine factors secreted from β-cells and pancreatic δ-cells. These signals may interact with putative α-cell metabolic sensors (i.e., PASK and AMPK) to produce the physiological suppression of glucagon secretion.</a:t>
            </a:r>
          </a:p>
          <a:p>
            <a:endParaRPr lang="it-IT">
              <a:latin typeface="Calibri" charset="0"/>
            </a:endParaRPr>
          </a:p>
          <a:p>
            <a:r>
              <a:rPr lang="it-IT">
                <a:latin typeface="Calibri" charset="0"/>
              </a:rPr>
              <a:t>Source: https://www.frontiersin.org/articles/10.3389/fphys.2012.00349/full </a:t>
            </a:r>
          </a:p>
        </p:txBody>
      </p:sp>
      <p:sp>
        <p:nvSpPr>
          <p:cNvPr id="4" name="Segnaposto numero diapositiva 3"/>
          <p:cNvSpPr>
            <a:spLocks noGrp="1"/>
          </p:cNvSpPr>
          <p:nvPr>
            <p:ph type="sldNum" sz="quarter" idx="5"/>
          </p:nvPr>
        </p:nvSpPr>
        <p:spPr/>
        <p:txBody>
          <a:bodyPr/>
          <a:lstStyle/>
          <a:p>
            <a:pPr>
              <a:defRPr/>
            </a:pPr>
            <a:fld id="{82792F38-6B52-BB44-9669-F29FB885141F}" type="slidenum">
              <a:rPr lang="it-IT">
                <a:solidFill>
                  <a:prstClr val="black"/>
                </a:solidFill>
              </a:rPr>
              <a:pPr>
                <a:defRPr/>
              </a:pPr>
              <a:t>8</a:t>
            </a:fld>
            <a:endParaRPr lang="it-IT">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Data</a:t>
            </a:r>
            <a:r>
              <a:rPr lang="it-IT" baseline="0" dirty="0" smtClean="0"/>
              <a:t> on </a:t>
            </a:r>
            <a:r>
              <a:rPr lang="it-IT" baseline="0" dirty="0" err="1" smtClean="0"/>
              <a:t>glycemia</a:t>
            </a:r>
            <a:r>
              <a:rPr lang="it-IT" baseline="0" dirty="0" smtClean="0"/>
              <a:t>: from </a:t>
            </a:r>
            <a:r>
              <a:rPr lang="it-IT" baseline="0" dirty="0" err="1" smtClean="0"/>
              <a:t>https</a:t>
            </a:r>
            <a:r>
              <a:rPr lang="it-IT" baseline="0" dirty="0" smtClean="0"/>
              <a:t>://</a:t>
            </a:r>
            <a:r>
              <a:rPr lang="it-IT" baseline="0" dirty="0" err="1" smtClean="0"/>
              <a:t>www.diabetes.co.uk</a:t>
            </a:r>
            <a:r>
              <a:rPr lang="it-IT" baseline="0" dirty="0" smtClean="0"/>
              <a:t>/</a:t>
            </a:r>
            <a:r>
              <a:rPr lang="it-IT" baseline="0" dirty="0" err="1" smtClean="0"/>
              <a:t>diabetes_care</a:t>
            </a:r>
            <a:r>
              <a:rPr lang="it-IT" baseline="0" dirty="0" smtClean="0"/>
              <a:t>/</a:t>
            </a:r>
            <a:r>
              <a:rPr lang="it-IT" baseline="0" dirty="0" err="1" smtClean="0"/>
              <a:t>fasting</a:t>
            </a:r>
            <a:r>
              <a:rPr lang="it-IT" baseline="0" dirty="0" smtClean="0"/>
              <a:t>-</a:t>
            </a:r>
            <a:r>
              <a:rPr lang="it-IT" baseline="0" dirty="0" err="1" smtClean="0"/>
              <a:t>blood</a:t>
            </a:r>
            <a:r>
              <a:rPr lang="it-IT" baseline="0" dirty="0" smtClean="0"/>
              <a:t>-sugar-</a:t>
            </a:r>
            <a:r>
              <a:rPr lang="it-IT" baseline="0" dirty="0" err="1" smtClean="0"/>
              <a:t>levels.html</a:t>
            </a:r>
            <a:endParaRPr lang="it-IT" dirty="0"/>
          </a:p>
        </p:txBody>
      </p:sp>
      <p:sp>
        <p:nvSpPr>
          <p:cNvPr id="4" name="Segnaposto numero diapositiva 3"/>
          <p:cNvSpPr>
            <a:spLocks noGrp="1"/>
          </p:cNvSpPr>
          <p:nvPr>
            <p:ph type="sldNum" sz="quarter" idx="10"/>
          </p:nvPr>
        </p:nvSpPr>
        <p:spPr/>
        <p:txBody>
          <a:bodyPr/>
          <a:lstStyle/>
          <a:p>
            <a:fld id="{5949E4B4-5D00-7847-BF68-7A9B92E1FB3C}" type="slidenum">
              <a:rPr lang="it-IT" smtClean="0"/>
              <a:t>9</a:t>
            </a:fld>
            <a:endParaRPr lang="it-IT"/>
          </a:p>
        </p:txBody>
      </p:sp>
    </p:spTree>
    <p:extLst>
      <p:ext uri="{BB962C8B-B14F-4D97-AF65-F5344CB8AC3E}">
        <p14:creationId xmlns:p14="http://schemas.microsoft.com/office/powerpoint/2010/main" val="1488034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Figure 6: </a:t>
            </a:r>
            <a:r>
              <a:rPr lang="it-IT" dirty="0" err="1" smtClean="0"/>
              <a:t>Metabolic</a:t>
            </a:r>
            <a:r>
              <a:rPr lang="it-IT" dirty="0" smtClean="0"/>
              <a:t> </a:t>
            </a:r>
            <a:r>
              <a:rPr lang="it-IT" dirty="0" err="1" smtClean="0"/>
              <a:t>Regulation</a:t>
            </a:r>
            <a:r>
              <a:rPr lang="it-IT" dirty="0" smtClean="0"/>
              <a:t> of </a:t>
            </a:r>
            <a:r>
              <a:rPr lang="it-IT" dirty="0" err="1" smtClean="0"/>
              <a:t>Glycogen</a:t>
            </a:r>
            <a:r>
              <a:rPr lang="it-IT" dirty="0" smtClean="0"/>
              <a:t> by </a:t>
            </a:r>
            <a:r>
              <a:rPr lang="it-IT" dirty="0" err="1" smtClean="0"/>
              <a:t>Glucagon.Depicted</a:t>
            </a:r>
            <a:r>
              <a:rPr lang="it-IT" dirty="0" smtClean="0"/>
              <a:t> </a:t>
            </a:r>
            <a:r>
              <a:rPr lang="it-IT" dirty="0" err="1" smtClean="0"/>
              <a:t>is</a:t>
            </a:r>
            <a:r>
              <a:rPr lang="it-IT" dirty="0" smtClean="0"/>
              <a:t> the </a:t>
            </a:r>
            <a:r>
              <a:rPr lang="it-IT" dirty="0" err="1" smtClean="0"/>
              <a:t>visualization</a:t>
            </a:r>
            <a:r>
              <a:rPr lang="it-IT" dirty="0" smtClean="0"/>
              <a:t> of the </a:t>
            </a:r>
            <a:r>
              <a:rPr lang="it-IT" dirty="0" err="1" smtClean="0"/>
              <a:t>glucagon</a:t>
            </a:r>
            <a:r>
              <a:rPr lang="it-IT" dirty="0" smtClean="0"/>
              <a:t> </a:t>
            </a:r>
            <a:r>
              <a:rPr lang="it-IT" dirty="0" err="1" smtClean="0"/>
              <a:t>signaling</a:t>
            </a:r>
            <a:r>
              <a:rPr lang="it-IT" dirty="0" smtClean="0"/>
              <a:t> </a:t>
            </a:r>
            <a:r>
              <a:rPr lang="it-IT" dirty="0" err="1" smtClean="0"/>
              <a:t>pathway</a:t>
            </a:r>
            <a:r>
              <a:rPr lang="it-IT" dirty="0" smtClean="0"/>
              <a:t> </a:t>
            </a:r>
            <a:r>
              <a:rPr lang="it-IT" dirty="0" err="1" smtClean="0"/>
              <a:t>through</a:t>
            </a:r>
            <a:r>
              <a:rPr lang="it-IT" dirty="0" smtClean="0"/>
              <a:t> the GCGR. The location of the GCGR, the release of the </a:t>
            </a:r>
            <a:r>
              <a:rPr lang="it-IT" dirty="0" err="1" smtClean="0"/>
              <a:t>alpha</a:t>
            </a:r>
            <a:r>
              <a:rPr lang="it-IT" dirty="0" smtClean="0"/>
              <a:t> </a:t>
            </a:r>
            <a:r>
              <a:rPr lang="it-IT" dirty="0" err="1" smtClean="0"/>
              <a:t>subunit</a:t>
            </a:r>
            <a:r>
              <a:rPr lang="it-IT" dirty="0" smtClean="0"/>
              <a:t> from the beta and gamma </a:t>
            </a:r>
            <a:r>
              <a:rPr lang="it-IT" dirty="0" err="1" smtClean="0"/>
              <a:t>subunits</a:t>
            </a:r>
            <a:r>
              <a:rPr lang="it-IT" dirty="0" smtClean="0"/>
              <a:t>, and the </a:t>
            </a:r>
            <a:r>
              <a:rPr lang="it-IT" dirty="0" err="1" smtClean="0"/>
              <a:t>enzyme</a:t>
            </a:r>
            <a:r>
              <a:rPr lang="it-IT" dirty="0" smtClean="0"/>
              <a:t> </a:t>
            </a:r>
            <a:r>
              <a:rPr lang="it-IT" dirty="0" err="1" smtClean="0"/>
              <a:t>cascade</a:t>
            </a:r>
            <a:r>
              <a:rPr lang="it-IT" dirty="0" smtClean="0"/>
              <a:t> to </a:t>
            </a:r>
            <a:r>
              <a:rPr lang="it-IT" dirty="0" err="1" smtClean="0"/>
              <a:t>result</a:t>
            </a:r>
            <a:r>
              <a:rPr lang="it-IT" dirty="0" smtClean="0"/>
              <a:t> in the </a:t>
            </a:r>
            <a:r>
              <a:rPr lang="it-IT" dirty="0" err="1" smtClean="0"/>
              <a:t>releasing</a:t>
            </a:r>
            <a:r>
              <a:rPr lang="it-IT" dirty="0" smtClean="0"/>
              <a:t> of </a:t>
            </a:r>
            <a:r>
              <a:rPr lang="it-IT" dirty="0" err="1" smtClean="0"/>
              <a:t>glucose</a:t>
            </a:r>
            <a:r>
              <a:rPr lang="it-IT" dirty="0" smtClean="0"/>
              <a:t> are </a:t>
            </a:r>
            <a:r>
              <a:rPr lang="it-IT" dirty="0" err="1" smtClean="0"/>
              <a:t>depicted</a:t>
            </a:r>
            <a:r>
              <a:rPr lang="it-IT" dirty="0" smtClean="0"/>
              <a:t>. </a:t>
            </a:r>
            <a:r>
              <a:rPr lang="it-IT" dirty="0" err="1" smtClean="0"/>
              <a:t>Abbreviations</a:t>
            </a:r>
            <a:r>
              <a:rPr lang="it-IT" dirty="0" smtClean="0"/>
              <a:t> for the </a:t>
            </a:r>
            <a:r>
              <a:rPr lang="it-IT" dirty="0" err="1" smtClean="0"/>
              <a:t>enzymes</a:t>
            </a:r>
            <a:r>
              <a:rPr lang="it-IT" dirty="0" smtClean="0"/>
              <a:t> in the </a:t>
            </a:r>
            <a:r>
              <a:rPr lang="it-IT" dirty="0" err="1" smtClean="0"/>
              <a:t>cascade</a:t>
            </a:r>
            <a:r>
              <a:rPr lang="it-IT" dirty="0" smtClean="0"/>
              <a:t> include- PPK: </a:t>
            </a:r>
            <a:r>
              <a:rPr lang="it-IT" dirty="0" err="1" smtClean="0"/>
              <a:t>phosphorylase</a:t>
            </a:r>
            <a:r>
              <a:rPr lang="it-IT" dirty="0" smtClean="0"/>
              <a:t> </a:t>
            </a:r>
            <a:r>
              <a:rPr lang="it-IT" dirty="0" err="1" smtClean="0"/>
              <a:t>kinase</a:t>
            </a:r>
            <a:r>
              <a:rPr lang="it-IT" dirty="0" smtClean="0"/>
              <a:t>; PYG b: </a:t>
            </a:r>
            <a:r>
              <a:rPr lang="it-IT" dirty="0" err="1" smtClean="0"/>
              <a:t>glycogen</a:t>
            </a:r>
            <a:r>
              <a:rPr lang="it-IT" dirty="0" smtClean="0"/>
              <a:t> </a:t>
            </a:r>
            <a:r>
              <a:rPr lang="it-IT" dirty="0" err="1" smtClean="0"/>
              <a:t>phosphorylase</a:t>
            </a:r>
            <a:r>
              <a:rPr lang="it-IT" dirty="0" smtClean="0"/>
              <a:t> b; PYG a: </a:t>
            </a:r>
            <a:r>
              <a:rPr lang="it-IT" dirty="0" err="1" smtClean="0"/>
              <a:t>glycogen</a:t>
            </a:r>
            <a:r>
              <a:rPr lang="it-IT" dirty="0" smtClean="0"/>
              <a:t> </a:t>
            </a:r>
            <a:r>
              <a:rPr lang="it-IT" dirty="0" err="1" smtClean="0"/>
              <a:t>phosphorylase</a:t>
            </a:r>
            <a:r>
              <a:rPr lang="it-IT" dirty="0" smtClean="0"/>
              <a:t> a.</a:t>
            </a:r>
          </a:p>
          <a:p>
            <a:endParaRPr lang="it-IT" dirty="0" smtClean="0"/>
          </a:p>
          <a:p>
            <a:r>
              <a:rPr lang="it-IT" dirty="0" smtClean="0"/>
              <a:t>source</a:t>
            </a:r>
          </a:p>
          <a:p>
            <a:r>
              <a:rPr lang="it-IT" dirty="0" err="1" smtClean="0"/>
              <a:t>https</a:t>
            </a:r>
            <a:r>
              <a:rPr lang="it-IT" dirty="0" smtClean="0"/>
              <a:t>://</a:t>
            </a:r>
            <a:r>
              <a:rPr lang="it-IT" dirty="0" err="1" smtClean="0"/>
              <a:t>proteopedia.org</a:t>
            </a:r>
            <a:r>
              <a:rPr lang="it-IT" dirty="0" smtClean="0"/>
              <a:t>/</a:t>
            </a:r>
            <a:r>
              <a:rPr lang="it-IT" dirty="0" err="1" smtClean="0"/>
              <a:t>wiki</a:t>
            </a:r>
            <a:r>
              <a:rPr lang="it-IT" dirty="0" smtClean="0"/>
              <a:t>/</a:t>
            </a:r>
            <a:r>
              <a:rPr lang="it-IT" dirty="0" err="1" smtClean="0"/>
              <a:t>index.php</a:t>
            </a:r>
            <a:r>
              <a:rPr lang="it-IT" dirty="0" smtClean="0"/>
              <a:t>/</a:t>
            </a:r>
            <a:r>
              <a:rPr lang="it-IT" dirty="0" err="1" smtClean="0"/>
              <a:t>Glucagon_receptor</a:t>
            </a:r>
            <a:endParaRPr lang="it-IT" dirty="0" smtClean="0"/>
          </a:p>
          <a:p>
            <a:endParaRPr lang="it-IT" dirty="0"/>
          </a:p>
        </p:txBody>
      </p:sp>
      <p:sp>
        <p:nvSpPr>
          <p:cNvPr id="4" name="Segnaposto numero diapositiva 3"/>
          <p:cNvSpPr>
            <a:spLocks noGrp="1"/>
          </p:cNvSpPr>
          <p:nvPr>
            <p:ph type="sldNum" sz="quarter" idx="10"/>
          </p:nvPr>
        </p:nvSpPr>
        <p:spPr/>
        <p:txBody>
          <a:bodyPr/>
          <a:lstStyle/>
          <a:p>
            <a:fld id="{5949E4B4-5D00-7847-BF68-7A9B92E1FB3C}" type="slidenum">
              <a:rPr lang="it-IT" smtClean="0"/>
              <a:t>10</a:t>
            </a:fld>
            <a:endParaRPr lang="it-IT"/>
          </a:p>
        </p:txBody>
      </p:sp>
    </p:spTree>
    <p:extLst>
      <p:ext uri="{BB962C8B-B14F-4D97-AF65-F5344CB8AC3E}">
        <p14:creationId xmlns:p14="http://schemas.microsoft.com/office/powerpoint/2010/main" val="2321040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Elsevier's</a:t>
            </a:r>
            <a:r>
              <a:rPr lang="it-IT" dirty="0" smtClean="0"/>
              <a:t> </a:t>
            </a:r>
            <a:r>
              <a:rPr lang="it-IT" dirty="0" err="1" smtClean="0"/>
              <a:t>Integrated</a:t>
            </a:r>
            <a:r>
              <a:rPr lang="it-IT" dirty="0" smtClean="0"/>
              <a:t> </a:t>
            </a:r>
            <a:r>
              <a:rPr lang="it-IT" dirty="0" err="1" smtClean="0"/>
              <a:t>Review</a:t>
            </a:r>
            <a:r>
              <a:rPr lang="it-IT" dirty="0" smtClean="0"/>
              <a:t> </a:t>
            </a:r>
            <a:r>
              <a:rPr lang="it-IT" dirty="0" err="1" smtClean="0"/>
              <a:t>Biochemistry</a:t>
            </a:r>
            <a:endParaRPr lang="it-IT" dirty="0" smtClean="0"/>
          </a:p>
          <a:p>
            <a:r>
              <a:rPr lang="it-IT" dirty="0" smtClean="0"/>
              <a:t>John </a:t>
            </a:r>
            <a:r>
              <a:rPr lang="it-IT" dirty="0" err="1" smtClean="0"/>
              <a:t>W</a:t>
            </a:r>
            <a:r>
              <a:rPr lang="it-IT" dirty="0" smtClean="0"/>
              <a:t>. </a:t>
            </a:r>
            <a:r>
              <a:rPr lang="it-IT" dirty="0" err="1" smtClean="0"/>
              <a:t>Pelley</a:t>
            </a:r>
            <a:endParaRPr lang="it-IT" dirty="0" smtClean="0"/>
          </a:p>
          <a:p>
            <a:endParaRPr lang="it-IT" dirty="0"/>
          </a:p>
        </p:txBody>
      </p:sp>
      <p:sp>
        <p:nvSpPr>
          <p:cNvPr id="4" name="Segnaposto numero diapositiva 3"/>
          <p:cNvSpPr>
            <a:spLocks noGrp="1"/>
          </p:cNvSpPr>
          <p:nvPr>
            <p:ph type="sldNum" sz="quarter" idx="10"/>
          </p:nvPr>
        </p:nvSpPr>
        <p:spPr/>
        <p:txBody>
          <a:bodyPr/>
          <a:lstStyle/>
          <a:p>
            <a:fld id="{5949E4B4-5D00-7847-BF68-7A9B92E1FB3C}" type="slidenum">
              <a:rPr lang="it-IT" smtClean="0"/>
              <a:t>13</a:t>
            </a:fld>
            <a:endParaRPr lang="it-IT"/>
          </a:p>
        </p:txBody>
      </p:sp>
    </p:spTree>
    <p:extLst>
      <p:ext uri="{BB962C8B-B14F-4D97-AF65-F5344CB8AC3E}">
        <p14:creationId xmlns:p14="http://schemas.microsoft.com/office/powerpoint/2010/main" val="1521254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defTabSz="410248" fontAlgn="base" hangingPunct="0">
              <a:lnSpc>
                <a:spcPct val="93000"/>
              </a:lnSpc>
              <a:spcBef>
                <a:spcPct val="0"/>
              </a:spcBef>
              <a:spcAft>
                <a:spcPct val="0"/>
              </a:spcAft>
              <a:buClr>
                <a:srgbClr val="000000"/>
              </a:buClr>
              <a:buSzPct val="45000"/>
            </a:pPr>
            <a:endParaRPr lang="it-IT" sz="2200">
              <a:solidFill>
                <a:prstClr val="black"/>
              </a:solidFill>
              <a:latin typeface="Times New Roman" charset="0"/>
              <a:ea typeface="ＭＳ Ｐゴシック" charset="0"/>
              <a:cs typeface="msgothic" charset="0"/>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Insulin and glucagon secretion: nondiabetic and diabetic subjects. In nondiabetic subjects (left panel), glucose-stimulated insulin and amylin release from the β-cells results in suppression of postprandial glucagon secretion. In a subject with type 1 diabetes, infused insulin does not suppress α-cell production of glucagon. Adapted from Ref. 38.</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8"/>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r>
              <a:rPr lang="it-IT" smtClean="0"/>
              <a:t>16/04/2019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F8D0B087-4A76-5E4B-BE34-5988ADB55836}" type="slidenum">
              <a:rPr lang="it-IT" smtClean="0"/>
              <a:t>‹n.›</a:t>
            </a:fld>
            <a:endParaRPr lang="it-IT"/>
          </a:p>
        </p:txBody>
      </p:sp>
    </p:spTree>
    <p:extLst>
      <p:ext uri="{BB962C8B-B14F-4D97-AF65-F5344CB8AC3E}">
        <p14:creationId xmlns:p14="http://schemas.microsoft.com/office/powerpoint/2010/main" val="1460634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16/04/2019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F8D0B087-4A76-5E4B-BE34-5988ADB55836}" type="slidenum">
              <a:rPr lang="it-IT" smtClean="0"/>
              <a:t>‹n.›</a:t>
            </a:fld>
            <a:endParaRPr lang="it-IT"/>
          </a:p>
        </p:txBody>
      </p:sp>
    </p:spTree>
    <p:extLst>
      <p:ext uri="{BB962C8B-B14F-4D97-AF65-F5344CB8AC3E}">
        <p14:creationId xmlns:p14="http://schemas.microsoft.com/office/powerpoint/2010/main" val="2957953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1" y="274650"/>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50"/>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16/04/2019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F8D0B087-4A76-5E4B-BE34-5988ADB55836}" type="slidenum">
              <a:rPr lang="it-IT" smtClean="0"/>
              <a:t>‹n.›</a:t>
            </a:fld>
            <a:endParaRPr lang="it-IT"/>
          </a:p>
        </p:txBody>
      </p:sp>
    </p:spTree>
    <p:extLst>
      <p:ext uri="{BB962C8B-B14F-4D97-AF65-F5344CB8AC3E}">
        <p14:creationId xmlns:p14="http://schemas.microsoft.com/office/powerpoint/2010/main" val="462586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440" y="2129984"/>
            <a:ext cx="7773120" cy="1470394"/>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2321" y="3885528"/>
            <a:ext cx="6400800" cy="1752664"/>
          </a:xfrm>
        </p:spPr>
        <p:txBody>
          <a:bodyPr/>
          <a:lstStyle>
            <a:lvl1pPr marL="0" indent="0" algn="ctr">
              <a:buNone/>
              <a:defRPr/>
            </a:lvl1pPr>
            <a:lvl2pPr marL="414253" indent="0" algn="ctr">
              <a:buNone/>
              <a:defRPr/>
            </a:lvl2pPr>
            <a:lvl3pPr marL="828506" indent="0" algn="ctr">
              <a:buNone/>
              <a:defRPr/>
            </a:lvl3pPr>
            <a:lvl4pPr marL="1242759" indent="0" algn="ctr">
              <a:buNone/>
              <a:defRPr/>
            </a:lvl4pPr>
            <a:lvl5pPr marL="1657013" indent="0" algn="ctr">
              <a:buNone/>
              <a:defRPr/>
            </a:lvl5pPr>
            <a:lvl6pPr marL="2071268" indent="0" algn="ctr">
              <a:buNone/>
              <a:defRPr/>
            </a:lvl6pPr>
            <a:lvl7pPr marL="2485520" indent="0" algn="ctr">
              <a:buNone/>
              <a:defRPr/>
            </a:lvl7pPr>
            <a:lvl8pPr marL="2899774" indent="0" algn="ctr">
              <a:buNone/>
              <a:defRPr/>
            </a:lvl8pPr>
            <a:lvl9pPr marL="3314028" indent="0" algn="ctr">
              <a:buNone/>
              <a:defRPr/>
            </a:lvl9pPr>
          </a:lstStyle>
          <a:p>
            <a:r>
              <a:rPr lang="it-IT" smtClean="0"/>
              <a:t>Fare clic per modificare lo stile del sottotitolo dello schema</a:t>
            </a:r>
            <a:endParaRPr lang="it-IT"/>
          </a:p>
        </p:txBody>
      </p:sp>
    </p:spTree>
    <p:extLst>
      <p:ext uri="{BB962C8B-B14F-4D97-AF65-F5344CB8AC3E}">
        <p14:creationId xmlns:p14="http://schemas.microsoft.com/office/powerpoint/2010/main" val="1813104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649806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880" y="4406874"/>
            <a:ext cx="7771680" cy="1362383"/>
          </a:xfrm>
        </p:spPr>
        <p:txBody>
          <a:bodyPr anchor="t"/>
          <a:lstStyle>
            <a:lvl1pPr algn="l">
              <a:defRPr sz="3600" b="1" cap="all"/>
            </a:lvl1pPr>
          </a:lstStyle>
          <a:p>
            <a:r>
              <a:rPr lang="it-IT" smtClean="0"/>
              <a:t>Fare clic per modificare stile</a:t>
            </a:r>
            <a:endParaRPr lang="it-IT"/>
          </a:p>
        </p:txBody>
      </p:sp>
      <p:sp>
        <p:nvSpPr>
          <p:cNvPr id="3" name="Segnaposto testo 2"/>
          <p:cNvSpPr>
            <a:spLocks noGrp="1"/>
          </p:cNvSpPr>
          <p:nvPr>
            <p:ph type="body" idx="1"/>
          </p:nvPr>
        </p:nvSpPr>
        <p:spPr>
          <a:xfrm>
            <a:off x="722880" y="2906225"/>
            <a:ext cx="7771680" cy="1500638"/>
          </a:xfrm>
        </p:spPr>
        <p:txBody>
          <a:bodyPr anchor="b"/>
          <a:lstStyle>
            <a:lvl1pPr marL="0" indent="0">
              <a:buNone/>
              <a:defRPr sz="1800"/>
            </a:lvl1pPr>
            <a:lvl2pPr marL="414253" indent="0">
              <a:buNone/>
              <a:defRPr sz="1600"/>
            </a:lvl2pPr>
            <a:lvl3pPr marL="828506" indent="0">
              <a:buNone/>
              <a:defRPr sz="1500"/>
            </a:lvl3pPr>
            <a:lvl4pPr marL="1242759" indent="0">
              <a:buNone/>
              <a:defRPr sz="1300"/>
            </a:lvl4pPr>
            <a:lvl5pPr marL="1657013" indent="0">
              <a:buNone/>
              <a:defRPr sz="1300"/>
            </a:lvl5pPr>
            <a:lvl6pPr marL="2071268" indent="0">
              <a:buNone/>
              <a:defRPr sz="1300"/>
            </a:lvl6pPr>
            <a:lvl7pPr marL="2485520" indent="0">
              <a:buNone/>
              <a:defRPr sz="1300"/>
            </a:lvl7pPr>
            <a:lvl8pPr marL="2899774" indent="0">
              <a:buNone/>
              <a:defRPr sz="1300"/>
            </a:lvl8pPr>
            <a:lvl9pPr marL="3314028" indent="0">
              <a:buNone/>
              <a:defRPr sz="1300"/>
            </a:lvl9pPr>
          </a:lstStyle>
          <a:p>
            <a:pPr lvl="0"/>
            <a:r>
              <a:rPr lang="it-IT" smtClean="0"/>
              <a:t>Fare clic per modificare gli stili del testo dello schema</a:t>
            </a:r>
          </a:p>
        </p:txBody>
      </p:sp>
    </p:spTree>
    <p:extLst>
      <p:ext uri="{BB962C8B-B14F-4D97-AF65-F5344CB8AC3E}">
        <p14:creationId xmlns:p14="http://schemas.microsoft.com/office/powerpoint/2010/main" val="4278920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2562"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067663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922" y="275081"/>
            <a:ext cx="8229600" cy="1142039"/>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920" y="1535201"/>
            <a:ext cx="4039200" cy="639427"/>
          </a:xfrm>
        </p:spPr>
        <p:txBody>
          <a:bodyPr anchor="b"/>
          <a:lstStyle>
            <a:lvl1pPr marL="0" indent="0">
              <a:buNone/>
              <a:defRPr sz="2200" b="1"/>
            </a:lvl1pPr>
            <a:lvl2pPr marL="414253" indent="0">
              <a:buNone/>
              <a:defRPr sz="1800" b="1"/>
            </a:lvl2pPr>
            <a:lvl3pPr marL="828506" indent="0">
              <a:buNone/>
              <a:defRPr sz="1600" b="1"/>
            </a:lvl3pPr>
            <a:lvl4pPr marL="1242759" indent="0">
              <a:buNone/>
              <a:defRPr sz="1500" b="1"/>
            </a:lvl4pPr>
            <a:lvl5pPr marL="1657013" indent="0">
              <a:buNone/>
              <a:defRPr sz="1500" b="1"/>
            </a:lvl5pPr>
            <a:lvl6pPr marL="2071268" indent="0">
              <a:buNone/>
              <a:defRPr sz="1500" b="1"/>
            </a:lvl6pPr>
            <a:lvl7pPr marL="2485520" indent="0">
              <a:buNone/>
              <a:defRPr sz="1500" b="1"/>
            </a:lvl7pPr>
            <a:lvl8pPr marL="2899774" indent="0">
              <a:buNone/>
              <a:defRPr sz="1500" b="1"/>
            </a:lvl8pPr>
            <a:lvl9pPr marL="3314028" indent="0">
              <a:buNone/>
              <a:defRPr sz="15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442" y="1535201"/>
            <a:ext cx="4042080" cy="639427"/>
          </a:xfrm>
        </p:spPr>
        <p:txBody>
          <a:bodyPr anchor="b"/>
          <a:lstStyle>
            <a:lvl1pPr marL="0" indent="0">
              <a:buNone/>
              <a:defRPr sz="2200" b="1"/>
            </a:lvl1pPr>
            <a:lvl2pPr marL="414253" indent="0">
              <a:buNone/>
              <a:defRPr sz="1800" b="1"/>
            </a:lvl2pPr>
            <a:lvl3pPr marL="828506" indent="0">
              <a:buNone/>
              <a:defRPr sz="1600" b="1"/>
            </a:lvl3pPr>
            <a:lvl4pPr marL="1242759" indent="0">
              <a:buNone/>
              <a:defRPr sz="1500" b="1"/>
            </a:lvl4pPr>
            <a:lvl5pPr marL="1657013" indent="0">
              <a:buNone/>
              <a:defRPr sz="1500" b="1"/>
            </a:lvl5pPr>
            <a:lvl6pPr marL="2071268" indent="0">
              <a:buNone/>
              <a:defRPr sz="1500" b="1"/>
            </a:lvl6pPr>
            <a:lvl7pPr marL="2485520" indent="0">
              <a:buNone/>
              <a:defRPr sz="1500" b="1"/>
            </a:lvl7pPr>
            <a:lvl8pPr marL="2899774" indent="0">
              <a:buNone/>
              <a:defRPr sz="1500" b="1"/>
            </a:lvl8pPr>
            <a:lvl9pPr marL="3314028" indent="0">
              <a:buNone/>
              <a:defRPr sz="15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433212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Tree>
    <p:extLst>
      <p:ext uri="{BB962C8B-B14F-4D97-AF65-F5344CB8AC3E}">
        <p14:creationId xmlns:p14="http://schemas.microsoft.com/office/powerpoint/2010/main" val="252411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4357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920" y="273629"/>
            <a:ext cx="3008160" cy="1160762"/>
          </a:xfrm>
        </p:spPr>
        <p:txBody>
          <a:bodyPr anchor="b"/>
          <a:lstStyle>
            <a:lvl1pPr algn="l">
              <a:defRPr sz="1800" b="1"/>
            </a:lvl1pPr>
          </a:lstStyle>
          <a:p>
            <a:r>
              <a:rPr lang="it-IT" smtClean="0"/>
              <a:t>Fare clic per modificare stile</a:t>
            </a:r>
            <a:endParaRPr lang="it-IT"/>
          </a:p>
        </p:txBody>
      </p:sp>
      <p:sp>
        <p:nvSpPr>
          <p:cNvPr id="3" name="Segnaposto contenuto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920" y="1434402"/>
            <a:ext cx="3008160" cy="4692013"/>
          </a:xfrm>
        </p:spPr>
        <p:txBody>
          <a:bodyPr/>
          <a:lstStyle>
            <a:lvl1pPr marL="0" indent="0">
              <a:buNone/>
              <a:defRPr sz="1300"/>
            </a:lvl1pPr>
            <a:lvl2pPr marL="414253" indent="0">
              <a:buNone/>
              <a:defRPr sz="1100"/>
            </a:lvl2pPr>
            <a:lvl3pPr marL="828506" indent="0">
              <a:buNone/>
              <a:defRPr sz="900"/>
            </a:lvl3pPr>
            <a:lvl4pPr marL="1242759" indent="0">
              <a:buNone/>
              <a:defRPr sz="800"/>
            </a:lvl4pPr>
            <a:lvl5pPr marL="1657013" indent="0">
              <a:buNone/>
              <a:defRPr sz="800"/>
            </a:lvl5pPr>
            <a:lvl6pPr marL="2071268" indent="0">
              <a:buNone/>
              <a:defRPr sz="800"/>
            </a:lvl6pPr>
            <a:lvl7pPr marL="2485520" indent="0">
              <a:buNone/>
              <a:defRPr sz="800"/>
            </a:lvl7pPr>
            <a:lvl8pPr marL="2899774" indent="0">
              <a:buNone/>
              <a:defRPr sz="800"/>
            </a:lvl8pPr>
            <a:lvl9pPr marL="3314028" indent="0">
              <a:buNone/>
              <a:defRPr sz="800"/>
            </a:lvl9pPr>
          </a:lstStyle>
          <a:p>
            <a:pPr lvl="0"/>
            <a:r>
              <a:rPr lang="it-IT" smtClean="0"/>
              <a:t>Fare clic per modificare gli stili del testo dello schema</a:t>
            </a:r>
          </a:p>
        </p:txBody>
      </p:sp>
    </p:spTree>
    <p:extLst>
      <p:ext uri="{BB962C8B-B14F-4D97-AF65-F5344CB8AC3E}">
        <p14:creationId xmlns:p14="http://schemas.microsoft.com/office/powerpoint/2010/main" val="1409021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16/04/2019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F8D0B087-4A76-5E4B-BE34-5988ADB55836}" type="slidenum">
              <a:rPr lang="it-IT" smtClean="0"/>
              <a:t>‹n.›</a:t>
            </a:fld>
            <a:endParaRPr lang="it-IT"/>
          </a:p>
        </p:txBody>
      </p:sp>
    </p:spTree>
    <p:extLst>
      <p:ext uri="{BB962C8B-B14F-4D97-AF65-F5344CB8AC3E}">
        <p14:creationId xmlns:p14="http://schemas.microsoft.com/office/powerpoint/2010/main" val="15676662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805" y="4800026"/>
            <a:ext cx="5486400" cy="567420"/>
          </a:xfrm>
        </p:spPr>
        <p:txBody>
          <a:bodyPr anchor="b"/>
          <a:lstStyle>
            <a:lvl1pPr algn="l">
              <a:defRPr sz="1800" b="1"/>
            </a:lvl1pPr>
          </a:lstStyle>
          <a:p>
            <a:r>
              <a:rPr lang="it-IT" smtClean="0"/>
              <a:t>Fare clic per modificare stile</a:t>
            </a:r>
            <a:endParaRPr lang="it-IT"/>
          </a:p>
        </p:txBody>
      </p:sp>
      <p:sp>
        <p:nvSpPr>
          <p:cNvPr id="3" name="Segnaposto immagine 2"/>
          <p:cNvSpPr>
            <a:spLocks noGrp="1"/>
          </p:cNvSpPr>
          <p:nvPr>
            <p:ph type="pic" idx="1"/>
          </p:nvPr>
        </p:nvSpPr>
        <p:spPr>
          <a:xfrm>
            <a:off x="1792805" y="612065"/>
            <a:ext cx="5486400" cy="4115952"/>
          </a:xfrm>
        </p:spPr>
        <p:txBody>
          <a:bodyPr/>
          <a:lstStyle>
            <a:lvl1pPr marL="0" indent="0">
              <a:buNone/>
              <a:defRPr sz="2900"/>
            </a:lvl1pPr>
            <a:lvl2pPr marL="414253" indent="0">
              <a:buNone/>
              <a:defRPr sz="2500"/>
            </a:lvl2pPr>
            <a:lvl3pPr marL="828506" indent="0">
              <a:buNone/>
              <a:defRPr sz="2200"/>
            </a:lvl3pPr>
            <a:lvl4pPr marL="1242759" indent="0">
              <a:buNone/>
              <a:defRPr sz="1800"/>
            </a:lvl4pPr>
            <a:lvl5pPr marL="1657013" indent="0">
              <a:buNone/>
              <a:defRPr sz="1800"/>
            </a:lvl5pPr>
            <a:lvl6pPr marL="2071268" indent="0">
              <a:buNone/>
              <a:defRPr sz="1800"/>
            </a:lvl6pPr>
            <a:lvl7pPr marL="2485520" indent="0">
              <a:buNone/>
              <a:defRPr sz="1800"/>
            </a:lvl7pPr>
            <a:lvl8pPr marL="2899774" indent="0">
              <a:buNone/>
              <a:defRPr sz="1800"/>
            </a:lvl8pPr>
            <a:lvl9pPr marL="3314028" indent="0">
              <a:buNone/>
              <a:defRPr sz="1800"/>
            </a:lvl9pPr>
          </a:lstStyle>
          <a:p>
            <a:endParaRPr lang="it-IT"/>
          </a:p>
        </p:txBody>
      </p:sp>
      <p:sp>
        <p:nvSpPr>
          <p:cNvPr id="4" name="Segnaposto testo 3"/>
          <p:cNvSpPr>
            <a:spLocks noGrp="1"/>
          </p:cNvSpPr>
          <p:nvPr>
            <p:ph type="body" sz="half" idx="2"/>
          </p:nvPr>
        </p:nvSpPr>
        <p:spPr>
          <a:xfrm>
            <a:off x="1792805" y="5367444"/>
            <a:ext cx="5486400" cy="805044"/>
          </a:xfrm>
        </p:spPr>
        <p:txBody>
          <a:bodyPr/>
          <a:lstStyle>
            <a:lvl1pPr marL="0" indent="0">
              <a:buNone/>
              <a:defRPr sz="1300"/>
            </a:lvl1pPr>
            <a:lvl2pPr marL="414253" indent="0">
              <a:buNone/>
              <a:defRPr sz="1100"/>
            </a:lvl2pPr>
            <a:lvl3pPr marL="828506" indent="0">
              <a:buNone/>
              <a:defRPr sz="900"/>
            </a:lvl3pPr>
            <a:lvl4pPr marL="1242759" indent="0">
              <a:buNone/>
              <a:defRPr sz="800"/>
            </a:lvl4pPr>
            <a:lvl5pPr marL="1657013" indent="0">
              <a:buNone/>
              <a:defRPr sz="800"/>
            </a:lvl5pPr>
            <a:lvl6pPr marL="2071268" indent="0">
              <a:buNone/>
              <a:defRPr sz="800"/>
            </a:lvl6pPr>
            <a:lvl7pPr marL="2485520" indent="0">
              <a:buNone/>
              <a:defRPr sz="800"/>
            </a:lvl7pPr>
            <a:lvl8pPr marL="2899774" indent="0">
              <a:buNone/>
              <a:defRPr sz="800"/>
            </a:lvl8pPr>
            <a:lvl9pPr marL="3314028" indent="0">
              <a:buNone/>
              <a:defRPr sz="800"/>
            </a:lvl9pPr>
          </a:lstStyle>
          <a:p>
            <a:pPr lvl="0"/>
            <a:r>
              <a:rPr lang="it-IT" smtClean="0"/>
              <a:t>Fare clic per modificare gli stili del testo dello schema</a:t>
            </a:r>
          </a:p>
        </p:txBody>
      </p:sp>
    </p:spTree>
    <p:extLst>
      <p:ext uri="{BB962C8B-B14F-4D97-AF65-F5344CB8AC3E}">
        <p14:creationId xmlns:p14="http://schemas.microsoft.com/office/powerpoint/2010/main" val="1578304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467320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26082" y="568860"/>
            <a:ext cx="1951200" cy="5656914"/>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71040" y="568860"/>
            <a:ext cx="5716800" cy="5656914"/>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27524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8"/>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2"/>
            <a:ext cx="6400800" cy="1752600"/>
          </a:xfrm>
        </p:spPr>
        <p:txBody>
          <a:bodyPr/>
          <a:lstStyle>
            <a:lvl1pPr marL="0" indent="0" algn="ctr">
              <a:buNone/>
              <a:defRPr/>
            </a:lvl1pPr>
            <a:lvl2pPr marL="456867" indent="0" algn="ctr">
              <a:buNone/>
              <a:defRPr/>
            </a:lvl2pPr>
            <a:lvl3pPr marL="913737" indent="0" algn="ctr">
              <a:buNone/>
              <a:defRPr/>
            </a:lvl3pPr>
            <a:lvl4pPr marL="1370606" indent="0" algn="ctr">
              <a:buNone/>
              <a:defRPr/>
            </a:lvl4pPr>
            <a:lvl5pPr marL="1827473" indent="0" algn="ctr">
              <a:buNone/>
              <a:defRPr/>
            </a:lvl5pPr>
            <a:lvl6pPr marL="2284342" indent="0" algn="ctr">
              <a:buNone/>
              <a:defRPr/>
            </a:lvl6pPr>
            <a:lvl7pPr marL="2741210" indent="0" algn="ctr">
              <a:buNone/>
              <a:defRPr/>
            </a:lvl7pPr>
            <a:lvl8pPr marL="3198076" indent="0" algn="ctr">
              <a:buNone/>
              <a:defRPr/>
            </a:lvl8pPr>
            <a:lvl9pPr marL="3654946"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r>
              <a:rPr lang="it-IT" smtClean="0">
                <a:solidFill>
                  <a:srgbClr val="000000"/>
                </a:solidFill>
              </a:rPr>
              <a:t>16/04/2019</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991SV-BIOCHEMISTRY OF AGE RELATED DISEASES   </a:t>
            </a:r>
            <a:endParaRPr lang="en-US">
              <a:solidFill>
                <a:srgbClr val="000000"/>
              </a:solidFill>
              <a:latin typeface="Verdana" charset="0"/>
            </a:endParaRPr>
          </a:p>
        </p:txBody>
      </p:sp>
      <p:sp>
        <p:nvSpPr>
          <p:cNvPr id="6" name="Rectangle 6"/>
          <p:cNvSpPr>
            <a:spLocks noGrp="1" noChangeArrowheads="1"/>
          </p:cNvSpPr>
          <p:nvPr>
            <p:ph type="sldNum" sz="quarter" idx="12"/>
          </p:nvPr>
        </p:nvSpPr>
        <p:spPr>
          <a:ln/>
        </p:spPr>
        <p:txBody>
          <a:bodyPr/>
          <a:lstStyle>
            <a:lvl1pPr>
              <a:defRPr/>
            </a:lvl1pPr>
          </a:lstStyle>
          <a:p>
            <a:pPr>
              <a:defRPr/>
            </a:pPr>
            <a:endParaRPr lang="it-IT">
              <a:solidFill>
                <a:srgbClr val="000000"/>
              </a:solidFill>
            </a:endParaRPr>
          </a:p>
        </p:txBody>
      </p:sp>
    </p:spTree>
    <p:extLst>
      <p:ext uri="{BB962C8B-B14F-4D97-AF65-F5344CB8AC3E}">
        <p14:creationId xmlns:p14="http://schemas.microsoft.com/office/powerpoint/2010/main" val="1841792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r>
              <a:rPr lang="it-IT" smtClean="0">
                <a:solidFill>
                  <a:srgbClr val="000000"/>
                </a:solidFill>
              </a:rPr>
              <a:t>16/04/2019</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991SV-BIOCHEMISTRY OF AGE RELATED DISEASES   </a:t>
            </a:r>
            <a:endParaRPr lang="en-US">
              <a:solidFill>
                <a:srgbClr val="000000"/>
              </a:solidFill>
              <a:latin typeface="Verdana" charset="0"/>
            </a:endParaRPr>
          </a:p>
        </p:txBody>
      </p:sp>
      <p:sp>
        <p:nvSpPr>
          <p:cNvPr id="6" name="Rectangle 6"/>
          <p:cNvSpPr>
            <a:spLocks noGrp="1" noChangeArrowheads="1"/>
          </p:cNvSpPr>
          <p:nvPr>
            <p:ph type="sldNum" sz="quarter" idx="12"/>
          </p:nvPr>
        </p:nvSpPr>
        <p:spPr>
          <a:ln/>
        </p:spPr>
        <p:txBody>
          <a:bodyPr/>
          <a:lstStyle>
            <a:lvl1pPr>
              <a:defRPr/>
            </a:lvl1pPr>
          </a:lstStyle>
          <a:p>
            <a:pPr>
              <a:defRPr/>
            </a:pPr>
            <a:endParaRPr lang="it-IT">
              <a:solidFill>
                <a:srgbClr val="000000"/>
              </a:solidFill>
            </a:endParaRPr>
          </a:p>
        </p:txBody>
      </p:sp>
    </p:spTree>
    <p:extLst>
      <p:ext uri="{BB962C8B-B14F-4D97-AF65-F5344CB8AC3E}">
        <p14:creationId xmlns:p14="http://schemas.microsoft.com/office/powerpoint/2010/main" val="1002633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7"/>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8"/>
            <a:ext cx="7772400" cy="1500187"/>
          </a:xfrm>
        </p:spPr>
        <p:txBody>
          <a:bodyPr anchor="b"/>
          <a:lstStyle>
            <a:lvl1pPr marL="0" indent="0">
              <a:buNone/>
              <a:defRPr sz="2000"/>
            </a:lvl1pPr>
            <a:lvl2pPr marL="456867" indent="0">
              <a:buNone/>
              <a:defRPr sz="1800"/>
            </a:lvl2pPr>
            <a:lvl3pPr marL="913737" indent="0">
              <a:buNone/>
              <a:defRPr sz="1600"/>
            </a:lvl3pPr>
            <a:lvl4pPr marL="1370606" indent="0">
              <a:buNone/>
              <a:defRPr sz="1400"/>
            </a:lvl4pPr>
            <a:lvl5pPr marL="1827473" indent="0">
              <a:buNone/>
              <a:defRPr sz="1400"/>
            </a:lvl5pPr>
            <a:lvl6pPr marL="2284342" indent="0">
              <a:buNone/>
              <a:defRPr sz="1400"/>
            </a:lvl6pPr>
            <a:lvl7pPr marL="2741210" indent="0">
              <a:buNone/>
              <a:defRPr sz="1400"/>
            </a:lvl7pPr>
            <a:lvl8pPr marL="3198076" indent="0">
              <a:buNone/>
              <a:defRPr sz="1400"/>
            </a:lvl8pPr>
            <a:lvl9pPr marL="3654946"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r>
              <a:rPr lang="it-IT" smtClean="0">
                <a:solidFill>
                  <a:srgbClr val="000000"/>
                </a:solidFill>
              </a:rPr>
              <a:t>16/04/2019</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991SV-BIOCHEMISTRY OF AGE RELATED DISEASES   </a:t>
            </a:r>
            <a:endParaRPr lang="en-US">
              <a:solidFill>
                <a:srgbClr val="000000"/>
              </a:solidFill>
              <a:latin typeface="Verdana" charset="0"/>
            </a:endParaRPr>
          </a:p>
        </p:txBody>
      </p:sp>
      <p:sp>
        <p:nvSpPr>
          <p:cNvPr id="6" name="Rectangle 6"/>
          <p:cNvSpPr>
            <a:spLocks noGrp="1" noChangeArrowheads="1"/>
          </p:cNvSpPr>
          <p:nvPr>
            <p:ph type="sldNum" sz="quarter" idx="12"/>
          </p:nvPr>
        </p:nvSpPr>
        <p:spPr>
          <a:ln/>
        </p:spPr>
        <p:txBody>
          <a:bodyPr/>
          <a:lstStyle>
            <a:lvl1pPr>
              <a:defRPr/>
            </a:lvl1pPr>
          </a:lstStyle>
          <a:p>
            <a:pPr>
              <a:defRPr/>
            </a:pPr>
            <a:endParaRPr lang="it-IT">
              <a:solidFill>
                <a:srgbClr val="000000"/>
              </a:solidFill>
            </a:endParaRPr>
          </a:p>
        </p:txBody>
      </p:sp>
    </p:spTree>
    <p:extLst>
      <p:ext uri="{BB962C8B-B14F-4D97-AF65-F5344CB8AC3E}">
        <p14:creationId xmlns:p14="http://schemas.microsoft.com/office/powerpoint/2010/main" val="38687067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r>
              <a:rPr lang="it-IT" smtClean="0">
                <a:solidFill>
                  <a:srgbClr val="000000"/>
                </a:solidFill>
              </a:rPr>
              <a:t>16/04/2019</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991SV-BIOCHEMISTRY OF AGE RELATED DISEASES   </a:t>
            </a:r>
            <a:endParaRPr lang="en-US">
              <a:solidFill>
                <a:srgbClr val="000000"/>
              </a:solidFill>
              <a:latin typeface="Verdana" charset="0"/>
            </a:endParaRPr>
          </a:p>
        </p:txBody>
      </p:sp>
      <p:sp>
        <p:nvSpPr>
          <p:cNvPr id="7" name="Rectangle 6"/>
          <p:cNvSpPr>
            <a:spLocks noGrp="1" noChangeArrowheads="1"/>
          </p:cNvSpPr>
          <p:nvPr>
            <p:ph type="sldNum" sz="quarter" idx="12"/>
          </p:nvPr>
        </p:nvSpPr>
        <p:spPr>
          <a:ln/>
        </p:spPr>
        <p:txBody>
          <a:bodyPr/>
          <a:lstStyle>
            <a:lvl1pPr>
              <a:defRPr/>
            </a:lvl1pPr>
          </a:lstStyle>
          <a:p>
            <a:pPr>
              <a:defRPr/>
            </a:pPr>
            <a:endParaRPr lang="it-IT">
              <a:solidFill>
                <a:srgbClr val="000000"/>
              </a:solidFill>
            </a:endParaRPr>
          </a:p>
        </p:txBody>
      </p:sp>
    </p:spTree>
    <p:extLst>
      <p:ext uri="{BB962C8B-B14F-4D97-AF65-F5344CB8AC3E}">
        <p14:creationId xmlns:p14="http://schemas.microsoft.com/office/powerpoint/2010/main" val="31619015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4"/>
            <a:ext cx="4040188"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4"/>
            <a:ext cx="4041775"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r>
              <a:rPr lang="it-IT" smtClean="0">
                <a:solidFill>
                  <a:srgbClr val="000000"/>
                </a:solidFill>
              </a:rPr>
              <a:t>16/04/2019</a:t>
            </a: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991SV-BIOCHEMISTRY OF AGE RELATED DISEASES   </a:t>
            </a:r>
            <a:endParaRPr lang="en-US">
              <a:solidFill>
                <a:srgbClr val="000000"/>
              </a:solidFill>
              <a:latin typeface="Verdana" charset="0"/>
            </a:endParaRPr>
          </a:p>
        </p:txBody>
      </p:sp>
      <p:sp>
        <p:nvSpPr>
          <p:cNvPr id="9" name="Rectangle 6"/>
          <p:cNvSpPr>
            <a:spLocks noGrp="1" noChangeArrowheads="1"/>
          </p:cNvSpPr>
          <p:nvPr>
            <p:ph type="sldNum" sz="quarter" idx="12"/>
          </p:nvPr>
        </p:nvSpPr>
        <p:spPr>
          <a:ln/>
        </p:spPr>
        <p:txBody>
          <a:bodyPr/>
          <a:lstStyle>
            <a:lvl1pPr>
              <a:defRPr/>
            </a:lvl1pPr>
          </a:lstStyle>
          <a:p>
            <a:pPr>
              <a:defRPr/>
            </a:pPr>
            <a:endParaRPr lang="it-IT">
              <a:solidFill>
                <a:srgbClr val="000000"/>
              </a:solidFill>
            </a:endParaRPr>
          </a:p>
        </p:txBody>
      </p:sp>
    </p:spTree>
    <p:extLst>
      <p:ext uri="{BB962C8B-B14F-4D97-AF65-F5344CB8AC3E}">
        <p14:creationId xmlns:p14="http://schemas.microsoft.com/office/powerpoint/2010/main" val="34895880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r>
              <a:rPr lang="it-IT" smtClean="0">
                <a:solidFill>
                  <a:srgbClr val="000000"/>
                </a:solidFill>
              </a:rPr>
              <a:t>16/04/2019</a:t>
            </a: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991SV-BIOCHEMISTRY OF AGE RELATED DISEASES   </a:t>
            </a:r>
            <a:endParaRPr lang="en-US">
              <a:solidFill>
                <a:srgbClr val="000000"/>
              </a:solidFill>
              <a:latin typeface="Verdana" charset="0"/>
            </a:endParaRPr>
          </a:p>
        </p:txBody>
      </p:sp>
      <p:sp>
        <p:nvSpPr>
          <p:cNvPr id="5" name="Rectangle 6"/>
          <p:cNvSpPr>
            <a:spLocks noGrp="1" noChangeArrowheads="1"/>
          </p:cNvSpPr>
          <p:nvPr>
            <p:ph type="sldNum" sz="quarter" idx="12"/>
          </p:nvPr>
        </p:nvSpPr>
        <p:spPr>
          <a:ln/>
        </p:spPr>
        <p:txBody>
          <a:bodyPr/>
          <a:lstStyle>
            <a:lvl1pPr>
              <a:defRPr/>
            </a:lvl1pPr>
          </a:lstStyle>
          <a:p>
            <a:pPr>
              <a:defRPr/>
            </a:pPr>
            <a:endParaRPr lang="it-IT">
              <a:solidFill>
                <a:srgbClr val="000000"/>
              </a:solidFill>
            </a:endParaRPr>
          </a:p>
        </p:txBody>
      </p:sp>
    </p:spTree>
    <p:extLst>
      <p:ext uri="{BB962C8B-B14F-4D97-AF65-F5344CB8AC3E}">
        <p14:creationId xmlns:p14="http://schemas.microsoft.com/office/powerpoint/2010/main" val="16406263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it-IT" smtClean="0">
                <a:solidFill>
                  <a:srgbClr val="000000"/>
                </a:solidFill>
              </a:rPr>
              <a:t>16/04/2019</a:t>
            </a: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991SV-BIOCHEMISTRY OF AGE RELATED DISEASES   </a:t>
            </a:r>
            <a:endParaRPr lang="en-US">
              <a:solidFill>
                <a:srgbClr val="000000"/>
              </a:solidFill>
              <a:latin typeface="Verdana" charset="0"/>
            </a:endParaRPr>
          </a:p>
        </p:txBody>
      </p:sp>
      <p:sp>
        <p:nvSpPr>
          <p:cNvPr id="4" name="Rectangle 6"/>
          <p:cNvSpPr>
            <a:spLocks noGrp="1" noChangeArrowheads="1"/>
          </p:cNvSpPr>
          <p:nvPr>
            <p:ph type="sldNum" sz="quarter" idx="12"/>
          </p:nvPr>
        </p:nvSpPr>
        <p:spPr>
          <a:ln/>
        </p:spPr>
        <p:txBody>
          <a:bodyPr/>
          <a:lstStyle>
            <a:lvl1pPr>
              <a:defRPr/>
            </a:lvl1pPr>
          </a:lstStyle>
          <a:p>
            <a:pPr>
              <a:defRPr/>
            </a:pPr>
            <a:endParaRPr lang="it-IT">
              <a:solidFill>
                <a:srgbClr val="000000"/>
              </a:solidFill>
            </a:endParaRPr>
          </a:p>
        </p:txBody>
      </p:sp>
    </p:spTree>
    <p:extLst>
      <p:ext uri="{BB962C8B-B14F-4D97-AF65-F5344CB8AC3E}">
        <p14:creationId xmlns:p14="http://schemas.microsoft.com/office/powerpoint/2010/main" val="1232341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12"/>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r>
              <a:rPr lang="it-IT" smtClean="0"/>
              <a:t>16/04/2019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F8D0B087-4A76-5E4B-BE34-5988ADB55836}" type="slidenum">
              <a:rPr lang="it-IT" smtClean="0"/>
              <a:t>‹n.›</a:t>
            </a:fld>
            <a:endParaRPr lang="it-IT"/>
          </a:p>
        </p:txBody>
      </p:sp>
    </p:spTree>
    <p:extLst>
      <p:ext uri="{BB962C8B-B14F-4D97-AF65-F5344CB8AC3E}">
        <p14:creationId xmlns:p14="http://schemas.microsoft.com/office/powerpoint/2010/main" val="26084718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4"/>
            <a:ext cx="3008313" cy="4691063"/>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r>
              <a:rPr lang="it-IT" smtClean="0">
                <a:solidFill>
                  <a:srgbClr val="000000"/>
                </a:solidFill>
              </a:rPr>
              <a:t>16/04/2019</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991SV-BIOCHEMISTRY OF AGE RELATED DISEASES   </a:t>
            </a:r>
            <a:endParaRPr lang="en-US">
              <a:solidFill>
                <a:srgbClr val="000000"/>
              </a:solidFill>
              <a:latin typeface="Verdana" charset="0"/>
            </a:endParaRPr>
          </a:p>
        </p:txBody>
      </p:sp>
      <p:sp>
        <p:nvSpPr>
          <p:cNvPr id="7" name="Rectangle 6"/>
          <p:cNvSpPr>
            <a:spLocks noGrp="1" noChangeArrowheads="1"/>
          </p:cNvSpPr>
          <p:nvPr>
            <p:ph type="sldNum" sz="quarter" idx="12"/>
          </p:nvPr>
        </p:nvSpPr>
        <p:spPr>
          <a:ln/>
        </p:spPr>
        <p:txBody>
          <a:bodyPr/>
          <a:lstStyle>
            <a:lvl1pPr>
              <a:defRPr/>
            </a:lvl1pPr>
          </a:lstStyle>
          <a:p>
            <a:pPr>
              <a:defRPr/>
            </a:pPr>
            <a:endParaRPr lang="it-IT">
              <a:solidFill>
                <a:srgbClr val="000000"/>
              </a:solidFill>
            </a:endParaRPr>
          </a:p>
        </p:txBody>
      </p:sp>
    </p:spTree>
    <p:extLst>
      <p:ext uri="{BB962C8B-B14F-4D97-AF65-F5344CB8AC3E}">
        <p14:creationId xmlns:p14="http://schemas.microsoft.com/office/powerpoint/2010/main" val="2419659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6867" indent="0">
              <a:buNone/>
              <a:defRPr sz="2800"/>
            </a:lvl2pPr>
            <a:lvl3pPr marL="913737" indent="0">
              <a:buNone/>
              <a:defRPr sz="2400"/>
            </a:lvl3pPr>
            <a:lvl4pPr marL="1370606" indent="0">
              <a:buNone/>
              <a:defRPr sz="2000"/>
            </a:lvl4pPr>
            <a:lvl5pPr marL="1827473" indent="0">
              <a:buNone/>
              <a:defRPr sz="2000"/>
            </a:lvl5pPr>
            <a:lvl6pPr marL="2284342" indent="0">
              <a:buNone/>
              <a:defRPr sz="2000"/>
            </a:lvl6pPr>
            <a:lvl7pPr marL="2741210" indent="0">
              <a:buNone/>
              <a:defRPr sz="2000"/>
            </a:lvl7pPr>
            <a:lvl8pPr marL="3198076" indent="0">
              <a:buNone/>
              <a:defRPr sz="2000"/>
            </a:lvl8pPr>
            <a:lvl9pPr marL="3654946"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r>
              <a:rPr lang="it-IT" smtClean="0">
                <a:solidFill>
                  <a:srgbClr val="000000"/>
                </a:solidFill>
              </a:rPr>
              <a:t>16/04/2019</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991SV-BIOCHEMISTRY OF AGE RELATED DISEASES   </a:t>
            </a:r>
            <a:endParaRPr lang="en-US">
              <a:solidFill>
                <a:srgbClr val="000000"/>
              </a:solidFill>
              <a:latin typeface="Verdana" charset="0"/>
            </a:endParaRPr>
          </a:p>
        </p:txBody>
      </p:sp>
      <p:sp>
        <p:nvSpPr>
          <p:cNvPr id="7" name="Rectangle 6"/>
          <p:cNvSpPr>
            <a:spLocks noGrp="1" noChangeArrowheads="1"/>
          </p:cNvSpPr>
          <p:nvPr>
            <p:ph type="sldNum" sz="quarter" idx="12"/>
          </p:nvPr>
        </p:nvSpPr>
        <p:spPr>
          <a:ln/>
        </p:spPr>
        <p:txBody>
          <a:bodyPr/>
          <a:lstStyle>
            <a:lvl1pPr>
              <a:defRPr/>
            </a:lvl1pPr>
          </a:lstStyle>
          <a:p>
            <a:pPr>
              <a:defRPr/>
            </a:pPr>
            <a:endParaRPr lang="it-IT">
              <a:solidFill>
                <a:srgbClr val="000000"/>
              </a:solidFill>
            </a:endParaRPr>
          </a:p>
        </p:txBody>
      </p:sp>
    </p:spTree>
    <p:extLst>
      <p:ext uri="{BB962C8B-B14F-4D97-AF65-F5344CB8AC3E}">
        <p14:creationId xmlns:p14="http://schemas.microsoft.com/office/powerpoint/2010/main" val="38273756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r>
              <a:rPr lang="it-IT" smtClean="0">
                <a:solidFill>
                  <a:srgbClr val="000000"/>
                </a:solidFill>
              </a:rPr>
              <a:t>16/04/2019</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991SV-BIOCHEMISTRY OF AGE RELATED DISEASES   </a:t>
            </a:r>
            <a:endParaRPr lang="en-US">
              <a:solidFill>
                <a:srgbClr val="000000"/>
              </a:solidFill>
              <a:latin typeface="Verdana" charset="0"/>
            </a:endParaRPr>
          </a:p>
        </p:txBody>
      </p:sp>
      <p:sp>
        <p:nvSpPr>
          <p:cNvPr id="6" name="Rectangle 6"/>
          <p:cNvSpPr>
            <a:spLocks noGrp="1" noChangeArrowheads="1"/>
          </p:cNvSpPr>
          <p:nvPr>
            <p:ph type="sldNum" sz="quarter" idx="12"/>
          </p:nvPr>
        </p:nvSpPr>
        <p:spPr>
          <a:ln/>
        </p:spPr>
        <p:txBody>
          <a:bodyPr/>
          <a:lstStyle>
            <a:lvl1pPr>
              <a:defRPr/>
            </a:lvl1pPr>
          </a:lstStyle>
          <a:p>
            <a:pPr>
              <a:defRPr/>
            </a:pPr>
            <a:endParaRPr lang="it-IT">
              <a:solidFill>
                <a:srgbClr val="000000"/>
              </a:solidFill>
            </a:endParaRPr>
          </a:p>
        </p:txBody>
      </p:sp>
    </p:spTree>
    <p:extLst>
      <p:ext uri="{BB962C8B-B14F-4D97-AF65-F5344CB8AC3E}">
        <p14:creationId xmlns:p14="http://schemas.microsoft.com/office/powerpoint/2010/main" val="2624483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1" y="274645"/>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45"/>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r>
              <a:rPr lang="it-IT" smtClean="0">
                <a:solidFill>
                  <a:srgbClr val="000000"/>
                </a:solidFill>
              </a:rPr>
              <a:t>16/04/2019</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991SV-BIOCHEMISTRY OF AGE RELATED DISEASES   </a:t>
            </a:r>
            <a:endParaRPr lang="en-US">
              <a:solidFill>
                <a:srgbClr val="000000"/>
              </a:solidFill>
              <a:latin typeface="Verdana" charset="0"/>
            </a:endParaRPr>
          </a:p>
        </p:txBody>
      </p:sp>
      <p:sp>
        <p:nvSpPr>
          <p:cNvPr id="6" name="Rectangle 6"/>
          <p:cNvSpPr>
            <a:spLocks noGrp="1" noChangeArrowheads="1"/>
          </p:cNvSpPr>
          <p:nvPr>
            <p:ph type="sldNum" sz="quarter" idx="12"/>
          </p:nvPr>
        </p:nvSpPr>
        <p:spPr>
          <a:ln/>
        </p:spPr>
        <p:txBody>
          <a:bodyPr/>
          <a:lstStyle>
            <a:lvl1pPr>
              <a:defRPr/>
            </a:lvl1pPr>
          </a:lstStyle>
          <a:p>
            <a:pPr>
              <a:defRPr/>
            </a:pPr>
            <a:endParaRPr lang="it-IT">
              <a:solidFill>
                <a:srgbClr val="000000"/>
              </a:solidFill>
            </a:endParaRPr>
          </a:p>
        </p:txBody>
      </p:sp>
    </p:spTree>
    <p:extLst>
      <p:ext uri="{BB962C8B-B14F-4D97-AF65-F5344CB8AC3E}">
        <p14:creationId xmlns:p14="http://schemas.microsoft.com/office/powerpoint/2010/main" val="8701995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440" y="2129984"/>
            <a:ext cx="7773120" cy="1470394"/>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2321" y="3885528"/>
            <a:ext cx="6400800" cy="1752664"/>
          </a:xfrm>
        </p:spPr>
        <p:txBody>
          <a:bodyPr/>
          <a:lstStyle>
            <a:lvl1pPr marL="0" indent="0" algn="ctr">
              <a:buNone/>
              <a:defRPr/>
            </a:lvl1pPr>
            <a:lvl2pPr marL="414554" indent="0" algn="ctr">
              <a:buNone/>
              <a:defRPr/>
            </a:lvl2pPr>
            <a:lvl3pPr marL="829108" indent="0" algn="ctr">
              <a:buNone/>
              <a:defRPr/>
            </a:lvl3pPr>
            <a:lvl4pPr marL="1243662" indent="0" algn="ctr">
              <a:buNone/>
              <a:defRPr/>
            </a:lvl4pPr>
            <a:lvl5pPr marL="1658216" indent="0" algn="ctr">
              <a:buNone/>
              <a:defRPr/>
            </a:lvl5pPr>
            <a:lvl6pPr marL="2072771" indent="0" algn="ctr">
              <a:buNone/>
              <a:defRPr/>
            </a:lvl6pPr>
            <a:lvl7pPr marL="2487325" indent="0" algn="ctr">
              <a:buNone/>
              <a:defRPr/>
            </a:lvl7pPr>
            <a:lvl8pPr marL="2901879" indent="0" algn="ctr">
              <a:buNone/>
              <a:defRPr/>
            </a:lvl8pPr>
            <a:lvl9pPr marL="3316433" indent="0" algn="ctr">
              <a:buNone/>
              <a:defRPr/>
            </a:lvl9pPr>
          </a:lstStyle>
          <a:p>
            <a:r>
              <a:rPr lang="it-IT" smtClean="0"/>
              <a:t>Fare clic per modificare lo stile del sottotitolo dello schema</a:t>
            </a:r>
            <a:endParaRPr lang="it-IT"/>
          </a:p>
        </p:txBody>
      </p:sp>
    </p:spTree>
    <p:extLst>
      <p:ext uri="{BB962C8B-B14F-4D97-AF65-F5344CB8AC3E}">
        <p14:creationId xmlns:p14="http://schemas.microsoft.com/office/powerpoint/2010/main" val="37398744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156421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880" y="4406867"/>
            <a:ext cx="7771680" cy="1362383"/>
          </a:xfrm>
        </p:spPr>
        <p:txBody>
          <a:bodyPr anchor="t"/>
          <a:lstStyle>
            <a:lvl1pPr algn="l">
              <a:defRPr sz="3600" b="1" cap="all"/>
            </a:lvl1pPr>
          </a:lstStyle>
          <a:p>
            <a:r>
              <a:rPr lang="it-IT" smtClean="0"/>
              <a:t>Fare clic per modificare stile</a:t>
            </a:r>
            <a:endParaRPr lang="it-IT"/>
          </a:p>
        </p:txBody>
      </p:sp>
      <p:sp>
        <p:nvSpPr>
          <p:cNvPr id="3" name="Segnaposto testo 2"/>
          <p:cNvSpPr>
            <a:spLocks noGrp="1"/>
          </p:cNvSpPr>
          <p:nvPr>
            <p:ph type="body" idx="1"/>
          </p:nvPr>
        </p:nvSpPr>
        <p:spPr>
          <a:xfrm>
            <a:off x="722880" y="2906225"/>
            <a:ext cx="7771680" cy="1500638"/>
          </a:xfrm>
        </p:spPr>
        <p:txBody>
          <a:bodyPr anchor="b"/>
          <a:lstStyle>
            <a:lvl1pPr marL="0" indent="0">
              <a:buNone/>
              <a:defRPr sz="1800"/>
            </a:lvl1pPr>
            <a:lvl2pPr marL="414554" indent="0">
              <a:buNone/>
              <a:defRPr sz="1600"/>
            </a:lvl2pPr>
            <a:lvl3pPr marL="829108" indent="0">
              <a:buNone/>
              <a:defRPr sz="1500"/>
            </a:lvl3pPr>
            <a:lvl4pPr marL="1243662" indent="0">
              <a:buNone/>
              <a:defRPr sz="1300"/>
            </a:lvl4pPr>
            <a:lvl5pPr marL="1658216" indent="0">
              <a:buNone/>
              <a:defRPr sz="1300"/>
            </a:lvl5pPr>
            <a:lvl6pPr marL="2072771" indent="0">
              <a:buNone/>
              <a:defRPr sz="1300"/>
            </a:lvl6pPr>
            <a:lvl7pPr marL="2487325" indent="0">
              <a:buNone/>
              <a:defRPr sz="1300"/>
            </a:lvl7pPr>
            <a:lvl8pPr marL="2901879" indent="0">
              <a:buNone/>
              <a:defRPr sz="1300"/>
            </a:lvl8pPr>
            <a:lvl9pPr marL="3316433" indent="0">
              <a:buNone/>
              <a:defRPr sz="1300"/>
            </a:lvl9pPr>
          </a:lstStyle>
          <a:p>
            <a:pPr lvl="0"/>
            <a:r>
              <a:rPr lang="it-IT" smtClean="0"/>
              <a:t>Fare clic per modificare gli stili del testo dello schema</a:t>
            </a:r>
          </a:p>
        </p:txBody>
      </p:sp>
    </p:spTree>
    <p:extLst>
      <p:ext uri="{BB962C8B-B14F-4D97-AF65-F5344CB8AC3E}">
        <p14:creationId xmlns:p14="http://schemas.microsoft.com/office/powerpoint/2010/main" val="38461467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2562"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2101042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922" y="275074"/>
            <a:ext cx="8229600" cy="1142039"/>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920" y="1535201"/>
            <a:ext cx="4039200" cy="639427"/>
          </a:xfrm>
        </p:spPr>
        <p:txBody>
          <a:bodyPr anchor="b"/>
          <a:lstStyle>
            <a:lvl1pPr marL="0" indent="0">
              <a:buNone/>
              <a:defRPr sz="2200" b="1"/>
            </a:lvl1pPr>
            <a:lvl2pPr marL="414554" indent="0">
              <a:buNone/>
              <a:defRPr sz="1800" b="1"/>
            </a:lvl2pPr>
            <a:lvl3pPr marL="829108" indent="0">
              <a:buNone/>
              <a:defRPr sz="1600" b="1"/>
            </a:lvl3pPr>
            <a:lvl4pPr marL="1243662" indent="0">
              <a:buNone/>
              <a:defRPr sz="1500" b="1"/>
            </a:lvl4pPr>
            <a:lvl5pPr marL="1658216" indent="0">
              <a:buNone/>
              <a:defRPr sz="1500" b="1"/>
            </a:lvl5pPr>
            <a:lvl6pPr marL="2072771" indent="0">
              <a:buNone/>
              <a:defRPr sz="1500" b="1"/>
            </a:lvl6pPr>
            <a:lvl7pPr marL="2487325" indent="0">
              <a:buNone/>
              <a:defRPr sz="1500" b="1"/>
            </a:lvl7pPr>
            <a:lvl8pPr marL="2901879" indent="0">
              <a:buNone/>
              <a:defRPr sz="1500" b="1"/>
            </a:lvl8pPr>
            <a:lvl9pPr marL="3316433" indent="0">
              <a:buNone/>
              <a:defRPr sz="15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442" y="1535201"/>
            <a:ext cx="4042080" cy="639427"/>
          </a:xfrm>
        </p:spPr>
        <p:txBody>
          <a:bodyPr anchor="b"/>
          <a:lstStyle>
            <a:lvl1pPr marL="0" indent="0">
              <a:buNone/>
              <a:defRPr sz="2200" b="1"/>
            </a:lvl1pPr>
            <a:lvl2pPr marL="414554" indent="0">
              <a:buNone/>
              <a:defRPr sz="1800" b="1"/>
            </a:lvl2pPr>
            <a:lvl3pPr marL="829108" indent="0">
              <a:buNone/>
              <a:defRPr sz="1600" b="1"/>
            </a:lvl3pPr>
            <a:lvl4pPr marL="1243662" indent="0">
              <a:buNone/>
              <a:defRPr sz="1500" b="1"/>
            </a:lvl4pPr>
            <a:lvl5pPr marL="1658216" indent="0">
              <a:buNone/>
              <a:defRPr sz="1500" b="1"/>
            </a:lvl5pPr>
            <a:lvl6pPr marL="2072771" indent="0">
              <a:buNone/>
              <a:defRPr sz="1500" b="1"/>
            </a:lvl6pPr>
            <a:lvl7pPr marL="2487325" indent="0">
              <a:buNone/>
              <a:defRPr sz="1500" b="1"/>
            </a:lvl7pPr>
            <a:lvl8pPr marL="2901879" indent="0">
              <a:buNone/>
              <a:defRPr sz="1500" b="1"/>
            </a:lvl8pPr>
            <a:lvl9pPr marL="3316433" indent="0">
              <a:buNone/>
              <a:defRPr sz="15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576263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Tree>
    <p:extLst>
      <p:ext uri="{BB962C8B-B14F-4D97-AF65-F5344CB8AC3E}">
        <p14:creationId xmlns:p14="http://schemas.microsoft.com/office/powerpoint/2010/main" val="2968222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r>
              <a:rPr lang="it-IT" smtClean="0"/>
              <a:t>16/04/2019</a:t>
            </a:r>
            <a:endParaRPr lang="it-IT"/>
          </a:p>
        </p:txBody>
      </p:sp>
      <p:sp>
        <p:nvSpPr>
          <p:cNvPr id="6" name="Segnaposto piè di pagina 5"/>
          <p:cNvSpPr>
            <a:spLocks noGrp="1"/>
          </p:cNvSpPr>
          <p:nvPr>
            <p:ph type="ftr" sz="quarter" idx="11"/>
          </p:nvPr>
        </p:nvSpPr>
        <p:spPr/>
        <p:txBody>
          <a:bodyPr/>
          <a:lstStyle/>
          <a:p>
            <a:r>
              <a:rPr lang="it-IT" smtClean="0"/>
              <a:t>991SV-BIOCHEMISTRY OF AGE RELATED DISEASES   </a:t>
            </a:r>
            <a:endParaRPr lang="it-IT"/>
          </a:p>
        </p:txBody>
      </p:sp>
      <p:sp>
        <p:nvSpPr>
          <p:cNvPr id="7" name="Segnaposto numero diapositiva 6"/>
          <p:cNvSpPr>
            <a:spLocks noGrp="1"/>
          </p:cNvSpPr>
          <p:nvPr>
            <p:ph type="sldNum" sz="quarter" idx="12"/>
          </p:nvPr>
        </p:nvSpPr>
        <p:spPr/>
        <p:txBody>
          <a:bodyPr/>
          <a:lstStyle/>
          <a:p>
            <a:fld id="{F8D0B087-4A76-5E4B-BE34-5988ADB55836}" type="slidenum">
              <a:rPr lang="it-IT" smtClean="0"/>
              <a:t>‹n.›</a:t>
            </a:fld>
            <a:endParaRPr lang="it-IT"/>
          </a:p>
        </p:txBody>
      </p:sp>
    </p:spTree>
    <p:extLst>
      <p:ext uri="{BB962C8B-B14F-4D97-AF65-F5344CB8AC3E}">
        <p14:creationId xmlns:p14="http://schemas.microsoft.com/office/powerpoint/2010/main" val="2644065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1943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920" y="273629"/>
            <a:ext cx="3008160" cy="1160762"/>
          </a:xfrm>
        </p:spPr>
        <p:txBody>
          <a:bodyPr anchor="b"/>
          <a:lstStyle>
            <a:lvl1pPr algn="l">
              <a:defRPr sz="1800" b="1"/>
            </a:lvl1pPr>
          </a:lstStyle>
          <a:p>
            <a:r>
              <a:rPr lang="it-IT" smtClean="0"/>
              <a:t>Fare clic per modificare stile</a:t>
            </a:r>
            <a:endParaRPr lang="it-IT"/>
          </a:p>
        </p:txBody>
      </p:sp>
      <p:sp>
        <p:nvSpPr>
          <p:cNvPr id="3" name="Segnaposto contenuto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920" y="1434395"/>
            <a:ext cx="3008160" cy="4692013"/>
          </a:xfrm>
        </p:spPr>
        <p:txBody>
          <a:bodyPr/>
          <a:lstStyle>
            <a:lvl1pPr marL="0" indent="0">
              <a:buNone/>
              <a:defRPr sz="1300"/>
            </a:lvl1pPr>
            <a:lvl2pPr marL="414554" indent="0">
              <a:buNone/>
              <a:defRPr sz="1100"/>
            </a:lvl2pPr>
            <a:lvl3pPr marL="829108" indent="0">
              <a:buNone/>
              <a:defRPr sz="900"/>
            </a:lvl3pPr>
            <a:lvl4pPr marL="1243662" indent="0">
              <a:buNone/>
              <a:defRPr sz="800"/>
            </a:lvl4pPr>
            <a:lvl5pPr marL="1658216" indent="0">
              <a:buNone/>
              <a:defRPr sz="800"/>
            </a:lvl5pPr>
            <a:lvl6pPr marL="2072771" indent="0">
              <a:buNone/>
              <a:defRPr sz="800"/>
            </a:lvl6pPr>
            <a:lvl7pPr marL="2487325" indent="0">
              <a:buNone/>
              <a:defRPr sz="800"/>
            </a:lvl7pPr>
            <a:lvl8pPr marL="2901879" indent="0">
              <a:buNone/>
              <a:defRPr sz="800"/>
            </a:lvl8pPr>
            <a:lvl9pPr marL="3316433" indent="0">
              <a:buNone/>
              <a:defRPr sz="800"/>
            </a:lvl9pPr>
          </a:lstStyle>
          <a:p>
            <a:pPr lvl="0"/>
            <a:r>
              <a:rPr lang="it-IT" smtClean="0"/>
              <a:t>Fare clic per modificare gli stili del testo dello schema</a:t>
            </a:r>
          </a:p>
        </p:txBody>
      </p:sp>
    </p:spTree>
    <p:extLst>
      <p:ext uri="{BB962C8B-B14F-4D97-AF65-F5344CB8AC3E}">
        <p14:creationId xmlns:p14="http://schemas.microsoft.com/office/powerpoint/2010/main" val="5499512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805" y="4800026"/>
            <a:ext cx="5486400" cy="567420"/>
          </a:xfrm>
        </p:spPr>
        <p:txBody>
          <a:bodyPr anchor="b"/>
          <a:lstStyle>
            <a:lvl1pPr algn="l">
              <a:defRPr sz="1800" b="1"/>
            </a:lvl1pPr>
          </a:lstStyle>
          <a:p>
            <a:r>
              <a:rPr lang="it-IT" smtClean="0"/>
              <a:t>Fare clic per modificare stile</a:t>
            </a:r>
            <a:endParaRPr lang="it-IT"/>
          </a:p>
        </p:txBody>
      </p:sp>
      <p:sp>
        <p:nvSpPr>
          <p:cNvPr id="3" name="Segnaposto immagine 2"/>
          <p:cNvSpPr>
            <a:spLocks noGrp="1"/>
          </p:cNvSpPr>
          <p:nvPr>
            <p:ph type="pic" idx="1"/>
          </p:nvPr>
        </p:nvSpPr>
        <p:spPr>
          <a:xfrm>
            <a:off x="1792805" y="612065"/>
            <a:ext cx="5486400" cy="4115952"/>
          </a:xfrm>
        </p:spPr>
        <p:txBody>
          <a:bodyPr/>
          <a:lstStyle>
            <a:lvl1pPr marL="0" indent="0">
              <a:buNone/>
              <a:defRPr sz="2900"/>
            </a:lvl1pPr>
            <a:lvl2pPr marL="414554" indent="0">
              <a:buNone/>
              <a:defRPr sz="2500"/>
            </a:lvl2pPr>
            <a:lvl3pPr marL="829108" indent="0">
              <a:buNone/>
              <a:defRPr sz="2200"/>
            </a:lvl3pPr>
            <a:lvl4pPr marL="1243662" indent="0">
              <a:buNone/>
              <a:defRPr sz="1800"/>
            </a:lvl4pPr>
            <a:lvl5pPr marL="1658216" indent="0">
              <a:buNone/>
              <a:defRPr sz="1800"/>
            </a:lvl5pPr>
            <a:lvl6pPr marL="2072771" indent="0">
              <a:buNone/>
              <a:defRPr sz="1800"/>
            </a:lvl6pPr>
            <a:lvl7pPr marL="2487325" indent="0">
              <a:buNone/>
              <a:defRPr sz="1800"/>
            </a:lvl7pPr>
            <a:lvl8pPr marL="2901879" indent="0">
              <a:buNone/>
              <a:defRPr sz="1800"/>
            </a:lvl8pPr>
            <a:lvl9pPr marL="3316433" indent="0">
              <a:buNone/>
              <a:defRPr sz="1800"/>
            </a:lvl9pPr>
          </a:lstStyle>
          <a:p>
            <a:endParaRPr lang="it-IT"/>
          </a:p>
        </p:txBody>
      </p:sp>
      <p:sp>
        <p:nvSpPr>
          <p:cNvPr id="4" name="Segnaposto testo 3"/>
          <p:cNvSpPr>
            <a:spLocks noGrp="1"/>
          </p:cNvSpPr>
          <p:nvPr>
            <p:ph type="body" sz="half" idx="2"/>
          </p:nvPr>
        </p:nvSpPr>
        <p:spPr>
          <a:xfrm>
            <a:off x="1792805" y="5367444"/>
            <a:ext cx="5486400" cy="805044"/>
          </a:xfrm>
        </p:spPr>
        <p:txBody>
          <a:bodyPr/>
          <a:lstStyle>
            <a:lvl1pPr marL="0" indent="0">
              <a:buNone/>
              <a:defRPr sz="1300"/>
            </a:lvl1pPr>
            <a:lvl2pPr marL="414554" indent="0">
              <a:buNone/>
              <a:defRPr sz="1100"/>
            </a:lvl2pPr>
            <a:lvl3pPr marL="829108" indent="0">
              <a:buNone/>
              <a:defRPr sz="900"/>
            </a:lvl3pPr>
            <a:lvl4pPr marL="1243662" indent="0">
              <a:buNone/>
              <a:defRPr sz="800"/>
            </a:lvl4pPr>
            <a:lvl5pPr marL="1658216" indent="0">
              <a:buNone/>
              <a:defRPr sz="800"/>
            </a:lvl5pPr>
            <a:lvl6pPr marL="2072771" indent="0">
              <a:buNone/>
              <a:defRPr sz="800"/>
            </a:lvl6pPr>
            <a:lvl7pPr marL="2487325" indent="0">
              <a:buNone/>
              <a:defRPr sz="800"/>
            </a:lvl7pPr>
            <a:lvl8pPr marL="2901879" indent="0">
              <a:buNone/>
              <a:defRPr sz="800"/>
            </a:lvl8pPr>
            <a:lvl9pPr marL="3316433" indent="0">
              <a:buNone/>
              <a:defRPr sz="800"/>
            </a:lvl9pPr>
          </a:lstStyle>
          <a:p>
            <a:pPr lvl="0"/>
            <a:r>
              <a:rPr lang="it-IT" smtClean="0"/>
              <a:t>Fare clic per modificare gli stili del testo dello schema</a:t>
            </a:r>
          </a:p>
        </p:txBody>
      </p:sp>
    </p:spTree>
    <p:extLst>
      <p:ext uri="{BB962C8B-B14F-4D97-AF65-F5344CB8AC3E}">
        <p14:creationId xmlns:p14="http://schemas.microsoft.com/office/powerpoint/2010/main" val="37833168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0121020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26082" y="568860"/>
            <a:ext cx="1951200" cy="5656914"/>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71040" y="568860"/>
            <a:ext cx="5716800" cy="5656914"/>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2042526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8"/>
            <a:ext cx="7772400" cy="1470025"/>
          </a:xfrm>
          <a:prstGeom prst="rect">
            <a:avLst/>
          </a:prstGeom>
        </p:spPr>
        <p:txBody>
          <a:bodyPr vert="horz" lIns="91400" tIns="45702" rIns="91400" bIns="45702"/>
          <a:lstStyle/>
          <a:p>
            <a:r>
              <a:rPr lang="it-IT" smtClean="0"/>
              <a:t>Fare clic per modificare stile</a:t>
            </a:r>
            <a:endParaRPr lang="it-IT"/>
          </a:p>
        </p:txBody>
      </p:sp>
      <p:sp>
        <p:nvSpPr>
          <p:cNvPr id="3" name="Sottotitolo 2"/>
          <p:cNvSpPr>
            <a:spLocks noGrp="1"/>
          </p:cNvSpPr>
          <p:nvPr>
            <p:ph type="subTitle" idx="1"/>
          </p:nvPr>
        </p:nvSpPr>
        <p:spPr>
          <a:xfrm>
            <a:off x="1371600" y="3886202"/>
            <a:ext cx="6400800" cy="1752600"/>
          </a:xfrm>
          <a:prstGeom prst="rect">
            <a:avLst/>
          </a:prstGeom>
        </p:spPr>
        <p:txBody>
          <a:bodyPr vert="horz" lIns="91400" tIns="45702" rIns="91400" bIns="45702"/>
          <a:lstStyle>
            <a:lvl1pPr marL="0" indent="0" algn="ctr">
              <a:buNone/>
              <a:defRPr/>
            </a:lvl1pPr>
            <a:lvl2pPr marL="457011" indent="0" algn="ctr">
              <a:buNone/>
              <a:defRPr/>
            </a:lvl2pPr>
            <a:lvl3pPr marL="914021" indent="0" algn="ctr">
              <a:buNone/>
              <a:defRPr/>
            </a:lvl3pPr>
            <a:lvl4pPr marL="1371032" indent="0" algn="ctr">
              <a:buNone/>
              <a:defRPr/>
            </a:lvl4pPr>
            <a:lvl5pPr marL="1828041" indent="0" algn="ctr">
              <a:buNone/>
              <a:defRPr/>
            </a:lvl5pPr>
            <a:lvl6pPr marL="2285052" indent="0" algn="ctr">
              <a:buNone/>
              <a:defRPr/>
            </a:lvl6pPr>
            <a:lvl7pPr marL="2742062" indent="0" algn="ctr">
              <a:buNone/>
              <a:defRPr/>
            </a:lvl7pPr>
            <a:lvl8pPr marL="3199072" indent="0" algn="ctr">
              <a:buNone/>
              <a:defRPr/>
            </a:lvl8pPr>
            <a:lvl9pPr marL="3656083" indent="0" algn="ctr">
              <a:buNone/>
              <a:defRPr/>
            </a:lvl9pPr>
          </a:lstStyle>
          <a:p>
            <a:r>
              <a:rPr lang="it-IT" smtClean="0"/>
              <a:t>Fare clic per modificare lo stile del sottotitolo dello schema</a:t>
            </a:r>
            <a:endParaRPr lang="it-IT"/>
          </a:p>
        </p:txBody>
      </p:sp>
    </p:spTree>
    <p:extLst>
      <p:ext uri="{BB962C8B-B14F-4D97-AF65-F5344CB8AC3E}">
        <p14:creationId xmlns:p14="http://schemas.microsoft.com/office/powerpoint/2010/main" val="27050846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lIns="91400" tIns="45702" rIns="91400" bIns="45702"/>
          <a:lstStyle/>
          <a:p>
            <a:r>
              <a:rPr lang="it-IT" smtClean="0"/>
              <a:t>Fare clic per modificare stile</a:t>
            </a:r>
            <a:endParaRPr lang="it-IT"/>
          </a:p>
        </p:txBody>
      </p:sp>
      <p:sp>
        <p:nvSpPr>
          <p:cNvPr id="3" name="Segnaposto contenuto 2"/>
          <p:cNvSpPr>
            <a:spLocks noGrp="1"/>
          </p:cNvSpPr>
          <p:nvPr>
            <p:ph idx="1"/>
          </p:nvPr>
        </p:nvSpPr>
        <p:spPr>
          <a:xfrm>
            <a:off x="457200" y="1600203"/>
            <a:ext cx="8229600" cy="4525963"/>
          </a:xfrm>
          <a:prstGeom prst="rect">
            <a:avLst/>
          </a:prstGeom>
        </p:spPr>
        <p:txBody>
          <a:bodyPr vert="horz" lIns="91400" tIns="45702" rIns="91400" bIns="45702"/>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41037107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4"/>
            <a:ext cx="7772400" cy="1362075"/>
          </a:xfrm>
          <a:prstGeom prst="rect">
            <a:avLst/>
          </a:prstGeom>
        </p:spPr>
        <p:txBody>
          <a:bodyPr vert="horz" lIns="91400" tIns="45702" rIns="91400" bIns="45702"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7"/>
            <a:ext cx="7772400" cy="1500187"/>
          </a:xfrm>
          <a:prstGeom prst="rect">
            <a:avLst/>
          </a:prstGeom>
        </p:spPr>
        <p:txBody>
          <a:bodyPr vert="horz" lIns="91400" tIns="45702" rIns="91400" bIns="45702" anchor="b"/>
          <a:lstStyle>
            <a:lvl1pPr marL="0" indent="0">
              <a:buNone/>
              <a:defRPr sz="2000"/>
            </a:lvl1pPr>
            <a:lvl2pPr marL="457011" indent="0">
              <a:buNone/>
              <a:defRPr sz="1800"/>
            </a:lvl2pPr>
            <a:lvl3pPr marL="914021" indent="0">
              <a:buNone/>
              <a:defRPr sz="1600"/>
            </a:lvl3pPr>
            <a:lvl4pPr marL="1371032" indent="0">
              <a:buNone/>
              <a:defRPr sz="1400"/>
            </a:lvl4pPr>
            <a:lvl5pPr marL="1828041" indent="0">
              <a:buNone/>
              <a:defRPr sz="1400"/>
            </a:lvl5pPr>
            <a:lvl6pPr marL="2285052" indent="0">
              <a:buNone/>
              <a:defRPr sz="1400"/>
            </a:lvl6pPr>
            <a:lvl7pPr marL="2742062" indent="0">
              <a:buNone/>
              <a:defRPr sz="1400"/>
            </a:lvl7pPr>
            <a:lvl8pPr marL="3199072" indent="0">
              <a:buNone/>
              <a:defRPr sz="1400"/>
            </a:lvl8pPr>
            <a:lvl9pPr marL="3656083" indent="0">
              <a:buNone/>
              <a:defRPr sz="1400"/>
            </a:lvl9pPr>
          </a:lstStyle>
          <a:p>
            <a:pPr lvl="0"/>
            <a:r>
              <a:rPr lang="it-IT" smtClean="0"/>
              <a:t>Fare clic per modificare gli stili del testo dello schema</a:t>
            </a:r>
          </a:p>
        </p:txBody>
      </p:sp>
    </p:spTree>
    <p:extLst>
      <p:ext uri="{BB962C8B-B14F-4D97-AF65-F5344CB8AC3E}">
        <p14:creationId xmlns:p14="http://schemas.microsoft.com/office/powerpoint/2010/main" val="26929962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lIns="91400" tIns="45702" rIns="91400" bIns="45702"/>
          <a:lstStyle/>
          <a:p>
            <a:r>
              <a:rPr lang="it-IT" smtClean="0"/>
              <a:t>Fare clic per modificare stile</a:t>
            </a:r>
            <a:endParaRPr lang="it-IT"/>
          </a:p>
        </p:txBody>
      </p:sp>
      <p:sp>
        <p:nvSpPr>
          <p:cNvPr id="3" name="Segnaposto contenuto 2"/>
          <p:cNvSpPr>
            <a:spLocks noGrp="1"/>
          </p:cNvSpPr>
          <p:nvPr>
            <p:ph sz="half" idx="1"/>
          </p:nvPr>
        </p:nvSpPr>
        <p:spPr>
          <a:xfrm>
            <a:off x="457200" y="1600203"/>
            <a:ext cx="4038600" cy="4525963"/>
          </a:xfrm>
          <a:prstGeom prst="rect">
            <a:avLst/>
          </a:prstGeom>
        </p:spPr>
        <p:txBody>
          <a:bodyPr vert="horz" lIns="91400" tIns="45702" rIns="91400"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3"/>
            <a:ext cx="4038600" cy="4525963"/>
          </a:xfrm>
          <a:prstGeom prst="rect">
            <a:avLst/>
          </a:prstGeom>
        </p:spPr>
        <p:txBody>
          <a:bodyPr vert="horz" lIns="91400" tIns="45702" rIns="91400"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5111266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lIns="91400" tIns="45702" rIns="91400" bIns="45702"/>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4"/>
            <a:ext cx="4040188" cy="639762"/>
          </a:xfrm>
          <a:prstGeom prst="rect">
            <a:avLst/>
          </a:prstGeom>
        </p:spPr>
        <p:txBody>
          <a:bodyPr vert="horz" lIns="91400" tIns="45702" rIns="91400" bIns="45702"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a:prstGeom prst="rect">
            <a:avLst/>
          </a:prstGeom>
        </p:spPr>
        <p:txBody>
          <a:bodyPr vert="horz" lIns="91400" tIns="45702" rIns="91400"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4"/>
            <a:ext cx="4041775" cy="639762"/>
          </a:xfrm>
          <a:prstGeom prst="rect">
            <a:avLst/>
          </a:prstGeom>
        </p:spPr>
        <p:txBody>
          <a:bodyPr vert="horz" lIns="91400" tIns="45702" rIns="91400" bIns="45702"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a:prstGeom prst="rect">
            <a:avLst/>
          </a:prstGeom>
        </p:spPr>
        <p:txBody>
          <a:bodyPr vert="horz" lIns="91400" tIns="45702" rIns="91400"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126682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r>
              <a:rPr lang="it-IT" smtClean="0"/>
              <a:t>16/04/2019</a:t>
            </a:r>
            <a:endParaRPr lang="it-IT"/>
          </a:p>
        </p:txBody>
      </p:sp>
      <p:sp>
        <p:nvSpPr>
          <p:cNvPr id="8" name="Segnaposto piè di pagina 7"/>
          <p:cNvSpPr>
            <a:spLocks noGrp="1"/>
          </p:cNvSpPr>
          <p:nvPr>
            <p:ph type="ftr" sz="quarter" idx="11"/>
          </p:nvPr>
        </p:nvSpPr>
        <p:spPr/>
        <p:txBody>
          <a:bodyPr/>
          <a:lstStyle/>
          <a:p>
            <a:r>
              <a:rPr lang="it-IT" smtClean="0"/>
              <a:t>991SV-BIOCHEMISTRY OF AGE RELATED DISEASES   </a:t>
            </a:r>
            <a:endParaRPr lang="it-IT"/>
          </a:p>
        </p:txBody>
      </p:sp>
      <p:sp>
        <p:nvSpPr>
          <p:cNvPr id="9" name="Segnaposto numero diapositiva 8"/>
          <p:cNvSpPr>
            <a:spLocks noGrp="1"/>
          </p:cNvSpPr>
          <p:nvPr>
            <p:ph type="sldNum" sz="quarter" idx="12"/>
          </p:nvPr>
        </p:nvSpPr>
        <p:spPr/>
        <p:txBody>
          <a:bodyPr/>
          <a:lstStyle/>
          <a:p>
            <a:fld id="{F8D0B087-4A76-5E4B-BE34-5988ADB55836}" type="slidenum">
              <a:rPr lang="it-IT" smtClean="0"/>
              <a:t>‹n.›</a:t>
            </a:fld>
            <a:endParaRPr lang="it-IT"/>
          </a:p>
        </p:txBody>
      </p:sp>
    </p:spTree>
    <p:extLst>
      <p:ext uri="{BB962C8B-B14F-4D97-AF65-F5344CB8AC3E}">
        <p14:creationId xmlns:p14="http://schemas.microsoft.com/office/powerpoint/2010/main" val="41287646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lIns="91400" tIns="45702" rIns="91400" bIns="45702"/>
          <a:lstStyle/>
          <a:p>
            <a:r>
              <a:rPr lang="it-IT" smtClean="0"/>
              <a:t>Fare clic per modificare stile</a:t>
            </a:r>
            <a:endParaRPr lang="it-IT"/>
          </a:p>
        </p:txBody>
      </p:sp>
    </p:spTree>
    <p:extLst>
      <p:ext uri="{BB962C8B-B14F-4D97-AF65-F5344CB8AC3E}">
        <p14:creationId xmlns:p14="http://schemas.microsoft.com/office/powerpoint/2010/main" val="9648757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95839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a:prstGeom prst="rect">
            <a:avLst/>
          </a:prstGeom>
        </p:spPr>
        <p:txBody>
          <a:bodyPr vert="horz" lIns="91400" tIns="45702" rIns="91400" bIns="45702"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4" y="273054"/>
            <a:ext cx="5111750" cy="5853113"/>
          </a:xfrm>
          <a:prstGeom prst="rect">
            <a:avLst/>
          </a:prstGeom>
        </p:spPr>
        <p:txBody>
          <a:bodyPr vert="horz" lIns="91400" tIns="45702" rIns="91400"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4"/>
            <a:ext cx="3008313" cy="4691063"/>
          </a:xfrm>
          <a:prstGeom prst="rect">
            <a:avLst/>
          </a:prstGeom>
        </p:spPr>
        <p:txBody>
          <a:bodyPr vert="horz" lIns="91400" tIns="45702" rIns="91400" bIns="45702"/>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it-IT" smtClean="0"/>
              <a:t>Fare clic per modificare gli stili del testo dello schema</a:t>
            </a:r>
          </a:p>
        </p:txBody>
      </p:sp>
    </p:spTree>
    <p:extLst>
      <p:ext uri="{BB962C8B-B14F-4D97-AF65-F5344CB8AC3E}">
        <p14:creationId xmlns:p14="http://schemas.microsoft.com/office/powerpoint/2010/main" val="25343803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a:prstGeom prst="rect">
            <a:avLst/>
          </a:prstGeom>
        </p:spPr>
        <p:txBody>
          <a:bodyPr vert="horz" lIns="91400" tIns="45702" rIns="91400" bIns="45702"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a:prstGeom prst="rect">
            <a:avLst/>
          </a:prstGeom>
        </p:spPr>
        <p:txBody>
          <a:bodyPr vert="horz" lIns="91400" tIns="45702" rIns="91400" bIns="45702"/>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a:prstGeom prst="rect">
            <a:avLst/>
          </a:prstGeom>
        </p:spPr>
        <p:txBody>
          <a:bodyPr vert="horz" lIns="91400" tIns="45702" rIns="91400" bIns="45702"/>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it-IT" smtClean="0"/>
              <a:t>Fare clic per modificare gli stili del testo dello schema</a:t>
            </a:r>
          </a:p>
        </p:txBody>
      </p:sp>
    </p:spTree>
    <p:extLst>
      <p:ext uri="{BB962C8B-B14F-4D97-AF65-F5344CB8AC3E}">
        <p14:creationId xmlns:p14="http://schemas.microsoft.com/office/powerpoint/2010/main" val="29254790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lIns="91400" tIns="45702" rIns="91400" bIns="45702"/>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1600203"/>
            <a:ext cx="8229600" cy="4525963"/>
          </a:xfrm>
          <a:prstGeom prst="rect">
            <a:avLst/>
          </a:prstGeom>
        </p:spPr>
        <p:txBody>
          <a:bodyPr vert="eaVert" lIns="91400" tIns="45702" rIns="91400" bIns="45702"/>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8281426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1" y="274642"/>
            <a:ext cx="2057400" cy="5851525"/>
          </a:xfrm>
          <a:prstGeom prst="rect">
            <a:avLst/>
          </a:prstGeom>
        </p:spPr>
        <p:txBody>
          <a:bodyPr vert="eaVert" lIns="91400" tIns="45702" rIns="91400" bIns="45702"/>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42"/>
            <a:ext cx="6019800" cy="5851525"/>
          </a:xfrm>
          <a:prstGeom prst="rect">
            <a:avLst/>
          </a:prstGeom>
        </p:spPr>
        <p:txBody>
          <a:bodyPr vert="eaVert" lIns="91400" tIns="45702" rIns="91400" bIns="45702"/>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5897796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lIns="91400" tIns="45702" rIns="91400" bIns="45702"/>
          <a:lstStyle/>
          <a:p>
            <a:r>
              <a:rPr lang="it-IT" smtClean="0"/>
              <a:t>Fare clic per modificare stile</a:t>
            </a:r>
            <a:endParaRPr lang="it-IT"/>
          </a:p>
        </p:txBody>
      </p:sp>
    </p:spTree>
    <p:extLst>
      <p:ext uri="{BB962C8B-B14F-4D97-AF65-F5344CB8AC3E}">
        <p14:creationId xmlns:p14="http://schemas.microsoft.com/office/powerpoint/2010/main" val="16658035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440" y="2129984"/>
            <a:ext cx="7773120" cy="1470394"/>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it-IT" smtClean="0"/>
              <a:t>Fare clic per modificare lo stile del sottotitolo dello schema</a:t>
            </a:r>
            <a:endParaRPr lang="it-IT"/>
          </a:p>
        </p:txBody>
      </p:sp>
    </p:spTree>
    <p:extLst>
      <p:ext uri="{BB962C8B-B14F-4D97-AF65-F5344CB8AC3E}">
        <p14:creationId xmlns:p14="http://schemas.microsoft.com/office/powerpoint/2010/main" val="9840589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9119102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880" y="4406863"/>
            <a:ext cx="7771680" cy="1362383"/>
          </a:xfrm>
        </p:spPr>
        <p:txBody>
          <a:bodyPr anchor="t"/>
          <a:lstStyle>
            <a:lvl1pPr algn="l">
              <a:defRPr sz="3600" b="1" cap="all"/>
            </a:lvl1pPr>
          </a:lstStyle>
          <a:p>
            <a:r>
              <a:rPr lang="it-IT" smtClean="0"/>
              <a:t>Fare clic per modificare stile</a:t>
            </a:r>
            <a:endParaRPr lang="it-IT"/>
          </a:p>
        </p:txBody>
      </p:sp>
      <p:sp>
        <p:nvSpPr>
          <p:cNvPr id="3" name="Segnaposto testo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it-IT" smtClean="0"/>
              <a:t>Fare clic per modificare gli stili del testo dello schema</a:t>
            </a:r>
          </a:p>
        </p:txBody>
      </p:sp>
    </p:spTree>
    <p:extLst>
      <p:ext uri="{BB962C8B-B14F-4D97-AF65-F5344CB8AC3E}">
        <p14:creationId xmlns:p14="http://schemas.microsoft.com/office/powerpoint/2010/main" val="1147787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‹n.›</a:t>
            </a:fld>
            <a:endParaRPr lang="it-IT"/>
          </a:p>
        </p:txBody>
      </p:sp>
    </p:spTree>
    <p:extLst>
      <p:ext uri="{BB962C8B-B14F-4D97-AF65-F5344CB8AC3E}">
        <p14:creationId xmlns:p14="http://schemas.microsoft.com/office/powerpoint/2010/main" val="33062384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2561"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4346376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921" y="275070"/>
            <a:ext cx="8229600" cy="1142039"/>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8034561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Tree>
    <p:extLst>
      <p:ext uri="{BB962C8B-B14F-4D97-AF65-F5344CB8AC3E}">
        <p14:creationId xmlns:p14="http://schemas.microsoft.com/office/powerpoint/2010/main" val="13620058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8839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920" y="273629"/>
            <a:ext cx="3008160" cy="1160762"/>
          </a:xfrm>
        </p:spPr>
        <p:txBody>
          <a:bodyPr anchor="b"/>
          <a:lstStyle>
            <a:lvl1pPr algn="l">
              <a:defRPr sz="1800" b="1"/>
            </a:lvl1pPr>
          </a:lstStyle>
          <a:p>
            <a:r>
              <a:rPr lang="it-IT" smtClean="0"/>
              <a:t>Fare clic per modificare stile</a:t>
            </a:r>
            <a:endParaRPr lang="it-IT"/>
          </a:p>
        </p:txBody>
      </p:sp>
      <p:sp>
        <p:nvSpPr>
          <p:cNvPr id="3" name="Segnaposto contenuto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it-IT" smtClean="0"/>
              <a:t>Fare clic per modificare gli stili del testo dello schema</a:t>
            </a:r>
          </a:p>
        </p:txBody>
      </p:sp>
    </p:spTree>
    <p:extLst>
      <p:ext uri="{BB962C8B-B14F-4D97-AF65-F5344CB8AC3E}">
        <p14:creationId xmlns:p14="http://schemas.microsoft.com/office/powerpoint/2010/main" val="4923191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801" y="4800025"/>
            <a:ext cx="5486400" cy="567420"/>
          </a:xfrm>
        </p:spPr>
        <p:txBody>
          <a:bodyPr anchor="b"/>
          <a:lstStyle>
            <a:lvl1pPr algn="l">
              <a:defRPr sz="1800" b="1"/>
            </a:lvl1pPr>
          </a:lstStyle>
          <a:p>
            <a:r>
              <a:rPr lang="it-IT" smtClean="0"/>
              <a:t>Fare clic per modificare stile</a:t>
            </a:r>
            <a:endParaRPr lang="it-IT"/>
          </a:p>
        </p:txBody>
      </p:sp>
      <p:sp>
        <p:nvSpPr>
          <p:cNvPr id="3" name="Segnaposto immagine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endParaRPr lang="it-IT"/>
          </a:p>
        </p:txBody>
      </p:sp>
      <p:sp>
        <p:nvSpPr>
          <p:cNvPr id="4" name="Segnaposto testo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it-IT" smtClean="0"/>
              <a:t>Fare clic per modificare gli stili del testo dello schema</a:t>
            </a:r>
          </a:p>
        </p:txBody>
      </p:sp>
    </p:spTree>
    <p:extLst>
      <p:ext uri="{BB962C8B-B14F-4D97-AF65-F5344CB8AC3E}">
        <p14:creationId xmlns:p14="http://schemas.microsoft.com/office/powerpoint/2010/main" val="5458544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42575921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26081" y="568860"/>
            <a:ext cx="1951200" cy="5656914"/>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71040" y="568860"/>
            <a:ext cx="5716800" cy="5656914"/>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835238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16/04/2019</a:t>
            </a:r>
            <a:endParaRPr lang="it-IT"/>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F8D0B087-4A76-5E4B-BE34-5988ADB55836}" type="slidenum">
              <a:rPr lang="it-IT" smtClean="0"/>
              <a:t>‹n.›</a:t>
            </a:fld>
            <a:endParaRPr lang="it-IT"/>
          </a:p>
        </p:txBody>
      </p:sp>
    </p:spTree>
    <p:extLst>
      <p:ext uri="{BB962C8B-B14F-4D97-AF65-F5344CB8AC3E}">
        <p14:creationId xmlns:p14="http://schemas.microsoft.com/office/powerpoint/2010/main" val="2565571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r>
              <a:rPr lang="it-IT" smtClean="0"/>
              <a:t>16/04/2019</a:t>
            </a:r>
            <a:endParaRPr lang="it-IT"/>
          </a:p>
        </p:txBody>
      </p:sp>
      <p:sp>
        <p:nvSpPr>
          <p:cNvPr id="6" name="Segnaposto piè di pagina 5"/>
          <p:cNvSpPr>
            <a:spLocks noGrp="1"/>
          </p:cNvSpPr>
          <p:nvPr>
            <p:ph type="ftr" sz="quarter" idx="11"/>
          </p:nvPr>
        </p:nvSpPr>
        <p:spPr/>
        <p:txBody>
          <a:bodyPr/>
          <a:lstStyle/>
          <a:p>
            <a:r>
              <a:rPr lang="it-IT" smtClean="0"/>
              <a:t>991SV-BIOCHEMISTRY OF AGE RELATED DISEASES   </a:t>
            </a:r>
            <a:endParaRPr lang="it-IT"/>
          </a:p>
        </p:txBody>
      </p:sp>
      <p:sp>
        <p:nvSpPr>
          <p:cNvPr id="7" name="Segnaposto numero diapositiva 6"/>
          <p:cNvSpPr>
            <a:spLocks noGrp="1"/>
          </p:cNvSpPr>
          <p:nvPr>
            <p:ph type="sldNum" sz="quarter" idx="12"/>
          </p:nvPr>
        </p:nvSpPr>
        <p:spPr/>
        <p:txBody>
          <a:bodyPr/>
          <a:lstStyle/>
          <a:p>
            <a:fld id="{F8D0B087-4A76-5E4B-BE34-5988ADB55836}" type="slidenum">
              <a:rPr lang="it-IT" smtClean="0"/>
              <a:t>‹n.›</a:t>
            </a:fld>
            <a:endParaRPr lang="it-IT"/>
          </a:p>
        </p:txBody>
      </p:sp>
    </p:spTree>
    <p:extLst>
      <p:ext uri="{BB962C8B-B14F-4D97-AF65-F5344CB8AC3E}">
        <p14:creationId xmlns:p14="http://schemas.microsoft.com/office/powerpoint/2010/main" val="1396503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r>
              <a:rPr lang="it-IT" smtClean="0"/>
              <a:t>16/04/2019</a:t>
            </a:r>
            <a:endParaRPr lang="it-IT"/>
          </a:p>
        </p:txBody>
      </p:sp>
      <p:sp>
        <p:nvSpPr>
          <p:cNvPr id="6" name="Segnaposto piè di pagina 5"/>
          <p:cNvSpPr>
            <a:spLocks noGrp="1"/>
          </p:cNvSpPr>
          <p:nvPr>
            <p:ph type="ftr" sz="quarter" idx="11"/>
          </p:nvPr>
        </p:nvSpPr>
        <p:spPr/>
        <p:txBody>
          <a:bodyPr/>
          <a:lstStyle/>
          <a:p>
            <a:r>
              <a:rPr lang="it-IT" smtClean="0"/>
              <a:t>991SV-BIOCHEMISTRY OF AGE RELATED DISEASES   </a:t>
            </a:r>
            <a:endParaRPr lang="it-IT"/>
          </a:p>
        </p:txBody>
      </p:sp>
      <p:sp>
        <p:nvSpPr>
          <p:cNvPr id="7" name="Segnaposto numero diapositiva 6"/>
          <p:cNvSpPr>
            <a:spLocks noGrp="1"/>
          </p:cNvSpPr>
          <p:nvPr>
            <p:ph type="sldNum" sz="quarter" idx="12"/>
          </p:nvPr>
        </p:nvSpPr>
        <p:spPr/>
        <p:txBody>
          <a:bodyPr/>
          <a:lstStyle/>
          <a:p>
            <a:fld id="{F8D0B087-4A76-5E4B-BE34-5988ADB55836}" type="slidenum">
              <a:rPr lang="it-IT" smtClean="0"/>
              <a:t>‹n.›</a:t>
            </a:fld>
            <a:endParaRPr lang="it-IT"/>
          </a:p>
        </p:txBody>
      </p:sp>
    </p:spTree>
    <p:extLst>
      <p:ext uri="{BB962C8B-B14F-4D97-AF65-F5344CB8AC3E}">
        <p14:creationId xmlns:p14="http://schemas.microsoft.com/office/powerpoint/2010/main" val="28325413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slideLayout" Target="../slideLayouts/slideLayout56.xml"/><Relationship Id="rId13"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6.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320" tIns="45663" rIns="91320" bIns="45663"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3"/>
            <a:ext cx="8229600" cy="4525963"/>
          </a:xfrm>
          <a:prstGeom prst="rect">
            <a:avLst/>
          </a:prstGeom>
        </p:spPr>
        <p:txBody>
          <a:bodyPr vert="horz" lIns="91320" tIns="45663" rIns="91320" bIns="45663"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62"/>
            <a:ext cx="2133600" cy="365125"/>
          </a:xfrm>
          <a:prstGeom prst="rect">
            <a:avLst/>
          </a:prstGeom>
        </p:spPr>
        <p:txBody>
          <a:bodyPr vert="horz" lIns="91320" tIns="45663" rIns="91320" bIns="45663" rtlCol="0" anchor="ctr"/>
          <a:lstStyle>
            <a:lvl1pPr algn="l">
              <a:defRPr sz="1200">
                <a:solidFill>
                  <a:schemeClr val="tx1">
                    <a:tint val="75000"/>
                  </a:schemeClr>
                </a:solidFill>
              </a:defRPr>
            </a:lvl1pPr>
          </a:lstStyle>
          <a:p>
            <a:r>
              <a:rPr lang="it-IT" smtClean="0"/>
              <a:t>16/04/2019</a:t>
            </a:r>
            <a:endParaRPr lang="it-IT"/>
          </a:p>
        </p:txBody>
      </p:sp>
      <p:sp>
        <p:nvSpPr>
          <p:cNvPr id="5" name="Segnaposto piè di pagina 4"/>
          <p:cNvSpPr>
            <a:spLocks noGrp="1"/>
          </p:cNvSpPr>
          <p:nvPr>
            <p:ph type="ftr" sz="quarter" idx="3"/>
          </p:nvPr>
        </p:nvSpPr>
        <p:spPr>
          <a:xfrm>
            <a:off x="3124200" y="6356362"/>
            <a:ext cx="2895600" cy="365125"/>
          </a:xfrm>
          <a:prstGeom prst="rect">
            <a:avLst/>
          </a:prstGeom>
        </p:spPr>
        <p:txBody>
          <a:bodyPr vert="horz" lIns="91320" tIns="45663" rIns="91320" bIns="45663" rtlCol="0" anchor="ctr"/>
          <a:lstStyle>
            <a:lvl1pPr algn="ctr">
              <a:defRPr sz="1200">
                <a:solidFill>
                  <a:schemeClr val="tx1">
                    <a:tint val="75000"/>
                  </a:schemeClr>
                </a:solidFill>
              </a:defRPr>
            </a:lvl1pPr>
          </a:lstStyle>
          <a:p>
            <a:r>
              <a:rPr lang="it-IT" smtClean="0"/>
              <a:t>991SV-BIOCHEMISTRY OF AGE RELATED DISEASES   </a:t>
            </a:r>
            <a:endParaRPr lang="it-IT"/>
          </a:p>
        </p:txBody>
      </p:sp>
      <p:sp>
        <p:nvSpPr>
          <p:cNvPr id="6" name="Segnaposto numero diapositiva 5"/>
          <p:cNvSpPr>
            <a:spLocks noGrp="1"/>
          </p:cNvSpPr>
          <p:nvPr>
            <p:ph type="sldNum" sz="quarter" idx="4"/>
          </p:nvPr>
        </p:nvSpPr>
        <p:spPr>
          <a:xfrm>
            <a:off x="6553200" y="6356362"/>
            <a:ext cx="2133600" cy="365125"/>
          </a:xfrm>
          <a:prstGeom prst="rect">
            <a:avLst/>
          </a:prstGeom>
        </p:spPr>
        <p:txBody>
          <a:bodyPr vert="horz" lIns="91320" tIns="45663" rIns="91320" bIns="45663" rtlCol="0" anchor="ctr"/>
          <a:lstStyle>
            <a:lvl1pPr algn="r">
              <a:defRPr sz="1200">
                <a:solidFill>
                  <a:schemeClr val="tx1">
                    <a:tint val="75000"/>
                  </a:schemeClr>
                </a:solidFill>
              </a:defRPr>
            </a:lvl1pPr>
          </a:lstStyle>
          <a:p>
            <a:fld id="{F8D0B087-4A76-5E4B-BE34-5988ADB55836}" type="slidenum">
              <a:rPr lang="it-IT" smtClean="0"/>
              <a:t>‹n.›</a:t>
            </a:fld>
            <a:endParaRPr lang="it-IT"/>
          </a:p>
        </p:txBody>
      </p:sp>
    </p:spTree>
    <p:extLst>
      <p:ext uri="{BB962C8B-B14F-4D97-AF65-F5344CB8AC3E}">
        <p14:creationId xmlns:p14="http://schemas.microsoft.com/office/powerpoint/2010/main" val="1890181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6631" rtl="0" eaLnBrk="1" latinLnBrk="0" hangingPunct="1">
        <a:spcBef>
          <a:spcPct val="0"/>
        </a:spcBef>
        <a:buNone/>
        <a:defRPr sz="4400" kern="1200">
          <a:solidFill>
            <a:schemeClr val="tx1"/>
          </a:solidFill>
          <a:latin typeface="+mj-lt"/>
          <a:ea typeface="+mj-ea"/>
          <a:cs typeface="+mj-cs"/>
        </a:defRPr>
      </a:lvl1pPr>
    </p:titleStyle>
    <p:bodyStyle>
      <a:lvl1pPr marL="342474" indent="-342474" algn="l" defTabSz="456631" rtl="0" eaLnBrk="1" latinLnBrk="0" hangingPunct="1">
        <a:spcBef>
          <a:spcPct val="20000"/>
        </a:spcBef>
        <a:buFont typeface="Arial"/>
        <a:buChar char="•"/>
        <a:defRPr sz="3200" kern="1200">
          <a:solidFill>
            <a:schemeClr val="tx1"/>
          </a:solidFill>
          <a:latin typeface="+mn-lt"/>
          <a:ea typeface="+mn-ea"/>
          <a:cs typeface="+mn-cs"/>
        </a:defRPr>
      </a:lvl1pPr>
      <a:lvl2pPr marL="742026" indent="-285395" algn="l" defTabSz="456631" rtl="0" eaLnBrk="1" latinLnBrk="0" hangingPunct="1">
        <a:spcBef>
          <a:spcPct val="20000"/>
        </a:spcBef>
        <a:buFont typeface="Arial"/>
        <a:buChar char="–"/>
        <a:defRPr sz="2800" kern="1200">
          <a:solidFill>
            <a:schemeClr val="tx1"/>
          </a:solidFill>
          <a:latin typeface="+mn-lt"/>
          <a:ea typeface="+mn-ea"/>
          <a:cs typeface="+mn-cs"/>
        </a:defRPr>
      </a:lvl2pPr>
      <a:lvl3pPr marL="1141581" indent="-228316" algn="l" defTabSz="456631" rtl="0" eaLnBrk="1" latinLnBrk="0" hangingPunct="1">
        <a:spcBef>
          <a:spcPct val="20000"/>
        </a:spcBef>
        <a:buFont typeface="Arial"/>
        <a:buChar char="•"/>
        <a:defRPr sz="2400" kern="1200">
          <a:solidFill>
            <a:schemeClr val="tx1"/>
          </a:solidFill>
          <a:latin typeface="+mn-lt"/>
          <a:ea typeface="+mn-ea"/>
          <a:cs typeface="+mn-cs"/>
        </a:defRPr>
      </a:lvl3pPr>
      <a:lvl4pPr marL="1598210" indent="-228316" algn="l" defTabSz="456631" rtl="0" eaLnBrk="1" latinLnBrk="0" hangingPunct="1">
        <a:spcBef>
          <a:spcPct val="20000"/>
        </a:spcBef>
        <a:buFont typeface="Arial"/>
        <a:buChar char="–"/>
        <a:defRPr sz="2000" kern="1200">
          <a:solidFill>
            <a:schemeClr val="tx1"/>
          </a:solidFill>
          <a:latin typeface="+mn-lt"/>
          <a:ea typeface="+mn-ea"/>
          <a:cs typeface="+mn-cs"/>
        </a:defRPr>
      </a:lvl4pPr>
      <a:lvl5pPr marL="2054843" indent="-228316" algn="l" defTabSz="456631" rtl="0" eaLnBrk="1" latinLnBrk="0" hangingPunct="1">
        <a:spcBef>
          <a:spcPct val="20000"/>
        </a:spcBef>
        <a:buFont typeface="Arial"/>
        <a:buChar char="»"/>
        <a:defRPr sz="2000" kern="1200">
          <a:solidFill>
            <a:schemeClr val="tx1"/>
          </a:solidFill>
          <a:latin typeface="+mn-lt"/>
          <a:ea typeface="+mn-ea"/>
          <a:cs typeface="+mn-cs"/>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040" y="568862"/>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34569086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defTabSz="414253"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mj-lt"/>
          <a:ea typeface="+mj-ea"/>
          <a:cs typeface="+mj-cs"/>
        </a:defRPr>
      </a:lvl1pPr>
      <a:lvl2pPr marL="391240" indent="-195621" algn="ctr" defTabSz="414253"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2pPr>
      <a:lvl3pPr marL="586859" indent="-195621" algn="ctr" defTabSz="414253"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3pPr>
      <a:lvl4pPr marL="782478" indent="-195621" algn="ctr" defTabSz="414253"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4pPr>
      <a:lvl5pPr marL="978098" indent="-195621" algn="ctr" defTabSz="414253"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5pPr>
      <a:lvl6pPr marL="1392351" indent="-195621" algn="ctr" defTabSz="414253"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6pPr>
      <a:lvl7pPr marL="1806607" indent="-195621" algn="ctr" defTabSz="414253"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7pPr>
      <a:lvl8pPr marL="2220857" indent="-195621" algn="ctr" defTabSz="414253"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8pPr>
      <a:lvl9pPr marL="2635116" indent="-195621" algn="ctr" defTabSz="414253"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9pPr>
    </p:titleStyle>
    <p:bodyStyle>
      <a:lvl1pPr marL="391240" indent="-293430" algn="l" defTabSz="414253" rtl="0" fontAlgn="base" hangingPunct="0">
        <a:lnSpc>
          <a:spcPct val="93000"/>
        </a:lnSpc>
        <a:spcBef>
          <a:spcPct val="0"/>
        </a:spcBef>
        <a:spcAft>
          <a:spcPts val="806"/>
        </a:spcAft>
        <a:buClr>
          <a:srgbClr val="000000"/>
        </a:buClr>
        <a:buSzPct val="100000"/>
        <a:buFont typeface="Arial" charset="0"/>
        <a:buChar char="•"/>
        <a:defRPr sz="1800">
          <a:solidFill>
            <a:srgbClr val="000000"/>
          </a:solidFill>
          <a:latin typeface="+mn-lt"/>
          <a:ea typeface="+mn-ea"/>
          <a:cs typeface="+mn-cs"/>
        </a:defRPr>
      </a:lvl1pPr>
      <a:lvl2pPr marL="782478" indent="-260347" algn="l" defTabSz="414253" rtl="0" fontAlgn="base" hangingPunct="0">
        <a:lnSpc>
          <a:spcPct val="93000"/>
        </a:lnSpc>
        <a:spcBef>
          <a:spcPct val="0"/>
        </a:spcBef>
        <a:spcAft>
          <a:spcPts val="1032"/>
        </a:spcAft>
        <a:buClr>
          <a:srgbClr val="000000"/>
        </a:buClr>
        <a:buSzPct val="75000"/>
        <a:buFont typeface="Symbol" charset="0"/>
        <a:buChar char=""/>
        <a:defRPr sz="2400">
          <a:solidFill>
            <a:srgbClr val="000000"/>
          </a:solidFill>
          <a:latin typeface="+mn-lt"/>
          <a:ea typeface="+mn-ea"/>
          <a:cs typeface="+mn-cs"/>
        </a:defRPr>
      </a:lvl2pPr>
      <a:lvl3pPr marL="1173716" indent="-195621" algn="l" defTabSz="414253" rtl="0" fontAlgn="base" hangingPunct="0">
        <a:lnSpc>
          <a:spcPct val="93000"/>
        </a:lnSpc>
        <a:spcBef>
          <a:spcPct val="0"/>
        </a:spcBef>
        <a:spcAft>
          <a:spcPts val="771"/>
        </a:spcAft>
        <a:buClr>
          <a:srgbClr val="000000"/>
        </a:buClr>
        <a:buSzPct val="45000"/>
        <a:buFont typeface="Wingdings" charset="0"/>
        <a:buChar char=""/>
        <a:defRPr sz="2200">
          <a:solidFill>
            <a:srgbClr val="000000"/>
          </a:solidFill>
          <a:latin typeface="+mn-lt"/>
          <a:ea typeface="+mn-ea"/>
          <a:cs typeface="+mn-cs"/>
        </a:defRPr>
      </a:lvl3pPr>
      <a:lvl4pPr marL="1564958" indent="-195621" algn="l" defTabSz="414253" rtl="0" fontAlgn="base" hangingPunct="0">
        <a:lnSpc>
          <a:spcPct val="93000"/>
        </a:lnSpc>
        <a:spcBef>
          <a:spcPct val="0"/>
        </a:spcBef>
        <a:spcAft>
          <a:spcPts val="522"/>
        </a:spcAft>
        <a:buClr>
          <a:srgbClr val="000000"/>
        </a:buClr>
        <a:buSzPct val="75000"/>
        <a:buFont typeface="Symbol" charset="0"/>
        <a:buChar char=""/>
        <a:defRPr sz="1800">
          <a:solidFill>
            <a:srgbClr val="000000"/>
          </a:solidFill>
          <a:latin typeface="+mn-lt"/>
          <a:ea typeface="+mn-ea"/>
          <a:cs typeface="+mn-cs"/>
        </a:defRPr>
      </a:lvl4pPr>
      <a:lvl5pPr marL="1956197" indent="-195621" algn="l" defTabSz="414253"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5pPr>
      <a:lvl6pPr marL="2370451" indent="-195621" algn="l" defTabSz="414253"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6pPr>
      <a:lvl7pPr marL="2784703" indent="-195621" algn="l" defTabSz="414253"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7pPr>
      <a:lvl8pPr marL="3198955" indent="-195621" algn="l" defTabSz="414253"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8pPr>
      <a:lvl9pPr marL="3613210" indent="-195621" algn="l" defTabSz="414253"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9pPr>
    </p:bodyStyle>
    <p:otherStyle>
      <a:defPPr>
        <a:defRPr lang="it-IT"/>
      </a:defPPr>
      <a:lvl1pPr marL="0" algn="l" defTabSz="414253" rtl="0" eaLnBrk="1" latinLnBrk="0" hangingPunct="1">
        <a:defRPr sz="1600" kern="1200">
          <a:solidFill>
            <a:schemeClr val="tx1"/>
          </a:solidFill>
          <a:latin typeface="+mn-lt"/>
          <a:ea typeface="+mn-ea"/>
          <a:cs typeface="+mn-cs"/>
        </a:defRPr>
      </a:lvl1pPr>
      <a:lvl2pPr marL="414253" algn="l" defTabSz="414253" rtl="0" eaLnBrk="1" latinLnBrk="0" hangingPunct="1">
        <a:defRPr sz="1600" kern="1200">
          <a:solidFill>
            <a:schemeClr val="tx1"/>
          </a:solidFill>
          <a:latin typeface="+mn-lt"/>
          <a:ea typeface="+mn-ea"/>
          <a:cs typeface="+mn-cs"/>
        </a:defRPr>
      </a:lvl2pPr>
      <a:lvl3pPr marL="828506" algn="l" defTabSz="414253" rtl="0" eaLnBrk="1" latinLnBrk="0" hangingPunct="1">
        <a:defRPr sz="1600" kern="1200">
          <a:solidFill>
            <a:schemeClr val="tx1"/>
          </a:solidFill>
          <a:latin typeface="+mn-lt"/>
          <a:ea typeface="+mn-ea"/>
          <a:cs typeface="+mn-cs"/>
        </a:defRPr>
      </a:lvl3pPr>
      <a:lvl4pPr marL="1242759" algn="l" defTabSz="414253" rtl="0" eaLnBrk="1" latinLnBrk="0" hangingPunct="1">
        <a:defRPr sz="1600" kern="1200">
          <a:solidFill>
            <a:schemeClr val="tx1"/>
          </a:solidFill>
          <a:latin typeface="+mn-lt"/>
          <a:ea typeface="+mn-ea"/>
          <a:cs typeface="+mn-cs"/>
        </a:defRPr>
      </a:lvl4pPr>
      <a:lvl5pPr marL="1657013" algn="l" defTabSz="414253" rtl="0" eaLnBrk="1" latinLnBrk="0" hangingPunct="1">
        <a:defRPr sz="1600" kern="1200">
          <a:solidFill>
            <a:schemeClr val="tx1"/>
          </a:solidFill>
          <a:latin typeface="+mn-lt"/>
          <a:ea typeface="+mn-ea"/>
          <a:cs typeface="+mn-cs"/>
        </a:defRPr>
      </a:lvl5pPr>
      <a:lvl6pPr marL="2071268" algn="l" defTabSz="414253" rtl="0" eaLnBrk="1" latinLnBrk="0" hangingPunct="1">
        <a:defRPr sz="1600" kern="1200">
          <a:solidFill>
            <a:schemeClr val="tx1"/>
          </a:solidFill>
          <a:latin typeface="+mn-lt"/>
          <a:ea typeface="+mn-ea"/>
          <a:cs typeface="+mn-cs"/>
        </a:defRPr>
      </a:lvl6pPr>
      <a:lvl7pPr marL="2485520" algn="l" defTabSz="414253" rtl="0" eaLnBrk="1" latinLnBrk="0" hangingPunct="1">
        <a:defRPr sz="1600" kern="1200">
          <a:solidFill>
            <a:schemeClr val="tx1"/>
          </a:solidFill>
          <a:latin typeface="+mn-lt"/>
          <a:ea typeface="+mn-ea"/>
          <a:cs typeface="+mn-cs"/>
        </a:defRPr>
      </a:lvl7pPr>
      <a:lvl8pPr marL="2899774" algn="l" defTabSz="414253" rtl="0" eaLnBrk="1" latinLnBrk="0" hangingPunct="1">
        <a:defRPr sz="1600" kern="1200">
          <a:solidFill>
            <a:schemeClr val="tx1"/>
          </a:solidFill>
          <a:latin typeface="+mn-lt"/>
          <a:ea typeface="+mn-ea"/>
          <a:cs typeface="+mn-cs"/>
        </a:defRPr>
      </a:lvl8pPr>
      <a:lvl9pPr marL="3314028" algn="l" defTabSz="414253"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0" tIns="45687" rIns="91370" bIns="45687" numCol="1" anchor="ctr" anchorCtr="0" compatLnSpc="1">
            <a:prstTxWarp prst="textNoShape">
              <a:avLst/>
            </a:prstTxWarp>
          </a:bodyPr>
          <a:lstStyle/>
          <a:p>
            <a:pPr lvl="0"/>
            <a:r>
              <a:rPr lang="en-US"/>
              <a:t>Fare clic per modificare stile</a:t>
            </a:r>
          </a:p>
        </p:txBody>
      </p:sp>
      <p:sp>
        <p:nvSpPr>
          <p:cNvPr id="1027"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0" tIns="45687" rIns="91370" bIns="45687" numCol="1" anchor="t" anchorCtr="0" compatLnSpc="1">
            <a:prstTxWarp prst="textNoShape">
              <a:avLst/>
            </a:prstTxWarp>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0" tIns="45687" rIns="91370" bIns="45687" numCol="1" anchor="t" anchorCtr="0" compatLnSpc="1">
            <a:prstTxWarp prst="textNoShape">
              <a:avLst/>
            </a:prstTxWarp>
          </a:bodyPr>
          <a:lstStyle>
            <a:lvl1pPr>
              <a:defRPr sz="1400">
                <a:ea typeface="+mn-ea"/>
                <a:cs typeface="+mn-cs"/>
              </a:defRPr>
            </a:lvl1pPr>
          </a:lstStyle>
          <a:p>
            <a:pPr defTabSz="913737" fontAlgn="base">
              <a:spcBef>
                <a:spcPct val="0"/>
              </a:spcBef>
              <a:spcAft>
                <a:spcPct val="0"/>
              </a:spcAft>
              <a:defRPr/>
            </a:pPr>
            <a:r>
              <a:rPr lang="it-IT" smtClean="0">
                <a:solidFill>
                  <a:srgbClr val="000000"/>
                </a:solidFill>
                <a:latin typeface="Arial" charset="0"/>
              </a:rPr>
              <a:t>16/04/2019</a:t>
            </a: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553200"/>
            <a:ext cx="5943600" cy="381000"/>
          </a:xfrm>
          <a:prstGeom prst="rect">
            <a:avLst/>
          </a:prstGeom>
          <a:noFill/>
          <a:ln w="9525">
            <a:noFill/>
            <a:miter lim="800000"/>
            <a:headEnd/>
            <a:tailEnd/>
          </a:ln>
          <a:effectLst/>
        </p:spPr>
        <p:txBody>
          <a:bodyPr vert="horz" wrap="square" lIns="91370" tIns="45687" rIns="91370" bIns="45687" numCol="1" anchor="t" anchorCtr="0" compatLnSpc="1">
            <a:prstTxWarp prst="textNoShape">
              <a:avLst/>
            </a:prstTxWarp>
          </a:bodyPr>
          <a:lstStyle>
            <a:lvl1pPr algn="r">
              <a:defRPr sz="800">
                <a:cs typeface="+mn-cs"/>
              </a:defRPr>
            </a:lvl1pPr>
          </a:lstStyle>
          <a:p>
            <a:pPr defTabSz="913737" fontAlgn="base">
              <a:spcBef>
                <a:spcPct val="0"/>
              </a:spcBef>
              <a:spcAft>
                <a:spcPct val="0"/>
              </a:spcAft>
              <a:defRPr/>
            </a:pPr>
            <a:r>
              <a:rPr lang="en-US" smtClean="0">
                <a:solidFill>
                  <a:srgbClr val="000000"/>
                </a:solidFill>
                <a:latin typeface="Arial" charset="0"/>
                <a:ea typeface="ＭＳ Ｐゴシック" charset="0"/>
              </a:rPr>
              <a:t>991SV-BIOCHEMISTRY OF AGE RELATED DISEASES   </a:t>
            </a:r>
            <a:endParaRPr lang="en-US">
              <a:solidFill>
                <a:srgbClr val="000000"/>
              </a:solidFill>
              <a:latin typeface="Verdana" charset="0"/>
              <a:ea typeface="ＭＳ Ｐゴシック" charset="0"/>
            </a:endParaRPr>
          </a:p>
        </p:txBody>
      </p:sp>
      <p:sp>
        <p:nvSpPr>
          <p:cNvPr id="1030" name="Rectangle 6"/>
          <p:cNvSpPr>
            <a:spLocks noGrp="1" noChangeArrowheads="1"/>
          </p:cNvSpPr>
          <p:nvPr>
            <p:ph type="sldNum" sz="quarter" idx="4"/>
          </p:nvPr>
        </p:nvSpPr>
        <p:spPr bwMode="auto">
          <a:xfrm>
            <a:off x="7010400" y="6245225"/>
            <a:ext cx="1676400" cy="476250"/>
          </a:xfrm>
          <a:prstGeom prst="rect">
            <a:avLst/>
          </a:prstGeom>
          <a:noFill/>
          <a:ln w="9525">
            <a:noFill/>
            <a:miter lim="800000"/>
            <a:headEnd/>
            <a:tailEnd/>
          </a:ln>
          <a:effectLst/>
        </p:spPr>
        <p:txBody>
          <a:bodyPr vert="horz" wrap="square" lIns="91370" tIns="45687" rIns="91370" bIns="45687" numCol="1" anchor="t" anchorCtr="0" compatLnSpc="1">
            <a:prstTxWarp prst="textNoShape">
              <a:avLst/>
            </a:prstTxWarp>
          </a:bodyPr>
          <a:lstStyle>
            <a:lvl1pPr algn="r">
              <a:defRPr sz="1400">
                <a:ea typeface="+mn-ea"/>
                <a:cs typeface="+mn-cs"/>
              </a:defRPr>
            </a:lvl1pPr>
          </a:lstStyle>
          <a:p>
            <a:pPr defTabSz="913737" fontAlgn="base">
              <a:spcBef>
                <a:spcPct val="0"/>
              </a:spcBef>
              <a:spcAft>
                <a:spcPct val="0"/>
              </a:spcAft>
              <a:defRPr/>
            </a:pPr>
            <a:endParaRPr lang="it-IT">
              <a:solidFill>
                <a:srgbClr val="000000"/>
              </a:solidFill>
              <a:latin typeface="Arial" charset="0"/>
            </a:endParaRPr>
          </a:p>
        </p:txBody>
      </p:sp>
    </p:spTree>
    <p:extLst>
      <p:ext uri="{BB962C8B-B14F-4D97-AF65-F5344CB8AC3E}">
        <p14:creationId xmlns:p14="http://schemas.microsoft.com/office/powerpoint/2010/main" val="397508820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67" algn="ctr" rtl="0" fontAlgn="base">
        <a:spcBef>
          <a:spcPct val="0"/>
        </a:spcBef>
        <a:spcAft>
          <a:spcPct val="0"/>
        </a:spcAft>
        <a:defRPr sz="4400">
          <a:solidFill>
            <a:schemeClr val="tx2"/>
          </a:solidFill>
          <a:latin typeface="Arial" charset="0"/>
        </a:defRPr>
      </a:lvl6pPr>
      <a:lvl7pPr marL="913737" algn="ctr" rtl="0" fontAlgn="base">
        <a:spcBef>
          <a:spcPct val="0"/>
        </a:spcBef>
        <a:spcAft>
          <a:spcPct val="0"/>
        </a:spcAft>
        <a:defRPr sz="4400">
          <a:solidFill>
            <a:schemeClr val="tx2"/>
          </a:solidFill>
          <a:latin typeface="Arial" charset="0"/>
        </a:defRPr>
      </a:lvl7pPr>
      <a:lvl8pPr marL="1370606" algn="ctr" rtl="0" fontAlgn="base">
        <a:spcBef>
          <a:spcPct val="0"/>
        </a:spcBef>
        <a:spcAft>
          <a:spcPct val="0"/>
        </a:spcAft>
        <a:defRPr sz="4400">
          <a:solidFill>
            <a:schemeClr val="tx2"/>
          </a:solidFill>
          <a:latin typeface="Arial" charset="0"/>
        </a:defRPr>
      </a:lvl8pPr>
      <a:lvl9pPr marL="1827473" algn="ctr" rtl="0" fontAlgn="base">
        <a:spcBef>
          <a:spcPct val="0"/>
        </a:spcBef>
        <a:spcAft>
          <a:spcPct val="0"/>
        </a:spcAft>
        <a:defRPr sz="4400">
          <a:solidFill>
            <a:schemeClr val="tx2"/>
          </a:solidFill>
          <a:latin typeface="Arial" charset="0"/>
        </a:defRPr>
      </a:lvl9pPr>
    </p:titleStyle>
    <p:bodyStyle>
      <a:lvl1pPr marL="342651" indent="-342651"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11" indent="-285541" algn="l" rtl="0" eaLnBrk="0" fontAlgn="base" hangingPunct="0">
        <a:spcBef>
          <a:spcPct val="20000"/>
        </a:spcBef>
        <a:spcAft>
          <a:spcPct val="0"/>
        </a:spcAft>
        <a:buChar char="–"/>
        <a:defRPr sz="2800">
          <a:solidFill>
            <a:schemeClr val="tx1"/>
          </a:solidFill>
          <a:latin typeface="+mn-lt"/>
          <a:ea typeface="ＭＳ Ｐゴシック" charset="0"/>
        </a:defRPr>
      </a:lvl2pPr>
      <a:lvl3pPr marL="1142173" indent="-228435" algn="l" rtl="0" eaLnBrk="0" fontAlgn="base" hangingPunct="0">
        <a:spcBef>
          <a:spcPct val="20000"/>
        </a:spcBef>
        <a:spcAft>
          <a:spcPct val="0"/>
        </a:spcAft>
        <a:buChar char="•"/>
        <a:defRPr sz="2400">
          <a:solidFill>
            <a:schemeClr val="tx1"/>
          </a:solidFill>
          <a:latin typeface="+mn-lt"/>
          <a:ea typeface="ＭＳ Ｐゴシック" charset="0"/>
        </a:defRPr>
      </a:lvl3pPr>
      <a:lvl4pPr marL="1599040" indent="-228435" algn="l" rtl="0" eaLnBrk="0" fontAlgn="base" hangingPunct="0">
        <a:spcBef>
          <a:spcPct val="20000"/>
        </a:spcBef>
        <a:spcAft>
          <a:spcPct val="0"/>
        </a:spcAft>
        <a:buChar char="–"/>
        <a:defRPr sz="2000">
          <a:solidFill>
            <a:schemeClr val="tx1"/>
          </a:solidFill>
          <a:latin typeface="+mn-lt"/>
          <a:ea typeface="ＭＳ Ｐゴシック" charset="0"/>
        </a:defRPr>
      </a:lvl4pPr>
      <a:lvl5pPr marL="2055908" indent="-228435" algn="l" rtl="0" eaLnBrk="0" fontAlgn="base" hangingPunct="0">
        <a:spcBef>
          <a:spcPct val="20000"/>
        </a:spcBef>
        <a:spcAft>
          <a:spcPct val="0"/>
        </a:spcAft>
        <a:buChar char="»"/>
        <a:defRPr sz="2000">
          <a:solidFill>
            <a:schemeClr val="tx1"/>
          </a:solidFill>
          <a:latin typeface="+mn-lt"/>
          <a:ea typeface="ＭＳ Ｐゴシック" charset="0"/>
        </a:defRPr>
      </a:lvl5pPr>
      <a:lvl6pPr marL="2512776" indent="-228435" algn="l" rtl="0" fontAlgn="base">
        <a:spcBef>
          <a:spcPct val="20000"/>
        </a:spcBef>
        <a:spcAft>
          <a:spcPct val="0"/>
        </a:spcAft>
        <a:buChar char="»"/>
        <a:defRPr sz="2000">
          <a:solidFill>
            <a:schemeClr val="tx1"/>
          </a:solidFill>
          <a:latin typeface="+mn-lt"/>
        </a:defRPr>
      </a:lvl6pPr>
      <a:lvl7pPr marL="2969644" indent="-228435" algn="l" rtl="0" fontAlgn="base">
        <a:spcBef>
          <a:spcPct val="20000"/>
        </a:spcBef>
        <a:spcAft>
          <a:spcPct val="0"/>
        </a:spcAft>
        <a:buChar char="»"/>
        <a:defRPr sz="2000">
          <a:solidFill>
            <a:schemeClr val="tx1"/>
          </a:solidFill>
          <a:latin typeface="+mn-lt"/>
        </a:defRPr>
      </a:lvl7pPr>
      <a:lvl8pPr marL="3426513" indent="-228435" algn="l" rtl="0" fontAlgn="base">
        <a:spcBef>
          <a:spcPct val="20000"/>
        </a:spcBef>
        <a:spcAft>
          <a:spcPct val="0"/>
        </a:spcAft>
        <a:buChar char="»"/>
        <a:defRPr sz="2000">
          <a:solidFill>
            <a:schemeClr val="tx1"/>
          </a:solidFill>
          <a:latin typeface="+mn-lt"/>
        </a:defRPr>
      </a:lvl8pPr>
      <a:lvl9pPr marL="3883380" indent="-228435" algn="l" rtl="0" fontAlgn="base">
        <a:spcBef>
          <a:spcPct val="20000"/>
        </a:spcBef>
        <a:spcAft>
          <a:spcPct val="0"/>
        </a:spcAft>
        <a:buChar char="»"/>
        <a:defRPr sz="2000">
          <a:solidFill>
            <a:schemeClr val="tx1"/>
          </a:solidFill>
          <a:latin typeface="+mn-lt"/>
        </a:defRPr>
      </a:lvl9pPr>
    </p:bodyStyle>
    <p:otherStyle>
      <a:defPPr>
        <a:defRPr lang="it-IT"/>
      </a:defPPr>
      <a:lvl1pPr marL="0" algn="l" defTabSz="913737" rtl="0" eaLnBrk="1" latinLnBrk="0" hangingPunct="1">
        <a:defRPr sz="1800" kern="1200">
          <a:solidFill>
            <a:schemeClr val="tx1"/>
          </a:solidFill>
          <a:latin typeface="+mn-lt"/>
          <a:ea typeface="+mn-ea"/>
          <a:cs typeface="+mn-cs"/>
        </a:defRPr>
      </a:lvl1pPr>
      <a:lvl2pPr marL="456867" algn="l" defTabSz="913737" rtl="0" eaLnBrk="1" latinLnBrk="0" hangingPunct="1">
        <a:defRPr sz="1800" kern="1200">
          <a:solidFill>
            <a:schemeClr val="tx1"/>
          </a:solidFill>
          <a:latin typeface="+mn-lt"/>
          <a:ea typeface="+mn-ea"/>
          <a:cs typeface="+mn-cs"/>
        </a:defRPr>
      </a:lvl2pPr>
      <a:lvl3pPr marL="913737" algn="l" defTabSz="913737" rtl="0" eaLnBrk="1" latinLnBrk="0" hangingPunct="1">
        <a:defRPr sz="1800" kern="1200">
          <a:solidFill>
            <a:schemeClr val="tx1"/>
          </a:solidFill>
          <a:latin typeface="+mn-lt"/>
          <a:ea typeface="+mn-ea"/>
          <a:cs typeface="+mn-cs"/>
        </a:defRPr>
      </a:lvl3pPr>
      <a:lvl4pPr marL="1370606" algn="l" defTabSz="913737" rtl="0" eaLnBrk="1" latinLnBrk="0" hangingPunct="1">
        <a:defRPr sz="1800" kern="1200">
          <a:solidFill>
            <a:schemeClr val="tx1"/>
          </a:solidFill>
          <a:latin typeface="+mn-lt"/>
          <a:ea typeface="+mn-ea"/>
          <a:cs typeface="+mn-cs"/>
        </a:defRPr>
      </a:lvl4pPr>
      <a:lvl5pPr marL="1827473" algn="l" defTabSz="913737" rtl="0" eaLnBrk="1" latinLnBrk="0" hangingPunct="1">
        <a:defRPr sz="1800" kern="1200">
          <a:solidFill>
            <a:schemeClr val="tx1"/>
          </a:solidFill>
          <a:latin typeface="+mn-lt"/>
          <a:ea typeface="+mn-ea"/>
          <a:cs typeface="+mn-cs"/>
        </a:defRPr>
      </a:lvl5pPr>
      <a:lvl6pPr marL="2284342" algn="l" defTabSz="913737" rtl="0" eaLnBrk="1" latinLnBrk="0" hangingPunct="1">
        <a:defRPr sz="1800" kern="1200">
          <a:solidFill>
            <a:schemeClr val="tx1"/>
          </a:solidFill>
          <a:latin typeface="+mn-lt"/>
          <a:ea typeface="+mn-ea"/>
          <a:cs typeface="+mn-cs"/>
        </a:defRPr>
      </a:lvl6pPr>
      <a:lvl7pPr marL="2741210" algn="l" defTabSz="913737" rtl="0" eaLnBrk="1" latinLnBrk="0" hangingPunct="1">
        <a:defRPr sz="1800" kern="1200">
          <a:solidFill>
            <a:schemeClr val="tx1"/>
          </a:solidFill>
          <a:latin typeface="+mn-lt"/>
          <a:ea typeface="+mn-ea"/>
          <a:cs typeface="+mn-cs"/>
        </a:defRPr>
      </a:lvl7pPr>
      <a:lvl8pPr marL="3198076" algn="l" defTabSz="913737" rtl="0" eaLnBrk="1" latinLnBrk="0" hangingPunct="1">
        <a:defRPr sz="1800" kern="1200">
          <a:solidFill>
            <a:schemeClr val="tx1"/>
          </a:solidFill>
          <a:latin typeface="+mn-lt"/>
          <a:ea typeface="+mn-ea"/>
          <a:cs typeface="+mn-cs"/>
        </a:defRPr>
      </a:lvl8pPr>
      <a:lvl9pPr marL="3654946" algn="l" defTabSz="91373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040" y="568862"/>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75170377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p:txStyles>
    <p:titleStyle>
      <a:lvl1pPr algn="ctr" defTabSz="414554"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mj-lt"/>
          <a:ea typeface="+mj-ea"/>
          <a:cs typeface="+mj-cs"/>
        </a:defRPr>
      </a:lvl1pPr>
      <a:lvl2pPr marL="391523" indent="-195763" algn="ctr" defTabSz="414554"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2pPr>
      <a:lvl3pPr marL="587285" indent="-195763" algn="ctr" defTabSz="414554"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3pPr>
      <a:lvl4pPr marL="783047" indent="-195763" algn="ctr" defTabSz="414554"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4pPr>
      <a:lvl5pPr marL="978808" indent="-195763" algn="ctr" defTabSz="414554"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5pPr>
      <a:lvl6pPr marL="1393362" indent="-195763" algn="ctr" defTabSz="414554"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6pPr>
      <a:lvl7pPr marL="1807917" indent="-195763" algn="ctr" defTabSz="414554"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7pPr>
      <a:lvl8pPr marL="2222470" indent="-195763" algn="ctr" defTabSz="414554"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8pPr>
      <a:lvl9pPr marL="2637027" indent="-195763" algn="ctr" defTabSz="414554"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9pPr>
    </p:titleStyle>
    <p:bodyStyle>
      <a:lvl1pPr marL="391523" indent="-293643" algn="l" defTabSz="414554" rtl="0" fontAlgn="base" hangingPunct="0">
        <a:lnSpc>
          <a:spcPct val="93000"/>
        </a:lnSpc>
        <a:spcBef>
          <a:spcPct val="0"/>
        </a:spcBef>
        <a:spcAft>
          <a:spcPts val="806"/>
        </a:spcAft>
        <a:buClr>
          <a:srgbClr val="000000"/>
        </a:buClr>
        <a:buSzPct val="100000"/>
        <a:buFont typeface="Arial" charset="0"/>
        <a:buChar char="•"/>
        <a:defRPr sz="1800">
          <a:solidFill>
            <a:srgbClr val="000000"/>
          </a:solidFill>
          <a:latin typeface="+mn-lt"/>
          <a:ea typeface="+mn-ea"/>
          <a:cs typeface="+mn-cs"/>
        </a:defRPr>
      </a:lvl1pPr>
      <a:lvl2pPr marL="783047" indent="-260536" algn="l" defTabSz="414554" rtl="0" fontAlgn="base" hangingPunct="0">
        <a:lnSpc>
          <a:spcPct val="93000"/>
        </a:lnSpc>
        <a:spcBef>
          <a:spcPct val="0"/>
        </a:spcBef>
        <a:spcAft>
          <a:spcPts val="1032"/>
        </a:spcAft>
        <a:buClr>
          <a:srgbClr val="000000"/>
        </a:buClr>
        <a:buSzPct val="75000"/>
        <a:buFont typeface="Symbol" charset="0"/>
        <a:buChar char=""/>
        <a:defRPr sz="2400">
          <a:solidFill>
            <a:srgbClr val="000000"/>
          </a:solidFill>
          <a:latin typeface="+mn-lt"/>
          <a:ea typeface="+mn-ea"/>
          <a:cs typeface="+mn-cs"/>
        </a:defRPr>
      </a:lvl2pPr>
      <a:lvl3pPr marL="1174569" indent="-195763" algn="l" defTabSz="414554" rtl="0" fontAlgn="base" hangingPunct="0">
        <a:lnSpc>
          <a:spcPct val="93000"/>
        </a:lnSpc>
        <a:spcBef>
          <a:spcPct val="0"/>
        </a:spcBef>
        <a:spcAft>
          <a:spcPts val="771"/>
        </a:spcAft>
        <a:buClr>
          <a:srgbClr val="000000"/>
        </a:buClr>
        <a:buSzPct val="45000"/>
        <a:buFont typeface="Wingdings" charset="0"/>
        <a:buChar char=""/>
        <a:defRPr sz="2200">
          <a:solidFill>
            <a:srgbClr val="000000"/>
          </a:solidFill>
          <a:latin typeface="+mn-lt"/>
          <a:ea typeface="+mn-ea"/>
          <a:cs typeface="+mn-cs"/>
        </a:defRPr>
      </a:lvl3pPr>
      <a:lvl4pPr marL="1566094" indent="-195763" algn="l" defTabSz="414554" rtl="0" fontAlgn="base" hangingPunct="0">
        <a:lnSpc>
          <a:spcPct val="93000"/>
        </a:lnSpc>
        <a:spcBef>
          <a:spcPct val="0"/>
        </a:spcBef>
        <a:spcAft>
          <a:spcPts val="522"/>
        </a:spcAft>
        <a:buClr>
          <a:srgbClr val="000000"/>
        </a:buClr>
        <a:buSzPct val="75000"/>
        <a:buFont typeface="Symbol" charset="0"/>
        <a:buChar char=""/>
        <a:defRPr sz="1800">
          <a:solidFill>
            <a:srgbClr val="000000"/>
          </a:solidFill>
          <a:latin typeface="+mn-lt"/>
          <a:ea typeface="+mn-ea"/>
          <a:cs typeface="+mn-cs"/>
        </a:defRPr>
      </a:lvl4pPr>
      <a:lvl5pPr marL="1957617" indent="-195763" algn="l" defTabSz="414554"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5pPr>
      <a:lvl6pPr marL="2372171" indent="-195763" algn="l" defTabSz="414554"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6pPr>
      <a:lvl7pPr marL="2786725" indent="-195763" algn="l" defTabSz="414554"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7pPr>
      <a:lvl8pPr marL="3201279" indent="-195763" algn="l" defTabSz="414554"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8pPr>
      <a:lvl9pPr marL="3615833" indent="-195763" algn="l" defTabSz="414554"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9pPr>
    </p:bodyStyle>
    <p:otherStyle>
      <a:defPPr>
        <a:defRPr lang="it-IT"/>
      </a:defPPr>
      <a:lvl1pPr marL="0" algn="l" defTabSz="414554" rtl="0" eaLnBrk="1" latinLnBrk="0" hangingPunct="1">
        <a:defRPr sz="1600" kern="1200">
          <a:solidFill>
            <a:schemeClr val="tx1"/>
          </a:solidFill>
          <a:latin typeface="+mn-lt"/>
          <a:ea typeface="+mn-ea"/>
          <a:cs typeface="+mn-cs"/>
        </a:defRPr>
      </a:lvl1pPr>
      <a:lvl2pPr marL="414554" algn="l" defTabSz="414554" rtl="0" eaLnBrk="1" latinLnBrk="0" hangingPunct="1">
        <a:defRPr sz="1600" kern="1200">
          <a:solidFill>
            <a:schemeClr val="tx1"/>
          </a:solidFill>
          <a:latin typeface="+mn-lt"/>
          <a:ea typeface="+mn-ea"/>
          <a:cs typeface="+mn-cs"/>
        </a:defRPr>
      </a:lvl2pPr>
      <a:lvl3pPr marL="829108" algn="l" defTabSz="414554" rtl="0" eaLnBrk="1" latinLnBrk="0" hangingPunct="1">
        <a:defRPr sz="1600" kern="1200">
          <a:solidFill>
            <a:schemeClr val="tx1"/>
          </a:solidFill>
          <a:latin typeface="+mn-lt"/>
          <a:ea typeface="+mn-ea"/>
          <a:cs typeface="+mn-cs"/>
        </a:defRPr>
      </a:lvl3pPr>
      <a:lvl4pPr marL="1243662" algn="l" defTabSz="414554" rtl="0" eaLnBrk="1" latinLnBrk="0" hangingPunct="1">
        <a:defRPr sz="1600" kern="1200">
          <a:solidFill>
            <a:schemeClr val="tx1"/>
          </a:solidFill>
          <a:latin typeface="+mn-lt"/>
          <a:ea typeface="+mn-ea"/>
          <a:cs typeface="+mn-cs"/>
        </a:defRPr>
      </a:lvl4pPr>
      <a:lvl5pPr marL="1658216" algn="l" defTabSz="414554" rtl="0" eaLnBrk="1" latinLnBrk="0" hangingPunct="1">
        <a:defRPr sz="1600" kern="1200">
          <a:solidFill>
            <a:schemeClr val="tx1"/>
          </a:solidFill>
          <a:latin typeface="+mn-lt"/>
          <a:ea typeface="+mn-ea"/>
          <a:cs typeface="+mn-cs"/>
        </a:defRPr>
      </a:lvl5pPr>
      <a:lvl6pPr marL="2072771" algn="l" defTabSz="414554" rtl="0" eaLnBrk="1" latinLnBrk="0" hangingPunct="1">
        <a:defRPr sz="1600" kern="1200">
          <a:solidFill>
            <a:schemeClr val="tx1"/>
          </a:solidFill>
          <a:latin typeface="+mn-lt"/>
          <a:ea typeface="+mn-ea"/>
          <a:cs typeface="+mn-cs"/>
        </a:defRPr>
      </a:lvl6pPr>
      <a:lvl7pPr marL="2487325" algn="l" defTabSz="414554" rtl="0" eaLnBrk="1" latinLnBrk="0" hangingPunct="1">
        <a:defRPr sz="1600" kern="1200">
          <a:solidFill>
            <a:schemeClr val="tx1"/>
          </a:solidFill>
          <a:latin typeface="+mn-lt"/>
          <a:ea typeface="+mn-ea"/>
          <a:cs typeface="+mn-cs"/>
        </a:defRPr>
      </a:lvl7pPr>
      <a:lvl8pPr marL="2901879" algn="l" defTabSz="414554" rtl="0" eaLnBrk="1" latinLnBrk="0" hangingPunct="1">
        <a:defRPr sz="1600" kern="1200">
          <a:solidFill>
            <a:schemeClr val="tx1"/>
          </a:solidFill>
          <a:latin typeface="+mn-lt"/>
          <a:ea typeface="+mn-ea"/>
          <a:cs typeface="+mn-cs"/>
        </a:defRPr>
      </a:lvl8pPr>
      <a:lvl9pPr marL="3316433" algn="l" defTabSz="414554"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 y="0"/>
            <a:ext cx="144463" cy="6858000"/>
          </a:xfrm>
          <a:prstGeom prst="rect">
            <a:avLst/>
          </a:prstGeom>
          <a:solidFill>
            <a:srgbClr val="0054A6"/>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00" tIns="45702" rIns="91400" bIns="45702" anchor="ctr"/>
          <a:lstStyle/>
          <a:p>
            <a:pPr defTabSz="457011" fontAlgn="base">
              <a:spcBef>
                <a:spcPct val="0"/>
              </a:spcBef>
              <a:spcAft>
                <a:spcPct val="0"/>
              </a:spcAft>
              <a:buClr>
                <a:srgbClr val="000000"/>
              </a:buClr>
              <a:buSzPct val="100000"/>
              <a:buFont typeface="Times New Roman" charset="0"/>
              <a:buNone/>
            </a:pPr>
            <a:endParaRPr lang="it-IT" sz="2400" smtClean="0">
              <a:solidFill>
                <a:srgbClr val="FFFFFF"/>
              </a:solidFill>
              <a:latin typeface="Arial" charset="0"/>
              <a:ea typeface="ＭＳ Ｐゴシック" charset="0"/>
              <a:cs typeface="ＭＳ Ｐゴシック" charset="0"/>
            </a:endParaRPr>
          </a:p>
        </p:txBody>
      </p:sp>
      <p:sp>
        <p:nvSpPr>
          <p:cNvPr id="1026" name="Rectangle 2"/>
          <p:cNvSpPr>
            <a:spLocks noChangeArrowheads="1"/>
          </p:cNvSpPr>
          <p:nvPr/>
        </p:nvSpPr>
        <p:spPr bwMode="auto">
          <a:xfrm>
            <a:off x="3" y="0"/>
            <a:ext cx="144463" cy="1198563"/>
          </a:xfrm>
          <a:prstGeom prst="rect">
            <a:avLst/>
          </a:prstGeom>
          <a:solidFill>
            <a:srgbClr val="FFCE34"/>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00" tIns="45702" rIns="91400" bIns="45702" anchor="ctr"/>
          <a:lstStyle/>
          <a:p>
            <a:pPr defTabSz="457011" fontAlgn="base">
              <a:spcBef>
                <a:spcPct val="0"/>
              </a:spcBef>
              <a:spcAft>
                <a:spcPct val="0"/>
              </a:spcAft>
              <a:buClr>
                <a:srgbClr val="000000"/>
              </a:buClr>
              <a:buSzPct val="100000"/>
              <a:buFont typeface="Times New Roman" charset="0"/>
              <a:buNone/>
            </a:pPr>
            <a:endParaRPr lang="it-IT" sz="2400" smtClean="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7159049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defTabSz="457011"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642" indent="-285630" algn="ctr" defTabSz="457011"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WenQuanYi Zen Hei Sharp" charset="0"/>
        </a:defRPr>
      </a:lvl2pPr>
      <a:lvl3pPr marL="1142528" indent="-228506" algn="ctr" defTabSz="457011"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WenQuanYi Zen Hei Sharp" charset="0"/>
        </a:defRPr>
      </a:lvl3pPr>
      <a:lvl4pPr marL="1599537" indent="-228506" algn="ctr" defTabSz="457011"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WenQuanYi Zen Hei Sharp" charset="0"/>
        </a:defRPr>
      </a:lvl4pPr>
      <a:lvl5pPr marL="2056547" indent="-228506" algn="ctr" defTabSz="457011"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WenQuanYi Zen Hei Sharp" charset="0"/>
        </a:defRPr>
      </a:lvl5pPr>
      <a:lvl6pPr marL="2513558" indent="-228506" algn="ctr" defTabSz="457011"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WenQuanYi Zen Hei Sharp" charset="0"/>
        </a:defRPr>
      </a:lvl6pPr>
      <a:lvl7pPr marL="2970568" indent="-228506" algn="ctr" defTabSz="457011"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WenQuanYi Zen Hei Sharp" charset="0"/>
        </a:defRPr>
      </a:lvl7pPr>
      <a:lvl8pPr marL="3427579" indent="-228506" algn="ctr" defTabSz="457011"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WenQuanYi Zen Hei Sharp" charset="0"/>
        </a:defRPr>
      </a:lvl8pPr>
      <a:lvl9pPr marL="3884589" indent="-228506" algn="ctr" defTabSz="457011"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WenQuanYi Zen Hei Sharp" charset="0"/>
        </a:defRPr>
      </a:lvl9pPr>
    </p:titleStyle>
    <p:bodyStyle>
      <a:lvl1pPr marL="342758" indent="-342758" algn="l" defTabSz="457011" rtl="0" fontAlgn="base" hangingPunct="0">
        <a:lnSpc>
          <a:spcPct val="93000"/>
        </a:lnSpc>
        <a:spcBef>
          <a:spcPts val="1425"/>
        </a:spcBef>
        <a:spcAft>
          <a:spcPct val="0"/>
        </a:spcAft>
        <a:buClr>
          <a:srgbClr val="000000"/>
        </a:buClr>
        <a:buSzPct val="100000"/>
        <a:buFont typeface="Times New Roman" charset="0"/>
        <a:defRPr sz="3200">
          <a:solidFill>
            <a:srgbClr val="000000"/>
          </a:solidFill>
          <a:latin typeface="+mn-lt"/>
          <a:ea typeface="+mn-ea"/>
          <a:cs typeface="+mn-cs"/>
        </a:defRPr>
      </a:lvl1pPr>
      <a:lvl2pPr marL="742642" indent="-285630" algn="l" defTabSz="457011" rtl="0" fontAlgn="base" hangingPunct="0">
        <a:lnSpc>
          <a:spcPct val="93000"/>
        </a:lnSpc>
        <a:spcBef>
          <a:spcPts val="1138"/>
        </a:spcBef>
        <a:spcAft>
          <a:spcPct val="0"/>
        </a:spcAft>
        <a:buClr>
          <a:srgbClr val="000000"/>
        </a:buClr>
        <a:buSzPct val="100000"/>
        <a:buFont typeface="Times New Roman" charset="0"/>
        <a:defRPr sz="2800">
          <a:solidFill>
            <a:srgbClr val="000000"/>
          </a:solidFill>
          <a:latin typeface="+mn-lt"/>
          <a:ea typeface="+mn-ea"/>
          <a:cs typeface="+mn-cs"/>
        </a:defRPr>
      </a:lvl2pPr>
      <a:lvl3pPr marL="1142528" indent="-228506" algn="l" defTabSz="457011" rtl="0" fontAlgn="base" hangingPunct="0">
        <a:lnSpc>
          <a:spcPct val="93000"/>
        </a:lnSpc>
        <a:spcBef>
          <a:spcPts val="850"/>
        </a:spcBef>
        <a:spcAft>
          <a:spcPct val="0"/>
        </a:spcAft>
        <a:buClr>
          <a:srgbClr val="000000"/>
        </a:buClr>
        <a:buSzPct val="100000"/>
        <a:buFont typeface="Times New Roman" charset="0"/>
        <a:defRPr sz="2400">
          <a:solidFill>
            <a:srgbClr val="000000"/>
          </a:solidFill>
          <a:latin typeface="+mn-lt"/>
          <a:ea typeface="+mn-ea"/>
          <a:cs typeface="+mn-cs"/>
        </a:defRPr>
      </a:lvl3pPr>
      <a:lvl4pPr marL="1599537" indent="-228506" algn="l" defTabSz="457011" rtl="0" fontAlgn="base" hangingPunct="0">
        <a:lnSpc>
          <a:spcPct val="93000"/>
        </a:lnSpc>
        <a:spcBef>
          <a:spcPts val="575"/>
        </a:spcBef>
        <a:spcAft>
          <a:spcPct val="0"/>
        </a:spcAft>
        <a:buClr>
          <a:srgbClr val="000000"/>
        </a:buClr>
        <a:buSzPct val="100000"/>
        <a:buFont typeface="Times New Roman" charset="0"/>
        <a:defRPr sz="2000">
          <a:solidFill>
            <a:srgbClr val="000000"/>
          </a:solidFill>
          <a:latin typeface="+mn-lt"/>
          <a:ea typeface="+mn-ea"/>
          <a:cs typeface="+mn-cs"/>
        </a:defRPr>
      </a:lvl4pPr>
      <a:lvl5pPr marL="2056547" indent="-228506" algn="l" defTabSz="457011" rtl="0" fontAlgn="base" hangingPunct="0">
        <a:lnSpc>
          <a:spcPct val="93000"/>
        </a:lnSpc>
        <a:spcBef>
          <a:spcPts val="288"/>
        </a:spcBef>
        <a:spcAft>
          <a:spcPct val="0"/>
        </a:spcAft>
        <a:buClr>
          <a:srgbClr val="000000"/>
        </a:buClr>
        <a:buSzPct val="100000"/>
        <a:buFont typeface="Times New Roman" charset="0"/>
        <a:defRPr sz="2000">
          <a:solidFill>
            <a:srgbClr val="000000"/>
          </a:solidFill>
          <a:latin typeface="+mn-lt"/>
          <a:ea typeface="+mn-ea"/>
          <a:cs typeface="+mn-cs"/>
        </a:defRPr>
      </a:lvl5pPr>
      <a:lvl6pPr marL="2513558" indent="-228506" algn="l" defTabSz="457011" rtl="0" fontAlgn="base" hangingPunct="0">
        <a:lnSpc>
          <a:spcPct val="93000"/>
        </a:lnSpc>
        <a:spcBef>
          <a:spcPts val="288"/>
        </a:spcBef>
        <a:spcAft>
          <a:spcPct val="0"/>
        </a:spcAft>
        <a:buClr>
          <a:srgbClr val="000000"/>
        </a:buClr>
        <a:buSzPct val="100000"/>
        <a:buFont typeface="Times New Roman" charset="0"/>
        <a:defRPr sz="2000">
          <a:solidFill>
            <a:srgbClr val="000000"/>
          </a:solidFill>
          <a:latin typeface="+mn-lt"/>
          <a:ea typeface="+mn-ea"/>
          <a:cs typeface="+mn-cs"/>
        </a:defRPr>
      </a:lvl6pPr>
      <a:lvl7pPr marL="2970568" indent="-228506" algn="l" defTabSz="457011" rtl="0" fontAlgn="base" hangingPunct="0">
        <a:lnSpc>
          <a:spcPct val="93000"/>
        </a:lnSpc>
        <a:spcBef>
          <a:spcPts val="288"/>
        </a:spcBef>
        <a:spcAft>
          <a:spcPct val="0"/>
        </a:spcAft>
        <a:buClr>
          <a:srgbClr val="000000"/>
        </a:buClr>
        <a:buSzPct val="100000"/>
        <a:buFont typeface="Times New Roman" charset="0"/>
        <a:defRPr sz="2000">
          <a:solidFill>
            <a:srgbClr val="000000"/>
          </a:solidFill>
          <a:latin typeface="+mn-lt"/>
          <a:ea typeface="+mn-ea"/>
          <a:cs typeface="+mn-cs"/>
        </a:defRPr>
      </a:lvl7pPr>
      <a:lvl8pPr marL="3427579" indent="-228506" algn="l" defTabSz="457011" rtl="0" fontAlgn="base" hangingPunct="0">
        <a:lnSpc>
          <a:spcPct val="93000"/>
        </a:lnSpc>
        <a:spcBef>
          <a:spcPts val="288"/>
        </a:spcBef>
        <a:spcAft>
          <a:spcPct val="0"/>
        </a:spcAft>
        <a:buClr>
          <a:srgbClr val="000000"/>
        </a:buClr>
        <a:buSzPct val="100000"/>
        <a:buFont typeface="Times New Roman" charset="0"/>
        <a:defRPr sz="2000">
          <a:solidFill>
            <a:srgbClr val="000000"/>
          </a:solidFill>
          <a:latin typeface="+mn-lt"/>
          <a:ea typeface="+mn-ea"/>
          <a:cs typeface="+mn-cs"/>
        </a:defRPr>
      </a:lvl8pPr>
      <a:lvl9pPr marL="3884589" indent="-228506" algn="l" defTabSz="457011" rtl="0" fontAlgn="base" hangingPunct="0">
        <a:lnSpc>
          <a:spcPct val="93000"/>
        </a:lnSpc>
        <a:spcBef>
          <a:spcPts val="288"/>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it-IT"/>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1" algn="l" defTabSz="457011" rtl="0" eaLnBrk="1" latinLnBrk="0" hangingPunct="1">
        <a:defRPr sz="1800" kern="1200">
          <a:solidFill>
            <a:schemeClr val="tx1"/>
          </a:solidFill>
          <a:latin typeface="+mn-lt"/>
          <a:ea typeface="+mn-ea"/>
          <a:cs typeface="+mn-cs"/>
        </a:defRPr>
      </a:lvl3pPr>
      <a:lvl4pPr marL="1371032" algn="l" defTabSz="457011" rtl="0" eaLnBrk="1" latinLnBrk="0" hangingPunct="1">
        <a:defRPr sz="1800" kern="1200">
          <a:solidFill>
            <a:schemeClr val="tx1"/>
          </a:solidFill>
          <a:latin typeface="+mn-lt"/>
          <a:ea typeface="+mn-ea"/>
          <a:cs typeface="+mn-cs"/>
        </a:defRPr>
      </a:lvl4pPr>
      <a:lvl5pPr marL="1828041" algn="l" defTabSz="457011" rtl="0" eaLnBrk="1" latinLnBrk="0" hangingPunct="1">
        <a:defRPr sz="1800" kern="1200">
          <a:solidFill>
            <a:schemeClr val="tx1"/>
          </a:solidFill>
          <a:latin typeface="+mn-lt"/>
          <a:ea typeface="+mn-ea"/>
          <a:cs typeface="+mn-cs"/>
        </a:defRPr>
      </a:lvl5pPr>
      <a:lvl6pPr marL="2285052" algn="l" defTabSz="457011" rtl="0" eaLnBrk="1" latinLnBrk="0" hangingPunct="1">
        <a:defRPr sz="1800" kern="1200">
          <a:solidFill>
            <a:schemeClr val="tx1"/>
          </a:solidFill>
          <a:latin typeface="+mn-lt"/>
          <a:ea typeface="+mn-ea"/>
          <a:cs typeface="+mn-cs"/>
        </a:defRPr>
      </a:lvl6pPr>
      <a:lvl7pPr marL="2742062" algn="l" defTabSz="457011" rtl="0" eaLnBrk="1" latinLnBrk="0" hangingPunct="1">
        <a:defRPr sz="1800" kern="1200">
          <a:solidFill>
            <a:schemeClr val="tx1"/>
          </a:solidFill>
          <a:latin typeface="+mn-lt"/>
          <a:ea typeface="+mn-ea"/>
          <a:cs typeface="+mn-cs"/>
        </a:defRPr>
      </a:lvl7pPr>
      <a:lvl8pPr marL="3199072" algn="l" defTabSz="457011" rtl="0" eaLnBrk="1" latinLnBrk="0" hangingPunct="1">
        <a:defRPr sz="1800" kern="1200">
          <a:solidFill>
            <a:schemeClr val="tx1"/>
          </a:solidFill>
          <a:latin typeface="+mn-lt"/>
          <a:ea typeface="+mn-ea"/>
          <a:cs typeface="+mn-cs"/>
        </a:defRPr>
      </a:lvl8pPr>
      <a:lvl9pPr marL="3656083" algn="l" defTabSz="45701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040" y="568861"/>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339244614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mj-lt"/>
          <a:ea typeface="+mj-ea"/>
          <a:cs typeface="+mj-cs"/>
        </a:defRPr>
      </a:lvl1pPr>
      <a:lvl2pPr marL="391686"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2pPr>
      <a:lvl3pPr marL="587529"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3pPr>
      <a:lvl4pPr marL="783372"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4pPr>
      <a:lvl5pPr marL="979214"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9pPr>
    </p:titleStyle>
    <p:bodyStyle>
      <a:lvl1pPr marL="391686" indent="-293764" algn="l" defTabSz="414726" rtl="0" fontAlgn="base" hangingPunct="0">
        <a:lnSpc>
          <a:spcPct val="93000"/>
        </a:lnSpc>
        <a:spcBef>
          <a:spcPct val="0"/>
        </a:spcBef>
        <a:spcAft>
          <a:spcPts val="806"/>
        </a:spcAft>
        <a:buClr>
          <a:srgbClr val="000000"/>
        </a:buClr>
        <a:buSzPct val="100000"/>
        <a:buFont typeface="Arial" charset="0"/>
        <a:buChar char="•"/>
        <a:defRPr sz="1800">
          <a:solidFill>
            <a:srgbClr val="000000"/>
          </a:solidFill>
          <a:latin typeface="+mn-lt"/>
          <a:ea typeface="+mn-ea"/>
          <a:cs typeface="+mn-cs"/>
        </a:defRPr>
      </a:lvl1pPr>
      <a:lvl2pPr marL="783372" indent="-260644" algn="l" defTabSz="414726" rtl="0" fontAlgn="base" hangingPunct="0">
        <a:lnSpc>
          <a:spcPct val="93000"/>
        </a:lnSpc>
        <a:spcBef>
          <a:spcPct val="0"/>
        </a:spcBef>
        <a:spcAft>
          <a:spcPts val="1032"/>
        </a:spcAft>
        <a:buClr>
          <a:srgbClr val="000000"/>
        </a:buClr>
        <a:buSzPct val="75000"/>
        <a:buFont typeface="Symbol" charset="0"/>
        <a:buChar char=""/>
        <a:defRPr sz="2400">
          <a:solidFill>
            <a:srgbClr val="000000"/>
          </a:solidFill>
          <a:latin typeface="+mn-lt"/>
          <a:ea typeface="+mn-ea"/>
          <a:cs typeface="+mn-cs"/>
        </a:defRPr>
      </a:lvl2pPr>
      <a:lvl3pPr marL="1175057" indent="-195843" algn="l" defTabSz="414726" rtl="0" fontAlgn="base" hangingPunct="0">
        <a:lnSpc>
          <a:spcPct val="93000"/>
        </a:lnSpc>
        <a:spcBef>
          <a:spcPct val="0"/>
        </a:spcBef>
        <a:spcAft>
          <a:spcPts val="771"/>
        </a:spcAft>
        <a:buClr>
          <a:srgbClr val="000000"/>
        </a:buClr>
        <a:buSzPct val="45000"/>
        <a:buFont typeface="Wingdings" charset="0"/>
        <a:buChar char=""/>
        <a:defRPr sz="2200">
          <a:solidFill>
            <a:srgbClr val="000000"/>
          </a:solidFill>
          <a:latin typeface="+mn-lt"/>
          <a:ea typeface="+mn-ea"/>
          <a:cs typeface="+mn-cs"/>
        </a:defRPr>
      </a:lvl3pPr>
      <a:lvl4pPr marL="1566743" indent="-195843" algn="l" defTabSz="414726" rtl="0" fontAlgn="base" hangingPunct="0">
        <a:lnSpc>
          <a:spcPct val="93000"/>
        </a:lnSpc>
        <a:spcBef>
          <a:spcPct val="0"/>
        </a:spcBef>
        <a:spcAft>
          <a:spcPts val="522"/>
        </a:spcAft>
        <a:buClr>
          <a:srgbClr val="000000"/>
        </a:buClr>
        <a:buSzPct val="75000"/>
        <a:buFont typeface="Symbol" charset="0"/>
        <a:buChar char=""/>
        <a:defRPr sz="1800">
          <a:solidFill>
            <a:srgbClr val="000000"/>
          </a:solidFill>
          <a:latin typeface="+mn-lt"/>
          <a:ea typeface="+mn-ea"/>
          <a:cs typeface="+mn-cs"/>
        </a:defRPr>
      </a:lvl4pPr>
      <a:lvl5pPr marL="1958429"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5pPr>
      <a:lvl6pPr marL="2373155"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6pPr>
      <a:lvl7pPr marL="2787881"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7pPr>
      <a:lvl8pPr marL="3202607"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8pPr>
      <a:lvl9pPr marL="3617333"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9pPr>
    </p:bodyStyle>
    <p:otherStyle>
      <a:defPPr>
        <a:defRPr lang="it-IT"/>
      </a:defPPr>
      <a:lvl1pPr marL="0" algn="l" defTabSz="414726" rtl="0" eaLnBrk="1" latinLnBrk="0" hangingPunct="1">
        <a:defRPr sz="1600" kern="1200">
          <a:solidFill>
            <a:schemeClr val="tx1"/>
          </a:solidFill>
          <a:latin typeface="+mn-lt"/>
          <a:ea typeface="+mn-ea"/>
          <a:cs typeface="+mn-cs"/>
        </a:defRPr>
      </a:lvl1pPr>
      <a:lvl2pPr marL="414726" algn="l" defTabSz="414726" rtl="0" eaLnBrk="1" latinLnBrk="0" hangingPunct="1">
        <a:defRPr sz="1600" kern="1200">
          <a:solidFill>
            <a:schemeClr val="tx1"/>
          </a:solidFill>
          <a:latin typeface="+mn-lt"/>
          <a:ea typeface="+mn-ea"/>
          <a:cs typeface="+mn-cs"/>
        </a:defRPr>
      </a:lvl2pPr>
      <a:lvl3pPr marL="829452" algn="l" defTabSz="414726" rtl="0" eaLnBrk="1" latinLnBrk="0" hangingPunct="1">
        <a:defRPr sz="1600" kern="1200">
          <a:solidFill>
            <a:schemeClr val="tx1"/>
          </a:solidFill>
          <a:latin typeface="+mn-lt"/>
          <a:ea typeface="+mn-ea"/>
          <a:cs typeface="+mn-cs"/>
        </a:defRPr>
      </a:lvl3pPr>
      <a:lvl4pPr marL="1244178" algn="l" defTabSz="414726" rtl="0" eaLnBrk="1" latinLnBrk="0" hangingPunct="1">
        <a:defRPr sz="1600" kern="1200">
          <a:solidFill>
            <a:schemeClr val="tx1"/>
          </a:solidFill>
          <a:latin typeface="+mn-lt"/>
          <a:ea typeface="+mn-ea"/>
          <a:cs typeface="+mn-cs"/>
        </a:defRPr>
      </a:lvl4pPr>
      <a:lvl5pPr marL="1658904" algn="l" defTabSz="414726" rtl="0" eaLnBrk="1" latinLnBrk="0" hangingPunct="1">
        <a:defRPr sz="1600" kern="1200">
          <a:solidFill>
            <a:schemeClr val="tx1"/>
          </a:solidFill>
          <a:latin typeface="+mn-lt"/>
          <a:ea typeface="+mn-ea"/>
          <a:cs typeface="+mn-cs"/>
        </a:defRPr>
      </a:lvl5pPr>
      <a:lvl6pPr marL="2073631" algn="l" defTabSz="414726" rtl="0" eaLnBrk="1" latinLnBrk="0" hangingPunct="1">
        <a:defRPr sz="1600" kern="1200">
          <a:solidFill>
            <a:schemeClr val="tx1"/>
          </a:solidFill>
          <a:latin typeface="+mn-lt"/>
          <a:ea typeface="+mn-ea"/>
          <a:cs typeface="+mn-cs"/>
        </a:defRPr>
      </a:lvl6pPr>
      <a:lvl7pPr marL="2488357" algn="l" defTabSz="414726" rtl="0" eaLnBrk="1" latinLnBrk="0" hangingPunct="1">
        <a:defRPr sz="1600" kern="1200">
          <a:solidFill>
            <a:schemeClr val="tx1"/>
          </a:solidFill>
          <a:latin typeface="+mn-lt"/>
          <a:ea typeface="+mn-ea"/>
          <a:cs typeface="+mn-cs"/>
        </a:defRPr>
      </a:lvl7pPr>
      <a:lvl8pPr marL="2903083" algn="l" defTabSz="414726" rtl="0" eaLnBrk="1" latinLnBrk="0" hangingPunct="1">
        <a:defRPr sz="1600" kern="1200">
          <a:solidFill>
            <a:schemeClr val="tx1"/>
          </a:solidFill>
          <a:latin typeface="+mn-lt"/>
          <a:ea typeface="+mn-ea"/>
          <a:cs typeface="+mn-cs"/>
        </a:defRPr>
      </a:lvl8pPr>
      <a:lvl9pPr marL="3317809" algn="l" defTabSz="414726"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1" Type="http://schemas.openxmlformats.org/officeDocument/2006/relationships/slideLayout" Target="../slideLayouts/slideLayout40.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25.jpeg"/><Relationship Id="rId1" Type="http://schemas.openxmlformats.org/officeDocument/2006/relationships/slideLayout" Target="../slideLayouts/slideLayout63.xml"/><Relationship Id="rId2" Type="http://schemas.openxmlformats.org/officeDocument/2006/relationships/notesSlide" Target="../notesSlides/notesSlide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3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5.xml"/><Relationship Id="rId3" Type="http://schemas.openxmlformats.org/officeDocument/2006/relationships/image" Target="../media/image4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4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4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4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4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err="1" smtClean="0"/>
              <a:t>Lecture</a:t>
            </a:r>
            <a:r>
              <a:rPr lang="it-IT" smtClean="0"/>
              <a:t> </a:t>
            </a:r>
            <a:r>
              <a:rPr lang="it-IT" smtClean="0"/>
              <a:t>5</a:t>
            </a:r>
            <a:endParaRPr lang="it-IT" dirty="0"/>
          </a:p>
        </p:txBody>
      </p:sp>
      <p:sp>
        <p:nvSpPr>
          <p:cNvPr id="3" name="Sottotitolo 2"/>
          <p:cNvSpPr>
            <a:spLocks noGrp="1"/>
          </p:cNvSpPr>
          <p:nvPr>
            <p:ph type="subTitle" idx="1"/>
          </p:nvPr>
        </p:nvSpPr>
        <p:spPr/>
        <p:txBody>
          <a:bodyPr/>
          <a:lstStyle/>
          <a:p>
            <a:r>
              <a:rPr lang="it-IT" dirty="0" err="1" smtClean="0"/>
              <a:t>Metabolic</a:t>
            </a:r>
            <a:r>
              <a:rPr lang="it-IT" dirty="0" smtClean="0"/>
              <a:t> </a:t>
            </a:r>
            <a:r>
              <a:rPr lang="it-IT" dirty="0" err="1" smtClean="0"/>
              <a:t>imbalances</a:t>
            </a:r>
            <a:r>
              <a:rPr lang="it-IT" dirty="0" smtClean="0"/>
              <a:t> in </a:t>
            </a:r>
            <a:r>
              <a:rPr lang="it-IT" dirty="0" err="1" smtClean="0"/>
              <a:t>diabetes</a:t>
            </a:r>
            <a:endParaRPr lang="it-IT" dirty="0"/>
          </a:p>
        </p:txBody>
      </p:sp>
      <p:sp>
        <p:nvSpPr>
          <p:cNvPr id="4" name="Segnaposto data 3"/>
          <p:cNvSpPr>
            <a:spLocks noGrp="1"/>
          </p:cNvSpPr>
          <p:nvPr>
            <p:ph type="dt" sz="half" idx="10"/>
          </p:nvPr>
        </p:nvSpPr>
        <p:spPr/>
        <p:txBody>
          <a:bodyPr/>
          <a:lstStyle/>
          <a:p>
            <a:r>
              <a:rPr lang="it-IT" smtClean="0"/>
              <a:t>16/04/2019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F8D0B087-4A76-5E4B-BE34-5988ADB55836}" type="slidenum">
              <a:rPr lang="it-IT" smtClean="0"/>
              <a:t>0</a:t>
            </a:fld>
            <a:endParaRPr lang="it-IT"/>
          </a:p>
        </p:txBody>
      </p:sp>
    </p:spTree>
    <p:extLst>
      <p:ext uri="{BB962C8B-B14F-4D97-AF65-F5344CB8AC3E}">
        <p14:creationId xmlns:p14="http://schemas.microsoft.com/office/powerpoint/2010/main" val="2966594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err="1" smtClean="0"/>
              <a:t>Fasting</a:t>
            </a:r>
            <a:endParaRPr lang="it-IT" sz="4000" b="1" i="1" dirty="0"/>
          </a:p>
        </p:txBody>
      </p:sp>
      <p:sp>
        <p:nvSpPr>
          <p:cNvPr id="3" name="Segnaposto contenuto 2"/>
          <p:cNvSpPr>
            <a:spLocks noGrp="1"/>
          </p:cNvSpPr>
          <p:nvPr>
            <p:ph idx="1"/>
          </p:nvPr>
        </p:nvSpPr>
        <p:spPr>
          <a:xfrm>
            <a:off x="457200" y="1600199"/>
            <a:ext cx="8229600" cy="4756151"/>
          </a:xfrm>
        </p:spPr>
        <p:txBody>
          <a:bodyPr>
            <a:normAutofit/>
          </a:bodyPr>
          <a:lstStyle/>
          <a:p>
            <a:r>
              <a:rPr lang="it-IT" sz="2800" dirty="0" err="1"/>
              <a:t>Typically</a:t>
            </a:r>
            <a:r>
              <a:rPr lang="it-IT" sz="2800" dirty="0"/>
              <a:t>, 6-12 h </a:t>
            </a:r>
            <a:r>
              <a:rPr lang="it-IT" sz="2800" dirty="0" err="1"/>
              <a:t>without</a:t>
            </a:r>
            <a:r>
              <a:rPr lang="it-IT" sz="2800" dirty="0"/>
              <a:t> </a:t>
            </a:r>
            <a:r>
              <a:rPr lang="it-IT" sz="2800" dirty="0" err="1"/>
              <a:t>introducing</a:t>
            </a:r>
            <a:r>
              <a:rPr lang="it-IT" sz="2800" dirty="0"/>
              <a:t> </a:t>
            </a:r>
            <a:r>
              <a:rPr lang="it-IT" sz="2800" dirty="0" err="1"/>
              <a:t>food</a:t>
            </a:r>
            <a:endParaRPr lang="it-IT" sz="2800" dirty="0"/>
          </a:p>
          <a:p>
            <a:r>
              <a:rPr lang="it-IT" sz="2800" dirty="0" err="1"/>
              <a:t>Glycemia</a:t>
            </a:r>
            <a:r>
              <a:rPr lang="it-IT" sz="2800" dirty="0"/>
              <a:t>: </a:t>
            </a:r>
          </a:p>
          <a:p>
            <a:pPr lvl="1"/>
            <a:r>
              <a:rPr lang="it-IT" sz="2400" dirty="0"/>
              <a:t>NORMAL: 		3.9-5.4 </a:t>
            </a:r>
            <a:r>
              <a:rPr lang="it-IT" sz="2400" dirty="0" err="1"/>
              <a:t>mM</a:t>
            </a:r>
            <a:r>
              <a:rPr lang="it-IT" sz="2400" dirty="0"/>
              <a:t> (70-99 mg/</a:t>
            </a:r>
            <a:r>
              <a:rPr lang="it-IT" sz="2400" dirty="0" err="1"/>
              <a:t>dL</a:t>
            </a:r>
            <a:r>
              <a:rPr lang="it-IT" sz="2400" dirty="0"/>
              <a:t>)</a:t>
            </a:r>
          </a:p>
          <a:p>
            <a:pPr lvl="1"/>
            <a:r>
              <a:rPr lang="it-IT" sz="2400" dirty="0"/>
              <a:t>PRE-DIABETES: 	5.5-6.9 </a:t>
            </a:r>
            <a:r>
              <a:rPr lang="it-IT" sz="2400" dirty="0" err="1"/>
              <a:t>mM</a:t>
            </a:r>
            <a:r>
              <a:rPr lang="it-IT" sz="2400" dirty="0"/>
              <a:t>  (100-125 mg/</a:t>
            </a:r>
            <a:r>
              <a:rPr lang="it-IT" sz="2400" dirty="0" err="1"/>
              <a:t>dL</a:t>
            </a:r>
            <a:r>
              <a:rPr lang="it-IT" sz="2400" dirty="0"/>
              <a:t>)</a:t>
            </a:r>
          </a:p>
          <a:p>
            <a:pPr lvl="1"/>
            <a:r>
              <a:rPr lang="it-IT" sz="2400" dirty="0"/>
              <a:t>DIABETES:		≥ 7 </a:t>
            </a:r>
            <a:r>
              <a:rPr lang="it-IT" sz="2400" dirty="0" err="1"/>
              <a:t>mM</a:t>
            </a:r>
            <a:r>
              <a:rPr lang="it-IT" sz="2400" dirty="0"/>
              <a:t> (126 mg/</a:t>
            </a:r>
            <a:r>
              <a:rPr lang="it-IT" sz="2400" dirty="0" err="1"/>
              <a:t>dL</a:t>
            </a:r>
            <a:r>
              <a:rPr lang="it-IT" sz="2400" dirty="0"/>
              <a:t>)</a:t>
            </a:r>
          </a:p>
          <a:p>
            <a:r>
              <a:rPr lang="it-IT" dirty="0" err="1" smtClean="0"/>
              <a:t>Hormones</a:t>
            </a:r>
            <a:r>
              <a:rPr lang="it-IT" dirty="0" smtClean="0"/>
              <a:t>:</a:t>
            </a:r>
          </a:p>
          <a:p>
            <a:pPr lvl="1"/>
            <a:r>
              <a:rPr lang="it-IT" b="1" dirty="0" err="1" smtClean="0"/>
              <a:t>glucagon</a:t>
            </a:r>
            <a:endParaRPr lang="it-IT" b="1" dirty="0" smtClean="0"/>
          </a:p>
          <a:p>
            <a:pPr marL="82446" lvl="1" indent="0">
              <a:buNone/>
            </a:pPr>
            <a:r>
              <a:rPr lang="it-IT" i="1" dirty="0" err="1" smtClean="0"/>
              <a:t>After</a:t>
            </a:r>
            <a:r>
              <a:rPr lang="it-IT" i="1" dirty="0" smtClean="0"/>
              <a:t> 4-5 </a:t>
            </a:r>
            <a:r>
              <a:rPr lang="it-IT" i="1" dirty="0" err="1" smtClean="0"/>
              <a:t>days</a:t>
            </a:r>
            <a:r>
              <a:rPr lang="it-IT" i="1" dirty="0" smtClean="0"/>
              <a:t> of </a:t>
            </a:r>
            <a:r>
              <a:rPr lang="it-IT" i="1" dirty="0" err="1" smtClean="0"/>
              <a:t>fasting</a:t>
            </a:r>
            <a:r>
              <a:rPr lang="it-IT" i="1" dirty="0" smtClean="0"/>
              <a:t>, the </a:t>
            </a:r>
            <a:r>
              <a:rPr lang="it-IT" i="1" dirty="0" err="1" smtClean="0"/>
              <a:t>condition</a:t>
            </a:r>
            <a:r>
              <a:rPr lang="it-IT" i="1" dirty="0" smtClean="0"/>
              <a:t> </a:t>
            </a:r>
            <a:r>
              <a:rPr lang="it-IT" i="1" dirty="0" err="1" smtClean="0"/>
              <a:t>is</a:t>
            </a:r>
            <a:r>
              <a:rPr lang="it-IT" i="1" dirty="0" smtClean="0"/>
              <a:t> </a:t>
            </a:r>
            <a:r>
              <a:rPr lang="it-IT" i="1" dirty="0" err="1" smtClean="0"/>
              <a:t>called</a:t>
            </a:r>
            <a:r>
              <a:rPr lang="it-IT" i="1" dirty="0" smtClean="0"/>
              <a:t> </a:t>
            </a:r>
            <a:r>
              <a:rPr lang="it-IT" b="1" i="1" dirty="0" err="1" smtClean="0"/>
              <a:t>starvation</a:t>
            </a:r>
            <a:r>
              <a:rPr lang="it-IT" i="1" dirty="0" smtClean="0"/>
              <a:t> (</a:t>
            </a:r>
            <a:r>
              <a:rPr lang="it-IT" i="1" dirty="0" err="1" smtClean="0"/>
              <a:t>Italian</a:t>
            </a:r>
            <a:r>
              <a:rPr lang="it-IT" i="1" dirty="0" smtClean="0"/>
              <a:t>: “inedia”) and </a:t>
            </a:r>
            <a:r>
              <a:rPr lang="it-IT" i="1" dirty="0" err="1" smtClean="0"/>
              <a:t>adrenalin</a:t>
            </a:r>
            <a:r>
              <a:rPr lang="it-IT" i="1" dirty="0" smtClean="0"/>
              <a:t> </a:t>
            </a:r>
            <a:r>
              <a:rPr lang="it-IT" i="1" dirty="0" err="1" smtClean="0"/>
              <a:t>is</a:t>
            </a:r>
            <a:r>
              <a:rPr lang="it-IT" i="1" dirty="0" smtClean="0"/>
              <a:t> </a:t>
            </a:r>
            <a:r>
              <a:rPr lang="it-IT" i="1" dirty="0" err="1" smtClean="0"/>
              <a:t>released</a:t>
            </a:r>
            <a:r>
              <a:rPr lang="it-IT" i="1" dirty="0" smtClean="0"/>
              <a:t>.</a:t>
            </a:r>
          </a:p>
          <a:p>
            <a:pPr marL="82446" lvl="1" indent="0">
              <a:buNone/>
            </a:pPr>
            <a:endParaRPr lang="it-IT" i="1" dirty="0" smtClean="0"/>
          </a:p>
          <a:p>
            <a:pPr marL="456631" lvl="1" indent="0">
              <a:buNone/>
            </a:pPr>
            <a:endParaRPr lang="it-IT" dirty="0" smtClean="0"/>
          </a:p>
          <a:p>
            <a:endParaRPr lang="it-IT" dirty="0" smtClean="0"/>
          </a:p>
          <a:p>
            <a:pPr lvl="1"/>
            <a:endParaRPr lang="it-IT" sz="2400" dirty="0"/>
          </a:p>
        </p:txBody>
      </p:sp>
      <p:sp>
        <p:nvSpPr>
          <p:cNvPr id="4" name="Segnaposto data 3"/>
          <p:cNvSpPr>
            <a:spLocks noGrp="1"/>
          </p:cNvSpPr>
          <p:nvPr>
            <p:ph type="dt" sz="half" idx="10"/>
          </p:nvPr>
        </p:nvSpPr>
        <p:spPr/>
        <p:txBody>
          <a:bodyPr/>
          <a:lstStyle/>
          <a:p>
            <a:r>
              <a:rPr lang="it-IT" smtClean="0"/>
              <a:t>16/04/2019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F8D0B087-4A76-5E4B-BE34-5988ADB55836}" type="slidenum">
              <a:rPr lang="it-IT" smtClean="0"/>
              <a:t>9</a:t>
            </a:fld>
            <a:endParaRPr lang="it-IT"/>
          </a:p>
        </p:txBody>
      </p:sp>
    </p:spTree>
    <p:extLst>
      <p:ext uri="{BB962C8B-B14F-4D97-AF65-F5344CB8AC3E}">
        <p14:creationId xmlns:p14="http://schemas.microsoft.com/office/powerpoint/2010/main" val="3474569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532186"/>
          </a:xfrm>
        </p:spPr>
        <p:txBody>
          <a:bodyPr>
            <a:normAutofit fontScale="90000"/>
          </a:bodyPr>
          <a:lstStyle/>
          <a:p>
            <a:r>
              <a:rPr lang="it-IT" dirty="0" err="1" smtClean="0"/>
              <a:t>Glucagon</a:t>
            </a:r>
            <a:r>
              <a:rPr lang="it-IT" dirty="0" smtClean="0"/>
              <a:t> </a:t>
            </a:r>
            <a:r>
              <a:rPr lang="it-IT" dirty="0" err="1" smtClean="0"/>
              <a:t>signalling</a:t>
            </a:r>
            <a:endParaRPr lang="it-IT" dirty="0"/>
          </a:p>
        </p:txBody>
      </p:sp>
      <p:sp>
        <p:nvSpPr>
          <p:cNvPr id="4" name="Segnaposto data 3"/>
          <p:cNvSpPr>
            <a:spLocks noGrp="1"/>
          </p:cNvSpPr>
          <p:nvPr>
            <p:ph type="dt" sz="half" idx="10"/>
          </p:nvPr>
        </p:nvSpPr>
        <p:spPr/>
        <p:txBody>
          <a:bodyPr/>
          <a:lstStyle/>
          <a:p>
            <a:r>
              <a:rPr lang="it-IT" smtClean="0"/>
              <a:t>16/04/2019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F8D0B087-4A76-5E4B-BE34-5988ADB55836}" type="slidenum">
              <a:rPr lang="it-IT" smtClean="0"/>
              <a:t>10</a:t>
            </a:fld>
            <a:endParaRPr lang="it-IT"/>
          </a:p>
        </p:txBody>
      </p:sp>
      <p:pic>
        <p:nvPicPr>
          <p:cNvPr id="7" name="Immagine 6"/>
          <p:cNvPicPr>
            <a:picLocks noChangeAspect="1"/>
          </p:cNvPicPr>
          <p:nvPr/>
        </p:nvPicPr>
        <p:blipFill>
          <a:blip r:embed="rId3"/>
          <a:stretch>
            <a:fillRect/>
          </a:stretch>
        </p:blipFill>
        <p:spPr>
          <a:xfrm>
            <a:off x="1060824" y="814490"/>
            <a:ext cx="7037294" cy="5541869"/>
          </a:xfrm>
          <a:prstGeom prst="rect">
            <a:avLst/>
          </a:prstGeom>
        </p:spPr>
      </p:pic>
    </p:spTree>
    <p:extLst>
      <p:ext uri="{BB962C8B-B14F-4D97-AF65-F5344CB8AC3E}">
        <p14:creationId xmlns:p14="http://schemas.microsoft.com/office/powerpoint/2010/main" val="419837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41362"/>
          </a:xfrm>
        </p:spPr>
        <p:txBody>
          <a:bodyPr>
            <a:normAutofit fontScale="90000"/>
          </a:bodyPr>
          <a:lstStyle/>
          <a:p>
            <a:r>
              <a:rPr lang="it-IT" b="1" i="1" dirty="0" err="1" smtClean="0"/>
              <a:t>Effects</a:t>
            </a:r>
            <a:r>
              <a:rPr lang="it-IT" b="1" i="1" dirty="0" smtClean="0"/>
              <a:t> of </a:t>
            </a:r>
            <a:r>
              <a:rPr lang="it-IT" b="1" i="1" dirty="0" err="1" smtClean="0"/>
              <a:t>glucagon</a:t>
            </a:r>
            <a:r>
              <a:rPr lang="it-IT" b="1" i="1" dirty="0" smtClean="0"/>
              <a:t> </a:t>
            </a:r>
            <a:endParaRPr lang="it-IT" b="1" i="1" dirty="0"/>
          </a:p>
        </p:txBody>
      </p:sp>
      <p:sp>
        <p:nvSpPr>
          <p:cNvPr id="8" name="Segnaposto contenuto 7"/>
          <p:cNvSpPr>
            <a:spLocks noGrp="1"/>
          </p:cNvSpPr>
          <p:nvPr>
            <p:ph idx="1"/>
          </p:nvPr>
        </p:nvSpPr>
        <p:spPr>
          <a:xfrm>
            <a:off x="457200" y="1150750"/>
            <a:ext cx="8229600" cy="2060063"/>
          </a:xfrm>
        </p:spPr>
        <p:txBody>
          <a:bodyPr>
            <a:normAutofit fontScale="62500" lnSpcReduction="20000"/>
          </a:bodyPr>
          <a:lstStyle/>
          <a:p>
            <a:pPr marL="513710" indent="-513710">
              <a:buFont typeface="+mj-lt"/>
              <a:buAutoNum type="arabicPeriod"/>
            </a:pPr>
            <a:r>
              <a:rPr lang="it-IT" dirty="0" err="1" smtClean="0"/>
              <a:t>Glucagon</a:t>
            </a:r>
            <a:r>
              <a:rPr lang="it-IT" dirty="0" smtClean="0"/>
              <a:t> </a:t>
            </a:r>
            <a:r>
              <a:rPr lang="it-IT" dirty="0" err="1" smtClean="0"/>
              <a:t>activates</a:t>
            </a:r>
            <a:r>
              <a:rPr lang="it-IT" dirty="0" smtClean="0"/>
              <a:t> </a:t>
            </a:r>
            <a:r>
              <a:rPr lang="it-IT" dirty="0" err="1" smtClean="0"/>
              <a:t>its</a:t>
            </a:r>
            <a:r>
              <a:rPr lang="it-IT" dirty="0" smtClean="0"/>
              <a:t> </a:t>
            </a:r>
            <a:r>
              <a:rPr lang="it-IT" dirty="0" err="1" smtClean="0"/>
              <a:t>receptor</a:t>
            </a:r>
            <a:r>
              <a:rPr lang="it-IT" dirty="0" smtClean="0"/>
              <a:t> on </a:t>
            </a:r>
            <a:r>
              <a:rPr lang="it-IT" dirty="0" err="1" smtClean="0"/>
              <a:t>specific</a:t>
            </a:r>
            <a:r>
              <a:rPr lang="it-IT" dirty="0" smtClean="0"/>
              <a:t> </a:t>
            </a:r>
            <a:r>
              <a:rPr lang="it-IT" dirty="0" err="1" smtClean="0"/>
              <a:t>tissues</a:t>
            </a:r>
            <a:r>
              <a:rPr lang="it-IT" dirty="0" smtClean="0"/>
              <a:t>:</a:t>
            </a:r>
          </a:p>
          <a:p>
            <a:pPr lvl="1"/>
            <a:r>
              <a:rPr lang="it-IT" dirty="0" smtClean="0"/>
              <a:t>LIVER</a:t>
            </a:r>
          </a:p>
          <a:p>
            <a:pPr lvl="1"/>
            <a:r>
              <a:rPr lang="it-IT" dirty="0" smtClean="0"/>
              <a:t>ADIPOSE TISSUE</a:t>
            </a:r>
          </a:p>
          <a:p>
            <a:pPr lvl="1"/>
            <a:r>
              <a:rPr lang="it-IT" dirty="0" smtClean="0"/>
              <a:t>MUSCLE</a:t>
            </a:r>
          </a:p>
          <a:p>
            <a:pPr marL="513710" indent="-513710">
              <a:buFont typeface="+mj-lt"/>
              <a:buAutoNum type="arabicPeriod"/>
            </a:pPr>
            <a:r>
              <a:rPr lang="it-IT" dirty="0" smtClean="0"/>
              <a:t>Some </a:t>
            </a:r>
            <a:r>
              <a:rPr lang="it-IT" dirty="0" err="1" smtClean="0"/>
              <a:t>key</a:t>
            </a:r>
            <a:r>
              <a:rPr lang="it-IT" dirty="0" smtClean="0"/>
              <a:t> </a:t>
            </a:r>
            <a:r>
              <a:rPr lang="it-IT" dirty="0" err="1" smtClean="0"/>
              <a:t>enzymes</a:t>
            </a:r>
            <a:r>
              <a:rPr lang="it-IT" dirty="0" smtClean="0"/>
              <a:t> are </a:t>
            </a:r>
            <a:r>
              <a:rPr lang="it-IT" dirty="0" err="1" smtClean="0"/>
              <a:t>activated</a:t>
            </a:r>
            <a:r>
              <a:rPr lang="it-IT" dirty="0" smtClean="0"/>
              <a:t>/</a:t>
            </a:r>
            <a:r>
              <a:rPr lang="it-IT" dirty="0" err="1" smtClean="0"/>
              <a:t>inhibited</a:t>
            </a:r>
            <a:r>
              <a:rPr lang="it-IT" dirty="0" smtClean="0"/>
              <a:t> by </a:t>
            </a:r>
            <a:r>
              <a:rPr lang="it-IT" dirty="0" err="1" smtClean="0"/>
              <a:t>glucagon-dependent</a:t>
            </a:r>
            <a:r>
              <a:rPr lang="it-IT" dirty="0" smtClean="0"/>
              <a:t> </a:t>
            </a:r>
            <a:r>
              <a:rPr lang="it-IT" dirty="0" err="1" smtClean="0"/>
              <a:t>effectors</a:t>
            </a:r>
            <a:endParaRPr lang="it-IT" dirty="0" smtClean="0"/>
          </a:p>
          <a:p>
            <a:pPr marL="513710" indent="-513710">
              <a:buFont typeface="+mj-lt"/>
              <a:buAutoNum type="arabicPeriod"/>
            </a:pPr>
            <a:r>
              <a:rPr lang="it-IT" dirty="0" smtClean="0"/>
              <a:t>Some </a:t>
            </a:r>
            <a:r>
              <a:rPr lang="it-IT" dirty="0" err="1" smtClean="0"/>
              <a:t>metabolic</a:t>
            </a:r>
            <a:r>
              <a:rPr lang="it-IT" dirty="0" smtClean="0"/>
              <a:t> </a:t>
            </a:r>
            <a:r>
              <a:rPr lang="it-IT" dirty="0" err="1" smtClean="0"/>
              <a:t>pathways</a:t>
            </a:r>
            <a:r>
              <a:rPr lang="it-IT" dirty="0" smtClean="0"/>
              <a:t> are </a:t>
            </a:r>
            <a:r>
              <a:rPr lang="it-IT" dirty="0" err="1" smtClean="0"/>
              <a:t>enhanced</a:t>
            </a:r>
            <a:r>
              <a:rPr lang="it-IT" dirty="0" smtClean="0"/>
              <a:t> or </a:t>
            </a:r>
            <a:r>
              <a:rPr lang="it-IT" dirty="0" err="1" smtClean="0"/>
              <a:t>repressed</a:t>
            </a:r>
            <a:endParaRPr lang="it-IT" dirty="0"/>
          </a:p>
        </p:txBody>
      </p:sp>
      <p:sp>
        <p:nvSpPr>
          <p:cNvPr id="4" name="Segnaposto data 3"/>
          <p:cNvSpPr>
            <a:spLocks noGrp="1"/>
          </p:cNvSpPr>
          <p:nvPr>
            <p:ph type="dt" sz="half" idx="10"/>
          </p:nvPr>
        </p:nvSpPr>
        <p:spPr/>
        <p:txBody>
          <a:bodyPr/>
          <a:lstStyle/>
          <a:p>
            <a:r>
              <a:rPr lang="it-IT" smtClean="0"/>
              <a:t>16/04/2019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F8D0B087-4A76-5E4B-BE34-5988ADB55836}" type="slidenum">
              <a:rPr lang="it-IT" smtClean="0"/>
              <a:t>11</a:t>
            </a:fld>
            <a:endParaRPr lang="it-IT"/>
          </a:p>
        </p:txBody>
      </p:sp>
      <p:pic>
        <p:nvPicPr>
          <p:cNvPr id="7" name="Immagine 6"/>
          <p:cNvPicPr>
            <a:picLocks noChangeAspect="1"/>
          </p:cNvPicPr>
          <p:nvPr/>
        </p:nvPicPr>
        <p:blipFill>
          <a:blip r:embed="rId2"/>
          <a:stretch>
            <a:fillRect/>
          </a:stretch>
        </p:blipFill>
        <p:spPr>
          <a:xfrm>
            <a:off x="0" y="3210816"/>
            <a:ext cx="9144000" cy="3145536"/>
          </a:xfrm>
          <a:prstGeom prst="rect">
            <a:avLst/>
          </a:prstGeom>
        </p:spPr>
      </p:pic>
    </p:spTree>
    <p:extLst>
      <p:ext uri="{BB962C8B-B14F-4D97-AF65-F5344CB8AC3E}">
        <p14:creationId xmlns:p14="http://schemas.microsoft.com/office/powerpoint/2010/main" val="1568874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ctrTitle"/>
          </p:nvPr>
        </p:nvSpPr>
        <p:spPr/>
        <p:txBody>
          <a:bodyPr/>
          <a:lstStyle/>
          <a:p>
            <a:r>
              <a:rPr lang="it-IT" dirty="0"/>
              <a:t>The </a:t>
            </a:r>
            <a:r>
              <a:rPr lang="it-IT" dirty="0" err="1"/>
              <a:t>effects</a:t>
            </a:r>
            <a:r>
              <a:rPr lang="it-IT" dirty="0"/>
              <a:t> of </a:t>
            </a:r>
            <a:r>
              <a:rPr lang="it-IT" dirty="0" err="1"/>
              <a:t>glucagon</a:t>
            </a:r>
            <a:r>
              <a:rPr lang="it-IT" dirty="0"/>
              <a:t> on </a:t>
            </a:r>
            <a:br>
              <a:rPr lang="it-IT" dirty="0"/>
            </a:br>
            <a:r>
              <a:rPr lang="it-IT" dirty="0"/>
              <a:t> </a:t>
            </a:r>
            <a:r>
              <a:rPr lang="it-IT" dirty="0" err="1"/>
              <a:t>liver</a:t>
            </a:r>
            <a:r>
              <a:rPr lang="it-IT" dirty="0"/>
              <a:t>, adipose </a:t>
            </a:r>
            <a:r>
              <a:rPr lang="it-IT" dirty="0" err="1"/>
              <a:t>tissue</a:t>
            </a:r>
            <a:r>
              <a:rPr lang="it-IT" dirty="0"/>
              <a:t> and </a:t>
            </a:r>
            <a:r>
              <a:rPr lang="it-IT" dirty="0" err="1"/>
              <a:t>muscle</a:t>
            </a:r>
            <a:endParaRPr lang="it-IT" dirty="0"/>
          </a:p>
        </p:txBody>
      </p:sp>
      <p:sp>
        <p:nvSpPr>
          <p:cNvPr id="8" name="Sottotitolo 7"/>
          <p:cNvSpPr>
            <a:spLocks noGrp="1"/>
          </p:cNvSpPr>
          <p:nvPr>
            <p:ph type="subTitle" idx="1"/>
          </p:nvPr>
        </p:nvSpPr>
        <p:spPr/>
        <p:txBody>
          <a:bodyPr/>
          <a:lstStyle/>
          <a:p>
            <a:endParaRPr lang="it-IT"/>
          </a:p>
        </p:txBody>
      </p:sp>
      <p:sp>
        <p:nvSpPr>
          <p:cNvPr id="4" name="Segnaposto data 3"/>
          <p:cNvSpPr>
            <a:spLocks noGrp="1"/>
          </p:cNvSpPr>
          <p:nvPr>
            <p:ph type="dt" sz="half" idx="10"/>
          </p:nvPr>
        </p:nvSpPr>
        <p:spPr/>
        <p:txBody>
          <a:bodyPr/>
          <a:lstStyle/>
          <a:p>
            <a:r>
              <a:rPr lang="it-IT" smtClean="0"/>
              <a:t>16/04/2019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F8D0B087-4A76-5E4B-BE34-5988ADB55836}" type="slidenum">
              <a:rPr lang="it-IT" smtClean="0"/>
              <a:t>12</a:t>
            </a:fld>
            <a:endParaRPr lang="it-IT"/>
          </a:p>
        </p:txBody>
      </p:sp>
    </p:spTree>
    <p:extLst>
      <p:ext uri="{BB962C8B-B14F-4D97-AF65-F5344CB8AC3E}">
        <p14:creationId xmlns:p14="http://schemas.microsoft.com/office/powerpoint/2010/main" val="3923110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16/04/2019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F8D0B087-4A76-5E4B-BE34-5988ADB55836}" type="slidenum">
              <a:rPr lang="it-IT" smtClean="0"/>
              <a:t>13</a:t>
            </a:fld>
            <a:endParaRPr lang="it-IT"/>
          </a:p>
        </p:txBody>
      </p:sp>
      <p:pic>
        <p:nvPicPr>
          <p:cNvPr id="7" name="Immagine 6"/>
          <p:cNvPicPr>
            <a:picLocks noChangeAspect="1"/>
          </p:cNvPicPr>
          <p:nvPr/>
        </p:nvPicPr>
        <p:blipFill>
          <a:blip r:embed="rId3"/>
          <a:stretch>
            <a:fillRect/>
          </a:stretch>
        </p:blipFill>
        <p:spPr>
          <a:xfrm>
            <a:off x="0" y="331056"/>
            <a:ext cx="9144000" cy="5592000"/>
          </a:xfrm>
          <a:prstGeom prst="rect">
            <a:avLst/>
          </a:prstGeom>
        </p:spPr>
      </p:pic>
    </p:spTree>
    <p:extLst>
      <p:ext uri="{BB962C8B-B14F-4D97-AF65-F5344CB8AC3E}">
        <p14:creationId xmlns:p14="http://schemas.microsoft.com/office/powerpoint/2010/main" val="4253067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FASTING</a:t>
            </a:r>
            <a:endParaRPr lang="it-IT" dirty="0"/>
          </a:p>
        </p:txBody>
      </p:sp>
      <p:sp>
        <p:nvSpPr>
          <p:cNvPr id="6" name="Sottotitolo 5"/>
          <p:cNvSpPr>
            <a:spLocks noGrp="1"/>
          </p:cNvSpPr>
          <p:nvPr>
            <p:ph idx="1"/>
          </p:nvPr>
        </p:nvSpPr>
        <p:spPr/>
        <p:txBody>
          <a:bodyPr>
            <a:normAutofit fontScale="77500" lnSpcReduction="20000"/>
          </a:bodyPr>
          <a:lstStyle/>
          <a:p>
            <a:pPr marL="0" indent="0" algn="ctr">
              <a:buNone/>
            </a:pPr>
            <a:r>
              <a:rPr lang="it-IT" b="1" dirty="0" smtClean="0"/>
              <a:t>Net </a:t>
            </a:r>
            <a:r>
              <a:rPr lang="it-IT" b="1" dirty="0" err="1" smtClean="0"/>
              <a:t>effect</a:t>
            </a:r>
            <a:endParaRPr lang="it-IT" b="1" dirty="0" smtClean="0"/>
          </a:p>
          <a:p>
            <a:r>
              <a:rPr lang="it-IT" dirty="0"/>
              <a:t>The </a:t>
            </a:r>
            <a:r>
              <a:rPr lang="it-IT" dirty="0" err="1"/>
              <a:t>muscle</a:t>
            </a:r>
            <a:r>
              <a:rPr lang="it-IT" dirty="0"/>
              <a:t> </a:t>
            </a:r>
            <a:r>
              <a:rPr lang="it-IT" dirty="0" err="1"/>
              <a:t>releases</a:t>
            </a:r>
            <a:r>
              <a:rPr lang="it-IT" dirty="0"/>
              <a:t> </a:t>
            </a:r>
            <a:r>
              <a:rPr lang="it-IT" dirty="0" err="1"/>
              <a:t>amminoacids</a:t>
            </a:r>
            <a:r>
              <a:rPr lang="it-IT" dirty="0"/>
              <a:t> for </a:t>
            </a:r>
            <a:r>
              <a:rPr lang="it-IT" dirty="0" err="1"/>
              <a:t>hepatic</a:t>
            </a:r>
            <a:r>
              <a:rPr lang="it-IT" dirty="0"/>
              <a:t> </a:t>
            </a:r>
            <a:r>
              <a:rPr lang="it-IT" dirty="0" err="1"/>
              <a:t>gluconeogenesis</a:t>
            </a:r>
            <a:endParaRPr lang="it-IT" dirty="0"/>
          </a:p>
          <a:p>
            <a:r>
              <a:rPr lang="it-IT" dirty="0"/>
              <a:t>The adipose </a:t>
            </a:r>
            <a:r>
              <a:rPr lang="it-IT" dirty="0" err="1"/>
              <a:t>tissue</a:t>
            </a:r>
            <a:r>
              <a:rPr lang="it-IT" dirty="0"/>
              <a:t> </a:t>
            </a:r>
            <a:r>
              <a:rPr lang="it-IT" dirty="0" err="1"/>
              <a:t>releases</a:t>
            </a:r>
            <a:r>
              <a:rPr lang="it-IT" dirty="0"/>
              <a:t> </a:t>
            </a:r>
            <a:r>
              <a:rPr lang="it-IT" dirty="0" err="1"/>
              <a:t>fatty</a:t>
            </a:r>
            <a:r>
              <a:rPr lang="it-IT" dirty="0"/>
              <a:t> </a:t>
            </a:r>
            <a:r>
              <a:rPr lang="it-IT" dirty="0" err="1"/>
              <a:t>acids</a:t>
            </a:r>
            <a:r>
              <a:rPr lang="it-IT" dirty="0"/>
              <a:t> for the </a:t>
            </a:r>
            <a:r>
              <a:rPr lang="it-IT" dirty="0" err="1" smtClean="0"/>
              <a:t>muscle</a:t>
            </a:r>
            <a:r>
              <a:rPr lang="it-IT" dirty="0" smtClean="0"/>
              <a:t> </a:t>
            </a:r>
            <a:r>
              <a:rPr lang="it-IT" dirty="0"/>
              <a:t>and the </a:t>
            </a:r>
            <a:r>
              <a:rPr lang="it-IT" dirty="0" err="1"/>
              <a:t>liver</a:t>
            </a:r>
            <a:endParaRPr lang="it-IT" dirty="0"/>
          </a:p>
          <a:p>
            <a:r>
              <a:rPr lang="it-IT" b="1" dirty="0" smtClean="0"/>
              <a:t>The </a:t>
            </a:r>
            <a:r>
              <a:rPr lang="it-IT" b="1" dirty="0" err="1" smtClean="0"/>
              <a:t>liver</a:t>
            </a:r>
            <a:r>
              <a:rPr lang="it-IT" b="1" dirty="0" smtClean="0"/>
              <a:t> </a:t>
            </a:r>
            <a:r>
              <a:rPr lang="it-IT" b="1" dirty="0" err="1" smtClean="0"/>
              <a:t>is</a:t>
            </a:r>
            <a:r>
              <a:rPr lang="it-IT" b="1" dirty="0" smtClean="0"/>
              <a:t> </a:t>
            </a:r>
            <a:r>
              <a:rPr lang="it-IT" b="1" dirty="0" err="1" smtClean="0"/>
              <a:t>glucogenic</a:t>
            </a:r>
            <a:endParaRPr lang="it-IT" b="1" dirty="0" smtClean="0"/>
          </a:p>
          <a:p>
            <a:pPr lvl="1"/>
            <a:r>
              <a:rPr lang="it-IT" dirty="0" smtClean="0"/>
              <a:t>NO </a:t>
            </a:r>
            <a:r>
              <a:rPr lang="it-IT" dirty="0" err="1" smtClean="0"/>
              <a:t>glycolysis</a:t>
            </a:r>
            <a:r>
              <a:rPr lang="it-IT" dirty="0" smtClean="0"/>
              <a:t> (</a:t>
            </a:r>
            <a:r>
              <a:rPr lang="it-IT" dirty="0" smtClean="0">
                <a:latin typeface="Wingdings"/>
                <a:ea typeface="Wingdings"/>
                <a:cs typeface="Wingdings"/>
                <a:sym typeface="Wingdings"/>
              </a:rPr>
              <a:t></a:t>
            </a:r>
            <a:r>
              <a:rPr lang="it-IT" dirty="0" smtClean="0"/>
              <a:t>PFK1 and PK)</a:t>
            </a:r>
          </a:p>
          <a:p>
            <a:pPr lvl="1"/>
            <a:r>
              <a:rPr lang="it-IT" dirty="0" smtClean="0"/>
              <a:t>NO </a:t>
            </a:r>
            <a:r>
              <a:rPr lang="it-IT" dirty="0" err="1" smtClean="0"/>
              <a:t>glycogene</a:t>
            </a:r>
            <a:r>
              <a:rPr lang="it-IT" dirty="0" smtClean="0"/>
              <a:t> </a:t>
            </a:r>
            <a:r>
              <a:rPr lang="it-IT" dirty="0" err="1" smtClean="0"/>
              <a:t>synthesis</a:t>
            </a:r>
            <a:r>
              <a:rPr lang="it-IT" dirty="0" smtClean="0"/>
              <a:t> (</a:t>
            </a:r>
            <a:r>
              <a:rPr lang="it-IT" dirty="0" smtClean="0">
                <a:latin typeface="Wingdings"/>
                <a:ea typeface="Wingdings"/>
                <a:cs typeface="Wingdings"/>
                <a:sym typeface="Wingdings"/>
              </a:rPr>
              <a:t></a:t>
            </a:r>
            <a:r>
              <a:rPr lang="it-IT" dirty="0" smtClean="0"/>
              <a:t>GS) </a:t>
            </a:r>
          </a:p>
          <a:p>
            <a:pPr lvl="1"/>
            <a:r>
              <a:rPr lang="it-IT" dirty="0" smtClean="0"/>
              <a:t>YES </a:t>
            </a:r>
            <a:r>
              <a:rPr lang="it-IT" dirty="0" err="1" smtClean="0"/>
              <a:t>glycogenolysis</a:t>
            </a:r>
            <a:r>
              <a:rPr lang="it-IT" dirty="0" smtClean="0"/>
              <a:t> (</a:t>
            </a:r>
            <a:r>
              <a:rPr lang="it-IT" dirty="0" smtClean="0">
                <a:latin typeface="Wingdings"/>
                <a:ea typeface="Wingdings"/>
                <a:cs typeface="Wingdings"/>
                <a:sym typeface="Wingdings"/>
              </a:rPr>
              <a:t></a:t>
            </a:r>
            <a:r>
              <a:rPr lang="it-IT" dirty="0" smtClean="0"/>
              <a:t> GP)</a:t>
            </a:r>
          </a:p>
          <a:p>
            <a:pPr lvl="1"/>
            <a:r>
              <a:rPr lang="it-IT" dirty="0" smtClean="0"/>
              <a:t>YES </a:t>
            </a:r>
            <a:r>
              <a:rPr lang="it-IT" dirty="0" err="1"/>
              <a:t>gluconeogenesis</a:t>
            </a:r>
            <a:r>
              <a:rPr lang="it-IT" dirty="0"/>
              <a:t> (</a:t>
            </a:r>
            <a:r>
              <a:rPr lang="it-IT" dirty="0">
                <a:latin typeface="Wingdings"/>
                <a:ea typeface="Wingdings"/>
                <a:cs typeface="Wingdings"/>
                <a:sym typeface="Wingdings"/>
              </a:rPr>
              <a:t></a:t>
            </a:r>
            <a:r>
              <a:rPr lang="it-IT" dirty="0"/>
              <a:t> PEP </a:t>
            </a:r>
            <a:r>
              <a:rPr lang="it-IT" dirty="0" err="1"/>
              <a:t>carboxykinase</a:t>
            </a:r>
            <a:r>
              <a:rPr lang="it-IT" dirty="0" smtClean="0"/>
              <a:t>)</a:t>
            </a:r>
          </a:p>
          <a:p>
            <a:pPr marL="0" indent="0">
              <a:buNone/>
            </a:pPr>
            <a:endParaRPr lang="it-IT" dirty="0" smtClean="0"/>
          </a:p>
          <a:p>
            <a:pPr marL="0" indent="0" algn="ctr">
              <a:buNone/>
            </a:pPr>
            <a:r>
              <a:rPr lang="it-IT" dirty="0" smtClean="0"/>
              <a:t>THE BRAIN CAN TAKE UP GLUCOSE</a:t>
            </a:r>
            <a:endParaRPr lang="it-IT" dirty="0"/>
          </a:p>
        </p:txBody>
      </p:sp>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14</a:t>
            </a:fld>
            <a:endParaRPr lang="it-IT"/>
          </a:p>
        </p:txBody>
      </p:sp>
    </p:spTree>
    <p:extLst>
      <p:ext uri="{BB962C8B-B14F-4D97-AF65-F5344CB8AC3E}">
        <p14:creationId xmlns:p14="http://schemas.microsoft.com/office/powerpoint/2010/main" val="3521325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STARVATION</a:t>
            </a:r>
            <a:br>
              <a:rPr lang="it-IT" dirty="0" smtClean="0"/>
            </a:br>
            <a:r>
              <a:rPr lang="it-IT" dirty="0" err="1" smtClean="0"/>
              <a:t>chetogenesis</a:t>
            </a:r>
            <a:r>
              <a:rPr lang="it-IT" dirty="0" smtClean="0"/>
              <a:t> </a:t>
            </a:r>
            <a:endParaRPr lang="it-IT" dirty="0"/>
          </a:p>
        </p:txBody>
      </p:sp>
      <p:sp>
        <p:nvSpPr>
          <p:cNvPr id="6" name="Sottotitolo 5"/>
          <p:cNvSpPr>
            <a:spLocks noGrp="1"/>
          </p:cNvSpPr>
          <p:nvPr>
            <p:ph idx="1"/>
          </p:nvPr>
        </p:nvSpPr>
        <p:spPr/>
        <p:txBody>
          <a:bodyPr>
            <a:normAutofit fontScale="70000" lnSpcReduction="20000"/>
          </a:bodyPr>
          <a:lstStyle/>
          <a:p>
            <a:pPr marL="0" indent="0" algn="ctr">
              <a:buNone/>
            </a:pPr>
            <a:r>
              <a:rPr lang="it-IT" b="1" dirty="0" smtClean="0"/>
              <a:t>Net </a:t>
            </a:r>
            <a:r>
              <a:rPr lang="it-IT" b="1" dirty="0" err="1" smtClean="0"/>
              <a:t>effect</a:t>
            </a:r>
            <a:endParaRPr lang="it-IT" b="1" dirty="0" smtClean="0"/>
          </a:p>
          <a:p>
            <a:r>
              <a:rPr lang="it-IT" dirty="0"/>
              <a:t>The </a:t>
            </a:r>
            <a:r>
              <a:rPr lang="it-IT" dirty="0" err="1"/>
              <a:t>muscle</a:t>
            </a:r>
            <a:r>
              <a:rPr lang="it-IT" dirty="0"/>
              <a:t> </a:t>
            </a:r>
            <a:r>
              <a:rPr lang="it-IT" dirty="0" err="1" smtClean="0"/>
              <a:t>continues</a:t>
            </a:r>
            <a:r>
              <a:rPr lang="it-IT" dirty="0" smtClean="0"/>
              <a:t> to release </a:t>
            </a:r>
            <a:r>
              <a:rPr lang="it-IT" dirty="0" err="1"/>
              <a:t>amminoacids</a:t>
            </a:r>
            <a:r>
              <a:rPr lang="it-IT" dirty="0"/>
              <a:t> for </a:t>
            </a:r>
            <a:r>
              <a:rPr lang="it-IT" dirty="0" err="1"/>
              <a:t>hepatic</a:t>
            </a:r>
            <a:r>
              <a:rPr lang="it-IT" dirty="0"/>
              <a:t> </a:t>
            </a:r>
            <a:r>
              <a:rPr lang="it-IT" dirty="0" err="1" smtClean="0"/>
              <a:t>gluconeogenesis</a:t>
            </a:r>
            <a:r>
              <a:rPr lang="it-IT" dirty="0" smtClean="0"/>
              <a:t> </a:t>
            </a:r>
            <a:r>
              <a:rPr lang="it-IT" dirty="0" smtClean="0">
                <a:sym typeface="Wingdings"/>
              </a:rPr>
              <a:t> </a:t>
            </a:r>
            <a:r>
              <a:rPr lang="it-IT" dirty="0" err="1" smtClean="0">
                <a:sym typeface="Wingdings"/>
              </a:rPr>
              <a:t>loss</a:t>
            </a:r>
            <a:r>
              <a:rPr lang="it-IT" dirty="0" smtClean="0">
                <a:sym typeface="Wingdings"/>
              </a:rPr>
              <a:t> of mass</a:t>
            </a:r>
            <a:endParaRPr lang="it-IT" dirty="0"/>
          </a:p>
          <a:p>
            <a:r>
              <a:rPr lang="it-IT" dirty="0"/>
              <a:t>The adipose </a:t>
            </a:r>
            <a:r>
              <a:rPr lang="it-IT" dirty="0" err="1"/>
              <a:t>tissue</a:t>
            </a:r>
            <a:r>
              <a:rPr lang="it-IT" dirty="0"/>
              <a:t> </a:t>
            </a:r>
            <a:r>
              <a:rPr lang="it-IT" dirty="0" err="1"/>
              <a:t>continues</a:t>
            </a:r>
            <a:r>
              <a:rPr lang="it-IT" dirty="0"/>
              <a:t> to </a:t>
            </a:r>
            <a:r>
              <a:rPr lang="it-IT" dirty="0" err="1"/>
              <a:t>releas</a:t>
            </a:r>
            <a:r>
              <a:rPr lang="it-IT" dirty="0" smtClean="0"/>
              <a:t> </a:t>
            </a:r>
            <a:r>
              <a:rPr lang="it-IT" dirty="0" err="1"/>
              <a:t>fatty</a:t>
            </a:r>
            <a:r>
              <a:rPr lang="it-IT" dirty="0"/>
              <a:t> </a:t>
            </a:r>
            <a:r>
              <a:rPr lang="it-IT" dirty="0" err="1"/>
              <a:t>acids</a:t>
            </a:r>
            <a:r>
              <a:rPr lang="it-IT" dirty="0"/>
              <a:t> for the </a:t>
            </a:r>
            <a:r>
              <a:rPr lang="it-IT" dirty="0" err="1"/>
              <a:t>muscles</a:t>
            </a:r>
            <a:r>
              <a:rPr lang="it-IT" dirty="0"/>
              <a:t> and the </a:t>
            </a:r>
            <a:r>
              <a:rPr lang="it-IT" dirty="0" err="1" smtClean="0"/>
              <a:t>liver</a:t>
            </a:r>
            <a:r>
              <a:rPr lang="it-IT" dirty="0" smtClean="0"/>
              <a:t> </a:t>
            </a:r>
            <a:r>
              <a:rPr lang="it-IT" dirty="0">
                <a:sym typeface="Wingdings"/>
              </a:rPr>
              <a:t> </a:t>
            </a:r>
            <a:r>
              <a:rPr lang="it-IT" dirty="0" err="1">
                <a:sym typeface="Wingdings"/>
              </a:rPr>
              <a:t>loss</a:t>
            </a:r>
            <a:r>
              <a:rPr lang="it-IT" dirty="0">
                <a:sym typeface="Wingdings"/>
              </a:rPr>
              <a:t> of mass</a:t>
            </a:r>
            <a:endParaRPr lang="it-IT" dirty="0"/>
          </a:p>
          <a:p>
            <a:r>
              <a:rPr lang="it-IT" dirty="0"/>
              <a:t>The </a:t>
            </a:r>
            <a:r>
              <a:rPr lang="it-IT" dirty="0" err="1"/>
              <a:t>liver</a:t>
            </a:r>
            <a:r>
              <a:rPr lang="it-IT" dirty="0"/>
              <a:t> </a:t>
            </a:r>
            <a:r>
              <a:rPr lang="it-IT" dirty="0" err="1"/>
              <a:t>is</a:t>
            </a:r>
            <a:r>
              <a:rPr lang="it-IT" dirty="0"/>
              <a:t> </a:t>
            </a:r>
            <a:r>
              <a:rPr lang="it-IT" b="1" dirty="0" err="1" smtClean="0"/>
              <a:t>chetogenic</a:t>
            </a:r>
            <a:endParaRPr lang="it-IT" b="1" dirty="0" smtClean="0"/>
          </a:p>
          <a:p>
            <a:pPr lvl="1"/>
            <a:r>
              <a:rPr lang="it-IT" dirty="0" err="1" smtClean="0"/>
              <a:t>condensation</a:t>
            </a:r>
            <a:r>
              <a:rPr lang="it-IT" dirty="0" smtClean="0"/>
              <a:t> of </a:t>
            </a:r>
            <a:r>
              <a:rPr lang="it-IT" dirty="0" err="1" smtClean="0"/>
              <a:t>acetylCoA</a:t>
            </a:r>
            <a:r>
              <a:rPr lang="it-IT" dirty="0" smtClean="0"/>
              <a:t> to produce beta-</a:t>
            </a:r>
            <a:r>
              <a:rPr lang="it-IT" dirty="0" err="1" smtClean="0"/>
              <a:t>hydroxybutyrrate</a:t>
            </a:r>
            <a:endParaRPr lang="it-IT" dirty="0" smtClean="0"/>
          </a:p>
          <a:p>
            <a:r>
              <a:rPr lang="it-IT" dirty="0" smtClean="0"/>
              <a:t>The </a:t>
            </a:r>
            <a:r>
              <a:rPr lang="it-IT" dirty="0" err="1" smtClean="0"/>
              <a:t>liver</a:t>
            </a:r>
            <a:r>
              <a:rPr lang="it-IT" dirty="0" smtClean="0"/>
              <a:t> </a:t>
            </a:r>
            <a:r>
              <a:rPr lang="it-IT" dirty="0" err="1" smtClean="0"/>
              <a:t>is</a:t>
            </a:r>
            <a:r>
              <a:rPr lang="it-IT" dirty="0" smtClean="0"/>
              <a:t> </a:t>
            </a:r>
            <a:r>
              <a:rPr lang="it-IT" b="1" dirty="0" err="1" smtClean="0"/>
              <a:t>glucogenic</a:t>
            </a:r>
            <a:endParaRPr lang="it-IT" b="1" dirty="0" smtClean="0"/>
          </a:p>
          <a:p>
            <a:pPr lvl="1"/>
            <a:r>
              <a:rPr lang="it-IT" dirty="0" smtClean="0"/>
              <a:t>NO </a:t>
            </a:r>
            <a:r>
              <a:rPr lang="it-IT" dirty="0" err="1" smtClean="0"/>
              <a:t>glycolysis</a:t>
            </a:r>
            <a:r>
              <a:rPr lang="it-IT" dirty="0" smtClean="0"/>
              <a:t> (</a:t>
            </a:r>
            <a:r>
              <a:rPr lang="it-IT" dirty="0" smtClean="0">
                <a:latin typeface="Wingdings"/>
                <a:ea typeface="Wingdings"/>
                <a:cs typeface="Wingdings"/>
                <a:sym typeface="Wingdings"/>
              </a:rPr>
              <a:t></a:t>
            </a:r>
            <a:r>
              <a:rPr lang="it-IT" dirty="0" smtClean="0"/>
              <a:t>PFK1 and PK)</a:t>
            </a:r>
          </a:p>
          <a:p>
            <a:pPr lvl="1"/>
            <a:r>
              <a:rPr lang="it-IT" dirty="0" smtClean="0"/>
              <a:t>NO </a:t>
            </a:r>
            <a:r>
              <a:rPr lang="it-IT" dirty="0" err="1" smtClean="0"/>
              <a:t>glycogeno</a:t>
            </a:r>
            <a:r>
              <a:rPr lang="it-IT" dirty="0" smtClean="0"/>
              <a:t> </a:t>
            </a:r>
            <a:r>
              <a:rPr lang="it-IT" dirty="0" err="1" smtClean="0"/>
              <a:t>synthesis</a:t>
            </a:r>
            <a:r>
              <a:rPr lang="it-IT" dirty="0" smtClean="0"/>
              <a:t> (</a:t>
            </a:r>
            <a:r>
              <a:rPr lang="it-IT" dirty="0" smtClean="0">
                <a:latin typeface="Wingdings"/>
                <a:ea typeface="Wingdings"/>
                <a:cs typeface="Wingdings"/>
                <a:sym typeface="Wingdings"/>
              </a:rPr>
              <a:t></a:t>
            </a:r>
            <a:r>
              <a:rPr lang="it-IT" dirty="0" smtClean="0"/>
              <a:t>GS) </a:t>
            </a:r>
          </a:p>
          <a:p>
            <a:pPr lvl="1"/>
            <a:r>
              <a:rPr lang="it-IT" u="sng" dirty="0" smtClean="0"/>
              <a:t>NO </a:t>
            </a:r>
            <a:r>
              <a:rPr lang="it-IT" u="sng" dirty="0" err="1" smtClean="0"/>
              <a:t>glycogenolysis</a:t>
            </a:r>
            <a:r>
              <a:rPr lang="it-IT" u="sng" dirty="0" smtClean="0"/>
              <a:t> </a:t>
            </a:r>
            <a:r>
              <a:rPr lang="it-IT" u="sng" dirty="0" err="1" smtClean="0"/>
              <a:t>because</a:t>
            </a:r>
            <a:r>
              <a:rPr lang="it-IT" u="sng" dirty="0" smtClean="0"/>
              <a:t> of </a:t>
            </a:r>
            <a:r>
              <a:rPr lang="it-IT" u="sng" dirty="0" err="1" smtClean="0"/>
              <a:t>loss</a:t>
            </a:r>
            <a:r>
              <a:rPr lang="it-IT" u="sng" dirty="0" smtClean="0"/>
              <a:t> of </a:t>
            </a:r>
            <a:r>
              <a:rPr lang="it-IT" u="sng" dirty="0" err="1" smtClean="0"/>
              <a:t>substrate</a:t>
            </a:r>
            <a:endParaRPr lang="it-IT" u="sng" dirty="0" smtClean="0"/>
          </a:p>
          <a:p>
            <a:pPr lvl="1"/>
            <a:r>
              <a:rPr lang="it-IT" dirty="0" smtClean="0"/>
              <a:t>YES </a:t>
            </a:r>
            <a:r>
              <a:rPr lang="it-IT" dirty="0" err="1"/>
              <a:t>gluconeogenesis</a:t>
            </a:r>
            <a:r>
              <a:rPr lang="it-IT" dirty="0"/>
              <a:t> (</a:t>
            </a:r>
            <a:r>
              <a:rPr lang="it-IT" dirty="0">
                <a:latin typeface="Wingdings"/>
                <a:ea typeface="Wingdings"/>
                <a:cs typeface="Wingdings"/>
                <a:sym typeface="Wingdings"/>
              </a:rPr>
              <a:t></a:t>
            </a:r>
            <a:r>
              <a:rPr lang="it-IT" dirty="0"/>
              <a:t> PEP </a:t>
            </a:r>
            <a:r>
              <a:rPr lang="it-IT" dirty="0" err="1"/>
              <a:t>carboxykinase</a:t>
            </a:r>
            <a:r>
              <a:rPr lang="it-IT" dirty="0" smtClean="0"/>
              <a:t>)</a:t>
            </a:r>
          </a:p>
          <a:p>
            <a:pPr marL="0" indent="0">
              <a:buNone/>
            </a:pPr>
            <a:endParaRPr lang="it-IT" dirty="0" smtClean="0"/>
          </a:p>
          <a:p>
            <a:pPr marL="0" indent="0" algn="ctr">
              <a:buNone/>
            </a:pPr>
            <a:r>
              <a:rPr lang="it-IT" dirty="0" smtClean="0"/>
              <a:t>THE BRAIN CAN TAKE UP BOTH GLUCOSE AND CHETONE BODIES</a:t>
            </a:r>
            <a:endParaRPr lang="it-IT" dirty="0"/>
          </a:p>
        </p:txBody>
      </p:sp>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15</a:t>
            </a:fld>
            <a:endParaRPr lang="it-IT"/>
          </a:p>
        </p:txBody>
      </p:sp>
    </p:spTree>
    <p:extLst>
      <p:ext uri="{BB962C8B-B14F-4D97-AF65-F5344CB8AC3E}">
        <p14:creationId xmlns:p14="http://schemas.microsoft.com/office/powerpoint/2010/main" val="468192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Fed state</a:t>
            </a:r>
            <a:br>
              <a:rPr lang="it-IT" dirty="0" smtClean="0"/>
            </a:br>
            <a:r>
              <a:rPr lang="it-IT" b="1" i="1" dirty="0" smtClean="0"/>
              <a:t> </a:t>
            </a:r>
            <a:endParaRPr lang="it-IT" dirty="0"/>
          </a:p>
        </p:txBody>
      </p:sp>
      <p:sp>
        <p:nvSpPr>
          <p:cNvPr id="8" name="Segnaposto contenuto 7"/>
          <p:cNvSpPr>
            <a:spLocks noGrp="1"/>
          </p:cNvSpPr>
          <p:nvPr>
            <p:ph idx="1"/>
          </p:nvPr>
        </p:nvSpPr>
        <p:spPr/>
        <p:txBody>
          <a:bodyPr>
            <a:normAutofit fontScale="92500" lnSpcReduction="20000"/>
          </a:bodyPr>
          <a:lstStyle/>
          <a:p>
            <a:r>
              <a:rPr lang="it-IT" dirty="0" err="1" smtClean="0"/>
              <a:t>Glucose</a:t>
            </a:r>
            <a:r>
              <a:rPr lang="it-IT" dirty="0" smtClean="0"/>
              <a:t> </a:t>
            </a:r>
            <a:r>
              <a:rPr lang="it-IT" dirty="0" err="1" smtClean="0"/>
              <a:t>is</a:t>
            </a:r>
            <a:r>
              <a:rPr lang="it-IT" dirty="0" smtClean="0"/>
              <a:t> </a:t>
            </a:r>
            <a:r>
              <a:rPr lang="it-IT" dirty="0" err="1" smtClean="0"/>
              <a:t>absorbed</a:t>
            </a:r>
            <a:r>
              <a:rPr lang="it-IT" dirty="0" smtClean="0"/>
              <a:t> from the intestine</a:t>
            </a:r>
          </a:p>
          <a:p>
            <a:r>
              <a:rPr lang="it-IT" dirty="0" err="1" smtClean="0"/>
              <a:t>Glycemia</a:t>
            </a:r>
            <a:r>
              <a:rPr lang="it-IT" dirty="0" smtClean="0"/>
              <a:t> </a:t>
            </a:r>
            <a:r>
              <a:rPr lang="it-IT" dirty="0" err="1" smtClean="0"/>
              <a:t>increases</a:t>
            </a:r>
            <a:endParaRPr lang="it-IT" dirty="0" smtClean="0"/>
          </a:p>
          <a:p>
            <a:r>
              <a:rPr lang="it-IT" dirty="0" err="1" smtClean="0"/>
              <a:t>Simulataneous</a:t>
            </a:r>
            <a:r>
              <a:rPr lang="it-IT" dirty="0" smtClean="0"/>
              <a:t> release of </a:t>
            </a:r>
            <a:r>
              <a:rPr lang="it-IT" b="1" dirty="0" err="1" smtClean="0"/>
              <a:t>insulin</a:t>
            </a:r>
            <a:r>
              <a:rPr lang="it-IT" dirty="0" smtClean="0"/>
              <a:t> </a:t>
            </a:r>
            <a:r>
              <a:rPr lang="it-IT" dirty="0" err="1" smtClean="0"/>
              <a:t>follows</a:t>
            </a:r>
            <a:endParaRPr lang="it-IT" dirty="0" smtClean="0"/>
          </a:p>
          <a:p>
            <a:r>
              <a:rPr lang="it-IT" dirty="0" err="1" smtClean="0"/>
              <a:t>Arrest</a:t>
            </a:r>
            <a:r>
              <a:rPr lang="it-IT" dirty="0" smtClean="0"/>
              <a:t> of release of </a:t>
            </a:r>
            <a:r>
              <a:rPr lang="it-IT" dirty="0" err="1" smtClean="0"/>
              <a:t>glucagon</a:t>
            </a:r>
            <a:r>
              <a:rPr lang="it-IT" dirty="0" smtClean="0"/>
              <a:t> </a:t>
            </a:r>
          </a:p>
          <a:p>
            <a:pPr lvl="1"/>
            <a:r>
              <a:rPr lang="it-IT" i="1" dirty="0" err="1" smtClean="0"/>
              <a:t>it</a:t>
            </a:r>
            <a:r>
              <a:rPr lang="it-IT" i="1" dirty="0" smtClean="0"/>
              <a:t> </a:t>
            </a:r>
            <a:r>
              <a:rPr lang="it-IT" i="1" dirty="0" err="1" smtClean="0"/>
              <a:t>is</a:t>
            </a:r>
            <a:r>
              <a:rPr lang="it-IT" i="1" dirty="0" smtClean="0"/>
              <a:t> </a:t>
            </a:r>
            <a:r>
              <a:rPr lang="it-IT" i="1" dirty="0" err="1" smtClean="0"/>
              <a:t>constitutively</a:t>
            </a:r>
            <a:r>
              <a:rPr lang="it-IT" i="1" dirty="0" smtClean="0"/>
              <a:t> </a:t>
            </a:r>
            <a:r>
              <a:rPr lang="it-IT" i="1" dirty="0" err="1" smtClean="0"/>
              <a:t>released</a:t>
            </a:r>
            <a:endParaRPr lang="it-IT" i="1" dirty="0" smtClean="0"/>
          </a:p>
          <a:p>
            <a:r>
              <a:rPr lang="it-IT" dirty="0" err="1" smtClean="0"/>
              <a:t>Simulataneous</a:t>
            </a:r>
            <a:r>
              <a:rPr lang="it-IT" dirty="0" smtClean="0"/>
              <a:t> </a:t>
            </a:r>
            <a:r>
              <a:rPr lang="it-IT" dirty="0" err="1" smtClean="0"/>
              <a:t>response</a:t>
            </a:r>
            <a:r>
              <a:rPr lang="it-IT" dirty="0" smtClean="0"/>
              <a:t> by </a:t>
            </a:r>
            <a:r>
              <a:rPr lang="it-IT" dirty="0" err="1" smtClean="0"/>
              <a:t>insulin</a:t>
            </a:r>
            <a:r>
              <a:rPr lang="it-IT" dirty="0" smtClean="0"/>
              <a:t>-sensitive </a:t>
            </a:r>
            <a:r>
              <a:rPr lang="it-IT" dirty="0" err="1" smtClean="0"/>
              <a:t>tissues</a:t>
            </a:r>
            <a:r>
              <a:rPr lang="it-IT" dirty="0" smtClean="0"/>
              <a:t> </a:t>
            </a:r>
            <a:r>
              <a:rPr lang="it-IT" dirty="0" err="1" smtClean="0"/>
              <a:t>occurs</a:t>
            </a:r>
            <a:r>
              <a:rPr lang="it-IT" dirty="0" smtClean="0"/>
              <a:t>:</a:t>
            </a:r>
          </a:p>
          <a:p>
            <a:pPr lvl="1"/>
            <a:r>
              <a:rPr lang="it-IT" dirty="0" err="1" smtClean="0"/>
              <a:t>Liver</a:t>
            </a:r>
            <a:endParaRPr lang="it-IT" dirty="0" smtClean="0"/>
          </a:p>
          <a:p>
            <a:pPr lvl="1"/>
            <a:r>
              <a:rPr lang="it-IT" dirty="0" err="1" smtClean="0"/>
              <a:t>Muscle</a:t>
            </a:r>
            <a:endParaRPr lang="it-IT" dirty="0" smtClean="0"/>
          </a:p>
          <a:p>
            <a:pPr lvl="1"/>
            <a:r>
              <a:rPr lang="it-IT" dirty="0" smtClean="0"/>
              <a:t>Adipose</a:t>
            </a:r>
            <a:endParaRPr lang="it-IT" dirty="0"/>
          </a:p>
        </p:txBody>
      </p:sp>
      <p:sp>
        <p:nvSpPr>
          <p:cNvPr id="4" name="Segnaposto data 3"/>
          <p:cNvSpPr>
            <a:spLocks noGrp="1"/>
          </p:cNvSpPr>
          <p:nvPr>
            <p:ph type="dt" sz="half" idx="10"/>
          </p:nvPr>
        </p:nvSpPr>
        <p:spPr/>
        <p:txBody>
          <a:bodyPr/>
          <a:lstStyle/>
          <a:p>
            <a:r>
              <a:rPr lang="it-IT" smtClean="0"/>
              <a:t>16/04/2019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F8D0B087-4A76-5E4B-BE34-5988ADB55836}" type="slidenum">
              <a:rPr lang="it-IT" smtClean="0"/>
              <a:t>16</a:t>
            </a:fld>
            <a:endParaRPr lang="it-IT"/>
          </a:p>
        </p:txBody>
      </p:sp>
    </p:spTree>
    <p:extLst>
      <p:ext uri="{BB962C8B-B14F-4D97-AF65-F5344CB8AC3E}">
        <p14:creationId xmlns:p14="http://schemas.microsoft.com/office/powerpoint/2010/main" val="93961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414210" fontAlgn="base" hangingPunct="0">
              <a:lnSpc>
                <a:spcPct val="93000"/>
              </a:lnSpc>
              <a:spcBef>
                <a:spcPct val="0"/>
              </a:spcBef>
              <a:spcAft>
                <a:spcPct val="0"/>
              </a:spcAft>
              <a:buClr>
                <a:srgbClr val="000000"/>
              </a:buClr>
              <a:buSzPct val="45000"/>
            </a:pPr>
            <a:r>
              <a:rPr lang="en-GB" sz="1500" b="1">
                <a:latin typeface="Arial" charset="0"/>
              </a:rPr>
              <a:t>Insulin and glucagon secretion: nondiabetic and diabetic subjects.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2" y="6263222"/>
            <a:ext cx="1553760" cy="4306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560" y="979303"/>
            <a:ext cx="713520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1006561" y="5972311"/>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414210" fontAlgn="base" hangingPunct="0">
              <a:lnSpc>
                <a:spcPct val="93000"/>
              </a:lnSpc>
              <a:spcBef>
                <a:spcPct val="0"/>
              </a:spcBef>
              <a:spcAft>
                <a:spcPct val="0"/>
              </a:spcAft>
              <a:buClr>
                <a:srgbClr val="000000"/>
              </a:buClr>
              <a:buSzPct val="45000"/>
            </a:pPr>
            <a:r>
              <a:rPr lang="en-GB" sz="1100" b="1">
                <a:latin typeface="Arial" charset="0"/>
              </a:rPr>
              <a:t>Stephen L. Aronoff et al. Diabetes Spectr 2004;17:183-190</a:t>
            </a:r>
          </a:p>
        </p:txBody>
      </p:sp>
      <p:sp>
        <p:nvSpPr>
          <p:cNvPr id="3077" name="Text Box 5"/>
          <p:cNvSpPr txBox="1">
            <a:spLocks noChangeArrowheads="1"/>
          </p:cNvSpPr>
          <p:nvPr/>
        </p:nvSpPr>
        <p:spPr bwMode="auto">
          <a:xfrm>
            <a:off x="97920" y="6613179"/>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defTabSz="414210" fontAlgn="base" hangingPunct="0">
              <a:lnSpc>
                <a:spcPct val="93000"/>
              </a:lnSpc>
              <a:spcBef>
                <a:spcPct val="0"/>
              </a:spcBef>
              <a:spcAft>
                <a:spcPct val="0"/>
              </a:spcAft>
              <a:buClr>
                <a:srgbClr val="000000"/>
              </a:buClr>
              <a:buSzPct val="45000"/>
            </a:pPr>
            <a:r>
              <a:rPr lang="en-GB" sz="900">
                <a:latin typeface="Arial" charset="0"/>
              </a:rPr>
              <a:t>©2004 by American Diabetes Association</a:t>
            </a:r>
          </a:p>
        </p:txBody>
      </p:sp>
      <p:sp>
        <p:nvSpPr>
          <p:cNvPr id="2" name="Rettangolo 1"/>
          <p:cNvSpPr/>
          <p:nvPr/>
        </p:nvSpPr>
        <p:spPr bwMode="auto">
          <a:xfrm>
            <a:off x="806824" y="796404"/>
            <a:ext cx="3735294" cy="5076533"/>
          </a:xfrm>
          <a:prstGeom prst="rect">
            <a:avLst/>
          </a:prstGeom>
          <a:noFill/>
          <a:ln w="9525" cap="flat" cmpd="sng" algn="ctr">
            <a:solidFill>
              <a:srgbClr val="FF0000"/>
            </a:solidFill>
            <a:prstDash val="solid"/>
            <a:round/>
            <a:headEnd type="none" w="med" len="med"/>
            <a:tailEnd type="none" w="med" len="med"/>
          </a:ln>
          <a:effectLst/>
        </p:spPr>
        <p:txBody>
          <a:bodyPr vert="horz" wrap="square" lIns="91370" tIns="45687" rIns="91370" bIns="45687" numCol="1" spcCol="0" rtlCol="0" anchor="t" anchorCtr="0" compatLnSpc="1">
            <a:prstTxWarp prst="textNoShape">
              <a:avLst/>
            </a:prstTxWarp>
          </a:bodyPr>
          <a:lstStyle/>
          <a:p>
            <a:pPr defTabSz="456867" fontAlgn="base" hangingPunct="0">
              <a:lnSpc>
                <a:spcPct val="93000"/>
              </a:lnSpc>
              <a:spcBef>
                <a:spcPct val="0"/>
              </a:spcBef>
              <a:spcAft>
                <a:spcPct val="0"/>
              </a:spcAft>
              <a:buClr>
                <a:srgbClr val="000000"/>
              </a:buClr>
              <a:buSzPct val="45000"/>
            </a:pPr>
            <a:endParaRPr lang="it-IT" sz="2400">
              <a:latin typeface="Times New Roman" charset="0"/>
              <a:ea typeface="ＭＳ Ｐゴシック" charset="0"/>
              <a:cs typeface="msgothic" charset="0"/>
            </a:endParaRPr>
          </a:p>
        </p:txBody>
      </p:sp>
    </p:spTree>
    <p:extLst>
      <p:ext uri="{BB962C8B-B14F-4D97-AF65-F5344CB8AC3E}">
        <p14:creationId xmlns:p14="http://schemas.microsoft.com/office/powerpoint/2010/main" val="402348921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3"/>
          <a:stretch>
            <a:fillRect/>
          </a:stretch>
        </p:blipFill>
        <p:spPr>
          <a:xfrm>
            <a:off x="0" y="406400"/>
            <a:ext cx="9144000" cy="6027948"/>
          </a:xfrm>
          <a:prstGeom prst="rect">
            <a:avLst/>
          </a:prstGeom>
        </p:spPr>
      </p:pic>
      <p:sp>
        <p:nvSpPr>
          <p:cNvPr id="2" name="Titolo 1"/>
          <p:cNvSpPr>
            <a:spLocks noGrp="1"/>
          </p:cNvSpPr>
          <p:nvPr>
            <p:ph type="title"/>
          </p:nvPr>
        </p:nvSpPr>
        <p:spPr>
          <a:xfrm>
            <a:off x="457200" y="177660"/>
            <a:ext cx="8229600" cy="457480"/>
          </a:xfrm>
        </p:spPr>
        <p:txBody>
          <a:bodyPr>
            <a:normAutofit fontScale="90000"/>
          </a:bodyPr>
          <a:lstStyle/>
          <a:p>
            <a:r>
              <a:rPr lang="it-IT" dirty="0" smtClean="0"/>
              <a:t>A </a:t>
            </a:r>
            <a:r>
              <a:rPr lang="it-IT" dirty="0" err="1" smtClean="0"/>
              <a:t>simple</a:t>
            </a:r>
            <a:r>
              <a:rPr lang="it-IT" dirty="0" smtClean="0"/>
              <a:t> </a:t>
            </a:r>
            <a:r>
              <a:rPr lang="it-IT" dirty="0" err="1" smtClean="0"/>
              <a:t>scheme</a:t>
            </a:r>
            <a:r>
              <a:rPr lang="it-IT" dirty="0" smtClean="0"/>
              <a:t> of </a:t>
            </a:r>
            <a:r>
              <a:rPr lang="it-IT" dirty="0" err="1" smtClean="0"/>
              <a:t>insulin</a:t>
            </a:r>
            <a:r>
              <a:rPr lang="it-IT" dirty="0" smtClean="0"/>
              <a:t> </a:t>
            </a:r>
            <a:r>
              <a:rPr lang="it-IT" dirty="0" err="1" smtClean="0"/>
              <a:t>signalling</a:t>
            </a:r>
            <a:endParaRPr lang="it-IT" dirty="0"/>
          </a:p>
        </p:txBody>
      </p:sp>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18</a:t>
            </a:fld>
            <a:endParaRPr lang="it-IT"/>
          </a:p>
        </p:txBody>
      </p:sp>
    </p:spTree>
    <p:extLst>
      <p:ext uri="{BB962C8B-B14F-4D97-AF65-F5344CB8AC3E}">
        <p14:creationId xmlns:p14="http://schemas.microsoft.com/office/powerpoint/2010/main" val="267881617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Outline</a:t>
            </a:r>
            <a:endParaRPr lang="it-IT" dirty="0"/>
          </a:p>
        </p:txBody>
      </p:sp>
      <p:sp>
        <p:nvSpPr>
          <p:cNvPr id="3" name="Sottotitolo 2"/>
          <p:cNvSpPr>
            <a:spLocks noGrp="1"/>
          </p:cNvSpPr>
          <p:nvPr>
            <p:ph idx="1"/>
          </p:nvPr>
        </p:nvSpPr>
        <p:spPr>
          <a:xfrm>
            <a:off x="457200" y="1284941"/>
            <a:ext cx="8229600" cy="4736353"/>
          </a:xfrm>
        </p:spPr>
        <p:txBody>
          <a:bodyPr>
            <a:normAutofit fontScale="77500" lnSpcReduction="20000"/>
          </a:bodyPr>
          <a:lstStyle/>
          <a:p>
            <a:r>
              <a:rPr lang="it-IT" dirty="0" err="1"/>
              <a:t>Mechanism</a:t>
            </a:r>
            <a:r>
              <a:rPr lang="it-IT" dirty="0"/>
              <a:t> of </a:t>
            </a:r>
            <a:r>
              <a:rPr lang="it-IT" dirty="0" err="1"/>
              <a:t>glycemic</a:t>
            </a:r>
            <a:r>
              <a:rPr lang="it-IT" dirty="0"/>
              <a:t> </a:t>
            </a:r>
            <a:r>
              <a:rPr lang="it-IT" dirty="0" err="1"/>
              <a:t>homeostasis</a:t>
            </a:r>
            <a:endParaRPr lang="it-IT" dirty="0"/>
          </a:p>
          <a:p>
            <a:r>
              <a:rPr lang="it-IT" dirty="0"/>
              <a:t>The </a:t>
            </a:r>
            <a:r>
              <a:rPr lang="it-IT" dirty="0" err="1"/>
              <a:t>molecular</a:t>
            </a:r>
            <a:r>
              <a:rPr lang="it-IT" dirty="0"/>
              <a:t> </a:t>
            </a:r>
            <a:r>
              <a:rPr lang="it-IT" dirty="0" err="1"/>
              <a:t>basis</a:t>
            </a:r>
            <a:r>
              <a:rPr lang="it-IT" dirty="0"/>
              <a:t> of </a:t>
            </a:r>
            <a:r>
              <a:rPr lang="it-IT" dirty="0" err="1"/>
              <a:t>glucagon</a:t>
            </a:r>
            <a:r>
              <a:rPr lang="it-IT" dirty="0"/>
              <a:t> and </a:t>
            </a:r>
            <a:r>
              <a:rPr lang="it-IT" dirty="0" err="1"/>
              <a:t>insulin</a:t>
            </a:r>
            <a:r>
              <a:rPr lang="it-IT" dirty="0"/>
              <a:t> release </a:t>
            </a:r>
          </a:p>
          <a:p>
            <a:r>
              <a:rPr lang="it-IT" dirty="0" err="1"/>
              <a:t>Fasting</a:t>
            </a:r>
            <a:r>
              <a:rPr lang="it-IT" dirty="0"/>
              <a:t>, </a:t>
            </a:r>
            <a:r>
              <a:rPr lang="it-IT" dirty="0" err="1"/>
              <a:t>Starvation</a:t>
            </a:r>
            <a:r>
              <a:rPr lang="it-IT" dirty="0"/>
              <a:t>, </a:t>
            </a:r>
            <a:r>
              <a:rPr lang="it-IT" dirty="0" err="1"/>
              <a:t>Glucagon</a:t>
            </a:r>
            <a:r>
              <a:rPr lang="it-IT" dirty="0"/>
              <a:t> </a:t>
            </a:r>
            <a:r>
              <a:rPr lang="it-IT" dirty="0" err="1"/>
              <a:t>signalling</a:t>
            </a:r>
            <a:r>
              <a:rPr lang="it-IT" dirty="0"/>
              <a:t> and </a:t>
            </a:r>
            <a:r>
              <a:rPr lang="it-IT" dirty="0" err="1"/>
              <a:t>biological</a:t>
            </a:r>
            <a:r>
              <a:rPr lang="it-IT" dirty="0"/>
              <a:t> </a:t>
            </a:r>
            <a:r>
              <a:rPr lang="it-IT" dirty="0" err="1"/>
              <a:t>effects</a:t>
            </a:r>
            <a:endParaRPr lang="it-IT" dirty="0"/>
          </a:p>
          <a:p>
            <a:r>
              <a:rPr lang="it-IT" dirty="0"/>
              <a:t>Fed state, </a:t>
            </a:r>
            <a:r>
              <a:rPr lang="it-IT" dirty="0" err="1"/>
              <a:t>Insulin</a:t>
            </a:r>
            <a:r>
              <a:rPr lang="it-IT" dirty="0"/>
              <a:t> </a:t>
            </a:r>
            <a:r>
              <a:rPr lang="it-IT" dirty="0" err="1"/>
              <a:t>signalling</a:t>
            </a:r>
            <a:r>
              <a:rPr lang="it-IT" dirty="0"/>
              <a:t> and </a:t>
            </a:r>
            <a:r>
              <a:rPr lang="it-IT" dirty="0" err="1"/>
              <a:t>biological</a:t>
            </a:r>
            <a:r>
              <a:rPr lang="it-IT" dirty="0"/>
              <a:t> </a:t>
            </a:r>
            <a:r>
              <a:rPr lang="it-IT" dirty="0" err="1"/>
              <a:t>effects</a:t>
            </a:r>
            <a:endParaRPr lang="it-IT" dirty="0"/>
          </a:p>
          <a:p>
            <a:r>
              <a:rPr lang="it-IT" dirty="0" err="1"/>
              <a:t>Diabetes</a:t>
            </a:r>
            <a:r>
              <a:rPr lang="it-IT" dirty="0"/>
              <a:t> </a:t>
            </a:r>
            <a:r>
              <a:rPr lang="it-IT" dirty="0" err="1"/>
              <a:t>mellitus</a:t>
            </a:r>
            <a:r>
              <a:rPr lang="it-IT" dirty="0"/>
              <a:t>, </a:t>
            </a:r>
            <a:r>
              <a:rPr lang="it-IT" dirty="0" err="1"/>
              <a:t>glucotoxicity</a:t>
            </a:r>
            <a:r>
              <a:rPr lang="it-IT" dirty="0"/>
              <a:t>, </a:t>
            </a:r>
            <a:r>
              <a:rPr lang="it-IT" dirty="0" err="1"/>
              <a:t>insulin</a:t>
            </a:r>
            <a:r>
              <a:rPr lang="it-IT" dirty="0"/>
              <a:t> </a:t>
            </a:r>
            <a:r>
              <a:rPr lang="it-IT" dirty="0" err="1"/>
              <a:t>resistance</a:t>
            </a:r>
            <a:endParaRPr lang="it-IT" dirty="0"/>
          </a:p>
          <a:p>
            <a:r>
              <a:rPr lang="it-IT" dirty="0" err="1"/>
              <a:t>Metabolic</a:t>
            </a:r>
            <a:r>
              <a:rPr lang="it-IT" dirty="0"/>
              <a:t> </a:t>
            </a:r>
            <a:r>
              <a:rPr lang="it-IT" dirty="0" err="1"/>
              <a:t>changes</a:t>
            </a:r>
            <a:r>
              <a:rPr lang="it-IT" dirty="0"/>
              <a:t> in </a:t>
            </a:r>
            <a:r>
              <a:rPr lang="it-IT" dirty="0" err="1"/>
              <a:t>type</a:t>
            </a:r>
            <a:r>
              <a:rPr lang="it-IT" dirty="0"/>
              <a:t> 2 </a:t>
            </a:r>
            <a:r>
              <a:rPr lang="it-IT" dirty="0" err="1"/>
              <a:t>diabetes</a:t>
            </a:r>
            <a:endParaRPr lang="it-IT" dirty="0"/>
          </a:p>
          <a:p>
            <a:pPr lvl="1"/>
            <a:r>
              <a:rPr lang="it-IT" dirty="0" err="1" smtClean="0"/>
              <a:t>glucose</a:t>
            </a:r>
            <a:r>
              <a:rPr lang="it-IT" dirty="0" smtClean="0"/>
              <a:t> </a:t>
            </a:r>
            <a:r>
              <a:rPr lang="it-IT" dirty="0" err="1" smtClean="0"/>
              <a:t>metabolism</a:t>
            </a:r>
            <a:r>
              <a:rPr lang="it-IT" dirty="0" smtClean="0"/>
              <a:t> </a:t>
            </a:r>
          </a:p>
          <a:p>
            <a:pPr lvl="1"/>
            <a:r>
              <a:rPr lang="it-IT" dirty="0" err="1" smtClean="0"/>
              <a:t>lipid</a:t>
            </a:r>
            <a:r>
              <a:rPr lang="it-IT" dirty="0" smtClean="0"/>
              <a:t> </a:t>
            </a:r>
            <a:r>
              <a:rPr lang="it-IT" dirty="0" err="1" smtClean="0"/>
              <a:t>metabolism</a:t>
            </a:r>
            <a:endParaRPr lang="it-IT" dirty="0" smtClean="0"/>
          </a:p>
          <a:p>
            <a:pPr lvl="1"/>
            <a:r>
              <a:rPr lang="it-IT" dirty="0" smtClean="0"/>
              <a:t>acid-base </a:t>
            </a:r>
            <a:r>
              <a:rPr lang="it-IT" dirty="0" err="1" smtClean="0"/>
              <a:t>equilibrium</a:t>
            </a:r>
            <a:endParaRPr lang="it-IT" dirty="0" smtClean="0"/>
          </a:p>
          <a:p>
            <a:r>
              <a:rPr lang="it-IT" dirty="0" err="1"/>
              <a:t>Mechanisms</a:t>
            </a:r>
            <a:r>
              <a:rPr lang="it-IT" dirty="0"/>
              <a:t> of </a:t>
            </a:r>
            <a:r>
              <a:rPr lang="it-IT" dirty="0" err="1"/>
              <a:t>glucose</a:t>
            </a:r>
            <a:r>
              <a:rPr lang="it-IT" dirty="0"/>
              <a:t> </a:t>
            </a:r>
            <a:r>
              <a:rPr lang="it-IT" dirty="0" err="1"/>
              <a:t>toxicity</a:t>
            </a:r>
            <a:r>
              <a:rPr lang="it-IT" dirty="0"/>
              <a:t>, acute </a:t>
            </a:r>
            <a:r>
              <a:rPr lang="it-IT" dirty="0" err="1"/>
              <a:t>complications</a:t>
            </a:r>
            <a:r>
              <a:rPr lang="it-IT" dirty="0"/>
              <a:t> of </a:t>
            </a:r>
            <a:r>
              <a:rPr lang="it-IT" dirty="0" err="1"/>
              <a:t>diabetes</a:t>
            </a:r>
            <a:endParaRPr lang="it-IT" dirty="0"/>
          </a:p>
          <a:p>
            <a:r>
              <a:rPr lang="it-IT" dirty="0" err="1"/>
              <a:t>Metabolic</a:t>
            </a:r>
            <a:r>
              <a:rPr lang="it-IT" dirty="0"/>
              <a:t> </a:t>
            </a:r>
            <a:r>
              <a:rPr lang="it-IT" dirty="0" err="1"/>
              <a:t>changes</a:t>
            </a:r>
            <a:r>
              <a:rPr lang="it-IT" dirty="0"/>
              <a:t> in </a:t>
            </a:r>
            <a:r>
              <a:rPr lang="it-IT" dirty="0" err="1" smtClean="0"/>
              <a:t>diabetes</a:t>
            </a:r>
            <a:endParaRPr lang="it-IT" dirty="0" smtClean="0"/>
          </a:p>
          <a:p>
            <a:endParaRPr lang="it-IT" dirty="0"/>
          </a:p>
        </p:txBody>
      </p:sp>
      <p:sp>
        <p:nvSpPr>
          <p:cNvPr id="4" name="Segnaposto data 3"/>
          <p:cNvSpPr>
            <a:spLocks noGrp="1"/>
          </p:cNvSpPr>
          <p:nvPr>
            <p:ph type="dt" sz="half" idx="10"/>
          </p:nvPr>
        </p:nvSpPr>
        <p:spPr/>
        <p:txBody>
          <a:bodyPr/>
          <a:lstStyle/>
          <a:p>
            <a:r>
              <a:rPr lang="it-IT" smtClean="0"/>
              <a:t>16/04/2019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F8D0B087-4A76-5E4B-BE34-5988ADB55836}" type="slidenum">
              <a:rPr lang="it-IT" smtClean="0"/>
              <a:t>1</a:t>
            </a:fld>
            <a:endParaRPr lang="it-IT"/>
          </a:p>
        </p:txBody>
      </p:sp>
    </p:spTree>
    <p:extLst>
      <p:ext uri="{BB962C8B-B14F-4D97-AF65-F5344CB8AC3E}">
        <p14:creationId xmlns:p14="http://schemas.microsoft.com/office/powerpoint/2010/main" val="1740992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b="1" i="1" dirty="0" err="1" smtClean="0"/>
              <a:t>Effects</a:t>
            </a:r>
            <a:r>
              <a:rPr lang="it-IT" b="1" i="1" dirty="0" smtClean="0"/>
              <a:t> of </a:t>
            </a:r>
            <a:r>
              <a:rPr lang="it-IT" b="1" i="1" dirty="0" err="1" smtClean="0"/>
              <a:t>insulin</a:t>
            </a:r>
            <a:endParaRPr lang="it-IT" b="1" i="1" dirty="0"/>
          </a:p>
        </p:txBody>
      </p:sp>
      <p:pic>
        <p:nvPicPr>
          <p:cNvPr id="5" name="Immagine 4"/>
          <p:cNvPicPr>
            <a:picLocks noChangeAspect="1"/>
          </p:cNvPicPr>
          <p:nvPr/>
        </p:nvPicPr>
        <p:blipFill>
          <a:blip r:embed="rId2"/>
          <a:stretch>
            <a:fillRect/>
          </a:stretch>
        </p:blipFill>
        <p:spPr>
          <a:xfrm>
            <a:off x="0" y="3315356"/>
            <a:ext cx="9144000" cy="3207690"/>
          </a:xfrm>
          <a:prstGeom prst="rect">
            <a:avLst/>
          </a:prstGeom>
        </p:spPr>
      </p:pic>
      <p:sp>
        <p:nvSpPr>
          <p:cNvPr id="6" name="Segnaposto data 5"/>
          <p:cNvSpPr>
            <a:spLocks noGrp="1"/>
          </p:cNvSpPr>
          <p:nvPr>
            <p:ph type="dt" sz="half" idx="10"/>
          </p:nvPr>
        </p:nvSpPr>
        <p:spPr/>
        <p:txBody>
          <a:bodyPr/>
          <a:lstStyle/>
          <a:p>
            <a:r>
              <a:rPr lang="it-IT" smtClean="0"/>
              <a:t>16/04/2019</a:t>
            </a:r>
            <a:endParaRPr lang="it-IT"/>
          </a:p>
        </p:txBody>
      </p:sp>
      <p:sp>
        <p:nvSpPr>
          <p:cNvPr id="7" name="Segnaposto piè di pagina 6"/>
          <p:cNvSpPr>
            <a:spLocks noGrp="1"/>
          </p:cNvSpPr>
          <p:nvPr>
            <p:ph type="ftr" sz="quarter" idx="11"/>
          </p:nvPr>
        </p:nvSpPr>
        <p:spPr/>
        <p:txBody>
          <a:bodyPr/>
          <a:lstStyle/>
          <a:p>
            <a:r>
              <a:rPr lang="it-IT" smtClean="0"/>
              <a:t>991SV-BIOCHEMISTRY OF AGE RELATED DISEASES   </a:t>
            </a:r>
            <a:endParaRPr lang="it-IT"/>
          </a:p>
        </p:txBody>
      </p:sp>
      <p:sp>
        <p:nvSpPr>
          <p:cNvPr id="8" name="Segnaposto numero diapositiva 7"/>
          <p:cNvSpPr>
            <a:spLocks noGrp="1"/>
          </p:cNvSpPr>
          <p:nvPr>
            <p:ph type="sldNum" sz="quarter" idx="12"/>
          </p:nvPr>
        </p:nvSpPr>
        <p:spPr/>
        <p:txBody>
          <a:bodyPr/>
          <a:lstStyle/>
          <a:p>
            <a:fld id="{F8D0B087-4A76-5E4B-BE34-5988ADB55836}" type="slidenum">
              <a:rPr lang="it-IT" smtClean="0"/>
              <a:t>19</a:t>
            </a:fld>
            <a:endParaRPr lang="it-IT"/>
          </a:p>
        </p:txBody>
      </p:sp>
      <p:sp>
        <p:nvSpPr>
          <p:cNvPr id="9" name="Segnaposto contenuto 7"/>
          <p:cNvSpPr txBox="1">
            <a:spLocks/>
          </p:cNvSpPr>
          <p:nvPr/>
        </p:nvSpPr>
        <p:spPr>
          <a:xfrm>
            <a:off x="457200" y="1359886"/>
            <a:ext cx="8229600" cy="2060063"/>
          </a:xfrm>
          <a:prstGeom prst="rect">
            <a:avLst/>
          </a:prstGeom>
        </p:spPr>
        <p:txBody>
          <a:bodyPr lIns="91370" tIns="45687" rIns="91370" bIns="45687">
            <a:normAutofit fontScale="62500" lnSpcReduction="20000"/>
          </a:bodyPr>
          <a:lstStyle>
            <a:lvl1pPr marL="342722" indent="-342722" algn="l" defTabSz="456963" rtl="0" eaLnBrk="1" latinLnBrk="0" hangingPunct="1">
              <a:spcBef>
                <a:spcPct val="20000"/>
              </a:spcBef>
              <a:buFont typeface="Arial"/>
              <a:buChar char="•"/>
              <a:defRPr sz="3200" kern="1200">
                <a:solidFill>
                  <a:schemeClr val="tx1"/>
                </a:solidFill>
                <a:latin typeface="+mn-lt"/>
                <a:ea typeface="+mn-ea"/>
                <a:cs typeface="+mn-cs"/>
              </a:defRPr>
            </a:lvl1pPr>
            <a:lvl2pPr marL="742565" indent="-285600" algn="l" defTabSz="456963" rtl="0" eaLnBrk="1" latinLnBrk="0" hangingPunct="1">
              <a:spcBef>
                <a:spcPct val="20000"/>
              </a:spcBef>
              <a:buFont typeface="Arial"/>
              <a:buChar char="–"/>
              <a:defRPr sz="2800" kern="1200">
                <a:solidFill>
                  <a:schemeClr val="tx1"/>
                </a:solidFill>
                <a:latin typeface="+mn-lt"/>
                <a:ea typeface="+mn-ea"/>
                <a:cs typeface="+mn-cs"/>
              </a:defRPr>
            </a:lvl2pPr>
            <a:lvl3pPr marL="1142410" indent="-228482" algn="l" defTabSz="456963" rtl="0" eaLnBrk="1" latinLnBrk="0" hangingPunct="1">
              <a:spcBef>
                <a:spcPct val="20000"/>
              </a:spcBef>
              <a:buFont typeface="Arial"/>
              <a:buChar char="•"/>
              <a:defRPr sz="2400" kern="1200">
                <a:solidFill>
                  <a:schemeClr val="tx1"/>
                </a:solidFill>
                <a:latin typeface="+mn-lt"/>
                <a:ea typeface="+mn-ea"/>
                <a:cs typeface="+mn-cs"/>
              </a:defRPr>
            </a:lvl3pPr>
            <a:lvl4pPr marL="1599372" indent="-228482" algn="l" defTabSz="456963" rtl="0" eaLnBrk="1" latinLnBrk="0" hangingPunct="1">
              <a:spcBef>
                <a:spcPct val="20000"/>
              </a:spcBef>
              <a:buFont typeface="Arial"/>
              <a:buChar char="–"/>
              <a:defRPr sz="2000" kern="1200">
                <a:solidFill>
                  <a:schemeClr val="tx1"/>
                </a:solidFill>
                <a:latin typeface="+mn-lt"/>
                <a:ea typeface="+mn-ea"/>
                <a:cs typeface="+mn-cs"/>
              </a:defRPr>
            </a:lvl4pPr>
            <a:lvl5pPr marL="2056334" indent="-228482" algn="l" defTabSz="456963" rtl="0" eaLnBrk="1" latinLnBrk="0" hangingPunct="1">
              <a:spcBef>
                <a:spcPct val="20000"/>
              </a:spcBef>
              <a:buFont typeface="Arial"/>
              <a:buChar char="»"/>
              <a:defRPr sz="2000" kern="1200">
                <a:solidFill>
                  <a:schemeClr val="tx1"/>
                </a:solidFill>
                <a:latin typeface="+mn-lt"/>
                <a:ea typeface="+mn-ea"/>
                <a:cs typeface="+mn-cs"/>
              </a:defRPr>
            </a:lvl5pPr>
            <a:lvl6pPr marL="2513297" indent="-228482" algn="l" defTabSz="456963" rtl="0" eaLnBrk="1" latinLnBrk="0" hangingPunct="1">
              <a:spcBef>
                <a:spcPct val="20000"/>
              </a:spcBef>
              <a:buFont typeface="Arial"/>
              <a:buChar char="•"/>
              <a:defRPr sz="2000" kern="1200">
                <a:solidFill>
                  <a:schemeClr val="tx1"/>
                </a:solidFill>
                <a:latin typeface="+mn-lt"/>
                <a:ea typeface="+mn-ea"/>
                <a:cs typeface="+mn-cs"/>
              </a:defRPr>
            </a:lvl6pPr>
            <a:lvl7pPr marL="2970260" indent="-228482" algn="l" defTabSz="456963" rtl="0" eaLnBrk="1" latinLnBrk="0" hangingPunct="1">
              <a:spcBef>
                <a:spcPct val="20000"/>
              </a:spcBef>
              <a:buFont typeface="Arial"/>
              <a:buChar char="•"/>
              <a:defRPr sz="2000" kern="1200">
                <a:solidFill>
                  <a:schemeClr val="tx1"/>
                </a:solidFill>
                <a:latin typeface="+mn-lt"/>
                <a:ea typeface="+mn-ea"/>
                <a:cs typeface="+mn-cs"/>
              </a:defRPr>
            </a:lvl7pPr>
            <a:lvl8pPr marL="3427223" indent="-228482" algn="l" defTabSz="456963" rtl="0" eaLnBrk="1" latinLnBrk="0" hangingPunct="1">
              <a:spcBef>
                <a:spcPct val="20000"/>
              </a:spcBef>
              <a:buFont typeface="Arial"/>
              <a:buChar char="•"/>
              <a:defRPr sz="2000" kern="1200">
                <a:solidFill>
                  <a:schemeClr val="tx1"/>
                </a:solidFill>
                <a:latin typeface="+mn-lt"/>
                <a:ea typeface="+mn-ea"/>
                <a:cs typeface="+mn-cs"/>
              </a:defRPr>
            </a:lvl8pPr>
            <a:lvl9pPr marL="3884186" indent="-228482" algn="l" defTabSz="456963" rtl="0" eaLnBrk="1" latinLnBrk="0" hangingPunct="1">
              <a:spcBef>
                <a:spcPct val="20000"/>
              </a:spcBef>
              <a:buFont typeface="Arial"/>
              <a:buChar char="•"/>
              <a:defRPr sz="2000" kern="1200">
                <a:solidFill>
                  <a:schemeClr val="tx1"/>
                </a:solidFill>
                <a:latin typeface="+mn-lt"/>
                <a:ea typeface="+mn-ea"/>
                <a:cs typeface="+mn-cs"/>
              </a:defRPr>
            </a:lvl9pPr>
          </a:lstStyle>
          <a:p>
            <a:pPr marL="513710" indent="-513710">
              <a:buFont typeface="+mj-lt"/>
              <a:buAutoNum type="arabicPeriod"/>
            </a:pPr>
            <a:r>
              <a:rPr lang="it-IT" dirty="0" err="1" smtClean="0"/>
              <a:t>Insulin</a:t>
            </a:r>
            <a:r>
              <a:rPr lang="it-IT" dirty="0" smtClean="0"/>
              <a:t> </a:t>
            </a:r>
            <a:r>
              <a:rPr lang="it-IT" dirty="0" err="1" smtClean="0"/>
              <a:t>activates</a:t>
            </a:r>
            <a:r>
              <a:rPr lang="it-IT" dirty="0" smtClean="0"/>
              <a:t> </a:t>
            </a:r>
            <a:r>
              <a:rPr lang="it-IT" dirty="0" err="1" smtClean="0"/>
              <a:t>its</a:t>
            </a:r>
            <a:r>
              <a:rPr lang="it-IT" dirty="0" smtClean="0"/>
              <a:t> </a:t>
            </a:r>
            <a:r>
              <a:rPr lang="it-IT" dirty="0" err="1" smtClean="0"/>
              <a:t>receptor</a:t>
            </a:r>
            <a:r>
              <a:rPr lang="it-IT" dirty="0" smtClean="0"/>
              <a:t> on </a:t>
            </a:r>
            <a:r>
              <a:rPr lang="it-IT" dirty="0" err="1" smtClean="0"/>
              <a:t>specific</a:t>
            </a:r>
            <a:r>
              <a:rPr lang="it-IT" dirty="0" smtClean="0"/>
              <a:t> </a:t>
            </a:r>
            <a:r>
              <a:rPr lang="it-IT" dirty="0" err="1" smtClean="0"/>
              <a:t>tissues</a:t>
            </a:r>
            <a:r>
              <a:rPr lang="it-IT" dirty="0" smtClean="0"/>
              <a:t>:</a:t>
            </a:r>
          </a:p>
          <a:p>
            <a:pPr lvl="1"/>
            <a:r>
              <a:rPr lang="it-IT" dirty="0" smtClean="0"/>
              <a:t>LIVER</a:t>
            </a:r>
          </a:p>
          <a:p>
            <a:pPr lvl="1"/>
            <a:r>
              <a:rPr lang="it-IT" dirty="0" smtClean="0"/>
              <a:t>ADIPOSE TISSUE</a:t>
            </a:r>
          </a:p>
          <a:p>
            <a:pPr lvl="1"/>
            <a:r>
              <a:rPr lang="it-IT" dirty="0" smtClean="0"/>
              <a:t>MUSCLE</a:t>
            </a:r>
          </a:p>
          <a:p>
            <a:pPr marL="513710" indent="-513710">
              <a:buFont typeface="+mj-lt"/>
              <a:buAutoNum type="arabicPeriod"/>
            </a:pPr>
            <a:r>
              <a:rPr lang="it-IT" dirty="0" smtClean="0"/>
              <a:t>Some </a:t>
            </a:r>
            <a:r>
              <a:rPr lang="it-IT" dirty="0" err="1" smtClean="0"/>
              <a:t>key</a:t>
            </a:r>
            <a:r>
              <a:rPr lang="it-IT" dirty="0" smtClean="0"/>
              <a:t> </a:t>
            </a:r>
            <a:r>
              <a:rPr lang="it-IT" dirty="0" err="1" smtClean="0"/>
              <a:t>enzymes</a:t>
            </a:r>
            <a:r>
              <a:rPr lang="it-IT" dirty="0" smtClean="0"/>
              <a:t> are </a:t>
            </a:r>
            <a:r>
              <a:rPr lang="it-IT" dirty="0" err="1" smtClean="0"/>
              <a:t>activated</a:t>
            </a:r>
            <a:r>
              <a:rPr lang="it-IT" dirty="0" smtClean="0"/>
              <a:t>/</a:t>
            </a:r>
            <a:r>
              <a:rPr lang="it-IT" dirty="0" err="1" smtClean="0"/>
              <a:t>inhibited</a:t>
            </a:r>
            <a:r>
              <a:rPr lang="it-IT" dirty="0" smtClean="0"/>
              <a:t> by </a:t>
            </a:r>
            <a:r>
              <a:rPr lang="it-IT" dirty="0" err="1" smtClean="0"/>
              <a:t>insulin-dependent</a:t>
            </a:r>
            <a:r>
              <a:rPr lang="it-IT" dirty="0" smtClean="0"/>
              <a:t> </a:t>
            </a:r>
            <a:r>
              <a:rPr lang="it-IT" dirty="0" err="1" smtClean="0"/>
              <a:t>effectors</a:t>
            </a:r>
            <a:endParaRPr lang="it-IT" dirty="0" smtClean="0"/>
          </a:p>
          <a:p>
            <a:pPr marL="513710" indent="-513710">
              <a:buFont typeface="+mj-lt"/>
              <a:buAutoNum type="arabicPeriod"/>
            </a:pPr>
            <a:r>
              <a:rPr lang="it-IT" dirty="0" smtClean="0"/>
              <a:t>Some </a:t>
            </a:r>
            <a:r>
              <a:rPr lang="it-IT" dirty="0" err="1" smtClean="0"/>
              <a:t>metabolic</a:t>
            </a:r>
            <a:r>
              <a:rPr lang="it-IT" dirty="0" smtClean="0"/>
              <a:t> </a:t>
            </a:r>
            <a:r>
              <a:rPr lang="it-IT" dirty="0" err="1" smtClean="0"/>
              <a:t>pathways</a:t>
            </a:r>
            <a:r>
              <a:rPr lang="it-IT" dirty="0" smtClean="0"/>
              <a:t> are </a:t>
            </a:r>
            <a:r>
              <a:rPr lang="it-IT" dirty="0" err="1" smtClean="0"/>
              <a:t>enhanced</a:t>
            </a:r>
            <a:r>
              <a:rPr lang="it-IT" dirty="0" smtClean="0"/>
              <a:t> or </a:t>
            </a:r>
            <a:r>
              <a:rPr lang="it-IT" dirty="0" err="1" smtClean="0"/>
              <a:t>repressed</a:t>
            </a:r>
            <a:endParaRPr lang="it-IT" dirty="0"/>
          </a:p>
        </p:txBody>
      </p:sp>
    </p:spTree>
    <p:extLst>
      <p:ext uri="{BB962C8B-B14F-4D97-AF65-F5344CB8AC3E}">
        <p14:creationId xmlns:p14="http://schemas.microsoft.com/office/powerpoint/2010/main" val="387071928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457200" y="274638"/>
            <a:ext cx="8229600" cy="773238"/>
          </a:xfrm>
        </p:spPr>
        <p:txBody>
          <a:bodyPr>
            <a:normAutofit fontScale="90000"/>
          </a:bodyPr>
          <a:lstStyle/>
          <a:p>
            <a:r>
              <a:rPr lang="it-IT" dirty="0" err="1"/>
              <a:t>Insulin</a:t>
            </a:r>
            <a:r>
              <a:rPr lang="it-IT" dirty="0"/>
              <a:t>- and IGF-1-signaling </a:t>
            </a:r>
            <a:r>
              <a:rPr lang="it-IT" dirty="0" err="1"/>
              <a:t>pathways</a:t>
            </a:r>
            <a:endParaRPr lang="it-IT" dirty="0"/>
          </a:p>
        </p:txBody>
      </p:sp>
      <p:sp>
        <p:nvSpPr>
          <p:cNvPr id="4" name="Segnaposto data 3"/>
          <p:cNvSpPr>
            <a:spLocks noGrp="1"/>
          </p:cNvSpPr>
          <p:nvPr>
            <p:ph type="dt" sz="half" idx="10"/>
          </p:nvPr>
        </p:nvSpPr>
        <p:spPr/>
        <p:txBody>
          <a:bodyPr/>
          <a:lstStyle/>
          <a:p>
            <a:r>
              <a:rPr lang="it-IT" smtClean="0"/>
              <a:t>16/04/2019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F8D0B087-4A76-5E4B-BE34-5988ADB55836}" type="slidenum">
              <a:rPr lang="it-IT" smtClean="0"/>
              <a:t>20</a:t>
            </a:fld>
            <a:endParaRPr lang="it-IT"/>
          </a:p>
        </p:txBody>
      </p:sp>
      <p:pic>
        <p:nvPicPr>
          <p:cNvPr id="8" name="Immagine 7"/>
          <p:cNvPicPr>
            <a:picLocks noChangeAspect="1"/>
          </p:cNvPicPr>
          <p:nvPr/>
        </p:nvPicPr>
        <p:blipFill>
          <a:blip r:embed="rId3"/>
          <a:stretch>
            <a:fillRect/>
          </a:stretch>
        </p:blipFill>
        <p:spPr>
          <a:xfrm>
            <a:off x="0" y="1047876"/>
            <a:ext cx="9144000" cy="5810124"/>
          </a:xfrm>
          <a:prstGeom prst="rect">
            <a:avLst/>
          </a:prstGeom>
        </p:spPr>
      </p:pic>
    </p:spTree>
    <p:extLst>
      <p:ext uri="{BB962C8B-B14F-4D97-AF65-F5344CB8AC3E}">
        <p14:creationId xmlns:p14="http://schemas.microsoft.com/office/powerpoint/2010/main" val="12931783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414511" fontAlgn="base" hangingPunct="0">
              <a:lnSpc>
                <a:spcPct val="93000"/>
              </a:lnSpc>
              <a:spcBef>
                <a:spcPct val="0"/>
              </a:spcBef>
              <a:spcAft>
                <a:spcPct val="0"/>
              </a:spcAft>
              <a:buClr>
                <a:srgbClr val="000000"/>
              </a:buClr>
              <a:buSzPct val="45000"/>
            </a:pPr>
            <a:r>
              <a:rPr lang="en-GB" sz="1500" b="1">
                <a:latin typeface="Arial" charset="0"/>
              </a:rPr>
              <a:t>Insulin signaling in muscle and adipose cells leading to recruitment of GLUT4 to the plasma membrane.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0800" y="6362590"/>
            <a:ext cx="1036800" cy="4147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400" y="979303"/>
            <a:ext cx="717552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986401" y="5972311"/>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414511" fontAlgn="base" hangingPunct="0">
              <a:lnSpc>
                <a:spcPct val="93000"/>
              </a:lnSpc>
              <a:spcBef>
                <a:spcPct val="0"/>
              </a:spcBef>
              <a:spcAft>
                <a:spcPct val="0"/>
              </a:spcAft>
              <a:buClr>
                <a:srgbClr val="000000"/>
              </a:buClr>
              <a:buSzPct val="45000"/>
            </a:pPr>
            <a:r>
              <a:rPr lang="en-GB" sz="1100" b="1">
                <a:latin typeface="Arial" charset="0"/>
              </a:rPr>
              <a:t>Victoria L. Tokarz et al. J Cell Biol 2018;217:2273-2289</a:t>
            </a:r>
          </a:p>
        </p:txBody>
      </p:sp>
      <p:sp>
        <p:nvSpPr>
          <p:cNvPr id="3077" name="Text Box 5"/>
          <p:cNvSpPr txBox="1">
            <a:spLocks noChangeArrowheads="1"/>
          </p:cNvSpPr>
          <p:nvPr/>
        </p:nvSpPr>
        <p:spPr bwMode="auto">
          <a:xfrm>
            <a:off x="97920" y="6613179"/>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defTabSz="414511" fontAlgn="base" hangingPunct="0">
              <a:lnSpc>
                <a:spcPct val="93000"/>
              </a:lnSpc>
              <a:spcBef>
                <a:spcPct val="0"/>
              </a:spcBef>
              <a:spcAft>
                <a:spcPct val="0"/>
              </a:spcAft>
              <a:buClr>
                <a:srgbClr val="000000"/>
              </a:buClr>
              <a:buSzPct val="45000"/>
            </a:pPr>
            <a:r>
              <a:rPr lang="en-GB" sz="900">
                <a:latin typeface="Arial" charset="0"/>
              </a:rPr>
              <a:t>© 2018 Tokarz et al.</a:t>
            </a:r>
          </a:p>
        </p:txBody>
      </p:sp>
    </p:spTree>
    <p:extLst>
      <p:ext uri="{BB962C8B-B14F-4D97-AF65-F5344CB8AC3E}">
        <p14:creationId xmlns:p14="http://schemas.microsoft.com/office/powerpoint/2010/main" val="321068581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ctrTitle"/>
          </p:nvPr>
        </p:nvSpPr>
        <p:spPr/>
        <p:txBody>
          <a:bodyPr/>
          <a:lstStyle/>
          <a:p>
            <a:r>
              <a:rPr lang="it-IT" dirty="0"/>
              <a:t>The </a:t>
            </a:r>
            <a:r>
              <a:rPr lang="it-IT" dirty="0" err="1"/>
              <a:t>effects</a:t>
            </a:r>
            <a:r>
              <a:rPr lang="it-IT" dirty="0"/>
              <a:t> of </a:t>
            </a:r>
            <a:r>
              <a:rPr lang="it-IT" dirty="0" err="1" smtClean="0"/>
              <a:t>insulin</a:t>
            </a:r>
            <a:r>
              <a:rPr lang="it-IT" dirty="0" smtClean="0"/>
              <a:t> </a:t>
            </a:r>
            <a:r>
              <a:rPr lang="it-IT" dirty="0"/>
              <a:t>on </a:t>
            </a:r>
            <a:br>
              <a:rPr lang="it-IT" dirty="0"/>
            </a:br>
            <a:r>
              <a:rPr lang="it-IT" dirty="0"/>
              <a:t> </a:t>
            </a:r>
            <a:r>
              <a:rPr lang="it-IT" dirty="0" err="1"/>
              <a:t>liver</a:t>
            </a:r>
            <a:r>
              <a:rPr lang="it-IT" dirty="0"/>
              <a:t>, adipose </a:t>
            </a:r>
            <a:r>
              <a:rPr lang="it-IT" dirty="0" err="1"/>
              <a:t>tissue</a:t>
            </a:r>
            <a:r>
              <a:rPr lang="it-IT" dirty="0"/>
              <a:t> and </a:t>
            </a:r>
            <a:r>
              <a:rPr lang="it-IT" dirty="0" err="1"/>
              <a:t>muscle</a:t>
            </a:r>
            <a:endParaRPr lang="it-IT" dirty="0"/>
          </a:p>
        </p:txBody>
      </p:sp>
      <p:sp>
        <p:nvSpPr>
          <p:cNvPr id="8" name="Sottotitolo 7"/>
          <p:cNvSpPr>
            <a:spLocks noGrp="1"/>
          </p:cNvSpPr>
          <p:nvPr>
            <p:ph type="subTitle" idx="1"/>
          </p:nvPr>
        </p:nvSpPr>
        <p:spPr/>
        <p:txBody>
          <a:bodyPr/>
          <a:lstStyle/>
          <a:p>
            <a:endParaRPr lang="it-IT"/>
          </a:p>
        </p:txBody>
      </p:sp>
      <p:sp>
        <p:nvSpPr>
          <p:cNvPr id="4" name="Segnaposto data 3"/>
          <p:cNvSpPr>
            <a:spLocks noGrp="1"/>
          </p:cNvSpPr>
          <p:nvPr>
            <p:ph type="dt" sz="half" idx="10"/>
          </p:nvPr>
        </p:nvSpPr>
        <p:spPr/>
        <p:txBody>
          <a:bodyPr/>
          <a:lstStyle/>
          <a:p>
            <a:r>
              <a:rPr lang="it-IT" smtClean="0"/>
              <a:t>16/04/2019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F8D0B087-4A76-5E4B-BE34-5988ADB55836}" type="slidenum">
              <a:rPr lang="it-IT" smtClean="0"/>
              <a:t>22</a:t>
            </a:fld>
            <a:endParaRPr lang="it-IT"/>
          </a:p>
        </p:txBody>
      </p:sp>
    </p:spTree>
    <p:extLst>
      <p:ext uri="{BB962C8B-B14F-4D97-AF65-F5344CB8AC3E}">
        <p14:creationId xmlns:p14="http://schemas.microsoft.com/office/powerpoint/2010/main" val="1607719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23</a:t>
            </a:fld>
            <a:endParaRPr lang="it-IT"/>
          </a:p>
        </p:txBody>
      </p:sp>
      <p:pic>
        <p:nvPicPr>
          <p:cNvPr id="6" name="Immagine 5"/>
          <p:cNvPicPr>
            <a:picLocks noChangeAspect="1"/>
          </p:cNvPicPr>
          <p:nvPr/>
        </p:nvPicPr>
        <p:blipFill>
          <a:blip r:embed="rId3"/>
          <a:stretch>
            <a:fillRect/>
          </a:stretch>
        </p:blipFill>
        <p:spPr>
          <a:xfrm>
            <a:off x="399790" y="6"/>
            <a:ext cx="8287017" cy="6848299"/>
          </a:xfrm>
          <a:prstGeom prst="rect">
            <a:avLst/>
          </a:prstGeom>
        </p:spPr>
      </p:pic>
    </p:spTree>
    <p:extLst>
      <p:ext uri="{BB962C8B-B14F-4D97-AF65-F5344CB8AC3E}">
        <p14:creationId xmlns:p14="http://schemas.microsoft.com/office/powerpoint/2010/main" val="1648148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FED STATE</a:t>
            </a:r>
            <a:endParaRPr lang="it-IT" dirty="0"/>
          </a:p>
        </p:txBody>
      </p:sp>
      <p:sp>
        <p:nvSpPr>
          <p:cNvPr id="6" name="Sottotitolo 5"/>
          <p:cNvSpPr>
            <a:spLocks noGrp="1"/>
          </p:cNvSpPr>
          <p:nvPr>
            <p:ph idx="1"/>
          </p:nvPr>
        </p:nvSpPr>
        <p:spPr>
          <a:xfrm>
            <a:off x="457200" y="1210235"/>
            <a:ext cx="8229600" cy="4915931"/>
          </a:xfrm>
        </p:spPr>
        <p:txBody>
          <a:bodyPr>
            <a:normAutofit fontScale="70000" lnSpcReduction="20000"/>
          </a:bodyPr>
          <a:lstStyle/>
          <a:p>
            <a:pPr marL="0" indent="0" algn="ctr">
              <a:buNone/>
            </a:pPr>
            <a:r>
              <a:rPr lang="it-IT" b="1" dirty="0" smtClean="0"/>
              <a:t>Net </a:t>
            </a:r>
            <a:r>
              <a:rPr lang="it-IT" b="1" dirty="0" err="1" smtClean="0"/>
              <a:t>effect</a:t>
            </a:r>
            <a:endParaRPr lang="it-IT" b="1" dirty="0" smtClean="0"/>
          </a:p>
          <a:p>
            <a:pPr marL="0" indent="0" algn="ctr">
              <a:buNone/>
            </a:pPr>
            <a:endParaRPr lang="it-IT" b="1" dirty="0" smtClean="0"/>
          </a:p>
          <a:p>
            <a:r>
              <a:rPr lang="it-IT" dirty="0"/>
              <a:t>The </a:t>
            </a:r>
            <a:r>
              <a:rPr lang="it-IT" dirty="0" err="1"/>
              <a:t>muscle</a:t>
            </a:r>
            <a:r>
              <a:rPr lang="it-IT" dirty="0"/>
              <a:t> </a:t>
            </a:r>
            <a:r>
              <a:rPr lang="it-IT" dirty="0" err="1" smtClean="0"/>
              <a:t>takes</a:t>
            </a:r>
            <a:r>
              <a:rPr lang="it-IT" dirty="0" smtClean="0"/>
              <a:t> up </a:t>
            </a:r>
            <a:r>
              <a:rPr lang="it-IT" dirty="0" err="1" smtClean="0"/>
              <a:t>glucose</a:t>
            </a:r>
            <a:r>
              <a:rPr lang="it-IT" dirty="0" smtClean="0"/>
              <a:t> by GLUT4 </a:t>
            </a:r>
            <a:r>
              <a:rPr lang="it-IT" dirty="0" err="1" smtClean="0"/>
              <a:t>transporter</a:t>
            </a:r>
            <a:r>
              <a:rPr lang="it-IT" dirty="0" smtClean="0"/>
              <a:t> (</a:t>
            </a:r>
            <a:r>
              <a:rPr lang="it-IT" i="1" dirty="0" err="1" smtClean="0"/>
              <a:t>see</a:t>
            </a:r>
            <a:r>
              <a:rPr lang="it-IT" i="1" dirty="0" smtClean="0"/>
              <a:t> </a:t>
            </a:r>
            <a:r>
              <a:rPr lang="it-IT" i="1" dirty="0" err="1" smtClean="0"/>
              <a:t>next</a:t>
            </a:r>
            <a:r>
              <a:rPr lang="it-IT" i="1" dirty="0" smtClean="0"/>
              <a:t> slide</a:t>
            </a:r>
            <a:r>
              <a:rPr lang="it-IT" dirty="0" smtClean="0"/>
              <a:t>)</a:t>
            </a:r>
          </a:p>
          <a:p>
            <a:pPr lvl="1"/>
            <a:r>
              <a:rPr lang="it-IT" dirty="0" err="1" smtClean="0"/>
              <a:t>glycogenosynthesis</a:t>
            </a:r>
            <a:endParaRPr lang="it-IT" dirty="0" smtClean="0"/>
          </a:p>
          <a:p>
            <a:r>
              <a:rPr lang="it-IT" dirty="0" smtClean="0"/>
              <a:t>The adipose </a:t>
            </a:r>
            <a:r>
              <a:rPr lang="it-IT" dirty="0" err="1"/>
              <a:t>tissue</a:t>
            </a:r>
            <a:r>
              <a:rPr lang="it-IT" dirty="0"/>
              <a:t> </a:t>
            </a:r>
            <a:r>
              <a:rPr lang="it-IT" dirty="0" err="1" smtClean="0"/>
              <a:t>takes</a:t>
            </a:r>
            <a:r>
              <a:rPr lang="it-IT" dirty="0" smtClean="0"/>
              <a:t> </a:t>
            </a:r>
            <a:r>
              <a:rPr lang="it-IT" dirty="0"/>
              <a:t>up </a:t>
            </a:r>
            <a:r>
              <a:rPr lang="it-IT" dirty="0" err="1"/>
              <a:t>glucose</a:t>
            </a:r>
            <a:r>
              <a:rPr lang="it-IT" dirty="0"/>
              <a:t> by </a:t>
            </a:r>
            <a:r>
              <a:rPr lang="it-IT" dirty="0" smtClean="0"/>
              <a:t>GLUT4</a:t>
            </a:r>
          </a:p>
          <a:p>
            <a:pPr lvl="1"/>
            <a:r>
              <a:rPr lang="it-IT" dirty="0" err="1" smtClean="0"/>
              <a:t>glycolysis</a:t>
            </a:r>
            <a:endParaRPr lang="it-IT" dirty="0" smtClean="0"/>
          </a:p>
          <a:p>
            <a:pPr lvl="1"/>
            <a:r>
              <a:rPr lang="it-IT" dirty="0" err="1" smtClean="0"/>
              <a:t>fatty</a:t>
            </a:r>
            <a:r>
              <a:rPr lang="it-IT" dirty="0" smtClean="0"/>
              <a:t> acid and </a:t>
            </a:r>
            <a:r>
              <a:rPr lang="it-IT" dirty="0" err="1" smtClean="0"/>
              <a:t>triacylglycerol</a:t>
            </a:r>
            <a:r>
              <a:rPr lang="it-IT" dirty="0" smtClean="0"/>
              <a:t> </a:t>
            </a:r>
            <a:r>
              <a:rPr lang="it-IT" dirty="0" err="1" smtClean="0"/>
              <a:t>synthesis</a:t>
            </a:r>
            <a:endParaRPr lang="it-IT" dirty="0" smtClean="0"/>
          </a:p>
          <a:p>
            <a:r>
              <a:rPr lang="it-IT" dirty="0" smtClean="0"/>
              <a:t>The </a:t>
            </a:r>
            <a:r>
              <a:rPr lang="it-IT" dirty="0" err="1" smtClean="0"/>
              <a:t>liver</a:t>
            </a:r>
            <a:r>
              <a:rPr lang="it-IT" dirty="0" smtClean="0"/>
              <a:t> </a:t>
            </a:r>
            <a:r>
              <a:rPr lang="it-IT" dirty="0" err="1" smtClean="0"/>
              <a:t>takes</a:t>
            </a:r>
            <a:r>
              <a:rPr lang="it-IT" dirty="0" smtClean="0"/>
              <a:t> up </a:t>
            </a:r>
            <a:r>
              <a:rPr lang="it-IT" dirty="0" err="1" smtClean="0"/>
              <a:t>glucose</a:t>
            </a:r>
            <a:r>
              <a:rPr lang="it-IT" dirty="0" smtClean="0"/>
              <a:t> by GLUT2 </a:t>
            </a:r>
          </a:p>
          <a:p>
            <a:pPr lvl="1"/>
            <a:r>
              <a:rPr lang="it-IT" dirty="0" err="1" smtClean="0"/>
              <a:t>glycogenosynthesis</a:t>
            </a:r>
            <a:endParaRPr lang="it-IT" dirty="0" smtClean="0"/>
          </a:p>
          <a:p>
            <a:pPr lvl="1"/>
            <a:r>
              <a:rPr lang="it-IT" dirty="0" err="1" smtClean="0"/>
              <a:t>glycolysis</a:t>
            </a:r>
            <a:endParaRPr lang="it-IT" dirty="0" smtClean="0"/>
          </a:p>
          <a:p>
            <a:pPr lvl="1"/>
            <a:r>
              <a:rPr lang="it-IT" dirty="0" err="1"/>
              <a:t>fatty</a:t>
            </a:r>
            <a:r>
              <a:rPr lang="it-IT" dirty="0"/>
              <a:t> acid and </a:t>
            </a:r>
            <a:r>
              <a:rPr lang="it-IT" dirty="0" err="1"/>
              <a:t>triacylglycerol</a:t>
            </a:r>
            <a:r>
              <a:rPr lang="it-IT" dirty="0"/>
              <a:t> </a:t>
            </a:r>
            <a:r>
              <a:rPr lang="it-IT" dirty="0" err="1" smtClean="0"/>
              <a:t>synthesis</a:t>
            </a:r>
            <a:r>
              <a:rPr lang="it-IT" dirty="0" smtClean="0">
                <a:sym typeface="Wingdings"/>
              </a:rPr>
              <a:t> export </a:t>
            </a:r>
            <a:r>
              <a:rPr lang="it-IT" dirty="0" err="1" smtClean="0">
                <a:sym typeface="Wingdings"/>
              </a:rPr>
              <a:t>as</a:t>
            </a:r>
            <a:r>
              <a:rPr lang="it-IT" dirty="0" smtClean="0">
                <a:sym typeface="Wingdings"/>
              </a:rPr>
              <a:t> VLDL</a:t>
            </a:r>
            <a:endParaRPr lang="it-IT" dirty="0"/>
          </a:p>
          <a:p>
            <a:pPr marL="0" indent="0">
              <a:buNone/>
            </a:pPr>
            <a:endParaRPr lang="it-IT" dirty="0" smtClean="0"/>
          </a:p>
          <a:p>
            <a:pPr marL="0" indent="0" algn="ctr">
              <a:buNone/>
            </a:pPr>
            <a:r>
              <a:rPr lang="it-IT" dirty="0" smtClean="0"/>
              <a:t>GLYCEMIA IS BROUGH TO BASAL LEVELS WITHOUT LOSS VIA URINE</a:t>
            </a:r>
          </a:p>
          <a:p>
            <a:pPr marL="0" indent="0" algn="ctr">
              <a:buNone/>
            </a:pPr>
            <a:r>
              <a:rPr lang="it-IT" dirty="0" smtClean="0"/>
              <a:t>THE BRAIN CAN TAKE UP GLUCOSE</a:t>
            </a:r>
            <a:endParaRPr lang="it-IT" dirty="0"/>
          </a:p>
        </p:txBody>
      </p:sp>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24</a:t>
            </a:fld>
            <a:endParaRPr lang="it-IT"/>
          </a:p>
        </p:txBody>
      </p:sp>
    </p:spTree>
    <p:extLst>
      <p:ext uri="{BB962C8B-B14F-4D97-AF65-F5344CB8AC3E}">
        <p14:creationId xmlns:p14="http://schemas.microsoft.com/office/powerpoint/2010/main" val="2785656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it-IT" dirty="0" smtClean="0"/>
              <a:t>DIABETES</a:t>
            </a:r>
            <a:endParaRPr lang="it-IT" dirty="0"/>
          </a:p>
        </p:txBody>
      </p:sp>
      <p:sp>
        <p:nvSpPr>
          <p:cNvPr id="8" name="Segnaposto contenuto 7"/>
          <p:cNvSpPr>
            <a:spLocks noGrp="1"/>
          </p:cNvSpPr>
          <p:nvPr>
            <p:ph idx="1"/>
          </p:nvPr>
        </p:nvSpPr>
        <p:spPr/>
        <p:txBody>
          <a:bodyPr/>
          <a:lstStyle/>
          <a:p>
            <a:r>
              <a:rPr lang="it-IT" dirty="0" err="1" smtClean="0"/>
              <a:t>Type</a:t>
            </a:r>
            <a:r>
              <a:rPr lang="it-IT" dirty="0" smtClean="0"/>
              <a:t> I</a:t>
            </a:r>
          </a:p>
          <a:p>
            <a:pPr lvl="1"/>
            <a:r>
              <a:rPr lang="it-IT" dirty="0" err="1" smtClean="0"/>
              <a:t>Insulin</a:t>
            </a:r>
            <a:r>
              <a:rPr lang="it-IT" dirty="0" smtClean="0"/>
              <a:t> </a:t>
            </a:r>
            <a:r>
              <a:rPr lang="it-IT" dirty="0" err="1" smtClean="0"/>
              <a:t>deficiency</a:t>
            </a:r>
            <a:endParaRPr lang="it-IT" dirty="0" smtClean="0"/>
          </a:p>
          <a:p>
            <a:pPr lvl="1"/>
            <a:r>
              <a:rPr lang="it-IT" dirty="0" smtClean="0"/>
              <a:t>Auto-immune </a:t>
            </a:r>
            <a:r>
              <a:rPr lang="it-IT" dirty="0" err="1" smtClean="0"/>
              <a:t>disorder</a:t>
            </a:r>
            <a:r>
              <a:rPr lang="it-IT" dirty="0" smtClean="0"/>
              <a:t> of beta </a:t>
            </a:r>
            <a:r>
              <a:rPr lang="it-IT" dirty="0" err="1" smtClean="0"/>
              <a:t>cells</a:t>
            </a:r>
            <a:endParaRPr lang="it-IT" dirty="0" smtClean="0"/>
          </a:p>
          <a:p>
            <a:r>
              <a:rPr lang="it-IT" dirty="0" err="1" smtClean="0"/>
              <a:t>Type</a:t>
            </a:r>
            <a:r>
              <a:rPr lang="it-IT" dirty="0" smtClean="0"/>
              <a:t> II</a:t>
            </a:r>
          </a:p>
          <a:p>
            <a:pPr lvl="1"/>
            <a:r>
              <a:rPr lang="it-IT" dirty="0" err="1" smtClean="0"/>
              <a:t>Insulin</a:t>
            </a:r>
            <a:r>
              <a:rPr lang="it-IT" dirty="0" smtClean="0"/>
              <a:t> </a:t>
            </a:r>
            <a:r>
              <a:rPr lang="it-IT" dirty="0" err="1" smtClean="0"/>
              <a:t>resistance</a:t>
            </a:r>
            <a:endParaRPr lang="it-IT" dirty="0" smtClean="0"/>
          </a:p>
          <a:p>
            <a:pPr lvl="1"/>
            <a:r>
              <a:rPr lang="it-IT" dirty="0" err="1" smtClean="0"/>
              <a:t>hyperinsulinaemia</a:t>
            </a:r>
            <a:endParaRPr lang="it-IT" dirty="0" smtClean="0"/>
          </a:p>
          <a:p>
            <a:pPr lvl="1"/>
            <a:r>
              <a:rPr lang="it-IT" dirty="0" smtClean="0"/>
              <a:t>beta </a:t>
            </a:r>
            <a:r>
              <a:rPr lang="it-IT" dirty="0" err="1" smtClean="0"/>
              <a:t>cells</a:t>
            </a:r>
            <a:r>
              <a:rPr lang="it-IT" dirty="0" smtClean="0"/>
              <a:t> </a:t>
            </a:r>
            <a:r>
              <a:rPr lang="it-IT" dirty="0" err="1" smtClean="0"/>
              <a:t>failure</a:t>
            </a:r>
            <a:endParaRPr lang="it-IT" dirty="0" smtClean="0"/>
          </a:p>
          <a:p>
            <a:pPr lvl="2"/>
            <a:r>
              <a:rPr lang="it-IT" dirty="0" err="1" smtClean="0"/>
              <a:t>deficiency</a:t>
            </a:r>
            <a:r>
              <a:rPr lang="it-IT" dirty="0" smtClean="0"/>
              <a:t> and </a:t>
            </a:r>
            <a:r>
              <a:rPr lang="it-IT" dirty="0" err="1" smtClean="0"/>
              <a:t>resistance</a:t>
            </a:r>
            <a:r>
              <a:rPr lang="it-IT" dirty="0" smtClean="0"/>
              <a:t> combine</a:t>
            </a:r>
          </a:p>
          <a:p>
            <a:endParaRPr lang="it-IT" dirty="0"/>
          </a:p>
        </p:txBody>
      </p:sp>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25</a:t>
            </a:fld>
            <a:endParaRPr lang="it-IT"/>
          </a:p>
        </p:txBody>
      </p:sp>
    </p:spTree>
    <p:extLst>
      <p:ext uri="{BB962C8B-B14F-4D97-AF65-F5344CB8AC3E}">
        <p14:creationId xmlns:p14="http://schemas.microsoft.com/office/powerpoint/2010/main" val="225529740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fontScale="90000"/>
          </a:bodyPr>
          <a:lstStyle/>
          <a:p>
            <a:r>
              <a:rPr lang="it-IT" dirty="0" smtClean="0"/>
              <a:t>Natural </a:t>
            </a:r>
            <a:r>
              <a:rPr lang="it-IT" dirty="0" err="1" smtClean="0"/>
              <a:t>history</a:t>
            </a:r>
            <a:r>
              <a:rPr lang="it-IT" dirty="0" smtClean="0"/>
              <a:t> of </a:t>
            </a:r>
            <a:r>
              <a:rPr lang="it-IT" dirty="0" err="1" smtClean="0"/>
              <a:t>Type</a:t>
            </a:r>
            <a:r>
              <a:rPr lang="it-IT" dirty="0" smtClean="0"/>
              <a:t> 1 and </a:t>
            </a:r>
            <a:r>
              <a:rPr lang="it-IT" dirty="0" err="1" smtClean="0"/>
              <a:t>Type</a:t>
            </a:r>
            <a:r>
              <a:rPr lang="it-IT" dirty="0" smtClean="0"/>
              <a:t> 2 </a:t>
            </a:r>
            <a:r>
              <a:rPr lang="it-IT" dirty="0" err="1" smtClean="0"/>
              <a:t>diabetes</a:t>
            </a:r>
            <a:endParaRPr lang="it-IT" dirty="0"/>
          </a:p>
        </p:txBody>
      </p:sp>
      <p:sp>
        <p:nvSpPr>
          <p:cNvPr id="4" name="Segnaposto data 3"/>
          <p:cNvSpPr>
            <a:spLocks noGrp="1"/>
          </p:cNvSpPr>
          <p:nvPr>
            <p:ph type="dt" sz="half" idx="10"/>
          </p:nvPr>
        </p:nvSpPr>
        <p:spPr/>
        <p:txBody>
          <a:bodyPr/>
          <a:lstStyle/>
          <a:p>
            <a:r>
              <a:rPr lang="it-IT" smtClean="0"/>
              <a:t>16/04/2019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F8D0B087-4A76-5E4B-BE34-5988ADB55836}" type="slidenum">
              <a:rPr lang="it-IT" smtClean="0"/>
              <a:t>26</a:t>
            </a:fld>
            <a:endParaRPr lang="it-IT"/>
          </a:p>
        </p:txBody>
      </p:sp>
      <p:pic>
        <p:nvPicPr>
          <p:cNvPr id="8" name="Immagine 7"/>
          <p:cNvPicPr>
            <a:picLocks noChangeAspect="1"/>
          </p:cNvPicPr>
          <p:nvPr/>
        </p:nvPicPr>
        <p:blipFill>
          <a:blip r:embed="rId3"/>
          <a:stretch>
            <a:fillRect/>
          </a:stretch>
        </p:blipFill>
        <p:spPr>
          <a:xfrm>
            <a:off x="159516" y="2197099"/>
            <a:ext cx="8984484" cy="2793253"/>
          </a:xfrm>
          <a:prstGeom prst="rect">
            <a:avLst/>
          </a:prstGeom>
        </p:spPr>
      </p:pic>
    </p:spTree>
    <p:extLst>
      <p:ext uri="{BB962C8B-B14F-4D97-AF65-F5344CB8AC3E}">
        <p14:creationId xmlns:p14="http://schemas.microsoft.com/office/powerpoint/2010/main" val="3769741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2800" dirty="0" err="1"/>
              <a:t>Changes</a:t>
            </a:r>
            <a:r>
              <a:rPr lang="it-IT" sz="2800" dirty="0"/>
              <a:t> in beta </a:t>
            </a:r>
            <a:r>
              <a:rPr lang="it-IT" sz="2800" dirty="0" err="1"/>
              <a:t>cell</a:t>
            </a:r>
            <a:r>
              <a:rPr lang="it-IT" sz="2800" dirty="0"/>
              <a:t> </a:t>
            </a:r>
            <a:r>
              <a:rPr lang="it-IT" sz="2800" dirty="0" err="1"/>
              <a:t>workload</a:t>
            </a:r>
            <a:r>
              <a:rPr lang="it-IT" sz="2800" dirty="0"/>
              <a:t> </a:t>
            </a:r>
            <a:r>
              <a:rPr lang="it-IT" sz="2800" dirty="0" err="1"/>
              <a:t>during</a:t>
            </a:r>
            <a:r>
              <a:rPr lang="it-IT" sz="2800" dirty="0"/>
              <a:t> the </a:t>
            </a:r>
            <a:r>
              <a:rPr lang="it-IT" sz="2800" dirty="0" err="1"/>
              <a:t>development</a:t>
            </a:r>
            <a:r>
              <a:rPr lang="it-IT" sz="2800" dirty="0"/>
              <a:t> of </a:t>
            </a:r>
            <a:r>
              <a:rPr lang="it-IT" sz="2800" dirty="0" err="1"/>
              <a:t>Type</a:t>
            </a:r>
            <a:r>
              <a:rPr lang="it-IT" sz="2800" dirty="0"/>
              <a:t> 2 </a:t>
            </a:r>
            <a:r>
              <a:rPr lang="it-IT" sz="2800" dirty="0" err="1"/>
              <a:t>diabetes</a:t>
            </a:r>
            <a:r>
              <a:rPr lang="it-IT" sz="2800" dirty="0"/>
              <a:t> </a:t>
            </a:r>
            <a:r>
              <a:rPr lang="it-IT" sz="2800" dirty="0" err="1"/>
              <a:t>mellitus</a:t>
            </a:r>
            <a:endParaRPr lang="it-IT" sz="2800" dirty="0"/>
          </a:p>
        </p:txBody>
      </p:sp>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27</a:t>
            </a:fld>
            <a:endParaRPr lang="it-IT"/>
          </a:p>
        </p:txBody>
      </p:sp>
      <p:pic>
        <p:nvPicPr>
          <p:cNvPr id="6" name="Immagine 5"/>
          <p:cNvPicPr>
            <a:picLocks noChangeAspect="1"/>
          </p:cNvPicPr>
          <p:nvPr/>
        </p:nvPicPr>
        <p:blipFill>
          <a:blip r:embed="rId3"/>
          <a:stretch>
            <a:fillRect/>
          </a:stretch>
        </p:blipFill>
        <p:spPr>
          <a:xfrm>
            <a:off x="1131047" y="1522508"/>
            <a:ext cx="6553200" cy="4965700"/>
          </a:xfrm>
          <a:prstGeom prst="rect">
            <a:avLst/>
          </a:prstGeom>
        </p:spPr>
      </p:pic>
    </p:spTree>
    <p:extLst>
      <p:ext uri="{BB962C8B-B14F-4D97-AF65-F5344CB8AC3E}">
        <p14:creationId xmlns:p14="http://schemas.microsoft.com/office/powerpoint/2010/main" val="1452887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dirty="0" err="1"/>
              <a:t>Molecular</a:t>
            </a:r>
            <a:r>
              <a:rPr lang="it-IT" sz="3600" dirty="0"/>
              <a:t> </a:t>
            </a:r>
            <a:r>
              <a:rPr lang="it-IT" sz="3600" dirty="0" err="1"/>
              <a:t>pathology</a:t>
            </a:r>
            <a:r>
              <a:rPr lang="it-IT" sz="3600" dirty="0"/>
              <a:t> of b </a:t>
            </a:r>
            <a:r>
              <a:rPr lang="it-IT" sz="3600" dirty="0" err="1"/>
              <a:t>cell</a:t>
            </a:r>
            <a:r>
              <a:rPr lang="it-IT" sz="3600" dirty="0"/>
              <a:t> </a:t>
            </a:r>
            <a:r>
              <a:rPr lang="it-IT" sz="3600" dirty="0" err="1"/>
              <a:t>apoptosis</a:t>
            </a:r>
            <a:endParaRPr lang="it-IT" sz="3600" dirty="0"/>
          </a:p>
        </p:txBody>
      </p:sp>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28</a:t>
            </a:fld>
            <a:endParaRPr lang="it-IT"/>
          </a:p>
        </p:txBody>
      </p:sp>
      <p:pic>
        <p:nvPicPr>
          <p:cNvPr id="6" name="Immagine 5"/>
          <p:cNvPicPr>
            <a:picLocks noChangeAspect="1"/>
          </p:cNvPicPr>
          <p:nvPr/>
        </p:nvPicPr>
        <p:blipFill>
          <a:blip r:embed="rId2"/>
          <a:stretch>
            <a:fillRect/>
          </a:stretch>
        </p:blipFill>
        <p:spPr>
          <a:xfrm>
            <a:off x="1435100" y="1417638"/>
            <a:ext cx="6273800" cy="4635500"/>
          </a:xfrm>
          <a:prstGeom prst="rect">
            <a:avLst/>
          </a:prstGeom>
        </p:spPr>
      </p:pic>
    </p:spTree>
    <p:extLst>
      <p:ext uri="{BB962C8B-B14F-4D97-AF65-F5344CB8AC3E}">
        <p14:creationId xmlns:p14="http://schemas.microsoft.com/office/powerpoint/2010/main" val="1436516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smtClean="0"/>
              <a:t>Mechanism</a:t>
            </a:r>
            <a:r>
              <a:rPr lang="it-IT" dirty="0" smtClean="0"/>
              <a:t> of </a:t>
            </a:r>
            <a:r>
              <a:rPr lang="it-IT" dirty="0" err="1" smtClean="0"/>
              <a:t>glycemic</a:t>
            </a:r>
            <a:r>
              <a:rPr lang="it-IT" dirty="0" smtClean="0"/>
              <a:t> </a:t>
            </a:r>
            <a:r>
              <a:rPr lang="it-IT" dirty="0" err="1" smtClean="0"/>
              <a:t>homeostasis</a:t>
            </a:r>
            <a:endParaRPr lang="it-IT" dirty="0"/>
          </a:p>
        </p:txBody>
      </p:sp>
      <p:sp>
        <p:nvSpPr>
          <p:cNvPr id="3" name="Segnaposto contenuto 2"/>
          <p:cNvSpPr>
            <a:spLocks noGrp="1"/>
          </p:cNvSpPr>
          <p:nvPr>
            <p:ph idx="1"/>
          </p:nvPr>
        </p:nvSpPr>
        <p:spPr/>
        <p:txBody>
          <a:bodyPr>
            <a:normAutofit fontScale="92500" lnSpcReduction="10000"/>
          </a:bodyPr>
          <a:lstStyle/>
          <a:p>
            <a:r>
              <a:rPr lang="it-IT" dirty="0" smtClean="0"/>
              <a:t>The </a:t>
            </a:r>
            <a:r>
              <a:rPr lang="it-IT" dirty="0" err="1" smtClean="0"/>
              <a:t>prevailing</a:t>
            </a:r>
            <a:r>
              <a:rPr lang="it-IT" dirty="0" smtClean="0"/>
              <a:t> state </a:t>
            </a:r>
            <a:r>
              <a:rPr lang="it-IT" dirty="0" err="1" smtClean="0"/>
              <a:t>is</a:t>
            </a:r>
            <a:r>
              <a:rPr lang="it-IT" dirty="0" smtClean="0"/>
              <a:t> </a:t>
            </a:r>
            <a:r>
              <a:rPr lang="it-IT" dirty="0" err="1" smtClean="0"/>
              <a:t>fasting</a:t>
            </a:r>
            <a:endParaRPr lang="it-IT" dirty="0" smtClean="0"/>
          </a:p>
          <a:p>
            <a:pPr lvl="1"/>
            <a:r>
              <a:rPr lang="it-IT" dirty="0" smtClean="0"/>
              <a:t>the </a:t>
            </a:r>
            <a:r>
              <a:rPr lang="it-IT" dirty="0" err="1" smtClean="0"/>
              <a:t>prevailing</a:t>
            </a:r>
            <a:r>
              <a:rPr lang="it-IT" dirty="0" smtClean="0"/>
              <a:t> </a:t>
            </a:r>
            <a:r>
              <a:rPr lang="it-IT" dirty="0" err="1" smtClean="0"/>
              <a:t>hormone</a:t>
            </a:r>
            <a:r>
              <a:rPr lang="it-IT" dirty="0" smtClean="0"/>
              <a:t> </a:t>
            </a:r>
            <a:r>
              <a:rPr lang="it-IT" dirty="0" err="1" smtClean="0"/>
              <a:t>is</a:t>
            </a:r>
            <a:r>
              <a:rPr lang="it-IT" dirty="0" smtClean="0"/>
              <a:t> GLUCAGON</a:t>
            </a:r>
          </a:p>
          <a:p>
            <a:pPr lvl="1"/>
            <a:r>
              <a:rPr lang="it-IT" dirty="0" smtClean="0"/>
              <a:t>Some </a:t>
            </a:r>
            <a:r>
              <a:rPr lang="it-IT" dirty="0" err="1" smtClean="0"/>
              <a:t>organs</a:t>
            </a:r>
            <a:r>
              <a:rPr lang="it-IT" dirty="0" smtClean="0"/>
              <a:t> (</a:t>
            </a:r>
            <a:r>
              <a:rPr lang="it-IT" dirty="0" err="1" smtClean="0"/>
              <a:t>esp</a:t>
            </a:r>
            <a:r>
              <a:rPr lang="it-IT" dirty="0" smtClean="0"/>
              <a:t>. the brain) </a:t>
            </a:r>
            <a:r>
              <a:rPr lang="it-IT" dirty="0" err="1" smtClean="0"/>
              <a:t>consume</a:t>
            </a:r>
            <a:r>
              <a:rPr lang="it-IT" dirty="0" smtClean="0"/>
              <a:t> </a:t>
            </a:r>
            <a:r>
              <a:rPr lang="it-IT" dirty="0" err="1" smtClean="0"/>
              <a:t>glucose</a:t>
            </a:r>
            <a:endParaRPr lang="it-IT" dirty="0" smtClean="0"/>
          </a:p>
          <a:p>
            <a:pPr lvl="1"/>
            <a:r>
              <a:rPr lang="it-IT" dirty="0" err="1" smtClean="0"/>
              <a:t>Other</a:t>
            </a:r>
            <a:r>
              <a:rPr lang="it-IT" dirty="0" smtClean="0"/>
              <a:t> </a:t>
            </a:r>
            <a:r>
              <a:rPr lang="it-IT" dirty="0" err="1" smtClean="0"/>
              <a:t>organs</a:t>
            </a:r>
            <a:r>
              <a:rPr lang="it-IT" dirty="0" smtClean="0"/>
              <a:t> (</a:t>
            </a:r>
            <a:r>
              <a:rPr lang="it-IT" dirty="0" err="1" smtClean="0"/>
              <a:t>muscle</a:t>
            </a:r>
            <a:r>
              <a:rPr lang="it-IT" dirty="0" smtClean="0"/>
              <a:t> and </a:t>
            </a:r>
            <a:r>
              <a:rPr lang="it-IT" dirty="0" err="1" smtClean="0"/>
              <a:t>liver</a:t>
            </a:r>
            <a:r>
              <a:rPr lang="it-IT" dirty="0" smtClean="0"/>
              <a:t>) </a:t>
            </a:r>
            <a:r>
              <a:rPr lang="it-IT" dirty="0" err="1" smtClean="0"/>
              <a:t>consume</a:t>
            </a:r>
            <a:r>
              <a:rPr lang="it-IT" dirty="0" smtClean="0"/>
              <a:t> </a:t>
            </a:r>
            <a:r>
              <a:rPr lang="it-IT" dirty="0" err="1" smtClean="0"/>
              <a:t>fatty</a:t>
            </a:r>
            <a:r>
              <a:rPr lang="it-IT" dirty="0" smtClean="0"/>
              <a:t> </a:t>
            </a:r>
            <a:r>
              <a:rPr lang="it-IT" dirty="0" err="1" smtClean="0"/>
              <a:t>acids</a:t>
            </a:r>
            <a:endParaRPr lang="it-IT" dirty="0" smtClean="0"/>
          </a:p>
          <a:p>
            <a:pPr lvl="1"/>
            <a:r>
              <a:rPr lang="it-IT" dirty="0" err="1" smtClean="0"/>
              <a:t>Glucose</a:t>
            </a:r>
            <a:r>
              <a:rPr lang="it-IT" dirty="0" smtClean="0"/>
              <a:t> </a:t>
            </a:r>
            <a:r>
              <a:rPr lang="it-IT" dirty="0" err="1" smtClean="0"/>
              <a:t>is</a:t>
            </a:r>
            <a:r>
              <a:rPr lang="it-IT" dirty="0" smtClean="0"/>
              <a:t> </a:t>
            </a:r>
            <a:r>
              <a:rPr lang="it-IT" dirty="0" err="1" smtClean="0"/>
              <a:t>continuously</a:t>
            </a:r>
            <a:r>
              <a:rPr lang="it-IT" dirty="0" smtClean="0"/>
              <a:t> </a:t>
            </a:r>
            <a:r>
              <a:rPr lang="it-IT" dirty="0" err="1" smtClean="0"/>
              <a:t>supplied</a:t>
            </a:r>
            <a:r>
              <a:rPr lang="it-IT" dirty="0" smtClean="0"/>
              <a:t> by the </a:t>
            </a:r>
            <a:r>
              <a:rPr lang="it-IT" dirty="0" err="1" smtClean="0"/>
              <a:t>liver</a:t>
            </a:r>
            <a:r>
              <a:rPr lang="it-IT" dirty="0" smtClean="0"/>
              <a:t>, via </a:t>
            </a:r>
            <a:r>
              <a:rPr lang="it-IT" dirty="0" err="1" smtClean="0"/>
              <a:t>gluconeogenesis</a:t>
            </a:r>
            <a:r>
              <a:rPr lang="it-IT" dirty="0" smtClean="0"/>
              <a:t> </a:t>
            </a:r>
            <a:r>
              <a:rPr lang="it-IT" dirty="0" smtClean="0">
                <a:sym typeface="Wingdings"/>
              </a:rPr>
              <a:t> </a:t>
            </a:r>
            <a:r>
              <a:rPr lang="it-IT" b="1" i="1" dirty="0" err="1" smtClean="0">
                <a:sym typeface="Wingdings"/>
              </a:rPr>
              <a:t>glycemia</a:t>
            </a:r>
            <a:r>
              <a:rPr lang="it-IT" b="1" i="1" dirty="0" smtClean="0">
                <a:sym typeface="Wingdings"/>
              </a:rPr>
              <a:t> </a:t>
            </a:r>
            <a:r>
              <a:rPr lang="it-IT" b="1" i="1" dirty="0" err="1" smtClean="0">
                <a:sym typeface="Wingdings"/>
              </a:rPr>
              <a:t>will</a:t>
            </a:r>
            <a:r>
              <a:rPr lang="it-IT" b="1" i="1" dirty="0" smtClean="0">
                <a:sym typeface="Wingdings"/>
              </a:rPr>
              <a:t> </a:t>
            </a:r>
            <a:r>
              <a:rPr lang="it-IT" b="1" i="1" dirty="0" err="1" smtClean="0">
                <a:sym typeface="Wingdings"/>
              </a:rPr>
              <a:t>not</a:t>
            </a:r>
            <a:r>
              <a:rPr lang="it-IT" b="1" i="1" dirty="0" smtClean="0">
                <a:sym typeface="Wingdings"/>
              </a:rPr>
              <a:t> </a:t>
            </a:r>
            <a:r>
              <a:rPr lang="it-IT" b="1" i="1" dirty="0" err="1" smtClean="0">
                <a:sym typeface="Wingdings"/>
              </a:rPr>
              <a:t>decrease</a:t>
            </a:r>
            <a:endParaRPr lang="it-IT" b="1" i="1" dirty="0" smtClean="0"/>
          </a:p>
          <a:p>
            <a:r>
              <a:rPr lang="it-IT" dirty="0" err="1" smtClean="0"/>
              <a:t>Upon</a:t>
            </a:r>
            <a:r>
              <a:rPr lang="it-IT" dirty="0" smtClean="0"/>
              <a:t> </a:t>
            </a:r>
            <a:r>
              <a:rPr lang="it-IT" dirty="0" err="1" smtClean="0"/>
              <a:t>feeding</a:t>
            </a:r>
            <a:r>
              <a:rPr lang="it-IT" dirty="0" smtClean="0"/>
              <a:t> </a:t>
            </a:r>
            <a:r>
              <a:rPr lang="it-IT" dirty="0" err="1" smtClean="0"/>
              <a:t>carbohydrates</a:t>
            </a:r>
            <a:r>
              <a:rPr lang="it-IT" dirty="0" smtClean="0"/>
              <a:t> </a:t>
            </a:r>
          </a:p>
          <a:p>
            <a:pPr lvl="1"/>
            <a:r>
              <a:rPr lang="it-IT" dirty="0" smtClean="0"/>
              <a:t>the </a:t>
            </a:r>
            <a:r>
              <a:rPr lang="it-IT" dirty="0" err="1" smtClean="0"/>
              <a:t>hormone</a:t>
            </a:r>
            <a:r>
              <a:rPr lang="it-IT" dirty="0" smtClean="0"/>
              <a:t> INSULIN </a:t>
            </a:r>
            <a:r>
              <a:rPr lang="it-IT" dirty="0" err="1" smtClean="0"/>
              <a:t>is</a:t>
            </a:r>
            <a:r>
              <a:rPr lang="it-IT" dirty="0" smtClean="0"/>
              <a:t> </a:t>
            </a:r>
            <a:r>
              <a:rPr lang="it-IT" dirty="0" err="1" smtClean="0"/>
              <a:t>released</a:t>
            </a:r>
            <a:endParaRPr lang="it-IT" dirty="0" smtClean="0"/>
          </a:p>
          <a:p>
            <a:pPr lvl="1"/>
            <a:r>
              <a:rPr lang="it-IT" dirty="0" err="1" smtClean="0"/>
              <a:t>Muscle</a:t>
            </a:r>
            <a:r>
              <a:rPr lang="it-IT" dirty="0" smtClean="0"/>
              <a:t>, </a:t>
            </a:r>
            <a:r>
              <a:rPr lang="it-IT" dirty="0" err="1" smtClean="0"/>
              <a:t>liver</a:t>
            </a:r>
            <a:r>
              <a:rPr lang="it-IT" dirty="0" smtClean="0"/>
              <a:t> and adipose </a:t>
            </a:r>
            <a:r>
              <a:rPr lang="it-IT" dirty="0" err="1" smtClean="0"/>
              <a:t>tissue</a:t>
            </a:r>
            <a:r>
              <a:rPr lang="it-IT" dirty="0" smtClean="0"/>
              <a:t> </a:t>
            </a:r>
            <a:r>
              <a:rPr lang="it-IT" dirty="0" err="1" smtClean="0"/>
              <a:t>become</a:t>
            </a:r>
            <a:r>
              <a:rPr lang="it-IT" dirty="0" smtClean="0"/>
              <a:t> the </a:t>
            </a:r>
            <a:r>
              <a:rPr lang="it-IT" dirty="0" err="1" smtClean="0"/>
              <a:t>highest</a:t>
            </a:r>
            <a:r>
              <a:rPr lang="it-IT" dirty="0" smtClean="0"/>
              <a:t> consumers of </a:t>
            </a:r>
            <a:r>
              <a:rPr lang="it-IT" dirty="0" err="1" smtClean="0"/>
              <a:t>glucose</a:t>
            </a:r>
            <a:r>
              <a:rPr lang="it-IT" dirty="0" smtClean="0"/>
              <a:t> </a:t>
            </a:r>
            <a:r>
              <a:rPr lang="it-IT" dirty="0">
                <a:sym typeface="Wingdings"/>
              </a:rPr>
              <a:t> </a:t>
            </a:r>
            <a:r>
              <a:rPr lang="it-IT" b="1" i="1" dirty="0" err="1">
                <a:sym typeface="Wingdings"/>
              </a:rPr>
              <a:t>glycemia</a:t>
            </a:r>
            <a:r>
              <a:rPr lang="it-IT" b="1" i="1" dirty="0">
                <a:sym typeface="Wingdings"/>
              </a:rPr>
              <a:t> </a:t>
            </a:r>
            <a:r>
              <a:rPr lang="it-IT" b="1" i="1" dirty="0" err="1">
                <a:sym typeface="Wingdings"/>
              </a:rPr>
              <a:t>will</a:t>
            </a:r>
            <a:r>
              <a:rPr lang="it-IT" b="1" i="1" dirty="0">
                <a:sym typeface="Wingdings"/>
              </a:rPr>
              <a:t> </a:t>
            </a:r>
            <a:r>
              <a:rPr lang="it-IT" b="1" i="1" dirty="0" err="1">
                <a:sym typeface="Wingdings"/>
              </a:rPr>
              <a:t>not</a:t>
            </a:r>
            <a:r>
              <a:rPr lang="it-IT" b="1" i="1" dirty="0">
                <a:sym typeface="Wingdings"/>
              </a:rPr>
              <a:t> </a:t>
            </a:r>
            <a:r>
              <a:rPr lang="it-IT" b="1" i="1" dirty="0" err="1" smtClean="0">
                <a:sym typeface="Wingdings"/>
              </a:rPr>
              <a:t>increase</a:t>
            </a:r>
            <a:endParaRPr lang="it-IT" b="1" i="1" dirty="0"/>
          </a:p>
          <a:p>
            <a:pPr lvl="1"/>
            <a:endParaRPr lang="it-IT" dirty="0"/>
          </a:p>
        </p:txBody>
      </p:sp>
      <p:sp>
        <p:nvSpPr>
          <p:cNvPr id="4" name="Segnaposto data 3"/>
          <p:cNvSpPr>
            <a:spLocks noGrp="1"/>
          </p:cNvSpPr>
          <p:nvPr>
            <p:ph type="dt" sz="half" idx="10"/>
          </p:nvPr>
        </p:nvSpPr>
        <p:spPr/>
        <p:txBody>
          <a:bodyPr/>
          <a:lstStyle/>
          <a:p>
            <a:r>
              <a:rPr lang="it-IT" dirty="0" smtClean="0"/>
              <a:t>16/04/2019</a:t>
            </a:r>
            <a:endParaRPr lang="it-IT" dirty="0"/>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F8D0B087-4A76-5E4B-BE34-5988ADB55836}" type="slidenum">
              <a:rPr lang="it-IT" smtClean="0"/>
              <a:t>2</a:t>
            </a:fld>
            <a:endParaRPr lang="it-IT"/>
          </a:p>
        </p:txBody>
      </p:sp>
    </p:spTree>
    <p:extLst>
      <p:ext uri="{BB962C8B-B14F-4D97-AF65-F5344CB8AC3E}">
        <p14:creationId xmlns:p14="http://schemas.microsoft.com/office/powerpoint/2010/main" val="6119560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ctrTitle"/>
          </p:nvPr>
        </p:nvSpPr>
        <p:spPr/>
        <p:txBody>
          <a:bodyPr/>
          <a:lstStyle/>
          <a:p>
            <a:r>
              <a:rPr lang="it-IT" dirty="0" smtClean="0"/>
              <a:t>The </a:t>
            </a:r>
            <a:r>
              <a:rPr lang="it-IT" dirty="0" err="1" smtClean="0"/>
              <a:t>glucose</a:t>
            </a:r>
            <a:r>
              <a:rPr lang="it-IT" dirty="0" smtClean="0"/>
              <a:t> </a:t>
            </a:r>
            <a:r>
              <a:rPr lang="it-IT" dirty="0" err="1" smtClean="0"/>
              <a:t>blow</a:t>
            </a:r>
            <a:endParaRPr lang="it-IT" dirty="0"/>
          </a:p>
        </p:txBody>
      </p:sp>
      <p:sp>
        <p:nvSpPr>
          <p:cNvPr id="7" name="Sottotitolo 6"/>
          <p:cNvSpPr>
            <a:spLocks noGrp="1"/>
          </p:cNvSpPr>
          <p:nvPr>
            <p:ph type="subTitle" idx="1"/>
          </p:nvPr>
        </p:nvSpPr>
        <p:spPr/>
        <p:txBody>
          <a:bodyPr>
            <a:normAutofit fontScale="70000" lnSpcReduction="20000"/>
          </a:bodyPr>
          <a:lstStyle/>
          <a:p>
            <a:r>
              <a:rPr lang="it-IT" dirty="0" smtClean="0"/>
              <a:t>by </a:t>
            </a:r>
          </a:p>
          <a:p>
            <a:r>
              <a:rPr lang="it-IT" dirty="0" err="1" smtClean="0"/>
              <a:t>sweetened</a:t>
            </a:r>
            <a:r>
              <a:rPr lang="it-IT" dirty="0" smtClean="0"/>
              <a:t> </a:t>
            </a:r>
            <a:r>
              <a:rPr lang="it-IT" dirty="0" err="1" smtClean="0"/>
              <a:t>drinks</a:t>
            </a:r>
            <a:endParaRPr lang="it-IT" dirty="0" smtClean="0"/>
          </a:p>
          <a:p>
            <a:r>
              <a:rPr lang="it-IT" dirty="0" err="1" smtClean="0"/>
              <a:t>icecream</a:t>
            </a:r>
            <a:endParaRPr lang="it-IT" dirty="0" smtClean="0"/>
          </a:p>
          <a:p>
            <a:r>
              <a:rPr lang="it-IT" dirty="0" err="1" smtClean="0"/>
              <a:t>chocolate</a:t>
            </a:r>
            <a:endParaRPr lang="it-IT" dirty="0" smtClean="0"/>
          </a:p>
          <a:p>
            <a:r>
              <a:rPr lang="it-IT" dirty="0" err="1" smtClean="0"/>
              <a:t>etc</a:t>
            </a:r>
            <a:endParaRPr lang="it-IT" dirty="0" smtClean="0"/>
          </a:p>
          <a:p>
            <a:endParaRPr lang="it-IT" dirty="0"/>
          </a:p>
        </p:txBody>
      </p:sp>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29</a:t>
            </a:fld>
            <a:endParaRPr lang="it-IT"/>
          </a:p>
        </p:txBody>
      </p:sp>
    </p:spTree>
    <p:extLst>
      <p:ext uri="{BB962C8B-B14F-4D97-AF65-F5344CB8AC3E}">
        <p14:creationId xmlns:p14="http://schemas.microsoft.com/office/powerpoint/2010/main" val="2977772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414382" fontAlgn="base" hangingPunct="0">
              <a:lnSpc>
                <a:spcPct val="93000"/>
              </a:lnSpc>
              <a:spcBef>
                <a:spcPct val="0"/>
              </a:spcBef>
              <a:spcAft>
                <a:spcPct val="0"/>
              </a:spcAft>
              <a:buClr>
                <a:srgbClr val="000000"/>
              </a:buClr>
              <a:buSzPct val="45000"/>
            </a:pPr>
            <a:r>
              <a:rPr lang="en-GB" sz="1500" b="1">
                <a:latin typeface="Arial" charset="0"/>
              </a:rPr>
              <a:t>Gastric emptying rate is an important determinant of postprandial glycemia.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2" y="6263222"/>
            <a:ext cx="1553760" cy="4306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60" y="979303"/>
            <a:ext cx="654480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1301760" y="5972311"/>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414382" fontAlgn="base" hangingPunct="0">
              <a:lnSpc>
                <a:spcPct val="93000"/>
              </a:lnSpc>
              <a:spcBef>
                <a:spcPct val="0"/>
              </a:spcBef>
              <a:spcAft>
                <a:spcPct val="0"/>
              </a:spcAft>
              <a:buClr>
                <a:srgbClr val="000000"/>
              </a:buClr>
              <a:buSzPct val="45000"/>
            </a:pPr>
            <a:r>
              <a:rPr lang="en-GB" sz="1100" b="1">
                <a:latin typeface="Arial" charset="0"/>
              </a:rPr>
              <a:t>Stephen L. Aronoff et al. Diabetes Spectr 2004;17:183-190</a:t>
            </a:r>
          </a:p>
        </p:txBody>
      </p:sp>
      <p:sp>
        <p:nvSpPr>
          <p:cNvPr id="3077" name="Text Box 5"/>
          <p:cNvSpPr txBox="1">
            <a:spLocks noChangeArrowheads="1"/>
          </p:cNvSpPr>
          <p:nvPr/>
        </p:nvSpPr>
        <p:spPr bwMode="auto">
          <a:xfrm>
            <a:off x="97920" y="6613179"/>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defTabSz="414382" fontAlgn="base" hangingPunct="0">
              <a:lnSpc>
                <a:spcPct val="93000"/>
              </a:lnSpc>
              <a:spcBef>
                <a:spcPct val="0"/>
              </a:spcBef>
              <a:spcAft>
                <a:spcPct val="0"/>
              </a:spcAft>
              <a:buClr>
                <a:srgbClr val="000000"/>
              </a:buClr>
              <a:buSzPct val="45000"/>
            </a:pPr>
            <a:r>
              <a:rPr lang="en-GB" sz="900">
                <a:latin typeface="Arial" charset="0"/>
              </a:rPr>
              <a:t>©2004 by American Diabetes Association</a:t>
            </a:r>
          </a:p>
        </p:txBody>
      </p:sp>
      <p:sp>
        <p:nvSpPr>
          <p:cNvPr id="2" name="Segnaposto data 1"/>
          <p:cNvSpPr>
            <a:spLocks noGrp="1"/>
          </p:cNvSpPr>
          <p:nvPr>
            <p:ph type="dt" sz="half" idx="10"/>
          </p:nvPr>
        </p:nvSpPr>
        <p:spPr/>
        <p:txBody>
          <a:bodyPr/>
          <a:lstStyle/>
          <a:p>
            <a:r>
              <a:rPr lang="it-IT" smtClean="0"/>
              <a:t>16/04/2019</a:t>
            </a:r>
            <a:endParaRPr lang="it-IT"/>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F8D0B087-4A76-5E4B-BE34-5988ADB55836}" type="slidenum">
              <a:rPr lang="it-IT" smtClean="0"/>
              <a:t>30</a:t>
            </a:fld>
            <a:endParaRPr lang="it-IT"/>
          </a:p>
        </p:txBody>
      </p:sp>
    </p:spTree>
    <p:extLst>
      <p:ext uri="{BB962C8B-B14F-4D97-AF65-F5344CB8AC3E}">
        <p14:creationId xmlns:p14="http://schemas.microsoft.com/office/powerpoint/2010/main" val="84832713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Simple </a:t>
            </a:r>
            <a:r>
              <a:rPr lang="it-IT" dirty="0" err="1" smtClean="0"/>
              <a:t>biochemical</a:t>
            </a:r>
            <a:r>
              <a:rPr lang="it-IT" dirty="0" smtClean="0"/>
              <a:t> </a:t>
            </a:r>
            <a:r>
              <a:rPr lang="it-IT" dirty="0" err="1" smtClean="0"/>
              <a:t>mechanism</a:t>
            </a:r>
            <a:r>
              <a:rPr lang="it-IT" dirty="0" smtClean="0"/>
              <a:t> of </a:t>
            </a:r>
            <a:r>
              <a:rPr lang="it-IT" dirty="0" err="1" smtClean="0"/>
              <a:t>glucotoxicity</a:t>
            </a:r>
            <a:endParaRPr lang="it-IT" dirty="0"/>
          </a:p>
        </p:txBody>
      </p:sp>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31</a:t>
            </a:fld>
            <a:endParaRPr lang="it-IT"/>
          </a:p>
        </p:txBody>
      </p:sp>
      <p:pic>
        <p:nvPicPr>
          <p:cNvPr id="6" name="Immagine 5"/>
          <p:cNvPicPr>
            <a:picLocks noChangeAspect="1"/>
          </p:cNvPicPr>
          <p:nvPr/>
        </p:nvPicPr>
        <p:blipFill>
          <a:blip r:embed="rId3"/>
          <a:stretch>
            <a:fillRect/>
          </a:stretch>
        </p:blipFill>
        <p:spPr>
          <a:xfrm>
            <a:off x="0" y="1187906"/>
            <a:ext cx="9144000" cy="4959275"/>
          </a:xfrm>
          <a:prstGeom prst="rect">
            <a:avLst/>
          </a:prstGeom>
        </p:spPr>
      </p:pic>
    </p:spTree>
    <p:extLst>
      <p:ext uri="{BB962C8B-B14F-4D97-AF65-F5344CB8AC3E}">
        <p14:creationId xmlns:p14="http://schemas.microsoft.com/office/powerpoint/2010/main" val="3430053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The </a:t>
            </a:r>
            <a:r>
              <a:rPr lang="it-IT" dirty="0" err="1" smtClean="0"/>
              <a:t>polyol</a:t>
            </a:r>
            <a:r>
              <a:rPr lang="it-IT" dirty="0" smtClean="0"/>
              <a:t> </a:t>
            </a:r>
            <a:r>
              <a:rPr lang="it-IT" dirty="0" err="1" smtClean="0"/>
              <a:t>pathway</a:t>
            </a:r>
            <a:endParaRPr lang="it-IT" dirty="0"/>
          </a:p>
        </p:txBody>
      </p:sp>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32</a:t>
            </a:fld>
            <a:endParaRPr lang="it-IT"/>
          </a:p>
        </p:txBody>
      </p:sp>
      <p:pic>
        <p:nvPicPr>
          <p:cNvPr id="6" name="Immagine 5"/>
          <p:cNvPicPr>
            <a:picLocks noChangeAspect="1"/>
          </p:cNvPicPr>
          <p:nvPr/>
        </p:nvPicPr>
        <p:blipFill>
          <a:blip r:embed="rId3"/>
          <a:stretch>
            <a:fillRect/>
          </a:stretch>
        </p:blipFill>
        <p:spPr>
          <a:xfrm>
            <a:off x="762000" y="2082800"/>
            <a:ext cx="7620000" cy="2692400"/>
          </a:xfrm>
          <a:prstGeom prst="rect">
            <a:avLst/>
          </a:prstGeom>
        </p:spPr>
      </p:pic>
      <p:sp>
        <p:nvSpPr>
          <p:cNvPr id="7" name="CasellaDiTesto 6"/>
          <p:cNvSpPr txBox="1"/>
          <p:nvPr/>
        </p:nvSpPr>
        <p:spPr>
          <a:xfrm>
            <a:off x="3685620" y="4900706"/>
            <a:ext cx="2334180" cy="646331"/>
          </a:xfrm>
          <a:prstGeom prst="rect">
            <a:avLst/>
          </a:prstGeom>
          <a:noFill/>
        </p:spPr>
        <p:txBody>
          <a:bodyPr wrap="none" lIns="91400" tIns="45702" rIns="91400" bIns="45702" rtlCol="0">
            <a:spAutoFit/>
          </a:bodyPr>
          <a:lstStyle/>
          <a:p>
            <a:pPr algn="ctr"/>
            <a:r>
              <a:rPr lang="it-IT" dirty="0" err="1" smtClean="0"/>
              <a:t>osmotic</a:t>
            </a:r>
            <a:r>
              <a:rPr lang="it-IT" dirty="0" smtClean="0"/>
              <a:t> stress</a:t>
            </a:r>
          </a:p>
          <a:p>
            <a:pPr algn="ctr"/>
            <a:r>
              <a:rPr lang="it-IT" dirty="0" err="1" smtClean="0"/>
              <a:t>increase</a:t>
            </a:r>
            <a:r>
              <a:rPr lang="it-IT" dirty="0" smtClean="0"/>
              <a:t> of </a:t>
            </a:r>
            <a:r>
              <a:rPr lang="it-IT" dirty="0" err="1" smtClean="0"/>
              <a:t>cell</a:t>
            </a:r>
            <a:r>
              <a:rPr lang="it-IT" dirty="0" smtClean="0"/>
              <a:t> volume</a:t>
            </a:r>
            <a:endParaRPr lang="it-IT" dirty="0"/>
          </a:p>
        </p:txBody>
      </p:sp>
    </p:spTree>
    <p:extLst>
      <p:ext uri="{BB962C8B-B14F-4D97-AF65-F5344CB8AC3E}">
        <p14:creationId xmlns:p14="http://schemas.microsoft.com/office/powerpoint/2010/main" val="8908187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r>
              <a:rPr lang="it-IT" dirty="0" err="1" smtClean="0"/>
              <a:t>Cells</a:t>
            </a:r>
            <a:r>
              <a:rPr lang="it-IT" dirty="0" smtClean="0"/>
              <a:t> </a:t>
            </a:r>
            <a:r>
              <a:rPr lang="it-IT" dirty="0" err="1" smtClean="0"/>
              <a:t>vulnerable</a:t>
            </a:r>
            <a:r>
              <a:rPr lang="it-IT" dirty="0" smtClean="0"/>
              <a:t> to </a:t>
            </a:r>
            <a:r>
              <a:rPr lang="it-IT" dirty="0" err="1" smtClean="0"/>
              <a:t>glucolipotoxicity</a:t>
            </a:r>
            <a:endParaRPr lang="it-IT" dirty="0"/>
          </a:p>
        </p:txBody>
      </p:sp>
      <p:sp>
        <p:nvSpPr>
          <p:cNvPr id="7" name="Segnaposto contenuto 6"/>
          <p:cNvSpPr>
            <a:spLocks noGrp="1"/>
          </p:cNvSpPr>
          <p:nvPr>
            <p:ph idx="1"/>
          </p:nvPr>
        </p:nvSpPr>
        <p:spPr/>
        <p:txBody>
          <a:bodyPr>
            <a:normAutofit fontScale="85000" lnSpcReduction="20000"/>
          </a:bodyPr>
          <a:lstStyle/>
          <a:p>
            <a:r>
              <a:rPr lang="it-IT" dirty="0" err="1" smtClean="0"/>
              <a:t>pancreatic</a:t>
            </a:r>
            <a:r>
              <a:rPr lang="it-IT" dirty="0" smtClean="0"/>
              <a:t> </a:t>
            </a:r>
            <a:r>
              <a:rPr lang="it-IT" dirty="0" err="1" smtClean="0"/>
              <a:t>insular</a:t>
            </a:r>
            <a:r>
              <a:rPr lang="it-IT" dirty="0" smtClean="0"/>
              <a:t> beta </a:t>
            </a:r>
            <a:r>
              <a:rPr lang="it-IT" dirty="0" err="1" smtClean="0"/>
              <a:t>cells</a:t>
            </a:r>
            <a:endParaRPr lang="it-IT" dirty="0" smtClean="0"/>
          </a:p>
          <a:p>
            <a:pPr lvl="1"/>
            <a:r>
              <a:rPr lang="it-IT" dirty="0" err="1" smtClean="0"/>
              <a:t>insulin</a:t>
            </a:r>
            <a:r>
              <a:rPr lang="it-IT" dirty="0" smtClean="0"/>
              <a:t> </a:t>
            </a:r>
            <a:r>
              <a:rPr lang="it-IT" dirty="0" err="1" smtClean="0"/>
              <a:t>deficiency</a:t>
            </a:r>
            <a:endParaRPr lang="it-IT" dirty="0" smtClean="0"/>
          </a:p>
          <a:p>
            <a:r>
              <a:rPr lang="it-IT" dirty="0" err="1" smtClean="0"/>
              <a:t>vascular</a:t>
            </a:r>
            <a:r>
              <a:rPr lang="it-IT" dirty="0" smtClean="0"/>
              <a:t> </a:t>
            </a:r>
            <a:r>
              <a:rPr lang="it-IT" dirty="0" err="1" smtClean="0"/>
              <a:t>endothelial</a:t>
            </a:r>
            <a:r>
              <a:rPr lang="it-IT" dirty="0" smtClean="0"/>
              <a:t> </a:t>
            </a:r>
            <a:r>
              <a:rPr lang="it-IT" dirty="0" err="1" smtClean="0"/>
              <a:t>cells</a:t>
            </a:r>
            <a:endParaRPr lang="it-IT" dirty="0" smtClean="0"/>
          </a:p>
          <a:p>
            <a:pPr lvl="1"/>
            <a:r>
              <a:rPr lang="it-IT" dirty="0" err="1" smtClean="0"/>
              <a:t>microvessel</a:t>
            </a:r>
            <a:r>
              <a:rPr lang="it-IT" dirty="0" smtClean="0"/>
              <a:t> </a:t>
            </a:r>
            <a:r>
              <a:rPr lang="it-IT" dirty="0" err="1" smtClean="0"/>
              <a:t>damage</a:t>
            </a:r>
            <a:endParaRPr lang="it-IT" dirty="0" smtClean="0"/>
          </a:p>
          <a:p>
            <a:pPr lvl="1"/>
            <a:r>
              <a:rPr lang="it-IT" dirty="0" err="1" smtClean="0"/>
              <a:t>arteriosclerosis</a:t>
            </a:r>
            <a:r>
              <a:rPr lang="it-IT" dirty="0" smtClean="0"/>
              <a:t> (with </a:t>
            </a:r>
            <a:r>
              <a:rPr lang="it-IT" dirty="0" err="1" smtClean="0"/>
              <a:t>concurring</a:t>
            </a:r>
            <a:r>
              <a:rPr lang="it-IT" dirty="0" smtClean="0"/>
              <a:t> </a:t>
            </a:r>
            <a:r>
              <a:rPr lang="it-IT" dirty="0" err="1" smtClean="0"/>
              <a:t>dyslipidemia</a:t>
            </a:r>
            <a:r>
              <a:rPr lang="it-IT" dirty="0" smtClean="0"/>
              <a:t>)</a:t>
            </a:r>
          </a:p>
          <a:p>
            <a:r>
              <a:rPr lang="it-IT" dirty="0" err="1" smtClean="0"/>
              <a:t>neuronal</a:t>
            </a:r>
            <a:r>
              <a:rPr lang="it-IT" dirty="0" smtClean="0"/>
              <a:t> </a:t>
            </a:r>
            <a:r>
              <a:rPr lang="it-IT" dirty="0" err="1" smtClean="0"/>
              <a:t>cells</a:t>
            </a:r>
            <a:r>
              <a:rPr lang="it-IT" dirty="0" smtClean="0"/>
              <a:t> </a:t>
            </a:r>
          </a:p>
          <a:p>
            <a:pPr lvl="1"/>
            <a:r>
              <a:rPr lang="it-IT" dirty="0" err="1" smtClean="0"/>
              <a:t>neuropathy</a:t>
            </a:r>
            <a:endParaRPr lang="it-IT" dirty="0" smtClean="0"/>
          </a:p>
          <a:p>
            <a:r>
              <a:rPr lang="it-IT" dirty="0" smtClean="0"/>
              <a:t>retina and </a:t>
            </a:r>
            <a:r>
              <a:rPr lang="it-IT" dirty="0" err="1" smtClean="0"/>
              <a:t>lens</a:t>
            </a:r>
            <a:endParaRPr lang="it-IT" dirty="0" smtClean="0"/>
          </a:p>
          <a:p>
            <a:pPr lvl="1"/>
            <a:r>
              <a:rPr lang="it-IT" dirty="0" err="1" smtClean="0"/>
              <a:t>retinopathy</a:t>
            </a:r>
            <a:r>
              <a:rPr lang="it-IT" dirty="0" smtClean="0"/>
              <a:t> and </a:t>
            </a:r>
            <a:r>
              <a:rPr lang="it-IT" dirty="0" err="1" smtClean="0"/>
              <a:t>cataract</a:t>
            </a:r>
            <a:endParaRPr lang="it-IT" dirty="0" smtClean="0"/>
          </a:p>
          <a:p>
            <a:r>
              <a:rPr lang="it-IT" dirty="0" err="1" smtClean="0"/>
              <a:t>kidney</a:t>
            </a:r>
            <a:endParaRPr lang="it-IT" dirty="0" smtClean="0"/>
          </a:p>
          <a:p>
            <a:pPr lvl="1"/>
            <a:r>
              <a:rPr lang="it-IT" dirty="0" err="1" smtClean="0"/>
              <a:t>kidney</a:t>
            </a:r>
            <a:r>
              <a:rPr lang="it-IT" dirty="0" smtClean="0"/>
              <a:t> </a:t>
            </a:r>
            <a:r>
              <a:rPr lang="it-IT" dirty="0" err="1" smtClean="0"/>
              <a:t>failure</a:t>
            </a:r>
            <a:endParaRPr lang="it-IT" dirty="0" smtClean="0"/>
          </a:p>
          <a:p>
            <a:endParaRPr lang="it-IT" dirty="0"/>
          </a:p>
        </p:txBody>
      </p:sp>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33</a:t>
            </a:fld>
            <a:endParaRPr lang="it-IT"/>
          </a:p>
        </p:txBody>
      </p:sp>
    </p:spTree>
    <p:extLst>
      <p:ext uri="{BB962C8B-B14F-4D97-AF65-F5344CB8AC3E}">
        <p14:creationId xmlns:p14="http://schemas.microsoft.com/office/powerpoint/2010/main" val="13283061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ctrTitle"/>
          </p:nvPr>
        </p:nvSpPr>
        <p:spPr/>
        <p:txBody>
          <a:bodyPr/>
          <a:lstStyle/>
          <a:p>
            <a:r>
              <a:rPr lang="it-IT" dirty="0" err="1" smtClean="0"/>
              <a:t>Glucolipotoxicity</a:t>
            </a:r>
            <a:r>
              <a:rPr lang="it-IT" dirty="0" smtClean="0"/>
              <a:t> cause </a:t>
            </a:r>
            <a:r>
              <a:rPr lang="it-IT" dirty="0" err="1" smtClean="0"/>
              <a:t>insulin</a:t>
            </a:r>
            <a:r>
              <a:rPr lang="it-IT" dirty="0" smtClean="0"/>
              <a:t> </a:t>
            </a:r>
            <a:r>
              <a:rPr lang="it-IT" dirty="0" err="1" smtClean="0"/>
              <a:t>resistance</a:t>
            </a:r>
            <a:endParaRPr lang="it-IT" dirty="0"/>
          </a:p>
        </p:txBody>
      </p:sp>
      <p:sp>
        <p:nvSpPr>
          <p:cNvPr id="8" name="Sottotitolo 7"/>
          <p:cNvSpPr>
            <a:spLocks noGrp="1"/>
          </p:cNvSpPr>
          <p:nvPr>
            <p:ph type="subTitle" idx="1"/>
          </p:nvPr>
        </p:nvSpPr>
        <p:spPr>
          <a:xfrm>
            <a:off x="1371600" y="3886202"/>
            <a:ext cx="6400800" cy="1298386"/>
          </a:xfrm>
        </p:spPr>
        <p:txBody>
          <a:bodyPr/>
          <a:lstStyle/>
          <a:p>
            <a:r>
              <a:rPr lang="it-IT" b="1" i="1" dirty="0" err="1" smtClean="0">
                <a:solidFill>
                  <a:srgbClr val="000000"/>
                </a:solidFill>
              </a:rPr>
              <a:t>Insulin</a:t>
            </a:r>
            <a:r>
              <a:rPr lang="it-IT" b="1" i="1" dirty="0" smtClean="0">
                <a:solidFill>
                  <a:srgbClr val="000000"/>
                </a:solidFill>
              </a:rPr>
              <a:t> </a:t>
            </a:r>
            <a:r>
              <a:rPr lang="it-IT" b="1" i="1" dirty="0" err="1" smtClean="0">
                <a:solidFill>
                  <a:srgbClr val="000000"/>
                </a:solidFill>
              </a:rPr>
              <a:t>resistance</a:t>
            </a:r>
            <a:r>
              <a:rPr lang="it-IT" b="1" i="1" dirty="0" smtClean="0">
                <a:solidFill>
                  <a:srgbClr val="000000"/>
                </a:solidFill>
              </a:rPr>
              <a:t> </a:t>
            </a:r>
            <a:r>
              <a:rPr lang="it-IT" b="1" i="1" dirty="0" err="1" smtClean="0">
                <a:solidFill>
                  <a:srgbClr val="000000"/>
                </a:solidFill>
              </a:rPr>
              <a:t>is</a:t>
            </a:r>
            <a:r>
              <a:rPr lang="it-IT" b="1" i="1" dirty="0" smtClean="0">
                <a:solidFill>
                  <a:srgbClr val="000000"/>
                </a:solidFill>
              </a:rPr>
              <a:t> due to the </a:t>
            </a:r>
            <a:r>
              <a:rPr lang="it-IT" b="1" i="1" dirty="0" err="1" smtClean="0">
                <a:solidFill>
                  <a:srgbClr val="000000"/>
                </a:solidFill>
              </a:rPr>
              <a:t>failure</a:t>
            </a:r>
            <a:r>
              <a:rPr lang="it-IT" b="1" i="1" dirty="0" smtClean="0">
                <a:solidFill>
                  <a:srgbClr val="000000"/>
                </a:solidFill>
              </a:rPr>
              <a:t> of </a:t>
            </a:r>
            <a:r>
              <a:rPr lang="it-IT" b="1" i="1" dirty="0" err="1" smtClean="0">
                <a:solidFill>
                  <a:srgbClr val="000000"/>
                </a:solidFill>
              </a:rPr>
              <a:t>insulin</a:t>
            </a:r>
            <a:r>
              <a:rPr lang="it-IT" b="1" i="1" dirty="0" smtClean="0">
                <a:solidFill>
                  <a:srgbClr val="000000"/>
                </a:solidFill>
              </a:rPr>
              <a:t> </a:t>
            </a:r>
            <a:r>
              <a:rPr lang="it-IT" b="1" i="1" dirty="0" err="1" smtClean="0">
                <a:solidFill>
                  <a:srgbClr val="000000"/>
                </a:solidFill>
              </a:rPr>
              <a:t>signalling</a:t>
            </a:r>
            <a:r>
              <a:rPr lang="it-IT" b="1" i="1" dirty="0" smtClean="0">
                <a:solidFill>
                  <a:srgbClr val="000000"/>
                </a:solidFill>
              </a:rPr>
              <a:t> </a:t>
            </a:r>
            <a:r>
              <a:rPr lang="it-IT" b="1" i="1" dirty="0" err="1" smtClean="0">
                <a:solidFill>
                  <a:srgbClr val="000000"/>
                </a:solidFill>
              </a:rPr>
              <a:t>pathway</a:t>
            </a:r>
            <a:endParaRPr lang="it-IT" b="1" i="1" dirty="0">
              <a:solidFill>
                <a:srgbClr val="000000"/>
              </a:solidFill>
            </a:endParaRPr>
          </a:p>
        </p:txBody>
      </p:sp>
      <p:sp>
        <p:nvSpPr>
          <p:cNvPr id="4" name="Segnaposto data 3"/>
          <p:cNvSpPr>
            <a:spLocks noGrp="1"/>
          </p:cNvSpPr>
          <p:nvPr>
            <p:ph type="dt" sz="half" idx="10"/>
          </p:nvPr>
        </p:nvSpPr>
        <p:spPr/>
        <p:txBody>
          <a:bodyPr/>
          <a:lstStyle/>
          <a:p>
            <a:r>
              <a:rPr lang="it-IT" smtClean="0"/>
              <a:t>16/04/2019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F8D0B087-4A76-5E4B-BE34-5988ADB55836}" type="slidenum">
              <a:rPr lang="it-IT" smtClean="0"/>
              <a:t>34</a:t>
            </a:fld>
            <a:endParaRPr lang="it-IT"/>
          </a:p>
        </p:txBody>
      </p:sp>
    </p:spTree>
    <p:extLst>
      <p:ext uri="{BB962C8B-B14F-4D97-AF65-F5344CB8AC3E}">
        <p14:creationId xmlns:p14="http://schemas.microsoft.com/office/powerpoint/2010/main" val="8972418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ctrTitle"/>
          </p:nvPr>
        </p:nvSpPr>
        <p:spPr>
          <a:xfrm>
            <a:off x="685800" y="965017"/>
            <a:ext cx="7772400" cy="1470025"/>
          </a:xfrm>
        </p:spPr>
        <p:txBody>
          <a:bodyPr/>
          <a:lstStyle/>
          <a:p>
            <a:r>
              <a:rPr lang="it-IT" dirty="0" err="1" smtClean="0"/>
              <a:t>Mechanisms</a:t>
            </a:r>
            <a:r>
              <a:rPr lang="it-IT" dirty="0" smtClean="0"/>
              <a:t> of </a:t>
            </a:r>
            <a:r>
              <a:rPr lang="it-IT" dirty="0" err="1" smtClean="0"/>
              <a:t>insulin</a:t>
            </a:r>
            <a:r>
              <a:rPr lang="it-IT" dirty="0" smtClean="0"/>
              <a:t> </a:t>
            </a:r>
            <a:r>
              <a:rPr lang="it-IT" dirty="0" err="1" smtClean="0"/>
              <a:t>resistance</a:t>
            </a:r>
            <a:endParaRPr lang="it-IT" dirty="0"/>
          </a:p>
        </p:txBody>
      </p:sp>
      <p:sp>
        <p:nvSpPr>
          <p:cNvPr id="9" name="Sottotitolo 8"/>
          <p:cNvSpPr>
            <a:spLocks noGrp="1"/>
          </p:cNvSpPr>
          <p:nvPr>
            <p:ph type="subTitle" idx="1"/>
          </p:nvPr>
        </p:nvSpPr>
        <p:spPr>
          <a:xfrm>
            <a:off x="821769" y="2554941"/>
            <a:ext cx="7231529" cy="3083862"/>
          </a:xfrm>
        </p:spPr>
        <p:txBody>
          <a:bodyPr>
            <a:normAutofit fontScale="85000" lnSpcReduction="10000"/>
          </a:bodyPr>
          <a:lstStyle/>
          <a:p>
            <a:r>
              <a:rPr lang="it-IT" dirty="0" smtClean="0">
                <a:solidFill>
                  <a:srgbClr val="000000"/>
                </a:solidFill>
              </a:rPr>
              <a:t>“</a:t>
            </a:r>
            <a:r>
              <a:rPr lang="it-IT" i="1" dirty="0" smtClean="0">
                <a:solidFill>
                  <a:srgbClr val="000000"/>
                </a:solidFill>
              </a:rPr>
              <a:t>A </a:t>
            </a:r>
            <a:r>
              <a:rPr lang="it-IT" i="1" dirty="0" err="1">
                <a:solidFill>
                  <a:srgbClr val="000000"/>
                </a:solidFill>
              </a:rPr>
              <a:t>central</a:t>
            </a:r>
            <a:r>
              <a:rPr lang="it-IT" i="1" dirty="0">
                <a:solidFill>
                  <a:srgbClr val="000000"/>
                </a:solidFill>
              </a:rPr>
              <a:t> </a:t>
            </a:r>
            <a:r>
              <a:rPr lang="it-IT" i="1" dirty="0" err="1">
                <a:solidFill>
                  <a:srgbClr val="000000"/>
                </a:solidFill>
              </a:rPr>
              <a:t>feature</a:t>
            </a:r>
            <a:r>
              <a:rPr lang="it-IT" i="1" dirty="0">
                <a:solidFill>
                  <a:srgbClr val="000000"/>
                </a:solidFill>
              </a:rPr>
              <a:t> of type-2 </a:t>
            </a:r>
            <a:r>
              <a:rPr lang="it-IT" i="1" dirty="0" err="1">
                <a:solidFill>
                  <a:srgbClr val="000000"/>
                </a:solidFill>
              </a:rPr>
              <a:t>diabetes</a:t>
            </a:r>
            <a:r>
              <a:rPr lang="it-IT" i="1" dirty="0">
                <a:solidFill>
                  <a:srgbClr val="000000"/>
                </a:solidFill>
              </a:rPr>
              <a:t> </a:t>
            </a:r>
            <a:r>
              <a:rPr lang="it-IT" i="1" dirty="0" err="1">
                <a:solidFill>
                  <a:srgbClr val="000000"/>
                </a:solidFill>
              </a:rPr>
              <a:t>is</a:t>
            </a:r>
            <a:r>
              <a:rPr lang="it-IT" i="1" dirty="0">
                <a:solidFill>
                  <a:srgbClr val="000000"/>
                </a:solidFill>
              </a:rPr>
              <a:t> </a:t>
            </a:r>
            <a:r>
              <a:rPr lang="it-IT" i="1" dirty="0" err="1">
                <a:solidFill>
                  <a:srgbClr val="000000"/>
                </a:solidFill>
              </a:rPr>
              <a:t>insulin</a:t>
            </a:r>
            <a:endParaRPr lang="it-IT" i="1" dirty="0">
              <a:solidFill>
                <a:srgbClr val="000000"/>
              </a:solidFill>
            </a:endParaRPr>
          </a:p>
          <a:p>
            <a:r>
              <a:rPr lang="it-IT" i="1" dirty="0" err="1">
                <a:solidFill>
                  <a:srgbClr val="000000"/>
                </a:solidFill>
              </a:rPr>
              <a:t>resistance</a:t>
            </a:r>
            <a:r>
              <a:rPr lang="it-IT" i="1" dirty="0">
                <a:solidFill>
                  <a:srgbClr val="000000"/>
                </a:solidFill>
              </a:rPr>
              <a:t>, a </a:t>
            </a:r>
            <a:r>
              <a:rPr lang="it-IT" i="1" dirty="0" err="1">
                <a:solidFill>
                  <a:srgbClr val="000000"/>
                </a:solidFill>
              </a:rPr>
              <a:t>condition</a:t>
            </a:r>
            <a:r>
              <a:rPr lang="it-IT" i="1" dirty="0">
                <a:solidFill>
                  <a:srgbClr val="000000"/>
                </a:solidFill>
              </a:rPr>
              <a:t> in </a:t>
            </a:r>
            <a:r>
              <a:rPr lang="it-IT" i="1" dirty="0" err="1">
                <a:solidFill>
                  <a:srgbClr val="000000"/>
                </a:solidFill>
              </a:rPr>
              <a:t>which</a:t>
            </a:r>
            <a:r>
              <a:rPr lang="it-IT" i="1" dirty="0">
                <a:solidFill>
                  <a:srgbClr val="000000"/>
                </a:solidFill>
              </a:rPr>
              <a:t> </a:t>
            </a:r>
            <a:r>
              <a:rPr lang="it-IT" i="1" dirty="0" err="1">
                <a:solidFill>
                  <a:srgbClr val="000000"/>
                </a:solidFill>
              </a:rPr>
              <a:t>cells</a:t>
            </a:r>
            <a:r>
              <a:rPr lang="it-IT" i="1" dirty="0">
                <a:solidFill>
                  <a:srgbClr val="000000"/>
                </a:solidFill>
              </a:rPr>
              <a:t> </a:t>
            </a:r>
            <a:r>
              <a:rPr lang="it-IT" i="1" dirty="0" err="1">
                <a:solidFill>
                  <a:srgbClr val="000000"/>
                </a:solidFill>
              </a:rPr>
              <a:t>cannot</a:t>
            </a:r>
            <a:endParaRPr lang="it-IT" i="1" dirty="0">
              <a:solidFill>
                <a:srgbClr val="000000"/>
              </a:solidFill>
            </a:endParaRPr>
          </a:p>
          <a:p>
            <a:r>
              <a:rPr lang="it-IT" i="1" dirty="0" err="1">
                <a:solidFill>
                  <a:srgbClr val="000000"/>
                </a:solidFill>
              </a:rPr>
              <a:t>respond</a:t>
            </a:r>
            <a:r>
              <a:rPr lang="it-IT" i="1" dirty="0">
                <a:solidFill>
                  <a:srgbClr val="000000"/>
                </a:solidFill>
              </a:rPr>
              <a:t> </a:t>
            </a:r>
            <a:r>
              <a:rPr lang="it-IT" i="1" dirty="0" err="1">
                <a:solidFill>
                  <a:srgbClr val="000000"/>
                </a:solidFill>
              </a:rPr>
              <a:t>properly</a:t>
            </a:r>
            <a:r>
              <a:rPr lang="it-IT" i="1" dirty="0">
                <a:solidFill>
                  <a:srgbClr val="000000"/>
                </a:solidFill>
              </a:rPr>
              <a:t> to </a:t>
            </a:r>
            <a:r>
              <a:rPr lang="it-IT" i="1" dirty="0" err="1">
                <a:solidFill>
                  <a:srgbClr val="000000"/>
                </a:solidFill>
              </a:rPr>
              <a:t>insulin</a:t>
            </a:r>
            <a:r>
              <a:rPr lang="it-IT" i="1" dirty="0">
                <a:solidFill>
                  <a:srgbClr val="000000"/>
                </a:solidFill>
              </a:rPr>
              <a:t>. </a:t>
            </a:r>
            <a:r>
              <a:rPr lang="it-IT" i="1" dirty="0" err="1">
                <a:solidFill>
                  <a:srgbClr val="000000"/>
                </a:solidFill>
              </a:rPr>
              <a:t>This</a:t>
            </a:r>
            <a:r>
              <a:rPr lang="it-IT" i="1" dirty="0">
                <a:solidFill>
                  <a:srgbClr val="000000"/>
                </a:solidFill>
              </a:rPr>
              <a:t> </a:t>
            </a:r>
            <a:r>
              <a:rPr lang="it-IT" i="1" dirty="0" err="1">
                <a:solidFill>
                  <a:srgbClr val="000000"/>
                </a:solidFill>
              </a:rPr>
              <a:t>occurs</a:t>
            </a:r>
            <a:r>
              <a:rPr lang="it-IT" i="1" dirty="0">
                <a:solidFill>
                  <a:srgbClr val="000000"/>
                </a:solidFill>
              </a:rPr>
              <a:t> </a:t>
            </a:r>
            <a:r>
              <a:rPr lang="it-IT" i="1" dirty="0" err="1">
                <a:solidFill>
                  <a:srgbClr val="000000"/>
                </a:solidFill>
              </a:rPr>
              <a:t>primarily</a:t>
            </a:r>
            <a:endParaRPr lang="it-IT" i="1" dirty="0">
              <a:solidFill>
                <a:srgbClr val="000000"/>
              </a:solidFill>
            </a:endParaRPr>
          </a:p>
          <a:p>
            <a:r>
              <a:rPr lang="it-IT" i="1" dirty="0" err="1">
                <a:solidFill>
                  <a:srgbClr val="000000"/>
                </a:solidFill>
              </a:rPr>
              <a:t>at</a:t>
            </a:r>
            <a:r>
              <a:rPr lang="it-IT" i="1" dirty="0">
                <a:solidFill>
                  <a:srgbClr val="000000"/>
                </a:solidFill>
              </a:rPr>
              <a:t> the </a:t>
            </a:r>
            <a:r>
              <a:rPr lang="it-IT" i="1" dirty="0" err="1">
                <a:solidFill>
                  <a:srgbClr val="000000"/>
                </a:solidFill>
              </a:rPr>
              <a:t>level</a:t>
            </a:r>
            <a:r>
              <a:rPr lang="it-IT" i="1" dirty="0">
                <a:solidFill>
                  <a:srgbClr val="000000"/>
                </a:solidFill>
              </a:rPr>
              <a:t> of so-</a:t>
            </a:r>
            <a:r>
              <a:rPr lang="it-IT" i="1" dirty="0" err="1">
                <a:solidFill>
                  <a:srgbClr val="000000"/>
                </a:solidFill>
              </a:rPr>
              <a:t>called</a:t>
            </a:r>
            <a:r>
              <a:rPr lang="it-IT" i="1" dirty="0">
                <a:solidFill>
                  <a:srgbClr val="000000"/>
                </a:solidFill>
              </a:rPr>
              <a:t> </a:t>
            </a:r>
            <a:r>
              <a:rPr lang="it-IT" i="1" dirty="0" err="1">
                <a:solidFill>
                  <a:srgbClr val="000000"/>
                </a:solidFill>
              </a:rPr>
              <a:t>insulin</a:t>
            </a:r>
            <a:r>
              <a:rPr lang="it-IT" i="1" dirty="0">
                <a:solidFill>
                  <a:srgbClr val="000000"/>
                </a:solidFill>
              </a:rPr>
              <a:t>-sensitive</a:t>
            </a:r>
          </a:p>
          <a:p>
            <a:r>
              <a:rPr lang="it-IT" i="1" dirty="0" err="1">
                <a:solidFill>
                  <a:srgbClr val="000000"/>
                </a:solidFill>
              </a:rPr>
              <a:t>tissues</a:t>
            </a:r>
            <a:r>
              <a:rPr lang="it-IT" i="1" dirty="0">
                <a:solidFill>
                  <a:srgbClr val="000000"/>
                </a:solidFill>
              </a:rPr>
              <a:t>, </a:t>
            </a:r>
            <a:r>
              <a:rPr lang="it-IT" i="1" dirty="0" err="1">
                <a:solidFill>
                  <a:srgbClr val="000000"/>
                </a:solidFill>
              </a:rPr>
              <a:t>such</a:t>
            </a:r>
            <a:r>
              <a:rPr lang="it-IT" i="1" dirty="0">
                <a:solidFill>
                  <a:srgbClr val="000000"/>
                </a:solidFill>
              </a:rPr>
              <a:t> </a:t>
            </a:r>
            <a:r>
              <a:rPr lang="it-IT" i="1" dirty="0" err="1">
                <a:solidFill>
                  <a:srgbClr val="000000"/>
                </a:solidFill>
              </a:rPr>
              <a:t>as</a:t>
            </a:r>
            <a:r>
              <a:rPr lang="it-IT" i="1" dirty="0">
                <a:solidFill>
                  <a:srgbClr val="000000"/>
                </a:solidFill>
              </a:rPr>
              <a:t> </a:t>
            </a:r>
            <a:r>
              <a:rPr lang="it-IT" i="1" dirty="0" err="1">
                <a:solidFill>
                  <a:srgbClr val="000000"/>
                </a:solidFill>
              </a:rPr>
              <a:t>liver</a:t>
            </a:r>
            <a:r>
              <a:rPr lang="it-IT" i="1" dirty="0">
                <a:solidFill>
                  <a:srgbClr val="000000"/>
                </a:solidFill>
              </a:rPr>
              <a:t>, </a:t>
            </a:r>
            <a:r>
              <a:rPr lang="it-IT" i="1" dirty="0" err="1">
                <a:solidFill>
                  <a:srgbClr val="000000"/>
                </a:solidFill>
              </a:rPr>
              <a:t>muscle</a:t>
            </a:r>
            <a:r>
              <a:rPr lang="it-IT" i="1" dirty="0">
                <a:solidFill>
                  <a:srgbClr val="000000"/>
                </a:solidFill>
              </a:rPr>
              <a:t>, and </a:t>
            </a:r>
            <a:r>
              <a:rPr lang="it-IT" i="1" dirty="0" err="1">
                <a:solidFill>
                  <a:srgbClr val="000000"/>
                </a:solidFill>
              </a:rPr>
              <a:t>fat</a:t>
            </a:r>
            <a:r>
              <a:rPr lang="it-IT" i="1" dirty="0">
                <a:solidFill>
                  <a:srgbClr val="000000"/>
                </a:solidFill>
              </a:rPr>
              <a:t>, and can</a:t>
            </a:r>
          </a:p>
          <a:p>
            <a:r>
              <a:rPr lang="it-IT" i="1" dirty="0">
                <a:solidFill>
                  <a:srgbClr val="000000"/>
                </a:solidFill>
              </a:rPr>
              <a:t>be </a:t>
            </a:r>
            <a:r>
              <a:rPr lang="it-IT" i="1" dirty="0" err="1">
                <a:solidFill>
                  <a:srgbClr val="000000"/>
                </a:solidFill>
              </a:rPr>
              <a:t>caused</a:t>
            </a:r>
            <a:r>
              <a:rPr lang="it-IT" i="1" dirty="0">
                <a:solidFill>
                  <a:srgbClr val="000000"/>
                </a:solidFill>
              </a:rPr>
              <a:t> by multiple </a:t>
            </a:r>
            <a:r>
              <a:rPr lang="it-IT" i="1" dirty="0" err="1" smtClean="0">
                <a:solidFill>
                  <a:srgbClr val="000000"/>
                </a:solidFill>
              </a:rPr>
              <a:t>mechanisms</a:t>
            </a:r>
            <a:r>
              <a:rPr lang="it-IT" dirty="0" smtClean="0">
                <a:solidFill>
                  <a:srgbClr val="000000"/>
                </a:solidFill>
              </a:rPr>
              <a:t>”</a:t>
            </a:r>
            <a:endParaRPr lang="it-IT" dirty="0">
              <a:solidFill>
                <a:srgbClr val="000000"/>
              </a:solidFill>
            </a:endParaRPr>
          </a:p>
        </p:txBody>
      </p:sp>
      <p:sp>
        <p:nvSpPr>
          <p:cNvPr id="4" name="Segnaposto data 3"/>
          <p:cNvSpPr>
            <a:spLocks noGrp="1"/>
          </p:cNvSpPr>
          <p:nvPr>
            <p:ph type="dt" sz="half" idx="10"/>
          </p:nvPr>
        </p:nvSpPr>
        <p:spPr/>
        <p:txBody>
          <a:bodyPr/>
          <a:lstStyle/>
          <a:p>
            <a:r>
              <a:rPr lang="it-IT" smtClean="0"/>
              <a:t>16/04/2019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F8D0B087-4A76-5E4B-BE34-5988ADB55836}" type="slidenum">
              <a:rPr lang="it-IT" smtClean="0"/>
              <a:t>35</a:t>
            </a:fld>
            <a:endParaRPr lang="it-IT"/>
          </a:p>
        </p:txBody>
      </p:sp>
    </p:spTree>
    <p:extLst>
      <p:ext uri="{BB962C8B-B14F-4D97-AF65-F5344CB8AC3E}">
        <p14:creationId xmlns:p14="http://schemas.microsoft.com/office/powerpoint/2010/main" val="5045335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a:xfrm>
            <a:off x="457200" y="274638"/>
            <a:ext cx="8229600" cy="442538"/>
          </a:xfrm>
        </p:spPr>
        <p:txBody>
          <a:bodyPr>
            <a:noAutofit/>
          </a:bodyPr>
          <a:lstStyle/>
          <a:p>
            <a:r>
              <a:rPr lang="it-IT" sz="3600" dirty="0" err="1"/>
              <a:t>Several</a:t>
            </a:r>
            <a:r>
              <a:rPr lang="it-IT" sz="3600" dirty="0"/>
              <a:t> </a:t>
            </a:r>
            <a:r>
              <a:rPr lang="it-IT" sz="3600" dirty="0" err="1"/>
              <a:t>mechanisms</a:t>
            </a:r>
            <a:r>
              <a:rPr lang="it-IT" sz="3600" dirty="0"/>
              <a:t> of </a:t>
            </a:r>
            <a:r>
              <a:rPr lang="it-IT" sz="3600" dirty="0" err="1"/>
              <a:t>insulin</a:t>
            </a:r>
            <a:r>
              <a:rPr lang="it-IT" sz="3600" dirty="0"/>
              <a:t> </a:t>
            </a:r>
            <a:r>
              <a:rPr lang="it-IT" sz="3600" dirty="0" err="1"/>
              <a:t>resistance</a:t>
            </a:r>
            <a:endParaRPr lang="it-IT" sz="3600" dirty="0"/>
          </a:p>
        </p:txBody>
      </p:sp>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36</a:t>
            </a:fld>
            <a:endParaRPr lang="it-IT"/>
          </a:p>
        </p:txBody>
      </p:sp>
      <p:pic>
        <p:nvPicPr>
          <p:cNvPr id="7" name="Immagine 6"/>
          <p:cNvPicPr>
            <a:picLocks noChangeAspect="1"/>
          </p:cNvPicPr>
          <p:nvPr/>
        </p:nvPicPr>
        <p:blipFill>
          <a:blip r:embed="rId3"/>
          <a:stretch>
            <a:fillRect/>
          </a:stretch>
        </p:blipFill>
        <p:spPr>
          <a:xfrm>
            <a:off x="88900" y="838200"/>
            <a:ext cx="8953500" cy="5181600"/>
          </a:xfrm>
          <a:prstGeom prst="rect">
            <a:avLst/>
          </a:prstGeom>
        </p:spPr>
      </p:pic>
    </p:spTree>
    <p:extLst>
      <p:ext uri="{BB962C8B-B14F-4D97-AF65-F5344CB8AC3E}">
        <p14:creationId xmlns:p14="http://schemas.microsoft.com/office/powerpoint/2010/main" val="309231888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414683" fontAlgn="base" hangingPunct="0">
              <a:lnSpc>
                <a:spcPct val="93000"/>
              </a:lnSpc>
              <a:spcBef>
                <a:spcPct val="0"/>
              </a:spcBef>
              <a:spcAft>
                <a:spcPct val="0"/>
              </a:spcAft>
              <a:buClr>
                <a:srgbClr val="000000"/>
              </a:buClr>
              <a:buSzPct val="45000"/>
            </a:pPr>
            <a:r>
              <a:rPr lang="en-GB" sz="1500" b="1">
                <a:latin typeface="Arial" charset="0"/>
              </a:rPr>
              <a:t>The molecular mechanism of fat-induced insulin resistance in skeletal muscle (A) and liver (B).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2" y="6263219"/>
            <a:ext cx="1553760" cy="4306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40" y="1951405"/>
            <a:ext cx="7804800" cy="29494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671040" y="5972309"/>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414683" fontAlgn="base" hangingPunct="0">
              <a:lnSpc>
                <a:spcPct val="93000"/>
              </a:lnSpc>
              <a:spcBef>
                <a:spcPct val="0"/>
              </a:spcBef>
              <a:spcAft>
                <a:spcPct val="0"/>
              </a:spcAft>
              <a:buClr>
                <a:srgbClr val="000000"/>
              </a:buClr>
              <a:buSzPct val="45000"/>
            </a:pPr>
            <a:r>
              <a:rPr lang="en-GB" sz="1100" b="1">
                <a:latin typeface="Arial" charset="0"/>
              </a:rPr>
              <a:t>Katsutaro Morino et al. Diabetes 2006;55:S9-S15</a:t>
            </a:r>
          </a:p>
        </p:txBody>
      </p:sp>
      <p:sp>
        <p:nvSpPr>
          <p:cNvPr id="3077" name="Text Box 5"/>
          <p:cNvSpPr txBox="1">
            <a:spLocks noChangeArrowheads="1"/>
          </p:cNvSpPr>
          <p:nvPr/>
        </p:nvSpPr>
        <p:spPr bwMode="auto">
          <a:xfrm>
            <a:off x="97920" y="6613176"/>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defTabSz="414683" fontAlgn="base" hangingPunct="0">
              <a:lnSpc>
                <a:spcPct val="93000"/>
              </a:lnSpc>
              <a:spcBef>
                <a:spcPct val="0"/>
              </a:spcBef>
              <a:spcAft>
                <a:spcPct val="0"/>
              </a:spcAft>
              <a:buClr>
                <a:srgbClr val="000000"/>
              </a:buClr>
              <a:buSzPct val="45000"/>
            </a:pPr>
            <a:r>
              <a:rPr lang="en-GB" sz="900">
                <a:latin typeface="Arial" charset="0"/>
              </a:rPr>
              <a:t>©2006 by American Diabetes Association</a:t>
            </a:r>
          </a:p>
        </p:txBody>
      </p:sp>
    </p:spTree>
    <p:extLst>
      <p:ext uri="{BB962C8B-B14F-4D97-AF65-F5344CB8AC3E}">
        <p14:creationId xmlns:p14="http://schemas.microsoft.com/office/powerpoint/2010/main" val="383998003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normAutofit fontScale="90000"/>
          </a:bodyPr>
          <a:lstStyle/>
          <a:p>
            <a:r>
              <a:rPr lang="it-IT" dirty="0" err="1" smtClean="0"/>
              <a:t>Metabolic</a:t>
            </a:r>
            <a:r>
              <a:rPr lang="it-IT" dirty="0" smtClean="0"/>
              <a:t> </a:t>
            </a:r>
            <a:r>
              <a:rPr lang="it-IT" dirty="0" err="1" smtClean="0"/>
              <a:t>changes</a:t>
            </a:r>
            <a:r>
              <a:rPr lang="it-IT" dirty="0" smtClean="0"/>
              <a:t> in </a:t>
            </a:r>
            <a:r>
              <a:rPr lang="it-IT" dirty="0" err="1" smtClean="0"/>
              <a:t>diabetes</a:t>
            </a:r>
            <a:r>
              <a:rPr lang="it-IT" dirty="0" smtClean="0"/>
              <a:t> </a:t>
            </a:r>
            <a:r>
              <a:rPr lang="it-IT" dirty="0" err="1" smtClean="0"/>
              <a:t>type</a:t>
            </a:r>
            <a:r>
              <a:rPr lang="it-IT" dirty="0" smtClean="0"/>
              <a:t> 2</a:t>
            </a:r>
            <a:endParaRPr lang="it-IT" dirty="0"/>
          </a:p>
        </p:txBody>
      </p:sp>
      <p:sp>
        <p:nvSpPr>
          <p:cNvPr id="7" name="Sottotitolo 6"/>
          <p:cNvSpPr>
            <a:spLocks noGrp="1"/>
          </p:cNvSpPr>
          <p:nvPr>
            <p:ph idx="1"/>
          </p:nvPr>
        </p:nvSpPr>
        <p:spPr/>
        <p:txBody>
          <a:bodyPr>
            <a:normAutofit/>
          </a:bodyPr>
          <a:lstStyle/>
          <a:p>
            <a:pPr marL="514138" indent="-514138">
              <a:buFont typeface="+mj-lt"/>
              <a:buAutoNum type="arabicPeriod"/>
            </a:pPr>
            <a:r>
              <a:rPr lang="it-IT" dirty="0" err="1" smtClean="0"/>
              <a:t>Low</a:t>
            </a:r>
            <a:r>
              <a:rPr lang="it-IT" dirty="0" smtClean="0"/>
              <a:t> </a:t>
            </a:r>
            <a:r>
              <a:rPr lang="it-IT" dirty="0" err="1" smtClean="0"/>
              <a:t>insulin</a:t>
            </a:r>
            <a:r>
              <a:rPr lang="it-IT" dirty="0" smtClean="0"/>
              <a:t>/</a:t>
            </a:r>
            <a:r>
              <a:rPr lang="it-IT" dirty="0" err="1" smtClean="0"/>
              <a:t>glucagon</a:t>
            </a:r>
            <a:r>
              <a:rPr lang="it-IT" dirty="0" smtClean="0"/>
              <a:t> ratio</a:t>
            </a:r>
          </a:p>
          <a:p>
            <a:pPr marL="514138" indent="-514138">
              <a:buFont typeface="+mj-lt"/>
              <a:buAutoNum type="arabicPeriod"/>
            </a:pPr>
            <a:r>
              <a:rPr lang="it-IT" dirty="0" err="1" smtClean="0"/>
              <a:t>glucogenic</a:t>
            </a:r>
            <a:r>
              <a:rPr lang="it-IT" dirty="0" smtClean="0"/>
              <a:t> </a:t>
            </a:r>
            <a:r>
              <a:rPr lang="it-IT" dirty="0" err="1" smtClean="0"/>
              <a:t>liver</a:t>
            </a:r>
            <a:r>
              <a:rPr lang="it-IT" dirty="0" smtClean="0"/>
              <a:t> (</a:t>
            </a:r>
            <a:r>
              <a:rPr lang="it-IT" dirty="0" err="1" smtClean="0"/>
              <a:t>glucagon</a:t>
            </a:r>
            <a:r>
              <a:rPr lang="it-IT" dirty="0" smtClean="0"/>
              <a:t> </a:t>
            </a:r>
            <a:r>
              <a:rPr lang="it-IT" dirty="0" err="1" smtClean="0"/>
              <a:t>prevails</a:t>
            </a:r>
            <a:r>
              <a:rPr lang="it-IT" dirty="0" smtClean="0"/>
              <a:t>)</a:t>
            </a:r>
          </a:p>
          <a:p>
            <a:pPr marL="514138" indent="-514138">
              <a:buFont typeface="+mj-lt"/>
              <a:buAutoNum type="arabicPeriod"/>
            </a:pPr>
            <a:r>
              <a:rPr lang="it-IT" dirty="0" err="1" smtClean="0"/>
              <a:t>lipolysis</a:t>
            </a:r>
            <a:r>
              <a:rPr lang="it-IT" dirty="0" smtClean="0"/>
              <a:t> in adipose </a:t>
            </a:r>
            <a:r>
              <a:rPr lang="it-IT" dirty="0" err="1" smtClean="0"/>
              <a:t>tissue</a:t>
            </a:r>
            <a:r>
              <a:rPr lang="it-IT" dirty="0" smtClean="0"/>
              <a:t> (</a:t>
            </a:r>
            <a:r>
              <a:rPr lang="it-IT" dirty="0" err="1" smtClean="0"/>
              <a:t>glucagon</a:t>
            </a:r>
            <a:r>
              <a:rPr lang="it-IT" dirty="0" smtClean="0"/>
              <a:t> </a:t>
            </a:r>
            <a:r>
              <a:rPr lang="it-IT" dirty="0" err="1" smtClean="0"/>
              <a:t>prevails</a:t>
            </a:r>
            <a:r>
              <a:rPr lang="it-IT" dirty="0" smtClean="0"/>
              <a:t>)</a:t>
            </a:r>
            <a:endParaRPr lang="it-IT" dirty="0"/>
          </a:p>
          <a:p>
            <a:pPr marL="514138" indent="-514138">
              <a:buFont typeface="+mj-lt"/>
              <a:buAutoNum type="arabicPeriod"/>
            </a:pPr>
            <a:r>
              <a:rPr lang="it-IT" dirty="0" err="1" smtClean="0"/>
              <a:t>lipogenesis</a:t>
            </a:r>
            <a:r>
              <a:rPr lang="it-IT" dirty="0" smtClean="0"/>
              <a:t> in the </a:t>
            </a:r>
            <a:r>
              <a:rPr lang="it-IT" dirty="0" err="1" smtClean="0"/>
              <a:t>liver</a:t>
            </a:r>
            <a:r>
              <a:rPr lang="it-IT" dirty="0" smtClean="0"/>
              <a:t> (VLDL for export)</a:t>
            </a:r>
          </a:p>
          <a:p>
            <a:pPr marL="514138" indent="-514138">
              <a:buFont typeface="+mj-lt"/>
              <a:buAutoNum type="arabicPeriod"/>
            </a:pPr>
            <a:r>
              <a:rPr lang="it-IT" dirty="0" err="1" smtClean="0"/>
              <a:t>ketogenesis</a:t>
            </a:r>
            <a:endParaRPr lang="it-IT" dirty="0" smtClean="0"/>
          </a:p>
          <a:p>
            <a:pPr marL="514138" indent="-514138">
              <a:buFont typeface="+mj-lt"/>
              <a:buAutoNum type="arabicPeriod"/>
            </a:pPr>
            <a:r>
              <a:rPr lang="it-IT" dirty="0" err="1" smtClean="0"/>
              <a:t>metabolic</a:t>
            </a:r>
            <a:r>
              <a:rPr lang="it-IT" dirty="0" smtClean="0"/>
              <a:t> </a:t>
            </a:r>
            <a:r>
              <a:rPr lang="it-IT" dirty="0" err="1" smtClean="0"/>
              <a:t>acidosis</a:t>
            </a:r>
            <a:endParaRPr lang="it-IT" dirty="0"/>
          </a:p>
        </p:txBody>
      </p:sp>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38</a:t>
            </a:fld>
            <a:endParaRPr lang="it-IT"/>
          </a:p>
        </p:txBody>
      </p:sp>
    </p:spTree>
    <p:extLst>
      <p:ext uri="{BB962C8B-B14F-4D97-AF65-F5344CB8AC3E}">
        <p14:creationId xmlns:p14="http://schemas.microsoft.com/office/powerpoint/2010/main" val="369080792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225176"/>
            <a:ext cx="7772400" cy="2136589"/>
          </a:xfrm>
        </p:spPr>
        <p:txBody>
          <a:bodyPr>
            <a:normAutofit fontScale="90000"/>
          </a:bodyPr>
          <a:lstStyle/>
          <a:p>
            <a:r>
              <a:rPr lang="it-IT" dirty="0" smtClean="0"/>
              <a:t>The </a:t>
            </a:r>
            <a:r>
              <a:rPr lang="it-IT" dirty="0" err="1" smtClean="0"/>
              <a:t>molecular</a:t>
            </a:r>
            <a:r>
              <a:rPr lang="it-IT" dirty="0" smtClean="0"/>
              <a:t> </a:t>
            </a:r>
            <a:r>
              <a:rPr lang="it-IT" dirty="0" err="1" smtClean="0"/>
              <a:t>basis</a:t>
            </a:r>
            <a:r>
              <a:rPr lang="it-IT" dirty="0" smtClean="0"/>
              <a:t> of </a:t>
            </a:r>
            <a:r>
              <a:rPr lang="it-IT" dirty="0" err="1" smtClean="0"/>
              <a:t>glucagon</a:t>
            </a:r>
            <a:r>
              <a:rPr lang="it-IT" dirty="0" smtClean="0"/>
              <a:t> and </a:t>
            </a:r>
            <a:r>
              <a:rPr lang="it-IT" dirty="0" err="1" smtClean="0"/>
              <a:t>insulin</a:t>
            </a:r>
            <a:r>
              <a:rPr lang="it-IT" dirty="0" smtClean="0"/>
              <a:t> release and </a:t>
            </a:r>
            <a:r>
              <a:rPr lang="it-IT" dirty="0" err="1" smtClean="0"/>
              <a:t>their</a:t>
            </a:r>
            <a:r>
              <a:rPr lang="it-IT" dirty="0" smtClean="0"/>
              <a:t> </a:t>
            </a:r>
            <a:r>
              <a:rPr lang="it-IT" dirty="0" err="1" smtClean="0"/>
              <a:t>synchronicity</a:t>
            </a:r>
            <a:r>
              <a:rPr lang="it-IT" dirty="0" smtClean="0"/>
              <a:t> with </a:t>
            </a:r>
            <a:r>
              <a:rPr lang="it-IT" dirty="0" err="1" smtClean="0"/>
              <a:t>glycemia</a:t>
            </a:r>
            <a:r>
              <a:rPr lang="it-IT" dirty="0" smtClean="0"/>
              <a:t> </a:t>
            </a:r>
            <a:r>
              <a:rPr lang="it-IT" dirty="0" err="1" smtClean="0"/>
              <a:t>changes</a:t>
            </a:r>
            <a:endParaRPr lang="it-IT" dirty="0"/>
          </a:p>
        </p:txBody>
      </p:sp>
      <p:sp>
        <p:nvSpPr>
          <p:cNvPr id="3" name="Sottotitolo 2"/>
          <p:cNvSpPr>
            <a:spLocks noGrp="1"/>
          </p:cNvSpPr>
          <p:nvPr>
            <p:ph type="subTitle" idx="1"/>
          </p:nvPr>
        </p:nvSpPr>
        <p:spPr/>
        <p:txBody>
          <a:bodyPr/>
          <a:lstStyle/>
          <a:p>
            <a:r>
              <a:rPr lang="it-IT" b="1" i="1" dirty="0" err="1" smtClean="0">
                <a:solidFill>
                  <a:schemeClr val="tx1"/>
                </a:solidFill>
              </a:rPr>
              <a:t>Ion</a:t>
            </a:r>
            <a:r>
              <a:rPr lang="it-IT" b="1" i="1" dirty="0" smtClean="0">
                <a:solidFill>
                  <a:schemeClr val="tx1"/>
                </a:solidFill>
              </a:rPr>
              <a:t> </a:t>
            </a:r>
            <a:r>
              <a:rPr lang="it-IT" b="1" i="1" dirty="0" err="1" smtClean="0">
                <a:solidFill>
                  <a:schemeClr val="tx1"/>
                </a:solidFill>
              </a:rPr>
              <a:t>channels</a:t>
            </a:r>
            <a:r>
              <a:rPr lang="it-IT" b="1" i="1" dirty="0" smtClean="0">
                <a:solidFill>
                  <a:schemeClr val="tx1"/>
                </a:solidFill>
              </a:rPr>
              <a:t> in </a:t>
            </a:r>
            <a:r>
              <a:rPr lang="it-IT" b="1" i="1" dirty="0" err="1" smtClean="0">
                <a:solidFill>
                  <a:schemeClr val="tx1"/>
                </a:solidFill>
              </a:rPr>
              <a:t>action</a:t>
            </a:r>
            <a:r>
              <a:rPr lang="it-IT" b="1" i="1" dirty="0" smtClean="0">
                <a:solidFill>
                  <a:schemeClr val="tx1"/>
                </a:solidFill>
              </a:rPr>
              <a:t> on </a:t>
            </a:r>
            <a:r>
              <a:rPr lang="it-IT" b="1" i="1" dirty="0" err="1" smtClean="0">
                <a:solidFill>
                  <a:schemeClr val="tx1"/>
                </a:solidFill>
              </a:rPr>
              <a:t>pancreatic</a:t>
            </a:r>
            <a:r>
              <a:rPr lang="it-IT" b="1" i="1" dirty="0" smtClean="0">
                <a:solidFill>
                  <a:schemeClr val="tx1"/>
                </a:solidFill>
              </a:rPr>
              <a:t> </a:t>
            </a:r>
            <a:r>
              <a:rPr lang="it-IT" b="1" i="1" dirty="0" err="1" smtClean="0">
                <a:solidFill>
                  <a:schemeClr val="tx1"/>
                </a:solidFill>
              </a:rPr>
              <a:t>insular</a:t>
            </a:r>
            <a:r>
              <a:rPr lang="it-IT" b="1" i="1" dirty="0" smtClean="0">
                <a:solidFill>
                  <a:schemeClr val="tx1"/>
                </a:solidFill>
              </a:rPr>
              <a:t> alfa and beta </a:t>
            </a:r>
            <a:r>
              <a:rPr lang="it-IT" b="1" i="1" dirty="0" err="1" smtClean="0">
                <a:solidFill>
                  <a:schemeClr val="tx1"/>
                </a:solidFill>
              </a:rPr>
              <a:t>cells</a:t>
            </a:r>
            <a:endParaRPr lang="it-IT" b="1" i="1" dirty="0" smtClean="0">
              <a:solidFill>
                <a:schemeClr val="tx1"/>
              </a:solidFill>
            </a:endParaRPr>
          </a:p>
          <a:p>
            <a:r>
              <a:rPr lang="it-IT" i="1" dirty="0" err="1" smtClean="0">
                <a:solidFill>
                  <a:schemeClr val="tx1"/>
                </a:solidFill>
              </a:rPr>
              <a:t>These</a:t>
            </a:r>
            <a:r>
              <a:rPr lang="it-IT" i="1" dirty="0" smtClean="0">
                <a:solidFill>
                  <a:schemeClr val="tx1"/>
                </a:solidFill>
              </a:rPr>
              <a:t> are </a:t>
            </a:r>
            <a:r>
              <a:rPr lang="it-IT" i="1" dirty="0" err="1" smtClean="0">
                <a:solidFill>
                  <a:schemeClr val="tx1"/>
                </a:solidFill>
              </a:rPr>
              <a:t>excitable</a:t>
            </a:r>
            <a:r>
              <a:rPr lang="it-IT" i="1" dirty="0" smtClean="0">
                <a:solidFill>
                  <a:schemeClr val="tx1"/>
                </a:solidFill>
              </a:rPr>
              <a:t> </a:t>
            </a:r>
            <a:r>
              <a:rPr lang="it-IT" i="1" dirty="0" err="1" smtClean="0">
                <a:solidFill>
                  <a:schemeClr val="tx1"/>
                </a:solidFill>
              </a:rPr>
              <a:t>cells</a:t>
            </a:r>
            <a:endParaRPr lang="it-IT" i="1" dirty="0">
              <a:solidFill>
                <a:schemeClr val="tx1"/>
              </a:solidFill>
            </a:endParaRPr>
          </a:p>
        </p:txBody>
      </p:sp>
      <p:sp>
        <p:nvSpPr>
          <p:cNvPr id="4" name="Segnaposto data 3"/>
          <p:cNvSpPr>
            <a:spLocks noGrp="1"/>
          </p:cNvSpPr>
          <p:nvPr>
            <p:ph type="dt" sz="half" idx="10"/>
          </p:nvPr>
        </p:nvSpPr>
        <p:spPr/>
        <p:txBody>
          <a:bodyPr/>
          <a:lstStyle/>
          <a:p>
            <a:r>
              <a:rPr lang="it-IT" smtClean="0"/>
              <a:t>16/04/2019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F8D0B087-4A76-5E4B-BE34-5988ADB55836}" type="slidenum">
              <a:rPr lang="it-IT" smtClean="0"/>
              <a:t>3</a:t>
            </a:fld>
            <a:endParaRPr lang="it-IT"/>
          </a:p>
        </p:txBody>
      </p:sp>
    </p:spTree>
    <p:extLst>
      <p:ext uri="{BB962C8B-B14F-4D97-AF65-F5344CB8AC3E}">
        <p14:creationId xmlns:p14="http://schemas.microsoft.com/office/powerpoint/2010/main" val="3263509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39</a:t>
            </a:fld>
            <a:endParaRPr lang="it-IT"/>
          </a:p>
        </p:txBody>
      </p:sp>
      <p:pic>
        <p:nvPicPr>
          <p:cNvPr id="7" name="Immagine 6"/>
          <p:cNvPicPr>
            <a:picLocks noChangeAspect="1"/>
          </p:cNvPicPr>
          <p:nvPr/>
        </p:nvPicPr>
        <p:blipFill>
          <a:blip r:embed="rId3"/>
          <a:stretch>
            <a:fillRect/>
          </a:stretch>
        </p:blipFill>
        <p:spPr>
          <a:xfrm>
            <a:off x="952503" y="0"/>
            <a:ext cx="7238203" cy="6858000"/>
          </a:xfrm>
          <a:prstGeom prst="rect">
            <a:avLst/>
          </a:prstGeom>
        </p:spPr>
      </p:pic>
      <p:sp>
        <p:nvSpPr>
          <p:cNvPr id="8" name="CasellaDiTesto 7"/>
          <p:cNvSpPr txBox="1"/>
          <p:nvPr/>
        </p:nvSpPr>
        <p:spPr>
          <a:xfrm>
            <a:off x="5649259" y="286905"/>
            <a:ext cx="1807882" cy="923330"/>
          </a:xfrm>
          <a:prstGeom prst="rect">
            <a:avLst/>
          </a:prstGeom>
          <a:noFill/>
        </p:spPr>
        <p:txBody>
          <a:bodyPr wrap="square" lIns="91400" tIns="45702" rIns="91400" bIns="45702" rtlCol="0">
            <a:spAutoFit/>
          </a:bodyPr>
          <a:lstStyle/>
          <a:p>
            <a:r>
              <a:rPr lang="it-IT" dirty="0" smtClean="0"/>
              <a:t>The first cause:</a:t>
            </a:r>
          </a:p>
          <a:p>
            <a:r>
              <a:rPr lang="it-IT" dirty="0" err="1" smtClean="0"/>
              <a:t>Increased</a:t>
            </a:r>
            <a:r>
              <a:rPr lang="it-IT" dirty="0" smtClean="0"/>
              <a:t> </a:t>
            </a:r>
            <a:r>
              <a:rPr lang="it-IT" dirty="0" err="1" smtClean="0"/>
              <a:t>glycaemia</a:t>
            </a:r>
            <a:endParaRPr lang="it-IT" dirty="0"/>
          </a:p>
        </p:txBody>
      </p:sp>
      <p:sp>
        <p:nvSpPr>
          <p:cNvPr id="9" name="CasellaDiTesto 8"/>
          <p:cNvSpPr txBox="1"/>
          <p:nvPr/>
        </p:nvSpPr>
        <p:spPr>
          <a:xfrm>
            <a:off x="6124388" y="4467412"/>
            <a:ext cx="1807882" cy="1477328"/>
          </a:xfrm>
          <a:prstGeom prst="rect">
            <a:avLst/>
          </a:prstGeom>
          <a:noFill/>
        </p:spPr>
        <p:txBody>
          <a:bodyPr wrap="square" lIns="91400" tIns="45702" rIns="91400" bIns="45702" rtlCol="0">
            <a:spAutoFit/>
          </a:bodyPr>
          <a:lstStyle/>
          <a:p>
            <a:pPr algn="r"/>
            <a:r>
              <a:rPr lang="it-IT" dirty="0" err="1" smtClean="0"/>
              <a:t>Because</a:t>
            </a:r>
            <a:r>
              <a:rPr lang="it-IT" dirty="0" smtClean="0"/>
              <a:t> of </a:t>
            </a:r>
            <a:r>
              <a:rPr lang="it-IT" dirty="0" err="1" smtClean="0"/>
              <a:t>insulin</a:t>
            </a:r>
            <a:r>
              <a:rPr lang="it-IT" dirty="0" smtClean="0"/>
              <a:t> </a:t>
            </a:r>
            <a:r>
              <a:rPr lang="it-IT" dirty="0" err="1" smtClean="0"/>
              <a:t>resistance</a:t>
            </a:r>
            <a:r>
              <a:rPr lang="it-IT" dirty="0" smtClean="0"/>
              <a:t>, i.e. a </a:t>
            </a:r>
            <a:r>
              <a:rPr lang="it-IT" dirty="0" err="1" smtClean="0"/>
              <a:t>defect</a:t>
            </a:r>
            <a:r>
              <a:rPr lang="it-IT" dirty="0" smtClean="0"/>
              <a:t> in the </a:t>
            </a:r>
            <a:r>
              <a:rPr lang="it-IT" dirty="0" err="1" smtClean="0"/>
              <a:t>insulin</a:t>
            </a:r>
            <a:r>
              <a:rPr lang="it-IT" dirty="0" smtClean="0"/>
              <a:t> </a:t>
            </a:r>
            <a:r>
              <a:rPr lang="it-IT" dirty="0" err="1" smtClean="0"/>
              <a:t>response</a:t>
            </a:r>
            <a:endParaRPr lang="it-IT" dirty="0"/>
          </a:p>
        </p:txBody>
      </p:sp>
      <p:sp>
        <p:nvSpPr>
          <p:cNvPr id="10" name="CasellaDiTesto 9"/>
          <p:cNvSpPr txBox="1"/>
          <p:nvPr/>
        </p:nvSpPr>
        <p:spPr>
          <a:xfrm>
            <a:off x="1686859" y="4923629"/>
            <a:ext cx="1807882" cy="1200329"/>
          </a:xfrm>
          <a:prstGeom prst="rect">
            <a:avLst/>
          </a:prstGeom>
          <a:noFill/>
        </p:spPr>
        <p:txBody>
          <a:bodyPr wrap="square" lIns="91400" tIns="45702" rIns="91400" bIns="45702" rtlCol="0">
            <a:spAutoFit/>
          </a:bodyPr>
          <a:lstStyle/>
          <a:p>
            <a:pPr algn="r"/>
            <a:r>
              <a:rPr lang="it-IT" dirty="0" err="1" smtClean="0"/>
              <a:t>Because</a:t>
            </a:r>
            <a:r>
              <a:rPr lang="it-IT" dirty="0" smtClean="0"/>
              <a:t> of </a:t>
            </a:r>
            <a:r>
              <a:rPr lang="it-IT" dirty="0" err="1" smtClean="0"/>
              <a:t>loss</a:t>
            </a:r>
            <a:r>
              <a:rPr lang="it-IT" dirty="0" smtClean="0"/>
              <a:t> of beta </a:t>
            </a:r>
            <a:r>
              <a:rPr lang="it-IT" dirty="0" err="1" smtClean="0"/>
              <a:t>cells</a:t>
            </a:r>
            <a:r>
              <a:rPr lang="it-IT" dirty="0" smtClean="0"/>
              <a:t>, due to </a:t>
            </a:r>
            <a:r>
              <a:rPr lang="it-IT" dirty="0" err="1" smtClean="0"/>
              <a:t>sustained</a:t>
            </a:r>
            <a:r>
              <a:rPr lang="it-IT" dirty="0" smtClean="0"/>
              <a:t> </a:t>
            </a:r>
            <a:r>
              <a:rPr lang="it-IT" dirty="0" err="1" smtClean="0"/>
              <a:t>stimulation</a:t>
            </a:r>
            <a:endParaRPr lang="it-IT" dirty="0"/>
          </a:p>
        </p:txBody>
      </p:sp>
      <p:sp>
        <p:nvSpPr>
          <p:cNvPr id="11" name="CasellaDiTesto 10"/>
          <p:cNvSpPr txBox="1"/>
          <p:nvPr/>
        </p:nvSpPr>
        <p:spPr>
          <a:xfrm>
            <a:off x="952500" y="1075764"/>
            <a:ext cx="2287494" cy="1477328"/>
          </a:xfrm>
          <a:prstGeom prst="rect">
            <a:avLst/>
          </a:prstGeom>
          <a:noFill/>
        </p:spPr>
        <p:txBody>
          <a:bodyPr wrap="square" lIns="91400" tIns="45702" rIns="91400" bIns="45702" rtlCol="0">
            <a:spAutoFit/>
          </a:bodyPr>
          <a:lstStyle/>
          <a:p>
            <a:pPr algn="r"/>
            <a:r>
              <a:rPr lang="it-IT" dirty="0" err="1" smtClean="0"/>
              <a:t>Because</a:t>
            </a:r>
            <a:r>
              <a:rPr lang="it-IT" dirty="0" smtClean="0"/>
              <a:t> of </a:t>
            </a:r>
            <a:r>
              <a:rPr lang="it-IT" dirty="0" err="1" smtClean="0"/>
              <a:t>hypo-insulinemia</a:t>
            </a:r>
            <a:r>
              <a:rPr lang="it-IT" dirty="0" smtClean="0"/>
              <a:t> and </a:t>
            </a:r>
            <a:r>
              <a:rPr lang="it-IT" dirty="0" err="1" smtClean="0"/>
              <a:t>prevailing</a:t>
            </a:r>
            <a:r>
              <a:rPr lang="it-IT" dirty="0" smtClean="0"/>
              <a:t> </a:t>
            </a:r>
            <a:r>
              <a:rPr lang="it-IT" dirty="0" err="1" smtClean="0"/>
              <a:t>glucagone</a:t>
            </a:r>
            <a:r>
              <a:rPr lang="it-IT" dirty="0" smtClean="0"/>
              <a:t> </a:t>
            </a:r>
            <a:r>
              <a:rPr lang="it-IT" dirty="0" err="1" smtClean="0"/>
              <a:t>secretion</a:t>
            </a:r>
            <a:r>
              <a:rPr lang="it-IT" dirty="0" smtClean="0"/>
              <a:t> by </a:t>
            </a:r>
            <a:r>
              <a:rPr lang="it-IT" dirty="0" err="1" smtClean="0"/>
              <a:t>alpha</a:t>
            </a:r>
            <a:r>
              <a:rPr lang="it-IT" dirty="0" smtClean="0"/>
              <a:t> </a:t>
            </a:r>
            <a:r>
              <a:rPr lang="it-IT" dirty="0" err="1" smtClean="0"/>
              <a:t>cells</a:t>
            </a:r>
            <a:endParaRPr lang="it-IT" dirty="0"/>
          </a:p>
        </p:txBody>
      </p:sp>
    </p:spTree>
    <p:extLst>
      <p:ext uri="{BB962C8B-B14F-4D97-AF65-F5344CB8AC3E}">
        <p14:creationId xmlns:p14="http://schemas.microsoft.com/office/powerpoint/2010/main" val="279174468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lstStyle/>
          <a:p>
            <a:r>
              <a:rPr lang="it-IT" dirty="0" smtClean="0"/>
              <a:t>THE GLUCOGENIC LIVER</a:t>
            </a:r>
            <a:endParaRPr lang="it-IT" dirty="0"/>
          </a:p>
        </p:txBody>
      </p:sp>
      <p:sp>
        <p:nvSpPr>
          <p:cNvPr id="6" name="Sottotitolo 5"/>
          <p:cNvSpPr>
            <a:spLocks noGrp="1"/>
          </p:cNvSpPr>
          <p:nvPr>
            <p:ph type="subTitle" idx="1"/>
          </p:nvPr>
        </p:nvSpPr>
        <p:spPr/>
        <p:txBody>
          <a:bodyPr/>
          <a:lstStyle/>
          <a:p>
            <a:endParaRPr lang="it-IT"/>
          </a:p>
        </p:txBody>
      </p:sp>
      <p:sp>
        <p:nvSpPr>
          <p:cNvPr id="2" name="Segnaposto data 1"/>
          <p:cNvSpPr>
            <a:spLocks noGrp="1"/>
          </p:cNvSpPr>
          <p:nvPr>
            <p:ph type="dt" sz="half" idx="10"/>
          </p:nvPr>
        </p:nvSpPr>
        <p:spPr/>
        <p:txBody>
          <a:bodyPr/>
          <a:lstStyle/>
          <a:p>
            <a:r>
              <a:rPr lang="it-IT" smtClean="0"/>
              <a:t>16/04/2019</a:t>
            </a:r>
            <a:endParaRPr lang="it-IT"/>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F8D0B087-4A76-5E4B-BE34-5988ADB55836}" type="slidenum">
              <a:rPr lang="it-IT" smtClean="0"/>
              <a:t>40</a:t>
            </a:fld>
            <a:endParaRPr lang="it-IT"/>
          </a:p>
        </p:txBody>
      </p:sp>
    </p:spTree>
    <p:extLst>
      <p:ext uri="{BB962C8B-B14F-4D97-AF65-F5344CB8AC3E}">
        <p14:creationId xmlns:p14="http://schemas.microsoft.com/office/powerpoint/2010/main" val="37238872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57200" y="274638"/>
            <a:ext cx="8229600" cy="786186"/>
          </a:xfrm>
        </p:spPr>
        <p:txBody>
          <a:bodyPr>
            <a:noAutofit/>
          </a:bodyPr>
          <a:lstStyle/>
          <a:p>
            <a:r>
              <a:rPr lang="it-IT" sz="2800" b="1" dirty="0" err="1"/>
              <a:t>Metformin</a:t>
            </a:r>
            <a:r>
              <a:rPr lang="it-IT" sz="2800" b="1" dirty="0"/>
              <a:t/>
            </a:r>
            <a:br>
              <a:rPr lang="it-IT" sz="2800" b="1" dirty="0"/>
            </a:br>
            <a:r>
              <a:rPr lang="it-IT" sz="2400" dirty="0"/>
              <a:t>a first-line </a:t>
            </a:r>
            <a:r>
              <a:rPr lang="it-IT" sz="2400" dirty="0" err="1"/>
              <a:t>anti-diabetic</a:t>
            </a:r>
            <a:r>
              <a:rPr lang="it-IT" sz="2400" dirty="0"/>
              <a:t> </a:t>
            </a:r>
            <a:r>
              <a:rPr lang="it-IT" sz="2400" dirty="0" err="1"/>
              <a:t>drug</a:t>
            </a:r>
            <a:r>
              <a:rPr lang="it-IT" sz="2400" dirty="0"/>
              <a:t> </a:t>
            </a:r>
            <a:r>
              <a:rPr lang="it-IT" sz="2400" dirty="0" err="1"/>
              <a:t>that</a:t>
            </a:r>
            <a:r>
              <a:rPr lang="it-IT" sz="2400" dirty="0"/>
              <a:t> </a:t>
            </a:r>
            <a:r>
              <a:rPr lang="it-IT" sz="2400" dirty="0" err="1"/>
              <a:t>inhibits</a:t>
            </a:r>
            <a:r>
              <a:rPr lang="it-IT" sz="2400" dirty="0"/>
              <a:t> </a:t>
            </a:r>
            <a:r>
              <a:rPr lang="it-IT" sz="2400" dirty="0" err="1"/>
              <a:t>gluconeogenesis</a:t>
            </a:r>
            <a:endParaRPr lang="it-IT" sz="2400" dirty="0"/>
          </a:p>
        </p:txBody>
      </p:sp>
      <p:sp>
        <p:nvSpPr>
          <p:cNvPr id="2" name="Segnaposto data 1"/>
          <p:cNvSpPr>
            <a:spLocks noGrp="1"/>
          </p:cNvSpPr>
          <p:nvPr>
            <p:ph type="dt" sz="half" idx="10"/>
          </p:nvPr>
        </p:nvSpPr>
        <p:spPr/>
        <p:txBody>
          <a:bodyPr/>
          <a:lstStyle/>
          <a:p>
            <a:r>
              <a:rPr lang="it-IT" smtClean="0"/>
              <a:t>16/04/2019</a:t>
            </a:r>
            <a:endParaRPr lang="it-IT"/>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F8D0B087-4A76-5E4B-BE34-5988ADB55836}" type="slidenum">
              <a:rPr lang="it-IT" smtClean="0"/>
              <a:t>41</a:t>
            </a:fld>
            <a:endParaRPr lang="it-IT"/>
          </a:p>
        </p:txBody>
      </p:sp>
      <p:pic>
        <p:nvPicPr>
          <p:cNvPr id="5" name="Immagine 4"/>
          <p:cNvPicPr>
            <a:picLocks noChangeAspect="1"/>
          </p:cNvPicPr>
          <p:nvPr/>
        </p:nvPicPr>
        <p:blipFill>
          <a:blip r:embed="rId3"/>
          <a:stretch>
            <a:fillRect/>
          </a:stretch>
        </p:blipFill>
        <p:spPr>
          <a:xfrm>
            <a:off x="0" y="1212858"/>
            <a:ext cx="9144000" cy="5143500"/>
          </a:xfrm>
          <a:prstGeom prst="rect">
            <a:avLst/>
          </a:prstGeom>
        </p:spPr>
      </p:pic>
    </p:spTree>
    <p:extLst>
      <p:ext uri="{BB962C8B-B14F-4D97-AF65-F5344CB8AC3E}">
        <p14:creationId xmlns:p14="http://schemas.microsoft.com/office/powerpoint/2010/main" val="257967897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16/04/2019</a:t>
            </a:r>
            <a:endParaRPr lang="it-IT"/>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F8D0B087-4A76-5E4B-BE34-5988ADB55836}" type="slidenum">
              <a:rPr lang="it-IT" smtClean="0"/>
              <a:t>42</a:t>
            </a:fld>
            <a:endParaRPr lang="it-IT"/>
          </a:p>
        </p:txBody>
      </p:sp>
      <p:pic>
        <p:nvPicPr>
          <p:cNvPr id="5" name="Immagine 4"/>
          <p:cNvPicPr>
            <a:picLocks noChangeAspect="1"/>
          </p:cNvPicPr>
          <p:nvPr/>
        </p:nvPicPr>
        <p:blipFill>
          <a:blip r:embed="rId3"/>
          <a:stretch>
            <a:fillRect/>
          </a:stretch>
        </p:blipFill>
        <p:spPr>
          <a:xfrm>
            <a:off x="215904" y="120277"/>
            <a:ext cx="8699500" cy="6438900"/>
          </a:xfrm>
          <a:prstGeom prst="rect">
            <a:avLst/>
          </a:prstGeom>
        </p:spPr>
      </p:pic>
      <p:sp>
        <p:nvSpPr>
          <p:cNvPr id="6" name="CasellaDiTesto 5"/>
          <p:cNvSpPr txBox="1"/>
          <p:nvPr/>
        </p:nvSpPr>
        <p:spPr>
          <a:xfrm>
            <a:off x="732118" y="4213416"/>
            <a:ext cx="3481294" cy="1384995"/>
          </a:xfrm>
          <a:prstGeom prst="rect">
            <a:avLst/>
          </a:prstGeom>
          <a:noFill/>
        </p:spPr>
        <p:txBody>
          <a:bodyPr wrap="square" lIns="91400" tIns="45702" rIns="91400" bIns="45702" rtlCol="0">
            <a:spAutoFit/>
          </a:bodyPr>
          <a:lstStyle/>
          <a:p>
            <a:r>
              <a:rPr lang="it-IT" sz="2800" dirty="0" err="1"/>
              <a:t>Gluconeogenesis</a:t>
            </a:r>
            <a:r>
              <a:rPr lang="it-IT" sz="2800" dirty="0"/>
              <a:t> </a:t>
            </a:r>
            <a:r>
              <a:rPr lang="it-IT" sz="2800" dirty="0" err="1"/>
              <a:t>enzymes</a:t>
            </a:r>
            <a:r>
              <a:rPr lang="it-IT" sz="2800" dirty="0"/>
              <a:t> are targets for </a:t>
            </a:r>
            <a:r>
              <a:rPr lang="it-IT" sz="2800" dirty="0" err="1"/>
              <a:t>anti-diabetic</a:t>
            </a:r>
            <a:r>
              <a:rPr lang="it-IT" sz="2800" dirty="0"/>
              <a:t> </a:t>
            </a:r>
            <a:r>
              <a:rPr lang="it-IT" sz="2800" dirty="0" err="1"/>
              <a:t>drugs</a:t>
            </a:r>
            <a:endParaRPr lang="it-IT" sz="2800" dirty="0"/>
          </a:p>
        </p:txBody>
      </p:sp>
    </p:spTree>
    <p:extLst>
      <p:ext uri="{BB962C8B-B14F-4D97-AF65-F5344CB8AC3E}">
        <p14:creationId xmlns:p14="http://schemas.microsoft.com/office/powerpoint/2010/main" val="147882820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lstStyle/>
          <a:p>
            <a:r>
              <a:rPr lang="it-IT" dirty="0" smtClean="0"/>
              <a:t>THE LIPOLYTIC ADIPOSE TISSUE</a:t>
            </a:r>
            <a:endParaRPr lang="it-IT" dirty="0"/>
          </a:p>
        </p:txBody>
      </p:sp>
      <p:sp>
        <p:nvSpPr>
          <p:cNvPr id="6" name="Sottotitolo 5"/>
          <p:cNvSpPr>
            <a:spLocks noGrp="1"/>
          </p:cNvSpPr>
          <p:nvPr>
            <p:ph type="subTitle" idx="1"/>
          </p:nvPr>
        </p:nvSpPr>
        <p:spPr/>
        <p:txBody>
          <a:bodyPr/>
          <a:lstStyle/>
          <a:p>
            <a:endParaRPr lang="it-IT"/>
          </a:p>
        </p:txBody>
      </p:sp>
      <p:sp>
        <p:nvSpPr>
          <p:cNvPr id="2" name="Segnaposto data 1"/>
          <p:cNvSpPr>
            <a:spLocks noGrp="1"/>
          </p:cNvSpPr>
          <p:nvPr>
            <p:ph type="dt" sz="half" idx="10"/>
          </p:nvPr>
        </p:nvSpPr>
        <p:spPr/>
        <p:txBody>
          <a:bodyPr/>
          <a:lstStyle/>
          <a:p>
            <a:r>
              <a:rPr lang="it-IT" smtClean="0"/>
              <a:t>16/04/2019</a:t>
            </a:r>
            <a:endParaRPr lang="it-IT"/>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F8D0B087-4A76-5E4B-BE34-5988ADB55836}" type="slidenum">
              <a:rPr lang="it-IT" smtClean="0"/>
              <a:t>43</a:t>
            </a:fld>
            <a:endParaRPr lang="it-IT"/>
          </a:p>
        </p:txBody>
      </p:sp>
    </p:spTree>
    <p:extLst>
      <p:ext uri="{BB962C8B-B14F-4D97-AF65-F5344CB8AC3E}">
        <p14:creationId xmlns:p14="http://schemas.microsoft.com/office/powerpoint/2010/main" val="1537325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16/04/2019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F8D0B087-4A76-5E4B-BE34-5988ADB55836}" type="slidenum">
              <a:rPr lang="it-IT" smtClean="0"/>
              <a:t>44</a:t>
            </a:fld>
            <a:endParaRPr lang="it-IT"/>
          </a:p>
        </p:txBody>
      </p:sp>
      <p:pic>
        <p:nvPicPr>
          <p:cNvPr id="9" name="Immagine 8"/>
          <p:cNvPicPr>
            <a:picLocks noChangeAspect="1"/>
          </p:cNvPicPr>
          <p:nvPr/>
        </p:nvPicPr>
        <p:blipFill>
          <a:blip r:embed="rId3"/>
          <a:stretch>
            <a:fillRect/>
          </a:stretch>
        </p:blipFill>
        <p:spPr>
          <a:xfrm>
            <a:off x="0" y="799747"/>
            <a:ext cx="9144000" cy="6058254"/>
          </a:xfrm>
          <a:prstGeom prst="rect">
            <a:avLst/>
          </a:prstGeom>
        </p:spPr>
      </p:pic>
      <p:sp>
        <p:nvSpPr>
          <p:cNvPr id="7" name="Titolo 6"/>
          <p:cNvSpPr>
            <a:spLocks noGrp="1"/>
          </p:cNvSpPr>
          <p:nvPr>
            <p:ph type="title"/>
          </p:nvPr>
        </p:nvSpPr>
        <p:spPr>
          <a:xfrm>
            <a:off x="457200" y="18864"/>
            <a:ext cx="8229600" cy="1143000"/>
          </a:xfrm>
        </p:spPr>
        <p:txBody>
          <a:bodyPr>
            <a:noAutofit/>
          </a:bodyPr>
          <a:lstStyle/>
          <a:p>
            <a:r>
              <a:rPr lang="it-IT" sz="2800" dirty="0" err="1"/>
              <a:t>Insulin</a:t>
            </a:r>
            <a:r>
              <a:rPr lang="it-IT" sz="2800" dirty="0"/>
              <a:t> </a:t>
            </a:r>
            <a:r>
              <a:rPr lang="it-IT" sz="2800" dirty="0" err="1"/>
              <a:t>is</a:t>
            </a:r>
            <a:r>
              <a:rPr lang="it-IT" sz="2800" dirty="0"/>
              <a:t> anti-</a:t>
            </a:r>
            <a:r>
              <a:rPr lang="it-IT" sz="2800" dirty="0" err="1"/>
              <a:t>lipolytic</a:t>
            </a:r>
            <a:r>
              <a:rPr lang="it-IT" sz="2800" dirty="0"/>
              <a:t/>
            </a:r>
            <a:br>
              <a:rPr lang="it-IT" sz="2800" dirty="0"/>
            </a:br>
            <a:r>
              <a:rPr lang="it-IT" sz="2800" dirty="0"/>
              <a:t>In </a:t>
            </a:r>
            <a:r>
              <a:rPr lang="it-IT" sz="2800" dirty="0" err="1"/>
              <a:t>diabetes</a:t>
            </a:r>
            <a:r>
              <a:rPr lang="it-IT" sz="2800" dirty="0"/>
              <a:t>, pro-</a:t>
            </a:r>
            <a:r>
              <a:rPr lang="it-IT" sz="2800" dirty="0" err="1"/>
              <a:t>lipolytic</a:t>
            </a:r>
            <a:r>
              <a:rPr lang="it-IT" sz="2800" dirty="0"/>
              <a:t> </a:t>
            </a:r>
            <a:r>
              <a:rPr lang="it-IT" sz="2800" dirty="0" err="1"/>
              <a:t>signals</a:t>
            </a:r>
            <a:r>
              <a:rPr lang="it-IT" sz="2800" dirty="0"/>
              <a:t> </a:t>
            </a:r>
            <a:r>
              <a:rPr lang="it-IT" sz="2800" dirty="0" err="1"/>
              <a:t>prevail</a:t>
            </a:r>
            <a:r>
              <a:rPr lang="it-IT" sz="2800" dirty="0"/>
              <a:t> over </a:t>
            </a:r>
            <a:r>
              <a:rPr lang="it-IT" sz="2800" dirty="0" err="1"/>
              <a:t>insulin</a:t>
            </a:r>
            <a:r>
              <a:rPr lang="it-IT" sz="2800" dirty="0"/>
              <a:t> </a:t>
            </a:r>
          </a:p>
        </p:txBody>
      </p:sp>
    </p:spTree>
    <p:extLst>
      <p:ext uri="{BB962C8B-B14F-4D97-AF65-F5344CB8AC3E}">
        <p14:creationId xmlns:p14="http://schemas.microsoft.com/office/powerpoint/2010/main" val="188099015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ctrTitle"/>
          </p:nvPr>
        </p:nvSpPr>
        <p:spPr/>
        <p:txBody>
          <a:bodyPr/>
          <a:lstStyle/>
          <a:p>
            <a:r>
              <a:rPr lang="it-IT" dirty="0" smtClean="0"/>
              <a:t>THE KETOGENIC LIVER</a:t>
            </a:r>
            <a:endParaRPr lang="it-IT" dirty="0"/>
          </a:p>
        </p:txBody>
      </p:sp>
      <p:sp>
        <p:nvSpPr>
          <p:cNvPr id="7" name="Sottotitolo 6"/>
          <p:cNvSpPr>
            <a:spLocks noGrp="1"/>
          </p:cNvSpPr>
          <p:nvPr>
            <p:ph type="subTitle" idx="1"/>
          </p:nvPr>
        </p:nvSpPr>
        <p:spPr/>
        <p:txBody>
          <a:bodyPr/>
          <a:lstStyle/>
          <a:p>
            <a:endParaRPr lang="it-IT"/>
          </a:p>
        </p:txBody>
      </p:sp>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45</a:t>
            </a:fld>
            <a:endParaRPr lang="it-IT"/>
          </a:p>
        </p:txBody>
      </p:sp>
    </p:spTree>
    <p:extLst>
      <p:ext uri="{BB962C8B-B14F-4D97-AF65-F5344CB8AC3E}">
        <p14:creationId xmlns:p14="http://schemas.microsoft.com/office/powerpoint/2010/main" val="20615798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2800" dirty="0" err="1"/>
              <a:t>Acetyl</a:t>
            </a:r>
            <a:r>
              <a:rPr lang="it-IT" sz="2800" dirty="0"/>
              <a:t> </a:t>
            </a:r>
            <a:r>
              <a:rPr lang="it-IT" sz="2800" dirty="0" err="1"/>
              <a:t>CoA</a:t>
            </a:r>
            <a:r>
              <a:rPr lang="it-IT" sz="2800" dirty="0"/>
              <a:t> from beta </a:t>
            </a:r>
            <a:r>
              <a:rPr lang="it-IT" sz="2800" dirty="0" err="1"/>
              <a:t>oxidation</a:t>
            </a:r>
            <a:r>
              <a:rPr lang="it-IT" sz="2800" dirty="0"/>
              <a:t> </a:t>
            </a:r>
            <a:r>
              <a:rPr lang="it-IT" sz="2800" dirty="0" err="1"/>
              <a:t>cannot</a:t>
            </a:r>
            <a:r>
              <a:rPr lang="it-IT" sz="2800" dirty="0"/>
              <a:t> be </a:t>
            </a:r>
            <a:r>
              <a:rPr lang="it-IT" sz="2800" dirty="0" err="1"/>
              <a:t>oxidised</a:t>
            </a:r>
            <a:r>
              <a:rPr lang="it-IT" sz="2800" dirty="0"/>
              <a:t> by the TCA </a:t>
            </a:r>
            <a:r>
              <a:rPr lang="it-IT" sz="2800" dirty="0" err="1"/>
              <a:t>cycle</a:t>
            </a:r>
            <a:r>
              <a:rPr lang="it-IT" sz="2800" dirty="0"/>
              <a:t> - </a:t>
            </a:r>
            <a:r>
              <a:rPr lang="it-IT" sz="2800" dirty="0" err="1"/>
              <a:t>it</a:t>
            </a:r>
            <a:r>
              <a:rPr lang="it-IT" sz="2800" dirty="0"/>
              <a:t> </a:t>
            </a:r>
            <a:r>
              <a:rPr lang="it-IT" sz="2800" dirty="0" err="1"/>
              <a:t>is</a:t>
            </a:r>
            <a:r>
              <a:rPr lang="it-IT" sz="2800" dirty="0"/>
              <a:t> </a:t>
            </a:r>
            <a:r>
              <a:rPr lang="it-IT" sz="2800" dirty="0" err="1"/>
              <a:t>rather</a:t>
            </a:r>
            <a:r>
              <a:rPr lang="it-IT" sz="2800" dirty="0"/>
              <a:t> </a:t>
            </a:r>
            <a:r>
              <a:rPr lang="it-IT" sz="2800" dirty="0" err="1"/>
              <a:t>condensend</a:t>
            </a:r>
            <a:r>
              <a:rPr lang="it-IT" sz="2800" dirty="0"/>
              <a:t> in </a:t>
            </a:r>
            <a:r>
              <a:rPr lang="it-IT" sz="2800" dirty="0" err="1"/>
              <a:t>ketone</a:t>
            </a:r>
            <a:r>
              <a:rPr lang="it-IT" sz="2800" dirty="0"/>
              <a:t> </a:t>
            </a:r>
            <a:r>
              <a:rPr lang="it-IT" sz="2800" dirty="0" err="1"/>
              <a:t>bodies</a:t>
            </a:r>
            <a:endParaRPr lang="it-IT" sz="2800" dirty="0"/>
          </a:p>
        </p:txBody>
      </p:sp>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46</a:t>
            </a:fld>
            <a:endParaRPr lang="it-IT"/>
          </a:p>
        </p:txBody>
      </p:sp>
      <p:pic>
        <p:nvPicPr>
          <p:cNvPr id="6" name="Immagine 5"/>
          <p:cNvPicPr>
            <a:picLocks noChangeAspect="1"/>
          </p:cNvPicPr>
          <p:nvPr/>
        </p:nvPicPr>
        <p:blipFill>
          <a:blip r:embed="rId2"/>
          <a:stretch>
            <a:fillRect/>
          </a:stretch>
        </p:blipFill>
        <p:spPr>
          <a:xfrm>
            <a:off x="1359647" y="1417642"/>
            <a:ext cx="6459818" cy="4755475"/>
          </a:xfrm>
          <a:prstGeom prst="rect">
            <a:avLst/>
          </a:prstGeom>
        </p:spPr>
      </p:pic>
    </p:spTree>
    <p:extLst>
      <p:ext uri="{BB962C8B-B14F-4D97-AF65-F5344CB8AC3E}">
        <p14:creationId xmlns:p14="http://schemas.microsoft.com/office/powerpoint/2010/main" val="419908533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ctrTitle"/>
          </p:nvPr>
        </p:nvSpPr>
        <p:spPr/>
        <p:txBody>
          <a:bodyPr/>
          <a:lstStyle/>
          <a:p>
            <a:r>
              <a:rPr lang="it-IT" dirty="0" err="1" smtClean="0"/>
              <a:t>Consequences</a:t>
            </a:r>
            <a:r>
              <a:rPr lang="it-IT" dirty="0" smtClean="0"/>
              <a:t> of </a:t>
            </a:r>
            <a:r>
              <a:rPr lang="it-IT" dirty="0" err="1" smtClean="0"/>
              <a:t>increased</a:t>
            </a:r>
            <a:r>
              <a:rPr lang="it-IT" dirty="0" smtClean="0"/>
              <a:t> </a:t>
            </a:r>
            <a:r>
              <a:rPr lang="it-IT" dirty="0" err="1" smtClean="0"/>
              <a:t>glycolysis</a:t>
            </a:r>
            <a:endParaRPr lang="it-IT" dirty="0"/>
          </a:p>
        </p:txBody>
      </p:sp>
      <p:sp>
        <p:nvSpPr>
          <p:cNvPr id="7" name="Sottotitolo 6"/>
          <p:cNvSpPr>
            <a:spLocks noGrp="1"/>
          </p:cNvSpPr>
          <p:nvPr>
            <p:ph type="subTitle" idx="1"/>
          </p:nvPr>
        </p:nvSpPr>
        <p:spPr/>
        <p:txBody>
          <a:bodyPr/>
          <a:lstStyle/>
          <a:p>
            <a:r>
              <a:rPr lang="it-IT" dirty="0" err="1" smtClean="0">
                <a:solidFill>
                  <a:srgbClr val="000000"/>
                </a:solidFill>
              </a:rPr>
              <a:t>glucose</a:t>
            </a:r>
            <a:r>
              <a:rPr lang="it-IT" dirty="0" smtClean="0">
                <a:solidFill>
                  <a:srgbClr val="000000"/>
                </a:solidFill>
              </a:rPr>
              <a:t> </a:t>
            </a:r>
            <a:r>
              <a:rPr lang="it-IT" dirty="0" err="1" smtClean="0">
                <a:solidFill>
                  <a:srgbClr val="000000"/>
                </a:solidFill>
              </a:rPr>
              <a:t>toxicity</a:t>
            </a:r>
            <a:endParaRPr lang="it-IT" dirty="0">
              <a:solidFill>
                <a:srgbClr val="000000"/>
              </a:solidFill>
            </a:endParaRPr>
          </a:p>
        </p:txBody>
      </p:sp>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47</a:t>
            </a:fld>
            <a:endParaRPr lang="it-IT"/>
          </a:p>
        </p:txBody>
      </p:sp>
    </p:spTree>
    <p:extLst>
      <p:ext uri="{BB962C8B-B14F-4D97-AF65-F5344CB8AC3E}">
        <p14:creationId xmlns:p14="http://schemas.microsoft.com/office/powerpoint/2010/main" val="15711324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42"/>
            <a:ext cx="8229600" cy="651715"/>
          </a:xfrm>
        </p:spPr>
        <p:txBody>
          <a:bodyPr>
            <a:normAutofit fontScale="90000"/>
          </a:bodyPr>
          <a:lstStyle/>
          <a:p>
            <a:r>
              <a:rPr lang="it-IT" dirty="0" err="1" smtClean="0"/>
              <a:t>Glucose</a:t>
            </a:r>
            <a:r>
              <a:rPr lang="it-IT" dirty="0" smtClean="0"/>
              <a:t> </a:t>
            </a:r>
            <a:r>
              <a:rPr lang="it-IT" dirty="0" err="1" smtClean="0"/>
              <a:t>cytotoxicity</a:t>
            </a:r>
            <a:endParaRPr lang="it-IT" dirty="0"/>
          </a:p>
        </p:txBody>
      </p:sp>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48</a:t>
            </a:fld>
            <a:endParaRPr lang="it-IT"/>
          </a:p>
        </p:txBody>
      </p:sp>
      <p:pic>
        <p:nvPicPr>
          <p:cNvPr id="6" name="Immagine 5"/>
          <p:cNvPicPr>
            <a:picLocks noChangeAspect="1"/>
          </p:cNvPicPr>
          <p:nvPr/>
        </p:nvPicPr>
        <p:blipFill>
          <a:blip r:embed="rId3"/>
          <a:stretch>
            <a:fillRect/>
          </a:stretch>
        </p:blipFill>
        <p:spPr>
          <a:xfrm>
            <a:off x="1449297" y="894372"/>
            <a:ext cx="6113929" cy="5787046"/>
          </a:xfrm>
          <a:prstGeom prst="rect">
            <a:avLst/>
          </a:prstGeom>
        </p:spPr>
      </p:pic>
    </p:spTree>
    <p:extLst>
      <p:ext uri="{BB962C8B-B14F-4D97-AF65-F5344CB8AC3E}">
        <p14:creationId xmlns:p14="http://schemas.microsoft.com/office/powerpoint/2010/main" val="2312172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Immagin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7" y="1484314"/>
            <a:ext cx="5832475" cy="517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itolo 8"/>
          <p:cNvSpPr>
            <a:spLocks noGrp="1"/>
          </p:cNvSpPr>
          <p:nvPr>
            <p:ph type="title"/>
          </p:nvPr>
        </p:nvSpPr>
        <p:spPr/>
        <p:txBody>
          <a:bodyPr/>
          <a:lstStyle/>
          <a:p>
            <a:r>
              <a:rPr lang="it-IT" sz="2400">
                <a:latin typeface="Arial" charset="0"/>
              </a:rPr>
              <a:t>Meccanismo cellulare di rilascio dell’insulina nella cellula β delle Isole di Langherhans (“</a:t>
            </a:r>
            <a:r>
              <a:rPr lang="it-IT" altLang="ja-JP" sz="2400">
                <a:latin typeface="Arial" charset="0"/>
              </a:rPr>
              <a:t>pacreatic β cells)</a:t>
            </a:r>
            <a:endParaRPr lang="it-IT" sz="2400">
              <a:latin typeface="Arial" charset="0"/>
            </a:endParaRPr>
          </a:p>
        </p:txBody>
      </p:sp>
      <p:sp>
        <p:nvSpPr>
          <p:cNvPr id="2" name="Segnaposto data 1"/>
          <p:cNvSpPr>
            <a:spLocks noGrp="1"/>
          </p:cNvSpPr>
          <p:nvPr>
            <p:ph type="dt" sz="half" idx="10"/>
          </p:nvPr>
        </p:nvSpPr>
        <p:spPr/>
        <p:txBody>
          <a:bodyPr/>
          <a:lstStyle/>
          <a:p>
            <a:pPr>
              <a:defRPr/>
            </a:pPr>
            <a:r>
              <a:rPr lang="it-IT" smtClean="0">
                <a:solidFill>
                  <a:srgbClr val="000000"/>
                </a:solidFill>
              </a:rPr>
              <a:t>16/04/2019</a:t>
            </a:r>
            <a:endParaRPr lang="en-US">
              <a:solidFill>
                <a:srgbClr val="000000"/>
              </a:solidFill>
            </a:endParaRPr>
          </a:p>
        </p:txBody>
      </p:sp>
      <p:sp>
        <p:nvSpPr>
          <p:cNvPr id="3" name="Segnaposto piè di pagina 2"/>
          <p:cNvSpPr>
            <a:spLocks noGrp="1"/>
          </p:cNvSpPr>
          <p:nvPr>
            <p:ph type="ftr" sz="quarter" idx="11"/>
          </p:nvPr>
        </p:nvSpPr>
        <p:spPr/>
        <p:txBody>
          <a:bodyPr/>
          <a:lstStyle/>
          <a:p>
            <a:pPr>
              <a:defRPr/>
            </a:pPr>
            <a:r>
              <a:rPr lang="en-US" smtClean="0">
                <a:solidFill>
                  <a:srgbClr val="000000"/>
                </a:solidFill>
              </a:rPr>
              <a:t>991SV-BIOCHEMISTRY OF AGE RELATED DISEASES   </a:t>
            </a:r>
            <a:endParaRPr lang="en-US">
              <a:solidFill>
                <a:srgbClr val="000000"/>
              </a:solidFill>
              <a:latin typeface="Verdana" charset="0"/>
            </a:endParaRPr>
          </a:p>
        </p:txBody>
      </p:sp>
      <p:sp>
        <p:nvSpPr>
          <p:cNvPr id="4" name="Segnaposto numero diapositiva 3"/>
          <p:cNvSpPr>
            <a:spLocks noGrp="1"/>
          </p:cNvSpPr>
          <p:nvPr>
            <p:ph type="sldNum" sz="quarter" idx="12"/>
          </p:nvPr>
        </p:nvSpPr>
        <p:spPr/>
        <p:txBody>
          <a:bodyPr/>
          <a:lstStyle/>
          <a:p>
            <a:pPr>
              <a:defRPr/>
            </a:pPr>
            <a:endParaRPr lang="it-IT">
              <a:solidFill>
                <a:srgbClr val="000000"/>
              </a:solidFill>
            </a:endParaRPr>
          </a:p>
        </p:txBody>
      </p:sp>
    </p:spTree>
    <p:extLst>
      <p:ext uri="{BB962C8B-B14F-4D97-AF65-F5344CB8AC3E}">
        <p14:creationId xmlns:p14="http://schemas.microsoft.com/office/powerpoint/2010/main" val="418901429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16/04/2019</a:t>
            </a:r>
            <a:endParaRPr lang="it-IT"/>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F8D0B087-4A76-5E4B-BE34-5988ADB55836}" type="slidenum">
              <a:rPr lang="it-IT" smtClean="0"/>
              <a:t>49</a:t>
            </a:fld>
            <a:endParaRPr lang="it-IT"/>
          </a:p>
        </p:txBody>
      </p:sp>
      <p:pic>
        <p:nvPicPr>
          <p:cNvPr id="5" name="Immagine 4"/>
          <p:cNvPicPr>
            <a:picLocks noChangeAspect="1"/>
          </p:cNvPicPr>
          <p:nvPr/>
        </p:nvPicPr>
        <p:blipFill>
          <a:blip r:embed="rId3"/>
          <a:stretch>
            <a:fillRect/>
          </a:stretch>
        </p:blipFill>
        <p:spPr>
          <a:xfrm>
            <a:off x="749302" y="0"/>
            <a:ext cx="7622697" cy="6858000"/>
          </a:xfrm>
          <a:prstGeom prst="rect">
            <a:avLst/>
          </a:prstGeom>
        </p:spPr>
      </p:pic>
    </p:spTree>
    <p:extLst>
      <p:ext uri="{BB962C8B-B14F-4D97-AF65-F5344CB8AC3E}">
        <p14:creationId xmlns:p14="http://schemas.microsoft.com/office/powerpoint/2010/main" val="7797631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42"/>
            <a:ext cx="8229600" cy="711480"/>
          </a:xfrm>
        </p:spPr>
        <p:txBody>
          <a:bodyPr>
            <a:normAutofit fontScale="90000"/>
          </a:bodyPr>
          <a:lstStyle/>
          <a:p>
            <a:r>
              <a:rPr lang="it-IT" dirty="0" err="1" smtClean="0"/>
              <a:t>Formation</a:t>
            </a:r>
            <a:r>
              <a:rPr lang="it-IT" dirty="0" smtClean="0"/>
              <a:t> of </a:t>
            </a:r>
            <a:r>
              <a:rPr lang="it-IT" dirty="0" err="1" smtClean="0"/>
              <a:t>methylglyoxal</a:t>
            </a:r>
            <a:r>
              <a:rPr lang="it-IT" dirty="0" smtClean="0"/>
              <a:t> from </a:t>
            </a:r>
            <a:r>
              <a:rPr lang="it-IT" dirty="0" err="1" smtClean="0"/>
              <a:t>triose</a:t>
            </a:r>
            <a:r>
              <a:rPr lang="it-IT" dirty="0" smtClean="0"/>
              <a:t> </a:t>
            </a:r>
            <a:r>
              <a:rPr lang="it-IT" dirty="0" err="1" smtClean="0"/>
              <a:t>phosphates</a:t>
            </a:r>
            <a:endParaRPr lang="it-IT" dirty="0"/>
          </a:p>
        </p:txBody>
      </p:sp>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50</a:t>
            </a:fld>
            <a:endParaRPr lang="it-IT"/>
          </a:p>
        </p:txBody>
      </p:sp>
      <p:pic>
        <p:nvPicPr>
          <p:cNvPr id="6" name="Immagine 5"/>
          <p:cNvPicPr>
            <a:picLocks noChangeAspect="1"/>
          </p:cNvPicPr>
          <p:nvPr/>
        </p:nvPicPr>
        <p:blipFill>
          <a:blip r:embed="rId3"/>
          <a:stretch>
            <a:fillRect/>
          </a:stretch>
        </p:blipFill>
        <p:spPr>
          <a:xfrm>
            <a:off x="2358151" y="1128473"/>
            <a:ext cx="4195053" cy="5729527"/>
          </a:xfrm>
          <a:prstGeom prst="rect">
            <a:avLst/>
          </a:prstGeom>
        </p:spPr>
      </p:pic>
    </p:spTree>
    <p:extLst>
      <p:ext uri="{BB962C8B-B14F-4D97-AF65-F5344CB8AC3E}">
        <p14:creationId xmlns:p14="http://schemas.microsoft.com/office/powerpoint/2010/main" val="4758806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74710"/>
            <a:ext cx="8229600" cy="726421"/>
          </a:xfrm>
        </p:spPr>
        <p:txBody>
          <a:bodyPr>
            <a:normAutofit fontScale="90000"/>
          </a:bodyPr>
          <a:lstStyle/>
          <a:p>
            <a:r>
              <a:rPr lang="it-IT" dirty="0" err="1" smtClean="0"/>
              <a:t>Methylglyoxal</a:t>
            </a:r>
            <a:r>
              <a:rPr lang="it-IT" dirty="0" smtClean="0"/>
              <a:t> </a:t>
            </a:r>
            <a:r>
              <a:rPr lang="it-IT" dirty="0" err="1" smtClean="0"/>
              <a:t>reacts</a:t>
            </a:r>
            <a:r>
              <a:rPr lang="it-IT" dirty="0" smtClean="0"/>
              <a:t> with </a:t>
            </a:r>
            <a:r>
              <a:rPr lang="it-IT" dirty="0" err="1" smtClean="0"/>
              <a:t>glutathione</a:t>
            </a:r>
            <a:endParaRPr lang="it-IT" dirty="0"/>
          </a:p>
        </p:txBody>
      </p:sp>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51</a:t>
            </a:fld>
            <a:endParaRPr lang="it-IT"/>
          </a:p>
        </p:txBody>
      </p:sp>
      <p:pic>
        <p:nvPicPr>
          <p:cNvPr id="6" name="Immagine 5"/>
          <p:cNvPicPr>
            <a:picLocks noChangeAspect="1"/>
          </p:cNvPicPr>
          <p:nvPr/>
        </p:nvPicPr>
        <p:blipFill>
          <a:blip r:embed="rId3"/>
          <a:stretch>
            <a:fillRect/>
          </a:stretch>
        </p:blipFill>
        <p:spPr>
          <a:xfrm>
            <a:off x="1524001" y="801127"/>
            <a:ext cx="5980261" cy="5438716"/>
          </a:xfrm>
          <a:prstGeom prst="rect">
            <a:avLst/>
          </a:prstGeom>
        </p:spPr>
      </p:pic>
    </p:spTree>
    <p:extLst>
      <p:ext uri="{BB962C8B-B14F-4D97-AF65-F5344CB8AC3E}">
        <p14:creationId xmlns:p14="http://schemas.microsoft.com/office/powerpoint/2010/main" val="40413647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smtClean="0"/>
              <a:t>Methylglyoxal</a:t>
            </a:r>
            <a:r>
              <a:rPr lang="it-IT" dirty="0" smtClean="0"/>
              <a:t> </a:t>
            </a:r>
            <a:r>
              <a:rPr lang="it-IT" dirty="0" err="1" smtClean="0"/>
              <a:t>reacts</a:t>
            </a:r>
            <a:r>
              <a:rPr lang="it-IT" dirty="0" smtClean="0"/>
              <a:t> with </a:t>
            </a:r>
            <a:r>
              <a:rPr lang="it-IT" dirty="0" err="1" smtClean="0"/>
              <a:t>arginyl</a:t>
            </a:r>
            <a:r>
              <a:rPr lang="it-IT" dirty="0" smtClean="0"/>
              <a:t> and </a:t>
            </a:r>
            <a:r>
              <a:rPr lang="it-IT" dirty="0" err="1" smtClean="0"/>
              <a:t>lysyl</a:t>
            </a:r>
            <a:r>
              <a:rPr lang="it-IT" dirty="0" smtClean="0"/>
              <a:t> </a:t>
            </a:r>
            <a:r>
              <a:rPr lang="it-IT" dirty="0" err="1" smtClean="0"/>
              <a:t>residues</a:t>
            </a:r>
            <a:endParaRPr lang="it-IT" dirty="0"/>
          </a:p>
        </p:txBody>
      </p:sp>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52</a:t>
            </a:fld>
            <a:endParaRPr lang="it-IT"/>
          </a:p>
        </p:txBody>
      </p:sp>
      <p:pic>
        <p:nvPicPr>
          <p:cNvPr id="6" name="Immagine 5"/>
          <p:cNvPicPr>
            <a:picLocks noChangeAspect="1"/>
          </p:cNvPicPr>
          <p:nvPr/>
        </p:nvPicPr>
        <p:blipFill>
          <a:blip r:embed="rId3"/>
          <a:stretch>
            <a:fillRect/>
          </a:stretch>
        </p:blipFill>
        <p:spPr>
          <a:xfrm>
            <a:off x="0" y="2002118"/>
            <a:ext cx="9144000" cy="3286760"/>
          </a:xfrm>
          <a:prstGeom prst="rect">
            <a:avLst/>
          </a:prstGeom>
        </p:spPr>
      </p:pic>
    </p:spTree>
    <p:extLst>
      <p:ext uri="{BB962C8B-B14F-4D97-AF65-F5344CB8AC3E}">
        <p14:creationId xmlns:p14="http://schemas.microsoft.com/office/powerpoint/2010/main" val="6604495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82401"/>
            <a:ext cx="8229600" cy="845950"/>
          </a:xfrm>
        </p:spPr>
        <p:txBody>
          <a:bodyPr>
            <a:noAutofit/>
          </a:bodyPr>
          <a:lstStyle/>
          <a:p>
            <a:r>
              <a:rPr lang="it-IT" sz="3200" dirty="0" err="1"/>
              <a:t>Methylglyoxal</a:t>
            </a:r>
            <a:r>
              <a:rPr lang="it-IT" sz="3200" dirty="0"/>
              <a:t> can derive from AGE</a:t>
            </a:r>
            <a:br>
              <a:rPr lang="it-IT" sz="3200" dirty="0"/>
            </a:br>
            <a:r>
              <a:rPr lang="it-IT" sz="2800" i="1" dirty="0" err="1"/>
              <a:t>advanced</a:t>
            </a:r>
            <a:r>
              <a:rPr lang="it-IT" sz="2800" i="1" dirty="0"/>
              <a:t> </a:t>
            </a:r>
            <a:r>
              <a:rPr lang="it-IT" sz="2800" i="1" dirty="0" err="1"/>
              <a:t>glycated</a:t>
            </a:r>
            <a:r>
              <a:rPr lang="it-IT" sz="2800" i="1" dirty="0"/>
              <a:t> </a:t>
            </a:r>
            <a:r>
              <a:rPr lang="it-IT" sz="2800" i="1" dirty="0" err="1"/>
              <a:t>products</a:t>
            </a:r>
            <a:endParaRPr lang="it-IT" sz="2800" i="1" dirty="0"/>
          </a:p>
        </p:txBody>
      </p:sp>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53</a:t>
            </a:fld>
            <a:endParaRPr lang="it-IT"/>
          </a:p>
        </p:txBody>
      </p:sp>
      <p:pic>
        <p:nvPicPr>
          <p:cNvPr id="6" name="Immagine 5"/>
          <p:cNvPicPr>
            <a:picLocks noChangeAspect="1"/>
          </p:cNvPicPr>
          <p:nvPr/>
        </p:nvPicPr>
        <p:blipFill>
          <a:blip r:embed="rId3"/>
          <a:stretch>
            <a:fillRect/>
          </a:stretch>
        </p:blipFill>
        <p:spPr>
          <a:xfrm>
            <a:off x="1807886" y="922650"/>
            <a:ext cx="5978395" cy="5935350"/>
          </a:xfrm>
          <a:prstGeom prst="rect">
            <a:avLst/>
          </a:prstGeom>
        </p:spPr>
      </p:pic>
    </p:spTree>
    <p:extLst>
      <p:ext uri="{BB962C8B-B14F-4D97-AF65-F5344CB8AC3E}">
        <p14:creationId xmlns:p14="http://schemas.microsoft.com/office/powerpoint/2010/main" val="40901984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3"/>
          <a:stretch>
            <a:fillRect/>
          </a:stretch>
        </p:blipFill>
        <p:spPr>
          <a:xfrm>
            <a:off x="254004" y="0"/>
            <a:ext cx="8611593" cy="6858000"/>
          </a:xfrm>
          <a:prstGeom prst="rect">
            <a:avLst/>
          </a:prstGeom>
        </p:spPr>
      </p:pic>
      <p:sp>
        <p:nvSpPr>
          <p:cNvPr id="2" name="Titolo 1"/>
          <p:cNvSpPr>
            <a:spLocks noGrp="1"/>
          </p:cNvSpPr>
          <p:nvPr>
            <p:ph type="title"/>
          </p:nvPr>
        </p:nvSpPr>
        <p:spPr>
          <a:xfrm>
            <a:off x="3" y="274638"/>
            <a:ext cx="3980329" cy="1143000"/>
          </a:xfrm>
        </p:spPr>
        <p:txBody>
          <a:bodyPr>
            <a:normAutofit fontScale="90000"/>
          </a:bodyPr>
          <a:lstStyle/>
          <a:p>
            <a:r>
              <a:rPr lang="it-IT" dirty="0" err="1" smtClean="0"/>
              <a:t>Glycated</a:t>
            </a:r>
            <a:r>
              <a:rPr lang="it-IT" dirty="0" smtClean="0"/>
              <a:t> </a:t>
            </a:r>
            <a:r>
              <a:rPr lang="it-IT" dirty="0" err="1" smtClean="0"/>
              <a:t>hemoglobin</a:t>
            </a:r>
            <a:endParaRPr lang="it-IT" dirty="0"/>
          </a:p>
        </p:txBody>
      </p:sp>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54</a:t>
            </a:fld>
            <a:endParaRPr lang="it-IT"/>
          </a:p>
        </p:txBody>
      </p:sp>
    </p:spTree>
    <p:extLst>
      <p:ext uri="{BB962C8B-B14F-4D97-AF65-F5344CB8AC3E}">
        <p14:creationId xmlns:p14="http://schemas.microsoft.com/office/powerpoint/2010/main" val="10917407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55113"/>
            <a:ext cx="8229600" cy="454491"/>
          </a:xfrm>
        </p:spPr>
        <p:txBody>
          <a:bodyPr>
            <a:normAutofit fontScale="90000"/>
          </a:bodyPr>
          <a:lstStyle/>
          <a:p>
            <a:r>
              <a:rPr lang="it-IT" dirty="0" err="1" smtClean="0"/>
              <a:t>Overview</a:t>
            </a:r>
            <a:r>
              <a:rPr lang="it-IT" dirty="0" smtClean="0"/>
              <a:t> of </a:t>
            </a:r>
            <a:r>
              <a:rPr lang="it-IT" dirty="0" err="1" smtClean="0"/>
              <a:t>methylglyoxal</a:t>
            </a:r>
            <a:r>
              <a:rPr lang="it-IT" dirty="0" smtClean="0"/>
              <a:t> </a:t>
            </a:r>
            <a:r>
              <a:rPr lang="it-IT" dirty="0" err="1" smtClean="0"/>
              <a:t>reactivity</a:t>
            </a:r>
            <a:endParaRPr lang="it-IT" dirty="0"/>
          </a:p>
        </p:txBody>
      </p:sp>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55</a:t>
            </a:fld>
            <a:endParaRPr lang="it-IT"/>
          </a:p>
        </p:txBody>
      </p:sp>
      <p:pic>
        <p:nvPicPr>
          <p:cNvPr id="6" name="Immagine 5"/>
          <p:cNvPicPr>
            <a:picLocks noChangeAspect="1"/>
          </p:cNvPicPr>
          <p:nvPr/>
        </p:nvPicPr>
        <p:blipFill>
          <a:blip r:embed="rId3"/>
          <a:stretch>
            <a:fillRect/>
          </a:stretch>
        </p:blipFill>
        <p:spPr>
          <a:xfrm>
            <a:off x="0" y="609600"/>
            <a:ext cx="9144000" cy="5614416"/>
          </a:xfrm>
          <a:prstGeom prst="rect">
            <a:avLst/>
          </a:prstGeom>
        </p:spPr>
      </p:pic>
    </p:spTree>
    <p:extLst>
      <p:ext uri="{BB962C8B-B14F-4D97-AF65-F5344CB8AC3E}">
        <p14:creationId xmlns:p14="http://schemas.microsoft.com/office/powerpoint/2010/main" val="15540851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smtClean="0"/>
              <a:t>Methylglyoxal</a:t>
            </a:r>
            <a:r>
              <a:rPr lang="it-IT" dirty="0" smtClean="0"/>
              <a:t> </a:t>
            </a:r>
            <a:r>
              <a:rPr lang="it-IT" dirty="0" err="1" smtClean="0"/>
              <a:t>reacts</a:t>
            </a:r>
            <a:r>
              <a:rPr lang="it-IT" dirty="0" smtClean="0"/>
              <a:t> with </a:t>
            </a:r>
            <a:r>
              <a:rPr lang="it-IT" dirty="0" err="1" smtClean="0"/>
              <a:t>nucleotides</a:t>
            </a:r>
            <a:endParaRPr lang="it-IT" dirty="0"/>
          </a:p>
        </p:txBody>
      </p:sp>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56</a:t>
            </a:fld>
            <a:endParaRPr lang="it-IT"/>
          </a:p>
        </p:txBody>
      </p:sp>
      <p:pic>
        <p:nvPicPr>
          <p:cNvPr id="6" name="Immagine 5"/>
          <p:cNvPicPr>
            <a:picLocks noChangeAspect="1"/>
          </p:cNvPicPr>
          <p:nvPr/>
        </p:nvPicPr>
        <p:blipFill>
          <a:blip r:embed="rId3"/>
          <a:stretch>
            <a:fillRect/>
          </a:stretch>
        </p:blipFill>
        <p:spPr>
          <a:xfrm>
            <a:off x="0" y="1879604"/>
            <a:ext cx="9144000" cy="3073453"/>
          </a:xfrm>
          <a:prstGeom prst="rect">
            <a:avLst/>
          </a:prstGeom>
        </p:spPr>
      </p:pic>
    </p:spTree>
    <p:extLst>
      <p:ext uri="{BB962C8B-B14F-4D97-AF65-F5344CB8AC3E}">
        <p14:creationId xmlns:p14="http://schemas.microsoft.com/office/powerpoint/2010/main" val="23762579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p:cNvSpPr>
            <a:spLocks noChangeArrowheads="1"/>
          </p:cNvSpPr>
          <p:nvPr/>
        </p:nvSpPr>
        <p:spPr bwMode="auto">
          <a:xfrm>
            <a:off x="609600" y="4648202"/>
            <a:ext cx="8077200" cy="45243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00" tIns="45702" rIns="91400" bIns="45702" anchor="ctr"/>
          <a:lstStyle/>
          <a:p>
            <a:pPr defTabSz="457011" fontAlgn="base">
              <a:spcBef>
                <a:spcPct val="0"/>
              </a:spcBef>
              <a:spcAft>
                <a:spcPct val="0"/>
              </a:spcAft>
              <a:buClr>
                <a:srgbClr val="000000"/>
              </a:buClr>
              <a:buSzPct val="100000"/>
            </a:pPr>
            <a:endParaRPr lang="it-IT" sz="2400">
              <a:solidFill>
                <a:srgbClr val="FFFFFF"/>
              </a:solidFill>
              <a:latin typeface="Arial" charset="0"/>
              <a:ea typeface="ＭＳ Ｐゴシック" charset="0"/>
              <a:cs typeface="ＭＳ Ｐゴシック" charset="0"/>
            </a:endParaRPr>
          </a:p>
        </p:txBody>
      </p:sp>
      <p:sp>
        <p:nvSpPr>
          <p:cNvPr id="3075" name="AutoShape 3"/>
          <p:cNvSpPr>
            <a:spLocks noChangeArrowheads="1"/>
          </p:cNvSpPr>
          <p:nvPr/>
        </p:nvSpPr>
        <p:spPr bwMode="auto">
          <a:xfrm>
            <a:off x="533400" y="5867400"/>
            <a:ext cx="8382000" cy="990600"/>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63" tIns="46780" rIns="89963" bIns="46780" anchor="b"/>
          <a:lstStyle/>
          <a:p>
            <a:pPr defTabSz="457011" fontAlgn="base">
              <a:spcBef>
                <a:spcPct val="0"/>
              </a:spcBef>
              <a:spcAft>
                <a:spcPct val="0"/>
              </a:spcAft>
              <a:buClr>
                <a:srgbClr val="000000"/>
              </a:buClr>
              <a:buSzPct val="100000"/>
              <a:tabLst>
                <a:tab pos="457011" algn="l"/>
                <a:tab pos="914021" algn="l"/>
                <a:tab pos="1371032" algn="l"/>
                <a:tab pos="1828041" algn="l"/>
                <a:tab pos="2285052" algn="l"/>
                <a:tab pos="2742062" algn="l"/>
                <a:tab pos="3199072" algn="l"/>
                <a:tab pos="3656083" algn="l"/>
                <a:tab pos="4113093" algn="l"/>
                <a:tab pos="4570104" algn="l"/>
                <a:tab pos="5027114" algn="l"/>
                <a:tab pos="5484125" algn="l"/>
                <a:tab pos="5941136" algn="l"/>
                <a:tab pos="6398145" algn="l"/>
                <a:tab pos="6855156" algn="l"/>
                <a:tab pos="7312167" algn="l"/>
                <a:tab pos="7769178" algn="l"/>
                <a:tab pos="8226188" algn="l"/>
              </a:tabLst>
            </a:pPr>
            <a:r>
              <a:rPr lang="en-US" sz="1000">
                <a:solidFill>
                  <a:srgbClr val="000000"/>
                </a:solidFill>
                <a:latin typeface="Arial" charset="0"/>
                <a:ea typeface="ＭＳ Ｐゴシック" charset="0"/>
                <a:cs typeface="ＭＳ Ｐゴシック" charset="0"/>
              </a:rPr>
              <a:t>Published in: Katya V. Petrova; Amy D. Millsap; Donald F. Stec; Carmelo J. Rizzo; </a:t>
            </a:r>
            <a:r>
              <a:rPr lang="en-US" sz="1000" i="1">
                <a:solidFill>
                  <a:srgbClr val="000000"/>
                </a:solidFill>
                <a:latin typeface="Arial" charset="0"/>
                <a:ea typeface="ＭＳ Ｐゴシック" charset="0"/>
                <a:cs typeface="ＭＳ Ｐゴシック" charset="0"/>
              </a:rPr>
              <a:t>Chem. Res. Toxicol.</a:t>
            </a:r>
            <a:r>
              <a:rPr lang="en-US" sz="1000">
                <a:solidFill>
                  <a:srgbClr val="000000"/>
                </a:solidFill>
                <a:latin typeface="Arial" charset="0"/>
                <a:ea typeface="ＭＳ Ｐゴシック" charset="0"/>
                <a:cs typeface="ＭＳ Ｐゴシック" charset="0"/>
              </a:rPr>
              <a:t> </a:t>
            </a:r>
            <a:r>
              <a:rPr lang="en-US" sz="1000" b="1">
                <a:solidFill>
                  <a:srgbClr val="000000"/>
                </a:solidFill>
                <a:latin typeface="Arial" charset="0"/>
                <a:ea typeface="ＭＳ Ｐゴシック" charset="0"/>
                <a:cs typeface="ＭＳ Ｐゴシック" charset="0"/>
              </a:rPr>
              <a:t> 2014, </a:t>
            </a:r>
            <a:r>
              <a:rPr lang="en-US" sz="1000">
                <a:solidFill>
                  <a:srgbClr val="000000"/>
                </a:solidFill>
                <a:latin typeface="Arial" charset="0"/>
                <a:ea typeface="ＭＳ Ｐゴシック" charset="0"/>
                <a:cs typeface="ＭＳ Ｐゴシック" charset="0"/>
              </a:rPr>
              <a:t>27, 1019-1029.</a:t>
            </a:r>
          </a:p>
          <a:p>
            <a:pPr defTabSz="457011" fontAlgn="base">
              <a:spcBef>
                <a:spcPct val="0"/>
              </a:spcBef>
              <a:spcAft>
                <a:spcPct val="0"/>
              </a:spcAft>
              <a:buClr>
                <a:srgbClr val="000000"/>
              </a:buClr>
              <a:buSzPct val="100000"/>
              <a:tabLst>
                <a:tab pos="457011" algn="l"/>
                <a:tab pos="914021" algn="l"/>
                <a:tab pos="1371032" algn="l"/>
                <a:tab pos="1828041" algn="l"/>
                <a:tab pos="2285052" algn="l"/>
                <a:tab pos="2742062" algn="l"/>
                <a:tab pos="3199072" algn="l"/>
                <a:tab pos="3656083" algn="l"/>
                <a:tab pos="4113093" algn="l"/>
                <a:tab pos="4570104" algn="l"/>
                <a:tab pos="5027114" algn="l"/>
                <a:tab pos="5484125" algn="l"/>
                <a:tab pos="5941136" algn="l"/>
                <a:tab pos="6398145" algn="l"/>
                <a:tab pos="6855156" algn="l"/>
                <a:tab pos="7312167" algn="l"/>
                <a:tab pos="7769178" algn="l"/>
                <a:tab pos="8226188" algn="l"/>
              </a:tabLst>
            </a:pPr>
            <a:r>
              <a:rPr lang="en-US" sz="1000">
                <a:solidFill>
                  <a:srgbClr val="000000"/>
                </a:solidFill>
                <a:latin typeface="Arial" charset="0"/>
                <a:ea typeface="ＭＳ Ｐゴシック" charset="0"/>
                <a:cs typeface="ＭＳ Ｐゴシック" charset="0"/>
              </a:rPr>
              <a:t>DOI: 10.1021/tx500068v</a:t>
            </a:r>
          </a:p>
          <a:p>
            <a:pPr defTabSz="457011" fontAlgn="base">
              <a:spcBef>
                <a:spcPct val="0"/>
              </a:spcBef>
              <a:spcAft>
                <a:spcPct val="0"/>
              </a:spcAft>
              <a:buClr>
                <a:srgbClr val="000000"/>
              </a:buClr>
              <a:buSzPct val="100000"/>
              <a:tabLst>
                <a:tab pos="457011" algn="l"/>
                <a:tab pos="914021" algn="l"/>
                <a:tab pos="1371032" algn="l"/>
                <a:tab pos="1828041" algn="l"/>
                <a:tab pos="2285052" algn="l"/>
                <a:tab pos="2742062" algn="l"/>
                <a:tab pos="3199072" algn="l"/>
                <a:tab pos="3656083" algn="l"/>
                <a:tab pos="4113093" algn="l"/>
                <a:tab pos="4570104" algn="l"/>
                <a:tab pos="5027114" algn="l"/>
                <a:tab pos="5484125" algn="l"/>
                <a:tab pos="5941136" algn="l"/>
                <a:tab pos="6398145" algn="l"/>
                <a:tab pos="6855156" algn="l"/>
                <a:tab pos="7312167" algn="l"/>
                <a:tab pos="7769178" algn="l"/>
                <a:tab pos="8226188" algn="l"/>
              </a:tabLst>
            </a:pPr>
            <a:r>
              <a:rPr lang="en-US" sz="1000">
                <a:solidFill>
                  <a:srgbClr val="000000"/>
                </a:solidFill>
                <a:latin typeface="Arial" charset="0"/>
                <a:ea typeface="ＭＳ Ｐゴシック" charset="0"/>
                <a:cs typeface="ＭＳ Ｐゴシック" charset="0"/>
              </a:rPr>
              <a:t>Copyright © 2014 American Chemical Society</a:t>
            </a:r>
          </a:p>
        </p:txBody>
      </p:sp>
      <p:sp>
        <p:nvSpPr>
          <p:cNvPr id="3076" name="Line 4"/>
          <p:cNvSpPr>
            <a:spLocks noChangeShapeType="1"/>
          </p:cNvSpPr>
          <p:nvPr/>
        </p:nvSpPr>
        <p:spPr bwMode="auto">
          <a:xfrm>
            <a:off x="457200" y="6170617"/>
            <a:ext cx="8382000" cy="1587"/>
          </a:xfrm>
          <a:prstGeom prst="line">
            <a:avLst/>
          </a:prstGeom>
          <a:noFill/>
          <a:ln w="324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00" tIns="45702" rIns="91400" bIns="45702"/>
          <a:lstStyle/>
          <a:p>
            <a:pPr defTabSz="457011" fontAlgn="base">
              <a:spcBef>
                <a:spcPct val="0"/>
              </a:spcBef>
              <a:spcAft>
                <a:spcPct val="0"/>
              </a:spcAft>
              <a:buClr>
                <a:srgbClr val="000000"/>
              </a:buClr>
              <a:buSzPct val="100000"/>
            </a:pPr>
            <a:endParaRPr lang="it-IT" sz="2400">
              <a:solidFill>
                <a:srgbClr val="FFFFFF"/>
              </a:solidFill>
              <a:latin typeface="Arial" charset="0"/>
              <a:ea typeface="ＭＳ Ｐゴシック" charset="0"/>
              <a:cs typeface="ＭＳ Ｐゴシック" charset="0"/>
            </a:endParaRP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1642" y="1763059"/>
            <a:ext cx="5849937" cy="3810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itolo 1"/>
          <p:cNvSpPr>
            <a:spLocks noGrp="1"/>
          </p:cNvSpPr>
          <p:nvPr>
            <p:ph type="title"/>
          </p:nvPr>
        </p:nvSpPr>
        <p:spPr/>
        <p:txBody>
          <a:bodyPr/>
          <a:lstStyle/>
          <a:p>
            <a:r>
              <a:rPr lang="it-IT" sz="3200" dirty="0" err="1"/>
              <a:t>Methylglyoxal</a:t>
            </a:r>
            <a:r>
              <a:rPr lang="it-IT" sz="3200" dirty="0"/>
              <a:t> can </a:t>
            </a:r>
            <a:r>
              <a:rPr lang="it-IT" sz="3200" dirty="0" err="1"/>
              <a:t>act</a:t>
            </a:r>
            <a:r>
              <a:rPr lang="it-IT" sz="3200" dirty="0"/>
              <a:t> </a:t>
            </a:r>
            <a:r>
              <a:rPr lang="it-IT" sz="3200" dirty="0" err="1"/>
              <a:t>as</a:t>
            </a:r>
            <a:r>
              <a:rPr lang="it-IT" sz="3200" dirty="0"/>
              <a:t> a </a:t>
            </a:r>
            <a:r>
              <a:rPr lang="it-IT" sz="3200" dirty="0" err="1"/>
              <a:t>bifunctional</a:t>
            </a:r>
            <a:r>
              <a:rPr lang="it-IT" sz="3200" dirty="0"/>
              <a:t> </a:t>
            </a:r>
            <a:r>
              <a:rPr lang="it-IT" sz="3200" dirty="0" err="1"/>
              <a:t>reagent</a:t>
            </a:r>
            <a:r>
              <a:rPr lang="it-IT" sz="3200" dirty="0"/>
              <a:t>, cross-</a:t>
            </a:r>
            <a:r>
              <a:rPr lang="it-IT" sz="3200" dirty="0" err="1"/>
              <a:t>linking</a:t>
            </a:r>
            <a:r>
              <a:rPr lang="it-IT" sz="3200" dirty="0"/>
              <a:t> DNA with </a:t>
            </a:r>
            <a:r>
              <a:rPr lang="it-IT" sz="3200" dirty="0" err="1"/>
              <a:t>proteins</a:t>
            </a:r>
            <a:endParaRPr lang="it-IT" sz="3200" dirty="0"/>
          </a:p>
        </p:txBody>
      </p:sp>
    </p:spTree>
    <p:extLst>
      <p:ext uri="{BB962C8B-B14F-4D97-AF65-F5344CB8AC3E}">
        <p14:creationId xmlns:p14="http://schemas.microsoft.com/office/powerpoint/2010/main" val="14765704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57200" y="155109"/>
            <a:ext cx="8229600" cy="1143000"/>
          </a:xfrm>
        </p:spPr>
        <p:txBody>
          <a:bodyPr>
            <a:normAutofit fontScale="90000"/>
          </a:bodyPr>
          <a:lstStyle/>
          <a:p>
            <a:r>
              <a:rPr lang="it-IT" dirty="0" smtClean="0"/>
              <a:t> </a:t>
            </a:r>
            <a:r>
              <a:rPr lang="it-IT" dirty="0" err="1" smtClean="0"/>
              <a:t>Glycolysis-dependent</a:t>
            </a:r>
            <a:r>
              <a:rPr lang="it-IT" dirty="0" smtClean="0"/>
              <a:t> post-</a:t>
            </a:r>
            <a:r>
              <a:rPr lang="it-IT" dirty="0" err="1" smtClean="0"/>
              <a:t>translational</a:t>
            </a:r>
            <a:r>
              <a:rPr lang="it-IT" dirty="0" smtClean="0"/>
              <a:t> </a:t>
            </a:r>
            <a:r>
              <a:rPr lang="it-IT" dirty="0" err="1" smtClean="0"/>
              <a:t>modifications</a:t>
            </a:r>
            <a:endParaRPr lang="it-IT" dirty="0"/>
          </a:p>
        </p:txBody>
      </p:sp>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58</a:t>
            </a:fld>
            <a:endParaRPr lang="it-IT"/>
          </a:p>
        </p:txBody>
      </p:sp>
      <p:pic>
        <p:nvPicPr>
          <p:cNvPr id="8" name="Immagine 7"/>
          <p:cNvPicPr>
            <a:picLocks noChangeAspect="1"/>
          </p:cNvPicPr>
          <p:nvPr/>
        </p:nvPicPr>
        <p:blipFill>
          <a:blip r:embed="rId2"/>
          <a:stretch>
            <a:fillRect/>
          </a:stretch>
        </p:blipFill>
        <p:spPr>
          <a:xfrm>
            <a:off x="589433" y="1417638"/>
            <a:ext cx="8097371" cy="5063774"/>
          </a:xfrm>
          <a:prstGeom prst="rect">
            <a:avLst/>
          </a:prstGeom>
        </p:spPr>
      </p:pic>
    </p:spTree>
    <p:extLst>
      <p:ext uri="{BB962C8B-B14F-4D97-AF65-F5344CB8AC3E}">
        <p14:creationId xmlns:p14="http://schemas.microsoft.com/office/powerpoint/2010/main" val="3853261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Il canale Kir6.2 sulle cellule insulari beta </a:t>
            </a:r>
            <a:endParaRPr lang="it-IT" dirty="0"/>
          </a:p>
        </p:txBody>
      </p:sp>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5</a:t>
            </a:fld>
            <a:endParaRPr lang="it-IT"/>
          </a:p>
        </p:txBody>
      </p:sp>
      <p:pic>
        <p:nvPicPr>
          <p:cNvPr id="6" name="Immagine 5"/>
          <p:cNvPicPr>
            <a:picLocks noChangeAspect="1"/>
          </p:cNvPicPr>
          <p:nvPr/>
        </p:nvPicPr>
        <p:blipFill>
          <a:blip r:embed="rId3"/>
          <a:stretch>
            <a:fillRect/>
          </a:stretch>
        </p:blipFill>
        <p:spPr>
          <a:xfrm>
            <a:off x="457200" y="2034244"/>
            <a:ext cx="3798794" cy="3258681"/>
          </a:xfrm>
          <a:prstGeom prst="rect">
            <a:avLst/>
          </a:prstGeom>
        </p:spPr>
      </p:pic>
      <p:pic>
        <p:nvPicPr>
          <p:cNvPr id="7" name="Immagine 6"/>
          <p:cNvPicPr>
            <a:picLocks noChangeAspect="1"/>
          </p:cNvPicPr>
          <p:nvPr/>
        </p:nvPicPr>
        <p:blipFill>
          <a:blip r:embed="rId4"/>
          <a:stretch>
            <a:fillRect/>
          </a:stretch>
        </p:blipFill>
        <p:spPr>
          <a:xfrm>
            <a:off x="4406526" y="2197098"/>
            <a:ext cx="3691032" cy="3346077"/>
          </a:xfrm>
          <a:prstGeom prst="rect">
            <a:avLst/>
          </a:prstGeom>
        </p:spPr>
      </p:pic>
    </p:spTree>
    <p:extLst>
      <p:ext uri="{BB962C8B-B14F-4D97-AF65-F5344CB8AC3E}">
        <p14:creationId xmlns:p14="http://schemas.microsoft.com/office/powerpoint/2010/main" val="8056737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57200" y="155109"/>
            <a:ext cx="8229600" cy="1016474"/>
          </a:xfrm>
        </p:spPr>
        <p:txBody>
          <a:bodyPr>
            <a:normAutofit fontScale="90000"/>
          </a:bodyPr>
          <a:lstStyle/>
          <a:p>
            <a:r>
              <a:rPr lang="it-IT" dirty="0" smtClean="0"/>
              <a:t> </a:t>
            </a:r>
            <a:r>
              <a:rPr lang="it-IT" dirty="0" err="1" smtClean="0"/>
              <a:t>Glycolysis-dependent</a:t>
            </a:r>
            <a:r>
              <a:rPr lang="it-IT" dirty="0" smtClean="0"/>
              <a:t> post-</a:t>
            </a:r>
            <a:r>
              <a:rPr lang="it-IT" dirty="0" err="1" smtClean="0"/>
              <a:t>translational</a:t>
            </a:r>
            <a:r>
              <a:rPr lang="it-IT" dirty="0" smtClean="0"/>
              <a:t> </a:t>
            </a:r>
            <a:r>
              <a:rPr lang="it-IT" dirty="0" err="1" smtClean="0"/>
              <a:t>modifications</a:t>
            </a:r>
            <a:endParaRPr lang="it-IT" dirty="0"/>
          </a:p>
        </p:txBody>
      </p:sp>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59</a:t>
            </a:fld>
            <a:endParaRPr lang="it-IT"/>
          </a:p>
        </p:txBody>
      </p:sp>
      <p:pic>
        <p:nvPicPr>
          <p:cNvPr id="2" name="Immagine 1"/>
          <p:cNvPicPr>
            <a:picLocks noChangeAspect="1"/>
          </p:cNvPicPr>
          <p:nvPr/>
        </p:nvPicPr>
        <p:blipFill>
          <a:blip r:embed="rId2"/>
          <a:stretch>
            <a:fillRect/>
          </a:stretch>
        </p:blipFill>
        <p:spPr>
          <a:xfrm>
            <a:off x="1016000" y="1171583"/>
            <a:ext cx="7112000" cy="5549900"/>
          </a:xfrm>
          <a:prstGeom prst="rect">
            <a:avLst/>
          </a:prstGeom>
        </p:spPr>
      </p:pic>
    </p:spTree>
    <p:extLst>
      <p:ext uri="{BB962C8B-B14F-4D97-AF65-F5344CB8AC3E}">
        <p14:creationId xmlns:p14="http://schemas.microsoft.com/office/powerpoint/2010/main" val="5648074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normAutofit fontScale="90000"/>
          </a:bodyPr>
          <a:lstStyle/>
          <a:p>
            <a:r>
              <a:rPr lang="it-IT" dirty="0" smtClean="0"/>
              <a:t> ACUTE METABOLIC COMPLICATIONS OF DIABETES</a:t>
            </a:r>
            <a:endParaRPr lang="it-IT" dirty="0"/>
          </a:p>
        </p:txBody>
      </p:sp>
      <p:sp>
        <p:nvSpPr>
          <p:cNvPr id="7" name="Sottotitolo 6"/>
          <p:cNvSpPr>
            <a:spLocks noGrp="1"/>
          </p:cNvSpPr>
          <p:nvPr>
            <p:ph idx="1"/>
          </p:nvPr>
        </p:nvSpPr>
        <p:spPr/>
        <p:txBody>
          <a:bodyPr>
            <a:normAutofit/>
          </a:bodyPr>
          <a:lstStyle/>
          <a:p>
            <a:pPr marL="514138" indent="-514138">
              <a:buFont typeface="+mj-lt"/>
              <a:buAutoNum type="arabicPeriod"/>
            </a:pPr>
            <a:r>
              <a:rPr lang="it-IT" dirty="0" err="1">
                <a:solidFill>
                  <a:srgbClr val="000000"/>
                </a:solidFill>
              </a:rPr>
              <a:t>hyperglycemic</a:t>
            </a:r>
            <a:r>
              <a:rPr lang="it-IT" dirty="0">
                <a:solidFill>
                  <a:srgbClr val="000000"/>
                </a:solidFill>
              </a:rPr>
              <a:t> </a:t>
            </a:r>
            <a:r>
              <a:rPr lang="it-IT" dirty="0" err="1">
                <a:solidFill>
                  <a:srgbClr val="000000"/>
                </a:solidFill>
              </a:rPr>
              <a:t>hyperosmolar</a:t>
            </a:r>
            <a:r>
              <a:rPr lang="it-IT" dirty="0">
                <a:solidFill>
                  <a:srgbClr val="000000"/>
                </a:solidFill>
              </a:rPr>
              <a:t> </a:t>
            </a:r>
            <a:r>
              <a:rPr lang="it-IT" dirty="0" smtClean="0">
                <a:solidFill>
                  <a:srgbClr val="000000"/>
                </a:solidFill>
              </a:rPr>
              <a:t>state</a:t>
            </a:r>
          </a:p>
          <a:p>
            <a:pPr marL="970767" lvl="1" indent="-514138">
              <a:buFont typeface="Arial"/>
              <a:buChar char="•"/>
            </a:pPr>
            <a:r>
              <a:rPr lang="it-IT" dirty="0" err="1" smtClean="0">
                <a:solidFill>
                  <a:srgbClr val="000000"/>
                </a:solidFill>
              </a:rPr>
              <a:t>glycosuria</a:t>
            </a:r>
            <a:endParaRPr lang="it-IT" dirty="0" smtClean="0">
              <a:solidFill>
                <a:srgbClr val="000000"/>
              </a:solidFill>
            </a:endParaRPr>
          </a:p>
          <a:p>
            <a:pPr marL="970767" lvl="1" indent="-514138">
              <a:buFont typeface="Arial"/>
              <a:buChar char="•"/>
            </a:pPr>
            <a:r>
              <a:rPr lang="it-IT" dirty="0" err="1" smtClean="0">
                <a:solidFill>
                  <a:srgbClr val="000000"/>
                </a:solidFill>
              </a:rPr>
              <a:t>dehydration</a:t>
            </a:r>
            <a:endParaRPr lang="it-IT" dirty="0" smtClean="0">
              <a:solidFill>
                <a:srgbClr val="000000"/>
              </a:solidFill>
            </a:endParaRPr>
          </a:p>
          <a:p>
            <a:pPr marL="514138" indent="-514138">
              <a:buFont typeface="+mj-lt"/>
              <a:buAutoNum type="arabicPeriod"/>
            </a:pPr>
            <a:r>
              <a:rPr lang="it-IT" dirty="0" err="1" smtClean="0">
                <a:solidFill>
                  <a:srgbClr val="000000"/>
                </a:solidFill>
              </a:rPr>
              <a:t>hyperketonemia</a:t>
            </a:r>
            <a:endParaRPr lang="it-IT" dirty="0" smtClean="0">
              <a:solidFill>
                <a:srgbClr val="000000"/>
              </a:solidFill>
            </a:endParaRPr>
          </a:p>
          <a:p>
            <a:pPr marL="970767" lvl="1" indent="-514138">
              <a:buFont typeface="Arial"/>
              <a:buChar char="•"/>
            </a:pPr>
            <a:r>
              <a:rPr lang="it-IT" dirty="0" err="1" smtClean="0">
                <a:solidFill>
                  <a:srgbClr val="000000"/>
                </a:solidFill>
              </a:rPr>
              <a:t>metabolic</a:t>
            </a:r>
            <a:r>
              <a:rPr lang="it-IT" dirty="0" smtClean="0">
                <a:solidFill>
                  <a:srgbClr val="000000"/>
                </a:solidFill>
              </a:rPr>
              <a:t> </a:t>
            </a:r>
            <a:r>
              <a:rPr lang="it-IT" dirty="0" err="1" smtClean="0">
                <a:solidFill>
                  <a:srgbClr val="000000"/>
                </a:solidFill>
              </a:rPr>
              <a:t>acidosis</a:t>
            </a:r>
            <a:r>
              <a:rPr lang="it-IT" dirty="0" smtClean="0">
                <a:solidFill>
                  <a:srgbClr val="000000"/>
                </a:solidFill>
              </a:rPr>
              <a:t> (</a:t>
            </a:r>
            <a:r>
              <a:rPr lang="it-IT" dirty="0" err="1" smtClean="0">
                <a:solidFill>
                  <a:srgbClr val="000000"/>
                </a:solidFill>
              </a:rPr>
              <a:t>anion</a:t>
            </a:r>
            <a:r>
              <a:rPr lang="it-IT" dirty="0" smtClean="0">
                <a:solidFill>
                  <a:srgbClr val="000000"/>
                </a:solidFill>
              </a:rPr>
              <a:t> gap or </a:t>
            </a:r>
            <a:r>
              <a:rPr lang="it-IT" dirty="0" err="1" smtClean="0">
                <a:solidFill>
                  <a:srgbClr val="000000"/>
                </a:solidFill>
              </a:rPr>
              <a:t>decreased</a:t>
            </a:r>
            <a:r>
              <a:rPr lang="it-IT" dirty="0" smtClean="0">
                <a:solidFill>
                  <a:srgbClr val="000000"/>
                </a:solidFill>
              </a:rPr>
              <a:t> </a:t>
            </a:r>
            <a:r>
              <a:rPr lang="it-IT" dirty="0" err="1" smtClean="0">
                <a:solidFill>
                  <a:srgbClr val="000000"/>
                </a:solidFill>
              </a:rPr>
              <a:t>alkaline</a:t>
            </a:r>
            <a:r>
              <a:rPr lang="it-IT" dirty="0" smtClean="0">
                <a:solidFill>
                  <a:srgbClr val="000000"/>
                </a:solidFill>
              </a:rPr>
              <a:t> buffer)</a:t>
            </a:r>
            <a:endParaRPr lang="it-IT" dirty="0">
              <a:solidFill>
                <a:srgbClr val="000000"/>
              </a:solidFill>
            </a:endParaRPr>
          </a:p>
          <a:p>
            <a:endParaRPr lang="it-IT" dirty="0">
              <a:solidFill>
                <a:srgbClr val="000000"/>
              </a:solidFill>
            </a:endParaRPr>
          </a:p>
        </p:txBody>
      </p:sp>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60</a:t>
            </a:fld>
            <a:endParaRPr lang="it-IT"/>
          </a:p>
        </p:txBody>
      </p:sp>
    </p:spTree>
    <p:extLst>
      <p:ext uri="{BB962C8B-B14F-4D97-AF65-F5344CB8AC3E}">
        <p14:creationId xmlns:p14="http://schemas.microsoft.com/office/powerpoint/2010/main" val="30506340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61</a:t>
            </a:fld>
            <a:endParaRPr lang="it-IT"/>
          </a:p>
        </p:txBody>
      </p:sp>
      <p:pic>
        <p:nvPicPr>
          <p:cNvPr id="6" name="Immagine 5"/>
          <p:cNvPicPr>
            <a:picLocks noChangeAspect="1"/>
          </p:cNvPicPr>
          <p:nvPr/>
        </p:nvPicPr>
        <p:blipFill>
          <a:blip r:embed="rId3"/>
          <a:stretch>
            <a:fillRect/>
          </a:stretch>
        </p:blipFill>
        <p:spPr>
          <a:xfrm>
            <a:off x="965204" y="0"/>
            <a:ext cx="7201181" cy="6858000"/>
          </a:xfrm>
          <a:prstGeom prst="rect">
            <a:avLst/>
          </a:prstGeom>
        </p:spPr>
      </p:pic>
      <p:sp>
        <p:nvSpPr>
          <p:cNvPr id="7" name="CasellaDiTesto 6"/>
          <p:cNvSpPr txBox="1"/>
          <p:nvPr/>
        </p:nvSpPr>
        <p:spPr>
          <a:xfrm>
            <a:off x="5588003" y="6049119"/>
            <a:ext cx="1505171" cy="646331"/>
          </a:xfrm>
          <a:prstGeom prst="rect">
            <a:avLst/>
          </a:prstGeom>
          <a:noFill/>
        </p:spPr>
        <p:txBody>
          <a:bodyPr wrap="square" lIns="91400" tIns="45702" rIns="91400" bIns="45702" rtlCol="0">
            <a:spAutoFit/>
          </a:bodyPr>
          <a:lstStyle/>
          <a:p>
            <a:pPr algn="r"/>
            <a:r>
              <a:rPr lang="it-IT" dirty="0" err="1"/>
              <a:t>diabetic</a:t>
            </a:r>
            <a:r>
              <a:rPr lang="it-IT" dirty="0"/>
              <a:t> </a:t>
            </a:r>
            <a:r>
              <a:rPr lang="it-IT" dirty="0" err="1"/>
              <a:t>ketoacidosis</a:t>
            </a:r>
            <a:r>
              <a:rPr lang="it-IT" dirty="0"/>
              <a:t> </a:t>
            </a:r>
          </a:p>
        </p:txBody>
      </p:sp>
      <p:sp>
        <p:nvSpPr>
          <p:cNvPr id="8" name="CasellaDiTesto 7"/>
          <p:cNvSpPr txBox="1"/>
          <p:nvPr/>
        </p:nvSpPr>
        <p:spPr>
          <a:xfrm>
            <a:off x="1957296" y="6033196"/>
            <a:ext cx="2106706" cy="646331"/>
          </a:xfrm>
          <a:prstGeom prst="rect">
            <a:avLst/>
          </a:prstGeom>
          <a:noFill/>
        </p:spPr>
        <p:txBody>
          <a:bodyPr wrap="square" lIns="91400" tIns="45702" rIns="91400" bIns="45702" rtlCol="0">
            <a:spAutoFit/>
          </a:bodyPr>
          <a:lstStyle/>
          <a:p>
            <a:r>
              <a:rPr lang="it-IT" dirty="0" err="1"/>
              <a:t>hyperglycemic</a:t>
            </a:r>
            <a:r>
              <a:rPr lang="it-IT" dirty="0"/>
              <a:t> </a:t>
            </a:r>
            <a:r>
              <a:rPr lang="it-IT" dirty="0" err="1"/>
              <a:t>hyperosmolar</a:t>
            </a:r>
            <a:r>
              <a:rPr lang="it-IT" dirty="0"/>
              <a:t> state </a:t>
            </a:r>
          </a:p>
        </p:txBody>
      </p:sp>
    </p:spTree>
    <p:extLst>
      <p:ext uri="{BB962C8B-B14F-4D97-AF65-F5344CB8AC3E}">
        <p14:creationId xmlns:p14="http://schemas.microsoft.com/office/powerpoint/2010/main" val="8385105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16/04/2019</a:t>
            </a:r>
            <a:endParaRPr lang="it-IT"/>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F8D0B087-4A76-5E4B-BE34-5988ADB55836}" type="slidenum">
              <a:rPr lang="it-IT" smtClean="0"/>
              <a:t>62</a:t>
            </a:fld>
            <a:endParaRPr lang="it-IT"/>
          </a:p>
        </p:txBody>
      </p:sp>
      <p:pic>
        <p:nvPicPr>
          <p:cNvPr id="5" name="Immagine 4"/>
          <p:cNvPicPr>
            <a:picLocks noChangeAspect="1"/>
          </p:cNvPicPr>
          <p:nvPr/>
        </p:nvPicPr>
        <p:blipFill>
          <a:blip r:embed="rId3"/>
          <a:stretch>
            <a:fillRect/>
          </a:stretch>
        </p:blipFill>
        <p:spPr>
          <a:xfrm>
            <a:off x="0" y="1104900"/>
            <a:ext cx="9144000" cy="4639410"/>
          </a:xfrm>
          <a:prstGeom prst="rect">
            <a:avLst/>
          </a:prstGeom>
        </p:spPr>
      </p:pic>
      <p:sp>
        <p:nvSpPr>
          <p:cNvPr id="6" name="CasellaDiTesto 5"/>
          <p:cNvSpPr txBox="1"/>
          <p:nvPr/>
        </p:nvSpPr>
        <p:spPr>
          <a:xfrm>
            <a:off x="298826" y="806824"/>
            <a:ext cx="4048178" cy="369332"/>
          </a:xfrm>
          <a:prstGeom prst="rect">
            <a:avLst/>
          </a:prstGeom>
          <a:noFill/>
        </p:spPr>
        <p:txBody>
          <a:bodyPr wrap="none" lIns="91400" tIns="45702" rIns="91400" bIns="45702" rtlCol="0">
            <a:spAutoFit/>
          </a:bodyPr>
          <a:lstStyle/>
          <a:p>
            <a:r>
              <a:rPr lang="it-IT" dirty="0" err="1" smtClean="0"/>
              <a:t>Hyperosmolar</a:t>
            </a:r>
            <a:r>
              <a:rPr lang="it-IT" dirty="0" smtClean="0"/>
              <a:t> non </a:t>
            </a:r>
            <a:r>
              <a:rPr lang="it-IT" dirty="0" err="1" smtClean="0"/>
              <a:t>ketotic</a:t>
            </a:r>
            <a:r>
              <a:rPr lang="it-IT" dirty="0" smtClean="0"/>
              <a:t> </a:t>
            </a:r>
            <a:r>
              <a:rPr lang="it-IT" dirty="0" err="1" smtClean="0"/>
              <a:t>hyperglycemia</a:t>
            </a:r>
            <a:endParaRPr lang="it-IT" dirty="0"/>
          </a:p>
        </p:txBody>
      </p:sp>
      <p:sp>
        <p:nvSpPr>
          <p:cNvPr id="7" name="CasellaDiTesto 6"/>
          <p:cNvSpPr txBox="1"/>
          <p:nvPr/>
        </p:nvSpPr>
        <p:spPr>
          <a:xfrm>
            <a:off x="4769224" y="809813"/>
            <a:ext cx="2162972" cy="369332"/>
          </a:xfrm>
          <a:prstGeom prst="rect">
            <a:avLst/>
          </a:prstGeom>
          <a:noFill/>
        </p:spPr>
        <p:txBody>
          <a:bodyPr wrap="none" lIns="91400" tIns="45702" rIns="91400" bIns="45702" rtlCol="0">
            <a:spAutoFit/>
          </a:bodyPr>
          <a:lstStyle/>
          <a:p>
            <a:r>
              <a:rPr lang="it-IT" dirty="0" err="1"/>
              <a:t>D</a:t>
            </a:r>
            <a:r>
              <a:rPr lang="it-IT" dirty="0" err="1" smtClean="0"/>
              <a:t>iabetic</a:t>
            </a:r>
            <a:r>
              <a:rPr lang="it-IT" dirty="0" smtClean="0"/>
              <a:t> </a:t>
            </a:r>
            <a:r>
              <a:rPr lang="it-IT" dirty="0" err="1" smtClean="0"/>
              <a:t>ketoacidosis</a:t>
            </a:r>
            <a:endParaRPr lang="it-IT" dirty="0"/>
          </a:p>
        </p:txBody>
      </p:sp>
    </p:spTree>
    <p:extLst>
      <p:ext uri="{BB962C8B-B14F-4D97-AF65-F5344CB8AC3E}">
        <p14:creationId xmlns:p14="http://schemas.microsoft.com/office/powerpoint/2010/main" val="13693065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16/04/2019</a:t>
            </a:r>
            <a:endParaRPr lang="it-IT"/>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F8D0B087-4A76-5E4B-BE34-5988ADB55836}" type="slidenum">
              <a:rPr lang="it-IT" smtClean="0"/>
              <a:t>63</a:t>
            </a:fld>
            <a:endParaRPr lang="it-IT"/>
          </a:p>
        </p:txBody>
      </p:sp>
      <p:pic>
        <p:nvPicPr>
          <p:cNvPr id="5" name="Immagine 4"/>
          <p:cNvPicPr>
            <a:picLocks noChangeAspect="1"/>
          </p:cNvPicPr>
          <p:nvPr/>
        </p:nvPicPr>
        <p:blipFill>
          <a:blip r:embed="rId3"/>
          <a:stretch>
            <a:fillRect/>
          </a:stretch>
        </p:blipFill>
        <p:spPr>
          <a:xfrm>
            <a:off x="762000" y="723900"/>
            <a:ext cx="7620000" cy="5410200"/>
          </a:xfrm>
          <a:prstGeom prst="rect">
            <a:avLst/>
          </a:prstGeom>
        </p:spPr>
      </p:pic>
    </p:spTree>
    <p:extLst>
      <p:ext uri="{BB962C8B-B14F-4D97-AF65-F5344CB8AC3E}">
        <p14:creationId xmlns:p14="http://schemas.microsoft.com/office/powerpoint/2010/main" val="25124265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64</a:t>
            </a:fld>
            <a:endParaRPr lang="it-IT"/>
          </a:p>
        </p:txBody>
      </p:sp>
      <p:pic>
        <p:nvPicPr>
          <p:cNvPr id="6" name="Immagine 5"/>
          <p:cNvPicPr>
            <a:picLocks noChangeAspect="1"/>
          </p:cNvPicPr>
          <p:nvPr/>
        </p:nvPicPr>
        <p:blipFill>
          <a:blip r:embed="rId2"/>
          <a:stretch>
            <a:fillRect/>
          </a:stretch>
        </p:blipFill>
        <p:spPr>
          <a:xfrm>
            <a:off x="1625600" y="0"/>
            <a:ext cx="5886450" cy="6858000"/>
          </a:xfrm>
          <a:prstGeom prst="rect">
            <a:avLst/>
          </a:prstGeom>
        </p:spPr>
      </p:pic>
    </p:spTree>
    <p:extLst>
      <p:ext uri="{BB962C8B-B14F-4D97-AF65-F5344CB8AC3E}">
        <p14:creationId xmlns:p14="http://schemas.microsoft.com/office/powerpoint/2010/main" val="24994658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26999"/>
            <a:ext cx="8229600" cy="1143000"/>
          </a:xfrm>
        </p:spPr>
        <p:txBody>
          <a:bodyPr>
            <a:normAutofit/>
          </a:bodyPr>
          <a:lstStyle/>
          <a:p>
            <a:r>
              <a:rPr lang="it-IT" dirty="0" smtClean="0"/>
              <a:t>The </a:t>
            </a:r>
            <a:r>
              <a:rPr lang="it-IT" dirty="0" err="1" smtClean="0"/>
              <a:t>effect</a:t>
            </a:r>
            <a:r>
              <a:rPr lang="it-IT" dirty="0" smtClean="0"/>
              <a:t> of </a:t>
            </a:r>
            <a:r>
              <a:rPr lang="it-IT" dirty="0" err="1" smtClean="0"/>
              <a:t>pH</a:t>
            </a:r>
            <a:r>
              <a:rPr lang="it-IT" dirty="0" smtClean="0"/>
              <a:t> on </a:t>
            </a:r>
            <a:r>
              <a:rPr lang="it-IT" dirty="0" err="1" smtClean="0"/>
              <a:t>neurons</a:t>
            </a:r>
            <a:r>
              <a:rPr lang="it-IT" dirty="0" smtClean="0"/>
              <a:t/>
            </a:r>
            <a:br>
              <a:rPr lang="it-IT" dirty="0" smtClean="0"/>
            </a:br>
            <a:r>
              <a:rPr lang="it-IT" sz="2200" i="1" dirty="0" err="1"/>
              <a:t>changes</a:t>
            </a:r>
            <a:r>
              <a:rPr lang="it-IT" sz="2200" i="1" dirty="0"/>
              <a:t> in membrane </a:t>
            </a:r>
            <a:r>
              <a:rPr lang="it-IT" sz="2200" i="1" dirty="0" err="1"/>
              <a:t>excitability</a:t>
            </a:r>
            <a:r>
              <a:rPr lang="it-IT" sz="2200" i="1" dirty="0"/>
              <a:t> </a:t>
            </a:r>
            <a:r>
              <a:rPr lang="it-IT" sz="2200" i="1" dirty="0" err="1"/>
              <a:t>lead</a:t>
            </a:r>
            <a:r>
              <a:rPr lang="it-IT" sz="2200" i="1" dirty="0"/>
              <a:t> to coma and </a:t>
            </a:r>
            <a:r>
              <a:rPr lang="it-IT" sz="2200" i="1" dirty="0" err="1"/>
              <a:t>death</a:t>
            </a:r>
            <a:r>
              <a:rPr lang="it-IT" sz="2200" i="1" dirty="0"/>
              <a:t> </a:t>
            </a:r>
            <a:endParaRPr lang="it-IT" sz="2200" dirty="0"/>
          </a:p>
        </p:txBody>
      </p:sp>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65</a:t>
            </a:fld>
            <a:endParaRPr lang="it-IT"/>
          </a:p>
        </p:txBody>
      </p:sp>
      <p:pic>
        <p:nvPicPr>
          <p:cNvPr id="6" name="Immagine 5"/>
          <p:cNvPicPr>
            <a:picLocks noChangeAspect="1"/>
          </p:cNvPicPr>
          <p:nvPr/>
        </p:nvPicPr>
        <p:blipFill>
          <a:blip r:embed="rId3"/>
          <a:stretch>
            <a:fillRect/>
          </a:stretch>
        </p:blipFill>
        <p:spPr>
          <a:xfrm>
            <a:off x="702235" y="1269999"/>
            <a:ext cx="7984565" cy="5495450"/>
          </a:xfrm>
          <a:prstGeom prst="rect">
            <a:avLst/>
          </a:prstGeom>
        </p:spPr>
      </p:pic>
    </p:spTree>
    <p:extLst>
      <p:ext uri="{BB962C8B-B14F-4D97-AF65-F5344CB8AC3E}">
        <p14:creationId xmlns:p14="http://schemas.microsoft.com/office/powerpoint/2010/main" val="14245722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Fine</a:t>
            </a:r>
            <a:endParaRPr lang="it-IT" dirty="0"/>
          </a:p>
        </p:txBody>
      </p:sp>
      <p:sp>
        <p:nvSpPr>
          <p:cNvPr id="3" name="Sottotitolo 2"/>
          <p:cNvSpPr>
            <a:spLocks noGrp="1"/>
          </p:cNvSpPr>
          <p:nvPr>
            <p:ph type="subTitle" idx="1"/>
          </p:nvPr>
        </p:nvSpPr>
        <p:spPr/>
        <p:txBody>
          <a:bodyPr/>
          <a:lstStyle/>
          <a:p>
            <a:endParaRPr lang="it-IT"/>
          </a:p>
        </p:txBody>
      </p:sp>
      <p:sp>
        <p:nvSpPr>
          <p:cNvPr id="4" name="Segnaposto data 3"/>
          <p:cNvSpPr>
            <a:spLocks noGrp="1"/>
          </p:cNvSpPr>
          <p:nvPr>
            <p:ph type="dt" sz="half" idx="10"/>
          </p:nvPr>
        </p:nvSpPr>
        <p:spPr/>
        <p:txBody>
          <a:bodyPr/>
          <a:lstStyle/>
          <a:p>
            <a:r>
              <a:rPr lang="it-IT" smtClean="0"/>
              <a:t>16/04/2019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F8D0B087-4A76-5E4B-BE34-5988ADB55836}" type="slidenum">
              <a:rPr lang="it-IT" smtClean="0"/>
              <a:t>66</a:t>
            </a:fld>
            <a:endParaRPr lang="it-IT"/>
          </a:p>
        </p:txBody>
      </p:sp>
    </p:spTree>
    <p:extLst>
      <p:ext uri="{BB962C8B-B14F-4D97-AF65-F5344CB8AC3E}">
        <p14:creationId xmlns:p14="http://schemas.microsoft.com/office/powerpoint/2010/main" val="16505730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457200" y="170050"/>
            <a:ext cx="8229600" cy="673147"/>
          </a:xfrm>
        </p:spPr>
        <p:txBody>
          <a:bodyPr>
            <a:normAutofit fontScale="90000"/>
          </a:bodyPr>
          <a:lstStyle/>
          <a:p>
            <a:r>
              <a:rPr lang="it-IT" dirty="0" err="1" smtClean="0"/>
              <a:t>Insulin</a:t>
            </a:r>
            <a:r>
              <a:rPr lang="it-IT" dirty="0" smtClean="0"/>
              <a:t> </a:t>
            </a:r>
            <a:r>
              <a:rPr lang="it-IT" dirty="0" err="1" smtClean="0"/>
              <a:t>resistance</a:t>
            </a:r>
            <a:r>
              <a:rPr lang="it-IT" dirty="0" smtClean="0"/>
              <a:t> in the brain</a:t>
            </a:r>
            <a:endParaRPr lang="it-IT" dirty="0"/>
          </a:p>
        </p:txBody>
      </p:sp>
      <p:sp>
        <p:nvSpPr>
          <p:cNvPr id="2" name="Segnaposto data 1"/>
          <p:cNvSpPr>
            <a:spLocks noGrp="1"/>
          </p:cNvSpPr>
          <p:nvPr>
            <p:ph type="dt" sz="half" idx="10"/>
          </p:nvPr>
        </p:nvSpPr>
        <p:spPr/>
        <p:txBody>
          <a:bodyPr/>
          <a:lstStyle/>
          <a:p>
            <a:r>
              <a:rPr lang="it-IT" smtClean="0"/>
              <a:t>16/04/2019</a:t>
            </a:r>
            <a:endParaRPr lang="it-IT"/>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F8D0B087-4A76-5E4B-BE34-5988ADB55836}" type="slidenum">
              <a:rPr lang="it-IT" smtClean="0"/>
              <a:t>67</a:t>
            </a:fld>
            <a:endParaRPr lang="it-IT"/>
          </a:p>
        </p:txBody>
      </p:sp>
      <p:pic>
        <p:nvPicPr>
          <p:cNvPr id="6" name="Immagine 5"/>
          <p:cNvPicPr>
            <a:picLocks noChangeAspect="1"/>
          </p:cNvPicPr>
          <p:nvPr/>
        </p:nvPicPr>
        <p:blipFill>
          <a:blip r:embed="rId3"/>
          <a:stretch>
            <a:fillRect/>
          </a:stretch>
        </p:blipFill>
        <p:spPr>
          <a:xfrm>
            <a:off x="0" y="843197"/>
            <a:ext cx="9144000" cy="5878286"/>
          </a:xfrm>
          <a:prstGeom prst="rect">
            <a:avLst/>
          </a:prstGeom>
        </p:spPr>
      </p:pic>
    </p:spTree>
    <p:extLst>
      <p:ext uri="{BB962C8B-B14F-4D97-AF65-F5344CB8AC3E}">
        <p14:creationId xmlns:p14="http://schemas.microsoft.com/office/powerpoint/2010/main" val="1862669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r>
              <a:rPr lang="it-IT" smtClean="0"/>
              <a:t>16/04/2019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F8D0B087-4A76-5E4B-BE34-5988ADB55836}" type="slidenum">
              <a:rPr lang="it-IT" smtClean="0"/>
              <a:t>6</a:t>
            </a:fld>
            <a:endParaRPr lang="it-IT"/>
          </a:p>
        </p:txBody>
      </p:sp>
      <p:pic>
        <p:nvPicPr>
          <p:cNvPr id="6" name="Immagine 5"/>
          <p:cNvPicPr>
            <a:picLocks noChangeAspect="1"/>
          </p:cNvPicPr>
          <p:nvPr/>
        </p:nvPicPr>
        <p:blipFill>
          <a:blip r:embed="rId3"/>
          <a:stretch>
            <a:fillRect/>
          </a:stretch>
        </p:blipFill>
        <p:spPr>
          <a:xfrm>
            <a:off x="2223999" y="0"/>
            <a:ext cx="5038039" cy="6858000"/>
          </a:xfrm>
          <a:prstGeom prst="rect">
            <a:avLst/>
          </a:prstGeom>
        </p:spPr>
      </p:pic>
    </p:spTree>
    <p:extLst>
      <p:ext uri="{BB962C8B-B14F-4D97-AF65-F5344CB8AC3E}">
        <p14:creationId xmlns:p14="http://schemas.microsoft.com/office/powerpoint/2010/main" val="1479534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magin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25413"/>
            <a:ext cx="7467600" cy="661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half" idx="10"/>
          </p:nvPr>
        </p:nvSpPr>
        <p:spPr/>
        <p:txBody>
          <a:bodyPr/>
          <a:lstStyle/>
          <a:p>
            <a:pPr>
              <a:defRPr/>
            </a:pPr>
            <a:r>
              <a:rPr lang="it-IT" smtClean="0">
                <a:solidFill>
                  <a:srgbClr val="000000"/>
                </a:solidFill>
              </a:rPr>
              <a:t>16/04/2019</a:t>
            </a:r>
            <a:endParaRPr lang="en-US">
              <a:solidFill>
                <a:srgbClr val="000000"/>
              </a:solidFill>
            </a:endParaRPr>
          </a:p>
        </p:txBody>
      </p:sp>
      <p:sp>
        <p:nvSpPr>
          <p:cNvPr id="3" name="Segnaposto piè di pagina 2"/>
          <p:cNvSpPr>
            <a:spLocks noGrp="1"/>
          </p:cNvSpPr>
          <p:nvPr>
            <p:ph type="ftr" sz="quarter" idx="11"/>
          </p:nvPr>
        </p:nvSpPr>
        <p:spPr/>
        <p:txBody>
          <a:bodyPr/>
          <a:lstStyle/>
          <a:p>
            <a:pPr>
              <a:defRPr/>
            </a:pPr>
            <a:r>
              <a:rPr lang="en-US" smtClean="0">
                <a:solidFill>
                  <a:srgbClr val="000000"/>
                </a:solidFill>
              </a:rPr>
              <a:t>991SV-BIOCHEMISTRY OF AGE RELATED DISEASES   </a:t>
            </a:r>
            <a:endParaRPr lang="en-US">
              <a:solidFill>
                <a:srgbClr val="000000"/>
              </a:solidFill>
              <a:latin typeface="Verdana" charset="0"/>
            </a:endParaRPr>
          </a:p>
        </p:txBody>
      </p:sp>
      <p:sp>
        <p:nvSpPr>
          <p:cNvPr id="4" name="Segnaposto numero diapositiva 3"/>
          <p:cNvSpPr>
            <a:spLocks noGrp="1"/>
          </p:cNvSpPr>
          <p:nvPr>
            <p:ph type="sldNum" sz="quarter" idx="12"/>
          </p:nvPr>
        </p:nvSpPr>
        <p:spPr/>
        <p:txBody>
          <a:bodyPr/>
          <a:lstStyle/>
          <a:p>
            <a:pPr>
              <a:defRPr/>
            </a:pPr>
            <a:endParaRPr lang="it-IT">
              <a:solidFill>
                <a:srgbClr val="000000"/>
              </a:solidFill>
            </a:endParaRPr>
          </a:p>
        </p:txBody>
      </p:sp>
    </p:spTree>
    <p:extLst>
      <p:ext uri="{BB962C8B-B14F-4D97-AF65-F5344CB8AC3E}">
        <p14:creationId xmlns:p14="http://schemas.microsoft.com/office/powerpoint/2010/main" val="344517910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olo 1"/>
          <p:cNvSpPr>
            <a:spLocks noGrp="1"/>
          </p:cNvSpPr>
          <p:nvPr>
            <p:ph type="title"/>
          </p:nvPr>
        </p:nvSpPr>
        <p:spPr>
          <a:xfrm>
            <a:off x="457200" y="274645"/>
            <a:ext cx="8229600" cy="561975"/>
          </a:xfrm>
        </p:spPr>
        <p:txBody>
          <a:bodyPr/>
          <a:lstStyle/>
          <a:p>
            <a:r>
              <a:rPr lang="it-IT" sz="2800" dirty="0">
                <a:latin typeface="Arial" charset="0"/>
              </a:rPr>
              <a:t>Controllo del rilascio di insulina (β </a:t>
            </a:r>
            <a:r>
              <a:rPr lang="it-IT" sz="2800" dirty="0" err="1">
                <a:latin typeface="Arial" charset="0"/>
              </a:rPr>
              <a:t>cell</a:t>
            </a:r>
            <a:r>
              <a:rPr lang="it-IT" sz="2800" dirty="0">
                <a:latin typeface="Arial" charset="0"/>
              </a:rPr>
              <a:t>) e </a:t>
            </a:r>
            <a:r>
              <a:rPr lang="it-IT" sz="2800" dirty="0" err="1">
                <a:latin typeface="Arial" charset="0"/>
              </a:rPr>
              <a:t>glucagone</a:t>
            </a:r>
            <a:r>
              <a:rPr lang="it-IT" sz="2800" dirty="0">
                <a:latin typeface="Arial" charset="0"/>
              </a:rPr>
              <a:t> (α </a:t>
            </a:r>
            <a:r>
              <a:rPr lang="it-IT" sz="2800" dirty="0" err="1">
                <a:latin typeface="Arial" charset="0"/>
              </a:rPr>
              <a:t>cell</a:t>
            </a:r>
            <a:r>
              <a:rPr lang="it-IT" sz="2800" dirty="0">
                <a:latin typeface="Arial" charset="0"/>
              </a:rPr>
              <a:t>)</a:t>
            </a:r>
          </a:p>
        </p:txBody>
      </p:sp>
      <p:pic>
        <p:nvPicPr>
          <p:cNvPr id="24578" name="Immagin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981077"/>
            <a:ext cx="464185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half" idx="10"/>
          </p:nvPr>
        </p:nvSpPr>
        <p:spPr/>
        <p:txBody>
          <a:bodyPr/>
          <a:lstStyle/>
          <a:p>
            <a:pPr>
              <a:defRPr/>
            </a:pPr>
            <a:r>
              <a:rPr lang="it-IT" smtClean="0">
                <a:solidFill>
                  <a:srgbClr val="000000"/>
                </a:solidFill>
              </a:rPr>
              <a:t>16/04/2019</a:t>
            </a:r>
            <a:endParaRPr lang="en-US">
              <a:solidFill>
                <a:srgbClr val="000000"/>
              </a:solidFill>
            </a:endParaRPr>
          </a:p>
        </p:txBody>
      </p:sp>
      <p:sp>
        <p:nvSpPr>
          <p:cNvPr id="3" name="Segnaposto piè di pagina 2"/>
          <p:cNvSpPr>
            <a:spLocks noGrp="1"/>
          </p:cNvSpPr>
          <p:nvPr>
            <p:ph type="ftr" sz="quarter" idx="11"/>
          </p:nvPr>
        </p:nvSpPr>
        <p:spPr/>
        <p:txBody>
          <a:bodyPr/>
          <a:lstStyle/>
          <a:p>
            <a:pPr>
              <a:defRPr/>
            </a:pPr>
            <a:r>
              <a:rPr lang="en-US" smtClean="0">
                <a:solidFill>
                  <a:srgbClr val="000000"/>
                </a:solidFill>
              </a:rPr>
              <a:t>991SV-BIOCHEMISTRY OF AGE RELATED DISEASES   </a:t>
            </a:r>
            <a:endParaRPr lang="en-US">
              <a:solidFill>
                <a:srgbClr val="000000"/>
              </a:solidFill>
              <a:latin typeface="Verdana" charset="0"/>
            </a:endParaRPr>
          </a:p>
        </p:txBody>
      </p:sp>
      <p:sp>
        <p:nvSpPr>
          <p:cNvPr id="4" name="Segnaposto numero diapositiva 3"/>
          <p:cNvSpPr>
            <a:spLocks noGrp="1"/>
          </p:cNvSpPr>
          <p:nvPr>
            <p:ph type="sldNum" sz="quarter" idx="12"/>
          </p:nvPr>
        </p:nvSpPr>
        <p:spPr/>
        <p:txBody>
          <a:bodyPr/>
          <a:lstStyle/>
          <a:p>
            <a:pPr>
              <a:defRPr/>
            </a:pPr>
            <a:endParaRPr lang="it-IT">
              <a:solidFill>
                <a:srgbClr val="000000"/>
              </a:solidFill>
            </a:endParaRPr>
          </a:p>
        </p:txBody>
      </p:sp>
    </p:spTree>
    <p:extLst>
      <p:ext uri="{BB962C8B-B14F-4D97-AF65-F5344CB8AC3E}">
        <p14:creationId xmlns:p14="http://schemas.microsoft.com/office/powerpoint/2010/main" val="415562858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ＭＳ Ｐゴシック"/>
        <a:cs typeface="msgothic"/>
      </a:majorFont>
      <a:minorFont>
        <a:latin typeface="Times New Roman"/>
        <a:ea typeface="ＭＳ Ｐゴシック"/>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ＭＳ Ｐゴシック"/>
        <a:cs typeface="msgothic"/>
      </a:majorFont>
      <a:minorFont>
        <a:latin typeface="Times New Roman"/>
        <a:ea typeface="ＭＳ Ｐゴシック"/>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ＭＳ Ｐゴシック"/>
        <a:cs typeface="WenQuanYi Zen Hei Sharp"/>
      </a:majorFont>
      <a:minorFont>
        <a:latin typeface="Arial"/>
        <a:ea typeface="ＭＳ Ｐゴシック"/>
        <a:cs typeface="WenQuanYi Zen Hei Sharp"/>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ＭＳ Ｐゴシック"/>
        <a:cs typeface="msgothic"/>
      </a:majorFont>
      <a:minorFont>
        <a:latin typeface="Times New Roman"/>
        <a:ea typeface="ＭＳ Ｐゴシック"/>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4015</TotalTime>
  <Words>6059</Words>
  <Application>Microsoft Macintosh PowerPoint</Application>
  <PresentationFormat>Presentazione su schermo (4:3)</PresentationFormat>
  <Paragraphs>592</Paragraphs>
  <Slides>68</Slides>
  <Notes>40</Notes>
  <HiddenSlides>0</HiddenSlides>
  <MMClips>0</MMClips>
  <ScaleCrop>false</ScaleCrop>
  <HeadingPairs>
    <vt:vector size="4" baseType="variant">
      <vt:variant>
        <vt:lpstr>Tema</vt:lpstr>
      </vt:variant>
      <vt:variant>
        <vt:i4>6</vt:i4>
      </vt:variant>
      <vt:variant>
        <vt:lpstr>Titoli diapositive</vt:lpstr>
      </vt:variant>
      <vt:variant>
        <vt:i4>68</vt:i4>
      </vt:variant>
    </vt:vector>
  </HeadingPairs>
  <TitlesOfParts>
    <vt:vector size="74" baseType="lpstr">
      <vt:lpstr>Tema di Office</vt:lpstr>
      <vt:lpstr>1_Tema di Office</vt:lpstr>
      <vt:lpstr>Default Design</vt:lpstr>
      <vt:lpstr>3_Tema di Office</vt:lpstr>
      <vt:lpstr>2_Tema di Office</vt:lpstr>
      <vt:lpstr>4_Tema di Office</vt:lpstr>
      <vt:lpstr>Lecture 5</vt:lpstr>
      <vt:lpstr>Outline</vt:lpstr>
      <vt:lpstr>Mechanism of glycemic homeostasis</vt:lpstr>
      <vt:lpstr>The molecular basis of glucagon and insulin release and their synchronicity with glycemia changes</vt:lpstr>
      <vt:lpstr>Meccanismo cellulare di rilascio dell’insulina nella cellula β delle Isole di Langherhans (“pacreatic β cells)</vt:lpstr>
      <vt:lpstr>Il canale Kir6.2 sulle cellule insulari beta </vt:lpstr>
      <vt:lpstr>Presentazione di PowerPoint</vt:lpstr>
      <vt:lpstr>Presentazione di PowerPoint</vt:lpstr>
      <vt:lpstr>Controllo del rilascio di insulina (β cell) e glucagone (α cell)</vt:lpstr>
      <vt:lpstr>Fasting</vt:lpstr>
      <vt:lpstr>Glucagon signalling</vt:lpstr>
      <vt:lpstr>Effects of glucagon </vt:lpstr>
      <vt:lpstr>The effects of glucagon on   liver, adipose tissue and muscle</vt:lpstr>
      <vt:lpstr>Presentazione di PowerPoint</vt:lpstr>
      <vt:lpstr>FASTING</vt:lpstr>
      <vt:lpstr>STARVATION chetogenesis </vt:lpstr>
      <vt:lpstr>Fed state  </vt:lpstr>
      <vt:lpstr>Presentazione di PowerPoint</vt:lpstr>
      <vt:lpstr>A simple scheme of insulin signalling</vt:lpstr>
      <vt:lpstr>Effects of insulin</vt:lpstr>
      <vt:lpstr>Insulin- and IGF-1-signaling pathways</vt:lpstr>
      <vt:lpstr>Presentazione di PowerPoint</vt:lpstr>
      <vt:lpstr>The effects of insulin on   liver, adipose tissue and muscle</vt:lpstr>
      <vt:lpstr>Presentazione di PowerPoint</vt:lpstr>
      <vt:lpstr>FED STATE</vt:lpstr>
      <vt:lpstr>DIABETES</vt:lpstr>
      <vt:lpstr>Natural history of Type 1 and Type 2 diabetes</vt:lpstr>
      <vt:lpstr>Changes in beta cell workload during the development of Type 2 diabetes mellitus</vt:lpstr>
      <vt:lpstr>Molecular pathology of b cell apoptosis</vt:lpstr>
      <vt:lpstr>The glucose blow</vt:lpstr>
      <vt:lpstr>Presentazione di PowerPoint</vt:lpstr>
      <vt:lpstr>Simple biochemical mechanism of glucotoxicity</vt:lpstr>
      <vt:lpstr>The polyol pathway</vt:lpstr>
      <vt:lpstr>Cells vulnerable to glucolipotoxicity</vt:lpstr>
      <vt:lpstr>Glucolipotoxicity cause insulin resistance</vt:lpstr>
      <vt:lpstr>Mechanisms of insulin resistance</vt:lpstr>
      <vt:lpstr>Several mechanisms of insulin resistance</vt:lpstr>
      <vt:lpstr>Presentazione di PowerPoint</vt:lpstr>
      <vt:lpstr>Metabolic changes in diabetes type 2</vt:lpstr>
      <vt:lpstr>Presentazione di PowerPoint</vt:lpstr>
      <vt:lpstr>THE GLUCOGENIC LIVER</vt:lpstr>
      <vt:lpstr>Metformin a first-line anti-diabetic drug that inhibits gluconeogenesis</vt:lpstr>
      <vt:lpstr>Presentazione di PowerPoint</vt:lpstr>
      <vt:lpstr>THE LIPOLYTIC ADIPOSE TISSUE</vt:lpstr>
      <vt:lpstr>Insulin is anti-lipolytic In diabetes, pro-lipolytic signals prevail over insulin </vt:lpstr>
      <vt:lpstr>THE KETOGENIC LIVER</vt:lpstr>
      <vt:lpstr>Acetyl CoA from beta oxidation cannot be oxidised by the TCA cycle - it is rather condensend in ketone bodies</vt:lpstr>
      <vt:lpstr>Consequences of increased glycolysis</vt:lpstr>
      <vt:lpstr>Glucose cytotoxicity</vt:lpstr>
      <vt:lpstr>Presentazione di PowerPoint</vt:lpstr>
      <vt:lpstr>Formation of methylglyoxal from triose phosphates</vt:lpstr>
      <vt:lpstr>Methylglyoxal reacts with glutathione</vt:lpstr>
      <vt:lpstr>Methylglyoxal reacts with arginyl and lysyl residues</vt:lpstr>
      <vt:lpstr>Methylglyoxal can derive from AGE advanced glycated products</vt:lpstr>
      <vt:lpstr>Glycated hemoglobin</vt:lpstr>
      <vt:lpstr>Overview of methylglyoxal reactivity</vt:lpstr>
      <vt:lpstr>Methylglyoxal reacts with nucleotides</vt:lpstr>
      <vt:lpstr>Methylglyoxal can act as a bifunctional reagent, cross-linking DNA with proteins</vt:lpstr>
      <vt:lpstr> Glycolysis-dependent post-translational modifications</vt:lpstr>
      <vt:lpstr> Glycolysis-dependent post-translational modifications</vt:lpstr>
      <vt:lpstr> ACUTE METABOLIC COMPLICATIONS OF DIABETES</vt:lpstr>
      <vt:lpstr>Presentazione di PowerPoint</vt:lpstr>
      <vt:lpstr>Presentazione di PowerPoint</vt:lpstr>
      <vt:lpstr>Presentazione di PowerPoint</vt:lpstr>
      <vt:lpstr>Presentazione di PowerPoint</vt:lpstr>
      <vt:lpstr>The effect of pH on neurons changes in membrane excitability lead to coma and death </vt:lpstr>
      <vt:lpstr>Fine</vt:lpstr>
      <vt:lpstr>Insulin resistance in the brain</vt:lpstr>
    </vt:vector>
  </TitlesOfParts>
  <Company>Univ. Trieste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4</dc:title>
  <dc:creator>Sabina Passamonti</dc:creator>
  <cp:lastModifiedBy>Sabina Passamonti</cp:lastModifiedBy>
  <cp:revision>138</cp:revision>
  <dcterms:created xsi:type="dcterms:W3CDTF">2019-04-11T05:45:37Z</dcterms:created>
  <dcterms:modified xsi:type="dcterms:W3CDTF">2019-04-18T07:26:58Z</dcterms:modified>
</cp:coreProperties>
</file>