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60" r:id="rId2"/>
  </p:sldMasterIdLst>
  <p:notesMasterIdLst>
    <p:notesMasterId r:id="rId50"/>
  </p:notesMasterIdLst>
  <p:handoutMasterIdLst>
    <p:handoutMasterId r:id="rId51"/>
  </p:handoutMasterIdLst>
  <p:sldIdLst>
    <p:sldId id="256" r:id="rId3"/>
    <p:sldId id="257" r:id="rId4"/>
    <p:sldId id="261" r:id="rId5"/>
    <p:sldId id="262" r:id="rId6"/>
    <p:sldId id="258" r:id="rId7"/>
    <p:sldId id="259" r:id="rId8"/>
    <p:sldId id="260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305" r:id="rId19"/>
    <p:sldId id="306" r:id="rId20"/>
    <p:sldId id="307" r:id="rId21"/>
    <p:sldId id="274" r:id="rId22"/>
    <p:sldId id="304" r:id="rId23"/>
    <p:sldId id="300" r:id="rId24"/>
    <p:sldId id="301" r:id="rId25"/>
    <p:sldId id="303" r:id="rId26"/>
    <p:sldId id="275" r:id="rId27"/>
    <p:sldId id="280" r:id="rId28"/>
    <p:sldId id="277" r:id="rId29"/>
    <p:sldId id="276" r:id="rId30"/>
    <p:sldId id="278" r:id="rId31"/>
    <p:sldId id="283" r:id="rId32"/>
    <p:sldId id="281" r:id="rId33"/>
    <p:sldId id="284" r:id="rId34"/>
    <p:sldId id="285" r:id="rId35"/>
    <p:sldId id="286" r:id="rId36"/>
    <p:sldId id="292" r:id="rId37"/>
    <p:sldId id="293" r:id="rId38"/>
    <p:sldId id="288" r:id="rId39"/>
    <p:sldId id="287" r:id="rId40"/>
    <p:sldId id="291" r:id="rId41"/>
    <p:sldId id="289" r:id="rId42"/>
    <p:sldId id="290" r:id="rId43"/>
    <p:sldId id="294" r:id="rId44"/>
    <p:sldId id="295" r:id="rId45"/>
    <p:sldId id="296" r:id="rId46"/>
    <p:sldId id="297" r:id="rId47"/>
    <p:sldId id="298" r:id="rId48"/>
    <p:sldId id="299" r:id="rId49"/>
  </p:sldIdLst>
  <p:sldSz cx="9144000" cy="6858000" type="screen4x3"/>
  <p:notesSz cx="6858000" cy="9144000"/>
  <p:defaultTextStyle>
    <a:defPPr>
      <a:defRPr lang="it-IT"/>
    </a:defPPr>
    <a:lvl1pPr marL="0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91" autoAdjust="0"/>
  </p:normalViewPr>
  <p:slideViewPr>
    <p:cSldViewPr snapToGrid="0" snapToObjects="1">
      <p:cViewPr varScale="1">
        <p:scale>
          <a:sx n="15" d="100"/>
          <a:sy n="15" d="100"/>
        </p:scale>
        <p:origin x="-1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5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E9D4E-62EA-D344-8AE2-545CF64E3B51}" type="datetimeFigureOut">
              <a:rPr lang="it-IT" smtClean="0"/>
              <a:t>18/04/19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3DB38-78AD-F448-BB5C-D2FBAAA44B95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7533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AC6FA-DADC-5B40-B00B-588310318908}" type="datetimeFigureOut">
              <a:rPr lang="it-IT" smtClean="0"/>
              <a:t>18/04/19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16183-6587-0940-8591-519DBE86CCD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22459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www.researchgate.net</a:t>
            </a:r>
            <a:r>
              <a:rPr lang="it-IT" dirty="0" smtClean="0"/>
              <a:t>/</a:t>
            </a:r>
            <a:r>
              <a:rPr lang="it-IT" dirty="0" err="1" smtClean="0"/>
              <a:t>publication</a:t>
            </a:r>
            <a:r>
              <a:rPr lang="it-IT" dirty="0" smtClean="0"/>
              <a:t>/320067348_A_research_on_relationship_between_ABO_blood_groups_and_body_mass_index_among_Turkish_seafarers/</a:t>
            </a:r>
            <a:r>
              <a:rPr lang="it-IT" dirty="0" err="1" smtClean="0"/>
              <a:t>figures?lo</a:t>
            </a:r>
            <a:r>
              <a:rPr lang="it-IT" dirty="0" smtClean="0"/>
              <a:t>=1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8431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www.cell.com</a:t>
            </a:r>
            <a:r>
              <a:rPr lang="it-IT" dirty="0" smtClean="0"/>
              <a:t>/trends/</a:t>
            </a:r>
            <a:r>
              <a:rPr lang="it-IT" dirty="0" err="1" smtClean="0"/>
              <a:t>endocrinology-metabolism</a:t>
            </a:r>
            <a:r>
              <a:rPr lang="it-IT" dirty="0" smtClean="0"/>
              <a:t>/</a:t>
            </a:r>
            <a:r>
              <a:rPr lang="it-IT" dirty="0" err="1" smtClean="0"/>
              <a:t>fulltext</a:t>
            </a:r>
            <a:r>
              <a:rPr lang="it-IT" smtClean="0"/>
              <a:t>/S1043-2760(17)30170-4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071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Integrated</a:t>
            </a:r>
            <a:r>
              <a:rPr lang="it-IT" dirty="0" smtClean="0"/>
              <a:t> </a:t>
            </a:r>
            <a:r>
              <a:rPr lang="it-IT" dirty="0" err="1" smtClean="0"/>
              <a:t>organ</a:t>
            </a:r>
            <a:r>
              <a:rPr lang="it-IT" dirty="0" smtClean="0"/>
              <a:t> </a:t>
            </a:r>
            <a:r>
              <a:rPr lang="it-IT" dirty="0" err="1" smtClean="0"/>
              <a:t>pathology</a:t>
            </a:r>
            <a:r>
              <a:rPr lang="it-IT" dirty="0" smtClean="0"/>
              <a:t> </a:t>
            </a:r>
            <a:r>
              <a:rPr lang="it-IT" dirty="0" err="1" smtClean="0"/>
              <a:t>resulting</a:t>
            </a:r>
            <a:r>
              <a:rPr lang="it-IT" dirty="0" smtClean="0"/>
              <a:t> from </a:t>
            </a:r>
            <a:r>
              <a:rPr lang="it-IT" dirty="0" err="1" smtClean="0"/>
              <a:t>lipotoxicity</a:t>
            </a:r>
            <a:r>
              <a:rPr lang="it-IT" dirty="0" smtClean="0"/>
              <a:t> and </a:t>
            </a:r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inflammation</a:t>
            </a:r>
            <a:r>
              <a:rPr lang="it-IT" dirty="0" smtClean="0"/>
              <a:t>. White adipose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designated</a:t>
            </a:r>
            <a:r>
              <a:rPr lang="it-IT" dirty="0" smtClean="0"/>
              <a:t> </a:t>
            </a:r>
            <a:r>
              <a:rPr lang="it-IT" dirty="0" err="1" smtClean="0"/>
              <a:t>lipid</a:t>
            </a:r>
            <a:r>
              <a:rPr lang="it-IT" dirty="0" smtClean="0"/>
              <a:t> </a:t>
            </a:r>
            <a:r>
              <a:rPr lang="it-IT" dirty="0" err="1" smtClean="0"/>
              <a:t>storage</a:t>
            </a:r>
            <a:r>
              <a:rPr lang="it-IT" dirty="0" smtClean="0"/>
              <a:t> </a:t>
            </a:r>
            <a:r>
              <a:rPr lang="it-IT" dirty="0" err="1" smtClean="0"/>
              <a:t>depot</a:t>
            </a:r>
            <a:r>
              <a:rPr lang="it-IT" dirty="0" smtClean="0"/>
              <a:t> of </a:t>
            </a:r>
            <a:r>
              <a:rPr lang="it-IT" dirty="0" err="1" smtClean="0"/>
              <a:t>higher</a:t>
            </a:r>
            <a:r>
              <a:rPr lang="it-IT" dirty="0" smtClean="0"/>
              <a:t> </a:t>
            </a:r>
            <a:r>
              <a:rPr lang="it-IT" dirty="0" err="1" smtClean="0"/>
              <a:t>organisms</a:t>
            </a:r>
            <a:r>
              <a:rPr lang="it-IT" dirty="0" smtClean="0"/>
              <a:t>. In the </a:t>
            </a:r>
            <a:r>
              <a:rPr lang="it-IT" dirty="0" err="1" smtClean="0"/>
              <a:t>presence</a:t>
            </a:r>
            <a:r>
              <a:rPr lang="it-IT" dirty="0" smtClean="0"/>
              <a:t> of </a:t>
            </a:r>
            <a:r>
              <a:rPr lang="it-IT" dirty="0" err="1" smtClean="0"/>
              <a:t>prolonged</a:t>
            </a:r>
            <a:r>
              <a:rPr lang="it-IT" dirty="0" smtClean="0"/>
              <a:t> </a:t>
            </a:r>
            <a:r>
              <a:rPr lang="it-IT" dirty="0" err="1" smtClean="0"/>
              <a:t>nutrient</a:t>
            </a:r>
            <a:r>
              <a:rPr lang="it-IT" dirty="0" smtClean="0"/>
              <a:t> </a:t>
            </a:r>
            <a:r>
              <a:rPr lang="it-IT" dirty="0" err="1" smtClean="0"/>
              <a:t>excess</a:t>
            </a:r>
            <a:r>
              <a:rPr lang="it-IT" dirty="0" smtClean="0"/>
              <a:t> or </a:t>
            </a:r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disturbances</a:t>
            </a:r>
            <a:r>
              <a:rPr lang="it-IT" dirty="0" smtClean="0"/>
              <a:t>, the </a:t>
            </a:r>
            <a:r>
              <a:rPr lang="it-IT" dirty="0" err="1" smtClean="0"/>
              <a:t>storage</a:t>
            </a:r>
            <a:r>
              <a:rPr lang="it-IT" dirty="0" smtClean="0"/>
              <a:t> </a:t>
            </a:r>
            <a:r>
              <a:rPr lang="it-IT" dirty="0" err="1" smtClean="0"/>
              <a:t>capacity</a:t>
            </a:r>
            <a:r>
              <a:rPr lang="it-IT" dirty="0" smtClean="0"/>
              <a:t> of </a:t>
            </a:r>
            <a:r>
              <a:rPr lang="it-IT" dirty="0" err="1" smtClean="0"/>
              <a:t>white</a:t>
            </a:r>
            <a:r>
              <a:rPr lang="it-IT" dirty="0" smtClean="0"/>
              <a:t> adipose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exhausted</a:t>
            </a:r>
            <a:r>
              <a:rPr lang="it-IT" dirty="0" smtClean="0"/>
              <a:t>, </a:t>
            </a:r>
            <a:r>
              <a:rPr lang="it-IT" dirty="0" err="1" smtClean="0"/>
              <a:t>leading</a:t>
            </a:r>
            <a:r>
              <a:rPr lang="it-IT" dirty="0" smtClean="0"/>
              <a:t> to </a:t>
            </a:r>
            <a:r>
              <a:rPr lang="it-IT" dirty="0" err="1" smtClean="0"/>
              <a:t>ectopic</a:t>
            </a:r>
            <a:r>
              <a:rPr lang="it-IT" dirty="0" smtClean="0"/>
              <a:t> </a:t>
            </a:r>
            <a:r>
              <a:rPr lang="it-IT" dirty="0" err="1" smtClean="0"/>
              <a:t>deposition</a:t>
            </a:r>
            <a:r>
              <a:rPr lang="it-IT" dirty="0" smtClean="0"/>
              <a:t> of </a:t>
            </a:r>
            <a:r>
              <a:rPr lang="it-IT" dirty="0" err="1" smtClean="0"/>
              <a:t>lipids</a:t>
            </a:r>
            <a:r>
              <a:rPr lang="it-IT" dirty="0" smtClean="0"/>
              <a:t> and </a:t>
            </a:r>
            <a:r>
              <a:rPr lang="it-IT" dirty="0" err="1" smtClean="0"/>
              <a:t>lipotoxicity</a:t>
            </a:r>
            <a:r>
              <a:rPr lang="it-IT" dirty="0" smtClean="0"/>
              <a:t> in </a:t>
            </a:r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organs</a:t>
            </a:r>
            <a:r>
              <a:rPr lang="it-IT" dirty="0" smtClean="0"/>
              <a:t>,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muscle</a:t>
            </a:r>
            <a:r>
              <a:rPr lang="it-IT" dirty="0" smtClean="0"/>
              <a:t>, </a:t>
            </a:r>
            <a:r>
              <a:rPr lang="it-IT" dirty="0" err="1" smtClean="0"/>
              <a:t>liver</a:t>
            </a:r>
            <a:r>
              <a:rPr lang="it-IT" dirty="0" smtClean="0"/>
              <a:t>, pancreas, and </a:t>
            </a:r>
            <a:r>
              <a:rPr lang="it-IT" dirty="0" err="1" smtClean="0"/>
              <a:t>heart</a:t>
            </a:r>
            <a:r>
              <a:rPr lang="it-IT" dirty="0" smtClean="0"/>
              <a:t>,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depicted</a:t>
            </a:r>
            <a:r>
              <a:rPr lang="it-IT" dirty="0" smtClean="0"/>
              <a:t> and </a:t>
            </a:r>
            <a:r>
              <a:rPr lang="it-IT" dirty="0" err="1" smtClean="0"/>
              <a:t>explained</a:t>
            </a:r>
            <a:r>
              <a:rPr lang="it-IT" dirty="0" smtClean="0"/>
              <a:t> in </a:t>
            </a:r>
            <a:r>
              <a:rPr lang="it-IT" dirty="0" err="1" smtClean="0"/>
              <a:t>detail</a:t>
            </a:r>
            <a:r>
              <a:rPr lang="it-IT" dirty="0" smtClean="0"/>
              <a:t> in the text. </a:t>
            </a:r>
            <a:r>
              <a:rPr lang="it-IT" dirty="0" err="1" smtClean="0"/>
              <a:t>Because</a:t>
            </a:r>
            <a:r>
              <a:rPr lang="it-IT" dirty="0" smtClean="0"/>
              <a:t> the </a:t>
            </a:r>
            <a:r>
              <a:rPr lang="it-IT" dirty="0" err="1" smtClean="0"/>
              <a:t>lipid</a:t>
            </a:r>
            <a:r>
              <a:rPr lang="it-IT" dirty="0" smtClean="0"/>
              <a:t> </a:t>
            </a:r>
            <a:r>
              <a:rPr lang="it-IT" dirty="0" err="1" smtClean="0"/>
              <a:t>homeostatic</a:t>
            </a:r>
            <a:r>
              <a:rPr lang="it-IT" dirty="0" smtClean="0"/>
              <a:t> </a:t>
            </a:r>
            <a:r>
              <a:rPr lang="it-IT" dirty="0" err="1" smtClean="0"/>
              <a:t>pathways</a:t>
            </a:r>
            <a:r>
              <a:rPr lang="it-IT" dirty="0" smtClean="0"/>
              <a:t> converge with stress and immune </a:t>
            </a:r>
            <a:r>
              <a:rPr lang="it-IT" dirty="0" err="1" smtClean="0"/>
              <a:t>responses</a:t>
            </a:r>
            <a:r>
              <a:rPr lang="it-IT" dirty="0" smtClean="0"/>
              <a:t>,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responses</a:t>
            </a:r>
            <a:r>
              <a:rPr lang="it-IT" dirty="0" smtClean="0"/>
              <a:t> in </a:t>
            </a:r>
            <a:r>
              <a:rPr lang="it-IT" dirty="0" err="1" smtClean="0"/>
              <a:t>affected</a:t>
            </a:r>
            <a:r>
              <a:rPr lang="it-IT" dirty="0" smtClean="0"/>
              <a:t>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systems</a:t>
            </a:r>
            <a:r>
              <a:rPr lang="it-IT" dirty="0" smtClean="0"/>
              <a:t> are </a:t>
            </a:r>
            <a:r>
              <a:rPr lang="it-IT" dirty="0" err="1" smtClean="0"/>
              <a:t>activated</a:t>
            </a:r>
            <a:r>
              <a:rPr lang="it-IT" dirty="0" smtClean="0"/>
              <a:t> by </a:t>
            </a:r>
            <a:r>
              <a:rPr lang="it-IT" dirty="0" err="1" smtClean="0"/>
              <a:t>harmful</a:t>
            </a:r>
            <a:r>
              <a:rPr lang="it-IT" dirty="0" smtClean="0"/>
              <a:t> </a:t>
            </a:r>
            <a:r>
              <a:rPr lang="it-IT" dirty="0" err="1" smtClean="0"/>
              <a:t>lipid</a:t>
            </a:r>
            <a:r>
              <a:rPr lang="it-IT" dirty="0" smtClean="0"/>
              <a:t> </a:t>
            </a:r>
            <a:r>
              <a:rPr lang="it-IT" dirty="0" err="1" smtClean="0"/>
              <a:t>species</a:t>
            </a:r>
            <a:r>
              <a:rPr lang="it-IT" dirty="0" smtClean="0"/>
              <a:t>. The </a:t>
            </a:r>
            <a:r>
              <a:rPr lang="it-IT" dirty="0" err="1" smtClean="0"/>
              <a:t>outcomes</a:t>
            </a:r>
            <a:r>
              <a:rPr lang="it-IT" dirty="0" smtClean="0"/>
              <a:t> of </a:t>
            </a:r>
            <a:r>
              <a:rPr lang="it-IT" dirty="0" err="1" smtClean="0"/>
              <a:t>lipotoxicity</a:t>
            </a:r>
            <a:r>
              <a:rPr lang="it-IT" dirty="0" smtClean="0"/>
              <a:t> </a:t>
            </a:r>
            <a:r>
              <a:rPr lang="it-IT" dirty="0" err="1" smtClean="0"/>
              <a:t>differ</a:t>
            </a:r>
            <a:r>
              <a:rPr lang="it-IT" dirty="0" smtClean="0"/>
              <a:t> in the </a:t>
            </a:r>
            <a:r>
              <a:rPr lang="it-IT" dirty="0" err="1" smtClean="0"/>
              <a:t>various</a:t>
            </a:r>
            <a:r>
              <a:rPr lang="it-IT" dirty="0" smtClean="0"/>
              <a:t> target </a:t>
            </a:r>
            <a:r>
              <a:rPr lang="it-IT" dirty="0" err="1" smtClean="0"/>
              <a:t>tissues</a:t>
            </a:r>
            <a:r>
              <a:rPr lang="it-IT" dirty="0" smtClean="0"/>
              <a:t>, for </a:t>
            </a:r>
            <a:r>
              <a:rPr lang="it-IT" dirty="0" err="1" smtClean="0"/>
              <a:t>example</a:t>
            </a:r>
            <a:r>
              <a:rPr lang="it-IT" dirty="0" smtClean="0"/>
              <a:t> NASH in </a:t>
            </a:r>
            <a:r>
              <a:rPr lang="it-IT" dirty="0" err="1" smtClean="0"/>
              <a:t>liver</a:t>
            </a:r>
            <a:r>
              <a:rPr lang="it-IT" dirty="0" smtClean="0"/>
              <a:t>, </a:t>
            </a:r>
            <a:r>
              <a:rPr lang="it-IT" dirty="0" err="1" smtClean="0"/>
              <a:t>cardiac</a:t>
            </a:r>
            <a:r>
              <a:rPr lang="it-IT" dirty="0" smtClean="0"/>
              <a:t> </a:t>
            </a:r>
            <a:r>
              <a:rPr lang="it-IT" dirty="0" err="1" smtClean="0"/>
              <a:t>failure</a:t>
            </a:r>
            <a:r>
              <a:rPr lang="it-IT" dirty="0" smtClean="0"/>
              <a:t> in the </a:t>
            </a:r>
            <a:r>
              <a:rPr lang="it-IT" dirty="0" err="1" smtClean="0"/>
              <a:t>heart</a:t>
            </a:r>
            <a:r>
              <a:rPr lang="it-IT" dirty="0" smtClean="0"/>
              <a:t>, </a:t>
            </a:r>
            <a:r>
              <a:rPr lang="it-IT" dirty="0" err="1" smtClean="0"/>
              <a:t>altered</a:t>
            </a:r>
            <a:r>
              <a:rPr lang="it-IT" dirty="0" smtClean="0"/>
              <a:t> </a:t>
            </a:r>
            <a:r>
              <a:rPr lang="it-IT" dirty="0" err="1" smtClean="0"/>
              <a:t>feeding</a:t>
            </a:r>
            <a:r>
              <a:rPr lang="it-IT" dirty="0" smtClean="0"/>
              <a:t> </a:t>
            </a:r>
            <a:r>
              <a:rPr lang="it-IT" dirty="0" err="1" smtClean="0"/>
              <a:t>behavior</a:t>
            </a:r>
            <a:r>
              <a:rPr lang="it-IT" dirty="0" smtClean="0"/>
              <a:t> and appetite due to </a:t>
            </a:r>
            <a:r>
              <a:rPr lang="it-IT" dirty="0" err="1" smtClean="0"/>
              <a:t>lipotoxicity</a:t>
            </a:r>
            <a:r>
              <a:rPr lang="it-IT" dirty="0" smtClean="0"/>
              <a:t> in brain, degenerative </a:t>
            </a:r>
            <a:r>
              <a:rPr lang="it-IT" dirty="0" err="1" smtClean="0"/>
              <a:t>changes</a:t>
            </a:r>
            <a:r>
              <a:rPr lang="it-IT" dirty="0" smtClean="0"/>
              <a:t> in </a:t>
            </a:r>
            <a:r>
              <a:rPr lang="it-IT" dirty="0" err="1" smtClean="0"/>
              <a:t>muscle</a:t>
            </a:r>
            <a:r>
              <a:rPr lang="it-IT" dirty="0" smtClean="0"/>
              <a:t> and BAT, etc. </a:t>
            </a:r>
            <a:r>
              <a:rPr lang="it-IT" dirty="0" err="1" smtClean="0"/>
              <a:t>Furthermore</a:t>
            </a:r>
            <a:r>
              <a:rPr lang="it-IT" dirty="0" smtClean="0"/>
              <a:t>, </a:t>
            </a:r>
            <a:r>
              <a:rPr lang="it-IT" dirty="0" err="1" smtClean="0"/>
              <a:t>lipotoxicity</a:t>
            </a:r>
            <a:r>
              <a:rPr lang="it-IT" dirty="0" smtClean="0"/>
              <a:t> </a:t>
            </a:r>
            <a:r>
              <a:rPr lang="it-IT" dirty="0" err="1" smtClean="0"/>
              <a:t>leads</a:t>
            </a:r>
            <a:r>
              <a:rPr lang="it-IT" dirty="0" smtClean="0"/>
              <a:t> to </a:t>
            </a:r>
            <a:r>
              <a:rPr lang="it-IT" dirty="0" err="1" smtClean="0"/>
              <a:t>sustained</a:t>
            </a:r>
            <a:r>
              <a:rPr lang="it-IT" dirty="0" smtClean="0"/>
              <a:t> and </a:t>
            </a:r>
            <a:r>
              <a:rPr lang="it-IT" dirty="0" err="1" smtClean="0"/>
              <a:t>unresolved</a:t>
            </a:r>
            <a:r>
              <a:rPr lang="it-IT" dirty="0" smtClean="0"/>
              <a:t> </a:t>
            </a:r>
            <a:r>
              <a:rPr lang="it-IT" dirty="0" err="1" smtClean="0"/>
              <a:t>inflammation</a:t>
            </a:r>
            <a:r>
              <a:rPr lang="it-IT" dirty="0" smtClean="0"/>
              <a:t>, </a:t>
            </a:r>
            <a:r>
              <a:rPr lang="it-IT" dirty="0" err="1" smtClean="0"/>
              <a:t>organelle</a:t>
            </a:r>
            <a:r>
              <a:rPr lang="it-IT" dirty="0" smtClean="0"/>
              <a:t> </a:t>
            </a:r>
            <a:r>
              <a:rPr lang="it-IT" dirty="0" err="1" smtClean="0"/>
              <a:t>dysfunction</a:t>
            </a:r>
            <a:r>
              <a:rPr lang="it-IT" dirty="0" smtClean="0"/>
              <a:t> and stress, </a:t>
            </a:r>
            <a:r>
              <a:rPr lang="it-IT" dirty="0" err="1" smtClean="0"/>
              <a:t>which</a:t>
            </a:r>
            <a:r>
              <a:rPr lang="it-IT" dirty="0" smtClean="0"/>
              <a:t> can </a:t>
            </a:r>
            <a:r>
              <a:rPr lang="it-IT" dirty="0" err="1" smtClean="0"/>
              <a:t>lead</a:t>
            </a:r>
            <a:r>
              <a:rPr lang="it-IT" dirty="0" smtClean="0"/>
              <a:t> to a </a:t>
            </a:r>
            <a:r>
              <a:rPr lang="it-IT" dirty="0" err="1" smtClean="0"/>
              <a:t>vicious</a:t>
            </a:r>
            <a:r>
              <a:rPr lang="it-IT" dirty="0" smtClean="0"/>
              <a:t> </a:t>
            </a:r>
            <a:r>
              <a:rPr lang="it-IT" dirty="0" err="1" smtClean="0"/>
              <a:t>cycle</a:t>
            </a:r>
            <a:r>
              <a:rPr lang="it-IT" dirty="0" smtClean="0"/>
              <a:t> of </a:t>
            </a:r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deterioration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www.jlr.org</a:t>
            </a:r>
            <a:r>
              <a:rPr lang="it-IT" dirty="0" smtClean="0"/>
              <a:t>/</a:t>
            </a:r>
            <a:r>
              <a:rPr lang="it-IT" dirty="0" err="1" smtClean="0"/>
              <a:t>lens</a:t>
            </a:r>
            <a:r>
              <a:rPr lang="it-IT" dirty="0" smtClean="0"/>
              <a:t>/</a:t>
            </a:r>
            <a:r>
              <a:rPr lang="it-IT" dirty="0" err="1" smtClean="0"/>
              <a:t>jlr</a:t>
            </a:r>
            <a:r>
              <a:rPr lang="it-IT" dirty="0" smtClean="0"/>
              <a:t>/57/12/2099#figures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379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www.semanticscholar.org</a:t>
            </a:r>
            <a:r>
              <a:rPr lang="it-IT" dirty="0" smtClean="0"/>
              <a:t>/</a:t>
            </a:r>
            <a:r>
              <a:rPr lang="it-IT" dirty="0" err="1" smtClean="0"/>
              <a:t>paper</a:t>
            </a:r>
            <a:r>
              <a:rPr lang="it-IT" dirty="0" smtClean="0"/>
              <a:t>/Alteration-of-Energy-Substrates-and-ROS-Production-Lorenzo-Ram%C3%ADrez/d50cc48a0b1be2cc4a47a9bd7a8d84bd6dde8f5a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501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defTabSz="41024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it-IT" sz="2200">
              <a:solidFill>
                <a:prstClr val="black"/>
              </a:solidFill>
              <a:latin typeface="Times New Roman" charset="0"/>
              <a:ea typeface="ＭＳ Ｐゴシック" charset="0"/>
              <a:cs typeface="msgothic" charset="0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46095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>
                <a:latin typeface="Arial" charset="0"/>
                <a:cs typeface="msgothic" charset="0"/>
              </a:rPr>
              <a:t>The passage of electrons from FA to the ETC. Sites of electron leak and superoxide production and its </a:t>
            </a:r>
            <a:r>
              <a:rPr lang="en-GB" dirty="0" err="1">
                <a:latin typeface="Arial" charset="0"/>
                <a:cs typeface="msgothic" charset="0"/>
              </a:rPr>
              <a:t>dismutation</a:t>
            </a:r>
            <a:r>
              <a:rPr lang="en-GB" dirty="0">
                <a:latin typeface="Arial" charset="0"/>
                <a:cs typeface="msgothic" charset="0"/>
              </a:rPr>
              <a:t> to H</a:t>
            </a:r>
            <a:r>
              <a:rPr lang="en-GB" baseline="-33000" dirty="0">
                <a:latin typeface="Arial" charset="0"/>
                <a:cs typeface="msgothic" charset="0"/>
              </a:rPr>
              <a:t>2</a:t>
            </a:r>
            <a:r>
              <a:rPr lang="en-GB" dirty="0">
                <a:latin typeface="Arial" charset="0"/>
                <a:cs typeface="msgothic" charset="0"/>
              </a:rPr>
              <a:t>O</a:t>
            </a:r>
            <a:r>
              <a:rPr lang="en-GB" baseline="-33000" dirty="0">
                <a:latin typeface="Arial" charset="0"/>
                <a:cs typeface="msgothic" charset="0"/>
              </a:rPr>
              <a:t>2</a:t>
            </a:r>
            <a:r>
              <a:rPr lang="en-GB" dirty="0">
                <a:latin typeface="Arial" charset="0"/>
                <a:cs typeface="msgothic" charset="0"/>
              </a:rPr>
              <a:t> are shown. The electron passage is shown in red. Electrons are released by substrate oxidation and captured by NADH and FADH</a:t>
            </a:r>
            <a:r>
              <a:rPr lang="en-GB" baseline="-33000" dirty="0">
                <a:latin typeface="Arial" charset="0"/>
                <a:cs typeface="msgothic" charset="0"/>
              </a:rPr>
              <a:t>2</a:t>
            </a:r>
            <a:r>
              <a:rPr lang="en-GB" dirty="0">
                <a:latin typeface="Arial" charset="0"/>
                <a:cs typeface="msgothic" charset="0"/>
              </a:rPr>
              <a:t>, which are oxidized by complexes I and II, respectively. These complexes pass the electrons to ubiquinone (Q). The reduced Q (</a:t>
            </a:r>
            <a:r>
              <a:rPr lang="en-GB" dirty="0" err="1">
                <a:latin typeface="Arial" charset="0"/>
                <a:cs typeface="msgothic" charset="0"/>
              </a:rPr>
              <a:t>ubiquinol</a:t>
            </a:r>
            <a:r>
              <a:rPr lang="en-GB" dirty="0">
                <a:latin typeface="Arial" charset="0"/>
                <a:cs typeface="msgothic" charset="0"/>
              </a:rPr>
              <a:t>, QH</a:t>
            </a:r>
            <a:r>
              <a:rPr lang="en-GB" baseline="-33000" dirty="0">
                <a:latin typeface="Arial" charset="0"/>
                <a:cs typeface="msgothic" charset="0"/>
              </a:rPr>
              <a:t>2</a:t>
            </a:r>
            <a:r>
              <a:rPr lang="en-GB" dirty="0">
                <a:latin typeface="Arial" charset="0"/>
                <a:cs typeface="msgothic" charset="0"/>
              </a:rPr>
              <a:t>) diffuses to and binds within the QH</a:t>
            </a:r>
            <a:r>
              <a:rPr lang="en-GB" baseline="-33000" dirty="0">
                <a:latin typeface="Arial" charset="0"/>
                <a:cs typeface="msgothic" charset="0"/>
              </a:rPr>
              <a:t>2</a:t>
            </a:r>
            <a:r>
              <a:rPr lang="en-GB" dirty="0">
                <a:latin typeface="Arial" charset="0"/>
                <a:cs typeface="msgothic" charset="0"/>
              </a:rPr>
              <a:t> oxidation site (</a:t>
            </a:r>
            <a:r>
              <a:rPr lang="en-GB" dirty="0" err="1">
                <a:latin typeface="Arial" charset="0"/>
                <a:cs typeface="msgothic" charset="0"/>
              </a:rPr>
              <a:t>Qo</a:t>
            </a:r>
            <a:r>
              <a:rPr lang="en-GB" dirty="0">
                <a:latin typeface="Arial" charset="0"/>
                <a:cs typeface="msgothic" charset="0"/>
              </a:rPr>
              <a:t>) in complex III (formed by cytochrome b and the Fe-S protein rotated toward it). ETF linked to ETF-QOR provides an alternative pathway to pass electrons to the ETC. The FAD cofactors in ETF and ETF-QOR carry 1 electron at a time with the formation of intermediate </a:t>
            </a:r>
            <a:r>
              <a:rPr lang="en-GB" dirty="0" err="1">
                <a:latin typeface="Arial" charset="0"/>
                <a:cs typeface="msgothic" charset="0"/>
              </a:rPr>
              <a:t>semiquinone</a:t>
            </a:r>
            <a:r>
              <a:rPr lang="en-GB" dirty="0">
                <a:latin typeface="Arial" charset="0"/>
                <a:cs typeface="msgothic" charset="0"/>
              </a:rPr>
              <a:t> state of </a:t>
            </a:r>
            <a:r>
              <a:rPr lang="en-GB" dirty="0" err="1">
                <a:latin typeface="Arial" charset="0"/>
                <a:cs typeface="msgothic" charset="0"/>
              </a:rPr>
              <a:t>flavin</a:t>
            </a:r>
            <a:r>
              <a:rPr lang="en-GB" dirty="0">
                <a:latin typeface="Arial" charset="0"/>
                <a:cs typeface="msgothic" charset="0"/>
              </a:rPr>
              <a:t>. </a:t>
            </a:r>
            <a:r>
              <a:rPr lang="en-GB" dirty="0" err="1">
                <a:latin typeface="Arial" charset="0"/>
                <a:cs typeface="msgothic" charset="0"/>
              </a:rPr>
              <a:t>Flavin</a:t>
            </a:r>
            <a:r>
              <a:rPr lang="en-GB" dirty="0">
                <a:latin typeface="Arial" charset="0"/>
                <a:cs typeface="msgothic" charset="0"/>
              </a:rPr>
              <a:t> in the ETF is rapidly reduced by one electron by acyl-CoA dehydrogenases (ACAD). The slow complete reduction of </a:t>
            </a:r>
            <a:r>
              <a:rPr lang="en-GB" dirty="0" err="1">
                <a:latin typeface="Arial" charset="0"/>
                <a:cs typeface="msgothic" charset="0"/>
              </a:rPr>
              <a:t>flavin</a:t>
            </a:r>
            <a:r>
              <a:rPr lang="en-GB" dirty="0">
                <a:latin typeface="Arial" charset="0"/>
                <a:cs typeface="msgothic" charset="0"/>
              </a:rPr>
              <a:t> facilitates the accumulation of </a:t>
            </a:r>
            <a:r>
              <a:rPr lang="en-GB" dirty="0" err="1">
                <a:latin typeface="Arial" charset="0"/>
                <a:cs typeface="msgothic" charset="0"/>
              </a:rPr>
              <a:t>semiquinone</a:t>
            </a:r>
            <a:r>
              <a:rPr lang="en-GB" dirty="0">
                <a:latin typeface="Arial" charset="0"/>
                <a:cs typeface="msgothic" charset="0"/>
              </a:rPr>
              <a:t>. The electrons are donated sequentially to the Fe-S </a:t>
            </a:r>
            <a:r>
              <a:rPr lang="en-GB" dirty="0" err="1">
                <a:latin typeface="Arial" charset="0"/>
                <a:cs typeface="msgothic" charset="0"/>
              </a:rPr>
              <a:t>center</a:t>
            </a:r>
            <a:r>
              <a:rPr lang="en-GB" dirty="0">
                <a:latin typeface="Arial" charset="0"/>
                <a:cs typeface="msgothic" charset="0"/>
              </a:rPr>
              <a:t> and </a:t>
            </a:r>
            <a:r>
              <a:rPr lang="en-GB" dirty="0" err="1">
                <a:latin typeface="Arial" charset="0"/>
                <a:cs typeface="msgothic" charset="0"/>
              </a:rPr>
              <a:t>flavin</a:t>
            </a:r>
            <a:r>
              <a:rPr lang="en-GB" dirty="0">
                <a:latin typeface="Arial" charset="0"/>
                <a:cs typeface="msgothic" charset="0"/>
              </a:rPr>
              <a:t> in the ETF-QOR. Both electrons are further donated to Q (bound to the ETF-QOR in the mitochondrial inner membrane). The QH</a:t>
            </a:r>
            <a:r>
              <a:rPr lang="en-GB" baseline="-33000" dirty="0">
                <a:latin typeface="Arial" charset="0"/>
                <a:cs typeface="msgothic" charset="0"/>
              </a:rPr>
              <a:t>2</a:t>
            </a:r>
            <a:r>
              <a:rPr lang="en-GB" dirty="0">
                <a:latin typeface="Arial" charset="0"/>
                <a:cs typeface="msgothic" charset="0"/>
              </a:rPr>
              <a:t> product leaves this site and is </a:t>
            </a:r>
            <a:r>
              <a:rPr lang="en-GB" dirty="0" err="1">
                <a:latin typeface="Arial" charset="0"/>
                <a:cs typeface="msgothic" charset="0"/>
              </a:rPr>
              <a:t>reoxidized</a:t>
            </a:r>
            <a:r>
              <a:rPr lang="en-GB" dirty="0">
                <a:latin typeface="Arial" charset="0"/>
                <a:cs typeface="msgothic" charset="0"/>
              </a:rPr>
              <a:t> in the </a:t>
            </a:r>
            <a:r>
              <a:rPr lang="en-GB" dirty="0" err="1">
                <a:latin typeface="Arial" charset="0"/>
                <a:cs typeface="msgothic" charset="0"/>
              </a:rPr>
              <a:t>Qo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center</a:t>
            </a:r>
            <a:r>
              <a:rPr lang="en-GB" dirty="0">
                <a:latin typeface="Arial" charset="0"/>
                <a:cs typeface="msgothic" charset="0"/>
              </a:rPr>
              <a:t> of complex III. The transfer of electrons diverges within the </a:t>
            </a:r>
            <a:r>
              <a:rPr lang="en-GB" dirty="0" err="1">
                <a:latin typeface="Arial" charset="0"/>
                <a:cs typeface="msgothic" charset="0"/>
              </a:rPr>
              <a:t>Qo</a:t>
            </a:r>
            <a:r>
              <a:rPr lang="en-GB" dirty="0">
                <a:latin typeface="Arial" charset="0"/>
                <a:cs typeface="msgothic" charset="0"/>
              </a:rPr>
              <a:t> site: one electron is transferred to the Fe-S, followed immediately by the other electron transfer to the Qi (Q reduction site) via cytochrome </a:t>
            </a:r>
            <a:r>
              <a:rPr lang="en-GB" dirty="0" err="1">
                <a:latin typeface="Arial" charset="0"/>
                <a:cs typeface="msgothic" charset="0"/>
              </a:rPr>
              <a:t>b</a:t>
            </a:r>
            <a:r>
              <a:rPr lang="en-GB" baseline="-33000" dirty="0" err="1">
                <a:latin typeface="Arial" charset="0"/>
                <a:cs typeface="msgothic" charset="0"/>
              </a:rPr>
              <a:t>L</a:t>
            </a:r>
            <a:r>
              <a:rPr lang="en-GB" dirty="0" err="1">
                <a:latin typeface="Arial" charset="0"/>
                <a:cs typeface="msgothic" charset="0"/>
              </a:rPr>
              <a:t>.</a:t>
            </a:r>
            <a:r>
              <a:rPr lang="en-GB" dirty="0">
                <a:latin typeface="Arial" charset="0"/>
                <a:cs typeface="msgothic" charset="0"/>
              </a:rPr>
              <a:t> Under conditions of uninhibited electron flow through complex III, the reaction is rapid, preventing the accumulation of </a:t>
            </a:r>
            <a:r>
              <a:rPr lang="en-GB" dirty="0" err="1">
                <a:latin typeface="Arial" charset="0"/>
                <a:cs typeface="msgothic" charset="0"/>
              </a:rPr>
              <a:t>semiquinone</a:t>
            </a:r>
            <a:r>
              <a:rPr lang="en-GB" dirty="0">
                <a:latin typeface="Arial" charset="0"/>
                <a:cs typeface="msgothic" charset="0"/>
              </a:rPr>
              <a:t> (QH</a:t>
            </a:r>
            <a:r>
              <a:rPr lang="en-GB" baseline="33000" dirty="0">
                <a:latin typeface="Arial" charset="0"/>
                <a:cs typeface="msgothic" charset="0"/>
              </a:rPr>
              <a:t>∙</a:t>
            </a:r>
            <a:r>
              <a:rPr lang="en-GB" dirty="0">
                <a:latin typeface="Arial" charset="0"/>
                <a:cs typeface="msgothic" charset="0"/>
              </a:rPr>
              <a:t>) in the </a:t>
            </a:r>
            <a:r>
              <a:rPr lang="en-GB" dirty="0" err="1">
                <a:latin typeface="Arial" charset="0"/>
                <a:cs typeface="msgothic" charset="0"/>
              </a:rPr>
              <a:t>Qo</a:t>
            </a:r>
            <a:r>
              <a:rPr lang="en-GB" dirty="0">
                <a:latin typeface="Arial" charset="0"/>
                <a:cs typeface="msgothic" charset="0"/>
              </a:rPr>
              <a:t> site. </a:t>
            </a:r>
            <a:r>
              <a:rPr lang="en-GB" dirty="0" err="1">
                <a:latin typeface="Arial" charset="0"/>
                <a:cs typeface="msgothic" charset="0"/>
              </a:rPr>
              <a:t>Antimycin</a:t>
            </a:r>
            <a:r>
              <a:rPr lang="en-GB" dirty="0">
                <a:latin typeface="Arial" charset="0"/>
                <a:cs typeface="msgothic" charset="0"/>
              </a:rPr>
              <a:t> A, a Qi site inhibitor, prevents the electron from leaving complex III, leading to accumulation of QH</a:t>
            </a:r>
            <a:r>
              <a:rPr lang="en-GB" baseline="33000" dirty="0">
                <a:latin typeface="Arial" charset="0"/>
                <a:cs typeface="msgothic" charset="0"/>
              </a:rPr>
              <a:t>∙</a:t>
            </a:r>
            <a:r>
              <a:rPr lang="en-GB" dirty="0">
                <a:latin typeface="Arial" charset="0"/>
                <a:cs typeface="msgothic" charset="0"/>
              </a:rPr>
              <a:t> and O</a:t>
            </a:r>
            <a:r>
              <a:rPr lang="en-GB" baseline="-33000" dirty="0">
                <a:latin typeface="Arial" charset="0"/>
                <a:cs typeface="msgothic" charset="0"/>
              </a:rPr>
              <a:t>2</a:t>
            </a:r>
            <a:r>
              <a:rPr lang="en-GB" baseline="33000" dirty="0">
                <a:latin typeface="Arial" charset="0"/>
                <a:cs typeface="msgothic" charset="0"/>
              </a:rPr>
              <a:t>∙</a:t>
            </a:r>
            <a:r>
              <a:rPr lang="en-GB" dirty="0">
                <a:latin typeface="Arial" charset="0"/>
                <a:cs typeface="msgothic" charset="0"/>
              </a:rPr>
              <a:t> formation. Rotenone, an inhibitor of the Q reduction site in complex I, prevents the electrons from leaving complex I and reaching complex III, leading to an increase in O</a:t>
            </a:r>
            <a:r>
              <a:rPr lang="en-GB" baseline="-33000" dirty="0">
                <a:latin typeface="Arial" charset="0"/>
                <a:cs typeface="msgothic" charset="0"/>
              </a:rPr>
              <a:t>2</a:t>
            </a:r>
            <a:r>
              <a:rPr lang="en-GB" baseline="33000" dirty="0">
                <a:latin typeface="Arial" charset="0"/>
                <a:cs typeface="msgothic" charset="0"/>
              </a:rPr>
              <a:t>∙</a:t>
            </a:r>
            <a:r>
              <a:rPr lang="en-GB" dirty="0">
                <a:latin typeface="Arial" charset="0"/>
                <a:cs typeface="msgothic" charset="0"/>
              </a:rPr>
              <a:t> formation from complex I toward the matrix and decrease in O</a:t>
            </a:r>
            <a:r>
              <a:rPr lang="en-GB" baseline="-33000" dirty="0">
                <a:latin typeface="Arial" charset="0"/>
                <a:cs typeface="msgothic" charset="0"/>
              </a:rPr>
              <a:t>2</a:t>
            </a:r>
            <a:r>
              <a:rPr lang="en-GB" baseline="33000" dirty="0">
                <a:latin typeface="Arial" charset="0"/>
                <a:cs typeface="msgothic" charset="0"/>
              </a:rPr>
              <a:t>∙</a:t>
            </a:r>
            <a:r>
              <a:rPr lang="en-GB" dirty="0">
                <a:latin typeface="Arial" charset="0"/>
                <a:cs typeface="msgothic" charset="0"/>
              </a:rPr>
              <a:t> formation from </a:t>
            </a:r>
            <a:r>
              <a:rPr lang="en-GB" dirty="0" err="1">
                <a:latin typeface="Arial" charset="0"/>
                <a:cs typeface="msgothic" charset="0"/>
              </a:rPr>
              <a:t>Qo</a:t>
            </a:r>
            <a:r>
              <a:rPr lang="en-GB" dirty="0">
                <a:latin typeface="Arial" charset="0"/>
                <a:cs typeface="msgothic" charset="0"/>
              </a:rPr>
              <a:t> in complex III toward the </a:t>
            </a:r>
            <a:r>
              <a:rPr lang="en-GB" dirty="0" err="1">
                <a:latin typeface="Arial" charset="0"/>
                <a:cs typeface="msgothic" charset="0"/>
              </a:rPr>
              <a:t>intermembrane</a:t>
            </a:r>
            <a:r>
              <a:rPr lang="en-GB" dirty="0">
                <a:latin typeface="Arial" charset="0"/>
                <a:cs typeface="msgothic" charset="0"/>
              </a:rPr>
              <a:t> space. Superoxide is </a:t>
            </a:r>
            <a:r>
              <a:rPr lang="en-GB" dirty="0" err="1">
                <a:latin typeface="Arial" charset="0"/>
                <a:cs typeface="msgothic" charset="0"/>
              </a:rPr>
              <a:t>dismutated</a:t>
            </a:r>
            <a:r>
              <a:rPr lang="en-GB" dirty="0">
                <a:latin typeface="Arial" charset="0"/>
                <a:cs typeface="msgothic" charset="0"/>
              </a:rPr>
              <a:t> by the matrix </a:t>
            </a:r>
            <a:r>
              <a:rPr lang="en-GB" dirty="0" err="1">
                <a:latin typeface="Arial" charset="0"/>
                <a:cs typeface="msgothic" charset="0"/>
              </a:rPr>
              <a:t>Mn</a:t>
            </a:r>
            <a:r>
              <a:rPr lang="en-GB" dirty="0">
                <a:latin typeface="Arial" charset="0"/>
                <a:cs typeface="msgothic" charset="0"/>
              </a:rPr>
              <a:t>-SOD and </a:t>
            </a:r>
            <a:r>
              <a:rPr lang="en-GB" dirty="0" err="1">
                <a:latin typeface="Arial" charset="0"/>
                <a:cs typeface="msgothic" charset="0"/>
              </a:rPr>
              <a:t>intermembrane</a:t>
            </a:r>
            <a:r>
              <a:rPr lang="en-GB" dirty="0">
                <a:latin typeface="Arial" charset="0"/>
                <a:cs typeface="msgothic" charset="0"/>
              </a:rPr>
              <a:t> space Cu/Zn-SOD. (A high-quality </a:t>
            </a:r>
            <a:r>
              <a:rPr lang="en-GB" dirty="0" err="1">
                <a:latin typeface="Arial" charset="0"/>
                <a:cs typeface="msgothic" charset="0"/>
              </a:rPr>
              <a:t>color</a:t>
            </a:r>
            <a:r>
              <a:rPr lang="en-GB" dirty="0">
                <a:latin typeface="Arial" charset="0"/>
                <a:cs typeface="msgothic" charset="0"/>
              </a:rPr>
              <a:t> representation of this figure is available in the online issue.</a:t>
            </a:r>
            <a:r>
              <a:rPr lang="en-GB" dirty="0" smtClean="0">
                <a:latin typeface="Arial" charset="0"/>
                <a:cs typeface="msgothic" charset="0"/>
              </a:rPr>
              <a:t>)‏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 smtClean="0">
              <a:latin typeface="Arial" charset="0"/>
              <a:cs typeface="msgothic" charset="0"/>
            </a:endParaRP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 smtClean="0">
                <a:latin typeface="Arial" charset="0"/>
                <a:cs typeface="msgothic" charset="0"/>
              </a:rPr>
              <a:t>source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 smtClean="0">
                <a:latin typeface="Arial" charset="0"/>
                <a:cs typeface="msgothic" charset="0"/>
              </a:rPr>
              <a:t>https://</a:t>
            </a:r>
            <a:r>
              <a:rPr lang="en-GB" dirty="0" err="1" smtClean="0">
                <a:latin typeface="Arial" charset="0"/>
                <a:cs typeface="msgothic" charset="0"/>
              </a:rPr>
              <a:t>www.ncbi.nlm.nih.gov</a:t>
            </a:r>
            <a:r>
              <a:rPr lang="en-GB" dirty="0" smtClean="0">
                <a:latin typeface="Arial" charset="0"/>
                <a:cs typeface="msgothic" charset="0"/>
              </a:rPr>
              <a:t>/</a:t>
            </a:r>
            <a:r>
              <a:rPr lang="en-GB" dirty="0" err="1" smtClean="0">
                <a:latin typeface="Arial" charset="0"/>
                <a:cs typeface="msgothic" charset="0"/>
              </a:rPr>
              <a:t>pmc</a:t>
            </a:r>
            <a:r>
              <a:rPr lang="en-GB" dirty="0" smtClean="0">
                <a:latin typeface="Arial" charset="0"/>
                <a:cs typeface="msgothic" charset="0"/>
              </a:rPr>
              <a:t>/articles/PMC3402323/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www.cell.com</a:t>
            </a:r>
            <a:r>
              <a:rPr lang="it-IT" dirty="0" smtClean="0"/>
              <a:t>/trends/</a:t>
            </a:r>
            <a:r>
              <a:rPr lang="it-IT" dirty="0" err="1" smtClean="0"/>
              <a:t>endocrinology-metabolism</a:t>
            </a:r>
            <a:r>
              <a:rPr lang="it-IT" dirty="0" smtClean="0"/>
              <a:t>/</a:t>
            </a:r>
            <a:r>
              <a:rPr lang="it-IT" dirty="0" err="1" smtClean="0"/>
              <a:t>fulltext</a:t>
            </a:r>
            <a:r>
              <a:rPr lang="it-IT" dirty="0" smtClean="0"/>
              <a:t>/S1043-2760(15)00139-3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271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Effect</a:t>
            </a:r>
            <a:r>
              <a:rPr lang="it-IT" dirty="0" smtClean="0"/>
              <a:t> of plasma free </a:t>
            </a:r>
            <a:r>
              <a:rPr lang="it-IT" dirty="0" err="1" smtClean="0"/>
              <a:t>fatty</a:t>
            </a:r>
            <a:r>
              <a:rPr lang="it-IT" dirty="0" smtClean="0"/>
              <a:t> acid </a:t>
            </a:r>
            <a:r>
              <a:rPr lang="it-IT" dirty="0" err="1" smtClean="0"/>
              <a:t>supply</a:t>
            </a:r>
            <a:r>
              <a:rPr lang="it-IT" dirty="0" smtClean="0"/>
              <a:t> on the rate of </a:t>
            </a:r>
            <a:r>
              <a:rPr lang="it-IT" dirty="0" err="1" smtClean="0"/>
              <a:t>ceramide</a:t>
            </a:r>
            <a:r>
              <a:rPr lang="it-IT" dirty="0" smtClean="0"/>
              <a:t> </a:t>
            </a:r>
            <a:r>
              <a:rPr lang="it-IT" dirty="0" err="1" smtClean="0"/>
              <a:t>synthesis</a:t>
            </a:r>
            <a:r>
              <a:rPr lang="it-IT" dirty="0" smtClean="0"/>
              <a:t> in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muscle</a:t>
            </a:r>
            <a:r>
              <a:rPr lang="it-IT" dirty="0" smtClean="0"/>
              <a:t> </a:t>
            </a:r>
            <a:r>
              <a:rPr lang="it-IT" dirty="0" err="1" smtClean="0"/>
              <a:t>types</a:t>
            </a:r>
            <a:r>
              <a:rPr lang="it-IT" dirty="0" smtClean="0"/>
              <a:t> in the </a:t>
            </a:r>
            <a:r>
              <a:rPr lang="it-IT" dirty="0" err="1" smtClean="0"/>
              <a:t>rat</a:t>
            </a:r>
            <a:endParaRPr lang="it-IT" dirty="0" smtClean="0"/>
          </a:p>
          <a:p>
            <a:r>
              <a:rPr lang="it-IT" dirty="0" err="1" smtClean="0"/>
              <a:t>November</a:t>
            </a:r>
            <a:r>
              <a:rPr lang="it-IT" dirty="0" smtClean="0"/>
              <a:t> 2017PLoS ONE 12(11):e0187136</a:t>
            </a:r>
          </a:p>
          <a:p>
            <a:r>
              <a:rPr lang="it-IT" dirty="0" smtClean="0"/>
              <a:t>DOI: 10.1371/journal.pone.0187136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938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Coupling</a:t>
            </a:r>
            <a:r>
              <a:rPr lang="it-IT" dirty="0" smtClean="0"/>
              <a:t> of </a:t>
            </a:r>
            <a:r>
              <a:rPr lang="it-IT" dirty="0" err="1" smtClean="0"/>
              <a:t>toxic</a:t>
            </a:r>
            <a:r>
              <a:rPr lang="it-IT" dirty="0" smtClean="0"/>
              <a:t> and pro-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lipids</a:t>
            </a:r>
            <a:r>
              <a:rPr lang="it-IT" dirty="0" smtClean="0"/>
              <a:t> and innate immune </a:t>
            </a:r>
            <a:r>
              <a:rPr lang="it-IT" dirty="0" err="1" smtClean="0"/>
              <a:t>response</a:t>
            </a:r>
            <a:r>
              <a:rPr lang="it-IT" dirty="0" smtClean="0"/>
              <a:t>. </a:t>
            </a:r>
            <a:r>
              <a:rPr lang="it-IT" dirty="0" err="1" smtClean="0"/>
              <a:t>Accumulation</a:t>
            </a:r>
            <a:r>
              <a:rPr lang="it-IT" dirty="0" smtClean="0"/>
              <a:t> of </a:t>
            </a:r>
            <a:r>
              <a:rPr lang="it-IT" dirty="0" err="1" smtClean="0"/>
              <a:t>toxic</a:t>
            </a:r>
            <a:r>
              <a:rPr lang="it-IT" dirty="0" smtClean="0"/>
              <a:t> </a:t>
            </a:r>
            <a:r>
              <a:rPr lang="it-IT" dirty="0" err="1" smtClean="0"/>
              <a:t>lipid</a:t>
            </a:r>
            <a:r>
              <a:rPr lang="it-IT" dirty="0" smtClean="0"/>
              <a:t> </a:t>
            </a:r>
            <a:r>
              <a:rPr lang="it-IT" dirty="0" err="1" smtClean="0"/>
              <a:t>classes</a:t>
            </a:r>
            <a:r>
              <a:rPr lang="it-IT" dirty="0" smtClean="0"/>
              <a:t> </a:t>
            </a:r>
            <a:r>
              <a:rPr lang="it-IT" dirty="0" err="1" smtClean="0"/>
              <a:t>causes</a:t>
            </a:r>
            <a:r>
              <a:rPr lang="it-IT" dirty="0" smtClean="0"/>
              <a:t> </a:t>
            </a:r>
            <a:r>
              <a:rPr lang="it-IT" dirty="0" err="1" smtClean="0"/>
              <a:t>deterioration</a:t>
            </a:r>
            <a:r>
              <a:rPr lang="it-IT" dirty="0" smtClean="0"/>
              <a:t> of </a:t>
            </a:r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regulation</a:t>
            </a:r>
            <a:r>
              <a:rPr lang="it-IT" dirty="0" smtClean="0"/>
              <a:t>, and the </a:t>
            </a:r>
            <a:r>
              <a:rPr lang="it-IT" dirty="0" err="1" smtClean="0"/>
              <a:t>effects</a:t>
            </a:r>
            <a:r>
              <a:rPr lang="it-IT" dirty="0" smtClean="0"/>
              <a:t> of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lipids</a:t>
            </a:r>
            <a:r>
              <a:rPr lang="it-IT" dirty="0" smtClean="0"/>
              <a:t> converge on </a:t>
            </a:r>
            <a:r>
              <a:rPr lang="it-IT" dirty="0" err="1" smtClean="0"/>
              <a:t>inflammatory</a:t>
            </a:r>
            <a:r>
              <a:rPr lang="it-IT" dirty="0" smtClean="0"/>
              <a:t> and stress </a:t>
            </a:r>
            <a:r>
              <a:rPr lang="it-IT" dirty="0" err="1" smtClean="0"/>
              <a:t>pathways</a:t>
            </a:r>
            <a:r>
              <a:rPr lang="it-IT" dirty="0" smtClean="0"/>
              <a:t>. </a:t>
            </a:r>
            <a:r>
              <a:rPr lang="it-IT" dirty="0" err="1" smtClean="0"/>
              <a:t>Saturated</a:t>
            </a:r>
            <a:r>
              <a:rPr lang="it-IT" dirty="0" smtClean="0"/>
              <a:t>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>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palmitate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extensively</a:t>
            </a:r>
            <a:r>
              <a:rPr lang="it-IT" dirty="0" smtClean="0"/>
              <a:t> </a:t>
            </a:r>
            <a:r>
              <a:rPr lang="it-IT" dirty="0" err="1" smtClean="0"/>
              <a:t>studied</a:t>
            </a:r>
            <a:r>
              <a:rPr lang="it-IT" dirty="0" smtClean="0"/>
              <a:t> for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effects</a:t>
            </a:r>
            <a:r>
              <a:rPr lang="it-IT" dirty="0" smtClean="0"/>
              <a:t> in </a:t>
            </a:r>
            <a:r>
              <a:rPr lang="it-IT" dirty="0" err="1" smtClean="0"/>
              <a:t>increasing</a:t>
            </a:r>
            <a:r>
              <a:rPr lang="it-IT" dirty="0" smtClean="0"/>
              <a:t> </a:t>
            </a:r>
            <a:r>
              <a:rPr lang="it-IT" dirty="0" err="1" smtClean="0"/>
              <a:t>inflammation</a:t>
            </a:r>
            <a:r>
              <a:rPr lang="it-IT" dirty="0" smtClean="0"/>
              <a:t> and </a:t>
            </a:r>
            <a:r>
              <a:rPr lang="it-IT" dirty="0" err="1" smtClean="0"/>
              <a:t>inhibiting</a:t>
            </a:r>
            <a:r>
              <a:rPr lang="it-IT" dirty="0" smtClean="0"/>
              <a:t> </a:t>
            </a: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action</a:t>
            </a:r>
            <a:r>
              <a:rPr lang="it-IT" dirty="0" smtClean="0"/>
              <a:t>. </a:t>
            </a:r>
            <a:r>
              <a:rPr lang="it-IT" dirty="0" err="1" smtClean="0"/>
              <a:t>Palmitate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taken</a:t>
            </a:r>
            <a:r>
              <a:rPr lang="it-IT" dirty="0" smtClean="0"/>
              <a:t> up by the </a:t>
            </a:r>
            <a:r>
              <a:rPr lang="it-IT" dirty="0" err="1" smtClean="0"/>
              <a:t>cells</a:t>
            </a:r>
            <a:r>
              <a:rPr lang="it-IT" dirty="0" smtClean="0"/>
              <a:t> via </a:t>
            </a:r>
            <a:r>
              <a:rPr lang="it-IT" dirty="0" err="1" smtClean="0"/>
              <a:t>FATPs</a:t>
            </a:r>
            <a:r>
              <a:rPr lang="it-IT" dirty="0" smtClean="0"/>
              <a:t>, and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involved</a:t>
            </a:r>
            <a:r>
              <a:rPr lang="it-IT" dirty="0" smtClean="0"/>
              <a:t> in </a:t>
            </a:r>
            <a:r>
              <a:rPr lang="it-IT" dirty="0" err="1" smtClean="0"/>
              <a:t>upregulation</a:t>
            </a:r>
            <a:r>
              <a:rPr lang="it-IT" dirty="0" smtClean="0"/>
              <a:t> of </a:t>
            </a:r>
            <a:r>
              <a:rPr lang="it-IT" dirty="0" err="1" smtClean="0"/>
              <a:t>cytosolic</a:t>
            </a:r>
            <a:r>
              <a:rPr lang="it-IT" dirty="0" smtClean="0"/>
              <a:t> </a:t>
            </a:r>
            <a:r>
              <a:rPr lang="it-IT" dirty="0" err="1" smtClean="0"/>
              <a:t>snoRNAs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are </a:t>
            </a:r>
            <a:r>
              <a:rPr lang="it-IT" dirty="0" err="1" smtClean="0"/>
              <a:t>implicated</a:t>
            </a:r>
            <a:r>
              <a:rPr lang="it-IT" dirty="0" smtClean="0"/>
              <a:t> in ER stress. PKR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potential</a:t>
            </a:r>
            <a:r>
              <a:rPr lang="it-IT" dirty="0" smtClean="0"/>
              <a:t> </a:t>
            </a:r>
            <a:r>
              <a:rPr lang="it-IT" dirty="0" err="1" smtClean="0"/>
              <a:t>kinase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links</a:t>
            </a:r>
            <a:r>
              <a:rPr lang="it-IT" dirty="0" smtClean="0"/>
              <a:t> </a:t>
            </a:r>
            <a:r>
              <a:rPr lang="it-IT" dirty="0" err="1" smtClean="0"/>
              <a:t>palmitate-mediated</a:t>
            </a:r>
            <a:r>
              <a:rPr lang="it-IT" dirty="0" smtClean="0"/>
              <a:t> </a:t>
            </a:r>
            <a:r>
              <a:rPr lang="it-IT" dirty="0" err="1" smtClean="0"/>
              <a:t>snoRNA</a:t>
            </a:r>
            <a:r>
              <a:rPr lang="it-IT" dirty="0" smtClean="0"/>
              <a:t> </a:t>
            </a:r>
            <a:r>
              <a:rPr lang="it-IT" dirty="0" err="1" smtClean="0"/>
              <a:t>upregulation</a:t>
            </a:r>
            <a:r>
              <a:rPr lang="it-IT" dirty="0" smtClean="0"/>
              <a:t> to ER stress </a:t>
            </a:r>
            <a:r>
              <a:rPr lang="it-IT" dirty="0" err="1" smtClean="0"/>
              <a:t>induction</a:t>
            </a:r>
            <a:r>
              <a:rPr lang="it-IT" dirty="0" smtClean="0"/>
              <a:t>. PKR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activates</a:t>
            </a:r>
            <a:r>
              <a:rPr lang="it-IT" dirty="0" smtClean="0"/>
              <a:t> </a:t>
            </a:r>
            <a:r>
              <a:rPr lang="it-IT" dirty="0" err="1" smtClean="0"/>
              <a:t>inflammasomes</a:t>
            </a:r>
            <a:r>
              <a:rPr lang="it-IT" dirty="0" smtClean="0"/>
              <a:t> and JNK, and </a:t>
            </a:r>
            <a:r>
              <a:rPr lang="it-IT" dirty="0" err="1" smtClean="0"/>
              <a:t>promotes</a:t>
            </a:r>
            <a:r>
              <a:rPr lang="it-IT" dirty="0" smtClean="0"/>
              <a:t> AP-1-mediated </a:t>
            </a:r>
            <a:r>
              <a:rPr lang="it-IT" dirty="0" err="1" smtClean="0"/>
              <a:t>inflammatory</a:t>
            </a:r>
            <a:r>
              <a:rPr lang="it-IT" dirty="0" smtClean="0"/>
              <a:t> gene </a:t>
            </a:r>
            <a:r>
              <a:rPr lang="it-IT" dirty="0" err="1" smtClean="0"/>
              <a:t>expression</a:t>
            </a:r>
            <a:r>
              <a:rPr lang="it-IT" dirty="0" smtClean="0"/>
              <a:t>. </a:t>
            </a:r>
            <a:r>
              <a:rPr lang="it-IT" dirty="0" err="1" smtClean="0"/>
              <a:t>Lipotoxicity</a:t>
            </a:r>
            <a:r>
              <a:rPr lang="it-IT" dirty="0" smtClean="0"/>
              <a:t> can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lead</a:t>
            </a:r>
            <a:r>
              <a:rPr lang="it-IT" dirty="0" smtClean="0"/>
              <a:t> to ROS production from </a:t>
            </a:r>
            <a:r>
              <a:rPr lang="it-IT" dirty="0" err="1" smtClean="0"/>
              <a:t>mitochondria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linked</a:t>
            </a:r>
            <a:r>
              <a:rPr lang="it-IT" dirty="0" smtClean="0"/>
              <a:t> to </a:t>
            </a:r>
            <a:r>
              <a:rPr lang="it-IT" dirty="0" err="1" smtClean="0"/>
              <a:t>inflammasome</a:t>
            </a:r>
            <a:r>
              <a:rPr lang="it-IT" dirty="0" smtClean="0"/>
              <a:t> </a:t>
            </a:r>
            <a:r>
              <a:rPr lang="it-IT" dirty="0" err="1" smtClean="0"/>
              <a:t>activation</a:t>
            </a:r>
            <a:r>
              <a:rPr lang="it-IT" dirty="0" smtClean="0"/>
              <a:t>. </a:t>
            </a:r>
            <a:r>
              <a:rPr lang="it-IT" dirty="0" err="1" smtClean="0"/>
              <a:t>Palmitate</a:t>
            </a:r>
            <a:r>
              <a:rPr lang="it-IT" dirty="0" smtClean="0"/>
              <a:t> </a:t>
            </a:r>
            <a:r>
              <a:rPr lang="it-IT" dirty="0" err="1" smtClean="0"/>
              <a:t>directly</a:t>
            </a:r>
            <a:r>
              <a:rPr lang="it-IT" dirty="0" smtClean="0"/>
              <a:t> </a:t>
            </a:r>
            <a:r>
              <a:rPr lang="it-IT" dirty="0" err="1" smtClean="0"/>
              <a:t>contributes</a:t>
            </a:r>
            <a:r>
              <a:rPr lang="it-IT" dirty="0" smtClean="0"/>
              <a:t> to the </a:t>
            </a:r>
            <a:r>
              <a:rPr lang="it-IT" dirty="0" err="1" smtClean="0"/>
              <a:t>synthesis</a:t>
            </a:r>
            <a:r>
              <a:rPr lang="it-IT" dirty="0" smtClean="0"/>
              <a:t> of </a:t>
            </a:r>
            <a:r>
              <a:rPr lang="it-IT" dirty="0" err="1" smtClean="0"/>
              <a:t>DAGs</a:t>
            </a:r>
            <a:r>
              <a:rPr lang="it-IT" dirty="0" smtClean="0"/>
              <a:t> and </a:t>
            </a:r>
            <a:r>
              <a:rPr lang="it-IT" dirty="0" err="1" smtClean="0"/>
              <a:t>ceramides</a:t>
            </a:r>
            <a:r>
              <a:rPr lang="it-IT" dirty="0" smtClean="0"/>
              <a:t>. </a:t>
            </a:r>
            <a:r>
              <a:rPr lang="it-IT" dirty="0" err="1" smtClean="0"/>
              <a:t>DAGs</a:t>
            </a:r>
            <a:r>
              <a:rPr lang="it-IT" dirty="0" smtClean="0"/>
              <a:t> </a:t>
            </a:r>
            <a:r>
              <a:rPr lang="it-IT" dirty="0" err="1" smtClean="0"/>
              <a:t>activate</a:t>
            </a:r>
            <a:r>
              <a:rPr lang="it-IT" dirty="0" smtClean="0"/>
              <a:t> stress </a:t>
            </a:r>
            <a:r>
              <a:rPr lang="it-IT" dirty="0" err="1" smtClean="0"/>
              <a:t>kinases</a:t>
            </a:r>
            <a:r>
              <a:rPr lang="it-IT" dirty="0" smtClean="0"/>
              <a:t>, </a:t>
            </a:r>
            <a:r>
              <a:rPr lang="it-IT" dirty="0" err="1" smtClean="0"/>
              <a:t>PKCs</a:t>
            </a:r>
            <a:r>
              <a:rPr lang="it-IT" dirty="0" smtClean="0"/>
              <a:t>, and the </a:t>
            </a:r>
            <a:r>
              <a:rPr lang="it-IT" dirty="0" err="1" smtClean="0"/>
              <a:t>NFκB</a:t>
            </a:r>
            <a:r>
              <a:rPr lang="it-IT" dirty="0" smtClean="0"/>
              <a:t> </a:t>
            </a:r>
            <a:r>
              <a:rPr lang="it-IT" dirty="0" err="1" smtClean="0"/>
              <a:t>pathway</a:t>
            </a:r>
            <a:r>
              <a:rPr lang="it-IT" dirty="0" smtClean="0"/>
              <a:t>; </a:t>
            </a:r>
            <a:r>
              <a:rPr lang="it-IT" dirty="0" err="1" smtClean="0"/>
              <a:t>ceramides</a:t>
            </a:r>
            <a:r>
              <a:rPr lang="it-IT" dirty="0" smtClean="0"/>
              <a:t> </a:t>
            </a:r>
            <a:r>
              <a:rPr lang="it-IT" dirty="0" err="1" smtClean="0"/>
              <a:t>activate</a:t>
            </a:r>
            <a:r>
              <a:rPr lang="it-IT" dirty="0" smtClean="0"/>
              <a:t> JNK </a:t>
            </a:r>
            <a:r>
              <a:rPr lang="it-IT" dirty="0" err="1" smtClean="0"/>
              <a:t>signaling</a:t>
            </a:r>
            <a:r>
              <a:rPr lang="it-IT" dirty="0" smtClean="0"/>
              <a:t>; and </a:t>
            </a:r>
            <a:r>
              <a:rPr lang="it-IT" dirty="0" err="1" smtClean="0"/>
              <a:t>both</a:t>
            </a:r>
            <a:r>
              <a:rPr lang="it-IT" dirty="0" smtClean="0"/>
              <a:t> </a:t>
            </a:r>
            <a:r>
              <a:rPr lang="it-IT" dirty="0" err="1" smtClean="0"/>
              <a:t>DAGs</a:t>
            </a:r>
            <a:r>
              <a:rPr lang="it-IT" dirty="0" smtClean="0"/>
              <a:t> and </a:t>
            </a:r>
            <a:r>
              <a:rPr lang="it-IT" dirty="0" err="1" smtClean="0"/>
              <a:t>ceramides</a:t>
            </a:r>
            <a:r>
              <a:rPr lang="it-IT" dirty="0" smtClean="0"/>
              <a:t> cause </a:t>
            </a: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resistance</a:t>
            </a:r>
            <a:r>
              <a:rPr lang="it-IT" dirty="0" smtClean="0"/>
              <a:t> via </a:t>
            </a:r>
            <a:r>
              <a:rPr lang="it-IT" dirty="0" err="1" smtClean="0"/>
              <a:t>inhibition</a:t>
            </a:r>
            <a:r>
              <a:rPr lang="it-IT" dirty="0" smtClean="0"/>
              <a:t> of IRS1 and AKT, </a:t>
            </a:r>
            <a:r>
              <a:rPr lang="it-IT" dirty="0" err="1" smtClean="0"/>
              <a:t>respectively</a:t>
            </a:r>
            <a:r>
              <a:rPr lang="it-IT" dirty="0" smtClean="0"/>
              <a:t>, downstream of </a:t>
            </a: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r>
              <a:rPr lang="it-IT" dirty="0" smtClean="0"/>
              <a:t> (IR). </a:t>
            </a:r>
            <a:r>
              <a:rPr lang="it-IT" dirty="0" err="1" smtClean="0"/>
              <a:t>Palmitate</a:t>
            </a:r>
            <a:r>
              <a:rPr lang="it-IT" dirty="0" smtClean="0"/>
              <a:t> can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activate</a:t>
            </a:r>
            <a:r>
              <a:rPr lang="it-IT" dirty="0" smtClean="0"/>
              <a:t> TLR4 </a:t>
            </a:r>
            <a:r>
              <a:rPr lang="it-IT" dirty="0" err="1" smtClean="0"/>
              <a:t>signaling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leads</a:t>
            </a:r>
            <a:r>
              <a:rPr lang="it-IT" dirty="0" smtClean="0"/>
              <a:t> to </a:t>
            </a:r>
            <a:r>
              <a:rPr lang="it-IT" dirty="0" err="1" smtClean="0"/>
              <a:t>activation</a:t>
            </a:r>
            <a:r>
              <a:rPr lang="it-IT" dirty="0" smtClean="0"/>
              <a:t> of </a:t>
            </a:r>
            <a:r>
              <a:rPr lang="it-IT" dirty="0" err="1" smtClean="0"/>
              <a:t>inflammasomes</a:t>
            </a:r>
            <a:r>
              <a:rPr lang="it-IT" dirty="0" smtClean="0"/>
              <a:t> and </a:t>
            </a:r>
            <a:r>
              <a:rPr lang="it-IT" dirty="0" err="1" smtClean="0"/>
              <a:t>induction</a:t>
            </a:r>
            <a:r>
              <a:rPr lang="it-IT" dirty="0" smtClean="0"/>
              <a:t> of </a:t>
            </a:r>
            <a:r>
              <a:rPr lang="it-IT" dirty="0" err="1" smtClean="0"/>
              <a:t>inflammatory</a:t>
            </a:r>
            <a:r>
              <a:rPr lang="it-IT" dirty="0" smtClean="0"/>
              <a:t> gene </a:t>
            </a:r>
            <a:r>
              <a:rPr lang="it-IT" dirty="0" err="1" smtClean="0"/>
              <a:t>transcription</a:t>
            </a:r>
            <a:r>
              <a:rPr lang="it-IT" dirty="0" smtClean="0"/>
              <a:t> </a:t>
            </a:r>
            <a:r>
              <a:rPr lang="it-IT" dirty="0" err="1" smtClean="0"/>
              <a:t>factors</a:t>
            </a:r>
            <a:r>
              <a:rPr lang="it-IT" dirty="0" smtClean="0"/>
              <a:t> interferon </a:t>
            </a:r>
            <a:r>
              <a:rPr lang="it-IT" dirty="0" err="1" smtClean="0"/>
              <a:t>regulatory</a:t>
            </a:r>
            <a:r>
              <a:rPr lang="it-IT" dirty="0" smtClean="0"/>
              <a:t> </a:t>
            </a:r>
            <a:r>
              <a:rPr lang="it-IT" dirty="0" err="1" smtClean="0"/>
              <a:t>factor</a:t>
            </a:r>
            <a:r>
              <a:rPr lang="it-IT" dirty="0" smtClean="0"/>
              <a:t> (IRF), </a:t>
            </a:r>
            <a:r>
              <a:rPr lang="it-IT" dirty="0" err="1" smtClean="0"/>
              <a:t>NFκB</a:t>
            </a:r>
            <a:r>
              <a:rPr lang="it-IT" dirty="0" smtClean="0"/>
              <a:t>, and AP-1. </a:t>
            </a:r>
            <a:r>
              <a:rPr lang="it-IT" dirty="0" err="1" smtClean="0"/>
              <a:t>Cholesterol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taken</a:t>
            </a:r>
            <a:r>
              <a:rPr lang="it-IT" dirty="0" smtClean="0"/>
              <a:t> up by the </a:t>
            </a:r>
            <a:r>
              <a:rPr lang="it-IT" dirty="0" err="1" smtClean="0"/>
              <a:t>cells</a:t>
            </a:r>
            <a:r>
              <a:rPr lang="it-IT" dirty="0" smtClean="0"/>
              <a:t> via </a:t>
            </a:r>
            <a:r>
              <a:rPr lang="it-IT" dirty="0" err="1" smtClean="0"/>
              <a:t>scavenger</a:t>
            </a:r>
            <a:r>
              <a:rPr lang="it-IT" dirty="0" smtClean="0"/>
              <a:t> </a:t>
            </a:r>
            <a:r>
              <a:rPr lang="it-IT" dirty="0" err="1" smtClean="0"/>
              <a:t>receptors</a:t>
            </a:r>
            <a:r>
              <a:rPr lang="it-IT" dirty="0" smtClean="0"/>
              <a:t> (e.g., CD36). </a:t>
            </a:r>
            <a:r>
              <a:rPr lang="it-IT" dirty="0" err="1" smtClean="0"/>
              <a:t>Accumulation</a:t>
            </a:r>
            <a:r>
              <a:rPr lang="it-IT" dirty="0" smtClean="0"/>
              <a:t> of </a:t>
            </a:r>
            <a:r>
              <a:rPr lang="it-IT" dirty="0" err="1" smtClean="0"/>
              <a:t>oxidized</a:t>
            </a:r>
            <a:r>
              <a:rPr lang="it-IT" dirty="0" smtClean="0"/>
              <a:t> </a:t>
            </a:r>
            <a:r>
              <a:rPr lang="it-IT" dirty="0" err="1" smtClean="0"/>
              <a:t>cholesterol</a:t>
            </a:r>
            <a:r>
              <a:rPr lang="it-IT" dirty="0" smtClean="0"/>
              <a:t> or </a:t>
            </a:r>
            <a:r>
              <a:rPr lang="it-IT" dirty="0" err="1" smtClean="0"/>
              <a:t>cholesterol</a:t>
            </a:r>
            <a:r>
              <a:rPr lang="it-IT" dirty="0" smtClean="0"/>
              <a:t> </a:t>
            </a:r>
            <a:r>
              <a:rPr lang="it-IT" dirty="0" err="1" smtClean="0"/>
              <a:t>crystals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leads</a:t>
            </a:r>
            <a:r>
              <a:rPr lang="it-IT" dirty="0" smtClean="0"/>
              <a:t> to </a:t>
            </a:r>
            <a:r>
              <a:rPr lang="it-IT" dirty="0" err="1" smtClean="0"/>
              <a:t>induction</a:t>
            </a:r>
            <a:r>
              <a:rPr lang="it-IT" dirty="0" smtClean="0"/>
              <a:t> of TLR4, PKR, and stress </a:t>
            </a:r>
            <a:r>
              <a:rPr lang="it-IT" dirty="0" err="1" smtClean="0"/>
              <a:t>kinase</a:t>
            </a:r>
            <a:r>
              <a:rPr lang="it-IT" dirty="0" smtClean="0"/>
              <a:t> (JNK and p38) </a:t>
            </a:r>
            <a:r>
              <a:rPr lang="it-IT" dirty="0" err="1" smtClean="0"/>
              <a:t>signaling</a:t>
            </a:r>
            <a:r>
              <a:rPr lang="it-IT" dirty="0" smtClean="0"/>
              <a:t> or </a:t>
            </a:r>
            <a:r>
              <a:rPr lang="it-IT" dirty="0" err="1" smtClean="0"/>
              <a:t>inflammasome</a:t>
            </a:r>
            <a:r>
              <a:rPr lang="it-IT" dirty="0" smtClean="0"/>
              <a:t> </a:t>
            </a:r>
            <a:r>
              <a:rPr lang="it-IT" dirty="0" err="1" smtClean="0"/>
              <a:t>activation</a:t>
            </a:r>
            <a:r>
              <a:rPr lang="it-IT" dirty="0" smtClean="0"/>
              <a:t> and pro-</a:t>
            </a:r>
            <a:r>
              <a:rPr lang="it-IT" dirty="0" err="1" smtClean="0"/>
              <a:t>inflammatory</a:t>
            </a:r>
            <a:r>
              <a:rPr lang="it-IT" dirty="0" smtClean="0"/>
              <a:t> gene </a:t>
            </a:r>
            <a:r>
              <a:rPr lang="it-IT" dirty="0" err="1" smtClean="0"/>
              <a:t>expression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are </a:t>
            </a:r>
            <a:r>
              <a:rPr lang="it-IT" dirty="0" err="1" smtClean="0"/>
              <a:t>central</a:t>
            </a:r>
            <a:r>
              <a:rPr lang="it-IT" dirty="0" smtClean="0"/>
              <a:t> </a:t>
            </a:r>
            <a:r>
              <a:rPr lang="it-IT" dirty="0" err="1" smtClean="0"/>
              <a:t>players</a:t>
            </a:r>
            <a:r>
              <a:rPr lang="it-IT" dirty="0" smtClean="0"/>
              <a:t> in </a:t>
            </a:r>
            <a:r>
              <a:rPr lang="it-IT" dirty="0" err="1" smtClean="0"/>
              <a:t>atherosclerosis</a:t>
            </a:r>
            <a:r>
              <a:rPr lang="it-IT" dirty="0" smtClean="0"/>
              <a:t> </a:t>
            </a:r>
            <a:r>
              <a:rPr lang="it-IT" dirty="0" err="1" smtClean="0"/>
              <a:t>progression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www.jlr.org</a:t>
            </a:r>
            <a:r>
              <a:rPr lang="it-IT" dirty="0" smtClean="0"/>
              <a:t>/</a:t>
            </a:r>
            <a:r>
              <a:rPr lang="it-IT" dirty="0" err="1" smtClean="0"/>
              <a:t>lens</a:t>
            </a:r>
            <a:r>
              <a:rPr lang="it-IT" dirty="0" smtClean="0"/>
              <a:t>/</a:t>
            </a:r>
            <a:r>
              <a:rPr lang="it-IT" dirty="0" err="1" smtClean="0"/>
              <a:t>jlr</a:t>
            </a:r>
            <a:r>
              <a:rPr lang="it-IT" dirty="0" smtClean="0"/>
              <a:t>/57/12/2099#figures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971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Obesity</a:t>
            </a:r>
            <a:r>
              <a:rPr lang="it-IT" dirty="0" smtClean="0"/>
              <a:t> and </a:t>
            </a: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Resistance</a:t>
            </a:r>
            <a:r>
              <a:rPr lang="it-IT" dirty="0" smtClean="0"/>
              <a:t>: An </a:t>
            </a:r>
            <a:r>
              <a:rPr lang="it-IT" dirty="0" err="1" smtClean="0"/>
              <a:t>Abridged</a:t>
            </a:r>
            <a:r>
              <a:rPr lang="it-IT" dirty="0" smtClean="0"/>
              <a:t> </a:t>
            </a:r>
            <a:r>
              <a:rPr lang="it-IT" dirty="0" err="1" smtClean="0"/>
              <a:t>Molecular</a:t>
            </a:r>
            <a:r>
              <a:rPr lang="it-IT" dirty="0" smtClean="0"/>
              <a:t> </a:t>
            </a:r>
            <a:r>
              <a:rPr lang="it-IT" dirty="0" err="1" smtClean="0"/>
              <a:t>Correlation</a:t>
            </a:r>
            <a:endParaRPr lang="it-I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Inhibitory</a:t>
            </a:r>
            <a:r>
              <a:rPr lang="it-IT" dirty="0" smtClean="0"/>
              <a:t> </a:t>
            </a:r>
            <a:r>
              <a:rPr lang="it-IT" dirty="0" err="1" smtClean="0"/>
              <a:t>pathway</a:t>
            </a:r>
            <a:r>
              <a:rPr lang="it-IT" dirty="0" smtClean="0"/>
              <a:t> of GLUT4 </a:t>
            </a:r>
            <a:r>
              <a:rPr lang="it-IT" dirty="0" err="1" smtClean="0"/>
              <a:t>translocation</a:t>
            </a:r>
            <a:r>
              <a:rPr lang="it-IT" dirty="0" smtClean="0"/>
              <a:t> by free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>. </a:t>
            </a:r>
            <a:r>
              <a:rPr lang="it-IT" dirty="0" err="1" smtClean="0"/>
              <a:t>Abbreviations</a:t>
            </a:r>
            <a:r>
              <a:rPr lang="it-IT" dirty="0" smtClean="0"/>
              <a:t>: FATP1, </a:t>
            </a:r>
            <a:r>
              <a:rPr lang="it-IT" dirty="0" err="1" smtClean="0"/>
              <a:t>fatty</a:t>
            </a:r>
            <a:r>
              <a:rPr lang="it-IT" dirty="0" smtClean="0"/>
              <a:t> acid-</a:t>
            </a:r>
            <a:r>
              <a:rPr lang="it-IT" dirty="0" err="1" smtClean="0"/>
              <a:t>transport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 1; ROS, </a:t>
            </a:r>
            <a:r>
              <a:rPr lang="it-IT" dirty="0" err="1" smtClean="0"/>
              <a:t>reactive</a:t>
            </a:r>
            <a:r>
              <a:rPr lang="it-IT" dirty="0" smtClean="0"/>
              <a:t> </a:t>
            </a:r>
            <a:r>
              <a:rPr lang="it-IT" dirty="0" err="1" smtClean="0"/>
              <a:t>oxygen</a:t>
            </a:r>
            <a:r>
              <a:rPr lang="it-IT" dirty="0" smtClean="0"/>
              <a:t> </a:t>
            </a:r>
            <a:r>
              <a:rPr lang="it-IT" dirty="0" err="1" smtClean="0"/>
              <a:t>species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www.researchgate.net</a:t>
            </a:r>
            <a:r>
              <a:rPr lang="it-IT" dirty="0" smtClean="0"/>
              <a:t>/</a:t>
            </a:r>
            <a:r>
              <a:rPr lang="it-IT" dirty="0" err="1" smtClean="0"/>
              <a:t>publication</a:t>
            </a:r>
            <a:r>
              <a:rPr lang="it-IT" dirty="0" smtClean="0"/>
              <a:t>/266401570_Obesity_and_Insulin_Resistance_An_Abridged_Molecular_Correlation/</a:t>
            </a:r>
            <a:r>
              <a:rPr lang="it-IT" dirty="0" err="1" smtClean="0"/>
              <a:t>figures?lo</a:t>
            </a:r>
            <a:r>
              <a:rPr lang="it-IT" dirty="0" smtClean="0"/>
              <a:t>=1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071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sequence</a:t>
            </a:r>
            <a:r>
              <a:rPr lang="it-IT" dirty="0" smtClean="0"/>
              <a:t>, </a:t>
            </a:r>
            <a:r>
              <a:rPr lang="it-IT" dirty="0" err="1" smtClean="0"/>
              <a:t>structure</a:t>
            </a:r>
            <a:r>
              <a:rPr lang="it-IT" dirty="0" smtClean="0"/>
              <a:t>, and position of </a:t>
            </a:r>
            <a:r>
              <a:rPr lang="it-IT" dirty="0" err="1" smtClean="0"/>
              <a:t>binding-sites</a:t>
            </a:r>
            <a:r>
              <a:rPr lang="it-IT" dirty="0" smtClean="0"/>
              <a:t>. (A) </a:t>
            </a:r>
            <a:r>
              <a:rPr lang="it-IT" dirty="0" err="1" smtClean="0"/>
              <a:t>Pairwise</a:t>
            </a:r>
            <a:r>
              <a:rPr lang="it-IT" dirty="0" smtClean="0"/>
              <a:t> </a:t>
            </a:r>
            <a:r>
              <a:rPr lang="it-IT" dirty="0" err="1" smtClean="0"/>
              <a:t>sequence</a:t>
            </a:r>
            <a:r>
              <a:rPr lang="it-IT" dirty="0" smtClean="0"/>
              <a:t> </a:t>
            </a:r>
            <a:r>
              <a:rPr lang="it-IT" dirty="0" err="1" smtClean="0"/>
              <a:t>alignment</a:t>
            </a:r>
            <a:r>
              <a:rPr lang="it-IT" dirty="0" smtClean="0"/>
              <a:t> of human (</a:t>
            </a:r>
            <a:r>
              <a:rPr lang="it-IT" dirty="0" err="1" smtClean="0"/>
              <a:t>purple</a:t>
            </a:r>
            <a:r>
              <a:rPr lang="it-IT" dirty="0" smtClean="0"/>
              <a:t>) and murine (green) </a:t>
            </a:r>
            <a:r>
              <a:rPr lang="it-IT" dirty="0" err="1" smtClean="0"/>
              <a:t>leptin</a:t>
            </a:r>
            <a:r>
              <a:rPr lang="it-IT" dirty="0" smtClean="0"/>
              <a:t> shows high </a:t>
            </a:r>
            <a:r>
              <a:rPr lang="it-IT" dirty="0" err="1" smtClean="0"/>
              <a:t>sequence</a:t>
            </a:r>
            <a:r>
              <a:rPr lang="it-IT" dirty="0" smtClean="0"/>
              <a:t> </a:t>
            </a:r>
            <a:r>
              <a:rPr lang="it-IT" dirty="0" err="1" smtClean="0"/>
              <a:t>conservation</a:t>
            </a:r>
            <a:r>
              <a:rPr lang="it-IT" dirty="0" smtClean="0"/>
              <a:t> (84.9% </a:t>
            </a:r>
            <a:r>
              <a:rPr lang="it-IT" dirty="0" err="1" smtClean="0"/>
              <a:t>identity</a:t>
            </a:r>
            <a:r>
              <a:rPr lang="it-IT" dirty="0" smtClean="0"/>
              <a:t>). </a:t>
            </a:r>
            <a:r>
              <a:rPr lang="it-IT" dirty="0" err="1" smtClean="0"/>
              <a:t>Differences</a:t>
            </a:r>
            <a:r>
              <a:rPr lang="it-IT" dirty="0" smtClean="0"/>
              <a:t> are </a:t>
            </a:r>
            <a:r>
              <a:rPr lang="it-IT" dirty="0" err="1" smtClean="0"/>
              <a:t>shown</a:t>
            </a:r>
            <a:r>
              <a:rPr lang="it-IT" dirty="0" smtClean="0"/>
              <a:t> in </a:t>
            </a:r>
            <a:r>
              <a:rPr lang="it-IT" dirty="0" err="1" smtClean="0"/>
              <a:t>red</a:t>
            </a:r>
            <a:r>
              <a:rPr lang="it-IT" dirty="0" smtClean="0"/>
              <a:t>. </a:t>
            </a:r>
            <a:r>
              <a:rPr lang="it-IT" dirty="0" err="1" smtClean="0"/>
              <a:t>Secondary</a:t>
            </a:r>
            <a:r>
              <a:rPr lang="it-IT" dirty="0" smtClean="0"/>
              <a:t> </a:t>
            </a:r>
            <a:r>
              <a:rPr lang="it-IT" dirty="0" err="1" smtClean="0"/>
              <a:t>structures</a:t>
            </a:r>
            <a:r>
              <a:rPr lang="it-IT" dirty="0" smtClean="0"/>
              <a:t> (α </a:t>
            </a:r>
            <a:r>
              <a:rPr lang="it-IT" dirty="0" err="1" smtClean="0"/>
              <a:t>helices</a:t>
            </a:r>
            <a:r>
              <a:rPr lang="it-IT" dirty="0" smtClean="0"/>
              <a:t> and </a:t>
            </a:r>
            <a:r>
              <a:rPr lang="it-IT" dirty="0" err="1" smtClean="0"/>
              <a:t>loops</a:t>
            </a:r>
            <a:r>
              <a:rPr lang="it-IT" dirty="0" smtClean="0"/>
              <a:t>),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well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the </a:t>
            </a:r>
            <a:r>
              <a:rPr lang="it-IT" dirty="0" err="1" smtClean="0"/>
              <a:t>intramolecular</a:t>
            </a:r>
            <a:r>
              <a:rPr lang="it-IT" dirty="0" smtClean="0"/>
              <a:t> </a:t>
            </a:r>
            <a:r>
              <a:rPr lang="it-IT" dirty="0" err="1" smtClean="0"/>
              <a:t>disulfide</a:t>
            </a:r>
            <a:r>
              <a:rPr lang="it-IT" dirty="0" smtClean="0"/>
              <a:t> bridge, are </a:t>
            </a:r>
            <a:r>
              <a:rPr lang="it-IT" dirty="0" err="1" smtClean="0"/>
              <a:t>shown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on the </a:t>
            </a:r>
            <a:r>
              <a:rPr lang="it-IT" dirty="0" err="1" smtClean="0"/>
              <a:t>crystal</a:t>
            </a:r>
            <a:r>
              <a:rPr lang="it-IT" dirty="0" smtClean="0"/>
              <a:t> </a:t>
            </a:r>
            <a:r>
              <a:rPr lang="it-IT" dirty="0" err="1" smtClean="0"/>
              <a:t>structure</a:t>
            </a:r>
            <a:r>
              <a:rPr lang="it-IT" dirty="0" smtClean="0"/>
              <a:t> of human </a:t>
            </a:r>
            <a:r>
              <a:rPr lang="it-IT" dirty="0" err="1" smtClean="0"/>
              <a:t>leptin</a:t>
            </a:r>
            <a:r>
              <a:rPr lang="it-IT" dirty="0" smtClean="0"/>
              <a:t>. (B) X-</a:t>
            </a:r>
            <a:r>
              <a:rPr lang="it-IT" dirty="0" err="1" smtClean="0"/>
              <a:t>ray</a:t>
            </a:r>
            <a:r>
              <a:rPr lang="it-IT" dirty="0" smtClean="0"/>
              <a:t> </a:t>
            </a:r>
            <a:r>
              <a:rPr lang="it-IT" dirty="0" err="1" smtClean="0"/>
              <a:t>crystallographic</a:t>
            </a:r>
            <a:r>
              <a:rPr lang="it-IT" dirty="0" smtClean="0"/>
              <a:t> </a:t>
            </a:r>
            <a:r>
              <a:rPr lang="it-IT" dirty="0" err="1" smtClean="0"/>
              <a:t>structure</a:t>
            </a:r>
            <a:r>
              <a:rPr lang="it-IT" dirty="0" smtClean="0"/>
              <a:t> of human </a:t>
            </a:r>
            <a:r>
              <a:rPr lang="it-IT" dirty="0" err="1" smtClean="0"/>
              <a:t>leptin</a:t>
            </a:r>
            <a:r>
              <a:rPr lang="it-IT" dirty="0" smtClean="0"/>
              <a:t> W100E (PDB ID:1AX8), </a:t>
            </a:r>
            <a:r>
              <a:rPr lang="it-IT" dirty="0" err="1" smtClean="0"/>
              <a:t>shown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cartoon with </a:t>
            </a:r>
            <a:r>
              <a:rPr lang="it-IT" dirty="0" err="1" smtClean="0"/>
              <a:t>rainbow</a:t>
            </a:r>
            <a:r>
              <a:rPr lang="it-IT" dirty="0" smtClean="0"/>
              <a:t> color </a:t>
            </a:r>
            <a:r>
              <a:rPr lang="it-IT" dirty="0" err="1" smtClean="0"/>
              <a:t>scheme</a:t>
            </a:r>
            <a:r>
              <a:rPr lang="it-IT" dirty="0" smtClean="0"/>
              <a:t>. </a:t>
            </a:r>
            <a:r>
              <a:rPr lang="it-IT" dirty="0" err="1" smtClean="0"/>
              <a:t>Residues</a:t>
            </a:r>
            <a:r>
              <a:rPr lang="it-IT" dirty="0" smtClean="0"/>
              <a:t> of </a:t>
            </a:r>
            <a:r>
              <a:rPr lang="it-IT" dirty="0" err="1" smtClean="0"/>
              <a:t>binding</a:t>
            </a:r>
            <a:r>
              <a:rPr lang="it-IT" dirty="0" smtClean="0"/>
              <a:t> </a:t>
            </a:r>
            <a:r>
              <a:rPr lang="it-IT" dirty="0" err="1" smtClean="0"/>
              <a:t>sites</a:t>
            </a:r>
            <a:r>
              <a:rPr lang="it-IT" dirty="0" smtClean="0"/>
              <a:t> I (C), II (D), and III (E) are </a:t>
            </a:r>
            <a:r>
              <a:rPr lang="it-IT" dirty="0" err="1" smtClean="0"/>
              <a:t>shown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spheres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 smtClean="0"/>
              <a:t>Citation</a:t>
            </a:r>
            <a:r>
              <a:rPr lang="it-IT" dirty="0" smtClean="0"/>
              <a:t>: Journal of </a:t>
            </a:r>
            <a:r>
              <a:rPr lang="it-IT" dirty="0" err="1" smtClean="0"/>
              <a:t>Endocrinology</a:t>
            </a:r>
            <a:r>
              <a:rPr lang="it-IT" dirty="0" smtClean="0"/>
              <a:t> 223, 1; 10.1530/JOE-14-0264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joe.bioscientifica.com</a:t>
            </a:r>
            <a:r>
              <a:rPr lang="it-IT" dirty="0" smtClean="0"/>
              <a:t>/</a:t>
            </a:r>
            <a:r>
              <a:rPr lang="it-IT" dirty="0" err="1" smtClean="0"/>
              <a:t>view</a:t>
            </a:r>
            <a:r>
              <a:rPr lang="it-IT" dirty="0" smtClean="0"/>
              <a:t>/</a:t>
            </a:r>
            <a:r>
              <a:rPr lang="it-IT" dirty="0" err="1" smtClean="0"/>
              <a:t>journals</a:t>
            </a:r>
            <a:r>
              <a:rPr lang="it-IT" dirty="0" smtClean="0"/>
              <a:t>/</a:t>
            </a:r>
            <a:r>
              <a:rPr lang="it-IT" dirty="0" err="1" smtClean="0"/>
              <a:t>joe</a:t>
            </a:r>
            <a:r>
              <a:rPr lang="it-IT" dirty="0" smtClean="0"/>
              <a:t>/223/1/T9.xml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675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Structurally</a:t>
            </a:r>
            <a:r>
              <a:rPr lang="it-IT" dirty="0" smtClean="0"/>
              <a:t>, the LR can be </a:t>
            </a:r>
            <a:r>
              <a:rPr lang="it-IT" dirty="0" err="1" smtClean="0"/>
              <a:t>classified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a </a:t>
            </a:r>
            <a:r>
              <a:rPr lang="it-IT" dirty="0" err="1" smtClean="0"/>
              <a:t>class</a:t>
            </a:r>
            <a:r>
              <a:rPr lang="it-IT" dirty="0" smtClean="0"/>
              <a:t> I </a:t>
            </a:r>
            <a:r>
              <a:rPr lang="it-IT" dirty="0" err="1" smtClean="0"/>
              <a:t>cytokine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endParaRPr lang="it-IT" dirty="0" smtClean="0"/>
          </a:p>
          <a:p>
            <a:r>
              <a:rPr lang="it-IT" dirty="0" err="1" smtClean="0"/>
              <a:t>Schematic</a:t>
            </a:r>
            <a:r>
              <a:rPr lang="it-IT" dirty="0" smtClean="0"/>
              <a:t> </a:t>
            </a:r>
            <a:r>
              <a:rPr lang="it-IT" dirty="0" err="1" smtClean="0"/>
              <a:t>structure</a:t>
            </a:r>
            <a:r>
              <a:rPr lang="it-IT" dirty="0" smtClean="0"/>
              <a:t> of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r>
              <a:rPr lang="it-IT" dirty="0" smtClean="0"/>
              <a:t> (LR). (A) LR can be </a:t>
            </a:r>
            <a:r>
              <a:rPr lang="it-IT" dirty="0" err="1" smtClean="0"/>
              <a:t>divided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</a:t>
            </a:r>
            <a:r>
              <a:rPr lang="it-IT" dirty="0" err="1" smtClean="0"/>
              <a:t>three</a:t>
            </a:r>
            <a:r>
              <a:rPr lang="it-IT" dirty="0" smtClean="0"/>
              <a:t> </a:t>
            </a:r>
            <a:r>
              <a:rPr lang="it-IT" dirty="0" err="1" smtClean="0"/>
              <a:t>parts</a:t>
            </a:r>
            <a:r>
              <a:rPr lang="it-IT" dirty="0" smtClean="0"/>
              <a:t>: </a:t>
            </a:r>
            <a:r>
              <a:rPr lang="it-IT" dirty="0" err="1" smtClean="0"/>
              <a:t>extracellular</a:t>
            </a:r>
            <a:r>
              <a:rPr lang="it-IT" dirty="0" smtClean="0"/>
              <a:t> (</a:t>
            </a:r>
            <a:r>
              <a:rPr lang="it-IT" dirty="0" err="1" smtClean="0"/>
              <a:t>LRecto</a:t>
            </a:r>
            <a:r>
              <a:rPr lang="it-IT" dirty="0" smtClean="0"/>
              <a:t>), </a:t>
            </a:r>
            <a:r>
              <a:rPr lang="it-IT" dirty="0" err="1" smtClean="0"/>
              <a:t>transmembrane</a:t>
            </a:r>
            <a:r>
              <a:rPr lang="it-IT" dirty="0" smtClean="0"/>
              <a:t> (LRTM), and </a:t>
            </a:r>
            <a:r>
              <a:rPr lang="it-IT" dirty="0" err="1" smtClean="0"/>
              <a:t>cytoplasmic</a:t>
            </a:r>
            <a:r>
              <a:rPr lang="it-IT" dirty="0" smtClean="0"/>
              <a:t> </a:t>
            </a:r>
            <a:r>
              <a:rPr lang="it-IT" dirty="0" err="1" smtClean="0"/>
              <a:t>tail</a:t>
            </a:r>
            <a:r>
              <a:rPr lang="it-IT" dirty="0" smtClean="0"/>
              <a:t> (</a:t>
            </a:r>
            <a:r>
              <a:rPr lang="it-IT" dirty="0" err="1" smtClean="0"/>
              <a:t>LRcyto</a:t>
            </a:r>
            <a:r>
              <a:rPr lang="it-IT" dirty="0" smtClean="0"/>
              <a:t>). The </a:t>
            </a:r>
            <a:r>
              <a:rPr lang="it-IT" dirty="0" err="1" smtClean="0"/>
              <a:t>extracellular</a:t>
            </a:r>
            <a:r>
              <a:rPr lang="it-IT" dirty="0" smtClean="0"/>
              <a:t> part </a:t>
            </a:r>
            <a:r>
              <a:rPr lang="it-IT" dirty="0" err="1" smtClean="0"/>
              <a:t>LRecto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composed</a:t>
            </a:r>
            <a:r>
              <a:rPr lang="it-IT" dirty="0" smtClean="0"/>
              <a:t> of a </a:t>
            </a:r>
            <a:r>
              <a:rPr lang="it-IT" dirty="0" err="1" smtClean="0"/>
              <a:t>N</a:t>
            </a:r>
            <a:r>
              <a:rPr lang="it-IT" dirty="0" smtClean="0"/>
              <a:t>-terminal domain (NTD),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cytokine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r>
              <a:rPr lang="it-IT" dirty="0" smtClean="0"/>
              <a:t> </a:t>
            </a:r>
            <a:r>
              <a:rPr lang="it-IT" dirty="0" err="1" smtClean="0"/>
              <a:t>homology</a:t>
            </a:r>
            <a:r>
              <a:rPr lang="it-IT" dirty="0" smtClean="0"/>
              <a:t> (CRH) </a:t>
            </a:r>
            <a:r>
              <a:rPr lang="it-IT" dirty="0" err="1" smtClean="0"/>
              <a:t>domains</a:t>
            </a:r>
            <a:r>
              <a:rPr lang="it-IT" dirty="0" smtClean="0"/>
              <a:t> (CRH1 and CRH2), an </a:t>
            </a:r>
            <a:r>
              <a:rPr lang="it-IT" dirty="0" err="1" smtClean="0"/>
              <a:t>immunoglobulin-like</a:t>
            </a:r>
            <a:r>
              <a:rPr lang="it-IT" dirty="0" smtClean="0"/>
              <a:t> domain (IGD), and </a:t>
            </a:r>
            <a:r>
              <a:rPr lang="it-IT" dirty="0" err="1" smtClean="0"/>
              <a:t>two</a:t>
            </a:r>
            <a:r>
              <a:rPr lang="it-IT" dirty="0" smtClean="0"/>
              <a:t> membrane-</a:t>
            </a:r>
            <a:r>
              <a:rPr lang="it-IT" dirty="0" err="1" smtClean="0"/>
              <a:t>proximal</a:t>
            </a:r>
            <a:r>
              <a:rPr lang="it-IT" dirty="0" smtClean="0"/>
              <a:t> </a:t>
            </a:r>
            <a:r>
              <a:rPr lang="it-IT" dirty="0" err="1" smtClean="0"/>
              <a:t>fibronectin</a:t>
            </a:r>
            <a:r>
              <a:rPr lang="it-IT" dirty="0" smtClean="0"/>
              <a:t> </a:t>
            </a:r>
            <a:r>
              <a:rPr lang="it-IT" dirty="0" err="1" smtClean="0"/>
              <a:t>type</a:t>
            </a:r>
            <a:r>
              <a:rPr lang="it-IT" dirty="0" smtClean="0"/>
              <a:t> III (FN III) </a:t>
            </a:r>
            <a:r>
              <a:rPr lang="it-IT" dirty="0" err="1" smtClean="0"/>
              <a:t>domains</a:t>
            </a:r>
            <a:r>
              <a:rPr lang="it-IT" dirty="0" smtClean="0"/>
              <a:t>. </a:t>
            </a:r>
            <a:r>
              <a:rPr lang="it-IT" dirty="0" err="1" smtClean="0"/>
              <a:t>Numbers</a:t>
            </a:r>
            <a:r>
              <a:rPr lang="it-IT" dirty="0" smtClean="0"/>
              <a:t> indicate the </a:t>
            </a:r>
            <a:r>
              <a:rPr lang="it-IT" dirty="0" err="1" smtClean="0"/>
              <a:t>predicted</a:t>
            </a:r>
            <a:r>
              <a:rPr lang="it-IT" dirty="0" smtClean="0"/>
              <a:t> domain </a:t>
            </a:r>
            <a:r>
              <a:rPr lang="it-IT" dirty="0" err="1" smtClean="0"/>
              <a:t>borders</a:t>
            </a:r>
            <a:r>
              <a:rPr lang="it-IT" dirty="0" smtClean="0"/>
              <a:t>. </a:t>
            </a:r>
            <a:r>
              <a:rPr lang="it-IT" dirty="0" err="1" smtClean="0"/>
              <a:t>N-linked</a:t>
            </a:r>
            <a:r>
              <a:rPr lang="it-IT" dirty="0" smtClean="0"/>
              <a:t> </a:t>
            </a:r>
            <a:r>
              <a:rPr lang="it-IT" dirty="0" err="1" smtClean="0"/>
              <a:t>glycosylation</a:t>
            </a:r>
            <a:r>
              <a:rPr lang="it-IT" dirty="0" smtClean="0"/>
              <a:t> </a:t>
            </a:r>
            <a:r>
              <a:rPr lang="it-IT" dirty="0" err="1" smtClean="0"/>
              <a:t>sites</a:t>
            </a:r>
            <a:r>
              <a:rPr lang="it-IT" dirty="0" smtClean="0"/>
              <a:t> (</a:t>
            </a:r>
            <a:r>
              <a:rPr lang="it-IT" dirty="0" err="1" smtClean="0"/>
              <a:t>red</a:t>
            </a:r>
            <a:r>
              <a:rPr lang="it-IT" dirty="0" smtClean="0"/>
              <a:t>), position of free </a:t>
            </a:r>
            <a:r>
              <a:rPr lang="it-IT" dirty="0" err="1" smtClean="0"/>
              <a:t>cysteines</a:t>
            </a:r>
            <a:r>
              <a:rPr lang="it-IT" dirty="0" smtClean="0"/>
              <a:t> (</a:t>
            </a:r>
            <a:r>
              <a:rPr lang="it-IT" dirty="0" err="1" smtClean="0"/>
              <a:t>purple</a:t>
            </a:r>
            <a:r>
              <a:rPr lang="it-IT" dirty="0" smtClean="0"/>
              <a:t>), and </a:t>
            </a:r>
            <a:r>
              <a:rPr lang="it-IT" dirty="0" err="1" smtClean="0"/>
              <a:t>disulfide</a:t>
            </a:r>
            <a:r>
              <a:rPr lang="it-IT" dirty="0" smtClean="0"/>
              <a:t> clusters (green) are </a:t>
            </a:r>
            <a:r>
              <a:rPr lang="it-IT" dirty="0" err="1" smtClean="0"/>
              <a:t>shown</a:t>
            </a:r>
            <a:r>
              <a:rPr lang="it-IT" dirty="0" smtClean="0"/>
              <a:t> on the right. (B) Modular </a:t>
            </a:r>
            <a:r>
              <a:rPr lang="it-IT" dirty="0" err="1" smtClean="0"/>
              <a:t>structure</a:t>
            </a:r>
            <a:r>
              <a:rPr lang="it-IT" dirty="0" smtClean="0"/>
              <a:t> of gp130 family of </a:t>
            </a:r>
            <a:r>
              <a:rPr lang="it-IT" dirty="0" err="1" smtClean="0"/>
              <a:t>cytokine</a:t>
            </a:r>
            <a:r>
              <a:rPr lang="it-IT" dirty="0" smtClean="0"/>
              <a:t> </a:t>
            </a:r>
            <a:r>
              <a:rPr lang="it-IT" dirty="0" err="1" smtClean="0"/>
              <a:t>receptors</a:t>
            </a:r>
            <a:r>
              <a:rPr lang="it-IT" dirty="0" smtClean="0"/>
              <a:t>. (C) LR </a:t>
            </a:r>
            <a:r>
              <a:rPr lang="it-IT" dirty="0" err="1" smtClean="0"/>
              <a:t>isoforms</a:t>
            </a:r>
            <a:r>
              <a:rPr lang="it-IT" dirty="0" smtClean="0"/>
              <a:t>: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least</a:t>
            </a:r>
            <a:r>
              <a:rPr lang="it-IT" dirty="0" smtClean="0"/>
              <a:t> </a:t>
            </a:r>
            <a:r>
              <a:rPr lang="it-IT" dirty="0" err="1" smtClean="0"/>
              <a:t>six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LR </a:t>
            </a:r>
            <a:r>
              <a:rPr lang="it-IT" dirty="0" err="1" smtClean="0"/>
              <a:t>isoforms</a:t>
            </a:r>
            <a:r>
              <a:rPr lang="it-IT" dirty="0" smtClean="0"/>
              <a:t> are </a:t>
            </a:r>
            <a:r>
              <a:rPr lang="it-IT" dirty="0" err="1" smtClean="0"/>
              <a:t>found</a:t>
            </a:r>
            <a:r>
              <a:rPr lang="it-IT" dirty="0" smtClean="0"/>
              <a:t> in human, </a:t>
            </a:r>
            <a:r>
              <a:rPr lang="it-IT" dirty="0" err="1" smtClean="0"/>
              <a:t>namely</a:t>
            </a:r>
            <a:r>
              <a:rPr lang="it-IT" dirty="0" smtClean="0"/>
              <a:t> </a:t>
            </a:r>
            <a:r>
              <a:rPr lang="it-IT" dirty="0" err="1" smtClean="0"/>
              <a:t>LRa</a:t>
            </a:r>
            <a:r>
              <a:rPr lang="it-IT" dirty="0" smtClean="0"/>
              <a:t> to </a:t>
            </a:r>
            <a:r>
              <a:rPr lang="it-IT" dirty="0" err="1" smtClean="0"/>
              <a:t>LRf</a:t>
            </a:r>
            <a:r>
              <a:rPr lang="it-IT" dirty="0" smtClean="0"/>
              <a:t>. </a:t>
            </a:r>
            <a:r>
              <a:rPr lang="it-IT" dirty="0" err="1" smtClean="0"/>
              <a:t>LRb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longest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with </a:t>
            </a:r>
            <a:r>
              <a:rPr lang="it-IT" dirty="0" err="1" smtClean="0"/>
              <a:t>fully</a:t>
            </a:r>
            <a:r>
              <a:rPr lang="it-IT" dirty="0" smtClean="0"/>
              <a:t> </a:t>
            </a:r>
            <a:r>
              <a:rPr lang="it-IT" dirty="0" err="1" smtClean="0"/>
              <a:t>functional</a:t>
            </a:r>
            <a:r>
              <a:rPr lang="it-IT" dirty="0" smtClean="0"/>
              <a:t> </a:t>
            </a:r>
            <a:r>
              <a:rPr lang="it-IT" dirty="0" err="1" smtClean="0"/>
              <a:t>intracellular</a:t>
            </a:r>
            <a:r>
              <a:rPr lang="it-IT" dirty="0" smtClean="0"/>
              <a:t> </a:t>
            </a:r>
            <a:r>
              <a:rPr lang="it-IT" dirty="0" err="1" smtClean="0"/>
              <a:t>parts</a:t>
            </a:r>
            <a:r>
              <a:rPr lang="it-IT" dirty="0" smtClean="0"/>
              <a:t> and </a:t>
            </a:r>
            <a:r>
              <a:rPr lang="it-IT" dirty="0" err="1" smtClean="0"/>
              <a:t>thus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only</a:t>
            </a:r>
            <a:r>
              <a:rPr lang="it-IT" dirty="0" smtClean="0"/>
              <a:t> </a:t>
            </a:r>
            <a:r>
              <a:rPr lang="it-IT" dirty="0" err="1" smtClean="0"/>
              <a:t>functional</a:t>
            </a:r>
            <a:r>
              <a:rPr lang="it-IT" dirty="0" smtClean="0"/>
              <a:t> </a:t>
            </a:r>
            <a:r>
              <a:rPr lang="it-IT" dirty="0" err="1" smtClean="0"/>
              <a:t>isotype</a:t>
            </a:r>
            <a:r>
              <a:rPr lang="it-IT" dirty="0" smtClean="0"/>
              <a:t>. Short </a:t>
            </a:r>
            <a:r>
              <a:rPr lang="it-IT" dirty="0" err="1" smtClean="0"/>
              <a:t>forms</a:t>
            </a:r>
            <a:r>
              <a:rPr lang="it-IT" dirty="0" smtClean="0"/>
              <a:t> (</a:t>
            </a:r>
            <a:r>
              <a:rPr lang="it-IT" dirty="0" err="1" smtClean="0"/>
              <a:t>LRa</a:t>
            </a:r>
            <a:r>
              <a:rPr lang="it-IT" dirty="0" smtClean="0"/>
              <a:t>, </a:t>
            </a:r>
            <a:r>
              <a:rPr lang="it-IT" dirty="0" err="1" smtClean="0"/>
              <a:t>LRc</a:t>
            </a:r>
            <a:r>
              <a:rPr lang="it-IT" dirty="0" smtClean="0"/>
              <a:t>, </a:t>
            </a:r>
            <a:r>
              <a:rPr lang="it-IT" dirty="0" err="1" smtClean="0"/>
              <a:t>LRd</a:t>
            </a:r>
            <a:r>
              <a:rPr lang="it-IT" dirty="0" smtClean="0"/>
              <a:t>, and </a:t>
            </a:r>
            <a:r>
              <a:rPr lang="it-IT" dirty="0" err="1" smtClean="0"/>
              <a:t>LRf</a:t>
            </a:r>
            <a:r>
              <a:rPr lang="it-IT" dirty="0" smtClean="0"/>
              <a:t>)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unique</a:t>
            </a:r>
            <a:r>
              <a:rPr lang="it-IT" dirty="0" smtClean="0"/>
              <a:t> C-terminal stretch of amino </a:t>
            </a:r>
            <a:r>
              <a:rPr lang="it-IT" dirty="0" err="1" smtClean="0"/>
              <a:t>acids</a:t>
            </a:r>
            <a:r>
              <a:rPr lang="it-IT" dirty="0" smtClean="0"/>
              <a:t>. </a:t>
            </a:r>
            <a:r>
              <a:rPr lang="it-IT" dirty="0" err="1" smtClean="0"/>
              <a:t>LRe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soluble</a:t>
            </a:r>
            <a:r>
              <a:rPr lang="it-IT" dirty="0" smtClean="0"/>
              <a:t> </a:t>
            </a:r>
            <a:r>
              <a:rPr lang="it-IT" dirty="0" err="1" smtClean="0"/>
              <a:t>variant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 smtClean="0"/>
              <a:t>Citation</a:t>
            </a:r>
            <a:r>
              <a:rPr lang="it-IT" dirty="0" smtClean="0"/>
              <a:t>: Journal of </a:t>
            </a:r>
            <a:r>
              <a:rPr lang="it-IT" dirty="0" err="1" smtClean="0"/>
              <a:t>Endocrinology</a:t>
            </a:r>
            <a:r>
              <a:rPr lang="it-IT" dirty="0" smtClean="0"/>
              <a:t> 223, 1; 10.1530/JOE-14-0264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joe.bioscientifica.com</a:t>
            </a:r>
            <a:r>
              <a:rPr lang="it-IT" dirty="0" smtClean="0"/>
              <a:t>/</a:t>
            </a:r>
            <a:r>
              <a:rPr lang="it-IT" dirty="0" err="1" smtClean="0"/>
              <a:t>view</a:t>
            </a:r>
            <a:r>
              <a:rPr lang="it-IT" dirty="0" smtClean="0"/>
              <a:t>/</a:t>
            </a:r>
            <a:r>
              <a:rPr lang="it-IT" dirty="0" err="1" smtClean="0"/>
              <a:t>journals</a:t>
            </a:r>
            <a:r>
              <a:rPr lang="it-IT" dirty="0" smtClean="0"/>
              <a:t>/</a:t>
            </a:r>
            <a:r>
              <a:rPr lang="it-IT" dirty="0" err="1" smtClean="0"/>
              <a:t>joe</a:t>
            </a:r>
            <a:r>
              <a:rPr lang="it-IT" dirty="0" smtClean="0"/>
              <a:t>/223/1/T9.xml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777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Obesity</a:t>
            </a:r>
            <a:endParaRPr lang="it-IT" dirty="0" smtClean="0"/>
          </a:p>
          <a:p>
            <a:r>
              <a:rPr lang="it-IT" dirty="0" smtClean="0"/>
              <a:t>Nature </a:t>
            </a:r>
            <a:r>
              <a:rPr lang="it-IT" dirty="0" err="1" smtClean="0"/>
              <a:t>Disease</a:t>
            </a:r>
            <a:r>
              <a:rPr lang="it-IT" dirty="0" smtClean="0"/>
              <a:t> </a:t>
            </a:r>
            <a:r>
              <a:rPr lang="it-IT" dirty="0" err="1" smtClean="0"/>
              <a:t>Primer</a:t>
            </a:r>
            <a:endParaRPr lang="it-IT" dirty="0" smtClean="0"/>
          </a:p>
          <a:p>
            <a:r>
              <a:rPr lang="it-IT" dirty="0" err="1" smtClean="0"/>
              <a:t>Voleume</a:t>
            </a:r>
            <a:r>
              <a:rPr lang="it-IT" baseline="0" dirty="0" smtClean="0"/>
              <a:t> 3</a:t>
            </a:r>
          </a:p>
          <a:p>
            <a:r>
              <a:rPr lang="it-IT" dirty="0" err="1" smtClean="0"/>
              <a:t>Article</a:t>
            </a:r>
            <a:r>
              <a:rPr lang="it-IT" dirty="0" smtClean="0"/>
              <a:t> </a:t>
            </a:r>
            <a:r>
              <a:rPr lang="it-IT" dirty="0" err="1" smtClean="0"/>
              <a:t>number</a:t>
            </a:r>
            <a:r>
              <a:rPr lang="it-IT" dirty="0" smtClean="0"/>
              <a:t>: 17034</a:t>
            </a:r>
          </a:p>
          <a:p>
            <a:r>
              <a:rPr lang="it-IT" dirty="0" smtClean="0"/>
              <a:t>doi:10.1038/nrdp.2017.34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741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six</a:t>
            </a:r>
            <a:r>
              <a:rPr lang="it-IT" dirty="0" smtClean="0"/>
              <a:t> </a:t>
            </a:r>
            <a:r>
              <a:rPr lang="it-IT" dirty="0" err="1" smtClean="0"/>
              <a:t>isoforms</a:t>
            </a:r>
            <a:r>
              <a:rPr lang="it-IT" dirty="0" smtClean="0"/>
              <a:t> </a:t>
            </a:r>
            <a:r>
              <a:rPr lang="it-IT" dirty="0" err="1" smtClean="0"/>
              <a:t>obtained</a:t>
            </a:r>
            <a:r>
              <a:rPr lang="it-IT" dirty="0" smtClean="0"/>
              <a:t> by alternative </a:t>
            </a:r>
            <a:r>
              <a:rPr lang="it-IT" dirty="0" err="1" smtClean="0"/>
              <a:t>splicing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are </a:t>
            </a:r>
            <a:r>
              <a:rPr lang="it-IT" dirty="0" err="1" smtClean="0"/>
              <a:t>designated</a:t>
            </a:r>
            <a:r>
              <a:rPr lang="it-IT" dirty="0" smtClean="0"/>
              <a:t> </a:t>
            </a:r>
            <a:r>
              <a:rPr lang="it-IT" dirty="0" err="1" smtClean="0"/>
              <a:t>ObRa</a:t>
            </a:r>
            <a:r>
              <a:rPr lang="it-IT" dirty="0" smtClean="0"/>
              <a:t>, </a:t>
            </a:r>
            <a:r>
              <a:rPr lang="it-IT" dirty="0" err="1" smtClean="0"/>
              <a:t>ObRb</a:t>
            </a:r>
            <a:r>
              <a:rPr lang="it-IT" dirty="0" smtClean="0"/>
              <a:t>, </a:t>
            </a:r>
            <a:r>
              <a:rPr lang="it-IT" dirty="0" err="1" smtClean="0"/>
              <a:t>ObRc</a:t>
            </a:r>
            <a:r>
              <a:rPr lang="it-IT" dirty="0" smtClean="0"/>
              <a:t>, </a:t>
            </a:r>
            <a:r>
              <a:rPr lang="it-IT" dirty="0" err="1" smtClean="0"/>
              <a:t>ObRd</a:t>
            </a:r>
            <a:r>
              <a:rPr lang="it-IT" dirty="0" smtClean="0"/>
              <a:t>, </a:t>
            </a:r>
            <a:r>
              <a:rPr lang="it-IT" dirty="0" err="1" smtClean="0"/>
              <a:t>ObRe</a:t>
            </a:r>
            <a:r>
              <a:rPr lang="it-IT" dirty="0" smtClean="0"/>
              <a:t>, and </a:t>
            </a:r>
            <a:r>
              <a:rPr lang="it-IT" dirty="0" err="1" smtClean="0"/>
              <a:t>ObRf</a:t>
            </a:r>
            <a:r>
              <a:rPr lang="it-IT" dirty="0" smtClean="0"/>
              <a:t>. </a:t>
            </a:r>
            <a:r>
              <a:rPr lang="it-IT" dirty="0" err="1" smtClean="0"/>
              <a:t>While</a:t>
            </a:r>
            <a:r>
              <a:rPr lang="it-IT" dirty="0" smtClean="0"/>
              <a:t> the </a:t>
            </a:r>
            <a:r>
              <a:rPr lang="it-IT" dirty="0" err="1" smtClean="0"/>
              <a:t>extracellular</a:t>
            </a:r>
            <a:r>
              <a:rPr lang="it-IT" dirty="0" smtClean="0"/>
              <a:t> domain </a:t>
            </a:r>
            <a:r>
              <a:rPr lang="it-IT" dirty="0" err="1" smtClean="0"/>
              <a:t>is</a:t>
            </a:r>
            <a:r>
              <a:rPr lang="it-IT" dirty="0" smtClean="0"/>
              <a:t> common for </a:t>
            </a:r>
            <a:r>
              <a:rPr lang="it-IT" dirty="0" err="1" smtClean="0"/>
              <a:t>all</a:t>
            </a:r>
            <a:r>
              <a:rPr lang="it-IT" dirty="0" smtClean="0"/>
              <a:t> of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isoforms</a:t>
            </a:r>
            <a:r>
              <a:rPr lang="it-IT" dirty="0" smtClean="0"/>
              <a:t>, the </a:t>
            </a:r>
            <a:r>
              <a:rPr lang="it-IT" dirty="0" err="1" smtClean="0"/>
              <a:t>intracellular</a:t>
            </a:r>
            <a:r>
              <a:rPr lang="it-IT" dirty="0" smtClean="0"/>
              <a:t> domain </a:t>
            </a:r>
            <a:r>
              <a:rPr lang="it-IT" dirty="0" err="1" smtClean="0"/>
              <a:t>differs</a:t>
            </a:r>
            <a:r>
              <a:rPr lang="it-IT" dirty="0" smtClean="0"/>
              <a:t> from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variant</a:t>
            </a:r>
            <a:r>
              <a:rPr lang="it-IT" dirty="0" smtClean="0"/>
              <a:t> to </a:t>
            </a:r>
            <a:r>
              <a:rPr lang="it-IT" dirty="0" err="1" smtClean="0"/>
              <a:t>another</a:t>
            </a:r>
            <a:r>
              <a:rPr lang="it-IT" dirty="0" smtClean="0"/>
              <a:t>. The </a:t>
            </a:r>
            <a:r>
              <a:rPr lang="it-IT" dirty="0" err="1" smtClean="0"/>
              <a:t>number</a:t>
            </a:r>
            <a:r>
              <a:rPr lang="it-IT" dirty="0" smtClean="0"/>
              <a:t> </a:t>
            </a:r>
            <a:r>
              <a:rPr lang="it-IT" dirty="0" err="1" smtClean="0"/>
              <a:t>below</a:t>
            </a:r>
            <a:r>
              <a:rPr lang="it-IT" dirty="0" smtClean="0"/>
              <a:t>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form</a:t>
            </a:r>
            <a:r>
              <a:rPr lang="it-IT" dirty="0" smtClean="0"/>
              <a:t> </a:t>
            </a:r>
            <a:r>
              <a:rPr lang="it-IT" dirty="0" err="1" smtClean="0"/>
              <a:t>indicates</a:t>
            </a:r>
            <a:r>
              <a:rPr lang="it-IT" dirty="0" smtClean="0"/>
              <a:t> the </a:t>
            </a:r>
            <a:r>
              <a:rPr lang="it-IT" dirty="0" err="1" smtClean="0"/>
              <a:t>number</a:t>
            </a:r>
            <a:r>
              <a:rPr lang="it-IT" dirty="0" smtClean="0"/>
              <a:t> of amino </a:t>
            </a:r>
            <a:r>
              <a:rPr lang="it-IT" dirty="0" err="1" smtClean="0"/>
              <a:t>acids</a:t>
            </a:r>
            <a:r>
              <a:rPr lang="it-IT" dirty="0" smtClean="0"/>
              <a:t> </a:t>
            </a:r>
            <a:r>
              <a:rPr lang="it-IT" dirty="0" err="1" smtClean="0"/>
              <a:t>characteristic</a:t>
            </a:r>
            <a:r>
              <a:rPr lang="it-IT" dirty="0" smtClean="0"/>
              <a:t> of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isoform</a:t>
            </a:r>
            <a:r>
              <a:rPr lang="it-IT" dirty="0" smtClean="0"/>
              <a:t>. The box 1 </a:t>
            </a:r>
            <a:r>
              <a:rPr lang="it-IT" dirty="0" err="1" smtClean="0"/>
              <a:t>motif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required</a:t>
            </a:r>
            <a:r>
              <a:rPr lang="it-IT" dirty="0" smtClean="0"/>
              <a:t> for JAK </a:t>
            </a:r>
            <a:r>
              <a:rPr lang="it-IT" dirty="0" err="1" smtClean="0"/>
              <a:t>interaction</a:t>
            </a:r>
            <a:r>
              <a:rPr lang="it-IT" dirty="0" smtClean="0"/>
              <a:t> and </a:t>
            </a:r>
            <a:r>
              <a:rPr lang="it-IT" dirty="0" err="1" smtClean="0"/>
              <a:t>activation</a:t>
            </a:r>
            <a:r>
              <a:rPr lang="it-IT" dirty="0" smtClean="0"/>
              <a:t>. </a:t>
            </a:r>
            <a:r>
              <a:rPr lang="it-IT" dirty="0" err="1" smtClean="0"/>
              <a:t>However</a:t>
            </a:r>
            <a:r>
              <a:rPr lang="it-IT" dirty="0" smtClean="0"/>
              <a:t>, </a:t>
            </a:r>
            <a:r>
              <a:rPr lang="it-IT" dirty="0" err="1" smtClean="0"/>
              <a:t>only</a:t>
            </a:r>
            <a:r>
              <a:rPr lang="it-IT" dirty="0" smtClean="0"/>
              <a:t> the long </a:t>
            </a:r>
            <a:r>
              <a:rPr lang="it-IT" dirty="0" err="1" smtClean="0"/>
              <a:t>form</a:t>
            </a:r>
            <a:r>
              <a:rPr lang="it-IT" dirty="0" smtClean="0"/>
              <a:t> (</a:t>
            </a:r>
            <a:r>
              <a:rPr lang="it-IT" dirty="0" err="1" smtClean="0"/>
              <a:t>ObRb</a:t>
            </a:r>
            <a:r>
              <a:rPr lang="it-IT" dirty="0" smtClean="0"/>
              <a:t>) </a:t>
            </a:r>
            <a:r>
              <a:rPr lang="it-IT" dirty="0" err="1" smtClean="0"/>
              <a:t>contains</a:t>
            </a:r>
            <a:r>
              <a:rPr lang="it-IT" dirty="0" smtClean="0"/>
              <a:t> </a:t>
            </a:r>
            <a:r>
              <a:rPr lang="it-IT" dirty="0" err="1" smtClean="0"/>
              <a:t>motifs</a:t>
            </a:r>
            <a:r>
              <a:rPr lang="it-IT" dirty="0" smtClean="0"/>
              <a:t> for the complete </a:t>
            </a:r>
            <a:r>
              <a:rPr lang="it-IT" dirty="0" err="1" smtClean="0"/>
              <a:t>activation</a:t>
            </a:r>
            <a:r>
              <a:rPr lang="it-IT" dirty="0" smtClean="0"/>
              <a:t> of the JAK/STAT </a:t>
            </a:r>
            <a:r>
              <a:rPr lang="it-IT" dirty="0" err="1" smtClean="0"/>
              <a:t>pathway</a:t>
            </a:r>
            <a:r>
              <a:rPr lang="it-IT" dirty="0" smtClean="0"/>
              <a:t>. Three </a:t>
            </a:r>
            <a:r>
              <a:rPr lang="it-IT" dirty="0" err="1" smtClean="0"/>
              <a:t>tyrosine</a:t>
            </a:r>
            <a:r>
              <a:rPr lang="it-IT" dirty="0" smtClean="0"/>
              <a:t> </a:t>
            </a:r>
            <a:r>
              <a:rPr lang="it-IT" dirty="0" err="1" smtClean="0"/>
              <a:t>residues</a:t>
            </a:r>
            <a:r>
              <a:rPr lang="it-IT" dirty="0" smtClean="0"/>
              <a:t>, </a:t>
            </a:r>
            <a:r>
              <a:rPr lang="it-IT" dirty="0" err="1" smtClean="0"/>
              <a:t>whose</a:t>
            </a:r>
            <a:r>
              <a:rPr lang="it-IT" dirty="0" smtClean="0"/>
              <a:t> </a:t>
            </a:r>
            <a:r>
              <a:rPr lang="it-IT" dirty="0" err="1" smtClean="0"/>
              <a:t>phosphorylation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important</a:t>
            </a:r>
            <a:r>
              <a:rPr lang="it-IT" dirty="0" smtClean="0"/>
              <a:t> for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signaling</a:t>
            </a:r>
            <a:r>
              <a:rPr lang="it-IT" dirty="0" smtClean="0"/>
              <a:t>, are </a:t>
            </a:r>
            <a:r>
              <a:rPr lang="it-IT" dirty="0" err="1" smtClean="0"/>
              <a:t>indicated</a:t>
            </a:r>
            <a:r>
              <a:rPr lang="it-IT" dirty="0" smtClean="0"/>
              <a:t> in </a:t>
            </a:r>
            <a:r>
              <a:rPr lang="it-IT" dirty="0" err="1" smtClean="0"/>
              <a:t>ObRb</a:t>
            </a:r>
            <a:r>
              <a:rPr lang="it-IT" dirty="0" smtClean="0"/>
              <a:t>: Y985 </a:t>
            </a:r>
            <a:r>
              <a:rPr lang="it-IT" dirty="0" err="1" smtClean="0"/>
              <a:t>interacts</a:t>
            </a:r>
            <a:r>
              <a:rPr lang="it-IT" dirty="0" smtClean="0"/>
              <a:t> with the SH2-containing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tyrosine</a:t>
            </a:r>
            <a:r>
              <a:rPr lang="it-IT" dirty="0" smtClean="0"/>
              <a:t> </a:t>
            </a:r>
            <a:r>
              <a:rPr lang="it-IT" dirty="0" err="1" smtClean="0"/>
              <a:t>phosphatase</a:t>
            </a:r>
            <a:r>
              <a:rPr lang="it-IT" dirty="0" smtClean="0"/>
              <a:t> 2, Y1077 with STAT5, and Y1138 with STAT3.</a:t>
            </a:r>
          </a:p>
          <a:p>
            <a:endParaRPr lang="it-IT" dirty="0" smtClean="0"/>
          </a:p>
          <a:p>
            <a:r>
              <a:rPr lang="it-IT" dirty="0" err="1" smtClean="0"/>
              <a:t>Citation</a:t>
            </a:r>
            <a:r>
              <a:rPr lang="it-IT" dirty="0" smtClean="0"/>
              <a:t>: Journal of </a:t>
            </a:r>
            <a:r>
              <a:rPr lang="it-IT" dirty="0" err="1" smtClean="0"/>
              <a:t>Molecular</a:t>
            </a:r>
            <a:r>
              <a:rPr lang="it-IT" dirty="0" smtClean="0"/>
              <a:t> </a:t>
            </a:r>
            <a:r>
              <a:rPr lang="it-IT" dirty="0" err="1" smtClean="0"/>
              <a:t>Endocrinology</a:t>
            </a:r>
            <a:r>
              <a:rPr lang="it-IT" dirty="0" smtClean="0"/>
              <a:t> 49, 1; 10.1530/JME-12-0025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jme.bioscientifica.com</a:t>
            </a:r>
            <a:r>
              <a:rPr lang="it-IT" dirty="0" smtClean="0"/>
              <a:t>/</a:t>
            </a:r>
            <a:r>
              <a:rPr lang="it-IT" dirty="0" err="1" smtClean="0"/>
              <a:t>view</a:t>
            </a:r>
            <a:r>
              <a:rPr lang="it-IT" dirty="0" smtClean="0"/>
              <a:t>/</a:t>
            </a:r>
            <a:r>
              <a:rPr lang="it-IT" dirty="0" err="1" smtClean="0"/>
              <a:t>journals</a:t>
            </a:r>
            <a:r>
              <a:rPr lang="it-IT" dirty="0" smtClean="0"/>
              <a:t>/</a:t>
            </a:r>
            <a:r>
              <a:rPr lang="it-IT" dirty="0" err="1" smtClean="0"/>
              <a:t>jme</a:t>
            </a:r>
            <a:r>
              <a:rPr lang="it-IT" dirty="0" smtClean="0"/>
              <a:t>/49/1/R9.xml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199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Figure 2</a:t>
            </a:r>
          </a:p>
          <a:p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binding</a:t>
            </a:r>
            <a:r>
              <a:rPr lang="it-IT" dirty="0" smtClean="0"/>
              <a:t> to </a:t>
            </a:r>
            <a:r>
              <a:rPr lang="it-IT" dirty="0" err="1" smtClean="0"/>
              <a:t>its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r>
              <a:rPr lang="it-IT" dirty="0" smtClean="0"/>
              <a:t> </a:t>
            </a:r>
            <a:r>
              <a:rPr lang="it-IT" dirty="0" err="1" smtClean="0"/>
              <a:t>activates</a:t>
            </a:r>
            <a:r>
              <a:rPr lang="it-IT" dirty="0" smtClean="0"/>
              <a:t> the </a:t>
            </a:r>
            <a:r>
              <a:rPr lang="it-IT" dirty="0" err="1" smtClean="0"/>
              <a:t>associated</a:t>
            </a:r>
            <a:r>
              <a:rPr lang="it-IT" dirty="0" smtClean="0"/>
              <a:t> JAK-2 </a:t>
            </a:r>
            <a:r>
              <a:rPr lang="it-IT" dirty="0" err="1" smtClean="0"/>
              <a:t>tyrosine</a:t>
            </a:r>
            <a:r>
              <a:rPr lang="it-IT" dirty="0" smtClean="0"/>
              <a:t> </a:t>
            </a:r>
            <a:r>
              <a:rPr lang="it-IT" dirty="0" err="1" smtClean="0"/>
              <a:t>kinase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subsequently</a:t>
            </a:r>
            <a:r>
              <a:rPr lang="it-IT" dirty="0" smtClean="0"/>
              <a:t> </a:t>
            </a:r>
            <a:r>
              <a:rPr lang="it-IT" dirty="0" err="1" smtClean="0"/>
              <a:t>phosphorylates</a:t>
            </a:r>
            <a:r>
              <a:rPr lang="it-IT" dirty="0" smtClean="0"/>
              <a:t> </a:t>
            </a:r>
            <a:r>
              <a:rPr lang="it-IT" dirty="0" err="1" smtClean="0"/>
              <a:t>intracellular</a:t>
            </a:r>
            <a:r>
              <a:rPr lang="it-IT" dirty="0" smtClean="0"/>
              <a:t> </a:t>
            </a:r>
            <a:r>
              <a:rPr lang="it-IT" dirty="0" err="1" smtClean="0"/>
              <a:t>tyrosine</a:t>
            </a:r>
            <a:r>
              <a:rPr lang="it-IT" dirty="0" smtClean="0"/>
              <a:t> </a:t>
            </a:r>
            <a:r>
              <a:rPr lang="it-IT" dirty="0" err="1" smtClean="0"/>
              <a:t>residues</a:t>
            </a:r>
            <a:r>
              <a:rPr lang="it-IT" dirty="0" smtClean="0"/>
              <a:t> of the </a:t>
            </a:r>
            <a:r>
              <a:rPr lang="it-IT" dirty="0" err="1" smtClean="0"/>
              <a:t>receptor</a:t>
            </a:r>
            <a:r>
              <a:rPr lang="it-IT" dirty="0" smtClean="0"/>
              <a:t>.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leads</a:t>
            </a:r>
            <a:r>
              <a:rPr lang="it-IT" dirty="0" smtClean="0"/>
              <a:t> to the </a:t>
            </a:r>
            <a:r>
              <a:rPr lang="it-IT" dirty="0" err="1" smtClean="0"/>
              <a:t>activation</a:t>
            </a:r>
            <a:r>
              <a:rPr lang="it-IT" dirty="0" smtClean="0"/>
              <a:t> of STAT3,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dimerizes</a:t>
            </a:r>
            <a:r>
              <a:rPr lang="it-IT" dirty="0" smtClean="0"/>
              <a:t> and </a:t>
            </a:r>
            <a:r>
              <a:rPr lang="it-IT" dirty="0" err="1" smtClean="0"/>
              <a:t>migrates</a:t>
            </a:r>
            <a:r>
              <a:rPr lang="it-IT" dirty="0" smtClean="0"/>
              <a:t> to the </a:t>
            </a:r>
            <a:r>
              <a:rPr lang="it-IT" dirty="0" err="1" smtClean="0"/>
              <a:t>nucleus</a:t>
            </a:r>
            <a:r>
              <a:rPr lang="it-IT" dirty="0" smtClean="0"/>
              <a:t>, </a:t>
            </a:r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works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a </a:t>
            </a:r>
            <a:r>
              <a:rPr lang="it-IT" dirty="0" err="1" smtClean="0"/>
              <a:t>transcription</a:t>
            </a:r>
            <a:r>
              <a:rPr lang="it-IT" dirty="0" smtClean="0"/>
              <a:t> </a:t>
            </a:r>
            <a:r>
              <a:rPr lang="it-IT" dirty="0" err="1" smtClean="0"/>
              <a:t>factor</a:t>
            </a:r>
            <a:r>
              <a:rPr lang="it-IT" dirty="0" smtClean="0"/>
              <a:t>, </a:t>
            </a:r>
            <a:r>
              <a:rPr lang="it-IT" dirty="0" err="1" smtClean="0"/>
              <a:t>promoting</a:t>
            </a:r>
            <a:r>
              <a:rPr lang="it-IT" dirty="0" smtClean="0"/>
              <a:t> the </a:t>
            </a:r>
            <a:r>
              <a:rPr lang="it-IT" dirty="0" err="1" smtClean="0"/>
              <a:t>expression</a:t>
            </a:r>
            <a:r>
              <a:rPr lang="it-IT" dirty="0" smtClean="0"/>
              <a:t> of </a:t>
            </a:r>
            <a:r>
              <a:rPr lang="it-IT" dirty="0" err="1" smtClean="0"/>
              <a:t>genes</a:t>
            </a:r>
            <a:r>
              <a:rPr lang="it-IT" dirty="0" smtClean="0"/>
              <a:t> </a:t>
            </a:r>
            <a:r>
              <a:rPr lang="it-IT" dirty="0" err="1" smtClean="0"/>
              <a:t>like</a:t>
            </a:r>
            <a:r>
              <a:rPr lang="it-IT" dirty="0" smtClean="0"/>
              <a:t> </a:t>
            </a:r>
            <a:r>
              <a:rPr lang="it-IT" dirty="0" err="1" smtClean="0"/>
              <a:t>neuropeptide</a:t>
            </a:r>
            <a:r>
              <a:rPr lang="it-IT" dirty="0" smtClean="0"/>
              <a:t> Y (NPY). STAT3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induces</a:t>
            </a:r>
            <a:r>
              <a:rPr lang="it-IT" dirty="0" smtClean="0"/>
              <a:t> the </a:t>
            </a:r>
            <a:r>
              <a:rPr lang="it-IT" dirty="0" err="1" smtClean="0"/>
              <a:t>expression</a:t>
            </a:r>
            <a:r>
              <a:rPr lang="it-IT" dirty="0" smtClean="0"/>
              <a:t> of SOCS3, a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acts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a negative </a:t>
            </a:r>
            <a:r>
              <a:rPr lang="it-IT" dirty="0" err="1" smtClean="0"/>
              <a:t>regulator</a:t>
            </a:r>
            <a:r>
              <a:rPr lang="it-IT" dirty="0" smtClean="0"/>
              <a:t> of the JAK/STAT </a:t>
            </a:r>
            <a:r>
              <a:rPr lang="it-IT" dirty="0" err="1" smtClean="0"/>
              <a:t>pathway</a:t>
            </a:r>
            <a:r>
              <a:rPr lang="it-IT" dirty="0" smtClean="0"/>
              <a:t>. </a:t>
            </a:r>
            <a:r>
              <a:rPr lang="it-IT" dirty="0" err="1" smtClean="0"/>
              <a:t>Likewise</a:t>
            </a:r>
            <a:r>
              <a:rPr lang="it-IT" dirty="0" smtClean="0"/>
              <a:t>, PTP1B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another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negatively</a:t>
            </a:r>
            <a:r>
              <a:rPr lang="it-IT" dirty="0" smtClean="0"/>
              <a:t> </a:t>
            </a:r>
            <a:r>
              <a:rPr lang="it-IT" dirty="0" err="1" smtClean="0"/>
              <a:t>regulates</a:t>
            </a:r>
            <a:r>
              <a:rPr lang="it-IT" dirty="0" smtClean="0"/>
              <a:t> the JAK/STAT </a:t>
            </a:r>
            <a:r>
              <a:rPr lang="it-IT" dirty="0" err="1" smtClean="0"/>
              <a:t>route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 smtClean="0"/>
              <a:t>Citation</a:t>
            </a:r>
            <a:r>
              <a:rPr lang="it-IT" dirty="0" smtClean="0"/>
              <a:t>: Journal of </a:t>
            </a:r>
            <a:r>
              <a:rPr lang="it-IT" dirty="0" err="1" smtClean="0"/>
              <a:t>Molecular</a:t>
            </a:r>
            <a:r>
              <a:rPr lang="it-IT" dirty="0" smtClean="0"/>
              <a:t> </a:t>
            </a:r>
            <a:r>
              <a:rPr lang="it-IT" dirty="0" err="1" smtClean="0"/>
              <a:t>Endocrinology</a:t>
            </a:r>
            <a:r>
              <a:rPr lang="it-IT" dirty="0" smtClean="0"/>
              <a:t> 49, 1; 10.1530/JME-12-0025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jme.bioscientifica.com</a:t>
            </a:r>
            <a:r>
              <a:rPr lang="it-IT" dirty="0" smtClean="0"/>
              <a:t>/</a:t>
            </a:r>
            <a:r>
              <a:rPr lang="it-IT" dirty="0" err="1" smtClean="0"/>
              <a:t>view</a:t>
            </a:r>
            <a:r>
              <a:rPr lang="it-IT" dirty="0" smtClean="0"/>
              <a:t>/</a:t>
            </a:r>
            <a:r>
              <a:rPr lang="it-IT" dirty="0" err="1" smtClean="0"/>
              <a:t>journals</a:t>
            </a:r>
            <a:r>
              <a:rPr lang="it-IT" dirty="0" smtClean="0"/>
              <a:t>/</a:t>
            </a:r>
            <a:r>
              <a:rPr lang="it-IT" dirty="0" err="1" smtClean="0"/>
              <a:t>jme</a:t>
            </a:r>
            <a:r>
              <a:rPr lang="it-IT" dirty="0" smtClean="0"/>
              <a:t>/49/1/R9.xml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96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binding</a:t>
            </a:r>
            <a:r>
              <a:rPr lang="it-IT" dirty="0" smtClean="0"/>
              <a:t> of </a:t>
            </a:r>
            <a:r>
              <a:rPr lang="it-IT" dirty="0" err="1" smtClean="0"/>
              <a:t>leptin</a:t>
            </a:r>
            <a:r>
              <a:rPr lang="it-IT" dirty="0" smtClean="0"/>
              <a:t> to the long </a:t>
            </a:r>
            <a:r>
              <a:rPr lang="it-IT" dirty="0" err="1" smtClean="0"/>
              <a:t>isoform</a:t>
            </a:r>
            <a:r>
              <a:rPr lang="it-IT" dirty="0" smtClean="0"/>
              <a:t> of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r>
              <a:rPr lang="it-IT" dirty="0" smtClean="0"/>
              <a:t> (</a:t>
            </a:r>
            <a:r>
              <a:rPr lang="it-IT" dirty="0" err="1" smtClean="0"/>
              <a:t>LepRb</a:t>
            </a:r>
            <a:r>
              <a:rPr lang="it-IT" dirty="0" smtClean="0"/>
              <a:t>) </a:t>
            </a:r>
            <a:r>
              <a:rPr lang="it-IT" dirty="0" err="1" smtClean="0"/>
              <a:t>results</a:t>
            </a:r>
            <a:r>
              <a:rPr lang="it-IT" dirty="0" smtClean="0"/>
              <a:t> in </a:t>
            </a:r>
            <a:r>
              <a:rPr lang="it-IT" dirty="0" err="1" smtClean="0"/>
              <a:t>its</a:t>
            </a:r>
            <a:r>
              <a:rPr lang="it-IT" dirty="0" smtClean="0"/>
              <a:t> </a:t>
            </a:r>
            <a:r>
              <a:rPr lang="it-IT" dirty="0" err="1" smtClean="0"/>
              <a:t>dimerization</a:t>
            </a:r>
            <a:r>
              <a:rPr lang="it-IT" dirty="0" smtClean="0"/>
              <a:t>, </a:t>
            </a:r>
            <a:r>
              <a:rPr lang="it-IT" dirty="0" err="1" smtClean="0"/>
              <a:t>leading</a:t>
            </a:r>
            <a:r>
              <a:rPr lang="it-IT" dirty="0" smtClean="0"/>
              <a:t> to the </a:t>
            </a:r>
            <a:r>
              <a:rPr lang="it-IT" dirty="0" err="1" smtClean="0"/>
              <a:t>formation</a:t>
            </a:r>
            <a:r>
              <a:rPr lang="it-IT" dirty="0" smtClean="0"/>
              <a:t> of the </a:t>
            </a:r>
            <a:r>
              <a:rPr lang="it-IT" dirty="0" err="1" smtClean="0"/>
              <a:t>LepRb</a:t>
            </a:r>
            <a:r>
              <a:rPr lang="it-IT" dirty="0" smtClean="0"/>
              <a:t>/Janus </a:t>
            </a:r>
            <a:r>
              <a:rPr lang="it-IT" dirty="0" err="1" smtClean="0"/>
              <a:t>kinase</a:t>
            </a:r>
            <a:r>
              <a:rPr lang="it-IT" dirty="0" smtClean="0"/>
              <a:t> 2 (JAK2)</a:t>
            </a:r>
            <a:r>
              <a:rPr lang="it-IT" dirty="0" err="1" smtClean="0"/>
              <a:t>complex</a:t>
            </a:r>
            <a:r>
              <a:rPr lang="it-IT" dirty="0" smtClean="0"/>
              <a:t>. The </a:t>
            </a:r>
            <a:r>
              <a:rPr lang="it-IT" dirty="0" err="1" smtClean="0"/>
              <a:t>activated</a:t>
            </a:r>
            <a:r>
              <a:rPr lang="it-IT" dirty="0" smtClean="0"/>
              <a:t> JAK2 </a:t>
            </a:r>
            <a:r>
              <a:rPr lang="it-IT" dirty="0" err="1" smtClean="0"/>
              <a:t>phosphorylates</a:t>
            </a:r>
            <a:r>
              <a:rPr lang="it-IT" dirty="0" smtClean="0"/>
              <a:t> </a:t>
            </a:r>
            <a:r>
              <a:rPr lang="it-IT" dirty="0" err="1" smtClean="0"/>
              <a:t>itself</a:t>
            </a:r>
            <a:r>
              <a:rPr lang="it-IT" dirty="0" smtClean="0"/>
              <a:t> and </a:t>
            </a:r>
            <a:r>
              <a:rPr lang="it-IT" dirty="0" err="1" smtClean="0"/>
              <a:t>also</a:t>
            </a:r>
            <a:r>
              <a:rPr lang="it-IT" dirty="0" smtClean="0"/>
              <a:t> Tyr985, Tyr1077, and Tyr1138in </a:t>
            </a:r>
            <a:r>
              <a:rPr lang="it-IT" dirty="0" err="1" smtClean="0"/>
              <a:t>LepRb</a:t>
            </a:r>
            <a:r>
              <a:rPr lang="it-IT" dirty="0" smtClean="0"/>
              <a:t>. </a:t>
            </a:r>
            <a:r>
              <a:rPr lang="it-IT" dirty="0" err="1" smtClean="0"/>
              <a:t>Signal</a:t>
            </a:r>
            <a:r>
              <a:rPr lang="it-IT" dirty="0" smtClean="0"/>
              <a:t> </a:t>
            </a:r>
            <a:r>
              <a:rPr lang="it-IT" dirty="0" err="1" smtClean="0"/>
              <a:t>transducer</a:t>
            </a:r>
            <a:r>
              <a:rPr lang="it-IT" dirty="0" smtClean="0"/>
              <a:t> and </a:t>
            </a:r>
            <a:r>
              <a:rPr lang="it-IT" dirty="0" err="1" smtClean="0"/>
              <a:t>activator</a:t>
            </a:r>
            <a:r>
              <a:rPr lang="it-IT" dirty="0" smtClean="0"/>
              <a:t> of </a:t>
            </a:r>
            <a:r>
              <a:rPr lang="it-IT" dirty="0" err="1" smtClean="0"/>
              <a:t>transcription</a:t>
            </a:r>
            <a:r>
              <a:rPr lang="it-IT" dirty="0" smtClean="0"/>
              <a:t> (STAT) 3and STAT5 </a:t>
            </a:r>
            <a:r>
              <a:rPr lang="it-IT" dirty="0" err="1" smtClean="0"/>
              <a:t>bind</a:t>
            </a:r>
            <a:r>
              <a:rPr lang="it-IT" dirty="0" smtClean="0"/>
              <a:t> to phospho-Tyr1138and phospho-Tyr1077in </a:t>
            </a:r>
            <a:r>
              <a:rPr lang="it-IT" dirty="0" err="1" smtClean="0"/>
              <a:t>LepRb</a:t>
            </a:r>
            <a:r>
              <a:rPr lang="it-IT" dirty="0" smtClean="0"/>
              <a:t> and are </a:t>
            </a:r>
            <a:r>
              <a:rPr lang="it-IT" dirty="0" err="1" smtClean="0"/>
              <a:t>subsequently</a:t>
            </a:r>
            <a:r>
              <a:rPr lang="it-IT" dirty="0" smtClean="0"/>
              <a:t> </a:t>
            </a:r>
            <a:r>
              <a:rPr lang="it-IT" dirty="0" err="1" smtClean="0"/>
              <a:t>phosphorylated</a:t>
            </a:r>
            <a:r>
              <a:rPr lang="it-IT" dirty="0" smtClean="0"/>
              <a:t>. Active STAT3 and STAT5 </a:t>
            </a:r>
            <a:r>
              <a:rPr lang="it-IT" dirty="0" err="1" smtClean="0"/>
              <a:t>dimers</a:t>
            </a:r>
            <a:r>
              <a:rPr lang="it-IT" dirty="0" smtClean="0"/>
              <a:t> </a:t>
            </a:r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translocateto</a:t>
            </a:r>
            <a:r>
              <a:rPr lang="it-IT" dirty="0" smtClean="0"/>
              <a:t> the </a:t>
            </a:r>
            <a:r>
              <a:rPr lang="it-IT" dirty="0" err="1" smtClean="0"/>
              <a:t>nucleus</a:t>
            </a:r>
            <a:r>
              <a:rPr lang="it-IT" dirty="0" smtClean="0"/>
              <a:t> and </a:t>
            </a:r>
            <a:r>
              <a:rPr lang="it-IT" dirty="0" err="1" smtClean="0"/>
              <a:t>activate</a:t>
            </a:r>
            <a:r>
              <a:rPr lang="it-IT" dirty="0" smtClean="0"/>
              <a:t> the </a:t>
            </a:r>
            <a:r>
              <a:rPr lang="it-IT" dirty="0" err="1" smtClean="0"/>
              <a:t>transcription</a:t>
            </a:r>
            <a:r>
              <a:rPr lang="it-IT" dirty="0" smtClean="0"/>
              <a:t> of </a:t>
            </a:r>
            <a:r>
              <a:rPr lang="it-IT" dirty="0" err="1" smtClean="0"/>
              <a:t>their</a:t>
            </a:r>
            <a:r>
              <a:rPr lang="it-IT" dirty="0" smtClean="0"/>
              <a:t> target </a:t>
            </a:r>
            <a:r>
              <a:rPr lang="it-IT" dirty="0" err="1" smtClean="0"/>
              <a:t>genes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mediate </a:t>
            </a:r>
            <a:r>
              <a:rPr lang="it-IT" dirty="0" err="1" smtClean="0"/>
              <a:t>leptin’s</a:t>
            </a:r>
            <a:r>
              <a:rPr lang="it-IT" dirty="0" smtClean="0"/>
              <a:t> </a:t>
            </a:r>
            <a:r>
              <a:rPr lang="it-IT" dirty="0" err="1" smtClean="0"/>
              <a:t>anorexigenic</a:t>
            </a:r>
            <a:r>
              <a:rPr lang="it-IT" dirty="0" smtClean="0"/>
              <a:t> </a:t>
            </a:r>
            <a:r>
              <a:rPr lang="it-IT" dirty="0" err="1" smtClean="0"/>
              <a:t>effect</a:t>
            </a:r>
            <a:r>
              <a:rPr lang="it-IT" dirty="0" smtClean="0"/>
              <a:t>. </a:t>
            </a:r>
            <a:r>
              <a:rPr lang="it-IT" dirty="0" err="1" smtClean="0"/>
              <a:t>Suppressor</a:t>
            </a:r>
            <a:r>
              <a:rPr lang="it-IT" dirty="0" smtClean="0"/>
              <a:t> of </a:t>
            </a:r>
            <a:r>
              <a:rPr lang="it-IT" dirty="0" err="1" smtClean="0"/>
              <a:t>cytokine</a:t>
            </a:r>
            <a:r>
              <a:rPr lang="it-IT" dirty="0" smtClean="0"/>
              <a:t> </a:t>
            </a:r>
            <a:r>
              <a:rPr lang="it-IT" dirty="0" err="1" smtClean="0"/>
              <a:t>signaling</a:t>
            </a:r>
            <a:r>
              <a:rPr lang="it-IT" dirty="0" smtClean="0"/>
              <a:t> 3 (SOCS3), </a:t>
            </a:r>
            <a:r>
              <a:rPr lang="it-IT" dirty="0" err="1" smtClean="0"/>
              <a:t>atarget</a:t>
            </a:r>
            <a:r>
              <a:rPr lang="it-IT" dirty="0" smtClean="0"/>
              <a:t> gene of STAT3, </a:t>
            </a:r>
            <a:r>
              <a:rPr lang="it-IT" dirty="0" err="1" smtClean="0"/>
              <a:t>inhibits</a:t>
            </a:r>
            <a:r>
              <a:rPr lang="it-IT" dirty="0" smtClean="0"/>
              <a:t> the JAK2/STAT3 </a:t>
            </a:r>
            <a:r>
              <a:rPr lang="it-IT" dirty="0" err="1" smtClean="0"/>
              <a:t>pathway</a:t>
            </a:r>
            <a:r>
              <a:rPr lang="it-IT" dirty="0" smtClean="0"/>
              <a:t> by </a:t>
            </a:r>
            <a:r>
              <a:rPr lang="it-IT" dirty="0" err="1" smtClean="0"/>
              <a:t>interacting</a:t>
            </a:r>
            <a:r>
              <a:rPr lang="it-IT" dirty="0" smtClean="0"/>
              <a:t> with phospho-Tyr985or JAK2 and </a:t>
            </a:r>
            <a:r>
              <a:rPr lang="it-IT" dirty="0" err="1" smtClean="0"/>
              <a:t>acting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a feedback </a:t>
            </a:r>
            <a:r>
              <a:rPr lang="it-IT" dirty="0" err="1" smtClean="0"/>
              <a:t>inhibitor</a:t>
            </a:r>
            <a:r>
              <a:rPr lang="it-IT" dirty="0" smtClean="0"/>
              <a:t> of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signaling.Protein</a:t>
            </a:r>
            <a:r>
              <a:rPr lang="it-IT" dirty="0" smtClean="0"/>
              <a:t> </a:t>
            </a:r>
            <a:r>
              <a:rPr lang="it-IT" dirty="0" err="1" smtClean="0"/>
              <a:t>tyrosine</a:t>
            </a:r>
            <a:r>
              <a:rPr lang="it-IT" dirty="0" smtClean="0"/>
              <a:t> </a:t>
            </a:r>
            <a:r>
              <a:rPr lang="it-IT" dirty="0" err="1" smtClean="0"/>
              <a:t>phosphatase</a:t>
            </a:r>
            <a:r>
              <a:rPr lang="it-IT" dirty="0" smtClean="0"/>
              <a:t> 1B (PTP1B)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inhibits</a:t>
            </a:r>
            <a:r>
              <a:rPr lang="it-IT" dirty="0" smtClean="0"/>
              <a:t>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signaling</a:t>
            </a:r>
            <a:r>
              <a:rPr lang="it-IT" dirty="0" smtClean="0"/>
              <a:t> </a:t>
            </a:r>
            <a:r>
              <a:rPr lang="it-IT" dirty="0" err="1" smtClean="0"/>
              <a:t>through</a:t>
            </a:r>
            <a:r>
              <a:rPr lang="it-IT" dirty="0" smtClean="0"/>
              <a:t> </a:t>
            </a:r>
            <a:r>
              <a:rPr lang="it-IT" dirty="0" err="1" smtClean="0"/>
              <a:t>dephosphorylation</a:t>
            </a:r>
            <a:r>
              <a:rPr lang="it-IT" dirty="0" smtClean="0"/>
              <a:t> of JAK2. </a:t>
            </a:r>
            <a:r>
              <a:rPr lang="it-IT" dirty="0" err="1" smtClean="0"/>
              <a:t>After</a:t>
            </a:r>
            <a:r>
              <a:rPr lang="it-IT" dirty="0" smtClean="0"/>
              <a:t> JAK2 </a:t>
            </a:r>
            <a:r>
              <a:rPr lang="it-IT" dirty="0" err="1" smtClean="0"/>
              <a:t>activation</a:t>
            </a:r>
            <a:r>
              <a:rPr lang="it-IT" dirty="0" smtClean="0"/>
              <a:t>, SH2-containingproteintyrosine </a:t>
            </a:r>
            <a:r>
              <a:rPr lang="it-IT" dirty="0" err="1" smtClean="0"/>
              <a:t>phosphatase</a:t>
            </a:r>
            <a:r>
              <a:rPr lang="it-IT" dirty="0" smtClean="0"/>
              <a:t> 2 (SHP2) </a:t>
            </a:r>
            <a:r>
              <a:rPr lang="it-IT" dirty="0" err="1" smtClean="0"/>
              <a:t>binds</a:t>
            </a:r>
            <a:r>
              <a:rPr lang="it-IT" dirty="0" smtClean="0"/>
              <a:t> to phospho-Tyr985in the </a:t>
            </a:r>
            <a:r>
              <a:rPr lang="it-IT" dirty="0" err="1" smtClean="0"/>
              <a:t>LepRb</a:t>
            </a:r>
            <a:r>
              <a:rPr lang="it-IT" dirty="0" smtClean="0"/>
              <a:t> and </a:t>
            </a:r>
            <a:r>
              <a:rPr lang="it-IT" dirty="0" err="1" smtClean="0"/>
              <a:t>recruits</a:t>
            </a:r>
            <a:r>
              <a:rPr lang="it-IT" dirty="0" smtClean="0"/>
              <a:t> the </a:t>
            </a:r>
            <a:r>
              <a:rPr lang="it-IT" dirty="0" err="1" smtClean="0"/>
              <a:t>adaptor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growth</a:t>
            </a:r>
            <a:r>
              <a:rPr lang="it-IT" dirty="0" smtClean="0"/>
              <a:t> </a:t>
            </a:r>
            <a:r>
              <a:rPr lang="it-IT" dirty="0" err="1" smtClean="0"/>
              <a:t>factor</a:t>
            </a:r>
            <a:r>
              <a:rPr lang="it-IT" dirty="0" smtClean="0"/>
              <a:t> </a:t>
            </a:r>
            <a:r>
              <a:rPr lang="it-IT" dirty="0" err="1" smtClean="0"/>
              <a:t>receptor-bound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 2 (Grb2),</a:t>
            </a:r>
            <a:r>
              <a:rPr lang="it-IT" dirty="0" err="1" smtClean="0"/>
              <a:t>leading</a:t>
            </a:r>
            <a:r>
              <a:rPr lang="it-IT" dirty="0" smtClean="0"/>
              <a:t> to </a:t>
            </a:r>
            <a:r>
              <a:rPr lang="it-IT" dirty="0" err="1" smtClean="0"/>
              <a:t>activation</a:t>
            </a:r>
            <a:r>
              <a:rPr lang="it-IT" dirty="0" smtClean="0"/>
              <a:t> of the </a:t>
            </a:r>
            <a:r>
              <a:rPr lang="it-IT" dirty="0" err="1" smtClean="0"/>
              <a:t>mitogen-activated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kinase</a:t>
            </a:r>
            <a:r>
              <a:rPr lang="it-IT" dirty="0" smtClean="0"/>
              <a:t> (MAPK) </a:t>
            </a:r>
            <a:r>
              <a:rPr lang="it-IT" dirty="0" err="1" smtClean="0"/>
              <a:t>signaling</a:t>
            </a:r>
            <a:r>
              <a:rPr lang="it-IT" dirty="0" smtClean="0"/>
              <a:t> </a:t>
            </a:r>
            <a:r>
              <a:rPr lang="it-IT" dirty="0" err="1" smtClean="0"/>
              <a:t>cascade</a:t>
            </a:r>
            <a:r>
              <a:rPr lang="it-IT" dirty="0" smtClean="0"/>
              <a:t>.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activates</a:t>
            </a:r>
            <a:r>
              <a:rPr lang="it-IT" dirty="0" smtClean="0"/>
              <a:t> MAPK </a:t>
            </a:r>
            <a:r>
              <a:rPr lang="it-IT" dirty="0" err="1" smtClean="0"/>
              <a:t>independent</a:t>
            </a:r>
            <a:r>
              <a:rPr lang="it-IT" dirty="0" smtClean="0"/>
              <a:t> of SHP2 and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regulatesphosphatidylinositol</a:t>
            </a:r>
            <a:r>
              <a:rPr lang="it-IT" dirty="0" smtClean="0"/>
              <a:t> 3 </a:t>
            </a:r>
            <a:r>
              <a:rPr lang="it-IT" dirty="0" err="1" smtClean="0"/>
              <a:t>kinase</a:t>
            </a:r>
            <a:r>
              <a:rPr lang="it-IT" dirty="0" smtClean="0"/>
              <a:t> (PI3K) </a:t>
            </a:r>
            <a:r>
              <a:rPr lang="it-IT" dirty="0" err="1" smtClean="0"/>
              <a:t>signaling</a:t>
            </a:r>
            <a:r>
              <a:rPr lang="it-IT" dirty="0" smtClean="0"/>
              <a:t> </a:t>
            </a:r>
            <a:r>
              <a:rPr lang="it-IT" dirty="0" err="1" smtClean="0"/>
              <a:t>through</a:t>
            </a:r>
            <a:r>
              <a:rPr lang="it-IT" dirty="0" smtClean="0"/>
              <a:t> </a:t>
            </a: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r>
              <a:rPr lang="it-IT" dirty="0" smtClean="0"/>
              <a:t> </a:t>
            </a:r>
            <a:r>
              <a:rPr lang="it-IT" dirty="0" err="1" smtClean="0"/>
              <a:t>substrate</a:t>
            </a:r>
            <a:r>
              <a:rPr lang="it-IT" dirty="0" smtClean="0"/>
              <a:t> (IRS) </a:t>
            </a:r>
            <a:r>
              <a:rPr lang="it-IT" dirty="0" err="1" smtClean="0"/>
              <a:t>phosphorylation</a:t>
            </a:r>
            <a:r>
              <a:rPr lang="it-IT" dirty="0" smtClean="0"/>
              <a:t>. </a:t>
            </a:r>
            <a:r>
              <a:rPr lang="it-IT" dirty="0" err="1" smtClean="0"/>
              <a:t>Forkhead</a:t>
            </a:r>
            <a:r>
              <a:rPr lang="it-IT" dirty="0" smtClean="0"/>
              <a:t> box O1 (FoxO1), </a:t>
            </a:r>
            <a:r>
              <a:rPr lang="it-IT" dirty="0" err="1" smtClean="0"/>
              <a:t>mammalian</a:t>
            </a:r>
            <a:r>
              <a:rPr lang="it-IT" dirty="0" smtClean="0"/>
              <a:t> target </a:t>
            </a:r>
            <a:r>
              <a:rPr lang="it-IT" dirty="0" err="1" smtClean="0"/>
              <a:t>ofrapamycin</a:t>
            </a:r>
            <a:r>
              <a:rPr lang="it-IT" dirty="0" smtClean="0"/>
              <a:t> (</a:t>
            </a:r>
            <a:r>
              <a:rPr lang="it-IT" dirty="0" err="1" smtClean="0"/>
              <a:t>mTOR</a:t>
            </a:r>
            <a:r>
              <a:rPr lang="it-IT" dirty="0" smtClean="0"/>
              <a:t>), and </a:t>
            </a:r>
            <a:r>
              <a:rPr lang="it-IT" dirty="0" err="1" smtClean="0"/>
              <a:t>phosphodiesterase</a:t>
            </a:r>
            <a:r>
              <a:rPr lang="it-IT" dirty="0" smtClean="0"/>
              <a:t> 3B (PDE3B) are </a:t>
            </a:r>
            <a:r>
              <a:rPr lang="it-IT" dirty="0" err="1" smtClean="0"/>
              <a:t>important</a:t>
            </a:r>
            <a:r>
              <a:rPr lang="it-IT" dirty="0" smtClean="0"/>
              <a:t> downstream targets of PI3K in the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signaling</a:t>
            </a:r>
            <a:r>
              <a:rPr lang="it-IT" dirty="0" smtClean="0"/>
              <a:t> </a:t>
            </a:r>
            <a:r>
              <a:rPr lang="it-IT" dirty="0" err="1" smtClean="0"/>
              <a:t>pathway</a:t>
            </a:r>
            <a:r>
              <a:rPr lang="it-IT" dirty="0" smtClean="0"/>
              <a:t>.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regulates</a:t>
            </a:r>
            <a:r>
              <a:rPr lang="it-IT" dirty="0" smtClean="0"/>
              <a:t> </a:t>
            </a:r>
            <a:r>
              <a:rPr lang="it-IT" dirty="0" err="1" smtClean="0"/>
              <a:t>feedingand</a:t>
            </a:r>
            <a:r>
              <a:rPr lang="it-IT" dirty="0" smtClean="0"/>
              <a:t> </a:t>
            </a:r>
            <a:r>
              <a:rPr lang="it-IT" dirty="0" err="1" smtClean="0"/>
              <a:t>metabolism</a:t>
            </a:r>
            <a:r>
              <a:rPr lang="it-IT" dirty="0" smtClean="0"/>
              <a:t> </a:t>
            </a:r>
            <a:r>
              <a:rPr lang="it-IT" dirty="0" err="1" smtClean="0"/>
              <a:t>through</a:t>
            </a:r>
            <a:r>
              <a:rPr lang="it-IT" dirty="0" smtClean="0"/>
              <a:t> 5’adenosine </a:t>
            </a:r>
            <a:r>
              <a:rPr lang="it-IT" dirty="0" err="1" smtClean="0"/>
              <a:t>monophosphate-activated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kinase</a:t>
            </a:r>
            <a:r>
              <a:rPr lang="it-IT" dirty="0" smtClean="0"/>
              <a:t> (AMPK) and </a:t>
            </a:r>
            <a:r>
              <a:rPr lang="it-IT" dirty="0" err="1" smtClean="0"/>
              <a:t>acetyl-CoA</a:t>
            </a:r>
            <a:r>
              <a:rPr lang="it-IT" dirty="0" smtClean="0"/>
              <a:t> </a:t>
            </a:r>
            <a:r>
              <a:rPr lang="it-IT" dirty="0" err="1" smtClean="0"/>
              <a:t>carboxylase</a:t>
            </a:r>
            <a:r>
              <a:rPr lang="it-IT" dirty="0" smtClean="0"/>
              <a:t> (ACC) in the brain and </a:t>
            </a:r>
            <a:r>
              <a:rPr lang="it-IT" dirty="0" err="1" smtClean="0"/>
              <a:t>peripheralorgans</a:t>
            </a:r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smtClean="0"/>
              <a:t>(14) (PDF)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signaling</a:t>
            </a:r>
            <a:r>
              <a:rPr lang="it-IT" dirty="0" smtClean="0"/>
              <a:t>. </a:t>
            </a:r>
            <a:r>
              <a:rPr lang="it-IT" dirty="0" err="1" smtClean="0"/>
              <a:t>Available</a:t>
            </a:r>
            <a:r>
              <a:rPr lang="it-IT" dirty="0" smtClean="0"/>
              <a:t> from: </a:t>
            </a:r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www.researchgate.net</a:t>
            </a:r>
            <a:r>
              <a:rPr lang="it-IT" dirty="0" smtClean="0"/>
              <a:t>/</a:t>
            </a:r>
            <a:r>
              <a:rPr lang="it-IT" dirty="0" err="1" smtClean="0"/>
              <a:t>publication</a:t>
            </a:r>
            <a:r>
              <a:rPr lang="it-IT" dirty="0" smtClean="0"/>
              <a:t>/8547579_Leptin_signaling [</a:t>
            </a:r>
            <a:r>
              <a:rPr lang="it-IT" dirty="0" err="1" smtClean="0"/>
              <a:t>accessed</a:t>
            </a:r>
            <a:r>
              <a:rPr lang="it-IT" dirty="0" smtClean="0"/>
              <a:t> </a:t>
            </a:r>
            <a:r>
              <a:rPr lang="it-IT" dirty="0" err="1" smtClean="0"/>
              <a:t>Apr</a:t>
            </a:r>
            <a:r>
              <a:rPr lang="it-IT" dirty="0" smtClean="0"/>
              <a:t> 15 2019].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www.researchgate.net</a:t>
            </a:r>
            <a:r>
              <a:rPr lang="it-IT" dirty="0" smtClean="0"/>
              <a:t>/</a:t>
            </a:r>
            <a:r>
              <a:rPr lang="it-IT" dirty="0" err="1" smtClean="0"/>
              <a:t>publication</a:t>
            </a:r>
            <a:r>
              <a:rPr lang="it-IT" dirty="0" smtClean="0"/>
              <a:t>/8547579_Leptin_signaling/</a:t>
            </a:r>
            <a:r>
              <a:rPr lang="it-IT" dirty="0" err="1" smtClean="0"/>
              <a:t>figures?lo</a:t>
            </a:r>
            <a:r>
              <a:rPr lang="it-IT" dirty="0" smtClean="0"/>
              <a:t>=1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337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activates</a:t>
            </a:r>
            <a:r>
              <a:rPr lang="it-IT" dirty="0" smtClean="0"/>
              <a:t> </a:t>
            </a:r>
            <a:r>
              <a:rPr lang="it-IT" dirty="0" err="1" smtClean="0"/>
              <a:t>signal</a:t>
            </a:r>
            <a:r>
              <a:rPr lang="it-IT" dirty="0" smtClean="0"/>
              <a:t> </a:t>
            </a:r>
            <a:r>
              <a:rPr lang="it-IT" dirty="0" err="1" smtClean="0"/>
              <a:t>transducer</a:t>
            </a:r>
            <a:r>
              <a:rPr lang="it-IT" dirty="0" smtClean="0"/>
              <a:t> and </a:t>
            </a:r>
            <a:r>
              <a:rPr lang="it-IT" dirty="0" err="1" smtClean="0"/>
              <a:t>activator</a:t>
            </a:r>
            <a:r>
              <a:rPr lang="it-IT" dirty="0" smtClean="0"/>
              <a:t> of </a:t>
            </a:r>
            <a:r>
              <a:rPr lang="it-IT" dirty="0" err="1" smtClean="0"/>
              <a:t>transcription</a:t>
            </a:r>
            <a:r>
              <a:rPr lang="it-IT" dirty="0" smtClean="0"/>
              <a:t> (STAT) 3 </a:t>
            </a:r>
            <a:r>
              <a:rPr lang="it-IT" dirty="0" err="1" smtClean="0"/>
              <a:t>when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binds</a:t>
            </a:r>
            <a:r>
              <a:rPr lang="it-IT" dirty="0" smtClean="0"/>
              <a:t> to the long </a:t>
            </a:r>
            <a:r>
              <a:rPr lang="it-IT" dirty="0" err="1" smtClean="0"/>
              <a:t>isoform</a:t>
            </a:r>
            <a:r>
              <a:rPr lang="it-IT" dirty="0" smtClean="0"/>
              <a:t> of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r>
              <a:rPr lang="it-IT" dirty="0" smtClean="0"/>
              <a:t> (</a:t>
            </a:r>
            <a:r>
              <a:rPr lang="it-IT" dirty="0" err="1" smtClean="0"/>
              <a:t>LepRb</a:t>
            </a:r>
            <a:r>
              <a:rPr lang="it-IT" dirty="0" smtClean="0"/>
              <a:t>) in the </a:t>
            </a:r>
            <a:r>
              <a:rPr lang="it-IT" dirty="0" err="1" smtClean="0"/>
              <a:t>arcuatenucleus,ventromedial</a:t>
            </a:r>
            <a:r>
              <a:rPr lang="it-IT" dirty="0" smtClean="0"/>
              <a:t> </a:t>
            </a:r>
            <a:r>
              <a:rPr lang="it-IT" dirty="0" err="1" smtClean="0"/>
              <a:t>hypothalamus</a:t>
            </a:r>
            <a:r>
              <a:rPr lang="it-IT" dirty="0" smtClean="0"/>
              <a:t>, and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hypothalamic</a:t>
            </a:r>
            <a:r>
              <a:rPr lang="it-IT" dirty="0" smtClean="0"/>
              <a:t> </a:t>
            </a:r>
            <a:r>
              <a:rPr lang="it-IT" dirty="0" err="1" smtClean="0"/>
              <a:t>neurons</a:t>
            </a:r>
            <a:r>
              <a:rPr lang="it-IT" dirty="0" smtClean="0"/>
              <a:t>. </a:t>
            </a:r>
            <a:r>
              <a:rPr lang="it-IT" dirty="0" err="1" smtClean="0"/>
              <a:t>Activated</a:t>
            </a:r>
            <a:r>
              <a:rPr lang="it-IT" dirty="0" smtClean="0"/>
              <a:t> STAT3 </a:t>
            </a:r>
            <a:r>
              <a:rPr lang="it-IT" dirty="0" err="1" smtClean="0"/>
              <a:t>stimulatespomcexpression</a:t>
            </a:r>
            <a:r>
              <a:rPr lang="it-IT" dirty="0" smtClean="0"/>
              <a:t> and </a:t>
            </a:r>
            <a:r>
              <a:rPr lang="it-IT" dirty="0" err="1" smtClean="0"/>
              <a:t>inhibitsagrpexpression</a:t>
            </a:r>
            <a:r>
              <a:rPr lang="it-IT" dirty="0" smtClean="0"/>
              <a:t> in the </a:t>
            </a:r>
            <a:r>
              <a:rPr lang="it-IT" dirty="0" err="1" smtClean="0"/>
              <a:t>hypothalamus.Leptin</a:t>
            </a:r>
            <a:r>
              <a:rPr lang="it-IT" dirty="0" smtClean="0"/>
              <a:t> and </a:t>
            </a: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signaling</a:t>
            </a:r>
            <a:r>
              <a:rPr lang="it-IT" dirty="0" smtClean="0"/>
              <a:t> </a:t>
            </a:r>
            <a:r>
              <a:rPr lang="it-IT" dirty="0" err="1" smtClean="0"/>
              <a:t>pathways</a:t>
            </a:r>
            <a:r>
              <a:rPr lang="it-IT" dirty="0" smtClean="0"/>
              <a:t> converge on </a:t>
            </a:r>
            <a:r>
              <a:rPr lang="it-IT" dirty="0" err="1" smtClean="0"/>
              <a:t>phosphatidylinositol</a:t>
            </a:r>
            <a:r>
              <a:rPr lang="it-IT" dirty="0" smtClean="0"/>
              <a:t> 3 </a:t>
            </a:r>
            <a:r>
              <a:rPr lang="it-IT" dirty="0" err="1" smtClean="0"/>
              <a:t>kinase</a:t>
            </a:r>
            <a:r>
              <a:rPr lang="it-IT" dirty="0" smtClean="0"/>
              <a:t> (PI3K). </a:t>
            </a:r>
            <a:r>
              <a:rPr lang="it-IT" dirty="0" err="1" smtClean="0"/>
              <a:t>Activation</a:t>
            </a:r>
            <a:r>
              <a:rPr lang="it-IT" dirty="0" smtClean="0"/>
              <a:t> of PI3K by </a:t>
            </a:r>
            <a:r>
              <a:rPr lang="it-IT" dirty="0" err="1" smtClean="0"/>
              <a:t>either</a:t>
            </a:r>
            <a:r>
              <a:rPr lang="it-IT" dirty="0" smtClean="0"/>
              <a:t> </a:t>
            </a:r>
            <a:r>
              <a:rPr lang="it-IT" dirty="0" err="1" smtClean="0"/>
              <a:t>leptin</a:t>
            </a:r>
            <a:r>
              <a:rPr lang="it-IT" dirty="0" smtClean="0"/>
              <a:t> or </a:t>
            </a: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leads</a:t>
            </a:r>
            <a:r>
              <a:rPr lang="it-IT" dirty="0" smtClean="0"/>
              <a:t> to </a:t>
            </a:r>
            <a:r>
              <a:rPr lang="it-IT" dirty="0" err="1" smtClean="0"/>
              <a:t>phosphorylationof</a:t>
            </a:r>
            <a:r>
              <a:rPr lang="it-IT" dirty="0" smtClean="0"/>
              <a:t> </a:t>
            </a:r>
            <a:r>
              <a:rPr lang="it-IT" dirty="0" err="1" smtClean="0"/>
              <a:t>Forkhead</a:t>
            </a:r>
            <a:r>
              <a:rPr lang="it-IT" dirty="0" smtClean="0"/>
              <a:t> box O1 (FoxO1) </a:t>
            </a:r>
            <a:r>
              <a:rPr lang="it-IT" dirty="0" err="1" smtClean="0"/>
              <a:t>through</a:t>
            </a:r>
            <a:r>
              <a:rPr lang="it-IT" dirty="0" smtClean="0"/>
              <a:t> </a:t>
            </a:r>
            <a:r>
              <a:rPr lang="it-IT" dirty="0" err="1" smtClean="0"/>
              <a:t>Akt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can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activate</a:t>
            </a:r>
            <a:r>
              <a:rPr lang="it-IT" dirty="0" smtClean="0"/>
              <a:t> the </a:t>
            </a:r>
            <a:r>
              <a:rPr lang="it-IT" dirty="0" err="1" smtClean="0"/>
              <a:t>mammalian</a:t>
            </a:r>
            <a:r>
              <a:rPr lang="it-IT" dirty="0" smtClean="0"/>
              <a:t> target of </a:t>
            </a:r>
            <a:r>
              <a:rPr lang="it-IT" dirty="0" err="1" smtClean="0"/>
              <a:t>rapamycin</a:t>
            </a:r>
            <a:r>
              <a:rPr lang="it-IT" dirty="0" smtClean="0"/>
              <a:t> (</a:t>
            </a:r>
            <a:r>
              <a:rPr lang="it-IT" dirty="0" err="1" smtClean="0"/>
              <a:t>mTOR</a:t>
            </a:r>
            <a:r>
              <a:rPr lang="it-IT" dirty="0" smtClean="0"/>
              <a:t>). </a:t>
            </a:r>
            <a:r>
              <a:rPr lang="it-IT" dirty="0" err="1" smtClean="0"/>
              <a:t>Inactivation</a:t>
            </a:r>
            <a:r>
              <a:rPr lang="it-IT" dirty="0" smtClean="0"/>
              <a:t> of FoxO1 by </a:t>
            </a:r>
            <a:r>
              <a:rPr lang="it-IT" dirty="0" err="1" smtClean="0"/>
              <a:t>phosphorylationresults</a:t>
            </a:r>
            <a:r>
              <a:rPr lang="it-IT" dirty="0" smtClean="0"/>
              <a:t> in </a:t>
            </a:r>
            <a:r>
              <a:rPr lang="it-IT" dirty="0" err="1" smtClean="0"/>
              <a:t>its</a:t>
            </a:r>
            <a:r>
              <a:rPr lang="it-IT" dirty="0" smtClean="0"/>
              <a:t> export from the </a:t>
            </a:r>
            <a:r>
              <a:rPr lang="it-IT" dirty="0" err="1" smtClean="0"/>
              <a:t>nucleus</a:t>
            </a:r>
            <a:r>
              <a:rPr lang="it-IT" dirty="0" smtClean="0"/>
              <a:t> and </a:t>
            </a:r>
            <a:r>
              <a:rPr lang="it-IT" dirty="0" err="1" smtClean="0"/>
              <a:t>allows</a:t>
            </a:r>
            <a:r>
              <a:rPr lang="it-IT" dirty="0" smtClean="0"/>
              <a:t> for the </a:t>
            </a:r>
            <a:r>
              <a:rPr lang="it-IT" dirty="0" err="1" smtClean="0"/>
              <a:t>binding</a:t>
            </a:r>
            <a:r>
              <a:rPr lang="it-IT" dirty="0" smtClean="0"/>
              <a:t> of STAT3 </a:t>
            </a:r>
            <a:r>
              <a:rPr lang="it-IT" dirty="0" err="1" smtClean="0"/>
              <a:t>topomcoragrppromoter</a:t>
            </a:r>
            <a:r>
              <a:rPr lang="it-IT" dirty="0" smtClean="0"/>
              <a:t>. In </a:t>
            </a:r>
            <a:r>
              <a:rPr lang="it-IT" dirty="0" err="1" smtClean="0"/>
              <a:t>addition</a:t>
            </a:r>
            <a:r>
              <a:rPr lang="it-IT" dirty="0" smtClean="0"/>
              <a:t>, the </a:t>
            </a:r>
            <a:r>
              <a:rPr lang="it-IT" dirty="0" err="1" smtClean="0"/>
              <a:t>leptin-mediated</a:t>
            </a:r>
            <a:r>
              <a:rPr lang="it-IT" dirty="0" smtClean="0"/>
              <a:t> </a:t>
            </a:r>
            <a:r>
              <a:rPr lang="it-IT" dirty="0" err="1" smtClean="0"/>
              <a:t>activation</a:t>
            </a:r>
            <a:r>
              <a:rPr lang="it-IT" dirty="0" smtClean="0"/>
              <a:t> of PI3Krecruits </a:t>
            </a:r>
            <a:r>
              <a:rPr lang="it-IT" dirty="0" err="1" smtClean="0"/>
              <a:t>phosphodiesterase</a:t>
            </a:r>
            <a:r>
              <a:rPr lang="it-IT" dirty="0" smtClean="0"/>
              <a:t> 3B (PDE3B), </a:t>
            </a:r>
            <a:r>
              <a:rPr lang="it-IT" dirty="0" err="1" smtClean="0"/>
              <a:t>thereby</a:t>
            </a:r>
            <a:r>
              <a:rPr lang="it-IT" dirty="0" smtClean="0"/>
              <a:t> </a:t>
            </a:r>
            <a:r>
              <a:rPr lang="it-IT" dirty="0" err="1" smtClean="0"/>
              <a:t>reducing</a:t>
            </a:r>
            <a:r>
              <a:rPr lang="it-IT" dirty="0" smtClean="0"/>
              <a:t> </a:t>
            </a:r>
            <a:r>
              <a:rPr lang="it-IT" dirty="0" err="1" smtClean="0"/>
              <a:t>cAMP</a:t>
            </a:r>
            <a:r>
              <a:rPr lang="it-IT" dirty="0" smtClean="0"/>
              <a:t> (</a:t>
            </a:r>
            <a:r>
              <a:rPr lang="it-IT" dirty="0" err="1" smtClean="0"/>
              <a:t>cyclic</a:t>
            </a:r>
            <a:r>
              <a:rPr lang="it-IT" dirty="0" smtClean="0"/>
              <a:t> adenosine </a:t>
            </a:r>
            <a:r>
              <a:rPr lang="it-IT" dirty="0" err="1" smtClean="0"/>
              <a:t>monophosphate</a:t>
            </a:r>
            <a:r>
              <a:rPr lang="it-IT" dirty="0" smtClean="0"/>
              <a:t>) </a:t>
            </a:r>
            <a:r>
              <a:rPr lang="it-IT" dirty="0" err="1" smtClean="0"/>
              <a:t>levels</a:t>
            </a:r>
            <a:r>
              <a:rPr lang="it-IT" dirty="0" smtClean="0"/>
              <a:t>. STAT3 </a:t>
            </a:r>
            <a:r>
              <a:rPr lang="it-IT" dirty="0" err="1" smtClean="0"/>
              <a:t>increases</a:t>
            </a:r>
            <a:r>
              <a:rPr lang="it-IT" dirty="0" smtClean="0"/>
              <a:t> the </a:t>
            </a:r>
            <a:r>
              <a:rPr lang="it-IT" dirty="0" err="1" smtClean="0"/>
              <a:t>expression</a:t>
            </a:r>
            <a:r>
              <a:rPr lang="it-IT" dirty="0" smtClean="0"/>
              <a:t> of </a:t>
            </a:r>
            <a:r>
              <a:rPr lang="it-IT" dirty="0" err="1" smtClean="0"/>
              <a:t>suppressor</a:t>
            </a:r>
            <a:r>
              <a:rPr lang="it-IT" dirty="0" smtClean="0"/>
              <a:t> </a:t>
            </a:r>
            <a:r>
              <a:rPr lang="it-IT" dirty="0" err="1" smtClean="0"/>
              <a:t>ofcytokine</a:t>
            </a:r>
            <a:r>
              <a:rPr lang="it-IT" dirty="0" smtClean="0"/>
              <a:t> </a:t>
            </a:r>
            <a:r>
              <a:rPr lang="it-IT" dirty="0" err="1" smtClean="0"/>
              <a:t>signaling</a:t>
            </a:r>
            <a:r>
              <a:rPr lang="it-IT" dirty="0" smtClean="0"/>
              <a:t> 3 (SOCS3),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leads</a:t>
            </a:r>
            <a:r>
              <a:rPr lang="it-IT" dirty="0" smtClean="0"/>
              <a:t> to feedback </a:t>
            </a:r>
            <a:r>
              <a:rPr lang="it-IT" dirty="0" err="1" smtClean="0"/>
              <a:t>inhibition</a:t>
            </a:r>
            <a:r>
              <a:rPr lang="it-IT" dirty="0" smtClean="0"/>
              <a:t> of </a:t>
            </a:r>
            <a:r>
              <a:rPr lang="it-IT" dirty="0" err="1" smtClean="0"/>
              <a:t>leptin</a:t>
            </a:r>
            <a:r>
              <a:rPr lang="it-IT" dirty="0" smtClean="0"/>
              <a:t> and </a:t>
            </a: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signaling.Abbreviation</a:t>
            </a:r>
            <a:r>
              <a:rPr lang="it-IT" dirty="0" smtClean="0"/>
              <a:t>: JAK2, Janus </a:t>
            </a:r>
            <a:r>
              <a:rPr lang="it-IT" dirty="0" err="1" smtClean="0"/>
              <a:t>kinase</a:t>
            </a:r>
            <a:r>
              <a:rPr lang="it-IT" dirty="0" smtClean="0"/>
              <a:t> 2. 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www.researchgate.net</a:t>
            </a:r>
            <a:r>
              <a:rPr lang="it-IT" dirty="0" smtClean="0"/>
              <a:t>/</a:t>
            </a:r>
            <a:r>
              <a:rPr lang="it-IT" dirty="0" err="1" smtClean="0"/>
              <a:t>publication</a:t>
            </a:r>
            <a:r>
              <a:rPr lang="it-IT" dirty="0" smtClean="0"/>
              <a:t>/8547579_Leptin_signaling/</a:t>
            </a:r>
            <a:r>
              <a:rPr lang="it-IT" dirty="0" err="1" smtClean="0"/>
              <a:t>figures?lo</a:t>
            </a:r>
            <a:r>
              <a:rPr lang="it-IT" dirty="0" smtClean="0"/>
              <a:t>=1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464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coledrotman.wordpress.com</a:t>
            </a:r>
            <a:r>
              <a:rPr lang="it-IT" dirty="0" smtClean="0"/>
              <a:t>/2013/07/30/a-</a:t>
            </a:r>
            <a:r>
              <a:rPr lang="it-IT" dirty="0" err="1" smtClean="0"/>
              <a:t>simplified</a:t>
            </a:r>
            <a:r>
              <a:rPr lang="it-IT" dirty="0" smtClean="0"/>
              <a:t>-</a:t>
            </a:r>
            <a:r>
              <a:rPr lang="it-IT" dirty="0" err="1" smtClean="0"/>
              <a:t>version</a:t>
            </a:r>
            <a:r>
              <a:rPr lang="it-IT" dirty="0" smtClean="0"/>
              <a:t>-of-the-</a:t>
            </a:r>
            <a:r>
              <a:rPr lang="it-IT" dirty="0" err="1" smtClean="0"/>
              <a:t>leptin</a:t>
            </a:r>
            <a:r>
              <a:rPr lang="it-IT" dirty="0" smtClean="0"/>
              <a:t>-</a:t>
            </a:r>
            <a:r>
              <a:rPr lang="it-IT" dirty="0" err="1" smtClean="0"/>
              <a:t>signaling-pathway</a:t>
            </a:r>
            <a:r>
              <a:rPr lang="it-IT" dirty="0" smtClean="0"/>
              <a:t>/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919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Figure 1: </a:t>
            </a:r>
            <a:r>
              <a:rPr lang="it-IT" dirty="0" err="1" smtClean="0"/>
              <a:t>Leptin</a:t>
            </a:r>
            <a:r>
              <a:rPr lang="it-IT" dirty="0" smtClean="0"/>
              <a:t> responsive </a:t>
            </a:r>
            <a:r>
              <a:rPr lang="it-IT" dirty="0" err="1" smtClean="0"/>
              <a:t>regions</a:t>
            </a:r>
            <a:r>
              <a:rPr lang="it-IT" dirty="0" smtClean="0"/>
              <a:t> of the </a:t>
            </a:r>
            <a:r>
              <a:rPr lang="it-IT" dirty="0" err="1" smtClean="0"/>
              <a:t>hypothalamus</a:t>
            </a:r>
            <a:r>
              <a:rPr lang="it-IT" dirty="0" smtClean="0"/>
              <a:t>. </a:t>
            </a:r>
            <a:r>
              <a:rPr lang="it-IT" dirty="0" err="1" smtClean="0"/>
              <a:t>Within</a:t>
            </a:r>
            <a:r>
              <a:rPr lang="it-IT" dirty="0" smtClean="0"/>
              <a:t> the </a:t>
            </a:r>
            <a:r>
              <a:rPr lang="it-IT" dirty="0" err="1" smtClean="0"/>
              <a:t>hypothala-mus</a:t>
            </a:r>
            <a:r>
              <a:rPr lang="it-IT" dirty="0" smtClean="0"/>
              <a:t>, </a:t>
            </a:r>
            <a:r>
              <a:rPr lang="it-IT" dirty="0" err="1" smtClean="0"/>
              <a:t>heterogeneous</a:t>
            </a:r>
            <a:r>
              <a:rPr lang="it-IT" dirty="0" smtClean="0"/>
              <a:t> </a:t>
            </a:r>
            <a:r>
              <a:rPr lang="it-IT" dirty="0" err="1" smtClean="0"/>
              <a:t>populations</a:t>
            </a:r>
            <a:r>
              <a:rPr lang="it-IT" dirty="0" smtClean="0"/>
              <a:t> of </a:t>
            </a:r>
            <a:r>
              <a:rPr lang="it-IT" dirty="0" err="1" smtClean="0"/>
              <a:t>leptin</a:t>
            </a:r>
            <a:r>
              <a:rPr lang="it-IT" dirty="0" smtClean="0"/>
              <a:t>-responsive </a:t>
            </a:r>
            <a:r>
              <a:rPr lang="it-IT" dirty="0" err="1" smtClean="0"/>
              <a:t>neurons</a:t>
            </a:r>
            <a:r>
              <a:rPr lang="it-IT" dirty="0" smtClean="0"/>
              <a:t> are </a:t>
            </a:r>
            <a:r>
              <a:rPr lang="it-IT" dirty="0" err="1" smtClean="0"/>
              <a:t>found</a:t>
            </a:r>
            <a:r>
              <a:rPr lang="it-IT" dirty="0" smtClean="0"/>
              <a:t> in the ARC,VMH, DMH, and LHA. The ARC and VMH </a:t>
            </a:r>
            <a:r>
              <a:rPr lang="it-IT" dirty="0" err="1" smtClean="0"/>
              <a:t>regions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implicated</a:t>
            </a:r>
            <a:r>
              <a:rPr lang="it-IT" dirty="0" smtClean="0"/>
              <a:t> in the </a:t>
            </a:r>
            <a:r>
              <a:rPr lang="it-IT" dirty="0" err="1" smtClean="0"/>
              <a:t>leptin-mediated</a:t>
            </a:r>
            <a:r>
              <a:rPr lang="it-IT" dirty="0" smtClean="0"/>
              <a:t> control of </a:t>
            </a:r>
            <a:r>
              <a:rPr lang="it-IT" dirty="0" err="1" smtClean="0"/>
              <a:t>glucose</a:t>
            </a:r>
            <a:r>
              <a:rPr lang="it-IT" dirty="0" smtClean="0"/>
              <a:t> </a:t>
            </a:r>
            <a:r>
              <a:rPr lang="it-IT" dirty="0" err="1" smtClean="0"/>
              <a:t>regulation</a:t>
            </a:r>
            <a:r>
              <a:rPr lang="it-IT" dirty="0" smtClean="0"/>
              <a:t>, </a:t>
            </a:r>
            <a:r>
              <a:rPr lang="it-IT" dirty="0" err="1" smtClean="0"/>
              <a:t>including</a:t>
            </a:r>
            <a:r>
              <a:rPr lang="it-IT" dirty="0" smtClean="0"/>
              <a:t> the </a:t>
            </a:r>
            <a:r>
              <a:rPr lang="it-IT" dirty="0" err="1" smtClean="0"/>
              <a:t>AgRP</a:t>
            </a:r>
            <a:r>
              <a:rPr lang="it-IT" dirty="0" smtClean="0"/>
              <a:t> and POMC </a:t>
            </a:r>
            <a:r>
              <a:rPr lang="it-IT" dirty="0" err="1" smtClean="0"/>
              <a:t>neurons</a:t>
            </a:r>
            <a:r>
              <a:rPr lang="it-IT" dirty="0" smtClean="0"/>
              <a:t> </a:t>
            </a:r>
            <a:r>
              <a:rPr lang="it-IT" dirty="0" err="1" smtClean="0"/>
              <a:t>ofthe</a:t>
            </a:r>
            <a:r>
              <a:rPr lang="it-IT" dirty="0" smtClean="0"/>
              <a:t> ARC </a:t>
            </a:r>
            <a:r>
              <a:rPr lang="it-IT" dirty="0" err="1" smtClean="0"/>
              <a:t>that</a:t>
            </a:r>
            <a:r>
              <a:rPr lang="it-IT" dirty="0" smtClean="0"/>
              <a:t> are </a:t>
            </a:r>
            <a:r>
              <a:rPr lang="it-IT" dirty="0" err="1" smtClean="0"/>
              <a:t>inhibited</a:t>
            </a:r>
            <a:r>
              <a:rPr lang="it-IT" dirty="0" smtClean="0"/>
              <a:t> and </a:t>
            </a:r>
            <a:r>
              <a:rPr lang="it-IT" dirty="0" err="1" smtClean="0"/>
              <a:t>stimulated</a:t>
            </a:r>
            <a:r>
              <a:rPr lang="it-IT" dirty="0" smtClean="0"/>
              <a:t> by </a:t>
            </a:r>
            <a:r>
              <a:rPr lang="it-IT" dirty="0" err="1" smtClean="0"/>
              <a:t>leptin</a:t>
            </a:r>
            <a:r>
              <a:rPr lang="it-IT" dirty="0" smtClean="0"/>
              <a:t>, </a:t>
            </a:r>
            <a:r>
              <a:rPr lang="it-IT" dirty="0" err="1" smtClean="0"/>
              <a:t>respectively</a:t>
            </a:r>
            <a:r>
              <a:rPr lang="it-IT" dirty="0" smtClean="0"/>
              <a:t>, and the </a:t>
            </a:r>
            <a:r>
              <a:rPr lang="it-IT" dirty="0" err="1" smtClean="0"/>
              <a:t>leptin-stimulated</a:t>
            </a:r>
            <a:r>
              <a:rPr lang="it-IT" dirty="0" smtClean="0"/>
              <a:t> SF1 </a:t>
            </a:r>
            <a:r>
              <a:rPr lang="it-IT" dirty="0" err="1" smtClean="0"/>
              <a:t>neurons</a:t>
            </a:r>
            <a:r>
              <a:rPr lang="it-IT" dirty="0" smtClean="0"/>
              <a:t> of the VMH. </a:t>
            </a:r>
            <a:r>
              <a:rPr lang="it-IT" dirty="0" err="1" smtClean="0"/>
              <a:t>Further</a:t>
            </a:r>
            <a:r>
              <a:rPr lang="it-IT" dirty="0" smtClean="0"/>
              <a:t> </a:t>
            </a:r>
            <a:r>
              <a:rPr lang="it-IT" dirty="0" err="1" smtClean="0"/>
              <a:t>research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necessary</a:t>
            </a:r>
            <a:r>
              <a:rPr lang="it-IT" dirty="0" smtClean="0"/>
              <a:t> to </a:t>
            </a:r>
            <a:r>
              <a:rPr lang="it-IT" dirty="0" err="1" smtClean="0"/>
              <a:t>determinewhether</a:t>
            </a:r>
            <a:r>
              <a:rPr lang="it-IT" dirty="0" smtClean="0"/>
              <a:t>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leptin</a:t>
            </a:r>
            <a:r>
              <a:rPr lang="it-IT" dirty="0" smtClean="0"/>
              <a:t>-responsive </a:t>
            </a:r>
            <a:r>
              <a:rPr lang="it-IT" dirty="0" err="1" smtClean="0"/>
              <a:t>neurons</a:t>
            </a:r>
            <a:r>
              <a:rPr lang="it-IT" dirty="0" smtClean="0"/>
              <a:t> in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regions</a:t>
            </a:r>
            <a:r>
              <a:rPr lang="it-IT" dirty="0" smtClean="0"/>
              <a:t> and in the DMH and LHA </a:t>
            </a:r>
            <a:r>
              <a:rPr lang="it-IT" dirty="0" err="1" smtClean="0"/>
              <a:t>mayalso</a:t>
            </a:r>
            <a:r>
              <a:rPr lang="it-IT" dirty="0" smtClean="0"/>
              <a:t> play a </a:t>
            </a:r>
            <a:r>
              <a:rPr lang="it-IT" dirty="0" err="1" smtClean="0"/>
              <a:t>role</a:t>
            </a:r>
            <a:r>
              <a:rPr lang="it-IT" dirty="0" smtClean="0"/>
              <a:t> in </a:t>
            </a:r>
            <a:r>
              <a:rPr lang="it-IT" dirty="0" err="1" smtClean="0"/>
              <a:t>glucose</a:t>
            </a:r>
            <a:r>
              <a:rPr lang="it-IT" dirty="0" smtClean="0"/>
              <a:t> </a:t>
            </a:r>
            <a:r>
              <a:rPr lang="it-IT" dirty="0" err="1" smtClean="0"/>
              <a:t>regulation</a:t>
            </a:r>
            <a:r>
              <a:rPr lang="it-IT" dirty="0" smtClean="0"/>
              <a:t>. </a:t>
            </a:r>
            <a:r>
              <a:rPr lang="it-IT" dirty="0" err="1" smtClean="0"/>
              <a:t>There</a:t>
            </a:r>
            <a:r>
              <a:rPr lang="it-IT" dirty="0" smtClean="0"/>
              <a:t> are </a:t>
            </a:r>
            <a:r>
              <a:rPr lang="it-IT" dirty="0" err="1" smtClean="0"/>
              <a:t>extensive</a:t>
            </a:r>
            <a:r>
              <a:rPr lang="it-IT" dirty="0" smtClean="0"/>
              <a:t> </a:t>
            </a:r>
            <a:r>
              <a:rPr lang="it-IT" dirty="0" err="1" smtClean="0"/>
              <a:t>interconnections</a:t>
            </a:r>
            <a:r>
              <a:rPr lang="it-IT" dirty="0" smtClean="0"/>
              <a:t> </a:t>
            </a:r>
            <a:r>
              <a:rPr lang="it-IT" dirty="0" err="1" smtClean="0"/>
              <a:t>amongthese</a:t>
            </a:r>
            <a:r>
              <a:rPr lang="it-IT" dirty="0" smtClean="0"/>
              <a:t> </a:t>
            </a:r>
            <a:r>
              <a:rPr lang="it-IT" dirty="0" err="1" smtClean="0"/>
              <a:t>four</a:t>
            </a:r>
            <a:r>
              <a:rPr lang="it-IT" dirty="0" smtClean="0"/>
              <a:t> </a:t>
            </a:r>
            <a:r>
              <a:rPr lang="it-IT" dirty="0" err="1" smtClean="0"/>
              <a:t>hypothalamic</a:t>
            </a:r>
            <a:r>
              <a:rPr lang="it-IT" dirty="0" smtClean="0"/>
              <a:t> </a:t>
            </a:r>
            <a:r>
              <a:rPr lang="it-IT" dirty="0" err="1" smtClean="0"/>
              <a:t>regions</a:t>
            </a:r>
            <a:r>
              <a:rPr lang="it-IT" dirty="0" smtClean="0"/>
              <a:t> (</a:t>
            </a:r>
            <a:r>
              <a:rPr lang="it-IT" dirty="0" err="1" smtClean="0"/>
              <a:t>arrows</a:t>
            </a:r>
            <a:r>
              <a:rPr lang="it-IT" dirty="0" smtClean="0"/>
              <a:t>)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well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the PVN, a </a:t>
            </a:r>
            <a:r>
              <a:rPr lang="it-IT" dirty="0" err="1" smtClean="0"/>
              <a:t>region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mediatesdownstream</a:t>
            </a:r>
            <a:r>
              <a:rPr lang="it-IT" dirty="0" smtClean="0"/>
              <a:t> </a:t>
            </a:r>
            <a:r>
              <a:rPr lang="it-IT" dirty="0" err="1" smtClean="0"/>
              <a:t>effects</a:t>
            </a:r>
            <a:r>
              <a:rPr lang="it-IT" dirty="0" smtClean="0"/>
              <a:t> of </a:t>
            </a:r>
            <a:r>
              <a:rPr lang="it-IT" dirty="0" err="1" smtClean="0"/>
              <a:t>AgRP</a:t>
            </a:r>
            <a:r>
              <a:rPr lang="it-IT" dirty="0" smtClean="0"/>
              <a:t> and POMC </a:t>
            </a:r>
            <a:r>
              <a:rPr lang="it-IT" dirty="0" err="1" smtClean="0"/>
              <a:t>neurons</a:t>
            </a:r>
            <a:r>
              <a:rPr lang="it-IT" dirty="0" smtClean="0"/>
              <a:t> on </a:t>
            </a:r>
            <a:r>
              <a:rPr lang="it-IT" dirty="0" err="1" smtClean="0"/>
              <a:t>food</a:t>
            </a:r>
            <a:r>
              <a:rPr lang="it-IT" dirty="0" smtClean="0"/>
              <a:t> </a:t>
            </a:r>
            <a:r>
              <a:rPr lang="it-IT" dirty="0" err="1" smtClean="0"/>
              <a:t>intake</a:t>
            </a:r>
            <a:r>
              <a:rPr lang="it-IT" dirty="0" smtClean="0"/>
              <a:t> and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expenditurevia</a:t>
            </a:r>
            <a:r>
              <a:rPr lang="it-IT" dirty="0" smtClean="0"/>
              <a:t> MC4Rs. </a:t>
            </a:r>
            <a:r>
              <a:rPr lang="it-IT" dirty="0" err="1" smtClean="0"/>
              <a:t>There</a:t>
            </a:r>
            <a:r>
              <a:rPr lang="it-IT" dirty="0" smtClean="0"/>
              <a:t> are </a:t>
            </a:r>
            <a:r>
              <a:rPr lang="it-IT" dirty="0" err="1" smtClean="0"/>
              <a:t>additional</a:t>
            </a:r>
            <a:r>
              <a:rPr lang="it-IT" dirty="0" smtClean="0"/>
              <a:t> </a:t>
            </a:r>
            <a:r>
              <a:rPr lang="it-IT" dirty="0" err="1" smtClean="0"/>
              <a:t>projections</a:t>
            </a:r>
            <a:r>
              <a:rPr lang="it-IT" dirty="0" smtClean="0"/>
              <a:t> to extra-</a:t>
            </a:r>
            <a:r>
              <a:rPr lang="it-IT" dirty="0" err="1" smtClean="0"/>
              <a:t>hypothalamic</a:t>
            </a:r>
            <a:r>
              <a:rPr lang="it-IT" dirty="0" smtClean="0"/>
              <a:t> </a:t>
            </a:r>
            <a:r>
              <a:rPr lang="it-IT" dirty="0" err="1" smtClean="0"/>
              <a:t>regions</a:t>
            </a:r>
            <a:r>
              <a:rPr lang="it-IT" dirty="0" smtClean="0"/>
              <a:t> </a:t>
            </a:r>
            <a:r>
              <a:rPr lang="it-IT" dirty="0" err="1" smtClean="0"/>
              <a:t>includingbrainstem</a:t>
            </a:r>
            <a:r>
              <a:rPr lang="it-IT" dirty="0" smtClean="0"/>
              <a:t> </a:t>
            </a:r>
            <a:r>
              <a:rPr lang="it-IT" dirty="0" err="1" smtClean="0"/>
              <a:t>regions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mediate </a:t>
            </a:r>
            <a:r>
              <a:rPr lang="it-IT" dirty="0" err="1" smtClean="0"/>
              <a:t>autonomic</a:t>
            </a:r>
            <a:r>
              <a:rPr lang="it-IT" dirty="0" smtClean="0"/>
              <a:t> </a:t>
            </a:r>
            <a:r>
              <a:rPr lang="it-IT" dirty="0" err="1" smtClean="0"/>
              <a:t>outputs</a:t>
            </a:r>
            <a:r>
              <a:rPr lang="it-IT" dirty="0" smtClean="0"/>
              <a:t>. </a:t>
            </a:r>
            <a:r>
              <a:rPr lang="it-IT" dirty="0" err="1" smtClean="0"/>
              <a:t>Thus</a:t>
            </a:r>
            <a:r>
              <a:rPr lang="it-IT" dirty="0" smtClean="0"/>
              <a:t>, the full </a:t>
            </a:r>
            <a:r>
              <a:rPr lang="it-IT" dirty="0" err="1" smtClean="0"/>
              <a:t>pathways</a:t>
            </a:r>
            <a:r>
              <a:rPr lang="it-IT" dirty="0" smtClean="0"/>
              <a:t> </a:t>
            </a:r>
            <a:r>
              <a:rPr lang="it-IT" dirty="0" err="1" smtClean="0"/>
              <a:t>thattranslate</a:t>
            </a:r>
            <a:r>
              <a:rPr lang="it-IT" dirty="0" smtClean="0"/>
              <a:t>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action</a:t>
            </a:r>
            <a:r>
              <a:rPr lang="it-IT" dirty="0" smtClean="0"/>
              <a:t> </a:t>
            </a:r>
            <a:r>
              <a:rPr lang="it-IT" dirty="0" err="1" smtClean="0"/>
              <a:t>within</a:t>
            </a:r>
            <a:r>
              <a:rPr lang="it-IT" dirty="0" smtClean="0"/>
              <a:t> </a:t>
            </a:r>
            <a:r>
              <a:rPr lang="it-IT" dirty="0" err="1" smtClean="0"/>
              <a:t>specific</a:t>
            </a:r>
            <a:r>
              <a:rPr lang="it-IT" dirty="0" smtClean="0"/>
              <a:t> </a:t>
            </a:r>
            <a:r>
              <a:rPr lang="it-IT" dirty="0" err="1" smtClean="0"/>
              <a:t>hypothalamic</a:t>
            </a:r>
            <a:r>
              <a:rPr lang="it-IT" dirty="0" smtClean="0"/>
              <a:t> </a:t>
            </a:r>
            <a:r>
              <a:rPr lang="it-IT" dirty="0" err="1" smtClean="0"/>
              <a:t>neuronal</a:t>
            </a:r>
            <a:r>
              <a:rPr lang="it-IT" dirty="0" smtClean="0"/>
              <a:t> </a:t>
            </a:r>
            <a:r>
              <a:rPr lang="it-IT" dirty="0" err="1" smtClean="0"/>
              <a:t>populations</a:t>
            </a:r>
            <a:r>
              <a:rPr lang="it-IT" dirty="0" smtClean="0"/>
              <a:t> to </a:t>
            </a:r>
            <a:r>
              <a:rPr lang="it-IT" dirty="0" err="1" smtClean="0"/>
              <a:t>afinalperipheral</a:t>
            </a:r>
            <a:r>
              <a:rPr lang="it-IT" dirty="0" smtClean="0"/>
              <a:t> </a:t>
            </a:r>
            <a:r>
              <a:rPr lang="it-IT" dirty="0" err="1" smtClean="0"/>
              <a:t>effect</a:t>
            </a:r>
            <a:r>
              <a:rPr lang="it-IT" dirty="0" smtClean="0"/>
              <a:t> on </a:t>
            </a:r>
            <a:r>
              <a:rPr lang="it-IT" dirty="0" err="1" smtClean="0"/>
              <a:t>glucose</a:t>
            </a:r>
            <a:r>
              <a:rPr lang="it-IT" dirty="0" smtClean="0"/>
              <a:t> </a:t>
            </a:r>
            <a:r>
              <a:rPr lang="it-IT" dirty="0" err="1" smtClean="0"/>
              <a:t>homeostasis</a:t>
            </a:r>
            <a:r>
              <a:rPr lang="it-IT" dirty="0" smtClean="0"/>
              <a:t> </a:t>
            </a:r>
            <a:r>
              <a:rPr lang="it-IT" dirty="0" err="1" smtClean="0"/>
              <a:t>may</a:t>
            </a:r>
            <a:r>
              <a:rPr lang="it-IT" dirty="0" smtClean="0"/>
              <a:t> be multi-</a:t>
            </a:r>
            <a:r>
              <a:rPr lang="it-IT" dirty="0" err="1" smtClean="0"/>
              <a:t>synaptic</a:t>
            </a:r>
            <a:r>
              <a:rPr lang="it-IT" dirty="0" smtClean="0"/>
              <a:t>, and </a:t>
            </a:r>
            <a:r>
              <a:rPr lang="it-IT" dirty="0" err="1" smtClean="0"/>
              <a:t>remain</a:t>
            </a:r>
            <a:r>
              <a:rPr lang="it-IT" dirty="0" smtClean="0"/>
              <a:t> to be </a:t>
            </a:r>
            <a:r>
              <a:rPr lang="it-IT" dirty="0" err="1" smtClean="0"/>
              <a:t>fullydelineated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www.sciencedirect.com</a:t>
            </a:r>
            <a:r>
              <a:rPr lang="it-IT" dirty="0" smtClean="0"/>
              <a:t>/science/</a:t>
            </a:r>
            <a:r>
              <a:rPr lang="it-IT" dirty="0" err="1" smtClean="0"/>
              <a:t>article</a:t>
            </a:r>
            <a:r>
              <a:rPr lang="it-IT" dirty="0" smtClean="0"/>
              <a:t>/pii/S2212877817301758#fig1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3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stimulus</a:t>
            </a:r>
            <a:r>
              <a:rPr lang="it-IT" dirty="0" smtClean="0"/>
              <a:t>–</a:t>
            </a:r>
            <a:r>
              <a:rPr lang="it-IT" dirty="0" err="1" smtClean="0"/>
              <a:t>secretion</a:t>
            </a:r>
            <a:r>
              <a:rPr lang="it-IT" dirty="0" smtClean="0"/>
              <a:t> </a:t>
            </a:r>
            <a:r>
              <a:rPr lang="it-IT" dirty="0" err="1" smtClean="0"/>
              <a:t>coupling</a:t>
            </a:r>
            <a:r>
              <a:rPr lang="it-IT" dirty="0" smtClean="0"/>
              <a:t> of </a:t>
            </a:r>
            <a:r>
              <a:rPr lang="it-IT" dirty="0" err="1" smtClean="0"/>
              <a:t>pancreatic</a:t>
            </a:r>
            <a:r>
              <a:rPr lang="it-IT" dirty="0" smtClean="0"/>
              <a:t> β-</a:t>
            </a:r>
            <a:r>
              <a:rPr lang="it-IT" dirty="0" err="1" smtClean="0"/>
              <a:t>cells</a:t>
            </a:r>
            <a:r>
              <a:rPr lang="it-IT" dirty="0" smtClean="0"/>
              <a:t> </a:t>
            </a:r>
            <a:r>
              <a:rPr lang="it-IT" dirty="0" err="1" smtClean="0"/>
              <a:t>involves</a:t>
            </a:r>
            <a:r>
              <a:rPr lang="it-IT" dirty="0" smtClean="0"/>
              <a:t> </a:t>
            </a:r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steps</a:t>
            </a:r>
            <a:r>
              <a:rPr lang="it-IT" dirty="0" smtClean="0"/>
              <a:t>. </a:t>
            </a:r>
            <a:r>
              <a:rPr lang="it-IT" dirty="0" err="1" smtClean="0"/>
              <a:t>Glucose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incorporated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the </a:t>
            </a:r>
            <a:r>
              <a:rPr lang="it-IT" dirty="0" err="1" smtClean="0"/>
              <a:t>cytosol</a:t>
            </a:r>
            <a:r>
              <a:rPr lang="it-IT" dirty="0" smtClean="0"/>
              <a:t> </a:t>
            </a:r>
            <a:r>
              <a:rPr lang="it-IT" dirty="0" err="1" smtClean="0"/>
              <a:t>through</a:t>
            </a:r>
            <a:r>
              <a:rPr lang="it-IT" dirty="0" smtClean="0"/>
              <a:t> GLUT-2 </a:t>
            </a:r>
            <a:r>
              <a:rPr lang="it-IT" dirty="0" err="1" smtClean="0"/>
              <a:t>transporters</a:t>
            </a:r>
            <a:r>
              <a:rPr lang="it-IT" dirty="0" smtClean="0"/>
              <a:t>. </a:t>
            </a:r>
            <a:r>
              <a:rPr lang="it-IT" dirty="0" err="1" smtClean="0"/>
              <a:t>Glucose</a:t>
            </a:r>
            <a:r>
              <a:rPr lang="it-IT" dirty="0" smtClean="0"/>
              <a:t> </a:t>
            </a:r>
            <a:r>
              <a:rPr lang="it-IT" dirty="0" err="1" smtClean="0"/>
              <a:t>mitochondrial</a:t>
            </a:r>
            <a:r>
              <a:rPr lang="it-IT" dirty="0" smtClean="0"/>
              <a:t> </a:t>
            </a:r>
            <a:r>
              <a:rPr lang="it-IT" dirty="0" err="1" smtClean="0"/>
              <a:t>metabolism</a:t>
            </a:r>
            <a:r>
              <a:rPr lang="it-IT" dirty="0" smtClean="0"/>
              <a:t> </a:t>
            </a:r>
            <a:r>
              <a:rPr lang="it-IT" dirty="0" err="1" smtClean="0"/>
              <a:t>allows</a:t>
            </a:r>
            <a:r>
              <a:rPr lang="it-IT" dirty="0" smtClean="0"/>
              <a:t> for an </a:t>
            </a:r>
            <a:r>
              <a:rPr lang="it-IT" dirty="0" err="1" smtClean="0"/>
              <a:t>increase</a:t>
            </a:r>
            <a:r>
              <a:rPr lang="it-IT" dirty="0" smtClean="0"/>
              <a:t> of the </a:t>
            </a:r>
            <a:r>
              <a:rPr lang="it-IT" dirty="0" err="1" smtClean="0"/>
              <a:t>intracellular</a:t>
            </a:r>
            <a:r>
              <a:rPr lang="it-IT" dirty="0" smtClean="0"/>
              <a:t> ATP/ADP ratio.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increase</a:t>
            </a:r>
            <a:r>
              <a:rPr lang="it-IT" dirty="0" smtClean="0"/>
              <a:t> </a:t>
            </a:r>
            <a:r>
              <a:rPr lang="it-IT" dirty="0" err="1" smtClean="0"/>
              <a:t>closes</a:t>
            </a:r>
            <a:r>
              <a:rPr lang="it-IT" dirty="0" smtClean="0"/>
              <a:t> KATP </a:t>
            </a:r>
            <a:r>
              <a:rPr lang="it-IT" dirty="0" err="1" smtClean="0"/>
              <a:t>channels</a:t>
            </a:r>
            <a:r>
              <a:rPr lang="it-IT" dirty="0" smtClean="0"/>
              <a:t>, </a:t>
            </a:r>
            <a:r>
              <a:rPr lang="it-IT" dirty="0" err="1" smtClean="0"/>
              <a:t>inducing</a:t>
            </a:r>
            <a:r>
              <a:rPr lang="it-IT" dirty="0" smtClean="0"/>
              <a:t> the plasma membrane </a:t>
            </a:r>
            <a:r>
              <a:rPr lang="it-IT" dirty="0" err="1" smtClean="0"/>
              <a:t>depolarization</a:t>
            </a:r>
            <a:r>
              <a:rPr lang="it-IT" dirty="0" smtClean="0"/>
              <a:t> and </a:t>
            </a:r>
            <a:r>
              <a:rPr lang="it-IT" dirty="0" err="1" smtClean="0"/>
              <a:t>subsequent</a:t>
            </a:r>
            <a:r>
              <a:rPr lang="it-IT" dirty="0" smtClean="0"/>
              <a:t> </a:t>
            </a:r>
            <a:r>
              <a:rPr lang="it-IT" dirty="0" err="1" smtClean="0"/>
              <a:t>activation</a:t>
            </a:r>
            <a:r>
              <a:rPr lang="it-IT" dirty="0" smtClean="0"/>
              <a:t> of </a:t>
            </a:r>
            <a:r>
              <a:rPr lang="it-IT" dirty="0" err="1" smtClean="0"/>
              <a:t>VDCCs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leads</a:t>
            </a:r>
            <a:r>
              <a:rPr lang="it-IT" dirty="0" smtClean="0"/>
              <a:t> to an </a:t>
            </a:r>
            <a:r>
              <a:rPr lang="it-IT" dirty="0" err="1" smtClean="0"/>
              <a:t>intracellular</a:t>
            </a:r>
            <a:r>
              <a:rPr lang="it-IT" dirty="0" smtClean="0"/>
              <a:t> Ca2+ </a:t>
            </a:r>
            <a:r>
              <a:rPr lang="it-IT" dirty="0" err="1" smtClean="0"/>
              <a:t>influx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triggers</a:t>
            </a:r>
            <a:r>
              <a:rPr lang="it-IT" dirty="0" smtClean="0"/>
              <a:t> </a:t>
            </a:r>
            <a:r>
              <a:rPr lang="it-IT" dirty="0" err="1" smtClean="0"/>
              <a:t>exocytosis</a:t>
            </a:r>
            <a:r>
              <a:rPr lang="it-IT" dirty="0" smtClean="0"/>
              <a:t>.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inhibits</a:t>
            </a:r>
            <a:r>
              <a:rPr lang="it-IT" dirty="0" smtClean="0"/>
              <a:t> </a:t>
            </a:r>
            <a:r>
              <a:rPr lang="it-IT" dirty="0" err="1" smtClean="0"/>
              <a:t>glucose</a:t>
            </a:r>
            <a:r>
              <a:rPr lang="it-IT" dirty="0" smtClean="0"/>
              <a:t> </a:t>
            </a:r>
            <a:r>
              <a:rPr lang="it-IT" dirty="0" err="1" smtClean="0"/>
              <a:t>transport</a:t>
            </a:r>
            <a:r>
              <a:rPr lang="it-IT" dirty="0" smtClean="0"/>
              <a:t> </a:t>
            </a:r>
            <a:r>
              <a:rPr lang="it-IT" dirty="0" err="1" smtClean="0"/>
              <a:t>through</a:t>
            </a:r>
            <a:r>
              <a:rPr lang="it-IT" dirty="0" smtClean="0"/>
              <a:t> GLUT-2, and, </a:t>
            </a:r>
            <a:r>
              <a:rPr lang="it-IT" dirty="0" err="1" smtClean="0"/>
              <a:t>thus</a:t>
            </a:r>
            <a:r>
              <a:rPr lang="it-IT" dirty="0" smtClean="0"/>
              <a:t>,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would</a:t>
            </a:r>
            <a:r>
              <a:rPr lang="it-IT" dirty="0" smtClean="0"/>
              <a:t> </a:t>
            </a:r>
            <a:r>
              <a:rPr lang="it-IT" dirty="0" err="1" smtClean="0"/>
              <a:t>inhibit</a:t>
            </a:r>
            <a:r>
              <a:rPr lang="it-IT" dirty="0" smtClean="0"/>
              <a:t> the </a:t>
            </a:r>
            <a:r>
              <a:rPr lang="it-IT" dirty="0" err="1" smtClean="0"/>
              <a:t>subsequent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r>
              <a:rPr lang="it-IT" dirty="0" smtClean="0"/>
              <a:t> in the </a:t>
            </a:r>
            <a:r>
              <a:rPr lang="it-IT" dirty="0" err="1" smtClean="0"/>
              <a:t>stimulus</a:t>
            </a:r>
            <a:r>
              <a:rPr lang="it-IT" dirty="0" smtClean="0"/>
              <a:t>–</a:t>
            </a:r>
            <a:r>
              <a:rPr lang="it-IT" dirty="0" err="1" smtClean="0"/>
              <a:t>secretion</a:t>
            </a:r>
            <a:r>
              <a:rPr lang="it-IT" dirty="0" smtClean="0"/>
              <a:t> </a:t>
            </a:r>
            <a:r>
              <a:rPr lang="it-IT" dirty="0" err="1" smtClean="0"/>
              <a:t>coupling</a:t>
            </a:r>
            <a:r>
              <a:rPr lang="it-IT" dirty="0" smtClean="0"/>
              <a:t>.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activates</a:t>
            </a:r>
            <a:r>
              <a:rPr lang="it-IT" dirty="0" smtClean="0"/>
              <a:t> PI3K-dependent </a:t>
            </a:r>
            <a:r>
              <a:rPr lang="it-IT" dirty="0" err="1" smtClean="0"/>
              <a:t>reorganization</a:t>
            </a:r>
            <a:r>
              <a:rPr lang="it-IT" dirty="0" smtClean="0"/>
              <a:t> of the </a:t>
            </a:r>
            <a:r>
              <a:rPr lang="it-IT" dirty="0" err="1" smtClean="0"/>
              <a:t>actin</a:t>
            </a:r>
            <a:r>
              <a:rPr lang="it-IT" dirty="0" smtClean="0"/>
              <a:t> </a:t>
            </a:r>
            <a:r>
              <a:rPr lang="it-IT" dirty="0" err="1" smtClean="0"/>
              <a:t>cytoskeleton</a:t>
            </a:r>
            <a:r>
              <a:rPr lang="it-IT" dirty="0" smtClean="0"/>
              <a:t>, </a:t>
            </a:r>
            <a:r>
              <a:rPr lang="it-IT" dirty="0" err="1" smtClean="0"/>
              <a:t>leading</a:t>
            </a:r>
            <a:r>
              <a:rPr lang="it-IT" dirty="0" smtClean="0"/>
              <a:t> to the opening of KATP </a:t>
            </a:r>
            <a:r>
              <a:rPr lang="it-IT" dirty="0" err="1" smtClean="0"/>
              <a:t>channels</a:t>
            </a:r>
            <a:r>
              <a:rPr lang="it-IT" dirty="0" smtClean="0"/>
              <a:t> and to plasma membrane </a:t>
            </a:r>
            <a:r>
              <a:rPr lang="it-IT" dirty="0" err="1" smtClean="0"/>
              <a:t>hyperpolarization</a:t>
            </a:r>
            <a:r>
              <a:rPr lang="it-IT" dirty="0" smtClean="0"/>
              <a:t>. </a:t>
            </a:r>
            <a:r>
              <a:rPr lang="it-IT" dirty="0" err="1" smtClean="0"/>
              <a:t>Additionally</a:t>
            </a:r>
            <a:r>
              <a:rPr lang="it-IT" dirty="0" smtClean="0"/>
              <a:t>, PI3K-dependent </a:t>
            </a:r>
            <a:r>
              <a:rPr lang="it-IT" dirty="0" err="1" smtClean="0"/>
              <a:t>activation</a:t>
            </a:r>
            <a:r>
              <a:rPr lang="it-IT" dirty="0" smtClean="0"/>
              <a:t> of PDE3B by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reduces</a:t>
            </a:r>
            <a:r>
              <a:rPr lang="it-IT" dirty="0" smtClean="0"/>
              <a:t> </a:t>
            </a:r>
            <a:r>
              <a:rPr lang="it-IT" dirty="0" err="1" smtClean="0"/>
              <a:t>cAMP</a:t>
            </a:r>
            <a:r>
              <a:rPr lang="it-IT" dirty="0" smtClean="0"/>
              <a:t> </a:t>
            </a:r>
            <a:r>
              <a:rPr lang="it-IT" dirty="0" err="1" smtClean="0"/>
              <a:t>levels</a:t>
            </a:r>
            <a:r>
              <a:rPr lang="it-IT" dirty="0" smtClean="0"/>
              <a:t>, </a:t>
            </a:r>
            <a:r>
              <a:rPr lang="it-IT" dirty="0" err="1" smtClean="0"/>
              <a:t>inhibiting</a:t>
            </a:r>
            <a:r>
              <a:rPr lang="it-IT" dirty="0" smtClean="0"/>
              <a:t> the PKA </a:t>
            </a:r>
            <a:r>
              <a:rPr lang="it-IT" dirty="0" err="1" smtClean="0"/>
              <a:t>pathway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involved</a:t>
            </a:r>
            <a:r>
              <a:rPr lang="it-IT" dirty="0" smtClean="0"/>
              <a:t> in the </a:t>
            </a:r>
            <a:r>
              <a:rPr lang="it-IT" dirty="0" err="1" smtClean="0"/>
              <a:t>regulation</a:t>
            </a:r>
            <a:r>
              <a:rPr lang="it-IT" dirty="0" smtClean="0"/>
              <a:t> of Ca2+ </a:t>
            </a:r>
            <a:r>
              <a:rPr lang="it-IT" dirty="0" err="1" smtClean="0"/>
              <a:t>channels</a:t>
            </a:r>
            <a:r>
              <a:rPr lang="it-IT" dirty="0" smtClean="0"/>
              <a:t> and </a:t>
            </a:r>
            <a:r>
              <a:rPr lang="it-IT" dirty="0" err="1" smtClean="0"/>
              <a:t>exocytosis</a:t>
            </a:r>
            <a:r>
              <a:rPr lang="it-IT" dirty="0" smtClean="0"/>
              <a:t>. </a:t>
            </a:r>
            <a:r>
              <a:rPr lang="it-IT" dirty="0" err="1" smtClean="0"/>
              <a:t>Leptin</a:t>
            </a:r>
            <a:r>
              <a:rPr lang="it-IT" dirty="0" smtClean="0"/>
              <a:t> can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inhibit</a:t>
            </a:r>
            <a:r>
              <a:rPr lang="it-IT" dirty="0" smtClean="0"/>
              <a:t> the PLC/PKC </a:t>
            </a:r>
            <a:r>
              <a:rPr lang="it-IT" dirty="0" err="1" smtClean="0"/>
              <a:t>pathway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 smtClean="0"/>
              <a:t>Citation</a:t>
            </a:r>
            <a:r>
              <a:rPr lang="it-IT" dirty="0" smtClean="0"/>
              <a:t>: Journal of </a:t>
            </a:r>
            <a:r>
              <a:rPr lang="it-IT" dirty="0" err="1" smtClean="0"/>
              <a:t>Molecular</a:t>
            </a:r>
            <a:r>
              <a:rPr lang="it-IT" dirty="0" smtClean="0"/>
              <a:t> </a:t>
            </a:r>
            <a:r>
              <a:rPr lang="it-IT" dirty="0" err="1" smtClean="0"/>
              <a:t>Endocrinology</a:t>
            </a:r>
            <a:r>
              <a:rPr lang="it-IT" dirty="0" smtClean="0"/>
              <a:t> 49, 1; 10.1530/JME-12-0025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236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 the </a:t>
            </a:r>
            <a:r>
              <a:rPr lang="it-IT" dirty="0" err="1" smtClean="0"/>
              <a:t>pancreatic</a:t>
            </a:r>
            <a:r>
              <a:rPr lang="it-IT" dirty="0" smtClean="0"/>
              <a:t> β-</a:t>
            </a:r>
            <a:r>
              <a:rPr lang="it-IT" dirty="0" err="1" smtClean="0"/>
              <a:t>cell</a:t>
            </a:r>
            <a:r>
              <a:rPr lang="it-IT" dirty="0" smtClean="0"/>
              <a:t>,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induces</a:t>
            </a:r>
            <a:r>
              <a:rPr lang="it-IT" dirty="0" smtClean="0"/>
              <a:t> the </a:t>
            </a:r>
            <a:r>
              <a:rPr lang="it-IT" dirty="0" err="1" smtClean="0"/>
              <a:t>activation</a:t>
            </a:r>
            <a:r>
              <a:rPr lang="it-IT" dirty="0" smtClean="0"/>
              <a:t> of STAT3 and STAT5B, </a:t>
            </a:r>
            <a:r>
              <a:rPr lang="it-IT" dirty="0" err="1" smtClean="0"/>
              <a:t>which</a:t>
            </a:r>
            <a:r>
              <a:rPr lang="it-IT" dirty="0" smtClean="0"/>
              <a:t> migrate to the </a:t>
            </a:r>
            <a:r>
              <a:rPr lang="it-IT" dirty="0" err="1" smtClean="0"/>
              <a:t>nucleus</a:t>
            </a:r>
            <a:r>
              <a:rPr lang="it-IT" dirty="0" smtClean="0"/>
              <a:t> and induce the </a:t>
            </a:r>
            <a:r>
              <a:rPr lang="it-IT" dirty="0" err="1" smtClean="0"/>
              <a:t>expression</a:t>
            </a:r>
            <a:r>
              <a:rPr lang="it-IT" dirty="0" smtClean="0"/>
              <a:t> of SOCS3. </a:t>
            </a:r>
            <a:r>
              <a:rPr lang="it-IT" dirty="0" err="1" smtClean="0"/>
              <a:t>Although</a:t>
            </a:r>
            <a:r>
              <a:rPr lang="it-IT" dirty="0" smtClean="0"/>
              <a:t> SOCS3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well-known</a:t>
            </a:r>
            <a:r>
              <a:rPr lang="it-IT" dirty="0" smtClean="0"/>
              <a:t> </a:t>
            </a:r>
            <a:r>
              <a:rPr lang="it-IT" dirty="0" err="1" smtClean="0"/>
              <a:t>inhibitor</a:t>
            </a:r>
            <a:r>
              <a:rPr lang="it-IT" dirty="0" smtClean="0"/>
              <a:t> of the JAK/STAT </a:t>
            </a:r>
            <a:r>
              <a:rPr lang="it-IT" dirty="0" err="1" smtClean="0"/>
              <a:t>pathway</a:t>
            </a:r>
            <a:r>
              <a:rPr lang="it-IT" dirty="0" smtClean="0"/>
              <a:t>, in the β-</a:t>
            </a:r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inhibits</a:t>
            </a:r>
            <a:r>
              <a:rPr lang="it-IT" dirty="0" smtClean="0"/>
              <a:t> the </a:t>
            </a:r>
            <a:r>
              <a:rPr lang="it-IT" dirty="0" err="1" smtClean="0"/>
              <a:t>expression</a:t>
            </a:r>
            <a:r>
              <a:rPr lang="it-IT" dirty="0" smtClean="0"/>
              <a:t> of </a:t>
            </a:r>
            <a:r>
              <a:rPr lang="it-IT" dirty="0" err="1" smtClean="0"/>
              <a:t>proinsulin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 smtClean="0"/>
              <a:t>Citation</a:t>
            </a:r>
            <a:r>
              <a:rPr lang="it-IT" dirty="0" smtClean="0"/>
              <a:t>: Journal of </a:t>
            </a:r>
            <a:r>
              <a:rPr lang="it-IT" dirty="0" err="1" smtClean="0"/>
              <a:t>Molecular</a:t>
            </a:r>
            <a:r>
              <a:rPr lang="it-IT" dirty="0" smtClean="0"/>
              <a:t> </a:t>
            </a:r>
            <a:r>
              <a:rPr lang="it-IT" dirty="0" err="1" smtClean="0"/>
              <a:t>Endocrinology</a:t>
            </a:r>
            <a:r>
              <a:rPr lang="it-IT" dirty="0" smtClean="0"/>
              <a:t> 49, 1; 10.1530/JME-12-0025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jme.bioscientifica.com</a:t>
            </a:r>
            <a:r>
              <a:rPr lang="it-IT" dirty="0" smtClean="0"/>
              <a:t>/</a:t>
            </a:r>
            <a:r>
              <a:rPr lang="it-IT" dirty="0" err="1" smtClean="0"/>
              <a:t>view</a:t>
            </a:r>
            <a:r>
              <a:rPr lang="it-IT" dirty="0" smtClean="0"/>
              <a:t>/</a:t>
            </a:r>
            <a:r>
              <a:rPr lang="it-IT" dirty="0" err="1" smtClean="0"/>
              <a:t>journals</a:t>
            </a:r>
            <a:r>
              <a:rPr lang="it-IT" dirty="0" smtClean="0"/>
              <a:t>/</a:t>
            </a:r>
            <a:r>
              <a:rPr lang="it-IT" dirty="0" err="1" smtClean="0"/>
              <a:t>jme</a:t>
            </a:r>
            <a:r>
              <a:rPr lang="it-IT" dirty="0" smtClean="0"/>
              <a:t>/49/1/R9.xml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141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it-IT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 err="1">
                <a:latin typeface="Arial" charset="0"/>
                <a:cs typeface="msgothic" charset="0"/>
              </a:rPr>
              <a:t>Dysregulation</a:t>
            </a:r>
            <a:r>
              <a:rPr lang="en-GB" dirty="0">
                <a:latin typeface="Arial" charset="0"/>
                <a:cs typeface="msgothic" charset="0"/>
              </a:rPr>
              <a:t> of the </a:t>
            </a:r>
            <a:r>
              <a:rPr lang="en-GB" dirty="0" err="1">
                <a:latin typeface="Arial" charset="0"/>
                <a:cs typeface="msgothic" charset="0"/>
              </a:rPr>
              <a:t>adipo</a:t>
            </a:r>
            <a:r>
              <a:rPr lang="en-GB" dirty="0">
                <a:latin typeface="Arial" charset="0"/>
                <a:cs typeface="msgothic" charset="0"/>
              </a:rPr>
              <a:t>-insular axis and pathogenesis of type 2 diabetes. A: In </a:t>
            </a:r>
            <a:r>
              <a:rPr lang="en-GB" dirty="0" err="1">
                <a:latin typeface="Arial" charset="0"/>
                <a:cs typeface="msgothic" charset="0"/>
              </a:rPr>
              <a:t>leptin</a:t>
            </a:r>
            <a:r>
              <a:rPr lang="en-GB" dirty="0">
                <a:latin typeface="Arial" charset="0"/>
                <a:cs typeface="msgothic" charset="0"/>
              </a:rPr>
              <a:t>-sensitive individuals, </a:t>
            </a:r>
            <a:r>
              <a:rPr lang="en-GB" dirty="0" err="1">
                <a:latin typeface="Arial" charset="0"/>
                <a:cs typeface="msgothic" charset="0"/>
              </a:rPr>
              <a:t>leptin</a:t>
            </a:r>
            <a:r>
              <a:rPr lang="en-GB" dirty="0">
                <a:latin typeface="Arial" charset="0"/>
                <a:cs typeface="msgothic" charset="0"/>
              </a:rPr>
              <a:t> secretion from the adipose tissue restricts insulin secretion from pancreatic β-cells to adapt glucose homeostasis to the body fat stores. B: In </a:t>
            </a:r>
            <a:r>
              <a:rPr lang="en-GB" dirty="0" err="1">
                <a:latin typeface="Arial" charset="0"/>
                <a:cs typeface="msgothic" charset="0"/>
              </a:rPr>
              <a:t>leptin</a:t>
            </a:r>
            <a:r>
              <a:rPr lang="en-GB" dirty="0">
                <a:latin typeface="Arial" charset="0"/>
                <a:cs typeface="msgothic" charset="0"/>
              </a:rPr>
              <a:t>-resistant overweight individuals, diminished </a:t>
            </a:r>
            <a:r>
              <a:rPr lang="en-GB" dirty="0" err="1">
                <a:latin typeface="Arial" charset="0"/>
                <a:cs typeface="msgothic" charset="0"/>
              </a:rPr>
              <a:t>leptin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signaling</a:t>
            </a:r>
            <a:r>
              <a:rPr lang="en-GB" dirty="0">
                <a:latin typeface="Arial" charset="0"/>
                <a:cs typeface="msgothic" charset="0"/>
              </a:rPr>
              <a:t> in pancreatic β-cells leads to chronic </a:t>
            </a:r>
            <a:r>
              <a:rPr lang="en-GB" dirty="0" err="1">
                <a:latin typeface="Arial" charset="0"/>
                <a:cs typeface="msgothic" charset="0"/>
              </a:rPr>
              <a:t>hypersecretion</a:t>
            </a:r>
            <a:r>
              <a:rPr lang="en-GB" dirty="0">
                <a:latin typeface="Arial" charset="0"/>
                <a:cs typeface="msgothic" charset="0"/>
              </a:rPr>
              <a:t> of insulin (</a:t>
            </a:r>
            <a:r>
              <a:rPr lang="en-GB" dirty="0" err="1">
                <a:latin typeface="Arial" charset="0"/>
                <a:cs typeface="msgothic" charset="0"/>
              </a:rPr>
              <a:t>hyperinsulinemia</a:t>
            </a:r>
            <a:r>
              <a:rPr lang="en-GB" dirty="0">
                <a:latin typeface="Arial" charset="0"/>
                <a:cs typeface="msgothic" charset="0"/>
              </a:rPr>
              <a:t>). Elevated insulin levels promote both insulin resistance and increased </a:t>
            </a:r>
            <a:r>
              <a:rPr lang="en-GB" dirty="0" err="1">
                <a:latin typeface="Arial" charset="0"/>
                <a:cs typeface="msgothic" charset="0"/>
              </a:rPr>
              <a:t>leptin</a:t>
            </a:r>
            <a:r>
              <a:rPr lang="en-GB" dirty="0">
                <a:latin typeface="Arial" charset="0"/>
                <a:cs typeface="msgothic" charset="0"/>
              </a:rPr>
              <a:t> biosynthesis and secretion from adipose tissue, which may further desensitize </a:t>
            </a:r>
            <a:r>
              <a:rPr lang="en-GB" dirty="0" err="1">
                <a:latin typeface="Arial" charset="0"/>
                <a:cs typeface="msgothic" charset="0"/>
              </a:rPr>
              <a:t>leptin</a:t>
            </a:r>
            <a:r>
              <a:rPr lang="en-GB" dirty="0">
                <a:latin typeface="Arial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cs typeface="msgothic" charset="0"/>
              </a:rPr>
              <a:t>signaling</a:t>
            </a:r>
            <a:r>
              <a:rPr lang="en-GB" dirty="0">
                <a:latin typeface="Arial" charset="0"/>
                <a:cs typeface="msgothic" charset="0"/>
              </a:rPr>
              <a:t> in the endocrine pancreas and increase </a:t>
            </a:r>
            <a:r>
              <a:rPr lang="en-GB" dirty="0" err="1">
                <a:latin typeface="Arial" charset="0"/>
                <a:cs typeface="msgothic" charset="0"/>
              </a:rPr>
              <a:t>leptin</a:t>
            </a:r>
            <a:r>
              <a:rPr lang="en-GB" dirty="0">
                <a:latin typeface="Arial" charset="0"/>
                <a:cs typeface="msgothic" charset="0"/>
              </a:rPr>
              <a:t> resistance. Chronic </a:t>
            </a:r>
            <a:r>
              <a:rPr lang="en-GB" dirty="0" err="1">
                <a:latin typeface="Arial" charset="0"/>
                <a:cs typeface="msgothic" charset="0"/>
              </a:rPr>
              <a:t>hypersecretion</a:t>
            </a:r>
            <a:r>
              <a:rPr lang="en-GB" dirty="0">
                <a:latin typeface="Arial" charset="0"/>
                <a:cs typeface="msgothic" charset="0"/>
              </a:rPr>
              <a:t> of insulin by the pancreatic β-cell because of a lack of tonic inhibition by </a:t>
            </a:r>
            <a:r>
              <a:rPr lang="en-GB" dirty="0" err="1">
                <a:latin typeface="Arial" charset="0"/>
                <a:cs typeface="msgothic" charset="0"/>
              </a:rPr>
              <a:t>leptin</a:t>
            </a:r>
            <a:r>
              <a:rPr lang="en-GB" dirty="0">
                <a:latin typeface="Arial" charset="0"/>
                <a:cs typeface="msgothic" charset="0"/>
              </a:rPr>
              <a:t> may contribute to ultimate pancreatic β-cell failure and eventual manifestation of type 2 diabetes in overweight patients.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Obesity</a:t>
            </a:r>
            <a:r>
              <a:rPr lang="it-IT" dirty="0" smtClean="0"/>
              <a:t>: global </a:t>
            </a:r>
            <a:r>
              <a:rPr lang="it-IT" dirty="0" err="1" smtClean="0"/>
              <a:t>epidemiology</a:t>
            </a:r>
            <a:r>
              <a:rPr lang="it-IT" dirty="0" smtClean="0"/>
              <a:t> and </a:t>
            </a:r>
            <a:r>
              <a:rPr lang="it-IT" dirty="0" err="1" smtClean="0"/>
              <a:t>pathogenesis</a:t>
            </a:r>
            <a:endParaRPr lang="it-IT" dirty="0" smtClean="0"/>
          </a:p>
          <a:p>
            <a:r>
              <a:rPr lang="it-IT" dirty="0" err="1" smtClean="0"/>
              <a:t>Matthias</a:t>
            </a:r>
            <a:r>
              <a:rPr lang="it-IT" dirty="0" smtClean="0"/>
              <a:t> </a:t>
            </a:r>
            <a:r>
              <a:rPr lang="it-IT" dirty="0" err="1" smtClean="0"/>
              <a:t>Blüher</a:t>
            </a:r>
            <a:r>
              <a:rPr lang="it-IT" dirty="0" smtClean="0"/>
              <a:t> </a:t>
            </a:r>
          </a:p>
          <a:p>
            <a:r>
              <a:rPr lang="it-IT" dirty="0" smtClean="0"/>
              <a:t>Nature </a:t>
            </a:r>
            <a:r>
              <a:rPr lang="it-IT" dirty="0" err="1" smtClean="0"/>
              <a:t>Reviews</a:t>
            </a:r>
            <a:r>
              <a:rPr lang="it-IT" dirty="0" smtClean="0"/>
              <a:t> </a:t>
            </a:r>
            <a:r>
              <a:rPr lang="it-IT" dirty="0" err="1" smtClean="0"/>
              <a:t>Endocrinologyvolume</a:t>
            </a:r>
            <a:r>
              <a:rPr lang="it-IT" dirty="0" smtClean="0"/>
              <a:t> 15, pages288–298 (2019)</a:t>
            </a:r>
          </a:p>
          <a:p>
            <a:endParaRPr lang="it-IT" dirty="0" smtClean="0"/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www.nature.com</a:t>
            </a:r>
            <a:r>
              <a:rPr lang="it-IT" dirty="0" smtClean="0"/>
              <a:t>/</a:t>
            </a:r>
            <a:r>
              <a:rPr lang="it-IT" dirty="0" err="1" smtClean="0"/>
              <a:t>articles</a:t>
            </a:r>
            <a:r>
              <a:rPr lang="it-IT" dirty="0" smtClean="0"/>
              <a:t>/s41574-019-0176-8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321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Obesity</a:t>
            </a:r>
            <a:r>
              <a:rPr lang="it-IT" dirty="0" smtClean="0"/>
              <a:t>: global </a:t>
            </a:r>
            <a:r>
              <a:rPr lang="it-IT" dirty="0" err="1" smtClean="0"/>
              <a:t>epidemiology</a:t>
            </a:r>
            <a:r>
              <a:rPr lang="it-IT" dirty="0" smtClean="0"/>
              <a:t> and </a:t>
            </a:r>
            <a:r>
              <a:rPr lang="it-IT" dirty="0" err="1" smtClean="0"/>
              <a:t>pathogenesis</a:t>
            </a:r>
            <a:endParaRPr lang="it-IT" dirty="0" smtClean="0"/>
          </a:p>
          <a:p>
            <a:r>
              <a:rPr lang="it-IT" dirty="0" err="1" smtClean="0"/>
              <a:t>Matthias</a:t>
            </a:r>
            <a:r>
              <a:rPr lang="it-IT" dirty="0" smtClean="0"/>
              <a:t> </a:t>
            </a:r>
            <a:r>
              <a:rPr lang="it-IT" dirty="0" err="1" smtClean="0"/>
              <a:t>Blüher</a:t>
            </a:r>
            <a:r>
              <a:rPr lang="it-IT" dirty="0" smtClean="0"/>
              <a:t> </a:t>
            </a:r>
          </a:p>
          <a:p>
            <a:r>
              <a:rPr lang="it-IT" dirty="0" smtClean="0"/>
              <a:t>Nature </a:t>
            </a:r>
            <a:r>
              <a:rPr lang="it-IT" dirty="0" err="1" smtClean="0"/>
              <a:t>Reviews</a:t>
            </a:r>
            <a:r>
              <a:rPr lang="it-IT" dirty="0" smtClean="0"/>
              <a:t> </a:t>
            </a:r>
            <a:r>
              <a:rPr lang="it-IT" dirty="0" err="1" smtClean="0"/>
              <a:t>Endocrinologyvolume</a:t>
            </a:r>
            <a:r>
              <a:rPr lang="it-IT" dirty="0" smtClean="0"/>
              <a:t> 15, pages288–298 (2019)</a:t>
            </a:r>
          </a:p>
          <a:p>
            <a:endParaRPr lang="it-IT" dirty="0" smtClean="0"/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www.nature.com</a:t>
            </a:r>
            <a:r>
              <a:rPr lang="it-IT" dirty="0" smtClean="0"/>
              <a:t>/</a:t>
            </a:r>
            <a:r>
              <a:rPr lang="it-IT" dirty="0" err="1" smtClean="0"/>
              <a:t>articles</a:t>
            </a:r>
            <a:r>
              <a:rPr lang="it-IT" dirty="0" smtClean="0"/>
              <a:t>/s41574-019-0176-8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675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Figure 3: </a:t>
            </a:r>
            <a:r>
              <a:rPr lang="it-IT" dirty="0" err="1" smtClean="0"/>
              <a:t>Structure</a:t>
            </a:r>
            <a:r>
              <a:rPr lang="it-IT" dirty="0" smtClean="0"/>
              <a:t> of adipose </a:t>
            </a:r>
            <a:r>
              <a:rPr lang="it-IT" dirty="0" err="1" smtClean="0"/>
              <a:t>tissue</a:t>
            </a:r>
            <a:r>
              <a:rPr lang="it-IT" dirty="0" smtClean="0"/>
              <a:t>. AT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composed</a:t>
            </a:r>
            <a:r>
              <a:rPr lang="it-IT" dirty="0" smtClean="0"/>
              <a:t> of a </a:t>
            </a:r>
            <a:r>
              <a:rPr lang="it-IT" dirty="0" err="1" smtClean="0"/>
              <a:t>collagenous</a:t>
            </a:r>
            <a:r>
              <a:rPr lang="it-IT" dirty="0" smtClean="0"/>
              <a:t> background </a:t>
            </a:r>
            <a:r>
              <a:rPr lang="it-IT" dirty="0" err="1" smtClean="0"/>
              <a:t>together</a:t>
            </a:r>
            <a:r>
              <a:rPr lang="it-IT" dirty="0" smtClean="0"/>
              <a:t> with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types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are </a:t>
            </a:r>
            <a:r>
              <a:rPr lang="it-IT" dirty="0" err="1" smtClean="0"/>
              <a:t>seeded</a:t>
            </a:r>
            <a:r>
              <a:rPr lang="it-IT" dirty="0" smtClean="0"/>
              <a:t> in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connective</a:t>
            </a:r>
            <a:r>
              <a:rPr lang="it-IT" dirty="0" smtClean="0"/>
              <a:t> </a:t>
            </a:r>
            <a:r>
              <a:rPr lang="it-IT" dirty="0" err="1" smtClean="0"/>
              <a:t>tissue</a:t>
            </a:r>
            <a:r>
              <a:rPr lang="it-IT" dirty="0" smtClean="0"/>
              <a:t>. </a:t>
            </a:r>
            <a:r>
              <a:rPr lang="it-IT" dirty="0" err="1" smtClean="0"/>
              <a:t>Adipocytes</a:t>
            </a:r>
            <a:r>
              <a:rPr lang="it-IT" dirty="0" smtClean="0"/>
              <a:t> are the major </a:t>
            </a:r>
            <a:r>
              <a:rPr lang="it-IT" dirty="0" err="1" smtClean="0"/>
              <a:t>constituent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 of AT and the </a:t>
            </a:r>
            <a:r>
              <a:rPr lang="it-IT" dirty="0" err="1" smtClean="0"/>
              <a:t>main</a:t>
            </a:r>
            <a:r>
              <a:rPr lang="it-IT" dirty="0" smtClean="0"/>
              <a:t> site for the </a:t>
            </a:r>
            <a:r>
              <a:rPr lang="it-IT" dirty="0" err="1" smtClean="0"/>
              <a:t>storage</a:t>
            </a:r>
            <a:r>
              <a:rPr lang="it-IT" dirty="0" smtClean="0"/>
              <a:t> and release of </a:t>
            </a:r>
            <a:r>
              <a:rPr lang="it-IT" dirty="0" err="1" smtClean="0"/>
              <a:t>cytokines</a:t>
            </a:r>
            <a:r>
              <a:rPr lang="it-IT" dirty="0" smtClean="0"/>
              <a:t> and </a:t>
            </a:r>
            <a:r>
              <a:rPr lang="it-IT" dirty="0" err="1" smtClean="0"/>
              <a:t>chemokines</a:t>
            </a:r>
            <a:r>
              <a:rPr lang="it-IT" dirty="0" smtClean="0"/>
              <a:t>. </a:t>
            </a:r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disorders</a:t>
            </a:r>
            <a:r>
              <a:rPr lang="it-IT" dirty="0" smtClean="0"/>
              <a:t> </a:t>
            </a:r>
            <a:r>
              <a:rPr lang="it-IT" dirty="0" err="1" smtClean="0"/>
              <a:t>appeared</a:t>
            </a:r>
            <a:r>
              <a:rPr lang="it-IT" dirty="0" smtClean="0"/>
              <a:t> to </a:t>
            </a:r>
            <a:r>
              <a:rPr lang="it-IT" dirty="0" err="1" smtClean="0"/>
              <a:t>stimulate</a:t>
            </a:r>
            <a:r>
              <a:rPr lang="it-IT" dirty="0" smtClean="0"/>
              <a:t> </a:t>
            </a:r>
            <a:r>
              <a:rPr lang="it-IT" dirty="0" err="1" smtClean="0"/>
              <a:t>adipocytes</a:t>
            </a:r>
            <a:r>
              <a:rPr lang="it-IT" dirty="0" smtClean="0"/>
              <a:t> to prime </a:t>
            </a:r>
            <a:r>
              <a:rPr lang="it-IT" dirty="0" err="1" smtClean="0"/>
              <a:t>inflammation</a:t>
            </a:r>
            <a:r>
              <a:rPr lang="it-IT" dirty="0" smtClean="0"/>
              <a:t> and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consequence</a:t>
            </a:r>
            <a:r>
              <a:rPr lang="it-IT" dirty="0" smtClean="0"/>
              <a:t> the </a:t>
            </a:r>
            <a:r>
              <a:rPr lang="it-IT" dirty="0" err="1" smtClean="0"/>
              <a:t>resident</a:t>
            </a:r>
            <a:r>
              <a:rPr lang="it-IT" dirty="0" smtClean="0"/>
              <a:t> or </a:t>
            </a:r>
            <a:r>
              <a:rPr lang="it-IT" dirty="0" err="1" smtClean="0"/>
              <a:t>regulated</a:t>
            </a:r>
            <a:r>
              <a:rPr lang="it-IT" dirty="0" smtClean="0"/>
              <a:t> </a:t>
            </a:r>
            <a:r>
              <a:rPr lang="it-IT" dirty="0" err="1" smtClean="0"/>
              <a:t>macrophages</a:t>
            </a:r>
            <a:r>
              <a:rPr lang="it-IT" dirty="0" smtClean="0"/>
              <a:t> </a:t>
            </a:r>
            <a:r>
              <a:rPr lang="it-IT" dirty="0" err="1" smtClean="0"/>
              <a:t>converted</a:t>
            </a:r>
            <a:r>
              <a:rPr lang="it-IT" dirty="0" smtClean="0"/>
              <a:t> to the </a:t>
            </a:r>
            <a:r>
              <a:rPr lang="it-IT" dirty="0" err="1" smtClean="0"/>
              <a:t>activated</a:t>
            </a:r>
            <a:r>
              <a:rPr lang="it-IT" dirty="0" smtClean="0"/>
              <a:t> </a:t>
            </a:r>
            <a:r>
              <a:rPr lang="it-IT" dirty="0" err="1" smtClean="0"/>
              <a:t>macrophages</a:t>
            </a:r>
            <a:r>
              <a:rPr lang="it-IT" dirty="0" smtClean="0"/>
              <a:t> and </a:t>
            </a:r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exacerbated</a:t>
            </a:r>
            <a:r>
              <a:rPr lang="it-IT" dirty="0" smtClean="0"/>
              <a:t> by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activated</a:t>
            </a:r>
            <a:r>
              <a:rPr lang="it-IT" dirty="0" smtClean="0"/>
              <a:t> </a:t>
            </a:r>
            <a:r>
              <a:rPr lang="it-IT" dirty="0" err="1" smtClean="0"/>
              <a:t>ATMs</a:t>
            </a:r>
            <a:r>
              <a:rPr lang="it-IT" dirty="0" smtClean="0"/>
              <a:t>. </a:t>
            </a:r>
            <a:r>
              <a:rPr lang="it-IT" dirty="0" err="1" smtClean="0"/>
              <a:t>Preadipocytes</a:t>
            </a:r>
            <a:r>
              <a:rPr lang="it-IT" dirty="0" smtClean="0"/>
              <a:t> are the </a:t>
            </a:r>
            <a:r>
              <a:rPr lang="it-IT" dirty="0" err="1" smtClean="0"/>
              <a:t>next</a:t>
            </a:r>
            <a:r>
              <a:rPr lang="it-IT" dirty="0" smtClean="0"/>
              <a:t>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abundant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 and the </a:t>
            </a:r>
            <a:r>
              <a:rPr lang="it-IT" dirty="0" err="1" smtClean="0"/>
              <a:t>linker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 smtClean="0"/>
              <a:t>adipocytes</a:t>
            </a:r>
            <a:r>
              <a:rPr lang="it-IT" dirty="0" smtClean="0"/>
              <a:t> (</a:t>
            </a:r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) and </a:t>
            </a:r>
            <a:r>
              <a:rPr lang="it-IT" dirty="0" err="1" smtClean="0"/>
              <a:t>macrophages</a:t>
            </a:r>
            <a:r>
              <a:rPr lang="it-IT" dirty="0" smtClean="0"/>
              <a:t> (immune </a:t>
            </a:r>
            <a:r>
              <a:rPr lang="it-IT" dirty="0" err="1" smtClean="0"/>
              <a:t>cells</a:t>
            </a:r>
            <a:r>
              <a:rPr lang="it-IT" dirty="0" smtClean="0"/>
              <a:t>). </a:t>
            </a:r>
            <a:r>
              <a:rPr lang="it-IT" dirty="0" err="1" smtClean="0"/>
              <a:t>LDs</a:t>
            </a:r>
            <a:r>
              <a:rPr lang="it-IT" dirty="0" smtClean="0"/>
              <a:t> (or </a:t>
            </a:r>
            <a:r>
              <a:rPr lang="it-IT" dirty="0" err="1" smtClean="0"/>
              <a:t>fat</a:t>
            </a:r>
            <a:r>
              <a:rPr lang="it-IT" dirty="0" smtClean="0"/>
              <a:t> </a:t>
            </a:r>
            <a:r>
              <a:rPr lang="it-IT" dirty="0" err="1" smtClean="0"/>
              <a:t>organelle</a:t>
            </a:r>
            <a:r>
              <a:rPr lang="it-IT" dirty="0" smtClean="0"/>
              <a:t>) </a:t>
            </a:r>
            <a:r>
              <a:rPr lang="it-IT" dirty="0" err="1" smtClean="0"/>
              <a:t>cannot</a:t>
            </a:r>
            <a:r>
              <a:rPr lang="it-IT" dirty="0" smtClean="0"/>
              <a:t> be </a:t>
            </a:r>
            <a:r>
              <a:rPr lang="it-IT" dirty="0" err="1" smtClean="0"/>
              <a:t>detected</a:t>
            </a:r>
            <a:r>
              <a:rPr lang="it-IT" dirty="0" smtClean="0"/>
              <a:t> by </a:t>
            </a:r>
            <a:r>
              <a:rPr lang="it-IT" dirty="0" err="1" smtClean="0"/>
              <a:t>preadipocytes</a:t>
            </a:r>
            <a:r>
              <a:rPr lang="it-IT" dirty="0" smtClean="0"/>
              <a:t>.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 of AT are </a:t>
            </a:r>
            <a:r>
              <a:rPr lang="it-IT" dirty="0" err="1" smtClean="0"/>
              <a:t>fibroblasts</a:t>
            </a:r>
            <a:r>
              <a:rPr lang="it-IT" dirty="0" smtClean="0"/>
              <a:t>, </a:t>
            </a:r>
            <a:r>
              <a:rPr lang="it-IT" dirty="0" err="1" smtClean="0"/>
              <a:t>MSCs</a:t>
            </a:r>
            <a:r>
              <a:rPr lang="it-IT" dirty="0" smtClean="0"/>
              <a:t> and </a:t>
            </a:r>
            <a:r>
              <a:rPr lang="it-IT" dirty="0" err="1" smtClean="0"/>
              <a:t>ECs</a:t>
            </a:r>
            <a:r>
              <a:rPr lang="it-IT" dirty="0" smtClean="0"/>
              <a:t> and </a:t>
            </a:r>
            <a:r>
              <a:rPr lang="it-IT" dirty="0" err="1" smtClean="0"/>
              <a:t>each</a:t>
            </a:r>
            <a:r>
              <a:rPr lang="it-IT" dirty="0" smtClean="0"/>
              <a:t> AT-</a:t>
            </a:r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an </a:t>
            </a:r>
            <a:r>
              <a:rPr lang="it-IT" dirty="0" err="1" smtClean="0"/>
              <a:t>important</a:t>
            </a:r>
            <a:r>
              <a:rPr lang="it-IT" dirty="0" smtClean="0"/>
              <a:t> </a:t>
            </a:r>
            <a:r>
              <a:rPr lang="it-IT" dirty="0" err="1" smtClean="0"/>
              <a:t>role</a:t>
            </a:r>
            <a:r>
              <a:rPr lang="it-IT" dirty="0" smtClean="0"/>
              <a:t> in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pathways</a:t>
            </a:r>
            <a:r>
              <a:rPr lang="it-IT" dirty="0" smtClean="0"/>
              <a:t> </a:t>
            </a:r>
            <a:r>
              <a:rPr lang="it-IT" dirty="0" err="1" smtClean="0"/>
              <a:t>including</a:t>
            </a:r>
            <a:r>
              <a:rPr lang="it-IT" dirty="0" smtClean="0"/>
              <a:t> the </a:t>
            </a:r>
            <a:r>
              <a:rPr lang="it-IT" dirty="0" err="1" smtClean="0"/>
              <a:t>metabolic</a:t>
            </a:r>
            <a:r>
              <a:rPr lang="it-IT" dirty="0" smtClean="0"/>
              <a:t>, </a:t>
            </a:r>
            <a:r>
              <a:rPr lang="it-IT" dirty="0" err="1" smtClean="0"/>
              <a:t>coagulation</a:t>
            </a:r>
            <a:r>
              <a:rPr lang="it-IT" dirty="0" smtClean="0"/>
              <a:t> and 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systems</a:t>
            </a:r>
            <a:r>
              <a:rPr lang="it-IT" dirty="0" smtClean="0"/>
              <a:t>. </a:t>
            </a:r>
            <a:r>
              <a:rPr lang="it-IT" dirty="0" err="1" smtClean="0"/>
              <a:t>Abbreviations</a:t>
            </a:r>
            <a:r>
              <a:rPr lang="it-IT" dirty="0" smtClean="0"/>
              <a:t> are </a:t>
            </a:r>
            <a:r>
              <a:rPr lang="it-IT" dirty="0" err="1" smtClean="0"/>
              <a:t>explained</a:t>
            </a:r>
            <a:r>
              <a:rPr lang="it-IT" dirty="0" smtClean="0"/>
              <a:t> in the text. 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www.researchgate.net</a:t>
            </a:r>
            <a:r>
              <a:rPr lang="it-IT" dirty="0" smtClean="0"/>
              <a:t>/</a:t>
            </a:r>
            <a:r>
              <a:rPr lang="it-IT" dirty="0" err="1" smtClean="0"/>
              <a:t>publication</a:t>
            </a:r>
            <a:r>
              <a:rPr lang="it-IT" dirty="0" smtClean="0"/>
              <a:t>/264551515_Differential_role_of_AMP-activated_protein_kinase_in_brown_and_white_adipose_tissue_components_and_its_consequences_in_metabolic_diseases/</a:t>
            </a:r>
            <a:r>
              <a:rPr lang="it-IT" dirty="0" err="1" smtClean="0"/>
              <a:t>figures?lo</a:t>
            </a:r>
            <a:r>
              <a:rPr lang="it-IT" dirty="0" smtClean="0"/>
              <a:t>=1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153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During</a:t>
            </a:r>
            <a:r>
              <a:rPr lang="it-IT" dirty="0" smtClean="0"/>
              <a:t> </a:t>
            </a:r>
            <a:r>
              <a:rPr lang="it-IT" dirty="0" err="1" smtClean="0"/>
              <a:t>periods</a:t>
            </a:r>
            <a:r>
              <a:rPr lang="it-IT" dirty="0" smtClean="0"/>
              <a:t> of positive </a:t>
            </a:r>
            <a:r>
              <a:rPr lang="it-IT" dirty="0" err="1" smtClean="0"/>
              <a:t>energy</a:t>
            </a:r>
            <a:r>
              <a:rPr lang="it-IT" dirty="0" smtClean="0"/>
              <a:t> balance,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overfeeding</a:t>
            </a:r>
            <a:r>
              <a:rPr lang="it-IT" dirty="0" smtClean="0"/>
              <a:t> or </a:t>
            </a:r>
            <a:r>
              <a:rPr lang="it-IT" dirty="0" err="1" smtClean="0"/>
              <a:t>sedentary</a:t>
            </a:r>
            <a:r>
              <a:rPr lang="it-IT" dirty="0" smtClean="0"/>
              <a:t> </a:t>
            </a:r>
            <a:r>
              <a:rPr lang="it-IT" dirty="0" err="1" smtClean="0"/>
              <a:t>lifestyle</a:t>
            </a:r>
            <a:r>
              <a:rPr lang="it-IT" dirty="0" smtClean="0"/>
              <a:t>, adipose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expansion</a:t>
            </a:r>
            <a:r>
              <a:rPr lang="it-IT" dirty="0" smtClean="0"/>
              <a:t> can</a:t>
            </a:r>
          </a:p>
          <a:p>
            <a:r>
              <a:rPr lang="it-IT" dirty="0" smtClean="0"/>
              <a:t>be </a:t>
            </a:r>
            <a:r>
              <a:rPr lang="it-IT" dirty="0" err="1" smtClean="0"/>
              <a:t>achieved</a:t>
            </a:r>
            <a:r>
              <a:rPr lang="it-IT" dirty="0" smtClean="0"/>
              <a:t> by </a:t>
            </a:r>
            <a:r>
              <a:rPr lang="it-IT" dirty="0" err="1" smtClean="0"/>
              <a:t>hyperplasia</a:t>
            </a:r>
            <a:r>
              <a:rPr lang="it-IT" dirty="0" smtClean="0"/>
              <a:t> and/or </a:t>
            </a:r>
            <a:r>
              <a:rPr lang="it-IT" dirty="0" err="1" smtClean="0"/>
              <a:t>hypertrophy</a:t>
            </a:r>
            <a:r>
              <a:rPr lang="it-IT" dirty="0" smtClean="0"/>
              <a:t>. </a:t>
            </a: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constitutes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of the major </a:t>
            </a:r>
            <a:r>
              <a:rPr lang="it-IT" dirty="0" err="1" smtClean="0"/>
              <a:t>regulators</a:t>
            </a:r>
            <a:r>
              <a:rPr lang="it-IT" dirty="0" smtClean="0"/>
              <a:t> of </a:t>
            </a:r>
            <a:r>
              <a:rPr lang="it-IT" dirty="0" err="1" smtClean="0"/>
              <a:t>adipocyte</a:t>
            </a:r>
            <a:r>
              <a:rPr lang="it-IT" dirty="0" smtClean="0"/>
              <a:t> </a:t>
            </a:r>
            <a:r>
              <a:rPr lang="it-IT" dirty="0" err="1" smtClean="0"/>
              <a:t>hypertrophy</a:t>
            </a:r>
            <a:r>
              <a:rPr lang="it-IT" dirty="0" smtClean="0"/>
              <a:t> via promotion of the </a:t>
            </a:r>
            <a:r>
              <a:rPr lang="it-IT" dirty="0" err="1" smtClean="0"/>
              <a:t>accumulation</a:t>
            </a:r>
            <a:r>
              <a:rPr lang="it-IT" dirty="0" smtClean="0"/>
              <a:t> of</a:t>
            </a:r>
          </a:p>
          <a:p>
            <a:r>
              <a:rPr lang="it-IT" dirty="0" err="1" smtClean="0"/>
              <a:t>triacylglycerols</a:t>
            </a:r>
            <a:r>
              <a:rPr lang="it-IT" dirty="0" smtClean="0"/>
              <a:t> by the </a:t>
            </a:r>
            <a:r>
              <a:rPr lang="it-IT" dirty="0" err="1" smtClean="0"/>
              <a:t>inhibition</a:t>
            </a:r>
            <a:r>
              <a:rPr lang="it-IT" dirty="0" smtClean="0"/>
              <a:t> of </a:t>
            </a:r>
            <a:r>
              <a:rPr lang="it-IT" dirty="0" err="1" smtClean="0"/>
              <a:t>lipolysis</a:t>
            </a:r>
            <a:r>
              <a:rPr lang="it-IT" dirty="0" smtClean="0"/>
              <a:t>, </a:t>
            </a:r>
            <a:r>
              <a:rPr lang="it-IT" dirty="0" err="1" smtClean="0"/>
              <a:t>activation</a:t>
            </a:r>
            <a:r>
              <a:rPr lang="it-IT" dirty="0" smtClean="0"/>
              <a:t> of </a:t>
            </a:r>
            <a:r>
              <a:rPr lang="it-IT" dirty="0" err="1" smtClean="0"/>
              <a:t>lipoprotein</a:t>
            </a:r>
            <a:r>
              <a:rPr lang="it-IT" dirty="0" smtClean="0"/>
              <a:t> </a:t>
            </a:r>
            <a:r>
              <a:rPr lang="it-IT" dirty="0" err="1" smtClean="0"/>
              <a:t>lipase</a:t>
            </a:r>
            <a:r>
              <a:rPr lang="it-IT" dirty="0" smtClean="0"/>
              <a:t>, </a:t>
            </a:r>
            <a:r>
              <a:rPr lang="it-IT" dirty="0" err="1" smtClean="0"/>
              <a:t>translocation</a:t>
            </a:r>
            <a:r>
              <a:rPr lang="it-IT" dirty="0" smtClean="0"/>
              <a:t> of GLUT4 to the plasma membrane, and </a:t>
            </a:r>
            <a:r>
              <a:rPr lang="it-IT" dirty="0" err="1" smtClean="0"/>
              <a:t>upregulation</a:t>
            </a:r>
            <a:r>
              <a:rPr lang="it-IT" dirty="0" smtClean="0"/>
              <a:t> of </a:t>
            </a:r>
            <a:r>
              <a:rPr lang="it-IT" dirty="0" err="1" smtClean="0"/>
              <a:t>glycerol</a:t>
            </a:r>
            <a:endParaRPr lang="it-IT" dirty="0" smtClean="0"/>
          </a:p>
          <a:p>
            <a:r>
              <a:rPr lang="it-IT" dirty="0" err="1" smtClean="0"/>
              <a:t>channels</a:t>
            </a:r>
            <a:r>
              <a:rPr lang="it-IT" dirty="0" smtClean="0"/>
              <a:t> AQP3, AQP7, and AQP9 and, </a:t>
            </a:r>
            <a:r>
              <a:rPr lang="it-IT" dirty="0" err="1" smtClean="0"/>
              <a:t>hence</a:t>
            </a:r>
            <a:r>
              <a:rPr lang="it-IT" dirty="0" smtClean="0"/>
              <a:t>, </a:t>
            </a:r>
            <a:r>
              <a:rPr lang="it-IT" dirty="0" err="1" smtClean="0"/>
              <a:t>glycerol</a:t>
            </a:r>
            <a:r>
              <a:rPr lang="it-IT" dirty="0" smtClean="0"/>
              <a:t> </a:t>
            </a:r>
            <a:r>
              <a:rPr lang="it-IT" dirty="0" err="1" smtClean="0"/>
              <a:t>influx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the </a:t>
            </a:r>
            <a:r>
              <a:rPr lang="it-IT" dirty="0" err="1" smtClean="0"/>
              <a:t>fat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Am</a:t>
            </a:r>
            <a:r>
              <a:rPr lang="it-IT" dirty="0" smtClean="0"/>
              <a:t> </a:t>
            </a:r>
            <a:r>
              <a:rPr lang="it-IT" dirty="0" err="1" smtClean="0"/>
              <a:t>J</a:t>
            </a:r>
            <a:r>
              <a:rPr lang="it-IT" dirty="0" smtClean="0"/>
              <a:t> </a:t>
            </a:r>
            <a:r>
              <a:rPr lang="it-IT" dirty="0" err="1" smtClean="0"/>
              <a:t>Physiol</a:t>
            </a:r>
            <a:r>
              <a:rPr lang="it-IT" dirty="0" smtClean="0"/>
              <a:t> </a:t>
            </a:r>
            <a:r>
              <a:rPr lang="it-IT" dirty="0" err="1" smtClean="0"/>
              <a:t>Endocrinol</a:t>
            </a:r>
            <a:r>
              <a:rPr lang="it-IT" dirty="0" smtClean="0"/>
              <a:t> </a:t>
            </a:r>
            <a:r>
              <a:rPr lang="it-IT" dirty="0" err="1" smtClean="0"/>
              <a:t>Metab</a:t>
            </a:r>
            <a:r>
              <a:rPr lang="it-IT" dirty="0" smtClean="0"/>
              <a:t> 309: E691–E714, 2015.</a:t>
            </a:r>
          </a:p>
          <a:p>
            <a:r>
              <a:rPr lang="it-IT" dirty="0" smtClean="0"/>
              <a:t>First </a:t>
            </a:r>
            <a:r>
              <a:rPr lang="it-IT" dirty="0" err="1" smtClean="0"/>
              <a:t>published</a:t>
            </a:r>
            <a:r>
              <a:rPr lang="it-IT" dirty="0" smtClean="0"/>
              <a:t> </a:t>
            </a:r>
            <a:r>
              <a:rPr lang="it-IT" dirty="0" err="1" smtClean="0"/>
              <a:t>September</a:t>
            </a:r>
            <a:r>
              <a:rPr lang="it-IT" dirty="0" smtClean="0"/>
              <a:t> 1, 2015; doi:10.1152/ajpendo.00297.2015.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www.physiology.org</a:t>
            </a:r>
            <a:r>
              <a:rPr lang="it-IT" dirty="0" smtClean="0"/>
              <a:t>/</a:t>
            </a:r>
            <a:r>
              <a:rPr lang="it-IT" dirty="0" err="1" smtClean="0"/>
              <a:t>doi</a:t>
            </a:r>
            <a:r>
              <a:rPr lang="it-IT" dirty="0" smtClean="0"/>
              <a:t>/full/10.1152/ajpendo.00297.2015?url_ver=Z39.88-2003&amp;rfr_id=ori%3Arid%3Acrossref.org&amp;rfr_dat=cr_pub%3Dpubmed&amp;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482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Anti-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actions</a:t>
            </a:r>
            <a:r>
              <a:rPr lang="it-IT" dirty="0" smtClean="0"/>
              <a:t> of AMPK in adipose </a:t>
            </a:r>
            <a:r>
              <a:rPr lang="it-IT" dirty="0" err="1" smtClean="0"/>
              <a:t>tissue</a:t>
            </a:r>
            <a:r>
              <a:rPr lang="it-IT" dirty="0" smtClean="0"/>
              <a:t> In </a:t>
            </a:r>
            <a:r>
              <a:rPr lang="it-IT" dirty="0" err="1" smtClean="0"/>
              <a:t>lean</a:t>
            </a:r>
            <a:r>
              <a:rPr lang="it-IT" dirty="0" smtClean="0"/>
              <a:t> adipose </a:t>
            </a:r>
            <a:r>
              <a:rPr lang="it-IT" dirty="0" err="1" smtClean="0"/>
              <a:t>tissue</a:t>
            </a:r>
            <a:r>
              <a:rPr lang="it-IT" dirty="0" smtClean="0"/>
              <a:t>, small </a:t>
            </a:r>
            <a:r>
              <a:rPr lang="it-IT" dirty="0" err="1" smtClean="0"/>
              <a:t>adipocytes</a:t>
            </a:r>
            <a:r>
              <a:rPr lang="it-IT" dirty="0" smtClean="0"/>
              <a:t> and </a:t>
            </a:r>
            <a:r>
              <a:rPr lang="it-IT" dirty="0" err="1" smtClean="0"/>
              <a:t>alternatively</a:t>
            </a:r>
            <a:r>
              <a:rPr lang="it-IT" dirty="0" smtClean="0"/>
              <a:t> </a:t>
            </a:r>
            <a:r>
              <a:rPr lang="it-IT" dirty="0" err="1" smtClean="0"/>
              <a:t>activated</a:t>
            </a:r>
            <a:r>
              <a:rPr lang="it-IT" dirty="0" smtClean="0"/>
              <a:t> </a:t>
            </a:r>
            <a:r>
              <a:rPr lang="it-IT" dirty="0" err="1" smtClean="0"/>
              <a:t>macrophages</a:t>
            </a:r>
            <a:r>
              <a:rPr lang="it-IT" dirty="0" smtClean="0"/>
              <a:t> secrete </a:t>
            </a:r>
            <a:r>
              <a:rPr lang="it-IT" dirty="0" err="1" smtClean="0"/>
              <a:t>adipocytokines</a:t>
            </a:r>
            <a:r>
              <a:rPr lang="it-IT" dirty="0" smtClean="0"/>
              <a:t>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IL-10 and </a:t>
            </a:r>
            <a:r>
              <a:rPr lang="it-IT" dirty="0" err="1" smtClean="0"/>
              <a:t>adiponectin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maintain</a:t>
            </a:r>
            <a:r>
              <a:rPr lang="it-IT" dirty="0" smtClean="0"/>
              <a:t> an anti-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environment</a:t>
            </a:r>
            <a:r>
              <a:rPr lang="it-IT" dirty="0" smtClean="0"/>
              <a:t>. Production of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adipocytokines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promoted</a:t>
            </a:r>
            <a:r>
              <a:rPr lang="it-IT" dirty="0" smtClean="0"/>
              <a:t> by </a:t>
            </a:r>
            <a:r>
              <a:rPr lang="it-IT" dirty="0" err="1" smtClean="0"/>
              <a:t>activated</a:t>
            </a:r>
            <a:r>
              <a:rPr lang="it-IT" dirty="0" smtClean="0"/>
              <a:t> AMPK. </a:t>
            </a:r>
            <a:r>
              <a:rPr lang="it-IT" dirty="0" err="1" smtClean="0"/>
              <a:t>Excess</a:t>
            </a:r>
            <a:r>
              <a:rPr lang="it-IT" dirty="0" smtClean="0"/>
              <a:t> calorie </a:t>
            </a:r>
            <a:r>
              <a:rPr lang="it-IT" dirty="0" err="1" smtClean="0"/>
              <a:t>intake</a:t>
            </a:r>
            <a:r>
              <a:rPr lang="it-IT" dirty="0" smtClean="0"/>
              <a:t> </a:t>
            </a:r>
            <a:r>
              <a:rPr lang="it-IT" dirty="0" err="1" smtClean="0"/>
              <a:t>leads</a:t>
            </a:r>
            <a:r>
              <a:rPr lang="it-IT" dirty="0" smtClean="0"/>
              <a:t> to the </a:t>
            </a:r>
            <a:r>
              <a:rPr lang="it-IT" dirty="0" err="1" smtClean="0"/>
              <a:t>development</a:t>
            </a:r>
            <a:r>
              <a:rPr lang="it-IT" dirty="0" smtClean="0"/>
              <a:t> of a pro-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environment</a:t>
            </a:r>
            <a:r>
              <a:rPr lang="it-IT" dirty="0" smtClean="0"/>
              <a:t> </a:t>
            </a:r>
            <a:r>
              <a:rPr lang="it-IT" dirty="0" err="1" smtClean="0"/>
              <a:t>within</a:t>
            </a:r>
            <a:r>
              <a:rPr lang="it-IT" dirty="0" smtClean="0"/>
              <a:t> obese adipose </a:t>
            </a:r>
            <a:r>
              <a:rPr lang="it-IT" dirty="0" err="1" smtClean="0"/>
              <a:t>tissue</a:t>
            </a:r>
            <a:r>
              <a:rPr lang="it-IT" dirty="0" smtClean="0"/>
              <a:t>. </a:t>
            </a:r>
            <a:r>
              <a:rPr lang="it-IT" dirty="0" err="1" smtClean="0"/>
              <a:t>Adipocytes</a:t>
            </a:r>
            <a:r>
              <a:rPr lang="it-IT" dirty="0" smtClean="0"/>
              <a:t> </a:t>
            </a:r>
            <a:r>
              <a:rPr lang="it-IT" dirty="0" err="1" smtClean="0"/>
              <a:t>enlarge</a:t>
            </a:r>
            <a:r>
              <a:rPr lang="it-IT" dirty="0" smtClean="0"/>
              <a:t>, </a:t>
            </a:r>
            <a:r>
              <a:rPr lang="it-IT" dirty="0" err="1" smtClean="0"/>
              <a:t>becoming</a:t>
            </a:r>
            <a:r>
              <a:rPr lang="it-IT" dirty="0" smtClean="0"/>
              <a:t> </a:t>
            </a:r>
            <a:r>
              <a:rPr lang="it-IT" dirty="0" err="1" smtClean="0"/>
              <a:t>hypertrophic</a:t>
            </a:r>
            <a:r>
              <a:rPr lang="it-IT" dirty="0" smtClean="0"/>
              <a:t> and </a:t>
            </a:r>
            <a:r>
              <a:rPr lang="it-IT" dirty="0" err="1" smtClean="0"/>
              <a:t>often</a:t>
            </a:r>
            <a:r>
              <a:rPr lang="it-IT" dirty="0" smtClean="0"/>
              <a:t> </a:t>
            </a:r>
            <a:r>
              <a:rPr lang="it-IT" dirty="0" err="1" smtClean="0"/>
              <a:t>necrotic</a:t>
            </a:r>
            <a:r>
              <a:rPr lang="it-IT" dirty="0" smtClean="0"/>
              <a:t>, and </a:t>
            </a:r>
            <a:r>
              <a:rPr lang="it-IT" dirty="0" err="1" smtClean="0"/>
              <a:t>there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an </a:t>
            </a:r>
            <a:r>
              <a:rPr lang="it-IT" dirty="0" err="1" smtClean="0"/>
              <a:t>increased</a:t>
            </a:r>
            <a:r>
              <a:rPr lang="it-IT" dirty="0" smtClean="0"/>
              <a:t> </a:t>
            </a:r>
            <a:r>
              <a:rPr lang="it-IT" dirty="0" err="1" smtClean="0"/>
              <a:t>infiltration</a:t>
            </a:r>
            <a:r>
              <a:rPr lang="it-IT" dirty="0" smtClean="0"/>
              <a:t> of </a:t>
            </a:r>
            <a:r>
              <a:rPr lang="it-IT" dirty="0" err="1" smtClean="0"/>
              <a:t>macrophages</a:t>
            </a:r>
            <a:r>
              <a:rPr lang="it-IT" dirty="0" smtClean="0"/>
              <a:t>. The pro-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environment</a:t>
            </a:r>
            <a:r>
              <a:rPr lang="it-IT" dirty="0" smtClean="0"/>
              <a:t> </a:t>
            </a:r>
            <a:r>
              <a:rPr lang="it-IT" dirty="0" err="1" smtClean="0"/>
              <a:t>drives</a:t>
            </a:r>
            <a:r>
              <a:rPr lang="it-IT" dirty="0" smtClean="0"/>
              <a:t> </a:t>
            </a:r>
            <a:r>
              <a:rPr lang="it-IT" dirty="0" err="1" smtClean="0"/>
              <a:t>macrophage</a:t>
            </a:r>
            <a:r>
              <a:rPr lang="it-IT" dirty="0" smtClean="0"/>
              <a:t> </a:t>
            </a:r>
            <a:r>
              <a:rPr lang="it-IT" dirty="0" err="1" smtClean="0"/>
              <a:t>polarization</a:t>
            </a:r>
            <a:r>
              <a:rPr lang="it-IT" dirty="0" smtClean="0"/>
              <a:t> </a:t>
            </a:r>
            <a:r>
              <a:rPr lang="it-IT" dirty="0" err="1" smtClean="0"/>
              <a:t>towards</a:t>
            </a:r>
            <a:r>
              <a:rPr lang="it-IT" dirty="0" smtClean="0"/>
              <a:t> the </a:t>
            </a:r>
            <a:r>
              <a:rPr lang="it-IT" dirty="0" err="1" smtClean="0"/>
              <a:t>classically</a:t>
            </a:r>
            <a:r>
              <a:rPr lang="it-IT" dirty="0" smtClean="0"/>
              <a:t> </a:t>
            </a:r>
            <a:r>
              <a:rPr lang="it-IT" dirty="0" err="1" smtClean="0"/>
              <a:t>activated</a:t>
            </a:r>
            <a:r>
              <a:rPr lang="it-IT" dirty="0" smtClean="0"/>
              <a:t> M1 state, and </a:t>
            </a:r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dirty="0" err="1" smtClean="0"/>
              <a:t>tend</a:t>
            </a:r>
            <a:r>
              <a:rPr lang="it-IT" dirty="0" smtClean="0"/>
              <a:t> to accumulate </a:t>
            </a:r>
            <a:r>
              <a:rPr lang="it-IT" dirty="0" err="1" smtClean="0"/>
              <a:t>around</a:t>
            </a:r>
            <a:r>
              <a:rPr lang="it-IT" dirty="0" smtClean="0"/>
              <a:t> </a:t>
            </a:r>
            <a:r>
              <a:rPr lang="it-IT" dirty="0" err="1" smtClean="0"/>
              <a:t>necrotic</a:t>
            </a:r>
            <a:r>
              <a:rPr lang="it-IT" dirty="0" smtClean="0"/>
              <a:t> </a:t>
            </a:r>
            <a:r>
              <a:rPr lang="it-IT" dirty="0" err="1" smtClean="0"/>
              <a:t>adipocytes</a:t>
            </a:r>
            <a:r>
              <a:rPr lang="it-IT" dirty="0" smtClean="0"/>
              <a:t>, </a:t>
            </a:r>
            <a:r>
              <a:rPr lang="it-IT" dirty="0" err="1" smtClean="0"/>
              <a:t>forming</a:t>
            </a:r>
            <a:r>
              <a:rPr lang="it-IT" dirty="0" smtClean="0"/>
              <a:t> crown-</a:t>
            </a:r>
            <a:r>
              <a:rPr lang="it-IT" dirty="0" err="1" smtClean="0"/>
              <a:t>like</a:t>
            </a:r>
            <a:r>
              <a:rPr lang="it-IT" dirty="0" smtClean="0"/>
              <a:t> </a:t>
            </a:r>
            <a:r>
              <a:rPr lang="it-IT" dirty="0" err="1" smtClean="0"/>
              <a:t>structures</a:t>
            </a:r>
            <a:r>
              <a:rPr lang="it-IT" dirty="0" smtClean="0"/>
              <a:t>. The </a:t>
            </a:r>
            <a:r>
              <a:rPr lang="it-IT" dirty="0" err="1" smtClean="0"/>
              <a:t>secretory</a:t>
            </a:r>
            <a:r>
              <a:rPr lang="it-IT" dirty="0" smtClean="0"/>
              <a:t> </a:t>
            </a:r>
            <a:r>
              <a:rPr lang="it-IT" dirty="0" err="1" smtClean="0"/>
              <a:t>products</a:t>
            </a:r>
            <a:r>
              <a:rPr lang="it-IT" dirty="0" smtClean="0"/>
              <a:t> of the </a:t>
            </a:r>
            <a:r>
              <a:rPr lang="it-IT" dirty="0" err="1" smtClean="0"/>
              <a:t>macrophages</a:t>
            </a:r>
            <a:r>
              <a:rPr lang="it-IT" dirty="0" smtClean="0"/>
              <a:t> and </a:t>
            </a:r>
            <a:r>
              <a:rPr lang="it-IT" dirty="0" err="1" smtClean="0"/>
              <a:t>hypertrophic</a:t>
            </a:r>
            <a:r>
              <a:rPr lang="it-IT" dirty="0" smtClean="0"/>
              <a:t> </a:t>
            </a:r>
            <a:r>
              <a:rPr lang="it-IT" dirty="0" err="1" smtClean="0"/>
              <a:t>adipocytes</a:t>
            </a:r>
            <a:r>
              <a:rPr lang="it-IT" dirty="0" smtClean="0"/>
              <a:t> </a:t>
            </a:r>
            <a:r>
              <a:rPr lang="it-IT" dirty="0" err="1" smtClean="0"/>
              <a:t>further</a:t>
            </a:r>
            <a:r>
              <a:rPr lang="it-IT" dirty="0" smtClean="0"/>
              <a:t> </a:t>
            </a:r>
            <a:r>
              <a:rPr lang="it-IT" dirty="0" err="1" smtClean="0"/>
              <a:t>exacerbate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inflammation</a:t>
            </a:r>
            <a:r>
              <a:rPr lang="it-IT" dirty="0" smtClean="0"/>
              <a:t>. Adipose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inflammation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linked</a:t>
            </a:r>
            <a:r>
              <a:rPr lang="it-IT" dirty="0" smtClean="0"/>
              <a:t> to </a:t>
            </a:r>
            <a:r>
              <a:rPr lang="it-IT" dirty="0" err="1" smtClean="0"/>
              <a:t>obesity-related</a:t>
            </a:r>
            <a:r>
              <a:rPr lang="it-IT" dirty="0" smtClean="0"/>
              <a:t> </a:t>
            </a: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resistance</a:t>
            </a:r>
            <a:r>
              <a:rPr lang="it-IT" dirty="0" smtClean="0"/>
              <a:t> and </a:t>
            </a:r>
            <a:r>
              <a:rPr lang="it-IT" dirty="0" err="1" smtClean="0"/>
              <a:t>Type</a:t>
            </a:r>
            <a:r>
              <a:rPr lang="it-IT" dirty="0" smtClean="0"/>
              <a:t> 2 </a:t>
            </a:r>
            <a:r>
              <a:rPr lang="it-IT" dirty="0" err="1" smtClean="0"/>
              <a:t>diabetes</a:t>
            </a:r>
            <a:r>
              <a:rPr lang="it-IT" dirty="0" smtClean="0"/>
              <a:t>. </a:t>
            </a:r>
            <a:r>
              <a:rPr lang="it-IT" dirty="0" err="1" smtClean="0"/>
              <a:t>Activation</a:t>
            </a:r>
            <a:r>
              <a:rPr lang="it-IT" dirty="0" smtClean="0"/>
              <a:t> of AMPK can </a:t>
            </a:r>
            <a:r>
              <a:rPr lang="it-IT" dirty="0" err="1" smtClean="0"/>
              <a:t>inhibit</a:t>
            </a:r>
            <a:r>
              <a:rPr lang="it-IT" dirty="0" smtClean="0"/>
              <a:t> production of pro-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cytokines</a:t>
            </a:r>
            <a:r>
              <a:rPr lang="it-IT" dirty="0" smtClean="0"/>
              <a:t> and </a:t>
            </a:r>
            <a:r>
              <a:rPr lang="it-IT" dirty="0" err="1" smtClean="0"/>
              <a:t>chemokines</a:t>
            </a:r>
            <a:r>
              <a:rPr lang="it-IT" dirty="0" smtClean="0"/>
              <a:t>, </a:t>
            </a:r>
            <a:r>
              <a:rPr lang="it-IT" dirty="0" err="1" smtClean="0"/>
              <a:t>increase</a:t>
            </a:r>
            <a:r>
              <a:rPr lang="it-IT" dirty="0" smtClean="0"/>
              <a:t> </a:t>
            </a:r>
            <a:r>
              <a:rPr lang="it-IT" dirty="0" err="1" smtClean="0"/>
              <a:t>adiponectin</a:t>
            </a:r>
            <a:r>
              <a:rPr lang="it-IT" dirty="0" smtClean="0"/>
              <a:t> </a:t>
            </a:r>
            <a:r>
              <a:rPr lang="it-IT" dirty="0" err="1" smtClean="0"/>
              <a:t>secretion</a:t>
            </a:r>
            <a:r>
              <a:rPr lang="it-IT" dirty="0" smtClean="0"/>
              <a:t> and </a:t>
            </a:r>
            <a:r>
              <a:rPr lang="it-IT" dirty="0" err="1" smtClean="0"/>
              <a:t>inhibit</a:t>
            </a:r>
            <a:r>
              <a:rPr lang="it-IT" dirty="0" smtClean="0"/>
              <a:t> </a:t>
            </a:r>
            <a:r>
              <a:rPr lang="it-IT" dirty="0" err="1" smtClean="0"/>
              <a:t>macrophage</a:t>
            </a:r>
            <a:r>
              <a:rPr lang="it-IT" dirty="0" smtClean="0"/>
              <a:t> </a:t>
            </a:r>
            <a:r>
              <a:rPr lang="it-IT" dirty="0" err="1" smtClean="0"/>
              <a:t>recruitment</a:t>
            </a:r>
            <a:r>
              <a:rPr lang="it-IT" dirty="0" smtClean="0"/>
              <a:t> and M1 </a:t>
            </a:r>
            <a:r>
              <a:rPr lang="it-IT" dirty="0" err="1" smtClean="0"/>
              <a:t>polarization</a:t>
            </a:r>
            <a:r>
              <a:rPr lang="it-IT" dirty="0" smtClean="0"/>
              <a:t>, </a:t>
            </a:r>
            <a:r>
              <a:rPr lang="it-IT" dirty="0" err="1" smtClean="0"/>
              <a:t>thereby</a:t>
            </a:r>
            <a:r>
              <a:rPr lang="it-IT" dirty="0" smtClean="0"/>
              <a:t> </a:t>
            </a:r>
            <a:r>
              <a:rPr lang="it-IT" dirty="0" err="1" smtClean="0"/>
              <a:t>potentially</a:t>
            </a:r>
            <a:r>
              <a:rPr lang="it-IT" dirty="0" smtClean="0"/>
              <a:t> </a:t>
            </a:r>
            <a:r>
              <a:rPr lang="it-IT" dirty="0" err="1" smtClean="0"/>
              <a:t>reducing</a:t>
            </a:r>
            <a:r>
              <a:rPr lang="it-IT" dirty="0" smtClean="0"/>
              <a:t> </a:t>
            </a: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resistance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Role</a:t>
            </a:r>
            <a:r>
              <a:rPr lang="it-IT" dirty="0" smtClean="0"/>
              <a:t> of AMP-</a:t>
            </a:r>
            <a:r>
              <a:rPr lang="it-IT" dirty="0" err="1" smtClean="0"/>
              <a:t>activated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kinase</a:t>
            </a:r>
            <a:r>
              <a:rPr lang="it-IT" dirty="0" smtClean="0"/>
              <a:t> in adipose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metabolism</a:t>
            </a:r>
            <a:r>
              <a:rPr lang="it-IT" dirty="0" smtClean="0"/>
              <a:t> and </a:t>
            </a:r>
            <a:r>
              <a:rPr lang="it-IT" dirty="0" err="1" smtClean="0"/>
              <a:t>inflammation</a:t>
            </a:r>
            <a:endParaRPr lang="it-IT" dirty="0" smtClean="0"/>
          </a:p>
          <a:p>
            <a:r>
              <a:rPr lang="it-IT" dirty="0" smtClean="0"/>
              <a:t>Silvia </a:t>
            </a:r>
            <a:r>
              <a:rPr lang="it-IT" dirty="0" err="1" smtClean="0"/>
              <a:t>Bijland</a:t>
            </a:r>
            <a:r>
              <a:rPr lang="it-IT" dirty="0" smtClean="0"/>
              <a:t>, Sarah </a:t>
            </a:r>
            <a:r>
              <a:rPr lang="it-IT" dirty="0" err="1" smtClean="0"/>
              <a:t>J</a:t>
            </a:r>
            <a:r>
              <a:rPr lang="it-IT" dirty="0" smtClean="0"/>
              <a:t>. Mancini, </a:t>
            </a:r>
            <a:r>
              <a:rPr lang="it-IT" dirty="0" err="1" smtClean="0"/>
              <a:t>Ian</a:t>
            </a:r>
            <a:r>
              <a:rPr lang="it-IT" dirty="0" smtClean="0"/>
              <a:t> P. Salt</a:t>
            </a:r>
          </a:p>
          <a:p>
            <a:r>
              <a:rPr lang="it-IT" dirty="0" err="1" smtClean="0"/>
              <a:t>Clinical</a:t>
            </a:r>
            <a:r>
              <a:rPr lang="it-IT" dirty="0" smtClean="0"/>
              <a:t> Science </a:t>
            </a:r>
            <a:r>
              <a:rPr lang="it-IT" dirty="0" err="1" smtClean="0"/>
              <a:t>Jan</a:t>
            </a:r>
            <a:r>
              <a:rPr lang="it-IT" dirty="0" smtClean="0"/>
              <a:t> 08, 2013, 124 (8) 491-507; DOI: 10.1042/CS20120536</a:t>
            </a:r>
          </a:p>
          <a:p>
            <a:endParaRPr lang="it-IT" dirty="0" smtClean="0"/>
          </a:p>
          <a:p>
            <a:r>
              <a:rPr lang="it-IT" dirty="0" smtClean="0"/>
              <a:t>http://</a:t>
            </a:r>
            <a:r>
              <a:rPr lang="it-IT" dirty="0" err="1" smtClean="0"/>
              <a:t>www.clinsci.org</a:t>
            </a:r>
            <a:r>
              <a:rPr lang="it-IT" dirty="0" smtClean="0"/>
              <a:t>/image-</a:t>
            </a:r>
            <a:r>
              <a:rPr lang="it-IT" dirty="0" err="1" smtClean="0"/>
              <a:t>gallery</a:t>
            </a:r>
            <a:r>
              <a:rPr lang="it-IT" dirty="0" smtClean="0"/>
              <a:t>/adipose-</a:t>
            </a:r>
            <a:r>
              <a:rPr lang="it-IT" dirty="0" err="1" smtClean="0"/>
              <a:t>tissue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707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Figure 1. 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changes</a:t>
            </a:r>
            <a:r>
              <a:rPr lang="it-IT" dirty="0" smtClean="0"/>
              <a:t> in adipose </a:t>
            </a:r>
            <a:r>
              <a:rPr lang="it-IT" dirty="0" err="1" smtClean="0"/>
              <a:t>tissue</a:t>
            </a:r>
            <a:r>
              <a:rPr lang="it-IT" dirty="0" smtClean="0"/>
              <a:t> and </a:t>
            </a:r>
            <a:r>
              <a:rPr lang="it-IT" dirty="0" err="1" smtClean="0"/>
              <a:t>pancreatic</a:t>
            </a:r>
            <a:r>
              <a:rPr lang="it-IT" dirty="0" smtClean="0"/>
              <a:t> </a:t>
            </a:r>
            <a:r>
              <a:rPr lang="it-IT" dirty="0" err="1" smtClean="0"/>
              <a:t>islets</a:t>
            </a:r>
            <a:r>
              <a:rPr lang="it-IT" dirty="0" smtClean="0"/>
              <a:t> in </a:t>
            </a:r>
            <a:r>
              <a:rPr lang="it-IT" dirty="0" err="1" smtClean="0"/>
              <a:t>association</a:t>
            </a:r>
            <a:r>
              <a:rPr lang="it-IT" dirty="0" smtClean="0"/>
              <a:t> with </a:t>
            </a:r>
            <a:r>
              <a:rPr lang="it-IT" dirty="0" err="1" smtClean="0"/>
              <a:t>obesity</a:t>
            </a:r>
            <a:r>
              <a:rPr lang="it-IT" dirty="0" smtClean="0"/>
              <a:t>. In the </a:t>
            </a:r>
            <a:r>
              <a:rPr lang="it-IT" dirty="0" err="1" smtClean="0"/>
              <a:t>lean</a:t>
            </a:r>
            <a:r>
              <a:rPr lang="it-IT" dirty="0" smtClean="0"/>
              <a:t> state, </a:t>
            </a:r>
            <a:r>
              <a:rPr lang="it-IT" dirty="0" err="1" smtClean="0"/>
              <a:t>regulatory</a:t>
            </a:r>
            <a:r>
              <a:rPr lang="it-IT" dirty="0" smtClean="0"/>
              <a:t> T (</a:t>
            </a:r>
            <a:r>
              <a:rPr lang="it-IT" dirty="0" err="1" smtClean="0"/>
              <a:t>Treg</a:t>
            </a:r>
            <a:r>
              <a:rPr lang="it-IT" dirty="0" smtClean="0"/>
              <a:t>) </a:t>
            </a:r>
            <a:r>
              <a:rPr lang="it-IT" dirty="0" err="1" smtClean="0"/>
              <a:t>cells</a:t>
            </a:r>
            <a:r>
              <a:rPr lang="it-IT" dirty="0" smtClean="0"/>
              <a:t>, </a:t>
            </a:r>
            <a:r>
              <a:rPr lang="it-IT" dirty="0" err="1" smtClean="0"/>
              <a:t>esosinophils</a:t>
            </a:r>
            <a:r>
              <a:rPr lang="it-IT" dirty="0" smtClean="0"/>
              <a:t>, </a:t>
            </a:r>
            <a:r>
              <a:rPr lang="it-IT" dirty="0" err="1" smtClean="0"/>
              <a:t>invariant</a:t>
            </a:r>
            <a:r>
              <a:rPr lang="it-IT" dirty="0" smtClean="0"/>
              <a:t> </a:t>
            </a:r>
            <a:r>
              <a:rPr lang="it-IT" dirty="0" err="1" smtClean="0"/>
              <a:t>natural</a:t>
            </a:r>
            <a:r>
              <a:rPr lang="it-IT" dirty="0" smtClean="0"/>
              <a:t> killer T (</a:t>
            </a:r>
            <a:r>
              <a:rPr lang="it-IT" dirty="0" err="1" smtClean="0"/>
              <a:t>iNKT</a:t>
            </a:r>
            <a:r>
              <a:rPr lang="it-IT" dirty="0" smtClean="0"/>
              <a:t>) </a:t>
            </a:r>
            <a:r>
              <a:rPr lang="it-IT" dirty="0" err="1" smtClean="0"/>
              <a:t>cells</a:t>
            </a:r>
            <a:r>
              <a:rPr lang="it-IT" dirty="0" smtClean="0"/>
              <a:t>, M2-like </a:t>
            </a:r>
            <a:r>
              <a:rPr lang="it-IT" dirty="0" err="1" smtClean="0"/>
              <a:t>resident</a:t>
            </a:r>
            <a:r>
              <a:rPr lang="it-IT" dirty="0" smtClean="0"/>
              <a:t> </a:t>
            </a:r>
            <a:r>
              <a:rPr lang="it-IT" dirty="0" err="1" smtClean="0"/>
              <a:t>macrophages</a:t>
            </a:r>
            <a:r>
              <a:rPr lang="it-IT" dirty="0" smtClean="0"/>
              <a:t>, and </a:t>
            </a:r>
            <a:r>
              <a:rPr lang="it-IT" dirty="0" err="1" smtClean="0"/>
              <a:t>adipocytes</a:t>
            </a:r>
            <a:r>
              <a:rPr lang="it-IT" dirty="0" smtClean="0"/>
              <a:t> secrete anti-</a:t>
            </a:r>
            <a:r>
              <a:rPr lang="it-IT" dirty="0" err="1" smtClean="0"/>
              <a:t>inflammatory</a:t>
            </a:r>
            <a:r>
              <a:rPr lang="it-IT" dirty="0" smtClean="0"/>
              <a:t> </a:t>
            </a:r>
            <a:r>
              <a:rPr lang="it-IT" dirty="0" err="1" smtClean="0"/>
              <a:t>cytokines</a:t>
            </a:r>
            <a:r>
              <a:rPr lang="it-IT" dirty="0" smtClean="0"/>
              <a:t> </a:t>
            </a:r>
            <a:r>
              <a:rPr lang="it-IT" dirty="0" err="1" smtClean="0"/>
              <a:t>including</a:t>
            </a:r>
            <a:r>
              <a:rPr lang="it-IT" dirty="0" smtClean="0"/>
              <a:t> </a:t>
            </a:r>
            <a:r>
              <a:rPr lang="it-IT" dirty="0" err="1" smtClean="0"/>
              <a:t>interleukin</a:t>
            </a:r>
            <a:r>
              <a:rPr lang="it-IT" dirty="0" smtClean="0"/>
              <a:t> (IL)-4, IL-13 and IL-10 and </a:t>
            </a:r>
            <a:r>
              <a:rPr lang="it-IT" dirty="0" err="1" smtClean="0"/>
              <a:t>suppress</a:t>
            </a:r>
            <a:r>
              <a:rPr lang="it-IT" dirty="0" smtClean="0"/>
              <a:t> </a:t>
            </a:r>
            <a:r>
              <a:rPr lang="it-IT" dirty="0" err="1" smtClean="0"/>
              <a:t>inflammation</a:t>
            </a:r>
            <a:r>
              <a:rPr lang="it-IT" dirty="0" smtClean="0"/>
              <a:t> in adipose </a:t>
            </a:r>
            <a:r>
              <a:rPr lang="it-IT" dirty="0" err="1" smtClean="0"/>
              <a:t>tissue</a:t>
            </a:r>
            <a:r>
              <a:rPr lang="it-IT" dirty="0" smtClean="0"/>
              <a:t>. </a:t>
            </a:r>
            <a:r>
              <a:rPr lang="it-IT" dirty="0" err="1" smtClean="0"/>
              <a:t>However</a:t>
            </a:r>
            <a:r>
              <a:rPr lang="it-IT" dirty="0" smtClean="0"/>
              <a:t>, in the obese state, </a:t>
            </a:r>
            <a:r>
              <a:rPr lang="it-IT" dirty="0" err="1" smtClean="0"/>
              <a:t>macrophages</a:t>
            </a:r>
            <a:r>
              <a:rPr lang="it-IT" dirty="0" smtClean="0"/>
              <a:t> are </a:t>
            </a:r>
            <a:r>
              <a:rPr lang="it-IT" dirty="0" err="1" smtClean="0"/>
              <a:t>activated</a:t>
            </a:r>
            <a:r>
              <a:rPr lang="it-IT" dirty="0" smtClean="0"/>
              <a:t> by </a:t>
            </a:r>
            <a:r>
              <a:rPr lang="it-IT" dirty="0" err="1" smtClean="0"/>
              <a:t>recognition</a:t>
            </a:r>
            <a:r>
              <a:rPr lang="it-IT" dirty="0" smtClean="0"/>
              <a:t> of free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> (</a:t>
            </a:r>
            <a:r>
              <a:rPr lang="it-IT" dirty="0" err="1" smtClean="0"/>
              <a:t>FFAs</a:t>
            </a:r>
            <a:r>
              <a:rPr lang="it-IT" dirty="0" smtClean="0"/>
              <a:t>) from </a:t>
            </a:r>
            <a:r>
              <a:rPr lang="it-IT" dirty="0" err="1" smtClean="0"/>
              <a:t>hypertrophied</a:t>
            </a:r>
            <a:r>
              <a:rPr lang="it-IT" dirty="0" smtClean="0"/>
              <a:t> </a:t>
            </a:r>
            <a:r>
              <a:rPr lang="it-IT" dirty="0" err="1" smtClean="0"/>
              <a:t>adipocytes</a:t>
            </a:r>
            <a:r>
              <a:rPr lang="it-IT" dirty="0" smtClean="0"/>
              <a:t> or </a:t>
            </a:r>
            <a:r>
              <a:rPr lang="it-IT" dirty="0" err="1" smtClean="0"/>
              <a:t>lipopolysaccharide</a:t>
            </a:r>
            <a:r>
              <a:rPr lang="it-IT" dirty="0" smtClean="0"/>
              <a:t> (LPS) </a:t>
            </a:r>
            <a:r>
              <a:rPr lang="it-IT" dirty="0" err="1" smtClean="0"/>
              <a:t>through</a:t>
            </a:r>
            <a:r>
              <a:rPr lang="it-IT" dirty="0" smtClean="0"/>
              <a:t> the </a:t>
            </a:r>
            <a:r>
              <a:rPr lang="it-IT" dirty="0" err="1" smtClean="0"/>
              <a:t>Toll-like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r>
              <a:rPr lang="it-IT" dirty="0" smtClean="0"/>
              <a:t> (TLR) 4/</a:t>
            </a:r>
            <a:r>
              <a:rPr lang="it-IT" dirty="0" err="1" smtClean="0"/>
              <a:t>myeloid</a:t>
            </a:r>
            <a:r>
              <a:rPr lang="it-IT" dirty="0" smtClean="0"/>
              <a:t> </a:t>
            </a:r>
            <a:r>
              <a:rPr lang="it-IT" dirty="0" err="1" smtClean="0"/>
              <a:t>differentiation</a:t>
            </a:r>
            <a:r>
              <a:rPr lang="it-IT" dirty="0" smtClean="0"/>
              <a:t> protein-2 (MD-2) </a:t>
            </a:r>
            <a:r>
              <a:rPr lang="it-IT" dirty="0" err="1" smtClean="0"/>
              <a:t>complex</a:t>
            </a:r>
            <a:r>
              <a:rPr lang="it-IT" dirty="0" smtClean="0"/>
              <a:t> to induce </a:t>
            </a:r>
            <a:r>
              <a:rPr lang="it-IT" dirty="0" err="1" smtClean="0"/>
              <a:t>tumor</a:t>
            </a:r>
            <a:r>
              <a:rPr lang="it-IT" dirty="0" smtClean="0"/>
              <a:t> </a:t>
            </a:r>
            <a:r>
              <a:rPr lang="it-IT" dirty="0" err="1" smtClean="0"/>
              <a:t>necrosis</a:t>
            </a:r>
            <a:r>
              <a:rPr lang="it-IT" dirty="0" smtClean="0"/>
              <a:t> </a:t>
            </a:r>
            <a:r>
              <a:rPr lang="it-IT" dirty="0" err="1" smtClean="0"/>
              <a:t>factor</a:t>
            </a:r>
            <a:r>
              <a:rPr lang="it-IT" dirty="0" smtClean="0"/>
              <a:t>- α (TNF- α ) production. </a:t>
            </a:r>
            <a:r>
              <a:rPr lang="it-IT" dirty="0" err="1" smtClean="0"/>
              <a:t>Adipocytes</a:t>
            </a:r>
            <a:r>
              <a:rPr lang="it-IT" dirty="0" smtClean="0"/>
              <a:t> secrete </a:t>
            </a:r>
            <a:r>
              <a:rPr lang="it-IT" dirty="0" err="1" smtClean="0"/>
              <a:t>monocyte</a:t>
            </a:r>
            <a:r>
              <a:rPr lang="it-IT" dirty="0" smtClean="0"/>
              <a:t> </a:t>
            </a:r>
            <a:r>
              <a:rPr lang="it-IT" dirty="0" err="1" smtClean="0"/>
              <a:t>chemotactic</a:t>
            </a:r>
            <a:r>
              <a:rPr lang="it-IT" dirty="0" smtClean="0"/>
              <a:t> protein-1 (MCP-1) in </a:t>
            </a:r>
            <a:r>
              <a:rPr lang="it-IT" dirty="0" err="1" smtClean="0"/>
              <a:t>response</a:t>
            </a:r>
            <a:r>
              <a:rPr lang="it-IT" dirty="0" smtClean="0"/>
              <a:t> to TNF- α and </a:t>
            </a:r>
            <a:r>
              <a:rPr lang="it-IT" dirty="0" err="1" smtClean="0"/>
              <a:t>promote</a:t>
            </a:r>
            <a:r>
              <a:rPr lang="it-IT" dirty="0" smtClean="0"/>
              <a:t> </a:t>
            </a:r>
            <a:r>
              <a:rPr lang="it-IT" dirty="0" err="1" smtClean="0"/>
              <a:t>filtration</a:t>
            </a:r>
            <a:r>
              <a:rPr lang="it-IT" dirty="0" smtClean="0"/>
              <a:t> of </a:t>
            </a:r>
            <a:r>
              <a:rPr lang="it-IT" dirty="0" err="1" smtClean="0"/>
              <a:t>macrophages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adipose </a:t>
            </a:r>
            <a:r>
              <a:rPr lang="it-IT" dirty="0" err="1" smtClean="0"/>
              <a:t>tissues</a:t>
            </a:r>
            <a:r>
              <a:rPr lang="it-IT" dirty="0" smtClean="0"/>
              <a:t>. In </a:t>
            </a:r>
            <a:r>
              <a:rPr lang="it-IT" dirty="0" err="1" smtClean="0"/>
              <a:t>addition</a:t>
            </a:r>
            <a:r>
              <a:rPr lang="it-IT" dirty="0" smtClean="0"/>
              <a:t>, CD4+ or CD8+ T </a:t>
            </a:r>
            <a:r>
              <a:rPr lang="it-IT" dirty="0" err="1" smtClean="0"/>
              <a:t>cells</a:t>
            </a:r>
            <a:r>
              <a:rPr lang="it-IT" dirty="0" smtClean="0"/>
              <a:t> and B </a:t>
            </a:r>
            <a:r>
              <a:rPr lang="it-IT" dirty="0" err="1" smtClean="0"/>
              <a:t>cells</a:t>
            </a:r>
            <a:r>
              <a:rPr lang="it-IT" dirty="0" smtClean="0"/>
              <a:t> infiltrate adipose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during</a:t>
            </a:r>
            <a:r>
              <a:rPr lang="it-IT" dirty="0" smtClean="0"/>
              <a:t> </a:t>
            </a:r>
            <a:r>
              <a:rPr lang="it-IT" dirty="0" err="1" smtClean="0"/>
              <a:t>obesity</a:t>
            </a:r>
            <a:r>
              <a:rPr lang="it-IT" dirty="0" smtClean="0"/>
              <a:t> and </a:t>
            </a:r>
            <a:r>
              <a:rPr lang="it-IT" dirty="0" err="1" smtClean="0"/>
              <a:t>exaggerate</a:t>
            </a:r>
            <a:r>
              <a:rPr lang="it-IT" dirty="0" smtClean="0"/>
              <a:t> adipose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inflammation</a:t>
            </a:r>
            <a:r>
              <a:rPr lang="it-IT" dirty="0" smtClean="0"/>
              <a:t>. </a:t>
            </a:r>
            <a:r>
              <a:rPr lang="it-IT" dirty="0" err="1" smtClean="0"/>
              <a:t>FFAs</a:t>
            </a:r>
            <a:r>
              <a:rPr lang="it-IT" dirty="0" smtClean="0"/>
              <a:t>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palmitate</a:t>
            </a:r>
            <a:r>
              <a:rPr lang="it-IT" dirty="0" smtClean="0"/>
              <a:t> from </a:t>
            </a:r>
            <a:r>
              <a:rPr lang="it-IT" dirty="0" err="1" smtClean="0"/>
              <a:t>adipocytes</a:t>
            </a:r>
            <a:r>
              <a:rPr lang="it-IT" dirty="0" smtClean="0"/>
              <a:t> </a:t>
            </a:r>
            <a:r>
              <a:rPr lang="it-IT" dirty="0" err="1" smtClean="0"/>
              <a:t>may</a:t>
            </a:r>
            <a:r>
              <a:rPr lang="it-IT" dirty="0" smtClean="0"/>
              <a:t> </a:t>
            </a:r>
            <a:r>
              <a:rPr lang="it-IT" dirty="0" err="1" smtClean="0"/>
              <a:t>activate</a:t>
            </a:r>
            <a:r>
              <a:rPr lang="it-IT" dirty="0" smtClean="0"/>
              <a:t> TLR4/MD-2 </a:t>
            </a:r>
            <a:r>
              <a:rPr lang="it-IT" dirty="0" err="1" smtClean="0"/>
              <a:t>expressed</a:t>
            </a:r>
            <a:r>
              <a:rPr lang="it-IT" dirty="0" smtClean="0"/>
              <a:t> in </a:t>
            </a:r>
            <a:r>
              <a:rPr lang="it-IT" dirty="0" err="1" smtClean="0"/>
              <a:t>cells</a:t>
            </a:r>
            <a:r>
              <a:rPr lang="it-IT" dirty="0" smtClean="0"/>
              <a:t> and induce the production of </a:t>
            </a:r>
            <a:r>
              <a:rPr lang="it-IT" dirty="0" err="1" smtClean="0"/>
              <a:t>chemokines</a:t>
            </a:r>
            <a:r>
              <a:rPr lang="it-IT" dirty="0" smtClean="0"/>
              <a:t>, </a:t>
            </a:r>
            <a:r>
              <a:rPr lang="it-IT" dirty="0" err="1" smtClean="0"/>
              <a:t>chemokine</a:t>
            </a:r>
            <a:r>
              <a:rPr lang="it-IT" dirty="0" smtClean="0"/>
              <a:t> (C-X-C </a:t>
            </a:r>
            <a:r>
              <a:rPr lang="it-IT" dirty="0" err="1" smtClean="0"/>
              <a:t>motif</a:t>
            </a:r>
            <a:r>
              <a:rPr lang="it-IT" dirty="0" smtClean="0"/>
              <a:t>) </a:t>
            </a:r>
            <a:r>
              <a:rPr lang="it-IT" dirty="0" err="1" smtClean="0"/>
              <a:t>ligand</a:t>
            </a:r>
            <a:r>
              <a:rPr lang="it-IT" dirty="0" smtClean="0"/>
              <a:t> 1 (CXCL1) and MCP-1. In </a:t>
            </a:r>
            <a:r>
              <a:rPr lang="it-IT" dirty="0" err="1" smtClean="0"/>
              <a:t>response</a:t>
            </a:r>
            <a:r>
              <a:rPr lang="it-IT" dirty="0" smtClean="0"/>
              <a:t> to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chemokines</a:t>
            </a:r>
            <a:r>
              <a:rPr lang="it-IT" dirty="0" smtClean="0"/>
              <a:t>, </a:t>
            </a:r>
            <a:r>
              <a:rPr lang="it-IT" dirty="0" err="1" smtClean="0"/>
              <a:t>macrophages</a:t>
            </a:r>
            <a:r>
              <a:rPr lang="it-IT" dirty="0" smtClean="0"/>
              <a:t> infiltrate </a:t>
            </a:r>
            <a:r>
              <a:rPr lang="it-IT" dirty="0" err="1" smtClean="0"/>
              <a:t>into</a:t>
            </a:r>
            <a:r>
              <a:rPr lang="it-IT" dirty="0" smtClean="0"/>
              <a:t> </a:t>
            </a:r>
            <a:r>
              <a:rPr lang="it-IT" dirty="0" err="1" smtClean="0"/>
              <a:t>islets</a:t>
            </a:r>
            <a:r>
              <a:rPr lang="it-IT" dirty="0" smtClean="0"/>
              <a:t>. </a:t>
            </a:r>
            <a:r>
              <a:rPr lang="it-IT" dirty="0" err="1" smtClean="0"/>
              <a:t>Cytokines</a:t>
            </a:r>
            <a:r>
              <a:rPr lang="it-IT" dirty="0" smtClean="0"/>
              <a:t>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TNF- α and IL-1 β from </a:t>
            </a:r>
            <a:r>
              <a:rPr lang="it-IT" dirty="0" err="1" smtClean="0"/>
              <a:t>macrophages</a:t>
            </a:r>
            <a:r>
              <a:rPr lang="it-IT" dirty="0" smtClean="0"/>
              <a:t> and </a:t>
            </a:r>
            <a:r>
              <a:rPr lang="it-IT" dirty="0" err="1" smtClean="0"/>
              <a:t>contact</a:t>
            </a:r>
            <a:r>
              <a:rPr lang="it-IT" dirty="0" smtClean="0"/>
              <a:t> </a:t>
            </a:r>
            <a:r>
              <a:rPr lang="it-IT" dirty="0" err="1" smtClean="0"/>
              <a:t>interactions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 and </a:t>
            </a:r>
            <a:r>
              <a:rPr lang="it-IT" dirty="0" err="1" smtClean="0"/>
              <a:t>macrophages</a:t>
            </a:r>
            <a:r>
              <a:rPr lang="it-IT" dirty="0" smtClean="0"/>
              <a:t> </a:t>
            </a:r>
            <a:r>
              <a:rPr lang="it-IT" dirty="0" err="1" smtClean="0"/>
              <a:t>lead</a:t>
            </a:r>
            <a:r>
              <a:rPr lang="it-IT" dirty="0" smtClean="0"/>
              <a:t> to </a:t>
            </a:r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dysfunction</a:t>
            </a:r>
            <a:r>
              <a:rPr lang="it-IT" dirty="0" smtClean="0"/>
              <a:t>. </a:t>
            </a:r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www.researchgate.net</a:t>
            </a:r>
            <a:r>
              <a:rPr lang="it-IT" dirty="0" smtClean="0"/>
              <a:t>/</a:t>
            </a:r>
            <a:r>
              <a:rPr lang="it-IT" dirty="0" err="1" smtClean="0"/>
              <a:t>publication</a:t>
            </a:r>
            <a:r>
              <a:rPr lang="it-IT" dirty="0" smtClean="0"/>
              <a:t>/257071152_Activation_and_Regulation_of_the_Pattern_Recognition_Receptors_in_Obesity-Induced_Adipose_Tissue_Inflammation_and_Insulin_Resistance/</a:t>
            </a:r>
            <a:r>
              <a:rPr lang="it-IT" dirty="0" err="1" smtClean="0"/>
              <a:t>figures?lo</a:t>
            </a:r>
            <a:r>
              <a:rPr lang="it-IT" dirty="0" smtClean="0"/>
              <a:t>=1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958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Figure 2</a:t>
            </a:r>
          </a:p>
          <a:p>
            <a:r>
              <a:rPr lang="it-IT" dirty="0" err="1" smtClean="0"/>
              <a:t>Intestinal</a:t>
            </a:r>
            <a:r>
              <a:rPr lang="it-IT" dirty="0" smtClean="0"/>
              <a:t> </a:t>
            </a:r>
            <a:r>
              <a:rPr lang="it-IT" dirty="0" err="1" smtClean="0"/>
              <a:t>uptake</a:t>
            </a:r>
            <a:r>
              <a:rPr lang="it-IT" dirty="0" smtClean="0"/>
              <a:t> of </a:t>
            </a:r>
            <a:r>
              <a:rPr lang="it-IT" dirty="0" err="1" smtClean="0"/>
              <a:t>dietary</a:t>
            </a:r>
            <a:r>
              <a:rPr lang="it-IT" dirty="0" smtClean="0"/>
              <a:t>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>.</a:t>
            </a:r>
          </a:p>
          <a:p>
            <a:endParaRPr lang="it-IT" dirty="0" smtClean="0"/>
          </a:p>
          <a:p>
            <a:r>
              <a:rPr lang="it-IT" dirty="0" err="1" smtClean="0"/>
              <a:t>Dietary</a:t>
            </a:r>
            <a:r>
              <a:rPr lang="it-IT" dirty="0" smtClean="0"/>
              <a:t>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> (FA) pass </a:t>
            </a:r>
            <a:r>
              <a:rPr lang="it-IT" dirty="0" err="1" smtClean="0"/>
              <a:t>through</a:t>
            </a:r>
            <a:r>
              <a:rPr lang="it-IT" dirty="0" smtClean="0"/>
              <a:t> the </a:t>
            </a:r>
            <a:r>
              <a:rPr lang="it-IT" dirty="0" err="1" smtClean="0"/>
              <a:t>intestinal</a:t>
            </a:r>
            <a:r>
              <a:rPr lang="it-IT" dirty="0" smtClean="0"/>
              <a:t> lumen </a:t>
            </a:r>
            <a:r>
              <a:rPr lang="it-IT" dirty="0" err="1" smtClean="0"/>
              <a:t>whilst</a:t>
            </a:r>
            <a:r>
              <a:rPr lang="it-IT" dirty="0" smtClean="0"/>
              <a:t> </a:t>
            </a:r>
            <a:r>
              <a:rPr lang="it-IT" dirty="0" err="1" smtClean="0"/>
              <a:t>esterified</a:t>
            </a:r>
            <a:r>
              <a:rPr lang="it-IT" dirty="0" smtClean="0"/>
              <a:t> to </a:t>
            </a:r>
            <a:r>
              <a:rPr lang="it-IT" dirty="0" err="1" smtClean="0"/>
              <a:t>triacylglycerols</a:t>
            </a:r>
            <a:r>
              <a:rPr lang="it-IT" dirty="0" smtClean="0"/>
              <a:t> (TAG) or </a:t>
            </a:r>
            <a:r>
              <a:rPr lang="it-IT" dirty="0" err="1" smtClean="0"/>
              <a:t>incorporated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</a:t>
            </a:r>
            <a:r>
              <a:rPr lang="it-IT" dirty="0" err="1" smtClean="0"/>
              <a:t>mixed</a:t>
            </a:r>
            <a:r>
              <a:rPr lang="it-IT" dirty="0" smtClean="0"/>
              <a:t> </a:t>
            </a:r>
            <a:r>
              <a:rPr lang="it-IT" dirty="0" err="1" smtClean="0"/>
              <a:t>micelles</a:t>
            </a:r>
            <a:r>
              <a:rPr lang="it-IT" dirty="0" smtClean="0"/>
              <a:t>. </a:t>
            </a:r>
            <a:r>
              <a:rPr lang="it-IT" dirty="0" err="1" smtClean="0"/>
              <a:t>Gastric</a:t>
            </a:r>
            <a:r>
              <a:rPr lang="it-IT" dirty="0" smtClean="0"/>
              <a:t> and </a:t>
            </a:r>
            <a:r>
              <a:rPr lang="it-IT" dirty="0" err="1" smtClean="0"/>
              <a:t>hepatic</a:t>
            </a:r>
            <a:r>
              <a:rPr lang="it-IT" dirty="0" smtClean="0"/>
              <a:t> </a:t>
            </a:r>
            <a:r>
              <a:rPr lang="it-IT" dirty="0" err="1" smtClean="0"/>
              <a:t>lipases</a:t>
            </a:r>
            <a:r>
              <a:rPr lang="it-IT" dirty="0" smtClean="0"/>
              <a:t> free the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 are </a:t>
            </a:r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receptive</a:t>
            </a:r>
            <a:r>
              <a:rPr lang="it-IT" dirty="0" smtClean="0"/>
              <a:t> to </a:t>
            </a:r>
            <a:r>
              <a:rPr lang="it-IT" dirty="0" err="1" smtClean="0"/>
              <a:t>uptake</a:t>
            </a:r>
            <a:r>
              <a:rPr lang="it-IT" dirty="0" smtClean="0"/>
              <a:t>.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> are </a:t>
            </a:r>
            <a:r>
              <a:rPr lang="it-IT" dirty="0" err="1" smtClean="0"/>
              <a:t>either</a:t>
            </a:r>
            <a:r>
              <a:rPr lang="it-IT" dirty="0" smtClean="0"/>
              <a:t> </a:t>
            </a:r>
            <a:r>
              <a:rPr lang="it-IT" dirty="0" err="1" smtClean="0"/>
              <a:t>transported</a:t>
            </a:r>
            <a:r>
              <a:rPr lang="it-IT" dirty="0" smtClean="0"/>
              <a:t> </a:t>
            </a:r>
            <a:r>
              <a:rPr lang="it-IT" dirty="0" err="1" smtClean="0"/>
              <a:t>across</a:t>
            </a:r>
            <a:r>
              <a:rPr lang="it-IT" dirty="0" smtClean="0"/>
              <a:t> the </a:t>
            </a:r>
            <a:r>
              <a:rPr lang="it-IT" dirty="0" err="1" smtClean="0"/>
              <a:t>apical</a:t>
            </a:r>
            <a:r>
              <a:rPr lang="it-IT" dirty="0" smtClean="0"/>
              <a:t> membrane </a:t>
            </a:r>
            <a:r>
              <a:rPr lang="it-IT" dirty="0" err="1" smtClean="0"/>
              <a:t>actively</a:t>
            </a:r>
            <a:r>
              <a:rPr lang="it-IT" dirty="0" smtClean="0"/>
              <a:t> by FATP4, FAT/CD36 or </a:t>
            </a:r>
            <a:r>
              <a:rPr lang="it-IT" dirty="0" err="1" smtClean="0"/>
              <a:t>FABPpm</a:t>
            </a:r>
            <a:r>
              <a:rPr lang="it-IT" dirty="0" smtClean="0"/>
              <a:t>, or </a:t>
            </a:r>
            <a:r>
              <a:rPr lang="it-IT" dirty="0" err="1" smtClean="0"/>
              <a:t>passively</a:t>
            </a:r>
            <a:r>
              <a:rPr lang="it-IT" dirty="0" smtClean="0"/>
              <a:t> diffuse (</a:t>
            </a:r>
            <a:r>
              <a:rPr lang="it-IT" dirty="0" err="1" smtClean="0"/>
              <a:t>blocked</a:t>
            </a:r>
            <a:r>
              <a:rPr lang="it-IT" dirty="0" smtClean="0"/>
              <a:t> </a:t>
            </a:r>
            <a:r>
              <a:rPr lang="it-IT" dirty="0" err="1" smtClean="0"/>
              <a:t>arrows</a:t>
            </a:r>
            <a:r>
              <a:rPr lang="it-IT" dirty="0" smtClean="0"/>
              <a:t>) </a:t>
            </a:r>
            <a:r>
              <a:rPr lang="it-IT" dirty="0" err="1" smtClean="0"/>
              <a:t>through</a:t>
            </a:r>
            <a:r>
              <a:rPr lang="it-IT" dirty="0" smtClean="0"/>
              <a:t> the </a:t>
            </a:r>
            <a:r>
              <a:rPr lang="it-IT" dirty="0" err="1" smtClean="0"/>
              <a:t>lipid</a:t>
            </a:r>
            <a:r>
              <a:rPr lang="it-IT" dirty="0" smtClean="0"/>
              <a:t> </a:t>
            </a:r>
            <a:r>
              <a:rPr lang="it-IT" dirty="0" err="1" smtClean="0"/>
              <a:t>bilayer</a:t>
            </a:r>
            <a:r>
              <a:rPr lang="it-IT" dirty="0" smtClean="0"/>
              <a:t>. In the </a:t>
            </a:r>
            <a:r>
              <a:rPr lang="it-IT" dirty="0" err="1" smtClean="0"/>
              <a:t>enterocyte</a:t>
            </a:r>
            <a:r>
              <a:rPr lang="it-IT" dirty="0" smtClean="0"/>
              <a:t> </a:t>
            </a:r>
            <a:r>
              <a:rPr lang="it-IT" dirty="0" err="1" smtClean="0"/>
              <a:t>FABPc</a:t>
            </a:r>
            <a:r>
              <a:rPr lang="it-IT" dirty="0" smtClean="0"/>
              <a:t> </a:t>
            </a:r>
            <a:r>
              <a:rPr lang="it-IT" dirty="0" err="1" smtClean="0"/>
              <a:t>facilitates</a:t>
            </a:r>
            <a:r>
              <a:rPr lang="it-IT" dirty="0" smtClean="0"/>
              <a:t> </a:t>
            </a:r>
            <a:r>
              <a:rPr lang="it-IT" dirty="0" err="1" smtClean="0"/>
              <a:t>fatty</a:t>
            </a:r>
            <a:r>
              <a:rPr lang="it-IT" dirty="0" smtClean="0"/>
              <a:t> acid </a:t>
            </a:r>
            <a:r>
              <a:rPr lang="it-IT" dirty="0" err="1" smtClean="0"/>
              <a:t>transport</a:t>
            </a:r>
            <a:r>
              <a:rPr lang="it-IT" dirty="0" smtClean="0"/>
              <a:t> </a:t>
            </a:r>
            <a:r>
              <a:rPr lang="it-IT" dirty="0" err="1" smtClean="0"/>
              <a:t>through</a:t>
            </a:r>
            <a:r>
              <a:rPr lang="it-IT" dirty="0" smtClean="0"/>
              <a:t> the </a:t>
            </a:r>
            <a:r>
              <a:rPr lang="it-IT" dirty="0" err="1" smtClean="0"/>
              <a:t>cytosol</a:t>
            </a:r>
            <a:r>
              <a:rPr lang="it-IT" dirty="0" smtClean="0"/>
              <a:t>. In the </a:t>
            </a:r>
            <a:r>
              <a:rPr lang="it-IT" dirty="0" err="1" smtClean="0"/>
              <a:t>cytoplasm</a:t>
            </a:r>
            <a:r>
              <a:rPr lang="it-IT" dirty="0" smtClean="0"/>
              <a:t>, the major part of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re-</a:t>
            </a:r>
            <a:r>
              <a:rPr lang="it-IT" dirty="0" err="1" smtClean="0"/>
              <a:t>esterified</a:t>
            </a:r>
            <a:r>
              <a:rPr lang="it-IT" dirty="0" smtClean="0"/>
              <a:t> to </a:t>
            </a:r>
            <a:r>
              <a:rPr lang="it-IT" dirty="0" err="1" smtClean="0"/>
              <a:t>triacylglycerols</a:t>
            </a:r>
            <a:r>
              <a:rPr lang="it-IT" dirty="0" smtClean="0"/>
              <a:t> and </a:t>
            </a:r>
            <a:r>
              <a:rPr lang="it-IT" dirty="0" err="1" smtClean="0"/>
              <a:t>excreted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</a:t>
            </a:r>
            <a:r>
              <a:rPr lang="it-IT" dirty="0" err="1" smtClean="0"/>
              <a:t>chylomicrons</a:t>
            </a:r>
            <a:r>
              <a:rPr lang="it-IT" dirty="0" smtClean="0"/>
              <a:t> (CM), </a:t>
            </a:r>
            <a:r>
              <a:rPr lang="it-IT" dirty="0" err="1" smtClean="0"/>
              <a:t>whereas</a:t>
            </a:r>
            <a:r>
              <a:rPr lang="it-IT" dirty="0" smtClean="0"/>
              <a:t> a small part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excreted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free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> (FFA).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Fatty</a:t>
            </a:r>
            <a:r>
              <a:rPr lang="it-IT" dirty="0" smtClean="0"/>
              <a:t> Acid- and </a:t>
            </a:r>
            <a:r>
              <a:rPr lang="it-IT" dirty="0" err="1" smtClean="0"/>
              <a:t>Cholesterol</a:t>
            </a:r>
            <a:r>
              <a:rPr lang="it-IT" dirty="0" smtClean="0"/>
              <a:t> </a:t>
            </a:r>
            <a:r>
              <a:rPr lang="it-IT" dirty="0" err="1" smtClean="0"/>
              <a:t>Transporter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Expression</a:t>
            </a:r>
            <a:r>
              <a:rPr lang="it-IT" dirty="0" smtClean="0"/>
              <a:t> </a:t>
            </a:r>
            <a:r>
              <a:rPr lang="it-IT" dirty="0" err="1" smtClean="0"/>
              <a:t>along</a:t>
            </a:r>
            <a:r>
              <a:rPr lang="it-IT" dirty="0" smtClean="0"/>
              <a:t> the Human </a:t>
            </a:r>
            <a:r>
              <a:rPr lang="it-IT" dirty="0" err="1" smtClean="0"/>
              <a:t>Intestinal</a:t>
            </a:r>
            <a:r>
              <a:rPr lang="it-IT" dirty="0" smtClean="0"/>
              <a:t> </a:t>
            </a:r>
            <a:r>
              <a:rPr lang="it-IT" dirty="0" err="1" smtClean="0"/>
              <a:t>Tract</a:t>
            </a:r>
            <a:endParaRPr lang="it-IT" dirty="0" smtClean="0"/>
          </a:p>
          <a:p>
            <a:r>
              <a:rPr lang="it-IT" dirty="0" err="1" smtClean="0"/>
              <a:t>Christiaan</a:t>
            </a:r>
            <a:r>
              <a:rPr lang="it-IT" dirty="0" smtClean="0"/>
              <a:t> </a:t>
            </a:r>
            <a:r>
              <a:rPr lang="it-IT" dirty="0" err="1" smtClean="0"/>
              <a:t>J</a:t>
            </a:r>
            <a:r>
              <a:rPr lang="it-IT" dirty="0" smtClean="0"/>
              <a:t>. </a:t>
            </a:r>
            <a:r>
              <a:rPr lang="it-IT" dirty="0" err="1" smtClean="0"/>
              <a:t>Masson</a:t>
            </a:r>
            <a:r>
              <a:rPr lang="it-IT" dirty="0" smtClean="0"/>
              <a:t>, </a:t>
            </a:r>
            <a:r>
              <a:rPr lang="it-IT" dirty="0" err="1" smtClean="0"/>
              <a:t>Jogchum</a:t>
            </a:r>
            <a:r>
              <a:rPr lang="it-IT" dirty="0" smtClean="0"/>
              <a:t> </a:t>
            </a:r>
            <a:r>
              <a:rPr lang="it-IT" dirty="0" err="1" smtClean="0"/>
              <a:t>Plat</a:t>
            </a:r>
            <a:r>
              <a:rPr lang="it-IT" dirty="0" smtClean="0"/>
              <a:t>, Ronald P. </a:t>
            </a:r>
            <a:r>
              <a:rPr lang="it-IT" dirty="0" err="1" smtClean="0"/>
              <a:t>Mensink</a:t>
            </a:r>
            <a:r>
              <a:rPr lang="it-IT" dirty="0" smtClean="0"/>
              <a:t>, </a:t>
            </a:r>
            <a:r>
              <a:rPr lang="it-IT" dirty="0" err="1" smtClean="0"/>
              <a:t>Andrzej</a:t>
            </a:r>
            <a:r>
              <a:rPr lang="it-IT" dirty="0" smtClean="0"/>
              <a:t> </a:t>
            </a:r>
            <a:r>
              <a:rPr lang="it-IT" dirty="0" err="1" smtClean="0"/>
              <a:t>Namiot</a:t>
            </a:r>
            <a:r>
              <a:rPr lang="it-IT" dirty="0" smtClean="0"/>
              <a:t>, Wojciech </a:t>
            </a:r>
            <a:r>
              <a:rPr lang="it-IT" dirty="0" err="1" smtClean="0"/>
              <a:t>Kisielewski</a:t>
            </a:r>
            <a:r>
              <a:rPr lang="it-IT" dirty="0" smtClean="0"/>
              <a:t>, Zbigniew </a:t>
            </a:r>
            <a:r>
              <a:rPr lang="it-IT" dirty="0" err="1" smtClean="0"/>
              <a:t>Namiot</a:t>
            </a:r>
            <a:r>
              <a:rPr lang="it-IT" dirty="0" smtClean="0"/>
              <a:t>, Joachim </a:t>
            </a:r>
            <a:r>
              <a:rPr lang="it-IT" dirty="0" err="1" smtClean="0"/>
              <a:t>Füllekrug</a:t>
            </a:r>
            <a:r>
              <a:rPr lang="it-IT" dirty="0" smtClean="0"/>
              <a:t>, Robert </a:t>
            </a:r>
            <a:r>
              <a:rPr lang="it-IT" dirty="0" err="1" smtClean="0"/>
              <a:t>Ehehalt</a:t>
            </a:r>
            <a:r>
              <a:rPr lang="it-IT" dirty="0" smtClean="0"/>
              <a:t>, </a:t>
            </a:r>
            <a:r>
              <a:rPr lang="it-IT" dirty="0" err="1" smtClean="0"/>
              <a:t>Jan</a:t>
            </a:r>
            <a:r>
              <a:rPr lang="it-IT" dirty="0" smtClean="0"/>
              <a:t> </a:t>
            </a:r>
            <a:r>
              <a:rPr lang="it-IT" dirty="0" err="1" smtClean="0"/>
              <a:t>F</a:t>
            </a:r>
            <a:r>
              <a:rPr lang="it-IT" dirty="0" smtClean="0"/>
              <a:t>. C. </a:t>
            </a:r>
            <a:r>
              <a:rPr lang="it-IT" dirty="0" err="1" smtClean="0"/>
              <a:t>Glatz</a:t>
            </a:r>
            <a:r>
              <a:rPr lang="it-IT" dirty="0" smtClean="0"/>
              <a:t>, Maurice M. A. L. </a:t>
            </a:r>
            <a:r>
              <a:rPr lang="it-IT" dirty="0" err="1" smtClean="0"/>
              <a:t>Pelsers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Published</a:t>
            </a:r>
            <a:r>
              <a:rPr lang="it-IT" dirty="0" smtClean="0"/>
              <a:t>: April 29, 2010https://</a:t>
            </a:r>
            <a:r>
              <a:rPr lang="it-IT" dirty="0" err="1" smtClean="0"/>
              <a:t>doi.org</a:t>
            </a:r>
            <a:r>
              <a:rPr lang="it-IT" dirty="0" smtClean="0"/>
              <a:t>/10.1371/journal.pone.0010380</a:t>
            </a:r>
          </a:p>
          <a:p>
            <a:endParaRPr lang="it-IT" dirty="0" smtClean="0"/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journals.plos.org</a:t>
            </a:r>
            <a:r>
              <a:rPr lang="it-IT" dirty="0" smtClean="0"/>
              <a:t>/</a:t>
            </a:r>
            <a:r>
              <a:rPr lang="it-IT" dirty="0" err="1" smtClean="0"/>
              <a:t>plosone</a:t>
            </a:r>
            <a:r>
              <a:rPr lang="it-IT" dirty="0" smtClean="0"/>
              <a:t>/</a:t>
            </a:r>
            <a:r>
              <a:rPr lang="it-IT" dirty="0" err="1" smtClean="0"/>
              <a:t>article</a:t>
            </a:r>
            <a:r>
              <a:rPr lang="it-IT" dirty="0" smtClean="0"/>
              <a:t>/</a:t>
            </a:r>
            <a:r>
              <a:rPr lang="it-IT" dirty="0" err="1" smtClean="0"/>
              <a:t>figure?id</a:t>
            </a:r>
            <a:r>
              <a:rPr lang="it-IT" dirty="0" smtClean="0"/>
              <a:t>=10.1371/journal.pone.0010380.g002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16183-6587-0940-8591-519DBE86CCD8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23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507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4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465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476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053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87634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1040" y="1906761"/>
            <a:ext cx="383328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2561" y="1906761"/>
            <a:ext cx="383472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342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876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696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354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0280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274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93178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79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26081" y="568860"/>
            <a:ext cx="1951200" cy="5656914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1040" y="568860"/>
            <a:ext cx="5716800" cy="5656914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91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492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719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81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532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216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96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975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618C4-FCE4-9F48-A2F8-FFCB3482128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868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45715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45715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45715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45715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040" y="568861"/>
            <a:ext cx="780624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040" y="1906761"/>
            <a:ext cx="7806240" cy="43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66240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2500" b="1">
          <a:solidFill>
            <a:srgbClr val="000000"/>
          </a:solidFill>
          <a:latin typeface="+mj-lt"/>
          <a:ea typeface="+mj-ea"/>
          <a:cs typeface="+mj-cs"/>
        </a:defRPr>
      </a:lvl1pPr>
      <a:lvl2pPr marL="391686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2500" b="1">
          <a:solidFill>
            <a:srgbClr val="000000"/>
          </a:solidFill>
          <a:latin typeface="Times New Roman" charset="0"/>
          <a:ea typeface="ＭＳ Ｐゴシック" charset="0"/>
          <a:cs typeface="msgothic" charset="0"/>
        </a:defRPr>
      </a:lvl2pPr>
      <a:lvl3pPr marL="587529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2500" b="1">
          <a:solidFill>
            <a:srgbClr val="000000"/>
          </a:solidFill>
          <a:latin typeface="Times New Roman" charset="0"/>
          <a:ea typeface="ＭＳ Ｐゴシック" charset="0"/>
          <a:cs typeface="msgothic" charset="0"/>
        </a:defRPr>
      </a:lvl3pPr>
      <a:lvl4pPr marL="783372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2500" b="1">
          <a:solidFill>
            <a:srgbClr val="000000"/>
          </a:solidFill>
          <a:latin typeface="Times New Roman" charset="0"/>
          <a:ea typeface="ＭＳ Ｐゴシック" charset="0"/>
          <a:cs typeface="msgothic" charset="0"/>
        </a:defRPr>
      </a:lvl4pPr>
      <a:lvl5pPr marL="979214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2500" b="1">
          <a:solidFill>
            <a:srgbClr val="000000"/>
          </a:solidFill>
          <a:latin typeface="Times New Roman" charset="0"/>
          <a:ea typeface="ＭＳ Ｐゴシック" charset="0"/>
          <a:cs typeface="msgothic" charset="0"/>
        </a:defRPr>
      </a:lvl5pPr>
      <a:lvl6pPr marL="1393941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2500" b="1">
          <a:solidFill>
            <a:srgbClr val="000000"/>
          </a:solidFill>
          <a:latin typeface="Times New Roman" charset="0"/>
          <a:ea typeface="ＭＳ Ｐゴシック" charset="0"/>
          <a:cs typeface="msgothic" charset="0"/>
        </a:defRPr>
      </a:lvl6pPr>
      <a:lvl7pPr marL="1808667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2500" b="1">
          <a:solidFill>
            <a:srgbClr val="000000"/>
          </a:solidFill>
          <a:latin typeface="Times New Roman" charset="0"/>
          <a:ea typeface="ＭＳ Ｐゴシック" charset="0"/>
          <a:cs typeface="msgothic" charset="0"/>
        </a:defRPr>
      </a:lvl7pPr>
      <a:lvl8pPr marL="2223393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2500" b="1">
          <a:solidFill>
            <a:srgbClr val="000000"/>
          </a:solidFill>
          <a:latin typeface="Times New Roman" charset="0"/>
          <a:ea typeface="ＭＳ Ｐゴシック" charset="0"/>
          <a:cs typeface="msgothic" charset="0"/>
        </a:defRPr>
      </a:lvl8pPr>
      <a:lvl9pPr marL="2638119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0"/>
        <a:defRPr sz="2500" b="1">
          <a:solidFill>
            <a:srgbClr val="000000"/>
          </a:solidFill>
          <a:latin typeface="Times New Roman" charset="0"/>
          <a:ea typeface="ＭＳ Ｐゴシック" charset="0"/>
          <a:cs typeface="msgothic" charset="0"/>
        </a:defRPr>
      </a:lvl9pPr>
    </p:titleStyle>
    <p:bodyStyle>
      <a:lvl1pPr marL="391686" indent="-293764" algn="l" defTabSz="414726" rtl="0" fontAlgn="base" hangingPunct="0">
        <a:lnSpc>
          <a:spcPct val="93000"/>
        </a:lnSpc>
        <a:spcBef>
          <a:spcPct val="0"/>
        </a:spcBef>
        <a:spcAft>
          <a:spcPts val="806"/>
        </a:spcAft>
        <a:buClr>
          <a:srgbClr val="000000"/>
        </a:buClr>
        <a:buSzPct val="100000"/>
        <a:buFont typeface="Arial" charset="0"/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83372" indent="-260644" algn="l" defTabSz="414726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charset="0"/>
        <a:buChar char="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75057" indent="-195843" algn="l" defTabSz="414726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charset="0"/>
        <a:buChar char="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66743" indent="-195843" algn="l" defTabSz="414726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charset="0"/>
        <a:buChar char="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958429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0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373155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0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787881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0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202607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0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617333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0"/>
        <a:buChar char="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Lecture</a:t>
            </a:r>
            <a:r>
              <a:rPr lang="it-IT" smtClean="0"/>
              <a:t> </a:t>
            </a:r>
            <a:r>
              <a:rPr lang="it-IT" smtClean="0"/>
              <a:t>6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imbalances</a:t>
            </a:r>
            <a:r>
              <a:rPr lang="it-IT" dirty="0" smtClean="0"/>
              <a:t> in </a:t>
            </a:r>
            <a:r>
              <a:rPr lang="it-IT" dirty="0" err="1"/>
              <a:t>o</a:t>
            </a:r>
            <a:r>
              <a:rPr lang="it-IT" dirty="0" err="1" smtClean="0"/>
              <a:t>besity</a:t>
            </a:r>
            <a:r>
              <a:rPr lang="it-IT" dirty="0" smtClean="0"/>
              <a:t> </a:t>
            </a:r>
          </a:p>
          <a:p>
            <a:r>
              <a:rPr lang="it-IT" smtClean="0"/>
              <a:t>and </a:t>
            </a:r>
          </a:p>
          <a:p>
            <a:r>
              <a:rPr lang="it-IT" smtClean="0"/>
              <a:t>correlations</a:t>
            </a:r>
            <a:r>
              <a:rPr lang="it-IT" dirty="0" smtClean="0"/>
              <a:t> with </a:t>
            </a:r>
            <a:r>
              <a:rPr lang="it-IT" dirty="0" err="1" smtClean="0"/>
              <a:t>diabetes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06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Scheme</a:t>
            </a:r>
            <a:r>
              <a:rPr lang="it-IT" dirty="0" smtClean="0"/>
              <a:t> of adipose </a:t>
            </a:r>
            <a:r>
              <a:rPr lang="it-IT" dirty="0" err="1" smtClean="0"/>
              <a:t>tissue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9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521" y="1213277"/>
            <a:ext cx="6651410" cy="55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8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Function</a:t>
            </a:r>
            <a:r>
              <a:rPr lang="it-IT" dirty="0" smtClean="0"/>
              <a:t> of the adipose </a:t>
            </a:r>
            <a:r>
              <a:rPr lang="it-IT" dirty="0" err="1" smtClean="0"/>
              <a:t>tisse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297" indent="-514297">
              <a:buFont typeface="+mj-lt"/>
              <a:buAutoNum type="arabicPeriod"/>
            </a:pPr>
            <a:r>
              <a:rPr lang="it-IT" dirty="0" smtClean="0"/>
              <a:t>Storage of </a:t>
            </a:r>
            <a:r>
              <a:rPr lang="it-IT" dirty="0" err="1" smtClean="0"/>
              <a:t>lipids</a:t>
            </a:r>
            <a:r>
              <a:rPr lang="it-IT" dirty="0" smtClean="0"/>
              <a:t> (</a:t>
            </a:r>
            <a:r>
              <a:rPr lang="it-IT" dirty="0" err="1"/>
              <a:t>t</a:t>
            </a:r>
            <a:r>
              <a:rPr lang="it-IT" dirty="0" err="1" smtClean="0"/>
              <a:t>riacylglycerol</a:t>
            </a:r>
            <a:r>
              <a:rPr lang="it-IT" dirty="0" smtClean="0"/>
              <a:t>)</a:t>
            </a:r>
          </a:p>
          <a:p>
            <a:pPr marL="914305" lvl="1" indent="-514297"/>
            <a:r>
              <a:rPr lang="it-IT" dirty="0" smtClean="0"/>
              <a:t>Energy </a:t>
            </a:r>
            <a:r>
              <a:rPr lang="it-IT" dirty="0" err="1" smtClean="0"/>
              <a:t>reserve</a:t>
            </a:r>
            <a:endParaRPr lang="it-IT" dirty="0" smtClean="0"/>
          </a:p>
          <a:p>
            <a:pPr marL="914305" lvl="1" indent="-514297"/>
            <a:r>
              <a:rPr lang="it-IT" dirty="0" smtClean="0"/>
              <a:t>Thermal </a:t>
            </a:r>
            <a:r>
              <a:rPr lang="it-IT" dirty="0" err="1" smtClean="0"/>
              <a:t>insulator</a:t>
            </a: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r>
              <a:rPr lang="it-IT" dirty="0" smtClean="0"/>
              <a:t>Endocrine </a:t>
            </a:r>
            <a:r>
              <a:rPr lang="it-IT" dirty="0" err="1" smtClean="0"/>
              <a:t>organ</a:t>
            </a:r>
            <a:endParaRPr lang="it-IT" dirty="0" smtClean="0"/>
          </a:p>
          <a:p>
            <a:pPr marL="914305" lvl="1" indent="-514297"/>
            <a:r>
              <a:rPr lang="it-IT" dirty="0" err="1" smtClean="0"/>
              <a:t>releases</a:t>
            </a:r>
            <a:r>
              <a:rPr lang="it-IT" dirty="0" smtClean="0"/>
              <a:t> </a:t>
            </a:r>
            <a:r>
              <a:rPr lang="it-IT" dirty="0" err="1" smtClean="0"/>
              <a:t>ca</a:t>
            </a:r>
            <a:r>
              <a:rPr lang="it-IT" dirty="0" smtClean="0"/>
              <a:t>. 60 </a:t>
            </a:r>
            <a:r>
              <a:rPr lang="it-IT" dirty="0" err="1" smtClean="0"/>
              <a:t>adipokines</a:t>
            </a:r>
            <a:endParaRPr lang="it-IT" dirty="0" smtClean="0"/>
          </a:p>
          <a:p>
            <a:pPr marL="914305" lvl="1" indent="-514297"/>
            <a:endParaRPr lang="it-IT" dirty="0" smtClean="0"/>
          </a:p>
          <a:p>
            <a:pPr marL="514297" indent="-514297">
              <a:buFont typeface="+mj-lt"/>
              <a:buAutoNum type="arabicPeriod"/>
            </a:pP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576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Recommended</a:t>
            </a:r>
            <a:r>
              <a:rPr lang="it-IT" dirty="0" smtClean="0"/>
              <a:t> </a:t>
            </a:r>
            <a:r>
              <a:rPr lang="it-IT" dirty="0" err="1" smtClean="0"/>
              <a:t>reading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open </a:t>
            </a:r>
            <a:r>
              <a:rPr lang="it-IT" dirty="0" err="1" smtClean="0"/>
              <a:t>access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11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1"/>
            <a:ext cx="9144000" cy="349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Adipocyte</a:t>
            </a:r>
            <a:r>
              <a:rPr lang="it-IT" dirty="0" smtClean="0"/>
              <a:t> </a:t>
            </a:r>
            <a:r>
              <a:rPr lang="it-IT" dirty="0" err="1" smtClean="0"/>
              <a:t>growth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56150"/>
          </a:xfrm>
        </p:spPr>
        <p:txBody>
          <a:bodyPr>
            <a:normAutofit fontScale="92500" lnSpcReduction="20000"/>
          </a:bodyPr>
          <a:lstStyle/>
          <a:p>
            <a:pPr marL="514297" indent="-514297">
              <a:buFont typeface="+mj-lt"/>
              <a:buAutoNum type="arabicPeriod"/>
            </a:pPr>
            <a:r>
              <a:rPr lang="it-IT" dirty="0" err="1" smtClean="0"/>
              <a:t>Insulin</a:t>
            </a:r>
            <a:r>
              <a:rPr lang="it-IT" dirty="0" smtClean="0"/>
              <a:t> </a:t>
            </a:r>
            <a:r>
              <a:rPr lang="it-IT" dirty="0" err="1" smtClean="0"/>
              <a:t>activates</a:t>
            </a:r>
            <a:r>
              <a:rPr lang="it-IT" dirty="0" smtClean="0"/>
              <a:t> </a:t>
            </a:r>
            <a:r>
              <a:rPr lang="it-IT" dirty="0" err="1" smtClean="0"/>
              <a:t>its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r>
              <a:rPr lang="it-IT" dirty="0" err="1" smtClean="0"/>
              <a:t>Lipolysis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inhibited</a:t>
            </a:r>
            <a:endParaRPr lang="it-IT" dirty="0" smtClean="0"/>
          </a:p>
          <a:p>
            <a:pPr marL="914305" lvl="1" indent="-514297"/>
            <a:r>
              <a:rPr lang="it-IT" dirty="0" err="1" smtClean="0"/>
              <a:t>triacylglycerols</a:t>
            </a:r>
            <a:r>
              <a:rPr lang="it-IT" dirty="0" smtClean="0"/>
              <a:t> are </a:t>
            </a:r>
            <a:r>
              <a:rPr lang="it-IT" dirty="0" err="1" smtClean="0"/>
              <a:t>retained</a:t>
            </a: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r>
              <a:rPr lang="it-IT" dirty="0" err="1" smtClean="0"/>
              <a:t>lipoprotein</a:t>
            </a:r>
            <a:r>
              <a:rPr lang="it-IT" dirty="0" smtClean="0"/>
              <a:t> </a:t>
            </a:r>
            <a:r>
              <a:rPr lang="it-IT" dirty="0" err="1" smtClean="0"/>
              <a:t>lipase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activated</a:t>
            </a:r>
            <a:endParaRPr lang="it-IT" dirty="0" smtClean="0"/>
          </a:p>
          <a:p>
            <a:pPr marL="914305" lvl="1" indent="-514297"/>
            <a:r>
              <a:rPr lang="it-IT" dirty="0" err="1" smtClean="0"/>
              <a:t>increased</a:t>
            </a:r>
            <a:r>
              <a:rPr lang="it-IT" dirty="0" smtClean="0"/>
              <a:t> </a:t>
            </a:r>
            <a:r>
              <a:rPr lang="it-IT" dirty="0" err="1" smtClean="0"/>
              <a:t>uptake</a:t>
            </a:r>
            <a:r>
              <a:rPr lang="it-IT" dirty="0" smtClean="0"/>
              <a:t> of free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> from </a:t>
            </a:r>
            <a:r>
              <a:rPr lang="it-IT" dirty="0" err="1" smtClean="0"/>
              <a:t>lipoproteins</a:t>
            </a:r>
            <a:endParaRPr lang="it-IT" dirty="0"/>
          </a:p>
          <a:p>
            <a:pPr marL="514297" indent="-514297">
              <a:buFont typeface="+mj-lt"/>
              <a:buAutoNum type="arabicPeriod"/>
            </a:pPr>
            <a:r>
              <a:rPr lang="it-IT" dirty="0" smtClean="0"/>
              <a:t>GLUT4 </a:t>
            </a:r>
            <a:r>
              <a:rPr lang="it-IT" dirty="0" err="1" smtClean="0"/>
              <a:t>translocates</a:t>
            </a:r>
            <a:r>
              <a:rPr lang="it-IT" dirty="0" smtClean="0"/>
              <a:t> to the plasma membrane</a:t>
            </a:r>
          </a:p>
          <a:p>
            <a:pPr marL="914305" lvl="1" indent="-514297"/>
            <a:r>
              <a:rPr lang="it-IT" dirty="0" err="1" smtClean="0"/>
              <a:t>increased</a:t>
            </a:r>
            <a:r>
              <a:rPr lang="it-IT" dirty="0" smtClean="0"/>
              <a:t> </a:t>
            </a:r>
            <a:r>
              <a:rPr lang="it-IT" dirty="0" err="1" smtClean="0"/>
              <a:t>uptake</a:t>
            </a:r>
            <a:r>
              <a:rPr lang="it-IT" dirty="0" smtClean="0"/>
              <a:t> of </a:t>
            </a:r>
            <a:r>
              <a:rPr lang="it-IT" dirty="0" err="1" smtClean="0"/>
              <a:t>glucose</a:t>
            </a: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r>
              <a:rPr lang="it-IT" dirty="0" err="1" smtClean="0"/>
              <a:t>glycerol</a:t>
            </a:r>
            <a:r>
              <a:rPr lang="it-IT" dirty="0" smtClean="0"/>
              <a:t> </a:t>
            </a:r>
            <a:r>
              <a:rPr lang="it-IT" dirty="0" err="1" smtClean="0"/>
              <a:t>enters</a:t>
            </a:r>
            <a:r>
              <a:rPr lang="it-IT" dirty="0" smtClean="0"/>
              <a:t> the </a:t>
            </a:r>
            <a:r>
              <a:rPr lang="it-IT" dirty="0" err="1" smtClean="0"/>
              <a:t>cells</a:t>
            </a:r>
            <a:r>
              <a:rPr lang="it-IT" dirty="0" smtClean="0"/>
              <a:t> via </a:t>
            </a:r>
            <a:r>
              <a:rPr lang="it-IT" dirty="0" err="1" smtClean="0"/>
              <a:t>aquaporin</a:t>
            </a:r>
            <a:r>
              <a:rPr lang="it-IT" dirty="0" smtClean="0"/>
              <a:t> </a:t>
            </a:r>
            <a:r>
              <a:rPr lang="it-IT" dirty="0" err="1" smtClean="0"/>
              <a:t>channels</a:t>
            </a:r>
            <a:r>
              <a:rPr lang="it-IT" dirty="0" smtClean="0"/>
              <a:t> AQP3, AQP7, and AQP9 </a:t>
            </a:r>
          </a:p>
          <a:p>
            <a:pPr marL="914305" lvl="1" indent="-514297"/>
            <a:r>
              <a:rPr lang="it-IT" dirty="0" err="1" smtClean="0"/>
              <a:t>increased</a:t>
            </a:r>
            <a:r>
              <a:rPr lang="it-IT" dirty="0" smtClean="0"/>
              <a:t> </a:t>
            </a:r>
            <a:r>
              <a:rPr lang="it-IT" dirty="0" err="1" smtClean="0"/>
              <a:t>uptake</a:t>
            </a:r>
            <a:r>
              <a:rPr lang="it-IT" dirty="0" smtClean="0"/>
              <a:t> of </a:t>
            </a:r>
            <a:r>
              <a:rPr lang="it-IT" dirty="0" err="1" smtClean="0"/>
              <a:t>glycerol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622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Adipocyte</a:t>
            </a:r>
            <a:r>
              <a:rPr lang="it-IT" dirty="0" smtClean="0"/>
              <a:t> </a:t>
            </a:r>
            <a:r>
              <a:rPr lang="it-IT" dirty="0" err="1" smtClean="0"/>
              <a:t>growth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13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498600"/>
            <a:ext cx="8763000" cy="38608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11822" y="5359400"/>
            <a:ext cx="3641629" cy="36933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it-IT" dirty="0" err="1" smtClean="0"/>
              <a:t>Hormone</a:t>
            </a:r>
            <a:r>
              <a:rPr lang="it-IT" dirty="0" smtClean="0"/>
              <a:t>-sensitive </a:t>
            </a:r>
            <a:r>
              <a:rPr lang="it-IT" dirty="0" err="1" smtClean="0"/>
              <a:t>lipase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inhibited</a:t>
            </a:r>
            <a:endParaRPr lang="it-IT" dirty="0"/>
          </a:p>
        </p:txBody>
      </p:sp>
      <p:cxnSp>
        <p:nvCxnSpPr>
          <p:cNvPr id="9" name="Connettore 7 8"/>
          <p:cNvCxnSpPr/>
          <p:nvPr/>
        </p:nvCxnSpPr>
        <p:spPr>
          <a:xfrm rot="10800000" flipV="1">
            <a:off x="5153452" y="2234066"/>
            <a:ext cx="866349" cy="423297"/>
          </a:xfrm>
          <a:prstGeom prst="curvedConnector3">
            <a:avLst>
              <a:gd name="adj1" fmla="val 88011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90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Hypertrohy</a:t>
            </a:r>
            <a:r>
              <a:rPr lang="it-IT" dirty="0" smtClean="0"/>
              <a:t> </a:t>
            </a:r>
            <a:r>
              <a:rPr lang="it-IT" dirty="0" err="1" smtClean="0"/>
              <a:t>leads</a:t>
            </a:r>
            <a:r>
              <a:rPr lang="it-IT" dirty="0" smtClean="0"/>
              <a:t> to </a:t>
            </a:r>
            <a:r>
              <a:rPr lang="it-IT" dirty="0" err="1" smtClean="0"/>
              <a:t>apoptosis</a:t>
            </a:r>
            <a:r>
              <a:rPr lang="it-IT" dirty="0" smtClean="0"/>
              <a:t> and </a:t>
            </a:r>
            <a:r>
              <a:rPr lang="it-IT" dirty="0" err="1" smtClean="0"/>
              <a:t>inflammation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14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31" y="1615848"/>
            <a:ext cx="7591863" cy="494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0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6945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dirty="0" err="1"/>
              <a:t>Hypertrophic</a:t>
            </a:r>
            <a:r>
              <a:rPr lang="it-IT" sz="3600" dirty="0"/>
              <a:t> </a:t>
            </a:r>
            <a:r>
              <a:rPr lang="it-IT" sz="3600" dirty="0" err="1"/>
              <a:t>adipocytes</a:t>
            </a:r>
            <a:r>
              <a:rPr lang="it-IT" sz="3600" dirty="0"/>
              <a:t> are </a:t>
            </a:r>
            <a:r>
              <a:rPr lang="it-IT" sz="3600" dirty="0" err="1"/>
              <a:t>lipolytic</a:t>
            </a: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>Free </a:t>
            </a:r>
            <a:r>
              <a:rPr lang="it-IT" sz="3600" dirty="0" err="1"/>
              <a:t>fatty</a:t>
            </a:r>
            <a:r>
              <a:rPr lang="it-IT" sz="3600" dirty="0"/>
              <a:t> </a:t>
            </a:r>
            <a:r>
              <a:rPr lang="it-IT" sz="3600" dirty="0" err="1"/>
              <a:t>acids</a:t>
            </a:r>
            <a:r>
              <a:rPr lang="it-IT" sz="3600" dirty="0"/>
              <a:t> </a:t>
            </a:r>
            <a:r>
              <a:rPr lang="it-IT" sz="3600" dirty="0" err="1"/>
              <a:t>activate</a:t>
            </a:r>
            <a:r>
              <a:rPr lang="it-IT" sz="3600" dirty="0"/>
              <a:t> </a:t>
            </a:r>
            <a:r>
              <a:rPr lang="it-IT" sz="3600" dirty="0" err="1"/>
              <a:t>macrophages</a:t>
            </a: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15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74" y="1172899"/>
            <a:ext cx="7612021" cy="563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3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Increased</a:t>
            </a:r>
            <a:r>
              <a:rPr lang="it-IT" dirty="0" smtClean="0"/>
              <a:t> release of free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> in plasma by the adipose </a:t>
            </a:r>
            <a:r>
              <a:rPr lang="it-IT" dirty="0" err="1" smtClean="0"/>
              <a:t>tissue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/>
              <a:t>CONSEQUENCES</a:t>
            </a:r>
          </a:p>
          <a:p>
            <a:pPr marL="0" indent="0" algn="ctr">
              <a:buNone/>
            </a:pP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Increased</a:t>
            </a:r>
            <a:r>
              <a:rPr lang="it-IT" dirty="0" smtClean="0"/>
              <a:t> </a:t>
            </a:r>
            <a:r>
              <a:rPr lang="it-IT" dirty="0" err="1" smtClean="0"/>
              <a:t>availability</a:t>
            </a:r>
            <a:r>
              <a:rPr lang="it-IT" dirty="0" smtClean="0"/>
              <a:t> for </a:t>
            </a:r>
            <a:r>
              <a:rPr lang="it-IT" dirty="0" err="1" smtClean="0"/>
              <a:t>organs</a:t>
            </a:r>
            <a:r>
              <a:rPr lang="it-IT" dirty="0" smtClean="0"/>
              <a:t> and </a:t>
            </a:r>
            <a:r>
              <a:rPr lang="it-IT" dirty="0" err="1" smtClean="0"/>
              <a:t>tissues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Increased</a:t>
            </a:r>
            <a:r>
              <a:rPr lang="it-IT" dirty="0" smtClean="0"/>
              <a:t> </a:t>
            </a:r>
            <a:r>
              <a:rPr lang="it-IT" dirty="0" err="1" smtClean="0"/>
              <a:t>uptake</a:t>
            </a:r>
            <a:r>
              <a:rPr lang="it-IT" dirty="0" smtClean="0"/>
              <a:t> by </a:t>
            </a:r>
            <a:r>
              <a:rPr lang="it-IT" dirty="0" err="1" smtClean="0"/>
              <a:t>cells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Increased</a:t>
            </a:r>
            <a:r>
              <a:rPr lang="it-IT" dirty="0" smtClean="0"/>
              <a:t> </a:t>
            </a:r>
            <a:r>
              <a:rPr lang="it-IT" dirty="0" err="1" smtClean="0"/>
              <a:t>intracellular</a:t>
            </a:r>
            <a:r>
              <a:rPr lang="it-IT" dirty="0" smtClean="0"/>
              <a:t> </a:t>
            </a:r>
            <a:r>
              <a:rPr lang="it-IT" dirty="0" err="1" smtClean="0"/>
              <a:t>metabolism</a:t>
            </a: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products</a:t>
            </a:r>
            <a:r>
              <a:rPr lang="it-IT" dirty="0" smtClean="0"/>
              <a:t> are </a:t>
            </a:r>
            <a:r>
              <a:rPr lang="it-IT" dirty="0" err="1" smtClean="0"/>
              <a:t>cytotoxic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526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6986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Intestinal</a:t>
            </a:r>
            <a:r>
              <a:rPr lang="it-IT" dirty="0" smtClean="0"/>
              <a:t> </a:t>
            </a:r>
            <a:r>
              <a:rPr lang="it-IT" dirty="0" err="1" smtClean="0"/>
              <a:t>uptake</a:t>
            </a:r>
            <a:r>
              <a:rPr lang="it-IT" dirty="0" smtClean="0"/>
              <a:t> of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17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1624"/>
            <a:ext cx="9144000" cy="588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91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Cellular </a:t>
            </a:r>
            <a:r>
              <a:rPr lang="it-IT" dirty="0" err="1" smtClean="0"/>
              <a:t>uptake</a:t>
            </a:r>
            <a:r>
              <a:rPr lang="it-IT" dirty="0" smtClean="0"/>
              <a:t> of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18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154" y="1526268"/>
            <a:ext cx="5763846" cy="495073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05692" y="2032000"/>
            <a:ext cx="2305539" cy="12113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2252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Obesity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err="1" smtClean="0"/>
              <a:t>Excessive</a:t>
            </a:r>
            <a:r>
              <a:rPr lang="it-IT" dirty="0" smtClean="0"/>
              <a:t> </a:t>
            </a:r>
            <a:r>
              <a:rPr lang="it-IT" dirty="0" err="1"/>
              <a:t>accumulation</a:t>
            </a:r>
            <a:r>
              <a:rPr lang="it-IT" dirty="0"/>
              <a:t> of adipose </a:t>
            </a:r>
            <a:r>
              <a:rPr lang="it-IT" dirty="0" err="1" smtClean="0"/>
              <a:t>tissue</a:t>
            </a:r>
            <a:endParaRPr lang="it-IT" dirty="0"/>
          </a:p>
          <a:p>
            <a:pPr lvl="1"/>
            <a:r>
              <a:rPr lang="it-IT" dirty="0" err="1" smtClean="0"/>
              <a:t>usually</a:t>
            </a:r>
            <a:r>
              <a:rPr lang="it-IT" dirty="0" smtClean="0"/>
              <a:t> </a:t>
            </a:r>
            <a:r>
              <a:rPr lang="it-IT" dirty="0" err="1"/>
              <a:t>accompanied</a:t>
            </a:r>
            <a:r>
              <a:rPr lang="it-IT" dirty="0"/>
              <a:t> by </a:t>
            </a:r>
            <a:r>
              <a:rPr lang="it-IT" dirty="0" err="1"/>
              <a:t>mild</a:t>
            </a:r>
            <a:r>
              <a:rPr lang="it-IT" dirty="0"/>
              <a:t>, </a:t>
            </a:r>
            <a:r>
              <a:rPr lang="it-IT" dirty="0" err="1"/>
              <a:t>chronic</a:t>
            </a:r>
            <a:r>
              <a:rPr lang="it-IT" dirty="0"/>
              <a:t>, </a:t>
            </a:r>
            <a:r>
              <a:rPr lang="it-IT" dirty="0" err="1"/>
              <a:t>systemic</a:t>
            </a:r>
            <a:r>
              <a:rPr lang="it-IT" dirty="0"/>
              <a:t> </a:t>
            </a:r>
            <a:r>
              <a:rPr lang="it-IT" dirty="0" err="1" smtClean="0"/>
              <a:t>inflammation</a:t>
            </a:r>
            <a:endParaRPr lang="it-IT" dirty="0" smtClean="0"/>
          </a:p>
          <a:p>
            <a:r>
              <a:rPr lang="it-IT" dirty="0" smtClean="0"/>
              <a:t>Co-</a:t>
            </a:r>
            <a:r>
              <a:rPr lang="it-IT" dirty="0" err="1" smtClean="0"/>
              <a:t>morbidities</a:t>
            </a:r>
            <a:r>
              <a:rPr lang="it-IT" dirty="0" smtClean="0"/>
              <a:t>:</a:t>
            </a:r>
          </a:p>
          <a:p>
            <a:pPr lvl="1"/>
            <a:r>
              <a:rPr lang="it-IT" dirty="0" err="1"/>
              <a:t>type</a:t>
            </a:r>
            <a:r>
              <a:rPr lang="it-IT" dirty="0"/>
              <a:t> 2 </a:t>
            </a:r>
            <a:r>
              <a:rPr lang="it-IT" dirty="0" err="1"/>
              <a:t>diabetes</a:t>
            </a:r>
            <a:r>
              <a:rPr lang="it-IT" dirty="0"/>
              <a:t> </a:t>
            </a:r>
            <a:r>
              <a:rPr lang="it-IT" dirty="0" err="1" smtClean="0"/>
              <a:t>mellitus</a:t>
            </a:r>
            <a:endParaRPr lang="it-IT" dirty="0"/>
          </a:p>
          <a:p>
            <a:pPr lvl="1"/>
            <a:r>
              <a:rPr lang="it-IT" dirty="0" err="1" smtClean="0"/>
              <a:t>cardiovascular</a:t>
            </a:r>
            <a:r>
              <a:rPr lang="it-IT" dirty="0" smtClean="0"/>
              <a:t> </a:t>
            </a:r>
            <a:r>
              <a:rPr lang="it-IT" dirty="0" err="1" smtClean="0"/>
              <a:t>diseases</a:t>
            </a:r>
            <a:endParaRPr lang="it-IT" dirty="0"/>
          </a:p>
          <a:p>
            <a:pPr lvl="1"/>
            <a:r>
              <a:rPr lang="it-IT" dirty="0" smtClean="0"/>
              <a:t>some </a:t>
            </a:r>
            <a:r>
              <a:rPr lang="it-IT" dirty="0" err="1" smtClean="0"/>
              <a:t>types</a:t>
            </a:r>
            <a:r>
              <a:rPr lang="it-IT" dirty="0" smtClean="0"/>
              <a:t> </a:t>
            </a:r>
            <a:r>
              <a:rPr lang="it-IT" dirty="0"/>
              <a:t>of </a:t>
            </a:r>
            <a:r>
              <a:rPr lang="it-IT" dirty="0" err="1" smtClean="0"/>
              <a:t>cancer</a:t>
            </a:r>
            <a:endParaRPr lang="it-IT" dirty="0" smtClean="0"/>
          </a:p>
          <a:p>
            <a:r>
              <a:rPr lang="it-IT" dirty="0" err="1" smtClean="0"/>
              <a:t>When</a:t>
            </a:r>
            <a:r>
              <a:rPr lang="it-IT" dirty="0" smtClean="0"/>
              <a:t> multiple co-</a:t>
            </a:r>
            <a:r>
              <a:rPr lang="it-IT" dirty="0" err="1" smtClean="0"/>
              <a:t>morbities</a:t>
            </a:r>
            <a:r>
              <a:rPr lang="it-IT" dirty="0" smtClean="0"/>
              <a:t> </a:t>
            </a:r>
            <a:r>
              <a:rPr lang="it-IT" dirty="0" err="1" smtClean="0"/>
              <a:t>coexist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METABOLIC SYNDROME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282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19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839" y="524050"/>
            <a:ext cx="6882391" cy="6333950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1281"/>
          </a:xfrm>
        </p:spPr>
        <p:txBody>
          <a:bodyPr>
            <a:normAutofit fontScale="90000"/>
          </a:bodyPr>
          <a:lstStyle/>
          <a:p>
            <a:r>
              <a:rPr lang="it-IT" sz="2400" dirty="0" err="1"/>
              <a:t>Integrated</a:t>
            </a:r>
            <a:r>
              <a:rPr lang="it-IT" sz="2400" dirty="0"/>
              <a:t> </a:t>
            </a:r>
            <a:r>
              <a:rPr lang="it-IT" sz="2400" dirty="0" err="1"/>
              <a:t>organ</a:t>
            </a:r>
            <a:r>
              <a:rPr lang="it-IT" sz="2400" dirty="0"/>
              <a:t> </a:t>
            </a:r>
            <a:r>
              <a:rPr lang="it-IT" sz="2400" dirty="0" err="1"/>
              <a:t>pathology</a:t>
            </a:r>
            <a:r>
              <a:rPr lang="it-IT" sz="2400" dirty="0"/>
              <a:t> </a:t>
            </a:r>
            <a:r>
              <a:rPr lang="it-IT" sz="2400" dirty="0" err="1"/>
              <a:t>resulting</a:t>
            </a:r>
            <a:r>
              <a:rPr lang="it-IT" sz="2400" dirty="0"/>
              <a:t> from </a:t>
            </a:r>
            <a:r>
              <a:rPr lang="it-IT" sz="2400" dirty="0" err="1"/>
              <a:t>lipotoxicity</a:t>
            </a:r>
            <a:r>
              <a:rPr lang="it-IT" sz="2400" dirty="0"/>
              <a:t> and </a:t>
            </a:r>
            <a:r>
              <a:rPr lang="it-IT" sz="2400" dirty="0" err="1"/>
              <a:t>metabolic</a:t>
            </a:r>
            <a:r>
              <a:rPr lang="it-IT" sz="2400" dirty="0"/>
              <a:t> </a:t>
            </a:r>
            <a:r>
              <a:rPr lang="it-IT" sz="2400" dirty="0" err="1" smtClean="0"/>
              <a:t>inflammation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7683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Lipotoxity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Excess</a:t>
            </a:r>
            <a:r>
              <a:rPr lang="it-IT" dirty="0" smtClean="0"/>
              <a:t> </a:t>
            </a:r>
            <a:r>
              <a:rPr lang="it-IT" dirty="0" err="1"/>
              <a:t>f</a:t>
            </a:r>
            <a:r>
              <a:rPr lang="it-IT" dirty="0" err="1" smtClean="0"/>
              <a:t>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> are </a:t>
            </a:r>
            <a:r>
              <a:rPr lang="it-IT" dirty="0" err="1" smtClean="0"/>
              <a:t>metabolised</a:t>
            </a:r>
            <a:r>
              <a:rPr lang="it-IT" dirty="0" smtClean="0"/>
              <a:t> by </a:t>
            </a:r>
            <a:r>
              <a:rPr lang="it-IT" dirty="0" err="1" smtClean="0"/>
              <a:t>cells</a:t>
            </a:r>
            <a:r>
              <a:rPr lang="it-IT" dirty="0" smtClean="0"/>
              <a:t> by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simultaneous</a:t>
            </a:r>
            <a:r>
              <a:rPr lang="it-IT" dirty="0" smtClean="0"/>
              <a:t> </a:t>
            </a:r>
            <a:r>
              <a:rPr lang="it-IT" dirty="0" err="1" smtClean="0"/>
              <a:t>pathways</a:t>
            </a:r>
            <a:endParaRPr lang="it-IT" dirty="0" smtClean="0"/>
          </a:p>
          <a:p>
            <a:r>
              <a:rPr lang="it-IT" dirty="0" err="1" smtClean="0"/>
              <a:t>Catabolic</a:t>
            </a:r>
            <a:r>
              <a:rPr lang="it-IT" dirty="0" smtClean="0"/>
              <a:t> </a:t>
            </a:r>
            <a:r>
              <a:rPr lang="it-IT" dirty="0" err="1" smtClean="0"/>
              <a:t>pathway</a:t>
            </a:r>
            <a:endParaRPr lang="it-IT" dirty="0" smtClean="0"/>
          </a:p>
          <a:p>
            <a:r>
              <a:rPr lang="it-IT" dirty="0" err="1" smtClean="0"/>
              <a:t>Anabolic</a:t>
            </a:r>
            <a:r>
              <a:rPr lang="it-IT" dirty="0" smtClean="0"/>
              <a:t> </a:t>
            </a:r>
            <a:r>
              <a:rPr lang="it-IT" dirty="0" err="1" smtClean="0"/>
              <a:t>pathway</a:t>
            </a:r>
            <a:endParaRPr lang="it-IT" dirty="0" smtClean="0"/>
          </a:p>
          <a:p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In </a:t>
            </a:r>
            <a:r>
              <a:rPr lang="it-IT" dirty="0" err="1" smtClean="0"/>
              <a:t>both</a:t>
            </a:r>
            <a:r>
              <a:rPr lang="it-IT" dirty="0" smtClean="0"/>
              <a:t> </a:t>
            </a:r>
            <a:r>
              <a:rPr lang="it-IT" dirty="0" err="1" smtClean="0"/>
              <a:t>cases</a:t>
            </a:r>
            <a:r>
              <a:rPr lang="it-IT" dirty="0" smtClean="0"/>
              <a:t>, </a:t>
            </a:r>
            <a:r>
              <a:rPr lang="it-IT" dirty="0" err="1" smtClean="0"/>
              <a:t>products</a:t>
            </a:r>
            <a:r>
              <a:rPr lang="it-IT" dirty="0" smtClean="0"/>
              <a:t> </a:t>
            </a:r>
            <a:r>
              <a:rPr lang="it-IT" dirty="0" err="1" smtClean="0"/>
              <a:t>may</a:t>
            </a:r>
            <a:r>
              <a:rPr lang="it-IT" dirty="0" smtClean="0"/>
              <a:t> be </a:t>
            </a:r>
            <a:r>
              <a:rPr lang="it-IT" dirty="0" err="1" smtClean="0"/>
              <a:t>cytotoxic</a:t>
            </a:r>
            <a:endParaRPr lang="it-IT" dirty="0" smtClean="0"/>
          </a:p>
          <a:p>
            <a:pPr marL="0" indent="0" algn="ctr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29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21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055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 rot="20409601">
            <a:off x="5607288" y="2085490"/>
            <a:ext cx="3025979" cy="23331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t"/>
          <a:lstStyle/>
          <a:p>
            <a:pPr algn="r"/>
            <a:r>
              <a:rPr lang="it-IT" dirty="0" err="1" smtClean="0">
                <a:solidFill>
                  <a:srgbClr val="FF0000"/>
                </a:solidFill>
              </a:rPr>
              <a:t>anabolic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pathways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 rot="904131">
            <a:off x="309520" y="2313769"/>
            <a:ext cx="5013026" cy="1510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t"/>
          <a:lstStyle/>
          <a:p>
            <a:r>
              <a:rPr lang="it-IT" dirty="0" err="1" smtClean="0">
                <a:solidFill>
                  <a:srgbClr val="FF0000"/>
                </a:solidFill>
              </a:rPr>
              <a:t>catabolic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pathways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95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Mechanisms</a:t>
            </a:r>
            <a:r>
              <a:rPr lang="it-IT" dirty="0" smtClean="0"/>
              <a:t> of </a:t>
            </a:r>
            <a:r>
              <a:rPr lang="it-IT" dirty="0" err="1" smtClean="0"/>
              <a:t>lipotoxicity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/>
              <a:t>by </a:t>
            </a:r>
            <a:r>
              <a:rPr lang="it-IT" b="1" dirty="0" err="1" smtClean="0"/>
              <a:t>catabolic</a:t>
            </a:r>
            <a:r>
              <a:rPr lang="it-IT" b="1" dirty="0" smtClean="0"/>
              <a:t> </a:t>
            </a:r>
            <a:r>
              <a:rPr lang="it-IT" b="1" dirty="0" err="1" smtClean="0"/>
              <a:t>pathways</a:t>
            </a:r>
            <a:endParaRPr lang="it-IT" b="1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Free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> (FFA) diffuse </a:t>
            </a:r>
            <a:r>
              <a:rPr lang="it-IT" dirty="0" err="1" smtClean="0"/>
              <a:t>into</a:t>
            </a:r>
            <a:r>
              <a:rPr lang="it-IT" dirty="0" smtClean="0"/>
              <a:t> the </a:t>
            </a:r>
            <a:r>
              <a:rPr lang="it-IT" dirty="0" err="1" smtClean="0"/>
              <a:t>cell</a:t>
            </a:r>
            <a:r>
              <a:rPr lang="it-IT" dirty="0" smtClean="0"/>
              <a:t> via </a:t>
            </a:r>
            <a:r>
              <a:rPr lang="it-IT" dirty="0" err="1" smtClean="0"/>
              <a:t>specific</a:t>
            </a:r>
            <a:r>
              <a:rPr lang="it-IT" dirty="0" smtClean="0"/>
              <a:t> </a:t>
            </a:r>
            <a:r>
              <a:rPr lang="it-IT" dirty="0" err="1" smtClean="0"/>
              <a:t>transporters</a:t>
            </a:r>
            <a:r>
              <a:rPr lang="it-IT" dirty="0" smtClean="0"/>
              <a:t> (FAT/CD36) </a:t>
            </a:r>
            <a:r>
              <a:rPr lang="it-IT" b="1" dirty="0" smtClean="0">
                <a:sym typeface="Wingdings"/>
              </a:rPr>
              <a:t>and </a:t>
            </a:r>
            <a:r>
              <a:rPr lang="it-IT" b="1" dirty="0" err="1" smtClean="0">
                <a:sym typeface="Wingdings"/>
              </a:rPr>
              <a:t>enter</a:t>
            </a:r>
            <a:r>
              <a:rPr lang="it-IT" b="1" dirty="0" smtClean="0">
                <a:sym typeface="Wingdings"/>
              </a:rPr>
              <a:t> the </a:t>
            </a:r>
            <a:r>
              <a:rPr lang="it-IT" b="1" dirty="0" err="1" smtClean="0">
                <a:sym typeface="Wingdings"/>
              </a:rPr>
              <a:t>catabolic</a:t>
            </a:r>
            <a:r>
              <a:rPr lang="it-IT" b="1" dirty="0" smtClean="0">
                <a:sym typeface="Wingdings"/>
              </a:rPr>
              <a:t> </a:t>
            </a:r>
            <a:r>
              <a:rPr lang="it-IT" b="1" dirty="0" err="1" smtClean="0">
                <a:sym typeface="Wingdings"/>
              </a:rPr>
              <a:t>pathways</a:t>
            </a:r>
            <a:r>
              <a:rPr lang="it-IT" b="1" dirty="0" smtClean="0">
                <a:sym typeface="Wingdings"/>
              </a:rPr>
              <a:t> of beta </a:t>
            </a:r>
            <a:r>
              <a:rPr lang="it-IT" b="1" dirty="0" err="1" smtClean="0">
                <a:sym typeface="Wingdings"/>
              </a:rPr>
              <a:t>oxidation</a:t>
            </a:r>
            <a:r>
              <a:rPr lang="it-IT" b="1" dirty="0" smtClean="0">
                <a:sym typeface="Wingdings"/>
              </a:rPr>
              <a:t> in</a:t>
            </a:r>
            <a:endParaRPr lang="it-IT" dirty="0">
              <a:sym typeface="Wingdings"/>
            </a:endParaRPr>
          </a:p>
          <a:p>
            <a:pPr lvl="1"/>
            <a:r>
              <a:rPr lang="it-IT" dirty="0" err="1" smtClean="0">
                <a:sym typeface="Wingdings"/>
              </a:rPr>
              <a:t>mitochodria</a:t>
            </a:r>
            <a:endParaRPr lang="it-IT" dirty="0" smtClean="0">
              <a:sym typeface="Wingdings"/>
            </a:endParaRPr>
          </a:p>
          <a:p>
            <a:pPr lvl="1"/>
            <a:r>
              <a:rPr lang="it-IT" dirty="0" err="1" smtClean="0">
                <a:sym typeface="Wingdings"/>
              </a:rPr>
              <a:t>peroxisomes</a:t>
            </a:r>
            <a:endParaRPr lang="it-IT" dirty="0" smtClean="0">
              <a:sym typeface="Wingdings"/>
            </a:endParaRPr>
          </a:p>
          <a:p>
            <a:r>
              <a:rPr lang="it-IT" dirty="0" err="1" smtClean="0">
                <a:sym typeface="Wingdings"/>
              </a:rPr>
              <a:t>This</a:t>
            </a:r>
            <a:r>
              <a:rPr lang="it-IT" dirty="0" smtClean="0">
                <a:sym typeface="Wingdings"/>
              </a:rPr>
              <a:t> </a:t>
            </a:r>
            <a:r>
              <a:rPr lang="it-IT" dirty="0" err="1" smtClean="0">
                <a:sym typeface="Wingdings"/>
              </a:rPr>
              <a:t>increases</a:t>
            </a:r>
            <a:r>
              <a:rPr lang="it-IT" dirty="0" smtClean="0">
                <a:sym typeface="Wingdings"/>
              </a:rPr>
              <a:t> </a:t>
            </a:r>
            <a:r>
              <a:rPr lang="it-IT" dirty="0" err="1" smtClean="0">
                <a:sym typeface="Wingdings"/>
              </a:rPr>
              <a:t>endogenous</a:t>
            </a:r>
            <a:r>
              <a:rPr lang="it-IT" dirty="0" smtClean="0">
                <a:sym typeface="Wingdings"/>
              </a:rPr>
              <a:t> ROS production</a:t>
            </a:r>
            <a:endParaRPr lang="it-IT" dirty="0">
              <a:sym typeface="Wingdings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936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sz="1500" b="1">
                <a:latin typeface="Arial" charset="0"/>
              </a:rPr>
              <a:t>The passage of electrons from FA to the ETC. Sites of electron leak and superoxide production and its dismutation to H2O2 are shown.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2" y="6263219"/>
            <a:ext cx="1553760" cy="43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0" y="989384"/>
            <a:ext cx="7804800" cy="487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1040" y="5972309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sz="1100" b="1">
                <a:latin typeface="Arial" charset="0"/>
              </a:rPr>
              <a:t>Mariana G. Rosca et al. Diabetes 2012;61:2074-2083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6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sz="900">
                <a:latin typeface="Arial" charset="0"/>
              </a:rPr>
              <a:t>©2012 by American Diabetes Association</a:t>
            </a:r>
          </a:p>
        </p:txBody>
      </p:sp>
    </p:spTree>
    <p:extLst>
      <p:ext uri="{BB962C8B-B14F-4D97-AF65-F5344CB8AC3E}">
        <p14:creationId xmlns:p14="http://schemas.microsoft.com/office/powerpoint/2010/main" val="19807842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Mechanisms</a:t>
            </a:r>
            <a:r>
              <a:rPr lang="it-IT" dirty="0" smtClean="0"/>
              <a:t> of </a:t>
            </a:r>
            <a:r>
              <a:rPr lang="it-IT" dirty="0" err="1" smtClean="0"/>
              <a:t>lipotoxicity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/>
              <a:t>by </a:t>
            </a:r>
            <a:r>
              <a:rPr lang="it-IT" b="1" dirty="0" err="1" smtClean="0"/>
              <a:t>anabolic</a:t>
            </a:r>
            <a:r>
              <a:rPr lang="it-IT" b="1" dirty="0" smtClean="0"/>
              <a:t> </a:t>
            </a:r>
            <a:r>
              <a:rPr lang="it-IT" b="1" dirty="0" err="1" smtClean="0"/>
              <a:t>pathways</a:t>
            </a:r>
            <a:endParaRPr lang="it-IT" b="1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Free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> (FFA) diffuse </a:t>
            </a:r>
            <a:r>
              <a:rPr lang="it-IT" dirty="0" err="1" smtClean="0"/>
              <a:t>into</a:t>
            </a:r>
            <a:r>
              <a:rPr lang="it-IT" dirty="0" smtClean="0"/>
              <a:t> the </a:t>
            </a:r>
            <a:r>
              <a:rPr lang="it-IT" dirty="0" err="1" smtClean="0"/>
              <a:t>cell</a:t>
            </a:r>
            <a:r>
              <a:rPr lang="it-IT" dirty="0" smtClean="0"/>
              <a:t> via </a:t>
            </a:r>
            <a:r>
              <a:rPr lang="it-IT" dirty="0" err="1" smtClean="0"/>
              <a:t>specific</a:t>
            </a:r>
            <a:r>
              <a:rPr lang="it-IT" dirty="0" smtClean="0"/>
              <a:t> </a:t>
            </a:r>
            <a:r>
              <a:rPr lang="it-IT" dirty="0" err="1" smtClean="0"/>
              <a:t>transporters</a:t>
            </a:r>
            <a:r>
              <a:rPr lang="it-IT" dirty="0" smtClean="0"/>
              <a:t> (FAT/CD36) </a:t>
            </a:r>
            <a:r>
              <a:rPr lang="it-IT" b="1" dirty="0" smtClean="0">
                <a:sym typeface="Wingdings"/>
              </a:rPr>
              <a:t>and </a:t>
            </a:r>
            <a:r>
              <a:rPr lang="it-IT" b="1" dirty="0" err="1" smtClean="0">
                <a:sym typeface="Wingdings"/>
              </a:rPr>
              <a:t>enter</a:t>
            </a:r>
            <a:r>
              <a:rPr lang="it-IT" b="1" dirty="0" smtClean="0">
                <a:sym typeface="Wingdings"/>
              </a:rPr>
              <a:t> the </a:t>
            </a:r>
            <a:r>
              <a:rPr lang="it-IT" b="1" dirty="0" err="1" smtClean="0">
                <a:sym typeface="Wingdings"/>
              </a:rPr>
              <a:t>anabolic</a:t>
            </a:r>
            <a:r>
              <a:rPr lang="it-IT" b="1" dirty="0" smtClean="0">
                <a:sym typeface="Wingdings"/>
              </a:rPr>
              <a:t> </a:t>
            </a:r>
            <a:r>
              <a:rPr lang="it-IT" b="1" dirty="0" err="1" smtClean="0">
                <a:sym typeface="Wingdings"/>
              </a:rPr>
              <a:t>pathway</a:t>
            </a:r>
            <a:r>
              <a:rPr lang="it-IT" b="1" dirty="0" smtClean="0">
                <a:sym typeface="Wingdings"/>
              </a:rPr>
              <a:t> </a:t>
            </a:r>
            <a:r>
              <a:rPr lang="it-IT" dirty="0" smtClean="0">
                <a:sym typeface="Wingdings"/>
              </a:rPr>
              <a:t>(</a:t>
            </a:r>
            <a:r>
              <a:rPr lang="it-IT" dirty="0" err="1" smtClean="0">
                <a:sym typeface="Wingdings"/>
              </a:rPr>
              <a:t>because</a:t>
            </a:r>
            <a:r>
              <a:rPr lang="it-IT" dirty="0" smtClean="0">
                <a:sym typeface="Wingdings"/>
              </a:rPr>
              <a:t> beta </a:t>
            </a:r>
            <a:r>
              <a:rPr lang="it-IT" dirty="0" err="1" smtClean="0">
                <a:sym typeface="Wingdings"/>
              </a:rPr>
              <a:t>oxidation</a:t>
            </a:r>
            <a:r>
              <a:rPr lang="it-IT" dirty="0" smtClean="0">
                <a:sym typeface="Wingdings"/>
              </a:rPr>
              <a:t> </a:t>
            </a:r>
            <a:r>
              <a:rPr lang="it-IT" dirty="0" err="1" smtClean="0">
                <a:sym typeface="Wingdings"/>
              </a:rPr>
              <a:t>is</a:t>
            </a:r>
            <a:r>
              <a:rPr lang="it-IT" dirty="0" smtClean="0">
                <a:sym typeface="Wingdings"/>
              </a:rPr>
              <a:t> </a:t>
            </a:r>
            <a:r>
              <a:rPr lang="it-IT" dirty="0" err="1" smtClean="0">
                <a:sym typeface="Wingdings"/>
              </a:rPr>
              <a:t>inhibited</a:t>
            </a:r>
            <a:r>
              <a:rPr lang="it-IT" dirty="0" smtClean="0">
                <a:sym typeface="Wingdings"/>
              </a:rPr>
              <a:t> by high NADH/NAD</a:t>
            </a:r>
            <a:r>
              <a:rPr lang="it-IT" baseline="30000" dirty="0" smtClean="0">
                <a:sym typeface="Wingdings"/>
              </a:rPr>
              <a:t>+</a:t>
            </a:r>
            <a:r>
              <a:rPr lang="it-IT" dirty="0" smtClean="0">
                <a:sym typeface="Wingdings"/>
              </a:rPr>
              <a:t>, </a:t>
            </a:r>
            <a:r>
              <a:rPr lang="it-IT" dirty="0" err="1" smtClean="0">
                <a:sym typeface="Wingdings"/>
              </a:rPr>
              <a:t>said</a:t>
            </a:r>
            <a:r>
              <a:rPr lang="it-IT" dirty="0" smtClean="0">
                <a:sym typeface="Wingdings"/>
              </a:rPr>
              <a:t> “</a:t>
            </a:r>
            <a:r>
              <a:rPr lang="it-IT" dirty="0" err="1" smtClean="0">
                <a:sym typeface="Wingdings"/>
              </a:rPr>
              <a:t>reductive</a:t>
            </a:r>
            <a:r>
              <a:rPr lang="it-IT" dirty="0" smtClean="0">
                <a:sym typeface="Wingdings"/>
              </a:rPr>
              <a:t> stress”)</a:t>
            </a:r>
            <a:endParaRPr lang="it-IT" b="1" dirty="0" smtClean="0"/>
          </a:p>
          <a:p>
            <a:r>
              <a:rPr lang="it-IT" dirty="0" smtClean="0"/>
              <a:t>FFA are </a:t>
            </a:r>
            <a:r>
              <a:rPr lang="it-IT" dirty="0" err="1" smtClean="0"/>
              <a:t>esterified</a:t>
            </a:r>
            <a:r>
              <a:rPr lang="it-IT" dirty="0" smtClean="0"/>
              <a:t> with </a:t>
            </a:r>
            <a:r>
              <a:rPr lang="it-IT" dirty="0" err="1" smtClean="0"/>
              <a:t>glycerol</a:t>
            </a:r>
            <a:endParaRPr lang="it-IT" dirty="0" smtClean="0"/>
          </a:p>
          <a:p>
            <a:pPr lvl="1"/>
            <a:r>
              <a:rPr lang="it-IT" dirty="0" err="1" smtClean="0"/>
              <a:t>monoacylglycerol</a:t>
            </a:r>
            <a:endParaRPr lang="it-IT" dirty="0" smtClean="0"/>
          </a:p>
          <a:p>
            <a:pPr lvl="1"/>
            <a:r>
              <a:rPr lang="it-IT" b="1" dirty="0" err="1" smtClean="0"/>
              <a:t>diacylglycerol</a:t>
            </a:r>
            <a:r>
              <a:rPr lang="it-IT" b="1" dirty="0" smtClean="0"/>
              <a:t> </a:t>
            </a:r>
            <a:r>
              <a:rPr lang="it-IT" dirty="0" smtClean="0"/>
              <a:t>(co-</a:t>
            </a:r>
            <a:r>
              <a:rPr lang="it-IT" dirty="0" err="1" smtClean="0"/>
              <a:t>activator</a:t>
            </a:r>
            <a:r>
              <a:rPr lang="it-IT" dirty="0" smtClean="0"/>
              <a:t> of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kinase</a:t>
            </a:r>
            <a:r>
              <a:rPr lang="it-IT" dirty="0" smtClean="0"/>
              <a:t> C)</a:t>
            </a:r>
          </a:p>
          <a:p>
            <a:pPr lvl="1"/>
            <a:r>
              <a:rPr lang="it-IT" dirty="0" smtClean="0"/>
              <a:t>TRIACYLGLYCEROL (</a:t>
            </a:r>
            <a:r>
              <a:rPr lang="it-IT" dirty="0" err="1" smtClean="0"/>
              <a:t>inert</a:t>
            </a:r>
            <a:r>
              <a:rPr lang="it-IT" dirty="0" smtClean="0"/>
              <a:t>)</a:t>
            </a:r>
          </a:p>
          <a:p>
            <a:r>
              <a:rPr lang="it-IT" dirty="0" smtClean="0"/>
              <a:t>FFA </a:t>
            </a:r>
            <a:r>
              <a:rPr lang="it-IT" dirty="0" err="1" smtClean="0"/>
              <a:t>enter</a:t>
            </a:r>
            <a:r>
              <a:rPr lang="it-IT" dirty="0" smtClean="0"/>
              <a:t> the de novo </a:t>
            </a:r>
            <a:r>
              <a:rPr lang="it-IT" dirty="0" err="1" smtClean="0"/>
              <a:t>pathway</a:t>
            </a:r>
            <a:r>
              <a:rPr lang="it-IT" dirty="0" smtClean="0"/>
              <a:t> for the </a:t>
            </a:r>
            <a:r>
              <a:rPr lang="it-IT" dirty="0" err="1" smtClean="0"/>
              <a:t>synthesis</a:t>
            </a:r>
            <a:r>
              <a:rPr lang="it-IT" dirty="0" smtClean="0"/>
              <a:t> of </a:t>
            </a:r>
            <a:r>
              <a:rPr lang="it-IT" b="1" dirty="0" err="1" smtClean="0"/>
              <a:t>ceramide</a:t>
            </a:r>
            <a:endParaRPr lang="it-IT" dirty="0" smtClean="0"/>
          </a:p>
          <a:p>
            <a:pPr lvl="1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95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25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14300"/>
            <a:ext cx="90678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3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r>
              <a:rPr lang="it-IT" sz="2800" dirty="0" err="1"/>
              <a:t>Ceramides</a:t>
            </a:r>
            <a:r>
              <a:rPr lang="it-IT" sz="2800" dirty="0"/>
              <a:t> – </a:t>
            </a:r>
            <a:r>
              <a:rPr lang="it-IT" sz="2800" dirty="0" err="1"/>
              <a:t>Lipotoxic</a:t>
            </a:r>
            <a:r>
              <a:rPr lang="it-IT" sz="2800" dirty="0"/>
              <a:t> </a:t>
            </a:r>
            <a:r>
              <a:rPr lang="it-IT" sz="2800" dirty="0" err="1"/>
              <a:t>Inducers</a:t>
            </a:r>
            <a:r>
              <a:rPr lang="it-IT" sz="2800" dirty="0"/>
              <a:t> of </a:t>
            </a:r>
            <a:r>
              <a:rPr lang="it-IT" sz="2800" dirty="0" err="1"/>
              <a:t>Metabolic</a:t>
            </a:r>
            <a:r>
              <a:rPr lang="it-IT" sz="2800" dirty="0"/>
              <a:t> </a:t>
            </a:r>
            <a:r>
              <a:rPr lang="it-IT" sz="2800" dirty="0" err="1"/>
              <a:t>Disorders</a:t>
            </a:r>
            <a:endParaRPr lang="it-IT" sz="28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26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057275"/>
            <a:ext cx="71120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43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27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4" y="0"/>
            <a:ext cx="5010411" cy="6858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462104" y="186918"/>
            <a:ext cx="3224697" cy="637097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t-IT" sz="2400" b="1" dirty="0" err="1"/>
              <a:t>Ceramide</a:t>
            </a:r>
            <a:r>
              <a:rPr lang="it-IT" sz="2400" b="1" dirty="0"/>
              <a:t> </a:t>
            </a:r>
            <a:r>
              <a:rPr lang="it-IT" sz="2400" b="1" dirty="0" err="1"/>
              <a:t>synthesis</a:t>
            </a:r>
            <a:r>
              <a:rPr lang="it-IT" sz="2400" b="1" dirty="0"/>
              <a:t> </a:t>
            </a:r>
            <a:r>
              <a:rPr lang="it-IT" sz="2400" b="1" dirty="0" err="1"/>
              <a:t>pathways</a:t>
            </a:r>
            <a:r>
              <a:rPr lang="it-IT" sz="2400" dirty="0"/>
              <a:t>. SPT-serine </a:t>
            </a:r>
            <a:r>
              <a:rPr lang="it-IT" sz="2400" dirty="0" err="1"/>
              <a:t>palmitoyltransferase</a:t>
            </a:r>
            <a:r>
              <a:rPr lang="it-IT" sz="2400" dirty="0"/>
              <a:t>, KDSR-3-keto-dehydrosphinganine </a:t>
            </a:r>
            <a:r>
              <a:rPr lang="it-IT" sz="2400" dirty="0" err="1"/>
              <a:t>reductase</a:t>
            </a:r>
            <a:r>
              <a:rPr lang="it-IT" sz="2400" dirty="0"/>
              <a:t>, </a:t>
            </a:r>
            <a:r>
              <a:rPr lang="it-IT" sz="2400" dirty="0" err="1"/>
              <a:t>CerS-ceramide</a:t>
            </a:r>
            <a:r>
              <a:rPr lang="it-IT" sz="2400" dirty="0"/>
              <a:t> </a:t>
            </a:r>
            <a:r>
              <a:rPr lang="it-IT" sz="2400" dirty="0" err="1"/>
              <a:t>synthase</a:t>
            </a:r>
            <a:r>
              <a:rPr lang="it-IT" sz="2400" dirty="0"/>
              <a:t> (</a:t>
            </a:r>
            <a:r>
              <a:rPr lang="it-IT" sz="2400" dirty="0" err="1"/>
              <a:t>various</a:t>
            </a:r>
            <a:r>
              <a:rPr lang="it-IT" sz="2400" dirty="0"/>
              <a:t> </a:t>
            </a:r>
            <a:r>
              <a:rPr lang="it-IT" sz="2400" dirty="0" err="1"/>
              <a:t>isoforms</a:t>
            </a:r>
            <a:r>
              <a:rPr lang="it-IT" sz="2400" dirty="0"/>
              <a:t>), </a:t>
            </a:r>
          </a:p>
          <a:p>
            <a:r>
              <a:rPr lang="it-IT" sz="2400" dirty="0"/>
              <a:t>DEGS-</a:t>
            </a:r>
            <a:r>
              <a:rPr lang="it-IT" sz="2400" dirty="0" err="1"/>
              <a:t>dihydroceramide</a:t>
            </a:r>
            <a:r>
              <a:rPr lang="it-IT" sz="2400" dirty="0"/>
              <a:t> </a:t>
            </a:r>
            <a:r>
              <a:rPr lang="it-IT" sz="2400" dirty="0" err="1"/>
              <a:t>desaturase</a:t>
            </a:r>
            <a:r>
              <a:rPr lang="it-IT" sz="2400" dirty="0"/>
              <a:t> (</a:t>
            </a:r>
            <a:r>
              <a:rPr lang="it-IT" sz="2400" dirty="0" err="1"/>
              <a:t>various</a:t>
            </a:r>
            <a:r>
              <a:rPr lang="it-IT" sz="2400" dirty="0"/>
              <a:t> </a:t>
            </a:r>
            <a:r>
              <a:rPr lang="it-IT" sz="2400" dirty="0" err="1"/>
              <a:t>isoforms</a:t>
            </a:r>
            <a:r>
              <a:rPr lang="it-IT" sz="2400" dirty="0"/>
              <a:t>), C1PP-ceramide-1-phosphate </a:t>
            </a:r>
            <a:r>
              <a:rPr lang="it-IT" sz="2400" dirty="0" err="1"/>
              <a:t>phosphatase</a:t>
            </a:r>
            <a:r>
              <a:rPr lang="it-IT" sz="2400" dirty="0"/>
              <a:t>, </a:t>
            </a:r>
            <a:r>
              <a:rPr lang="it-IT" sz="2400" dirty="0" err="1"/>
              <a:t>Acyl-CoA-fatty</a:t>
            </a:r>
            <a:r>
              <a:rPr lang="it-IT" sz="2400" dirty="0"/>
              <a:t> </a:t>
            </a:r>
            <a:r>
              <a:rPr lang="it-IT" sz="2400" dirty="0" err="1"/>
              <a:t>acyl</a:t>
            </a:r>
            <a:r>
              <a:rPr lang="it-IT" sz="2400" dirty="0"/>
              <a:t> </a:t>
            </a:r>
            <a:r>
              <a:rPr lang="it-IT" sz="2400" dirty="0" err="1"/>
              <a:t>coenzyme</a:t>
            </a:r>
            <a:r>
              <a:rPr lang="it-IT" sz="2400" dirty="0"/>
              <a:t> A, NADPH </a:t>
            </a:r>
            <a:r>
              <a:rPr lang="it-IT" sz="2400" dirty="0" err="1"/>
              <a:t>nicotinamide</a:t>
            </a:r>
            <a:r>
              <a:rPr lang="it-IT" sz="2400" dirty="0"/>
              <a:t> adenine </a:t>
            </a:r>
            <a:r>
              <a:rPr lang="it-IT" sz="2400" dirty="0" err="1"/>
              <a:t>dinucleotide</a:t>
            </a:r>
            <a:r>
              <a:rPr lang="it-IT" sz="2400" dirty="0"/>
              <a:t> </a:t>
            </a:r>
            <a:r>
              <a:rPr lang="it-IT" sz="2400" dirty="0" err="1"/>
              <a:t>phosphate</a:t>
            </a:r>
            <a:r>
              <a:rPr lang="it-IT" sz="2400" dirty="0"/>
              <a:t>, </a:t>
            </a:r>
            <a:r>
              <a:rPr lang="it-IT" sz="2400" dirty="0" err="1"/>
              <a:t>reduced</a:t>
            </a:r>
            <a:r>
              <a:rPr lang="it-IT" sz="2400" dirty="0"/>
              <a:t>.  </a:t>
            </a:r>
          </a:p>
        </p:txBody>
      </p:sp>
      <p:sp>
        <p:nvSpPr>
          <p:cNvPr id="9" name="Rettangolo 8"/>
          <p:cNvSpPr/>
          <p:nvPr/>
        </p:nvSpPr>
        <p:spPr>
          <a:xfrm>
            <a:off x="859692" y="4259386"/>
            <a:ext cx="3302000" cy="12309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516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28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2156"/>
            <a:ext cx="9144000" cy="597931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4335"/>
            <a:ext cx="8229600" cy="1055643"/>
          </a:xfrm>
        </p:spPr>
        <p:txBody>
          <a:bodyPr>
            <a:normAutofit fontScale="90000"/>
          </a:bodyPr>
          <a:lstStyle/>
          <a:p>
            <a:pPr algn="l"/>
            <a:r>
              <a:rPr lang="it-IT" sz="3200" dirty="0" err="1"/>
              <a:t>Coupling</a:t>
            </a:r>
            <a:r>
              <a:rPr lang="it-IT" sz="3200" dirty="0"/>
              <a:t> of </a:t>
            </a:r>
            <a:r>
              <a:rPr lang="it-IT" sz="3200" dirty="0" err="1"/>
              <a:t>toxic</a:t>
            </a:r>
            <a:r>
              <a:rPr lang="it-IT" sz="3200" dirty="0"/>
              <a:t> and pro-</a:t>
            </a:r>
            <a:r>
              <a:rPr lang="it-IT" sz="3200" dirty="0" err="1"/>
              <a:t>inflammatory</a:t>
            </a:r>
            <a:r>
              <a:rPr lang="it-IT" sz="3200" dirty="0"/>
              <a:t> </a:t>
            </a:r>
            <a:r>
              <a:rPr lang="it-IT" sz="3200" dirty="0" err="1"/>
              <a:t>lipids</a:t>
            </a:r>
            <a:r>
              <a:rPr lang="it-IT" sz="3200" dirty="0"/>
              <a:t> and innate immune </a:t>
            </a:r>
            <a:r>
              <a:rPr lang="it-IT" sz="3200" dirty="0" err="1"/>
              <a:t>response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705656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Obesity</a:t>
            </a:r>
            <a:r>
              <a:rPr lang="it-IT" dirty="0" smtClean="0"/>
              <a:t> </a:t>
            </a:r>
            <a:r>
              <a:rPr lang="it-IT" dirty="0" err="1" smtClean="0"/>
              <a:t>diagnosis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80878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By </a:t>
            </a:r>
            <a:r>
              <a:rPr lang="it-IT" dirty="0" err="1" smtClean="0"/>
              <a:t>means</a:t>
            </a:r>
            <a:r>
              <a:rPr lang="it-IT" dirty="0" smtClean="0"/>
              <a:t> of the BODY MASS INDEX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755855"/>
            <a:ext cx="31242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9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685800" y="886855"/>
            <a:ext cx="7772400" cy="2713596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Inhibitory</a:t>
            </a:r>
            <a:r>
              <a:rPr lang="it-IT" dirty="0" smtClean="0"/>
              <a:t> </a:t>
            </a:r>
            <a:r>
              <a:rPr lang="it-IT" dirty="0" err="1" smtClean="0"/>
              <a:t>pathway</a:t>
            </a:r>
            <a:r>
              <a:rPr lang="it-IT" dirty="0" smtClean="0"/>
              <a:t> of GLUT4 </a:t>
            </a:r>
            <a:r>
              <a:rPr lang="it-IT" dirty="0" err="1" smtClean="0"/>
              <a:t>translocation</a:t>
            </a:r>
            <a:r>
              <a:rPr lang="it-IT" dirty="0" smtClean="0"/>
              <a:t> by free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i="1" dirty="0" smtClean="0"/>
              <a:t>via </a:t>
            </a:r>
            <a:br>
              <a:rPr lang="it-IT" i="1" dirty="0" smtClean="0"/>
            </a:br>
            <a:r>
              <a:rPr lang="it-IT" i="1" dirty="0" err="1" smtClean="0"/>
              <a:t>Ceramides</a:t>
            </a:r>
            <a:r>
              <a:rPr lang="it-IT" i="1" dirty="0" smtClean="0"/>
              <a:t> and </a:t>
            </a:r>
            <a:r>
              <a:rPr lang="it-IT" i="1" dirty="0" err="1" smtClean="0"/>
              <a:t>diacylglycerol</a:t>
            </a:r>
            <a:endParaRPr lang="it-IT" i="1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1536410" y="3990842"/>
            <a:ext cx="6400800" cy="1051963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881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30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00" y="255643"/>
            <a:ext cx="81280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67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Leptin</a:t>
            </a:r>
            <a:endParaRPr lang="it-IT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 smtClean="0"/>
              <a:t>Adipokine</a:t>
            </a:r>
            <a:r>
              <a:rPr lang="it-IT" dirty="0" smtClean="0"/>
              <a:t> </a:t>
            </a:r>
            <a:r>
              <a:rPr lang="it-IT" dirty="0" err="1" smtClean="0"/>
              <a:t>released</a:t>
            </a:r>
            <a:r>
              <a:rPr lang="it-IT" dirty="0" smtClean="0"/>
              <a:t> by adipose </a:t>
            </a:r>
            <a:r>
              <a:rPr lang="it-IT" dirty="0" err="1" smtClean="0"/>
              <a:t>tissue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inhibits</a:t>
            </a:r>
            <a:r>
              <a:rPr lang="it-IT" dirty="0" smtClean="0"/>
              <a:t> </a:t>
            </a:r>
            <a:r>
              <a:rPr lang="it-IT" dirty="0" err="1" smtClean="0"/>
              <a:t>orexygenic</a:t>
            </a:r>
            <a:r>
              <a:rPr lang="it-IT" dirty="0" smtClean="0"/>
              <a:t> </a:t>
            </a:r>
            <a:r>
              <a:rPr lang="it-IT" dirty="0" err="1" smtClean="0"/>
              <a:t>neurons</a:t>
            </a:r>
            <a:r>
              <a:rPr lang="it-IT" dirty="0" smtClean="0"/>
              <a:t> in the </a:t>
            </a:r>
            <a:r>
              <a:rPr lang="it-IT" dirty="0" err="1" smtClean="0"/>
              <a:t>hypothalamus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984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 rot="16200000">
            <a:off x="-2339634" y="2644655"/>
            <a:ext cx="6432310" cy="1143000"/>
          </a:xfrm>
        </p:spPr>
        <p:txBody>
          <a:bodyPr/>
          <a:lstStyle/>
          <a:p>
            <a:r>
              <a:rPr lang="it-IT" dirty="0" err="1" smtClean="0"/>
              <a:t>Structure</a:t>
            </a:r>
            <a:r>
              <a:rPr lang="it-IT" dirty="0" smtClean="0"/>
              <a:t> of </a:t>
            </a:r>
            <a:r>
              <a:rPr lang="it-IT" dirty="0" err="1" smtClean="0"/>
              <a:t>leptin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32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1" y="0"/>
            <a:ext cx="5556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3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33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953" y="0"/>
            <a:ext cx="7747785" cy="6858000"/>
          </a:xfrm>
          <a:prstGeom prst="rect">
            <a:avLst/>
          </a:prstGeom>
        </p:spPr>
      </p:pic>
      <p:sp>
        <p:nvSpPr>
          <p:cNvPr id="6" name="Titolo 7"/>
          <p:cNvSpPr txBox="1">
            <a:spLocks/>
          </p:cNvSpPr>
          <p:nvPr/>
        </p:nvSpPr>
        <p:spPr>
          <a:xfrm rot="16200000">
            <a:off x="-2339634" y="2644655"/>
            <a:ext cx="6432310" cy="1143000"/>
          </a:xfrm>
          <a:prstGeom prst="rect">
            <a:avLst/>
          </a:prstGeom>
        </p:spPr>
        <p:txBody>
          <a:bodyPr lIns="91430" tIns="45715" rIns="91430" bIns="45715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/>
              <a:t>Structure</a:t>
            </a:r>
            <a:r>
              <a:rPr lang="it-IT" dirty="0" smtClean="0"/>
              <a:t> of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1719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six</a:t>
            </a:r>
            <a:r>
              <a:rPr lang="it-IT" dirty="0" smtClean="0"/>
              <a:t> </a:t>
            </a:r>
            <a:r>
              <a:rPr lang="it-IT" dirty="0" err="1" smtClean="0"/>
              <a:t>isoforms</a:t>
            </a:r>
            <a:r>
              <a:rPr lang="it-IT" dirty="0" smtClean="0"/>
              <a:t> </a:t>
            </a:r>
            <a:r>
              <a:rPr lang="it-IT" dirty="0" err="1" smtClean="0"/>
              <a:t>obtained</a:t>
            </a:r>
            <a:r>
              <a:rPr lang="it-IT" dirty="0" smtClean="0"/>
              <a:t> by alternative </a:t>
            </a:r>
            <a:r>
              <a:rPr lang="it-IT" dirty="0" err="1" smtClean="0"/>
              <a:t>splicing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34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5447"/>
            <a:ext cx="9144000" cy="410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20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2997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signalling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35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982" y="927635"/>
            <a:ext cx="5235249" cy="55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26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3462"/>
          </a:xfrm>
        </p:spPr>
        <p:txBody>
          <a:bodyPr/>
          <a:lstStyle/>
          <a:p>
            <a:r>
              <a:rPr lang="it-IT" dirty="0" smtClean="0"/>
              <a:t>Multiple </a:t>
            </a: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signalling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36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108075"/>
            <a:ext cx="81280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48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43481"/>
          </a:xfrm>
        </p:spPr>
        <p:txBody>
          <a:bodyPr>
            <a:noAutofit/>
          </a:bodyPr>
          <a:lstStyle/>
          <a:p>
            <a:r>
              <a:rPr lang="it-IT" sz="2800" dirty="0" err="1"/>
              <a:t>Leptin</a:t>
            </a:r>
            <a:r>
              <a:rPr lang="it-IT" sz="2800" dirty="0"/>
              <a:t> and </a:t>
            </a:r>
            <a:r>
              <a:rPr lang="it-IT" sz="2800" dirty="0" err="1"/>
              <a:t>insulin</a:t>
            </a:r>
            <a:r>
              <a:rPr lang="it-IT" sz="2800" dirty="0"/>
              <a:t> cross-talk in the </a:t>
            </a:r>
            <a:r>
              <a:rPr lang="it-IT" sz="2800" dirty="0" err="1"/>
              <a:t>hypothalamus</a:t>
            </a:r>
            <a:endParaRPr lang="it-IT" sz="28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37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24" y="818119"/>
            <a:ext cx="8686800" cy="60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25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144"/>
          </a:xfrm>
        </p:spPr>
        <p:txBody>
          <a:bodyPr>
            <a:noAutofit/>
          </a:bodyPr>
          <a:lstStyle/>
          <a:p>
            <a:r>
              <a:rPr lang="it-IT" sz="2800" dirty="0"/>
              <a:t>A </a:t>
            </a:r>
            <a:r>
              <a:rPr lang="it-IT" sz="2800" dirty="0" err="1"/>
              <a:t>Simplified</a:t>
            </a:r>
            <a:r>
              <a:rPr lang="it-IT" sz="2800" dirty="0"/>
              <a:t> Version of the </a:t>
            </a:r>
            <a:r>
              <a:rPr lang="it-IT" sz="2800" dirty="0" err="1"/>
              <a:t>Leptin</a:t>
            </a:r>
            <a:r>
              <a:rPr lang="it-IT" sz="2800" dirty="0"/>
              <a:t> </a:t>
            </a:r>
            <a:r>
              <a:rPr lang="it-IT" sz="2800" dirty="0" err="1"/>
              <a:t>Signaling</a:t>
            </a:r>
            <a:r>
              <a:rPr lang="it-IT" sz="2800" dirty="0"/>
              <a:t> </a:t>
            </a:r>
            <a:r>
              <a:rPr lang="it-IT" sz="2800" dirty="0" err="1"/>
              <a:t>Pathway</a:t>
            </a: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38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54" y="973783"/>
            <a:ext cx="6890336" cy="54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3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Classification</a:t>
            </a:r>
            <a:r>
              <a:rPr lang="it-IT" dirty="0" smtClean="0"/>
              <a:t> of body mass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31931"/>
            <a:ext cx="7772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8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Cellular targets of </a:t>
            </a:r>
            <a:r>
              <a:rPr lang="it-IT" dirty="0" err="1" smtClean="0"/>
              <a:t>leptin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acts</a:t>
            </a:r>
            <a:r>
              <a:rPr lang="it-IT" dirty="0" smtClean="0"/>
              <a:t> on:</a:t>
            </a:r>
          </a:p>
          <a:p>
            <a:pPr marL="514297" indent="-514297">
              <a:buFont typeface="+mj-lt"/>
              <a:buAutoNum type="arabicPeriod"/>
            </a:pPr>
            <a:r>
              <a:rPr lang="it-IT" dirty="0" smtClean="0"/>
              <a:t>Central </a:t>
            </a:r>
            <a:r>
              <a:rPr lang="it-IT" dirty="0" err="1" smtClean="0"/>
              <a:t>nervous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r>
              <a:rPr lang="it-IT" dirty="0" err="1" smtClean="0"/>
              <a:t>Sympathetic</a:t>
            </a:r>
            <a:r>
              <a:rPr lang="it-IT" dirty="0" smtClean="0"/>
              <a:t> and </a:t>
            </a:r>
            <a:r>
              <a:rPr lang="it-IT" dirty="0" err="1" smtClean="0"/>
              <a:t>parasympathetic</a:t>
            </a:r>
            <a:r>
              <a:rPr lang="it-IT" dirty="0" smtClean="0"/>
              <a:t> </a:t>
            </a:r>
            <a:r>
              <a:rPr lang="it-IT" dirty="0" err="1" smtClean="0"/>
              <a:t>nervous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r>
              <a:rPr lang="it-IT" dirty="0" err="1" smtClean="0"/>
              <a:t>Pancreatic</a:t>
            </a:r>
            <a:r>
              <a:rPr lang="it-IT" dirty="0" smtClean="0"/>
              <a:t> </a:t>
            </a:r>
            <a:r>
              <a:rPr lang="it-IT" dirty="0" err="1" smtClean="0"/>
              <a:t>insular</a:t>
            </a:r>
            <a:r>
              <a:rPr lang="it-IT" dirty="0" smtClean="0"/>
              <a:t> beta </a:t>
            </a:r>
            <a:r>
              <a:rPr lang="it-IT" dirty="0" err="1" smtClean="0"/>
              <a:t>cells</a:t>
            </a: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r>
              <a:rPr lang="it-IT" dirty="0" err="1" smtClean="0"/>
              <a:t>Pancreatic</a:t>
            </a:r>
            <a:r>
              <a:rPr lang="it-IT" dirty="0" smtClean="0"/>
              <a:t> </a:t>
            </a:r>
            <a:r>
              <a:rPr lang="it-IT" dirty="0" err="1" smtClean="0"/>
              <a:t>insular</a:t>
            </a:r>
            <a:r>
              <a:rPr lang="it-IT" dirty="0" smtClean="0"/>
              <a:t> </a:t>
            </a:r>
            <a:r>
              <a:rPr lang="it-IT" dirty="0" err="1" smtClean="0"/>
              <a:t>alpha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r>
              <a:rPr lang="it-IT" dirty="0" err="1" smtClean="0"/>
              <a:t>Pancreatic</a:t>
            </a:r>
            <a:r>
              <a:rPr lang="it-IT" dirty="0" smtClean="0"/>
              <a:t> </a:t>
            </a:r>
            <a:r>
              <a:rPr lang="it-IT" dirty="0" err="1" smtClean="0"/>
              <a:t>insular</a:t>
            </a:r>
            <a:r>
              <a:rPr lang="it-IT" dirty="0" smtClean="0"/>
              <a:t> delta </a:t>
            </a:r>
            <a:r>
              <a:rPr lang="it-IT" dirty="0" err="1" smtClean="0"/>
              <a:t>cells</a:t>
            </a: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r>
              <a:rPr lang="it-IT" dirty="0" err="1" smtClean="0"/>
              <a:t>Skeletal</a:t>
            </a:r>
            <a:r>
              <a:rPr lang="it-IT" dirty="0" smtClean="0"/>
              <a:t> </a:t>
            </a:r>
            <a:r>
              <a:rPr lang="it-IT" dirty="0" err="1" smtClean="0"/>
              <a:t>muscle</a:t>
            </a: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r>
              <a:rPr lang="it-IT" dirty="0" smtClean="0"/>
              <a:t>White adipose </a:t>
            </a:r>
            <a:r>
              <a:rPr lang="it-IT" dirty="0" err="1" smtClean="0"/>
              <a:t>tissue</a:t>
            </a: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r>
              <a:rPr lang="it-IT" dirty="0" err="1" smtClean="0"/>
              <a:t>Brown</a:t>
            </a:r>
            <a:r>
              <a:rPr lang="it-IT" dirty="0" smtClean="0"/>
              <a:t> adipose </a:t>
            </a:r>
            <a:r>
              <a:rPr lang="it-IT" dirty="0" err="1" smtClean="0"/>
              <a:t>tissue</a:t>
            </a: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r>
              <a:rPr lang="it-IT" dirty="0" err="1" smtClean="0"/>
              <a:t>Hepatocytes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MECHANISMS ARE NOT YET CHARACTERISED</a:t>
            </a:r>
          </a:p>
          <a:p>
            <a:pPr marL="514297" indent="-514297">
              <a:buFont typeface="+mj-lt"/>
              <a:buAutoNum type="arabicPeriod"/>
            </a:pP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321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42978"/>
          </a:xfrm>
        </p:spPr>
        <p:txBody>
          <a:bodyPr>
            <a:noAutofit/>
          </a:bodyPr>
          <a:lstStyle/>
          <a:p>
            <a:r>
              <a:rPr lang="it-IT" sz="3200" dirty="0" err="1"/>
              <a:t>Leptin</a:t>
            </a:r>
            <a:r>
              <a:rPr lang="it-IT" sz="3200" dirty="0"/>
              <a:t> responsive </a:t>
            </a:r>
            <a:r>
              <a:rPr lang="it-IT" sz="3200" dirty="0" err="1"/>
              <a:t>regions</a:t>
            </a:r>
            <a:r>
              <a:rPr lang="it-IT" sz="3200" dirty="0"/>
              <a:t> of the </a:t>
            </a:r>
            <a:r>
              <a:rPr lang="it-IT" sz="3200" dirty="0" err="1"/>
              <a:t>hypothalamus</a:t>
            </a:r>
            <a:endParaRPr lang="it-IT" sz="32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40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34" y="1083741"/>
            <a:ext cx="7732967" cy="563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42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44256"/>
          </a:xfrm>
        </p:spPr>
        <p:txBody>
          <a:bodyPr>
            <a:normAutofit/>
          </a:bodyPr>
          <a:lstStyle/>
          <a:p>
            <a:r>
              <a:rPr lang="it-IT" sz="3600" dirty="0" err="1"/>
              <a:t>Leptin</a:t>
            </a:r>
            <a:r>
              <a:rPr lang="it-IT" sz="3600" dirty="0"/>
              <a:t> </a:t>
            </a:r>
            <a:r>
              <a:rPr lang="it-IT" sz="3600" dirty="0" err="1"/>
              <a:t>inhibits</a:t>
            </a:r>
            <a:r>
              <a:rPr lang="it-IT" sz="3600" dirty="0"/>
              <a:t> </a:t>
            </a:r>
            <a:r>
              <a:rPr lang="it-IT" sz="3600" dirty="0" err="1"/>
              <a:t>insulin</a:t>
            </a:r>
            <a:r>
              <a:rPr lang="it-IT" sz="3600" dirty="0"/>
              <a:t> release by beta </a:t>
            </a:r>
            <a:r>
              <a:rPr lang="it-IT" sz="3600" dirty="0" err="1"/>
              <a:t>cells</a:t>
            </a: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41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77" y="1218894"/>
            <a:ext cx="7967923" cy="51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89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err="1"/>
              <a:t>Leptin</a:t>
            </a:r>
            <a:r>
              <a:rPr lang="it-IT" sz="3600" dirty="0"/>
              <a:t> down-</a:t>
            </a:r>
            <a:r>
              <a:rPr lang="it-IT" sz="3600" dirty="0" err="1"/>
              <a:t>regulates</a:t>
            </a:r>
            <a:r>
              <a:rPr lang="it-IT" sz="3600" dirty="0"/>
              <a:t> the </a:t>
            </a:r>
            <a:r>
              <a:rPr lang="it-IT" sz="3600" dirty="0" err="1"/>
              <a:t>expression</a:t>
            </a:r>
            <a:r>
              <a:rPr lang="it-IT" sz="3600" dirty="0"/>
              <a:t> of pro-</a:t>
            </a:r>
            <a:r>
              <a:rPr lang="it-IT" sz="3600" dirty="0" err="1"/>
              <a:t>insulin</a:t>
            </a: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42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44000" cy="47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24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reduces</a:t>
            </a:r>
            <a:r>
              <a:rPr lang="it-IT" dirty="0" smtClean="0"/>
              <a:t> beta </a:t>
            </a:r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function</a:t>
            </a:r>
            <a:r>
              <a:rPr lang="it-IT" dirty="0" smtClean="0"/>
              <a:t> and mass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err="1" smtClean="0"/>
              <a:t>Leptin</a:t>
            </a:r>
            <a:r>
              <a:rPr lang="it-IT" dirty="0" smtClean="0"/>
              <a:t> </a:t>
            </a:r>
            <a:r>
              <a:rPr lang="it-IT" dirty="0" err="1" smtClean="0"/>
              <a:t>reduces</a:t>
            </a:r>
            <a:r>
              <a:rPr lang="it-IT" dirty="0" smtClean="0"/>
              <a:t> beta </a:t>
            </a:r>
            <a:r>
              <a:rPr lang="it-IT" dirty="0" err="1" smtClean="0"/>
              <a:t>cell</a:t>
            </a:r>
            <a:r>
              <a:rPr lang="it-IT" dirty="0" smtClean="0"/>
              <a:t> mass </a:t>
            </a:r>
            <a:r>
              <a:rPr lang="it-IT" dirty="0" err="1" smtClean="0"/>
              <a:t>through</a:t>
            </a:r>
            <a:r>
              <a:rPr lang="it-IT" dirty="0" smtClean="0"/>
              <a:t> </a:t>
            </a:r>
            <a:r>
              <a:rPr lang="it-IT" dirty="0" err="1" smtClean="0"/>
              <a:t>changes</a:t>
            </a:r>
            <a:r>
              <a:rPr lang="it-IT" dirty="0" smtClean="0"/>
              <a:t> in </a:t>
            </a:r>
            <a:r>
              <a:rPr lang="it-IT" dirty="0" err="1" smtClean="0"/>
              <a:t>proliferation</a:t>
            </a:r>
            <a:r>
              <a:rPr lang="it-IT" dirty="0" smtClean="0"/>
              <a:t>, </a:t>
            </a:r>
            <a:r>
              <a:rPr lang="it-IT" dirty="0" err="1" smtClean="0"/>
              <a:t>apoptosis</a:t>
            </a:r>
            <a:r>
              <a:rPr lang="it-IT" dirty="0" smtClean="0"/>
              <a:t>, or </a:t>
            </a:r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size</a:t>
            </a:r>
            <a:endParaRPr lang="it-IT" dirty="0" smtClean="0"/>
          </a:p>
          <a:p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LEPTIN CAUSES OF OBESITY-DEPENDENT INSULIN DEFICIENCY</a:t>
            </a:r>
          </a:p>
          <a:p>
            <a:pPr marL="0" indent="0">
              <a:buNone/>
            </a:pPr>
            <a:r>
              <a:rPr lang="it-IT" b="1" dirty="0" err="1" smtClean="0"/>
              <a:t>It</a:t>
            </a:r>
            <a:r>
              <a:rPr lang="it-IT" b="1" dirty="0" smtClean="0"/>
              <a:t> </a:t>
            </a:r>
            <a:r>
              <a:rPr lang="it-IT" b="1" dirty="0" err="1" smtClean="0"/>
              <a:t>seems</a:t>
            </a:r>
            <a:r>
              <a:rPr lang="it-IT" b="1" dirty="0" smtClean="0"/>
              <a:t> to be a feed-back </a:t>
            </a:r>
            <a:r>
              <a:rPr lang="it-IT" b="1" dirty="0" err="1" smtClean="0"/>
              <a:t>loop</a:t>
            </a:r>
            <a:r>
              <a:rPr lang="it-IT" b="1" dirty="0" smtClean="0"/>
              <a:t> </a:t>
            </a:r>
            <a:r>
              <a:rPr lang="it-IT" b="1" dirty="0" err="1" smtClean="0"/>
              <a:t>leading</a:t>
            </a:r>
            <a:r>
              <a:rPr lang="it-IT" b="1" dirty="0" smtClean="0"/>
              <a:t> adipose </a:t>
            </a:r>
            <a:r>
              <a:rPr lang="it-IT" b="1" dirty="0" err="1" smtClean="0"/>
              <a:t>cells</a:t>
            </a:r>
            <a:r>
              <a:rPr lang="it-IT" b="1" dirty="0" smtClean="0"/>
              <a:t> to stop </a:t>
            </a:r>
            <a:r>
              <a:rPr lang="it-IT" b="1" dirty="0" err="1" smtClean="0"/>
              <a:t>taking</a:t>
            </a:r>
            <a:r>
              <a:rPr lang="it-IT" b="1" dirty="0" smtClean="0"/>
              <a:t> up </a:t>
            </a:r>
            <a:r>
              <a:rPr lang="it-IT" b="1" dirty="0" err="1" smtClean="0"/>
              <a:t>glucose</a:t>
            </a:r>
            <a:r>
              <a:rPr lang="it-IT" b="1" dirty="0" smtClean="0"/>
              <a:t> and </a:t>
            </a:r>
            <a:r>
              <a:rPr lang="it-IT" b="1" dirty="0" err="1" smtClean="0"/>
              <a:t>synthetising</a:t>
            </a:r>
            <a:r>
              <a:rPr lang="it-IT" b="1" dirty="0" smtClean="0"/>
              <a:t> </a:t>
            </a:r>
            <a:r>
              <a:rPr lang="it-IT" b="1" dirty="0" err="1" smtClean="0"/>
              <a:t>triacylglycerol</a:t>
            </a:r>
            <a:r>
              <a:rPr lang="it-IT" b="1" dirty="0" smtClean="0"/>
              <a:t>, </a:t>
            </a:r>
            <a:r>
              <a:rPr lang="it-IT" b="1" dirty="0" err="1" smtClean="0"/>
              <a:t>thus</a:t>
            </a:r>
            <a:r>
              <a:rPr lang="it-IT" b="1" dirty="0" smtClean="0"/>
              <a:t> to </a:t>
            </a:r>
            <a:r>
              <a:rPr lang="it-IT" b="1" dirty="0" err="1" smtClean="0"/>
              <a:t>become</a:t>
            </a:r>
            <a:r>
              <a:rPr lang="it-IT" b="1" dirty="0" smtClean="0"/>
              <a:t> </a:t>
            </a:r>
            <a:r>
              <a:rPr lang="it-IT" b="1" dirty="0" err="1" smtClean="0"/>
              <a:t>hyperplastic</a:t>
            </a:r>
            <a:endParaRPr lang="it-IT" b="1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1768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Obesity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associated</a:t>
            </a:r>
            <a:r>
              <a:rPr lang="it-IT" dirty="0" smtClean="0"/>
              <a:t> with </a:t>
            </a:r>
            <a:r>
              <a:rPr lang="it-IT" dirty="0" err="1" smtClean="0"/>
              <a:t>leptin-resistance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297" indent="-514297">
              <a:buFont typeface="+mj-lt"/>
              <a:buAutoNum type="alphaUcPeriod"/>
            </a:pPr>
            <a:r>
              <a:rPr lang="en-GB" dirty="0" smtClean="0">
                <a:latin typeface="Arial" charset="0"/>
                <a:cs typeface="msgothic" charset="0"/>
              </a:rPr>
              <a:t>In </a:t>
            </a:r>
            <a:r>
              <a:rPr lang="en-GB" dirty="0" err="1" smtClean="0">
                <a:latin typeface="Arial" charset="0"/>
                <a:cs typeface="msgothic" charset="0"/>
              </a:rPr>
              <a:t>leptin</a:t>
            </a:r>
            <a:r>
              <a:rPr lang="en-GB" dirty="0" smtClean="0">
                <a:latin typeface="Arial" charset="0"/>
                <a:cs typeface="msgothic" charset="0"/>
              </a:rPr>
              <a:t>-sensitive individuals, </a:t>
            </a:r>
            <a:r>
              <a:rPr lang="en-GB" dirty="0" err="1" smtClean="0">
                <a:latin typeface="Arial" charset="0"/>
                <a:cs typeface="msgothic" charset="0"/>
              </a:rPr>
              <a:t>leptin</a:t>
            </a:r>
            <a:r>
              <a:rPr lang="en-GB" dirty="0" smtClean="0">
                <a:latin typeface="Arial" charset="0"/>
                <a:cs typeface="msgothic" charset="0"/>
              </a:rPr>
              <a:t> secretion from the adipose tissue restricts insulin secretion from pancreatic β-cells to adapt glucose homeostasis to the body fat stores</a:t>
            </a:r>
          </a:p>
          <a:p>
            <a:pPr marL="514297" indent="-514297">
              <a:buFont typeface="+mj-lt"/>
              <a:buAutoNum type="alphaUcPeriod"/>
            </a:pPr>
            <a:r>
              <a:rPr lang="en-GB" dirty="0" smtClean="0">
                <a:latin typeface="Arial" charset="0"/>
                <a:cs typeface="msgothic" charset="0"/>
              </a:rPr>
              <a:t>In </a:t>
            </a:r>
            <a:r>
              <a:rPr lang="en-GB" dirty="0" err="1" smtClean="0">
                <a:latin typeface="Arial" charset="0"/>
                <a:cs typeface="msgothic" charset="0"/>
              </a:rPr>
              <a:t>leptin</a:t>
            </a:r>
            <a:r>
              <a:rPr lang="en-GB" dirty="0" smtClean="0">
                <a:latin typeface="Arial" charset="0"/>
                <a:cs typeface="msgothic" charset="0"/>
              </a:rPr>
              <a:t>-resistant overweight individuals, diminished </a:t>
            </a:r>
            <a:r>
              <a:rPr lang="en-GB" dirty="0" err="1" smtClean="0">
                <a:latin typeface="Arial" charset="0"/>
                <a:cs typeface="msgothic" charset="0"/>
              </a:rPr>
              <a:t>leptin</a:t>
            </a:r>
            <a:r>
              <a:rPr lang="en-GB" dirty="0" smtClean="0">
                <a:latin typeface="Arial" charset="0"/>
                <a:cs typeface="msgothic" charset="0"/>
              </a:rPr>
              <a:t> </a:t>
            </a:r>
            <a:r>
              <a:rPr lang="en-GB" dirty="0" err="1" smtClean="0">
                <a:latin typeface="Arial" charset="0"/>
                <a:cs typeface="msgothic" charset="0"/>
              </a:rPr>
              <a:t>signaling</a:t>
            </a:r>
            <a:r>
              <a:rPr lang="en-GB" dirty="0" smtClean="0">
                <a:latin typeface="Arial" charset="0"/>
                <a:cs typeface="msgothic" charset="0"/>
              </a:rPr>
              <a:t> in pancreatic β-cells leads to chronic </a:t>
            </a:r>
            <a:r>
              <a:rPr lang="en-GB" dirty="0" err="1" smtClean="0">
                <a:latin typeface="Arial" charset="0"/>
                <a:cs typeface="msgothic" charset="0"/>
              </a:rPr>
              <a:t>hypersecretion</a:t>
            </a:r>
            <a:r>
              <a:rPr lang="en-GB" dirty="0" smtClean="0">
                <a:latin typeface="Arial" charset="0"/>
                <a:cs typeface="msgothic" charset="0"/>
              </a:rPr>
              <a:t> of insulin (</a:t>
            </a:r>
            <a:r>
              <a:rPr lang="en-GB" dirty="0" err="1" smtClean="0">
                <a:latin typeface="Arial" charset="0"/>
                <a:cs typeface="msgothic" charset="0"/>
              </a:rPr>
              <a:t>hyperinsulinemia</a:t>
            </a:r>
            <a:r>
              <a:rPr lang="en-GB" dirty="0" smtClean="0">
                <a:latin typeface="Arial" charset="0"/>
                <a:cs typeface="msgothic" charset="0"/>
              </a:rPr>
              <a:t>)</a:t>
            </a:r>
          </a:p>
          <a:p>
            <a:pPr marL="514297" indent="-514297">
              <a:buFont typeface="+mj-lt"/>
              <a:buAutoNum type="alphaUcPeriod"/>
            </a:pPr>
            <a:endParaRPr lang="en-GB" dirty="0" smtClean="0">
              <a:latin typeface="Arial" charset="0"/>
              <a:cs typeface="msgothic" charset="0"/>
            </a:endParaRP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777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en-GB" sz="1500" b="1">
                <a:latin typeface="Arial" charset="0"/>
              </a:rPr>
              <a:t>Dysregulation of the adipo-insular axis and pathogenesis of type 2 diabetes.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2" y="6263219"/>
            <a:ext cx="1553760" cy="43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82" y="979303"/>
            <a:ext cx="682272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162081" y="5972309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100" b="1">
                <a:latin typeface="Arial" charset="0"/>
              </a:rPr>
              <a:t>Jochen Seufert Diabetes 2004;53:S152-S158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6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900">
                <a:latin typeface="Arial" charset="0"/>
              </a:rPr>
              <a:t>©2004 by American Diabetes Association</a:t>
            </a:r>
          </a:p>
        </p:txBody>
      </p:sp>
    </p:spTree>
    <p:extLst>
      <p:ext uri="{BB962C8B-B14F-4D97-AF65-F5344CB8AC3E}">
        <p14:creationId xmlns:p14="http://schemas.microsoft.com/office/powerpoint/2010/main" val="22528238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2367606"/>
            <a:ext cx="8229600" cy="1143000"/>
          </a:xfrm>
        </p:spPr>
        <p:txBody>
          <a:bodyPr/>
          <a:lstStyle/>
          <a:p>
            <a:r>
              <a:rPr lang="it-IT" dirty="0" smtClean="0"/>
              <a:t>Fine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115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739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Metabolic</a:t>
            </a:r>
            <a:r>
              <a:rPr lang="it-IT" dirty="0" smtClean="0"/>
              <a:t> </a:t>
            </a:r>
            <a:r>
              <a:rPr lang="it-IT" dirty="0" err="1" smtClean="0"/>
              <a:t>syndrome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4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44" y="833378"/>
            <a:ext cx="7660519" cy="543649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57200" y="2422196"/>
            <a:ext cx="301660" cy="2585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1</a:t>
            </a:r>
          </a:p>
          <a:p>
            <a:endParaRPr lang="it-IT" dirty="0"/>
          </a:p>
          <a:p>
            <a:r>
              <a:rPr lang="it-IT" dirty="0" smtClean="0"/>
              <a:t>2</a:t>
            </a:r>
          </a:p>
          <a:p>
            <a:r>
              <a:rPr lang="it-IT" dirty="0" smtClean="0"/>
              <a:t>3</a:t>
            </a:r>
          </a:p>
          <a:p>
            <a:endParaRPr lang="it-IT" dirty="0"/>
          </a:p>
          <a:p>
            <a:r>
              <a:rPr lang="it-IT" dirty="0" smtClean="0"/>
              <a:t>4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505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6057"/>
            <a:ext cx="8229600" cy="1143000"/>
          </a:xfrm>
        </p:spPr>
        <p:txBody>
          <a:bodyPr/>
          <a:lstStyle/>
          <a:p>
            <a:r>
              <a:rPr lang="it-IT" dirty="0" err="1" smtClean="0"/>
              <a:t>Aetiology</a:t>
            </a:r>
            <a:r>
              <a:rPr lang="it-IT" dirty="0" smtClean="0"/>
              <a:t> of </a:t>
            </a:r>
            <a:r>
              <a:rPr lang="it-IT" dirty="0" err="1" smtClean="0"/>
              <a:t>obesity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410612"/>
            <a:ext cx="8229600" cy="3549967"/>
          </a:xfrm>
        </p:spPr>
        <p:txBody>
          <a:bodyPr>
            <a:normAutofit/>
          </a:bodyPr>
          <a:lstStyle/>
          <a:p>
            <a:pPr marL="514297" indent="-514297">
              <a:buFont typeface="+mj-lt"/>
              <a:buAutoNum type="arabicPeriod"/>
            </a:pPr>
            <a:r>
              <a:rPr lang="it-IT" dirty="0" err="1"/>
              <a:t>I</a:t>
            </a:r>
            <a:r>
              <a:rPr lang="it-IT" dirty="0" err="1" smtClean="0"/>
              <a:t>mbalance</a:t>
            </a:r>
            <a:r>
              <a:rPr lang="it-IT" dirty="0" smtClean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caloric</a:t>
            </a:r>
            <a:r>
              <a:rPr lang="it-IT" dirty="0"/>
              <a:t> </a:t>
            </a:r>
            <a:r>
              <a:rPr lang="it-IT" dirty="0" err="1"/>
              <a:t>intake</a:t>
            </a:r>
            <a:r>
              <a:rPr lang="it-IT" dirty="0"/>
              <a:t> and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expenditure</a:t>
            </a: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r>
              <a:rPr lang="it-IT" dirty="0" err="1"/>
              <a:t>H</a:t>
            </a:r>
            <a:r>
              <a:rPr lang="it-IT" dirty="0" err="1" smtClean="0"/>
              <a:t>ormonal</a:t>
            </a:r>
            <a:r>
              <a:rPr lang="it-IT" dirty="0" smtClean="0"/>
              <a:t>, </a:t>
            </a:r>
            <a:r>
              <a:rPr lang="it-IT" dirty="0" err="1" smtClean="0"/>
              <a:t>metabolic</a:t>
            </a:r>
            <a:r>
              <a:rPr lang="it-IT" dirty="0" smtClean="0"/>
              <a:t> and </a:t>
            </a:r>
            <a:r>
              <a:rPr lang="it-IT" dirty="0" err="1" smtClean="0"/>
              <a:t>neurochemical</a:t>
            </a:r>
            <a:r>
              <a:rPr lang="it-IT" dirty="0" smtClean="0"/>
              <a:t> </a:t>
            </a:r>
            <a:r>
              <a:rPr lang="it-IT" dirty="0" err="1" smtClean="0"/>
              <a:t>adaptations</a:t>
            </a:r>
            <a:endParaRPr lang="it-IT" dirty="0" smtClean="0"/>
          </a:p>
          <a:p>
            <a:pPr marL="914305" lvl="1" indent="-514297"/>
            <a:r>
              <a:rPr lang="it-IT" dirty="0" err="1" smtClean="0"/>
              <a:t>defend</a:t>
            </a:r>
            <a:r>
              <a:rPr lang="it-IT" dirty="0" smtClean="0"/>
              <a:t> </a:t>
            </a:r>
            <a:r>
              <a:rPr lang="it-IT" dirty="0" err="1" smtClean="0"/>
              <a:t>against</a:t>
            </a:r>
            <a:r>
              <a:rPr lang="it-IT" dirty="0" smtClean="0"/>
              <a:t> </a:t>
            </a:r>
            <a:r>
              <a:rPr lang="it-IT" dirty="0" err="1" smtClean="0"/>
              <a:t>weight</a:t>
            </a:r>
            <a:r>
              <a:rPr lang="it-IT" dirty="0" smtClean="0"/>
              <a:t> </a:t>
            </a:r>
            <a:r>
              <a:rPr lang="it-IT" dirty="0" err="1" smtClean="0"/>
              <a:t>loss</a:t>
            </a:r>
            <a:r>
              <a:rPr lang="it-IT" dirty="0" smtClean="0"/>
              <a:t> and </a:t>
            </a:r>
            <a:r>
              <a:rPr lang="it-IT" dirty="0" err="1" smtClean="0"/>
              <a:t>promote</a:t>
            </a:r>
            <a:r>
              <a:rPr lang="it-IT" dirty="0" smtClean="0"/>
              <a:t> </a:t>
            </a:r>
            <a:r>
              <a:rPr lang="it-IT" dirty="0" err="1" smtClean="0"/>
              <a:t>weight</a:t>
            </a:r>
            <a:r>
              <a:rPr lang="it-IT" dirty="0" smtClean="0"/>
              <a:t> </a:t>
            </a:r>
            <a:r>
              <a:rPr lang="it-IT" dirty="0" err="1" smtClean="0"/>
              <a:t>regain</a:t>
            </a:r>
            <a:endParaRPr lang="it-IT" dirty="0" smtClean="0"/>
          </a:p>
          <a:p>
            <a:pPr marL="514297" indent="-514297">
              <a:buFont typeface="+mj-lt"/>
              <a:buAutoNum type="arabicPeriod"/>
            </a:pP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919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57200" y="96058"/>
            <a:ext cx="8229600" cy="677794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Factors</a:t>
            </a:r>
            <a:r>
              <a:rPr lang="it-IT" dirty="0" smtClean="0"/>
              <a:t> </a:t>
            </a:r>
            <a:r>
              <a:rPr lang="it-IT" dirty="0" err="1" smtClean="0"/>
              <a:t>causing</a:t>
            </a:r>
            <a:r>
              <a:rPr lang="it-IT" dirty="0" smtClean="0"/>
              <a:t> </a:t>
            </a:r>
            <a:r>
              <a:rPr lang="it-IT" dirty="0" err="1" smtClean="0"/>
              <a:t>obesity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6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3" y="977866"/>
            <a:ext cx="8954004" cy="588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5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7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33" y="801867"/>
            <a:ext cx="7355411" cy="6056134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104233"/>
            <a:ext cx="8229600" cy="697635"/>
          </a:xfrm>
        </p:spPr>
        <p:txBody>
          <a:bodyPr>
            <a:noAutofit/>
          </a:bodyPr>
          <a:lstStyle/>
          <a:p>
            <a:r>
              <a:rPr lang="it-IT" sz="3200" dirty="0" err="1"/>
              <a:t>Biological</a:t>
            </a:r>
            <a:r>
              <a:rPr lang="it-IT" sz="3200" dirty="0"/>
              <a:t> and </a:t>
            </a:r>
            <a:r>
              <a:rPr lang="it-IT" sz="3200" dirty="0" err="1"/>
              <a:t>ennvironmental</a:t>
            </a:r>
            <a:r>
              <a:rPr lang="it-IT" sz="3200" dirty="0"/>
              <a:t>/</a:t>
            </a:r>
            <a:r>
              <a:rPr lang="it-IT" sz="3200" dirty="0" err="1"/>
              <a:t>societal</a:t>
            </a:r>
            <a:r>
              <a:rPr lang="it-IT" sz="3200" dirty="0"/>
              <a:t> </a:t>
            </a:r>
            <a:r>
              <a:rPr lang="it-IT" sz="3200" dirty="0" err="1"/>
              <a:t>factor</a:t>
            </a:r>
            <a:r>
              <a:rPr lang="it-IT" sz="3200" dirty="0"/>
              <a:t> combine in </a:t>
            </a:r>
            <a:r>
              <a:rPr lang="it-IT" sz="3200" dirty="0" err="1"/>
              <a:t>causing</a:t>
            </a:r>
            <a:r>
              <a:rPr lang="it-IT" sz="3200" dirty="0"/>
              <a:t> </a:t>
            </a:r>
            <a:r>
              <a:rPr lang="it-IT" sz="3200" dirty="0" err="1"/>
              <a:t>obesity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35709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Adipose </a:t>
            </a:r>
            <a:r>
              <a:rPr lang="it-IT" dirty="0" err="1" smtClean="0"/>
              <a:t>tissue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A </a:t>
            </a:r>
            <a:r>
              <a:rPr lang="it-IT" dirty="0" err="1" smtClean="0"/>
              <a:t>loose</a:t>
            </a:r>
            <a:r>
              <a:rPr lang="it-IT" dirty="0" smtClean="0"/>
              <a:t> </a:t>
            </a:r>
            <a:r>
              <a:rPr lang="it-IT" dirty="0" err="1" smtClean="0"/>
              <a:t>connective</a:t>
            </a:r>
            <a:r>
              <a:rPr lang="it-IT" dirty="0" smtClean="0"/>
              <a:t> </a:t>
            </a:r>
            <a:r>
              <a:rPr lang="it-IT" dirty="0" err="1" smtClean="0"/>
              <a:t>tissue</a:t>
            </a:r>
            <a:r>
              <a:rPr lang="it-IT" dirty="0" smtClean="0"/>
              <a:t> with:</a:t>
            </a:r>
          </a:p>
          <a:p>
            <a:r>
              <a:rPr lang="it-IT" dirty="0" err="1" smtClean="0"/>
              <a:t>adipocytes</a:t>
            </a:r>
            <a:r>
              <a:rPr lang="it-IT" dirty="0" smtClean="0"/>
              <a:t> (35-70%)</a:t>
            </a:r>
          </a:p>
          <a:p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,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endParaRPr lang="it-IT" dirty="0" smtClean="0"/>
          </a:p>
          <a:p>
            <a:pPr lvl="1"/>
            <a:r>
              <a:rPr lang="it-IT" dirty="0" err="1" smtClean="0"/>
              <a:t>preadipocytes</a:t>
            </a:r>
            <a:endParaRPr lang="it-IT" dirty="0"/>
          </a:p>
          <a:p>
            <a:pPr lvl="1"/>
            <a:r>
              <a:rPr lang="it-IT" dirty="0" err="1"/>
              <a:t>mesenchymal</a:t>
            </a:r>
            <a:r>
              <a:rPr lang="it-IT" dirty="0"/>
              <a:t> </a:t>
            </a:r>
            <a:r>
              <a:rPr lang="it-IT" dirty="0" err="1"/>
              <a:t>stem</a:t>
            </a:r>
            <a:r>
              <a:rPr lang="it-IT" dirty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 </a:t>
            </a:r>
          </a:p>
          <a:p>
            <a:pPr lvl="1"/>
            <a:r>
              <a:rPr lang="it-IT" dirty="0" err="1" smtClean="0"/>
              <a:t>macrophages</a:t>
            </a:r>
            <a:r>
              <a:rPr lang="it-IT" dirty="0" smtClean="0"/>
              <a:t> </a:t>
            </a:r>
            <a:r>
              <a:rPr lang="it-IT" dirty="0"/>
              <a:t>and </a:t>
            </a:r>
            <a:r>
              <a:rPr lang="it-IT" dirty="0" err="1"/>
              <a:t>other</a:t>
            </a:r>
            <a:r>
              <a:rPr lang="it-IT" dirty="0"/>
              <a:t> immune </a:t>
            </a:r>
            <a:r>
              <a:rPr lang="it-IT" dirty="0" err="1" smtClean="0"/>
              <a:t>cells</a:t>
            </a:r>
            <a:endParaRPr lang="it-IT" dirty="0"/>
          </a:p>
          <a:p>
            <a:pPr lvl="1"/>
            <a:r>
              <a:rPr lang="it-IT" dirty="0" err="1" smtClean="0"/>
              <a:t>endothelial</a:t>
            </a:r>
            <a:r>
              <a:rPr lang="it-IT" dirty="0" smtClean="0"/>
              <a:t> </a:t>
            </a:r>
            <a:r>
              <a:rPr lang="it-IT" dirty="0"/>
              <a:t>and </a:t>
            </a:r>
            <a:r>
              <a:rPr lang="it-IT" dirty="0" err="1"/>
              <a:t>smooth</a:t>
            </a:r>
            <a:r>
              <a:rPr lang="it-IT" dirty="0"/>
              <a:t> </a:t>
            </a:r>
            <a:r>
              <a:rPr lang="it-IT" dirty="0" err="1"/>
              <a:t>muscle</a:t>
            </a:r>
            <a:r>
              <a:rPr lang="it-IT" dirty="0"/>
              <a:t> </a:t>
            </a:r>
            <a:r>
              <a:rPr lang="it-IT" dirty="0" err="1" smtClean="0"/>
              <a:t>cells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16/04/2019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991SV-BIOCHEMISTRY OF AGE RELATED DISEASES  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18C4-FCE4-9F48-A2F8-FFCB3482128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ＭＳ Ｐゴシック"/>
        <a:cs typeface="msgothic"/>
      </a:majorFont>
      <a:minorFont>
        <a:latin typeface="Times New Roman"/>
        <a:ea typeface="ＭＳ Ｐゴシック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gothic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1910</TotalTime>
  <Words>5590</Words>
  <Application>Microsoft Macintosh PowerPoint</Application>
  <PresentationFormat>Presentazione su schermo (4:3)</PresentationFormat>
  <Paragraphs>447</Paragraphs>
  <Slides>47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47</vt:i4>
      </vt:variant>
    </vt:vector>
  </HeadingPairs>
  <TitlesOfParts>
    <vt:vector size="49" baseType="lpstr">
      <vt:lpstr>Tema di Office</vt:lpstr>
      <vt:lpstr>1_Tema di Office</vt:lpstr>
      <vt:lpstr>Lecture 6</vt:lpstr>
      <vt:lpstr>Obesity</vt:lpstr>
      <vt:lpstr>Obesity diagnosis</vt:lpstr>
      <vt:lpstr>Classification of body mass</vt:lpstr>
      <vt:lpstr>Metabolic syndrome</vt:lpstr>
      <vt:lpstr>Aetiology of obesity</vt:lpstr>
      <vt:lpstr>Factors causing obesity</vt:lpstr>
      <vt:lpstr>Biological and ennvironmental/societal factor combine in causing obesity</vt:lpstr>
      <vt:lpstr>Adipose tissue</vt:lpstr>
      <vt:lpstr>Scheme of adipose tissue</vt:lpstr>
      <vt:lpstr>Function of the adipose tisse</vt:lpstr>
      <vt:lpstr>Recommended reading open access</vt:lpstr>
      <vt:lpstr>Adipocyte growth</vt:lpstr>
      <vt:lpstr>Adipocyte growth</vt:lpstr>
      <vt:lpstr>Hypertrohy leads to apoptosis and inflammation</vt:lpstr>
      <vt:lpstr>Hypertrophic adipocytes are lipolytic Free fatty acids activate macrophages</vt:lpstr>
      <vt:lpstr>Increased release of free fatty acids in plasma by the adipose tissue</vt:lpstr>
      <vt:lpstr>Intestinal uptake of fatty acids</vt:lpstr>
      <vt:lpstr>Cellular uptake of Fatty acids</vt:lpstr>
      <vt:lpstr>Integrated organ pathology resulting from lipotoxicity and metabolic inflammation</vt:lpstr>
      <vt:lpstr>Lipotoxity</vt:lpstr>
      <vt:lpstr>Presentazione di PowerPoint</vt:lpstr>
      <vt:lpstr>Mechanisms of lipotoxicity by catabolic pathways</vt:lpstr>
      <vt:lpstr>Presentazione di PowerPoint</vt:lpstr>
      <vt:lpstr>Mechanisms of lipotoxicity by anabolic pathways</vt:lpstr>
      <vt:lpstr>Presentazione di PowerPoint</vt:lpstr>
      <vt:lpstr>Ceramides – Lipotoxic Inducers of Metabolic Disorders</vt:lpstr>
      <vt:lpstr>Presentazione di PowerPoint</vt:lpstr>
      <vt:lpstr>Coupling of toxic and pro-inflammatory lipids and innate immune response</vt:lpstr>
      <vt:lpstr>Inhibitory pathway of GLUT4 translocation by free fatty acids via  Ceramides and diacylglycerol</vt:lpstr>
      <vt:lpstr>Presentazione di PowerPoint</vt:lpstr>
      <vt:lpstr>Leptin</vt:lpstr>
      <vt:lpstr>Structure of leptin</vt:lpstr>
      <vt:lpstr>Presentazione di PowerPoint</vt:lpstr>
      <vt:lpstr>The leptin receptor has six isoforms obtained by alternative splicing</vt:lpstr>
      <vt:lpstr>Leptin signalling</vt:lpstr>
      <vt:lpstr>Multiple leptin signalling</vt:lpstr>
      <vt:lpstr>Leptin and insulin cross-talk in the hypothalamus</vt:lpstr>
      <vt:lpstr>A Simplified Version of the Leptin Signaling Pathway</vt:lpstr>
      <vt:lpstr>Cellular targets of leptin</vt:lpstr>
      <vt:lpstr>Leptin responsive regions of the hypothalamus</vt:lpstr>
      <vt:lpstr>Leptin inhibits insulin release by beta cells</vt:lpstr>
      <vt:lpstr>Leptin down-regulates the expression of pro-insulin</vt:lpstr>
      <vt:lpstr>Leptin reduces beta cell function and mass</vt:lpstr>
      <vt:lpstr>Obesity is associated with leptin-resistance</vt:lpstr>
      <vt:lpstr>Presentazione di PowerPoint</vt:lpstr>
      <vt:lpstr>Fine</vt:lpstr>
    </vt:vector>
  </TitlesOfParts>
  <Company>Univ.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7</dc:title>
  <dc:creator>Sabina Passamonti</dc:creator>
  <cp:lastModifiedBy>Sabina Passamonti</cp:lastModifiedBy>
  <cp:revision>81</cp:revision>
  <dcterms:created xsi:type="dcterms:W3CDTF">2019-04-15T05:49:04Z</dcterms:created>
  <dcterms:modified xsi:type="dcterms:W3CDTF">2019-04-18T07:38:39Z</dcterms:modified>
</cp:coreProperties>
</file>