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7" r:id="rId2"/>
    <p:sldId id="293" r:id="rId3"/>
    <p:sldId id="294" r:id="rId4"/>
    <p:sldId id="311" r:id="rId5"/>
    <p:sldId id="300" r:id="rId6"/>
    <p:sldId id="263" r:id="rId7"/>
    <p:sldId id="291" r:id="rId8"/>
    <p:sldId id="290" r:id="rId9"/>
    <p:sldId id="312" r:id="rId10"/>
    <p:sldId id="296" r:id="rId11"/>
    <p:sldId id="297" r:id="rId12"/>
    <p:sldId id="261" r:id="rId13"/>
    <p:sldId id="303" r:id="rId14"/>
    <p:sldId id="299" r:id="rId15"/>
    <p:sldId id="313" r:id="rId16"/>
    <p:sldId id="301" r:id="rId17"/>
    <p:sldId id="304" r:id="rId18"/>
    <p:sldId id="272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09" r:id="rId27"/>
    <p:sldId id="292" r:id="rId28"/>
    <p:sldId id="310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1E0"/>
    <a:srgbClr val="7DA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55542" autoAdjust="0"/>
  </p:normalViewPr>
  <p:slideViewPr>
    <p:cSldViewPr snapToGrid="0">
      <p:cViewPr varScale="1">
        <p:scale>
          <a:sx n="48" d="100"/>
          <a:sy n="48" d="100"/>
        </p:scale>
        <p:origin x="201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80A8E-5F57-4B17-82EA-6C04EB53D952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94EC48EE-0B6A-47D5-A72A-9CB596510C5A}">
      <dgm:prSet phldrT="[Testo]" custT="1"/>
      <dgm:spPr/>
      <dgm:t>
        <a:bodyPr/>
        <a:lstStyle/>
        <a:p>
          <a:r>
            <a:rPr lang="en-GB" sz="1800" b="1" dirty="0"/>
            <a:t>Intracellular accumulation of neurofibrillary tangles</a:t>
          </a:r>
        </a:p>
      </dgm:t>
    </dgm:pt>
    <dgm:pt modelId="{FC7AC3A3-0E65-4C44-8B74-504AA90ED6F6}" type="parTrans" cxnId="{F8CF1E4F-2576-42A5-B545-67746D5A7D3C}">
      <dgm:prSet/>
      <dgm:spPr/>
      <dgm:t>
        <a:bodyPr/>
        <a:lstStyle/>
        <a:p>
          <a:endParaRPr lang="en-GB"/>
        </a:p>
      </dgm:t>
    </dgm:pt>
    <dgm:pt modelId="{8B8F3FB2-E37F-4089-827A-5A846FC93787}" type="sibTrans" cxnId="{F8CF1E4F-2576-42A5-B545-67746D5A7D3C}">
      <dgm:prSet/>
      <dgm:spPr/>
      <dgm:t>
        <a:bodyPr/>
        <a:lstStyle/>
        <a:p>
          <a:endParaRPr lang="en-GB"/>
        </a:p>
      </dgm:t>
    </dgm:pt>
    <dgm:pt modelId="{66296CD7-B338-4CB7-9BDB-3D12350E36A7}">
      <dgm:prSet phldrT="[Testo]" custT="1"/>
      <dgm:spPr/>
      <dgm:t>
        <a:bodyPr/>
        <a:lstStyle/>
        <a:p>
          <a:r>
            <a:rPr lang="en-GB" sz="1800" dirty="0"/>
            <a:t>Neuro-inflammation and active gliosis</a:t>
          </a:r>
        </a:p>
      </dgm:t>
    </dgm:pt>
    <dgm:pt modelId="{740217D3-C8F5-43D1-BBAA-53AF44A982B3}" type="parTrans" cxnId="{715D1DFA-7925-4D67-87A1-4FB35F93300C}">
      <dgm:prSet/>
      <dgm:spPr/>
      <dgm:t>
        <a:bodyPr/>
        <a:lstStyle/>
        <a:p>
          <a:endParaRPr lang="en-GB"/>
        </a:p>
      </dgm:t>
    </dgm:pt>
    <dgm:pt modelId="{E6821981-6A86-42C3-9A4B-EBC316C1F925}" type="sibTrans" cxnId="{715D1DFA-7925-4D67-87A1-4FB35F93300C}">
      <dgm:prSet/>
      <dgm:spPr/>
      <dgm:t>
        <a:bodyPr/>
        <a:lstStyle/>
        <a:p>
          <a:endParaRPr lang="en-GB"/>
        </a:p>
      </dgm:t>
    </dgm:pt>
    <dgm:pt modelId="{EEDF72D1-0E7D-4C2C-A41A-AF127706B6C8}">
      <dgm:prSet phldrT="[Testo]" custT="1"/>
      <dgm:spPr/>
      <dgm:t>
        <a:bodyPr/>
        <a:lstStyle/>
        <a:p>
          <a:r>
            <a:rPr lang="en-GB" sz="1800" b="1" dirty="0"/>
            <a:t>Extracellular accumulation of </a:t>
          </a:r>
          <a:r>
            <a:rPr lang="el-GR" sz="1800" b="1" dirty="0">
              <a:latin typeface="Calibri" panose="020F0502020204030204" pitchFamily="34" charset="0"/>
              <a:cs typeface="Calibri" panose="020F0502020204030204" pitchFamily="34" charset="0"/>
            </a:rPr>
            <a:t>β</a:t>
          </a:r>
          <a:r>
            <a:rPr lang="it-IT" sz="1800" b="1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it-IT" sz="1800" b="1" dirty="0" err="1">
              <a:latin typeface="Calibri" panose="020F0502020204030204" pitchFamily="34" charset="0"/>
              <a:cs typeface="Calibri" panose="020F0502020204030204" pitchFamily="34" charset="0"/>
            </a:rPr>
            <a:t>Amyloid</a:t>
          </a:r>
          <a:r>
            <a:rPr lang="it-IT" sz="1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b="1" dirty="0" err="1">
              <a:latin typeface="Calibri" panose="020F0502020204030204" pitchFamily="34" charset="0"/>
              <a:cs typeface="Calibri" panose="020F0502020204030204" pitchFamily="34" charset="0"/>
            </a:rPr>
            <a:t>plaques</a:t>
          </a:r>
          <a:endParaRPr lang="en-GB" sz="1800" b="1" dirty="0"/>
        </a:p>
      </dgm:t>
    </dgm:pt>
    <dgm:pt modelId="{05C8BFBD-5BCA-48BB-AEE0-F61938E7F62C}" type="parTrans" cxnId="{A2C284D8-087A-47C3-82CB-0F46DF304B54}">
      <dgm:prSet/>
      <dgm:spPr/>
      <dgm:t>
        <a:bodyPr/>
        <a:lstStyle/>
        <a:p>
          <a:endParaRPr lang="en-GB"/>
        </a:p>
      </dgm:t>
    </dgm:pt>
    <dgm:pt modelId="{5F617A5F-545E-45D7-8FD6-FA326DE76BB3}" type="sibTrans" cxnId="{A2C284D8-087A-47C3-82CB-0F46DF304B54}">
      <dgm:prSet/>
      <dgm:spPr/>
      <dgm:t>
        <a:bodyPr/>
        <a:lstStyle/>
        <a:p>
          <a:endParaRPr lang="en-GB"/>
        </a:p>
      </dgm:t>
    </dgm:pt>
    <dgm:pt modelId="{FACAC4E5-3077-4B99-87E3-BC7AEE063363}">
      <dgm:prSet custT="1"/>
      <dgm:spPr/>
      <dgm:t>
        <a:bodyPr/>
        <a:lstStyle/>
        <a:p>
          <a:r>
            <a:rPr lang="en-GB" sz="1400" dirty="0"/>
            <a:t>Oxidative stress and mitochondrial functional and structural abnormalities</a:t>
          </a:r>
        </a:p>
      </dgm:t>
    </dgm:pt>
    <dgm:pt modelId="{DF8EA014-C6C6-477C-9A4F-C53D7DC9CB71}" type="parTrans" cxnId="{237CA707-2630-4A2B-8CBA-10D4856A3CBC}">
      <dgm:prSet/>
      <dgm:spPr/>
      <dgm:t>
        <a:bodyPr/>
        <a:lstStyle/>
        <a:p>
          <a:endParaRPr lang="en-GB"/>
        </a:p>
      </dgm:t>
    </dgm:pt>
    <dgm:pt modelId="{5AA9A962-27CE-4C48-A7EA-F42190C19840}" type="sibTrans" cxnId="{237CA707-2630-4A2B-8CBA-10D4856A3CBC}">
      <dgm:prSet/>
      <dgm:spPr/>
      <dgm:t>
        <a:bodyPr/>
        <a:lstStyle/>
        <a:p>
          <a:endParaRPr lang="en-GB"/>
        </a:p>
      </dgm:t>
    </dgm:pt>
    <dgm:pt modelId="{ACA58EE3-94F6-418B-AB1A-F7906F9BEDF6}">
      <dgm:prSet custT="1"/>
      <dgm:spPr/>
      <dgm:t>
        <a:bodyPr/>
        <a:lstStyle/>
        <a:p>
          <a:r>
            <a:rPr lang="en-GB" sz="1800" dirty="0"/>
            <a:t>Significant </a:t>
          </a:r>
          <a:r>
            <a:rPr lang="en-GB" sz="1800" dirty="0" err="1"/>
            <a:t>sinaptic</a:t>
          </a:r>
          <a:r>
            <a:rPr lang="en-GB" sz="1800" dirty="0"/>
            <a:t> and neuronal loss</a:t>
          </a:r>
        </a:p>
      </dgm:t>
    </dgm:pt>
    <dgm:pt modelId="{5CED4B31-70F0-4C1B-8CC5-2FF4891BEAFD}" type="parTrans" cxnId="{9F945190-21E3-4922-8351-9039BD335095}">
      <dgm:prSet/>
      <dgm:spPr/>
      <dgm:t>
        <a:bodyPr/>
        <a:lstStyle/>
        <a:p>
          <a:endParaRPr lang="en-GB"/>
        </a:p>
      </dgm:t>
    </dgm:pt>
    <dgm:pt modelId="{B6B0C572-E628-4C90-AAFB-90AC6A49030B}" type="sibTrans" cxnId="{9F945190-21E3-4922-8351-9039BD335095}">
      <dgm:prSet/>
      <dgm:spPr/>
      <dgm:t>
        <a:bodyPr/>
        <a:lstStyle/>
        <a:p>
          <a:endParaRPr lang="en-GB"/>
        </a:p>
      </dgm:t>
    </dgm:pt>
    <dgm:pt modelId="{8CFC1AAA-8478-4C50-B82A-B5EEC800433F}" type="pres">
      <dgm:prSet presAssocID="{2DD80A8E-5F57-4B17-82EA-6C04EB53D952}" presName="compositeShape" presStyleCnt="0">
        <dgm:presLayoutVars>
          <dgm:chMax val="7"/>
          <dgm:dir/>
          <dgm:resizeHandles val="exact"/>
        </dgm:presLayoutVars>
      </dgm:prSet>
      <dgm:spPr/>
    </dgm:pt>
    <dgm:pt modelId="{902D7E0D-1581-4324-B178-08F297E6FDF3}" type="pres">
      <dgm:prSet presAssocID="{2DD80A8E-5F57-4B17-82EA-6C04EB53D952}" presName="wedge1" presStyleLbl="node1" presStyleIdx="0" presStyleCnt="5" custLinFactNeighborX="-2679" custLinFactNeighborY="2411"/>
      <dgm:spPr/>
    </dgm:pt>
    <dgm:pt modelId="{4B92BFEB-33C1-4A3C-8D4E-D31FC1825590}" type="pres">
      <dgm:prSet presAssocID="{2DD80A8E-5F57-4B17-82EA-6C04EB53D95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9E476D6-352B-49AC-B5B1-5C6F3CA255F1}" type="pres">
      <dgm:prSet presAssocID="{2DD80A8E-5F57-4B17-82EA-6C04EB53D952}" presName="wedge2" presStyleLbl="node1" presStyleIdx="1" presStyleCnt="5" custLinFactNeighborX="447" custLinFactNeighborY="-210"/>
      <dgm:spPr/>
    </dgm:pt>
    <dgm:pt modelId="{DD21A93B-39A5-445B-B13E-DB0C02AFA564}" type="pres">
      <dgm:prSet presAssocID="{2DD80A8E-5F57-4B17-82EA-6C04EB53D95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1741D36-7E0A-4CA1-806F-14FD656EAC34}" type="pres">
      <dgm:prSet presAssocID="{2DD80A8E-5F57-4B17-82EA-6C04EB53D952}" presName="wedge3" presStyleLbl="node1" presStyleIdx="2" presStyleCnt="5" custLinFactNeighborX="223" custLinFactNeighborY="-210"/>
      <dgm:spPr/>
    </dgm:pt>
    <dgm:pt modelId="{40092F19-B3FF-4A98-AD60-5EFC5821960E}" type="pres">
      <dgm:prSet presAssocID="{2DD80A8E-5F57-4B17-82EA-6C04EB53D95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6119BE8-8187-458B-87B9-FBCEAAACCDED}" type="pres">
      <dgm:prSet presAssocID="{2DD80A8E-5F57-4B17-82EA-6C04EB53D952}" presName="wedge4" presStyleLbl="node1" presStyleIdx="3" presStyleCnt="5" custLinFactNeighborX="-223" custLinFactNeighborY="-210"/>
      <dgm:spPr/>
    </dgm:pt>
    <dgm:pt modelId="{61EE4166-3130-45CF-971F-9367B55A1424}" type="pres">
      <dgm:prSet presAssocID="{2DD80A8E-5F57-4B17-82EA-6C04EB53D95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046652E-63DB-4C16-8672-803E02B76D85}" type="pres">
      <dgm:prSet presAssocID="{2DD80A8E-5F57-4B17-82EA-6C04EB53D952}" presName="wedge5" presStyleLbl="node1" presStyleIdx="4" presStyleCnt="5" custLinFactNeighborX="-893" custLinFactNeighborY="-2411"/>
      <dgm:spPr/>
    </dgm:pt>
    <dgm:pt modelId="{FC5C973F-A968-4EDB-98BD-6B81032E5024}" type="pres">
      <dgm:prSet presAssocID="{2DD80A8E-5F57-4B17-82EA-6C04EB53D95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75E7604-7624-4B95-A0A5-F3191C424A2E}" type="presOf" srcId="{ACA58EE3-94F6-418B-AB1A-F7906F9BEDF6}" destId="{91741D36-7E0A-4CA1-806F-14FD656EAC34}" srcOrd="0" destOrd="0" presId="urn:microsoft.com/office/officeart/2005/8/layout/chart3"/>
    <dgm:cxn modelId="{237CA707-2630-4A2B-8CBA-10D4856A3CBC}" srcId="{2DD80A8E-5F57-4B17-82EA-6C04EB53D952}" destId="{FACAC4E5-3077-4B99-87E3-BC7AEE063363}" srcOrd="1" destOrd="0" parTransId="{DF8EA014-C6C6-477C-9A4F-C53D7DC9CB71}" sibTransId="{5AA9A962-27CE-4C48-A7EA-F42190C19840}"/>
    <dgm:cxn modelId="{1CA5B908-D7F4-41D5-BC1C-66A2A62160F2}" type="presOf" srcId="{94EC48EE-0B6A-47D5-A72A-9CB596510C5A}" destId="{4B92BFEB-33C1-4A3C-8D4E-D31FC1825590}" srcOrd="1" destOrd="0" presId="urn:microsoft.com/office/officeart/2005/8/layout/chart3"/>
    <dgm:cxn modelId="{2E1A6631-43A4-418A-85D3-B10E48303A6A}" type="presOf" srcId="{66296CD7-B338-4CB7-9BDB-3D12350E36A7}" destId="{61EE4166-3130-45CF-971F-9367B55A1424}" srcOrd="1" destOrd="0" presId="urn:microsoft.com/office/officeart/2005/8/layout/chart3"/>
    <dgm:cxn modelId="{9D0B275E-FA9E-4849-AF6C-E38DE7BC5F0C}" type="presOf" srcId="{FACAC4E5-3077-4B99-87E3-BC7AEE063363}" destId="{DD21A93B-39A5-445B-B13E-DB0C02AFA564}" srcOrd="1" destOrd="0" presId="urn:microsoft.com/office/officeart/2005/8/layout/chart3"/>
    <dgm:cxn modelId="{69ECA862-5B69-456E-B9D3-D1C24A6CB5DB}" type="presOf" srcId="{EEDF72D1-0E7D-4C2C-A41A-AF127706B6C8}" destId="{4046652E-63DB-4C16-8672-803E02B76D85}" srcOrd="0" destOrd="0" presId="urn:microsoft.com/office/officeart/2005/8/layout/chart3"/>
    <dgm:cxn modelId="{FEEF4E68-DC0E-4AE1-89A8-C8AC818E6332}" type="presOf" srcId="{EEDF72D1-0E7D-4C2C-A41A-AF127706B6C8}" destId="{FC5C973F-A968-4EDB-98BD-6B81032E5024}" srcOrd="1" destOrd="0" presId="urn:microsoft.com/office/officeart/2005/8/layout/chart3"/>
    <dgm:cxn modelId="{F8CF1E4F-2576-42A5-B545-67746D5A7D3C}" srcId="{2DD80A8E-5F57-4B17-82EA-6C04EB53D952}" destId="{94EC48EE-0B6A-47D5-A72A-9CB596510C5A}" srcOrd="0" destOrd="0" parTransId="{FC7AC3A3-0E65-4C44-8B74-504AA90ED6F6}" sibTransId="{8B8F3FB2-E37F-4089-827A-5A846FC93787}"/>
    <dgm:cxn modelId="{9F945190-21E3-4922-8351-9039BD335095}" srcId="{2DD80A8E-5F57-4B17-82EA-6C04EB53D952}" destId="{ACA58EE3-94F6-418B-AB1A-F7906F9BEDF6}" srcOrd="2" destOrd="0" parTransId="{5CED4B31-70F0-4C1B-8CC5-2FF4891BEAFD}" sibTransId="{B6B0C572-E628-4C90-AAFB-90AC6A49030B}"/>
    <dgm:cxn modelId="{61014195-B0C1-481F-AD1A-A5DC1201FB35}" type="presOf" srcId="{66296CD7-B338-4CB7-9BDB-3D12350E36A7}" destId="{26119BE8-8187-458B-87B9-FBCEAAACCDED}" srcOrd="0" destOrd="0" presId="urn:microsoft.com/office/officeart/2005/8/layout/chart3"/>
    <dgm:cxn modelId="{D6973EB3-4F96-45D9-A984-B496355B0AB7}" type="presOf" srcId="{ACA58EE3-94F6-418B-AB1A-F7906F9BEDF6}" destId="{40092F19-B3FF-4A98-AD60-5EFC5821960E}" srcOrd="1" destOrd="0" presId="urn:microsoft.com/office/officeart/2005/8/layout/chart3"/>
    <dgm:cxn modelId="{EF2015B9-EF91-4428-8B96-A7827E7F107F}" type="presOf" srcId="{94EC48EE-0B6A-47D5-A72A-9CB596510C5A}" destId="{902D7E0D-1581-4324-B178-08F297E6FDF3}" srcOrd="0" destOrd="0" presId="urn:microsoft.com/office/officeart/2005/8/layout/chart3"/>
    <dgm:cxn modelId="{BFB5B7C9-B21D-4D65-960E-0E958D4B87EE}" type="presOf" srcId="{FACAC4E5-3077-4B99-87E3-BC7AEE063363}" destId="{B9E476D6-352B-49AC-B5B1-5C6F3CA255F1}" srcOrd="0" destOrd="0" presId="urn:microsoft.com/office/officeart/2005/8/layout/chart3"/>
    <dgm:cxn modelId="{A2C284D8-087A-47C3-82CB-0F46DF304B54}" srcId="{2DD80A8E-5F57-4B17-82EA-6C04EB53D952}" destId="{EEDF72D1-0E7D-4C2C-A41A-AF127706B6C8}" srcOrd="4" destOrd="0" parTransId="{05C8BFBD-5BCA-48BB-AEE0-F61938E7F62C}" sibTransId="{5F617A5F-545E-45D7-8FD6-FA326DE76BB3}"/>
    <dgm:cxn modelId="{651BE0DF-F9FE-42E9-AC30-3D3F1D18A40E}" type="presOf" srcId="{2DD80A8E-5F57-4B17-82EA-6C04EB53D952}" destId="{8CFC1AAA-8478-4C50-B82A-B5EEC800433F}" srcOrd="0" destOrd="0" presId="urn:microsoft.com/office/officeart/2005/8/layout/chart3"/>
    <dgm:cxn modelId="{715D1DFA-7925-4D67-87A1-4FB35F93300C}" srcId="{2DD80A8E-5F57-4B17-82EA-6C04EB53D952}" destId="{66296CD7-B338-4CB7-9BDB-3D12350E36A7}" srcOrd="3" destOrd="0" parTransId="{740217D3-C8F5-43D1-BBAA-53AF44A982B3}" sibTransId="{E6821981-6A86-42C3-9A4B-EBC316C1F925}"/>
    <dgm:cxn modelId="{60238EF8-F838-4698-BFE0-0B86987521DC}" type="presParOf" srcId="{8CFC1AAA-8478-4C50-B82A-B5EEC800433F}" destId="{902D7E0D-1581-4324-B178-08F297E6FDF3}" srcOrd="0" destOrd="0" presId="urn:microsoft.com/office/officeart/2005/8/layout/chart3"/>
    <dgm:cxn modelId="{E6A0CA5D-7554-4747-9DA7-88AD9DF6EA4B}" type="presParOf" srcId="{8CFC1AAA-8478-4C50-B82A-B5EEC800433F}" destId="{4B92BFEB-33C1-4A3C-8D4E-D31FC1825590}" srcOrd="1" destOrd="0" presId="urn:microsoft.com/office/officeart/2005/8/layout/chart3"/>
    <dgm:cxn modelId="{2A10A198-E182-4A61-964E-AD07A34A8C9D}" type="presParOf" srcId="{8CFC1AAA-8478-4C50-B82A-B5EEC800433F}" destId="{B9E476D6-352B-49AC-B5B1-5C6F3CA255F1}" srcOrd="2" destOrd="0" presId="urn:microsoft.com/office/officeart/2005/8/layout/chart3"/>
    <dgm:cxn modelId="{25DBF02D-F2DD-4AB5-9653-FA212488FBF2}" type="presParOf" srcId="{8CFC1AAA-8478-4C50-B82A-B5EEC800433F}" destId="{DD21A93B-39A5-445B-B13E-DB0C02AFA564}" srcOrd="3" destOrd="0" presId="urn:microsoft.com/office/officeart/2005/8/layout/chart3"/>
    <dgm:cxn modelId="{732CC4BE-F546-476C-B234-8149E625F26B}" type="presParOf" srcId="{8CFC1AAA-8478-4C50-B82A-B5EEC800433F}" destId="{91741D36-7E0A-4CA1-806F-14FD656EAC34}" srcOrd="4" destOrd="0" presId="urn:microsoft.com/office/officeart/2005/8/layout/chart3"/>
    <dgm:cxn modelId="{B0E4B32D-3E6E-4766-8525-A98A95206480}" type="presParOf" srcId="{8CFC1AAA-8478-4C50-B82A-B5EEC800433F}" destId="{40092F19-B3FF-4A98-AD60-5EFC5821960E}" srcOrd="5" destOrd="0" presId="urn:microsoft.com/office/officeart/2005/8/layout/chart3"/>
    <dgm:cxn modelId="{B9C6C99F-2B58-471B-9F2B-05A641D1E2E6}" type="presParOf" srcId="{8CFC1AAA-8478-4C50-B82A-B5EEC800433F}" destId="{26119BE8-8187-458B-87B9-FBCEAAACCDED}" srcOrd="6" destOrd="0" presId="urn:microsoft.com/office/officeart/2005/8/layout/chart3"/>
    <dgm:cxn modelId="{8ADBE290-7122-4710-BE3A-C568CC5733B2}" type="presParOf" srcId="{8CFC1AAA-8478-4C50-B82A-B5EEC800433F}" destId="{61EE4166-3130-45CF-971F-9367B55A1424}" srcOrd="7" destOrd="0" presId="urn:microsoft.com/office/officeart/2005/8/layout/chart3"/>
    <dgm:cxn modelId="{7BE521BA-8E0B-42C9-8859-DEFC9692D07F}" type="presParOf" srcId="{8CFC1AAA-8478-4C50-B82A-B5EEC800433F}" destId="{4046652E-63DB-4C16-8672-803E02B76D85}" srcOrd="8" destOrd="0" presId="urn:microsoft.com/office/officeart/2005/8/layout/chart3"/>
    <dgm:cxn modelId="{9757D3AA-C27B-42D3-B90D-246FD0BF7378}" type="presParOf" srcId="{8CFC1AAA-8478-4C50-B82A-B5EEC800433F}" destId="{FC5C973F-A968-4EDB-98BD-6B81032E5024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5C9545-947D-46FD-A719-5792418D76F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763D34C-3031-4781-AD4A-D7A5BF4F396C}">
      <dgm:prSet phldrT="[Testo]"/>
      <dgm:spPr/>
      <dgm:t>
        <a:bodyPr/>
        <a:lstStyle/>
        <a:p>
          <a:r>
            <a:rPr lang="en-GB" dirty="0"/>
            <a:t>Main co-morbidity</a:t>
          </a:r>
        </a:p>
      </dgm:t>
    </dgm:pt>
    <dgm:pt modelId="{7A7BEAFA-3781-40AF-8F9A-4E4175D80BAF}" type="parTrans" cxnId="{B29F1D1A-19BE-4334-8DB8-DC20E1635EFC}">
      <dgm:prSet/>
      <dgm:spPr/>
      <dgm:t>
        <a:bodyPr/>
        <a:lstStyle/>
        <a:p>
          <a:endParaRPr lang="en-GB"/>
        </a:p>
      </dgm:t>
    </dgm:pt>
    <dgm:pt modelId="{BD826EA9-1100-4C36-B159-1848689DABC2}" type="sibTrans" cxnId="{B29F1D1A-19BE-4334-8DB8-DC20E1635EFC}">
      <dgm:prSet/>
      <dgm:spPr/>
      <dgm:t>
        <a:bodyPr/>
        <a:lstStyle/>
        <a:p>
          <a:endParaRPr lang="en-GB"/>
        </a:p>
      </dgm:t>
    </dgm:pt>
    <dgm:pt modelId="{DB0EA658-E828-48AE-A9FA-8BF5D5C4FBBC}">
      <dgm:prSet phldrT="[Testo]"/>
      <dgm:spPr/>
      <dgm:t>
        <a:bodyPr/>
        <a:lstStyle/>
        <a:p>
          <a:pPr>
            <a:buNone/>
          </a:pPr>
          <a:r>
            <a:rPr lang="en-GB" b="1" dirty="0"/>
            <a:t>Diabetes</a:t>
          </a:r>
        </a:p>
        <a:p>
          <a:pPr>
            <a:buNone/>
          </a:pPr>
          <a:endParaRPr lang="en-GB" b="0" dirty="0"/>
        </a:p>
        <a:p>
          <a:pPr>
            <a:buFont typeface="Arial" panose="020B0604020202020204" pitchFamily="34" charset="0"/>
            <a:buChar char="•"/>
          </a:pPr>
          <a:r>
            <a:rPr lang="en-GB" b="0" dirty="0"/>
            <a:t>1) Diabetic patients have a significant risk of developing AD compared with healthy people</a:t>
          </a:r>
        </a:p>
        <a:p>
          <a:pPr>
            <a:buFont typeface="Arial" panose="020B0604020202020204" pitchFamily="34" charset="0"/>
            <a:buChar char="•"/>
          </a:pPr>
          <a:r>
            <a:rPr lang="en-GB" b="0" dirty="0"/>
            <a:t>2) 80% of AD patients develop diabetes or glucose intolerance</a:t>
          </a:r>
        </a:p>
      </dgm:t>
    </dgm:pt>
    <dgm:pt modelId="{6B9176F1-3EC2-4E6A-9AC0-6FCBB47BEE6B}" type="parTrans" cxnId="{E8596F9C-27CF-4F6D-B8A7-2F65EC771F8E}">
      <dgm:prSet/>
      <dgm:spPr/>
      <dgm:t>
        <a:bodyPr/>
        <a:lstStyle/>
        <a:p>
          <a:endParaRPr lang="en-GB"/>
        </a:p>
      </dgm:t>
    </dgm:pt>
    <dgm:pt modelId="{AF782CE4-3176-45B5-9523-723A52712881}" type="sibTrans" cxnId="{E8596F9C-27CF-4F6D-B8A7-2F65EC771F8E}">
      <dgm:prSet/>
      <dgm:spPr/>
      <dgm:t>
        <a:bodyPr/>
        <a:lstStyle/>
        <a:p>
          <a:endParaRPr lang="en-GB"/>
        </a:p>
      </dgm:t>
    </dgm:pt>
    <dgm:pt modelId="{2487101B-4EE6-428E-AABD-831C2322F262}">
      <dgm:prSet phldrT="[Testo]"/>
      <dgm:spPr>
        <a:solidFill>
          <a:srgbClr val="00B050"/>
        </a:solidFill>
      </dgm:spPr>
      <dgm:t>
        <a:bodyPr/>
        <a:lstStyle/>
        <a:p>
          <a:r>
            <a:rPr lang="en-GB" dirty="0"/>
            <a:t>Others</a:t>
          </a:r>
        </a:p>
      </dgm:t>
    </dgm:pt>
    <dgm:pt modelId="{9089CF76-157F-4628-A5F2-D14AED0EEBBE}" type="parTrans" cxnId="{7F78944F-E067-46FA-8B6B-4C9BD989BE59}">
      <dgm:prSet/>
      <dgm:spPr/>
      <dgm:t>
        <a:bodyPr/>
        <a:lstStyle/>
        <a:p>
          <a:endParaRPr lang="en-GB"/>
        </a:p>
      </dgm:t>
    </dgm:pt>
    <dgm:pt modelId="{35038A0F-463B-4D1A-902D-D0FFAC2BEA6E}" type="sibTrans" cxnId="{7F78944F-E067-46FA-8B6B-4C9BD989BE59}">
      <dgm:prSet/>
      <dgm:spPr/>
      <dgm:t>
        <a:bodyPr/>
        <a:lstStyle/>
        <a:p>
          <a:endParaRPr lang="en-GB"/>
        </a:p>
      </dgm:t>
    </dgm:pt>
    <dgm:pt modelId="{3E07DDFA-34A3-4F36-A760-6EFEBD30ABFC}">
      <dgm:prSet phldrT="[Testo]"/>
      <dgm:spPr>
        <a:ln>
          <a:solidFill>
            <a:srgbClr val="00B05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Stress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Stroke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Seizures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Osteoporosis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Renal diseases</a:t>
          </a:r>
        </a:p>
      </dgm:t>
    </dgm:pt>
    <dgm:pt modelId="{2D7347AB-C4D4-440F-9084-CFE192866885}" type="parTrans" cxnId="{781DA16B-9658-4F21-A74C-1DDDD0882B4B}">
      <dgm:prSet/>
      <dgm:spPr/>
      <dgm:t>
        <a:bodyPr/>
        <a:lstStyle/>
        <a:p>
          <a:endParaRPr lang="en-GB"/>
        </a:p>
      </dgm:t>
    </dgm:pt>
    <dgm:pt modelId="{CE137AB9-9A3B-4D35-8E30-5696D62390ED}" type="sibTrans" cxnId="{781DA16B-9658-4F21-A74C-1DDDD0882B4B}">
      <dgm:prSet/>
      <dgm:spPr/>
      <dgm:t>
        <a:bodyPr/>
        <a:lstStyle/>
        <a:p>
          <a:endParaRPr lang="en-GB"/>
        </a:p>
      </dgm:t>
    </dgm:pt>
    <dgm:pt modelId="{A482F4D4-92BB-40F4-95BA-BAA90D526DFE}" type="pres">
      <dgm:prSet presAssocID="{D35C9545-947D-46FD-A719-5792418D76F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A24C872-6429-47F9-BC95-F651B103C352}" type="pres">
      <dgm:prSet presAssocID="{F763D34C-3031-4781-AD4A-D7A5BF4F396C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4EF91B0B-F5FA-4D10-836F-8A83FD5E1AAE}" type="pres">
      <dgm:prSet presAssocID="{F763D34C-3031-4781-AD4A-D7A5BF4F396C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979D466F-4D54-4755-88FA-990776499B53}" type="pres">
      <dgm:prSet presAssocID="{2487101B-4EE6-428E-AABD-831C2322F262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9390AAC2-09C0-4BE5-8923-50955633EBDD}" type="pres">
      <dgm:prSet presAssocID="{2487101B-4EE6-428E-AABD-831C2322F262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29F1D1A-19BE-4334-8DB8-DC20E1635EFC}" srcId="{D35C9545-947D-46FD-A719-5792418D76F9}" destId="{F763D34C-3031-4781-AD4A-D7A5BF4F396C}" srcOrd="0" destOrd="0" parTransId="{7A7BEAFA-3781-40AF-8F9A-4E4175D80BAF}" sibTransId="{BD826EA9-1100-4C36-B159-1848689DABC2}"/>
    <dgm:cxn modelId="{781DA16B-9658-4F21-A74C-1DDDD0882B4B}" srcId="{2487101B-4EE6-428E-AABD-831C2322F262}" destId="{3E07DDFA-34A3-4F36-A760-6EFEBD30ABFC}" srcOrd="0" destOrd="0" parTransId="{2D7347AB-C4D4-440F-9084-CFE192866885}" sibTransId="{CE137AB9-9A3B-4D35-8E30-5696D62390ED}"/>
    <dgm:cxn modelId="{7F78944F-E067-46FA-8B6B-4C9BD989BE59}" srcId="{D35C9545-947D-46FD-A719-5792418D76F9}" destId="{2487101B-4EE6-428E-AABD-831C2322F262}" srcOrd="1" destOrd="0" parTransId="{9089CF76-157F-4628-A5F2-D14AED0EEBBE}" sibTransId="{35038A0F-463B-4D1A-902D-D0FFAC2BEA6E}"/>
    <dgm:cxn modelId="{F0BEEB72-90A7-4CD8-842B-9806C2E3E8F7}" type="presOf" srcId="{2487101B-4EE6-428E-AABD-831C2322F262}" destId="{979D466F-4D54-4755-88FA-990776499B53}" srcOrd="0" destOrd="0" presId="urn:microsoft.com/office/officeart/2009/3/layout/IncreasingArrowsProcess"/>
    <dgm:cxn modelId="{9850B185-7E78-4658-B633-7F5BCF0D95EA}" type="presOf" srcId="{3E07DDFA-34A3-4F36-A760-6EFEBD30ABFC}" destId="{9390AAC2-09C0-4BE5-8923-50955633EBDD}" srcOrd="0" destOrd="0" presId="urn:microsoft.com/office/officeart/2009/3/layout/IncreasingArrowsProcess"/>
    <dgm:cxn modelId="{E8596F9C-27CF-4F6D-B8A7-2F65EC771F8E}" srcId="{F763D34C-3031-4781-AD4A-D7A5BF4F396C}" destId="{DB0EA658-E828-48AE-A9FA-8BF5D5C4FBBC}" srcOrd="0" destOrd="0" parTransId="{6B9176F1-3EC2-4E6A-9AC0-6FCBB47BEE6B}" sibTransId="{AF782CE4-3176-45B5-9523-723A52712881}"/>
    <dgm:cxn modelId="{0710AAC7-43F1-4D64-833C-8DC20D514457}" type="presOf" srcId="{F763D34C-3031-4781-AD4A-D7A5BF4F396C}" destId="{7A24C872-6429-47F9-BC95-F651B103C352}" srcOrd="0" destOrd="0" presId="urn:microsoft.com/office/officeart/2009/3/layout/IncreasingArrowsProcess"/>
    <dgm:cxn modelId="{102707CE-71CA-462E-AEB4-6409B839749C}" type="presOf" srcId="{DB0EA658-E828-48AE-A9FA-8BF5D5C4FBBC}" destId="{4EF91B0B-F5FA-4D10-836F-8A83FD5E1AAE}" srcOrd="0" destOrd="0" presId="urn:microsoft.com/office/officeart/2009/3/layout/IncreasingArrowsProcess"/>
    <dgm:cxn modelId="{E7197FF2-62FF-4DDB-A75F-758D24868AF3}" type="presOf" srcId="{D35C9545-947D-46FD-A719-5792418D76F9}" destId="{A482F4D4-92BB-40F4-95BA-BAA90D526DFE}" srcOrd="0" destOrd="0" presId="urn:microsoft.com/office/officeart/2009/3/layout/IncreasingArrowsProcess"/>
    <dgm:cxn modelId="{DCADDB9D-058F-4834-AEDD-D3DED5EBA3CA}" type="presParOf" srcId="{A482F4D4-92BB-40F4-95BA-BAA90D526DFE}" destId="{7A24C872-6429-47F9-BC95-F651B103C352}" srcOrd="0" destOrd="0" presId="urn:microsoft.com/office/officeart/2009/3/layout/IncreasingArrowsProcess"/>
    <dgm:cxn modelId="{08DBFFFE-7001-448F-A802-631DF98CDEC7}" type="presParOf" srcId="{A482F4D4-92BB-40F4-95BA-BAA90D526DFE}" destId="{4EF91B0B-F5FA-4D10-836F-8A83FD5E1AAE}" srcOrd="1" destOrd="0" presId="urn:microsoft.com/office/officeart/2009/3/layout/IncreasingArrowsProcess"/>
    <dgm:cxn modelId="{58E07FF2-AED9-4FB8-9AE6-CA065F6745C3}" type="presParOf" srcId="{A482F4D4-92BB-40F4-95BA-BAA90D526DFE}" destId="{979D466F-4D54-4755-88FA-990776499B53}" srcOrd="2" destOrd="0" presId="urn:microsoft.com/office/officeart/2009/3/layout/IncreasingArrowsProcess"/>
    <dgm:cxn modelId="{5335BADF-466D-4778-80F1-8B86920D209B}" type="presParOf" srcId="{A482F4D4-92BB-40F4-95BA-BAA90D526DFE}" destId="{9390AAC2-09C0-4BE5-8923-50955633EBDD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56025-6FDE-4F9E-BE56-E8EF391BCB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020F5A-D995-4C7D-A2FA-4F284851CC07}">
      <dgm:prSet phldrT="[Testo]"/>
      <dgm:spPr/>
      <dgm:t>
        <a:bodyPr/>
        <a:lstStyle/>
        <a:p>
          <a:r>
            <a:rPr lang="it-IT" dirty="0"/>
            <a:t>Plasma </a:t>
          </a:r>
          <a:r>
            <a:rPr lang="it-IT" dirty="0" err="1"/>
            <a:t>glucose</a:t>
          </a:r>
          <a:r>
            <a:rPr lang="it-IT" dirty="0"/>
            <a:t> levels are high in </a:t>
          </a:r>
          <a:r>
            <a:rPr lang="it-IT" dirty="0" err="1"/>
            <a:t>diabetes</a:t>
          </a:r>
          <a:r>
            <a:rPr lang="it-IT" dirty="0"/>
            <a:t> patient. More </a:t>
          </a:r>
          <a:r>
            <a:rPr lang="it-IT" dirty="0" err="1"/>
            <a:t>gluocse</a:t>
          </a:r>
          <a:r>
            <a:rPr lang="it-IT" dirty="0"/>
            <a:t> </a:t>
          </a:r>
          <a:r>
            <a:rPr lang="it-IT" dirty="0" err="1"/>
            <a:t>will</a:t>
          </a:r>
          <a:r>
            <a:rPr lang="it-IT" dirty="0"/>
            <a:t> </a:t>
          </a:r>
          <a:r>
            <a:rPr lang="it-IT" dirty="0" err="1"/>
            <a:t>enter</a:t>
          </a:r>
          <a:r>
            <a:rPr lang="it-IT" dirty="0"/>
            <a:t> inside the </a:t>
          </a:r>
          <a:r>
            <a:rPr lang="it-IT" dirty="0" err="1"/>
            <a:t>cell</a:t>
          </a:r>
          <a:endParaRPr lang="it-IT" dirty="0"/>
        </a:p>
      </dgm:t>
    </dgm:pt>
    <dgm:pt modelId="{E5B89F3A-313D-40B9-ABB7-BA42BCA5B9E0}" type="parTrans" cxnId="{E05B4626-CEAA-4AB7-B294-8FD5D4D2867B}">
      <dgm:prSet/>
      <dgm:spPr/>
      <dgm:t>
        <a:bodyPr/>
        <a:lstStyle/>
        <a:p>
          <a:endParaRPr lang="it-IT"/>
        </a:p>
      </dgm:t>
    </dgm:pt>
    <dgm:pt modelId="{200F9C39-3E7F-4830-9AD9-DEDC9634C2E0}" type="sibTrans" cxnId="{E05B4626-CEAA-4AB7-B294-8FD5D4D2867B}">
      <dgm:prSet/>
      <dgm:spPr/>
      <dgm:t>
        <a:bodyPr/>
        <a:lstStyle/>
        <a:p>
          <a:endParaRPr lang="it-IT"/>
        </a:p>
      </dgm:t>
    </dgm:pt>
    <dgm:pt modelId="{A576B665-92D7-4B2D-80A6-413D7A1B0057}">
      <dgm:prSet phldrT="[Testo]"/>
      <dgm:spPr/>
      <dgm:t>
        <a:bodyPr/>
        <a:lstStyle/>
        <a:p>
          <a:r>
            <a:rPr lang="it-IT" dirty="0" err="1"/>
            <a:t>Glucose</a:t>
          </a:r>
          <a:r>
            <a:rPr lang="it-IT" dirty="0"/>
            <a:t> </a:t>
          </a:r>
          <a:r>
            <a:rPr lang="it-IT" dirty="0" err="1"/>
            <a:t>will</a:t>
          </a:r>
          <a:r>
            <a:rPr lang="it-IT" dirty="0"/>
            <a:t> be </a:t>
          </a:r>
          <a:r>
            <a:rPr lang="it-IT" dirty="0" err="1"/>
            <a:t>transformed</a:t>
          </a:r>
          <a:r>
            <a:rPr lang="it-IT" dirty="0"/>
            <a:t> in </a:t>
          </a:r>
          <a:r>
            <a:rPr lang="it-IT" dirty="0" err="1"/>
            <a:t>piruvate</a:t>
          </a:r>
          <a:r>
            <a:rPr lang="it-IT" dirty="0"/>
            <a:t> to </a:t>
          </a:r>
          <a:r>
            <a:rPr lang="it-IT" dirty="0" err="1"/>
            <a:t>obtain</a:t>
          </a:r>
          <a:r>
            <a:rPr lang="it-IT" dirty="0"/>
            <a:t> ATP and </a:t>
          </a:r>
          <a:r>
            <a:rPr lang="it-IT" dirty="0" err="1"/>
            <a:t>energy</a:t>
          </a:r>
          <a:endParaRPr lang="it-IT" dirty="0"/>
        </a:p>
      </dgm:t>
    </dgm:pt>
    <dgm:pt modelId="{161E617A-4DF4-42CA-989E-956891A0BEA2}" type="parTrans" cxnId="{27CEC109-7699-4D65-ADE8-6C1D6E69651D}">
      <dgm:prSet/>
      <dgm:spPr/>
      <dgm:t>
        <a:bodyPr/>
        <a:lstStyle/>
        <a:p>
          <a:endParaRPr lang="it-IT"/>
        </a:p>
      </dgm:t>
    </dgm:pt>
    <dgm:pt modelId="{9295E105-00E3-46A5-93C1-8A126AF1D75C}" type="sibTrans" cxnId="{27CEC109-7699-4D65-ADE8-6C1D6E69651D}">
      <dgm:prSet/>
      <dgm:spPr/>
      <dgm:t>
        <a:bodyPr/>
        <a:lstStyle/>
        <a:p>
          <a:endParaRPr lang="it-IT"/>
        </a:p>
      </dgm:t>
    </dgm:pt>
    <dgm:pt modelId="{3DB09AE8-FFE3-4474-9585-1C74FD07F93B}" type="pres">
      <dgm:prSet presAssocID="{10756025-6FDE-4F9E-BE56-E8EF391BCB00}" presName="outerComposite" presStyleCnt="0">
        <dgm:presLayoutVars>
          <dgm:chMax val="5"/>
          <dgm:dir/>
          <dgm:resizeHandles val="exact"/>
        </dgm:presLayoutVars>
      </dgm:prSet>
      <dgm:spPr/>
    </dgm:pt>
    <dgm:pt modelId="{FE9BC1B2-37CF-41C4-9D9E-2B9025DD5A4B}" type="pres">
      <dgm:prSet presAssocID="{10756025-6FDE-4F9E-BE56-E8EF391BCB00}" presName="dummyMaxCanvas" presStyleCnt="0">
        <dgm:presLayoutVars/>
      </dgm:prSet>
      <dgm:spPr/>
    </dgm:pt>
    <dgm:pt modelId="{43C0328A-771B-4516-8910-482F28EF5766}" type="pres">
      <dgm:prSet presAssocID="{10756025-6FDE-4F9E-BE56-E8EF391BCB00}" presName="TwoNodes_1" presStyleLbl="node1" presStyleIdx="0" presStyleCnt="2">
        <dgm:presLayoutVars>
          <dgm:bulletEnabled val="1"/>
        </dgm:presLayoutVars>
      </dgm:prSet>
      <dgm:spPr/>
    </dgm:pt>
    <dgm:pt modelId="{E6D2FA57-5993-4F39-B8E6-ACCF83DF5AA8}" type="pres">
      <dgm:prSet presAssocID="{10756025-6FDE-4F9E-BE56-E8EF391BCB00}" presName="TwoNodes_2" presStyleLbl="node1" presStyleIdx="1" presStyleCnt="2" custScaleX="85892">
        <dgm:presLayoutVars>
          <dgm:bulletEnabled val="1"/>
        </dgm:presLayoutVars>
      </dgm:prSet>
      <dgm:spPr/>
    </dgm:pt>
    <dgm:pt modelId="{63ADA6FE-23BA-4435-BB44-4A7B7EA2F9FE}" type="pres">
      <dgm:prSet presAssocID="{10756025-6FDE-4F9E-BE56-E8EF391BCB00}" presName="TwoConn_1-2" presStyleLbl="fgAccFollowNode1" presStyleIdx="0" presStyleCnt="1" custLinFactNeighborX="54687">
        <dgm:presLayoutVars>
          <dgm:bulletEnabled val="1"/>
        </dgm:presLayoutVars>
      </dgm:prSet>
      <dgm:spPr/>
    </dgm:pt>
    <dgm:pt modelId="{68A8802B-515C-431E-BEC8-BA02EA86359A}" type="pres">
      <dgm:prSet presAssocID="{10756025-6FDE-4F9E-BE56-E8EF391BCB00}" presName="TwoNodes_1_text" presStyleLbl="node1" presStyleIdx="1" presStyleCnt="2">
        <dgm:presLayoutVars>
          <dgm:bulletEnabled val="1"/>
        </dgm:presLayoutVars>
      </dgm:prSet>
      <dgm:spPr/>
    </dgm:pt>
    <dgm:pt modelId="{2322D208-40F9-4A0C-A589-D3C26256C285}" type="pres">
      <dgm:prSet presAssocID="{10756025-6FDE-4F9E-BE56-E8EF391BCB00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BDD51E08-767E-4C17-829B-3CA0ECD5F961}" type="presOf" srcId="{B1020F5A-D995-4C7D-A2FA-4F284851CC07}" destId="{68A8802B-515C-431E-BEC8-BA02EA86359A}" srcOrd="1" destOrd="0" presId="urn:microsoft.com/office/officeart/2005/8/layout/vProcess5"/>
    <dgm:cxn modelId="{27CEC109-7699-4D65-ADE8-6C1D6E69651D}" srcId="{10756025-6FDE-4F9E-BE56-E8EF391BCB00}" destId="{A576B665-92D7-4B2D-80A6-413D7A1B0057}" srcOrd="1" destOrd="0" parTransId="{161E617A-4DF4-42CA-989E-956891A0BEA2}" sibTransId="{9295E105-00E3-46A5-93C1-8A126AF1D75C}"/>
    <dgm:cxn modelId="{22CA4621-FAC9-42A3-ACCF-91D5D285CD5E}" type="presOf" srcId="{10756025-6FDE-4F9E-BE56-E8EF391BCB00}" destId="{3DB09AE8-FFE3-4474-9585-1C74FD07F93B}" srcOrd="0" destOrd="0" presId="urn:microsoft.com/office/officeart/2005/8/layout/vProcess5"/>
    <dgm:cxn modelId="{E05B4626-CEAA-4AB7-B294-8FD5D4D2867B}" srcId="{10756025-6FDE-4F9E-BE56-E8EF391BCB00}" destId="{B1020F5A-D995-4C7D-A2FA-4F284851CC07}" srcOrd="0" destOrd="0" parTransId="{E5B89F3A-313D-40B9-ABB7-BA42BCA5B9E0}" sibTransId="{200F9C39-3E7F-4830-9AD9-DEDC9634C2E0}"/>
    <dgm:cxn modelId="{E1FF3D2E-2196-4645-B8B7-28634F66E5F4}" type="presOf" srcId="{A576B665-92D7-4B2D-80A6-413D7A1B0057}" destId="{2322D208-40F9-4A0C-A589-D3C26256C285}" srcOrd="1" destOrd="0" presId="urn:microsoft.com/office/officeart/2005/8/layout/vProcess5"/>
    <dgm:cxn modelId="{00284D43-2AB3-4BD4-ADDA-C47ED6D59606}" type="presOf" srcId="{A576B665-92D7-4B2D-80A6-413D7A1B0057}" destId="{E6D2FA57-5993-4F39-B8E6-ACCF83DF5AA8}" srcOrd="0" destOrd="0" presId="urn:microsoft.com/office/officeart/2005/8/layout/vProcess5"/>
    <dgm:cxn modelId="{65C04FC4-F196-4D1A-80A4-8176C7089D14}" type="presOf" srcId="{200F9C39-3E7F-4830-9AD9-DEDC9634C2E0}" destId="{63ADA6FE-23BA-4435-BB44-4A7B7EA2F9FE}" srcOrd="0" destOrd="0" presId="urn:microsoft.com/office/officeart/2005/8/layout/vProcess5"/>
    <dgm:cxn modelId="{B6C331F0-0AB9-4495-8095-180C9F68668F}" type="presOf" srcId="{B1020F5A-D995-4C7D-A2FA-4F284851CC07}" destId="{43C0328A-771B-4516-8910-482F28EF5766}" srcOrd="0" destOrd="0" presId="urn:microsoft.com/office/officeart/2005/8/layout/vProcess5"/>
    <dgm:cxn modelId="{A458E6B6-9692-4629-AFE9-27FD33D1EA37}" type="presParOf" srcId="{3DB09AE8-FFE3-4474-9585-1C74FD07F93B}" destId="{FE9BC1B2-37CF-41C4-9D9E-2B9025DD5A4B}" srcOrd="0" destOrd="0" presId="urn:microsoft.com/office/officeart/2005/8/layout/vProcess5"/>
    <dgm:cxn modelId="{A9DF891A-F79B-434E-9AFC-F5FEF078ED3C}" type="presParOf" srcId="{3DB09AE8-FFE3-4474-9585-1C74FD07F93B}" destId="{43C0328A-771B-4516-8910-482F28EF5766}" srcOrd="1" destOrd="0" presId="urn:microsoft.com/office/officeart/2005/8/layout/vProcess5"/>
    <dgm:cxn modelId="{FC2F1E47-6542-48F7-8513-B7AFB78226C6}" type="presParOf" srcId="{3DB09AE8-FFE3-4474-9585-1C74FD07F93B}" destId="{E6D2FA57-5993-4F39-B8E6-ACCF83DF5AA8}" srcOrd="2" destOrd="0" presId="urn:microsoft.com/office/officeart/2005/8/layout/vProcess5"/>
    <dgm:cxn modelId="{6C5FCC22-C4CE-46DA-815F-94154EE1681F}" type="presParOf" srcId="{3DB09AE8-FFE3-4474-9585-1C74FD07F93B}" destId="{63ADA6FE-23BA-4435-BB44-4A7B7EA2F9FE}" srcOrd="3" destOrd="0" presId="urn:microsoft.com/office/officeart/2005/8/layout/vProcess5"/>
    <dgm:cxn modelId="{09B51018-66A9-404E-A18B-F6A4B15F443D}" type="presParOf" srcId="{3DB09AE8-FFE3-4474-9585-1C74FD07F93B}" destId="{68A8802B-515C-431E-BEC8-BA02EA86359A}" srcOrd="4" destOrd="0" presId="urn:microsoft.com/office/officeart/2005/8/layout/vProcess5"/>
    <dgm:cxn modelId="{BCD10020-2060-4011-ABA3-C6B09854CB1F}" type="presParOf" srcId="{3DB09AE8-FFE3-4474-9585-1C74FD07F93B}" destId="{2322D208-40F9-4A0C-A589-D3C26256C28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AC96D0-B7E3-4F21-A8C7-A623BB7211D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7CC1DF7-2999-4B4E-8CF3-68E8B48919FA}">
      <dgm:prSet phldrT="[Testo]"/>
      <dgm:spPr/>
      <dgm:t>
        <a:bodyPr/>
        <a:lstStyle/>
        <a:p>
          <a:r>
            <a:rPr lang="it-IT" dirty="0"/>
            <a:t>ATP </a:t>
          </a:r>
          <a:r>
            <a:rPr lang="it-IT" dirty="0" err="1"/>
            <a:t>regulate</a:t>
          </a:r>
          <a:r>
            <a:rPr lang="it-IT" dirty="0"/>
            <a:t> K(ATP) channels, in </a:t>
          </a:r>
          <a:r>
            <a:rPr lang="it-IT" dirty="0" err="1"/>
            <a:t>particular</a:t>
          </a:r>
          <a:r>
            <a:rPr lang="it-IT" dirty="0"/>
            <a:t>, ATP induce the closing of </a:t>
          </a:r>
          <a:r>
            <a:rPr lang="it-IT" dirty="0" err="1"/>
            <a:t>these</a:t>
          </a:r>
          <a:r>
            <a:rPr lang="it-IT" dirty="0"/>
            <a:t> channels</a:t>
          </a:r>
        </a:p>
      </dgm:t>
    </dgm:pt>
    <dgm:pt modelId="{1000C79E-700C-4905-A14B-FDC7D4A7CCE0}" type="parTrans" cxnId="{5107A601-9F31-485D-A662-890B1685006A}">
      <dgm:prSet/>
      <dgm:spPr/>
      <dgm:t>
        <a:bodyPr/>
        <a:lstStyle/>
        <a:p>
          <a:endParaRPr lang="it-IT"/>
        </a:p>
      </dgm:t>
    </dgm:pt>
    <dgm:pt modelId="{3D209603-332B-40D1-8B86-B9E92358B5CE}" type="sibTrans" cxnId="{5107A601-9F31-485D-A662-890B1685006A}">
      <dgm:prSet/>
      <dgm:spPr/>
      <dgm:t>
        <a:bodyPr/>
        <a:lstStyle/>
        <a:p>
          <a:endParaRPr lang="it-IT"/>
        </a:p>
      </dgm:t>
    </dgm:pt>
    <dgm:pt modelId="{CE04FE75-F84E-4265-AE9A-96D95169E5CB}">
      <dgm:prSet phldrT="[Testo]"/>
      <dgm:spPr/>
      <dgm:t>
        <a:bodyPr/>
        <a:lstStyle/>
        <a:p>
          <a:r>
            <a:rPr lang="it-IT" dirty="0" err="1"/>
            <a:t>If</a:t>
          </a:r>
          <a:r>
            <a:rPr lang="it-IT" dirty="0"/>
            <a:t> </a:t>
          </a:r>
          <a:r>
            <a:rPr lang="it-IT" dirty="0" err="1"/>
            <a:t>these</a:t>
          </a:r>
          <a:r>
            <a:rPr lang="it-IT" dirty="0"/>
            <a:t> channels are </a:t>
          </a:r>
          <a:r>
            <a:rPr lang="it-IT" dirty="0" err="1"/>
            <a:t>closed</a:t>
          </a:r>
          <a:r>
            <a:rPr lang="it-IT" dirty="0"/>
            <a:t>, the membrane </a:t>
          </a:r>
          <a:r>
            <a:rPr lang="it-IT" dirty="0" err="1"/>
            <a:t>will</a:t>
          </a:r>
          <a:r>
            <a:rPr lang="it-IT" dirty="0"/>
            <a:t> </a:t>
          </a:r>
          <a:r>
            <a:rPr lang="it-IT" dirty="0" err="1"/>
            <a:t>depolarize</a:t>
          </a:r>
          <a:r>
            <a:rPr lang="it-IT" dirty="0"/>
            <a:t>, </a:t>
          </a:r>
          <a:r>
            <a:rPr lang="it-IT" dirty="0" err="1"/>
            <a:t>inducing</a:t>
          </a:r>
          <a:r>
            <a:rPr lang="it-IT" dirty="0"/>
            <a:t> an </a:t>
          </a:r>
          <a:r>
            <a:rPr lang="it-IT" dirty="0" err="1"/>
            <a:t>higher</a:t>
          </a:r>
          <a:r>
            <a:rPr lang="it-IT" dirty="0"/>
            <a:t> </a:t>
          </a:r>
          <a:r>
            <a:rPr lang="it-IT" dirty="0" err="1"/>
            <a:t>neuronal</a:t>
          </a:r>
          <a:r>
            <a:rPr lang="it-IT" dirty="0"/>
            <a:t> </a:t>
          </a:r>
          <a:r>
            <a:rPr lang="it-IT" dirty="0" err="1"/>
            <a:t>excitability</a:t>
          </a:r>
          <a:endParaRPr lang="it-IT" dirty="0"/>
        </a:p>
      </dgm:t>
    </dgm:pt>
    <dgm:pt modelId="{86BA1491-8968-43CC-8017-7EF06F55AAC5}" type="parTrans" cxnId="{FD1EC8CC-93BF-4B04-9956-C6D15C2A5F2A}">
      <dgm:prSet/>
      <dgm:spPr/>
      <dgm:t>
        <a:bodyPr/>
        <a:lstStyle/>
        <a:p>
          <a:endParaRPr lang="it-IT"/>
        </a:p>
      </dgm:t>
    </dgm:pt>
    <dgm:pt modelId="{2CCA1BA6-892C-4976-AE79-4320E365719A}" type="sibTrans" cxnId="{FD1EC8CC-93BF-4B04-9956-C6D15C2A5F2A}">
      <dgm:prSet/>
      <dgm:spPr/>
      <dgm:t>
        <a:bodyPr/>
        <a:lstStyle/>
        <a:p>
          <a:endParaRPr lang="it-IT"/>
        </a:p>
      </dgm:t>
    </dgm:pt>
    <dgm:pt modelId="{394738BA-1DDA-4E7F-8E93-30767C60F02D}">
      <dgm:prSet phldrT="[Testo]"/>
      <dgm:spPr/>
      <dgm:t>
        <a:bodyPr/>
        <a:lstStyle/>
        <a:p>
          <a:r>
            <a:rPr lang="it-IT" dirty="0"/>
            <a:t>A high </a:t>
          </a:r>
          <a:r>
            <a:rPr lang="it-IT" dirty="0" err="1"/>
            <a:t>neuronal</a:t>
          </a:r>
          <a:r>
            <a:rPr lang="it-IT" dirty="0"/>
            <a:t> activity </a:t>
          </a:r>
          <a:r>
            <a:rPr lang="it-IT" dirty="0" err="1"/>
            <a:t>will</a:t>
          </a:r>
          <a:r>
            <a:rPr lang="it-IT" dirty="0"/>
            <a:t> </a:t>
          </a:r>
          <a:r>
            <a:rPr lang="it-IT" dirty="0" err="1"/>
            <a:t>regulate</a:t>
          </a:r>
          <a:r>
            <a:rPr lang="it-IT" dirty="0"/>
            <a:t> the gene </a:t>
          </a:r>
          <a:r>
            <a:rPr lang="it-IT" dirty="0" err="1"/>
            <a:t>expression</a:t>
          </a:r>
          <a:r>
            <a:rPr lang="it-IT" dirty="0"/>
            <a:t>, in </a:t>
          </a:r>
          <a:r>
            <a:rPr lang="it-IT" dirty="0" err="1"/>
            <a:t>particular</a:t>
          </a:r>
          <a:r>
            <a:rPr lang="it-IT" dirty="0"/>
            <a:t>, the </a:t>
          </a:r>
          <a:r>
            <a:rPr lang="it-IT" dirty="0" err="1"/>
            <a:t>cell</a:t>
          </a:r>
          <a:r>
            <a:rPr lang="it-IT" dirty="0"/>
            <a:t> </a:t>
          </a:r>
          <a:r>
            <a:rPr lang="it-IT" dirty="0" err="1"/>
            <a:t>will</a:t>
          </a:r>
          <a:r>
            <a:rPr lang="it-IT" dirty="0"/>
            <a:t> produce a high </a:t>
          </a:r>
          <a:r>
            <a:rPr lang="it-IT" dirty="0" err="1"/>
            <a:t>amount</a:t>
          </a:r>
          <a:r>
            <a:rPr lang="it-IT" dirty="0"/>
            <a:t> of A</a:t>
          </a:r>
          <a:r>
            <a:rPr lang="el-GR" dirty="0"/>
            <a:t>β</a:t>
          </a:r>
          <a:endParaRPr lang="it-IT" dirty="0"/>
        </a:p>
      </dgm:t>
    </dgm:pt>
    <dgm:pt modelId="{8274FAF1-8286-424C-A390-D4912CF4CF6D}" type="parTrans" cxnId="{9A6DE00C-63C1-444D-A392-30C34DC8BFE3}">
      <dgm:prSet/>
      <dgm:spPr/>
      <dgm:t>
        <a:bodyPr/>
        <a:lstStyle/>
        <a:p>
          <a:endParaRPr lang="it-IT"/>
        </a:p>
      </dgm:t>
    </dgm:pt>
    <dgm:pt modelId="{794D49EB-B749-4CDB-8978-B04C5A8FF158}" type="sibTrans" cxnId="{9A6DE00C-63C1-444D-A392-30C34DC8BFE3}">
      <dgm:prSet/>
      <dgm:spPr/>
      <dgm:t>
        <a:bodyPr/>
        <a:lstStyle/>
        <a:p>
          <a:endParaRPr lang="it-IT"/>
        </a:p>
      </dgm:t>
    </dgm:pt>
    <dgm:pt modelId="{A889F07E-7DC0-4D8D-9DB6-65061895CA8D}" type="pres">
      <dgm:prSet presAssocID="{B6AC96D0-B7E3-4F21-A8C7-A623BB7211DA}" presName="outerComposite" presStyleCnt="0">
        <dgm:presLayoutVars>
          <dgm:chMax val="5"/>
          <dgm:dir/>
          <dgm:resizeHandles val="exact"/>
        </dgm:presLayoutVars>
      </dgm:prSet>
      <dgm:spPr/>
    </dgm:pt>
    <dgm:pt modelId="{3EA7CFD2-CC4E-4B72-8A52-BEFF0EC1AD2B}" type="pres">
      <dgm:prSet presAssocID="{B6AC96D0-B7E3-4F21-A8C7-A623BB7211DA}" presName="dummyMaxCanvas" presStyleCnt="0">
        <dgm:presLayoutVars/>
      </dgm:prSet>
      <dgm:spPr/>
    </dgm:pt>
    <dgm:pt modelId="{D9CF2FC9-6DF6-419F-9FB9-07404CBEC6A9}" type="pres">
      <dgm:prSet presAssocID="{B6AC96D0-B7E3-4F21-A8C7-A623BB7211DA}" presName="ThreeNodes_1" presStyleLbl="node1" presStyleIdx="0" presStyleCnt="3" custLinFactNeighborY="1185">
        <dgm:presLayoutVars>
          <dgm:bulletEnabled val="1"/>
        </dgm:presLayoutVars>
      </dgm:prSet>
      <dgm:spPr/>
    </dgm:pt>
    <dgm:pt modelId="{9BC07FE6-B82D-40BD-AAA2-291311FFBD3F}" type="pres">
      <dgm:prSet presAssocID="{B6AC96D0-B7E3-4F21-A8C7-A623BB7211DA}" presName="ThreeNodes_2" presStyleLbl="node1" presStyleIdx="1" presStyleCnt="3">
        <dgm:presLayoutVars>
          <dgm:bulletEnabled val="1"/>
        </dgm:presLayoutVars>
      </dgm:prSet>
      <dgm:spPr/>
    </dgm:pt>
    <dgm:pt modelId="{CA896C65-FB17-4E11-A4C0-DBD1AD3F7DC9}" type="pres">
      <dgm:prSet presAssocID="{B6AC96D0-B7E3-4F21-A8C7-A623BB7211DA}" presName="ThreeNodes_3" presStyleLbl="node1" presStyleIdx="2" presStyleCnt="3">
        <dgm:presLayoutVars>
          <dgm:bulletEnabled val="1"/>
        </dgm:presLayoutVars>
      </dgm:prSet>
      <dgm:spPr/>
    </dgm:pt>
    <dgm:pt modelId="{13BE9970-257F-40A2-9F33-E110176B88C9}" type="pres">
      <dgm:prSet presAssocID="{B6AC96D0-B7E3-4F21-A8C7-A623BB7211DA}" presName="ThreeConn_1-2" presStyleLbl="fgAccFollowNode1" presStyleIdx="0" presStyleCnt="2">
        <dgm:presLayoutVars>
          <dgm:bulletEnabled val="1"/>
        </dgm:presLayoutVars>
      </dgm:prSet>
      <dgm:spPr/>
    </dgm:pt>
    <dgm:pt modelId="{B8AD43EA-DB1C-4897-81E0-13906398E22C}" type="pres">
      <dgm:prSet presAssocID="{B6AC96D0-B7E3-4F21-A8C7-A623BB7211DA}" presName="ThreeConn_2-3" presStyleLbl="fgAccFollowNode1" presStyleIdx="1" presStyleCnt="2">
        <dgm:presLayoutVars>
          <dgm:bulletEnabled val="1"/>
        </dgm:presLayoutVars>
      </dgm:prSet>
      <dgm:spPr/>
    </dgm:pt>
    <dgm:pt modelId="{39099C0A-628F-413A-BAA3-8EB01F1A5659}" type="pres">
      <dgm:prSet presAssocID="{B6AC96D0-B7E3-4F21-A8C7-A623BB7211DA}" presName="ThreeNodes_1_text" presStyleLbl="node1" presStyleIdx="2" presStyleCnt="3">
        <dgm:presLayoutVars>
          <dgm:bulletEnabled val="1"/>
        </dgm:presLayoutVars>
      </dgm:prSet>
      <dgm:spPr/>
    </dgm:pt>
    <dgm:pt modelId="{FBF306CE-6EC4-4D27-9272-3D0493EE2F04}" type="pres">
      <dgm:prSet presAssocID="{B6AC96D0-B7E3-4F21-A8C7-A623BB7211DA}" presName="ThreeNodes_2_text" presStyleLbl="node1" presStyleIdx="2" presStyleCnt="3">
        <dgm:presLayoutVars>
          <dgm:bulletEnabled val="1"/>
        </dgm:presLayoutVars>
      </dgm:prSet>
      <dgm:spPr/>
    </dgm:pt>
    <dgm:pt modelId="{0D7AE7BF-432E-4A14-B839-616BD38E9B66}" type="pres">
      <dgm:prSet presAssocID="{B6AC96D0-B7E3-4F21-A8C7-A623BB7211D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107A601-9F31-485D-A662-890B1685006A}" srcId="{B6AC96D0-B7E3-4F21-A8C7-A623BB7211DA}" destId="{E7CC1DF7-2999-4B4E-8CF3-68E8B48919FA}" srcOrd="0" destOrd="0" parTransId="{1000C79E-700C-4905-A14B-FDC7D4A7CCE0}" sibTransId="{3D209603-332B-40D1-8B86-B9E92358B5CE}"/>
    <dgm:cxn modelId="{9A6DE00C-63C1-444D-A392-30C34DC8BFE3}" srcId="{B6AC96D0-B7E3-4F21-A8C7-A623BB7211DA}" destId="{394738BA-1DDA-4E7F-8E93-30767C60F02D}" srcOrd="2" destOrd="0" parTransId="{8274FAF1-8286-424C-A390-D4912CF4CF6D}" sibTransId="{794D49EB-B749-4CDB-8978-B04C5A8FF158}"/>
    <dgm:cxn modelId="{63244A67-2A06-4149-A068-280BAB458C03}" type="presOf" srcId="{B6AC96D0-B7E3-4F21-A8C7-A623BB7211DA}" destId="{A889F07E-7DC0-4D8D-9DB6-65061895CA8D}" srcOrd="0" destOrd="0" presId="urn:microsoft.com/office/officeart/2005/8/layout/vProcess5"/>
    <dgm:cxn modelId="{208B4777-F538-42D6-8FF5-A48DEAA9984F}" type="presOf" srcId="{394738BA-1DDA-4E7F-8E93-30767C60F02D}" destId="{0D7AE7BF-432E-4A14-B839-616BD38E9B66}" srcOrd="1" destOrd="0" presId="urn:microsoft.com/office/officeart/2005/8/layout/vProcess5"/>
    <dgm:cxn modelId="{E130777E-A6C8-4A3F-A3AA-EB5EA28C753E}" type="presOf" srcId="{E7CC1DF7-2999-4B4E-8CF3-68E8B48919FA}" destId="{39099C0A-628F-413A-BAA3-8EB01F1A5659}" srcOrd="1" destOrd="0" presId="urn:microsoft.com/office/officeart/2005/8/layout/vProcess5"/>
    <dgm:cxn modelId="{A12CE87E-AF6C-418D-BA89-B8D9585CB65B}" type="presOf" srcId="{E7CC1DF7-2999-4B4E-8CF3-68E8B48919FA}" destId="{D9CF2FC9-6DF6-419F-9FB9-07404CBEC6A9}" srcOrd="0" destOrd="0" presId="urn:microsoft.com/office/officeart/2005/8/layout/vProcess5"/>
    <dgm:cxn modelId="{A7655BAD-7EE9-45AB-B928-5F16618837DE}" type="presOf" srcId="{3D209603-332B-40D1-8B86-B9E92358B5CE}" destId="{13BE9970-257F-40A2-9F33-E110176B88C9}" srcOrd="0" destOrd="0" presId="urn:microsoft.com/office/officeart/2005/8/layout/vProcess5"/>
    <dgm:cxn modelId="{80442EBC-A1C6-45A6-986C-361B2C5ADFC4}" type="presOf" srcId="{394738BA-1DDA-4E7F-8E93-30767C60F02D}" destId="{CA896C65-FB17-4E11-A4C0-DBD1AD3F7DC9}" srcOrd="0" destOrd="0" presId="urn:microsoft.com/office/officeart/2005/8/layout/vProcess5"/>
    <dgm:cxn modelId="{FD1EC8CC-93BF-4B04-9956-C6D15C2A5F2A}" srcId="{B6AC96D0-B7E3-4F21-A8C7-A623BB7211DA}" destId="{CE04FE75-F84E-4265-AE9A-96D95169E5CB}" srcOrd="1" destOrd="0" parTransId="{86BA1491-8968-43CC-8017-7EF06F55AAC5}" sibTransId="{2CCA1BA6-892C-4976-AE79-4320E365719A}"/>
    <dgm:cxn modelId="{5D8A71D5-CDB4-4734-B8E0-9187DCEC18E6}" type="presOf" srcId="{CE04FE75-F84E-4265-AE9A-96D95169E5CB}" destId="{9BC07FE6-B82D-40BD-AAA2-291311FFBD3F}" srcOrd="0" destOrd="0" presId="urn:microsoft.com/office/officeart/2005/8/layout/vProcess5"/>
    <dgm:cxn modelId="{CDD934DE-655B-458A-87F9-8218A3445D42}" type="presOf" srcId="{2CCA1BA6-892C-4976-AE79-4320E365719A}" destId="{B8AD43EA-DB1C-4897-81E0-13906398E22C}" srcOrd="0" destOrd="0" presId="urn:microsoft.com/office/officeart/2005/8/layout/vProcess5"/>
    <dgm:cxn modelId="{9DED45E9-E2B3-4786-9EAA-4EF869DFD51B}" type="presOf" srcId="{CE04FE75-F84E-4265-AE9A-96D95169E5CB}" destId="{FBF306CE-6EC4-4D27-9272-3D0493EE2F04}" srcOrd="1" destOrd="0" presId="urn:microsoft.com/office/officeart/2005/8/layout/vProcess5"/>
    <dgm:cxn modelId="{09A438FC-15F2-40C7-AB62-EE06E5B2549D}" type="presParOf" srcId="{A889F07E-7DC0-4D8D-9DB6-65061895CA8D}" destId="{3EA7CFD2-CC4E-4B72-8A52-BEFF0EC1AD2B}" srcOrd="0" destOrd="0" presId="urn:microsoft.com/office/officeart/2005/8/layout/vProcess5"/>
    <dgm:cxn modelId="{4AFAD64A-285C-445B-BC14-107CFA62DE2E}" type="presParOf" srcId="{A889F07E-7DC0-4D8D-9DB6-65061895CA8D}" destId="{D9CF2FC9-6DF6-419F-9FB9-07404CBEC6A9}" srcOrd="1" destOrd="0" presId="urn:microsoft.com/office/officeart/2005/8/layout/vProcess5"/>
    <dgm:cxn modelId="{14127B25-DF59-4D98-8AE5-07993A129CFF}" type="presParOf" srcId="{A889F07E-7DC0-4D8D-9DB6-65061895CA8D}" destId="{9BC07FE6-B82D-40BD-AAA2-291311FFBD3F}" srcOrd="2" destOrd="0" presId="urn:microsoft.com/office/officeart/2005/8/layout/vProcess5"/>
    <dgm:cxn modelId="{10DA5DFA-AB54-420C-9789-AF3BB6DFBE0B}" type="presParOf" srcId="{A889F07E-7DC0-4D8D-9DB6-65061895CA8D}" destId="{CA896C65-FB17-4E11-A4C0-DBD1AD3F7DC9}" srcOrd="3" destOrd="0" presId="urn:microsoft.com/office/officeart/2005/8/layout/vProcess5"/>
    <dgm:cxn modelId="{369422AA-5040-47AA-8FE2-4F26F1563DBF}" type="presParOf" srcId="{A889F07E-7DC0-4D8D-9DB6-65061895CA8D}" destId="{13BE9970-257F-40A2-9F33-E110176B88C9}" srcOrd="4" destOrd="0" presId="urn:microsoft.com/office/officeart/2005/8/layout/vProcess5"/>
    <dgm:cxn modelId="{E3BEC414-3E22-44CE-98B5-026320458E59}" type="presParOf" srcId="{A889F07E-7DC0-4D8D-9DB6-65061895CA8D}" destId="{B8AD43EA-DB1C-4897-81E0-13906398E22C}" srcOrd="5" destOrd="0" presId="urn:microsoft.com/office/officeart/2005/8/layout/vProcess5"/>
    <dgm:cxn modelId="{B3975315-832E-4361-8419-0E8A7236790B}" type="presParOf" srcId="{A889F07E-7DC0-4D8D-9DB6-65061895CA8D}" destId="{39099C0A-628F-413A-BAA3-8EB01F1A5659}" srcOrd="6" destOrd="0" presId="urn:microsoft.com/office/officeart/2005/8/layout/vProcess5"/>
    <dgm:cxn modelId="{867D992D-9707-4127-8BD9-1C14A6DC6342}" type="presParOf" srcId="{A889F07E-7DC0-4D8D-9DB6-65061895CA8D}" destId="{FBF306CE-6EC4-4D27-9272-3D0493EE2F04}" srcOrd="7" destOrd="0" presId="urn:microsoft.com/office/officeart/2005/8/layout/vProcess5"/>
    <dgm:cxn modelId="{1D81154F-E7EF-453B-8A6A-DC0A441DFE76}" type="presParOf" srcId="{A889F07E-7DC0-4D8D-9DB6-65061895CA8D}" destId="{0D7AE7BF-432E-4A14-B839-616BD38E9B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7B6968-E70C-46DE-B462-DEB33175EE3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5D4A01C-9E65-4C3A-8449-4670CF5E6CC3}">
      <dgm:prSet phldrT="[Testo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dirty="0"/>
            <a:t>Insulin resistance induces the reduction of </a:t>
          </a:r>
          <a:r>
            <a:rPr lang="en-GB" sz="2000" dirty="0" err="1"/>
            <a:t>Akt</a:t>
          </a:r>
          <a:r>
            <a:rPr lang="en-GB" sz="2000" dirty="0"/>
            <a:t> activation</a:t>
          </a:r>
          <a:r>
            <a:rPr lang="en-GB" sz="2400" dirty="0"/>
            <a:t>.</a:t>
          </a:r>
        </a:p>
      </dgm:t>
    </dgm:pt>
    <dgm:pt modelId="{418D0EF6-52DB-444D-BFE3-07767CA2F553}" type="parTrans" cxnId="{797D6006-5B9F-4FEF-9469-6A8D5D25BADD}">
      <dgm:prSet/>
      <dgm:spPr/>
      <dgm:t>
        <a:bodyPr/>
        <a:lstStyle/>
        <a:p>
          <a:endParaRPr lang="en-GB"/>
        </a:p>
      </dgm:t>
    </dgm:pt>
    <dgm:pt modelId="{75F4389C-07C3-437C-A915-B14D422D0C2F}" type="sibTrans" cxnId="{797D6006-5B9F-4FEF-9469-6A8D5D25BADD}">
      <dgm:prSet/>
      <dgm:spPr/>
      <dgm:t>
        <a:bodyPr/>
        <a:lstStyle/>
        <a:p>
          <a:endParaRPr lang="en-GB"/>
        </a:p>
      </dgm:t>
    </dgm:pt>
    <dgm:pt modelId="{A254F982-D103-4961-9213-AB32517C1F75}">
      <dgm:prSet phldrT="[Testo]" custT="1"/>
      <dgm:spPr/>
      <dgm:t>
        <a:bodyPr/>
        <a:lstStyle/>
        <a:p>
          <a:pPr algn="ctr"/>
          <a:r>
            <a:rPr lang="en-GB" sz="2000" dirty="0"/>
            <a:t>The reduction of </a:t>
          </a:r>
          <a:r>
            <a:rPr lang="en-GB" sz="2000" dirty="0" err="1"/>
            <a:t>Akt</a:t>
          </a:r>
          <a:r>
            <a:rPr lang="en-GB" sz="2000" dirty="0"/>
            <a:t> activation enhances the activation of GSK3</a:t>
          </a:r>
          <a:r>
            <a:rPr lang="el-GR" sz="2000" dirty="0"/>
            <a:t>β</a:t>
          </a:r>
          <a:r>
            <a:rPr lang="it-IT" sz="2000" dirty="0"/>
            <a:t>.</a:t>
          </a:r>
          <a:endParaRPr lang="en-GB" sz="2000" dirty="0"/>
        </a:p>
      </dgm:t>
    </dgm:pt>
    <dgm:pt modelId="{3352F4C5-639C-4224-BC1E-D2869297F59D}" type="parTrans" cxnId="{DA578CC2-F95F-4761-93D2-AD74F76CAC93}">
      <dgm:prSet/>
      <dgm:spPr/>
      <dgm:t>
        <a:bodyPr/>
        <a:lstStyle/>
        <a:p>
          <a:endParaRPr lang="en-GB"/>
        </a:p>
      </dgm:t>
    </dgm:pt>
    <dgm:pt modelId="{414D9375-39E9-4D7E-8A9A-3AA940DAB02F}" type="sibTrans" cxnId="{DA578CC2-F95F-4761-93D2-AD74F76CAC93}">
      <dgm:prSet/>
      <dgm:spPr/>
      <dgm:t>
        <a:bodyPr/>
        <a:lstStyle/>
        <a:p>
          <a:endParaRPr lang="en-GB"/>
        </a:p>
      </dgm:t>
    </dgm:pt>
    <dgm:pt modelId="{3C008EB4-15BA-47BE-AF2F-6BFA2A27DDFB}">
      <dgm:prSet phldrT="[Testo]" custT="1"/>
      <dgm:spPr/>
      <dgm:t>
        <a:bodyPr/>
        <a:lstStyle/>
        <a:p>
          <a:pPr algn="ctr"/>
          <a:r>
            <a:rPr lang="it-IT" sz="2000" dirty="0"/>
            <a:t>The </a:t>
          </a:r>
          <a:r>
            <a:rPr lang="it-IT" sz="2000" dirty="0" err="1"/>
            <a:t>induction</a:t>
          </a:r>
          <a:r>
            <a:rPr lang="it-IT" sz="2000" dirty="0"/>
            <a:t> of </a:t>
          </a:r>
          <a:r>
            <a:rPr lang="en-GB" sz="2000" dirty="0"/>
            <a:t>GSK3</a:t>
          </a:r>
          <a:r>
            <a:rPr lang="el-GR" sz="2000" dirty="0"/>
            <a:t>β</a:t>
          </a:r>
          <a:r>
            <a:rPr lang="en-GB" sz="2000" dirty="0"/>
            <a:t> activity leads to </a:t>
          </a:r>
          <a:r>
            <a:rPr lang="el-GR" sz="2000" dirty="0"/>
            <a:t>τ </a:t>
          </a:r>
          <a:r>
            <a:rPr lang="en-GB" sz="2000" dirty="0"/>
            <a:t>phosphorylation.</a:t>
          </a:r>
        </a:p>
      </dgm:t>
    </dgm:pt>
    <dgm:pt modelId="{39F523FD-AE4C-4CFA-B325-DBC41E342F7C}" type="parTrans" cxnId="{D857008C-A8A7-442C-A07F-D9FCBBD182DA}">
      <dgm:prSet/>
      <dgm:spPr/>
      <dgm:t>
        <a:bodyPr/>
        <a:lstStyle/>
        <a:p>
          <a:endParaRPr lang="en-GB"/>
        </a:p>
      </dgm:t>
    </dgm:pt>
    <dgm:pt modelId="{D3564AEA-3FF9-4E4A-8E3D-0C8C758B743D}" type="sibTrans" cxnId="{D857008C-A8A7-442C-A07F-D9FCBBD182DA}">
      <dgm:prSet/>
      <dgm:spPr/>
      <dgm:t>
        <a:bodyPr/>
        <a:lstStyle/>
        <a:p>
          <a:endParaRPr lang="en-GB"/>
        </a:p>
      </dgm:t>
    </dgm:pt>
    <dgm:pt modelId="{A9C4B61B-0DF9-482F-BF6F-38AF30B0CD18}">
      <dgm:prSet custT="1"/>
      <dgm:spPr/>
      <dgm:t>
        <a:bodyPr/>
        <a:lstStyle/>
        <a:p>
          <a:pPr algn="ctr"/>
          <a:r>
            <a:rPr lang="en-GB" sz="1800" dirty="0"/>
            <a:t>When </a:t>
          </a:r>
          <a:r>
            <a:rPr lang="el-GR" sz="1800" dirty="0"/>
            <a:t>τ </a:t>
          </a:r>
          <a:r>
            <a:rPr lang="it-IT" sz="1800" dirty="0" err="1"/>
            <a:t>is</a:t>
          </a:r>
          <a:r>
            <a:rPr lang="it-IT" sz="1800" dirty="0"/>
            <a:t> </a:t>
          </a:r>
          <a:r>
            <a:rPr lang="it-IT" sz="1800" dirty="0" err="1"/>
            <a:t>hyper</a:t>
          </a:r>
          <a:r>
            <a:rPr lang="en-GB" sz="1800" dirty="0"/>
            <a:t>phosphorylated, it forms the neurofibrillary tangles causing neurodegeneration</a:t>
          </a:r>
          <a:r>
            <a:rPr lang="en-GB" sz="2000" dirty="0"/>
            <a:t>.</a:t>
          </a:r>
          <a:endParaRPr lang="it-IT" sz="2000" dirty="0"/>
        </a:p>
      </dgm:t>
    </dgm:pt>
    <dgm:pt modelId="{79B7263E-A475-4E1B-BA21-666B80DD3FC2}" type="parTrans" cxnId="{F94DF59C-D275-49FB-866E-417CA164D313}">
      <dgm:prSet/>
      <dgm:spPr/>
      <dgm:t>
        <a:bodyPr/>
        <a:lstStyle/>
        <a:p>
          <a:endParaRPr lang="en-GB"/>
        </a:p>
      </dgm:t>
    </dgm:pt>
    <dgm:pt modelId="{3F5353C6-2ED6-4946-8BAA-5B5FEC7F0A20}" type="sibTrans" cxnId="{F94DF59C-D275-49FB-866E-417CA164D313}">
      <dgm:prSet/>
      <dgm:spPr/>
      <dgm:t>
        <a:bodyPr/>
        <a:lstStyle/>
        <a:p>
          <a:endParaRPr lang="en-GB"/>
        </a:p>
      </dgm:t>
    </dgm:pt>
    <dgm:pt modelId="{A3A41CF0-16F4-449E-9138-8A34B3856930}" type="pres">
      <dgm:prSet presAssocID="{AA7B6968-E70C-46DE-B462-DEB33175EE38}" presName="outerComposite" presStyleCnt="0">
        <dgm:presLayoutVars>
          <dgm:chMax val="5"/>
          <dgm:dir/>
          <dgm:resizeHandles val="exact"/>
        </dgm:presLayoutVars>
      </dgm:prSet>
      <dgm:spPr/>
    </dgm:pt>
    <dgm:pt modelId="{91852A81-1F28-4FD8-9633-DE68955143B8}" type="pres">
      <dgm:prSet presAssocID="{AA7B6968-E70C-46DE-B462-DEB33175EE38}" presName="dummyMaxCanvas" presStyleCnt="0">
        <dgm:presLayoutVars/>
      </dgm:prSet>
      <dgm:spPr/>
    </dgm:pt>
    <dgm:pt modelId="{A54134E6-FAC8-468F-99E7-6F9EB88F0135}" type="pres">
      <dgm:prSet presAssocID="{AA7B6968-E70C-46DE-B462-DEB33175EE38}" presName="FourNodes_1" presStyleLbl="node1" presStyleIdx="0" presStyleCnt="4" custLinFactNeighborX="-164">
        <dgm:presLayoutVars>
          <dgm:bulletEnabled val="1"/>
        </dgm:presLayoutVars>
      </dgm:prSet>
      <dgm:spPr/>
    </dgm:pt>
    <dgm:pt modelId="{7767FDBA-BFEF-48ED-ACF1-B8C6E9376A65}" type="pres">
      <dgm:prSet presAssocID="{AA7B6968-E70C-46DE-B462-DEB33175EE38}" presName="FourNodes_2" presStyleLbl="node1" presStyleIdx="1" presStyleCnt="4">
        <dgm:presLayoutVars>
          <dgm:bulletEnabled val="1"/>
        </dgm:presLayoutVars>
      </dgm:prSet>
      <dgm:spPr/>
    </dgm:pt>
    <dgm:pt modelId="{A823F371-73EF-433D-BF2B-EA0208DD660C}" type="pres">
      <dgm:prSet presAssocID="{AA7B6968-E70C-46DE-B462-DEB33175EE38}" presName="FourNodes_3" presStyleLbl="node1" presStyleIdx="2" presStyleCnt="4">
        <dgm:presLayoutVars>
          <dgm:bulletEnabled val="1"/>
        </dgm:presLayoutVars>
      </dgm:prSet>
      <dgm:spPr/>
    </dgm:pt>
    <dgm:pt modelId="{FCD7413F-FCA8-444A-8200-427401D017F9}" type="pres">
      <dgm:prSet presAssocID="{AA7B6968-E70C-46DE-B462-DEB33175EE38}" presName="FourNodes_4" presStyleLbl="node1" presStyleIdx="3" presStyleCnt="4" custScaleX="106741" custScaleY="102539" custLinFactNeighborY="36853">
        <dgm:presLayoutVars>
          <dgm:bulletEnabled val="1"/>
        </dgm:presLayoutVars>
      </dgm:prSet>
      <dgm:spPr/>
    </dgm:pt>
    <dgm:pt modelId="{9AB4976B-5EB8-4F69-A609-C24C83688980}" type="pres">
      <dgm:prSet presAssocID="{AA7B6968-E70C-46DE-B462-DEB33175EE38}" presName="FourConn_1-2" presStyleLbl="fgAccFollowNode1" presStyleIdx="0" presStyleCnt="3">
        <dgm:presLayoutVars>
          <dgm:bulletEnabled val="1"/>
        </dgm:presLayoutVars>
      </dgm:prSet>
      <dgm:spPr/>
    </dgm:pt>
    <dgm:pt modelId="{F3CCF4C7-3EFC-457F-8210-1388C68C9F30}" type="pres">
      <dgm:prSet presAssocID="{AA7B6968-E70C-46DE-B462-DEB33175EE38}" presName="FourConn_2-3" presStyleLbl="fgAccFollowNode1" presStyleIdx="1" presStyleCnt="3">
        <dgm:presLayoutVars>
          <dgm:bulletEnabled val="1"/>
        </dgm:presLayoutVars>
      </dgm:prSet>
      <dgm:spPr/>
    </dgm:pt>
    <dgm:pt modelId="{4FF9BD19-2990-4AA2-AE8D-53E70A912A27}" type="pres">
      <dgm:prSet presAssocID="{AA7B6968-E70C-46DE-B462-DEB33175EE38}" presName="FourConn_3-4" presStyleLbl="fgAccFollowNode1" presStyleIdx="2" presStyleCnt="3">
        <dgm:presLayoutVars>
          <dgm:bulletEnabled val="1"/>
        </dgm:presLayoutVars>
      </dgm:prSet>
      <dgm:spPr/>
    </dgm:pt>
    <dgm:pt modelId="{6B3D490D-BAA7-43E7-9EC6-735518AD5326}" type="pres">
      <dgm:prSet presAssocID="{AA7B6968-E70C-46DE-B462-DEB33175EE38}" presName="FourNodes_1_text" presStyleLbl="node1" presStyleIdx="3" presStyleCnt="4">
        <dgm:presLayoutVars>
          <dgm:bulletEnabled val="1"/>
        </dgm:presLayoutVars>
      </dgm:prSet>
      <dgm:spPr/>
    </dgm:pt>
    <dgm:pt modelId="{BBEE3C1C-412E-4318-ADDC-17293B83D190}" type="pres">
      <dgm:prSet presAssocID="{AA7B6968-E70C-46DE-B462-DEB33175EE38}" presName="FourNodes_2_text" presStyleLbl="node1" presStyleIdx="3" presStyleCnt="4">
        <dgm:presLayoutVars>
          <dgm:bulletEnabled val="1"/>
        </dgm:presLayoutVars>
      </dgm:prSet>
      <dgm:spPr/>
    </dgm:pt>
    <dgm:pt modelId="{FB886E5A-713E-4FB8-8A86-2F01AC76F59E}" type="pres">
      <dgm:prSet presAssocID="{AA7B6968-E70C-46DE-B462-DEB33175EE38}" presName="FourNodes_3_text" presStyleLbl="node1" presStyleIdx="3" presStyleCnt="4">
        <dgm:presLayoutVars>
          <dgm:bulletEnabled val="1"/>
        </dgm:presLayoutVars>
      </dgm:prSet>
      <dgm:spPr/>
    </dgm:pt>
    <dgm:pt modelId="{91C0F895-EF70-4F89-8B01-5C76B01088D3}" type="pres">
      <dgm:prSet presAssocID="{AA7B6968-E70C-46DE-B462-DEB33175EE3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72B4601-D316-48BB-AA4D-9A7B670B4D7A}" type="presOf" srcId="{75F4389C-07C3-437C-A915-B14D422D0C2F}" destId="{9AB4976B-5EB8-4F69-A609-C24C83688980}" srcOrd="0" destOrd="0" presId="urn:microsoft.com/office/officeart/2005/8/layout/vProcess5"/>
    <dgm:cxn modelId="{64F54C04-3FF6-4A78-B036-40E292ED8AA0}" type="presOf" srcId="{A254F982-D103-4961-9213-AB32517C1F75}" destId="{BBEE3C1C-412E-4318-ADDC-17293B83D190}" srcOrd="1" destOrd="0" presId="urn:microsoft.com/office/officeart/2005/8/layout/vProcess5"/>
    <dgm:cxn modelId="{797D6006-5B9F-4FEF-9469-6A8D5D25BADD}" srcId="{AA7B6968-E70C-46DE-B462-DEB33175EE38}" destId="{E5D4A01C-9E65-4C3A-8449-4670CF5E6CC3}" srcOrd="0" destOrd="0" parTransId="{418D0EF6-52DB-444D-BFE3-07767CA2F553}" sibTransId="{75F4389C-07C3-437C-A915-B14D422D0C2F}"/>
    <dgm:cxn modelId="{D1393638-EEE9-410E-8750-7698618DD0D0}" type="presOf" srcId="{AA7B6968-E70C-46DE-B462-DEB33175EE38}" destId="{A3A41CF0-16F4-449E-9138-8A34B3856930}" srcOrd="0" destOrd="0" presId="urn:microsoft.com/office/officeart/2005/8/layout/vProcess5"/>
    <dgm:cxn modelId="{3CE2923A-B8F7-4A30-AD52-8F9983896DF5}" type="presOf" srcId="{E5D4A01C-9E65-4C3A-8449-4670CF5E6CC3}" destId="{A54134E6-FAC8-468F-99E7-6F9EB88F0135}" srcOrd="0" destOrd="0" presId="urn:microsoft.com/office/officeart/2005/8/layout/vProcess5"/>
    <dgm:cxn modelId="{A5D6D245-72FC-4C1B-9954-0CFFFDE848DD}" type="presOf" srcId="{3C008EB4-15BA-47BE-AF2F-6BFA2A27DDFB}" destId="{FB886E5A-713E-4FB8-8A86-2F01AC76F59E}" srcOrd="1" destOrd="0" presId="urn:microsoft.com/office/officeart/2005/8/layout/vProcess5"/>
    <dgm:cxn modelId="{BFE66D66-F8F8-4C3E-94F8-D819B817EBF9}" type="presOf" srcId="{414D9375-39E9-4D7E-8A9A-3AA940DAB02F}" destId="{F3CCF4C7-3EFC-457F-8210-1388C68C9F30}" srcOrd="0" destOrd="0" presId="urn:microsoft.com/office/officeart/2005/8/layout/vProcess5"/>
    <dgm:cxn modelId="{F907E27A-2B01-4D19-AA7E-B23018D127F9}" type="presOf" srcId="{A9C4B61B-0DF9-482F-BF6F-38AF30B0CD18}" destId="{91C0F895-EF70-4F89-8B01-5C76B01088D3}" srcOrd="1" destOrd="0" presId="urn:microsoft.com/office/officeart/2005/8/layout/vProcess5"/>
    <dgm:cxn modelId="{D857008C-A8A7-442C-A07F-D9FCBBD182DA}" srcId="{AA7B6968-E70C-46DE-B462-DEB33175EE38}" destId="{3C008EB4-15BA-47BE-AF2F-6BFA2A27DDFB}" srcOrd="2" destOrd="0" parTransId="{39F523FD-AE4C-4CFA-B325-DBC41E342F7C}" sibTransId="{D3564AEA-3FF9-4E4A-8E3D-0C8C758B743D}"/>
    <dgm:cxn modelId="{F94DF59C-D275-49FB-866E-417CA164D313}" srcId="{AA7B6968-E70C-46DE-B462-DEB33175EE38}" destId="{A9C4B61B-0DF9-482F-BF6F-38AF30B0CD18}" srcOrd="3" destOrd="0" parTransId="{79B7263E-A475-4E1B-BA21-666B80DD3FC2}" sibTransId="{3F5353C6-2ED6-4946-8BAA-5B5FEC7F0A20}"/>
    <dgm:cxn modelId="{725620A5-EC68-4589-AF58-64839D8BB92D}" type="presOf" srcId="{A9C4B61B-0DF9-482F-BF6F-38AF30B0CD18}" destId="{FCD7413F-FCA8-444A-8200-427401D017F9}" srcOrd="0" destOrd="0" presId="urn:microsoft.com/office/officeart/2005/8/layout/vProcess5"/>
    <dgm:cxn modelId="{F2B781AA-F0F0-4CF5-8841-C64EB98D2EE1}" type="presOf" srcId="{3C008EB4-15BA-47BE-AF2F-6BFA2A27DDFB}" destId="{A823F371-73EF-433D-BF2B-EA0208DD660C}" srcOrd="0" destOrd="0" presId="urn:microsoft.com/office/officeart/2005/8/layout/vProcess5"/>
    <dgm:cxn modelId="{25F2F9BA-34C4-4CE8-957D-FF9F6ADC04CE}" type="presOf" srcId="{A254F982-D103-4961-9213-AB32517C1F75}" destId="{7767FDBA-BFEF-48ED-ACF1-B8C6E9376A65}" srcOrd="0" destOrd="0" presId="urn:microsoft.com/office/officeart/2005/8/layout/vProcess5"/>
    <dgm:cxn modelId="{DA578CC2-F95F-4761-93D2-AD74F76CAC93}" srcId="{AA7B6968-E70C-46DE-B462-DEB33175EE38}" destId="{A254F982-D103-4961-9213-AB32517C1F75}" srcOrd="1" destOrd="0" parTransId="{3352F4C5-639C-4224-BC1E-D2869297F59D}" sibTransId="{414D9375-39E9-4D7E-8A9A-3AA940DAB02F}"/>
    <dgm:cxn modelId="{A4B9B9E6-5929-4AD0-8C5F-FC5BFDCD0A4F}" type="presOf" srcId="{D3564AEA-3FF9-4E4A-8E3D-0C8C758B743D}" destId="{4FF9BD19-2990-4AA2-AE8D-53E70A912A27}" srcOrd="0" destOrd="0" presId="urn:microsoft.com/office/officeart/2005/8/layout/vProcess5"/>
    <dgm:cxn modelId="{08D78FEB-202C-47C4-AF38-2C134418077F}" type="presOf" srcId="{E5D4A01C-9E65-4C3A-8449-4670CF5E6CC3}" destId="{6B3D490D-BAA7-43E7-9EC6-735518AD5326}" srcOrd="1" destOrd="0" presId="urn:microsoft.com/office/officeart/2005/8/layout/vProcess5"/>
    <dgm:cxn modelId="{7D631259-F99B-423B-BC62-E4CC21B66D5A}" type="presParOf" srcId="{A3A41CF0-16F4-449E-9138-8A34B3856930}" destId="{91852A81-1F28-4FD8-9633-DE68955143B8}" srcOrd="0" destOrd="0" presId="urn:microsoft.com/office/officeart/2005/8/layout/vProcess5"/>
    <dgm:cxn modelId="{2D257AA2-3E7F-4D30-ABFC-8C4EE123F321}" type="presParOf" srcId="{A3A41CF0-16F4-449E-9138-8A34B3856930}" destId="{A54134E6-FAC8-468F-99E7-6F9EB88F0135}" srcOrd="1" destOrd="0" presId="urn:microsoft.com/office/officeart/2005/8/layout/vProcess5"/>
    <dgm:cxn modelId="{3F936A68-465C-4CBA-A530-9DA56C3E2D24}" type="presParOf" srcId="{A3A41CF0-16F4-449E-9138-8A34B3856930}" destId="{7767FDBA-BFEF-48ED-ACF1-B8C6E9376A65}" srcOrd="2" destOrd="0" presId="urn:microsoft.com/office/officeart/2005/8/layout/vProcess5"/>
    <dgm:cxn modelId="{7B1ABCA7-47FD-4584-BA84-F31F4D0F1E16}" type="presParOf" srcId="{A3A41CF0-16F4-449E-9138-8A34B3856930}" destId="{A823F371-73EF-433D-BF2B-EA0208DD660C}" srcOrd="3" destOrd="0" presId="urn:microsoft.com/office/officeart/2005/8/layout/vProcess5"/>
    <dgm:cxn modelId="{474AF934-4803-471C-ABD1-86FA0311FC41}" type="presParOf" srcId="{A3A41CF0-16F4-449E-9138-8A34B3856930}" destId="{FCD7413F-FCA8-444A-8200-427401D017F9}" srcOrd="4" destOrd="0" presId="urn:microsoft.com/office/officeart/2005/8/layout/vProcess5"/>
    <dgm:cxn modelId="{50F44C56-9F1C-4481-9128-3D9FA5E0BA7C}" type="presParOf" srcId="{A3A41CF0-16F4-449E-9138-8A34B3856930}" destId="{9AB4976B-5EB8-4F69-A609-C24C83688980}" srcOrd="5" destOrd="0" presId="urn:microsoft.com/office/officeart/2005/8/layout/vProcess5"/>
    <dgm:cxn modelId="{CF9CF832-27B3-44BA-8E08-E6171B3F37CF}" type="presParOf" srcId="{A3A41CF0-16F4-449E-9138-8A34B3856930}" destId="{F3CCF4C7-3EFC-457F-8210-1388C68C9F30}" srcOrd="6" destOrd="0" presId="urn:microsoft.com/office/officeart/2005/8/layout/vProcess5"/>
    <dgm:cxn modelId="{BB1F5CCD-7E19-4B10-BD38-DDA1BEB457D7}" type="presParOf" srcId="{A3A41CF0-16F4-449E-9138-8A34B3856930}" destId="{4FF9BD19-2990-4AA2-AE8D-53E70A912A27}" srcOrd="7" destOrd="0" presId="urn:microsoft.com/office/officeart/2005/8/layout/vProcess5"/>
    <dgm:cxn modelId="{AC1499A4-A7DC-4B78-9674-805F57B5DD65}" type="presParOf" srcId="{A3A41CF0-16F4-449E-9138-8A34B3856930}" destId="{6B3D490D-BAA7-43E7-9EC6-735518AD5326}" srcOrd="8" destOrd="0" presId="urn:microsoft.com/office/officeart/2005/8/layout/vProcess5"/>
    <dgm:cxn modelId="{13A06228-55C8-4EF8-ABA0-2BC11FED77F1}" type="presParOf" srcId="{A3A41CF0-16F4-449E-9138-8A34B3856930}" destId="{BBEE3C1C-412E-4318-ADDC-17293B83D190}" srcOrd="9" destOrd="0" presId="urn:microsoft.com/office/officeart/2005/8/layout/vProcess5"/>
    <dgm:cxn modelId="{7A735269-45E8-4254-90AB-44B962481146}" type="presParOf" srcId="{A3A41CF0-16F4-449E-9138-8A34B3856930}" destId="{FB886E5A-713E-4FB8-8A86-2F01AC76F59E}" srcOrd="10" destOrd="0" presId="urn:microsoft.com/office/officeart/2005/8/layout/vProcess5"/>
    <dgm:cxn modelId="{E159CDF1-A96F-461A-BB19-AB03FFD10EDE}" type="presParOf" srcId="{A3A41CF0-16F4-449E-9138-8A34B3856930}" destId="{91C0F895-EF70-4F89-8B01-5C76B01088D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D7E0D-1581-4324-B178-08F297E6FDF3}">
      <dsp:nvSpPr>
        <dsp:cNvPr id="0" name=""/>
        <dsp:cNvSpPr/>
      </dsp:nvSpPr>
      <dsp:spPr>
        <a:xfrm>
          <a:off x="1745874" y="433506"/>
          <a:ext cx="4551680" cy="4551680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Intracellular accumulation of neurofibrillary tangles</a:t>
          </a:r>
        </a:p>
      </dsp:txBody>
      <dsp:txXfrm>
        <a:off x="4079152" y="1113549"/>
        <a:ext cx="1544320" cy="1056640"/>
      </dsp:txXfrm>
    </dsp:sp>
    <dsp:sp modelId="{B9E476D6-352B-49AC-B5B1-5C6F3CA255F1}">
      <dsp:nvSpPr>
        <dsp:cNvPr id="0" name=""/>
        <dsp:cNvSpPr/>
      </dsp:nvSpPr>
      <dsp:spPr>
        <a:xfrm>
          <a:off x="1728851" y="533662"/>
          <a:ext cx="4551680" cy="455168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Oxidative stress and mitochondrial functional and structural abnormalities</a:t>
          </a:r>
        </a:p>
      </dsp:txBody>
      <dsp:txXfrm>
        <a:off x="4703699" y="2592756"/>
        <a:ext cx="1354666" cy="1143338"/>
      </dsp:txXfrm>
    </dsp:sp>
    <dsp:sp modelId="{91741D36-7E0A-4CA1-806F-14FD656EAC34}">
      <dsp:nvSpPr>
        <dsp:cNvPr id="0" name=""/>
        <dsp:cNvSpPr/>
      </dsp:nvSpPr>
      <dsp:spPr>
        <a:xfrm>
          <a:off x="1718655" y="533662"/>
          <a:ext cx="4551680" cy="4551680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Significant </a:t>
          </a:r>
          <a:r>
            <a:rPr lang="en-GB" sz="1800" kern="1200" dirty="0" err="1"/>
            <a:t>sinaptic</a:t>
          </a:r>
          <a:r>
            <a:rPr lang="en-GB" sz="1800" kern="1200" dirty="0"/>
            <a:t> and neuronal loss</a:t>
          </a:r>
        </a:p>
      </dsp:txBody>
      <dsp:txXfrm>
        <a:off x="3181695" y="3947423"/>
        <a:ext cx="1625600" cy="975360"/>
      </dsp:txXfrm>
    </dsp:sp>
    <dsp:sp modelId="{26119BE8-8187-458B-87B9-FBCEAAACCDED}">
      <dsp:nvSpPr>
        <dsp:cNvPr id="0" name=""/>
        <dsp:cNvSpPr/>
      </dsp:nvSpPr>
      <dsp:spPr>
        <a:xfrm>
          <a:off x="1698355" y="533662"/>
          <a:ext cx="4551680" cy="455168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Neuro-inflammation and active gliosis</a:t>
          </a:r>
        </a:p>
      </dsp:txBody>
      <dsp:txXfrm>
        <a:off x="1915101" y="2592756"/>
        <a:ext cx="1354666" cy="1143338"/>
      </dsp:txXfrm>
    </dsp:sp>
    <dsp:sp modelId="{4046652E-63DB-4C16-8672-803E02B76D85}">
      <dsp:nvSpPr>
        <dsp:cNvPr id="0" name=""/>
        <dsp:cNvSpPr/>
      </dsp:nvSpPr>
      <dsp:spPr>
        <a:xfrm>
          <a:off x="1667858" y="433480"/>
          <a:ext cx="4551680" cy="455168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Extracellular accumulation of </a:t>
          </a:r>
          <a:r>
            <a:rPr lang="el-GR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β</a:t>
          </a:r>
          <a:r>
            <a:rPr lang="it-IT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it-IT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Amyloid</a:t>
          </a:r>
          <a:r>
            <a:rPr lang="it-IT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plaques</a:t>
          </a:r>
          <a:endParaRPr lang="en-GB" sz="1800" b="1" kern="1200" dirty="0"/>
        </a:p>
      </dsp:txBody>
      <dsp:txXfrm>
        <a:off x="2331645" y="1127069"/>
        <a:ext cx="1544320" cy="1056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4C872-6429-47F9-BC95-F651B103C352}">
      <dsp:nvSpPr>
        <dsp:cNvPr id="0" name=""/>
        <dsp:cNvSpPr/>
      </dsp:nvSpPr>
      <dsp:spPr>
        <a:xfrm>
          <a:off x="0" y="732968"/>
          <a:ext cx="8128000" cy="11838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3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Main co-morbidity</a:t>
          </a:r>
        </a:p>
      </dsp:txBody>
      <dsp:txXfrm>
        <a:off x="0" y="1028929"/>
        <a:ext cx="7832040" cy="591921"/>
      </dsp:txXfrm>
    </dsp:sp>
    <dsp:sp modelId="{4EF91B0B-F5FA-4D10-836F-8A83FD5E1AAE}">
      <dsp:nvSpPr>
        <dsp:cNvPr id="0" name=""/>
        <dsp:cNvSpPr/>
      </dsp:nvSpPr>
      <dsp:spPr>
        <a:xfrm>
          <a:off x="0" y="1648815"/>
          <a:ext cx="3755136" cy="2642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Diabetes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b="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b="0" kern="1200" dirty="0"/>
            <a:t>1) Diabetic patients have a significant risk of developing AD compared with healthy people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b="0" kern="1200" dirty="0"/>
            <a:t>2) 80% of AD patients develop diabetes or glucose intolerance</a:t>
          </a:r>
        </a:p>
      </dsp:txBody>
      <dsp:txXfrm>
        <a:off x="0" y="1648815"/>
        <a:ext cx="3755136" cy="2642400"/>
      </dsp:txXfrm>
    </dsp:sp>
    <dsp:sp modelId="{979D466F-4D54-4755-88FA-990776499B53}">
      <dsp:nvSpPr>
        <dsp:cNvPr id="0" name=""/>
        <dsp:cNvSpPr/>
      </dsp:nvSpPr>
      <dsp:spPr>
        <a:xfrm>
          <a:off x="3755136" y="1127450"/>
          <a:ext cx="4372864" cy="1183842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3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Others</a:t>
          </a:r>
        </a:p>
      </dsp:txBody>
      <dsp:txXfrm>
        <a:off x="3755136" y="1423411"/>
        <a:ext cx="4076904" cy="591921"/>
      </dsp:txXfrm>
    </dsp:sp>
    <dsp:sp modelId="{9390AAC2-09C0-4BE5-8923-50955633EBDD}">
      <dsp:nvSpPr>
        <dsp:cNvPr id="0" name=""/>
        <dsp:cNvSpPr/>
      </dsp:nvSpPr>
      <dsp:spPr>
        <a:xfrm>
          <a:off x="3755136" y="2043298"/>
          <a:ext cx="3755136" cy="2642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kern="1200" dirty="0"/>
            <a:t>Stress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kern="1200" dirty="0"/>
            <a:t>Stroke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kern="1200" dirty="0"/>
            <a:t>Seizures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kern="1200" dirty="0"/>
            <a:t>Osteoporosis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kern="1200" dirty="0"/>
            <a:t>Renal diseases</a:t>
          </a:r>
        </a:p>
      </dsp:txBody>
      <dsp:txXfrm>
        <a:off x="3755136" y="2043298"/>
        <a:ext cx="3755136" cy="2642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0328A-771B-4516-8910-482F28EF5766}">
      <dsp:nvSpPr>
        <dsp:cNvPr id="0" name=""/>
        <dsp:cNvSpPr/>
      </dsp:nvSpPr>
      <dsp:spPr>
        <a:xfrm>
          <a:off x="0" y="0"/>
          <a:ext cx="5065962" cy="1714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Plasma </a:t>
          </a:r>
          <a:r>
            <a:rPr lang="it-IT" sz="2500" kern="1200" dirty="0" err="1"/>
            <a:t>glucose</a:t>
          </a:r>
          <a:r>
            <a:rPr lang="it-IT" sz="2500" kern="1200" dirty="0"/>
            <a:t> levels are high in </a:t>
          </a:r>
          <a:r>
            <a:rPr lang="it-IT" sz="2500" kern="1200" dirty="0" err="1"/>
            <a:t>diabetes</a:t>
          </a:r>
          <a:r>
            <a:rPr lang="it-IT" sz="2500" kern="1200" dirty="0"/>
            <a:t> patient. More </a:t>
          </a:r>
          <a:r>
            <a:rPr lang="it-IT" sz="2500" kern="1200" dirty="0" err="1"/>
            <a:t>gluocse</a:t>
          </a:r>
          <a:r>
            <a:rPr lang="it-IT" sz="2500" kern="1200" dirty="0"/>
            <a:t> </a:t>
          </a:r>
          <a:r>
            <a:rPr lang="it-IT" sz="2500" kern="1200" dirty="0" err="1"/>
            <a:t>will</a:t>
          </a:r>
          <a:r>
            <a:rPr lang="it-IT" sz="2500" kern="1200" dirty="0"/>
            <a:t> </a:t>
          </a:r>
          <a:r>
            <a:rPr lang="it-IT" sz="2500" kern="1200" dirty="0" err="1"/>
            <a:t>enter</a:t>
          </a:r>
          <a:r>
            <a:rPr lang="it-IT" sz="2500" kern="1200" dirty="0"/>
            <a:t> inside the </a:t>
          </a:r>
          <a:r>
            <a:rPr lang="it-IT" sz="2500" kern="1200" dirty="0" err="1"/>
            <a:t>cell</a:t>
          </a:r>
          <a:endParaRPr lang="it-IT" sz="2500" kern="1200" dirty="0"/>
        </a:p>
      </dsp:txBody>
      <dsp:txXfrm>
        <a:off x="50229" y="50229"/>
        <a:ext cx="3293449" cy="1614470"/>
      </dsp:txXfrm>
    </dsp:sp>
    <dsp:sp modelId="{E6D2FA57-5993-4F39-B8E6-ACCF83DF5AA8}">
      <dsp:nvSpPr>
        <dsp:cNvPr id="0" name=""/>
        <dsp:cNvSpPr/>
      </dsp:nvSpPr>
      <dsp:spPr>
        <a:xfrm>
          <a:off x="1251346" y="2096023"/>
          <a:ext cx="4351256" cy="1714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 err="1"/>
            <a:t>Glucose</a:t>
          </a:r>
          <a:r>
            <a:rPr lang="it-IT" sz="2500" kern="1200" dirty="0"/>
            <a:t> </a:t>
          </a:r>
          <a:r>
            <a:rPr lang="it-IT" sz="2500" kern="1200" dirty="0" err="1"/>
            <a:t>will</a:t>
          </a:r>
          <a:r>
            <a:rPr lang="it-IT" sz="2500" kern="1200" dirty="0"/>
            <a:t> be </a:t>
          </a:r>
          <a:r>
            <a:rPr lang="it-IT" sz="2500" kern="1200" dirty="0" err="1"/>
            <a:t>transformed</a:t>
          </a:r>
          <a:r>
            <a:rPr lang="it-IT" sz="2500" kern="1200" dirty="0"/>
            <a:t> in </a:t>
          </a:r>
          <a:r>
            <a:rPr lang="it-IT" sz="2500" kern="1200" dirty="0" err="1"/>
            <a:t>piruvate</a:t>
          </a:r>
          <a:r>
            <a:rPr lang="it-IT" sz="2500" kern="1200" dirty="0"/>
            <a:t> to </a:t>
          </a:r>
          <a:r>
            <a:rPr lang="it-IT" sz="2500" kern="1200" dirty="0" err="1"/>
            <a:t>obtain</a:t>
          </a:r>
          <a:r>
            <a:rPr lang="it-IT" sz="2500" kern="1200" dirty="0"/>
            <a:t> ATP and </a:t>
          </a:r>
          <a:r>
            <a:rPr lang="it-IT" sz="2500" kern="1200" dirty="0" err="1"/>
            <a:t>energy</a:t>
          </a:r>
          <a:endParaRPr lang="it-IT" sz="2500" kern="1200" dirty="0"/>
        </a:p>
      </dsp:txBody>
      <dsp:txXfrm>
        <a:off x="1301575" y="2146252"/>
        <a:ext cx="2525488" cy="1614470"/>
      </dsp:txXfrm>
    </dsp:sp>
    <dsp:sp modelId="{63ADA6FE-23BA-4435-BB44-4A7B7EA2F9FE}">
      <dsp:nvSpPr>
        <dsp:cNvPr id="0" name=""/>
        <dsp:cNvSpPr/>
      </dsp:nvSpPr>
      <dsp:spPr>
        <a:xfrm>
          <a:off x="4560857" y="1348124"/>
          <a:ext cx="1114703" cy="1114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4811665" y="1348124"/>
        <a:ext cx="613087" cy="838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F2FC9-6DF6-419F-9FB9-07404CBEC6A9}">
      <dsp:nvSpPr>
        <dsp:cNvPr id="0" name=""/>
        <dsp:cNvSpPr/>
      </dsp:nvSpPr>
      <dsp:spPr>
        <a:xfrm>
          <a:off x="0" y="16048"/>
          <a:ext cx="5436362" cy="1354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ATP </a:t>
          </a:r>
          <a:r>
            <a:rPr lang="it-IT" sz="2000" kern="1200" dirty="0" err="1"/>
            <a:t>regulate</a:t>
          </a:r>
          <a:r>
            <a:rPr lang="it-IT" sz="2000" kern="1200" dirty="0"/>
            <a:t> K(ATP) channels, in </a:t>
          </a:r>
          <a:r>
            <a:rPr lang="it-IT" sz="2000" kern="1200" dirty="0" err="1"/>
            <a:t>particular</a:t>
          </a:r>
          <a:r>
            <a:rPr lang="it-IT" sz="2000" kern="1200" dirty="0"/>
            <a:t>, ATP induce the closing of </a:t>
          </a:r>
          <a:r>
            <a:rPr lang="it-IT" sz="2000" kern="1200" dirty="0" err="1"/>
            <a:t>these</a:t>
          </a:r>
          <a:r>
            <a:rPr lang="it-IT" sz="2000" kern="1200" dirty="0"/>
            <a:t> channels</a:t>
          </a:r>
        </a:p>
      </dsp:txBody>
      <dsp:txXfrm>
        <a:off x="39665" y="55713"/>
        <a:ext cx="3975004" cy="1274935"/>
      </dsp:txXfrm>
    </dsp:sp>
    <dsp:sp modelId="{9BC07FE6-B82D-40BD-AAA2-291311FFBD3F}">
      <dsp:nvSpPr>
        <dsp:cNvPr id="0" name=""/>
        <dsp:cNvSpPr/>
      </dsp:nvSpPr>
      <dsp:spPr>
        <a:xfrm>
          <a:off x="479678" y="1579975"/>
          <a:ext cx="5436362" cy="1354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If</a:t>
          </a:r>
          <a:r>
            <a:rPr lang="it-IT" sz="2000" kern="1200" dirty="0"/>
            <a:t> </a:t>
          </a:r>
          <a:r>
            <a:rPr lang="it-IT" sz="2000" kern="1200" dirty="0" err="1"/>
            <a:t>these</a:t>
          </a:r>
          <a:r>
            <a:rPr lang="it-IT" sz="2000" kern="1200" dirty="0"/>
            <a:t> channels are </a:t>
          </a:r>
          <a:r>
            <a:rPr lang="it-IT" sz="2000" kern="1200" dirty="0" err="1"/>
            <a:t>closed</a:t>
          </a:r>
          <a:r>
            <a:rPr lang="it-IT" sz="2000" kern="1200" dirty="0"/>
            <a:t>, the membrane </a:t>
          </a:r>
          <a:r>
            <a:rPr lang="it-IT" sz="2000" kern="1200" dirty="0" err="1"/>
            <a:t>will</a:t>
          </a:r>
          <a:r>
            <a:rPr lang="it-IT" sz="2000" kern="1200" dirty="0"/>
            <a:t> </a:t>
          </a:r>
          <a:r>
            <a:rPr lang="it-IT" sz="2000" kern="1200" dirty="0" err="1"/>
            <a:t>depolarize</a:t>
          </a:r>
          <a:r>
            <a:rPr lang="it-IT" sz="2000" kern="1200" dirty="0"/>
            <a:t>, </a:t>
          </a:r>
          <a:r>
            <a:rPr lang="it-IT" sz="2000" kern="1200" dirty="0" err="1"/>
            <a:t>inducing</a:t>
          </a:r>
          <a:r>
            <a:rPr lang="it-IT" sz="2000" kern="1200" dirty="0"/>
            <a:t> an </a:t>
          </a:r>
          <a:r>
            <a:rPr lang="it-IT" sz="2000" kern="1200" dirty="0" err="1"/>
            <a:t>higher</a:t>
          </a:r>
          <a:r>
            <a:rPr lang="it-IT" sz="2000" kern="1200" dirty="0"/>
            <a:t> </a:t>
          </a:r>
          <a:r>
            <a:rPr lang="it-IT" sz="2000" kern="1200" dirty="0" err="1"/>
            <a:t>neuronal</a:t>
          </a:r>
          <a:r>
            <a:rPr lang="it-IT" sz="2000" kern="1200" dirty="0"/>
            <a:t> </a:t>
          </a:r>
          <a:r>
            <a:rPr lang="it-IT" sz="2000" kern="1200" dirty="0" err="1"/>
            <a:t>excitability</a:t>
          </a:r>
          <a:endParaRPr lang="it-IT" sz="2000" kern="1200" dirty="0"/>
        </a:p>
      </dsp:txBody>
      <dsp:txXfrm>
        <a:off x="519343" y="1619640"/>
        <a:ext cx="3997080" cy="1274935"/>
      </dsp:txXfrm>
    </dsp:sp>
    <dsp:sp modelId="{CA896C65-FB17-4E11-A4C0-DBD1AD3F7DC9}">
      <dsp:nvSpPr>
        <dsp:cNvPr id="0" name=""/>
        <dsp:cNvSpPr/>
      </dsp:nvSpPr>
      <dsp:spPr>
        <a:xfrm>
          <a:off x="959357" y="3159951"/>
          <a:ext cx="5436362" cy="1354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 high </a:t>
          </a:r>
          <a:r>
            <a:rPr lang="it-IT" sz="2000" kern="1200" dirty="0" err="1"/>
            <a:t>neuronal</a:t>
          </a:r>
          <a:r>
            <a:rPr lang="it-IT" sz="2000" kern="1200" dirty="0"/>
            <a:t> activity </a:t>
          </a:r>
          <a:r>
            <a:rPr lang="it-IT" sz="2000" kern="1200" dirty="0" err="1"/>
            <a:t>will</a:t>
          </a:r>
          <a:r>
            <a:rPr lang="it-IT" sz="2000" kern="1200" dirty="0"/>
            <a:t> </a:t>
          </a:r>
          <a:r>
            <a:rPr lang="it-IT" sz="2000" kern="1200" dirty="0" err="1"/>
            <a:t>regulate</a:t>
          </a:r>
          <a:r>
            <a:rPr lang="it-IT" sz="2000" kern="1200" dirty="0"/>
            <a:t> the gene </a:t>
          </a:r>
          <a:r>
            <a:rPr lang="it-IT" sz="2000" kern="1200" dirty="0" err="1"/>
            <a:t>expression</a:t>
          </a:r>
          <a:r>
            <a:rPr lang="it-IT" sz="2000" kern="1200" dirty="0"/>
            <a:t>, in </a:t>
          </a:r>
          <a:r>
            <a:rPr lang="it-IT" sz="2000" kern="1200" dirty="0" err="1"/>
            <a:t>particular</a:t>
          </a:r>
          <a:r>
            <a:rPr lang="it-IT" sz="2000" kern="1200" dirty="0"/>
            <a:t>, the </a:t>
          </a:r>
          <a:r>
            <a:rPr lang="it-IT" sz="2000" kern="1200" dirty="0" err="1"/>
            <a:t>cell</a:t>
          </a:r>
          <a:r>
            <a:rPr lang="it-IT" sz="2000" kern="1200" dirty="0"/>
            <a:t> </a:t>
          </a:r>
          <a:r>
            <a:rPr lang="it-IT" sz="2000" kern="1200" dirty="0" err="1"/>
            <a:t>will</a:t>
          </a:r>
          <a:r>
            <a:rPr lang="it-IT" sz="2000" kern="1200" dirty="0"/>
            <a:t> produce a high </a:t>
          </a:r>
          <a:r>
            <a:rPr lang="it-IT" sz="2000" kern="1200" dirty="0" err="1"/>
            <a:t>amount</a:t>
          </a:r>
          <a:r>
            <a:rPr lang="it-IT" sz="2000" kern="1200" dirty="0"/>
            <a:t> of A</a:t>
          </a:r>
          <a:r>
            <a:rPr lang="el-GR" sz="2000" kern="1200" dirty="0"/>
            <a:t>β</a:t>
          </a:r>
          <a:endParaRPr lang="it-IT" sz="2000" kern="1200" dirty="0"/>
        </a:p>
      </dsp:txBody>
      <dsp:txXfrm>
        <a:off x="999022" y="3199616"/>
        <a:ext cx="3997080" cy="1274935"/>
      </dsp:txXfrm>
    </dsp:sp>
    <dsp:sp modelId="{13BE9970-257F-40A2-9F33-E110176B88C9}">
      <dsp:nvSpPr>
        <dsp:cNvPr id="0" name=""/>
        <dsp:cNvSpPr/>
      </dsp:nvSpPr>
      <dsp:spPr>
        <a:xfrm>
          <a:off x="4556089" y="1026984"/>
          <a:ext cx="880272" cy="8802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4754150" y="1026984"/>
        <a:ext cx="484150" cy="662405"/>
      </dsp:txXfrm>
    </dsp:sp>
    <dsp:sp modelId="{B8AD43EA-DB1C-4897-81E0-13906398E22C}">
      <dsp:nvSpPr>
        <dsp:cNvPr id="0" name=""/>
        <dsp:cNvSpPr/>
      </dsp:nvSpPr>
      <dsp:spPr>
        <a:xfrm>
          <a:off x="5035768" y="2597931"/>
          <a:ext cx="880272" cy="8802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5233829" y="2597931"/>
        <a:ext cx="484150" cy="662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134E6-FAC8-468F-99E7-6F9EB88F0135}">
      <dsp:nvSpPr>
        <dsp:cNvPr id="0" name=""/>
        <dsp:cNvSpPr/>
      </dsp:nvSpPr>
      <dsp:spPr>
        <a:xfrm>
          <a:off x="-69852" y="-7194"/>
          <a:ext cx="4144936" cy="11333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dirty="0"/>
            <a:t>Insulin resistance induces the reduction of </a:t>
          </a:r>
          <a:r>
            <a:rPr lang="en-GB" sz="2000" kern="1200" dirty="0" err="1"/>
            <a:t>Akt</a:t>
          </a:r>
          <a:r>
            <a:rPr lang="en-GB" sz="2000" kern="1200" dirty="0"/>
            <a:t> activation</a:t>
          </a:r>
          <a:r>
            <a:rPr lang="en-GB" sz="2400" kern="1200" dirty="0"/>
            <a:t>.</a:t>
          </a:r>
        </a:p>
      </dsp:txBody>
      <dsp:txXfrm>
        <a:off x="-36656" y="26002"/>
        <a:ext cx="2826152" cy="1066994"/>
      </dsp:txXfrm>
    </dsp:sp>
    <dsp:sp modelId="{7767FDBA-BFEF-48ED-ACF1-B8C6E9376A65}">
      <dsp:nvSpPr>
        <dsp:cNvPr id="0" name=""/>
        <dsp:cNvSpPr/>
      </dsp:nvSpPr>
      <dsp:spPr>
        <a:xfrm>
          <a:off x="277285" y="1332262"/>
          <a:ext cx="4144936" cy="1133386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reduction of </a:t>
          </a:r>
          <a:r>
            <a:rPr lang="en-GB" sz="2000" kern="1200" dirty="0" err="1"/>
            <a:t>Akt</a:t>
          </a:r>
          <a:r>
            <a:rPr lang="en-GB" sz="2000" kern="1200" dirty="0"/>
            <a:t> activation enhances the activation of GSK3</a:t>
          </a:r>
          <a:r>
            <a:rPr lang="el-GR" sz="2000" kern="1200" dirty="0"/>
            <a:t>β</a:t>
          </a:r>
          <a:r>
            <a:rPr lang="it-IT" sz="2000" kern="1200" dirty="0"/>
            <a:t>.</a:t>
          </a:r>
          <a:endParaRPr lang="en-GB" sz="2000" kern="1200" dirty="0"/>
        </a:p>
      </dsp:txBody>
      <dsp:txXfrm>
        <a:off x="310481" y="1365458"/>
        <a:ext cx="2994704" cy="1066994"/>
      </dsp:txXfrm>
    </dsp:sp>
    <dsp:sp modelId="{A823F371-73EF-433D-BF2B-EA0208DD660C}">
      <dsp:nvSpPr>
        <dsp:cNvPr id="0" name=""/>
        <dsp:cNvSpPr/>
      </dsp:nvSpPr>
      <dsp:spPr>
        <a:xfrm>
          <a:off x="619243" y="2671718"/>
          <a:ext cx="4144936" cy="1133386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The </a:t>
          </a:r>
          <a:r>
            <a:rPr lang="it-IT" sz="2000" kern="1200" dirty="0" err="1"/>
            <a:t>induction</a:t>
          </a:r>
          <a:r>
            <a:rPr lang="it-IT" sz="2000" kern="1200" dirty="0"/>
            <a:t> of </a:t>
          </a:r>
          <a:r>
            <a:rPr lang="en-GB" sz="2000" kern="1200" dirty="0"/>
            <a:t>GSK3</a:t>
          </a:r>
          <a:r>
            <a:rPr lang="el-GR" sz="2000" kern="1200" dirty="0"/>
            <a:t>β</a:t>
          </a:r>
          <a:r>
            <a:rPr lang="en-GB" sz="2000" kern="1200" dirty="0"/>
            <a:t> activity leads to </a:t>
          </a:r>
          <a:r>
            <a:rPr lang="el-GR" sz="2000" kern="1200" dirty="0"/>
            <a:t>τ </a:t>
          </a:r>
          <a:r>
            <a:rPr lang="en-GB" sz="2000" kern="1200" dirty="0"/>
            <a:t>phosphorylation.</a:t>
          </a:r>
        </a:p>
      </dsp:txBody>
      <dsp:txXfrm>
        <a:off x="652439" y="2704914"/>
        <a:ext cx="2999885" cy="1066994"/>
      </dsp:txXfrm>
    </dsp:sp>
    <dsp:sp modelId="{FCD7413F-FCA8-444A-8200-427401D017F9}">
      <dsp:nvSpPr>
        <dsp:cNvPr id="0" name=""/>
        <dsp:cNvSpPr/>
      </dsp:nvSpPr>
      <dsp:spPr>
        <a:xfrm>
          <a:off x="826676" y="3996786"/>
          <a:ext cx="4424346" cy="116216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When </a:t>
          </a:r>
          <a:r>
            <a:rPr lang="el-GR" sz="1800" kern="1200" dirty="0"/>
            <a:t>τ </a:t>
          </a:r>
          <a:r>
            <a:rPr lang="it-IT" sz="1800" kern="1200" dirty="0" err="1"/>
            <a:t>is</a:t>
          </a:r>
          <a:r>
            <a:rPr lang="it-IT" sz="1800" kern="1200" dirty="0"/>
            <a:t> </a:t>
          </a:r>
          <a:r>
            <a:rPr lang="it-IT" sz="1800" kern="1200" dirty="0" err="1"/>
            <a:t>hyper</a:t>
          </a:r>
          <a:r>
            <a:rPr lang="en-GB" sz="1800" kern="1200" dirty="0"/>
            <a:t>phosphorylated, it forms the neurofibrillary tangles causing neurodegeneration</a:t>
          </a:r>
          <a:r>
            <a:rPr lang="en-GB" sz="2000" kern="1200" dirty="0"/>
            <a:t>.</a:t>
          </a:r>
          <a:endParaRPr lang="it-IT" sz="2000" kern="1200" dirty="0"/>
        </a:p>
      </dsp:txBody>
      <dsp:txXfrm>
        <a:off x="860715" y="4030825"/>
        <a:ext cx="3199367" cy="1094084"/>
      </dsp:txXfrm>
    </dsp:sp>
    <dsp:sp modelId="{9AB4976B-5EB8-4F69-A609-C24C83688980}">
      <dsp:nvSpPr>
        <dsp:cNvPr id="0" name=""/>
        <dsp:cNvSpPr/>
      </dsp:nvSpPr>
      <dsp:spPr>
        <a:xfrm>
          <a:off x="3338382" y="860876"/>
          <a:ext cx="736700" cy="736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</dsp:txBody>
      <dsp:txXfrm>
        <a:off x="3504139" y="860876"/>
        <a:ext cx="405186" cy="554367"/>
      </dsp:txXfrm>
    </dsp:sp>
    <dsp:sp modelId="{F3CCF4C7-3EFC-457F-8210-1388C68C9F30}">
      <dsp:nvSpPr>
        <dsp:cNvPr id="0" name=""/>
        <dsp:cNvSpPr/>
      </dsp:nvSpPr>
      <dsp:spPr>
        <a:xfrm>
          <a:off x="3685520" y="2200332"/>
          <a:ext cx="736700" cy="736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</dsp:txBody>
      <dsp:txXfrm>
        <a:off x="3851277" y="2200332"/>
        <a:ext cx="405186" cy="554367"/>
      </dsp:txXfrm>
    </dsp:sp>
    <dsp:sp modelId="{4FF9BD19-2990-4AA2-AE8D-53E70A912A27}">
      <dsp:nvSpPr>
        <dsp:cNvPr id="0" name=""/>
        <dsp:cNvSpPr/>
      </dsp:nvSpPr>
      <dsp:spPr>
        <a:xfrm>
          <a:off x="4027478" y="3539789"/>
          <a:ext cx="736700" cy="736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</dsp:txBody>
      <dsp:txXfrm>
        <a:off x="4193235" y="3539789"/>
        <a:ext cx="405186" cy="554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E3DFE-16EC-4918-A377-AFCF753C0C63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8116C-6C01-4FFC-BCCD-815B702BB7C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9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L’Alzheimer viene definito dall’organizzazione mondiale della sanità come una malattia neurodegenerativa progressiva che causa nel cervello danni irreversibili che possono eventualmente risultare in problemi nella memoria, intelligenza, giudizio, linguaggio e comportamento.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L’AD è la più comune causa di demenza nella vecchiaia: oggi 35 milioni di persone in tutto il mondo sono affette da questa patologia, ma si prospetta un aumento significativo nei prossimi 20 anni a causa del fatto che il numero di anziani sul resto della popolazione sta aumentando.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26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Nella prima parte dell’esposizione abbiamo visto le caratteristiche fondamentali dell’Alzheimer e del diabete. Ora andremo a vedere come il diabete può influenzare lo sviluppo dell’Alzheimer e in particolare, con me, vedremo come può promuovere la formazione della placca beta amiloide.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00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Partendo dall’insulina, il suo recettore è un recettore di superficie con attività </a:t>
            </a:r>
            <a:r>
              <a:rPr lang="it-IT" dirty="0" err="1"/>
              <a:t>tirosin-chinasica</a:t>
            </a:r>
            <a:r>
              <a:rPr lang="it-IT" dirty="0"/>
              <a:t>. Questo significa che ha un dominio extracellulare in grado di legare il proprio ligando (l’insulina), un dominio transmembrana, necessario per la formazione del dimero, e un dominio intracellulare che svolge l’attività </a:t>
            </a:r>
            <a:r>
              <a:rPr lang="it-IT" dirty="0" err="1"/>
              <a:t>tirosin-chinasica</a:t>
            </a:r>
            <a:r>
              <a:rPr lang="it-IT" dirty="0"/>
              <a:t>. In questo modo quando si ha la formazione del dimero, attraverso una serie di fosforilazione a livello dei residui di tirosina si ha l’attivazione di una cascata che può portare a regolazione a livello genico o fosforilazione di altre proteine citoplasmatiche. Il fatto importante è che si è dimostrato la presenza di questi recettori e l’espressione anche di trasportatori </a:t>
            </a:r>
            <a:r>
              <a:rPr lang="it-IT" dirty="0" err="1"/>
              <a:t>idel</a:t>
            </a:r>
            <a:r>
              <a:rPr lang="it-IT" dirty="0"/>
              <a:t> glucosio sensibili all’insulina nel cervello. Si è visto che l’insulina stimola il metabolismo del glucosio nel cervello e gioca un ruolo </a:t>
            </a:r>
            <a:r>
              <a:rPr lang="it-IT" dirty="0" err="1"/>
              <a:t>fondamental</a:t>
            </a:r>
            <a:r>
              <a:rPr lang="it-IT" dirty="0"/>
              <a:t> nella plasticità sinaptica modulando l’espressione di recettori inibitori ed eccitatori, regolando l’espressione dei neurotrasmettitore, attivando cascate di trasduzione e aumentando il metabolismo del glucosio nelle regioni del cervello coinvolte nella memoria e nell’apprendimento.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12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problema è che la resistenza all’insulina può mediare la patogenesi dell’Alzheimer e deficit cognitivi, infatti molti studi hanno dimostrato che la resistenza all’insulina è una caratteristica comune dell’Alzheimer, soprattutto nell’aree del cervello coinvolte con la memoria, ad esempio l’ippocampo. </a:t>
            </a:r>
          </a:p>
          <a:p>
            <a:r>
              <a:rPr lang="it-IT" dirty="0"/>
              <a:t>Si è dimostrato che un funzionamento anomalo dell’insulina può alterare:</a:t>
            </a:r>
          </a:p>
          <a:p>
            <a:pPr marL="171450" indent="-171450">
              <a:buFontTx/>
              <a:buChar char="-"/>
            </a:pPr>
            <a:r>
              <a:rPr lang="it-IT" dirty="0"/>
              <a:t>Il processamento della proteina precursore dell’amiloide a causa di un’elevata espressione di BACE-1</a:t>
            </a:r>
          </a:p>
          <a:p>
            <a:pPr marL="171450" indent="-171450">
              <a:buFontTx/>
              <a:buChar char="-"/>
            </a:pPr>
            <a:r>
              <a:rPr lang="it-IT" dirty="0"/>
              <a:t>Il trasporto di APP e A-beta, velocizzando il movimento dall’ER e dal Golgi alla membrana plasmatica grazie all’inibizione della degradazione degli enzimi che dovrebbero degradare l’insulina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65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Elevati livelli di glucosio sono una caratteristica patologica dei pazienti affetti da diabete e si è dimostrato che questi hanno una più alta rischio di sviluppare demenza e AD.</a:t>
            </a:r>
          </a:p>
          <a:p>
            <a:r>
              <a:rPr lang="it-IT" dirty="0"/>
              <a:t>Tra i meccanismi responsabili di questo si è visto che l’iperglicemia è in grado di modulare i livelli di A</a:t>
            </a:r>
            <a:r>
              <a:rPr lang="el-GR" dirty="0"/>
              <a:t>β</a:t>
            </a:r>
            <a:r>
              <a:rPr lang="it-IT" dirty="0"/>
              <a:t> grazie all’attività neurale, in particolare attraverso i canali </a:t>
            </a:r>
            <a:r>
              <a:rPr lang="it-IT" dirty="0" err="1"/>
              <a:t>Katp</a:t>
            </a:r>
            <a:r>
              <a:rPr lang="it-IT" dirty="0"/>
              <a:t> dipendenti.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Maggior glucosio nel sangue, per trasporto attivo, entra nella cellula causando un aumento di ATP (tramite glicolisi). L’aumento di ATP causa la chiusura dei K(ATP) channels causando depolarizzazione e maggiore eccitabilità neuronale. Questo avviene soprattutto nell’ippocampo. (slide successiva)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02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Inoltre un’alta concentrazione di glucosio può portare a reazioni di glicazione che producono prodotti finali ad elevata glicazione (</a:t>
            </a:r>
            <a:r>
              <a:rPr lang="it-IT" dirty="0" err="1"/>
              <a:t>advanced</a:t>
            </a:r>
            <a:r>
              <a:rPr lang="it-IT" dirty="0"/>
              <a:t> </a:t>
            </a:r>
            <a:r>
              <a:rPr lang="it-IT" dirty="0" err="1"/>
              <a:t>glycation</a:t>
            </a:r>
            <a:r>
              <a:rPr lang="it-IT" dirty="0"/>
              <a:t> end-products, AGE). La reazione per formare gli AGE è la reazione di </a:t>
            </a:r>
            <a:r>
              <a:rPr lang="it-IT" dirty="0" err="1"/>
              <a:t>Millard</a:t>
            </a:r>
            <a:r>
              <a:rPr lang="it-IT" dirty="0"/>
              <a:t>, che comprende la formazione di una base di </a:t>
            </a:r>
            <a:r>
              <a:rPr lang="it-IT" dirty="0" err="1"/>
              <a:t>Schiff</a:t>
            </a:r>
            <a:r>
              <a:rPr lang="it-IT" dirty="0"/>
              <a:t> e un seguente riarrangiamento (prodotti di </a:t>
            </a:r>
            <a:r>
              <a:rPr lang="it-IT" dirty="0" err="1"/>
              <a:t>amadori</a:t>
            </a:r>
            <a:r>
              <a:rPr lang="it-IT" dirty="0"/>
              <a:t>): sono reazioni non enzimatiche che prevedono la creazione di legami tra zuccheri, gruppi amminici di proteine, lipidi e acidi nucleici. Si è visto che gli AGE promuovono l’aggregazione degli oligomeri dell’amiloide e possono essere associati sia alle placche amiloide sia ai grovigli di tau, causando un’ulteriore </a:t>
            </a:r>
            <a:r>
              <a:rPr lang="it-IT" dirty="0" err="1"/>
              <a:t>neurotossicità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67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condizioni</a:t>
            </a:r>
            <a:r>
              <a:rPr lang="en-GB" dirty="0"/>
              <a:t> </a:t>
            </a:r>
            <a:r>
              <a:rPr lang="en-GB" dirty="0" err="1"/>
              <a:t>patologiche</a:t>
            </a:r>
            <a:r>
              <a:rPr lang="en-GB" dirty="0"/>
              <a:t>, </a:t>
            </a:r>
            <a:r>
              <a:rPr lang="en-GB" dirty="0" err="1"/>
              <a:t>molti</a:t>
            </a:r>
            <a:r>
              <a:rPr lang="en-GB" dirty="0"/>
              <a:t> </a:t>
            </a:r>
            <a:r>
              <a:rPr lang="en-GB" dirty="0" err="1"/>
              <a:t>meccanismi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indurre</a:t>
            </a:r>
            <a:r>
              <a:rPr lang="en-GB" dirty="0"/>
              <a:t> un </a:t>
            </a:r>
            <a:r>
              <a:rPr lang="en-GB" dirty="0" err="1"/>
              <a:t>aumento</a:t>
            </a:r>
            <a:r>
              <a:rPr lang="en-GB" dirty="0"/>
              <a:t> </a:t>
            </a:r>
            <a:r>
              <a:rPr lang="en-GB" dirty="0" err="1"/>
              <a:t>dello</a:t>
            </a:r>
            <a:r>
              <a:rPr lang="en-GB" dirty="0"/>
              <a:t> stress </a:t>
            </a:r>
            <a:r>
              <a:rPr lang="en-GB" dirty="0" err="1"/>
              <a:t>ossidativo</a:t>
            </a:r>
            <a:r>
              <a:rPr lang="en-GB" dirty="0"/>
              <a:t>, come </a:t>
            </a:r>
            <a:r>
              <a:rPr lang="en-GB" dirty="0" err="1"/>
              <a:t>l’autoossidazione</a:t>
            </a:r>
            <a:r>
              <a:rPr lang="en-GB" dirty="0"/>
              <a:t> del </a:t>
            </a:r>
            <a:r>
              <a:rPr lang="en-GB" dirty="0" err="1"/>
              <a:t>glucosio</a:t>
            </a:r>
            <a:r>
              <a:rPr lang="en-GB" dirty="0"/>
              <a:t>, un </a:t>
            </a:r>
            <a:r>
              <a:rPr lang="en-GB" dirty="0" err="1"/>
              <a:t>difetto</a:t>
            </a:r>
            <a:r>
              <a:rPr lang="en-GB" dirty="0"/>
              <a:t> </a:t>
            </a:r>
            <a:r>
              <a:rPr lang="en-GB" dirty="0" err="1"/>
              <a:t>negli</a:t>
            </a:r>
            <a:r>
              <a:rPr lang="en-GB" dirty="0"/>
              <a:t> </a:t>
            </a:r>
            <a:r>
              <a:rPr lang="en-GB" dirty="0" err="1"/>
              <a:t>enzimi</a:t>
            </a:r>
            <a:r>
              <a:rPr lang="en-GB" dirty="0"/>
              <a:t> </a:t>
            </a:r>
            <a:r>
              <a:rPr lang="en-GB" dirty="0" err="1"/>
              <a:t>antiossidanti</a:t>
            </a:r>
            <a:r>
              <a:rPr lang="en-GB" dirty="0"/>
              <a:t>, </a:t>
            </a:r>
            <a:r>
              <a:rPr lang="en-GB" dirty="0" err="1"/>
              <a:t>disfunzioni</a:t>
            </a:r>
            <a:r>
              <a:rPr lang="en-GB" dirty="0"/>
              <a:t> del metabolism. </a:t>
            </a:r>
          </a:p>
          <a:p>
            <a:r>
              <a:rPr lang="en-GB" dirty="0"/>
              <a:t>Lo stress </a:t>
            </a:r>
            <a:r>
              <a:rPr lang="en-GB" dirty="0" err="1"/>
              <a:t>ossidativo</a:t>
            </a:r>
            <a:r>
              <a:rPr lang="en-GB" dirty="0"/>
              <a:t> induce: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 </a:t>
            </a:r>
            <a:r>
              <a:rPr lang="en-GB" dirty="0" err="1"/>
              <a:t>morte</a:t>
            </a:r>
            <a:r>
              <a:rPr lang="en-GB" dirty="0"/>
              <a:t> </a:t>
            </a:r>
            <a:r>
              <a:rPr lang="en-GB" dirty="0" err="1"/>
              <a:t>cellulare</a:t>
            </a:r>
            <a:r>
              <a:rPr lang="en-GB" dirty="0"/>
              <a:t> </a:t>
            </a:r>
            <a:r>
              <a:rPr lang="en-GB" dirty="0" err="1"/>
              <a:t>tramite</a:t>
            </a:r>
            <a:r>
              <a:rPr lang="en-GB" dirty="0"/>
              <a:t> apoptosis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Infiammazione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 </a:t>
            </a:r>
            <a:r>
              <a:rPr lang="en-GB" dirty="0" err="1"/>
              <a:t>formazione</a:t>
            </a:r>
            <a:r>
              <a:rPr lang="en-GB" dirty="0"/>
              <a:t> di A</a:t>
            </a:r>
            <a:r>
              <a:rPr lang="el-GR" dirty="0"/>
              <a:t>β</a:t>
            </a:r>
            <a:r>
              <a:rPr lang="it-IT" dirty="0"/>
              <a:t> grazie alla stimolazione dell’</a:t>
            </a:r>
            <a:r>
              <a:rPr lang="it-IT" dirty="0" err="1"/>
              <a:t>aspressione</a:t>
            </a:r>
            <a:r>
              <a:rPr lang="it-IT" dirty="0"/>
              <a:t> del gene APP o modulando l’attività degli </a:t>
            </a:r>
            <a:r>
              <a:rPr lang="it-IT" dirty="0" err="1"/>
              <a:t>enximi</a:t>
            </a:r>
            <a:r>
              <a:rPr lang="it-IT" dirty="0"/>
              <a:t> beta e gamma </a:t>
            </a:r>
            <a:r>
              <a:rPr lang="it-IT" dirty="0" err="1"/>
              <a:t>secretasi</a:t>
            </a:r>
            <a:r>
              <a:rPr lang="it-IT" dirty="0"/>
              <a:t>.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34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-GlcNAcylation is a post-translational modification consisting of the addition of a single N-acetyl-glucosamine residue (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GlcNAc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to specific serine/threonine residues of proteins. The addition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GlcNAc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been compared to phosphorylation, and there may be significant interplay between the two processes: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like phosphorylation,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-GlcNAcylation has putative involvement in a range of cellular activities, including the stress response, transcription, translation, cell signaling, and cell cycle regulation. (2) changes in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GlcNAc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modification have also been implicated in a host of diseases such as diabetes, Alzheimer’s disease, and cancer.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40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23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4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Neurologicamente AD è caratterizzato da</a:t>
            </a:r>
          </a:p>
          <a:p>
            <a:r>
              <a:rPr lang="it-IT" dirty="0"/>
              <a:t>•	un accumulo extracellulare di pacche formate dalla β-amiloide</a:t>
            </a:r>
          </a:p>
          <a:p>
            <a:r>
              <a:rPr lang="it-IT" dirty="0"/>
              <a:t>•	un accumulo intracellulare di grovigli </a:t>
            </a:r>
            <a:r>
              <a:rPr lang="it-IT" dirty="0" err="1"/>
              <a:t>neurofibrillari</a:t>
            </a:r>
            <a:r>
              <a:rPr lang="it-IT" dirty="0"/>
              <a:t> principalmente formati dall’</a:t>
            </a:r>
            <a:r>
              <a:rPr lang="it-IT" dirty="0" err="1"/>
              <a:t>iperfosforilazione</a:t>
            </a:r>
            <a:r>
              <a:rPr lang="it-IT" dirty="0"/>
              <a:t> della proteina τ</a:t>
            </a:r>
          </a:p>
          <a:p>
            <a:r>
              <a:rPr lang="it-IT" dirty="0"/>
              <a:t>•	</a:t>
            </a:r>
            <a:r>
              <a:rPr lang="it-IT" dirty="0" err="1"/>
              <a:t>neuroinfiammazione</a:t>
            </a:r>
            <a:r>
              <a:rPr lang="it-IT" dirty="0"/>
              <a:t> e attivazione della microglia</a:t>
            </a:r>
          </a:p>
          <a:p>
            <a:r>
              <a:rPr lang="it-IT" dirty="0"/>
              <a:t>•	significativa perdita di sinapsi e di neuroni</a:t>
            </a:r>
          </a:p>
          <a:p>
            <a:r>
              <a:rPr lang="it-IT" dirty="0"/>
              <a:t>•	stress ossidativo e anomalie strutturali/funzionali dei mitocondri 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3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L’AD può essere suddivisa in due sottotipi clinici:</a:t>
            </a:r>
          </a:p>
          <a:p>
            <a:r>
              <a:rPr lang="it-IT" dirty="0"/>
              <a:t>1)	AD familiare</a:t>
            </a:r>
          </a:p>
          <a:p>
            <a:r>
              <a:rPr lang="it-IT" dirty="0"/>
              <a:t>2)	AD sporadico</a:t>
            </a:r>
          </a:p>
          <a:p>
            <a:r>
              <a:rPr lang="it-IT" dirty="0"/>
              <a:t>I due tipi di AD causano un simile fenotipo patologico, ma i fattori scatenanti sono completamente differenti: l’AD familiare è causato dalla presenza di mutazioni autosomiche dominanti su uno di tre geni, che sono:</a:t>
            </a:r>
          </a:p>
          <a:p>
            <a:r>
              <a:rPr lang="it-IT" dirty="0"/>
              <a:t>-	Quello della proteina precursore dell’amiloide β (AβPP)</a:t>
            </a:r>
          </a:p>
          <a:p>
            <a:r>
              <a:rPr lang="it-IT" dirty="0"/>
              <a:t>-	Quello della </a:t>
            </a:r>
            <a:r>
              <a:rPr lang="it-IT" dirty="0" err="1"/>
              <a:t>presenilina</a:t>
            </a:r>
            <a:r>
              <a:rPr lang="it-IT" dirty="0"/>
              <a:t> 1 (PSEN1)</a:t>
            </a:r>
          </a:p>
          <a:p>
            <a:r>
              <a:rPr lang="it-IT" dirty="0"/>
              <a:t>-	Quello della </a:t>
            </a:r>
            <a:r>
              <a:rPr lang="it-IT" dirty="0" err="1"/>
              <a:t>presenilina</a:t>
            </a:r>
            <a:r>
              <a:rPr lang="it-IT" dirty="0"/>
              <a:t> 2 (PSEN2)</a:t>
            </a:r>
          </a:p>
          <a:p>
            <a:r>
              <a:rPr lang="it-IT" dirty="0"/>
              <a:t>Mentre l’AD sporadico (che rappresenta il 98% dei casi) è una patologia complessa e multifattoriale che risulta dalla combinazione di fattori genetici, epigenetici ed ambientali (secondo alcune ricerche, un elevato livello di β-amiloide si verifica dopo diversi periodi di privazione del sonno, ma questi livelli calano nuovamente a seguito di un corretto riposo). 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85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peptide β-amiloide (Aβ) ha origine dalla proteina APP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Amyloid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Precursor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un processo a due stadi. APP è una proteina di membrana codificata da un gene situato sul cromosoma 21, la cui funzione è quella di promuovere la crescita cellulare. Più specificamente, è una proteina transmembrana con un estremo N-terminale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ammino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-terminale) extracellulare ed uno C-terminale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carbossi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-terminale) citoplasmatico. È espressa in diversi tipi di cellule, in particolare nel cervello, nel cuore, nella milza e nei reni. Normalmente l'APP viene tagliata da due proteasi: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α-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secretasi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 taglia il precursore in corrispondenza dell'amminoacido 697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 γ-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secretasi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 che attraverso la proteina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Presenilina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taglia la parte residua all'interno della membrana (nel dominio C-terminale) a livello degli AA 711/713.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ottenendo un prodotto di clivaggio innocuo, chiamato P3.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però nel clivaggio di APP interviene inopportunamente la proteasi β-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secretasi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(BACE, β-Site APP-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Cleaving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Enzyme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che taglia a livello del dominio extracellulare N-terminale di APP, vengono prodotti due frammenti da 42 e 40 amminoacidi. Di questi, quello da 42 amminoacidi è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amiloidogenico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produzione anomala di β-amiloide come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oliogomero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la causa di molte malattie neurodegenerative, mentre come monomero è invece un fattore fisiologico e protettivo che potenzia la plasticità sinaptica. Queste mutazioni aumentano la produzione di Aβ42, che porta all'aggregazione fibrillare tossica per i neuroni. L’aggregazione delle placche di β amiloide è dovuta alla presenza, nella struttura della proteina, di foglietti β. 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AICD, da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amyloid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precursor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intracellular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domain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6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Inoltre la deposizione di queste placche al di fuori dei neuroni causa l’inizio del processo di infiammazione cronica che è rappresentato dall’attivazione della microglia.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2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proteine associate ai microtubuli (conosciute con l'acronimo di MAP) sono proteine che interagiscono con i microtubuli del citoscheletro cellulare. Le numerose MAP identificate sono state divise in due distinte categorie:</a:t>
            </a:r>
          </a:p>
          <a:p>
            <a:r>
              <a:rPr lang="it-IT" dirty="0"/>
              <a:t>1)	tipo I </a:t>
            </a:r>
          </a:p>
          <a:p>
            <a:r>
              <a:rPr lang="it-IT" dirty="0"/>
              <a:t>2)	tipo II che include MAP2 e τ.</a:t>
            </a:r>
          </a:p>
          <a:p>
            <a:r>
              <a:rPr lang="it-IT" dirty="0"/>
              <a:t>Anche se presenti esclusivamente nelle cellule nervose, le MAP2 sono le più studiate perché partecipano in modo determinante alla struttura dei dendriti (MAP2) e degli assoni (τ). Queste proteine hanno un dominio C-terminale che lega il microtubulo sulla superficie esterna e un dominio N-terminale che è proiettato verso l'esterno perché probabilmente interagisce con altre proteine. Quindi, MAP2 e τ stabilizzano i microtubuli spostando la reazione cinetica in favore dell'aggiunta di nuove subunità e accelerando l'allungamento dei microtubuli. </a:t>
            </a:r>
          </a:p>
          <a:p>
            <a:r>
              <a:rPr lang="it-IT" dirty="0"/>
              <a:t>Τ, in particolare, è una fosfoproteina con 80 putativi siti di fosforilazione in serina e treonina nell’</a:t>
            </a:r>
            <a:r>
              <a:rPr lang="it-IT" dirty="0" err="1"/>
              <a:t>isoforma</a:t>
            </a:r>
            <a:r>
              <a:rPr lang="it-IT" dirty="0"/>
              <a:t> più lunga. Le chinasi che agiscono su questi siti sono numerose: la fosforilazione può avvenire sia all’interno della regione di legame ai microtubuli, risultando in una diminuzione del legame o in un’auto-aggregazione di τ. Alcune fosfatasi però sono presenti nel cervello e sono implicate nella </a:t>
            </a:r>
            <a:r>
              <a:rPr lang="it-IT" dirty="0" err="1"/>
              <a:t>defosforilazione</a:t>
            </a:r>
            <a:r>
              <a:rPr lang="it-IT" dirty="0"/>
              <a:t> di τ. La fosforilazione di τ è strettamente regolata durante lo sviluppo: è elevata nei neuroni fetali e diminuisce con l’età a causa della comparsa delle </a:t>
            </a:r>
            <a:r>
              <a:rPr lang="it-IT" dirty="0" err="1"/>
              <a:t>isoforme</a:t>
            </a:r>
            <a:r>
              <a:rPr lang="it-IT" dirty="0"/>
              <a:t> adulte e della modificazione del rapporto tra chinasi e fosfatasi, per attivazione delle fosfatasi. La fosforilazione, insieme al tipo di </a:t>
            </a:r>
            <a:r>
              <a:rPr lang="it-IT" dirty="0" err="1"/>
              <a:t>isoforma</a:t>
            </a:r>
            <a:r>
              <a:rPr lang="it-IT" dirty="0"/>
              <a:t>, modula le proprietà di τ che a sua volta è responsabile delle caratteristiche fisiche dei microtubuli (rigidità, lunghezza, stabilità) e della morfologia assonale, della crescita e della polarità. Nel tessuto nervoso dei pazienti di Alzheimer il τ forma aggregati anormali che sono spesso gravemente modificati, più comunemente attraverso una </a:t>
            </a:r>
            <a:r>
              <a:rPr lang="it-IT" dirty="0" err="1"/>
              <a:t>iperfosforilazione</a:t>
            </a:r>
            <a:r>
              <a:rPr lang="it-IT" dirty="0"/>
              <a:t>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2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20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Negli anni passati sono stati fatti molti studi su modelli animali per cercare di capire quanto questi fattori potessero effettivamente influenzare il decorso della malattia ed è stato scoperto che la co-</a:t>
            </a:r>
            <a:r>
              <a:rPr lang="it-IT" dirty="0" err="1"/>
              <a:t>morbidità</a:t>
            </a:r>
            <a:r>
              <a:rPr lang="it-IT" dirty="0"/>
              <a:t> che esercitava la maggiore influenza è il diabete. Infatti, i pazienti che hanno diabete hanno un rischio molto maggiore di sviluppare AD rispetto al resto della popolazione sana, nello specifico si è visto che circa l’80% dei pazienti affetti da AD sviluppano il diabete o un’intolleranza al glucosio. Inoltre, ci sono stati molti studi che hanno dimostrato il rapporto causale tra diabete e disfunzioni cognitive, comuni nei pazienti affetti da AD.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9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particolare esistono 2 tipi di diabete: </a:t>
            </a:r>
          </a:p>
          <a:p>
            <a:r>
              <a:rPr lang="it-IT" dirty="0"/>
              <a:t>1)	diabete di tipo 1</a:t>
            </a:r>
          </a:p>
          <a:p>
            <a:r>
              <a:rPr lang="it-IT" dirty="0"/>
              <a:t>2)	diabete di tipo 2</a:t>
            </a:r>
          </a:p>
          <a:p>
            <a:r>
              <a:rPr lang="it-IT" dirty="0"/>
              <a:t>Il diabete di tipo 1 e consiste in una malattia autoimmune in cui le cellule β pancreatiche vengono distrutte causando una deficienza nella produzione dell’insulina. Per questo motivo è anche chiamato insulino-dipendente. Le cause sono un insieme di fattori che riguardano la genetica, l'ambiente e l'immunologia: ad una predisposizione genetica di base si unisce uno stimolo immunologico che, con il passare del tempo, porta alla distruzione delle cellule beta; quando la percentuale di cellule beta perse arriva all'80%, ci si ritrova di fronte al diabete mellito di forma 1. </a:t>
            </a:r>
          </a:p>
          <a:p>
            <a:r>
              <a:rPr lang="it-IT" dirty="0"/>
              <a:t>Circa il 5-10% dei pazienti affetti da diabete presenta il tipo 1, mentre la restante parte è rappresentata dai pazienti che sono affetti da diabete di tipo 2, detto anche </a:t>
            </a:r>
            <a:r>
              <a:rPr lang="it-IT" dirty="0" err="1"/>
              <a:t>insulino</a:t>
            </a:r>
            <a:r>
              <a:rPr lang="it-IT" dirty="0"/>
              <a:t>-indipendente. Infatti, questa forma di diabete non presenta carenze nella secrezione di insulina quanto piuttosto nella ridotta sensibilità ad essa del recettore. È una malattia metabolica, caratterizzata da glicemia alta. L'obesità è considerata la causa principale di diabete di tipo 2 nei soggetti che sono geneticamente predisposti alla malattia, infatti lo sviluppo del diabete di tipo 2 è causato da una combinazione tra lo stile di vita, </a:t>
            </a:r>
            <a:r>
              <a:rPr lang="it-IT" dirty="0" err="1"/>
              <a:t>endocrinopatie</a:t>
            </a:r>
            <a:r>
              <a:rPr lang="it-IT" dirty="0"/>
              <a:t> e fattori genetici.</a:t>
            </a:r>
          </a:p>
          <a:p>
            <a:r>
              <a:rPr lang="it-IT" dirty="0"/>
              <a:t>A queste due tipologie di diabete se ne potrebbe aggiungere una terza se si considera che l’AD presenta sia caratteristiche tipiche del DM1 che del DM2. L’insulina infatti stimola l’up-take del glucosio nel cervello e qualsiasi deterioramento nel suo pathway porta ad alterazioni nel metabolismo del glucosio e alla produzione di ROS, oltre che a danno al DNA e a funzioni mitocondriali.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8116C-6C01-4FFC-BCCD-815B702BB7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4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55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7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9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5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69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28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3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79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07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41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FB8C-14FE-4120-9D4C-371B6D1D31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52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7.png"/><Relationship Id="rId9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lzres.biomedcentral.com/articles/10.1186/alzrt265" TargetMode="External"/><Relationship Id="rId3" Type="http://schemas.openxmlformats.org/officeDocument/2006/relationships/hyperlink" Target="https://www.brightfocus.org/alzheimers-disease/infographic/amyloid-plaques-and-neurofibrillary-tangles" TargetMode="External"/><Relationship Id="rId7" Type="http://schemas.openxmlformats.org/officeDocument/2006/relationships/hyperlink" Target="https://www.sciencedirect.com/science/article/pii/S0925443913003232?via%3Dihub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4497756/" TargetMode="External"/><Relationship Id="rId5" Type="http://schemas.openxmlformats.org/officeDocument/2006/relationships/hyperlink" Target="https://www.nature.com/articles/nrd2959" TargetMode="External"/><Relationship Id="rId4" Type="http://schemas.openxmlformats.org/officeDocument/2006/relationships/hyperlink" Target="https://www.sigmaaldrich.com/technical-documents/articles/biology/microglia-in-neuroinflammation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710214"/>
            <a:ext cx="9144000" cy="3074957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imbalances</a:t>
            </a:r>
            <a:r>
              <a:rPr lang="it-IT" dirty="0"/>
              <a:t> of </a:t>
            </a:r>
            <a:r>
              <a:rPr lang="it-IT" dirty="0" err="1"/>
              <a:t>diabetes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 err="1"/>
              <a:t>predisposition</a:t>
            </a:r>
            <a:r>
              <a:rPr lang="it-IT" dirty="0"/>
              <a:t> to </a:t>
            </a:r>
            <a:r>
              <a:rPr lang="it-IT" dirty="0" err="1"/>
              <a:t>Alzheimer’s</a:t>
            </a:r>
            <a:r>
              <a:rPr lang="it-IT" dirty="0"/>
              <a:t> disease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8090" y="3919001"/>
            <a:ext cx="9144000" cy="1655762"/>
          </a:xfrm>
        </p:spPr>
        <p:txBody>
          <a:bodyPr/>
          <a:lstStyle/>
          <a:p>
            <a:r>
              <a:rPr lang="it-IT" dirty="0"/>
              <a:t>Veronica Rovetta – veronica.rovetta@gmail.com</a:t>
            </a:r>
          </a:p>
          <a:p>
            <a:r>
              <a:rPr lang="it-IT" dirty="0"/>
              <a:t>Irene Schiavo – irene.sch96@gmail.com</a:t>
            </a:r>
          </a:p>
          <a:p>
            <a:r>
              <a:rPr lang="it-IT" dirty="0"/>
              <a:t>Rebecca Toscano Rivalta – rebecca.toscanorivalta@gmail.com</a:t>
            </a:r>
          </a:p>
        </p:txBody>
      </p:sp>
    </p:spTree>
    <p:extLst>
      <p:ext uri="{BB962C8B-B14F-4D97-AF65-F5344CB8AC3E}">
        <p14:creationId xmlns:p14="http://schemas.microsoft.com/office/powerpoint/2010/main" val="295835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AD8F86-5E19-4058-8790-52CBEECB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Diabetes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27128B-F296-4D13-A75A-7341B3AC2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The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diabetes</a:t>
            </a:r>
            <a:r>
              <a:rPr lang="it-IT" dirty="0"/>
              <a:t> </a:t>
            </a:r>
            <a:r>
              <a:rPr lang="it-IT" dirty="0" err="1"/>
              <a:t>mellitus</a:t>
            </a:r>
            <a:r>
              <a:rPr lang="it-IT" dirty="0"/>
              <a:t> </a:t>
            </a:r>
            <a:r>
              <a:rPr lang="it-IT" dirty="0" err="1"/>
              <a:t>describes</a:t>
            </a:r>
            <a:r>
              <a:rPr lang="it-IT" dirty="0"/>
              <a:t> a </a:t>
            </a:r>
            <a:r>
              <a:rPr lang="it-IT" dirty="0" err="1"/>
              <a:t>metabolic</a:t>
            </a:r>
            <a:r>
              <a:rPr lang="it-IT" dirty="0"/>
              <a:t> disorder of multiple </a:t>
            </a:r>
            <a:r>
              <a:rPr lang="it-IT" dirty="0" err="1"/>
              <a:t>aetiology</a:t>
            </a:r>
            <a:r>
              <a:rPr lang="it-IT" dirty="0"/>
              <a:t> </a:t>
            </a:r>
            <a:r>
              <a:rPr lang="it-IT" dirty="0" err="1"/>
              <a:t>characerized</a:t>
            </a:r>
            <a:r>
              <a:rPr lang="it-IT" dirty="0"/>
              <a:t> by 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hyperglycaemia</a:t>
            </a:r>
            <a:r>
              <a:rPr lang="it-IT" dirty="0"/>
              <a:t> with </a:t>
            </a:r>
            <a:r>
              <a:rPr lang="it-IT" dirty="0" err="1"/>
              <a:t>disturbances</a:t>
            </a:r>
            <a:r>
              <a:rPr lang="it-IT" dirty="0"/>
              <a:t> of </a:t>
            </a:r>
            <a:r>
              <a:rPr lang="it-IT" dirty="0" err="1"/>
              <a:t>carbohydrate</a:t>
            </a:r>
            <a:r>
              <a:rPr lang="it-IT" dirty="0"/>
              <a:t>, </a:t>
            </a:r>
            <a:r>
              <a:rPr lang="it-IT" dirty="0" err="1"/>
              <a:t>fat</a:t>
            </a:r>
            <a:r>
              <a:rPr lang="it-IT" dirty="0"/>
              <a:t> and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metabolism</a:t>
            </a:r>
            <a:r>
              <a:rPr lang="it-IT" dirty="0"/>
              <a:t> </a:t>
            </a:r>
            <a:r>
              <a:rPr lang="it-IT" dirty="0" err="1"/>
              <a:t>resulting</a:t>
            </a:r>
            <a:r>
              <a:rPr lang="it-IT" dirty="0"/>
              <a:t> from </a:t>
            </a:r>
            <a:r>
              <a:rPr lang="it-IT" dirty="0" err="1"/>
              <a:t>defects</a:t>
            </a:r>
            <a:r>
              <a:rPr lang="it-IT" dirty="0"/>
              <a:t> in </a:t>
            </a:r>
            <a:r>
              <a:rPr lang="it-IT" dirty="0" err="1"/>
              <a:t>insulin</a:t>
            </a:r>
            <a:r>
              <a:rPr lang="it-IT" dirty="0"/>
              <a:t> </a:t>
            </a:r>
            <a:r>
              <a:rPr lang="it-IT" dirty="0" err="1"/>
              <a:t>secretion</a:t>
            </a:r>
            <a:r>
              <a:rPr lang="it-IT" dirty="0"/>
              <a:t>, </a:t>
            </a:r>
            <a:r>
              <a:rPr lang="it-IT" dirty="0" err="1"/>
              <a:t>insulin</a:t>
            </a:r>
            <a:r>
              <a:rPr lang="it-IT" dirty="0"/>
              <a:t> action, or </a:t>
            </a:r>
            <a:r>
              <a:rPr lang="it-IT" dirty="0" err="1"/>
              <a:t>both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AE4168-5AF8-4241-B200-BADA5D14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1166E8-C5BE-4BF3-8824-6743FDA5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CD7AF6-42DB-4487-A71F-FE30F592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91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542AC-9B92-45B1-88B1-5CDEF44A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pPr algn="ctr"/>
            <a:r>
              <a:rPr lang="it-IT" dirty="0" err="1"/>
              <a:t>Diabetes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0E399C-F069-46AE-877C-271914D0C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960" y="1512390"/>
            <a:ext cx="2961640" cy="8520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Diabetes mellitus 1 </a:t>
            </a:r>
          </a:p>
          <a:p>
            <a:pPr marL="0" indent="0">
              <a:buNone/>
            </a:pPr>
            <a:r>
              <a:rPr lang="en-GB" sz="1600" dirty="0"/>
              <a:t>(5-10% of cases)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3C4FE8-6264-45A5-A78F-8E37965A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AD77F0-FB34-47DF-ACEA-5E8FDF61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2861F4-3343-4BDA-81D7-C2A7BEC1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11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B5A6219-A34E-4481-8A60-B482D5CFF3A6}"/>
              </a:ext>
            </a:extLst>
          </p:cNvPr>
          <p:cNvSpPr txBox="1">
            <a:spLocks/>
          </p:cNvSpPr>
          <p:nvPr/>
        </p:nvSpPr>
        <p:spPr>
          <a:xfrm>
            <a:off x="8392160" y="1527484"/>
            <a:ext cx="2961640" cy="8520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Diabetes mellitus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(85-90 % of cases)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E88E3D-2F28-4028-9E6F-B188299051CC}"/>
              </a:ext>
            </a:extLst>
          </p:cNvPr>
          <p:cNvSpPr txBox="1"/>
          <p:nvPr/>
        </p:nvSpPr>
        <p:spPr>
          <a:xfrm>
            <a:off x="741680" y="2618817"/>
            <a:ext cx="369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Destruction of </a:t>
            </a:r>
            <a:r>
              <a:rPr lang="el-GR" dirty="0"/>
              <a:t>β</a:t>
            </a:r>
            <a:r>
              <a:rPr lang="en-GB" dirty="0"/>
              <a:t> cells in the pancreas due to an autoimmune response towards </a:t>
            </a:r>
            <a:r>
              <a:rPr lang="el-GR" dirty="0"/>
              <a:t>β</a:t>
            </a:r>
            <a:r>
              <a:rPr lang="en-GB" dirty="0"/>
              <a:t> cells, involving both CD8+ and CD4+ cells.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2ADAFF-29C2-43B9-909A-648A16CA7F4A}"/>
              </a:ext>
            </a:extLst>
          </p:cNvPr>
          <p:cNvSpPr txBox="1"/>
          <p:nvPr/>
        </p:nvSpPr>
        <p:spPr>
          <a:xfrm>
            <a:off x="1097280" y="4626083"/>
            <a:ext cx="334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Very little or no insulin is produced by the pancreas, resulting in high blood sugar levels in the body.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E25CEA-BAEA-433F-8BA3-A990C383ECED}"/>
              </a:ext>
            </a:extLst>
          </p:cNvPr>
          <p:cNvSpPr txBox="1"/>
          <p:nvPr/>
        </p:nvSpPr>
        <p:spPr>
          <a:xfrm>
            <a:off x="8255936" y="2748050"/>
            <a:ext cx="323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Long-term metabolic disorder characterised by a reduced response to insulin which is correctly produced.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AB4811-B5C7-4520-B258-171AFD5390B6}"/>
              </a:ext>
            </a:extLst>
          </p:cNvPr>
          <p:cNvSpPr txBox="1"/>
          <p:nvPr/>
        </p:nvSpPr>
        <p:spPr>
          <a:xfrm>
            <a:off x="8377856" y="4267465"/>
            <a:ext cx="31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Obesity is considered the principal cause of DM2.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3E025D94-1381-44A9-87F3-895D50431C82}"/>
              </a:ext>
            </a:extLst>
          </p:cNvPr>
          <p:cNvSpPr/>
          <p:nvPr/>
        </p:nvSpPr>
        <p:spPr>
          <a:xfrm>
            <a:off x="2468880" y="3902157"/>
            <a:ext cx="243840" cy="590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ccia angolare in su 12">
            <a:extLst>
              <a:ext uri="{FF2B5EF4-FFF2-40B4-BE49-F238E27FC236}">
                <a16:creationId xmlns:a16="http://schemas.microsoft.com/office/drawing/2014/main" id="{AE326161-644C-4609-97D0-D4C289BBCD69}"/>
              </a:ext>
            </a:extLst>
          </p:cNvPr>
          <p:cNvSpPr/>
          <p:nvPr/>
        </p:nvSpPr>
        <p:spPr>
          <a:xfrm rot="10800000">
            <a:off x="6378313" y="1778888"/>
            <a:ext cx="1914226" cy="704193"/>
          </a:xfrm>
          <a:prstGeom prst="bent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C73BFB9-BFF8-4557-A3E5-2A3654CBFEF5}"/>
              </a:ext>
            </a:extLst>
          </p:cNvPr>
          <p:cNvSpPr txBox="1"/>
          <p:nvPr/>
        </p:nvSpPr>
        <p:spPr>
          <a:xfrm>
            <a:off x="5205865" y="2618817"/>
            <a:ext cx="2204720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Alzheimer’s disease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A52FA34-4235-4041-8BA3-14FB991A1C5E}"/>
              </a:ext>
            </a:extLst>
          </p:cNvPr>
          <p:cNvSpPr txBox="1"/>
          <p:nvPr/>
        </p:nvSpPr>
        <p:spPr>
          <a:xfrm>
            <a:off x="5444625" y="3763713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Type 3 diabetes</a:t>
            </a:r>
          </a:p>
        </p:txBody>
      </p:sp>
      <p:sp>
        <p:nvSpPr>
          <p:cNvPr id="21" name="Freccia curva 20">
            <a:extLst>
              <a:ext uri="{FF2B5EF4-FFF2-40B4-BE49-F238E27FC236}">
                <a16:creationId xmlns:a16="http://schemas.microsoft.com/office/drawing/2014/main" id="{7F382884-E863-429E-B024-9CB80952771E}"/>
              </a:ext>
            </a:extLst>
          </p:cNvPr>
          <p:cNvSpPr/>
          <p:nvPr/>
        </p:nvSpPr>
        <p:spPr>
          <a:xfrm rot="5400000">
            <a:off x="4786791" y="1179785"/>
            <a:ext cx="704193" cy="19142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12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A998520-2135-44CE-A547-4233C2AF9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646" y="0"/>
            <a:ext cx="5464708" cy="6858000"/>
          </a:xfrm>
          <a:prstGeom prst="rect">
            <a:avLst/>
          </a:prstGeom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31F4AF2-2FA9-45A3-B8B8-A5A5E1FE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72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1">
            <a:extLst>
              <a:ext uri="{FF2B5EF4-FFF2-40B4-BE49-F238E27FC236}">
                <a16:creationId xmlns:a16="http://schemas.microsoft.com/office/drawing/2014/main" id="{E9203505-68F6-42B0-8ACE-8B997E7E1656}"/>
              </a:ext>
            </a:extLst>
          </p:cNvPr>
          <p:cNvSpPr txBox="1">
            <a:spLocks/>
          </p:cNvSpPr>
          <p:nvPr/>
        </p:nvSpPr>
        <p:spPr>
          <a:xfrm>
            <a:off x="1017234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err="1"/>
              <a:t>Diabetes</a:t>
            </a:r>
            <a:r>
              <a:rPr lang="it-IT" dirty="0"/>
              <a:t> and </a:t>
            </a:r>
            <a:r>
              <a:rPr lang="el-GR" dirty="0"/>
              <a:t>β</a:t>
            </a:r>
            <a:r>
              <a:rPr lang="it-IT" dirty="0"/>
              <a:t>-</a:t>
            </a:r>
            <a:r>
              <a:rPr lang="it-IT" dirty="0" err="1"/>
              <a:t>Amyloid</a:t>
            </a:r>
            <a:r>
              <a:rPr lang="it-IT" dirty="0"/>
              <a:t> </a:t>
            </a:r>
            <a:r>
              <a:rPr lang="it-IT" dirty="0" err="1"/>
              <a:t>pathogenesis</a:t>
            </a:r>
            <a:br>
              <a:rPr lang="it-IT" dirty="0"/>
            </a:br>
            <a:r>
              <a:rPr lang="it-IT" sz="2800" dirty="0" err="1"/>
              <a:t>Insulin</a:t>
            </a:r>
            <a:r>
              <a:rPr lang="it-IT" sz="2800" dirty="0"/>
              <a:t> receptor</a:t>
            </a:r>
            <a:endParaRPr lang="en-GB" sz="280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CEDDD28-7D41-47B1-B9A3-F5FFFCA8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84D425-5864-4A3E-917C-704872BE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276115-D121-43AB-B6C8-66BDC573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13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A67D99-1DAE-4D91-B72F-96F90CE88189}"/>
              </a:ext>
            </a:extLst>
          </p:cNvPr>
          <p:cNvSpPr txBox="1"/>
          <p:nvPr/>
        </p:nvSpPr>
        <p:spPr>
          <a:xfrm>
            <a:off x="502920" y="1825625"/>
            <a:ext cx="5772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RECEPTOR WITH ENZYMATIC ACTIVITY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Stimulates</a:t>
            </a:r>
            <a:r>
              <a:rPr lang="it-IT" sz="2400" dirty="0"/>
              <a:t> brain </a:t>
            </a:r>
            <a:r>
              <a:rPr lang="it-IT" sz="2400" dirty="0" err="1"/>
              <a:t>glucose</a:t>
            </a:r>
            <a:r>
              <a:rPr lang="it-IT" sz="2400" dirty="0"/>
              <a:t> </a:t>
            </a:r>
            <a:r>
              <a:rPr lang="it-IT" sz="2400" dirty="0" err="1"/>
              <a:t>metabolism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Synaptic</a:t>
            </a:r>
            <a:r>
              <a:rPr lang="it-IT" sz="2400" dirty="0"/>
              <a:t> </a:t>
            </a:r>
            <a:r>
              <a:rPr lang="it-IT" sz="2400" dirty="0" err="1"/>
              <a:t>plasticity</a:t>
            </a:r>
            <a:r>
              <a:rPr lang="it-IT" sz="2400" dirty="0"/>
              <a:t>:</a:t>
            </a:r>
          </a:p>
          <a:p>
            <a:pPr lvl="1"/>
            <a:r>
              <a:rPr lang="it-IT" sz="2400" dirty="0"/>
              <a:t>- Modulate </a:t>
            </a:r>
            <a:r>
              <a:rPr lang="it-IT" sz="2400" dirty="0" err="1"/>
              <a:t>expression</a:t>
            </a:r>
            <a:r>
              <a:rPr lang="it-IT" sz="2400" dirty="0"/>
              <a:t> of </a:t>
            </a:r>
            <a:r>
              <a:rPr lang="it-IT" sz="2400" dirty="0" err="1"/>
              <a:t>inhibitory</a:t>
            </a:r>
            <a:r>
              <a:rPr lang="it-IT" sz="2400" dirty="0"/>
              <a:t> and </a:t>
            </a:r>
            <a:r>
              <a:rPr lang="it-IT" sz="2400" dirty="0" err="1"/>
              <a:t>excitatory</a:t>
            </a:r>
            <a:r>
              <a:rPr lang="it-IT" sz="2400" dirty="0"/>
              <a:t> </a:t>
            </a:r>
            <a:r>
              <a:rPr lang="it-IT" sz="2400" dirty="0" err="1"/>
              <a:t>receptors</a:t>
            </a:r>
            <a:endParaRPr lang="it-IT" sz="2400" dirty="0"/>
          </a:p>
          <a:p>
            <a:pPr lvl="1"/>
            <a:r>
              <a:rPr lang="it-IT" sz="2400" dirty="0"/>
              <a:t>- Modulate </a:t>
            </a:r>
            <a:r>
              <a:rPr lang="it-IT" sz="2400" dirty="0" err="1"/>
              <a:t>expression</a:t>
            </a:r>
            <a:r>
              <a:rPr lang="it-IT" sz="2400" dirty="0"/>
              <a:t> of </a:t>
            </a:r>
            <a:r>
              <a:rPr lang="it-IT" sz="2400" dirty="0" err="1"/>
              <a:t>neurotransmitters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Increase</a:t>
            </a:r>
            <a:r>
              <a:rPr lang="it-IT" sz="2400" dirty="0"/>
              <a:t> </a:t>
            </a:r>
            <a:r>
              <a:rPr lang="it-IT" sz="2400" dirty="0" err="1"/>
              <a:t>cerebral</a:t>
            </a:r>
            <a:r>
              <a:rPr lang="it-IT" sz="2400" dirty="0"/>
              <a:t> </a:t>
            </a:r>
            <a:r>
              <a:rPr lang="it-IT" sz="2400" dirty="0" err="1"/>
              <a:t>glucose</a:t>
            </a:r>
            <a:r>
              <a:rPr lang="it-IT" sz="2400" dirty="0"/>
              <a:t> </a:t>
            </a:r>
            <a:r>
              <a:rPr lang="it-IT" sz="2400" dirty="0" err="1"/>
              <a:t>metabolism</a:t>
            </a:r>
            <a:r>
              <a:rPr lang="it-IT" sz="2400" dirty="0"/>
              <a:t> in brain </a:t>
            </a:r>
            <a:r>
              <a:rPr lang="it-IT" sz="2400" dirty="0" err="1"/>
              <a:t>region</a:t>
            </a:r>
            <a:r>
              <a:rPr lang="it-IT" sz="2400" dirty="0"/>
              <a:t> </a:t>
            </a:r>
            <a:r>
              <a:rPr lang="it-IT" sz="2400" dirty="0" err="1"/>
              <a:t>important</a:t>
            </a:r>
            <a:r>
              <a:rPr lang="it-IT" sz="2400" dirty="0"/>
              <a:t> for </a:t>
            </a:r>
            <a:r>
              <a:rPr lang="it-IT" sz="2400" dirty="0" err="1"/>
              <a:t>memory</a:t>
            </a:r>
            <a:r>
              <a:rPr lang="it-IT" sz="2400" dirty="0"/>
              <a:t> and learning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F482BBE-71C0-4D67-95FF-D8BCD93EC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336" y="1705247"/>
            <a:ext cx="4742498" cy="46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3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1">
            <a:extLst>
              <a:ext uri="{FF2B5EF4-FFF2-40B4-BE49-F238E27FC236}">
                <a16:creationId xmlns:a16="http://schemas.microsoft.com/office/drawing/2014/main" id="{6132C351-6641-48FD-829E-201D182A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70"/>
            <a:ext cx="10515600" cy="1325563"/>
          </a:xfrm>
        </p:spPr>
        <p:txBody>
          <a:bodyPr/>
          <a:lstStyle/>
          <a:p>
            <a:pPr algn="ctr"/>
            <a:r>
              <a:rPr lang="it-IT" dirty="0" err="1"/>
              <a:t>Diabetes</a:t>
            </a:r>
            <a:r>
              <a:rPr lang="it-IT" dirty="0"/>
              <a:t> and </a:t>
            </a:r>
            <a:r>
              <a:rPr lang="el-GR" dirty="0"/>
              <a:t>β</a:t>
            </a:r>
            <a:r>
              <a:rPr lang="it-IT" dirty="0"/>
              <a:t>-</a:t>
            </a:r>
            <a:r>
              <a:rPr lang="it-IT" dirty="0" err="1"/>
              <a:t>Amyloid</a:t>
            </a:r>
            <a:r>
              <a:rPr lang="it-IT" dirty="0"/>
              <a:t> </a:t>
            </a:r>
            <a:r>
              <a:rPr lang="it-IT" dirty="0" err="1"/>
              <a:t>pathogenesis</a:t>
            </a:r>
            <a:br>
              <a:rPr lang="it-IT" dirty="0"/>
            </a:br>
            <a:r>
              <a:rPr lang="it-IT" sz="2400" dirty="0" err="1"/>
              <a:t>Insulin</a:t>
            </a:r>
            <a:r>
              <a:rPr lang="it-IT" sz="2400" dirty="0"/>
              <a:t> and </a:t>
            </a:r>
            <a:r>
              <a:rPr lang="it-IT" sz="2400" dirty="0" err="1"/>
              <a:t>Insulin</a:t>
            </a:r>
            <a:r>
              <a:rPr lang="it-IT" sz="2400" dirty="0"/>
              <a:t>-like growth factor </a:t>
            </a:r>
            <a:r>
              <a:rPr lang="it-IT" sz="2400" dirty="0" err="1"/>
              <a:t>resistance</a:t>
            </a:r>
            <a:endParaRPr lang="en-GB" sz="2400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E8C56F5-D361-4451-9F3B-01372B419FDB}"/>
              </a:ext>
            </a:extLst>
          </p:cNvPr>
          <p:cNvGrpSpPr/>
          <p:nvPr/>
        </p:nvGrpSpPr>
        <p:grpSpPr>
          <a:xfrm>
            <a:off x="7704221" y="1792493"/>
            <a:ext cx="3161209" cy="4248485"/>
            <a:chOff x="1790468" y="1914957"/>
            <a:chExt cx="2924175" cy="413818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72D6A84-A6E3-4EBD-90E4-7D71BA678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0468" y="1914957"/>
              <a:ext cx="2924175" cy="59055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7640812F-9AD4-498A-8670-A60AA8C0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9572" y="2978729"/>
              <a:ext cx="2542165" cy="1976006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A71449DE-0E51-4F04-BA28-C418ACD66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0030" y="5548312"/>
              <a:ext cx="2381250" cy="504825"/>
            </a:xfrm>
            <a:prstGeom prst="rect">
              <a:avLst/>
            </a:prstGeom>
          </p:spPr>
        </p:pic>
        <p:sp>
          <p:nvSpPr>
            <p:cNvPr id="11" name="Freccia in giù 10">
              <a:extLst>
                <a:ext uri="{FF2B5EF4-FFF2-40B4-BE49-F238E27FC236}">
                  <a16:creationId xmlns:a16="http://schemas.microsoft.com/office/drawing/2014/main" id="{D7DBC4D4-ADFA-438E-9B72-BDE23A0A4A40}"/>
                </a:ext>
              </a:extLst>
            </p:cNvPr>
            <p:cNvSpPr/>
            <p:nvPr/>
          </p:nvSpPr>
          <p:spPr>
            <a:xfrm>
              <a:off x="3147780" y="2555411"/>
              <a:ext cx="209550" cy="335858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ccia in giù 11">
              <a:extLst>
                <a:ext uri="{FF2B5EF4-FFF2-40B4-BE49-F238E27FC236}">
                  <a16:creationId xmlns:a16="http://schemas.microsoft.com/office/drawing/2014/main" id="{DB6DB7B2-51ED-4F10-8C69-DE06E5E54994}"/>
                </a:ext>
              </a:extLst>
            </p:cNvPr>
            <p:cNvSpPr/>
            <p:nvPr/>
          </p:nvSpPr>
          <p:spPr>
            <a:xfrm>
              <a:off x="3109957" y="5092099"/>
              <a:ext cx="209550" cy="335858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A9D90E3-B108-4735-98F3-9438471D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6E3946-04EC-4E7B-9BE1-CD6BCCCE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D8BD33-4855-402B-A726-B7DE80C1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14</a:t>
            </a:fld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1659D4F-08C5-4CF7-AA2B-7EFCAAB2D806}"/>
              </a:ext>
            </a:extLst>
          </p:cNvPr>
          <p:cNvSpPr txBox="1"/>
          <p:nvPr/>
        </p:nvSpPr>
        <p:spPr>
          <a:xfrm>
            <a:off x="877391" y="2170593"/>
            <a:ext cx="6202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Insulin</a:t>
            </a:r>
            <a:r>
              <a:rPr lang="it-IT" sz="2400" dirty="0"/>
              <a:t> </a:t>
            </a:r>
            <a:r>
              <a:rPr lang="it-IT" sz="2400" dirty="0" err="1"/>
              <a:t>dysfunction</a:t>
            </a:r>
            <a:r>
              <a:rPr lang="it-IT" sz="2400" dirty="0"/>
              <a:t>  or </a:t>
            </a:r>
            <a:r>
              <a:rPr lang="it-IT" sz="2400" dirty="0" err="1"/>
              <a:t>resistance</a:t>
            </a:r>
            <a:r>
              <a:rPr lang="it-IT" sz="2400" dirty="0"/>
              <a:t> can alter: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A</a:t>
            </a:r>
            <a:r>
              <a:rPr lang="el-GR" sz="2400" dirty="0"/>
              <a:t>β</a:t>
            </a:r>
            <a:r>
              <a:rPr lang="it-IT" sz="2400" dirty="0"/>
              <a:t>PP processing by </a:t>
            </a:r>
            <a:r>
              <a:rPr lang="it-IT" sz="2400" dirty="0" err="1"/>
              <a:t>elevating</a:t>
            </a:r>
            <a:r>
              <a:rPr lang="it-IT" sz="2400" dirty="0"/>
              <a:t> the </a:t>
            </a:r>
            <a:r>
              <a:rPr lang="it-IT" sz="2400" dirty="0" err="1"/>
              <a:t>expression</a:t>
            </a:r>
            <a:r>
              <a:rPr lang="it-IT" sz="2400" dirty="0"/>
              <a:t> of BACE-1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Extracellular</a:t>
            </a:r>
            <a:r>
              <a:rPr lang="it-IT" sz="2400" dirty="0"/>
              <a:t> level of A</a:t>
            </a:r>
            <a:r>
              <a:rPr lang="el-GR" sz="2400" dirty="0"/>
              <a:t>β</a:t>
            </a:r>
            <a:r>
              <a:rPr lang="it-IT" sz="2400" dirty="0"/>
              <a:t> by </a:t>
            </a:r>
            <a:r>
              <a:rPr lang="it-IT" sz="2400" dirty="0" err="1"/>
              <a:t>accelerating</a:t>
            </a:r>
            <a:r>
              <a:rPr lang="it-IT" sz="2400" dirty="0"/>
              <a:t> the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traffiking</a:t>
            </a:r>
            <a:r>
              <a:rPr lang="it-IT" sz="2400" dirty="0"/>
              <a:t> from the ER and the Golgi to the plasma membrane</a:t>
            </a:r>
          </a:p>
        </p:txBody>
      </p:sp>
    </p:spTree>
    <p:extLst>
      <p:ext uri="{BB962C8B-B14F-4D97-AF65-F5344CB8AC3E}">
        <p14:creationId xmlns:p14="http://schemas.microsoft.com/office/powerpoint/2010/main" val="216973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7437EC-A512-4EA7-9AFC-CF48FA25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0E9896-F64C-40C7-9A1C-777A76B4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15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5720131-C0A3-4C47-AA07-575A6CC0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73115" cy="143159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/>
              <a:t>Diabetes</a:t>
            </a:r>
            <a:r>
              <a:rPr lang="it-IT" dirty="0"/>
              <a:t> and </a:t>
            </a:r>
            <a:r>
              <a:rPr lang="el-GR" dirty="0"/>
              <a:t>β</a:t>
            </a:r>
            <a:r>
              <a:rPr lang="it-IT" dirty="0"/>
              <a:t>-</a:t>
            </a:r>
            <a:r>
              <a:rPr lang="it-IT" dirty="0" err="1"/>
              <a:t>Amyloid</a:t>
            </a:r>
            <a:r>
              <a:rPr lang="it-IT" dirty="0"/>
              <a:t> </a:t>
            </a:r>
            <a:r>
              <a:rPr lang="it-IT" dirty="0" err="1"/>
              <a:t>pathogenesis</a:t>
            </a:r>
            <a:br>
              <a:rPr lang="it-IT" dirty="0"/>
            </a:br>
            <a:r>
              <a:rPr lang="it-IT" sz="2800" dirty="0" err="1"/>
              <a:t>Hyperglycemia</a:t>
            </a:r>
            <a:endParaRPr lang="en-GB" sz="2800" dirty="0"/>
          </a:p>
        </p:txBody>
      </p:sp>
      <p:pic>
        <p:nvPicPr>
          <p:cNvPr id="8" name="Picture 2" descr="https://upload.wikimedia.org/wikipedia/commons/thumb/6/6f/Glicolisi.png/800px-Glicolisi.png">
            <a:extLst>
              <a:ext uri="{FF2B5EF4-FFF2-40B4-BE49-F238E27FC236}">
                <a16:creationId xmlns:a16="http://schemas.microsoft.com/office/drawing/2014/main" id="{B4BEB1E1-1946-49C4-AD0C-4E1BCA8B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15" y="0"/>
            <a:ext cx="535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A7145F49-20A8-4ABF-9182-122AC466B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613175"/>
              </p:ext>
            </p:extLst>
          </p:nvPr>
        </p:nvGraphicFramePr>
        <p:xfrm>
          <a:off x="447675" y="2171057"/>
          <a:ext cx="5959956" cy="381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0810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DA98A4-5513-4ED2-AF8C-4A0C777D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5021" cy="1460500"/>
          </a:xfrm>
        </p:spPr>
        <p:txBody>
          <a:bodyPr>
            <a:normAutofit/>
          </a:bodyPr>
          <a:lstStyle/>
          <a:p>
            <a:pPr algn="ctr"/>
            <a:r>
              <a:rPr lang="it-IT" dirty="0" err="1"/>
              <a:t>Diabetes</a:t>
            </a:r>
            <a:r>
              <a:rPr lang="it-IT" dirty="0"/>
              <a:t> and </a:t>
            </a:r>
            <a:r>
              <a:rPr lang="el-GR" dirty="0"/>
              <a:t>β</a:t>
            </a:r>
            <a:r>
              <a:rPr lang="it-IT" dirty="0"/>
              <a:t>-</a:t>
            </a:r>
            <a:r>
              <a:rPr lang="it-IT" dirty="0" err="1"/>
              <a:t>Amyloid</a:t>
            </a:r>
            <a:r>
              <a:rPr lang="it-IT" dirty="0"/>
              <a:t> </a:t>
            </a:r>
            <a:r>
              <a:rPr lang="it-IT" dirty="0" err="1"/>
              <a:t>pathogenesis</a:t>
            </a:r>
            <a:br>
              <a:rPr lang="it-IT" dirty="0"/>
            </a:br>
            <a:r>
              <a:rPr lang="it-IT" sz="2800" dirty="0" err="1"/>
              <a:t>Hyperglycemia</a:t>
            </a:r>
            <a:endParaRPr lang="en-GB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1C499B-BC4B-4CE2-97D8-9AFEDFFA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979" y="1764267"/>
            <a:ext cx="5126790" cy="3185342"/>
          </a:xfrm>
          <a:prstGeom prst="rect">
            <a:avLst/>
          </a:prstGeom>
        </p:spPr>
      </p:pic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C3C69B-FB7C-43F8-AE25-5D32F714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88FCD2-8795-445E-B57D-F425E562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942003-857A-49F7-BD9A-C898FC97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16</a:t>
            </a:fld>
            <a:endParaRPr lang="it-IT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1AB35FD9-BCCD-4F83-9F27-F5046550B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101014"/>
              </p:ext>
            </p:extLst>
          </p:nvPr>
        </p:nvGraphicFramePr>
        <p:xfrm>
          <a:off x="215231" y="1764267"/>
          <a:ext cx="6395720" cy="451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62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465B-A6BD-4381-9EC9-6C05E22D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59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dirty="0" err="1"/>
              <a:t>Diabetes</a:t>
            </a:r>
            <a:r>
              <a:rPr lang="it-IT" sz="4900" dirty="0"/>
              <a:t> and </a:t>
            </a:r>
            <a:r>
              <a:rPr lang="el-GR" sz="4900" dirty="0"/>
              <a:t>β</a:t>
            </a:r>
            <a:r>
              <a:rPr lang="it-IT" sz="4900" dirty="0"/>
              <a:t>-</a:t>
            </a:r>
            <a:r>
              <a:rPr lang="it-IT" sz="4900" dirty="0" err="1"/>
              <a:t>Amyloid</a:t>
            </a:r>
            <a:r>
              <a:rPr lang="it-IT" sz="4900" dirty="0"/>
              <a:t> </a:t>
            </a:r>
            <a:r>
              <a:rPr lang="it-IT" sz="4900" dirty="0" err="1"/>
              <a:t>pathogenesis</a:t>
            </a:r>
            <a:r>
              <a:rPr lang="it-IT" sz="4900" dirty="0"/>
              <a:t> </a:t>
            </a:r>
            <a:br>
              <a:rPr lang="it-IT" dirty="0"/>
            </a:br>
            <a:r>
              <a:rPr lang="it-IT" sz="3100" dirty="0" err="1"/>
              <a:t>AGEs</a:t>
            </a:r>
            <a:r>
              <a:rPr lang="it-IT" sz="3100" dirty="0"/>
              <a:t> formation</a:t>
            </a:r>
            <a:endParaRPr lang="en-GB" sz="31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22AE28A-1A3F-4543-8EB7-7E7F95E85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"/>
          <a:stretch/>
        </p:blipFill>
        <p:spPr>
          <a:xfrm>
            <a:off x="838200" y="1498600"/>
            <a:ext cx="6448425" cy="4857750"/>
          </a:xfrm>
          <a:prstGeom prst="rect">
            <a:avLst/>
          </a:prstGeom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20C29A9-DDE6-4F90-BB1B-77390926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8662C6-AC3C-49C6-A4A4-94793EA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C5DC18-AB6B-46E8-BB8D-C4B82A5A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17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BCC0E1-3F30-4DF4-83A6-6FD17A499030}"/>
              </a:ext>
            </a:extLst>
          </p:cNvPr>
          <p:cNvSpPr txBox="1"/>
          <p:nvPr/>
        </p:nvSpPr>
        <p:spPr>
          <a:xfrm>
            <a:off x="7574280" y="1765399"/>
            <a:ext cx="4069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AGEs are macromolecules composed by association of protein and sugar molecules</a:t>
            </a:r>
          </a:p>
          <a:p>
            <a:endParaRPr lang="it-IT" sz="2400"/>
          </a:p>
          <a:p>
            <a:r>
              <a:rPr lang="it-IT" sz="2400"/>
              <a:t>MAILLARD’S REACTION:</a:t>
            </a:r>
          </a:p>
          <a:p>
            <a:pPr marL="285750" indent="-285750">
              <a:buFontTx/>
              <a:buChar char="-"/>
            </a:pPr>
            <a:r>
              <a:rPr lang="it-IT" sz="2400"/>
              <a:t>Schiff base</a:t>
            </a:r>
          </a:p>
          <a:p>
            <a:pPr marL="285750" indent="-285750">
              <a:buFontTx/>
              <a:buChar char="-"/>
            </a:pPr>
            <a:r>
              <a:rPr lang="it-IT" sz="2400"/>
              <a:t>Amadori products</a:t>
            </a:r>
          </a:p>
          <a:p>
            <a:pPr marL="285750" indent="-285750">
              <a:buFontTx/>
              <a:buChar char="-"/>
            </a:pPr>
            <a:endParaRPr lang="it-IT" sz="2400"/>
          </a:p>
          <a:p>
            <a:r>
              <a:rPr lang="it-IT" sz="2400"/>
              <a:t>They can bind to other proteins or to their receptors (RAGE)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67210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924B1127-2596-4D8D-8049-52A6C36C4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4"/>
          <a:stretch/>
        </p:blipFill>
        <p:spPr>
          <a:xfrm>
            <a:off x="7008449" y="1646238"/>
            <a:ext cx="4726351" cy="435133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2380" y="365125"/>
            <a:ext cx="9667240" cy="1281113"/>
          </a:xfrm>
        </p:spPr>
        <p:txBody>
          <a:bodyPr>
            <a:normAutofit/>
          </a:bodyPr>
          <a:lstStyle/>
          <a:p>
            <a:pPr algn="ctr"/>
            <a:r>
              <a:rPr lang="it-IT" dirty="0" err="1"/>
              <a:t>Diabetes</a:t>
            </a:r>
            <a:r>
              <a:rPr lang="it-IT" dirty="0"/>
              <a:t> and </a:t>
            </a:r>
            <a:r>
              <a:rPr lang="el-GR" dirty="0"/>
              <a:t>β</a:t>
            </a:r>
            <a:r>
              <a:rPr lang="it-IT" dirty="0"/>
              <a:t>-</a:t>
            </a:r>
            <a:r>
              <a:rPr lang="it-IT" dirty="0" err="1"/>
              <a:t>Amyloid</a:t>
            </a:r>
            <a:r>
              <a:rPr lang="it-IT" dirty="0"/>
              <a:t> </a:t>
            </a:r>
            <a:r>
              <a:rPr lang="it-IT" dirty="0" err="1"/>
              <a:t>pathogenesis</a:t>
            </a:r>
            <a:br>
              <a:rPr lang="it-IT" dirty="0"/>
            </a:br>
            <a:r>
              <a:rPr lang="it-IT" sz="2800" dirty="0" err="1"/>
              <a:t>Oxidative</a:t>
            </a:r>
            <a:r>
              <a:rPr lang="it-IT" sz="2800" dirty="0"/>
              <a:t> stress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18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0865FE-260D-4E30-89F0-B5E4C7C62FC7}"/>
              </a:ext>
            </a:extLst>
          </p:cNvPr>
          <p:cNvSpPr txBox="1"/>
          <p:nvPr/>
        </p:nvSpPr>
        <p:spPr>
          <a:xfrm>
            <a:off x="457200" y="1832035"/>
            <a:ext cx="6063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Oxydative</a:t>
            </a:r>
            <a:r>
              <a:rPr lang="it-IT" sz="2400" dirty="0"/>
              <a:t> stress can induce: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Apoptosis</a:t>
            </a:r>
            <a:r>
              <a:rPr lang="it-IT" sz="2400" dirty="0"/>
              <a:t> (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death</a:t>
            </a:r>
            <a:r>
              <a:rPr lang="it-IT" sz="2400" dirty="0"/>
              <a:t>)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Inflammation</a:t>
            </a:r>
            <a:endParaRPr lang="it-IT" sz="2400" dirty="0"/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</a:t>
            </a:r>
            <a:r>
              <a:rPr lang="el-GR" sz="2400" dirty="0"/>
              <a:t>β</a:t>
            </a:r>
            <a:r>
              <a:rPr lang="it-IT" sz="2400" dirty="0"/>
              <a:t> formation thanks to APP </a:t>
            </a:r>
            <a:r>
              <a:rPr lang="it-IT" sz="2400" dirty="0" err="1"/>
              <a:t>overexpression</a:t>
            </a:r>
            <a:r>
              <a:rPr lang="it-IT" sz="2400" dirty="0"/>
              <a:t> or </a:t>
            </a:r>
            <a:r>
              <a:rPr lang="it-IT" sz="2400" dirty="0" err="1"/>
              <a:t>modulating</a:t>
            </a:r>
            <a:r>
              <a:rPr lang="it-IT" sz="2400" dirty="0"/>
              <a:t> the activity of </a:t>
            </a:r>
            <a:r>
              <a:rPr lang="el-GR" sz="2400" dirty="0"/>
              <a:t>β</a:t>
            </a:r>
            <a:r>
              <a:rPr lang="it-IT" sz="2400" dirty="0"/>
              <a:t>- and </a:t>
            </a:r>
            <a:r>
              <a:rPr lang="el-GR" sz="2400" dirty="0"/>
              <a:t>γ</a:t>
            </a:r>
            <a:r>
              <a:rPr lang="it-IT" sz="2400" dirty="0"/>
              <a:t>-</a:t>
            </a:r>
            <a:r>
              <a:rPr lang="it-IT" sz="2400" dirty="0" err="1"/>
              <a:t>secretases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91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B347743-A6E3-4686-B71C-0C6D40C3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220" y="1226179"/>
            <a:ext cx="5324976" cy="4897364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DDC827-D375-4BF6-93EA-059D4B88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A32196-63B1-43ED-8B17-A9C75321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Metabolic imbalances of diabetes: predisposition to neurodegenerative diseases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5D94EF-FD46-46A6-8E1B-88849AEC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19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D180C4F-66E1-420B-B0CA-FDA011F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 err="1"/>
              <a:t>Diabetes</a:t>
            </a:r>
            <a:r>
              <a:rPr lang="it-IT" dirty="0"/>
              <a:t> and </a:t>
            </a:r>
            <a:r>
              <a:rPr lang="el-GR" dirty="0"/>
              <a:t>β</a:t>
            </a:r>
            <a:r>
              <a:rPr lang="it-IT" dirty="0"/>
              <a:t>-</a:t>
            </a:r>
            <a:r>
              <a:rPr lang="it-IT" dirty="0" err="1"/>
              <a:t>Amyloid</a:t>
            </a:r>
            <a:r>
              <a:rPr lang="it-IT" dirty="0"/>
              <a:t> </a:t>
            </a:r>
            <a:r>
              <a:rPr lang="it-IT" dirty="0" err="1"/>
              <a:t>pathogenesis</a:t>
            </a:r>
            <a:br>
              <a:rPr lang="it-IT" dirty="0"/>
            </a:br>
            <a:r>
              <a:rPr lang="it-IT" sz="2800" dirty="0" err="1"/>
              <a:t>Mitochondrial</a:t>
            </a:r>
            <a:r>
              <a:rPr lang="it-IT" sz="2800" dirty="0"/>
              <a:t> </a:t>
            </a:r>
            <a:r>
              <a:rPr lang="it-IT" sz="2800" dirty="0" err="1"/>
              <a:t>abnormalities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95C8CF-AE41-49FF-A147-660BC2081B1F}"/>
              </a:ext>
            </a:extLst>
          </p:cNvPr>
          <p:cNvSpPr txBox="1"/>
          <p:nvPr/>
        </p:nvSpPr>
        <p:spPr>
          <a:xfrm>
            <a:off x="778042" y="1872020"/>
            <a:ext cx="592755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Mitochondria</a:t>
            </a:r>
            <a:r>
              <a:rPr lang="it-IT" sz="2400" dirty="0"/>
              <a:t> </a:t>
            </a:r>
            <a:r>
              <a:rPr lang="it-IT" sz="2400" dirty="0" err="1"/>
              <a:t>abnormalities</a:t>
            </a:r>
            <a:r>
              <a:rPr lang="it-IT" sz="2400" dirty="0"/>
              <a:t> can be </a:t>
            </a:r>
            <a:r>
              <a:rPr lang="it-IT" sz="2400" dirty="0" err="1"/>
              <a:t>induced</a:t>
            </a:r>
            <a:r>
              <a:rPr lang="it-IT" sz="2400" dirty="0"/>
              <a:t> by </a:t>
            </a:r>
            <a:r>
              <a:rPr lang="el-GR" sz="2400" dirty="0"/>
              <a:t>β</a:t>
            </a:r>
            <a:r>
              <a:rPr lang="it-IT" sz="2400" dirty="0"/>
              <a:t>-</a:t>
            </a:r>
            <a:r>
              <a:rPr lang="it-IT" sz="2400" dirty="0" err="1"/>
              <a:t>Amyloid</a:t>
            </a:r>
            <a:r>
              <a:rPr lang="it-IT" sz="2400" dirty="0"/>
              <a:t>: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Altered</a:t>
            </a:r>
            <a:r>
              <a:rPr lang="it-IT" sz="2400" dirty="0"/>
              <a:t> </a:t>
            </a:r>
            <a:r>
              <a:rPr lang="it-IT" sz="2400" dirty="0" err="1"/>
              <a:t>mitochondrial</a:t>
            </a:r>
            <a:r>
              <a:rPr lang="it-IT" sz="2400" dirty="0"/>
              <a:t> </a:t>
            </a:r>
            <a:r>
              <a:rPr lang="it-IT" sz="2400" dirty="0" err="1"/>
              <a:t>morphology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Increased</a:t>
            </a:r>
            <a:r>
              <a:rPr lang="it-IT" sz="2400" dirty="0"/>
              <a:t> </a:t>
            </a:r>
            <a:r>
              <a:rPr lang="it-IT" sz="2400" dirty="0" err="1"/>
              <a:t>intracellular</a:t>
            </a:r>
            <a:r>
              <a:rPr lang="it-IT" sz="2400" dirty="0"/>
              <a:t> </a:t>
            </a:r>
            <a:r>
              <a:rPr lang="it-IT" sz="2400" dirty="0" err="1"/>
              <a:t>calcium</a:t>
            </a:r>
            <a:r>
              <a:rPr lang="it-IT" sz="2400" dirty="0"/>
              <a:t>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Deficiency</a:t>
            </a:r>
            <a:r>
              <a:rPr lang="it-IT" sz="2400" dirty="0"/>
              <a:t> in </a:t>
            </a:r>
            <a:r>
              <a:rPr lang="it-IT" sz="2400" dirty="0" err="1"/>
              <a:t>bioenergetics</a:t>
            </a:r>
            <a:r>
              <a:rPr lang="it-IT" sz="2400" dirty="0"/>
              <a:t> and </a:t>
            </a:r>
            <a:r>
              <a:rPr lang="it-IT" sz="2400" dirty="0" err="1"/>
              <a:t>antioxidant</a:t>
            </a:r>
            <a:r>
              <a:rPr lang="it-IT" sz="2400" dirty="0"/>
              <a:t> </a:t>
            </a:r>
            <a:r>
              <a:rPr lang="it-IT" sz="2400" dirty="0" err="1"/>
              <a:t>capacity</a:t>
            </a:r>
            <a:r>
              <a:rPr lang="it-IT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Impaired</a:t>
            </a:r>
            <a:r>
              <a:rPr lang="it-IT" sz="2400" dirty="0"/>
              <a:t> </a:t>
            </a:r>
            <a:r>
              <a:rPr lang="it-IT" sz="2400" dirty="0" err="1"/>
              <a:t>cytochrome</a:t>
            </a:r>
            <a:r>
              <a:rPr lang="it-IT" sz="2400" dirty="0"/>
              <a:t> C </a:t>
            </a:r>
            <a:r>
              <a:rPr lang="it-IT" sz="2400" dirty="0" err="1"/>
              <a:t>oxidase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Abnormal</a:t>
            </a:r>
            <a:r>
              <a:rPr lang="it-IT" sz="2400" dirty="0"/>
              <a:t> </a:t>
            </a:r>
            <a:r>
              <a:rPr lang="it-IT" sz="2400" dirty="0" err="1"/>
              <a:t>mithocondrial</a:t>
            </a:r>
            <a:r>
              <a:rPr lang="it-IT" sz="2400" dirty="0"/>
              <a:t> membrane potential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525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97F590-33F1-4FD5-A175-D717AAD2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/>
              <a:t>Alzheimer’s</a:t>
            </a:r>
            <a:r>
              <a:rPr lang="it-IT" dirty="0"/>
              <a:t> disease </a:t>
            </a:r>
            <a:r>
              <a:rPr lang="it-IT" dirty="0" err="1"/>
              <a:t>is</a:t>
            </a:r>
            <a:r>
              <a:rPr lang="it-IT" dirty="0"/>
              <a:t> a progressive neurodegenerative disease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causes</a:t>
            </a:r>
            <a:r>
              <a:rPr lang="it-IT" dirty="0"/>
              <a:t> </a:t>
            </a:r>
            <a:r>
              <a:rPr lang="it-IT" dirty="0" err="1"/>
              <a:t>irrevesible</a:t>
            </a:r>
            <a:r>
              <a:rPr lang="it-IT" dirty="0"/>
              <a:t> </a:t>
            </a:r>
            <a:r>
              <a:rPr lang="it-IT" dirty="0" err="1"/>
              <a:t>damages</a:t>
            </a:r>
            <a:r>
              <a:rPr lang="it-IT" dirty="0"/>
              <a:t> to the brain, </a:t>
            </a:r>
            <a:r>
              <a:rPr lang="it-IT" dirty="0" err="1"/>
              <a:t>eventually</a:t>
            </a:r>
            <a:r>
              <a:rPr lang="it-IT" dirty="0"/>
              <a:t> </a:t>
            </a:r>
            <a:r>
              <a:rPr lang="it-IT" dirty="0" err="1"/>
              <a:t>resulting</a:t>
            </a:r>
            <a:r>
              <a:rPr lang="it-IT" dirty="0"/>
              <a:t> in </a:t>
            </a:r>
            <a:r>
              <a:rPr lang="it-IT" dirty="0" err="1"/>
              <a:t>problems</a:t>
            </a:r>
            <a:r>
              <a:rPr lang="it-IT" dirty="0"/>
              <a:t> with </a:t>
            </a:r>
            <a:r>
              <a:rPr lang="it-IT" dirty="0" err="1"/>
              <a:t>memory</a:t>
            </a:r>
            <a:r>
              <a:rPr lang="it-IT" dirty="0"/>
              <a:t>, intelligence, </a:t>
            </a:r>
            <a:r>
              <a:rPr lang="it-IT" dirty="0" err="1"/>
              <a:t>judgement</a:t>
            </a:r>
            <a:r>
              <a:rPr lang="it-IT" dirty="0"/>
              <a:t>, language and behaviour.</a:t>
            </a:r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1157845-CD38-4D97-B14B-4C629AD4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Alzheimer’s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77FF39E-E421-46CA-BB13-5B01BC40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428E3F-000D-42AE-88B1-508FCF58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A138C0-D1E5-497B-837E-1F576308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94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98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 err="1"/>
              <a:t>Diabetes</a:t>
            </a:r>
            <a:r>
              <a:rPr lang="it-IT" dirty="0"/>
              <a:t> and </a:t>
            </a:r>
            <a:r>
              <a:rPr lang="el-GR" dirty="0"/>
              <a:t>τ </a:t>
            </a:r>
            <a:r>
              <a:rPr lang="it-IT" dirty="0" err="1"/>
              <a:t>pathology</a:t>
            </a:r>
            <a:br>
              <a:rPr lang="it-IT" dirty="0"/>
            </a:br>
            <a:r>
              <a:rPr lang="el-GR" sz="2800" dirty="0"/>
              <a:t>τ</a:t>
            </a:r>
            <a:r>
              <a:rPr lang="it-IT" sz="2800" dirty="0"/>
              <a:t> </a:t>
            </a:r>
            <a:r>
              <a:rPr lang="it-IT" sz="2800" dirty="0" err="1"/>
              <a:t>phosphorylation</a:t>
            </a:r>
            <a:endParaRPr lang="it-IT" sz="28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20</a:t>
            </a:fld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D5EE5EA-E85B-4749-91DF-C3E2A051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00" y="1835784"/>
            <a:ext cx="6131439" cy="452056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87DD62A-ACF2-42AA-8D89-4A81A06AAD6C}"/>
              </a:ext>
            </a:extLst>
          </p:cNvPr>
          <p:cNvSpPr txBox="1"/>
          <p:nvPr/>
        </p:nvSpPr>
        <p:spPr>
          <a:xfrm>
            <a:off x="1066166" y="1720840"/>
            <a:ext cx="442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it-IT" dirty="0"/>
          </a:p>
          <a:p>
            <a:endParaRPr lang="en-GB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7241459" y="3334632"/>
            <a:ext cx="14748" cy="4407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202665" y="3370361"/>
            <a:ext cx="117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Low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level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14486" t="2643" r="59303" b="69234"/>
          <a:stretch/>
        </p:blipFill>
        <p:spPr>
          <a:xfrm>
            <a:off x="7287094" y="1981233"/>
            <a:ext cx="1592826" cy="1283110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7274329" y="3268586"/>
            <a:ext cx="2368657" cy="2283380"/>
            <a:chOff x="7274329" y="3268586"/>
            <a:chExt cx="2368657" cy="2283380"/>
          </a:xfrm>
        </p:grpSpPr>
        <p:sp>
          <p:nvSpPr>
            <p:cNvPr id="9" name="Ovale 8"/>
            <p:cNvSpPr/>
            <p:nvPr/>
          </p:nvSpPr>
          <p:spPr>
            <a:xfrm>
              <a:off x="7274329" y="3268586"/>
              <a:ext cx="615460" cy="5068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8610600" y="3853641"/>
              <a:ext cx="1032386" cy="3826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7559899" y="4697146"/>
              <a:ext cx="994225" cy="8548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1 3"/>
            <p:cNvCxnSpPr/>
            <p:nvPr/>
          </p:nvCxnSpPr>
          <p:spPr>
            <a:xfrm>
              <a:off x="7799657" y="3739693"/>
              <a:ext cx="810943" cy="1907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flipV="1">
              <a:off x="8512935" y="3886949"/>
              <a:ext cx="156545" cy="1400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ttangolo 17"/>
          <p:cNvSpPr/>
          <p:nvPr/>
        </p:nvSpPr>
        <p:spPr>
          <a:xfrm>
            <a:off x="7189462" y="5959370"/>
            <a:ext cx="2096205" cy="334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egnaposto data 3"/>
          <p:cNvSpPr>
            <a:spLocks noGrp="1"/>
          </p:cNvSpPr>
          <p:nvPr>
            <p:ph type="dt" sz="half" idx="10"/>
          </p:nvPr>
        </p:nvSpPr>
        <p:spPr>
          <a:xfrm>
            <a:off x="537846" y="6467792"/>
            <a:ext cx="2743200" cy="365125"/>
          </a:xfrm>
        </p:spPr>
        <p:txBody>
          <a:bodyPr/>
          <a:lstStyle/>
          <a:p>
            <a:r>
              <a:rPr lang="it-IT" dirty="0"/>
              <a:t>17/04/19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765" y="6426312"/>
            <a:ext cx="4115157" cy="506012"/>
          </a:xfrm>
          <a:prstGeom prst="rect">
            <a:avLst/>
          </a:prstGeom>
        </p:spPr>
      </p:pic>
      <p:graphicFrame>
        <p:nvGraphicFramePr>
          <p:cNvPr id="20" name="Diagramma 19">
            <a:extLst>
              <a:ext uri="{FF2B5EF4-FFF2-40B4-BE49-F238E27FC236}">
                <a16:creationId xmlns:a16="http://schemas.microsoft.com/office/drawing/2014/main" id="{3394A568-1F69-4ADE-BAA4-9F9739243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605270"/>
              </p:ext>
            </p:extLst>
          </p:nvPr>
        </p:nvGraphicFramePr>
        <p:xfrm>
          <a:off x="314756" y="1204595"/>
          <a:ext cx="5181170" cy="515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13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/>
          <a:srcRect l="85118" t="22609" b="48060"/>
          <a:stretch/>
        </p:blipFill>
        <p:spPr>
          <a:xfrm>
            <a:off x="9287775" y="5771316"/>
            <a:ext cx="1011257" cy="90264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l="85118" t="22609" b="48060"/>
          <a:stretch/>
        </p:blipFill>
        <p:spPr>
          <a:xfrm>
            <a:off x="7406414" y="5589019"/>
            <a:ext cx="981098" cy="87572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l="85118" t="22609" b="48060"/>
          <a:stretch/>
        </p:blipFill>
        <p:spPr>
          <a:xfrm>
            <a:off x="9843017" y="5085879"/>
            <a:ext cx="1023573" cy="82117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637DF1A-F9ED-45E5-B411-72262535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Diabetes and </a:t>
            </a:r>
            <a:r>
              <a:rPr lang="el-GR" dirty="0"/>
              <a:t>τ</a:t>
            </a:r>
            <a:r>
              <a:rPr lang="it-IT" dirty="0"/>
              <a:t> </a:t>
            </a:r>
            <a:r>
              <a:rPr lang="it-IT" dirty="0" err="1"/>
              <a:t>pathology</a:t>
            </a:r>
            <a:br>
              <a:rPr lang="it-IT" dirty="0"/>
            </a:br>
            <a:r>
              <a:rPr lang="el-GR" sz="2800" dirty="0"/>
              <a:t>τ</a:t>
            </a:r>
            <a:r>
              <a:rPr lang="it-IT" sz="2800" dirty="0"/>
              <a:t> </a:t>
            </a:r>
            <a:r>
              <a:rPr lang="it-IT" sz="2800" dirty="0" err="1"/>
              <a:t>degradation</a:t>
            </a:r>
            <a:endParaRPr lang="en-GB" sz="28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C2971587-CDC8-45EE-A47F-E4A9D499819C}"/>
              </a:ext>
            </a:extLst>
          </p:cNvPr>
          <p:cNvGrpSpPr/>
          <p:nvPr/>
        </p:nvGrpSpPr>
        <p:grpSpPr>
          <a:xfrm>
            <a:off x="567906" y="4817019"/>
            <a:ext cx="6847522" cy="1415732"/>
            <a:chOff x="1076960" y="3149601"/>
            <a:chExt cx="6847522" cy="1415732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EF9F335-2E97-45CE-9846-DEF002CB6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14" t="17883" r="1" b="-1"/>
            <a:stretch/>
          </p:blipFill>
          <p:spPr>
            <a:xfrm>
              <a:off x="1076960" y="3149601"/>
              <a:ext cx="3199447" cy="1415732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3F0E530-A426-4D05-9289-F97944957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6407" y="3279457"/>
              <a:ext cx="3648075" cy="1285875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668CF123-942F-4F0F-A4B8-E1FC8F87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9467" y="3429000"/>
              <a:ext cx="657225" cy="400050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2E489264-1F33-4E61-9D10-2559A5C22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695" y="1917385"/>
            <a:ext cx="6000750" cy="225742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D36161-BCF3-45E6-B82D-070F3F3A50E2}"/>
              </a:ext>
            </a:extLst>
          </p:cNvPr>
          <p:cNvSpPr txBox="1"/>
          <p:nvPr/>
        </p:nvSpPr>
        <p:spPr>
          <a:xfrm>
            <a:off x="8331200" y="2509520"/>
            <a:ext cx="19564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Physiological state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D410B0-4B05-405A-8360-0C99AB77ADF3}"/>
              </a:ext>
            </a:extLst>
          </p:cNvPr>
          <p:cNvSpPr txBox="1"/>
          <p:nvPr/>
        </p:nvSpPr>
        <p:spPr>
          <a:xfrm>
            <a:off x="7982733" y="5404353"/>
            <a:ext cx="19564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Pathological state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l="85118" t="22609" b="48060"/>
          <a:stretch/>
        </p:blipFill>
        <p:spPr>
          <a:xfrm>
            <a:off x="8306677" y="5907056"/>
            <a:ext cx="933251" cy="833014"/>
          </a:xfrm>
          <a:prstGeom prst="rect">
            <a:avLst/>
          </a:prstGeom>
        </p:spPr>
      </p:pic>
      <p:sp>
        <p:nvSpPr>
          <p:cNvPr id="17" name="Rettangolo arrotondato 16"/>
          <p:cNvSpPr/>
          <p:nvPr/>
        </p:nvSpPr>
        <p:spPr>
          <a:xfrm>
            <a:off x="9426713" y="3720999"/>
            <a:ext cx="2376324" cy="1095515"/>
          </a:xfrm>
          <a:prstGeom prst="roundRect">
            <a:avLst/>
          </a:prstGeom>
          <a:solidFill>
            <a:srgbClr val="E89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AGGREGATION</a:t>
            </a:r>
          </a:p>
          <a:p>
            <a:pPr algn="ctr"/>
            <a:r>
              <a:rPr lang="it-IT" dirty="0"/>
              <a:t>And</a:t>
            </a:r>
          </a:p>
          <a:p>
            <a:pPr algn="ctr"/>
            <a:r>
              <a:rPr lang="it-IT" dirty="0"/>
              <a:t>ACCUMULATION of </a:t>
            </a:r>
            <a:r>
              <a:rPr lang="it-IT" dirty="0" err="1"/>
              <a:t>neurotoxic</a:t>
            </a:r>
            <a:r>
              <a:rPr lang="it-IT" dirty="0"/>
              <a:t> </a:t>
            </a:r>
            <a:r>
              <a:rPr lang="el-GR" dirty="0"/>
              <a:t>τ</a:t>
            </a:r>
            <a:r>
              <a:rPr lang="it-IT" dirty="0"/>
              <a:t> </a:t>
            </a:r>
            <a:r>
              <a:rPr lang="it-IT" dirty="0" err="1"/>
              <a:t>proteins</a:t>
            </a:r>
            <a:endParaRPr lang="it-IT" dirty="0"/>
          </a:p>
        </p:txBody>
      </p:sp>
      <p:sp>
        <p:nvSpPr>
          <p:cNvPr id="18" name="Segnaposto data 3"/>
          <p:cNvSpPr>
            <a:spLocks noGrp="1"/>
          </p:cNvSpPr>
          <p:nvPr>
            <p:ph type="dt" sz="half" idx="10"/>
          </p:nvPr>
        </p:nvSpPr>
        <p:spPr>
          <a:xfrm>
            <a:off x="567906" y="6464742"/>
            <a:ext cx="2743200" cy="365125"/>
          </a:xfrm>
        </p:spPr>
        <p:txBody>
          <a:bodyPr/>
          <a:lstStyle/>
          <a:p>
            <a:r>
              <a:rPr lang="it-IT" dirty="0"/>
              <a:t>17/04/19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353" y="6460234"/>
            <a:ext cx="3841205" cy="472326"/>
          </a:xfrm>
          <a:prstGeom prst="rect">
            <a:avLst/>
          </a:prstGeom>
        </p:spPr>
      </p:pic>
      <p:sp>
        <p:nvSpPr>
          <p:cNvPr id="1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916035" y="6375754"/>
            <a:ext cx="2743200" cy="365125"/>
          </a:xfrm>
        </p:spPr>
        <p:txBody>
          <a:bodyPr/>
          <a:lstStyle/>
          <a:p>
            <a:r>
              <a:rPr lang="it-IT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218374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78942" t="47551" r="-1" b="18707"/>
          <a:stretch/>
        </p:blipFill>
        <p:spPr>
          <a:xfrm>
            <a:off x="9152501" y="4544361"/>
            <a:ext cx="2498125" cy="2313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99159EA-19DB-43F5-87B9-CCA608F9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14" y="25911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Diabetes and </a:t>
            </a:r>
            <a:r>
              <a:rPr lang="el-GR" dirty="0"/>
              <a:t>τ</a:t>
            </a:r>
            <a:r>
              <a:rPr lang="it-IT" dirty="0"/>
              <a:t> </a:t>
            </a:r>
            <a:r>
              <a:rPr lang="it-IT" dirty="0" err="1"/>
              <a:t>pathology</a:t>
            </a:r>
            <a:br>
              <a:rPr lang="it-IT" dirty="0"/>
            </a:br>
            <a:r>
              <a:rPr lang="el-GR" sz="2800" dirty="0"/>
              <a:t>τ</a:t>
            </a:r>
            <a:r>
              <a:rPr lang="it-IT" sz="2800" dirty="0"/>
              <a:t> </a:t>
            </a:r>
            <a:r>
              <a:rPr lang="it-IT" sz="2800" dirty="0" err="1"/>
              <a:t>truncation</a:t>
            </a:r>
            <a:endParaRPr lang="en-GB" sz="2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20C97F-5A05-4645-9A40-DC654390A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"/>
          <a:stretch/>
        </p:blipFill>
        <p:spPr>
          <a:xfrm>
            <a:off x="743523" y="1690688"/>
            <a:ext cx="5925218" cy="4428471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8026603" y="1796788"/>
            <a:ext cx="3138511" cy="1045028"/>
            <a:chOff x="-69854" y="-738218"/>
            <a:chExt cx="4144936" cy="1133386"/>
          </a:xfrm>
        </p:grpSpPr>
        <p:sp>
          <p:nvSpPr>
            <p:cNvPr id="8" name="Rettangolo arrotondato 7"/>
            <p:cNvSpPr/>
            <p:nvPr/>
          </p:nvSpPr>
          <p:spPr>
            <a:xfrm>
              <a:off x="-69854" y="-738218"/>
              <a:ext cx="4144936" cy="1133386"/>
            </a:xfrm>
            <a:prstGeom prst="roundRect">
              <a:avLst>
                <a:gd name="adj" fmla="val 10000"/>
              </a:avLst>
            </a:prstGeom>
            <a:solidFill>
              <a:srgbClr val="824D4F"/>
            </a:solidFill>
            <a:effectLst>
              <a:reflection blurRad="266700" endPos="35000" dist="508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236576" y="-738218"/>
              <a:ext cx="3508809" cy="1075138"/>
            </a:xfrm>
            <a:prstGeom prst="rect">
              <a:avLst/>
            </a:prstGeom>
            <a:solidFill>
              <a:srgbClr val="824D4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2000" kern="1200" dirty="0" err="1"/>
                <a:t>Hyperglycemia</a:t>
              </a:r>
              <a:r>
                <a:rPr lang="en-GB" sz="2000" kern="1200" dirty="0"/>
                <a:t> induces </a:t>
              </a:r>
              <a:r>
                <a:rPr lang="el-GR" sz="2000" dirty="0"/>
                <a:t>τ</a:t>
              </a:r>
              <a:r>
                <a:rPr lang="it-IT" sz="2000" dirty="0"/>
                <a:t> </a:t>
              </a:r>
              <a:r>
                <a:rPr lang="it-IT" sz="2000" dirty="0" err="1"/>
                <a:t>cleavage</a:t>
              </a:r>
              <a:r>
                <a:rPr lang="it-IT" sz="2000" dirty="0"/>
                <a:t> </a:t>
              </a:r>
              <a:r>
                <a:rPr lang="en-GB" sz="2000" kern="1200" dirty="0"/>
                <a:t> mediated by caspase activation</a:t>
              </a:r>
              <a:endParaRPr lang="en-GB" sz="2400" kern="1200" dirty="0"/>
            </a:p>
          </p:txBody>
        </p:sp>
      </p:grpSp>
      <p:pic>
        <p:nvPicPr>
          <p:cNvPr id="1026" name="Picture 2" descr="Risultati immagini per dying neur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4" t="49334" r="25594" b="23529"/>
          <a:stretch/>
        </p:blipFill>
        <p:spPr bwMode="auto">
          <a:xfrm>
            <a:off x="7313901" y="3053924"/>
            <a:ext cx="3384843" cy="2189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Segnaposto data 3"/>
          <p:cNvSpPr>
            <a:spLocks noGrp="1"/>
          </p:cNvSpPr>
          <p:nvPr>
            <p:ph type="dt" sz="half" idx="10"/>
          </p:nvPr>
        </p:nvSpPr>
        <p:spPr>
          <a:xfrm>
            <a:off x="460829" y="6492875"/>
            <a:ext cx="2743200" cy="365125"/>
          </a:xfrm>
        </p:spPr>
        <p:txBody>
          <a:bodyPr/>
          <a:lstStyle/>
          <a:p>
            <a:r>
              <a:rPr lang="it-IT" dirty="0"/>
              <a:t>17/04/19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644" y="6476352"/>
            <a:ext cx="3841205" cy="472326"/>
          </a:xfrm>
          <a:prstGeom prst="rect">
            <a:avLst/>
          </a:prstGeom>
        </p:spPr>
      </p:pic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437914" y="6529950"/>
            <a:ext cx="2743200" cy="365125"/>
          </a:xfrm>
        </p:spPr>
        <p:txBody>
          <a:bodyPr/>
          <a:lstStyle/>
          <a:p>
            <a:r>
              <a:rPr lang="it-IT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9075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220C7-1402-497E-83F1-28D4FC43D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701" y="1579645"/>
            <a:ext cx="4723171" cy="127114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GB" sz="2400" dirty="0"/>
              <a:t>Impairments in glucose metabolism downregulate O-GlcNAcylation levels and subsequently facilitate the formation of abnormal </a:t>
            </a:r>
            <a:r>
              <a:rPr lang="el-GR" sz="2400" dirty="0"/>
              <a:t>τ</a:t>
            </a:r>
            <a:r>
              <a:rPr lang="en-GB" sz="2400" dirty="0"/>
              <a:t> hyperphosphorylation.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D5F8ACA-6D69-4B0C-B9F7-68F069AD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40" y="-9624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Diabetes and </a:t>
            </a:r>
            <a:r>
              <a:rPr lang="el-GR" dirty="0"/>
              <a:t>τ</a:t>
            </a:r>
            <a:r>
              <a:rPr lang="it-IT" dirty="0"/>
              <a:t> </a:t>
            </a:r>
            <a:r>
              <a:rPr lang="it-IT" dirty="0" err="1"/>
              <a:t>pathology</a:t>
            </a:r>
            <a:br>
              <a:rPr lang="it-IT" dirty="0"/>
            </a:br>
            <a:r>
              <a:rPr lang="el-GR" sz="2800" dirty="0"/>
              <a:t>τ</a:t>
            </a:r>
            <a:r>
              <a:rPr lang="it-IT" sz="2800" dirty="0"/>
              <a:t> O-N-</a:t>
            </a:r>
            <a:r>
              <a:rPr lang="it-IT" sz="2800" dirty="0" err="1"/>
              <a:t>acetyl</a:t>
            </a:r>
            <a:r>
              <a:rPr lang="it-IT" sz="2800" dirty="0"/>
              <a:t>-</a:t>
            </a:r>
            <a:r>
              <a:rPr lang="it-IT" sz="2800" dirty="0" err="1"/>
              <a:t>glucosilamination</a:t>
            </a:r>
            <a:endParaRPr lang="en-GB" sz="2800" dirty="0"/>
          </a:p>
        </p:txBody>
      </p:sp>
      <p:grpSp>
        <p:nvGrpSpPr>
          <p:cNvPr id="13" name="Gruppo 12"/>
          <p:cNvGrpSpPr/>
          <p:nvPr/>
        </p:nvGrpSpPr>
        <p:grpSpPr>
          <a:xfrm>
            <a:off x="0" y="2968171"/>
            <a:ext cx="12192000" cy="3889829"/>
            <a:chOff x="0" y="2968171"/>
            <a:chExt cx="12192000" cy="3889829"/>
          </a:xfrm>
        </p:grpSpPr>
        <p:sp>
          <p:nvSpPr>
            <p:cNvPr id="10" name="Rettangolo arrotondato 9"/>
            <p:cNvSpPr/>
            <p:nvPr/>
          </p:nvSpPr>
          <p:spPr>
            <a:xfrm>
              <a:off x="8931048" y="3136360"/>
              <a:ext cx="3260952" cy="372164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0" y="2968171"/>
              <a:ext cx="3038475" cy="3889829"/>
            </a:xfrm>
            <a:prstGeom prst="round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66D43998-8DB4-4F5F-BEE0-A5B22366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2499" y="3201119"/>
              <a:ext cx="8237180" cy="3656881"/>
            </a:xfrm>
            <a:prstGeom prst="rect">
              <a:avLst/>
            </a:prstGeom>
          </p:spPr>
        </p:pic>
      </p:grpSp>
      <p:sp>
        <p:nvSpPr>
          <p:cNvPr id="11" name="CasellaDiTesto 10"/>
          <p:cNvSpPr txBox="1"/>
          <p:nvPr/>
        </p:nvSpPr>
        <p:spPr>
          <a:xfrm>
            <a:off x="10002687" y="4118821"/>
            <a:ext cx="210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Physiological</a:t>
            </a:r>
            <a:r>
              <a:rPr lang="it-IT" dirty="0"/>
              <a:t> state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27071" y="3918844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Pathological</a:t>
            </a:r>
            <a:r>
              <a:rPr lang="it-IT" dirty="0"/>
              <a:t> state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9272098" y="721593"/>
            <a:ext cx="2835161" cy="3332469"/>
            <a:chOff x="116114" y="812790"/>
            <a:chExt cx="2922361" cy="3180586"/>
          </a:xfrm>
        </p:grpSpPr>
        <p:pic>
          <p:nvPicPr>
            <p:cNvPr id="6" name="Immagine 5" descr="https://focusonbrain.com/wp-content/uploads/2018/02/art2_figuraAB.jp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8" t="4882" r="7280" b="52400"/>
            <a:stretch/>
          </p:blipFill>
          <p:spPr bwMode="auto">
            <a:xfrm>
              <a:off x="116114" y="812790"/>
              <a:ext cx="2922361" cy="31805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Ovale 13"/>
            <p:cNvSpPr/>
            <p:nvPr/>
          </p:nvSpPr>
          <p:spPr>
            <a:xfrm>
              <a:off x="1255217" y="3474960"/>
              <a:ext cx="814201" cy="3005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243003" y="641162"/>
            <a:ext cx="2703583" cy="3247393"/>
            <a:chOff x="9337887" y="812790"/>
            <a:chExt cx="2703583" cy="3247393"/>
          </a:xfrm>
        </p:grpSpPr>
        <p:grpSp>
          <p:nvGrpSpPr>
            <p:cNvPr id="8" name="Gruppo 7"/>
            <p:cNvGrpSpPr/>
            <p:nvPr/>
          </p:nvGrpSpPr>
          <p:grpSpPr>
            <a:xfrm>
              <a:off x="9337887" y="812790"/>
              <a:ext cx="2703583" cy="3247393"/>
              <a:chOff x="5936344" y="2061029"/>
              <a:chExt cx="3423694" cy="4688116"/>
            </a:xfrm>
          </p:grpSpPr>
          <p:pic>
            <p:nvPicPr>
              <p:cNvPr id="7" name="Immagine 6" descr="https://focusonbrain.com/wp-content/uploads/2018/02/art2_figuraAB.jpg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16" t="53826" r="10959" b="3456"/>
              <a:stretch/>
            </p:blipFill>
            <p:spPr bwMode="auto">
              <a:xfrm>
                <a:off x="5936344" y="2061029"/>
                <a:ext cx="3423694" cy="468811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" name="Rettangolo arrotondato 1"/>
              <p:cNvSpPr/>
              <p:nvPr/>
            </p:nvSpPr>
            <p:spPr>
              <a:xfrm>
                <a:off x="5936344" y="2177143"/>
                <a:ext cx="711199" cy="74022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Ovale 14"/>
            <p:cNvSpPr/>
            <p:nvPr/>
          </p:nvSpPr>
          <p:spPr>
            <a:xfrm>
              <a:off x="9506857" y="3474960"/>
              <a:ext cx="392641" cy="3005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Segnaposto data 3"/>
          <p:cNvSpPr>
            <a:spLocks noGrp="1"/>
          </p:cNvSpPr>
          <p:nvPr>
            <p:ph type="dt" sz="half" idx="10"/>
          </p:nvPr>
        </p:nvSpPr>
        <p:spPr>
          <a:xfrm>
            <a:off x="411973" y="6557634"/>
            <a:ext cx="2743200" cy="365125"/>
          </a:xfrm>
        </p:spPr>
        <p:txBody>
          <a:bodyPr/>
          <a:lstStyle/>
          <a:p>
            <a:r>
              <a:rPr lang="it-IT" dirty="0"/>
              <a:t>17/04/19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551" y="6597856"/>
            <a:ext cx="2922825" cy="359399"/>
          </a:xfrm>
          <a:prstGeom prst="rect">
            <a:avLst/>
          </a:prstGeom>
        </p:spPr>
      </p:pic>
      <p:sp>
        <p:nvSpPr>
          <p:cNvPr id="2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437914" y="6529950"/>
            <a:ext cx="2743200" cy="365125"/>
          </a:xfrm>
        </p:spPr>
        <p:txBody>
          <a:bodyPr/>
          <a:lstStyle/>
          <a:p>
            <a:r>
              <a:rPr lang="it-IT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598397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3455" y="-10174"/>
            <a:ext cx="10515600" cy="1325563"/>
          </a:xfrm>
        </p:spPr>
        <p:txBody>
          <a:bodyPr/>
          <a:lstStyle/>
          <a:p>
            <a:pPr algn="ctr"/>
            <a:r>
              <a:rPr lang="it-IT" dirty="0" err="1"/>
              <a:t>Diabetes</a:t>
            </a:r>
            <a:r>
              <a:rPr lang="it-IT" dirty="0"/>
              <a:t> and 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inflammation</a:t>
            </a:r>
            <a:endParaRPr lang="it-IT" dirty="0"/>
          </a:p>
        </p:txBody>
      </p:sp>
      <p:pic>
        <p:nvPicPr>
          <p:cNvPr id="1026" name="Picture 2" descr="Risultati immagini per obesity and alzheim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0239"/>
            <a:ext cx="4922374" cy="37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1"/>
          <a:stretch/>
        </p:blipFill>
        <p:spPr>
          <a:xfrm>
            <a:off x="5235269" y="1241838"/>
            <a:ext cx="3949600" cy="2515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Gruppo 5"/>
          <p:cNvGrpSpPr/>
          <p:nvPr/>
        </p:nvGrpSpPr>
        <p:grpSpPr>
          <a:xfrm>
            <a:off x="6111254" y="4085878"/>
            <a:ext cx="4148540" cy="2611575"/>
            <a:chOff x="5464910" y="3619502"/>
            <a:chExt cx="5205967" cy="2927412"/>
          </a:xfrm>
        </p:grpSpPr>
        <p:sp>
          <p:nvSpPr>
            <p:cNvPr id="7" name="CasellaDiTesto 6"/>
            <p:cNvSpPr txBox="1"/>
            <p:nvPr/>
          </p:nvSpPr>
          <p:spPr>
            <a:xfrm>
              <a:off x="5727239" y="5511919"/>
              <a:ext cx="4487075" cy="103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Tissue</a:t>
              </a:r>
              <a:r>
                <a:rPr lang="it-IT" dirty="0"/>
                <a:t> </a:t>
              </a:r>
              <a:r>
                <a:rPr lang="it-IT" dirty="0" err="1"/>
                <a:t>damage</a:t>
              </a:r>
              <a:r>
                <a:rPr lang="it-IT" dirty="0"/>
                <a:t> and </a:t>
              </a:r>
              <a:r>
                <a:rPr lang="it-IT" dirty="0" err="1"/>
                <a:t>oxydative</a:t>
              </a:r>
              <a:r>
                <a:rPr lang="it-IT" dirty="0"/>
                <a:t> stress</a:t>
              </a:r>
            </a:p>
            <a:p>
              <a:endParaRPr lang="it-IT" dirty="0"/>
            </a:p>
            <a:p>
              <a:pPr algn="ctr"/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«self-</a:t>
              </a:r>
              <a:r>
                <a:rPr lang="it-IT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sustained</a:t>
              </a:r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neuroinflammation</a:t>
              </a:r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923205" y="3619502"/>
              <a:ext cx="4747672" cy="729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Intracellular</a:t>
              </a:r>
              <a:r>
                <a:rPr lang="it-IT" dirty="0"/>
                <a:t> pro-</a:t>
              </a:r>
              <a:r>
                <a:rPr lang="it-IT" dirty="0" err="1"/>
                <a:t>inflammatory</a:t>
              </a:r>
              <a:r>
                <a:rPr lang="it-IT" dirty="0"/>
                <a:t> </a:t>
              </a:r>
              <a:r>
                <a:rPr lang="it-IT" dirty="0" err="1"/>
                <a:t>signaling</a:t>
              </a:r>
              <a:r>
                <a:rPr lang="it-IT" dirty="0"/>
                <a:t> </a:t>
              </a:r>
              <a:r>
                <a:rPr lang="it-IT" dirty="0" err="1"/>
                <a:t>mediated</a:t>
              </a:r>
              <a:r>
                <a:rPr lang="it-IT" dirty="0"/>
                <a:t> by NF-</a:t>
              </a:r>
              <a:r>
                <a:rPr lang="it-IT" dirty="0" err="1"/>
                <a:t>kB</a:t>
              </a:r>
              <a:r>
                <a:rPr lang="it-IT" dirty="0"/>
                <a:t> </a:t>
              </a:r>
              <a:r>
                <a:rPr lang="it-IT" dirty="0" err="1"/>
                <a:t>nuclear</a:t>
              </a:r>
              <a:r>
                <a:rPr lang="it-IT" dirty="0"/>
                <a:t> </a:t>
              </a:r>
              <a:r>
                <a:rPr lang="it-IT" dirty="0" err="1"/>
                <a:t>translocation</a:t>
              </a:r>
              <a:endParaRPr lang="it-IT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572713" y="4589719"/>
              <a:ext cx="3232827" cy="416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IL-1β, IL-6 e TNF-α</a:t>
              </a:r>
            </a:p>
          </p:txBody>
        </p:sp>
        <p:sp>
          <p:nvSpPr>
            <p:cNvPr id="10" name="Freccia circolare in su 9"/>
            <p:cNvSpPr/>
            <p:nvPr/>
          </p:nvSpPr>
          <p:spPr>
            <a:xfrm rot="4890264">
              <a:off x="5256035" y="4890945"/>
              <a:ext cx="942409" cy="52466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" name="Freccia circolare in su 10"/>
            <p:cNvSpPr/>
            <p:nvPr/>
          </p:nvSpPr>
          <p:spPr>
            <a:xfrm rot="16200000">
              <a:off x="9683184" y="4767104"/>
              <a:ext cx="944337" cy="699622"/>
            </a:xfrm>
            <a:prstGeom prst="curvedUpArrow">
              <a:avLst>
                <a:gd name="adj1" fmla="val 18825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9570224" y="1106441"/>
            <a:ext cx="2476633" cy="2764293"/>
            <a:chOff x="5236106" y="1245454"/>
            <a:chExt cx="2456711" cy="3428776"/>
          </a:xfrm>
        </p:grpSpPr>
        <p:grpSp>
          <p:nvGrpSpPr>
            <p:cNvPr id="14" name="Gruppo 13"/>
            <p:cNvGrpSpPr/>
            <p:nvPr/>
          </p:nvGrpSpPr>
          <p:grpSpPr>
            <a:xfrm>
              <a:off x="5236106" y="1245454"/>
              <a:ext cx="2456711" cy="3428776"/>
              <a:chOff x="5236106" y="1245454"/>
              <a:chExt cx="2456711" cy="3428776"/>
            </a:xfrm>
            <a:solidFill>
              <a:srgbClr val="87ADDE"/>
            </a:solidFill>
          </p:grpSpPr>
          <p:grpSp>
            <p:nvGrpSpPr>
              <p:cNvPr id="12" name="Gruppo 11"/>
              <p:cNvGrpSpPr/>
              <p:nvPr/>
            </p:nvGrpSpPr>
            <p:grpSpPr>
              <a:xfrm>
                <a:off x="5236106" y="1245454"/>
                <a:ext cx="2456711" cy="3428776"/>
                <a:chOff x="5236106" y="1245454"/>
                <a:chExt cx="2456711" cy="3428776"/>
              </a:xfrm>
              <a:grpFill/>
            </p:grpSpPr>
            <p:pic>
              <p:nvPicPr>
                <p:cNvPr id="2052" name="Picture 4" descr="Risultati immagini per saturated free fatty acids astrocytes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65" r="40347" b="7103"/>
                <a:stretch/>
              </p:blipFill>
              <p:spPr bwMode="auto">
                <a:xfrm>
                  <a:off x="5236106" y="1245454"/>
                  <a:ext cx="2456711" cy="3428776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Rettangolo 3"/>
                <p:cNvSpPr/>
                <p:nvPr/>
              </p:nvSpPr>
              <p:spPr>
                <a:xfrm>
                  <a:off x="7175641" y="2115374"/>
                  <a:ext cx="517176" cy="2145593"/>
                </a:xfrm>
                <a:prstGeom prst="rect">
                  <a:avLst/>
                </a:prstGeom>
                <a:solidFill>
                  <a:srgbClr val="7DA5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3" name="Rettangolo 12"/>
              <p:cNvSpPr/>
              <p:nvPr/>
            </p:nvSpPr>
            <p:spPr>
              <a:xfrm>
                <a:off x="6931841" y="3228675"/>
                <a:ext cx="243800" cy="2802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Rettangolo 14"/>
            <p:cNvSpPr/>
            <p:nvPr/>
          </p:nvSpPr>
          <p:spPr>
            <a:xfrm>
              <a:off x="7175641" y="2115374"/>
              <a:ext cx="505066" cy="1393543"/>
            </a:xfrm>
            <a:prstGeom prst="rect">
              <a:avLst/>
            </a:prstGeom>
            <a:solidFill>
              <a:srgbClr val="8BB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>
          <a:xfrm>
            <a:off x="402771" y="6514891"/>
            <a:ext cx="2743200" cy="365125"/>
          </a:xfrm>
        </p:spPr>
        <p:txBody>
          <a:bodyPr/>
          <a:lstStyle/>
          <a:p>
            <a:r>
              <a:rPr lang="it-IT" dirty="0"/>
              <a:t>17/04/19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3636" y="6517753"/>
            <a:ext cx="2922825" cy="359399"/>
          </a:xfrm>
          <a:prstGeom prst="rect">
            <a:avLst/>
          </a:prstGeom>
        </p:spPr>
      </p:pic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437914" y="6529950"/>
            <a:ext cx="2743200" cy="365125"/>
          </a:xfrm>
        </p:spPr>
        <p:txBody>
          <a:bodyPr/>
          <a:lstStyle/>
          <a:p>
            <a:r>
              <a:rPr lang="it-IT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9036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err="1"/>
              <a:t>Anti-diabetic</a:t>
            </a:r>
            <a:r>
              <a:rPr lang="it-IT" dirty="0"/>
              <a:t> agents </a:t>
            </a:r>
            <a:r>
              <a:rPr lang="it-IT" dirty="0" err="1"/>
              <a:t>as</a:t>
            </a:r>
            <a:r>
              <a:rPr lang="it-IT" dirty="0"/>
              <a:t> a treatment for </a:t>
            </a:r>
            <a:r>
              <a:rPr lang="it-IT" dirty="0" err="1"/>
              <a:t>Alzheimer’s</a:t>
            </a:r>
            <a:r>
              <a:rPr lang="it-IT" dirty="0"/>
              <a:t> </a:t>
            </a:r>
            <a:r>
              <a:rPr lang="it-IT" dirty="0" err="1"/>
              <a:t>disease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17/04/19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25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15" y="2869477"/>
            <a:ext cx="2243156" cy="119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1195747" y="2325251"/>
            <a:ext cx="228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Metformin</a:t>
            </a:r>
            <a:endParaRPr lang="it-IT" b="1" dirty="0"/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1678" y="4612595"/>
            <a:ext cx="422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 err="1"/>
              <a:t>reduces</a:t>
            </a:r>
            <a:r>
              <a:rPr lang="it-IT" dirty="0"/>
              <a:t> </a:t>
            </a:r>
            <a:r>
              <a:rPr lang="it-IT" dirty="0" err="1"/>
              <a:t>serum</a:t>
            </a:r>
            <a:r>
              <a:rPr lang="it-IT" dirty="0"/>
              <a:t> </a:t>
            </a:r>
            <a:r>
              <a:rPr lang="it-IT" dirty="0" err="1"/>
              <a:t>glucose</a:t>
            </a:r>
            <a:r>
              <a:rPr lang="it-IT" dirty="0"/>
              <a:t> </a:t>
            </a:r>
            <a:r>
              <a:rPr lang="it-IT" dirty="0" err="1"/>
              <a:t>levels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324928" y="4982336"/>
            <a:ext cx="2514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Intranasal</a:t>
            </a:r>
            <a:endParaRPr lang="it-IT" b="1" dirty="0"/>
          </a:p>
          <a:p>
            <a:r>
              <a:rPr lang="it-IT" b="1" dirty="0" err="1"/>
              <a:t>insulin</a:t>
            </a:r>
            <a:r>
              <a:rPr lang="it-IT" b="1" dirty="0"/>
              <a:t> </a:t>
            </a:r>
            <a:r>
              <a:rPr lang="it-IT" b="1" dirty="0" err="1"/>
              <a:t>administration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503104" y="2642913"/>
            <a:ext cx="267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improves</a:t>
            </a:r>
            <a:r>
              <a:rPr lang="it-IT" dirty="0"/>
              <a:t> </a:t>
            </a:r>
            <a:r>
              <a:rPr lang="it-IT" dirty="0" err="1"/>
              <a:t>hippocampal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</a:t>
            </a:r>
            <a:r>
              <a:rPr lang="it-IT" dirty="0" err="1"/>
              <a:t>memory</a:t>
            </a:r>
            <a:endParaRPr lang="it-IT" dirty="0"/>
          </a:p>
          <a:p>
            <a:endParaRPr lang="it-IT" dirty="0"/>
          </a:p>
        </p:txBody>
      </p:sp>
      <p:sp>
        <p:nvSpPr>
          <p:cNvPr id="13" name="Freccia a destra 12"/>
          <p:cNvSpPr/>
          <p:nvPr/>
        </p:nvSpPr>
        <p:spPr>
          <a:xfrm>
            <a:off x="6342015" y="2486864"/>
            <a:ext cx="439427" cy="275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315" y="6406234"/>
            <a:ext cx="2922825" cy="359399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5051865" y="1775611"/>
            <a:ext cx="6614466" cy="4145772"/>
            <a:chOff x="3724380" y="1998869"/>
            <a:chExt cx="6614466" cy="4145772"/>
          </a:xfrm>
        </p:grpSpPr>
        <p:pic>
          <p:nvPicPr>
            <p:cNvPr id="3" name="Picture 2" descr="Risultati immagini per intranasal insulin memor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6" t="1462" r="37562" b="30629"/>
            <a:stretch/>
          </p:blipFill>
          <p:spPr bwMode="auto">
            <a:xfrm>
              <a:off x="3724380" y="1998869"/>
              <a:ext cx="4177922" cy="287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Risultati immagini per intranasal insulin memor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9" t="64252" r="732" b="656"/>
            <a:stretch/>
          </p:blipFill>
          <p:spPr bwMode="auto">
            <a:xfrm>
              <a:off x="5465757" y="4656802"/>
              <a:ext cx="4873089" cy="1487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Freccia in giù 16"/>
          <p:cNvSpPr/>
          <p:nvPr/>
        </p:nvSpPr>
        <p:spPr>
          <a:xfrm>
            <a:off x="1596326" y="4289429"/>
            <a:ext cx="247972" cy="469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31383" y="1987366"/>
            <a:ext cx="3117650" cy="36413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242482" y="1692061"/>
            <a:ext cx="7608350" cy="4524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579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312359-3944-4661-9BE4-6D69597349E2}"/>
              </a:ext>
            </a:extLst>
          </p:cNvPr>
          <p:cNvSpPr/>
          <p:nvPr/>
        </p:nvSpPr>
        <p:spPr>
          <a:xfrm>
            <a:off x="1150192" y="2743814"/>
            <a:ext cx="98916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</a:t>
            </a:r>
            <a:r>
              <a:rPr lang="it-IT" sz="6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</a:t>
            </a:r>
            <a:r>
              <a:rPr lang="it-IT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for </a:t>
            </a:r>
            <a:r>
              <a:rPr lang="it-IT" sz="6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it-IT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6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attention</a:t>
            </a:r>
            <a:endParaRPr lang="it-IT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8CAFA1A-F03C-473E-9FFE-5BB57B5D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4493BA-ABFD-414D-895F-CBCFD1DD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520AA8-50E6-4A80-ABED-0C994440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182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9BA789-BD8A-4C3F-B294-B1144983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Websitography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D638E7-0AC9-40C1-B8AC-140697CBA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/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https://www.brightfocus.org/alzheimers-disease/infographic/amyloid-plaques-and-neurofibrillary-tangles</a:t>
            </a:r>
            <a:endParaRPr lang="en-GB" dirty="0"/>
          </a:p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https://www.sigmaaldrich.com/technical-documents/articles/biology/microglia-in-neuroinflammation.html</a:t>
            </a:r>
            <a:endParaRPr lang="en-GB" dirty="0"/>
          </a:p>
          <a:p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https://www.nature.com/articles/nrd2959</a:t>
            </a:r>
            <a:endParaRPr lang="en-GB" dirty="0"/>
          </a:p>
          <a:p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https://www.ncbi.nlm.nih.gov/pmc/articles/PMC4497756/</a:t>
            </a:r>
            <a:endParaRPr lang="en-GB" dirty="0"/>
          </a:p>
          <a:p>
            <a:r>
              <a:rPr lang="en-GB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https://www.sciencedirect.com/science/article/pii/S0925443913003232?via%3Dihub</a:t>
            </a:r>
            <a:endParaRPr lang="en-GB" dirty="0"/>
          </a:p>
          <a:p>
            <a:r>
              <a:rPr lang="en-GB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https://alzres.biomedcentral.com/articles/10.1186/alzrt265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26CF1F-2E54-4E56-BF31-56FB7605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0EF2BB-0A4B-46D5-8B24-5CA1726A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81576B-B3C8-4918-ACB5-3E4EBA80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640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168EA-08FE-4D96-8F95-6536919B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Bibliography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50FC6F-8654-4E6A-A3CB-05ACAEB8F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 err="1"/>
              <a:t>Baglietto</a:t>
            </a:r>
            <a:r>
              <a:rPr lang="en-GB" sz="2400" dirty="0"/>
              <a:t>-Vargas D, Shi J, Yaeger DM, Ager R, </a:t>
            </a:r>
            <a:r>
              <a:rPr lang="en-GB" sz="2400" dirty="0" err="1"/>
              <a:t>LaFerla</a:t>
            </a:r>
            <a:r>
              <a:rPr lang="en-GB" sz="2400" dirty="0"/>
              <a:t> FM. Diabetes and Alzheimer's disease crosstalk. </a:t>
            </a:r>
            <a:r>
              <a:rPr lang="en-GB" sz="2400" dirty="0" err="1"/>
              <a:t>Neurosci</a:t>
            </a:r>
            <a:r>
              <a:rPr lang="en-GB" sz="2400" dirty="0"/>
              <a:t> </a:t>
            </a:r>
            <a:r>
              <a:rPr lang="en-GB" sz="2400" dirty="0" err="1"/>
              <a:t>Biobehav</a:t>
            </a:r>
            <a:r>
              <a:rPr lang="en-GB" sz="2400" dirty="0"/>
              <a:t> Rev. 2016 May;64:272-87. </a:t>
            </a:r>
            <a:r>
              <a:rPr lang="en-GB" sz="2400" dirty="0" err="1"/>
              <a:t>doi</a:t>
            </a:r>
            <a:r>
              <a:rPr lang="en-GB" sz="2400" dirty="0"/>
              <a:t>: 10.1016/j.neubiorev.2016.03.005. </a:t>
            </a:r>
            <a:r>
              <a:rPr lang="en-GB" sz="2400" dirty="0" err="1"/>
              <a:t>Epub</a:t>
            </a:r>
            <a:r>
              <a:rPr lang="en-GB" sz="2400" dirty="0"/>
              <a:t> 2016 Mar 9. Review. PubMed PMID: 26969101.</a:t>
            </a:r>
          </a:p>
          <a:p>
            <a:pPr algn="just"/>
            <a:r>
              <a:rPr lang="en-GB" sz="2400" dirty="0" err="1"/>
              <a:t>Pugazhenthi</a:t>
            </a:r>
            <a:r>
              <a:rPr lang="en-GB" sz="2400" dirty="0"/>
              <a:t> S, Qin L, Reddy PH. Common neurodegenerative pathways in obesity, diabetes, and Alzheimer's disease. </a:t>
            </a:r>
            <a:r>
              <a:rPr lang="en-GB" sz="2400" dirty="0" err="1"/>
              <a:t>Biochim</a:t>
            </a:r>
            <a:r>
              <a:rPr lang="en-GB" sz="2400" dirty="0"/>
              <a:t> </a:t>
            </a:r>
            <a:r>
              <a:rPr lang="en-GB" sz="2400" dirty="0" err="1"/>
              <a:t>Biophys</a:t>
            </a:r>
            <a:r>
              <a:rPr lang="en-GB" sz="2400" dirty="0"/>
              <a:t> Acta Mol Basis Dis. 2017 May;1863(5):1037-1045. </a:t>
            </a:r>
            <a:r>
              <a:rPr lang="en-GB" sz="2400" dirty="0" err="1"/>
              <a:t>doi</a:t>
            </a:r>
            <a:r>
              <a:rPr lang="en-GB" sz="2400" dirty="0"/>
              <a:t>: 10.1016/j.bbadis.2016.04.017. </a:t>
            </a:r>
            <a:r>
              <a:rPr lang="en-GB" sz="2400" dirty="0" err="1"/>
              <a:t>Epub</a:t>
            </a:r>
            <a:r>
              <a:rPr lang="en-GB" sz="2400" dirty="0"/>
              <a:t> 2016 May 6. Review. PubMed PMID: 27156888; PubMed Central PMCID: PMC5344771.</a:t>
            </a:r>
          </a:p>
          <a:p>
            <a:pPr algn="just"/>
            <a:r>
              <a:rPr lang="en-GB" sz="2400" dirty="0" err="1"/>
              <a:t>Kandimalla</a:t>
            </a:r>
            <a:r>
              <a:rPr lang="en-GB" sz="2400" dirty="0"/>
              <a:t> R, </a:t>
            </a:r>
            <a:r>
              <a:rPr lang="en-GB" sz="2400" dirty="0" err="1"/>
              <a:t>Thirumala</a:t>
            </a:r>
            <a:r>
              <a:rPr lang="en-GB" sz="2400" dirty="0"/>
              <a:t> V, Reddy PH. Is Alzheimer's disease a Type 3 Diabetes? A critical appraisal. </a:t>
            </a:r>
            <a:r>
              <a:rPr lang="en-GB" sz="2400" dirty="0" err="1"/>
              <a:t>Biochim</a:t>
            </a:r>
            <a:r>
              <a:rPr lang="en-GB" sz="2400" dirty="0"/>
              <a:t> </a:t>
            </a:r>
            <a:r>
              <a:rPr lang="en-GB" sz="2400" dirty="0" err="1"/>
              <a:t>Biophys</a:t>
            </a:r>
            <a:r>
              <a:rPr lang="en-GB" sz="2400" dirty="0"/>
              <a:t> Acta Mol Basis Dis. 2017 May;1863(5):1078-1089. </a:t>
            </a:r>
            <a:r>
              <a:rPr lang="en-GB" sz="2400" dirty="0" err="1"/>
              <a:t>doi</a:t>
            </a:r>
            <a:r>
              <a:rPr lang="en-GB" sz="2400" dirty="0"/>
              <a:t>: 10.1016/j.bbadis.2016.08.018. </a:t>
            </a:r>
            <a:r>
              <a:rPr lang="en-GB" sz="2400" dirty="0" err="1"/>
              <a:t>Epub</a:t>
            </a:r>
            <a:r>
              <a:rPr lang="en-GB" sz="2400" dirty="0"/>
              <a:t> 2016 Aug 25. Review. PubMed PMID: 27567931; PubMed Central PMCID: PMC5344773.</a:t>
            </a:r>
          </a:p>
          <a:p>
            <a:pPr algn="just"/>
            <a:endParaRPr lang="en-GB" sz="24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A717E4-3D89-4043-90FF-E185E768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855038-EA5C-48A1-AEC5-6DF37305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B34500-747C-4CAD-ABC0-C5CAD640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36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532ED4-FA3A-4704-AEBC-E264D05A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characterized</a:t>
            </a:r>
            <a:r>
              <a:rPr lang="it-IT" dirty="0"/>
              <a:t> by: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9E536F7-1DEB-4A25-90C6-F2941285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901"/>
            <a:ext cx="10515600" cy="923980"/>
          </a:xfrm>
        </p:spPr>
        <p:txBody>
          <a:bodyPr/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Alzheimer’s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CB89AB59-00FB-436A-AC69-C8B0C6927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214747"/>
              </p:ext>
            </p:extLst>
          </p:nvPr>
        </p:nvGraphicFramePr>
        <p:xfrm>
          <a:off x="2326640" y="1120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9A4758-42AA-47F7-A7DE-DFE42A20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D8F0C08-4B50-403E-A468-6175E9B1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Metabolic imbalances of diabetes: predisposition to neurodegenerative diseases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BB1863A-ECA3-4C7F-B123-77A31DFF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81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56EFF9-C081-40BC-BFD7-F9582C41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9160" cy="4806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There are two sub-types of AD: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1839FD5-F704-4AA3-82DC-3184FBCD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Alzheimer’s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C9A8C2-D9AE-46AF-A892-C66E7D5B9BE4}"/>
              </a:ext>
            </a:extLst>
          </p:cNvPr>
          <p:cNvSpPr txBox="1"/>
          <p:nvPr/>
        </p:nvSpPr>
        <p:spPr>
          <a:xfrm>
            <a:off x="995680" y="2570480"/>
            <a:ext cx="30886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Sporadic AD (</a:t>
            </a:r>
            <a:r>
              <a:rPr lang="en-GB" dirty="0" err="1"/>
              <a:t>sAD</a:t>
            </a:r>
            <a:r>
              <a:rPr lang="en-GB" dirty="0"/>
              <a:t>) – late onset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6864AF-3C2E-46E0-8921-FFE360DB5A99}"/>
              </a:ext>
            </a:extLst>
          </p:cNvPr>
          <p:cNvSpPr txBox="1"/>
          <p:nvPr/>
        </p:nvSpPr>
        <p:spPr>
          <a:xfrm>
            <a:off x="7889242" y="2570480"/>
            <a:ext cx="3220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Familiar AD (</a:t>
            </a:r>
            <a:r>
              <a:rPr lang="en-GB" dirty="0" err="1"/>
              <a:t>fAD</a:t>
            </a:r>
            <a:r>
              <a:rPr lang="en-GB" dirty="0"/>
              <a:t>) – early onset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C268C803-5B04-4CA2-8196-98954B5D8F22}"/>
              </a:ext>
            </a:extLst>
          </p:cNvPr>
          <p:cNvSpPr/>
          <p:nvPr/>
        </p:nvSpPr>
        <p:spPr>
          <a:xfrm>
            <a:off x="2164080" y="3027680"/>
            <a:ext cx="751840" cy="9855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6734F944-086A-4070-9422-5AC2D0CA952F}"/>
              </a:ext>
            </a:extLst>
          </p:cNvPr>
          <p:cNvSpPr/>
          <p:nvPr/>
        </p:nvSpPr>
        <p:spPr>
          <a:xfrm>
            <a:off x="9123682" y="3027680"/>
            <a:ext cx="751840" cy="9855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70084C-1EB9-4D44-AF19-F1325376A78E}"/>
              </a:ext>
            </a:extLst>
          </p:cNvPr>
          <p:cNvSpPr txBox="1"/>
          <p:nvPr/>
        </p:nvSpPr>
        <p:spPr>
          <a:xfrm>
            <a:off x="7513322" y="4101068"/>
            <a:ext cx="39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caused by the presence of </a:t>
            </a:r>
            <a:r>
              <a:rPr lang="en-GB" b="1" dirty="0"/>
              <a:t>autosomal dominant mutations </a:t>
            </a:r>
            <a:r>
              <a:rPr lang="en-GB" dirty="0"/>
              <a:t>in one of the following genes:</a:t>
            </a:r>
          </a:p>
          <a:p>
            <a:endParaRPr lang="en-GB" dirty="0"/>
          </a:p>
          <a:p>
            <a:pPr marL="342900" indent="-342900"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β-Amyloid protein precursor (AβPP)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Presenilin-1 (PSEN1)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Presenilin-2 (PSEN2)</a:t>
            </a:r>
            <a:endParaRPr lang="en-GB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5A8410-16AA-4011-8469-918EFCD39509}"/>
              </a:ext>
            </a:extLst>
          </p:cNvPr>
          <p:cNvSpPr txBox="1"/>
          <p:nvPr/>
        </p:nvSpPr>
        <p:spPr>
          <a:xfrm>
            <a:off x="838200" y="4101068"/>
            <a:ext cx="4709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a </a:t>
            </a:r>
            <a:r>
              <a:rPr lang="en-GB" b="1" dirty="0"/>
              <a:t>complex multifactorial disease </a:t>
            </a:r>
            <a:r>
              <a:rPr lang="en-GB" dirty="0"/>
              <a:t>resulting from the combination of: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Genetic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Epigenetic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Life-style factors</a:t>
            </a: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59754918-8C4A-465A-B6B2-F861C092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4C830764-550C-4CAB-B7C7-9E13B485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B40937E8-68A7-46D0-88A0-0948E9B7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95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43F80B-BAF7-4D35-954C-76DFC788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296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Β</a:t>
            </a:r>
            <a:r>
              <a:rPr lang="it-IT" dirty="0"/>
              <a:t>-</a:t>
            </a:r>
            <a:r>
              <a:rPr lang="it-IT" dirty="0" err="1"/>
              <a:t>Amyloid</a:t>
            </a:r>
            <a:r>
              <a:rPr lang="it-IT" dirty="0"/>
              <a:t> </a:t>
            </a:r>
            <a:r>
              <a:rPr lang="it-IT" dirty="0" err="1"/>
              <a:t>plaques</a:t>
            </a:r>
            <a:br>
              <a:rPr lang="it-IT" dirty="0"/>
            </a:br>
            <a:r>
              <a:rPr lang="it-IT" sz="2000" dirty="0" err="1"/>
              <a:t>Amyloid</a:t>
            </a:r>
            <a:r>
              <a:rPr lang="it-IT" sz="2000" dirty="0"/>
              <a:t> </a:t>
            </a:r>
            <a:r>
              <a:rPr lang="it-IT" sz="2000" dirty="0" err="1"/>
              <a:t>hypothesis</a:t>
            </a:r>
            <a:endParaRPr lang="en-GB" sz="20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2F75FF3-EFB0-41E9-9F12-83E3102E103D}"/>
              </a:ext>
            </a:extLst>
          </p:cNvPr>
          <p:cNvSpPr txBox="1"/>
          <p:nvPr/>
        </p:nvSpPr>
        <p:spPr>
          <a:xfrm rot="19525790">
            <a:off x="6421035" y="1944242"/>
            <a:ext cx="1675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Lower concentrations (</a:t>
            </a:r>
            <a:r>
              <a:rPr lang="en-GB" sz="1050" dirty="0" err="1"/>
              <a:t>pM</a:t>
            </a:r>
            <a:r>
              <a:rPr lang="en-GB" sz="1050" dirty="0"/>
              <a:t>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666A434-16BF-4771-8730-52D709F4E770}"/>
              </a:ext>
            </a:extLst>
          </p:cNvPr>
          <p:cNvSpPr txBox="1"/>
          <p:nvPr/>
        </p:nvSpPr>
        <p:spPr>
          <a:xfrm>
            <a:off x="7129546" y="3047471"/>
            <a:ext cx="20376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Higher concentrations (</a:t>
            </a:r>
            <a:r>
              <a:rPr lang="en-GB" sz="1050" dirty="0" err="1"/>
              <a:t>nM</a:t>
            </a:r>
            <a:r>
              <a:rPr lang="en-GB" sz="1050" dirty="0"/>
              <a:t> to </a:t>
            </a:r>
            <a:r>
              <a:rPr lang="en-GB" sz="1050" dirty="0" err="1"/>
              <a:t>pM</a:t>
            </a:r>
            <a:r>
              <a:rPr lang="en-GB" sz="1050" dirty="0"/>
              <a:t>)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40679449-BAB3-4899-9320-45353737CE7D}"/>
              </a:ext>
            </a:extLst>
          </p:cNvPr>
          <p:cNvGrpSpPr/>
          <p:nvPr/>
        </p:nvGrpSpPr>
        <p:grpSpPr>
          <a:xfrm>
            <a:off x="269876" y="1475218"/>
            <a:ext cx="11493817" cy="4861735"/>
            <a:chOff x="269876" y="1475218"/>
            <a:chExt cx="11493817" cy="4861735"/>
          </a:xfrm>
        </p:grpSpPr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9807738B-2E9B-426C-8056-0989B7FC8E56}"/>
                </a:ext>
              </a:extLst>
            </p:cNvPr>
            <p:cNvGrpSpPr/>
            <p:nvPr/>
          </p:nvGrpSpPr>
          <p:grpSpPr>
            <a:xfrm>
              <a:off x="269876" y="1475218"/>
              <a:ext cx="11493817" cy="4861735"/>
              <a:chOff x="340996" y="1186324"/>
              <a:chExt cx="11493817" cy="4861735"/>
            </a:xfrm>
          </p:grpSpPr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8EAD5DDF-6EB1-47CB-8D82-EC8ADF74F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6074" y="4695509"/>
                <a:ext cx="1828800" cy="1247775"/>
              </a:xfrm>
              <a:prstGeom prst="rect">
                <a:avLst/>
              </a:prstGeom>
            </p:spPr>
          </p:pic>
          <p:sp>
            <p:nvSpPr>
              <p:cNvPr id="16" name="Freccia a destra 15">
                <a:extLst>
                  <a:ext uri="{FF2B5EF4-FFF2-40B4-BE49-F238E27FC236}">
                    <a16:creationId xmlns:a16="http://schemas.microsoft.com/office/drawing/2014/main" id="{B2168271-AD67-4768-AAA9-4DFF1A92F77E}"/>
                  </a:ext>
                </a:extLst>
              </p:cNvPr>
              <p:cNvSpPr/>
              <p:nvPr/>
            </p:nvSpPr>
            <p:spPr>
              <a:xfrm rot="10800000">
                <a:off x="10323607" y="5222971"/>
                <a:ext cx="578073" cy="22433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F42B0574-3E51-45B5-8A16-5F3E2839B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34712" y="5838509"/>
                <a:ext cx="638175" cy="209550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6455263C-92BA-40CD-8542-5164DC9F8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996" y="1930719"/>
                <a:ext cx="7880098" cy="4012565"/>
              </a:xfrm>
              <a:prstGeom prst="rect">
                <a:avLst/>
              </a:prstGeom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9EAE2C3F-9C8A-4D0A-9A2C-2A646D808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8753" y="2347215"/>
                <a:ext cx="1220128" cy="1694623"/>
              </a:xfrm>
              <a:prstGeom prst="rect">
                <a:avLst/>
              </a:prstGeom>
            </p:spPr>
          </p:pic>
          <p:pic>
            <p:nvPicPr>
              <p:cNvPr id="21" name="Immagine 20">
                <a:extLst>
                  <a:ext uri="{FF2B5EF4-FFF2-40B4-BE49-F238E27FC236}">
                    <a16:creationId xmlns:a16="http://schemas.microsoft.com/office/drawing/2014/main" id="{5DBED882-FEBF-42DB-B7EA-3706FE5FE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63890" y="1186324"/>
                <a:ext cx="1800225" cy="1019175"/>
              </a:xfrm>
              <a:prstGeom prst="rect">
                <a:avLst/>
              </a:prstGeom>
            </p:spPr>
          </p:pic>
          <p:pic>
            <p:nvPicPr>
              <p:cNvPr id="22" name="Immagine 21">
                <a:extLst>
                  <a:ext uri="{FF2B5EF4-FFF2-40B4-BE49-F238E27FC236}">
                    <a16:creationId xmlns:a16="http://schemas.microsoft.com/office/drawing/2014/main" id="{86F15EBC-01E5-4BB3-BBDC-ECFBE96AF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9906001" y="3923031"/>
                <a:ext cx="2895600" cy="962025"/>
              </a:xfrm>
              <a:prstGeom prst="rect">
                <a:avLst/>
              </a:prstGeom>
            </p:spPr>
          </p:pic>
          <p:sp>
            <p:nvSpPr>
              <p:cNvPr id="23" name="Freccia a destra 22">
                <a:extLst>
                  <a:ext uri="{FF2B5EF4-FFF2-40B4-BE49-F238E27FC236}">
                    <a16:creationId xmlns:a16="http://schemas.microsoft.com/office/drawing/2014/main" id="{089BA711-4A3B-49C7-ABE1-6E85B7F49765}"/>
                  </a:ext>
                </a:extLst>
              </p:cNvPr>
              <p:cNvSpPr/>
              <p:nvPr/>
            </p:nvSpPr>
            <p:spPr>
              <a:xfrm rot="19598048">
                <a:off x="6906271" y="1944552"/>
                <a:ext cx="1231533" cy="17649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ccia a destra 23">
                <a:extLst>
                  <a:ext uri="{FF2B5EF4-FFF2-40B4-BE49-F238E27FC236}">
                    <a16:creationId xmlns:a16="http://schemas.microsoft.com/office/drawing/2014/main" id="{F56FCE95-3B81-4752-AAA4-3C194CD30CF1}"/>
                  </a:ext>
                </a:extLst>
              </p:cNvPr>
              <p:cNvSpPr/>
              <p:nvPr/>
            </p:nvSpPr>
            <p:spPr>
              <a:xfrm>
                <a:off x="7508438" y="3042190"/>
                <a:ext cx="1425311" cy="1540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reccia a destra 24">
                <a:extLst>
                  <a:ext uri="{FF2B5EF4-FFF2-40B4-BE49-F238E27FC236}">
                    <a16:creationId xmlns:a16="http://schemas.microsoft.com/office/drawing/2014/main" id="{8CD30090-528B-44DA-8A8A-B798609F7C6A}"/>
                  </a:ext>
                </a:extLst>
              </p:cNvPr>
              <p:cNvSpPr/>
              <p:nvPr/>
            </p:nvSpPr>
            <p:spPr>
              <a:xfrm>
                <a:off x="10177351" y="3316831"/>
                <a:ext cx="578073" cy="22433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A76CFE00-1154-4F7D-85B6-0241B4963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06150" y="2798984"/>
                <a:ext cx="495300" cy="238125"/>
              </a:xfrm>
              <a:prstGeom prst="rect">
                <a:avLst/>
              </a:prstGeom>
            </p:spPr>
          </p:pic>
        </p:grp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D2252A17-ACC0-4D3F-BEF7-BAC4A7C03BC8}"/>
                </a:ext>
              </a:extLst>
            </p:cNvPr>
            <p:cNvSpPr txBox="1"/>
            <p:nvPr/>
          </p:nvSpPr>
          <p:spPr>
            <a:xfrm rot="19525790">
              <a:off x="6421036" y="1944241"/>
              <a:ext cx="16753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Lower concentrations (</a:t>
              </a:r>
              <a:r>
                <a:rPr lang="en-GB" sz="1050" dirty="0" err="1"/>
                <a:t>pM</a:t>
              </a:r>
              <a:r>
                <a:rPr lang="en-GB" sz="1050" dirty="0"/>
                <a:t>)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CD45B648-7AE5-4228-8B9F-1E55B421772A}"/>
                </a:ext>
              </a:extLst>
            </p:cNvPr>
            <p:cNvSpPr txBox="1"/>
            <p:nvPr/>
          </p:nvSpPr>
          <p:spPr>
            <a:xfrm>
              <a:off x="7129547" y="3047470"/>
              <a:ext cx="203769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Higher concentrations (</a:t>
              </a:r>
              <a:r>
                <a:rPr lang="en-GB" sz="1050" dirty="0" err="1"/>
                <a:t>nM</a:t>
              </a:r>
              <a:r>
                <a:rPr lang="en-GB" sz="1050" dirty="0"/>
                <a:t> to </a:t>
              </a:r>
              <a:r>
                <a:rPr lang="en-GB" sz="1050" dirty="0" err="1"/>
                <a:t>pM</a:t>
              </a:r>
              <a:r>
                <a:rPr lang="en-GB" sz="1050" dirty="0"/>
                <a:t>)</a:t>
              </a:r>
            </a:p>
          </p:txBody>
        </p:sp>
      </p:grpSp>
      <p:pic>
        <p:nvPicPr>
          <p:cNvPr id="32" name="Immagine 31">
            <a:extLst>
              <a:ext uri="{FF2B5EF4-FFF2-40B4-BE49-F238E27FC236}">
                <a16:creationId xmlns:a16="http://schemas.microsoft.com/office/drawing/2014/main" id="{C668ED1B-3F72-460F-8C6B-937A5FC6AD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2640" y="1490417"/>
            <a:ext cx="1006310" cy="7272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14BFCE03-9566-4D3F-9A16-08A4A15EDD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8828" y="3087878"/>
            <a:ext cx="1216811" cy="7494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4" name="Segnaposto data 33">
            <a:extLst>
              <a:ext uri="{FF2B5EF4-FFF2-40B4-BE49-F238E27FC236}">
                <a16:creationId xmlns:a16="http://schemas.microsoft.com/office/drawing/2014/main" id="{E4AE0185-7990-471A-BC92-2B6F2337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35" name="Segnaposto piè di pagina 34">
            <a:extLst>
              <a:ext uri="{FF2B5EF4-FFF2-40B4-BE49-F238E27FC236}">
                <a16:creationId xmlns:a16="http://schemas.microsoft.com/office/drawing/2014/main" id="{A7B4370E-A59A-4175-94ED-B2F67CD3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36" name="Segnaposto numero diapositiva 35">
            <a:extLst>
              <a:ext uri="{FF2B5EF4-FFF2-40B4-BE49-F238E27FC236}">
                <a16:creationId xmlns:a16="http://schemas.microsoft.com/office/drawing/2014/main" id="{F795CDB1-1571-4667-B509-3F98E3C1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41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data 3"/>
          <p:cNvSpPr>
            <a:spLocks noGrp="1"/>
          </p:cNvSpPr>
          <p:nvPr>
            <p:ph type="dt" sz="half" idx="10"/>
          </p:nvPr>
        </p:nvSpPr>
        <p:spPr>
          <a:xfrm>
            <a:off x="1025709" y="6380963"/>
            <a:ext cx="2743200" cy="365125"/>
          </a:xfrm>
        </p:spPr>
        <p:txBody>
          <a:bodyPr/>
          <a:lstStyle/>
          <a:p>
            <a:r>
              <a:rPr lang="en-US"/>
              <a:t>17/04/19</a:t>
            </a:r>
            <a:endParaRPr lang="it-IT" dirty="0"/>
          </a:p>
        </p:txBody>
      </p:sp>
      <p:sp>
        <p:nvSpPr>
          <p:cNvPr id="1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49453" y="6332455"/>
            <a:ext cx="4114800" cy="365125"/>
          </a:xfrm>
        </p:spPr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9A243B4-9A45-4C8F-8A07-C4DF612B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92" y="1654370"/>
            <a:ext cx="3794233" cy="2966807"/>
          </a:xfrm>
          <a:prstGeom prst="rect">
            <a:avLst/>
          </a:prstGeom>
        </p:spPr>
      </p:pic>
      <p:sp>
        <p:nvSpPr>
          <p:cNvPr id="22" name="Titolo 21">
            <a:extLst>
              <a:ext uri="{FF2B5EF4-FFF2-40B4-BE49-F238E27FC236}">
                <a16:creationId xmlns:a16="http://schemas.microsoft.com/office/drawing/2014/main" id="{17EE5DC1-BF0E-4BFD-B35D-46336765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29"/>
            <a:ext cx="10515600" cy="1170292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Β</a:t>
            </a:r>
            <a:r>
              <a:rPr lang="it-IT" dirty="0"/>
              <a:t>-</a:t>
            </a:r>
            <a:r>
              <a:rPr lang="it-IT" dirty="0" err="1"/>
              <a:t>Amyloid</a:t>
            </a:r>
            <a:r>
              <a:rPr lang="it-IT" dirty="0"/>
              <a:t> </a:t>
            </a:r>
            <a:r>
              <a:rPr lang="it-IT" dirty="0" err="1"/>
              <a:t>plaques</a:t>
            </a:r>
            <a:endParaRPr lang="en-GB" dirty="0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4779D29-52EB-47AA-A5BE-1D55B7923816}"/>
              </a:ext>
            </a:extLst>
          </p:cNvPr>
          <p:cNvGrpSpPr/>
          <p:nvPr/>
        </p:nvGrpSpPr>
        <p:grpSpPr>
          <a:xfrm>
            <a:off x="5370369" y="2120101"/>
            <a:ext cx="6480462" cy="3351095"/>
            <a:chOff x="5405727" y="1516521"/>
            <a:chExt cx="6480462" cy="3351095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ABD68047-F36B-4290-A343-D96AA54A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5727" y="1643130"/>
              <a:ext cx="6480462" cy="3224486"/>
            </a:xfrm>
            <a:prstGeom prst="rect">
              <a:avLst/>
            </a:prstGeom>
          </p:spPr>
        </p:pic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FDCAF135-3868-4552-B23A-07DB3C494999}"/>
                </a:ext>
              </a:extLst>
            </p:cNvPr>
            <p:cNvSpPr/>
            <p:nvPr/>
          </p:nvSpPr>
          <p:spPr>
            <a:xfrm>
              <a:off x="7447280" y="1516521"/>
              <a:ext cx="716973" cy="510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7ACFC450-764D-4B67-B0C2-F7AD6C51CDB3}"/>
              </a:ext>
            </a:extLst>
          </p:cNvPr>
          <p:cNvGrpSpPr/>
          <p:nvPr/>
        </p:nvGrpSpPr>
        <p:grpSpPr>
          <a:xfrm>
            <a:off x="8990762" y="2086403"/>
            <a:ext cx="2270870" cy="1489390"/>
            <a:chOff x="8968817" y="1609411"/>
            <a:chExt cx="2270870" cy="1489390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56CC2976-E3E6-4546-81D9-7C120174CB23}"/>
                </a:ext>
              </a:extLst>
            </p:cNvPr>
            <p:cNvSpPr txBox="1"/>
            <p:nvPr/>
          </p:nvSpPr>
          <p:spPr>
            <a:xfrm>
              <a:off x="9368755" y="1925776"/>
              <a:ext cx="1511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Chronic</a:t>
              </a:r>
              <a:r>
                <a:rPr lang="it-IT" dirty="0"/>
                <a:t> </a:t>
              </a:r>
              <a:r>
                <a:rPr lang="it-IT" dirty="0" err="1"/>
                <a:t>Inflammation</a:t>
              </a:r>
              <a:endParaRPr lang="it-IT" dirty="0"/>
            </a:p>
          </p:txBody>
        </p:sp>
        <p:sp>
          <p:nvSpPr>
            <p:cNvPr id="27" name="Esplosione: 14 punte 26">
              <a:extLst>
                <a:ext uri="{FF2B5EF4-FFF2-40B4-BE49-F238E27FC236}">
                  <a16:creationId xmlns:a16="http://schemas.microsoft.com/office/drawing/2014/main" id="{E9A31898-81B9-487F-A306-97449B13E972}"/>
                </a:ext>
              </a:extLst>
            </p:cNvPr>
            <p:cNvSpPr/>
            <p:nvPr/>
          </p:nvSpPr>
          <p:spPr>
            <a:xfrm rot="1851667">
              <a:off x="8968817" y="1609411"/>
              <a:ext cx="2270870" cy="1489390"/>
            </a:xfrm>
            <a:prstGeom prst="irregularSeal2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7BF670-5AF8-44BF-83B8-2122A6F1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6</a:t>
            </a:fld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4463999" y="2253031"/>
            <a:ext cx="1871979" cy="24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96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6F0B2B-027B-4E59-8318-1920D5D3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Neurofibrillary</a:t>
            </a:r>
            <a:r>
              <a:rPr lang="it-IT" dirty="0"/>
              <a:t> </a:t>
            </a:r>
            <a:r>
              <a:rPr lang="it-IT" dirty="0" err="1"/>
              <a:t>tangles</a:t>
            </a:r>
            <a:endParaRPr lang="en-GB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A771D1A-2274-4B91-9B97-1DEF02DB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837CFE-CF73-41DE-A529-DC3281E7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107B662-E4E5-4B9A-98DF-ADCD4774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7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AA69E8-0188-4E85-92FC-C4B2CF3F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562876"/>
            <a:ext cx="7828770" cy="415639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82D626-12CC-4062-AE69-F26EB955FABC}"/>
              </a:ext>
            </a:extLst>
          </p:cNvPr>
          <p:cNvSpPr txBox="1"/>
          <p:nvPr/>
        </p:nvSpPr>
        <p:spPr>
          <a:xfrm>
            <a:off x="593558" y="1581320"/>
            <a:ext cx="32565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en-GB" dirty="0"/>
              <a:t> is one of the microtubules-associated proteins whose role is to stabilise the microtubules (MTs).</a:t>
            </a:r>
          </a:p>
          <a:p>
            <a:endParaRPr lang="en-GB" dirty="0"/>
          </a:p>
          <a:p>
            <a:r>
              <a:rPr lang="el-GR" dirty="0"/>
              <a:t>Τ</a:t>
            </a:r>
            <a:r>
              <a:rPr lang="en-GB" dirty="0"/>
              <a:t> can be either phosphorylated or dephosphorylated by different kinases and phosphatases.</a:t>
            </a:r>
          </a:p>
          <a:p>
            <a:endParaRPr lang="en-GB" dirty="0"/>
          </a:p>
          <a:p>
            <a:r>
              <a:rPr lang="en-GB" dirty="0"/>
              <a:t>Depending on its state </a:t>
            </a:r>
            <a:r>
              <a:rPr lang="el-GR" dirty="0"/>
              <a:t>τ</a:t>
            </a:r>
            <a:r>
              <a:rPr lang="en-GB" dirty="0"/>
              <a:t> can influence the physical features of MTs thus regulating the morphology of the axon and its polarity.</a:t>
            </a:r>
          </a:p>
        </p:txBody>
      </p:sp>
    </p:spTree>
    <p:extLst>
      <p:ext uri="{BB962C8B-B14F-4D97-AF65-F5344CB8AC3E}">
        <p14:creationId xmlns:p14="http://schemas.microsoft.com/office/powerpoint/2010/main" val="330518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42C78-D9C5-4021-B07C-C05F1A67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 err="1"/>
              <a:t>Structural</a:t>
            </a:r>
            <a:r>
              <a:rPr lang="it-IT" dirty="0"/>
              <a:t> changes in AD brain</a:t>
            </a:r>
            <a:endParaRPr lang="en-GB" dirty="0"/>
          </a:p>
        </p:txBody>
      </p:sp>
      <p:pic>
        <p:nvPicPr>
          <p:cNvPr id="4" name="Picture 2" descr="Immagine correlata">
            <a:extLst>
              <a:ext uri="{FF2B5EF4-FFF2-40B4-BE49-F238E27FC236}">
                <a16:creationId xmlns:a16="http://schemas.microsoft.com/office/drawing/2014/main" id="{38A991BA-2A14-4DBD-A9C0-CACFBF113E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9" b="6703"/>
          <a:stretch/>
        </p:blipFill>
        <p:spPr bwMode="auto">
          <a:xfrm>
            <a:off x="1379738" y="1938604"/>
            <a:ext cx="5215030" cy="3913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5C563F3-81BE-460B-9EBC-CEE297155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387" y="2073419"/>
            <a:ext cx="4437413" cy="3643799"/>
          </a:xfrm>
          <a:prstGeom prst="rect">
            <a:avLst/>
          </a:prstGeom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14A379F-3668-4FFC-85AB-CE1EB97D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A5C0EB-2C20-4626-8187-4A09206A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E20FD7-AD34-43C4-9B87-1293F573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21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3466E-2A29-40D1-B020-C45D69A8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Alzheimer’s disease</a:t>
            </a:r>
            <a:br>
              <a:rPr lang="en-GB" dirty="0"/>
            </a:br>
            <a:r>
              <a:rPr lang="en-GB" sz="2800" dirty="0"/>
              <a:t>Co-morbidities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016B8A-13DE-4E27-AA1E-78CEDC38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17/04/19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BF6521-22FF-49B6-9B6D-14999B4F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Metabolic imbalances of diabetes: predisposition to neurodegenerative diseases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CFED35-63CC-400D-89EC-D716C9CD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FB8C-14FE-4120-9D4C-371B6D1D3106}" type="slidenum">
              <a:rPr lang="it-IT" smtClean="0"/>
              <a:t>9</a:t>
            </a:fld>
            <a:endParaRPr lang="it-IT"/>
          </a:p>
        </p:txBody>
      </p:sp>
      <p:sp>
        <p:nvSpPr>
          <p:cNvPr id="10" name="Esplosione: 14 punte 9">
            <a:extLst>
              <a:ext uri="{FF2B5EF4-FFF2-40B4-BE49-F238E27FC236}">
                <a16:creationId xmlns:a16="http://schemas.microsoft.com/office/drawing/2014/main" id="{6C78E73F-EE6A-426D-9D0D-7894AAADEE8E}"/>
              </a:ext>
            </a:extLst>
          </p:cNvPr>
          <p:cNvSpPr/>
          <p:nvPr/>
        </p:nvSpPr>
        <p:spPr>
          <a:xfrm>
            <a:off x="8514080" y="1554321"/>
            <a:ext cx="3454400" cy="2469198"/>
          </a:xfrm>
          <a:prstGeom prst="irregularSeal2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Alzheimer’s disease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1760B0F3-7967-43E8-8ACD-971E2CA15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303579"/>
              </p:ext>
            </p:extLst>
          </p:nvPr>
        </p:nvGraphicFramePr>
        <p:xfrm>
          <a:off x="386080" y="9376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775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966</TotalTime>
  <Words>2428</Words>
  <Application>Microsoft Office PowerPoint</Application>
  <PresentationFormat>Widescreen</PresentationFormat>
  <Paragraphs>304</Paragraphs>
  <Slides>28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di Office</vt:lpstr>
      <vt:lpstr>Metabolic imbalances of diabetes: predisposition to Alzheimer’s disease</vt:lpstr>
      <vt:lpstr>Alzheimer’s Disease</vt:lpstr>
      <vt:lpstr>Alzheimer’s Disease</vt:lpstr>
      <vt:lpstr>Alzheimer’s Disease</vt:lpstr>
      <vt:lpstr>Β-Amyloid plaques Amyloid hypothesis</vt:lpstr>
      <vt:lpstr>Β-Amyloid plaques</vt:lpstr>
      <vt:lpstr>Neurofibrillary tangles</vt:lpstr>
      <vt:lpstr>Structural changes in AD brain</vt:lpstr>
      <vt:lpstr>Alzheimer’s disease Co-morbidities</vt:lpstr>
      <vt:lpstr>Diabetes</vt:lpstr>
      <vt:lpstr>Diabetes</vt:lpstr>
      <vt:lpstr>Presentazione standard di PowerPoint</vt:lpstr>
      <vt:lpstr>Presentazione standard di PowerPoint</vt:lpstr>
      <vt:lpstr>Diabetes and β-Amyloid pathogenesis Insulin and Insulin-like growth factor resistance</vt:lpstr>
      <vt:lpstr>Diabetes and β-Amyloid pathogenesis Hyperglycemia</vt:lpstr>
      <vt:lpstr>Diabetes and β-Amyloid pathogenesis Hyperglycemia</vt:lpstr>
      <vt:lpstr>Diabetes and β-Amyloid pathogenesis  AGEs formation</vt:lpstr>
      <vt:lpstr>Diabetes and β-Amyloid pathogenesis Oxidative stress</vt:lpstr>
      <vt:lpstr>Diabetes and β-Amyloid pathogenesis Mitochondrial abnormalities</vt:lpstr>
      <vt:lpstr>Diabetes and τ pathology τ phosphorylation</vt:lpstr>
      <vt:lpstr>Diabetes and τ pathology τ degradation</vt:lpstr>
      <vt:lpstr>Diabetes and τ pathology τ truncation</vt:lpstr>
      <vt:lpstr>Diabetes and τ pathology τ O-N-acetyl-glucosilamination</vt:lpstr>
      <vt:lpstr>Diabetes and chronic inflammation</vt:lpstr>
      <vt:lpstr>Anti-diabetic agents as a treatment for Alzheimer’s disease</vt:lpstr>
      <vt:lpstr>Presentazione standard di PowerPoint</vt:lpstr>
      <vt:lpstr>Websitography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Metabolic imbalances of diabetes and obesity: predisposition to neurodegenerative diseases</dc:title>
  <dc:creator>Veronica Rovetta</dc:creator>
  <cp:lastModifiedBy>Rebecca Toscano Rivalta</cp:lastModifiedBy>
  <cp:revision>83</cp:revision>
  <dcterms:created xsi:type="dcterms:W3CDTF">2019-04-14T13:41:32Z</dcterms:created>
  <dcterms:modified xsi:type="dcterms:W3CDTF">2019-04-17T12:10:07Z</dcterms:modified>
</cp:coreProperties>
</file>