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3" r:id="rId11"/>
    <p:sldId id="264" r:id="rId12"/>
    <p:sldId id="271" r:id="rId13"/>
    <p:sldId id="270" r:id="rId14"/>
    <p:sldId id="272" r:id="rId15"/>
    <p:sldId id="265" r:id="rId16"/>
    <p:sldId id="266" r:id="rId17"/>
    <p:sldId id="267" r:id="rId18"/>
    <p:sldId id="268" r:id="rId19"/>
    <p:sldId id="269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9" r:id="rId32"/>
    <p:sldId id="288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DB55E-6EA9-4B4E-8C4D-2BD626C4E3F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1E07D9-A287-450F-AE63-E338ECFE7061}">
      <dgm:prSet phldrT="[Testo]"/>
      <dgm:spPr/>
      <dgm:t>
        <a:bodyPr/>
        <a:lstStyle/>
        <a:p>
          <a:r>
            <a:rPr lang="it-IT" dirty="0" smtClean="0"/>
            <a:t>chi conosce</a:t>
          </a:r>
          <a:endParaRPr lang="it-IT" dirty="0"/>
        </a:p>
      </dgm:t>
    </dgm:pt>
    <dgm:pt modelId="{60389536-4EFB-4ACF-8BB0-F1CD31662B7F}" type="parTrans" cxnId="{878BE68C-EAEF-4AC2-A9C8-B8128663F749}">
      <dgm:prSet/>
      <dgm:spPr/>
      <dgm:t>
        <a:bodyPr/>
        <a:lstStyle/>
        <a:p>
          <a:endParaRPr lang="it-IT"/>
        </a:p>
      </dgm:t>
    </dgm:pt>
    <dgm:pt modelId="{BF0A3A1E-F7BD-47F7-BC67-6ACF674854EE}" type="sibTrans" cxnId="{878BE68C-EAEF-4AC2-A9C8-B8128663F749}">
      <dgm:prSet/>
      <dgm:spPr/>
      <dgm:t>
        <a:bodyPr/>
        <a:lstStyle/>
        <a:p>
          <a:endParaRPr lang="it-IT"/>
        </a:p>
      </dgm:t>
    </dgm:pt>
    <dgm:pt modelId="{14B269D0-D8B7-4B7B-954B-7F40B9135E81}">
      <dgm:prSet phldrT="[Testo]"/>
      <dgm:spPr/>
      <dgm:t>
        <a:bodyPr/>
        <a:lstStyle/>
        <a:p>
          <a:r>
            <a:rPr lang="it-IT" dirty="0" smtClean="0"/>
            <a:t>chi decide</a:t>
          </a:r>
          <a:endParaRPr lang="it-IT" dirty="0"/>
        </a:p>
      </dgm:t>
    </dgm:pt>
    <dgm:pt modelId="{F4C6269D-BC8A-4FD5-A6D5-353AB0EBCBBA}" type="parTrans" cxnId="{5CA00EF1-E786-4FA8-9E5E-B13DF9B16EEC}">
      <dgm:prSet/>
      <dgm:spPr/>
      <dgm:t>
        <a:bodyPr/>
        <a:lstStyle/>
        <a:p>
          <a:endParaRPr lang="it-IT"/>
        </a:p>
      </dgm:t>
    </dgm:pt>
    <dgm:pt modelId="{B999B9E8-1913-4BEA-A934-3A320D41A47E}" type="sibTrans" cxnId="{5CA00EF1-E786-4FA8-9E5E-B13DF9B16EEC}">
      <dgm:prSet/>
      <dgm:spPr/>
      <dgm:t>
        <a:bodyPr/>
        <a:lstStyle/>
        <a:p>
          <a:endParaRPr lang="it-IT"/>
        </a:p>
      </dgm:t>
    </dgm:pt>
    <dgm:pt modelId="{5AB01433-2F9D-4726-82A5-940D5E9AF1FF}">
      <dgm:prSet phldrT="[Testo]"/>
      <dgm:spPr/>
      <dgm:t>
        <a:bodyPr/>
        <a:lstStyle/>
        <a:p>
          <a:r>
            <a:rPr lang="it-IT" dirty="0" smtClean="0"/>
            <a:t>chi realizza</a:t>
          </a:r>
          <a:endParaRPr lang="it-IT" dirty="0"/>
        </a:p>
      </dgm:t>
    </dgm:pt>
    <dgm:pt modelId="{16BA3D1A-FF76-4BCD-95AE-ACCA2A264BD6}" type="parTrans" cxnId="{CC048A4C-228C-4B0E-A2F4-FF1787F32755}">
      <dgm:prSet/>
      <dgm:spPr/>
      <dgm:t>
        <a:bodyPr/>
        <a:lstStyle/>
        <a:p>
          <a:endParaRPr lang="it-IT"/>
        </a:p>
      </dgm:t>
    </dgm:pt>
    <dgm:pt modelId="{1F7E16A7-5FFB-4C4A-8093-CA6D9CDFE108}" type="sibTrans" cxnId="{CC048A4C-228C-4B0E-A2F4-FF1787F32755}">
      <dgm:prSet/>
      <dgm:spPr/>
      <dgm:t>
        <a:bodyPr/>
        <a:lstStyle/>
        <a:p>
          <a:endParaRPr lang="it-IT"/>
        </a:p>
      </dgm:t>
    </dgm:pt>
    <dgm:pt modelId="{6E97C0A8-589C-4207-86A3-DAE7C8FFB6E6}">
      <dgm:prSet phldrT="[Testo]" custT="1"/>
      <dgm:spPr/>
      <dgm:t>
        <a:bodyPr/>
        <a:lstStyle/>
        <a:p>
          <a:r>
            <a:rPr lang="it-IT" sz="3200" dirty="0" smtClean="0"/>
            <a:t>Partecipazione progressivamente selettiva</a:t>
          </a:r>
          <a:endParaRPr lang="it-IT" sz="3200" dirty="0"/>
        </a:p>
      </dgm:t>
    </dgm:pt>
    <dgm:pt modelId="{5B1A813E-7823-42AE-9170-5FB5088D0B28}" type="parTrans" cxnId="{C5ABF22B-7582-43E9-BCFA-6C1AE04B17CF}">
      <dgm:prSet/>
      <dgm:spPr/>
      <dgm:t>
        <a:bodyPr/>
        <a:lstStyle/>
        <a:p>
          <a:endParaRPr lang="it-IT"/>
        </a:p>
      </dgm:t>
    </dgm:pt>
    <dgm:pt modelId="{44D37A8C-5A28-4BE6-85BD-E5FA234C0646}" type="sibTrans" cxnId="{C5ABF22B-7582-43E9-BCFA-6C1AE04B17CF}">
      <dgm:prSet/>
      <dgm:spPr/>
      <dgm:t>
        <a:bodyPr/>
        <a:lstStyle/>
        <a:p>
          <a:endParaRPr lang="it-IT"/>
        </a:p>
      </dgm:t>
    </dgm:pt>
    <dgm:pt modelId="{3F974240-C1D2-4EB3-971C-0B40DF617775}" type="pres">
      <dgm:prSet presAssocID="{160DB55E-6EA9-4B4E-8C4D-2BD626C4E3F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B30419F-9A64-4DC9-A5D8-571030C5FD29}" type="pres">
      <dgm:prSet presAssocID="{160DB55E-6EA9-4B4E-8C4D-2BD626C4E3FF}" presName="ellipse" presStyleLbl="trBgShp" presStyleIdx="0" presStyleCnt="1"/>
      <dgm:spPr/>
    </dgm:pt>
    <dgm:pt modelId="{4C8DD961-2E71-4D36-A57F-0A4A6FC96172}" type="pres">
      <dgm:prSet presAssocID="{160DB55E-6EA9-4B4E-8C4D-2BD626C4E3FF}" presName="arrow1" presStyleLbl="fgShp" presStyleIdx="0" presStyleCnt="1"/>
      <dgm:spPr/>
    </dgm:pt>
    <dgm:pt modelId="{0EF78C99-957A-4D8E-9A79-8FE288E28F86}" type="pres">
      <dgm:prSet presAssocID="{160DB55E-6EA9-4B4E-8C4D-2BD626C4E3FF}" presName="rectangle" presStyleLbl="revTx" presStyleIdx="0" presStyleCnt="1" custScaleX="161692" custLinFactNeighborX="1120" custLinFactNeighborY="497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1C7073-85A0-41D5-A00E-876A4D818D2B}" type="pres">
      <dgm:prSet presAssocID="{14B269D0-D8B7-4B7B-954B-7F40B9135E8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97B58D-2F8A-42B3-9517-861FC24863D2}" type="pres">
      <dgm:prSet presAssocID="{5AB01433-2F9D-4726-82A5-940D5E9AF1FF}" presName="item2" presStyleLbl="node1" presStyleIdx="1" presStyleCnt="3" custScaleX="146362" custLinFactNeighborX="20514" custLinFactNeighborY="136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E647BA-470E-411E-B824-82EFBE8476C9}" type="pres">
      <dgm:prSet presAssocID="{6E97C0A8-589C-4207-86A3-DAE7C8FFB6E6}" presName="item3" presStyleLbl="node1" presStyleIdx="2" presStyleCnt="3" custScaleX="220883" custLinFactNeighborX="-7853" custLinFactNeighborY="-214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400597-83FC-41E3-B03C-9FDAE633C90D}" type="pres">
      <dgm:prSet presAssocID="{160DB55E-6EA9-4B4E-8C4D-2BD626C4E3FF}" presName="funnel" presStyleLbl="trAlignAcc1" presStyleIdx="0" presStyleCnt="1" custScaleY="141589"/>
      <dgm:spPr/>
    </dgm:pt>
  </dgm:ptLst>
  <dgm:cxnLst>
    <dgm:cxn modelId="{C5ABF22B-7582-43E9-BCFA-6C1AE04B17CF}" srcId="{160DB55E-6EA9-4B4E-8C4D-2BD626C4E3FF}" destId="{6E97C0A8-589C-4207-86A3-DAE7C8FFB6E6}" srcOrd="3" destOrd="0" parTransId="{5B1A813E-7823-42AE-9170-5FB5088D0B28}" sibTransId="{44D37A8C-5A28-4BE6-85BD-E5FA234C0646}"/>
    <dgm:cxn modelId="{B191ABF7-4B95-443D-BAC2-EF1D76D354E2}" type="presOf" srcId="{C21E07D9-A287-450F-AE63-E338ECFE7061}" destId="{D5E647BA-470E-411E-B824-82EFBE8476C9}" srcOrd="0" destOrd="0" presId="urn:microsoft.com/office/officeart/2005/8/layout/funnel1"/>
    <dgm:cxn modelId="{878BE68C-EAEF-4AC2-A9C8-B8128663F749}" srcId="{160DB55E-6EA9-4B4E-8C4D-2BD626C4E3FF}" destId="{C21E07D9-A287-450F-AE63-E338ECFE7061}" srcOrd="0" destOrd="0" parTransId="{60389536-4EFB-4ACF-8BB0-F1CD31662B7F}" sibTransId="{BF0A3A1E-F7BD-47F7-BC67-6ACF674854EE}"/>
    <dgm:cxn modelId="{5CA00EF1-E786-4FA8-9E5E-B13DF9B16EEC}" srcId="{160DB55E-6EA9-4B4E-8C4D-2BD626C4E3FF}" destId="{14B269D0-D8B7-4B7B-954B-7F40B9135E81}" srcOrd="1" destOrd="0" parTransId="{F4C6269D-BC8A-4FD5-A6D5-353AB0EBCBBA}" sibTransId="{B999B9E8-1913-4BEA-A934-3A320D41A47E}"/>
    <dgm:cxn modelId="{94AF582E-06ED-44F5-94DA-682FAE2C4E5D}" type="presOf" srcId="{14B269D0-D8B7-4B7B-954B-7F40B9135E81}" destId="{CB97B58D-2F8A-42B3-9517-861FC24863D2}" srcOrd="0" destOrd="0" presId="urn:microsoft.com/office/officeart/2005/8/layout/funnel1"/>
    <dgm:cxn modelId="{CC048A4C-228C-4B0E-A2F4-FF1787F32755}" srcId="{160DB55E-6EA9-4B4E-8C4D-2BD626C4E3FF}" destId="{5AB01433-2F9D-4726-82A5-940D5E9AF1FF}" srcOrd="2" destOrd="0" parTransId="{16BA3D1A-FF76-4BCD-95AE-ACCA2A264BD6}" sibTransId="{1F7E16A7-5FFB-4C4A-8093-CA6D9CDFE108}"/>
    <dgm:cxn modelId="{46100849-2A61-42B1-941F-A82EBD1F1AB3}" type="presOf" srcId="{160DB55E-6EA9-4B4E-8C4D-2BD626C4E3FF}" destId="{3F974240-C1D2-4EB3-971C-0B40DF617775}" srcOrd="0" destOrd="0" presId="urn:microsoft.com/office/officeart/2005/8/layout/funnel1"/>
    <dgm:cxn modelId="{675A3DEC-368E-4444-BFE2-E6A988591E61}" type="presOf" srcId="{6E97C0A8-589C-4207-86A3-DAE7C8FFB6E6}" destId="{0EF78C99-957A-4D8E-9A79-8FE288E28F86}" srcOrd="0" destOrd="0" presId="urn:microsoft.com/office/officeart/2005/8/layout/funnel1"/>
    <dgm:cxn modelId="{06D1CAAD-22F0-464E-941D-3FF7D0C5DAA4}" type="presOf" srcId="{5AB01433-2F9D-4726-82A5-940D5E9AF1FF}" destId="{E81C7073-85A0-41D5-A00E-876A4D818D2B}" srcOrd="0" destOrd="0" presId="urn:microsoft.com/office/officeart/2005/8/layout/funnel1"/>
    <dgm:cxn modelId="{F0C657E0-68F0-48D8-899C-A32AB6FD19FA}" type="presParOf" srcId="{3F974240-C1D2-4EB3-971C-0B40DF617775}" destId="{DB30419F-9A64-4DC9-A5D8-571030C5FD29}" srcOrd="0" destOrd="0" presId="urn:microsoft.com/office/officeart/2005/8/layout/funnel1"/>
    <dgm:cxn modelId="{CE9C9165-59FE-42CF-A7D2-22837886205C}" type="presParOf" srcId="{3F974240-C1D2-4EB3-971C-0B40DF617775}" destId="{4C8DD961-2E71-4D36-A57F-0A4A6FC96172}" srcOrd="1" destOrd="0" presId="urn:microsoft.com/office/officeart/2005/8/layout/funnel1"/>
    <dgm:cxn modelId="{9DB676AE-6232-4B6F-A3EE-9446304AC40B}" type="presParOf" srcId="{3F974240-C1D2-4EB3-971C-0B40DF617775}" destId="{0EF78C99-957A-4D8E-9A79-8FE288E28F86}" srcOrd="2" destOrd="0" presId="urn:microsoft.com/office/officeart/2005/8/layout/funnel1"/>
    <dgm:cxn modelId="{61EF5462-4076-4045-880F-00F6A946102E}" type="presParOf" srcId="{3F974240-C1D2-4EB3-971C-0B40DF617775}" destId="{E81C7073-85A0-41D5-A00E-876A4D818D2B}" srcOrd="3" destOrd="0" presId="urn:microsoft.com/office/officeart/2005/8/layout/funnel1"/>
    <dgm:cxn modelId="{7A9CCD44-9141-4C6D-BFE0-8D70B38FC00C}" type="presParOf" srcId="{3F974240-C1D2-4EB3-971C-0B40DF617775}" destId="{CB97B58D-2F8A-42B3-9517-861FC24863D2}" srcOrd="4" destOrd="0" presId="urn:microsoft.com/office/officeart/2005/8/layout/funnel1"/>
    <dgm:cxn modelId="{95AFF75E-1F89-4ADE-B849-0EFABE5E3EDE}" type="presParOf" srcId="{3F974240-C1D2-4EB3-971C-0B40DF617775}" destId="{D5E647BA-470E-411E-B824-82EFBE8476C9}" srcOrd="5" destOrd="0" presId="urn:microsoft.com/office/officeart/2005/8/layout/funnel1"/>
    <dgm:cxn modelId="{BCAFC9EE-533A-4C26-8433-27289CB66B0C}" type="presParOf" srcId="{3F974240-C1D2-4EB3-971C-0B40DF617775}" destId="{3A400597-83FC-41E3-B03C-9FDAE633C90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94F3A-C72F-42BF-8148-52FA90D8B0C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A8137DF-ACDA-4C45-896F-D70C39FA23A4}">
      <dgm:prSet phldrT="[Testo]"/>
      <dgm:spPr/>
      <dgm:t>
        <a:bodyPr/>
        <a:lstStyle/>
        <a:p>
          <a:r>
            <a:rPr lang="it-IT" dirty="0" smtClean="0"/>
            <a:t>Chi conosce</a:t>
          </a:r>
          <a:endParaRPr lang="it-IT" dirty="0"/>
        </a:p>
      </dgm:t>
    </dgm:pt>
    <dgm:pt modelId="{5030DD92-2B88-4ECF-B246-4AAF7E9F6F13}" type="parTrans" cxnId="{0E02D1AD-C6C8-4585-AB91-689F5C302467}">
      <dgm:prSet/>
      <dgm:spPr/>
      <dgm:t>
        <a:bodyPr/>
        <a:lstStyle/>
        <a:p>
          <a:endParaRPr lang="it-IT"/>
        </a:p>
      </dgm:t>
    </dgm:pt>
    <dgm:pt modelId="{92776BD8-AE61-46A6-8F6F-96BF9A88467F}" type="sibTrans" cxnId="{0E02D1AD-C6C8-4585-AB91-689F5C302467}">
      <dgm:prSet/>
      <dgm:spPr/>
      <dgm:t>
        <a:bodyPr/>
        <a:lstStyle/>
        <a:p>
          <a:endParaRPr lang="it-IT"/>
        </a:p>
      </dgm:t>
    </dgm:pt>
    <dgm:pt modelId="{7393EE6C-1D6D-4103-8C1A-E2E4A8B7009C}">
      <dgm:prSet phldrT="[Testo]"/>
      <dgm:spPr/>
      <dgm:t>
        <a:bodyPr/>
        <a:lstStyle/>
        <a:p>
          <a:r>
            <a:rPr lang="it-IT" dirty="0" smtClean="0"/>
            <a:t>decide</a:t>
          </a:r>
          <a:endParaRPr lang="it-IT" dirty="0"/>
        </a:p>
      </dgm:t>
    </dgm:pt>
    <dgm:pt modelId="{74598DC1-33AC-4788-94F9-8CFAA3B1E87C}" type="parTrans" cxnId="{4A689102-7F72-4482-9BB4-C42F0EBFCB36}">
      <dgm:prSet/>
      <dgm:spPr/>
      <dgm:t>
        <a:bodyPr/>
        <a:lstStyle/>
        <a:p>
          <a:endParaRPr lang="it-IT"/>
        </a:p>
      </dgm:t>
    </dgm:pt>
    <dgm:pt modelId="{2E5E2FD7-ADD1-4205-BCA3-E2AABFC19274}" type="sibTrans" cxnId="{4A689102-7F72-4482-9BB4-C42F0EBFCB36}">
      <dgm:prSet/>
      <dgm:spPr/>
      <dgm:t>
        <a:bodyPr/>
        <a:lstStyle/>
        <a:p>
          <a:endParaRPr lang="it-IT"/>
        </a:p>
      </dgm:t>
    </dgm:pt>
    <dgm:pt modelId="{CA5DDE88-C3FF-45E8-B189-FB0B66525A75}">
      <dgm:prSet phldrT="[Testo]"/>
      <dgm:spPr/>
      <dgm:t>
        <a:bodyPr/>
        <a:lstStyle/>
        <a:p>
          <a:r>
            <a:rPr lang="it-IT" dirty="0" smtClean="0"/>
            <a:t>realizza</a:t>
          </a:r>
          <a:endParaRPr lang="it-IT" dirty="0"/>
        </a:p>
      </dgm:t>
    </dgm:pt>
    <dgm:pt modelId="{DE97F5A8-67C1-4A3A-B972-A83F5D49881A}" type="parTrans" cxnId="{184B0462-B856-476D-ADDB-A834342F4B0A}">
      <dgm:prSet/>
      <dgm:spPr/>
      <dgm:t>
        <a:bodyPr/>
        <a:lstStyle/>
        <a:p>
          <a:endParaRPr lang="it-IT"/>
        </a:p>
      </dgm:t>
    </dgm:pt>
    <dgm:pt modelId="{6237314C-0C4B-4F36-9D7A-8B39D453E386}" type="sibTrans" cxnId="{184B0462-B856-476D-ADDB-A834342F4B0A}">
      <dgm:prSet/>
      <dgm:spPr/>
      <dgm:t>
        <a:bodyPr/>
        <a:lstStyle/>
        <a:p>
          <a:endParaRPr lang="it-IT"/>
        </a:p>
      </dgm:t>
    </dgm:pt>
    <dgm:pt modelId="{02BD2E59-2E96-40EB-BE1C-F9B2E23FD572}">
      <dgm:prSet phldrT="[Testo]" custT="1"/>
      <dgm:spPr/>
      <dgm:t>
        <a:bodyPr/>
        <a:lstStyle/>
        <a:p>
          <a:r>
            <a:rPr lang="it-IT" sz="2000" dirty="0" smtClean="0"/>
            <a:t>coinvolge</a:t>
          </a:r>
          <a:endParaRPr lang="it-IT" sz="2000" dirty="0"/>
        </a:p>
      </dgm:t>
    </dgm:pt>
    <dgm:pt modelId="{1D5CAFB7-68AE-4127-9482-CCC04CB60AF7}" type="sibTrans" cxnId="{19B43820-BDFC-4F73-8621-36626FF6D092}">
      <dgm:prSet/>
      <dgm:spPr/>
      <dgm:t>
        <a:bodyPr/>
        <a:lstStyle/>
        <a:p>
          <a:endParaRPr lang="it-IT"/>
        </a:p>
      </dgm:t>
    </dgm:pt>
    <dgm:pt modelId="{CFAABA22-80E2-416C-B44C-13871D8501AB}" type="parTrans" cxnId="{19B43820-BDFC-4F73-8621-36626FF6D092}">
      <dgm:prSet/>
      <dgm:spPr/>
      <dgm:t>
        <a:bodyPr/>
        <a:lstStyle/>
        <a:p>
          <a:endParaRPr lang="it-IT"/>
        </a:p>
      </dgm:t>
    </dgm:pt>
    <dgm:pt modelId="{EF7894BB-E1DF-4B37-A869-A008220F709B}" type="pres">
      <dgm:prSet presAssocID="{F9194F3A-C72F-42BF-8148-52FA90D8B0C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F50E5FA-AD74-4FF9-8665-9A6511560D4D}" type="pres">
      <dgm:prSet presAssocID="{CA8137DF-ACDA-4C45-896F-D70C39FA23A4}" presName="Accent1" presStyleCnt="0"/>
      <dgm:spPr/>
    </dgm:pt>
    <dgm:pt modelId="{330C39BF-34D6-486E-886C-6013877F9DA2}" type="pres">
      <dgm:prSet presAssocID="{CA8137DF-ACDA-4C45-896F-D70C39FA23A4}" presName="Accent" presStyleLbl="node1" presStyleIdx="0" presStyleCnt="3" custLinFactNeighborX="71797" custLinFactNeighborY="-9237"/>
      <dgm:spPr/>
      <dgm:t>
        <a:bodyPr/>
        <a:lstStyle/>
        <a:p>
          <a:endParaRPr lang="it-IT"/>
        </a:p>
      </dgm:t>
    </dgm:pt>
    <dgm:pt modelId="{17F1547C-5A46-4FB9-A54D-20AAC98A793D}" type="pres">
      <dgm:prSet presAssocID="{CA8137DF-ACDA-4C45-896F-D70C39FA23A4}" presName="Child1" presStyleLbl="revTx" presStyleIdx="0" presStyleCnt="4" custScaleX="130132" custLinFactX="-48664" custLinFactY="100000" custLinFactNeighborX="-100000" custLinFactNeighborY="198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B17DE7-5C9F-4A18-A61C-CE747D077A63}" type="pres">
      <dgm:prSet presAssocID="{CA8137DF-ACDA-4C45-896F-D70C39FA23A4}" presName="Parent1" presStyleLbl="revTx" presStyleIdx="1" presStyleCnt="4" custLinFactX="36941" custLinFactNeighborX="100000" custLinFactNeighborY="-411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D55F0B-7B97-4F09-901E-B17D5D6B7133}" type="pres">
      <dgm:prSet presAssocID="{7393EE6C-1D6D-4103-8C1A-E2E4A8B7009C}" presName="Accent2" presStyleCnt="0"/>
      <dgm:spPr/>
    </dgm:pt>
    <dgm:pt modelId="{5191BA02-0609-40E0-A35B-CF706CD0E385}" type="pres">
      <dgm:prSet presAssocID="{7393EE6C-1D6D-4103-8C1A-E2E4A8B7009C}" presName="Accent" presStyleLbl="node1" presStyleIdx="1" presStyleCnt="3" custLinFactNeighborX="63510" custLinFactNeighborY="-21092"/>
      <dgm:spPr/>
    </dgm:pt>
    <dgm:pt modelId="{BA3ED2BC-F63B-4E6E-A232-62CE4FA171BE}" type="pres">
      <dgm:prSet presAssocID="{7393EE6C-1D6D-4103-8C1A-E2E4A8B7009C}" presName="Parent2" presStyleLbl="revTx" presStyleIdx="2" presStyleCnt="4" custLinFactX="26269" custLinFactNeighborX="100000" custLinFactNeighborY="-771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2B2764-B90F-42D7-A55E-6B5C197461A2}" type="pres">
      <dgm:prSet presAssocID="{CA5DDE88-C3FF-45E8-B189-FB0B66525A75}" presName="Accent3" presStyleCnt="0"/>
      <dgm:spPr/>
    </dgm:pt>
    <dgm:pt modelId="{0B548BCA-0820-4A82-A8FE-C7ADC5C379A1}" type="pres">
      <dgm:prSet presAssocID="{CA5DDE88-C3FF-45E8-B189-FB0B66525A75}" presName="Accent" presStyleLbl="node1" presStyleIdx="2" presStyleCnt="3" custAng="9319583" custLinFactNeighborX="-10772" custLinFactNeighborY="5079"/>
      <dgm:spPr/>
    </dgm:pt>
    <dgm:pt modelId="{CF89EE71-88E1-496A-9642-D74918C26542}" type="pres">
      <dgm:prSet presAssocID="{CA5DDE88-C3FF-45E8-B189-FB0B66525A75}" presName="Parent3" presStyleLbl="revTx" presStyleIdx="3" presStyleCnt="4" custLinFactNeighborX="89886" custLinFactNeighborY="-381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5906886-5931-4D71-9C3E-0AB5F4138DA5}" type="presOf" srcId="{CA5DDE88-C3FF-45E8-B189-FB0B66525A75}" destId="{CF89EE71-88E1-496A-9642-D74918C26542}" srcOrd="0" destOrd="0" presId="urn:microsoft.com/office/officeart/2009/layout/CircleArrowProcess"/>
    <dgm:cxn modelId="{67426048-565D-409B-BE86-B3F6A6FE956F}" type="presOf" srcId="{CA8137DF-ACDA-4C45-896F-D70C39FA23A4}" destId="{EDB17DE7-5C9F-4A18-A61C-CE747D077A63}" srcOrd="0" destOrd="0" presId="urn:microsoft.com/office/officeart/2009/layout/CircleArrowProcess"/>
    <dgm:cxn modelId="{4A689102-7F72-4482-9BB4-C42F0EBFCB36}" srcId="{F9194F3A-C72F-42BF-8148-52FA90D8B0C2}" destId="{7393EE6C-1D6D-4103-8C1A-E2E4A8B7009C}" srcOrd="1" destOrd="0" parTransId="{74598DC1-33AC-4788-94F9-8CFAA3B1E87C}" sibTransId="{2E5E2FD7-ADD1-4205-BCA3-E2AABFC19274}"/>
    <dgm:cxn modelId="{19B43820-BDFC-4F73-8621-36626FF6D092}" srcId="{CA8137DF-ACDA-4C45-896F-D70C39FA23A4}" destId="{02BD2E59-2E96-40EB-BE1C-F9B2E23FD572}" srcOrd="0" destOrd="0" parTransId="{CFAABA22-80E2-416C-B44C-13871D8501AB}" sibTransId="{1D5CAFB7-68AE-4127-9482-CCC04CB60AF7}"/>
    <dgm:cxn modelId="{BA67B67C-84FB-4FC7-A632-9514263167EB}" type="presOf" srcId="{7393EE6C-1D6D-4103-8C1A-E2E4A8B7009C}" destId="{BA3ED2BC-F63B-4E6E-A232-62CE4FA171BE}" srcOrd="0" destOrd="0" presId="urn:microsoft.com/office/officeart/2009/layout/CircleArrowProcess"/>
    <dgm:cxn modelId="{A6049378-8B7D-445C-A406-37A86537909D}" type="presOf" srcId="{F9194F3A-C72F-42BF-8148-52FA90D8B0C2}" destId="{EF7894BB-E1DF-4B37-A869-A008220F709B}" srcOrd="0" destOrd="0" presId="urn:microsoft.com/office/officeart/2009/layout/CircleArrowProcess"/>
    <dgm:cxn modelId="{9D6DD6C5-6E31-4FA4-AF5A-6F20D00967F0}" type="presOf" srcId="{02BD2E59-2E96-40EB-BE1C-F9B2E23FD572}" destId="{17F1547C-5A46-4FB9-A54D-20AAC98A793D}" srcOrd="0" destOrd="0" presId="urn:microsoft.com/office/officeart/2009/layout/CircleArrowProcess"/>
    <dgm:cxn modelId="{184B0462-B856-476D-ADDB-A834342F4B0A}" srcId="{F9194F3A-C72F-42BF-8148-52FA90D8B0C2}" destId="{CA5DDE88-C3FF-45E8-B189-FB0B66525A75}" srcOrd="2" destOrd="0" parTransId="{DE97F5A8-67C1-4A3A-B972-A83F5D49881A}" sibTransId="{6237314C-0C4B-4F36-9D7A-8B39D453E386}"/>
    <dgm:cxn modelId="{0E02D1AD-C6C8-4585-AB91-689F5C302467}" srcId="{F9194F3A-C72F-42BF-8148-52FA90D8B0C2}" destId="{CA8137DF-ACDA-4C45-896F-D70C39FA23A4}" srcOrd="0" destOrd="0" parTransId="{5030DD92-2B88-4ECF-B246-4AAF7E9F6F13}" sibTransId="{92776BD8-AE61-46A6-8F6F-96BF9A88467F}"/>
    <dgm:cxn modelId="{384684BC-8FE4-47AA-8564-9BA9447EEF5E}" type="presParOf" srcId="{EF7894BB-E1DF-4B37-A869-A008220F709B}" destId="{CF50E5FA-AD74-4FF9-8665-9A6511560D4D}" srcOrd="0" destOrd="0" presId="urn:microsoft.com/office/officeart/2009/layout/CircleArrowProcess"/>
    <dgm:cxn modelId="{3FCA832D-E1A6-4467-8B70-5BCDDE5ED601}" type="presParOf" srcId="{CF50E5FA-AD74-4FF9-8665-9A6511560D4D}" destId="{330C39BF-34D6-486E-886C-6013877F9DA2}" srcOrd="0" destOrd="0" presId="urn:microsoft.com/office/officeart/2009/layout/CircleArrowProcess"/>
    <dgm:cxn modelId="{4925BBBA-77D6-43BF-9768-6173F6CB4D59}" type="presParOf" srcId="{EF7894BB-E1DF-4B37-A869-A008220F709B}" destId="{17F1547C-5A46-4FB9-A54D-20AAC98A793D}" srcOrd="1" destOrd="0" presId="urn:microsoft.com/office/officeart/2009/layout/CircleArrowProcess"/>
    <dgm:cxn modelId="{9D024EF9-8AE7-44DF-8DC8-A6D6760CC497}" type="presParOf" srcId="{EF7894BB-E1DF-4B37-A869-A008220F709B}" destId="{EDB17DE7-5C9F-4A18-A61C-CE747D077A63}" srcOrd="2" destOrd="0" presId="urn:microsoft.com/office/officeart/2009/layout/CircleArrowProcess"/>
    <dgm:cxn modelId="{4EF0389F-7732-4163-B5E6-AF93CD350954}" type="presParOf" srcId="{EF7894BB-E1DF-4B37-A869-A008220F709B}" destId="{E9D55F0B-7B97-4F09-901E-B17D5D6B7133}" srcOrd="3" destOrd="0" presId="urn:microsoft.com/office/officeart/2009/layout/CircleArrowProcess"/>
    <dgm:cxn modelId="{A0418812-1B4C-4CB9-A498-3135B6C27244}" type="presParOf" srcId="{E9D55F0B-7B97-4F09-901E-B17D5D6B7133}" destId="{5191BA02-0609-40E0-A35B-CF706CD0E385}" srcOrd="0" destOrd="0" presId="urn:microsoft.com/office/officeart/2009/layout/CircleArrowProcess"/>
    <dgm:cxn modelId="{BEF2F985-1FC1-44E1-AD3D-6DC27B00938F}" type="presParOf" srcId="{EF7894BB-E1DF-4B37-A869-A008220F709B}" destId="{BA3ED2BC-F63B-4E6E-A232-62CE4FA171BE}" srcOrd="4" destOrd="0" presId="urn:microsoft.com/office/officeart/2009/layout/CircleArrowProcess"/>
    <dgm:cxn modelId="{A4067ED7-F11F-4AD6-8E73-00605D68539F}" type="presParOf" srcId="{EF7894BB-E1DF-4B37-A869-A008220F709B}" destId="{E02B2764-B90F-42D7-A55E-6B5C197461A2}" srcOrd="5" destOrd="0" presId="urn:microsoft.com/office/officeart/2009/layout/CircleArrowProcess"/>
    <dgm:cxn modelId="{516B41DD-2ED8-48D2-866B-C5D38A9590C7}" type="presParOf" srcId="{E02B2764-B90F-42D7-A55E-6B5C197461A2}" destId="{0B548BCA-0820-4A82-A8FE-C7ADC5C379A1}" srcOrd="0" destOrd="0" presId="urn:microsoft.com/office/officeart/2009/layout/CircleArrowProcess"/>
    <dgm:cxn modelId="{986E756D-26E2-449E-86D9-B76422E701F2}" type="presParOf" srcId="{EF7894BB-E1DF-4B37-A869-A008220F709B}" destId="{CF89EE71-88E1-496A-9642-D74918C26542}" srcOrd="6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C871E8-7F5E-4FCE-87C9-6B3FF978021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82CDF9-4D6F-4BA6-A1FF-859D371734C7}">
      <dgm:prSet phldrT="[Testo]"/>
      <dgm:spPr/>
      <dgm:t>
        <a:bodyPr/>
        <a:lstStyle/>
        <a:p>
          <a:r>
            <a:rPr lang="it-IT" dirty="0" smtClean="0"/>
            <a:t>Stato </a:t>
          </a:r>
          <a:endParaRPr lang="it-IT" dirty="0"/>
        </a:p>
      </dgm:t>
    </dgm:pt>
    <dgm:pt modelId="{667ED7DE-6FCC-4BF8-9B53-DD0874D5BE6B}" type="parTrans" cxnId="{9213EB21-8711-4CBC-8EFE-968A0180217A}">
      <dgm:prSet/>
      <dgm:spPr/>
      <dgm:t>
        <a:bodyPr/>
        <a:lstStyle/>
        <a:p>
          <a:endParaRPr lang="it-IT"/>
        </a:p>
      </dgm:t>
    </dgm:pt>
    <dgm:pt modelId="{FE8B958F-D282-4D41-8FBE-845B7C844A68}" type="sibTrans" cxnId="{9213EB21-8711-4CBC-8EFE-968A0180217A}">
      <dgm:prSet/>
      <dgm:spPr/>
      <dgm:t>
        <a:bodyPr/>
        <a:lstStyle/>
        <a:p>
          <a:endParaRPr lang="it-IT"/>
        </a:p>
      </dgm:t>
    </dgm:pt>
    <dgm:pt modelId="{666E48F5-2FF3-40A4-8722-264D7406A4EC}">
      <dgm:prSet phldrT="[Testo]"/>
      <dgm:spPr/>
      <dgm:t>
        <a:bodyPr/>
        <a:lstStyle/>
        <a:p>
          <a:r>
            <a:rPr lang="it-IT" dirty="0" smtClean="0"/>
            <a:t>Terzo settore</a:t>
          </a:r>
          <a:endParaRPr lang="it-IT" dirty="0"/>
        </a:p>
      </dgm:t>
    </dgm:pt>
    <dgm:pt modelId="{462A8811-BB84-4390-A23C-073D4FA1E823}" type="parTrans" cxnId="{A9AFCE8C-1014-4241-B48E-E2DA5E84CAD6}">
      <dgm:prSet/>
      <dgm:spPr/>
      <dgm:t>
        <a:bodyPr/>
        <a:lstStyle/>
        <a:p>
          <a:endParaRPr lang="it-IT"/>
        </a:p>
      </dgm:t>
    </dgm:pt>
    <dgm:pt modelId="{266930D6-7479-4C02-A984-DF0AA7940DA8}" type="sibTrans" cxnId="{A9AFCE8C-1014-4241-B48E-E2DA5E84CAD6}">
      <dgm:prSet/>
      <dgm:spPr/>
      <dgm:t>
        <a:bodyPr/>
        <a:lstStyle/>
        <a:p>
          <a:endParaRPr lang="it-IT"/>
        </a:p>
      </dgm:t>
    </dgm:pt>
    <dgm:pt modelId="{7D354E18-2889-4814-AF74-6DD0885652AB}">
      <dgm:prSet phldrT="[Testo]"/>
      <dgm:spPr/>
      <dgm:t>
        <a:bodyPr/>
        <a:lstStyle/>
        <a:p>
          <a:r>
            <a:rPr lang="it-IT" dirty="0" smtClean="0"/>
            <a:t>Famiglie </a:t>
          </a:r>
          <a:endParaRPr lang="it-IT" dirty="0"/>
        </a:p>
      </dgm:t>
    </dgm:pt>
    <dgm:pt modelId="{83A1D8A1-D790-4334-8BCF-A05EB8C41010}" type="parTrans" cxnId="{9F4DDE0D-DC2F-4F18-90B9-1F6FB2A2E8A1}">
      <dgm:prSet/>
      <dgm:spPr/>
      <dgm:t>
        <a:bodyPr/>
        <a:lstStyle/>
        <a:p>
          <a:endParaRPr lang="it-IT"/>
        </a:p>
      </dgm:t>
    </dgm:pt>
    <dgm:pt modelId="{A8BFD355-C618-4508-9D89-C95E7E3C5A81}" type="sibTrans" cxnId="{9F4DDE0D-DC2F-4F18-90B9-1F6FB2A2E8A1}">
      <dgm:prSet/>
      <dgm:spPr/>
      <dgm:t>
        <a:bodyPr/>
        <a:lstStyle/>
        <a:p>
          <a:endParaRPr lang="it-IT"/>
        </a:p>
      </dgm:t>
    </dgm:pt>
    <dgm:pt modelId="{52E7156A-BB58-4311-91EA-3931AAEA946A}">
      <dgm:prSet phldrT="[Testo]"/>
      <dgm:spPr/>
      <dgm:t>
        <a:bodyPr/>
        <a:lstStyle/>
        <a:p>
          <a:r>
            <a:rPr lang="it-IT" dirty="0" smtClean="0"/>
            <a:t>Mercato </a:t>
          </a:r>
          <a:endParaRPr lang="it-IT" dirty="0"/>
        </a:p>
      </dgm:t>
    </dgm:pt>
    <dgm:pt modelId="{1E819215-A8F2-482D-B39A-BF13FC980CBD}" type="parTrans" cxnId="{1E29E5F7-9CF6-41F0-871F-2780F9D8A323}">
      <dgm:prSet/>
      <dgm:spPr/>
      <dgm:t>
        <a:bodyPr/>
        <a:lstStyle/>
        <a:p>
          <a:endParaRPr lang="it-IT"/>
        </a:p>
      </dgm:t>
    </dgm:pt>
    <dgm:pt modelId="{25C07262-9426-42D1-91A7-8888B91CBB53}" type="sibTrans" cxnId="{1E29E5F7-9CF6-41F0-871F-2780F9D8A323}">
      <dgm:prSet/>
      <dgm:spPr/>
      <dgm:t>
        <a:bodyPr/>
        <a:lstStyle/>
        <a:p>
          <a:endParaRPr lang="it-IT"/>
        </a:p>
      </dgm:t>
    </dgm:pt>
    <dgm:pt modelId="{93517A37-5628-4DBF-946A-C68029029CD2}" type="pres">
      <dgm:prSet presAssocID="{21C871E8-7F5E-4FCE-87C9-6B3FF978021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83ED69-7443-40EF-9D79-B19C30A9E599}" type="pres">
      <dgm:prSet presAssocID="{6582CDF9-4D6F-4BA6-A1FF-859D371734C7}" presName="circ1" presStyleLbl="vennNode1" presStyleIdx="0" presStyleCnt="4"/>
      <dgm:spPr/>
      <dgm:t>
        <a:bodyPr/>
        <a:lstStyle/>
        <a:p>
          <a:endParaRPr lang="it-IT"/>
        </a:p>
      </dgm:t>
    </dgm:pt>
    <dgm:pt modelId="{13582254-E4BC-4A1B-ABBB-329B50D9074F}" type="pres">
      <dgm:prSet presAssocID="{6582CDF9-4D6F-4BA6-A1FF-859D371734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B840D1-F46E-474A-99B8-2797A24CB458}" type="pres">
      <dgm:prSet presAssocID="{666E48F5-2FF3-40A4-8722-264D7406A4EC}" presName="circ2" presStyleLbl="vennNode1" presStyleIdx="1" presStyleCnt="4"/>
      <dgm:spPr/>
      <dgm:t>
        <a:bodyPr/>
        <a:lstStyle/>
        <a:p>
          <a:endParaRPr lang="it-IT"/>
        </a:p>
      </dgm:t>
    </dgm:pt>
    <dgm:pt modelId="{FF453267-97C8-4B3D-A39E-E2C4B2229E91}" type="pres">
      <dgm:prSet presAssocID="{666E48F5-2FF3-40A4-8722-264D7406A4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033A11-3A26-426B-95BA-56570C9C1FEA}" type="pres">
      <dgm:prSet presAssocID="{7D354E18-2889-4814-AF74-6DD0885652AB}" presName="circ3" presStyleLbl="vennNode1" presStyleIdx="2" presStyleCnt="4"/>
      <dgm:spPr/>
      <dgm:t>
        <a:bodyPr/>
        <a:lstStyle/>
        <a:p>
          <a:endParaRPr lang="it-IT"/>
        </a:p>
      </dgm:t>
    </dgm:pt>
    <dgm:pt modelId="{A876BFA5-D743-4754-9253-057E2D24A93A}" type="pres">
      <dgm:prSet presAssocID="{7D354E18-2889-4814-AF74-6DD0885652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4CEFB4-11A0-4A06-B2E9-6375C00C35BC}" type="pres">
      <dgm:prSet presAssocID="{52E7156A-BB58-4311-91EA-3931AAEA946A}" presName="circ4" presStyleLbl="vennNode1" presStyleIdx="3" presStyleCnt="4"/>
      <dgm:spPr/>
      <dgm:t>
        <a:bodyPr/>
        <a:lstStyle/>
        <a:p>
          <a:endParaRPr lang="it-IT"/>
        </a:p>
      </dgm:t>
    </dgm:pt>
    <dgm:pt modelId="{3F5CF584-85F5-45F6-B620-20178F57FFF7}" type="pres">
      <dgm:prSet presAssocID="{52E7156A-BB58-4311-91EA-3931AAEA946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CDB9CE0-C344-4B7A-82C0-100ED523747B}" type="presOf" srcId="{21C871E8-7F5E-4FCE-87C9-6B3FF978021F}" destId="{93517A37-5628-4DBF-946A-C68029029CD2}" srcOrd="0" destOrd="0" presId="urn:microsoft.com/office/officeart/2005/8/layout/venn1"/>
    <dgm:cxn modelId="{FB278645-1897-462A-A3C5-C11EDF16C8D8}" type="presOf" srcId="{6582CDF9-4D6F-4BA6-A1FF-859D371734C7}" destId="{A983ED69-7443-40EF-9D79-B19C30A9E599}" srcOrd="0" destOrd="0" presId="urn:microsoft.com/office/officeart/2005/8/layout/venn1"/>
    <dgm:cxn modelId="{1E29E5F7-9CF6-41F0-871F-2780F9D8A323}" srcId="{21C871E8-7F5E-4FCE-87C9-6B3FF978021F}" destId="{52E7156A-BB58-4311-91EA-3931AAEA946A}" srcOrd="3" destOrd="0" parTransId="{1E819215-A8F2-482D-B39A-BF13FC980CBD}" sibTransId="{25C07262-9426-42D1-91A7-8888B91CBB53}"/>
    <dgm:cxn modelId="{3C1A8C9E-CB3C-4B1D-855E-DC027D2FB956}" type="presOf" srcId="{666E48F5-2FF3-40A4-8722-264D7406A4EC}" destId="{04B840D1-F46E-474A-99B8-2797A24CB458}" srcOrd="0" destOrd="0" presId="urn:microsoft.com/office/officeart/2005/8/layout/venn1"/>
    <dgm:cxn modelId="{9213EB21-8711-4CBC-8EFE-968A0180217A}" srcId="{21C871E8-7F5E-4FCE-87C9-6B3FF978021F}" destId="{6582CDF9-4D6F-4BA6-A1FF-859D371734C7}" srcOrd="0" destOrd="0" parTransId="{667ED7DE-6FCC-4BF8-9B53-DD0874D5BE6B}" sibTransId="{FE8B958F-D282-4D41-8FBE-845B7C844A68}"/>
    <dgm:cxn modelId="{CA32EF17-8CDB-4D17-A02F-4F9508248B69}" type="presOf" srcId="{7D354E18-2889-4814-AF74-6DD0885652AB}" destId="{E5033A11-3A26-426B-95BA-56570C9C1FEA}" srcOrd="0" destOrd="0" presId="urn:microsoft.com/office/officeart/2005/8/layout/venn1"/>
    <dgm:cxn modelId="{321570AE-2275-4A02-A97C-3FC67B2E77E2}" type="presOf" srcId="{666E48F5-2FF3-40A4-8722-264D7406A4EC}" destId="{FF453267-97C8-4B3D-A39E-E2C4B2229E91}" srcOrd="1" destOrd="0" presId="urn:microsoft.com/office/officeart/2005/8/layout/venn1"/>
    <dgm:cxn modelId="{A9AFCE8C-1014-4241-B48E-E2DA5E84CAD6}" srcId="{21C871E8-7F5E-4FCE-87C9-6B3FF978021F}" destId="{666E48F5-2FF3-40A4-8722-264D7406A4EC}" srcOrd="1" destOrd="0" parTransId="{462A8811-BB84-4390-A23C-073D4FA1E823}" sibTransId="{266930D6-7479-4C02-A984-DF0AA7940DA8}"/>
    <dgm:cxn modelId="{9F4DDE0D-DC2F-4F18-90B9-1F6FB2A2E8A1}" srcId="{21C871E8-7F5E-4FCE-87C9-6B3FF978021F}" destId="{7D354E18-2889-4814-AF74-6DD0885652AB}" srcOrd="2" destOrd="0" parTransId="{83A1D8A1-D790-4334-8BCF-A05EB8C41010}" sibTransId="{A8BFD355-C618-4508-9D89-C95E7E3C5A81}"/>
    <dgm:cxn modelId="{B95F7372-167D-49A3-90A2-5652EEA54E5C}" type="presOf" srcId="{52E7156A-BB58-4311-91EA-3931AAEA946A}" destId="{3F5CF584-85F5-45F6-B620-20178F57FFF7}" srcOrd="1" destOrd="0" presId="urn:microsoft.com/office/officeart/2005/8/layout/venn1"/>
    <dgm:cxn modelId="{11C789FC-AE40-4A6A-9100-B2A5D1CD2C1B}" type="presOf" srcId="{52E7156A-BB58-4311-91EA-3931AAEA946A}" destId="{6C4CEFB4-11A0-4A06-B2E9-6375C00C35BC}" srcOrd="0" destOrd="0" presId="urn:microsoft.com/office/officeart/2005/8/layout/venn1"/>
    <dgm:cxn modelId="{D0E61EEE-CC07-46E5-AEC0-0B9FEAE13EC9}" type="presOf" srcId="{7D354E18-2889-4814-AF74-6DD0885652AB}" destId="{A876BFA5-D743-4754-9253-057E2D24A93A}" srcOrd="1" destOrd="0" presId="urn:microsoft.com/office/officeart/2005/8/layout/venn1"/>
    <dgm:cxn modelId="{D2A2DEB6-168B-453C-9885-2B17AA5CF068}" type="presOf" srcId="{6582CDF9-4D6F-4BA6-A1FF-859D371734C7}" destId="{13582254-E4BC-4A1B-ABBB-329B50D9074F}" srcOrd="1" destOrd="0" presId="urn:microsoft.com/office/officeart/2005/8/layout/venn1"/>
    <dgm:cxn modelId="{8C966FFB-44BB-47F5-91F9-842805C4B383}" type="presParOf" srcId="{93517A37-5628-4DBF-946A-C68029029CD2}" destId="{A983ED69-7443-40EF-9D79-B19C30A9E599}" srcOrd="0" destOrd="0" presId="urn:microsoft.com/office/officeart/2005/8/layout/venn1"/>
    <dgm:cxn modelId="{A4FA10BE-E823-48A8-9B8D-74E593947F40}" type="presParOf" srcId="{93517A37-5628-4DBF-946A-C68029029CD2}" destId="{13582254-E4BC-4A1B-ABBB-329B50D9074F}" srcOrd="1" destOrd="0" presId="urn:microsoft.com/office/officeart/2005/8/layout/venn1"/>
    <dgm:cxn modelId="{9422829E-D245-4EA1-9DB7-3067EF09C0B7}" type="presParOf" srcId="{93517A37-5628-4DBF-946A-C68029029CD2}" destId="{04B840D1-F46E-474A-99B8-2797A24CB458}" srcOrd="2" destOrd="0" presId="urn:microsoft.com/office/officeart/2005/8/layout/venn1"/>
    <dgm:cxn modelId="{8B06DE34-1FBC-48A6-BA64-2DBEB9E4912D}" type="presParOf" srcId="{93517A37-5628-4DBF-946A-C68029029CD2}" destId="{FF453267-97C8-4B3D-A39E-E2C4B2229E91}" srcOrd="3" destOrd="0" presId="urn:microsoft.com/office/officeart/2005/8/layout/venn1"/>
    <dgm:cxn modelId="{8EE33775-8D73-42AE-AE85-DD3C6825BD83}" type="presParOf" srcId="{93517A37-5628-4DBF-946A-C68029029CD2}" destId="{E5033A11-3A26-426B-95BA-56570C9C1FEA}" srcOrd="4" destOrd="0" presId="urn:microsoft.com/office/officeart/2005/8/layout/venn1"/>
    <dgm:cxn modelId="{58F61761-B2E8-4457-AAC3-7AAAD88F0260}" type="presParOf" srcId="{93517A37-5628-4DBF-946A-C68029029CD2}" destId="{A876BFA5-D743-4754-9253-057E2D24A93A}" srcOrd="5" destOrd="0" presId="urn:microsoft.com/office/officeart/2005/8/layout/venn1"/>
    <dgm:cxn modelId="{EF877DD7-9B1B-46A5-A7C8-84A67E8C12AF}" type="presParOf" srcId="{93517A37-5628-4DBF-946A-C68029029CD2}" destId="{6C4CEFB4-11A0-4A06-B2E9-6375C00C35BC}" srcOrd="6" destOrd="0" presId="urn:microsoft.com/office/officeart/2005/8/layout/venn1"/>
    <dgm:cxn modelId="{E394BF0B-9B82-45C5-A54B-4E45D760E7B4}" type="presParOf" srcId="{93517A37-5628-4DBF-946A-C68029029CD2}" destId="{3F5CF584-85F5-45F6-B620-20178F57FFF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0419F-9A64-4DC9-A5D8-571030C5FD29}">
      <dsp:nvSpPr>
        <dsp:cNvPr id="0" name=""/>
        <dsp:cNvSpPr/>
      </dsp:nvSpPr>
      <dsp:spPr>
        <a:xfrm>
          <a:off x="1000786" y="1216286"/>
          <a:ext cx="3657263" cy="12701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DD961-2E71-4D36-A57F-0A4A6FC96172}">
      <dsp:nvSpPr>
        <dsp:cNvPr id="0" name=""/>
        <dsp:cNvSpPr/>
      </dsp:nvSpPr>
      <dsp:spPr>
        <a:xfrm>
          <a:off x="2480701" y="4326378"/>
          <a:ext cx="708772" cy="45361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78C99-957A-4D8E-9A79-8FE288E28F86}">
      <dsp:nvSpPr>
        <dsp:cNvPr id="0" name=""/>
        <dsp:cNvSpPr/>
      </dsp:nvSpPr>
      <dsp:spPr>
        <a:xfrm>
          <a:off x="122725" y="5089338"/>
          <a:ext cx="5500932" cy="85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Partecipazione progressivamente selettiva</a:t>
          </a:r>
          <a:endParaRPr lang="it-IT" sz="3200" kern="1200" dirty="0"/>
        </a:p>
      </dsp:txBody>
      <dsp:txXfrm>
        <a:off x="122725" y="5089338"/>
        <a:ext cx="5500932" cy="850526"/>
      </dsp:txXfrm>
    </dsp:sp>
    <dsp:sp modelId="{E81C7073-85A0-41D5-A00E-876A4D818D2B}">
      <dsp:nvSpPr>
        <dsp:cNvPr id="0" name=""/>
        <dsp:cNvSpPr/>
      </dsp:nvSpPr>
      <dsp:spPr>
        <a:xfrm>
          <a:off x="2330442" y="2584500"/>
          <a:ext cx="1275789" cy="1275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chi realizza</a:t>
          </a:r>
          <a:endParaRPr lang="it-IT" sz="2100" kern="1200" dirty="0"/>
        </a:p>
      </dsp:txBody>
      <dsp:txXfrm>
        <a:off x="2517277" y="2771335"/>
        <a:ext cx="902119" cy="902119"/>
      </dsp:txXfrm>
    </dsp:sp>
    <dsp:sp modelId="{CB97B58D-2F8A-42B3-9517-861FC24863D2}">
      <dsp:nvSpPr>
        <dsp:cNvPr id="0" name=""/>
        <dsp:cNvSpPr/>
      </dsp:nvSpPr>
      <dsp:spPr>
        <a:xfrm>
          <a:off x="1383518" y="1801851"/>
          <a:ext cx="1867271" cy="1275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chi decide</a:t>
          </a:r>
          <a:endParaRPr lang="it-IT" sz="2100" kern="1200" dirty="0"/>
        </a:p>
      </dsp:txBody>
      <dsp:txXfrm>
        <a:off x="1656974" y="1988686"/>
        <a:ext cx="1320359" cy="902119"/>
      </dsp:txXfrm>
    </dsp:sp>
    <dsp:sp modelId="{D5E647BA-470E-411E-B824-82EFBE8476C9}">
      <dsp:nvSpPr>
        <dsp:cNvPr id="0" name=""/>
        <dsp:cNvSpPr/>
      </dsp:nvSpPr>
      <dsp:spPr>
        <a:xfrm>
          <a:off x="1850390" y="1044711"/>
          <a:ext cx="2818002" cy="1275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chi conosce</a:t>
          </a:r>
          <a:endParaRPr lang="it-IT" sz="2100" kern="1200" dirty="0"/>
        </a:p>
      </dsp:txBody>
      <dsp:txXfrm>
        <a:off x="2263077" y="1231546"/>
        <a:ext cx="1992628" cy="902119"/>
      </dsp:txXfrm>
    </dsp:sp>
    <dsp:sp modelId="{3A400597-83FC-41E3-B03C-9FDAE633C90D}">
      <dsp:nvSpPr>
        <dsp:cNvPr id="0" name=""/>
        <dsp:cNvSpPr/>
      </dsp:nvSpPr>
      <dsp:spPr>
        <a:xfrm>
          <a:off x="850526" y="400069"/>
          <a:ext cx="3969123" cy="449587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C39BF-34D6-486E-886C-6013877F9DA2}">
      <dsp:nvSpPr>
        <dsp:cNvPr id="0" name=""/>
        <dsp:cNvSpPr/>
      </dsp:nvSpPr>
      <dsp:spPr>
        <a:xfrm>
          <a:off x="2578133" y="-203405"/>
          <a:ext cx="2201743" cy="22020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1547C-5A46-4FB9-A54D-20AAC98A793D}">
      <dsp:nvSpPr>
        <dsp:cNvPr id="0" name=""/>
        <dsp:cNvSpPr/>
      </dsp:nvSpPr>
      <dsp:spPr>
        <a:xfrm>
          <a:off x="1036555" y="3285890"/>
          <a:ext cx="1719103" cy="881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coinvolge</a:t>
          </a:r>
          <a:endParaRPr lang="it-IT" sz="2000" kern="1200" dirty="0"/>
        </a:p>
      </dsp:txBody>
      <dsp:txXfrm>
        <a:off x="1036555" y="3285890"/>
        <a:ext cx="1719103" cy="881014"/>
      </dsp:txXfrm>
    </dsp:sp>
    <dsp:sp modelId="{EDB17DE7-5C9F-4A18-A61C-CE747D077A63}">
      <dsp:nvSpPr>
        <dsp:cNvPr id="0" name=""/>
        <dsp:cNvSpPr/>
      </dsp:nvSpPr>
      <dsp:spPr>
        <a:xfrm>
          <a:off x="3159432" y="543416"/>
          <a:ext cx="1223466" cy="611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Chi conosce</a:t>
          </a:r>
          <a:endParaRPr lang="it-IT" sz="2000" kern="1200" dirty="0"/>
        </a:p>
      </dsp:txBody>
      <dsp:txXfrm>
        <a:off x="3159432" y="543416"/>
        <a:ext cx="1223466" cy="611586"/>
      </dsp:txXfrm>
    </dsp:sp>
    <dsp:sp modelId="{5191BA02-0609-40E0-A35B-CF706CD0E385}">
      <dsp:nvSpPr>
        <dsp:cNvPr id="0" name=""/>
        <dsp:cNvSpPr/>
      </dsp:nvSpPr>
      <dsp:spPr>
        <a:xfrm>
          <a:off x="1784148" y="800794"/>
          <a:ext cx="2201743" cy="22020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ED2BC-F63B-4E6E-A232-62CE4FA171BE}">
      <dsp:nvSpPr>
        <dsp:cNvPr id="0" name=""/>
        <dsp:cNvSpPr/>
      </dsp:nvSpPr>
      <dsp:spPr>
        <a:xfrm>
          <a:off x="2419818" y="1596035"/>
          <a:ext cx="1223466" cy="611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decide</a:t>
          </a:r>
          <a:endParaRPr lang="it-IT" sz="2000" kern="1200" dirty="0"/>
        </a:p>
      </dsp:txBody>
      <dsp:txXfrm>
        <a:off x="2419818" y="1596035"/>
        <a:ext cx="1223466" cy="611586"/>
      </dsp:txXfrm>
    </dsp:sp>
    <dsp:sp modelId="{0B548BCA-0820-4A82-A8FE-C7ADC5C379A1}">
      <dsp:nvSpPr>
        <dsp:cNvPr id="0" name=""/>
        <dsp:cNvSpPr/>
      </dsp:nvSpPr>
      <dsp:spPr>
        <a:xfrm rot="9319583">
          <a:off x="950286" y="2778039"/>
          <a:ext cx="1891638" cy="189239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9EE71-88E1-496A-9642-D74918C26542}">
      <dsp:nvSpPr>
        <dsp:cNvPr id="0" name=""/>
        <dsp:cNvSpPr/>
      </dsp:nvSpPr>
      <dsp:spPr>
        <a:xfrm>
          <a:off x="2586624" y="3108403"/>
          <a:ext cx="1223466" cy="611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realizza</a:t>
          </a:r>
          <a:endParaRPr lang="it-IT" sz="2000" kern="1200" dirty="0"/>
        </a:p>
      </dsp:txBody>
      <dsp:txXfrm>
        <a:off x="2586624" y="3108403"/>
        <a:ext cx="1223466" cy="611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3ED69-7443-40EF-9D79-B19C30A9E599}">
      <dsp:nvSpPr>
        <dsp:cNvPr id="0" name=""/>
        <dsp:cNvSpPr/>
      </dsp:nvSpPr>
      <dsp:spPr>
        <a:xfrm>
          <a:off x="2481802" y="43513"/>
          <a:ext cx="2262695" cy="22626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Stato </a:t>
          </a:r>
          <a:endParaRPr lang="it-IT" sz="2000" kern="1200" dirty="0"/>
        </a:p>
      </dsp:txBody>
      <dsp:txXfrm>
        <a:off x="2742882" y="348107"/>
        <a:ext cx="1740535" cy="717970"/>
      </dsp:txXfrm>
    </dsp:sp>
    <dsp:sp modelId="{04B840D1-F46E-474A-99B8-2797A24CB458}">
      <dsp:nvSpPr>
        <dsp:cNvPr id="0" name=""/>
        <dsp:cNvSpPr/>
      </dsp:nvSpPr>
      <dsp:spPr>
        <a:xfrm>
          <a:off x="3482609" y="1044321"/>
          <a:ext cx="2262695" cy="22626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Terzo settore</a:t>
          </a:r>
          <a:endParaRPr lang="it-IT" sz="2000" kern="1200" dirty="0"/>
        </a:p>
      </dsp:txBody>
      <dsp:txXfrm>
        <a:off x="4700984" y="1305401"/>
        <a:ext cx="870267" cy="1740535"/>
      </dsp:txXfrm>
    </dsp:sp>
    <dsp:sp modelId="{E5033A11-3A26-426B-95BA-56570C9C1FEA}">
      <dsp:nvSpPr>
        <dsp:cNvPr id="0" name=""/>
        <dsp:cNvSpPr/>
      </dsp:nvSpPr>
      <dsp:spPr>
        <a:xfrm>
          <a:off x="2481802" y="2045128"/>
          <a:ext cx="2262695" cy="22626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Famiglie </a:t>
          </a:r>
          <a:endParaRPr lang="it-IT" sz="2000" kern="1200" dirty="0"/>
        </a:p>
      </dsp:txBody>
      <dsp:txXfrm>
        <a:off x="2742882" y="3285260"/>
        <a:ext cx="1740535" cy="717970"/>
      </dsp:txXfrm>
    </dsp:sp>
    <dsp:sp modelId="{6C4CEFB4-11A0-4A06-B2E9-6375C00C35BC}">
      <dsp:nvSpPr>
        <dsp:cNvPr id="0" name=""/>
        <dsp:cNvSpPr/>
      </dsp:nvSpPr>
      <dsp:spPr>
        <a:xfrm>
          <a:off x="1480994" y="1044321"/>
          <a:ext cx="2262695" cy="22626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Mercato </a:t>
          </a:r>
          <a:endParaRPr lang="it-IT" sz="2000" kern="1200" dirty="0"/>
        </a:p>
      </dsp:txBody>
      <dsp:txXfrm>
        <a:off x="1655047" y="1305401"/>
        <a:ext cx="870267" cy="1740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BBBD2-E84A-4308-9EB4-1F03A61C29F0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0121E-1C71-4B09-B054-34EA8FEE2F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93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7348" name="Segnaposto piè di pagina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it-IT" altLang="it-IT"/>
              <a:t>Elisabetta Kolar</a:t>
            </a:r>
          </a:p>
        </p:txBody>
      </p:sp>
      <p:sp>
        <p:nvSpPr>
          <p:cNvPr id="57349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930ACDA-63B2-4CC4-B60D-3571C7ED2C74}" type="slidenum">
              <a:rPr lang="it-IT" altLang="it-IT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762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80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1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82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14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28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47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15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25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49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35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D7332-012D-4B8D-83F6-599EF985F1E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87AA-713B-4231-988F-33D3CF77D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37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Servizio sociale di comunità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A.A. 2018/19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551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Servizio sociale di comunità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673100" y="1690688"/>
            <a:ext cx="11212513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Approccio </a:t>
            </a:r>
            <a:r>
              <a:rPr lang="it-IT" altLang="it-IT" sz="2400" b="1" dirty="0" smtClean="0"/>
              <a:t>complesso </a:t>
            </a:r>
            <a:r>
              <a:rPr lang="it-IT" altLang="it-IT" sz="2400" dirty="0" smtClean="0"/>
              <a:t>che il </a:t>
            </a:r>
            <a:r>
              <a:rPr lang="it-IT" altLang="it-IT" sz="2400" b="1" dirty="0" smtClean="0"/>
              <a:t>servizio sociale</a:t>
            </a:r>
            <a:r>
              <a:rPr lang="it-IT" altLang="it-IT" sz="2400" dirty="0" smtClean="0"/>
              <a:t> adotta per concorrere allo </a:t>
            </a:r>
            <a:r>
              <a:rPr lang="it-IT" altLang="it-IT" sz="2400" b="1" dirty="0" smtClean="0"/>
              <a:t>sviluppo della comunità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Utilizza </a:t>
            </a:r>
            <a:r>
              <a:rPr lang="it-IT" altLang="it-IT" sz="2400" b="1" dirty="0" smtClean="0"/>
              <a:t>conoscenze</a:t>
            </a:r>
            <a:r>
              <a:rPr lang="it-IT" altLang="it-IT" sz="2400" dirty="0" smtClean="0"/>
              <a:t>, </a:t>
            </a:r>
            <a:r>
              <a:rPr lang="it-IT" altLang="it-IT" sz="2400" b="1" dirty="0" smtClean="0"/>
              <a:t>metodo</a:t>
            </a:r>
            <a:r>
              <a:rPr lang="it-IT" altLang="it-IT" sz="2400" dirty="0" smtClean="0"/>
              <a:t>, </a:t>
            </a:r>
            <a:r>
              <a:rPr lang="it-IT" altLang="it-IT" sz="2400" b="1" dirty="0" smtClean="0"/>
              <a:t>strumenti</a:t>
            </a:r>
            <a:r>
              <a:rPr lang="it-IT" altLang="it-IT" sz="2400" dirty="0" smtClean="0"/>
              <a:t> e </a:t>
            </a:r>
            <a:r>
              <a:rPr lang="it-IT" altLang="it-IT" sz="2400" b="1" dirty="0" smtClean="0"/>
              <a:t>tecniche</a:t>
            </a:r>
            <a:r>
              <a:rPr lang="it-IT" altLang="it-IT" sz="2400" dirty="0" smtClean="0"/>
              <a:t> propri del servizio sociale, adattando le proprie funzioni alle </a:t>
            </a:r>
            <a:r>
              <a:rPr lang="it-IT" altLang="it-IT" sz="2400" b="1" dirty="0" smtClean="0"/>
              <a:t>esigenze del territorio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Promuove iniziative a favore della collettività, collega persone e gruppi tra loro perché intraprendano azioni utili a fronteggiare problemi o conflitti comuni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Orientato da modelli di matrice ecologico-sistemica </a:t>
            </a:r>
            <a:r>
              <a:rPr lang="it-IT" altLang="it-IT" sz="2400" dirty="0" smtClean="0">
                <a:sym typeface="Wingdings" panose="05000000000000000000" pitchFamily="2" charset="2"/>
              </a:rPr>
              <a:t> interconnessione tra sistemi, interdipendenza dei diversi livelli di analisi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Transizione da una cultura fondata sul bisogno e sulle mancanze a una cultura fondata sulle risorse e capacità</a:t>
            </a:r>
            <a:endParaRPr lang="it-IT" altLang="it-IT" sz="2400" b="1" dirty="0" smtClean="0">
              <a:solidFill>
                <a:schemeClr val="accent1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72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Servizio sociale di comunità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3008313" y="2019300"/>
            <a:ext cx="8915400" cy="3886200"/>
          </a:xfrm>
        </p:spPr>
        <p:txBody>
          <a:bodyPr/>
          <a:lstStyle/>
          <a:p>
            <a:pPr eaLnBrk="1" hangingPunct="1"/>
            <a:r>
              <a:rPr lang="it-IT" altLang="it-IT" sz="2400" smtClean="0"/>
              <a:t>Analisi e intervento centrata sulle opportunità e sugli strumenti che la comunità locale mette a disposizione dei suoi componenti per accrescere il benessere</a:t>
            </a:r>
          </a:p>
          <a:p>
            <a:pPr eaLnBrk="1" hangingPunct="1"/>
            <a:r>
              <a:rPr lang="it-IT" altLang="it-IT" sz="2400" smtClean="0"/>
              <a:t>Obiettivi: </a:t>
            </a:r>
          </a:p>
          <a:p>
            <a:pPr lvl="1" eaLnBrk="1" hangingPunct="1"/>
            <a:r>
              <a:rPr lang="it-IT" altLang="it-IT" sz="2400" smtClean="0"/>
              <a:t>Sensibilizzare la popolazione al senso di appartenenza e di comunità</a:t>
            </a:r>
          </a:p>
          <a:p>
            <a:pPr lvl="1" eaLnBrk="1" hangingPunct="1"/>
            <a:r>
              <a:rPr lang="it-IT" altLang="it-IT" sz="2400" smtClean="0"/>
              <a:t>Promuovere partecipazione alla costruzione del benessere sociale</a:t>
            </a:r>
          </a:p>
          <a:p>
            <a:pPr eaLnBrk="1" hangingPunct="1"/>
            <a:r>
              <a:rPr lang="it-IT" altLang="it-IT" sz="2400" b="1" smtClean="0">
                <a:solidFill>
                  <a:schemeClr val="accent1"/>
                </a:solidFill>
              </a:rPr>
              <a:t>Problemi individuali </a:t>
            </a:r>
            <a:r>
              <a:rPr lang="it-IT" altLang="it-IT" sz="2400" b="1" smtClean="0">
                <a:solidFill>
                  <a:schemeClr val="accent1"/>
                </a:solidFill>
                <a:sym typeface="Wingdings" panose="05000000000000000000" pitchFamily="2" charset="2"/>
              </a:rPr>
              <a:t> problemi sociali</a:t>
            </a:r>
            <a:endParaRPr lang="it-IT" altLang="it-IT" sz="2400" b="1" smtClean="0">
              <a:solidFill>
                <a:schemeClr val="accent1"/>
              </a:solidFill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0" y="1352550"/>
            <a:ext cx="3200400" cy="5505450"/>
          </a:xfrm>
          <a:prstGeom prst="vertic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it-IT" altLang="it-IT" sz="2000" b="1"/>
              <a:t>La domanda </a:t>
            </a:r>
          </a:p>
          <a:p>
            <a:pPr algn="ctr"/>
            <a:r>
              <a:rPr lang="it-IT" altLang="it-IT" sz="2000" b="1"/>
              <a:t>che arriva al</a:t>
            </a:r>
          </a:p>
          <a:p>
            <a:pPr algn="ctr"/>
            <a:r>
              <a:rPr lang="it-IT" altLang="it-IT" sz="2000" b="1"/>
              <a:t>servizio non è </a:t>
            </a:r>
          </a:p>
          <a:p>
            <a:pPr algn="ctr"/>
            <a:r>
              <a:rPr lang="it-IT" altLang="it-IT" sz="2000" b="1"/>
              <a:t>solo un problema </a:t>
            </a:r>
          </a:p>
          <a:p>
            <a:pPr algn="ctr"/>
            <a:r>
              <a:rPr lang="it-IT" altLang="it-IT" sz="2000" b="1"/>
              <a:t>del singolo, ma </a:t>
            </a:r>
          </a:p>
          <a:p>
            <a:pPr algn="ctr"/>
            <a:r>
              <a:rPr lang="it-IT" altLang="it-IT" sz="2000" b="1"/>
              <a:t>deve esser vista </a:t>
            </a:r>
          </a:p>
          <a:p>
            <a:pPr algn="ctr"/>
            <a:r>
              <a:rPr lang="it-IT" altLang="it-IT" sz="2000" b="1"/>
              <a:t>come un problema </a:t>
            </a:r>
          </a:p>
          <a:p>
            <a:pPr algn="ctr"/>
            <a:r>
              <a:rPr lang="it-IT" altLang="it-IT" sz="2000" b="1"/>
              <a:t>del territorio e al</a:t>
            </a:r>
          </a:p>
          <a:p>
            <a:pPr algn="ctr"/>
            <a:r>
              <a:rPr lang="it-IT" altLang="it-IT" sz="2000" b="1"/>
              <a:t>territorio va </a:t>
            </a:r>
          </a:p>
          <a:p>
            <a:pPr algn="ctr"/>
            <a:r>
              <a:rPr lang="it-IT" altLang="it-IT" sz="2000" b="1"/>
              <a:t>restituita </a:t>
            </a:r>
          </a:p>
          <a:p>
            <a:pPr algn="ctr"/>
            <a:r>
              <a:rPr lang="it-IT" altLang="it-IT" sz="2000" b="1"/>
              <a:t>(F. Ferrario)</a:t>
            </a:r>
          </a:p>
          <a:p>
            <a:pPr algn="ctr"/>
            <a:r>
              <a:rPr lang="it-IT" altLang="it-IT" sz="2000" b="1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it-IT" altLang="it-IT" sz="2000" b="1">
                <a:solidFill>
                  <a:schemeClr val="accent1"/>
                </a:solidFill>
              </a:rPr>
              <a:t>Comunità</a:t>
            </a:r>
          </a:p>
          <a:p>
            <a:pPr algn="ctr"/>
            <a:r>
              <a:rPr lang="it-IT" altLang="it-IT" sz="2000" b="1">
                <a:solidFill>
                  <a:schemeClr val="accent1"/>
                </a:solidFill>
              </a:rPr>
              <a:t>competente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13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2592388" y="338138"/>
            <a:ext cx="8912225" cy="1281112"/>
          </a:xfrm>
        </p:spPr>
        <p:txBody>
          <a:bodyPr/>
          <a:lstStyle/>
          <a:p>
            <a:pPr eaLnBrk="1" hangingPunct="1"/>
            <a:r>
              <a:rPr lang="it-IT" altLang="it-IT" smtClean="0"/>
              <a:t>Servizio sociale di comunità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386443" y="1966912"/>
            <a:ext cx="8579757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dirty="0" smtClean="0"/>
              <a:t>Obiettivi: </a:t>
            </a:r>
          </a:p>
          <a:p>
            <a:pPr lvl="1" eaLnBrk="1" hangingPunct="1"/>
            <a:r>
              <a:rPr lang="it-IT" altLang="it-IT" sz="2800" dirty="0" smtClean="0"/>
              <a:t>Facilitare processi di </a:t>
            </a:r>
            <a:r>
              <a:rPr lang="it-IT" altLang="it-IT" sz="2800" b="1" dirty="0" smtClean="0"/>
              <a:t>responsabilizzazione</a:t>
            </a:r>
            <a:r>
              <a:rPr lang="it-IT" altLang="it-IT" sz="2800" dirty="0" smtClean="0"/>
              <a:t> collettiva</a:t>
            </a:r>
          </a:p>
          <a:p>
            <a:pPr lvl="1" eaLnBrk="1" hangingPunct="1"/>
            <a:r>
              <a:rPr lang="it-IT" altLang="it-IT" sz="2800" dirty="0" smtClean="0"/>
              <a:t>Sostenere processi di </a:t>
            </a:r>
            <a:r>
              <a:rPr lang="it-IT" altLang="it-IT" sz="2800" b="1" dirty="0" smtClean="0"/>
              <a:t>collaborazione</a:t>
            </a:r>
            <a:r>
              <a:rPr lang="it-IT" altLang="it-IT" sz="2800" dirty="0" smtClean="0"/>
              <a:t> tra gli attori di un sistema</a:t>
            </a:r>
          </a:p>
          <a:p>
            <a:pPr lvl="1" eaLnBrk="1" hangingPunct="1"/>
            <a:r>
              <a:rPr lang="it-IT" altLang="it-IT" sz="2800" dirty="0" smtClean="0"/>
              <a:t>Facilitare processi di </a:t>
            </a:r>
            <a:r>
              <a:rPr lang="it-IT" altLang="it-IT" sz="2800" b="1" dirty="0" smtClean="0"/>
              <a:t>partecipazione</a:t>
            </a:r>
            <a:r>
              <a:rPr lang="it-IT" altLang="it-IT" sz="2800" dirty="0" smtClean="0"/>
              <a:t> degli attori al governo del sistema</a:t>
            </a:r>
          </a:p>
          <a:p>
            <a:pPr lvl="1" eaLnBrk="1" hangingPunct="1"/>
            <a:r>
              <a:rPr lang="it-IT" altLang="it-IT" sz="2800" dirty="0" smtClean="0"/>
              <a:t>Sviluppare relazioni che accrescano la </a:t>
            </a:r>
            <a:r>
              <a:rPr lang="it-IT" altLang="it-IT" sz="2800" b="1" dirty="0" smtClean="0"/>
              <a:t>fiducia</a:t>
            </a:r>
            <a:r>
              <a:rPr lang="it-IT" altLang="it-IT" sz="2800" dirty="0" smtClean="0"/>
              <a:t>, il </a:t>
            </a:r>
            <a:r>
              <a:rPr lang="it-IT" altLang="it-IT" sz="2800" b="1" dirty="0" smtClean="0"/>
              <a:t>senso di appartenenza </a:t>
            </a:r>
            <a:r>
              <a:rPr lang="it-IT" altLang="it-IT" sz="2800" dirty="0" smtClean="0"/>
              <a:t>e il </a:t>
            </a:r>
            <a:r>
              <a:rPr lang="it-IT" altLang="it-IT" sz="2800" b="1" dirty="0" smtClean="0"/>
              <a:t>senso di comunità</a:t>
            </a:r>
          </a:p>
          <a:p>
            <a:pPr lvl="1" eaLnBrk="1" hangingPunct="1"/>
            <a:r>
              <a:rPr lang="it-IT" altLang="it-IT" sz="2800" dirty="0" smtClean="0"/>
              <a:t>Sviluppare le </a:t>
            </a:r>
            <a:r>
              <a:rPr lang="it-IT" altLang="it-IT" sz="2800" b="1" dirty="0" smtClean="0"/>
              <a:t>competenze</a:t>
            </a:r>
            <a:r>
              <a:rPr lang="it-IT" altLang="it-IT" sz="2800" dirty="0" smtClean="0"/>
              <a:t> dei componenti della comunità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  <p:sp>
        <p:nvSpPr>
          <p:cNvPr id="4" name="Fumetto 4 3"/>
          <p:cNvSpPr/>
          <p:nvPr/>
        </p:nvSpPr>
        <p:spPr>
          <a:xfrm>
            <a:off x="9715500" y="2219324"/>
            <a:ext cx="2324100" cy="1968500"/>
          </a:xfrm>
          <a:prstGeom prst="cloudCallout">
            <a:avLst>
              <a:gd name="adj1" fmla="val -63456"/>
              <a:gd name="adj2" fmla="val 225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013950" y="2698702"/>
            <a:ext cx="194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TEMPO</a:t>
            </a:r>
            <a:endParaRPr lang="it-IT" sz="4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020300" y="4470400"/>
            <a:ext cx="2171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NO SOLUZIONI IMMEDIATE</a:t>
            </a:r>
            <a:endParaRPr lang="it-IT" sz="2800" dirty="0"/>
          </a:p>
        </p:txBody>
      </p:sp>
      <p:sp>
        <p:nvSpPr>
          <p:cNvPr id="7" name="Freccia in giù 6"/>
          <p:cNvSpPr/>
          <p:nvPr/>
        </p:nvSpPr>
        <p:spPr>
          <a:xfrm>
            <a:off x="10985500" y="4152900"/>
            <a:ext cx="355600" cy="596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2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892175"/>
          </a:xfrm>
        </p:spPr>
        <p:txBody>
          <a:bodyPr/>
          <a:lstStyle/>
          <a:p>
            <a:r>
              <a:rPr lang="it-IT" dirty="0" smtClean="0"/>
              <a:t>Spazio intermedio 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72263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077200" y="10922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Spazio intermedio =</a:t>
            </a:r>
          </a:p>
          <a:p>
            <a:r>
              <a:rPr lang="it-IT" sz="2400" dirty="0" smtClean="0"/>
              <a:t>Luogo dove si può generare il dialogo tra componenti diverse della società</a:t>
            </a:r>
          </a:p>
          <a:p>
            <a:r>
              <a:rPr lang="it-IT" sz="2400" dirty="0" smtClean="0"/>
              <a:t>Spazio pubblico soggetto al controllo dei cittadini</a:t>
            </a:r>
          </a:p>
          <a:p>
            <a:r>
              <a:rPr lang="it-IT" sz="2400" dirty="0" smtClean="0"/>
              <a:t>Il Servizio sociale può promuovere gli spazi intermedi </a:t>
            </a:r>
            <a:r>
              <a:rPr lang="it-IT" sz="2400" dirty="0" smtClean="0">
                <a:sym typeface="Wingdings" panose="05000000000000000000" pitchFamily="2" charset="2"/>
              </a:rPr>
              <a:t> luogo della partecipazione e della democrazia</a:t>
            </a:r>
            <a:endParaRPr lang="it-IT" sz="2400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4457700" y="2705100"/>
            <a:ext cx="3429000" cy="123190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292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4" descr="terremoto-friu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7576"/>
          <a:stretch>
            <a:fillRect/>
          </a:stretch>
        </p:blipFill>
        <p:spPr bwMode="auto">
          <a:xfrm>
            <a:off x="1" y="1"/>
            <a:ext cx="4775199" cy="35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posto contenuto 6" descr="s osval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7919"/>
          <a:stretch>
            <a:fillRect/>
          </a:stretch>
        </p:blipFill>
        <p:spPr>
          <a:xfrm>
            <a:off x="7454900" y="0"/>
            <a:ext cx="4737100" cy="3552825"/>
          </a:xfrm>
          <a:prstGeom prst="rect">
            <a:avLst/>
          </a:prstGeom>
        </p:spPr>
      </p:pic>
      <p:pic>
        <p:nvPicPr>
          <p:cNvPr id="6" name="Segnaposto immagine 4" descr="microarea montebell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>
            <a:fillRect/>
          </a:stretch>
        </p:blipFill>
        <p:spPr bwMode="auto">
          <a:xfrm>
            <a:off x="3642913" y="3552825"/>
            <a:ext cx="440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3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2592388" y="300038"/>
            <a:ext cx="8912225" cy="1281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mtClean="0"/>
              <a:t>Servizio sociale di comunità: la prospettiva etico-politica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3715657" y="1938565"/>
            <a:ext cx="7788956" cy="4592864"/>
          </a:xfrm>
        </p:spPr>
        <p:txBody>
          <a:bodyPr/>
          <a:lstStyle/>
          <a:p>
            <a:pPr eaLnBrk="1" hangingPunct="1"/>
            <a:r>
              <a:rPr lang="it-IT" altLang="it-IT" sz="2400" dirty="0" smtClean="0"/>
              <a:t>Problemi individuali sono problemi sociali </a:t>
            </a:r>
            <a:r>
              <a:rPr lang="it-IT" altLang="it-IT" sz="2400" dirty="0" smtClean="0">
                <a:sym typeface="Wingdings" panose="05000000000000000000" pitchFamily="2" charset="2"/>
              </a:rPr>
              <a:t> affrontare l’emergenza del singolo </a:t>
            </a:r>
            <a:r>
              <a:rPr lang="it-IT" altLang="it-IT" sz="2400" b="1" dirty="0" smtClean="0">
                <a:sym typeface="Wingdings" panose="05000000000000000000" pitchFamily="2" charset="2"/>
              </a:rPr>
              <a:t>E </a:t>
            </a:r>
            <a:r>
              <a:rPr lang="it-IT" altLang="it-IT" sz="2400" dirty="0" smtClean="0">
                <a:sym typeface="Wingdings" panose="05000000000000000000" pitchFamily="2" charset="2"/>
              </a:rPr>
              <a:t>affrontare la dimensione collettiva </a:t>
            </a:r>
            <a:r>
              <a:rPr lang="it-IT" altLang="it-IT" sz="2400" dirty="0" err="1" smtClean="0">
                <a:sym typeface="Wingdings" panose="05000000000000000000" pitchFamily="2" charset="2"/>
              </a:rPr>
              <a:t>affinchè</a:t>
            </a:r>
            <a:r>
              <a:rPr lang="it-IT" altLang="it-IT" sz="2400" dirty="0" smtClean="0">
                <a:sym typeface="Wingdings" panose="05000000000000000000" pitchFamily="2" charset="2"/>
              </a:rPr>
              <a:t> tale emergenza non si ripeta</a:t>
            </a:r>
          </a:p>
          <a:p>
            <a:pPr eaLnBrk="1" hangingPunct="1"/>
            <a:r>
              <a:rPr lang="it-IT" altLang="it-IT" sz="2400" dirty="0" smtClean="0">
                <a:sym typeface="Wingdings" panose="05000000000000000000" pitchFamily="2" charset="2"/>
              </a:rPr>
              <a:t>Implica cambiare paradigma di riferimento  promuovere contesti inclusivi, attenti alle differenze, all’interno dei quali sperimentare forme di intervento ‘leggero’</a:t>
            </a:r>
          </a:p>
          <a:p>
            <a:pPr eaLnBrk="1" hangingPunct="1"/>
            <a:r>
              <a:rPr lang="it-IT" altLang="it-IT" sz="2400" dirty="0" smtClean="0">
                <a:sym typeface="Wingdings" panose="05000000000000000000" pitchFamily="2" charset="2"/>
              </a:rPr>
              <a:t>Esplorare aspettative, norme, strutture di potere a livello locale e come questi fattori agiscono sulla vita del singolo, delle famiglie, dei gruppi  rimanda a una dimensione valoriale  </a:t>
            </a:r>
            <a:r>
              <a:rPr lang="it-IT" altLang="it-IT" sz="2400" b="1" dirty="0" smtClean="0">
                <a:solidFill>
                  <a:schemeClr val="hlink"/>
                </a:solidFill>
                <a:sym typeface="Wingdings" panose="05000000000000000000" pitchFamily="2" charset="2"/>
              </a:rPr>
              <a:t>GIUSTIZIA SOCIALE</a:t>
            </a:r>
            <a:endParaRPr lang="it-IT" altLang="it-IT" sz="2400" b="1" dirty="0" smtClean="0">
              <a:solidFill>
                <a:schemeClr val="hlink"/>
              </a:solidFill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0" y="2362200"/>
            <a:ext cx="3505200" cy="4362450"/>
          </a:xfrm>
          <a:prstGeom prst="irregularSeal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it-IT" altLang="it-IT" b="1"/>
              <a:t>Intervento individuale</a:t>
            </a:r>
          </a:p>
          <a:p>
            <a:pPr algn="ctr"/>
            <a:r>
              <a:rPr lang="it-IT" altLang="it-IT" b="1"/>
              <a:t>non può costituire </a:t>
            </a:r>
          </a:p>
          <a:p>
            <a:pPr algn="ctr"/>
            <a:r>
              <a:rPr lang="it-IT" altLang="it-IT" b="1"/>
              <a:t>l’unico orizzonte di </a:t>
            </a:r>
          </a:p>
          <a:p>
            <a:pPr algn="ctr"/>
            <a:r>
              <a:rPr lang="it-IT" altLang="it-IT" b="1"/>
              <a:t>riferimento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70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189038" y="495300"/>
            <a:ext cx="8912225" cy="128111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dirty="0" smtClean="0"/>
              <a:t>Tre pratiche sostanziano la prospettiva etico-politica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1189038" y="2832100"/>
            <a:ext cx="9632043" cy="281940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3600" b="1" dirty="0" smtClean="0"/>
              <a:t>Pratica </a:t>
            </a:r>
            <a:r>
              <a:rPr lang="it-IT" altLang="it-IT" sz="3600" b="1" dirty="0" err="1" smtClean="0"/>
              <a:t>antioppressiva</a:t>
            </a:r>
            <a:r>
              <a:rPr lang="it-IT" altLang="it-IT" sz="3600" dirty="0" smtClean="0"/>
              <a:t> o antidiscriminatoria </a:t>
            </a:r>
          </a:p>
          <a:p>
            <a:pPr eaLnBrk="1" hangingPunct="1"/>
            <a:r>
              <a:rPr lang="it-IT" altLang="it-IT" sz="3600" b="1" dirty="0" err="1" smtClean="0">
                <a:sym typeface="Wingdings" panose="05000000000000000000" pitchFamily="2" charset="2"/>
              </a:rPr>
              <a:t>Advocacy</a:t>
            </a:r>
            <a:endParaRPr lang="it-IT" altLang="it-IT" sz="3600" dirty="0">
              <a:sym typeface="Wingdings" panose="05000000000000000000" pitchFamily="2" charset="2"/>
            </a:endParaRPr>
          </a:p>
          <a:p>
            <a:pPr eaLnBrk="1" hangingPunct="1"/>
            <a:r>
              <a:rPr lang="it-IT" altLang="it-IT" sz="3600" b="1" dirty="0" smtClean="0">
                <a:sym typeface="Wingdings" panose="05000000000000000000" pitchFamily="2" charset="2"/>
              </a:rPr>
              <a:t>Policy </a:t>
            </a:r>
            <a:r>
              <a:rPr lang="it-IT" altLang="it-IT" sz="3600" b="1" dirty="0" err="1" smtClean="0">
                <a:sym typeface="Wingdings" panose="05000000000000000000" pitchFamily="2" charset="2"/>
              </a:rPr>
              <a:t>practice</a:t>
            </a:r>
            <a:endParaRPr lang="it-IT" altLang="it-IT" sz="3600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36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PRATICA ANTIOPPRESSIVA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dirty="0" smtClean="0"/>
              <a:t>Pratica </a:t>
            </a:r>
            <a:r>
              <a:rPr lang="it-IT" altLang="it-IT" b="1" dirty="0" err="1" smtClean="0"/>
              <a:t>antioppressiva</a:t>
            </a:r>
            <a:r>
              <a:rPr lang="it-IT" altLang="it-IT" dirty="0" smtClean="0"/>
              <a:t> o antidiscriminatoria </a:t>
            </a:r>
            <a:r>
              <a:rPr lang="it-IT" altLang="it-IT" dirty="0" smtClean="0">
                <a:sym typeface="Wingdings" panose="05000000000000000000" pitchFamily="2" charset="2"/>
              </a:rPr>
              <a:t> mira a ridurre lo svantaggio che colpisce singoli, gruppi o comunità </a:t>
            </a:r>
          </a:p>
          <a:p>
            <a:r>
              <a:rPr lang="it-IT" altLang="it-IT" dirty="0" smtClean="0">
                <a:sym typeface="Wingdings" panose="05000000000000000000" pitchFamily="2" charset="2"/>
              </a:rPr>
              <a:t>Mira al cambiamento socioculturale  sviluppo di una coscienza critica  </a:t>
            </a:r>
          </a:p>
          <a:p>
            <a:r>
              <a:rPr lang="it-IT" altLang="it-IT" dirty="0" smtClean="0">
                <a:sym typeface="Wingdings" panose="05000000000000000000" pitchFamily="2" charset="2"/>
              </a:rPr>
              <a:t>processo di </a:t>
            </a:r>
            <a:r>
              <a:rPr lang="it-IT" altLang="it-IT" dirty="0" err="1" smtClean="0">
                <a:sym typeface="Wingdings" panose="05000000000000000000" pitchFamily="2" charset="2"/>
              </a:rPr>
              <a:t>coscientizzazione</a:t>
            </a:r>
            <a:r>
              <a:rPr lang="it-IT" altLang="it-IT" dirty="0" smtClean="0">
                <a:sym typeface="Wingdings" panose="05000000000000000000" pitchFamily="2" charset="2"/>
              </a:rPr>
              <a:t> degli oppressi (</a:t>
            </a:r>
            <a:r>
              <a:rPr lang="it-IT" altLang="it-IT" dirty="0" err="1" smtClean="0">
                <a:sym typeface="Wingdings" panose="05000000000000000000" pitchFamily="2" charset="2"/>
              </a:rPr>
              <a:t>Freire</a:t>
            </a:r>
            <a:r>
              <a:rPr lang="it-IT" altLang="it-IT" dirty="0" smtClean="0">
                <a:sym typeface="Wingdings" panose="05000000000000000000" pitchFamily="2" charset="2"/>
              </a:rPr>
              <a:t>) </a:t>
            </a:r>
          </a:p>
          <a:p>
            <a:r>
              <a:rPr lang="it-IT" altLang="it-IT" dirty="0" smtClean="0">
                <a:sym typeface="Wingdings" panose="05000000000000000000" pitchFamily="2" charset="2"/>
              </a:rPr>
              <a:t>la passività appresa è un’identità concreta dell’oppressione delle forze economiche e sociali che si alimenta in mancanza di una presa di coscienza e di una riflessione critica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306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ADVOCACY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smtClean="0">
                <a:sym typeface="Wingdings" panose="05000000000000000000" pitchFamily="2" charset="2"/>
              </a:rPr>
              <a:t>dar voce alle persone oppresse o a coloro che non hanno potere sulla propria vita </a:t>
            </a:r>
          </a:p>
          <a:p>
            <a:r>
              <a:rPr lang="it-IT" altLang="it-IT" dirty="0" smtClean="0">
                <a:sym typeface="Wingdings" panose="05000000000000000000" pitchFamily="2" charset="2"/>
              </a:rPr>
              <a:t>rappresentare il loro punto di vista alle istituzioni, assicurare un riconoscimento dei diritti, realizzare un trasferimento di potere…  gradualmente le persone diventano capaci di processi di </a:t>
            </a:r>
            <a:r>
              <a:rPr lang="it-IT" altLang="it-IT" dirty="0" err="1" smtClean="0">
                <a:sym typeface="Wingdings" panose="05000000000000000000" pitchFamily="2" charset="2"/>
              </a:rPr>
              <a:t>autoadvocacy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0306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POLICY PRACTICE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smtClean="0">
                <a:sym typeface="Wingdings" panose="05000000000000000000" pitchFamily="2" charset="2"/>
              </a:rPr>
              <a:t>insieme delle attività svolte dagli assistenti sociali per influenzare lo sviluppo della legislazione e l’attuazione o la modifica di politiche di welfare </a:t>
            </a:r>
          </a:p>
          <a:p>
            <a:r>
              <a:rPr lang="it-IT" altLang="it-IT" dirty="0" smtClean="0">
                <a:sym typeface="Wingdings" panose="05000000000000000000" pitchFamily="2" charset="2"/>
              </a:rPr>
              <a:t>gli interventi di policy </a:t>
            </a:r>
            <a:r>
              <a:rPr lang="it-IT" altLang="it-IT" dirty="0" err="1" smtClean="0">
                <a:sym typeface="Wingdings" panose="05000000000000000000" pitchFamily="2" charset="2"/>
              </a:rPr>
              <a:t>practice</a:t>
            </a:r>
            <a:r>
              <a:rPr lang="it-IT" altLang="it-IT" dirty="0" smtClean="0">
                <a:sym typeface="Wingdings" panose="05000000000000000000" pitchFamily="2" charset="2"/>
              </a:rPr>
              <a:t> non sono considerati come qualcosa di estraneo o particolare rispetto al lavoro quotidiano dell’assistente sociale, al contrario essi dovrebbero costituire una parte integrante dell’operatività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840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Comunità 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Termine fortemente evocativo, multidimensionale e polisemico</a:t>
            </a:r>
          </a:p>
          <a:p>
            <a:pPr eaLnBrk="1" hangingPunct="1"/>
            <a:r>
              <a:rPr lang="it-IT" altLang="it-IT" smtClean="0"/>
              <a:t>Quali significati? </a:t>
            </a:r>
          </a:p>
          <a:p>
            <a:pPr lvl="1" eaLnBrk="1" hangingPunct="1"/>
            <a:r>
              <a:rPr lang="it-IT" altLang="it-IT" smtClean="0"/>
              <a:t>Gruppo di persone</a:t>
            </a:r>
          </a:p>
          <a:p>
            <a:pPr lvl="1" eaLnBrk="1" hangingPunct="1"/>
            <a:r>
              <a:rPr lang="it-IT" altLang="it-IT" smtClean="0"/>
              <a:t>Struttura (es. di cura)</a:t>
            </a:r>
          </a:p>
          <a:p>
            <a:pPr lvl="1" eaLnBrk="1" hangingPunct="1"/>
            <a:r>
              <a:rPr lang="it-IT" altLang="it-IT" smtClean="0"/>
              <a:t>Network</a:t>
            </a:r>
          </a:p>
          <a:p>
            <a:pPr eaLnBrk="1" hangingPunct="1"/>
            <a:r>
              <a:rPr lang="it-IT" altLang="it-IT" smtClean="0"/>
              <a:t>Quali caratteristiche?</a:t>
            </a:r>
          </a:p>
          <a:p>
            <a:pPr lvl="1" eaLnBrk="1" hangingPunct="1"/>
            <a:r>
              <a:rPr lang="it-IT" altLang="it-IT" smtClean="0"/>
              <a:t>Dimensione emotivo-relazionale</a:t>
            </a:r>
          </a:p>
          <a:p>
            <a:pPr lvl="1" eaLnBrk="1" hangingPunct="1"/>
            <a:r>
              <a:rPr lang="it-IT" altLang="it-IT" smtClean="0"/>
              <a:t>Dimensione territoriale </a:t>
            </a:r>
            <a:r>
              <a:rPr lang="it-IT" altLang="it-IT" smtClean="0">
                <a:sym typeface="Wingdings" panose="05000000000000000000" pitchFamily="2" charset="2"/>
              </a:rPr>
              <a:t>comunità locale (gruppo di persone che vivono stabilmente in un territorio…) nonostante la delocalizzazione e lo spazio virtuale, la dimensione territoriale rimane cruciale per il servizio sociale</a:t>
            </a:r>
            <a:endParaRPr lang="it-IT" altLang="it-IT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34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Servizio sociale di comunità</a:t>
            </a: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Da dove iniziare?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800508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Due domande: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altLang="it-IT" sz="3600" dirty="0" smtClean="0"/>
              <a:t>Quali </a:t>
            </a:r>
            <a:r>
              <a:rPr lang="it-IT" altLang="it-IT" sz="3600" dirty="0"/>
              <a:t>caratteristiche presenta la comunità con cui si vorrebbe collaborare?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sz="3600" dirty="0" smtClean="0"/>
              <a:t>Quale </a:t>
            </a:r>
            <a:r>
              <a:rPr lang="it-IT" altLang="it-IT" sz="3600" dirty="0"/>
              <a:t>cambiamento si vorrebbe perseguire? Quali obiettivi? A quale livello?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1655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processo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smtClean="0"/>
              <a:t>Presupposto: tutte le </a:t>
            </a:r>
            <a:r>
              <a:rPr lang="it-IT" altLang="it-IT" dirty="0"/>
              <a:t>attività </a:t>
            </a:r>
            <a:r>
              <a:rPr lang="it-IT" altLang="it-IT" dirty="0" smtClean="0"/>
              <a:t>vanno costruite insieme </a:t>
            </a:r>
            <a:r>
              <a:rPr lang="it-IT" altLang="it-IT" dirty="0"/>
              <a:t>alle persone della </a:t>
            </a:r>
            <a:r>
              <a:rPr lang="it-IT" altLang="it-IT" dirty="0" smtClean="0"/>
              <a:t>comunità</a:t>
            </a:r>
          </a:p>
          <a:p>
            <a:pPr marL="0" indent="0">
              <a:buNone/>
            </a:pPr>
            <a:endParaRPr lang="it-IT" altLang="it-IT" dirty="0"/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Creare un gruppo di regia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Conoscere le caratteristiche della comunità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Creare molteplici occasioni di confronto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Conoscere altre esperienze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Curare i processi e le relazioni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0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profilo di comunità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Cos’è?</a:t>
            </a:r>
          </a:p>
          <a:p>
            <a:r>
              <a:rPr lang="it-IT" sz="3600" dirty="0" smtClean="0"/>
              <a:t>Come si costruisce?</a:t>
            </a:r>
          </a:p>
          <a:p>
            <a:r>
              <a:rPr lang="it-IT" sz="3600" dirty="0" smtClean="0"/>
              <a:t>Chi partecipa?</a:t>
            </a:r>
          </a:p>
          <a:p>
            <a:r>
              <a:rPr lang="it-IT" sz="3600" dirty="0" smtClean="0"/>
              <a:t>Con quali strumenti?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96339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il profilo di comunità?</a:t>
            </a:r>
            <a:r>
              <a:rPr lang="it-IT" altLang="it-IT" dirty="0"/>
              <a:t> </a:t>
            </a:r>
            <a:r>
              <a:rPr lang="it-IT" altLang="it-IT" dirty="0" smtClean="0"/>
              <a:t>(Allegri</a:t>
            </a:r>
            <a:r>
              <a:rPr lang="it-IT" altLang="it-IT" dirty="0"/>
              <a:t>, 2015)</a:t>
            </a:r>
            <a:br>
              <a:rPr lang="it-IT" alt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3200" dirty="0"/>
              <a:t>Rappresenta un quadro dinamico dell’ambito </a:t>
            </a:r>
            <a:r>
              <a:rPr lang="it-IT" altLang="it-IT" sz="3200" dirty="0" smtClean="0"/>
              <a:t>sociale</a:t>
            </a:r>
          </a:p>
          <a:p>
            <a:r>
              <a:rPr lang="it-IT" altLang="it-IT" sz="3200" dirty="0" smtClean="0"/>
              <a:t>Vengono considerati </a:t>
            </a:r>
            <a:r>
              <a:rPr lang="it-IT" altLang="it-IT" sz="3200" dirty="0"/>
              <a:t>gli aspetti demografici, produttivi, urbanistici, dei trasporti, l’offerta dei servizi educativi, dei servizi sanitari, sociosanitari e socioassistenziali, ecc. </a:t>
            </a:r>
            <a:endParaRPr lang="it-IT" altLang="it-IT" sz="3200" dirty="0" smtClean="0"/>
          </a:p>
          <a:p>
            <a:r>
              <a:rPr lang="it-IT" altLang="it-IT" sz="3200" dirty="0" smtClean="0"/>
              <a:t>Analizza </a:t>
            </a:r>
            <a:r>
              <a:rPr lang="it-IT" altLang="it-IT" sz="3200" dirty="0"/>
              <a:t>bisogni e risorse presenti nell’ambito </a:t>
            </a:r>
            <a:r>
              <a:rPr lang="it-IT" altLang="it-IT" sz="3200" dirty="0" smtClean="0"/>
              <a:t>sociale</a:t>
            </a:r>
          </a:p>
          <a:p>
            <a:r>
              <a:rPr lang="it-IT" altLang="it-IT" sz="3200" dirty="0" smtClean="0"/>
              <a:t>Può sollecitare </a:t>
            </a:r>
            <a:r>
              <a:rPr lang="it-IT" altLang="it-IT" sz="3200" dirty="0"/>
              <a:t>a delineare il profilo del </a:t>
            </a:r>
            <a:r>
              <a:rPr lang="it-IT" altLang="it-IT" sz="3200" dirty="0" smtClean="0"/>
              <a:t>futuro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67277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si costruisce?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Raccolta dei dati: </a:t>
            </a:r>
            <a:endParaRPr lang="it-IT" altLang="it-IT" dirty="0" smtClean="0"/>
          </a:p>
          <a:p>
            <a:pPr lvl="1"/>
            <a:r>
              <a:rPr lang="it-IT" altLang="it-IT" dirty="0" smtClean="0"/>
              <a:t>dati Istat (dati demografici, dati relativi allo sviluppo economico/presenza attività produttive, all’occupazione, ecc.)</a:t>
            </a:r>
          </a:p>
          <a:p>
            <a:pPr lvl="1"/>
            <a:r>
              <a:rPr lang="it-IT" altLang="it-IT" dirty="0" smtClean="0"/>
              <a:t>Dati relativi agli insediamenti urbani</a:t>
            </a:r>
          </a:p>
          <a:p>
            <a:pPr lvl="1"/>
            <a:r>
              <a:rPr lang="it-IT" altLang="it-IT" dirty="0" smtClean="0"/>
              <a:t>Dati relativi alla sostenibilità ambientale</a:t>
            </a:r>
          </a:p>
          <a:p>
            <a:pPr lvl="1"/>
            <a:r>
              <a:rPr lang="it-IT" altLang="it-IT" dirty="0" smtClean="0"/>
              <a:t>Analisi </a:t>
            </a:r>
            <a:r>
              <a:rPr lang="it-IT" altLang="it-IT" dirty="0"/>
              <a:t>dell’utenza dei </a:t>
            </a:r>
            <a:r>
              <a:rPr lang="it-IT" altLang="it-IT" dirty="0" smtClean="0"/>
              <a:t>servizi </a:t>
            </a:r>
          </a:p>
          <a:p>
            <a:pPr lvl="1"/>
            <a:r>
              <a:rPr lang="it-IT" altLang="it-IT" b="1" dirty="0" smtClean="0">
                <a:solidFill>
                  <a:srgbClr val="FF0000"/>
                </a:solidFill>
              </a:rPr>
              <a:t>Analisi </a:t>
            </a:r>
            <a:r>
              <a:rPr lang="it-IT" altLang="it-IT" b="1" dirty="0">
                <a:solidFill>
                  <a:srgbClr val="FF0000"/>
                </a:solidFill>
              </a:rPr>
              <a:t>dei bisogni </a:t>
            </a:r>
            <a:endParaRPr lang="it-IT" altLang="it-IT" b="1" dirty="0" smtClean="0">
              <a:solidFill>
                <a:srgbClr val="FF0000"/>
              </a:solidFill>
            </a:endParaRPr>
          </a:p>
          <a:p>
            <a:pPr lvl="1"/>
            <a:r>
              <a:rPr lang="it-IT" altLang="it-IT" b="1" dirty="0" smtClean="0">
                <a:solidFill>
                  <a:srgbClr val="FF0000"/>
                </a:solidFill>
              </a:rPr>
              <a:t>Analisi delle </a:t>
            </a:r>
            <a:r>
              <a:rPr lang="it-IT" altLang="it-IT" b="1" dirty="0">
                <a:solidFill>
                  <a:srgbClr val="FF0000"/>
                </a:solidFill>
              </a:rPr>
              <a:t>risorse e potenzialità presenti nella comunità</a:t>
            </a:r>
          </a:p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9220200" y="3467100"/>
            <a:ext cx="2438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9512300" y="3828246"/>
            <a:ext cx="199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Analisi partecipata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27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costruisce il profilo di comunità?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smtClean="0"/>
              <a:t>Gli operatori dell’ufficio </a:t>
            </a:r>
            <a:r>
              <a:rPr lang="it-IT" altLang="it-IT" dirty="0"/>
              <a:t>di </a:t>
            </a:r>
            <a:r>
              <a:rPr lang="it-IT" altLang="it-IT" dirty="0" smtClean="0"/>
              <a:t>piano</a:t>
            </a:r>
          </a:p>
          <a:p>
            <a:r>
              <a:rPr lang="it-IT" altLang="it-IT" dirty="0" smtClean="0"/>
              <a:t>I </a:t>
            </a:r>
            <a:r>
              <a:rPr lang="it-IT" altLang="it-IT" dirty="0"/>
              <a:t>professionisti dei </a:t>
            </a:r>
            <a:r>
              <a:rPr lang="it-IT" altLang="it-IT" dirty="0" smtClean="0"/>
              <a:t>servizi</a:t>
            </a:r>
          </a:p>
          <a:p>
            <a:r>
              <a:rPr lang="it-IT" altLang="it-IT" dirty="0" smtClean="0"/>
              <a:t>I rappresentanti degli Enti di terzo settore</a:t>
            </a:r>
          </a:p>
          <a:p>
            <a:r>
              <a:rPr lang="it-IT" altLang="it-IT" dirty="0" smtClean="0"/>
              <a:t>I gruppi </a:t>
            </a:r>
            <a:r>
              <a:rPr lang="it-IT" altLang="it-IT" dirty="0"/>
              <a:t>(es. familiari, ecc</a:t>
            </a:r>
            <a:r>
              <a:rPr lang="it-IT" altLang="it-IT" dirty="0" smtClean="0"/>
              <a:t>.)</a:t>
            </a:r>
          </a:p>
          <a:p>
            <a:r>
              <a:rPr lang="it-IT" altLang="it-IT" dirty="0" smtClean="0"/>
              <a:t>I cittadini</a:t>
            </a: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521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 quali strumenti?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Come dar voce a chi solitamente non ha voce?</a:t>
            </a:r>
          </a:p>
          <a:p>
            <a:r>
              <a:rPr lang="it-IT" sz="3200" dirty="0" smtClean="0"/>
              <a:t>Strumenti per favorire la partecipazione: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3600" dirty="0" smtClean="0"/>
              <a:t>Camminata di quartiere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3600" dirty="0" err="1" smtClean="0"/>
              <a:t>Photovoice</a:t>
            </a:r>
            <a:endParaRPr lang="it-IT" sz="3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sz="3600" dirty="0" smtClean="0"/>
              <a:t>World </a:t>
            </a:r>
            <a:r>
              <a:rPr lang="it-IT" sz="3600" dirty="0" err="1" smtClean="0"/>
              <a:t>cafè</a:t>
            </a:r>
            <a:endParaRPr lang="it-IT" sz="3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sz="3600" dirty="0" smtClean="0"/>
              <a:t>Open </a:t>
            </a:r>
            <a:r>
              <a:rPr lang="it-IT" sz="3600" dirty="0" err="1" smtClean="0"/>
              <a:t>space</a:t>
            </a:r>
            <a:r>
              <a:rPr lang="it-IT" sz="3600" dirty="0" smtClean="0"/>
              <a:t> </a:t>
            </a:r>
            <a:r>
              <a:rPr lang="it-IT" sz="3600" dirty="0" err="1" smtClean="0"/>
              <a:t>technology</a:t>
            </a:r>
            <a:endParaRPr lang="it-IT" sz="36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0567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>
          <a:xfrm>
            <a:off x="2574925" y="0"/>
            <a:ext cx="6729412" cy="8509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Camminata di </a:t>
            </a:r>
            <a:r>
              <a:rPr lang="it-IT" altLang="it-IT" dirty="0" smtClean="0"/>
              <a:t>quartiere: cos’è?</a:t>
            </a:r>
            <a:endParaRPr lang="it-IT" altLang="it-IT" dirty="0" smtClean="0"/>
          </a:p>
        </p:txBody>
      </p:sp>
      <p:sp>
        <p:nvSpPr>
          <p:cNvPr id="62467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0" y="1003300"/>
            <a:ext cx="6680199" cy="552450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400" dirty="0" smtClean="0"/>
              <a:t>Tecnica di conoscenza del territorio che valorizza i </a:t>
            </a:r>
            <a:r>
              <a:rPr lang="it-IT" altLang="it-IT" sz="2400" dirty="0" err="1" smtClean="0"/>
              <a:t>saperi</a:t>
            </a:r>
            <a:r>
              <a:rPr lang="it-IT" altLang="it-IT" sz="2400" dirty="0" smtClean="0"/>
              <a:t> non esperti = i </a:t>
            </a:r>
            <a:r>
              <a:rPr lang="it-IT" altLang="it-IT" sz="2400" dirty="0" err="1" smtClean="0"/>
              <a:t>saperi</a:t>
            </a:r>
            <a:r>
              <a:rPr lang="it-IT" altLang="it-IT" sz="2400" dirty="0" smtClean="0"/>
              <a:t> e le competenze di chi vive o lavora in un determinato quartiere </a:t>
            </a:r>
            <a:endParaRPr lang="it-IT" altLang="it-IT" sz="2400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it-IT" altLang="it-IT" sz="2400" dirty="0" smtClean="0">
                <a:sym typeface="Wingdings" panose="05000000000000000000" pitchFamily="2" charset="2"/>
              </a:rPr>
              <a:t>È una forma</a:t>
            </a:r>
            <a:r>
              <a:rPr lang="it-IT" altLang="it-IT" sz="2400" dirty="0" smtClean="0">
                <a:sym typeface="Wingdings" panose="05000000000000000000" pitchFamily="2" charset="2"/>
              </a:rPr>
              <a:t> </a:t>
            </a:r>
            <a:r>
              <a:rPr lang="it-IT" altLang="it-IT" sz="2400" dirty="0" smtClean="0">
                <a:sym typeface="Wingdings" panose="05000000000000000000" pitchFamily="2" charset="2"/>
              </a:rPr>
              <a:t>conoscenza partecipativa  sviluppo di pianificazione democratica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 err="1" smtClean="0">
                <a:sym typeface="Wingdings" panose="05000000000000000000" pitchFamily="2" charset="2"/>
              </a:rPr>
              <a:t>Deprofessionalizzazione</a:t>
            </a:r>
            <a:r>
              <a:rPr lang="it-IT" altLang="it-IT" sz="2400" dirty="0" smtClean="0">
                <a:sym typeface="Wingdings" panose="05000000000000000000" pitchFamily="2" charset="2"/>
              </a:rPr>
              <a:t> = non sono solo i professionisti a dar forma al futuro del quartiere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ym typeface="Wingdings" panose="05000000000000000000" pitchFamily="2" charset="2"/>
              </a:rPr>
              <a:t>Decentralizzazione del processo decisionale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ym typeface="Wingdings" panose="05000000000000000000" pitchFamily="2" charset="2"/>
              </a:rPr>
              <a:t>Demistificazione = la pianificazione è un processo concreto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ym typeface="Wingdings" panose="05000000000000000000" pitchFamily="2" charset="2"/>
              </a:rPr>
              <a:t>Democratizzazione = le persone che vivono o lavorano in un contesto sono coinvolte  attivamente nella </a:t>
            </a:r>
            <a:r>
              <a:rPr lang="it-IT" altLang="it-IT" sz="2400" dirty="0" smtClean="0">
                <a:sym typeface="Wingdings" panose="05000000000000000000" pitchFamily="2" charset="2"/>
              </a:rPr>
              <a:t>pianificazione</a:t>
            </a:r>
            <a:endParaRPr lang="it-IT" altLang="it-IT" sz="2400" dirty="0" smtClean="0">
              <a:sym typeface="Wingdings" panose="05000000000000000000" pitchFamily="2" charset="2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99" y="1282699"/>
            <a:ext cx="5511801" cy="41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</p:spPr>
        <p:txBody>
          <a:bodyPr/>
          <a:lstStyle/>
          <a:p>
            <a:r>
              <a:rPr lang="it-IT" dirty="0" smtClean="0"/>
              <a:t>Camminata di quartiere – come si fa?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r>
              <a:rPr lang="it-IT" altLang="it-IT" dirty="0">
                <a:sym typeface="Wingdings" panose="05000000000000000000" pitchFamily="2" charset="2"/>
              </a:rPr>
              <a:t>La camminata va preparata con esponenti di associazioni, leader informali locali scelta del percorso, temi da affrontare. </a:t>
            </a:r>
          </a:p>
          <a:p>
            <a:r>
              <a:rPr lang="it-IT" altLang="it-IT" dirty="0" smtClean="0">
                <a:sym typeface="Wingdings" panose="05000000000000000000" pitchFamily="2" charset="2"/>
              </a:rPr>
              <a:t>Si </a:t>
            </a:r>
            <a:r>
              <a:rPr lang="it-IT" altLang="it-IT" dirty="0">
                <a:sym typeface="Wingdings" panose="05000000000000000000" pitchFamily="2" charset="2"/>
              </a:rPr>
              <a:t>forma un piccolo gruppo (non più di 30 persone) 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r>
              <a:rPr lang="it-IT" altLang="it-IT" dirty="0" smtClean="0">
                <a:sym typeface="Wingdings" panose="05000000000000000000" pitchFamily="2" charset="2"/>
              </a:rPr>
              <a:t>Gli abitanti </a:t>
            </a:r>
            <a:r>
              <a:rPr lang="it-IT" altLang="it-IT" dirty="0">
                <a:sym typeface="Wingdings" panose="05000000000000000000" pitchFamily="2" charset="2"/>
              </a:rPr>
              <a:t>guidano i professionisti in un giro per l’area prescelta in un determinato giorno e a una determinata ora. 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r>
              <a:rPr lang="it-IT" altLang="it-IT" dirty="0" smtClean="0">
                <a:sym typeface="Wingdings" panose="05000000000000000000" pitchFamily="2" charset="2"/>
              </a:rPr>
              <a:t>Durante </a:t>
            </a:r>
            <a:r>
              <a:rPr lang="it-IT" altLang="it-IT" dirty="0">
                <a:sym typeface="Wingdings" panose="05000000000000000000" pitchFamily="2" charset="2"/>
              </a:rPr>
              <a:t>la camminata </a:t>
            </a:r>
            <a:r>
              <a:rPr lang="it-IT" altLang="it-IT" dirty="0" smtClean="0">
                <a:sym typeface="Wingdings" panose="05000000000000000000" pitchFamily="2" charset="2"/>
              </a:rPr>
              <a:t>(2-3 </a:t>
            </a:r>
            <a:r>
              <a:rPr lang="it-IT" altLang="it-IT" dirty="0">
                <a:sym typeface="Wingdings" panose="05000000000000000000" pitchFamily="2" charset="2"/>
              </a:rPr>
              <a:t>ore) è opportuno che emergano domande, osservazioni, criticità rispetto all’uso degli spazi. 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r>
              <a:rPr lang="it-IT" altLang="it-IT" dirty="0" smtClean="0">
                <a:sym typeface="Wingdings" panose="05000000000000000000" pitchFamily="2" charset="2"/>
              </a:rPr>
              <a:t>I </a:t>
            </a:r>
            <a:r>
              <a:rPr lang="it-IT" altLang="it-IT" dirty="0">
                <a:sym typeface="Wingdings" panose="05000000000000000000" pitchFamily="2" charset="2"/>
              </a:rPr>
              <a:t>professionisti ascoltano, pongono domande, propongono riflessioni sulle potenzialità e i nodi critici dell’area che stanno osservando. 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r>
              <a:rPr lang="it-IT" altLang="it-IT" dirty="0" smtClean="0">
                <a:sym typeface="Wingdings" panose="05000000000000000000" pitchFamily="2" charset="2"/>
              </a:rPr>
              <a:t>Al termine si redige un report suddiviso </a:t>
            </a:r>
            <a:r>
              <a:rPr lang="it-IT" altLang="it-IT" dirty="0">
                <a:sym typeface="Wingdings" panose="05000000000000000000" pitchFamily="2" charset="2"/>
              </a:rPr>
              <a:t>in problemi e proposte</a:t>
            </a: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23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2576513" y="339725"/>
            <a:ext cx="8912225" cy="801688"/>
          </a:xfrm>
        </p:spPr>
        <p:txBody>
          <a:bodyPr/>
          <a:lstStyle/>
          <a:p>
            <a:pPr algn="ctr" eaLnBrk="1" hangingPunct="1"/>
            <a:r>
              <a:rPr lang="it-IT" altLang="it-IT" dirty="0" smtClean="0"/>
              <a:t>Senso di comunità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3101061" y="1158875"/>
            <a:ext cx="8822652" cy="5699125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400" dirty="0" smtClean="0"/>
              <a:t>Sentimento che gli individui hanno di appartenere, di essere importanti gli uni per gli altri, fiducia che i loro bisogni verranno soddisfatti dal loro impegno a essere insieme (</a:t>
            </a:r>
            <a:r>
              <a:rPr lang="it-IT" altLang="it-IT" sz="2400" dirty="0" err="1" smtClean="0"/>
              <a:t>McMillan</a:t>
            </a:r>
            <a:r>
              <a:rPr lang="it-IT" altLang="it-IT" sz="2400" dirty="0" smtClean="0"/>
              <a:t>, </a:t>
            </a:r>
            <a:r>
              <a:rPr lang="it-IT" altLang="it-IT" sz="2400" dirty="0" err="1" smtClean="0"/>
              <a:t>Chavis</a:t>
            </a:r>
            <a:r>
              <a:rPr lang="it-IT" altLang="it-IT" sz="2400" dirty="0" smtClean="0"/>
              <a:t>, 1986)</a:t>
            </a:r>
          </a:p>
          <a:p>
            <a:pPr eaLnBrk="1" hangingPunct="1"/>
            <a:r>
              <a:rPr lang="it-IT" altLang="it-IT" sz="2400" dirty="0" smtClean="0"/>
              <a:t>4 dimensioni:</a:t>
            </a:r>
          </a:p>
          <a:p>
            <a:pPr eaLnBrk="1" hangingPunct="1"/>
            <a:r>
              <a:rPr lang="it-IT" altLang="it-IT" sz="2400" b="1" dirty="0" smtClean="0"/>
              <a:t>Senso di appartenenza</a:t>
            </a:r>
            <a:r>
              <a:rPr lang="it-IT" altLang="it-IT" sz="2400" dirty="0" smtClean="0"/>
              <a:t> (</a:t>
            </a:r>
            <a:r>
              <a:rPr lang="it-IT" altLang="it-IT" sz="2400" dirty="0" err="1" smtClean="0"/>
              <a:t>membership</a:t>
            </a:r>
            <a:r>
              <a:rPr lang="it-IT" altLang="it-IT" sz="2400" dirty="0" smtClean="0"/>
              <a:t>) </a:t>
            </a:r>
            <a:r>
              <a:rPr lang="it-IT" altLang="it-IT" sz="2400" dirty="0" smtClean="0">
                <a:sym typeface="Wingdings" panose="05000000000000000000" pitchFamily="2" charset="2"/>
              </a:rPr>
              <a:t> idea di appartenere a una comunità</a:t>
            </a:r>
          </a:p>
          <a:p>
            <a:pPr eaLnBrk="1" hangingPunct="1"/>
            <a:r>
              <a:rPr lang="it-IT" altLang="it-IT" sz="2400" b="1" dirty="0" smtClean="0">
                <a:sym typeface="Wingdings" panose="05000000000000000000" pitchFamily="2" charset="2"/>
              </a:rPr>
              <a:t>Influenza</a:t>
            </a:r>
            <a:r>
              <a:rPr lang="it-IT" altLang="it-IT" sz="2400" dirty="0" smtClean="0">
                <a:sym typeface="Wingdings" panose="05000000000000000000" pitchFamily="2" charset="2"/>
              </a:rPr>
              <a:t> (</a:t>
            </a:r>
            <a:r>
              <a:rPr lang="it-IT" altLang="it-IT" sz="2400" dirty="0" err="1" smtClean="0">
                <a:sym typeface="Wingdings" panose="05000000000000000000" pitchFamily="2" charset="2"/>
              </a:rPr>
              <a:t>influence</a:t>
            </a:r>
            <a:r>
              <a:rPr lang="it-IT" altLang="it-IT" sz="2400" dirty="0" smtClean="0">
                <a:sym typeface="Wingdings" panose="05000000000000000000" pitchFamily="2" charset="2"/>
              </a:rPr>
              <a:t>) capacità del singolo di partecipare e dare il proprio contributo alla comunità in un rapporto di reciprocità</a:t>
            </a:r>
          </a:p>
          <a:p>
            <a:pPr eaLnBrk="1" hangingPunct="1"/>
            <a:r>
              <a:rPr lang="it-IT" altLang="it-IT" sz="2400" b="1" dirty="0" smtClean="0">
                <a:sym typeface="Wingdings" panose="05000000000000000000" pitchFamily="2" charset="2"/>
              </a:rPr>
              <a:t>Soddisfazione dei bisogni</a:t>
            </a:r>
            <a:r>
              <a:rPr lang="it-IT" altLang="it-IT" sz="2400" dirty="0" smtClean="0">
                <a:sym typeface="Wingdings" panose="05000000000000000000" pitchFamily="2" charset="2"/>
              </a:rPr>
              <a:t> (</a:t>
            </a:r>
            <a:r>
              <a:rPr lang="it-IT" altLang="it-IT" sz="2400" dirty="0" err="1" smtClean="0">
                <a:sym typeface="Wingdings" panose="05000000000000000000" pitchFamily="2" charset="2"/>
              </a:rPr>
              <a:t>integration</a:t>
            </a:r>
            <a:r>
              <a:rPr lang="it-IT" altLang="it-IT" sz="2400" dirty="0" smtClean="0">
                <a:sym typeface="Wingdings" panose="05000000000000000000" pitchFamily="2" charset="2"/>
              </a:rPr>
              <a:t> and </a:t>
            </a:r>
            <a:r>
              <a:rPr lang="it-IT" altLang="it-IT" sz="2400" dirty="0" err="1" smtClean="0">
                <a:sym typeface="Wingdings" panose="05000000000000000000" pitchFamily="2" charset="2"/>
              </a:rPr>
              <a:t>fullfillment</a:t>
            </a:r>
            <a:r>
              <a:rPr lang="it-IT" altLang="it-IT" sz="2400" dirty="0" smtClean="0">
                <a:sym typeface="Wingdings" panose="05000000000000000000" pitchFamily="2" charset="2"/>
              </a:rPr>
              <a:t> of </a:t>
            </a:r>
            <a:r>
              <a:rPr lang="it-IT" altLang="it-IT" sz="2400" dirty="0" err="1" smtClean="0">
                <a:sym typeface="Wingdings" panose="05000000000000000000" pitchFamily="2" charset="2"/>
              </a:rPr>
              <a:t>needs</a:t>
            </a:r>
            <a:r>
              <a:rPr lang="it-IT" altLang="it-IT" sz="2400" dirty="0" smtClean="0">
                <a:sym typeface="Wingdings" panose="05000000000000000000" pitchFamily="2" charset="2"/>
              </a:rPr>
              <a:t>)  possibilità per la persona di soddisfare alcuni bisogni in ragione dell’appartenenza</a:t>
            </a:r>
          </a:p>
          <a:p>
            <a:pPr eaLnBrk="1" hangingPunct="1"/>
            <a:r>
              <a:rPr lang="it-IT" altLang="it-IT" sz="2400" b="1" dirty="0" smtClean="0">
                <a:sym typeface="Wingdings" panose="05000000000000000000" pitchFamily="2" charset="2"/>
              </a:rPr>
              <a:t>Connessione emotiva condivisa</a:t>
            </a:r>
            <a:r>
              <a:rPr lang="it-IT" altLang="it-IT" sz="2400" dirty="0" smtClean="0">
                <a:sym typeface="Wingdings" panose="05000000000000000000" pitchFamily="2" charset="2"/>
              </a:rPr>
              <a:t> (</a:t>
            </a:r>
            <a:r>
              <a:rPr lang="it-IT" altLang="it-IT" sz="2400" dirty="0" err="1" smtClean="0">
                <a:sym typeface="Wingdings" panose="05000000000000000000" pitchFamily="2" charset="2"/>
              </a:rPr>
              <a:t>shared</a:t>
            </a:r>
            <a:r>
              <a:rPr lang="it-IT" altLang="it-IT" sz="2400" dirty="0" smtClean="0">
                <a:sym typeface="Wingdings" panose="05000000000000000000" pitchFamily="2" charset="2"/>
              </a:rPr>
              <a:t> </a:t>
            </a:r>
            <a:r>
              <a:rPr lang="it-IT" altLang="it-IT" sz="2400" dirty="0" err="1" smtClean="0">
                <a:sym typeface="Wingdings" panose="05000000000000000000" pitchFamily="2" charset="2"/>
              </a:rPr>
              <a:t>emotional</a:t>
            </a:r>
            <a:r>
              <a:rPr lang="it-IT" altLang="it-IT" sz="2400" dirty="0" smtClean="0">
                <a:sym typeface="Wingdings" panose="05000000000000000000" pitchFamily="2" charset="2"/>
              </a:rPr>
              <a:t> connection)  definita dalla qualità dei legami sociali e dalla condivisione di una storia comune</a:t>
            </a:r>
            <a:endParaRPr lang="it-IT" altLang="it-IT" sz="2400" dirty="0" smtClean="0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555625" y="1033463"/>
            <a:ext cx="2249488" cy="1873250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it-IT" altLang="it-IT"/>
              <a:t>reciprocità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565276">
            <a:off x="239713" y="2568575"/>
            <a:ext cx="2935287" cy="2247900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it-IT" altLang="it-IT"/>
              <a:t>riconoscimento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73063" y="4632325"/>
            <a:ext cx="2430462" cy="1873250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it-IT" altLang="it-IT"/>
              <a:t>Idea di poter </a:t>
            </a:r>
          </a:p>
          <a:p>
            <a:pPr algn="ctr"/>
            <a:r>
              <a:rPr lang="it-IT" altLang="it-IT"/>
              <a:t>contare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2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Photovoice</a:t>
            </a:r>
            <a:r>
              <a:rPr lang="it-IT" dirty="0" smtClean="0"/>
              <a:t>: cos’è?</a:t>
            </a:r>
            <a:endParaRPr lang="it-IT" dirty="0"/>
          </a:p>
        </p:txBody>
      </p:sp>
      <p:pic>
        <p:nvPicPr>
          <p:cNvPr id="2058" name="Picture 10" descr="L'immagine puÃ² contenere: tes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631" y="1825624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5232400" y="1825624"/>
            <a:ext cx="6527800" cy="4714875"/>
          </a:xfrm>
        </p:spPr>
        <p:txBody>
          <a:bodyPr>
            <a:normAutofit/>
          </a:bodyPr>
          <a:lstStyle/>
          <a:p>
            <a:r>
              <a:rPr lang="it-IT" altLang="it-IT" dirty="0"/>
              <a:t>Rientra nella ricerca-azione partecipativa e si focalizza sul potere evocativo di rappresentazione di punti di vista di chi solitamente non ha voce (o non riesce a esprimere le proprie posizioni) 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r>
              <a:rPr lang="it-IT" altLang="it-IT" dirty="0" smtClean="0">
                <a:sym typeface="Wingdings" panose="05000000000000000000" pitchFamily="2" charset="2"/>
              </a:rPr>
              <a:t>Attraverso la </a:t>
            </a:r>
            <a:r>
              <a:rPr lang="it-IT" altLang="it-IT" dirty="0">
                <a:sym typeface="Wingdings" panose="05000000000000000000" pitchFamily="2" charset="2"/>
              </a:rPr>
              <a:t>fotografia vengono espressi problemi e risorse della comunità locale </a:t>
            </a:r>
          </a:p>
          <a:p>
            <a:r>
              <a:rPr lang="it-IT" altLang="it-IT" dirty="0">
                <a:sym typeface="Wingdings" panose="05000000000000000000" pitchFamily="2" charset="2"/>
              </a:rPr>
              <a:t>Riferimenti teorici: </a:t>
            </a:r>
            <a:r>
              <a:rPr lang="it-IT" altLang="it-IT" dirty="0" err="1">
                <a:sym typeface="Wingdings" panose="05000000000000000000" pitchFamily="2" charset="2"/>
              </a:rPr>
              <a:t>empowerment</a:t>
            </a:r>
            <a:r>
              <a:rPr lang="it-IT" altLang="it-IT" dirty="0">
                <a:sym typeface="Wingdings" panose="05000000000000000000" pitchFamily="2" charset="2"/>
              </a:rPr>
              <a:t> sociale finalizzato allo sviluppo delle competenze della comunità, approccio narrativo e autobiografico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06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Photovoice</a:t>
            </a:r>
            <a:r>
              <a:rPr lang="it-IT" dirty="0" smtClean="0"/>
              <a:t>: le fasi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20700" y="1397000"/>
            <a:ext cx="11061700" cy="5118099"/>
          </a:xfrm>
        </p:spPr>
        <p:txBody>
          <a:bodyPr>
            <a:normAutofit/>
          </a:bodyPr>
          <a:lstStyle/>
          <a:p>
            <a:pPr lvl="1"/>
            <a:r>
              <a:rPr lang="it-IT" altLang="it-IT" dirty="0">
                <a:sym typeface="Wingdings" panose="05000000000000000000" pitchFamily="2" charset="2"/>
              </a:rPr>
              <a:t>I fase: ingaggio dei partecipanti si può dare priorità al target oppure al tema che si intende affrontare</a:t>
            </a:r>
          </a:p>
          <a:p>
            <a:pPr lvl="1"/>
            <a:r>
              <a:rPr lang="it-IT" altLang="it-IT" dirty="0">
                <a:sym typeface="Wingdings" panose="05000000000000000000" pitchFamily="2" charset="2"/>
              </a:rPr>
              <a:t>II fase: concettualizzazione di un tema o problema che si intende affrontare e sensibilizzazione rispetto al metodo. In questa fase possono essere utili domande che favoriscono processi di riflessione nel gruppo (es. in quale luogo della comunità ti senti sicuro? La comunità soddisfa i tuoi bisogni di relazione?)non c’è un sistema di catalogazione delle domande, si favorisce il riconoscimento reciproco tra i partecipanti. Il facilitatore darà alcune regole per lo scatto (anche per il rispetto della privacy) e fornirà criteri per la selezione delle immagini</a:t>
            </a:r>
          </a:p>
          <a:p>
            <a:pPr lvl="1"/>
            <a:r>
              <a:rPr lang="it-IT" altLang="it-IT" dirty="0">
                <a:sym typeface="Wingdings" panose="05000000000000000000" pitchFamily="2" charset="2"/>
              </a:rPr>
              <a:t>III fase: fotografia è utile stabilire un tempo durante il quale i partecipanti scatteranno le foto e le selezioneranno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4382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9788" y="177800"/>
            <a:ext cx="3932237" cy="12954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Photovoice</a:t>
            </a:r>
            <a:r>
              <a:rPr lang="it-IT" sz="4000" dirty="0" smtClean="0"/>
              <a:t>: le fasi</a:t>
            </a:r>
            <a:endParaRPr lang="it-IT" sz="4000" dirty="0"/>
          </a:p>
        </p:txBody>
      </p:sp>
      <p:pic>
        <p:nvPicPr>
          <p:cNvPr id="3074" name="Picture 2" descr="Risultati immagini per photovoice servizio social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>
            <a:fillRect/>
          </a:stretch>
        </p:blipFill>
        <p:spPr bwMode="auto">
          <a:xfrm>
            <a:off x="6144450" y="1257301"/>
            <a:ext cx="604755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228600" y="2070100"/>
            <a:ext cx="5801550" cy="4203700"/>
          </a:xfrm>
        </p:spPr>
        <p:txBody>
          <a:bodyPr>
            <a:normAutofit fontScale="92500" lnSpcReduction="10000"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it-IT" altLang="it-IT" sz="3200" dirty="0">
                <a:sym typeface="Wingdings" panose="05000000000000000000" pitchFamily="2" charset="2"/>
              </a:rPr>
              <a:t>IV fase: presentazione delle immagini scelte con una didascalia, discussione in gruppo. Alcuni svolgono anche delle interviste individuali. Questa fase può esser ripetuta in relazione ai contenuti </a:t>
            </a:r>
            <a:r>
              <a:rPr lang="it-IT" altLang="it-IT" sz="3200" dirty="0" smtClean="0">
                <a:sym typeface="Wingdings" panose="05000000000000000000" pitchFamily="2" charset="2"/>
              </a:rPr>
              <a:t>emersi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it-IT" altLang="it-IT" sz="3200" dirty="0" smtClean="0">
                <a:sym typeface="Wingdings" panose="05000000000000000000" pitchFamily="2" charset="2"/>
              </a:rPr>
              <a:t>Al termine: </a:t>
            </a:r>
            <a:r>
              <a:rPr lang="it-IT" altLang="it-IT" sz="3200" dirty="0" smtClean="0"/>
              <a:t>sintesi </a:t>
            </a:r>
            <a:r>
              <a:rPr lang="it-IT" altLang="it-IT" sz="3200" dirty="0"/>
              <a:t>critica dei risultati emersi in forma scritta e di immagini con conclusioni e proposte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9912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6763" y="234951"/>
            <a:ext cx="3932237" cy="538163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/>
              <a:t>World </a:t>
            </a:r>
            <a:r>
              <a:rPr lang="it-IT" sz="4000" b="1" dirty="0" err="1" smtClean="0"/>
              <a:t>cafè</a:t>
            </a:r>
            <a:endParaRPr lang="it-IT" sz="40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5900" y="1096963"/>
            <a:ext cx="5998918" cy="5532437"/>
          </a:xfrm>
        </p:spPr>
        <p:txBody>
          <a:bodyPr>
            <a:normAutofit lnSpcReduction="10000"/>
          </a:bodyPr>
          <a:lstStyle/>
          <a:p>
            <a:r>
              <a:rPr lang="it-IT" altLang="it-IT" sz="2800" dirty="0"/>
              <a:t>Idea centrale: attuare conversazioni importanti in modo leggero, creativo, non convenzionale, ragionando su problemi complessi in maniera concreta, divertente, produttiva </a:t>
            </a:r>
          </a:p>
          <a:p>
            <a:r>
              <a:rPr lang="it-IT" altLang="it-IT" sz="2800" dirty="0"/>
              <a:t>Mira a stimolare discussioni autogestite dai partecipanti, guidate da alcune domande all’interno di un quadro di riferimento comune. </a:t>
            </a:r>
            <a:endParaRPr lang="it-IT" altLang="it-IT" sz="2800" dirty="0" smtClean="0"/>
          </a:p>
          <a:p>
            <a:r>
              <a:rPr lang="it-IT" altLang="it-IT" sz="2800" dirty="0" smtClean="0"/>
              <a:t>Tre </a:t>
            </a:r>
            <a:r>
              <a:rPr lang="it-IT" altLang="it-IT" sz="2800" dirty="0"/>
              <a:t>parole chiave: </a:t>
            </a:r>
            <a:endParaRPr lang="it-IT" alt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altLang="it-IT" sz="2800" dirty="0" smtClean="0"/>
              <a:t>Contesto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sz="2800" dirty="0" smtClean="0"/>
              <a:t>Domanda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sz="2800" dirty="0" smtClean="0"/>
              <a:t>Processo </a:t>
            </a:r>
            <a:endParaRPr lang="it-IT" altLang="it-IT" sz="2800" dirty="0"/>
          </a:p>
          <a:p>
            <a:endParaRPr lang="it-IT" dirty="0"/>
          </a:p>
        </p:txBody>
      </p:sp>
      <p:pic>
        <p:nvPicPr>
          <p:cNvPr id="4098" name="Picture 2" descr="Immagine correlat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7985"/>
          <a:stretch>
            <a:fillRect/>
          </a:stretch>
        </p:blipFill>
        <p:spPr bwMode="auto">
          <a:xfrm>
            <a:off x="6214818" y="1096963"/>
            <a:ext cx="5977182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53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14400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Contesto </a:t>
            </a:r>
            <a:endParaRPr lang="it-IT" sz="4800" b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altLang="it-IT" sz="3200" dirty="0" smtClean="0"/>
              <a:t>Tavoli con </a:t>
            </a:r>
            <a:r>
              <a:rPr lang="it-IT" altLang="it-IT" sz="3200" dirty="0"/>
              <a:t>tovaglie di carta attorno ai quali si siedono i partecipanti </a:t>
            </a:r>
            <a:endParaRPr lang="it-IT" altLang="it-IT" sz="3200" dirty="0" smtClean="0"/>
          </a:p>
          <a:p>
            <a:r>
              <a:rPr lang="it-IT" altLang="it-IT" sz="3200" dirty="0" smtClean="0"/>
              <a:t>I partecipanti sono da </a:t>
            </a:r>
            <a:r>
              <a:rPr lang="it-IT" altLang="it-IT" sz="3200" dirty="0"/>
              <a:t>4 a 8, </a:t>
            </a:r>
            <a:endParaRPr lang="it-IT" altLang="it-IT" sz="3200" dirty="0" smtClean="0"/>
          </a:p>
          <a:p>
            <a:r>
              <a:rPr lang="it-IT" altLang="it-IT" sz="3200" dirty="0" smtClean="0"/>
              <a:t>Un numero maggiore ridurrebbe la </a:t>
            </a:r>
            <a:r>
              <a:rPr lang="it-IT" altLang="it-IT" sz="3200" dirty="0"/>
              <a:t>possibilità di confronto </a:t>
            </a:r>
            <a:r>
              <a:rPr lang="it-IT" altLang="it-IT" sz="3200" dirty="0" smtClean="0"/>
              <a:t>diretto</a:t>
            </a:r>
          </a:p>
          <a:p>
            <a:endParaRPr lang="it-IT" altLang="it-IT" dirty="0"/>
          </a:p>
          <a:p>
            <a:endParaRPr lang="it-IT" dirty="0"/>
          </a:p>
        </p:txBody>
      </p:sp>
      <p:pic>
        <p:nvPicPr>
          <p:cNvPr id="5126" name="Picture 6" descr="Risultati immagini per world cafÃ¨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5665788" y="1203325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78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Domanda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smtClean="0"/>
              <a:t>Può esser </a:t>
            </a:r>
            <a:r>
              <a:rPr lang="it-IT" altLang="it-IT" dirty="0"/>
              <a:t>posta una sola domanda che stimoli la discussione oppure più quesiti in sequenza in modo da consentire ai partecipanti di esplorare temi utili a trovare soluzioni concrete. </a:t>
            </a:r>
            <a:endParaRPr lang="it-IT" altLang="it-IT" dirty="0" smtClean="0"/>
          </a:p>
          <a:p>
            <a:r>
              <a:rPr lang="it-IT" altLang="it-IT" dirty="0" smtClean="0"/>
              <a:t>La </a:t>
            </a:r>
            <a:r>
              <a:rPr lang="it-IT" altLang="it-IT" dirty="0"/>
              <a:t>scelta delle domande è cruciale 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r>
              <a:rPr lang="it-IT" altLang="it-IT" dirty="0" smtClean="0">
                <a:sym typeface="Wingdings" panose="05000000000000000000" pitchFamily="2" charset="2"/>
              </a:rPr>
              <a:t>Le domande devono essere semplici</a:t>
            </a:r>
            <a:r>
              <a:rPr lang="it-IT" altLang="it-IT" dirty="0">
                <a:sym typeface="Wingdings" panose="05000000000000000000" pitchFamily="2" charset="2"/>
              </a:rPr>
              <a:t>, chiare, finalizzate a stimolare il dibattito </a:t>
            </a:r>
            <a:r>
              <a:rPr lang="it-IT" altLang="it-IT" dirty="0" smtClean="0">
                <a:sym typeface="Wingdings" panose="05000000000000000000" pitchFamily="2" charset="2"/>
              </a:rPr>
              <a:t> es</a:t>
            </a:r>
            <a:r>
              <a:rPr lang="it-IT" altLang="it-IT" dirty="0">
                <a:sym typeface="Wingdings" panose="05000000000000000000" pitchFamily="2" charset="2"/>
              </a:rPr>
              <a:t>. a quale domanda bisognerebbe rispondere per far cambiare il futuro della nostra situazione specifica? Quali sono le ipotesi da verificare? Cosa direbbe una persona esterna della nostra situazione </a:t>
            </a:r>
            <a:r>
              <a:rPr lang="it-IT" altLang="it-IT" dirty="0" smtClean="0">
                <a:sym typeface="Wingdings" panose="05000000000000000000" pitchFamily="2" charset="2"/>
              </a:rPr>
              <a:t>specifica?</a:t>
            </a:r>
            <a:endParaRPr lang="it-IT" alt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1536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Processo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991100"/>
          </a:xfrm>
        </p:spPr>
        <p:txBody>
          <a:bodyPr>
            <a:normAutofit/>
          </a:bodyPr>
          <a:lstStyle/>
          <a:p>
            <a:r>
              <a:rPr lang="it-IT" altLang="it-IT" dirty="0" smtClean="0">
                <a:sym typeface="Wingdings" panose="05000000000000000000" pitchFamily="2" charset="2"/>
              </a:rPr>
              <a:t>Il world </a:t>
            </a:r>
            <a:r>
              <a:rPr lang="it-IT" altLang="it-IT" dirty="0" err="1" smtClean="0">
                <a:sym typeface="Wingdings" panose="05000000000000000000" pitchFamily="2" charset="2"/>
              </a:rPr>
              <a:t>cafè</a:t>
            </a:r>
            <a:r>
              <a:rPr lang="it-IT" altLang="it-IT" dirty="0" smtClean="0">
                <a:sym typeface="Wingdings" panose="05000000000000000000" pitchFamily="2" charset="2"/>
              </a:rPr>
              <a:t> è un processo articolato in fasi = turni di discussione</a:t>
            </a:r>
          </a:p>
          <a:p>
            <a:r>
              <a:rPr lang="it-IT" altLang="it-IT" dirty="0" smtClean="0">
                <a:sym typeface="Wingdings" panose="05000000000000000000" pitchFamily="2" charset="2"/>
              </a:rPr>
              <a:t>La discussione </a:t>
            </a:r>
            <a:r>
              <a:rPr lang="it-IT" altLang="it-IT" dirty="0">
                <a:sym typeface="Wingdings" panose="05000000000000000000" pitchFamily="2" charset="2"/>
              </a:rPr>
              <a:t>avviene in tre o più turni successivi della durata massima di 30’. 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r>
              <a:rPr lang="it-IT" altLang="it-IT" dirty="0" smtClean="0">
                <a:sym typeface="Wingdings" panose="05000000000000000000" pitchFamily="2" charset="2"/>
              </a:rPr>
              <a:t>Le </a:t>
            </a:r>
            <a:r>
              <a:rPr lang="it-IT" altLang="it-IT" dirty="0">
                <a:sym typeface="Wingdings" panose="05000000000000000000" pitchFamily="2" charset="2"/>
              </a:rPr>
              <a:t>persone sono invitate a scrivere idee, appunti, </a:t>
            </a:r>
            <a:r>
              <a:rPr lang="it-IT" altLang="it-IT" dirty="0" err="1">
                <a:sym typeface="Wingdings" panose="05000000000000000000" pitchFamily="2" charset="2"/>
              </a:rPr>
              <a:t>ecc</a:t>
            </a:r>
            <a:r>
              <a:rPr lang="it-IT" altLang="it-IT" dirty="0">
                <a:sym typeface="Wingdings" panose="05000000000000000000" pitchFamily="2" charset="2"/>
              </a:rPr>
              <a:t> sulla tovaglia. Quando arrivano trovano ad attenderle un facilitatore (padrone di casa) che ha il compito di stimolare la discussione e sintetizzarne i contenuti. 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r>
              <a:rPr lang="it-IT" altLang="it-IT" dirty="0" smtClean="0">
                <a:sym typeface="Wingdings" panose="05000000000000000000" pitchFamily="2" charset="2"/>
              </a:rPr>
              <a:t>Al </a:t>
            </a:r>
            <a:r>
              <a:rPr lang="it-IT" altLang="it-IT" dirty="0">
                <a:sym typeface="Wingdings" panose="05000000000000000000" pitchFamily="2" charset="2"/>
              </a:rPr>
              <a:t>termine dei 30’ il padrone di casa rimane al tavolo mentre gli altri partecipanti (ambasciatori di significato) si spostano negli altri tavoli. 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r>
              <a:rPr lang="it-IT" altLang="it-IT" dirty="0" smtClean="0">
                <a:sym typeface="Wingdings" panose="05000000000000000000" pitchFamily="2" charset="2"/>
              </a:rPr>
              <a:t>Chi </a:t>
            </a:r>
            <a:r>
              <a:rPr lang="it-IT" altLang="it-IT" dirty="0">
                <a:sym typeface="Wingdings" panose="05000000000000000000" pitchFamily="2" charset="2"/>
              </a:rPr>
              <a:t>si sposta porta con sé i temi della discussione precedente. 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r>
              <a:rPr lang="it-IT" altLang="it-IT" dirty="0" smtClean="0">
                <a:sym typeface="Wingdings" panose="05000000000000000000" pitchFamily="2" charset="2"/>
              </a:rPr>
              <a:t>Conclusione </a:t>
            </a:r>
            <a:r>
              <a:rPr lang="it-IT" altLang="it-IT" dirty="0">
                <a:sym typeface="Wingdings" panose="05000000000000000000" pitchFamily="2" charset="2"/>
              </a:rPr>
              <a:t> assemblea plenaria</a:t>
            </a: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6006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9788" y="177800"/>
            <a:ext cx="5649912" cy="1041400"/>
          </a:xfrm>
        </p:spPr>
        <p:txBody>
          <a:bodyPr>
            <a:noAutofit/>
          </a:bodyPr>
          <a:lstStyle/>
          <a:p>
            <a:r>
              <a:rPr lang="it-IT" sz="4400" dirty="0" smtClean="0"/>
              <a:t>Open </a:t>
            </a:r>
            <a:r>
              <a:rPr lang="it-IT" sz="4400" dirty="0" err="1" smtClean="0"/>
              <a:t>space</a:t>
            </a:r>
            <a:r>
              <a:rPr lang="it-IT" sz="4400" dirty="0" smtClean="0"/>
              <a:t> </a:t>
            </a:r>
            <a:r>
              <a:rPr lang="it-IT" sz="4400" dirty="0" err="1" smtClean="0"/>
              <a:t>technology</a:t>
            </a:r>
            <a:endParaRPr lang="it-IT" sz="44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203200" y="1526381"/>
            <a:ext cx="5716588" cy="5052219"/>
          </a:xfrm>
        </p:spPr>
        <p:txBody>
          <a:bodyPr>
            <a:normAutofit lnSpcReduction="10000"/>
          </a:bodyPr>
          <a:lstStyle/>
          <a:p>
            <a:r>
              <a:rPr lang="it-IT" altLang="it-IT" sz="2800" dirty="0"/>
              <a:t>Tecnica di gestione dei gruppi di discussione che consente di rendere fruttuoso lo scambio su temi complessi </a:t>
            </a:r>
            <a:endParaRPr lang="it-IT" altLang="it-IT" sz="2800" dirty="0" smtClean="0"/>
          </a:p>
          <a:p>
            <a:r>
              <a:rPr lang="it-IT" altLang="it-IT" sz="2800" dirty="0" smtClean="0"/>
              <a:t>Il numero </a:t>
            </a:r>
            <a:r>
              <a:rPr lang="it-IT" altLang="it-IT" sz="2800" dirty="0"/>
              <a:t>di partecipanti varia da 5 a 1000 persone e le sessioni possono variare da 1 a 3 </a:t>
            </a:r>
            <a:r>
              <a:rPr lang="it-IT" altLang="it-IT" sz="2800" dirty="0" smtClean="0"/>
              <a:t>giorni</a:t>
            </a:r>
            <a:endParaRPr lang="it-IT" altLang="it-IT" sz="2800" dirty="0"/>
          </a:p>
          <a:p>
            <a:r>
              <a:rPr lang="it-IT" altLang="it-IT" sz="2800" dirty="0"/>
              <a:t>Metodo basato sull’autorganizzazione; si parte da un tema concreto e contingente proposto sotto forma di domanda «a tutti coloro che sono interessati</a:t>
            </a:r>
            <a:r>
              <a:rPr lang="it-IT" altLang="it-IT" sz="2800" dirty="0" smtClean="0"/>
              <a:t>» </a:t>
            </a:r>
          </a:p>
          <a:p>
            <a:r>
              <a:rPr lang="it-IT" altLang="it-IT" sz="2800" dirty="0" smtClean="0"/>
              <a:t>La </a:t>
            </a:r>
            <a:r>
              <a:rPr lang="it-IT" altLang="it-IT" sz="2800" dirty="0"/>
              <a:t>partecipazione è </a:t>
            </a:r>
            <a:r>
              <a:rPr lang="it-IT" altLang="it-IT" sz="2800" dirty="0" smtClean="0"/>
              <a:t>volontaria</a:t>
            </a:r>
            <a:endParaRPr lang="it-IT" altLang="it-IT" sz="2800" dirty="0"/>
          </a:p>
          <a:p>
            <a:endParaRPr lang="it-IT" dirty="0"/>
          </a:p>
        </p:txBody>
      </p:sp>
      <p:pic>
        <p:nvPicPr>
          <p:cNvPr id="7170" name="Picture 2" descr="Immagine correlat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r="7827"/>
          <a:stretch>
            <a:fillRect/>
          </a:stretch>
        </p:blipFill>
        <p:spPr bwMode="auto">
          <a:xfrm>
            <a:off x="5919788" y="1526381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72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5000"/>
          </a:xfrm>
        </p:spPr>
        <p:txBody>
          <a:bodyPr/>
          <a:lstStyle/>
          <a:p>
            <a:r>
              <a:rPr lang="it-IT" dirty="0" smtClean="0"/>
              <a:t>Le fasi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3200" y="1495425"/>
            <a:ext cx="6435830" cy="4968876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Nella prima </a:t>
            </a:r>
            <a:r>
              <a:rPr lang="it-IT" altLang="it-IT" sz="2400" dirty="0"/>
              <a:t>mezz’ora i partecipanti apprendono le regole per creare una propria conferenza. </a:t>
            </a:r>
            <a:endParaRPr lang="it-IT" altLang="it-IT" sz="2400" dirty="0" smtClean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Chi </a:t>
            </a:r>
            <a:r>
              <a:rPr lang="it-IT" altLang="it-IT" sz="2400" dirty="0"/>
              <a:t>intende proporre un tema lo segnala e si assume la responsabilità di organizzare la </a:t>
            </a:r>
            <a:r>
              <a:rPr lang="it-IT" altLang="it-IT" sz="2400" dirty="0" smtClean="0"/>
              <a:t>discussione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Il tema viene scritto su un foglio e affisso al muro in modo che le persone abbiano modo di scegliere il gruppo a cui partecipare</a:t>
            </a:r>
            <a:endParaRPr lang="it-IT" altLang="it-IT" sz="24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/>
              <a:t>Scelto il tema ogni gruppo ha un’ora e 20’ di tempo per discutere 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/>
              <a:t>La sessione termina con un gong: ogni gruppo chiude la discussione e redige una </a:t>
            </a:r>
            <a:r>
              <a:rPr lang="it-IT" altLang="it-IT" sz="2400" dirty="0" smtClean="0"/>
              <a:t>sintesi che presenterà nell’incontro in plenaria</a:t>
            </a:r>
            <a:endParaRPr lang="it-IT" altLang="it-IT" sz="24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/>
              <a:t>Incontro in plenaria</a:t>
            </a:r>
          </a:p>
          <a:p>
            <a:endParaRPr lang="it-IT" dirty="0"/>
          </a:p>
        </p:txBody>
      </p:sp>
      <p:pic>
        <p:nvPicPr>
          <p:cNvPr id="8198" name="Picture 6" descr="Risultati immagini per open space technolog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6639030" y="1495425"/>
            <a:ext cx="5552970" cy="4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34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9788" y="317500"/>
            <a:ext cx="7859712" cy="1079500"/>
          </a:xfrm>
        </p:spPr>
        <p:txBody>
          <a:bodyPr>
            <a:noAutofit/>
          </a:bodyPr>
          <a:lstStyle/>
          <a:p>
            <a:r>
              <a:rPr lang="it-IT" altLang="it-IT" sz="4000" dirty="0"/>
              <a:t>4 principi e una legge (Owen, 2008)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3200" y="2057399"/>
            <a:ext cx="5989576" cy="4587875"/>
          </a:xfrm>
        </p:spPr>
        <p:txBody>
          <a:bodyPr/>
          <a:lstStyle/>
          <a:p>
            <a:pPr marL="514350" lvl="1" indent="-514350">
              <a:spcBef>
                <a:spcPct val="0"/>
              </a:spcBef>
              <a:buFont typeface="+mj-lt"/>
              <a:buAutoNum type="arabicPeriod"/>
            </a:pPr>
            <a:r>
              <a:rPr lang="it-IT" altLang="it-IT" sz="2800" dirty="0"/>
              <a:t>Chi partecipa è la persona giusta</a:t>
            </a:r>
          </a:p>
          <a:p>
            <a:pPr marL="514350" lvl="1" indent="-514350">
              <a:spcBef>
                <a:spcPct val="0"/>
              </a:spcBef>
              <a:buFont typeface="+mj-lt"/>
              <a:buAutoNum type="arabicPeriod"/>
            </a:pPr>
            <a:r>
              <a:rPr lang="it-IT" altLang="it-IT" sz="2800" dirty="0"/>
              <a:t>Qualsiasi cosa accada è l’unica che poteva accadere</a:t>
            </a:r>
          </a:p>
          <a:p>
            <a:pPr marL="514350" lvl="1" indent="-514350">
              <a:spcBef>
                <a:spcPct val="0"/>
              </a:spcBef>
              <a:buFont typeface="+mj-lt"/>
              <a:buAutoNum type="arabicPeriod"/>
            </a:pPr>
            <a:r>
              <a:rPr lang="it-IT" altLang="it-IT" sz="2800" dirty="0"/>
              <a:t>Quando comincia è il momento giusto</a:t>
            </a:r>
          </a:p>
          <a:p>
            <a:pPr marL="514350" lvl="1" indent="-514350">
              <a:spcBef>
                <a:spcPct val="0"/>
              </a:spcBef>
              <a:buFont typeface="+mj-lt"/>
              <a:buAutoNum type="arabicPeriod"/>
            </a:pPr>
            <a:r>
              <a:rPr lang="it-IT" altLang="it-IT" sz="2800" dirty="0"/>
              <a:t>Quando finisce, è finita</a:t>
            </a:r>
          </a:p>
          <a:p>
            <a:pPr marL="0" lvl="1">
              <a:spcBef>
                <a:spcPct val="0"/>
              </a:spcBef>
            </a:pPr>
            <a:r>
              <a:rPr lang="it-IT" altLang="it-IT" sz="2800" dirty="0"/>
              <a:t>La legge dei due piedi = se una persona si trova a discutere un argomento e ritiene di non essere utile è meglio che si alzi e si sposti in un altro gruppo dove il suo contributo può essere più utile</a:t>
            </a:r>
          </a:p>
          <a:p>
            <a:endParaRPr lang="it-IT" dirty="0"/>
          </a:p>
        </p:txBody>
      </p:sp>
      <p:pic>
        <p:nvPicPr>
          <p:cNvPr id="9218" name="Picture 2" descr="Risultati immagini per open space technolog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6381688" y="2057400"/>
            <a:ext cx="5810312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4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2573338" y="280988"/>
            <a:ext cx="8912225" cy="1281112"/>
          </a:xfrm>
        </p:spPr>
        <p:txBody>
          <a:bodyPr/>
          <a:lstStyle/>
          <a:p>
            <a:pPr eaLnBrk="1" hangingPunct="1"/>
            <a:r>
              <a:rPr lang="it-IT" altLang="it-IT" smtClean="0"/>
              <a:t>Senso di comunità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2208213" y="1333500"/>
            <a:ext cx="9677400" cy="5238750"/>
          </a:xfrm>
        </p:spPr>
        <p:txBody>
          <a:bodyPr/>
          <a:lstStyle/>
          <a:p>
            <a:pPr eaLnBrk="1" hangingPunct="1"/>
            <a:r>
              <a:rPr lang="it-IT" altLang="it-IT" sz="2400" smtClean="0"/>
              <a:t>Non coincide con il senso di appartenenza (che costituisce uno degli aspetti)</a:t>
            </a:r>
          </a:p>
          <a:p>
            <a:pPr eaLnBrk="1" hangingPunct="1"/>
            <a:r>
              <a:rPr lang="it-IT" altLang="it-IT" sz="2400" smtClean="0"/>
              <a:t>È indissolubilmente legato all’idea di partecipazione attiva e intenzionale</a:t>
            </a:r>
          </a:p>
          <a:p>
            <a:pPr eaLnBrk="1" hangingPunct="1"/>
            <a:r>
              <a:rPr lang="it-IT" altLang="it-IT" sz="2400" smtClean="0"/>
              <a:t>È costituito da un insieme di percezioni e sentimenti che potenziano un legame affettivo e permettono alle persone di sentirsi parte di un tutto, di avere l’idea di essere importanti per gli altri e di poter trovare soddisfazione ai propri bisogni grazie all’appartenenza (Martini e Torti, 2003)</a:t>
            </a:r>
          </a:p>
          <a:p>
            <a:pPr eaLnBrk="1" hangingPunct="1"/>
            <a:r>
              <a:rPr lang="it-IT" altLang="it-IT" sz="2400" b="1" smtClean="0"/>
              <a:t>SENTIRSI PARTE</a:t>
            </a:r>
          </a:p>
          <a:p>
            <a:pPr eaLnBrk="1" hangingPunct="1"/>
            <a:r>
              <a:rPr lang="it-IT" altLang="it-IT" sz="2400" b="1" smtClean="0"/>
              <a:t>PERCEPIRE UN POTERE</a:t>
            </a:r>
          </a:p>
          <a:p>
            <a:pPr eaLnBrk="1" hangingPunct="1"/>
            <a:r>
              <a:rPr lang="it-IT" altLang="it-IT" sz="2400" b="1" smtClean="0"/>
              <a:t>RITENERE POSSIBILE UN CAMBIAMENTO</a:t>
            </a:r>
          </a:p>
          <a:p>
            <a:pPr eaLnBrk="1" hangingPunct="1"/>
            <a:endParaRPr lang="it-IT" altLang="it-IT" sz="2400" smtClean="0"/>
          </a:p>
        </p:txBody>
      </p:sp>
      <p:sp>
        <p:nvSpPr>
          <p:cNvPr id="44036" name="Oval 5"/>
          <p:cNvSpPr>
            <a:spLocks noChangeArrowheads="1"/>
          </p:cNvSpPr>
          <p:nvPr/>
        </p:nvSpPr>
        <p:spPr bwMode="auto">
          <a:xfrm>
            <a:off x="9353550" y="5067300"/>
            <a:ext cx="2590800" cy="1333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it-IT" altLang="it-IT" sz="2000" b="1"/>
              <a:t>OBIETTIVI</a:t>
            </a:r>
          </a:p>
          <a:p>
            <a:pPr algn="ctr"/>
            <a:r>
              <a:rPr lang="it-IT" altLang="it-IT" sz="2000" b="1"/>
              <a:t>RISORSE</a:t>
            </a:r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>
            <a:off x="7810500" y="5314950"/>
            <a:ext cx="1276350" cy="552450"/>
          </a:xfrm>
          <a:prstGeom prst="rightArrow">
            <a:avLst>
              <a:gd name="adj1" fmla="val 50000"/>
              <a:gd name="adj2" fmla="val 57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7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Senso di comunità</a:t>
            </a:r>
          </a:p>
        </p:txBody>
      </p:sp>
      <p:grpSp>
        <p:nvGrpSpPr>
          <p:cNvPr id="2" name="Diagram 6"/>
          <p:cNvGrpSpPr>
            <a:grpSpLocks noChangeAspect="1"/>
          </p:cNvGrpSpPr>
          <p:nvPr/>
        </p:nvGrpSpPr>
        <p:grpSpPr bwMode="auto">
          <a:xfrm>
            <a:off x="4875213" y="1826489"/>
            <a:ext cx="3892550" cy="4449864"/>
            <a:chOff x="3055" y="1527"/>
            <a:chExt cx="2452" cy="2225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3648" y="1527"/>
              <a:ext cx="1583" cy="158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" name="_s1029"/>
            <p:cNvSpPr>
              <a:spLocks noChangeArrowheads="1" noTextEdit="1"/>
            </p:cNvSpPr>
            <p:nvPr/>
          </p:nvSpPr>
          <p:spPr bwMode="auto">
            <a:xfrm rot="6570637">
              <a:off x="3864" y="1902"/>
              <a:ext cx="1583" cy="158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 rot="15778816">
              <a:off x="3055" y="1990"/>
              <a:ext cx="1583" cy="158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4872" y="1817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Comunità locale</a:t>
              </a:r>
            </a:p>
          </p:txBody>
        </p:sp>
        <p:sp>
          <p:nvSpPr>
            <p:cNvPr id="7" name="_s1032"/>
            <p:cNvSpPr>
              <a:spLocks noChangeArrowheads="1"/>
            </p:cNvSpPr>
            <p:nvPr/>
          </p:nvSpPr>
          <p:spPr bwMode="auto">
            <a:xfrm>
              <a:off x="4122" y="3117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partecipazione</a:t>
              </a:r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3372" y="1818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relazione</a:t>
              </a:r>
            </a:p>
          </p:txBody>
        </p:sp>
      </p:grp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06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481013"/>
            <a:ext cx="60102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9658350" y="1009650"/>
            <a:ext cx="2266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/>
              <a:t>Scala della partecipazione</a:t>
            </a:r>
          </a:p>
          <a:p>
            <a:pPr>
              <a:spcBef>
                <a:spcPct val="50000"/>
              </a:spcBef>
            </a:pPr>
            <a:r>
              <a:rPr lang="it-IT" altLang="it-IT" sz="2000"/>
              <a:t>Sherry R. Arnstein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23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La partecipazione</a:t>
            </a:r>
          </a:p>
        </p:txBody>
      </p:sp>
      <p:sp>
        <p:nvSpPr>
          <p:cNvPr id="34819" name="Segnaposto testo 3"/>
          <p:cNvSpPr>
            <a:spLocks noGrp="1"/>
          </p:cNvSpPr>
          <p:nvPr>
            <p:ph type="body" idx="1"/>
          </p:nvPr>
        </p:nvSpPr>
        <p:spPr>
          <a:xfrm>
            <a:off x="1695450" y="1589088"/>
            <a:ext cx="5157788" cy="433388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Le persone partecipano?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9900" y="2298701"/>
            <a:ext cx="6281738" cy="43116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Ci vuole tempo per sviluppare la partecipazione (uno o due anni) e bisogna aver credere che si possa costruire un senso di comunità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Partecipano perché confidano di migliorare le proprie condizioni (in alcune interviste cooperazione tra occupati e non occupati)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Partecipano perché si discutono argomenti di loro interesse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Partecipano se percepiscono che i problemi sono collettivi e non dei singoli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821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507288" y="1512888"/>
            <a:ext cx="3998912" cy="57626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Parole chiave</a:t>
            </a:r>
          </a:p>
        </p:txBody>
      </p:sp>
      <p:sp>
        <p:nvSpPr>
          <p:cNvPr id="34822" name="Segnaposto contenuto 5"/>
          <p:cNvSpPr>
            <a:spLocks noGrp="1"/>
          </p:cNvSpPr>
          <p:nvPr>
            <p:ph sz="quarter" idx="4"/>
          </p:nvPr>
        </p:nvSpPr>
        <p:spPr>
          <a:xfrm>
            <a:off x="7167563" y="2546350"/>
            <a:ext cx="4338637" cy="3352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altLang="it-IT" smtClean="0"/>
              <a:t>Incontrare le persone</a:t>
            </a:r>
          </a:p>
          <a:p>
            <a:pPr eaLnBrk="1" hangingPunct="1"/>
            <a:r>
              <a:rPr lang="it-IT" altLang="it-IT" smtClean="0"/>
              <a:t>Sentirsi cittadini vs sentirsi assistiti</a:t>
            </a:r>
          </a:p>
          <a:p>
            <a:pPr eaLnBrk="1" hangingPunct="1"/>
            <a:r>
              <a:rPr lang="it-IT" altLang="it-IT" smtClean="0"/>
              <a:t>Diritti vs privilegi</a:t>
            </a:r>
          </a:p>
          <a:p>
            <a:pPr eaLnBrk="1" hangingPunct="1"/>
            <a:r>
              <a:rPr lang="it-IT" altLang="it-IT" smtClean="0"/>
              <a:t>Fiducia</a:t>
            </a:r>
          </a:p>
          <a:p>
            <a:pPr eaLnBrk="1" hangingPunct="1"/>
            <a:r>
              <a:rPr lang="it-IT" altLang="it-IT" smtClean="0"/>
              <a:t>Mettere le persone in condizione di agire per i loro diritti</a:t>
            </a:r>
          </a:p>
          <a:p>
            <a:pPr eaLnBrk="1" hangingPunct="1"/>
            <a:endParaRPr lang="it-IT" altLang="it-IT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Elisabetta Kolar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33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01073296"/>
              </p:ext>
            </p:extLst>
          </p:nvPr>
        </p:nvGraphicFramePr>
        <p:xfrm>
          <a:off x="349624" y="622300"/>
          <a:ext cx="5670176" cy="5939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Segnaposto contenuto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98923390"/>
              </p:ext>
            </p:extLst>
          </p:nvPr>
        </p:nvGraphicFramePr>
        <p:xfrm>
          <a:off x="6172200" y="965200"/>
          <a:ext cx="5105400" cy="457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Freccia ad arco 11"/>
          <p:cNvSpPr/>
          <p:nvPr/>
        </p:nvSpPr>
        <p:spPr>
          <a:xfrm rot="3366755">
            <a:off x="8374970" y="3421338"/>
            <a:ext cx="1991168" cy="1939677"/>
          </a:xfrm>
          <a:prstGeom prst="circularArrow">
            <a:avLst>
              <a:gd name="adj1" fmla="val 10980"/>
              <a:gd name="adj2" fmla="val 894147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CasellaDiTesto 29"/>
          <p:cNvSpPr txBox="1"/>
          <p:nvPr/>
        </p:nvSpPr>
        <p:spPr>
          <a:xfrm>
            <a:off x="7781364" y="5734833"/>
            <a:ext cx="349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Sostenibilità sociale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269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13149" y="168574"/>
            <a:ext cx="10364451" cy="1596177"/>
          </a:xfrm>
        </p:spPr>
        <p:txBody>
          <a:bodyPr/>
          <a:lstStyle/>
          <a:p>
            <a:r>
              <a:rPr lang="it-IT" dirty="0" smtClean="0"/>
              <a:t>La partecipazione aumenta se…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294967295"/>
          </p:nvPr>
        </p:nvSpPr>
        <p:spPr>
          <a:xfrm>
            <a:off x="913774" y="1363046"/>
            <a:ext cx="10109826" cy="34241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it-IT" dirty="0" smtClean="0"/>
              <a:t>Le persone si sentono riconosciute</a:t>
            </a:r>
          </a:p>
          <a:p>
            <a:r>
              <a:rPr lang="it-IT" dirty="0" smtClean="0"/>
              <a:t>le persone sentono di poter contare = influenzare le decisioni che riguardano la comunità </a:t>
            </a:r>
            <a:r>
              <a:rPr lang="it-IT" dirty="0" smtClean="0">
                <a:sym typeface="Wingdings" panose="05000000000000000000" pitchFamily="2" charset="2"/>
              </a:rPr>
              <a:t> atteggiamento pragmatico e negoziale, non rivendicativo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c’è coerenza tra ciò che viene discusso, deciso e attuato fiducia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C’è attenzione costante alle relazioni e ai processi  partecipazione continuativa e non episodica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Le persone vengono sostenute nella realizzazione dei loro progetti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Fumetto 4 6"/>
          <p:cNvSpPr/>
          <p:nvPr/>
        </p:nvSpPr>
        <p:spPr>
          <a:xfrm>
            <a:off x="10230223" y="3636128"/>
            <a:ext cx="1586753" cy="847165"/>
          </a:xfrm>
          <a:prstGeom prst="cloudCallout">
            <a:avLst>
              <a:gd name="adj1" fmla="val -111670"/>
              <a:gd name="adj2" fmla="val 8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REGIA</a:t>
            </a:r>
            <a:endParaRPr lang="it-IT" sz="2400" dirty="0"/>
          </a:p>
        </p:txBody>
      </p:sp>
      <p:sp>
        <p:nvSpPr>
          <p:cNvPr id="8" name="Fumetto 4 7"/>
          <p:cNvSpPr/>
          <p:nvPr/>
        </p:nvSpPr>
        <p:spPr>
          <a:xfrm>
            <a:off x="2856900" y="5460603"/>
            <a:ext cx="2534987" cy="87405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INTERESSE STRUMENTALE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3572652" y="5345836"/>
            <a:ext cx="1281953" cy="113723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3494622" y="5347542"/>
            <a:ext cx="1259542" cy="113723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metto 4 13"/>
          <p:cNvSpPr/>
          <p:nvPr/>
        </p:nvSpPr>
        <p:spPr>
          <a:xfrm>
            <a:off x="6007009" y="5590396"/>
            <a:ext cx="2214969" cy="87405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TECNICISMO</a:t>
            </a:r>
            <a:endParaRPr lang="it-IT" dirty="0"/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6251154" y="5529720"/>
            <a:ext cx="1345866" cy="107861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457457" y="5495374"/>
            <a:ext cx="1350455" cy="106410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umetto 4 20"/>
          <p:cNvSpPr/>
          <p:nvPr/>
        </p:nvSpPr>
        <p:spPr>
          <a:xfrm>
            <a:off x="430523" y="5448010"/>
            <a:ext cx="2214969" cy="87405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ZONE D’OMBRA</a:t>
            </a:r>
            <a:endParaRPr lang="it-IT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854482" y="5327218"/>
            <a:ext cx="1281953" cy="113723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826927" y="5246233"/>
            <a:ext cx="1042691" cy="115920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6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2316</Words>
  <Application>Microsoft Office PowerPoint</Application>
  <PresentationFormat>Widescreen</PresentationFormat>
  <Paragraphs>258</Paragraphs>
  <Slides>39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Wingdings</vt:lpstr>
      <vt:lpstr>Wingdings 3</vt:lpstr>
      <vt:lpstr>Tema di Office</vt:lpstr>
      <vt:lpstr>Servizio sociale di comunità</vt:lpstr>
      <vt:lpstr>Comunità </vt:lpstr>
      <vt:lpstr>Senso di comunità</vt:lpstr>
      <vt:lpstr>Senso di comunità</vt:lpstr>
      <vt:lpstr>Senso di comunità</vt:lpstr>
      <vt:lpstr>Presentazione standard di PowerPoint</vt:lpstr>
      <vt:lpstr>La partecipazione</vt:lpstr>
      <vt:lpstr>Presentazione standard di PowerPoint</vt:lpstr>
      <vt:lpstr>La partecipazione aumenta se…</vt:lpstr>
      <vt:lpstr>Servizio sociale di comunità</vt:lpstr>
      <vt:lpstr>Servizio sociale di comunità</vt:lpstr>
      <vt:lpstr>Servizio sociale di comunità</vt:lpstr>
      <vt:lpstr>Spazio intermedio </vt:lpstr>
      <vt:lpstr>Presentazione standard di PowerPoint</vt:lpstr>
      <vt:lpstr>Servizio sociale di comunità: la prospettiva etico-politica</vt:lpstr>
      <vt:lpstr>Tre pratiche sostanziano la prospettiva etico-politica</vt:lpstr>
      <vt:lpstr>PRATICA ANTIOPPRESSIVA</vt:lpstr>
      <vt:lpstr>ADVOCACY</vt:lpstr>
      <vt:lpstr>POLICY PRACTICE</vt:lpstr>
      <vt:lpstr>Servizio sociale di comunità</vt:lpstr>
      <vt:lpstr>Due domande: </vt:lpstr>
      <vt:lpstr>Il processo</vt:lpstr>
      <vt:lpstr>Il profilo di comunità </vt:lpstr>
      <vt:lpstr>Cos’è il profilo di comunità? (Allegri, 2015) </vt:lpstr>
      <vt:lpstr>Come si costruisce?</vt:lpstr>
      <vt:lpstr>Chi costruisce il profilo di comunità?</vt:lpstr>
      <vt:lpstr>Con quali strumenti?</vt:lpstr>
      <vt:lpstr>Camminata di quartiere: cos’è?</vt:lpstr>
      <vt:lpstr>Camminata di quartiere – come si fa?</vt:lpstr>
      <vt:lpstr>Photovoice: cos’è?</vt:lpstr>
      <vt:lpstr>Photovoice: le fasi</vt:lpstr>
      <vt:lpstr>Photovoice: le fasi</vt:lpstr>
      <vt:lpstr>World cafè</vt:lpstr>
      <vt:lpstr>Contesto </vt:lpstr>
      <vt:lpstr>Domanda </vt:lpstr>
      <vt:lpstr>Processo </vt:lpstr>
      <vt:lpstr>Open space technology</vt:lpstr>
      <vt:lpstr>Le fasi</vt:lpstr>
      <vt:lpstr>4 principi e una legge (Owen, 2008)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sociale di comunità</dc:title>
  <dc:creator>Elisabetta Kolar</dc:creator>
  <cp:lastModifiedBy>Elisabetta Kolar</cp:lastModifiedBy>
  <cp:revision>14</cp:revision>
  <dcterms:created xsi:type="dcterms:W3CDTF">2019-03-04T10:26:46Z</dcterms:created>
  <dcterms:modified xsi:type="dcterms:W3CDTF">2019-03-11T09:07:27Z</dcterms:modified>
</cp:coreProperties>
</file>