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2" r:id="rId2"/>
  </p:sldMasterIdLst>
  <p:notesMasterIdLst>
    <p:notesMasterId r:id="rId27"/>
  </p:notesMasterIdLst>
  <p:sldIdLst>
    <p:sldId id="439" r:id="rId3"/>
    <p:sldId id="908" r:id="rId4"/>
    <p:sldId id="909" r:id="rId5"/>
    <p:sldId id="910" r:id="rId6"/>
    <p:sldId id="911" r:id="rId7"/>
    <p:sldId id="912" r:id="rId8"/>
    <p:sldId id="913" r:id="rId9"/>
    <p:sldId id="914" r:id="rId10"/>
    <p:sldId id="915" r:id="rId11"/>
    <p:sldId id="916" r:id="rId12"/>
    <p:sldId id="917" r:id="rId13"/>
    <p:sldId id="920" r:id="rId14"/>
    <p:sldId id="921" r:id="rId15"/>
    <p:sldId id="922" r:id="rId16"/>
    <p:sldId id="923" r:id="rId17"/>
    <p:sldId id="924" r:id="rId18"/>
    <p:sldId id="925" r:id="rId19"/>
    <p:sldId id="926" r:id="rId20"/>
    <p:sldId id="927" r:id="rId21"/>
    <p:sldId id="928" r:id="rId22"/>
    <p:sldId id="929" r:id="rId23"/>
    <p:sldId id="1074" r:id="rId24"/>
    <p:sldId id="930" r:id="rId25"/>
    <p:sldId id="931" r:id="rId26"/>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os="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33CC33"/>
    <a:srgbClr val="888888"/>
    <a:srgbClr val="858585"/>
    <a:srgbClr val="8B8B8B"/>
    <a:srgbClr val="828282"/>
    <a:srgbClr val="5F5F5F"/>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1553" autoAdjust="0"/>
  </p:normalViewPr>
  <p:slideViewPr>
    <p:cSldViewPr snapToGrid="0">
      <p:cViewPr varScale="1">
        <p:scale>
          <a:sx n="62" d="100"/>
          <a:sy n="62" d="100"/>
        </p:scale>
        <p:origin x="2166" y="72"/>
      </p:cViewPr>
      <p:guideLst>
        <p:guide orient="horz" pos="4319"/>
        <p:guide pos="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145DD2A-0CDF-4F91-A4B4-474857A9D323}" type="slidenum">
              <a:rPr lang="en-US" altLang="it-IT"/>
              <a:pPr/>
              <a:t>‹#›</a:t>
            </a:fld>
            <a:endParaRPr lang="en-US" altLang="it-IT"/>
          </a:p>
        </p:txBody>
      </p:sp>
    </p:spTree>
    <p:extLst>
      <p:ext uri="{BB962C8B-B14F-4D97-AF65-F5344CB8AC3E}">
        <p14:creationId xmlns:p14="http://schemas.microsoft.com/office/powerpoint/2010/main" val="465994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t.wikipedia.org/w/index.php?title=Agrammatismo&amp;action=edi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it.wikipedia.org/wiki/Morfologi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317221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it-IT" altLang="it-IT" smtClean="0">
                <a:latin typeface="Times" panose="02020603050405020304" pitchFamily="18" charset="0"/>
              </a:rPr>
              <a:t>La percezione del colore non dipende solo dal </a:t>
            </a:r>
            <a:r>
              <a:rPr lang="it-IT" altLang="it-IT" i="1" smtClean="0">
                <a:latin typeface="Times" panose="02020603050405020304" pitchFamily="18" charset="0"/>
              </a:rPr>
              <a:t>pigmento</a:t>
            </a:r>
          </a:p>
          <a:p>
            <a:endParaRPr lang="it-IT" altLang="it-IT" smtClean="0">
              <a:latin typeface="Times" panose="02020603050405020304" pitchFamily="18" charset="0"/>
            </a:endParaRPr>
          </a:p>
        </p:txBody>
      </p:sp>
    </p:spTree>
    <p:extLst>
      <p:ext uri="{BB962C8B-B14F-4D97-AF65-F5344CB8AC3E}">
        <p14:creationId xmlns:p14="http://schemas.microsoft.com/office/powerpoint/2010/main" val="929511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93CA230F-FE9C-4AAE-B48A-257CDD50AE81}" type="slidenum">
              <a:rPr lang="en-US" altLang="it-IT" sz="1200"/>
              <a:pPr algn="r"/>
              <a:t>13</a:t>
            </a:fld>
            <a:endParaRPr lang="en-US" altLang="it-IT" sz="1200"/>
          </a:p>
        </p:txBody>
      </p:sp>
      <p:sp>
        <p:nvSpPr>
          <p:cNvPr id="538627" name="Rectangle 2"/>
          <p:cNvSpPr>
            <a:spLocks noGrp="1" noRot="1" noChangeAspect="1" noChangeArrowheads="1" noTextEdit="1"/>
          </p:cNvSpPr>
          <p:nvPr>
            <p:ph type="sldImg"/>
          </p:nvPr>
        </p:nvSpPr>
        <p:spPr>
          <a:solidFill>
            <a:srgbClr val="FFFFFF"/>
          </a:solidFill>
          <a:ln/>
        </p:spPr>
      </p:sp>
      <p:sp>
        <p:nvSpPr>
          <p:cNvPr id="538628" name="Rectangle 3"/>
          <p:cNvSpPr>
            <a:spLocks noGrp="1" noChangeArrowheads="1"/>
          </p:cNvSpPr>
          <p:nvPr>
            <p:ph type="body" idx="1"/>
          </p:nvPr>
        </p:nvSpPr>
        <p:spPr>
          <a:solidFill>
            <a:srgbClr val="FFFFFF"/>
          </a:solidFill>
          <a:ln>
            <a:solidFill>
              <a:srgbClr val="000000"/>
            </a:solidFill>
          </a:ln>
        </p:spPr>
        <p:txBody>
          <a:bodyPr/>
          <a:lstStyle/>
          <a:p>
            <a:r>
              <a:rPr lang="en-US" altLang="it-IT" smtClean="0">
                <a:latin typeface="Times" panose="02020603050405020304" pitchFamily="18" charset="0"/>
              </a:rPr>
              <a:t>Anticipazione sullo Zorzi che è messo alla fine dei metodi</a:t>
            </a:r>
          </a:p>
          <a:p>
            <a:endParaRPr lang="en-US" altLang="it-IT" smtClean="0">
              <a:latin typeface="Times" panose="02020603050405020304" pitchFamily="18" charset="0"/>
            </a:endParaRPr>
          </a:p>
          <a:p>
            <a:r>
              <a:rPr lang="en-US" altLang="it-IT" smtClean="0">
                <a:latin typeface="Times" panose="02020603050405020304" pitchFamily="18" charset="0"/>
              </a:rPr>
              <a:t>Studia le basi neurali delle funzioni mentali. </a:t>
            </a:r>
          </a:p>
        </p:txBody>
      </p:sp>
    </p:spTree>
    <p:extLst>
      <p:ext uri="{BB962C8B-B14F-4D97-AF65-F5344CB8AC3E}">
        <p14:creationId xmlns:p14="http://schemas.microsoft.com/office/powerpoint/2010/main" val="216668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129A31B9-370D-432A-87C0-B42968415969}" type="slidenum">
              <a:rPr lang="en-US" altLang="it-IT" sz="1200"/>
              <a:pPr algn="r"/>
              <a:t>14</a:t>
            </a:fld>
            <a:endParaRPr lang="en-US" altLang="it-IT" sz="1200"/>
          </a:p>
        </p:txBody>
      </p:sp>
      <p:sp>
        <p:nvSpPr>
          <p:cNvPr id="540675" name="Rectangle 2"/>
          <p:cNvSpPr>
            <a:spLocks noGrp="1" noRot="1" noChangeAspect="1" noChangeArrowheads="1" noTextEdit="1"/>
          </p:cNvSpPr>
          <p:nvPr>
            <p:ph type="sldImg"/>
          </p:nvPr>
        </p:nvSpPr>
        <p:spPr>
          <a:solidFill>
            <a:srgbClr val="FFFFFF"/>
          </a:solidFill>
          <a:ln/>
        </p:spPr>
      </p:sp>
      <p:sp>
        <p:nvSpPr>
          <p:cNvPr id="540676" name="Rectangle 3"/>
          <p:cNvSpPr>
            <a:spLocks noGrp="1" noChangeArrowheads="1"/>
          </p:cNvSpPr>
          <p:nvPr>
            <p:ph type="body" idx="1"/>
          </p:nvPr>
        </p:nvSpPr>
        <p:spPr>
          <a:solidFill>
            <a:srgbClr val="FFFFFF"/>
          </a:solidFill>
          <a:ln>
            <a:solidFill>
              <a:srgbClr val="000000"/>
            </a:solidFill>
          </a:ln>
        </p:spPr>
        <p:txBody>
          <a:bodyPr/>
          <a:lstStyle/>
          <a:p>
            <a:r>
              <a:rPr lang="en-US" altLang="it-IT" dirty="0" smtClean="0">
                <a:latin typeface="Times" panose="02020603050405020304" pitchFamily="18" charset="0"/>
              </a:rPr>
              <a:t>Uno </a:t>
            </a:r>
            <a:r>
              <a:rPr lang="en-US" altLang="it-IT" dirty="0" err="1" smtClean="0">
                <a:latin typeface="Times" panose="02020603050405020304" pitchFamily="18" charset="0"/>
              </a:rPr>
              <a:t>dei</a:t>
            </a:r>
            <a:r>
              <a:rPr lang="en-US" altLang="it-IT" dirty="0" smtClean="0">
                <a:latin typeface="Times" panose="02020603050405020304" pitchFamily="18" charset="0"/>
              </a:rPr>
              <a:t> </a:t>
            </a:r>
            <a:r>
              <a:rPr lang="en-US" altLang="it-IT" dirty="0" err="1" smtClean="0">
                <a:latin typeface="Times" panose="02020603050405020304" pitchFamily="18" charset="0"/>
              </a:rPr>
              <a:t>primi</a:t>
            </a:r>
            <a:r>
              <a:rPr lang="en-US" altLang="it-IT" dirty="0" smtClean="0">
                <a:latin typeface="Times" panose="02020603050405020304" pitchFamily="18" charset="0"/>
              </a:rPr>
              <a:t> </a:t>
            </a:r>
            <a:r>
              <a:rPr lang="en-US" altLang="it-IT" dirty="0" err="1" smtClean="0">
                <a:latin typeface="Times" panose="02020603050405020304" pitchFamily="18" charset="0"/>
              </a:rPr>
              <a:t>tentativi</a:t>
            </a:r>
            <a:r>
              <a:rPr lang="en-US" altLang="it-IT" dirty="0" smtClean="0">
                <a:latin typeface="Times" panose="02020603050405020304" pitchFamily="18" charset="0"/>
              </a:rPr>
              <a:t> </a:t>
            </a:r>
            <a:r>
              <a:rPr lang="en-US" altLang="it-IT" dirty="0" err="1" smtClean="0">
                <a:latin typeface="Times" panose="02020603050405020304" pitchFamily="18" charset="0"/>
              </a:rPr>
              <a:t>sulla</a:t>
            </a:r>
            <a:r>
              <a:rPr lang="en-US" altLang="it-IT" dirty="0" smtClean="0">
                <a:latin typeface="Times" panose="02020603050405020304" pitchFamily="18" charset="0"/>
              </a:rPr>
              <a:t> </a:t>
            </a:r>
            <a:r>
              <a:rPr lang="en-US" altLang="it-IT" dirty="0" err="1" smtClean="0">
                <a:latin typeface="Times" panose="02020603050405020304" pitchFamily="18" charset="0"/>
              </a:rPr>
              <a:t>localizzazione</a:t>
            </a:r>
            <a:r>
              <a:rPr lang="en-US" altLang="it-IT" dirty="0" smtClean="0">
                <a:latin typeface="Times" panose="02020603050405020304" pitchFamily="18" charset="0"/>
              </a:rPr>
              <a:t> </a:t>
            </a:r>
            <a:r>
              <a:rPr lang="en-US" altLang="it-IT" dirty="0" err="1" smtClean="0">
                <a:latin typeface="Times" panose="02020603050405020304" pitchFamily="18" charset="0"/>
              </a:rPr>
              <a:t>cerebrale</a:t>
            </a:r>
            <a:r>
              <a:rPr lang="en-US" altLang="it-IT" dirty="0" smtClean="0">
                <a:latin typeface="Times" panose="02020603050405020304" pitchFamily="18" charset="0"/>
              </a:rPr>
              <a:t> </a:t>
            </a:r>
            <a:r>
              <a:rPr lang="en-US" altLang="it-IT" dirty="0" err="1" smtClean="0">
                <a:latin typeface="Times" panose="02020603050405020304" pitchFamily="18" charset="0"/>
              </a:rPr>
              <a:t>delle</a:t>
            </a:r>
            <a:r>
              <a:rPr lang="en-US" altLang="it-IT" dirty="0" smtClean="0">
                <a:latin typeface="Times" panose="02020603050405020304" pitchFamily="18" charset="0"/>
              </a:rPr>
              <a:t> </a:t>
            </a:r>
            <a:r>
              <a:rPr lang="en-US" altLang="it-IT" dirty="0" err="1" smtClean="0">
                <a:latin typeface="Times" panose="02020603050405020304" pitchFamily="18" charset="0"/>
              </a:rPr>
              <a:t>funzioni</a:t>
            </a:r>
            <a:r>
              <a:rPr lang="en-US" altLang="it-IT" dirty="0" smtClean="0">
                <a:latin typeface="Times" panose="02020603050405020304" pitchFamily="18" charset="0"/>
              </a:rPr>
              <a:t> </a:t>
            </a:r>
            <a:r>
              <a:rPr lang="en-US" altLang="it-IT" dirty="0" err="1" smtClean="0">
                <a:latin typeface="Times" panose="02020603050405020304" pitchFamily="18" charset="0"/>
              </a:rPr>
              <a:t>mentali</a:t>
            </a:r>
            <a:r>
              <a:rPr lang="en-US" altLang="it-IT" dirty="0" smtClean="0">
                <a:latin typeface="Times" panose="02020603050405020304" pitchFamily="18" charset="0"/>
              </a:rPr>
              <a:t> </a:t>
            </a:r>
            <a:r>
              <a:rPr lang="en-US" altLang="it-IT" dirty="0" err="1" smtClean="0">
                <a:latin typeface="Times" panose="02020603050405020304" pitchFamily="18" charset="0"/>
              </a:rPr>
              <a:t>risale</a:t>
            </a:r>
            <a:r>
              <a:rPr lang="en-US" altLang="it-IT" dirty="0" smtClean="0">
                <a:latin typeface="Times" panose="02020603050405020304" pitchFamily="18" charset="0"/>
              </a:rPr>
              <a:t> al </a:t>
            </a:r>
            <a:r>
              <a:rPr lang="en-US" altLang="it-IT" dirty="0" err="1" smtClean="0">
                <a:latin typeface="Times" panose="02020603050405020304" pitchFamily="18" charset="0"/>
              </a:rPr>
              <a:t>fisiologo</a:t>
            </a:r>
            <a:r>
              <a:rPr lang="en-US" altLang="it-IT" dirty="0" smtClean="0">
                <a:latin typeface="Times" panose="02020603050405020304" pitchFamily="18" charset="0"/>
              </a:rPr>
              <a:t> </a:t>
            </a:r>
            <a:r>
              <a:rPr lang="en-US" altLang="it-IT" dirty="0" err="1" smtClean="0">
                <a:latin typeface="Times" panose="02020603050405020304" pitchFamily="18" charset="0"/>
              </a:rPr>
              <a:t>tedesco</a:t>
            </a:r>
            <a:r>
              <a:rPr lang="en-US" altLang="it-IT" dirty="0" smtClean="0">
                <a:latin typeface="Times" panose="02020603050405020304" pitchFamily="18" charset="0"/>
              </a:rPr>
              <a:t> Gall, Il quale </a:t>
            </a:r>
            <a:r>
              <a:rPr lang="en-US" altLang="it-IT" dirty="0" err="1" smtClean="0">
                <a:latin typeface="Times" panose="02020603050405020304" pitchFamily="18" charset="0"/>
              </a:rPr>
              <a:t>identificò</a:t>
            </a:r>
            <a:r>
              <a:rPr lang="en-US" altLang="it-IT" dirty="0" smtClean="0">
                <a:latin typeface="Times" panose="02020603050405020304" pitchFamily="18" charset="0"/>
              </a:rPr>
              <a:t> 37 </a:t>
            </a:r>
            <a:r>
              <a:rPr lang="en-US" altLang="it-IT" dirty="0" err="1" smtClean="0">
                <a:latin typeface="Times" panose="02020603050405020304" pitchFamily="18" charset="0"/>
              </a:rPr>
              <a:t>facoltà</a:t>
            </a:r>
            <a:r>
              <a:rPr lang="en-US" altLang="it-IT" dirty="0" smtClean="0">
                <a:latin typeface="Times" panose="02020603050405020304" pitchFamily="18" charset="0"/>
              </a:rPr>
              <a:t> </a:t>
            </a:r>
            <a:r>
              <a:rPr lang="en-US" altLang="it-IT" dirty="0" err="1" smtClean="0">
                <a:latin typeface="Times" panose="02020603050405020304" pitchFamily="18" charset="0"/>
              </a:rPr>
              <a:t>mentali</a:t>
            </a:r>
            <a:r>
              <a:rPr lang="en-US" altLang="it-IT" dirty="0" smtClean="0">
                <a:latin typeface="Times" panose="02020603050405020304" pitchFamily="18" charset="0"/>
              </a:rPr>
              <a:t> e </a:t>
            </a:r>
            <a:r>
              <a:rPr lang="en-US" altLang="it-IT" dirty="0" err="1" smtClean="0">
                <a:latin typeface="Times" panose="02020603050405020304" pitchFamily="18" charset="0"/>
              </a:rPr>
              <a:t>morali</a:t>
            </a:r>
            <a:r>
              <a:rPr lang="en-US" altLang="it-IT" dirty="0" smtClean="0">
                <a:latin typeface="Times" panose="02020603050405020304" pitchFamily="18" charset="0"/>
              </a:rPr>
              <a:t>, qui </a:t>
            </a:r>
            <a:r>
              <a:rPr lang="en-US" altLang="it-IT" dirty="0" err="1" smtClean="0">
                <a:latin typeface="Times" panose="02020603050405020304" pitchFamily="18" charset="0"/>
              </a:rPr>
              <a:t>rappresentate</a:t>
            </a:r>
            <a:r>
              <a:rPr lang="en-US" altLang="it-IT" dirty="0" smtClean="0">
                <a:latin typeface="Times" panose="02020603050405020304" pitchFamily="18" charset="0"/>
              </a:rPr>
              <a:t> </a:t>
            </a:r>
            <a:r>
              <a:rPr lang="en-US" altLang="it-IT" dirty="0" err="1" smtClean="0">
                <a:latin typeface="Times" panose="02020603050405020304" pitchFamily="18" charset="0"/>
              </a:rPr>
              <a:t>sulla</a:t>
            </a:r>
            <a:r>
              <a:rPr lang="en-US" altLang="it-IT" dirty="0" smtClean="0">
                <a:latin typeface="Times" panose="02020603050405020304" pitchFamily="18" charset="0"/>
              </a:rPr>
              <a:t> </a:t>
            </a:r>
            <a:r>
              <a:rPr lang="en-US" altLang="it-IT" dirty="0" err="1" smtClean="0">
                <a:latin typeface="Times" panose="02020603050405020304" pitchFamily="18" charset="0"/>
              </a:rPr>
              <a:t>superficie</a:t>
            </a:r>
            <a:r>
              <a:rPr lang="en-US" altLang="it-IT" dirty="0" smtClean="0">
                <a:latin typeface="Times" panose="02020603050405020304" pitchFamily="18" charset="0"/>
              </a:rPr>
              <a:t> del </a:t>
            </a:r>
            <a:r>
              <a:rPr lang="en-US" altLang="it-IT" dirty="0" err="1" smtClean="0">
                <a:latin typeface="Times" panose="02020603050405020304" pitchFamily="18" charset="0"/>
              </a:rPr>
              <a:t>cranio</a:t>
            </a:r>
            <a:r>
              <a:rPr lang="en-US" altLang="it-IT" dirty="0" smtClean="0">
                <a:latin typeface="Times" panose="02020603050405020304" pitchFamily="18" charset="0"/>
              </a:rPr>
              <a:t> con </a:t>
            </a:r>
            <a:r>
              <a:rPr lang="en-US" altLang="it-IT" dirty="0" err="1" smtClean="0">
                <a:latin typeface="Times" panose="02020603050405020304" pitchFamily="18" charset="0"/>
              </a:rPr>
              <a:t>una</a:t>
            </a:r>
            <a:r>
              <a:rPr lang="en-US" altLang="it-IT" dirty="0" smtClean="0">
                <a:latin typeface="Times" panose="02020603050405020304" pitchFamily="18" charset="0"/>
              </a:rPr>
              <a:t> forma di </a:t>
            </a:r>
            <a:r>
              <a:rPr lang="en-US" altLang="it-IT" dirty="0" err="1" smtClean="0">
                <a:latin typeface="Times" panose="02020603050405020304" pitchFamily="18" charset="0"/>
              </a:rPr>
              <a:t>mappa</a:t>
            </a:r>
            <a:r>
              <a:rPr lang="en-US" altLang="it-IT" dirty="0" smtClean="0">
                <a:latin typeface="Times" panose="02020603050405020304" pitchFamily="18" charset="0"/>
              </a:rPr>
              <a:t>.</a:t>
            </a:r>
            <a:r>
              <a:rPr lang="en-US" altLang="it-IT" baseline="0" dirty="0" smtClean="0">
                <a:latin typeface="Times" panose="02020603050405020304" pitchFamily="18" charset="0"/>
              </a:rPr>
              <a:t> </a:t>
            </a:r>
            <a:r>
              <a:rPr lang="en-US" altLang="it-IT" dirty="0" smtClean="0">
                <a:latin typeface="Times" panose="02020603050405020304" pitchFamily="18" charset="0"/>
              </a:rPr>
              <a:t>Le </a:t>
            </a:r>
            <a:r>
              <a:rPr lang="en-US" altLang="it-IT" dirty="0" err="1" smtClean="0">
                <a:latin typeface="Times" panose="02020603050405020304" pitchFamily="18" charset="0"/>
              </a:rPr>
              <a:t>qualità</a:t>
            </a:r>
            <a:r>
              <a:rPr lang="en-US" altLang="it-IT" dirty="0" smtClean="0">
                <a:latin typeface="Times" panose="02020603050405020304" pitchFamily="18" charset="0"/>
              </a:rPr>
              <a:t> </a:t>
            </a:r>
            <a:r>
              <a:rPr lang="en-US" altLang="it-IT" dirty="0" err="1" smtClean="0">
                <a:latin typeface="Times" panose="02020603050405020304" pitchFamily="18" charset="0"/>
              </a:rPr>
              <a:t>morali</a:t>
            </a:r>
            <a:r>
              <a:rPr lang="en-US" altLang="it-IT" dirty="0" smtClean="0">
                <a:latin typeface="Times" panose="02020603050405020304" pitchFamily="18" charset="0"/>
              </a:rPr>
              <a:t> e </a:t>
            </a:r>
            <a:r>
              <a:rPr lang="en-US" altLang="it-IT" dirty="0" err="1" smtClean="0">
                <a:latin typeface="Times" panose="02020603050405020304" pitchFamily="18" charset="0"/>
              </a:rPr>
              <a:t>intellettuali</a:t>
            </a:r>
            <a:r>
              <a:rPr lang="en-US" altLang="it-IT" dirty="0" smtClean="0">
                <a:latin typeface="Times" panose="02020603050405020304" pitchFamily="18" charset="0"/>
              </a:rPr>
              <a:t> </a:t>
            </a:r>
            <a:r>
              <a:rPr lang="en-US" altLang="it-IT" dirty="0" err="1" smtClean="0">
                <a:latin typeface="Times" panose="02020603050405020304" pitchFamily="18" charset="0"/>
              </a:rPr>
              <a:t>sono</a:t>
            </a:r>
            <a:r>
              <a:rPr lang="en-US" altLang="it-IT" dirty="0" smtClean="0">
                <a:latin typeface="Times" panose="02020603050405020304" pitchFamily="18" charset="0"/>
              </a:rPr>
              <a:t> innate, </a:t>
            </a:r>
            <a:r>
              <a:rPr lang="en-US" altLang="it-IT" dirty="0" err="1" smtClean="0">
                <a:latin typeface="Times" panose="02020603050405020304" pitchFamily="18" charset="0"/>
              </a:rPr>
              <a:t>costituzionali</a:t>
            </a:r>
            <a:r>
              <a:rPr lang="en-US" altLang="it-IT" dirty="0" smtClean="0">
                <a:latin typeface="Times" panose="02020603050405020304" pitchFamily="18" charset="0"/>
              </a:rPr>
              <a:t> • La </a:t>
            </a:r>
            <a:r>
              <a:rPr lang="en-US" altLang="it-IT" dirty="0" err="1" smtClean="0">
                <a:latin typeface="Times" panose="02020603050405020304" pitchFamily="18" charset="0"/>
              </a:rPr>
              <a:t>loro</a:t>
            </a:r>
            <a:r>
              <a:rPr lang="en-US" altLang="it-IT" dirty="0" smtClean="0">
                <a:latin typeface="Times" panose="02020603050405020304" pitchFamily="18" charset="0"/>
              </a:rPr>
              <a:t> </a:t>
            </a:r>
            <a:r>
              <a:rPr lang="en-US" altLang="it-IT" dirty="0" err="1" smtClean="0">
                <a:latin typeface="Times" panose="02020603050405020304" pitchFamily="18" charset="0"/>
              </a:rPr>
              <a:t>natura</a:t>
            </a:r>
            <a:r>
              <a:rPr lang="en-US" altLang="it-IT" dirty="0" smtClean="0">
                <a:latin typeface="Times" panose="02020603050405020304" pitchFamily="18" charset="0"/>
              </a:rPr>
              <a:t> </a:t>
            </a:r>
            <a:r>
              <a:rPr lang="en-US" altLang="it-IT" dirty="0" err="1" smtClean="0">
                <a:latin typeface="Times" panose="02020603050405020304" pitchFamily="18" charset="0"/>
              </a:rPr>
              <a:t>dipende</a:t>
            </a:r>
            <a:r>
              <a:rPr lang="en-US" altLang="it-IT" dirty="0" smtClean="0">
                <a:latin typeface="Times" panose="02020603050405020304" pitchFamily="18" charset="0"/>
              </a:rPr>
              <a:t> </a:t>
            </a:r>
            <a:r>
              <a:rPr lang="en-US" altLang="it-IT" dirty="0" err="1" smtClean="0">
                <a:latin typeface="Times" panose="02020603050405020304" pitchFamily="18" charset="0"/>
              </a:rPr>
              <a:t>dalla</a:t>
            </a:r>
            <a:r>
              <a:rPr lang="en-US" altLang="it-IT" dirty="0" smtClean="0">
                <a:latin typeface="Times" panose="02020603050405020304" pitchFamily="18" charset="0"/>
              </a:rPr>
              <a:t> </a:t>
            </a:r>
            <a:r>
              <a:rPr lang="en-US" altLang="it-IT" dirty="0" err="1" smtClean="0">
                <a:latin typeface="Times" panose="02020603050405020304" pitchFamily="18" charset="0"/>
              </a:rPr>
              <a:t>morfologia</a:t>
            </a:r>
            <a:r>
              <a:rPr lang="en-US" altLang="it-IT" dirty="0" smtClean="0">
                <a:latin typeface="Times" panose="02020603050405020304" pitchFamily="18" charset="0"/>
              </a:rPr>
              <a:t> del </a:t>
            </a:r>
            <a:r>
              <a:rPr lang="en-US" altLang="it-IT" dirty="0" err="1" smtClean="0">
                <a:latin typeface="Times" panose="02020603050405020304" pitchFamily="18" charset="0"/>
              </a:rPr>
              <a:t>cervello</a:t>
            </a:r>
            <a:r>
              <a:rPr lang="en-US" altLang="it-IT" dirty="0" smtClean="0">
                <a:latin typeface="Times" panose="02020603050405020304" pitchFamily="18" charset="0"/>
              </a:rPr>
              <a:t> • Il </a:t>
            </a:r>
            <a:r>
              <a:rPr lang="en-US" altLang="it-IT" dirty="0" err="1" smtClean="0">
                <a:latin typeface="Times" panose="02020603050405020304" pitchFamily="18" charset="0"/>
              </a:rPr>
              <a:t>cervello</a:t>
            </a:r>
            <a:r>
              <a:rPr lang="en-US" altLang="it-IT" dirty="0" smtClean="0">
                <a:latin typeface="Times" panose="02020603050405020304" pitchFamily="18" charset="0"/>
              </a:rPr>
              <a:t> è </a:t>
            </a:r>
            <a:r>
              <a:rPr lang="en-US" altLang="it-IT" dirty="0" err="1" smtClean="0">
                <a:latin typeface="Times" panose="02020603050405020304" pitchFamily="18" charset="0"/>
              </a:rPr>
              <a:t>l’organo</a:t>
            </a:r>
            <a:r>
              <a:rPr lang="en-US" altLang="it-IT" dirty="0" smtClean="0">
                <a:latin typeface="Times" panose="02020603050405020304" pitchFamily="18" charset="0"/>
              </a:rPr>
              <a:t> </a:t>
            </a:r>
            <a:r>
              <a:rPr lang="en-US" altLang="it-IT" dirty="0" err="1" smtClean="0">
                <a:latin typeface="Times" panose="02020603050405020304" pitchFamily="18" charset="0"/>
              </a:rPr>
              <a:t>dalla</a:t>
            </a:r>
            <a:r>
              <a:rPr lang="en-US" altLang="it-IT" dirty="0" smtClean="0">
                <a:latin typeface="Times" panose="02020603050405020304" pitchFamily="18" charset="0"/>
              </a:rPr>
              <a:t> cui </a:t>
            </a:r>
            <a:r>
              <a:rPr lang="en-US" altLang="it-IT" dirty="0" err="1" smtClean="0">
                <a:latin typeface="Times" panose="02020603050405020304" pitchFamily="18" charset="0"/>
              </a:rPr>
              <a:t>azioni</a:t>
            </a:r>
            <a:r>
              <a:rPr lang="en-US" altLang="it-IT" dirty="0" smtClean="0">
                <a:latin typeface="Times" panose="02020603050405020304" pitchFamily="18" charset="0"/>
              </a:rPr>
              <a:t> </a:t>
            </a:r>
            <a:r>
              <a:rPr lang="en-US" altLang="it-IT" dirty="0" err="1" smtClean="0">
                <a:latin typeface="Times" panose="02020603050405020304" pitchFamily="18" charset="0"/>
              </a:rPr>
              <a:t>scaturisce</a:t>
            </a:r>
            <a:r>
              <a:rPr lang="en-US" altLang="it-IT" dirty="0" smtClean="0">
                <a:latin typeface="Times" panose="02020603050405020304" pitchFamily="18" charset="0"/>
              </a:rPr>
              <a:t> </a:t>
            </a:r>
            <a:r>
              <a:rPr lang="en-US" altLang="it-IT" dirty="0" err="1" smtClean="0">
                <a:latin typeface="Times" panose="02020603050405020304" pitchFamily="18" charset="0"/>
              </a:rPr>
              <a:t>l’espressione</a:t>
            </a:r>
            <a:r>
              <a:rPr lang="en-US" altLang="it-IT" dirty="0" smtClean="0">
                <a:latin typeface="Times" panose="02020603050405020304" pitchFamily="18" charset="0"/>
              </a:rPr>
              <a:t> </a:t>
            </a:r>
            <a:r>
              <a:rPr lang="en-US" altLang="it-IT" dirty="0" err="1" smtClean="0">
                <a:latin typeface="Times" panose="02020603050405020304" pitchFamily="18" charset="0"/>
              </a:rPr>
              <a:t>delle</a:t>
            </a:r>
            <a:r>
              <a:rPr lang="en-US" altLang="it-IT" dirty="0" smtClean="0">
                <a:latin typeface="Times" panose="02020603050405020304" pitchFamily="18" charset="0"/>
              </a:rPr>
              <a:t> </a:t>
            </a:r>
            <a:r>
              <a:rPr lang="en-US" altLang="it-IT" dirty="0" err="1" smtClean="0">
                <a:latin typeface="Times" panose="02020603050405020304" pitchFamily="18" charset="0"/>
              </a:rPr>
              <a:t>facoltà</a:t>
            </a:r>
            <a:r>
              <a:rPr lang="en-US" altLang="it-IT" dirty="0" smtClean="0">
                <a:latin typeface="Times" panose="02020603050405020304" pitchFamily="18" charset="0"/>
              </a:rPr>
              <a:t> </a:t>
            </a:r>
            <a:r>
              <a:rPr lang="en-US" altLang="it-IT" dirty="0" err="1" smtClean="0">
                <a:latin typeface="Times" panose="02020603050405020304" pitchFamily="18" charset="0"/>
              </a:rPr>
              <a:t>morali</a:t>
            </a:r>
            <a:r>
              <a:rPr lang="en-US" altLang="it-IT" dirty="0" smtClean="0">
                <a:latin typeface="Times" panose="02020603050405020304" pitchFamily="18" charset="0"/>
              </a:rPr>
              <a:t> e </a:t>
            </a:r>
            <a:r>
              <a:rPr lang="en-US" altLang="it-IT" dirty="0" err="1" smtClean="0">
                <a:latin typeface="Times" panose="02020603050405020304" pitchFamily="18" charset="0"/>
              </a:rPr>
              <a:t>psicologiche</a:t>
            </a:r>
            <a:r>
              <a:rPr lang="en-US" altLang="it-IT" dirty="0" smtClean="0">
                <a:latin typeface="Times" panose="02020603050405020304" pitchFamily="18" charset="0"/>
              </a:rPr>
              <a:t> • Il </a:t>
            </a:r>
            <a:r>
              <a:rPr lang="en-US" altLang="it-IT" dirty="0" err="1" smtClean="0">
                <a:latin typeface="Times" panose="02020603050405020304" pitchFamily="18" charset="0"/>
              </a:rPr>
              <a:t>cervello</a:t>
            </a:r>
            <a:r>
              <a:rPr lang="en-US" altLang="it-IT" dirty="0" smtClean="0">
                <a:latin typeface="Times" panose="02020603050405020304" pitchFamily="18" charset="0"/>
              </a:rPr>
              <a:t> è </a:t>
            </a:r>
            <a:r>
              <a:rPr lang="en-US" altLang="it-IT" dirty="0" err="1" smtClean="0">
                <a:latin typeface="Times" panose="02020603050405020304" pitchFamily="18" charset="0"/>
              </a:rPr>
              <a:t>composto</a:t>
            </a:r>
            <a:r>
              <a:rPr lang="en-US" altLang="it-IT" dirty="0" smtClean="0">
                <a:latin typeface="Times" panose="02020603050405020304" pitchFamily="18" charset="0"/>
              </a:rPr>
              <a:t> di “</a:t>
            </a:r>
            <a:r>
              <a:rPr lang="en-US" altLang="it-IT" dirty="0" err="1" smtClean="0">
                <a:latin typeface="Times" panose="02020603050405020304" pitchFamily="18" charset="0"/>
              </a:rPr>
              <a:t>organi</a:t>
            </a:r>
            <a:r>
              <a:rPr lang="en-US" altLang="it-IT" dirty="0" smtClean="0">
                <a:latin typeface="Times" panose="02020603050405020304" pitchFamily="18" charset="0"/>
              </a:rPr>
              <a:t>” </a:t>
            </a:r>
            <a:r>
              <a:rPr lang="en-US" altLang="it-IT" dirty="0" err="1" smtClean="0">
                <a:latin typeface="Times" panose="02020603050405020304" pitchFamily="18" charset="0"/>
              </a:rPr>
              <a:t>ognuno</a:t>
            </a:r>
            <a:r>
              <a:rPr lang="en-US" altLang="it-IT" dirty="0" smtClean="0">
                <a:latin typeface="Times" panose="02020603050405020304" pitchFamily="18" charset="0"/>
              </a:rPr>
              <a:t> </a:t>
            </a:r>
            <a:r>
              <a:rPr lang="en-US" altLang="it-IT" dirty="0" err="1" smtClean="0">
                <a:latin typeface="Times" panose="02020603050405020304" pitchFamily="18" charset="0"/>
              </a:rPr>
              <a:t>dei</a:t>
            </a:r>
            <a:r>
              <a:rPr lang="en-US" altLang="it-IT" dirty="0" smtClean="0">
                <a:latin typeface="Times" panose="02020603050405020304" pitchFamily="18" charset="0"/>
              </a:rPr>
              <a:t> </a:t>
            </a:r>
            <a:r>
              <a:rPr lang="en-US" altLang="it-IT" dirty="0" err="1" smtClean="0">
                <a:latin typeface="Times" panose="02020603050405020304" pitchFamily="18" charset="0"/>
              </a:rPr>
              <a:t>quali</a:t>
            </a:r>
            <a:r>
              <a:rPr lang="en-US" altLang="it-IT" dirty="0" smtClean="0">
                <a:latin typeface="Times" panose="02020603050405020304" pitchFamily="18" charset="0"/>
              </a:rPr>
              <a:t> </a:t>
            </a:r>
            <a:r>
              <a:rPr lang="en-US" altLang="it-IT" dirty="0" err="1" smtClean="0">
                <a:latin typeface="Times" panose="02020603050405020304" pitchFamily="18" charset="0"/>
              </a:rPr>
              <a:t>preposto</a:t>
            </a:r>
            <a:r>
              <a:rPr lang="en-US" altLang="it-IT" dirty="0" smtClean="0">
                <a:latin typeface="Times" panose="02020603050405020304" pitchFamily="18" charset="0"/>
              </a:rPr>
              <a:t> </a:t>
            </a:r>
            <a:r>
              <a:rPr lang="en-US" altLang="it-IT" dirty="0" err="1" smtClean="0">
                <a:latin typeface="Times" panose="02020603050405020304" pitchFamily="18" charset="0"/>
              </a:rPr>
              <a:t>allo</a:t>
            </a:r>
            <a:r>
              <a:rPr lang="en-US" altLang="it-IT" dirty="0" smtClean="0">
                <a:latin typeface="Times" panose="02020603050405020304" pitchFamily="18" charset="0"/>
              </a:rPr>
              <a:t> </a:t>
            </a:r>
            <a:r>
              <a:rPr lang="en-US" altLang="it-IT" dirty="0" err="1" smtClean="0">
                <a:latin typeface="Times" panose="02020603050405020304" pitchFamily="18" charset="0"/>
              </a:rPr>
              <a:t>svolgimento</a:t>
            </a:r>
            <a:r>
              <a:rPr lang="en-US" altLang="it-IT" dirty="0" smtClean="0">
                <a:latin typeface="Times" panose="02020603050405020304" pitchFamily="18" charset="0"/>
              </a:rPr>
              <a:t> di </a:t>
            </a:r>
            <a:r>
              <a:rPr lang="en-US" altLang="it-IT" dirty="0" err="1" smtClean="0">
                <a:latin typeface="Times" panose="02020603050405020304" pitchFamily="18" charset="0"/>
              </a:rPr>
              <a:t>una</a:t>
            </a:r>
            <a:r>
              <a:rPr lang="en-US" altLang="it-IT" dirty="0" smtClean="0">
                <a:latin typeface="Times" panose="02020603050405020304" pitchFamily="18" charset="0"/>
              </a:rPr>
              <a:t> </a:t>
            </a:r>
            <a:r>
              <a:rPr lang="en-US" altLang="it-IT" dirty="0" err="1" smtClean="0">
                <a:latin typeface="Times" panose="02020603050405020304" pitchFamily="18" charset="0"/>
              </a:rPr>
              <a:t>funzione</a:t>
            </a:r>
            <a:r>
              <a:rPr lang="en-US" altLang="it-IT" dirty="0" smtClean="0">
                <a:latin typeface="Times" panose="02020603050405020304" pitchFamily="18" charset="0"/>
              </a:rPr>
              <a:t> morale o </a:t>
            </a:r>
            <a:r>
              <a:rPr lang="en-US" altLang="it-IT" dirty="0" err="1" smtClean="0">
                <a:latin typeface="Times" panose="02020603050405020304" pitchFamily="18" charset="0"/>
              </a:rPr>
              <a:t>psicologica</a:t>
            </a:r>
            <a:r>
              <a:rPr lang="en-US" altLang="it-IT" dirty="0" smtClean="0">
                <a:latin typeface="Times" panose="02020603050405020304" pitchFamily="18" charset="0"/>
              </a:rPr>
              <a:t>.</a:t>
            </a:r>
            <a:r>
              <a:rPr lang="en-US" altLang="it-IT" baseline="0" dirty="0" smtClean="0">
                <a:latin typeface="Times" panose="02020603050405020304" pitchFamily="18" charset="0"/>
              </a:rPr>
              <a:t> </a:t>
            </a:r>
            <a:r>
              <a:rPr lang="en-US" altLang="it-IT" dirty="0" err="1" smtClean="0">
                <a:latin typeface="Times" panose="02020603050405020304" pitchFamily="18" charset="0"/>
              </a:rPr>
              <a:t>Oggi</a:t>
            </a:r>
            <a:r>
              <a:rPr lang="en-US" altLang="it-IT" dirty="0" smtClean="0">
                <a:latin typeface="Times" panose="02020603050405020304" pitchFamily="18" charset="0"/>
              </a:rPr>
              <a:t> </a:t>
            </a:r>
            <a:r>
              <a:rPr lang="en-US" altLang="it-IT" dirty="0" err="1" smtClean="0">
                <a:latin typeface="Times" panose="02020603050405020304" pitchFamily="18" charset="0"/>
              </a:rPr>
              <a:t>queste</a:t>
            </a:r>
            <a:r>
              <a:rPr lang="en-US" altLang="it-IT" dirty="0" smtClean="0">
                <a:latin typeface="Times" panose="02020603050405020304" pitchFamily="18" charset="0"/>
              </a:rPr>
              <a:t> </a:t>
            </a:r>
            <a:r>
              <a:rPr lang="en-US" altLang="it-IT" dirty="0" err="1" smtClean="0">
                <a:latin typeface="Times" panose="02020603050405020304" pitchFamily="18" charset="0"/>
              </a:rPr>
              <a:t>facoltà</a:t>
            </a:r>
            <a:r>
              <a:rPr lang="en-US" altLang="it-IT" dirty="0" smtClean="0">
                <a:latin typeface="Times" panose="02020603050405020304" pitchFamily="18" charset="0"/>
              </a:rPr>
              <a:t> e </a:t>
            </a:r>
            <a:r>
              <a:rPr lang="en-US" altLang="it-IT" dirty="0" err="1" smtClean="0">
                <a:latin typeface="Times" panose="02020603050405020304" pitchFamily="18" charset="0"/>
              </a:rPr>
              <a:t>questa</a:t>
            </a:r>
            <a:r>
              <a:rPr lang="en-US" altLang="it-IT" dirty="0" smtClean="0">
                <a:latin typeface="Times" panose="02020603050405020304" pitchFamily="18" charset="0"/>
              </a:rPr>
              <a:t> </a:t>
            </a:r>
            <a:r>
              <a:rPr lang="en-US" altLang="it-IT" dirty="0" err="1" smtClean="0">
                <a:latin typeface="Times" panose="02020603050405020304" pitchFamily="18" charset="0"/>
              </a:rPr>
              <a:t>descrizione</a:t>
            </a:r>
            <a:r>
              <a:rPr lang="en-US" altLang="it-IT" dirty="0" smtClean="0">
                <a:latin typeface="Times" panose="02020603050405020304" pitchFamily="18" charset="0"/>
              </a:rPr>
              <a:t> </a:t>
            </a:r>
            <a:r>
              <a:rPr lang="en-US" altLang="it-IT" dirty="0" err="1" smtClean="0">
                <a:latin typeface="Times" panose="02020603050405020304" pitchFamily="18" charset="0"/>
              </a:rPr>
              <a:t>delle</a:t>
            </a:r>
            <a:r>
              <a:rPr lang="en-US" altLang="it-IT" dirty="0" smtClean="0">
                <a:latin typeface="Times" panose="02020603050405020304" pitchFamily="18" charset="0"/>
              </a:rPr>
              <a:t> </a:t>
            </a:r>
            <a:r>
              <a:rPr lang="en-US" altLang="it-IT" dirty="0" err="1" smtClean="0">
                <a:latin typeface="Times" panose="02020603050405020304" pitchFamily="18" charset="0"/>
              </a:rPr>
              <a:t>caratteristiche</a:t>
            </a:r>
            <a:r>
              <a:rPr lang="en-US" altLang="it-IT" dirty="0" smtClean="0">
                <a:latin typeface="Times" panose="02020603050405020304" pitchFamily="18" charset="0"/>
              </a:rPr>
              <a:t> </a:t>
            </a:r>
            <a:r>
              <a:rPr lang="en-US" altLang="it-IT" dirty="0" err="1" smtClean="0">
                <a:latin typeface="Times" panose="02020603050405020304" pitchFamily="18" charset="0"/>
              </a:rPr>
              <a:t>neurologiche</a:t>
            </a:r>
            <a:r>
              <a:rPr lang="en-US" altLang="it-IT" dirty="0" smtClean="0">
                <a:latin typeface="Times" panose="02020603050405020304" pitchFamily="18" charset="0"/>
              </a:rPr>
              <a:t> </a:t>
            </a:r>
            <a:r>
              <a:rPr lang="en-US" altLang="it-IT" dirty="0" err="1" smtClean="0">
                <a:latin typeface="Times" panose="02020603050405020304" pitchFamily="18" charset="0"/>
              </a:rPr>
              <a:t>dell’organo</a:t>
            </a:r>
            <a:r>
              <a:rPr lang="en-US" altLang="it-IT" dirty="0" smtClean="0">
                <a:latin typeface="Times" panose="02020603050405020304" pitchFamily="18" charset="0"/>
              </a:rPr>
              <a:t> </a:t>
            </a:r>
            <a:r>
              <a:rPr lang="en-US" altLang="it-IT" dirty="0" err="1" smtClean="0">
                <a:latin typeface="Times" panose="02020603050405020304" pitchFamily="18" charset="0"/>
              </a:rPr>
              <a:t>centrale</a:t>
            </a:r>
            <a:r>
              <a:rPr lang="en-US" altLang="it-IT" dirty="0" smtClean="0">
                <a:latin typeface="Times" panose="02020603050405020304" pitchFamily="18" charset="0"/>
              </a:rPr>
              <a:t> ci </a:t>
            </a:r>
            <a:r>
              <a:rPr lang="en-US" altLang="it-IT" dirty="0" err="1" smtClean="0">
                <a:latin typeface="Times" panose="02020603050405020304" pitchFamily="18" charset="0"/>
              </a:rPr>
              <a:t>fanno</a:t>
            </a:r>
            <a:r>
              <a:rPr lang="en-US" altLang="it-IT" dirty="0" smtClean="0">
                <a:latin typeface="Times" panose="02020603050405020304" pitchFamily="18" charset="0"/>
              </a:rPr>
              <a:t> </a:t>
            </a:r>
            <a:r>
              <a:rPr lang="en-US" altLang="it-IT" dirty="0" err="1" smtClean="0">
                <a:latin typeface="Times" panose="02020603050405020304" pitchFamily="18" charset="0"/>
              </a:rPr>
              <a:t>sorridere</a:t>
            </a:r>
            <a:r>
              <a:rPr lang="en-US" altLang="it-IT" dirty="0" smtClean="0">
                <a:latin typeface="Times" panose="02020603050405020304" pitchFamily="18" charset="0"/>
              </a:rPr>
              <a:t>.</a:t>
            </a:r>
          </a:p>
          <a:p>
            <a:endParaRPr lang="en-US" altLang="it-IT" dirty="0" smtClean="0">
              <a:latin typeface="Times" panose="02020603050405020304" pitchFamily="18" charset="0"/>
            </a:endParaRPr>
          </a:p>
          <a:p>
            <a:r>
              <a:rPr lang="en-US" altLang="it-IT" dirty="0" smtClean="0">
                <a:latin typeface="Times" panose="02020603050405020304" pitchFamily="18" charset="0"/>
              </a:rPr>
              <a:t>http://www.historyofphrenology.org.uk/</a:t>
            </a:r>
          </a:p>
          <a:p>
            <a:endParaRPr lang="en-US" altLang="it-IT" dirty="0" smtClean="0">
              <a:latin typeface="Times" panose="02020603050405020304" pitchFamily="18" charset="0"/>
            </a:endParaRPr>
          </a:p>
        </p:txBody>
      </p:sp>
    </p:spTree>
    <p:extLst>
      <p:ext uri="{BB962C8B-B14F-4D97-AF65-F5344CB8AC3E}">
        <p14:creationId xmlns:p14="http://schemas.microsoft.com/office/powerpoint/2010/main" val="297479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latin typeface="Times" panose="02020603050405020304" pitchFamily="18" charset="0"/>
              </a:rPr>
              <a:t>Pur speculativa è stata la prima dottrina a postulare sistematicamente la connessione tra facoltà psicologiche e dimensione anatomo-funzionale del cervello • Ha gettato le basi per il programma di ricerca della localizzazione delle funzioni cerebrali</a:t>
            </a:r>
          </a:p>
        </p:txBody>
      </p:sp>
    </p:spTree>
    <p:extLst>
      <p:ext uri="{BB962C8B-B14F-4D97-AF65-F5344CB8AC3E}">
        <p14:creationId xmlns:p14="http://schemas.microsoft.com/office/powerpoint/2010/main" val="272520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0050D913-6D0D-4325-85E8-8D7CE1D92153}" type="slidenum">
              <a:rPr lang="en-US" altLang="it-IT" sz="1200"/>
              <a:pPr algn="r"/>
              <a:t>16</a:t>
            </a:fld>
            <a:endParaRPr lang="en-US" altLang="it-IT" sz="1200"/>
          </a:p>
        </p:txBody>
      </p:sp>
      <p:sp>
        <p:nvSpPr>
          <p:cNvPr id="542723" name="Rectangle 2"/>
          <p:cNvSpPr>
            <a:spLocks noGrp="1" noRot="1" noChangeAspect="1" noChangeArrowheads="1" noTextEdit="1"/>
          </p:cNvSpPr>
          <p:nvPr>
            <p:ph type="sldImg"/>
          </p:nvPr>
        </p:nvSpPr>
        <p:spPr>
          <a:solidFill>
            <a:srgbClr val="FFFFFF"/>
          </a:solidFill>
          <a:ln/>
        </p:spPr>
      </p:sp>
      <p:sp>
        <p:nvSpPr>
          <p:cNvPr id="542724" name="Rectangle 3"/>
          <p:cNvSpPr>
            <a:spLocks noGrp="1" noChangeArrowheads="1"/>
          </p:cNvSpPr>
          <p:nvPr>
            <p:ph type="body" idx="1"/>
          </p:nvPr>
        </p:nvSpPr>
        <p:spPr>
          <a:solidFill>
            <a:srgbClr val="FFFFFF"/>
          </a:solidFill>
          <a:ln>
            <a:solidFill>
              <a:srgbClr val="000000"/>
            </a:solidFill>
          </a:ln>
        </p:spPr>
        <p:txBody>
          <a:bodyPr/>
          <a:lstStyle/>
          <a:p>
            <a:r>
              <a:rPr lang="en-US" altLang="it-IT" dirty="0" err="1" smtClean="0">
                <a:latin typeface="Times" panose="02020603050405020304" pitchFamily="18" charset="0"/>
              </a:rPr>
              <a:t>Broca</a:t>
            </a:r>
            <a:r>
              <a:rPr lang="en-US" altLang="it-IT" dirty="0" smtClean="0">
                <a:latin typeface="Times" panose="02020603050405020304" pitchFamily="18" charset="0"/>
              </a:rPr>
              <a:t> e </a:t>
            </a:r>
            <a:r>
              <a:rPr lang="en-US" altLang="it-IT" dirty="0" err="1" smtClean="0">
                <a:latin typeface="Times" panose="02020603050405020304" pitchFamily="18" charset="0"/>
              </a:rPr>
              <a:t>Wernike</a:t>
            </a:r>
            <a:r>
              <a:rPr lang="en-US" altLang="it-IT" dirty="0" smtClean="0">
                <a:latin typeface="Times" panose="02020603050405020304" pitchFamily="18" charset="0"/>
              </a:rPr>
              <a:t> </a:t>
            </a:r>
            <a:r>
              <a:rPr lang="en-US" altLang="it-IT" dirty="0" err="1" smtClean="0">
                <a:latin typeface="Times" panose="02020603050405020304" pitchFamily="18" charset="0"/>
              </a:rPr>
              <a:t>furono</a:t>
            </a:r>
            <a:r>
              <a:rPr lang="en-US" altLang="it-IT" dirty="0" smtClean="0">
                <a:latin typeface="Times" panose="02020603050405020304" pitchFamily="18" charset="0"/>
              </a:rPr>
              <a:t> I </a:t>
            </a:r>
            <a:r>
              <a:rPr lang="en-US" altLang="it-IT" dirty="0" err="1" smtClean="0">
                <a:latin typeface="Times" panose="02020603050405020304" pitchFamily="18" charset="0"/>
              </a:rPr>
              <a:t>primi</a:t>
            </a:r>
            <a:r>
              <a:rPr lang="en-US" altLang="it-IT" dirty="0" smtClean="0">
                <a:latin typeface="Times" panose="02020603050405020304" pitchFamily="18" charset="0"/>
              </a:rPr>
              <a:t> a </a:t>
            </a:r>
            <a:r>
              <a:rPr lang="en-US" altLang="it-IT" dirty="0" err="1" smtClean="0">
                <a:latin typeface="Times" panose="02020603050405020304" pitchFamily="18" charset="0"/>
              </a:rPr>
              <a:t>collegare</a:t>
            </a:r>
            <a:r>
              <a:rPr lang="en-US" altLang="it-IT" dirty="0" smtClean="0">
                <a:latin typeface="Times" panose="02020603050405020304" pitchFamily="18" charset="0"/>
              </a:rPr>
              <a:t> </a:t>
            </a:r>
            <a:r>
              <a:rPr lang="en-US" altLang="it-IT" dirty="0" err="1" smtClean="0">
                <a:latin typeface="Times" panose="02020603050405020304" pitchFamily="18" charset="0"/>
              </a:rPr>
              <a:t>connessioni</a:t>
            </a:r>
            <a:r>
              <a:rPr lang="en-US" altLang="it-IT" dirty="0" smtClean="0">
                <a:latin typeface="Times" panose="02020603050405020304" pitchFamily="18" charset="0"/>
              </a:rPr>
              <a:t> </a:t>
            </a:r>
            <a:r>
              <a:rPr lang="en-US" altLang="it-IT" dirty="0" err="1" smtClean="0">
                <a:latin typeface="Times" panose="02020603050405020304" pitchFamily="18" charset="0"/>
              </a:rPr>
              <a:t>cerebrali</a:t>
            </a:r>
            <a:r>
              <a:rPr lang="en-US" altLang="it-IT" dirty="0" smtClean="0">
                <a:latin typeface="Times" panose="02020603050405020304" pitchFamily="18" charset="0"/>
              </a:rPr>
              <a:t> e </a:t>
            </a:r>
            <a:r>
              <a:rPr lang="en-US" altLang="it-IT" dirty="0" err="1" smtClean="0">
                <a:latin typeface="Times" panose="02020603050405020304" pitchFamily="18" charset="0"/>
              </a:rPr>
              <a:t>disturbi</a:t>
            </a:r>
            <a:r>
              <a:rPr lang="en-US" altLang="it-IT" dirty="0" smtClean="0">
                <a:latin typeface="Times" panose="02020603050405020304" pitchFamily="18" charset="0"/>
              </a:rPr>
              <a:t> </a:t>
            </a:r>
            <a:r>
              <a:rPr lang="en-US" altLang="it-IT" dirty="0" err="1" smtClean="0">
                <a:latin typeface="Times" panose="02020603050405020304" pitchFamily="18" charset="0"/>
              </a:rPr>
              <a:t>afasici</a:t>
            </a:r>
            <a:r>
              <a:rPr lang="en-US" altLang="it-IT" dirty="0" smtClean="0">
                <a:latin typeface="Times" panose="02020603050405020304" pitchFamily="18" charset="0"/>
              </a:rPr>
              <a:t>. </a:t>
            </a:r>
          </a:p>
          <a:p>
            <a:r>
              <a:rPr lang="en-US" altLang="it-IT" dirty="0" smtClean="0">
                <a:latin typeface="Times" panose="02020603050405020304" pitchFamily="18" charset="0"/>
              </a:rPr>
              <a:t>Lo studio del </a:t>
            </a:r>
            <a:r>
              <a:rPr lang="en-US" altLang="it-IT" dirty="0" err="1" smtClean="0">
                <a:latin typeface="Times" panose="02020603050405020304" pitchFamily="18" charset="0"/>
              </a:rPr>
              <a:t>cervello</a:t>
            </a:r>
            <a:r>
              <a:rPr lang="en-US" altLang="it-IT" dirty="0" smtClean="0">
                <a:latin typeface="Times" panose="02020603050405020304" pitchFamily="18" charset="0"/>
              </a:rPr>
              <a:t> di M. </a:t>
            </a:r>
            <a:r>
              <a:rPr lang="en-US" altLang="it-IT" dirty="0" err="1" smtClean="0">
                <a:latin typeface="Times" panose="02020603050405020304" pitchFamily="18" charset="0"/>
              </a:rPr>
              <a:t>Leborgne</a:t>
            </a:r>
            <a:r>
              <a:rPr lang="en-US" altLang="it-IT" dirty="0" smtClean="0">
                <a:latin typeface="Times" panose="02020603050405020304" pitchFamily="18" charset="0"/>
              </a:rPr>
              <a:t> ("Tan"), un </a:t>
            </a:r>
            <a:r>
              <a:rPr lang="en-US" altLang="it-IT" dirty="0" err="1" smtClean="0">
                <a:latin typeface="Times" panose="02020603050405020304" pitchFamily="18" charset="0"/>
              </a:rPr>
              <a:t>paziente</a:t>
            </a:r>
            <a:r>
              <a:rPr lang="en-US" altLang="it-IT" dirty="0" smtClean="0">
                <a:latin typeface="Times" panose="02020603050405020304" pitchFamily="18" charset="0"/>
              </a:rPr>
              <a:t> </a:t>
            </a:r>
            <a:r>
              <a:rPr lang="en-US" altLang="it-IT" dirty="0" err="1" smtClean="0">
                <a:latin typeface="Times" panose="02020603050405020304" pitchFamily="18" charset="0"/>
              </a:rPr>
              <a:t>afasico</a:t>
            </a:r>
            <a:r>
              <a:rPr lang="en-US" altLang="it-IT" dirty="0" smtClean="0">
                <a:latin typeface="Times" panose="02020603050405020304" pitchFamily="18" charset="0"/>
              </a:rPr>
              <a:t> </a:t>
            </a:r>
            <a:r>
              <a:rPr lang="en-US" altLang="it-IT" dirty="0" err="1" smtClean="0">
                <a:latin typeface="Times" panose="02020603050405020304" pitchFamily="18" charset="0"/>
              </a:rPr>
              <a:t>ed</a:t>
            </a:r>
            <a:r>
              <a:rPr lang="en-US" altLang="it-IT" dirty="0" smtClean="0">
                <a:latin typeface="Times" panose="02020603050405020304" pitchFamily="18" charset="0"/>
              </a:rPr>
              <a:t> </a:t>
            </a:r>
            <a:r>
              <a:rPr lang="en-US" altLang="it-IT" dirty="0" err="1" smtClean="0">
                <a:latin typeface="Times" panose="02020603050405020304" pitchFamily="18" charset="0"/>
              </a:rPr>
              <a:t>emiplegico</a:t>
            </a:r>
            <a:r>
              <a:rPr lang="en-US" altLang="it-IT" dirty="0" smtClean="0">
                <a:latin typeface="Times" panose="02020603050405020304" pitchFamily="18" charset="0"/>
              </a:rPr>
              <a:t> e la </a:t>
            </a:r>
            <a:r>
              <a:rPr lang="en-US" altLang="it-IT" dirty="0" err="1" smtClean="0">
                <a:latin typeface="Times" panose="02020603050405020304" pitchFamily="18" charset="0"/>
              </a:rPr>
              <a:t>scoperta</a:t>
            </a:r>
            <a:r>
              <a:rPr lang="en-US" altLang="it-IT" dirty="0" smtClean="0">
                <a:latin typeface="Times" panose="02020603050405020304" pitchFamily="18" charset="0"/>
              </a:rPr>
              <a:t> </a:t>
            </a:r>
            <a:r>
              <a:rPr lang="en-US" altLang="it-IT" dirty="0" err="1" smtClean="0">
                <a:latin typeface="Times" panose="02020603050405020304" pitchFamily="18" charset="0"/>
              </a:rPr>
              <a:t>della</a:t>
            </a:r>
            <a:r>
              <a:rPr lang="en-US" altLang="it-IT" dirty="0" smtClean="0">
                <a:latin typeface="Times" panose="02020603050405020304" pitchFamily="18" charset="0"/>
              </a:rPr>
              <a:t> </a:t>
            </a:r>
            <a:r>
              <a:rPr lang="en-US" altLang="it-IT" dirty="0" err="1" smtClean="0">
                <a:latin typeface="Times" panose="02020603050405020304" pitchFamily="18" charset="0"/>
              </a:rPr>
              <a:t>localizzazione</a:t>
            </a:r>
            <a:r>
              <a:rPr lang="en-US" altLang="it-IT" dirty="0" smtClean="0">
                <a:latin typeface="Times" panose="02020603050405020304" pitchFamily="18" charset="0"/>
              </a:rPr>
              <a:t> del </a:t>
            </a:r>
            <a:r>
              <a:rPr lang="en-US" altLang="it-IT" dirty="0" err="1" smtClean="0">
                <a:latin typeface="Times" panose="02020603050405020304" pitchFamily="18" charset="0"/>
              </a:rPr>
              <a:t>linguaggio</a:t>
            </a:r>
            <a:r>
              <a:rPr lang="en-US" altLang="it-IT" dirty="0" smtClean="0">
                <a:latin typeface="Times" panose="02020603050405020304" pitchFamily="18" charset="0"/>
              </a:rPr>
              <a:t>. </a:t>
            </a:r>
            <a:r>
              <a:rPr lang="en-US" altLang="it-IT" baseline="0" dirty="0" smtClean="0">
                <a:latin typeface="Times" panose="02020603050405020304" pitchFamily="18" charset="0"/>
              </a:rPr>
              <a:t> </a:t>
            </a:r>
            <a:r>
              <a:rPr lang="en-US" altLang="it-IT" dirty="0" err="1" smtClean="0">
                <a:latin typeface="Times" panose="02020603050405020304" pitchFamily="18" charset="0"/>
              </a:rPr>
              <a:t>Che</a:t>
            </a:r>
            <a:r>
              <a:rPr lang="en-US" altLang="it-IT" dirty="0" smtClean="0">
                <a:latin typeface="Times" panose="02020603050405020304" pitchFamily="18" charset="0"/>
              </a:rPr>
              <a:t> </a:t>
            </a:r>
            <a:r>
              <a:rPr lang="en-US" altLang="it-IT" dirty="0" err="1" smtClean="0">
                <a:latin typeface="Times" panose="02020603050405020304" pitchFamily="18" charset="0"/>
              </a:rPr>
              <a:t>portò</a:t>
            </a:r>
            <a:r>
              <a:rPr lang="en-US" altLang="it-IT" dirty="0" smtClean="0">
                <a:latin typeface="Times" panose="02020603050405020304" pitchFamily="18" charset="0"/>
              </a:rPr>
              <a:t> </a:t>
            </a:r>
            <a:r>
              <a:rPr lang="en-US" altLang="it-IT" dirty="0" err="1" smtClean="0">
                <a:latin typeface="Times" panose="02020603050405020304" pitchFamily="18" charset="0"/>
              </a:rPr>
              <a:t>alle</a:t>
            </a:r>
            <a:r>
              <a:rPr lang="en-US" altLang="it-IT" dirty="0" smtClean="0">
                <a:latin typeface="Times" panose="02020603050405020304" pitchFamily="18" charset="0"/>
              </a:rPr>
              <a:t> prime </a:t>
            </a:r>
            <a:r>
              <a:rPr lang="en-US" altLang="it-IT" dirty="0" err="1" smtClean="0">
                <a:latin typeface="Times" panose="02020603050405020304" pitchFamily="18" charset="0"/>
              </a:rPr>
              <a:t>proposte</a:t>
            </a:r>
            <a:r>
              <a:rPr lang="en-US" altLang="it-IT" dirty="0" smtClean="0">
                <a:latin typeface="Times" panose="02020603050405020304" pitchFamily="18" charset="0"/>
              </a:rPr>
              <a:t> di </a:t>
            </a:r>
            <a:r>
              <a:rPr lang="en-US" altLang="it-IT" dirty="0" err="1" smtClean="0">
                <a:latin typeface="Times" panose="02020603050405020304" pitchFamily="18" charset="0"/>
              </a:rPr>
              <a:t>modelli</a:t>
            </a:r>
            <a:r>
              <a:rPr lang="en-US" altLang="it-IT" dirty="0" smtClean="0">
                <a:latin typeface="Times" panose="02020603050405020304" pitchFamily="18" charset="0"/>
              </a:rPr>
              <a:t> </a:t>
            </a:r>
            <a:r>
              <a:rPr lang="en-US" altLang="it-IT" dirty="0" err="1" smtClean="0">
                <a:latin typeface="Times" panose="02020603050405020304" pitchFamily="18" charset="0"/>
              </a:rPr>
              <a:t>anatomo-funzionali</a:t>
            </a:r>
            <a:r>
              <a:rPr lang="en-US" altLang="it-IT" dirty="0" smtClean="0">
                <a:latin typeface="Times" panose="02020603050405020304" pitchFamily="18" charset="0"/>
              </a:rPr>
              <a:t> in cui </a:t>
            </a:r>
            <a:r>
              <a:rPr lang="en-US" altLang="it-IT" dirty="0" err="1" smtClean="0">
                <a:latin typeface="Times" panose="02020603050405020304" pitchFamily="18" charset="0"/>
              </a:rPr>
              <a:t>il</a:t>
            </a:r>
            <a:r>
              <a:rPr lang="en-US" altLang="it-IT" dirty="0" smtClean="0">
                <a:latin typeface="Times" panose="02020603050405020304" pitchFamily="18" charset="0"/>
              </a:rPr>
              <a:t> </a:t>
            </a:r>
            <a:r>
              <a:rPr lang="en-US" altLang="it-IT" dirty="0" err="1" smtClean="0">
                <a:latin typeface="Times" panose="02020603050405020304" pitchFamily="18" charset="0"/>
              </a:rPr>
              <a:t>linguaggio</a:t>
            </a:r>
            <a:r>
              <a:rPr lang="en-US" altLang="it-IT" dirty="0" smtClean="0">
                <a:latin typeface="Times" panose="02020603050405020304" pitchFamily="18" charset="0"/>
              </a:rPr>
              <a:t> </a:t>
            </a:r>
            <a:r>
              <a:rPr lang="en-US" altLang="it-IT" dirty="0" err="1" smtClean="0">
                <a:latin typeface="Times" panose="02020603050405020304" pitchFamily="18" charset="0"/>
              </a:rPr>
              <a:t>veniva</a:t>
            </a:r>
            <a:r>
              <a:rPr lang="en-US" altLang="it-IT" dirty="0" smtClean="0">
                <a:latin typeface="Times" panose="02020603050405020304" pitchFamily="18" charset="0"/>
              </a:rPr>
              <a:t> </a:t>
            </a:r>
            <a:r>
              <a:rPr lang="en-US" altLang="it-IT" dirty="0" err="1" smtClean="0">
                <a:latin typeface="Times" panose="02020603050405020304" pitchFamily="18" charset="0"/>
              </a:rPr>
              <a:t>suddiviso</a:t>
            </a:r>
            <a:r>
              <a:rPr lang="en-US" altLang="it-IT" dirty="0" smtClean="0">
                <a:latin typeface="Times" panose="02020603050405020304" pitchFamily="18" charset="0"/>
              </a:rPr>
              <a:t> in </a:t>
            </a:r>
            <a:r>
              <a:rPr lang="en-US" altLang="it-IT" dirty="0" err="1" smtClean="0">
                <a:latin typeface="Times" panose="02020603050405020304" pitchFamily="18" charset="0"/>
              </a:rPr>
              <a:t>componenti</a:t>
            </a:r>
            <a:r>
              <a:rPr lang="en-US" altLang="it-IT" dirty="0" smtClean="0">
                <a:latin typeface="Times" panose="02020603050405020304" pitchFamily="18" charset="0"/>
              </a:rPr>
              <a:t> separate: </a:t>
            </a:r>
            <a:r>
              <a:rPr lang="en-US" altLang="it-IT" dirty="0" err="1" smtClean="0">
                <a:latin typeface="Times" panose="02020603050405020304" pitchFamily="18" charset="0"/>
              </a:rPr>
              <a:t>produzione</a:t>
            </a:r>
            <a:r>
              <a:rPr lang="en-US" altLang="it-IT" dirty="0" smtClean="0">
                <a:latin typeface="Times" panose="02020603050405020304" pitchFamily="18" charset="0"/>
              </a:rPr>
              <a:t>, </a:t>
            </a:r>
            <a:r>
              <a:rPr lang="en-US" altLang="it-IT" dirty="0" err="1" smtClean="0">
                <a:latin typeface="Times" panose="02020603050405020304" pitchFamily="18" charset="0"/>
              </a:rPr>
              <a:t>comprensione</a:t>
            </a:r>
            <a:r>
              <a:rPr lang="en-US" altLang="it-IT" dirty="0" smtClean="0">
                <a:latin typeface="Times" panose="02020603050405020304" pitchFamily="18" charset="0"/>
              </a:rPr>
              <a:t>, </a:t>
            </a:r>
            <a:r>
              <a:rPr lang="en-US" altLang="it-IT" dirty="0" err="1" smtClean="0">
                <a:latin typeface="Times" panose="02020603050405020304" pitchFamily="18" charset="0"/>
              </a:rPr>
              <a:t>lettura</a:t>
            </a:r>
            <a:r>
              <a:rPr lang="en-US" altLang="it-IT" dirty="0" smtClean="0">
                <a:latin typeface="Times" panose="02020603050405020304" pitchFamily="18" charset="0"/>
              </a:rPr>
              <a:t> etc. Per Wernicke la </a:t>
            </a:r>
            <a:r>
              <a:rPr lang="en-US" altLang="it-IT" dirty="0" err="1" smtClean="0">
                <a:latin typeface="Times" panose="02020603050405020304" pitchFamily="18" charset="0"/>
              </a:rPr>
              <a:t>produzione</a:t>
            </a:r>
            <a:r>
              <a:rPr lang="en-US" altLang="it-IT" dirty="0" smtClean="0">
                <a:latin typeface="Times" panose="02020603050405020304" pitchFamily="18" charset="0"/>
              </a:rPr>
              <a:t> del </a:t>
            </a:r>
            <a:r>
              <a:rPr lang="en-US" altLang="it-IT" dirty="0" err="1" smtClean="0">
                <a:latin typeface="Times" panose="02020603050405020304" pitchFamily="18" charset="0"/>
              </a:rPr>
              <a:t>linguaggio</a:t>
            </a:r>
            <a:r>
              <a:rPr lang="en-US" altLang="it-IT" dirty="0" smtClean="0">
                <a:latin typeface="Times" panose="02020603050405020304" pitchFamily="18" charset="0"/>
              </a:rPr>
              <a:t> è </a:t>
            </a:r>
            <a:r>
              <a:rPr lang="en-US" altLang="it-IT" dirty="0" err="1" smtClean="0">
                <a:latin typeface="Times" panose="02020603050405020304" pitchFamily="18" charset="0"/>
              </a:rPr>
              <a:t>nell’area</a:t>
            </a:r>
            <a:r>
              <a:rPr lang="en-US" altLang="it-IT" dirty="0" smtClean="0">
                <a:latin typeface="Times" panose="02020603050405020304" pitchFamily="18" charset="0"/>
              </a:rPr>
              <a:t> di </a:t>
            </a:r>
            <a:r>
              <a:rPr lang="en-US" altLang="it-IT" dirty="0" err="1" smtClean="0">
                <a:latin typeface="Times" panose="02020603050405020304" pitchFamily="18" charset="0"/>
              </a:rPr>
              <a:t>Broca</a:t>
            </a:r>
            <a:r>
              <a:rPr lang="en-US" altLang="it-IT" dirty="0" smtClean="0">
                <a:latin typeface="Times" panose="02020603050405020304" pitchFamily="18" charset="0"/>
              </a:rPr>
              <a:t> la </a:t>
            </a:r>
            <a:r>
              <a:rPr lang="en-US" altLang="it-IT" dirty="0" err="1" smtClean="0">
                <a:latin typeface="Times" panose="02020603050405020304" pitchFamily="18" charset="0"/>
              </a:rPr>
              <a:t>comprensione</a:t>
            </a:r>
            <a:r>
              <a:rPr lang="en-US" altLang="it-IT" dirty="0" smtClean="0">
                <a:latin typeface="Times" panose="02020603050405020304" pitchFamily="18" charset="0"/>
              </a:rPr>
              <a:t> in  </a:t>
            </a:r>
            <a:r>
              <a:rPr lang="en-US" altLang="it-IT" dirty="0" err="1" smtClean="0">
                <a:latin typeface="Times" panose="02020603050405020304" pitchFamily="18" charset="0"/>
              </a:rPr>
              <a:t>quella</a:t>
            </a:r>
            <a:r>
              <a:rPr lang="en-US" altLang="it-IT" dirty="0" smtClean="0">
                <a:latin typeface="Times" panose="02020603050405020304" pitchFamily="18" charset="0"/>
              </a:rPr>
              <a:t> di Wernicke. </a:t>
            </a:r>
          </a:p>
          <a:p>
            <a:r>
              <a:rPr lang="it-IT" altLang="it-IT" dirty="0" smtClean="0">
                <a:latin typeface="Times" panose="02020603050405020304" pitchFamily="18" charset="0"/>
              </a:rPr>
              <a:t>Afasia di Broca: mostrano problemi di </a:t>
            </a:r>
            <a:r>
              <a:rPr lang="it-IT" altLang="it-IT" dirty="0" smtClean="0">
                <a:latin typeface="Times" panose="02020603050405020304" pitchFamily="18" charset="0"/>
                <a:hlinkClick r:id="rId3" tooltip="Agrammatismo"/>
              </a:rPr>
              <a:t>agrammatismo</a:t>
            </a:r>
            <a:r>
              <a:rPr lang="it-IT" altLang="it-IT" dirty="0" smtClean="0">
                <a:latin typeface="Times" panose="02020603050405020304" pitchFamily="18" charset="0"/>
              </a:rPr>
              <a:t>: il parlato è poco fluente, e mancano parole-funzione (articoli, preposizioni) e </a:t>
            </a:r>
            <a:r>
              <a:rPr lang="it-IT" altLang="it-IT" dirty="0" smtClean="0">
                <a:latin typeface="Times" panose="02020603050405020304" pitchFamily="18" charset="0"/>
                <a:hlinkClick r:id="rId4" tooltip="Morfologia"/>
              </a:rPr>
              <a:t>morfologia</a:t>
            </a:r>
            <a:r>
              <a:rPr lang="it-IT" altLang="it-IT" dirty="0" smtClean="0">
                <a:latin typeface="Times" panose="02020603050405020304" pitchFamily="18" charset="0"/>
              </a:rPr>
              <a:t>. In genere il disturbo è limitato alla produzione del linguaggio, ma la comprensione è preservata. </a:t>
            </a:r>
            <a:r>
              <a:rPr lang="it-IT" altLang="it-IT" baseline="0" dirty="0" smtClean="0">
                <a:latin typeface="Times" panose="02020603050405020304" pitchFamily="18" charset="0"/>
              </a:rPr>
              <a:t> </a:t>
            </a:r>
            <a:r>
              <a:rPr lang="it-IT" altLang="it-IT" i="1" dirty="0" smtClean="0">
                <a:latin typeface="Times" panose="02020603050405020304" pitchFamily="18" charset="0"/>
              </a:rPr>
              <a:t>L'afasia di Wernicke comporta problemi sia nella comprensione del linguaggio che nella produzione. La capacità di elaborare discorso fluentemente è mantenuta, ma il linguaggio risulta scorretto (inserzione di parole errate o di non-parole, scambi tra parole).</a:t>
            </a:r>
            <a:r>
              <a:rPr lang="it-IT" altLang="it-IT" i="1" baseline="0" dirty="0" smtClean="0">
                <a:latin typeface="Times" panose="02020603050405020304" pitchFamily="18" charset="0"/>
              </a:rPr>
              <a:t> </a:t>
            </a:r>
            <a:r>
              <a:rPr lang="en-US" altLang="it-IT" dirty="0" err="1" smtClean="0">
                <a:latin typeface="Times" panose="02020603050405020304" pitchFamily="18" charset="0"/>
              </a:rPr>
              <a:t>Questo</a:t>
            </a:r>
            <a:r>
              <a:rPr lang="en-US" altLang="it-IT" dirty="0" smtClean="0">
                <a:latin typeface="Times" panose="02020603050405020304" pitchFamily="18" charset="0"/>
              </a:rPr>
              <a:t> </a:t>
            </a:r>
            <a:r>
              <a:rPr lang="en-US" altLang="it-IT" dirty="0" err="1" smtClean="0">
                <a:latin typeface="Times" panose="02020603050405020304" pitchFamily="18" charset="0"/>
              </a:rPr>
              <a:t>metodo</a:t>
            </a:r>
            <a:r>
              <a:rPr lang="en-US" altLang="it-IT" dirty="0" smtClean="0">
                <a:latin typeface="Times" panose="02020603050405020304" pitchFamily="18" charset="0"/>
              </a:rPr>
              <a:t> (</a:t>
            </a:r>
            <a:r>
              <a:rPr lang="en-US" altLang="it-IT" dirty="0" err="1" smtClean="0">
                <a:latin typeface="Times" panose="02020603050405020304" pitchFamily="18" charset="0"/>
              </a:rPr>
              <a:t>metodo</a:t>
            </a:r>
            <a:r>
              <a:rPr lang="en-US" altLang="it-IT" dirty="0" smtClean="0">
                <a:latin typeface="Times" panose="02020603050405020304" pitchFamily="18" charset="0"/>
              </a:rPr>
              <a:t> </a:t>
            </a:r>
            <a:r>
              <a:rPr lang="en-US" altLang="it-IT" dirty="0" err="1" smtClean="0">
                <a:latin typeface="Times" panose="02020603050405020304" pitchFamily="18" charset="0"/>
              </a:rPr>
              <a:t>clinico</a:t>
            </a:r>
            <a:r>
              <a:rPr lang="en-US" altLang="it-IT" dirty="0" smtClean="0">
                <a:latin typeface="Times" panose="02020603050405020304" pitchFamily="18" charset="0"/>
              </a:rPr>
              <a:t> – </a:t>
            </a:r>
            <a:r>
              <a:rPr lang="en-US" altLang="it-IT" dirty="0" err="1" smtClean="0">
                <a:latin typeface="Times" panose="02020603050405020304" pitchFamily="18" charset="0"/>
              </a:rPr>
              <a:t>identificazione</a:t>
            </a:r>
            <a:r>
              <a:rPr lang="en-US" altLang="it-IT" dirty="0" smtClean="0">
                <a:latin typeface="Times" panose="02020603050405020304" pitchFamily="18" charset="0"/>
              </a:rPr>
              <a:t> di </a:t>
            </a:r>
            <a:r>
              <a:rPr lang="en-US" altLang="it-IT" dirty="0" err="1" smtClean="0">
                <a:latin typeface="Times" panose="02020603050405020304" pitchFamily="18" charset="0"/>
              </a:rPr>
              <a:t>una</a:t>
            </a:r>
            <a:r>
              <a:rPr lang="en-US" altLang="it-IT" dirty="0" smtClean="0">
                <a:latin typeface="Times" panose="02020603050405020304" pitchFamily="18" charset="0"/>
              </a:rPr>
              <a:t> </a:t>
            </a:r>
            <a:r>
              <a:rPr lang="en-US" altLang="it-IT" dirty="0" err="1" smtClean="0">
                <a:latin typeface="Times" panose="02020603050405020304" pitchFamily="18" charset="0"/>
              </a:rPr>
              <a:t>relazione</a:t>
            </a:r>
            <a:r>
              <a:rPr lang="en-US" altLang="it-IT" dirty="0" smtClean="0">
                <a:latin typeface="Times" panose="02020603050405020304" pitchFamily="18" charset="0"/>
              </a:rPr>
              <a:t> </a:t>
            </a:r>
            <a:r>
              <a:rPr lang="en-US" altLang="it-IT" dirty="0" err="1" smtClean="0">
                <a:latin typeface="Times" panose="02020603050405020304" pitchFamily="18" charset="0"/>
              </a:rPr>
              <a:t>tra</a:t>
            </a:r>
            <a:r>
              <a:rPr lang="en-US" altLang="it-IT" dirty="0" smtClean="0">
                <a:latin typeface="Times" panose="02020603050405020304" pitchFamily="18" charset="0"/>
              </a:rPr>
              <a:t> </a:t>
            </a:r>
            <a:r>
              <a:rPr lang="en-US" altLang="it-IT" dirty="0" err="1" smtClean="0">
                <a:latin typeface="Times" panose="02020603050405020304" pitchFamily="18" charset="0"/>
              </a:rPr>
              <a:t>disfunzione</a:t>
            </a:r>
            <a:r>
              <a:rPr lang="en-US" altLang="it-IT" dirty="0" smtClean="0">
                <a:latin typeface="Times" panose="02020603050405020304" pitchFamily="18" charset="0"/>
              </a:rPr>
              <a:t> </a:t>
            </a:r>
            <a:r>
              <a:rPr lang="en-US" altLang="it-IT" dirty="0" err="1" smtClean="0">
                <a:latin typeface="Times" panose="02020603050405020304" pitchFamily="18" charset="0"/>
              </a:rPr>
              <a:t>anatomica</a:t>
            </a:r>
            <a:r>
              <a:rPr lang="en-US" altLang="it-IT" dirty="0" smtClean="0">
                <a:latin typeface="Times" panose="02020603050405020304" pitchFamily="18" charset="0"/>
              </a:rPr>
              <a:t> del </a:t>
            </a:r>
            <a:r>
              <a:rPr lang="en-US" altLang="it-IT" dirty="0" err="1" smtClean="0">
                <a:latin typeface="Times" panose="02020603050405020304" pitchFamily="18" charset="0"/>
              </a:rPr>
              <a:t>cervello</a:t>
            </a:r>
            <a:r>
              <a:rPr lang="en-US" altLang="it-IT" dirty="0" smtClean="0">
                <a:latin typeface="Times" panose="02020603050405020304" pitchFamily="18" charset="0"/>
              </a:rPr>
              <a:t> e </a:t>
            </a:r>
            <a:r>
              <a:rPr lang="en-US" altLang="it-IT" dirty="0" err="1" smtClean="0">
                <a:latin typeface="Times" panose="02020603050405020304" pitchFamily="18" charset="0"/>
              </a:rPr>
              <a:t>disfunzione</a:t>
            </a:r>
            <a:r>
              <a:rPr lang="en-US" altLang="it-IT" dirty="0" smtClean="0">
                <a:latin typeface="Times" panose="02020603050405020304" pitchFamily="18" charset="0"/>
              </a:rPr>
              <a:t> </a:t>
            </a:r>
            <a:r>
              <a:rPr lang="en-US" altLang="it-IT" dirty="0" err="1" smtClean="0">
                <a:latin typeface="Times" panose="02020603050405020304" pitchFamily="18" charset="0"/>
              </a:rPr>
              <a:t>funzionale</a:t>
            </a:r>
            <a:r>
              <a:rPr lang="en-US" altLang="it-IT" dirty="0" smtClean="0">
                <a:latin typeface="Times" panose="02020603050405020304" pitchFamily="18" charset="0"/>
              </a:rPr>
              <a:t>) è </a:t>
            </a:r>
            <a:r>
              <a:rPr lang="en-US" altLang="it-IT" dirty="0" err="1" smtClean="0">
                <a:latin typeface="Times" panose="02020603050405020304" pitchFamily="18" charset="0"/>
              </a:rPr>
              <a:t>stato</a:t>
            </a:r>
            <a:r>
              <a:rPr lang="en-US" altLang="it-IT" dirty="0" smtClean="0">
                <a:latin typeface="Times" panose="02020603050405020304" pitchFamily="18" charset="0"/>
              </a:rPr>
              <a:t> </a:t>
            </a:r>
            <a:r>
              <a:rPr lang="en-US" altLang="it-IT" dirty="0" err="1" smtClean="0">
                <a:latin typeface="Times" panose="02020603050405020304" pitchFamily="18" charset="0"/>
              </a:rPr>
              <a:t>successivamente</a:t>
            </a:r>
            <a:r>
              <a:rPr lang="en-US" altLang="it-IT" dirty="0" smtClean="0">
                <a:latin typeface="Times" panose="02020603050405020304" pitchFamily="18" charset="0"/>
              </a:rPr>
              <a:t> </a:t>
            </a:r>
            <a:r>
              <a:rPr lang="en-US" altLang="it-IT" dirty="0" err="1" smtClean="0">
                <a:latin typeface="Times" panose="02020603050405020304" pitchFamily="18" charset="0"/>
              </a:rPr>
              <a:t>esteso</a:t>
            </a:r>
            <a:r>
              <a:rPr lang="en-US" altLang="it-IT" dirty="0" smtClean="0">
                <a:latin typeface="Times" panose="02020603050405020304" pitchFamily="18" charset="0"/>
              </a:rPr>
              <a:t> </a:t>
            </a:r>
            <a:r>
              <a:rPr lang="en-US" altLang="it-IT" dirty="0" err="1" smtClean="0">
                <a:latin typeface="Times" panose="02020603050405020304" pitchFamily="18" charset="0"/>
              </a:rPr>
              <a:t>allo</a:t>
            </a:r>
            <a:r>
              <a:rPr lang="en-US" altLang="it-IT" dirty="0" smtClean="0">
                <a:latin typeface="Times" panose="02020603050405020304" pitchFamily="18" charset="0"/>
              </a:rPr>
              <a:t> studio </a:t>
            </a:r>
            <a:r>
              <a:rPr lang="en-US" altLang="it-IT" dirty="0" err="1" smtClean="0">
                <a:latin typeface="Times" panose="02020603050405020304" pitchFamily="18" charset="0"/>
              </a:rPr>
              <a:t>delle</a:t>
            </a:r>
            <a:r>
              <a:rPr lang="en-US" altLang="it-IT" dirty="0" smtClean="0">
                <a:latin typeface="Times" panose="02020603050405020304" pitchFamily="18" charset="0"/>
              </a:rPr>
              <a:t> </a:t>
            </a:r>
            <a:r>
              <a:rPr lang="en-US" altLang="it-IT" dirty="0" err="1" smtClean="0">
                <a:latin typeface="Times" panose="02020603050405020304" pitchFamily="18" charset="0"/>
              </a:rPr>
              <a:t>altre</a:t>
            </a:r>
            <a:r>
              <a:rPr lang="en-US" altLang="it-IT" dirty="0" smtClean="0">
                <a:latin typeface="Times" panose="02020603050405020304" pitchFamily="18" charset="0"/>
              </a:rPr>
              <a:t> </a:t>
            </a:r>
            <a:r>
              <a:rPr lang="en-US" altLang="it-IT" dirty="0" err="1" smtClean="0">
                <a:latin typeface="Times" panose="02020603050405020304" pitchFamily="18" charset="0"/>
              </a:rPr>
              <a:t>funzioni</a:t>
            </a:r>
            <a:r>
              <a:rPr lang="en-US" altLang="it-IT" dirty="0" smtClean="0">
                <a:latin typeface="Times" panose="02020603050405020304" pitchFamily="18" charset="0"/>
              </a:rPr>
              <a:t> </a:t>
            </a:r>
            <a:r>
              <a:rPr lang="en-US" altLang="it-IT" dirty="0" err="1" smtClean="0">
                <a:latin typeface="Times" panose="02020603050405020304" pitchFamily="18" charset="0"/>
              </a:rPr>
              <a:t>metali</a:t>
            </a:r>
            <a:r>
              <a:rPr lang="en-US" altLang="it-IT" dirty="0" smtClean="0">
                <a:latin typeface="Times" panose="02020603050405020304" pitchFamily="18" charset="0"/>
              </a:rPr>
              <a:t>: </a:t>
            </a:r>
            <a:r>
              <a:rPr lang="en-US" altLang="it-IT" dirty="0" err="1" smtClean="0">
                <a:latin typeface="Times" panose="02020603050405020304" pitchFamily="18" charset="0"/>
              </a:rPr>
              <a:t>percezione</a:t>
            </a:r>
            <a:r>
              <a:rPr lang="en-US" altLang="it-IT" dirty="0" smtClean="0">
                <a:latin typeface="Times" panose="02020603050405020304" pitchFamily="18" charset="0"/>
              </a:rPr>
              <a:t> </a:t>
            </a:r>
            <a:r>
              <a:rPr lang="en-US" altLang="it-IT" dirty="0" err="1" smtClean="0">
                <a:latin typeface="Times" panose="02020603050405020304" pitchFamily="18" charset="0"/>
              </a:rPr>
              <a:t>memoria</a:t>
            </a:r>
            <a:r>
              <a:rPr lang="en-US" altLang="it-IT" dirty="0" smtClean="0">
                <a:latin typeface="Times" panose="02020603050405020304" pitchFamily="18" charset="0"/>
              </a:rPr>
              <a:t> </a:t>
            </a:r>
            <a:r>
              <a:rPr lang="en-US" altLang="it-IT" dirty="0" err="1" smtClean="0">
                <a:latin typeface="Times" panose="02020603050405020304" pitchFamily="18" charset="0"/>
              </a:rPr>
              <a:t>emozioni</a:t>
            </a:r>
            <a:r>
              <a:rPr lang="en-US" altLang="it-IT" dirty="0" smtClean="0">
                <a:latin typeface="Times" panose="02020603050405020304" pitchFamily="18" charset="0"/>
              </a:rPr>
              <a:t>. </a:t>
            </a:r>
          </a:p>
        </p:txBody>
      </p:sp>
    </p:spTree>
    <p:extLst>
      <p:ext uri="{BB962C8B-B14F-4D97-AF65-F5344CB8AC3E}">
        <p14:creationId xmlns:p14="http://schemas.microsoft.com/office/powerpoint/2010/main" val="3280556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67FB4990-DD71-438C-B318-5DE55EE8E60C}" type="slidenum">
              <a:rPr lang="en-US" altLang="it-IT" sz="1200"/>
              <a:pPr algn="r"/>
              <a:t>17</a:t>
            </a:fld>
            <a:endParaRPr lang="en-US" altLang="it-IT" sz="1200"/>
          </a:p>
        </p:txBody>
      </p:sp>
      <p:sp>
        <p:nvSpPr>
          <p:cNvPr id="1069059" name="Rectangle 2"/>
          <p:cNvSpPr>
            <a:spLocks noGrp="1" noRot="1" noChangeAspect="1" noChangeArrowheads="1" noTextEdit="1"/>
          </p:cNvSpPr>
          <p:nvPr>
            <p:ph type="sldImg"/>
          </p:nvPr>
        </p:nvSpPr>
        <p:spPr>
          <a:solidFill>
            <a:srgbClr val="FFFFFF"/>
          </a:solidFill>
          <a:ln/>
        </p:spPr>
      </p:sp>
      <p:sp>
        <p:nvSpPr>
          <p:cNvPr id="1069060" name="Rectangle 3"/>
          <p:cNvSpPr>
            <a:spLocks noGrp="1" noChangeArrowheads="1"/>
          </p:cNvSpPr>
          <p:nvPr>
            <p:ph type="body" idx="1"/>
          </p:nvPr>
        </p:nvSpPr>
        <p:spPr>
          <a:solidFill>
            <a:srgbClr val="FFFFFF"/>
          </a:solidFill>
          <a:ln>
            <a:solidFill>
              <a:srgbClr val="000000"/>
            </a:solidFill>
          </a:ln>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One of the basic principles of neuropsychology is that we can understand the effects of brain damage by determining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double dissociations</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which involve two people: In one person, damage to one area of the brain causes function A to be absent while function B is present; in the other person, damage to another area of the brain causes function B to be absent while function A is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present.</a:t>
            </a:r>
            <a:r>
              <a:rPr lang="en-US" sz="1200" b="0" i="0" u="none" strike="noStrike" kern="1200" baseline="0" dirty="0" smtClean="0">
                <a:solidFill>
                  <a:schemeClr val="tx1"/>
                </a:solidFill>
                <a:latin typeface="Times" panose="02020603050405020304" pitchFamily="18" charset="0"/>
                <a:ea typeface="MS PGothic" panose="020B0600070205080204" pitchFamily="34" charset="-128"/>
                <a:cs typeface="ＭＳ Ｐゴシック" charset="-128"/>
              </a:rPr>
              <a:t> Nella </a:t>
            </a:r>
            <a:r>
              <a:rPr lang="en-US" sz="1200" b="0" i="0" u="none" strike="noStrike" kern="1200" baseline="0" dirty="0" err="1" smtClean="0">
                <a:solidFill>
                  <a:schemeClr val="tx1"/>
                </a:solidFill>
                <a:latin typeface="Times" panose="02020603050405020304" pitchFamily="18" charset="0"/>
                <a:ea typeface="MS PGothic" panose="020B0600070205080204" pitchFamily="34" charset="-128"/>
                <a:cs typeface="ＭＳ Ｐゴシック" charset="-128"/>
              </a:rPr>
              <a:t>teoria</a:t>
            </a:r>
            <a:r>
              <a:rPr lang="en-US" sz="1200" b="0" i="0" u="none" strike="noStrike" kern="1200" baseline="0" dirty="0" smtClean="0">
                <a:solidFill>
                  <a:schemeClr val="tx1"/>
                </a:solidFill>
                <a:latin typeface="Times" panose="02020603050405020304" pitchFamily="18" charset="0"/>
                <a:ea typeface="MS PGothic" panose="020B0600070205080204" pitchFamily="34" charset="-128"/>
                <a:cs typeface="ＭＳ Ｐゴシック" charset="-128"/>
              </a:rPr>
              <a:t> di </a:t>
            </a:r>
            <a:r>
              <a:rPr lang="en-US" sz="1200" b="0" i="0" u="none" strike="noStrike" kern="1200" baseline="0" dirty="0" err="1" smtClean="0">
                <a:solidFill>
                  <a:schemeClr val="tx1"/>
                </a:solidFill>
                <a:latin typeface="Times" panose="02020603050405020304" pitchFamily="18" charset="0"/>
                <a:ea typeface="MS PGothic" panose="020B0600070205080204" pitchFamily="34" charset="-128"/>
                <a:cs typeface="ＭＳ Ｐゴシック" charset="-128"/>
              </a:rPr>
              <a:t>Mishkin</a:t>
            </a:r>
            <a:r>
              <a:rPr lang="en-US" sz="1200" b="0" i="0" u="none" strike="noStrike" kern="1200" baseline="0" dirty="0" smtClean="0">
                <a:solidFill>
                  <a:schemeClr val="tx1"/>
                </a:solidFill>
                <a:latin typeface="Times" panose="02020603050405020304" pitchFamily="18"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panose="02020603050405020304" pitchFamily="18" charset="0"/>
                <a:ea typeface="MS PGothic" panose="020B0600070205080204" pitchFamily="34" charset="-128"/>
                <a:cs typeface="ＭＳ Ｐゴシック" charset="-128"/>
              </a:rPr>
              <a:t>quindi</a:t>
            </a:r>
            <a:r>
              <a:rPr lang="en-US" sz="1200" b="0" i="0" u="none" strike="noStrike" kern="1200" baseline="0" dirty="0" smtClean="0">
                <a:solidFill>
                  <a:schemeClr val="tx1"/>
                </a:solidFill>
                <a:latin typeface="Times" panose="02020603050405020304" pitchFamily="18"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panose="02020603050405020304" pitchFamily="18" charset="0"/>
                <a:ea typeface="MS PGothic" panose="020B0600070205080204" pitchFamily="34" charset="-128"/>
                <a:cs typeface="ＭＳ Ｐゴシック" charset="-128"/>
              </a:rPr>
              <a:t>il</a:t>
            </a:r>
            <a:r>
              <a:rPr lang="en-US" sz="1200" b="0" i="0" u="none" strike="noStrike" kern="1200" baseline="0" dirty="0" smtClean="0">
                <a:solidFill>
                  <a:schemeClr val="tx1"/>
                </a:solidFill>
                <a:latin typeface="Times" panose="02020603050405020304" pitchFamily="18"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panose="02020603050405020304" pitchFamily="18" charset="0"/>
                <a:ea typeface="MS PGothic" panose="020B0600070205080204" pitchFamily="34" charset="-128"/>
                <a:cs typeface="ＭＳ Ｐゴシック" charset="-128"/>
              </a:rPr>
              <a:t>s</a:t>
            </a:r>
            <a:r>
              <a:rPr lang="en-US" altLang="it-IT" dirty="0" err="1" smtClean="0">
                <a:latin typeface="Times" panose="02020603050405020304" pitchFamily="18" charset="0"/>
              </a:rPr>
              <a:t>istema</a:t>
            </a:r>
            <a:r>
              <a:rPr lang="en-US" altLang="it-IT" dirty="0" smtClean="0">
                <a:latin typeface="Times" panose="02020603050405020304" pitchFamily="18" charset="0"/>
              </a:rPr>
              <a:t> </a:t>
            </a:r>
            <a:r>
              <a:rPr lang="en-US" altLang="it-IT" dirty="0" err="1" smtClean="0">
                <a:latin typeface="Times" panose="02020603050405020304" pitchFamily="18" charset="0"/>
              </a:rPr>
              <a:t>visivo</a:t>
            </a:r>
            <a:r>
              <a:rPr lang="en-US" altLang="it-IT" dirty="0" smtClean="0">
                <a:latin typeface="Times" panose="02020603050405020304" pitchFamily="18" charset="0"/>
              </a:rPr>
              <a:t> </a:t>
            </a:r>
            <a:r>
              <a:rPr lang="en-US" altLang="it-IT" dirty="0" err="1" smtClean="0">
                <a:latin typeface="Times" panose="02020603050405020304" pitchFamily="18" charset="0"/>
              </a:rPr>
              <a:t>dorsale</a:t>
            </a:r>
            <a:r>
              <a:rPr lang="en-US" altLang="it-IT" dirty="0" smtClean="0">
                <a:latin typeface="Times" panose="02020603050405020304" pitchFamily="18" charset="0"/>
              </a:rPr>
              <a:t> e </a:t>
            </a:r>
            <a:r>
              <a:rPr lang="en-US" altLang="it-IT" dirty="0" err="1" smtClean="0">
                <a:latin typeface="Times" panose="02020603050405020304" pitchFamily="18" charset="0"/>
              </a:rPr>
              <a:t>ventrale</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analizzano</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caratteristiche</a:t>
            </a:r>
            <a:r>
              <a:rPr lang="en-US" altLang="it-IT" baseline="0" dirty="0" smtClean="0">
                <a:latin typeface="Times" panose="02020603050405020304" pitchFamily="18" charset="0"/>
              </a:rPr>
              <a:t> diverse </a:t>
            </a:r>
            <a:r>
              <a:rPr lang="en-US" altLang="it-IT" baseline="0" dirty="0" err="1" smtClean="0">
                <a:latin typeface="Times" panose="02020603050405020304" pitchFamily="18" charset="0"/>
              </a:rPr>
              <a:t>dello</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stimolo</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svolgendo</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ruoli</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diversi</a:t>
            </a:r>
            <a:r>
              <a:rPr lang="en-US" altLang="it-IT" baseline="0" dirty="0" smtClean="0">
                <a:latin typeface="Times" panose="02020603050405020304" pitchFamily="18" charset="0"/>
              </a:rPr>
              <a:t> ma </a:t>
            </a:r>
            <a:r>
              <a:rPr lang="en-US" altLang="it-IT" baseline="0" dirty="0" err="1" smtClean="0">
                <a:latin typeface="Times" panose="02020603050405020304" pitchFamily="18" charset="0"/>
              </a:rPr>
              <a:t>complementari</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nella</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costruzione</a:t>
            </a:r>
            <a:r>
              <a:rPr lang="en-US" altLang="it-IT" baseline="0" dirty="0" smtClean="0">
                <a:latin typeface="Times" panose="02020603050405020304" pitchFamily="18" charset="0"/>
              </a:rPr>
              <a:t> di </a:t>
            </a:r>
            <a:r>
              <a:rPr lang="en-US" altLang="it-IT" baseline="0" dirty="0" err="1" smtClean="0">
                <a:latin typeface="Times" panose="02020603050405020304" pitchFamily="18" charset="0"/>
              </a:rPr>
              <a:t>una</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rappresentazione</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percettiva</a:t>
            </a:r>
            <a:r>
              <a:rPr lang="en-US" altLang="it-IT" baseline="0" dirty="0" smtClean="0">
                <a:latin typeface="Times" panose="02020603050405020304" pitchFamily="18" charset="0"/>
              </a:rPr>
              <a:t> del </a:t>
            </a:r>
            <a:r>
              <a:rPr lang="en-US" altLang="it-IT" baseline="0" dirty="0" err="1" smtClean="0">
                <a:latin typeface="Times" panose="02020603050405020304" pitchFamily="18" charset="0"/>
              </a:rPr>
              <a:t>mondo</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esterno</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consapevole</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necessaria</a:t>
            </a:r>
            <a:r>
              <a:rPr lang="en-US" altLang="it-IT" baseline="0" dirty="0" smtClean="0">
                <a:latin typeface="Times" panose="02020603050405020304" pitchFamily="18" charset="0"/>
              </a:rPr>
              <a:t> per </a:t>
            </a:r>
            <a:r>
              <a:rPr lang="en-US" altLang="it-IT" baseline="0" dirty="0" err="1" smtClean="0">
                <a:latin typeface="Times" panose="02020603050405020304" pitchFamily="18" charset="0"/>
              </a:rPr>
              <a:t>guidare</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l’individuo</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alla</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programmazione</a:t>
            </a:r>
            <a:r>
              <a:rPr lang="en-US" altLang="it-IT" baseline="0" dirty="0" smtClean="0">
                <a:latin typeface="Times" panose="02020603050405020304" pitchFamily="18" charset="0"/>
              </a:rPr>
              <a:t> e </a:t>
            </a:r>
            <a:r>
              <a:rPr lang="en-US" altLang="it-IT" baseline="0" dirty="0" err="1" smtClean="0">
                <a:latin typeface="Times" panose="02020603050405020304" pitchFamily="18" charset="0"/>
              </a:rPr>
              <a:t>esecuzione</a:t>
            </a:r>
            <a:r>
              <a:rPr lang="en-US" altLang="it-IT" baseline="0" dirty="0" smtClean="0">
                <a:latin typeface="Times" panose="02020603050405020304" pitchFamily="18" charset="0"/>
              </a:rPr>
              <a:t> </a:t>
            </a:r>
            <a:r>
              <a:rPr lang="en-US" altLang="it-IT" baseline="0" dirty="0" err="1" smtClean="0">
                <a:latin typeface="Times" panose="02020603050405020304" pitchFamily="18" charset="0"/>
              </a:rPr>
              <a:t>dell’azione</a:t>
            </a:r>
            <a:r>
              <a:rPr lang="en-US" altLang="it-IT" baseline="0" dirty="0" smtClean="0">
                <a:latin typeface="Times" panose="02020603050405020304" pitchFamily="18" charset="0"/>
              </a:rPr>
              <a:t>. </a:t>
            </a:r>
            <a:endParaRPr lang="en-US" altLang="it-IT" dirty="0" smtClean="0">
              <a:latin typeface="Times" panose="02020603050405020304" pitchFamily="18" charset="0"/>
            </a:endParaRPr>
          </a:p>
        </p:txBody>
      </p:sp>
    </p:spTree>
    <p:extLst>
      <p:ext uri="{BB962C8B-B14F-4D97-AF65-F5344CB8AC3E}">
        <p14:creationId xmlns:p14="http://schemas.microsoft.com/office/powerpoint/2010/main" val="264685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67FB4990-DD71-438C-B318-5DE55EE8E60C}" type="slidenum">
              <a:rPr lang="en-US" altLang="it-IT" sz="1200"/>
              <a:pPr algn="r"/>
              <a:t>18</a:t>
            </a:fld>
            <a:endParaRPr lang="en-US" altLang="it-IT" sz="1200"/>
          </a:p>
        </p:txBody>
      </p:sp>
      <p:sp>
        <p:nvSpPr>
          <p:cNvPr id="1069059" name="Rectangle 2"/>
          <p:cNvSpPr>
            <a:spLocks noGrp="1" noRot="1" noChangeAspect="1" noChangeArrowheads="1" noTextEdit="1"/>
          </p:cNvSpPr>
          <p:nvPr>
            <p:ph type="sldImg"/>
          </p:nvPr>
        </p:nvSpPr>
        <p:spPr>
          <a:solidFill>
            <a:srgbClr val="FFFFFF"/>
          </a:solidFill>
          <a:ln/>
        </p:spPr>
      </p:sp>
      <p:sp>
        <p:nvSpPr>
          <p:cNvPr id="1069060" name="Rectangle 3"/>
          <p:cNvSpPr>
            <a:spLocks noGrp="1" noChangeArrowheads="1"/>
          </p:cNvSpPr>
          <p:nvPr>
            <p:ph type="body" idx="1"/>
          </p:nvPr>
        </p:nvSpPr>
        <p:spPr>
          <a:solidFill>
            <a:srgbClr val="FFFFFF"/>
          </a:solidFill>
          <a:ln>
            <a:solidFill>
              <a:srgbClr val="000000"/>
            </a:solidFill>
          </a:ln>
        </p:spPr>
        <p:txBody>
          <a:bodyPr/>
          <a:lstStyle/>
          <a:p>
            <a:r>
              <a:rPr lang="en-US" altLang="it-IT" dirty="0" err="1" smtClean="0">
                <a:latin typeface="Times" panose="02020603050405020304" pitchFamily="18" charset="0"/>
              </a:rPr>
              <a:t>Articolo</a:t>
            </a:r>
            <a:r>
              <a:rPr lang="en-US" altLang="it-IT" dirty="0" smtClean="0">
                <a:latin typeface="Times" panose="02020603050405020304" pitchFamily="18" charset="0"/>
              </a:rPr>
              <a:t> di </a:t>
            </a:r>
            <a:r>
              <a:rPr lang="en-US" altLang="it-IT" dirty="0" err="1" smtClean="0">
                <a:latin typeface="Times" panose="02020603050405020304" pitchFamily="18" charset="0"/>
              </a:rPr>
              <a:t>Goodale</a:t>
            </a:r>
            <a:r>
              <a:rPr lang="en-US" altLang="it-IT" dirty="0" smtClean="0">
                <a:latin typeface="Times" panose="02020603050405020304" pitchFamily="18" charset="0"/>
              </a:rPr>
              <a:t> et al. 1994 </a:t>
            </a:r>
            <a:r>
              <a:rPr lang="en-US" altLang="it-IT" dirty="0" err="1" smtClean="0">
                <a:latin typeface="Times" panose="02020603050405020304" pitchFamily="18" charset="0"/>
              </a:rPr>
              <a:t>su</a:t>
            </a:r>
            <a:r>
              <a:rPr lang="en-US" altLang="it-IT" dirty="0" smtClean="0">
                <a:latin typeface="Times" panose="02020603050405020304" pitchFamily="18" charset="0"/>
              </a:rPr>
              <a:t> moodle2</a:t>
            </a:r>
          </a:p>
          <a:p>
            <a:endParaRPr lang="en-US" altLang="it-IT" dirty="0" smtClean="0">
              <a:latin typeface="Times" panose="02020603050405020304" pitchFamily="18" charset="0"/>
            </a:endParaRP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When DF and RV were presented with pairs of these shapes in which the two shapes in any pair were either the same or different, they showed very different discrimination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abilities. White bars show the performance in the same different task when the o</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rientation of the shape was almost the same, blue bar when it was different. </a:t>
            </a:r>
            <a:endParaRPr lang="en-US" altLang="it-IT" dirty="0" smtClean="0">
              <a:latin typeface="Times" panose="02020603050405020304" pitchFamily="18" charset="0"/>
            </a:endParaRPr>
          </a:p>
        </p:txBody>
      </p:sp>
    </p:spTree>
    <p:extLst>
      <p:ext uri="{BB962C8B-B14F-4D97-AF65-F5344CB8AC3E}">
        <p14:creationId xmlns:p14="http://schemas.microsoft.com/office/powerpoint/2010/main" val="544195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48F6CDFB-BA2A-49B0-8C2A-D345BFDF3412}" type="slidenum">
              <a:rPr lang="en-US" altLang="it-IT" sz="1200"/>
              <a:pPr algn="r"/>
              <a:t>19</a:t>
            </a:fld>
            <a:endParaRPr lang="en-US" altLang="it-IT" sz="1200"/>
          </a:p>
        </p:txBody>
      </p:sp>
      <p:sp>
        <p:nvSpPr>
          <p:cNvPr id="1071107" name="Rectangle 2"/>
          <p:cNvSpPr>
            <a:spLocks noGrp="1" noRot="1" noChangeAspect="1" noChangeArrowheads="1" noTextEdit="1"/>
          </p:cNvSpPr>
          <p:nvPr>
            <p:ph type="sldImg"/>
          </p:nvPr>
        </p:nvSpPr>
        <p:spPr>
          <a:solidFill>
            <a:srgbClr val="FFFFFF"/>
          </a:solidFill>
          <a:ln/>
        </p:spPr>
      </p:sp>
      <p:sp>
        <p:nvSpPr>
          <p:cNvPr id="1071108" name="Rectangle 3"/>
          <p:cNvSpPr>
            <a:spLocks noGrp="1" noChangeArrowheads="1"/>
          </p:cNvSpPr>
          <p:nvPr>
            <p:ph type="body" idx="1"/>
          </p:nvPr>
        </p:nvSpPr>
        <p:spPr>
          <a:solidFill>
            <a:srgbClr val="FFFFFF"/>
          </a:solidFill>
          <a:ln>
            <a:solidFill>
              <a:srgbClr val="000000"/>
            </a:solidFill>
          </a:ln>
        </p:spPr>
        <p:txBody>
          <a:bodyPr/>
          <a:lstStyle/>
          <a:p>
            <a:r>
              <a:rPr lang="it-IT" altLang="it-IT" dirty="0" smtClean="0">
                <a:latin typeface="Times" panose="02020603050405020304" pitchFamily="18" charset="0"/>
              </a:rPr>
              <a:t>La teoria dei due sistemi visivi di Goodale è profondamente diversa proponendo che essi quindi analizzino i medesimi attributi visivi degli oggetti ma per scopi diversi. In</a:t>
            </a:r>
            <a:r>
              <a:rPr lang="it-IT" altLang="it-IT" baseline="0" dirty="0" smtClean="0">
                <a:latin typeface="Times" panose="02020603050405020304" pitchFamily="18" charset="0"/>
              </a:rPr>
              <a:t> particolare la via visiva dorsale analizzerebbe le informazioni visive allo scopo di guidare in modo inconsapevole e rapido le interazioni motorie con gli oggetti. Le due vie quindi differiscono non per il tipo di informazione che elaborano ma per la finalità dell’analisi che ciascuna di esse compie sull’input visivo.</a:t>
            </a:r>
            <a:endParaRPr lang="en-US" altLang="it-IT" dirty="0" smtClean="0">
              <a:latin typeface="Times" panose="02020603050405020304" pitchFamily="18" charset="0"/>
            </a:endParaRPr>
          </a:p>
        </p:txBody>
      </p:sp>
    </p:spTree>
    <p:extLst>
      <p:ext uri="{BB962C8B-B14F-4D97-AF65-F5344CB8AC3E}">
        <p14:creationId xmlns:p14="http://schemas.microsoft.com/office/powerpoint/2010/main" val="134286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9406C1A6-FC99-4F4B-B716-854BD54E768F}" type="slidenum">
              <a:rPr lang="en-US" altLang="it-IT" sz="1200"/>
              <a:pPr algn="r"/>
              <a:t>21</a:t>
            </a:fld>
            <a:endParaRPr lang="en-US" altLang="it-IT" sz="1200"/>
          </a:p>
        </p:txBody>
      </p:sp>
      <p:sp>
        <p:nvSpPr>
          <p:cNvPr id="1073155" name="Rectangle 2"/>
          <p:cNvSpPr>
            <a:spLocks noGrp="1" noRot="1" noChangeAspect="1" noChangeArrowheads="1" noTextEdit="1"/>
          </p:cNvSpPr>
          <p:nvPr>
            <p:ph type="sldImg"/>
          </p:nvPr>
        </p:nvSpPr>
        <p:spPr>
          <a:solidFill>
            <a:srgbClr val="FFFFFF"/>
          </a:solidFill>
          <a:ln/>
        </p:spPr>
      </p:sp>
      <p:sp>
        <p:nvSpPr>
          <p:cNvPr id="1073156" name="Rectangle 3"/>
          <p:cNvSpPr>
            <a:spLocks noGrp="1" noChangeArrowheads="1"/>
          </p:cNvSpPr>
          <p:nvPr>
            <p:ph type="body" idx="1"/>
          </p:nvPr>
        </p:nvSpPr>
        <p:spPr>
          <a:solidFill>
            <a:srgbClr val="FFFFFF"/>
          </a:solidFill>
          <a:ln>
            <a:solidFill>
              <a:srgbClr val="000000"/>
            </a:solidFill>
          </a:ln>
        </p:spPr>
        <p:txBody>
          <a:bodyPr/>
          <a:lstStyle/>
          <a:p>
            <a:r>
              <a:rPr lang="en-US" altLang="it-IT" dirty="0" smtClean="0">
                <a:latin typeface="Times" panose="02020603050405020304" pitchFamily="18" charset="0"/>
              </a:rPr>
              <a:t>The effect of a size-distance</a:t>
            </a:r>
            <a:r>
              <a:rPr lang="en-US" altLang="it-IT" baseline="0" dirty="0" smtClean="0">
                <a:latin typeface="Times" panose="02020603050405020304" pitchFamily="18" charset="0"/>
              </a:rPr>
              <a:t> illusion</a:t>
            </a:r>
            <a:r>
              <a:rPr lang="en-US" altLang="it-IT" dirty="0" smtClean="0">
                <a:latin typeface="Times" panose="02020603050405020304" pitchFamily="18" charset="0"/>
              </a:rPr>
              <a:t> on perception and action.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size illusion used by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Ganel</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and coworkers (2008) in which line 2 looks longer than line 1. The numbers were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not present in the display seen by the subjects. (b) The two vertical lines from (a), showing that line 2 is actually shorter than line 1. (c) Subjects in the experiment adjusted the space between their fingers either to estimate the length of the lines (length estimation task) or to reach toward the lines to grasp them (grasping task). The distance between the fingers is measured by sensors on the fingers. (d) Results of the length estimation and grasping tasks in the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Ganel</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et al. experiment. The length estimation task indicates</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illusion, because the shorter line (line 2) was judged to be longer. In the grasping task, subjects separated their fingers more for the longer line (line 1), which was consistent with the physical lengths of the lines</a:t>
            </a:r>
            <a:endParaRPr lang="en-US" altLang="it-IT" dirty="0" smtClean="0">
              <a:latin typeface="Times" panose="02020603050405020304" pitchFamily="18" charset="0"/>
            </a:endParaRPr>
          </a:p>
        </p:txBody>
      </p:sp>
    </p:spTree>
    <p:extLst>
      <p:ext uri="{BB962C8B-B14F-4D97-AF65-F5344CB8AC3E}">
        <p14:creationId xmlns:p14="http://schemas.microsoft.com/office/powerpoint/2010/main" val="4120886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Un modello semplice del contrasto di grandezza è dato dalla semplice relazione per cui …..</a:t>
            </a:r>
          </a:p>
          <a:p>
            <a:endParaRPr lang="it-IT" dirty="0" smtClean="0"/>
          </a:p>
          <a:p>
            <a:r>
              <a:rPr lang="it-IT" dirty="0" smtClean="0"/>
              <a:t>Se La grandezza del Contesto è maggiore del Target allora S percepito sarà più piccolo dato che la frazione è minore di zero viceversa</a:t>
            </a:r>
            <a:r>
              <a:rPr lang="it-IT" baseline="0" dirty="0" smtClean="0"/>
              <a:t> Se La grandezza del Contesto è minore</a:t>
            </a:r>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22</a:t>
            </a:fld>
            <a:endParaRPr lang="en-US" altLang="it-IT"/>
          </a:p>
        </p:txBody>
      </p:sp>
    </p:spTree>
    <p:extLst>
      <p:ext uri="{BB962C8B-B14F-4D97-AF65-F5344CB8AC3E}">
        <p14:creationId xmlns:p14="http://schemas.microsoft.com/office/powerpoint/2010/main" val="233710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FF31000-6024-4DA2-9488-2C080CDE13D9}" type="slidenum">
              <a:rPr lang="en-US" altLang="it-IT" sz="1200"/>
              <a:pPr algn="r"/>
              <a:t>2</a:t>
            </a:fld>
            <a:endParaRPr lang="en-US" altLang="it-IT"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latin typeface="Times" panose="02020603050405020304" pitchFamily="18" charset="0"/>
              </a:rPr>
              <a:t>Esempio: amico arrabbiato subito dopo aver dato un esame. Abiamo una teoria ingenua è arrabbiato perchè non è passato all’esame ma potrebbe essere successo altro. Lo ha lasciato la fidanzata. Posso chiedere e vedere se la risposta falsifica o meno la mia teoria ingenua, oppure applicare test del comportamento per verificare se la persona è sogetta a suscettibilità cronica etc… La differenza quindi tra teoria ingenua e scientifica sta nel metodo di controllo della spiegazione alla base del fenomeno osservato (ira) attraverso qualcosa di non direttamente osservato (non ha superato l’esame, oppure è stato lasciato etc…), che nel caso della teoria scientifica è basato sul metodo sperimentale. </a:t>
            </a:r>
          </a:p>
          <a:p>
            <a:endParaRPr lang="en-US" altLang="it-IT" smtClean="0">
              <a:latin typeface="Times" panose="02020603050405020304" pitchFamily="18" charset="0"/>
            </a:endParaRPr>
          </a:p>
          <a:p>
            <a:r>
              <a:rPr lang="en-US" altLang="it-IT" smtClean="0">
                <a:latin typeface="Times" panose="02020603050405020304" pitchFamily="18" charset="0"/>
              </a:rPr>
              <a:t>Bisogna però distinguere tra tipi di esperimenti dato che esperimento viene usato nel linguaggio comune, dato che sappiamo che alcuni esperimenti (così detti) non lo sono, sono quasi-esperimenti o esperimenti naturali alla cui base non vi è l’idea di manipolare in maniera sistematica le variabili studiate: nel vostro testo si fa a tal proposito riferimento agli esperimenti corelazionali, il cui scopo è la semplice scoperta di relazioni tra 2 o più variabili (non la relazione di causa-effetto) </a:t>
            </a:r>
          </a:p>
        </p:txBody>
      </p:sp>
    </p:spTree>
    <p:extLst>
      <p:ext uri="{BB962C8B-B14F-4D97-AF65-F5344CB8AC3E}">
        <p14:creationId xmlns:p14="http://schemas.microsoft.com/office/powerpoint/2010/main" val="175402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9406C1A6-FC99-4F4B-B716-854BD54E768F}" type="slidenum">
              <a:rPr lang="en-US" altLang="it-IT" sz="1200"/>
              <a:pPr algn="r"/>
              <a:t>23</a:t>
            </a:fld>
            <a:endParaRPr lang="en-US" altLang="it-IT" sz="1200"/>
          </a:p>
        </p:txBody>
      </p:sp>
      <p:sp>
        <p:nvSpPr>
          <p:cNvPr id="1073155" name="Rectangle 2"/>
          <p:cNvSpPr>
            <a:spLocks noGrp="1" noRot="1" noChangeAspect="1" noChangeArrowheads="1" noTextEdit="1"/>
          </p:cNvSpPr>
          <p:nvPr>
            <p:ph type="sldImg"/>
          </p:nvPr>
        </p:nvSpPr>
        <p:spPr>
          <a:solidFill>
            <a:srgbClr val="FFFFFF"/>
          </a:solidFill>
          <a:ln/>
        </p:spPr>
      </p:sp>
      <p:sp>
        <p:nvSpPr>
          <p:cNvPr id="1073156" name="Rectangle 3"/>
          <p:cNvSpPr>
            <a:spLocks noGrp="1" noChangeArrowheads="1"/>
          </p:cNvSpPr>
          <p:nvPr>
            <p:ph type="body" idx="1"/>
          </p:nvPr>
        </p:nvSpPr>
        <p:spPr>
          <a:solidFill>
            <a:srgbClr val="FFFFFF"/>
          </a:solidFill>
          <a:ln>
            <a:solidFill>
              <a:srgbClr val="000000"/>
            </a:solidFill>
          </a:ln>
        </p:spPr>
        <p:txBody>
          <a:bodyPr/>
          <a:lstStyle/>
          <a:p>
            <a:r>
              <a:rPr lang="en-US" altLang="it-IT" dirty="0" smtClean="0">
                <a:latin typeface="Times" panose="02020603050405020304" pitchFamily="18" charset="0"/>
              </a:rPr>
              <a:t>The effect of a size-contrast illusion on perception and action. Panel (a) shows the traditional </a:t>
            </a:r>
            <a:r>
              <a:rPr lang="en-US" altLang="it-IT" dirty="0" err="1" smtClean="0">
                <a:latin typeface="Times" panose="02020603050405020304" pitchFamily="18" charset="0"/>
              </a:rPr>
              <a:t>Ebbinghaus</a:t>
            </a:r>
            <a:r>
              <a:rPr lang="en-US" altLang="it-IT" dirty="0" smtClean="0">
                <a:latin typeface="Times" panose="02020603050405020304" pitchFamily="18" charset="0"/>
              </a:rPr>
              <a:t> illusion in which the central circle in the annulus of larger circles is typically seen as smaller than the central circle in the annulus of smaller circles, even though both central circles are actually the same size. Panel (b) shows the same display, except that the central circle in the annulus of larger circles has been made slightly larger. As a consequence, the two central circles now appear to be the same size. Panel (c) shows the experimental set-up in which the participant was required to reach out and pick up one of two discs that were placed on the illusory display. Panel (d) shows for grip aperture for two trials in which the participant picked up the small disc on one trial and the large disc on another from the display shown in panel (b). Even though the two central discs were perceived as being the same size, the grip aperture in flight reflected the real not the apparent size of the discs. Adapted from </a:t>
            </a:r>
            <a:r>
              <a:rPr lang="en-US" altLang="it-IT" dirty="0" err="1" smtClean="0">
                <a:latin typeface="Times" panose="02020603050405020304" pitchFamily="18" charset="0"/>
              </a:rPr>
              <a:t>Aglioti</a:t>
            </a:r>
            <a:r>
              <a:rPr lang="en-US" altLang="it-IT" dirty="0" smtClean="0">
                <a:latin typeface="Times" panose="02020603050405020304" pitchFamily="18" charset="0"/>
              </a:rPr>
              <a:t> et al. [43].</a:t>
            </a:r>
          </a:p>
        </p:txBody>
      </p:sp>
    </p:spTree>
    <p:extLst>
      <p:ext uri="{BB962C8B-B14F-4D97-AF65-F5344CB8AC3E}">
        <p14:creationId xmlns:p14="http://schemas.microsoft.com/office/powerpoint/2010/main" val="1881454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94D0AAD1-1D0A-4728-9D52-56466ACBB4AC}" type="slidenum">
              <a:rPr lang="en-US" altLang="it-IT" sz="1200"/>
              <a:pPr algn="r"/>
              <a:t>24</a:t>
            </a:fld>
            <a:endParaRPr lang="en-US" altLang="it-IT" sz="1200"/>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26112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it-IT" altLang="it-IT" smtClean="0">
                <a:latin typeface="Times" panose="02020603050405020304" pitchFamily="18" charset="0"/>
              </a:rPr>
              <a:t>Bisogna prima di tutto imparare ad osservare. Le misure osservative ci portano a dover cercare di rispondere ad una domanda che ancora oggi a livello epistemologico non trova risposta chiara (dai tempi di Gregory), ossia cos è una illusione?</a:t>
            </a:r>
          </a:p>
          <a:p>
            <a:pPr eaLnBrk="1" hangingPunct="1">
              <a:spcBef>
                <a:spcPct val="0"/>
              </a:spcBef>
            </a:pPr>
            <a:endParaRPr lang="it-IT" altLang="it-IT" smtClean="0">
              <a:latin typeface="Times" panose="02020603050405020304" pitchFamily="18" charset="0"/>
            </a:endParaRPr>
          </a:p>
          <a:p>
            <a:pPr eaLnBrk="1" hangingPunct="1">
              <a:spcBef>
                <a:spcPct val="0"/>
              </a:spcBef>
            </a:pPr>
            <a:r>
              <a:rPr lang="it-IT" altLang="it-IT" smtClean="0">
                <a:latin typeface="Times" panose="02020603050405020304" pitchFamily="18" charset="0"/>
              </a:rPr>
              <a:t>La percezione del colore non dipende solo dal </a:t>
            </a:r>
            <a:r>
              <a:rPr lang="it-IT" altLang="it-IT" i="1" smtClean="0">
                <a:latin typeface="Times" panose="02020603050405020304" pitchFamily="18" charset="0"/>
              </a:rPr>
              <a:t>pigmento</a:t>
            </a:r>
          </a:p>
          <a:p>
            <a:endParaRPr lang="it-IT" altLang="it-IT" smtClean="0">
              <a:latin typeface="Times" panose="02020603050405020304" pitchFamily="18" charset="0"/>
            </a:endParaRPr>
          </a:p>
        </p:txBody>
      </p:sp>
    </p:spTree>
    <p:extLst>
      <p:ext uri="{BB962C8B-B14F-4D97-AF65-F5344CB8AC3E}">
        <p14:creationId xmlns:p14="http://schemas.microsoft.com/office/powerpoint/2010/main" val="92410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C950D-0997-438A-887B-30191F379DD9}" type="slidenum">
              <a:rPr lang="it-IT" altLang="it-IT"/>
              <a:pPr/>
              <a:t>5</a:t>
            </a:fld>
            <a:endParaRPr lang="it-IT" altLang="it-IT"/>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r>
              <a:rPr lang="it-IT" altLang="it-IT" sz="1200" dirty="0" smtClean="0"/>
              <a:t>Cosa percepiamo?</a:t>
            </a:r>
            <a:r>
              <a:rPr lang="it-IT" altLang="it-IT" sz="1200" baseline="0" dirty="0" smtClean="0"/>
              <a:t> Luce, una forma di energia elettromagnetica simile a onde radio, microonde e raggi infrarossi espressa in lunghezze d’onda, che viene misurata in unità di distanza percorsa dall’onda fra una oscillazione e l’altra. L’occhio ha una sensibilità limitata allo spettro tra i 400 e 700 nm</a:t>
            </a:r>
            <a:r>
              <a:rPr lang="it-IT" altLang="it-IT" sz="1200" dirty="0" smtClean="0"/>
              <a:t>espressa </a:t>
            </a:r>
            <a:r>
              <a:rPr lang="en-US" altLang="it-IT" sz="1200" dirty="0" smtClean="0">
                <a:solidFill>
                  <a:srgbClr val="000000"/>
                </a:solidFill>
              </a:rPr>
              <a:t>in </a:t>
            </a:r>
            <a:r>
              <a:rPr lang="en-US" altLang="it-IT" sz="1200" dirty="0" err="1" smtClean="0">
                <a:solidFill>
                  <a:srgbClr val="000000"/>
                </a:solidFill>
              </a:rPr>
              <a:t>candele</a:t>
            </a:r>
            <a:r>
              <a:rPr lang="en-US" altLang="it-IT" sz="1200" dirty="0" smtClean="0">
                <a:solidFill>
                  <a:srgbClr val="000000"/>
                </a:solidFill>
              </a:rPr>
              <a:t> per metro </a:t>
            </a:r>
            <a:r>
              <a:rPr lang="en-US" altLang="it-IT" sz="1200" dirty="0" err="1" smtClean="0">
                <a:solidFill>
                  <a:srgbClr val="000000"/>
                </a:solidFill>
              </a:rPr>
              <a:t>quadro</a:t>
            </a:r>
            <a:r>
              <a:rPr lang="it-IT" altLang="it-IT" sz="1200" dirty="0" smtClean="0"/>
              <a:t> [cd/m</a:t>
            </a:r>
            <a:r>
              <a:rPr lang="it-IT" altLang="it-IT" sz="1200" baseline="30000" dirty="0" smtClean="0"/>
              <a:t>2</a:t>
            </a:r>
            <a:r>
              <a:rPr lang="it-IT" altLang="it-IT" sz="1200" dirty="0" smtClean="0"/>
              <a:t>]: </a:t>
            </a:r>
            <a:r>
              <a:rPr lang="it-IT" altLang="it-IT" sz="1200" dirty="0" smtClean="0">
                <a:solidFill>
                  <a:srgbClr val="000000"/>
                </a:solidFill>
              </a:rPr>
              <a:t>intensità luminosa di una candela su una superficie di un metro quadrato</a:t>
            </a:r>
            <a:endParaRPr lang="it-IT" altLang="it-IT" dirty="0"/>
          </a:p>
        </p:txBody>
      </p:sp>
    </p:spTree>
    <p:extLst>
      <p:ext uri="{BB962C8B-B14F-4D97-AF65-F5344CB8AC3E}">
        <p14:creationId xmlns:p14="http://schemas.microsoft.com/office/powerpoint/2010/main" val="186720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3E4AEC1-497A-432D-9AE1-9641F4390C24}" type="slidenum">
              <a:rPr lang="en-US" altLang="it-IT" smtClean="0"/>
              <a:pPr/>
              <a:t>6</a:t>
            </a:fld>
            <a:endParaRPr lang="en-US" altLang="it-IT"/>
          </a:p>
        </p:txBody>
      </p:sp>
    </p:spTree>
    <p:extLst>
      <p:ext uri="{BB962C8B-B14F-4D97-AF65-F5344CB8AC3E}">
        <p14:creationId xmlns:p14="http://schemas.microsoft.com/office/powerpoint/2010/main" val="152253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9A904A8C-042F-4F4C-8462-4A707EBFACB7}" type="slidenum">
              <a:rPr lang="en-US" altLang="it-IT" sz="1200"/>
              <a:pPr algn="r"/>
              <a:t>7</a:t>
            </a:fld>
            <a:endParaRPr lang="en-US" altLang="it-IT" sz="1200"/>
          </a:p>
        </p:txBody>
      </p:sp>
      <p:sp>
        <p:nvSpPr>
          <p:cNvPr id="558083" name="Rectangle 2"/>
          <p:cNvSpPr>
            <a:spLocks noGrp="1" noRot="1" noChangeAspect="1" noChangeArrowheads="1" noTextEdit="1"/>
          </p:cNvSpPr>
          <p:nvPr>
            <p:ph type="sldImg"/>
          </p:nvPr>
        </p:nvSpPr>
        <p:spPr>
          <a:ln/>
        </p:spPr>
      </p:sp>
      <p:sp>
        <p:nvSpPr>
          <p:cNvPr id="558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326681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CB159AAC-360B-4F38-AED9-C3A2D95CBCEB}" type="slidenum">
              <a:rPr lang="en-US" altLang="it-IT" sz="1200"/>
              <a:pPr algn="r"/>
              <a:t>8</a:t>
            </a:fld>
            <a:endParaRPr lang="en-US" altLang="it-IT" sz="1200"/>
          </a:p>
        </p:txBody>
      </p:sp>
      <p:sp>
        <p:nvSpPr>
          <p:cNvPr id="560131" name="Rectangle 2"/>
          <p:cNvSpPr>
            <a:spLocks noGrp="1" noRot="1" noChangeAspect="1" noChangeArrowheads="1" noTextEdit="1"/>
          </p:cNvSpPr>
          <p:nvPr>
            <p:ph type="sldImg"/>
          </p:nvPr>
        </p:nvSpPr>
        <p:spPr>
          <a:ln/>
        </p:spPr>
      </p:sp>
      <p:sp>
        <p:nvSpPr>
          <p:cNvPr id="560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02279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C950D-0997-438A-887B-30191F379DD9}" type="slidenum">
              <a:rPr lang="it-IT" altLang="it-IT"/>
              <a:pPr/>
              <a:t>9</a:t>
            </a:fld>
            <a:endParaRPr lang="it-IT" altLang="it-IT"/>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r>
              <a:rPr lang="it-IT" dirty="0" smtClean="0">
                <a:latin typeface="LegacySerifStd-Book"/>
              </a:rPr>
              <a:t>as a person</a:t>
            </a:r>
          </a:p>
          <a:p>
            <a:r>
              <a:rPr lang="en-US" dirty="0" smtClean="0">
                <a:latin typeface="LegacySerifStd-Book"/>
              </a:rPr>
              <a:t>walks away from you, the size of the person’s image on your</a:t>
            </a:r>
          </a:p>
          <a:p>
            <a:r>
              <a:rPr lang="en-US" dirty="0" smtClean="0">
                <a:latin typeface="LegacySerifStd-Book"/>
              </a:rPr>
              <a:t>retina (</a:t>
            </a:r>
            <a:r>
              <a:rPr lang="en-US" i="1" dirty="0" smtClean="0">
                <a:latin typeface="LegacySerifStd-BookItalic"/>
              </a:rPr>
              <a:t>R</a:t>
            </a:r>
            <a:r>
              <a:rPr lang="en-US" dirty="0" smtClean="0">
                <a:latin typeface="LegacySerifStd-Book"/>
              </a:rPr>
              <a:t>) gets smaller, but your perception of the person’s</a:t>
            </a:r>
          </a:p>
          <a:p>
            <a:r>
              <a:rPr lang="en-US" dirty="0" smtClean="0">
                <a:latin typeface="LegacySerifStd-Book"/>
              </a:rPr>
              <a:t>distance (</a:t>
            </a:r>
            <a:r>
              <a:rPr lang="en-US" i="1" dirty="0" smtClean="0">
                <a:latin typeface="LegacySerifStd-BookItalic"/>
              </a:rPr>
              <a:t>D</a:t>
            </a:r>
            <a:r>
              <a:rPr lang="en-US" dirty="0" smtClean="0">
                <a:latin typeface="LegacySerifStd-Book"/>
              </a:rPr>
              <a:t>) gets larger. These two changes balance each</a:t>
            </a:r>
          </a:p>
          <a:p>
            <a:r>
              <a:rPr lang="en-US" dirty="0" smtClean="0">
                <a:latin typeface="LegacySerifStd-Book"/>
              </a:rPr>
              <a:t>other, and the net result is that you perceive the person’s</a:t>
            </a:r>
          </a:p>
          <a:p>
            <a:r>
              <a:rPr lang="en-US" dirty="0" smtClean="0">
                <a:latin typeface="LegacySerifStd-Book"/>
              </a:rPr>
              <a:t>size (</a:t>
            </a:r>
            <a:r>
              <a:rPr lang="en-US" i="1" dirty="0" smtClean="0">
                <a:latin typeface="LegacySerifStd-BookItalic"/>
              </a:rPr>
              <a:t>S</a:t>
            </a:r>
            <a:r>
              <a:rPr lang="en-US" dirty="0" smtClean="0">
                <a:latin typeface="LegacySerifStd-Book"/>
              </a:rPr>
              <a:t>) as staying the same.</a:t>
            </a:r>
            <a:endParaRPr lang="it-IT" dirty="0"/>
          </a:p>
        </p:txBody>
      </p:sp>
    </p:spTree>
    <p:extLst>
      <p:ext uri="{BB962C8B-B14F-4D97-AF65-F5344CB8AC3E}">
        <p14:creationId xmlns:p14="http://schemas.microsoft.com/office/powerpoint/2010/main" val="103904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4C89A021-1D5C-4D39-88B6-BA8C88BD3D39}" type="slidenum">
              <a:rPr lang="en-US" altLang="it-IT" sz="1200"/>
              <a:pPr algn="r"/>
              <a:t>11</a:t>
            </a:fld>
            <a:endParaRPr lang="en-US" altLang="it-IT" sz="1200"/>
          </a:p>
        </p:txBody>
      </p:sp>
      <p:sp>
        <p:nvSpPr>
          <p:cNvPr id="562179" name="Rectangle 2"/>
          <p:cNvSpPr>
            <a:spLocks noGrp="1" noRot="1" noChangeAspect="1" noChangeArrowheads="1" noTextEdit="1"/>
          </p:cNvSpPr>
          <p:nvPr>
            <p:ph type="sldImg"/>
          </p:nvPr>
        </p:nvSpPr>
        <p:spPr>
          <a:ln/>
        </p:spPr>
      </p:sp>
      <p:sp>
        <p:nvSpPr>
          <p:cNvPr id="562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98842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fld id="{5A9FD1AF-AA67-457D-8723-8326E25E934D}" type="datetimeFigureOut">
              <a:rPr lang="it-IT" altLang="it-IT"/>
              <a:pPr/>
              <a:t>16/04/2019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42D285DC-1F84-46F5-B2B5-18D7144183F3}" type="slidenum">
              <a:rPr lang="it-IT" altLang="it-IT"/>
              <a:pPr/>
              <a:t>‹#›</a:t>
            </a:fld>
            <a:endParaRPr lang="it-IT" altLang="it-IT"/>
          </a:p>
        </p:txBody>
      </p:sp>
    </p:spTree>
    <p:extLst>
      <p:ext uri="{BB962C8B-B14F-4D97-AF65-F5344CB8AC3E}">
        <p14:creationId xmlns:p14="http://schemas.microsoft.com/office/powerpoint/2010/main" val="46250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4CB1B8E0-EC30-4A26-A532-4C550B483F3B}" type="datetimeFigureOut">
              <a:rPr lang="it-IT" altLang="it-IT"/>
              <a:pPr/>
              <a:t>16/04/2019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367D4FCE-9C24-4CB5-9029-670AD984D6EC}" type="slidenum">
              <a:rPr lang="it-IT" altLang="it-IT"/>
              <a:pPr/>
              <a:t>‹#›</a:t>
            </a:fld>
            <a:endParaRPr lang="it-IT" altLang="it-IT"/>
          </a:p>
        </p:txBody>
      </p:sp>
    </p:spTree>
    <p:extLst>
      <p:ext uri="{BB962C8B-B14F-4D97-AF65-F5344CB8AC3E}">
        <p14:creationId xmlns:p14="http://schemas.microsoft.com/office/powerpoint/2010/main" val="310420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34431ECE-4144-42C7-B538-F357A88CF17B}" type="datetimeFigureOut">
              <a:rPr lang="it-IT" altLang="it-IT"/>
              <a:pPr/>
              <a:t>16/04/2019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7A3AA2DE-1C5A-4ECF-B32C-C68573D7078C}" type="slidenum">
              <a:rPr lang="it-IT" altLang="it-IT"/>
              <a:pPr/>
              <a:t>‹#›</a:t>
            </a:fld>
            <a:endParaRPr lang="it-IT" altLang="it-IT"/>
          </a:p>
        </p:txBody>
      </p:sp>
    </p:spTree>
    <p:extLst>
      <p:ext uri="{BB962C8B-B14F-4D97-AF65-F5344CB8AC3E}">
        <p14:creationId xmlns:p14="http://schemas.microsoft.com/office/powerpoint/2010/main" val="114478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AB45798B-A16A-471B-811A-A47C694424B0}" type="slidenum">
              <a:rPr lang="it-IT" altLang="it-IT"/>
              <a:pPr/>
              <a:t>‹#›</a:t>
            </a:fld>
            <a:endParaRPr lang="it-IT" altLang="it-IT"/>
          </a:p>
        </p:txBody>
      </p:sp>
    </p:spTree>
    <p:extLst>
      <p:ext uri="{BB962C8B-B14F-4D97-AF65-F5344CB8AC3E}">
        <p14:creationId xmlns:p14="http://schemas.microsoft.com/office/powerpoint/2010/main" val="52947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F2635140-3FAD-4C0E-8072-EE0F06296295}" type="slidenum">
              <a:rPr lang="it-IT" altLang="it-IT"/>
              <a:pPr/>
              <a:t>‹#›</a:t>
            </a:fld>
            <a:endParaRPr lang="it-IT" altLang="it-IT"/>
          </a:p>
        </p:txBody>
      </p:sp>
    </p:spTree>
    <p:extLst>
      <p:ext uri="{BB962C8B-B14F-4D97-AF65-F5344CB8AC3E}">
        <p14:creationId xmlns:p14="http://schemas.microsoft.com/office/powerpoint/2010/main" val="7929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D2404CBF-9449-4B0E-A43F-241293775363}" type="slidenum">
              <a:rPr lang="it-IT" altLang="it-IT"/>
              <a:pPr/>
              <a:t>‹#›</a:t>
            </a:fld>
            <a:endParaRPr lang="it-IT" altLang="it-IT"/>
          </a:p>
        </p:txBody>
      </p:sp>
    </p:spTree>
    <p:extLst>
      <p:ext uri="{BB962C8B-B14F-4D97-AF65-F5344CB8AC3E}">
        <p14:creationId xmlns:p14="http://schemas.microsoft.com/office/powerpoint/2010/main" val="1944137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7D7281A0-DF48-468C-862B-B7EA388A004B}" type="slidenum">
              <a:rPr lang="it-IT" altLang="it-IT"/>
              <a:pPr/>
              <a:t>‹#›</a:t>
            </a:fld>
            <a:endParaRPr lang="it-IT" altLang="it-IT"/>
          </a:p>
        </p:txBody>
      </p:sp>
    </p:spTree>
    <p:extLst>
      <p:ext uri="{BB962C8B-B14F-4D97-AF65-F5344CB8AC3E}">
        <p14:creationId xmlns:p14="http://schemas.microsoft.com/office/powerpoint/2010/main" val="168070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pPr>
              <a:defRPr/>
            </a:pPr>
            <a:endParaRPr lang="it-IT"/>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2B3EE05D-8B21-4E00-B810-264E3F68461E}" type="slidenum">
              <a:rPr lang="it-IT" altLang="it-IT"/>
              <a:pPr/>
              <a:t>‹#›</a:t>
            </a:fld>
            <a:endParaRPr lang="it-IT" altLang="it-IT"/>
          </a:p>
        </p:txBody>
      </p:sp>
    </p:spTree>
    <p:extLst>
      <p:ext uri="{BB962C8B-B14F-4D97-AF65-F5344CB8AC3E}">
        <p14:creationId xmlns:p14="http://schemas.microsoft.com/office/powerpoint/2010/main" val="248562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pPr>
              <a:defRPr/>
            </a:pPr>
            <a:endParaRPr lang="it-IT"/>
          </a:p>
        </p:txBody>
      </p:sp>
      <p:sp>
        <p:nvSpPr>
          <p:cNvPr id="4" name="Footer Placeholder 3"/>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fld id="{84538A47-E423-451B-94EE-F9D31B36BD2F}" type="slidenum">
              <a:rPr lang="it-IT" altLang="it-IT"/>
              <a:pPr/>
              <a:t>‹#›</a:t>
            </a:fld>
            <a:endParaRPr lang="it-IT" altLang="it-IT"/>
          </a:p>
        </p:txBody>
      </p:sp>
    </p:spTree>
    <p:extLst>
      <p:ext uri="{BB962C8B-B14F-4D97-AF65-F5344CB8AC3E}">
        <p14:creationId xmlns:p14="http://schemas.microsoft.com/office/powerpoint/2010/main" val="226607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it-IT"/>
          </a:p>
        </p:txBody>
      </p:sp>
      <p:sp>
        <p:nvSpPr>
          <p:cNvPr id="3" name="Footer Placeholder 2"/>
          <p:cNvSpPr>
            <a:spLocks noGrp="1"/>
          </p:cNvSpPr>
          <p:nvPr>
            <p:ph type="ftr" sz="quarter" idx="11"/>
          </p:nvPr>
        </p:nvSpPr>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fld id="{00160646-E541-4895-80D4-CABFD4D94CED}" type="slidenum">
              <a:rPr lang="it-IT" altLang="it-IT"/>
              <a:pPr/>
              <a:t>‹#›</a:t>
            </a:fld>
            <a:endParaRPr lang="it-IT" altLang="it-IT"/>
          </a:p>
        </p:txBody>
      </p:sp>
    </p:spTree>
    <p:extLst>
      <p:ext uri="{BB962C8B-B14F-4D97-AF65-F5344CB8AC3E}">
        <p14:creationId xmlns:p14="http://schemas.microsoft.com/office/powerpoint/2010/main" val="3494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DCD2A3C5-DAEF-4A9C-9FDF-4239290E61EE}" type="slidenum">
              <a:rPr lang="it-IT" altLang="it-IT"/>
              <a:pPr/>
              <a:t>‹#›</a:t>
            </a:fld>
            <a:endParaRPr lang="it-IT" altLang="it-IT"/>
          </a:p>
        </p:txBody>
      </p:sp>
    </p:spTree>
    <p:extLst>
      <p:ext uri="{BB962C8B-B14F-4D97-AF65-F5344CB8AC3E}">
        <p14:creationId xmlns:p14="http://schemas.microsoft.com/office/powerpoint/2010/main" val="201991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7559D67C-2D1C-4133-8CB3-5E94FE422AB8}" type="datetimeFigureOut">
              <a:rPr lang="it-IT" altLang="it-IT"/>
              <a:pPr/>
              <a:t>16/04/2019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3DD798C-96C5-4A8E-AB33-981E853AF235}" type="slidenum">
              <a:rPr lang="it-IT" altLang="it-IT"/>
              <a:pPr/>
              <a:t>‹#›</a:t>
            </a:fld>
            <a:endParaRPr lang="it-IT" altLang="it-IT"/>
          </a:p>
        </p:txBody>
      </p:sp>
    </p:spTree>
    <p:extLst>
      <p:ext uri="{BB962C8B-B14F-4D97-AF65-F5344CB8AC3E}">
        <p14:creationId xmlns:p14="http://schemas.microsoft.com/office/powerpoint/2010/main" val="572930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201D0300-21BB-4884-B964-3FF884C89E30}" type="slidenum">
              <a:rPr lang="it-IT" altLang="it-IT"/>
              <a:pPr/>
              <a:t>‹#›</a:t>
            </a:fld>
            <a:endParaRPr lang="it-IT" altLang="it-IT"/>
          </a:p>
        </p:txBody>
      </p:sp>
    </p:spTree>
    <p:extLst>
      <p:ext uri="{BB962C8B-B14F-4D97-AF65-F5344CB8AC3E}">
        <p14:creationId xmlns:p14="http://schemas.microsoft.com/office/powerpoint/2010/main" val="1659166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18028FDA-7994-4D28-91F9-96B5DBC6F082}" type="slidenum">
              <a:rPr lang="it-IT" altLang="it-IT"/>
              <a:pPr/>
              <a:t>‹#›</a:t>
            </a:fld>
            <a:endParaRPr lang="it-IT" altLang="it-IT"/>
          </a:p>
        </p:txBody>
      </p:sp>
    </p:spTree>
    <p:extLst>
      <p:ext uri="{BB962C8B-B14F-4D97-AF65-F5344CB8AC3E}">
        <p14:creationId xmlns:p14="http://schemas.microsoft.com/office/powerpoint/2010/main" val="2850735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98D021EC-9BC2-4B7D-A288-066D04C6862E}" type="slidenum">
              <a:rPr lang="it-IT" altLang="it-IT"/>
              <a:pPr/>
              <a:t>‹#›</a:t>
            </a:fld>
            <a:endParaRPr lang="it-IT" altLang="it-IT"/>
          </a:p>
        </p:txBody>
      </p:sp>
    </p:spTree>
    <p:extLst>
      <p:ext uri="{BB962C8B-B14F-4D97-AF65-F5344CB8AC3E}">
        <p14:creationId xmlns:p14="http://schemas.microsoft.com/office/powerpoint/2010/main" val="328845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218BED-1641-409F-806A-BCDB5B050FC2}" type="datetimeFigureOut">
              <a:rPr lang="it-IT" altLang="it-IT"/>
              <a:pPr/>
              <a:t>16/04/2019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B64A3F35-5188-45F7-A20A-10FE920298B5}" type="slidenum">
              <a:rPr lang="it-IT" altLang="it-IT"/>
              <a:pPr/>
              <a:t>‹#›</a:t>
            </a:fld>
            <a:endParaRPr lang="it-IT" altLang="it-IT"/>
          </a:p>
        </p:txBody>
      </p:sp>
    </p:spTree>
    <p:extLst>
      <p:ext uri="{BB962C8B-B14F-4D97-AF65-F5344CB8AC3E}">
        <p14:creationId xmlns:p14="http://schemas.microsoft.com/office/powerpoint/2010/main" val="304318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7DFB60A6-7B08-4632-A6D2-3C9313C5430C}" type="datetimeFigureOut">
              <a:rPr lang="it-IT" altLang="it-IT"/>
              <a:pPr/>
              <a:t>16/04/2019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7BB05089-8219-4088-849F-6ED1066635FF}" type="slidenum">
              <a:rPr lang="it-IT" altLang="it-IT"/>
              <a:pPr/>
              <a:t>‹#›</a:t>
            </a:fld>
            <a:endParaRPr lang="it-IT" altLang="it-IT"/>
          </a:p>
        </p:txBody>
      </p:sp>
    </p:spTree>
    <p:extLst>
      <p:ext uri="{BB962C8B-B14F-4D97-AF65-F5344CB8AC3E}">
        <p14:creationId xmlns:p14="http://schemas.microsoft.com/office/powerpoint/2010/main" val="142668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9ACA1875-3060-40EA-922A-AB487CEFFAF8}" type="datetimeFigureOut">
              <a:rPr lang="it-IT" altLang="it-IT"/>
              <a:pPr/>
              <a:t>16/04/2019</a:t>
            </a:fld>
            <a:endParaRPr lang="it-IT" altLang="it-IT"/>
          </a:p>
        </p:txBody>
      </p:sp>
      <p:sp>
        <p:nvSpPr>
          <p:cNvPr id="8" name="Footer Placeholder 7"/>
          <p:cNvSpPr>
            <a:spLocks noGrp="1"/>
          </p:cNvSpPr>
          <p:nvPr>
            <p:ph type="ftr" sz="quarter" idx="11"/>
          </p:nvPr>
        </p:nvSpPr>
        <p:spPr/>
        <p:txBody>
          <a:bodyPr/>
          <a:lstStyle>
            <a:lvl1pPr>
              <a:defRPr/>
            </a:lvl1pPr>
          </a:lstStyle>
          <a:p>
            <a:endParaRPr lang="it-IT" altLang="it-IT"/>
          </a:p>
        </p:txBody>
      </p:sp>
      <p:sp>
        <p:nvSpPr>
          <p:cNvPr id="9" name="Slide Number Placeholder 8"/>
          <p:cNvSpPr>
            <a:spLocks noGrp="1"/>
          </p:cNvSpPr>
          <p:nvPr>
            <p:ph type="sldNum" sz="quarter" idx="12"/>
          </p:nvPr>
        </p:nvSpPr>
        <p:spPr/>
        <p:txBody>
          <a:bodyPr/>
          <a:lstStyle>
            <a:lvl1pPr>
              <a:defRPr/>
            </a:lvl1pPr>
          </a:lstStyle>
          <a:p>
            <a:fld id="{2BA0D2A3-C6B9-44E6-90E0-D967CFA82A5E}" type="slidenum">
              <a:rPr lang="it-IT" altLang="it-IT"/>
              <a:pPr/>
              <a:t>‹#›</a:t>
            </a:fld>
            <a:endParaRPr lang="it-IT" altLang="it-IT"/>
          </a:p>
        </p:txBody>
      </p:sp>
    </p:spTree>
    <p:extLst>
      <p:ext uri="{BB962C8B-B14F-4D97-AF65-F5344CB8AC3E}">
        <p14:creationId xmlns:p14="http://schemas.microsoft.com/office/powerpoint/2010/main" val="171477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65ACC959-8112-49CC-9A6C-62B6F997AE9F}" type="datetimeFigureOut">
              <a:rPr lang="it-IT" altLang="it-IT"/>
              <a:pPr/>
              <a:t>16/04/2019</a:t>
            </a:fld>
            <a:endParaRPr lang="it-IT" altLang="it-IT"/>
          </a:p>
        </p:txBody>
      </p:sp>
      <p:sp>
        <p:nvSpPr>
          <p:cNvPr id="4" name="Footer Placeholder 3"/>
          <p:cNvSpPr>
            <a:spLocks noGrp="1"/>
          </p:cNvSpPr>
          <p:nvPr>
            <p:ph type="ftr" sz="quarter" idx="11"/>
          </p:nvPr>
        </p:nvSpPr>
        <p:spPr/>
        <p:txBody>
          <a:bodyPr/>
          <a:lstStyle>
            <a:lvl1pPr>
              <a:defRPr/>
            </a:lvl1pPr>
          </a:lstStyle>
          <a:p>
            <a:endParaRPr lang="it-IT" altLang="it-IT"/>
          </a:p>
        </p:txBody>
      </p:sp>
      <p:sp>
        <p:nvSpPr>
          <p:cNvPr id="5" name="Slide Number Placeholder 4"/>
          <p:cNvSpPr>
            <a:spLocks noGrp="1"/>
          </p:cNvSpPr>
          <p:nvPr>
            <p:ph type="sldNum" sz="quarter" idx="12"/>
          </p:nvPr>
        </p:nvSpPr>
        <p:spPr/>
        <p:txBody>
          <a:bodyPr/>
          <a:lstStyle>
            <a:lvl1pPr>
              <a:defRPr/>
            </a:lvl1pPr>
          </a:lstStyle>
          <a:p>
            <a:fld id="{C35C1B7E-8ACC-4846-A54A-15B796114D80}" type="slidenum">
              <a:rPr lang="it-IT" altLang="it-IT"/>
              <a:pPr/>
              <a:t>‹#›</a:t>
            </a:fld>
            <a:endParaRPr lang="it-IT" altLang="it-IT"/>
          </a:p>
        </p:txBody>
      </p:sp>
    </p:spTree>
    <p:extLst>
      <p:ext uri="{BB962C8B-B14F-4D97-AF65-F5344CB8AC3E}">
        <p14:creationId xmlns:p14="http://schemas.microsoft.com/office/powerpoint/2010/main" val="194902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9FD0A5-4144-4217-92DD-638440AF5AA2}" type="datetimeFigureOut">
              <a:rPr lang="it-IT" altLang="it-IT"/>
              <a:pPr/>
              <a:t>16/04/2019</a:t>
            </a:fld>
            <a:endParaRPr lang="it-IT" altLang="it-IT"/>
          </a:p>
        </p:txBody>
      </p:sp>
      <p:sp>
        <p:nvSpPr>
          <p:cNvPr id="3" name="Footer Placeholder 2"/>
          <p:cNvSpPr>
            <a:spLocks noGrp="1"/>
          </p:cNvSpPr>
          <p:nvPr>
            <p:ph type="ftr" sz="quarter" idx="11"/>
          </p:nvPr>
        </p:nvSpPr>
        <p:spPr/>
        <p:txBody>
          <a:bodyPr/>
          <a:lstStyle>
            <a:lvl1pPr>
              <a:defRPr/>
            </a:lvl1pPr>
          </a:lstStyle>
          <a:p>
            <a:endParaRPr lang="it-IT" altLang="it-IT"/>
          </a:p>
        </p:txBody>
      </p:sp>
      <p:sp>
        <p:nvSpPr>
          <p:cNvPr id="4" name="Slide Number Placeholder 3"/>
          <p:cNvSpPr>
            <a:spLocks noGrp="1"/>
          </p:cNvSpPr>
          <p:nvPr>
            <p:ph type="sldNum" sz="quarter" idx="12"/>
          </p:nvPr>
        </p:nvSpPr>
        <p:spPr/>
        <p:txBody>
          <a:bodyPr/>
          <a:lstStyle>
            <a:lvl1pPr>
              <a:defRPr/>
            </a:lvl1pPr>
          </a:lstStyle>
          <a:p>
            <a:fld id="{DB20C014-C908-4294-94D5-EF4E9164C058}" type="slidenum">
              <a:rPr lang="it-IT" altLang="it-IT"/>
              <a:pPr/>
              <a:t>‹#›</a:t>
            </a:fld>
            <a:endParaRPr lang="it-IT" altLang="it-IT"/>
          </a:p>
        </p:txBody>
      </p:sp>
    </p:spTree>
    <p:extLst>
      <p:ext uri="{BB962C8B-B14F-4D97-AF65-F5344CB8AC3E}">
        <p14:creationId xmlns:p14="http://schemas.microsoft.com/office/powerpoint/2010/main" val="170128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A2081B-9F6C-482E-AB50-1C9B87E1E13B}" type="datetimeFigureOut">
              <a:rPr lang="it-IT" altLang="it-IT"/>
              <a:pPr/>
              <a:t>16/04/2019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BFEC0705-D286-47B4-A6A3-BDB4DB90CAFB}" type="slidenum">
              <a:rPr lang="it-IT" altLang="it-IT"/>
              <a:pPr/>
              <a:t>‹#›</a:t>
            </a:fld>
            <a:endParaRPr lang="it-IT" altLang="it-IT"/>
          </a:p>
        </p:txBody>
      </p:sp>
    </p:spTree>
    <p:extLst>
      <p:ext uri="{BB962C8B-B14F-4D97-AF65-F5344CB8AC3E}">
        <p14:creationId xmlns:p14="http://schemas.microsoft.com/office/powerpoint/2010/main" val="245004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298048-3D5E-43DD-BF80-ECD1342FE624}" type="datetimeFigureOut">
              <a:rPr lang="it-IT" altLang="it-IT"/>
              <a:pPr/>
              <a:t>16/04/2019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46513584-9908-48D7-89DE-A1EE0502E3BD}" type="slidenum">
              <a:rPr lang="it-IT" altLang="it-IT"/>
              <a:pPr/>
              <a:t>‹#›</a:t>
            </a:fld>
            <a:endParaRPr lang="it-IT" altLang="it-IT"/>
          </a:p>
        </p:txBody>
      </p:sp>
    </p:spTree>
    <p:extLst>
      <p:ext uri="{BB962C8B-B14F-4D97-AF65-F5344CB8AC3E}">
        <p14:creationId xmlns:p14="http://schemas.microsoft.com/office/powerpoint/2010/main" val="425753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6BA4E78-A060-43D9-ADB5-059C2CADCAA8}" type="datetimeFigureOut">
              <a:rPr lang="it-IT" altLang="it-IT"/>
              <a:pPr/>
              <a:t>16/04/2019</a:t>
            </a:fld>
            <a:endParaRPr lang="it-IT" altLang="it-IT"/>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ltLang="it-IT"/>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D455396-04D9-4576-840D-A7F1B6CDF146}"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272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0356DE98-9A06-4F55-98BE-F656A31322D5}"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2pPr>
      <a:lvl3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3pPr>
      <a:lvl4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4pPr>
      <a:lvl5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6pPr>
      <a:lvl7pPr marL="9144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7pPr>
      <a:lvl8pPr marL="13716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8pPr>
      <a:lvl9pPr marL="18288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file:///C:\Users\Carlo\Documents\D_new\Presentazione2016\Porte_Aperte\Assumptions.wmv" TargetMode="External"/><Relationship Id="rId1" Type="http://schemas.microsoft.com/office/2007/relationships/media" Target="file:///C:\Users\Carlo\Documents\D_new\Presentazione2016\Porte_Aperte\Assumptions.wmv" TargetMode="External"/><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google.it/url?sa=i&amp;rct=j&amp;q=&amp;esrc=s&amp;source=images&amp;cd=&amp;cad=rja&amp;uact=8&amp;ved=2ahUKEwje_sKyx8jZAhWD-6QKHTKcD3IQjRx6BAgAEAY&amp;url=https://tfm.usc.edu/data-on-the-brain-the-power-of-imaging/&amp;psig=AOvVaw2j_h7snvpITyo_LEGwK06-&amp;ust=1519905486088873" TargetMode="External"/><Relationship Id="rId5" Type="http://schemas.openxmlformats.org/officeDocument/2006/relationships/image" Target="../media/image11.png"/><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hyperlink" Target="file:///C:\Users\Carlo\Documents\D_new\Didattica_2014\PERCEZIONE_2017\PERC_2017\SLIDES_18_19\Goodale_Millner_seperate_neural_pathways_for_the_visual_analysis_of_object_shape_in_perception_and_prehension.pdf"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rspb.royalsocietypublishing.org/content/281/1785/20140337"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0ahUKEwjH4PSyjs_KAhWFtRQKHYhFD9AQjRwIBw&amp;url=https://www.tumblr.com/tagged/optical-illusion?&amp;bvm=bv.113034660,d.ZWU&amp;psig=AFQjCNFzZ237fx8-b3xNz85M92pAcuRRrA&amp;ust=1454159934808357"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www.google.it/url?sa=i&amp;rct=j&amp;q=&amp;esrc=s&amp;source=images&amp;cd=&amp;cad=rja&amp;uact=8&amp;ved=2ahUKEwiEmsnYwaPZAhVLNxQKHY_CAJgQjRx6BAgAEAY&amp;url=http://www.wesmile.it/anima-di-platone-conoscenza-memoria/&amp;psig=AOvVaw0Q4d8egVobmxCDWWHWjaHv&amp;ust=1518632663148225" TargetMode="Externa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i289.photobucket.com/albums/ll210/zaoshw/occhio.jpg&amp;imgrefurl=http://outofthevortex.splinder.com/tag/bioingegneria&amp;usg=__pl3N-vr8eEE1Y3j1lAV8JAVjk6Q=&amp;h=550&amp;w=550&amp;sz=93&amp;hl=it&amp;start=5&amp;um=1&amp;tbnid=RCiKd9sU8srmgM:&amp;tbnh=133&amp;tbnw=133&amp;prev=/images?q%3Docchio%26as_st%3Dy%26hl%3Dit%26rls%3Dcom.microsoft:en-US%26um%3D1"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0ahUKEwjH4PSyjs_KAhWFtRQKHYhFD9AQjRwIBw&amp;url=https://www.tumblr.com/tagged/optical-illusion?&amp;bvm=bv.113034660,d.ZWU&amp;psig=AFQjCNFzZ237fx8-b3xNz85M92pAcuRRrA&amp;ust=1454159934808357"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hyperlink" Target="http://www.google.it/url?sa=i&amp;rct=j&amp;q=&amp;esrc=s&amp;source=images&amp;cd=&amp;cad=rja&amp;uact=8&amp;ved=2ahUKEwiEmsnYwaPZAhVLNxQKHY_CAJgQjRx6BAgAEAY&amp;url=http://www.wesmile.it/anima-di-platone-conoscenza-memoria/&amp;psig=AOvVaw0Q4d8egVobmxCDWWHWjaHv&amp;ust=15186326631482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60325" y="5899150"/>
            <a:ext cx="4324350" cy="1009650"/>
            <a:chOff x="468" y="3786"/>
            <a:chExt cx="2724" cy="636"/>
          </a:xfrm>
        </p:grpSpPr>
        <p:sp>
          <p:nvSpPr>
            <p:cNvPr id="54275"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it-IT" sz="2800" b="1">
                  <a:solidFill>
                    <a:srgbClr val="000090"/>
                  </a:solidFill>
                  <a:latin typeface="Arial" panose="020B0604020202020204" pitchFamily="34" charset="0"/>
                </a:rPr>
                <a:t>prof. Carlo Fantoni</a:t>
              </a:r>
            </a:p>
          </p:txBody>
        </p:sp>
        <p:pic>
          <p:nvPicPr>
            <p:cNvPr id="54276"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extLst>
              <a:ext uri="{909E8E84-426E-40DD-AFC4-6F175D3DCCD1}">
                <a14:hiddenFill xmlns:a14="http://schemas.microsoft.com/office/drawing/2010/main">
                  <a:solidFill>
                    <a:srgbClr val="FFFFFF"/>
                  </a:solidFill>
                </a14:hiddenFill>
              </a:ext>
            </a:extLst>
          </p:spPr>
        </p:pic>
      </p:grpSp>
      <p:sp>
        <p:nvSpPr>
          <p:cNvPr id="54279" name="Text Box 7"/>
          <p:cNvSpPr txBox="1">
            <a:spLocks noChangeArrowheads="1"/>
          </p:cNvSpPr>
          <p:nvPr/>
        </p:nvSpPr>
        <p:spPr bwMode="auto">
          <a:xfrm>
            <a:off x="5757863" y="6421438"/>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2018-2019</a:t>
            </a:r>
            <a:endParaRPr lang="en-GB" altLang="it-IT" b="1" dirty="0">
              <a:latin typeface="Arial" panose="020B0604020202020204" pitchFamily="34" charset="0"/>
            </a:endParaRPr>
          </a:p>
        </p:txBody>
      </p:sp>
      <p:sp>
        <p:nvSpPr>
          <p:cNvPr id="54280" name="Rectangle 8"/>
          <p:cNvSpPr>
            <a:spLocks noChangeArrowheads="1"/>
          </p:cNvSpPr>
          <p:nvPr/>
        </p:nvSpPr>
        <p:spPr bwMode="auto">
          <a:xfrm>
            <a:off x="5172028" y="1200851"/>
            <a:ext cx="3644426" cy="4801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800100" indent="-342900" eaLnBrk="0" hangingPunct="0">
              <a:defRPr sz="2400">
                <a:solidFill>
                  <a:schemeClr val="tx1"/>
                </a:solidFill>
                <a:latin typeface="Times" panose="02020603050405020304" pitchFamily="18" charset="0"/>
                <a:ea typeface="MS PGothic" panose="020B0600070205080204" pitchFamily="34" charset="-128"/>
              </a:defRPr>
            </a:lvl2pPr>
            <a:lvl3pPr marL="1257300" indent="-342900" eaLnBrk="0" hangingPunct="0">
              <a:defRPr sz="2400">
                <a:solidFill>
                  <a:schemeClr val="tx1"/>
                </a:solidFill>
                <a:latin typeface="Times" panose="02020603050405020304" pitchFamily="18" charset="0"/>
                <a:ea typeface="MS PGothic" panose="020B0600070205080204" pitchFamily="34" charset="-128"/>
              </a:defRPr>
            </a:lvl3pPr>
            <a:lvl4pPr marL="1714500" indent="-342900" eaLnBrk="0" hangingPunct="0">
              <a:defRPr sz="2400">
                <a:solidFill>
                  <a:schemeClr val="tx1"/>
                </a:solidFill>
                <a:latin typeface="Times" panose="02020603050405020304" pitchFamily="18" charset="0"/>
                <a:ea typeface="MS PGothic" panose="020B0600070205080204" pitchFamily="34" charset="-128"/>
              </a:defRPr>
            </a:lvl4pPr>
            <a:lvl5pPr marL="2171700" indent="-342900" eaLnBrk="0" hangingPunct="0">
              <a:defRPr sz="2400">
                <a:solidFill>
                  <a:schemeClr val="tx1"/>
                </a:solidFill>
                <a:latin typeface="Times" panose="02020603050405020304" pitchFamily="18" charset="0"/>
                <a:ea typeface="MS PGothic" panose="020B0600070205080204" pitchFamily="34" charset="-128"/>
              </a:defRPr>
            </a:lvl5pPr>
            <a:lvl6pPr marL="26289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861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5433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0005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b="1" dirty="0">
                <a:latin typeface="Arial" panose="020B0604020202020204" pitchFamily="34" charset="0"/>
              </a:rPr>
              <a:t>Lezione </a:t>
            </a:r>
            <a:r>
              <a:rPr lang="it-IT" altLang="it-IT" b="1" dirty="0" smtClean="0">
                <a:latin typeface="Arial" panose="020B0604020202020204" pitchFamily="34" charset="0"/>
              </a:rPr>
              <a:t>10</a:t>
            </a:r>
            <a:endParaRPr lang="it-IT" altLang="it-IT" b="1" dirty="0">
              <a:latin typeface="Arial" panose="020B0604020202020204" pitchFamily="34" charset="0"/>
            </a:endParaRPr>
          </a:p>
          <a:p>
            <a:pPr algn="ctr" eaLnBrk="1" hangingPunct="1"/>
            <a:r>
              <a:rPr lang="it-IT" altLang="it-IT" b="1" dirty="0" smtClean="0">
                <a:latin typeface="Arial" panose="020B0604020202020204" pitchFamily="34" charset="0"/>
              </a:rPr>
              <a:t>15/04/2019</a:t>
            </a:r>
          </a:p>
          <a:p>
            <a:pPr algn="ctr" eaLnBrk="1" hangingPunct="1"/>
            <a:endParaRPr lang="it-IT" altLang="it-IT" sz="1200" dirty="0">
              <a:latin typeface="Arial" panose="020B0604020202020204" pitchFamily="34" charset="0"/>
            </a:endParaRPr>
          </a:p>
          <a:p>
            <a:pPr eaLnBrk="1" hangingPunct="1">
              <a:buFontTx/>
              <a:buChar char="•"/>
            </a:pPr>
            <a:r>
              <a:rPr lang="it-IT" altLang="it-IT" sz="1400" dirty="0">
                <a:latin typeface="Arial" panose="020B0604020202020204" pitchFamily="34" charset="0"/>
              </a:rPr>
              <a:t>a</a:t>
            </a:r>
            <a:r>
              <a:rPr lang="it-IT" altLang="it-IT" sz="1400" dirty="0" smtClean="0">
                <a:latin typeface="Arial" panose="020B0604020202020204" pitchFamily="34" charset="0"/>
              </a:rPr>
              <a:t>ttualità </a:t>
            </a:r>
            <a:r>
              <a:rPr lang="it-IT" altLang="it-IT" sz="1400" dirty="0" smtClean="0">
                <a:latin typeface="Arial" panose="020B0604020202020204" pitchFamily="34" charset="0"/>
              </a:rPr>
              <a:t>di W</a:t>
            </a:r>
            <a:r>
              <a:rPr lang="it-IT" altLang="it-IT" sz="1400" dirty="0">
                <a:latin typeface="Arial" panose="020B0604020202020204" pitchFamily="34" charset="0"/>
              </a:rPr>
              <a:t>. </a:t>
            </a:r>
            <a:r>
              <a:rPr lang="it-IT" altLang="it-IT" sz="1400" dirty="0" smtClean="0">
                <a:latin typeface="Arial" panose="020B0604020202020204" pitchFamily="34" charset="0"/>
              </a:rPr>
              <a:t>James</a:t>
            </a:r>
          </a:p>
          <a:p>
            <a:pPr eaLnBrk="1" hangingPunct="1">
              <a:buFontTx/>
              <a:buChar char="•"/>
            </a:pPr>
            <a:r>
              <a:rPr lang="it-IT" altLang="it-IT" sz="1400" dirty="0" smtClean="0">
                <a:latin typeface="Arial" panose="020B0604020202020204" pitchFamily="34" charset="0"/>
              </a:rPr>
              <a:t>approcci alla percezione</a:t>
            </a:r>
            <a:endParaRPr lang="it-IT" altLang="it-IT" sz="1400" dirty="0">
              <a:latin typeface="Arial" panose="020B0604020202020204" pitchFamily="34" charset="0"/>
            </a:endParaRPr>
          </a:p>
          <a:p>
            <a:pPr eaLnBrk="1" hangingPunct="1">
              <a:buFontTx/>
              <a:buChar char="•"/>
            </a:pPr>
            <a:r>
              <a:rPr lang="it-IT" altLang="it-IT" sz="1400" dirty="0">
                <a:latin typeface="Arial" panose="020B0604020202020204" pitchFamily="34" charset="0"/>
              </a:rPr>
              <a:t>f</a:t>
            </a:r>
            <a:r>
              <a:rPr lang="it-IT" altLang="it-IT" sz="1400" dirty="0" smtClean="0">
                <a:latin typeface="Arial" panose="020B0604020202020204" pitchFamily="34" charset="0"/>
              </a:rPr>
              <a:t>enomenologia</a:t>
            </a:r>
          </a:p>
          <a:p>
            <a:pPr eaLnBrk="1" hangingPunct="1">
              <a:buFontTx/>
              <a:buChar char="•"/>
            </a:pPr>
            <a:r>
              <a:rPr lang="it-IT" altLang="it-IT" sz="1400" dirty="0" smtClean="0">
                <a:latin typeface="Arial" panose="020B0604020202020204" pitchFamily="34" charset="0"/>
              </a:rPr>
              <a:t>Illusioni come dimostrazioni della costanza di grandezza e fotometrica</a:t>
            </a:r>
          </a:p>
          <a:p>
            <a:pPr eaLnBrk="1" hangingPunct="1">
              <a:buFontTx/>
              <a:buChar char="•"/>
            </a:pPr>
            <a:r>
              <a:rPr lang="it-IT" altLang="it-IT" sz="1400" dirty="0" smtClean="0">
                <a:latin typeface="Arial" panose="020B0604020202020204" pitchFamily="34" charset="0"/>
              </a:rPr>
              <a:t>indeterminazione fotometrica e ottica</a:t>
            </a:r>
            <a:endParaRPr lang="it-IT" altLang="it-IT" sz="1400" dirty="0">
              <a:latin typeface="Arial" panose="020B0604020202020204" pitchFamily="34" charset="0"/>
            </a:endParaRPr>
          </a:p>
          <a:p>
            <a:pPr eaLnBrk="1" hangingPunct="1">
              <a:buFontTx/>
              <a:buChar char="•"/>
            </a:pPr>
            <a:r>
              <a:rPr lang="it-IT" altLang="it-IT" sz="1400" dirty="0">
                <a:latin typeface="Arial" panose="020B0604020202020204" pitchFamily="34" charset="0"/>
              </a:rPr>
              <a:t>misure </a:t>
            </a:r>
            <a:r>
              <a:rPr lang="it-IT" altLang="it-IT" sz="1400" dirty="0" smtClean="0">
                <a:latin typeface="Arial" panose="020B0604020202020204" pitchFamily="34" charset="0"/>
              </a:rPr>
              <a:t>comportamentali</a:t>
            </a:r>
          </a:p>
          <a:p>
            <a:pPr eaLnBrk="1" hangingPunct="1">
              <a:buFontTx/>
              <a:buChar char="•"/>
            </a:pPr>
            <a:r>
              <a:rPr lang="it-IT" altLang="it-IT" sz="1400" dirty="0">
                <a:latin typeface="Arial" panose="020B0604020202020204" pitchFamily="34" charset="0"/>
              </a:rPr>
              <a:t>l</a:t>
            </a:r>
            <a:r>
              <a:rPr lang="it-IT" altLang="it-IT" sz="1400" dirty="0" smtClean="0">
                <a:latin typeface="Arial" panose="020B0604020202020204" pitchFamily="34" charset="0"/>
              </a:rPr>
              <a:t>a psicofisica (acceni)</a:t>
            </a:r>
          </a:p>
          <a:p>
            <a:pPr eaLnBrk="1" hangingPunct="1">
              <a:buFontTx/>
              <a:buChar char="•"/>
            </a:pPr>
            <a:r>
              <a:rPr lang="it-IT" altLang="it-IT" sz="1400" dirty="0">
                <a:latin typeface="Arial" panose="020B0604020202020204" pitchFamily="34" charset="0"/>
              </a:rPr>
              <a:t>e</a:t>
            </a:r>
            <a:r>
              <a:rPr lang="it-IT" altLang="it-IT" sz="1400" dirty="0" smtClean="0">
                <a:latin typeface="Arial" panose="020B0604020202020204" pitchFamily="34" charset="0"/>
              </a:rPr>
              <a:t>sempi: metodo dei limiti e aggiustamento</a:t>
            </a:r>
            <a:endParaRPr lang="it-IT" altLang="it-IT" sz="1400" dirty="0">
              <a:latin typeface="Arial" panose="020B0604020202020204" pitchFamily="34" charset="0"/>
            </a:endParaRPr>
          </a:p>
          <a:p>
            <a:pPr eaLnBrk="1" hangingPunct="1">
              <a:buFontTx/>
              <a:buChar char="•"/>
            </a:pPr>
            <a:r>
              <a:rPr lang="it-IT" altLang="it-IT" sz="1400" dirty="0">
                <a:latin typeface="Arial" panose="020B0604020202020204" pitchFamily="34" charset="0"/>
              </a:rPr>
              <a:t>neuroscienze</a:t>
            </a:r>
          </a:p>
          <a:p>
            <a:pPr eaLnBrk="1" hangingPunct="1">
              <a:buFontTx/>
              <a:buChar char="•"/>
            </a:pPr>
            <a:r>
              <a:rPr lang="it-IT" altLang="it-IT" sz="1400" dirty="0">
                <a:latin typeface="Arial" panose="020B0604020202020204" pitchFamily="34" charset="0"/>
              </a:rPr>
              <a:t>doppia dissociazione </a:t>
            </a:r>
          </a:p>
          <a:p>
            <a:pPr eaLnBrk="1" hangingPunct="1">
              <a:buFontTx/>
              <a:buChar char="•"/>
            </a:pPr>
            <a:r>
              <a:rPr lang="it-IT" altLang="it-IT" sz="1400" dirty="0">
                <a:latin typeface="Arial" panose="020B0604020202020204" pitchFamily="34" charset="0"/>
              </a:rPr>
              <a:t>teoria del doppio sistema visivo e </a:t>
            </a:r>
            <a:r>
              <a:rPr lang="it-IT" altLang="it-IT" sz="1400" dirty="0" smtClean="0">
                <a:latin typeface="Arial" panose="020B0604020202020204" pitchFamily="34" charset="0"/>
              </a:rPr>
              <a:t>percezione-azione</a:t>
            </a:r>
          </a:p>
          <a:p>
            <a:pPr eaLnBrk="1" hangingPunct="1">
              <a:buFontTx/>
              <a:buChar char="•"/>
            </a:pPr>
            <a:r>
              <a:rPr lang="it-IT" altLang="it-IT" sz="1400" dirty="0">
                <a:latin typeface="Arial" panose="020B0604020202020204" pitchFamily="34" charset="0"/>
              </a:rPr>
              <a:t>Gli esperimenti di Ungerleider and Mishkin </a:t>
            </a:r>
            <a:endParaRPr lang="it-IT" altLang="it-IT" sz="1400" dirty="0" smtClean="0">
              <a:latin typeface="Arial" panose="020B0604020202020204" pitchFamily="34" charset="0"/>
            </a:endParaRPr>
          </a:p>
          <a:p>
            <a:pPr eaLnBrk="1" hangingPunct="1">
              <a:buFontTx/>
              <a:buChar char="•"/>
            </a:pPr>
            <a:r>
              <a:rPr lang="it-IT" altLang="it-IT" sz="1400" dirty="0" smtClean="0">
                <a:latin typeface="Arial" panose="020B0604020202020204" pitchFamily="34" charset="0"/>
              </a:rPr>
              <a:t>Gli esperimenti di Goodale e i casi di DF e RV</a:t>
            </a:r>
            <a:endParaRPr lang="it-IT" altLang="it-IT" sz="1400" dirty="0">
              <a:latin typeface="Arial" panose="020B0604020202020204" pitchFamily="34" charset="0"/>
            </a:endParaRPr>
          </a:p>
        </p:txBody>
      </p:sp>
      <p:sp>
        <p:nvSpPr>
          <p:cNvPr id="54281" name="Text Box 9"/>
          <p:cNvSpPr txBox="1">
            <a:spLocks noChangeArrowheads="1"/>
          </p:cNvSpPr>
          <p:nvPr/>
        </p:nvSpPr>
        <p:spPr bwMode="auto">
          <a:xfrm>
            <a:off x="5757863" y="6117749"/>
            <a:ext cx="338613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STP</a:t>
            </a:r>
            <a:endParaRPr lang="en-GB" altLang="it-IT" b="1" dirty="0">
              <a:latin typeface="Arial" panose="020B0604020202020204" pitchFamily="34" charset="0"/>
            </a:endParaRPr>
          </a:p>
        </p:txBody>
      </p:sp>
      <p:pic>
        <p:nvPicPr>
          <p:cNvPr id="542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984375"/>
            <a:ext cx="46863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6"/>
          <p:cNvSpPr>
            <a:spLocks noGrp="1" noChangeArrowheads="1"/>
          </p:cNvSpPr>
          <p:nvPr>
            <p:ph type="ctrTitle"/>
          </p:nvPr>
        </p:nvSpPr>
        <p:spPr>
          <a:xfrm>
            <a:off x="136525" y="89618"/>
            <a:ext cx="8975725" cy="1470025"/>
          </a:xfrm>
        </p:spPr>
        <p:txBody>
          <a:bodyPr anchor="ctr"/>
          <a:lstStyle/>
          <a:p>
            <a:pPr eaLnBrk="1" hangingPunct="1">
              <a:lnSpc>
                <a:spcPct val="85000"/>
              </a:lnSpc>
            </a:pPr>
            <a:r>
              <a:rPr lang="it-IT" altLang="it-IT" sz="4000" dirty="0" smtClean="0">
                <a:solidFill>
                  <a:srgbClr val="000090"/>
                </a:solidFill>
              </a:rPr>
              <a:t>Psicologia dei processi cognitivi 1</a:t>
            </a:r>
            <a:br>
              <a:rPr lang="it-IT" altLang="it-IT" sz="4000" dirty="0" smtClean="0">
                <a:solidFill>
                  <a:srgbClr val="000090"/>
                </a:solidFill>
              </a:rPr>
            </a:br>
            <a:r>
              <a:rPr lang="it-IT" altLang="it-IT" sz="4000" b="1" dirty="0" smtClean="0">
                <a:solidFill>
                  <a:srgbClr val="000090"/>
                </a:solidFill>
              </a:rPr>
              <a:t>Percezione 042PS-2</a:t>
            </a:r>
            <a:r>
              <a:rPr lang="it-IT" altLang="it-IT" sz="4000" dirty="0" smtClean="0">
                <a:solidFill>
                  <a:schemeClr val="accent2"/>
                </a:solidFill>
              </a:rPr>
              <a:t/>
            </a:r>
            <a:br>
              <a:rPr lang="it-IT" altLang="it-IT" sz="4000" dirty="0" smtClean="0">
                <a:solidFill>
                  <a:schemeClr val="accent2"/>
                </a:solidFill>
              </a:rPr>
            </a:br>
            <a:endParaRPr lang="it-IT" altLang="it-IT"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cars.jpg"/>
          <p:cNvPicPr>
            <a:picLocks noChangeAspect="1"/>
          </p:cNvPicPr>
          <p:nvPr/>
        </p:nvPicPr>
        <p:blipFill rotWithShape="1">
          <a:blip r:embed="rId2">
            <a:extLst>
              <a:ext uri="{28A0092B-C50C-407E-A947-70E740481C1C}">
                <a14:useLocalDpi xmlns:a14="http://schemas.microsoft.com/office/drawing/2010/main" val="0"/>
              </a:ext>
            </a:extLst>
          </a:blip>
          <a:srcRect r="29010"/>
          <a:stretch/>
        </p:blipFill>
        <p:spPr bwMode="auto">
          <a:xfrm>
            <a:off x="0" y="2569482"/>
            <a:ext cx="4542971" cy="420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412750" y="5048477"/>
            <a:ext cx="387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latin typeface="Arial" panose="020B0604020202020204" pitchFamily="34" charset="0"/>
              </a:rPr>
              <a:t>A</a:t>
            </a:r>
          </a:p>
        </p:txBody>
      </p:sp>
      <p:sp>
        <p:nvSpPr>
          <p:cNvPr id="4" name="Text Box 4"/>
          <p:cNvSpPr txBox="1">
            <a:spLocks noChangeArrowheads="1"/>
          </p:cNvSpPr>
          <p:nvPr/>
        </p:nvSpPr>
        <p:spPr bwMode="auto">
          <a:xfrm>
            <a:off x="2257425" y="3597502"/>
            <a:ext cx="40748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smtClean="0">
                <a:latin typeface="Arial" panose="020B0604020202020204" pitchFamily="34" charset="0"/>
              </a:rPr>
              <a:t>C</a:t>
            </a:r>
            <a:endParaRPr lang="it-IT" altLang="it-IT" dirty="0">
              <a:latin typeface="Arial" panose="020B0604020202020204" pitchFamily="34" charset="0"/>
            </a:endParaRPr>
          </a:p>
        </p:txBody>
      </p:sp>
      <p:sp>
        <p:nvSpPr>
          <p:cNvPr id="5" name="Rectangle 2"/>
          <p:cNvSpPr>
            <a:spLocks noChangeArrowheads="1"/>
          </p:cNvSpPr>
          <p:nvPr/>
        </p:nvSpPr>
        <p:spPr bwMode="auto">
          <a:xfrm>
            <a:off x="1" y="-69045"/>
            <a:ext cx="914400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eaLnBrk="0" hangingPunct="0"/>
            <a:r>
              <a:rPr lang="en-US" altLang="it-IT" sz="4400" dirty="0" err="1">
                <a:solidFill>
                  <a:srgbClr val="333399"/>
                </a:solidFill>
                <a:latin typeface="Arial" panose="020B0604020202020204" pitchFamily="34" charset="0"/>
              </a:rPr>
              <a:t>p</a:t>
            </a:r>
            <a:r>
              <a:rPr lang="en-US" altLang="it-IT" sz="4400" dirty="0" err="1" smtClean="0">
                <a:solidFill>
                  <a:srgbClr val="333399"/>
                </a:solidFill>
                <a:latin typeface="Arial" panose="020B0604020202020204" pitchFamily="34" charset="0"/>
              </a:rPr>
              <a:t>ercepiamo</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il</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rapporto</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distanza</a:t>
            </a:r>
            <a:r>
              <a:rPr lang="en-US" altLang="it-IT" sz="4400" dirty="0" smtClean="0">
                <a:solidFill>
                  <a:srgbClr val="333399"/>
                </a:solidFill>
                <a:latin typeface="Arial" panose="020B0604020202020204" pitchFamily="34" charset="0"/>
              </a:rPr>
              <a:t> - </a:t>
            </a:r>
            <a:r>
              <a:rPr lang="en-US" altLang="it-IT" sz="4400" dirty="0" err="1" smtClean="0">
                <a:solidFill>
                  <a:srgbClr val="333399"/>
                </a:solidFill>
                <a:latin typeface="Arial" panose="020B0604020202020204" pitchFamily="34" charset="0"/>
              </a:rPr>
              <a:t>grandezza</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dell’imagine</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retinica</a:t>
            </a:r>
            <a:endParaRPr lang="en-US" altLang="it-IT" sz="4400" dirty="0">
              <a:solidFill>
                <a:srgbClr val="FF9900"/>
              </a:solidFill>
              <a:latin typeface="Arial" panose="020B0604020202020204" pitchFamily="34" charset="0"/>
            </a:endParaRPr>
          </a:p>
        </p:txBody>
      </p:sp>
      <p:sp>
        <p:nvSpPr>
          <p:cNvPr id="7" name="Rectangle 6"/>
          <p:cNvSpPr/>
          <p:nvPr/>
        </p:nvSpPr>
        <p:spPr>
          <a:xfrm>
            <a:off x="4884961" y="2569482"/>
            <a:ext cx="3824514" cy="4154984"/>
          </a:xfrm>
          <a:prstGeom prst="rect">
            <a:avLst/>
          </a:prstGeom>
        </p:spPr>
        <p:txBody>
          <a:bodyPr wrap="square">
            <a:spAutoFit/>
          </a:bodyPr>
          <a:lstStyle/>
          <a:p>
            <a:pPr>
              <a:buClr>
                <a:schemeClr val="accent2"/>
              </a:buClr>
            </a:pPr>
            <a:r>
              <a:rPr lang="en-US" dirty="0" smtClean="0">
                <a:latin typeface="HelveticaNeueLTStd-Roman"/>
              </a:rPr>
              <a:t>C &gt; A </a:t>
            </a:r>
            <a:r>
              <a:rPr lang="en-US" dirty="0" err="1" smtClean="0">
                <a:latin typeface="HelveticaNeueLTStd-Roman"/>
              </a:rPr>
              <a:t>perchè</a:t>
            </a:r>
            <a:r>
              <a:rPr lang="en-US" dirty="0" smtClean="0">
                <a:latin typeface="HelveticaNeueLTStd-Roman"/>
              </a:rPr>
              <a:t>:</a:t>
            </a:r>
          </a:p>
          <a:p>
            <a:pPr>
              <a:buClr>
                <a:schemeClr val="accent2"/>
              </a:buClr>
            </a:pPr>
            <a:r>
              <a:rPr lang="en-US" dirty="0" smtClean="0">
                <a:latin typeface="HelveticaNeueLTStd-Roman"/>
              </a:rPr>
              <a:t> </a:t>
            </a:r>
          </a:p>
          <a:p>
            <a:pPr marL="342900" indent="-342900">
              <a:buClr>
                <a:schemeClr val="accent2"/>
              </a:buClr>
              <a:buFont typeface="Wingdings" panose="05000000000000000000" pitchFamily="2" charset="2"/>
              <a:buChar char="§"/>
            </a:pPr>
            <a:r>
              <a:rPr lang="en-US" dirty="0" smtClean="0">
                <a:latin typeface="HelveticaNeueLTStd-Roman"/>
              </a:rPr>
              <a:t>C </a:t>
            </a:r>
            <a:r>
              <a:rPr lang="en-US" dirty="0" err="1" smtClean="0">
                <a:latin typeface="HelveticaNeueLTStd-Roman"/>
              </a:rPr>
              <a:t>ed</a:t>
            </a:r>
            <a:r>
              <a:rPr lang="en-US" dirty="0" smtClean="0">
                <a:latin typeface="HelveticaNeueLTStd-Roman"/>
              </a:rPr>
              <a:t> A </a:t>
            </a:r>
            <a:r>
              <a:rPr lang="en-US" dirty="0" err="1" smtClean="0">
                <a:latin typeface="HelveticaNeueLTStd-Roman"/>
              </a:rPr>
              <a:t>proiettano</a:t>
            </a:r>
            <a:r>
              <a:rPr lang="en-US" dirty="0" smtClean="0">
                <a:latin typeface="HelveticaNeueLTStd-Roman"/>
              </a:rPr>
              <a:t> la </a:t>
            </a:r>
            <a:r>
              <a:rPr lang="en-US" dirty="0" err="1" smtClean="0">
                <a:latin typeface="HelveticaNeueLTStd-Roman"/>
              </a:rPr>
              <a:t>stessa</a:t>
            </a:r>
            <a:r>
              <a:rPr lang="en-US" dirty="0" smtClean="0">
                <a:latin typeface="HelveticaNeueLTStd-Roman"/>
              </a:rPr>
              <a:t> </a:t>
            </a:r>
            <a:r>
              <a:rPr lang="en-US" dirty="0" err="1" smtClean="0">
                <a:latin typeface="HelveticaNeueLTStd-Roman"/>
              </a:rPr>
              <a:t>grandezza</a:t>
            </a:r>
            <a:r>
              <a:rPr lang="en-US" dirty="0" smtClean="0">
                <a:latin typeface="HelveticaNeueLTStd-Roman"/>
              </a:rPr>
              <a:t> ma C </a:t>
            </a:r>
            <a:r>
              <a:rPr lang="en-US" dirty="0" err="1" smtClean="0">
                <a:latin typeface="HelveticaNeueLTStd-Roman"/>
              </a:rPr>
              <a:t>appare</a:t>
            </a:r>
            <a:r>
              <a:rPr lang="en-US" dirty="0" smtClean="0">
                <a:latin typeface="HelveticaNeueLTStd-Roman"/>
              </a:rPr>
              <a:t> ad </a:t>
            </a:r>
            <a:r>
              <a:rPr lang="en-US" dirty="0" err="1" smtClean="0">
                <a:latin typeface="HelveticaNeueLTStd-Roman"/>
              </a:rPr>
              <a:t>una</a:t>
            </a:r>
            <a:r>
              <a:rPr lang="en-US" dirty="0" smtClean="0">
                <a:latin typeface="HelveticaNeueLTStd-Roman"/>
              </a:rPr>
              <a:t> </a:t>
            </a:r>
            <a:r>
              <a:rPr lang="en-US" dirty="0" err="1" smtClean="0">
                <a:latin typeface="HelveticaNeueLTStd-Roman"/>
              </a:rPr>
              <a:t>distanza</a:t>
            </a:r>
            <a:r>
              <a:rPr lang="en-US" dirty="0" smtClean="0">
                <a:latin typeface="HelveticaNeueLTStd-Roman"/>
              </a:rPr>
              <a:t> </a:t>
            </a:r>
            <a:r>
              <a:rPr lang="en-US" dirty="0" err="1" smtClean="0">
                <a:latin typeface="HelveticaNeueLTStd-Roman"/>
              </a:rPr>
              <a:t>maggiore</a:t>
            </a:r>
            <a:r>
              <a:rPr lang="en-US" dirty="0" smtClean="0">
                <a:latin typeface="HelveticaNeueLTStd-Roman"/>
              </a:rPr>
              <a:t> </a:t>
            </a:r>
            <a:r>
              <a:rPr lang="en-US" dirty="0" err="1" smtClean="0">
                <a:latin typeface="HelveticaNeueLTStd-Roman"/>
              </a:rPr>
              <a:t>quindi</a:t>
            </a:r>
            <a:r>
              <a:rPr lang="en-US" dirty="0" smtClean="0">
                <a:latin typeface="HelveticaNeueLTStd-Roman"/>
              </a:rPr>
              <a:t> </a:t>
            </a:r>
            <a:r>
              <a:rPr lang="en-US" dirty="0" err="1" smtClean="0">
                <a:latin typeface="HelveticaNeueLTStd-Roman"/>
              </a:rPr>
              <a:t>G</a:t>
            </a:r>
            <a:r>
              <a:rPr lang="en-US" baseline="-25000" dirty="0" err="1" smtClean="0">
                <a:latin typeface="HelveticaNeueLTStd-Roman"/>
              </a:rPr>
              <a:t>p</a:t>
            </a:r>
            <a:r>
              <a:rPr lang="en-US" dirty="0">
                <a:latin typeface="HelveticaNeueLTStd-Roman"/>
              </a:rPr>
              <a:t> </a:t>
            </a:r>
            <a:r>
              <a:rPr lang="en-US" dirty="0" smtClean="0">
                <a:latin typeface="HelveticaNeueLTStd-Roman"/>
              </a:rPr>
              <a:t>è </a:t>
            </a:r>
            <a:r>
              <a:rPr lang="en-US" dirty="0" err="1" smtClean="0">
                <a:latin typeface="HelveticaNeueLTStd-Roman"/>
              </a:rPr>
              <a:t>maggiore</a:t>
            </a:r>
            <a:endParaRPr lang="en-US" dirty="0">
              <a:latin typeface="HelveticaNeueLTStd-Roman"/>
            </a:endParaRPr>
          </a:p>
          <a:p>
            <a:pPr marL="342900" indent="-342900">
              <a:buClr>
                <a:schemeClr val="accent2"/>
              </a:buClr>
              <a:buFont typeface="Wingdings" panose="05000000000000000000" pitchFamily="2" charset="2"/>
              <a:buChar char="§"/>
            </a:pPr>
            <a:endParaRPr lang="en-US" dirty="0">
              <a:latin typeface="HelveticaNeueLTStd-Roman"/>
            </a:endParaRPr>
          </a:p>
          <a:p>
            <a:pPr marL="342900" indent="-342900">
              <a:buClr>
                <a:schemeClr val="accent2"/>
              </a:buClr>
              <a:buFont typeface="Wingdings" panose="05000000000000000000" pitchFamily="2" charset="2"/>
              <a:buChar char="§"/>
            </a:pPr>
            <a:r>
              <a:rPr lang="en-US" dirty="0" err="1" smtClean="0">
                <a:latin typeface="HelveticaNeueLTStd-Roman"/>
              </a:rPr>
              <a:t>Inoltre</a:t>
            </a:r>
            <a:r>
              <a:rPr lang="en-US" dirty="0" smtClean="0">
                <a:latin typeface="HelveticaNeueLTStd-Roman"/>
              </a:rPr>
              <a:t> la </a:t>
            </a:r>
            <a:r>
              <a:rPr lang="en-US" dirty="0">
                <a:latin typeface="HelveticaNeueLTStd-Roman"/>
              </a:rPr>
              <a:t>base di </a:t>
            </a:r>
            <a:r>
              <a:rPr lang="en-US" dirty="0" smtClean="0">
                <a:latin typeface="HelveticaNeueLTStd-Roman"/>
              </a:rPr>
              <a:t>C </a:t>
            </a:r>
            <a:r>
              <a:rPr lang="en-US" dirty="0" err="1" smtClean="0">
                <a:latin typeface="HelveticaNeueLTStd-Roman"/>
              </a:rPr>
              <a:t>copre</a:t>
            </a:r>
            <a:r>
              <a:rPr lang="en-US" dirty="0" smtClean="0">
                <a:latin typeface="HelveticaNeueLTStd-Roman"/>
              </a:rPr>
              <a:t> </a:t>
            </a:r>
            <a:r>
              <a:rPr lang="en-US" dirty="0" err="1" smtClean="0">
                <a:latin typeface="HelveticaNeueLTStd-Roman"/>
              </a:rPr>
              <a:t>una</a:t>
            </a:r>
            <a:r>
              <a:rPr lang="en-US" dirty="0" smtClean="0">
                <a:latin typeface="HelveticaNeueLTStd-Roman"/>
              </a:rPr>
              <a:t> </a:t>
            </a:r>
            <a:r>
              <a:rPr lang="en-US" dirty="0" err="1" smtClean="0">
                <a:latin typeface="HelveticaNeueLTStd-Roman"/>
              </a:rPr>
              <a:t>quantità</a:t>
            </a:r>
            <a:r>
              <a:rPr lang="en-US" dirty="0" smtClean="0">
                <a:latin typeface="HelveticaNeueLTStd-Roman"/>
              </a:rPr>
              <a:t> di tessitura </a:t>
            </a:r>
            <a:r>
              <a:rPr lang="en-US" dirty="0" err="1" smtClean="0">
                <a:latin typeface="HelveticaNeueLTStd-Roman"/>
              </a:rPr>
              <a:t>maggiore</a:t>
            </a:r>
            <a:r>
              <a:rPr lang="en-US" dirty="0" smtClean="0">
                <a:latin typeface="HelveticaNeueLTStd-Roman"/>
              </a:rPr>
              <a:t> di A</a:t>
            </a:r>
            <a:endParaRPr lang="it-IT" dirty="0"/>
          </a:p>
        </p:txBody>
      </p:sp>
      <p:sp>
        <p:nvSpPr>
          <p:cNvPr id="8" name="Rectangle 7"/>
          <p:cNvSpPr/>
          <p:nvPr/>
        </p:nvSpPr>
        <p:spPr>
          <a:xfrm>
            <a:off x="3462562" y="1505826"/>
            <a:ext cx="2218877" cy="584775"/>
          </a:xfrm>
          <a:prstGeom prst="rect">
            <a:avLst/>
          </a:prstGeom>
        </p:spPr>
        <p:txBody>
          <a:bodyPr wrap="none">
            <a:spAutoFit/>
          </a:bodyPr>
          <a:lstStyle/>
          <a:p>
            <a:pPr algn="ctr" eaLnBrk="0" hangingPunct="0"/>
            <a:r>
              <a:rPr lang="en-US" altLang="it-IT" sz="3200" dirty="0" err="1" smtClean="0">
                <a:solidFill>
                  <a:srgbClr val="333399"/>
                </a:solidFill>
                <a:latin typeface="Arial" panose="020B0604020202020204" pitchFamily="34" charset="0"/>
              </a:rPr>
              <a:t>G</a:t>
            </a:r>
            <a:r>
              <a:rPr lang="en-US" altLang="it-IT" sz="3200" baseline="-25000" dirty="0" err="1" smtClean="0">
                <a:solidFill>
                  <a:srgbClr val="333399"/>
                </a:solidFill>
                <a:latin typeface="Arial" panose="020B0604020202020204" pitchFamily="34" charset="0"/>
              </a:rPr>
              <a:t>p</a:t>
            </a:r>
            <a:r>
              <a:rPr lang="en-US" altLang="it-IT" sz="3200" dirty="0" smtClean="0">
                <a:solidFill>
                  <a:srgbClr val="333399"/>
                </a:solidFill>
                <a:latin typeface="Arial" panose="020B0604020202020204" pitchFamily="34" charset="0"/>
              </a:rPr>
              <a:t>= D X R </a:t>
            </a:r>
            <a:endParaRPr lang="en-US" altLang="it-IT" sz="3200" baseline="-25000" dirty="0">
              <a:solidFill>
                <a:srgbClr val="FF9900"/>
              </a:solidFill>
              <a:latin typeface="Arial" panose="020B0604020202020204" pitchFamily="34" charset="0"/>
            </a:endParaRPr>
          </a:p>
        </p:txBody>
      </p:sp>
    </p:spTree>
    <p:extLst>
      <p:ext uri="{BB962C8B-B14F-4D97-AF65-F5344CB8AC3E}">
        <p14:creationId xmlns:p14="http://schemas.microsoft.com/office/powerpoint/2010/main" val="334849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ChangeArrowheads="1"/>
          </p:cNvSpPr>
          <p:nvPr/>
        </p:nvSpPr>
        <p:spPr bwMode="auto">
          <a:xfrm>
            <a:off x="438150" y="628650"/>
            <a:ext cx="83883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99"/>
                </a:solidFill>
                <a:latin typeface="Arial" panose="020B0604020202020204" pitchFamily="34" charset="0"/>
              </a:rPr>
              <a:t>se fossimo nel mondo reale accadrebbe lo stesso? </a:t>
            </a:r>
          </a:p>
        </p:txBody>
      </p:sp>
      <p:pic>
        <p:nvPicPr>
          <p:cNvPr id="561155" name="Assumptions.wm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906588" y="2170113"/>
            <a:ext cx="5343525" cy="400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114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1155"/>
                                        </p:tgtEl>
                                        <p:attrNameLst>
                                          <p:attrName>style.visibility</p:attrName>
                                        </p:attrNameLst>
                                      </p:cBhvr>
                                      <p:to>
                                        <p:strVal val="visible"/>
                                      </p:to>
                                    </p:set>
                                    <p:animEffect transition="in" filter="fade">
                                      <p:cBhvr>
                                        <p:cTn id="7" dur="2000"/>
                                        <p:tgtEl>
                                          <p:spTgt spid="561155"/>
                                        </p:tgtEl>
                                      </p:cBhvr>
                                    </p:animEffect>
                                  </p:childTnLst>
                                </p:cTn>
                              </p:par>
                            </p:childTnLst>
                          </p:cTn>
                        </p:par>
                        <p:par>
                          <p:cTn id="8" fill="hold" nodeType="afterGroup">
                            <p:stCondLst>
                              <p:cond delay="2000"/>
                            </p:stCondLst>
                            <p:childTnLst>
                              <p:par>
                                <p:cTn id="9" presetID="1" presetClass="mediacall" presetSubtype="0" fill="hold" nodeType="afterEffect">
                                  <p:stCondLst>
                                    <p:cond delay="0"/>
                                  </p:stCondLst>
                                  <p:childTnLst>
                                    <p:cmd type="call" cmd="playFrom(0.0)">
                                      <p:cBhvr>
                                        <p:cTn id="10" dur="43419" fill="hold"/>
                                        <p:tgtEl>
                                          <p:spTgt spid="56115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6115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561155"/>
                                        </p:tgtEl>
                                      </p:cBhvr>
                                    </p:cmd>
                                  </p:childTnLst>
                                </p:cTn>
                              </p:par>
                            </p:childTnLst>
                          </p:cTn>
                        </p:par>
                      </p:childTnLst>
                    </p:cTn>
                  </p:par>
                </p:childTnLst>
              </p:cTn>
              <p:nextCondLst>
                <p:cond evt="onClick" delay="0">
                  <p:tgtEl>
                    <p:spTgt spid="561155"/>
                  </p:tgtEl>
                </p:cond>
              </p:nextCondLst>
            </p:seq>
            <p:video>
              <p:cMediaNode>
                <p:cTn id="16" fill="hold" display="0">
                  <p:stCondLst>
                    <p:cond delay="indefinite"/>
                  </p:stCondLst>
                  <p:endCondLst>
                    <p:cond evt="onNext" delay="0">
                      <p:tgtEl>
                        <p:sldTgt/>
                      </p:tgtEl>
                    </p:cond>
                    <p:cond evt="onPrev" delay="0">
                      <p:tgtEl>
                        <p:sldTgt/>
                      </p:tgtEl>
                    </p:cond>
                  </p:endCondLst>
                </p:cTn>
                <p:tgtEl>
                  <p:spTgt spid="56115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3" name="Rectangle 5"/>
          <p:cNvSpPr>
            <a:spLocks noChangeArrowheads="1"/>
          </p:cNvSpPr>
          <p:nvPr/>
        </p:nvSpPr>
        <p:spPr bwMode="auto">
          <a:xfrm>
            <a:off x="165100" y="19050"/>
            <a:ext cx="914400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it-IT" sz="4400">
                <a:solidFill>
                  <a:srgbClr val="333399"/>
                </a:solidFill>
                <a:latin typeface="Arial" panose="020B0604020202020204" pitchFamily="34" charset="0"/>
              </a:rPr>
              <a:t>estremamente attuale:                           </a:t>
            </a:r>
            <a:r>
              <a:rPr lang="en-US" altLang="it-IT" sz="4400">
                <a:solidFill>
                  <a:srgbClr val="FF9900"/>
                </a:solidFill>
                <a:latin typeface="Arial" panose="020B0604020202020204" pitchFamily="34" charset="0"/>
              </a:rPr>
              <a:t>studiare la percezione oggi</a:t>
            </a:r>
          </a:p>
        </p:txBody>
      </p:sp>
      <p:sp>
        <p:nvSpPr>
          <p:cNvPr id="61443" name="Rectangle 3"/>
          <p:cNvSpPr>
            <a:spLocks noChangeArrowheads="1"/>
          </p:cNvSpPr>
          <p:nvPr/>
        </p:nvSpPr>
        <p:spPr bwMode="auto">
          <a:xfrm>
            <a:off x="0" y="3733800"/>
            <a:ext cx="6577013" cy="29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40000"/>
              </a:spcAft>
              <a:buClr>
                <a:schemeClr val="accent2"/>
              </a:buClr>
              <a:buFont typeface="Wingdings" panose="05000000000000000000" pitchFamily="2" charset="2"/>
              <a:buChar char="§"/>
            </a:pPr>
            <a:r>
              <a:rPr lang="en-US" altLang="it-IT" sz="3200" dirty="0" err="1">
                <a:solidFill>
                  <a:schemeClr val="bg2"/>
                </a:solidFill>
                <a:latin typeface="Arial" panose="020B0604020202020204" pitchFamily="34" charset="0"/>
              </a:rPr>
              <a:t>misure</a:t>
            </a:r>
            <a:r>
              <a:rPr lang="en-US" altLang="it-IT" sz="3200" dirty="0">
                <a:solidFill>
                  <a:schemeClr val="bg2"/>
                </a:solidFill>
                <a:latin typeface="Arial" panose="020B0604020202020204" pitchFamily="34" charset="0"/>
              </a:rPr>
              <a:t> </a:t>
            </a:r>
            <a:r>
              <a:rPr lang="en-US" altLang="it-IT" sz="3200" dirty="0" err="1">
                <a:solidFill>
                  <a:schemeClr val="bg2"/>
                </a:solidFill>
                <a:latin typeface="Arial" panose="020B0604020202020204" pitchFamily="34" charset="0"/>
              </a:rPr>
              <a:t>osservative</a:t>
            </a:r>
            <a:r>
              <a:rPr lang="en-US" altLang="it-IT" sz="3200" dirty="0">
                <a:solidFill>
                  <a:schemeClr val="bg2"/>
                </a:solidFill>
                <a:latin typeface="Arial" panose="020B0604020202020204" pitchFamily="34" charset="0"/>
              </a:rPr>
              <a:t> (</a:t>
            </a:r>
            <a:r>
              <a:rPr lang="en-US" altLang="it-IT" sz="3200" dirty="0" err="1">
                <a:solidFill>
                  <a:schemeClr val="bg2"/>
                </a:solidFill>
                <a:latin typeface="Arial" panose="020B0604020202020204" pitchFamily="34" charset="0"/>
              </a:rPr>
              <a:t>fenomenologia</a:t>
            </a:r>
            <a:r>
              <a:rPr lang="en-US" altLang="it-IT" sz="3200" dirty="0">
                <a:solidFill>
                  <a:schemeClr val="bg2"/>
                </a:solidFill>
                <a:latin typeface="Arial" panose="020B0604020202020204" pitchFamily="34" charset="0"/>
              </a:rPr>
              <a:t>)</a:t>
            </a:r>
          </a:p>
          <a:p>
            <a:pPr>
              <a:spcAft>
                <a:spcPct val="40000"/>
              </a:spcAft>
              <a:buClr>
                <a:schemeClr val="accent2"/>
              </a:buClr>
              <a:buFont typeface="Wingdings" panose="05000000000000000000" pitchFamily="2" charset="2"/>
              <a:buChar char="§"/>
            </a:pPr>
            <a:r>
              <a:rPr lang="en-US" altLang="it-IT" sz="3200" dirty="0" err="1">
                <a:latin typeface="Arial" panose="020B0604020202020204" pitchFamily="34" charset="0"/>
              </a:rPr>
              <a:t>misure</a:t>
            </a:r>
            <a:r>
              <a:rPr lang="en-US" altLang="it-IT" sz="3200" dirty="0">
                <a:latin typeface="Arial" panose="020B0604020202020204" pitchFamily="34" charset="0"/>
              </a:rPr>
              <a:t> </a:t>
            </a:r>
            <a:r>
              <a:rPr lang="en-US" altLang="it-IT" sz="3200" dirty="0" err="1">
                <a:latin typeface="Arial" panose="020B0604020202020204" pitchFamily="34" charset="0"/>
              </a:rPr>
              <a:t>comportamentali</a:t>
            </a:r>
            <a:r>
              <a:rPr lang="en-US" altLang="it-IT" sz="3200" dirty="0">
                <a:latin typeface="Arial" panose="020B0604020202020204" pitchFamily="34" charset="0"/>
              </a:rPr>
              <a:t>: (</a:t>
            </a:r>
            <a:r>
              <a:rPr lang="en-US" altLang="it-IT" sz="3200" dirty="0" err="1">
                <a:latin typeface="Arial" panose="020B0604020202020204" pitchFamily="34" charset="0"/>
              </a:rPr>
              <a:t>psicofisica</a:t>
            </a:r>
            <a:r>
              <a:rPr lang="en-US" altLang="it-IT" sz="3200" dirty="0">
                <a:latin typeface="Arial" panose="020B0604020202020204" pitchFamily="34" charset="0"/>
              </a:rPr>
              <a:t> - </a:t>
            </a:r>
            <a:r>
              <a:rPr lang="en-US" altLang="it-IT" sz="3200" dirty="0" err="1">
                <a:latin typeface="Arial" panose="020B0604020202020204" pitchFamily="34" charset="0"/>
              </a:rPr>
              <a:t>umano</a:t>
            </a:r>
            <a:r>
              <a:rPr lang="en-US" altLang="it-IT" sz="3200" dirty="0">
                <a:latin typeface="Arial" panose="020B0604020202020204" pitchFamily="34" charset="0"/>
              </a:rPr>
              <a:t>/</a:t>
            </a:r>
            <a:r>
              <a:rPr lang="en-US" altLang="it-IT" sz="3200" dirty="0" err="1">
                <a:latin typeface="Arial" panose="020B0604020202020204" pitchFamily="34" charset="0"/>
              </a:rPr>
              <a:t>animale</a:t>
            </a:r>
            <a:r>
              <a:rPr lang="en-US" altLang="it-IT" sz="3200" dirty="0">
                <a:latin typeface="Arial" panose="020B0604020202020204" pitchFamily="34" charset="0"/>
              </a:rPr>
              <a:t>)</a:t>
            </a:r>
          </a:p>
          <a:p>
            <a:pPr>
              <a:spcAft>
                <a:spcPct val="40000"/>
              </a:spcAft>
              <a:buClr>
                <a:schemeClr val="accent2"/>
              </a:buClr>
              <a:buFont typeface="Wingdings" panose="05000000000000000000" pitchFamily="2" charset="2"/>
              <a:buChar char="§"/>
            </a:pPr>
            <a:r>
              <a:rPr lang="en-US" altLang="it-IT" sz="3200" dirty="0" err="1">
                <a:latin typeface="Arial" panose="020B0604020202020204" pitchFamily="34" charset="0"/>
              </a:rPr>
              <a:t>misure</a:t>
            </a:r>
            <a:r>
              <a:rPr lang="en-US" altLang="it-IT" sz="3200" dirty="0">
                <a:latin typeface="Arial" panose="020B0604020202020204" pitchFamily="34" charset="0"/>
              </a:rPr>
              <a:t> </a:t>
            </a:r>
            <a:r>
              <a:rPr lang="en-US" altLang="it-IT" sz="3200" dirty="0" err="1" smtClean="0">
                <a:latin typeface="Arial" panose="020B0604020202020204" pitchFamily="34" charset="0"/>
              </a:rPr>
              <a:t>neurofisiologiche</a:t>
            </a:r>
            <a:endParaRPr lang="en-US" altLang="it-IT" sz="3200" dirty="0">
              <a:latin typeface="Arial" panose="020B0604020202020204" pitchFamily="34" charset="0"/>
            </a:endParaRPr>
          </a:p>
        </p:txBody>
      </p:sp>
      <p:pic>
        <p:nvPicPr>
          <p:cNvPr id="165898" name="Picture 10" descr="2000px-Grey_square_optical_illusion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3813"/>
            <a:ext cx="3386138" cy="2619375"/>
          </a:xfrm>
          <a:prstGeom prst="rect">
            <a:avLst/>
          </a:prstGeom>
          <a:noFill/>
          <a:extLst>
            <a:ext uri="{909E8E84-426E-40DD-AFC4-6F175D3DCCD1}">
              <a14:hiddenFill xmlns:a14="http://schemas.microsoft.com/office/drawing/2010/main">
                <a:solidFill>
                  <a:srgbClr val="FFFFFF"/>
                </a:solidFill>
              </a14:hiddenFill>
            </a:ext>
          </a:extLst>
        </p:spPr>
      </p:pic>
      <p:grpSp>
        <p:nvGrpSpPr>
          <p:cNvPr id="165903" name="Group 15"/>
          <p:cNvGrpSpPr>
            <a:grpSpLocks/>
          </p:cNvGrpSpPr>
          <p:nvPr/>
        </p:nvGrpSpPr>
        <p:grpSpPr bwMode="auto">
          <a:xfrm>
            <a:off x="7521575" y="3014663"/>
            <a:ext cx="1587500" cy="1228725"/>
            <a:chOff x="4690" y="3207"/>
            <a:chExt cx="1000" cy="774"/>
          </a:xfrm>
        </p:grpSpPr>
        <p:pic>
          <p:nvPicPr>
            <p:cNvPr id="165899" name="Picture 11" descr="2000px-Grey_square_optical_illusion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 y="3207"/>
              <a:ext cx="1000" cy="774"/>
            </a:xfrm>
            <a:prstGeom prst="rect">
              <a:avLst/>
            </a:prstGeom>
            <a:noFill/>
            <a:extLst>
              <a:ext uri="{909E8E84-426E-40DD-AFC4-6F175D3DCCD1}">
                <a14:hiddenFill xmlns:a14="http://schemas.microsoft.com/office/drawing/2010/main">
                  <a:solidFill>
                    <a:srgbClr val="FFFFFF"/>
                  </a:solidFill>
                </a14:hiddenFill>
              </a:ext>
            </a:extLst>
          </p:spPr>
        </p:pic>
        <p:sp>
          <p:nvSpPr>
            <p:cNvPr id="165901" name="Freeform 13"/>
            <p:cNvSpPr>
              <a:spLocks/>
            </p:cNvSpPr>
            <p:nvPr/>
          </p:nvSpPr>
          <p:spPr bwMode="auto">
            <a:xfrm>
              <a:off x="5121" y="3426"/>
              <a:ext cx="171" cy="90"/>
            </a:xfrm>
            <a:custGeom>
              <a:avLst/>
              <a:gdLst>
                <a:gd name="T0" fmla="*/ 0 w 171"/>
                <a:gd name="T1" fmla="*/ 63 h 90"/>
                <a:gd name="T2" fmla="*/ 60 w 171"/>
                <a:gd name="T3" fmla="*/ 0 h 90"/>
                <a:gd name="T4" fmla="*/ 171 w 171"/>
                <a:gd name="T5" fmla="*/ 24 h 90"/>
                <a:gd name="T6" fmla="*/ 114 w 171"/>
                <a:gd name="T7" fmla="*/ 90 h 90"/>
                <a:gd name="T8" fmla="*/ 0 w 171"/>
                <a:gd name="T9" fmla="*/ 63 h 90"/>
              </a:gdLst>
              <a:ahLst/>
              <a:cxnLst>
                <a:cxn ang="0">
                  <a:pos x="T0" y="T1"/>
                </a:cxn>
                <a:cxn ang="0">
                  <a:pos x="T2" y="T3"/>
                </a:cxn>
                <a:cxn ang="0">
                  <a:pos x="T4" y="T5"/>
                </a:cxn>
                <a:cxn ang="0">
                  <a:pos x="T6" y="T7"/>
                </a:cxn>
                <a:cxn ang="0">
                  <a:pos x="T8" y="T9"/>
                </a:cxn>
              </a:cxnLst>
              <a:rect l="0" t="0" r="r" b="b"/>
              <a:pathLst>
                <a:path w="171" h="90">
                  <a:moveTo>
                    <a:pt x="0" y="63"/>
                  </a:moveTo>
                  <a:lnTo>
                    <a:pt x="60" y="0"/>
                  </a:lnTo>
                  <a:lnTo>
                    <a:pt x="171" y="24"/>
                  </a:lnTo>
                  <a:lnTo>
                    <a:pt x="114" y="90"/>
                  </a:lnTo>
                  <a:lnTo>
                    <a:pt x="0" y="63"/>
                  </a:lnTo>
                  <a:close/>
                </a:path>
              </a:pathLst>
            </a:custGeom>
            <a:solidFill>
              <a:srgbClr val="74747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grpSp>
      <p:sp>
        <p:nvSpPr>
          <p:cNvPr id="165902" name="Freeform 14"/>
          <p:cNvSpPr>
            <a:spLocks/>
          </p:cNvSpPr>
          <p:nvPr/>
        </p:nvSpPr>
        <p:spPr bwMode="auto">
          <a:xfrm>
            <a:off x="8188325" y="3621088"/>
            <a:ext cx="280988" cy="147637"/>
          </a:xfrm>
          <a:custGeom>
            <a:avLst/>
            <a:gdLst>
              <a:gd name="T0" fmla="*/ 0 w 171"/>
              <a:gd name="T1" fmla="*/ 63 h 90"/>
              <a:gd name="T2" fmla="*/ 60 w 171"/>
              <a:gd name="T3" fmla="*/ 0 h 90"/>
              <a:gd name="T4" fmla="*/ 171 w 171"/>
              <a:gd name="T5" fmla="*/ 24 h 90"/>
              <a:gd name="T6" fmla="*/ 114 w 171"/>
              <a:gd name="T7" fmla="*/ 90 h 90"/>
              <a:gd name="T8" fmla="*/ 0 w 171"/>
              <a:gd name="T9" fmla="*/ 63 h 90"/>
            </a:gdLst>
            <a:ahLst/>
            <a:cxnLst>
              <a:cxn ang="0">
                <a:pos x="T0" y="T1"/>
              </a:cxn>
              <a:cxn ang="0">
                <a:pos x="T2" y="T3"/>
              </a:cxn>
              <a:cxn ang="0">
                <a:pos x="T4" y="T5"/>
              </a:cxn>
              <a:cxn ang="0">
                <a:pos x="T6" y="T7"/>
              </a:cxn>
              <a:cxn ang="0">
                <a:pos x="T8" y="T9"/>
              </a:cxn>
            </a:cxnLst>
            <a:rect l="0" t="0" r="r" b="b"/>
            <a:pathLst>
              <a:path w="171" h="90">
                <a:moveTo>
                  <a:pt x="0" y="63"/>
                </a:moveTo>
                <a:lnTo>
                  <a:pt x="60" y="0"/>
                </a:lnTo>
                <a:lnTo>
                  <a:pt x="171" y="24"/>
                </a:lnTo>
                <a:lnTo>
                  <a:pt x="114" y="90"/>
                </a:lnTo>
                <a:lnTo>
                  <a:pt x="0" y="63"/>
                </a:lnTo>
                <a:close/>
              </a:path>
            </a:pathLst>
          </a:custGeom>
          <a:solidFill>
            <a:srgbClr val="74747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65904" name="Text Box 16"/>
          <p:cNvSpPr txBox="1">
            <a:spLocks noChangeArrowheads="1"/>
          </p:cNvSpPr>
          <p:nvPr/>
        </p:nvSpPr>
        <p:spPr bwMode="auto">
          <a:xfrm>
            <a:off x="5508625" y="2897188"/>
            <a:ext cx="1939925" cy="201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80975" indent="-180975" eaLnBrk="0" hangingPunct="0">
              <a:defRPr sz="2400">
                <a:solidFill>
                  <a:schemeClr val="tx1"/>
                </a:solidFill>
                <a:latin typeface="Times" panose="02020603050405020304" pitchFamily="18" charset="0"/>
                <a:ea typeface="MS PGothic" panose="020B0600070205080204" pitchFamily="34" charset="-128"/>
              </a:defRPr>
            </a:lvl1pPr>
            <a:lvl2pPr eaLnBrk="0" hangingPunct="0">
              <a:defRPr sz="2400">
                <a:solidFill>
                  <a:schemeClr val="tx1"/>
                </a:solidFill>
                <a:latin typeface="Times" panose="02020603050405020304" pitchFamily="18" charset="0"/>
                <a:ea typeface="MS PGothic" panose="020B0600070205080204" pitchFamily="34" charset="-128"/>
              </a:defRPr>
            </a:lvl2pPr>
            <a:lvl3pPr eaLnBrk="0" hangingPunct="0">
              <a:defRPr sz="2400">
                <a:solidFill>
                  <a:schemeClr val="tx1"/>
                </a:solidFill>
                <a:latin typeface="Times" panose="02020603050405020304" pitchFamily="18" charset="0"/>
                <a:ea typeface="MS PGothic" panose="020B0600070205080204" pitchFamily="34" charset="-128"/>
              </a:defRPr>
            </a:lvl3pPr>
            <a:lvl4pPr eaLnBrk="0" hangingPunct="0">
              <a:defRPr sz="2400">
                <a:solidFill>
                  <a:schemeClr val="tx1"/>
                </a:solidFill>
                <a:latin typeface="Times" panose="02020603050405020304" pitchFamily="18" charset="0"/>
                <a:ea typeface="MS PGothic" panose="020B0600070205080204" pitchFamily="34" charset="-128"/>
              </a:defRPr>
            </a:lvl4pPr>
            <a:lvl5pPr eaLnBrk="0" hangingPunct="0">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buClr>
                <a:srgbClr val="333399"/>
              </a:buClr>
            </a:pPr>
            <a:r>
              <a:rPr lang="it-IT" altLang="it-IT" sz="1800">
                <a:solidFill>
                  <a:srgbClr val="12224E"/>
                </a:solidFill>
                <a:latin typeface="Arial" panose="020B0604020202020204" pitchFamily="34" charset="0"/>
              </a:rPr>
              <a:t>metodo dei limiti:</a:t>
            </a:r>
            <a:r>
              <a:rPr lang="it-IT" altLang="it-IT" sz="1800">
                <a:latin typeface="Arial" panose="020B0604020202020204" pitchFamily="34" charset="0"/>
              </a:rPr>
              <a:t> </a:t>
            </a:r>
          </a:p>
          <a:p>
            <a:pPr eaLnBrk="1" hangingPunct="1">
              <a:buClr>
                <a:srgbClr val="333399"/>
              </a:buClr>
              <a:buFontTx/>
              <a:buChar char="•"/>
            </a:pPr>
            <a:r>
              <a:rPr lang="it-IT" altLang="it-IT" sz="1800">
                <a:latin typeface="Arial" panose="020B0604020202020204" pitchFamily="34" charset="0"/>
              </a:rPr>
              <a:t>Serie ascendente/discendente</a:t>
            </a:r>
          </a:p>
          <a:p>
            <a:pPr eaLnBrk="1" hangingPunct="1">
              <a:buClr>
                <a:srgbClr val="333399"/>
              </a:buClr>
              <a:buFontTx/>
              <a:buChar char="•"/>
            </a:pPr>
            <a:r>
              <a:rPr lang="it-IT" altLang="it-IT" sz="1800" i="1">
                <a:latin typeface="Arial" panose="020B0604020202020204" pitchFamily="34" charset="0"/>
              </a:rPr>
              <a:t>Scelta Forzata: </a:t>
            </a:r>
            <a:r>
              <a:rPr lang="it-IT" altLang="it-IT" sz="1800">
                <a:latin typeface="Arial" panose="020B0604020202020204" pitchFamily="34" charset="0"/>
              </a:rPr>
              <a:t>B più chiaro o + scuro?</a:t>
            </a:r>
          </a:p>
        </p:txBody>
      </p:sp>
      <p:pic>
        <p:nvPicPr>
          <p:cNvPr id="16590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4645025"/>
            <a:ext cx="2035175" cy="215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5910" name="Group 22"/>
          <p:cNvGrpSpPr>
            <a:grpSpLocks/>
          </p:cNvGrpSpPr>
          <p:nvPr/>
        </p:nvGrpSpPr>
        <p:grpSpPr bwMode="auto">
          <a:xfrm>
            <a:off x="6286500" y="5335588"/>
            <a:ext cx="2486025" cy="1365250"/>
            <a:chOff x="3684" y="3073"/>
            <a:chExt cx="1566" cy="860"/>
          </a:xfrm>
        </p:grpSpPr>
        <p:pic>
          <p:nvPicPr>
            <p:cNvPr id="16590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 y="3073"/>
              <a:ext cx="1566" cy="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5909" name="Oval 21"/>
            <p:cNvSpPr>
              <a:spLocks noChangeArrowheads="1"/>
            </p:cNvSpPr>
            <p:nvPr/>
          </p:nvSpPr>
          <p:spPr bwMode="auto">
            <a:xfrm>
              <a:off x="4350" y="3372"/>
              <a:ext cx="168" cy="78"/>
            </a:xfrm>
            <a:prstGeom prst="ellipse">
              <a:avLst/>
            </a:prstGeom>
            <a:solidFill>
              <a:schemeClr val="bg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65908" name="Text Box 20"/>
            <p:cNvSpPr txBox="1">
              <a:spLocks noChangeArrowheads="1"/>
            </p:cNvSpPr>
            <p:nvPr/>
          </p:nvSpPr>
          <p:spPr bwMode="auto">
            <a:xfrm>
              <a:off x="4346" y="3321"/>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sz="1200">
                  <a:latin typeface="Arial" panose="020B0604020202020204" pitchFamily="34" charset="0"/>
                </a:rPr>
                <a:t>si</a:t>
              </a:r>
            </a:p>
          </p:txBody>
        </p:sp>
      </p:grpSp>
      <p:pic>
        <p:nvPicPr>
          <p:cNvPr id="165912" name="Picture 24" descr="Risultati immagini per Brain Activity">
            <a:hlinkClick r:id="rId6"/>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4324350"/>
            <a:ext cx="2495550" cy="10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76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wipe(left)">
                                      <p:cBhvr>
                                        <p:cTn id="7" dur="500"/>
                                        <p:tgtEl>
                                          <p:spTgt spid="614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5903"/>
                                        </p:tgtEl>
                                        <p:attrNameLst>
                                          <p:attrName>style.visibility</p:attrName>
                                        </p:attrNameLst>
                                      </p:cBhvr>
                                      <p:to>
                                        <p:strVal val="visible"/>
                                      </p:to>
                                    </p:set>
                                    <p:animEffect transition="in" filter="fade">
                                      <p:cBhvr>
                                        <p:cTn id="12" dur="2000"/>
                                        <p:tgtEl>
                                          <p:spTgt spid="1659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5902"/>
                                        </p:tgtEl>
                                        <p:attrNameLst>
                                          <p:attrName>style.visibility</p:attrName>
                                        </p:attrNameLst>
                                      </p:cBhvr>
                                      <p:to>
                                        <p:strVal val="visible"/>
                                      </p:to>
                                    </p:set>
                                    <p:animEffect transition="in" filter="fade">
                                      <p:cBhvr>
                                        <p:cTn id="15" dur="2000"/>
                                        <p:tgtEl>
                                          <p:spTgt spid="1659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5904">
                                            <p:txEl>
                                              <p:pRg st="0" end="0"/>
                                            </p:txEl>
                                          </p:spTgt>
                                        </p:tgtEl>
                                        <p:attrNameLst>
                                          <p:attrName>style.visibility</p:attrName>
                                        </p:attrNameLst>
                                      </p:cBhvr>
                                      <p:to>
                                        <p:strVal val="visible"/>
                                      </p:to>
                                    </p:set>
                                    <p:animEffect transition="in" filter="wipe(down)">
                                      <p:cBhvr>
                                        <p:cTn id="20" dur="500"/>
                                        <p:tgtEl>
                                          <p:spTgt spid="165904">
                                            <p:txEl>
                                              <p:pRg st="0" end="0"/>
                                            </p:txEl>
                                          </p:spTgt>
                                        </p:tgtEl>
                                      </p:cBhvr>
                                    </p:animEffect>
                                  </p:childTnLst>
                                </p:cTn>
                              </p:par>
                            </p:childTnLst>
                          </p:cTn>
                        </p:par>
                        <p:par>
                          <p:cTn id="21" fill="hold" nodeType="afterGroup">
                            <p:stCondLst>
                              <p:cond delay="500"/>
                            </p:stCondLst>
                            <p:childTnLst>
                              <p:par>
                                <p:cTn id="22" presetID="1" presetClass="emph" presetSubtype="2" repeatCount="indefinite" autoRev="1" fill="hold" nodeType="afterEffect">
                                  <p:stCondLst>
                                    <p:cond delay="0"/>
                                  </p:stCondLst>
                                  <p:endCondLst>
                                    <p:cond evt="onNext" delay="0">
                                      <p:tgtEl>
                                        <p:sldTgt/>
                                      </p:tgtEl>
                                    </p:cond>
                                  </p:endCondLst>
                                  <p:childTnLst>
                                    <p:animClr clrSpc="rgb" dir="cw">
                                      <p:cBhvr>
                                        <p:cTn id="23" dur="500" fill="hold"/>
                                        <p:tgtEl>
                                          <p:spTgt spid="165902"/>
                                        </p:tgtEl>
                                        <p:attrNameLst>
                                          <p:attrName>fillcolor</p:attrName>
                                        </p:attrNameLst>
                                      </p:cBhvr>
                                      <p:to>
                                        <a:srgbClr val="333333"/>
                                      </p:to>
                                    </p:animClr>
                                    <p:set>
                                      <p:cBhvr>
                                        <p:cTn id="24" dur="500" fill="hold"/>
                                        <p:tgtEl>
                                          <p:spTgt spid="165902"/>
                                        </p:tgtEl>
                                        <p:attrNameLst>
                                          <p:attrName>fill.type</p:attrName>
                                        </p:attrNameLst>
                                      </p:cBhvr>
                                      <p:to>
                                        <p:strVal val="solid"/>
                                      </p:to>
                                    </p:set>
                                    <p:set>
                                      <p:cBhvr>
                                        <p:cTn id="25" dur="500" fill="hold"/>
                                        <p:tgtEl>
                                          <p:spTgt spid="165902"/>
                                        </p:tgtEl>
                                        <p:attrNameLst>
                                          <p:attrName>fill.on</p:attrName>
                                        </p:attrNameLst>
                                      </p:cBhvr>
                                      <p:to>
                                        <p:strVal val="tru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5904">
                                            <p:txEl>
                                              <p:pRg st="1" end="1"/>
                                            </p:txEl>
                                          </p:spTgt>
                                        </p:tgtEl>
                                        <p:attrNameLst>
                                          <p:attrName>style.visibility</p:attrName>
                                        </p:attrNameLst>
                                      </p:cBhvr>
                                      <p:to>
                                        <p:strVal val="visible"/>
                                      </p:to>
                                    </p:set>
                                    <p:animEffect transition="in" filter="wipe(down)">
                                      <p:cBhvr>
                                        <p:cTn id="30" dur="500"/>
                                        <p:tgtEl>
                                          <p:spTgt spid="165904">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5904">
                                            <p:txEl>
                                              <p:pRg st="2" end="2"/>
                                            </p:txEl>
                                          </p:spTgt>
                                        </p:tgtEl>
                                        <p:attrNameLst>
                                          <p:attrName>style.visibility</p:attrName>
                                        </p:attrNameLst>
                                      </p:cBhvr>
                                      <p:to>
                                        <p:strVal val="visible"/>
                                      </p:to>
                                    </p:set>
                                    <p:animEffect transition="in" filter="wipe(down)">
                                      <p:cBhvr>
                                        <p:cTn id="35" dur="500"/>
                                        <p:tgtEl>
                                          <p:spTgt spid="165904">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65906"/>
                                        </p:tgtEl>
                                        <p:attrNameLst>
                                          <p:attrName>style.visibility</p:attrName>
                                        </p:attrNameLst>
                                      </p:cBhvr>
                                      <p:to>
                                        <p:strVal val="visible"/>
                                      </p:to>
                                    </p:set>
                                    <p:animEffect transition="in" filter="fade">
                                      <p:cBhvr>
                                        <p:cTn id="40" dur="2000"/>
                                        <p:tgtEl>
                                          <p:spTgt spid="16590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1443">
                                            <p:txEl>
                                              <p:pRg st="2" end="2"/>
                                            </p:txEl>
                                          </p:spTgt>
                                        </p:tgtEl>
                                        <p:attrNameLst>
                                          <p:attrName>style.visibility</p:attrName>
                                        </p:attrNameLst>
                                      </p:cBhvr>
                                      <p:to>
                                        <p:strVal val="visible"/>
                                      </p:to>
                                    </p:set>
                                    <p:animEffect transition="in" filter="wipe(left)">
                                      <p:cBhvr>
                                        <p:cTn id="45" dur="500"/>
                                        <p:tgtEl>
                                          <p:spTgt spid="61443">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xit" presetSubtype="0" fill="hold" nodeType="clickEffect">
                                  <p:stCondLst>
                                    <p:cond delay="0"/>
                                  </p:stCondLst>
                                  <p:childTnLst>
                                    <p:set>
                                      <p:cBhvr>
                                        <p:cTn id="49" dur="1" fill="hold">
                                          <p:stCondLst>
                                            <p:cond delay="0"/>
                                          </p:stCondLst>
                                        </p:cTn>
                                        <p:tgtEl>
                                          <p:spTgt spid="16590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65903"/>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65902"/>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65904">
                                            <p:txEl>
                                              <p:pRg st="0" end="0"/>
                                            </p:txEl>
                                          </p:spTgt>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65904">
                                            <p:txEl>
                                              <p:pRg st="1" end="1"/>
                                            </p:txEl>
                                          </p:spTgt>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65904">
                                            <p:txEl>
                                              <p:pRg st="2" end="2"/>
                                            </p:txEl>
                                          </p:spTgt>
                                        </p:tgtEl>
                                        <p:attrNameLst>
                                          <p:attrName>style.visibility</p:attrName>
                                        </p:attrNameLst>
                                      </p:cBhvr>
                                      <p:to>
                                        <p:strVal val="hidden"/>
                                      </p:to>
                                    </p:set>
                                  </p:childTnLst>
                                </p:cTn>
                              </p:par>
                            </p:childTnLst>
                          </p:cTn>
                        </p:par>
                        <p:par>
                          <p:cTn id="60" fill="hold" nodeType="afterGroup">
                            <p:stCondLst>
                              <p:cond delay="0"/>
                            </p:stCondLst>
                            <p:childTnLst>
                              <p:par>
                                <p:cTn id="61" presetID="10" presetClass="entr" presetSubtype="0" fill="hold" nodeType="afterEffect">
                                  <p:stCondLst>
                                    <p:cond delay="0"/>
                                  </p:stCondLst>
                                  <p:childTnLst>
                                    <p:set>
                                      <p:cBhvr>
                                        <p:cTn id="62" dur="1" fill="hold">
                                          <p:stCondLst>
                                            <p:cond delay="0"/>
                                          </p:stCondLst>
                                        </p:cTn>
                                        <p:tgtEl>
                                          <p:spTgt spid="165910"/>
                                        </p:tgtEl>
                                        <p:attrNameLst>
                                          <p:attrName>style.visibility</p:attrName>
                                        </p:attrNameLst>
                                      </p:cBhvr>
                                      <p:to>
                                        <p:strVal val="visible"/>
                                      </p:to>
                                    </p:set>
                                    <p:animEffect transition="in" filter="fade">
                                      <p:cBhvr>
                                        <p:cTn id="63" dur="2000"/>
                                        <p:tgtEl>
                                          <p:spTgt spid="16591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165912"/>
                                        </p:tgtEl>
                                        <p:attrNameLst>
                                          <p:attrName>style.visibility</p:attrName>
                                        </p:attrNameLst>
                                      </p:cBhvr>
                                      <p:to>
                                        <p:strVal val="visible"/>
                                      </p:to>
                                    </p:set>
                                    <p:animEffect transition="in" filter="fade">
                                      <p:cBhvr>
                                        <p:cTn id="68" dur="2000"/>
                                        <p:tgtEl>
                                          <p:spTgt spid="165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P spid="165902" grpId="0" animBg="1"/>
      <p:bldP spid="165902" grpId="1" animBg="1"/>
      <p:bldP spid="165904" grpId="0" build="p"/>
      <p:bldP spid="165904" grpI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ChangeArrowheads="1"/>
          </p:cNvSpPr>
          <p:nvPr/>
        </p:nvSpPr>
        <p:spPr bwMode="auto">
          <a:xfrm>
            <a:off x="2830513" y="2724150"/>
            <a:ext cx="350996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chemeClr val="accent2"/>
                </a:solidFill>
                <a:latin typeface="Arial" panose="020B0604020202020204" pitchFamily="34" charset="0"/>
              </a:rPr>
              <a:t>oggi</a:t>
            </a:r>
          </a:p>
          <a:p>
            <a:pPr algn="ctr"/>
            <a:r>
              <a:rPr lang="en-US" altLang="it-IT" sz="4400">
                <a:solidFill>
                  <a:srgbClr val="333399"/>
                </a:solidFill>
                <a:latin typeface="Arial" panose="020B0604020202020204" pitchFamily="34" charset="0"/>
              </a:rPr>
              <a:t>neuroscienze</a:t>
            </a:r>
          </a:p>
        </p:txBody>
      </p:sp>
    </p:spTree>
    <p:extLst>
      <p:ext uri="{BB962C8B-B14F-4D97-AF65-F5344CB8AC3E}">
        <p14:creationId xmlns:p14="http://schemas.microsoft.com/office/powerpoint/2010/main" val="1780864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ChangeArrowheads="1"/>
          </p:cNvSpPr>
          <p:nvPr/>
        </p:nvSpPr>
        <p:spPr bwMode="auto">
          <a:xfrm>
            <a:off x="2305050" y="261938"/>
            <a:ext cx="45180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3600">
                <a:solidFill>
                  <a:schemeClr val="accent2"/>
                </a:solidFill>
                <a:latin typeface="Arial" panose="020B0604020202020204" pitchFamily="34" charset="0"/>
              </a:rPr>
              <a:t>frenologia</a:t>
            </a:r>
          </a:p>
          <a:p>
            <a:pPr algn="ctr"/>
            <a:r>
              <a:rPr lang="en-US" altLang="it-IT" sz="2000">
                <a:latin typeface="Arial" panose="020B0604020202020204" pitchFamily="34" charset="0"/>
              </a:rPr>
              <a:t>http://www.historyofphrenology.org.uk/</a:t>
            </a:r>
          </a:p>
          <a:p>
            <a:pPr algn="ctr"/>
            <a:r>
              <a:rPr lang="en-US" altLang="it-IT" sz="3600">
                <a:solidFill>
                  <a:schemeClr val="accent2"/>
                </a:solidFill>
                <a:latin typeface="Arial" panose="020B0604020202020204" pitchFamily="34" charset="0"/>
              </a:rPr>
              <a:t> </a:t>
            </a:r>
          </a:p>
          <a:p>
            <a:pPr algn="ctr"/>
            <a:endParaRPr lang="en-US" altLang="it-IT" sz="1800">
              <a:latin typeface="Arial" panose="020B0604020202020204" pitchFamily="34" charset="0"/>
            </a:endParaRPr>
          </a:p>
        </p:txBody>
      </p:sp>
      <p:sp>
        <p:nvSpPr>
          <p:cNvPr id="189443" name="Text Box 3"/>
          <p:cNvSpPr txBox="1">
            <a:spLocks noChangeArrowheads="1"/>
          </p:cNvSpPr>
          <p:nvPr/>
        </p:nvSpPr>
        <p:spPr bwMode="auto">
          <a:xfrm>
            <a:off x="3568700" y="1528763"/>
            <a:ext cx="53086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60000"/>
              </a:spcAft>
              <a:buClr>
                <a:srgbClr val="030397"/>
              </a:buClr>
              <a:buFont typeface="Wingdings" panose="05000000000000000000" pitchFamily="2" charset="2"/>
              <a:buChar char="§"/>
            </a:pPr>
            <a:r>
              <a:rPr lang="en-US" altLang="it-IT">
                <a:latin typeface="Arial" panose="020B0604020202020204" pitchFamily="34" charset="0"/>
              </a:rPr>
              <a:t>localizzazione delle funzioni</a:t>
            </a:r>
          </a:p>
          <a:p>
            <a:pPr>
              <a:spcAft>
                <a:spcPct val="60000"/>
              </a:spcAft>
              <a:buClr>
                <a:srgbClr val="030397"/>
              </a:buClr>
              <a:buFont typeface="Wingdings" panose="05000000000000000000" pitchFamily="2" charset="2"/>
              <a:buChar char="§"/>
            </a:pPr>
            <a:r>
              <a:rPr lang="en-US" altLang="it-IT">
                <a:solidFill>
                  <a:srgbClr val="000000"/>
                </a:solidFill>
                <a:latin typeface="Arial" panose="020B0604020202020204" pitchFamily="34" charset="0"/>
              </a:rPr>
              <a:t>cranioscopia (per il fondatore Gall)</a:t>
            </a:r>
          </a:p>
          <a:p>
            <a:pPr>
              <a:spcAft>
                <a:spcPct val="60000"/>
              </a:spcAft>
              <a:buClr>
                <a:srgbClr val="030397"/>
              </a:buClr>
              <a:buFont typeface="Wingdings" panose="05000000000000000000" pitchFamily="2" charset="2"/>
              <a:buChar char="§"/>
            </a:pPr>
            <a:endParaRPr lang="en-US" altLang="it-IT">
              <a:latin typeface="Arial" panose="020B0604020202020204" pitchFamily="34" charset="0"/>
            </a:endParaRPr>
          </a:p>
        </p:txBody>
      </p:sp>
      <p:pic>
        <p:nvPicPr>
          <p:cNvPr id="539652" name="Picture 4" descr="frenma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2016125"/>
            <a:ext cx="30083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9653" name="Group 8"/>
          <p:cNvGrpSpPr>
            <a:grpSpLocks/>
          </p:cNvGrpSpPr>
          <p:nvPr/>
        </p:nvGrpSpPr>
        <p:grpSpPr bwMode="auto">
          <a:xfrm>
            <a:off x="5640388" y="2692400"/>
            <a:ext cx="2997200" cy="3751263"/>
            <a:chOff x="3401" y="1591"/>
            <a:chExt cx="1888" cy="2363"/>
          </a:xfrm>
        </p:grpSpPr>
        <p:pic>
          <p:nvPicPr>
            <p:cNvPr id="539654" name="Picture 5" descr="g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 y="1591"/>
              <a:ext cx="1772" cy="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9655" name="Text Box 7"/>
            <p:cNvSpPr txBox="1">
              <a:spLocks noChangeArrowheads="1"/>
            </p:cNvSpPr>
            <p:nvPr/>
          </p:nvSpPr>
          <p:spPr bwMode="auto">
            <a:xfrm>
              <a:off x="3401" y="3742"/>
              <a:ext cx="18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1600">
                  <a:latin typeface="Arial" panose="020B0604020202020204" pitchFamily="34" charset="0"/>
                </a:rPr>
                <a:t>Franz Joseph Gall (1758-1828)</a:t>
              </a:r>
              <a:endParaRPr lang="en-GB" altLang="it-IT" sz="1600">
                <a:latin typeface="Arial" panose="020B0604020202020204" pitchFamily="34" charset="0"/>
              </a:endParaRPr>
            </a:p>
          </p:txBody>
        </p:sp>
      </p:grpSp>
    </p:spTree>
    <p:extLst>
      <p:ext uri="{BB962C8B-B14F-4D97-AF65-F5344CB8AC3E}">
        <p14:creationId xmlns:p14="http://schemas.microsoft.com/office/powerpoint/2010/main" val="1420828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left)">
                                      <p:cBhvr>
                                        <p:cTn id="7" dur="500"/>
                                        <p:tgtEl>
                                          <p:spTgt spid="189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9443">
                                            <p:txEl>
                                              <p:pRg st="1" end="1"/>
                                            </p:txEl>
                                          </p:spTgt>
                                        </p:tgtEl>
                                        <p:attrNameLst>
                                          <p:attrName>style.visibility</p:attrName>
                                        </p:attrNameLst>
                                      </p:cBhvr>
                                      <p:to>
                                        <p:strVal val="visible"/>
                                      </p:to>
                                    </p:set>
                                    <p:animEffect transition="in" filter="wipe(left)">
                                      <p:cBhvr>
                                        <p:cTn id="12" dur="500"/>
                                        <p:tgtEl>
                                          <p:spTgt spid="189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ChangeArrowheads="1"/>
          </p:cNvSpPr>
          <p:nvPr/>
        </p:nvSpPr>
        <p:spPr bwMode="auto">
          <a:xfrm>
            <a:off x="2592388" y="261938"/>
            <a:ext cx="394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it-IT" sz="3600">
                <a:solidFill>
                  <a:schemeClr val="accent2"/>
                </a:solidFill>
                <a:latin typeface="Arial" panose="020B0604020202020204" pitchFamily="34" charset="0"/>
              </a:rPr>
              <a:t>una falsa partenza</a:t>
            </a:r>
          </a:p>
        </p:txBody>
      </p:sp>
      <p:pic>
        <p:nvPicPr>
          <p:cNvPr id="802819" name="Picture 3" descr="Sim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1049338"/>
            <a:ext cx="386715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84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ChangeArrowheads="1"/>
          </p:cNvSpPr>
          <p:nvPr/>
        </p:nvSpPr>
        <p:spPr bwMode="auto">
          <a:xfrm>
            <a:off x="1347788" y="0"/>
            <a:ext cx="646271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chemeClr val="accent2"/>
                </a:solidFill>
                <a:latin typeface="Arial" panose="020B0604020202020204" pitchFamily="34" charset="0"/>
              </a:rPr>
              <a:t>lesioni</a:t>
            </a:r>
            <a:r>
              <a:rPr lang="en-US" altLang="it-IT" sz="4400" dirty="0">
                <a:solidFill>
                  <a:schemeClr val="accent2"/>
                </a:solidFill>
                <a:latin typeface="Arial" panose="020B0604020202020204" pitchFamily="34" charset="0"/>
              </a:rPr>
              <a:t> </a:t>
            </a:r>
            <a:r>
              <a:rPr lang="en-US" altLang="it-IT" sz="4400" dirty="0" err="1">
                <a:solidFill>
                  <a:schemeClr val="accent2"/>
                </a:solidFill>
                <a:latin typeface="Arial" panose="020B0604020202020204" pitchFamily="34" charset="0"/>
              </a:rPr>
              <a:t>cerebrali</a:t>
            </a:r>
            <a:r>
              <a:rPr lang="en-US" altLang="it-IT" sz="4400" dirty="0">
                <a:solidFill>
                  <a:schemeClr val="accent2"/>
                </a:solidFill>
                <a:latin typeface="Arial" panose="020B0604020202020204" pitchFamily="34" charset="0"/>
              </a:rPr>
              <a:t> e </a:t>
            </a:r>
            <a:r>
              <a:rPr lang="en-US" altLang="it-IT" sz="4400" dirty="0" err="1">
                <a:solidFill>
                  <a:schemeClr val="accent2"/>
                </a:solidFill>
                <a:latin typeface="Arial" panose="020B0604020202020204" pitchFamily="34" charset="0"/>
              </a:rPr>
              <a:t>afasia</a:t>
            </a:r>
            <a:endParaRPr lang="en-US" altLang="it-IT" sz="4400" dirty="0">
              <a:solidFill>
                <a:schemeClr val="accent2"/>
              </a:solidFill>
              <a:latin typeface="Arial" panose="020B0604020202020204" pitchFamily="34" charset="0"/>
            </a:endParaRPr>
          </a:p>
          <a:p>
            <a:pPr algn="ctr"/>
            <a:r>
              <a:rPr lang="en-US" altLang="it-IT" sz="4400" dirty="0" err="1">
                <a:solidFill>
                  <a:srgbClr val="FF6600"/>
                </a:solidFill>
                <a:latin typeface="Arial" panose="020B0604020202020204" pitchFamily="34" charset="0"/>
              </a:rPr>
              <a:t>neuropsicologia</a:t>
            </a:r>
            <a:r>
              <a:rPr lang="en-US" altLang="it-IT" sz="4400" dirty="0">
                <a:solidFill>
                  <a:srgbClr val="FF6600"/>
                </a:solidFill>
                <a:latin typeface="Arial" panose="020B0604020202020204" pitchFamily="34" charset="0"/>
              </a:rPr>
              <a:t> </a:t>
            </a:r>
            <a:r>
              <a:rPr lang="en-US" altLang="it-IT" sz="4400" dirty="0" err="1">
                <a:solidFill>
                  <a:srgbClr val="FF6600"/>
                </a:solidFill>
                <a:latin typeface="Arial" panose="020B0604020202020204" pitchFamily="34" charset="0"/>
              </a:rPr>
              <a:t>cognitiva</a:t>
            </a:r>
            <a:endParaRPr lang="en-US" altLang="it-IT" sz="4400" dirty="0">
              <a:solidFill>
                <a:srgbClr val="FF6600"/>
              </a:solidFill>
              <a:latin typeface="Arial" panose="020B0604020202020204" pitchFamily="34" charset="0"/>
            </a:endParaRPr>
          </a:p>
          <a:p>
            <a:pPr algn="ctr"/>
            <a:endParaRPr lang="en-US" altLang="it-IT" sz="4400" dirty="0">
              <a:solidFill>
                <a:schemeClr val="accent2"/>
              </a:solidFill>
              <a:latin typeface="Arial" panose="020B0604020202020204" pitchFamily="34" charset="0"/>
            </a:endParaRPr>
          </a:p>
        </p:txBody>
      </p:sp>
      <p:grpSp>
        <p:nvGrpSpPr>
          <p:cNvPr id="541699" name="Group 3"/>
          <p:cNvGrpSpPr>
            <a:grpSpLocks/>
          </p:cNvGrpSpPr>
          <p:nvPr/>
        </p:nvGrpSpPr>
        <p:grpSpPr bwMode="auto">
          <a:xfrm>
            <a:off x="5381625" y="1692275"/>
            <a:ext cx="2882900" cy="2344738"/>
            <a:chOff x="484" y="2425"/>
            <a:chExt cx="2120" cy="1786"/>
          </a:xfrm>
        </p:grpSpPr>
        <p:pic>
          <p:nvPicPr>
            <p:cNvPr id="541700" name="Picture 4" descr="tan's brain"/>
            <p:cNvPicPr>
              <a:picLocks noChangeAspect="1" noChangeArrowheads="1"/>
            </p:cNvPicPr>
            <p:nvPr/>
          </p:nvPicPr>
          <p:blipFill>
            <a:blip r:embed="rId3">
              <a:extLst>
                <a:ext uri="{28A0092B-C50C-407E-A947-70E740481C1C}">
                  <a14:useLocalDpi xmlns:a14="http://schemas.microsoft.com/office/drawing/2010/main" val="0"/>
                </a:ext>
              </a:extLst>
            </a:blip>
            <a:srcRect t="10472"/>
            <a:stretch>
              <a:fillRect/>
            </a:stretch>
          </p:blipFill>
          <p:spPr bwMode="auto">
            <a:xfrm>
              <a:off x="484" y="2655"/>
              <a:ext cx="2120"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01" name="Rectangle 5"/>
            <p:cNvSpPr>
              <a:spLocks noChangeArrowheads="1"/>
            </p:cNvSpPr>
            <p:nvPr/>
          </p:nvSpPr>
          <p:spPr bwMode="auto">
            <a:xfrm>
              <a:off x="760" y="2425"/>
              <a:ext cx="1349" cy="31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2000">
                  <a:latin typeface="Arial" panose="020B0604020202020204" pitchFamily="34" charset="0"/>
                </a:rPr>
                <a:t>cervello di Tan</a:t>
              </a:r>
            </a:p>
          </p:txBody>
        </p:sp>
      </p:grpSp>
      <p:sp>
        <p:nvSpPr>
          <p:cNvPr id="191494" name="Text Box 6"/>
          <p:cNvSpPr txBox="1">
            <a:spLocks noChangeArrowheads="1"/>
          </p:cNvSpPr>
          <p:nvPr/>
        </p:nvSpPr>
        <p:spPr bwMode="auto">
          <a:xfrm>
            <a:off x="317500" y="1762125"/>
            <a:ext cx="48402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sz="2400">
                <a:solidFill>
                  <a:schemeClr val="tx1"/>
                </a:solidFill>
                <a:latin typeface="Times" panose="02020603050405020304" pitchFamily="18" charset="0"/>
                <a:ea typeface="MS PGothic" panose="020B0600070205080204" pitchFamily="34" charset="-128"/>
              </a:defRPr>
            </a:lvl1pPr>
            <a:lvl2pPr marL="752475" indent="-285750" eaLnBrk="0" hangingPunct="0">
              <a:defRPr sz="2400">
                <a:solidFill>
                  <a:schemeClr val="tx1"/>
                </a:solidFill>
                <a:latin typeface="Times" panose="02020603050405020304" pitchFamily="18" charset="0"/>
                <a:ea typeface="MS PGothic" panose="020B0600070205080204" pitchFamily="34" charset="-128"/>
              </a:defRPr>
            </a:lvl2pPr>
            <a:lvl3pPr marL="1160463"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60000"/>
              </a:spcAft>
              <a:buClr>
                <a:srgbClr val="030397"/>
              </a:buClr>
              <a:buFont typeface="Wingdings" panose="05000000000000000000" pitchFamily="2" charset="2"/>
              <a:buChar char="§"/>
            </a:pPr>
            <a:r>
              <a:rPr lang="en-US" altLang="it-IT" dirty="0" err="1">
                <a:latin typeface="Arial" panose="020B0604020202020204" pitchFamily="34" charset="0"/>
              </a:rPr>
              <a:t>afasia</a:t>
            </a:r>
            <a:r>
              <a:rPr lang="en-US" altLang="it-IT" dirty="0">
                <a:latin typeface="Arial" panose="020B0604020202020204" pitchFamily="34" charset="0"/>
              </a:rPr>
              <a:t> di </a:t>
            </a:r>
            <a:r>
              <a:rPr lang="en-US" altLang="it-IT" dirty="0" err="1">
                <a:latin typeface="Arial" panose="020B0604020202020204" pitchFamily="34" charset="0"/>
              </a:rPr>
              <a:t>Broca</a:t>
            </a:r>
            <a:r>
              <a:rPr lang="en-US" altLang="it-IT" dirty="0">
                <a:latin typeface="Arial" panose="020B0604020202020204" pitchFamily="34" charset="0"/>
              </a:rPr>
              <a:t> → </a:t>
            </a:r>
            <a:r>
              <a:rPr lang="en-US" altLang="it-IT" dirty="0" err="1">
                <a:latin typeface="Arial" panose="020B0604020202020204" pitchFamily="34" charset="0"/>
              </a:rPr>
              <a:t>dissociazione</a:t>
            </a:r>
            <a:r>
              <a:rPr lang="en-US" altLang="it-IT" dirty="0">
                <a:latin typeface="Arial" panose="020B0604020202020204" pitchFamily="34" charset="0"/>
              </a:rPr>
              <a:t> da </a:t>
            </a:r>
            <a:r>
              <a:rPr lang="en-US" altLang="it-IT" dirty="0" err="1">
                <a:latin typeface="Arial" panose="020B0604020202020204" pitchFamily="34" charset="0"/>
              </a:rPr>
              <a:t>danno</a:t>
            </a:r>
            <a:r>
              <a:rPr lang="en-US" altLang="it-IT" dirty="0">
                <a:latin typeface="Arial" panose="020B0604020202020204" pitchFamily="34" charset="0"/>
              </a:rPr>
              <a:t> </a:t>
            </a:r>
            <a:r>
              <a:rPr lang="en-US" altLang="it-IT" dirty="0" err="1">
                <a:latin typeface="Arial" panose="020B0604020202020204" pitchFamily="34" charset="0"/>
              </a:rPr>
              <a:t>selettivo</a:t>
            </a:r>
            <a:r>
              <a:rPr lang="en-US" altLang="it-IT" dirty="0">
                <a:latin typeface="Arial" panose="020B0604020202020204" pitchFamily="34" charset="0"/>
              </a:rPr>
              <a:t> (deficit di </a:t>
            </a:r>
            <a:r>
              <a:rPr lang="en-US" altLang="it-IT" dirty="0" err="1">
                <a:latin typeface="Arial" panose="020B0604020202020204" pitchFamily="34" charset="0"/>
              </a:rPr>
              <a:t>produzione</a:t>
            </a:r>
            <a:r>
              <a:rPr lang="en-US" altLang="it-IT" dirty="0">
                <a:latin typeface="Arial" panose="020B0604020202020204" pitchFamily="34" charset="0"/>
              </a:rPr>
              <a:t> no di </a:t>
            </a:r>
            <a:r>
              <a:rPr lang="en-US" altLang="it-IT" dirty="0" err="1">
                <a:latin typeface="Arial" panose="020B0604020202020204" pitchFamily="34" charset="0"/>
              </a:rPr>
              <a:t>comprensione</a:t>
            </a:r>
            <a:r>
              <a:rPr lang="en-US" altLang="it-IT" dirty="0">
                <a:latin typeface="Arial" panose="020B0604020202020204" pitchFamily="34" charset="0"/>
              </a:rPr>
              <a:t>)</a:t>
            </a:r>
          </a:p>
        </p:txBody>
      </p:sp>
      <p:grpSp>
        <p:nvGrpSpPr>
          <p:cNvPr id="541703" name="Group 7"/>
          <p:cNvGrpSpPr>
            <a:grpSpLocks/>
          </p:cNvGrpSpPr>
          <p:nvPr/>
        </p:nvGrpSpPr>
        <p:grpSpPr bwMode="auto">
          <a:xfrm>
            <a:off x="1004888" y="2928938"/>
            <a:ext cx="2611437" cy="3916362"/>
            <a:chOff x="633" y="1602"/>
            <a:chExt cx="1645" cy="2467"/>
          </a:xfrm>
        </p:grpSpPr>
        <p:pic>
          <p:nvPicPr>
            <p:cNvPr id="541704" name="Picture 8" descr="Broca"/>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87" y="1602"/>
              <a:ext cx="1538" cy="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05" name="Rectangle 9"/>
            <p:cNvSpPr>
              <a:spLocks noChangeArrowheads="1"/>
            </p:cNvSpPr>
            <p:nvPr/>
          </p:nvSpPr>
          <p:spPr bwMode="auto">
            <a:xfrm>
              <a:off x="633" y="3838"/>
              <a:ext cx="16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1800">
                  <a:latin typeface="Arial" panose="020B0604020202020204" pitchFamily="34" charset="0"/>
                </a:rPr>
                <a:t>Paul Broca (1824-1880)</a:t>
              </a:r>
            </a:p>
          </p:txBody>
        </p:sp>
      </p:grpSp>
      <p:pic>
        <p:nvPicPr>
          <p:cNvPr id="541706" name="Picture 10" descr="BrocasArea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775" y="4348163"/>
            <a:ext cx="3276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07" name="Text Box 11"/>
          <p:cNvSpPr txBox="1">
            <a:spLocks noChangeArrowheads="1"/>
          </p:cNvSpPr>
          <p:nvPr/>
        </p:nvSpPr>
        <p:spPr bwMode="auto">
          <a:xfrm>
            <a:off x="5594350" y="4354513"/>
            <a:ext cx="11874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1600" i="1">
                <a:latin typeface="Arial" panose="020B0604020202020204" pitchFamily="34" charset="0"/>
              </a:rPr>
              <a:t>produzione</a:t>
            </a:r>
          </a:p>
        </p:txBody>
      </p:sp>
      <p:sp>
        <p:nvSpPr>
          <p:cNvPr id="541708" name="Text Box 12"/>
          <p:cNvSpPr txBox="1">
            <a:spLocks noChangeArrowheads="1"/>
          </p:cNvSpPr>
          <p:nvPr/>
        </p:nvSpPr>
        <p:spPr bwMode="auto">
          <a:xfrm>
            <a:off x="7442200" y="4652963"/>
            <a:ext cx="1458913" cy="33655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1600" i="1">
                <a:latin typeface="Arial" panose="020B0604020202020204" pitchFamily="34" charset="0"/>
              </a:rPr>
              <a:t>comprensione</a:t>
            </a:r>
          </a:p>
        </p:txBody>
      </p:sp>
    </p:spTree>
    <p:extLst>
      <p:ext uri="{BB962C8B-B14F-4D97-AF65-F5344CB8AC3E}">
        <p14:creationId xmlns:p14="http://schemas.microsoft.com/office/powerpoint/2010/main" val="1251285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4">
                                            <p:txEl>
                                              <p:pRg st="0" end="0"/>
                                            </p:txEl>
                                          </p:spTgt>
                                        </p:tgtEl>
                                        <p:attrNameLst>
                                          <p:attrName>style.visibility</p:attrName>
                                        </p:attrNameLst>
                                      </p:cBhvr>
                                      <p:to>
                                        <p:strVal val="visible"/>
                                      </p:to>
                                    </p:set>
                                    <p:animEffect transition="in" filter="wipe(left)">
                                      <p:cBhvr>
                                        <p:cTn id="7" dur="500"/>
                                        <p:tgtEl>
                                          <p:spTgt spid="1914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49" name="Rectangle 2"/>
          <p:cNvSpPr>
            <a:spLocks noChangeArrowheads="1"/>
          </p:cNvSpPr>
          <p:nvPr/>
        </p:nvSpPr>
        <p:spPr bwMode="auto">
          <a:xfrm>
            <a:off x="111125" y="7851"/>
            <a:ext cx="727872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4400" dirty="0" err="1">
                <a:solidFill>
                  <a:schemeClr val="accent2"/>
                </a:solidFill>
                <a:latin typeface="Arial" panose="020B0604020202020204" pitchFamily="34" charset="0"/>
              </a:rPr>
              <a:t>doppia</a:t>
            </a:r>
            <a:r>
              <a:rPr lang="en-US" altLang="it-IT" sz="4400" dirty="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dissociazione</a:t>
            </a:r>
            <a:r>
              <a:rPr lang="en-US" altLang="it-IT" sz="4400" dirty="0">
                <a:solidFill>
                  <a:schemeClr val="accent2"/>
                </a:solidFill>
                <a:latin typeface="Arial" panose="020B0604020202020204" pitchFamily="34" charset="0"/>
              </a:rPr>
              <a:t> </a:t>
            </a:r>
            <a:r>
              <a:rPr lang="en-US" altLang="it-IT" sz="4400" dirty="0" smtClean="0">
                <a:solidFill>
                  <a:schemeClr val="accent2"/>
                </a:solidFill>
                <a:latin typeface="Arial" panose="020B0604020202020204" pitchFamily="34" charset="0"/>
              </a:rPr>
              <a:t>1</a:t>
            </a:r>
            <a:endParaRPr lang="en-US" altLang="it-IT" sz="4400" dirty="0">
              <a:solidFill>
                <a:schemeClr val="accent2"/>
              </a:solidFill>
              <a:latin typeface="Arial" panose="020B0604020202020204" pitchFamily="34" charset="0"/>
            </a:endParaRPr>
          </a:p>
          <a:p>
            <a:r>
              <a:rPr lang="en-US" altLang="it-IT" sz="3200" dirty="0" smtClean="0">
                <a:solidFill>
                  <a:srgbClr val="FF6600"/>
                </a:solidFill>
                <a:latin typeface="Arial" panose="020B0604020202020204" pitchFamily="34" charset="0"/>
              </a:rPr>
              <a:t>via </a:t>
            </a:r>
            <a:r>
              <a:rPr lang="en-US" altLang="it-IT" sz="3200" dirty="0" err="1">
                <a:solidFill>
                  <a:srgbClr val="FF6600"/>
                </a:solidFill>
                <a:latin typeface="Arial" panose="020B0604020202020204" pitchFamily="34" charset="0"/>
              </a:rPr>
              <a:t>dorsale</a:t>
            </a:r>
            <a:r>
              <a:rPr lang="en-US" altLang="it-IT" sz="3200" dirty="0">
                <a:solidFill>
                  <a:srgbClr val="FF6600"/>
                </a:solidFill>
                <a:latin typeface="Arial" panose="020B0604020202020204" pitchFamily="34" charset="0"/>
              </a:rPr>
              <a:t> e </a:t>
            </a:r>
            <a:r>
              <a:rPr lang="en-US" altLang="it-IT" sz="3200" dirty="0" err="1" smtClean="0">
                <a:solidFill>
                  <a:srgbClr val="FF6600"/>
                </a:solidFill>
                <a:latin typeface="Arial" panose="020B0604020202020204" pitchFamily="34" charset="0"/>
              </a:rPr>
              <a:t>ventrale</a:t>
            </a:r>
            <a:r>
              <a:rPr lang="en-US" altLang="it-IT" sz="3200" dirty="0" smtClean="0">
                <a:solidFill>
                  <a:srgbClr val="FF6600"/>
                </a:solidFill>
                <a:latin typeface="Arial" panose="020B0604020202020204" pitchFamily="34" charset="0"/>
              </a:rPr>
              <a:t>: </a:t>
            </a:r>
            <a:r>
              <a:rPr lang="en-US" altLang="it-IT" sz="3200" i="1" dirty="0" smtClean="0">
                <a:solidFill>
                  <a:srgbClr val="FF6600"/>
                </a:solidFill>
                <a:latin typeface="Arial" panose="020B0604020202020204" pitchFamily="34" charset="0"/>
              </a:rPr>
              <a:t>what</a:t>
            </a:r>
            <a:r>
              <a:rPr lang="en-US" altLang="it-IT" sz="3200" dirty="0" smtClean="0">
                <a:solidFill>
                  <a:srgbClr val="FF6600"/>
                </a:solidFill>
                <a:latin typeface="Arial" panose="020B0604020202020204" pitchFamily="34" charset="0"/>
              </a:rPr>
              <a:t> &amp; </a:t>
            </a:r>
            <a:r>
              <a:rPr lang="en-US" altLang="it-IT" sz="3200" i="1" dirty="0" smtClean="0">
                <a:solidFill>
                  <a:srgbClr val="FF6600"/>
                </a:solidFill>
                <a:latin typeface="Arial" panose="020B0604020202020204" pitchFamily="34" charset="0"/>
              </a:rPr>
              <a:t>where</a:t>
            </a:r>
            <a:endParaRPr lang="en-US" altLang="it-IT" sz="3200" i="1" dirty="0">
              <a:solidFill>
                <a:schemeClr val="accent2"/>
              </a:solidFill>
              <a:latin typeface="Arial" panose="020B0604020202020204" pitchFamily="34" charset="0"/>
            </a:endParaRPr>
          </a:p>
        </p:txBody>
      </p:sp>
      <p:sp>
        <p:nvSpPr>
          <p:cNvPr id="1068065" name="Text Box 33"/>
          <p:cNvSpPr txBox="1">
            <a:spLocks noChangeArrowheads="1"/>
          </p:cNvSpPr>
          <p:nvPr/>
        </p:nvSpPr>
        <p:spPr bwMode="auto">
          <a:xfrm>
            <a:off x="111125" y="1287011"/>
            <a:ext cx="448552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solidFill>
                  <a:srgbClr val="828282"/>
                </a:solidFill>
                <a:latin typeface="Arial" panose="020B0604020202020204" pitchFamily="34" charset="0"/>
              </a:rPr>
              <a:t>Ungerleider and </a:t>
            </a:r>
            <a:r>
              <a:rPr lang="it-IT" altLang="it-IT" dirty="0" smtClean="0">
                <a:solidFill>
                  <a:srgbClr val="828282"/>
                </a:solidFill>
                <a:latin typeface="Arial" panose="020B0604020202020204" pitchFamily="34" charset="0"/>
              </a:rPr>
              <a:t>Mishkin (1982)</a:t>
            </a:r>
            <a:endParaRPr lang="it-IT" altLang="it-IT" dirty="0">
              <a:solidFill>
                <a:srgbClr val="828282"/>
              </a:solidFill>
              <a:latin typeface="Arial" panose="020B0604020202020204" pitchFamily="34" charset="0"/>
            </a:endParaRPr>
          </a:p>
        </p:txBody>
      </p:sp>
      <p:sp>
        <p:nvSpPr>
          <p:cNvPr id="17" name="Text Box 6"/>
          <p:cNvSpPr txBox="1">
            <a:spLocks noChangeArrowheads="1"/>
          </p:cNvSpPr>
          <p:nvPr/>
        </p:nvSpPr>
        <p:spPr bwMode="auto">
          <a:xfrm>
            <a:off x="111125" y="1762437"/>
            <a:ext cx="9143999"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eaLnBrk="0" hangingPunct="0">
              <a:defRPr sz="2400">
                <a:solidFill>
                  <a:schemeClr val="tx1"/>
                </a:solidFill>
                <a:latin typeface="Times" panose="02020603050405020304" pitchFamily="18" charset="0"/>
                <a:ea typeface="MS PGothic" panose="020B0600070205080204" pitchFamily="34" charset="-128"/>
              </a:defRPr>
            </a:lvl1pPr>
            <a:lvl2pPr marL="752475" indent="-285750" eaLnBrk="0" hangingPunct="0">
              <a:defRPr sz="2400">
                <a:solidFill>
                  <a:schemeClr val="tx1"/>
                </a:solidFill>
                <a:latin typeface="Times" panose="02020603050405020304" pitchFamily="18" charset="0"/>
                <a:ea typeface="MS PGothic" panose="020B0600070205080204" pitchFamily="34" charset="-128"/>
              </a:defRPr>
            </a:lvl2pPr>
            <a:lvl3pPr marL="1160463"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a:spcAft>
                <a:spcPts val="600"/>
              </a:spcAft>
              <a:buClr>
                <a:srgbClr val="030397"/>
              </a:buClr>
              <a:buFont typeface="Wingdings" panose="05000000000000000000" pitchFamily="2" charset="2"/>
              <a:buChar char="§"/>
            </a:pPr>
            <a:r>
              <a:rPr lang="en-US" altLang="it-IT" dirty="0" smtClean="0">
                <a:latin typeface="Arial" panose="020B0604020202020204" pitchFamily="34" charset="0"/>
              </a:rPr>
              <a:t>2 </a:t>
            </a:r>
            <a:r>
              <a:rPr lang="en-US" altLang="it-IT" dirty="0" err="1" smtClean="0">
                <a:latin typeface="Arial" panose="020B0604020202020204" pitchFamily="34" charset="0"/>
              </a:rPr>
              <a:t>compiti</a:t>
            </a:r>
            <a:r>
              <a:rPr lang="en-US" altLang="it-IT" dirty="0">
                <a:latin typeface="Arial" panose="020B0604020202020204" pitchFamily="34" charset="0"/>
              </a:rPr>
              <a:t> </a:t>
            </a:r>
            <a:r>
              <a:rPr lang="en-US" altLang="it-IT" dirty="0" smtClean="0">
                <a:latin typeface="Arial" panose="020B0604020202020204" pitchFamily="34" charset="0"/>
              </a:rPr>
              <a:t>e 2 </a:t>
            </a:r>
            <a:r>
              <a:rPr lang="en-US" altLang="it-IT" dirty="0" err="1" smtClean="0">
                <a:latin typeface="Arial" panose="020B0604020202020204" pitchFamily="34" charset="0"/>
              </a:rPr>
              <a:t>macachi</a:t>
            </a:r>
            <a:r>
              <a:rPr lang="en-US" altLang="it-IT" dirty="0" smtClean="0">
                <a:latin typeface="Arial" panose="020B0604020202020204" pitchFamily="34" charset="0"/>
              </a:rPr>
              <a:t> con </a:t>
            </a:r>
            <a:r>
              <a:rPr lang="en-US" altLang="it-IT" dirty="0" err="1" smtClean="0">
                <a:latin typeface="Arial" panose="020B0604020202020204" pitchFamily="34" charset="0"/>
              </a:rPr>
              <a:t>lesioni</a:t>
            </a:r>
            <a:r>
              <a:rPr lang="en-US" altLang="it-IT" dirty="0" smtClean="0">
                <a:latin typeface="Arial" panose="020B0604020202020204" pitchFamily="34" charset="0"/>
              </a:rPr>
              <a:t> diverse</a:t>
            </a:r>
          </a:p>
          <a:p>
            <a:pPr marL="342900" indent="-342900">
              <a:spcAft>
                <a:spcPts val="600"/>
              </a:spcAft>
              <a:buClr>
                <a:srgbClr val="030397"/>
              </a:buClr>
              <a:buFont typeface="Wingdings" panose="05000000000000000000" pitchFamily="2" charset="2"/>
              <a:buChar char="§"/>
            </a:pPr>
            <a:r>
              <a:rPr lang="en-US" altLang="it-IT" dirty="0" err="1">
                <a:latin typeface="Arial" panose="020B0604020202020204" pitchFamily="34" charset="0"/>
              </a:rPr>
              <a:t>compito</a:t>
            </a:r>
            <a:r>
              <a:rPr lang="en-US" altLang="it-IT" dirty="0">
                <a:latin typeface="Arial" panose="020B0604020202020204" pitchFamily="34" charset="0"/>
              </a:rPr>
              <a:t> </a:t>
            </a:r>
            <a:r>
              <a:rPr lang="en-US" altLang="it-IT" dirty="0" err="1">
                <a:latin typeface="Arial" panose="020B0604020202020204" pitchFamily="34" charset="0"/>
              </a:rPr>
              <a:t>discriminazione</a:t>
            </a:r>
            <a:r>
              <a:rPr lang="en-US" altLang="it-IT" dirty="0">
                <a:latin typeface="Arial" panose="020B0604020202020204" pitchFamily="34" charset="0"/>
              </a:rPr>
              <a:t> </a:t>
            </a:r>
            <a:r>
              <a:rPr lang="en-US" altLang="it-IT" dirty="0" smtClean="0">
                <a:latin typeface="Arial" panose="020B0604020202020204" pitchFamily="34" charset="0"/>
              </a:rPr>
              <a:t>- </a:t>
            </a:r>
            <a:r>
              <a:rPr lang="en-US" altLang="it-IT" dirty="0" err="1">
                <a:latin typeface="Arial" panose="020B0604020202020204" pitchFamily="34" charset="0"/>
              </a:rPr>
              <a:t>che</a:t>
            </a:r>
            <a:r>
              <a:rPr lang="en-US" altLang="it-IT" dirty="0">
                <a:latin typeface="Arial" panose="020B0604020202020204" pitchFamily="34" charset="0"/>
              </a:rPr>
              <a:t> </a:t>
            </a:r>
            <a:r>
              <a:rPr lang="en-US" altLang="it-IT" dirty="0" err="1" smtClean="0">
                <a:latin typeface="Arial" panose="020B0604020202020204" pitchFamily="34" charset="0"/>
              </a:rPr>
              <a:t>richiede</a:t>
            </a:r>
            <a:r>
              <a:rPr lang="en-US" altLang="it-IT" dirty="0" smtClean="0">
                <a:latin typeface="Arial" panose="020B0604020202020204" pitchFamily="34" charset="0"/>
              </a:rPr>
              <a:t> la </a:t>
            </a:r>
            <a:r>
              <a:rPr lang="en-US" altLang="it-IT" dirty="0" err="1" smtClean="0">
                <a:latin typeface="Arial" panose="020B0604020202020204" pitchFamily="34" charset="0"/>
              </a:rPr>
              <a:t>codifica</a:t>
            </a:r>
            <a:r>
              <a:rPr lang="en-US" altLang="it-IT" dirty="0" smtClean="0">
                <a:latin typeface="Arial" panose="020B0604020202020204" pitchFamily="34" charset="0"/>
              </a:rPr>
              <a:t> del </a:t>
            </a:r>
            <a:r>
              <a:rPr lang="en-US" altLang="it-IT" i="1" dirty="0" err="1" smtClean="0">
                <a:latin typeface="Arial" panose="020B0604020202020204" pitchFamily="34" charset="0"/>
              </a:rPr>
              <a:t>cosa</a:t>
            </a:r>
            <a:r>
              <a:rPr lang="en-US" altLang="it-IT" dirty="0" smtClean="0">
                <a:latin typeface="Arial" panose="020B0604020202020204" pitchFamily="34" charset="0"/>
              </a:rPr>
              <a:t> -difficile per </a:t>
            </a:r>
            <a:r>
              <a:rPr lang="en-US" altLang="it-IT" dirty="0" err="1" smtClean="0">
                <a:latin typeface="Arial" panose="020B0604020202020204" pitchFamily="34" charset="0"/>
              </a:rPr>
              <a:t>macachi</a:t>
            </a:r>
            <a:r>
              <a:rPr lang="en-US" altLang="it-IT" dirty="0" smtClean="0">
                <a:latin typeface="Arial" panose="020B0604020202020204" pitchFamily="34" charset="0"/>
              </a:rPr>
              <a:t> con </a:t>
            </a:r>
            <a:r>
              <a:rPr lang="en-US" altLang="it-IT" dirty="0" err="1" smtClean="0">
                <a:latin typeface="Arial" panose="020B0604020202020204" pitchFamily="34" charset="0"/>
              </a:rPr>
              <a:t>ablazioni</a:t>
            </a:r>
            <a:r>
              <a:rPr lang="en-US" altLang="it-IT" dirty="0" smtClean="0">
                <a:latin typeface="Arial" panose="020B0604020202020204" pitchFamily="34" charset="0"/>
              </a:rPr>
              <a:t> </a:t>
            </a:r>
            <a:r>
              <a:rPr lang="en-US" altLang="it-IT" dirty="0" err="1" smtClean="0">
                <a:latin typeface="Arial" panose="020B0604020202020204" pitchFamily="34" charset="0"/>
              </a:rPr>
              <a:t>temporali</a:t>
            </a:r>
            <a:r>
              <a:rPr lang="en-US" altLang="it-IT" dirty="0" smtClean="0">
                <a:latin typeface="Arial" panose="020B0604020202020204" pitchFamily="34" charset="0"/>
              </a:rPr>
              <a:t>/</a:t>
            </a:r>
            <a:r>
              <a:rPr lang="en-US" altLang="it-IT" dirty="0" err="1" smtClean="0">
                <a:latin typeface="Arial" panose="020B0604020202020204" pitchFamily="34" charset="0"/>
              </a:rPr>
              <a:t>ventrali</a:t>
            </a:r>
            <a:endParaRPr lang="en-US" altLang="it-IT" dirty="0" smtClean="0">
              <a:latin typeface="Arial" panose="020B0604020202020204" pitchFamily="34" charset="0"/>
            </a:endParaRPr>
          </a:p>
          <a:p>
            <a:pPr marL="342900" indent="-342900">
              <a:spcAft>
                <a:spcPts val="600"/>
              </a:spcAft>
              <a:buClr>
                <a:srgbClr val="030397"/>
              </a:buClr>
              <a:buFont typeface="Wingdings" panose="05000000000000000000" pitchFamily="2" charset="2"/>
              <a:buChar char="§"/>
            </a:pPr>
            <a:r>
              <a:rPr lang="en-US" altLang="it-IT" dirty="0" err="1">
                <a:latin typeface="Arial" panose="020B0604020202020204" pitchFamily="34" charset="0"/>
              </a:rPr>
              <a:t>compito</a:t>
            </a:r>
            <a:r>
              <a:rPr lang="en-US" altLang="it-IT" dirty="0">
                <a:latin typeface="Arial" panose="020B0604020202020204" pitchFamily="34" charset="0"/>
              </a:rPr>
              <a:t> </a:t>
            </a:r>
            <a:r>
              <a:rPr lang="en-US" altLang="it-IT" dirty="0" err="1" smtClean="0">
                <a:latin typeface="Arial" panose="020B0604020202020204" pitchFamily="34" charset="0"/>
              </a:rPr>
              <a:t>localizzazione</a:t>
            </a:r>
            <a:r>
              <a:rPr lang="en-US" altLang="it-IT" dirty="0" smtClean="0">
                <a:latin typeface="Arial" panose="020B0604020202020204" pitchFamily="34" charset="0"/>
              </a:rPr>
              <a:t>- </a:t>
            </a:r>
            <a:r>
              <a:rPr lang="en-US" altLang="it-IT" dirty="0" err="1">
                <a:latin typeface="Arial" panose="020B0604020202020204" pitchFamily="34" charset="0"/>
              </a:rPr>
              <a:t>che</a:t>
            </a:r>
            <a:r>
              <a:rPr lang="en-US" altLang="it-IT" dirty="0">
                <a:latin typeface="Arial" panose="020B0604020202020204" pitchFamily="34" charset="0"/>
              </a:rPr>
              <a:t> </a:t>
            </a:r>
            <a:r>
              <a:rPr lang="en-US" altLang="it-IT" dirty="0" err="1">
                <a:latin typeface="Arial" panose="020B0604020202020204" pitchFamily="34" charset="0"/>
              </a:rPr>
              <a:t>richiede</a:t>
            </a:r>
            <a:r>
              <a:rPr lang="en-US" altLang="it-IT" dirty="0">
                <a:latin typeface="Arial" panose="020B0604020202020204" pitchFamily="34" charset="0"/>
              </a:rPr>
              <a:t> la </a:t>
            </a:r>
            <a:r>
              <a:rPr lang="en-US" altLang="it-IT" dirty="0" err="1">
                <a:latin typeface="Arial" panose="020B0604020202020204" pitchFamily="34" charset="0"/>
              </a:rPr>
              <a:t>codifica</a:t>
            </a:r>
            <a:r>
              <a:rPr lang="en-US" altLang="it-IT" dirty="0">
                <a:latin typeface="Arial" panose="020B0604020202020204" pitchFamily="34" charset="0"/>
              </a:rPr>
              <a:t> del </a:t>
            </a:r>
            <a:r>
              <a:rPr lang="en-US" altLang="it-IT" i="1" dirty="0" smtClean="0">
                <a:latin typeface="Arial" panose="020B0604020202020204" pitchFamily="34" charset="0"/>
              </a:rPr>
              <a:t>dove-</a:t>
            </a:r>
            <a:r>
              <a:rPr lang="en-US" altLang="it-IT" dirty="0" smtClean="0">
                <a:latin typeface="Arial" panose="020B0604020202020204" pitchFamily="34" charset="0"/>
              </a:rPr>
              <a:t> difficile </a:t>
            </a:r>
            <a:r>
              <a:rPr lang="en-US" altLang="it-IT" dirty="0">
                <a:latin typeface="Arial" panose="020B0604020202020204" pitchFamily="34" charset="0"/>
              </a:rPr>
              <a:t>per </a:t>
            </a:r>
            <a:r>
              <a:rPr lang="en-US" altLang="it-IT" dirty="0" err="1">
                <a:latin typeface="Arial" panose="020B0604020202020204" pitchFamily="34" charset="0"/>
              </a:rPr>
              <a:t>macachi</a:t>
            </a:r>
            <a:r>
              <a:rPr lang="en-US" altLang="it-IT" dirty="0">
                <a:latin typeface="Arial" panose="020B0604020202020204" pitchFamily="34" charset="0"/>
              </a:rPr>
              <a:t> con </a:t>
            </a:r>
            <a:r>
              <a:rPr lang="en-US" altLang="it-IT" dirty="0" err="1">
                <a:latin typeface="Arial" panose="020B0604020202020204" pitchFamily="34" charset="0"/>
              </a:rPr>
              <a:t>ablazioni</a:t>
            </a:r>
            <a:r>
              <a:rPr lang="en-US" altLang="it-IT" dirty="0">
                <a:latin typeface="Arial" panose="020B0604020202020204" pitchFamily="34" charset="0"/>
              </a:rPr>
              <a:t> </a:t>
            </a:r>
            <a:r>
              <a:rPr lang="en-US" altLang="it-IT" dirty="0" err="1" smtClean="0">
                <a:latin typeface="Arial" panose="020B0604020202020204" pitchFamily="34" charset="0"/>
              </a:rPr>
              <a:t>parietali</a:t>
            </a:r>
            <a:r>
              <a:rPr lang="en-US" altLang="it-IT" dirty="0" smtClean="0">
                <a:latin typeface="Arial" panose="020B0604020202020204" pitchFamily="34" charset="0"/>
              </a:rPr>
              <a:t>/</a:t>
            </a:r>
            <a:r>
              <a:rPr lang="en-US" altLang="it-IT" dirty="0" err="1" smtClean="0">
                <a:latin typeface="Arial" panose="020B0604020202020204" pitchFamily="34" charset="0"/>
              </a:rPr>
              <a:t>dorsali</a:t>
            </a:r>
            <a:endParaRPr lang="en-US" altLang="it-IT" dirty="0">
              <a:latin typeface="Arial" panose="020B0604020202020204" pitchFamily="34" charset="0"/>
            </a:endParaRPr>
          </a:p>
          <a:p>
            <a:pPr marL="342900" indent="-342900">
              <a:spcAft>
                <a:spcPts val="600"/>
              </a:spcAft>
              <a:buClr>
                <a:srgbClr val="030397"/>
              </a:buClr>
              <a:buFont typeface="Wingdings" panose="05000000000000000000" pitchFamily="2" charset="2"/>
              <a:buChar char="§"/>
            </a:pPr>
            <a:endParaRPr lang="en-US" altLang="it-IT" dirty="0">
              <a:latin typeface="Arial" panose="020B0604020202020204" pitchFamily="34" charset="0"/>
            </a:endParaRPr>
          </a:p>
        </p:txBody>
      </p:sp>
      <p:grpSp>
        <p:nvGrpSpPr>
          <p:cNvPr id="8" name="Group 7"/>
          <p:cNvGrpSpPr/>
          <p:nvPr/>
        </p:nvGrpSpPr>
        <p:grpSpPr>
          <a:xfrm>
            <a:off x="241752" y="3973300"/>
            <a:ext cx="3922271" cy="2906636"/>
            <a:chOff x="241752" y="3973300"/>
            <a:chExt cx="3922271" cy="2906636"/>
          </a:xfrm>
        </p:grpSpPr>
        <p:grpSp>
          <p:nvGrpSpPr>
            <p:cNvPr id="6" name="Group 5"/>
            <p:cNvGrpSpPr/>
            <p:nvPr/>
          </p:nvGrpSpPr>
          <p:grpSpPr>
            <a:xfrm>
              <a:off x="241752" y="4470757"/>
              <a:ext cx="3922271" cy="2409179"/>
              <a:chOff x="111125" y="3239122"/>
              <a:chExt cx="3922271" cy="2409179"/>
            </a:xfrm>
          </p:grpSpPr>
          <p:pic>
            <p:nvPicPr>
              <p:cNvPr id="2" name="Picture 1"/>
              <p:cNvPicPr>
                <a:picLocks noChangeAspect="1"/>
              </p:cNvPicPr>
              <p:nvPr/>
            </p:nvPicPr>
            <p:blipFill>
              <a:blip r:embed="rId3"/>
              <a:stretch>
                <a:fillRect/>
              </a:stretch>
            </p:blipFill>
            <p:spPr>
              <a:xfrm>
                <a:off x="111125" y="3239122"/>
                <a:ext cx="3700959" cy="2409179"/>
              </a:xfrm>
              <a:prstGeom prst="rect">
                <a:avLst/>
              </a:prstGeom>
            </p:spPr>
          </p:pic>
          <p:sp>
            <p:nvSpPr>
              <p:cNvPr id="4" name="TextBox 3"/>
              <p:cNvSpPr txBox="1"/>
              <p:nvPr/>
            </p:nvSpPr>
            <p:spPr>
              <a:xfrm>
                <a:off x="2353886" y="4425050"/>
                <a:ext cx="1679510" cy="584775"/>
              </a:xfrm>
              <a:prstGeom prst="rect">
                <a:avLst/>
              </a:prstGeom>
              <a:solidFill>
                <a:schemeClr val="bg1"/>
              </a:solidFill>
            </p:spPr>
            <p:txBody>
              <a:bodyPr wrap="square" rtlCol="0">
                <a:spAutoFit/>
              </a:bodyPr>
              <a:lstStyle/>
              <a:p>
                <a:r>
                  <a:rPr lang="it-IT" sz="1600" dirty="0">
                    <a:latin typeface="Arial" panose="020B0604020202020204" pitchFamily="34" charset="0"/>
                  </a:rPr>
                  <a:t>a</a:t>
                </a:r>
                <a:r>
                  <a:rPr lang="it-IT" sz="1600" dirty="0" smtClean="0">
                    <a:latin typeface="Arial" panose="020B0604020202020204" pitchFamily="34" charset="0"/>
                  </a:rPr>
                  <a:t>blazione lobo temporale</a:t>
                </a:r>
                <a:endParaRPr lang="it-IT" sz="1600" dirty="0">
                  <a:latin typeface="Arial" panose="020B0604020202020204" pitchFamily="34" charset="0"/>
                </a:endParaRPr>
              </a:p>
            </p:txBody>
          </p:sp>
        </p:grpSp>
        <p:sp>
          <p:nvSpPr>
            <p:cNvPr id="7" name="TextBox 6"/>
            <p:cNvSpPr txBox="1"/>
            <p:nvPr/>
          </p:nvSpPr>
          <p:spPr>
            <a:xfrm>
              <a:off x="576431" y="3973300"/>
              <a:ext cx="3493264" cy="646331"/>
            </a:xfrm>
            <a:prstGeom prst="rect">
              <a:avLst/>
            </a:prstGeom>
            <a:noFill/>
          </p:spPr>
          <p:txBody>
            <a:bodyPr wrap="none" rtlCol="0">
              <a:spAutoFit/>
            </a:bodyPr>
            <a:lstStyle/>
            <a:p>
              <a:pPr algn="ctr"/>
              <a:r>
                <a:rPr lang="it-IT" sz="1800" b="1" dirty="0">
                  <a:latin typeface="Arial" panose="020B0604020202020204" pitchFamily="34" charset="0"/>
                </a:rPr>
                <a:t>c</a:t>
              </a:r>
              <a:r>
                <a:rPr lang="it-IT" sz="1800" b="1" dirty="0" smtClean="0">
                  <a:latin typeface="Arial" panose="020B0604020202020204" pitchFamily="34" charset="0"/>
                </a:rPr>
                <a:t>ompito discriminazione</a:t>
              </a:r>
            </a:p>
            <a:p>
              <a:pPr algn="ctr"/>
              <a:r>
                <a:rPr lang="it-IT" sz="1800" i="1" dirty="0">
                  <a:latin typeface="Arial" panose="020B0604020202020204" pitchFamily="34" charset="0"/>
                </a:rPr>
                <a:t>p</a:t>
              </a:r>
              <a:r>
                <a:rPr lang="it-IT" sz="1800" i="1" dirty="0" smtClean="0">
                  <a:latin typeface="Arial" panose="020B0604020202020204" pitchFamily="34" charset="0"/>
                </a:rPr>
                <a:t>rendi la forma (cubo/piramide)</a:t>
              </a:r>
              <a:endParaRPr lang="it-IT" sz="1800" i="1" dirty="0">
                <a:latin typeface="Arial" panose="020B0604020202020204" pitchFamily="34" charset="0"/>
              </a:endParaRPr>
            </a:p>
          </p:txBody>
        </p:sp>
      </p:grpSp>
      <p:grpSp>
        <p:nvGrpSpPr>
          <p:cNvPr id="9" name="Group 8"/>
          <p:cNvGrpSpPr/>
          <p:nvPr/>
        </p:nvGrpSpPr>
        <p:grpSpPr>
          <a:xfrm>
            <a:off x="4894656" y="3934216"/>
            <a:ext cx="4305328" cy="2983043"/>
            <a:chOff x="4894656" y="3934216"/>
            <a:chExt cx="4305328" cy="2983043"/>
          </a:xfrm>
        </p:grpSpPr>
        <p:grpSp>
          <p:nvGrpSpPr>
            <p:cNvPr id="5" name="Group 4"/>
            <p:cNvGrpSpPr/>
            <p:nvPr/>
          </p:nvGrpSpPr>
          <p:grpSpPr>
            <a:xfrm>
              <a:off x="4894656" y="4567345"/>
              <a:ext cx="4305328" cy="2349914"/>
              <a:chOff x="4764029" y="3298387"/>
              <a:chExt cx="4305328" cy="2349914"/>
            </a:xfrm>
          </p:grpSpPr>
          <p:pic>
            <p:nvPicPr>
              <p:cNvPr id="3" name="Picture 2"/>
              <p:cNvPicPr>
                <a:picLocks noChangeAspect="1"/>
              </p:cNvPicPr>
              <p:nvPr/>
            </p:nvPicPr>
            <p:blipFill>
              <a:blip r:embed="rId4"/>
              <a:stretch>
                <a:fillRect/>
              </a:stretch>
            </p:blipFill>
            <p:spPr>
              <a:xfrm>
                <a:off x="4764029" y="3355056"/>
                <a:ext cx="3878428" cy="2293245"/>
              </a:xfrm>
              <a:prstGeom prst="rect">
                <a:avLst/>
              </a:prstGeom>
            </p:spPr>
          </p:pic>
          <p:sp>
            <p:nvSpPr>
              <p:cNvPr id="19" name="TextBox 18"/>
              <p:cNvSpPr txBox="1"/>
              <p:nvPr/>
            </p:nvSpPr>
            <p:spPr>
              <a:xfrm>
                <a:off x="7600803" y="3298387"/>
                <a:ext cx="1468554" cy="584775"/>
              </a:xfrm>
              <a:prstGeom prst="rect">
                <a:avLst/>
              </a:prstGeom>
              <a:solidFill>
                <a:schemeClr val="bg1"/>
              </a:solidFill>
            </p:spPr>
            <p:txBody>
              <a:bodyPr wrap="square" rtlCol="0">
                <a:spAutoFit/>
              </a:bodyPr>
              <a:lstStyle/>
              <a:p>
                <a:r>
                  <a:rPr lang="it-IT" sz="1600" dirty="0">
                    <a:latin typeface="Arial" panose="020B0604020202020204" pitchFamily="34" charset="0"/>
                  </a:rPr>
                  <a:t>a</a:t>
                </a:r>
                <a:r>
                  <a:rPr lang="it-IT" sz="1600" dirty="0" smtClean="0">
                    <a:latin typeface="Arial" panose="020B0604020202020204" pitchFamily="34" charset="0"/>
                  </a:rPr>
                  <a:t>blazione lobo parietale</a:t>
                </a:r>
                <a:endParaRPr lang="it-IT" sz="1600" dirty="0">
                  <a:latin typeface="Arial" panose="020B0604020202020204" pitchFamily="34" charset="0"/>
                </a:endParaRPr>
              </a:p>
            </p:txBody>
          </p:sp>
        </p:grpSp>
        <p:sp>
          <p:nvSpPr>
            <p:cNvPr id="23" name="TextBox 22"/>
            <p:cNvSpPr txBox="1"/>
            <p:nvPr/>
          </p:nvSpPr>
          <p:spPr>
            <a:xfrm>
              <a:off x="5025290" y="3934216"/>
              <a:ext cx="3544560" cy="646331"/>
            </a:xfrm>
            <a:prstGeom prst="rect">
              <a:avLst/>
            </a:prstGeom>
            <a:noFill/>
          </p:spPr>
          <p:txBody>
            <a:bodyPr wrap="none" rtlCol="0">
              <a:spAutoFit/>
            </a:bodyPr>
            <a:lstStyle/>
            <a:p>
              <a:pPr algn="ctr"/>
              <a:r>
                <a:rPr lang="it-IT" sz="1800" b="1" dirty="0">
                  <a:latin typeface="Arial" panose="020B0604020202020204" pitchFamily="34" charset="0"/>
                </a:rPr>
                <a:t>c</a:t>
              </a:r>
              <a:r>
                <a:rPr lang="it-IT" sz="1800" b="1" dirty="0" smtClean="0">
                  <a:latin typeface="Arial" panose="020B0604020202020204" pitchFamily="34" charset="0"/>
                </a:rPr>
                <a:t>ompito localizzazione</a:t>
              </a:r>
            </a:p>
            <a:p>
              <a:pPr algn="ctr"/>
              <a:r>
                <a:rPr lang="it-IT" sz="1800" i="1" dirty="0">
                  <a:latin typeface="Arial" panose="020B0604020202020204" pitchFamily="34" charset="0"/>
                </a:rPr>
                <a:t>p</a:t>
              </a:r>
              <a:r>
                <a:rPr lang="it-IT" sz="1800" i="1" dirty="0" smtClean="0">
                  <a:latin typeface="Arial" panose="020B0604020202020204" pitchFamily="34" charset="0"/>
                </a:rPr>
                <a:t>rendi il cibo più vicino al cilindro</a:t>
              </a:r>
              <a:endParaRPr lang="it-IT" sz="1800" i="1" dirty="0">
                <a:latin typeface="Arial" panose="020B0604020202020204" pitchFamily="34" charset="0"/>
              </a:endParaRPr>
            </a:p>
          </p:txBody>
        </p:sp>
      </p:grpSp>
      <p:pic>
        <p:nvPicPr>
          <p:cNvPr id="2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0912" y="171450"/>
            <a:ext cx="2078038" cy="148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Text Box 25"/>
          <p:cNvSpPr txBox="1">
            <a:spLocks noChangeArrowheads="1"/>
          </p:cNvSpPr>
          <p:nvPr/>
        </p:nvSpPr>
        <p:spPr bwMode="auto">
          <a:xfrm rot="1902681">
            <a:off x="8215050" y="349250"/>
            <a:ext cx="17414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sz="1600">
                <a:latin typeface="Arial" panose="020B0604020202020204" pitchFamily="34" charset="0"/>
              </a:rPr>
              <a:t>dorsale</a:t>
            </a:r>
          </a:p>
        </p:txBody>
      </p:sp>
      <p:sp>
        <p:nvSpPr>
          <p:cNvPr id="26" name="Text Box 26"/>
          <p:cNvSpPr txBox="1">
            <a:spLocks noChangeArrowheads="1"/>
          </p:cNvSpPr>
          <p:nvPr/>
        </p:nvSpPr>
        <p:spPr bwMode="auto">
          <a:xfrm rot="-1730390">
            <a:off x="7989625" y="1504950"/>
            <a:ext cx="9636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1600">
                <a:latin typeface="Arial" panose="020B0604020202020204" pitchFamily="34" charset="0"/>
              </a:rPr>
              <a:t>ventrale </a:t>
            </a:r>
          </a:p>
        </p:txBody>
      </p:sp>
    </p:spTree>
    <p:extLst>
      <p:ext uri="{BB962C8B-B14F-4D97-AF65-F5344CB8AC3E}">
        <p14:creationId xmlns:p14="http://schemas.microsoft.com/office/powerpoint/2010/main" val="13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Text Box 6"/>
          <p:cNvSpPr txBox="1">
            <a:spLocks noChangeArrowheads="1"/>
          </p:cNvSpPr>
          <p:nvPr/>
        </p:nvSpPr>
        <p:spPr bwMode="auto">
          <a:xfrm>
            <a:off x="-85725" y="1908175"/>
            <a:ext cx="38766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sz="2400">
                <a:solidFill>
                  <a:schemeClr val="tx1"/>
                </a:solidFill>
                <a:latin typeface="Times" panose="02020603050405020304" pitchFamily="18" charset="0"/>
                <a:ea typeface="MS PGothic" panose="020B0600070205080204" pitchFamily="34" charset="-128"/>
              </a:defRPr>
            </a:lvl1pPr>
            <a:lvl2pPr marL="752475" indent="-285750" eaLnBrk="0" hangingPunct="0">
              <a:defRPr sz="2400">
                <a:solidFill>
                  <a:schemeClr val="tx1"/>
                </a:solidFill>
                <a:latin typeface="Times" panose="02020603050405020304" pitchFamily="18" charset="0"/>
                <a:ea typeface="MS PGothic" panose="020B0600070205080204" pitchFamily="34" charset="-128"/>
              </a:defRPr>
            </a:lvl2pPr>
            <a:lvl3pPr marL="1160463"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15000"/>
              </a:spcAft>
              <a:buClr>
                <a:srgbClr val="030397"/>
              </a:buClr>
              <a:buFont typeface="Wingdings" panose="05000000000000000000" pitchFamily="2" charset="2"/>
              <a:buChar char="§"/>
            </a:pPr>
            <a:r>
              <a:rPr lang="en-US" altLang="it-IT" sz="2100" dirty="0">
                <a:latin typeface="Arial" panose="020B0604020202020204" pitchFamily="34" charset="0"/>
              </a:rPr>
              <a:t>2 </a:t>
            </a:r>
            <a:r>
              <a:rPr lang="en-US" altLang="it-IT" sz="2100" dirty="0" err="1">
                <a:latin typeface="Arial" panose="020B0604020202020204" pitchFamily="34" charset="0"/>
              </a:rPr>
              <a:t>pazienti</a:t>
            </a:r>
            <a:r>
              <a:rPr lang="en-US" altLang="it-IT" sz="2100" dirty="0">
                <a:latin typeface="Arial" panose="020B0604020202020204" pitchFamily="34" charset="0"/>
              </a:rPr>
              <a:t> (DF vs. RV) → diverse </a:t>
            </a:r>
            <a:r>
              <a:rPr lang="en-US" altLang="it-IT" sz="2100" dirty="0" err="1">
                <a:latin typeface="Arial" panose="020B0604020202020204" pitchFamily="34" charset="0"/>
              </a:rPr>
              <a:t>lesioni</a:t>
            </a:r>
            <a:r>
              <a:rPr lang="en-US" altLang="it-IT" sz="2100" dirty="0">
                <a:latin typeface="Arial" panose="020B0604020202020204" pitchFamily="34" charset="0"/>
              </a:rPr>
              <a:t> </a:t>
            </a:r>
            <a:r>
              <a:rPr lang="en-US" altLang="it-IT" sz="2100" dirty="0" err="1">
                <a:latin typeface="Arial" panose="020B0604020202020204" pitchFamily="34" charset="0"/>
              </a:rPr>
              <a:t>funzionalità</a:t>
            </a:r>
            <a:r>
              <a:rPr lang="en-US" altLang="it-IT" sz="2100" dirty="0">
                <a:latin typeface="Arial" panose="020B0604020202020204" pitchFamily="34" charset="0"/>
              </a:rPr>
              <a:t> </a:t>
            </a:r>
            <a:r>
              <a:rPr lang="en-US" altLang="it-IT" sz="2100" dirty="0" err="1">
                <a:latin typeface="Arial" panose="020B0604020202020204" pitchFamily="34" charset="0"/>
              </a:rPr>
              <a:t>opposte</a:t>
            </a:r>
            <a:r>
              <a:rPr lang="en-US" altLang="it-IT" sz="2100" dirty="0">
                <a:latin typeface="Arial" panose="020B0604020202020204" pitchFamily="34" charset="0"/>
              </a:rPr>
              <a:t> per </a:t>
            </a:r>
            <a:r>
              <a:rPr lang="en-US" altLang="it-IT" sz="2100" dirty="0" err="1">
                <a:latin typeface="Arial" panose="020B0604020202020204" pitchFamily="34" charset="0"/>
              </a:rPr>
              <a:t>riconoscimento</a:t>
            </a:r>
            <a:r>
              <a:rPr lang="en-US" altLang="it-IT" sz="2100" dirty="0">
                <a:latin typeface="Arial" panose="020B0604020202020204" pitchFamily="34" charset="0"/>
              </a:rPr>
              <a:t> (</a:t>
            </a:r>
            <a:r>
              <a:rPr lang="en-US" altLang="it-IT" sz="2100" dirty="0" err="1">
                <a:latin typeface="Arial" panose="020B0604020202020204" pitchFamily="34" charset="0"/>
              </a:rPr>
              <a:t>orientamento</a:t>
            </a:r>
            <a:r>
              <a:rPr lang="en-US" altLang="it-IT" sz="2100" dirty="0">
                <a:latin typeface="Arial" panose="020B0604020202020204" pitchFamily="34" charset="0"/>
              </a:rPr>
              <a:t>) e </a:t>
            </a:r>
            <a:r>
              <a:rPr lang="en-US" altLang="it-IT" sz="2100" dirty="0" err="1">
                <a:latin typeface="Arial" panose="020B0604020202020204" pitchFamily="34" charset="0"/>
              </a:rPr>
              <a:t>coordinazione</a:t>
            </a:r>
            <a:r>
              <a:rPr lang="en-US" altLang="it-IT" sz="2100" dirty="0">
                <a:latin typeface="Arial" panose="020B0604020202020204" pitchFamily="34" charset="0"/>
              </a:rPr>
              <a:t> </a:t>
            </a:r>
            <a:r>
              <a:rPr lang="en-US" altLang="it-IT" sz="2100" dirty="0" err="1">
                <a:latin typeface="Arial" panose="020B0604020202020204" pitchFamily="34" charset="0"/>
              </a:rPr>
              <a:t>motoria</a:t>
            </a:r>
            <a:r>
              <a:rPr lang="en-US" altLang="it-IT" sz="2100" dirty="0">
                <a:latin typeface="Arial" panose="020B0604020202020204" pitchFamily="34" charset="0"/>
              </a:rPr>
              <a:t> (</a:t>
            </a:r>
            <a:r>
              <a:rPr lang="en-US" altLang="it-IT" sz="2100" dirty="0" err="1">
                <a:latin typeface="Arial" panose="020B0604020202020204" pitchFamily="34" charset="0"/>
              </a:rPr>
              <a:t>afferramento</a:t>
            </a:r>
            <a:r>
              <a:rPr lang="en-US" altLang="it-IT" sz="2100" dirty="0">
                <a:latin typeface="Arial" panose="020B0604020202020204" pitchFamily="34" charset="0"/>
              </a:rPr>
              <a:t>)</a:t>
            </a:r>
          </a:p>
          <a:p>
            <a:pPr>
              <a:spcAft>
                <a:spcPct val="15000"/>
              </a:spcAft>
              <a:buClr>
                <a:srgbClr val="030397"/>
              </a:buClr>
              <a:buFont typeface="Wingdings" panose="05000000000000000000" pitchFamily="2" charset="2"/>
              <a:buChar char="§"/>
            </a:pPr>
            <a:r>
              <a:rPr lang="en-US" altLang="it-IT" sz="2100" dirty="0">
                <a:latin typeface="Arial" panose="020B0604020202020204" pitchFamily="34" charset="0"/>
              </a:rPr>
              <a:t>DF: agnosia </a:t>
            </a:r>
            <a:r>
              <a:rPr lang="en-US" altLang="it-IT" sz="2100" dirty="0" err="1">
                <a:latin typeface="Arial" panose="020B0604020202020204" pitchFamily="34" charset="0"/>
              </a:rPr>
              <a:t>visiva</a:t>
            </a:r>
            <a:r>
              <a:rPr lang="en-US" altLang="it-IT" sz="2100" dirty="0">
                <a:latin typeface="Arial" panose="020B0604020202020204" pitchFamily="34" charset="0"/>
              </a:rPr>
              <a:t>→ </a:t>
            </a:r>
            <a:r>
              <a:rPr lang="en-US" altLang="it-IT" sz="2100" dirty="0" err="1">
                <a:latin typeface="Arial" panose="020B0604020202020204" pitchFamily="34" charset="0"/>
              </a:rPr>
              <a:t>lesione</a:t>
            </a:r>
            <a:r>
              <a:rPr lang="en-US" altLang="it-IT" sz="2100" dirty="0">
                <a:latin typeface="Arial" panose="020B0604020202020204" pitchFamily="34" charset="0"/>
              </a:rPr>
              <a:t> </a:t>
            </a:r>
            <a:r>
              <a:rPr lang="en-US" altLang="it-IT" sz="2100" dirty="0" err="1">
                <a:latin typeface="Arial" panose="020B0604020202020204" pitchFamily="34" charset="0"/>
              </a:rPr>
              <a:t>ventrale</a:t>
            </a:r>
            <a:r>
              <a:rPr lang="en-US" altLang="it-IT" sz="2100" dirty="0">
                <a:latin typeface="Arial" panose="020B0604020202020204" pitchFamily="34" charset="0"/>
              </a:rPr>
              <a:t> → </a:t>
            </a:r>
            <a:r>
              <a:rPr lang="en-US" altLang="it-IT" sz="2100" dirty="0" err="1">
                <a:latin typeface="Arial" panose="020B0604020202020204" pitchFamily="34" charset="0"/>
              </a:rPr>
              <a:t>riconoscimento</a:t>
            </a:r>
            <a:r>
              <a:rPr lang="en-US" altLang="it-IT" sz="2100" dirty="0">
                <a:latin typeface="Arial" panose="020B0604020202020204" pitchFamily="34" charset="0"/>
              </a:rPr>
              <a:t> </a:t>
            </a:r>
            <a:r>
              <a:rPr lang="en-US" altLang="it-IT" sz="2100" dirty="0" err="1">
                <a:latin typeface="Arial" panose="020B0604020202020204" pitchFamily="34" charset="0"/>
              </a:rPr>
              <a:t>visivo</a:t>
            </a:r>
            <a:r>
              <a:rPr lang="en-US" altLang="it-IT" sz="2100" dirty="0">
                <a:latin typeface="Arial" panose="020B0604020202020204" pitchFamily="34" charset="0"/>
              </a:rPr>
              <a:t> </a:t>
            </a:r>
            <a:r>
              <a:rPr lang="en-US" altLang="it-IT" sz="2100" dirty="0" err="1">
                <a:latin typeface="Arial" panose="020B0604020202020204" pitchFamily="34" charset="0"/>
              </a:rPr>
              <a:t>deficitario</a:t>
            </a:r>
            <a:r>
              <a:rPr lang="en-US" altLang="it-IT" sz="2100" dirty="0">
                <a:latin typeface="Arial" panose="020B0604020202020204" pitchFamily="34" charset="0"/>
              </a:rPr>
              <a:t>, </a:t>
            </a:r>
            <a:r>
              <a:rPr lang="en-US" altLang="it-IT" sz="2100" dirty="0" err="1">
                <a:latin typeface="Arial" panose="020B0604020202020204" pitchFamily="34" charset="0"/>
              </a:rPr>
              <a:t>coordinazione</a:t>
            </a:r>
            <a:r>
              <a:rPr lang="en-US" altLang="it-IT" sz="2100" dirty="0">
                <a:latin typeface="Arial" panose="020B0604020202020204" pitchFamily="34" charset="0"/>
              </a:rPr>
              <a:t> </a:t>
            </a:r>
            <a:r>
              <a:rPr lang="en-US" altLang="it-IT" sz="2100" dirty="0" err="1">
                <a:latin typeface="Arial" panose="020B0604020202020204" pitchFamily="34" charset="0"/>
              </a:rPr>
              <a:t>motoria</a:t>
            </a:r>
            <a:r>
              <a:rPr lang="en-US" altLang="it-IT" sz="2100" dirty="0">
                <a:latin typeface="Arial" panose="020B0604020202020204" pitchFamily="34" charset="0"/>
              </a:rPr>
              <a:t> verso </a:t>
            </a:r>
            <a:r>
              <a:rPr lang="en-US" altLang="it-IT" sz="2100" dirty="0" err="1">
                <a:latin typeface="Arial" panose="020B0604020202020204" pitchFamily="34" charset="0"/>
              </a:rPr>
              <a:t>oggetti</a:t>
            </a:r>
            <a:r>
              <a:rPr lang="en-US" altLang="it-IT" sz="2100" dirty="0">
                <a:latin typeface="Arial" panose="020B0604020202020204" pitchFamily="34" charset="0"/>
              </a:rPr>
              <a:t> </a:t>
            </a:r>
            <a:r>
              <a:rPr lang="en-US" altLang="it-IT" sz="2100" dirty="0" err="1">
                <a:latin typeface="Arial" panose="020B0604020202020204" pitchFamily="34" charset="0"/>
              </a:rPr>
              <a:t>intatta</a:t>
            </a:r>
            <a:endParaRPr lang="en-US" altLang="it-IT" sz="2100" dirty="0">
              <a:latin typeface="Arial" panose="020B0604020202020204" pitchFamily="34" charset="0"/>
            </a:endParaRPr>
          </a:p>
          <a:p>
            <a:pPr>
              <a:spcAft>
                <a:spcPct val="15000"/>
              </a:spcAft>
              <a:buClr>
                <a:srgbClr val="030397"/>
              </a:buClr>
              <a:buFont typeface="Wingdings" panose="05000000000000000000" pitchFamily="2" charset="2"/>
              <a:buChar char="§"/>
            </a:pPr>
            <a:r>
              <a:rPr lang="en-US" altLang="it-IT" sz="2100" dirty="0">
                <a:latin typeface="Arial" panose="020B0604020202020204" pitchFamily="34" charset="0"/>
              </a:rPr>
              <a:t>RV: </a:t>
            </a:r>
            <a:r>
              <a:rPr lang="en-US" altLang="it-IT" sz="2100" dirty="0" err="1">
                <a:latin typeface="Arial" panose="020B0604020202020204" pitchFamily="34" charset="0"/>
              </a:rPr>
              <a:t>atassia</a:t>
            </a:r>
            <a:r>
              <a:rPr lang="en-US" altLang="it-IT" sz="2100" dirty="0">
                <a:latin typeface="Arial" panose="020B0604020202020204" pitchFamily="34" charset="0"/>
              </a:rPr>
              <a:t> </a:t>
            </a:r>
            <a:r>
              <a:rPr lang="en-US" altLang="it-IT" sz="2100" dirty="0" err="1">
                <a:latin typeface="Arial" panose="020B0604020202020204" pitchFamily="34" charset="0"/>
              </a:rPr>
              <a:t>ottica</a:t>
            </a:r>
            <a:r>
              <a:rPr lang="en-US" altLang="it-IT" sz="2100" dirty="0">
                <a:latin typeface="Arial" panose="020B0604020202020204" pitchFamily="34" charset="0"/>
              </a:rPr>
              <a:t> → </a:t>
            </a:r>
            <a:r>
              <a:rPr lang="en-US" altLang="it-IT" sz="2100" dirty="0" err="1">
                <a:latin typeface="Arial" panose="020B0604020202020204" pitchFamily="34" charset="0"/>
              </a:rPr>
              <a:t>lesione</a:t>
            </a:r>
            <a:r>
              <a:rPr lang="en-US" altLang="it-IT" sz="2100" dirty="0">
                <a:latin typeface="Arial" panose="020B0604020202020204" pitchFamily="34" charset="0"/>
              </a:rPr>
              <a:t> </a:t>
            </a:r>
            <a:r>
              <a:rPr lang="en-US" altLang="it-IT" sz="2100" dirty="0" err="1">
                <a:latin typeface="Arial" panose="020B0604020202020204" pitchFamily="34" charset="0"/>
              </a:rPr>
              <a:t>dorsale</a:t>
            </a:r>
            <a:r>
              <a:rPr lang="en-US" altLang="it-IT" sz="2100" dirty="0">
                <a:latin typeface="Arial" panose="020B0604020202020204" pitchFamily="34" charset="0"/>
              </a:rPr>
              <a:t> → </a:t>
            </a:r>
            <a:r>
              <a:rPr lang="en-US" altLang="it-IT" sz="2100" i="1" dirty="0">
                <a:latin typeface="Arial" panose="020B0604020202020204" pitchFamily="34" charset="0"/>
              </a:rPr>
              <a:t>performance</a:t>
            </a:r>
            <a:r>
              <a:rPr lang="en-US" altLang="it-IT" sz="2100" dirty="0">
                <a:latin typeface="Arial" panose="020B0604020202020204" pitchFamily="34" charset="0"/>
              </a:rPr>
              <a:t> </a:t>
            </a:r>
            <a:r>
              <a:rPr lang="en-US" altLang="it-IT" sz="2100" dirty="0" err="1">
                <a:latin typeface="Arial" panose="020B0604020202020204" pitchFamily="34" charset="0"/>
              </a:rPr>
              <a:t>opposta</a:t>
            </a:r>
            <a:r>
              <a:rPr lang="en-US" altLang="it-IT" sz="2100" dirty="0">
                <a:latin typeface="Arial" panose="020B0604020202020204" pitchFamily="34" charset="0"/>
              </a:rPr>
              <a:t> a DF</a:t>
            </a:r>
          </a:p>
        </p:txBody>
      </p:sp>
      <p:pic>
        <p:nvPicPr>
          <p:cNvPr id="106805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1654175"/>
            <a:ext cx="1574800" cy="216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68062" name="Group 30"/>
          <p:cNvGrpSpPr>
            <a:grpSpLocks/>
          </p:cNvGrpSpPr>
          <p:nvPr/>
        </p:nvGrpSpPr>
        <p:grpSpPr bwMode="auto">
          <a:xfrm>
            <a:off x="3754438" y="3844925"/>
            <a:ext cx="2868612" cy="2630488"/>
            <a:chOff x="2365" y="2422"/>
            <a:chExt cx="1807" cy="1657"/>
          </a:xfrm>
        </p:grpSpPr>
        <p:pic>
          <p:nvPicPr>
            <p:cNvPr id="106805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 y="2658"/>
              <a:ext cx="1807" cy="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8060" name="Text Box 28"/>
            <p:cNvSpPr txBox="1">
              <a:spLocks noChangeArrowheads="1"/>
            </p:cNvSpPr>
            <p:nvPr/>
          </p:nvSpPr>
          <p:spPr bwMode="auto">
            <a:xfrm>
              <a:off x="2577" y="2422"/>
              <a:ext cx="141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2000">
                  <a:latin typeface="Arial" panose="020B0604020202020204" pitchFamily="34" charset="0"/>
                </a:rPr>
                <a:t>compito percettivo</a:t>
              </a:r>
            </a:p>
          </p:txBody>
        </p:sp>
      </p:grpSp>
      <p:grpSp>
        <p:nvGrpSpPr>
          <p:cNvPr id="1068063" name="Group 31"/>
          <p:cNvGrpSpPr>
            <a:grpSpLocks/>
          </p:cNvGrpSpPr>
          <p:nvPr/>
        </p:nvGrpSpPr>
        <p:grpSpPr bwMode="auto">
          <a:xfrm>
            <a:off x="6550025" y="3844925"/>
            <a:ext cx="2593975" cy="3049588"/>
            <a:chOff x="4126" y="2422"/>
            <a:chExt cx="1634" cy="1921"/>
          </a:xfrm>
        </p:grpSpPr>
        <p:pic>
          <p:nvPicPr>
            <p:cNvPr id="106805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6" y="2655"/>
              <a:ext cx="1634" cy="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8061" name="Text Box 29"/>
            <p:cNvSpPr txBox="1">
              <a:spLocks noChangeArrowheads="1"/>
            </p:cNvSpPr>
            <p:nvPr/>
          </p:nvSpPr>
          <p:spPr bwMode="auto">
            <a:xfrm>
              <a:off x="4355" y="2422"/>
              <a:ext cx="125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2000">
                  <a:latin typeface="Arial" panose="020B0604020202020204" pitchFamily="34" charset="0"/>
                </a:rPr>
                <a:t>compito motorio</a:t>
              </a:r>
            </a:p>
          </p:txBody>
        </p:sp>
      </p:grpSp>
      <p:sp>
        <p:nvSpPr>
          <p:cNvPr id="1068065" name="Text Box 33"/>
          <p:cNvSpPr txBox="1">
            <a:spLocks noChangeArrowheads="1"/>
          </p:cNvSpPr>
          <p:nvPr/>
        </p:nvSpPr>
        <p:spPr bwMode="auto">
          <a:xfrm>
            <a:off x="111125" y="1417638"/>
            <a:ext cx="4860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solidFill>
                  <a:srgbClr val="828282"/>
                </a:solidFill>
                <a:latin typeface="Arial" panose="020B0604020202020204" pitchFamily="34" charset="0"/>
                <a:hlinkClick r:id="rId6" action="ppaction://hlinkfile"/>
              </a:rPr>
              <a:t>Goodale et al., 1994 </a:t>
            </a:r>
            <a:r>
              <a:rPr lang="it-IT" altLang="it-IT" dirty="0">
                <a:solidFill>
                  <a:srgbClr val="828282"/>
                </a:solidFill>
                <a:latin typeface="Arial" panose="020B0604020202020204" pitchFamily="34" charset="0"/>
              </a:rPr>
              <a:t>e Zorzi cap. 5</a:t>
            </a:r>
          </a:p>
        </p:txBody>
      </p:sp>
      <p:sp>
        <p:nvSpPr>
          <p:cNvPr id="15" name="Rectangle 2"/>
          <p:cNvSpPr>
            <a:spLocks noChangeArrowheads="1"/>
          </p:cNvSpPr>
          <p:nvPr/>
        </p:nvSpPr>
        <p:spPr bwMode="auto">
          <a:xfrm>
            <a:off x="111125" y="7851"/>
            <a:ext cx="727872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4400" dirty="0" err="1">
                <a:solidFill>
                  <a:schemeClr val="accent2"/>
                </a:solidFill>
                <a:latin typeface="Arial" panose="020B0604020202020204" pitchFamily="34" charset="0"/>
              </a:rPr>
              <a:t>doppia</a:t>
            </a:r>
            <a:r>
              <a:rPr lang="en-US" altLang="it-IT" sz="4400" dirty="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dissociazione</a:t>
            </a:r>
            <a:r>
              <a:rPr lang="en-US" altLang="it-IT" sz="4400" dirty="0">
                <a:solidFill>
                  <a:schemeClr val="accent2"/>
                </a:solidFill>
                <a:latin typeface="Arial" panose="020B0604020202020204" pitchFamily="34" charset="0"/>
              </a:rPr>
              <a:t> </a:t>
            </a:r>
            <a:r>
              <a:rPr lang="en-US" altLang="it-IT" sz="4400" dirty="0" smtClean="0">
                <a:solidFill>
                  <a:schemeClr val="accent2"/>
                </a:solidFill>
                <a:latin typeface="Arial" panose="020B0604020202020204" pitchFamily="34" charset="0"/>
              </a:rPr>
              <a:t>2</a:t>
            </a:r>
            <a:endParaRPr lang="en-US" altLang="it-IT" sz="4400" dirty="0">
              <a:solidFill>
                <a:schemeClr val="accent2"/>
              </a:solidFill>
              <a:latin typeface="Arial" panose="020B0604020202020204" pitchFamily="34" charset="0"/>
            </a:endParaRPr>
          </a:p>
          <a:p>
            <a:r>
              <a:rPr lang="en-US" altLang="it-IT" sz="3200" dirty="0" err="1" smtClean="0">
                <a:solidFill>
                  <a:srgbClr val="FF6600"/>
                </a:solidFill>
                <a:latin typeface="Arial" panose="020B0604020202020204" pitchFamily="34" charset="0"/>
              </a:rPr>
              <a:t>dorsale</a:t>
            </a:r>
            <a:r>
              <a:rPr lang="en-US" altLang="it-IT" sz="3200" dirty="0" smtClean="0">
                <a:solidFill>
                  <a:srgbClr val="FF6600"/>
                </a:solidFill>
                <a:latin typeface="Arial" panose="020B0604020202020204" pitchFamily="34" charset="0"/>
              </a:rPr>
              <a:t>/</a:t>
            </a:r>
            <a:r>
              <a:rPr lang="en-US" altLang="it-IT" sz="3200" dirty="0" err="1" smtClean="0">
                <a:solidFill>
                  <a:srgbClr val="FF6600"/>
                </a:solidFill>
                <a:latin typeface="Arial" panose="020B0604020202020204" pitchFamily="34" charset="0"/>
              </a:rPr>
              <a:t>azione</a:t>
            </a:r>
            <a:r>
              <a:rPr lang="en-US" altLang="it-IT" sz="3200" dirty="0" smtClean="0">
                <a:solidFill>
                  <a:srgbClr val="FF6600"/>
                </a:solidFill>
                <a:latin typeface="Arial" panose="020B0604020202020204" pitchFamily="34" charset="0"/>
              </a:rPr>
              <a:t> vs. </a:t>
            </a:r>
            <a:r>
              <a:rPr lang="en-US" altLang="it-IT" sz="3200" dirty="0" err="1" smtClean="0">
                <a:solidFill>
                  <a:srgbClr val="FF6600"/>
                </a:solidFill>
                <a:latin typeface="Arial" panose="020B0604020202020204" pitchFamily="34" charset="0"/>
              </a:rPr>
              <a:t>ventrale</a:t>
            </a:r>
            <a:r>
              <a:rPr lang="en-US" altLang="it-IT" sz="3200" dirty="0" smtClean="0">
                <a:solidFill>
                  <a:srgbClr val="FF6600"/>
                </a:solidFill>
                <a:latin typeface="Arial" panose="020B0604020202020204" pitchFamily="34" charset="0"/>
              </a:rPr>
              <a:t>/</a:t>
            </a:r>
            <a:r>
              <a:rPr lang="en-US" altLang="it-IT" sz="3200" dirty="0" err="1" smtClean="0">
                <a:solidFill>
                  <a:srgbClr val="FF6600"/>
                </a:solidFill>
                <a:latin typeface="Arial" panose="020B0604020202020204" pitchFamily="34" charset="0"/>
              </a:rPr>
              <a:t>percezione</a:t>
            </a:r>
            <a:r>
              <a:rPr lang="en-US" altLang="it-IT" sz="3200" dirty="0" smtClean="0">
                <a:solidFill>
                  <a:srgbClr val="FF6600"/>
                </a:solidFill>
                <a:latin typeface="Arial" panose="020B0604020202020204" pitchFamily="34" charset="0"/>
              </a:rPr>
              <a:t>  </a:t>
            </a:r>
            <a:endParaRPr lang="en-US" altLang="it-IT" sz="3200" i="1" dirty="0">
              <a:solidFill>
                <a:schemeClr val="accent2"/>
              </a:solidFill>
              <a:latin typeface="Arial" panose="020B0604020202020204" pitchFamily="34" charset="0"/>
            </a:endParaRPr>
          </a:p>
        </p:txBody>
      </p:sp>
      <p:pic>
        <p:nvPicPr>
          <p:cNvPr id="14"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9876" y="171450"/>
            <a:ext cx="2078038" cy="148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Box 25"/>
          <p:cNvSpPr txBox="1">
            <a:spLocks noChangeArrowheads="1"/>
          </p:cNvSpPr>
          <p:nvPr/>
        </p:nvSpPr>
        <p:spPr bwMode="auto">
          <a:xfrm rot="1902681">
            <a:off x="8385528" y="349250"/>
            <a:ext cx="17414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sz="1600" dirty="0">
                <a:latin typeface="Arial" panose="020B0604020202020204" pitchFamily="34" charset="0"/>
              </a:rPr>
              <a:t>dorsale</a:t>
            </a:r>
          </a:p>
        </p:txBody>
      </p:sp>
      <p:sp>
        <p:nvSpPr>
          <p:cNvPr id="17" name="Text Box 26"/>
          <p:cNvSpPr txBox="1">
            <a:spLocks noChangeArrowheads="1"/>
          </p:cNvSpPr>
          <p:nvPr/>
        </p:nvSpPr>
        <p:spPr bwMode="auto">
          <a:xfrm rot="-1730390">
            <a:off x="8268589" y="1504950"/>
            <a:ext cx="9636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1600">
                <a:latin typeface="Arial" panose="020B0604020202020204" pitchFamily="34" charset="0"/>
              </a:rPr>
              <a:t>ventrale </a:t>
            </a:r>
          </a:p>
        </p:txBody>
      </p:sp>
    </p:spTree>
    <p:extLst>
      <p:ext uri="{BB962C8B-B14F-4D97-AF65-F5344CB8AC3E}">
        <p14:creationId xmlns:p14="http://schemas.microsoft.com/office/powerpoint/2010/main" val="3647126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4">
                                            <p:txEl>
                                              <p:pRg st="0" end="0"/>
                                            </p:txEl>
                                          </p:spTgt>
                                        </p:tgtEl>
                                        <p:attrNameLst>
                                          <p:attrName>style.visibility</p:attrName>
                                        </p:attrNameLst>
                                      </p:cBhvr>
                                      <p:to>
                                        <p:strVal val="visible"/>
                                      </p:to>
                                    </p:set>
                                    <p:animEffect transition="in" filter="wipe(left)">
                                      <p:cBhvr>
                                        <p:cTn id="7" dur="500"/>
                                        <p:tgtEl>
                                          <p:spTgt spid="1914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6805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068062"/>
                                        </p:tgtEl>
                                        <p:attrNameLst>
                                          <p:attrName>style.visibility</p:attrName>
                                        </p:attrNameLst>
                                      </p:cBhvr>
                                      <p:to>
                                        <p:strVal val="visible"/>
                                      </p:to>
                                    </p:set>
                                    <p:animEffect transition="in" filter="fade">
                                      <p:cBhvr>
                                        <p:cTn id="16" dur="2000"/>
                                        <p:tgtEl>
                                          <p:spTgt spid="10680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068063"/>
                                        </p:tgtEl>
                                        <p:attrNameLst>
                                          <p:attrName>style.visibility</p:attrName>
                                        </p:attrNameLst>
                                      </p:cBhvr>
                                      <p:to>
                                        <p:strVal val="visible"/>
                                      </p:to>
                                    </p:set>
                                    <p:animEffect transition="in" filter="fade">
                                      <p:cBhvr>
                                        <p:cTn id="21" dur="2000"/>
                                        <p:tgtEl>
                                          <p:spTgt spid="10680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1494">
                                            <p:txEl>
                                              <p:pRg st="1" end="1"/>
                                            </p:txEl>
                                          </p:spTgt>
                                        </p:tgtEl>
                                        <p:attrNameLst>
                                          <p:attrName>style.visibility</p:attrName>
                                        </p:attrNameLst>
                                      </p:cBhvr>
                                      <p:to>
                                        <p:strVal val="visible"/>
                                      </p:to>
                                    </p:set>
                                    <p:animEffect transition="in" filter="wipe(left)">
                                      <p:cBhvr>
                                        <p:cTn id="26" dur="500"/>
                                        <p:tgtEl>
                                          <p:spTgt spid="191494">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1494">
                                            <p:txEl>
                                              <p:pRg st="2" end="2"/>
                                            </p:txEl>
                                          </p:spTgt>
                                        </p:tgtEl>
                                        <p:attrNameLst>
                                          <p:attrName>style.visibility</p:attrName>
                                        </p:attrNameLst>
                                      </p:cBhvr>
                                      <p:to>
                                        <p:strVal val="visible"/>
                                      </p:to>
                                    </p:set>
                                    <p:animEffect transition="in" filter="wipe(left)">
                                      <p:cBhvr>
                                        <p:cTn id="31" dur="500"/>
                                        <p:tgtEl>
                                          <p:spTgt spid="1914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3" name="Rectangle 2"/>
          <p:cNvSpPr>
            <a:spLocks noChangeArrowheads="1"/>
          </p:cNvSpPr>
          <p:nvPr/>
        </p:nvSpPr>
        <p:spPr bwMode="auto">
          <a:xfrm>
            <a:off x="1163638" y="185738"/>
            <a:ext cx="683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chemeClr val="accent2"/>
                </a:solidFill>
                <a:latin typeface="Arial" panose="020B0604020202020204" pitchFamily="34" charset="0"/>
              </a:rPr>
              <a:t>teoria</a:t>
            </a:r>
            <a:r>
              <a:rPr lang="en-US" altLang="it-IT" sz="4400" dirty="0">
                <a:solidFill>
                  <a:schemeClr val="accent2"/>
                </a:solidFill>
                <a:latin typeface="Arial" panose="020B0604020202020204" pitchFamily="34" charset="0"/>
              </a:rPr>
              <a:t> </a:t>
            </a:r>
            <a:r>
              <a:rPr lang="en-US" altLang="it-IT" sz="4400" dirty="0" err="1">
                <a:solidFill>
                  <a:schemeClr val="accent2"/>
                </a:solidFill>
                <a:latin typeface="Arial" panose="020B0604020202020204" pitchFamily="34" charset="0"/>
              </a:rPr>
              <a:t>dei</a:t>
            </a:r>
            <a:r>
              <a:rPr lang="en-US" altLang="it-IT" sz="4400" dirty="0">
                <a:solidFill>
                  <a:schemeClr val="accent2"/>
                </a:solidFill>
                <a:latin typeface="Arial" panose="020B0604020202020204" pitchFamily="34" charset="0"/>
              </a:rPr>
              <a:t> due </a:t>
            </a:r>
            <a:r>
              <a:rPr lang="en-US" altLang="it-IT" sz="4400" dirty="0" err="1">
                <a:solidFill>
                  <a:schemeClr val="accent2"/>
                </a:solidFill>
                <a:latin typeface="Arial" panose="020B0604020202020204" pitchFamily="34" charset="0"/>
              </a:rPr>
              <a:t>sistemi</a:t>
            </a:r>
            <a:r>
              <a:rPr lang="en-US" altLang="it-IT" sz="4400" dirty="0">
                <a:solidFill>
                  <a:schemeClr val="accent2"/>
                </a:solidFill>
                <a:latin typeface="Arial" panose="020B0604020202020204" pitchFamily="34" charset="0"/>
              </a:rPr>
              <a:t> </a:t>
            </a:r>
            <a:r>
              <a:rPr lang="en-US" altLang="it-IT" sz="4400" dirty="0" err="1">
                <a:solidFill>
                  <a:schemeClr val="accent2"/>
                </a:solidFill>
                <a:latin typeface="Arial" panose="020B0604020202020204" pitchFamily="34" charset="0"/>
              </a:rPr>
              <a:t>visivi</a:t>
            </a:r>
            <a:endParaRPr lang="en-US" altLang="it-IT" sz="4400" dirty="0">
              <a:solidFill>
                <a:schemeClr val="accent2"/>
              </a:solidFill>
              <a:latin typeface="Arial" panose="020B0604020202020204" pitchFamily="34" charset="0"/>
            </a:endParaRPr>
          </a:p>
        </p:txBody>
      </p:sp>
      <p:pic>
        <p:nvPicPr>
          <p:cNvPr id="1070089" name="Picture 9"/>
          <p:cNvPicPr>
            <a:picLocks noChangeAspect="1" noChangeArrowheads="1"/>
          </p:cNvPicPr>
          <p:nvPr/>
        </p:nvPicPr>
        <p:blipFill>
          <a:blip r:embed="rId3">
            <a:extLst>
              <a:ext uri="{28A0092B-C50C-407E-A947-70E740481C1C}">
                <a14:useLocalDpi xmlns:a14="http://schemas.microsoft.com/office/drawing/2010/main" val="0"/>
              </a:ext>
            </a:extLst>
          </a:blip>
          <a:srcRect l="32948" t="47592" r="20865" b="10834"/>
          <a:stretch>
            <a:fillRect/>
          </a:stretch>
        </p:blipFill>
        <p:spPr bwMode="auto">
          <a:xfrm>
            <a:off x="280340" y="3987800"/>
            <a:ext cx="5576887" cy="282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009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1492250"/>
            <a:ext cx="2798763" cy="182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009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38" y="1255713"/>
            <a:ext cx="4052887" cy="242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6"/>
          <p:cNvSpPr txBox="1">
            <a:spLocks noChangeArrowheads="1"/>
          </p:cNvSpPr>
          <p:nvPr/>
        </p:nvSpPr>
        <p:spPr bwMode="auto">
          <a:xfrm>
            <a:off x="6064057" y="3987800"/>
            <a:ext cx="2781364"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eaLnBrk="0" hangingPunct="0">
              <a:defRPr sz="2400">
                <a:solidFill>
                  <a:schemeClr val="tx1"/>
                </a:solidFill>
                <a:latin typeface="Times" panose="02020603050405020304" pitchFamily="18" charset="0"/>
                <a:ea typeface="MS PGothic" panose="020B0600070205080204" pitchFamily="34" charset="-128"/>
              </a:defRPr>
            </a:lvl1pPr>
            <a:lvl2pPr marL="752475" indent="-285750" eaLnBrk="0" hangingPunct="0">
              <a:defRPr sz="2400">
                <a:solidFill>
                  <a:schemeClr val="tx1"/>
                </a:solidFill>
                <a:latin typeface="Times" panose="02020603050405020304" pitchFamily="18" charset="0"/>
                <a:ea typeface="MS PGothic" panose="020B0600070205080204" pitchFamily="34" charset="-128"/>
              </a:defRPr>
            </a:lvl2pPr>
            <a:lvl3pPr marL="1160463"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a:spcAft>
                <a:spcPts val="600"/>
              </a:spcAft>
              <a:buClr>
                <a:srgbClr val="030397"/>
              </a:buClr>
              <a:buFont typeface="Wingdings" panose="05000000000000000000" pitchFamily="2" charset="2"/>
              <a:buChar char="§"/>
            </a:pPr>
            <a:r>
              <a:rPr lang="en-US" altLang="it-IT" dirty="0">
                <a:latin typeface="Arial" panose="020B0604020202020204" pitchFamily="34" charset="0"/>
              </a:rPr>
              <a:t>p</a:t>
            </a:r>
            <a:r>
              <a:rPr lang="en-US" altLang="it-IT" dirty="0" smtClean="0">
                <a:latin typeface="Arial" panose="020B0604020202020204" pitchFamily="34" charset="0"/>
              </a:rPr>
              <a:t>er </a:t>
            </a:r>
            <a:r>
              <a:rPr lang="en-US" altLang="it-IT" dirty="0" err="1" smtClean="0">
                <a:latin typeface="Arial" panose="020B0604020202020204" pitchFamily="34" charset="0"/>
              </a:rPr>
              <a:t>Goodale</a:t>
            </a:r>
            <a:r>
              <a:rPr lang="en-US" altLang="it-IT" dirty="0" smtClean="0">
                <a:latin typeface="Arial" panose="020B0604020202020204" pitchFamily="34" charset="0"/>
              </a:rPr>
              <a:t> &amp; Millner</a:t>
            </a:r>
          </a:p>
          <a:p>
            <a:pPr marL="342900" indent="-342900">
              <a:spcAft>
                <a:spcPts val="600"/>
              </a:spcAft>
              <a:buClr>
                <a:srgbClr val="030397"/>
              </a:buClr>
              <a:buFont typeface="Wingdings" panose="05000000000000000000" pitchFamily="2" charset="2"/>
              <a:buChar char="§"/>
            </a:pPr>
            <a:r>
              <a:rPr lang="en-US" altLang="it-IT" dirty="0" err="1" smtClean="0">
                <a:latin typeface="Arial" panose="020B0604020202020204" pitchFamily="34" charset="0"/>
              </a:rPr>
              <a:t>dorsale</a:t>
            </a:r>
            <a:r>
              <a:rPr lang="en-US" altLang="it-IT" dirty="0" smtClean="0">
                <a:latin typeface="Arial" panose="020B0604020202020204" pitchFamily="34" charset="0"/>
              </a:rPr>
              <a:t> → </a:t>
            </a:r>
            <a:r>
              <a:rPr lang="en-US" altLang="it-IT" i="1" dirty="0" smtClean="0">
                <a:latin typeface="Arial" panose="020B0604020202020204" pitchFamily="34" charset="0"/>
              </a:rPr>
              <a:t>how</a:t>
            </a:r>
            <a:r>
              <a:rPr lang="en-US" altLang="it-IT" dirty="0" smtClean="0">
                <a:latin typeface="Arial" panose="020B0604020202020204" pitchFamily="34" charset="0"/>
              </a:rPr>
              <a:t> </a:t>
            </a:r>
            <a:r>
              <a:rPr lang="en-US" altLang="it-IT" dirty="0" err="1" smtClean="0">
                <a:latin typeface="Arial" panose="020B0604020202020204" pitchFamily="34" charset="0"/>
              </a:rPr>
              <a:t>piuttosto</a:t>
            </a:r>
            <a:r>
              <a:rPr lang="en-US" altLang="it-IT" dirty="0" smtClean="0">
                <a:latin typeface="Arial" panose="020B0604020202020204" pitchFamily="34" charset="0"/>
              </a:rPr>
              <a:t> </a:t>
            </a:r>
            <a:r>
              <a:rPr lang="en-US" altLang="it-IT" dirty="0" err="1" smtClean="0">
                <a:latin typeface="Arial" panose="020B0604020202020204" pitchFamily="34" charset="0"/>
              </a:rPr>
              <a:t>che</a:t>
            </a:r>
            <a:r>
              <a:rPr lang="en-US" altLang="it-IT" dirty="0" smtClean="0">
                <a:latin typeface="Arial" panose="020B0604020202020204" pitchFamily="34" charset="0"/>
              </a:rPr>
              <a:t> </a:t>
            </a:r>
            <a:r>
              <a:rPr lang="en-US" altLang="it-IT" i="1" dirty="0" smtClean="0">
                <a:latin typeface="Arial" panose="020B0604020202020204" pitchFamily="34" charset="0"/>
              </a:rPr>
              <a:t>where</a:t>
            </a:r>
            <a:endParaRPr lang="en-US" altLang="it-IT" i="1" dirty="0">
              <a:latin typeface="Arial" panose="020B0604020202020204" pitchFamily="34" charset="0"/>
            </a:endParaRPr>
          </a:p>
          <a:p>
            <a:pPr marL="342900" indent="-342900">
              <a:spcAft>
                <a:spcPts val="600"/>
              </a:spcAft>
              <a:buClr>
                <a:srgbClr val="030397"/>
              </a:buClr>
              <a:buFont typeface="Wingdings" panose="05000000000000000000" pitchFamily="2" charset="2"/>
              <a:buChar char="§"/>
            </a:pPr>
            <a:endParaRPr lang="en-US" altLang="it-IT" dirty="0">
              <a:latin typeface="Arial" panose="020B0604020202020204" pitchFamily="34" charset="0"/>
            </a:endParaRPr>
          </a:p>
        </p:txBody>
      </p:sp>
    </p:spTree>
    <p:extLst>
      <p:ext uri="{BB962C8B-B14F-4D97-AF65-F5344CB8AC3E}">
        <p14:creationId xmlns:p14="http://schemas.microsoft.com/office/powerpoint/2010/main" val="62152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358775" y="1592717"/>
            <a:ext cx="8426450"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40000"/>
              </a:spcAft>
              <a:buClr>
                <a:schemeClr val="accent2"/>
              </a:buClr>
              <a:buFont typeface="Wingdings" panose="05000000000000000000" pitchFamily="2" charset="2"/>
              <a:buChar char="§"/>
            </a:pPr>
            <a:r>
              <a:rPr lang="en-US" altLang="it-IT" sz="3200" dirty="0" err="1">
                <a:latin typeface="Arial" panose="020B0604020202020204" pitchFamily="34" charset="0"/>
              </a:rPr>
              <a:t>scopo</a:t>
            </a:r>
            <a:r>
              <a:rPr lang="en-US" altLang="it-IT" sz="3200" dirty="0">
                <a:latin typeface="Arial" panose="020B0604020202020204" pitchFamily="34" charset="0"/>
              </a:rPr>
              <a:t> </a:t>
            </a:r>
            <a:r>
              <a:rPr lang="en-US" altLang="it-IT" sz="3200" dirty="0">
                <a:solidFill>
                  <a:srgbClr val="FF6600"/>
                </a:solidFill>
                <a:latin typeface="Arial" panose="020B0604020202020204" pitchFamily="34" charset="0"/>
                <a:sym typeface="Wingdings" panose="05000000000000000000" pitchFamily="2" charset="2"/>
              </a:rPr>
              <a:t></a:t>
            </a:r>
            <a:r>
              <a:rPr lang="en-US" altLang="it-IT" sz="3200" dirty="0">
                <a:latin typeface="Arial" panose="020B0604020202020204" pitchFamily="34" charset="0"/>
              </a:rPr>
              <a:t> </a:t>
            </a:r>
            <a:r>
              <a:rPr lang="en-US" altLang="it-IT" sz="3200" dirty="0" err="1">
                <a:latin typeface="Arial" panose="020B0604020202020204" pitchFamily="34" charset="0"/>
              </a:rPr>
              <a:t>una</a:t>
            </a:r>
            <a:r>
              <a:rPr lang="en-US" altLang="it-IT" sz="3200" dirty="0">
                <a:latin typeface="Arial" panose="020B0604020202020204" pitchFamily="34" charset="0"/>
              </a:rPr>
              <a:t> </a:t>
            </a:r>
            <a:r>
              <a:rPr lang="en-US" altLang="it-IT" sz="3200" dirty="0" err="1">
                <a:latin typeface="Arial" panose="020B0604020202020204" pitchFamily="34" charset="0"/>
              </a:rPr>
              <a:t>teoria</a:t>
            </a:r>
            <a:r>
              <a:rPr lang="en-US" altLang="it-IT" sz="3200" dirty="0">
                <a:latin typeface="Arial" panose="020B0604020202020204" pitchFamily="34" charset="0"/>
              </a:rPr>
              <a:t> </a:t>
            </a:r>
            <a:r>
              <a:rPr lang="en-US" altLang="it-IT" sz="3200" dirty="0" err="1">
                <a:latin typeface="Arial" panose="020B0604020202020204" pitchFamily="34" charset="0"/>
              </a:rPr>
              <a:t>scientifica</a:t>
            </a:r>
            <a:r>
              <a:rPr lang="en-US" altLang="it-IT" sz="3200" dirty="0">
                <a:latin typeface="Arial" panose="020B0604020202020204" pitchFamily="34" charset="0"/>
              </a:rPr>
              <a:t> </a:t>
            </a:r>
            <a:r>
              <a:rPr lang="en-US" altLang="it-IT" sz="3200" i="1" dirty="0">
                <a:latin typeface="Arial" panose="020B0604020202020204" pitchFamily="34" charset="0"/>
              </a:rPr>
              <a:t>no</a:t>
            </a:r>
            <a:r>
              <a:rPr lang="en-US" altLang="it-IT" sz="3200" dirty="0">
                <a:latin typeface="Arial" panose="020B0604020202020204" pitchFamily="34" charset="0"/>
              </a:rPr>
              <a:t> </a:t>
            </a:r>
            <a:r>
              <a:rPr lang="en-US" altLang="it-IT" sz="3200" dirty="0" err="1">
                <a:latin typeface="Arial" panose="020B0604020202020204" pitchFamily="34" charset="0"/>
              </a:rPr>
              <a:t>ingenua</a:t>
            </a:r>
            <a:endParaRPr lang="en-US" altLang="it-IT" sz="3200" dirty="0">
              <a:latin typeface="Arial" panose="020B0604020202020204" pitchFamily="34" charset="0"/>
            </a:endParaRPr>
          </a:p>
          <a:p>
            <a:pPr>
              <a:spcAft>
                <a:spcPct val="40000"/>
              </a:spcAft>
              <a:buClr>
                <a:schemeClr val="accent2"/>
              </a:buClr>
              <a:buFont typeface="Wingdings" panose="05000000000000000000" pitchFamily="2" charset="2"/>
              <a:buChar char="§"/>
            </a:pPr>
            <a:r>
              <a:rPr lang="en-US" altLang="it-IT" sz="3200" dirty="0" err="1">
                <a:latin typeface="Arial" panose="020B0604020202020204" pitchFamily="34" charset="0"/>
              </a:rPr>
              <a:t>metodo</a:t>
            </a:r>
            <a:r>
              <a:rPr lang="en-US" altLang="it-IT" sz="3200" dirty="0">
                <a:latin typeface="Arial" panose="020B0604020202020204" pitchFamily="34" charset="0"/>
              </a:rPr>
              <a:t> di </a:t>
            </a:r>
            <a:r>
              <a:rPr lang="en-US" altLang="it-IT" sz="3200" dirty="0" err="1">
                <a:latin typeface="Arial" panose="020B0604020202020204" pitchFamily="34" charset="0"/>
              </a:rPr>
              <a:t>controllo</a:t>
            </a:r>
            <a:r>
              <a:rPr lang="en-US" altLang="it-IT" sz="3200" dirty="0">
                <a:latin typeface="Arial" panose="020B0604020202020204" pitchFamily="34" charset="0"/>
              </a:rPr>
              <a:t> </a:t>
            </a:r>
            <a:r>
              <a:rPr lang="en-US" altLang="it-IT" sz="3200" dirty="0" err="1">
                <a:latin typeface="Arial" panose="020B0604020202020204" pitchFamily="34" charset="0"/>
              </a:rPr>
              <a:t>della</a:t>
            </a:r>
            <a:r>
              <a:rPr lang="en-US" altLang="it-IT" sz="3200" dirty="0">
                <a:latin typeface="Arial" panose="020B0604020202020204" pitchFamily="34" charset="0"/>
              </a:rPr>
              <a:t> </a:t>
            </a:r>
            <a:r>
              <a:rPr lang="en-US" altLang="it-IT" sz="3200" dirty="0" err="1">
                <a:latin typeface="Arial" panose="020B0604020202020204" pitchFamily="34" charset="0"/>
              </a:rPr>
              <a:t>spiegazione</a:t>
            </a:r>
            <a:r>
              <a:rPr lang="en-US" altLang="it-IT" sz="3200" dirty="0">
                <a:latin typeface="Arial" panose="020B0604020202020204" pitchFamily="34" charset="0"/>
              </a:rPr>
              <a:t> </a:t>
            </a:r>
            <a:r>
              <a:rPr lang="en-US" altLang="it-IT" sz="3200" dirty="0">
                <a:solidFill>
                  <a:srgbClr val="FF6600"/>
                </a:solidFill>
                <a:latin typeface="Arial" panose="020B0604020202020204" pitchFamily="34" charset="0"/>
                <a:sym typeface="Wingdings" panose="05000000000000000000" pitchFamily="2" charset="2"/>
              </a:rPr>
              <a:t></a:t>
            </a:r>
            <a:r>
              <a:rPr lang="en-US" altLang="it-IT" sz="3200" dirty="0">
                <a:latin typeface="Arial" panose="020B0604020202020204" pitchFamily="34" charset="0"/>
                <a:sym typeface="Wingdings" panose="05000000000000000000" pitchFamily="2" charset="2"/>
              </a:rPr>
              <a:t> </a:t>
            </a:r>
            <a:r>
              <a:rPr lang="en-US" altLang="it-IT" sz="3200" dirty="0" err="1">
                <a:latin typeface="Arial" panose="020B0604020202020204" pitchFamily="34" charset="0"/>
              </a:rPr>
              <a:t>sperimentale</a:t>
            </a:r>
            <a:endParaRPr lang="en-US" altLang="it-IT" sz="3200" dirty="0">
              <a:latin typeface="Arial" panose="020B0604020202020204" pitchFamily="34" charset="0"/>
            </a:endParaRPr>
          </a:p>
          <a:p>
            <a:pPr>
              <a:spcAft>
                <a:spcPct val="40000"/>
              </a:spcAft>
              <a:buClr>
                <a:schemeClr val="accent2"/>
              </a:buClr>
              <a:buFont typeface="Wingdings" panose="05000000000000000000" pitchFamily="2" charset="2"/>
              <a:buChar char="§"/>
            </a:pPr>
            <a:r>
              <a:rPr lang="en-US" altLang="it-IT" sz="3200" dirty="0" err="1">
                <a:latin typeface="Arial" panose="020B0604020202020204" pitchFamily="34" charset="0"/>
              </a:rPr>
              <a:t>esperimento</a:t>
            </a:r>
            <a:r>
              <a:rPr lang="en-US" altLang="it-IT" sz="3200" dirty="0">
                <a:latin typeface="Arial" panose="020B0604020202020204" pitchFamily="34" charset="0"/>
              </a:rPr>
              <a:t> </a:t>
            </a:r>
            <a:r>
              <a:rPr lang="en-US" altLang="it-IT" sz="3200" dirty="0">
                <a:solidFill>
                  <a:srgbClr val="FF6600"/>
                </a:solidFill>
                <a:latin typeface="Arial" panose="020B0604020202020204" pitchFamily="34" charset="0"/>
                <a:sym typeface="Wingdings" panose="05000000000000000000" pitchFamily="2" charset="2"/>
              </a:rPr>
              <a:t></a:t>
            </a:r>
            <a:r>
              <a:rPr lang="en-US" altLang="it-IT" sz="3200" dirty="0">
                <a:latin typeface="Arial" panose="020B0604020202020204" pitchFamily="34" charset="0"/>
                <a:sym typeface="Wingdings" panose="05000000000000000000" pitchFamily="2" charset="2"/>
              </a:rPr>
              <a:t> </a:t>
            </a:r>
            <a:r>
              <a:rPr lang="en-US" altLang="it-IT" sz="3200" i="1" dirty="0">
                <a:latin typeface="Arial" panose="020B0604020202020204" pitchFamily="34" charset="0"/>
                <a:sym typeface="Wingdings" panose="05000000000000000000" pitchFamily="2" charset="2"/>
              </a:rPr>
              <a:t>no</a:t>
            </a:r>
            <a:r>
              <a:rPr lang="en-US" altLang="it-IT" sz="3200" dirty="0">
                <a:latin typeface="Arial" panose="020B0604020202020204" pitchFamily="34" charset="0"/>
                <a:sym typeface="Wingdings" panose="05000000000000000000" pitchFamily="2" charset="2"/>
              </a:rPr>
              <a:t> </a:t>
            </a:r>
            <a:r>
              <a:rPr lang="en-US" altLang="it-IT" sz="3200" dirty="0">
                <a:latin typeface="Arial" panose="020B0604020202020204" pitchFamily="34" charset="0"/>
              </a:rPr>
              <a:t>studio </a:t>
            </a:r>
            <a:r>
              <a:rPr lang="en-US" altLang="it-IT" sz="3200" dirty="0" err="1" smtClean="0">
                <a:latin typeface="Arial" panose="020B0604020202020204" pitchFamily="34" charset="0"/>
              </a:rPr>
              <a:t>correlazionale</a:t>
            </a:r>
            <a:r>
              <a:rPr lang="en-US" altLang="it-IT" sz="3200" dirty="0" smtClean="0">
                <a:latin typeface="Arial" panose="020B0604020202020204" pitchFamily="34" charset="0"/>
              </a:rPr>
              <a:t> in </a:t>
            </a:r>
            <a:r>
              <a:rPr lang="en-US" altLang="it-IT" sz="3200" dirty="0" err="1" smtClean="0">
                <a:latin typeface="Arial" panose="020B0604020202020204" pitchFamily="34" charset="0"/>
              </a:rPr>
              <a:t>senso</a:t>
            </a:r>
            <a:r>
              <a:rPr lang="en-US" altLang="it-IT" sz="3200" dirty="0" smtClean="0">
                <a:latin typeface="Arial" panose="020B0604020202020204" pitchFamily="34" charset="0"/>
              </a:rPr>
              <a:t> </a:t>
            </a:r>
            <a:r>
              <a:rPr lang="en-US" altLang="it-IT" sz="3200" dirty="0" err="1" smtClean="0">
                <a:latin typeface="Arial" panose="020B0604020202020204" pitchFamily="34" charset="0"/>
              </a:rPr>
              <a:t>stretto</a:t>
            </a:r>
            <a:endParaRPr lang="en-US" altLang="it-IT" sz="3200" dirty="0">
              <a:latin typeface="Arial" panose="020B0604020202020204" pitchFamily="34" charset="0"/>
            </a:endParaRPr>
          </a:p>
          <a:p>
            <a:pPr>
              <a:spcAft>
                <a:spcPct val="40000"/>
              </a:spcAft>
              <a:buClr>
                <a:schemeClr val="accent2"/>
              </a:buClr>
              <a:buFont typeface="Wingdings" panose="05000000000000000000" pitchFamily="2" charset="2"/>
              <a:buChar char="§"/>
            </a:pPr>
            <a:r>
              <a:rPr lang="en-US" altLang="it-IT" sz="3200" dirty="0" err="1">
                <a:latin typeface="Arial" panose="020B0604020202020204" pitchFamily="34" charset="0"/>
              </a:rPr>
              <a:t>metodi</a:t>
            </a:r>
            <a:r>
              <a:rPr lang="en-US" altLang="it-IT" sz="3200" dirty="0">
                <a:latin typeface="Arial" panose="020B0604020202020204" pitchFamily="34" charset="0"/>
              </a:rPr>
              <a:t> per lo studio del </a:t>
            </a:r>
            <a:r>
              <a:rPr lang="en-US" altLang="it-IT" sz="3200" dirty="0" err="1">
                <a:latin typeface="Arial" panose="020B0604020202020204" pitchFamily="34" charset="0"/>
              </a:rPr>
              <a:t>comportamento</a:t>
            </a:r>
            <a:r>
              <a:rPr lang="en-US" altLang="it-IT" sz="3200" dirty="0">
                <a:latin typeface="Arial" panose="020B0604020202020204" pitchFamily="34" charset="0"/>
              </a:rPr>
              <a:t> e </a:t>
            </a:r>
            <a:r>
              <a:rPr lang="en-US" altLang="it-IT" sz="3200" dirty="0" err="1">
                <a:latin typeface="Arial" panose="020B0604020202020204" pitchFamily="34" charset="0"/>
              </a:rPr>
              <a:t>processi</a:t>
            </a:r>
            <a:r>
              <a:rPr lang="en-US" altLang="it-IT" sz="3200" dirty="0">
                <a:latin typeface="Arial" panose="020B0604020202020204" pitchFamily="34" charset="0"/>
              </a:rPr>
              <a:t> </a:t>
            </a:r>
            <a:r>
              <a:rPr lang="en-US" altLang="it-IT" sz="3200" dirty="0" err="1" smtClean="0">
                <a:latin typeface="Arial" panose="020B0604020202020204" pitchFamily="34" charset="0"/>
              </a:rPr>
              <a:t>percettivi</a:t>
            </a:r>
            <a:r>
              <a:rPr lang="en-US" altLang="it-IT" sz="3200" dirty="0" smtClean="0">
                <a:latin typeface="Arial" panose="020B0604020202020204" pitchFamily="34" charset="0"/>
              </a:rPr>
              <a:t> </a:t>
            </a:r>
            <a:r>
              <a:rPr lang="en-US" altLang="it-IT" sz="3200" dirty="0" smtClean="0">
                <a:solidFill>
                  <a:srgbClr val="FF6600"/>
                </a:solidFill>
                <a:latin typeface="Arial" panose="020B0604020202020204" pitchFamily="34" charset="0"/>
                <a:sym typeface="Wingdings" panose="05000000000000000000" pitchFamily="2" charset="2"/>
              </a:rPr>
              <a:t> </a:t>
            </a:r>
            <a:r>
              <a:rPr lang="en-US" altLang="it-IT" sz="3200" dirty="0" err="1">
                <a:latin typeface="Arial" panose="020B0604020202020204" pitchFamily="34" charset="0"/>
              </a:rPr>
              <a:t>fenomenologia</a:t>
            </a:r>
            <a:r>
              <a:rPr lang="en-US" altLang="it-IT" sz="3200" dirty="0">
                <a:latin typeface="Arial" panose="020B0604020202020204" pitchFamily="34" charset="0"/>
              </a:rPr>
              <a:t>, </a:t>
            </a:r>
            <a:r>
              <a:rPr lang="en-US" altLang="it-IT" sz="3200" dirty="0" err="1">
                <a:latin typeface="Arial" panose="020B0604020202020204" pitchFamily="34" charset="0"/>
              </a:rPr>
              <a:t>psicofisica</a:t>
            </a:r>
            <a:r>
              <a:rPr lang="en-US" altLang="it-IT" sz="3200" dirty="0">
                <a:latin typeface="Arial" panose="020B0604020202020204" pitchFamily="34" charset="0"/>
              </a:rPr>
              <a:t>, </a:t>
            </a:r>
            <a:r>
              <a:rPr lang="en-US" altLang="it-IT" sz="3200" dirty="0" err="1">
                <a:latin typeface="Arial" panose="020B0604020202020204" pitchFamily="34" charset="0"/>
              </a:rPr>
              <a:t>cronometria</a:t>
            </a:r>
            <a:r>
              <a:rPr lang="en-US" altLang="it-IT" sz="3200" dirty="0">
                <a:latin typeface="Arial" panose="020B0604020202020204" pitchFamily="34" charset="0"/>
              </a:rPr>
              <a:t> </a:t>
            </a:r>
            <a:r>
              <a:rPr lang="en-US" altLang="it-IT" sz="3200" dirty="0" err="1">
                <a:latin typeface="Arial" panose="020B0604020202020204" pitchFamily="34" charset="0"/>
              </a:rPr>
              <a:t>mentale</a:t>
            </a:r>
            <a:r>
              <a:rPr lang="en-US" altLang="it-IT" sz="3200" dirty="0">
                <a:latin typeface="Arial" panose="020B0604020202020204" pitchFamily="34" charset="0"/>
              </a:rPr>
              <a:t>, </a:t>
            </a:r>
            <a:r>
              <a:rPr lang="en-US" altLang="it-IT" sz="3200" dirty="0" err="1" smtClean="0">
                <a:latin typeface="Arial" panose="020B0604020202020204" pitchFamily="34" charset="0"/>
              </a:rPr>
              <a:t>neuroscienze</a:t>
            </a:r>
            <a:r>
              <a:rPr lang="en-US" altLang="it-IT" sz="3200" dirty="0" smtClean="0">
                <a:latin typeface="Arial" panose="020B0604020202020204" pitchFamily="34" charset="0"/>
              </a:rPr>
              <a:t> + </a:t>
            </a:r>
            <a:r>
              <a:rPr lang="en-US" altLang="it-IT" sz="3200" dirty="0" err="1" smtClean="0">
                <a:latin typeface="Arial" panose="020B0604020202020204" pitchFamily="34" charset="0"/>
              </a:rPr>
              <a:t>simulazione</a:t>
            </a:r>
            <a:r>
              <a:rPr lang="en-US" altLang="it-IT" sz="3200" dirty="0" smtClean="0">
                <a:latin typeface="Arial" panose="020B0604020202020204" pitchFamily="34" charset="0"/>
              </a:rPr>
              <a:t>/</a:t>
            </a:r>
            <a:r>
              <a:rPr lang="en-US" altLang="it-IT" sz="3200" dirty="0" err="1" smtClean="0">
                <a:latin typeface="Arial" panose="020B0604020202020204" pitchFamily="34" charset="0"/>
              </a:rPr>
              <a:t>modellistica</a:t>
            </a:r>
            <a:endParaRPr lang="en-US" altLang="it-IT" sz="3200" dirty="0">
              <a:latin typeface="Arial" panose="020B0604020202020204" pitchFamily="34" charset="0"/>
            </a:endParaRPr>
          </a:p>
        </p:txBody>
      </p:sp>
      <p:sp>
        <p:nvSpPr>
          <p:cNvPr id="24578" name="Rectangle 4"/>
          <p:cNvSpPr>
            <a:spLocks noChangeArrowheads="1"/>
          </p:cNvSpPr>
          <p:nvPr/>
        </p:nvSpPr>
        <p:spPr bwMode="auto">
          <a:xfrm>
            <a:off x="0" y="6683"/>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smtClean="0">
                <a:solidFill>
                  <a:srgbClr val="333399"/>
                </a:solidFill>
                <a:latin typeface="Arial" panose="020B0604020202020204" pitchFamily="34" charset="0"/>
              </a:rPr>
              <a:t>William James</a:t>
            </a:r>
          </a:p>
          <a:p>
            <a:pPr algn="ctr"/>
            <a:r>
              <a:rPr lang="en-US" altLang="it-IT" sz="4400" dirty="0" err="1" smtClean="0">
                <a:solidFill>
                  <a:srgbClr val="FFC000"/>
                </a:solidFill>
                <a:latin typeface="Arial" panose="020B0604020202020204" pitchFamily="34" charset="0"/>
              </a:rPr>
              <a:t>estremamente</a:t>
            </a:r>
            <a:r>
              <a:rPr lang="en-US" altLang="it-IT" sz="4400" dirty="0" smtClean="0">
                <a:solidFill>
                  <a:srgbClr val="FFC000"/>
                </a:solidFill>
                <a:latin typeface="Arial" panose="020B0604020202020204" pitchFamily="34" charset="0"/>
              </a:rPr>
              <a:t> </a:t>
            </a:r>
            <a:r>
              <a:rPr lang="en-US" altLang="it-IT" sz="4400" dirty="0" err="1" smtClean="0">
                <a:solidFill>
                  <a:srgbClr val="FFC000"/>
                </a:solidFill>
                <a:latin typeface="Arial" panose="020B0604020202020204" pitchFamily="34" charset="0"/>
              </a:rPr>
              <a:t>attuale</a:t>
            </a:r>
            <a:endParaRPr lang="en-US" altLang="it-IT" dirty="0">
              <a:solidFill>
                <a:srgbClr val="FFC000"/>
              </a:solidFill>
              <a:latin typeface="Arial" panose="020B0604020202020204" pitchFamily="34" charset="0"/>
            </a:endParaRPr>
          </a:p>
        </p:txBody>
      </p:sp>
    </p:spTree>
    <p:extLst>
      <p:ext uri="{BB962C8B-B14F-4D97-AF65-F5344CB8AC3E}">
        <p14:creationId xmlns:p14="http://schemas.microsoft.com/office/powerpoint/2010/main" val="4051563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wipe(left)">
                                      <p:cBhvr>
                                        <p:cTn id="12" dur="500"/>
                                        <p:tgtEl>
                                          <p:spTgt spid="614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wipe(left)">
                                      <p:cBhvr>
                                        <p:cTn id="17" dur="500"/>
                                        <p:tgtEl>
                                          <p:spTgt spid="614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3">
                                            <p:txEl>
                                              <p:pRg st="2" end="2"/>
                                            </p:txEl>
                                          </p:spTgt>
                                        </p:tgtEl>
                                        <p:attrNameLst>
                                          <p:attrName>style.visibility</p:attrName>
                                        </p:attrNameLst>
                                      </p:cBhvr>
                                      <p:to>
                                        <p:strVal val="visible"/>
                                      </p:to>
                                    </p:set>
                                    <p:animEffect transition="in" filter="wipe(left)">
                                      <p:cBhvr>
                                        <p:cTn id="22" dur="500"/>
                                        <p:tgtEl>
                                          <p:spTgt spid="614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43">
                                            <p:txEl>
                                              <p:pRg st="3" end="3"/>
                                            </p:txEl>
                                          </p:spTgt>
                                        </p:tgtEl>
                                        <p:attrNameLst>
                                          <p:attrName>style.visibility</p:attrName>
                                        </p:attrNameLst>
                                      </p:cBhvr>
                                      <p:to>
                                        <p:strVal val="visible"/>
                                      </p:to>
                                    </p:set>
                                    <p:animEffect transition="in" filter="wipe(left)">
                                      <p:cBhvr>
                                        <p:cTn id="27"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P spid="245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49300" y="3058301"/>
            <a:ext cx="77829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smtClean="0">
                <a:solidFill>
                  <a:schemeClr val="accent2"/>
                </a:solidFill>
                <a:latin typeface="Arial" panose="020B0604020202020204" pitchFamily="34" charset="0"/>
              </a:rPr>
              <a:t>anche</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senza</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danno</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cerebrale</a:t>
            </a:r>
            <a:r>
              <a:rPr lang="en-US" altLang="it-IT" sz="4400" dirty="0" smtClean="0">
                <a:solidFill>
                  <a:schemeClr val="accent2"/>
                </a:solidFill>
                <a:latin typeface="Arial" panose="020B0604020202020204" pitchFamily="34" charset="0"/>
              </a:rPr>
              <a:t> </a:t>
            </a:r>
            <a:endParaRPr lang="en-US" altLang="it-IT" sz="440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802075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1655"/>
            <a:ext cx="9144000" cy="2279831"/>
          </a:xfrm>
          <a:prstGeom prst="rect">
            <a:avLst/>
          </a:prstGeom>
        </p:spPr>
      </p:pic>
      <p:pic>
        <p:nvPicPr>
          <p:cNvPr id="3" name="Picture 2"/>
          <p:cNvPicPr>
            <a:picLocks noChangeAspect="1"/>
          </p:cNvPicPr>
          <p:nvPr/>
        </p:nvPicPr>
        <p:blipFill>
          <a:blip r:embed="rId4"/>
          <a:stretch>
            <a:fillRect/>
          </a:stretch>
        </p:blipFill>
        <p:spPr>
          <a:xfrm>
            <a:off x="1834166" y="4021464"/>
            <a:ext cx="5685121" cy="2836560"/>
          </a:xfrm>
          <a:prstGeom prst="rect">
            <a:avLst/>
          </a:prstGeom>
        </p:spPr>
      </p:pic>
      <p:sp>
        <p:nvSpPr>
          <p:cNvPr id="7" name="Rectangle 2"/>
          <p:cNvSpPr>
            <a:spLocks noChangeArrowheads="1"/>
          </p:cNvSpPr>
          <p:nvPr/>
        </p:nvSpPr>
        <p:spPr bwMode="auto">
          <a:xfrm>
            <a:off x="433389" y="-37322"/>
            <a:ext cx="848667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smtClean="0">
                <a:solidFill>
                  <a:schemeClr val="accent2"/>
                </a:solidFill>
                <a:latin typeface="Arial" panose="020B0604020202020204" pitchFamily="34" charset="0"/>
              </a:rPr>
              <a:t>azione</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resistente</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all’illusione</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distanza-grandezza</a:t>
            </a:r>
            <a:endParaRPr lang="en-US" altLang="it-IT" sz="4400" dirty="0">
              <a:solidFill>
                <a:schemeClr val="accent2"/>
              </a:solidFill>
              <a:latin typeface="Arial" panose="020B0604020202020204" pitchFamily="34" charset="0"/>
            </a:endParaRPr>
          </a:p>
        </p:txBody>
      </p:sp>
      <p:sp>
        <p:nvSpPr>
          <p:cNvPr id="4" name="Rectangle 3"/>
          <p:cNvSpPr/>
          <p:nvPr/>
        </p:nvSpPr>
        <p:spPr>
          <a:xfrm>
            <a:off x="3246958" y="1290948"/>
            <a:ext cx="2650084" cy="461665"/>
          </a:xfrm>
          <a:prstGeom prst="rect">
            <a:avLst/>
          </a:prstGeom>
        </p:spPr>
        <p:txBody>
          <a:bodyPr wrap="none">
            <a:spAutoFit/>
          </a:bodyPr>
          <a:lstStyle/>
          <a:p>
            <a:r>
              <a:rPr lang="it-IT" dirty="0">
                <a:solidFill>
                  <a:schemeClr val="bg1">
                    <a:lumMod val="65000"/>
                  </a:schemeClr>
                </a:solidFill>
                <a:latin typeface="HelveticaNeueLTStd-Roman"/>
              </a:rPr>
              <a:t>Ganel </a:t>
            </a:r>
            <a:r>
              <a:rPr lang="it-IT" dirty="0" smtClean="0">
                <a:solidFill>
                  <a:schemeClr val="bg1">
                    <a:lumMod val="65000"/>
                  </a:schemeClr>
                </a:solidFill>
                <a:latin typeface="HelveticaNeueLTStd-Roman"/>
              </a:rPr>
              <a:t>et al (2008</a:t>
            </a:r>
            <a:r>
              <a:rPr lang="it-IT" dirty="0">
                <a:solidFill>
                  <a:schemeClr val="bg1">
                    <a:lumMod val="65000"/>
                  </a:schemeClr>
                </a:solidFill>
                <a:latin typeface="HelveticaNeueLTStd-Roman"/>
              </a:rPr>
              <a:t>)</a:t>
            </a:r>
            <a:endParaRPr lang="it-IT" dirty="0">
              <a:solidFill>
                <a:schemeClr val="bg1">
                  <a:lumMod val="65000"/>
                </a:schemeClr>
              </a:solidFill>
            </a:endParaRPr>
          </a:p>
        </p:txBody>
      </p:sp>
    </p:spTree>
    <p:extLst>
      <p:ext uri="{BB962C8B-B14F-4D97-AF65-F5344CB8AC3E}">
        <p14:creationId xmlns:p14="http://schemas.microsoft.com/office/powerpoint/2010/main" val="1712913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220"/>
            <a:ext cx="9144000" cy="5623560"/>
          </a:xfrm>
          <a:prstGeom prst="rect">
            <a:avLst/>
          </a:prstGeom>
        </p:spPr>
      </p:pic>
      <p:grpSp>
        <p:nvGrpSpPr>
          <p:cNvPr id="9" name="Group 8"/>
          <p:cNvGrpSpPr/>
          <p:nvPr/>
        </p:nvGrpSpPr>
        <p:grpSpPr>
          <a:xfrm>
            <a:off x="0" y="2975672"/>
            <a:ext cx="9144000" cy="911817"/>
            <a:chOff x="0" y="2975672"/>
            <a:chExt cx="9144000" cy="911817"/>
          </a:xfrm>
        </p:grpSpPr>
        <p:cxnSp>
          <p:nvCxnSpPr>
            <p:cNvPr id="4" name="Straight Connector 3"/>
            <p:cNvCxnSpPr/>
            <p:nvPr/>
          </p:nvCxnSpPr>
          <p:spPr bwMode="auto">
            <a:xfrm>
              <a:off x="0" y="2975672"/>
              <a:ext cx="9144000"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Straight Connector 7"/>
            <p:cNvCxnSpPr/>
            <p:nvPr/>
          </p:nvCxnSpPr>
          <p:spPr bwMode="auto">
            <a:xfrm>
              <a:off x="0" y="3887489"/>
              <a:ext cx="9144000"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mc:AlternateContent xmlns:mc="http://schemas.openxmlformats.org/markup-compatibility/2006" xmlns:a14="http://schemas.microsoft.com/office/drawing/2010/main">
        <mc:Choice Requires="a14">
          <p:sp>
            <p:nvSpPr>
              <p:cNvPr id="10" name="TextBox 9"/>
              <p:cNvSpPr txBox="1"/>
              <p:nvPr/>
            </p:nvSpPr>
            <p:spPr>
              <a:xfrm>
                <a:off x="5889356" y="5024159"/>
                <a:ext cx="2620730" cy="13864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sz="4400" b="0" i="1" smtClean="0">
                              <a:latin typeface="Cambria Math" panose="02040503050406030204" pitchFamily="18" charset="0"/>
                            </a:rPr>
                          </m:ctrlPr>
                        </m:sSupPr>
                        <m:e>
                          <m:r>
                            <a:rPr lang="it-IT" sz="4400" b="0" i="1" smtClean="0">
                              <a:latin typeface="Cambria Math" panose="02040503050406030204" pitchFamily="18" charset="0"/>
                            </a:rPr>
                            <m:t>𝑆</m:t>
                          </m:r>
                        </m:e>
                        <m:sup>
                          <m:r>
                            <a:rPr lang="it-IT" sz="4400" b="0" i="1" smtClean="0">
                              <a:latin typeface="Cambria Math" panose="02040503050406030204" pitchFamily="18" charset="0"/>
                            </a:rPr>
                            <m:t>′</m:t>
                          </m:r>
                        </m:sup>
                      </m:sSup>
                      <m:r>
                        <a:rPr lang="it-IT" sz="4400" b="0" i="1" smtClean="0">
                          <a:latin typeface="Cambria Math" panose="02040503050406030204" pitchFamily="18" charset="0"/>
                        </a:rPr>
                        <m:t>=</m:t>
                      </m:r>
                      <m:f>
                        <m:fPr>
                          <m:ctrlPr>
                            <a:rPr lang="it-IT" sz="4400" b="0" i="1" smtClean="0">
                              <a:latin typeface="Cambria Math" panose="02040503050406030204" pitchFamily="18" charset="0"/>
                            </a:rPr>
                          </m:ctrlPr>
                        </m:fPr>
                        <m:num>
                          <m:r>
                            <a:rPr lang="it-IT" sz="4400" b="0" i="1" smtClean="0">
                              <a:latin typeface="Cambria Math" panose="02040503050406030204" pitchFamily="18" charset="0"/>
                            </a:rPr>
                            <m:t>𝑆</m:t>
                          </m:r>
                        </m:num>
                        <m:den>
                          <m:sSub>
                            <m:sSubPr>
                              <m:ctrlPr>
                                <a:rPr lang="it-IT" sz="4400" b="0" i="1" smtClean="0">
                                  <a:latin typeface="Cambria Math" panose="02040503050406030204" pitchFamily="18" charset="0"/>
                                </a:rPr>
                              </m:ctrlPr>
                            </m:sSubPr>
                            <m:e>
                              <m:r>
                                <a:rPr lang="it-IT" sz="4400" b="0" i="1" smtClean="0">
                                  <a:latin typeface="Cambria Math" panose="02040503050406030204" pitchFamily="18" charset="0"/>
                                </a:rPr>
                                <m:t>𝑆</m:t>
                              </m:r>
                            </m:e>
                            <m:sub>
                              <m:r>
                                <a:rPr lang="it-IT" sz="4400" b="0" i="1" smtClean="0">
                                  <a:latin typeface="Cambria Math" panose="02040503050406030204" pitchFamily="18" charset="0"/>
                                </a:rPr>
                                <m:t>𝑐</m:t>
                              </m:r>
                            </m:sub>
                          </m:sSub>
                        </m:den>
                      </m:f>
                      <m:r>
                        <a:rPr lang="it-IT" sz="4400" b="0" i="1" smtClean="0">
                          <a:latin typeface="Cambria Math" panose="02040503050406030204" pitchFamily="18" charset="0"/>
                        </a:rPr>
                        <m:t>𝑆</m:t>
                      </m:r>
                    </m:oMath>
                  </m:oMathPara>
                </a14:m>
                <a:endParaRPr lang="it-IT" sz="4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89356" y="5024159"/>
                <a:ext cx="2620730" cy="1386405"/>
              </a:xfrm>
              <a:prstGeom prst="rect">
                <a:avLst/>
              </a:prstGeom>
              <a:blipFill rotWithShape="0">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8947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ChangeArrowheads="1"/>
          </p:cNvSpPr>
          <p:nvPr/>
        </p:nvSpPr>
        <p:spPr bwMode="auto">
          <a:xfrm>
            <a:off x="1506537" y="-111966"/>
            <a:ext cx="62846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smtClean="0">
                <a:solidFill>
                  <a:schemeClr val="accent2"/>
                </a:solidFill>
                <a:latin typeface="Arial" panose="020B0604020202020204" pitchFamily="34" charset="0"/>
              </a:rPr>
              <a:t>azione</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resistente</a:t>
            </a:r>
            <a:r>
              <a:rPr lang="en-US" altLang="it-IT" sz="4400" dirty="0" smtClean="0">
                <a:solidFill>
                  <a:schemeClr val="accent2"/>
                </a:solidFill>
                <a:latin typeface="Arial" panose="020B0604020202020204" pitchFamily="34" charset="0"/>
              </a:rPr>
              <a:t> al </a:t>
            </a:r>
            <a:r>
              <a:rPr lang="en-US" altLang="it-IT" sz="4400" dirty="0" err="1" smtClean="0">
                <a:solidFill>
                  <a:schemeClr val="accent2"/>
                </a:solidFill>
                <a:latin typeface="Arial" panose="020B0604020202020204" pitchFamily="34" charset="0"/>
              </a:rPr>
              <a:t>contrasto</a:t>
            </a:r>
            <a:r>
              <a:rPr lang="en-US" altLang="it-IT" sz="4400" dirty="0" smtClean="0">
                <a:solidFill>
                  <a:schemeClr val="accent2"/>
                </a:solidFill>
                <a:latin typeface="Arial" panose="020B0604020202020204" pitchFamily="34" charset="0"/>
              </a:rPr>
              <a:t> di </a:t>
            </a:r>
            <a:r>
              <a:rPr lang="en-US" altLang="it-IT" sz="4400" dirty="0" err="1" smtClean="0">
                <a:solidFill>
                  <a:schemeClr val="accent2"/>
                </a:solidFill>
                <a:latin typeface="Arial" panose="020B0604020202020204" pitchFamily="34" charset="0"/>
              </a:rPr>
              <a:t>grandezza</a:t>
            </a:r>
            <a:endParaRPr lang="en-US" altLang="it-IT" sz="4400" dirty="0">
              <a:solidFill>
                <a:schemeClr val="accent2"/>
              </a:solidFill>
              <a:latin typeface="Arial" panose="020B0604020202020204" pitchFamily="34" charset="0"/>
            </a:endParaRPr>
          </a:p>
        </p:txBody>
      </p:sp>
      <p:pic>
        <p:nvPicPr>
          <p:cNvPr id="1072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37" y="2039937"/>
            <a:ext cx="6075362" cy="48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2135" name="Rectangle 7"/>
          <p:cNvSpPr>
            <a:spLocks noChangeArrowheads="1"/>
          </p:cNvSpPr>
          <p:nvPr/>
        </p:nvSpPr>
        <p:spPr bwMode="auto">
          <a:xfrm>
            <a:off x="400049" y="1356328"/>
            <a:ext cx="82883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hlinkClick r:id="rId4"/>
              </a:rPr>
              <a:t>http://rspb.royalsocietypublishing.org/content/281/1785/20140337</a:t>
            </a:r>
            <a:endParaRPr lang="it-IT" altLang="it-IT" dirty="0"/>
          </a:p>
        </p:txBody>
      </p:sp>
    </p:spTree>
    <p:extLst>
      <p:ext uri="{BB962C8B-B14F-4D97-AF65-F5344CB8AC3E}">
        <p14:creationId xmlns:p14="http://schemas.microsoft.com/office/powerpoint/2010/main" val="1154031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6" name="Picture 3" descr="Bro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163" y="84138"/>
            <a:ext cx="33909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47" name="Picture 4" descr="Are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89188"/>
            <a:ext cx="7358063"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48" name="Picture 5" descr="Brod1"/>
          <p:cNvPicPr>
            <a:picLocks noChangeAspect="1" noChangeArrowheads="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717925" y="33338"/>
            <a:ext cx="34544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446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347980" y="12036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it-IT" sz="4400" dirty="0" err="1">
                <a:solidFill>
                  <a:srgbClr val="333399"/>
                </a:solidFill>
                <a:latin typeface="Arial" panose="020B0604020202020204" pitchFamily="34" charset="0"/>
              </a:rPr>
              <a:t>studiare</a:t>
            </a:r>
            <a:r>
              <a:rPr lang="en-US" altLang="it-IT" sz="4400" dirty="0">
                <a:solidFill>
                  <a:srgbClr val="333399"/>
                </a:solidFill>
                <a:latin typeface="Arial" panose="020B0604020202020204" pitchFamily="34" charset="0"/>
              </a:rPr>
              <a:t> la </a:t>
            </a:r>
            <a:r>
              <a:rPr lang="en-US" altLang="it-IT" sz="4400" dirty="0" err="1">
                <a:solidFill>
                  <a:srgbClr val="333399"/>
                </a:solidFill>
                <a:latin typeface="Arial" panose="020B0604020202020204" pitchFamily="34" charset="0"/>
              </a:rPr>
              <a:t>percezione</a:t>
            </a:r>
            <a:r>
              <a:rPr lang="en-US" altLang="it-IT" sz="4400" dirty="0">
                <a:solidFill>
                  <a:srgbClr val="333399"/>
                </a:solidFill>
                <a:latin typeface="Arial" panose="020B0604020202020204" pitchFamily="34" charset="0"/>
              </a:rPr>
              <a:t> </a:t>
            </a:r>
            <a:r>
              <a:rPr lang="en-US" altLang="it-IT" sz="4400" dirty="0" err="1">
                <a:solidFill>
                  <a:srgbClr val="333399"/>
                </a:solidFill>
                <a:latin typeface="Arial" panose="020B0604020202020204" pitchFamily="34" charset="0"/>
              </a:rPr>
              <a:t>oggi</a:t>
            </a:r>
            <a:endParaRPr lang="en-US" altLang="it-IT" sz="4400" dirty="0">
              <a:solidFill>
                <a:srgbClr val="333399"/>
              </a:solidFill>
              <a:latin typeface="Arial" panose="020B0604020202020204" pitchFamily="34" charset="0"/>
            </a:endParaRPr>
          </a:p>
        </p:txBody>
      </p:sp>
      <p:sp>
        <p:nvSpPr>
          <p:cNvPr id="61443" name="Rectangle 3"/>
          <p:cNvSpPr>
            <a:spLocks noChangeArrowheads="1"/>
          </p:cNvSpPr>
          <p:nvPr/>
        </p:nvSpPr>
        <p:spPr bwMode="auto">
          <a:xfrm>
            <a:off x="0" y="3733800"/>
            <a:ext cx="657701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40000"/>
              </a:spcAft>
              <a:buClr>
                <a:schemeClr val="accent2"/>
              </a:buClr>
              <a:buFont typeface="Wingdings" panose="05000000000000000000" pitchFamily="2" charset="2"/>
              <a:buChar char="§"/>
            </a:pPr>
            <a:r>
              <a:rPr lang="en-US" altLang="it-IT" sz="3200" dirty="0" err="1">
                <a:latin typeface="Arial" panose="020B0604020202020204" pitchFamily="34" charset="0"/>
              </a:rPr>
              <a:t>misure</a:t>
            </a:r>
            <a:r>
              <a:rPr lang="en-US" altLang="it-IT" sz="3200" dirty="0">
                <a:latin typeface="Arial" panose="020B0604020202020204" pitchFamily="34" charset="0"/>
              </a:rPr>
              <a:t> </a:t>
            </a:r>
            <a:r>
              <a:rPr lang="en-US" altLang="it-IT" sz="3200" dirty="0" err="1">
                <a:latin typeface="Arial" panose="020B0604020202020204" pitchFamily="34" charset="0"/>
              </a:rPr>
              <a:t>osservative</a:t>
            </a:r>
            <a:r>
              <a:rPr lang="en-US" altLang="it-IT" sz="3200" dirty="0">
                <a:latin typeface="Arial" panose="020B0604020202020204" pitchFamily="34" charset="0"/>
              </a:rPr>
              <a:t>            </a:t>
            </a:r>
            <a:r>
              <a:rPr lang="en-US" altLang="it-IT" dirty="0">
                <a:latin typeface="Arial" panose="020B0604020202020204" pitchFamily="34" charset="0"/>
              </a:rPr>
              <a:t>(</a:t>
            </a:r>
            <a:r>
              <a:rPr lang="en-US" altLang="it-IT" dirty="0" err="1">
                <a:latin typeface="Arial" panose="020B0604020202020204" pitchFamily="34" charset="0"/>
              </a:rPr>
              <a:t>dimostrazione</a:t>
            </a:r>
            <a:r>
              <a:rPr lang="en-US" altLang="it-IT" dirty="0">
                <a:latin typeface="Arial" panose="020B0604020202020204" pitchFamily="34" charset="0"/>
              </a:rPr>
              <a:t> </a:t>
            </a:r>
            <a:r>
              <a:rPr lang="en-US" altLang="it-IT" dirty="0" err="1">
                <a:latin typeface="Arial" panose="020B0604020202020204" pitchFamily="34" charset="0"/>
              </a:rPr>
              <a:t>fenomenologica</a:t>
            </a:r>
            <a:r>
              <a:rPr lang="en-US" altLang="it-IT" dirty="0">
                <a:latin typeface="Arial" panose="020B0604020202020204" pitchFamily="34" charset="0"/>
              </a:rPr>
              <a:t>)</a:t>
            </a:r>
          </a:p>
          <a:p>
            <a:pPr>
              <a:spcAft>
                <a:spcPct val="40000"/>
              </a:spcAft>
              <a:buClr>
                <a:schemeClr val="accent2"/>
              </a:buClr>
              <a:buFont typeface="Wingdings" panose="05000000000000000000" pitchFamily="2" charset="2"/>
              <a:buChar char="§"/>
            </a:pPr>
            <a:endParaRPr lang="en-US" altLang="it-IT" sz="3200" dirty="0">
              <a:latin typeface="Arial" panose="020B0604020202020204" pitchFamily="34" charset="0"/>
            </a:endParaRPr>
          </a:p>
        </p:txBody>
      </p:sp>
      <p:pic>
        <p:nvPicPr>
          <p:cNvPr id="396292" name="Picture 4" descr="tumblr_nzgymltHyy1tq9q5vo1_500">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48313" y="3197225"/>
            <a:ext cx="2103437" cy="1724025"/>
          </a:xfrm>
          <a:prstGeom prst="rect">
            <a:avLst/>
          </a:prstGeom>
          <a:noFill/>
          <a:extLst>
            <a:ext uri="{909E8E84-426E-40DD-AFC4-6F175D3DCCD1}">
              <a14:hiddenFill xmlns:a14="http://schemas.microsoft.com/office/drawing/2010/main">
                <a:solidFill>
                  <a:srgbClr val="FFFFFF"/>
                </a:solidFill>
              </a14:hiddenFill>
            </a:ext>
          </a:extLst>
        </p:spPr>
      </p:pic>
      <p:pic>
        <p:nvPicPr>
          <p:cNvPr id="396293" name="Picture 5" descr="2000px-Grey_square_optical_illusion_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93813"/>
            <a:ext cx="3386138" cy="2619375"/>
          </a:xfrm>
          <a:prstGeom prst="rect">
            <a:avLst/>
          </a:prstGeom>
          <a:noFill/>
          <a:extLst>
            <a:ext uri="{909E8E84-426E-40DD-AFC4-6F175D3DCCD1}">
              <a14:hiddenFill xmlns:a14="http://schemas.microsoft.com/office/drawing/2010/main">
                <a:solidFill>
                  <a:srgbClr val="FFFFFF"/>
                </a:solidFill>
              </a14:hiddenFill>
            </a:ext>
          </a:extLst>
        </p:spPr>
      </p:pic>
      <p:sp>
        <p:nvSpPr>
          <p:cNvPr id="396306" name="Text Box 18"/>
          <p:cNvSpPr txBox="1">
            <a:spLocks noChangeArrowheads="1"/>
          </p:cNvSpPr>
          <p:nvPr/>
        </p:nvSpPr>
        <p:spPr bwMode="auto">
          <a:xfrm>
            <a:off x="3767856" y="1454152"/>
            <a:ext cx="1789272" cy="830997"/>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600" b="1" dirty="0">
                <a:latin typeface="Arial" panose="020B0604020202020204" pitchFamily="34" charset="0"/>
              </a:rPr>
              <a:t>mondo fisico</a:t>
            </a:r>
          </a:p>
          <a:p>
            <a:pPr algn="ctr"/>
            <a:r>
              <a:rPr lang="it-IT" altLang="it-IT" sz="1600" dirty="0" smtClean="0">
                <a:latin typeface="Arial" panose="020B0604020202020204" pitchFamily="34" charset="0"/>
              </a:rPr>
              <a:t>A</a:t>
            </a:r>
          </a:p>
          <a:p>
            <a:pPr algn="ctr"/>
            <a:r>
              <a:rPr lang="it-IT" altLang="it-IT" sz="1600" dirty="0" smtClean="0">
                <a:latin typeface="Arial" panose="020B0604020202020204" pitchFamily="34" charset="0"/>
              </a:rPr>
              <a:t>più illuminato di B</a:t>
            </a:r>
            <a:endParaRPr lang="it-IT" altLang="it-IT" sz="1600" dirty="0">
              <a:latin typeface="Arial" panose="020B0604020202020204" pitchFamily="34" charset="0"/>
            </a:endParaRPr>
          </a:p>
        </p:txBody>
      </p:sp>
      <p:sp>
        <p:nvSpPr>
          <p:cNvPr id="396307" name="Text Box 19"/>
          <p:cNvSpPr txBox="1">
            <a:spLocks noChangeArrowheads="1"/>
          </p:cNvSpPr>
          <p:nvPr/>
        </p:nvSpPr>
        <p:spPr bwMode="auto">
          <a:xfrm>
            <a:off x="5746750" y="1381125"/>
            <a:ext cx="1409700" cy="974725"/>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600" b="1" dirty="0">
                <a:latin typeface="Arial" panose="020B0604020202020204" pitchFamily="34" charset="0"/>
              </a:rPr>
              <a:t>sensazione</a:t>
            </a:r>
          </a:p>
          <a:p>
            <a:pPr algn="ctr"/>
            <a:r>
              <a:rPr lang="it-IT" altLang="it-IT" sz="1600" dirty="0">
                <a:latin typeface="Arial" panose="020B0604020202020204" pitchFamily="34" charset="0"/>
              </a:rPr>
              <a:t>A uguale a B</a:t>
            </a:r>
          </a:p>
          <a:p>
            <a:pPr algn="ctr"/>
            <a:r>
              <a:rPr lang="it-IT" altLang="it-IT" sz="1200" dirty="0">
                <a:solidFill>
                  <a:srgbClr val="FF0000"/>
                </a:solidFill>
                <a:latin typeface="Arial" panose="020B0604020202020204" pitchFamily="34" charset="0"/>
              </a:rPr>
              <a:t>indeterminazione </a:t>
            </a:r>
          </a:p>
          <a:p>
            <a:pPr algn="ctr"/>
            <a:r>
              <a:rPr lang="it-IT" altLang="it-IT" sz="1200" dirty="0" smtClean="0">
                <a:solidFill>
                  <a:srgbClr val="FF0000"/>
                </a:solidFill>
                <a:latin typeface="Arial" panose="020B0604020202020204" pitchFamily="34" charset="0"/>
              </a:rPr>
              <a:t>fotometrica</a:t>
            </a:r>
            <a:endParaRPr lang="it-IT" altLang="it-IT" sz="1200" dirty="0">
              <a:solidFill>
                <a:srgbClr val="FF0000"/>
              </a:solidFill>
              <a:latin typeface="Arial" panose="020B0604020202020204" pitchFamily="34" charset="0"/>
            </a:endParaRPr>
          </a:p>
        </p:txBody>
      </p:sp>
      <p:sp>
        <p:nvSpPr>
          <p:cNvPr id="396308" name="Text Box 20"/>
          <p:cNvSpPr txBox="1">
            <a:spLocks noChangeArrowheads="1"/>
          </p:cNvSpPr>
          <p:nvPr/>
        </p:nvSpPr>
        <p:spPr bwMode="auto">
          <a:xfrm>
            <a:off x="7419975" y="1549400"/>
            <a:ext cx="1635125" cy="609600"/>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600" b="1">
                <a:latin typeface="Arial" panose="020B0604020202020204" pitchFamily="34" charset="0"/>
              </a:rPr>
              <a:t>percezione</a:t>
            </a:r>
          </a:p>
          <a:p>
            <a:pPr algn="ctr"/>
            <a:r>
              <a:rPr lang="it-IT" altLang="it-IT" sz="1600">
                <a:latin typeface="Arial" panose="020B0604020202020204" pitchFamily="34" charset="0"/>
              </a:rPr>
              <a:t>A più scuro di B</a:t>
            </a:r>
          </a:p>
        </p:txBody>
      </p:sp>
      <p:sp>
        <p:nvSpPr>
          <p:cNvPr id="396309" name="Rectangle 21"/>
          <p:cNvSpPr>
            <a:spLocks noChangeArrowheads="1"/>
          </p:cNvSpPr>
          <p:nvPr/>
        </p:nvSpPr>
        <p:spPr bwMode="auto">
          <a:xfrm>
            <a:off x="2266950" y="2159000"/>
            <a:ext cx="184150" cy="723900"/>
          </a:xfrm>
          <a:prstGeom prst="rect">
            <a:avLst/>
          </a:prstGeom>
          <a:solidFill>
            <a:srgbClr val="787878"/>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cxnSp>
        <p:nvCxnSpPr>
          <p:cNvPr id="396310" name="AutoShape 22"/>
          <p:cNvCxnSpPr>
            <a:cxnSpLocks noChangeShapeType="1"/>
            <a:stCxn id="396306" idx="3"/>
            <a:endCxn id="396307" idx="1"/>
          </p:cNvCxnSpPr>
          <p:nvPr/>
        </p:nvCxnSpPr>
        <p:spPr bwMode="auto">
          <a:xfrm flipV="1">
            <a:off x="5557128" y="1868488"/>
            <a:ext cx="189622" cy="1163"/>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6311" name="AutoShape 23"/>
          <p:cNvCxnSpPr>
            <a:cxnSpLocks noChangeShapeType="1"/>
          </p:cNvCxnSpPr>
          <p:nvPr/>
        </p:nvCxnSpPr>
        <p:spPr bwMode="auto">
          <a:xfrm flipV="1">
            <a:off x="7129463" y="1863725"/>
            <a:ext cx="254000" cy="3175"/>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6312" name="Text Box 24"/>
          <p:cNvSpPr txBox="1">
            <a:spLocks noChangeArrowheads="1"/>
          </p:cNvSpPr>
          <p:nvPr/>
        </p:nvSpPr>
        <p:spPr bwMode="auto">
          <a:xfrm>
            <a:off x="4603750" y="2293938"/>
            <a:ext cx="37401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800">
                <a:latin typeface="Arial" panose="020B0604020202020204" pitchFamily="34" charset="0"/>
              </a:rPr>
              <a:t>Se fosse un oggetto reale sarebbe </a:t>
            </a:r>
          </a:p>
          <a:p>
            <a:pPr algn="ctr"/>
            <a:r>
              <a:rPr lang="it-IT" altLang="it-IT" sz="1800">
                <a:latin typeface="Arial" panose="020B0604020202020204" pitchFamily="34" charset="0"/>
              </a:rPr>
              <a:t>comunque un illusione?</a:t>
            </a:r>
          </a:p>
        </p:txBody>
      </p:sp>
      <p:sp>
        <p:nvSpPr>
          <p:cNvPr id="396313" name="Text Box 25"/>
          <p:cNvSpPr txBox="1">
            <a:spLocks noChangeArrowheads="1"/>
          </p:cNvSpPr>
          <p:nvPr/>
        </p:nvSpPr>
        <p:spPr bwMode="auto">
          <a:xfrm>
            <a:off x="7927975" y="3767138"/>
            <a:ext cx="4000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800">
                <a:latin typeface="Arial" panose="020B0604020202020204" pitchFamily="34" charset="0"/>
              </a:rPr>
              <a:t>SI</a:t>
            </a:r>
          </a:p>
        </p:txBody>
      </p:sp>
      <p:grpSp>
        <p:nvGrpSpPr>
          <p:cNvPr id="396314" name="Group 26"/>
          <p:cNvGrpSpPr>
            <a:grpSpLocks/>
          </p:cNvGrpSpPr>
          <p:nvPr/>
        </p:nvGrpSpPr>
        <p:grpSpPr bwMode="auto">
          <a:xfrm>
            <a:off x="4251325" y="5695950"/>
            <a:ext cx="4376738" cy="1146175"/>
            <a:chOff x="2492" y="3432"/>
            <a:chExt cx="2757" cy="722"/>
          </a:xfrm>
        </p:grpSpPr>
        <p:pic>
          <p:nvPicPr>
            <p:cNvPr id="396315" name="Picture 27" descr="Risultati immagini per conoscenz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2" y="3432"/>
              <a:ext cx="1264" cy="722"/>
            </a:xfrm>
            <a:prstGeom prst="rect">
              <a:avLst/>
            </a:prstGeom>
            <a:noFill/>
            <a:extLst>
              <a:ext uri="{909E8E84-426E-40DD-AFC4-6F175D3DCCD1}">
                <a14:hiddenFill xmlns:a14="http://schemas.microsoft.com/office/drawing/2010/main">
                  <a:solidFill>
                    <a:srgbClr val="FFFFFF"/>
                  </a:solidFill>
                </a14:hiddenFill>
              </a:ext>
            </a:extLst>
          </p:spPr>
        </p:pic>
        <p:sp>
          <p:nvSpPr>
            <p:cNvPr id="396316" name="AutoShape 28"/>
            <p:cNvSpPr>
              <a:spLocks noChangeArrowheads="1"/>
            </p:cNvSpPr>
            <p:nvPr/>
          </p:nvSpPr>
          <p:spPr bwMode="auto">
            <a:xfrm flipV="1">
              <a:off x="3800" y="3528"/>
              <a:ext cx="288" cy="440"/>
            </a:xfrm>
            <a:prstGeom prst="downArrow">
              <a:avLst>
                <a:gd name="adj1" fmla="val 50000"/>
                <a:gd name="adj2" fmla="val 38194"/>
              </a:avLst>
            </a:prstGeom>
            <a:solidFill>
              <a:srgbClr val="FF99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396317" name="Text Box 29"/>
            <p:cNvSpPr txBox="1">
              <a:spLocks noChangeArrowheads="1"/>
            </p:cNvSpPr>
            <p:nvPr/>
          </p:nvSpPr>
          <p:spPr bwMode="auto">
            <a:xfrm>
              <a:off x="4214" y="3609"/>
              <a:ext cx="1035"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i="1">
                  <a:latin typeface="Arial" panose="020B0604020202020204" pitchFamily="34" charset="0"/>
                </a:rPr>
                <a:t>Top-down</a:t>
              </a:r>
            </a:p>
            <a:p>
              <a:pPr algn="ctr"/>
              <a:r>
                <a:rPr lang="it-IT" altLang="it-IT">
                  <a:latin typeface="Arial" panose="020B0604020202020204" pitchFamily="34" charset="0"/>
                </a:rPr>
                <a:t>(inferenza)</a:t>
              </a:r>
            </a:p>
          </p:txBody>
        </p:sp>
      </p:grpSp>
      <p:sp>
        <p:nvSpPr>
          <p:cNvPr id="396318" name="Text Box 30"/>
          <p:cNvSpPr txBox="1">
            <a:spLocks noChangeArrowheads="1"/>
          </p:cNvSpPr>
          <p:nvPr/>
        </p:nvSpPr>
        <p:spPr bwMode="auto">
          <a:xfrm>
            <a:off x="4587198" y="4988151"/>
            <a:ext cx="432276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it-IT" altLang="it-IT" sz="1600" dirty="0" smtClean="0">
                <a:latin typeface="Arial" panose="020B0604020202020204" pitchFamily="34" charset="0"/>
              </a:rPr>
              <a:t>B </a:t>
            </a:r>
            <a:r>
              <a:rPr lang="it-IT" altLang="it-IT" sz="1600" dirty="0">
                <a:latin typeface="Arial" panose="020B0604020202020204" pitchFamily="34" charset="0"/>
              </a:rPr>
              <a:t>è nell’ombra quindi deve </a:t>
            </a:r>
            <a:r>
              <a:rPr lang="it-IT" altLang="it-IT" sz="1600" dirty="0" smtClean="0">
                <a:latin typeface="Arial" panose="020B0604020202020204" pitchFamily="34" charset="0"/>
              </a:rPr>
              <a:t>riflettere una quantità di luce maggiore </a:t>
            </a:r>
            <a:r>
              <a:rPr lang="it-IT" altLang="it-IT" sz="1600" dirty="0">
                <a:latin typeface="Arial" panose="020B0604020202020204" pitchFamily="34" charset="0"/>
              </a:rPr>
              <a:t>di </a:t>
            </a:r>
            <a:r>
              <a:rPr lang="it-IT" altLang="it-IT" sz="1600" dirty="0" smtClean="0">
                <a:latin typeface="Arial" panose="020B0604020202020204" pitchFamily="34" charset="0"/>
              </a:rPr>
              <a:t>A per eguagliarlo </a:t>
            </a:r>
            <a:endParaRPr lang="it-IT" altLang="it-IT" sz="1600" dirty="0">
              <a:latin typeface="Arial" panose="020B0604020202020204" pitchFamily="34" charset="0"/>
            </a:endParaRPr>
          </a:p>
        </p:txBody>
      </p:sp>
    </p:spTree>
    <p:extLst>
      <p:ext uri="{BB962C8B-B14F-4D97-AF65-F5344CB8AC3E}">
        <p14:creationId xmlns:p14="http://schemas.microsoft.com/office/powerpoint/2010/main" val="2560560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96306"/>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nodeType="afterEffect">
                                  <p:stCondLst>
                                    <p:cond delay="0"/>
                                  </p:stCondLst>
                                  <p:childTnLst>
                                    <p:set>
                                      <p:cBhvr>
                                        <p:cTn id="14" dur="1" fill="hold">
                                          <p:stCondLst>
                                            <p:cond delay="0"/>
                                          </p:stCondLst>
                                        </p:cTn>
                                        <p:tgtEl>
                                          <p:spTgt spid="3963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307"/>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4" repeatCount="indefinite" fill="hold" grpId="0" nodeType="afterEffect">
                                  <p:stCondLst>
                                    <p:cond delay="0"/>
                                  </p:stCondLst>
                                  <p:childTnLst>
                                    <p:set>
                                      <p:cBhvr>
                                        <p:cTn id="21" dur="1" fill="hold">
                                          <p:stCondLst>
                                            <p:cond delay="0"/>
                                          </p:stCondLst>
                                        </p:cTn>
                                        <p:tgtEl>
                                          <p:spTgt spid="396309"/>
                                        </p:tgtEl>
                                        <p:attrNameLst>
                                          <p:attrName>style.visibility</p:attrName>
                                        </p:attrNameLst>
                                      </p:cBhvr>
                                      <p:to>
                                        <p:strVal val="visible"/>
                                      </p:to>
                                    </p:set>
                                    <p:animEffect transition="in" filter="wipe(down)">
                                      <p:cBhvr>
                                        <p:cTn id="22" dur="5000"/>
                                        <p:tgtEl>
                                          <p:spTgt spid="396309"/>
                                        </p:tgtEl>
                                      </p:cBhvr>
                                    </p:animEffect>
                                  </p:childTnLst>
                                </p:cTn>
                              </p:par>
                            </p:childTnLst>
                          </p:cTn>
                        </p:par>
                        <p:par>
                          <p:cTn id="23" fill="hold" nodeType="afterGroup">
                            <p:stCondLst>
                              <p:cond delay="5000"/>
                            </p:stCondLst>
                            <p:childTnLst>
                              <p:par>
                                <p:cTn id="24" presetID="1" presetClass="entr" presetSubtype="0" fill="hold" nodeType="afterEffect">
                                  <p:stCondLst>
                                    <p:cond delay="0"/>
                                  </p:stCondLst>
                                  <p:childTnLst>
                                    <p:set>
                                      <p:cBhvr>
                                        <p:cTn id="25" dur="1" fill="hold">
                                          <p:stCondLst>
                                            <p:cond delay="0"/>
                                          </p:stCondLst>
                                        </p:cTn>
                                        <p:tgtEl>
                                          <p:spTgt spid="39631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9630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96312"/>
                                        </p:tgtEl>
                                        <p:attrNameLst>
                                          <p:attrName>style.visibility</p:attrName>
                                        </p:attrNameLst>
                                      </p:cBhvr>
                                      <p:to>
                                        <p:strVal val="visible"/>
                                      </p:to>
                                    </p:set>
                                    <p:animEffect transition="in" filter="wipe(down)">
                                      <p:cBhvr>
                                        <p:cTn id="34" dur="500"/>
                                        <p:tgtEl>
                                          <p:spTgt spid="396312"/>
                                        </p:tgtEl>
                                      </p:cBhvr>
                                    </p:animEffect>
                                  </p:childTnLst>
                                </p:cTn>
                              </p:par>
                            </p:childTnLst>
                          </p:cTn>
                        </p:par>
                        <p:par>
                          <p:cTn id="35" fill="hold" nodeType="afterGroup">
                            <p:stCondLst>
                              <p:cond delay="500"/>
                            </p:stCondLst>
                            <p:childTnLst>
                              <p:par>
                                <p:cTn id="36" presetID="10" presetClass="entr" presetSubtype="0" fill="hold" nodeType="afterEffect">
                                  <p:stCondLst>
                                    <p:cond delay="0"/>
                                  </p:stCondLst>
                                  <p:childTnLst>
                                    <p:set>
                                      <p:cBhvr>
                                        <p:cTn id="37" dur="1" fill="hold">
                                          <p:stCondLst>
                                            <p:cond delay="0"/>
                                          </p:stCondLst>
                                        </p:cTn>
                                        <p:tgtEl>
                                          <p:spTgt spid="396292"/>
                                        </p:tgtEl>
                                        <p:attrNameLst>
                                          <p:attrName>style.visibility</p:attrName>
                                        </p:attrNameLst>
                                      </p:cBhvr>
                                      <p:to>
                                        <p:strVal val="visible"/>
                                      </p:to>
                                    </p:set>
                                    <p:animEffect transition="in" filter="fade">
                                      <p:cBhvr>
                                        <p:cTn id="38" dur="2000"/>
                                        <p:tgtEl>
                                          <p:spTgt spid="39629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96313"/>
                                        </p:tgtEl>
                                        <p:attrNameLst>
                                          <p:attrName>style.visibility</p:attrName>
                                        </p:attrNameLst>
                                      </p:cBhvr>
                                      <p:to>
                                        <p:strVal val="visible"/>
                                      </p:to>
                                    </p:set>
                                    <p:animEffect transition="in" filter="wipe(down)">
                                      <p:cBhvr>
                                        <p:cTn id="43" dur="500"/>
                                        <p:tgtEl>
                                          <p:spTgt spid="3963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396314"/>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96318"/>
                                        </p:tgtEl>
                                        <p:attrNameLst>
                                          <p:attrName>style.visibility</p:attrName>
                                        </p:attrNameLst>
                                      </p:cBhvr>
                                      <p:to>
                                        <p:strVal val="visible"/>
                                      </p:to>
                                    </p:set>
                                    <p:animEffect transition="in" filter="wipe(down)">
                                      <p:cBhvr>
                                        <p:cTn id="52" dur="500"/>
                                        <p:tgtEl>
                                          <p:spTgt spid="396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P spid="396306" grpId="0" animBg="1"/>
      <p:bldP spid="396307" grpId="0" animBg="1"/>
      <p:bldP spid="396308" grpId="0" animBg="1"/>
      <p:bldP spid="396309" grpId="0" animBg="1"/>
      <p:bldP spid="396312" grpId="0"/>
      <p:bldP spid="396313" grpId="0"/>
      <p:bldP spid="3963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4129" y="2689678"/>
            <a:ext cx="9144000"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it-IT" sz="4400" dirty="0" err="1">
                <a:solidFill>
                  <a:srgbClr val="333399"/>
                </a:solidFill>
                <a:latin typeface="Arial" panose="020B0604020202020204" pitchFamily="34" charset="0"/>
              </a:rPr>
              <a:t>c</a:t>
            </a:r>
            <a:r>
              <a:rPr lang="en-US" altLang="it-IT" sz="4400" dirty="0" err="1" smtClean="0">
                <a:solidFill>
                  <a:srgbClr val="333399"/>
                </a:solidFill>
                <a:latin typeface="Arial" panose="020B0604020202020204" pitchFamily="34" charset="0"/>
              </a:rPr>
              <a:t>osa</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abbiamo</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dimostrato</a:t>
            </a:r>
            <a:r>
              <a:rPr lang="en-US" altLang="it-IT" sz="4400" dirty="0" smtClean="0">
                <a:solidFill>
                  <a:srgbClr val="333399"/>
                </a:solidFill>
                <a:latin typeface="Arial" panose="020B0604020202020204" pitchFamily="34" charset="0"/>
              </a:rPr>
              <a:t> ?</a:t>
            </a:r>
            <a:endParaRPr lang="en-US" altLang="it-IT" sz="4400" dirty="0">
              <a:solidFill>
                <a:srgbClr val="FF9900"/>
              </a:solidFill>
              <a:latin typeface="Arial" panose="020B0604020202020204" pitchFamily="34" charset="0"/>
            </a:endParaRPr>
          </a:p>
        </p:txBody>
      </p:sp>
    </p:spTree>
    <p:extLst>
      <p:ext uri="{BB962C8B-B14F-4D97-AF65-F5344CB8AC3E}">
        <p14:creationId xmlns:p14="http://schemas.microsoft.com/office/powerpoint/2010/main" val="2820954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1" name="Line 51"/>
          <p:cNvSpPr>
            <a:spLocks noChangeShapeType="1"/>
          </p:cNvSpPr>
          <p:nvPr/>
        </p:nvSpPr>
        <p:spPr bwMode="auto">
          <a:xfrm>
            <a:off x="3681184" y="3926559"/>
            <a:ext cx="0" cy="1728787"/>
          </a:xfrm>
          <a:prstGeom prst="line">
            <a:avLst/>
          </a:prstGeom>
          <a:noFill/>
          <a:ln w="57150">
            <a:solidFill>
              <a:srgbClr val="B2B2B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768058" name="Picture 58" descr="occhi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147" y="4863184"/>
            <a:ext cx="1266825" cy="1266825"/>
          </a:xfrm>
          <a:prstGeom prst="rect">
            <a:avLst/>
          </a:prstGeom>
          <a:noFill/>
          <a:extLst>
            <a:ext uri="{909E8E84-426E-40DD-AFC4-6F175D3DCCD1}">
              <a14:hiddenFill xmlns:a14="http://schemas.microsoft.com/office/drawing/2010/main">
                <a:solidFill>
                  <a:srgbClr val="FFFFFF"/>
                </a:solidFill>
              </a14:hiddenFill>
            </a:ext>
          </a:extLst>
        </p:spPr>
      </p:pic>
      <p:sp>
        <p:nvSpPr>
          <p:cNvPr id="768006" name="Rectangle 6"/>
          <p:cNvSpPr>
            <a:spLocks noChangeArrowheads="1"/>
          </p:cNvSpPr>
          <p:nvPr/>
        </p:nvSpPr>
        <p:spPr bwMode="auto">
          <a:xfrm>
            <a:off x="294468" y="1584337"/>
            <a:ext cx="8210449" cy="147862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B2B2B2"/>
              </a:buClr>
              <a:buFont typeface="Wingdings" panose="05000000000000000000" pitchFamily="2" charset="2"/>
              <a:buNone/>
            </a:pPr>
            <a:r>
              <a:rPr lang="it-IT" altLang="it-IT" dirty="0" smtClean="0"/>
              <a:t>quantità </a:t>
            </a:r>
            <a:r>
              <a:rPr lang="it-IT" altLang="it-IT" dirty="0"/>
              <a:t>[intensità] di luce che gli oggetti riflettono </a:t>
            </a:r>
            <a:r>
              <a:rPr lang="it-IT" altLang="it-IT" dirty="0" smtClean="0"/>
              <a:t>e che raggiunge l’occhio/sensore</a:t>
            </a:r>
            <a:endParaRPr lang="it-IT" altLang="it-IT" b="1" dirty="0">
              <a:solidFill>
                <a:srgbClr val="000066"/>
              </a:solidFill>
            </a:endParaRPr>
          </a:p>
        </p:txBody>
      </p:sp>
      <p:grpSp>
        <p:nvGrpSpPr>
          <p:cNvPr id="768054" name="Group 54"/>
          <p:cNvGrpSpPr>
            <a:grpSpLocks/>
          </p:cNvGrpSpPr>
          <p:nvPr/>
        </p:nvGrpSpPr>
        <p:grpSpPr bwMode="auto">
          <a:xfrm>
            <a:off x="2154009" y="3062959"/>
            <a:ext cx="3141667" cy="1457324"/>
            <a:chOff x="784" y="1979"/>
            <a:chExt cx="1979" cy="918"/>
          </a:xfrm>
        </p:grpSpPr>
        <p:grpSp>
          <p:nvGrpSpPr>
            <p:cNvPr id="768009" name="Group 9"/>
            <p:cNvGrpSpPr>
              <a:grpSpLocks/>
            </p:cNvGrpSpPr>
            <p:nvPr/>
          </p:nvGrpSpPr>
          <p:grpSpPr bwMode="auto">
            <a:xfrm>
              <a:off x="1585" y="1979"/>
              <a:ext cx="350" cy="370"/>
              <a:chOff x="1879" y="1219"/>
              <a:chExt cx="354" cy="439"/>
            </a:xfrm>
          </p:grpSpPr>
          <p:sp>
            <p:nvSpPr>
              <p:cNvPr id="768010" name="Freeform 10"/>
              <p:cNvSpPr>
                <a:spLocks/>
              </p:cNvSpPr>
              <p:nvPr/>
            </p:nvSpPr>
            <p:spPr bwMode="auto">
              <a:xfrm>
                <a:off x="1989" y="1227"/>
                <a:ext cx="65" cy="47"/>
              </a:xfrm>
              <a:custGeom>
                <a:avLst/>
                <a:gdLst>
                  <a:gd name="T0" fmla="*/ 22 w 65"/>
                  <a:gd name="T1" fmla="*/ 40 h 47"/>
                  <a:gd name="T2" fmla="*/ 22 w 65"/>
                  <a:gd name="T3" fmla="*/ 36 h 47"/>
                  <a:gd name="T4" fmla="*/ 25 w 65"/>
                  <a:gd name="T5" fmla="*/ 36 h 47"/>
                  <a:gd name="T6" fmla="*/ 33 w 65"/>
                  <a:gd name="T7" fmla="*/ 36 h 47"/>
                  <a:gd name="T8" fmla="*/ 33 w 65"/>
                  <a:gd name="T9" fmla="*/ 36 h 47"/>
                  <a:gd name="T10" fmla="*/ 36 w 65"/>
                  <a:gd name="T11" fmla="*/ 36 h 47"/>
                  <a:gd name="T12" fmla="*/ 40 w 65"/>
                  <a:gd name="T13" fmla="*/ 36 h 47"/>
                  <a:gd name="T14" fmla="*/ 43 w 65"/>
                  <a:gd name="T15" fmla="*/ 36 h 47"/>
                  <a:gd name="T16" fmla="*/ 47 w 65"/>
                  <a:gd name="T17" fmla="*/ 36 h 47"/>
                  <a:gd name="T18" fmla="*/ 51 w 65"/>
                  <a:gd name="T19" fmla="*/ 36 h 47"/>
                  <a:gd name="T20" fmla="*/ 54 w 65"/>
                  <a:gd name="T21" fmla="*/ 36 h 47"/>
                  <a:gd name="T22" fmla="*/ 58 w 65"/>
                  <a:gd name="T23" fmla="*/ 33 h 47"/>
                  <a:gd name="T24" fmla="*/ 58 w 65"/>
                  <a:gd name="T25" fmla="*/ 29 h 47"/>
                  <a:gd name="T26" fmla="*/ 62 w 65"/>
                  <a:gd name="T27" fmla="*/ 29 h 47"/>
                  <a:gd name="T28" fmla="*/ 62 w 65"/>
                  <a:gd name="T29" fmla="*/ 25 h 47"/>
                  <a:gd name="T30" fmla="*/ 65 w 65"/>
                  <a:gd name="T31" fmla="*/ 22 h 47"/>
                  <a:gd name="T32" fmla="*/ 62 w 65"/>
                  <a:gd name="T33" fmla="*/ 18 h 47"/>
                  <a:gd name="T34" fmla="*/ 62 w 65"/>
                  <a:gd name="T35" fmla="*/ 14 h 47"/>
                  <a:gd name="T36" fmla="*/ 58 w 65"/>
                  <a:gd name="T37" fmla="*/ 11 h 47"/>
                  <a:gd name="T38" fmla="*/ 54 w 65"/>
                  <a:gd name="T39" fmla="*/ 7 h 47"/>
                  <a:gd name="T40" fmla="*/ 47 w 65"/>
                  <a:gd name="T41" fmla="*/ 7 h 47"/>
                  <a:gd name="T42" fmla="*/ 43 w 65"/>
                  <a:gd name="T43" fmla="*/ 3 h 47"/>
                  <a:gd name="T44" fmla="*/ 40 w 65"/>
                  <a:gd name="T45" fmla="*/ 3 h 47"/>
                  <a:gd name="T46" fmla="*/ 33 w 65"/>
                  <a:gd name="T47" fmla="*/ 3 h 47"/>
                  <a:gd name="T48" fmla="*/ 29 w 65"/>
                  <a:gd name="T49" fmla="*/ 0 h 47"/>
                  <a:gd name="T50" fmla="*/ 22 w 65"/>
                  <a:gd name="T51" fmla="*/ 3 h 47"/>
                  <a:gd name="T52" fmla="*/ 18 w 65"/>
                  <a:gd name="T53" fmla="*/ 3 h 47"/>
                  <a:gd name="T54" fmla="*/ 11 w 65"/>
                  <a:gd name="T55" fmla="*/ 7 h 47"/>
                  <a:gd name="T56" fmla="*/ 7 w 65"/>
                  <a:gd name="T57" fmla="*/ 14 h 47"/>
                  <a:gd name="T58" fmla="*/ 3 w 65"/>
                  <a:gd name="T59" fmla="*/ 22 h 47"/>
                  <a:gd name="T60" fmla="*/ 0 w 65"/>
                  <a:gd name="T61" fmla="*/ 25 h 47"/>
                  <a:gd name="T62" fmla="*/ 0 w 65"/>
                  <a:gd name="T63" fmla="*/ 33 h 47"/>
                  <a:gd name="T64" fmla="*/ 0 w 65"/>
                  <a:gd name="T65" fmla="*/ 40 h 47"/>
                  <a:gd name="T66" fmla="*/ 0 w 65"/>
                  <a:gd name="T67" fmla="*/ 44 h 47"/>
                  <a:gd name="T68" fmla="*/ 3 w 65"/>
                  <a:gd name="T69" fmla="*/ 44 h 47"/>
                  <a:gd name="T70" fmla="*/ 3 w 65"/>
                  <a:gd name="T71" fmla="*/ 47 h 47"/>
                  <a:gd name="T72" fmla="*/ 7 w 65"/>
                  <a:gd name="T73" fmla="*/ 47 h 47"/>
                  <a:gd name="T74" fmla="*/ 11 w 65"/>
                  <a:gd name="T75" fmla="*/ 47 h 47"/>
                  <a:gd name="T76" fmla="*/ 14 w 65"/>
                  <a:gd name="T77" fmla="*/ 44 h 47"/>
                  <a:gd name="T78" fmla="*/ 14 w 65"/>
                  <a:gd name="T79" fmla="*/ 44 h 47"/>
                  <a:gd name="T80" fmla="*/ 14 w 65"/>
                  <a:gd name="T81"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47">
                    <a:moveTo>
                      <a:pt x="14" y="40"/>
                    </a:moveTo>
                    <a:lnTo>
                      <a:pt x="22" y="40"/>
                    </a:lnTo>
                    <a:lnTo>
                      <a:pt x="22" y="36"/>
                    </a:lnTo>
                    <a:lnTo>
                      <a:pt x="22" y="36"/>
                    </a:lnTo>
                    <a:lnTo>
                      <a:pt x="25" y="36"/>
                    </a:lnTo>
                    <a:lnTo>
                      <a:pt x="25" y="36"/>
                    </a:lnTo>
                    <a:lnTo>
                      <a:pt x="29" y="36"/>
                    </a:lnTo>
                    <a:lnTo>
                      <a:pt x="33" y="36"/>
                    </a:lnTo>
                    <a:lnTo>
                      <a:pt x="33" y="36"/>
                    </a:lnTo>
                    <a:lnTo>
                      <a:pt x="33" y="36"/>
                    </a:lnTo>
                    <a:lnTo>
                      <a:pt x="36" y="36"/>
                    </a:lnTo>
                    <a:lnTo>
                      <a:pt x="36" y="36"/>
                    </a:lnTo>
                    <a:lnTo>
                      <a:pt x="36" y="36"/>
                    </a:lnTo>
                    <a:lnTo>
                      <a:pt x="40" y="36"/>
                    </a:lnTo>
                    <a:lnTo>
                      <a:pt x="43" y="36"/>
                    </a:lnTo>
                    <a:lnTo>
                      <a:pt x="43" y="36"/>
                    </a:lnTo>
                    <a:lnTo>
                      <a:pt x="43" y="36"/>
                    </a:lnTo>
                    <a:lnTo>
                      <a:pt x="47" y="36"/>
                    </a:lnTo>
                    <a:lnTo>
                      <a:pt x="47" y="36"/>
                    </a:lnTo>
                    <a:lnTo>
                      <a:pt x="51" y="36"/>
                    </a:lnTo>
                    <a:lnTo>
                      <a:pt x="51" y="36"/>
                    </a:lnTo>
                    <a:lnTo>
                      <a:pt x="54" y="36"/>
                    </a:lnTo>
                    <a:lnTo>
                      <a:pt x="54" y="33"/>
                    </a:lnTo>
                    <a:lnTo>
                      <a:pt x="58" y="33"/>
                    </a:lnTo>
                    <a:lnTo>
                      <a:pt x="58" y="33"/>
                    </a:lnTo>
                    <a:lnTo>
                      <a:pt x="58" y="29"/>
                    </a:lnTo>
                    <a:lnTo>
                      <a:pt x="62" y="29"/>
                    </a:lnTo>
                    <a:lnTo>
                      <a:pt x="62" y="29"/>
                    </a:lnTo>
                    <a:lnTo>
                      <a:pt x="62" y="25"/>
                    </a:lnTo>
                    <a:lnTo>
                      <a:pt x="62" y="25"/>
                    </a:lnTo>
                    <a:lnTo>
                      <a:pt x="62" y="22"/>
                    </a:lnTo>
                    <a:lnTo>
                      <a:pt x="65" y="22"/>
                    </a:lnTo>
                    <a:lnTo>
                      <a:pt x="62" y="18"/>
                    </a:lnTo>
                    <a:lnTo>
                      <a:pt x="62" y="18"/>
                    </a:lnTo>
                    <a:lnTo>
                      <a:pt x="62" y="18"/>
                    </a:lnTo>
                    <a:lnTo>
                      <a:pt x="62" y="14"/>
                    </a:lnTo>
                    <a:lnTo>
                      <a:pt x="58" y="14"/>
                    </a:lnTo>
                    <a:lnTo>
                      <a:pt x="58" y="11"/>
                    </a:lnTo>
                    <a:lnTo>
                      <a:pt x="54" y="11"/>
                    </a:lnTo>
                    <a:lnTo>
                      <a:pt x="54" y="7"/>
                    </a:lnTo>
                    <a:lnTo>
                      <a:pt x="51" y="7"/>
                    </a:lnTo>
                    <a:lnTo>
                      <a:pt x="47" y="7"/>
                    </a:lnTo>
                    <a:lnTo>
                      <a:pt x="47" y="3"/>
                    </a:lnTo>
                    <a:lnTo>
                      <a:pt x="43" y="3"/>
                    </a:lnTo>
                    <a:lnTo>
                      <a:pt x="43" y="3"/>
                    </a:lnTo>
                    <a:lnTo>
                      <a:pt x="40" y="3"/>
                    </a:lnTo>
                    <a:lnTo>
                      <a:pt x="36" y="3"/>
                    </a:lnTo>
                    <a:lnTo>
                      <a:pt x="33" y="3"/>
                    </a:lnTo>
                    <a:lnTo>
                      <a:pt x="33" y="0"/>
                    </a:lnTo>
                    <a:lnTo>
                      <a:pt x="29" y="0"/>
                    </a:lnTo>
                    <a:lnTo>
                      <a:pt x="25" y="0"/>
                    </a:lnTo>
                    <a:lnTo>
                      <a:pt x="22" y="3"/>
                    </a:lnTo>
                    <a:lnTo>
                      <a:pt x="22" y="3"/>
                    </a:lnTo>
                    <a:lnTo>
                      <a:pt x="18" y="3"/>
                    </a:lnTo>
                    <a:lnTo>
                      <a:pt x="14" y="7"/>
                    </a:lnTo>
                    <a:lnTo>
                      <a:pt x="11" y="7"/>
                    </a:lnTo>
                    <a:lnTo>
                      <a:pt x="11" y="11"/>
                    </a:lnTo>
                    <a:lnTo>
                      <a:pt x="7" y="14"/>
                    </a:lnTo>
                    <a:lnTo>
                      <a:pt x="3" y="18"/>
                    </a:lnTo>
                    <a:lnTo>
                      <a:pt x="3" y="22"/>
                    </a:lnTo>
                    <a:lnTo>
                      <a:pt x="0" y="22"/>
                    </a:lnTo>
                    <a:lnTo>
                      <a:pt x="0" y="25"/>
                    </a:lnTo>
                    <a:lnTo>
                      <a:pt x="0" y="29"/>
                    </a:lnTo>
                    <a:lnTo>
                      <a:pt x="0" y="33"/>
                    </a:lnTo>
                    <a:lnTo>
                      <a:pt x="0" y="36"/>
                    </a:lnTo>
                    <a:lnTo>
                      <a:pt x="0" y="40"/>
                    </a:lnTo>
                    <a:lnTo>
                      <a:pt x="0" y="40"/>
                    </a:lnTo>
                    <a:lnTo>
                      <a:pt x="0" y="44"/>
                    </a:lnTo>
                    <a:lnTo>
                      <a:pt x="0" y="44"/>
                    </a:lnTo>
                    <a:lnTo>
                      <a:pt x="3" y="44"/>
                    </a:lnTo>
                    <a:lnTo>
                      <a:pt x="3" y="47"/>
                    </a:lnTo>
                    <a:lnTo>
                      <a:pt x="3" y="47"/>
                    </a:lnTo>
                    <a:lnTo>
                      <a:pt x="7" y="47"/>
                    </a:lnTo>
                    <a:lnTo>
                      <a:pt x="7" y="47"/>
                    </a:lnTo>
                    <a:lnTo>
                      <a:pt x="11" y="47"/>
                    </a:lnTo>
                    <a:lnTo>
                      <a:pt x="11" y="47"/>
                    </a:lnTo>
                    <a:lnTo>
                      <a:pt x="11" y="44"/>
                    </a:lnTo>
                    <a:lnTo>
                      <a:pt x="14" y="44"/>
                    </a:lnTo>
                    <a:lnTo>
                      <a:pt x="14" y="44"/>
                    </a:lnTo>
                    <a:lnTo>
                      <a:pt x="14" y="44"/>
                    </a:lnTo>
                    <a:lnTo>
                      <a:pt x="14" y="40"/>
                    </a:lnTo>
                    <a:lnTo>
                      <a:pt x="14" y="40"/>
                    </a:lnTo>
                    <a:lnTo>
                      <a:pt x="14"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11" name="Freeform 11"/>
              <p:cNvSpPr>
                <a:spLocks/>
              </p:cNvSpPr>
              <p:nvPr/>
            </p:nvSpPr>
            <p:spPr bwMode="auto">
              <a:xfrm>
                <a:off x="1974" y="1252"/>
                <a:ext cx="113" cy="81"/>
              </a:xfrm>
              <a:custGeom>
                <a:avLst/>
                <a:gdLst>
                  <a:gd name="T0" fmla="*/ 7 w 113"/>
                  <a:gd name="T1" fmla="*/ 59 h 81"/>
                  <a:gd name="T2" fmla="*/ 4 w 113"/>
                  <a:gd name="T3" fmla="*/ 70 h 81"/>
                  <a:gd name="T4" fmla="*/ 7 w 113"/>
                  <a:gd name="T5" fmla="*/ 77 h 81"/>
                  <a:gd name="T6" fmla="*/ 11 w 113"/>
                  <a:gd name="T7" fmla="*/ 81 h 81"/>
                  <a:gd name="T8" fmla="*/ 18 w 113"/>
                  <a:gd name="T9" fmla="*/ 77 h 81"/>
                  <a:gd name="T10" fmla="*/ 22 w 113"/>
                  <a:gd name="T11" fmla="*/ 73 h 81"/>
                  <a:gd name="T12" fmla="*/ 26 w 113"/>
                  <a:gd name="T13" fmla="*/ 70 h 81"/>
                  <a:gd name="T14" fmla="*/ 29 w 113"/>
                  <a:gd name="T15" fmla="*/ 66 h 81"/>
                  <a:gd name="T16" fmla="*/ 33 w 113"/>
                  <a:gd name="T17" fmla="*/ 66 h 81"/>
                  <a:gd name="T18" fmla="*/ 40 w 113"/>
                  <a:gd name="T19" fmla="*/ 62 h 81"/>
                  <a:gd name="T20" fmla="*/ 44 w 113"/>
                  <a:gd name="T21" fmla="*/ 62 h 81"/>
                  <a:gd name="T22" fmla="*/ 51 w 113"/>
                  <a:gd name="T23" fmla="*/ 62 h 81"/>
                  <a:gd name="T24" fmla="*/ 62 w 113"/>
                  <a:gd name="T25" fmla="*/ 59 h 81"/>
                  <a:gd name="T26" fmla="*/ 69 w 113"/>
                  <a:gd name="T27" fmla="*/ 59 h 81"/>
                  <a:gd name="T28" fmla="*/ 80 w 113"/>
                  <a:gd name="T29" fmla="*/ 62 h 81"/>
                  <a:gd name="T30" fmla="*/ 88 w 113"/>
                  <a:gd name="T31" fmla="*/ 66 h 81"/>
                  <a:gd name="T32" fmla="*/ 95 w 113"/>
                  <a:gd name="T33" fmla="*/ 73 h 81"/>
                  <a:gd name="T34" fmla="*/ 99 w 113"/>
                  <a:gd name="T35" fmla="*/ 73 h 81"/>
                  <a:gd name="T36" fmla="*/ 106 w 113"/>
                  <a:gd name="T37" fmla="*/ 73 h 81"/>
                  <a:gd name="T38" fmla="*/ 109 w 113"/>
                  <a:gd name="T39" fmla="*/ 73 h 81"/>
                  <a:gd name="T40" fmla="*/ 113 w 113"/>
                  <a:gd name="T41" fmla="*/ 66 h 81"/>
                  <a:gd name="T42" fmla="*/ 113 w 113"/>
                  <a:gd name="T43" fmla="*/ 59 h 81"/>
                  <a:gd name="T44" fmla="*/ 113 w 113"/>
                  <a:gd name="T45" fmla="*/ 55 h 81"/>
                  <a:gd name="T46" fmla="*/ 113 w 113"/>
                  <a:gd name="T47" fmla="*/ 52 h 81"/>
                  <a:gd name="T48" fmla="*/ 113 w 113"/>
                  <a:gd name="T49" fmla="*/ 48 h 81"/>
                  <a:gd name="T50" fmla="*/ 109 w 113"/>
                  <a:gd name="T51" fmla="*/ 44 h 81"/>
                  <a:gd name="T52" fmla="*/ 109 w 113"/>
                  <a:gd name="T53" fmla="*/ 41 h 81"/>
                  <a:gd name="T54" fmla="*/ 106 w 113"/>
                  <a:gd name="T55" fmla="*/ 33 h 81"/>
                  <a:gd name="T56" fmla="*/ 106 w 113"/>
                  <a:gd name="T57" fmla="*/ 26 h 81"/>
                  <a:gd name="T58" fmla="*/ 99 w 113"/>
                  <a:gd name="T59" fmla="*/ 19 h 81"/>
                  <a:gd name="T60" fmla="*/ 95 w 113"/>
                  <a:gd name="T61" fmla="*/ 11 h 81"/>
                  <a:gd name="T62" fmla="*/ 88 w 113"/>
                  <a:gd name="T63" fmla="*/ 8 h 81"/>
                  <a:gd name="T64" fmla="*/ 77 w 113"/>
                  <a:gd name="T65" fmla="*/ 4 h 81"/>
                  <a:gd name="T66" fmla="*/ 58 w 113"/>
                  <a:gd name="T67" fmla="*/ 0 h 81"/>
                  <a:gd name="T68" fmla="*/ 37 w 113"/>
                  <a:gd name="T69" fmla="*/ 4 h 81"/>
                  <a:gd name="T70" fmla="*/ 18 w 113"/>
                  <a:gd name="T71" fmla="*/ 11 h 81"/>
                  <a:gd name="T72" fmla="*/ 4 w 113"/>
                  <a:gd name="T73" fmla="*/ 22 h 81"/>
                  <a:gd name="T74" fmla="*/ 0 w 113"/>
                  <a:gd name="T75" fmla="*/ 33 h 81"/>
                  <a:gd name="T76" fmla="*/ 4 w 113"/>
                  <a:gd name="T77" fmla="*/ 37 h 81"/>
                  <a:gd name="T78" fmla="*/ 4 w 113"/>
                  <a:gd name="T79" fmla="*/ 44 h 81"/>
                  <a:gd name="T80" fmla="*/ 7 w 113"/>
                  <a:gd name="T81" fmla="*/ 48 h 81"/>
                  <a:gd name="T82" fmla="*/ 7 w 113"/>
                  <a:gd name="T83" fmla="*/ 48 h 81"/>
                  <a:gd name="T84" fmla="*/ 15 w 113"/>
                  <a:gd name="T8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81">
                    <a:moveTo>
                      <a:pt x="15" y="52"/>
                    </a:moveTo>
                    <a:lnTo>
                      <a:pt x="11" y="55"/>
                    </a:lnTo>
                    <a:lnTo>
                      <a:pt x="7" y="59"/>
                    </a:lnTo>
                    <a:lnTo>
                      <a:pt x="4" y="62"/>
                    </a:lnTo>
                    <a:lnTo>
                      <a:pt x="4" y="70"/>
                    </a:lnTo>
                    <a:lnTo>
                      <a:pt x="4" y="70"/>
                    </a:lnTo>
                    <a:lnTo>
                      <a:pt x="4" y="73"/>
                    </a:lnTo>
                    <a:lnTo>
                      <a:pt x="4" y="77"/>
                    </a:lnTo>
                    <a:lnTo>
                      <a:pt x="7" y="77"/>
                    </a:lnTo>
                    <a:lnTo>
                      <a:pt x="7" y="81"/>
                    </a:lnTo>
                    <a:lnTo>
                      <a:pt x="11" y="81"/>
                    </a:lnTo>
                    <a:lnTo>
                      <a:pt x="11" y="81"/>
                    </a:lnTo>
                    <a:lnTo>
                      <a:pt x="15" y="81"/>
                    </a:lnTo>
                    <a:lnTo>
                      <a:pt x="18" y="81"/>
                    </a:lnTo>
                    <a:lnTo>
                      <a:pt x="18" y="77"/>
                    </a:lnTo>
                    <a:lnTo>
                      <a:pt x="22" y="77"/>
                    </a:lnTo>
                    <a:lnTo>
                      <a:pt x="22" y="73"/>
                    </a:lnTo>
                    <a:lnTo>
                      <a:pt x="22" y="73"/>
                    </a:lnTo>
                    <a:lnTo>
                      <a:pt x="26" y="73"/>
                    </a:lnTo>
                    <a:lnTo>
                      <a:pt x="26" y="70"/>
                    </a:lnTo>
                    <a:lnTo>
                      <a:pt x="26" y="70"/>
                    </a:lnTo>
                    <a:lnTo>
                      <a:pt x="26" y="70"/>
                    </a:lnTo>
                    <a:lnTo>
                      <a:pt x="29" y="70"/>
                    </a:lnTo>
                    <a:lnTo>
                      <a:pt x="29" y="66"/>
                    </a:lnTo>
                    <a:lnTo>
                      <a:pt x="29" y="66"/>
                    </a:lnTo>
                    <a:lnTo>
                      <a:pt x="33" y="66"/>
                    </a:lnTo>
                    <a:lnTo>
                      <a:pt x="33" y="66"/>
                    </a:lnTo>
                    <a:lnTo>
                      <a:pt x="37" y="62"/>
                    </a:lnTo>
                    <a:lnTo>
                      <a:pt x="37" y="62"/>
                    </a:lnTo>
                    <a:lnTo>
                      <a:pt x="40" y="62"/>
                    </a:lnTo>
                    <a:lnTo>
                      <a:pt x="40" y="62"/>
                    </a:lnTo>
                    <a:lnTo>
                      <a:pt x="40" y="62"/>
                    </a:lnTo>
                    <a:lnTo>
                      <a:pt x="44" y="62"/>
                    </a:lnTo>
                    <a:lnTo>
                      <a:pt x="48" y="62"/>
                    </a:lnTo>
                    <a:lnTo>
                      <a:pt x="51" y="62"/>
                    </a:lnTo>
                    <a:lnTo>
                      <a:pt x="51" y="62"/>
                    </a:lnTo>
                    <a:lnTo>
                      <a:pt x="55" y="62"/>
                    </a:lnTo>
                    <a:lnTo>
                      <a:pt x="58" y="59"/>
                    </a:lnTo>
                    <a:lnTo>
                      <a:pt x="62" y="59"/>
                    </a:lnTo>
                    <a:lnTo>
                      <a:pt x="66" y="59"/>
                    </a:lnTo>
                    <a:lnTo>
                      <a:pt x="69" y="59"/>
                    </a:lnTo>
                    <a:lnTo>
                      <a:pt x="69" y="59"/>
                    </a:lnTo>
                    <a:lnTo>
                      <a:pt x="73" y="62"/>
                    </a:lnTo>
                    <a:lnTo>
                      <a:pt x="77" y="62"/>
                    </a:lnTo>
                    <a:lnTo>
                      <a:pt x="80" y="62"/>
                    </a:lnTo>
                    <a:lnTo>
                      <a:pt x="80" y="62"/>
                    </a:lnTo>
                    <a:lnTo>
                      <a:pt x="84" y="66"/>
                    </a:lnTo>
                    <a:lnTo>
                      <a:pt x="88" y="66"/>
                    </a:lnTo>
                    <a:lnTo>
                      <a:pt x="91" y="70"/>
                    </a:lnTo>
                    <a:lnTo>
                      <a:pt x="91" y="70"/>
                    </a:lnTo>
                    <a:lnTo>
                      <a:pt x="95" y="73"/>
                    </a:lnTo>
                    <a:lnTo>
                      <a:pt x="95" y="73"/>
                    </a:lnTo>
                    <a:lnTo>
                      <a:pt x="99" y="73"/>
                    </a:lnTo>
                    <a:lnTo>
                      <a:pt x="99" y="73"/>
                    </a:lnTo>
                    <a:lnTo>
                      <a:pt x="102" y="73"/>
                    </a:lnTo>
                    <a:lnTo>
                      <a:pt x="102" y="73"/>
                    </a:lnTo>
                    <a:lnTo>
                      <a:pt x="106" y="73"/>
                    </a:lnTo>
                    <a:lnTo>
                      <a:pt x="106" y="73"/>
                    </a:lnTo>
                    <a:lnTo>
                      <a:pt x="106" y="73"/>
                    </a:lnTo>
                    <a:lnTo>
                      <a:pt x="109" y="73"/>
                    </a:lnTo>
                    <a:lnTo>
                      <a:pt x="109" y="70"/>
                    </a:lnTo>
                    <a:lnTo>
                      <a:pt x="109" y="70"/>
                    </a:lnTo>
                    <a:lnTo>
                      <a:pt x="113" y="66"/>
                    </a:lnTo>
                    <a:lnTo>
                      <a:pt x="113" y="62"/>
                    </a:lnTo>
                    <a:lnTo>
                      <a:pt x="113" y="62"/>
                    </a:lnTo>
                    <a:lnTo>
                      <a:pt x="113" y="59"/>
                    </a:lnTo>
                    <a:lnTo>
                      <a:pt x="113" y="59"/>
                    </a:lnTo>
                    <a:lnTo>
                      <a:pt x="113" y="59"/>
                    </a:lnTo>
                    <a:lnTo>
                      <a:pt x="113" y="55"/>
                    </a:lnTo>
                    <a:lnTo>
                      <a:pt x="113" y="55"/>
                    </a:lnTo>
                    <a:lnTo>
                      <a:pt x="113" y="55"/>
                    </a:lnTo>
                    <a:lnTo>
                      <a:pt x="113" y="52"/>
                    </a:lnTo>
                    <a:lnTo>
                      <a:pt x="113" y="52"/>
                    </a:lnTo>
                    <a:lnTo>
                      <a:pt x="113" y="52"/>
                    </a:lnTo>
                    <a:lnTo>
                      <a:pt x="113" y="48"/>
                    </a:lnTo>
                    <a:lnTo>
                      <a:pt x="109" y="48"/>
                    </a:lnTo>
                    <a:lnTo>
                      <a:pt x="109" y="48"/>
                    </a:lnTo>
                    <a:lnTo>
                      <a:pt x="109" y="44"/>
                    </a:lnTo>
                    <a:lnTo>
                      <a:pt x="109" y="44"/>
                    </a:lnTo>
                    <a:lnTo>
                      <a:pt x="109" y="44"/>
                    </a:lnTo>
                    <a:lnTo>
                      <a:pt x="109" y="41"/>
                    </a:lnTo>
                    <a:lnTo>
                      <a:pt x="109" y="37"/>
                    </a:lnTo>
                    <a:lnTo>
                      <a:pt x="109" y="33"/>
                    </a:lnTo>
                    <a:lnTo>
                      <a:pt x="106" y="33"/>
                    </a:lnTo>
                    <a:lnTo>
                      <a:pt x="106" y="30"/>
                    </a:lnTo>
                    <a:lnTo>
                      <a:pt x="106" y="26"/>
                    </a:lnTo>
                    <a:lnTo>
                      <a:pt x="106" y="26"/>
                    </a:lnTo>
                    <a:lnTo>
                      <a:pt x="102" y="22"/>
                    </a:lnTo>
                    <a:lnTo>
                      <a:pt x="102" y="19"/>
                    </a:lnTo>
                    <a:lnTo>
                      <a:pt x="99" y="19"/>
                    </a:lnTo>
                    <a:lnTo>
                      <a:pt x="99" y="15"/>
                    </a:lnTo>
                    <a:lnTo>
                      <a:pt x="99" y="15"/>
                    </a:lnTo>
                    <a:lnTo>
                      <a:pt x="95" y="11"/>
                    </a:lnTo>
                    <a:lnTo>
                      <a:pt x="95" y="8"/>
                    </a:lnTo>
                    <a:lnTo>
                      <a:pt x="91" y="8"/>
                    </a:lnTo>
                    <a:lnTo>
                      <a:pt x="88" y="8"/>
                    </a:lnTo>
                    <a:lnTo>
                      <a:pt x="88" y="4"/>
                    </a:lnTo>
                    <a:lnTo>
                      <a:pt x="80" y="4"/>
                    </a:lnTo>
                    <a:lnTo>
                      <a:pt x="77" y="4"/>
                    </a:lnTo>
                    <a:lnTo>
                      <a:pt x="69" y="0"/>
                    </a:lnTo>
                    <a:lnTo>
                      <a:pt x="66" y="0"/>
                    </a:lnTo>
                    <a:lnTo>
                      <a:pt x="58" y="0"/>
                    </a:lnTo>
                    <a:lnTo>
                      <a:pt x="51" y="4"/>
                    </a:lnTo>
                    <a:lnTo>
                      <a:pt x="44" y="4"/>
                    </a:lnTo>
                    <a:lnTo>
                      <a:pt x="37" y="4"/>
                    </a:lnTo>
                    <a:lnTo>
                      <a:pt x="29" y="8"/>
                    </a:lnTo>
                    <a:lnTo>
                      <a:pt x="22" y="8"/>
                    </a:lnTo>
                    <a:lnTo>
                      <a:pt x="18" y="11"/>
                    </a:lnTo>
                    <a:lnTo>
                      <a:pt x="11" y="15"/>
                    </a:lnTo>
                    <a:lnTo>
                      <a:pt x="7" y="19"/>
                    </a:lnTo>
                    <a:lnTo>
                      <a:pt x="4" y="22"/>
                    </a:lnTo>
                    <a:lnTo>
                      <a:pt x="4" y="26"/>
                    </a:lnTo>
                    <a:lnTo>
                      <a:pt x="0" y="33"/>
                    </a:lnTo>
                    <a:lnTo>
                      <a:pt x="0" y="33"/>
                    </a:lnTo>
                    <a:lnTo>
                      <a:pt x="0" y="33"/>
                    </a:lnTo>
                    <a:lnTo>
                      <a:pt x="0" y="37"/>
                    </a:lnTo>
                    <a:lnTo>
                      <a:pt x="4" y="37"/>
                    </a:lnTo>
                    <a:lnTo>
                      <a:pt x="4" y="41"/>
                    </a:lnTo>
                    <a:lnTo>
                      <a:pt x="4" y="41"/>
                    </a:lnTo>
                    <a:lnTo>
                      <a:pt x="4" y="44"/>
                    </a:lnTo>
                    <a:lnTo>
                      <a:pt x="4" y="44"/>
                    </a:lnTo>
                    <a:lnTo>
                      <a:pt x="4" y="44"/>
                    </a:lnTo>
                    <a:lnTo>
                      <a:pt x="7" y="48"/>
                    </a:lnTo>
                    <a:lnTo>
                      <a:pt x="7" y="48"/>
                    </a:lnTo>
                    <a:lnTo>
                      <a:pt x="7" y="48"/>
                    </a:lnTo>
                    <a:lnTo>
                      <a:pt x="7" y="48"/>
                    </a:lnTo>
                    <a:lnTo>
                      <a:pt x="11" y="52"/>
                    </a:lnTo>
                    <a:lnTo>
                      <a:pt x="15" y="52"/>
                    </a:lnTo>
                    <a:lnTo>
                      <a:pt x="15" y="52"/>
                    </a:lnTo>
                    <a:lnTo>
                      <a:pt x="15" y="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12" name="Freeform 12"/>
              <p:cNvSpPr>
                <a:spLocks/>
              </p:cNvSpPr>
              <p:nvPr/>
            </p:nvSpPr>
            <p:spPr bwMode="auto">
              <a:xfrm>
                <a:off x="1996" y="1464"/>
                <a:ext cx="87" cy="70"/>
              </a:xfrm>
              <a:custGeom>
                <a:avLst/>
                <a:gdLst>
                  <a:gd name="T0" fmla="*/ 84 w 87"/>
                  <a:gd name="T1" fmla="*/ 62 h 70"/>
                  <a:gd name="T2" fmla="*/ 80 w 87"/>
                  <a:gd name="T3" fmla="*/ 59 h 70"/>
                  <a:gd name="T4" fmla="*/ 73 w 87"/>
                  <a:gd name="T5" fmla="*/ 59 h 70"/>
                  <a:gd name="T6" fmla="*/ 69 w 87"/>
                  <a:gd name="T7" fmla="*/ 55 h 70"/>
                  <a:gd name="T8" fmla="*/ 66 w 87"/>
                  <a:gd name="T9" fmla="*/ 55 h 70"/>
                  <a:gd name="T10" fmla="*/ 62 w 87"/>
                  <a:gd name="T11" fmla="*/ 51 h 70"/>
                  <a:gd name="T12" fmla="*/ 58 w 87"/>
                  <a:gd name="T13" fmla="*/ 51 h 70"/>
                  <a:gd name="T14" fmla="*/ 51 w 87"/>
                  <a:gd name="T15" fmla="*/ 48 h 70"/>
                  <a:gd name="T16" fmla="*/ 47 w 87"/>
                  <a:gd name="T17" fmla="*/ 48 h 70"/>
                  <a:gd name="T18" fmla="*/ 44 w 87"/>
                  <a:gd name="T19" fmla="*/ 44 h 70"/>
                  <a:gd name="T20" fmla="*/ 40 w 87"/>
                  <a:gd name="T21" fmla="*/ 44 h 70"/>
                  <a:gd name="T22" fmla="*/ 36 w 87"/>
                  <a:gd name="T23" fmla="*/ 40 h 70"/>
                  <a:gd name="T24" fmla="*/ 36 w 87"/>
                  <a:gd name="T25" fmla="*/ 37 h 70"/>
                  <a:gd name="T26" fmla="*/ 33 w 87"/>
                  <a:gd name="T27" fmla="*/ 33 h 70"/>
                  <a:gd name="T28" fmla="*/ 29 w 87"/>
                  <a:gd name="T29" fmla="*/ 29 h 70"/>
                  <a:gd name="T30" fmla="*/ 29 w 87"/>
                  <a:gd name="T31" fmla="*/ 26 h 70"/>
                  <a:gd name="T32" fmla="*/ 26 w 87"/>
                  <a:gd name="T33" fmla="*/ 8 h 70"/>
                  <a:gd name="T34" fmla="*/ 22 w 87"/>
                  <a:gd name="T35" fmla="*/ 4 h 70"/>
                  <a:gd name="T36" fmla="*/ 18 w 87"/>
                  <a:gd name="T37" fmla="*/ 0 h 70"/>
                  <a:gd name="T38" fmla="*/ 15 w 87"/>
                  <a:gd name="T39" fmla="*/ 0 h 70"/>
                  <a:gd name="T40" fmla="*/ 11 w 87"/>
                  <a:gd name="T41" fmla="*/ 0 h 70"/>
                  <a:gd name="T42" fmla="*/ 7 w 87"/>
                  <a:gd name="T43" fmla="*/ 0 h 70"/>
                  <a:gd name="T44" fmla="*/ 4 w 87"/>
                  <a:gd name="T45" fmla="*/ 4 h 70"/>
                  <a:gd name="T46" fmla="*/ 4 w 87"/>
                  <a:gd name="T47" fmla="*/ 8 h 70"/>
                  <a:gd name="T48" fmla="*/ 4 w 87"/>
                  <a:gd name="T49" fmla="*/ 11 h 70"/>
                  <a:gd name="T50" fmla="*/ 4 w 87"/>
                  <a:gd name="T51" fmla="*/ 22 h 70"/>
                  <a:gd name="T52" fmla="*/ 4 w 87"/>
                  <a:gd name="T53" fmla="*/ 29 h 70"/>
                  <a:gd name="T54" fmla="*/ 7 w 87"/>
                  <a:gd name="T55" fmla="*/ 40 h 70"/>
                  <a:gd name="T56" fmla="*/ 11 w 87"/>
                  <a:gd name="T57" fmla="*/ 48 h 70"/>
                  <a:gd name="T58" fmla="*/ 18 w 87"/>
                  <a:gd name="T59" fmla="*/ 55 h 70"/>
                  <a:gd name="T60" fmla="*/ 26 w 87"/>
                  <a:gd name="T61" fmla="*/ 59 h 70"/>
                  <a:gd name="T62" fmla="*/ 33 w 87"/>
                  <a:gd name="T63" fmla="*/ 66 h 70"/>
                  <a:gd name="T64" fmla="*/ 44 w 87"/>
                  <a:gd name="T65" fmla="*/ 70 h 70"/>
                  <a:gd name="T66" fmla="*/ 47 w 87"/>
                  <a:gd name="T67" fmla="*/ 70 h 70"/>
                  <a:gd name="T68" fmla="*/ 51 w 87"/>
                  <a:gd name="T69" fmla="*/ 70 h 70"/>
                  <a:gd name="T70" fmla="*/ 58 w 87"/>
                  <a:gd name="T71" fmla="*/ 70 h 70"/>
                  <a:gd name="T72" fmla="*/ 62 w 87"/>
                  <a:gd name="T73" fmla="*/ 70 h 70"/>
                  <a:gd name="T74" fmla="*/ 66 w 87"/>
                  <a:gd name="T75" fmla="*/ 70 h 70"/>
                  <a:gd name="T76" fmla="*/ 73 w 87"/>
                  <a:gd name="T77" fmla="*/ 70 h 70"/>
                  <a:gd name="T78" fmla="*/ 77 w 87"/>
                  <a:gd name="T79" fmla="*/ 70 h 70"/>
                  <a:gd name="T80" fmla="*/ 80 w 87"/>
                  <a:gd name="T81" fmla="*/ 70 h 70"/>
                  <a:gd name="T82" fmla="*/ 84 w 87"/>
                  <a:gd name="T83" fmla="*/ 70 h 70"/>
                  <a:gd name="T84" fmla="*/ 84 w 87"/>
                  <a:gd name="T85" fmla="*/ 70 h 70"/>
                  <a:gd name="T86" fmla="*/ 87 w 87"/>
                  <a:gd name="T87" fmla="*/ 70 h 70"/>
                  <a:gd name="T88" fmla="*/ 87 w 87"/>
                  <a:gd name="T89" fmla="*/ 70 h 70"/>
                  <a:gd name="T90" fmla="*/ 87 w 87"/>
                  <a:gd name="T91" fmla="*/ 66 h 70"/>
                  <a:gd name="T92" fmla="*/ 87 w 87"/>
                  <a:gd name="T93" fmla="*/ 66 h 70"/>
                  <a:gd name="T94" fmla="*/ 87 w 87"/>
                  <a:gd name="T95" fmla="*/ 66 h 70"/>
                  <a:gd name="T96" fmla="*/ 84 w 87"/>
                  <a:gd name="T9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 h="70">
                    <a:moveTo>
                      <a:pt x="84" y="62"/>
                    </a:moveTo>
                    <a:lnTo>
                      <a:pt x="84" y="62"/>
                    </a:lnTo>
                    <a:lnTo>
                      <a:pt x="80" y="59"/>
                    </a:lnTo>
                    <a:lnTo>
                      <a:pt x="80" y="59"/>
                    </a:lnTo>
                    <a:lnTo>
                      <a:pt x="77" y="59"/>
                    </a:lnTo>
                    <a:lnTo>
                      <a:pt x="73" y="59"/>
                    </a:lnTo>
                    <a:lnTo>
                      <a:pt x="73" y="55"/>
                    </a:lnTo>
                    <a:lnTo>
                      <a:pt x="69" y="55"/>
                    </a:lnTo>
                    <a:lnTo>
                      <a:pt x="69" y="55"/>
                    </a:lnTo>
                    <a:lnTo>
                      <a:pt x="66" y="55"/>
                    </a:lnTo>
                    <a:lnTo>
                      <a:pt x="62" y="51"/>
                    </a:lnTo>
                    <a:lnTo>
                      <a:pt x="62" y="51"/>
                    </a:lnTo>
                    <a:lnTo>
                      <a:pt x="58" y="51"/>
                    </a:lnTo>
                    <a:lnTo>
                      <a:pt x="58" y="51"/>
                    </a:lnTo>
                    <a:lnTo>
                      <a:pt x="55" y="51"/>
                    </a:lnTo>
                    <a:lnTo>
                      <a:pt x="51" y="48"/>
                    </a:lnTo>
                    <a:lnTo>
                      <a:pt x="51" y="48"/>
                    </a:lnTo>
                    <a:lnTo>
                      <a:pt x="47" y="48"/>
                    </a:lnTo>
                    <a:lnTo>
                      <a:pt x="47" y="48"/>
                    </a:lnTo>
                    <a:lnTo>
                      <a:pt x="44" y="44"/>
                    </a:lnTo>
                    <a:lnTo>
                      <a:pt x="40" y="44"/>
                    </a:lnTo>
                    <a:lnTo>
                      <a:pt x="40" y="44"/>
                    </a:lnTo>
                    <a:lnTo>
                      <a:pt x="40" y="40"/>
                    </a:lnTo>
                    <a:lnTo>
                      <a:pt x="36" y="40"/>
                    </a:lnTo>
                    <a:lnTo>
                      <a:pt x="36" y="40"/>
                    </a:lnTo>
                    <a:lnTo>
                      <a:pt x="36" y="37"/>
                    </a:lnTo>
                    <a:lnTo>
                      <a:pt x="33" y="33"/>
                    </a:lnTo>
                    <a:lnTo>
                      <a:pt x="33" y="33"/>
                    </a:lnTo>
                    <a:lnTo>
                      <a:pt x="29" y="29"/>
                    </a:lnTo>
                    <a:lnTo>
                      <a:pt x="29" y="29"/>
                    </a:lnTo>
                    <a:lnTo>
                      <a:pt x="29" y="26"/>
                    </a:lnTo>
                    <a:lnTo>
                      <a:pt x="29" y="26"/>
                    </a:lnTo>
                    <a:lnTo>
                      <a:pt x="29" y="22"/>
                    </a:lnTo>
                    <a:lnTo>
                      <a:pt x="26" y="8"/>
                    </a:lnTo>
                    <a:lnTo>
                      <a:pt x="26" y="8"/>
                    </a:lnTo>
                    <a:lnTo>
                      <a:pt x="22" y="4"/>
                    </a:lnTo>
                    <a:lnTo>
                      <a:pt x="22" y="4"/>
                    </a:lnTo>
                    <a:lnTo>
                      <a:pt x="18" y="0"/>
                    </a:lnTo>
                    <a:lnTo>
                      <a:pt x="18" y="0"/>
                    </a:lnTo>
                    <a:lnTo>
                      <a:pt x="15" y="0"/>
                    </a:lnTo>
                    <a:lnTo>
                      <a:pt x="15" y="0"/>
                    </a:lnTo>
                    <a:lnTo>
                      <a:pt x="11" y="0"/>
                    </a:lnTo>
                    <a:lnTo>
                      <a:pt x="7" y="0"/>
                    </a:lnTo>
                    <a:lnTo>
                      <a:pt x="7" y="0"/>
                    </a:lnTo>
                    <a:lnTo>
                      <a:pt x="4" y="0"/>
                    </a:lnTo>
                    <a:lnTo>
                      <a:pt x="4" y="4"/>
                    </a:lnTo>
                    <a:lnTo>
                      <a:pt x="4" y="4"/>
                    </a:lnTo>
                    <a:lnTo>
                      <a:pt x="4" y="8"/>
                    </a:lnTo>
                    <a:lnTo>
                      <a:pt x="0" y="8"/>
                    </a:lnTo>
                    <a:lnTo>
                      <a:pt x="4" y="11"/>
                    </a:lnTo>
                    <a:lnTo>
                      <a:pt x="4" y="19"/>
                    </a:lnTo>
                    <a:lnTo>
                      <a:pt x="4" y="22"/>
                    </a:lnTo>
                    <a:lnTo>
                      <a:pt x="4" y="26"/>
                    </a:lnTo>
                    <a:lnTo>
                      <a:pt x="4" y="29"/>
                    </a:lnTo>
                    <a:lnTo>
                      <a:pt x="7" y="37"/>
                    </a:lnTo>
                    <a:lnTo>
                      <a:pt x="7" y="40"/>
                    </a:lnTo>
                    <a:lnTo>
                      <a:pt x="7" y="44"/>
                    </a:lnTo>
                    <a:lnTo>
                      <a:pt x="11" y="48"/>
                    </a:lnTo>
                    <a:lnTo>
                      <a:pt x="15" y="51"/>
                    </a:lnTo>
                    <a:lnTo>
                      <a:pt x="18" y="55"/>
                    </a:lnTo>
                    <a:lnTo>
                      <a:pt x="18" y="55"/>
                    </a:lnTo>
                    <a:lnTo>
                      <a:pt x="26" y="59"/>
                    </a:lnTo>
                    <a:lnTo>
                      <a:pt x="29" y="62"/>
                    </a:lnTo>
                    <a:lnTo>
                      <a:pt x="33" y="66"/>
                    </a:lnTo>
                    <a:lnTo>
                      <a:pt x="36" y="70"/>
                    </a:lnTo>
                    <a:lnTo>
                      <a:pt x="44" y="70"/>
                    </a:lnTo>
                    <a:lnTo>
                      <a:pt x="44" y="70"/>
                    </a:lnTo>
                    <a:lnTo>
                      <a:pt x="47" y="70"/>
                    </a:lnTo>
                    <a:lnTo>
                      <a:pt x="51" y="70"/>
                    </a:lnTo>
                    <a:lnTo>
                      <a:pt x="51" y="70"/>
                    </a:lnTo>
                    <a:lnTo>
                      <a:pt x="55" y="70"/>
                    </a:lnTo>
                    <a:lnTo>
                      <a:pt x="58" y="70"/>
                    </a:lnTo>
                    <a:lnTo>
                      <a:pt x="58" y="70"/>
                    </a:lnTo>
                    <a:lnTo>
                      <a:pt x="62" y="70"/>
                    </a:lnTo>
                    <a:lnTo>
                      <a:pt x="62" y="70"/>
                    </a:lnTo>
                    <a:lnTo>
                      <a:pt x="66" y="70"/>
                    </a:lnTo>
                    <a:lnTo>
                      <a:pt x="69" y="70"/>
                    </a:lnTo>
                    <a:lnTo>
                      <a:pt x="73" y="70"/>
                    </a:lnTo>
                    <a:lnTo>
                      <a:pt x="73" y="70"/>
                    </a:lnTo>
                    <a:lnTo>
                      <a:pt x="77" y="70"/>
                    </a:lnTo>
                    <a:lnTo>
                      <a:pt x="77" y="70"/>
                    </a:lnTo>
                    <a:lnTo>
                      <a:pt x="80" y="70"/>
                    </a:lnTo>
                    <a:lnTo>
                      <a:pt x="84" y="70"/>
                    </a:lnTo>
                    <a:lnTo>
                      <a:pt x="84" y="70"/>
                    </a:lnTo>
                    <a:lnTo>
                      <a:pt x="84" y="70"/>
                    </a:lnTo>
                    <a:lnTo>
                      <a:pt x="84" y="70"/>
                    </a:lnTo>
                    <a:lnTo>
                      <a:pt x="87" y="70"/>
                    </a:lnTo>
                    <a:lnTo>
                      <a:pt x="87" y="70"/>
                    </a:lnTo>
                    <a:lnTo>
                      <a:pt x="87" y="70"/>
                    </a:lnTo>
                    <a:lnTo>
                      <a:pt x="87" y="70"/>
                    </a:lnTo>
                    <a:lnTo>
                      <a:pt x="87" y="70"/>
                    </a:lnTo>
                    <a:lnTo>
                      <a:pt x="87" y="66"/>
                    </a:lnTo>
                    <a:lnTo>
                      <a:pt x="87" y="66"/>
                    </a:lnTo>
                    <a:lnTo>
                      <a:pt x="87" y="66"/>
                    </a:lnTo>
                    <a:lnTo>
                      <a:pt x="87" y="66"/>
                    </a:lnTo>
                    <a:lnTo>
                      <a:pt x="87" y="66"/>
                    </a:lnTo>
                    <a:lnTo>
                      <a:pt x="87" y="62"/>
                    </a:lnTo>
                    <a:lnTo>
                      <a:pt x="84" y="62"/>
                    </a:lnTo>
                    <a:lnTo>
                      <a:pt x="8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13" name="Freeform 13"/>
              <p:cNvSpPr>
                <a:spLocks/>
              </p:cNvSpPr>
              <p:nvPr/>
            </p:nvSpPr>
            <p:spPr bwMode="auto">
              <a:xfrm>
                <a:off x="1992" y="1296"/>
                <a:ext cx="73" cy="22"/>
              </a:xfrm>
              <a:custGeom>
                <a:avLst/>
                <a:gdLst>
                  <a:gd name="T0" fmla="*/ 11 w 73"/>
                  <a:gd name="T1" fmla="*/ 18 h 22"/>
                  <a:gd name="T2" fmla="*/ 19 w 73"/>
                  <a:gd name="T3" fmla="*/ 18 h 22"/>
                  <a:gd name="T4" fmla="*/ 26 w 73"/>
                  <a:gd name="T5" fmla="*/ 15 h 22"/>
                  <a:gd name="T6" fmla="*/ 33 w 73"/>
                  <a:gd name="T7" fmla="*/ 15 h 22"/>
                  <a:gd name="T8" fmla="*/ 40 w 73"/>
                  <a:gd name="T9" fmla="*/ 15 h 22"/>
                  <a:gd name="T10" fmla="*/ 48 w 73"/>
                  <a:gd name="T11" fmla="*/ 11 h 22"/>
                  <a:gd name="T12" fmla="*/ 55 w 73"/>
                  <a:gd name="T13" fmla="*/ 11 h 22"/>
                  <a:gd name="T14" fmla="*/ 62 w 73"/>
                  <a:gd name="T15" fmla="*/ 11 h 22"/>
                  <a:gd name="T16" fmla="*/ 66 w 73"/>
                  <a:gd name="T17" fmla="*/ 11 h 22"/>
                  <a:gd name="T18" fmla="*/ 66 w 73"/>
                  <a:gd name="T19" fmla="*/ 11 h 22"/>
                  <a:gd name="T20" fmla="*/ 70 w 73"/>
                  <a:gd name="T21" fmla="*/ 11 h 22"/>
                  <a:gd name="T22" fmla="*/ 73 w 73"/>
                  <a:gd name="T23" fmla="*/ 8 h 22"/>
                  <a:gd name="T24" fmla="*/ 73 w 73"/>
                  <a:gd name="T25" fmla="*/ 8 h 22"/>
                  <a:gd name="T26" fmla="*/ 73 w 73"/>
                  <a:gd name="T27" fmla="*/ 4 h 22"/>
                  <a:gd name="T28" fmla="*/ 73 w 73"/>
                  <a:gd name="T29" fmla="*/ 4 h 22"/>
                  <a:gd name="T30" fmla="*/ 70 w 73"/>
                  <a:gd name="T31" fmla="*/ 0 h 22"/>
                  <a:gd name="T32" fmla="*/ 62 w 73"/>
                  <a:gd name="T33" fmla="*/ 0 h 22"/>
                  <a:gd name="T34" fmla="*/ 55 w 73"/>
                  <a:gd name="T35" fmla="*/ 0 h 22"/>
                  <a:gd name="T36" fmla="*/ 48 w 73"/>
                  <a:gd name="T37" fmla="*/ 0 h 22"/>
                  <a:gd name="T38" fmla="*/ 40 w 73"/>
                  <a:gd name="T39" fmla="*/ 0 h 22"/>
                  <a:gd name="T40" fmla="*/ 33 w 73"/>
                  <a:gd name="T41" fmla="*/ 4 h 22"/>
                  <a:gd name="T42" fmla="*/ 22 w 73"/>
                  <a:gd name="T43" fmla="*/ 4 h 22"/>
                  <a:gd name="T44" fmla="*/ 15 w 73"/>
                  <a:gd name="T45" fmla="*/ 8 h 22"/>
                  <a:gd name="T46" fmla="*/ 8 w 73"/>
                  <a:gd name="T47" fmla="*/ 11 h 22"/>
                  <a:gd name="T48" fmla="*/ 4 w 73"/>
                  <a:gd name="T49" fmla="*/ 11 h 22"/>
                  <a:gd name="T50" fmla="*/ 4 w 73"/>
                  <a:gd name="T51" fmla="*/ 15 h 22"/>
                  <a:gd name="T52" fmla="*/ 0 w 73"/>
                  <a:gd name="T53" fmla="*/ 15 h 22"/>
                  <a:gd name="T54" fmla="*/ 0 w 73"/>
                  <a:gd name="T55" fmla="*/ 18 h 22"/>
                  <a:gd name="T56" fmla="*/ 4 w 73"/>
                  <a:gd name="T57" fmla="*/ 18 h 22"/>
                  <a:gd name="T58" fmla="*/ 4 w 73"/>
                  <a:gd name="T59" fmla="*/ 18 h 22"/>
                  <a:gd name="T60" fmla="*/ 8 w 73"/>
                  <a:gd name="T61" fmla="*/ 22 h 22"/>
                  <a:gd name="T62" fmla="*/ 8 w 73"/>
                  <a:gd name="T63" fmla="*/ 22 h 22"/>
                  <a:gd name="T64" fmla="*/ 11 w 73"/>
                  <a:gd name="T65"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22">
                    <a:moveTo>
                      <a:pt x="11" y="18"/>
                    </a:moveTo>
                    <a:lnTo>
                      <a:pt x="11" y="18"/>
                    </a:lnTo>
                    <a:lnTo>
                      <a:pt x="15" y="18"/>
                    </a:lnTo>
                    <a:lnTo>
                      <a:pt x="19" y="18"/>
                    </a:lnTo>
                    <a:lnTo>
                      <a:pt x="22" y="18"/>
                    </a:lnTo>
                    <a:lnTo>
                      <a:pt x="26" y="15"/>
                    </a:lnTo>
                    <a:lnTo>
                      <a:pt x="30" y="15"/>
                    </a:lnTo>
                    <a:lnTo>
                      <a:pt x="33" y="15"/>
                    </a:lnTo>
                    <a:lnTo>
                      <a:pt x="37" y="15"/>
                    </a:lnTo>
                    <a:lnTo>
                      <a:pt x="40" y="15"/>
                    </a:lnTo>
                    <a:lnTo>
                      <a:pt x="44" y="11"/>
                    </a:lnTo>
                    <a:lnTo>
                      <a:pt x="48" y="11"/>
                    </a:lnTo>
                    <a:lnTo>
                      <a:pt x="51" y="11"/>
                    </a:lnTo>
                    <a:lnTo>
                      <a:pt x="55" y="11"/>
                    </a:lnTo>
                    <a:lnTo>
                      <a:pt x="55" y="11"/>
                    </a:lnTo>
                    <a:lnTo>
                      <a:pt x="62" y="11"/>
                    </a:lnTo>
                    <a:lnTo>
                      <a:pt x="62" y="11"/>
                    </a:lnTo>
                    <a:lnTo>
                      <a:pt x="66" y="11"/>
                    </a:lnTo>
                    <a:lnTo>
                      <a:pt x="66" y="11"/>
                    </a:lnTo>
                    <a:lnTo>
                      <a:pt x="66" y="11"/>
                    </a:lnTo>
                    <a:lnTo>
                      <a:pt x="70" y="11"/>
                    </a:lnTo>
                    <a:lnTo>
                      <a:pt x="70" y="11"/>
                    </a:lnTo>
                    <a:lnTo>
                      <a:pt x="73" y="11"/>
                    </a:lnTo>
                    <a:lnTo>
                      <a:pt x="73" y="8"/>
                    </a:lnTo>
                    <a:lnTo>
                      <a:pt x="73" y="8"/>
                    </a:lnTo>
                    <a:lnTo>
                      <a:pt x="73" y="8"/>
                    </a:lnTo>
                    <a:lnTo>
                      <a:pt x="73" y="4"/>
                    </a:lnTo>
                    <a:lnTo>
                      <a:pt x="73" y="4"/>
                    </a:lnTo>
                    <a:lnTo>
                      <a:pt x="73" y="4"/>
                    </a:lnTo>
                    <a:lnTo>
                      <a:pt x="73" y="4"/>
                    </a:lnTo>
                    <a:lnTo>
                      <a:pt x="70" y="0"/>
                    </a:lnTo>
                    <a:lnTo>
                      <a:pt x="70" y="0"/>
                    </a:lnTo>
                    <a:lnTo>
                      <a:pt x="66" y="0"/>
                    </a:lnTo>
                    <a:lnTo>
                      <a:pt x="62" y="0"/>
                    </a:lnTo>
                    <a:lnTo>
                      <a:pt x="59" y="0"/>
                    </a:lnTo>
                    <a:lnTo>
                      <a:pt x="55" y="0"/>
                    </a:lnTo>
                    <a:lnTo>
                      <a:pt x="51" y="0"/>
                    </a:lnTo>
                    <a:lnTo>
                      <a:pt x="48" y="0"/>
                    </a:lnTo>
                    <a:lnTo>
                      <a:pt x="44" y="0"/>
                    </a:lnTo>
                    <a:lnTo>
                      <a:pt x="40" y="0"/>
                    </a:lnTo>
                    <a:lnTo>
                      <a:pt x="37" y="0"/>
                    </a:lnTo>
                    <a:lnTo>
                      <a:pt x="33" y="4"/>
                    </a:lnTo>
                    <a:lnTo>
                      <a:pt x="30" y="4"/>
                    </a:lnTo>
                    <a:lnTo>
                      <a:pt x="22" y="4"/>
                    </a:lnTo>
                    <a:lnTo>
                      <a:pt x="19" y="8"/>
                    </a:lnTo>
                    <a:lnTo>
                      <a:pt x="15" y="8"/>
                    </a:lnTo>
                    <a:lnTo>
                      <a:pt x="11" y="8"/>
                    </a:lnTo>
                    <a:lnTo>
                      <a:pt x="8" y="11"/>
                    </a:lnTo>
                    <a:lnTo>
                      <a:pt x="8" y="11"/>
                    </a:lnTo>
                    <a:lnTo>
                      <a:pt x="4" y="11"/>
                    </a:lnTo>
                    <a:lnTo>
                      <a:pt x="4" y="11"/>
                    </a:lnTo>
                    <a:lnTo>
                      <a:pt x="4" y="15"/>
                    </a:lnTo>
                    <a:lnTo>
                      <a:pt x="4" y="15"/>
                    </a:lnTo>
                    <a:lnTo>
                      <a:pt x="0" y="15"/>
                    </a:lnTo>
                    <a:lnTo>
                      <a:pt x="0" y="15"/>
                    </a:lnTo>
                    <a:lnTo>
                      <a:pt x="0" y="18"/>
                    </a:lnTo>
                    <a:lnTo>
                      <a:pt x="4" y="18"/>
                    </a:lnTo>
                    <a:lnTo>
                      <a:pt x="4" y="18"/>
                    </a:lnTo>
                    <a:lnTo>
                      <a:pt x="4" y="18"/>
                    </a:lnTo>
                    <a:lnTo>
                      <a:pt x="4" y="18"/>
                    </a:lnTo>
                    <a:lnTo>
                      <a:pt x="4" y="18"/>
                    </a:lnTo>
                    <a:lnTo>
                      <a:pt x="8" y="22"/>
                    </a:lnTo>
                    <a:lnTo>
                      <a:pt x="8" y="22"/>
                    </a:lnTo>
                    <a:lnTo>
                      <a:pt x="8" y="22"/>
                    </a:lnTo>
                    <a:lnTo>
                      <a:pt x="11" y="18"/>
                    </a:lnTo>
                    <a:lnTo>
                      <a:pt x="11" y="1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14" name="Freeform 14"/>
              <p:cNvSpPr>
                <a:spLocks/>
              </p:cNvSpPr>
              <p:nvPr/>
            </p:nvSpPr>
            <p:spPr bwMode="auto">
              <a:xfrm>
                <a:off x="1992" y="1278"/>
                <a:ext cx="62" cy="22"/>
              </a:xfrm>
              <a:custGeom>
                <a:avLst/>
                <a:gdLst>
                  <a:gd name="T0" fmla="*/ 15 w 62"/>
                  <a:gd name="T1" fmla="*/ 22 h 22"/>
                  <a:gd name="T2" fmla="*/ 22 w 62"/>
                  <a:gd name="T3" fmla="*/ 18 h 22"/>
                  <a:gd name="T4" fmla="*/ 26 w 62"/>
                  <a:gd name="T5" fmla="*/ 15 h 22"/>
                  <a:gd name="T6" fmla="*/ 30 w 62"/>
                  <a:gd name="T7" fmla="*/ 15 h 22"/>
                  <a:gd name="T8" fmla="*/ 33 w 62"/>
                  <a:gd name="T9" fmla="*/ 11 h 22"/>
                  <a:gd name="T10" fmla="*/ 37 w 62"/>
                  <a:gd name="T11" fmla="*/ 11 h 22"/>
                  <a:gd name="T12" fmla="*/ 44 w 62"/>
                  <a:gd name="T13" fmla="*/ 11 h 22"/>
                  <a:gd name="T14" fmla="*/ 51 w 62"/>
                  <a:gd name="T15" fmla="*/ 11 h 22"/>
                  <a:gd name="T16" fmla="*/ 55 w 62"/>
                  <a:gd name="T17" fmla="*/ 11 h 22"/>
                  <a:gd name="T18" fmla="*/ 59 w 62"/>
                  <a:gd name="T19" fmla="*/ 11 h 22"/>
                  <a:gd name="T20" fmla="*/ 62 w 62"/>
                  <a:gd name="T21" fmla="*/ 11 h 22"/>
                  <a:gd name="T22" fmla="*/ 62 w 62"/>
                  <a:gd name="T23" fmla="*/ 7 h 22"/>
                  <a:gd name="T24" fmla="*/ 62 w 62"/>
                  <a:gd name="T25" fmla="*/ 7 h 22"/>
                  <a:gd name="T26" fmla="*/ 62 w 62"/>
                  <a:gd name="T27" fmla="*/ 4 h 22"/>
                  <a:gd name="T28" fmla="*/ 62 w 62"/>
                  <a:gd name="T29" fmla="*/ 4 h 22"/>
                  <a:gd name="T30" fmla="*/ 59 w 62"/>
                  <a:gd name="T31" fmla="*/ 0 h 22"/>
                  <a:gd name="T32" fmla="*/ 51 w 62"/>
                  <a:gd name="T33" fmla="*/ 0 h 22"/>
                  <a:gd name="T34" fmla="*/ 44 w 62"/>
                  <a:gd name="T35" fmla="*/ 0 h 22"/>
                  <a:gd name="T36" fmla="*/ 37 w 62"/>
                  <a:gd name="T37" fmla="*/ 0 h 22"/>
                  <a:gd name="T38" fmla="*/ 33 w 62"/>
                  <a:gd name="T39" fmla="*/ 0 h 22"/>
                  <a:gd name="T40" fmla="*/ 26 w 62"/>
                  <a:gd name="T41" fmla="*/ 4 h 22"/>
                  <a:gd name="T42" fmla="*/ 22 w 62"/>
                  <a:gd name="T43" fmla="*/ 4 h 22"/>
                  <a:gd name="T44" fmla="*/ 15 w 62"/>
                  <a:gd name="T45" fmla="*/ 7 h 22"/>
                  <a:gd name="T46" fmla="*/ 8 w 62"/>
                  <a:gd name="T47" fmla="*/ 11 h 22"/>
                  <a:gd name="T48" fmla="*/ 4 w 62"/>
                  <a:gd name="T49" fmla="*/ 15 h 22"/>
                  <a:gd name="T50" fmla="*/ 0 w 62"/>
                  <a:gd name="T51" fmla="*/ 18 h 22"/>
                  <a:gd name="T52" fmla="*/ 0 w 62"/>
                  <a:gd name="T53" fmla="*/ 18 h 22"/>
                  <a:gd name="T54" fmla="*/ 0 w 62"/>
                  <a:gd name="T55" fmla="*/ 22 h 22"/>
                  <a:gd name="T56" fmla="*/ 4 w 62"/>
                  <a:gd name="T57" fmla="*/ 22 h 22"/>
                  <a:gd name="T58" fmla="*/ 4 w 62"/>
                  <a:gd name="T59" fmla="*/ 22 h 22"/>
                  <a:gd name="T60" fmla="*/ 8 w 62"/>
                  <a:gd name="T61" fmla="*/ 22 h 22"/>
                  <a:gd name="T62" fmla="*/ 8 w 62"/>
                  <a:gd name="T63" fmla="*/ 22 h 22"/>
                  <a:gd name="T64" fmla="*/ 11 w 62"/>
                  <a:gd name="T6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2">
                    <a:moveTo>
                      <a:pt x="11" y="22"/>
                    </a:moveTo>
                    <a:lnTo>
                      <a:pt x="15" y="22"/>
                    </a:lnTo>
                    <a:lnTo>
                      <a:pt x="19" y="18"/>
                    </a:lnTo>
                    <a:lnTo>
                      <a:pt x="22" y="18"/>
                    </a:lnTo>
                    <a:lnTo>
                      <a:pt x="22" y="18"/>
                    </a:lnTo>
                    <a:lnTo>
                      <a:pt x="26" y="15"/>
                    </a:lnTo>
                    <a:lnTo>
                      <a:pt x="30" y="15"/>
                    </a:lnTo>
                    <a:lnTo>
                      <a:pt x="30" y="15"/>
                    </a:lnTo>
                    <a:lnTo>
                      <a:pt x="33" y="15"/>
                    </a:lnTo>
                    <a:lnTo>
                      <a:pt x="33" y="11"/>
                    </a:lnTo>
                    <a:lnTo>
                      <a:pt x="37" y="11"/>
                    </a:lnTo>
                    <a:lnTo>
                      <a:pt x="37" y="11"/>
                    </a:lnTo>
                    <a:lnTo>
                      <a:pt x="40" y="11"/>
                    </a:lnTo>
                    <a:lnTo>
                      <a:pt x="44" y="11"/>
                    </a:lnTo>
                    <a:lnTo>
                      <a:pt x="48" y="11"/>
                    </a:lnTo>
                    <a:lnTo>
                      <a:pt x="51" y="11"/>
                    </a:lnTo>
                    <a:lnTo>
                      <a:pt x="55" y="11"/>
                    </a:lnTo>
                    <a:lnTo>
                      <a:pt x="55" y="11"/>
                    </a:lnTo>
                    <a:lnTo>
                      <a:pt x="59" y="11"/>
                    </a:lnTo>
                    <a:lnTo>
                      <a:pt x="59" y="11"/>
                    </a:lnTo>
                    <a:lnTo>
                      <a:pt x="62" y="11"/>
                    </a:lnTo>
                    <a:lnTo>
                      <a:pt x="62" y="11"/>
                    </a:lnTo>
                    <a:lnTo>
                      <a:pt x="62" y="7"/>
                    </a:lnTo>
                    <a:lnTo>
                      <a:pt x="62" y="7"/>
                    </a:lnTo>
                    <a:lnTo>
                      <a:pt x="62" y="7"/>
                    </a:lnTo>
                    <a:lnTo>
                      <a:pt x="62" y="7"/>
                    </a:lnTo>
                    <a:lnTo>
                      <a:pt x="62" y="4"/>
                    </a:lnTo>
                    <a:lnTo>
                      <a:pt x="62" y="4"/>
                    </a:lnTo>
                    <a:lnTo>
                      <a:pt x="62" y="4"/>
                    </a:lnTo>
                    <a:lnTo>
                      <a:pt x="62" y="4"/>
                    </a:lnTo>
                    <a:lnTo>
                      <a:pt x="59" y="0"/>
                    </a:lnTo>
                    <a:lnTo>
                      <a:pt x="59" y="0"/>
                    </a:lnTo>
                    <a:lnTo>
                      <a:pt x="55" y="0"/>
                    </a:lnTo>
                    <a:lnTo>
                      <a:pt x="51" y="0"/>
                    </a:lnTo>
                    <a:lnTo>
                      <a:pt x="48" y="0"/>
                    </a:lnTo>
                    <a:lnTo>
                      <a:pt x="44" y="0"/>
                    </a:lnTo>
                    <a:lnTo>
                      <a:pt x="40" y="0"/>
                    </a:lnTo>
                    <a:lnTo>
                      <a:pt x="37" y="0"/>
                    </a:lnTo>
                    <a:lnTo>
                      <a:pt x="33" y="0"/>
                    </a:lnTo>
                    <a:lnTo>
                      <a:pt x="33" y="0"/>
                    </a:lnTo>
                    <a:lnTo>
                      <a:pt x="30" y="0"/>
                    </a:lnTo>
                    <a:lnTo>
                      <a:pt x="26" y="4"/>
                    </a:lnTo>
                    <a:lnTo>
                      <a:pt x="22" y="4"/>
                    </a:lnTo>
                    <a:lnTo>
                      <a:pt x="22" y="4"/>
                    </a:lnTo>
                    <a:lnTo>
                      <a:pt x="19" y="4"/>
                    </a:lnTo>
                    <a:lnTo>
                      <a:pt x="15" y="7"/>
                    </a:lnTo>
                    <a:lnTo>
                      <a:pt x="11" y="7"/>
                    </a:lnTo>
                    <a:lnTo>
                      <a:pt x="8" y="11"/>
                    </a:lnTo>
                    <a:lnTo>
                      <a:pt x="4" y="11"/>
                    </a:lnTo>
                    <a:lnTo>
                      <a:pt x="4" y="15"/>
                    </a:lnTo>
                    <a:lnTo>
                      <a:pt x="4" y="15"/>
                    </a:lnTo>
                    <a:lnTo>
                      <a:pt x="0" y="18"/>
                    </a:lnTo>
                    <a:lnTo>
                      <a:pt x="0" y="18"/>
                    </a:lnTo>
                    <a:lnTo>
                      <a:pt x="0" y="18"/>
                    </a:lnTo>
                    <a:lnTo>
                      <a:pt x="0" y="18"/>
                    </a:lnTo>
                    <a:lnTo>
                      <a:pt x="0" y="22"/>
                    </a:lnTo>
                    <a:lnTo>
                      <a:pt x="4" y="22"/>
                    </a:lnTo>
                    <a:lnTo>
                      <a:pt x="4" y="22"/>
                    </a:lnTo>
                    <a:lnTo>
                      <a:pt x="4" y="22"/>
                    </a:lnTo>
                    <a:lnTo>
                      <a:pt x="4" y="22"/>
                    </a:lnTo>
                    <a:lnTo>
                      <a:pt x="8" y="22"/>
                    </a:lnTo>
                    <a:lnTo>
                      <a:pt x="8" y="22"/>
                    </a:lnTo>
                    <a:lnTo>
                      <a:pt x="8" y="22"/>
                    </a:lnTo>
                    <a:lnTo>
                      <a:pt x="8" y="22"/>
                    </a:lnTo>
                    <a:lnTo>
                      <a:pt x="11" y="22"/>
                    </a:lnTo>
                    <a:lnTo>
                      <a:pt x="11" y="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15" name="Freeform 15"/>
              <p:cNvSpPr>
                <a:spLocks/>
              </p:cNvSpPr>
              <p:nvPr/>
            </p:nvSpPr>
            <p:spPr bwMode="auto">
              <a:xfrm>
                <a:off x="1996" y="1260"/>
                <a:ext cx="47" cy="18"/>
              </a:xfrm>
              <a:custGeom>
                <a:avLst/>
                <a:gdLst>
                  <a:gd name="T0" fmla="*/ 11 w 47"/>
                  <a:gd name="T1" fmla="*/ 18 h 18"/>
                  <a:gd name="T2" fmla="*/ 15 w 47"/>
                  <a:gd name="T3" fmla="*/ 14 h 18"/>
                  <a:gd name="T4" fmla="*/ 18 w 47"/>
                  <a:gd name="T5" fmla="*/ 14 h 18"/>
                  <a:gd name="T6" fmla="*/ 22 w 47"/>
                  <a:gd name="T7" fmla="*/ 14 h 18"/>
                  <a:gd name="T8" fmla="*/ 26 w 47"/>
                  <a:gd name="T9" fmla="*/ 14 h 18"/>
                  <a:gd name="T10" fmla="*/ 29 w 47"/>
                  <a:gd name="T11" fmla="*/ 14 h 18"/>
                  <a:gd name="T12" fmla="*/ 36 w 47"/>
                  <a:gd name="T13" fmla="*/ 11 h 18"/>
                  <a:gd name="T14" fmla="*/ 40 w 47"/>
                  <a:gd name="T15" fmla="*/ 11 h 18"/>
                  <a:gd name="T16" fmla="*/ 44 w 47"/>
                  <a:gd name="T17" fmla="*/ 11 h 18"/>
                  <a:gd name="T18" fmla="*/ 47 w 47"/>
                  <a:gd name="T19" fmla="*/ 11 h 18"/>
                  <a:gd name="T20" fmla="*/ 47 w 47"/>
                  <a:gd name="T21" fmla="*/ 11 h 18"/>
                  <a:gd name="T22" fmla="*/ 47 w 47"/>
                  <a:gd name="T23" fmla="*/ 7 h 18"/>
                  <a:gd name="T24" fmla="*/ 47 w 47"/>
                  <a:gd name="T25" fmla="*/ 7 h 18"/>
                  <a:gd name="T26" fmla="*/ 47 w 47"/>
                  <a:gd name="T27" fmla="*/ 3 h 18"/>
                  <a:gd name="T28" fmla="*/ 47 w 47"/>
                  <a:gd name="T29" fmla="*/ 0 h 18"/>
                  <a:gd name="T30" fmla="*/ 44 w 47"/>
                  <a:gd name="T31" fmla="*/ 0 h 18"/>
                  <a:gd name="T32" fmla="*/ 40 w 47"/>
                  <a:gd name="T33" fmla="*/ 0 h 18"/>
                  <a:gd name="T34" fmla="*/ 36 w 47"/>
                  <a:gd name="T35" fmla="*/ 0 h 18"/>
                  <a:gd name="T36" fmla="*/ 29 w 47"/>
                  <a:gd name="T37" fmla="*/ 0 h 18"/>
                  <a:gd name="T38" fmla="*/ 26 w 47"/>
                  <a:gd name="T39" fmla="*/ 0 h 18"/>
                  <a:gd name="T40" fmla="*/ 22 w 47"/>
                  <a:gd name="T41" fmla="*/ 0 h 18"/>
                  <a:gd name="T42" fmla="*/ 15 w 47"/>
                  <a:gd name="T43" fmla="*/ 3 h 18"/>
                  <a:gd name="T44" fmla="*/ 11 w 47"/>
                  <a:gd name="T45" fmla="*/ 3 h 18"/>
                  <a:gd name="T46" fmla="*/ 7 w 47"/>
                  <a:gd name="T47" fmla="*/ 7 h 18"/>
                  <a:gd name="T48" fmla="*/ 4 w 47"/>
                  <a:gd name="T49" fmla="*/ 7 h 18"/>
                  <a:gd name="T50" fmla="*/ 4 w 47"/>
                  <a:gd name="T51" fmla="*/ 7 h 18"/>
                  <a:gd name="T52" fmla="*/ 0 w 47"/>
                  <a:gd name="T53" fmla="*/ 11 h 18"/>
                  <a:gd name="T54" fmla="*/ 0 w 47"/>
                  <a:gd name="T55" fmla="*/ 11 h 18"/>
                  <a:gd name="T56" fmla="*/ 0 w 47"/>
                  <a:gd name="T57" fmla="*/ 14 h 18"/>
                  <a:gd name="T58" fmla="*/ 4 w 47"/>
                  <a:gd name="T59" fmla="*/ 14 h 18"/>
                  <a:gd name="T60" fmla="*/ 4 w 47"/>
                  <a:gd name="T61" fmla="*/ 18 h 18"/>
                  <a:gd name="T62" fmla="*/ 7 w 47"/>
                  <a:gd name="T63" fmla="*/ 18 h 18"/>
                  <a:gd name="T64" fmla="*/ 7 w 47"/>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8">
                    <a:moveTo>
                      <a:pt x="7" y="18"/>
                    </a:moveTo>
                    <a:lnTo>
                      <a:pt x="11" y="18"/>
                    </a:lnTo>
                    <a:lnTo>
                      <a:pt x="11" y="14"/>
                    </a:lnTo>
                    <a:lnTo>
                      <a:pt x="15" y="14"/>
                    </a:lnTo>
                    <a:lnTo>
                      <a:pt x="18" y="14"/>
                    </a:lnTo>
                    <a:lnTo>
                      <a:pt x="18" y="14"/>
                    </a:lnTo>
                    <a:lnTo>
                      <a:pt x="22" y="14"/>
                    </a:lnTo>
                    <a:lnTo>
                      <a:pt x="22" y="14"/>
                    </a:lnTo>
                    <a:lnTo>
                      <a:pt x="26" y="14"/>
                    </a:lnTo>
                    <a:lnTo>
                      <a:pt x="26" y="14"/>
                    </a:lnTo>
                    <a:lnTo>
                      <a:pt x="29" y="14"/>
                    </a:lnTo>
                    <a:lnTo>
                      <a:pt x="29" y="14"/>
                    </a:lnTo>
                    <a:lnTo>
                      <a:pt x="33" y="11"/>
                    </a:lnTo>
                    <a:lnTo>
                      <a:pt x="36" y="11"/>
                    </a:lnTo>
                    <a:lnTo>
                      <a:pt x="36" y="11"/>
                    </a:lnTo>
                    <a:lnTo>
                      <a:pt x="40" y="11"/>
                    </a:lnTo>
                    <a:lnTo>
                      <a:pt x="40" y="11"/>
                    </a:lnTo>
                    <a:lnTo>
                      <a:pt x="44" y="11"/>
                    </a:lnTo>
                    <a:lnTo>
                      <a:pt x="44" y="11"/>
                    </a:lnTo>
                    <a:lnTo>
                      <a:pt x="47" y="11"/>
                    </a:lnTo>
                    <a:lnTo>
                      <a:pt x="47" y="11"/>
                    </a:lnTo>
                    <a:lnTo>
                      <a:pt x="47" y="11"/>
                    </a:lnTo>
                    <a:lnTo>
                      <a:pt x="47" y="7"/>
                    </a:lnTo>
                    <a:lnTo>
                      <a:pt x="47" y="7"/>
                    </a:lnTo>
                    <a:lnTo>
                      <a:pt x="47" y="7"/>
                    </a:lnTo>
                    <a:lnTo>
                      <a:pt x="47" y="7"/>
                    </a:lnTo>
                    <a:lnTo>
                      <a:pt x="47" y="3"/>
                    </a:lnTo>
                    <a:lnTo>
                      <a:pt x="47" y="3"/>
                    </a:lnTo>
                    <a:lnTo>
                      <a:pt x="47" y="0"/>
                    </a:lnTo>
                    <a:lnTo>
                      <a:pt x="47" y="0"/>
                    </a:lnTo>
                    <a:lnTo>
                      <a:pt x="44" y="0"/>
                    </a:lnTo>
                    <a:lnTo>
                      <a:pt x="44" y="0"/>
                    </a:lnTo>
                    <a:lnTo>
                      <a:pt x="40" y="0"/>
                    </a:lnTo>
                    <a:lnTo>
                      <a:pt x="40" y="0"/>
                    </a:lnTo>
                    <a:lnTo>
                      <a:pt x="36" y="0"/>
                    </a:lnTo>
                    <a:lnTo>
                      <a:pt x="36" y="0"/>
                    </a:lnTo>
                    <a:lnTo>
                      <a:pt x="33" y="0"/>
                    </a:lnTo>
                    <a:lnTo>
                      <a:pt x="29" y="0"/>
                    </a:lnTo>
                    <a:lnTo>
                      <a:pt x="29" y="0"/>
                    </a:lnTo>
                    <a:lnTo>
                      <a:pt x="26" y="0"/>
                    </a:lnTo>
                    <a:lnTo>
                      <a:pt x="22" y="0"/>
                    </a:lnTo>
                    <a:lnTo>
                      <a:pt x="22" y="0"/>
                    </a:lnTo>
                    <a:lnTo>
                      <a:pt x="18" y="3"/>
                    </a:lnTo>
                    <a:lnTo>
                      <a:pt x="15" y="3"/>
                    </a:lnTo>
                    <a:lnTo>
                      <a:pt x="15" y="3"/>
                    </a:lnTo>
                    <a:lnTo>
                      <a:pt x="11" y="3"/>
                    </a:lnTo>
                    <a:lnTo>
                      <a:pt x="7" y="7"/>
                    </a:lnTo>
                    <a:lnTo>
                      <a:pt x="7" y="7"/>
                    </a:lnTo>
                    <a:lnTo>
                      <a:pt x="4" y="7"/>
                    </a:lnTo>
                    <a:lnTo>
                      <a:pt x="4" y="7"/>
                    </a:lnTo>
                    <a:lnTo>
                      <a:pt x="4" y="7"/>
                    </a:lnTo>
                    <a:lnTo>
                      <a:pt x="4" y="7"/>
                    </a:lnTo>
                    <a:lnTo>
                      <a:pt x="0" y="11"/>
                    </a:lnTo>
                    <a:lnTo>
                      <a:pt x="0" y="11"/>
                    </a:lnTo>
                    <a:lnTo>
                      <a:pt x="0" y="11"/>
                    </a:lnTo>
                    <a:lnTo>
                      <a:pt x="0" y="11"/>
                    </a:lnTo>
                    <a:lnTo>
                      <a:pt x="0" y="14"/>
                    </a:lnTo>
                    <a:lnTo>
                      <a:pt x="0" y="14"/>
                    </a:lnTo>
                    <a:lnTo>
                      <a:pt x="4" y="14"/>
                    </a:lnTo>
                    <a:lnTo>
                      <a:pt x="4" y="14"/>
                    </a:lnTo>
                    <a:lnTo>
                      <a:pt x="4" y="14"/>
                    </a:lnTo>
                    <a:lnTo>
                      <a:pt x="4" y="18"/>
                    </a:lnTo>
                    <a:lnTo>
                      <a:pt x="4" y="18"/>
                    </a:lnTo>
                    <a:lnTo>
                      <a:pt x="7" y="18"/>
                    </a:lnTo>
                    <a:lnTo>
                      <a:pt x="7" y="18"/>
                    </a:lnTo>
                    <a:lnTo>
                      <a:pt x="7" y="1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16" name="Freeform 16"/>
              <p:cNvSpPr>
                <a:spLocks/>
              </p:cNvSpPr>
              <p:nvPr/>
            </p:nvSpPr>
            <p:spPr bwMode="auto">
              <a:xfrm>
                <a:off x="1992" y="1230"/>
                <a:ext cx="30" cy="30"/>
              </a:xfrm>
              <a:custGeom>
                <a:avLst/>
                <a:gdLst>
                  <a:gd name="T0" fmla="*/ 11 w 30"/>
                  <a:gd name="T1" fmla="*/ 22 h 30"/>
                  <a:gd name="T2" fmla="*/ 11 w 30"/>
                  <a:gd name="T3" fmla="*/ 22 h 30"/>
                  <a:gd name="T4" fmla="*/ 15 w 30"/>
                  <a:gd name="T5" fmla="*/ 22 h 30"/>
                  <a:gd name="T6" fmla="*/ 15 w 30"/>
                  <a:gd name="T7" fmla="*/ 19 h 30"/>
                  <a:gd name="T8" fmla="*/ 19 w 30"/>
                  <a:gd name="T9" fmla="*/ 19 h 30"/>
                  <a:gd name="T10" fmla="*/ 19 w 30"/>
                  <a:gd name="T11" fmla="*/ 19 h 30"/>
                  <a:gd name="T12" fmla="*/ 22 w 30"/>
                  <a:gd name="T13" fmla="*/ 19 h 30"/>
                  <a:gd name="T14" fmla="*/ 22 w 30"/>
                  <a:gd name="T15" fmla="*/ 19 h 30"/>
                  <a:gd name="T16" fmla="*/ 26 w 30"/>
                  <a:gd name="T17" fmla="*/ 15 h 30"/>
                  <a:gd name="T18" fmla="*/ 30 w 30"/>
                  <a:gd name="T19" fmla="*/ 15 h 30"/>
                  <a:gd name="T20" fmla="*/ 30 w 30"/>
                  <a:gd name="T21" fmla="*/ 11 h 30"/>
                  <a:gd name="T22" fmla="*/ 30 w 30"/>
                  <a:gd name="T23" fmla="*/ 8 h 30"/>
                  <a:gd name="T24" fmla="*/ 26 w 30"/>
                  <a:gd name="T25" fmla="*/ 4 h 30"/>
                  <a:gd name="T26" fmla="*/ 22 w 30"/>
                  <a:gd name="T27" fmla="*/ 0 h 30"/>
                  <a:gd name="T28" fmla="*/ 22 w 30"/>
                  <a:gd name="T29" fmla="*/ 0 h 30"/>
                  <a:gd name="T30" fmla="*/ 19 w 30"/>
                  <a:gd name="T31" fmla="*/ 0 h 30"/>
                  <a:gd name="T32" fmla="*/ 15 w 30"/>
                  <a:gd name="T33" fmla="*/ 4 h 30"/>
                  <a:gd name="T34" fmla="*/ 11 w 30"/>
                  <a:gd name="T35" fmla="*/ 4 h 30"/>
                  <a:gd name="T36" fmla="*/ 8 w 30"/>
                  <a:gd name="T37" fmla="*/ 8 h 30"/>
                  <a:gd name="T38" fmla="*/ 8 w 30"/>
                  <a:gd name="T39" fmla="*/ 11 h 30"/>
                  <a:gd name="T40" fmla="*/ 4 w 30"/>
                  <a:gd name="T41" fmla="*/ 11 h 30"/>
                  <a:gd name="T42" fmla="*/ 4 w 30"/>
                  <a:gd name="T43" fmla="*/ 15 h 30"/>
                  <a:gd name="T44" fmla="*/ 0 w 30"/>
                  <a:gd name="T45" fmla="*/ 19 h 30"/>
                  <a:gd name="T46" fmla="*/ 0 w 30"/>
                  <a:gd name="T47" fmla="*/ 22 h 30"/>
                  <a:gd name="T48" fmla="*/ 0 w 30"/>
                  <a:gd name="T49" fmla="*/ 22 h 30"/>
                  <a:gd name="T50" fmla="*/ 0 w 30"/>
                  <a:gd name="T51" fmla="*/ 26 h 30"/>
                  <a:gd name="T52" fmla="*/ 0 w 30"/>
                  <a:gd name="T53" fmla="*/ 26 h 30"/>
                  <a:gd name="T54" fmla="*/ 4 w 30"/>
                  <a:gd name="T55" fmla="*/ 30 h 30"/>
                  <a:gd name="T56" fmla="*/ 8 w 30"/>
                  <a:gd name="T57" fmla="*/ 30 h 30"/>
                  <a:gd name="T58" fmla="*/ 8 w 30"/>
                  <a:gd name="T59" fmla="*/ 30 h 30"/>
                  <a:gd name="T60" fmla="*/ 11 w 30"/>
                  <a:gd name="T61" fmla="*/ 26 h 30"/>
                  <a:gd name="T62" fmla="*/ 11 w 30"/>
                  <a:gd name="T63" fmla="*/ 26 h 30"/>
                  <a:gd name="T64" fmla="*/ 11 w 30"/>
                  <a:gd name="T6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0">
                    <a:moveTo>
                      <a:pt x="11" y="26"/>
                    </a:moveTo>
                    <a:lnTo>
                      <a:pt x="11" y="22"/>
                    </a:lnTo>
                    <a:lnTo>
                      <a:pt x="11" y="22"/>
                    </a:lnTo>
                    <a:lnTo>
                      <a:pt x="11" y="22"/>
                    </a:lnTo>
                    <a:lnTo>
                      <a:pt x="11" y="22"/>
                    </a:lnTo>
                    <a:lnTo>
                      <a:pt x="15" y="22"/>
                    </a:lnTo>
                    <a:lnTo>
                      <a:pt x="15" y="22"/>
                    </a:lnTo>
                    <a:lnTo>
                      <a:pt x="15" y="19"/>
                    </a:lnTo>
                    <a:lnTo>
                      <a:pt x="19" y="19"/>
                    </a:lnTo>
                    <a:lnTo>
                      <a:pt x="19" y="19"/>
                    </a:lnTo>
                    <a:lnTo>
                      <a:pt x="19" y="19"/>
                    </a:lnTo>
                    <a:lnTo>
                      <a:pt x="19" y="19"/>
                    </a:lnTo>
                    <a:lnTo>
                      <a:pt x="19" y="19"/>
                    </a:lnTo>
                    <a:lnTo>
                      <a:pt x="22" y="19"/>
                    </a:lnTo>
                    <a:lnTo>
                      <a:pt x="22" y="19"/>
                    </a:lnTo>
                    <a:lnTo>
                      <a:pt x="22" y="19"/>
                    </a:lnTo>
                    <a:lnTo>
                      <a:pt x="22" y="15"/>
                    </a:lnTo>
                    <a:lnTo>
                      <a:pt x="26" y="15"/>
                    </a:lnTo>
                    <a:lnTo>
                      <a:pt x="30" y="15"/>
                    </a:lnTo>
                    <a:lnTo>
                      <a:pt x="30" y="15"/>
                    </a:lnTo>
                    <a:lnTo>
                      <a:pt x="30" y="11"/>
                    </a:lnTo>
                    <a:lnTo>
                      <a:pt x="30" y="11"/>
                    </a:lnTo>
                    <a:lnTo>
                      <a:pt x="30" y="8"/>
                    </a:lnTo>
                    <a:lnTo>
                      <a:pt x="30" y="8"/>
                    </a:lnTo>
                    <a:lnTo>
                      <a:pt x="30" y="4"/>
                    </a:lnTo>
                    <a:lnTo>
                      <a:pt x="26" y="4"/>
                    </a:lnTo>
                    <a:lnTo>
                      <a:pt x="26" y="4"/>
                    </a:lnTo>
                    <a:lnTo>
                      <a:pt x="22" y="0"/>
                    </a:lnTo>
                    <a:lnTo>
                      <a:pt x="22" y="0"/>
                    </a:lnTo>
                    <a:lnTo>
                      <a:pt x="22" y="0"/>
                    </a:lnTo>
                    <a:lnTo>
                      <a:pt x="19" y="0"/>
                    </a:lnTo>
                    <a:lnTo>
                      <a:pt x="19" y="0"/>
                    </a:lnTo>
                    <a:lnTo>
                      <a:pt x="15" y="0"/>
                    </a:lnTo>
                    <a:lnTo>
                      <a:pt x="15" y="4"/>
                    </a:lnTo>
                    <a:lnTo>
                      <a:pt x="11" y="4"/>
                    </a:lnTo>
                    <a:lnTo>
                      <a:pt x="11" y="4"/>
                    </a:lnTo>
                    <a:lnTo>
                      <a:pt x="11" y="4"/>
                    </a:lnTo>
                    <a:lnTo>
                      <a:pt x="8" y="8"/>
                    </a:lnTo>
                    <a:lnTo>
                      <a:pt x="8" y="8"/>
                    </a:lnTo>
                    <a:lnTo>
                      <a:pt x="8" y="11"/>
                    </a:lnTo>
                    <a:lnTo>
                      <a:pt x="8" y="11"/>
                    </a:lnTo>
                    <a:lnTo>
                      <a:pt x="4" y="11"/>
                    </a:lnTo>
                    <a:lnTo>
                      <a:pt x="4" y="15"/>
                    </a:lnTo>
                    <a:lnTo>
                      <a:pt x="4" y="15"/>
                    </a:lnTo>
                    <a:lnTo>
                      <a:pt x="0" y="15"/>
                    </a:lnTo>
                    <a:lnTo>
                      <a:pt x="0" y="19"/>
                    </a:lnTo>
                    <a:lnTo>
                      <a:pt x="0" y="19"/>
                    </a:lnTo>
                    <a:lnTo>
                      <a:pt x="0" y="22"/>
                    </a:lnTo>
                    <a:lnTo>
                      <a:pt x="0" y="22"/>
                    </a:lnTo>
                    <a:lnTo>
                      <a:pt x="0" y="22"/>
                    </a:lnTo>
                    <a:lnTo>
                      <a:pt x="0" y="26"/>
                    </a:lnTo>
                    <a:lnTo>
                      <a:pt x="0" y="26"/>
                    </a:lnTo>
                    <a:lnTo>
                      <a:pt x="0" y="26"/>
                    </a:lnTo>
                    <a:lnTo>
                      <a:pt x="0" y="26"/>
                    </a:lnTo>
                    <a:lnTo>
                      <a:pt x="0" y="26"/>
                    </a:lnTo>
                    <a:lnTo>
                      <a:pt x="4" y="30"/>
                    </a:lnTo>
                    <a:lnTo>
                      <a:pt x="4" y="30"/>
                    </a:lnTo>
                    <a:lnTo>
                      <a:pt x="8" y="30"/>
                    </a:lnTo>
                    <a:lnTo>
                      <a:pt x="8" y="30"/>
                    </a:lnTo>
                    <a:lnTo>
                      <a:pt x="8" y="30"/>
                    </a:lnTo>
                    <a:lnTo>
                      <a:pt x="8" y="30"/>
                    </a:lnTo>
                    <a:lnTo>
                      <a:pt x="11" y="26"/>
                    </a:lnTo>
                    <a:lnTo>
                      <a:pt x="11" y="26"/>
                    </a:lnTo>
                    <a:lnTo>
                      <a:pt x="11" y="26"/>
                    </a:lnTo>
                    <a:lnTo>
                      <a:pt x="11" y="26"/>
                    </a:lnTo>
                    <a:lnTo>
                      <a:pt x="11" y="2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17" name="Freeform 17"/>
              <p:cNvSpPr>
                <a:spLocks/>
              </p:cNvSpPr>
              <p:nvPr/>
            </p:nvSpPr>
            <p:spPr bwMode="auto">
              <a:xfrm>
                <a:off x="1879" y="1515"/>
                <a:ext cx="55" cy="41"/>
              </a:xfrm>
              <a:custGeom>
                <a:avLst/>
                <a:gdLst>
                  <a:gd name="T0" fmla="*/ 11 w 55"/>
                  <a:gd name="T1" fmla="*/ 37 h 41"/>
                  <a:gd name="T2" fmla="*/ 19 w 55"/>
                  <a:gd name="T3" fmla="*/ 33 h 41"/>
                  <a:gd name="T4" fmla="*/ 22 w 55"/>
                  <a:gd name="T5" fmla="*/ 30 h 41"/>
                  <a:gd name="T6" fmla="*/ 26 w 55"/>
                  <a:gd name="T7" fmla="*/ 30 h 41"/>
                  <a:gd name="T8" fmla="*/ 30 w 55"/>
                  <a:gd name="T9" fmla="*/ 26 h 41"/>
                  <a:gd name="T10" fmla="*/ 33 w 55"/>
                  <a:gd name="T11" fmla="*/ 26 h 41"/>
                  <a:gd name="T12" fmla="*/ 40 w 55"/>
                  <a:gd name="T13" fmla="*/ 22 h 41"/>
                  <a:gd name="T14" fmla="*/ 44 w 55"/>
                  <a:gd name="T15" fmla="*/ 22 h 41"/>
                  <a:gd name="T16" fmla="*/ 51 w 55"/>
                  <a:gd name="T17" fmla="*/ 22 h 41"/>
                  <a:gd name="T18" fmla="*/ 51 w 55"/>
                  <a:gd name="T19" fmla="*/ 19 h 41"/>
                  <a:gd name="T20" fmla="*/ 55 w 55"/>
                  <a:gd name="T21" fmla="*/ 15 h 41"/>
                  <a:gd name="T22" fmla="*/ 55 w 55"/>
                  <a:gd name="T23" fmla="*/ 11 h 41"/>
                  <a:gd name="T24" fmla="*/ 55 w 55"/>
                  <a:gd name="T25" fmla="*/ 8 h 41"/>
                  <a:gd name="T26" fmla="*/ 55 w 55"/>
                  <a:gd name="T27" fmla="*/ 4 h 41"/>
                  <a:gd name="T28" fmla="*/ 51 w 55"/>
                  <a:gd name="T29" fmla="*/ 0 h 41"/>
                  <a:gd name="T30" fmla="*/ 44 w 55"/>
                  <a:gd name="T31" fmla="*/ 0 h 41"/>
                  <a:gd name="T32" fmla="*/ 40 w 55"/>
                  <a:gd name="T33" fmla="*/ 0 h 41"/>
                  <a:gd name="T34" fmla="*/ 33 w 55"/>
                  <a:gd name="T35" fmla="*/ 4 h 41"/>
                  <a:gd name="T36" fmla="*/ 30 w 55"/>
                  <a:gd name="T37" fmla="*/ 8 h 41"/>
                  <a:gd name="T38" fmla="*/ 22 w 55"/>
                  <a:gd name="T39" fmla="*/ 8 h 41"/>
                  <a:gd name="T40" fmla="*/ 19 w 55"/>
                  <a:gd name="T41" fmla="*/ 15 h 41"/>
                  <a:gd name="T42" fmla="*/ 15 w 55"/>
                  <a:gd name="T43" fmla="*/ 19 h 41"/>
                  <a:gd name="T44" fmla="*/ 11 w 55"/>
                  <a:gd name="T45" fmla="*/ 22 h 41"/>
                  <a:gd name="T46" fmla="*/ 4 w 55"/>
                  <a:gd name="T47" fmla="*/ 26 h 41"/>
                  <a:gd name="T48" fmla="*/ 0 w 55"/>
                  <a:gd name="T49" fmla="*/ 30 h 41"/>
                  <a:gd name="T50" fmla="*/ 0 w 55"/>
                  <a:gd name="T51" fmla="*/ 33 h 41"/>
                  <a:gd name="T52" fmla="*/ 0 w 55"/>
                  <a:gd name="T53" fmla="*/ 33 h 41"/>
                  <a:gd name="T54" fmla="*/ 0 w 55"/>
                  <a:gd name="T55" fmla="*/ 37 h 41"/>
                  <a:gd name="T56" fmla="*/ 0 w 55"/>
                  <a:gd name="T57" fmla="*/ 41 h 41"/>
                  <a:gd name="T58" fmla="*/ 4 w 55"/>
                  <a:gd name="T59" fmla="*/ 41 h 41"/>
                  <a:gd name="T60" fmla="*/ 8 w 55"/>
                  <a:gd name="T61" fmla="*/ 41 h 41"/>
                  <a:gd name="T62" fmla="*/ 8 w 55"/>
                  <a:gd name="T63" fmla="*/ 41 h 41"/>
                  <a:gd name="T64" fmla="*/ 11 w 55"/>
                  <a:gd name="T6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41">
                    <a:moveTo>
                      <a:pt x="11" y="41"/>
                    </a:moveTo>
                    <a:lnTo>
                      <a:pt x="11" y="37"/>
                    </a:lnTo>
                    <a:lnTo>
                      <a:pt x="15" y="33"/>
                    </a:lnTo>
                    <a:lnTo>
                      <a:pt x="19" y="33"/>
                    </a:lnTo>
                    <a:lnTo>
                      <a:pt x="19" y="33"/>
                    </a:lnTo>
                    <a:lnTo>
                      <a:pt x="22" y="30"/>
                    </a:lnTo>
                    <a:lnTo>
                      <a:pt x="22" y="30"/>
                    </a:lnTo>
                    <a:lnTo>
                      <a:pt x="26" y="30"/>
                    </a:lnTo>
                    <a:lnTo>
                      <a:pt x="30" y="26"/>
                    </a:lnTo>
                    <a:lnTo>
                      <a:pt x="30" y="26"/>
                    </a:lnTo>
                    <a:lnTo>
                      <a:pt x="33" y="26"/>
                    </a:lnTo>
                    <a:lnTo>
                      <a:pt x="33" y="26"/>
                    </a:lnTo>
                    <a:lnTo>
                      <a:pt x="37" y="22"/>
                    </a:lnTo>
                    <a:lnTo>
                      <a:pt x="40" y="22"/>
                    </a:lnTo>
                    <a:lnTo>
                      <a:pt x="40" y="22"/>
                    </a:lnTo>
                    <a:lnTo>
                      <a:pt x="44" y="22"/>
                    </a:lnTo>
                    <a:lnTo>
                      <a:pt x="48" y="22"/>
                    </a:lnTo>
                    <a:lnTo>
                      <a:pt x="51" y="22"/>
                    </a:lnTo>
                    <a:lnTo>
                      <a:pt x="51" y="19"/>
                    </a:lnTo>
                    <a:lnTo>
                      <a:pt x="51" y="19"/>
                    </a:lnTo>
                    <a:lnTo>
                      <a:pt x="55" y="19"/>
                    </a:lnTo>
                    <a:lnTo>
                      <a:pt x="55" y="15"/>
                    </a:lnTo>
                    <a:lnTo>
                      <a:pt x="55" y="15"/>
                    </a:lnTo>
                    <a:lnTo>
                      <a:pt x="55" y="11"/>
                    </a:lnTo>
                    <a:lnTo>
                      <a:pt x="55" y="8"/>
                    </a:lnTo>
                    <a:lnTo>
                      <a:pt x="55" y="8"/>
                    </a:lnTo>
                    <a:lnTo>
                      <a:pt x="55" y="4"/>
                    </a:lnTo>
                    <a:lnTo>
                      <a:pt x="55" y="4"/>
                    </a:lnTo>
                    <a:lnTo>
                      <a:pt x="51" y="4"/>
                    </a:lnTo>
                    <a:lnTo>
                      <a:pt x="51" y="0"/>
                    </a:lnTo>
                    <a:lnTo>
                      <a:pt x="48" y="0"/>
                    </a:lnTo>
                    <a:lnTo>
                      <a:pt x="44" y="0"/>
                    </a:lnTo>
                    <a:lnTo>
                      <a:pt x="44" y="0"/>
                    </a:lnTo>
                    <a:lnTo>
                      <a:pt x="40" y="0"/>
                    </a:lnTo>
                    <a:lnTo>
                      <a:pt x="37" y="4"/>
                    </a:lnTo>
                    <a:lnTo>
                      <a:pt x="33" y="4"/>
                    </a:lnTo>
                    <a:lnTo>
                      <a:pt x="30" y="4"/>
                    </a:lnTo>
                    <a:lnTo>
                      <a:pt x="30" y="8"/>
                    </a:lnTo>
                    <a:lnTo>
                      <a:pt x="26" y="8"/>
                    </a:lnTo>
                    <a:lnTo>
                      <a:pt x="22" y="8"/>
                    </a:lnTo>
                    <a:lnTo>
                      <a:pt x="22" y="11"/>
                    </a:lnTo>
                    <a:lnTo>
                      <a:pt x="19" y="15"/>
                    </a:lnTo>
                    <a:lnTo>
                      <a:pt x="19" y="15"/>
                    </a:lnTo>
                    <a:lnTo>
                      <a:pt x="15" y="19"/>
                    </a:lnTo>
                    <a:lnTo>
                      <a:pt x="11" y="22"/>
                    </a:lnTo>
                    <a:lnTo>
                      <a:pt x="11" y="22"/>
                    </a:lnTo>
                    <a:lnTo>
                      <a:pt x="8" y="26"/>
                    </a:lnTo>
                    <a:lnTo>
                      <a:pt x="4" y="26"/>
                    </a:lnTo>
                    <a:lnTo>
                      <a:pt x="0" y="30"/>
                    </a:lnTo>
                    <a:lnTo>
                      <a:pt x="0" y="30"/>
                    </a:lnTo>
                    <a:lnTo>
                      <a:pt x="0" y="30"/>
                    </a:lnTo>
                    <a:lnTo>
                      <a:pt x="0" y="33"/>
                    </a:lnTo>
                    <a:lnTo>
                      <a:pt x="0" y="33"/>
                    </a:lnTo>
                    <a:lnTo>
                      <a:pt x="0" y="33"/>
                    </a:lnTo>
                    <a:lnTo>
                      <a:pt x="0" y="37"/>
                    </a:lnTo>
                    <a:lnTo>
                      <a:pt x="0" y="37"/>
                    </a:lnTo>
                    <a:lnTo>
                      <a:pt x="0" y="37"/>
                    </a:lnTo>
                    <a:lnTo>
                      <a:pt x="0" y="41"/>
                    </a:lnTo>
                    <a:lnTo>
                      <a:pt x="4" y="41"/>
                    </a:lnTo>
                    <a:lnTo>
                      <a:pt x="4" y="41"/>
                    </a:lnTo>
                    <a:lnTo>
                      <a:pt x="8" y="41"/>
                    </a:lnTo>
                    <a:lnTo>
                      <a:pt x="8" y="41"/>
                    </a:lnTo>
                    <a:lnTo>
                      <a:pt x="8" y="41"/>
                    </a:lnTo>
                    <a:lnTo>
                      <a:pt x="8" y="41"/>
                    </a:lnTo>
                    <a:lnTo>
                      <a:pt x="11" y="41"/>
                    </a:lnTo>
                    <a:lnTo>
                      <a:pt x="11" y="4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18" name="Freeform 18"/>
              <p:cNvSpPr>
                <a:spLocks/>
              </p:cNvSpPr>
              <p:nvPr/>
            </p:nvSpPr>
            <p:spPr bwMode="auto">
              <a:xfrm>
                <a:off x="1938" y="1577"/>
                <a:ext cx="47" cy="48"/>
              </a:xfrm>
              <a:custGeom>
                <a:avLst/>
                <a:gdLst>
                  <a:gd name="T0" fmla="*/ 14 w 47"/>
                  <a:gd name="T1" fmla="*/ 44 h 48"/>
                  <a:gd name="T2" fmla="*/ 22 w 47"/>
                  <a:gd name="T3" fmla="*/ 41 h 48"/>
                  <a:gd name="T4" fmla="*/ 25 w 47"/>
                  <a:gd name="T5" fmla="*/ 37 h 48"/>
                  <a:gd name="T6" fmla="*/ 29 w 47"/>
                  <a:gd name="T7" fmla="*/ 33 h 48"/>
                  <a:gd name="T8" fmla="*/ 32 w 47"/>
                  <a:gd name="T9" fmla="*/ 30 h 48"/>
                  <a:gd name="T10" fmla="*/ 40 w 47"/>
                  <a:gd name="T11" fmla="*/ 26 h 48"/>
                  <a:gd name="T12" fmla="*/ 40 w 47"/>
                  <a:gd name="T13" fmla="*/ 22 h 48"/>
                  <a:gd name="T14" fmla="*/ 43 w 47"/>
                  <a:gd name="T15" fmla="*/ 19 h 48"/>
                  <a:gd name="T16" fmla="*/ 47 w 47"/>
                  <a:gd name="T17" fmla="*/ 15 h 48"/>
                  <a:gd name="T18" fmla="*/ 47 w 47"/>
                  <a:gd name="T19" fmla="*/ 11 h 48"/>
                  <a:gd name="T20" fmla="*/ 47 w 47"/>
                  <a:gd name="T21" fmla="*/ 4 h 48"/>
                  <a:gd name="T22" fmla="*/ 43 w 47"/>
                  <a:gd name="T23" fmla="*/ 4 h 48"/>
                  <a:gd name="T24" fmla="*/ 40 w 47"/>
                  <a:gd name="T25" fmla="*/ 0 h 48"/>
                  <a:gd name="T26" fmla="*/ 32 w 47"/>
                  <a:gd name="T27" fmla="*/ 0 h 48"/>
                  <a:gd name="T28" fmla="*/ 29 w 47"/>
                  <a:gd name="T29" fmla="*/ 0 h 48"/>
                  <a:gd name="T30" fmla="*/ 25 w 47"/>
                  <a:gd name="T31" fmla="*/ 4 h 48"/>
                  <a:gd name="T32" fmla="*/ 25 w 47"/>
                  <a:gd name="T33" fmla="*/ 8 h 48"/>
                  <a:gd name="T34" fmla="*/ 22 w 47"/>
                  <a:gd name="T35" fmla="*/ 11 h 48"/>
                  <a:gd name="T36" fmla="*/ 18 w 47"/>
                  <a:gd name="T37" fmla="*/ 15 h 48"/>
                  <a:gd name="T38" fmla="*/ 18 w 47"/>
                  <a:gd name="T39" fmla="*/ 19 h 48"/>
                  <a:gd name="T40" fmla="*/ 14 w 47"/>
                  <a:gd name="T41" fmla="*/ 22 h 48"/>
                  <a:gd name="T42" fmla="*/ 11 w 47"/>
                  <a:gd name="T43" fmla="*/ 26 h 48"/>
                  <a:gd name="T44" fmla="*/ 7 w 47"/>
                  <a:gd name="T45" fmla="*/ 30 h 48"/>
                  <a:gd name="T46" fmla="*/ 3 w 47"/>
                  <a:gd name="T47" fmla="*/ 33 h 48"/>
                  <a:gd name="T48" fmla="*/ 3 w 47"/>
                  <a:gd name="T49" fmla="*/ 37 h 48"/>
                  <a:gd name="T50" fmla="*/ 0 w 47"/>
                  <a:gd name="T51" fmla="*/ 37 h 48"/>
                  <a:gd name="T52" fmla="*/ 0 w 47"/>
                  <a:gd name="T53" fmla="*/ 41 h 48"/>
                  <a:gd name="T54" fmla="*/ 3 w 47"/>
                  <a:gd name="T55" fmla="*/ 44 h 48"/>
                  <a:gd name="T56" fmla="*/ 3 w 47"/>
                  <a:gd name="T57" fmla="*/ 44 h 48"/>
                  <a:gd name="T58" fmla="*/ 7 w 47"/>
                  <a:gd name="T59" fmla="*/ 48 h 48"/>
                  <a:gd name="T60" fmla="*/ 7 w 47"/>
                  <a:gd name="T61" fmla="*/ 48 h 48"/>
                  <a:gd name="T62" fmla="*/ 11 w 47"/>
                  <a:gd name="T63" fmla="*/ 44 h 48"/>
                  <a:gd name="T64" fmla="*/ 14 w 47"/>
                  <a:gd name="T6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8">
                    <a:moveTo>
                      <a:pt x="14" y="44"/>
                    </a:moveTo>
                    <a:lnTo>
                      <a:pt x="14" y="44"/>
                    </a:lnTo>
                    <a:lnTo>
                      <a:pt x="18" y="41"/>
                    </a:lnTo>
                    <a:lnTo>
                      <a:pt x="22" y="41"/>
                    </a:lnTo>
                    <a:lnTo>
                      <a:pt x="22" y="37"/>
                    </a:lnTo>
                    <a:lnTo>
                      <a:pt x="25" y="37"/>
                    </a:lnTo>
                    <a:lnTo>
                      <a:pt x="29" y="37"/>
                    </a:lnTo>
                    <a:lnTo>
                      <a:pt x="29" y="33"/>
                    </a:lnTo>
                    <a:lnTo>
                      <a:pt x="32" y="33"/>
                    </a:lnTo>
                    <a:lnTo>
                      <a:pt x="32" y="30"/>
                    </a:lnTo>
                    <a:lnTo>
                      <a:pt x="36" y="30"/>
                    </a:lnTo>
                    <a:lnTo>
                      <a:pt x="40" y="26"/>
                    </a:lnTo>
                    <a:lnTo>
                      <a:pt x="40" y="26"/>
                    </a:lnTo>
                    <a:lnTo>
                      <a:pt x="40" y="22"/>
                    </a:lnTo>
                    <a:lnTo>
                      <a:pt x="43" y="22"/>
                    </a:lnTo>
                    <a:lnTo>
                      <a:pt x="43" y="19"/>
                    </a:lnTo>
                    <a:lnTo>
                      <a:pt x="47" y="15"/>
                    </a:lnTo>
                    <a:lnTo>
                      <a:pt x="47" y="15"/>
                    </a:lnTo>
                    <a:lnTo>
                      <a:pt x="47" y="11"/>
                    </a:lnTo>
                    <a:lnTo>
                      <a:pt x="47" y="11"/>
                    </a:lnTo>
                    <a:lnTo>
                      <a:pt x="47" y="8"/>
                    </a:lnTo>
                    <a:lnTo>
                      <a:pt x="47" y="4"/>
                    </a:lnTo>
                    <a:lnTo>
                      <a:pt x="43" y="4"/>
                    </a:lnTo>
                    <a:lnTo>
                      <a:pt x="43" y="4"/>
                    </a:lnTo>
                    <a:lnTo>
                      <a:pt x="43" y="0"/>
                    </a:lnTo>
                    <a:lnTo>
                      <a:pt x="40" y="0"/>
                    </a:lnTo>
                    <a:lnTo>
                      <a:pt x="36" y="0"/>
                    </a:lnTo>
                    <a:lnTo>
                      <a:pt x="32" y="0"/>
                    </a:lnTo>
                    <a:lnTo>
                      <a:pt x="32" y="0"/>
                    </a:lnTo>
                    <a:lnTo>
                      <a:pt x="29" y="0"/>
                    </a:lnTo>
                    <a:lnTo>
                      <a:pt x="29" y="0"/>
                    </a:lnTo>
                    <a:lnTo>
                      <a:pt x="25" y="4"/>
                    </a:lnTo>
                    <a:lnTo>
                      <a:pt x="25" y="4"/>
                    </a:lnTo>
                    <a:lnTo>
                      <a:pt x="25" y="8"/>
                    </a:lnTo>
                    <a:lnTo>
                      <a:pt x="22" y="11"/>
                    </a:lnTo>
                    <a:lnTo>
                      <a:pt x="22" y="11"/>
                    </a:lnTo>
                    <a:lnTo>
                      <a:pt x="18" y="15"/>
                    </a:lnTo>
                    <a:lnTo>
                      <a:pt x="18" y="15"/>
                    </a:lnTo>
                    <a:lnTo>
                      <a:pt x="18" y="19"/>
                    </a:lnTo>
                    <a:lnTo>
                      <a:pt x="18" y="19"/>
                    </a:lnTo>
                    <a:lnTo>
                      <a:pt x="14" y="22"/>
                    </a:lnTo>
                    <a:lnTo>
                      <a:pt x="14" y="22"/>
                    </a:lnTo>
                    <a:lnTo>
                      <a:pt x="14" y="22"/>
                    </a:lnTo>
                    <a:lnTo>
                      <a:pt x="11" y="26"/>
                    </a:lnTo>
                    <a:lnTo>
                      <a:pt x="11" y="26"/>
                    </a:lnTo>
                    <a:lnTo>
                      <a:pt x="7" y="30"/>
                    </a:lnTo>
                    <a:lnTo>
                      <a:pt x="7" y="30"/>
                    </a:lnTo>
                    <a:lnTo>
                      <a:pt x="3" y="33"/>
                    </a:lnTo>
                    <a:lnTo>
                      <a:pt x="3" y="33"/>
                    </a:lnTo>
                    <a:lnTo>
                      <a:pt x="3" y="37"/>
                    </a:lnTo>
                    <a:lnTo>
                      <a:pt x="0" y="37"/>
                    </a:lnTo>
                    <a:lnTo>
                      <a:pt x="0" y="37"/>
                    </a:lnTo>
                    <a:lnTo>
                      <a:pt x="0" y="41"/>
                    </a:lnTo>
                    <a:lnTo>
                      <a:pt x="0" y="41"/>
                    </a:lnTo>
                    <a:lnTo>
                      <a:pt x="0" y="41"/>
                    </a:lnTo>
                    <a:lnTo>
                      <a:pt x="3" y="44"/>
                    </a:lnTo>
                    <a:lnTo>
                      <a:pt x="3" y="44"/>
                    </a:lnTo>
                    <a:lnTo>
                      <a:pt x="3" y="44"/>
                    </a:lnTo>
                    <a:lnTo>
                      <a:pt x="3" y="44"/>
                    </a:lnTo>
                    <a:lnTo>
                      <a:pt x="7" y="48"/>
                    </a:lnTo>
                    <a:lnTo>
                      <a:pt x="7" y="48"/>
                    </a:lnTo>
                    <a:lnTo>
                      <a:pt x="7" y="48"/>
                    </a:lnTo>
                    <a:lnTo>
                      <a:pt x="11" y="48"/>
                    </a:lnTo>
                    <a:lnTo>
                      <a:pt x="11" y="44"/>
                    </a:lnTo>
                    <a:lnTo>
                      <a:pt x="14" y="44"/>
                    </a:lnTo>
                    <a:lnTo>
                      <a:pt x="14" y="4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19" name="Freeform 19"/>
              <p:cNvSpPr>
                <a:spLocks/>
              </p:cNvSpPr>
              <p:nvPr/>
            </p:nvSpPr>
            <p:spPr bwMode="auto">
              <a:xfrm>
                <a:off x="2054" y="1603"/>
                <a:ext cx="26" cy="55"/>
              </a:xfrm>
              <a:custGeom>
                <a:avLst/>
                <a:gdLst>
                  <a:gd name="T0" fmla="*/ 11 w 26"/>
                  <a:gd name="T1" fmla="*/ 51 h 55"/>
                  <a:gd name="T2" fmla="*/ 11 w 26"/>
                  <a:gd name="T3" fmla="*/ 51 h 55"/>
                  <a:gd name="T4" fmla="*/ 11 w 26"/>
                  <a:gd name="T5" fmla="*/ 55 h 55"/>
                  <a:gd name="T6" fmla="*/ 15 w 26"/>
                  <a:gd name="T7" fmla="*/ 55 h 55"/>
                  <a:gd name="T8" fmla="*/ 19 w 26"/>
                  <a:gd name="T9" fmla="*/ 55 h 55"/>
                  <a:gd name="T10" fmla="*/ 22 w 26"/>
                  <a:gd name="T11" fmla="*/ 51 h 55"/>
                  <a:gd name="T12" fmla="*/ 26 w 26"/>
                  <a:gd name="T13" fmla="*/ 51 h 55"/>
                  <a:gd name="T14" fmla="*/ 26 w 26"/>
                  <a:gd name="T15" fmla="*/ 48 h 55"/>
                  <a:gd name="T16" fmla="*/ 26 w 26"/>
                  <a:gd name="T17" fmla="*/ 44 h 55"/>
                  <a:gd name="T18" fmla="*/ 26 w 26"/>
                  <a:gd name="T19" fmla="*/ 40 h 55"/>
                  <a:gd name="T20" fmla="*/ 26 w 26"/>
                  <a:gd name="T21" fmla="*/ 37 h 55"/>
                  <a:gd name="T22" fmla="*/ 26 w 26"/>
                  <a:gd name="T23" fmla="*/ 29 h 55"/>
                  <a:gd name="T24" fmla="*/ 26 w 26"/>
                  <a:gd name="T25" fmla="*/ 26 h 55"/>
                  <a:gd name="T26" fmla="*/ 26 w 26"/>
                  <a:gd name="T27" fmla="*/ 22 h 55"/>
                  <a:gd name="T28" fmla="*/ 26 w 26"/>
                  <a:gd name="T29" fmla="*/ 18 h 55"/>
                  <a:gd name="T30" fmla="*/ 26 w 26"/>
                  <a:gd name="T31" fmla="*/ 15 h 55"/>
                  <a:gd name="T32" fmla="*/ 26 w 26"/>
                  <a:gd name="T33" fmla="*/ 7 h 55"/>
                  <a:gd name="T34" fmla="*/ 19 w 26"/>
                  <a:gd name="T35" fmla="*/ 4 h 55"/>
                  <a:gd name="T36" fmla="*/ 15 w 26"/>
                  <a:gd name="T37" fmla="*/ 0 h 55"/>
                  <a:gd name="T38" fmla="*/ 11 w 26"/>
                  <a:gd name="T39" fmla="*/ 0 h 55"/>
                  <a:gd name="T40" fmla="*/ 4 w 26"/>
                  <a:gd name="T41" fmla="*/ 4 h 55"/>
                  <a:gd name="T42" fmla="*/ 0 w 26"/>
                  <a:gd name="T43" fmla="*/ 7 h 55"/>
                  <a:gd name="T44" fmla="*/ 0 w 26"/>
                  <a:gd name="T45" fmla="*/ 11 h 55"/>
                  <a:gd name="T46" fmla="*/ 0 w 26"/>
                  <a:gd name="T47" fmla="*/ 15 h 55"/>
                  <a:gd name="T48" fmla="*/ 0 w 26"/>
                  <a:gd name="T49" fmla="*/ 18 h 55"/>
                  <a:gd name="T50" fmla="*/ 0 w 26"/>
                  <a:gd name="T51" fmla="*/ 22 h 55"/>
                  <a:gd name="T52" fmla="*/ 0 w 26"/>
                  <a:gd name="T53" fmla="*/ 22 h 55"/>
                  <a:gd name="T54" fmla="*/ 4 w 26"/>
                  <a:gd name="T55" fmla="*/ 26 h 55"/>
                  <a:gd name="T56" fmla="*/ 4 w 26"/>
                  <a:gd name="T57" fmla="*/ 29 h 55"/>
                  <a:gd name="T58" fmla="*/ 4 w 26"/>
                  <a:gd name="T59" fmla="*/ 33 h 55"/>
                  <a:gd name="T60" fmla="*/ 4 w 26"/>
                  <a:gd name="T61" fmla="*/ 33 h 55"/>
                  <a:gd name="T62" fmla="*/ 8 w 26"/>
                  <a:gd name="T63" fmla="*/ 37 h 55"/>
                  <a:gd name="T64" fmla="*/ 8 w 26"/>
                  <a:gd name="T65" fmla="*/ 37 h 55"/>
                  <a:gd name="T66" fmla="*/ 8 w 26"/>
                  <a:gd name="T67" fmla="*/ 40 h 55"/>
                  <a:gd name="T68" fmla="*/ 8 w 26"/>
                  <a:gd name="T69" fmla="*/ 44 h 55"/>
                  <a:gd name="T70" fmla="*/ 11 w 26"/>
                  <a:gd name="T71" fmla="*/ 44 h 55"/>
                  <a:gd name="T72" fmla="*/ 11 w 26"/>
                  <a:gd name="T73" fmla="*/ 48 h 55"/>
                  <a:gd name="T74" fmla="*/ 11 w 26"/>
                  <a:gd name="T75" fmla="*/ 48 h 55"/>
                  <a:gd name="T76" fmla="*/ 11 w 26"/>
                  <a:gd name="T77"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55">
                    <a:moveTo>
                      <a:pt x="11" y="48"/>
                    </a:moveTo>
                    <a:lnTo>
                      <a:pt x="11" y="51"/>
                    </a:lnTo>
                    <a:lnTo>
                      <a:pt x="11" y="51"/>
                    </a:lnTo>
                    <a:lnTo>
                      <a:pt x="11" y="51"/>
                    </a:lnTo>
                    <a:lnTo>
                      <a:pt x="11" y="55"/>
                    </a:lnTo>
                    <a:lnTo>
                      <a:pt x="11" y="55"/>
                    </a:lnTo>
                    <a:lnTo>
                      <a:pt x="11" y="55"/>
                    </a:lnTo>
                    <a:lnTo>
                      <a:pt x="15" y="55"/>
                    </a:lnTo>
                    <a:lnTo>
                      <a:pt x="15" y="55"/>
                    </a:lnTo>
                    <a:lnTo>
                      <a:pt x="19" y="55"/>
                    </a:lnTo>
                    <a:lnTo>
                      <a:pt x="19" y="55"/>
                    </a:lnTo>
                    <a:lnTo>
                      <a:pt x="22" y="51"/>
                    </a:lnTo>
                    <a:lnTo>
                      <a:pt x="22" y="51"/>
                    </a:lnTo>
                    <a:lnTo>
                      <a:pt x="26" y="51"/>
                    </a:lnTo>
                    <a:lnTo>
                      <a:pt x="26" y="48"/>
                    </a:lnTo>
                    <a:lnTo>
                      <a:pt x="26" y="48"/>
                    </a:lnTo>
                    <a:lnTo>
                      <a:pt x="26" y="44"/>
                    </a:lnTo>
                    <a:lnTo>
                      <a:pt x="26" y="44"/>
                    </a:lnTo>
                    <a:lnTo>
                      <a:pt x="26" y="40"/>
                    </a:lnTo>
                    <a:lnTo>
                      <a:pt x="26" y="40"/>
                    </a:lnTo>
                    <a:lnTo>
                      <a:pt x="26" y="37"/>
                    </a:lnTo>
                    <a:lnTo>
                      <a:pt x="26" y="37"/>
                    </a:lnTo>
                    <a:lnTo>
                      <a:pt x="26" y="33"/>
                    </a:lnTo>
                    <a:lnTo>
                      <a:pt x="26" y="29"/>
                    </a:lnTo>
                    <a:lnTo>
                      <a:pt x="26" y="29"/>
                    </a:lnTo>
                    <a:lnTo>
                      <a:pt x="26" y="26"/>
                    </a:lnTo>
                    <a:lnTo>
                      <a:pt x="26" y="22"/>
                    </a:lnTo>
                    <a:lnTo>
                      <a:pt x="26" y="22"/>
                    </a:lnTo>
                    <a:lnTo>
                      <a:pt x="26" y="18"/>
                    </a:lnTo>
                    <a:lnTo>
                      <a:pt x="26" y="18"/>
                    </a:lnTo>
                    <a:lnTo>
                      <a:pt x="26" y="15"/>
                    </a:lnTo>
                    <a:lnTo>
                      <a:pt x="26" y="15"/>
                    </a:lnTo>
                    <a:lnTo>
                      <a:pt x="26" y="11"/>
                    </a:lnTo>
                    <a:lnTo>
                      <a:pt x="26" y="7"/>
                    </a:lnTo>
                    <a:lnTo>
                      <a:pt x="22" y="7"/>
                    </a:lnTo>
                    <a:lnTo>
                      <a:pt x="19" y="4"/>
                    </a:lnTo>
                    <a:lnTo>
                      <a:pt x="19" y="4"/>
                    </a:lnTo>
                    <a:lnTo>
                      <a:pt x="15" y="0"/>
                    </a:lnTo>
                    <a:lnTo>
                      <a:pt x="15" y="0"/>
                    </a:lnTo>
                    <a:lnTo>
                      <a:pt x="11" y="0"/>
                    </a:lnTo>
                    <a:lnTo>
                      <a:pt x="8" y="0"/>
                    </a:lnTo>
                    <a:lnTo>
                      <a:pt x="4" y="4"/>
                    </a:lnTo>
                    <a:lnTo>
                      <a:pt x="4" y="4"/>
                    </a:lnTo>
                    <a:lnTo>
                      <a:pt x="0" y="7"/>
                    </a:lnTo>
                    <a:lnTo>
                      <a:pt x="0" y="7"/>
                    </a:lnTo>
                    <a:lnTo>
                      <a:pt x="0" y="11"/>
                    </a:lnTo>
                    <a:lnTo>
                      <a:pt x="0" y="11"/>
                    </a:lnTo>
                    <a:lnTo>
                      <a:pt x="0" y="15"/>
                    </a:lnTo>
                    <a:lnTo>
                      <a:pt x="0" y="18"/>
                    </a:lnTo>
                    <a:lnTo>
                      <a:pt x="0" y="18"/>
                    </a:lnTo>
                    <a:lnTo>
                      <a:pt x="0" y="18"/>
                    </a:lnTo>
                    <a:lnTo>
                      <a:pt x="0" y="22"/>
                    </a:lnTo>
                    <a:lnTo>
                      <a:pt x="0" y="22"/>
                    </a:lnTo>
                    <a:lnTo>
                      <a:pt x="0" y="22"/>
                    </a:lnTo>
                    <a:lnTo>
                      <a:pt x="0" y="26"/>
                    </a:lnTo>
                    <a:lnTo>
                      <a:pt x="4" y="26"/>
                    </a:lnTo>
                    <a:lnTo>
                      <a:pt x="4" y="26"/>
                    </a:lnTo>
                    <a:lnTo>
                      <a:pt x="4" y="29"/>
                    </a:lnTo>
                    <a:lnTo>
                      <a:pt x="4" y="29"/>
                    </a:lnTo>
                    <a:lnTo>
                      <a:pt x="4" y="33"/>
                    </a:lnTo>
                    <a:lnTo>
                      <a:pt x="4" y="33"/>
                    </a:lnTo>
                    <a:lnTo>
                      <a:pt x="4" y="33"/>
                    </a:lnTo>
                    <a:lnTo>
                      <a:pt x="8" y="33"/>
                    </a:lnTo>
                    <a:lnTo>
                      <a:pt x="8" y="37"/>
                    </a:lnTo>
                    <a:lnTo>
                      <a:pt x="8" y="37"/>
                    </a:lnTo>
                    <a:lnTo>
                      <a:pt x="8" y="37"/>
                    </a:lnTo>
                    <a:lnTo>
                      <a:pt x="8" y="40"/>
                    </a:lnTo>
                    <a:lnTo>
                      <a:pt x="8" y="40"/>
                    </a:lnTo>
                    <a:lnTo>
                      <a:pt x="8" y="40"/>
                    </a:lnTo>
                    <a:lnTo>
                      <a:pt x="8" y="44"/>
                    </a:lnTo>
                    <a:lnTo>
                      <a:pt x="8" y="44"/>
                    </a:lnTo>
                    <a:lnTo>
                      <a:pt x="11" y="44"/>
                    </a:lnTo>
                    <a:lnTo>
                      <a:pt x="11" y="44"/>
                    </a:lnTo>
                    <a:lnTo>
                      <a:pt x="11" y="48"/>
                    </a:lnTo>
                    <a:lnTo>
                      <a:pt x="11" y="48"/>
                    </a:lnTo>
                    <a:lnTo>
                      <a:pt x="11" y="48"/>
                    </a:lnTo>
                    <a:lnTo>
                      <a:pt x="11" y="48"/>
                    </a:lnTo>
                    <a:lnTo>
                      <a:pt x="11" y="4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20" name="Freeform 20"/>
              <p:cNvSpPr>
                <a:spLocks/>
              </p:cNvSpPr>
              <p:nvPr/>
            </p:nvSpPr>
            <p:spPr bwMode="auto">
              <a:xfrm>
                <a:off x="2135" y="1574"/>
                <a:ext cx="40" cy="40"/>
              </a:xfrm>
              <a:custGeom>
                <a:avLst/>
                <a:gdLst>
                  <a:gd name="T0" fmla="*/ 40 w 40"/>
                  <a:gd name="T1" fmla="*/ 25 h 40"/>
                  <a:gd name="T2" fmla="*/ 36 w 40"/>
                  <a:gd name="T3" fmla="*/ 22 h 40"/>
                  <a:gd name="T4" fmla="*/ 36 w 40"/>
                  <a:gd name="T5" fmla="*/ 18 h 40"/>
                  <a:gd name="T6" fmla="*/ 32 w 40"/>
                  <a:gd name="T7" fmla="*/ 18 h 40"/>
                  <a:gd name="T8" fmla="*/ 32 w 40"/>
                  <a:gd name="T9" fmla="*/ 14 h 40"/>
                  <a:gd name="T10" fmla="*/ 29 w 40"/>
                  <a:gd name="T11" fmla="*/ 11 h 40"/>
                  <a:gd name="T12" fmla="*/ 25 w 40"/>
                  <a:gd name="T13" fmla="*/ 7 h 40"/>
                  <a:gd name="T14" fmla="*/ 21 w 40"/>
                  <a:gd name="T15" fmla="*/ 3 h 40"/>
                  <a:gd name="T16" fmla="*/ 18 w 40"/>
                  <a:gd name="T17" fmla="*/ 0 h 40"/>
                  <a:gd name="T18" fmla="*/ 14 w 40"/>
                  <a:gd name="T19" fmla="*/ 0 h 40"/>
                  <a:gd name="T20" fmla="*/ 10 w 40"/>
                  <a:gd name="T21" fmla="*/ 0 h 40"/>
                  <a:gd name="T22" fmla="*/ 3 w 40"/>
                  <a:gd name="T23" fmla="*/ 3 h 40"/>
                  <a:gd name="T24" fmla="*/ 0 w 40"/>
                  <a:gd name="T25" fmla="*/ 7 h 40"/>
                  <a:gd name="T26" fmla="*/ 0 w 40"/>
                  <a:gd name="T27" fmla="*/ 11 h 40"/>
                  <a:gd name="T28" fmla="*/ 0 w 40"/>
                  <a:gd name="T29" fmla="*/ 14 h 40"/>
                  <a:gd name="T30" fmla="*/ 0 w 40"/>
                  <a:gd name="T31" fmla="*/ 18 h 40"/>
                  <a:gd name="T32" fmla="*/ 3 w 40"/>
                  <a:gd name="T33" fmla="*/ 22 h 40"/>
                  <a:gd name="T34" fmla="*/ 7 w 40"/>
                  <a:gd name="T35" fmla="*/ 25 h 40"/>
                  <a:gd name="T36" fmla="*/ 10 w 40"/>
                  <a:gd name="T37" fmla="*/ 25 h 40"/>
                  <a:gd name="T38" fmla="*/ 14 w 40"/>
                  <a:gd name="T39" fmla="*/ 29 h 40"/>
                  <a:gd name="T40" fmla="*/ 18 w 40"/>
                  <a:gd name="T41" fmla="*/ 29 h 40"/>
                  <a:gd name="T42" fmla="*/ 21 w 40"/>
                  <a:gd name="T43" fmla="*/ 29 h 40"/>
                  <a:gd name="T44" fmla="*/ 25 w 40"/>
                  <a:gd name="T45" fmla="*/ 33 h 40"/>
                  <a:gd name="T46" fmla="*/ 29 w 40"/>
                  <a:gd name="T47" fmla="*/ 36 h 40"/>
                  <a:gd name="T48" fmla="*/ 32 w 40"/>
                  <a:gd name="T49" fmla="*/ 36 h 40"/>
                  <a:gd name="T50" fmla="*/ 32 w 40"/>
                  <a:gd name="T51" fmla="*/ 40 h 40"/>
                  <a:gd name="T52" fmla="*/ 36 w 40"/>
                  <a:gd name="T53" fmla="*/ 40 h 40"/>
                  <a:gd name="T54" fmla="*/ 36 w 40"/>
                  <a:gd name="T55" fmla="*/ 40 h 40"/>
                  <a:gd name="T56" fmla="*/ 40 w 40"/>
                  <a:gd name="T57" fmla="*/ 36 h 40"/>
                  <a:gd name="T58" fmla="*/ 40 w 40"/>
                  <a:gd name="T59" fmla="*/ 36 h 40"/>
                  <a:gd name="T60" fmla="*/ 40 w 40"/>
                  <a:gd name="T61" fmla="*/ 33 h 40"/>
                  <a:gd name="T62" fmla="*/ 40 w 40"/>
                  <a:gd name="T63" fmla="*/ 29 h 40"/>
                  <a:gd name="T64" fmla="*/ 40 w 40"/>
                  <a:gd name="T65"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0">
                    <a:moveTo>
                      <a:pt x="40" y="29"/>
                    </a:moveTo>
                    <a:lnTo>
                      <a:pt x="40" y="25"/>
                    </a:lnTo>
                    <a:lnTo>
                      <a:pt x="36" y="25"/>
                    </a:lnTo>
                    <a:lnTo>
                      <a:pt x="36" y="22"/>
                    </a:lnTo>
                    <a:lnTo>
                      <a:pt x="36" y="22"/>
                    </a:lnTo>
                    <a:lnTo>
                      <a:pt x="36" y="18"/>
                    </a:lnTo>
                    <a:lnTo>
                      <a:pt x="32" y="18"/>
                    </a:lnTo>
                    <a:lnTo>
                      <a:pt x="32" y="18"/>
                    </a:lnTo>
                    <a:lnTo>
                      <a:pt x="32" y="14"/>
                    </a:lnTo>
                    <a:lnTo>
                      <a:pt x="32" y="14"/>
                    </a:lnTo>
                    <a:lnTo>
                      <a:pt x="29" y="11"/>
                    </a:lnTo>
                    <a:lnTo>
                      <a:pt x="29" y="11"/>
                    </a:lnTo>
                    <a:lnTo>
                      <a:pt x="25" y="11"/>
                    </a:lnTo>
                    <a:lnTo>
                      <a:pt x="25" y="7"/>
                    </a:lnTo>
                    <a:lnTo>
                      <a:pt x="25" y="7"/>
                    </a:lnTo>
                    <a:lnTo>
                      <a:pt x="21" y="3"/>
                    </a:lnTo>
                    <a:lnTo>
                      <a:pt x="21" y="3"/>
                    </a:lnTo>
                    <a:lnTo>
                      <a:pt x="18" y="0"/>
                    </a:lnTo>
                    <a:lnTo>
                      <a:pt x="14" y="0"/>
                    </a:lnTo>
                    <a:lnTo>
                      <a:pt x="14" y="0"/>
                    </a:lnTo>
                    <a:lnTo>
                      <a:pt x="10" y="0"/>
                    </a:lnTo>
                    <a:lnTo>
                      <a:pt x="10" y="0"/>
                    </a:lnTo>
                    <a:lnTo>
                      <a:pt x="7" y="0"/>
                    </a:lnTo>
                    <a:lnTo>
                      <a:pt x="3" y="3"/>
                    </a:lnTo>
                    <a:lnTo>
                      <a:pt x="3" y="3"/>
                    </a:lnTo>
                    <a:lnTo>
                      <a:pt x="0" y="7"/>
                    </a:lnTo>
                    <a:lnTo>
                      <a:pt x="0" y="7"/>
                    </a:lnTo>
                    <a:lnTo>
                      <a:pt x="0" y="11"/>
                    </a:lnTo>
                    <a:lnTo>
                      <a:pt x="0" y="14"/>
                    </a:lnTo>
                    <a:lnTo>
                      <a:pt x="0" y="14"/>
                    </a:lnTo>
                    <a:lnTo>
                      <a:pt x="0" y="18"/>
                    </a:lnTo>
                    <a:lnTo>
                      <a:pt x="0" y="18"/>
                    </a:lnTo>
                    <a:lnTo>
                      <a:pt x="3" y="22"/>
                    </a:lnTo>
                    <a:lnTo>
                      <a:pt x="3" y="22"/>
                    </a:lnTo>
                    <a:lnTo>
                      <a:pt x="7" y="25"/>
                    </a:lnTo>
                    <a:lnTo>
                      <a:pt x="7" y="25"/>
                    </a:lnTo>
                    <a:lnTo>
                      <a:pt x="10" y="25"/>
                    </a:lnTo>
                    <a:lnTo>
                      <a:pt x="10" y="25"/>
                    </a:lnTo>
                    <a:lnTo>
                      <a:pt x="14" y="25"/>
                    </a:lnTo>
                    <a:lnTo>
                      <a:pt x="14" y="29"/>
                    </a:lnTo>
                    <a:lnTo>
                      <a:pt x="18" y="29"/>
                    </a:lnTo>
                    <a:lnTo>
                      <a:pt x="18" y="29"/>
                    </a:lnTo>
                    <a:lnTo>
                      <a:pt x="21" y="29"/>
                    </a:lnTo>
                    <a:lnTo>
                      <a:pt x="21" y="29"/>
                    </a:lnTo>
                    <a:lnTo>
                      <a:pt x="25" y="33"/>
                    </a:lnTo>
                    <a:lnTo>
                      <a:pt x="25" y="33"/>
                    </a:lnTo>
                    <a:lnTo>
                      <a:pt x="25" y="33"/>
                    </a:lnTo>
                    <a:lnTo>
                      <a:pt x="29" y="36"/>
                    </a:lnTo>
                    <a:lnTo>
                      <a:pt x="29" y="36"/>
                    </a:lnTo>
                    <a:lnTo>
                      <a:pt x="32" y="36"/>
                    </a:lnTo>
                    <a:lnTo>
                      <a:pt x="32" y="40"/>
                    </a:lnTo>
                    <a:lnTo>
                      <a:pt x="32" y="40"/>
                    </a:lnTo>
                    <a:lnTo>
                      <a:pt x="36" y="40"/>
                    </a:lnTo>
                    <a:lnTo>
                      <a:pt x="36" y="40"/>
                    </a:lnTo>
                    <a:lnTo>
                      <a:pt x="36" y="40"/>
                    </a:lnTo>
                    <a:lnTo>
                      <a:pt x="36" y="40"/>
                    </a:lnTo>
                    <a:lnTo>
                      <a:pt x="40" y="36"/>
                    </a:lnTo>
                    <a:lnTo>
                      <a:pt x="40" y="36"/>
                    </a:lnTo>
                    <a:lnTo>
                      <a:pt x="40" y="36"/>
                    </a:lnTo>
                    <a:lnTo>
                      <a:pt x="40" y="36"/>
                    </a:lnTo>
                    <a:lnTo>
                      <a:pt x="40" y="33"/>
                    </a:lnTo>
                    <a:lnTo>
                      <a:pt x="40" y="33"/>
                    </a:lnTo>
                    <a:lnTo>
                      <a:pt x="40" y="29"/>
                    </a:lnTo>
                    <a:lnTo>
                      <a:pt x="40" y="29"/>
                    </a:lnTo>
                    <a:lnTo>
                      <a:pt x="40" y="29"/>
                    </a:lnTo>
                    <a:lnTo>
                      <a:pt x="40"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21" name="Freeform 21"/>
              <p:cNvSpPr>
                <a:spLocks/>
              </p:cNvSpPr>
              <p:nvPr/>
            </p:nvSpPr>
            <p:spPr bwMode="auto">
              <a:xfrm>
                <a:off x="2167" y="1508"/>
                <a:ext cx="66" cy="37"/>
              </a:xfrm>
              <a:custGeom>
                <a:avLst/>
                <a:gdLst>
                  <a:gd name="T0" fmla="*/ 55 w 66"/>
                  <a:gd name="T1" fmla="*/ 15 h 37"/>
                  <a:gd name="T2" fmla="*/ 51 w 66"/>
                  <a:gd name="T3" fmla="*/ 11 h 37"/>
                  <a:gd name="T4" fmla="*/ 48 w 66"/>
                  <a:gd name="T5" fmla="*/ 11 h 37"/>
                  <a:gd name="T6" fmla="*/ 40 w 66"/>
                  <a:gd name="T7" fmla="*/ 7 h 37"/>
                  <a:gd name="T8" fmla="*/ 37 w 66"/>
                  <a:gd name="T9" fmla="*/ 7 h 37"/>
                  <a:gd name="T10" fmla="*/ 33 w 66"/>
                  <a:gd name="T11" fmla="*/ 4 h 37"/>
                  <a:gd name="T12" fmla="*/ 29 w 66"/>
                  <a:gd name="T13" fmla="*/ 4 h 37"/>
                  <a:gd name="T14" fmla="*/ 26 w 66"/>
                  <a:gd name="T15" fmla="*/ 0 h 37"/>
                  <a:gd name="T16" fmla="*/ 15 w 66"/>
                  <a:gd name="T17" fmla="*/ 0 h 37"/>
                  <a:gd name="T18" fmla="*/ 11 w 66"/>
                  <a:gd name="T19" fmla="*/ 0 h 37"/>
                  <a:gd name="T20" fmla="*/ 4 w 66"/>
                  <a:gd name="T21" fmla="*/ 4 h 37"/>
                  <a:gd name="T22" fmla="*/ 4 w 66"/>
                  <a:gd name="T23" fmla="*/ 11 h 37"/>
                  <a:gd name="T24" fmla="*/ 0 w 66"/>
                  <a:gd name="T25" fmla="*/ 15 h 37"/>
                  <a:gd name="T26" fmla="*/ 0 w 66"/>
                  <a:gd name="T27" fmla="*/ 22 h 37"/>
                  <a:gd name="T28" fmla="*/ 4 w 66"/>
                  <a:gd name="T29" fmla="*/ 26 h 37"/>
                  <a:gd name="T30" fmla="*/ 11 w 66"/>
                  <a:gd name="T31" fmla="*/ 29 h 37"/>
                  <a:gd name="T32" fmla="*/ 15 w 66"/>
                  <a:gd name="T33" fmla="*/ 29 h 37"/>
                  <a:gd name="T34" fmla="*/ 22 w 66"/>
                  <a:gd name="T35" fmla="*/ 33 h 37"/>
                  <a:gd name="T36" fmla="*/ 26 w 66"/>
                  <a:gd name="T37" fmla="*/ 33 h 37"/>
                  <a:gd name="T38" fmla="*/ 29 w 66"/>
                  <a:gd name="T39" fmla="*/ 33 h 37"/>
                  <a:gd name="T40" fmla="*/ 37 w 66"/>
                  <a:gd name="T41" fmla="*/ 33 h 37"/>
                  <a:gd name="T42" fmla="*/ 40 w 66"/>
                  <a:gd name="T43" fmla="*/ 33 h 37"/>
                  <a:gd name="T44" fmla="*/ 44 w 66"/>
                  <a:gd name="T45" fmla="*/ 33 h 37"/>
                  <a:gd name="T46" fmla="*/ 48 w 66"/>
                  <a:gd name="T47" fmla="*/ 33 h 37"/>
                  <a:gd name="T48" fmla="*/ 51 w 66"/>
                  <a:gd name="T49" fmla="*/ 37 h 37"/>
                  <a:gd name="T50" fmla="*/ 59 w 66"/>
                  <a:gd name="T51" fmla="*/ 37 h 37"/>
                  <a:gd name="T52" fmla="*/ 62 w 66"/>
                  <a:gd name="T53" fmla="*/ 33 h 37"/>
                  <a:gd name="T54" fmla="*/ 62 w 66"/>
                  <a:gd name="T55" fmla="*/ 29 h 37"/>
                  <a:gd name="T56" fmla="*/ 66 w 66"/>
                  <a:gd name="T57" fmla="*/ 26 h 37"/>
                  <a:gd name="T58" fmla="*/ 66 w 66"/>
                  <a:gd name="T59" fmla="*/ 22 h 37"/>
                  <a:gd name="T60" fmla="*/ 62 w 66"/>
                  <a:gd name="T61" fmla="*/ 22 h 37"/>
                  <a:gd name="T62" fmla="*/ 62 w 66"/>
                  <a:gd name="T63" fmla="*/ 15 h 37"/>
                  <a:gd name="T64" fmla="*/ 59 w 66"/>
                  <a:gd name="T6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37">
                    <a:moveTo>
                      <a:pt x="59" y="15"/>
                    </a:moveTo>
                    <a:lnTo>
                      <a:pt x="55" y="15"/>
                    </a:lnTo>
                    <a:lnTo>
                      <a:pt x="51" y="15"/>
                    </a:lnTo>
                    <a:lnTo>
                      <a:pt x="51" y="11"/>
                    </a:lnTo>
                    <a:lnTo>
                      <a:pt x="48" y="11"/>
                    </a:lnTo>
                    <a:lnTo>
                      <a:pt x="48" y="11"/>
                    </a:lnTo>
                    <a:lnTo>
                      <a:pt x="44" y="7"/>
                    </a:lnTo>
                    <a:lnTo>
                      <a:pt x="40" y="7"/>
                    </a:lnTo>
                    <a:lnTo>
                      <a:pt x="40" y="7"/>
                    </a:lnTo>
                    <a:lnTo>
                      <a:pt x="37" y="7"/>
                    </a:lnTo>
                    <a:lnTo>
                      <a:pt x="37" y="4"/>
                    </a:lnTo>
                    <a:lnTo>
                      <a:pt x="33" y="4"/>
                    </a:lnTo>
                    <a:lnTo>
                      <a:pt x="29" y="4"/>
                    </a:lnTo>
                    <a:lnTo>
                      <a:pt x="29" y="4"/>
                    </a:lnTo>
                    <a:lnTo>
                      <a:pt x="26" y="4"/>
                    </a:lnTo>
                    <a:lnTo>
                      <a:pt x="26" y="0"/>
                    </a:lnTo>
                    <a:lnTo>
                      <a:pt x="22" y="0"/>
                    </a:lnTo>
                    <a:lnTo>
                      <a:pt x="15" y="0"/>
                    </a:lnTo>
                    <a:lnTo>
                      <a:pt x="15" y="0"/>
                    </a:lnTo>
                    <a:lnTo>
                      <a:pt x="11" y="0"/>
                    </a:lnTo>
                    <a:lnTo>
                      <a:pt x="8" y="4"/>
                    </a:lnTo>
                    <a:lnTo>
                      <a:pt x="4" y="4"/>
                    </a:lnTo>
                    <a:lnTo>
                      <a:pt x="4" y="7"/>
                    </a:lnTo>
                    <a:lnTo>
                      <a:pt x="4" y="11"/>
                    </a:lnTo>
                    <a:lnTo>
                      <a:pt x="0" y="11"/>
                    </a:lnTo>
                    <a:lnTo>
                      <a:pt x="0" y="15"/>
                    </a:lnTo>
                    <a:lnTo>
                      <a:pt x="0" y="18"/>
                    </a:lnTo>
                    <a:lnTo>
                      <a:pt x="0" y="22"/>
                    </a:lnTo>
                    <a:lnTo>
                      <a:pt x="4" y="26"/>
                    </a:lnTo>
                    <a:lnTo>
                      <a:pt x="4" y="26"/>
                    </a:lnTo>
                    <a:lnTo>
                      <a:pt x="8" y="29"/>
                    </a:lnTo>
                    <a:lnTo>
                      <a:pt x="11" y="29"/>
                    </a:lnTo>
                    <a:lnTo>
                      <a:pt x="15" y="29"/>
                    </a:lnTo>
                    <a:lnTo>
                      <a:pt x="15" y="29"/>
                    </a:lnTo>
                    <a:lnTo>
                      <a:pt x="19" y="33"/>
                    </a:lnTo>
                    <a:lnTo>
                      <a:pt x="22" y="33"/>
                    </a:lnTo>
                    <a:lnTo>
                      <a:pt x="26" y="33"/>
                    </a:lnTo>
                    <a:lnTo>
                      <a:pt x="26" y="33"/>
                    </a:lnTo>
                    <a:lnTo>
                      <a:pt x="29" y="33"/>
                    </a:lnTo>
                    <a:lnTo>
                      <a:pt x="29" y="33"/>
                    </a:lnTo>
                    <a:lnTo>
                      <a:pt x="33" y="33"/>
                    </a:lnTo>
                    <a:lnTo>
                      <a:pt x="37" y="33"/>
                    </a:lnTo>
                    <a:lnTo>
                      <a:pt x="37" y="33"/>
                    </a:lnTo>
                    <a:lnTo>
                      <a:pt x="40" y="33"/>
                    </a:lnTo>
                    <a:lnTo>
                      <a:pt x="40" y="33"/>
                    </a:lnTo>
                    <a:lnTo>
                      <a:pt x="44" y="33"/>
                    </a:lnTo>
                    <a:lnTo>
                      <a:pt x="48" y="33"/>
                    </a:lnTo>
                    <a:lnTo>
                      <a:pt x="48" y="33"/>
                    </a:lnTo>
                    <a:lnTo>
                      <a:pt x="51" y="33"/>
                    </a:lnTo>
                    <a:lnTo>
                      <a:pt x="51" y="37"/>
                    </a:lnTo>
                    <a:lnTo>
                      <a:pt x="55" y="37"/>
                    </a:lnTo>
                    <a:lnTo>
                      <a:pt x="59" y="37"/>
                    </a:lnTo>
                    <a:lnTo>
                      <a:pt x="59" y="33"/>
                    </a:lnTo>
                    <a:lnTo>
                      <a:pt x="62" y="33"/>
                    </a:lnTo>
                    <a:lnTo>
                      <a:pt x="62" y="33"/>
                    </a:lnTo>
                    <a:lnTo>
                      <a:pt x="62" y="29"/>
                    </a:lnTo>
                    <a:lnTo>
                      <a:pt x="66" y="29"/>
                    </a:lnTo>
                    <a:lnTo>
                      <a:pt x="66" y="26"/>
                    </a:lnTo>
                    <a:lnTo>
                      <a:pt x="66" y="26"/>
                    </a:lnTo>
                    <a:lnTo>
                      <a:pt x="66" y="22"/>
                    </a:lnTo>
                    <a:lnTo>
                      <a:pt x="66" y="22"/>
                    </a:lnTo>
                    <a:lnTo>
                      <a:pt x="62" y="22"/>
                    </a:lnTo>
                    <a:lnTo>
                      <a:pt x="62" y="18"/>
                    </a:lnTo>
                    <a:lnTo>
                      <a:pt x="62" y="15"/>
                    </a:lnTo>
                    <a:lnTo>
                      <a:pt x="59" y="15"/>
                    </a:lnTo>
                    <a:lnTo>
                      <a:pt x="59" y="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22" name="Freeform 22"/>
              <p:cNvSpPr>
                <a:spLocks/>
              </p:cNvSpPr>
              <p:nvPr/>
            </p:nvSpPr>
            <p:spPr bwMode="auto">
              <a:xfrm>
                <a:off x="2167" y="1420"/>
                <a:ext cx="62" cy="37"/>
              </a:xfrm>
              <a:custGeom>
                <a:avLst/>
                <a:gdLst>
                  <a:gd name="T0" fmla="*/ 26 w 62"/>
                  <a:gd name="T1" fmla="*/ 19 h 37"/>
                  <a:gd name="T2" fmla="*/ 26 w 62"/>
                  <a:gd name="T3" fmla="*/ 19 h 37"/>
                  <a:gd name="T4" fmla="*/ 26 w 62"/>
                  <a:gd name="T5" fmla="*/ 22 h 37"/>
                  <a:gd name="T6" fmla="*/ 26 w 62"/>
                  <a:gd name="T7" fmla="*/ 26 h 37"/>
                  <a:gd name="T8" fmla="*/ 22 w 62"/>
                  <a:gd name="T9" fmla="*/ 30 h 37"/>
                  <a:gd name="T10" fmla="*/ 22 w 62"/>
                  <a:gd name="T11" fmla="*/ 33 h 37"/>
                  <a:gd name="T12" fmla="*/ 22 w 62"/>
                  <a:gd name="T13" fmla="*/ 33 h 37"/>
                  <a:gd name="T14" fmla="*/ 22 w 62"/>
                  <a:gd name="T15" fmla="*/ 37 h 37"/>
                  <a:gd name="T16" fmla="*/ 26 w 62"/>
                  <a:gd name="T17" fmla="*/ 33 h 37"/>
                  <a:gd name="T18" fmla="*/ 26 w 62"/>
                  <a:gd name="T19" fmla="*/ 33 h 37"/>
                  <a:gd name="T20" fmla="*/ 29 w 62"/>
                  <a:gd name="T21" fmla="*/ 33 h 37"/>
                  <a:gd name="T22" fmla="*/ 33 w 62"/>
                  <a:gd name="T23" fmla="*/ 33 h 37"/>
                  <a:gd name="T24" fmla="*/ 37 w 62"/>
                  <a:gd name="T25" fmla="*/ 33 h 37"/>
                  <a:gd name="T26" fmla="*/ 40 w 62"/>
                  <a:gd name="T27" fmla="*/ 33 h 37"/>
                  <a:gd name="T28" fmla="*/ 44 w 62"/>
                  <a:gd name="T29" fmla="*/ 33 h 37"/>
                  <a:gd name="T30" fmla="*/ 48 w 62"/>
                  <a:gd name="T31" fmla="*/ 33 h 37"/>
                  <a:gd name="T32" fmla="*/ 55 w 62"/>
                  <a:gd name="T33" fmla="*/ 30 h 37"/>
                  <a:gd name="T34" fmla="*/ 59 w 62"/>
                  <a:gd name="T35" fmla="*/ 26 h 37"/>
                  <a:gd name="T36" fmla="*/ 62 w 62"/>
                  <a:gd name="T37" fmla="*/ 22 h 37"/>
                  <a:gd name="T38" fmla="*/ 62 w 62"/>
                  <a:gd name="T39" fmla="*/ 15 h 37"/>
                  <a:gd name="T40" fmla="*/ 62 w 62"/>
                  <a:gd name="T41" fmla="*/ 11 h 37"/>
                  <a:gd name="T42" fmla="*/ 59 w 62"/>
                  <a:gd name="T43" fmla="*/ 4 h 37"/>
                  <a:gd name="T44" fmla="*/ 51 w 62"/>
                  <a:gd name="T45" fmla="*/ 4 h 37"/>
                  <a:gd name="T46" fmla="*/ 44 w 62"/>
                  <a:gd name="T47" fmla="*/ 0 h 37"/>
                  <a:gd name="T48" fmla="*/ 40 w 62"/>
                  <a:gd name="T49" fmla="*/ 4 h 37"/>
                  <a:gd name="T50" fmla="*/ 37 w 62"/>
                  <a:gd name="T51" fmla="*/ 4 h 37"/>
                  <a:gd name="T52" fmla="*/ 29 w 62"/>
                  <a:gd name="T53" fmla="*/ 4 h 37"/>
                  <a:gd name="T54" fmla="*/ 26 w 62"/>
                  <a:gd name="T55" fmla="*/ 8 h 37"/>
                  <a:gd name="T56" fmla="*/ 22 w 62"/>
                  <a:gd name="T57" fmla="*/ 8 h 37"/>
                  <a:gd name="T58" fmla="*/ 19 w 62"/>
                  <a:gd name="T59" fmla="*/ 11 h 37"/>
                  <a:gd name="T60" fmla="*/ 15 w 62"/>
                  <a:gd name="T61" fmla="*/ 11 h 37"/>
                  <a:gd name="T62" fmla="*/ 11 w 62"/>
                  <a:gd name="T63" fmla="*/ 15 h 37"/>
                  <a:gd name="T64" fmla="*/ 8 w 62"/>
                  <a:gd name="T65" fmla="*/ 19 h 37"/>
                  <a:gd name="T66" fmla="*/ 4 w 62"/>
                  <a:gd name="T67" fmla="*/ 19 h 37"/>
                  <a:gd name="T68" fmla="*/ 4 w 62"/>
                  <a:gd name="T69" fmla="*/ 22 h 37"/>
                  <a:gd name="T70" fmla="*/ 0 w 62"/>
                  <a:gd name="T71" fmla="*/ 26 h 37"/>
                  <a:gd name="T72" fmla="*/ 0 w 62"/>
                  <a:gd name="T73" fmla="*/ 30 h 37"/>
                  <a:gd name="T74" fmla="*/ 0 w 62"/>
                  <a:gd name="T75" fmla="*/ 30 h 37"/>
                  <a:gd name="T76" fmla="*/ 0 w 62"/>
                  <a:gd name="T77" fmla="*/ 33 h 37"/>
                  <a:gd name="T78" fmla="*/ 4 w 62"/>
                  <a:gd name="T79" fmla="*/ 33 h 37"/>
                  <a:gd name="T80" fmla="*/ 15 w 62"/>
                  <a:gd name="T81" fmla="*/ 30 h 37"/>
                  <a:gd name="T82" fmla="*/ 19 w 62"/>
                  <a:gd name="T83" fmla="*/ 30 h 37"/>
                  <a:gd name="T84" fmla="*/ 19 w 62"/>
                  <a:gd name="T85" fmla="*/ 30 h 37"/>
                  <a:gd name="T86" fmla="*/ 19 w 62"/>
                  <a:gd name="T87" fmla="*/ 30 h 37"/>
                  <a:gd name="T88" fmla="*/ 19 w 62"/>
                  <a:gd name="T89" fmla="*/ 26 h 37"/>
                  <a:gd name="T90" fmla="*/ 19 w 62"/>
                  <a:gd name="T91" fmla="*/ 26 h 37"/>
                  <a:gd name="T92" fmla="*/ 19 w 62"/>
                  <a:gd name="T9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37">
                    <a:moveTo>
                      <a:pt x="19" y="26"/>
                    </a:moveTo>
                    <a:lnTo>
                      <a:pt x="26" y="19"/>
                    </a:lnTo>
                    <a:lnTo>
                      <a:pt x="26" y="19"/>
                    </a:lnTo>
                    <a:lnTo>
                      <a:pt x="26" y="19"/>
                    </a:lnTo>
                    <a:lnTo>
                      <a:pt x="26" y="22"/>
                    </a:lnTo>
                    <a:lnTo>
                      <a:pt x="26" y="22"/>
                    </a:lnTo>
                    <a:lnTo>
                      <a:pt x="26" y="22"/>
                    </a:lnTo>
                    <a:lnTo>
                      <a:pt x="26" y="26"/>
                    </a:lnTo>
                    <a:lnTo>
                      <a:pt x="26" y="26"/>
                    </a:lnTo>
                    <a:lnTo>
                      <a:pt x="22" y="30"/>
                    </a:lnTo>
                    <a:lnTo>
                      <a:pt x="22" y="30"/>
                    </a:lnTo>
                    <a:lnTo>
                      <a:pt x="22" y="33"/>
                    </a:lnTo>
                    <a:lnTo>
                      <a:pt x="22" y="33"/>
                    </a:lnTo>
                    <a:lnTo>
                      <a:pt x="22" y="33"/>
                    </a:lnTo>
                    <a:lnTo>
                      <a:pt x="22" y="37"/>
                    </a:lnTo>
                    <a:lnTo>
                      <a:pt x="22" y="37"/>
                    </a:lnTo>
                    <a:lnTo>
                      <a:pt x="22" y="37"/>
                    </a:lnTo>
                    <a:lnTo>
                      <a:pt x="26" y="33"/>
                    </a:lnTo>
                    <a:lnTo>
                      <a:pt x="26" y="33"/>
                    </a:lnTo>
                    <a:lnTo>
                      <a:pt x="26" y="33"/>
                    </a:lnTo>
                    <a:lnTo>
                      <a:pt x="29" y="33"/>
                    </a:lnTo>
                    <a:lnTo>
                      <a:pt x="29" y="33"/>
                    </a:lnTo>
                    <a:lnTo>
                      <a:pt x="33" y="33"/>
                    </a:lnTo>
                    <a:lnTo>
                      <a:pt x="33" y="33"/>
                    </a:lnTo>
                    <a:lnTo>
                      <a:pt x="37" y="33"/>
                    </a:lnTo>
                    <a:lnTo>
                      <a:pt x="37" y="33"/>
                    </a:lnTo>
                    <a:lnTo>
                      <a:pt x="40" y="33"/>
                    </a:lnTo>
                    <a:lnTo>
                      <a:pt x="40" y="33"/>
                    </a:lnTo>
                    <a:lnTo>
                      <a:pt x="44" y="33"/>
                    </a:lnTo>
                    <a:lnTo>
                      <a:pt x="44" y="33"/>
                    </a:lnTo>
                    <a:lnTo>
                      <a:pt x="48" y="33"/>
                    </a:lnTo>
                    <a:lnTo>
                      <a:pt x="48" y="33"/>
                    </a:lnTo>
                    <a:lnTo>
                      <a:pt x="51" y="33"/>
                    </a:lnTo>
                    <a:lnTo>
                      <a:pt x="55" y="30"/>
                    </a:lnTo>
                    <a:lnTo>
                      <a:pt x="59" y="26"/>
                    </a:lnTo>
                    <a:lnTo>
                      <a:pt x="59" y="26"/>
                    </a:lnTo>
                    <a:lnTo>
                      <a:pt x="62" y="22"/>
                    </a:lnTo>
                    <a:lnTo>
                      <a:pt x="62" y="22"/>
                    </a:lnTo>
                    <a:lnTo>
                      <a:pt x="62" y="19"/>
                    </a:lnTo>
                    <a:lnTo>
                      <a:pt x="62" y="15"/>
                    </a:lnTo>
                    <a:lnTo>
                      <a:pt x="62" y="11"/>
                    </a:lnTo>
                    <a:lnTo>
                      <a:pt x="62" y="11"/>
                    </a:lnTo>
                    <a:lnTo>
                      <a:pt x="59" y="8"/>
                    </a:lnTo>
                    <a:lnTo>
                      <a:pt x="59" y="4"/>
                    </a:lnTo>
                    <a:lnTo>
                      <a:pt x="55" y="4"/>
                    </a:lnTo>
                    <a:lnTo>
                      <a:pt x="51" y="4"/>
                    </a:lnTo>
                    <a:lnTo>
                      <a:pt x="48" y="0"/>
                    </a:lnTo>
                    <a:lnTo>
                      <a:pt x="44" y="0"/>
                    </a:lnTo>
                    <a:lnTo>
                      <a:pt x="40" y="4"/>
                    </a:lnTo>
                    <a:lnTo>
                      <a:pt x="40" y="4"/>
                    </a:lnTo>
                    <a:lnTo>
                      <a:pt x="37" y="4"/>
                    </a:lnTo>
                    <a:lnTo>
                      <a:pt x="37" y="4"/>
                    </a:lnTo>
                    <a:lnTo>
                      <a:pt x="33" y="4"/>
                    </a:lnTo>
                    <a:lnTo>
                      <a:pt x="29" y="4"/>
                    </a:lnTo>
                    <a:lnTo>
                      <a:pt x="29" y="8"/>
                    </a:lnTo>
                    <a:lnTo>
                      <a:pt x="26" y="8"/>
                    </a:lnTo>
                    <a:lnTo>
                      <a:pt x="26" y="8"/>
                    </a:lnTo>
                    <a:lnTo>
                      <a:pt x="22" y="8"/>
                    </a:lnTo>
                    <a:lnTo>
                      <a:pt x="22" y="11"/>
                    </a:lnTo>
                    <a:lnTo>
                      <a:pt x="19" y="11"/>
                    </a:lnTo>
                    <a:lnTo>
                      <a:pt x="19" y="11"/>
                    </a:lnTo>
                    <a:lnTo>
                      <a:pt x="15" y="11"/>
                    </a:lnTo>
                    <a:lnTo>
                      <a:pt x="15" y="15"/>
                    </a:lnTo>
                    <a:lnTo>
                      <a:pt x="11" y="15"/>
                    </a:lnTo>
                    <a:lnTo>
                      <a:pt x="11" y="15"/>
                    </a:lnTo>
                    <a:lnTo>
                      <a:pt x="8" y="19"/>
                    </a:lnTo>
                    <a:lnTo>
                      <a:pt x="8" y="19"/>
                    </a:lnTo>
                    <a:lnTo>
                      <a:pt x="4" y="19"/>
                    </a:lnTo>
                    <a:lnTo>
                      <a:pt x="4" y="22"/>
                    </a:lnTo>
                    <a:lnTo>
                      <a:pt x="4" y="22"/>
                    </a:lnTo>
                    <a:lnTo>
                      <a:pt x="0" y="22"/>
                    </a:lnTo>
                    <a:lnTo>
                      <a:pt x="0" y="26"/>
                    </a:lnTo>
                    <a:lnTo>
                      <a:pt x="0" y="26"/>
                    </a:lnTo>
                    <a:lnTo>
                      <a:pt x="0" y="30"/>
                    </a:lnTo>
                    <a:lnTo>
                      <a:pt x="0" y="30"/>
                    </a:lnTo>
                    <a:lnTo>
                      <a:pt x="0" y="30"/>
                    </a:lnTo>
                    <a:lnTo>
                      <a:pt x="0" y="33"/>
                    </a:lnTo>
                    <a:lnTo>
                      <a:pt x="0" y="33"/>
                    </a:lnTo>
                    <a:lnTo>
                      <a:pt x="4" y="33"/>
                    </a:lnTo>
                    <a:lnTo>
                      <a:pt x="4" y="33"/>
                    </a:lnTo>
                    <a:lnTo>
                      <a:pt x="8" y="33"/>
                    </a:lnTo>
                    <a:lnTo>
                      <a:pt x="15" y="30"/>
                    </a:lnTo>
                    <a:lnTo>
                      <a:pt x="15" y="30"/>
                    </a:lnTo>
                    <a:lnTo>
                      <a:pt x="19" y="30"/>
                    </a:lnTo>
                    <a:lnTo>
                      <a:pt x="19" y="30"/>
                    </a:lnTo>
                    <a:lnTo>
                      <a:pt x="19" y="30"/>
                    </a:lnTo>
                    <a:lnTo>
                      <a:pt x="19" y="30"/>
                    </a:lnTo>
                    <a:lnTo>
                      <a:pt x="19" y="30"/>
                    </a:lnTo>
                    <a:lnTo>
                      <a:pt x="19" y="30"/>
                    </a:lnTo>
                    <a:lnTo>
                      <a:pt x="19" y="26"/>
                    </a:lnTo>
                    <a:lnTo>
                      <a:pt x="19" y="26"/>
                    </a:lnTo>
                    <a:lnTo>
                      <a:pt x="19" y="26"/>
                    </a:lnTo>
                    <a:lnTo>
                      <a:pt x="19" y="26"/>
                    </a:lnTo>
                    <a:lnTo>
                      <a:pt x="19" y="26"/>
                    </a:lnTo>
                    <a:lnTo>
                      <a:pt x="19" y="2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23" name="Freeform 23"/>
              <p:cNvSpPr>
                <a:spLocks/>
              </p:cNvSpPr>
              <p:nvPr/>
            </p:nvSpPr>
            <p:spPr bwMode="auto">
              <a:xfrm>
                <a:off x="1898" y="1428"/>
                <a:ext cx="54" cy="40"/>
              </a:xfrm>
              <a:custGeom>
                <a:avLst/>
                <a:gdLst>
                  <a:gd name="T0" fmla="*/ 51 w 54"/>
                  <a:gd name="T1" fmla="*/ 29 h 40"/>
                  <a:gd name="T2" fmla="*/ 47 w 54"/>
                  <a:gd name="T3" fmla="*/ 25 h 40"/>
                  <a:gd name="T4" fmla="*/ 43 w 54"/>
                  <a:gd name="T5" fmla="*/ 22 h 40"/>
                  <a:gd name="T6" fmla="*/ 43 w 54"/>
                  <a:gd name="T7" fmla="*/ 18 h 40"/>
                  <a:gd name="T8" fmla="*/ 40 w 54"/>
                  <a:gd name="T9" fmla="*/ 14 h 40"/>
                  <a:gd name="T10" fmla="*/ 36 w 54"/>
                  <a:gd name="T11" fmla="*/ 11 h 40"/>
                  <a:gd name="T12" fmla="*/ 32 w 54"/>
                  <a:gd name="T13" fmla="*/ 11 h 40"/>
                  <a:gd name="T14" fmla="*/ 29 w 54"/>
                  <a:gd name="T15" fmla="*/ 7 h 40"/>
                  <a:gd name="T16" fmla="*/ 25 w 54"/>
                  <a:gd name="T17" fmla="*/ 3 h 40"/>
                  <a:gd name="T18" fmla="*/ 25 w 54"/>
                  <a:gd name="T19" fmla="*/ 3 h 40"/>
                  <a:gd name="T20" fmla="*/ 21 w 54"/>
                  <a:gd name="T21" fmla="*/ 3 h 40"/>
                  <a:gd name="T22" fmla="*/ 21 w 54"/>
                  <a:gd name="T23" fmla="*/ 3 h 40"/>
                  <a:gd name="T24" fmla="*/ 21 w 54"/>
                  <a:gd name="T25" fmla="*/ 3 h 40"/>
                  <a:gd name="T26" fmla="*/ 18 w 54"/>
                  <a:gd name="T27" fmla="*/ 3 h 40"/>
                  <a:gd name="T28" fmla="*/ 18 w 54"/>
                  <a:gd name="T29" fmla="*/ 0 h 40"/>
                  <a:gd name="T30" fmla="*/ 14 w 54"/>
                  <a:gd name="T31" fmla="*/ 0 h 40"/>
                  <a:gd name="T32" fmla="*/ 14 w 54"/>
                  <a:gd name="T33" fmla="*/ 0 h 40"/>
                  <a:gd name="T34" fmla="*/ 11 w 54"/>
                  <a:gd name="T35" fmla="*/ 0 h 40"/>
                  <a:gd name="T36" fmla="*/ 3 w 54"/>
                  <a:gd name="T37" fmla="*/ 0 h 40"/>
                  <a:gd name="T38" fmla="*/ 3 w 54"/>
                  <a:gd name="T39" fmla="*/ 0 h 40"/>
                  <a:gd name="T40" fmla="*/ 0 w 54"/>
                  <a:gd name="T41" fmla="*/ 3 h 40"/>
                  <a:gd name="T42" fmla="*/ 0 w 54"/>
                  <a:gd name="T43" fmla="*/ 7 h 40"/>
                  <a:gd name="T44" fmla="*/ 0 w 54"/>
                  <a:gd name="T45" fmla="*/ 11 h 40"/>
                  <a:gd name="T46" fmla="*/ 3 w 54"/>
                  <a:gd name="T47" fmla="*/ 14 h 40"/>
                  <a:gd name="T48" fmla="*/ 3 w 54"/>
                  <a:gd name="T49" fmla="*/ 14 h 40"/>
                  <a:gd name="T50" fmla="*/ 3 w 54"/>
                  <a:gd name="T51" fmla="*/ 18 h 40"/>
                  <a:gd name="T52" fmla="*/ 7 w 54"/>
                  <a:gd name="T53" fmla="*/ 18 h 40"/>
                  <a:gd name="T54" fmla="*/ 11 w 54"/>
                  <a:gd name="T55" fmla="*/ 22 h 40"/>
                  <a:gd name="T56" fmla="*/ 11 w 54"/>
                  <a:gd name="T57" fmla="*/ 25 h 40"/>
                  <a:gd name="T58" fmla="*/ 11 w 54"/>
                  <a:gd name="T59" fmla="*/ 25 h 40"/>
                  <a:gd name="T60" fmla="*/ 14 w 54"/>
                  <a:gd name="T61" fmla="*/ 25 h 40"/>
                  <a:gd name="T62" fmla="*/ 18 w 54"/>
                  <a:gd name="T63" fmla="*/ 29 h 40"/>
                  <a:gd name="T64" fmla="*/ 25 w 54"/>
                  <a:gd name="T65" fmla="*/ 29 h 40"/>
                  <a:gd name="T66" fmla="*/ 29 w 54"/>
                  <a:gd name="T67" fmla="*/ 29 h 40"/>
                  <a:gd name="T68" fmla="*/ 32 w 54"/>
                  <a:gd name="T69" fmla="*/ 33 h 40"/>
                  <a:gd name="T70" fmla="*/ 36 w 54"/>
                  <a:gd name="T71" fmla="*/ 33 h 40"/>
                  <a:gd name="T72" fmla="*/ 40 w 54"/>
                  <a:gd name="T73" fmla="*/ 36 h 40"/>
                  <a:gd name="T74" fmla="*/ 43 w 54"/>
                  <a:gd name="T75" fmla="*/ 36 h 40"/>
                  <a:gd name="T76" fmla="*/ 47 w 54"/>
                  <a:gd name="T77" fmla="*/ 40 h 40"/>
                  <a:gd name="T78" fmla="*/ 47 w 54"/>
                  <a:gd name="T79" fmla="*/ 40 h 40"/>
                  <a:gd name="T80" fmla="*/ 51 w 54"/>
                  <a:gd name="T81" fmla="*/ 40 h 40"/>
                  <a:gd name="T82" fmla="*/ 54 w 54"/>
                  <a:gd name="T83" fmla="*/ 40 h 40"/>
                  <a:gd name="T84" fmla="*/ 54 w 54"/>
                  <a:gd name="T85" fmla="*/ 36 h 40"/>
                  <a:gd name="T86" fmla="*/ 54 w 54"/>
                  <a:gd name="T87" fmla="*/ 36 h 40"/>
                  <a:gd name="T88" fmla="*/ 54 w 54"/>
                  <a:gd name="T89" fmla="*/ 33 h 40"/>
                  <a:gd name="T90" fmla="*/ 54 w 54"/>
                  <a:gd name="T91" fmla="*/ 33 h 40"/>
                  <a:gd name="T92" fmla="*/ 54 w 54"/>
                  <a:gd name="T93"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40">
                    <a:moveTo>
                      <a:pt x="54" y="29"/>
                    </a:moveTo>
                    <a:lnTo>
                      <a:pt x="51" y="29"/>
                    </a:lnTo>
                    <a:lnTo>
                      <a:pt x="51" y="29"/>
                    </a:lnTo>
                    <a:lnTo>
                      <a:pt x="47" y="25"/>
                    </a:lnTo>
                    <a:lnTo>
                      <a:pt x="47" y="25"/>
                    </a:lnTo>
                    <a:lnTo>
                      <a:pt x="43" y="22"/>
                    </a:lnTo>
                    <a:lnTo>
                      <a:pt x="43" y="18"/>
                    </a:lnTo>
                    <a:lnTo>
                      <a:pt x="43" y="18"/>
                    </a:lnTo>
                    <a:lnTo>
                      <a:pt x="40" y="18"/>
                    </a:lnTo>
                    <a:lnTo>
                      <a:pt x="40" y="14"/>
                    </a:lnTo>
                    <a:lnTo>
                      <a:pt x="36" y="14"/>
                    </a:lnTo>
                    <a:lnTo>
                      <a:pt x="36" y="11"/>
                    </a:lnTo>
                    <a:lnTo>
                      <a:pt x="36" y="11"/>
                    </a:lnTo>
                    <a:lnTo>
                      <a:pt x="32" y="11"/>
                    </a:lnTo>
                    <a:lnTo>
                      <a:pt x="32" y="7"/>
                    </a:lnTo>
                    <a:lnTo>
                      <a:pt x="29" y="7"/>
                    </a:lnTo>
                    <a:lnTo>
                      <a:pt x="25" y="7"/>
                    </a:lnTo>
                    <a:lnTo>
                      <a:pt x="25" y="3"/>
                    </a:lnTo>
                    <a:lnTo>
                      <a:pt x="25" y="3"/>
                    </a:lnTo>
                    <a:lnTo>
                      <a:pt x="25" y="3"/>
                    </a:lnTo>
                    <a:lnTo>
                      <a:pt x="25" y="3"/>
                    </a:lnTo>
                    <a:lnTo>
                      <a:pt x="21" y="3"/>
                    </a:lnTo>
                    <a:lnTo>
                      <a:pt x="21" y="3"/>
                    </a:lnTo>
                    <a:lnTo>
                      <a:pt x="21" y="3"/>
                    </a:lnTo>
                    <a:lnTo>
                      <a:pt x="21" y="3"/>
                    </a:lnTo>
                    <a:lnTo>
                      <a:pt x="21" y="3"/>
                    </a:lnTo>
                    <a:lnTo>
                      <a:pt x="21" y="3"/>
                    </a:lnTo>
                    <a:lnTo>
                      <a:pt x="18" y="3"/>
                    </a:lnTo>
                    <a:lnTo>
                      <a:pt x="18" y="3"/>
                    </a:lnTo>
                    <a:lnTo>
                      <a:pt x="18" y="0"/>
                    </a:lnTo>
                    <a:lnTo>
                      <a:pt x="18" y="0"/>
                    </a:lnTo>
                    <a:lnTo>
                      <a:pt x="14" y="0"/>
                    </a:lnTo>
                    <a:lnTo>
                      <a:pt x="14" y="0"/>
                    </a:lnTo>
                    <a:lnTo>
                      <a:pt x="14" y="0"/>
                    </a:lnTo>
                    <a:lnTo>
                      <a:pt x="11" y="0"/>
                    </a:lnTo>
                    <a:lnTo>
                      <a:pt x="11" y="0"/>
                    </a:lnTo>
                    <a:lnTo>
                      <a:pt x="7" y="0"/>
                    </a:lnTo>
                    <a:lnTo>
                      <a:pt x="3" y="0"/>
                    </a:lnTo>
                    <a:lnTo>
                      <a:pt x="3" y="0"/>
                    </a:lnTo>
                    <a:lnTo>
                      <a:pt x="3" y="0"/>
                    </a:lnTo>
                    <a:lnTo>
                      <a:pt x="0" y="3"/>
                    </a:lnTo>
                    <a:lnTo>
                      <a:pt x="0" y="3"/>
                    </a:lnTo>
                    <a:lnTo>
                      <a:pt x="0" y="7"/>
                    </a:lnTo>
                    <a:lnTo>
                      <a:pt x="0" y="7"/>
                    </a:lnTo>
                    <a:lnTo>
                      <a:pt x="0" y="11"/>
                    </a:lnTo>
                    <a:lnTo>
                      <a:pt x="0" y="11"/>
                    </a:lnTo>
                    <a:lnTo>
                      <a:pt x="0" y="11"/>
                    </a:lnTo>
                    <a:lnTo>
                      <a:pt x="3" y="14"/>
                    </a:lnTo>
                    <a:lnTo>
                      <a:pt x="3" y="14"/>
                    </a:lnTo>
                    <a:lnTo>
                      <a:pt x="3" y="14"/>
                    </a:lnTo>
                    <a:lnTo>
                      <a:pt x="3" y="18"/>
                    </a:lnTo>
                    <a:lnTo>
                      <a:pt x="3" y="18"/>
                    </a:lnTo>
                    <a:lnTo>
                      <a:pt x="7" y="18"/>
                    </a:lnTo>
                    <a:lnTo>
                      <a:pt x="7" y="18"/>
                    </a:lnTo>
                    <a:lnTo>
                      <a:pt x="7" y="18"/>
                    </a:lnTo>
                    <a:lnTo>
                      <a:pt x="11" y="22"/>
                    </a:lnTo>
                    <a:lnTo>
                      <a:pt x="11" y="22"/>
                    </a:lnTo>
                    <a:lnTo>
                      <a:pt x="11" y="25"/>
                    </a:lnTo>
                    <a:lnTo>
                      <a:pt x="11" y="25"/>
                    </a:lnTo>
                    <a:lnTo>
                      <a:pt x="11" y="25"/>
                    </a:lnTo>
                    <a:lnTo>
                      <a:pt x="14" y="25"/>
                    </a:lnTo>
                    <a:lnTo>
                      <a:pt x="14" y="25"/>
                    </a:lnTo>
                    <a:lnTo>
                      <a:pt x="18" y="29"/>
                    </a:lnTo>
                    <a:lnTo>
                      <a:pt x="18" y="29"/>
                    </a:lnTo>
                    <a:lnTo>
                      <a:pt x="21" y="29"/>
                    </a:lnTo>
                    <a:lnTo>
                      <a:pt x="25" y="29"/>
                    </a:lnTo>
                    <a:lnTo>
                      <a:pt x="25" y="29"/>
                    </a:lnTo>
                    <a:lnTo>
                      <a:pt x="29" y="29"/>
                    </a:lnTo>
                    <a:lnTo>
                      <a:pt x="29" y="33"/>
                    </a:lnTo>
                    <a:lnTo>
                      <a:pt x="32" y="33"/>
                    </a:lnTo>
                    <a:lnTo>
                      <a:pt x="32" y="33"/>
                    </a:lnTo>
                    <a:lnTo>
                      <a:pt x="36" y="33"/>
                    </a:lnTo>
                    <a:lnTo>
                      <a:pt x="36" y="33"/>
                    </a:lnTo>
                    <a:lnTo>
                      <a:pt x="40" y="36"/>
                    </a:lnTo>
                    <a:lnTo>
                      <a:pt x="43" y="36"/>
                    </a:lnTo>
                    <a:lnTo>
                      <a:pt x="43" y="36"/>
                    </a:lnTo>
                    <a:lnTo>
                      <a:pt x="47" y="40"/>
                    </a:lnTo>
                    <a:lnTo>
                      <a:pt x="47" y="40"/>
                    </a:lnTo>
                    <a:lnTo>
                      <a:pt x="47" y="40"/>
                    </a:lnTo>
                    <a:lnTo>
                      <a:pt x="47" y="40"/>
                    </a:lnTo>
                    <a:lnTo>
                      <a:pt x="51" y="40"/>
                    </a:lnTo>
                    <a:lnTo>
                      <a:pt x="51" y="40"/>
                    </a:lnTo>
                    <a:lnTo>
                      <a:pt x="54" y="40"/>
                    </a:lnTo>
                    <a:lnTo>
                      <a:pt x="54" y="40"/>
                    </a:lnTo>
                    <a:lnTo>
                      <a:pt x="54" y="40"/>
                    </a:lnTo>
                    <a:lnTo>
                      <a:pt x="54" y="36"/>
                    </a:lnTo>
                    <a:lnTo>
                      <a:pt x="54" y="36"/>
                    </a:lnTo>
                    <a:lnTo>
                      <a:pt x="54" y="36"/>
                    </a:lnTo>
                    <a:lnTo>
                      <a:pt x="54" y="36"/>
                    </a:lnTo>
                    <a:lnTo>
                      <a:pt x="54" y="33"/>
                    </a:lnTo>
                    <a:lnTo>
                      <a:pt x="54" y="33"/>
                    </a:lnTo>
                    <a:lnTo>
                      <a:pt x="54" y="33"/>
                    </a:lnTo>
                    <a:lnTo>
                      <a:pt x="54" y="29"/>
                    </a:lnTo>
                    <a:lnTo>
                      <a:pt x="54"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24" name="Freeform 24"/>
              <p:cNvSpPr>
                <a:spLocks/>
              </p:cNvSpPr>
              <p:nvPr/>
            </p:nvSpPr>
            <p:spPr bwMode="auto">
              <a:xfrm>
                <a:off x="2018" y="1289"/>
                <a:ext cx="40" cy="18"/>
              </a:xfrm>
              <a:custGeom>
                <a:avLst/>
                <a:gdLst>
                  <a:gd name="T0" fmla="*/ 7 w 40"/>
                  <a:gd name="T1" fmla="*/ 18 h 18"/>
                  <a:gd name="T2" fmla="*/ 11 w 40"/>
                  <a:gd name="T3" fmla="*/ 15 h 18"/>
                  <a:gd name="T4" fmla="*/ 14 w 40"/>
                  <a:gd name="T5" fmla="*/ 15 h 18"/>
                  <a:gd name="T6" fmla="*/ 18 w 40"/>
                  <a:gd name="T7" fmla="*/ 15 h 18"/>
                  <a:gd name="T8" fmla="*/ 22 w 40"/>
                  <a:gd name="T9" fmla="*/ 15 h 18"/>
                  <a:gd name="T10" fmla="*/ 25 w 40"/>
                  <a:gd name="T11" fmla="*/ 15 h 18"/>
                  <a:gd name="T12" fmla="*/ 29 w 40"/>
                  <a:gd name="T13" fmla="*/ 11 h 18"/>
                  <a:gd name="T14" fmla="*/ 29 w 40"/>
                  <a:gd name="T15" fmla="*/ 11 h 18"/>
                  <a:gd name="T16" fmla="*/ 36 w 40"/>
                  <a:gd name="T17" fmla="*/ 11 h 18"/>
                  <a:gd name="T18" fmla="*/ 36 w 40"/>
                  <a:gd name="T19" fmla="*/ 11 h 18"/>
                  <a:gd name="T20" fmla="*/ 36 w 40"/>
                  <a:gd name="T21" fmla="*/ 11 h 18"/>
                  <a:gd name="T22" fmla="*/ 40 w 40"/>
                  <a:gd name="T23" fmla="*/ 7 h 18"/>
                  <a:gd name="T24" fmla="*/ 40 w 40"/>
                  <a:gd name="T25" fmla="*/ 7 h 18"/>
                  <a:gd name="T26" fmla="*/ 36 w 40"/>
                  <a:gd name="T27" fmla="*/ 4 h 18"/>
                  <a:gd name="T28" fmla="*/ 36 w 40"/>
                  <a:gd name="T29" fmla="*/ 4 h 18"/>
                  <a:gd name="T30" fmla="*/ 36 w 40"/>
                  <a:gd name="T31" fmla="*/ 0 h 18"/>
                  <a:gd name="T32" fmla="*/ 29 w 40"/>
                  <a:gd name="T33" fmla="*/ 0 h 18"/>
                  <a:gd name="T34" fmla="*/ 29 w 40"/>
                  <a:gd name="T35" fmla="*/ 4 h 18"/>
                  <a:gd name="T36" fmla="*/ 25 w 40"/>
                  <a:gd name="T37" fmla="*/ 4 h 18"/>
                  <a:gd name="T38" fmla="*/ 18 w 40"/>
                  <a:gd name="T39" fmla="*/ 4 h 18"/>
                  <a:gd name="T40" fmla="*/ 18 w 40"/>
                  <a:gd name="T41" fmla="*/ 4 h 18"/>
                  <a:gd name="T42" fmla="*/ 14 w 40"/>
                  <a:gd name="T43" fmla="*/ 7 h 18"/>
                  <a:gd name="T44" fmla="*/ 11 w 40"/>
                  <a:gd name="T45" fmla="*/ 7 h 18"/>
                  <a:gd name="T46" fmla="*/ 7 w 40"/>
                  <a:gd name="T47" fmla="*/ 7 h 18"/>
                  <a:gd name="T48" fmla="*/ 4 w 40"/>
                  <a:gd name="T49" fmla="*/ 7 h 18"/>
                  <a:gd name="T50" fmla="*/ 0 w 40"/>
                  <a:gd name="T51" fmla="*/ 7 h 18"/>
                  <a:gd name="T52" fmla="*/ 0 w 40"/>
                  <a:gd name="T53" fmla="*/ 11 h 18"/>
                  <a:gd name="T54" fmla="*/ 0 w 40"/>
                  <a:gd name="T55" fmla="*/ 11 h 18"/>
                  <a:gd name="T56" fmla="*/ 0 w 40"/>
                  <a:gd name="T57" fmla="*/ 15 h 18"/>
                  <a:gd name="T58" fmla="*/ 0 w 40"/>
                  <a:gd name="T59" fmla="*/ 15 h 18"/>
                  <a:gd name="T60" fmla="*/ 4 w 40"/>
                  <a:gd name="T61" fmla="*/ 15 h 18"/>
                  <a:gd name="T62" fmla="*/ 4 w 40"/>
                  <a:gd name="T63" fmla="*/ 18 h 18"/>
                  <a:gd name="T64" fmla="*/ 4 w 40"/>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18">
                    <a:moveTo>
                      <a:pt x="4" y="18"/>
                    </a:moveTo>
                    <a:lnTo>
                      <a:pt x="7" y="18"/>
                    </a:lnTo>
                    <a:lnTo>
                      <a:pt x="7" y="15"/>
                    </a:lnTo>
                    <a:lnTo>
                      <a:pt x="11" y="15"/>
                    </a:lnTo>
                    <a:lnTo>
                      <a:pt x="11" y="15"/>
                    </a:lnTo>
                    <a:lnTo>
                      <a:pt x="14" y="15"/>
                    </a:lnTo>
                    <a:lnTo>
                      <a:pt x="14" y="15"/>
                    </a:lnTo>
                    <a:lnTo>
                      <a:pt x="18" y="15"/>
                    </a:lnTo>
                    <a:lnTo>
                      <a:pt x="18" y="15"/>
                    </a:lnTo>
                    <a:lnTo>
                      <a:pt x="22" y="15"/>
                    </a:lnTo>
                    <a:lnTo>
                      <a:pt x="22" y="15"/>
                    </a:lnTo>
                    <a:lnTo>
                      <a:pt x="25" y="15"/>
                    </a:lnTo>
                    <a:lnTo>
                      <a:pt x="25" y="15"/>
                    </a:lnTo>
                    <a:lnTo>
                      <a:pt x="29" y="11"/>
                    </a:lnTo>
                    <a:lnTo>
                      <a:pt x="29" y="11"/>
                    </a:lnTo>
                    <a:lnTo>
                      <a:pt x="29" y="11"/>
                    </a:lnTo>
                    <a:lnTo>
                      <a:pt x="33" y="11"/>
                    </a:lnTo>
                    <a:lnTo>
                      <a:pt x="36" y="11"/>
                    </a:lnTo>
                    <a:lnTo>
                      <a:pt x="36" y="11"/>
                    </a:lnTo>
                    <a:lnTo>
                      <a:pt x="36" y="11"/>
                    </a:lnTo>
                    <a:lnTo>
                      <a:pt x="36" y="11"/>
                    </a:lnTo>
                    <a:lnTo>
                      <a:pt x="36" y="11"/>
                    </a:lnTo>
                    <a:lnTo>
                      <a:pt x="36" y="11"/>
                    </a:lnTo>
                    <a:lnTo>
                      <a:pt x="40" y="7"/>
                    </a:lnTo>
                    <a:lnTo>
                      <a:pt x="40" y="7"/>
                    </a:lnTo>
                    <a:lnTo>
                      <a:pt x="40" y="7"/>
                    </a:lnTo>
                    <a:lnTo>
                      <a:pt x="36" y="7"/>
                    </a:lnTo>
                    <a:lnTo>
                      <a:pt x="36" y="4"/>
                    </a:lnTo>
                    <a:lnTo>
                      <a:pt x="36" y="4"/>
                    </a:lnTo>
                    <a:lnTo>
                      <a:pt x="36" y="4"/>
                    </a:lnTo>
                    <a:lnTo>
                      <a:pt x="36" y="4"/>
                    </a:lnTo>
                    <a:lnTo>
                      <a:pt x="36" y="0"/>
                    </a:lnTo>
                    <a:lnTo>
                      <a:pt x="33" y="0"/>
                    </a:lnTo>
                    <a:lnTo>
                      <a:pt x="29" y="0"/>
                    </a:lnTo>
                    <a:lnTo>
                      <a:pt x="29" y="0"/>
                    </a:lnTo>
                    <a:lnTo>
                      <a:pt x="29" y="4"/>
                    </a:lnTo>
                    <a:lnTo>
                      <a:pt x="25" y="4"/>
                    </a:lnTo>
                    <a:lnTo>
                      <a:pt x="25" y="4"/>
                    </a:lnTo>
                    <a:lnTo>
                      <a:pt x="22" y="4"/>
                    </a:lnTo>
                    <a:lnTo>
                      <a:pt x="18" y="4"/>
                    </a:lnTo>
                    <a:lnTo>
                      <a:pt x="18" y="4"/>
                    </a:lnTo>
                    <a:lnTo>
                      <a:pt x="18" y="4"/>
                    </a:lnTo>
                    <a:lnTo>
                      <a:pt x="14" y="7"/>
                    </a:lnTo>
                    <a:lnTo>
                      <a:pt x="14" y="7"/>
                    </a:lnTo>
                    <a:lnTo>
                      <a:pt x="11" y="7"/>
                    </a:lnTo>
                    <a:lnTo>
                      <a:pt x="11" y="7"/>
                    </a:lnTo>
                    <a:lnTo>
                      <a:pt x="7" y="7"/>
                    </a:lnTo>
                    <a:lnTo>
                      <a:pt x="7" y="7"/>
                    </a:lnTo>
                    <a:lnTo>
                      <a:pt x="4" y="7"/>
                    </a:lnTo>
                    <a:lnTo>
                      <a:pt x="4" y="7"/>
                    </a:lnTo>
                    <a:lnTo>
                      <a:pt x="4" y="7"/>
                    </a:lnTo>
                    <a:lnTo>
                      <a:pt x="0" y="7"/>
                    </a:lnTo>
                    <a:lnTo>
                      <a:pt x="0" y="11"/>
                    </a:lnTo>
                    <a:lnTo>
                      <a:pt x="0" y="11"/>
                    </a:lnTo>
                    <a:lnTo>
                      <a:pt x="0" y="11"/>
                    </a:lnTo>
                    <a:lnTo>
                      <a:pt x="0" y="11"/>
                    </a:lnTo>
                    <a:lnTo>
                      <a:pt x="0" y="11"/>
                    </a:lnTo>
                    <a:lnTo>
                      <a:pt x="0" y="15"/>
                    </a:lnTo>
                    <a:lnTo>
                      <a:pt x="0" y="15"/>
                    </a:lnTo>
                    <a:lnTo>
                      <a:pt x="0" y="15"/>
                    </a:lnTo>
                    <a:lnTo>
                      <a:pt x="0" y="15"/>
                    </a:lnTo>
                    <a:lnTo>
                      <a:pt x="4" y="15"/>
                    </a:lnTo>
                    <a:lnTo>
                      <a:pt x="4" y="15"/>
                    </a:lnTo>
                    <a:lnTo>
                      <a:pt x="4" y="18"/>
                    </a:lnTo>
                    <a:lnTo>
                      <a:pt x="4" y="18"/>
                    </a:lnTo>
                    <a:lnTo>
                      <a:pt x="4" y="1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25" name="Freeform 25"/>
              <p:cNvSpPr>
                <a:spLocks/>
              </p:cNvSpPr>
              <p:nvPr/>
            </p:nvSpPr>
            <p:spPr bwMode="auto">
              <a:xfrm>
                <a:off x="2014" y="1274"/>
                <a:ext cx="40" cy="15"/>
              </a:xfrm>
              <a:custGeom>
                <a:avLst/>
                <a:gdLst>
                  <a:gd name="T0" fmla="*/ 8 w 40"/>
                  <a:gd name="T1" fmla="*/ 11 h 15"/>
                  <a:gd name="T2" fmla="*/ 11 w 40"/>
                  <a:gd name="T3" fmla="*/ 11 h 15"/>
                  <a:gd name="T4" fmla="*/ 15 w 40"/>
                  <a:gd name="T5" fmla="*/ 11 h 15"/>
                  <a:gd name="T6" fmla="*/ 18 w 40"/>
                  <a:gd name="T7" fmla="*/ 11 h 15"/>
                  <a:gd name="T8" fmla="*/ 22 w 40"/>
                  <a:gd name="T9" fmla="*/ 11 h 15"/>
                  <a:gd name="T10" fmla="*/ 26 w 40"/>
                  <a:gd name="T11" fmla="*/ 11 h 15"/>
                  <a:gd name="T12" fmla="*/ 29 w 40"/>
                  <a:gd name="T13" fmla="*/ 11 h 15"/>
                  <a:gd name="T14" fmla="*/ 33 w 40"/>
                  <a:gd name="T15" fmla="*/ 11 h 15"/>
                  <a:gd name="T16" fmla="*/ 33 w 40"/>
                  <a:gd name="T17" fmla="*/ 15 h 15"/>
                  <a:gd name="T18" fmla="*/ 37 w 40"/>
                  <a:gd name="T19" fmla="*/ 15 h 15"/>
                  <a:gd name="T20" fmla="*/ 37 w 40"/>
                  <a:gd name="T21" fmla="*/ 11 h 15"/>
                  <a:gd name="T22" fmla="*/ 37 w 40"/>
                  <a:gd name="T23" fmla="*/ 11 h 15"/>
                  <a:gd name="T24" fmla="*/ 40 w 40"/>
                  <a:gd name="T25" fmla="*/ 11 h 15"/>
                  <a:gd name="T26" fmla="*/ 40 w 40"/>
                  <a:gd name="T27" fmla="*/ 8 h 15"/>
                  <a:gd name="T28" fmla="*/ 37 w 40"/>
                  <a:gd name="T29" fmla="*/ 8 h 15"/>
                  <a:gd name="T30" fmla="*/ 37 w 40"/>
                  <a:gd name="T31" fmla="*/ 4 h 15"/>
                  <a:gd name="T32" fmla="*/ 33 w 40"/>
                  <a:gd name="T33" fmla="*/ 4 h 15"/>
                  <a:gd name="T34" fmla="*/ 29 w 40"/>
                  <a:gd name="T35" fmla="*/ 4 h 15"/>
                  <a:gd name="T36" fmla="*/ 26 w 40"/>
                  <a:gd name="T37" fmla="*/ 0 h 15"/>
                  <a:gd name="T38" fmla="*/ 22 w 40"/>
                  <a:gd name="T39" fmla="*/ 0 h 15"/>
                  <a:gd name="T40" fmla="*/ 18 w 40"/>
                  <a:gd name="T41" fmla="*/ 0 h 15"/>
                  <a:gd name="T42" fmla="*/ 15 w 40"/>
                  <a:gd name="T43" fmla="*/ 0 h 15"/>
                  <a:gd name="T44" fmla="*/ 11 w 40"/>
                  <a:gd name="T45" fmla="*/ 0 h 15"/>
                  <a:gd name="T46" fmla="*/ 8 w 40"/>
                  <a:gd name="T47" fmla="*/ 4 h 15"/>
                  <a:gd name="T48" fmla="*/ 4 w 40"/>
                  <a:gd name="T49" fmla="*/ 4 h 15"/>
                  <a:gd name="T50" fmla="*/ 4 w 40"/>
                  <a:gd name="T51" fmla="*/ 4 h 15"/>
                  <a:gd name="T52" fmla="*/ 0 w 40"/>
                  <a:gd name="T53" fmla="*/ 8 h 15"/>
                  <a:gd name="T54" fmla="*/ 0 w 40"/>
                  <a:gd name="T55" fmla="*/ 8 h 15"/>
                  <a:gd name="T56" fmla="*/ 0 w 40"/>
                  <a:gd name="T57" fmla="*/ 8 h 15"/>
                  <a:gd name="T58" fmla="*/ 4 w 40"/>
                  <a:gd name="T59" fmla="*/ 11 h 15"/>
                  <a:gd name="T60" fmla="*/ 4 w 40"/>
                  <a:gd name="T61" fmla="*/ 11 h 15"/>
                  <a:gd name="T62" fmla="*/ 8 w 40"/>
                  <a:gd name="T63" fmla="*/ 11 h 15"/>
                  <a:gd name="T64" fmla="*/ 8 w 40"/>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15">
                    <a:moveTo>
                      <a:pt x="8" y="11"/>
                    </a:moveTo>
                    <a:lnTo>
                      <a:pt x="8" y="11"/>
                    </a:lnTo>
                    <a:lnTo>
                      <a:pt x="11" y="11"/>
                    </a:lnTo>
                    <a:lnTo>
                      <a:pt x="11" y="11"/>
                    </a:lnTo>
                    <a:lnTo>
                      <a:pt x="11" y="11"/>
                    </a:lnTo>
                    <a:lnTo>
                      <a:pt x="15" y="11"/>
                    </a:lnTo>
                    <a:lnTo>
                      <a:pt x="18" y="11"/>
                    </a:lnTo>
                    <a:lnTo>
                      <a:pt x="18" y="11"/>
                    </a:lnTo>
                    <a:lnTo>
                      <a:pt x="18" y="11"/>
                    </a:lnTo>
                    <a:lnTo>
                      <a:pt x="22" y="11"/>
                    </a:lnTo>
                    <a:lnTo>
                      <a:pt x="22" y="11"/>
                    </a:lnTo>
                    <a:lnTo>
                      <a:pt x="26" y="11"/>
                    </a:lnTo>
                    <a:lnTo>
                      <a:pt x="26" y="11"/>
                    </a:lnTo>
                    <a:lnTo>
                      <a:pt x="29" y="11"/>
                    </a:lnTo>
                    <a:lnTo>
                      <a:pt x="29" y="11"/>
                    </a:lnTo>
                    <a:lnTo>
                      <a:pt x="33" y="11"/>
                    </a:lnTo>
                    <a:lnTo>
                      <a:pt x="33" y="11"/>
                    </a:lnTo>
                    <a:lnTo>
                      <a:pt x="33" y="15"/>
                    </a:lnTo>
                    <a:lnTo>
                      <a:pt x="33" y="15"/>
                    </a:lnTo>
                    <a:lnTo>
                      <a:pt x="37" y="15"/>
                    </a:lnTo>
                    <a:lnTo>
                      <a:pt x="37" y="11"/>
                    </a:lnTo>
                    <a:lnTo>
                      <a:pt x="37" y="11"/>
                    </a:lnTo>
                    <a:lnTo>
                      <a:pt x="37" y="11"/>
                    </a:lnTo>
                    <a:lnTo>
                      <a:pt x="37" y="11"/>
                    </a:lnTo>
                    <a:lnTo>
                      <a:pt x="40" y="11"/>
                    </a:lnTo>
                    <a:lnTo>
                      <a:pt x="40" y="11"/>
                    </a:lnTo>
                    <a:lnTo>
                      <a:pt x="40" y="8"/>
                    </a:lnTo>
                    <a:lnTo>
                      <a:pt x="40" y="8"/>
                    </a:lnTo>
                    <a:lnTo>
                      <a:pt x="40" y="8"/>
                    </a:lnTo>
                    <a:lnTo>
                      <a:pt x="37" y="8"/>
                    </a:lnTo>
                    <a:lnTo>
                      <a:pt x="37" y="8"/>
                    </a:lnTo>
                    <a:lnTo>
                      <a:pt x="37" y="4"/>
                    </a:lnTo>
                    <a:lnTo>
                      <a:pt x="37" y="4"/>
                    </a:lnTo>
                    <a:lnTo>
                      <a:pt x="33" y="4"/>
                    </a:lnTo>
                    <a:lnTo>
                      <a:pt x="29" y="4"/>
                    </a:lnTo>
                    <a:lnTo>
                      <a:pt x="29" y="4"/>
                    </a:lnTo>
                    <a:lnTo>
                      <a:pt x="29" y="0"/>
                    </a:lnTo>
                    <a:lnTo>
                      <a:pt x="26" y="0"/>
                    </a:lnTo>
                    <a:lnTo>
                      <a:pt x="22" y="0"/>
                    </a:lnTo>
                    <a:lnTo>
                      <a:pt x="22" y="0"/>
                    </a:lnTo>
                    <a:lnTo>
                      <a:pt x="22" y="0"/>
                    </a:lnTo>
                    <a:lnTo>
                      <a:pt x="18" y="0"/>
                    </a:lnTo>
                    <a:lnTo>
                      <a:pt x="18" y="0"/>
                    </a:lnTo>
                    <a:lnTo>
                      <a:pt x="15" y="0"/>
                    </a:lnTo>
                    <a:lnTo>
                      <a:pt x="15" y="0"/>
                    </a:lnTo>
                    <a:lnTo>
                      <a:pt x="11" y="0"/>
                    </a:lnTo>
                    <a:lnTo>
                      <a:pt x="11" y="4"/>
                    </a:lnTo>
                    <a:lnTo>
                      <a:pt x="8" y="4"/>
                    </a:lnTo>
                    <a:lnTo>
                      <a:pt x="4" y="4"/>
                    </a:lnTo>
                    <a:lnTo>
                      <a:pt x="4" y="4"/>
                    </a:lnTo>
                    <a:lnTo>
                      <a:pt x="4" y="4"/>
                    </a:lnTo>
                    <a:lnTo>
                      <a:pt x="4" y="4"/>
                    </a:lnTo>
                    <a:lnTo>
                      <a:pt x="0" y="4"/>
                    </a:lnTo>
                    <a:lnTo>
                      <a:pt x="0" y="8"/>
                    </a:lnTo>
                    <a:lnTo>
                      <a:pt x="0" y="8"/>
                    </a:lnTo>
                    <a:lnTo>
                      <a:pt x="0" y="8"/>
                    </a:lnTo>
                    <a:lnTo>
                      <a:pt x="0" y="8"/>
                    </a:lnTo>
                    <a:lnTo>
                      <a:pt x="0" y="8"/>
                    </a:lnTo>
                    <a:lnTo>
                      <a:pt x="4" y="11"/>
                    </a:lnTo>
                    <a:lnTo>
                      <a:pt x="4" y="11"/>
                    </a:lnTo>
                    <a:lnTo>
                      <a:pt x="4" y="11"/>
                    </a:lnTo>
                    <a:lnTo>
                      <a:pt x="4" y="11"/>
                    </a:lnTo>
                    <a:lnTo>
                      <a:pt x="8" y="11"/>
                    </a:lnTo>
                    <a:lnTo>
                      <a:pt x="8" y="11"/>
                    </a:lnTo>
                    <a:lnTo>
                      <a:pt x="8" y="11"/>
                    </a:lnTo>
                    <a:lnTo>
                      <a:pt x="8"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26" name="Freeform 26"/>
              <p:cNvSpPr>
                <a:spLocks/>
              </p:cNvSpPr>
              <p:nvPr/>
            </p:nvSpPr>
            <p:spPr bwMode="auto">
              <a:xfrm>
                <a:off x="2029" y="1263"/>
                <a:ext cx="22" cy="11"/>
              </a:xfrm>
              <a:custGeom>
                <a:avLst/>
                <a:gdLst>
                  <a:gd name="T0" fmla="*/ 3 w 22"/>
                  <a:gd name="T1" fmla="*/ 8 h 11"/>
                  <a:gd name="T2" fmla="*/ 7 w 22"/>
                  <a:gd name="T3" fmla="*/ 8 h 11"/>
                  <a:gd name="T4" fmla="*/ 7 w 22"/>
                  <a:gd name="T5" fmla="*/ 8 h 11"/>
                  <a:gd name="T6" fmla="*/ 7 w 22"/>
                  <a:gd name="T7" fmla="*/ 8 h 11"/>
                  <a:gd name="T8" fmla="*/ 7 w 22"/>
                  <a:gd name="T9" fmla="*/ 8 h 11"/>
                  <a:gd name="T10" fmla="*/ 11 w 22"/>
                  <a:gd name="T11" fmla="*/ 8 h 11"/>
                  <a:gd name="T12" fmla="*/ 11 w 22"/>
                  <a:gd name="T13" fmla="*/ 8 h 11"/>
                  <a:gd name="T14" fmla="*/ 14 w 22"/>
                  <a:gd name="T15" fmla="*/ 11 h 11"/>
                  <a:gd name="T16" fmla="*/ 14 w 22"/>
                  <a:gd name="T17" fmla="*/ 11 h 11"/>
                  <a:gd name="T18" fmla="*/ 14 w 22"/>
                  <a:gd name="T19" fmla="*/ 11 h 11"/>
                  <a:gd name="T20" fmla="*/ 14 w 22"/>
                  <a:gd name="T21" fmla="*/ 11 h 11"/>
                  <a:gd name="T22" fmla="*/ 14 w 22"/>
                  <a:gd name="T23" fmla="*/ 11 h 11"/>
                  <a:gd name="T24" fmla="*/ 18 w 22"/>
                  <a:gd name="T25" fmla="*/ 11 h 11"/>
                  <a:gd name="T26" fmla="*/ 18 w 22"/>
                  <a:gd name="T27" fmla="*/ 11 h 11"/>
                  <a:gd name="T28" fmla="*/ 18 w 22"/>
                  <a:gd name="T29" fmla="*/ 11 h 11"/>
                  <a:gd name="T30" fmla="*/ 18 w 22"/>
                  <a:gd name="T31" fmla="*/ 11 h 11"/>
                  <a:gd name="T32" fmla="*/ 18 w 22"/>
                  <a:gd name="T33" fmla="*/ 8 h 11"/>
                  <a:gd name="T34" fmla="*/ 22 w 22"/>
                  <a:gd name="T35" fmla="*/ 8 h 11"/>
                  <a:gd name="T36" fmla="*/ 22 w 22"/>
                  <a:gd name="T37" fmla="*/ 8 h 11"/>
                  <a:gd name="T38" fmla="*/ 22 w 22"/>
                  <a:gd name="T39" fmla="*/ 8 h 11"/>
                  <a:gd name="T40" fmla="*/ 22 w 22"/>
                  <a:gd name="T41" fmla="*/ 8 h 11"/>
                  <a:gd name="T42" fmla="*/ 22 w 22"/>
                  <a:gd name="T43" fmla="*/ 4 h 11"/>
                  <a:gd name="T44" fmla="*/ 22 w 22"/>
                  <a:gd name="T45" fmla="*/ 4 h 11"/>
                  <a:gd name="T46" fmla="*/ 18 w 22"/>
                  <a:gd name="T47" fmla="*/ 4 h 11"/>
                  <a:gd name="T48" fmla="*/ 18 w 22"/>
                  <a:gd name="T49" fmla="*/ 4 h 11"/>
                  <a:gd name="T50" fmla="*/ 18 w 22"/>
                  <a:gd name="T51" fmla="*/ 4 h 11"/>
                  <a:gd name="T52" fmla="*/ 18 w 22"/>
                  <a:gd name="T53" fmla="*/ 0 h 11"/>
                  <a:gd name="T54" fmla="*/ 18 w 22"/>
                  <a:gd name="T55" fmla="*/ 0 h 11"/>
                  <a:gd name="T56" fmla="*/ 14 w 22"/>
                  <a:gd name="T57" fmla="*/ 0 h 11"/>
                  <a:gd name="T58" fmla="*/ 14 w 22"/>
                  <a:gd name="T59" fmla="*/ 0 h 11"/>
                  <a:gd name="T60" fmla="*/ 14 w 22"/>
                  <a:gd name="T61" fmla="*/ 0 h 11"/>
                  <a:gd name="T62" fmla="*/ 14 w 22"/>
                  <a:gd name="T63" fmla="*/ 0 h 11"/>
                  <a:gd name="T64" fmla="*/ 11 w 22"/>
                  <a:gd name="T65" fmla="*/ 0 h 11"/>
                  <a:gd name="T66" fmla="*/ 11 w 22"/>
                  <a:gd name="T67" fmla="*/ 0 h 11"/>
                  <a:gd name="T68" fmla="*/ 11 w 22"/>
                  <a:gd name="T69" fmla="*/ 0 h 11"/>
                  <a:gd name="T70" fmla="*/ 7 w 22"/>
                  <a:gd name="T71" fmla="*/ 0 h 11"/>
                  <a:gd name="T72" fmla="*/ 7 w 22"/>
                  <a:gd name="T73" fmla="*/ 0 h 11"/>
                  <a:gd name="T74" fmla="*/ 7 w 22"/>
                  <a:gd name="T75" fmla="*/ 0 h 11"/>
                  <a:gd name="T76" fmla="*/ 7 w 22"/>
                  <a:gd name="T77" fmla="*/ 0 h 11"/>
                  <a:gd name="T78" fmla="*/ 3 w 22"/>
                  <a:gd name="T79" fmla="*/ 0 h 11"/>
                  <a:gd name="T80" fmla="*/ 3 w 22"/>
                  <a:gd name="T81" fmla="*/ 0 h 11"/>
                  <a:gd name="T82" fmla="*/ 3 w 22"/>
                  <a:gd name="T83" fmla="*/ 0 h 11"/>
                  <a:gd name="T84" fmla="*/ 3 w 22"/>
                  <a:gd name="T85" fmla="*/ 0 h 11"/>
                  <a:gd name="T86" fmla="*/ 0 w 22"/>
                  <a:gd name="T87" fmla="*/ 0 h 11"/>
                  <a:gd name="T88" fmla="*/ 0 w 22"/>
                  <a:gd name="T89" fmla="*/ 4 h 11"/>
                  <a:gd name="T90" fmla="*/ 0 w 22"/>
                  <a:gd name="T91" fmla="*/ 4 h 11"/>
                  <a:gd name="T92" fmla="*/ 0 w 22"/>
                  <a:gd name="T93" fmla="*/ 4 h 11"/>
                  <a:gd name="T94" fmla="*/ 0 w 22"/>
                  <a:gd name="T95" fmla="*/ 4 h 11"/>
                  <a:gd name="T96" fmla="*/ 0 w 22"/>
                  <a:gd name="T97" fmla="*/ 4 h 11"/>
                  <a:gd name="T98" fmla="*/ 0 w 22"/>
                  <a:gd name="T99" fmla="*/ 4 h 11"/>
                  <a:gd name="T100" fmla="*/ 0 w 22"/>
                  <a:gd name="T101" fmla="*/ 8 h 11"/>
                  <a:gd name="T102" fmla="*/ 0 w 22"/>
                  <a:gd name="T103" fmla="*/ 8 h 11"/>
                  <a:gd name="T104" fmla="*/ 0 w 22"/>
                  <a:gd name="T105" fmla="*/ 8 h 11"/>
                  <a:gd name="T106" fmla="*/ 0 w 22"/>
                  <a:gd name="T107" fmla="*/ 8 h 11"/>
                  <a:gd name="T108" fmla="*/ 3 w 22"/>
                  <a:gd name="T109" fmla="*/ 8 h 11"/>
                  <a:gd name="T110" fmla="*/ 3 w 22"/>
                  <a:gd name="T111" fmla="*/ 8 h 11"/>
                  <a:gd name="T112" fmla="*/ 3 w 22"/>
                  <a:gd name="T113" fmla="*/ 8 h 11"/>
                  <a:gd name="T114" fmla="*/ 3 w 22"/>
                  <a:gd name="T115" fmla="*/ 8 h 11"/>
                  <a:gd name="T116" fmla="*/ 3 w 22"/>
                  <a:gd name="T117" fmla="*/ 8 h 11"/>
                  <a:gd name="T118" fmla="*/ 3 w 22"/>
                  <a:gd name="T1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 h="11">
                    <a:moveTo>
                      <a:pt x="3" y="8"/>
                    </a:moveTo>
                    <a:lnTo>
                      <a:pt x="7" y="8"/>
                    </a:lnTo>
                    <a:lnTo>
                      <a:pt x="7" y="8"/>
                    </a:lnTo>
                    <a:lnTo>
                      <a:pt x="7" y="8"/>
                    </a:lnTo>
                    <a:lnTo>
                      <a:pt x="7" y="8"/>
                    </a:lnTo>
                    <a:lnTo>
                      <a:pt x="11" y="8"/>
                    </a:lnTo>
                    <a:lnTo>
                      <a:pt x="11" y="8"/>
                    </a:lnTo>
                    <a:lnTo>
                      <a:pt x="14" y="11"/>
                    </a:lnTo>
                    <a:lnTo>
                      <a:pt x="14" y="11"/>
                    </a:lnTo>
                    <a:lnTo>
                      <a:pt x="14" y="11"/>
                    </a:lnTo>
                    <a:lnTo>
                      <a:pt x="14" y="11"/>
                    </a:lnTo>
                    <a:lnTo>
                      <a:pt x="14" y="11"/>
                    </a:lnTo>
                    <a:lnTo>
                      <a:pt x="18" y="11"/>
                    </a:lnTo>
                    <a:lnTo>
                      <a:pt x="18" y="11"/>
                    </a:lnTo>
                    <a:lnTo>
                      <a:pt x="18" y="11"/>
                    </a:lnTo>
                    <a:lnTo>
                      <a:pt x="18" y="11"/>
                    </a:lnTo>
                    <a:lnTo>
                      <a:pt x="18" y="8"/>
                    </a:lnTo>
                    <a:lnTo>
                      <a:pt x="22" y="8"/>
                    </a:lnTo>
                    <a:lnTo>
                      <a:pt x="22" y="8"/>
                    </a:lnTo>
                    <a:lnTo>
                      <a:pt x="22" y="8"/>
                    </a:lnTo>
                    <a:lnTo>
                      <a:pt x="22" y="8"/>
                    </a:lnTo>
                    <a:lnTo>
                      <a:pt x="22" y="4"/>
                    </a:lnTo>
                    <a:lnTo>
                      <a:pt x="22" y="4"/>
                    </a:lnTo>
                    <a:lnTo>
                      <a:pt x="18" y="4"/>
                    </a:lnTo>
                    <a:lnTo>
                      <a:pt x="18" y="4"/>
                    </a:lnTo>
                    <a:lnTo>
                      <a:pt x="18" y="4"/>
                    </a:lnTo>
                    <a:lnTo>
                      <a:pt x="18" y="0"/>
                    </a:lnTo>
                    <a:lnTo>
                      <a:pt x="18" y="0"/>
                    </a:lnTo>
                    <a:lnTo>
                      <a:pt x="14" y="0"/>
                    </a:lnTo>
                    <a:lnTo>
                      <a:pt x="14" y="0"/>
                    </a:lnTo>
                    <a:lnTo>
                      <a:pt x="14" y="0"/>
                    </a:lnTo>
                    <a:lnTo>
                      <a:pt x="14" y="0"/>
                    </a:lnTo>
                    <a:lnTo>
                      <a:pt x="11" y="0"/>
                    </a:lnTo>
                    <a:lnTo>
                      <a:pt x="11" y="0"/>
                    </a:lnTo>
                    <a:lnTo>
                      <a:pt x="11" y="0"/>
                    </a:lnTo>
                    <a:lnTo>
                      <a:pt x="7" y="0"/>
                    </a:lnTo>
                    <a:lnTo>
                      <a:pt x="7" y="0"/>
                    </a:lnTo>
                    <a:lnTo>
                      <a:pt x="7" y="0"/>
                    </a:lnTo>
                    <a:lnTo>
                      <a:pt x="7" y="0"/>
                    </a:lnTo>
                    <a:lnTo>
                      <a:pt x="3" y="0"/>
                    </a:lnTo>
                    <a:lnTo>
                      <a:pt x="3" y="0"/>
                    </a:lnTo>
                    <a:lnTo>
                      <a:pt x="3" y="0"/>
                    </a:lnTo>
                    <a:lnTo>
                      <a:pt x="3" y="0"/>
                    </a:lnTo>
                    <a:lnTo>
                      <a:pt x="0" y="0"/>
                    </a:lnTo>
                    <a:lnTo>
                      <a:pt x="0" y="4"/>
                    </a:lnTo>
                    <a:lnTo>
                      <a:pt x="0" y="4"/>
                    </a:lnTo>
                    <a:lnTo>
                      <a:pt x="0" y="4"/>
                    </a:lnTo>
                    <a:lnTo>
                      <a:pt x="0" y="4"/>
                    </a:lnTo>
                    <a:lnTo>
                      <a:pt x="0" y="4"/>
                    </a:lnTo>
                    <a:lnTo>
                      <a:pt x="0" y="4"/>
                    </a:lnTo>
                    <a:lnTo>
                      <a:pt x="0" y="8"/>
                    </a:lnTo>
                    <a:lnTo>
                      <a:pt x="0" y="8"/>
                    </a:lnTo>
                    <a:lnTo>
                      <a:pt x="0" y="8"/>
                    </a:lnTo>
                    <a:lnTo>
                      <a:pt x="0" y="8"/>
                    </a:lnTo>
                    <a:lnTo>
                      <a:pt x="3" y="8"/>
                    </a:lnTo>
                    <a:lnTo>
                      <a:pt x="3" y="8"/>
                    </a:lnTo>
                    <a:lnTo>
                      <a:pt x="3" y="8"/>
                    </a:lnTo>
                    <a:lnTo>
                      <a:pt x="3" y="8"/>
                    </a:lnTo>
                    <a:lnTo>
                      <a:pt x="3" y="8"/>
                    </a:lnTo>
                    <a:lnTo>
                      <a:pt x="3" y="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27" name="Freeform 27"/>
              <p:cNvSpPr>
                <a:spLocks/>
              </p:cNvSpPr>
              <p:nvPr/>
            </p:nvSpPr>
            <p:spPr bwMode="auto">
              <a:xfrm>
                <a:off x="1970" y="1329"/>
                <a:ext cx="172" cy="245"/>
              </a:xfrm>
              <a:custGeom>
                <a:avLst/>
                <a:gdLst>
                  <a:gd name="T0" fmla="*/ 26 w 172"/>
                  <a:gd name="T1" fmla="*/ 18 h 245"/>
                  <a:gd name="T2" fmla="*/ 30 w 172"/>
                  <a:gd name="T3" fmla="*/ 22 h 245"/>
                  <a:gd name="T4" fmla="*/ 30 w 172"/>
                  <a:gd name="T5" fmla="*/ 26 h 245"/>
                  <a:gd name="T6" fmla="*/ 33 w 172"/>
                  <a:gd name="T7" fmla="*/ 29 h 245"/>
                  <a:gd name="T8" fmla="*/ 37 w 172"/>
                  <a:gd name="T9" fmla="*/ 51 h 245"/>
                  <a:gd name="T10" fmla="*/ 33 w 172"/>
                  <a:gd name="T11" fmla="*/ 80 h 245"/>
                  <a:gd name="T12" fmla="*/ 19 w 172"/>
                  <a:gd name="T13" fmla="*/ 106 h 245"/>
                  <a:gd name="T14" fmla="*/ 8 w 172"/>
                  <a:gd name="T15" fmla="*/ 132 h 245"/>
                  <a:gd name="T16" fmla="*/ 0 w 172"/>
                  <a:gd name="T17" fmla="*/ 157 h 245"/>
                  <a:gd name="T18" fmla="*/ 0 w 172"/>
                  <a:gd name="T19" fmla="*/ 179 h 245"/>
                  <a:gd name="T20" fmla="*/ 8 w 172"/>
                  <a:gd name="T21" fmla="*/ 201 h 245"/>
                  <a:gd name="T22" fmla="*/ 22 w 172"/>
                  <a:gd name="T23" fmla="*/ 223 h 245"/>
                  <a:gd name="T24" fmla="*/ 52 w 172"/>
                  <a:gd name="T25" fmla="*/ 241 h 245"/>
                  <a:gd name="T26" fmla="*/ 88 w 172"/>
                  <a:gd name="T27" fmla="*/ 245 h 245"/>
                  <a:gd name="T28" fmla="*/ 124 w 172"/>
                  <a:gd name="T29" fmla="*/ 238 h 245"/>
                  <a:gd name="T30" fmla="*/ 154 w 172"/>
                  <a:gd name="T31" fmla="*/ 212 h 245"/>
                  <a:gd name="T32" fmla="*/ 168 w 172"/>
                  <a:gd name="T33" fmla="*/ 186 h 245"/>
                  <a:gd name="T34" fmla="*/ 172 w 172"/>
                  <a:gd name="T35" fmla="*/ 157 h 245"/>
                  <a:gd name="T36" fmla="*/ 168 w 172"/>
                  <a:gd name="T37" fmla="*/ 132 h 245"/>
                  <a:gd name="T38" fmla="*/ 161 w 172"/>
                  <a:gd name="T39" fmla="*/ 106 h 245"/>
                  <a:gd name="T40" fmla="*/ 146 w 172"/>
                  <a:gd name="T41" fmla="*/ 80 h 245"/>
                  <a:gd name="T42" fmla="*/ 132 w 172"/>
                  <a:gd name="T43" fmla="*/ 59 h 245"/>
                  <a:gd name="T44" fmla="*/ 121 w 172"/>
                  <a:gd name="T45" fmla="*/ 40 h 245"/>
                  <a:gd name="T46" fmla="*/ 113 w 172"/>
                  <a:gd name="T47" fmla="*/ 15 h 245"/>
                  <a:gd name="T48" fmla="*/ 113 w 172"/>
                  <a:gd name="T49" fmla="*/ 4 h 245"/>
                  <a:gd name="T50" fmla="*/ 110 w 172"/>
                  <a:gd name="T51" fmla="*/ 0 h 245"/>
                  <a:gd name="T52" fmla="*/ 106 w 172"/>
                  <a:gd name="T53" fmla="*/ 4 h 245"/>
                  <a:gd name="T54" fmla="*/ 103 w 172"/>
                  <a:gd name="T55" fmla="*/ 7 h 245"/>
                  <a:gd name="T56" fmla="*/ 106 w 172"/>
                  <a:gd name="T57" fmla="*/ 29 h 245"/>
                  <a:gd name="T58" fmla="*/ 113 w 172"/>
                  <a:gd name="T59" fmla="*/ 55 h 245"/>
                  <a:gd name="T60" fmla="*/ 128 w 172"/>
                  <a:gd name="T61" fmla="*/ 73 h 245"/>
                  <a:gd name="T62" fmla="*/ 143 w 172"/>
                  <a:gd name="T63" fmla="*/ 99 h 245"/>
                  <a:gd name="T64" fmla="*/ 157 w 172"/>
                  <a:gd name="T65" fmla="*/ 143 h 245"/>
                  <a:gd name="T66" fmla="*/ 150 w 172"/>
                  <a:gd name="T67" fmla="*/ 197 h 245"/>
                  <a:gd name="T68" fmla="*/ 117 w 172"/>
                  <a:gd name="T69" fmla="*/ 230 h 245"/>
                  <a:gd name="T70" fmla="*/ 66 w 172"/>
                  <a:gd name="T71" fmla="*/ 234 h 245"/>
                  <a:gd name="T72" fmla="*/ 30 w 172"/>
                  <a:gd name="T73" fmla="*/ 216 h 245"/>
                  <a:gd name="T74" fmla="*/ 15 w 172"/>
                  <a:gd name="T75" fmla="*/ 194 h 245"/>
                  <a:gd name="T76" fmla="*/ 8 w 172"/>
                  <a:gd name="T77" fmla="*/ 172 h 245"/>
                  <a:gd name="T78" fmla="*/ 11 w 172"/>
                  <a:gd name="T79" fmla="*/ 146 h 245"/>
                  <a:gd name="T80" fmla="*/ 15 w 172"/>
                  <a:gd name="T81" fmla="*/ 132 h 245"/>
                  <a:gd name="T82" fmla="*/ 22 w 172"/>
                  <a:gd name="T83" fmla="*/ 117 h 245"/>
                  <a:gd name="T84" fmla="*/ 30 w 172"/>
                  <a:gd name="T85" fmla="*/ 106 h 245"/>
                  <a:gd name="T86" fmla="*/ 33 w 172"/>
                  <a:gd name="T87" fmla="*/ 95 h 245"/>
                  <a:gd name="T88" fmla="*/ 41 w 172"/>
                  <a:gd name="T89" fmla="*/ 77 h 245"/>
                  <a:gd name="T90" fmla="*/ 41 w 172"/>
                  <a:gd name="T91" fmla="*/ 55 h 245"/>
                  <a:gd name="T92" fmla="*/ 41 w 172"/>
                  <a:gd name="T93" fmla="*/ 37 h 245"/>
                  <a:gd name="T94" fmla="*/ 33 w 172"/>
                  <a:gd name="T95" fmla="*/ 18 h 245"/>
                  <a:gd name="T96" fmla="*/ 26 w 172"/>
                  <a:gd name="T97" fmla="*/ 11 h 245"/>
                  <a:gd name="T98" fmla="*/ 26 w 172"/>
                  <a:gd name="T99" fmla="*/ 1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245">
                    <a:moveTo>
                      <a:pt x="26" y="15"/>
                    </a:moveTo>
                    <a:lnTo>
                      <a:pt x="26" y="18"/>
                    </a:lnTo>
                    <a:lnTo>
                      <a:pt x="26" y="18"/>
                    </a:lnTo>
                    <a:lnTo>
                      <a:pt x="26" y="18"/>
                    </a:lnTo>
                    <a:lnTo>
                      <a:pt x="30" y="18"/>
                    </a:lnTo>
                    <a:lnTo>
                      <a:pt x="30" y="22"/>
                    </a:lnTo>
                    <a:lnTo>
                      <a:pt x="30" y="22"/>
                    </a:lnTo>
                    <a:lnTo>
                      <a:pt x="30" y="22"/>
                    </a:lnTo>
                    <a:lnTo>
                      <a:pt x="30" y="22"/>
                    </a:lnTo>
                    <a:lnTo>
                      <a:pt x="30" y="22"/>
                    </a:lnTo>
                    <a:lnTo>
                      <a:pt x="30" y="26"/>
                    </a:lnTo>
                    <a:lnTo>
                      <a:pt x="30" y="26"/>
                    </a:lnTo>
                    <a:lnTo>
                      <a:pt x="33" y="26"/>
                    </a:lnTo>
                    <a:lnTo>
                      <a:pt x="33" y="26"/>
                    </a:lnTo>
                    <a:lnTo>
                      <a:pt x="33" y="29"/>
                    </a:lnTo>
                    <a:lnTo>
                      <a:pt x="33" y="29"/>
                    </a:lnTo>
                    <a:lnTo>
                      <a:pt x="33" y="29"/>
                    </a:lnTo>
                    <a:lnTo>
                      <a:pt x="33" y="37"/>
                    </a:lnTo>
                    <a:lnTo>
                      <a:pt x="37" y="44"/>
                    </a:lnTo>
                    <a:lnTo>
                      <a:pt x="37" y="51"/>
                    </a:lnTo>
                    <a:lnTo>
                      <a:pt x="37" y="59"/>
                    </a:lnTo>
                    <a:lnTo>
                      <a:pt x="37" y="66"/>
                    </a:lnTo>
                    <a:lnTo>
                      <a:pt x="33" y="73"/>
                    </a:lnTo>
                    <a:lnTo>
                      <a:pt x="33" y="80"/>
                    </a:lnTo>
                    <a:lnTo>
                      <a:pt x="30" y="84"/>
                    </a:lnTo>
                    <a:lnTo>
                      <a:pt x="26" y="91"/>
                    </a:lnTo>
                    <a:lnTo>
                      <a:pt x="22" y="99"/>
                    </a:lnTo>
                    <a:lnTo>
                      <a:pt x="19" y="106"/>
                    </a:lnTo>
                    <a:lnTo>
                      <a:pt x="15" y="113"/>
                    </a:lnTo>
                    <a:lnTo>
                      <a:pt x="11" y="117"/>
                    </a:lnTo>
                    <a:lnTo>
                      <a:pt x="8" y="124"/>
                    </a:lnTo>
                    <a:lnTo>
                      <a:pt x="8" y="132"/>
                    </a:lnTo>
                    <a:lnTo>
                      <a:pt x="4" y="139"/>
                    </a:lnTo>
                    <a:lnTo>
                      <a:pt x="0" y="143"/>
                    </a:lnTo>
                    <a:lnTo>
                      <a:pt x="0" y="150"/>
                    </a:lnTo>
                    <a:lnTo>
                      <a:pt x="0" y="157"/>
                    </a:lnTo>
                    <a:lnTo>
                      <a:pt x="0" y="161"/>
                    </a:lnTo>
                    <a:lnTo>
                      <a:pt x="0" y="168"/>
                    </a:lnTo>
                    <a:lnTo>
                      <a:pt x="0" y="175"/>
                    </a:lnTo>
                    <a:lnTo>
                      <a:pt x="0" y="179"/>
                    </a:lnTo>
                    <a:lnTo>
                      <a:pt x="0" y="186"/>
                    </a:lnTo>
                    <a:lnTo>
                      <a:pt x="4" y="190"/>
                    </a:lnTo>
                    <a:lnTo>
                      <a:pt x="4" y="197"/>
                    </a:lnTo>
                    <a:lnTo>
                      <a:pt x="8" y="201"/>
                    </a:lnTo>
                    <a:lnTo>
                      <a:pt x="11" y="208"/>
                    </a:lnTo>
                    <a:lnTo>
                      <a:pt x="11" y="212"/>
                    </a:lnTo>
                    <a:lnTo>
                      <a:pt x="19" y="216"/>
                    </a:lnTo>
                    <a:lnTo>
                      <a:pt x="22" y="223"/>
                    </a:lnTo>
                    <a:lnTo>
                      <a:pt x="26" y="227"/>
                    </a:lnTo>
                    <a:lnTo>
                      <a:pt x="33" y="230"/>
                    </a:lnTo>
                    <a:lnTo>
                      <a:pt x="44" y="238"/>
                    </a:lnTo>
                    <a:lnTo>
                      <a:pt x="52" y="241"/>
                    </a:lnTo>
                    <a:lnTo>
                      <a:pt x="62" y="241"/>
                    </a:lnTo>
                    <a:lnTo>
                      <a:pt x="70" y="245"/>
                    </a:lnTo>
                    <a:lnTo>
                      <a:pt x="81" y="245"/>
                    </a:lnTo>
                    <a:lnTo>
                      <a:pt x="88" y="245"/>
                    </a:lnTo>
                    <a:lnTo>
                      <a:pt x="99" y="245"/>
                    </a:lnTo>
                    <a:lnTo>
                      <a:pt x="110" y="241"/>
                    </a:lnTo>
                    <a:lnTo>
                      <a:pt x="117" y="241"/>
                    </a:lnTo>
                    <a:lnTo>
                      <a:pt x="124" y="238"/>
                    </a:lnTo>
                    <a:lnTo>
                      <a:pt x="132" y="234"/>
                    </a:lnTo>
                    <a:lnTo>
                      <a:pt x="143" y="227"/>
                    </a:lnTo>
                    <a:lnTo>
                      <a:pt x="146" y="219"/>
                    </a:lnTo>
                    <a:lnTo>
                      <a:pt x="154" y="212"/>
                    </a:lnTo>
                    <a:lnTo>
                      <a:pt x="157" y="205"/>
                    </a:lnTo>
                    <a:lnTo>
                      <a:pt x="161" y="197"/>
                    </a:lnTo>
                    <a:lnTo>
                      <a:pt x="165" y="190"/>
                    </a:lnTo>
                    <a:lnTo>
                      <a:pt x="168" y="186"/>
                    </a:lnTo>
                    <a:lnTo>
                      <a:pt x="168" y="179"/>
                    </a:lnTo>
                    <a:lnTo>
                      <a:pt x="168" y="172"/>
                    </a:lnTo>
                    <a:lnTo>
                      <a:pt x="172" y="164"/>
                    </a:lnTo>
                    <a:lnTo>
                      <a:pt x="172" y="157"/>
                    </a:lnTo>
                    <a:lnTo>
                      <a:pt x="172" y="150"/>
                    </a:lnTo>
                    <a:lnTo>
                      <a:pt x="172" y="143"/>
                    </a:lnTo>
                    <a:lnTo>
                      <a:pt x="172" y="139"/>
                    </a:lnTo>
                    <a:lnTo>
                      <a:pt x="168" y="132"/>
                    </a:lnTo>
                    <a:lnTo>
                      <a:pt x="168" y="124"/>
                    </a:lnTo>
                    <a:lnTo>
                      <a:pt x="165" y="117"/>
                    </a:lnTo>
                    <a:lnTo>
                      <a:pt x="165" y="110"/>
                    </a:lnTo>
                    <a:lnTo>
                      <a:pt x="161" y="106"/>
                    </a:lnTo>
                    <a:lnTo>
                      <a:pt x="157" y="99"/>
                    </a:lnTo>
                    <a:lnTo>
                      <a:pt x="154" y="91"/>
                    </a:lnTo>
                    <a:lnTo>
                      <a:pt x="150" y="84"/>
                    </a:lnTo>
                    <a:lnTo>
                      <a:pt x="146" y="80"/>
                    </a:lnTo>
                    <a:lnTo>
                      <a:pt x="143" y="77"/>
                    </a:lnTo>
                    <a:lnTo>
                      <a:pt x="139" y="69"/>
                    </a:lnTo>
                    <a:lnTo>
                      <a:pt x="135" y="66"/>
                    </a:lnTo>
                    <a:lnTo>
                      <a:pt x="132" y="59"/>
                    </a:lnTo>
                    <a:lnTo>
                      <a:pt x="128" y="55"/>
                    </a:lnTo>
                    <a:lnTo>
                      <a:pt x="124" y="51"/>
                    </a:lnTo>
                    <a:lnTo>
                      <a:pt x="124" y="44"/>
                    </a:lnTo>
                    <a:lnTo>
                      <a:pt x="121" y="40"/>
                    </a:lnTo>
                    <a:lnTo>
                      <a:pt x="121" y="33"/>
                    </a:lnTo>
                    <a:lnTo>
                      <a:pt x="117" y="29"/>
                    </a:lnTo>
                    <a:lnTo>
                      <a:pt x="117" y="22"/>
                    </a:lnTo>
                    <a:lnTo>
                      <a:pt x="113" y="15"/>
                    </a:lnTo>
                    <a:lnTo>
                      <a:pt x="113" y="7"/>
                    </a:lnTo>
                    <a:lnTo>
                      <a:pt x="113" y="7"/>
                    </a:lnTo>
                    <a:lnTo>
                      <a:pt x="113" y="4"/>
                    </a:lnTo>
                    <a:lnTo>
                      <a:pt x="113" y="4"/>
                    </a:lnTo>
                    <a:lnTo>
                      <a:pt x="113" y="4"/>
                    </a:lnTo>
                    <a:lnTo>
                      <a:pt x="113" y="4"/>
                    </a:lnTo>
                    <a:lnTo>
                      <a:pt x="110" y="4"/>
                    </a:lnTo>
                    <a:lnTo>
                      <a:pt x="110" y="0"/>
                    </a:lnTo>
                    <a:lnTo>
                      <a:pt x="110" y="0"/>
                    </a:lnTo>
                    <a:lnTo>
                      <a:pt x="110" y="0"/>
                    </a:lnTo>
                    <a:lnTo>
                      <a:pt x="106" y="4"/>
                    </a:lnTo>
                    <a:lnTo>
                      <a:pt x="106" y="4"/>
                    </a:lnTo>
                    <a:lnTo>
                      <a:pt x="103" y="4"/>
                    </a:lnTo>
                    <a:lnTo>
                      <a:pt x="103" y="4"/>
                    </a:lnTo>
                    <a:lnTo>
                      <a:pt x="103" y="4"/>
                    </a:lnTo>
                    <a:lnTo>
                      <a:pt x="103" y="7"/>
                    </a:lnTo>
                    <a:lnTo>
                      <a:pt x="103" y="7"/>
                    </a:lnTo>
                    <a:lnTo>
                      <a:pt x="103" y="15"/>
                    </a:lnTo>
                    <a:lnTo>
                      <a:pt x="103" y="22"/>
                    </a:lnTo>
                    <a:lnTo>
                      <a:pt x="106" y="29"/>
                    </a:lnTo>
                    <a:lnTo>
                      <a:pt x="106" y="37"/>
                    </a:lnTo>
                    <a:lnTo>
                      <a:pt x="110" y="44"/>
                    </a:lnTo>
                    <a:lnTo>
                      <a:pt x="110" y="48"/>
                    </a:lnTo>
                    <a:lnTo>
                      <a:pt x="113" y="55"/>
                    </a:lnTo>
                    <a:lnTo>
                      <a:pt x="117" y="59"/>
                    </a:lnTo>
                    <a:lnTo>
                      <a:pt x="121" y="62"/>
                    </a:lnTo>
                    <a:lnTo>
                      <a:pt x="124" y="69"/>
                    </a:lnTo>
                    <a:lnTo>
                      <a:pt x="128" y="73"/>
                    </a:lnTo>
                    <a:lnTo>
                      <a:pt x="132" y="80"/>
                    </a:lnTo>
                    <a:lnTo>
                      <a:pt x="135" y="84"/>
                    </a:lnTo>
                    <a:lnTo>
                      <a:pt x="139" y="91"/>
                    </a:lnTo>
                    <a:lnTo>
                      <a:pt x="143" y="99"/>
                    </a:lnTo>
                    <a:lnTo>
                      <a:pt x="146" y="102"/>
                    </a:lnTo>
                    <a:lnTo>
                      <a:pt x="154" y="117"/>
                    </a:lnTo>
                    <a:lnTo>
                      <a:pt x="157" y="132"/>
                    </a:lnTo>
                    <a:lnTo>
                      <a:pt x="157" y="143"/>
                    </a:lnTo>
                    <a:lnTo>
                      <a:pt x="157" y="157"/>
                    </a:lnTo>
                    <a:lnTo>
                      <a:pt x="157" y="172"/>
                    </a:lnTo>
                    <a:lnTo>
                      <a:pt x="154" y="183"/>
                    </a:lnTo>
                    <a:lnTo>
                      <a:pt x="150" y="197"/>
                    </a:lnTo>
                    <a:lnTo>
                      <a:pt x="143" y="208"/>
                    </a:lnTo>
                    <a:lnTo>
                      <a:pt x="135" y="216"/>
                    </a:lnTo>
                    <a:lnTo>
                      <a:pt x="128" y="227"/>
                    </a:lnTo>
                    <a:lnTo>
                      <a:pt x="117" y="230"/>
                    </a:lnTo>
                    <a:lnTo>
                      <a:pt x="106" y="234"/>
                    </a:lnTo>
                    <a:lnTo>
                      <a:pt x="95" y="238"/>
                    </a:lnTo>
                    <a:lnTo>
                      <a:pt x="77" y="238"/>
                    </a:lnTo>
                    <a:lnTo>
                      <a:pt x="66" y="234"/>
                    </a:lnTo>
                    <a:lnTo>
                      <a:pt x="48" y="227"/>
                    </a:lnTo>
                    <a:lnTo>
                      <a:pt x="41" y="223"/>
                    </a:lnTo>
                    <a:lnTo>
                      <a:pt x="37" y="219"/>
                    </a:lnTo>
                    <a:lnTo>
                      <a:pt x="30" y="216"/>
                    </a:lnTo>
                    <a:lnTo>
                      <a:pt x="26" y="212"/>
                    </a:lnTo>
                    <a:lnTo>
                      <a:pt x="22" y="208"/>
                    </a:lnTo>
                    <a:lnTo>
                      <a:pt x="19" y="201"/>
                    </a:lnTo>
                    <a:lnTo>
                      <a:pt x="15" y="194"/>
                    </a:lnTo>
                    <a:lnTo>
                      <a:pt x="11" y="190"/>
                    </a:lnTo>
                    <a:lnTo>
                      <a:pt x="11" y="186"/>
                    </a:lnTo>
                    <a:lnTo>
                      <a:pt x="11" y="179"/>
                    </a:lnTo>
                    <a:lnTo>
                      <a:pt x="8" y="172"/>
                    </a:lnTo>
                    <a:lnTo>
                      <a:pt x="8" y="164"/>
                    </a:lnTo>
                    <a:lnTo>
                      <a:pt x="8" y="161"/>
                    </a:lnTo>
                    <a:lnTo>
                      <a:pt x="8" y="154"/>
                    </a:lnTo>
                    <a:lnTo>
                      <a:pt x="11" y="146"/>
                    </a:lnTo>
                    <a:lnTo>
                      <a:pt x="11" y="139"/>
                    </a:lnTo>
                    <a:lnTo>
                      <a:pt x="11" y="135"/>
                    </a:lnTo>
                    <a:lnTo>
                      <a:pt x="15" y="135"/>
                    </a:lnTo>
                    <a:lnTo>
                      <a:pt x="15" y="132"/>
                    </a:lnTo>
                    <a:lnTo>
                      <a:pt x="19" y="128"/>
                    </a:lnTo>
                    <a:lnTo>
                      <a:pt x="19" y="124"/>
                    </a:lnTo>
                    <a:lnTo>
                      <a:pt x="19" y="121"/>
                    </a:lnTo>
                    <a:lnTo>
                      <a:pt x="22" y="117"/>
                    </a:lnTo>
                    <a:lnTo>
                      <a:pt x="22" y="113"/>
                    </a:lnTo>
                    <a:lnTo>
                      <a:pt x="26" y="113"/>
                    </a:lnTo>
                    <a:lnTo>
                      <a:pt x="26" y="110"/>
                    </a:lnTo>
                    <a:lnTo>
                      <a:pt x="30" y="106"/>
                    </a:lnTo>
                    <a:lnTo>
                      <a:pt x="30" y="102"/>
                    </a:lnTo>
                    <a:lnTo>
                      <a:pt x="30" y="99"/>
                    </a:lnTo>
                    <a:lnTo>
                      <a:pt x="33" y="99"/>
                    </a:lnTo>
                    <a:lnTo>
                      <a:pt x="33" y="95"/>
                    </a:lnTo>
                    <a:lnTo>
                      <a:pt x="33" y="91"/>
                    </a:lnTo>
                    <a:lnTo>
                      <a:pt x="37" y="84"/>
                    </a:lnTo>
                    <a:lnTo>
                      <a:pt x="37" y="80"/>
                    </a:lnTo>
                    <a:lnTo>
                      <a:pt x="41" y="77"/>
                    </a:lnTo>
                    <a:lnTo>
                      <a:pt x="41" y="73"/>
                    </a:lnTo>
                    <a:lnTo>
                      <a:pt x="41" y="66"/>
                    </a:lnTo>
                    <a:lnTo>
                      <a:pt x="41" y="62"/>
                    </a:lnTo>
                    <a:lnTo>
                      <a:pt x="41" y="55"/>
                    </a:lnTo>
                    <a:lnTo>
                      <a:pt x="41" y="51"/>
                    </a:lnTo>
                    <a:lnTo>
                      <a:pt x="41" y="48"/>
                    </a:lnTo>
                    <a:lnTo>
                      <a:pt x="41" y="40"/>
                    </a:lnTo>
                    <a:lnTo>
                      <a:pt x="41" y="37"/>
                    </a:lnTo>
                    <a:lnTo>
                      <a:pt x="41" y="29"/>
                    </a:lnTo>
                    <a:lnTo>
                      <a:pt x="37" y="26"/>
                    </a:lnTo>
                    <a:lnTo>
                      <a:pt x="37" y="22"/>
                    </a:lnTo>
                    <a:lnTo>
                      <a:pt x="33" y="18"/>
                    </a:lnTo>
                    <a:lnTo>
                      <a:pt x="30" y="15"/>
                    </a:lnTo>
                    <a:lnTo>
                      <a:pt x="30" y="15"/>
                    </a:lnTo>
                    <a:lnTo>
                      <a:pt x="30" y="11"/>
                    </a:lnTo>
                    <a:lnTo>
                      <a:pt x="26" y="11"/>
                    </a:lnTo>
                    <a:lnTo>
                      <a:pt x="26" y="15"/>
                    </a:lnTo>
                    <a:lnTo>
                      <a:pt x="26" y="15"/>
                    </a:lnTo>
                    <a:lnTo>
                      <a:pt x="26" y="15"/>
                    </a:lnTo>
                    <a:lnTo>
                      <a:pt x="26" y="15"/>
                    </a:lnTo>
                    <a:lnTo>
                      <a:pt x="26" y="15"/>
                    </a:lnTo>
                    <a:lnTo>
                      <a:pt x="2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28" name="Freeform 28"/>
              <p:cNvSpPr>
                <a:spLocks/>
              </p:cNvSpPr>
              <p:nvPr/>
            </p:nvSpPr>
            <p:spPr bwMode="auto">
              <a:xfrm>
                <a:off x="1985" y="1311"/>
                <a:ext cx="106" cy="36"/>
              </a:xfrm>
              <a:custGeom>
                <a:avLst/>
                <a:gdLst>
                  <a:gd name="T0" fmla="*/ 11 w 106"/>
                  <a:gd name="T1" fmla="*/ 29 h 36"/>
                  <a:gd name="T2" fmla="*/ 7 w 106"/>
                  <a:gd name="T3" fmla="*/ 25 h 36"/>
                  <a:gd name="T4" fmla="*/ 7 w 106"/>
                  <a:gd name="T5" fmla="*/ 22 h 36"/>
                  <a:gd name="T6" fmla="*/ 15 w 106"/>
                  <a:gd name="T7" fmla="*/ 18 h 36"/>
                  <a:gd name="T8" fmla="*/ 18 w 106"/>
                  <a:gd name="T9" fmla="*/ 14 h 36"/>
                  <a:gd name="T10" fmla="*/ 29 w 106"/>
                  <a:gd name="T11" fmla="*/ 11 h 36"/>
                  <a:gd name="T12" fmla="*/ 37 w 106"/>
                  <a:gd name="T13" fmla="*/ 11 h 36"/>
                  <a:gd name="T14" fmla="*/ 44 w 106"/>
                  <a:gd name="T15" fmla="*/ 7 h 36"/>
                  <a:gd name="T16" fmla="*/ 51 w 106"/>
                  <a:gd name="T17" fmla="*/ 11 h 36"/>
                  <a:gd name="T18" fmla="*/ 55 w 106"/>
                  <a:gd name="T19" fmla="*/ 11 h 36"/>
                  <a:gd name="T20" fmla="*/ 58 w 106"/>
                  <a:gd name="T21" fmla="*/ 11 h 36"/>
                  <a:gd name="T22" fmla="*/ 62 w 106"/>
                  <a:gd name="T23" fmla="*/ 11 h 36"/>
                  <a:gd name="T24" fmla="*/ 66 w 106"/>
                  <a:gd name="T25" fmla="*/ 11 h 36"/>
                  <a:gd name="T26" fmla="*/ 69 w 106"/>
                  <a:gd name="T27" fmla="*/ 11 h 36"/>
                  <a:gd name="T28" fmla="*/ 73 w 106"/>
                  <a:gd name="T29" fmla="*/ 11 h 36"/>
                  <a:gd name="T30" fmla="*/ 77 w 106"/>
                  <a:gd name="T31" fmla="*/ 14 h 36"/>
                  <a:gd name="T32" fmla="*/ 80 w 106"/>
                  <a:gd name="T33" fmla="*/ 14 h 36"/>
                  <a:gd name="T34" fmla="*/ 84 w 106"/>
                  <a:gd name="T35" fmla="*/ 14 h 36"/>
                  <a:gd name="T36" fmla="*/ 88 w 106"/>
                  <a:gd name="T37" fmla="*/ 14 h 36"/>
                  <a:gd name="T38" fmla="*/ 88 w 106"/>
                  <a:gd name="T39" fmla="*/ 18 h 36"/>
                  <a:gd name="T40" fmla="*/ 91 w 106"/>
                  <a:gd name="T41" fmla="*/ 18 h 36"/>
                  <a:gd name="T42" fmla="*/ 91 w 106"/>
                  <a:gd name="T43" fmla="*/ 22 h 36"/>
                  <a:gd name="T44" fmla="*/ 95 w 106"/>
                  <a:gd name="T45" fmla="*/ 22 h 36"/>
                  <a:gd name="T46" fmla="*/ 95 w 106"/>
                  <a:gd name="T47" fmla="*/ 25 h 36"/>
                  <a:gd name="T48" fmla="*/ 95 w 106"/>
                  <a:gd name="T49" fmla="*/ 29 h 36"/>
                  <a:gd name="T50" fmla="*/ 98 w 106"/>
                  <a:gd name="T51" fmla="*/ 29 h 36"/>
                  <a:gd name="T52" fmla="*/ 98 w 106"/>
                  <a:gd name="T53" fmla="*/ 29 h 36"/>
                  <a:gd name="T54" fmla="*/ 102 w 106"/>
                  <a:gd name="T55" fmla="*/ 33 h 36"/>
                  <a:gd name="T56" fmla="*/ 102 w 106"/>
                  <a:gd name="T57" fmla="*/ 33 h 36"/>
                  <a:gd name="T58" fmla="*/ 106 w 106"/>
                  <a:gd name="T59" fmla="*/ 29 h 36"/>
                  <a:gd name="T60" fmla="*/ 106 w 106"/>
                  <a:gd name="T61" fmla="*/ 29 h 36"/>
                  <a:gd name="T62" fmla="*/ 106 w 106"/>
                  <a:gd name="T63" fmla="*/ 25 h 36"/>
                  <a:gd name="T64" fmla="*/ 106 w 106"/>
                  <a:gd name="T65" fmla="*/ 22 h 36"/>
                  <a:gd name="T66" fmla="*/ 98 w 106"/>
                  <a:gd name="T67" fmla="*/ 14 h 36"/>
                  <a:gd name="T68" fmla="*/ 88 w 106"/>
                  <a:gd name="T69" fmla="*/ 7 h 36"/>
                  <a:gd name="T70" fmla="*/ 73 w 106"/>
                  <a:gd name="T71" fmla="*/ 3 h 36"/>
                  <a:gd name="T72" fmla="*/ 58 w 106"/>
                  <a:gd name="T73" fmla="*/ 0 h 36"/>
                  <a:gd name="T74" fmla="*/ 40 w 106"/>
                  <a:gd name="T75" fmla="*/ 0 h 36"/>
                  <a:gd name="T76" fmla="*/ 26 w 106"/>
                  <a:gd name="T77" fmla="*/ 3 h 36"/>
                  <a:gd name="T78" fmla="*/ 11 w 106"/>
                  <a:gd name="T79" fmla="*/ 11 h 36"/>
                  <a:gd name="T80" fmla="*/ 4 w 106"/>
                  <a:gd name="T81" fmla="*/ 18 h 36"/>
                  <a:gd name="T82" fmla="*/ 0 w 106"/>
                  <a:gd name="T83" fmla="*/ 25 h 36"/>
                  <a:gd name="T84" fmla="*/ 0 w 106"/>
                  <a:gd name="T85" fmla="*/ 29 h 36"/>
                  <a:gd name="T86" fmla="*/ 4 w 106"/>
                  <a:gd name="T87" fmla="*/ 36 h 36"/>
                  <a:gd name="T88" fmla="*/ 11 w 106"/>
                  <a:gd name="T89" fmla="*/ 36 h 36"/>
                  <a:gd name="T90" fmla="*/ 15 w 106"/>
                  <a:gd name="T91" fmla="*/ 36 h 36"/>
                  <a:gd name="T92" fmla="*/ 18 w 106"/>
                  <a:gd name="T93" fmla="*/ 36 h 36"/>
                  <a:gd name="T94" fmla="*/ 18 w 106"/>
                  <a:gd name="T95" fmla="*/ 36 h 36"/>
                  <a:gd name="T96" fmla="*/ 15 w 106"/>
                  <a:gd name="T9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36">
                    <a:moveTo>
                      <a:pt x="15" y="33"/>
                    </a:moveTo>
                    <a:lnTo>
                      <a:pt x="11" y="29"/>
                    </a:lnTo>
                    <a:lnTo>
                      <a:pt x="7" y="29"/>
                    </a:lnTo>
                    <a:lnTo>
                      <a:pt x="7" y="25"/>
                    </a:lnTo>
                    <a:lnTo>
                      <a:pt x="7" y="22"/>
                    </a:lnTo>
                    <a:lnTo>
                      <a:pt x="7" y="22"/>
                    </a:lnTo>
                    <a:lnTo>
                      <a:pt x="11" y="18"/>
                    </a:lnTo>
                    <a:lnTo>
                      <a:pt x="15" y="18"/>
                    </a:lnTo>
                    <a:lnTo>
                      <a:pt x="15" y="14"/>
                    </a:lnTo>
                    <a:lnTo>
                      <a:pt x="18" y="14"/>
                    </a:lnTo>
                    <a:lnTo>
                      <a:pt x="26" y="11"/>
                    </a:lnTo>
                    <a:lnTo>
                      <a:pt x="29" y="11"/>
                    </a:lnTo>
                    <a:lnTo>
                      <a:pt x="33" y="11"/>
                    </a:lnTo>
                    <a:lnTo>
                      <a:pt x="37" y="11"/>
                    </a:lnTo>
                    <a:lnTo>
                      <a:pt x="40" y="11"/>
                    </a:lnTo>
                    <a:lnTo>
                      <a:pt x="44" y="7"/>
                    </a:lnTo>
                    <a:lnTo>
                      <a:pt x="47" y="7"/>
                    </a:lnTo>
                    <a:lnTo>
                      <a:pt x="51" y="11"/>
                    </a:lnTo>
                    <a:lnTo>
                      <a:pt x="51" y="11"/>
                    </a:lnTo>
                    <a:lnTo>
                      <a:pt x="55" y="11"/>
                    </a:lnTo>
                    <a:lnTo>
                      <a:pt x="55" y="11"/>
                    </a:lnTo>
                    <a:lnTo>
                      <a:pt x="58" y="11"/>
                    </a:lnTo>
                    <a:lnTo>
                      <a:pt x="58" y="11"/>
                    </a:lnTo>
                    <a:lnTo>
                      <a:pt x="62" y="11"/>
                    </a:lnTo>
                    <a:lnTo>
                      <a:pt x="62" y="11"/>
                    </a:lnTo>
                    <a:lnTo>
                      <a:pt x="66" y="11"/>
                    </a:lnTo>
                    <a:lnTo>
                      <a:pt x="66" y="11"/>
                    </a:lnTo>
                    <a:lnTo>
                      <a:pt x="69" y="11"/>
                    </a:lnTo>
                    <a:lnTo>
                      <a:pt x="69" y="11"/>
                    </a:lnTo>
                    <a:lnTo>
                      <a:pt x="73" y="11"/>
                    </a:lnTo>
                    <a:lnTo>
                      <a:pt x="73" y="14"/>
                    </a:lnTo>
                    <a:lnTo>
                      <a:pt x="77" y="14"/>
                    </a:lnTo>
                    <a:lnTo>
                      <a:pt x="80" y="14"/>
                    </a:lnTo>
                    <a:lnTo>
                      <a:pt x="80" y="14"/>
                    </a:lnTo>
                    <a:lnTo>
                      <a:pt x="84" y="14"/>
                    </a:lnTo>
                    <a:lnTo>
                      <a:pt x="84" y="14"/>
                    </a:lnTo>
                    <a:lnTo>
                      <a:pt x="84" y="14"/>
                    </a:lnTo>
                    <a:lnTo>
                      <a:pt x="88" y="14"/>
                    </a:lnTo>
                    <a:lnTo>
                      <a:pt x="88" y="18"/>
                    </a:lnTo>
                    <a:lnTo>
                      <a:pt x="88" y="18"/>
                    </a:lnTo>
                    <a:lnTo>
                      <a:pt x="88" y="18"/>
                    </a:lnTo>
                    <a:lnTo>
                      <a:pt x="91" y="18"/>
                    </a:lnTo>
                    <a:lnTo>
                      <a:pt x="91" y="18"/>
                    </a:lnTo>
                    <a:lnTo>
                      <a:pt x="91" y="22"/>
                    </a:lnTo>
                    <a:lnTo>
                      <a:pt x="95" y="22"/>
                    </a:lnTo>
                    <a:lnTo>
                      <a:pt x="95" y="22"/>
                    </a:lnTo>
                    <a:lnTo>
                      <a:pt x="95" y="25"/>
                    </a:lnTo>
                    <a:lnTo>
                      <a:pt x="95" y="25"/>
                    </a:lnTo>
                    <a:lnTo>
                      <a:pt x="95" y="25"/>
                    </a:lnTo>
                    <a:lnTo>
                      <a:pt x="95" y="29"/>
                    </a:lnTo>
                    <a:lnTo>
                      <a:pt x="98" y="29"/>
                    </a:lnTo>
                    <a:lnTo>
                      <a:pt x="98" y="29"/>
                    </a:lnTo>
                    <a:lnTo>
                      <a:pt x="98" y="29"/>
                    </a:lnTo>
                    <a:lnTo>
                      <a:pt x="98" y="29"/>
                    </a:lnTo>
                    <a:lnTo>
                      <a:pt x="98" y="33"/>
                    </a:lnTo>
                    <a:lnTo>
                      <a:pt x="102" y="33"/>
                    </a:lnTo>
                    <a:lnTo>
                      <a:pt x="102" y="33"/>
                    </a:lnTo>
                    <a:lnTo>
                      <a:pt x="102" y="33"/>
                    </a:lnTo>
                    <a:lnTo>
                      <a:pt x="102" y="29"/>
                    </a:lnTo>
                    <a:lnTo>
                      <a:pt x="106" y="29"/>
                    </a:lnTo>
                    <a:lnTo>
                      <a:pt x="106" y="29"/>
                    </a:lnTo>
                    <a:lnTo>
                      <a:pt x="106" y="29"/>
                    </a:lnTo>
                    <a:lnTo>
                      <a:pt x="106" y="29"/>
                    </a:lnTo>
                    <a:lnTo>
                      <a:pt x="106" y="25"/>
                    </a:lnTo>
                    <a:lnTo>
                      <a:pt x="106" y="25"/>
                    </a:lnTo>
                    <a:lnTo>
                      <a:pt x="106" y="22"/>
                    </a:lnTo>
                    <a:lnTo>
                      <a:pt x="102" y="18"/>
                    </a:lnTo>
                    <a:lnTo>
                      <a:pt x="98" y="14"/>
                    </a:lnTo>
                    <a:lnTo>
                      <a:pt x="95" y="11"/>
                    </a:lnTo>
                    <a:lnTo>
                      <a:pt x="88" y="7"/>
                    </a:lnTo>
                    <a:lnTo>
                      <a:pt x="80" y="3"/>
                    </a:lnTo>
                    <a:lnTo>
                      <a:pt x="73" y="3"/>
                    </a:lnTo>
                    <a:lnTo>
                      <a:pt x="66" y="0"/>
                    </a:lnTo>
                    <a:lnTo>
                      <a:pt x="58" y="0"/>
                    </a:lnTo>
                    <a:lnTo>
                      <a:pt x="47" y="0"/>
                    </a:lnTo>
                    <a:lnTo>
                      <a:pt x="40" y="0"/>
                    </a:lnTo>
                    <a:lnTo>
                      <a:pt x="33" y="3"/>
                    </a:lnTo>
                    <a:lnTo>
                      <a:pt x="26" y="3"/>
                    </a:lnTo>
                    <a:lnTo>
                      <a:pt x="18" y="7"/>
                    </a:lnTo>
                    <a:lnTo>
                      <a:pt x="11" y="11"/>
                    </a:lnTo>
                    <a:lnTo>
                      <a:pt x="7" y="14"/>
                    </a:lnTo>
                    <a:lnTo>
                      <a:pt x="4" y="18"/>
                    </a:lnTo>
                    <a:lnTo>
                      <a:pt x="0" y="22"/>
                    </a:lnTo>
                    <a:lnTo>
                      <a:pt x="0" y="25"/>
                    </a:lnTo>
                    <a:lnTo>
                      <a:pt x="0" y="29"/>
                    </a:lnTo>
                    <a:lnTo>
                      <a:pt x="0" y="29"/>
                    </a:lnTo>
                    <a:lnTo>
                      <a:pt x="4" y="33"/>
                    </a:lnTo>
                    <a:lnTo>
                      <a:pt x="4" y="36"/>
                    </a:lnTo>
                    <a:lnTo>
                      <a:pt x="7" y="36"/>
                    </a:lnTo>
                    <a:lnTo>
                      <a:pt x="11" y="36"/>
                    </a:lnTo>
                    <a:lnTo>
                      <a:pt x="15" y="36"/>
                    </a:lnTo>
                    <a:lnTo>
                      <a:pt x="15" y="36"/>
                    </a:lnTo>
                    <a:lnTo>
                      <a:pt x="18" y="36"/>
                    </a:lnTo>
                    <a:lnTo>
                      <a:pt x="18" y="36"/>
                    </a:lnTo>
                    <a:lnTo>
                      <a:pt x="18" y="36"/>
                    </a:lnTo>
                    <a:lnTo>
                      <a:pt x="18" y="36"/>
                    </a:lnTo>
                    <a:lnTo>
                      <a:pt x="15" y="33"/>
                    </a:lnTo>
                    <a:lnTo>
                      <a:pt x="1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29" name="Freeform 29"/>
              <p:cNvSpPr>
                <a:spLocks/>
              </p:cNvSpPr>
              <p:nvPr/>
            </p:nvSpPr>
            <p:spPr bwMode="auto">
              <a:xfrm>
                <a:off x="2014" y="1311"/>
                <a:ext cx="29" cy="150"/>
              </a:xfrm>
              <a:custGeom>
                <a:avLst/>
                <a:gdLst>
                  <a:gd name="T0" fmla="*/ 0 w 29"/>
                  <a:gd name="T1" fmla="*/ 7 h 150"/>
                  <a:gd name="T2" fmla="*/ 4 w 29"/>
                  <a:gd name="T3" fmla="*/ 11 h 150"/>
                  <a:gd name="T4" fmla="*/ 8 w 29"/>
                  <a:gd name="T5" fmla="*/ 14 h 150"/>
                  <a:gd name="T6" fmla="*/ 8 w 29"/>
                  <a:gd name="T7" fmla="*/ 18 h 150"/>
                  <a:gd name="T8" fmla="*/ 8 w 29"/>
                  <a:gd name="T9" fmla="*/ 25 h 150"/>
                  <a:gd name="T10" fmla="*/ 8 w 29"/>
                  <a:gd name="T11" fmla="*/ 29 h 150"/>
                  <a:gd name="T12" fmla="*/ 8 w 29"/>
                  <a:gd name="T13" fmla="*/ 33 h 150"/>
                  <a:gd name="T14" fmla="*/ 11 w 29"/>
                  <a:gd name="T15" fmla="*/ 40 h 150"/>
                  <a:gd name="T16" fmla="*/ 11 w 29"/>
                  <a:gd name="T17" fmla="*/ 47 h 150"/>
                  <a:gd name="T18" fmla="*/ 15 w 29"/>
                  <a:gd name="T19" fmla="*/ 58 h 150"/>
                  <a:gd name="T20" fmla="*/ 15 w 29"/>
                  <a:gd name="T21" fmla="*/ 69 h 150"/>
                  <a:gd name="T22" fmla="*/ 15 w 29"/>
                  <a:gd name="T23" fmla="*/ 77 h 150"/>
                  <a:gd name="T24" fmla="*/ 18 w 29"/>
                  <a:gd name="T25" fmla="*/ 87 h 150"/>
                  <a:gd name="T26" fmla="*/ 18 w 29"/>
                  <a:gd name="T27" fmla="*/ 98 h 150"/>
                  <a:gd name="T28" fmla="*/ 18 w 29"/>
                  <a:gd name="T29" fmla="*/ 106 h 150"/>
                  <a:gd name="T30" fmla="*/ 18 w 29"/>
                  <a:gd name="T31" fmla="*/ 117 h 150"/>
                  <a:gd name="T32" fmla="*/ 18 w 29"/>
                  <a:gd name="T33" fmla="*/ 124 h 150"/>
                  <a:gd name="T34" fmla="*/ 18 w 29"/>
                  <a:gd name="T35" fmla="*/ 128 h 150"/>
                  <a:gd name="T36" fmla="*/ 18 w 29"/>
                  <a:gd name="T37" fmla="*/ 131 h 150"/>
                  <a:gd name="T38" fmla="*/ 18 w 29"/>
                  <a:gd name="T39" fmla="*/ 135 h 150"/>
                  <a:gd name="T40" fmla="*/ 18 w 29"/>
                  <a:gd name="T41" fmla="*/ 135 h 150"/>
                  <a:gd name="T42" fmla="*/ 18 w 29"/>
                  <a:gd name="T43" fmla="*/ 139 h 150"/>
                  <a:gd name="T44" fmla="*/ 18 w 29"/>
                  <a:gd name="T45" fmla="*/ 142 h 150"/>
                  <a:gd name="T46" fmla="*/ 18 w 29"/>
                  <a:gd name="T47" fmla="*/ 146 h 150"/>
                  <a:gd name="T48" fmla="*/ 22 w 29"/>
                  <a:gd name="T49" fmla="*/ 146 h 150"/>
                  <a:gd name="T50" fmla="*/ 22 w 29"/>
                  <a:gd name="T51" fmla="*/ 150 h 150"/>
                  <a:gd name="T52" fmla="*/ 22 w 29"/>
                  <a:gd name="T53" fmla="*/ 150 h 150"/>
                  <a:gd name="T54" fmla="*/ 26 w 29"/>
                  <a:gd name="T55" fmla="*/ 150 h 150"/>
                  <a:gd name="T56" fmla="*/ 26 w 29"/>
                  <a:gd name="T57" fmla="*/ 150 h 150"/>
                  <a:gd name="T58" fmla="*/ 29 w 29"/>
                  <a:gd name="T59" fmla="*/ 150 h 150"/>
                  <a:gd name="T60" fmla="*/ 29 w 29"/>
                  <a:gd name="T61" fmla="*/ 146 h 150"/>
                  <a:gd name="T62" fmla="*/ 29 w 29"/>
                  <a:gd name="T63" fmla="*/ 146 h 150"/>
                  <a:gd name="T64" fmla="*/ 29 w 29"/>
                  <a:gd name="T65" fmla="*/ 142 h 150"/>
                  <a:gd name="T66" fmla="*/ 29 w 29"/>
                  <a:gd name="T67" fmla="*/ 142 h 150"/>
                  <a:gd name="T68" fmla="*/ 29 w 29"/>
                  <a:gd name="T69" fmla="*/ 135 h 150"/>
                  <a:gd name="T70" fmla="*/ 29 w 29"/>
                  <a:gd name="T71" fmla="*/ 135 h 150"/>
                  <a:gd name="T72" fmla="*/ 29 w 29"/>
                  <a:gd name="T73" fmla="*/ 131 h 150"/>
                  <a:gd name="T74" fmla="*/ 29 w 29"/>
                  <a:gd name="T75" fmla="*/ 131 h 150"/>
                  <a:gd name="T76" fmla="*/ 29 w 29"/>
                  <a:gd name="T77" fmla="*/ 128 h 150"/>
                  <a:gd name="T78" fmla="*/ 29 w 29"/>
                  <a:gd name="T79" fmla="*/ 124 h 150"/>
                  <a:gd name="T80" fmla="*/ 26 w 29"/>
                  <a:gd name="T81" fmla="*/ 117 h 150"/>
                  <a:gd name="T82" fmla="*/ 26 w 29"/>
                  <a:gd name="T83" fmla="*/ 106 h 150"/>
                  <a:gd name="T84" fmla="*/ 26 w 29"/>
                  <a:gd name="T85" fmla="*/ 95 h 150"/>
                  <a:gd name="T86" fmla="*/ 26 w 29"/>
                  <a:gd name="T87" fmla="*/ 87 h 150"/>
                  <a:gd name="T88" fmla="*/ 26 w 29"/>
                  <a:gd name="T89" fmla="*/ 77 h 150"/>
                  <a:gd name="T90" fmla="*/ 22 w 29"/>
                  <a:gd name="T91" fmla="*/ 66 h 150"/>
                  <a:gd name="T92" fmla="*/ 22 w 29"/>
                  <a:gd name="T93" fmla="*/ 55 h 150"/>
                  <a:gd name="T94" fmla="*/ 18 w 29"/>
                  <a:gd name="T95" fmla="*/ 47 h 150"/>
                  <a:gd name="T96" fmla="*/ 18 w 29"/>
                  <a:gd name="T97" fmla="*/ 36 h 150"/>
                  <a:gd name="T98" fmla="*/ 18 w 29"/>
                  <a:gd name="T99" fmla="*/ 33 h 150"/>
                  <a:gd name="T100" fmla="*/ 15 w 29"/>
                  <a:gd name="T101" fmla="*/ 25 h 150"/>
                  <a:gd name="T102" fmla="*/ 15 w 29"/>
                  <a:gd name="T103" fmla="*/ 22 h 150"/>
                  <a:gd name="T104" fmla="*/ 11 w 29"/>
                  <a:gd name="T105" fmla="*/ 18 h 150"/>
                  <a:gd name="T106" fmla="*/ 11 w 29"/>
                  <a:gd name="T107" fmla="*/ 14 h 150"/>
                  <a:gd name="T108" fmla="*/ 11 w 29"/>
                  <a:gd name="T109" fmla="*/ 11 h 150"/>
                  <a:gd name="T110" fmla="*/ 8 w 29"/>
                  <a:gd name="T111" fmla="*/ 3 h 150"/>
                  <a:gd name="T112" fmla="*/ 8 w 29"/>
                  <a:gd name="T113" fmla="*/ 0 h 150"/>
                  <a:gd name="T114" fmla="*/ 4 w 29"/>
                  <a:gd name="T115" fmla="*/ 0 h 150"/>
                  <a:gd name="T116" fmla="*/ 0 w 29"/>
                  <a:gd name="T117" fmla="*/ 0 h 150"/>
                  <a:gd name="T118" fmla="*/ 0 w 29"/>
                  <a:gd name="T119" fmla="*/ 3 h 150"/>
                  <a:gd name="T120" fmla="*/ 0 w 29"/>
                  <a:gd name="T121" fmla="*/ 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150">
                    <a:moveTo>
                      <a:pt x="0" y="3"/>
                    </a:moveTo>
                    <a:lnTo>
                      <a:pt x="0" y="7"/>
                    </a:lnTo>
                    <a:lnTo>
                      <a:pt x="4" y="11"/>
                    </a:lnTo>
                    <a:lnTo>
                      <a:pt x="4" y="11"/>
                    </a:lnTo>
                    <a:lnTo>
                      <a:pt x="4" y="14"/>
                    </a:lnTo>
                    <a:lnTo>
                      <a:pt x="8" y="14"/>
                    </a:lnTo>
                    <a:lnTo>
                      <a:pt x="8" y="18"/>
                    </a:lnTo>
                    <a:lnTo>
                      <a:pt x="8" y="18"/>
                    </a:lnTo>
                    <a:lnTo>
                      <a:pt x="8" y="22"/>
                    </a:lnTo>
                    <a:lnTo>
                      <a:pt x="8" y="25"/>
                    </a:lnTo>
                    <a:lnTo>
                      <a:pt x="8" y="25"/>
                    </a:lnTo>
                    <a:lnTo>
                      <a:pt x="8" y="29"/>
                    </a:lnTo>
                    <a:lnTo>
                      <a:pt x="8" y="29"/>
                    </a:lnTo>
                    <a:lnTo>
                      <a:pt x="8" y="33"/>
                    </a:lnTo>
                    <a:lnTo>
                      <a:pt x="11" y="36"/>
                    </a:lnTo>
                    <a:lnTo>
                      <a:pt x="11" y="40"/>
                    </a:lnTo>
                    <a:lnTo>
                      <a:pt x="11" y="40"/>
                    </a:lnTo>
                    <a:lnTo>
                      <a:pt x="11" y="47"/>
                    </a:lnTo>
                    <a:lnTo>
                      <a:pt x="11" y="51"/>
                    </a:lnTo>
                    <a:lnTo>
                      <a:pt x="15" y="58"/>
                    </a:lnTo>
                    <a:lnTo>
                      <a:pt x="15" y="62"/>
                    </a:lnTo>
                    <a:lnTo>
                      <a:pt x="15" y="69"/>
                    </a:lnTo>
                    <a:lnTo>
                      <a:pt x="15" y="73"/>
                    </a:lnTo>
                    <a:lnTo>
                      <a:pt x="15" y="77"/>
                    </a:lnTo>
                    <a:lnTo>
                      <a:pt x="18" y="80"/>
                    </a:lnTo>
                    <a:lnTo>
                      <a:pt x="18" y="87"/>
                    </a:lnTo>
                    <a:lnTo>
                      <a:pt x="18" y="91"/>
                    </a:lnTo>
                    <a:lnTo>
                      <a:pt x="18" y="98"/>
                    </a:lnTo>
                    <a:lnTo>
                      <a:pt x="18" y="102"/>
                    </a:lnTo>
                    <a:lnTo>
                      <a:pt x="18" y="106"/>
                    </a:lnTo>
                    <a:lnTo>
                      <a:pt x="18" y="113"/>
                    </a:lnTo>
                    <a:lnTo>
                      <a:pt x="18" y="117"/>
                    </a:lnTo>
                    <a:lnTo>
                      <a:pt x="18" y="124"/>
                    </a:lnTo>
                    <a:lnTo>
                      <a:pt x="18" y="124"/>
                    </a:lnTo>
                    <a:lnTo>
                      <a:pt x="18" y="128"/>
                    </a:lnTo>
                    <a:lnTo>
                      <a:pt x="18" y="128"/>
                    </a:lnTo>
                    <a:lnTo>
                      <a:pt x="18" y="131"/>
                    </a:lnTo>
                    <a:lnTo>
                      <a:pt x="18" y="131"/>
                    </a:lnTo>
                    <a:lnTo>
                      <a:pt x="18" y="131"/>
                    </a:lnTo>
                    <a:lnTo>
                      <a:pt x="18" y="135"/>
                    </a:lnTo>
                    <a:lnTo>
                      <a:pt x="18" y="135"/>
                    </a:lnTo>
                    <a:lnTo>
                      <a:pt x="18" y="135"/>
                    </a:lnTo>
                    <a:lnTo>
                      <a:pt x="18" y="139"/>
                    </a:lnTo>
                    <a:lnTo>
                      <a:pt x="18" y="139"/>
                    </a:lnTo>
                    <a:lnTo>
                      <a:pt x="18" y="142"/>
                    </a:lnTo>
                    <a:lnTo>
                      <a:pt x="18" y="142"/>
                    </a:lnTo>
                    <a:lnTo>
                      <a:pt x="18" y="142"/>
                    </a:lnTo>
                    <a:lnTo>
                      <a:pt x="18" y="146"/>
                    </a:lnTo>
                    <a:lnTo>
                      <a:pt x="22" y="146"/>
                    </a:lnTo>
                    <a:lnTo>
                      <a:pt x="22" y="146"/>
                    </a:lnTo>
                    <a:lnTo>
                      <a:pt x="22" y="150"/>
                    </a:lnTo>
                    <a:lnTo>
                      <a:pt x="22" y="150"/>
                    </a:lnTo>
                    <a:lnTo>
                      <a:pt x="22" y="150"/>
                    </a:lnTo>
                    <a:lnTo>
                      <a:pt x="22" y="150"/>
                    </a:lnTo>
                    <a:lnTo>
                      <a:pt x="22" y="150"/>
                    </a:lnTo>
                    <a:lnTo>
                      <a:pt x="26" y="150"/>
                    </a:lnTo>
                    <a:lnTo>
                      <a:pt x="26" y="150"/>
                    </a:lnTo>
                    <a:lnTo>
                      <a:pt x="26" y="150"/>
                    </a:lnTo>
                    <a:lnTo>
                      <a:pt x="29" y="150"/>
                    </a:lnTo>
                    <a:lnTo>
                      <a:pt x="29" y="150"/>
                    </a:lnTo>
                    <a:lnTo>
                      <a:pt x="29" y="150"/>
                    </a:lnTo>
                    <a:lnTo>
                      <a:pt x="29" y="146"/>
                    </a:lnTo>
                    <a:lnTo>
                      <a:pt x="29" y="146"/>
                    </a:lnTo>
                    <a:lnTo>
                      <a:pt x="29" y="146"/>
                    </a:lnTo>
                    <a:lnTo>
                      <a:pt x="29" y="146"/>
                    </a:lnTo>
                    <a:lnTo>
                      <a:pt x="29" y="142"/>
                    </a:lnTo>
                    <a:lnTo>
                      <a:pt x="29" y="142"/>
                    </a:lnTo>
                    <a:lnTo>
                      <a:pt x="29" y="142"/>
                    </a:lnTo>
                    <a:lnTo>
                      <a:pt x="29" y="139"/>
                    </a:lnTo>
                    <a:lnTo>
                      <a:pt x="29" y="135"/>
                    </a:lnTo>
                    <a:lnTo>
                      <a:pt x="29" y="135"/>
                    </a:lnTo>
                    <a:lnTo>
                      <a:pt x="29" y="135"/>
                    </a:lnTo>
                    <a:lnTo>
                      <a:pt x="29" y="135"/>
                    </a:lnTo>
                    <a:lnTo>
                      <a:pt x="29" y="131"/>
                    </a:lnTo>
                    <a:lnTo>
                      <a:pt x="29" y="131"/>
                    </a:lnTo>
                    <a:lnTo>
                      <a:pt x="29" y="131"/>
                    </a:lnTo>
                    <a:lnTo>
                      <a:pt x="29" y="128"/>
                    </a:lnTo>
                    <a:lnTo>
                      <a:pt x="29" y="128"/>
                    </a:lnTo>
                    <a:lnTo>
                      <a:pt x="29" y="128"/>
                    </a:lnTo>
                    <a:lnTo>
                      <a:pt x="29" y="124"/>
                    </a:lnTo>
                    <a:lnTo>
                      <a:pt x="26" y="124"/>
                    </a:lnTo>
                    <a:lnTo>
                      <a:pt x="26" y="117"/>
                    </a:lnTo>
                    <a:lnTo>
                      <a:pt x="26" y="113"/>
                    </a:lnTo>
                    <a:lnTo>
                      <a:pt x="26" y="106"/>
                    </a:lnTo>
                    <a:lnTo>
                      <a:pt x="26" y="102"/>
                    </a:lnTo>
                    <a:lnTo>
                      <a:pt x="26" y="95"/>
                    </a:lnTo>
                    <a:lnTo>
                      <a:pt x="26" y="91"/>
                    </a:lnTo>
                    <a:lnTo>
                      <a:pt x="26" y="87"/>
                    </a:lnTo>
                    <a:lnTo>
                      <a:pt x="26" y="80"/>
                    </a:lnTo>
                    <a:lnTo>
                      <a:pt x="26" y="77"/>
                    </a:lnTo>
                    <a:lnTo>
                      <a:pt x="22" y="73"/>
                    </a:lnTo>
                    <a:lnTo>
                      <a:pt x="22" y="66"/>
                    </a:lnTo>
                    <a:lnTo>
                      <a:pt x="22" y="62"/>
                    </a:lnTo>
                    <a:lnTo>
                      <a:pt x="22" y="55"/>
                    </a:lnTo>
                    <a:lnTo>
                      <a:pt x="22" y="51"/>
                    </a:lnTo>
                    <a:lnTo>
                      <a:pt x="18" y="47"/>
                    </a:lnTo>
                    <a:lnTo>
                      <a:pt x="18" y="40"/>
                    </a:lnTo>
                    <a:lnTo>
                      <a:pt x="18" y="36"/>
                    </a:lnTo>
                    <a:lnTo>
                      <a:pt x="18" y="36"/>
                    </a:lnTo>
                    <a:lnTo>
                      <a:pt x="18" y="33"/>
                    </a:lnTo>
                    <a:lnTo>
                      <a:pt x="18" y="29"/>
                    </a:lnTo>
                    <a:lnTo>
                      <a:pt x="15" y="25"/>
                    </a:lnTo>
                    <a:lnTo>
                      <a:pt x="15" y="25"/>
                    </a:lnTo>
                    <a:lnTo>
                      <a:pt x="15" y="22"/>
                    </a:lnTo>
                    <a:lnTo>
                      <a:pt x="15" y="22"/>
                    </a:lnTo>
                    <a:lnTo>
                      <a:pt x="11" y="18"/>
                    </a:lnTo>
                    <a:lnTo>
                      <a:pt x="11" y="14"/>
                    </a:lnTo>
                    <a:lnTo>
                      <a:pt x="11" y="14"/>
                    </a:lnTo>
                    <a:lnTo>
                      <a:pt x="11" y="11"/>
                    </a:lnTo>
                    <a:lnTo>
                      <a:pt x="11" y="11"/>
                    </a:lnTo>
                    <a:lnTo>
                      <a:pt x="8" y="7"/>
                    </a:lnTo>
                    <a:lnTo>
                      <a:pt x="8" y="3"/>
                    </a:lnTo>
                    <a:lnTo>
                      <a:pt x="8" y="0"/>
                    </a:lnTo>
                    <a:lnTo>
                      <a:pt x="8" y="0"/>
                    </a:lnTo>
                    <a:lnTo>
                      <a:pt x="4" y="0"/>
                    </a:lnTo>
                    <a:lnTo>
                      <a:pt x="4" y="0"/>
                    </a:lnTo>
                    <a:lnTo>
                      <a:pt x="0" y="0"/>
                    </a:lnTo>
                    <a:lnTo>
                      <a:pt x="0" y="0"/>
                    </a:lnTo>
                    <a:lnTo>
                      <a:pt x="0" y="3"/>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30" name="Freeform 30"/>
              <p:cNvSpPr>
                <a:spLocks/>
              </p:cNvSpPr>
              <p:nvPr/>
            </p:nvSpPr>
            <p:spPr bwMode="auto">
              <a:xfrm>
                <a:off x="2029" y="1314"/>
                <a:ext cx="33" cy="161"/>
              </a:xfrm>
              <a:custGeom>
                <a:avLst/>
                <a:gdLst>
                  <a:gd name="T0" fmla="*/ 0 w 33"/>
                  <a:gd name="T1" fmla="*/ 8 h 161"/>
                  <a:gd name="T2" fmla="*/ 3 w 33"/>
                  <a:gd name="T3" fmla="*/ 19 h 161"/>
                  <a:gd name="T4" fmla="*/ 3 w 33"/>
                  <a:gd name="T5" fmla="*/ 33 h 161"/>
                  <a:gd name="T6" fmla="*/ 3 w 33"/>
                  <a:gd name="T7" fmla="*/ 44 h 161"/>
                  <a:gd name="T8" fmla="*/ 3 w 33"/>
                  <a:gd name="T9" fmla="*/ 52 h 161"/>
                  <a:gd name="T10" fmla="*/ 3 w 33"/>
                  <a:gd name="T11" fmla="*/ 63 h 161"/>
                  <a:gd name="T12" fmla="*/ 3 w 33"/>
                  <a:gd name="T13" fmla="*/ 74 h 161"/>
                  <a:gd name="T14" fmla="*/ 3 w 33"/>
                  <a:gd name="T15" fmla="*/ 88 h 161"/>
                  <a:gd name="T16" fmla="*/ 7 w 33"/>
                  <a:gd name="T17" fmla="*/ 95 h 161"/>
                  <a:gd name="T18" fmla="*/ 7 w 33"/>
                  <a:gd name="T19" fmla="*/ 95 h 161"/>
                  <a:gd name="T20" fmla="*/ 7 w 33"/>
                  <a:gd name="T21" fmla="*/ 99 h 161"/>
                  <a:gd name="T22" fmla="*/ 7 w 33"/>
                  <a:gd name="T23" fmla="*/ 103 h 161"/>
                  <a:gd name="T24" fmla="*/ 7 w 33"/>
                  <a:gd name="T25" fmla="*/ 103 h 161"/>
                  <a:gd name="T26" fmla="*/ 7 w 33"/>
                  <a:gd name="T27" fmla="*/ 106 h 161"/>
                  <a:gd name="T28" fmla="*/ 7 w 33"/>
                  <a:gd name="T29" fmla="*/ 110 h 161"/>
                  <a:gd name="T30" fmla="*/ 7 w 33"/>
                  <a:gd name="T31" fmla="*/ 110 h 161"/>
                  <a:gd name="T32" fmla="*/ 7 w 33"/>
                  <a:gd name="T33" fmla="*/ 117 h 161"/>
                  <a:gd name="T34" fmla="*/ 11 w 33"/>
                  <a:gd name="T35" fmla="*/ 121 h 161"/>
                  <a:gd name="T36" fmla="*/ 11 w 33"/>
                  <a:gd name="T37" fmla="*/ 128 h 161"/>
                  <a:gd name="T38" fmla="*/ 14 w 33"/>
                  <a:gd name="T39" fmla="*/ 132 h 161"/>
                  <a:gd name="T40" fmla="*/ 14 w 33"/>
                  <a:gd name="T41" fmla="*/ 139 h 161"/>
                  <a:gd name="T42" fmla="*/ 18 w 33"/>
                  <a:gd name="T43" fmla="*/ 143 h 161"/>
                  <a:gd name="T44" fmla="*/ 18 w 33"/>
                  <a:gd name="T45" fmla="*/ 150 h 161"/>
                  <a:gd name="T46" fmla="*/ 22 w 33"/>
                  <a:gd name="T47" fmla="*/ 154 h 161"/>
                  <a:gd name="T48" fmla="*/ 25 w 33"/>
                  <a:gd name="T49" fmla="*/ 158 h 161"/>
                  <a:gd name="T50" fmla="*/ 25 w 33"/>
                  <a:gd name="T51" fmla="*/ 161 h 161"/>
                  <a:gd name="T52" fmla="*/ 25 w 33"/>
                  <a:gd name="T53" fmla="*/ 161 h 161"/>
                  <a:gd name="T54" fmla="*/ 29 w 33"/>
                  <a:gd name="T55" fmla="*/ 161 h 161"/>
                  <a:gd name="T56" fmla="*/ 29 w 33"/>
                  <a:gd name="T57" fmla="*/ 158 h 161"/>
                  <a:gd name="T58" fmla="*/ 29 w 33"/>
                  <a:gd name="T59" fmla="*/ 158 h 161"/>
                  <a:gd name="T60" fmla="*/ 29 w 33"/>
                  <a:gd name="T61" fmla="*/ 158 h 161"/>
                  <a:gd name="T62" fmla="*/ 29 w 33"/>
                  <a:gd name="T63" fmla="*/ 154 h 161"/>
                  <a:gd name="T64" fmla="*/ 29 w 33"/>
                  <a:gd name="T65" fmla="*/ 150 h 161"/>
                  <a:gd name="T66" fmla="*/ 25 w 33"/>
                  <a:gd name="T67" fmla="*/ 147 h 161"/>
                  <a:gd name="T68" fmla="*/ 25 w 33"/>
                  <a:gd name="T69" fmla="*/ 143 h 161"/>
                  <a:gd name="T70" fmla="*/ 22 w 33"/>
                  <a:gd name="T71" fmla="*/ 136 h 161"/>
                  <a:gd name="T72" fmla="*/ 22 w 33"/>
                  <a:gd name="T73" fmla="*/ 128 h 161"/>
                  <a:gd name="T74" fmla="*/ 18 w 33"/>
                  <a:gd name="T75" fmla="*/ 125 h 161"/>
                  <a:gd name="T76" fmla="*/ 18 w 33"/>
                  <a:gd name="T77" fmla="*/ 121 h 161"/>
                  <a:gd name="T78" fmla="*/ 18 w 33"/>
                  <a:gd name="T79" fmla="*/ 114 h 161"/>
                  <a:gd name="T80" fmla="*/ 18 w 33"/>
                  <a:gd name="T81" fmla="*/ 110 h 161"/>
                  <a:gd name="T82" fmla="*/ 14 w 33"/>
                  <a:gd name="T83" fmla="*/ 106 h 161"/>
                  <a:gd name="T84" fmla="*/ 14 w 33"/>
                  <a:gd name="T85" fmla="*/ 103 h 161"/>
                  <a:gd name="T86" fmla="*/ 14 w 33"/>
                  <a:gd name="T87" fmla="*/ 103 h 161"/>
                  <a:gd name="T88" fmla="*/ 14 w 33"/>
                  <a:gd name="T89" fmla="*/ 99 h 161"/>
                  <a:gd name="T90" fmla="*/ 14 w 33"/>
                  <a:gd name="T91" fmla="*/ 99 h 161"/>
                  <a:gd name="T92" fmla="*/ 14 w 33"/>
                  <a:gd name="T93" fmla="*/ 95 h 161"/>
                  <a:gd name="T94" fmla="*/ 14 w 33"/>
                  <a:gd name="T95" fmla="*/ 92 h 161"/>
                  <a:gd name="T96" fmla="*/ 14 w 33"/>
                  <a:gd name="T97" fmla="*/ 84 h 161"/>
                  <a:gd name="T98" fmla="*/ 11 w 33"/>
                  <a:gd name="T99" fmla="*/ 74 h 161"/>
                  <a:gd name="T100" fmla="*/ 11 w 33"/>
                  <a:gd name="T101" fmla="*/ 63 h 161"/>
                  <a:gd name="T102" fmla="*/ 11 w 33"/>
                  <a:gd name="T103" fmla="*/ 52 h 161"/>
                  <a:gd name="T104" fmla="*/ 7 w 33"/>
                  <a:gd name="T105" fmla="*/ 41 h 161"/>
                  <a:gd name="T106" fmla="*/ 7 w 33"/>
                  <a:gd name="T107" fmla="*/ 33 h 161"/>
                  <a:gd name="T108" fmla="*/ 7 w 33"/>
                  <a:gd name="T109" fmla="*/ 19 h 161"/>
                  <a:gd name="T110" fmla="*/ 7 w 33"/>
                  <a:gd name="T111" fmla="*/ 8 h 161"/>
                  <a:gd name="T112" fmla="*/ 3 w 33"/>
                  <a:gd name="T113" fmla="*/ 0 h 161"/>
                  <a:gd name="T114" fmla="*/ 3 w 33"/>
                  <a:gd name="T115" fmla="*/ 0 h 161"/>
                  <a:gd name="T116" fmla="*/ 0 w 33"/>
                  <a:gd name="T117" fmla="*/ 0 h 161"/>
                  <a:gd name="T118" fmla="*/ 0 w 33"/>
                  <a:gd name="T119" fmla="*/ 0 h 161"/>
                  <a:gd name="T120" fmla="*/ 0 w 33"/>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 h="161">
                    <a:moveTo>
                      <a:pt x="0" y="0"/>
                    </a:moveTo>
                    <a:lnTo>
                      <a:pt x="0" y="8"/>
                    </a:lnTo>
                    <a:lnTo>
                      <a:pt x="3" y="15"/>
                    </a:lnTo>
                    <a:lnTo>
                      <a:pt x="3" y="19"/>
                    </a:lnTo>
                    <a:lnTo>
                      <a:pt x="3" y="26"/>
                    </a:lnTo>
                    <a:lnTo>
                      <a:pt x="3" y="33"/>
                    </a:lnTo>
                    <a:lnTo>
                      <a:pt x="3" y="37"/>
                    </a:lnTo>
                    <a:lnTo>
                      <a:pt x="3" y="44"/>
                    </a:lnTo>
                    <a:lnTo>
                      <a:pt x="3" y="48"/>
                    </a:lnTo>
                    <a:lnTo>
                      <a:pt x="3" y="52"/>
                    </a:lnTo>
                    <a:lnTo>
                      <a:pt x="3" y="59"/>
                    </a:lnTo>
                    <a:lnTo>
                      <a:pt x="3" y="63"/>
                    </a:lnTo>
                    <a:lnTo>
                      <a:pt x="3" y="70"/>
                    </a:lnTo>
                    <a:lnTo>
                      <a:pt x="3" y="74"/>
                    </a:lnTo>
                    <a:lnTo>
                      <a:pt x="3" y="81"/>
                    </a:lnTo>
                    <a:lnTo>
                      <a:pt x="3" y="88"/>
                    </a:lnTo>
                    <a:lnTo>
                      <a:pt x="7" y="92"/>
                    </a:lnTo>
                    <a:lnTo>
                      <a:pt x="7" y="95"/>
                    </a:lnTo>
                    <a:lnTo>
                      <a:pt x="7" y="95"/>
                    </a:lnTo>
                    <a:lnTo>
                      <a:pt x="7" y="95"/>
                    </a:lnTo>
                    <a:lnTo>
                      <a:pt x="7" y="99"/>
                    </a:lnTo>
                    <a:lnTo>
                      <a:pt x="7" y="99"/>
                    </a:lnTo>
                    <a:lnTo>
                      <a:pt x="7" y="99"/>
                    </a:lnTo>
                    <a:lnTo>
                      <a:pt x="7" y="103"/>
                    </a:lnTo>
                    <a:lnTo>
                      <a:pt x="7" y="103"/>
                    </a:lnTo>
                    <a:lnTo>
                      <a:pt x="7" y="103"/>
                    </a:lnTo>
                    <a:lnTo>
                      <a:pt x="7" y="103"/>
                    </a:lnTo>
                    <a:lnTo>
                      <a:pt x="7" y="106"/>
                    </a:lnTo>
                    <a:lnTo>
                      <a:pt x="7" y="106"/>
                    </a:lnTo>
                    <a:lnTo>
                      <a:pt x="7" y="110"/>
                    </a:lnTo>
                    <a:lnTo>
                      <a:pt x="7" y="110"/>
                    </a:lnTo>
                    <a:lnTo>
                      <a:pt x="7" y="110"/>
                    </a:lnTo>
                    <a:lnTo>
                      <a:pt x="7" y="114"/>
                    </a:lnTo>
                    <a:lnTo>
                      <a:pt x="7" y="117"/>
                    </a:lnTo>
                    <a:lnTo>
                      <a:pt x="7" y="117"/>
                    </a:lnTo>
                    <a:lnTo>
                      <a:pt x="11" y="121"/>
                    </a:lnTo>
                    <a:lnTo>
                      <a:pt x="11" y="125"/>
                    </a:lnTo>
                    <a:lnTo>
                      <a:pt x="11" y="128"/>
                    </a:lnTo>
                    <a:lnTo>
                      <a:pt x="11" y="132"/>
                    </a:lnTo>
                    <a:lnTo>
                      <a:pt x="14" y="132"/>
                    </a:lnTo>
                    <a:lnTo>
                      <a:pt x="14" y="136"/>
                    </a:lnTo>
                    <a:lnTo>
                      <a:pt x="14" y="139"/>
                    </a:lnTo>
                    <a:lnTo>
                      <a:pt x="14" y="143"/>
                    </a:lnTo>
                    <a:lnTo>
                      <a:pt x="18" y="143"/>
                    </a:lnTo>
                    <a:lnTo>
                      <a:pt x="18" y="147"/>
                    </a:lnTo>
                    <a:lnTo>
                      <a:pt x="18" y="150"/>
                    </a:lnTo>
                    <a:lnTo>
                      <a:pt x="18" y="150"/>
                    </a:lnTo>
                    <a:lnTo>
                      <a:pt x="22" y="154"/>
                    </a:lnTo>
                    <a:lnTo>
                      <a:pt x="22" y="158"/>
                    </a:lnTo>
                    <a:lnTo>
                      <a:pt x="25" y="158"/>
                    </a:lnTo>
                    <a:lnTo>
                      <a:pt x="25" y="158"/>
                    </a:lnTo>
                    <a:lnTo>
                      <a:pt x="25" y="161"/>
                    </a:lnTo>
                    <a:lnTo>
                      <a:pt x="25" y="161"/>
                    </a:lnTo>
                    <a:lnTo>
                      <a:pt x="25" y="161"/>
                    </a:lnTo>
                    <a:lnTo>
                      <a:pt x="25" y="161"/>
                    </a:lnTo>
                    <a:lnTo>
                      <a:pt x="29" y="161"/>
                    </a:lnTo>
                    <a:lnTo>
                      <a:pt x="29" y="161"/>
                    </a:lnTo>
                    <a:lnTo>
                      <a:pt x="29" y="158"/>
                    </a:lnTo>
                    <a:lnTo>
                      <a:pt x="29" y="158"/>
                    </a:lnTo>
                    <a:lnTo>
                      <a:pt x="29" y="158"/>
                    </a:lnTo>
                    <a:lnTo>
                      <a:pt x="29" y="158"/>
                    </a:lnTo>
                    <a:lnTo>
                      <a:pt x="29" y="158"/>
                    </a:lnTo>
                    <a:lnTo>
                      <a:pt x="33" y="158"/>
                    </a:lnTo>
                    <a:lnTo>
                      <a:pt x="29" y="154"/>
                    </a:lnTo>
                    <a:lnTo>
                      <a:pt x="29" y="154"/>
                    </a:lnTo>
                    <a:lnTo>
                      <a:pt x="29" y="150"/>
                    </a:lnTo>
                    <a:lnTo>
                      <a:pt x="29" y="150"/>
                    </a:lnTo>
                    <a:lnTo>
                      <a:pt x="25" y="147"/>
                    </a:lnTo>
                    <a:lnTo>
                      <a:pt x="25" y="143"/>
                    </a:lnTo>
                    <a:lnTo>
                      <a:pt x="25" y="143"/>
                    </a:lnTo>
                    <a:lnTo>
                      <a:pt x="25" y="139"/>
                    </a:lnTo>
                    <a:lnTo>
                      <a:pt x="22" y="136"/>
                    </a:lnTo>
                    <a:lnTo>
                      <a:pt x="22" y="132"/>
                    </a:lnTo>
                    <a:lnTo>
                      <a:pt x="22" y="128"/>
                    </a:lnTo>
                    <a:lnTo>
                      <a:pt x="22" y="128"/>
                    </a:lnTo>
                    <a:lnTo>
                      <a:pt x="18" y="125"/>
                    </a:lnTo>
                    <a:lnTo>
                      <a:pt x="18" y="121"/>
                    </a:lnTo>
                    <a:lnTo>
                      <a:pt x="18" y="121"/>
                    </a:lnTo>
                    <a:lnTo>
                      <a:pt x="18" y="117"/>
                    </a:lnTo>
                    <a:lnTo>
                      <a:pt x="18" y="114"/>
                    </a:lnTo>
                    <a:lnTo>
                      <a:pt x="18" y="110"/>
                    </a:lnTo>
                    <a:lnTo>
                      <a:pt x="18" y="110"/>
                    </a:lnTo>
                    <a:lnTo>
                      <a:pt x="14" y="110"/>
                    </a:lnTo>
                    <a:lnTo>
                      <a:pt x="14" y="106"/>
                    </a:lnTo>
                    <a:lnTo>
                      <a:pt x="14" y="106"/>
                    </a:lnTo>
                    <a:lnTo>
                      <a:pt x="14" y="103"/>
                    </a:lnTo>
                    <a:lnTo>
                      <a:pt x="14" y="103"/>
                    </a:lnTo>
                    <a:lnTo>
                      <a:pt x="14" y="103"/>
                    </a:lnTo>
                    <a:lnTo>
                      <a:pt x="14" y="99"/>
                    </a:lnTo>
                    <a:lnTo>
                      <a:pt x="14" y="99"/>
                    </a:lnTo>
                    <a:lnTo>
                      <a:pt x="14" y="99"/>
                    </a:lnTo>
                    <a:lnTo>
                      <a:pt x="14" y="99"/>
                    </a:lnTo>
                    <a:lnTo>
                      <a:pt x="14" y="95"/>
                    </a:lnTo>
                    <a:lnTo>
                      <a:pt x="14" y="95"/>
                    </a:lnTo>
                    <a:lnTo>
                      <a:pt x="14" y="95"/>
                    </a:lnTo>
                    <a:lnTo>
                      <a:pt x="14" y="92"/>
                    </a:lnTo>
                    <a:lnTo>
                      <a:pt x="14" y="92"/>
                    </a:lnTo>
                    <a:lnTo>
                      <a:pt x="14" y="84"/>
                    </a:lnTo>
                    <a:lnTo>
                      <a:pt x="14" y="81"/>
                    </a:lnTo>
                    <a:lnTo>
                      <a:pt x="11" y="74"/>
                    </a:lnTo>
                    <a:lnTo>
                      <a:pt x="11" y="70"/>
                    </a:lnTo>
                    <a:lnTo>
                      <a:pt x="11" y="63"/>
                    </a:lnTo>
                    <a:lnTo>
                      <a:pt x="11" y="59"/>
                    </a:lnTo>
                    <a:lnTo>
                      <a:pt x="11" y="52"/>
                    </a:lnTo>
                    <a:lnTo>
                      <a:pt x="11" y="48"/>
                    </a:lnTo>
                    <a:lnTo>
                      <a:pt x="7" y="41"/>
                    </a:lnTo>
                    <a:lnTo>
                      <a:pt x="7" y="37"/>
                    </a:lnTo>
                    <a:lnTo>
                      <a:pt x="7" y="33"/>
                    </a:lnTo>
                    <a:lnTo>
                      <a:pt x="7" y="26"/>
                    </a:lnTo>
                    <a:lnTo>
                      <a:pt x="7" y="19"/>
                    </a:lnTo>
                    <a:lnTo>
                      <a:pt x="7" y="15"/>
                    </a:lnTo>
                    <a:lnTo>
                      <a:pt x="7" y="8"/>
                    </a:lnTo>
                    <a:lnTo>
                      <a:pt x="3" y="0"/>
                    </a:lnTo>
                    <a:lnTo>
                      <a:pt x="3" y="0"/>
                    </a:lnTo>
                    <a:lnTo>
                      <a:pt x="3" y="0"/>
                    </a:lnTo>
                    <a:lnTo>
                      <a:pt x="3" y="0"/>
                    </a:lnTo>
                    <a:lnTo>
                      <a:pt x="3"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31" name="Freeform 31"/>
              <p:cNvSpPr>
                <a:spLocks/>
              </p:cNvSpPr>
              <p:nvPr/>
            </p:nvSpPr>
            <p:spPr bwMode="auto">
              <a:xfrm>
                <a:off x="2018" y="1453"/>
                <a:ext cx="18" cy="33"/>
              </a:xfrm>
              <a:custGeom>
                <a:avLst/>
                <a:gdLst>
                  <a:gd name="T0" fmla="*/ 14 w 18"/>
                  <a:gd name="T1" fmla="*/ 4 h 33"/>
                  <a:gd name="T2" fmla="*/ 14 w 18"/>
                  <a:gd name="T3" fmla="*/ 4 h 33"/>
                  <a:gd name="T4" fmla="*/ 14 w 18"/>
                  <a:gd name="T5" fmla="*/ 8 h 33"/>
                  <a:gd name="T6" fmla="*/ 11 w 18"/>
                  <a:gd name="T7" fmla="*/ 8 h 33"/>
                  <a:gd name="T8" fmla="*/ 11 w 18"/>
                  <a:gd name="T9" fmla="*/ 8 h 33"/>
                  <a:gd name="T10" fmla="*/ 11 w 18"/>
                  <a:gd name="T11" fmla="*/ 11 h 33"/>
                  <a:gd name="T12" fmla="*/ 11 w 18"/>
                  <a:gd name="T13" fmla="*/ 11 h 33"/>
                  <a:gd name="T14" fmla="*/ 7 w 18"/>
                  <a:gd name="T15" fmla="*/ 15 h 33"/>
                  <a:gd name="T16" fmla="*/ 7 w 18"/>
                  <a:gd name="T17" fmla="*/ 15 h 33"/>
                  <a:gd name="T18" fmla="*/ 7 w 18"/>
                  <a:gd name="T19" fmla="*/ 15 h 33"/>
                  <a:gd name="T20" fmla="*/ 7 w 18"/>
                  <a:gd name="T21" fmla="*/ 19 h 33"/>
                  <a:gd name="T22" fmla="*/ 4 w 18"/>
                  <a:gd name="T23" fmla="*/ 19 h 33"/>
                  <a:gd name="T24" fmla="*/ 4 w 18"/>
                  <a:gd name="T25" fmla="*/ 19 h 33"/>
                  <a:gd name="T26" fmla="*/ 4 w 18"/>
                  <a:gd name="T27" fmla="*/ 22 h 33"/>
                  <a:gd name="T28" fmla="*/ 4 w 18"/>
                  <a:gd name="T29" fmla="*/ 22 h 33"/>
                  <a:gd name="T30" fmla="*/ 0 w 18"/>
                  <a:gd name="T31" fmla="*/ 26 h 33"/>
                  <a:gd name="T32" fmla="*/ 0 w 18"/>
                  <a:gd name="T33" fmla="*/ 26 h 33"/>
                  <a:gd name="T34" fmla="*/ 0 w 18"/>
                  <a:gd name="T35" fmla="*/ 26 h 33"/>
                  <a:gd name="T36" fmla="*/ 0 w 18"/>
                  <a:gd name="T37" fmla="*/ 30 h 33"/>
                  <a:gd name="T38" fmla="*/ 0 w 18"/>
                  <a:gd name="T39" fmla="*/ 30 h 33"/>
                  <a:gd name="T40" fmla="*/ 0 w 18"/>
                  <a:gd name="T41" fmla="*/ 30 h 33"/>
                  <a:gd name="T42" fmla="*/ 0 w 18"/>
                  <a:gd name="T43" fmla="*/ 30 h 33"/>
                  <a:gd name="T44" fmla="*/ 4 w 18"/>
                  <a:gd name="T45" fmla="*/ 30 h 33"/>
                  <a:gd name="T46" fmla="*/ 4 w 18"/>
                  <a:gd name="T47" fmla="*/ 33 h 33"/>
                  <a:gd name="T48" fmla="*/ 4 w 18"/>
                  <a:gd name="T49" fmla="*/ 33 h 33"/>
                  <a:gd name="T50" fmla="*/ 4 w 18"/>
                  <a:gd name="T51" fmla="*/ 33 h 33"/>
                  <a:gd name="T52" fmla="*/ 4 w 18"/>
                  <a:gd name="T53" fmla="*/ 33 h 33"/>
                  <a:gd name="T54" fmla="*/ 4 w 18"/>
                  <a:gd name="T55" fmla="*/ 33 h 33"/>
                  <a:gd name="T56" fmla="*/ 7 w 18"/>
                  <a:gd name="T57" fmla="*/ 33 h 33"/>
                  <a:gd name="T58" fmla="*/ 7 w 18"/>
                  <a:gd name="T59" fmla="*/ 30 h 33"/>
                  <a:gd name="T60" fmla="*/ 7 w 18"/>
                  <a:gd name="T61" fmla="*/ 30 h 33"/>
                  <a:gd name="T62" fmla="*/ 7 w 18"/>
                  <a:gd name="T63" fmla="*/ 30 h 33"/>
                  <a:gd name="T64" fmla="*/ 7 w 18"/>
                  <a:gd name="T65" fmla="*/ 26 h 33"/>
                  <a:gd name="T66" fmla="*/ 11 w 18"/>
                  <a:gd name="T67" fmla="*/ 26 h 33"/>
                  <a:gd name="T68" fmla="*/ 11 w 18"/>
                  <a:gd name="T69" fmla="*/ 26 h 33"/>
                  <a:gd name="T70" fmla="*/ 11 w 18"/>
                  <a:gd name="T71" fmla="*/ 22 h 33"/>
                  <a:gd name="T72" fmla="*/ 11 w 18"/>
                  <a:gd name="T73" fmla="*/ 19 h 33"/>
                  <a:gd name="T74" fmla="*/ 14 w 18"/>
                  <a:gd name="T75" fmla="*/ 19 h 33"/>
                  <a:gd name="T76" fmla="*/ 14 w 18"/>
                  <a:gd name="T77" fmla="*/ 19 h 33"/>
                  <a:gd name="T78" fmla="*/ 14 w 18"/>
                  <a:gd name="T79" fmla="*/ 15 h 33"/>
                  <a:gd name="T80" fmla="*/ 14 w 18"/>
                  <a:gd name="T81" fmla="*/ 15 h 33"/>
                  <a:gd name="T82" fmla="*/ 14 w 18"/>
                  <a:gd name="T83" fmla="*/ 15 h 33"/>
                  <a:gd name="T84" fmla="*/ 18 w 18"/>
                  <a:gd name="T85" fmla="*/ 11 h 33"/>
                  <a:gd name="T86" fmla="*/ 18 w 18"/>
                  <a:gd name="T87" fmla="*/ 11 h 33"/>
                  <a:gd name="T88" fmla="*/ 18 w 18"/>
                  <a:gd name="T89" fmla="*/ 8 h 33"/>
                  <a:gd name="T90" fmla="*/ 18 w 18"/>
                  <a:gd name="T91" fmla="*/ 8 h 33"/>
                  <a:gd name="T92" fmla="*/ 18 w 18"/>
                  <a:gd name="T93" fmla="*/ 4 h 33"/>
                  <a:gd name="T94" fmla="*/ 18 w 18"/>
                  <a:gd name="T95" fmla="*/ 4 h 33"/>
                  <a:gd name="T96" fmla="*/ 18 w 18"/>
                  <a:gd name="T97" fmla="*/ 4 h 33"/>
                  <a:gd name="T98" fmla="*/ 18 w 18"/>
                  <a:gd name="T99" fmla="*/ 4 h 33"/>
                  <a:gd name="T100" fmla="*/ 18 w 18"/>
                  <a:gd name="T101" fmla="*/ 0 h 33"/>
                  <a:gd name="T102" fmla="*/ 18 w 18"/>
                  <a:gd name="T103" fmla="*/ 0 h 33"/>
                  <a:gd name="T104" fmla="*/ 18 w 18"/>
                  <a:gd name="T105" fmla="*/ 0 h 33"/>
                  <a:gd name="T106" fmla="*/ 14 w 18"/>
                  <a:gd name="T107" fmla="*/ 0 h 33"/>
                  <a:gd name="T108" fmla="*/ 14 w 18"/>
                  <a:gd name="T109" fmla="*/ 4 h 33"/>
                  <a:gd name="T110" fmla="*/ 14 w 18"/>
                  <a:gd name="T111"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 h="33">
                    <a:moveTo>
                      <a:pt x="14" y="4"/>
                    </a:moveTo>
                    <a:lnTo>
                      <a:pt x="14" y="4"/>
                    </a:lnTo>
                    <a:lnTo>
                      <a:pt x="14" y="8"/>
                    </a:lnTo>
                    <a:lnTo>
                      <a:pt x="11" y="8"/>
                    </a:lnTo>
                    <a:lnTo>
                      <a:pt x="11" y="8"/>
                    </a:lnTo>
                    <a:lnTo>
                      <a:pt x="11" y="11"/>
                    </a:lnTo>
                    <a:lnTo>
                      <a:pt x="11" y="11"/>
                    </a:lnTo>
                    <a:lnTo>
                      <a:pt x="7" y="15"/>
                    </a:lnTo>
                    <a:lnTo>
                      <a:pt x="7" y="15"/>
                    </a:lnTo>
                    <a:lnTo>
                      <a:pt x="7" y="15"/>
                    </a:lnTo>
                    <a:lnTo>
                      <a:pt x="7" y="19"/>
                    </a:lnTo>
                    <a:lnTo>
                      <a:pt x="4" y="19"/>
                    </a:lnTo>
                    <a:lnTo>
                      <a:pt x="4" y="19"/>
                    </a:lnTo>
                    <a:lnTo>
                      <a:pt x="4" y="22"/>
                    </a:lnTo>
                    <a:lnTo>
                      <a:pt x="4" y="22"/>
                    </a:lnTo>
                    <a:lnTo>
                      <a:pt x="0" y="26"/>
                    </a:lnTo>
                    <a:lnTo>
                      <a:pt x="0" y="26"/>
                    </a:lnTo>
                    <a:lnTo>
                      <a:pt x="0" y="26"/>
                    </a:lnTo>
                    <a:lnTo>
                      <a:pt x="0" y="30"/>
                    </a:lnTo>
                    <a:lnTo>
                      <a:pt x="0" y="30"/>
                    </a:lnTo>
                    <a:lnTo>
                      <a:pt x="0" y="30"/>
                    </a:lnTo>
                    <a:lnTo>
                      <a:pt x="0" y="30"/>
                    </a:lnTo>
                    <a:lnTo>
                      <a:pt x="4" y="30"/>
                    </a:lnTo>
                    <a:lnTo>
                      <a:pt x="4" y="33"/>
                    </a:lnTo>
                    <a:lnTo>
                      <a:pt x="4" y="33"/>
                    </a:lnTo>
                    <a:lnTo>
                      <a:pt x="4" y="33"/>
                    </a:lnTo>
                    <a:lnTo>
                      <a:pt x="4" y="33"/>
                    </a:lnTo>
                    <a:lnTo>
                      <a:pt x="4" y="33"/>
                    </a:lnTo>
                    <a:lnTo>
                      <a:pt x="7" y="33"/>
                    </a:lnTo>
                    <a:lnTo>
                      <a:pt x="7" y="30"/>
                    </a:lnTo>
                    <a:lnTo>
                      <a:pt x="7" y="30"/>
                    </a:lnTo>
                    <a:lnTo>
                      <a:pt x="7" y="30"/>
                    </a:lnTo>
                    <a:lnTo>
                      <a:pt x="7" y="26"/>
                    </a:lnTo>
                    <a:lnTo>
                      <a:pt x="11" y="26"/>
                    </a:lnTo>
                    <a:lnTo>
                      <a:pt x="11" y="26"/>
                    </a:lnTo>
                    <a:lnTo>
                      <a:pt x="11" y="22"/>
                    </a:lnTo>
                    <a:lnTo>
                      <a:pt x="11" y="19"/>
                    </a:lnTo>
                    <a:lnTo>
                      <a:pt x="14" y="19"/>
                    </a:lnTo>
                    <a:lnTo>
                      <a:pt x="14" y="19"/>
                    </a:lnTo>
                    <a:lnTo>
                      <a:pt x="14" y="15"/>
                    </a:lnTo>
                    <a:lnTo>
                      <a:pt x="14" y="15"/>
                    </a:lnTo>
                    <a:lnTo>
                      <a:pt x="14" y="15"/>
                    </a:lnTo>
                    <a:lnTo>
                      <a:pt x="18" y="11"/>
                    </a:lnTo>
                    <a:lnTo>
                      <a:pt x="18" y="11"/>
                    </a:lnTo>
                    <a:lnTo>
                      <a:pt x="18" y="8"/>
                    </a:lnTo>
                    <a:lnTo>
                      <a:pt x="18" y="8"/>
                    </a:lnTo>
                    <a:lnTo>
                      <a:pt x="18" y="4"/>
                    </a:lnTo>
                    <a:lnTo>
                      <a:pt x="18" y="4"/>
                    </a:lnTo>
                    <a:lnTo>
                      <a:pt x="18" y="4"/>
                    </a:lnTo>
                    <a:lnTo>
                      <a:pt x="18" y="4"/>
                    </a:lnTo>
                    <a:lnTo>
                      <a:pt x="18" y="0"/>
                    </a:lnTo>
                    <a:lnTo>
                      <a:pt x="18" y="0"/>
                    </a:lnTo>
                    <a:lnTo>
                      <a:pt x="18" y="0"/>
                    </a:lnTo>
                    <a:lnTo>
                      <a:pt x="14" y="0"/>
                    </a:lnTo>
                    <a:lnTo>
                      <a:pt x="14" y="4"/>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32" name="Freeform 32"/>
              <p:cNvSpPr>
                <a:spLocks/>
              </p:cNvSpPr>
              <p:nvPr/>
            </p:nvSpPr>
            <p:spPr bwMode="auto">
              <a:xfrm>
                <a:off x="2040" y="1453"/>
                <a:ext cx="7" cy="51"/>
              </a:xfrm>
              <a:custGeom>
                <a:avLst/>
                <a:gdLst>
                  <a:gd name="T0" fmla="*/ 0 w 7"/>
                  <a:gd name="T1" fmla="*/ 4 h 51"/>
                  <a:gd name="T2" fmla="*/ 0 w 7"/>
                  <a:gd name="T3" fmla="*/ 8 h 51"/>
                  <a:gd name="T4" fmla="*/ 0 w 7"/>
                  <a:gd name="T5" fmla="*/ 8 h 51"/>
                  <a:gd name="T6" fmla="*/ 0 w 7"/>
                  <a:gd name="T7" fmla="*/ 11 h 51"/>
                  <a:gd name="T8" fmla="*/ 0 w 7"/>
                  <a:gd name="T9" fmla="*/ 15 h 51"/>
                  <a:gd name="T10" fmla="*/ 0 w 7"/>
                  <a:gd name="T11" fmla="*/ 19 h 51"/>
                  <a:gd name="T12" fmla="*/ 3 w 7"/>
                  <a:gd name="T13" fmla="*/ 19 h 51"/>
                  <a:gd name="T14" fmla="*/ 3 w 7"/>
                  <a:gd name="T15" fmla="*/ 22 h 51"/>
                  <a:gd name="T16" fmla="*/ 3 w 7"/>
                  <a:gd name="T17" fmla="*/ 26 h 51"/>
                  <a:gd name="T18" fmla="*/ 3 w 7"/>
                  <a:gd name="T19" fmla="*/ 30 h 51"/>
                  <a:gd name="T20" fmla="*/ 3 w 7"/>
                  <a:gd name="T21" fmla="*/ 30 h 51"/>
                  <a:gd name="T22" fmla="*/ 3 w 7"/>
                  <a:gd name="T23" fmla="*/ 33 h 51"/>
                  <a:gd name="T24" fmla="*/ 3 w 7"/>
                  <a:gd name="T25" fmla="*/ 37 h 51"/>
                  <a:gd name="T26" fmla="*/ 3 w 7"/>
                  <a:gd name="T27" fmla="*/ 37 h 51"/>
                  <a:gd name="T28" fmla="*/ 3 w 7"/>
                  <a:gd name="T29" fmla="*/ 40 h 51"/>
                  <a:gd name="T30" fmla="*/ 3 w 7"/>
                  <a:gd name="T31" fmla="*/ 44 h 51"/>
                  <a:gd name="T32" fmla="*/ 3 w 7"/>
                  <a:gd name="T33" fmla="*/ 48 h 51"/>
                  <a:gd name="T34" fmla="*/ 3 w 7"/>
                  <a:gd name="T35" fmla="*/ 48 h 51"/>
                  <a:gd name="T36" fmla="*/ 3 w 7"/>
                  <a:gd name="T37" fmla="*/ 48 h 51"/>
                  <a:gd name="T38" fmla="*/ 3 w 7"/>
                  <a:gd name="T39" fmla="*/ 51 h 51"/>
                  <a:gd name="T40" fmla="*/ 3 w 7"/>
                  <a:gd name="T41" fmla="*/ 51 h 51"/>
                  <a:gd name="T42" fmla="*/ 3 w 7"/>
                  <a:gd name="T43" fmla="*/ 51 h 51"/>
                  <a:gd name="T44" fmla="*/ 7 w 7"/>
                  <a:gd name="T45" fmla="*/ 48 h 51"/>
                  <a:gd name="T46" fmla="*/ 7 w 7"/>
                  <a:gd name="T47" fmla="*/ 48 h 51"/>
                  <a:gd name="T48" fmla="*/ 7 w 7"/>
                  <a:gd name="T49" fmla="*/ 48 h 51"/>
                  <a:gd name="T50" fmla="*/ 7 w 7"/>
                  <a:gd name="T51" fmla="*/ 44 h 51"/>
                  <a:gd name="T52" fmla="*/ 7 w 7"/>
                  <a:gd name="T53" fmla="*/ 40 h 51"/>
                  <a:gd name="T54" fmla="*/ 7 w 7"/>
                  <a:gd name="T55" fmla="*/ 37 h 51"/>
                  <a:gd name="T56" fmla="*/ 7 w 7"/>
                  <a:gd name="T57" fmla="*/ 37 h 51"/>
                  <a:gd name="T58" fmla="*/ 7 w 7"/>
                  <a:gd name="T59" fmla="*/ 33 h 51"/>
                  <a:gd name="T60" fmla="*/ 7 w 7"/>
                  <a:gd name="T61" fmla="*/ 30 h 51"/>
                  <a:gd name="T62" fmla="*/ 7 w 7"/>
                  <a:gd name="T63" fmla="*/ 30 h 51"/>
                  <a:gd name="T64" fmla="*/ 7 w 7"/>
                  <a:gd name="T65" fmla="*/ 26 h 51"/>
                  <a:gd name="T66" fmla="*/ 7 w 7"/>
                  <a:gd name="T67" fmla="*/ 22 h 51"/>
                  <a:gd name="T68" fmla="*/ 3 w 7"/>
                  <a:gd name="T69" fmla="*/ 19 h 51"/>
                  <a:gd name="T70" fmla="*/ 3 w 7"/>
                  <a:gd name="T71" fmla="*/ 15 h 51"/>
                  <a:gd name="T72" fmla="*/ 3 w 7"/>
                  <a:gd name="T73" fmla="*/ 15 h 51"/>
                  <a:gd name="T74" fmla="*/ 3 w 7"/>
                  <a:gd name="T75" fmla="*/ 11 h 51"/>
                  <a:gd name="T76" fmla="*/ 3 w 7"/>
                  <a:gd name="T77" fmla="*/ 8 h 51"/>
                  <a:gd name="T78" fmla="*/ 3 w 7"/>
                  <a:gd name="T79" fmla="*/ 4 h 51"/>
                  <a:gd name="T80" fmla="*/ 3 w 7"/>
                  <a:gd name="T81" fmla="*/ 4 h 51"/>
                  <a:gd name="T82" fmla="*/ 3 w 7"/>
                  <a:gd name="T83" fmla="*/ 0 h 51"/>
                  <a:gd name="T84" fmla="*/ 3 w 7"/>
                  <a:gd name="T85" fmla="*/ 0 h 51"/>
                  <a:gd name="T86" fmla="*/ 3 w 7"/>
                  <a:gd name="T87" fmla="*/ 0 h 51"/>
                  <a:gd name="T88" fmla="*/ 0 w 7"/>
                  <a:gd name="T89" fmla="*/ 0 h 51"/>
                  <a:gd name="T90" fmla="*/ 0 w 7"/>
                  <a:gd name="T91" fmla="*/ 0 h 51"/>
                  <a:gd name="T92" fmla="*/ 0 w 7"/>
                  <a:gd name="T93" fmla="*/ 0 h 51"/>
                  <a:gd name="T94" fmla="*/ 0 w 7"/>
                  <a:gd name="T95" fmla="*/ 4 h 51"/>
                  <a:gd name="T96" fmla="*/ 0 w 7"/>
                  <a:gd name="T97" fmla="*/ 4 h 51"/>
                  <a:gd name="T98" fmla="*/ 0 w 7"/>
                  <a:gd name="T9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51">
                    <a:moveTo>
                      <a:pt x="0" y="4"/>
                    </a:moveTo>
                    <a:lnTo>
                      <a:pt x="0" y="8"/>
                    </a:lnTo>
                    <a:lnTo>
                      <a:pt x="0" y="8"/>
                    </a:lnTo>
                    <a:lnTo>
                      <a:pt x="0" y="11"/>
                    </a:lnTo>
                    <a:lnTo>
                      <a:pt x="0" y="15"/>
                    </a:lnTo>
                    <a:lnTo>
                      <a:pt x="0" y="19"/>
                    </a:lnTo>
                    <a:lnTo>
                      <a:pt x="3" y="19"/>
                    </a:lnTo>
                    <a:lnTo>
                      <a:pt x="3" y="22"/>
                    </a:lnTo>
                    <a:lnTo>
                      <a:pt x="3" y="26"/>
                    </a:lnTo>
                    <a:lnTo>
                      <a:pt x="3" y="30"/>
                    </a:lnTo>
                    <a:lnTo>
                      <a:pt x="3" y="30"/>
                    </a:lnTo>
                    <a:lnTo>
                      <a:pt x="3" y="33"/>
                    </a:lnTo>
                    <a:lnTo>
                      <a:pt x="3" y="37"/>
                    </a:lnTo>
                    <a:lnTo>
                      <a:pt x="3" y="37"/>
                    </a:lnTo>
                    <a:lnTo>
                      <a:pt x="3" y="40"/>
                    </a:lnTo>
                    <a:lnTo>
                      <a:pt x="3" y="44"/>
                    </a:lnTo>
                    <a:lnTo>
                      <a:pt x="3" y="48"/>
                    </a:lnTo>
                    <a:lnTo>
                      <a:pt x="3" y="48"/>
                    </a:lnTo>
                    <a:lnTo>
                      <a:pt x="3" y="48"/>
                    </a:lnTo>
                    <a:lnTo>
                      <a:pt x="3" y="51"/>
                    </a:lnTo>
                    <a:lnTo>
                      <a:pt x="3" y="51"/>
                    </a:lnTo>
                    <a:lnTo>
                      <a:pt x="3" y="51"/>
                    </a:lnTo>
                    <a:lnTo>
                      <a:pt x="7" y="48"/>
                    </a:lnTo>
                    <a:lnTo>
                      <a:pt x="7" y="48"/>
                    </a:lnTo>
                    <a:lnTo>
                      <a:pt x="7" y="48"/>
                    </a:lnTo>
                    <a:lnTo>
                      <a:pt x="7" y="44"/>
                    </a:lnTo>
                    <a:lnTo>
                      <a:pt x="7" y="40"/>
                    </a:lnTo>
                    <a:lnTo>
                      <a:pt x="7" y="37"/>
                    </a:lnTo>
                    <a:lnTo>
                      <a:pt x="7" y="37"/>
                    </a:lnTo>
                    <a:lnTo>
                      <a:pt x="7" y="33"/>
                    </a:lnTo>
                    <a:lnTo>
                      <a:pt x="7" y="30"/>
                    </a:lnTo>
                    <a:lnTo>
                      <a:pt x="7" y="30"/>
                    </a:lnTo>
                    <a:lnTo>
                      <a:pt x="7" y="26"/>
                    </a:lnTo>
                    <a:lnTo>
                      <a:pt x="7" y="22"/>
                    </a:lnTo>
                    <a:lnTo>
                      <a:pt x="3" y="19"/>
                    </a:lnTo>
                    <a:lnTo>
                      <a:pt x="3" y="15"/>
                    </a:lnTo>
                    <a:lnTo>
                      <a:pt x="3" y="15"/>
                    </a:lnTo>
                    <a:lnTo>
                      <a:pt x="3" y="11"/>
                    </a:lnTo>
                    <a:lnTo>
                      <a:pt x="3" y="8"/>
                    </a:lnTo>
                    <a:lnTo>
                      <a:pt x="3" y="4"/>
                    </a:lnTo>
                    <a:lnTo>
                      <a:pt x="3" y="4"/>
                    </a:lnTo>
                    <a:lnTo>
                      <a:pt x="3" y="0"/>
                    </a:lnTo>
                    <a:lnTo>
                      <a:pt x="3" y="0"/>
                    </a:lnTo>
                    <a:lnTo>
                      <a:pt x="3" y="0"/>
                    </a:lnTo>
                    <a:lnTo>
                      <a:pt x="0" y="0"/>
                    </a:lnTo>
                    <a:lnTo>
                      <a:pt x="0" y="0"/>
                    </a:lnTo>
                    <a:lnTo>
                      <a:pt x="0"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33" name="Freeform 33"/>
              <p:cNvSpPr>
                <a:spLocks/>
              </p:cNvSpPr>
              <p:nvPr/>
            </p:nvSpPr>
            <p:spPr bwMode="auto">
              <a:xfrm>
                <a:off x="2043" y="1450"/>
                <a:ext cx="40" cy="29"/>
              </a:xfrm>
              <a:custGeom>
                <a:avLst/>
                <a:gdLst>
                  <a:gd name="T0" fmla="*/ 0 w 40"/>
                  <a:gd name="T1" fmla="*/ 3 h 29"/>
                  <a:gd name="T2" fmla="*/ 4 w 40"/>
                  <a:gd name="T3" fmla="*/ 7 h 29"/>
                  <a:gd name="T4" fmla="*/ 4 w 40"/>
                  <a:gd name="T5" fmla="*/ 7 h 29"/>
                  <a:gd name="T6" fmla="*/ 8 w 40"/>
                  <a:gd name="T7" fmla="*/ 11 h 29"/>
                  <a:gd name="T8" fmla="*/ 11 w 40"/>
                  <a:gd name="T9" fmla="*/ 11 h 29"/>
                  <a:gd name="T10" fmla="*/ 11 w 40"/>
                  <a:gd name="T11" fmla="*/ 14 h 29"/>
                  <a:gd name="T12" fmla="*/ 15 w 40"/>
                  <a:gd name="T13" fmla="*/ 14 h 29"/>
                  <a:gd name="T14" fmla="*/ 15 w 40"/>
                  <a:gd name="T15" fmla="*/ 14 h 29"/>
                  <a:gd name="T16" fmla="*/ 19 w 40"/>
                  <a:gd name="T17" fmla="*/ 18 h 29"/>
                  <a:gd name="T18" fmla="*/ 19 w 40"/>
                  <a:gd name="T19" fmla="*/ 18 h 29"/>
                  <a:gd name="T20" fmla="*/ 22 w 40"/>
                  <a:gd name="T21" fmla="*/ 18 h 29"/>
                  <a:gd name="T22" fmla="*/ 22 w 40"/>
                  <a:gd name="T23" fmla="*/ 22 h 29"/>
                  <a:gd name="T24" fmla="*/ 26 w 40"/>
                  <a:gd name="T25" fmla="*/ 22 h 29"/>
                  <a:gd name="T26" fmla="*/ 26 w 40"/>
                  <a:gd name="T27" fmla="*/ 25 h 29"/>
                  <a:gd name="T28" fmla="*/ 30 w 40"/>
                  <a:gd name="T29" fmla="*/ 25 h 29"/>
                  <a:gd name="T30" fmla="*/ 33 w 40"/>
                  <a:gd name="T31" fmla="*/ 29 h 29"/>
                  <a:gd name="T32" fmla="*/ 37 w 40"/>
                  <a:gd name="T33" fmla="*/ 29 h 29"/>
                  <a:gd name="T34" fmla="*/ 37 w 40"/>
                  <a:gd name="T35" fmla="*/ 29 h 29"/>
                  <a:gd name="T36" fmla="*/ 37 w 40"/>
                  <a:gd name="T37" fmla="*/ 29 h 29"/>
                  <a:gd name="T38" fmla="*/ 37 w 40"/>
                  <a:gd name="T39" fmla="*/ 29 h 29"/>
                  <a:gd name="T40" fmla="*/ 37 w 40"/>
                  <a:gd name="T41" fmla="*/ 29 h 29"/>
                  <a:gd name="T42" fmla="*/ 40 w 40"/>
                  <a:gd name="T43" fmla="*/ 29 h 29"/>
                  <a:gd name="T44" fmla="*/ 40 w 40"/>
                  <a:gd name="T45" fmla="*/ 25 h 29"/>
                  <a:gd name="T46" fmla="*/ 37 w 40"/>
                  <a:gd name="T47" fmla="*/ 25 h 29"/>
                  <a:gd name="T48" fmla="*/ 37 w 40"/>
                  <a:gd name="T49" fmla="*/ 25 h 29"/>
                  <a:gd name="T50" fmla="*/ 37 w 40"/>
                  <a:gd name="T51" fmla="*/ 22 h 29"/>
                  <a:gd name="T52" fmla="*/ 33 w 40"/>
                  <a:gd name="T53" fmla="*/ 22 h 29"/>
                  <a:gd name="T54" fmla="*/ 30 w 40"/>
                  <a:gd name="T55" fmla="*/ 18 h 29"/>
                  <a:gd name="T56" fmla="*/ 30 w 40"/>
                  <a:gd name="T57" fmla="*/ 18 h 29"/>
                  <a:gd name="T58" fmla="*/ 26 w 40"/>
                  <a:gd name="T59" fmla="*/ 18 h 29"/>
                  <a:gd name="T60" fmla="*/ 26 w 40"/>
                  <a:gd name="T61" fmla="*/ 14 h 29"/>
                  <a:gd name="T62" fmla="*/ 22 w 40"/>
                  <a:gd name="T63" fmla="*/ 14 h 29"/>
                  <a:gd name="T64" fmla="*/ 22 w 40"/>
                  <a:gd name="T65" fmla="*/ 14 h 29"/>
                  <a:gd name="T66" fmla="*/ 19 w 40"/>
                  <a:gd name="T67" fmla="*/ 11 h 29"/>
                  <a:gd name="T68" fmla="*/ 15 w 40"/>
                  <a:gd name="T69" fmla="*/ 11 h 29"/>
                  <a:gd name="T70" fmla="*/ 15 w 40"/>
                  <a:gd name="T71" fmla="*/ 11 h 29"/>
                  <a:gd name="T72" fmla="*/ 11 w 40"/>
                  <a:gd name="T73" fmla="*/ 7 h 29"/>
                  <a:gd name="T74" fmla="*/ 11 w 40"/>
                  <a:gd name="T75" fmla="*/ 7 h 29"/>
                  <a:gd name="T76" fmla="*/ 8 w 40"/>
                  <a:gd name="T77" fmla="*/ 7 h 29"/>
                  <a:gd name="T78" fmla="*/ 4 w 40"/>
                  <a:gd name="T79" fmla="*/ 3 h 29"/>
                  <a:gd name="T80" fmla="*/ 4 w 40"/>
                  <a:gd name="T81" fmla="*/ 3 h 29"/>
                  <a:gd name="T82" fmla="*/ 4 w 40"/>
                  <a:gd name="T83" fmla="*/ 3 h 29"/>
                  <a:gd name="T84" fmla="*/ 4 w 40"/>
                  <a:gd name="T85" fmla="*/ 0 h 29"/>
                  <a:gd name="T86" fmla="*/ 0 w 40"/>
                  <a:gd name="T87" fmla="*/ 3 h 29"/>
                  <a:gd name="T88" fmla="*/ 0 w 40"/>
                  <a:gd name="T89" fmla="*/ 3 h 29"/>
                  <a:gd name="T90" fmla="*/ 0 w 40"/>
                  <a:gd name="T91" fmla="*/ 3 h 29"/>
                  <a:gd name="T92" fmla="*/ 0 w 40"/>
                  <a:gd name="T93" fmla="*/ 3 h 29"/>
                  <a:gd name="T94" fmla="*/ 0 w 40"/>
                  <a:gd name="T95" fmla="*/ 3 h 29"/>
                  <a:gd name="T96" fmla="*/ 0 w 40"/>
                  <a:gd name="T97" fmla="*/ 3 h 29"/>
                  <a:gd name="T98" fmla="*/ 0 w 40"/>
                  <a:gd name="T9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29">
                    <a:moveTo>
                      <a:pt x="0" y="3"/>
                    </a:moveTo>
                    <a:lnTo>
                      <a:pt x="4" y="7"/>
                    </a:lnTo>
                    <a:lnTo>
                      <a:pt x="4" y="7"/>
                    </a:lnTo>
                    <a:lnTo>
                      <a:pt x="8" y="11"/>
                    </a:lnTo>
                    <a:lnTo>
                      <a:pt x="11" y="11"/>
                    </a:lnTo>
                    <a:lnTo>
                      <a:pt x="11" y="14"/>
                    </a:lnTo>
                    <a:lnTo>
                      <a:pt x="15" y="14"/>
                    </a:lnTo>
                    <a:lnTo>
                      <a:pt x="15" y="14"/>
                    </a:lnTo>
                    <a:lnTo>
                      <a:pt x="19" y="18"/>
                    </a:lnTo>
                    <a:lnTo>
                      <a:pt x="19" y="18"/>
                    </a:lnTo>
                    <a:lnTo>
                      <a:pt x="22" y="18"/>
                    </a:lnTo>
                    <a:lnTo>
                      <a:pt x="22" y="22"/>
                    </a:lnTo>
                    <a:lnTo>
                      <a:pt x="26" y="22"/>
                    </a:lnTo>
                    <a:lnTo>
                      <a:pt x="26" y="25"/>
                    </a:lnTo>
                    <a:lnTo>
                      <a:pt x="30" y="25"/>
                    </a:lnTo>
                    <a:lnTo>
                      <a:pt x="33" y="29"/>
                    </a:lnTo>
                    <a:lnTo>
                      <a:pt x="37" y="29"/>
                    </a:lnTo>
                    <a:lnTo>
                      <a:pt x="37" y="29"/>
                    </a:lnTo>
                    <a:lnTo>
                      <a:pt x="37" y="29"/>
                    </a:lnTo>
                    <a:lnTo>
                      <a:pt x="37" y="29"/>
                    </a:lnTo>
                    <a:lnTo>
                      <a:pt x="37" y="29"/>
                    </a:lnTo>
                    <a:lnTo>
                      <a:pt x="40" y="29"/>
                    </a:lnTo>
                    <a:lnTo>
                      <a:pt x="40" y="25"/>
                    </a:lnTo>
                    <a:lnTo>
                      <a:pt x="37" y="25"/>
                    </a:lnTo>
                    <a:lnTo>
                      <a:pt x="37" y="25"/>
                    </a:lnTo>
                    <a:lnTo>
                      <a:pt x="37" y="22"/>
                    </a:lnTo>
                    <a:lnTo>
                      <a:pt x="33" y="22"/>
                    </a:lnTo>
                    <a:lnTo>
                      <a:pt x="30" y="18"/>
                    </a:lnTo>
                    <a:lnTo>
                      <a:pt x="30" y="18"/>
                    </a:lnTo>
                    <a:lnTo>
                      <a:pt x="26" y="18"/>
                    </a:lnTo>
                    <a:lnTo>
                      <a:pt x="26" y="14"/>
                    </a:lnTo>
                    <a:lnTo>
                      <a:pt x="22" y="14"/>
                    </a:lnTo>
                    <a:lnTo>
                      <a:pt x="22" y="14"/>
                    </a:lnTo>
                    <a:lnTo>
                      <a:pt x="19" y="11"/>
                    </a:lnTo>
                    <a:lnTo>
                      <a:pt x="15" y="11"/>
                    </a:lnTo>
                    <a:lnTo>
                      <a:pt x="15" y="11"/>
                    </a:lnTo>
                    <a:lnTo>
                      <a:pt x="11" y="7"/>
                    </a:lnTo>
                    <a:lnTo>
                      <a:pt x="11" y="7"/>
                    </a:lnTo>
                    <a:lnTo>
                      <a:pt x="8" y="7"/>
                    </a:lnTo>
                    <a:lnTo>
                      <a:pt x="4" y="3"/>
                    </a:lnTo>
                    <a:lnTo>
                      <a:pt x="4" y="3"/>
                    </a:lnTo>
                    <a:lnTo>
                      <a:pt x="4" y="3"/>
                    </a:lnTo>
                    <a:lnTo>
                      <a:pt x="4" y="0"/>
                    </a:lnTo>
                    <a:lnTo>
                      <a:pt x="0" y="3"/>
                    </a:lnTo>
                    <a:lnTo>
                      <a:pt x="0" y="3"/>
                    </a:lnTo>
                    <a:lnTo>
                      <a:pt x="0" y="3"/>
                    </a:lnTo>
                    <a:lnTo>
                      <a:pt x="0" y="3"/>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34" name="Freeform 34"/>
              <p:cNvSpPr>
                <a:spLocks/>
              </p:cNvSpPr>
              <p:nvPr/>
            </p:nvSpPr>
            <p:spPr bwMode="auto">
              <a:xfrm>
                <a:off x="2011" y="1461"/>
                <a:ext cx="91" cy="51"/>
              </a:xfrm>
              <a:custGeom>
                <a:avLst/>
                <a:gdLst>
                  <a:gd name="T0" fmla="*/ 0 w 91"/>
                  <a:gd name="T1" fmla="*/ 14 h 51"/>
                  <a:gd name="T2" fmla="*/ 0 w 91"/>
                  <a:gd name="T3" fmla="*/ 22 h 51"/>
                  <a:gd name="T4" fmla="*/ 0 w 91"/>
                  <a:gd name="T5" fmla="*/ 29 h 51"/>
                  <a:gd name="T6" fmla="*/ 0 w 91"/>
                  <a:gd name="T7" fmla="*/ 32 h 51"/>
                  <a:gd name="T8" fmla="*/ 3 w 91"/>
                  <a:gd name="T9" fmla="*/ 36 h 51"/>
                  <a:gd name="T10" fmla="*/ 3 w 91"/>
                  <a:gd name="T11" fmla="*/ 40 h 51"/>
                  <a:gd name="T12" fmla="*/ 7 w 91"/>
                  <a:gd name="T13" fmla="*/ 43 h 51"/>
                  <a:gd name="T14" fmla="*/ 11 w 91"/>
                  <a:gd name="T15" fmla="*/ 43 h 51"/>
                  <a:gd name="T16" fmla="*/ 14 w 91"/>
                  <a:gd name="T17" fmla="*/ 47 h 51"/>
                  <a:gd name="T18" fmla="*/ 25 w 91"/>
                  <a:gd name="T19" fmla="*/ 47 h 51"/>
                  <a:gd name="T20" fmla="*/ 40 w 91"/>
                  <a:gd name="T21" fmla="*/ 51 h 51"/>
                  <a:gd name="T22" fmla="*/ 51 w 91"/>
                  <a:gd name="T23" fmla="*/ 51 h 51"/>
                  <a:gd name="T24" fmla="*/ 58 w 91"/>
                  <a:gd name="T25" fmla="*/ 47 h 51"/>
                  <a:gd name="T26" fmla="*/ 62 w 91"/>
                  <a:gd name="T27" fmla="*/ 47 h 51"/>
                  <a:gd name="T28" fmla="*/ 62 w 91"/>
                  <a:gd name="T29" fmla="*/ 47 h 51"/>
                  <a:gd name="T30" fmla="*/ 65 w 91"/>
                  <a:gd name="T31" fmla="*/ 47 h 51"/>
                  <a:gd name="T32" fmla="*/ 69 w 91"/>
                  <a:gd name="T33" fmla="*/ 43 h 51"/>
                  <a:gd name="T34" fmla="*/ 72 w 91"/>
                  <a:gd name="T35" fmla="*/ 40 h 51"/>
                  <a:gd name="T36" fmla="*/ 80 w 91"/>
                  <a:gd name="T37" fmla="*/ 40 h 51"/>
                  <a:gd name="T38" fmla="*/ 83 w 91"/>
                  <a:gd name="T39" fmla="*/ 36 h 51"/>
                  <a:gd name="T40" fmla="*/ 83 w 91"/>
                  <a:gd name="T41" fmla="*/ 29 h 51"/>
                  <a:gd name="T42" fmla="*/ 87 w 91"/>
                  <a:gd name="T43" fmla="*/ 22 h 51"/>
                  <a:gd name="T44" fmla="*/ 91 w 91"/>
                  <a:gd name="T45" fmla="*/ 14 h 51"/>
                  <a:gd name="T46" fmla="*/ 91 w 91"/>
                  <a:gd name="T47" fmla="*/ 7 h 51"/>
                  <a:gd name="T48" fmla="*/ 80 w 91"/>
                  <a:gd name="T49" fmla="*/ 3 h 51"/>
                  <a:gd name="T50" fmla="*/ 72 w 91"/>
                  <a:gd name="T51" fmla="*/ 3 h 51"/>
                  <a:gd name="T52" fmla="*/ 69 w 91"/>
                  <a:gd name="T53" fmla="*/ 3 h 51"/>
                  <a:gd name="T54" fmla="*/ 72 w 91"/>
                  <a:gd name="T55" fmla="*/ 7 h 51"/>
                  <a:gd name="T56" fmla="*/ 76 w 91"/>
                  <a:gd name="T57" fmla="*/ 7 h 51"/>
                  <a:gd name="T58" fmla="*/ 83 w 91"/>
                  <a:gd name="T59" fmla="*/ 11 h 51"/>
                  <a:gd name="T60" fmla="*/ 87 w 91"/>
                  <a:gd name="T61" fmla="*/ 11 h 51"/>
                  <a:gd name="T62" fmla="*/ 83 w 91"/>
                  <a:gd name="T63" fmla="*/ 18 h 51"/>
                  <a:gd name="T64" fmla="*/ 80 w 91"/>
                  <a:gd name="T65" fmla="*/ 25 h 51"/>
                  <a:gd name="T66" fmla="*/ 80 w 91"/>
                  <a:gd name="T67" fmla="*/ 29 h 51"/>
                  <a:gd name="T68" fmla="*/ 80 w 91"/>
                  <a:gd name="T69" fmla="*/ 29 h 51"/>
                  <a:gd name="T70" fmla="*/ 80 w 91"/>
                  <a:gd name="T71" fmla="*/ 32 h 51"/>
                  <a:gd name="T72" fmla="*/ 76 w 91"/>
                  <a:gd name="T73" fmla="*/ 36 h 51"/>
                  <a:gd name="T74" fmla="*/ 72 w 91"/>
                  <a:gd name="T75" fmla="*/ 36 h 51"/>
                  <a:gd name="T76" fmla="*/ 69 w 91"/>
                  <a:gd name="T77" fmla="*/ 36 h 51"/>
                  <a:gd name="T78" fmla="*/ 69 w 91"/>
                  <a:gd name="T79" fmla="*/ 40 h 51"/>
                  <a:gd name="T80" fmla="*/ 65 w 91"/>
                  <a:gd name="T81" fmla="*/ 43 h 51"/>
                  <a:gd name="T82" fmla="*/ 62 w 91"/>
                  <a:gd name="T83" fmla="*/ 43 h 51"/>
                  <a:gd name="T84" fmla="*/ 62 w 91"/>
                  <a:gd name="T85" fmla="*/ 43 h 51"/>
                  <a:gd name="T86" fmla="*/ 58 w 91"/>
                  <a:gd name="T87" fmla="*/ 43 h 51"/>
                  <a:gd name="T88" fmla="*/ 54 w 91"/>
                  <a:gd name="T89" fmla="*/ 43 h 51"/>
                  <a:gd name="T90" fmla="*/ 43 w 91"/>
                  <a:gd name="T91" fmla="*/ 47 h 51"/>
                  <a:gd name="T92" fmla="*/ 29 w 91"/>
                  <a:gd name="T93" fmla="*/ 43 h 51"/>
                  <a:gd name="T94" fmla="*/ 18 w 91"/>
                  <a:gd name="T95" fmla="*/ 43 h 51"/>
                  <a:gd name="T96" fmla="*/ 14 w 91"/>
                  <a:gd name="T97" fmla="*/ 40 h 51"/>
                  <a:gd name="T98" fmla="*/ 11 w 91"/>
                  <a:gd name="T99" fmla="*/ 36 h 51"/>
                  <a:gd name="T100" fmla="*/ 11 w 91"/>
                  <a:gd name="T101" fmla="*/ 32 h 51"/>
                  <a:gd name="T102" fmla="*/ 11 w 91"/>
                  <a:gd name="T103" fmla="*/ 32 h 51"/>
                  <a:gd name="T104" fmla="*/ 3 w 91"/>
                  <a:gd name="T105" fmla="*/ 29 h 51"/>
                  <a:gd name="T106" fmla="*/ 3 w 91"/>
                  <a:gd name="T107" fmla="*/ 29 h 51"/>
                  <a:gd name="T108" fmla="*/ 3 w 91"/>
                  <a:gd name="T109" fmla="*/ 25 h 51"/>
                  <a:gd name="T110" fmla="*/ 3 w 91"/>
                  <a:gd name="T111" fmla="*/ 22 h 51"/>
                  <a:gd name="T112" fmla="*/ 3 w 91"/>
                  <a:gd name="T113" fmla="*/ 18 h 51"/>
                  <a:gd name="T114" fmla="*/ 7 w 91"/>
                  <a:gd name="T115" fmla="*/ 18 h 51"/>
                  <a:gd name="T116" fmla="*/ 11 w 91"/>
                  <a:gd name="T117" fmla="*/ 22 h 51"/>
                  <a:gd name="T118" fmla="*/ 11 w 91"/>
                  <a:gd name="T119" fmla="*/ 22 h 51"/>
                  <a:gd name="T120" fmla="*/ 11 w 91"/>
                  <a:gd name="T121" fmla="*/ 18 h 51"/>
                  <a:gd name="T122" fmla="*/ 11 w 91"/>
                  <a:gd name="T123" fmla="*/ 14 h 51"/>
                  <a:gd name="T124" fmla="*/ 3 w 91"/>
                  <a:gd name="T125"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51">
                    <a:moveTo>
                      <a:pt x="3" y="11"/>
                    </a:moveTo>
                    <a:lnTo>
                      <a:pt x="0" y="11"/>
                    </a:lnTo>
                    <a:lnTo>
                      <a:pt x="0" y="14"/>
                    </a:lnTo>
                    <a:lnTo>
                      <a:pt x="0" y="14"/>
                    </a:lnTo>
                    <a:lnTo>
                      <a:pt x="0" y="18"/>
                    </a:lnTo>
                    <a:lnTo>
                      <a:pt x="0" y="18"/>
                    </a:lnTo>
                    <a:lnTo>
                      <a:pt x="0" y="22"/>
                    </a:lnTo>
                    <a:lnTo>
                      <a:pt x="0" y="22"/>
                    </a:lnTo>
                    <a:lnTo>
                      <a:pt x="0" y="22"/>
                    </a:lnTo>
                    <a:lnTo>
                      <a:pt x="0" y="25"/>
                    </a:lnTo>
                    <a:lnTo>
                      <a:pt x="0" y="25"/>
                    </a:lnTo>
                    <a:lnTo>
                      <a:pt x="0" y="29"/>
                    </a:lnTo>
                    <a:lnTo>
                      <a:pt x="0" y="29"/>
                    </a:lnTo>
                    <a:lnTo>
                      <a:pt x="0" y="32"/>
                    </a:lnTo>
                    <a:lnTo>
                      <a:pt x="0" y="32"/>
                    </a:lnTo>
                    <a:lnTo>
                      <a:pt x="0" y="32"/>
                    </a:lnTo>
                    <a:lnTo>
                      <a:pt x="3" y="32"/>
                    </a:lnTo>
                    <a:lnTo>
                      <a:pt x="3" y="32"/>
                    </a:lnTo>
                    <a:lnTo>
                      <a:pt x="3" y="36"/>
                    </a:lnTo>
                    <a:lnTo>
                      <a:pt x="3" y="36"/>
                    </a:lnTo>
                    <a:lnTo>
                      <a:pt x="3" y="36"/>
                    </a:lnTo>
                    <a:lnTo>
                      <a:pt x="3" y="36"/>
                    </a:lnTo>
                    <a:lnTo>
                      <a:pt x="3" y="40"/>
                    </a:lnTo>
                    <a:lnTo>
                      <a:pt x="3" y="40"/>
                    </a:lnTo>
                    <a:lnTo>
                      <a:pt x="7" y="40"/>
                    </a:lnTo>
                    <a:lnTo>
                      <a:pt x="7" y="40"/>
                    </a:lnTo>
                    <a:lnTo>
                      <a:pt x="7" y="40"/>
                    </a:lnTo>
                    <a:lnTo>
                      <a:pt x="7" y="43"/>
                    </a:lnTo>
                    <a:lnTo>
                      <a:pt x="11" y="43"/>
                    </a:lnTo>
                    <a:lnTo>
                      <a:pt x="11" y="43"/>
                    </a:lnTo>
                    <a:lnTo>
                      <a:pt x="11" y="43"/>
                    </a:lnTo>
                    <a:lnTo>
                      <a:pt x="11" y="43"/>
                    </a:lnTo>
                    <a:lnTo>
                      <a:pt x="11" y="43"/>
                    </a:lnTo>
                    <a:lnTo>
                      <a:pt x="11" y="43"/>
                    </a:lnTo>
                    <a:lnTo>
                      <a:pt x="14" y="43"/>
                    </a:lnTo>
                    <a:lnTo>
                      <a:pt x="14" y="47"/>
                    </a:lnTo>
                    <a:lnTo>
                      <a:pt x="18" y="47"/>
                    </a:lnTo>
                    <a:lnTo>
                      <a:pt x="21" y="47"/>
                    </a:lnTo>
                    <a:lnTo>
                      <a:pt x="25" y="47"/>
                    </a:lnTo>
                    <a:lnTo>
                      <a:pt x="25" y="47"/>
                    </a:lnTo>
                    <a:lnTo>
                      <a:pt x="29" y="51"/>
                    </a:lnTo>
                    <a:lnTo>
                      <a:pt x="32" y="51"/>
                    </a:lnTo>
                    <a:lnTo>
                      <a:pt x="36" y="51"/>
                    </a:lnTo>
                    <a:lnTo>
                      <a:pt x="40" y="51"/>
                    </a:lnTo>
                    <a:lnTo>
                      <a:pt x="43" y="51"/>
                    </a:lnTo>
                    <a:lnTo>
                      <a:pt x="43" y="51"/>
                    </a:lnTo>
                    <a:lnTo>
                      <a:pt x="47" y="51"/>
                    </a:lnTo>
                    <a:lnTo>
                      <a:pt x="51" y="51"/>
                    </a:lnTo>
                    <a:lnTo>
                      <a:pt x="54" y="51"/>
                    </a:lnTo>
                    <a:lnTo>
                      <a:pt x="54" y="47"/>
                    </a:lnTo>
                    <a:lnTo>
                      <a:pt x="58" y="47"/>
                    </a:lnTo>
                    <a:lnTo>
                      <a:pt x="58" y="47"/>
                    </a:lnTo>
                    <a:lnTo>
                      <a:pt x="58" y="47"/>
                    </a:lnTo>
                    <a:lnTo>
                      <a:pt x="58" y="47"/>
                    </a:lnTo>
                    <a:lnTo>
                      <a:pt x="62" y="47"/>
                    </a:lnTo>
                    <a:lnTo>
                      <a:pt x="62" y="47"/>
                    </a:lnTo>
                    <a:lnTo>
                      <a:pt x="62" y="47"/>
                    </a:lnTo>
                    <a:lnTo>
                      <a:pt x="62" y="47"/>
                    </a:lnTo>
                    <a:lnTo>
                      <a:pt x="62" y="47"/>
                    </a:lnTo>
                    <a:lnTo>
                      <a:pt x="62" y="47"/>
                    </a:lnTo>
                    <a:lnTo>
                      <a:pt x="65" y="47"/>
                    </a:lnTo>
                    <a:lnTo>
                      <a:pt x="65" y="47"/>
                    </a:lnTo>
                    <a:lnTo>
                      <a:pt x="65" y="47"/>
                    </a:lnTo>
                    <a:lnTo>
                      <a:pt x="65" y="47"/>
                    </a:lnTo>
                    <a:lnTo>
                      <a:pt x="69" y="47"/>
                    </a:lnTo>
                    <a:lnTo>
                      <a:pt x="69" y="47"/>
                    </a:lnTo>
                    <a:lnTo>
                      <a:pt x="69" y="43"/>
                    </a:lnTo>
                    <a:lnTo>
                      <a:pt x="69" y="43"/>
                    </a:lnTo>
                    <a:lnTo>
                      <a:pt x="69" y="43"/>
                    </a:lnTo>
                    <a:lnTo>
                      <a:pt x="69" y="43"/>
                    </a:lnTo>
                    <a:lnTo>
                      <a:pt x="72" y="43"/>
                    </a:lnTo>
                    <a:lnTo>
                      <a:pt x="72" y="40"/>
                    </a:lnTo>
                    <a:lnTo>
                      <a:pt x="76" y="40"/>
                    </a:lnTo>
                    <a:lnTo>
                      <a:pt x="76" y="40"/>
                    </a:lnTo>
                    <a:lnTo>
                      <a:pt x="80" y="40"/>
                    </a:lnTo>
                    <a:lnTo>
                      <a:pt x="80" y="40"/>
                    </a:lnTo>
                    <a:lnTo>
                      <a:pt x="80" y="36"/>
                    </a:lnTo>
                    <a:lnTo>
                      <a:pt x="83" y="36"/>
                    </a:lnTo>
                    <a:lnTo>
                      <a:pt x="83" y="36"/>
                    </a:lnTo>
                    <a:lnTo>
                      <a:pt x="83" y="36"/>
                    </a:lnTo>
                    <a:lnTo>
                      <a:pt x="83" y="36"/>
                    </a:lnTo>
                    <a:lnTo>
                      <a:pt x="83" y="32"/>
                    </a:lnTo>
                    <a:lnTo>
                      <a:pt x="83" y="32"/>
                    </a:lnTo>
                    <a:lnTo>
                      <a:pt x="83" y="29"/>
                    </a:lnTo>
                    <a:lnTo>
                      <a:pt x="83" y="29"/>
                    </a:lnTo>
                    <a:lnTo>
                      <a:pt x="83" y="25"/>
                    </a:lnTo>
                    <a:lnTo>
                      <a:pt x="83" y="25"/>
                    </a:lnTo>
                    <a:lnTo>
                      <a:pt x="87" y="22"/>
                    </a:lnTo>
                    <a:lnTo>
                      <a:pt x="91" y="22"/>
                    </a:lnTo>
                    <a:lnTo>
                      <a:pt x="91" y="18"/>
                    </a:lnTo>
                    <a:lnTo>
                      <a:pt x="91" y="18"/>
                    </a:lnTo>
                    <a:lnTo>
                      <a:pt x="91" y="14"/>
                    </a:lnTo>
                    <a:lnTo>
                      <a:pt x="91" y="11"/>
                    </a:lnTo>
                    <a:lnTo>
                      <a:pt x="91" y="11"/>
                    </a:lnTo>
                    <a:lnTo>
                      <a:pt x="91" y="7"/>
                    </a:lnTo>
                    <a:lnTo>
                      <a:pt x="91" y="7"/>
                    </a:lnTo>
                    <a:lnTo>
                      <a:pt x="87" y="3"/>
                    </a:lnTo>
                    <a:lnTo>
                      <a:pt x="83" y="3"/>
                    </a:lnTo>
                    <a:lnTo>
                      <a:pt x="83" y="3"/>
                    </a:lnTo>
                    <a:lnTo>
                      <a:pt x="80" y="3"/>
                    </a:lnTo>
                    <a:lnTo>
                      <a:pt x="80" y="0"/>
                    </a:lnTo>
                    <a:lnTo>
                      <a:pt x="76" y="3"/>
                    </a:lnTo>
                    <a:lnTo>
                      <a:pt x="72" y="3"/>
                    </a:lnTo>
                    <a:lnTo>
                      <a:pt x="72" y="3"/>
                    </a:lnTo>
                    <a:lnTo>
                      <a:pt x="72" y="3"/>
                    </a:lnTo>
                    <a:lnTo>
                      <a:pt x="72" y="3"/>
                    </a:lnTo>
                    <a:lnTo>
                      <a:pt x="72" y="3"/>
                    </a:lnTo>
                    <a:lnTo>
                      <a:pt x="69" y="3"/>
                    </a:lnTo>
                    <a:lnTo>
                      <a:pt x="69" y="3"/>
                    </a:lnTo>
                    <a:lnTo>
                      <a:pt x="69" y="7"/>
                    </a:lnTo>
                    <a:lnTo>
                      <a:pt x="72" y="7"/>
                    </a:lnTo>
                    <a:lnTo>
                      <a:pt x="72" y="7"/>
                    </a:lnTo>
                    <a:lnTo>
                      <a:pt x="72" y="7"/>
                    </a:lnTo>
                    <a:lnTo>
                      <a:pt x="72" y="7"/>
                    </a:lnTo>
                    <a:lnTo>
                      <a:pt x="72" y="7"/>
                    </a:lnTo>
                    <a:lnTo>
                      <a:pt x="76" y="7"/>
                    </a:lnTo>
                    <a:lnTo>
                      <a:pt x="80" y="7"/>
                    </a:lnTo>
                    <a:lnTo>
                      <a:pt x="80" y="7"/>
                    </a:lnTo>
                    <a:lnTo>
                      <a:pt x="80" y="7"/>
                    </a:lnTo>
                    <a:lnTo>
                      <a:pt x="83" y="11"/>
                    </a:lnTo>
                    <a:lnTo>
                      <a:pt x="83" y="11"/>
                    </a:lnTo>
                    <a:lnTo>
                      <a:pt x="83" y="11"/>
                    </a:lnTo>
                    <a:lnTo>
                      <a:pt x="87" y="11"/>
                    </a:lnTo>
                    <a:lnTo>
                      <a:pt x="87" y="11"/>
                    </a:lnTo>
                    <a:lnTo>
                      <a:pt x="87" y="14"/>
                    </a:lnTo>
                    <a:lnTo>
                      <a:pt x="87" y="14"/>
                    </a:lnTo>
                    <a:lnTo>
                      <a:pt x="87" y="18"/>
                    </a:lnTo>
                    <a:lnTo>
                      <a:pt x="83" y="18"/>
                    </a:lnTo>
                    <a:lnTo>
                      <a:pt x="83" y="18"/>
                    </a:lnTo>
                    <a:lnTo>
                      <a:pt x="83" y="22"/>
                    </a:lnTo>
                    <a:lnTo>
                      <a:pt x="80" y="22"/>
                    </a:lnTo>
                    <a:lnTo>
                      <a:pt x="80" y="25"/>
                    </a:lnTo>
                    <a:lnTo>
                      <a:pt x="80" y="25"/>
                    </a:lnTo>
                    <a:lnTo>
                      <a:pt x="80" y="25"/>
                    </a:lnTo>
                    <a:lnTo>
                      <a:pt x="80" y="25"/>
                    </a:lnTo>
                    <a:lnTo>
                      <a:pt x="80" y="29"/>
                    </a:lnTo>
                    <a:lnTo>
                      <a:pt x="80" y="29"/>
                    </a:lnTo>
                    <a:lnTo>
                      <a:pt x="80" y="29"/>
                    </a:lnTo>
                    <a:lnTo>
                      <a:pt x="80" y="29"/>
                    </a:lnTo>
                    <a:lnTo>
                      <a:pt x="80" y="29"/>
                    </a:lnTo>
                    <a:lnTo>
                      <a:pt x="80" y="32"/>
                    </a:lnTo>
                    <a:lnTo>
                      <a:pt x="80" y="32"/>
                    </a:lnTo>
                    <a:lnTo>
                      <a:pt x="80" y="32"/>
                    </a:lnTo>
                    <a:lnTo>
                      <a:pt x="80" y="32"/>
                    </a:lnTo>
                    <a:lnTo>
                      <a:pt x="80" y="36"/>
                    </a:lnTo>
                    <a:lnTo>
                      <a:pt x="80" y="36"/>
                    </a:lnTo>
                    <a:lnTo>
                      <a:pt x="76" y="36"/>
                    </a:lnTo>
                    <a:lnTo>
                      <a:pt x="76" y="36"/>
                    </a:lnTo>
                    <a:lnTo>
                      <a:pt x="76" y="36"/>
                    </a:lnTo>
                    <a:lnTo>
                      <a:pt x="72" y="36"/>
                    </a:lnTo>
                    <a:lnTo>
                      <a:pt x="72" y="36"/>
                    </a:lnTo>
                    <a:lnTo>
                      <a:pt x="72" y="36"/>
                    </a:lnTo>
                    <a:lnTo>
                      <a:pt x="72" y="36"/>
                    </a:lnTo>
                    <a:lnTo>
                      <a:pt x="72" y="36"/>
                    </a:lnTo>
                    <a:lnTo>
                      <a:pt x="69" y="36"/>
                    </a:lnTo>
                    <a:lnTo>
                      <a:pt x="69" y="36"/>
                    </a:lnTo>
                    <a:lnTo>
                      <a:pt x="69" y="36"/>
                    </a:lnTo>
                    <a:lnTo>
                      <a:pt x="69" y="36"/>
                    </a:lnTo>
                    <a:lnTo>
                      <a:pt x="69" y="36"/>
                    </a:lnTo>
                    <a:lnTo>
                      <a:pt x="69" y="40"/>
                    </a:lnTo>
                    <a:lnTo>
                      <a:pt x="69" y="40"/>
                    </a:lnTo>
                    <a:lnTo>
                      <a:pt x="65" y="40"/>
                    </a:lnTo>
                    <a:lnTo>
                      <a:pt x="65" y="40"/>
                    </a:lnTo>
                    <a:lnTo>
                      <a:pt x="65" y="43"/>
                    </a:lnTo>
                    <a:lnTo>
                      <a:pt x="65" y="43"/>
                    </a:lnTo>
                    <a:lnTo>
                      <a:pt x="65" y="43"/>
                    </a:lnTo>
                    <a:lnTo>
                      <a:pt x="65" y="43"/>
                    </a:lnTo>
                    <a:lnTo>
                      <a:pt x="62" y="43"/>
                    </a:lnTo>
                    <a:lnTo>
                      <a:pt x="62" y="43"/>
                    </a:lnTo>
                    <a:lnTo>
                      <a:pt x="62" y="43"/>
                    </a:lnTo>
                    <a:lnTo>
                      <a:pt x="62" y="43"/>
                    </a:lnTo>
                    <a:lnTo>
                      <a:pt x="62" y="43"/>
                    </a:lnTo>
                    <a:lnTo>
                      <a:pt x="62" y="43"/>
                    </a:lnTo>
                    <a:lnTo>
                      <a:pt x="58" y="43"/>
                    </a:lnTo>
                    <a:lnTo>
                      <a:pt x="58" y="43"/>
                    </a:lnTo>
                    <a:lnTo>
                      <a:pt x="58" y="43"/>
                    </a:lnTo>
                    <a:lnTo>
                      <a:pt x="58" y="43"/>
                    </a:lnTo>
                    <a:lnTo>
                      <a:pt x="58" y="43"/>
                    </a:lnTo>
                    <a:lnTo>
                      <a:pt x="54" y="43"/>
                    </a:lnTo>
                    <a:lnTo>
                      <a:pt x="54" y="43"/>
                    </a:lnTo>
                    <a:lnTo>
                      <a:pt x="54" y="43"/>
                    </a:lnTo>
                    <a:lnTo>
                      <a:pt x="51" y="47"/>
                    </a:lnTo>
                    <a:lnTo>
                      <a:pt x="47" y="47"/>
                    </a:lnTo>
                    <a:lnTo>
                      <a:pt x="43" y="47"/>
                    </a:lnTo>
                    <a:lnTo>
                      <a:pt x="40" y="47"/>
                    </a:lnTo>
                    <a:lnTo>
                      <a:pt x="36" y="47"/>
                    </a:lnTo>
                    <a:lnTo>
                      <a:pt x="32" y="47"/>
                    </a:lnTo>
                    <a:lnTo>
                      <a:pt x="29" y="43"/>
                    </a:lnTo>
                    <a:lnTo>
                      <a:pt x="25" y="43"/>
                    </a:lnTo>
                    <a:lnTo>
                      <a:pt x="25" y="43"/>
                    </a:lnTo>
                    <a:lnTo>
                      <a:pt x="21" y="43"/>
                    </a:lnTo>
                    <a:lnTo>
                      <a:pt x="18" y="43"/>
                    </a:lnTo>
                    <a:lnTo>
                      <a:pt x="14" y="40"/>
                    </a:lnTo>
                    <a:lnTo>
                      <a:pt x="14" y="40"/>
                    </a:lnTo>
                    <a:lnTo>
                      <a:pt x="14" y="40"/>
                    </a:lnTo>
                    <a:lnTo>
                      <a:pt x="14" y="40"/>
                    </a:lnTo>
                    <a:lnTo>
                      <a:pt x="11" y="40"/>
                    </a:lnTo>
                    <a:lnTo>
                      <a:pt x="11" y="40"/>
                    </a:lnTo>
                    <a:lnTo>
                      <a:pt x="11" y="36"/>
                    </a:lnTo>
                    <a:lnTo>
                      <a:pt x="11" y="36"/>
                    </a:lnTo>
                    <a:lnTo>
                      <a:pt x="11" y="36"/>
                    </a:lnTo>
                    <a:lnTo>
                      <a:pt x="11" y="36"/>
                    </a:lnTo>
                    <a:lnTo>
                      <a:pt x="11" y="36"/>
                    </a:lnTo>
                    <a:lnTo>
                      <a:pt x="11" y="32"/>
                    </a:lnTo>
                    <a:lnTo>
                      <a:pt x="11" y="32"/>
                    </a:lnTo>
                    <a:lnTo>
                      <a:pt x="11" y="32"/>
                    </a:lnTo>
                    <a:lnTo>
                      <a:pt x="11" y="32"/>
                    </a:lnTo>
                    <a:lnTo>
                      <a:pt x="11" y="32"/>
                    </a:lnTo>
                    <a:lnTo>
                      <a:pt x="11" y="32"/>
                    </a:lnTo>
                    <a:lnTo>
                      <a:pt x="7" y="32"/>
                    </a:lnTo>
                    <a:lnTo>
                      <a:pt x="7" y="29"/>
                    </a:lnTo>
                    <a:lnTo>
                      <a:pt x="3" y="29"/>
                    </a:lnTo>
                    <a:lnTo>
                      <a:pt x="3" y="29"/>
                    </a:lnTo>
                    <a:lnTo>
                      <a:pt x="3" y="29"/>
                    </a:lnTo>
                    <a:lnTo>
                      <a:pt x="3" y="29"/>
                    </a:lnTo>
                    <a:lnTo>
                      <a:pt x="3" y="29"/>
                    </a:lnTo>
                    <a:lnTo>
                      <a:pt x="3" y="25"/>
                    </a:lnTo>
                    <a:lnTo>
                      <a:pt x="3" y="25"/>
                    </a:lnTo>
                    <a:lnTo>
                      <a:pt x="3" y="25"/>
                    </a:lnTo>
                    <a:lnTo>
                      <a:pt x="3" y="25"/>
                    </a:lnTo>
                    <a:lnTo>
                      <a:pt x="3" y="25"/>
                    </a:lnTo>
                    <a:lnTo>
                      <a:pt x="3" y="22"/>
                    </a:lnTo>
                    <a:lnTo>
                      <a:pt x="3" y="22"/>
                    </a:lnTo>
                    <a:lnTo>
                      <a:pt x="3" y="22"/>
                    </a:lnTo>
                    <a:lnTo>
                      <a:pt x="3" y="22"/>
                    </a:lnTo>
                    <a:lnTo>
                      <a:pt x="3" y="18"/>
                    </a:lnTo>
                    <a:lnTo>
                      <a:pt x="3" y="18"/>
                    </a:lnTo>
                    <a:lnTo>
                      <a:pt x="3" y="18"/>
                    </a:lnTo>
                    <a:lnTo>
                      <a:pt x="3" y="18"/>
                    </a:lnTo>
                    <a:lnTo>
                      <a:pt x="3" y="18"/>
                    </a:lnTo>
                    <a:lnTo>
                      <a:pt x="7" y="18"/>
                    </a:lnTo>
                    <a:lnTo>
                      <a:pt x="7" y="18"/>
                    </a:lnTo>
                    <a:lnTo>
                      <a:pt x="7" y="18"/>
                    </a:lnTo>
                    <a:lnTo>
                      <a:pt x="7" y="18"/>
                    </a:lnTo>
                    <a:lnTo>
                      <a:pt x="11" y="22"/>
                    </a:lnTo>
                    <a:lnTo>
                      <a:pt x="11" y="22"/>
                    </a:lnTo>
                    <a:lnTo>
                      <a:pt x="11" y="22"/>
                    </a:lnTo>
                    <a:lnTo>
                      <a:pt x="11" y="22"/>
                    </a:lnTo>
                    <a:lnTo>
                      <a:pt x="11" y="22"/>
                    </a:lnTo>
                    <a:lnTo>
                      <a:pt x="11" y="22"/>
                    </a:lnTo>
                    <a:lnTo>
                      <a:pt x="14" y="22"/>
                    </a:lnTo>
                    <a:lnTo>
                      <a:pt x="14" y="22"/>
                    </a:lnTo>
                    <a:lnTo>
                      <a:pt x="14" y="18"/>
                    </a:lnTo>
                    <a:lnTo>
                      <a:pt x="11" y="18"/>
                    </a:lnTo>
                    <a:lnTo>
                      <a:pt x="11" y="18"/>
                    </a:lnTo>
                    <a:lnTo>
                      <a:pt x="11" y="18"/>
                    </a:lnTo>
                    <a:lnTo>
                      <a:pt x="11" y="18"/>
                    </a:lnTo>
                    <a:lnTo>
                      <a:pt x="11" y="14"/>
                    </a:lnTo>
                    <a:lnTo>
                      <a:pt x="7" y="14"/>
                    </a:lnTo>
                    <a:lnTo>
                      <a:pt x="7" y="14"/>
                    </a:lnTo>
                    <a:lnTo>
                      <a:pt x="3" y="11"/>
                    </a:lnTo>
                    <a:lnTo>
                      <a:pt x="3" y="11"/>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35" name="Freeform 35"/>
              <p:cNvSpPr>
                <a:spLocks/>
              </p:cNvSpPr>
              <p:nvPr/>
            </p:nvSpPr>
            <p:spPr bwMode="auto">
              <a:xfrm>
                <a:off x="1978" y="1252"/>
                <a:ext cx="113" cy="84"/>
              </a:xfrm>
              <a:custGeom>
                <a:avLst/>
                <a:gdLst>
                  <a:gd name="T0" fmla="*/ 3 w 113"/>
                  <a:gd name="T1" fmla="*/ 33 h 84"/>
                  <a:gd name="T2" fmla="*/ 18 w 113"/>
                  <a:gd name="T3" fmla="*/ 19 h 84"/>
                  <a:gd name="T4" fmla="*/ 47 w 113"/>
                  <a:gd name="T5" fmla="*/ 8 h 84"/>
                  <a:gd name="T6" fmla="*/ 80 w 113"/>
                  <a:gd name="T7" fmla="*/ 19 h 84"/>
                  <a:gd name="T8" fmla="*/ 91 w 113"/>
                  <a:gd name="T9" fmla="*/ 33 h 84"/>
                  <a:gd name="T10" fmla="*/ 91 w 113"/>
                  <a:gd name="T11" fmla="*/ 37 h 84"/>
                  <a:gd name="T12" fmla="*/ 95 w 113"/>
                  <a:gd name="T13" fmla="*/ 41 h 84"/>
                  <a:gd name="T14" fmla="*/ 95 w 113"/>
                  <a:gd name="T15" fmla="*/ 44 h 84"/>
                  <a:gd name="T16" fmla="*/ 98 w 113"/>
                  <a:gd name="T17" fmla="*/ 48 h 84"/>
                  <a:gd name="T18" fmla="*/ 98 w 113"/>
                  <a:gd name="T19" fmla="*/ 52 h 84"/>
                  <a:gd name="T20" fmla="*/ 98 w 113"/>
                  <a:gd name="T21" fmla="*/ 55 h 84"/>
                  <a:gd name="T22" fmla="*/ 98 w 113"/>
                  <a:gd name="T23" fmla="*/ 55 h 84"/>
                  <a:gd name="T24" fmla="*/ 102 w 113"/>
                  <a:gd name="T25" fmla="*/ 59 h 84"/>
                  <a:gd name="T26" fmla="*/ 102 w 113"/>
                  <a:gd name="T27" fmla="*/ 62 h 84"/>
                  <a:gd name="T28" fmla="*/ 105 w 113"/>
                  <a:gd name="T29" fmla="*/ 66 h 84"/>
                  <a:gd name="T30" fmla="*/ 105 w 113"/>
                  <a:gd name="T31" fmla="*/ 70 h 84"/>
                  <a:gd name="T32" fmla="*/ 105 w 113"/>
                  <a:gd name="T33" fmla="*/ 77 h 84"/>
                  <a:gd name="T34" fmla="*/ 105 w 113"/>
                  <a:gd name="T35" fmla="*/ 77 h 84"/>
                  <a:gd name="T36" fmla="*/ 105 w 113"/>
                  <a:gd name="T37" fmla="*/ 81 h 84"/>
                  <a:gd name="T38" fmla="*/ 109 w 113"/>
                  <a:gd name="T39" fmla="*/ 77 h 84"/>
                  <a:gd name="T40" fmla="*/ 113 w 113"/>
                  <a:gd name="T41" fmla="*/ 73 h 84"/>
                  <a:gd name="T42" fmla="*/ 113 w 113"/>
                  <a:gd name="T43" fmla="*/ 70 h 84"/>
                  <a:gd name="T44" fmla="*/ 113 w 113"/>
                  <a:gd name="T45" fmla="*/ 62 h 84"/>
                  <a:gd name="T46" fmla="*/ 109 w 113"/>
                  <a:gd name="T47" fmla="*/ 55 h 84"/>
                  <a:gd name="T48" fmla="*/ 105 w 113"/>
                  <a:gd name="T49" fmla="*/ 52 h 84"/>
                  <a:gd name="T50" fmla="*/ 105 w 113"/>
                  <a:gd name="T51" fmla="*/ 52 h 84"/>
                  <a:gd name="T52" fmla="*/ 105 w 113"/>
                  <a:gd name="T53" fmla="*/ 48 h 84"/>
                  <a:gd name="T54" fmla="*/ 105 w 113"/>
                  <a:gd name="T55" fmla="*/ 44 h 84"/>
                  <a:gd name="T56" fmla="*/ 105 w 113"/>
                  <a:gd name="T57" fmla="*/ 41 h 84"/>
                  <a:gd name="T58" fmla="*/ 102 w 113"/>
                  <a:gd name="T59" fmla="*/ 37 h 84"/>
                  <a:gd name="T60" fmla="*/ 102 w 113"/>
                  <a:gd name="T61" fmla="*/ 37 h 84"/>
                  <a:gd name="T62" fmla="*/ 98 w 113"/>
                  <a:gd name="T63" fmla="*/ 30 h 84"/>
                  <a:gd name="T64" fmla="*/ 98 w 113"/>
                  <a:gd name="T65" fmla="*/ 26 h 84"/>
                  <a:gd name="T66" fmla="*/ 95 w 113"/>
                  <a:gd name="T67" fmla="*/ 19 h 84"/>
                  <a:gd name="T68" fmla="*/ 91 w 113"/>
                  <a:gd name="T69" fmla="*/ 15 h 84"/>
                  <a:gd name="T70" fmla="*/ 87 w 113"/>
                  <a:gd name="T71" fmla="*/ 11 h 84"/>
                  <a:gd name="T72" fmla="*/ 47 w 113"/>
                  <a:gd name="T73" fmla="*/ 0 h 84"/>
                  <a:gd name="T74" fmla="*/ 18 w 113"/>
                  <a:gd name="T75" fmla="*/ 8 h 84"/>
                  <a:gd name="T76" fmla="*/ 0 w 113"/>
                  <a:gd name="T77" fmla="*/ 26 h 84"/>
                  <a:gd name="T78" fmla="*/ 3 w 113"/>
                  <a:gd name="T79" fmla="*/ 44 h 84"/>
                  <a:gd name="T80" fmla="*/ 3 w 113"/>
                  <a:gd name="T81" fmla="*/ 48 h 84"/>
                  <a:gd name="T82" fmla="*/ 0 w 113"/>
                  <a:gd name="T83" fmla="*/ 52 h 84"/>
                  <a:gd name="T84" fmla="*/ 3 w 113"/>
                  <a:gd name="T85" fmla="*/ 55 h 84"/>
                  <a:gd name="T86" fmla="*/ 3 w 113"/>
                  <a:gd name="T87" fmla="*/ 59 h 84"/>
                  <a:gd name="T88" fmla="*/ 0 w 113"/>
                  <a:gd name="T89" fmla="*/ 62 h 84"/>
                  <a:gd name="T90" fmla="*/ 0 w 113"/>
                  <a:gd name="T91" fmla="*/ 73 h 84"/>
                  <a:gd name="T92" fmla="*/ 3 w 113"/>
                  <a:gd name="T93" fmla="*/ 81 h 84"/>
                  <a:gd name="T94" fmla="*/ 7 w 113"/>
                  <a:gd name="T95" fmla="*/ 84 h 84"/>
                  <a:gd name="T96" fmla="*/ 11 w 113"/>
                  <a:gd name="T97" fmla="*/ 84 h 84"/>
                  <a:gd name="T98" fmla="*/ 7 w 113"/>
                  <a:gd name="T99" fmla="*/ 77 h 84"/>
                  <a:gd name="T100" fmla="*/ 3 w 113"/>
                  <a:gd name="T101" fmla="*/ 70 h 84"/>
                  <a:gd name="T102" fmla="*/ 7 w 113"/>
                  <a:gd name="T103" fmla="*/ 62 h 84"/>
                  <a:gd name="T104" fmla="*/ 11 w 113"/>
                  <a:gd name="T105" fmla="*/ 59 h 84"/>
                  <a:gd name="T106" fmla="*/ 11 w 113"/>
                  <a:gd name="T107" fmla="*/ 52 h 84"/>
                  <a:gd name="T108" fmla="*/ 11 w 113"/>
                  <a:gd name="T109" fmla="*/ 48 h 84"/>
                  <a:gd name="T110" fmla="*/ 11 w 113"/>
                  <a:gd name="T111"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84">
                    <a:moveTo>
                      <a:pt x="11" y="44"/>
                    </a:moveTo>
                    <a:lnTo>
                      <a:pt x="11" y="41"/>
                    </a:lnTo>
                    <a:lnTo>
                      <a:pt x="7" y="37"/>
                    </a:lnTo>
                    <a:lnTo>
                      <a:pt x="3" y="33"/>
                    </a:lnTo>
                    <a:lnTo>
                      <a:pt x="7" y="30"/>
                    </a:lnTo>
                    <a:lnTo>
                      <a:pt x="11" y="26"/>
                    </a:lnTo>
                    <a:lnTo>
                      <a:pt x="14" y="22"/>
                    </a:lnTo>
                    <a:lnTo>
                      <a:pt x="18" y="19"/>
                    </a:lnTo>
                    <a:lnTo>
                      <a:pt x="25" y="15"/>
                    </a:lnTo>
                    <a:lnTo>
                      <a:pt x="33" y="11"/>
                    </a:lnTo>
                    <a:lnTo>
                      <a:pt x="40" y="8"/>
                    </a:lnTo>
                    <a:lnTo>
                      <a:pt x="47" y="8"/>
                    </a:lnTo>
                    <a:lnTo>
                      <a:pt x="58" y="8"/>
                    </a:lnTo>
                    <a:lnTo>
                      <a:pt x="65" y="11"/>
                    </a:lnTo>
                    <a:lnTo>
                      <a:pt x="73" y="15"/>
                    </a:lnTo>
                    <a:lnTo>
                      <a:pt x="80" y="19"/>
                    </a:lnTo>
                    <a:lnTo>
                      <a:pt x="87" y="22"/>
                    </a:lnTo>
                    <a:lnTo>
                      <a:pt x="91" y="30"/>
                    </a:lnTo>
                    <a:lnTo>
                      <a:pt x="91" y="30"/>
                    </a:lnTo>
                    <a:lnTo>
                      <a:pt x="91" y="33"/>
                    </a:lnTo>
                    <a:lnTo>
                      <a:pt x="91" y="33"/>
                    </a:lnTo>
                    <a:lnTo>
                      <a:pt x="91" y="33"/>
                    </a:lnTo>
                    <a:lnTo>
                      <a:pt x="91" y="37"/>
                    </a:lnTo>
                    <a:lnTo>
                      <a:pt x="91" y="37"/>
                    </a:lnTo>
                    <a:lnTo>
                      <a:pt x="91" y="37"/>
                    </a:lnTo>
                    <a:lnTo>
                      <a:pt x="91" y="37"/>
                    </a:lnTo>
                    <a:lnTo>
                      <a:pt x="95" y="41"/>
                    </a:lnTo>
                    <a:lnTo>
                      <a:pt x="95" y="41"/>
                    </a:lnTo>
                    <a:lnTo>
                      <a:pt x="95" y="41"/>
                    </a:lnTo>
                    <a:lnTo>
                      <a:pt x="95" y="44"/>
                    </a:lnTo>
                    <a:lnTo>
                      <a:pt x="95" y="44"/>
                    </a:lnTo>
                    <a:lnTo>
                      <a:pt x="95" y="44"/>
                    </a:lnTo>
                    <a:lnTo>
                      <a:pt x="98" y="44"/>
                    </a:lnTo>
                    <a:lnTo>
                      <a:pt x="98" y="48"/>
                    </a:lnTo>
                    <a:lnTo>
                      <a:pt x="98" y="48"/>
                    </a:lnTo>
                    <a:lnTo>
                      <a:pt x="98" y="48"/>
                    </a:lnTo>
                    <a:lnTo>
                      <a:pt x="98" y="48"/>
                    </a:lnTo>
                    <a:lnTo>
                      <a:pt x="98" y="48"/>
                    </a:lnTo>
                    <a:lnTo>
                      <a:pt x="98" y="52"/>
                    </a:lnTo>
                    <a:lnTo>
                      <a:pt x="98" y="52"/>
                    </a:lnTo>
                    <a:lnTo>
                      <a:pt x="98" y="52"/>
                    </a:lnTo>
                    <a:lnTo>
                      <a:pt x="98" y="52"/>
                    </a:lnTo>
                    <a:lnTo>
                      <a:pt x="98" y="52"/>
                    </a:lnTo>
                    <a:lnTo>
                      <a:pt x="98" y="55"/>
                    </a:lnTo>
                    <a:lnTo>
                      <a:pt x="98" y="55"/>
                    </a:lnTo>
                    <a:lnTo>
                      <a:pt x="98" y="55"/>
                    </a:lnTo>
                    <a:lnTo>
                      <a:pt x="98" y="55"/>
                    </a:lnTo>
                    <a:lnTo>
                      <a:pt x="98" y="55"/>
                    </a:lnTo>
                    <a:lnTo>
                      <a:pt x="102" y="59"/>
                    </a:lnTo>
                    <a:lnTo>
                      <a:pt x="102" y="59"/>
                    </a:lnTo>
                    <a:lnTo>
                      <a:pt x="102" y="59"/>
                    </a:lnTo>
                    <a:lnTo>
                      <a:pt x="102" y="59"/>
                    </a:lnTo>
                    <a:lnTo>
                      <a:pt x="102" y="62"/>
                    </a:lnTo>
                    <a:lnTo>
                      <a:pt x="102" y="62"/>
                    </a:lnTo>
                    <a:lnTo>
                      <a:pt x="102" y="62"/>
                    </a:lnTo>
                    <a:lnTo>
                      <a:pt x="102" y="62"/>
                    </a:lnTo>
                    <a:lnTo>
                      <a:pt x="105" y="66"/>
                    </a:lnTo>
                    <a:lnTo>
                      <a:pt x="105" y="66"/>
                    </a:lnTo>
                    <a:lnTo>
                      <a:pt x="105" y="66"/>
                    </a:lnTo>
                    <a:lnTo>
                      <a:pt x="105" y="66"/>
                    </a:lnTo>
                    <a:lnTo>
                      <a:pt x="105" y="70"/>
                    </a:lnTo>
                    <a:lnTo>
                      <a:pt x="105" y="70"/>
                    </a:lnTo>
                    <a:lnTo>
                      <a:pt x="105" y="70"/>
                    </a:lnTo>
                    <a:lnTo>
                      <a:pt x="105" y="70"/>
                    </a:lnTo>
                    <a:lnTo>
                      <a:pt x="105" y="73"/>
                    </a:lnTo>
                    <a:lnTo>
                      <a:pt x="105" y="73"/>
                    </a:lnTo>
                    <a:lnTo>
                      <a:pt x="105" y="73"/>
                    </a:lnTo>
                    <a:lnTo>
                      <a:pt x="105" y="77"/>
                    </a:lnTo>
                    <a:lnTo>
                      <a:pt x="105" y="77"/>
                    </a:lnTo>
                    <a:lnTo>
                      <a:pt x="105" y="77"/>
                    </a:lnTo>
                    <a:lnTo>
                      <a:pt x="105" y="77"/>
                    </a:lnTo>
                    <a:lnTo>
                      <a:pt x="105" y="77"/>
                    </a:lnTo>
                    <a:lnTo>
                      <a:pt x="105" y="81"/>
                    </a:lnTo>
                    <a:lnTo>
                      <a:pt x="105" y="81"/>
                    </a:lnTo>
                    <a:lnTo>
                      <a:pt x="105" y="81"/>
                    </a:lnTo>
                    <a:lnTo>
                      <a:pt x="105" y="81"/>
                    </a:lnTo>
                    <a:lnTo>
                      <a:pt x="109" y="81"/>
                    </a:lnTo>
                    <a:lnTo>
                      <a:pt x="109" y="81"/>
                    </a:lnTo>
                    <a:lnTo>
                      <a:pt x="109" y="81"/>
                    </a:lnTo>
                    <a:lnTo>
                      <a:pt x="109" y="77"/>
                    </a:lnTo>
                    <a:lnTo>
                      <a:pt x="113" y="77"/>
                    </a:lnTo>
                    <a:lnTo>
                      <a:pt x="113" y="77"/>
                    </a:lnTo>
                    <a:lnTo>
                      <a:pt x="113" y="77"/>
                    </a:lnTo>
                    <a:lnTo>
                      <a:pt x="113" y="73"/>
                    </a:lnTo>
                    <a:lnTo>
                      <a:pt x="113" y="73"/>
                    </a:lnTo>
                    <a:lnTo>
                      <a:pt x="113" y="70"/>
                    </a:lnTo>
                    <a:lnTo>
                      <a:pt x="113" y="70"/>
                    </a:lnTo>
                    <a:lnTo>
                      <a:pt x="113" y="70"/>
                    </a:lnTo>
                    <a:lnTo>
                      <a:pt x="113" y="66"/>
                    </a:lnTo>
                    <a:lnTo>
                      <a:pt x="113" y="66"/>
                    </a:lnTo>
                    <a:lnTo>
                      <a:pt x="113" y="62"/>
                    </a:lnTo>
                    <a:lnTo>
                      <a:pt x="113" y="62"/>
                    </a:lnTo>
                    <a:lnTo>
                      <a:pt x="113" y="62"/>
                    </a:lnTo>
                    <a:lnTo>
                      <a:pt x="109" y="59"/>
                    </a:lnTo>
                    <a:lnTo>
                      <a:pt x="109" y="59"/>
                    </a:lnTo>
                    <a:lnTo>
                      <a:pt x="109" y="55"/>
                    </a:lnTo>
                    <a:lnTo>
                      <a:pt x="109" y="55"/>
                    </a:lnTo>
                    <a:lnTo>
                      <a:pt x="105" y="55"/>
                    </a:lnTo>
                    <a:lnTo>
                      <a:pt x="105" y="55"/>
                    </a:lnTo>
                    <a:lnTo>
                      <a:pt x="105" y="52"/>
                    </a:lnTo>
                    <a:lnTo>
                      <a:pt x="105" y="52"/>
                    </a:lnTo>
                    <a:lnTo>
                      <a:pt x="105" y="52"/>
                    </a:lnTo>
                    <a:lnTo>
                      <a:pt x="105" y="52"/>
                    </a:lnTo>
                    <a:lnTo>
                      <a:pt x="105" y="52"/>
                    </a:lnTo>
                    <a:lnTo>
                      <a:pt x="105" y="48"/>
                    </a:lnTo>
                    <a:lnTo>
                      <a:pt x="105" y="48"/>
                    </a:lnTo>
                    <a:lnTo>
                      <a:pt x="105" y="48"/>
                    </a:lnTo>
                    <a:lnTo>
                      <a:pt x="105" y="48"/>
                    </a:lnTo>
                    <a:lnTo>
                      <a:pt x="105" y="48"/>
                    </a:lnTo>
                    <a:lnTo>
                      <a:pt x="105" y="48"/>
                    </a:lnTo>
                    <a:lnTo>
                      <a:pt x="105" y="44"/>
                    </a:lnTo>
                    <a:lnTo>
                      <a:pt x="105" y="44"/>
                    </a:lnTo>
                    <a:lnTo>
                      <a:pt x="105" y="44"/>
                    </a:lnTo>
                    <a:lnTo>
                      <a:pt x="105" y="44"/>
                    </a:lnTo>
                    <a:lnTo>
                      <a:pt x="105" y="44"/>
                    </a:lnTo>
                    <a:lnTo>
                      <a:pt x="105" y="41"/>
                    </a:lnTo>
                    <a:lnTo>
                      <a:pt x="105" y="41"/>
                    </a:lnTo>
                    <a:lnTo>
                      <a:pt x="105" y="41"/>
                    </a:lnTo>
                    <a:lnTo>
                      <a:pt x="102" y="37"/>
                    </a:lnTo>
                    <a:lnTo>
                      <a:pt x="102" y="37"/>
                    </a:lnTo>
                    <a:lnTo>
                      <a:pt x="102" y="37"/>
                    </a:lnTo>
                    <a:lnTo>
                      <a:pt x="102" y="37"/>
                    </a:lnTo>
                    <a:lnTo>
                      <a:pt x="102" y="37"/>
                    </a:lnTo>
                    <a:lnTo>
                      <a:pt x="102" y="37"/>
                    </a:lnTo>
                    <a:lnTo>
                      <a:pt x="98" y="33"/>
                    </a:lnTo>
                    <a:lnTo>
                      <a:pt x="98" y="33"/>
                    </a:lnTo>
                    <a:lnTo>
                      <a:pt x="98" y="33"/>
                    </a:lnTo>
                    <a:lnTo>
                      <a:pt x="98" y="30"/>
                    </a:lnTo>
                    <a:lnTo>
                      <a:pt x="98" y="30"/>
                    </a:lnTo>
                    <a:lnTo>
                      <a:pt x="98" y="30"/>
                    </a:lnTo>
                    <a:lnTo>
                      <a:pt x="98" y="26"/>
                    </a:lnTo>
                    <a:lnTo>
                      <a:pt x="98" y="26"/>
                    </a:lnTo>
                    <a:lnTo>
                      <a:pt x="98" y="26"/>
                    </a:lnTo>
                    <a:lnTo>
                      <a:pt x="95" y="22"/>
                    </a:lnTo>
                    <a:lnTo>
                      <a:pt x="95" y="22"/>
                    </a:lnTo>
                    <a:lnTo>
                      <a:pt x="95" y="19"/>
                    </a:lnTo>
                    <a:lnTo>
                      <a:pt x="95" y="19"/>
                    </a:lnTo>
                    <a:lnTo>
                      <a:pt x="95" y="19"/>
                    </a:lnTo>
                    <a:lnTo>
                      <a:pt x="91" y="15"/>
                    </a:lnTo>
                    <a:lnTo>
                      <a:pt x="91" y="15"/>
                    </a:lnTo>
                    <a:lnTo>
                      <a:pt x="91" y="15"/>
                    </a:lnTo>
                    <a:lnTo>
                      <a:pt x="87" y="15"/>
                    </a:lnTo>
                    <a:lnTo>
                      <a:pt x="87" y="11"/>
                    </a:lnTo>
                    <a:lnTo>
                      <a:pt x="87" y="11"/>
                    </a:lnTo>
                    <a:lnTo>
                      <a:pt x="76" y="8"/>
                    </a:lnTo>
                    <a:lnTo>
                      <a:pt x="65" y="4"/>
                    </a:lnTo>
                    <a:lnTo>
                      <a:pt x="58" y="4"/>
                    </a:lnTo>
                    <a:lnTo>
                      <a:pt x="47" y="0"/>
                    </a:lnTo>
                    <a:lnTo>
                      <a:pt x="40" y="4"/>
                    </a:lnTo>
                    <a:lnTo>
                      <a:pt x="33" y="4"/>
                    </a:lnTo>
                    <a:lnTo>
                      <a:pt x="25" y="8"/>
                    </a:lnTo>
                    <a:lnTo>
                      <a:pt x="18" y="8"/>
                    </a:lnTo>
                    <a:lnTo>
                      <a:pt x="11" y="15"/>
                    </a:lnTo>
                    <a:lnTo>
                      <a:pt x="7" y="19"/>
                    </a:lnTo>
                    <a:lnTo>
                      <a:pt x="3" y="22"/>
                    </a:lnTo>
                    <a:lnTo>
                      <a:pt x="0" y="26"/>
                    </a:lnTo>
                    <a:lnTo>
                      <a:pt x="0" y="30"/>
                    </a:lnTo>
                    <a:lnTo>
                      <a:pt x="0" y="33"/>
                    </a:lnTo>
                    <a:lnTo>
                      <a:pt x="0" y="37"/>
                    </a:lnTo>
                    <a:lnTo>
                      <a:pt x="3" y="44"/>
                    </a:lnTo>
                    <a:lnTo>
                      <a:pt x="3" y="44"/>
                    </a:lnTo>
                    <a:lnTo>
                      <a:pt x="3" y="44"/>
                    </a:lnTo>
                    <a:lnTo>
                      <a:pt x="3" y="44"/>
                    </a:lnTo>
                    <a:lnTo>
                      <a:pt x="3" y="48"/>
                    </a:lnTo>
                    <a:lnTo>
                      <a:pt x="0" y="48"/>
                    </a:lnTo>
                    <a:lnTo>
                      <a:pt x="0" y="48"/>
                    </a:lnTo>
                    <a:lnTo>
                      <a:pt x="0" y="48"/>
                    </a:lnTo>
                    <a:lnTo>
                      <a:pt x="0" y="52"/>
                    </a:lnTo>
                    <a:lnTo>
                      <a:pt x="0" y="52"/>
                    </a:lnTo>
                    <a:lnTo>
                      <a:pt x="0" y="52"/>
                    </a:lnTo>
                    <a:lnTo>
                      <a:pt x="0" y="52"/>
                    </a:lnTo>
                    <a:lnTo>
                      <a:pt x="3" y="55"/>
                    </a:lnTo>
                    <a:lnTo>
                      <a:pt x="3" y="55"/>
                    </a:lnTo>
                    <a:lnTo>
                      <a:pt x="3" y="55"/>
                    </a:lnTo>
                    <a:lnTo>
                      <a:pt x="3" y="55"/>
                    </a:lnTo>
                    <a:lnTo>
                      <a:pt x="3" y="59"/>
                    </a:lnTo>
                    <a:lnTo>
                      <a:pt x="3" y="59"/>
                    </a:lnTo>
                    <a:lnTo>
                      <a:pt x="0" y="59"/>
                    </a:lnTo>
                    <a:lnTo>
                      <a:pt x="0" y="62"/>
                    </a:lnTo>
                    <a:lnTo>
                      <a:pt x="0" y="62"/>
                    </a:lnTo>
                    <a:lnTo>
                      <a:pt x="0" y="66"/>
                    </a:lnTo>
                    <a:lnTo>
                      <a:pt x="0" y="70"/>
                    </a:lnTo>
                    <a:lnTo>
                      <a:pt x="0" y="70"/>
                    </a:lnTo>
                    <a:lnTo>
                      <a:pt x="0" y="73"/>
                    </a:lnTo>
                    <a:lnTo>
                      <a:pt x="0" y="73"/>
                    </a:lnTo>
                    <a:lnTo>
                      <a:pt x="0" y="77"/>
                    </a:lnTo>
                    <a:lnTo>
                      <a:pt x="0" y="77"/>
                    </a:lnTo>
                    <a:lnTo>
                      <a:pt x="3" y="81"/>
                    </a:lnTo>
                    <a:lnTo>
                      <a:pt x="3" y="81"/>
                    </a:lnTo>
                    <a:lnTo>
                      <a:pt x="3" y="84"/>
                    </a:lnTo>
                    <a:lnTo>
                      <a:pt x="7" y="84"/>
                    </a:lnTo>
                    <a:lnTo>
                      <a:pt x="7" y="84"/>
                    </a:lnTo>
                    <a:lnTo>
                      <a:pt x="11" y="84"/>
                    </a:lnTo>
                    <a:lnTo>
                      <a:pt x="11" y="84"/>
                    </a:lnTo>
                    <a:lnTo>
                      <a:pt x="11" y="84"/>
                    </a:lnTo>
                    <a:lnTo>
                      <a:pt x="11" y="84"/>
                    </a:lnTo>
                    <a:lnTo>
                      <a:pt x="11" y="84"/>
                    </a:lnTo>
                    <a:lnTo>
                      <a:pt x="11" y="81"/>
                    </a:lnTo>
                    <a:lnTo>
                      <a:pt x="11" y="81"/>
                    </a:lnTo>
                    <a:lnTo>
                      <a:pt x="7" y="77"/>
                    </a:lnTo>
                    <a:lnTo>
                      <a:pt x="7" y="77"/>
                    </a:lnTo>
                    <a:lnTo>
                      <a:pt x="7" y="73"/>
                    </a:lnTo>
                    <a:lnTo>
                      <a:pt x="3" y="73"/>
                    </a:lnTo>
                    <a:lnTo>
                      <a:pt x="3" y="70"/>
                    </a:lnTo>
                    <a:lnTo>
                      <a:pt x="3" y="66"/>
                    </a:lnTo>
                    <a:lnTo>
                      <a:pt x="3" y="66"/>
                    </a:lnTo>
                    <a:lnTo>
                      <a:pt x="7" y="62"/>
                    </a:lnTo>
                    <a:lnTo>
                      <a:pt x="7" y="62"/>
                    </a:lnTo>
                    <a:lnTo>
                      <a:pt x="11" y="59"/>
                    </a:lnTo>
                    <a:lnTo>
                      <a:pt x="11" y="59"/>
                    </a:lnTo>
                    <a:lnTo>
                      <a:pt x="11" y="59"/>
                    </a:lnTo>
                    <a:lnTo>
                      <a:pt x="11" y="59"/>
                    </a:lnTo>
                    <a:lnTo>
                      <a:pt x="11" y="55"/>
                    </a:lnTo>
                    <a:lnTo>
                      <a:pt x="11" y="55"/>
                    </a:lnTo>
                    <a:lnTo>
                      <a:pt x="11" y="55"/>
                    </a:lnTo>
                    <a:lnTo>
                      <a:pt x="11" y="52"/>
                    </a:lnTo>
                    <a:lnTo>
                      <a:pt x="11" y="52"/>
                    </a:lnTo>
                    <a:lnTo>
                      <a:pt x="11" y="52"/>
                    </a:lnTo>
                    <a:lnTo>
                      <a:pt x="11" y="48"/>
                    </a:lnTo>
                    <a:lnTo>
                      <a:pt x="11" y="48"/>
                    </a:lnTo>
                    <a:lnTo>
                      <a:pt x="11" y="48"/>
                    </a:lnTo>
                    <a:lnTo>
                      <a:pt x="11" y="44"/>
                    </a:lnTo>
                    <a:lnTo>
                      <a:pt x="11" y="44"/>
                    </a:lnTo>
                    <a:lnTo>
                      <a:pt x="11" y="44"/>
                    </a:lnTo>
                    <a:lnTo>
                      <a:pt x="1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36" name="Freeform 36"/>
              <p:cNvSpPr>
                <a:spLocks/>
              </p:cNvSpPr>
              <p:nvPr/>
            </p:nvSpPr>
            <p:spPr bwMode="auto">
              <a:xfrm>
                <a:off x="1981" y="1274"/>
                <a:ext cx="41" cy="26"/>
              </a:xfrm>
              <a:custGeom>
                <a:avLst/>
                <a:gdLst>
                  <a:gd name="T0" fmla="*/ 8 w 41"/>
                  <a:gd name="T1" fmla="*/ 22 h 26"/>
                  <a:gd name="T2" fmla="*/ 11 w 41"/>
                  <a:gd name="T3" fmla="*/ 19 h 26"/>
                  <a:gd name="T4" fmla="*/ 11 w 41"/>
                  <a:gd name="T5" fmla="*/ 15 h 26"/>
                  <a:gd name="T6" fmla="*/ 15 w 41"/>
                  <a:gd name="T7" fmla="*/ 15 h 26"/>
                  <a:gd name="T8" fmla="*/ 19 w 41"/>
                  <a:gd name="T9" fmla="*/ 11 h 26"/>
                  <a:gd name="T10" fmla="*/ 19 w 41"/>
                  <a:gd name="T11" fmla="*/ 11 h 26"/>
                  <a:gd name="T12" fmla="*/ 22 w 41"/>
                  <a:gd name="T13" fmla="*/ 8 h 26"/>
                  <a:gd name="T14" fmla="*/ 30 w 41"/>
                  <a:gd name="T15" fmla="*/ 8 h 26"/>
                  <a:gd name="T16" fmla="*/ 30 w 41"/>
                  <a:gd name="T17" fmla="*/ 8 h 26"/>
                  <a:gd name="T18" fmla="*/ 33 w 41"/>
                  <a:gd name="T19" fmla="*/ 4 h 26"/>
                  <a:gd name="T20" fmla="*/ 33 w 41"/>
                  <a:gd name="T21" fmla="*/ 4 h 26"/>
                  <a:gd name="T22" fmla="*/ 37 w 41"/>
                  <a:gd name="T23" fmla="*/ 4 h 26"/>
                  <a:gd name="T24" fmla="*/ 37 w 41"/>
                  <a:gd name="T25" fmla="*/ 4 h 26"/>
                  <a:gd name="T26" fmla="*/ 41 w 41"/>
                  <a:gd name="T27" fmla="*/ 0 h 26"/>
                  <a:gd name="T28" fmla="*/ 37 w 41"/>
                  <a:gd name="T29" fmla="*/ 0 h 26"/>
                  <a:gd name="T30" fmla="*/ 37 w 41"/>
                  <a:gd name="T31" fmla="*/ 0 h 26"/>
                  <a:gd name="T32" fmla="*/ 33 w 41"/>
                  <a:gd name="T33" fmla="*/ 0 h 26"/>
                  <a:gd name="T34" fmla="*/ 30 w 41"/>
                  <a:gd name="T35" fmla="*/ 0 h 26"/>
                  <a:gd name="T36" fmla="*/ 30 w 41"/>
                  <a:gd name="T37" fmla="*/ 0 h 26"/>
                  <a:gd name="T38" fmla="*/ 26 w 41"/>
                  <a:gd name="T39" fmla="*/ 0 h 26"/>
                  <a:gd name="T40" fmla="*/ 22 w 41"/>
                  <a:gd name="T41" fmla="*/ 4 h 26"/>
                  <a:gd name="T42" fmla="*/ 19 w 41"/>
                  <a:gd name="T43" fmla="*/ 4 h 26"/>
                  <a:gd name="T44" fmla="*/ 19 w 41"/>
                  <a:gd name="T45" fmla="*/ 4 h 26"/>
                  <a:gd name="T46" fmla="*/ 15 w 41"/>
                  <a:gd name="T47" fmla="*/ 8 h 26"/>
                  <a:gd name="T48" fmla="*/ 11 w 41"/>
                  <a:gd name="T49" fmla="*/ 8 h 26"/>
                  <a:gd name="T50" fmla="*/ 8 w 41"/>
                  <a:gd name="T51" fmla="*/ 11 h 26"/>
                  <a:gd name="T52" fmla="*/ 8 w 41"/>
                  <a:gd name="T53" fmla="*/ 15 h 26"/>
                  <a:gd name="T54" fmla="*/ 4 w 41"/>
                  <a:gd name="T55" fmla="*/ 19 h 26"/>
                  <a:gd name="T56" fmla="*/ 0 w 41"/>
                  <a:gd name="T57" fmla="*/ 22 h 26"/>
                  <a:gd name="T58" fmla="*/ 0 w 41"/>
                  <a:gd name="T59" fmla="*/ 26 h 26"/>
                  <a:gd name="T60" fmla="*/ 0 w 41"/>
                  <a:gd name="T61" fmla="*/ 26 h 26"/>
                  <a:gd name="T62" fmla="*/ 4 w 41"/>
                  <a:gd name="T63" fmla="*/ 26 h 26"/>
                  <a:gd name="T64" fmla="*/ 4 w 41"/>
                  <a:gd name="T65"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26">
                    <a:moveTo>
                      <a:pt x="4" y="22"/>
                    </a:moveTo>
                    <a:lnTo>
                      <a:pt x="8" y="22"/>
                    </a:lnTo>
                    <a:lnTo>
                      <a:pt x="8" y="22"/>
                    </a:lnTo>
                    <a:lnTo>
                      <a:pt x="11" y="19"/>
                    </a:lnTo>
                    <a:lnTo>
                      <a:pt x="11" y="15"/>
                    </a:lnTo>
                    <a:lnTo>
                      <a:pt x="11" y="15"/>
                    </a:lnTo>
                    <a:lnTo>
                      <a:pt x="15" y="15"/>
                    </a:lnTo>
                    <a:lnTo>
                      <a:pt x="15" y="15"/>
                    </a:lnTo>
                    <a:lnTo>
                      <a:pt x="15" y="11"/>
                    </a:lnTo>
                    <a:lnTo>
                      <a:pt x="19" y="11"/>
                    </a:lnTo>
                    <a:lnTo>
                      <a:pt x="19" y="11"/>
                    </a:lnTo>
                    <a:lnTo>
                      <a:pt x="19" y="11"/>
                    </a:lnTo>
                    <a:lnTo>
                      <a:pt x="22" y="8"/>
                    </a:lnTo>
                    <a:lnTo>
                      <a:pt x="22" y="8"/>
                    </a:lnTo>
                    <a:lnTo>
                      <a:pt x="26" y="8"/>
                    </a:lnTo>
                    <a:lnTo>
                      <a:pt x="30" y="8"/>
                    </a:lnTo>
                    <a:lnTo>
                      <a:pt x="30" y="8"/>
                    </a:lnTo>
                    <a:lnTo>
                      <a:pt x="30" y="8"/>
                    </a:lnTo>
                    <a:lnTo>
                      <a:pt x="33" y="4"/>
                    </a:lnTo>
                    <a:lnTo>
                      <a:pt x="33" y="4"/>
                    </a:lnTo>
                    <a:lnTo>
                      <a:pt x="33" y="4"/>
                    </a:lnTo>
                    <a:lnTo>
                      <a:pt x="33" y="4"/>
                    </a:lnTo>
                    <a:lnTo>
                      <a:pt x="33" y="4"/>
                    </a:lnTo>
                    <a:lnTo>
                      <a:pt x="37" y="4"/>
                    </a:lnTo>
                    <a:lnTo>
                      <a:pt x="37" y="4"/>
                    </a:lnTo>
                    <a:lnTo>
                      <a:pt x="37" y="4"/>
                    </a:lnTo>
                    <a:lnTo>
                      <a:pt x="37" y="4"/>
                    </a:lnTo>
                    <a:lnTo>
                      <a:pt x="41" y="0"/>
                    </a:lnTo>
                    <a:lnTo>
                      <a:pt x="41" y="0"/>
                    </a:lnTo>
                    <a:lnTo>
                      <a:pt x="37" y="0"/>
                    </a:lnTo>
                    <a:lnTo>
                      <a:pt x="37" y="0"/>
                    </a:lnTo>
                    <a:lnTo>
                      <a:pt x="37" y="0"/>
                    </a:lnTo>
                    <a:lnTo>
                      <a:pt x="33" y="0"/>
                    </a:lnTo>
                    <a:lnTo>
                      <a:pt x="33" y="0"/>
                    </a:lnTo>
                    <a:lnTo>
                      <a:pt x="33" y="0"/>
                    </a:lnTo>
                    <a:lnTo>
                      <a:pt x="30" y="0"/>
                    </a:lnTo>
                    <a:lnTo>
                      <a:pt x="30" y="0"/>
                    </a:lnTo>
                    <a:lnTo>
                      <a:pt x="30" y="0"/>
                    </a:lnTo>
                    <a:lnTo>
                      <a:pt x="26" y="0"/>
                    </a:lnTo>
                    <a:lnTo>
                      <a:pt x="26" y="0"/>
                    </a:lnTo>
                    <a:lnTo>
                      <a:pt x="22" y="4"/>
                    </a:lnTo>
                    <a:lnTo>
                      <a:pt x="22" y="4"/>
                    </a:lnTo>
                    <a:lnTo>
                      <a:pt x="22" y="4"/>
                    </a:lnTo>
                    <a:lnTo>
                      <a:pt x="19" y="4"/>
                    </a:lnTo>
                    <a:lnTo>
                      <a:pt x="19" y="4"/>
                    </a:lnTo>
                    <a:lnTo>
                      <a:pt x="19" y="4"/>
                    </a:lnTo>
                    <a:lnTo>
                      <a:pt x="15" y="4"/>
                    </a:lnTo>
                    <a:lnTo>
                      <a:pt x="15" y="8"/>
                    </a:lnTo>
                    <a:lnTo>
                      <a:pt x="15" y="8"/>
                    </a:lnTo>
                    <a:lnTo>
                      <a:pt x="11" y="8"/>
                    </a:lnTo>
                    <a:lnTo>
                      <a:pt x="11" y="11"/>
                    </a:lnTo>
                    <a:lnTo>
                      <a:pt x="8" y="11"/>
                    </a:lnTo>
                    <a:lnTo>
                      <a:pt x="8" y="11"/>
                    </a:lnTo>
                    <a:lnTo>
                      <a:pt x="8" y="15"/>
                    </a:lnTo>
                    <a:lnTo>
                      <a:pt x="4" y="15"/>
                    </a:lnTo>
                    <a:lnTo>
                      <a:pt x="4" y="19"/>
                    </a:lnTo>
                    <a:lnTo>
                      <a:pt x="4" y="22"/>
                    </a:lnTo>
                    <a:lnTo>
                      <a:pt x="0" y="22"/>
                    </a:lnTo>
                    <a:lnTo>
                      <a:pt x="0" y="22"/>
                    </a:lnTo>
                    <a:lnTo>
                      <a:pt x="0" y="26"/>
                    </a:lnTo>
                    <a:lnTo>
                      <a:pt x="0" y="26"/>
                    </a:lnTo>
                    <a:lnTo>
                      <a:pt x="0" y="26"/>
                    </a:lnTo>
                    <a:lnTo>
                      <a:pt x="4" y="26"/>
                    </a:lnTo>
                    <a:lnTo>
                      <a:pt x="4" y="26"/>
                    </a:lnTo>
                    <a:lnTo>
                      <a:pt x="4" y="22"/>
                    </a:lnTo>
                    <a:lnTo>
                      <a:pt x="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37" name="Freeform 37"/>
              <p:cNvSpPr>
                <a:spLocks/>
              </p:cNvSpPr>
              <p:nvPr/>
            </p:nvSpPr>
            <p:spPr bwMode="auto">
              <a:xfrm>
                <a:off x="1981" y="1289"/>
                <a:ext cx="37" cy="22"/>
              </a:xfrm>
              <a:custGeom>
                <a:avLst/>
                <a:gdLst>
                  <a:gd name="T0" fmla="*/ 8 w 37"/>
                  <a:gd name="T1" fmla="*/ 22 h 22"/>
                  <a:gd name="T2" fmla="*/ 8 w 37"/>
                  <a:gd name="T3" fmla="*/ 22 h 22"/>
                  <a:gd name="T4" fmla="*/ 8 w 37"/>
                  <a:gd name="T5" fmla="*/ 22 h 22"/>
                  <a:gd name="T6" fmla="*/ 8 w 37"/>
                  <a:gd name="T7" fmla="*/ 18 h 22"/>
                  <a:gd name="T8" fmla="*/ 8 w 37"/>
                  <a:gd name="T9" fmla="*/ 18 h 22"/>
                  <a:gd name="T10" fmla="*/ 11 w 37"/>
                  <a:gd name="T11" fmla="*/ 18 h 22"/>
                  <a:gd name="T12" fmla="*/ 11 w 37"/>
                  <a:gd name="T13" fmla="*/ 18 h 22"/>
                  <a:gd name="T14" fmla="*/ 11 w 37"/>
                  <a:gd name="T15" fmla="*/ 15 h 22"/>
                  <a:gd name="T16" fmla="*/ 11 w 37"/>
                  <a:gd name="T17" fmla="*/ 15 h 22"/>
                  <a:gd name="T18" fmla="*/ 11 w 37"/>
                  <a:gd name="T19" fmla="*/ 15 h 22"/>
                  <a:gd name="T20" fmla="*/ 15 w 37"/>
                  <a:gd name="T21" fmla="*/ 15 h 22"/>
                  <a:gd name="T22" fmla="*/ 15 w 37"/>
                  <a:gd name="T23" fmla="*/ 15 h 22"/>
                  <a:gd name="T24" fmla="*/ 15 w 37"/>
                  <a:gd name="T25" fmla="*/ 15 h 22"/>
                  <a:gd name="T26" fmla="*/ 19 w 37"/>
                  <a:gd name="T27" fmla="*/ 11 h 22"/>
                  <a:gd name="T28" fmla="*/ 19 w 37"/>
                  <a:gd name="T29" fmla="*/ 11 h 22"/>
                  <a:gd name="T30" fmla="*/ 19 w 37"/>
                  <a:gd name="T31" fmla="*/ 11 h 22"/>
                  <a:gd name="T32" fmla="*/ 22 w 37"/>
                  <a:gd name="T33" fmla="*/ 11 h 22"/>
                  <a:gd name="T34" fmla="*/ 22 w 37"/>
                  <a:gd name="T35" fmla="*/ 11 h 22"/>
                  <a:gd name="T36" fmla="*/ 22 w 37"/>
                  <a:gd name="T37" fmla="*/ 11 h 22"/>
                  <a:gd name="T38" fmla="*/ 22 w 37"/>
                  <a:gd name="T39" fmla="*/ 11 h 22"/>
                  <a:gd name="T40" fmla="*/ 22 w 37"/>
                  <a:gd name="T41" fmla="*/ 7 h 22"/>
                  <a:gd name="T42" fmla="*/ 26 w 37"/>
                  <a:gd name="T43" fmla="*/ 7 h 22"/>
                  <a:gd name="T44" fmla="*/ 26 w 37"/>
                  <a:gd name="T45" fmla="*/ 7 h 22"/>
                  <a:gd name="T46" fmla="*/ 26 w 37"/>
                  <a:gd name="T47" fmla="*/ 7 h 22"/>
                  <a:gd name="T48" fmla="*/ 30 w 37"/>
                  <a:gd name="T49" fmla="*/ 7 h 22"/>
                  <a:gd name="T50" fmla="*/ 30 w 37"/>
                  <a:gd name="T51" fmla="*/ 7 h 22"/>
                  <a:gd name="T52" fmla="*/ 30 w 37"/>
                  <a:gd name="T53" fmla="*/ 7 h 22"/>
                  <a:gd name="T54" fmla="*/ 30 w 37"/>
                  <a:gd name="T55" fmla="*/ 7 h 22"/>
                  <a:gd name="T56" fmla="*/ 33 w 37"/>
                  <a:gd name="T57" fmla="*/ 7 h 22"/>
                  <a:gd name="T58" fmla="*/ 33 w 37"/>
                  <a:gd name="T59" fmla="*/ 4 h 22"/>
                  <a:gd name="T60" fmla="*/ 33 w 37"/>
                  <a:gd name="T61" fmla="*/ 4 h 22"/>
                  <a:gd name="T62" fmla="*/ 33 w 37"/>
                  <a:gd name="T63" fmla="*/ 4 h 22"/>
                  <a:gd name="T64" fmla="*/ 37 w 37"/>
                  <a:gd name="T65" fmla="*/ 4 h 22"/>
                  <a:gd name="T66" fmla="*/ 37 w 37"/>
                  <a:gd name="T67" fmla="*/ 0 h 22"/>
                  <a:gd name="T68" fmla="*/ 37 w 37"/>
                  <a:gd name="T69" fmla="*/ 0 h 22"/>
                  <a:gd name="T70" fmla="*/ 37 w 37"/>
                  <a:gd name="T71" fmla="*/ 0 h 22"/>
                  <a:gd name="T72" fmla="*/ 33 w 37"/>
                  <a:gd name="T73" fmla="*/ 0 h 22"/>
                  <a:gd name="T74" fmla="*/ 33 w 37"/>
                  <a:gd name="T75" fmla="*/ 0 h 22"/>
                  <a:gd name="T76" fmla="*/ 30 w 37"/>
                  <a:gd name="T77" fmla="*/ 0 h 22"/>
                  <a:gd name="T78" fmla="*/ 30 w 37"/>
                  <a:gd name="T79" fmla="*/ 0 h 22"/>
                  <a:gd name="T80" fmla="*/ 26 w 37"/>
                  <a:gd name="T81" fmla="*/ 4 h 22"/>
                  <a:gd name="T82" fmla="*/ 22 w 37"/>
                  <a:gd name="T83" fmla="*/ 4 h 22"/>
                  <a:gd name="T84" fmla="*/ 22 w 37"/>
                  <a:gd name="T85" fmla="*/ 7 h 22"/>
                  <a:gd name="T86" fmla="*/ 19 w 37"/>
                  <a:gd name="T87" fmla="*/ 7 h 22"/>
                  <a:gd name="T88" fmla="*/ 15 w 37"/>
                  <a:gd name="T89" fmla="*/ 7 h 22"/>
                  <a:gd name="T90" fmla="*/ 15 w 37"/>
                  <a:gd name="T91" fmla="*/ 11 h 22"/>
                  <a:gd name="T92" fmla="*/ 11 w 37"/>
                  <a:gd name="T93" fmla="*/ 11 h 22"/>
                  <a:gd name="T94" fmla="*/ 11 w 37"/>
                  <a:gd name="T95" fmla="*/ 11 h 22"/>
                  <a:gd name="T96" fmla="*/ 8 w 37"/>
                  <a:gd name="T97" fmla="*/ 15 h 22"/>
                  <a:gd name="T98" fmla="*/ 8 w 37"/>
                  <a:gd name="T99" fmla="*/ 15 h 22"/>
                  <a:gd name="T100" fmla="*/ 4 w 37"/>
                  <a:gd name="T101" fmla="*/ 18 h 22"/>
                  <a:gd name="T102" fmla="*/ 4 w 37"/>
                  <a:gd name="T103" fmla="*/ 18 h 22"/>
                  <a:gd name="T104" fmla="*/ 4 w 37"/>
                  <a:gd name="T105" fmla="*/ 22 h 22"/>
                  <a:gd name="T106" fmla="*/ 0 w 37"/>
                  <a:gd name="T107" fmla="*/ 22 h 22"/>
                  <a:gd name="T108" fmla="*/ 0 w 37"/>
                  <a:gd name="T109" fmla="*/ 22 h 22"/>
                  <a:gd name="T110" fmla="*/ 4 w 37"/>
                  <a:gd name="T111" fmla="*/ 22 h 22"/>
                  <a:gd name="T112" fmla="*/ 4 w 37"/>
                  <a:gd name="T113" fmla="*/ 22 h 22"/>
                  <a:gd name="T114" fmla="*/ 4 w 37"/>
                  <a:gd name="T115" fmla="*/ 22 h 22"/>
                  <a:gd name="T116" fmla="*/ 4 w 37"/>
                  <a:gd name="T117" fmla="*/ 22 h 22"/>
                  <a:gd name="T118" fmla="*/ 8 w 37"/>
                  <a:gd name="T119" fmla="*/ 22 h 22"/>
                  <a:gd name="T120" fmla="*/ 8 w 37"/>
                  <a:gd name="T121" fmla="*/ 22 h 22"/>
                  <a:gd name="T122" fmla="*/ 8 w 37"/>
                  <a:gd name="T1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22">
                    <a:moveTo>
                      <a:pt x="8" y="22"/>
                    </a:moveTo>
                    <a:lnTo>
                      <a:pt x="8" y="22"/>
                    </a:lnTo>
                    <a:lnTo>
                      <a:pt x="8" y="22"/>
                    </a:lnTo>
                    <a:lnTo>
                      <a:pt x="8" y="18"/>
                    </a:lnTo>
                    <a:lnTo>
                      <a:pt x="8" y="18"/>
                    </a:lnTo>
                    <a:lnTo>
                      <a:pt x="11" y="18"/>
                    </a:lnTo>
                    <a:lnTo>
                      <a:pt x="11" y="18"/>
                    </a:lnTo>
                    <a:lnTo>
                      <a:pt x="11" y="15"/>
                    </a:lnTo>
                    <a:lnTo>
                      <a:pt x="11" y="15"/>
                    </a:lnTo>
                    <a:lnTo>
                      <a:pt x="11" y="15"/>
                    </a:lnTo>
                    <a:lnTo>
                      <a:pt x="15" y="15"/>
                    </a:lnTo>
                    <a:lnTo>
                      <a:pt x="15" y="15"/>
                    </a:lnTo>
                    <a:lnTo>
                      <a:pt x="15" y="15"/>
                    </a:lnTo>
                    <a:lnTo>
                      <a:pt x="19" y="11"/>
                    </a:lnTo>
                    <a:lnTo>
                      <a:pt x="19" y="11"/>
                    </a:lnTo>
                    <a:lnTo>
                      <a:pt x="19" y="11"/>
                    </a:lnTo>
                    <a:lnTo>
                      <a:pt x="22" y="11"/>
                    </a:lnTo>
                    <a:lnTo>
                      <a:pt x="22" y="11"/>
                    </a:lnTo>
                    <a:lnTo>
                      <a:pt x="22" y="11"/>
                    </a:lnTo>
                    <a:lnTo>
                      <a:pt x="22" y="11"/>
                    </a:lnTo>
                    <a:lnTo>
                      <a:pt x="22" y="7"/>
                    </a:lnTo>
                    <a:lnTo>
                      <a:pt x="26" y="7"/>
                    </a:lnTo>
                    <a:lnTo>
                      <a:pt x="26" y="7"/>
                    </a:lnTo>
                    <a:lnTo>
                      <a:pt x="26" y="7"/>
                    </a:lnTo>
                    <a:lnTo>
                      <a:pt x="30" y="7"/>
                    </a:lnTo>
                    <a:lnTo>
                      <a:pt x="30" y="7"/>
                    </a:lnTo>
                    <a:lnTo>
                      <a:pt x="30" y="7"/>
                    </a:lnTo>
                    <a:lnTo>
                      <a:pt x="30" y="7"/>
                    </a:lnTo>
                    <a:lnTo>
                      <a:pt x="33" y="7"/>
                    </a:lnTo>
                    <a:lnTo>
                      <a:pt x="33" y="4"/>
                    </a:lnTo>
                    <a:lnTo>
                      <a:pt x="33" y="4"/>
                    </a:lnTo>
                    <a:lnTo>
                      <a:pt x="33" y="4"/>
                    </a:lnTo>
                    <a:lnTo>
                      <a:pt x="37" y="4"/>
                    </a:lnTo>
                    <a:lnTo>
                      <a:pt x="37" y="0"/>
                    </a:lnTo>
                    <a:lnTo>
                      <a:pt x="37" y="0"/>
                    </a:lnTo>
                    <a:lnTo>
                      <a:pt x="37" y="0"/>
                    </a:lnTo>
                    <a:lnTo>
                      <a:pt x="33" y="0"/>
                    </a:lnTo>
                    <a:lnTo>
                      <a:pt x="33" y="0"/>
                    </a:lnTo>
                    <a:lnTo>
                      <a:pt x="30" y="0"/>
                    </a:lnTo>
                    <a:lnTo>
                      <a:pt x="30" y="0"/>
                    </a:lnTo>
                    <a:lnTo>
                      <a:pt x="26" y="4"/>
                    </a:lnTo>
                    <a:lnTo>
                      <a:pt x="22" y="4"/>
                    </a:lnTo>
                    <a:lnTo>
                      <a:pt x="22" y="7"/>
                    </a:lnTo>
                    <a:lnTo>
                      <a:pt x="19" y="7"/>
                    </a:lnTo>
                    <a:lnTo>
                      <a:pt x="15" y="7"/>
                    </a:lnTo>
                    <a:lnTo>
                      <a:pt x="15" y="11"/>
                    </a:lnTo>
                    <a:lnTo>
                      <a:pt x="11" y="11"/>
                    </a:lnTo>
                    <a:lnTo>
                      <a:pt x="11" y="11"/>
                    </a:lnTo>
                    <a:lnTo>
                      <a:pt x="8" y="15"/>
                    </a:lnTo>
                    <a:lnTo>
                      <a:pt x="8" y="15"/>
                    </a:lnTo>
                    <a:lnTo>
                      <a:pt x="4" y="18"/>
                    </a:lnTo>
                    <a:lnTo>
                      <a:pt x="4" y="18"/>
                    </a:lnTo>
                    <a:lnTo>
                      <a:pt x="4" y="22"/>
                    </a:lnTo>
                    <a:lnTo>
                      <a:pt x="0" y="22"/>
                    </a:lnTo>
                    <a:lnTo>
                      <a:pt x="0" y="22"/>
                    </a:lnTo>
                    <a:lnTo>
                      <a:pt x="4" y="22"/>
                    </a:lnTo>
                    <a:lnTo>
                      <a:pt x="4" y="22"/>
                    </a:lnTo>
                    <a:lnTo>
                      <a:pt x="4" y="22"/>
                    </a:lnTo>
                    <a:lnTo>
                      <a:pt x="4" y="22"/>
                    </a:lnTo>
                    <a:lnTo>
                      <a:pt x="8" y="22"/>
                    </a:lnTo>
                    <a:lnTo>
                      <a:pt x="8"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38" name="Freeform 38"/>
              <p:cNvSpPr>
                <a:spLocks/>
              </p:cNvSpPr>
              <p:nvPr/>
            </p:nvSpPr>
            <p:spPr bwMode="auto">
              <a:xfrm>
                <a:off x="1985" y="1227"/>
                <a:ext cx="73" cy="47"/>
              </a:xfrm>
              <a:custGeom>
                <a:avLst/>
                <a:gdLst>
                  <a:gd name="T0" fmla="*/ 4 w 73"/>
                  <a:gd name="T1" fmla="*/ 40 h 47"/>
                  <a:gd name="T2" fmla="*/ 7 w 73"/>
                  <a:gd name="T3" fmla="*/ 36 h 47"/>
                  <a:gd name="T4" fmla="*/ 7 w 73"/>
                  <a:gd name="T5" fmla="*/ 29 h 47"/>
                  <a:gd name="T6" fmla="*/ 7 w 73"/>
                  <a:gd name="T7" fmla="*/ 25 h 47"/>
                  <a:gd name="T8" fmla="*/ 11 w 73"/>
                  <a:gd name="T9" fmla="*/ 22 h 47"/>
                  <a:gd name="T10" fmla="*/ 15 w 73"/>
                  <a:gd name="T11" fmla="*/ 14 h 47"/>
                  <a:gd name="T12" fmla="*/ 15 w 73"/>
                  <a:gd name="T13" fmla="*/ 11 h 47"/>
                  <a:gd name="T14" fmla="*/ 22 w 73"/>
                  <a:gd name="T15" fmla="*/ 7 h 47"/>
                  <a:gd name="T16" fmla="*/ 26 w 73"/>
                  <a:gd name="T17" fmla="*/ 7 h 47"/>
                  <a:gd name="T18" fmla="*/ 33 w 73"/>
                  <a:gd name="T19" fmla="*/ 7 h 47"/>
                  <a:gd name="T20" fmla="*/ 40 w 73"/>
                  <a:gd name="T21" fmla="*/ 11 h 47"/>
                  <a:gd name="T22" fmla="*/ 47 w 73"/>
                  <a:gd name="T23" fmla="*/ 14 h 47"/>
                  <a:gd name="T24" fmla="*/ 51 w 73"/>
                  <a:gd name="T25" fmla="*/ 14 h 47"/>
                  <a:gd name="T26" fmla="*/ 55 w 73"/>
                  <a:gd name="T27" fmla="*/ 18 h 47"/>
                  <a:gd name="T28" fmla="*/ 58 w 73"/>
                  <a:gd name="T29" fmla="*/ 22 h 47"/>
                  <a:gd name="T30" fmla="*/ 62 w 73"/>
                  <a:gd name="T31" fmla="*/ 29 h 47"/>
                  <a:gd name="T32" fmla="*/ 62 w 73"/>
                  <a:gd name="T33" fmla="*/ 33 h 47"/>
                  <a:gd name="T34" fmla="*/ 66 w 73"/>
                  <a:gd name="T35" fmla="*/ 33 h 47"/>
                  <a:gd name="T36" fmla="*/ 66 w 73"/>
                  <a:gd name="T37" fmla="*/ 33 h 47"/>
                  <a:gd name="T38" fmla="*/ 69 w 73"/>
                  <a:gd name="T39" fmla="*/ 33 h 47"/>
                  <a:gd name="T40" fmla="*/ 69 w 73"/>
                  <a:gd name="T41" fmla="*/ 33 h 47"/>
                  <a:gd name="T42" fmla="*/ 69 w 73"/>
                  <a:gd name="T43" fmla="*/ 33 h 47"/>
                  <a:gd name="T44" fmla="*/ 73 w 73"/>
                  <a:gd name="T45" fmla="*/ 29 h 47"/>
                  <a:gd name="T46" fmla="*/ 69 w 73"/>
                  <a:gd name="T47" fmla="*/ 25 h 47"/>
                  <a:gd name="T48" fmla="*/ 66 w 73"/>
                  <a:gd name="T49" fmla="*/ 18 h 47"/>
                  <a:gd name="T50" fmla="*/ 62 w 73"/>
                  <a:gd name="T51" fmla="*/ 14 h 47"/>
                  <a:gd name="T52" fmla="*/ 58 w 73"/>
                  <a:gd name="T53" fmla="*/ 11 h 47"/>
                  <a:gd name="T54" fmla="*/ 51 w 73"/>
                  <a:gd name="T55" fmla="*/ 7 h 47"/>
                  <a:gd name="T56" fmla="*/ 44 w 73"/>
                  <a:gd name="T57" fmla="*/ 3 h 47"/>
                  <a:gd name="T58" fmla="*/ 37 w 73"/>
                  <a:gd name="T59" fmla="*/ 3 h 47"/>
                  <a:gd name="T60" fmla="*/ 26 w 73"/>
                  <a:gd name="T61" fmla="*/ 0 h 47"/>
                  <a:gd name="T62" fmla="*/ 18 w 73"/>
                  <a:gd name="T63" fmla="*/ 3 h 47"/>
                  <a:gd name="T64" fmla="*/ 15 w 73"/>
                  <a:gd name="T65" fmla="*/ 3 h 47"/>
                  <a:gd name="T66" fmla="*/ 7 w 73"/>
                  <a:gd name="T67" fmla="*/ 11 h 47"/>
                  <a:gd name="T68" fmla="*/ 7 w 73"/>
                  <a:gd name="T69" fmla="*/ 14 h 47"/>
                  <a:gd name="T70" fmla="*/ 4 w 73"/>
                  <a:gd name="T71" fmla="*/ 22 h 47"/>
                  <a:gd name="T72" fmla="*/ 4 w 73"/>
                  <a:gd name="T73" fmla="*/ 25 h 47"/>
                  <a:gd name="T74" fmla="*/ 4 w 73"/>
                  <a:gd name="T75" fmla="*/ 33 h 47"/>
                  <a:gd name="T76" fmla="*/ 0 w 73"/>
                  <a:gd name="T77" fmla="*/ 40 h 47"/>
                  <a:gd name="T78" fmla="*/ 0 w 73"/>
                  <a:gd name="T79" fmla="*/ 44 h 47"/>
                  <a:gd name="T80" fmla="*/ 0 w 73"/>
                  <a:gd name="T81" fmla="*/ 47 h 47"/>
                  <a:gd name="T82" fmla="*/ 4 w 73"/>
                  <a:gd name="T83" fmla="*/ 47 h 47"/>
                  <a:gd name="T84" fmla="*/ 4 w 73"/>
                  <a:gd name="T85" fmla="*/ 47 h 47"/>
                  <a:gd name="T86" fmla="*/ 4 w 73"/>
                  <a:gd name="T87" fmla="*/ 44 h 47"/>
                  <a:gd name="T88" fmla="*/ 4 w 73"/>
                  <a:gd name="T8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47">
                    <a:moveTo>
                      <a:pt x="4" y="44"/>
                    </a:moveTo>
                    <a:lnTo>
                      <a:pt x="4" y="40"/>
                    </a:lnTo>
                    <a:lnTo>
                      <a:pt x="4" y="40"/>
                    </a:lnTo>
                    <a:lnTo>
                      <a:pt x="7" y="36"/>
                    </a:lnTo>
                    <a:lnTo>
                      <a:pt x="7" y="33"/>
                    </a:lnTo>
                    <a:lnTo>
                      <a:pt x="7" y="29"/>
                    </a:lnTo>
                    <a:lnTo>
                      <a:pt x="7" y="25"/>
                    </a:lnTo>
                    <a:lnTo>
                      <a:pt x="7" y="25"/>
                    </a:lnTo>
                    <a:lnTo>
                      <a:pt x="7" y="22"/>
                    </a:lnTo>
                    <a:lnTo>
                      <a:pt x="11" y="22"/>
                    </a:lnTo>
                    <a:lnTo>
                      <a:pt x="11" y="18"/>
                    </a:lnTo>
                    <a:lnTo>
                      <a:pt x="15" y="14"/>
                    </a:lnTo>
                    <a:lnTo>
                      <a:pt x="15" y="14"/>
                    </a:lnTo>
                    <a:lnTo>
                      <a:pt x="15" y="11"/>
                    </a:lnTo>
                    <a:lnTo>
                      <a:pt x="18" y="11"/>
                    </a:lnTo>
                    <a:lnTo>
                      <a:pt x="22" y="7"/>
                    </a:lnTo>
                    <a:lnTo>
                      <a:pt x="26" y="7"/>
                    </a:lnTo>
                    <a:lnTo>
                      <a:pt x="26" y="7"/>
                    </a:lnTo>
                    <a:lnTo>
                      <a:pt x="29" y="7"/>
                    </a:lnTo>
                    <a:lnTo>
                      <a:pt x="33" y="7"/>
                    </a:lnTo>
                    <a:lnTo>
                      <a:pt x="37" y="7"/>
                    </a:lnTo>
                    <a:lnTo>
                      <a:pt x="40" y="11"/>
                    </a:lnTo>
                    <a:lnTo>
                      <a:pt x="44" y="11"/>
                    </a:lnTo>
                    <a:lnTo>
                      <a:pt x="47" y="14"/>
                    </a:lnTo>
                    <a:lnTo>
                      <a:pt x="47" y="14"/>
                    </a:lnTo>
                    <a:lnTo>
                      <a:pt x="51" y="14"/>
                    </a:lnTo>
                    <a:lnTo>
                      <a:pt x="55" y="18"/>
                    </a:lnTo>
                    <a:lnTo>
                      <a:pt x="55" y="18"/>
                    </a:lnTo>
                    <a:lnTo>
                      <a:pt x="58" y="22"/>
                    </a:lnTo>
                    <a:lnTo>
                      <a:pt x="58" y="22"/>
                    </a:lnTo>
                    <a:lnTo>
                      <a:pt x="62" y="25"/>
                    </a:lnTo>
                    <a:lnTo>
                      <a:pt x="62" y="29"/>
                    </a:lnTo>
                    <a:lnTo>
                      <a:pt x="62" y="33"/>
                    </a:lnTo>
                    <a:lnTo>
                      <a:pt x="62" y="33"/>
                    </a:lnTo>
                    <a:lnTo>
                      <a:pt x="66" y="33"/>
                    </a:lnTo>
                    <a:lnTo>
                      <a:pt x="66" y="33"/>
                    </a:lnTo>
                    <a:lnTo>
                      <a:pt x="66" y="33"/>
                    </a:lnTo>
                    <a:lnTo>
                      <a:pt x="66" y="33"/>
                    </a:lnTo>
                    <a:lnTo>
                      <a:pt x="66" y="33"/>
                    </a:lnTo>
                    <a:lnTo>
                      <a:pt x="69" y="33"/>
                    </a:lnTo>
                    <a:lnTo>
                      <a:pt x="69" y="33"/>
                    </a:lnTo>
                    <a:lnTo>
                      <a:pt x="69" y="33"/>
                    </a:lnTo>
                    <a:lnTo>
                      <a:pt x="69" y="33"/>
                    </a:lnTo>
                    <a:lnTo>
                      <a:pt x="69" y="33"/>
                    </a:lnTo>
                    <a:lnTo>
                      <a:pt x="73" y="29"/>
                    </a:lnTo>
                    <a:lnTo>
                      <a:pt x="73" y="29"/>
                    </a:lnTo>
                    <a:lnTo>
                      <a:pt x="73" y="29"/>
                    </a:lnTo>
                    <a:lnTo>
                      <a:pt x="69" y="25"/>
                    </a:lnTo>
                    <a:lnTo>
                      <a:pt x="69" y="22"/>
                    </a:lnTo>
                    <a:lnTo>
                      <a:pt x="66" y="18"/>
                    </a:lnTo>
                    <a:lnTo>
                      <a:pt x="66" y="18"/>
                    </a:lnTo>
                    <a:lnTo>
                      <a:pt x="62" y="14"/>
                    </a:lnTo>
                    <a:lnTo>
                      <a:pt x="58" y="11"/>
                    </a:lnTo>
                    <a:lnTo>
                      <a:pt x="58" y="11"/>
                    </a:lnTo>
                    <a:lnTo>
                      <a:pt x="51" y="7"/>
                    </a:lnTo>
                    <a:lnTo>
                      <a:pt x="51" y="7"/>
                    </a:lnTo>
                    <a:lnTo>
                      <a:pt x="47" y="3"/>
                    </a:lnTo>
                    <a:lnTo>
                      <a:pt x="44" y="3"/>
                    </a:lnTo>
                    <a:lnTo>
                      <a:pt x="40" y="3"/>
                    </a:lnTo>
                    <a:lnTo>
                      <a:pt x="37" y="3"/>
                    </a:lnTo>
                    <a:lnTo>
                      <a:pt x="29" y="0"/>
                    </a:lnTo>
                    <a:lnTo>
                      <a:pt x="26" y="0"/>
                    </a:lnTo>
                    <a:lnTo>
                      <a:pt x="22" y="0"/>
                    </a:lnTo>
                    <a:lnTo>
                      <a:pt x="18" y="3"/>
                    </a:lnTo>
                    <a:lnTo>
                      <a:pt x="15" y="3"/>
                    </a:lnTo>
                    <a:lnTo>
                      <a:pt x="15" y="3"/>
                    </a:lnTo>
                    <a:lnTo>
                      <a:pt x="11" y="7"/>
                    </a:lnTo>
                    <a:lnTo>
                      <a:pt x="7" y="11"/>
                    </a:lnTo>
                    <a:lnTo>
                      <a:pt x="7" y="14"/>
                    </a:lnTo>
                    <a:lnTo>
                      <a:pt x="7" y="14"/>
                    </a:lnTo>
                    <a:lnTo>
                      <a:pt x="7" y="18"/>
                    </a:lnTo>
                    <a:lnTo>
                      <a:pt x="4" y="22"/>
                    </a:lnTo>
                    <a:lnTo>
                      <a:pt x="4" y="25"/>
                    </a:lnTo>
                    <a:lnTo>
                      <a:pt x="4" y="25"/>
                    </a:lnTo>
                    <a:lnTo>
                      <a:pt x="4" y="29"/>
                    </a:lnTo>
                    <a:lnTo>
                      <a:pt x="4" y="33"/>
                    </a:lnTo>
                    <a:lnTo>
                      <a:pt x="0" y="36"/>
                    </a:lnTo>
                    <a:lnTo>
                      <a:pt x="0" y="40"/>
                    </a:lnTo>
                    <a:lnTo>
                      <a:pt x="0" y="44"/>
                    </a:lnTo>
                    <a:lnTo>
                      <a:pt x="0" y="44"/>
                    </a:lnTo>
                    <a:lnTo>
                      <a:pt x="0" y="47"/>
                    </a:lnTo>
                    <a:lnTo>
                      <a:pt x="0" y="47"/>
                    </a:lnTo>
                    <a:lnTo>
                      <a:pt x="4" y="47"/>
                    </a:lnTo>
                    <a:lnTo>
                      <a:pt x="4" y="47"/>
                    </a:lnTo>
                    <a:lnTo>
                      <a:pt x="4" y="47"/>
                    </a:lnTo>
                    <a:lnTo>
                      <a:pt x="4" y="47"/>
                    </a:lnTo>
                    <a:lnTo>
                      <a:pt x="4" y="47"/>
                    </a:lnTo>
                    <a:lnTo>
                      <a:pt x="4" y="44"/>
                    </a:lnTo>
                    <a:lnTo>
                      <a:pt x="4" y="44"/>
                    </a:lnTo>
                    <a:lnTo>
                      <a:pt x="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39" name="Freeform 39"/>
              <p:cNvSpPr>
                <a:spLocks/>
              </p:cNvSpPr>
              <p:nvPr/>
            </p:nvSpPr>
            <p:spPr bwMode="auto">
              <a:xfrm>
                <a:off x="1996" y="1219"/>
                <a:ext cx="26" cy="19"/>
              </a:xfrm>
              <a:custGeom>
                <a:avLst/>
                <a:gdLst>
                  <a:gd name="T0" fmla="*/ 7 w 26"/>
                  <a:gd name="T1" fmla="*/ 15 h 19"/>
                  <a:gd name="T2" fmla="*/ 7 w 26"/>
                  <a:gd name="T3" fmla="*/ 11 h 19"/>
                  <a:gd name="T4" fmla="*/ 7 w 26"/>
                  <a:gd name="T5" fmla="*/ 8 h 19"/>
                  <a:gd name="T6" fmla="*/ 7 w 26"/>
                  <a:gd name="T7" fmla="*/ 8 h 19"/>
                  <a:gd name="T8" fmla="*/ 11 w 26"/>
                  <a:gd name="T9" fmla="*/ 4 h 19"/>
                  <a:gd name="T10" fmla="*/ 11 w 26"/>
                  <a:gd name="T11" fmla="*/ 4 h 19"/>
                  <a:gd name="T12" fmla="*/ 15 w 26"/>
                  <a:gd name="T13" fmla="*/ 4 h 19"/>
                  <a:gd name="T14" fmla="*/ 18 w 26"/>
                  <a:gd name="T15" fmla="*/ 8 h 19"/>
                  <a:gd name="T16" fmla="*/ 18 w 26"/>
                  <a:gd name="T17" fmla="*/ 8 h 19"/>
                  <a:gd name="T18" fmla="*/ 22 w 26"/>
                  <a:gd name="T19" fmla="*/ 8 h 19"/>
                  <a:gd name="T20" fmla="*/ 26 w 26"/>
                  <a:gd name="T21" fmla="*/ 8 h 19"/>
                  <a:gd name="T22" fmla="*/ 26 w 26"/>
                  <a:gd name="T23" fmla="*/ 4 h 19"/>
                  <a:gd name="T24" fmla="*/ 26 w 26"/>
                  <a:gd name="T25" fmla="*/ 4 h 19"/>
                  <a:gd name="T26" fmla="*/ 26 w 26"/>
                  <a:gd name="T27" fmla="*/ 4 h 19"/>
                  <a:gd name="T28" fmla="*/ 26 w 26"/>
                  <a:gd name="T29" fmla="*/ 0 h 19"/>
                  <a:gd name="T30" fmla="*/ 22 w 26"/>
                  <a:gd name="T31" fmla="*/ 0 h 19"/>
                  <a:gd name="T32" fmla="*/ 18 w 26"/>
                  <a:gd name="T33" fmla="*/ 0 h 19"/>
                  <a:gd name="T34" fmla="*/ 18 w 26"/>
                  <a:gd name="T35" fmla="*/ 0 h 19"/>
                  <a:gd name="T36" fmla="*/ 15 w 26"/>
                  <a:gd name="T37" fmla="*/ 0 h 19"/>
                  <a:gd name="T38" fmla="*/ 11 w 26"/>
                  <a:gd name="T39" fmla="*/ 0 h 19"/>
                  <a:gd name="T40" fmla="*/ 7 w 26"/>
                  <a:gd name="T41" fmla="*/ 0 h 19"/>
                  <a:gd name="T42" fmla="*/ 7 w 26"/>
                  <a:gd name="T43" fmla="*/ 0 h 19"/>
                  <a:gd name="T44" fmla="*/ 4 w 26"/>
                  <a:gd name="T45" fmla="*/ 4 h 19"/>
                  <a:gd name="T46" fmla="*/ 4 w 26"/>
                  <a:gd name="T47" fmla="*/ 4 h 19"/>
                  <a:gd name="T48" fmla="*/ 0 w 26"/>
                  <a:gd name="T49" fmla="*/ 4 h 19"/>
                  <a:gd name="T50" fmla="*/ 0 w 26"/>
                  <a:gd name="T51" fmla="*/ 8 h 19"/>
                  <a:gd name="T52" fmla="*/ 0 w 26"/>
                  <a:gd name="T53" fmla="*/ 8 h 19"/>
                  <a:gd name="T54" fmla="*/ 0 w 26"/>
                  <a:gd name="T55" fmla="*/ 8 h 19"/>
                  <a:gd name="T56" fmla="*/ 4 w 26"/>
                  <a:gd name="T57" fmla="*/ 11 h 19"/>
                  <a:gd name="T58" fmla="*/ 4 w 26"/>
                  <a:gd name="T59" fmla="*/ 11 h 19"/>
                  <a:gd name="T60" fmla="*/ 4 w 26"/>
                  <a:gd name="T61" fmla="*/ 15 h 19"/>
                  <a:gd name="T62" fmla="*/ 4 w 26"/>
                  <a:gd name="T63" fmla="*/ 15 h 19"/>
                  <a:gd name="T64" fmla="*/ 4 w 26"/>
                  <a:gd name="T65" fmla="*/ 15 h 19"/>
                  <a:gd name="T66" fmla="*/ 4 w 26"/>
                  <a:gd name="T67" fmla="*/ 19 h 19"/>
                  <a:gd name="T68" fmla="*/ 7 w 26"/>
                  <a:gd name="T69" fmla="*/ 19 h 19"/>
                  <a:gd name="T70" fmla="*/ 7 w 26"/>
                  <a:gd name="T71" fmla="*/ 15 h 19"/>
                  <a:gd name="T72" fmla="*/ 7 w 26"/>
                  <a:gd name="T73" fmla="*/ 15 h 19"/>
                  <a:gd name="T74" fmla="*/ 7 w 26"/>
                  <a:gd name="T7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19">
                    <a:moveTo>
                      <a:pt x="7" y="15"/>
                    </a:moveTo>
                    <a:lnTo>
                      <a:pt x="7" y="15"/>
                    </a:lnTo>
                    <a:lnTo>
                      <a:pt x="7" y="11"/>
                    </a:lnTo>
                    <a:lnTo>
                      <a:pt x="7" y="11"/>
                    </a:lnTo>
                    <a:lnTo>
                      <a:pt x="7" y="8"/>
                    </a:lnTo>
                    <a:lnTo>
                      <a:pt x="7" y="8"/>
                    </a:lnTo>
                    <a:lnTo>
                      <a:pt x="7" y="8"/>
                    </a:lnTo>
                    <a:lnTo>
                      <a:pt x="7" y="8"/>
                    </a:lnTo>
                    <a:lnTo>
                      <a:pt x="11" y="8"/>
                    </a:lnTo>
                    <a:lnTo>
                      <a:pt x="11" y="4"/>
                    </a:lnTo>
                    <a:lnTo>
                      <a:pt x="11" y="4"/>
                    </a:lnTo>
                    <a:lnTo>
                      <a:pt x="11" y="4"/>
                    </a:lnTo>
                    <a:lnTo>
                      <a:pt x="15" y="4"/>
                    </a:lnTo>
                    <a:lnTo>
                      <a:pt x="15" y="4"/>
                    </a:lnTo>
                    <a:lnTo>
                      <a:pt x="15" y="4"/>
                    </a:lnTo>
                    <a:lnTo>
                      <a:pt x="18" y="8"/>
                    </a:lnTo>
                    <a:lnTo>
                      <a:pt x="18" y="8"/>
                    </a:lnTo>
                    <a:lnTo>
                      <a:pt x="18" y="8"/>
                    </a:lnTo>
                    <a:lnTo>
                      <a:pt x="22" y="8"/>
                    </a:lnTo>
                    <a:lnTo>
                      <a:pt x="22" y="8"/>
                    </a:lnTo>
                    <a:lnTo>
                      <a:pt x="22" y="8"/>
                    </a:lnTo>
                    <a:lnTo>
                      <a:pt x="26" y="8"/>
                    </a:lnTo>
                    <a:lnTo>
                      <a:pt x="26" y="8"/>
                    </a:lnTo>
                    <a:lnTo>
                      <a:pt x="26" y="4"/>
                    </a:lnTo>
                    <a:lnTo>
                      <a:pt x="26" y="4"/>
                    </a:lnTo>
                    <a:lnTo>
                      <a:pt x="26" y="4"/>
                    </a:lnTo>
                    <a:lnTo>
                      <a:pt x="26" y="4"/>
                    </a:lnTo>
                    <a:lnTo>
                      <a:pt x="26" y="4"/>
                    </a:lnTo>
                    <a:lnTo>
                      <a:pt x="26" y="4"/>
                    </a:lnTo>
                    <a:lnTo>
                      <a:pt x="26" y="0"/>
                    </a:lnTo>
                    <a:lnTo>
                      <a:pt x="26" y="0"/>
                    </a:lnTo>
                    <a:lnTo>
                      <a:pt x="22" y="0"/>
                    </a:lnTo>
                    <a:lnTo>
                      <a:pt x="22" y="0"/>
                    </a:lnTo>
                    <a:lnTo>
                      <a:pt x="18" y="0"/>
                    </a:lnTo>
                    <a:lnTo>
                      <a:pt x="18" y="0"/>
                    </a:lnTo>
                    <a:lnTo>
                      <a:pt x="18" y="0"/>
                    </a:lnTo>
                    <a:lnTo>
                      <a:pt x="15" y="0"/>
                    </a:lnTo>
                    <a:lnTo>
                      <a:pt x="15" y="0"/>
                    </a:lnTo>
                    <a:lnTo>
                      <a:pt x="15" y="0"/>
                    </a:lnTo>
                    <a:lnTo>
                      <a:pt x="11" y="0"/>
                    </a:lnTo>
                    <a:lnTo>
                      <a:pt x="11" y="0"/>
                    </a:lnTo>
                    <a:lnTo>
                      <a:pt x="7" y="0"/>
                    </a:lnTo>
                    <a:lnTo>
                      <a:pt x="7" y="0"/>
                    </a:lnTo>
                    <a:lnTo>
                      <a:pt x="7" y="0"/>
                    </a:lnTo>
                    <a:lnTo>
                      <a:pt x="4" y="0"/>
                    </a:lnTo>
                    <a:lnTo>
                      <a:pt x="4" y="4"/>
                    </a:lnTo>
                    <a:lnTo>
                      <a:pt x="4" y="4"/>
                    </a:lnTo>
                    <a:lnTo>
                      <a:pt x="4" y="4"/>
                    </a:lnTo>
                    <a:lnTo>
                      <a:pt x="4" y="4"/>
                    </a:lnTo>
                    <a:lnTo>
                      <a:pt x="0" y="4"/>
                    </a:lnTo>
                    <a:lnTo>
                      <a:pt x="0" y="4"/>
                    </a:lnTo>
                    <a:lnTo>
                      <a:pt x="0" y="8"/>
                    </a:lnTo>
                    <a:lnTo>
                      <a:pt x="0" y="8"/>
                    </a:lnTo>
                    <a:lnTo>
                      <a:pt x="0" y="8"/>
                    </a:lnTo>
                    <a:lnTo>
                      <a:pt x="0" y="8"/>
                    </a:lnTo>
                    <a:lnTo>
                      <a:pt x="0" y="8"/>
                    </a:lnTo>
                    <a:lnTo>
                      <a:pt x="4" y="11"/>
                    </a:lnTo>
                    <a:lnTo>
                      <a:pt x="4" y="11"/>
                    </a:lnTo>
                    <a:lnTo>
                      <a:pt x="4" y="11"/>
                    </a:lnTo>
                    <a:lnTo>
                      <a:pt x="4" y="11"/>
                    </a:lnTo>
                    <a:lnTo>
                      <a:pt x="4" y="15"/>
                    </a:lnTo>
                    <a:lnTo>
                      <a:pt x="4" y="15"/>
                    </a:lnTo>
                    <a:lnTo>
                      <a:pt x="4" y="15"/>
                    </a:lnTo>
                    <a:lnTo>
                      <a:pt x="4" y="15"/>
                    </a:lnTo>
                    <a:lnTo>
                      <a:pt x="4" y="15"/>
                    </a:lnTo>
                    <a:lnTo>
                      <a:pt x="4" y="15"/>
                    </a:lnTo>
                    <a:lnTo>
                      <a:pt x="4" y="15"/>
                    </a:lnTo>
                    <a:lnTo>
                      <a:pt x="4" y="19"/>
                    </a:lnTo>
                    <a:lnTo>
                      <a:pt x="4" y="19"/>
                    </a:lnTo>
                    <a:lnTo>
                      <a:pt x="7" y="19"/>
                    </a:lnTo>
                    <a:lnTo>
                      <a:pt x="7" y="15"/>
                    </a:lnTo>
                    <a:lnTo>
                      <a:pt x="7" y="15"/>
                    </a:lnTo>
                    <a:lnTo>
                      <a:pt x="7" y="15"/>
                    </a:lnTo>
                    <a:lnTo>
                      <a:pt x="7" y="15"/>
                    </a:lnTo>
                    <a:lnTo>
                      <a:pt x="7" y="15"/>
                    </a:lnTo>
                    <a:lnTo>
                      <a:pt x="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40" name="Freeform 40"/>
              <p:cNvSpPr>
                <a:spLocks/>
              </p:cNvSpPr>
              <p:nvPr/>
            </p:nvSpPr>
            <p:spPr bwMode="auto">
              <a:xfrm>
                <a:off x="2051" y="1274"/>
                <a:ext cx="29" cy="15"/>
              </a:xfrm>
              <a:custGeom>
                <a:avLst/>
                <a:gdLst>
                  <a:gd name="T0" fmla="*/ 29 w 29"/>
                  <a:gd name="T1" fmla="*/ 11 h 15"/>
                  <a:gd name="T2" fmla="*/ 25 w 29"/>
                  <a:gd name="T3" fmla="*/ 11 h 15"/>
                  <a:gd name="T4" fmla="*/ 25 w 29"/>
                  <a:gd name="T5" fmla="*/ 11 h 15"/>
                  <a:gd name="T6" fmla="*/ 25 w 29"/>
                  <a:gd name="T7" fmla="*/ 11 h 15"/>
                  <a:gd name="T8" fmla="*/ 22 w 29"/>
                  <a:gd name="T9" fmla="*/ 11 h 15"/>
                  <a:gd name="T10" fmla="*/ 22 w 29"/>
                  <a:gd name="T11" fmla="*/ 8 h 15"/>
                  <a:gd name="T12" fmla="*/ 22 w 29"/>
                  <a:gd name="T13" fmla="*/ 8 h 15"/>
                  <a:gd name="T14" fmla="*/ 22 w 29"/>
                  <a:gd name="T15" fmla="*/ 8 h 15"/>
                  <a:gd name="T16" fmla="*/ 18 w 29"/>
                  <a:gd name="T17" fmla="*/ 8 h 15"/>
                  <a:gd name="T18" fmla="*/ 18 w 29"/>
                  <a:gd name="T19" fmla="*/ 4 h 15"/>
                  <a:gd name="T20" fmla="*/ 18 w 29"/>
                  <a:gd name="T21" fmla="*/ 4 h 15"/>
                  <a:gd name="T22" fmla="*/ 14 w 29"/>
                  <a:gd name="T23" fmla="*/ 4 h 15"/>
                  <a:gd name="T24" fmla="*/ 14 w 29"/>
                  <a:gd name="T25" fmla="*/ 4 h 15"/>
                  <a:gd name="T26" fmla="*/ 14 w 29"/>
                  <a:gd name="T27" fmla="*/ 4 h 15"/>
                  <a:gd name="T28" fmla="*/ 11 w 29"/>
                  <a:gd name="T29" fmla="*/ 0 h 15"/>
                  <a:gd name="T30" fmla="*/ 11 w 29"/>
                  <a:gd name="T31" fmla="*/ 0 h 15"/>
                  <a:gd name="T32" fmla="*/ 11 w 29"/>
                  <a:gd name="T33" fmla="*/ 0 h 15"/>
                  <a:gd name="T34" fmla="*/ 11 w 29"/>
                  <a:gd name="T35" fmla="*/ 0 h 15"/>
                  <a:gd name="T36" fmla="*/ 7 w 29"/>
                  <a:gd name="T37" fmla="*/ 0 h 15"/>
                  <a:gd name="T38" fmla="*/ 7 w 29"/>
                  <a:gd name="T39" fmla="*/ 0 h 15"/>
                  <a:gd name="T40" fmla="*/ 7 w 29"/>
                  <a:gd name="T41" fmla="*/ 0 h 15"/>
                  <a:gd name="T42" fmla="*/ 7 w 29"/>
                  <a:gd name="T43" fmla="*/ 0 h 15"/>
                  <a:gd name="T44" fmla="*/ 3 w 29"/>
                  <a:gd name="T45" fmla="*/ 0 h 15"/>
                  <a:gd name="T46" fmla="*/ 3 w 29"/>
                  <a:gd name="T47" fmla="*/ 0 h 15"/>
                  <a:gd name="T48" fmla="*/ 3 w 29"/>
                  <a:gd name="T49" fmla="*/ 0 h 15"/>
                  <a:gd name="T50" fmla="*/ 3 w 29"/>
                  <a:gd name="T51" fmla="*/ 0 h 15"/>
                  <a:gd name="T52" fmla="*/ 0 w 29"/>
                  <a:gd name="T53" fmla="*/ 0 h 15"/>
                  <a:gd name="T54" fmla="*/ 0 w 29"/>
                  <a:gd name="T55" fmla="*/ 0 h 15"/>
                  <a:gd name="T56" fmla="*/ 0 w 29"/>
                  <a:gd name="T57" fmla="*/ 0 h 15"/>
                  <a:gd name="T58" fmla="*/ 0 w 29"/>
                  <a:gd name="T59" fmla="*/ 0 h 15"/>
                  <a:gd name="T60" fmla="*/ 0 w 29"/>
                  <a:gd name="T61" fmla="*/ 0 h 15"/>
                  <a:gd name="T62" fmla="*/ 0 w 29"/>
                  <a:gd name="T63" fmla="*/ 0 h 15"/>
                  <a:gd name="T64" fmla="*/ 3 w 29"/>
                  <a:gd name="T65" fmla="*/ 0 h 15"/>
                  <a:gd name="T66" fmla="*/ 3 w 29"/>
                  <a:gd name="T67" fmla="*/ 0 h 15"/>
                  <a:gd name="T68" fmla="*/ 3 w 29"/>
                  <a:gd name="T69" fmla="*/ 4 h 15"/>
                  <a:gd name="T70" fmla="*/ 3 w 29"/>
                  <a:gd name="T71" fmla="*/ 4 h 15"/>
                  <a:gd name="T72" fmla="*/ 7 w 29"/>
                  <a:gd name="T73" fmla="*/ 4 h 15"/>
                  <a:gd name="T74" fmla="*/ 7 w 29"/>
                  <a:gd name="T75" fmla="*/ 8 h 15"/>
                  <a:gd name="T76" fmla="*/ 11 w 29"/>
                  <a:gd name="T77" fmla="*/ 8 h 15"/>
                  <a:gd name="T78" fmla="*/ 14 w 29"/>
                  <a:gd name="T79" fmla="*/ 8 h 15"/>
                  <a:gd name="T80" fmla="*/ 18 w 29"/>
                  <a:gd name="T81" fmla="*/ 11 h 15"/>
                  <a:gd name="T82" fmla="*/ 18 w 29"/>
                  <a:gd name="T83" fmla="*/ 11 h 15"/>
                  <a:gd name="T84" fmla="*/ 22 w 29"/>
                  <a:gd name="T85" fmla="*/ 15 h 15"/>
                  <a:gd name="T86" fmla="*/ 25 w 29"/>
                  <a:gd name="T87" fmla="*/ 15 h 15"/>
                  <a:gd name="T88" fmla="*/ 25 w 29"/>
                  <a:gd name="T89" fmla="*/ 15 h 15"/>
                  <a:gd name="T90" fmla="*/ 29 w 29"/>
                  <a:gd name="T91" fmla="*/ 15 h 15"/>
                  <a:gd name="T92" fmla="*/ 29 w 29"/>
                  <a:gd name="T93" fmla="*/ 15 h 15"/>
                  <a:gd name="T94" fmla="*/ 29 w 29"/>
                  <a:gd name="T95" fmla="*/ 15 h 15"/>
                  <a:gd name="T96" fmla="*/ 29 w 29"/>
                  <a:gd name="T97" fmla="*/ 11 h 15"/>
                  <a:gd name="T98" fmla="*/ 29 w 29"/>
                  <a:gd name="T9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 h="15">
                    <a:moveTo>
                      <a:pt x="29" y="11"/>
                    </a:moveTo>
                    <a:lnTo>
                      <a:pt x="25" y="11"/>
                    </a:lnTo>
                    <a:lnTo>
                      <a:pt x="25" y="11"/>
                    </a:lnTo>
                    <a:lnTo>
                      <a:pt x="25" y="11"/>
                    </a:lnTo>
                    <a:lnTo>
                      <a:pt x="22" y="11"/>
                    </a:lnTo>
                    <a:lnTo>
                      <a:pt x="22" y="8"/>
                    </a:lnTo>
                    <a:lnTo>
                      <a:pt x="22" y="8"/>
                    </a:lnTo>
                    <a:lnTo>
                      <a:pt x="22" y="8"/>
                    </a:lnTo>
                    <a:lnTo>
                      <a:pt x="18" y="8"/>
                    </a:lnTo>
                    <a:lnTo>
                      <a:pt x="18" y="4"/>
                    </a:lnTo>
                    <a:lnTo>
                      <a:pt x="18" y="4"/>
                    </a:lnTo>
                    <a:lnTo>
                      <a:pt x="14" y="4"/>
                    </a:lnTo>
                    <a:lnTo>
                      <a:pt x="14" y="4"/>
                    </a:lnTo>
                    <a:lnTo>
                      <a:pt x="14" y="4"/>
                    </a:lnTo>
                    <a:lnTo>
                      <a:pt x="11" y="0"/>
                    </a:lnTo>
                    <a:lnTo>
                      <a:pt x="11" y="0"/>
                    </a:lnTo>
                    <a:lnTo>
                      <a:pt x="11" y="0"/>
                    </a:lnTo>
                    <a:lnTo>
                      <a:pt x="11" y="0"/>
                    </a:lnTo>
                    <a:lnTo>
                      <a:pt x="7" y="0"/>
                    </a:lnTo>
                    <a:lnTo>
                      <a:pt x="7" y="0"/>
                    </a:lnTo>
                    <a:lnTo>
                      <a:pt x="7" y="0"/>
                    </a:lnTo>
                    <a:lnTo>
                      <a:pt x="7" y="0"/>
                    </a:lnTo>
                    <a:lnTo>
                      <a:pt x="3" y="0"/>
                    </a:lnTo>
                    <a:lnTo>
                      <a:pt x="3" y="0"/>
                    </a:lnTo>
                    <a:lnTo>
                      <a:pt x="3" y="0"/>
                    </a:lnTo>
                    <a:lnTo>
                      <a:pt x="3" y="0"/>
                    </a:lnTo>
                    <a:lnTo>
                      <a:pt x="0" y="0"/>
                    </a:lnTo>
                    <a:lnTo>
                      <a:pt x="0" y="0"/>
                    </a:lnTo>
                    <a:lnTo>
                      <a:pt x="0" y="0"/>
                    </a:lnTo>
                    <a:lnTo>
                      <a:pt x="0" y="0"/>
                    </a:lnTo>
                    <a:lnTo>
                      <a:pt x="0" y="0"/>
                    </a:lnTo>
                    <a:lnTo>
                      <a:pt x="0" y="0"/>
                    </a:lnTo>
                    <a:lnTo>
                      <a:pt x="3" y="0"/>
                    </a:lnTo>
                    <a:lnTo>
                      <a:pt x="3" y="0"/>
                    </a:lnTo>
                    <a:lnTo>
                      <a:pt x="3" y="4"/>
                    </a:lnTo>
                    <a:lnTo>
                      <a:pt x="3" y="4"/>
                    </a:lnTo>
                    <a:lnTo>
                      <a:pt x="7" y="4"/>
                    </a:lnTo>
                    <a:lnTo>
                      <a:pt x="7" y="8"/>
                    </a:lnTo>
                    <a:lnTo>
                      <a:pt x="11" y="8"/>
                    </a:lnTo>
                    <a:lnTo>
                      <a:pt x="14" y="8"/>
                    </a:lnTo>
                    <a:lnTo>
                      <a:pt x="18" y="11"/>
                    </a:lnTo>
                    <a:lnTo>
                      <a:pt x="18" y="11"/>
                    </a:lnTo>
                    <a:lnTo>
                      <a:pt x="22" y="15"/>
                    </a:lnTo>
                    <a:lnTo>
                      <a:pt x="25" y="15"/>
                    </a:lnTo>
                    <a:lnTo>
                      <a:pt x="25" y="15"/>
                    </a:lnTo>
                    <a:lnTo>
                      <a:pt x="29" y="15"/>
                    </a:lnTo>
                    <a:lnTo>
                      <a:pt x="29" y="15"/>
                    </a:lnTo>
                    <a:lnTo>
                      <a:pt x="29" y="15"/>
                    </a:lnTo>
                    <a:lnTo>
                      <a:pt x="29" y="11"/>
                    </a:lnTo>
                    <a:lnTo>
                      <a:pt x="2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8041" name="Freeform 41"/>
              <p:cNvSpPr>
                <a:spLocks/>
              </p:cNvSpPr>
              <p:nvPr/>
            </p:nvSpPr>
            <p:spPr bwMode="auto">
              <a:xfrm>
                <a:off x="2036" y="1282"/>
                <a:ext cx="47" cy="25"/>
              </a:xfrm>
              <a:custGeom>
                <a:avLst/>
                <a:gdLst>
                  <a:gd name="T0" fmla="*/ 44 w 47"/>
                  <a:gd name="T1" fmla="*/ 22 h 25"/>
                  <a:gd name="T2" fmla="*/ 44 w 47"/>
                  <a:gd name="T3" fmla="*/ 18 h 25"/>
                  <a:gd name="T4" fmla="*/ 37 w 47"/>
                  <a:gd name="T5" fmla="*/ 18 h 25"/>
                  <a:gd name="T6" fmla="*/ 37 w 47"/>
                  <a:gd name="T7" fmla="*/ 14 h 25"/>
                  <a:gd name="T8" fmla="*/ 33 w 47"/>
                  <a:gd name="T9" fmla="*/ 14 h 25"/>
                  <a:gd name="T10" fmla="*/ 33 w 47"/>
                  <a:gd name="T11" fmla="*/ 11 h 25"/>
                  <a:gd name="T12" fmla="*/ 29 w 47"/>
                  <a:gd name="T13" fmla="*/ 7 h 25"/>
                  <a:gd name="T14" fmla="*/ 26 w 47"/>
                  <a:gd name="T15" fmla="*/ 7 h 25"/>
                  <a:gd name="T16" fmla="*/ 22 w 47"/>
                  <a:gd name="T17" fmla="*/ 3 h 25"/>
                  <a:gd name="T18" fmla="*/ 18 w 47"/>
                  <a:gd name="T19" fmla="*/ 3 h 25"/>
                  <a:gd name="T20" fmla="*/ 15 w 47"/>
                  <a:gd name="T21" fmla="*/ 3 h 25"/>
                  <a:gd name="T22" fmla="*/ 15 w 47"/>
                  <a:gd name="T23" fmla="*/ 3 h 25"/>
                  <a:gd name="T24" fmla="*/ 11 w 47"/>
                  <a:gd name="T25" fmla="*/ 3 h 25"/>
                  <a:gd name="T26" fmla="*/ 7 w 47"/>
                  <a:gd name="T27" fmla="*/ 3 h 25"/>
                  <a:gd name="T28" fmla="*/ 7 w 47"/>
                  <a:gd name="T29" fmla="*/ 0 h 25"/>
                  <a:gd name="T30" fmla="*/ 4 w 47"/>
                  <a:gd name="T31" fmla="*/ 0 h 25"/>
                  <a:gd name="T32" fmla="*/ 0 w 47"/>
                  <a:gd name="T33" fmla="*/ 0 h 25"/>
                  <a:gd name="T34" fmla="*/ 0 w 47"/>
                  <a:gd name="T35" fmla="*/ 0 h 25"/>
                  <a:gd name="T36" fmla="*/ 0 w 47"/>
                  <a:gd name="T37" fmla="*/ 3 h 25"/>
                  <a:gd name="T38" fmla="*/ 0 w 47"/>
                  <a:gd name="T39" fmla="*/ 3 h 25"/>
                  <a:gd name="T40" fmla="*/ 4 w 47"/>
                  <a:gd name="T41" fmla="*/ 3 h 25"/>
                  <a:gd name="T42" fmla="*/ 7 w 47"/>
                  <a:gd name="T43" fmla="*/ 3 h 25"/>
                  <a:gd name="T44" fmla="*/ 7 w 47"/>
                  <a:gd name="T45" fmla="*/ 3 h 25"/>
                  <a:gd name="T46" fmla="*/ 11 w 47"/>
                  <a:gd name="T47" fmla="*/ 7 h 25"/>
                  <a:gd name="T48" fmla="*/ 11 w 47"/>
                  <a:gd name="T49" fmla="*/ 7 h 25"/>
                  <a:gd name="T50" fmla="*/ 15 w 47"/>
                  <a:gd name="T51" fmla="*/ 7 h 25"/>
                  <a:gd name="T52" fmla="*/ 18 w 47"/>
                  <a:gd name="T53" fmla="*/ 7 h 25"/>
                  <a:gd name="T54" fmla="*/ 18 w 47"/>
                  <a:gd name="T55" fmla="*/ 7 h 25"/>
                  <a:gd name="T56" fmla="*/ 22 w 47"/>
                  <a:gd name="T57" fmla="*/ 11 h 25"/>
                  <a:gd name="T58" fmla="*/ 26 w 47"/>
                  <a:gd name="T59" fmla="*/ 14 h 25"/>
                  <a:gd name="T60" fmla="*/ 29 w 47"/>
                  <a:gd name="T61" fmla="*/ 14 h 25"/>
                  <a:gd name="T62" fmla="*/ 33 w 47"/>
                  <a:gd name="T63" fmla="*/ 18 h 25"/>
                  <a:gd name="T64" fmla="*/ 33 w 47"/>
                  <a:gd name="T65" fmla="*/ 18 h 25"/>
                  <a:gd name="T66" fmla="*/ 37 w 47"/>
                  <a:gd name="T67" fmla="*/ 22 h 25"/>
                  <a:gd name="T68" fmla="*/ 40 w 47"/>
                  <a:gd name="T69" fmla="*/ 22 h 25"/>
                  <a:gd name="T70" fmla="*/ 44 w 47"/>
                  <a:gd name="T71" fmla="*/ 25 h 25"/>
                  <a:gd name="T72" fmla="*/ 44 w 47"/>
                  <a:gd name="T73" fmla="*/ 25 h 25"/>
                  <a:gd name="T74" fmla="*/ 47 w 47"/>
                  <a:gd name="T75" fmla="*/ 25 h 25"/>
                  <a:gd name="T76" fmla="*/ 47 w 47"/>
                  <a:gd name="T77" fmla="*/ 25 h 25"/>
                  <a:gd name="T78" fmla="*/ 47 w 47"/>
                  <a:gd name="T79" fmla="*/ 25 h 25"/>
                  <a:gd name="T80" fmla="*/ 47 w 47"/>
                  <a:gd name="T8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25">
                    <a:moveTo>
                      <a:pt x="47" y="22"/>
                    </a:moveTo>
                    <a:lnTo>
                      <a:pt x="44" y="22"/>
                    </a:lnTo>
                    <a:lnTo>
                      <a:pt x="44" y="22"/>
                    </a:lnTo>
                    <a:lnTo>
                      <a:pt x="44" y="18"/>
                    </a:lnTo>
                    <a:lnTo>
                      <a:pt x="40" y="18"/>
                    </a:lnTo>
                    <a:lnTo>
                      <a:pt x="37" y="18"/>
                    </a:lnTo>
                    <a:lnTo>
                      <a:pt x="37" y="18"/>
                    </a:lnTo>
                    <a:lnTo>
                      <a:pt x="37" y="14"/>
                    </a:lnTo>
                    <a:lnTo>
                      <a:pt x="37" y="14"/>
                    </a:lnTo>
                    <a:lnTo>
                      <a:pt x="33" y="14"/>
                    </a:lnTo>
                    <a:lnTo>
                      <a:pt x="33" y="11"/>
                    </a:lnTo>
                    <a:lnTo>
                      <a:pt x="33" y="11"/>
                    </a:lnTo>
                    <a:lnTo>
                      <a:pt x="29" y="7"/>
                    </a:lnTo>
                    <a:lnTo>
                      <a:pt x="29" y="7"/>
                    </a:lnTo>
                    <a:lnTo>
                      <a:pt x="26" y="7"/>
                    </a:lnTo>
                    <a:lnTo>
                      <a:pt x="26" y="7"/>
                    </a:lnTo>
                    <a:lnTo>
                      <a:pt x="22" y="3"/>
                    </a:lnTo>
                    <a:lnTo>
                      <a:pt x="22" y="3"/>
                    </a:lnTo>
                    <a:lnTo>
                      <a:pt x="18" y="3"/>
                    </a:lnTo>
                    <a:lnTo>
                      <a:pt x="18" y="3"/>
                    </a:lnTo>
                    <a:lnTo>
                      <a:pt x="18" y="3"/>
                    </a:lnTo>
                    <a:lnTo>
                      <a:pt x="15" y="3"/>
                    </a:lnTo>
                    <a:lnTo>
                      <a:pt x="15" y="3"/>
                    </a:lnTo>
                    <a:lnTo>
                      <a:pt x="15" y="3"/>
                    </a:lnTo>
                    <a:lnTo>
                      <a:pt x="11" y="3"/>
                    </a:lnTo>
                    <a:lnTo>
                      <a:pt x="11" y="3"/>
                    </a:lnTo>
                    <a:lnTo>
                      <a:pt x="11" y="3"/>
                    </a:lnTo>
                    <a:lnTo>
                      <a:pt x="7" y="3"/>
                    </a:lnTo>
                    <a:lnTo>
                      <a:pt x="7" y="0"/>
                    </a:lnTo>
                    <a:lnTo>
                      <a:pt x="7" y="0"/>
                    </a:lnTo>
                    <a:lnTo>
                      <a:pt x="4" y="0"/>
                    </a:lnTo>
                    <a:lnTo>
                      <a:pt x="4" y="0"/>
                    </a:lnTo>
                    <a:lnTo>
                      <a:pt x="4" y="0"/>
                    </a:lnTo>
                    <a:lnTo>
                      <a:pt x="0" y="0"/>
                    </a:lnTo>
                    <a:lnTo>
                      <a:pt x="0" y="0"/>
                    </a:lnTo>
                    <a:lnTo>
                      <a:pt x="0" y="0"/>
                    </a:lnTo>
                    <a:lnTo>
                      <a:pt x="0" y="0"/>
                    </a:lnTo>
                    <a:lnTo>
                      <a:pt x="0" y="3"/>
                    </a:lnTo>
                    <a:lnTo>
                      <a:pt x="0" y="3"/>
                    </a:lnTo>
                    <a:lnTo>
                      <a:pt x="0" y="3"/>
                    </a:lnTo>
                    <a:lnTo>
                      <a:pt x="0" y="3"/>
                    </a:lnTo>
                    <a:lnTo>
                      <a:pt x="4" y="3"/>
                    </a:lnTo>
                    <a:lnTo>
                      <a:pt x="4" y="3"/>
                    </a:lnTo>
                    <a:lnTo>
                      <a:pt x="7" y="3"/>
                    </a:lnTo>
                    <a:lnTo>
                      <a:pt x="7" y="3"/>
                    </a:lnTo>
                    <a:lnTo>
                      <a:pt x="7" y="3"/>
                    </a:lnTo>
                    <a:lnTo>
                      <a:pt x="7" y="7"/>
                    </a:lnTo>
                    <a:lnTo>
                      <a:pt x="11" y="7"/>
                    </a:lnTo>
                    <a:lnTo>
                      <a:pt x="11" y="7"/>
                    </a:lnTo>
                    <a:lnTo>
                      <a:pt x="11" y="7"/>
                    </a:lnTo>
                    <a:lnTo>
                      <a:pt x="11" y="7"/>
                    </a:lnTo>
                    <a:lnTo>
                      <a:pt x="15" y="7"/>
                    </a:lnTo>
                    <a:lnTo>
                      <a:pt x="15" y="7"/>
                    </a:lnTo>
                    <a:lnTo>
                      <a:pt x="18" y="7"/>
                    </a:lnTo>
                    <a:lnTo>
                      <a:pt x="18" y="7"/>
                    </a:lnTo>
                    <a:lnTo>
                      <a:pt x="18" y="7"/>
                    </a:lnTo>
                    <a:lnTo>
                      <a:pt x="22" y="11"/>
                    </a:lnTo>
                    <a:lnTo>
                      <a:pt x="22" y="11"/>
                    </a:lnTo>
                    <a:lnTo>
                      <a:pt x="22" y="11"/>
                    </a:lnTo>
                    <a:lnTo>
                      <a:pt x="26" y="14"/>
                    </a:lnTo>
                    <a:lnTo>
                      <a:pt x="29" y="14"/>
                    </a:lnTo>
                    <a:lnTo>
                      <a:pt x="29" y="14"/>
                    </a:lnTo>
                    <a:lnTo>
                      <a:pt x="29" y="14"/>
                    </a:lnTo>
                    <a:lnTo>
                      <a:pt x="33" y="18"/>
                    </a:lnTo>
                    <a:lnTo>
                      <a:pt x="33" y="18"/>
                    </a:lnTo>
                    <a:lnTo>
                      <a:pt x="33" y="18"/>
                    </a:lnTo>
                    <a:lnTo>
                      <a:pt x="37" y="22"/>
                    </a:lnTo>
                    <a:lnTo>
                      <a:pt x="37" y="22"/>
                    </a:lnTo>
                    <a:lnTo>
                      <a:pt x="37" y="22"/>
                    </a:lnTo>
                    <a:lnTo>
                      <a:pt x="40" y="22"/>
                    </a:lnTo>
                    <a:lnTo>
                      <a:pt x="40" y="25"/>
                    </a:lnTo>
                    <a:lnTo>
                      <a:pt x="44" y="25"/>
                    </a:lnTo>
                    <a:lnTo>
                      <a:pt x="44" y="25"/>
                    </a:lnTo>
                    <a:lnTo>
                      <a:pt x="44" y="25"/>
                    </a:lnTo>
                    <a:lnTo>
                      <a:pt x="47" y="25"/>
                    </a:lnTo>
                    <a:lnTo>
                      <a:pt x="47" y="25"/>
                    </a:lnTo>
                    <a:lnTo>
                      <a:pt x="47" y="25"/>
                    </a:lnTo>
                    <a:lnTo>
                      <a:pt x="47" y="25"/>
                    </a:lnTo>
                    <a:lnTo>
                      <a:pt x="47" y="25"/>
                    </a:lnTo>
                    <a:lnTo>
                      <a:pt x="47" y="25"/>
                    </a:lnTo>
                    <a:lnTo>
                      <a:pt x="47" y="22"/>
                    </a:lnTo>
                    <a:lnTo>
                      <a:pt x="4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768043" name="Rectangle 43"/>
            <p:cNvSpPr>
              <a:spLocks noChangeArrowheads="1"/>
            </p:cNvSpPr>
            <p:nvPr/>
          </p:nvSpPr>
          <p:spPr bwMode="auto">
            <a:xfrm>
              <a:off x="784" y="2315"/>
              <a:ext cx="1979" cy="5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it-IT" dirty="0" err="1" smtClean="0">
                  <a:solidFill>
                    <a:srgbClr val="000000"/>
                  </a:solidFill>
                  <a:latin typeface="Arial" panose="020B0604020202020204" pitchFamily="34" charset="0"/>
                </a:rPr>
                <a:t>Illuminazione</a:t>
              </a:r>
              <a:r>
                <a:rPr lang="en-US" altLang="it-IT" dirty="0" smtClean="0">
                  <a:solidFill>
                    <a:srgbClr val="000000"/>
                  </a:solidFill>
                  <a:latin typeface="Arial" panose="020B0604020202020204" pitchFamily="34" charset="0"/>
                </a:rPr>
                <a:t>/</a:t>
              </a:r>
              <a:r>
                <a:rPr lang="en-US" altLang="it-IT" dirty="0" err="1" smtClean="0">
                  <a:solidFill>
                    <a:srgbClr val="000000"/>
                  </a:solidFill>
                  <a:latin typeface="Arial" panose="020B0604020202020204" pitchFamily="34" charset="0"/>
                </a:rPr>
                <a:t>velo</a:t>
              </a:r>
              <a:endParaRPr lang="en-US" altLang="it-IT" dirty="0">
                <a:solidFill>
                  <a:srgbClr val="000000"/>
                </a:solidFill>
                <a:latin typeface="Arial" panose="020B0604020202020204" pitchFamily="34" charset="0"/>
              </a:endParaRPr>
            </a:p>
            <a:p>
              <a:pPr algn="ctr" eaLnBrk="0" hangingPunct="0"/>
              <a:r>
                <a:rPr lang="en-US" altLang="it-IT" sz="1800" dirty="0" err="1">
                  <a:solidFill>
                    <a:srgbClr val="000000"/>
                  </a:solidFill>
                  <a:latin typeface="Arial" panose="020B0604020202020204" pitchFamily="34" charset="0"/>
                </a:rPr>
                <a:t>variazione</a:t>
              </a:r>
              <a:r>
                <a:rPr lang="en-US" altLang="it-IT" sz="1800" dirty="0">
                  <a:solidFill>
                    <a:srgbClr val="000000"/>
                  </a:solidFill>
                  <a:latin typeface="Arial" panose="020B0604020202020204" pitchFamily="34" charset="0"/>
                </a:rPr>
                <a:t> </a:t>
              </a:r>
              <a:r>
                <a:rPr lang="en-US" altLang="it-IT" sz="1800" dirty="0" err="1">
                  <a:solidFill>
                    <a:srgbClr val="000000"/>
                  </a:solidFill>
                  <a:latin typeface="Arial" panose="020B0604020202020204" pitchFamily="34" charset="0"/>
                </a:rPr>
                <a:t>pari</a:t>
              </a:r>
              <a:r>
                <a:rPr lang="en-US" altLang="it-IT" sz="1800" dirty="0">
                  <a:solidFill>
                    <a:srgbClr val="000000"/>
                  </a:solidFill>
                  <a:latin typeface="Arial" panose="020B0604020202020204" pitchFamily="34" charset="0"/>
                </a:rPr>
                <a:t> a 1</a:t>
              </a:r>
              <a:r>
                <a:rPr lang="en-US" altLang="it-IT" sz="1800" dirty="0" smtClean="0">
                  <a:solidFill>
                    <a:srgbClr val="000000"/>
                  </a:solidFill>
                  <a:latin typeface="Arial" panose="020B0604020202020204" pitchFamily="34" charset="0"/>
                </a:rPr>
                <a:t> </a:t>
              </a:r>
              <a:r>
                <a:rPr lang="en-US" altLang="it-IT" sz="1800" dirty="0" err="1" smtClean="0">
                  <a:solidFill>
                    <a:srgbClr val="000000"/>
                  </a:solidFill>
                  <a:latin typeface="Arial" panose="020B0604020202020204" pitchFamily="34" charset="0"/>
                </a:rPr>
                <a:t>miliardo</a:t>
              </a:r>
              <a:r>
                <a:rPr lang="en-US" altLang="it-IT" sz="1800" dirty="0" smtClean="0">
                  <a:solidFill>
                    <a:srgbClr val="000000"/>
                  </a:solidFill>
                  <a:latin typeface="Arial" panose="020B0604020202020204" pitchFamily="34" charset="0"/>
                </a:rPr>
                <a:t> a 1</a:t>
              </a:r>
              <a:endParaRPr lang="en-US" altLang="it-IT" sz="1800" dirty="0">
                <a:solidFill>
                  <a:srgbClr val="000000"/>
                </a:solidFill>
                <a:latin typeface="Arial" panose="020B0604020202020204" pitchFamily="34" charset="0"/>
              </a:endParaRPr>
            </a:p>
            <a:p>
              <a:pPr algn="ctr" eaLnBrk="0" hangingPunct="0"/>
              <a:r>
                <a:rPr lang="en-US" altLang="it-IT" sz="1800" dirty="0" smtClean="0">
                  <a:solidFill>
                    <a:srgbClr val="000000"/>
                  </a:solidFill>
                  <a:latin typeface="Arial" panose="020B0604020202020204" pitchFamily="34" charset="0"/>
                </a:rPr>
                <a:t>(lux sole ~ 10.000; </a:t>
              </a:r>
              <a:r>
                <a:rPr lang="en-US" altLang="it-IT" sz="1800" dirty="0" err="1" smtClean="0">
                  <a:solidFill>
                    <a:srgbClr val="000000"/>
                  </a:solidFill>
                  <a:latin typeface="Arial" panose="020B0604020202020204" pitchFamily="34" charset="0"/>
                </a:rPr>
                <a:t>luna</a:t>
              </a:r>
              <a:r>
                <a:rPr lang="en-US" altLang="it-IT" sz="1800" dirty="0" smtClean="0">
                  <a:solidFill>
                    <a:srgbClr val="000000"/>
                  </a:solidFill>
                  <a:latin typeface="Arial" panose="020B0604020202020204" pitchFamily="34" charset="0"/>
                </a:rPr>
                <a:t> ~ 1)</a:t>
              </a:r>
              <a:endParaRPr lang="en-US" altLang="it-IT" sz="1800" dirty="0">
                <a:latin typeface="Arial" panose="020B0604020202020204" pitchFamily="34" charset="0"/>
              </a:endParaRPr>
            </a:p>
          </p:txBody>
        </p:sp>
      </p:grpSp>
      <p:grpSp>
        <p:nvGrpSpPr>
          <p:cNvPr id="768055" name="Group 55"/>
          <p:cNvGrpSpPr>
            <a:grpSpLocks/>
          </p:cNvGrpSpPr>
          <p:nvPr/>
        </p:nvGrpSpPr>
        <p:grpSpPr bwMode="auto">
          <a:xfrm>
            <a:off x="609370" y="4863185"/>
            <a:ext cx="3973532" cy="1957388"/>
            <a:chOff x="-189" y="3113"/>
            <a:chExt cx="2503" cy="1233"/>
          </a:xfrm>
        </p:grpSpPr>
        <p:sp>
          <p:nvSpPr>
            <p:cNvPr id="768044" name="Rectangle 44"/>
            <p:cNvSpPr>
              <a:spLocks noChangeArrowheads="1"/>
            </p:cNvSpPr>
            <p:nvPr/>
          </p:nvSpPr>
          <p:spPr bwMode="auto">
            <a:xfrm>
              <a:off x="-189" y="3764"/>
              <a:ext cx="1931"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it-IT" dirty="0" err="1">
                  <a:solidFill>
                    <a:srgbClr val="000000"/>
                  </a:solidFill>
                  <a:latin typeface="Arial" panose="020B0604020202020204" pitchFamily="34" charset="0"/>
                </a:rPr>
                <a:t>r</a:t>
              </a:r>
              <a:r>
                <a:rPr lang="en-US" altLang="it-IT" dirty="0" err="1" smtClean="0">
                  <a:solidFill>
                    <a:srgbClr val="000000"/>
                  </a:solidFill>
                  <a:latin typeface="Arial" panose="020B0604020202020204" pitchFamily="34" charset="0"/>
                </a:rPr>
                <a:t>iflettanza</a:t>
              </a:r>
              <a:r>
                <a:rPr lang="en-US" altLang="it-IT" dirty="0" smtClean="0">
                  <a:solidFill>
                    <a:srgbClr val="000000"/>
                  </a:solidFill>
                  <a:latin typeface="Arial" panose="020B0604020202020204" pitchFamily="34" charset="0"/>
                </a:rPr>
                <a:t>/</a:t>
              </a:r>
              <a:r>
                <a:rPr lang="en-US" altLang="it-IT" dirty="0" err="1" smtClean="0">
                  <a:solidFill>
                    <a:srgbClr val="000000"/>
                  </a:solidFill>
                  <a:latin typeface="Arial" panose="020B0604020202020204" pitchFamily="34" charset="0"/>
                </a:rPr>
                <a:t>pigmento</a:t>
              </a:r>
              <a:endParaRPr lang="en-US" altLang="it-IT" dirty="0" smtClean="0">
                <a:solidFill>
                  <a:srgbClr val="000000"/>
                </a:solidFill>
                <a:latin typeface="Arial" panose="020B0604020202020204" pitchFamily="34" charset="0"/>
              </a:endParaRPr>
            </a:p>
            <a:p>
              <a:pPr algn="ctr" eaLnBrk="0" hangingPunct="0"/>
              <a:r>
                <a:rPr lang="en-US" altLang="it-IT" sz="1800" dirty="0" err="1">
                  <a:solidFill>
                    <a:srgbClr val="000000"/>
                  </a:solidFill>
                  <a:latin typeface="Arial" panose="020B0604020202020204" pitchFamily="34" charset="0"/>
                </a:rPr>
                <a:t>v</a:t>
              </a:r>
              <a:r>
                <a:rPr lang="en-US" altLang="it-IT" sz="1800" dirty="0" err="1" smtClean="0">
                  <a:solidFill>
                    <a:srgbClr val="000000"/>
                  </a:solidFill>
                  <a:latin typeface="Arial" panose="020B0604020202020204" pitchFamily="34" charset="0"/>
                </a:rPr>
                <a:t>ariazione</a:t>
              </a:r>
              <a:r>
                <a:rPr lang="en-US" altLang="it-IT" sz="1800" dirty="0" smtClean="0">
                  <a:solidFill>
                    <a:srgbClr val="000000"/>
                  </a:solidFill>
                  <a:latin typeface="Arial" panose="020B0604020202020204" pitchFamily="34" charset="0"/>
                </a:rPr>
                <a:t> </a:t>
              </a:r>
              <a:r>
                <a:rPr lang="en-US" altLang="it-IT" sz="1800" dirty="0" err="1" smtClean="0">
                  <a:solidFill>
                    <a:srgbClr val="000000"/>
                  </a:solidFill>
                  <a:latin typeface="Arial" panose="020B0604020202020204" pitchFamily="34" charset="0"/>
                </a:rPr>
                <a:t>pari</a:t>
              </a:r>
              <a:r>
                <a:rPr lang="en-US" altLang="it-IT" sz="1800" dirty="0" smtClean="0">
                  <a:solidFill>
                    <a:srgbClr val="000000"/>
                  </a:solidFill>
                  <a:latin typeface="Arial" panose="020B0604020202020204" pitchFamily="34" charset="0"/>
                </a:rPr>
                <a:t> a </a:t>
              </a:r>
              <a:r>
                <a:rPr lang="en-US" altLang="it-IT" sz="1800" dirty="0" err="1" smtClean="0">
                  <a:solidFill>
                    <a:srgbClr val="000000"/>
                  </a:solidFill>
                  <a:latin typeface="Arial" panose="020B0604020202020204" pitchFamily="34" charset="0"/>
                </a:rPr>
                <a:t>fattore</a:t>
              </a:r>
              <a:r>
                <a:rPr lang="en-US" altLang="it-IT" sz="1800" dirty="0" smtClean="0">
                  <a:solidFill>
                    <a:srgbClr val="000000"/>
                  </a:solidFill>
                  <a:latin typeface="Arial" panose="020B0604020202020204" pitchFamily="34" charset="0"/>
                </a:rPr>
                <a:t> </a:t>
              </a:r>
              <a:r>
                <a:rPr lang="en-US" altLang="it-IT" sz="1800" dirty="0" err="1" smtClean="0">
                  <a:solidFill>
                    <a:srgbClr val="000000"/>
                  </a:solidFill>
                  <a:latin typeface="Arial" panose="020B0604020202020204" pitchFamily="34" charset="0"/>
                </a:rPr>
                <a:t>trenta</a:t>
              </a:r>
              <a:endParaRPr lang="en-US" altLang="it-IT" sz="1800" dirty="0" smtClean="0">
                <a:solidFill>
                  <a:srgbClr val="000000"/>
                </a:solidFill>
                <a:latin typeface="Arial" panose="020B0604020202020204" pitchFamily="34" charset="0"/>
              </a:endParaRPr>
            </a:p>
            <a:p>
              <a:pPr algn="ctr" eaLnBrk="0" hangingPunct="0"/>
              <a:r>
                <a:rPr lang="en-US" altLang="it-IT" sz="1800" dirty="0" smtClean="0">
                  <a:solidFill>
                    <a:srgbClr val="000000"/>
                  </a:solidFill>
                  <a:latin typeface="Arial" panose="020B0604020202020204" pitchFamily="34" charset="0"/>
                </a:rPr>
                <a:t>(% </a:t>
              </a:r>
              <a:r>
                <a:rPr lang="en-US" altLang="it-IT" sz="1800" dirty="0" err="1" smtClean="0">
                  <a:solidFill>
                    <a:srgbClr val="000000"/>
                  </a:solidFill>
                  <a:latin typeface="Arial" panose="020B0604020202020204" pitchFamily="34" charset="0"/>
                </a:rPr>
                <a:t>nero</a:t>
              </a:r>
              <a:r>
                <a:rPr lang="en-US" altLang="it-IT" sz="1800" dirty="0" smtClean="0">
                  <a:solidFill>
                    <a:srgbClr val="000000"/>
                  </a:solidFill>
                  <a:latin typeface="Arial" panose="020B0604020202020204" pitchFamily="34" charset="0"/>
                </a:rPr>
                <a:t> ~ 3; </a:t>
              </a:r>
              <a:r>
                <a:rPr lang="en-US" altLang="it-IT" sz="1800" dirty="0" err="1" smtClean="0">
                  <a:solidFill>
                    <a:srgbClr val="000000"/>
                  </a:solidFill>
                  <a:latin typeface="Arial" panose="020B0604020202020204" pitchFamily="34" charset="0"/>
                </a:rPr>
                <a:t>bianco</a:t>
              </a:r>
              <a:r>
                <a:rPr lang="en-US" altLang="it-IT" sz="1800" dirty="0" smtClean="0">
                  <a:solidFill>
                    <a:srgbClr val="000000"/>
                  </a:solidFill>
                  <a:latin typeface="Arial" panose="020B0604020202020204" pitchFamily="34" charset="0"/>
                </a:rPr>
                <a:t> </a:t>
              </a:r>
              <a:r>
                <a:rPr lang="en-US" altLang="it-IT" sz="1800" dirty="0">
                  <a:solidFill>
                    <a:srgbClr val="000000"/>
                  </a:solidFill>
                  <a:latin typeface="Arial" panose="020B0604020202020204" pitchFamily="34" charset="0"/>
                </a:rPr>
                <a:t>~ </a:t>
              </a:r>
              <a:r>
                <a:rPr lang="en-US" altLang="it-IT" sz="1800" dirty="0" smtClean="0">
                  <a:solidFill>
                    <a:srgbClr val="000000"/>
                  </a:solidFill>
                  <a:latin typeface="Arial" panose="020B0604020202020204" pitchFamily="34" charset="0"/>
                </a:rPr>
                <a:t>90)</a:t>
              </a:r>
              <a:endParaRPr lang="en-US" altLang="it-IT" sz="1800" dirty="0">
                <a:latin typeface="Arial" panose="020B0604020202020204" pitchFamily="34" charset="0"/>
              </a:endParaRPr>
            </a:p>
          </p:txBody>
        </p:sp>
        <p:sp>
          <p:nvSpPr>
            <p:cNvPr id="768045" name="Line 45"/>
            <p:cNvSpPr>
              <a:spLocks noChangeShapeType="1"/>
            </p:cNvSpPr>
            <p:nvPr/>
          </p:nvSpPr>
          <p:spPr bwMode="auto">
            <a:xfrm>
              <a:off x="1108" y="3113"/>
              <a:ext cx="1206" cy="1026"/>
            </a:xfrm>
            <a:prstGeom prst="line">
              <a:avLst/>
            </a:prstGeom>
            <a:noFill/>
            <a:ln w="15557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68047" name="Text Box 47"/>
          <p:cNvSpPr txBox="1">
            <a:spLocks noChangeArrowheads="1"/>
          </p:cNvSpPr>
          <p:nvPr/>
        </p:nvSpPr>
        <p:spPr bwMode="auto">
          <a:xfrm>
            <a:off x="3924346" y="5068533"/>
            <a:ext cx="2420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2400" dirty="0" smtClean="0">
                <a:latin typeface="Arial" panose="020B0604020202020204" pitchFamily="34" charset="0"/>
              </a:rPr>
              <a:t>L (cd/m</a:t>
            </a:r>
            <a:r>
              <a:rPr lang="en-US" altLang="it-IT" sz="2400" baseline="30000" dirty="0" smtClean="0">
                <a:latin typeface="Arial" panose="020B0604020202020204" pitchFamily="34" charset="0"/>
              </a:rPr>
              <a:t>2</a:t>
            </a:r>
            <a:r>
              <a:rPr lang="en-US" altLang="it-IT" sz="2400" dirty="0" smtClean="0">
                <a:latin typeface="Arial" panose="020B0604020202020204" pitchFamily="34" charset="0"/>
              </a:rPr>
              <a:t>)= R </a:t>
            </a:r>
            <a:r>
              <a:rPr lang="en-US" altLang="it-IT" dirty="0" smtClean="0">
                <a:latin typeface="Arial" panose="020B0604020202020204" pitchFamily="34" charset="0"/>
              </a:rPr>
              <a:t>X</a:t>
            </a:r>
            <a:r>
              <a:rPr lang="en-US" altLang="it-IT" sz="2400" dirty="0" smtClean="0">
                <a:latin typeface="Arial" panose="020B0604020202020204" pitchFamily="34" charset="0"/>
              </a:rPr>
              <a:t> I</a:t>
            </a:r>
            <a:endParaRPr lang="en-US" altLang="it-IT" sz="2400" dirty="0">
              <a:latin typeface="Arial" panose="020B0604020202020204" pitchFamily="34" charset="0"/>
            </a:endParaRPr>
          </a:p>
        </p:txBody>
      </p:sp>
      <p:sp>
        <p:nvSpPr>
          <p:cNvPr id="768053" name="Line 53"/>
          <p:cNvSpPr>
            <a:spLocks noChangeShapeType="1"/>
          </p:cNvSpPr>
          <p:nvPr/>
        </p:nvSpPr>
        <p:spPr bwMode="auto">
          <a:xfrm>
            <a:off x="3752622" y="5582321"/>
            <a:ext cx="2520950" cy="0"/>
          </a:xfrm>
          <a:prstGeom prst="line">
            <a:avLst/>
          </a:prstGeom>
          <a:noFill/>
          <a:ln w="57150">
            <a:solidFill>
              <a:srgbClr val="B2B2B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9" name="Rectangle 2"/>
          <p:cNvSpPr>
            <a:spLocks noChangeArrowheads="1"/>
          </p:cNvSpPr>
          <p:nvPr/>
        </p:nvSpPr>
        <p:spPr bwMode="auto">
          <a:xfrm>
            <a:off x="477840" y="-69045"/>
            <a:ext cx="8229599"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eaLnBrk="0" hangingPunct="0"/>
            <a:r>
              <a:rPr lang="en-US" altLang="it-IT" sz="4400" dirty="0" err="1">
                <a:solidFill>
                  <a:srgbClr val="333399"/>
                </a:solidFill>
                <a:latin typeface="Arial" panose="020B0604020202020204" pitchFamily="34" charset="0"/>
              </a:rPr>
              <a:t>p</a:t>
            </a:r>
            <a:r>
              <a:rPr lang="en-US" altLang="it-IT" sz="4400" dirty="0" err="1" smtClean="0">
                <a:solidFill>
                  <a:srgbClr val="333399"/>
                </a:solidFill>
                <a:latin typeface="Arial" panose="020B0604020202020204" pitchFamily="34" charset="0"/>
              </a:rPr>
              <a:t>ercepiamo</a:t>
            </a:r>
            <a:r>
              <a:rPr lang="en-US" altLang="it-IT" sz="4400" dirty="0" smtClean="0">
                <a:solidFill>
                  <a:srgbClr val="333399"/>
                </a:solidFill>
                <a:latin typeface="Arial" panose="020B0604020202020204" pitchFamily="34" charset="0"/>
              </a:rPr>
              <a:t> la </a:t>
            </a:r>
            <a:r>
              <a:rPr lang="en-US" altLang="it-IT" sz="4400" i="1" dirty="0" err="1" smtClean="0">
                <a:solidFill>
                  <a:srgbClr val="333399"/>
                </a:solidFill>
                <a:latin typeface="Arial" panose="020B0604020202020204" pitchFamily="34" charset="0"/>
              </a:rPr>
              <a:t>luminanza</a:t>
            </a:r>
            <a:r>
              <a:rPr lang="en-US" altLang="it-IT" sz="4400" i="1" dirty="0" smtClean="0">
                <a:solidFill>
                  <a:srgbClr val="333399"/>
                </a:solidFill>
                <a:latin typeface="Arial" panose="020B0604020202020204" pitchFamily="34" charset="0"/>
              </a:rPr>
              <a:t> </a:t>
            </a:r>
            <a:r>
              <a:rPr lang="en-US" altLang="it-IT" sz="4400" dirty="0" smtClean="0">
                <a:solidFill>
                  <a:srgbClr val="333399"/>
                </a:solidFill>
                <a:latin typeface="Arial" panose="020B0604020202020204" pitchFamily="34" charset="0"/>
              </a:rPr>
              <a:t>no </a:t>
            </a:r>
            <a:r>
              <a:rPr lang="en-US" altLang="it-IT" sz="4400" dirty="0" err="1" smtClean="0">
                <a:solidFill>
                  <a:srgbClr val="333399"/>
                </a:solidFill>
                <a:latin typeface="Arial" panose="020B0604020202020204" pitchFamily="34" charset="0"/>
              </a:rPr>
              <a:t>il</a:t>
            </a:r>
            <a:r>
              <a:rPr lang="en-US" altLang="it-IT" sz="4400" dirty="0" smtClean="0">
                <a:solidFill>
                  <a:srgbClr val="333399"/>
                </a:solidFill>
                <a:latin typeface="Arial" panose="020B0604020202020204" pitchFamily="34" charset="0"/>
              </a:rPr>
              <a:t> </a:t>
            </a:r>
            <a:r>
              <a:rPr lang="en-US" altLang="it-IT" sz="4400" i="1" dirty="0" err="1" smtClean="0">
                <a:solidFill>
                  <a:srgbClr val="333399"/>
                </a:solidFill>
                <a:latin typeface="Arial" panose="020B0604020202020204" pitchFamily="34" charset="0"/>
              </a:rPr>
              <a:t>pigmento</a:t>
            </a:r>
            <a:r>
              <a:rPr lang="en-US" altLang="it-IT" sz="4400" i="1"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scartando</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il</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velo</a:t>
            </a:r>
            <a:endParaRPr lang="en-US" altLang="it-IT" sz="4400" dirty="0">
              <a:solidFill>
                <a:srgbClr val="FF9900"/>
              </a:solidFill>
              <a:latin typeface="Arial" panose="020B0604020202020204" pitchFamily="34" charset="0"/>
            </a:endParaRPr>
          </a:p>
        </p:txBody>
      </p:sp>
    </p:spTree>
    <p:extLst>
      <p:ext uri="{BB962C8B-B14F-4D97-AF65-F5344CB8AC3E}">
        <p14:creationId xmlns:p14="http://schemas.microsoft.com/office/powerpoint/2010/main" val="25659700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06"/>
                                        </p:tgtEl>
                                        <p:attrNameLst>
                                          <p:attrName>style.visibility</p:attrName>
                                        </p:attrNameLst>
                                      </p:cBhvr>
                                      <p:to>
                                        <p:strVal val="visible"/>
                                      </p:to>
                                    </p:set>
                                    <p:animEffect transition="in" filter="fade">
                                      <p:cBhvr>
                                        <p:cTn id="7" dur="500"/>
                                        <p:tgtEl>
                                          <p:spTgt spid="76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68055"/>
                                        </p:tgtEl>
                                        <p:attrNameLst>
                                          <p:attrName>style.visibility</p:attrName>
                                        </p:attrNameLst>
                                      </p:cBhvr>
                                      <p:to>
                                        <p:strVal val="visible"/>
                                      </p:to>
                                    </p:set>
                                    <p:animEffect transition="in" filter="fade">
                                      <p:cBhvr>
                                        <p:cTn id="12" dur="500"/>
                                        <p:tgtEl>
                                          <p:spTgt spid="7680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68054"/>
                                        </p:tgtEl>
                                        <p:attrNameLst>
                                          <p:attrName>style.visibility</p:attrName>
                                        </p:attrNameLst>
                                      </p:cBhvr>
                                      <p:to>
                                        <p:strVal val="visible"/>
                                      </p:to>
                                    </p:set>
                                    <p:animEffect transition="in" filter="fade">
                                      <p:cBhvr>
                                        <p:cTn id="17" dur="500"/>
                                        <p:tgtEl>
                                          <p:spTgt spid="7680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68058"/>
                                        </p:tgtEl>
                                        <p:attrNameLst>
                                          <p:attrName>style.visibility</p:attrName>
                                        </p:attrNameLst>
                                      </p:cBhvr>
                                      <p:to>
                                        <p:strVal val="visible"/>
                                      </p:to>
                                    </p:set>
                                    <p:animEffect transition="in" filter="fade">
                                      <p:cBhvr>
                                        <p:cTn id="22" dur="500"/>
                                        <p:tgtEl>
                                          <p:spTgt spid="7680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68051"/>
                                        </p:tgtEl>
                                        <p:attrNameLst>
                                          <p:attrName>style.visibility</p:attrName>
                                        </p:attrNameLst>
                                      </p:cBhvr>
                                      <p:to>
                                        <p:strVal val="visible"/>
                                      </p:to>
                                    </p:set>
                                    <p:animEffect transition="in" filter="strips(downLeft)">
                                      <p:cBhvr>
                                        <p:cTn id="27" dur="500"/>
                                        <p:tgtEl>
                                          <p:spTgt spid="7680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768053"/>
                                        </p:tgtEl>
                                        <p:attrNameLst>
                                          <p:attrName>style.visibility</p:attrName>
                                        </p:attrNameLst>
                                      </p:cBhvr>
                                      <p:to>
                                        <p:strVal val="visible"/>
                                      </p:to>
                                    </p:set>
                                    <p:animEffect transition="in" filter="strips(downRight)">
                                      <p:cBhvr>
                                        <p:cTn id="32" dur="500"/>
                                        <p:tgtEl>
                                          <p:spTgt spid="7680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68047"/>
                                        </p:tgtEl>
                                        <p:attrNameLst>
                                          <p:attrName>style.visibility</p:attrName>
                                        </p:attrNameLst>
                                      </p:cBhvr>
                                      <p:to>
                                        <p:strVal val="visible"/>
                                      </p:to>
                                    </p:set>
                                    <p:animEffect transition="in" filter="fade">
                                      <p:cBhvr>
                                        <p:cTn id="37" dur="500"/>
                                        <p:tgtEl>
                                          <p:spTgt spid="768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1" grpId="0" animBg="1"/>
      <p:bldP spid="768006" grpId="0"/>
      <p:bldP spid="768047" grpId="0"/>
      <p:bldP spid="7680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5100" y="20682"/>
            <a:ext cx="9144000"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it-IT" sz="4400" dirty="0" err="1">
                <a:solidFill>
                  <a:srgbClr val="333399"/>
                </a:solidFill>
                <a:latin typeface="Arial" panose="020B0604020202020204" pitchFamily="34" charset="0"/>
              </a:rPr>
              <a:t>a</a:t>
            </a:r>
            <a:r>
              <a:rPr lang="en-US" altLang="it-IT" sz="4400" dirty="0" err="1" smtClean="0">
                <a:solidFill>
                  <a:srgbClr val="333399"/>
                </a:solidFill>
                <a:latin typeface="Arial" panose="020B0604020202020204" pitchFamily="34" charset="0"/>
              </a:rPr>
              <a:t>lleniamo</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il</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cervello</a:t>
            </a:r>
            <a:r>
              <a:rPr lang="en-US" altLang="it-IT" sz="4400" dirty="0" smtClean="0">
                <a:solidFill>
                  <a:srgbClr val="333399"/>
                </a:solidFill>
                <a:latin typeface="Arial" panose="020B0604020202020204" pitchFamily="34" charset="0"/>
              </a:rPr>
              <a:t> con L= R X I</a:t>
            </a:r>
            <a:endParaRPr lang="en-US" altLang="it-IT" sz="4400" dirty="0">
              <a:solidFill>
                <a:srgbClr val="FF9900"/>
              </a:solidFill>
              <a:latin typeface="Arial" panose="020B0604020202020204" pitchFamily="34" charset="0"/>
            </a:endParaRPr>
          </a:p>
        </p:txBody>
      </p:sp>
      <p:pic>
        <p:nvPicPr>
          <p:cNvPr id="5" name="Picture 4" descr="tumblr_nzgymltHyy1tq9q5vo1_500">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33838" y="1034597"/>
            <a:ext cx="3448175" cy="282620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2865491" y="4520728"/>
                <a:ext cx="2121350" cy="1664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eqArr>
                            <m:eqArrPr>
                              <m:ctrlPr>
                                <a:rPr lang="it-IT" i="1" smtClean="0">
                                  <a:latin typeface="Cambria Math" panose="02040503050406030204" pitchFamily="18" charset="0"/>
                                </a:rPr>
                              </m:ctrlPr>
                            </m:eqArrPr>
                            <m:e>
                              <m:sSub>
                                <m:sSubPr>
                                  <m:ctrlPr>
                                    <a:rPr lang="it-IT"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𝐵</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𝐴</m:t>
                                      </m:r>
                                    </m:sub>
                                  </m:sSub>
                                  <m:r>
                                    <a:rPr lang="it-IT" b="0" i="1" smtClean="0">
                                      <a:latin typeface="Cambria Math" panose="02040503050406030204" pitchFamily="18" charset="0"/>
                                      <a:ea typeface="Cambria Math" panose="02040503050406030204" pitchFamily="18" charset="0"/>
                                    </a:rPr>
                                    <m:t>∙100</m:t>
                                  </m:r>
                                </m:num>
                                <m:den>
                                  <m:r>
                                    <a:rPr lang="it-IT" b="0" i="1" smtClean="0">
                                      <a:latin typeface="Cambria Math" panose="02040503050406030204" pitchFamily="18" charset="0"/>
                                    </a:rPr>
                                    <m:t>10</m:t>
                                  </m:r>
                                </m:den>
                              </m:f>
                            </m:e>
                            <m:e>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𝐴</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𝐵</m:t>
                                      </m:r>
                                    </m:sub>
                                  </m:sSub>
                                  <m:r>
                                    <a:rPr lang="it-IT" b="0" i="1" smtClean="0">
                                      <a:latin typeface="Cambria Math" panose="02040503050406030204" pitchFamily="18" charset="0"/>
                                      <a:ea typeface="Cambria Math" panose="02040503050406030204" pitchFamily="18" charset="0"/>
                                    </a:rPr>
                                    <m:t>∙10</m:t>
                                  </m:r>
                                </m:num>
                                <m:den>
                                  <m:r>
                                    <a:rPr lang="it-IT" b="0" i="1" smtClean="0">
                                      <a:latin typeface="Cambria Math" panose="02040503050406030204" pitchFamily="18" charset="0"/>
                                    </a:rPr>
                                    <m:t>100</m:t>
                                  </m:r>
                                </m:den>
                              </m:f>
                            </m:e>
                          </m:eqArr>
                        </m:e>
                      </m:d>
                    </m:oMath>
                  </m:oMathPara>
                </a14:m>
                <a:endParaRPr lang="it-IT" dirty="0"/>
              </a:p>
            </p:txBody>
          </p:sp>
        </mc:Choice>
        <mc:Fallback xmlns="">
          <p:sp>
            <p:nvSpPr>
              <p:cNvPr id="8" name="TextBox 7"/>
              <p:cNvSpPr txBox="1">
                <a:spLocks noRot="1" noChangeAspect="1" noMove="1" noResize="1" noEditPoints="1" noAdjustHandles="1" noChangeArrowheads="1" noChangeShapeType="1" noTextEdit="1"/>
              </p:cNvSpPr>
              <p:nvPr/>
            </p:nvSpPr>
            <p:spPr>
              <a:xfrm>
                <a:off x="2865491" y="4520728"/>
                <a:ext cx="2121350" cy="1664815"/>
              </a:xfrm>
              <a:prstGeom prst="rect">
                <a:avLst/>
              </a:prstGeom>
              <a:blipFill rotWithShape="0">
                <a:blip r:embed="rId5"/>
                <a:stretch>
                  <a:fillRect/>
                </a:stretch>
              </a:blipFill>
            </p:spPr>
            <p:txBody>
              <a:bodyPr/>
              <a:lstStyle/>
              <a:p>
                <a:r>
                  <a:rPr lang="it-IT">
                    <a:noFill/>
                  </a:rPr>
                  <a:t> </a:t>
                </a:r>
              </a:p>
            </p:txBody>
          </p:sp>
        </mc:Fallback>
      </mc:AlternateContent>
      <p:sp>
        <p:nvSpPr>
          <p:cNvPr id="9" name="Rectangle 3"/>
          <p:cNvSpPr>
            <a:spLocks noChangeArrowheads="1"/>
          </p:cNvSpPr>
          <p:nvPr/>
        </p:nvSpPr>
        <p:spPr bwMode="auto">
          <a:xfrm>
            <a:off x="5341257" y="4599643"/>
            <a:ext cx="3802743"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120000"/>
              </a:lnSpc>
              <a:spcAft>
                <a:spcPct val="40000"/>
              </a:spcAft>
              <a:buClr>
                <a:schemeClr val="accent2"/>
              </a:buClr>
              <a:buFont typeface="Wingdings" panose="05000000000000000000" pitchFamily="2" charset="2"/>
              <a:buChar char="§"/>
            </a:pPr>
            <a:r>
              <a:rPr lang="en-US" altLang="it-IT" sz="3200" dirty="0" smtClean="0">
                <a:latin typeface="Arial" panose="020B0604020202020204" pitchFamily="34" charset="0"/>
              </a:rPr>
              <a:t>B </a:t>
            </a:r>
            <a:r>
              <a:rPr lang="en-US" altLang="it-IT" sz="3200" dirty="0" err="1" smtClean="0">
                <a:latin typeface="Arial" panose="020B0604020202020204" pitchFamily="34" charset="0"/>
              </a:rPr>
              <a:t>sarà</a:t>
            </a:r>
            <a:r>
              <a:rPr lang="en-US" altLang="it-IT" sz="3200" dirty="0" smtClean="0">
                <a:latin typeface="Arial" panose="020B0604020202020204" pitchFamily="34" charset="0"/>
              </a:rPr>
              <a:t> 10 volte A</a:t>
            </a:r>
          </a:p>
          <a:p>
            <a:pPr>
              <a:lnSpc>
                <a:spcPct val="120000"/>
              </a:lnSpc>
              <a:spcAft>
                <a:spcPct val="40000"/>
              </a:spcAft>
              <a:buClr>
                <a:schemeClr val="accent2"/>
              </a:buClr>
              <a:buFont typeface="Wingdings" panose="05000000000000000000" pitchFamily="2" charset="2"/>
              <a:buChar char="§"/>
            </a:pPr>
            <a:r>
              <a:rPr lang="en-US" altLang="it-IT" sz="3200" dirty="0" smtClean="0">
                <a:latin typeface="Arial" panose="020B0604020202020204" pitchFamily="34" charset="0"/>
              </a:rPr>
              <a:t>A </a:t>
            </a:r>
            <a:r>
              <a:rPr lang="en-US" altLang="it-IT" sz="3200" dirty="0" err="1" smtClean="0">
                <a:latin typeface="Arial" panose="020B0604020202020204" pitchFamily="34" charset="0"/>
              </a:rPr>
              <a:t>sarà</a:t>
            </a:r>
            <a:r>
              <a:rPr lang="en-US" altLang="it-IT" sz="3200" dirty="0" smtClean="0">
                <a:latin typeface="Arial" panose="020B0604020202020204" pitchFamily="34" charset="0"/>
              </a:rPr>
              <a:t> 1/10 di B</a:t>
            </a:r>
            <a:endParaRPr lang="en-US" altLang="it-IT" sz="3200" dirty="0">
              <a:latin typeface="Arial" panose="020B0604020202020204" pitchFamily="34" charset="0"/>
            </a:endParaRPr>
          </a:p>
        </p:txBody>
      </p:sp>
      <p:grpSp>
        <p:nvGrpSpPr>
          <p:cNvPr id="11" name="Group 10"/>
          <p:cNvGrpSpPr/>
          <p:nvPr/>
        </p:nvGrpSpPr>
        <p:grpSpPr>
          <a:xfrm>
            <a:off x="165100" y="4923321"/>
            <a:ext cx="2345975" cy="823815"/>
            <a:chOff x="76238" y="4923324"/>
            <a:chExt cx="2345975" cy="823815"/>
          </a:xfrm>
        </p:grpSpPr>
        <mc:AlternateContent xmlns:mc="http://schemas.openxmlformats.org/markup-compatibility/2006" xmlns:a14="http://schemas.microsoft.com/office/drawing/2010/main">
          <mc:Choice Requires="a14">
            <p:sp>
              <p:nvSpPr>
                <p:cNvPr id="7" name="TextBox 6"/>
                <p:cNvSpPr txBox="1"/>
                <p:nvPr/>
              </p:nvSpPr>
              <p:spPr>
                <a:xfrm>
                  <a:off x="527464" y="4923324"/>
                  <a:ext cx="1894749"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eqArr>
                              <m:eqArrPr>
                                <m:ctrlPr>
                                  <a:rPr lang="it-IT" i="1" smtClean="0">
                                    <a:latin typeface="Cambria Math" panose="02040503050406030204" pitchFamily="18" charset="0"/>
                                  </a:rPr>
                                </m:ctrlPr>
                              </m:eqArrPr>
                              <m:e>
                                <m:r>
                                  <a:rPr lang="it-IT" b="0" i="1" smtClean="0">
                                    <a:latin typeface="Cambria Math" panose="02040503050406030204" pitchFamily="18" charset="0"/>
                                  </a:rPr>
                                  <m:t>𝐿</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𝐴</m:t>
                                    </m:r>
                                  </m:sub>
                                </m:sSub>
                                <m:r>
                                  <a:rPr lang="it-IT" b="0" i="1" smtClean="0">
                                    <a:latin typeface="Cambria Math" panose="02040503050406030204" pitchFamily="18" charset="0"/>
                                    <a:ea typeface="Cambria Math" panose="02040503050406030204" pitchFamily="18" charset="0"/>
                                  </a:rPr>
                                  <m:t>∙100</m:t>
                                </m:r>
                              </m:e>
                              <m:e>
                                <m:r>
                                  <a:rPr lang="it-IT" b="0" i="1" smtClean="0">
                                    <a:latin typeface="Cambria Math" panose="02040503050406030204" pitchFamily="18" charset="0"/>
                                  </a:rPr>
                                  <m:t>𝐿</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𝐵</m:t>
                                    </m:r>
                                  </m:sub>
                                </m:sSub>
                                <m:r>
                                  <a:rPr lang="it-IT" b="0" i="1" smtClean="0">
                                    <a:latin typeface="Cambria Math" panose="02040503050406030204" pitchFamily="18" charset="0"/>
                                    <a:ea typeface="Cambria Math" panose="02040503050406030204" pitchFamily="18" charset="0"/>
                                  </a:rPr>
                                  <m:t>∙10</m:t>
                                </m:r>
                              </m:e>
                            </m:eqArr>
                          </m:e>
                        </m:d>
                      </m:oMath>
                    </m:oMathPara>
                  </a14:m>
                  <a:endParaRPr lang="it-IT" dirty="0"/>
                </a:p>
              </p:txBody>
            </p:sp>
          </mc:Choice>
          <mc:Fallback xmlns="">
            <p:sp>
              <p:nvSpPr>
                <p:cNvPr id="7" name="TextBox 6"/>
                <p:cNvSpPr txBox="1">
                  <a:spLocks noRot="1" noChangeAspect="1" noMove="1" noResize="1" noEditPoints="1" noAdjustHandles="1" noChangeArrowheads="1" noChangeShapeType="1" noTextEdit="1"/>
                </p:cNvSpPr>
                <p:nvPr/>
              </p:nvSpPr>
              <p:spPr>
                <a:xfrm>
                  <a:off x="527464" y="4923324"/>
                  <a:ext cx="1894749" cy="823815"/>
                </a:xfrm>
                <a:prstGeom prst="rect">
                  <a:avLst/>
                </a:prstGeom>
                <a:blipFill rotWithShape="0">
                  <a:blip r:embed="rId6"/>
                  <a:stretch>
                    <a:fillRect/>
                  </a:stretch>
                </a:blipFill>
              </p:spPr>
              <p:txBody>
                <a:bodyPr/>
                <a:lstStyle/>
                <a:p>
                  <a:r>
                    <a:rPr lang="it-IT">
                      <a:noFill/>
                    </a:rPr>
                    <a:t> </a:t>
                  </a:r>
                </a:p>
              </p:txBody>
            </p:sp>
          </mc:Fallback>
        </mc:AlternateContent>
        <p:sp>
          <p:nvSpPr>
            <p:cNvPr id="10" name="Rectangle 9"/>
            <p:cNvSpPr/>
            <p:nvPr/>
          </p:nvSpPr>
          <p:spPr>
            <a:xfrm>
              <a:off x="76238" y="5104397"/>
              <a:ext cx="510076" cy="461665"/>
            </a:xfrm>
            <a:prstGeom prst="rect">
              <a:avLst/>
            </a:prstGeom>
          </p:spPr>
          <p:txBody>
            <a:bodyPr wrap="none">
              <a:spAutoFit/>
            </a:bodyPr>
            <a:lstStyle/>
            <a:p>
              <a:r>
                <a:rPr lang="en-US" altLang="it-IT" dirty="0" smtClean="0">
                  <a:latin typeface="Arial" panose="020B0604020202020204" pitchFamily="34" charset="0"/>
                </a:rPr>
                <a:t>se</a:t>
              </a:r>
              <a:endParaRPr lang="it-IT" dirty="0"/>
            </a:p>
          </p:txBody>
        </p:sp>
      </p:grpSp>
      <p:sp>
        <p:nvSpPr>
          <p:cNvPr id="12" name="Rectangle 6"/>
          <p:cNvSpPr>
            <a:spLocks noChangeArrowheads="1"/>
          </p:cNvSpPr>
          <p:nvPr/>
        </p:nvSpPr>
        <p:spPr bwMode="auto">
          <a:xfrm>
            <a:off x="804941" y="3875314"/>
            <a:ext cx="8105967" cy="645414"/>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B2B2B2"/>
              </a:buClr>
              <a:buFont typeface="Wingdings" panose="05000000000000000000" pitchFamily="2" charset="2"/>
              <a:buNone/>
            </a:pPr>
            <a:r>
              <a:rPr lang="it-IT" altLang="it-IT" dirty="0" smtClean="0"/>
              <a:t>I sensi registrano L</a:t>
            </a:r>
            <a:r>
              <a:rPr lang="it-IT" altLang="it-IT" baseline="-25000" dirty="0" smtClean="0"/>
              <a:t>A</a:t>
            </a:r>
            <a:r>
              <a:rPr lang="it-IT" altLang="it-IT" dirty="0" smtClean="0"/>
              <a:t> = L</a:t>
            </a:r>
            <a:r>
              <a:rPr lang="it-IT" altLang="it-IT" baseline="-25000" dirty="0" smtClean="0"/>
              <a:t>B</a:t>
            </a:r>
            <a:r>
              <a:rPr lang="it-IT" altLang="it-IT" dirty="0" smtClean="0"/>
              <a:t> = L</a:t>
            </a:r>
            <a:endParaRPr lang="it-IT" altLang="it-IT" b="1" dirty="0">
              <a:solidFill>
                <a:srgbClr val="000066"/>
              </a:solidFill>
            </a:endParaRPr>
          </a:p>
        </p:txBody>
      </p:sp>
    </p:spTree>
    <p:extLst>
      <p:ext uri="{BB962C8B-B14F-4D97-AF65-F5344CB8AC3E}">
        <p14:creationId xmlns:p14="http://schemas.microsoft.com/office/powerpoint/2010/main" val="38403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left)">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ChangeArrowheads="1"/>
          </p:cNvSpPr>
          <p:nvPr/>
        </p:nvSpPr>
        <p:spPr bwMode="auto">
          <a:xfrm>
            <a:off x="425450" y="3048000"/>
            <a:ext cx="8294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99"/>
                </a:solidFill>
                <a:latin typeface="Arial" panose="020B0604020202020204" pitchFamily="34" charset="0"/>
              </a:rPr>
              <a:t>stesso processo diverso dominio</a:t>
            </a:r>
          </a:p>
        </p:txBody>
      </p:sp>
    </p:spTree>
    <p:extLst>
      <p:ext uri="{BB962C8B-B14F-4D97-AF65-F5344CB8AC3E}">
        <p14:creationId xmlns:p14="http://schemas.microsoft.com/office/powerpoint/2010/main" val="381508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06" name="Picture 1" descr="theca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25"/>
            <a:ext cx="9167813"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9110" name="Group 6"/>
          <p:cNvGrpSpPr>
            <a:grpSpLocks/>
          </p:cNvGrpSpPr>
          <p:nvPr/>
        </p:nvGrpSpPr>
        <p:grpSpPr bwMode="auto">
          <a:xfrm>
            <a:off x="412750" y="1643063"/>
            <a:ext cx="3713163" cy="3035300"/>
            <a:chOff x="260" y="1035"/>
            <a:chExt cx="2339" cy="1912"/>
          </a:xfrm>
        </p:grpSpPr>
        <p:sp>
          <p:nvSpPr>
            <p:cNvPr id="559107" name="Text Box 3"/>
            <p:cNvSpPr txBox="1">
              <a:spLocks noChangeArrowheads="1"/>
            </p:cNvSpPr>
            <p:nvPr/>
          </p:nvSpPr>
          <p:spPr bwMode="auto">
            <a:xfrm>
              <a:off x="260" y="2659"/>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latin typeface="Arial" panose="020B0604020202020204" pitchFamily="34" charset="0"/>
                </a:rPr>
                <a:t>A</a:t>
              </a:r>
            </a:p>
          </p:txBody>
        </p:sp>
        <p:sp>
          <p:nvSpPr>
            <p:cNvPr id="559108" name="Text Box 4"/>
            <p:cNvSpPr txBox="1">
              <a:spLocks noChangeArrowheads="1"/>
            </p:cNvSpPr>
            <p:nvPr/>
          </p:nvSpPr>
          <p:spPr bwMode="auto">
            <a:xfrm>
              <a:off x="1422" y="1745"/>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a:latin typeface="Arial" panose="020B0604020202020204" pitchFamily="34" charset="0"/>
                </a:rPr>
                <a:t>B</a:t>
              </a:r>
            </a:p>
          </p:txBody>
        </p:sp>
        <p:sp>
          <p:nvSpPr>
            <p:cNvPr id="559109" name="Text Box 5"/>
            <p:cNvSpPr txBox="1">
              <a:spLocks noChangeArrowheads="1"/>
            </p:cNvSpPr>
            <p:nvPr/>
          </p:nvSpPr>
          <p:spPr bwMode="auto">
            <a:xfrm>
              <a:off x="2344" y="1035"/>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a:latin typeface="Arial" panose="020B0604020202020204" pitchFamily="34" charset="0"/>
                </a:rPr>
                <a:t>C</a:t>
              </a:r>
            </a:p>
          </p:txBody>
        </p:sp>
      </p:grpSp>
      <p:sp>
        <p:nvSpPr>
          <p:cNvPr id="559111" name="Text Box 7"/>
          <p:cNvSpPr txBox="1">
            <a:spLocks noChangeArrowheads="1"/>
          </p:cNvSpPr>
          <p:nvPr/>
        </p:nvSpPr>
        <p:spPr bwMode="auto">
          <a:xfrm>
            <a:off x="1231804" y="631825"/>
            <a:ext cx="1641668" cy="584775"/>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600" b="1" dirty="0">
                <a:latin typeface="Arial" panose="020B0604020202020204" pitchFamily="34" charset="0"/>
              </a:rPr>
              <a:t>mondo fisico</a:t>
            </a:r>
          </a:p>
          <a:p>
            <a:pPr algn="ctr"/>
            <a:r>
              <a:rPr lang="it-IT" altLang="it-IT" sz="1600" dirty="0" smtClean="0">
                <a:latin typeface="Arial" panose="020B0604020202020204" pitchFamily="34" charset="0"/>
              </a:rPr>
              <a:t>A più vicino di C</a:t>
            </a:r>
            <a:endParaRPr lang="it-IT" altLang="it-IT" sz="1600" dirty="0">
              <a:latin typeface="Arial" panose="020B0604020202020204" pitchFamily="34" charset="0"/>
            </a:endParaRPr>
          </a:p>
        </p:txBody>
      </p:sp>
      <p:sp>
        <p:nvSpPr>
          <p:cNvPr id="559112" name="Text Box 8"/>
          <p:cNvSpPr txBox="1">
            <a:spLocks noChangeArrowheads="1"/>
          </p:cNvSpPr>
          <p:nvPr/>
        </p:nvSpPr>
        <p:spPr bwMode="auto">
          <a:xfrm>
            <a:off x="3517900" y="457200"/>
            <a:ext cx="1409700" cy="974725"/>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600" b="1">
                <a:latin typeface="Arial" panose="020B0604020202020204" pitchFamily="34" charset="0"/>
              </a:rPr>
              <a:t>sensazione</a:t>
            </a:r>
          </a:p>
          <a:p>
            <a:pPr algn="ctr"/>
            <a:r>
              <a:rPr lang="it-IT" altLang="it-IT" sz="1600">
                <a:latin typeface="Arial" panose="020B0604020202020204" pitchFamily="34" charset="0"/>
              </a:rPr>
              <a:t>C uguale a A</a:t>
            </a:r>
          </a:p>
          <a:p>
            <a:pPr algn="ctr"/>
            <a:r>
              <a:rPr lang="it-IT" altLang="it-IT" sz="1200">
                <a:solidFill>
                  <a:srgbClr val="FF0000"/>
                </a:solidFill>
                <a:latin typeface="Arial" panose="020B0604020202020204" pitchFamily="34" charset="0"/>
              </a:rPr>
              <a:t>indeterminazione </a:t>
            </a:r>
          </a:p>
          <a:p>
            <a:pPr algn="ctr"/>
            <a:r>
              <a:rPr lang="it-IT" altLang="it-IT" sz="1200">
                <a:solidFill>
                  <a:srgbClr val="FF0000"/>
                </a:solidFill>
                <a:latin typeface="Arial" panose="020B0604020202020204" pitchFamily="34" charset="0"/>
              </a:rPr>
              <a:t>ottica</a:t>
            </a:r>
          </a:p>
        </p:txBody>
      </p:sp>
      <p:sp>
        <p:nvSpPr>
          <p:cNvPr id="559113" name="Text Box 9"/>
          <p:cNvSpPr txBox="1">
            <a:spLocks noChangeArrowheads="1"/>
          </p:cNvSpPr>
          <p:nvPr/>
        </p:nvSpPr>
        <p:spPr bwMode="auto">
          <a:xfrm>
            <a:off x="5427663" y="644525"/>
            <a:ext cx="1781175" cy="609600"/>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600" b="1">
                <a:latin typeface="Arial" panose="020B0604020202020204" pitchFamily="34" charset="0"/>
              </a:rPr>
              <a:t>percezione</a:t>
            </a:r>
          </a:p>
          <a:p>
            <a:pPr algn="ctr"/>
            <a:r>
              <a:rPr lang="it-IT" altLang="it-IT" sz="1600">
                <a:latin typeface="Arial" panose="020B0604020202020204" pitchFamily="34" charset="0"/>
              </a:rPr>
              <a:t>C più grande di A</a:t>
            </a:r>
          </a:p>
        </p:txBody>
      </p:sp>
      <p:cxnSp>
        <p:nvCxnSpPr>
          <p:cNvPr id="559114" name="AutoShape 10"/>
          <p:cNvCxnSpPr>
            <a:cxnSpLocks noChangeShapeType="1"/>
            <a:stCxn id="559111" idx="3"/>
            <a:endCxn id="559112" idx="1"/>
          </p:cNvCxnSpPr>
          <p:nvPr/>
        </p:nvCxnSpPr>
        <p:spPr bwMode="auto">
          <a:xfrm>
            <a:off x="2873472" y="924213"/>
            <a:ext cx="644428" cy="20350"/>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9115" name="AutoShape 11"/>
          <p:cNvCxnSpPr>
            <a:cxnSpLocks noChangeShapeType="1"/>
            <a:stCxn id="559112" idx="3"/>
            <a:endCxn id="559113" idx="1"/>
          </p:cNvCxnSpPr>
          <p:nvPr/>
        </p:nvCxnSpPr>
        <p:spPr bwMode="auto">
          <a:xfrm>
            <a:off x="4941888" y="944563"/>
            <a:ext cx="471487" cy="4762"/>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9116" name="Freeform 12"/>
          <p:cNvSpPr>
            <a:spLocks/>
          </p:cNvSpPr>
          <p:nvPr/>
        </p:nvSpPr>
        <p:spPr bwMode="auto">
          <a:xfrm>
            <a:off x="514350" y="4143375"/>
            <a:ext cx="2895600" cy="1924050"/>
          </a:xfrm>
          <a:custGeom>
            <a:avLst/>
            <a:gdLst>
              <a:gd name="T0" fmla="*/ 72 w 1824"/>
              <a:gd name="T1" fmla="*/ 1176 h 1212"/>
              <a:gd name="T2" fmla="*/ 36 w 1824"/>
              <a:gd name="T3" fmla="*/ 1044 h 1212"/>
              <a:gd name="T4" fmla="*/ 0 w 1824"/>
              <a:gd name="T5" fmla="*/ 984 h 1212"/>
              <a:gd name="T6" fmla="*/ 0 w 1824"/>
              <a:gd name="T7" fmla="*/ 654 h 1212"/>
              <a:gd name="T8" fmla="*/ 48 w 1824"/>
              <a:gd name="T9" fmla="*/ 456 h 1212"/>
              <a:gd name="T10" fmla="*/ 120 w 1824"/>
              <a:gd name="T11" fmla="*/ 402 h 1212"/>
              <a:gd name="T12" fmla="*/ 168 w 1824"/>
              <a:gd name="T13" fmla="*/ 348 h 1212"/>
              <a:gd name="T14" fmla="*/ 348 w 1824"/>
              <a:gd name="T15" fmla="*/ 96 h 1212"/>
              <a:gd name="T16" fmla="*/ 522 w 1824"/>
              <a:gd name="T17" fmla="*/ 0 h 1212"/>
              <a:gd name="T18" fmla="*/ 1398 w 1824"/>
              <a:gd name="T19" fmla="*/ 24 h 1212"/>
              <a:gd name="T20" fmla="*/ 1506 w 1824"/>
              <a:gd name="T21" fmla="*/ 90 h 1212"/>
              <a:gd name="T22" fmla="*/ 1698 w 1824"/>
              <a:gd name="T23" fmla="*/ 270 h 1212"/>
              <a:gd name="T24" fmla="*/ 1794 w 1824"/>
              <a:gd name="T25" fmla="*/ 294 h 1212"/>
              <a:gd name="T26" fmla="*/ 1824 w 1824"/>
              <a:gd name="T27" fmla="*/ 348 h 1212"/>
              <a:gd name="T28" fmla="*/ 1788 w 1824"/>
              <a:gd name="T29" fmla="*/ 408 h 1212"/>
              <a:gd name="T30" fmla="*/ 1752 w 1824"/>
              <a:gd name="T31" fmla="*/ 408 h 1212"/>
              <a:gd name="T32" fmla="*/ 1794 w 1824"/>
              <a:gd name="T33" fmla="*/ 474 h 1212"/>
              <a:gd name="T34" fmla="*/ 1824 w 1824"/>
              <a:gd name="T35" fmla="*/ 564 h 1212"/>
              <a:gd name="T36" fmla="*/ 1812 w 1824"/>
              <a:gd name="T37" fmla="*/ 654 h 1212"/>
              <a:gd name="T38" fmla="*/ 1812 w 1824"/>
              <a:gd name="T39" fmla="*/ 744 h 1212"/>
              <a:gd name="T40" fmla="*/ 1788 w 1824"/>
              <a:gd name="T41" fmla="*/ 858 h 1212"/>
              <a:gd name="T42" fmla="*/ 1764 w 1824"/>
              <a:gd name="T43" fmla="*/ 960 h 1212"/>
              <a:gd name="T44" fmla="*/ 1716 w 1824"/>
              <a:gd name="T45" fmla="*/ 978 h 1212"/>
              <a:gd name="T46" fmla="*/ 1722 w 1824"/>
              <a:gd name="T47" fmla="*/ 888 h 1212"/>
              <a:gd name="T48" fmla="*/ 1530 w 1824"/>
              <a:gd name="T49" fmla="*/ 1038 h 1212"/>
              <a:gd name="T50" fmla="*/ 1500 w 1824"/>
              <a:gd name="T51" fmla="*/ 1182 h 1212"/>
              <a:gd name="T52" fmla="*/ 1452 w 1824"/>
              <a:gd name="T53" fmla="*/ 1200 h 1212"/>
              <a:gd name="T54" fmla="*/ 1404 w 1824"/>
              <a:gd name="T55" fmla="*/ 1212 h 1212"/>
              <a:gd name="T56" fmla="*/ 1398 w 1824"/>
              <a:gd name="T57" fmla="*/ 1086 h 1212"/>
              <a:gd name="T58" fmla="*/ 1320 w 1824"/>
              <a:gd name="T59" fmla="*/ 1086 h 1212"/>
              <a:gd name="T60" fmla="*/ 1200 w 1824"/>
              <a:gd name="T61" fmla="*/ 1098 h 1212"/>
              <a:gd name="T62" fmla="*/ 1098 w 1824"/>
              <a:gd name="T63" fmla="*/ 1074 h 1212"/>
              <a:gd name="T64" fmla="*/ 978 w 1824"/>
              <a:gd name="T65" fmla="*/ 1050 h 1212"/>
              <a:gd name="T66" fmla="*/ 288 w 1824"/>
              <a:gd name="T67" fmla="*/ 1080 h 1212"/>
              <a:gd name="T68" fmla="*/ 240 w 1824"/>
              <a:gd name="T69" fmla="*/ 1110 h 1212"/>
              <a:gd name="T70" fmla="*/ 216 w 1824"/>
              <a:gd name="T71" fmla="*/ 1182 h 1212"/>
              <a:gd name="T72" fmla="*/ 132 w 1824"/>
              <a:gd name="T73" fmla="*/ 1200 h 1212"/>
              <a:gd name="T74" fmla="*/ 72 w 1824"/>
              <a:gd name="T75" fmla="*/ 1176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4" h="1212">
                <a:moveTo>
                  <a:pt x="72" y="1176"/>
                </a:moveTo>
                <a:lnTo>
                  <a:pt x="36" y="1044"/>
                </a:lnTo>
                <a:lnTo>
                  <a:pt x="0" y="984"/>
                </a:lnTo>
                <a:lnTo>
                  <a:pt x="0" y="654"/>
                </a:lnTo>
                <a:lnTo>
                  <a:pt x="48" y="456"/>
                </a:lnTo>
                <a:lnTo>
                  <a:pt x="120" y="402"/>
                </a:lnTo>
                <a:lnTo>
                  <a:pt x="168" y="348"/>
                </a:lnTo>
                <a:lnTo>
                  <a:pt x="348" y="96"/>
                </a:lnTo>
                <a:lnTo>
                  <a:pt x="522" y="0"/>
                </a:lnTo>
                <a:lnTo>
                  <a:pt x="1398" y="24"/>
                </a:lnTo>
                <a:lnTo>
                  <a:pt x="1506" y="90"/>
                </a:lnTo>
                <a:lnTo>
                  <a:pt x="1698" y="270"/>
                </a:lnTo>
                <a:lnTo>
                  <a:pt x="1794" y="294"/>
                </a:lnTo>
                <a:lnTo>
                  <a:pt x="1824" y="348"/>
                </a:lnTo>
                <a:lnTo>
                  <a:pt x="1788" y="408"/>
                </a:lnTo>
                <a:lnTo>
                  <a:pt x="1752" y="408"/>
                </a:lnTo>
                <a:lnTo>
                  <a:pt x="1794" y="474"/>
                </a:lnTo>
                <a:lnTo>
                  <a:pt x="1824" y="564"/>
                </a:lnTo>
                <a:lnTo>
                  <a:pt x="1812" y="654"/>
                </a:lnTo>
                <a:lnTo>
                  <a:pt x="1812" y="744"/>
                </a:lnTo>
                <a:lnTo>
                  <a:pt x="1788" y="858"/>
                </a:lnTo>
                <a:lnTo>
                  <a:pt x="1764" y="960"/>
                </a:lnTo>
                <a:lnTo>
                  <a:pt x="1716" y="978"/>
                </a:lnTo>
                <a:lnTo>
                  <a:pt x="1722" y="888"/>
                </a:lnTo>
                <a:lnTo>
                  <a:pt x="1530" y="1038"/>
                </a:lnTo>
                <a:lnTo>
                  <a:pt x="1500" y="1182"/>
                </a:lnTo>
                <a:lnTo>
                  <a:pt x="1452" y="1200"/>
                </a:lnTo>
                <a:lnTo>
                  <a:pt x="1404" y="1212"/>
                </a:lnTo>
                <a:lnTo>
                  <a:pt x="1398" y="1086"/>
                </a:lnTo>
                <a:lnTo>
                  <a:pt x="1320" y="1086"/>
                </a:lnTo>
                <a:lnTo>
                  <a:pt x="1200" y="1098"/>
                </a:lnTo>
                <a:lnTo>
                  <a:pt x="1098" y="1074"/>
                </a:lnTo>
                <a:lnTo>
                  <a:pt x="978" y="1050"/>
                </a:lnTo>
                <a:lnTo>
                  <a:pt x="288" y="1080"/>
                </a:lnTo>
                <a:lnTo>
                  <a:pt x="240" y="1110"/>
                </a:lnTo>
                <a:lnTo>
                  <a:pt x="216" y="1182"/>
                </a:lnTo>
                <a:lnTo>
                  <a:pt x="132" y="1200"/>
                </a:lnTo>
                <a:lnTo>
                  <a:pt x="72" y="1176"/>
                </a:lnTo>
                <a:close/>
              </a:path>
            </a:pathLst>
          </a:custGeom>
          <a:solidFill>
            <a:srgbClr val="979797">
              <a:alpha val="46001"/>
            </a:srgbClr>
          </a:soli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grpSp>
        <p:nvGrpSpPr>
          <p:cNvPr id="559117" name="Group 13"/>
          <p:cNvGrpSpPr>
            <a:grpSpLocks/>
          </p:cNvGrpSpPr>
          <p:nvPr/>
        </p:nvGrpSpPr>
        <p:grpSpPr bwMode="auto">
          <a:xfrm>
            <a:off x="4381500" y="5035550"/>
            <a:ext cx="4376738" cy="1146175"/>
            <a:chOff x="2492" y="3432"/>
            <a:chExt cx="2757" cy="722"/>
          </a:xfrm>
        </p:grpSpPr>
        <p:pic>
          <p:nvPicPr>
            <p:cNvPr id="559118" name="Picture 14" descr="Risultati immagini per conoscenz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 y="3432"/>
              <a:ext cx="1264" cy="722"/>
            </a:xfrm>
            <a:prstGeom prst="rect">
              <a:avLst/>
            </a:prstGeom>
            <a:noFill/>
            <a:extLst>
              <a:ext uri="{909E8E84-426E-40DD-AFC4-6F175D3DCCD1}">
                <a14:hiddenFill xmlns:a14="http://schemas.microsoft.com/office/drawing/2010/main">
                  <a:solidFill>
                    <a:srgbClr val="FFFFFF"/>
                  </a:solidFill>
                </a14:hiddenFill>
              </a:ext>
            </a:extLst>
          </p:spPr>
        </p:pic>
        <p:sp>
          <p:nvSpPr>
            <p:cNvPr id="559119" name="AutoShape 15"/>
            <p:cNvSpPr>
              <a:spLocks noChangeArrowheads="1"/>
            </p:cNvSpPr>
            <p:nvPr/>
          </p:nvSpPr>
          <p:spPr bwMode="auto">
            <a:xfrm flipV="1">
              <a:off x="3800" y="3528"/>
              <a:ext cx="288" cy="440"/>
            </a:xfrm>
            <a:prstGeom prst="downArrow">
              <a:avLst>
                <a:gd name="adj1" fmla="val 50000"/>
                <a:gd name="adj2" fmla="val 38194"/>
              </a:avLst>
            </a:prstGeom>
            <a:solidFill>
              <a:srgbClr val="FF99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559120" name="Text Box 16"/>
            <p:cNvSpPr txBox="1">
              <a:spLocks noChangeArrowheads="1"/>
            </p:cNvSpPr>
            <p:nvPr/>
          </p:nvSpPr>
          <p:spPr bwMode="auto">
            <a:xfrm>
              <a:off x="4214" y="3609"/>
              <a:ext cx="1035"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i="1">
                  <a:latin typeface="Arial" panose="020B0604020202020204" pitchFamily="34" charset="0"/>
                </a:rPr>
                <a:t>Top-down</a:t>
              </a:r>
            </a:p>
            <a:p>
              <a:pPr algn="ctr"/>
              <a:r>
                <a:rPr lang="it-IT" altLang="it-IT">
                  <a:latin typeface="Arial" panose="020B0604020202020204" pitchFamily="34" charset="0"/>
                </a:rPr>
                <a:t>(inferenza)</a:t>
              </a:r>
            </a:p>
          </p:txBody>
        </p:sp>
      </p:grpSp>
      <p:sp>
        <p:nvSpPr>
          <p:cNvPr id="559121" name="Text Box 17"/>
          <p:cNvSpPr txBox="1">
            <a:spLocks noChangeArrowheads="1"/>
          </p:cNvSpPr>
          <p:nvPr/>
        </p:nvSpPr>
        <p:spPr bwMode="auto">
          <a:xfrm>
            <a:off x="4710113" y="4268788"/>
            <a:ext cx="42703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altLang="it-IT" sz="1800">
                <a:latin typeface="Arial" panose="020B0604020202020204" pitchFamily="34" charset="0"/>
              </a:rPr>
              <a:t>C è più lontano quindi deve essere più grande di A</a:t>
            </a:r>
          </a:p>
        </p:txBody>
      </p:sp>
    </p:spTree>
    <p:extLst>
      <p:ext uri="{BB962C8B-B14F-4D97-AF65-F5344CB8AC3E}">
        <p14:creationId xmlns:p14="http://schemas.microsoft.com/office/powerpoint/2010/main" val="2208905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9110"/>
                                        </p:tgtEl>
                                        <p:attrNameLst>
                                          <p:attrName>style.visibility</p:attrName>
                                        </p:attrNameLst>
                                      </p:cBhvr>
                                      <p:to>
                                        <p:strVal val="visible"/>
                                      </p:to>
                                    </p:set>
                                    <p:animEffect transition="in" filter="fade">
                                      <p:cBhvr>
                                        <p:cTn id="7" dur="2000"/>
                                        <p:tgtEl>
                                          <p:spTgt spid="559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59111"/>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nodeType="afterEffect">
                                  <p:stCondLst>
                                    <p:cond delay="0"/>
                                  </p:stCondLst>
                                  <p:childTnLst>
                                    <p:set>
                                      <p:cBhvr>
                                        <p:cTn id="14" dur="1" fill="hold">
                                          <p:stCondLst>
                                            <p:cond delay="0"/>
                                          </p:stCondLst>
                                        </p:cTn>
                                        <p:tgtEl>
                                          <p:spTgt spid="5591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9112"/>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55911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59116"/>
                                        </p:tgtEl>
                                        <p:attrNameLst>
                                          <p:attrName>style.visibility</p:attrName>
                                        </p:attrNameLst>
                                      </p:cBhvr>
                                      <p:to>
                                        <p:strVal val="visible"/>
                                      </p:to>
                                    </p:set>
                                    <p:animEffect transition="in" filter="fade">
                                      <p:cBhvr>
                                        <p:cTn id="26" dur="2000"/>
                                        <p:tgtEl>
                                          <p:spTgt spid="5591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repeatCount="indefinite" accel="50000" decel="50000" autoRev="1" fill="hold" grpId="1" nodeType="clickEffect">
                                  <p:stCondLst>
                                    <p:cond delay="0"/>
                                  </p:stCondLst>
                                  <p:childTnLst>
                                    <p:animMotion origin="layout" path="M -3.33333E-6 -4.44444E-6 L 0.29879 -0.32222 " pathEditMode="relative" rAng="0" ptsTypes="AA">
                                      <p:cBhvr>
                                        <p:cTn id="30" dur="2000" fill="hold"/>
                                        <p:tgtEl>
                                          <p:spTgt spid="559116"/>
                                        </p:tgtEl>
                                        <p:attrNameLst>
                                          <p:attrName>ppt_x</p:attrName>
                                          <p:attrName>ppt_y</p:attrName>
                                        </p:attrNameLst>
                                      </p:cBhvr>
                                      <p:rCtr x="14948" y="-16111"/>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91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591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59121"/>
                                        </p:tgtEl>
                                        <p:attrNameLst>
                                          <p:attrName>style.visibility</p:attrName>
                                        </p:attrNameLst>
                                      </p:cBhvr>
                                      <p:to>
                                        <p:strVal val="visible"/>
                                      </p:to>
                                    </p:set>
                                    <p:animEffect transition="in" filter="wipe(down)">
                                      <p:cBhvr>
                                        <p:cTn id="43" dur="500"/>
                                        <p:tgtEl>
                                          <p:spTgt spid="559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11" grpId="0" animBg="1"/>
      <p:bldP spid="559112" grpId="0" animBg="1"/>
      <p:bldP spid="559113" grpId="0" animBg="1"/>
      <p:bldP spid="559116" grpId="0" animBg="1"/>
      <p:bldP spid="559116" grpId="1" animBg="1"/>
      <p:bldP spid="559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p:cNvSpPr>
            <a:spLocks noChangeArrowheads="1"/>
          </p:cNvSpPr>
          <p:nvPr/>
        </p:nvSpPr>
        <p:spPr bwMode="auto">
          <a:xfrm>
            <a:off x="1" y="-69045"/>
            <a:ext cx="914400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eaLnBrk="0" hangingPunct="0"/>
            <a:r>
              <a:rPr lang="en-US" altLang="it-IT" sz="4400" dirty="0" err="1">
                <a:solidFill>
                  <a:srgbClr val="333399"/>
                </a:solidFill>
                <a:latin typeface="Arial" panose="020B0604020202020204" pitchFamily="34" charset="0"/>
              </a:rPr>
              <a:t>p</a:t>
            </a:r>
            <a:r>
              <a:rPr lang="en-US" altLang="it-IT" sz="4400" dirty="0" err="1" smtClean="0">
                <a:solidFill>
                  <a:srgbClr val="333399"/>
                </a:solidFill>
                <a:latin typeface="Arial" panose="020B0604020202020204" pitchFamily="34" charset="0"/>
              </a:rPr>
              <a:t>ercepiamo</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il</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rapporto</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distanza</a:t>
            </a:r>
            <a:r>
              <a:rPr lang="en-US" altLang="it-IT" sz="4400" dirty="0" smtClean="0">
                <a:solidFill>
                  <a:srgbClr val="333399"/>
                </a:solidFill>
                <a:latin typeface="Arial" panose="020B0604020202020204" pitchFamily="34" charset="0"/>
              </a:rPr>
              <a:t> - </a:t>
            </a:r>
            <a:r>
              <a:rPr lang="en-US" altLang="it-IT" sz="4400" dirty="0" err="1" smtClean="0">
                <a:solidFill>
                  <a:srgbClr val="333399"/>
                </a:solidFill>
                <a:latin typeface="Arial" panose="020B0604020202020204" pitchFamily="34" charset="0"/>
              </a:rPr>
              <a:t>grandezza</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dell’imagine</a:t>
            </a:r>
            <a:r>
              <a:rPr lang="en-US" altLang="it-IT" sz="4400" dirty="0" smtClean="0">
                <a:solidFill>
                  <a:srgbClr val="333399"/>
                </a:solidFill>
                <a:latin typeface="Arial" panose="020B0604020202020204" pitchFamily="34" charset="0"/>
              </a:rPr>
              <a:t> </a:t>
            </a:r>
            <a:r>
              <a:rPr lang="en-US" altLang="it-IT" sz="4400" dirty="0" err="1" smtClean="0">
                <a:solidFill>
                  <a:srgbClr val="333399"/>
                </a:solidFill>
                <a:latin typeface="Arial" panose="020B0604020202020204" pitchFamily="34" charset="0"/>
              </a:rPr>
              <a:t>retinica</a:t>
            </a:r>
            <a:endParaRPr lang="en-US" altLang="it-IT" sz="4400" dirty="0">
              <a:solidFill>
                <a:srgbClr val="FF9900"/>
              </a:solidFill>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249222" y="2308713"/>
            <a:ext cx="4787235" cy="4353525"/>
          </a:xfrm>
          <a:prstGeom prst="rect">
            <a:avLst/>
          </a:prstGeom>
        </p:spPr>
      </p:pic>
      <p:sp>
        <p:nvSpPr>
          <p:cNvPr id="4" name="Rectangle 3"/>
          <p:cNvSpPr/>
          <p:nvPr/>
        </p:nvSpPr>
        <p:spPr>
          <a:xfrm>
            <a:off x="3462562" y="1505826"/>
            <a:ext cx="2218877" cy="584775"/>
          </a:xfrm>
          <a:prstGeom prst="rect">
            <a:avLst/>
          </a:prstGeom>
        </p:spPr>
        <p:txBody>
          <a:bodyPr wrap="none">
            <a:spAutoFit/>
          </a:bodyPr>
          <a:lstStyle/>
          <a:p>
            <a:pPr algn="ctr" eaLnBrk="0" hangingPunct="0"/>
            <a:r>
              <a:rPr lang="en-US" altLang="it-IT" sz="3200" dirty="0" err="1" smtClean="0">
                <a:solidFill>
                  <a:srgbClr val="333399"/>
                </a:solidFill>
                <a:latin typeface="Arial" panose="020B0604020202020204" pitchFamily="34" charset="0"/>
              </a:rPr>
              <a:t>G</a:t>
            </a:r>
            <a:r>
              <a:rPr lang="en-US" altLang="it-IT" sz="3200" baseline="-25000" dirty="0" err="1" smtClean="0">
                <a:solidFill>
                  <a:srgbClr val="333399"/>
                </a:solidFill>
                <a:latin typeface="Arial" panose="020B0604020202020204" pitchFamily="34" charset="0"/>
              </a:rPr>
              <a:t>p</a:t>
            </a:r>
            <a:r>
              <a:rPr lang="en-US" altLang="it-IT" sz="3200" dirty="0" smtClean="0">
                <a:solidFill>
                  <a:srgbClr val="333399"/>
                </a:solidFill>
                <a:latin typeface="Arial" panose="020B0604020202020204" pitchFamily="34" charset="0"/>
              </a:rPr>
              <a:t>= D X R </a:t>
            </a:r>
            <a:endParaRPr lang="en-US" altLang="it-IT" sz="3200" baseline="-25000" dirty="0">
              <a:solidFill>
                <a:srgbClr val="FF9900"/>
              </a:solidFill>
              <a:latin typeface="Arial" panose="020B0604020202020204" pitchFamily="34" charset="0"/>
            </a:endParaRPr>
          </a:p>
        </p:txBody>
      </p:sp>
      <p:sp>
        <p:nvSpPr>
          <p:cNvPr id="5" name="Rectangle 4"/>
          <p:cNvSpPr/>
          <p:nvPr/>
        </p:nvSpPr>
        <p:spPr>
          <a:xfrm>
            <a:off x="5188857" y="2308713"/>
            <a:ext cx="3824514" cy="4154984"/>
          </a:xfrm>
          <a:prstGeom prst="rect">
            <a:avLst/>
          </a:prstGeom>
        </p:spPr>
        <p:txBody>
          <a:bodyPr wrap="square">
            <a:spAutoFit/>
          </a:bodyPr>
          <a:lstStyle/>
          <a:p>
            <a:pPr>
              <a:buClr>
                <a:schemeClr val="accent2"/>
              </a:buClr>
            </a:pPr>
            <a:r>
              <a:rPr lang="en-US" dirty="0" smtClean="0">
                <a:latin typeface="HelveticaNeueLTStd-Roman"/>
              </a:rPr>
              <a:t>A e C </a:t>
            </a:r>
            <a:r>
              <a:rPr lang="en-US" dirty="0" err="1" smtClean="0">
                <a:latin typeface="HelveticaNeueLTStd-Roman"/>
              </a:rPr>
              <a:t>sono</a:t>
            </a:r>
            <a:r>
              <a:rPr lang="en-US" dirty="0" smtClean="0">
                <a:latin typeface="HelveticaNeueLTStd-Roman"/>
              </a:rPr>
              <a:t> </a:t>
            </a:r>
            <a:r>
              <a:rPr lang="en-US" dirty="0" err="1" smtClean="0">
                <a:latin typeface="HelveticaNeueLTStd-Roman"/>
              </a:rPr>
              <a:t>percepiti</a:t>
            </a:r>
            <a:r>
              <a:rPr lang="en-US" dirty="0" smtClean="0">
                <a:latin typeface="HelveticaNeueLTStd-Roman"/>
              </a:rPr>
              <a:t> </a:t>
            </a:r>
            <a:r>
              <a:rPr lang="en-US" dirty="0" err="1" smtClean="0">
                <a:latin typeface="HelveticaNeueLTStd-Roman"/>
              </a:rPr>
              <a:t>della</a:t>
            </a:r>
            <a:r>
              <a:rPr lang="en-US" dirty="0" smtClean="0">
                <a:latin typeface="HelveticaNeueLTStd-Roman"/>
              </a:rPr>
              <a:t> </a:t>
            </a:r>
            <a:r>
              <a:rPr lang="en-US" dirty="0" err="1" smtClean="0">
                <a:latin typeface="HelveticaNeueLTStd-Roman"/>
              </a:rPr>
              <a:t>stessa</a:t>
            </a:r>
            <a:r>
              <a:rPr lang="en-US" dirty="0" smtClean="0">
                <a:latin typeface="HelveticaNeueLTStd-Roman"/>
              </a:rPr>
              <a:t> </a:t>
            </a:r>
            <a:r>
              <a:rPr lang="en-US" dirty="0" err="1" smtClean="0">
                <a:latin typeface="HelveticaNeueLTStd-Roman"/>
              </a:rPr>
              <a:t>dimensione</a:t>
            </a:r>
            <a:r>
              <a:rPr lang="en-US" dirty="0" smtClean="0">
                <a:latin typeface="HelveticaNeueLTStd-Roman"/>
              </a:rPr>
              <a:t> </a:t>
            </a:r>
            <a:r>
              <a:rPr lang="en-US" dirty="0" err="1" smtClean="0">
                <a:latin typeface="HelveticaNeueLTStd-Roman"/>
              </a:rPr>
              <a:t>perchè</a:t>
            </a:r>
            <a:r>
              <a:rPr lang="en-US" dirty="0" smtClean="0">
                <a:latin typeface="HelveticaNeueLTStd-Roman"/>
              </a:rPr>
              <a:t>:</a:t>
            </a:r>
          </a:p>
          <a:p>
            <a:pPr>
              <a:buClr>
                <a:schemeClr val="accent2"/>
              </a:buClr>
            </a:pPr>
            <a:r>
              <a:rPr lang="en-US" dirty="0" smtClean="0">
                <a:latin typeface="HelveticaNeueLTStd-Roman"/>
              </a:rPr>
              <a:t> </a:t>
            </a:r>
          </a:p>
          <a:p>
            <a:pPr marL="342900" indent="-342900">
              <a:buClr>
                <a:schemeClr val="accent2"/>
              </a:buClr>
              <a:buFont typeface="Wingdings" panose="05000000000000000000" pitchFamily="2" charset="2"/>
              <a:buChar char="§"/>
            </a:pPr>
            <a:r>
              <a:rPr lang="en-US" dirty="0" smtClean="0">
                <a:latin typeface="HelveticaNeueLTStd-Roman"/>
              </a:rPr>
              <a:t>C </a:t>
            </a:r>
            <a:r>
              <a:rPr lang="en-US" dirty="0" err="1" smtClean="0">
                <a:latin typeface="HelveticaNeueLTStd-Roman"/>
              </a:rPr>
              <a:t>proietta</a:t>
            </a:r>
            <a:r>
              <a:rPr lang="en-US" dirty="0" smtClean="0">
                <a:latin typeface="HelveticaNeueLTStd-Roman"/>
              </a:rPr>
              <a:t> </a:t>
            </a:r>
            <a:r>
              <a:rPr lang="en-US" dirty="0" err="1" smtClean="0">
                <a:latin typeface="HelveticaNeueLTStd-Roman"/>
              </a:rPr>
              <a:t>una</a:t>
            </a:r>
            <a:r>
              <a:rPr lang="en-US" dirty="0" smtClean="0">
                <a:latin typeface="HelveticaNeueLTStd-Roman"/>
              </a:rPr>
              <a:t> imagine </a:t>
            </a:r>
            <a:r>
              <a:rPr lang="en-US" dirty="0" err="1" smtClean="0">
                <a:latin typeface="HelveticaNeueLTStd-Roman"/>
              </a:rPr>
              <a:t>più</a:t>
            </a:r>
            <a:r>
              <a:rPr lang="en-US" dirty="0" smtClean="0">
                <a:latin typeface="HelveticaNeueLTStd-Roman"/>
              </a:rPr>
              <a:t> piccolo di A </a:t>
            </a:r>
            <a:r>
              <a:rPr lang="en-US" dirty="0" err="1" smtClean="0">
                <a:latin typeface="HelveticaNeueLTStd-Roman"/>
              </a:rPr>
              <a:t>ed</a:t>
            </a:r>
            <a:r>
              <a:rPr lang="en-US" dirty="0" smtClean="0">
                <a:latin typeface="HelveticaNeueLTStd-Roman"/>
              </a:rPr>
              <a:t> è </a:t>
            </a:r>
            <a:r>
              <a:rPr lang="en-US" dirty="0" err="1" smtClean="0">
                <a:latin typeface="HelveticaNeueLTStd-Roman"/>
              </a:rPr>
              <a:t>consistentemente</a:t>
            </a:r>
            <a:r>
              <a:rPr lang="en-US" dirty="0" smtClean="0">
                <a:latin typeface="HelveticaNeueLTStd-Roman"/>
              </a:rPr>
              <a:t> </a:t>
            </a:r>
            <a:r>
              <a:rPr lang="en-US" dirty="0" err="1" smtClean="0">
                <a:latin typeface="HelveticaNeueLTStd-Roman"/>
              </a:rPr>
              <a:t>più</a:t>
            </a:r>
            <a:r>
              <a:rPr lang="en-US" dirty="0" smtClean="0">
                <a:latin typeface="HelveticaNeueLTStd-Roman"/>
              </a:rPr>
              <a:t> </a:t>
            </a:r>
            <a:r>
              <a:rPr lang="en-US" dirty="0" err="1" smtClean="0">
                <a:latin typeface="HelveticaNeueLTStd-Roman"/>
              </a:rPr>
              <a:t>lontano</a:t>
            </a:r>
            <a:endParaRPr lang="en-US" dirty="0" smtClean="0">
              <a:latin typeface="HelveticaNeueLTStd-Roman"/>
            </a:endParaRPr>
          </a:p>
          <a:p>
            <a:pPr marL="342900" indent="-342900">
              <a:buClr>
                <a:schemeClr val="accent2"/>
              </a:buClr>
              <a:buFont typeface="Wingdings" panose="05000000000000000000" pitchFamily="2" charset="2"/>
              <a:buChar char="§"/>
            </a:pPr>
            <a:endParaRPr lang="en-US" dirty="0">
              <a:latin typeface="HelveticaNeueLTStd-Roman"/>
            </a:endParaRPr>
          </a:p>
          <a:p>
            <a:pPr marL="342900" indent="-342900">
              <a:buClr>
                <a:schemeClr val="accent2"/>
              </a:buClr>
              <a:buFont typeface="Wingdings" panose="05000000000000000000" pitchFamily="2" charset="2"/>
              <a:buChar char="§"/>
            </a:pPr>
            <a:r>
              <a:rPr lang="en-US" dirty="0" err="1" smtClean="0">
                <a:latin typeface="HelveticaNeueLTStd-Roman"/>
              </a:rPr>
              <a:t>Inoltre</a:t>
            </a:r>
            <a:r>
              <a:rPr lang="en-US" dirty="0" smtClean="0">
                <a:latin typeface="HelveticaNeueLTStd-Roman"/>
              </a:rPr>
              <a:t> la </a:t>
            </a:r>
            <a:r>
              <a:rPr lang="en-US" dirty="0">
                <a:latin typeface="HelveticaNeueLTStd-Roman"/>
              </a:rPr>
              <a:t>base di A </a:t>
            </a:r>
            <a:r>
              <a:rPr lang="en-US" dirty="0" err="1" smtClean="0">
                <a:latin typeface="HelveticaNeueLTStd-Roman"/>
              </a:rPr>
              <a:t>copre</a:t>
            </a:r>
            <a:r>
              <a:rPr lang="en-US" dirty="0" smtClean="0">
                <a:latin typeface="HelveticaNeueLTStd-Roman"/>
              </a:rPr>
              <a:t> la </a:t>
            </a:r>
            <a:r>
              <a:rPr lang="en-US" dirty="0" err="1" smtClean="0">
                <a:latin typeface="HelveticaNeueLTStd-Roman"/>
              </a:rPr>
              <a:t>stessa</a:t>
            </a:r>
            <a:r>
              <a:rPr lang="en-US" dirty="0" smtClean="0">
                <a:latin typeface="HelveticaNeueLTStd-Roman"/>
              </a:rPr>
              <a:t> </a:t>
            </a:r>
            <a:r>
              <a:rPr lang="en-US" dirty="0" err="1" smtClean="0">
                <a:latin typeface="HelveticaNeueLTStd-Roman"/>
              </a:rPr>
              <a:t>quantità</a:t>
            </a:r>
            <a:r>
              <a:rPr lang="en-US" dirty="0" smtClean="0">
                <a:latin typeface="HelveticaNeueLTStd-Roman"/>
              </a:rPr>
              <a:t> di tessitura di C</a:t>
            </a:r>
            <a:endParaRPr lang="it-IT" dirty="0"/>
          </a:p>
        </p:txBody>
      </p:sp>
      <p:sp>
        <p:nvSpPr>
          <p:cNvPr id="50" name="Text Box 3"/>
          <p:cNvSpPr txBox="1">
            <a:spLocks noChangeArrowheads="1"/>
          </p:cNvSpPr>
          <p:nvPr/>
        </p:nvSpPr>
        <p:spPr bwMode="auto">
          <a:xfrm>
            <a:off x="412750" y="4221163"/>
            <a:ext cx="387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latin typeface="Arial" panose="020B0604020202020204" pitchFamily="34" charset="0"/>
              </a:rPr>
              <a:t>A</a:t>
            </a:r>
          </a:p>
        </p:txBody>
      </p:sp>
      <p:sp>
        <p:nvSpPr>
          <p:cNvPr id="51" name="Text Box 4"/>
          <p:cNvSpPr txBox="1">
            <a:spLocks noChangeArrowheads="1"/>
          </p:cNvSpPr>
          <p:nvPr/>
        </p:nvSpPr>
        <p:spPr bwMode="auto">
          <a:xfrm>
            <a:off x="2257425" y="2770188"/>
            <a:ext cx="40748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smtClean="0">
                <a:latin typeface="Arial" panose="020B0604020202020204" pitchFamily="34" charset="0"/>
              </a:rPr>
              <a:t>C</a:t>
            </a:r>
            <a:endParaRPr lang="it-IT" altLang="it-IT" dirty="0">
              <a:latin typeface="Arial" panose="020B0604020202020204" pitchFamily="34" charset="0"/>
            </a:endParaRPr>
          </a:p>
        </p:txBody>
      </p:sp>
    </p:spTree>
    <p:extLst>
      <p:ext uri="{BB962C8B-B14F-4D97-AF65-F5344CB8AC3E}">
        <p14:creationId xmlns:p14="http://schemas.microsoft.com/office/powerpoint/2010/main" val="39950076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Times"/>
        <a:ea typeface="MS PGothic"/>
        <a:cs typeface="Arial"/>
      </a:majorFont>
      <a:minorFont>
        <a:latin typeface="Times"/>
        <a:ea typeface="MS PGothi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60755</TotalTime>
  <Words>2211</Words>
  <Application>Microsoft Office PowerPoint</Application>
  <PresentationFormat>On-screen Show (4:3)</PresentationFormat>
  <Paragraphs>205</Paragraphs>
  <Slides>24</Slides>
  <Notes>21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MS PGothic</vt:lpstr>
      <vt:lpstr>MS PGothic</vt:lpstr>
      <vt:lpstr>Arial</vt:lpstr>
      <vt:lpstr>Cambria Math</vt:lpstr>
      <vt:lpstr>HelveticaNeueLTStd-Roman</vt:lpstr>
      <vt:lpstr>LegacySerifStd-Book</vt:lpstr>
      <vt:lpstr>LegacySerifStd-BookItalic</vt:lpstr>
      <vt:lpstr>Times</vt:lpstr>
      <vt:lpstr>Wingdings</vt:lpstr>
      <vt:lpstr>1_Default Design</vt:lpstr>
      <vt:lpstr>4_Default Design</vt:lpstr>
      <vt:lpstr>Psicologia dei processi cognitivi 1 Percezione 042PS-2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Adri</dc:creator>
  <cp:lastModifiedBy>Carlo</cp:lastModifiedBy>
  <cp:revision>893</cp:revision>
  <dcterms:created xsi:type="dcterms:W3CDTF">2010-11-07T22:02:08Z</dcterms:created>
  <dcterms:modified xsi:type="dcterms:W3CDTF">2019-04-16T13:54:29Z</dcterms:modified>
</cp:coreProperties>
</file>