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56" r:id="rId7"/>
    <p:sldId id="265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5B265-E53D-45D4-9DCB-87DC0A4EA157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51DC5-EACF-4229-9B4B-5AC8EC9AE18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9182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151DC5-EACF-4229-9B4B-5AC8EC9AE18E}" type="slidenum">
              <a:rPr lang="it-IT" smtClean="0"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951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1300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651101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12099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074131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6238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9579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88475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64024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147044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25586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A6AC-C722-4EDA-8D6A-FD1075A637B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9462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6FA6AC-C722-4EDA-8D6A-FD1075A637B2}" type="datetimeFigureOut">
              <a:rPr lang="it-IT" smtClean="0"/>
              <a:t>29/04/2019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B9BBE-A66A-4BDC-AB91-8A4DDD7889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71388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ChangeArrowheads="1"/>
          </p:cNvSpPr>
          <p:nvPr/>
        </p:nvSpPr>
        <p:spPr bwMode="auto">
          <a:xfrm>
            <a:off x="685800" y="533400"/>
            <a:ext cx="7772400" cy="1143000"/>
          </a:xfrm>
          <a:prstGeom prst="rect">
            <a:avLst/>
          </a:prstGeom>
          <a:solidFill>
            <a:srgbClr val="CACEEE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66FF33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it-IT" altLang="it-IT" sz="3800" b="1">
                <a:solidFill>
                  <a:srgbClr val="000080"/>
                </a:solidFill>
                <a:latin typeface="Garamond" pitchFamily="18" charset="0"/>
              </a:rPr>
              <a:t>BILANCIO IN FORMA ABBREVIATA </a:t>
            </a:r>
            <a:r>
              <a:rPr lang="it-IT" altLang="it-IT" sz="3400" b="1">
                <a:solidFill>
                  <a:srgbClr val="000080"/>
                </a:solidFill>
                <a:latin typeface="Garamond" pitchFamily="18" charset="0"/>
              </a:rPr>
              <a:t>(art. 2435-bis c.c.)</a:t>
            </a:r>
            <a:endParaRPr lang="it-IT" altLang="it-IT" sz="4400">
              <a:solidFill>
                <a:schemeClr val="tx2"/>
              </a:solidFill>
            </a:endParaRPr>
          </a:p>
        </p:txBody>
      </p:sp>
      <p:sp>
        <p:nvSpPr>
          <p:cNvPr id="151555" name="Rectangle 3"/>
          <p:cNvSpPr>
            <a:spLocks noChangeArrowheads="1"/>
          </p:cNvSpPr>
          <p:nvPr/>
        </p:nvSpPr>
        <p:spPr bwMode="auto">
          <a:xfrm>
            <a:off x="685800" y="2132856"/>
            <a:ext cx="8007350" cy="2952328"/>
          </a:xfrm>
          <a:prstGeom prst="rect">
            <a:avLst/>
          </a:prstGeom>
          <a:solidFill>
            <a:srgbClr val="002060"/>
          </a:solidFill>
          <a:ln>
            <a:noFill/>
          </a:ln>
          <a:effectLst/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  <a:t>Le società possono redigere il bilancio in forma abbreviata quando, nel primo esercizio o per due esercizi consecutivi, </a:t>
            </a:r>
            <a:r>
              <a:rPr lang="it-IT" altLang="it-IT" sz="3400" b="1" dirty="0">
                <a:solidFill>
                  <a:srgbClr val="66FF33"/>
                </a:solidFill>
                <a:latin typeface="Garamond" pitchFamily="18" charset="0"/>
              </a:rPr>
              <a:t>non superino</a:t>
            </a:r>
            <a: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it-IT" altLang="it-IT" sz="3400" b="1" dirty="0">
                <a:solidFill>
                  <a:srgbClr val="66FF33"/>
                </a:solidFill>
                <a:latin typeface="Garamond" pitchFamily="18" charset="0"/>
              </a:rPr>
              <a:t>due</a:t>
            </a:r>
            <a: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  <a:t> </a:t>
            </a:r>
            <a:r>
              <a:rPr lang="it-IT" altLang="it-IT" sz="3400" b="1" dirty="0">
                <a:solidFill>
                  <a:srgbClr val="66FF33"/>
                </a:solidFill>
                <a:latin typeface="Garamond" pitchFamily="18" charset="0"/>
              </a:rPr>
              <a:t>dei seguenti limiti:</a:t>
            </a:r>
            <a:endParaRPr lang="it-IT" altLang="it-IT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917881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555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-819472"/>
            <a:ext cx="8229600" cy="1143000"/>
          </a:xfrm>
        </p:spPr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Le società che </a:t>
            </a:r>
            <a:r>
              <a:rPr lang="it-IT" dirty="0" smtClean="0"/>
              <a:t>redigono </a:t>
            </a:r>
            <a:r>
              <a:rPr lang="it-IT" dirty="0"/>
              <a:t>il bilancio in forma abbreviata </a:t>
            </a:r>
            <a:r>
              <a:rPr lang="it-IT" dirty="0">
                <a:solidFill>
                  <a:srgbClr val="FF0000"/>
                </a:solidFill>
              </a:rPr>
              <a:t>devono redigerlo in forma ordinaria quando per il secondo esercizio consecutivo abbiano superato due dei limiti indicati nel primo comma</a:t>
            </a:r>
            <a:r>
              <a:rPr lang="it-IT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22796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Rectangle 2"/>
          <p:cNvSpPr>
            <a:spLocks noChangeArrowheads="1"/>
          </p:cNvSpPr>
          <p:nvPr/>
        </p:nvSpPr>
        <p:spPr bwMode="auto">
          <a:xfrm>
            <a:off x="685800" y="1371600"/>
            <a:ext cx="845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  <a:t>	totale dell’attivo: 4.400.000 euro;</a:t>
            </a:r>
            <a:b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</a:br>
            <a:endParaRPr lang="it-IT" altLang="it-IT" sz="2800" dirty="0">
              <a:solidFill>
                <a:srgbClr val="FFFF00"/>
              </a:solidFill>
            </a:endParaRPr>
          </a:p>
        </p:txBody>
      </p:sp>
      <p:sp>
        <p:nvSpPr>
          <p:cNvPr id="176131" name="Rectangle 3"/>
          <p:cNvSpPr>
            <a:spLocks noChangeArrowheads="1"/>
          </p:cNvSpPr>
          <p:nvPr/>
        </p:nvSpPr>
        <p:spPr bwMode="auto">
          <a:xfrm>
            <a:off x="685800" y="2743200"/>
            <a:ext cx="8458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  <a:t>	ricavi delle vendite e delle 				prestazioni: 8.800.000 euro;</a:t>
            </a:r>
            <a:b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</a:br>
            <a:endParaRPr lang="it-IT" altLang="it-IT" sz="3400" b="1" dirty="0">
              <a:solidFill>
                <a:srgbClr val="FFFF00"/>
              </a:solidFill>
              <a:latin typeface="Garamond" pitchFamily="18" charset="0"/>
            </a:endParaRPr>
          </a:p>
        </p:txBody>
      </p:sp>
      <p:sp>
        <p:nvSpPr>
          <p:cNvPr id="176132" name="Rectangle 4"/>
          <p:cNvSpPr>
            <a:spLocks noChangeArrowheads="1"/>
          </p:cNvSpPr>
          <p:nvPr/>
        </p:nvSpPr>
        <p:spPr bwMode="auto">
          <a:xfrm>
            <a:off x="685800" y="4343400"/>
            <a:ext cx="8458200" cy="914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0"/>
              </a:spcBef>
              <a:buFont typeface="Wingdings" pitchFamily="2" charset="2"/>
              <a:buChar char="Ø"/>
            </a:pPr>
            <a: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  <a:t>	dipendenti occupati in media durante 		l’esercizio: 50 unità. </a:t>
            </a:r>
            <a:b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</a:br>
            <a: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  <a:t/>
            </a:r>
            <a:b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</a:br>
            <a:endParaRPr lang="it-IT" altLang="it-IT" sz="3400" b="1" dirty="0">
              <a:solidFill>
                <a:srgbClr val="FFFF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2354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6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6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6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130" grpId="0" autoUpdateAnimBg="0"/>
      <p:bldP spid="176131" grpId="0" autoUpdateAnimBg="0"/>
      <p:bldP spid="17613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ChangeArrowheads="1"/>
          </p:cNvSpPr>
          <p:nvPr/>
        </p:nvSpPr>
        <p:spPr bwMode="auto">
          <a:xfrm>
            <a:off x="609600" y="2971800"/>
            <a:ext cx="80073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sz="3400" b="1" dirty="0">
                <a:solidFill>
                  <a:srgbClr val="FFFF00"/>
                </a:solidFill>
                <a:latin typeface="Garamond" pitchFamily="18" charset="0"/>
              </a:rPr>
              <a:t>Nel bilancio in forma abbreviata lo Stato Patrimoniale comprende solo le voci contrassegnate nell’art. 2424 con </a:t>
            </a:r>
            <a:r>
              <a:rPr lang="it-IT" altLang="it-IT" sz="3400" b="1" u="sng" dirty="0">
                <a:solidFill>
                  <a:srgbClr val="FFFF00"/>
                </a:solidFill>
                <a:latin typeface="Garamond" pitchFamily="18" charset="0"/>
              </a:rPr>
              <a:t>lettere maiuscole e numeri romani.</a:t>
            </a:r>
            <a:endParaRPr lang="it-IT" altLang="it-IT" sz="2800" u="sng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63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762000" y="332656"/>
            <a:ext cx="8007350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b="1" dirty="0" smtClean="0">
                <a:solidFill>
                  <a:srgbClr val="FFFF00"/>
                </a:solidFill>
              </a:rPr>
              <a:t>le voci A (crediti per capitale sottoscritto) e D (ratei e risconti) dell'attivo possono essere comprese nella voce CII (crediti);</a:t>
            </a:r>
          </a:p>
          <a:p>
            <a:pPr algn="just">
              <a:spcBef>
                <a:spcPct val="0"/>
              </a:spcBef>
              <a:buFontTx/>
              <a:buNone/>
            </a:pPr>
            <a:endParaRPr lang="it-IT" altLang="it-IT" b="1" dirty="0" smtClean="0">
              <a:solidFill>
                <a:srgbClr val="FFFF00"/>
              </a:solidFill>
            </a:endParaRPr>
          </a:p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b="1" dirty="0" smtClean="0">
                <a:solidFill>
                  <a:srgbClr val="FFFF00"/>
                </a:solidFill>
              </a:rPr>
              <a:t> la voce E (Ratei e risconti) del passivo può essere compresa nella voce D (Debiti); </a:t>
            </a:r>
            <a:endParaRPr lang="it-IT" altLang="it-IT" b="1" dirty="0">
              <a:solidFill>
                <a:srgbClr val="FFFF00"/>
              </a:solidFill>
            </a:endParaRPr>
          </a:p>
        </p:txBody>
      </p:sp>
      <p:sp>
        <p:nvSpPr>
          <p:cNvPr id="178179" name="Rectangle 3"/>
          <p:cNvSpPr>
            <a:spLocks noChangeArrowheads="1"/>
          </p:cNvSpPr>
          <p:nvPr/>
        </p:nvSpPr>
        <p:spPr bwMode="auto">
          <a:xfrm>
            <a:off x="762000" y="4495800"/>
            <a:ext cx="80073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8100">
                <a:solidFill>
                  <a:srgbClr val="FFFF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l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>
              <a:spcBef>
                <a:spcPct val="0"/>
              </a:spcBef>
              <a:buFontTx/>
              <a:buNone/>
            </a:pPr>
            <a:r>
              <a:rPr lang="it-IT" altLang="it-IT" b="1" dirty="0">
                <a:solidFill>
                  <a:srgbClr val="FFFF00"/>
                </a:solidFill>
                <a:cs typeface="Times New Roman" panose="02020603050405020304" pitchFamily="18" charset="0"/>
              </a:rPr>
              <a:t>Dai crediti iscritti nell’attivo circolante e dai debiti devono essere separatamente indicati quelli esigibili oltre l’esercizio successivo</a:t>
            </a:r>
            <a:r>
              <a:rPr lang="it-IT" altLang="it-IT" b="1" dirty="0">
                <a:solidFill>
                  <a:srgbClr val="FFFF00"/>
                </a:solidFill>
                <a:latin typeface="Garamond" pitchFamily="18" charset="0"/>
              </a:rPr>
              <a:t>.</a:t>
            </a:r>
            <a:endParaRPr lang="it-IT" altLang="it-IT" sz="28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819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78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8179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Titolo 1"/>
          <p:cNvSpPr>
            <a:spLocks noGrp="1"/>
          </p:cNvSpPr>
          <p:nvPr>
            <p:ph type="title"/>
          </p:nvPr>
        </p:nvSpPr>
        <p:spPr>
          <a:xfrm flipV="1">
            <a:off x="457200" y="-819472"/>
            <a:ext cx="8229600" cy="50405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endParaRPr lang="it-IT" altLang="it-IT" sz="3600" dirty="0" smtClean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5246043"/>
          </a:xfrm>
        </p:spPr>
        <p:txBody>
          <a:bodyPr>
            <a:normAutofit/>
          </a:bodyPr>
          <a:lstStyle/>
          <a:p>
            <a:pPr marL="0" indent="0">
              <a:buFontTx/>
              <a:buNone/>
              <a:defRPr/>
            </a:pPr>
            <a:r>
              <a:rPr lang="it-IT" sz="2800" dirty="0" smtClean="0">
                <a:solidFill>
                  <a:srgbClr val="FFFF00"/>
                </a:solidFill>
              </a:rPr>
              <a:t>Nel bilancio in forma abbreviata le seguenti voci del conto economico previste dall’art. 2425 possono essere raggruppate:</a:t>
            </a:r>
          </a:p>
          <a:p>
            <a:pPr>
              <a:defRPr/>
            </a:pPr>
            <a:r>
              <a:rPr lang="it-IT" sz="2800" dirty="0" smtClean="0">
                <a:solidFill>
                  <a:srgbClr val="FFFF00"/>
                </a:solidFill>
              </a:rPr>
              <a:t>A2 e A3 (</a:t>
            </a:r>
            <a:r>
              <a:rPr lang="it-IT" sz="2800" dirty="0" err="1" smtClean="0">
                <a:solidFill>
                  <a:srgbClr val="FFFF00"/>
                </a:solidFill>
              </a:rPr>
              <a:t>Var</a:t>
            </a:r>
            <a:r>
              <a:rPr lang="it-IT" sz="2800" dirty="0" smtClean="0">
                <a:solidFill>
                  <a:srgbClr val="FFFF00"/>
                </a:solidFill>
              </a:rPr>
              <a:t>. </a:t>
            </a:r>
            <a:r>
              <a:rPr lang="it-IT" sz="2800" dirty="0" err="1" smtClean="0">
                <a:solidFill>
                  <a:srgbClr val="FFFF00"/>
                </a:solidFill>
              </a:rPr>
              <a:t>rim</a:t>
            </a:r>
            <a:r>
              <a:rPr lang="it-IT" sz="2800" dirty="0" smtClean="0">
                <a:solidFill>
                  <a:srgbClr val="FFFF00"/>
                </a:solidFill>
              </a:rPr>
              <a:t>. </a:t>
            </a:r>
            <a:r>
              <a:rPr lang="it-IT" sz="2800" dirty="0" err="1" smtClean="0">
                <a:solidFill>
                  <a:srgbClr val="FFFF00"/>
                </a:solidFill>
              </a:rPr>
              <a:t>prod</a:t>
            </a:r>
            <a:r>
              <a:rPr lang="it-IT" sz="2800" dirty="0" smtClean="0">
                <a:solidFill>
                  <a:srgbClr val="FFFF00"/>
                </a:solidFill>
              </a:rPr>
              <a:t>. </a:t>
            </a:r>
            <a:r>
              <a:rPr lang="it-IT" sz="2800" dirty="0">
                <a:solidFill>
                  <a:srgbClr val="FFFF00"/>
                </a:solidFill>
              </a:rPr>
              <a:t>e</a:t>
            </a:r>
            <a:r>
              <a:rPr lang="it-IT" sz="2800" dirty="0" smtClean="0">
                <a:solidFill>
                  <a:srgbClr val="FFFF00"/>
                </a:solidFill>
              </a:rPr>
              <a:t> di LICO)</a:t>
            </a:r>
          </a:p>
          <a:p>
            <a:pPr>
              <a:defRPr/>
            </a:pPr>
            <a:r>
              <a:rPr lang="it-IT" sz="2800" dirty="0" smtClean="0">
                <a:solidFill>
                  <a:srgbClr val="FFFF00"/>
                </a:solidFill>
              </a:rPr>
              <a:t>B9(c), B9(d), B9(e) (Costi TFR, quiescenza, altri)</a:t>
            </a:r>
          </a:p>
          <a:p>
            <a:pPr>
              <a:defRPr/>
            </a:pPr>
            <a:r>
              <a:rPr lang="it-IT" sz="2800" dirty="0" smtClean="0">
                <a:solidFill>
                  <a:srgbClr val="FFFF00"/>
                </a:solidFill>
              </a:rPr>
              <a:t>B10(a), B10(b), B10(c) (</a:t>
            </a:r>
            <a:r>
              <a:rPr lang="it-IT" sz="2800" dirty="0" err="1" smtClean="0">
                <a:solidFill>
                  <a:srgbClr val="FFFF00"/>
                </a:solidFill>
              </a:rPr>
              <a:t>Amm.ti</a:t>
            </a:r>
            <a:r>
              <a:rPr lang="it-IT" sz="2800" dirty="0" smtClean="0">
                <a:solidFill>
                  <a:srgbClr val="FFFF00"/>
                </a:solidFill>
              </a:rPr>
              <a:t> e </a:t>
            </a:r>
            <a:r>
              <a:rPr lang="it-IT" sz="2800" dirty="0" err="1" smtClean="0">
                <a:solidFill>
                  <a:srgbClr val="FFFF00"/>
                </a:solidFill>
              </a:rPr>
              <a:t>svalut</a:t>
            </a:r>
            <a:r>
              <a:rPr lang="it-IT" sz="2800" dirty="0" smtClean="0">
                <a:solidFill>
                  <a:srgbClr val="FFFF00"/>
                </a:solidFill>
              </a:rPr>
              <a:t>. </a:t>
            </a:r>
            <a:r>
              <a:rPr lang="it-IT" sz="2800" dirty="0" err="1" smtClean="0">
                <a:solidFill>
                  <a:srgbClr val="FFFF00"/>
                </a:solidFill>
              </a:rPr>
              <a:t>Immobilizz</a:t>
            </a:r>
            <a:r>
              <a:rPr lang="it-IT" sz="2800" dirty="0" smtClean="0">
                <a:solidFill>
                  <a:srgbClr val="FFFF00"/>
                </a:solidFill>
              </a:rPr>
              <a:t>.)</a:t>
            </a:r>
          </a:p>
          <a:p>
            <a:pPr>
              <a:defRPr/>
            </a:pPr>
            <a:r>
              <a:rPr lang="it-IT" sz="2800" dirty="0" smtClean="0">
                <a:solidFill>
                  <a:srgbClr val="FFFF00"/>
                </a:solidFill>
              </a:rPr>
              <a:t>C16(b), C16(c) (proventi fin. </a:t>
            </a:r>
            <a:r>
              <a:rPr lang="it-IT" sz="2800" dirty="0">
                <a:solidFill>
                  <a:srgbClr val="FFFF00"/>
                </a:solidFill>
              </a:rPr>
              <a:t>d</a:t>
            </a:r>
            <a:r>
              <a:rPr lang="it-IT" sz="2800" dirty="0" smtClean="0">
                <a:solidFill>
                  <a:srgbClr val="FFFF00"/>
                </a:solidFill>
              </a:rPr>
              <a:t>a titoli)</a:t>
            </a:r>
          </a:p>
          <a:p>
            <a:pPr>
              <a:defRPr/>
            </a:pPr>
            <a:r>
              <a:rPr lang="it-IT" sz="2800" dirty="0" smtClean="0">
                <a:solidFill>
                  <a:srgbClr val="FFFF00"/>
                </a:solidFill>
              </a:rPr>
              <a:t>D18(a), D18(b), D18(c), D18(d) (</a:t>
            </a:r>
            <a:r>
              <a:rPr lang="it-IT" sz="2800" dirty="0" err="1" smtClean="0">
                <a:solidFill>
                  <a:srgbClr val="FFFF00"/>
                </a:solidFill>
              </a:rPr>
              <a:t>Rivalut</a:t>
            </a:r>
            <a:r>
              <a:rPr lang="it-IT" sz="2800" dirty="0" smtClean="0">
                <a:solidFill>
                  <a:srgbClr val="FFFF00"/>
                </a:solidFill>
              </a:rPr>
              <a:t>. Titoli e part.)</a:t>
            </a:r>
          </a:p>
          <a:p>
            <a:pPr>
              <a:defRPr/>
            </a:pPr>
            <a:r>
              <a:rPr lang="it-IT" sz="2800" dirty="0" smtClean="0">
                <a:solidFill>
                  <a:srgbClr val="FFFF00"/>
                </a:solidFill>
              </a:rPr>
              <a:t>D19(a), D19(b), D19(c), D19(d)  (</a:t>
            </a:r>
            <a:r>
              <a:rPr lang="it-IT" sz="2800" dirty="0" err="1" smtClean="0">
                <a:solidFill>
                  <a:srgbClr val="FFFF00"/>
                </a:solidFill>
              </a:rPr>
              <a:t>Svalut</a:t>
            </a:r>
            <a:r>
              <a:rPr lang="it-IT" sz="2800" dirty="0" smtClean="0">
                <a:solidFill>
                  <a:srgbClr val="FFFF00"/>
                </a:solidFill>
              </a:rPr>
              <a:t>. Titoli e part.)</a:t>
            </a:r>
            <a:endParaRPr lang="it-IT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297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0"/>
            <a:ext cx="7772400" cy="548680"/>
          </a:xfrm>
          <a:solidFill>
            <a:srgbClr val="CACEEE"/>
          </a:solidFill>
          <a:ln>
            <a:noFill/>
          </a:ln>
          <a:effectLst>
            <a:outerShdw dist="107763" dir="2700000" algn="ctr" rotWithShape="0">
              <a:schemeClr val="bg2"/>
            </a:outerShdw>
          </a:effectLst>
          <a:extLst>
            <a:ext uri="{91240B29-F687-4F45-9708-019B960494DF}">
              <a14:hiddenLine xmlns:a14="http://schemas.microsoft.com/office/drawing/2010/main" w="57150">
                <a:solidFill>
                  <a:srgbClr val="66FF33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normAutofit fontScale="90000"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it-IT" sz="3200" b="1" dirty="0" smtClean="0">
                <a:solidFill>
                  <a:srgbClr val="000080"/>
                </a:solidFill>
                <a:latin typeface="Garamond" pitchFamily="18" charset="0"/>
                <a:ea typeface="+mn-ea"/>
                <a:cs typeface="+mn-cs"/>
              </a:rPr>
              <a:t>Nota integrativa (1)</a:t>
            </a:r>
            <a:endParaRPr lang="it-IT" sz="3200" b="1" dirty="0">
              <a:solidFill>
                <a:srgbClr val="000080"/>
              </a:solidFill>
              <a:latin typeface="Garamond" pitchFamily="18" charset="0"/>
              <a:ea typeface="+mn-ea"/>
              <a:cs typeface="+mn-cs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683568" y="692696"/>
            <a:ext cx="7776864" cy="5688632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2800" u="sng" dirty="0"/>
              <a:t>la </a:t>
            </a:r>
            <a:r>
              <a:rPr lang="it-IT" sz="2800" b="1" u="sng" dirty="0"/>
              <a:t>nota integrativa </a:t>
            </a:r>
            <a:r>
              <a:rPr lang="it-IT" sz="2800" dirty="0"/>
              <a:t>fornisce le indicazioni richieste dal primo comma dell’articolo 2427, </a:t>
            </a:r>
            <a:r>
              <a:rPr lang="it-IT" sz="2800" dirty="0" smtClean="0"/>
              <a:t>numeri: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000" dirty="0" smtClean="0"/>
              <a:t> </a:t>
            </a:r>
            <a:r>
              <a:rPr lang="it-IT" sz="3000" dirty="0"/>
              <a:t>1</a:t>
            </a:r>
            <a:r>
              <a:rPr lang="it-IT" sz="3000" dirty="0" smtClean="0"/>
              <a:t>) (criteri di valutazione),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000" dirty="0" smtClean="0"/>
              <a:t> </a:t>
            </a:r>
            <a:r>
              <a:rPr lang="it-IT" sz="3000" dirty="0"/>
              <a:t>2</a:t>
            </a:r>
            <a:r>
              <a:rPr lang="it-IT" sz="3000" dirty="0" smtClean="0"/>
              <a:t>) (movimenti delle immobilizzazioni),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000" dirty="0" smtClean="0"/>
              <a:t> </a:t>
            </a:r>
            <a:r>
              <a:rPr lang="it-IT" sz="3000" dirty="0"/>
              <a:t>6</a:t>
            </a:r>
            <a:r>
              <a:rPr lang="it-IT" sz="3000" dirty="0" smtClean="0"/>
              <a:t>) (</a:t>
            </a:r>
            <a:r>
              <a:rPr lang="it-IT" altLang="it-IT" sz="3000" dirty="0" smtClean="0">
                <a:solidFill>
                  <a:schemeClr val="tx1"/>
                </a:solidFill>
              </a:rPr>
              <a:t>dei </a:t>
            </a:r>
            <a:r>
              <a:rPr lang="it-IT" altLang="it-IT" sz="3000" dirty="0">
                <a:solidFill>
                  <a:schemeClr val="tx1"/>
                </a:solidFill>
              </a:rPr>
              <a:t>debiti di durata residua superiore a 5 anni, e dei debiti assistiti da garanzie reali su beni sociali </a:t>
            </a:r>
            <a:r>
              <a:rPr lang="it-IT" sz="3000" dirty="0">
                <a:solidFill>
                  <a:schemeClr val="tx1"/>
                </a:solidFill>
              </a:rPr>
              <a:t>con specifica indicazione della natura delle garanzie</a:t>
            </a:r>
            <a:r>
              <a:rPr lang="it-IT" sz="3000" dirty="0" smtClean="0"/>
              <a:t>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000" dirty="0" smtClean="0"/>
              <a:t>8) (</a:t>
            </a:r>
            <a:r>
              <a:rPr lang="it-IT" altLang="it-IT" sz="3000" dirty="0" smtClean="0">
                <a:solidFill>
                  <a:schemeClr val="tx1"/>
                </a:solidFill>
              </a:rPr>
              <a:t>Analiticamente </a:t>
            </a:r>
            <a:r>
              <a:rPr lang="it-IT" altLang="it-IT" sz="3000" dirty="0">
                <a:solidFill>
                  <a:schemeClr val="tx1"/>
                </a:solidFill>
              </a:rPr>
              <a:t>l’ammontare degli oneri finanziari </a:t>
            </a:r>
            <a:r>
              <a:rPr lang="it-IT" altLang="it-IT" sz="3000" dirty="0" smtClean="0">
                <a:solidFill>
                  <a:schemeClr val="tx1"/>
                </a:solidFill>
              </a:rPr>
              <a:t>capitalizzati)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000" dirty="0" smtClean="0"/>
              <a:t> </a:t>
            </a:r>
            <a:r>
              <a:rPr lang="it-IT" sz="3000" dirty="0"/>
              <a:t>9</a:t>
            </a:r>
            <a:r>
              <a:rPr lang="it-IT" sz="3000" dirty="0" smtClean="0"/>
              <a:t>) </a:t>
            </a:r>
            <a:r>
              <a:rPr lang="it-IT" sz="3000" dirty="0" smtClean="0">
                <a:solidFill>
                  <a:schemeClr val="tx1"/>
                </a:solidFill>
              </a:rPr>
              <a:t>( </a:t>
            </a:r>
            <a:r>
              <a:rPr lang="it-IT" altLang="it-IT" sz="3000" dirty="0">
                <a:solidFill>
                  <a:schemeClr val="tx1"/>
                </a:solidFill>
              </a:rPr>
              <a:t>Impegni, garanzie e passività potenziali non risultanti dallo stato patrimoniale; </a:t>
            </a:r>
            <a:r>
              <a:rPr lang="it-IT" altLang="it-IT" sz="3000" dirty="0" smtClean="0">
                <a:solidFill>
                  <a:schemeClr val="tx1"/>
                </a:solidFill>
              </a:rPr>
              <a:t>Impegni </a:t>
            </a:r>
            <a:r>
              <a:rPr lang="it-IT" altLang="it-IT" sz="3000" dirty="0">
                <a:solidFill>
                  <a:schemeClr val="tx1"/>
                </a:solidFill>
              </a:rPr>
              <a:t>in materia di trattamenti di quiescenza e </a:t>
            </a:r>
            <a:r>
              <a:rPr lang="it-IT" altLang="it-IT" sz="3000" dirty="0" smtClean="0">
                <a:solidFill>
                  <a:schemeClr val="tx1"/>
                </a:solidFill>
              </a:rPr>
              <a:t>simili)</a:t>
            </a:r>
            <a:endParaRPr lang="it-IT" altLang="it-IT" sz="300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it-IT" sz="3000" dirty="0" smtClean="0"/>
              <a:t>13) (</a:t>
            </a:r>
            <a:r>
              <a:rPr lang="it-IT" altLang="it-IT" sz="3000" dirty="0">
                <a:solidFill>
                  <a:schemeClr val="tx1"/>
                </a:solidFill>
              </a:rPr>
              <a:t>Importo e natura di singoli ricavi o costi di entità o incidenza eccezionali</a:t>
            </a:r>
            <a:r>
              <a:rPr lang="it-IT" altLang="it-IT" sz="3000" dirty="0">
                <a:solidFill>
                  <a:schemeClr val="hlink"/>
                </a:solidFill>
              </a:rPr>
              <a:t> </a:t>
            </a:r>
            <a:r>
              <a:rPr lang="it-IT" altLang="it-IT" sz="3000" dirty="0" smtClean="0">
                <a:solidFill>
                  <a:schemeClr val="hlink"/>
                </a:solidFill>
              </a:rPr>
              <a:t>)</a:t>
            </a:r>
            <a:endParaRPr lang="it-IT" altLang="it-IT" sz="3000" dirty="0">
              <a:solidFill>
                <a:schemeClr val="hlink"/>
              </a:solidFill>
            </a:endParaRPr>
          </a:p>
          <a:p>
            <a:pPr algn="just"/>
            <a:endParaRPr lang="it-IT" sz="2800" dirty="0"/>
          </a:p>
        </p:txBody>
      </p:sp>
    </p:spTree>
    <p:extLst>
      <p:ext uri="{BB962C8B-B14F-4D97-AF65-F5344CB8AC3E}">
        <p14:creationId xmlns:p14="http://schemas.microsoft.com/office/powerpoint/2010/main" val="90501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7869560" cy="792088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 sz="3200" dirty="0" smtClean="0"/>
              <a:t>Nota integrativa (2)</a:t>
            </a:r>
            <a:endParaRPr lang="it-IT" sz="3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/>
          </a:bodyPr>
          <a:lstStyle/>
          <a:p>
            <a:pPr marL="457200" indent="-457200" algn="just"/>
            <a:r>
              <a:rPr lang="it-IT" sz="2000" dirty="0" smtClean="0"/>
              <a:t>15) (</a:t>
            </a:r>
            <a:r>
              <a:rPr lang="it-IT" altLang="it-IT" sz="2000" dirty="0"/>
              <a:t>Numero medio dei </a:t>
            </a:r>
            <a:r>
              <a:rPr lang="it-IT" altLang="it-IT" sz="2000" dirty="0" smtClean="0"/>
              <a:t>dipendenti)</a:t>
            </a:r>
            <a:endParaRPr lang="it-IT" altLang="it-IT" sz="2000" dirty="0"/>
          </a:p>
          <a:p>
            <a:pPr marL="457200" indent="-457200" algn="just"/>
            <a:r>
              <a:rPr lang="it-IT" sz="2000" dirty="0" smtClean="0"/>
              <a:t> 16) (</a:t>
            </a:r>
            <a:r>
              <a:rPr lang="it-IT" altLang="it-IT" sz="2000" dirty="0" smtClean="0"/>
              <a:t>Ammontare </a:t>
            </a:r>
            <a:r>
              <a:rPr lang="it-IT" altLang="it-IT" sz="2000" dirty="0"/>
              <a:t>dei compensi di </a:t>
            </a:r>
            <a:r>
              <a:rPr lang="it-IT" altLang="it-IT" sz="2000" dirty="0" smtClean="0"/>
              <a:t>amministratori e sindaci, dei </a:t>
            </a:r>
            <a:r>
              <a:rPr lang="it-IT" altLang="it-IT" sz="2000" dirty="0"/>
              <a:t>crediti concessi agli stessi (e relative </a:t>
            </a:r>
            <a:r>
              <a:rPr lang="it-IT" altLang="it-IT" sz="2000" dirty="0" smtClean="0"/>
              <a:t>condizioni)</a:t>
            </a:r>
          </a:p>
          <a:p>
            <a:pPr marL="457200" indent="-457200" algn="just"/>
            <a:r>
              <a:rPr lang="it-IT" sz="2000" dirty="0" smtClean="0"/>
              <a:t> </a:t>
            </a:r>
            <a:r>
              <a:rPr lang="it-IT" sz="2000" dirty="0"/>
              <a:t>22-bis</a:t>
            </a:r>
            <a:r>
              <a:rPr lang="it-IT" sz="2000" dirty="0" smtClean="0"/>
              <a:t>) (</a:t>
            </a:r>
            <a:r>
              <a:rPr lang="it-IT" altLang="it-IT" sz="2000" dirty="0" smtClean="0"/>
              <a:t>le </a:t>
            </a:r>
            <a:r>
              <a:rPr lang="it-IT" altLang="it-IT" sz="2000" dirty="0"/>
              <a:t>operazioni realizzate con parti correlate,</a:t>
            </a:r>
            <a:r>
              <a:rPr lang="it-IT" altLang="it-IT" sz="2000" dirty="0">
                <a:solidFill>
                  <a:schemeClr val="hlink"/>
                </a:solidFill>
              </a:rPr>
              <a:t> </a:t>
            </a:r>
            <a:r>
              <a:rPr lang="it-IT" altLang="it-IT" sz="2000" dirty="0"/>
              <a:t>qualora le stesse siano rilevanti e non siano state concluse a normali condizioni di </a:t>
            </a:r>
            <a:r>
              <a:rPr lang="it-IT" altLang="it-IT" sz="2000" dirty="0" smtClean="0"/>
              <a:t>mercato)</a:t>
            </a:r>
            <a:endParaRPr lang="it-IT" altLang="it-IT" sz="2000" dirty="0"/>
          </a:p>
          <a:p>
            <a:pPr marL="457200" indent="-457200" algn="just"/>
            <a:r>
              <a:rPr lang="it-IT" sz="2000" dirty="0" smtClean="0"/>
              <a:t> 22-ter) (</a:t>
            </a:r>
            <a:r>
              <a:rPr lang="it-IT" altLang="it-IT" sz="2000" dirty="0" smtClean="0"/>
              <a:t>la </a:t>
            </a:r>
            <a:r>
              <a:rPr lang="it-IT" altLang="it-IT" sz="2000" dirty="0"/>
              <a:t>natura e l'obiettivo economico di accordi non risultanti dallo stato </a:t>
            </a:r>
            <a:r>
              <a:rPr lang="it-IT" altLang="it-IT" sz="2000" dirty="0" smtClean="0"/>
              <a:t>patrimoniale</a:t>
            </a:r>
            <a:r>
              <a:rPr lang="it-IT" altLang="it-IT" sz="2000" dirty="0"/>
              <a:t>)</a:t>
            </a:r>
            <a:endParaRPr lang="it-IT" sz="2000" dirty="0" smtClean="0"/>
          </a:p>
          <a:p>
            <a:pPr marL="457200" indent="-457200" algn="just"/>
            <a:r>
              <a:rPr lang="it-IT" sz="2000" dirty="0" smtClean="0"/>
              <a:t>22-quater (Natura </a:t>
            </a:r>
            <a:r>
              <a:rPr lang="it-IT" sz="2000" dirty="0"/>
              <a:t>ed effetto patrimoniale, finanziario ed economico dei fatti di rilievo intervenuti dopo la chiusura </a:t>
            </a:r>
            <a:r>
              <a:rPr lang="it-IT" sz="2000" dirty="0" smtClean="0"/>
              <a:t>dell’esercizio)</a:t>
            </a:r>
          </a:p>
          <a:p>
            <a:pPr marL="457200" indent="-457200" algn="just"/>
            <a:r>
              <a:rPr lang="it-IT" sz="2000" dirty="0" smtClean="0"/>
              <a:t>22-sexies</a:t>
            </a:r>
            <a:r>
              <a:rPr lang="it-IT" sz="2000" dirty="0"/>
              <a:t>), Nome e sede legale dell’impresa che redige il </a:t>
            </a:r>
            <a:r>
              <a:rPr lang="it-IT" sz="2000" dirty="0" err="1"/>
              <a:t>bil</a:t>
            </a:r>
            <a:r>
              <a:rPr lang="it-IT" sz="2000" dirty="0"/>
              <a:t>. consolidato </a:t>
            </a:r>
            <a:endParaRPr lang="it-IT" sz="2000" dirty="0" smtClean="0"/>
          </a:p>
          <a:p>
            <a:pPr marL="457200" indent="-457200" algn="just"/>
            <a:r>
              <a:rPr lang="it-IT" sz="2000" dirty="0" smtClean="0"/>
              <a:t>primo </a:t>
            </a:r>
            <a:r>
              <a:rPr lang="it-IT" sz="2000" dirty="0"/>
              <a:t>comma dell’articolo 2427-bis, numero 1</a:t>
            </a:r>
            <a:r>
              <a:rPr lang="it-IT" sz="2000" dirty="0" smtClean="0"/>
              <a:t>) ( </a:t>
            </a:r>
            <a:r>
              <a:rPr lang="it-IT" sz="2000" dirty="0"/>
              <a:t>Informazioni relative al «fair </a:t>
            </a:r>
            <a:r>
              <a:rPr lang="it-IT" sz="2000" dirty="0" err="1"/>
              <a:t>value</a:t>
            </a:r>
            <a:r>
              <a:rPr lang="it-IT" sz="2000" dirty="0"/>
              <a:t>» delle diverse categorie di strumenti finanziari </a:t>
            </a:r>
            <a:r>
              <a:rPr lang="it-IT" sz="2000" dirty="0" smtClean="0"/>
              <a:t>derivati).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2283158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ESONERO DALLA REDAZIONE DELLA</a:t>
            </a:r>
            <a:br>
              <a:rPr lang="it-IT" sz="2800" b="1" dirty="0" smtClean="0">
                <a:solidFill>
                  <a:srgbClr val="FF0000"/>
                </a:solidFill>
              </a:rPr>
            </a:br>
            <a:r>
              <a:rPr lang="it-IT" sz="2800" b="1" dirty="0" smtClean="0">
                <a:solidFill>
                  <a:srgbClr val="FF0000"/>
                </a:solidFill>
              </a:rPr>
              <a:t> RELAZIONE SULLA GESTIONE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Qualora </a:t>
            </a:r>
            <a:r>
              <a:rPr lang="it-IT" dirty="0"/>
              <a:t>le società </a:t>
            </a:r>
            <a:r>
              <a:rPr lang="it-IT" dirty="0" smtClean="0"/>
              <a:t>che redigono il bilancio in forma abbreviata forniscano </a:t>
            </a:r>
            <a:r>
              <a:rPr lang="it-IT" dirty="0"/>
              <a:t>nella nota integrativa le informazioni richieste dai numeri 3) e 4) dell'articolo </a:t>
            </a:r>
            <a:r>
              <a:rPr lang="it-IT" dirty="0" smtClean="0"/>
              <a:t>2428 (azioni proprie in possedute, acquistate</a:t>
            </a:r>
            <a:r>
              <a:rPr lang="it-IT" smtClean="0"/>
              <a:t>, vendute), </a:t>
            </a:r>
            <a:r>
              <a:rPr lang="it-IT" dirty="0"/>
              <a:t>esse </a:t>
            </a:r>
            <a:r>
              <a:rPr lang="it-IT" b="1" dirty="0">
                <a:solidFill>
                  <a:srgbClr val="C00000"/>
                </a:solidFill>
              </a:rPr>
              <a:t>sono esonerate dalla redazione della relazione sulla gestione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03783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DEROGHE ALL’ART. 2426 (CRITERI DI VALUTAZIONE)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pPr marL="0" indent="0" algn="just">
              <a:buNone/>
            </a:pP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Le </a:t>
            </a:r>
            <a:r>
              <a:rPr lang="it-IT" dirty="0"/>
              <a:t>società che redigono il bilancio in forma </a:t>
            </a:r>
            <a:r>
              <a:rPr lang="it-IT" dirty="0" smtClean="0"/>
              <a:t>abbreviata </a:t>
            </a:r>
            <a:r>
              <a:rPr lang="it-IT" dirty="0" smtClean="0">
                <a:solidFill>
                  <a:srgbClr val="FF0000"/>
                </a:solidFill>
              </a:rPr>
              <a:t>hanno </a:t>
            </a:r>
            <a:r>
              <a:rPr lang="it-IT" dirty="0">
                <a:solidFill>
                  <a:srgbClr val="FF0000"/>
                </a:solidFill>
              </a:rPr>
              <a:t>la </a:t>
            </a:r>
            <a:r>
              <a:rPr lang="it-IT" u="sng" dirty="0">
                <a:solidFill>
                  <a:srgbClr val="FF0000"/>
                </a:solidFill>
              </a:rPr>
              <a:t>facoltà</a:t>
            </a:r>
            <a:r>
              <a:rPr lang="it-IT" dirty="0">
                <a:solidFill>
                  <a:srgbClr val="FF0000"/>
                </a:solidFill>
              </a:rPr>
              <a:t> </a:t>
            </a:r>
            <a:r>
              <a:rPr lang="it-IT" dirty="0" smtClean="0">
                <a:solidFill>
                  <a:srgbClr val="FF0000"/>
                </a:solidFill>
              </a:rPr>
              <a:t>di iscrivere:</a:t>
            </a:r>
          </a:p>
          <a:p>
            <a:pPr algn="just"/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i titoli al costo di acquisto</a:t>
            </a:r>
            <a:r>
              <a:rPr lang="it-IT" dirty="0" smtClean="0">
                <a:solidFill>
                  <a:srgbClr val="FF0000"/>
                </a:solidFill>
              </a:rPr>
              <a:t>,</a:t>
            </a:r>
          </a:p>
          <a:p>
            <a:pPr algn="just"/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i crediti al valore di presumibile </a:t>
            </a:r>
            <a:r>
              <a:rPr lang="it-IT" dirty="0" smtClean="0">
                <a:solidFill>
                  <a:srgbClr val="FF0000"/>
                </a:solidFill>
              </a:rPr>
              <a:t>realizzo,</a:t>
            </a:r>
          </a:p>
          <a:p>
            <a:pPr algn="just"/>
            <a:r>
              <a:rPr lang="it-IT" dirty="0" smtClean="0">
                <a:solidFill>
                  <a:srgbClr val="FF0000"/>
                </a:solidFill>
              </a:rPr>
              <a:t> </a:t>
            </a:r>
            <a:r>
              <a:rPr lang="it-IT" dirty="0">
                <a:solidFill>
                  <a:srgbClr val="FF0000"/>
                </a:solidFill>
              </a:rPr>
              <a:t>i debiti al valore </a:t>
            </a:r>
            <a:r>
              <a:rPr lang="it-IT" dirty="0" smtClean="0">
                <a:solidFill>
                  <a:srgbClr val="FF0000"/>
                </a:solidFill>
              </a:rPr>
              <a:t>nominale</a:t>
            </a:r>
            <a:endParaRPr lang="it-IT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79276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609</Words>
  <Application>Microsoft Office PowerPoint</Application>
  <PresentationFormat>Presentazione su schermo (4:3)</PresentationFormat>
  <Paragraphs>45</Paragraphs>
  <Slides>10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1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Nota integrativa (1)</vt:lpstr>
      <vt:lpstr>Nota integrativa (2)</vt:lpstr>
      <vt:lpstr>ESONERO DALLA REDAZIONE DELLA  RELAZIONE SULLA GESTIONE</vt:lpstr>
      <vt:lpstr>DEROGHE ALL’ART. 2426 (CRITERI DI VALUTAZIONE)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Livio</dc:creator>
  <cp:lastModifiedBy>Livio</cp:lastModifiedBy>
  <cp:revision>20</cp:revision>
  <dcterms:created xsi:type="dcterms:W3CDTF">2018-04-11T20:02:06Z</dcterms:created>
  <dcterms:modified xsi:type="dcterms:W3CDTF">2019-04-29T09:32:01Z</dcterms:modified>
</cp:coreProperties>
</file>