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2C25-B927-45E6-BC95-486526D4FBD8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796C-D279-4524-942C-0685FF6AE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0768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2C25-B927-45E6-BC95-486526D4FBD8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796C-D279-4524-942C-0685FF6AE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5876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2C25-B927-45E6-BC95-486526D4FBD8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796C-D279-4524-942C-0685FF6AE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49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2C25-B927-45E6-BC95-486526D4FBD8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796C-D279-4524-942C-0685FF6AE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6240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2C25-B927-45E6-BC95-486526D4FBD8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796C-D279-4524-942C-0685FF6AE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3903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2C25-B927-45E6-BC95-486526D4FBD8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796C-D279-4524-942C-0685FF6AE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9818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2C25-B927-45E6-BC95-486526D4FBD8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796C-D279-4524-942C-0685FF6AE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568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2C25-B927-45E6-BC95-486526D4FBD8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796C-D279-4524-942C-0685FF6AE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5911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2C25-B927-45E6-BC95-486526D4FBD8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796C-D279-4524-942C-0685FF6AE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188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2C25-B927-45E6-BC95-486526D4FBD8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796C-D279-4524-942C-0685FF6AE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972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2C25-B927-45E6-BC95-486526D4FBD8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4796C-D279-4524-942C-0685FF6AE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35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22C25-B927-45E6-BC95-486526D4FBD8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4796C-D279-4524-942C-0685FF6AE0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30062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cercagiuridica.com/codici/indice.php?codice=Cod.Civ.2018&amp;search=esercizio" TargetMode="External"/><Relationship Id="rId2" Type="http://schemas.openxmlformats.org/officeDocument/2006/relationships/hyperlink" Target="https://www.ricercagiuridica.com/codici/indice.php?codice=Cod.Civ.2018&amp;search=micro-impres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ricercagiuridica.com/codici/indice.php?codice=Cod.Civ.2018&amp;search=superato" TargetMode="External"/><Relationship Id="rId5" Type="http://schemas.openxmlformats.org/officeDocument/2006/relationships/hyperlink" Target="https://www.ricercagiuridica.com/codici/indice.php?codice=Cod.Civ.2018&amp;search=abbiano" TargetMode="External"/><Relationship Id="rId4" Type="http://schemas.openxmlformats.org/officeDocument/2006/relationships/hyperlink" Target="https://www.ricercagiuridica.com/codici/indice.php?codice=Cod.Civ.2018&amp;search=esercizi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cercagiuridica.com/codici/indice.php?codice=Cod.Civ.2018&amp;search=micro-imprese" TargetMode="External"/><Relationship Id="rId2" Type="http://schemas.openxmlformats.org/officeDocument/2006/relationships/hyperlink" Target="https://www.ricercagiuridica.com/codici/indice.php?codice=Cod.Civ.2018&amp;search=bilanci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icercagiuridica.com/codici/indice.php?codice=Cod.Civ.2018&amp;search=dispost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cercagiuridica.com/codici/indice.php?codice=Cod.Civ.2018&amp;search=risultino" TargetMode="External"/><Relationship Id="rId2" Type="http://schemas.openxmlformats.org/officeDocument/2006/relationships/hyperlink" Target="https://www.ricercagiuridica.com/codici/indice.php?codice=Cod.Civ.2018&amp;search=patrimonial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icercagiuridica.com/codici/indice.php?codice=Cod.Civ.2018&amp;search=informazioni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476673"/>
            <a:ext cx="8424936" cy="936104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chemeClr val="bg1"/>
                </a:solidFill>
              </a:rPr>
              <a:t>Bilancio delle micro imprese (art. 2435 ter)</a:t>
            </a:r>
            <a:endParaRPr lang="it-IT" sz="2800" b="1" dirty="0"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844824"/>
            <a:ext cx="8424936" cy="4176464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3000" dirty="0" smtClean="0">
                <a:solidFill>
                  <a:schemeClr val="bg1"/>
                </a:solidFill>
              </a:rPr>
              <a:t>Sono </a:t>
            </a:r>
            <a:r>
              <a:rPr lang="it-IT" sz="3000" dirty="0">
                <a:solidFill>
                  <a:schemeClr val="bg1"/>
                </a:solidFill>
              </a:rPr>
              <a:t>considerate </a:t>
            </a:r>
            <a:r>
              <a:rPr lang="it-IT" sz="3000" dirty="0">
                <a:solidFill>
                  <a:schemeClr val="bg1"/>
                </a:solidFill>
                <a:hlinkClick r:id="rId2"/>
              </a:rPr>
              <a:t>micro-imprese</a:t>
            </a:r>
            <a:r>
              <a:rPr lang="it-IT" sz="3000" dirty="0">
                <a:solidFill>
                  <a:schemeClr val="bg1"/>
                </a:solidFill>
              </a:rPr>
              <a:t> le </a:t>
            </a:r>
            <a:r>
              <a:rPr lang="it-IT" sz="3000" dirty="0" smtClean="0">
                <a:solidFill>
                  <a:schemeClr val="bg1"/>
                </a:solidFill>
              </a:rPr>
              <a:t>società </a:t>
            </a:r>
            <a:r>
              <a:rPr lang="it-IT" sz="3000" dirty="0">
                <a:solidFill>
                  <a:schemeClr val="bg1"/>
                </a:solidFill>
              </a:rPr>
              <a:t>che nel primo </a:t>
            </a:r>
            <a:r>
              <a:rPr lang="it-IT" sz="3000" dirty="0">
                <a:solidFill>
                  <a:schemeClr val="bg1"/>
                </a:solidFill>
                <a:hlinkClick r:id="rId3"/>
              </a:rPr>
              <a:t>esercizio</a:t>
            </a:r>
            <a:r>
              <a:rPr lang="it-IT" sz="3000" dirty="0">
                <a:solidFill>
                  <a:schemeClr val="bg1"/>
                </a:solidFill>
              </a:rPr>
              <a:t> o, successivamente, per due </a:t>
            </a:r>
            <a:r>
              <a:rPr lang="it-IT" sz="3000" dirty="0">
                <a:solidFill>
                  <a:schemeClr val="bg1"/>
                </a:solidFill>
                <a:hlinkClick r:id="rId4"/>
              </a:rPr>
              <a:t>esercizi</a:t>
            </a:r>
            <a:r>
              <a:rPr lang="it-IT" sz="3000" dirty="0">
                <a:solidFill>
                  <a:schemeClr val="bg1"/>
                </a:solidFill>
              </a:rPr>
              <a:t> consecutivi, non </a:t>
            </a:r>
            <a:r>
              <a:rPr lang="it-IT" sz="3000" dirty="0">
                <a:solidFill>
                  <a:schemeClr val="bg1"/>
                </a:solidFill>
                <a:hlinkClick r:id="rId5"/>
              </a:rPr>
              <a:t>abbiano</a:t>
            </a:r>
            <a:r>
              <a:rPr lang="it-IT" sz="3000" dirty="0">
                <a:solidFill>
                  <a:schemeClr val="bg1"/>
                </a:solidFill>
              </a:rPr>
              <a:t> </a:t>
            </a:r>
            <a:r>
              <a:rPr lang="it-IT" sz="3000" dirty="0">
                <a:solidFill>
                  <a:schemeClr val="bg1"/>
                </a:solidFill>
                <a:hlinkClick r:id="rId6"/>
              </a:rPr>
              <a:t>superato</a:t>
            </a:r>
            <a:r>
              <a:rPr lang="it-IT" sz="3000" dirty="0">
                <a:solidFill>
                  <a:schemeClr val="bg1"/>
                </a:solidFill>
              </a:rPr>
              <a:t> </a:t>
            </a:r>
            <a:r>
              <a:rPr lang="it-IT" sz="3000" dirty="0" smtClean="0">
                <a:solidFill>
                  <a:schemeClr val="bg1"/>
                </a:solidFill>
              </a:rPr>
              <a:t>due dei </a:t>
            </a:r>
            <a:r>
              <a:rPr lang="it-IT" sz="3000" dirty="0">
                <a:solidFill>
                  <a:schemeClr val="bg1"/>
                </a:solidFill>
              </a:rPr>
              <a:t>seguenti </a:t>
            </a:r>
            <a:r>
              <a:rPr lang="it-IT" sz="3000" dirty="0" smtClean="0">
                <a:solidFill>
                  <a:schemeClr val="bg1"/>
                </a:solidFill>
              </a:rPr>
              <a:t>limiti:</a:t>
            </a:r>
          </a:p>
          <a:p>
            <a:pPr marL="514350" indent="-514350" algn="just">
              <a:buAutoNum type="arabicParenR"/>
            </a:pPr>
            <a:r>
              <a:rPr lang="it-IT" sz="3000" dirty="0" smtClean="0">
                <a:solidFill>
                  <a:srgbClr val="C00000"/>
                </a:solidFill>
              </a:rPr>
              <a:t>totale </a:t>
            </a:r>
            <a:r>
              <a:rPr lang="it-IT" sz="3000" dirty="0">
                <a:solidFill>
                  <a:srgbClr val="C00000"/>
                </a:solidFill>
              </a:rPr>
              <a:t>dell'attivo dello stato patrimoniale: 175.000 </a:t>
            </a:r>
            <a:r>
              <a:rPr lang="it-IT" sz="3000" dirty="0" smtClean="0">
                <a:solidFill>
                  <a:srgbClr val="C00000"/>
                </a:solidFill>
              </a:rPr>
              <a:t>euro;</a:t>
            </a:r>
          </a:p>
          <a:p>
            <a:pPr marL="514350" indent="-514350" algn="just">
              <a:buAutoNum type="arabicParenR"/>
            </a:pPr>
            <a:r>
              <a:rPr lang="it-IT" sz="3000" dirty="0" smtClean="0">
                <a:solidFill>
                  <a:srgbClr val="C00000"/>
                </a:solidFill>
              </a:rPr>
              <a:t>ricavi </a:t>
            </a:r>
            <a:r>
              <a:rPr lang="it-IT" sz="3000" dirty="0">
                <a:solidFill>
                  <a:srgbClr val="C00000"/>
                </a:solidFill>
              </a:rPr>
              <a:t>delle vendite e delle prestazioni: 350.000 </a:t>
            </a:r>
            <a:r>
              <a:rPr lang="it-IT" sz="3000" dirty="0" smtClean="0">
                <a:solidFill>
                  <a:srgbClr val="C00000"/>
                </a:solidFill>
              </a:rPr>
              <a:t>euro;</a:t>
            </a:r>
          </a:p>
          <a:p>
            <a:pPr algn="just"/>
            <a:r>
              <a:rPr lang="it-IT" sz="3000" dirty="0" smtClean="0">
                <a:solidFill>
                  <a:srgbClr val="C00000"/>
                </a:solidFill>
              </a:rPr>
              <a:t>3</a:t>
            </a:r>
            <a:r>
              <a:rPr lang="it-IT" sz="3000" dirty="0">
                <a:solidFill>
                  <a:srgbClr val="C00000"/>
                </a:solidFill>
              </a:rPr>
              <a:t>) dipendenti occupati in media durante l'esercizio: 5 </a:t>
            </a:r>
            <a:r>
              <a:rPr lang="it-IT" sz="3000" dirty="0" smtClean="0">
                <a:solidFill>
                  <a:srgbClr val="C00000"/>
                </a:solidFill>
              </a:rPr>
              <a:t>  unità.</a:t>
            </a:r>
            <a:endParaRPr lang="it-IT" sz="3000" dirty="0">
              <a:solidFill>
                <a:srgbClr val="C0000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46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>
                <a:solidFill>
                  <a:schemeClr val="bg1"/>
                </a:solidFill>
              </a:rPr>
              <a:t>Bilancio delle micro imprese (art. 2435 ter)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lang="it-IT" sz="3600" dirty="0">
                <a:solidFill>
                  <a:schemeClr val="bg1"/>
                </a:solidFill>
              </a:rPr>
              <a:t>gli schemi di </a:t>
            </a:r>
            <a:r>
              <a:rPr lang="it-IT" sz="3600" dirty="0">
                <a:solidFill>
                  <a:schemeClr val="bg1"/>
                </a:solidFill>
                <a:hlinkClick r:id="rId2"/>
              </a:rPr>
              <a:t>bilancio</a:t>
            </a:r>
            <a:r>
              <a:rPr lang="it-IT" sz="3600" dirty="0">
                <a:solidFill>
                  <a:schemeClr val="bg1"/>
                </a:solidFill>
              </a:rPr>
              <a:t> e i criteri di valutazione delle </a:t>
            </a:r>
            <a:r>
              <a:rPr lang="it-IT" sz="3600" dirty="0">
                <a:solidFill>
                  <a:schemeClr val="bg1"/>
                </a:solidFill>
                <a:hlinkClick r:id="rId3"/>
              </a:rPr>
              <a:t>micro-imprese</a:t>
            </a:r>
            <a:r>
              <a:rPr lang="it-IT" sz="3600" dirty="0">
                <a:solidFill>
                  <a:schemeClr val="bg1"/>
                </a:solidFill>
              </a:rPr>
              <a:t> sono determinati secondo quanto </a:t>
            </a:r>
            <a:r>
              <a:rPr lang="it-IT" sz="3600" dirty="0">
                <a:solidFill>
                  <a:schemeClr val="bg1"/>
                </a:solidFill>
                <a:hlinkClick r:id="rId4"/>
              </a:rPr>
              <a:t>disposto</a:t>
            </a:r>
            <a:r>
              <a:rPr lang="it-IT" sz="3600" dirty="0">
                <a:solidFill>
                  <a:schemeClr val="bg1"/>
                </a:solidFill>
              </a:rPr>
              <a:t> dall'articolo </a:t>
            </a:r>
            <a:r>
              <a:rPr lang="it-IT" sz="3600" dirty="0" smtClean="0">
                <a:solidFill>
                  <a:schemeClr val="bg1"/>
                </a:solidFill>
              </a:rPr>
              <a:t>2435-bis (bilancio in forma </a:t>
            </a:r>
            <a:r>
              <a:rPr lang="it-IT" dirty="0" smtClean="0">
                <a:solidFill>
                  <a:schemeClr val="bg1"/>
                </a:solidFill>
              </a:rPr>
              <a:t>abbreviata)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704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-1156157"/>
            <a:ext cx="8229600" cy="1143000"/>
          </a:xfrm>
        </p:spPr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976664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chemeClr val="bg1"/>
                </a:solidFill>
              </a:rPr>
              <a:t>Le micro imprese sono esonerate dalla redazione:</a:t>
            </a: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1) del rendiconto finanziario;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2) della nota integrativa quando in calce allo stato </a:t>
            </a:r>
            <a:r>
              <a:rPr lang="it-IT" dirty="0">
                <a:solidFill>
                  <a:schemeClr val="bg1"/>
                </a:solidFill>
                <a:hlinkClick r:id="rId2"/>
              </a:rPr>
              <a:t>patrimoniale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>
                <a:solidFill>
                  <a:schemeClr val="bg1"/>
                </a:solidFill>
                <a:hlinkClick r:id="rId3"/>
              </a:rPr>
              <a:t>risultino</a:t>
            </a:r>
            <a:r>
              <a:rPr lang="it-IT" dirty="0">
                <a:solidFill>
                  <a:schemeClr val="bg1"/>
                </a:solidFill>
              </a:rPr>
              <a:t> le </a:t>
            </a:r>
            <a:r>
              <a:rPr lang="it-IT" dirty="0">
                <a:solidFill>
                  <a:schemeClr val="bg1"/>
                </a:solidFill>
                <a:hlinkClick r:id="rId4"/>
              </a:rPr>
              <a:t>informazioni</a:t>
            </a:r>
            <a:r>
              <a:rPr lang="it-IT" dirty="0">
                <a:solidFill>
                  <a:schemeClr val="bg1"/>
                </a:solidFill>
              </a:rPr>
              <a:t> previste dal primo comma dell'articolo </a:t>
            </a:r>
            <a:r>
              <a:rPr lang="it-IT" dirty="0" smtClean="0">
                <a:solidFill>
                  <a:schemeClr val="bg1"/>
                </a:solidFill>
              </a:rPr>
              <a:t>2427, </a:t>
            </a:r>
            <a:r>
              <a:rPr lang="it-IT" dirty="0">
                <a:solidFill>
                  <a:schemeClr val="bg1"/>
                </a:solidFill>
              </a:rPr>
              <a:t>numeri 9) e 16</a:t>
            </a:r>
            <a:r>
              <a:rPr lang="it-IT" dirty="0" smtClean="0">
                <a:solidFill>
                  <a:schemeClr val="bg1"/>
                </a:solidFill>
              </a:rPr>
              <a:t>);</a:t>
            </a:r>
          </a:p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3) della relazione sulla gestione: quando in calce allo stato </a:t>
            </a:r>
            <a:r>
              <a:rPr lang="it-IT" dirty="0">
                <a:solidFill>
                  <a:schemeClr val="bg1"/>
                </a:solidFill>
                <a:hlinkClick r:id="rId2"/>
              </a:rPr>
              <a:t>patrimoniale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>
                <a:solidFill>
                  <a:schemeClr val="bg1"/>
                </a:solidFill>
                <a:hlinkClick r:id="rId3"/>
              </a:rPr>
              <a:t>risultino</a:t>
            </a:r>
            <a:r>
              <a:rPr lang="it-IT" dirty="0">
                <a:solidFill>
                  <a:schemeClr val="bg1"/>
                </a:solidFill>
              </a:rPr>
              <a:t> le </a:t>
            </a:r>
            <a:r>
              <a:rPr lang="it-IT" dirty="0">
                <a:solidFill>
                  <a:schemeClr val="bg1"/>
                </a:solidFill>
                <a:hlinkClick r:id="rId4"/>
              </a:rPr>
              <a:t>informazioni</a:t>
            </a:r>
            <a:r>
              <a:rPr lang="it-IT" dirty="0">
                <a:solidFill>
                  <a:schemeClr val="bg1"/>
                </a:solidFill>
              </a:rPr>
              <a:t> richieste dai numeri 3) e 4) dell'articolo 2428</a:t>
            </a:r>
          </a:p>
        </p:txBody>
      </p:sp>
    </p:spTree>
    <p:extLst>
      <p:ext uri="{BB962C8B-B14F-4D97-AF65-F5344CB8AC3E}">
        <p14:creationId xmlns:p14="http://schemas.microsoft.com/office/powerpoint/2010/main" val="2659774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tx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chemeClr val="bg1"/>
                </a:solidFill>
              </a:rPr>
              <a:t>Art.2427 </a:t>
            </a:r>
            <a:r>
              <a:rPr lang="it-IT" sz="2800" dirty="0">
                <a:solidFill>
                  <a:schemeClr val="bg1"/>
                </a:solidFill>
              </a:rPr>
              <a:t>Contenuto della nota integrativa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endParaRPr lang="it-IT" sz="2800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dirty="0">
                <a:solidFill>
                  <a:srgbClr val="C00000"/>
                </a:solidFill>
              </a:rPr>
              <a:t>9) l’importo complessivo degli impegni, delle garanzie e delle passività potenziali non risultanti dallo stato patrimoniale, con indicazione della natura delle garanzie reali prestate; gli impegni esistenti in materia di trattamento di quiescenza e simili, nonché gli impegni assunti nei confronti di imprese controllate, collegate, nonché controllanti e imprese sottoposte al controllo di quest’ultime sono distintamente </a:t>
            </a:r>
            <a:r>
              <a:rPr lang="it-IT" sz="2400" dirty="0" smtClean="0">
                <a:solidFill>
                  <a:srgbClr val="C00000"/>
                </a:solidFill>
              </a:rPr>
              <a:t>indicati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16)l'ammontare </a:t>
            </a:r>
            <a:r>
              <a:rPr lang="it-IT" sz="2400" dirty="0">
                <a:solidFill>
                  <a:srgbClr val="FF0000"/>
                </a:solidFill>
              </a:rPr>
              <a:t>dei compensi, delle anticipazioni e dei crediti concessi agli amministratori ed ai sindaci, cumulativamente per ciascuna categoria, precisando il tasso d’interesse, le principali condizioni e gli importi eventualmente rimborsati, cancellati o oggetto di rinuncia, nonché gli impegni assunti per loro conto per effetto di garanzie di qualsiasi tipo prestate, precisando il totale per ciascuna categoria</a:t>
            </a:r>
          </a:p>
        </p:txBody>
      </p:sp>
      <p:sp>
        <p:nvSpPr>
          <p:cNvPr id="4" name="Rettangolo arrotondato 3"/>
          <p:cNvSpPr/>
          <p:nvPr/>
        </p:nvSpPr>
        <p:spPr>
          <a:xfrm>
            <a:off x="-1836712" y="484312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473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bg1"/>
                </a:solidFill>
              </a:rPr>
              <a:t>Art. </a:t>
            </a:r>
            <a:r>
              <a:rPr lang="it-IT" sz="2800" dirty="0">
                <a:solidFill>
                  <a:schemeClr val="bg1"/>
                </a:solidFill>
              </a:rPr>
              <a:t>2428 Relazione sulla gestione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solidFill>
                  <a:srgbClr val="C00000"/>
                </a:solidFill>
              </a:rPr>
              <a:t>3) il </a:t>
            </a:r>
            <a:r>
              <a:rPr lang="it-IT" sz="2400" dirty="0">
                <a:solidFill>
                  <a:srgbClr val="C00000"/>
                </a:solidFill>
              </a:rPr>
              <a:t>numero e il valore nominale sia delle azioni proprie sia delle azioni o quote di società controllanti possedute dalla società, anche per tramite di società fiduciaria o per interposta persona, con l'indicazione della parte di capitale corrispondente</a:t>
            </a:r>
            <a:r>
              <a:rPr lang="it-IT" sz="2400" dirty="0" smtClean="0">
                <a:solidFill>
                  <a:srgbClr val="C00000"/>
                </a:solidFill>
              </a:rPr>
              <a:t>;</a:t>
            </a:r>
          </a:p>
          <a:p>
            <a:pPr marL="0" indent="0">
              <a:buNone/>
            </a:pPr>
            <a:endParaRPr lang="it-IT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it-IT" sz="2400" dirty="0">
                <a:solidFill>
                  <a:srgbClr val="C00000"/>
                </a:solidFill>
              </a:rPr>
              <a:t>4) il numero e il valore nominale sia delle azioni proprie sia delle azioni o quote di società controllanti acquistate o alienate dalla società, nel corso dell'esercizio, anche per tramite di società fiduciaria o per interposta persona, con l'indicazione della corrispondente parte di capitale, dei corrispettivi e dei motivi degli acquisti e delle alienazioni;</a:t>
            </a:r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7533297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409</Words>
  <Application>Microsoft Office PowerPoint</Application>
  <PresentationFormat>Presentazione su schermo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Bilancio delle micro imprese (art. 2435 ter)</vt:lpstr>
      <vt:lpstr>Bilancio delle micro imprese (art. 2435 ter)</vt:lpstr>
      <vt:lpstr>Presentazione standard di PowerPoint</vt:lpstr>
      <vt:lpstr>Art.2427 Contenuto della nota integrativa </vt:lpstr>
      <vt:lpstr>Art. 2428 Relazione sulla gestione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Bilancio delle micro imprese (art. 2435 ter)</dc:title>
  <dc:creator>Livio</dc:creator>
  <cp:lastModifiedBy>Livio</cp:lastModifiedBy>
  <cp:revision>7</cp:revision>
  <dcterms:created xsi:type="dcterms:W3CDTF">2018-04-11T20:38:30Z</dcterms:created>
  <dcterms:modified xsi:type="dcterms:W3CDTF">2019-04-11T17:47:16Z</dcterms:modified>
</cp:coreProperties>
</file>