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6" r:id="rId5"/>
    <p:sldId id="264" r:id="rId6"/>
    <p:sldId id="263" r:id="rId7"/>
    <p:sldId id="265" r:id="rId8"/>
    <p:sldId id="259" r:id="rId9"/>
    <p:sldId id="260" r:id="rId10"/>
    <p:sldId id="261" r:id="rId11"/>
    <p:sldId id="262" r:id="rId1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6643-600D-4906-98FC-3FC5DE572A5B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38091-99C6-465B-8D4E-B2F05374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107515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6643-600D-4906-98FC-3FC5DE572A5B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38091-99C6-465B-8D4E-B2F05374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2632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6643-600D-4906-98FC-3FC5DE572A5B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38091-99C6-465B-8D4E-B2F05374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94207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6643-600D-4906-98FC-3FC5DE572A5B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38091-99C6-465B-8D4E-B2F05374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01851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6643-600D-4906-98FC-3FC5DE572A5B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38091-99C6-465B-8D4E-B2F05374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6115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6643-600D-4906-98FC-3FC5DE572A5B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38091-99C6-465B-8D4E-B2F05374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00343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6643-600D-4906-98FC-3FC5DE572A5B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38091-99C6-465B-8D4E-B2F05374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5828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6643-600D-4906-98FC-3FC5DE572A5B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38091-99C6-465B-8D4E-B2F05374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67143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6643-600D-4906-98FC-3FC5DE572A5B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38091-99C6-465B-8D4E-B2F05374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2094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6643-600D-4906-98FC-3FC5DE572A5B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38091-99C6-465B-8D4E-B2F05374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0164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3D6643-600D-4906-98FC-3FC5DE572A5B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D38091-99C6-465B-8D4E-B2F05374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8507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3D6643-600D-4906-98FC-3FC5DE572A5B}" type="datetimeFigureOut">
              <a:rPr lang="it-IT" smtClean="0"/>
              <a:t>29/04/2019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D38091-99C6-465B-8D4E-B2F05374481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12802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3568" y="-171400"/>
            <a:ext cx="7772400" cy="1296144"/>
          </a:xfrm>
        </p:spPr>
        <p:txBody>
          <a:bodyPr>
            <a:normAutofit/>
          </a:bodyPr>
          <a:lstStyle/>
          <a:p>
            <a:r>
              <a:rPr lang="it-IT" sz="2400" dirty="0" smtClean="0"/>
              <a:t>Valutazione delle rimanenze</a:t>
            </a:r>
            <a:endParaRPr lang="it-IT" sz="24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971600" y="908720"/>
            <a:ext cx="7344816" cy="5328592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it-IT" sz="9600" dirty="0" smtClean="0">
                <a:solidFill>
                  <a:schemeClr val="tx2"/>
                </a:solidFill>
              </a:rPr>
              <a:t>art</a:t>
            </a:r>
            <a:r>
              <a:rPr lang="it-IT" sz="9600" dirty="0">
                <a:solidFill>
                  <a:schemeClr val="tx2"/>
                </a:solidFill>
              </a:rPr>
              <a:t>. 2426 n. 9 </a:t>
            </a:r>
            <a:r>
              <a:rPr lang="it-IT" sz="9600" dirty="0" smtClean="0">
                <a:solidFill>
                  <a:schemeClr val="tx2"/>
                </a:solidFill>
              </a:rPr>
              <a:t> cod. civ.: </a:t>
            </a:r>
            <a:r>
              <a:rPr lang="it-IT" sz="9600" dirty="0">
                <a:solidFill>
                  <a:schemeClr val="tx2"/>
                </a:solidFill>
              </a:rPr>
              <a:t>«Le </a:t>
            </a:r>
            <a:r>
              <a:rPr lang="it-IT" sz="9600" dirty="0" smtClean="0">
                <a:solidFill>
                  <a:schemeClr val="tx2"/>
                </a:solidFill>
              </a:rPr>
              <a:t>rimanenze… sono iscritte al </a:t>
            </a:r>
            <a:r>
              <a:rPr lang="it-IT" sz="9600" dirty="0">
                <a:solidFill>
                  <a:srgbClr val="FF0000"/>
                </a:solidFill>
              </a:rPr>
              <a:t>costo di acquisto o di produzione</a:t>
            </a:r>
            <a:r>
              <a:rPr lang="it-IT" sz="9600" dirty="0">
                <a:solidFill>
                  <a:schemeClr val="tx2"/>
                </a:solidFill>
              </a:rPr>
              <a:t>, </a:t>
            </a:r>
            <a:r>
              <a:rPr lang="it-IT" sz="9600" dirty="0" smtClean="0">
                <a:solidFill>
                  <a:schemeClr val="tx2"/>
                </a:solidFill>
              </a:rPr>
              <a:t>calcolati </a:t>
            </a:r>
            <a:r>
              <a:rPr lang="it-IT" sz="9600" dirty="0">
                <a:solidFill>
                  <a:schemeClr val="tx2"/>
                </a:solidFill>
              </a:rPr>
              <a:t>secondo il n. 1 ovvero al </a:t>
            </a:r>
            <a:r>
              <a:rPr lang="it-IT" sz="9600" dirty="0" smtClean="0">
                <a:solidFill>
                  <a:srgbClr val="FF0000"/>
                </a:solidFill>
              </a:rPr>
              <a:t>valore </a:t>
            </a:r>
            <a:r>
              <a:rPr lang="it-IT" sz="9600" dirty="0">
                <a:solidFill>
                  <a:srgbClr val="FF0000"/>
                </a:solidFill>
              </a:rPr>
              <a:t>di realizzo </a:t>
            </a:r>
            <a:r>
              <a:rPr lang="it-IT" sz="9600" dirty="0" smtClean="0">
                <a:solidFill>
                  <a:srgbClr val="FF0000"/>
                </a:solidFill>
              </a:rPr>
              <a:t>desumibile </a:t>
            </a:r>
            <a:r>
              <a:rPr lang="it-IT" sz="9600" dirty="0">
                <a:solidFill>
                  <a:srgbClr val="FF0000"/>
                </a:solidFill>
              </a:rPr>
              <a:t>dall'andamento del </a:t>
            </a:r>
            <a:r>
              <a:rPr lang="it-IT" sz="9600" dirty="0" smtClean="0">
                <a:solidFill>
                  <a:srgbClr val="FF0000"/>
                </a:solidFill>
              </a:rPr>
              <a:t>mercato se </a:t>
            </a:r>
            <a:r>
              <a:rPr lang="it-IT" sz="9600" dirty="0">
                <a:solidFill>
                  <a:srgbClr val="FF0000"/>
                </a:solidFill>
              </a:rPr>
              <a:t>minore</a:t>
            </a:r>
            <a:r>
              <a:rPr lang="it-IT" sz="9600" dirty="0">
                <a:solidFill>
                  <a:schemeClr val="tx2"/>
                </a:solidFill>
              </a:rPr>
              <a:t>; tale minor valore non può essere </a:t>
            </a:r>
            <a:r>
              <a:rPr lang="it-IT" sz="9600" dirty="0" smtClean="0">
                <a:solidFill>
                  <a:schemeClr val="tx2"/>
                </a:solidFill>
              </a:rPr>
              <a:t>mantenuto </a:t>
            </a:r>
            <a:r>
              <a:rPr lang="it-IT" sz="9600" dirty="0">
                <a:solidFill>
                  <a:schemeClr val="tx2"/>
                </a:solidFill>
              </a:rPr>
              <a:t>nei successivi bilanci se ne sono </a:t>
            </a:r>
            <a:r>
              <a:rPr lang="it-IT" sz="9600" dirty="0" smtClean="0">
                <a:solidFill>
                  <a:schemeClr val="tx2"/>
                </a:solidFill>
              </a:rPr>
              <a:t>venuti </a:t>
            </a:r>
            <a:r>
              <a:rPr lang="it-IT" sz="9600" dirty="0">
                <a:solidFill>
                  <a:schemeClr val="tx2"/>
                </a:solidFill>
              </a:rPr>
              <a:t>meno i motivi. I costi di </a:t>
            </a:r>
            <a:r>
              <a:rPr lang="it-IT" sz="9600" dirty="0" smtClean="0">
                <a:solidFill>
                  <a:schemeClr val="tx2"/>
                </a:solidFill>
              </a:rPr>
              <a:t>distribuzione </a:t>
            </a:r>
            <a:r>
              <a:rPr lang="it-IT" sz="9600" dirty="0">
                <a:solidFill>
                  <a:schemeClr val="tx2"/>
                </a:solidFill>
              </a:rPr>
              <a:t>non possono essere </a:t>
            </a:r>
            <a:r>
              <a:rPr lang="it-IT" sz="9600" dirty="0" smtClean="0">
                <a:solidFill>
                  <a:schemeClr val="tx2"/>
                </a:solidFill>
              </a:rPr>
              <a:t>computati </a:t>
            </a:r>
            <a:r>
              <a:rPr lang="it-IT" sz="9600" dirty="0">
                <a:solidFill>
                  <a:schemeClr val="tx2"/>
                </a:solidFill>
              </a:rPr>
              <a:t>nel costo di </a:t>
            </a:r>
            <a:r>
              <a:rPr lang="it-IT" sz="9600" dirty="0" smtClean="0">
                <a:solidFill>
                  <a:schemeClr val="tx2"/>
                </a:solidFill>
              </a:rPr>
              <a:t>produzione</a:t>
            </a:r>
            <a:r>
              <a:rPr lang="it-IT" sz="9600" dirty="0">
                <a:solidFill>
                  <a:schemeClr val="tx2"/>
                </a:solidFill>
              </a:rPr>
              <a:t>». </a:t>
            </a:r>
            <a:endParaRPr lang="it-IT" sz="9600" dirty="0" smtClean="0">
              <a:solidFill>
                <a:schemeClr val="tx2"/>
              </a:solidFill>
            </a:endParaRPr>
          </a:p>
          <a:p>
            <a:pPr algn="just"/>
            <a:endParaRPr lang="it-IT" sz="9600" dirty="0" smtClean="0">
              <a:solidFill>
                <a:schemeClr val="tx2"/>
              </a:solidFill>
            </a:endParaRPr>
          </a:p>
          <a:p>
            <a:pPr algn="just"/>
            <a:r>
              <a:rPr lang="it-IT" sz="9600" dirty="0" smtClean="0">
                <a:solidFill>
                  <a:schemeClr val="tx2"/>
                </a:solidFill>
              </a:rPr>
              <a:t>Art. </a:t>
            </a:r>
            <a:r>
              <a:rPr lang="it-IT" sz="9600" dirty="0">
                <a:solidFill>
                  <a:schemeClr val="tx2"/>
                </a:solidFill>
              </a:rPr>
              <a:t>2426 n. 1 </a:t>
            </a:r>
            <a:r>
              <a:rPr lang="it-IT" sz="9600" dirty="0" smtClean="0">
                <a:solidFill>
                  <a:schemeClr val="tx2"/>
                </a:solidFill>
              </a:rPr>
              <a:t> cod. civ. «Nel </a:t>
            </a:r>
            <a:r>
              <a:rPr lang="it-IT" sz="9600" dirty="0">
                <a:solidFill>
                  <a:schemeClr val="tx2"/>
                </a:solidFill>
              </a:rPr>
              <a:t>costo di acquisto si computano anche i </a:t>
            </a:r>
            <a:r>
              <a:rPr lang="it-IT" sz="9600" dirty="0" smtClean="0">
                <a:solidFill>
                  <a:schemeClr val="tx2"/>
                </a:solidFill>
              </a:rPr>
              <a:t>costi </a:t>
            </a:r>
            <a:r>
              <a:rPr lang="it-IT" sz="9600" dirty="0">
                <a:solidFill>
                  <a:schemeClr val="tx2"/>
                </a:solidFill>
              </a:rPr>
              <a:t>accessori. Il costo di produzione </a:t>
            </a:r>
            <a:r>
              <a:rPr lang="it-IT" sz="9600" dirty="0" smtClean="0">
                <a:solidFill>
                  <a:schemeClr val="tx2"/>
                </a:solidFill>
              </a:rPr>
              <a:t>comprende </a:t>
            </a:r>
            <a:r>
              <a:rPr lang="it-IT" sz="9600" dirty="0">
                <a:solidFill>
                  <a:schemeClr val="tx2"/>
                </a:solidFill>
              </a:rPr>
              <a:t>tutti i costi direttamente imputabili al </a:t>
            </a:r>
            <a:r>
              <a:rPr lang="it-IT" sz="9600" dirty="0" smtClean="0">
                <a:solidFill>
                  <a:schemeClr val="tx2"/>
                </a:solidFill>
              </a:rPr>
              <a:t>prodotto</a:t>
            </a:r>
            <a:r>
              <a:rPr lang="it-IT" sz="9600" dirty="0">
                <a:solidFill>
                  <a:schemeClr val="tx2"/>
                </a:solidFill>
              </a:rPr>
              <a:t>. Può comprendere anche altri costi, per </a:t>
            </a:r>
            <a:r>
              <a:rPr lang="it-IT" sz="9600" dirty="0" smtClean="0">
                <a:solidFill>
                  <a:schemeClr val="tx2"/>
                </a:solidFill>
              </a:rPr>
              <a:t>la </a:t>
            </a:r>
            <a:r>
              <a:rPr lang="it-IT" sz="9600" dirty="0">
                <a:solidFill>
                  <a:schemeClr val="tx2"/>
                </a:solidFill>
              </a:rPr>
              <a:t>quota ragionevolmente imputabile al </a:t>
            </a:r>
            <a:r>
              <a:rPr lang="it-IT" sz="9600" dirty="0" smtClean="0">
                <a:solidFill>
                  <a:schemeClr val="tx2"/>
                </a:solidFill>
              </a:rPr>
              <a:t>prodotto</a:t>
            </a:r>
            <a:r>
              <a:rPr lang="it-IT" sz="9600" dirty="0">
                <a:solidFill>
                  <a:schemeClr val="tx2"/>
                </a:solidFill>
              </a:rPr>
              <a:t>, relativi al periodo di fabbricazione e fino </a:t>
            </a:r>
            <a:r>
              <a:rPr lang="it-IT" sz="9600" dirty="0" smtClean="0">
                <a:solidFill>
                  <a:schemeClr val="tx2"/>
                </a:solidFill>
              </a:rPr>
              <a:t>al momento </a:t>
            </a:r>
            <a:r>
              <a:rPr lang="it-IT" sz="9600" dirty="0">
                <a:solidFill>
                  <a:schemeClr val="tx2"/>
                </a:solidFill>
              </a:rPr>
              <a:t>dal quale il bene può essere </a:t>
            </a:r>
            <a:r>
              <a:rPr lang="it-IT" sz="9600" dirty="0" smtClean="0">
                <a:solidFill>
                  <a:schemeClr val="tx2"/>
                </a:solidFill>
              </a:rPr>
              <a:t>utilizzato</a:t>
            </a:r>
            <a:r>
              <a:rPr lang="it-IT" sz="9600" dirty="0">
                <a:solidFill>
                  <a:schemeClr val="tx2"/>
                </a:solidFill>
              </a:rPr>
              <a:t>; con gli stessi criteri </a:t>
            </a:r>
            <a:r>
              <a:rPr lang="it-IT" sz="9600" dirty="0" smtClean="0">
                <a:solidFill>
                  <a:schemeClr val="tx2"/>
                </a:solidFill>
              </a:rPr>
              <a:t>possono </a:t>
            </a:r>
            <a:r>
              <a:rPr lang="it-IT" sz="9600" dirty="0">
                <a:solidFill>
                  <a:schemeClr val="tx2"/>
                </a:solidFill>
              </a:rPr>
              <a:t>essere aggiunti gli oneri </a:t>
            </a:r>
            <a:r>
              <a:rPr lang="it-IT" sz="9600" dirty="0" smtClean="0">
                <a:solidFill>
                  <a:schemeClr val="tx2"/>
                </a:solidFill>
              </a:rPr>
              <a:t>relativi </a:t>
            </a:r>
            <a:r>
              <a:rPr lang="it-IT" sz="9600" dirty="0">
                <a:solidFill>
                  <a:schemeClr val="tx2"/>
                </a:solidFill>
              </a:rPr>
              <a:t>al finanziamento della </a:t>
            </a:r>
            <a:r>
              <a:rPr lang="it-IT" sz="9600" dirty="0" smtClean="0">
                <a:solidFill>
                  <a:schemeClr val="tx2"/>
                </a:solidFill>
              </a:rPr>
              <a:t>fabbricazione </a:t>
            </a:r>
            <a:r>
              <a:rPr lang="it-IT" sz="9600" dirty="0">
                <a:solidFill>
                  <a:schemeClr val="tx2"/>
                </a:solidFill>
              </a:rPr>
              <a:t>interna o presso terzi». </a:t>
            </a:r>
          </a:p>
          <a:p>
            <a:r>
              <a:rPr lang="it-IT" sz="9600" dirty="0" smtClean="0"/>
              <a:t> </a:t>
            </a:r>
            <a:endParaRPr lang="it-IT" sz="9600" dirty="0"/>
          </a:p>
          <a:p>
            <a:pPr algn="just"/>
            <a:endParaRPr lang="it-IT" sz="8000" dirty="0"/>
          </a:p>
        </p:txBody>
      </p:sp>
    </p:spTree>
    <p:extLst>
      <p:ext uri="{BB962C8B-B14F-4D97-AF65-F5344CB8AC3E}">
        <p14:creationId xmlns:p14="http://schemas.microsoft.com/office/powerpoint/2010/main" val="221532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Valutazione delle rimanenze (OIC 13)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sz="2400" dirty="0"/>
              <a:t>Metodologia di </a:t>
            </a:r>
            <a:r>
              <a:rPr lang="it-IT" sz="2400" dirty="0" smtClean="0"/>
              <a:t>applicazione </a:t>
            </a:r>
            <a:r>
              <a:rPr lang="it-IT" sz="2400" dirty="0"/>
              <a:t>del principio del «minore </a:t>
            </a:r>
            <a:r>
              <a:rPr lang="it-IT" sz="2400" dirty="0" smtClean="0"/>
              <a:t>tra </a:t>
            </a:r>
            <a:r>
              <a:rPr lang="it-IT" sz="2400" dirty="0"/>
              <a:t>costo e mercato» </a:t>
            </a:r>
          </a:p>
          <a:p>
            <a:pPr algn="just"/>
            <a:r>
              <a:rPr lang="it-IT" sz="2400" dirty="0"/>
              <a:t>La valutazione delle rimanenze di </a:t>
            </a:r>
            <a:r>
              <a:rPr lang="it-IT" sz="2400" dirty="0" smtClean="0"/>
              <a:t>magazzino </a:t>
            </a:r>
            <a:r>
              <a:rPr lang="it-IT" sz="2400" dirty="0"/>
              <a:t>al minore tra costo e mercato si </a:t>
            </a:r>
            <a:r>
              <a:rPr lang="it-IT" sz="2400" dirty="0" smtClean="0"/>
              <a:t>effettua </a:t>
            </a:r>
            <a:r>
              <a:rPr lang="it-IT" sz="2400" dirty="0"/>
              <a:t>di solito voce per </a:t>
            </a:r>
            <a:r>
              <a:rPr lang="it-IT" sz="2400" dirty="0" smtClean="0"/>
              <a:t>voce</a:t>
            </a:r>
          </a:p>
          <a:p>
            <a:pPr algn="just"/>
            <a:r>
              <a:rPr lang="it-IT" sz="2400" dirty="0"/>
              <a:t>Il valore netto di </a:t>
            </a:r>
            <a:r>
              <a:rPr lang="it-IT" sz="2400" dirty="0" smtClean="0"/>
              <a:t>realizzo o </a:t>
            </a:r>
            <a:r>
              <a:rPr lang="it-IT" sz="2400" dirty="0"/>
              <a:t>il costo di sostituzione </a:t>
            </a:r>
            <a:r>
              <a:rPr lang="it-IT" sz="2400" dirty="0" smtClean="0"/>
              <a:t>ai </a:t>
            </a:r>
            <a:r>
              <a:rPr lang="it-IT" sz="2400" dirty="0"/>
              <a:t>fini della determinazione </a:t>
            </a:r>
            <a:r>
              <a:rPr lang="it-IT" sz="2400" dirty="0" smtClean="0"/>
              <a:t>del </a:t>
            </a:r>
            <a:r>
              <a:rPr lang="it-IT" sz="2400" dirty="0"/>
              <a:t>valore di mercato sono normalmente </a:t>
            </a:r>
            <a:r>
              <a:rPr lang="it-IT" sz="2400" dirty="0" smtClean="0"/>
              <a:t>quelli </a:t>
            </a:r>
            <a:r>
              <a:rPr lang="it-IT" sz="2400" dirty="0"/>
              <a:t>esistenti alla </a:t>
            </a:r>
            <a:r>
              <a:rPr lang="it-IT" sz="2400" dirty="0" smtClean="0"/>
              <a:t>data </a:t>
            </a:r>
            <a:r>
              <a:rPr lang="it-IT" sz="2400" dirty="0"/>
              <a:t>di bilancio. </a:t>
            </a:r>
            <a:r>
              <a:rPr lang="it-IT" sz="2400" u="sng" dirty="0" smtClean="0"/>
              <a:t>Tale </a:t>
            </a:r>
            <a:r>
              <a:rPr lang="it-IT" sz="2400" u="sng" dirty="0"/>
              <a:t>data è solo un punto di riferimento.</a:t>
            </a:r>
            <a:r>
              <a:rPr lang="it-IT" sz="2400" dirty="0"/>
              <a:t> È </a:t>
            </a:r>
            <a:r>
              <a:rPr lang="it-IT" sz="2400" dirty="0" smtClean="0"/>
              <a:t>importante </a:t>
            </a:r>
            <a:r>
              <a:rPr lang="it-IT" sz="2400" dirty="0"/>
              <a:t>che il prezzo </a:t>
            </a:r>
            <a:r>
              <a:rPr lang="it-IT" sz="2400" dirty="0" smtClean="0"/>
              <a:t>selezionato </a:t>
            </a:r>
            <a:r>
              <a:rPr lang="it-IT" sz="2400" dirty="0"/>
              <a:t>sia realistico. </a:t>
            </a:r>
            <a:r>
              <a:rPr lang="it-IT" sz="2400" dirty="0" smtClean="0"/>
              <a:t>Pertanto</a:t>
            </a:r>
            <a:r>
              <a:rPr lang="it-IT" sz="2400" dirty="0"/>
              <a:t>, vanno considerati l'andamento </a:t>
            </a:r>
            <a:r>
              <a:rPr lang="it-IT" sz="2400" dirty="0" smtClean="0"/>
              <a:t>dei </a:t>
            </a:r>
            <a:r>
              <a:rPr lang="it-IT" sz="2400" dirty="0"/>
              <a:t>prezzi e tutte quelle altre </a:t>
            </a:r>
            <a:r>
              <a:rPr lang="it-IT" sz="2400" dirty="0" smtClean="0"/>
              <a:t>condizioni</a:t>
            </a:r>
            <a:r>
              <a:rPr lang="it-IT" sz="2400" dirty="0"/>
              <a:t>, anche nel periodo che </a:t>
            </a:r>
            <a:r>
              <a:rPr lang="it-IT" sz="2400" dirty="0" smtClean="0"/>
              <a:t>intercorre </a:t>
            </a:r>
            <a:r>
              <a:rPr lang="it-IT" sz="2400" dirty="0"/>
              <a:t>tra la data di </a:t>
            </a:r>
            <a:r>
              <a:rPr lang="it-IT" sz="2400" dirty="0" smtClean="0"/>
              <a:t>bilancio </a:t>
            </a:r>
            <a:r>
              <a:rPr lang="it-IT" sz="2400" dirty="0"/>
              <a:t>e quella della sua </a:t>
            </a:r>
            <a:r>
              <a:rPr lang="it-IT" sz="2400" dirty="0" smtClean="0"/>
              <a:t>preparazione</a:t>
            </a:r>
            <a:r>
              <a:rPr lang="it-IT" sz="2400" dirty="0"/>
              <a:t>, che hanno effetto sulla </a:t>
            </a:r>
            <a:r>
              <a:rPr lang="it-IT" sz="2400" dirty="0" smtClean="0"/>
              <a:t>determinazione </a:t>
            </a:r>
            <a:r>
              <a:rPr lang="it-IT" sz="2400" dirty="0"/>
              <a:t>di un prezzo realistico. </a:t>
            </a:r>
          </a:p>
          <a:p>
            <a:pPr algn="just"/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704928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Valutazione delle rimanenze (OIC)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52310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Valutazione delle rimanenze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 smtClean="0"/>
              <a:t>art</a:t>
            </a:r>
            <a:r>
              <a:rPr lang="it-IT" dirty="0"/>
              <a:t>. 2426 n. 12 </a:t>
            </a:r>
            <a:r>
              <a:rPr lang="it-IT" dirty="0" smtClean="0"/>
              <a:t>cod. civ. </a:t>
            </a:r>
            <a:r>
              <a:rPr lang="it-IT" dirty="0"/>
              <a:t>indica che </a:t>
            </a:r>
            <a:r>
              <a:rPr lang="it-IT" dirty="0" smtClean="0"/>
              <a:t>le </a:t>
            </a:r>
            <a:r>
              <a:rPr lang="it-IT" dirty="0"/>
              <a:t>materie prime sussidiarie e di consumo </a:t>
            </a:r>
            <a:r>
              <a:rPr lang="it-IT" b="1" i="1" dirty="0" smtClean="0">
                <a:solidFill>
                  <a:srgbClr val="FF0000"/>
                </a:solidFill>
              </a:rPr>
              <a:t>possono </a:t>
            </a:r>
            <a:r>
              <a:rPr lang="it-IT" b="1" i="1" dirty="0">
                <a:solidFill>
                  <a:srgbClr val="FF0000"/>
                </a:solidFill>
              </a:rPr>
              <a:t>essere iscritte nell'attivo ad un </a:t>
            </a:r>
            <a:r>
              <a:rPr lang="it-IT" b="1" i="1" dirty="0" smtClean="0">
                <a:solidFill>
                  <a:srgbClr val="FF0000"/>
                </a:solidFill>
              </a:rPr>
              <a:t>valore costante </a:t>
            </a:r>
            <a:r>
              <a:rPr lang="it-IT" dirty="0"/>
              <a:t>qualora siano costantemente </a:t>
            </a:r>
            <a:r>
              <a:rPr lang="it-IT" dirty="0" smtClean="0"/>
              <a:t>rinnovate</a:t>
            </a:r>
            <a:r>
              <a:rPr lang="it-IT" dirty="0"/>
              <a:t>, e complessivamente di scarsa importanza </a:t>
            </a:r>
            <a:r>
              <a:rPr lang="it-IT" dirty="0" smtClean="0"/>
              <a:t>in rapporto </a:t>
            </a:r>
            <a:r>
              <a:rPr lang="it-IT" dirty="0"/>
              <a:t>all'attivo di bilancio, sempreché non </a:t>
            </a:r>
            <a:r>
              <a:rPr lang="it-IT" dirty="0" smtClean="0"/>
              <a:t>si </a:t>
            </a:r>
            <a:r>
              <a:rPr lang="it-IT" dirty="0"/>
              <a:t>abbiano variazioni </a:t>
            </a:r>
            <a:r>
              <a:rPr lang="it-IT" dirty="0" smtClean="0"/>
              <a:t>sensibili </a:t>
            </a:r>
            <a:r>
              <a:rPr lang="it-IT" dirty="0"/>
              <a:t>nella loro </a:t>
            </a:r>
            <a:r>
              <a:rPr lang="it-IT" dirty="0" smtClean="0"/>
              <a:t>entità, </a:t>
            </a:r>
            <a:r>
              <a:rPr lang="it-IT" dirty="0"/>
              <a:t>valore e </a:t>
            </a:r>
            <a:r>
              <a:rPr lang="it-IT" dirty="0" smtClean="0"/>
              <a:t>composizione</a:t>
            </a:r>
            <a:endParaRPr lang="it-IT" dirty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12712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Valutazione delle rimanenze (OIC 13)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it-IT" sz="2000" b="1" dirty="0" smtClean="0"/>
              <a:t> </a:t>
            </a:r>
            <a:r>
              <a:rPr lang="it-IT" b="1" dirty="0">
                <a:solidFill>
                  <a:srgbClr val="FF0000"/>
                </a:solidFill>
              </a:rPr>
              <a:t>Principio </a:t>
            </a:r>
            <a:r>
              <a:rPr lang="it-IT" b="1" dirty="0" smtClean="0">
                <a:solidFill>
                  <a:srgbClr val="FF0000"/>
                </a:solidFill>
              </a:rPr>
              <a:t>generale: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>
                <a:solidFill>
                  <a:srgbClr val="FF0000"/>
                </a:solidFill>
              </a:rPr>
              <a:t>iscrizione al costo </a:t>
            </a:r>
            <a:r>
              <a:rPr lang="it-IT" dirty="0" smtClean="0">
                <a:solidFill>
                  <a:srgbClr val="FF0000"/>
                </a:solidFill>
              </a:rPr>
              <a:t>di </a:t>
            </a:r>
            <a:r>
              <a:rPr lang="it-IT" dirty="0">
                <a:solidFill>
                  <a:srgbClr val="FF0000"/>
                </a:solidFill>
              </a:rPr>
              <a:t>acquisto o di </a:t>
            </a:r>
            <a:r>
              <a:rPr lang="it-IT" dirty="0" smtClean="0">
                <a:solidFill>
                  <a:srgbClr val="FF0000"/>
                </a:solidFill>
              </a:rPr>
              <a:t>produzione ovvero </a:t>
            </a:r>
            <a:r>
              <a:rPr lang="it-IT" dirty="0">
                <a:solidFill>
                  <a:srgbClr val="FF0000"/>
                </a:solidFill>
              </a:rPr>
              <a:t>al valore di </a:t>
            </a:r>
            <a:r>
              <a:rPr lang="it-IT" dirty="0" smtClean="0">
                <a:solidFill>
                  <a:srgbClr val="FF0000"/>
                </a:solidFill>
              </a:rPr>
              <a:t>realizzazione </a:t>
            </a:r>
            <a:r>
              <a:rPr lang="it-IT" dirty="0">
                <a:solidFill>
                  <a:srgbClr val="FF0000"/>
                </a:solidFill>
              </a:rPr>
              <a:t>desumibile dall'andamento del mercato, se minore </a:t>
            </a:r>
          </a:p>
          <a:p>
            <a:pPr marL="0" indent="0" algn="just">
              <a:buNone/>
            </a:pPr>
            <a:r>
              <a:rPr lang="it-IT" dirty="0"/>
              <a:t>Per </a:t>
            </a:r>
            <a:r>
              <a:rPr lang="it-IT" b="1" dirty="0"/>
              <a:t>costo di acquisto </a:t>
            </a:r>
            <a:r>
              <a:rPr lang="it-IT" dirty="0"/>
              <a:t>si </a:t>
            </a:r>
            <a:r>
              <a:rPr lang="it-IT" dirty="0" smtClean="0"/>
              <a:t>intende </a:t>
            </a:r>
            <a:r>
              <a:rPr lang="it-IT" dirty="0"/>
              <a:t>il prezzo effettivo </a:t>
            </a:r>
            <a:r>
              <a:rPr lang="it-IT" dirty="0" smtClean="0"/>
              <a:t>d'acquisto </a:t>
            </a:r>
            <a:r>
              <a:rPr lang="it-IT" dirty="0"/>
              <a:t>più gli oneri </a:t>
            </a:r>
            <a:r>
              <a:rPr lang="it-IT" dirty="0" smtClean="0"/>
              <a:t>accessori. </a:t>
            </a:r>
            <a:r>
              <a:rPr lang="it-IT" dirty="0"/>
              <a:t>Gli oneri finanziari sono esclusi sia dal </a:t>
            </a:r>
            <a:r>
              <a:rPr lang="it-IT" dirty="0" smtClean="0"/>
              <a:t>concetto </a:t>
            </a:r>
            <a:r>
              <a:rPr lang="it-IT" dirty="0"/>
              <a:t>di prezzo effettivo d'acquisto, sia da </a:t>
            </a:r>
            <a:r>
              <a:rPr lang="it-IT" dirty="0" smtClean="0"/>
              <a:t>quello di oneri accessori</a:t>
            </a:r>
            <a:r>
              <a:rPr lang="it-IT" sz="2000" dirty="0" smtClean="0"/>
              <a:t>.</a:t>
            </a:r>
            <a:endParaRPr lang="it-IT" sz="2000" dirty="0" smtClean="0"/>
          </a:p>
        </p:txBody>
      </p:sp>
    </p:spTree>
    <p:extLst>
      <p:ext uri="{BB962C8B-B14F-4D97-AF65-F5344CB8AC3E}">
        <p14:creationId xmlns:p14="http://schemas.microsoft.com/office/powerpoint/2010/main" val="16554967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b="1" dirty="0"/>
              <a:t>Valutazione delle rimanenze (OIC 13)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/>
              <a:t>Per </a:t>
            </a:r>
            <a:r>
              <a:rPr lang="it-IT" sz="2400" b="1" dirty="0">
                <a:solidFill>
                  <a:srgbClr val="FF0000"/>
                </a:solidFill>
              </a:rPr>
              <a:t>costo di produzione </a:t>
            </a:r>
            <a:r>
              <a:rPr lang="it-IT" sz="2400" dirty="0"/>
              <a:t>si intende il costo di acquisto, come precedentemente definito, più  i costi  industriali   di trasformazione .Il costo di produzione comprende i costi diretti ed i costi indiretti (cd. costi generali di produzione) sostenuti nel corso della produzione e necessari per portare le rimanenze di magazzino nelle condizioni e nel luogo attuali per la quota ragionevolmente imputabile al prodotto relativa al periodo di fabbricazione e fino al momento dal quale il bene può essere utilizzato; </a:t>
            </a:r>
          </a:p>
          <a:p>
            <a:pPr marL="0" indent="0">
              <a:buNone/>
            </a:pPr>
            <a:r>
              <a:rPr lang="it-IT" sz="2400" dirty="0"/>
              <a:t> </a:t>
            </a:r>
          </a:p>
          <a:p>
            <a:pPr marL="0" indent="0" algn="just">
              <a:buNone/>
            </a:pPr>
            <a:r>
              <a:rPr lang="it-IT" sz="2400" dirty="0"/>
              <a:t>Metodi di determinazione del costo (o flusso di costi): a) Specifica identificazione del costo; FIFO, LIFO, CMP</a:t>
            </a:r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940653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it-IT" dirty="0"/>
              <a:t>Valutazione delle rimanenze (OIC 13)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2800" b="1" dirty="0" smtClean="0">
                <a:solidFill>
                  <a:srgbClr val="FF0000"/>
                </a:solidFill>
              </a:rPr>
              <a:t>L’imputazione dei costi fissi di produzione</a:t>
            </a:r>
          </a:p>
          <a:p>
            <a:r>
              <a:rPr lang="it-IT" sz="2800" dirty="0"/>
              <a:t>sono </a:t>
            </a:r>
            <a:r>
              <a:rPr lang="it-IT" sz="2800" dirty="0" smtClean="0"/>
              <a:t>attribuiti </a:t>
            </a:r>
            <a:r>
              <a:rPr lang="it-IT" sz="2800" dirty="0"/>
              <a:t>a ciascuna unità prodotta in base alla normale </a:t>
            </a:r>
            <a:r>
              <a:rPr lang="it-IT" sz="2800" dirty="0" smtClean="0"/>
              <a:t>capacità </a:t>
            </a:r>
            <a:r>
              <a:rPr lang="it-IT" sz="2800" dirty="0"/>
              <a:t>produttiva</a:t>
            </a:r>
          </a:p>
          <a:p>
            <a:pPr algn="just"/>
            <a:r>
              <a:rPr lang="it-IT" sz="2800" dirty="0"/>
              <a:t>La </a:t>
            </a:r>
            <a:r>
              <a:rPr lang="it-IT" sz="2800" dirty="0">
                <a:solidFill>
                  <a:srgbClr val="FF0000"/>
                </a:solidFill>
              </a:rPr>
              <a:t>normale capacità produttiva </a:t>
            </a:r>
            <a:r>
              <a:rPr lang="it-IT" sz="2800" dirty="0"/>
              <a:t>rappresenta la </a:t>
            </a:r>
            <a:r>
              <a:rPr lang="it-IT" sz="2800" dirty="0" smtClean="0"/>
              <a:t>produzione </a:t>
            </a:r>
            <a:r>
              <a:rPr lang="it-IT" sz="2800" dirty="0"/>
              <a:t>che si prevede di realizzare in media </a:t>
            </a:r>
            <a:r>
              <a:rPr lang="it-IT" sz="2800" dirty="0" smtClean="0"/>
              <a:t>durante </a:t>
            </a:r>
            <a:r>
              <a:rPr lang="it-IT" sz="2800" dirty="0"/>
              <a:t>un numero </a:t>
            </a:r>
            <a:r>
              <a:rPr lang="it-IT" sz="2800" dirty="0" smtClean="0"/>
              <a:t>di esercizi </a:t>
            </a:r>
            <a:r>
              <a:rPr lang="it-IT" sz="2800" dirty="0"/>
              <a:t>o periodi </a:t>
            </a:r>
            <a:r>
              <a:rPr lang="it-IT" sz="2800" dirty="0" smtClean="0"/>
              <a:t>stagionali </a:t>
            </a:r>
            <a:r>
              <a:rPr lang="it-IT" sz="2800" dirty="0"/>
              <a:t>in condizioni </a:t>
            </a:r>
            <a:r>
              <a:rPr lang="it-IT" sz="2800" dirty="0" smtClean="0"/>
              <a:t>normali</a:t>
            </a:r>
            <a:r>
              <a:rPr lang="it-IT" sz="2800" dirty="0"/>
              <a:t>, tenendo conto della </a:t>
            </a:r>
            <a:r>
              <a:rPr lang="it-IT" sz="2800" dirty="0" smtClean="0"/>
              <a:t>perdita </a:t>
            </a:r>
            <a:r>
              <a:rPr lang="it-IT" sz="2800" dirty="0"/>
              <a:t>di capacità derivante dalla </a:t>
            </a:r>
            <a:r>
              <a:rPr lang="it-IT" sz="2800" dirty="0" smtClean="0"/>
              <a:t>manutenzione pianificata</a:t>
            </a:r>
            <a:r>
              <a:rPr lang="it-IT" sz="2800" dirty="0"/>
              <a:t>; essa è inferiore alla </a:t>
            </a:r>
            <a:r>
              <a:rPr lang="it-IT" sz="2800" dirty="0" smtClean="0"/>
              <a:t>capacità massima </a:t>
            </a:r>
            <a:r>
              <a:rPr lang="it-IT" sz="2800" dirty="0"/>
              <a:t>teorica, </a:t>
            </a:r>
          </a:p>
          <a:p>
            <a:pPr algn="just"/>
            <a:r>
              <a:rPr lang="it-IT" sz="2800" dirty="0"/>
              <a:t>Nel caso di utilizzo della capacità produttiva oltre </a:t>
            </a:r>
            <a:r>
              <a:rPr lang="it-IT" sz="2800" dirty="0" smtClean="0"/>
              <a:t>il livello considerato </a:t>
            </a:r>
            <a:r>
              <a:rPr lang="it-IT" sz="2800" dirty="0"/>
              <a:t>normale, la ripartizione </a:t>
            </a:r>
            <a:r>
              <a:rPr lang="it-IT" sz="2800" dirty="0" smtClean="0"/>
              <a:t>dei </a:t>
            </a:r>
            <a:r>
              <a:rPr lang="it-IT" sz="2800" dirty="0"/>
              <a:t>costi generali fissi sui prodotti avviene sulla </a:t>
            </a:r>
            <a:r>
              <a:rPr lang="it-IT" sz="2800" dirty="0" smtClean="0"/>
              <a:t>base </a:t>
            </a:r>
            <a:r>
              <a:rPr lang="it-IT" sz="2800" dirty="0"/>
              <a:t>della capacità produttiva effettiva, al fine di </a:t>
            </a:r>
            <a:r>
              <a:rPr lang="it-IT" sz="2800" dirty="0" smtClean="0"/>
              <a:t>evitare </a:t>
            </a:r>
            <a:r>
              <a:rPr lang="it-IT" sz="2800" dirty="0"/>
              <a:t>che il valore delle rimanenze </a:t>
            </a:r>
            <a:r>
              <a:rPr lang="it-IT" sz="2800" dirty="0" smtClean="0"/>
              <a:t>risulti </a:t>
            </a:r>
            <a:r>
              <a:rPr lang="it-IT" sz="2800" dirty="0"/>
              <a:t>superiore al costo sostenuto. </a:t>
            </a:r>
          </a:p>
          <a:p>
            <a:pPr marL="0" indent="0" algn="just">
              <a:buNone/>
            </a:pPr>
            <a:endParaRPr lang="it-IT" sz="2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7950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Valutazione delle rimanenze (OIC 13)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 smtClean="0"/>
              <a:t>Il problema degli oneri finanziari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 smtClean="0"/>
              <a:t>Nella </a:t>
            </a:r>
            <a:r>
              <a:rPr lang="it-IT" dirty="0"/>
              <a:t>determinazione del </a:t>
            </a:r>
            <a:r>
              <a:rPr lang="it-IT" dirty="0" smtClean="0"/>
              <a:t>costo </a:t>
            </a:r>
            <a:r>
              <a:rPr lang="it-IT" dirty="0"/>
              <a:t>delle rimanenze gli oneri finanziari, </a:t>
            </a:r>
            <a:r>
              <a:rPr lang="it-IT" dirty="0" smtClean="0"/>
              <a:t>come </a:t>
            </a:r>
            <a:r>
              <a:rPr lang="it-IT" dirty="0"/>
              <a:t>regola generale, vanno esclusi. </a:t>
            </a:r>
            <a:endParaRPr lang="it-IT" dirty="0" smtClean="0"/>
          </a:p>
          <a:p>
            <a:pPr marL="514350" indent="-514350" algn="just">
              <a:buFont typeface="+mj-lt"/>
              <a:buAutoNum type="arabicPeriod"/>
            </a:pPr>
            <a:r>
              <a:rPr lang="it-IT" dirty="0" smtClean="0"/>
              <a:t>Tuttavia</a:t>
            </a:r>
            <a:r>
              <a:rPr lang="it-IT" dirty="0"/>
              <a:t>, in </a:t>
            </a:r>
            <a:r>
              <a:rPr lang="it-IT" dirty="0" smtClean="0"/>
              <a:t>quei </a:t>
            </a:r>
            <a:r>
              <a:rPr lang="it-IT" dirty="0"/>
              <a:t>casi in cui un finanziamento è stato </a:t>
            </a:r>
            <a:r>
              <a:rPr lang="it-IT" dirty="0" smtClean="0"/>
              <a:t>chiaramente </a:t>
            </a:r>
            <a:r>
              <a:rPr lang="it-IT" dirty="0"/>
              <a:t>assunto a fronte di specifiche voci </a:t>
            </a:r>
            <a:r>
              <a:rPr lang="it-IT" dirty="0" smtClean="0"/>
              <a:t>che </a:t>
            </a:r>
            <a:r>
              <a:rPr lang="it-IT" dirty="0"/>
              <a:t>richiedono un </a:t>
            </a:r>
            <a:r>
              <a:rPr lang="it-IT" b="1" dirty="0">
                <a:solidFill>
                  <a:srgbClr val="FF0000"/>
                </a:solidFill>
              </a:rPr>
              <a:t>processo </a:t>
            </a:r>
            <a:r>
              <a:rPr lang="it-IT" b="1" dirty="0" smtClean="0">
                <a:solidFill>
                  <a:srgbClr val="FF0000"/>
                </a:solidFill>
              </a:rPr>
              <a:t>produttivo </a:t>
            </a:r>
            <a:r>
              <a:rPr lang="it-IT" b="1" dirty="0">
                <a:solidFill>
                  <a:srgbClr val="FF0000"/>
                </a:solidFill>
              </a:rPr>
              <a:t>di vari </a:t>
            </a:r>
            <a:r>
              <a:rPr lang="it-IT" b="1" dirty="0" smtClean="0">
                <a:solidFill>
                  <a:srgbClr val="FF0000"/>
                </a:solidFill>
              </a:rPr>
              <a:t>anni </a:t>
            </a:r>
            <a:r>
              <a:rPr lang="it-IT" dirty="0"/>
              <a:t>prima di poter essere </a:t>
            </a:r>
            <a:r>
              <a:rPr lang="it-IT" dirty="0" smtClean="0"/>
              <a:t>vendute </a:t>
            </a:r>
            <a:r>
              <a:rPr lang="it-IT" dirty="0"/>
              <a:t>(ad esempio nel caso di </a:t>
            </a:r>
            <a:r>
              <a:rPr lang="it-IT" dirty="0" smtClean="0"/>
              <a:t>invecchiamento </a:t>
            </a:r>
            <a:r>
              <a:rPr lang="it-IT" dirty="0"/>
              <a:t>del brandy) </a:t>
            </a:r>
            <a:r>
              <a:rPr lang="it-IT" b="1" dirty="0">
                <a:solidFill>
                  <a:srgbClr val="FF0000"/>
                </a:solidFill>
              </a:rPr>
              <a:t>si </a:t>
            </a:r>
            <a:r>
              <a:rPr lang="it-IT" b="1" dirty="0" smtClean="0">
                <a:solidFill>
                  <a:srgbClr val="FF0000"/>
                </a:solidFill>
              </a:rPr>
              <a:t>possono </a:t>
            </a:r>
            <a:r>
              <a:rPr lang="it-IT" b="1" dirty="0">
                <a:solidFill>
                  <a:srgbClr val="FF0000"/>
                </a:solidFill>
              </a:rPr>
              <a:t>includere i relativi </a:t>
            </a:r>
            <a:r>
              <a:rPr lang="it-IT" b="1" dirty="0" smtClean="0">
                <a:solidFill>
                  <a:srgbClr val="FF0000"/>
                </a:solidFill>
              </a:rPr>
              <a:t>interessi </a:t>
            </a:r>
            <a:r>
              <a:rPr lang="it-IT" b="1" dirty="0">
                <a:solidFill>
                  <a:srgbClr val="FF0000"/>
                </a:solidFill>
              </a:rPr>
              <a:t>passivi tra i </a:t>
            </a:r>
            <a:r>
              <a:rPr lang="it-IT" b="1" dirty="0" smtClean="0">
                <a:solidFill>
                  <a:srgbClr val="FF0000"/>
                </a:solidFill>
              </a:rPr>
              <a:t>costi </a:t>
            </a:r>
            <a:r>
              <a:rPr lang="it-IT" dirty="0"/>
              <a:t>limitatamente al </a:t>
            </a:r>
            <a:r>
              <a:rPr lang="it-IT" dirty="0" smtClean="0"/>
              <a:t>periodo </a:t>
            </a:r>
            <a:r>
              <a:rPr lang="it-IT" dirty="0"/>
              <a:t>di produzione, </a:t>
            </a:r>
            <a:r>
              <a:rPr lang="it-IT" dirty="0" smtClean="0"/>
              <a:t>sempreché </a:t>
            </a:r>
            <a:r>
              <a:rPr lang="it-IT" dirty="0"/>
              <a:t>l'onere degli </a:t>
            </a:r>
            <a:r>
              <a:rPr lang="it-IT" dirty="0" smtClean="0"/>
              <a:t>interessi </a:t>
            </a:r>
            <a:r>
              <a:rPr lang="it-IT" dirty="0"/>
              <a:t>sia stato realmente </a:t>
            </a:r>
            <a:r>
              <a:rPr lang="it-IT" dirty="0" smtClean="0"/>
              <a:t>sostenuto</a:t>
            </a:r>
            <a:r>
              <a:rPr lang="it-IT" dirty="0"/>
              <a:t>, il costo più gli interessi non ecceda il valore netto di </a:t>
            </a:r>
            <a:r>
              <a:rPr lang="it-IT" dirty="0" smtClean="0"/>
              <a:t>realizzo ed </a:t>
            </a:r>
            <a:r>
              <a:rPr lang="it-IT" dirty="0"/>
              <a:t>il fatto della </a:t>
            </a:r>
            <a:r>
              <a:rPr lang="it-IT" dirty="0" smtClean="0"/>
              <a:t>capitalizzazione </a:t>
            </a:r>
            <a:r>
              <a:rPr lang="it-IT" dirty="0"/>
              <a:t>venga chiaramente esposto </a:t>
            </a:r>
            <a:r>
              <a:rPr lang="it-IT" dirty="0" smtClean="0"/>
              <a:t>nella </a:t>
            </a:r>
            <a:r>
              <a:rPr lang="it-IT" dirty="0"/>
              <a:t>nota integrativa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1573674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/>
              <a:t>Valutazione delle rimanenze (OIC 13)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sz="2800" b="1" dirty="0">
                <a:solidFill>
                  <a:srgbClr val="FF0000"/>
                </a:solidFill>
              </a:rPr>
              <a:t>Produzioni congiunte e sottoprodotti </a:t>
            </a:r>
          </a:p>
          <a:p>
            <a:pPr algn="just"/>
            <a:r>
              <a:rPr lang="it-IT" sz="2800" dirty="0"/>
              <a:t>Con riferimento ai prodotti con costi comuni non scindibili, nei casi in cui non sia tecnicamente </a:t>
            </a:r>
            <a:r>
              <a:rPr lang="it-IT" sz="2800" dirty="0" smtClean="0"/>
              <a:t>determinabile </a:t>
            </a:r>
            <a:r>
              <a:rPr lang="it-IT" sz="2800" dirty="0"/>
              <a:t>con ragionevolezza la quota di costo da imputare a ciascun prodotto, essa può </a:t>
            </a:r>
            <a:r>
              <a:rPr lang="it-IT" sz="2800" dirty="0" smtClean="0"/>
              <a:t>essere </a:t>
            </a:r>
            <a:r>
              <a:rPr lang="it-IT" sz="2800" dirty="0"/>
              <a:t>determinata in proporzione al valore di </a:t>
            </a:r>
            <a:r>
              <a:rPr lang="it-IT" sz="2800" dirty="0" smtClean="0"/>
              <a:t>realizzazione </a:t>
            </a:r>
            <a:r>
              <a:rPr lang="it-IT" sz="2800" dirty="0"/>
              <a:t>desumibile dall’andamento del </a:t>
            </a:r>
            <a:r>
              <a:rPr lang="it-IT" sz="2800" dirty="0" smtClean="0"/>
              <a:t>mercato </a:t>
            </a:r>
            <a:r>
              <a:rPr lang="it-IT" sz="2800" dirty="0"/>
              <a:t>dei diversi prodotti. </a:t>
            </a:r>
          </a:p>
          <a:p>
            <a:pPr algn="just"/>
            <a:r>
              <a:rPr lang="it-IT" sz="2800" dirty="0" smtClean="0"/>
              <a:t>I sottoprodotti </a:t>
            </a:r>
            <a:r>
              <a:rPr lang="it-IT" sz="2800" dirty="0"/>
              <a:t>o scarti di lavorazione di </a:t>
            </a:r>
            <a:r>
              <a:rPr lang="it-IT" sz="2800" dirty="0" smtClean="0"/>
              <a:t>importo </a:t>
            </a:r>
            <a:r>
              <a:rPr lang="it-IT" sz="2800" dirty="0"/>
              <a:t>irrilevante possono essere valutati direttamente al valore di realizzazione desumibile </a:t>
            </a:r>
            <a:r>
              <a:rPr lang="it-IT" sz="2800" dirty="0" smtClean="0"/>
              <a:t>dall’andamento </a:t>
            </a:r>
            <a:r>
              <a:rPr lang="it-IT" sz="2800" dirty="0"/>
              <a:t>del mercato, purché questo valore </a:t>
            </a:r>
            <a:r>
              <a:rPr lang="it-IT" sz="2800" dirty="0" smtClean="0"/>
              <a:t>sia </a:t>
            </a:r>
            <a:r>
              <a:rPr lang="it-IT" sz="2800" dirty="0"/>
              <a:t>dedotto dal costo del prodotto principale</a:t>
            </a:r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37123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Valutazione delle rimanenze (OIC 13)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dirty="0"/>
              <a:t>Determinazione del </a:t>
            </a:r>
            <a:r>
              <a:rPr lang="it-IT" dirty="0" smtClean="0"/>
              <a:t>valore </a:t>
            </a:r>
            <a:r>
              <a:rPr lang="it-IT" dirty="0"/>
              <a:t>di mercato o del </a:t>
            </a:r>
            <a:r>
              <a:rPr lang="it-IT" dirty="0" smtClean="0"/>
              <a:t>valore di </a:t>
            </a:r>
            <a:r>
              <a:rPr lang="it-IT" dirty="0"/>
              <a:t>realizzazione </a:t>
            </a:r>
            <a:r>
              <a:rPr lang="it-IT" dirty="0" smtClean="0"/>
              <a:t>desunto dall'andamento </a:t>
            </a:r>
            <a:r>
              <a:rPr lang="it-IT" dirty="0"/>
              <a:t>del </a:t>
            </a:r>
            <a:r>
              <a:rPr lang="it-IT" dirty="0" smtClean="0"/>
              <a:t>mercato: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 smtClean="0"/>
              <a:t>il </a:t>
            </a:r>
            <a:r>
              <a:rPr lang="it-IT" b="1" dirty="0">
                <a:solidFill>
                  <a:srgbClr val="FF0000"/>
                </a:solidFill>
              </a:rPr>
              <a:t>costo di sostituzione </a:t>
            </a:r>
            <a:r>
              <a:rPr lang="it-IT" dirty="0" smtClean="0"/>
              <a:t>per </a:t>
            </a:r>
            <a:r>
              <a:rPr lang="it-IT" dirty="0"/>
              <a:t>le materie prime e sussidiarie e semilavorati </a:t>
            </a:r>
            <a:r>
              <a:rPr lang="it-IT" dirty="0" smtClean="0"/>
              <a:t>(</a:t>
            </a:r>
            <a:r>
              <a:rPr lang="it-IT" dirty="0"/>
              <a:t>parti o componenti) d'acquisto</a:t>
            </a:r>
            <a:r>
              <a:rPr lang="it-IT" dirty="0" smtClean="0"/>
              <a:t>,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dirty="0" smtClean="0"/>
              <a:t>il </a:t>
            </a:r>
            <a:r>
              <a:rPr lang="it-IT" b="1" dirty="0" smtClean="0">
                <a:solidFill>
                  <a:srgbClr val="FF0000"/>
                </a:solidFill>
              </a:rPr>
              <a:t>valore </a:t>
            </a:r>
            <a:r>
              <a:rPr lang="it-IT" b="1" dirty="0">
                <a:solidFill>
                  <a:srgbClr val="FF0000"/>
                </a:solidFill>
              </a:rPr>
              <a:t>netto di realizzo</a:t>
            </a:r>
            <a:r>
              <a:rPr lang="it-IT" dirty="0">
                <a:solidFill>
                  <a:schemeClr val="accent6">
                    <a:lumMod val="60000"/>
                    <a:lumOff val="40000"/>
                  </a:schemeClr>
                </a:solidFill>
              </a:rPr>
              <a:t> </a:t>
            </a:r>
            <a:r>
              <a:rPr lang="it-IT" dirty="0" smtClean="0"/>
              <a:t>per </a:t>
            </a:r>
            <a:r>
              <a:rPr lang="it-IT" dirty="0"/>
              <a:t>le merci, i prodotti </a:t>
            </a:r>
            <a:r>
              <a:rPr lang="it-IT" dirty="0" smtClean="0"/>
              <a:t> finiti</a:t>
            </a:r>
            <a:r>
              <a:rPr lang="it-IT" dirty="0"/>
              <a:t>, </a:t>
            </a:r>
            <a:r>
              <a:rPr lang="it-IT" dirty="0" smtClean="0"/>
              <a:t>   semilavorati </a:t>
            </a:r>
            <a:r>
              <a:rPr lang="it-IT" dirty="0"/>
              <a:t>di produzione e prodotti in </a:t>
            </a:r>
            <a:r>
              <a:rPr lang="it-IT" dirty="0" smtClean="0"/>
              <a:t>corso </a:t>
            </a:r>
            <a:r>
              <a:rPr lang="it-IT" dirty="0"/>
              <a:t>di </a:t>
            </a:r>
            <a:r>
              <a:rPr lang="it-IT" dirty="0" smtClean="0"/>
              <a:t>lavorazione</a:t>
            </a:r>
          </a:p>
          <a:p>
            <a:pPr marL="0" indent="0" algn="just">
              <a:buNone/>
            </a:pPr>
            <a:endParaRPr lang="it-IT" dirty="0"/>
          </a:p>
          <a:p>
            <a:pPr marL="457200" indent="-457200" algn="just">
              <a:buFont typeface="+mj-lt"/>
              <a:buAutoNum type="arabicPeriod"/>
            </a:pPr>
            <a:endParaRPr lang="it-IT" sz="2400" dirty="0"/>
          </a:p>
          <a:p>
            <a:pPr marL="0" indent="0" algn="just">
              <a:buNone/>
            </a:pPr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8257508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Valutazione delle rimanenze (OIC 13)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400" dirty="0"/>
              <a:t>Il </a:t>
            </a:r>
            <a:r>
              <a:rPr lang="it-IT" sz="2400" dirty="0" smtClean="0"/>
              <a:t>costo </a:t>
            </a:r>
            <a:r>
              <a:rPr lang="it-IT" sz="2400" dirty="0"/>
              <a:t>di </a:t>
            </a:r>
            <a:r>
              <a:rPr lang="it-IT" sz="2400" dirty="0" smtClean="0"/>
              <a:t>sostituzione rappresenta </a:t>
            </a:r>
            <a:r>
              <a:rPr lang="it-IT" sz="2400" dirty="0"/>
              <a:t>il costo con il quale in normali condizioni di </a:t>
            </a:r>
            <a:r>
              <a:rPr lang="it-IT" sz="2400" dirty="0" smtClean="0"/>
              <a:t>gestione </a:t>
            </a:r>
            <a:r>
              <a:rPr lang="it-IT" sz="2400" dirty="0"/>
              <a:t>una determinata voce in magazzino può essere riacquistata o riprodotta. </a:t>
            </a:r>
            <a:endParaRPr lang="it-IT" sz="2400" dirty="0" smtClean="0"/>
          </a:p>
          <a:p>
            <a:pPr algn="just"/>
            <a:endParaRPr lang="it-IT" sz="2400" dirty="0"/>
          </a:p>
          <a:p>
            <a:pPr algn="just"/>
            <a:r>
              <a:rPr lang="it-IT" sz="2400" dirty="0" smtClean="0"/>
              <a:t>Il valore netto di realizzo rappresenta il prezzo di vendita nel corso della normale gestione (ossia di un'impresa in funzionamento), al netto dei costi di completamento e delle spese dirette di vendita che possono ragionevolmente prevedersi</a:t>
            </a:r>
          </a:p>
          <a:p>
            <a:pPr algn="just"/>
            <a:endParaRPr lang="it-IT" sz="2400" dirty="0"/>
          </a:p>
          <a:p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24409402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989</Words>
  <Application>Microsoft Office PowerPoint</Application>
  <PresentationFormat>Presentazione su schermo (4:3)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Valutazione delle rimanenze</vt:lpstr>
      <vt:lpstr>Valutazione delle rimanenze</vt:lpstr>
      <vt:lpstr>Valutazione delle rimanenze (OIC 13)</vt:lpstr>
      <vt:lpstr>Valutazione delle rimanenze (OIC 13)</vt:lpstr>
      <vt:lpstr>Valutazione delle rimanenze (OIC 13)</vt:lpstr>
      <vt:lpstr>Valutazione delle rimanenze (OIC 13)</vt:lpstr>
      <vt:lpstr>Valutazione delle rimanenze (OIC 13)</vt:lpstr>
      <vt:lpstr>Valutazione delle rimanenze (OIC 13)</vt:lpstr>
      <vt:lpstr>Valutazione delle rimanenze (OIC 13)</vt:lpstr>
      <vt:lpstr>Valutazione delle rimanenze (OIC 13)</vt:lpstr>
      <vt:lpstr>Valutazione delle rimanenze (OIC)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Valutazione delle rimanenze</dc:title>
  <dc:creator>Livio</dc:creator>
  <cp:lastModifiedBy>Livio</cp:lastModifiedBy>
  <cp:revision>16</cp:revision>
  <dcterms:created xsi:type="dcterms:W3CDTF">2014-04-07T21:38:22Z</dcterms:created>
  <dcterms:modified xsi:type="dcterms:W3CDTF">2019-04-29T09:54:05Z</dcterms:modified>
</cp:coreProperties>
</file>