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696" r:id="rId2"/>
    <p:sldMasterId id="2147483708" r:id="rId3"/>
  </p:sldMasterIdLst>
  <p:notesMasterIdLst>
    <p:notesMasterId r:id="rId65"/>
  </p:notesMasterIdLst>
  <p:handoutMasterIdLst>
    <p:handoutMasterId r:id="rId66"/>
  </p:handoutMasterIdLst>
  <p:sldIdLst>
    <p:sldId id="256" r:id="rId4"/>
    <p:sldId id="305" r:id="rId5"/>
    <p:sldId id="257" r:id="rId6"/>
    <p:sldId id="314" r:id="rId7"/>
    <p:sldId id="272" r:id="rId8"/>
    <p:sldId id="313" r:id="rId9"/>
    <p:sldId id="317" r:id="rId10"/>
    <p:sldId id="353" r:id="rId11"/>
    <p:sldId id="273" r:id="rId12"/>
    <p:sldId id="271" r:id="rId13"/>
    <p:sldId id="318" r:id="rId14"/>
    <p:sldId id="274" r:id="rId15"/>
    <p:sldId id="275" r:id="rId16"/>
    <p:sldId id="276" r:id="rId17"/>
    <p:sldId id="277" r:id="rId18"/>
    <p:sldId id="262" r:id="rId19"/>
    <p:sldId id="321" r:id="rId20"/>
    <p:sldId id="297" r:id="rId21"/>
    <p:sldId id="322" r:id="rId22"/>
    <p:sldId id="258" r:id="rId23"/>
    <p:sldId id="323" r:id="rId24"/>
    <p:sldId id="351" r:id="rId25"/>
    <p:sldId id="265" r:id="rId26"/>
    <p:sldId id="266" r:id="rId27"/>
    <p:sldId id="355" r:id="rId28"/>
    <p:sldId id="278" r:id="rId29"/>
    <p:sldId id="300" r:id="rId30"/>
    <p:sldId id="301" r:id="rId31"/>
    <p:sldId id="268" r:id="rId32"/>
    <p:sldId id="336" r:id="rId33"/>
    <p:sldId id="342" r:id="rId34"/>
    <p:sldId id="340" r:id="rId35"/>
    <p:sldId id="341" r:id="rId36"/>
    <p:sldId id="339" r:id="rId37"/>
    <p:sldId id="282" r:id="rId38"/>
    <p:sldId id="356" r:id="rId39"/>
    <p:sldId id="337" r:id="rId40"/>
    <p:sldId id="330" r:id="rId41"/>
    <p:sldId id="343" r:id="rId42"/>
    <p:sldId id="345" r:id="rId43"/>
    <p:sldId id="346" r:id="rId44"/>
    <p:sldId id="347" r:id="rId45"/>
    <p:sldId id="304" r:id="rId46"/>
    <p:sldId id="302" r:id="rId47"/>
    <p:sldId id="303" r:id="rId48"/>
    <p:sldId id="284" r:id="rId49"/>
    <p:sldId id="352" r:id="rId50"/>
    <p:sldId id="285" r:id="rId51"/>
    <p:sldId id="286" r:id="rId52"/>
    <p:sldId id="287" r:id="rId53"/>
    <p:sldId id="288" r:id="rId54"/>
    <p:sldId id="289" r:id="rId55"/>
    <p:sldId id="290" r:id="rId56"/>
    <p:sldId id="291" r:id="rId57"/>
    <p:sldId id="295" r:id="rId58"/>
    <p:sldId id="292" r:id="rId59"/>
    <p:sldId id="296" r:id="rId60"/>
    <p:sldId id="310" r:id="rId61"/>
    <p:sldId id="349" r:id="rId62"/>
    <p:sldId id="315" r:id="rId63"/>
    <p:sldId id="354" r:id="rId64"/>
  </p:sldIdLst>
  <p:sldSz cx="9144000" cy="6858000" type="screen4x3"/>
  <p:notesSz cx="6858000" cy="9144000"/>
  <p:defaultTextStyle>
    <a:defPPr>
      <a:defRPr lang="it-IT"/>
    </a:defPPr>
    <a:lvl1pPr marL="0" algn="l" defTabSz="455872" rtl="0" eaLnBrk="1" latinLnBrk="0" hangingPunct="1">
      <a:defRPr sz="1800" kern="1200">
        <a:solidFill>
          <a:schemeClr val="tx1"/>
        </a:solidFill>
        <a:latin typeface="+mn-lt"/>
        <a:ea typeface="+mn-ea"/>
        <a:cs typeface="+mn-cs"/>
      </a:defRPr>
    </a:lvl1pPr>
    <a:lvl2pPr marL="455872" algn="l" defTabSz="455872" rtl="0" eaLnBrk="1" latinLnBrk="0" hangingPunct="1">
      <a:defRPr sz="1800" kern="1200">
        <a:solidFill>
          <a:schemeClr val="tx1"/>
        </a:solidFill>
        <a:latin typeface="+mn-lt"/>
        <a:ea typeface="+mn-ea"/>
        <a:cs typeface="+mn-cs"/>
      </a:defRPr>
    </a:lvl2pPr>
    <a:lvl3pPr marL="911749" algn="l" defTabSz="455872" rtl="0" eaLnBrk="1" latinLnBrk="0" hangingPunct="1">
      <a:defRPr sz="1800" kern="1200">
        <a:solidFill>
          <a:schemeClr val="tx1"/>
        </a:solidFill>
        <a:latin typeface="+mn-lt"/>
        <a:ea typeface="+mn-ea"/>
        <a:cs typeface="+mn-cs"/>
      </a:defRPr>
    </a:lvl3pPr>
    <a:lvl4pPr marL="1367627" algn="l" defTabSz="455872" rtl="0" eaLnBrk="1" latinLnBrk="0" hangingPunct="1">
      <a:defRPr sz="1800" kern="1200">
        <a:solidFill>
          <a:schemeClr val="tx1"/>
        </a:solidFill>
        <a:latin typeface="+mn-lt"/>
        <a:ea typeface="+mn-ea"/>
        <a:cs typeface="+mn-cs"/>
      </a:defRPr>
    </a:lvl4pPr>
    <a:lvl5pPr marL="1823499" algn="l" defTabSz="455872" rtl="0" eaLnBrk="1" latinLnBrk="0" hangingPunct="1">
      <a:defRPr sz="1800" kern="1200">
        <a:solidFill>
          <a:schemeClr val="tx1"/>
        </a:solidFill>
        <a:latin typeface="+mn-lt"/>
        <a:ea typeface="+mn-ea"/>
        <a:cs typeface="+mn-cs"/>
      </a:defRPr>
    </a:lvl5pPr>
    <a:lvl6pPr marL="2279376" algn="l" defTabSz="455872" rtl="0" eaLnBrk="1" latinLnBrk="0" hangingPunct="1">
      <a:defRPr sz="1800" kern="1200">
        <a:solidFill>
          <a:schemeClr val="tx1"/>
        </a:solidFill>
        <a:latin typeface="+mn-lt"/>
        <a:ea typeface="+mn-ea"/>
        <a:cs typeface="+mn-cs"/>
      </a:defRPr>
    </a:lvl6pPr>
    <a:lvl7pPr marL="2735248" algn="l" defTabSz="455872" rtl="0" eaLnBrk="1" latinLnBrk="0" hangingPunct="1">
      <a:defRPr sz="1800" kern="1200">
        <a:solidFill>
          <a:schemeClr val="tx1"/>
        </a:solidFill>
        <a:latin typeface="+mn-lt"/>
        <a:ea typeface="+mn-ea"/>
        <a:cs typeface="+mn-cs"/>
      </a:defRPr>
    </a:lvl7pPr>
    <a:lvl8pPr marL="3191116" algn="l" defTabSz="455872" rtl="0" eaLnBrk="1" latinLnBrk="0" hangingPunct="1">
      <a:defRPr sz="1800" kern="1200">
        <a:solidFill>
          <a:schemeClr val="tx1"/>
        </a:solidFill>
        <a:latin typeface="+mn-lt"/>
        <a:ea typeface="+mn-ea"/>
        <a:cs typeface="+mn-cs"/>
      </a:defRPr>
    </a:lvl8pPr>
    <a:lvl9pPr marL="3646996" algn="l" defTabSz="455872"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36" autoAdjust="0"/>
  </p:normalViewPr>
  <p:slideViewPr>
    <p:cSldViewPr snapToGrid="0" snapToObjects="1">
      <p:cViewPr varScale="1">
        <p:scale>
          <a:sx n="42" d="100"/>
          <a:sy n="42" d="100"/>
        </p:scale>
        <p:origin x="-2256" y="-112"/>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141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860FF3A-8E88-EC4A-8233-A0C6406CEBCC}" type="datetimeFigureOut">
              <a:rPr lang="it-IT" smtClean="0"/>
              <a:t>28/04/19</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EF5E63-FEFA-5041-A60C-2E64C21A9A14}" type="slidenum">
              <a:rPr lang="it-IT" smtClean="0"/>
              <a:t>‹n.›</a:t>
            </a:fld>
            <a:endParaRPr lang="it-IT"/>
          </a:p>
        </p:txBody>
      </p:sp>
    </p:spTree>
    <p:extLst>
      <p:ext uri="{BB962C8B-B14F-4D97-AF65-F5344CB8AC3E}">
        <p14:creationId xmlns:p14="http://schemas.microsoft.com/office/powerpoint/2010/main" val="23258830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8CF765-CEE1-534F-A53F-0F05111C22DF}" type="datetimeFigureOut">
              <a:rPr lang="it-IT" smtClean="0"/>
              <a:t>28/04/19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BE463-940F-944B-9316-5F48A9D200D5}" type="slidenum">
              <a:rPr lang="it-IT" smtClean="0"/>
              <a:t>‹n.›</a:t>
            </a:fld>
            <a:endParaRPr lang="it-IT"/>
          </a:p>
        </p:txBody>
      </p:sp>
    </p:spTree>
    <p:extLst>
      <p:ext uri="{BB962C8B-B14F-4D97-AF65-F5344CB8AC3E}">
        <p14:creationId xmlns:p14="http://schemas.microsoft.com/office/powerpoint/2010/main" val="2603995190"/>
      </p:ext>
    </p:extLst>
  </p:cSld>
  <p:clrMap bg1="lt1" tx1="dk1" bg2="lt2" tx2="dk2" accent1="accent1" accent2="accent2" accent3="accent3" accent4="accent4" accent5="accent5" accent6="accent6" hlink="hlink" folHlink="folHlink"/>
  <p:hf hdr="0" ftr="0" dt="0"/>
  <p:notesStyle>
    <a:lvl1pPr marL="0" algn="l" defTabSz="455872" rtl="0" eaLnBrk="1" latinLnBrk="0" hangingPunct="1">
      <a:defRPr sz="1200" kern="1200">
        <a:solidFill>
          <a:schemeClr val="tx1"/>
        </a:solidFill>
        <a:latin typeface="+mn-lt"/>
        <a:ea typeface="+mn-ea"/>
        <a:cs typeface="+mn-cs"/>
      </a:defRPr>
    </a:lvl1pPr>
    <a:lvl2pPr marL="455872" algn="l" defTabSz="455872" rtl="0" eaLnBrk="1" latinLnBrk="0" hangingPunct="1">
      <a:defRPr sz="1200" kern="1200">
        <a:solidFill>
          <a:schemeClr val="tx1"/>
        </a:solidFill>
        <a:latin typeface="+mn-lt"/>
        <a:ea typeface="+mn-ea"/>
        <a:cs typeface="+mn-cs"/>
      </a:defRPr>
    </a:lvl2pPr>
    <a:lvl3pPr marL="911749" algn="l" defTabSz="455872" rtl="0" eaLnBrk="1" latinLnBrk="0" hangingPunct="1">
      <a:defRPr sz="1200" kern="1200">
        <a:solidFill>
          <a:schemeClr val="tx1"/>
        </a:solidFill>
        <a:latin typeface="+mn-lt"/>
        <a:ea typeface="+mn-ea"/>
        <a:cs typeface="+mn-cs"/>
      </a:defRPr>
    </a:lvl3pPr>
    <a:lvl4pPr marL="1367627" algn="l" defTabSz="455872" rtl="0" eaLnBrk="1" latinLnBrk="0" hangingPunct="1">
      <a:defRPr sz="1200" kern="1200">
        <a:solidFill>
          <a:schemeClr val="tx1"/>
        </a:solidFill>
        <a:latin typeface="+mn-lt"/>
        <a:ea typeface="+mn-ea"/>
        <a:cs typeface="+mn-cs"/>
      </a:defRPr>
    </a:lvl4pPr>
    <a:lvl5pPr marL="1823499" algn="l" defTabSz="455872" rtl="0" eaLnBrk="1" latinLnBrk="0" hangingPunct="1">
      <a:defRPr sz="1200" kern="1200">
        <a:solidFill>
          <a:schemeClr val="tx1"/>
        </a:solidFill>
        <a:latin typeface="+mn-lt"/>
        <a:ea typeface="+mn-ea"/>
        <a:cs typeface="+mn-cs"/>
      </a:defRPr>
    </a:lvl5pPr>
    <a:lvl6pPr marL="2279376" algn="l" defTabSz="455872" rtl="0" eaLnBrk="1" latinLnBrk="0" hangingPunct="1">
      <a:defRPr sz="1200" kern="1200">
        <a:solidFill>
          <a:schemeClr val="tx1"/>
        </a:solidFill>
        <a:latin typeface="+mn-lt"/>
        <a:ea typeface="+mn-ea"/>
        <a:cs typeface="+mn-cs"/>
      </a:defRPr>
    </a:lvl6pPr>
    <a:lvl7pPr marL="2735248" algn="l" defTabSz="455872" rtl="0" eaLnBrk="1" latinLnBrk="0" hangingPunct="1">
      <a:defRPr sz="1200" kern="1200">
        <a:solidFill>
          <a:schemeClr val="tx1"/>
        </a:solidFill>
        <a:latin typeface="+mn-lt"/>
        <a:ea typeface="+mn-ea"/>
        <a:cs typeface="+mn-cs"/>
      </a:defRPr>
    </a:lvl7pPr>
    <a:lvl8pPr marL="3191116" algn="l" defTabSz="455872" rtl="0" eaLnBrk="1" latinLnBrk="0" hangingPunct="1">
      <a:defRPr sz="1200" kern="1200">
        <a:solidFill>
          <a:schemeClr val="tx1"/>
        </a:solidFill>
        <a:latin typeface="+mn-lt"/>
        <a:ea typeface="+mn-ea"/>
        <a:cs typeface="+mn-cs"/>
      </a:defRPr>
    </a:lvl8pPr>
    <a:lvl9pPr marL="3646996" algn="l" defTabSz="45587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www.amnh.org</a:t>
            </a:r>
            <a:r>
              <a:rPr lang="it-IT" dirty="0" smtClean="0"/>
              <a:t>/</a:t>
            </a:r>
            <a:r>
              <a:rPr lang="it-IT" dirty="0" err="1" smtClean="0"/>
              <a:t>explore</a:t>
            </a:r>
            <a:r>
              <a:rPr lang="it-IT" dirty="0" smtClean="0"/>
              <a:t>/science-</a:t>
            </a:r>
            <a:r>
              <a:rPr lang="it-IT" dirty="0" err="1" smtClean="0"/>
              <a:t>topics</a:t>
            </a:r>
            <a:r>
              <a:rPr lang="it-IT" dirty="0" smtClean="0"/>
              <a:t>/</a:t>
            </a:r>
            <a:r>
              <a:rPr lang="it-IT" dirty="0" err="1" smtClean="0"/>
              <a:t>microbiome-health</a:t>
            </a:r>
            <a:r>
              <a:rPr lang="it-IT" dirty="0" smtClean="0"/>
              <a:t>/</a:t>
            </a:r>
            <a:r>
              <a:rPr lang="it-IT" dirty="0" err="1" smtClean="0"/>
              <a:t>meet-your-microbiome</a:t>
            </a:r>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3</a:t>
            </a:fld>
            <a:endParaRPr lang="it-IT"/>
          </a:p>
        </p:txBody>
      </p:sp>
    </p:spTree>
    <p:extLst>
      <p:ext uri="{BB962C8B-B14F-4D97-AF65-F5344CB8AC3E}">
        <p14:creationId xmlns:p14="http://schemas.microsoft.com/office/powerpoint/2010/main" val="186469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medium.com</a:t>
            </a:r>
            <a:r>
              <a:rPr lang="it-IT" dirty="0" smtClean="0"/>
              <a:t>/@</a:t>
            </a:r>
            <a:r>
              <a:rPr lang="it-IT" dirty="0" err="1" smtClean="0"/>
              <a:t>The_Plastics</a:t>
            </a:r>
            <a:r>
              <a:rPr lang="it-IT" dirty="0" smtClean="0"/>
              <a:t>/mind-altering-microorganisms-713790e070c5</a:t>
            </a:r>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21</a:t>
            </a:fld>
            <a:endParaRPr lang="it-IT"/>
          </a:p>
        </p:txBody>
      </p:sp>
    </p:spTree>
    <p:extLst>
      <p:ext uri="{BB962C8B-B14F-4D97-AF65-F5344CB8AC3E}">
        <p14:creationId xmlns:p14="http://schemas.microsoft.com/office/powerpoint/2010/main" val="22862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Figure 1. The </a:t>
            </a:r>
            <a:r>
              <a:rPr lang="it-IT" dirty="0" err="1" smtClean="0"/>
              <a:t>principal</a:t>
            </a:r>
            <a:r>
              <a:rPr lang="it-IT" dirty="0" smtClean="0"/>
              <a:t> </a:t>
            </a:r>
            <a:r>
              <a:rPr lang="it-IT" dirty="0" err="1" smtClean="0"/>
              <a:t>cell</a:t>
            </a:r>
            <a:r>
              <a:rPr lang="it-IT" dirty="0" smtClean="0"/>
              <a:t> </a:t>
            </a:r>
            <a:r>
              <a:rPr lang="it-IT" dirty="0" err="1" smtClean="0"/>
              <a:t>surface</a:t>
            </a:r>
            <a:r>
              <a:rPr lang="it-IT" dirty="0" smtClean="0"/>
              <a:t> pattern </a:t>
            </a:r>
            <a:r>
              <a:rPr lang="it-IT" dirty="0" err="1" smtClean="0"/>
              <a:t>recognition</a:t>
            </a:r>
            <a:r>
              <a:rPr lang="it-IT" dirty="0" smtClean="0"/>
              <a:t> </a:t>
            </a:r>
            <a:r>
              <a:rPr lang="it-IT" dirty="0" err="1" smtClean="0"/>
              <a:t>receptors</a:t>
            </a:r>
            <a:r>
              <a:rPr lang="it-IT" dirty="0" smtClean="0"/>
              <a:t> </a:t>
            </a:r>
            <a:r>
              <a:rPr lang="it-IT" dirty="0" err="1" smtClean="0"/>
              <a:t>involved</a:t>
            </a:r>
            <a:r>
              <a:rPr lang="it-IT" dirty="0" smtClean="0"/>
              <a:t> in Candida </a:t>
            </a:r>
            <a:r>
              <a:rPr lang="it-IT" dirty="0" err="1" smtClean="0"/>
              <a:t>recognition</a:t>
            </a:r>
            <a:r>
              <a:rPr lang="it-IT" dirty="0" smtClean="0"/>
              <a:t>. The </a:t>
            </a:r>
            <a:r>
              <a:rPr lang="it-IT" dirty="0" err="1" smtClean="0"/>
              <a:t>Toll-like</a:t>
            </a:r>
            <a:r>
              <a:rPr lang="it-IT" dirty="0" smtClean="0"/>
              <a:t> </a:t>
            </a:r>
            <a:r>
              <a:rPr lang="it-IT" dirty="0" err="1" smtClean="0"/>
              <a:t>receptor</a:t>
            </a:r>
            <a:r>
              <a:rPr lang="it-IT" dirty="0" smtClean="0"/>
              <a:t> 2 (TLR2) and TLR4 </a:t>
            </a:r>
            <a:r>
              <a:rPr lang="it-IT" dirty="0" err="1" smtClean="0"/>
              <a:t>recognize</a:t>
            </a:r>
            <a:r>
              <a:rPr lang="it-IT" dirty="0" smtClean="0"/>
              <a:t> </a:t>
            </a:r>
            <a:r>
              <a:rPr lang="it-IT" dirty="0" err="1" smtClean="0"/>
              <a:t>phospholipomannans</a:t>
            </a:r>
            <a:r>
              <a:rPr lang="it-IT" dirty="0" smtClean="0"/>
              <a:t> and O -</a:t>
            </a:r>
            <a:r>
              <a:rPr lang="it-IT" dirty="0" err="1" smtClean="0"/>
              <a:t>linked</a:t>
            </a:r>
            <a:r>
              <a:rPr lang="it-IT" dirty="0" smtClean="0"/>
              <a:t> </a:t>
            </a:r>
            <a:r>
              <a:rPr lang="it-IT" dirty="0" err="1" smtClean="0"/>
              <a:t>mannans</a:t>
            </a:r>
            <a:r>
              <a:rPr lang="it-IT" dirty="0" smtClean="0"/>
              <a:t>, </a:t>
            </a:r>
            <a:r>
              <a:rPr lang="it-IT" dirty="0" err="1" smtClean="0"/>
              <a:t>respectively</a:t>
            </a:r>
            <a:r>
              <a:rPr lang="it-IT" dirty="0" smtClean="0"/>
              <a:t>, </a:t>
            </a:r>
            <a:r>
              <a:rPr lang="it-IT" dirty="0" err="1" smtClean="0"/>
              <a:t>whereas</a:t>
            </a:r>
            <a:r>
              <a:rPr lang="it-IT" dirty="0" smtClean="0"/>
              <a:t> TLR9 </a:t>
            </a:r>
            <a:r>
              <a:rPr lang="it-IT" dirty="0" err="1" smtClean="0"/>
              <a:t>within</a:t>
            </a:r>
            <a:r>
              <a:rPr lang="it-IT" dirty="0" smtClean="0"/>
              <a:t> the </a:t>
            </a:r>
            <a:r>
              <a:rPr lang="it-IT" dirty="0" err="1" smtClean="0"/>
              <a:t>cytosol</a:t>
            </a:r>
            <a:r>
              <a:rPr lang="it-IT" dirty="0" smtClean="0"/>
              <a:t> </a:t>
            </a:r>
            <a:r>
              <a:rPr lang="it-IT" dirty="0" err="1" smtClean="0"/>
              <a:t>recognizes</a:t>
            </a:r>
            <a:r>
              <a:rPr lang="it-IT" dirty="0" smtClean="0"/>
              <a:t> </a:t>
            </a:r>
            <a:r>
              <a:rPr lang="it-IT" dirty="0" err="1" smtClean="0"/>
              <a:t>fungal</a:t>
            </a:r>
            <a:r>
              <a:rPr lang="it-IT" dirty="0" smtClean="0"/>
              <a:t> DNA, and </a:t>
            </a:r>
            <a:r>
              <a:rPr lang="it-IT" dirty="0" err="1" smtClean="0"/>
              <a:t>intracellular</a:t>
            </a:r>
            <a:r>
              <a:rPr lang="it-IT" dirty="0" smtClean="0"/>
              <a:t> TLR7 (</a:t>
            </a:r>
            <a:r>
              <a:rPr lang="it-IT" dirty="0" err="1" smtClean="0"/>
              <a:t>not</a:t>
            </a:r>
            <a:r>
              <a:rPr lang="it-IT" dirty="0" smtClean="0"/>
              <a:t> </a:t>
            </a:r>
            <a:r>
              <a:rPr lang="it-IT" dirty="0" err="1" smtClean="0"/>
              <a:t>depicted</a:t>
            </a:r>
            <a:r>
              <a:rPr lang="it-IT" dirty="0" smtClean="0"/>
              <a:t>) </a:t>
            </a:r>
            <a:r>
              <a:rPr lang="it-IT" dirty="0" err="1" smtClean="0"/>
              <a:t>recognizes</a:t>
            </a:r>
            <a:r>
              <a:rPr lang="it-IT" dirty="0" smtClean="0"/>
              <a:t> </a:t>
            </a:r>
            <a:r>
              <a:rPr lang="it-IT" dirty="0" err="1" smtClean="0"/>
              <a:t>fungal</a:t>
            </a:r>
            <a:r>
              <a:rPr lang="it-IT" dirty="0" smtClean="0"/>
              <a:t> RNA. TLR2 </a:t>
            </a:r>
            <a:r>
              <a:rPr lang="it-IT" dirty="0" err="1" smtClean="0"/>
              <a:t>forms</a:t>
            </a:r>
            <a:r>
              <a:rPr lang="it-IT" dirty="0" smtClean="0"/>
              <a:t> </a:t>
            </a:r>
            <a:r>
              <a:rPr lang="it-IT" dirty="0" err="1" smtClean="0"/>
              <a:t>heterodimers</a:t>
            </a:r>
            <a:r>
              <a:rPr lang="it-IT" dirty="0" smtClean="0"/>
              <a:t> with TLR1 or TLR6 for downstream </a:t>
            </a:r>
            <a:r>
              <a:rPr lang="it-IT" dirty="0" err="1" smtClean="0"/>
              <a:t>signaling</a:t>
            </a:r>
            <a:r>
              <a:rPr lang="it-IT" dirty="0" smtClean="0"/>
              <a:t> (</a:t>
            </a:r>
            <a:r>
              <a:rPr lang="it-IT" dirty="0" err="1" smtClean="0"/>
              <a:t>not</a:t>
            </a:r>
            <a:r>
              <a:rPr lang="it-IT" dirty="0" smtClean="0"/>
              <a:t> </a:t>
            </a:r>
            <a:r>
              <a:rPr lang="it-IT" dirty="0" err="1" smtClean="0"/>
              <a:t>depicted</a:t>
            </a:r>
            <a:r>
              <a:rPr lang="it-IT" dirty="0" smtClean="0"/>
              <a:t>), </a:t>
            </a:r>
            <a:r>
              <a:rPr lang="it-IT" dirty="0" err="1" smtClean="0"/>
              <a:t>whereas</a:t>
            </a:r>
            <a:r>
              <a:rPr lang="it-IT" dirty="0" smtClean="0"/>
              <a:t> TLR4 </a:t>
            </a:r>
            <a:r>
              <a:rPr lang="it-IT" dirty="0" err="1" smtClean="0"/>
              <a:t>forms</a:t>
            </a:r>
            <a:r>
              <a:rPr lang="it-IT" dirty="0" smtClean="0"/>
              <a:t> </a:t>
            </a:r>
            <a:r>
              <a:rPr lang="it-IT" dirty="0" err="1" smtClean="0"/>
              <a:t>homodimers</a:t>
            </a:r>
            <a:r>
              <a:rPr lang="it-IT" dirty="0" smtClean="0"/>
              <a:t>. Galectin-3, </a:t>
            </a:r>
            <a:r>
              <a:rPr lang="it-IT" dirty="0" err="1" smtClean="0"/>
              <a:t>together</a:t>
            </a:r>
            <a:r>
              <a:rPr lang="it-IT" dirty="0" smtClean="0"/>
              <a:t> with TLR2, </a:t>
            </a:r>
            <a:r>
              <a:rPr lang="it-IT" dirty="0" err="1" smtClean="0"/>
              <a:t>recognizes</a:t>
            </a:r>
            <a:r>
              <a:rPr lang="it-IT" dirty="0" smtClean="0"/>
              <a:t> b -</a:t>
            </a:r>
            <a:r>
              <a:rPr lang="it-IT" dirty="0" err="1" smtClean="0"/>
              <a:t>mannosides</a:t>
            </a:r>
            <a:r>
              <a:rPr lang="it-IT" dirty="0" smtClean="0"/>
              <a:t>. The membrane-</a:t>
            </a:r>
            <a:r>
              <a:rPr lang="it-IT" dirty="0" err="1" smtClean="0"/>
              <a:t>bound</a:t>
            </a:r>
            <a:r>
              <a:rPr lang="it-IT" dirty="0" smtClean="0"/>
              <a:t> C-</a:t>
            </a:r>
            <a:r>
              <a:rPr lang="it-IT" dirty="0" err="1" smtClean="0"/>
              <a:t>type</a:t>
            </a:r>
            <a:r>
              <a:rPr lang="it-IT" dirty="0" smtClean="0"/>
              <a:t> </a:t>
            </a:r>
            <a:r>
              <a:rPr lang="it-IT" dirty="0" err="1" smtClean="0"/>
              <a:t>lectins</a:t>
            </a:r>
            <a:r>
              <a:rPr lang="it-IT" dirty="0" smtClean="0"/>
              <a:t> </a:t>
            </a:r>
            <a:r>
              <a:rPr lang="it-IT" dirty="0" err="1" smtClean="0"/>
              <a:t>dendritic</a:t>
            </a:r>
            <a:r>
              <a:rPr lang="it-IT" dirty="0" smtClean="0"/>
              <a:t> </a:t>
            </a:r>
            <a:r>
              <a:rPr lang="it-IT" dirty="0" err="1" smtClean="0"/>
              <a:t>cell</a:t>
            </a:r>
            <a:r>
              <a:rPr lang="it-IT" dirty="0" smtClean="0"/>
              <a:t>–</a:t>
            </a:r>
            <a:r>
              <a:rPr lang="it-IT" dirty="0" err="1" smtClean="0"/>
              <a:t>specific</a:t>
            </a:r>
            <a:r>
              <a:rPr lang="it-IT" dirty="0" smtClean="0"/>
              <a:t> ICAM3-grabbing non-</a:t>
            </a:r>
            <a:r>
              <a:rPr lang="it-IT" dirty="0" err="1" smtClean="0"/>
              <a:t>integrin</a:t>
            </a:r>
            <a:r>
              <a:rPr lang="it-IT" dirty="0" smtClean="0"/>
              <a:t> (DC-SIGN), </a:t>
            </a:r>
            <a:r>
              <a:rPr lang="it-IT" dirty="0" err="1" smtClean="0"/>
              <a:t>macrophage-inducible</a:t>
            </a:r>
            <a:r>
              <a:rPr lang="it-IT" dirty="0" smtClean="0"/>
              <a:t> C-</a:t>
            </a:r>
            <a:r>
              <a:rPr lang="it-IT" dirty="0" err="1" smtClean="0"/>
              <a:t>type</a:t>
            </a:r>
            <a:r>
              <a:rPr lang="it-IT" dirty="0" smtClean="0"/>
              <a:t> </a:t>
            </a:r>
            <a:r>
              <a:rPr lang="it-IT" dirty="0" err="1" smtClean="0"/>
              <a:t>lectin</a:t>
            </a:r>
            <a:r>
              <a:rPr lang="it-IT" dirty="0" smtClean="0"/>
              <a:t> (</a:t>
            </a:r>
            <a:r>
              <a:rPr lang="it-IT" dirty="0" err="1" smtClean="0"/>
              <a:t>Mincle</a:t>
            </a:r>
            <a:r>
              <a:rPr lang="it-IT" dirty="0" smtClean="0"/>
              <a:t>), and </a:t>
            </a:r>
            <a:r>
              <a:rPr lang="it-IT" dirty="0" err="1" smtClean="0"/>
              <a:t>macrophage</a:t>
            </a:r>
            <a:r>
              <a:rPr lang="it-IT" dirty="0" smtClean="0"/>
              <a:t> </a:t>
            </a:r>
            <a:r>
              <a:rPr lang="it-IT" dirty="0" err="1" smtClean="0"/>
              <a:t>mannose</a:t>
            </a:r>
            <a:r>
              <a:rPr lang="it-IT" dirty="0" smtClean="0"/>
              <a:t> </a:t>
            </a:r>
            <a:r>
              <a:rPr lang="it-IT" dirty="0" err="1" smtClean="0"/>
              <a:t>receptor</a:t>
            </a:r>
            <a:r>
              <a:rPr lang="it-IT" dirty="0" smtClean="0"/>
              <a:t> (MR) </a:t>
            </a:r>
            <a:r>
              <a:rPr lang="it-IT" dirty="0" err="1" smtClean="0"/>
              <a:t>recognize</a:t>
            </a:r>
            <a:r>
              <a:rPr lang="it-IT" dirty="0" smtClean="0"/>
              <a:t> </a:t>
            </a:r>
            <a:r>
              <a:rPr lang="it-IT" dirty="0" err="1" smtClean="0"/>
              <a:t>mannose-rich</a:t>
            </a:r>
            <a:r>
              <a:rPr lang="it-IT" dirty="0" smtClean="0"/>
              <a:t> Candida </a:t>
            </a:r>
            <a:r>
              <a:rPr lang="it-IT" dirty="0" err="1" smtClean="0"/>
              <a:t>structures</a:t>
            </a:r>
            <a:r>
              <a:rPr lang="it-IT" dirty="0" smtClean="0"/>
              <a:t>. In </a:t>
            </a:r>
            <a:r>
              <a:rPr lang="it-IT" dirty="0" err="1" smtClean="0"/>
              <a:t>addition</a:t>
            </a:r>
            <a:r>
              <a:rPr lang="it-IT" dirty="0" smtClean="0"/>
              <a:t>, dectin-1 </a:t>
            </a:r>
            <a:r>
              <a:rPr lang="it-IT" dirty="0" err="1" smtClean="0"/>
              <a:t>recognizes</a:t>
            </a:r>
            <a:r>
              <a:rPr lang="it-IT" dirty="0" smtClean="0"/>
              <a:t> b -</a:t>
            </a:r>
            <a:r>
              <a:rPr lang="it-IT" dirty="0" err="1" smtClean="0"/>
              <a:t>glucans</a:t>
            </a:r>
            <a:r>
              <a:rPr lang="it-IT" dirty="0" smtClean="0"/>
              <a:t>, and </a:t>
            </a:r>
            <a:r>
              <a:rPr lang="it-IT" dirty="0" err="1" smtClean="0"/>
              <a:t>dectin</a:t>
            </a:r>
            <a:r>
              <a:rPr lang="it-IT" dirty="0" smtClean="0"/>
              <a:t> 2, </a:t>
            </a:r>
            <a:r>
              <a:rPr lang="it-IT" dirty="0" err="1" smtClean="0"/>
              <a:t>together</a:t>
            </a:r>
            <a:r>
              <a:rPr lang="it-IT" dirty="0" smtClean="0"/>
              <a:t> with the </a:t>
            </a:r>
            <a:r>
              <a:rPr lang="it-IT" dirty="0" err="1" smtClean="0"/>
              <a:t>Fc</a:t>
            </a:r>
            <a:r>
              <a:rPr lang="it-IT" dirty="0" smtClean="0"/>
              <a:t> c </a:t>
            </a:r>
            <a:r>
              <a:rPr lang="it-IT" dirty="0" err="1" smtClean="0"/>
              <a:t>receptor</a:t>
            </a:r>
            <a:r>
              <a:rPr lang="it-IT" dirty="0" smtClean="0"/>
              <a:t> (</a:t>
            </a:r>
            <a:r>
              <a:rPr lang="it-IT" dirty="0" err="1" smtClean="0"/>
              <a:t>Fc</a:t>
            </a:r>
            <a:r>
              <a:rPr lang="it-IT" dirty="0" smtClean="0"/>
              <a:t> c </a:t>
            </a:r>
            <a:r>
              <a:rPr lang="it-IT" dirty="0" err="1" smtClean="0"/>
              <a:t>R</a:t>
            </a:r>
            <a:r>
              <a:rPr lang="it-IT" dirty="0" smtClean="0"/>
              <a:t>), </a:t>
            </a:r>
            <a:r>
              <a:rPr lang="it-IT" dirty="0" err="1" smtClean="0"/>
              <a:t>recognizes</a:t>
            </a:r>
            <a:r>
              <a:rPr lang="it-IT" dirty="0" smtClean="0"/>
              <a:t> </a:t>
            </a:r>
            <a:r>
              <a:rPr lang="it-IT" dirty="0" err="1" smtClean="0"/>
              <a:t>mannans</a:t>
            </a:r>
            <a:r>
              <a:rPr lang="it-IT" dirty="0" smtClean="0"/>
              <a:t>. The </a:t>
            </a:r>
            <a:r>
              <a:rPr lang="it-IT" dirty="0" err="1" smtClean="0"/>
              <a:t>complement</a:t>
            </a:r>
            <a:r>
              <a:rPr lang="it-IT" dirty="0" smtClean="0"/>
              <a:t> </a:t>
            </a:r>
            <a:r>
              <a:rPr lang="it-IT" dirty="0" err="1" smtClean="0"/>
              <a:t>receptor</a:t>
            </a:r>
            <a:r>
              <a:rPr lang="it-IT" dirty="0" smtClean="0"/>
              <a:t> 3 (CR3) on </a:t>
            </a:r>
            <a:r>
              <a:rPr lang="it-IT" dirty="0" err="1" smtClean="0"/>
              <a:t>neutrophils</a:t>
            </a:r>
            <a:r>
              <a:rPr lang="it-IT" dirty="0" smtClean="0"/>
              <a:t> </a:t>
            </a:r>
            <a:r>
              <a:rPr lang="it-IT" dirty="0" err="1" smtClean="0"/>
              <a:t>also</a:t>
            </a:r>
            <a:r>
              <a:rPr lang="it-IT" dirty="0" smtClean="0"/>
              <a:t> </a:t>
            </a:r>
            <a:r>
              <a:rPr lang="it-IT" dirty="0" err="1" smtClean="0"/>
              <a:t>recognizes</a:t>
            </a:r>
            <a:r>
              <a:rPr lang="it-IT" dirty="0" smtClean="0"/>
              <a:t> b -</a:t>
            </a:r>
            <a:r>
              <a:rPr lang="it-IT" dirty="0" err="1" smtClean="0"/>
              <a:t>glucans</a:t>
            </a:r>
            <a:r>
              <a:rPr lang="it-IT" dirty="0" smtClean="0"/>
              <a:t>. </a:t>
            </a:r>
            <a:r>
              <a:rPr lang="it-IT" dirty="0" err="1" smtClean="0"/>
              <a:t>Moreover</a:t>
            </a:r>
            <a:r>
              <a:rPr lang="it-IT" dirty="0" smtClean="0"/>
              <a:t>, the NOD-</a:t>
            </a:r>
            <a:r>
              <a:rPr lang="it-IT" dirty="0" err="1" smtClean="0"/>
              <a:t>like</a:t>
            </a:r>
            <a:r>
              <a:rPr lang="it-IT" dirty="0" smtClean="0"/>
              <a:t> </a:t>
            </a:r>
            <a:r>
              <a:rPr lang="it-IT" dirty="0" err="1" smtClean="0"/>
              <a:t>receptor</a:t>
            </a:r>
            <a:r>
              <a:rPr lang="it-IT" dirty="0" smtClean="0"/>
              <a:t> NLRP3 (nucleotide-</a:t>
            </a:r>
            <a:r>
              <a:rPr lang="it-IT" dirty="0" err="1" smtClean="0"/>
              <a:t>binding</a:t>
            </a:r>
            <a:r>
              <a:rPr lang="it-IT" dirty="0" smtClean="0"/>
              <a:t> domain, leucine-</a:t>
            </a:r>
            <a:r>
              <a:rPr lang="it-IT" dirty="0" err="1" smtClean="0"/>
              <a:t>rich</a:t>
            </a:r>
            <a:r>
              <a:rPr lang="it-IT" dirty="0" smtClean="0"/>
              <a:t>-</a:t>
            </a:r>
            <a:r>
              <a:rPr lang="it-IT" dirty="0" err="1" smtClean="0"/>
              <a:t>repeat</a:t>
            </a:r>
            <a:r>
              <a:rPr lang="it-IT" dirty="0" smtClean="0"/>
              <a:t>- </a:t>
            </a:r>
            <a:r>
              <a:rPr lang="it-IT" dirty="0" err="1" smtClean="0"/>
              <a:t>containing</a:t>
            </a:r>
            <a:r>
              <a:rPr lang="it-IT" dirty="0" smtClean="0"/>
              <a:t> family, </a:t>
            </a:r>
            <a:r>
              <a:rPr lang="it-IT" dirty="0" err="1" smtClean="0"/>
              <a:t>pyrin</a:t>
            </a:r>
            <a:r>
              <a:rPr lang="it-IT" dirty="0" smtClean="0"/>
              <a:t> domain-</a:t>
            </a:r>
            <a:r>
              <a:rPr lang="it-IT" dirty="0" err="1" smtClean="0"/>
              <a:t>containing</a:t>
            </a:r>
            <a:r>
              <a:rPr lang="it-IT" dirty="0" smtClean="0"/>
              <a:t> 3) </a:t>
            </a:r>
            <a:r>
              <a:rPr lang="it-IT" dirty="0" err="1" smtClean="0"/>
              <a:t>forms</a:t>
            </a:r>
            <a:r>
              <a:rPr lang="it-IT" dirty="0" smtClean="0"/>
              <a:t> an </a:t>
            </a:r>
            <a:r>
              <a:rPr lang="it-IT" dirty="0" err="1" smtClean="0"/>
              <a:t>inflammasome</a:t>
            </a:r>
            <a:r>
              <a:rPr lang="it-IT" dirty="0" smtClean="0"/>
              <a:t> </a:t>
            </a:r>
            <a:r>
              <a:rPr lang="it-IT" dirty="0" err="1" smtClean="0"/>
              <a:t>complex</a:t>
            </a:r>
            <a:r>
              <a:rPr lang="it-IT" dirty="0" smtClean="0"/>
              <a:t> with ASC (</a:t>
            </a:r>
            <a:r>
              <a:rPr lang="it-IT" dirty="0" err="1" smtClean="0"/>
              <a:t>apoptosis-associated</a:t>
            </a:r>
            <a:r>
              <a:rPr lang="it-IT" dirty="0" smtClean="0"/>
              <a:t> speck-</a:t>
            </a:r>
            <a:r>
              <a:rPr lang="it-IT" dirty="0" err="1" smtClean="0"/>
              <a:t>like</a:t>
            </a:r>
            <a:r>
              <a:rPr lang="it-IT" dirty="0" smtClean="0"/>
              <a:t> </a:t>
            </a:r>
            <a:r>
              <a:rPr lang="it-IT" dirty="0" err="1" smtClean="0"/>
              <a:t>protein</a:t>
            </a:r>
            <a:r>
              <a:rPr lang="it-IT" dirty="0" smtClean="0"/>
              <a:t> </a:t>
            </a:r>
            <a:r>
              <a:rPr lang="it-IT" dirty="0" err="1" smtClean="0"/>
              <a:t>containing</a:t>
            </a:r>
            <a:r>
              <a:rPr lang="it-IT" dirty="0" smtClean="0"/>
              <a:t> a </a:t>
            </a:r>
            <a:r>
              <a:rPr lang="it-IT" dirty="0" err="1" smtClean="0"/>
              <a:t>caspase</a:t>
            </a:r>
            <a:r>
              <a:rPr lang="it-IT" dirty="0" smtClean="0"/>
              <a:t> </a:t>
            </a:r>
            <a:r>
              <a:rPr lang="it-IT" dirty="0" err="1" smtClean="0"/>
              <a:t>recruitment</a:t>
            </a:r>
            <a:r>
              <a:rPr lang="it-IT" dirty="0" smtClean="0"/>
              <a:t> domain) and </a:t>
            </a:r>
            <a:r>
              <a:rPr lang="it-IT" dirty="0" err="1" smtClean="0"/>
              <a:t>caspase</a:t>
            </a:r>
            <a:r>
              <a:rPr lang="it-IT" dirty="0" smtClean="0"/>
              <a:t> 1, </a:t>
            </a:r>
            <a:r>
              <a:rPr lang="it-IT" dirty="0" err="1" smtClean="0"/>
              <a:t>which</a:t>
            </a:r>
            <a:r>
              <a:rPr lang="it-IT" dirty="0" smtClean="0"/>
              <a:t> </a:t>
            </a:r>
            <a:r>
              <a:rPr lang="it-IT" dirty="0" err="1" smtClean="0"/>
              <a:t>leads</a:t>
            </a:r>
            <a:r>
              <a:rPr lang="it-IT" dirty="0" smtClean="0"/>
              <a:t> to interleukin-1 b (IL-1 b ) production. In </a:t>
            </a:r>
            <a:r>
              <a:rPr lang="it-IT" dirty="0" err="1" smtClean="0"/>
              <a:t>addition</a:t>
            </a:r>
            <a:r>
              <a:rPr lang="it-IT" dirty="0" smtClean="0"/>
              <a:t>, downstream dectin-1 </a:t>
            </a:r>
            <a:r>
              <a:rPr lang="it-IT" dirty="0" err="1" smtClean="0"/>
              <a:t>signaling</a:t>
            </a:r>
            <a:r>
              <a:rPr lang="it-IT" dirty="0" smtClean="0"/>
              <a:t> </a:t>
            </a:r>
            <a:r>
              <a:rPr lang="it-IT" dirty="0" err="1" smtClean="0"/>
              <a:t>through</a:t>
            </a:r>
            <a:r>
              <a:rPr lang="it-IT" dirty="0" smtClean="0"/>
              <a:t> </a:t>
            </a:r>
            <a:r>
              <a:rPr lang="it-IT" dirty="0" err="1" smtClean="0"/>
              <a:t>caspase</a:t>
            </a:r>
            <a:r>
              <a:rPr lang="it-IT" dirty="0" smtClean="0"/>
              <a:t> </a:t>
            </a:r>
            <a:r>
              <a:rPr lang="it-IT" dirty="0" err="1" smtClean="0"/>
              <a:t>recruitment</a:t>
            </a:r>
            <a:r>
              <a:rPr lang="it-IT" dirty="0" smtClean="0"/>
              <a:t> domain-</a:t>
            </a:r>
            <a:r>
              <a:rPr lang="it-IT" dirty="0" err="1" smtClean="0"/>
              <a:t>containing</a:t>
            </a:r>
            <a:r>
              <a:rPr lang="it-IT" dirty="0" smtClean="0"/>
              <a:t> </a:t>
            </a:r>
            <a:r>
              <a:rPr lang="it-IT" dirty="0" err="1" smtClean="0"/>
              <a:t>protein</a:t>
            </a:r>
            <a:r>
              <a:rPr lang="it-IT" dirty="0" smtClean="0"/>
              <a:t> 9 (CARD9) </a:t>
            </a:r>
            <a:r>
              <a:rPr lang="it-IT" dirty="0" err="1" smtClean="0"/>
              <a:t>leads</a:t>
            </a:r>
            <a:r>
              <a:rPr lang="it-IT" dirty="0" smtClean="0"/>
              <a:t> to non-</a:t>
            </a:r>
            <a:r>
              <a:rPr lang="it-IT" dirty="0" err="1" smtClean="0"/>
              <a:t>canonical</a:t>
            </a:r>
            <a:r>
              <a:rPr lang="it-IT" dirty="0" smtClean="0"/>
              <a:t> </a:t>
            </a:r>
            <a:r>
              <a:rPr lang="it-IT" dirty="0" err="1" smtClean="0"/>
              <a:t>inflammasome</a:t>
            </a:r>
            <a:r>
              <a:rPr lang="it-IT" dirty="0" smtClean="0"/>
              <a:t> </a:t>
            </a:r>
            <a:r>
              <a:rPr lang="it-IT" dirty="0" err="1" smtClean="0"/>
              <a:t>activation</a:t>
            </a:r>
            <a:r>
              <a:rPr lang="it-IT" dirty="0" smtClean="0"/>
              <a:t> and IL-1 b production via </a:t>
            </a:r>
            <a:r>
              <a:rPr lang="it-IT" dirty="0" err="1" smtClean="0"/>
              <a:t>caspase</a:t>
            </a:r>
            <a:r>
              <a:rPr lang="it-IT" dirty="0" smtClean="0"/>
              <a:t> 8. </a:t>
            </a:r>
            <a:r>
              <a:rPr lang="it-IT" dirty="0" err="1" smtClean="0"/>
              <a:t>IFNs</a:t>
            </a:r>
            <a:r>
              <a:rPr lang="it-IT" dirty="0" smtClean="0"/>
              <a:t>, </a:t>
            </a:r>
            <a:r>
              <a:rPr lang="it-IT" dirty="0" err="1" smtClean="0"/>
              <a:t>interferons</a:t>
            </a:r>
            <a:r>
              <a:rPr lang="it-IT" dirty="0" smtClean="0"/>
              <a:t>; NF- k B, </a:t>
            </a:r>
            <a:r>
              <a:rPr lang="it-IT" dirty="0" err="1" smtClean="0"/>
              <a:t>nuclear</a:t>
            </a:r>
            <a:r>
              <a:rPr lang="it-IT" dirty="0" smtClean="0"/>
              <a:t> </a:t>
            </a:r>
            <a:r>
              <a:rPr lang="it-IT" dirty="0" err="1" smtClean="0"/>
              <a:t>factor</a:t>
            </a:r>
            <a:r>
              <a:rPr lang="it-IT" dirty="0" smtClean="0"/>
              <a:t>- k B; </a:t>
            </a:r>
            <a:r>
              <a:rPr lang="it-IT" dirty="0" err="1" smtClean="0"/>
              <a:t>Syk</a:t>
            </a:r>
            <a:r>
              <a:rPr lang="it-IT" dirty="0" smtClean="0"/>
              <a:t>, spleen </a:t>
            </a:r>
            <a:r>
              <a:rPr lang="it-IT" dirty="0" err="1" smtClean="0"/>
              <a:t>tyrosine</a:t>
            </a:r>
            <a:r>
              <a:rPr lang="it-IT" dirty="0" smtClean="0"/>
              <a:t> </a:t>
            </a:r>
            <a:r>
              <a:rPr lang="it-IT" dirty="0" err="1" smtClean="0"/>
              <a:t>kinase</a:t>
            </a:r>
            <a:r>
              <a:rPr lang="it-IT" dirty="0" smtClean="0"/>
              <a:t>; IRF3, interferon </a:t>
            </a:r>
            <a:r>
              <a:rPr lang="it-IT" dirty="0" err="1" smtClean="0"/>
              <a:t>regulatory</a:t>
            </a:r>
            <a:r>
              <a:rPr lang="it-IT" dirty="0" smtClean="0"/>
              <a:t> </a:t>
            </a:r>
            <a:r>
              <a:rPr lang="it-IT" dirty="0" err="1" smtClean="0"/>
              <a:t>factor</a:t>
            </a:r>
            <a:r>
              <a:rPr lang="it-IT" dirty="0" smtClean="0"/>
              <a:t> 3; TRIF, TIR-domain-</a:t>
            </a:r>
            <a:r>
              <a:rPr lang="it-IT" dirty="0" err="1" smtClean="0"/>
              <a:t>containing</a:t>
            </a:r>
            <a:r>
              <a:rPr lang="it-IT" dirty="0" smtClean="0"/>
              <a:t> </a:t>
            </a:r>
            <a:r>
              <a:rPr lang="it-IT" dirty="0" err="1" smtClean="0"/>
              <a:t>adapter-inducing</a:t>
            </a:r>
            <a:r>
              <a:rPr lang="it-IT" dirty="0" smtClean="0"/>
              <a:t> interferon- b ; MyD88, </a:t>
            </a:r>
            <a:r>
              <a:rPr lang="it-IT" dirty="0" err="1" smtClean="0"/>
              <a:t>myeloid</a:t>
            </a:r>
            <a:r>
              <a:rPr lang="it-IT" dirty="0" smtClean="0"/>
              <a:t> </a:t>
            </a:r>
            <a:r>
              <a:rPr lang="it-IT" dirty="0" err="1" smtClean="0"/>
              <a:t>differentiation</a:t>
            </a:r>
            <a:r>
              <a:rPr lang="it-IT" dirty="0" smtClean="0"/>
              <a:t> </a:t>
            </a:r>
            <a:r>
              <a:rPr lang="it-IT" dirty="0" err="1" smtClean="0"/>
              <a:t>primary</a:t>
            </a:r>
            <a:r>
              <a:rPr lang="it-IT" dirty="0" smtClean="0"/>
              <a:t> </a:t>
            </a:r>
            <a:r>
              <a:rPr lang="it-IT" dirty="0" err="1" smtClean="0"/>
              <a:t>response</a:t>
            </a:r>
            <a:r>
              <a:rPr lang="it-IT" dirty="0" smtClean="0"/>
              <a:t> gene 88; BCL-10, B-</a:t>
            </a:r>
            <a:r>
              <a:rPr lang="it-IT" dirty="0" err="1" smtClean="0"/>
              <a:t>cell</a:t>
            </a:r>
            <a:r>
              <a:rPr lang="it-IT" dirty="0" smtClean="0"/>
              <a:t> </a:t>
            </a:r>
            <a:r>
              <a:rPr lang="it-IT" dirty="0" err="1" smtClean="0"/>
              <a:t>lymphoma</a:t>
            </a:r>
            <a:r>
              <a:rPr lang="it-IT" dirty="0" smtClean="0"/>
              <a:t>/</a:t>
            </a:r>
            <a:r>
              <a:rPr lang="it-IT" dirty="0" err="1" smtClean="0"/>
              <a:t>leukemia</a:t>
            </a:r>
            <a:r>
              <a:rPr lang="it-IT" dirty="0" smtClean="0"/>
              <a:t> 10; MALT1, mucosa-</a:t>
            </a:r>
            <a:r>
              <a:rPr lang="it-IT" dirty="0" err="1" smtClean="0"/>
              <a:t>associated</a:t>
            </a:r>
            <a:r>
              <a:rPr lang="it-IT" dirty="0" smtClean="0"/>
              <a:t> </a:t>
            </a:r>
            <a:r>
              <a:rPr lang="it-IT" dirty="0" err="1" smtClean="0"/>
              <a:t>lymphoid</a:t>
            </a:r>
            <a:r>
              <a:rPr lang="it-IT" dirty="0" smtClean="0"/>
              <a:t> </a:t>
            </a:r>
            <a:r>
              <a:rPr lang="it-IT" dirty="0" err="1" smtClean="0"/>
              <a:t>tissue</a:t>
            </a:r>
            <a:r>
              <a:rPr lang="it-IT" dirty="0" smtClean="0"/>
              <a:t> </a:t>
            </a:r>
            <a:r>
              <a:rPr lang="it-IT" dirty="0" err="1" smtClean="0"/>
              <a:t>lymphoma</a:t>
            </a:r>
            <a:r>
              <a:rPr lang="it-IT" dirty="0" smtClean="0"/>
              <a:t> </a:t>
            </a:r>
            <a:r>
              <a:rPr lang="it-IT" dirty="0" err="1" smtClean="0"/>
              <a:t>translocation</a:t>
            </a:r>
            <a:r>
              <a:rPr lang="it-IT" dirty="0" smtClean="0"/>
              <a:t> </a:t>
            </a:r>
            <a:r>
              <a:rPr lang="it-IT" dirty="0" err="1" smtClean="0"/>
              <a:t>protein</a:t>
            </a:r>
            <a:r>
              <a:rPr lang="it-IT" dirty="0" smtClean="0"/>
              <a:t> 1; TRAF6, TNF </a:t>
            </a:r>
            <a:r>
              <a:rPr lang="it-IT" dirty="0" err="1" smtClean="0"/>
              <a:t>receptor</a:t>
            </a:r>
            <a:r>
              <a:rPr lang="it-IT" dirty="0" smtClean="0"/>
              <a:t>–</a:t>
            </a:r>
            <a:r>
              <a:rPr lang="it-IT" dirty="0" err="1" smtClean="0"/>
              <a:t>associated</a:t>
            </a:r>
            <a:r>
              <a:rPr lang="it-IT" dirty="0" smtClean="0"/>
              <a:t> </a:t>
            </a:r>
            <a:r>
              <a:rPr lang="it-IT" dirty="0" err="1" smtClean="0"/>
              <a:t>factor</a:t>
            </a:r>
            <a:r>
              <a:rPr lang="it-IT" dirty="0" smtClean="0"/>
              <a:t> 6; IRAK, interleukin-1 </a:t>
            </a:r>
            <a:r>
              <a:rPr lang="it-IT" dirty="0" err="1" smtClean="0"/>
              <a:t>receptor-associated</a:t>
            </a:r>
            <a:r>
              <a:rPr lang="it-IT" dirty="0" smtClean="0"/>
              <a:t> </a:t>
            </a:r>
            <a:r>
              <a:rPr lang="it-IT" dirty="0" err="1" smtClean="0"/>
              <a:t>kinase</a:t>
            </a:r>
            <a:r>
              <a:rPr lang="it-IT" dirty="0" smtClean="0"/>
              <a:t>. doi:10.1371/journal.ppat.1003079.g001 </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24</a:t>
            </a:fld>
            <a:endParaRPr lang="it-IT"/>
          </a:p>
        </p:txBody>
      </p:sp>
    </p:spTree>
    <p:extLst>
      <p:ext uri="{BB962C8B-B14F-4D97-AF65-F5344CB8AC3E}">
        <p14:creationId xmlns:p14="http://schemas.microsoft.com/office/powerpoint/2010/main" val="87020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Figure 1. </a:t>
            </a:r>
            <a:r>
              <a:rPr lang="it-IT" dirty="0" err="1" smtClean="0"/>
              <a:t>Known</a:t>
            </a:r>
            <a:r>
              <a:rPr lang="it-IT" dirty="0" smtClean="0"/>
              <a:t> </a:t>
            </a:r>
            <a:r>
              <a:rPr lang="it-IT" dirty="0" err="1" smtClean="0"/>
              <a:t>Pathways</a:t>
            </a:r>
            <a:r>
              <a:rPr lang="it-IT" dirty="0" smtClean="0"/>
              <a:t> for </a:t>
            </a:r>
            <a:r>
              <a:rPr lang="it-IT" dirty="0" err="1" smtClean="0"/>
              <a:t>Biosynthesis</a:t>
            </a:r>
            <a:r>
              <a:rPr lang="it-IT" dirty="0" smtClean="0"/>
              <a:t> of </a:t>
            </a:r>
            <a:r>
              <a:rPr lang="it-IT" dirty="0" err="1" smtClean="0"/>
              <a:t>SCFAs</a:t>
            </a:r>
            <a:r>
              <a:rPr lang="it-IT" dirty="0" smtClean="0"/>
              <a:t> from </a:t>
            </a:r>
            <a:r>
              <a:rPr lang="it-IT" dirty="0" err="1" smtClean="0"/>
              <a:t>Carbohydrate</a:t>
            </a:r>
            <a:r>
              <a:rPr lang="it-IT" dirty="0" smtClean="0"/>
              <a:t> </a:t>
            </a:r>
            <a:r>
              <a:rPr lang="it-IT" dirty="0" err="1" smtClean="0"/>
              <a:t>Fermentation</a:t>
            </a:r>
            <a:r>
              <a:rPr lang="it-IT" dirty="0" smtClean="0"/>
              <a:t> and </a:t>
            </a:r>
            <a:r>
              <a:rPr lang="it-IT" dirty="0" err="1" smtClean="0"/>
              <a:t>Bacterial</a:t>
            </a:r>
            <a:r>
              <a:rPr lang="it-IT" dirty="0" smtClean="0"/>
              <a:t> Cross-</a:t>
            </a:r>
            <a:r>
              <a:rPr lang="it-IT" dirty="0" err="1" smtClean="0"/>
              <a:t>Feeding</a:t>
            </a:r>
            <a:endParaRPr lang="it-IT" dirty="0" smtClean="0"/>
          </a:p>
          <a:p>
            <a:r>
              <a:rPr lang="it-IT" dirty="0" smtClean="0"/>
              <a:t>The </a:t>
            </a:r>
            <a:r>
              <a:rPr lang="it-IT" dirty="0" err="1" smtClean="0"/>
              <a:t>microbial</a:t>
            </a:r>
            <a:r>
              <a:rPr lang="it-IT" dirty="0" smtClean="0"/>
              <a:t> </a:t>
            </a:r>
            <a:r>
              <a:rPr lang="it-IT" dirty="0" err="1" smtClean="0"/>
              <a:t>conversion</a:t>
            </a:r>
            <a:r>
              <a:rPr lang="it-IT" dirty="0" smtClean="0"/>
              <a:t> of </a:t>
            </a:r>
            <a:r>
              <a:rPr lang="it-IT" dirty="0" err="1" smtClean="0"/>
              <a:t>dietary</a:t>
            </a:r>
            <a:r>
              <a:rPr lang="it-IT" dirty="0" smtClean="0"/>
              <a:t> </a:t>
            </a:r>
            <a:r>
              <a:rPr lang="it-IT" dirty="0" err="1" smtClean="0"/>
              <a:t>fiber</a:t>
            </a:r>
            <a:r>
              <a:rPr lang="it-IT" dirty="0" smtClean="0"/>
              <a:t> in the </a:t>
            </a:r>
            <a:r>
              <a:rPr lang="it-IT" dirty="0" err="1" smtClean="0"/>
              <a:t>gut</a:t>
            </a:r>
            <a:r>
              <a:rPr lang="it-IT" dirty="0" smtClean="0"/>
              <a:t> </a:t>
            </a:r>
            <a:r>
              <a:rPr lang="it-IT" dirty="0" err="1" smtClean="0"/>
              <a:t>results</a:t>
            </a:r>
            <a:r>
              <a:rPr lang="it-IT" dirty="0" smtClean="0"/>
              <a:t> in </a:t>
            </a:r>
            <a:r>
              <a:rPr lang="it-IT" dirty="0" err="1" smtClean="0"/>
              <a:t>synthesis</a:t>
            </a:r>
            <a:r>
              <a:rPr lang="it-IT" dirty="0" smtClean="0"/>
              <a:t> of the </a:t>
            </a:r>
            <a:r>
              <a:rPr lang="it-IT" dirty="0" err="1" smtClean="0"/>
              <a:t>three</a:t>
            </a:r>
            <a:r>
              <a:rPr lang="it-IT" dirty="0" smtClean="0"/>
              <a:t> major </a:t>
            </a:r>
            <a:r>
              <a:rPr lang="it-IT" dirty="0" err="1" smtClean="0"/>
              <a:t>SCFAs</a:t>
            </a:r>
            <a:r>
              <a:rPr lang="it-IT" dirty="0" smtClean="0"/>
              <a:t>, acetate, </a:t>
            </a:r>
            <a:r>
              <a:rPr lang="it-IT" dirty="0" err="1" smtClean="0"/>
              <a:t>propionate</a:t>
            </a:r>
            <a:r>
              <a:rPr lang="it-IT" dirty="0" smtClean="0"/>
              <a:t>, and </a:t>
            </a:r>
            <a:r>
              <a:rPr lang="it-IT" dirty="0" err="1" smtClean="0"/>
              <a:t>butyrate</a:t>
            </a:r>
            <a:r>
              <a:rPr lang="it-IT" dirty="0" smtClean="0"/>
              <a:t>. Acetate </a:t>
            </a:r>
            <a:r>
              <a:rPr lang="it-IT" dirty="0" err="1" smtClean="0"/>
              <a:t>is</a:t>
            </a:r>
            <a:r>
              <a:rPr lang="it-IT" dirty="0" smtClean="0"/>
              <a:t> </a:t>
            </a:r>
            <a:r>
              <a:rPr lang="it-IT" dirty="0" err="1" smtClean="0"/>
              <a:t>produced</a:t>
            </a:r>
            <a:r>
              <a:rPr lang="it-IT" dirty="0" smtClean="0"/>
              <a:t> from</a:t>
            </a:r>
          </a:p>
          <a:p>
            <a:r>
              <a:rPr lang="it-IT" dirty="0" err="1" smtClean="0"/>
              <a:t>pyruvate</a:t>
            </a:r>
            <a:r>
              <a:rPr lang="it-IT" dirty="0" smtClean="0"/>
              <a:t> via </a:t>
            </a:r>
            <a:r>
              <a:rPr lang="it-IT" dirty="0" err="1" smtClean="0"/>
              <a:t>acetyl-CoA</a:t>
            </a:r>
            <a:r>
              <a:rPr lang="it-IT" dirty="0" smtClean="0"/>
              <a:t> and </a:t>
            </a:r>
            <a:r>
              <a:rPr lang="it-IT" dirty="0" err="1" smtClean="0"/>
              <a:t>also</a:t>
            </a:r>
            <a:r>
              <a:rPr lang="it-IT" dirty="0" smtClean="0"/>
              <a:t> via the Wood-</a:t>
            </a:r>
            <a:r>
              <a:rPr lang="it-IT" dirty="0" err="1" smtClean="0"/>
              <a:t>Ljungdahl</a:t>
            </a:r>
            <a:r>
              <a:rPr lang="it-IT" dirty="0" smtClean="0"/>
              <a:t> </a:t>
            </a:r>
            <a:r>
              <a:rPr lang="it-IT" dirty="0" err="1" smtClean="0"/>
              <a:t>pathway</a:t>
            </a:r>
            <a:r>
              <a:rPr lang="it-IT" dirty="0" smtClean="0"/>
              <a:t>. </a:t>
            </a:r>
            <a:r>
              <a:rPr lang="it-IT" dirty="0" err="1" smtClean="0"/>
              <a:t>Butyrate</a:t>
            </a:r>
            <a:r>
              <a:rPr lang="it-IT" dirty="0" smtClean="0"/>
              <a:t> </a:t>
            </a:r>
            <a:r>
              <a:rPr lang="it-IT" dirty="0" err="1" smtClean="0"/>
              <a:t>is</a:t>
            </a:r>
            <a:r>
              <a:rPr lang="it-IT" dirty="0" smtClean="0"/>
              <a:t> </a:t>
            </a:r>
            <a:r>
              <a:rPr lang="it-IT" dirty="0" err="1" smtClean="0"/>
              <a:t>synthesized</a:t>
            </a:r>
            <a:r>
              <a:rPr lang="it-IT" dirty="0" smtClean="0"/>
              <a:t> from </a:t>
            </a:r>
            <a:r>
              <a:rPr lang="it-IT" dirty="0" err="1" smtClean="0"/>
              <a:t>two</a:t>
            </a:r>
            <a:r>
              <a:rPr lang="it-IT" dirty="0" smtClean="0"/>
              <a:t> </a:t>
            </a:r>
            <a:r>
              <a:rPr lang="it-IT" dirty="0" err="1" smtClean="0"/>
              <a:t>molecules</a:t>
            </a:r>
            <a:r>
              <a:rPr lang="it-IT" dirty="0" smtClean="0"/>
              <a:t> of </a:t>
            </a:r>
            <a:r>
              <a:rPr lang="it-IT" dirty="0" err="1" smtClean="0"/>
              <a:t>acetyl-CoA</a:t>
            </a:r>
            <a:r>
              <a:rPr lang="it-IT" dirty="0" smtClean="0"/>
              <a:t>, </a:t>
            </a:r>
            <a:r>
              <a:rPr lang="it-IT" dirty="0" err="1" smtClean="0"/>
              <a:t>yielding</a:t>
            </a:r>
            <a:r>
              <a:rPr lang="it-IT" dirty="0" smtClean="0"/>
              <a:t> </a:t>
            </a:r>
            <a:r>
              <a:rPr lang="it-IT" dirty="0" err="1" smtClean="0"/>
              <a:t>acetoacetyl-CoA</a:t>
            </a:r>
            <a:r>
              <a:rPr lang="it-IT" dirty="0" smtClean="0"/>
              <a:t>, </a:t>
            </a:r>
            <a:r>
              <a:rPr lang="it-IT" dirty="0" err="1" smtClean="0"/>
              <a:t>which</a:t>
            </a:r>
            <a:r>
              <a:rPr lang="it-IT" dirty="0" smtClean="0"/>
              <a:t> </a:t>
            </a:r>
            <a:r>
              <a:rPr lang="it-IT" dirty="0" err="1" smtClean="0"/>
              <a:t>is</a:t>
            </a:r>
            <a:endParaRPr lang="it-IT" dirty="0" smtClean="0"/>
          </a:p>
          <a:p>
            <a:r>
              <a:rPr lang="it-IT" dirty="0" err="1" smtClean="0"/>
              <a:t>further</a:t>
            </a:r>
            <a:r>
              <a:rPr lang="it-IT" dirty="0" smtClean="0"/>
              <a:t> </a:t>
            </a:r>
            <a:r>
              <a:rPr lang="it-IT" dirty="0" err="1" smtClean="0"/>
              <a:t>converted</a:t>
            </a:r>
            <a:r>
              <a:rPr lang="it-IT" dirty="0" smtClean="0"/>
              <a:t> to </a:t>
            </a:r>
            <a:r>
              <a:rPr lang="it-IT" dirty="0" err="1" smtClean="0"/>
              <a:t>butyryl-CoA</a:t>
            </a:r>
            <a:r>
              <a:rPr lang="it-IT" dirty="0" smtClean="0"/>
              <a:t> via b-</a:t>
            </a:r>
            <a:r>
              <a:rPr lang="it-IT" dirty="0" err="1" smtClean="0"/>
              <a:t>hydroxybutyryl</a:t>
            </a:r>
            <a:r>
              <a:rPr lang="it-IT" dirty="0" smtClean="0"/>
              <a:t>-</a:t>
            </a:r>
            <a:r>
              <a:rPr lang="it-IT" dirty="0" err="1" smtClean="0"/>
              <a:t>CoA</a:t>
            </a:r>
            <a:r>
              <a:rPr lang="it-IT" dirty="0" smtClean="0"/>
              <a:t> and </a:t>
            </a:r>
            <a:r>
              <a:rPr lang="it-IT" dirty="0" err="1" smtClean="0"/>
              <a:t>crotonyl-CoA</a:t>
            </a:r>
            <a:r>
              <a:rPr lang="it-IT" dirty="0" smtClean="0"/>
              <a:t>. </a:t>
            </a:r>
            <a:r>
              <a:rPr lang="it-IT" dirty="0" err="1" smtClean="0"/>
              <a:t>Propionate</a:t>
            </a:r>
            <a:r>
              <a:rPr lang="it-IT" dirty="0" smtClean="0"/>
              <a:t> can be </a:t>
            </a:r>
            <a:r>
              <a:rPr lang="it-IT" dirty="0" err="1" smtClean="0"/>
              <a:t>formed</a:t>
            </a:r>
            <a:r>
              <a:rPr lang="it-IT" dirty="0" smtClean="0"/>
              <a:t> from PEP </a:t>
            </a:r>
            <a:r>
              <a:rPr lang="it-IT" dirty="0" err="1" smtClean="0"/>
              <a:t>through</a:t>
            </a:r>
            <a:r>
              <a:rPr lang="it-IT" dirty="0" smtClean="0"/>
              <a:t> the </a:t>
            </a:r>
            <a:r>
              <a:rPr lang="it-IT" dirty="0" err="1" smtClean="0"/>
              <a:t>succinate</a:t>
            </a:r>
            <a:r>
              <a:rPr lang="it-IT" dirty="0" smtClean="0"/>
              <a:t> </a:t>
            </a:r>
            <a:r>
              <a:rPr lang="it-IT" dirty="0" err="1" smtClean="0"/>
              <a:t>pathway</a:t>
            </a:r>
            <a:r>
              <a:rPr lang="it-IT" dirty="0" smtClean="0"/>
              <a:t> or the </a:t>
            </a:r>
            <a:r>
              <a:rPr lang="it-IT" dirty="0" err="1" smtClean="0"/>
              <a:t>acrylate</a:t>
            </a:r>
            <a:endParaRPr lang="it-IT" dirty="0" smtClean="0"/>
          </a:p>
          <a:p>
            <a:r>
              <a:rPr lang="it-IT" dirty="0" err="1" smtClean="0"/>
              <a:t>pathway</a:t>
            </a:r>
            <a:r>
              <a:rPr lang="it-IT" dirty="0" smtClean="0"/>
              <a:t>, in </a:t>
            </a:r>
            <a:r>
              <a:rPr lang="it-IT" dirty="0" err="1" smtClean="0"/>
              <a:t>which</a:t>
            </a:r>
            <a:r>
              <a:rPr lang="it-IT" dirty="0" smtClean="0"/>
              <a:t> </a:t>
            </a:r>
            <a:r>
              <a:rPr lang="it-IT" dirty="0" err="1" smtClean="0"/>
              <a:t>lactate</a:t>
            </a:r>
            <a:r>
              <a:rPr lang="it-IT" dirty="0" smtClean="0"/>
              <a:t> </a:t>
            </a:r>
            <a:r>
              <a:rPr lang="it-IT" dirty="0" err="1" smtClean="0"/>
              <a:t>is</a:t>
            </a:r>
            <a:r>
              <a:rPr lang="it-IT" dirty="0" smtClean="0"/>
              <a:t> </a:t>
            </a:r>
            <a:r>
              <a:rPr lang="it-IT" dirty="0" err="1" smtClean="0"/>
              <a:t>reduced</a:t>
            </a:r>
            <a:r>
              <a:rPr lang="it-IT" dirty="0" smtClean="0"/>
              <a:t> to </a:t>
            </a:r>
            <a:r>
              <a:rPr lang="it-IT" dirty="0" err="1" smtClean="0"/>
              <a:t>propionate</a:t>
            </a:r>
            <a:r>
              <a:rPr lang="it-IT" dirty="0" smtClean="0"/>
              <a:t>. </a:t>
            </a:r>
            <a:r>
              <a:rPr lang="it-IT" dirty="0" err="1" smtClean="0"/>
              <a:t>Microbes</a:t>
            </a:r>
            <a:r>
              <a:rPr lang="it-IT" dirty="0" smtClean="0"/>
              <a:t> can </a:t>
            </a:r>
            <a:r>
              <a:rPr lang="it-IT" dirty="0" err="1" smtClean="0"/>
              <a:t>also</a:t>
            </a:r>
            <a:r>
              <a:rPr lang="it-IT" dirty="0" smtClean="0"/>
              <a:t> produce </a:t>
            </a:r>
            <a:r>
              <a:rPr lang="it-IT" dirty="0" err="1" smtClean="0"/>
              <a:t>propionate</a:t>
            </a:r>
            <a:r>
              <a:rPr lang="it-IT" dirty="0" smtClean="0"/>
              <a:t> </a:t>
            </a:r>
            <a:r>
              <a:rPr lang="it-IT" dirty="0" err="1" smtClean="0"/>
              <a:t>through</a:t>
            </a:r>
            <a:r>
              <a:rPr lang="it-IT" dirty="0" smtClean="0"/>
              <a:t> the </a:t>
            </a:r>
            <a:r>
              <a:rPr lang="it-IT" dirty="0" err="1" smtClean="0"/>
              <a:t>propanediol</a:t>
            </a:r>
            <a:r>
              <a:rPr lang="it-IT" dirty="0" smtClean="0"/>
              <a:t> </a:t>
            </a:r>
            <a:r>
              <a:rPr lang="it-IT" dirty="0" err="1" smtClean="0"/>
              <a:t>pathway</a:t>
            </a:r>
            <a:r>
              <a:rPr lang="it-IT" dirty="0" smtClean="0"/>
              <a:t> from </a:t>
            </a:r>
            <a:r>
              <a:rPr lang="it-IT" dirty="0" err="1" smtClean="0"/>
              <a:t>deoxyhexose</a:t>
            </a:r>
            <a:r>
              <a:rPr lang="it-IT" dirty="0" smtClean="0"/>
              <a:t> </a:t>
            </a:r>
            <a:r>
              <a:rPr lang="it-IT" dirty="0" err="1" smtClean="0"/>
              <a:t>sugars</a:t>
            </a:r>
            <a:r>
              <a:rPr lang="it-IT" dirty="0" smtClean="0"/>
              <a:t>, </a:t>
            </a:r>
            <a:r>
              <a:rPr lang="it-IT" dirty="0" err="1" smtClean="0"/>
              <a:t>such</a:t>
            </a:r>
            <a:r>
              <a:rPr lang="it-IT" dirty="0" smtClean="0"/>
              <a:t> </a:t>
            </a:r>
            <a:r>
              <a:rPr lang="it-IT" dirty="0" err="1" smtClean="0"/>
              <a:t>as</a:t>
            </a:r>
            <a:endParaRPr lang="it-IT" dirty="0" smtClean="0"/>
          </a:p>
          <a:p>
            <a:r>
              <a:rPr lang="it-IT" dirty="0" err="1" smtClean="0"/>
              <a:t>fucose</a:t>
            </a:r>
            <a:r>
              <a:rPr lang="it-IT" dirty="0" smtClean="0"/>
              <a:t> and </a:t>
            </a:r>
            <a:r>
              <a:rPr lang="it-IT" dirty="0" err="1" smtClean="0"/>
              <a:t>rhamnose</a:t>
            </a:r>
            <a:r>
              <a:rPr lang="it-IT" dirty="0" smtClean="0"/>
              <a:t>. PEP, </a:t>
            </a:r>
            <a:r>
              <a:rPr lang="it-IT" dirty="0" err="1" smtClean="0"/>
              <a:t>phosphoenolpyruvate</a:t>
            </a:r>
            <a:r>
              <a:rPr lang="it-IT" dirty="0" smtClean="0"/>
              <a:t>; DHAP, </a:t>
            </a:r>
            <a:r>
              <a:rPr lang="it-IT" dirty="0" err="1" smtClean="0"/>
              <a:t>dihydroxyacetonephosphate</a:t>
            </a:r>
            <a:r>
              <a:rPr lang="it-IT" dirty="0" smtClean="0"/>
              <a:t>.</a:t>
            </a:r>
          </a:p>
          <a:p>
            <a:endParaRPr lang="it-IT" dirty="0" smtClean="0"/>
          </a:p>
          <a:p>
            <a:r>
              <a:rPr lang="it-IT" dirty="0" smtClean="0"/>
              <a:t>source</a:t>
            </a:r>
          </a:p>
          <a:p>
            <a:r>
              <a:rPr lang="it-IT" dirty="0" smtClean="0"/>
              <a:t>From </a:t>
            </a:r>
            <a:r>
              <a:rPr lang="it-IT" dirty="0" err="1" smtClean="0"/>
              <a:t>Dietary</a:t>
            </a:r>
            <a:r>
              <a:rPr lang="it-IT" dirty="0" smtClean="0"/>
              <a:t> </a:t>
            </a:r>
            <a:r>
              <a:rPr lang="it-IT" dirty="0" err="1" smtClean="0"/>
              <a:t>Fiber</a:t>
            </a:r>
            <a:r>
              <a:rPr lang="it-IT" dirty="0" smtClean="0"/>
              <a:t> to Host </a:t>
            </a:r>
            <a:r>
              <a:rPr lang="it-IT" dirty="0" err="1" smtClean="0"/>
              <a:t>Physiology</a:t>
            </a:r>
            <a:r>
              <a:rPr lang="it-IT" dirty="0" smtClean="0"/>
              <a:t>:</a:t>
            </a:r>
            <a:r>
              <a:rPr lang="it-IT" baseline="0" dirty="0" smtClean="0"/>
              <a:t> </a:t>
            </a:r>
            <a:r>
              <a:rPr lang="it-IT" dirty="0" smtClean="0"/>
              <a:t>Short-Chain </a:t>
            </a:r>
            <a:r>
              <a:rPr lang="it-IT" dirty="0" err="1" smtClean="0"/>
              <a:t>Fatty</a:t>
            </a:r>
            <a:r>
              <a:rPr lang="it-IT" dirty="0" smtClean="0"/>
              <a:t> </a:t>
            </a:r>
            <a:r>
              <a:rPr lang="it-IT" dirty="0" err="1" smtClean="0"/>
              <a:t>Acids</a:t>
            </a:r>
            <a:r>
              <a:rPr lang="it-IT" dirty="0" smtClean="0"/>
              <a:t> </a:t>
            </a:r>
            <a:r>
              <a:rPr lang="it-IT" dirty="0" err="1" smtClean="0"/>
              <a:t>as</a:t>
            </a:r>
            <a:r>
              <a:rPr lang="it-IT" dirty="0" smtClean="0"/>
              <a:t> </a:t>
            </a:r>
            <a:r>
              <a:rPr lang="it-IT" dirty="0" err="1" smtClean="0"/>
              <a:t>Key</a:t>
            </a:r>
            <a:r>
              <a:rPr lang="it-IT" dirty="0" smtClean="0"/>
              <a:t> </a:t>
            </a:r>
            <a:r>
              <a:rPr lang="it-IT" dirty="0" err="1" smtClean="0"/>
              <a:t>Bacterial</a:t>
            </a:r>
            <a:r>
              <a:rPr lang="it-IT" dirty="0" smtClean="0"/>
              <a:t> </a:t>
            </a:r>
            <a:r>
              <a:rPr lang="it-IT" dirty="0" err="1" smtClean="0"/>
              <a:t>Metabolites</a:t>
            </a:r>
            <a:endParaRPr lang="it-IT" dirty="0" smtClean="0"/>
          </a:p>
          <a:p>
            <a:endParaRPr lang="it-IT" dirty="0" smtClean="0"/>
          </a:p>
          <a:p>
            <a:r>
              <a:rPr lang="en-US" dirty="0" smtClean="0"/>
              <a:t>https://</a:t>
            </a:r>
            <a:r>
              <a:rPr lang="en-US" dirty="0" err="1" smtClean="0"/>
              <a:t>www.cell.com</a:t>
            </a:r>
            <a:r>
              <a:rPr lang="en-US" dirty="0" smtClean="0"/>
              <a:t>/cell/</a:t>
            </a:r>
            <a:r>
              <a:rPr lang="en-US" dirty="0" err="1" smtClean="0"/>
              <a:t>pdf</a:t>
            </a:r>
            <a:r>
              <a:rPr lang="en-US" dirty="0" smtClean="0"/>
              <a:t>/S0092-8674(16)30592-X.pdf</a:t>
            </a:r>
            <a:endParaRPr lang="it-IT" dirty="0" smtClean="0"/>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29</a:t>
            </a:fld>
            <a:endParaRPr lang="it-IT"/>
          </a:p>
        </p:txBody>
      </p:sp>
    </p:spTree>
    <p:extLst>
      <p:ext uri="{BB962C8B-B14F-4D97-AF65-F5344CB8AC3E}">
        <p14:creationId xmlns:p14="http://schemas.microsoft.com/office/powerpoint/2010/main" val="3585557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8194"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MAC fermentors produce SCFAs that can have multiple interactions with host tissues. Butyrate is taken up by epithelial cells and used as a primary source of energy for these cells. Butyrate (and to a lesser degree, propionate) can block histone deacetylases (HDAC) to regulate gene expression. All of the SCFAs can bind with varying affinities to G protein receptors in the intestines and other cells to regulate energy metabolism, intestinal homeostasis, and immune responses. Acetate and propionate are primarily metabolized in the liver, where propionate is used as a substrate for gluconeogenesis and acetate is used as an energy source and for fatty acid synthesis.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Gut</a:t>
            </a:r>
            <a:r>
              <a:rPr lang="it-IT" dirty="0" smtClean="0"/>
              <a:t> </a:t>
            </a:r>
            <a:r>
              <a:rPr lang="it-IT" dirty="0" err="1" smtClean="0"/>
              <a:t>microbial</a:t>
            </a:r>
            <a:r>
              <a:rPr lang="it-IT" dirty="0" smtClean="0"/>
              <a:t> </a:t>
            </a:r>
            <a:r>
              <a:rPr lang="it-IT" dirty="0" err="1" smtClean="0"/>
              <a:t>metabolites</a:t>
            </a:r>
            <a:r>
              <a:rPr lang="it-IT" dirty="0" smtClean="0"/>
              <a:t> in </a:t>
            </a:r>
            <a:r>
              <a:rPr lang="it-IT" dirty="0" err="1" smtClean="0"/>
              <a:t>obesity</a:t>
            </a:r>
            <a:r>
              <a:rPr lang="it-IT" dirty="0" smtClean="0"/>
              <a:t>, NAFLD and T2DM</a:t>
            </a:r>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/s41574-019-0156-z </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33</a:t>
            </a:fld>
            <a:endParaRPr lang="it-IT"/>
          </a:p>
        </p:txBody>
      </p:sp>
    </p:spTree>
    <p:extLst>
      <p:ext uri="{BB962C8B-B14F-4D97-AF65-F5344CB8AC3E}">
        <p14:creationId xmlns:p14="http://schemas.microsoft.com/office/powerpoint/2010/main" val="2967851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Fig. 8. </a:t>
            </a:r>
            <a:r>
              <a:rPr lang="it-IT" dirty="0" err="1" smtClean="0"/>
              <a:t>Schematic</a:t>
            </a:r>
            <a:r>
              <a:rPr lang="it-IT" dirty="0" smtClean="0"/>
              <a:t> </a:t>
            </a:r>
            <a:r>
              <a:rPr lang="it-IT" dirty="0" err="1" smtClean="0"/>
              <a:t>summary</a:t>
            </a:r>
            <a:r>
              <a:rPr lang="it-IT" dirty="0" smtClean="0"/>
              <a:t> of </a:t>
            </a:r>
            <a:r>
              <a:rPr lang="it-IT" dirty="0" err="1" smtClean="0"/>
              <a:t>ion</a:t>
            </a:r>
            <a:r>
              <a:rPr lang="it-IT" dirty="0" smtClean="0"/>
              <a:t> </a:t>
            </a:r>
            <a:r>
              <a:rPr lang="it-IT" dirty="0" err="1" smtClean="0"/>
              <a:t>transport</a:t>
            </a:r>
            <a:r>
              <a:rPr lang="it-IT" dirty="0" smtClean="0"/>
              <a:t> and SCFA </a:t>
            </a:r>
            <a:r>
              <a:rPr lang="it-IT" dirty="0" err="1" smtClean="0"/>
              <a:t>absorption</a:t>
            </a:r>
            <a:r>
              <a:rPr lang="it-IT" dirty="0" smtClean="0"/>
              <a:t> </a:t>
            </a:r>
            <a:r>
              <a:rPr lang="it-IT" dirty="0" err="1" smtClean="0"/>
              <a:t>mechanism</a:t>
            </a:r>
            <a:r>
              <a:rPr lang="it-IT" dirty="0" smtClean="0"/>
              <a:t> of </a:t>
            </a:r>
            <a:r>
              <a:rPr lang="it-IT" dirty="0" err="1" smtClean="0"/>
              <a:t>epithelial</a:t>
            </a:r>
            <a:r>
              <a:rPr lang="it-IT" dirty="0" smtClean="0"/>
              <a:t> </a:t>
            </a:r>
            <a:r>
              <a:rPr lang="it-IT" dirty="0" err="1" smtClean="0"/>
              <a:t>cells</a:t>
            </a:r>
            <a:r>
              <a:rPr lang="it-IT" dirty="0" smtClean="0"/>
              <a:t> in </a:t>
            </a:r>
            <a:r>
              <a:rPr lang="it-IT" dirty="0" err="1" smtClean="0"/>
              <a:t>rat</a:t>
            </a:r>
            <a:r>
              <a:rPr lang="it-IT" dirty="0" smtClean="0"/>
              <a:t> </a:t>
            </a:r>
            <a:r>
              <a:rPr lang="it-IT" dirty="0" err="1" smtClean="0"/>
              <a:t>duodenum</a:t>
            </a:r>
            <a:r>
              <a:rPr lang="it-IT" dirty="0" smtClean="0"/>
              <a:t>. Luminal </a:t>
            </a:r>
            <a:r>
              <a:rPr lang="it-IT" dirty="0" err="1" smtClean="0"/>
              <a:t>SCFAs</a:t>
            </a:r>
            <a:r>
              <a:rPr lang="it-IT" dirty="0" smtClean="0"/>
              <a:t> are </a:t>
            </a:r>
            <a:r>
              <a:rPr lang="it-IT" dirty="0" err="1" smtClean="0"/>
              <a:t>electrogenically</a:t>
            </a:r>
            <a:r>
              <a:rPr lang="it-IT" dirty="0" smtClean="0"/>
              <a:t> </a:t>
            </a:r>
            <a:r>
              <a:rPr lang="it-IT" dirty="0" err="1" smtClean="0"/>
              <a:t>cotransported</a:t>
            </a:r>
            <a:r>
              <a:rPr lang="it-IT" dirty="0" smtClean="0"/>
              <a:t> with Na via the </a:t>
            </a:r>
            <a:r>
              <a:rPr lang="it-IT" dirty="0" err="1" smtClean="0"/>
              <a:t>apical</a:t>
            </a:r>
            <a:r>
              <a:rPr lang="it-IT" dirty="0" smtClean="0"/>
              <a:t> SMCT1, </a:t>
            </a:r>
            <a:r>
              <a:rPr lang="it-IT" dirty="0" err="1" smtClean="0"/>
              <a:t>inhibited</a:t>
            </a:r>
            <a:r>
              <a:rPr lang="it-IT" dirty="0" smtClean="0"/>
              <a:t> by </a:t>
            </a:r>
            <a:r>
              <a:rPr lang="it-IT" dirty="0" err="1" smtClean="0"/>
              <a:t>ibuprofen</a:t>
            </a:r>
            <a:r>
              <a:rPr lang="it-IT" dirty="0" smtClean="0"/>
              <a:t> in a </a:t>
            </a:r>
            <a:r>
              <a:rPr lang="it-IT" dirty="0" err="1" smtClean="0"/>
              <a:t>bumetanide-facilitated</a:t>
            </a:r>
            <a:r>
              <a:rPr lang="it-IT" dirty="0" smtClean="0"/>
              <a:t>, </a:t>
            </a:r>
            <a:r>
              <a:rPr lang="it-IT" dirty="0" err="1" smtClean="0"/>
              <a:t>ouabain</a:t>
            </a:r>
            <a:r>
              <a:rPr lang="it-IT" dirty="0" smtClean="0"/>
              <a:t>-sensitive </a:t>
            </a:r>
            <a:r>
              <a:rPr lang="it-IT" dirty="0" err="1" smtClean="0"/>
              <a:t>manner</a:t>
            </a:r>
            <a:r>
              <a:rPr lang="it-IT" dirty="0" smtClean="0"/>
              <a:t>. The </a:t>
            </a:r>
            <a:r>
              <a:rPr lang="it-IT" dirty="0" err="1" smtClean="0"/>
              <a:t>SCFAs</a:t>
            </a:r>
            <a:r>
              <a:rPr lang="it-IT" dirty="0" smtClean="0"/>
              <a:t> </a:t>
            </a:r>
            <a:r>
              <a:rPr lang="it-IT" dirty="0" err="1" smtClean="0"/>
              <a:t>transported</a:t>
            </a:r>
            <a:r>
              <a:rPr lang="it-IT" dirty="0" smtClean="0"/>
              <a:t> </a:t>
            </a:r>
            <a:r>
              <a:rPr lang="it-IT" dirty="0" err="1" smtClean="0"/>
              <a:t>into</a:t>
            </a:r>
            <a:r>
              <a:rPr lang="it-IT" dirty="0" smtClean="0"/>
              <a:t> the </a:t>
            </a:r>
            <a:r>
              <a:rPr lang="it-IT" dirty="0" err="1" smtClean="0"/>
              <a:t>duodenocytes</a:t>
            </a:r>
            <a:r>
              <a:rPr lang="it-IT" dirty="0" smtClean="0"/>
              <a:t> are </a:t>
            </a:r>
            <a:r>
              <a:rPr lang="it-IT" dirty="0" err="1" smtClean="0"/>
              <a:t>exchanged</a:t>
            </a:r>
            <a:r>
              <a:rPr lang="it-IT" dirty="0" smtClean="0"/>
              <a:t> with HCO 3 via </a:t>
            </a:r>
            <a:r>
              <a:rPr lang="it-IT" dirty="0" err="1" smtClean="0"/>
              <a:t>basolateral</a:t>
            </a:r>
            <a:r>
              <a:rPr lang="it-IT" dirty="0" smtClean="0"/>
              <a:t> </a:t>
            </a:r>
            <a:r>
              <a:rPr lang="it-IT" dirty="0" err="1" smtClean="0"/>
              <a:t>MCTs</a:t>
            </a:r>
            <a:r>
              <a:rPr lang="it-IT" dirty="0" smtClean="0"/>
              <a:t>, </a:t>
            </a:r>
            <a:r>
              <a:rPr lang="it-IT" dirty="0" err="1" smtClean="0"/>
              <a:t>inhibited</a:t>
            </a:r>
            <a:r>
              <a:rPr lang="it-IT" dirty="0" smtClean="0"/>
              <a:t> by 4-CHCA or UK-5099. The </a:t>
            </a:r>
            <a:r>
              <a:rPr lang="it-IT" dirty="0" err="1" smtClean="0"/>
              <a:t>SCFAs</a:t>
            </a:r>
            <a:r>
              <a:rPr lang="it-IT" dirty="0" smtClean="0"/>
              <a:t> </a:t>
            </a:r>
            <a:r>
              <a:rPr lang="it-IT" dirty="0" err="1" smtClean="0"/>
              <a:t>extruded</a:t>
            </a:r>
            <a:r>
              <a:rPr lang="it-IT" dirty="0" smtClean="0"/>
              <a:t> </a:t>
            </a:r>
            <a:r>
              <a:rPr lang="it-IT" dirty="0" err="1" smtClean="0"/>
              <a:t>across</a:t>
            </a:r>
            <a:r>
              <a:rPr lang="it-IT" dirty="0" smtClean="0"/>
              <a:t> the </a:t>
            </a:r>
            <a:r>
              <a:rPr lang="it-IT" dirty="0" err="1" smtClean="0"/>
              <a:t>enterocyte</a:t>
            </a:r>
            <a:r>
              <a:rPr lang="it-IT" dirty="0" smtClean="0"/>
              <a:t> </a:t>
            </a:r>
            <a:r>
              <a:rPr lang="it-IT" dirty="0" err="1" smtClean="0"/>
              <a:t>basolateral</a:t>
            </a:r>
            <a:r>
              <a:rPr lang="it-IT" dirty="0" smtClean="0"/>
              <a:t> membrane </a:t>
            </a:r>
            <a:r>
              <a:rPr lang="it-IT" dirty="0" err="1" smtClean="0"/>
              <a:t>activate</a:t>
            </a:r>
            <a:r>
              <a:rPr lang="it-IT" dirty="0" smtClean="0"/>
              <a:t> </a:t>
            </a:r>
            <a:r>
              <a:rPr lang="it-IT" dirty="0" err="1" smtClean="0"/>
              <a:t>subepithelial</a:t>
            </a:r>
            <a:r>
              <a:rPr lang="it-IT" dirty="0" smtClean="0"/>
              <a:t> </a:t>
            </a:r>
            <a:r>
              <a:rPr lang="it-IT" dirty="0" err="1" smtClean="0"/>
              <a:t>capsaicin</a:t>
            </a:r>
            <a:r>
              <a:rPr lang="it-IT" dirty="0" smtClean="0"/>
              <a:t>-sensitive </a:t>
            </a:r>
            <a:r>
              <a:rPr lang="it-IT" dirty="0" err="1" smtClean="0"/>
              <a:t>afferent</a:t>
            </a:r>
            <a:r>
              <a:rPr lang="it-IT" dirty="0" smtClean="0"/>
              <a:t> </a:t>
            </a:r>
            <a:r>
              <a:rPr lang="it-IT" dirty="0" err="1" smtClean="0"/>
              <a:t>nerves</a:t>
            </a:r>
            <a:r>
              <a:rPr lang="it-IT" dirty="0" smtClean="0"/>
              <a:t>, </a:t>
            </a:r>
            <a:r>
              <a:rPr lang="it-IT" dirty="0" err="1" smtClean="0"/>
              <a:t>stimulating</a:t>
            </a:r>
            <a:r>
              <a:rPr lang="it-IT" dirty="0" smtClean="0"/>
              <a:t> HCO 3 </a:t>
            </a:r>
            <a:r>
              <a:rPr lang="it-IT" dirty="0" err="1" smtClean="0"/>
              <a:t>secretion</a:t>
            </a:r>
            <a:r>
              <a:rPr lang="it-IT" dirty="0" smtClean="0"/>
              <a:t>. </a:t>
            </a:r>
            <a:r>
              <a:rPr lang="it-IT" dirty="0" err="1" smtClean="0"/>
              <a:t>ATPase</a:t>
            </a:r>
            <a:r>
              <a:rPr lang="it-IT" dirty="0" smtClean="0"/>
              <a:t>, Na -K -</a:t>
            </a:r>
            <a:r>
              <a:rPr lang="it-IT" dirty="0" err="1" smtClean="0"/>
              <a:t>ATPase</a:t>
            </a:r>
            <a:r>
              <a:rPr lang="it-IT" dirty="0" smtClean="0"/>
              <a:t>. </a:t>
            </a:r>
          </a:p>
          <a:p>
            <a:endParaRPr lang="it-IT" dirty="0" smtClean="0"/>
          </a:p>
          <a:p>
            <a:r>
              <a:rPr lang="it-IT" dirty="0" smtClean="0"/>
              <a:t>source</a:t>
            </a:r>
          </a:p>
          <a:p>
            <a:r>
              <a:rPr lang="it-IT" dirty="0" err="1" smtClean="0"/>
              <a:t>https</a:t>
            </a:r>
            <a:r>
              <a:rPr lang="it-IT" dirty="0" smtClean="0"/>
              <a:t>://</a:t>
            </a:r>
            <a:r>
              <a:rPr lang="it-IT" dirty="0" err="1" smtClean="0"/>
              <a:t>www.researchgate.net</a:t>
            </a:r>
            <a:r>
              <a:rPr lang="it-IT" dirty="0" smtClean="0"/>
              <a:t>/</a:t>
            </a:r>
            <a:r>
              <a:rPr lang="it-IT" dirty="0" err="1" smtClean="0"/>
              <a:t>publication</a:t>
            </a:r>
            <a:r>
              <a:rPr lang="it-IT" dirty="0" smtClean="0"/>
              <a:t>/268283065_SCFA_transport_in_rat_duodenum/</a:t>
            </a:r>
            <a:r>
              <a:rPr lang="it-IT" dirty="0" err="1" smtClean="0"/>
              <a:t>figures?lo</a:t>
            </a:r>
            <a:r>
              <a:rPr lang="it-IT" dirty="0" smtClean="0"/>
              <a:t>=1</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34</a:t>
            </a:fld>
            <a:endParaRPr lang="it-IT"/>
          </a:p>
        </p:txBody>
      </p:sp>
    </p:spTree>
    <p:extLst>
      <p:ext uri="{BB962C8B-B14F-4D97-AF65-F5344CB8AC3E}">
        <p14:creationId xmlns:p14="http://schemas.microsoft.com/office/powerpoint/2010/main" val="671728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Figure. </a:t>
            </a:r>
            <a:r>
              <a:rPr lang="it-IT" dirty="0" err="1" smtClean="0"/>
              <a:t>Interaction</a:t>
            </a:r>
            <a:r>
              <a:rPr lang="it-IT" dirty="0" smtClean="0"/>
              <a:t> </a:t>
            </a:r>
            <a:r>
              <a:rPr lang="it-IT" dirty="0" err="1" smtClean="0"/>
              <a:t>among</a:t>
            </a:r>
            <a:r>
              <a:rPr lang="it-IT" dirty="0" smtClean="0"/>
              <a:t> </a:t>
            </a:r>
            <a:r>
              <a:rPr lang="it-IT" dirty="0" err="1" smtClean="0"/>
              <a:t>gut</a:t>
            </a:r>
            <a:r>
              <a:rPr lang="it-IT" dirty="0" smtClean="0"/>
              <a:t> microbiota, </a:t>
            </a:r>
            <a:r>
              <a:rPr lang="it-IT" dirty="0" err="1" smtClean="0"/>
              <a:t>enteroendocrine</a:t>
            </a:r>
            <a:r>
              <a:rPr lang="it-IT" dirty="0" smtClean="0"/>
              <a:t> </a:t>
            </a:r>
            <a:r>
              <a:rPr lang="it-IT" dirty="0" err="1" smtClean="0"/>
              <a:t>cells</a:t>
            </a:r>
            <a:r>
              <a:rPr lang="it-IT" dirty="0" smtClean="0"/>
              <a:t>, immune </a:t>
            </a:r>
            <a:r>
              <a:rPr lang="it-IT" dirty="0" err="1" smtClean="0"/>
              <a:t>cells</a:t>
            </a:r>
            <a:r>
              <a:rPr lang="it-IT" dirty="0" smtClean="0"/>
              <a:t>, and </a:t>
            </a:r>
            <a:r>
              <a:rPr lang="it-IT" dirty="0" err="1" smtClean="0"/>
              <a:t>enteric</a:t>
            </a:r>
            <a:r>
              <a:rPr lang="it-IT" dirty="0" smtClean="0"/>
              <a:t> </a:t>
            </a:r>
            <a:r>
              <a:rPr lang="it-IT" dirty="0" err="1" smtClean="0"/>
              <a:t>nervous</a:t>
            </a:r>
            <a:r>
              <a:rPr lang="it-IT" dirty="0" smtClean="0"/>
              <a:t> </a:t>
            </a:r>
            <a:r>
              <a:rPr lang="it-IT" dirty="0" err="1" smtClean="0"/>
              <a:t>system</a:t>
            </a:r>
            <a:r>
              <a:rPr lang="it-IT" dirty="0" smtClean="0"/>
              <a:t> (ENS). SCFA, short-</a:t>
            </a:r>
            <a:r>
              <a:rPr lang="it-IT" dirty="0" err="1" smtClean="0"/>
              <a:t>chain</a:t>
            </a:r>
            <a:r>
              <a:rPr lang="it-IT" dirty="0" smtClean="0"/>
              <a:t> </a:t>
            </a:r>
            <a:r>
              <a:rPr lang="it-IT" dirty="0" err="1" smtClean="0"/>
              <a:t>fatty</a:t>
            </a:r>
            <a:r>
              <a:rPr lang="it-IT" dirty="0" smtClean="0"/>
              <a:t> acid; FA, </a:t>
            </a:r>
            <a:r>
              <a:rPr lang="it-IT" dirty="0" err="1" smtClean="0"/>
              <a:t>fatty</a:t>
            </a:r>
            <a:r>
              <a:rPr lang="it-IT" dirty="0" smtClean="0"/>
              <a:t> acid; GPR, G </a:t>
            </a:r>
            <a:r>
              <a:rPr lang="it-IT" dirty="0" err="1" smtClean="0"/>
              <a:t>protein-coupled</a:t>
            </a:r>
            <a:r>
              <a:rPr lang="it-IT" dirty="0" smtClean="0"/>
              <a:t> </a:t>
            </a:r>
            <a:r>
              <a:rPr lang="it-IT" dirty="0" err="1" smtClean="0"/>
              <a:t>receptor</a:t>
            </a:r>
            <a:r>
              <a:rPr lang="it-IT" dirty="0" smtClean="0"/>
              <a:t>; TLR, </a:t>
            </a:r>
            <a:r>
              <a:rPr lang="it-IT" dirty="0" err="1" smtClean="0"/>
              <a:t>toll-like</a:t>
            </a:r>
            <a:r>
              <a:rPr lang="it-IT" dirty="0" smtClean="0"/>
              <a:t> </a:t>
            </a:r>
            <a:r>
              <a:rPr lang="it-IT" dirty="0" err="1" smtClean="0"/>
              <a:t>receptor</a:t>
            </a:r>
            <a:r>
              <a:rPr lang="it-IT" dirty="0" smtClean="0"/>
              <a:t>; GLP-1, </a:t>
            </a:r>
            <a:r>
              <a:rPr lang="it-IT" dirty="0" err="1" smtClean="0"/>
              <a:t>glucagon-like</a:t>
            </a:r>
            <a:r>
              <a:rPr lang="it-IT" dirty="0" smtClean="0"/>
              <a:t> peptide 1; PYY, peptide YY; 5-HT, 5-hydroxytryptamine; CCK, </a:t>
            </a:r>
            <a:r>
              <a:rPr lang="it-IT" dirty="0" err="1" smtClean="0"/>
              <a:t>cholecystokinin</a:t>
            </a:r>
            <a:r>
              <a:rPr lang="it-IT" dirty="0" smtClean="0"/>
              <a:t>; GIP, </a:t>
            </a:r>
            <a:r>
              <a:rPr lang="it-IT" dirty="0" err="1" smtClean="0"/>
              <a:t>glucose-dependent</a:t>
            </a:r>
            <a:r>
              <a:rPr lang="it-IT" dirty="0" smtClean="0"/>
              <a:t> </a:t>
            </a:r>
            <a:r>
              <a:rPr lang="it-IT" dirty="0" err="1" smtClean="0"/>
              <a:t>insulinotropic</a:t>
            </a:r>
            <a:r>
              <a:rPr lang="it-IT" dirty="0" smtClean="0"/>
              <a:t> </a:t>
            </a:r>
            <a:r>
              <a:rPr lang="it-IT" dirty="0" err="1" smtClean="0"/>
              <a:t>polypeptide</a:t>
            </a:r>
            <a:r>
              <a:rPr lang="it-IT" dirty="0" smtClean="0"/>
              <a:t>/</a:t>
            </a:r>
            <a:r>
              <a:rPr lang="it-IT" dirty="0" err="1" smtClean="0"/>
              <a:t>gastric</a:t>
            </a:r>
            <a:r>
              <a:rPr lang="it-IT" dirty="0" smtClean="0"/>
              <a:t> </a:t>
            </a:r>
            <a:r>
              <a:rPr lang="it-IT" dirty="0" err="1" smtClean="0"/>
              <a:t>inhibitory</a:t>
            </a:r>
            <a:r>
              <a:rPr lang="it-IT" dirty="0" smtClean="0"/>
              <a:t> </a:t>
            </a:r>
            <a:r>
              <a:rPr lang="it-IT" dirty="0" err="1" smtClean="0"/>
              <a:t>polypeptide</a:t>
            </a:r>
            <a:r>
              <a:rPr lang="it-IT" dirty="0" smtClean="0"/>
              <a:t>;-</a:t>
            </a:r>
            <a:r>
              <a:rPr lang="it-IT" dirty="0" err="1" smtClean="0"/>
              <a:t>R</a:t>
            </a:r>
            <a:r>
              <a:rPr lang="it-IT" dirty="0" smtClean="0"/>
              <a:t>, </a:t>
            </a:r>
            <a:r>
              <a:rPr lang="it-IT" dirty="0" err="1" smtClean="0"/>
              <a:t>receptor</a:t>
            </a:r>
            <a:r>
              <a:rPr lang="it-IT" dirty="0" smtClean="0"/>
              <a:t>. </a:t>
            </a:r>
          </a:p>
          <a:p>
            <a:r>
              <a:rPr lang="it-IT" dirty="0" smtClean="0"/>
              <a:t>source</a:t>
            </a:r>
          </a:p>
          <a:p>
            <a:r>
              <a:rPr lang="it-IT" dirty="0" err="1" smtClean="0"/>
              <a:t>https</a:t>
            </a:r>
            <a:r>
              <a:rPr lang="it-IT" dirty="0" smtClean="0"/>
              <a:t>://</a:t>
            </a:r>
            <a:r>
              <a:rPr lang="it-IT" dirty="0" err="1" smtClean="0"/>
              <a:t>www.researchgate.net</a:t>
            </a:r>
            <a:r>
              <a:rPr lang="it-IT" dirty="0" smtClean="0"/>
              <a:t>/</a:t>
            </a:r>
            <a:r>
              <a:rPr lang="it-IT" dirty="0" err="1" smtClean="0"/>
              <a:t>publication</a:t>
            </a:r>
            <a:r>
              <a:rPr lang="it-IT" dirty="0" smtClean="0"/>
              <a:t>/326346410_Role_of_Gut_Microbiota-Gut_Hormone_Axis_in_the_Pathophysiology_of_Functional_Gastrointestinal_Disorders/</a:t>
            </a:r>
            <a:r>
              <a:rPr lang="it-IT" dirty="0" err="1" smtClean="0"/>
              <a:t>figures?lo</a:t>
            </a:r>
            <a:r>
              <a:rPr lang="it-IT" dirty="0" smtClean="0"/>
              <a:t>=1</a:t>
            </a:r>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35</a:t>
            </a:fld>
            <a:endParaRPr lang="it-IT"/>
          </a:p>
        </p:txBody>
      </p:sp>
    </p:spTree>
    <p:extLst>
      <p:ext uri="{BB962C8B-B14F-4D97-AF65-F5344CB8AC3E}">
        <p14:creationId xmlns:p14="http://schemas.microsoft.com/office/powerpoint/2010/main" val="3909975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Review</a:t>
            </a:r>
            <a:r>
              <a:rPr lang="it-IT" dirty="0" smtClean="0"/>
              <a:t> </a:t>
            </a:r>
            <a:r>
              <a:rPr lang="it-IT" dirty="0" err="1" smtClean="0"/>
              <a:t>Article</a:t>
            </a:r>
            <a:r>
              <a:rPr lang="it-IT" dirty="0" smtClean="0"/>
              <a:t> | </a:t>
            </a:r>
            <a:r>
              <a:rPr lang="it-IT" dirty="0" err="1" smtClean="0"/>
              <a:t>Published</a:t>
            </a:r>
            <a:r>
              <a:rPr lang="it-IT" dirty="0" smtClean="0"/>
              <a:t>: 05 </a:t>
            </a:r>
            <a:r>
              <a:rPr lang="it-IT" dirty="0" err="1" smtClean="0"/>
              <a:t>September</a:t>
            </a:r>
            <a:r>
              <a:rPr lang="it-IT" dirty="0" smtClean="0"/>
              <a:t> 2018</a:t>
            </a:r>
          </a:p>
          <a:p>
            <a:endParaRPr lang="it-IT" dirty="0" smtClean="0"/>
          </a:p>
          <a:p>
            <a:r>
              <a:rPr lang="it-IT" dirty="0" smtClean="0"/>
              <a:t>The </a:t>
            </a:r>
            <a:r>
              <a:rPr lang="it-IT" dirty="0" err="1" smtClean="0"/>
              <a:t>metabolic</a:t>
            </a:r>
            <a:r>
              <a:rPr lang="it-IT" dirty="0" smtClean="0"/>
              <a:t> </a:t>
            </a:r>
            <a:r>
              <a:rPr lang="it-IT" dirty="0" err="1" smtClean="0"/>
              <a:t>role</a:t>
            </a:r>
            <a:r>
              <a:rPr lang="it-IT" dirty="0" smtClean="0"/>
              <a:t> of </a:t>
            </a:r>
            <a:r>
              <a:rPr lang="it-IT" dirty="0" err="1" smtClean="0"/>
              <a:t>vagal</a:t>
            </a:r>
            <a:r>
              <a:rPr lang="it-IT" dirty="0" smtClean="0"/>
              <a:t> </a:t>
            </a:r>
            <a:r>
              <a:rPr lang="it-IT" dirty="0" err="1" smtClean="0"/>
              <a:t>afferent</a:t>
            </a:r>
            <a:r>
              <a:rPr lang="it-IT" dirty="0" smtClean="0"/>
              <a:t> </a:t>
            </a:r>
            <a:r>
              <a:rPr lang="it-IT" dirty="0" err="1" smtClean="0"/>
              <a:t>innervation</a:t>
            </a:r>
            <a:endParaRPr lang="it-IT" dirty="0" smtClean="0"/>
          </a:p>
          <a:p>
            <a:r>
              <a:rPr lang="it-IT" dirty="0" smtClean="0"/>
              <a:t>T. M. </a:t>
            </a:r>
            <a:r>
              <a:rPr lang="it-IT" dirty="0" err="1" smtClean="0"/>
              <a:t>Zaved</a:t>
            </a:r>
            <a:r>
              <a:rPr lang="it-IT" dirty="0" smtClean="0"/>
              <a:t> </a:t>
            </a:r>
            <a:r>
              <a:rPr lang="it-IT" dirty="0" err="1" smtClean="0"/>
              <a:t>Waise</a:t>
            </a:r>
            <a:r>
              <a:rPr lang="it-IT" dirty="0" smtClean="0"/>
              <a:t>, Helen </a:t>
            </a:r>
            <a:r>
              <a:rPr lang="it-IT" dirty="0" err="1" smtClean="0"/>
              <a:t>J</a:t>
            </a:r>
            <a:r>
              <a:rPr lang="it-IT" dirty="0" smtClean="0"/>
              <a:t>. </a:t>
            </a:r>
            <a:r>
              <a:rPr lang="it-IT" dirty="0" err="1" smtClean="0"/>
              <a:t>Dranse</a:t>
            </a:r>
            <a:r>
              <a:rPr lang="it-IT" dirty="0" smtClean="0"/>
              <a:t> &amp; Tony K. T. </a:t>
            </a:r>
            <a:r>
              <a:rPr lang="it-IT" dirty="0" err="1" smtClean="0"/>
              <a:t>Lam</a:t>
            </a:r>
            <a:r>
              <a:rPr lang="it-IT" dirty="0" smtClean="0"/>
              <a:t> </a:t>
            </a:r>
          </a:p>
          <a:p>
            <a:r>
              <a:rPr lang="it-IT" dirty="0" smtClean="0"/>
              <a:t>Nature </a:t>
            </a:r>
            <a:r>
              <a:rPr lang="it-IT" dirty="0" err="1" smtClean="0"/>
              <a:t>Reviews</a:t>
            </a:r>
            <a:r>
              <a:rPr lang="it-IT" dirty="0" smtClean="0"/>
              <a:t> </a:t>
            </a:r>
            <a:r>
              <a:rPr lang="it-IT" dirty="0" err="1" smtClean="0"/>
              <a:t>Gastroenterology</a:t>
            </a:r>
            <a:r>
              <a:rPr lang="it-IT" dirty="0" smtClean="0"/>
              <a:t> &amp; </a:t>
            </a:r>
            <a:r>
              <a:rPr lang="it-IT" dirty="0" err="1" smtClean="0"/>
              <a:t>Hepatologyvolume</a:t>
            </a:r>
            <a:r>
              <a:rPr lang="it-IT" dirty="0" smtClean="0"/>
              <a:t> 15, pages625–636 (2018) </a:t>
            </a:r>
          </a:p>
          <a:p>
            <a:endParaRPr lang="it-IT" dirty="0" smtClean="0"/>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/s41575-018-0062-1</a:t>
            </a: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36</a:t>
            </a:fld>
            <a:endParaRPr lang="it-IT"/>
          </a:p>
        </p:txBody>
      </p:sp>
    </p:spTree>
    <p:extLst>
      <p:ext uri="{BB962C8B-B14F-4D97-AF65-F5344CB8AC3E}">
        <p14:creationId xmlns:p14="http://schemas.microsoft.com/office/powerpoint/2010/main" val="827423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Fig. 1. </a:t>
            </a:r>
            <a:r>
              <a:rPr lang="it-IT" dirty="0" err="1" smtClean="0"/>
              <a:t>Overview</a:t>
            </a:r>
            <a:r>
              <a:rPr lang="it-IT" dirty="0" smtClean="0"/>
              <a:t> on the </a:t>
            </a:r>
            <a:r>
              <a:rPr lang="it-IT" dirty="0" err="1" smtClean="0"/>
              <a:t>effects</a:t>
            </a:r>
            <a:r>
              <a:rPr lang="it-IT" dirty="0" smtClean="0"/>
              <a:t> of </a:t>
            </a:r>
            <a:r>
              <a:rPr lang="it-IT" dirty="0" err="1" smtClean="0"/>
              <a:t>SCFAs</a:t>
            </a:r>
            <a:r>
              <a:rPr lang="it-IT" dirty="0" smtClean="0"/>
              <a:t> on LPS- or TNFα-</a:t>
            </a:r>
            <a:r>
              <a:rPr lang="it-IT" dirty="0" err="1" smtClean="0"/>
              <a:t>induced</a:t>
            </a:r>
            <a:r>
              <a:rPr lang="it-IT" dirty="0" smtClean="0"/>
              <a:t> </a:t>
            </a:r>
            <a:r>
              <a:rPr lang="it-IT" dirty="0" err="1" smtClean="0"/>
              <a:t>endothelial</a:t>
            </a:r>
            <a:r>
              <a:rPr lang="it-IT" dirty="0" smtClean="0"/>
              <a:t> </a:t>
            </a:r>
            <a:r>
              <a:rPr lang="it-IT" dirty="0" err="1" smtClean="0"/>
              <a:t>dysfunction</a:t>
            </a:r>
            <a:r>
              <a:rPr lang="it-IT" dirty="0" smtClean="0"/>
              <a:t> and immune </a:t>
            </a:r>
            <a:r>
              <a:rPr lang="it-IT" dirty="0" err="1" smtClean="0"/>
              <a:t>cell</a:t>
            </a:r>
            <a:r>
              <a:rPr lang="it-IT" dirty="0" smtClean="0"/>
              <a:t> </a:t>
            </a:r>
            <a:r>
              <a:rPr lang="it-IT" dirty="0" err="1" smtClean="0"/>
              <a:t>activation</a:t>
            </a:r>
            <a:r>
              <a:rPr lang="it-IT" dirty="0" smtClean="0"/>
              <a:t>. A: LPS or TNFα </a:t>
            </a:r>
            <a:r>
              <a:rPr lang="it-IT" dirty="0" err="1" smtClean="0"/>
              <a:t>binds</a:t>
            </a:r>
            <a:r>
              <a:rPr lang="it-IT" dirty="0" smtClean="0"/>
              <a:t> to </a:t>
            </a:r>
            <a:r>
              <a:rPr lang="it-IT" dirty="0" err="1" smtClean="0"/>
              <a:t>its</a:t>
            </a:r>
            <a:r>
              <a:rPr lang="it-IT" dirty="0" smtClean="0"/>
              <a:t> </a:t>
            </a:r>
            <a:r>
              <a:rPr lang="it-IT" dirty="0" err="1" smtClean="0"/>
              <a:t>receptor</a:t>
            </a:r>
            <a:r>
              <a:rPr lang="it-IT" dirty="0" smtClean="0"/>
              <a:t> and </a:t>
            </a:r>
            <a:r>
              <a:rPr lang="it-IT" dirty="0" err="1" smtClean="0"/>
              <a:t>activates</a:t>
            </a:r>
            <a:r>
              <a:rPr lang="it-IT" dirty="0" smtClean="0"/>
              <a:t> MAPK and NF-</a:t>
            </a:r>
            <a:r>
              <a:rPr lang="it-IT" dirty="0" err="1" smtClean="0"/>
              <a:t>κB</a:t>
            </a:r>
            <a:r>
              <a:rPr lang="it-IT" dirty="0" smtClean="0"/>
              <a:t> </a:t>
            </a:r>
            <a:r>
              <a:rPr lang="it-IT" dirty="0" err="1" smtClean="0"/>
              <a:t>signaling</a:t>
            </a:r>
            <a:r>
              <a:rPr lang="it-IT" dirty="0" smtClean="0"/>
              <a:t> </a:t>
            </a:r>
            <a:r>
              <a:rPr lang="it-IT" dirty="0" err="1" smtClean="0"/>
              <a:t>pathways</a:t>
            </a:r>
            <a:r>
              <a:rPr lang="it-IT" dirty="0" smtClean="0"/>
              <a:t> to modulate gene </a:t>
            </a:r>
            <a:r>
              <a:rPr lang="it-IT" dirty="0" err="1" smtClean="0"/>
              <a:t>expression</a:t>
            </a:r>
            <a:r>
              <a:rPr lang="it-IT" dirty="0" smtClean="0"/>
              <a:t> </a:t>
            </a:r>
            <a:r>
              <a:rPr lang="it-IT" dirty="0" err="1" smtClean="0"/>
              <a:t>including</a:t>
            </a:r>
            <a:r>
              <a:rPr lang="it-IT" dirty="0" smtClean="0"/>
              <a:t> </a:t>
            </a:r>
            <a:r>
              <a:rPr lang="it-IT" dirty="0" err="1" smtClean="0"/>
              <a:t>inflammatory</a:t>
            </a:r>
            <a:r>
              <a:rPr lang="it-IT" dirty="0" smtClean="0"/>
              <a:t> </a:t>
            </a:r>
            <a:r>
              <a:rPr lang="it-IT" dirty="0" err="1" smtClean="0"/>
              <a:t>cytokines</a:t>
            </a:r>
            <a:r>
              <a:rPr lang="it-IT" dirty="0" smtClean="0"/>
              <a:t>, </a:t>
            </a:r>
            <a:r>
              <a:rPr lang="it-IT" dirty="0" err="1" smtClean="0"/>
              <a:t>chemokines</a:t>
            </a:r>
            <a:r>
              <a:rPr lang="it-IT" dirty="0" smtClean="0"/>
              <a:t> and </a:t>
            </a:r>
            <a:r>
              <a:rPr lang="it-IT" dirty="0" err="1" smtClean="0"/>
              <a:t>adhesion</a:t>
            </a:r>
            <a:r>
              <a:rPr lang="it-IT" dirty="0" smtClean="0"/>
              <a:t> </a:t>
            </a:r>
            <a:r>
              <a:rPr lang="it-IT" dirty="0" err="1" smtClean="0"/>
              <a:t>molecules</a:t>
            </a:r>
            <a:r>
              <a:rPr lang="it-IT" dirty="0" smtClean="0"/>
              <a:t> </a:t>
            </a:r>
            <a:r>
              <a:rPr lang="it-IT" dirty="0" err="1" smtClean="0"/>
              <a:t>which</a:t>
            </a:r>
            <a:r>
              <a:rPr lang="it-IT" dirty="0" smtClean="0"/>
              <a:t> are </a:t>
            </a:r>
            <a:r>
              <a:rPr lang="it-IT" dirty="0" err="1" smtClean="0"/>
              <a:t>important</a:t>
            </a:r>
            <a:r>
              <a:rPr lang="it-IT" dirty="0" smtClean="0"/>
              <a:t> </a:t>
            </a:r>
            <a:r>
              <a:rPr lang="it-IT" dirty="0" err="1" smtClean="0"/>
              <a:t>factors</a:t>
            </a:r>
            <a:r>
              <a:rPr lang="it-IT" dirty="0" smtClean="0"/>
              <a:t> in the </a:t>
            </a:r>
            <a:r>
              <a:rPr lang="it-IT" dirty="0" err="1" smtClean="0"/>
              <a:t>development</a:t>
            </a:r>
            <a:r>
              <a:rPr lang="it-IT" dirty="0" smtClean="0"/>
              <a:t> of </a:t>
            </a:r>
            <a:r>
              <a:rPr lang="it-IT" dirty="0" err="1" smtClean="0"/>
              <a:t>atherosclerosis</a:t>
            </a:r>
            <a:r>
              <a:rPr lang="it-IT" dirty="0" smtClean="0"/>
              <a:t> and </a:t>
            </a:r>
            <a:r>
              <a:rPr lang="it-IT" dirty="0" err="1" smtClean="0"/>
              <a:t>sepsis</a:t>
            </a:r>
            <a:r>
              <a:rPr lang="it-IT" dirty="0" smtClean="0"/>
              <a:t>. </a:t>
            </a:r>
            <a:r>
              <a:rPr lang="it-IT" dirty="0" err="1" smtClean="0"/>
              <a:t>SCFAs</a:t>
            </a:r>
            <a:r>
              <a:rPr lang="it-IT" dirty="0" smtClean="0"/>
              <a:t>, </a:t>
            </a:r>
            <a:r>
              <a:rPr lang="it-IT" dirty="0" err="1" smtClean="0"/>
              <a:t>mainly</a:t>
            </a:r>
            <a:r>
              <a:rPr lang="it-IT" dirty="0" smtClean="0"/>
              <a:t> acetate, </a:t>
            </a:r>
            <a:r>
              <a:rPr lang="it-IT" dirty="0" err="1" smtClean="0"/>
              <a:t>propionate</a:t>
            </a:r>
            <a:r>
              <a:rPr lang="it-IT" dirty="0" smtClean="0"/>
              <a:t> and </a:t>
            </a:r>
            <a:r>
              <a:rPr lang="it-IT" dirty="0" err="1" smtClean="0"/>
              <a:t>butyrate</a:t>
            </a:r>
            <a:r>
              <a:rPr lang="it-IT" dirty="0" smtClean="0"/>
              <a:t>, can </a:t>
            </a:r>
            <a:r>
              <a:rPr lang="it-IT" dirty="0" err="1" smtClean="0"/>
              <a:t>regulate</a:t>
            </a:r>
            <a:r>
              <a:rPr lang="it-IT" dirty="0" smtClean="0"/>
              <a:t> MAPK </a:t>
            </a:r>
            <a:r>
              <a:rPr lang="it-IT" dirty="0" err="1" smtClean="0"/>
              <a:t>signaling</a:t>
            </a:r>
            <a:r>
              <a:rPr lang="it-IT" dirty="0" smtClean="0"/>
              <a:t> </a:t>
            </a:r>
            <a:r>
              <a:rPr lang="it-IT" dirty="0" err="1" smtClean="0"/>
              <a:t>pathway</a:t>
            </a:r>
            <a:r>
              <a:rPr lang="it-IT" dirty="0" smtClean="0"/>
              <a:t> and </a:t>
            </a:r>
            <a:r>
              <a:rPr lang="it-IT" dirty="0" err="1" smtClean="0"/>
              <a:t>activation</a:t>
            </a:r>
            <a:r>
              <a:rPr lang="it-IT" dirty="0" smtClean="0"/>
              <a:t> of NF-</a:t>
            </a:r>
            <a:r>
              <a:rPr lang="it-IT" dirty="0" err="1" smtClean="0"/>
              <a:t>κB</a:t>
            </a:r>
            <a:r>
              <a:rPr lang="it-IT" dirty="0" smtClean="0"/>
              <a:t> via </a:t>
            </a:r>
            <a:r>
              <a:rPr lang="it-IT" dirty="0" err="1" smtClean="0"/>
              <a:t>activation</a:t>
            </a:r>
            <a:r>
              <a:rPr lang="it-IT" dirty="0" smtClean="0"/>
              <a:t> of FFA2 and FFA3 </a:t>
            </a:r>
            <a:r>
              <a:rPr lang="it-IT" dirty="0" err="1" smtClean="0"/>
              <a:t>receptors</a:t>
            </a:r>
            <a:r>
              <a:rPr lang="it-IT" dirty="0" smtClean="0"/>
              <a:t> and GPR109A or </a:t>
            </a:r>
            <a:r>
              <a:rPr lang="it-IT" dirty="0" err="1" smtClean="0"/>
              <a:t>inhibition</a:t>
            </a:r>
            <a:r>
              <a:rPr lang="it-IT" dirty="0" smtClean="0"/>
              <a:t> of </a:t>
            </a:r>
            <a:r>
              <a:rPr lang="it-IT" dirty="0" err="1" smtClean="0"/>
              <a:t>HDACs</a:t>
            </a:r>
            <a:r>
              <a:rPr lang="it-IT" dirty="0" smtClean="0"/>
              <a:t> </a:t>
            </a:r>
            <a:r>
              <a:rPr lang="it-IT" dirty="0" err="1" smtClean="0"/>
              <a:t>activity</a:t>
            </a:r>
            <a:r>
              <a:rPr lang="it-IT" dirty="0" smtClean="0"/>
              <a:t>. B: LPS or TNFα-</a:t>
            </a:r>
            <a:r>
              <a:rPr lang="it-IT" dirty="0" err="1" smtClean="0"/>
              <a:t>dependent</a:t>
            </a:r>
            <a:r>
              <a:rPr lang="it-IT" dirty="0" smtClean="0"/>
              <a:t> production of </a:t>
            </a:r>
            <a:r>
              <a:rPr lang="it-IT" dirty="0" err="1" smtClean="0"/>
              <a:t>inflammatory</a:t>
            </a:r>
            <a:r>
              <a:rPr lang="it-IT" dirty="0" smtClean="0"/>
              <a:t> </a:t>
            </a:r>
            <a:r>
              <a:rPr lang="it-IT" dirty="0" err="1" smtClean="0"/>
              <a:t>cytokines</a:t>
            </a:r>
            <a:r>
              <a:rPr lang="it-IT" dirty="0" smtClean="0"/>
              <a:t>, </a:t>
            </a:r>
            <a:r>
              <a:rPr lang="it-IT" dirty="0" err="1" smtClean="0"/>
              <a:t>chemokines</a:t>
            </a:r>
            <a:r>
              <a:rPr lang="it-IT" dirty="0" smtClean="0"/>
              <a:t> and </a:t>
            </a:r>
            <a:r>
              <a:rPr lang="it-IT" dirty="0" err="1" smtClean="0"/>
              <a:t>adhesion</a:t>
            </a:r>
            <a:r>
              <a:rPr lang="it-IT" dirty="0" smtClean="0"/>
              <a:t> </a:t>
            </a:r>
            <a:r>
              <a:rPr lang="it-IT" dirty="0" err="1" smtClean="0"/>
              <a:t>molecules</a:t>
            </a:r>
            <a:r>
              <a:rPr lang="it-IT" dirty="0" smtClean="0"/>
              <a:t> induce immune </a:t>
            </a:r>
            <a:r>
              <a:rPr lang="it-IT" dirty="0" err="1" smtClean="0"/>
              <a:t>cell</a:t>
            </a:r>
            <a:r>
              <a:rPr lang="it-IT" dirty="0" smtClean="0"/>
              <a:t> </a:t>
            </a:r>
            <a:r>
              <a:rPr lang="it-IT" dirty="0" err="1" smtClean="0"/>
              <a:t>adhesion</a:t>
            </a:r>
            <a:r>
              <a:rPr lang="it-IT" dirty="0" smtClean="0"/>
              <a:t> and </a:t>
            </a:r>
            <a:r>
              <a:rPr lang="it-IT" dirty="0" err="1" smtClean="0"/>
              <a:t>recruitment</a:t>
            </a:r>
            <a:r>
              <a:rPr lang="it-IT" dirty="0" smtClean="0"/>
              <a:t> to the </a:t>
            </a:r>
            <a:r>
              <a:rPr lang="it-IT" dirty="0" err="1" smtClean="0"/>
              <a:t>inflammation</a:t>
            </a:r>
            <a:r>
              <a:rPr lang="it-IT" dirty="0" smtClean="0"/>
              <a:t> </a:t>
            </a:r>
            <a:r>
              <a:rPr lang="it-IT" dirty="0" err="1" smtClean="0"/>
              <a:t>lesion</a:t>
            </a:r>
            <a:r>
              <a:rPr lang="it-IT" dirty="0" smtClean="0"/>
              <a:t>. The </a:t>
            </a:r>
            <a:r>
              <a:rPr lang="it-IT" dirty="0" err="1" smtClean="0"/>
              <a:t>recruited</a:t>
            </a:r>
            <a:r>
              <a:rPr lang="it-IT" dirty="0" smtClean="0"/>
              <a:t> immune </a:t>
            </a:r>
            <a:r>
              <a:rPr lang="it-IT" dirty="0" err="1" smtClean="0"/>
              <a:t>cells</a:t>
            </a:r>
            <a:r>
              <a:rPr lang="it-IT" dirty="0" smtClean="0"/>
              <a:t> produce </a:t>
            </a:r>
            <a:r>
              <a:rPr lang="it-IT" dirty="0" err="1" smtClean="0"/>
              <a:t>excessive</a:t>
            </a:r>
            <a:r>
              <a:rPr lang="it-IT" dirty="0" smtClean="0"/>
              <a:t> </a:t>
            </a:r>
            <a:r>
              <a:rPr lang="it-IT" dirty="0" err="1" smtClean="0"/>
              <a:t>cytokines</a:t>
            </a:r>
            <a:r>
              <a:rPr lang="it-IT" dirty="0" smtClean="0"/>
              <a:t> and </a:t>
            </a:r>
            <a:r>
              <a:rPr lang="it-IT" dirty="0" err="1" smtClean="0"/>
              <a:t>attract</a:t>
            </a:r>
            <a:r>
              <a:rPr lang="it-IT" dirty="0" smtClean="0"/>
              <a:t> more immune </a:t>
            </a:r>
            <a:r>
              <a:rPr lang="it-IT" dirty="0" err="1" smtClean="0"/>
              <a:t>cells</a:t>
            </a:r>
            <a:r>
              <a:rPr lang="it-IT" dirty="0" smtClean="0"/>
              <a:t> </a:t>
            </a:r>
            <a:r>
              <a:rPr lang="it-IT" dirty="0" err="1" smtClean="0"/>
              <a:t>which</a:t>
            </a:r>
            <a:r>
              <a:rPr lang="it-IT" dirty="0" smtClean="0"/>
              <a:t> </a:t>
            </a:r>
            <a:r>
              <a:rPr lang="it-IT" dirty="0" err="1" smtClean="0"/>
              <a:t>forms</a:t>
            </a:r>
            <a:r>
              <a:rPr lang="it-IT" dirty="0" smtClean="0"/>
              <a:t> a </a:t>
            </a:r>
            <a:r>
              <a:rPr lang="it-IT" dirty="0" err="1" smtClean="0"/>
              <a:t>vicious</a:t>
            </a:r>
            <a:r>
              <a:rPr lang="it-IT" dirty="0" smtClean="0"/>
              <a:t> </a:t>
            </a:r>
            <a:r>
              <a:rPr lang="it-IT" dirty="0" err="1" smtClean="0"/>
              <a:t>circle</a:t>
            </a:r>
            <a:r>
              <a:rPr lang="it-IT" dirty="0" smtClean="0"/>
              <a:t> </a:t>
            </a:r>
            <a:r>
              <a:rPr lang="it-IT" dirty="0" err="1" smtClean="0"/>
              <a:t>which</a:t>
            </a:r>
            <a:r>
              <a:rPr lang="it-IT" dirty="0" smtClean="0"/>
              <a:t> </a:t>
            </a:r>
            <a:r>
              <a:rPr lang="it-IT" dirty="0" err="1" smtClean="0"/>
              <a:t>leads</a:t>
            </a:r>
            <a:r>
              <a:rPr lang="it-IT" dirty="0" smtClean="0"/>
              <a:t> to </a:t>
            </a:r>
            <a:r>
              <a:rPr lang="it-IT" dirty="0" err="1" smtClean="0"/>
              <a:t>foam</a:t>
            </a:r>
            <a:r>
              <a:rPr lang="it-IT" dirty="0" smtClean="0"/>
              <a:t> </a:t>
            </a:r>
            <a:r>
              <a:rPr lang="it-IT" dirty="0" err="1" smtClean="0"/>
              <a:t>cell</a:t>
            </a:r>
            <a:r>
              <a:rPr lang="it-IT" dirty="0" smtClean="0"/>
              <a:t> </a:t>
            </a:r>
            <a:r>
              <a:rPr lang="it-IT" dirty="0" err="1" smtClean="0"/>
              <a:t>formation</a:t>
            </a:r>
            <a:r>
              <a:rPr lang="it-IT" dirty="0" smtClean="0"/>
              <a:t> and the </a:t>
            </a:r>
            <a:r>
              <a:rPr lang="it-IT" dirty="0" err="1" smtClean="0"/>
              <a:t>development</a:t>
            </a:r>
            <a:r>
              <a:rPr lang="it-IT" dirty="0" smtClean="0"/>
              <a:t> of </a:t>
            </a:r>
            <a:r>
              <a:rPr lang="it-IT" dirty="0" err="1" smtClean="0"/>
              <a:t>atherosclerosis</a:t>
            </a:r>
            <a:r>
              <a:rPr lang="it-IT" dirty="0" smtClean="0"/>
              <a:t>. </a:t>
            </a:r>
            <a:r>
              <a:rPr lang="it-IT" dirty="0" err="1" smtClean="0"/>
              <a:t>Besides</a:t>
            </a:r>
            <a:r>
              <a:rPr lang="it-IT" dirty="0" smtClean="0"/>
              <a:t>, </a:t>
            </a:r>
            <a:r>
              <a:rPr lang="it-IT" dirty="0" err="1" smtClean="0"/>
              <a:t>endothelial</a:t>
            </a:r>
            <a:r>
              <a:rPr lang="it-IT" dirty="0" smtClean="0"/>
              <a:t> </a:t>
            </a:r>
            <a:r>
              <a:rPr lang="it-IT" dirty="0" err="1" smtClean="0"/>
              <a:t>dysfunction</a:t>
            </a:r>
            <a:r>
              <a:rPr lang="it-IT" dirty="0" smtClean="0"/>
              <a:t> and </a:t>
            </a:r>
            <a:r>
              <a:rPr lang="it-IT" dirty="0" err="1" smtClean="0"/>
              <a:t>activated</a:t>
            </a:r>
            <a:r>
              <a:rPr lang="it-IT" dirty="0" smtClean="0"/>
              <a:t> immune </a:t>
            </a:r>
            <a:r>
              <a:rPr lang="it-IT" dirty="0" err="1" smtClean="0"/>
              <a:t>cells</a:t>
            </a:r>
            <a:r>
              <a:rPr lang="it-IT" dirty="0" smtClean="0"/>
              <a:t> are </a:t>
            </a:r>
            <a:r>
              <a:rPr lang="it-IT" dirty="0" err="1" smtClean="0"/>
              <a:t>also</a:t>
            </a:r>
            <a:r>
              <a:rPr lang="it-IT" dirty="0" smtClean="0"/>
              <a:t> </a:t>
            </a:r>
            <a:r>
              <a:rPr lang="it-IT" dirty="0" err="1" smtClean="0"/>
              <a:t>important</a:t>
            </a:r>
            <a:r>
              <a:rPr lang="it-IT" dirty="0" smtClean="0"/>
              <a:t> in the </a:t>
            </a:r>
            <a:r>
              <a:rPr lang="it-IT" dirty="0" err="1" smtClean="0"/>
              <a:t>progression</a:t>
            </a:r>
            <a:r>
              <a:rPr lang="it-IT" dirty="0" smtClean="0"/>
              <a:t> of </a:t>
            </a:r>
            <a:r>
              <a:rPr lang="it-IT" dirty="0" err="1" smtClean="0"/>
              <a:t>organ</a:t>
            </a:r>
            <a:r>
              <a:rPr lang="it-IT" dirty="0" smtClean="0"/>
              <a:t> </a:t>
            </a:r>
            <a:r>
              <a:rPr lang="it-IT" dirty="0" err="1" smtClean="0"/>
              <a:t>injury</a:t>
            </a:r>
            <a:r>
              <a:rPr lang="it-IT" dirty="0" smtClean="0"/>
              <a:t> and </a:t>
            </a:r>
            <a:r>
              <a:rPr lang="it-IT" dirty="0" err="1" smtClean="0"/>
              <a:t>sepsis</a:t>
            </a:r>
            <a:r>
              <a:rPr lang="it-IT" dirty="0" smtClean="0"/>
              <a:t>.</a:t>
            </a:r>
          </a:p>
          <a:p>
            <a:endParaRPr lang="it-IT" dirty="0" smtClean="0"/>
          </a:p>
          <a:p>
            <a:r>
              <a:rPr lang="it-IT" dirty="0" smtClean="0"/>
              <a:t>source</a:t>
            </a:r>
          </a:p>
          <a:p>
            <a:r>
              <a:rPr lang="it-IT" dirty="0" err="1" smtClean="0"/>
              <a:t>https</a:t>
            </a:r>
            <a:r>
              <a:rPr lang="it-IT" dirty="0" smtClean="0"/>
              <a:t>://</a:t>
            </a:r>
            <a:r>
              <a:rPr lang="it-IT" dirty="0" err="1" smtClean="0"/>
              <a:t>www.sciencedirect.com</a:t>
            </a:r>
            <a:r>
              <a:rPr lang="it-IT" dirty="0" smtClean="0"/>
              <a:t>/science/</a:t>
            </a:r>
            <a:r>
              <a:rPr lang="it-IT" dirty="0" err="1" smtClean="0"/>
              <a:t>article</a:t>
            </a:r>
            <a:r>
              <a:rPr lang="it-IT" dirty="0" smtClean="0"/>
              <a:t>/pii/S0014299918302607#f0005</a:t>
            </a:r>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37</a:t>
            </a:fld>
            <a:endParaRPr lang="it-IT"/>
          </a:p>
        </p:txBody>
      </p:sp>
    </p:spTree>
    <p:extLst>
      <p:ext uri="{BB962C8B-B14F-4D97-AF65-F5344CB8AC3E}">
        <p14:creationId xmlns:p14="http://schemas.microsoft.com/office/powerpoint/2010/main" val="4065283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921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Gut bacteria play an important role in bile acid modification. Primary bile acids deposited into the small intestine are deconjugated and dehydroxylated by enzymes from bile-modifying bacteria. These changes influence total bile acid pools available for reabsorption and recycling through enterohepatic circulation. In addition, bile acids can act as regulatory molecules by binding to cell surface or nuclear receptors, influencing host factors such as energy expenditure and lipid metabolism.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hr-HR" dirty="0" smtClean="0"/>
              <a:t>N Engl J Med 2016; 375:2369-2379</a:t>
            </a:r>
          </a:p>
          <a:p>
            <a:r>
              <a:rPr lang="hr-HR" dirty="0" smtClean="0"/>
              <a:t>DOI: 10.1056/NEJMra1600266</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5</a:t>
            </a:fld>
            <a:endParaRPr lang="it-IT"/>
          </a:p>
        </p:txBody>
      </p:sp>
    </p:spTree>
    <p:extLst>
      <p:ext uri="{BB962C8B-B14F-4D97-AF65-F5344CB8AC3E}">
        <p14:creationId xmlns:p14="http://schemas.microsoft.com/office/powerpoint/2010/main" val="806952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10242"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Interactions between amino acids and the gut microbiota. Microbial metabolism of the amino acid carnitine produces trimethylamine (TMA), which is subsequently oxidized in the liver to TMAO in a reaction catalyzed by flavin-containing monooxygenase (FMO). Increased levels of circulating TMAO have been linked to metabolic disease. Gut microbes metabolize the amino acid tryptophan into various substances, including indolepropionic acid (IPA) and indole-3-acetic acid (I3A), both of which can enter the general circulation. The metabolic effects of IPA, I3A, and other microbially derived amino acid metabolites are only now beginning to emerge.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mr-IN" dirty="0" smtClean="0"/>
              <a:t>https://link.springer.com/article/10.1007%2Fs00203-017-1459-x#Sec15</a:t>
            </a:r>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44</a:t>
            </a:fld>
            <a:endParaRPr lang="it-IT"/>
          </a:p>
        </p:txBody>
      </p:sp>
    </p:spTree>
    <p:extLst>
      <p:ext uri="{BB962C8B-B14F-4D97-AF65-F5344CB8AC3E}">
        <p14:creationId xmlns:p14="http://schemas.microsoft.com/office/powerpoint/2010/main" val="875282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https</a:t>
            </a:r>
            <a:r>
              <a:rPr lang="it-IT" dirty="0" smtClean="0"/>
              <a:t>://</a:t>
            </a:r>
            <a:r>
              <a:rPr lang="it-IT" dirty="0" err="1" smtClean="0"/>
              <a:t>www.gutmicrobiotaforhealth.com</a:t>
            </a:r>
            <a:r>
              <a:rPr lang="it-IT" dirty="0" smtClean="0"/>
              <a:t>/en/conserving-restoring-human-gut-microbiome-increasing-consumption-dietary-fibre/</a:t>
            </a:r>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58</a:t>
            </a:fld>
            <a:endParaRPr lang="it-IT"/>
          </a:p>
        </p:txBody>
      </p:sp>
    </p:spTree>
    <p:extLst>
      <p:ext uri="{BB962C8B-B14F-4D97-AF65-F5344CB8AC3E}">
        <p14:creationId xmlns:p14="http://schemas.microsoft.com/office/powerpoint/2010/main" val="19415533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it-IT" sz="2200">
              <a:solidFill>
                <a:prstClr val="black"/>
              </a:solidFill>
              <a:latin typeface="Times New Roman" charset="0"/>
              <a:ea typeface="ＭＳ Ｐゴシック" charset="0"/>
              <a:cs typeface="msgothic" charset="0"/>
            </a:endParaRPr>
          </a:p>
        </p:txBody>
      </p:sp>
      <p:sp>
        <p:nvSpPr>
          <p:cNvPr id="4098" name="Text Box 2"/>
          <p:cNvSpPr txBox="1">
            <a:spLocks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Schematic representation of the role of the gut microbiota in health and disease giving some examples of inputs and outputs. CVD=cardiovascular disease; IPA=indolepropionic acid; LPS=lipopolysaccharide; SCFA=short chain fatty acids; TMAO=trimethylamine N-oxide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Signals</a:t>
            </a:r>
            <a:r>
              <a:rPr lang="it-IT" dirty="0" smtClean="0"/>
              <a:t> from the </a:t>
            </a:r>
            <a:r>
              <a:rPr lang="it-IT" dirty="0" err="1" smtClean="0"/>
              <a:t>gut</a:t>
            </a:r>
            <a:r>
              <a:rPr lang="it-IT" dirty="0" smtClean="0"/>
              <a:t> microbiota to </a:t>
            </a:r>
            <a:r>
              <a:rPr lang="it-IT" dirty="0" err="1" smtClean="0"/>
              <a:t>distant</a:t>
            </a:r>
            <a:r>
              <a:rPr lang="it-IT" dirty="0" smtClean="0"/>
              <a:t> </a:t>
            </a:r>
            <a:r>
              <a:rPr lang="it-IT" dirty="0" err="1" smtClean="0"/>
              <a:t>organs</a:t>
            </a:r>
            <a:r>
              <a:rPr lang="it-IT" dirty="0" smtClean="0"/>
              <a:t> in </a:t>
            </a:r>
            <a:r>
              <a:rPr lang="it-IT" dirty="0" err="1" smtClean="0"/>
              <a:t>physiology</a:t>
            </a:r>
            <a:r>
              <a:rPr lang="it-IT" dirty="0" smtClean="0"/>
              <a:t> and </a:t>
            </a:r>
            <a:r>
              <a:rPr lang="it-IT" dirty="0" err="1" smtClean="0"/>
              <a:t>disease</a:t>
            </a:r>
            <a:endParaRPr lang="it-IT" dirty="0" smtClean="0"/>
          </a:p>
          <a:p>
            <a:r>
              <a:rPr lang="it-IT" dirty="0" err="1" smtClean="0"/>
              <a:t>Bjoern</a:t>
            </a:r>
            <a:r>
              <a:rPr lang="it-IT" dirty="0" smtClean="0"/>
              <a:t> O </a:t>
            </a:r>
            <a:r>
              <a:rPr lang="it-IT" dirty="0" err="1" smtClean="0"/>
              <a:t>Schroeder</a:t>
            </a:r>
            <a:r>
              <a:rPr lang="it-IT" dirty="0" smtClean="0"/>
              <a:t> &amp; </a:t>
            </a:r>
            <a:r>
              <a:rPr lang="it-IT" dirty="0" err="1" smtClean="0"/>
              <a:t>Fredrik</a:t>
            </a:r>
            <a:r>
              <a:rPr lang="it-IT" dirty="0" smtClean="0"/>
              <a:t> </a:t>
            </a:r>
            <a:r>
              <a:rPr lang="it-IT" dirty="0" err="1" smtClean="0"/>
              <a:t>Bäckhed</a:t>
            </a:r>
            <a:endParaRPr lang="it-IT" dirty="0" smtClean="0"/>
          </a:p>
          <a:p>
            <a:r>
              <a:rPr lang="it-IT" dirty="0" smtClean="0"/>
              <a:t>Nature Medicine volume 22, </a:t>
            </a:r>
            <a:r>
              <a:rPr lang="it-IT" dirty="0" err="1" smtClean="0"/>
              <a:t>pages</a:t>
            </a:r>
            <a:r>
              <a:rPr lang="it-IT" dirty="0" smtClean="0"/>
              <a:t> 1079–1089 (2016)</a:t>
            </a:r>
          </a:p>
          <a:p>
            <a:endParaRPr lang="it-IT" dirty="0" smtClean="0"/>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/nm.4185</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6</a:t>
            </a:fld>
            <a:endParaRPr lang="it-IT"/>
          </a:p>
        </p:txBody>
      </p:sp>
    </p:spTree>
    <p:extLst>
      <p:ext uri="{BB962C8B-B14F-4D97-AF65-F5344CB8AC3E}">
        <p14:creationId xmlns:p14="http://schemas.microsoft.com/office/powerpoint/2010/main" val="3548450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Signals</a:t>
            </a:r>
            <a:r>
              <a:rPr lang="it-IT" dirty="0" smtClean="0"/>
              <a:t> from the </a:t>
            </a:r>
            <a:r>
              <a:rPr lang="it-IT" dirty="0" err="1" smtClean="0"/>
              <a:t>gut</a:t>
            </a:r>
            <a:r>
              <a:rPr lang="it-IT" dirty="0" smtClean="0"/>
              <a:t> microbiota to </a:t>
            </a:r>
            <a:r>
              <a:rPr lang="it-IT" dirty="0" err="1" smtClean="0"/>
              <a:t>distant</a:t>
            </a:r>
            <a:r>
              <a:rPr lang="it-IT" dirty="0" smtClean="0"/>
              <a:t> </a:t>
            </a:r>
            <a:r>
              <a:rPr lang="it-IT" dirty="0" err="1" smtClean="0"/>
              <a:t>organs</a:t>
            </a:r>
            <a:r>
              <a:rPr lang="it-IT" dirty="0" smtClean="0"/>
              <a:t> in </a:t>
            </a:r>
            <a:r>
              <a:rPr lang="it-IT" dirty="0" err="1" smtClean="0"/>
              <a:t>physiology</a:t>
            </a:r>
            <a:r>
              <a:rPr lang="it-IT" dirty="0" smtClean="0"/>
              <a:t> and </a:t>
            </a:r>
            <a:r>
              <a:rPr lang="it-IT" dirty="0" err="1" smtClean="0"/>
              <a:t>disease</a:t>
            </a:r>
            <a:endParaRPr lang="it-IT" dirty="0" smtClean="0"/>
          </a:p>
          <a:p>
            <a:r>
              <a:rPr lang="it-IT" dirty="0" err="1" smtClean="0"/>
              <a:t>Bjoern</a:t>
            </a:r>
            <a:r>
              <a:rPr lang="it-IT" dirty="0" smtClean="0"/>
              <a:t> O </a:t>
            </a:r>
            <a:r>
              <a:rPr lang="it-IT" dirty="0" err="1" smtClean="0"/>
              <a:t>Schroeder</a:t>
            </a:r>
            <a:r>
              <a:rPr lang="it-IT" dirty="0" smtClean="0"/>
              <a:t> &amp; </a:t>
            </a:r>
            <a:r>
              <a:rPr lang="it-IT" dirty="0" err="1" smtClean="0"/>
              <a:t>Fredrik</a:t>
            </a:r>
            <a:r>
              <a:rPr lang="it-IT" dirty="0" smtClean="0"/>
              <a:t> </a:t>
            </a:r>
            <a:r>
              <a:rPr lang="it-IT" dirty="0" err="1" smtClean="0"/>
              <a:t>Bäckhed</a:t>
            </a:r>
            <a:endParaRPr lang="it-IT" dirty="0" smtClean="0"/>
          </a:p>
          <a:p>
            <a:r>
              <a:rPr lang="it-IT" dirty="0" smtClean="0"/>
              <a:t>Nature Medicine volume 22, </a:t>
            </a:r>
            <a:r>
              <a:rPr lang="it-IT" dirty="0" err="1" smtClean="0"/>
              <a:t>pages</a:t>
            </a:r>
            <a:r>
              <a:rPr lang="it-IT" dirty="0" smtClean="0"/>
              <a:t> 1079–1089 (2016)</a:t>
            </a:r>
          </a:p>
          <a:p>
            <a:endParaRPr lang="it-IT" dirty="0" smtClean="0"/>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/nm.4185</a:t>
            </a:r>
          </a:p>
          <a:p>
            <a:endParaRPr lang="it-IT" dirty="0" smtClean="0"/>
          </a:p>
          <a:p>
            <a:endParaRPr lang="it-IT" dirty="0" smtClean="0"/>
          </a:p>
          <a:p>
            <a:endParaRPr lang="it-IT" dirty="0" smtClean="0"/>
          </a:p>
        </p:txBody>
      </p:sp>
      <p:sp>
        <p:nvSpPr>
          <p:cNvPr id="4" name="Segnaposto numero diapositiva 3"/>
          <p:cNvSpPr>
            <a:spLocks noGrp="1"/>
          </p:cNvSpPr>
          <p:nvPr>
            <p:ph type="sldNum" sz="quarter" idx="10"/>
          </p:nvPr>
        </p:nvSpPr>
        <p:spPr/>
        <p:txBody>
          <a:bodyPr/>
          <a:lstStyle/>
          <a:p>
            <a:fld id="{B6EBE463-940F-944B-9316-5F48A9D200D5}" type="slidenum">
              <a:rPr lang="it-IT" smtClean="0">
                <a:solidFill>
                  <a:prstClr val="black"/>
                </a:solidFill>
                <a:latin typeface="Calibri"/>
              </a:rPr>
              <a:pPr/>
              <a:t>7</a:t>
            </a:fld>
            <a:endParaRPr lang="it-IT">
              <a:solidFill>
                <a:prstClr val="black"/>
              </a:solidFill>
              <a:latin typeface="Calibri"/>
            </a:endParaRPr>
          </a:p>
        </p:txBody>
      </p:sp>
    </p:spTree>
    <p:extLst>
      <p:ext uri="{BB962C8B-B14F-4D97-AF65-F5344CB8AC3E}">
        <p14:creationId xmlns:p14="http://schemas.microsoft.com/office/powerpoint/2010/main" val="4257062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Signals</a:t>
            </a:r>
            <a:r>
              <a:rPr lang="it-IT" dirty="0" smtClean="0"/>
              <a:t> from the </a:t>
            </a:r>
            <a:r>
              <a:rPr lang="it-IT" dirty="0" err="1" smtClean="0"/>
              <a:t>gut</a:t>
            </a:r>
            <a:r>
              <a:rPr lang="it-IT" dirty="0" smtClean="0"/>
              <a:t> microbiota to </a:t>
            </a:r>
            <a:r>
              <a:rPr lang="it-IT" dirty="0" err="1" smtClean="0"/>
              <a:t>distant</a:t>
            </a:r>
            <a:r>
              <a:rPr lang="it-IT" dirty="0" smtClean="0"/>
              <a:t> </a:t>
            </a:r>
            <a:r>
              <a:rPr lang="it-IT" dirty="0" err="1" smtClean="0"/>
              <a:t>organs</a:t>
            </a:r>
            <a:r>
              <a:rPr lang="it-IT" dirty="0" smtClean="0"/>
              <a:t> in </a:t>
            </a:r>
            <a:r>
              <a:rPr lang="it-IT" dirty="0" err="1" smtClean="0"/>
              <a:t>physiology</a:t>
            </a:r>
            <a:r>
              <a:rPr lang="it-IT" dirty="0" smtClean="0"/>
              <a:t> and </a:t>
            </a:r>
            <a:r>
              <a:rPr lang="it-IT" dirty="0" err="1" smtClean="0"/>
              <a:t>disease</a:t>
            </a:r>
            <a:endParaRPr lang="it-IT" dirty="0" smtClean="0"/>
          </a:p>
          <a:p>
            <a:r>
              <a:rPr lang="it-IT" dirty="0" err="1" smtClean="0"/>
              <a:t>Bjoern</a:t>
            </a:r>
            <a:r>
              <a:rPr lang="it-IT" dirty="0" smtClean="0"/>
              <a:t> O </a:t>
            </a:r>
            <a:r>
              <a:rPr lang="it-IT" dirty="0" err="1" smtClean="0"/>
              <a:t>Schroeder</a:t>
            </a:r>
            <a:r>
              <a:rPr lang="it-IT" dirty="0" smtClean="0"/>
              <a:t> &amp; </a:t>
            </a:r>
            <a:r>
              <a:rPr lang="it-IT" dirty="0" err="1" smtClean="0"/>
              <a:t>Fredrik</a:t>
            </a:r>
            <a:r>
              <a:rPr lang="it-IT" dirty="0" smtClean="0"/>
              <a:t> </a:t>
            </a:r>
            <a:r>
              <a:rPr lang="it-IT" dirty="0" err="1" smtClean="0"/>
              <a:t>Bäckhed</a:t>
            </a:r>
            <a:endParaRPr lang="it-IT" dirty="0" smtClean="0"/>
          </a:p>
          <a:p>
            <a:r>
              <a:rPr lang="it-IT" dirty="0" smtClean="0"/>
              <a:t>Nature Medicine volume 22, </a:t>
            </a:r>
            <a:r>
              <a:rPr lang="it-IT" dirty="0" err="1" smtClean="0"/>
              <a:t>pages</a:t>
            </a:r>
            <a:r>
              <a:rPr lang="it-IT" dirty="0" smtClean="0"/>
              <a:t> 1079–1089 (2016)</a:t>
            </a:r>
          </a:p>
          <a:p>
            <a:endParaRPr lang="it-IT" dirty="0" smtClean="0"/>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/nm.4185</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8</a:t>
            </a:fld>
            <a:endParaRPr lang="it-IT"/>
          </a:p>
        </p:txBody>
      </p:sp>
    </p:spTree>
    <p:extLst>
      <p:ext uri="{BB962C8B-B14F-4D97-AF65-F5344CB8AC3E}">
        <p14:creationId xmlns:p14="http://schemas.microsoft.com/office/powerpoint/2010/main" val="14177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smtClean="0"/>
              <a:t>A </a:t>
            </a:r>
            <a:r>
              <a:rPr lang="it-IT" dirty="0" err="1" smtClean="0"/>
              <a:t>review</a:t>
            </a:r>
            <a:r>
              <a:rPr lang="it-IT" dirty="0" smtClean="0"/>
              <a:t> of </a:t>
            </a:r>
            <a:r>
              <a:rPr lang="it-IT" dirty="0" err="1" smtClean="0"/>
              <a:t>metabolic</a:t>
            </a:r>
            <a:r>
              <a:rPr lang="it-IT" dirty="0" smtClean="0"/>
              <a:t> </a:t>
            </a:r>
            <a:r>
              <a:rPr lang="it-IT" dirty="0" err="1" smtClean="0"/>
              <a:t>potential</a:t>
            </a:r>
            <a:r>
              <a:rPr lang="it-IT" dirty="0" smtClean="0"/>
              <a:t> of human </a:t>
            </a:r>
            <a:r>
              <a:rPr lang="it-IT" dirty="0" err="1" smtClean="0"/>
              <a:t>gut</a:t>
            </a:r>
            <a:r>
              <a:rPr lang="it-IT" dirty="0" smtClean="0"/>
              <a:t> </a:t>
            </a:r>
            <a:r>
              <a:rPr lang="it-IT" dirty="0" err="1" smtClean="0"/>
              <a:t>microbiome</a:t>
            </a:r>
            <a:r>
              <a:rPr lang="it-IT" dirty="0" smtClean="0"/>
              <a:t> in human </a:t>
            </a:r>
            <a:r>
              <a:rPr lang="it-IT" dirty="0" err="1" smtClean="0"/>
              <a:t>nutrition</a:t>
            </a:r>
            <a:endParaRPr lang="it-IT" dirty="0" smtClean="0"/>
          </a:p>
          <a:p>
            <a:r>
              <a:rPr lang="it-IT" dirty="0" smtClean="0"/>
              <a:t>Archives of </a:t>
            </a:r>
            <a:r>
              <a:rPr lang="it-IT" dirty="0" err="1" smtClean="0"/>
              <a:t>Microbiology</a:t>
            </a:r>
            <a:endParaRPr lang="it-IT" dirty="0" smtClean="0"/>
          </a:p>
          <a:p>
            <a:r>
              <a:rPr lang="it-IT" dirty="0" smtClean="0"/>
              <a:t>March 2018, Volume 200, </a:t>
            </a:r>
            <a:r>
              <a:rPr lang="it-IT" dirty="0" err="1" smtClean="0"/>
              <a:t>Issue</a:t>
            </a:r>
            <a:r>
              <a:rPr lang="it-IT" dirty="0" smtClean="0"/>
              <a:t> 2, </a:t>
            </a:r>
            <a:r>
              <a:rPr lang="it-IT" dirty="0" err="1" smtClean="0"/>
              <a:t>pp</a:t>
            </a:r>
            <a:r>
              <a:rPr lang="it-IT" dirty="0" smtClean="0"/>
              <a:t> 203–217</a:t>
            </a:r>
          </a:p>
          <a:p>
            <a:r>
              <a:rPr lang="nb-NO" dirty="0" err="1" smtClean="0"/>
              <a:t>https</a:t>
            </a:r>
            <a:r>
              <a:rPr lang="nb-NO" dirty="0" smtClean="0"/>
              <a:t>://</a:t>
            </a:r>
            <a:r>
              <a:rPr lang="nb-NO" dirty="0" err="1" smtClean="0"/>
              <a:t>link.springer.com</a:t>
            </a:r>
            <a:r>
              <a:rPr lang="nb-NO" dirty="0" smtClean="0"/>
              <a:t>/</a:t>
            </a:r>
            <a:r>
              <a:rPr lang="nb-NO" dirty="0" err="1" smtClean="0"/>
              <a:t>article</a:t>
            </a:r>
            <a:r>
              <a:rPr lang="nb-NO" dirty="0" smtClean="0"/>
              <a:t>/10.1007%2Fs00203-017-1459-x#Sec2</a:t>
            </a:r>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10</a:t>
            </a:fld>
            <a:endParaRPr lang="it-IT"/>
          </a:p>
        </p:txBody>
      </p:sp>
    </p:spTree>
    <p:extLst>
      <p:ext uri="{BB962C8B-B14F-4D97-AF65-F5344CB8AC3E}">
        <p14:creationId xmlns:p14="http://schemas.microsoft.com/office/powerpoint/2010/main" val="165327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source</a:t>
            </a:r>
          </a:p>
          <a:p>
            <a:r>
              <a:rPr lang="it-IT" dirty="0" err="1" smtClean="0"/>
              <a:t>Enterotypes</a:t>
            </a:r>
            <a:r>
              <a:rPr lang="it-IT" dirty="0" smtClean="0"/>
              <a:t> of the human </a:t>
            </a:r>
            <a:r>
              <a:rPr lang="it-IT" dirty="0" err="1" smtClean="0"/>
              <a:t>gut</a:t>
            </a:r>
            <a:r>
              <a:rPr lang="it-IT" dirty="0" smtClean="0"/>
              <a:t> </a:t>
            </a:r>
            <a:r>
              <a:rPr lang="it-IT" dirty="0" err="1" smtClean="0"/>
              <a:t>microbiome</a:t>
            </a:r>
            <a:endParaRPr lang="it-IT" dirty="0" smtClean="0"/>
          </a:p>
          <a:p>
            <a:r>
              <a:rPr lang="it-IT" dirty="0" err="1" smtClean="0"/>
              <a:t>Manimozhiyan</a:t>
            </a:r>
            <a:r>
              <a:rPr lang="it-IT" dirty="0" smtClean="0"/>
              <a:t> </a:t>
            </a:r>
            <a:r>
              <a:rPr lang="it-IT" dirty="0" err="1" smtClean="0"/>
              <a:t>Arumugam</a:t>
            </a:r>
            <a:r>
              <a:rPr lang="it-IT" dirty="0" smtClean="0"/>
              <a:t>, </a:t>
            </a:r>
            <a:r>
              <a:rPr lang="it-IT" dirty="0" err="1" smtClean="0"/>
              <a:t>Jeroen</a:t>
            </a:r>
            <a:r>
              <a:rPr lang="it-IT" dirty="0" smtClean="0"/>
              <a:t> </a:t>
            </a:r>
            <a:r>
              <a:rPr lang="it-IT" dirty="0" err="1" smtClean="0"/>
              <a:t>Raes</a:t>
            </a:r>
            <a:r>
              <a:rPr lang="it-IT" dirty="0" smtClean="0"/>
              <a:t>[…]Peer </a:t>
            </a:r>
            <a:r>
              <a:rPr lang="it-IT" dirty="0" err="1" smtClean="0"/>
              <a:t>Bork</a:t>
            </a:r>
            <a:endParaRPr lang="it-IT" dirty="0" smtClean="0"/>
          </a:p>
          <a:p>
            <a:r>
              <a:rPr lang="it-IT" dirty="0" smtClean="0"/>
              <a:t>Nature volume 473, </a:t>
            </a:r>
            <a:r>
              <a:rPr lang="it-IT" dirty="0" err="1" smtClean="0"/>
              <a:t>pages</a:t>
            </a:r>
            <a:r>
              <a:rPr lang="it-IT" dirty="0" smtClean="0"/>
              <a:t> 174–180 (12 </a:t>
            </a:r>
            <a:r>
              <a:rPr lang="it-IT" dirty="0" err="1" smtClean="0"/>
              <a:t>May</a:t>
            </a:r>
            <a:r>
              <a:rPr lang="it-IT" dirty="0" smtClean="0"/>
              <a:t> 2011)</a:t>
            </a:r>
          </a:p>
          <a:p>
            <a:endParaRPr lang="it-IT" dirty="0" smtClean="0"/>
          </a:p>
          <a:p>
            <a:r>
              <a:rPr lang="it-IT" dirty="0" err="1" smtClean="0"/>
              <a:t>https</a:t>
            </a:r>
            <a:r>
              <a:rPr lang="it-IT" dirty="0" smtClean="0"/>
              <a:t>://</a:t>
            </a:r>
            <a:r>
              <a:rPr lang="it-IT" dirty="0" err="1" smtClean="0"/>
              <a:t>www.nature.com</a:t>
            </a:r>
            <a:r>
              <a:rPr lang="it-IT" dirty="0" smtClean="0"/>
              <a:t>/</a:t>
            </a:r>
            <a:r>
              <a:rPr lang="it-IT" dirty="0" err="1" smtClean="0"/>
              <a:t>articles</a:t>
            </a:r>
            <a:r>
              <a:rPr lang="it-IT" dirty="0" smtClean="0"/>
              <a:t>/nature09944</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16</a:t>
            </a:fld>
            <a:endParaRPr lang="it-IT"/>
          </a:p>
        </p:txBody>
      </p:sp>
    </p:spTree>
    <p:extLst>
      <p:ext uri="{BB962C8B-B14F-4D97-AF65-F5344CB8AC3E}">
        <p14:creationId xmlns:p14="http://schemas.microsoft.com/office/powerpoint/2010/main" val="41626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In </a:t>
            </a:r>
            <a:r>
              <a:rPr lang="it-IT" dirty="0" err="1" smtClean="0"/>
              <a:t>experiments</a:t>
            </a:r>
            <a:r>
              <a:rPr lang="it-IT" dirty="0" smtClean="0"/>
              <a:t> in </a:t>
            </a:r>
            <a:r>
              <a:rPr lang="it-IT" dirty="0" err="1" smtClean="0"/>
              <a:t>germ</a:t>
            </a:r>
            <a:r>
              <a:rPr lang="it-IT" dirty="0" smtClean="0"/>
              <a:t>-free mice </a:t>
            </a:r>
            <a:r>
              <a:rPr lang="it-IT" dirty="0" err="1" smtClean="0"/>
              <a:t>that</a:t>
            </a:r>
            <a:r>
              <a:rPr lang="it-IT" dirty="0" smtClean="0"/>
              <a:t> </a:t>
            </a:r>
            <a:r>
              <a:rPr lang="it-IT" dirty="0" err="1" smtClean="0"/>
              <a:t>received</a:t>
            </a:r>
            <a:r>
              <a:rPr lang="it-IT" dirty="0" smtClean="0"/>
              <a:t> a </a:t>
            </a:r>
            <a:r>
              <a:rPr lang="it-IT" dirty="0" err="1" smtClean="0"/>
              <a:t>transplanted</a:t>
            </a:r>
            <a:r>
              <a:rPr lang="it-IT" dirty="0" smtClean="0"/>
              <a:t> set of human </a:t>
            </a:r>
            <a:r>
              <a:rPr lang="it-IT" dirty="0" err="1" smtClean="0"/>
              <a:t>gut</a:t>
            </a:r>
            <a:r>
              <a:rPr lang="it-IT" dirty="0" smtClean="0"/>
              <a:t> </a:t>
            </a:r>
            <a:r>
              <a:rPr lang="it-IT" dirty="0" err="1" smtClean="0"/>
              <a:t>microbes</a:t>
            </a:r>
            <a:r>
              <a:rPr lang="it-IT" dirty="0" smtClean="0"/>
              <a:t>, a high-</a:t>
            </a:r>
            <a:r>
              <a:rPr lang="it-IT" dirty="0" err="1" smtClean="0"/>
              <a:t>fiber</a:t>
            </a:r>
            <a:r>
              <a:rPr lang="it-IT" dirty="0" smtClean="0"/>
              <a:t> </a:t>
            </a:r>
            <a:r>
              <a:rPr lang="it-IT" dirty="0" err="1" smtClean="0"/>
              <a:t>diet</a:t>
            </a:r>
            <a:r>
              <a:rPr lang="it-IT" dirty="0" smtClean="0"/>
              <a:t> </a:t>
            </a:r>
            <a:r>
              <a:rPr lang="it-IT" dirty="0" err="1" smtClean="0"/>
              <a:t>was</a:t>
            </a:r>
            <a:r>
              <a:rPr lang="it-IT" dirty="0" smtClean="0"/>
              <a:t> </a:t>
            </a:r>
            <a:r>
              <a:rPr lang="it-IT" dirty="0" err="1" smtClean="0"/>
              <a:t>associated</a:t>
            </a:r>
            <a:r>
              <a:rPr lang="it-IT" dirty="0" smtClean="0"/>
              <a:t> with a </a:t>
            </a:r>
            <a:r>
              <a:rPr lang="it-IT" dirty="0" err="1" smtClean="0"/>
              <a:t>thick</a:t>
            </a:r>
            <a:r>
              <a:rPr lang="it-IT" dirty="0" smtClean="0"/>
              <a:t> </a:t>
            </a:r>
            <a:r>
              <a:rPr lang="it-IT" dirty="0" err="1" smtClean="0"/>
              <a:t>mucus</a:t>
            </a:r>
            <a:r>
              <a:rPr lang="it-IT" dirty="0" smtClean="0"/>
              <a:t> </a:t>
            </a:r>
            <a:r>
              <a:rPr lang="it-IT" dirty="0" err="1" smtClean="0"/>
              <a:t>layer</a:t>
            </a:r>
            <a:r>
              <a:rPr lang="it-IT" dirty="0" smtClean="0"/>
              <a:t> in the </a:t>
            </a:r>
            <a:r>
              <a:rPr lang="it-IT" dirty="0" err="1" smtClean="0"/>
              <a:t>colon's</a:t>
            </a:r>
            <a:r>
              <a:rPr lang="it-IT" dirty="0" smtClean="0"/>
              <a:t> </a:t>
            </a:r>
            <a:r>
              <a:rPr lang="it-IT" dirty="0" err="1" smtClean="0"/>
              <a:t>lining</a:t>
            </a:r>
            <a:r>
              <a:rPr lang="it-IT" dirty="0" smtClean="0"/>
              <a:t>, and </a:t>
            </a:r>
            <a:r>
              <a:rPr lang="it-IT" dirty="0" err="1" smtClean="0"/>
              <a:t>resistance</a:t>
            </a:r>
            <a:r>
              <a:rPr lang="it-IT" dirty="0" smtClean="0"/>
              <a:t> to </a:t>
            </a:r>
            <a:r>
              <a:rPr lang="it-IT" dirty="0" err="1" smtClean="0"/>
              <a:t>infection</a:t>
            </a:r>
            <a:r>
              <a:rPr lang="it-IT" dirty="0" smtClean="0"/>
              <a:t> by a </a:t>
            </a:r>
            <a:r>
              <a:rPr lang="it-IT" dirty="0" err="1" smtClean="0"/>
              <a:t>pathogen</a:t>
            </a:r>
            <a:r>
              <a:rPr lang="it-IT" dirty="0" smtClean="0"/>
              <a:t>. </a:t>
            </a:r>
            <a:r>
              <a:rPr lang="it-IT" dirty="0" err="1" smtClean="0"/>
              <a:t>But</a:t>
            </a:r>
            <a:r>
              <a:rPr lang="it-IT" dirty="0" smtClean="0"/>
              <a:t> mice </a:t>
            </a:r>
            <a:r>
              <a:rPr lang="it-IT" dirty="0" err="1" smtClean="0"/>
              <a:t>raised</a:t>
            </a:r>
            <a:r>
              <a:rPr lang="it-IT" dirty="0" smtClean="0"/>
              <a:t> with a </a:t>
            </a:r>
            <a:r>
              <a:rPr lang="it-IT" dirty="0" err="1" smtClean="0"/>
              <a:t>fiber</a:t>
            </a:r>
            <a:r>
              <a:rPr lang="it-IT" dirty="0" smtClean="0"/>
              <a:t>-free </a:t>
            </a:r>
            <a:r>
              <a:rPr lang="it-IT" dirty="0" err="1" smtClean="0"/>
              <a:t>diet</a:t>
            </a:r>
            <a:r>
              <a:rPr lang="it-IT" dirty="0" smtClean="0"/>
              <a:t> </a:t>
            </a:r>
            <a:r>
              <a:rPr lang="it-IT" dirty="0" err="1" smtClean="0"/>
              <a:t>had</a:t>
            </a:r>
            <a:r>
              <a:rPr lang="it-IT" dirty="0" smtClean="0"/>
              <a:t> a </a:t>
            </a:r>
            <a:r>
              <a:rPr lang="it-IT" dirty="0" err="1" smtClean="0"/>
              <a:t>much</a:t>
            </a:r>
            <a:r>
              <a:rPr lang="it-IT" dirty="0" smtClean="0"/>
              <a:t> </a:t>
            </a:r>
            <a:r>
              <a:rPr lang="it-IT" dirty="0" err="1" smtClean="0"/>
              <a:t>thinner</a:t>
            </a:r>
            <a:r>
              <a:rPr lang="it-IT" dirty="0" smtClean="0"/>
              <a:t>, </a:t>
            </a:r>
            <a:r>
              <a:rPr lang="it-IT" dirty="0" err="1" smtClean="0"/>
              <a:t>patchy</a:t>
            </a:r>
            <a:r>
              <a:rPr lang="it-IT" dirty="0" smtClean="0"/>
              <a:t> </a:t>
            </a:r>
            <a:r>
              <a:rPr lang="it-IT" dirty="0" err="1" smtClean="0"/>
              <a:t>mucus</a:t>
            </a:r>
            <a:r>
              <a:rPr lang="it-IT" dirty="0" smtClean="0"/>
              <a:t> </a:t>
            </a:r>
            <a:r>
              <a:rPr lang="it-IT" dirty="0" err="1" smtClean="0"/>
              <a:t>layer</a:t>
            </a:r>
            <a:r>
              <a:rPr lang="it-IT" dirty="0" smtClean="0"/>
              <a:t>, </a:t>
            </a:r>
            <a:r>
              <a:rPr lang="it-IT" dirty="0" err="1" smtClean="0"/>
              <a:t>as</a:t>
            </a:r>
            <a:r>
              <a:rPr lang="it-IT" dirty="0" smtClean="0"/>
              <a:t> </a:t>
            </a:r>
            <a:r>
              <a:rPr lang="it-IT" dirty="0" err="1" smtClean="0"/>
              <a:t>mucus-eating</a:t>
            </a:r>
            <a:r>
              <a:rPr lang="it-IT" dirty="0" smtClean="0"/>
              <a:t> </a:t>
            </a:r>
            <a:r>
              <a:rPr lang="it-IT" dirty="0" err="1" smtClean="0"/>
              <a:t>bacteria</a:t>
            </a:r>
            <a:r>
              <a:rPr lang="it-IT" dirty="0" smtClean="0"/>
              <a:t> in the human </a:t>
            </a:r>
            <a:r>
              <a:rPr lang="it-IT" dirty="0" err="1" smtClean="0"/>
              <a:t>microbe</a:t>
            </a:r>
            <a:r>
              <a:rPr lang="it-IT" dirty="0" smtClean="0"/>
              <a:t> mix </a:t>
            </a:r>
            <a:r>
              <a:rPr lang="it-IT" dirty="0" err="1" smtClean="0"/>
              <a:t>proliferated</a:t>
            </a:r>
            <a:r>
              <a:rPr lang="it-IT" dirty="0" smtClean="0"/>
              <a:t>. The </a:t>
            </a:r>
            <a:r>
              <a:rPr lang="it-IT" dirty="0" err="1" smtClean="0"/>
              <a:t>pathogen</a:t>
            </a:r>
            <a:r>
              <a:rPr lang="it-IT" dirty="0" smtClean="0"/>
              <a:t> </a:t>
            </a:r>
            <a:r>
              <a:rPr lang="it-IT" dirty="0" err="1" smtClean="0"/>
              <a:t>was</a:t>
            </a:r>
            <a:r>
              <a:rPr lang="it-IT" dirty="0" smtClean="0"/>
              <a:t> </a:t>
            </a:r>
            <a:r>
              <a:rPr lang="it-IT" dirty="0" err="1" smtClean="0"/>
              <a:t>able</a:t>
            </a:r>
            <a:r>
              <a:rPr lang="it-IT" dirty="0" smtClean="0"/>
              <a:t> to </a:t>
            </a:r>
            <a:r>
              <a:rPr lang="it-IT" dirty="0" err="1" smtClean="0"/>
              <a:t>get</a:t>
            </a:r>
            <a:r>
              <a:rPr lang="it-IT" dirty="0" smtClean="0"/>
              <a:t> </a:t>
            </a:r>
            <a:r>
              <a:rPr lang="it-IT" dirty="0" err="1" smtClean="0"/>
              <a:t>through</a:t>
            </a:r>
            <a:r>
              <a:rPr lang="it-IT" dirty="0" smtClean="0"/>
              <a:t> to the </a:t>
            </a:r>
            <a:r>
              <a:rPr lang="it-IT" dirty="0" err="1" smtClean="0"/>
              <a:t>cells</a:t>
            </a:r>
            <a:r>
              <a:rPr lang="it-IT" dirty="0" smtClean="0"/>
              <a:t> of the colon </a:t>
            </a:r>
            <a:r>
              <a:rPr lang="it-IT" dirty="0" err="1" smtClean="0"/>
              <a:t>wall</a:t>
            </a:r>
            <a:r>
              <a:rPr lang="it-IT" dirty="0" smtClean="0"/>
              <a:t>. Credit: </a:t>
            </a:r>
            <a:r>
              <a:rPr lang="it-IT" dirty="0" err="1" smtClean="0"/>
              <a:t>University</a:t>
            </a:r>
            <a:r>
              <a:rPr lang="it-IT" dirty="0" smtClean="0"/>
              <a:t> of Michigan</a:t>
            </a:r>
          </a:p>
          <a:p>
            <a:endParaRPr lang="it-IT" dirty="0" smtClean="0"/>
          </a:p>
          <a:p>
            <a:r>
              <a:rPr lang="it-IT" dirty="0" smtClean="0"/>
              <a:t>source</a:t>
            </a:r>
          </a:p>
          <a:p>
            <a:r>
              <a:rPr lang="it-IT" dirty="0" err="1" smtClean="0"/>
              <a:t>https</a:t>
            </a:r>
            <a:r>
              <a:rPr lang="it-IT" dirty="0" smtClean="0"/>
              <a:t>://</a:t>
            </a:r>
            <a:r>
              <a:rPr lang="it-IT" dirty="0" err="1" smtClean="0"/>
              <a:t>medicalxpress.com</a:t>
            </a:r>
            <a:r>
              <a:rPr lang="it-IT" dirty="0" smtClean="0"/>
              <a:t>/news/2016-11-high-fiber-diet-gut-microbes-colon.html</a:t>
            </a:r>
          </a:p>
          <a:p>
            <a:endParaRPr lang="it-IT" dirty="0" smtClean="0"/>
          </a:p>
          <a:p>
            <a:pPr marL="0" marR="0" indent="0" algn="l" defTabSz="455872" rtl="0" eaLnBrk="1" fontAlgn="auto" latinLnBrk="0" hangingPunct="1">
              <a:lnSpc>
                <a:spcPct val="100000"/>
              </a:lnSpc>
              <a:spcBef>
                <a:spcPts val="0"/>
              </a:spcBef>
              <a:spcAft>
                <a:spcPts val="0"/>
              </a:spcAft>
              <a:buClrTx/>
              <a:buSzTx/>
              <a:buFontTx/>
              <a:buNone/>
              <a:tabLst/>
              <a:defRPr/>
            </a:pPr>
            <a:r>
              <a:rPr lang="it-IT" dirty="0" smtClean="0"/>
              <a:t>NOTE: </a:t>
            </a:r>
            <a:r>
              <a:rPr lang="it-IT" dirty="0" err="1" smtClean="0"/>
              <a:t>Gnotobiotic</a:t>
            </a:r>
            <a:r>
              <a:rPr lang="it-IT" dirty="0" smtClean="0"/>
              <a:t> </a:t>
            </a:r>
            <a:r>
              <a:rPr lang="it-IT" dirty="0" err="1" smtClean="0"/>
              <a:t>is</a:t>
            </a:r>
            <a:r>
              <a:rPr lang="it-IT" dirty="0" smtClean="0"/>
              <a:t> an </a:t>
            </a:r>
            <a:r>
              <a:rPr lang="it-IT" dirty="0" err="1" smtClean="0"/>
              <a:t>animal</a:t>
            </a:r>
            <a:r>
              <a:rPr lang="it-IT" dirty="0" smtClean="0"/>
              <a:t> with a </a:t>
            </a:r>
            <a:r>
              <a:rPr lang="it-IT" dirty="0" err="1" smtClean="0"/>
              <a:t>defined</a:t>
            </a:r>
            <a:r>
              <a:rPr lang="it-IT" dirty="0" smtClean="0"/>
              <a:t> </a:t>
            </a:r>
            <a:r>
              <a:rPr lang="it-IT" dirty="0" err="1" smtClean="0"/>
              <a:t>microbial</a:t>
            </a:r>
            <a:r>
              <a:rPr lang="it-IT" dirty="0" smtClean="0"/>
              <a:t> community (</a:t>
            </a:r>
            <a:r>
              <a:rPr lang="it-IT" dirty="0" err="1" smtClean="0"/>
              <a:t>see</a:t>
            </a:r>
            <a:r>
              <a:rPr lang="it-IT" dirty="0" smtClean="0"/>
              <a:t> </a:t>
            </a:r>
            <a:r>
              <a:rPr lang="it-IT" dirty="0" err="1" smtClean="0"/>
              <a:t>here</a:t>
            </a:r>
            <a:r>
              <a:rPr lang="it-IT" dirty="0" smtClean="0"/>
              <a:t>: </a:t>
            </a:r>
            <a:r>
              <a:rPr lang="it-IT" dirty="0" err="1" smtClean="0"/>
              <a:t>https</a:t>
            </a:r>
            <a:r>
              <a:rPr lang="it-IT" dirty="0" smtClean="0"/>
              <a:t>://</a:t>
            </a:r>
            <a:r>
              <a:rPr lang="it-IT" dirty="0" err="1" smtClean="0"/>
              <a:t>www.ncbi.nlm.nih.gov</a:t>
            </a:r>
            <a:r>
              <a:rPr lang="it-IT" dirty="0" smtClean="0"/>
              <a:t>/</a:t>
            </a:r>
            <a:r>
              <a:rPr lang="it-IT" dirty="0" err="1" smtClean="0"/>
              <a:t>pmc</a:t>
            </a:r>
            <a:r>
              <a:rPr lang="it-IT" dirty="0" smtClean="0"/>
              <a:t>/</a:t>
            </a:r>
            <a:r>
              <a:rPr lang="it-IT" dirty="0" err="1" smtClean="0"/>
              <a:t>articles</a:t>
            </a:r>
            <a:r>
              <a:rPr lang="it-IT" dirty="0" smtClean="0"/>
              <a:t>/PMC4814450/)</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18</a:t>
            </a:fld>
            <a:endParaRPr lang="it-IT"/>
          </a:p>
        </p:txBody>
      </p:sp>
    </p:spTree>
    <p:extLst>
      <p:ext uri="{BB962C8B-B14F-4D97-AF65-F5344CB8AC3E}">
        <p14:creationId xmlns:p14="http://schemas.microsoft.com/office/powerpoint/2010/main" val="55097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FIGURE 9.2 </a:t>
            </a:r>
            <a:r>
              <a:rPr lang="it-IT" dirty="0" err="1" smtClean="0"/>
              <a:t>Complex</a:t>
            </a:r>
            <a:r>
              <a:rPr lang="it-IT" dirty="0" smtClean="0"/>
              <a:t> </a:t>
            </a:r>
            <a:r>
              <a:rPr lang="it-IT" dirty="0" err="1" smtClean="0"/>
              <a:t>interplay</a:t>
            </a:r>
            <a:r>
              <a:rPr lang="it-IT" dirty="0" smtClean="0"/>
              <a:t> of the human </a:t>
            </a:r>
            <a:r>
              <a:rPr lang="it-IT" dirty="0" err="1" smtClean="0"/>
              <a:t>gut</a:t>
            </a:r>
            <a:r>
              <a:rPr lang="it-IT" dirty="0" smtClean="0"/>
              <a:t> </a:t>
            </a:r>
            <a:r>
              <a:rPr lang="it-IT" dirty="0" err="1" smtClean="0"/>
              <a:t>microbiome</a:t>
            </a:r>
            <a:r>
              <a:rPr lang="it-IT" dirty="0" smtClean="0"/>
              <a:t> and human </a:t>
            </a:r>
            <a:r>
              <a:rPr lang="it-IT" dirty="0" err="1" smtClean="0"/>
              <a:t>genome</a:t>
            </a:r>
            <a:r>
              <a:rPr lang="it-IT" dirty="0" smtClean="0"/>
              <a:t> in human </a:t>
            </a:r>
            <a:r>
              <a:rPr lang="it-IT" dirty="0" err="1" smtClean="0"/>
              <a:t>health</a:t>
            </a:r>
            <a:r>
              <a:rPr lang="it-IT" dirty="0" smtClean="0"/>
              <a:t>. </a:t>
            </a:r>
          </a:p>
          <a:p>
            <a:r>
              <a:rPr lang="it-IT" dirty="0" smtClean="0"/>
              <a:t>source</a:t>
            </a:r>
          </a:p>
          <a:p>
            <a:r>
              <a:rPr lang="it-IT" dirty="0" err="1" smtClean="0"/>
              <a:t>https</a:t>
            </a:r>
            <a:r>
              <a:rPr lang="it-IT" dirty="0" smtClean="0"/>
              <a:t>://</a:t>
            </a:r>
            <a:r>
              <a:rPr lang="it-IT" dirty="0" err="1" smtClean="0"/>
              <a:t>www.researchgate.net</a:t>
            </a:r>
            <a:r>
              <a:rPr lang="it-IT" dirty="0" smtClean="0"/>
              <a:t>/</a:t>
            </a:r>
            <a:r>
              <a:rPr lang="it-IT" dirty="0" err="1" smtClean="0"/>
              <a:t>publication</a:t>
            </a:r>
            <a:r>
              <a:rPr lang="it-IT" dirty="0" smtClean="0"/>
              <a:t>/303997092_A_Metagenomic_Insight_into_Human_Microbiome_Its_Implications_in_Health_and_Disease/</a:t>
            </a:r>
            <a:r>
              <a:rPr lang="it-IT" dirty="0" err="1" smtClean="0"/>
              <a:t>figures?lo</a:t>
            </a:r>
            <a:r>
              <a:rPr lang="it-IT" dirty="0" smtClean="0"/>
              <a:t>=1</a:t>
            </a:r>
          </a:p>
          <a:p>
            <a:endParaRPr lang="it-IT" dirty="0"/>
          </a:p>
        </p:txBody>
      </p:sp>
      <p:sp>
        <p:nvSpPr>
          <p:cNvPr id="4" name="Segnaposto numero diapositiva 3"/>
          <p:cNvSpPr>
            <a:spLocks noGrp="1"/>
          </p:cNvSpPr>
          <p:nvPr>
            <p:ph type="sldNum" sz="quarter" idx="10"/>
          </p:nvPr>
        </p:nvSpPr>
        <p:spPr/>
        <p:txBody>
          <a:bodyPr/>
          <a:lstStyle/>
          <a:p>
            <a:fld id="{B6EBE463-940F-944B-9316-5F48A9D200D5}" type="slidenum">
              <a:rPr lang="it-IT" smtClean="0"/>
              <a:t>20</a:t>
            </a:fld>
            <a:endParaRPr lang="it-IT"/>
          </a:p>
        </p:txBody>
      </p:sp>
    </p:spTree>
    <p:extLst>
      <p:ext uri="{BB962C8B-B14F-4D97-AF65-F5344CB8AC3E}">
        <p14:creationId xmlns:p14="http://schemas.microsoft.com/office/powerpoint/2010/main" val="409419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872" indent="0" algn="ctr">
              <a:buNone/>
              <a:defRPr>
                <a:solidFill>
                  <a:schemeClr val="tx1">
                    <a:tint val="75000"/>
                  </a:schemeClr>
                </a:solidFill>
              </a:defRPr>
            </a:lvl2pPr>
            <a:lvl3pPr marL="911749" indent="0" algn="ctr">
              <a:buNone/>
              <a:defRPr>
                <a:solidFill>
                  <a:schemeClr val="tx1">
                    <a:tint val="75000"/>
                  </a:schemeClr>
                </a:solidFill>
              </a:defRPr>
            </a:lvl3pPr>
            <a:lvl4pPr marL="1367627" indent="0" algn="ctr">
              <a:buNone/>
              <a:defRPr>
                <a:solidFill>
                  <a:schemeClr val="tx1">
                    <a:tint val="75000"/>
                  </a:schemeClr>
                </a:solidFill>
              </a:defRPr>
            </a:lvl4pPr>
            <a:lvl5pPr marL="1823499" indent="0" algn="ctr">
              <a:buNone/>
              <a:defRPr>
                <a:solidFill>
                  <a:schemeClr val="tx1">
                    <a:tint val="75000"/>
                  </a:schemeClr>
                </a:solidFill>
              </a:defRPr>
            </a:lvl5pPr>
            <a:lvl6pPr marL="2279376" indent="0" algn="ctr">
              <a:buNone/>
              <a:defRPr>
                <a:solidFill>
                  <a:schemeClr val="tx1">
                    <a:tint val="75000"/>
                  </a:schemeClr>
                </a:solidFill>
              </a:defRPr>
            </a:lvl6pPr>
            <a:lvl7pPr marL="2735248" indent="0" algn="ctr">
              <a:buNone/>
              <a:defRPr>
                <a:solidFill>
                  <a:schemeClr val="tx1">
                    <a:tint val="75000"/>
                  </a:schemeClr>
                </a:solidFill>
              </a:defRPr>
            </a:lvl7pPr>
            <a:lvl8pPr marL="3191116" indent="0" algn="ctr">
              <a:buNone/>
              <a:defRPr>
                <a:solidFill>
                  <a:schemeClr val="tx1">
                    <a:tint val="75000"/>
                  </a:schemeClr>
                </a:solidFill>
              </a:defRPr>
            </a:lvl8pPr>
            <a:lvl9pPr marL="3646996"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1745441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274897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66"/>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66"/>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30762476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440" y="2129984"/>
            <a:ext cx="7773120" cy="1470394"/>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2321" y="3885528"/>
            <a:ext cx="6400800" cy="1752664"/>
          </a:xfrm>
        </p:spPr>
        <p:txBody>
          <a:bodyPr/>
          <a:lstStyle>
            <a:lvl1pPr marL="0" indent="0" algn="ctr">
              <a:buNone/>
              <a:defRPr/>
            </a:lvl1pPr>
            <a:lvl2pPr marL="414038" indent="0" algn="ctr">
              <a:buNone/>
              <a:defRPr/>
            </a:lvl2pPr>
            <a:lvl3pPr marL="828077" indent="0" algn="ctr">
              <a:buNone/>
              <a:defRPr/>
            </a:lvl3pPr>
            <a:lvl4pPr marL="1242116" indent="0" algn="ctr">
              <a:buNone/>
              <a:defRPr/>
            </a:lvl4pPr>
            <a:lvl5pPr marL="1656154" indent="0" algn="ctr">
              <a:buNone/>
              <a:defRPr/>
            </a:lvl5pPr>
            <a:lvl6pPr marL="2070195" indent="0" algn="ctr">
              <a:buNone/>
              <a:defRPr/>
            </a:lvl6pPr>
            <a:lvl7pPr marL="2484232" indent="0" algn="ctr">
              <a:buNone/>
              <a:defRPr/>
            </a:lvl7pPr>
            <a:lvl8pPr marL="2898271" indent="0" algn="ctr">
              <a:buNone/>
              <a:defRPr/>
            </a:lvl8pPr>
            <a:lvl9pPr marL="3312312" indent="0" algn="ctr">
              <a:buNone/>
              <a:defRPr/>
            </a:lvl9pPr>
          </a:lstStyle>
          <a:p>
            <a:r>
              <a:rPr lang="it-IT" smtClean="0"/>
              <a:t>Fare clic per modificare lo stile del sottotitolo dello schema</a:t>
            </a:r>
            <a:endParaRPr lang="it-IT"/>
          </a:p>
        </p:txBody>
      </p:sp>
    </p:spTree>
    <p:extLst>
      <p:ext uri="{BB962C8B-B14F-4D97-AF65-F5344CB8AC3E}">
        <p14:creationId xmlns:p14="http://schemas.microsoft.com/office/powerpoint/2010/main" val="195299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00633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880" y="4406879"/>
            <a:ext cx="7771680" cy="1362383"/>
          </a:xfrm>
        </p:spPr>
        <p:txBody>
          <a:bodyPr anchor="t"/>
          <a:lstStyle>
            <a:lvl1pPr algn="l">
              <a:defRPr sz="3600" b="1" cap="all"/>
            </a:lvl1pPr>
          </a:lstStyle>
          <a:p>
            <a:r>
              <a:rPr lang="it-IT" smtClean="0"/>
              <a:t>Fare clic per modificare stile</a:t>
            </a:r>
            <a:endParaRPr lang="it-IT"/>
          </a:p>
        </p:txBody>
      </p:sp>
      <p:sp>
        <p:nvSpPr>
          <p:cNvPr id="3" name="Segnaposto testo 2"/>
          <p:cNvSpPr>
            <a:spLocks noGrp="1"/>
          </p:cNvSpPr>
          <p:nvPr>
            <p:ph type="body" idx="1"/>
          </p:nvPr>
        </p:nvSpPr>
        <p:spPr>
          <a:xfrm>
            <a:off x="722880" y="2906225"/>
            <a:ext cx="7771680" cy="1500638"/>
          </a:xfrm>
        </p:spPr>
        <p:txBody>
          <a:bodyPr anchor="b"/>
          <a:lstStyle>
            <a:lvl1pPr marL="0" indent="0">
              <a:buNone/>
              <a:defRPr sz="1800"/>
            </a:lvl1pPr>
            <a:lvl2pPr marL="414038" indent="0">
              <a:buNone/>
              <a:defRPr sz="1600"/>
            </a:lvl2pPr>
            <a:lvl3pPr marL="828077" indent="0">
              <a:buNone/>
              <a:defRPr sz="1500"/>
            </a:lvl3pPr>
            <a:lvl4pPr marL="1242116" indent="0">
              <a:buNone/>
              <a:defRPr sz="1300"/>
            </a:lvl4pPr>
            <a:lvl5pPr marL="1656154" indent="0">
              <a:buNone/>
              <a:defRPr sz="1300"/>
            </a:lvl5pPr>
            <a:lvl6pPr marL="2070195" indent="0">
              <a:buNone/>
              <a:defRPr sz="1300"/>
            </a:lvl6pPr>
            <a:lvl7pPr marL="2484232" indent="0">
              <a:buNone/>
              <a:defRPr sz="1300"/>
            </a:lvl7pPr>
            <a:lvl8pPr marL="2898271" indent="0">
              <a:buNone/>
              <a:defRPr sz="1300"/>
            </a:lvl8pPr>
            <a:lvl9pPr marL="3312312" indent="0">
              <a:buNone/>
              <a:defRPr sz="1300"/>
            </a:lvl9pPr>
          </a:lstStyle>
          <a:p>
            <a:pPr lvl="0"/>
            <a:r>
              <a:rPr lang="it-IT" smtClean="0"/>
              <a:t>Fare clic per modificare gli stili del testo dello schema</a:t>
            </a:r>
          </a:p>
        </p:txBody>
      </p:sp>
    </p:spTree>
    <p:extLst>
      <p:ext uri="{BB962C8B-B14F-4D97-AF65-F5344CB8AC3E}">
        <p14:creationId xmlns:p14="http://schemas.microsoft.com/office/powerpoint/2010/main" val="3709210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839217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922" y="275086"/>
            <a:ext cx="8229600" cy="1142039"/>
          </a:xfrm>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920" y="1535201"/>
            <a:ext cx="4039200" cy="639427"/>
          </a:xfrm>
        </p:spPr>
        <p:txBody>
          <a:bodyPr anchor="b"/>
          <a:lstStyle>
            <a:lvl1pPr marL="0" indent="0">
              <a:buNone/>
              <a:defRPr sz="2200" b="1"/>
            </a:lvl1pPr>
            <a:lvl2pPr marL="414038" indent="0">
              <a:buNone/>
              <a:defRPr sz="1800" b="1"/>
            </a:lvl2pPr>
            <a:lvl3pPr marL="828077" indent="0">
              <a:buNone/>
              <a:defRPr sz="1600" b="1"/>
            </a:lvl3pPr>
            <a:lvl4pPr marL="1242116" indent="0">
              <a:buNone/>
              <a:defRPr sz="1500" b="1"/>
            </a:lvl4pPr>
            <a:lvl5pPr marL="1656154" indent="0">
              <a:buNone/>
              <a:defRPr sz="1500" b="1"/>
            </a:lvl5pPr>
            <a:lvl6pPr marL="2070195" indent="0">
              <a:buNone/>
              <a:defRPr sz="1500" b="1"/>
            </a:lvl6pPr>
            <a:lvl7pPr marL="2484232" indent="0">
              <a:buNone/>
              <a:defRPr sz="1500" b="1"/>
            </a:lvl7pPr>
            <a:lvl8pPr marL="2898271" indent="0">
              <a:buNone/>
              <a:defRPr sz="1500" b="1"/>
            </a:lvl8pPr>
            <a:lvl9pPr marL="3312312" indent="0">
              <a:buNone/>
              <a:defRPr sz="15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442" y="1535201"/>
            <a:ext cx="4042080" cy="639427"/>
          </a:xfrm>
        </p:spPr>
        <p:txBody>
          <a:bodyPr anchor="b"/>
          <a:lstStyle>
            <a:lvl1pPr marL="0" indent="0">
              <a:buNone/>
              <a:defRPr sz="2200" b="1"/>
            </a:lvl1pPr>
            <a:lvl2pPr marL="414038" indent="0">
              <a:buNone/>
              <a:defRPr sz="1800" b="1"/>
            </a:lvl2pPr>
            <a:lvl3pPr marL="828077" indent="0">
              <a:buNone/>
              <a:defRPr sz="1600" b="1"/>
            </a:lvl3pPr>
            <a:lvl4pPr marL="1242116" indent="0">
              <a:buNone/>
              <a:defRPr sz="1500" b="1"/>
            </a:lvl4pPr>
            <a:lvl5pPr marL="1656154" indent="0">
              <a:buNone/>
              <a:defRPr sz="1500" b="1"/>
            </a:lvl5pPr>
            <a:lvl6pPr marL="2070195" indent="0">
              <a:buNone/>
              <a:defRPr sz="1500" b="1"/>
            </a:lvl6pPr>
            <a:lvl7pPr marL="2484232" indent="0">
              <a:buNone/>
              <a:defRPr sz="1500" b="1"/>
            </a:lvl7pPr>
            <a:lvl8pPr marL="2898271" indent="0">
              <a:buNone/>
              <a:defRPr sz="1500" b="1"/>
            </a:lvl8pPr>
            <a:lvl9pPr marL="3312312" indent="0">
              <a:buNone/>
              <a:defRPr sz="15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69370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Tree>
    <p:extLst>
      <p:ext uri="{BB962C8B-B14F-4D97-AF65-F5344CB8AC3E}">
        <p14:creationId xmlns:p14="http://schemas.microsoft.com/office/powerpoint/2010/main" val="2924280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5640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920" y="273629"/>
            <a:ext cx="3008160" cy="1160762"/>
          </a:xfrm>
        </p:spPr>
        <p:txBody>
          <a:bodyPr anchor="b"/>
          <a:lstStyle>
            <a:lvl1pPr algn="l">
              <a:defRPr sz="1800" b="1"/>
            </a:lvl1pPr>
          </a:lstStyle>
          <a:p>
            <a:r>
              <a:rPr lang="it-IT" smtClean="0"/>
              <a:t>Fare clic per modificare stile</a:t>
            </a:r>
            <a:endParaRPr lang="it-IT"/>
          </a:p>
        </p:txBody>
      </p:sp>
      <p:sp>
        <p:nvSpPr>
          <p:cNvPr id="3" name="Segnaposto contenuto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920" y="1434407"/>
            <a:ext cx="3008160" cy="4692013"/>
          </a:xfrm>
        </p:spPr>
        <p:txBody>
          <a:bodyPr/>
          <a:lstStyle>
            <a:lvl1pPr marL="0" indent="0">
              <a:buNone/>
              <a:defRPr sz="1300"/>
            </a:lvl1pPr>
            <a:lvl2pPr marL="414038" indent="0">
              <a:buNone/>
              <a:defRPr sz="1100"/>
            </a:lvl2pPr>
            <a:lvl3pPr marL="828077" indent="0">
              <a:buNone/>
              <a:defRPr sz="900"/>
            </a:lvl3pPr>
            <a:lvl4pPr marL="1242116" indent="0">
              <a:buNone/>
              <a:defRPr sz="800"/>
            </a:lvl4pPr>
            <a:lvl5pPr marL="1656154" indent="0">
              <a:buNone/>
              <a:defRPr sz="800"/>
            </a:lvl5pPr>
            <a:lvl6pPr marL="2070195" indent="0">
              <a:buNone/>
              <a:defRPr sz="800"/>
            </a:lvl6pPr>
            <a:lvl7pPr marL="2484232" indent="0">
              <a:buNone/>
              <a:defRPr sz="800"/>
            </a:lvl7pPr>
            <a:lvl8pPr marL="2898271" indent="0">
              <a:buNone/>
              <a:defRPr sz="800"/>
            </a:lvl8pPr>
            <a:lvl9pPr marL="3312312" indent="0">
              <a:buNone/>
              <a:defRPr sz="800"/>
            </a:lvl9pPr>
          </a:lstStyle>
          <a:p>
            <a:pPr lvl="0"/>
            <a:r>
              <a:rPr lang="it-IT" smtClean="0"/>
              <a:t>Fare clic per modificare gli stili del testo dello schema</a:t>
            </a:r>
          </a:p>
        </p:txBody>
      </p:sp>
    </p:spTree>
    <p:extLst>
      <p:ext uri="{BB962C8B-B14F-4D97-AF65-F5344CB8AC3E}">
        <p14:creationId xmlns:p14="http://schemas.microsoft.com/office/powerpoint/2010/main" val="167253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304222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805" y="4800026"/>
            <a:ext cx="5486400" cy="567420"/>
          </a:xfrm>
        </p:spPr>
        <p:txBody>
          <a:bodyPr anchor="b"/>
          <a:lstStyle>
            <a:lvl1pPr algn="l">
              <a:defRPr sz="1800" b="1"/>
            </a:lvl1pPr>
          </a:lstStyle>
          <a:p>
            <a:r>
              <a:rPr lang="it-IT" smtClean="0"/>
              <a:t>Fare clic per modificare stile</a:t>
            </a:r>
            <a:endParaRPr lang="it-IT"/>
          </a:p>
        </p:txBody>
      </p:sp>
      <p:sp>
        <p:nvSpPr>
          <p:cNvPr id="3" name="Segnaposto immagine 2"/>
          <p:cNvSpPr>
            <a:spLocks noGrp="1"/>
          </p:cNvSpPr>
          <p:nvPr>
            <p:ph type="pic" idx="1"/>
          </p:nvPr>
        </p:nvSpPr>
        <p:spPr>
          <a:xfrm>
            <a:off x="1792805" y="612065"/>
            <a:ext cx="5486400" cy="4115952"/>
          </a:xfrm>
        </p:spPr>
        <p:txBody>
          <a:bodyPr/>
          <a:lstStyle>
            <a:lvl1pPr marL="0" indent="0">
              <a:buNone/>
              <a:defRPr sz="2900"/>
            </a:lvl1pPr>
            <a:lvl2pPr marL="414038" indent="0">
              <a:buNone/>
              <a:defRPr sz="2500"/>
            </a:lvl2pPr>
            <a:lvl3pPr marL="828077" indent="0">
              <a:buNone/>
              <a:defRPr sz="2200"/>
            </a:lvl3pPr>
            <a:lvl4pPr marL="1242116" indent="0">
              <a:buNone/>
              <a:defRPr sz="1800"/>
            </a:lvl4pPr>
            <a:lvl5pPr marL="1656154" indent="0">
              <a:buNone/>
              <a:defRPr sz="1800"/>
            </a:lvl5pPr>
            <a:lvl6pPr marL="2070195" indent="0">
              <a:buNone/>
              <a:defRPr sz="1800"/>
            </a:lvl6pPr>
            <a:lvl7pPr marL="2484232" indent="0">
              <a:buNone/>
              <a:defRPr sz="1800"/>
            </a:lvl7pPr>
            <a:lvl8pPr marL="2898271" indent="0">
              <a:buNone/>
              <a:defRPr sz="1800"/>
            </a:lvl8pPr>
            <a:lvl9pPr marL="3312312" indent="0">
              <a:buNone/>
              <a:defRPr sz="1800"/>
            </a:lvl9pPr>
          </a:lstStyle>
          <a:p>
            <a:endParaRPr lang="it-IT"/>
          </a:p>
        </p:txBody>
      </p:sp>
      <p:sp>
        <p:nvSpPr>
          <p:cNvPr id="4" name="Segnaposto testo 3"/>
          <p:cNvSpPr>
            <a:spLocks noGrp="1"/>
          </p:cNvSpPr>
          <p:nvPr>
            <p:ph type="body" sz="half" idx="2"/>
          </p:nvPr>
        </p:nvSpPr>
        <p:spPr>
          <a:xfrm>
            <a:off x="1792805" y="5367444"/>
            <a:ext cx="5486400" cy="805044"/>
          </a:xfrm>
        </p:spPr>
        <p:txBody>
          <a:bodyPr/>
          <a:lstStyle>
            <a:lvl1pPr marL="0" indent="0">
              <a:buNone/>
              <a:defRPr sz="1300"/>
            </a:lvl1pPr>
            <a:lvl2pPr marL="414038" indent="0">
              <a:buNone/>
              <a:defRPr sz="1100"/>
            </a:lvl2pPr>
            <a:lvl3pPr marL="828077" indent="0">
              <a:buNone/>
              <a:defRPr sz="900"/>
            </a:lvl3pPr>
            <a:lvl4pPr marL="1242116" indent="0">
              <a:buNone/>
              <a:defRPr sz="800"/>
            </a:lvl4pPr>
            <a:lvl5pPr marL="1656154" indent="0">
              <a:buNone/>
              <a:defRPr sz="800"/>
            </a:lvl5pPr>
            <a:lvl6pPr marL="2070195" indent="0">
              <a:buNone/>
              <a:defRPr sz="800"/>
            </a:lvl6pPr>
            <a:lvl7pPr marL="2484232" indent="0">
              <a:buNone/>
              <a:defRPr sz="800"/>
            </a:lvl7pPr>
            <a:lvl8pPr marL="2898271" indent="0">
              <a:buNone/>
              <a:defRPr sz="800"/>
            </a:lvl8pPr>
            <a:lvl9pPr marL="3312312" indent="0">
              <a:buNone/>
              <a:defRPr sz="800"/>
            </a:lvl9pPr>
          </a:lstStyle>
          <a:p>
            <a:pPr lvl="0"/>
            <a:r>
              <a:rPr lang="it-IT" smtClean="0"/>
              <a:t>Fare clic per modificare gli stili del testo dello schema</a:t>
            </a:r>
          </a:p>
        </p:txBody>
      </p:sp>
    </p:spTree>
    <p:extLst>
      <p:ext uri="{BB962C8B-B14F-4D97-AF65-F5344CB8AC3E}">
        <p14:creationId xmlns:p14="http://schemas.microsoft.com/office/powerpoint/2010/main" val="1457465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75937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26082" y="568860"/>
            <a:ext cx="1951200" cy="5656914"/>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71040" y="568860"/>
            <a:ext cx="5716800" cy="5656914"/>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774824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8"/>
            <a:ext cx="7772400" cy="1470025"/>
          </a:xfrm>
        </p:spPr>
        <p:txBody>
          <a:bodyPr/>
          <a:lstStyle/>
          <a:p>
            <a:r>
              <a:rPr lang="it-IT" smtClean="0"/>
              <a:t>Fare clic per modificare stile</a:t>
            </a:r>
            <a:endParaRPr lang="it-IT"/>
          </a:p>
        </p:txBody>
      </p:sp>
      <p:sp>
        <p:nvSpPr>
          <p:cNvPr id="3" name="Sottotitolo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5872" indent="0" algn="ctr">
              <a:buNone/>
              <a:defRPr>
                <a:solidFill>
                  <a:schemeClr val="tx1">
                    <a:tint val="75000"/>
                  </a:schemeClr>
                </a:solidFill>
              </a:defRPr>
            </a:lvl2pPr>
            <a:lvl3pPr marL="911749" indent="0" algn="ctr">
              <a:buNone/>
              <a:defRPr>
                <a:solidFill>
                  <a:schemeClr val="tx1">
                    <a:tint val="75000"/>
                  </a:schemeClr>
                </a:solidFill>
              </a:defRPr>
            </a:lvl3pPr>
            <a:lvl4pPr marL="1367627" indent="0" algn="ctr">
              <a:buNone/>
              <a:defRPr>
                <a:solidFill>
                  <a:schemeClr val="tx1">
                    <a:tint val="75000"/>
                  </a:schemeClr>
                </a:solidFill>
              </a:defRPr>
            </a:lvl4pPr>
            <a:lvl5pPr marL="1823499" indent="0" algn="ctr">
              <a:buNone/>
              <a:defRPr>
                <a:solidFill>
                  <a:schemeClr val="tx1">
                    <a:tint val="75000"/>
                  </a:schemeClr>
                </a:solidFill>
              </a:defRPr>
            </a:lvl5pPr>
            <a:lvl6pPr marL="2279376" indent="0" algn="ctr">
              <a:buNone/>
              <a:defRPr>
                <a:solidFill>
                  <a:schemeClr val="tx1">
                    <a:tint val="75000"/>
                  </a:schemeClr>
                </a:solidFill>
              </a:defRPr>
            </a:lvl6pPr>
            <a:lvl7pPr marL="2735248" indent="0" algn="ctr">
              <a:buNone/>
              <a:defRPr>
                <a:solidFill>
                  <a:schemeClr val="tx1">
                    <a:tint val="75000"/>
                  </a:schemeClr>
                </a:solidFill>
              </a:defRPr>
            </a:lvl7pPr>
            <a:lvl8pPr marL="3191116" indent="0" algn="ctr">
              <a:buNone/>
              <a:defRPr>
                <a:solidFill>
                  <a:schemeClr val="tx1">
                    <a:tint val="75000"/>
                  </a:schemeClr>
                </a:solidFill>
              </a:defRPr>
            </a:lvl8pPr>
            <a:lvl9pPr marL="3646996"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8258436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149682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8"/>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5872" indent="0">
              <a:buNone/>
              <a:defRPr sz="1800">
                <a:solidFill>
                  <a:schemeClr val="tx1">
                    <a:tint val="75000"/>
                  </a:schemeClr>
                </a:solidFill>
              </a:defRPr>
            </a:lvl2pPr>
            <a:lvl3pPr marL="911749" indent="0">
              <a:buNone/>
              <a:defRPr sz="1600">
                <a:solidFill>
                  <a:schemeClr val="tx1">
                    <a:tint val="75000"/>
                  </a:schemeClr>
                </a:solidFill>
              </a:defRPr>
            </a:lvl3pPr>
            <a:lvl4pPr marL="1367627" indent="0">
              <a:buNone/>
              <a:defRPr sz="1400">
                <a:solidFill>
                  <a:schemeClr val="tx1">
                    <a:tint val="75000"/>
                  </a:schemeClr>
                </a:solidFill>
              </a:defRPr>
            </a:lvl4pPr>
            <a:lvl5pPr marL="1823499" indent="0">
              <a:buNone/>
              <a:defRPr sz="1400">
                <a:solidFill>
                  <a:schemeClr val="tx1">
                    <a:tint val="75000"/>
                  </a:schemeClr>
                </a:solidFill>
              </a:defRPr>
            </a:lvl5pPr>
            <a:lvl6pPr marL="2279376" indent="0">
              <a:buNone/>
              <a:defRPr sz="1400">
                <a:solidFill>
                  <a:schemeClr val="tx1">
                    <a:tint val="75000"/>
                  </a:schemeClr>
                </a:solidFill>
              </a:defRPr>
            </a:lvl6pPr>
            <a:lvl7pPr marL="2735248" indent="0">
              <a:buNone/>
              <a:defRPr sz="1400">
                <a:solidFill>
                  <a:schemeClr val="tx1">
                    <a:tint val="75000"/>
                  </a:schemeClr>
                </a:solidFill>
              </a:defRPr>
            </a:lvl7pPr>
            <a:lvl8pPr marL="3191116" indent="0">
              <a:buNone/>
              <a:defRPr sz="1400">
                <a:solidFill>
                  <a:schemeClr val="tx1">
                    <a:tint val="75000"/>
                  </a:schemeClr>
                </a:solidFill>
              </a:defRPr>
            </a:lvl8pPr>
            <a:lvl9pPr marL="3646996"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309683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9873263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5872" indent="0">
              <a:buNone/>
              <a:defRPr sz="2000" b="1"/>
            </a:lvl2pPr>
            <a:lvl3pPr marL="911749" indent="0">
              <a:buNone/>
              <a:defRPr sz="1800" b="1"/>
            </a:lvl3pPr>
            <a:lvl4pPr marL="1367627" indent="0">
              <a:buNone/>
              <a:defRPr sz="1600" b="1"/>
            </a:lvl4pPr>
            <a:lvl5pPr marL="1823499" indent="0">
              <a:buNone/>
              <a:defRPr sz="1600" b="1"/>
            </a:lvl5pPr>
            <a:lvl6pPr marL="2279376" indent="0">
              <a:buNone/>
              <a:defRPr sz="1600" b="1"/>
            </a:lvl6pPr>
            <a:lvl7pPr marL="2735248" indent="0">
              <a:buNone/>
              <a:defRPr sz="1600" b="1"/>
            </a:lvl7pPr>
            <a:lvl8pPr marL="3191116" indent="0">
              <a:buNone/>
              <a:defRPr sz="1600" b="1"/>
            </a:lvl8pPr>
            <a:lvl9pPr marL="3646996"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5872" indent="0">
              <a:buNone/>
              <a:defRPr sz="2000" b="1"/>
            </a:lvl2pPr>
            <a:lvl3pPr marL="911749" indent="0">
              <a:buNone/>
              <a:defRPr sz="1800" b="1"/>
            </a:lvl3pPr>
            <a:lvl4pPr marL="1367627" indent="0">
              <a:buNone/>
              <a:defRPr sz="1600" b="1"/>
            </a:lvl4pPr>
            <a:lvl5pPr marL="1823499" indent="0">
              <a:buNone/>
              <a:defRPr sz="1600" b="1"/>
            </a:lvl5pPr>
            <a:lvl6pPr marL="2279376" indent="0">
              <a:buNone/>
              <a:defRPr sz="1600" b="1"/>
            </a:lvl6pPr>
            <a:lvl7pPr marL="2735248" indent="0">
              <a:buNone/>
              <a:defRPr sz="1600" b="1"/>
            </a:lvl7pPr>
            <a:lvl8pPr marL="3191116" indent="0">
              <a:buNone/>
              <a:defRPr sz="1600" b="1"/>
            </a:lvl8pPr>
            <a:lvl9pPr marL="3646996"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8" name="Segnaposto piè di pagina 7"/>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9" name="Segnaposto numero diapositiva 8"/>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807698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0941997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3" name="Segnaposto piè di pagina 2"/>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4" name="Segnaposto numero diapositiva 3"/>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339007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28"/>
            <a:ext cx="77724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5872" indent="0">
              <a:buNone/>
              <a:defRPr sz="1800">
                <a:solidFill>
                  <a:schemeClr val="tx1">
                    <a:tint val="75000"/>
                  </a:schemeClr>
                </a:solidFill>
              </a:defRPr>
            </a:lvl2pPr>
            <a:lvl3pPr marL="911749" indent="0">
              <a:buNone/>
              <a:defRPr sz="1600">
                <a:solidFill>
                  <a:schemeClr val="tx1">
                    <a:tint val="75000"/>
                  </a:schemeClr>
                </a:solidFill>
              </a:defRPr>
            </a:lvl3pPr>
            <a:lvl4pPr marL="1367627" indent="0">
              <a:buNone/>
              <a:defRPr sz="1400">
                <a:solidFill>
                  <a:schemeClr val="tx1">
                    <a:tint val="75000"/>
                  </a:schemeClr>
                </a:solidFill>
              </a:defRPr>
            </a:lvl4pPr>
            <a:lvl5pPr marL="1823499" indent="0">
              <a:buNone/>
              <a:defRPr sz="1400">
                <a:solidFill>
                  <a:schemeClr val="tx1">
                    <a:tint val="75000"/>
                  </a:schemeClr>
                </a:solidFill>
              </a:defRPr>
            </a:lvl5pPr>
            <a:lvl6pPr marL="2279376" indent="0">
              <a:buNone/>
              <a:defRPr sz="1400">
                <a:solidFill>
                  <a:schemeClr val="tx1">
                    <a:tint val="75000"/>
                  </a:schemeClr>
                </a:solidFill>
              </a:defRPr>
            </a:lvl6pPr>
            <a:lvl7pPr marL="2735248" indent="0">
              <a:buNone/>
              <a:defRPr sz="1400">
                <a:solidFill>
                  <a:schemeClr val="tx1">
                    <a:tint val="75000"/>
                  </a:schemeClr>
                </a:solidFill>
              </a:defRPr>
            </a:lvl7pPr>
            <a:lvl8pPr marL="3191116" indent="0">
              <a:buNone/>
              <a:defRPr sz="1400">
                <a:solidFill>
                  <a:schemeClr val="tx1">
                    <a:tint val="75000"/>
                  </a:schemeClr>
                </a:solidFill>
              </a:defRPr>
            </a:lvl8pPr>
            <a:lvl9pPr marL="3646996"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875807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4"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113008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5872" indent="0">
              <a:buNone/>
              <a:defRPr sz="2800"/>
            </a:lvl2pPr>
            <a:lvl3pPr marL="911749" indent="0">
              <a:buNone/>
              <a:defRPr sz="2400"/>
            </a:lvl3pPr>
            <a:lvl4pPr marL="1367627" indent="0">
              <a:buNone/>
              <a:defRPr sz="2000"/>
            </a:lvl4pPr>
            <a:lvl5pPr marL="1823499" indent="0">
              <a:buNone/>
              <a:defRPr sz="2000"/>
            </a:lvl5pPr>
            <a:lvl6pPr marL="2279376" indent="0">
              <a:buNone/>
              <a:defRPr sz="2000"/>
            </a:lvl6pPr>
            <a:lvl7pPr marL="2735248" indent="0">
              <a:buNone/>
              <a:defRPr sz="2000"/>
            </a:lvl7pPr>
            <a:lvl8pPr marL="3191116" indent="0">
              <a:buNone/>
              <a:defRPr sz="2000"/>
            </a:lvl8pPr>
            <a:lvl9pPr marL="3646996"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6" name="Segnaposto piè di pagina 5"/>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7" name="Segnaposto numero diapositiva 6"/>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085949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2846102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66"/>
            <a:ext cx="20574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457200" y="274666"/>
            <a:ext cx="60198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5" name="Segnaposto piè di pagina 4"/>
          <p:cNvSpPr>
            <a:spLocks noGrp="1"/>
          </p:cNvSpPr>
          <p:nvPr>
            <p:ph type="ftr" sz="quarter" idx="11"/>
          </p:nvPr>
        </p:nvSpPr>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6" name="Segnaposto numero diapositiva 5"/>
          <p:cNvSpPr>
            <a:spLocks noGrp="1"/>
          </p:cNvSpPr>
          <p:nvPr>
            <p:ph type="sldNum" sz="quarter" idx="12"/>
          </p:nvPr>
        </p:nvSpPr>
        <p:spPr/>
        <p:txBody>
          <a:body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581908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r>
              <a:rPr lang="it-IT" smtClean="0"/>
              <a:t>28/04/2019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71644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457200" y="1535114"/>
            <a:ext cx="4040188" cy="639762"/>
          </a:xfrm>
        </p:spPr>
        <p:txBody>
          <a:bodyPr anchor="b"/>
          <a:lstStyle>
            <a:lvl1pPr marL="0" indent="0">
              <a:buNone/>
              <a:defRPr sz="2400" b="1"/>
            </a:lvl1pPr>
            <a:lvl2pPr marL="455872" indent="0">
              <a:buNone/>
              <a:defRPr sz="2000" b="1"/>
            </a:lvl2pPr>
            <a:lvl3pPr marL="911749" indent="0">
              <a:buNone/>
              <a:defRPr sz="1800" b="1"/>
            </a:lvl3pPr>
            <a:lvl4pPr marL="1367627" indent="0">
              <a:buNone/>
              <a:defRPr sz="1600" b="1"/>
            </a:lvl4pPr>
            <a:lvl5pPr marL="1823499" indent="0">
              <a:buNone/>
              <a:defRPr sz="1600" b="1"/>
            </a:lvl5pPr>
            <a:lvl6pPr marL="2279376" indent="0">
              <a:buNone/>
              <a:defRPr sz="1600" b="1"/>
            </a:lvl6pPr>
            <a:lvl7pPr marL="2735248" indent="0">
              <a:buNone/>
              <a:defRPr sz="1600" b="1"/>
            </a:lvl7pPr>
            <a:lvl8pPr marL="3191116" indent="0">
              <a:buNone/>
              <a:defRPr sz="1600" b="1"/>
            </a:lvl8pPr>
            <a:lvl9pPr marL="3646996"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4"/>
            <a:ext cx="4041775" cy="639762"/>
          </a:xfrm>
        </p:spPr>
        <p:txBody>
          <a:bodyPr anchor="b"/>
          <a:lstStyle>
            <a:lvl1pPr marL="0" indent="0">
              <a:buNone/>
              <a:defRPr sz="2400" b="1"/>
            </a:lvl1pPr>
            <a:lvl2pPr marL="455872" indent="0">
              <a:buNone/>
              <a:defRPr sz="2000" b="1"/>
            </a:lvl2pPr>
            <a:lvl3pPr marL="911749" indent="0">
              <a:buNone/>
              <a:defRPr sz="1800" b="1"/>
            </a:lvl3pPr>
            <a:lvl4pPr marL="1367627" indent="0">
              <a:buNone/>
              <a:defRPr sz="1600" b="1"/>
            </a:lvl4pPr>
            <a:lvl5pPr marL="1823499" indent="0">
              <a:buNone/>
              <a:defRPr sz="1600" b="1"/>
            </a:lvl5pPr>
            <a:lvl6pPr marL="2279376" indent="0">
              <a:buNone/>
              <a:defRPr sz="1600" b="1"/>
            </a:lvl6pPr>
            <a:lvl7pPr marL="2735248" indent="0">
              <a:buNone/>
              <a:defRPr sz="1600" b="1"/>
            </a:lvl7pPr>
            <a:lvl8pPr marL="3191116" indent="0">
              <a:buNone/>
              <a:defRPr sz="1600" b="1"/>
            </a:lvl8pPr>
            <a:lvl9pPr marL="3646996"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r>
              <a:rPr lang="it-IT" smtClean="0"/>
              <a:t>28/04/2019</a:t>
            </a:r>
            <a:endParaRPr lang="it-IT"/>
          </a:p>
        </p:txBody>
      </p:sp>
      <p:sp>
        <p:nvSpPr>
          <p:cNvPr id="8" name="Segnaposto piè di pagina 7"/>
          <p:cNvSpPr>
            <a:spLocks noGrp="1"/>
          </p:cNvSpPr>
          <p:nvPr>
            <p:ph type="ftr" sz="quarter" idx="11"/>
          </p:nvPr>
        </p:nvSpPr>
        <p:spPr/>
        <p:txBody>
          <a:bodyPr/>
          <a:lstStyle/>
          <a:p>
            <a:r>
              <a:rPr lang="it-IT" smtClean="0"/>
              <a:t>991SV-BIOCHEMISTRY OF AGE RELATED DISEASES     </a:t>
            </a:r>
            <a:endParaRPr lang="it-IT"/>
          </a:p>
        </p:txBody>
      </p:sp>
      <p:sp>
        <p:nvSpPr>
          <p:cNvPr id="9" name="Segnaposto numero diapositiva 8"/>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425150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r>
              <a:rPr lang="it-IT" smtClean="0"/>
              <a:t>28/04/2019</a:t>
            </a:r>
            <a:endParaRPr lang="it-IT"/>
          </a:p>
        </p:txBody>
      </p:sp>
      <p:sp>
        <p:nvSpPr>
          <p:cNvPr id="4" name="Segnaposto piè di pagina 3"/>
          <p:cNvSpPr>
            <a:spLocks noGrp="1"/>
          </p:cNvSpPr>
          <p:nvPr>
            <p:ph type="ftr" sz="quarter" idx="11"/>
          </p:nvPr>
        </p:nvSpPr>
        <p:spPr/>
        <p:txBody>
          <a:bodyPr/>
          <a:lstStyle/>
          <a:p>
            <a:r>
              <a:rPr lang="it-IT" smtClean="0"/>
              <a:t>991SV-BIOCHEMISTRY OF AGE RELATED DISEASES     </a:t>
            </a:r>
            <a:endParaRPr lang="it-IT"/>
          </a:p>
        </p:txBody>
      </p:sp>
      <p:sp>
        <p:nvSpPr>
          <p:cNvPr id="5" name="Segnaposto numero diapositiva 4"/>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1141855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28/04/2019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414290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3575054"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4"/>
            <a:ext cx="3008313" cy="4691063"/>
          </a:xfrm>
        </p:spPr>
        <p:txBody>
          <a:bodyPr/>
          <a:lstStyle>
            <a:lvl1pPr marL="0" indent="0">
              <a:buNone/>
              <a:defRPr sz="1400"/>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28/04/2019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910826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5872" indent="0">
              <a:buNone/>
              <a:defRPr sz="2800"/>
            </a:lvl2pPr>
            <a:lvl3pPr marL="911749" indent="0">
              <a:buNone/>
              <a:defRPr sz="2400"/>
            </a:lvl3pPr>
            <a:lvl4pPr marL="1367627" indent="0">
              <a:buNone/>
              <a:defRPr sz="2000"/>
            </a:lvl4pPr>
            <a:lvl5pPr marL="1823499" indent="0">
              <a:buNone/>
              <a:defRPr sz="2000"/>
            </a:lvl5pPr>
            <a:lvl6pPr marL="2279376" indent="0">
              <a:buNone/>
              <a:defRPr sz="2000"/>
            </a:lvl6pPr>
            <a:lvl7pPr marL="2735248" indent="0">
              <a:buNone/>
              <a:defRPr sz="2000"/>
            </a:lvl7pPr>
            <a:lvl8pPr marL="3191116" indent="0">
              <a:buNone/>
              <a:defRPr sz="2000"/>
            </a:lvl8pPr>
            <a:lvl9pPr marL="3646996"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5872" indent="0">
              <a:buNone/>
              <a:defRPr sz="1200"/>
            </a:lvl2pPr>
            <a:lvl3pPr marL="911749" indent="0">
              <a:buNone/>
              <a:defRPr sz="1000"/>
            </a:lvl3pPr>
            <a:lvl4pPr marL="1367627" indent="0">
              <a:buNone/>
              <a:defRPr sz="900"/>
            </a:lvl4pPr>
            <a:lvl5pPr marL="1823499" indent="0">
              <a:buNone/>
              <a:defRPr sz="900"/>
            </a:lvl5pPr>
            <a:lvl6pPr marL="2279376" indent="0">
              <a:buNone/>
              <a:defRPr sz="900"/>
            </a:lvl6pPr>
            <a:lvl7pPr marL="2735248" indent="0">
              <a:buNone/>
              <a:defRPr sz="900"/>
            </a:lvl7pPr>
            <a:lvl8pPr marL="3191116" indent="0">
              <a:buNone/>
              <a:defRPr sz="900"/>
            </a:lvl8pPr>
            <a:lvl9pPr marL="3646996"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r>
              <a:rPr lang="it-IT" smtClean="0"/>
              <a:t>28/04/2019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30DB6A90-97F3-8744-A3C4-05CF671A0932}" type="slidenum">
              <a:rPr lang="it-IT" smtClean="0"/>
              <a:t>‹n.›</a:t>
            </a:fld>
            <a:endParaRPr lang="it-IT"/>
          </a:p>
        </p:txBody>
      </p:sp>
    </p:spTree>
    <p:extLst>
      <p:ext uri="{BB962C8B-B14F-4D97-AF65-F5344CB8AC3E}">
        <p14:creationId xmlns:p14="http://schemas.microsoft.com/office/powerpoint/2010/main" val="22550398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164" tIns="45584" rIns="91164" bIns="45584"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164" tIns="45584" rIns="91164" bIns="45584"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78"/>
            <a:ext cx="2133600" cy="365125"/>
          </a:xfrm>
          <a:prstGeom prst="rect">
            <a:avLst/>
          </a:prstGeom>
        </p:spPr>
        <p:txBody>
          <a:bodyPr vert="horz" lIns="91164" tIns="45584" rIns="91164" bIns="45584" rtlCol="0" anchor="ctr"/>
          <a:lstStyle>
            <a:lvl1pPr algn="l">
              <a:defRPr sz="1200">
                <a:solidFill>
                  <a:schemeClr val="tx1">
                    <a:tint val="75000"/>
                  </a:schemeClr>
                </a:solidFill>
              </a:defRPr>
            </a:lvl1pPr>
          </a:lstStyle>
          <a:p>
            <a:r>
              <a:rPr lang="it-IT" smtClean="0"/>
              <a:t>28/04/2019</a:t>
            </a:r>
            <a:endParaRPr lang="it-IT"/>
          </a:p>
        </p:txBody>
      </p:sp>
      <p:sp>
        <p:nvSpPr>
          <p:cNvPr id="5" name="Segnaposto piè di pagina 4"/>
          <p:cNvSpPr>
            <a:spLocks noGrp="1"/>
          </p:cNvSpPr>
          <p:nvPr>
            <p:ph type="ftr" sz="quarter" idx="3"/>
          </p:nvPr>
        </p:nvSpPr>
        <p:spPr>
          <a:xfrm>
            <a:off x="3124200" y="6356378"/>
            <a:ext cx="2895600" cy="365125"/>
          </a:xfrm>
          <a:prstGeom prst="rect">
            <a:avLst/>
          </a:prstGeom>
        </p:spPr>
        <p:txBody>
          <a:bodyPr vert="horz" lIns="91164" tIns="45584" rIns="91164" bIns="45584" rtlCol="0" anchor="ctr"/>
          <a:lstStyle>
            <a:lvl1pPr algn="ctr">
              <a:defRPr sz="1200">
                <a:solidFill>
                  <a:schemeClr val="tx1">
                    <a:tint val="75000"/>
                  </a:schemeClr>
                </a:solidFill>
              </a:defRPr>
            </a:lvl1pPr>
          </a:lstStyle>
          <a:p>
            <a:r>
              <a:rPr lang="it-IT" smtClean="0"/>
              <a:t>991SV-BIOCHEMISTRY OF AGE RELATED DISEASES     </a:t>
            </a:r>
            <a:endParaRPr lang="it-IT"/>
          </a:p>
        </p:txBody>
      </p:sp>
      <p:sp>
        <p:nvSpPr>
          <p:cNvPr id="6" name="Segnaposto numero diapositiva 5"/>
          <p:cNvSpPr>
            <a:spLocks noGrp="1"/>
          </p:cNvSpPr>
          <p:nvPr>
            <p:ph type="sldNum" sz="quarter" idx="4"/>
          </p:nvPr>
        </p:nvSpPr>
        <p:spPr>
          <a:xfrm>
            <a:off x="6553200" y="6356378"/>
            <a:ext cx="2133600" cy="365125"/>
          </a:xfrm>
          <a:prstGeom prst="rect">
            <a:avLst/>
          </a:prstGeom>
        </p:spPr>
        <p:txBody>
          <a:bodyPr vert="horz" lIns="91164" tIns="45584" rIns="91164" bIns="45584" rtlCol="0" anchor="ctr"/>
          <a:lstStyle>
            <a:lvl1pPr algn="r">
              <a:defRPr sz="1200">
                <a:solidFill>
                  <a:schemeClr val="tx1">
                    <a:tint val="75000"/>
                  </a:schemeClr>
                </a:solidFill>
              </a:defRPr>
            </a:lvl1pPr>
          </a:lstStyle>
          <a:p>
            <a:fld id="{30DB6A90-97F3-8744-A3C4-05CF671A0932}" type="slidenum">
              <a:rPr lang="it-IT" smtClean="0"/>
              <a:t>‹n.›</a:t>
            </a:fld>
            <a:endParaRPr lang="it-IT"/>
          </a:p>
        </p:txBody>
      </p:sp>
    </p:spTree>
    <p:extLst>
      <p:ext uri="{BB962C8B-B14F-4D97-AF65-F5344CB8AC3E}">
        <p14:creationId xmlns:p14="http://schemas.microsoft.com/office/powerpoint/2010/main" val="2945285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5872" rtl="0" eaLnBrk="1" latinLnBrk="0" hangingPunct="1">
        <a:spcBef>
          <a:spcPct val="0"/>
        </a:spcBef>
        <a:buNone/>
        <a:defRPr sz="4400" kern="1200">
          <a:solidFill>
            <a:schemeClr val="tx1"/>
          </a:solidFill>
          <a:latin typeface="+mj-lt"/>
          <a:ea typeface="+mj-ea"/>
          <a:cs typeface="+mj-cs"/>
        </a:defRPr>
      </a:lvl1pPr>
    </p:titleStyle>
    <p:bodyStyle>
      <a:lvl1pPr marL="341904" indent="-341904" algn="l" defTabSz="455872" rtl="0" eaLnBrk="1" latinLnBrk="0" hangingPunct="1">
        <a:spcBef>
          <a:spcPct val="20000"/>
        </a:spcBef>
        <a:buFont typeface="Arial"/>
        <a:buChar char="•"/>
        <a:defRPr sz="3200" kern="1200">
          <a:solidFill>
            <a:schemeClr val="tx1"/>
          </a:solidFill>
          <a:latin typeface="+mn-lt"/>
          <a:ea typeface="+mn-ea"/>
          <a:cs typeface="+mn-cs"/>
        </a:defRPr>
      </a:lvl1pPr>
      <a:lvl2pPr marL="740796" indent="-284926" algn="l" defTabSz="455872" rtl="0" eaLnBrk="1" latinLnBrk="0" hangingPunct="1">
        <a:spcBef>
          <a:spcPct val="20000"/>
        </a:spcBef>
        <a:buFont typeface="Arial"/>
        <a:buChar char="–"/>
        <a:defRPr sz="2800" kern="1200">
          <a:solidFill>
            <a:schemeClr val="tx1"/>
          </a:solidFill>
          <a:latin typeface="+mn-lt"/>
          <a:ea typeface="+mn-ea"/>
          <a:cs typeface="+mn-cs"/>
        </a:defRPr>
      </a:lvl2pPr>
      <a:lvl3pPr marL="1139690" indent="-227937" algn="l" defTabSz="455872" rtl="0" eaLnBrk="1" latinLnBrk="0" hangingPunct="1">
        <a:spcBef>
          <a:spcPct val="20000"/>
        </a:spcBef>
        <a:buFont typeface="Arial"/>
        <a:buChar char="•"/>
        <a:defRPr sz="2400" kern="1200">
          <a:solidFill>
            <a:schemeClr val="tx1"/>
          </a:solidFill>
          <a:latin typeface="+mn-lt"/>
          <a:ea typeface="+mn-ea"/>
          <a:cs typeface="+mn-cs"/>
        </a:defRPr>
      </a:lvl3pPr>
      <a:lvl4pPr marL="1595554" indent="-227937" algn="l" defTabSz="455872" rtl="0" eaLnBrk="1" latinLnBrk="0" hangingPunct="1">
        <a:spcBef>
          <a:spcPct val="20000"/>
        </a:spcBef>
        <a:buFont typeface="Arial"/>
        <a:buChar char="–"/>
        <a:defRPr sz="2000" kern="1200">
          <a:solidFill>
            <a:schemeClr val="tx1"/>
          </a:solidFill>
          <a:latin typeface="+mn-lt"/>
          <a:ea typeface="+mn-ea"/>
          <a:cs typeface="+mn-cs"/>
        </a:defRPr>
      </a:lvl4pPr>
      <a:lvl5pPr marL="2051437" indent="-227937" algn="l" defTabSz="455872" rtl="0" eaLnBrk="1" latinLnBrk="0" hangingPunct="1">
        <a:spcBef>
          <a:spcPct val="20000"/>
        </a:spcBef>
        <a:buFont typeface="Arial"/>
        <a:buChar char="»"/>
        <a:defRPr sz="2000" kern="1200">
          <a:solidFill>
            <a:schemeClr val="tx1"/>
          </a:solidFill>
          <a:latin typeface="+mn-lt"/>
          <a:ea typeface="+mn-ea"/>
          <a:cs typeface="+mn-cs"/>
        </a:defRPr>
      </a:lvl5pPr>
      <a:lvl6pPr marL="2507311" indent="-227937" algn="l" defTabSz="455872" rtl="0" eaLnBrk="1" latinLnBrk="0" hangingPunct="1">
        <a:spcBef>
          <a:spcPct val="20000"/>
        </a:spcBef>
        <a:buFont typeface="Arial"/>
        <a:buChar char="•"/>
        <a:defRPr sz="2000" kern="1200">
          <a:solidFill>
            <a:schemeClr val="tx1"/>
          </a:solidFill>
          <a:latin typeface="+mn-lt"/>
          <a:ea typeface="+mn-ea"/>
          <a:cs typeface="+mn-cs"/>
        </a:defRPr>
      </a:lvl6pPr>
      <a:lvl7pPr marL="2963186" indent="-227937" algn="l" defTabSz="455872" rtl="0" eaLnBrk="1" latinLnBrk="0" hangingPunct="1">
        <a:spcBef>
          <a:spcPct val="20000"/>
        </a:spcBef>
        <a:buFont typeface="Arial"/>
        <a:buChar char="•"/>
        <a:defRPr sz="2000" kern="1200">
          <a:solidFill>
            <a:schemeClr val="tx1"/>
          </a:solidFill>
          <a:latin typeface="+mn-lt"/>
          <a:ea typeface="+mn-ea"/>
          <a:cs typeface="+mn-cs"/>
        </a:defRPr>
      </a:lvl7pPr>
      <a:lvl8pPr marL="3419060" indent="-227937" algn="l" defTabSz="455872" rtl="0" eaLnBrk="1" latinLnBrk="0" hangingPunct="1">
        <a:spcBef>
          <a:spcPct val="20000"/>
        </a:spcBef>
        <a:buFont typeface="Arial"/>
        <a:buChar char="•"/>
        <a:defRPr sz="2000" kern="1200">
          <a:solidFill>
            <a:schemeClr val="tx1"/>
          </a:solidFill>
          <a:latin typeface="+mn-lt"/>
          <a:ea typeface="+mn-ea"/>
          <a:cs typeface="+mn-cs"/>
        </a:defRPr>
      </a:lvl8pPr>
      <a:lvl9pPr marL="3874935" indent="-227937" algn="l" defTabSz="4558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5872" rtl="0" eaLnBrk="1" latinLnBrk="0" hangingPunct="1">
        <a:defRPr sz="1800" kern="1200">
          <a:solidFill>
            <a:schemeClr val="tx1"/>
          </a:solidFill>
          <a:latin typeface="+mn-lt"/>
          <a:ea typeface="+mn-ea"/>
          <a:cs typeface="+mn-cs"/>
        </a:defRPr>
      </a:lvl1pPr>
      <a:lvl2pPr marL="455872" algn="l" defTabSz="455872" rtl="0" eaLnBrk="1" latinLnBrk="0" hangingPunct="1">
        <a:defRPr sz="1800" kern="1200">
          <a:solidFill>
            <a:schemeClr val="tx1"/>
          </a:solidFill>
          <a:latin typeface="+mn-lt"/>
          <a:ea typeface="+mn-ea"/>
          <a:cs typeface="+mn-cs"/>
        </a:defRPr>
      </a:lvl2pPr>
      <a:lvl3pPr marL="911749" algn="l" defTabSz="455872" rtl="0" eaLnBrk="1" latinLnBrk="0" hangingPunct="1">
        <a:defRPr sz="1800" kern="1200">
          <a:solidFill>
            <a:schemeClr val="tx1"/>
          </a:solidFill>
          <a:latin typeface="+mn-lt"/>
          <a:ea typeface="+mn-ea"/>
          <a:cs typeface="+mn-cs"/>
        </a:defRPr>
      </a:lvl3pPr>
      <a:lvl4pPr marL="1367627" algn="l" defTabSz="455872" rtl="0" eaLnBrk="1" latinLnBrk="0" hangingPunct="1">
        <a:defRPr sz="1800" kern="1200">
          <a:solidFill>
            <a:schemeClr val="tx1"/>
          </a:solidFill>
          <a:latin typeface="+mn-lt"/>
          <a:ea typeface="+mn-ea"/>
          <a:cs typeface="+mn-cs"/>
        </a:defRPr>
      </a:lvl4pPr>
      <a:lvl5pPr marL="1823499" algn="l" defTabSz="455872" rtl="0" eaLnBrk="1" latinLnBrk="0" hangingPunct="1">
        <a:defRPr sz="1800" kern="1200">
          <a:solidFill>
            <a:schemeClr val="tx1"/>
          </a:solidFill>
          <a:latin typeface="+mn-lt"/>
          <a:ea typeface="+mn-ea"/>
          <a:cs typeface="+mn-cs"/>
        </a:defRPr>
      </a:lvl5pPr>
      <a:lvl6pPr marL="2279376" algn="l" defTabSz="455872" rtl="0" eaLnBrk="1" latinLnBrk="0" hangingPunct="1">
        <a:defRPr sz="1800" kern="1200">
          <a:solidFill>
            <a:schemeClr val="tx1"/>
          </a:solidFill>
          <a:latin typeface="+mn-lt"/>
          <a:ea typeface="+mn-ea"/>
          <a:cs typeface="+mn-cs"/>
        </a:defRPr>
      </a:lvl6pPr>
      <a:lvl7pPr marL="2735248" algn="l" defTabSz="455872" rtl="0" eaLnBrk="1" latinLnBrk="0" hangingPunct="1">
        <a:defRPr sz="1800" kern="1200">
          <a:solidFill>
            <a:schemeClr val="tx1"/>
          </a:solidFill>
          <a:latin typeface="+mn-lt"/>
          <a:ea typeface="+mn-ea"/>
          <a:cs typeface="+mn-cs"/>
        </a:defRPr>
      </a:lvl7pPr>
      <a:lvl8pPr marL="3191116" algn="l" defTabSz="455872" rtl="0" eaLnBrk="1" latinLnBrk="0" hangingPunct="1">
        <a:defRPr sz="1800" kern="1200">
          <a:solidFill>
            <a:schemeClr val="tx1"/>
          </a:solidFill>
          <a:latin typeface="+mn-lt"/>
          <a:ea typeface="+mn-ea"/>
          <a:cs typeface="+mn-cs"/>
        </a:defRPr>
      </a:lvl8pPr>
      <a:lvl9pPr marL="3646996" algn="l" defTabSz="45587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extLst>
      <p:ext uri="{BB962C8B-B14F-4D97-AF65-F5344CB8AC3E}">
        <p14:creationId xmlns:p14="http://schemas.microsoft.com/office/powerpoint/2010/main" val="25589839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mj-lt"/>
          <a:ea typeface="+mj-ea"/>
          <a:cs typeface="+mj-cs"/>
        </a:defRPr>
      </a:lvl1pPr>
      <a:lvl2pPr marL="391039"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2pPr>
      <a:lvl3pPr marL="586554"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3pPr>
      <a:lvl4pPr marL="782072"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4pPr>
      <a:lvl5pPr marL="977591"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5pPr>
      <a:lvl6pPr marL="1391629"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6pPr>
      <a:lvl7pPr marL="1805671"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7pPr>
      <a:lvl8pPr marL="2219707"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8pPr>
      <a:lvl9pPr marL="2633749" indent="-195521" algn="ctr" defTabSz="414038" rtl="0" fontAlgn="base" hangingPunct="0">
        <a:lnSpc>
          <a:spcPct val="93000"/>
        </a:lnSpc>
        <a:spcBef>
          <a:spcPct val="0"/>
        </a:spcBef>
        <a:spcAft>
          <a:spcPct val="0"/>
        </a:spcAft>
        <a:buClr>
          <a:srgbClr val="000000"/>
        </a:buClr>
        <a:buSzPct val="45000"/>
        <a:buFont typeface="Wingdings" charset="0"/>
        <a:defRPr sz="2500" b="1">
          <a:solidFill>
            <a:srgbClr val="000000"/>
          </a:solidFill>
          <a:latin typeface="Times New Roman" charset="0"/>
          <a:ea typeface="ＭＳ Ｐゴシック" charset="0"/>
          <a:cs typeface="msgothic" charset="0"/>
        </a:defRPr>
      </a:lvl9pPr>
    </p:titleStyle>
    <p:bodyStyle>
      <a:lvl1pPr marL="391039" indent="-293280" algn="l" defTabSz="414038"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2072" indent="-260212" algn="l" defTabSz="414038" rtl="0" fontAlgn="base" hangingPunct="0">
        <a:lnSpc>
          <a:spcPct val="93000"/>
        </a:lnSpc>
        <a:spcBef>
          <a:spcPct val="0"/>
        </a:spcBef>
        <a:spcAft>
          <a:spcPts val="1032"/>
        </a:spcAft>
        <a:buClr>
          <a:srgbClr val="000000"/>
        </a:buClr>
        <a:buSzPct val="75000"/>
        <a:buFont typeface="Symbol" charset="0"/>
        <a:buChar char=""/>
        <a:defRPr sz="2400">
          <a:solidFill>
            <a:srgbClr val="000000"/>
          </a:solidFill>
          <a:latin typeface="+mn-lt"/>
          <a:ea typeface="+mn-ea"/>
          <a:cs typeface="+mn-cs"/>
        </a:defRPr>
      </a:lvl2pPr>
      <a:lvl3pPr marL="1173108" indent="-195521" algn="l" defTabSz="414038" rtl="0" fontAlgn="base" hangingPunct="0">
        <a:lnSpc>
          <a:spcPct val="93000"/>
        </a:lnSpc>
        <a:spcBef>
          <a:spcPct val="0"/>
        </a:spcBef>
        <a:spcAft>
          <a:spcPts val="771"/>
        </a:spcAft>
        <a:buClr>
          <a:srgbClr val="000000"/>
        </a:buClr>
        <a:buSzPct val="45000"/>
        <a:buFont typeface="Wingdings" charset="0"/>
        <a:buChar char=""/>
        <a:defRPr sz="2200">
          <a:solidFill>
            <a:srgbClr val="000000"/>
          </a:solidFill>
          <a:latin typeface="+mn-lt"/>
          <a:ea typeface="+mn-ea"/>
          <a:cs typeface="+mn-cs"/>
        </a:defRPr>
      </a:lvl3pPr>
      <a:lvl4pPr marL="1564147" indent="-195521" algn="l" defTabSz="414038" rtl="0" fontAlgn="base" hangingPunct="0">
        <a:lnSpc>
          <a:spcPct val="93000"/>
        </a:lnSpc>
        <a:spcBef>
          <a:spcPct val="0"/>
        </a:spcBef>
        <a:spcAft>
          <a:spcPts val="522"/>
        </a:spcAft>
        <a:buClr>
          <a:srgbClr val="000000"/>
        </a:buClr>
        <a:buSzPct val="75000"/>
        <a:buFont typeface="Symbol" charset="0"/>
        <a:buChar char=""/>
        <a:defRPr sz="1800">
          <a:solidFill>
            <a:srgbClr val="000000"/>
          </a:solidFill>
          <a:latin typeface="+mn-lt"/>
          <a:ea typeface="+mn-ea"/>
          <a:cs typeface="+mn-cs"/>
        </a:defRPr>
      </a:lvl4pPr>
      <a:lvl5pPr marL="1955183" indent="-195521" algn="l" defTabSz="414038"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5pPr>
      <a:lvl6pPr marL="2369223" indent="-195521" algn="l" defTabSz="414038"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6pPr>
      <a:lvl7pPr marL="2783260" indent="-195521" algn="l" defTabSz="414038"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7pPr>
      <a:lvl8pPr marL="3197295" indent="-195521" algn="l" defTabSz="414038"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8pPr>
      <a:lvl9pPr marL="3611337" indent="-195521" algn="l" defTabSz="414038" rtl="0" fontAlgn="base" hangingPunct="0">
        <a:lnSpc>
          <a:spcPct val="93000"/>
        </a:lnSpc>
        <a:spcBef>
          <a:spcPct val="0"/>
        </a:spcBef>
        <a:spcAft>
          <a:spcPts val="261"/>
        </a:spcAft>
        <a:buClr>
          <a:srgbClr val="000000"/>
        </a:buClr>
        <a:buSzPct val="45000"/>
        <a:buFont typeface="Wingdings" charset="0"/>
        <a:buChar char=""/>
        <a:defRPr sz="1800">
          <a:solidFill>
            <a:srgbClr val="000000"/>
          </a:solidFill>
          <a:latin typeface="+mn-lt"/>
          <a:ea typeface="+mn-ea"/>
          <a:cs typeface="+mn-cs"/>
        </a:defRPr>
      </a:lvl9pPr>
    </p:bodyStyle>
    <p:otherStyle>
      <a:defPPr>
        <a:defRPr lang="it-IT"/>
      </a:defPPr>
      <a:lvl1pPr marL="0" algn="l" defTabSz="414038" rtl="0" eaLnBrk="1" latinLnBrk="0" hangingPunct="1">
        <a:defRPr sz="1600" kern="1200">
          <a:solidFill>
            <a:schemeClr val="tx1"/>
          </a:solidFill>
          <a:latin typeface="+mn-lt"/>
          <a:ea typeface="+mn-ea"/>
          <a:cs typeface="+mn-cs"/>
        </a:defRPr>
      </a:lvl1pPr>
      <a:lvl2pPr marL="414038" algn="l" defTabSz="414038" rtl="0" eaLnBrk="1" latinLnBrk="0" hangingPunct="1">
        <a:defRPr sz="1600" kern="1200">
          <a:solidFill>
            <a:schemeClr val="tx1"/>
          </a:solidFill>
          <a:latin typeface="+mn-lt"/>
          <a:ea typeface="+mn-ea"/>
          <a:cs typeface="+mn-cs"/>
        </a:defRPr>
      </a:lvl2pPr>
      <a:lvl3pPr marL="828077" algn="l" defTabSz="414038" rtl="0" eaLnBrk="1" latinLnBrk="0" hangingPunct="1">
        <a:defRPr sz="1600" kern="1200">
          <a:solidFill>
            <a:schemeClr val="tx1"/>
          </a:solidFill>
          <a:latin typeface="+mn-lt"/>
          <a:ea typeface="+mn-ea"/>
          <a:cs typeface="+mn-cs"/>
        </a:defRPr>
      </a:lvl3pPr>
      <a:lvl4pPr marL="1242116" algn="l" defTabSz="414038" rtl="0" eaLnBrk="1" latinLnBrk="0" hangingPunct="1">
        <a:defRPr sz="1600" kern="1200">
          <a:solidFill>
            <a:schemeClr val="tx1"/>
          </a:solidFill>
          <a:latin typeface="+mn-lt"/>
          <a:ea typeface="+mn-ea"/>
          <a:cs typeface="+mn-cs"/>
        </a:defRPr>
      </a:lvl4pPr>
      <a:lvl5pPr marL="1656154" algn="l" defTabSz="414038" rtl="0" eaLnBrk="1" latinLnBrk="0" hangingPunct="1">
        <a:defRPr sz="1600" kern="1200">
          <a:solidFill>
            <a:schemeClr val="tx1"/>
          </a:solidFill>
          <a:latin typeface="+mn-lt"/>
          <a:ea typeface="+mn-ea"/>
          <a:cs typeface="+mn-cs"/>
        </a:defRPr>
      </a:lvl5pPr>
      <a:lvl6pPr marL="2070195" algn="l" defTabSz="414038" rtl="0" eaLnBrk="1" latinLnBrk="0" hangingPunct="1">
        <a:defRPr sz="1600" kern="1200">
          <a:solidFill>
            <a:schemeClr val="tx1"/>
          </a:solidFill>
          <a:latin typeface="+mn-lt"/>
          <a:ea typeface="+mn-ea"/>
          <a:cs typeface="+mn-cs"/>
        </a:defRPr>
      </a:lvl6pPr>
      <a:lvl7pPr marL="2484232" algn="l" defTabSz="414038" rtl="0" eaLnBrk="1" latinLnBrk="0" hangingPunct="1">
        <a:defRPr sz="1600" kern="1200">
          <a:solidFill>
            <a:schemeClr val="tx1"/>
          </a:solidFill>
          <a:latin typeface="+mn-lt"/>
          <a:ea typeface="+mn-ea"/>
          <a:cs typeface="+mn-cs"/>
        </a:defRPr>
      </a:lvl7pPr>
      <a:lvl8pPr marL="2898271" algn="l" defTabSz="414038" rtl="0" eaLnBrk="1" latinLnBrk="0" hangingPunct="1">
        <a:defRPr sz="1600" kern="1200">
          <a:solidFill>
            <a:schemeClr val="tx1"/>
          </a:solidFill>
          <a:latin typeface="+mn-lt"/>
          <a:ea typeface="+mn-ea"/>
          <a:cs typeface="+mn-cs"/>
        </a:defRPr>
      </a:lvl8pPr>
      <a:lvl9pPr marL="3312312" algn="l" defTabSz="414038"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164" tIns="45584" rIns="91164" bIns="45584"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457200" y="1600203"/>
            <a:ext cx="8229600" cy="4525963"/>
          </a:xfrm>
          <a:prstGeom prst="rect">
            <a:avLst/>
          </a:prstGeom>
        </p:spPr>
        <p:txBody>
          <a:bodyPr vert="horz" lIns="91164" tIns="45584" rIns="91164" bIns="45584"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78"/>
            <a:ext cx="2133600" cy="365125"/>
          </a:xfrm>
          <a:prstGeom prst="rect">
            <a:avLst/>
          </a:prstGeom>
        </p:spPr>
        <p:txBody>
          <a:bodyPr vert="horz" lIns="91164" tIns="45584" rIns="91164" bIns="45584" rtlCol="0" anchor="ctr"/>
          <a:lstStyle>
            <a:lvl1pPr algn="l">
              <a:defRPr sz="1200">
                <a:solidFill>
                  <a:schemeClr val="tx1">
                    <a:tint val="75000"/>
                  </a:schemeClr>
                </a:solidFill>
              </a:defRPr>
            </a:lvl1p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78"/>
            <a:ext cx="2895600" cy="365125"/>
          </a:xfrm>
          <a:prstGeom prst="rect">
            <a:avLst/>
          </a:prstGeom>
        </p:spPr>
        <p:txBody>
          <a:bodyPr vert="horz" lIns="91164" tIns="45584" rIns="91164" bIns="45584" rtlCol="0" anchor="ctr"/>
          <a:lstStyle>
            <a:lvl1pPr algn="ctr">
              <a:defRPr sz="1200">
                <a:solidFill>
                  <a:schemeClr val="tx1">
                    <a:tint val="75000"/>
                  </a:schemeClr>
                </a:solidFill>
              </a:defRPr>
            </a:lvl1p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78"/>
            <a:ext cx="2133600" cy="365125"/>
          </a:xfrm>
          <a:prstGeom prst="rect">
            <a:avLst/>
          </a:prstGeom>
        </p:spPr>
        <p:txBody>
          <a:bodyPr vert="horz" lIns="91164" tIns="45584" rIns="91164" bIns="45584" rtlCol="0" anchor="ctr"/>
          <a:lstStyle>
            <a:lvl1pPr algn="r">
              <a:defRPr sz="1200">
                <a:solidFill>
                  <a:schemeClr val="tx1">
                    <a:tint val="75000"/>
                  </a:schemeClr>
                </a:solidFill>
              </a:defRPr>
            </a:lvl1pPr>
          </a:lstStyle>
          <a:p>
            <a:fld id="{30DB6A90-97F3-8744-A3C4-05CF671A0932}" type="slidenum">
              <a:rPr lang="it-IT" smtClean="0">
                <a:solidFill>
                  <a:prstClr val="black">
                    <a:tint val="75000"/>
                  </a:prstClr>
                </a:solidFill>
                <a:latin typeface="Calibri"/>
              </a:rPr>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148768648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ctr" defTabSz="455872" rtl="0" eaLnBrk="1" latinLnBrk="0" hangingPunct="1">
        <a:spcBef>
          <a:spcPct val="0"/>
        </a:spcBef>
        <a:buNone/>
        <a:defRPr sz="4400" kern="1200">
          <a:solidFill>
            <a:schemeClr val="tx1"/>
          </a:solidFill>
          <a:latin typeface="+mj-lt"/>
          <a:ea typeface="+mj-ea"/>
          <a:cs typeface="+mj-cs"/>
        </a:defRPr>
      </a:lvl1pPr>
    </p:titleStyle>
    <p:bodyStyle>
      <a:lvl1pPr marL="341904" indent="-341904" algn="l" defTabSz="455872" rtl="0" eaLnBrk="1" latinLnBrk="0" hangingPunct="1">
        <a:spcBef>
          <a:spcPct val="20000"/>
        </a:spcBef>
        <a:buFont typeface="Arial"/>
        <a:buChar char="•"/>
        <a:defRPr sz="3200" kern="1200">
          <a:solidFill>
            <a:schemeClr val="tx1"/>
          </a:solidFill>
          <a:latin typeface="+mn-lt"/>
          <a:ea typeface="+mn-ea"/>
          <a:cs typeface="+mn-cs"/>
        </a:defRPr>
      </a:lvl1pPr>
      <a:lvl2pPr marL="740796" indent="-284926" algn="l" defTabSz="455872" rtl="0" eaLnBrk="1" latinLnBrk="0" hangingPunct="1">
        <a:spcBef>
          <a:spcPct val="20000"/>
        </a:spcBef>
        <a:buFont typeface="Arial"/>
        <a:buChar char="–"/>
        <a:defRPr sz="2800" kern="1200">
          <a:solidFill>
            <a:schemeClr val="tx1"/>
          </a:solidFill>
          <a:latin typeface="+mn-lt"/>
          <a:ea typeface="+mn-ea"/>
          <a:cs typeface="+mn-cs"/>
        </a:defRPr>
      </a:lvl2pPr>
      <a:lvl3pPr marL="1139690" indent="-227937" algn="l" defTabSz="455872" rtl="0" eaLnBrk="1" latinLnBrk="0" hangingPunct="1">
        <a:spcBef>
          <a:spcPct val="20000"/>
        </a:spcBef>
        <a:buFont typeface="Arial"/>
        <a:buChar char="•"/>
        <a:defRPr sz="2400" kern="1200">
          <a:solidFill>
            <a:schemeClr val="tx1"/>
          </a:solidFill>
          <a:latin typeface="+mn-lt"/>
          <a:ea typeface="+mn-ea"/>
          <a:cs typeface="+mn-cs"/>
        </a:defRPr>
      </a:lvl3pPr>
      <a:lvl4pPr marL="1595554" indent="-227937" algn="l" defTabSz="455872" rtl="0" eaLnBrk="1" latinLnBrk="0" hangingPunct="1">
        <a:spcBef>
          <a:spcPct val="20000"/>
        </a:spcBef>
        <a:buFont typeface="Arial"/>
        <a:buChar char="–"/>
        <a:defRPr sz="2000" kern="1200">
          <a:solidFill>
            <a:schemeClr val="tx1"/>
          </a:solidFill>
          <a:latin typeface="+mn-lt"/>
          <a:ea typeface="+mn-ea"/>
          <a:cs typeface="+mn-cs"/>
        </a:defRPr>
      </a:lvl4pPr>
      <a:lvl5pPr marL="2051437" indent="-227937" algn="l" defTabSz="455872" rtl="0" eaLnBrk="1" latinLnBrk="0" hangingPunct="1">
        <a:spcBef>
          <a:spcPct val="20000"/>
        </a:spcBef>
        <a:buFont typeface="Arial"/>
        <a:buChar char="»"/>
        <a:defRPr sz="2000" kern="1200">
          <a:solidFill>
            <a:schemeClr val="tx1"/>
          </a:solidFill>
          <a:latin typeface="+mn-lt"/>
          <a:ea typeface="+mn-ea"/>
          <a:cs typeface="+mn-cs"/>
        </a:defRPr>
      </a:lvl5pPr>
      <a:lvl6pPr marL="2507311" indent="-227937" algn="l" defTabSz="455872" rtl="0" eaLnBrk="1" latinLnBrk="0" hangingPunct="1">
        <a:spcBef>
          <a:spcPct val="20000"/>
        </a:spcBef>
        <a:buFont typeface="Arial"/>
        <a:buChar char="•"/>
        <a:defRPr sz="2000" kern="1200">
          <a:solidFill>
            <a:schemeClr val="tx1"/>
          </a:solidFill>
          <a:latin typeface="+mn-lt"/>
          <a:ea typeface="+mn-ea"/>
          <a:cs typeface="+mn-cs"/>
        </a:defRPr>
      </a:lvl6pPr>
      <a:lvl7pPr marL="2963186" indent="-227937" algn="l" defTabSz="455872" rtl="0" eaLnBrk="1" latinLnBrk="0" hangingPunct="1">
        <a:spcBef>
          <a:spcPct val="20000"/>
        </a:spcBef>
        <a:buFont typeface="Arial"/>
        <a:buChar char="•"/>
        <a:defRPr sz="2000" kern="1200">
          <a:solidFill>
            <a:schemeClr val="tx1"/>
          </a:solidFill>
          <a:latin typeface="+mn-lt"/>
          <a:ea typeface="+mn-ea"/>
          <a:cs typeface="+mn-cs"/>
        </a:defRPr>
      </a:lvl7pPr>
      <a:lvl8pPr marL="3419060" indent="-227937" algn="l" defTabSz="455872" rtl="0" eaLnBrk="1" latinLnBrk="0" hangingPunct="1">
        <a:spcBef>
          <a:spcPct val="20000"/>
        </a:spcBef>
        <a:buFont typeface="Arial"/>
        <a:buChar char="•"/>
        <a:defRPr sz="2000" kern="1200">
          <a:solidFill>
            <a:schemeClr val="tx1"/>
          </a:solidFill>
          <a:latin typeface="+mn-lt"/>
          <a:ea typeface="+mn-ea"/>
          <a:cs typeface="+mn-cs"/>
        </a:defRPr>
      </a:lvl8pPr>
      <a:lvl9pPr marL="3874935" indent="-227937" algn="l" defTabSz="45587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5872" rtl="0" eaLnBrk="1" latinLnBrk="0" hangingPunct="1">
        <a:defRPr sz="1800" kern="1200">
          <a:solidFill>
            <a:schemeClr val="tx1"/>
          </a:solidFill>
          <a:latin typeface="+mn-lt"/>
          <a:ea typeface="+mn-ea"/>
          <a:cs typeface="+mn-cs"/>
        </a:defRPr>
      </a:lvl1pPr>
      <a:lvl2pPr marL="455872" algn="l" defTabSz="455872" rtl="0" eaLnBrk="1" latinLnBrk="0" hangingPunct="1">
        <a:defRPr sz="1800" kern="1200">
          <a:solidFill>
            <a:schemeClr val="tx1"/>
          </a:solidFill>
          <a:latin typeface="+mn-lt"/>
          <a:ea typeface="+mn-ea"/>
          <a:cs typeface="+mn-cs"/>
        </a:defRPr>
      </a:lvl2pPr>
      <a:lvl3pPr marL="911749" algn="l" defTabSz="455872" rtl="0" eaLnBrk="1" latinLnBrk="0" hangingPunct="1">
        <a:defRPr sz="1800" kern="1200">
          <a:solidFill>
            <a:schemeClr val="tx1"/>
          </a:solidFill>
          <a:latin typeface="+mn-lt"/>
          <a:ea typeface="+mn-ea"/>
          <a:cs typeface="+mn-cs"/>
        </a:defRPr>
      </a:lvl3pPr>
      <a:lvl4pPr marL="1367627" algn="l" defTabSz="455872" rtl="0" eaLnBrk="1" latinLnBrk="0" hangingPunct="1">
        <a:defRPr sz="1800" kern="1200">
          <a:solidFill>
            <a:schemeClr val="tx1"/>
          </a:solidFill>
          <a:latin typeface="+mn-lt"/>
          <a:ea typeface="+mn-ea"/>
          <a:cs typeface="+mn-cs"/>
        </a:defRPr>
      </a:lvl4pPr>
      <a:lvl5pPr marL="1823499" algn="l" defTabSz="455872" rtl="0" eaLnBrk="1" latinLnBrk="0" hangingPunct="1">
        <a:defRPr sz="1800" kern="1200">
          <a:solidFill>
            <a:schemeClr val="tx1"/>
          </a:solidFill>
          <a:latin typeface="+mn-lt"/>
          <a:ea typeface="+mn-ea"/>
          <a:cs typeface="+mn-cs"/>
        </a:defRPr>
      </a:lvl5pPr>
      <a:lvl6pPr marL="2279376" algn="l" defTabSz="455872" rtl="0" eaLnBrk="1" latinLnBrk="0" hangingPunct="1">
        <a:defRPr sz="1800" kern="1200">
          <a:solidFill>
            <a:schemeClr val="tx1"/>
          </a:solidFill>
          <a:latin typeface="+mn-lt"/>
          <a:ea typeface="+mn-ea"/>
          <a:cs typeface="+mn-cs"/>
        </a:defRPr>
      </a:lvl6pPr>
      <a:lvl7pPr marL="2735248" algn="l" defTabSz="455872" rtl="0" eaLnBrk="1" latinLnBrk="0" hangingPunct="1">
        <a:defRPr sz="1800" kern="1200">
          <a:solidFill>
            <a:schemeClr val="tx1"/>
          </a:solidFill>
          <a:latin typeface="+mn-lt"/>
          <a:ea typeface="+mn-ea"/>
          <a:cs typeface="+mn-cs"/>
        </a:defRPr>
      </a:lvl7pPr>
      <a:lvl8pPr marL="3191116" algn="l" defTabSz="455872" rtl="0" eaLnBrk="1" latinLnBrk="0" hangingPunct="1">
        <a:defRPr sz="1800" kern="1200">
          <a:solidFill>
            <a:schemeClr val="tx1"/>
          </a:solidFill>
          <a:latin typeface="+mn-lt"/>
          <a:ea typeface="+mn-ea"/>
          <a:cs typeface="+mn-cs"/>
        </a:defRPr>
      </a:lvl8pPr>
      <a:lvl9pPr marL="3646996" algn="l" defTabSz="4558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3.jpe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6.png"/><Relationship Id="rId1" Type="http://schemas.openxmlformats.org/officeDocument/2006/relationships/themeOverride" Target="../theme/themeOverride2.xm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61.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1" Type="http://schemas.openxmlformats.org/officeDocument/2006/relationships/themeOverride" Target="../theme/themeOverride1.xml"/><Relationship Id="rId2"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b="1" dirty="0" smtClean="0"/>
              <a:t>Lezione 7</a:t>
            </a:r>
            <a:endParaRPr lang="it-IT" dirty="0"/>
          </a:p>
        </p:txBody>
      </p:sp>
      <p:sp>
        <p:nvSpPr>
          <p:cNvPr id="3" name="Sottotitolo 2"/>
          <p:cNvSpPr>
            <a:spLocks noGrp="1"/>
          </p:cNvSpPr>
          <p:nvPr>
            <p:ph type="subTitle" idx="1"/>
          </p:nvPr>
        </p:nvSpPr>
        <p:spPr/>
        <p:txBody>
          <a:bodyPr/>
          <a:lstStyle/>
          <a:p>
            <a:r>
              <a:rPr lang="it-IT" dirty="0" smtClean="0"/>
              <a:t>The</a:t>
            </a:r>
            <a:r>
              <a:rPr lang="it-IT" dirty="0" smtClean="0"/>
              <a:t> microbiota</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a:xfrm>
            <a:off x="3124200" y="6320604"/>
            <a:ext cx="2895600" cy="365125"/>
          </a:xfrm>
        </p:spPr>
        <p:txBody>
          <a:bodyPr/>
          <a:lstStyle/>
          <a:p>
            <a:r>
              <a:rPr lang="it-IT" dirty="0" smtClean="0"/>
              <a:t>991SV-BIOCHEMISTRY OF AGE RELATED DISEASES     </a:t>
            </a:r>
            <a:endParaRPr lang="it-IT" dirty="0"/>
          </a:p>
        </p:txBody>
      </p:sp>
      <p:sp>
        <p:nvSpPr>
          <p:cNvPr id="6" name="Segnaposto numero diapositiva 5"/>
          <p:cNvSpPr>
            <a:spLocks noGrp="1"/>
          </p:cNvSpPr>
          <p:nvPr>
            <p:ph type="sldNum" sz="quarter" idx="12"/>
          </p:nvPr>
        </p:nvSpPr>
        <p:spPr/>
        <p:txBody>
          <a:bodyPr/>
          <a:lstStyle/>
          <a:p>
            <a:fld id="{30DB6A90-97F3-8744-A3C4-05CF671A0932}" type="slidenum">
              <a:rPr lang="it-IT" smtClean="0"/>
              <a:t>0</a:t>
            </a:fld>
            <a:endParaRPr lang="it-IT"/>
          </a:p>
        </p:txBody>
      </p:sp>
    </p:spTree>
    <p:extLst>
      <p:ext uri="{BB962C8B-B14F-4D97-AF65-F5344CB8AC3E}">
        <p14:creationId xmlns:p14="http://schemas.microsoft.com/office/powerpoint/2010/main" val="16383259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gut</a:t>
            </a:r>
            <a:r>
              <a:rPr lang="it-IT" dirty="0" smtClean="0"/>
              <a:t> microbiota</a:t>
            </a:r>
            <a:endParaRPr lang="it-IT" dirty="0"/>
          </a:p>
        </p:txBody>
      </p:sp>
      <p:sp>
        <p:nvSpPr>
          <p:cNvPr id="3" name="Segnaposto contenuto 2"/>
          <p:cNvSpPr>
            <a:spLocks noGrp="1"/>
          </p:cNvSpPr>
          <p:nvPr>
            <p:ph idx="1"/>
          </p:nvPr>
        </p:nvSpPr>
        <p:spPr/>
        <p:txBody>
          <a:bodyPr>
            <a:normAutofit fontScale="92500" lnSpcReduction="10000"/>
          </a:bodyPr>
          <a:lstStyle/>
          <a:p>
            <a:r>
              <a:rPr lang="it-IT" dirty="0" err="1" smtClean="0"/>
              <a:t>Each</a:t>
            </a:r>
            <a:r>
              <a:rPr lang="it-IT" dirty="0" smtClean="0"/>
              <a:t> </a:t>
            </a:r>
            <a:r>
              <a:rPr lang="it-IT" dirty="0" err="1" smtClean="0"/>
              <a:t>individual</a:t>
            </a:r>
            <a:r>
              <a:rPr lang="it-IT" dirty="0" smtClean="0"/>
              <a:t> </a:t>
            </a:r>
            <a:r>
              <a:rPr lang="it-IT" dirty="0" err="1"/>
              <a:t>is</a:t>
            </a:r>
            <a:r>
              <a:rPr lang="it-IT" dirty="0"/>
              <a:t> </a:t>
            </a:r>
            <a:r>
              <a:rPr lang="it-IT" dirty="0" err="1"/>
              <a:t>host</a:t>
            </a:r>
            <a:r>
              <a:rPr lang="it-IT" dirty="0"/>
              <a:t> to a </a:t>
            </a:r>
            <a:r>
              <a:rPr lang="it-IT" dirty="0" err="1"/>
              <a:t>distinct</a:t>
            </a:r>
            <a:r>
              <a:rPr lang="it-IT" dirty="0"/>
              <a:t> set of </a:t>
            </a:r>
            <a:r>
              <a:rPr lang="it-IT" dirty="0" err="1"/>
              <a:t>at</a:t>
            </a:r>
            <a:r>
              <a:rPr lang="it-IT" dirty="0"/>
              <a:t> </a:t>
            </a:r>
            <a:r>
              <a:rPr lang="it-IT" dirty="0" err="1"/>
              <a:t>least</a:t>
            </a:r>
            <a:r>
              <a:rPr lang="it-IT" dirty="0"/>
              <a:t> </a:t>
            </a:r>
            <a:r>
              <a:rPr lang="it-IT" b="1" dirty="0"/>
              <a:t>160 </a:t>
            </a:r>
            <a:r>
              <a:rPr lang="it-IT" b="1" dirty="0" err="1"/>
              <a:t>species</a:t>
            </a:r>
            <a:r>
              <a:rPr lang="it-IT" b="1" dirty="0"/>
              <a:t> </a:t>
            </a:r>
            <a:r>
              <a:rPr lang="it-IT" dirty="0"/>
              <a:t>in the </a:t>
            </a:r>
            <a:r>
              <a:rPr lang="it-IT" dirty="0" err="1" smtClean="0"/>
              <a:t>gut</a:t>
            </a:r>
            <a:endParaRPr lang="it-IT" dirty="0" smtClean="0"/>
          </a:p>
          <a:p>
            <a:r>
              <a:rPr lang="en-US" dirty="0"/>
              <a:t>A</a:t>
            </a:r>
            <a:r>
              <a:rPr lang="en-US" dirty="0" smtClean="0"/>
              <a:t> </a:t>
            </a:r>
            <a:r>
              <a:rPr lang="en-US" b="1" dirty="0"/>
              <a:t>biomass of 1.5–2.0 </a:t>
            </a:r>
            <a:r>
              <a:rPr lang="en-US" b="1" dirty="0" smtClean="0"/>
              <a:t>kg</a:t>
            </a:r>
          </a:p>
          <a:p>
            <a:pPr lvl="1"/>
            <a:r>
              <a:rPr lang="en-US" dirty="0" smtClean="0"/>
              <a:t>Bacteria</a:t>
            </a:r>
          </a:p>
          <a:p>
            <a:pPr lvl="1"/>
            <a:r>
              <a:rPr lang="it-IT" dirty="0" err="1"/>
              <a:t>Archaea</a:t>
            </a:r>
            <a:r>
              <a:rPr lang="it-IT" dirty="0"/>
              <a:t>, </a:t>
            </a:r>
            <a:r>
              <a:rPr lang="it-IT" dirty="0" err="1"/>
              <a:t>Eukarya</a:t>
            </a:r>
            <a:r>
              <a:rPr lang="it-IT" dirty="0"/>
              <a:t> and </a:t>
            </a:r>
            <a:r>
              <a:rPr lang="it-IT" dirty="0" err="1" smtClean="0"/>
              <a:t>viruses</a:t>
            </a:r>
            <a:r>
              <a:rPr lang="it-IT" dirty="0" smtClean="0"/>
              <a:t> are </a:t>
            </a:r>
            <a:r>
              <a:rPr lang="it-IT" dirty="0" err="1" smtClean="0"/>
              <a:t>also</a:t>
            </a:r>
            <a:r>
              <a:rPr lang="it-IT" dirty="0" smtClean="0"/>
              <a:t> </a:t>
            </a:r>
            <a:r>
              <a:rPr lang="it-IT" dirty="0" err="1" smtClean="0"/>
              <a:t>present</a:t>
            </a:r>
            <a:endParaRPr lang="en-US" dirty="0" smtClean="0"/>
          </a:p>
          <a:p>
            <a:r>
              <a:rPr lang="en-US" dirty="0" smtClean="0"/>
              <a:t>STRICTLY ANAEROBIC</a:t>
            </a:r>
          </a:p>
          <a:p>
            <a:pPr lvl="1"/>
            <a:r>
              <a:rPr lang="en-US" dirty="0" smtClean="0"/>
              <a:t>FERMENTING metabolism </a:t>
            </a:r>
            <a:r>
              <a:rPr lang="en-US" dirty="0" smtClean="0">
                <a:sym typeface="Wingdings"/>
              </a:rPr>
              <a:t> no oxygen </a:t>
            </a:r>
            <a:r>
              <a:rPr lang="en-US" dirty="0" err="1" smtClean="0">
                <a:sym typeface="Wingdings"/>
              </a:rPr>
              <a:t>consumtion</a:t>
            </a:r>
            <a:r>
              <a:rPr lang="en-US" dirty="0" smtClean="0">
                <a:sym typeface="Wingdings"/>
              </a:rPr>
              <a:t>, no water generation, BUT other end products</a:t>
            </a:r>
          </a:p>
          <a:p>
            <a:pPr lvl="1"/>
            <a:r>
              <a:rPr lang="en-US" dirty="0" smtClean="0">
                <a:sym typeface="Wingdings"/>
              </a:rPr>
              <a:t>Some species are aerobic, living in the crypts of the epithelium</a:t>
            </a:r>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9</a:t>
            </a:fld>
            <a:endParaRPr lang="it-IT"/>
          </a:p>
        </p:txBody>
      </p:sp>
    </p:spTree>
    <p:extLst>
      <p:ext uri="{BB962C8B-B14F-4D97-AF65-F5344CB8AC3E}">
        <p14:creationId xmlns:p14="http://schemas.microsoft.com/office/powerpoint/2010/main" val="294301424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8229600" cy="971524"/>
          </a:xfrm>
        </p:spPr>
        <p:txBody>
          <a:bodyPr>
            <a:normAutofit fontScale="90000"/>
          </a:bodyPr>
          <a:lstStyle/>
          <a:p>
            <a:r>
              <a:rPr lang="it-IT" sz="3600" dirty="0" smtClean="0"/>
              <a:t>The </a:t>
            </a:r>
            <a:r>
              <a:rPr lang="it-IT" sz="3600" dirty="0" err="1" smtClean="0"/>
              <a:t>microbial</a:t>
            </a:r>
            <a:r>
              <a:rPr lang="it-IT" sz="3600" dirty="0" smtClean="0"/>
              <a:t> </a:t>
            </a:r>
            <a:r>
              <a:rPr lang="it-IT" sz="3600" dirty="0" err="1" smtClean="0"/>
              <a:t>ecosystem</a:t>
            </a:r>
            <a:r>
              <a:rPr lang="it-IT" sz="3600" dirty="0" smtClean="0"/>
              <a:t> of </a:t>
            </a:r>
            <a:r>
              <a:rPr lang="it-IT" sz="3600" dirty="0" smtClean="0"/>
              <a:t>the human </a:t>
            </a:r>
            <a:r>
              <a:rPr lang="it-IT" sz="3600" dirty="0" err="1" smtClean="0"/>
              <a:t>gut</a:t>
            </a:r>
            <a:r>
              <a:rPr lang="it-IT" sz="3600" dirty="0" smtClean="0"/>
              <a:t/>
            </a:r>
            <a:br>
              <a:rPr lang="it-IT" sz="3600" dirty="0" smtClean="0"/>
            </a:br>
            <a:r>
              <a:rPr lang="it-IT" sz="3600" i="1" dirty="0" err="1" smtClean="0"/>
              <a:t>it</a:t>
            </a:r>
            <a:r>
              <a:rPr lang="it-IT" sz="3600" i="1" dirty="0" smtClean="0"/>
              <a:t> </a:t>
            </a:r>
            <a:r>
              <a:rPr lang="it-IT" sz="3600" i="1" dirty="0" err="1" smtClean="0"/>
              <a:t>varies</a:t>
            </a:r>
            <a:r>
              <a:rPr lang="it-IT" sz="3600" i="1" dirty="0" smtClean="0"/>
              <a:t> </a:t>
            </a:r>
            <a:r>
              <a:rPr lang="it-IT" sz="3600" i="1" dirty="0" err="1" smtClean="0"/>
              <a:t>along</a:t>
            </a:r>
            <a:r>
              <a:rPr lang="it-IT" sz="3600" i="1" dirty="0" smtClean="0"/>
              <a:t> the cranio-</a:t>
            </a:r>
            <a:r>
              <a:rPr lang="it-IT" sz="3600" i="1" dirty="0" err="1" smtClean="0"/>
              <a:t>caudal</a:t>
            </a:r>
            <a:r>
              <a:rPr lang="it-IT" sz="3600" i="1" dirty="0" smtClean="0"/>
              <a:t> </a:t>
            </a:r>
            <a:r>
              <a:rPr lang="it-IT" sz="3600" i="1" dirty="0" err="1" smtClean="0"/>
              <a:t>axis</a:t>
            </a:r>
            <a:endParaRPr lang="it-IT" sz="3600" dirty="0"/>
          </a:p>
        </p:txBody>
      </p:sp>
      <p:pic>
        <p:nvPicPr>
          <p:cNvPr id="5" name="Immagine 4"/>
          <p:cNvPicPr>
            <a:picLocks noChangeAspect="1"/>
          </p:cNvPicPr>
          <p:nvPr/>
        </p:nvPicPr>
        <p:blipFill>
          <a:blip r:embed="rId3"/>
          <a:stretch>
            <a:fillRect/>
          </a:stretch>
        </p:blipFill>
        <p:spPr>
          <a:xfrm>
            <a:off x="762000" y="1246162"/>
            <a:ext cx="7620000" cy="5080000"/>
          </a:xfrm>
          <a:prstGeom prst="rect">
            <a:avLst/>
          </a:prstGeom>
        </p:spPr>
      </p:pic>
      <p:sp>
        <p:nvSpPr>
          <p:cNvPr id="6" name="Segnaposto data 5"/>
          <p:cNvSpPr>
            <a:spLocks noGrp="1"/>
          </p:cNvSpPr>
          <p:nvPr>
            <p:ph type="dt" sz="half" idx="10"/>
          </p:nvPr>
        </p:nvSpPr>
        <p:spPr/>
        <p:txBody>
          <a:bodyPr/>
          <a:lstStyle/>
          <a:p>
            <a:r>
              <a:rPr lang="it-IT" smtClean="0"/>
              <a:t>28/04/2019</a:t>
            </a:r>
            <a:endParaRPr lang="it-IT"/>
          </a:p>
        </p:txBody>
      </p:sp>
      <p:sp>
        <p:nvSpPr>
          <p:cNvPr id="7" name="Segnaposto piè di pagina 6"/>
          <p:cNvSpPr>
            <a:spLocks noGrp="1"/>
          </p:cNvSpPr>
          <p:nvPr>
            <p:ph type="ftr" sz="quarter" idx="11"/>
          </p:nvPr>
        </p:nvSpPr>
        <p:spPr/>
        <p:txBody>
          <a:bodyPr/>
          <a:lstStyle/>
          <a:p>
            <a:r>
              <a:rPr lang="it-IT" smtClean="0"/>
              <a:t>991SV-BIOCHEMISTRY OF AGE RELATED DISEASES     </a:t>
            </a:r>
            <a:endParaRPr lang="it-IT"/>
          </a:p>
        </p:txBody>
      </p:sp>
      <p:sp>
        <p:nvSpPr>
          <p:cNvPr id="8" name="Segnaposto numero diapositiva 7"/>
          <p:cNvSpPr>
            <a:spLocks noGrp="1"/>
          </p:cNvSpPr>
          <p:nvPr>
            <p:ph type="sldNum" sz="quarter" idx="12"/>
          </p:nvPr>
        </p:nvSpPr>
        <p:spPr/>
        <p:txBody>
          <a:bodyPr/>
          <a:lstStyle/>
          <a:p>
            <a:fld id="{30DB6A90-97F3-8744-A3C4-05CF671A0932}" type="slidenum">
              <a:rPr lang="it-IT" smtClean="0"/>
              <a:t>10</a:t>
            </a:fld>
            <a:endParaRPr lang="it-IT"/>
          </a:p>
        </p:txBody>
      </p:sp>
    </p:spTree>
    <p:extLst>
      <p:ext uri="{BB962C8B-B14F-4D97-AF65-F5344CB8AC3E}">
        <p14:creationId xmlns:p14="http://schemas.microsoft.com/office/powerpoint/2010/main" val="25941031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a:t>gut</a:t>
            </a:r>
            <a:r>
              <a:rPr lang="it-IT" dirty="0"/>
              <a:t> </a:t>
            </a:r>
            <a:r>
              <a:rPr lang="it-IT" dirty="0" err="1"/>
              <a:t>microbial</a:t>
            </a:r>
            <a:r>
              <a:rPr lang="it-IT" dirty="0"/>
              <a:t> community</a:t>
            </a:r>
          </a:p>
        </p:txBody>
      </p:sp>
      <p:sp>
        <p:nvSpPr>
          <p:cNvPr id="3" name="Segnaposto contenuto 2"/>
          <p:cNvSpPr>
            <a:spLocks noGrp="1"/>
          </p:cNvSpPr>
          <p:nvPr>
            <p:ph idx="1"/>
          </p:nvPr>
        </p:nvSpPr>
        <p:spPr/>
        <p:txBody>
          <a:bodyPr>
            <a:normAutofit/>
          </a:bodyPr>
          <a:lstStyle/>
          <a:p>
            <a:pPr marL="0" lvl="1" indent="0" algn="ctr">
              <a:buNone/>
            </a:pPr>
            <a:r>
              <a:rPr lang="it-IT" sz="3200" b="1" dirty="0"/>
              <a:t>FIVE PHYLA </a:t>
            </a:r>
            <a:endParaRPr lang="it-IT" sz="3200" b="1" dirty="0"/>
          </a:p>
          <a:p>
            <a:pPr marL="0" lvl="1" indent="0" algn="ctr">
              <a:buNone/>
            </a:pPr>
            <a:endParaRPr lang="it-IT" dirty="0" smtClean="0"/>
          </a:p>
          <a:p>
            <a:pPr marL="341904" lvl="1" indent="-341904">
              <a:buFont typeface="Arial"/>
              <a:buChar char="•"/>
            </a:pPr>
            <a:r>
              <a:rPr lang="it-IT" b="1" i="1" dirty="0" err="1" smtClean="0"/>
              <a:t>Bacteroidetes</a:t>
            </a:r>
            <a:endParaRPr lang="it-IT" b="1" i="1" dirty="0"/>
          </a:p>
          <a:p>
            <a:pPr marL="341904" lvl="1" indent="-341904">
              <a:buFont typeface="Arial"/>
              <a:buChar char="•"/>
            </a:pPr>
            <a:r>
              <a:rPr lang="it-IT" b="1" i="1" dirty="0" err="1" smtClean="0"/>
              <a:t>Firmicutes</a:t>
            </a:r>
            <a:endParaRPr lang="it-IT" b="1" i="1" dirty="0" smtClean="0"/>
          </a:p>
          <a:p>
            <a:pPr marL="341904" lvl="1" indent="-341904">
              <a:buFont typeface="Arial"/>
              <a:buChar char="•"/>
            </a:pPr>
            <a:r>
              <a:rPr lang="it-IT" i="1" dirty="0" err="1" smtClean="0"/>
              <a:t>Actinobacteria</a:t>
            </a:r>
            <a:endParaRPr lang="it-IT" i="1" dirty="0"/>
          </a:p>
          <a:p>
            <a:pPr marL="341904" lvl="1" indent="-341904">
              <a:buFont typeface="Arial"/>
              <a:buChar char="•"/>
            </a:pPr>
            <a:r>
              <a:rPr lang="it-IT" b="1" i="1" dirty="0" err="1" smtClean="0"/>
              <a:t>Proteobacteria</a:t>
            </a:r>
            <a:endParaRPr lang="it-IT" b="1" i="1" dirty="0"/>
          </a:p>
          <a:p>
            <a:pPr marL="341904" lvl="1" indent="-341904">
              <a:buFont typeface="Arial"/>
              <a:buChar char="•"/>
            </a:pPr>
            <a:r>
              <a:rPr lang="it-IT" i="1" dirty="0" err="1" smtClean="0"/>
              <a:t>Verrucomicrobia</a:t>
            </a:r>
            <a:endParaRPr lang="it-IT" i="1" dirty="0"/>
          </a:p>
          <a:p>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11</a:t>
            </a:fld>
            <a:endParaRPr lang="it-IT"/>
          </a:p>
        </p:txBody>
      </p:sp>
    </p:spTree>
    <p:extLst>
      <p:ext uri="{BB962C8B-B14F-4D97-AF65-F5344CB8AC3E}">
        <p14:creationId xmlns:p14="http://schemas.microsoft.com/office/powerpoint/2010/main" val="200264555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1" algn="ctr" defTabSz="455872" rtl="0">
              <a:spcBef>
                <a:spcPct val="0"/>
              </a:spcBef>
            </a:pPr>
            <a:r>
              <a:rPr lang="it-IT" sz="4000" dirty="0" err="1"/>
              <a:t>Bacteroidetes</a:t>
            </a:r>
            <a:endParaRPr lang="it-IT" sz="4000" dirty="0"/>
          </a:p>
        </p:txBody>
      </p:sp>
      <p:sp>
        <p:nvSpPr>
          <p:cNvPr id="3" name="Segnaposto contenuto 2"/>
          <p:cNvSpPr>
            <a:spLocks noGrp="1"/>
          </p:cNvSpPr>
          <p:nvPr>
            <p:ph idx="1"/>
          </p:nvPr>
        </p:nvSpPr>
        <p:spPr/>
        <p:txBody>
          <a:bodyPr>
            <a:normAutofit/>
          </a:bodyPr>
          <a:lstStyle/>
          <a:p>
            <a:pPr marL="0" indent="0" algn="ctr">
              <a:buNone/>
            </a:pPr>
            <a:r>
              <a:rPr lang="it-IT" b="1" dirty="0" smtClean="0"/>
              <a:t>Genera</a:t>
            </a:r>
          </a:p>
          <a:p>
            <a:r>
              <a:rPr lang="it-IT" b="1" i="1" dirty="0" err="1" smtClean="0"/>
              <a:t>Bacteroides</a:t>
            </a:r>
            <a:endParaRPr lang="it-IT" b="1" i="1" dirty="0"/>
          </a:p>
          <a:p>
            <a:r>
              <a:rPr lang="it-IT" b="1" i="1" dirty="0" err="1"/>
              <a:t>Prevotella</a:t>
            </a:r>
            <a:r>
              <a:rPr lang="it-IT" b="1" i="1" dirty="0"/>
              <a:t> </a:t>
            </a:r>
            <a:endParaRPr lang="it-IT" b="1" i="1" dirty="0" smtClean="0"/>
          </a:p>
          <a:p>
            <a:r>
              <a:rPr lang="it-IT" i="1" dirty="0" err="1" smtClean="0"/>
              <a:t>Xylanibacter</a:t>
            </a:r>
            <a:endParaRPr lang="it-IT" i="1" dirty="0"/>
          </a:p>
          <a:p>
            <a:endParaRPr lang="it-IT" dirty="0" smtClean="0"/>
          </a:p>
          <a:p>
            <a:pPr marL="0" indent="0" algn="ctr">
              <a:buNone/>
            </a:pPr>
            <a:r>
              <a:rPr lang="it-IT" dirty="0" err="1" smtClean="0"/>
              <a:t>They</a:t>
            </a:r>
            <a:r>
              <a:rPr lang="it-IT" dirty="0" smtClean="0"/>
              <a:t> </a:t>
            </a:r>
            <a:r>
              <a:rPr lang="it-IT" dirty="0" err="1" smtClean="0"/>
              <a:t>degrade</a:t>
            </a:r>
            <a:r>
              <a:rPr lang="it-IT" dirty="0" smtClean="0"/>
              <a:t> </a:t>
            </a:r>
            <a:r>
              <a:rPr lang="it-IT" dirty="0" err="1" smtClean="0"/>
              <a:t>fiber</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12</a:t>
            </a:fld>
            <a:endParaRPr lang="it-IT"/>
          </a:p>
        </p:txBody>
      </p:sp>
    </p:spTree>
    <p:extLst>
      <p:ext uri="{BB962C8B-B14F-4D97-AF65-F5344CB8AC3E}">
        <p14:creationId xmlns:p14="http://schemas.microsoft.com/office/powerpoint/2010/main" val="34792836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lvl="1" algn="ctr" defTabSz="455872" rtl="0">
              <a:spcBef>
                <a:spcPct val="0"/>
              </a:spcBef>
            </a:pPr>
            <a:r>
              <a:rPr lang="it-IT" sz="4000" dirty="0" err="1"/>
              <a:t>Firmicutes</a:t>
            </a:r>
            <a:endParaRPr lang="it-IT" sz="4000" dirty="0"/>
          </a:p>
        </p:txBody>
      </p:sp>
      <p:sp>
        <p:nvSpPr>
          <p:cNvPr id="3" name="Segnaposto contenuto 2"/>
          <p:cNvSpPr>
            <a:spLocks noGrp="1"/>
          </p:cNvSpPr>
          <p:nvPr>
            <p:ph idx="1"/>
          </p:nvPr>
        </p:nvSpPr>
        <p:spPr/>
        <p:txBody>
          <a:bodyPr>
            <a:normAutofit/>
          </a:bodyPr>
          <a:lstStyle/>
          <a:p>
            <a:pPr marL="0" indent="0" algn="ctr">
              <a:buNone/>
            </a:pPr>
            <a:r>
              <a:rPr lang="it-IT" b="1" dirty="0" smtClean="0"/>
              <a:t>Genera</a:t>
            </a:r>
          </a:p>
          <a:p>
            <a:r>
              <a:rPr lang="it-IT" i="1" dirty="0" err="1" smtClean="0"/>
              <a:t>Clostridium</a:t>
            </a:r>
            <a:endParaRPr lang="it-IT" i="1" dirty="0"/>
          </a:p>
          <a:p>
            <a:r>
              <a:rPr lang="it-IT" i="1" dirty="0" err="1"/>
              <a:t>Lactobacillus</a:t>
            </a:r>
            <a:endParaRPr lang="it-IT" i="1" dirty="0"/>
          </a:p>
          <a:p>
            <a:r>
              <a:rPr lang="it-IT" i="1" dirty="0" err="1"/>
              <a:t>Ruminococcus</a:t>
            </a:r>
            <a:endParaRPr lang="it-IT" i="1" dirty="0"/>
          </a:p>
          <a:p>
            <a:r>
              <a:rPr lang="it-IT" i="1" dirty="0" err="1" smtClean="0"/>
              <a:t>Eubacterium</a:t>
            </a:r>
            <a:r>
              <a:rPr lang="it-IT" i="1" dirty="0" smtClean="0"/>
              <a:t> </a:t>
            </a:r>
            <a:r>
              <a:rPr lang="it-IT" dirty="0" smtClean="0"/>
              <a:t>(</a:t>
            </a:r>
            <a:r>
              <a:rPr lang="it-IT" dirty="0" err="1"/>
              <a:t>butyrate</a:t>
            </a:r>
            <a:r>
              <a:rPr lang="it-IT" dirty="0"/>
              <a:t> </a:t>
            </a:r>
            <a:r>
              <a:rPr lang="it-IT" dirty="0" smtClean="0"/>
              <a:t>producer)</a:t>
            </a:r>
            <a:endParaRPr lang="it-IT" dirty="0"/>
          </a:p>
          <a:p>
            <a:r>
              <a:rPr lang="it-IT" i="1" dirty="0" err="1"/>
              <a:t>Fecalibacterium</a:t>
            </a:r>
            <a:r>
              <a:rPr lang="it-IT" dirty="0"/>
              <a:t> (</a:t>
            </a:r>
            <a:r>
              <a:rPr lang="it-IT" dirty="0" err="1"/>
              <a:t>butyrate</a:t>
            </a:r>
            <a:r>
              <a:rPr lang="it-IT" dirty="0"/>
              <a:t> producer</a:t>
            </a:r>
            <a:r>
              <a:rPr lang="it-IT" dirty="0" smtClean="0"/>
              <a:t>)</a:t>
            </a:r>
            <a:endParaRPr lang="it-IT" dirty="0"/>
          </a:p>
          <a:p>
            <a:r>
              <a:rPr lang="it-IT" i="1" dirty="0" err="1" smtClean="0"/>
              <a:t>Roseburia</a:t>
            </a:r>
            <a:r>
              <a:rPr lang="it-IT" dirty="0" smtClean="0"/>
              <a:t> </a:t>
            </a:r>
            <a:r>
              <a:rPr lang="it-IT" dirty="0"/>
              <a:t>(</a:t>
            </a:r>
            <a:r>
              <a:rPr lang="it-IT" dirty="0" err="1"/>
              <a:t>butyrate</a:t>
            </a:r>
            <a:r>
              <a:rPr lang="it-IT" dirty="0"/>
              <a:t> producer)</a:t>
            </a:r>
          </a:p>
          <a:p>
            <a:pPr marL="0" indent="0">
              <a:buNone/>
            </a:pPr>
            <a:endParaRPr lang="it-IT" i="1" dirty="0"/>
          </a:p>
          <a:p>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13</a:t>
            </a:fld>
            <a:endParaRPr lang="it-IT"/>
          </a:p>
        </p:txBody>
      </p:sp>
    </p:spTree>
    <p:extLst>
      <p:ext uri="{BB962C8B-B14F-4D97-AF65-F5344CB8AC3E}">
        <p14:creationId xmlns:p14="http://schemas.microsoft.com/office/powerpoint/2010/main" val="12326033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6514"/>
            <a:ext cx="8229600" cy="1143000"/>
          </a:xfrm>
        </p:spPr>
        <p:txBody>
          <a:bodyPr>
            <a:normAutofit/>
          </a:bodyPr>
          <a:lstStyle/>
          <a:p>
            <a:pPr marL="341904" lvl="1" indent="-341904" algn="ctr"/>
            <a:r>
              <a:rPr lang="it-IT" sz="4000" kern="1200" dirty="0" err="1">
                <a:solidFill>
                  <a:schemeClr val="tx1"/>
                </a:solidFill>
                <a:latin typeface="+mn-lt"/>
                <a:ea typeface="+mn-ea"/>
                <a:cs typeface="+mn-cs"/>
              </a:rPr>
              <a:t>Actinobacteria</a:t>
            </a:r>
            <a:endParaRPr lang="it-IT" sz="4000" kern="1200" dirty="0">
              <a:solidFill>
                <a:schemeClr val="tx1"/>
              </a:solidFill>
              <a:latin typeface="+mn-lt"/>
              <a:ea typeface="+mn-ea"/>
              <a:cs typeface="+mn-cs"/>
            </a:endParaRPr>
          </a:p>
        </p:txBody>
      </p:sp>
      <p:sp>
        <p:nvSpPr>
          <p:cNvPr id="3" name="Segnaposto contenuto 2"/>
          <p:cNvSpPr>
            <a:spLocks noGrp="1"/>
          </p:cNvSpPr>
          <p:nvPr>
            <p:ph idx="1"/>
          </p:nvPr>
        </p:nvSpPr>
        <p:spPr>
          <a:xfrm>
            <a:off x="457200" y="1029532"/>
            <a:ext cx="8229600" cy="1435674"/>
          </a:xfrm>
        </p:spPr>
        <p:txBody>
          <a:bodyPr>
            <a:normAutofit/>
          </a:bodyPr>
          <a:lstStyle/>
          <a:p>
            <a:pPr marL="0" indent="0" algn="ctr">
              <a:buNone/>
            </a:pPr>
            <a:r>
              <a:rPr lang="it-IT" b="1" dirty="0" smtClean="0"/>
              <a:t>Genera</a:t>
            </a:r>
          </a:p>
          <a:p>
            <a:r>
              <a:rPr lang="it-IT" i="1" dirty="0" err="1" smtClean="0"/>
              <a:t>Bifidobacterium</a:t>
            </a:r>
            <a:r>
              <a:rPr lang="it-IT" dirty="0"/>
              <a:t> </a:t>
            </a:r>
            <a:r>
              <a:rPr lang="it-IT" dirty="0" smtClean="0"/>
              <a:t>(</a:t>
            </a:r>
            <a:r>
              <a:rPr lang="it-IT" dirty="0" err="1" smtClean="0"/>
              <a:t>used</a:t>
            </a:r>
            <a:r>
              <a:rPr lang="it-IT" dirty="0" smtClean="0"/>
              <a:t> </a:t>
            </a:r>
            <a:r>
              <a:rPr lang="it-IT" dirty="0" err="1" smtClean="0"/>
              <a:t>as</a:t>
            </a:r>
            <a:r>
              <a:rPr lang="it-IT" dirty="0" smtClean="0"/>
              <a:t> a </a:t>
            </a:r>
            <a:r>
              <a:rPr lang="it-IT" dirty="0" err="1" smtClean="0"/>
              <a:t>probiotic</a:t>
            </a:r>
            <a:r>
              <a:rPr lang="it-IT" dirty="0" smtClean="0"/>
              <a:t>)</a:t>
            </a:r>
            <a:endParaRPr lang="it-IT" dirty="0"/>
          </a:p>
        </p:txBody>
      </p:sp>
      <p:sp>
        <p:nvSpPr>
          <p:cNvPr id="4" name="Titolo 1"/>
          <p:cNvSpPr txBox="1">
            <a:spLocks/>
          </p:cNvSpPr>
          <p:nvPr/>
        </p:nvSpPr>
        <p:spPr>
          <a:xfrm>
            <a:off x="576276" y="2348564"/>
            <a:ext cx="8229600" cy="1143000"/>
          </a:xfrm>
          <a:prstGeom prst="rect">
            <a:avLst/>
          </a:prstGeom>
        </p:spPr>
        <p:txBody>
          <a:bodyPr vert="horz" lIns="91164" tIns="45584" rIns="91164" bIns="45584"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1904" lvl="1" indent="-341904" algn="ctr"/>
            <a:r>
              <a:rPr lang="it-IT" sz="4000" dirty="0" err="1"/>
              <a:t>Proteobacteria</a:t>
            </a:r>
            <a:endParaRPr lang="it-IT" sz="4000" dirty="0"/>
          </a:p>
        </p:txBody>
      </p:sp>
      <p:sp>
        <p:nvSpPr>
          <p:cNvPr id="5" name="Segnaposto contenuto 2"/>
          <p:cNvSpPr txBox="1">
            <a:spLocks/>
          </p:cNvSpPr>
          <p:nvPr/>
        </p:nvSpPr>
        <p:spPr>
          <a:xfrm>
            <a:off x="609600" y="3323303"/>
            <a:ext cx="8229600" cy="1435674"/>
          </a:xfrm>
          <a:prstGeom prst="rect">
            <a:avLst/>
          </a:prstGeom>
        </p:spPr>
        <p:txBody>
          <a:bodyPr vert="horz" lIns="91164" tIns="45584" rIns="91164" bIns="45584"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b="1" dirty="0" smtClean="0"/>
              <a:t>Genera</a:t>
            </a:r>
          </a:p>
          <a:p>
            <a:r>
              <a:rPr lang="it-IT" i="1" dirty="0"/>
              <a:t>Escherichia </a:t>
            </a:r>
          </a:p>
          <a:p>
            <a:r>
              <a:rPr lang="it-IT" i="1" dirty="0" err="1" smtClean="0"/>
              <a:t>Desulfovibrio</a:t>
            </a:r>
            <a:endParaRPr lang="it-IT" i="1" dirty="0"/>
          </a:p>
        </p:txBody>
      </p:sp>
      <p:sp>
        <p:nvSpPr>
          <p:cNvPr id="6" name="Titolo 1"/>
          <p:cNvSpPr txBox="1">
            <a:spLocks/>
          </p:cNvSpPr>
          <p:nvPr/>
        </p:nvSpPr>
        <p:spPr>
          <a:xfrm>
            <a:off x="457200" y="4448332"/>
            <a:ext cx="8229600" cy="1143000"/>
          </a:xfrm>
          <a:prstGeom prst="rect">
            <a:avLst/>
          </a:prstGeom>
        </p:spPr>
        <p:txBody>
          <a:bodyPr vert="horz" lIns="91164" tIns="45584" rIns="91164" bIns="45584"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1904" lvl="1" indent="-341904" algn="ctr"/>
            <a:r>
              <a:rPr lang="it-IT" sz="4000" dirty="0" err="1"/>
              <a:t>Verrucomicrobia</a:t>
            </a:r>
            <a:endParaRPr lang="it-IT" sz="4000" dirty="0"/>
          </a:p>
        </p:txBody>
      </p:sp>
      <p:sp>
        <p:nvSpPr>
          <p:cNvPr id="7" name="Segnaposto contenuto 2"/>
          <p:cNvSpPr txBox="1">
            <a:spLocks/>
          </p:cNvSpPr>
          <p:nvPr/>
        </p:nvSpPr>
        <p:spPr>
          <a:xfrm>
            <a:off x="609600" y="5412806"/>
            <a:ext cx="8229600" cy="1435674"/>
          </a:xfrm>
          <a:prstGeom prst="rect">
            <a:avLst/>
          </a:prstGeom>
        </p:spPr>
        <p:txBody>
          <a:bodyPr vert="horz" lIns="91164" tIns="45584" rIns="91164" bIns="45584"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b="1" dirty="0" smtClean="0"/>
              <a:t>Genera</a:t>
            </a:r>
          </a:p>
          <a:p>
            <a:r>
              <a:rPr lang="it-IT" i="1" dirty="0" err="1"/>
              <a:t>Akkermansia</a:t>
            </a:r>
            <a:r>
              <a:rPr lang="it-IT" i="1" dirty="0" smtClean="0"/>
              <a:t> </a:t>
            </a:r>
            <a:r>
              <a:rPr lang="it-IT" dirty="0" smtClean="0"/>
              <a:t>(</a:t>
            </a:r>
            <a:r>
              <a:rPr lang="it-IT" dirty="0" err="1" smtClean="0"/>
              <a:t>degrades</a:t>
            </a:r>
            <a:r>
              <a:rPr lang="it-IT" dirty="0" smtClean="0"/>
              <a:t> </a:t>
            </a:r>
            <a:r>
              <a:rPr lang="it-IT" dirty="0" err="1" smtClean="0"/>
              <a:t>mucus</a:t>
            </a:r>
            <a:r>
              <a:rPr lang="it-IT" dirty="0" smtClean="0"/>
              <a:t>)</a:t>
            </a:r>
            <a:endParaRPr lang="it-IT" i="1" dirty="0"/>
          </a:p>
        </p:txBody>
      </p:sp>
      <p:sp>
        <p:nvSpPr>
          <p:cNvPr id="8" name="Segnaposto data 7"/>
          <p:cNvSpPr>
            <a:spLocks noGrp="1"/>
          </p:cNvSpPr>
          <p:nvPr>
            <p:ph type="dt" sz="half" idx="10"/>
          </p:nvPr>
        </p:nvSpPr>
        <p:spPr/>
        <p:txBody>
          <a:bodyPr/>
          <a:lstStyle/>
          <a:p>
            <a:r>
              <a:rPr lang="it-IT" smtClean="0"/>
              <a:t>28/04/2019</a:t>
            </a:r>
            <a:endParaRPr lang="it-IT"/>
          </a:p>
        </p:txBody>
      </p:sp>
      <p:sp>
        <p:nvSpPr>
          <p:cNvPr id="9" name="Segnaposto piè di pagina 8"/>
          <p:cNvSpPr>
            <a:spLocks noGrp="1"/>
          </p:cNvSpPr>
          <p:nvPr>
            <p:ph type="ftr" sz="quarter" idx="11"/>
          </p:nvPr>
        </p:nvSpPr>
        <p:spPr/>
        <p:txBody>
          <a:bodyPr/>
          <a:lstStyle/>
          <a:p>
            <a:r>
              <a:rPr lang="it-IT" smtClean="0"/>
              <a:t>991SV-BIOCHEMISTRY OF AGE RELATED DISEASES     </a:t>
            </a:r>
            <a:endParaRPr lang="it-IT"/>
          </a:p>
        </p:txBody>
      </p:sp>
      <p:sp>
        <p:nvSpPr>
          <p:cNvPr id="10" name="Segnaposto numero diapositiva 9"/>
          <p:cNvSpPr>
            <a:spLocks noGrp="1"/>
          </p:cNvSpPr>
          <p:nvPr>
            <p:ph type="sldNum" sz="quarter" idx="12"/>
          </p:nvPr>
        </p:nvSpPr>
        <p:spPr/>
        <p:txBody>
          <a:bodyPr/>
          <a:lstStyle/>
          <a:p>
            <a:fld id="{30DB6A90-97F3-8744-A3C4-05CF671A0932}" type="slidenum">
              <a:rPr lang="it-IT" smtClean="0"/>
              <a:t>14</a:t>
            </a:fld>
            <a:endParaRPr lang="it-IT"/>
          </a:p>
        </p:txBody>
      </p:sp>
    </p:spTree>
    <p:extLst>
      <p:ext uri="{BB962C8B-B14F-4D97-AF65-F5344CB8AC3E}">
        <p14:creationId xmlns:p14="http://schemas.microsoft.com/office/powerpoint/2010/main" val="31008421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Enterotypes</a:t>
            </a:r>
            <a:endParaRPr lang="it-IT" dirty="0"/>
          </a:p>
        </p:txBody>
      </p:sp>
      <p:sp>
        <p:nvSpPr>
          <p:cNvPr id="3" name="Segnaposto contenuto 2"/>
          <p:cNvSpPr>
            <a:spLocks noGrp="1"/>
          </p:cNvSpPr>
          <p:nvPr>
            <p:ph idx="1"/>
          </p:nvPr>
        </p:nvSpPr>
        <p:spPr/>
        <p:txBody>
          <a:bodyPr>
            <a:normAutofit lnSpcReduction="10000"/>
          </a:bodyPr>
          <a:lstStyle/>
          <a:p>
            <a:r>
              <a:rPr lang="it-IT" dirty="0" err="1" smtClean="0"/>
              <a:t>Each</a:t>
            </a:r>
            <a:r>
              <a:rPr lang="it-IT" dirty="0" smtClean="0"/>
              <a:t> </a:t>
            </a:r>
            <a:r>
              <a:rPr lang="it-IT" dirty="0" err="1"/>
              <a:t>individual</a:t>
            </a:r>
            <a:r>
              <a:rPr lang="it-IT" dirty="0"/>
              <a:t> </a:t>
            </a:r>
            <a:r>
              <a:rPr lang="it-IT" dirty="0" smtClean="0"/>
              <a:t>can be </a:t>
            </a:r>
            <a:r>
              <a:rPr lang="it-IT" dirty="0" err="1"/>
              <a:t>grouped</a:t>
            </a:r>
            <a:r>
              <a:rPr lang="it-IT" dirty="0"/>
              <a:t> </a:t>
            </a:r>
            <a:r>
              <a:rPr lang="it-IT" dirty="0" err="1"/>
              <a:t>into</a:t>
            </a:r>
            <a:r>
              <a:rPr lang="it-IT" dirty="0"/>
              <a:t> </a:t>
            </a:r>
            <a:r>
              <a:rPr lang="it-IT" dirty="0" err="1"/>
              <a:t>one</a:t>
            </a:r>
            <a:r>
              <a:rPr lang="it-IT" dirty="0"/>
              <a:t> of </a:t>
            </a:r>
            <a:r>
              <a:rPr lang="it-IT" dirty="0" err="1"/>
              <a:t>three</a:t>
            </a:r>
            <a:r>
              <a:rPr lang="it-IT" dirty="0"/>
              <a:t> </a:t>
            </a:r>
            <a:r>
              <a:rPr lang="it-IT" dirty="0" err="1"/>
              <a:t>bacterial</a:t>
            </a:r>
            <a:r>
              <a:rPr lang="it-IT" dirty="0"/>
              <a:t> clusters </a:t>
            </a:r>
            <a:r>
              <a:rPr lang="it-IT" dirty="0" err="1"/>
              <a:t>called</a:t>
            </a:r>
            <a:r>
              <a:rPr lang="it-IT" dirty="0"/>
              <a:t> </a:t>
            </a:r>
            <a:r>
              <a:rPr lang="it-IT" dirty="0" err="1" smtClean="0"/>
              <a:t>enterotypes</a:t>
            </a:r>
            <a:r>
              <a:rPr lang="it-IT" dirty="0" smtClean="0"/>
              <a:t>, </a:t>
            </a:r>
            <a:r>
              <a:rPr lang="it-IT" dirty="0" err="1" smtClean="0"/>
              <a:t>according</a:t>
            </a:r>
            <a:r>
              <a:rPr lang="it-IT" dirty="0" smtClean="0"/>
              <a:t> to the relative </a:t>
            </a:r>
            <a:r>
              <a:rPr lang="it-IT" dirty="0" err="1" smtClean="0"/>
              <a:t>abundance</a:t>
            </a:r>
            <a:r>
              <a:rPr lang="it-IT" dirty="0" smtClean="0"/>
              <a:t> of the </a:t>
            </a:r>
            <a:r>
              <a:rPr lang="it-IT" dirty="0"/>
              <a:t>genera </a:t>
            </a:r>
            <a:endParaRPr lang="it-IT" dirty="0" smtClean="0"/>
          </a:p>
          <a:p>
            <a:pPr lvl="1"/>
            <a:r>
              <a:rPr lang="it-IT" dirty="0" err="1" smtClean="0"/>
              <a:t>Bacteroides</a:t>
            </a:r>
            <a:r>
              <a:rPr lang="it-IT" dirty="0"/>
              <a:t>,</a:t>
            </a:r>
          </a:p>
          <a:p>
            <a:pPr lvl="1"/>
            <a:r>
              <a:rPr lang="it-IT" dirty="0" err="1"/>
              <a:t>Prevotella</a:t>
            </a:r>
            <a:r>
              <a:rPr lang="it-IT" dirty="0"/>
              <a:t> </a:t>
            </a:r>
            <a:endParaRPr lang="it-IT" dirty="0" smtClean="0"/>
          </a:p>
          <a:p>
            <a:pPr lvl="1"/>
            <a:r>
              <a:rPr lang="it-IT" dirty="0" err="1" smtClean="0"/>
              <a:t>Ruminococcus</a:t>
            </a:r>
            <a:endParaRPr lang="it-IT" dirty="0"/>
          </a:p>
          <a:p>
            <a:r>
              <a:rPr lang="it-IT" dirty="0" err="1" smtClean="0"/>
              <a:t>Colonisation</a:t>
            </a:r>
            <a:r>
              <a:rPr lang="it-IT" dirty="0" smtClean="0"/>
              <a:t> </a:t>
            </a:r>
            <a:r>
              <a:rPr lang="it-IT" dirty="0" err="1" smtClean="0"/>
              <a:t>is</a:t>
            </a:r>
            <a:r>
              <a:rPr lang="it-IT" dirty="0" smtClean="0"/>
              <a:t> </a:t>
            </a:r>
            <a:r>
              <a:rPr lang="it-IT" dirty="0" err="1" smtClean="0"/>
              <a:t>restricted</a:t>
            </a:r>
            <a:r>
              <a:rPr lang="it-IT" dirty="0" smtClean="0"/>
              <a:t> by </a:t>
            </a:r>
            <a:r>
              <a:rPr lang="it-IT" dirty="0" err="1" smtClean="0"/>
              <a:t>competition</a:t>
            </a:r>
            <a:r>
              <a:rPr lang="it-IT" dirty="0" smtClean="0"/>
              <a:t> for </a:t>
            </a:r>
            <a:r>
              <a:rPr lang="it-IT" dirty="0" err="1" smtClean="0"/>
              <a:t>nutrients</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15</a:t>
            </a:fld>
            <a:endParaRPr lang="it-IT"/>
          </a:p>
        </p:txBody>
      </p:sp>
    </p:spTree>
    <p:extLst>
      <p:ext uri="{BB962C8B-B14F-4D97-AF65-F5344CB8AC3E}">
        <p14:creationId xmlns:p14="http://schemas.microsoft.com/office/powerpoint/2010/main" val="23131043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dirty="0" err="1" smtClean="0"/>
              <a:t>Each</a:t>
            </a:r>
            <a:r>
              <a:rPr lang="it-IT" dirty="0" smtClean="0"/>
              <a:t> </a:t>
            </a:r>
            <a:r>
              <a:rPr lang="it-IT" dirty="0"/>
              <a:t>of </a:t>
            </a:r>
            <a:r>
              <a:rPr lang="it-IT" dirty="0" err="1"/>
              <a:t>us</a:t>
            </a:r>
            <a:r>
              <a:rPr lang="it-IT" dirty="0"/>
              <a:t> </a:t>
            </a:r>
            <a:r>
              <a:rPr lang="it-IT" dirty="0" err="1"/>
              <a:t>may</a:t>
            </a:r>
            <a:r>
              <a:rPr lang="it-IT" dirty="0"/>
              <a:t> </a:t>
            </a:r>
            <a:r>
              <a:rPr lang="it-IT" dirty="0" err="1"/>
              <a:t>contain</a:t>
            </a:r>
            <a:r>
              <a:rPr lang="it-IT" dirty="0"/>
              <a:t> </a:t>
            </a:r>
            <a:r>
              <a:rPr lang="it-IT" dirty="0" err="1"/>
              <a:t>one</a:t>
            </a:r>
            <a:r>
              <a:rPr lang="it-IT" dirty="0"/>
              <a:t> of </a:t>
            </a:r>
            <a:r>
              <a:rPr lang="it-IT" dirty="0" err="1" smtClean="0"/>
              <a:t>several</a:t>
            </a:r>
            <a:r>
              <a:rPr lang="it-IT" dirty="0" smtClean="0"/>
              <a:t> (=3) </a:t>
            </a:r>
            <a:r>
              <a:rPr lang="it-IT" dirty="0" err="1"/>
              <a:t>possible</a:t>
            </a:r>
            <a:r>
              <a:rPr lang="it-IT" dirty="0"/>
              <a:t> </a:t>
            </a:r>
            <a:r>
              <a:rPr lang="it-IT" dirty="0" err="1"/>
              <a:t>bacterial</a:t>
            </a:r>
            <a:r>
              <a:rPr lang="it-IT" dirty="0"/>
              <a:t> </a:t>
            </a:r>
            <a:r>
              <a:rPr lang="it-IT" dirty="0" err="1"/>
              <a:t>communities</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16</a:t>
            </a:fld>
            <a:endParaRPr lang="it-IT"/>
          </a:p>
        </p:txBody>
      </p:sp>
      <p:pic>
        <p:nvPicPr>
          <p:cNvPr id="8" name="Immagine 7"/>
          <p:cNvPicPr>
            <a:picLocks noChangeAspect="1"/>
          </p:cNvPicPr>
          <p:nvPr/>
        </p:nvPicPr>
        <p:blipFill>
          <a:blip r:embed="rId3"/>
          <a:stretch>
            <a:fillRect/>
          </a:stretch>
        </p:blipFill>
        <p:spPr>
          <a:xfrm>
            <a:off x="381000" y="1417638"/>
            <a:ext cx="8382000" cy="4940300"/>
          </a:xfrm>
          <a:prstGeom prst="rect">
            <a:avLst/>
          </a:prstGeom>
        </p:spPr>
      </p:pic>
    </p:spTree>
    <p:extLst>
      <p:ext uri="{BB962C8B-B14F-4D97-AF65-F5344CB8AC3E}">
        <p14:creationId xmlns:p14="http://schemas.microsoft.com/office/powerpoint/2010/main" val="36296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a:t>
            </a:r>
            <a:r>
              <a:rPr lang="it-IT" dirty="0" err="1" smtClean="0"/>
              <a:t>gut</a:t>
            </a:r>
            <a:r>
              <a:rPr lang="it-IT" dirty="0" smtClean="0"/>
              <a:t> </a:t>
            </a:r>
            <a:r>
              <a:rPr lang="it-IT" dirty="0" smtClean="0"/>
              <a:t>microbiota </a:t>
            </a:r>
            <a:r>
              <a:rPr lang="it-IT" dirty="0" err="1" smtClean="0"/>
              <a:t>varies</a:t>
            </a:r>
            <a:r>
              <a:rPr lang="it-IT" dirty="0" smtClean="0"/>
              <a:t> with the </a:t>
            </a:r>
            <a:r>
              <a:rPr lang="it-IT" dirty="0" err="1" smtClean="0"/>
              <a:t>diet</a:t>
            </a:r>
            <a:endParaRPr lang="it-IT" dirty="0"/>
          </a:p>
        </p:txBody>
      </p:sp>
      <p:sp>
        <p:nvSpPr>
          <p:cNvPr id="3" name="Segnaposto contenuto 2"/>
          <p:cNvSpPr>
            <a:spLocks noGrp="1"/>
          </p:cNvSpPr>
          <p:nvPr>
            <p:ph idx="1"/>
          </p:nvPr>
        </p:nvSpPr>
        <p:spPr/>
        <p:txBody>
          <a:bodyPr>
            <a:normAutofit fontScale="92500" lnSpcReduction="20000"/>
          </a:bodyPr>
          <a:lstStyle/>
          <a:p>
            <a:r>
              <a:rPr lang="it-IT" dirty="0" err="1" smtClean="0"/>
              <a:t>Any</a:t>
            </a:r>
            <a:r>
              <a:rPr lang="it-IT" dirty="0" smtClean="0"/>
              <a:t> </a:t>
            </a:r>
            <a:r>
              <a:rPr lang="it-IT" dirty="0" err="1"/>
              <a:t>changes</a:t>
            </a:r>
            <a:r>
              <a:rPr lang="it-IT" dirty="0"/>
              <a:t> </a:t>
            </a:r>
            <a:r>
              <a:rPr lang="it-IT" dirty="0" smtClean="0"/>
              <a:t>in the </a:t>
            </a:r>
            <a:r>
              <a:rPr lang="it-IT" dirty="0" err="1"/>
              <a:t>lifestyle</a:t>
            </a:r>
            <a:r>
              <a:rPr lang="it-IT" dirty="0"/>
              <a:t>, </a:t>
            </a:r>
            <a:r>
              <a:rPr lang="it-IT" dirty="0" err="1"/>
              <a:t>diet</a:t>
            </a:r>
            <a:r>
              <a:rPr lang="it-IT" dirty="0"/>
              <a:t>, and </a:t>
            </a:r>
            <a:r>
              <a:rPr lang="it-IT" dirty="0" err="1"/>
              <a:t>environmental</a:t>
            </a:r>
            <a:r>
              <a:rPr lang="it-IT" dirty="0"/>
              <a:t> </a:t>
            </a:r>
            <a:r>
              <a:rPr lang="it-IT" dirty="0" err="1"/>
              <a:t>conditions</a:t>
            </a:r>
            <a:r>
              <a:rPr lang="it-IT" dirty="0"/>
              <a:t> </a:t>
            </a:r>
            <a:r>
              <a:rPr lang="it-IT" b="1" dirty="0" err="1" smtClean="0"/>
              <a:t>directly</a:t>
            </a:r>
            <a:r>
              <a:rPr lang="it-IT" b="1" dirty="0"/>
              <a:t> </a:t>
            </a:r>
            <a:r>
              <a:rPr lang="it-IT" b="1" dirty="0" smtClean="0"/>
              <a:t>modulate </a:t>
            </a:r>
            <a:r>
              <a:rPr lang="it-IT" b="1" dirty="0"/>
              <a:t>the </a:t>
            </a:r>
            <a:r>
              <a:rPr lang="it-IT" b="1" dirty="0" smtClean="0"/>
              <a:t>microbiota</a:t>
            </a:r>
          </a:p>
          <a:p>
            <a:r>
              <a:rPr lang="it-IT" dirty="0"/>
              <a:t>A </a:t>
            </a:r>
            <a:r>
              <a:rPr lang="it-IT" dirty="0" err="1"/>
              <a:t>study</a:t>
            </a:r>
            <a:r>
              <a:rPr lang="it-IT" dirty="0"/>
              <a:t> </a:t>
            </a:r>
            <a:r>
              <a:rPr lang="it-IT" dirty="0" err="1"/>
              <a:t>was</a:t>
            </a:r>
            <a:r>
              <a:rPr lang="it-IT" dirty="0"/>
              <a:t> </a:t>
            </a:r>
            <a:r>
              <a:rPr lang="it-IT" dirty="0" err="1"/>
              <a:t>designed</a:t>
            </a:r>
            <a:r>
              <a:rPr lang="it-IT" dirty="0"/>
              <a:t> to </a:t>
            </a:r>
            <a:r>
              <a:rPr lang="it-IT" dirty="0" smtClean="0"/>
              <a:t>compare the </a:t>
            </a:r>
            <a:r>
              <a:rPr lang="it-IT" dirty="0"/>
              <a:t>microbiota of the </a:t>
            </a:r>
            <a:r>
              <a:rPr lang="it-IT" dirty="0" err="1"/>
              <a:t>children</a:t>
            </a:r>
            <a:r>
              <a:rPr lang="it-IT" dirty="0"/>
              <a:t> from </a:t>
            </a:r>
            <a:r>
              <a:rPr lang="it-IT" dirty="0" smtClean="0"/>
              <a:t>a RURAL </a:t>
            </a:r>
            <a:r>
              <a:rPr lang="it-IT" dirty="0" err="1"/>
              <a:t>village</a:t>
            </a:r>
            <a:r>
              <a:rPr lang="it-IT" dirty="0"/>
              <a:t> Burkina </a:t>
            </a:r>
            <a:r>
              <a:rPr lang="it-IT" dirty="0" smtClean="0"/>
              <a:t>Faso and </a:t>
            </a:r>
            <a:r>
              <a:rPr lang="it-IT" dirty="0"/>
              <a:t>the </a:t>
            </a:r>
            <a:r>
              <a:rPr lang="it-IT" dirty="0" err="1"/>
              <a:t>children</a:t>
            </a:r>
            <a:r>
              <a:rPr lang="it-IT" dirty="0"/>
              <a:t> </a:t>
            </a:r>
            <a:r>
              <a:rPr lang="it-IT" dirty="0" smtClean="0"/>
              <a:t>from URBAN </a:t>
            </a:r>
            <a:r>
              <a:rPr lang="it-IT" dirty="0" err="1"/>
              <a:t>Italy</a:t>
            </a:r>
            <a:r>
              <a:rPr lang="it-IT" dirty="0"/>
              <a:t> (De Filippo et al. 2010). </a:t>
            </a:r>
            <a:endParaRPr lang="it-IT" dirty="0" smtClean="0"/>
          </a:p>
          <a:p>
            <a:pPr lvl="1"/>
            <a:r>
              <a:rPr lang="it-IT" b="1" dirty="0" err="1" smtClean="0"/>
              <a:t>Till</a:t>
            </a:r>
            <a:r>
              <a:rPr lang="it-IT" b="1" dirty="0"/>
              <a:t> </a:t>
            </a:r>
            <a:r>
              <a:rPr lang="it-IT" b="1" dirty="0" smtClean="0"/>
              <a:t>the </a:t>
            </a:r>
            <a:r>
              <a:rPr lang="it-IT" b="1" dirty="0" err="1"/>
              <a:t>breast-feeding</a:t>
            </a:r>
            <a:r>
              <a:rPr lang="it-IT" b="1" dirty="0"/>
              <a:t> stage, the microbiota of the </a:t>
            </a:r>
            <a:r>
              <a:rPr lang="it-IT" b="1" dirty="0" err="1"/>
              <a:t>two</a:t>
            </a:r>
            <a:r>
              <a:rPr lang="it-IT" b="1" dirty="0"/>
              <a:t> </a:t>
            </a:r>
            <a:r>
              <a:rPr lang="it-IT" b="1" dirty="0" err="1" smtClean="0"/>
              <a:t>populations</a:t>
            </a:r>
            <a:r>
              <a:rPr lang="it-IT" b="1" dirty="0"/>
              <a:t> </a:t>
            </a:r>
            <a:r>
              <a:rPr lang="it-IT" b="1" dirty="0" err="1" smtClean="0"/>
              <a:t>remained</a:t>
            </a:r>
            <a:r>
              <a:rPr lang="it-IT" b="1" dirty="0" smtClean="0"/>
              <a:t> </a:t>
            </a:r>
            <a:r>
              <a:rPr lang="it-IT" b="1" dirty="0" err="1" smtClean="0"/>
              <a:t>same</a:t>
            </a:r>
            <a:endParaRPr lang="it-IT" b="1" dirty="0" smtClean="0"/>
          </a:p>
          <a:p>
            <a:pPr lvl="1"/>
            <a:r>
              <a:rPr lang="it-IT" b="1" dirty="0" err="1" smtClean="0"/>
              <a:t>However</a:t>
            </a:r>
            <a:r>
              <a:rPr lang="it-IT" b="1" dirty="0"/>
              <a:t>, the </a:t>
            </a:r>
            <a:r>
              <a:rPr lang="it-IT" b="1" dirty="0" err="1"/>
              <a:t>introduction</a:t>
            </a:r>
            <a:r>
              <a:rPr lang="it-IT" b="1" dirty="0"/>
              <a:t> of </a:t>
            </a:r>
            <a:r>
              <a:rPr lang="it-IT" b="1" dirty="0" err="1" smtClean="0"/>
              <a:t>solid</a:t>
            </a:r>
            <a:r>
              <a:rPr lang="it-IT" b="1" dirty="0"/>
              <a:t> </a:t>
            </a:r>
            <a:r>
              <a:rPr lang="it-IT" b="1" dirty="0" err="1" smtClean="0"/>
              <a:t>food</a:t>
            </a:r>
            <a:r>
              <a:rPr lang="it-IT" b="1" dirty="0" smtClean="0"/>
              <a:t> </a:t>
            </a:r>
            <a:r>
              <a:rPr lang="it-IT" b="1" dirty="0"/>
              <a:t>in the </a:t>
            </a:r>
            <a:r>
              <a:rPr lang="it-IT" b="1" dirty="0" err="1"/>
              <a:t>diet</a:t>
            </a:r>
            <a:r>
              <a:rPr lang="it-IT" b="1" dirty="0"/>
              <a:t> </a:t>
            </a:r>
            <a:r>
              <a:rPr lang="it-IT" b="1" dirty="0" err="1"/>
              <a:t>changed</a:t>
            </a:r>
            <a:r>
              <a:rPr lang="it-IT" b="1" dirty="0"/>
              <a:t> the </a:t>
            </a:r>
            <a:r>
              <a:rPr lang="it-IT" b="1" dirty="0" smtClean="0"/>
              <a:t>scenario</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17</a:t>
            </a:fld>
            <a:endParaRPr lang="it-IT"/>
          </a:p>
        </p:txBody>
      </p:sp>
    </p:spTree>
    <p:extLst>
      <p:ext uri="{BB962C8B-B14F-4D97-AF65-F5344CB8AC3E}">
        <p14:creationId xmlns:p14="http://schemas.microsoft.com/office/powerpoint/2010/main" val="2467901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168318"/>
            <a:ext cx="8229600" cy="1143000"/>
          </a:xfrm>
        </p:spPr>
        <p:txBody>
          <a:bodyPr>
            <a:noAutofit/>
          </a:bodyPr>
          <a:lstStyle/>
          <a:p>
            <a:r>
              <a:rPr lang="it-IT" sz="3200" dirty="0"/>
              <a:t>High-</a:t>
            </a:r>
            <a:r>
              <a:rPr lang="it-IT" sz="3200" dirty="0" err="1"/>
              <a:t>fiber</a:t>
            </a:r>
            <a:r>
              <a:rPr lang="it-IT" sz="3200" dirty="0"/>
              <a:t> </a:t>
            </a:r>
            <a:r>
              <a:rPr lang="it-IT" sz="3200" dirty="0" err="1"/>
              <a:t>diet</a:t>
            </a:r>
            <a:r>
              <a:rPr lang="it-IT" sz="3200" dirty="0"/>
              <a:t> </a:t>
            </a:r>
            <a:r>
              <a:rPr lang="it-IT" sz="3200" dirty="0" err="1"/>
              <a:t>keeps</a:t>
            </a:r>
            <a:r>
              <a:rPr lang="it-IT" sz="3200" dirty="0"/>
              <a:t> </a:t>
            </a:r>
            <a:r>
              <a:rPr lang="it-IT" sz="3200" dirty="0" err="1"/>
              <a:t>gut</a:t>
            </a:r>
            <a:r>
              <a:rPr lang="it-IT" sz="3200" dirty="0"/>
              <a:t> </a:t>
            </a:r>
            <a:r>
              <a:rPr lang="it-IT" sz="3200" dirty="0" err="1"/>
              <a:t>microbes</a:t>
            </a:r>
            <a:r>
              <a:rPr lang="it-IT" sz="3200" dirty="0"/>
              <a:t> from </a:t>
            </a:r>
            <a:r>
              <a:rPr lang="it-IT" sz="3200" dirty="0" err="1"/>
              <a:t>eating</a:t>
            </a:r>
            <a:r>
              <a:rPr lang="it-IT" sz="3200" dirty="0"/>
              <a:t> </a:t>
            </a:r>
            <a:r>
              <a:rPr lang="it-IT" sz="3200" dirty="0" err="1"/>
              <a:t>colon's</a:t>
            </a:r>
            <a:r>
              <a:rPr lang="it-IT" sz="3200" dirty="0"/>
              <a:t> </a:t>
            </a:r>
            <a:r>
              <a:rPr lang="it-IT" sz="3200" dirty="0" err="1"/>
              <a:t>lining</a:t>
            </a:r>
            <a:r>
              <a:rPr lang="it-IT" sz="3200" dirty="0"/>
              <a:t>, </a:t>
            </a:r>
            <a:r>
              <a:rPr lang="it-IT" sz="3200" dirty="0" err="1"/>
              <a:t>protects</a:t>
            </a:r>
            <a:r>
              <a:rPr lang="it-IT" sz="3200" dirty="0"/>
              <a:t> </a:t>
            </a:r>
            <a:r>
              <a:rPr lang="it-IT" sz="3200" dirty="0" err="1"/>
              <a:t>against</a:t>
            </a:r>
            <a:r>
              <a:rPr lang="it-IT" sz="3200" dirty="0"/>
              <a:t> </a:t>
            </a:r>
            <a:r>
              <a:rPr lang="it-IT" sz="3200" dirty="0" err="1"/>
              <a:t>infection</a:t>
            </a:r>
            <a:endParaRPr lang="it-IT" sz="3200"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18</a:t>
            </a:fld>
            <a:endParaRPr lang="it-IT"/>
          </a:p>
        </p:txBody>
      </p:sp>
      <p:pic>
        <p:nvPicPr>
          <p:cNvPr id="8" name="Immagine 7"/>
          <p:cNvPicPr>
            <a:picLocks noChangeAspect="1"/>
          </p:cNvPicPr>
          <p:nvPr/>
        </p:nvPicPr>
        <p:blipFill>
          <a:blip r:embed="rId3"/>
          <a:stretch>
            <a:fillRect/>
          </a:stretch>
        </p:blipFill>
        <p:spPr>
          <a:xfrm>
            <a:off x="0" y="1235103"/>
            <a:ext cx="9144000" cy="5486400"/>
          </a:xfrm>
          <a:prstGeom prst="rect">
            <a:avLst/>
          </a:prstGeom>
        </p:spPr>
      </p:pic>
    </p:spTree>
    <p:extLst>
      <p:ext uri="{BB962C8B-B14F-4D97-AF65-F5344CB8AC3E}">
        <p14:creationId xmlns:p14="http://schemas.microsoft.com/office/powerpoint/2010/main" val="392658252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err="1" smtClean="0"/>
              <a:t>Definitions</a:t>
            </a:r>
            <a:endParaRPr lang="it-IT" dirty="0"/>
          </a:p>
        </p:txBody>
      </p:sp>
      <p:sp>
        <p:nvSpPr>
          <p:cNvPr id="9" name="Segnaposto contenuto 8"/>
          <p:cNvSpPr>
            <a:spLocks noGrp="1"/>
          </p:cNvSpPr>
          <p:nvPr>
            <p:ph idx="1"/>
          </p:nvPr>
        </p:nvSpPr>
        <p:spPr/>
        <p:txBody>
          <a:bodyPr/>
          <a:lstStyle/>
          <a:p>
            <a:pPr marL="0" indent="0" algn="ctr">
              <a:buNone/>
            </a:pPr>
            <a:r>
              <a:rPr lang="it-IT" dirty="0" smtClean="0"/>
              <a:t>MICROBIOTA</a:t>
            </a:r>
          </a:p>
          <a:p>
            <a:pPr marL="0" indent="0" algn="ctr">
              <a:buNone/>
            </a:pPr>
            <a:r>
              <a:rPr lang="it-IT" dirty="0" smtClean="0"/>
              <a:t>The </a:t>
            </a:r>
            <a:r>
              <a:rPr lang="it-IT" dirty="0" err="1" smtClean="0"/>
              <a:t>microbial</a:t>
            </a:r>
            <a:r>
              <a:rPr lang="it-IT" dirty="0" smtClean="0"/>
              <a:t> community</a:t>
            </a:r>
          </a:p>
          <a:p>
            <a:pPr marL="0" indent="0" algn="ctr">
              <a:buNone/>
            </a:pPr>
            <a:r>
              <a:rPr lang="it-IT" dirty="0" err="1" smtClean="0"/>
              <a:t>comprising</a:t>
            </a:r>
            <a:r>
              <a:rPr lang="it-IT" dirty="0" smtClean="0"/>
              <a:t> </a:t>
            </a:r>
            <a:r>
              <a:rPr lang="it-IT" dirty="0" err="1" smtClean="0"/>
              <a:t>bacteria</a:t>
            </a:r>
            <a:r>
              <a:rPr lang="it-IT" dirty="0" smtClean="0"/>
              <a:t>, </a:t>
            </a:r>
            <a:r>
              <a:rPr lang="it-IT" dirty="0" err="1" smtClean="0"/>
              <a:t>archeae</a:t>
            </a:r>
            <a:r>
              <a:rPr lang="it-IT" dirty="0" smtClean="0"/>
              <a:t> and </a:t>
            </a:r>
            <a:r>
              <a:rPr lang="it-IT" dirty="0" err="1" smtClean="0"/>
              <a:t>eukarya</a:t>
            </a:r>
            <a:endParaRPr lang="it-IT" dirty="0" smtClean="0"/>
          </a:p>
          <a:p>
            <a:pPr marL="0" indent="0" algn="ctr">
              <a:buNone/>
            </a:pPr>
            <a:endParaRPr lang="it-IT" dirty="0"/>
          </a:p>
          <a:p>
            <a:pPr marL="0" indent="0" algn="ctr">
              <a:buNone/>
            </a:pPr>
            <a:r>
              <a:rPr lang="it-IT" dirty="0" smtClean="0"/>
              <a:t>MICROBIOME</a:t>
            </a:r>
          </a:p>
          <a:p>
            <a:pPr marL="0" indent="0" algn="ctr">
              <a:buNone/>
            </a:pPr>
            <a:r>
              <a:rPr lang="it-IT" dirty="0" err="1" smtClean="0"/>
              <a:t>All</a:t>
            </a:r>
            <a:r>
              <a:rPr lang="it-IT" dirty="0" smtClean="0"/>
              <a:t> the </a:t>
            </a:r>
            <a:r>
              <a:rPr lang="it-IT" dirty="0" err="1" smtClean="0"/>
              <a:t>genes</a:t>
            </a:r>
            <a:r>
              <a:rPr lang="it-IT" dirty="0" smtClean="0"/>
              <a:t> in the microbiota</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a:t>
            </a:fld>
            <a:endParaRPr lang="it-IT"/>
          </a:p>
        </p:txBody>
      </p:sp>
    </p:spTree>
    <p:extLst>
      <p:ext uri="{BB962C8B-B14F-4D97-AF65-F5344CB8AC3E}">
        <p14:creationId xmlns:p14="http://schemas.microsoft.com/office/powerpoint/2010/main" val="48803481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Microbial-host</a:t>
            </a:r>
            <a:r>
              <a:rPr lang="it-IT" dirty="0" smtClean="0"/>
              <a:t> </a:t>
            </a:r>
            <a:r>
              <a:rPr lang="it-IT" dirty="0" err="1" smtClean="0"/>
              <a:t>interactions</a:t>
            </a:r>
            <a:endParaRPr lang="it-IT" dirty="0"/>
          </a:p>
        </p:txBody>
      </p:sp>
      <p:sp>
        <p:nvSpPr>
          <p:cNvPr id="3" name="Segnaposto contenuto 2"/>
          <p:cNvSpPr>
            <a:spLocks noGrp="1"/>
          </p:cNvSpPr>
          <p:nvPr>
            <p:ph idx="1"/>
          </p:nvPr>
        </p:nvSpPr>
        <p:spPr/>
        <p:txBody>
          <a:bodyPr>
            <a:normAutofit fontScale="85000" lnSpcReduction="20000"/>
          </a:bodyPr>
          <a:lstStyle/>
          <a:p>
            <a:pPr>
              <a:lnSpc>
                <a:spcPct val="120000"/>
              </a:lnSpc>
            </a:pPr>
            <a:r>
              <a:rPr lang="it-IT" dirty="0" smtClean="0"/>
              <a:t>The </a:t>
            </a:r>
            <a:r>
              <a:rPr lang="it-IT" dirty="0" err="1" smtClean="0"/>
              <a:t>microbiome</a:t>
            </a:r>
            <a:r>
              <a:rPr lang="it-IT" dirty="0" smtClean="0"/>
              <a:t> </a:t>
            </a:r>
            <a:r>
              <a:rPr lang="it-IT" dirty="0" err="1" smtClean="0"/>
              <a:t>starts</a:t>
            </a:r>
            <a:r>
              <a:rPr lang="it-IT" dirty="0" smtClean="0"/>
              <a:t> in utero and </a:t>
            </a:r>
            <a:r>
              <a:rPr lang="it-IT" dirty="0" err="1" smtClean="0"/>
              <a:t>develops</a:t>
            </a:r>
            <a:r>
              <a:rPr lang="it-IT" dirty="0" smtClean="0"/>
              <a:t> with </a:t>
            </a:r>
            <a:r>
              <a:rPr lang="it-IT" dirty="0" err="1" smtClean="0"/>
              <a:t>food</a:t>
            </a:r>
            <a:r>
              <a:rPr lang="it-IT" dirty="0" smtClean="0"/>
              <a:t> (</a:t>
            </a:r>
            <a:r>
              <a:rPr lang="it-IT" dirty="0" err="1" smtClean="0"/>
              <a:t>milk</a:t>
            </a:r>
            <a:r>
              <a:rPr lang="it-IT" dirty="0" smtClean="0"/>
              <a:t>) </a:t>
            </a:r>
            <a:r>
              <a:rPr lang="it-IT" dirty="0" err="1" smtClean="0"/>
              <a:t>intake</a:t>
            </a:r>
            <a:r>
              <a:rPr lang="it-IT" dirty="0" smtClean="0"/>
              <a:t>.</a:t>
            </a:r>
          </a:p>
          <a:p>
            <a:pPr>
              <a:lnSpc>
                <a:spcPct val="120000"/>
              </a:lnSpc>
            </a:pPr>
            <a:r>
              <a:rPr lang="it-IT" dirty="0" err="1" smtClean="0"/>
              <a:t>Many</a:t>
            </a:r>
            <a:r>
              <a:rPr lang="it-IT" dirty="0" smtClean="0"/>
              <a:t> </a:t>
            </a:r>
            <a:r>
              <a:rPr lang="it-IT" dirty="0" err="1" smtClean="0"/>
              <a:t>factors</a:t>
            </a:r>
            <a:r>
              <a:rPr lang="it-IT" dirty="0" smtClean="0"/>
              <a:t> </a:t>
            </a:r>
            <a:r>
              <a:rPr lang="it-IT" dirty="0" err="1" smtClean="0"/>
              <a:t>determine</a:t>
            </a:r>
            <a:r>
              <a:rPr lang="it-IT" dirty="0" smtClean="0"/>
              <a:t> the </a:t>
            </a:r>
            <a:r>
              <a:rPr lang="it-IT" dirty="0" err="1" smtClean="0"/>
              <a:t>microbial</a:t>
            </a:r>
            <a:r>
              <a:rPr lang="it-IT" dirty="0" smtClean="0"/>
              <a:t> </a:t>
            </a:r>
            <a:r>
              <a:rPr lang="it-IT" dirty="0" err="1" smtClean="0"/>
              <a:t>composition</a:t>
            </a:r>
            <a:r>
              <a:rPr lang="it-IT" dirty="0" smtClean="0"/>
              <a:t>:</a:t>
            </a:r>
          </a:p>
          <a:p>
            <a:pPr lvl="1">
              <a:lnSpc>
                <a:spcPct val="120000"/>
              </a:lnSpc>
            </a:pPr>
            <a:r>
              <a:rPr lang="it-IT" dirty="0" err="1" smtClean="0"/>
              <a:t>milk</a:t>
            </a:r>
            <a:r>
              <a:rPr lang="it-IT" dirty="0" smtClean="0"/>
              <a:t> (human or </a:t>
            </a:r>
            <a:r>
              <a:rPr lang="it-IT" dirty="0" err="1" smtClean="0"/>
              <a:t>not</a:t>
            </a:r>
            <a:r>
              <a:rPr lang="it-IT" dirty="0" smtClean="0"/>
              <a:t>)</a:t>
            </a:r>
          </a:p>
          <a:p>
            <a:pPr lvl="1">
              <a:lnSpc>
                <a:spcPct val="120000"/>
              </a:lnSpc>
            </a:pPr>
            <a:r>
              <a:rPr lang="it-IT" dirty="0" err="1" smtClean="0"/>
              <a:t>food</a:t>
            </a:r>
            <a:r>
              <a:rPr lang="it-IT" dirty="0" smtClean="0"/>
              <a:t> </a:t>
            </a:r>
            <a:r>
              <a:rPr lang="it-IT" dirty="0" err="1" smtClean="0"/>
              <a:t>choice</a:t>
            </a:r>
            <a:endParaRPr lang="it-IT" dirty="0" smtClean="0"/>
          </a:p>
          <a:p>
            <a:pPr lvl="1">
              <a:lnSpc>
                <a:spcPct val="120000"/>
              </a:lnSpc>
            </a:pPr>
            <a:r>
              <a:rPr lang="it-IT" dirty="0" err="1" smtClean="0"/>
              <a:t>infections</a:t>
            </a:r>
            <a:endParaRPr lang="it-IT" dirty="0" smtClean="0"/>
          </a:p>
          <a:p>
            <a:pPr lvl="1">
              <a:lnSpc>
                <a:spcPct val="120000"/>
              </a:lnSpc>
            </a:pPr>
            <a:r>
              <a:rPr lang="it-IT" dirty="0" err="1" smtClean="0"/>
              <a:t>antibiotics</a:t>
            </a:r>
            <a:endParaRPr lang="it-IT" dirty="0"/>
          </a:p>
          <a:p>
            <a:pPr marL="0" indent="0" algn="ctr">
              <a:lnSpc>
                <a:spcPct val="120000"/>
              </a:lnSpc>
              <a:buNone/>
            </a:pPr>
            <a:r>
              <a:rPr lang="it-IT" b="1" dirty="0" err="1"/>
              <a:t>M</a:t>
            </a:r>
            <a:r>
              <a:rPr lang="it-IT" b="1" dirty="0" err="1" smtClean="0"/>
              <a:t>icrobial</a:t>
            </a:r>
            <a:r>
              <a:rPr lang="it-IT" b="1" dirty="0" smtClean="0"/>
              <a:t> </a:t>
            </a:r>
            <a:r>
              <a:rPr lang="it-IT" b="1" dirty="0" err="1"/>
              <a:t>signals</a:t>
            </a:r>
            <a:r>
              <a:rPr lang="it-IT" b="1" dirty="0"/>
              <a:t> modulate </a:t>
            </a:r>
            <a:r>
              <a:rPr lang="it-IT" b="1" dirty="0" err="1"/>
              <a:t>crucial</a:t>
            </a:r>
            <a:r>
              <a:rPr lang="it-IT" b="1" dirty="0"/>
              <a:t> </a:t>
            </a:r>
            <a:r>
              <a:rPr lang="it-IT" b="1" dirty="0" err="1"/>
              <a:t>functions</a:t>
            </a:r>
            <a:r>
              <a:rPr lang="it-IT" b="1" dirty="0"/>
              <a:t> of the </a:t>
            </a:r>
            <a:r>
              <a:rPr lang="it-IT" b="1" dirty="0" err="1"/>
              <a:t>healthy</a:t>
            </a:r>
            <a:r>
              <a:rPr lang="it-IT" b="1" dirty="0"/>
              <a:t> </a:t>
            </a:r>
            <a:r>
              <a:rPr lang="it-IT" b="1" dirty="0" smtClean="0"/>
              <a:t>human body</a:t>
            </a:r>
            <a:r>
              <a:rPr lang="it-IT" b="1" dirty="0"/>
              <a:t>, </a:t>
            </a:r>
            <a:r>
              <a:rPr lang="it-IT" b="1" dirty="0" err="1"/>
              <a:t>ranging</a:t>
            </a:r>
            <a:r>
              <a:rPr lang="it-IT" b="1" dirty="0"/>
              <a:t> from </a:t>
            </a:r>
            <a:r>
              <a:rPr lang="it-IT" b="1" dirty="0" err="1"/>
              <a:t>host</a:t>
            </a:r>
            <a:r>
              <a:rPr lang="it-IT" b="1" dirty="0"/>
              <a:t> </a:t>
            </a:r>
            <a:r>
              <a:rPr lang="it-IT" b="1" dirty="0" err="1"/>
              <a:t>metabolism</a:t>
            </a:r>
            <a:r>
              <a:rPr lang="it-IT" b="1" dirty="0"/>
              <a:t> to brain </a:t>
            </a:r>
            <a:r>
              <a:rPr lang="it-IT" b="1" dirty="0" err="1" smtClean="0"/>
              <a:t>function</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19</a:t>
            </a:fld>
            <a:endParaRPr lang="it-IT"/>
          </a:p>
        </p:txBody>
      </p:sp>
    </p:spTree>
    <p:extLst>
      <p:ext uri="{BB962C8B-B14F-4D97-AF65-F5344CB8AC3E}">
        <p14:creationId xmlns:p14="http://schemas.microsoft.com/office/powerpoint/2010/main" val="14601335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r>
              <a:rPr lang="it-IT" smtClean="0"/>
              <a:t>28/04/2019</a:t>
            </a:r>
            <a:endParaRPr lang="it-IT"/>
          </a:p>
        </p:txBody>
      </p:sp>
      <p:sp>
        <p:nvSpPr>
          <p:cNvPr id="4" name="Segnaposto piè di pagina 3"/>
          <p:cNvSpPr>
            <a:spLocks noGrp="1"/>
          </p:cNvSpPr>
          <p:nvPr>
            <p:ph type="ftr" sz="quarter" idx="11"/>
          </p:nvPr>
        </p:nvSpPr>
        <p:spPr/>
        <p:txBody>
          <a:bodyPr/>
          <a:lstStyle/>
          <a:p>
            <a:r>
              <a:rPr lang="it-IT" smtClean="0"/>
              <a:t>991SV-BIOCHEMISTRY OF AGE RELATED DISEASES     </a:t>
            </a:r>
            <a:endParaRPr lang="it-IT"/>
          </a:p>
        </p:txBody>
      </p:sp>
      <p:sp>
        <p:nvSpPr>
          <p:cNvPr id="5" name="Segnaposto numero diapositiva 4"/>
          <p:cNvSpPr>
            <a:spLocks noGrp="1"/>
          </p:cNvSpPr>
          <p:nvPr>
            <p:ph type="sldNum" sz="quarter" idx="12"/>
          </p:nvPr>
        </p:nvSpPr>
        <p:spPr/>
        <p:txBody>
          <a:bodyPr/>
          <a:lstStyle/>
          <a:p>
            <a:fld id="{30DB6A90-97F3-8744-A3C4-05CF671A0932}" type="slidenum">
              <a:rPr lang="it-IT" smtClean="0"/>
              <a:t>20</a:t>
            </a:fld>
            <a:endParaRPr lang="it-IT"/>
          </a:p>
        </p:txBody>
      </p:sp>
      <p:pic>
        <p:nvPicPr>
          <p:cNvPr id="6" name="Immagine 5"/>
          <p:cNvPicPr>
            <a:picLocks noChangeAspect="1"/>
          </p:cNvPicPr>
          <p:nvPr/>
        </p:nvPicPr>
        <p:blipFill>
          <a:blip r:embed="rId3"/>
          <a:stretch>
            <a:fillRect/>
          </a:stretch>
        </p:blipFill>
        <p:spPr>
          <a:xfrm>
            <a:off x="1155700" y="0"/>
            <a:ext cx="6809930" cy="6858000"/>
          </a:xfrm>
          <a:prstGeom prst="rect">
            <a:avLst/>
          </a:prstGeom>
        </p:spPr>
      </p:pic>
    </p:spTree>
    <p:extLst>
      <p:ext uri="{BB962C8B-B14F-4D97-AF65-F5344CB8AC3E}">
        <p14:creationId xmlns:p14="http://schemas.microsoft.com/office/powerpoint/2010/main" val="177421873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65100" y="0"/>
            <a:ext cx="8806421" cy="6858000"/>
          </a:xfrm>
          <a:prstGeom prst="rect">
            <a:avLst/>
          </a:prstGeom>
        </p:spPr>
      </p:pic>
    </p:spTree>
    <p:extLst>
      <p:ext uri="{BB962C8B-B14F-4D97-AF65-F5344CB8AC3E}">
        <p14:creationId xmlns:p14="http://schemas.microsoft.com/office/powerpoint/2010/main" val="24892855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Gut</a:t>
            </a:r>
            <a:r>
              <a:rPr lang="it-IT" dirty="0"/>
              <a:t>-microbiota-</a:t>
            </a:r>
            <a:r>
              <a:rPr lang="it-IT" dirty="0" err="1"/>
              <a:t>derived</a:t>
            </a:r>
            <a:r>
              <a:rPr lang="it-IT" dirty="0"/>
              <a:t> </a:t>
            </a:r>
            <a:r>
              <a:rPr lang="it-IT" dirty="0" err="1"/>
              <a:t>signaling</a:t>
            </a:r>
            <a:r>
              <a:rPr lang="it-IT" dirty="0"/>
              <a:t> </a:t>
            </a:r>
            <a:r>
              <a:rPr lang="it-IT" dirty="0" err="1"/>
              <a:t>molecules</a:t>
            </a:r>
            <a:endParaRPr lang="it-IT" dirty="0"/>
          </a:p>
        </p:txBody>
      </p:sp>
      <p:sp>
        <p:nvSpPr>
          <p:cNvPr id="3" name="Segnaposto contenuto 2"/>
          <p:cNvSpPr>
            <a:spLocks noGrp="1"/>
          </p:cNvSpPr>
          <p:nvPr>
            <p:ph idx="1"/>
          </p:nvPr>
        </p:nvSpPr>
        <p:spPr>
          <a:xfrm>
            <a:off x="457200" y="1600228"/>
            <a:ext cx="8229600" cy="4789025"/>
          </a:xfrm>
        </p:spPr>
        <p:txBody>
          <a:bodyPr>
            <a:normAutofit fontScale="92500" lnSpcReduction="10000"/>
          </a:bodyPr>
          <a:lstStyle/>
          <a:p>
            <a:r>
              <a:rPr lang="it-IT" dirty="0" err="1" smtClean="0"/>
              <a:t>Molecules</a:t>
            </a:r>
            <a:r>
              <a:rPr lang="it-IT" dirty="0" smtClean="0"/>
              <a:t> </a:t>
            </a:r>
            <a:r>
              <a:rPr lang="it-IT" dirty="0" err="1" smtClean="0"/>
              <a:t>having</a:t>
            </a:r>
            <a:r>
              <a:rPr lang="it-IT" dirty="0" smtClean="0"/>
              <a:t> </a:t>
            </a:r>
            <a:r>
              <a:rPr lang="it-IT" dirty="0" err="1" smtClean="0"/>
              <a:t>signalling</a:t>
            </a:r>
            <a:r>
              <a:rPr lang="it-IT" dirty="0" smtClean="0"/>
              <a:t> </a:t>
            </a:r>
            <a:r>
              <a:rPr lang="it-IT" dirty="0" err="1" smtClean="0"/>
              <a:t>properties</a:t>
            </a:r>
            <a:r>
              <a:rPr lang="it-IT" dirty="0" smtClean="0"/>
              <a:t> are </a:t>
            </a:r>
            <a:r>
              <a:rPr lang="it-IT" dirty="0" err="1" smtClean="0"/>
              <a:t>produced</a:t>
            </a:r>
            <a:r>
              <a:rPr lang="it-IT" dirty="0" smtClean="0"/>
              <a:t> by the </a:t>
            </a:r>
            <a:r>
              <a:rPr lang="it-IT" dirty="0" err="1" smtClean="0"/>
              <a:t>microbiome</a:t>
            </a:r>
            <a:endParaRPr lang="it-IT" dirty="0" smtClean="0"/>
          </a:p>
          <a:p>
            <a:r>
              <a:rPr lang="it-IT" dirty="0" err="1" smtClean="0"/>
              <a:t>These</a:t>
            </a:r>
            <a:r>
              <a:rPr lang="it-IT" dirty="0" smtClean="0"/>
              <a:t> </a:t>
            </a:r>
            <a:r>
              <a:rPr lang="it-IT" dirty="0" err="1" smtClean="0"/>
              <a:t>molecules</a:t>
            </a:r>
            <a:r>
              <a:rPr lang="it-IT" dirty="0" smtClean="0"/>
              <a:t> </a:t>
            </a:r>
            <a:r>
              <a:rPr lang="it-IT" dirty="0" err="1" smtClean="0"/>
              <a:t>may</a:t>
            </a:r>
            <a:r>
              <a:rPr lang="it-IT" dirty="0" smtClean="0"/>
              <a:t> be:</a:t>
            </a:r>
          </a:p>
          <a:p>
            <a:pPr lvl="1"/>
            <a:r>
              <a:rPr lang="it-IT" dirty="0" err="1" smtClean="0"/>
              <a:t>structural</a:t>
            </a:r>
            <a:r>
              <a:rPr lang="it-IT" dirty="0" smtClean="0"/>
              <a:t> </a:t>
            </a:r>
            <a:r>
              <a:rPr lang="it-IT" dirty="0" err="1"/>
              <a:t>components</a:t>
            </a:r>
            <a:r>
              <a:rPr lang="it-IT" dirty="0"/>
              <a:t> </a:t>
            </a:r>
            <a:r>
              <a:rPr lang="it-IT" dirty="0" smtClean="0"/>
              <a:t>of the </a:t>
            </a:r>
            <a:r>
              <a:rPr lang="it-IT" dirty="0" err="1"/>
              <a:t>bacteria</a:t>
            </a:r>
            <a:r>
              <a:rPr lang="it-IT" dirty="0"/>
              <a:t> </a:t>
            </a:r>
            <a:r>
              <a:rPr lang="it-IT" dirty="0" smtClean="0"/>
              <a:t>or</a:t>
            </a:r>
          </a:p>
          <a:p>
            <a:pPr lvl="1"/>
            <a:r>
              <a:rPr lang="it-IT" dirty="0" err="1" smtClean="0"/>
              <a:t>metabolites</a:t>
            </a:r>
            <a:r>
              <a:rPr lang="it-IT" dirty="0" smtClean="0"/>
              <a:t> </a:t>
            </a:r>
            <a:r>
              <a:rPr lang="it-IT" dirty="0" err="1"/>
              <a:t>produced</a:t>
            </a:r>
            <a:r>
              <a:rPr lang="it-IT" dirty="0"/>
              <a:t> from the microbiota </a:t>
            </a:r>
            <a:endParaRPr lang="it-IT" dirty="0" smtClean="0"/>
          </a:p>
          <a:p>
            <a:r>
              <a:rPr lang="it-IT" dirty="0" err="1" smtClean="0"/>
              <a:t>Signalling</a:t>
            </a:r>
            <a:r>
              <a:rPr lang="it-IT" dirty="0" smtClean="0"/>
              <a:t> </a:t>
            </a:r>
            <a:r>
              <a:rPr lang="it-IT" dirty="0" err="1" smtClean="0"/>
              <a:t>molecules</a:t>
            </a:r>
            <a:r>
              <a:rPr lang="it-IT" dirty="0" smtClean="0"/>
              <a:t> </a:t>
            </a:r>
            <a:r>
              <a:rPr lang="it-IT" dirty="0" err="1" smtClean="0"/>
              <a:t>affect</a:t>
            </a:r>
            <a:r>
              <a:rPr lang="it-IT" dirty="0" smtClean="0"/>
              <a:t> </a:t>
            </a:r>
            <a:r>
              <a:rPr lang="it-IT" dirty="0" err="1"/>
              <a:t>distal</a:t>
            </a:r>
            <a:r>
              <a:rPr lang="it-IT" dirty="0"/>
              <a:t> </a:t>
            </a:r>
            <a:r>
              <a:rPr lang="it-IT" dirty="0" err="1"/>
              <a:t>organs</a:t>
            </a:r>
            <a:r>
              <a:rPr lang="it-IT" dirty="0"/>
              <a:t> </a:t>
            </a:r>
            <a:endParaRPr lang="it-IT" dirty="0" smtClean="0"/>
          </a:p>
          <a:p>
            <a:pPr lvl="1"/>
            <a:r>
              <a:rPr lang="it-IT" dirty="0" err="1" smtClean="0"/>
              <a:t>directly</a:t>
            </a:r>
            <a:r>
              <a:rPr lang="it-IT" dirty="0" smtClean="0"/>
              <a:t> </a:t>
            </a:r>
          </a:p>
          <a:p>
            <a:pPr lvl="1"/>
            <a:r>
              <a:rPr lang="it-IT" dirty="0" err="1" smtClean="0"/>
              <a:t>indirectly</a:t>
            </a:r>
            <a:endParaRPr lang="it-IT" dirty="0" smtClean="0"/>
          </a:p>
          <a:p>
            <a:pPr lvl="2"/>
            <a:r>
              <a:rPr lang="it-IT" dirty="0" err="1" smtClean="0"/>
              <a:t>through</a:t>
            </a:r>
            <a:r>
              <a:rPr lang="it-IT" dirty="0" smtClean="0"/>
              <a:t> </a:t>
            </a:r>
            <a:r>
              <a:rPr lang="it-IT" dirty="0" err="1"/>
              <a:t>nerves</a:t>
            </a:r>
            <a:r>
              <a:rPr lang="it-IT" dirty="0"/>
              <a:t> </a:t>
            </a:r>
            <a:endParaRPr lang="it-IT" dirty="0" smtClean="0"/>
          </a:p>
          <a:p>
            <a:pPr lvl="2"/>
            <a:r>
              <a:rPr lang="it-IT" dirty="0" err="1" smtClean="0"/>
              <a:t>through</a:t>
            </a:r>
            <a:r>
              <a:rPr lang="it-IT" dirty="0" smtClean="0"/>
              <a:t> </a:t>
            </a:r>
            <a:r>
              <a:rPr lang="it-IT" dirty="0" err="1" smtClean="0"/>
              <a:t>hormones</a:t>
            </a:r>
            <a:r>
              <a:rPr lang="it-IT" dirty="0" smtClean="0"/>
              <a:t>  </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22</a:t>
            </a:fld>
            <a:endParaRPr lang="it-IT"/>
          </a:p>
        </p:txBody>
      </p:sp>
    </p:spTree>
    <p:extLst>
      <p:ext uri="{BB962C8B-B14F-4D97-AF65-F5344CB8AC3E}">
        <p14:creationId xmlns:p14="http://schemas.microsoft.com/office/powerpoint/2010/main" val="11501639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57162"/>
          </a:xfrm>
        </p:spPr>
        <p:txBody>
          <a:bodyPr>
            <a:normAutofit/>
          </a:bodyPr>
          <a:lstStyle/>
          <a:p>
            <a:r>
              <a:rPr lang="it-IT" sz="3600" dirty="0"/>
              <a:t>Immune </a:t>
            </a:r>
            <a:r>
              <a:rPr lang="it-IT" sz="3600" dirty="0" err="1"/>
              <a:t>signals</a:t>
            </a:r>
            <a:r>
              <a:rPr lang="it-IT" sz="3600" dirty="0"/>
              <a:t> from the </a:t>
            </a:r>
            <a:r>
              <a:rPr lang="it-IT" sz="3600" dirty="0" err="1"/>
              <a:t>gut</a:t>
            </a:r>
            <a:r>
              <a:rPr lang="it-IT" sz="3600" dirty="0"/>
              <a:t> microbiota</a:t>
            </a:r>
            <a:endParaRPr lang="it-IT" sz="3600" dirty="0"/>
          </a:p>
        </p:txBody>
      </p:sp>
      <p:sp>
        <p:nvSpPr>
          <p:cNvPr id="3" name="Segnaposto contenuto 2"/>
          <p:cNvSpPr>
            <a:spLocks noGrp="1"/>
          </p:cNvSpPr>
          <p:nvPr>
            <p:ph idx="1"/>
          </p:nvPr>
        </p:nvSpPr>
        <p:spPr>
          <a:xfrm>
            <a:off x="457200" y="1091355"/>
            <a:ext cx="8229600" cy="5595533"/>
          </a:xfrm>
        </p:spPr>
        <p:txBody>
          <a:bodyPr>
            <a:noAutofit/>
          </a:bodyPr>
          <a:lstStyle/>
          <a:p>
            <a:pPr marL="0" indent="0" algn="ctr">
              <a:spcBef>
                <a:spcPts val="0"/>
              </a:spcBef>
              <a:buNone/>
            </a:pPr>
            <a:r>
              <a:rPr lang="it-IT" sz="2400" b="1" dirty="0" err="1"/>
              <a:t>Microbe-associated</a:t>
            </a:r>
            <a:r>
              <a:rPr lang="it-IT" sz="2400" b="1" dirty="0"/>
              <a:t> </a:t>
            </a:r>
            <a:r>
              <a:rPr lang="it-IT" sz="2400" b="1" dirty="0" err="1"/>
              <a:t>molecular</a:t>
            </a:r>
            <a:r>
              <a:rPr lang="it-IT" sz="2400" b="1" dirty="0"/>
              <a:t> </a:t>
            </a:r>
            <a:r>
              <a:rPr lang="it-IT" sz="2400" b="1" dirty="0" err="1"/>
              <a:t>patterns</a:t>
            </a:r>
            <a:r>
              <a:rPr lang="it-IT" sz="2400" b="1" dirty="0"/>
              <a:t> (</a:t>
            </a:r>
            <a:r>
              <a:rPr lang="it-IT" sz="2400" b="1" dirty="0" err="1"/>
              <a:t>MAMPs</a:t>
            </a:r>
            <a:r>
              <a:rPr lang="it-IT" sz="2400" b="1" dirty="0"/>
              <a:t>)</a:t>
            </a:r>
          </a:p>
          <a:p>
            <a:pPr marL="0" indent="0" algn="ctr">
              <a:spcBef>
                <a:spcPts val="0"/>
              </a:spcBef>
              <a:buNone/>
            </a:pPr>
            <a:r>
              <a:rPr lang="it-IT" sz="2400" b="1" i="1" dirty="0"/>
              <a:t>are </a:t>
            </a:r>
            <a:r>
              <a:rPr lang="it-IT" sz="2400" b="1" i="1" dirty="0" err="1"/>
              <a:t>structural</a:t>
            </a:r>
            <a:r>
              <a:rPr lang="it-IT" sz="2400" b="1" i="1" dirty="0"/>
              <a:t> </a:t>
            </a:r>
            <a:r>
              <a:rPr lang="it-IT" sz="2400" b="1" i="1" dirty="0" err="1"/>
              <a:t>components</a:t>
            </a:r>
            <a:r>
              <a:rPr lang="it-IT" sz="2400" b="1" i="1" dirty="0"/>
              <a:t> of </a:t>
            </a:r>
            <a:r>
              <a:rPr lang="it-IT" sz="2400" b="1" i="1" dirty="0" err="1"/>
              <a:t>microbes</a:t>
            </a:r>
            <a:endParaRPr lang="it-IT" sz="2400" b="1" i="1" dirty="0"/>
          </a:p>
          <a:p>
            <a:pPr>
              <a:spcBef>
                <a:spcPts val="0"/>
              </a:spcBef>
            </a:pPr>
            <a:r>
              <a:rPr lang="it-IT" sz="1800" dirty="0" err="1"/>
              <a:t>lipopolysaccharide</a:t>
            </a:r>
            <a:r>
              <a:rPr lang="it-IT" sz="1800" dirty="0"/>
              <a:t> </a:t>
            </a:r>
            <a:r>
              <a:rPr lang="it-IT" sz="1800" dirty="0"/>
              <a:t>(LPS), </a:t>
            </a:r>
            <a:endParaRPr lang="it-IT" sz="1800" dirty="0"/>
          </a:p>
          <a:p>
            <a:pPr>
              <a:spcBef>
                <a:spcPts val="0"/>
              </a:spcBef>
            </a:pPr>
            <a:r>
              <a:rPr lang="it-IT" sz="1800" dirty="0" err="1"/>
              <a:t>peptidoglycan</a:t>
            </a:r>
            <a:r>
              <a:rPr lang="it-IT" sz="1800" dirty="0"/>
              <a:t>, </a:t>
            </a:r>
            <a:endParaRPr lang="it-IT" sz="1800" dirty="0"/>
          </a:p>
          <a:p>
            <a:pPr>
              <a:spcBef>
                <a:spcPts val="0"/>
              </a:spcBef>
            </a:pPr>
            <a:r>
              <a:rPr lang="it-IT" sz="1800" dirty="0" err="1"/>
              <a:t>flagellin</a:t>
            </a:r>
            <a:r>
              <a:rPr lang="it-IT" sz="1800" dirty="0"/>
              <a:t> </a:t>
            </a:r>
          </a:p>
          <a:p>
            <a:pPr>
              <a:spcBef>
                <a:spcPts val="0"/>
              </a:spcBef>
            </a:pPr>
            <a:r>
              <a:rPr lang="it-IT" sz="1800" dirty="0" err="1"/>
              <a:t>other</a:t>
            </a:r>
            <a:r>
              <a:rPr lang="it-IT" sz="1800" dirty="0"/>
              <a:t> </a:t>
            </a:r>
            <a:r>
              <a:rPr lang="it-IT" sz="1800" dirty="0" err="1"/>
              <a:t>structural</a:t>
            </a:r>
            <a:r>
              <a:rPr lang="it-IT" sz="1800" dirty="0"/>
              <a:t> </a:t>
            </a:r>
            <a:r>
              <a:rPr lang="it-IT" sz="1800" dirty="0" err="1"/>
              <a:t>components</a:t>
            </a:r>
            <a:r>
              <a:rPr lang="it-IT" sz="1800" dirty="0"/>
              <a:t> </a:t>
            </a:r>
            <a:endParaRPr lang="it-IT" sz="1800" dirty="0"/>
          </a:p>
          <a:p>
            <a:pPr marL="0" indent="0" algn="ctr">
              <a:spcBef>
                <a:spcPts val="0"/>
              </a:spcBef>
              <a:buNone/>
            </a:pPr>
            <a:endParaRPr lang="it-IT" sz="1800" b="1" dirty="0"/>
          </a:p>
          <a:p>
            <a:pPr marL="0" indent="0" algn="ctr">
              <a:spcBef>
                <a:spcPts val="0"/>
              </a:spcBef>
              <a:buNone/>
            </a:pPr>
            <a:r>
              <a:rPr lang="it-IT" sz="2400" b="1" dirty="0"/>
              <a:t>Pattern-</a:t>
            </a:r>
            <a:r>
              <a:rPr lang="it-IT" sz="2400" b="1" dirty="0" err="1"/>
              <a:t>recognition</a:t>
            </a:r>
            <a:r>
              <a:rPr lang="it-IT" sz="2400" b="1" dirty="0"/>
              <a:t> </a:t>
            </a:r>
            <a:r>
              <a:rPr lang="it-IT" sz="2400" b="1" dirty="0" err="1"/>
              <a:t>receptors</a:t>
            </a:r>
            <a:r>
              <a:rPr lang="it-IT" sz="2400" b="1" dirty="0"/>
              <a:t> (</a:t>
            </a:r>
            <a:r>
              <a:rPr lang="it-IT" sz="2400" b="1" dirty="0" err="1"/>
              <a:t>PPRs</a:t>
            </a:r>
            <a:r>
              <a:rPr lang="it-IT" sz="2400" b="1" dirty="0"/>
              <a:t>) on </a:t>
            </a:r>
            <a:r>
              <a:rPr lang="it-IT" sz="2400" b="1" dirty="0" err="1"/>
              <a:t>epithelial</a:t>
            </a:r>
            <a:r>
              <a:rPr lang="it-IT" sz="2400" b="1" dirty="0"/>
              <a:t> and immune </a:t>
            </a:r>
            <a:r>
              <a:rPr lang="it-IT" sz="2400" b="1" dirty="0" err="1"/>
              <a:t>cells</a:t>
            </a:r>
            <a:r>
              <a:rPr lang="it-IT" sz="2400" b="1" dirty="0"/>
              <a:t> </a:t>
            </a:r>
            <a:r>
              <a:rPr lang="it-IT" sz="2400" b="1" dirty="0" err="1"/>
              <a:t>bind</a:t>
            </a:r>
            <a:r>
              <a:rPr lang="it-IT" sz="2400" b="1" dirty="0"/>
              <a:t> </a:t>
            </a:r>
            <a:r>
              <a:rPr lang="it-IT" sz="2400" b="1" dirty="0" err="1"/>
              <a:t>MAMPs</a:t>
            </a:r>
            <a:endParaRPr lang="it-IT" sz="1800" b="1" dirty="0"/>
          </a:p>
          <a:p>
            <a:pPr>
              <a:spcBef>
                <a:spcPts val="0"/>
              </a:spcBef>
            </a:pPr>
            <a:r>
              <a:rPr lang="it-IT" sz="1800" dirty="0" err="1"/>
              <a:t>Toll-like</a:t>
            </a:r>
            <a:r>
              <a:rPr lang="it-IT" sz="1800" dirty="0"/>
              <a:t> </a:t>
            </a:r>
            <a:r>
              <a:rPr lang="it-IT" sz="1800" dirty="0" err="1"/>
              <a:t>receptors</a:t>
            </a:r>
            <a:r>
              <a:rPr lang="it-IT" sz="1800" dirty="0"/>
              <a:t> (</a:t>
            </a:r>
            <a:r>
              <a:rPr lang="it-IT" sz="1800" dirty="0" err="1"/>
              <a:t>TLRs</a:t>
            </a:r>
            <a:r>
              <a:rPr lang="it-IT" sz="1800" dirty="0"/>
              <a:t>), </a:t>
            </a:r>
          </a:p>
          <a:p>
            <a:pPr>
              <a:spcBef>
                <a:spcPts val="0"/>
              </a:spcBef>
            </a:pPr>
            <a:r>
              <a:rPr lang="it-IT" sz="1800" dirty="0"/>
              <a:t>NOD-</a:t>
            </a:r>
            <a:r>
              <a:rPr lang="it-IT" sz="1800" dirty="0" err="1"/>
              <a:t>like</a:t>
            </a:r>
            <a:r>
              <a:rPr lang="it-IT" sz="1800" dirty="0"/>
              <a:t> </a:t>
            </a:r>
            <a:r>
              <a:rPr lang="it-IT" sz="1800" dirty="0" err="1"/>
              <a:t>receptors</a:t>
            </a:r>
            <a:r>
              <a:rPr lang="it-IT" sz="1800" dirty="0"/>
              <a:t> (</a:t>
            </a:r>
            <a:r>
              <a:rPr lang="it-IT" sz="1800" dirty="0" err="1"/>
              <a:t>NLRs</a:t>
            </a:r>
            <a:endParaRPr lang="it-IT" sz="1800" dirty="0"/>
          </a:p>
          <a:p>
            <a:pPr>
              <a:spcBef>
                <a:spcPts val="0"/>
              </a:spcBef>
            </a:pPr>
            <a:r>
              <a:rPr lang="it-IT" sz="1800" dirty="0"/>
              <a:t>RIG-1-like </a:t>
            </a:r>
            <a:r>
              <a:rPr lang="it-IT" sz="1800" dirty="0" err="1"/>
              <a:t>receptors</a:t>
            </a:r>
            <a:r>
              <a:rPr lang="it-IT" sz="1800" dirty="0"/>
              <a:t> (</a:t>
            </a:r>
            <a:r>
              <a:rPr lang="it-IT" sz="1800" dirty="0" err="1"/>
              <a:t>RLRs</a:t>
            </a:r>
            <a:r>
              <a:rPr lang="it-IT" sz="1800" dirty="0"/>
              <a:t>), on </a:t>
            </a:r>
            <a:r>
              <a:rPr lang="it-IT" sz="1800" dirty="0" err="1"/>
              <a:t>epithelial</a:t>
            </a:r>
            <a:r>
              <a:rPr lang="it-IT" sz="1800" dirty="0"/>
              <a:t> and immune</a:t>
            </a:r>
          </a:p>
          <a:p>
            <a:pPr marL="0" indent="0">
              <a:spcBef>
                <a:spcPts val="0"/>
              </a:spcBef>
              <a:buNone/>
            </a:pPr>
            <a:endParaRPr lang="it-IT" sz="1800" dirty="0"/>
          </a:p>
          <a:p>
            <a:pPr marL="0" indent="0" algn="ctr">
              <a:spcBef>
                <a:spcPts val="0"/>
              </a:spcBef>
              <a:buNone/>
            </a:pPr>
            <a:r>
              <a:rPr lang="it-IT" sz="2400" b="1" dirty="0"/>
              <a:t>Some </a:t>
            </a:r>
            <a:r>
              <a:rPr lang="it-IT" sz="2400" b="1" dirty="0" err="1"/>
              <a:t>MAMPs</a:t>
            </a:r>
            <a:r>
              <a:rPr lang="it-IT" sz="2400" b="1" dirty="0"/>
              <a:t> </a:t>
            </a:r>
            <a:r>
              <a:rPr lang="it-IT" sz="2400" b="1" dirty="0" err="1"/>
              <a:t>might</a:t>
            </a:r>
            <a:r>
              <a:rPr lang="it-IT" sz="2400" b="1" dirty="0"/>
              <a:t> </a:t>
            </a:r>
            <a:r>
              <a:rPr lang="it-IT" sz="2400" b="1" dirty="0" err="1"/>
              <a:t>reach</a:t>
            </a:r>
            <a:r>
              <a:rPr lang="it-IT" sz="2400" b="1" dirty="0"/>
              <a:t> the </a:t>
            </a:r>
            <a:r>
              <a:rPr lang="it-IT" sz="2400" b="1" dirty="0" err="1"/>
              <a:t>lymph</a:t>
            </a:r>
            <a:r>
              <a:rPr lang="it-IT" sz="2400" b="1" dirty="0"/>
              <a:t> and </a:t>
            </a:r>
            <a:r>
              <a:rPr lang="it-IT" sz="2400" b="1" dirty="0" err="1"/>
              <a:t>circulation</a:t>
            </a:r>
            <a:r>
              <a:rPr lang="it-IT" sz="2400" b="1" dirty="0"/>
              <a:t> </a:t>
            </a:r>
            <a:r>
              <a:rPr lang="it-IT" sz="2400" b="1" dirty="0" err="1"/>
              <a:t>through</a:t>
            </a:r>
            <a:endParaRPr lang="it-IT" sz="2400" b="1" dirty="0"/>
          </a:p>
          <a:p>
            <a:pPr>
              <a:spcBef>
                <a:spcPts val="0"/>
              </a:spcBef>
            </a:pPr>
            <a:r>
              <a:rPr lang="it-IT" sz="1800" dirty="0" err="1"/>
              <a:t>transcellular</a:t>
            </a:r>
            <a:r>
              <a:rPr lang="it-IT" sz="1800" dirty="0"/>
              <a:t> </a:t>
            </a:r>
            <a:r>
              <a:rPr lang="it-IT" sz="1800" dirty="0" err="1"/>
              <a:t>transport</a:t>
            </a:r>
            <a:r>
              <a:rPr lang="it-IT" sz="1800" dirty="0"/>
              <a:t>  </a:t>
            </a:r>
          </a:p>
          <a:p>
            <a:pPr>
              <a:spcBef>
                <a:spcPts val="0"/>
              </a:spcBef>
            </a:pPr>
            <a:r>
              <a:rPr lang="it-IT" sz="1800" dirty="0"/>
              <a:t>co-</a:t>
            </a:r>
            <a:r>
              <a:rPr lang="it-IT" sz="1800" dirty="0" err="1"/>
              <a:t>transport</a:t>
            </a:r>
            <a:r>
              <a:rPr lang="it-IT" sz="1800" dirty="0"/>
              <a:t> with </a:t>
            </a:r>
            <a:r>
              <a:rPr lang="it-IT" sz="1800" dirty="0" err="1"/>
              <a:t>chylomicrons</a:t>
            </a:r>
            <a:endParaRPr lang="it-IT" sz="1800" dirty="0"/>
          </a:p>
          <a:p>
            <a:pPr>
              <a:spcBef>
                <a:spcPts val="0"/>
              </a:spcBef>
            </a:pPr>
            <a:r>
              <a:rPr lang="it-IT" sz="1800" dirty="0" err="1"/>
              <a:t>paracellular</a:t>
            </a:r>
            <a:r>
              <a:rPr lang="it-IT" sz="1800" dirty="0"/>
              <a:t> </a:t>
            </a:r>
            <a:r>
              <a:rPr lang="it-IT" sz="1800" dirty="0" err="1"/>
              <a:t>diffusion</a:t>
            </a:r>
            <a:endParaRPr lang="it-IT" sz="1800"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23</a:t>
            </a:fld>
            <a:endParaRPr lang="it-IT"/>
          </a:p>
        </p:txBody>
      </p:sp>
    </p:spTree>
    <p:extLst>
      <p:ext uri="{BB962C8B-B14F-4D97-AF65-F5344CB8AC3E}">
        <p14:creationId xmlns:p14="http://schemas.microsoft.com/office/powerpoint/2010/main" val="421512413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24</a:t>
            </a:fld>
            <a:endParaRPr lang="it-IT"/>
          </a:p>
        </p:txBody>
      </p:sp>
      <p:pic>
        <p:nvPicPr>
          <p:cNvPr id="8" name="Immagine 7"/>
          <p:cNvPicPr>
            <a:picLocks noChangeAspect="1"/>
          </p:cNvPicPr>
          <p:nvPr/>
        </p:nvPicPr>
        <p:blipFill>
          <a:blip r:embed="rId3"/>
          <a:stretch>
            <a:fillRect/>
          </a:stretch>
        </p:blipFill>
        <p:spPr>
          <a:xfrm>
            <a:off x="469900" y="0"/>
            <a:ext cx="8198734" cy="6858000"/>
          </a:xfrm>
          <a:prstGeom prst="rect">
            <a:avLst/>
          </a:prstGeom>
        </p:spPr>
      </p:pic>
    </p:spTree>
    <p:extLst>
      <p:ext uri="{BB962C8B-B14F-4D97-AF65-F5344CB8AC3E}">
        <p14:creationId xmlns:p14="http://schemas.microsoft.com/office/powerpoint/2010/main" val="404435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Metabolic</a:t>
            </a:r>
            <a:r>
              <a:rPr lang="it-IT" dirty="0" smtClean="0"/>
              <a:t> </a:t>
            </a:r>
            <a:r>
              <a:rPr lang="it-IT" dirty="0" err="1" smtClean="0"/>
              <a:t>signals</a:t>
            </a:r>
            <a:r>
              <a:rPr lang="it-IT" dirty="0" smtClean="0"/>
              <a:t> </a:t>
            </a:r>
            <a:r>
              <a:rPr lang="it-IT" dirty="0"/>
              <a:t>from the </a:t>
            </a:r>
            <a:r>
              <a:rPr lang="it-IT" dirty="0" err="1"/>
              <a:t>gut</a:t>
            </a:r>
            <a:r>
              <a:rPr lang="it-IT" dirty="0"/>
              <a:t> </a:t>
            </a:r>
            <a:r>
              <a:rPr lang="it-IT" dirty="0" smtClean="0"/>
              <a:t>microbiota</a:t>
            </a:r>
            <a:endParaRPr lang="it-IT" dirty="0"/>
          </a:p>
        </p:txBody>
      </p:sp>
      <p:sp>
        <p:nvSpPr>
          <p:cNvPr id="3" name="Segnaposto contenuto 2"/>
          <p:cNvSpPr>
            <a:spLocks noGrp="1"/>
          </p:cNvSpPr>
          <p:nvPr>
            <p:ph idx="1"/>
          </p:nvPr>
        </p:nvSpPr>
        <p:spPr/>
        <p:txBody>
          <a:bodyPr>
            <a:normAutofit lnSpcReduction="10000"/>
          </a:bodyPr>
          <a:lstStyle/>
          <a:p>
            <a:r>
              <a:rPr lang="it-IT" dirty="0" err="1" smtClean="0"/>
              <a:t>Microbial</a:t>
            </a:r>
            <a:r>
              <a:rPr lang="it-IT" dirty="0" smtClean="0"/>
              <a:t> </a:t>
            </a:r>
            <a:r>
              <a:rPr lang="it-IT" dirty="0" err="1" smtClean="0"/>
              <a:t>metabolites</a:t>
            </a:r>
            <a:r>
              <a:rPr lang="it-IT" dirty="0" smtClean="0"/>
              <a:t> can pass </a:t>
            </a:r>
            <a:r>
              <a:rPr lang="it-IT" dirty="0" err="1" smtClean="0"/>
              <a:t>through</a:t>
            </a:r>
            <a:r>
              <a:rPr lang="it-IT" dirty="0" smtClean="0"/>
              <a:t> the </a:t>
            </a:r>
            <a:r>
              <a:rPr lang="it-IT" dirty="0" err="1" smtClean="0"/>
              <a:t>epithelium</a:t>
            </a:r>
            <a:r>
              <a:rPr lang="it-IT" dirty="0" smtClean="0"/>
              <a:t> and </a:t>
            </a:r>
            <a:r>
              <a:rPr lang="it-IT" dirty="0" err="1" smtClean="0"/>
              <a:t>regulate</a:t>
            </a:r>
            <a:r>
              <a:rPr lang="it-IT" dirty="0" smtClean="0"/>
              <a:t> the </a:t>
            </a:r>
            <a:r>
              <a:rPr lang="it-IT" dirty="0" err="1" smtClean="0"/>
              <a:t>host</a:t>
            </a:r>
            <a:r>
              <a:rPr lang="it-IT" dirty="0" smtClean="0"/>
              <a:t> gene </a:t>
            </a:r>
            <a:r>
              <a:rPr lang="it-IT" dirty="0" err="1" smtClean="0"/>
              <a:t>transcription</a:t>
            </a:r>
            <a:endParaRPr lang="it-IT" dirty="0" smtClean="0"/>
          </a:p>
          <a:p>
            <a:pPr lvl="1"/>
            <a:r>
              <a:rPr lang="it-IT" dirty="0" err="1" smtClean="0"/>
              <a:t>microbial</a:t>
            </a:r>
            <a:r>
              <a:rPr lang="it-IT" dirty="0" smtClean="0"/>
              <a:t> and </a:t>
            </a:r>
            <a:r>
              <a:rPr lang="it-IT" dirty="0" err="1" smtClean="0"/>
              <a:t>host</a:t>
            </a:r>
            <a:r>
              <a:rPr lang="it-IT" dirty="0" smtClean="0"/>
              <a:t> </a:t>
            </a:r>
            <a:r>
              <a:rPr lang="it-IT" dirty="0" err="1" smtClean="0"/>
              <a:t>metabolites</a:t>
            </a:r>
            <a:r>
              <a:rPr lang="it-IT" dirty="0" smtClean="0"/>
              <a:t> </a:t>
            </a:r>
            <a:r>
              <a:rPr lang="it-IT" dirty="0" err="1" smtClean="0"/>
              <a:t>may</a:t>
            </a:r>
            <a:r>
              <a:rPr lang="it-IT" dirty="0" smtClean="0"/>
              <a:t> be the </a:t>
            </a:r>
            <a:r>
              <a:rPr lang="it-IT" dirty="0" err="1" smtClean="0"/>
              <a:t>same</a:t>
            </a:r>
            <a:endParaRPr lang="it-IT" dirty="0" smtClean="0"/>
          </a:p>
          <a:p>
            <a:pPr marL="455872" lvl="1" indent="0" algn="ctr">
              <a:buNone/>
            </a:pPr>
            <a:r>
              <a:rPr lang="it-IT" b="1" dirty="0" smtClean="0"/>
              <a:t>THE CASE OF </a:t>
            </a:r>
            <a:r>
              <a:rPr lang="it-IT" b="1" i="1" dirty="0" smtClean="0"/>
              <a:t>Lactobacilli</a:t>
            </a:r>
          </a:p>
          <a:p>
            <a:pPr marL="0" indent="0" algn="ctr">
              <a:buNone/>
            </a:pPr>
            <a:r>
              <a:rPr lang="it-IT" dirty="0" err="1" smtClean="0"/>
              <a:t>tryptophan</a:t>
            </a:r>
            <a:r>
              <a:rPr lang="it-IT" dirty="0" smtClean="0"/>
              <a:t> </a:t>
            </a:r>
            <a:r>
              <a:rPr lang="it-IT" dirty="0" smtClean="0">
                <a:sym typeface="Wingdings"/>
              </a:rPr>
              <a:t>   </a:t>
            </a:r>
            <a:r>
              <a:rPr lang="it-IT" dirty="0" smtClean="0"/>
              <a:t>indole-3</a:t>
            </a:r>
            <a:r>
              <a:rPr lang="it-IT" dirty="0"/>
              <a:t>-</a:t>
            </a:r>
            <a:r>
              <a:rPr lang="it-IT" dirty="0" smtClean="0"/>
              <a:t>aldehyde </a:t>
            </a:r>
            <a:r>
              <a:rPr lang="it-IT" dirty="0" smtClean="0">
                <a:sym typeface="Wingdings"/>
              </a:rPr>
              <a:t> </a:t>
            </a:r>
          </a:p>
          <a:p>
            <a:pPr marL="0" indent="0" algn="ctr">
              <a:buNone/>
            </a:pPr>
            <a:r>
              <a:rPr lang="it-IT" dirty="0" err="1" smtClean="0"/>
              <a:t>aryl</a:t>
            </a:r>
            <a:r>
              <a:rPr lang="it-IT" dirty="0" smtClean="0"/>
              <a:t> </a:t>
            </a:r>
            <a:r>
              <a:rPr lang="it-IT" dirty="0" err="1"/>
              <a:t>hydrocarbon</a:t>
            </a:r>
            <a:r>
              <a:rPr lang="it-IT" dirty="0"/>
              <a:t> </a:t>
            </a:r>
            <a:r>
              <a:rPr lang="it-IT" dirty="0" err="1"/>
              <a:t>receptor</a:t>
            </a:r>
            <a:r>
              <a:rPr lang="it-IT" dirty="0"/>
              <a:t> (AHR</a:t>
            </a:r>
            <a:r>
              <a:rPr lang="it-IT" dirty="0" smtClean="0"/>
              <a:t>) on </a:t>
            </a:r>
            <a:r>
              <a:rPr lang="it-IT" dirty="0"/>
              <a:t>innate </a:t>
            </a:r>
            <a:r>
              <a:rPr lang="it-IT" dirty="0" err="1"/>
              <a:t>lymphoid</a:t>
            </a:r>
            <a:r>
              <a:rPr lang="it-IT" dirty="0"/>
              <a:t> </a:t>
            </a:r>
            <a:r>
              <a:rPr lang="it-IT" dirty="0" err="1" smtClean="0"/>
              <a:t>cells</a:t>
            </a:r>
            <a:r>
              <a:rPr lang="it-IT" dirty="0" smtClean="0"/>
              <a:t> </a:t>
            </a:r>
            <a:r>
              <a:rPr lang="it-IT" dirty="0"/>
              <a:t>3 (ILC3s</a:t>
            </a:r>
            <a:r>
              <a:rPr lang="it-IT" dirty="0" smtClean="0"/>
              <a:t>) </a:t>
            </a:r>
            <a:r>
              <a:rPr lang="it-IT" dirty="0" smtClean="0">
                <a:sym typeface="Wingdings"/>
              </a:rPr>
              <a:t> </a:t>
            </a:r>
            <a:r>
              <a:rPr lang="it-IT" dirty="0" err="1" smtClean="0">
                <a:sym typeface="Wingdings"/>
              </a:rPr>
              <a:t>interleukin</a:t>
            </a:r>
            <a:r>
              <a:rPr lang="it-IT" dirty="0" smtClean="0">
                <a:sym typeface="Wingdings"/>
              </a:rPr>
              <a:t> 22  </a:t>
            </a:r>
            <a:r>
              <a:rPr lang="it-IT" dirty="0" err="1"/>
              <a:t>resistance</a:t>
            </a:r>
            <a:r>
              <a:rPr lang="it-IT" dirty="0"/>
              <a:t> to the </a:t>
            </a:r>
            <a:r>
              <a:rPr lang="it-IT" dirty="0" err="1"/>
              <a:t>fungus</a:t>
            </a:r>
            <a:r>
              <a:rPr lang="it-IT" dirty="0"/>
              <a:t> </a:t>
            </a:r>
            <a:r>
              <a:rPr lang="it-IT" i="1" dirty="0"/>
              <a:t>Candida </a:t>
            </a:r>
            <a:r>
              <a:rPr lang="it-IT" i="1" dirty="0" err="1"/>
              <a:t>albicans</a:t>
            </a:r>
            <a:endParaRPr lang="it-IT" i="1"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25</a:t>
            </a:fld>
            <a:endParaRPr lang="it-IT"/>
          </a:p>
        </p:txBody>
      </p:sp>
    </p:spTree>
    <p:extLst>
      <p:ext uri="{BB962C8B-B14F-4D97-AF65-F5344CB8AC3E}">
        <p14:creationId xmlns:p14="http://schemas.microsoft.com/office/powerpoint/2010/main" val="40690656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normAutofit/>
          </a:bodyPr>
          <a:lstStyle/>
          <a:p>
            <a:r>
              <a:rPr lang="it-IT" dirty="0" smtClean="0"/>
              <a:t>The </a:t>
            </a:r>
            <a:r>
              <a:rPr lang="it-IT" dirty="0" err="1" smtClean="0"/>
              <a:t>gut</a:t>
            </a:r>
            <a:r>
              <a:rPr lang="it-IT" dirty="0" smtClean="0"/>
              <a:t> microbiota </a:t>
            </a:r>
            <a:r>
              <a:rPr lang="it-IT" dirty="0" err="1" smtClean="0"/>
              <a:t>as</a:t>
            </a:r>
            <a:r>
              <a:rPr lang="it-IT" dirty="0" smtClean="0"/>
              <a:t> a </a:t>
            </a:r>
            <a:r>
              <a:rPr lang="it-IT" dirty="0" err="1" smtClean="0"/>
              <a:t>metabolic</a:t>
            </a:r>
            <a:r>
              <a:rPr lang="it-IT" dirty="0" smtClean="0"/>
              <a:t> </a:t>
            </a:r>
            <a:r>
              <a:rPr lang="it-IT" dirty="0" err="1" smtClean="0"/>
              <a:t>organ</a:t>
            </a:r>
            <a:endParaRPr lang="it-IT" dirty="0"/>
          </a:p>
        </p:txBody>
      </p:sp>
      <p:sp>
        <p:nvSpPr>
          <p:cNvPr id="5" name="Sottotitolo 4"/>
          <p:cNvSpPr>
            <a:spLocks noGrp="1"/>
          </p:cNvSpPr>
          <p:nvPr>
            <p:ph type="subTitle" idx="1"/>
          </p:nvPr>
        </p:nvSpPr>
        <p:spPr/>
        <p:txBody>
          <a:bodyPr>
            <a:noAutofit/>
          </a:bodyPr>
          <a:lstStyle/>
          <a:p>
            <a:r>
              <a:rPr lang="it-IT" dirty="0">
                <a:solidFill>
                  <a:srgbClr val="000000"/>
                </a:solidFill>
              </a:rPr>
              <a:t>The </a:t>
            </a:r>
            <a:r>
              <a:rPr lang="it-IT" dirty="0" err="1">
                <a:solidFill>
                  <a:srgbClr val="000000"/>
                </a:solidFill>
              </a:rPr>
              <a:t>gut</a:t>
            </a:r>
            <a:r>
              <a:rPr lang="it-IT" dirty="0">
                <a:solidFill>
                  <a:srgbClr val="000000"/>
                </a:solidFill>
              </a:rPr>
              <a:t> microbiota </a:t>
            </a:r>
            <a:r>
              <a:rPr lang="it-IT" dirty="0" err="1">
                <a:solidFill>
                  <a:srgbClr val="000000"/>
                </a:solidFill>
              </a:rPr>
              <a:t>has</a:t>
            </a:r>
            <a:r>
              <a:rPr lang="it-IT" dirty="0">
                <a:solidFill>
                  <a:srgbClr val="000000"/>
                </a:solidFill>
              </a:rPr>
              <a:t> </a:t>
            </a:r>
            <a:r>
              <a:rPr lang="it-IT" dirty="0" err="1">
                <a:solidFill>
                  <a:srgbClr val="000000"/>
                </a:solidFill>
              </a:rPr>
              <a:t>been</a:t>
            </a:r>
            <a:r>
              <a:rPr lang="it-IT" dirty="0">
                <a:solidFill>
                  <a:srgbClr val="000000"/>
                </a:solidFill>
              </a:rPr>
              <a:t> </a:t>
            </a:r>
            <a:r>
              <a:rPr lang="it-IT" dirty="0" err="1" smtClean="0">
                <a:solidFill>
                  <a:srgbClr val="000000"/>
                </a:solidFill>
              </a:rPr>
              <a:t>named</a:t>
            </a:r>
            <a:r>
              <a:rPr lang="it-IT" dirty="0" smtClean="0">
                <a:solidFill>
                  <a:srgbClr val="000000"/>
                </a:solidFill>
              </a:rPr>
              <a:t> </a:t>
            </a:r>
            <a:r>
              <a:rPr lang="it-IT" dirty="0" err="1">
                <a:solidFill>
                  <a:srgbClr val="000000"/>
                </a:solidFill>
              </a:rPr>
              <a:t>as</a:t>
            </a:r>
            <a:r>
              <a:rPr lang="it-IT" dirty="0">
                <a:solidFill>
                  <a:srgbClr val="000000"/>
                </a:solidFill>
              </a:rPr>
              <a:t> ‘</a:t>
            </a:r>
            <a:r>
              <a:rPr lang="it-IT" dirty="0" err="1" smtClean="0">
                <a:solidFill>
                  <a:srgbClr val="000000"/>
                </a:solidFill>
              </a:rPr>
              <a:t>metabolic</a:t>
            </a:r>
            <a:r>
              <a:rPr lang="it-IT" dirty="0">
                <a:solidFill>
                  <a:srgbClr val="000000"/>
                </a:solidFill>
              </a:rPr>
              <a:t> </a:t>
            </a:r>
            <a:r>
              <a:rPr lang="it-IT" dirty="0" err="1" smtClean="0">
                <a:solidFill>
                  <a:srgbClr val="000000"/>
                </a:solidFill>
              </a:rPr>
              <a:t>organ</a:t>
            </a:r>
            <a:r>
              <a:rPr lang="it-IT" dirty="0">
                <a:solidFill>
                  <a:srgbClr val="000000"/>
                </a:solidFill>
              </a:rPr>
              <a:t>’ </a:t>
            </a:r>
            <a:r>
              <a:rPr lang="it-IT" dirty="0" err="1">
                <a:solidFill>
                  <a:srgbClr val="000000"/>
                </a:solidFill>
              </a:rPr>
              <a:t>because</a:t>
            </a:r>
            <a:r>
              <a:rPr lang="it-IT" dirty="0">
                <a:solidFill>
                  <a:srgbClr val="000000"/>
                </a:solidFill>
              </a:rPr>
              <a:t> of </a:t>
            </a:r>
            <a:r>
              <a:rPr lang="it-IT" dirty="0" err="1">
                <a:solidFill>
                  <a:srgbClr val="000000"/>
                </a:solidFill>
              </a:rPr>
              <a:t>its</a:t>
            </a:r>
            <a:r>
              <a:rPr lang="it-IT" dirty="0">
                <a:solidFill>
                  <a:srgbClr val="000000"/>
                </a:solidFill>
              </a:rPr>
              <a:t> </a:t>
            </a:r>
            <a:r>
              <a:rPr lang="it-IT" dirty="0" err="1">
                <a:solidFill>
                  <a:srgbClr val="000000"/>
                </a:solidFill>
              </a:rPr>
              <a:t>metabolic</a:t>
            </a:r>
            <a:r>
              <a:rPr lang="it-IT" dirty="0">
                <a:solidFill>
                  <a:srgbClr val="000000"/>
                </a:solidFill>
              </a:rPr>
              <a:t> </a:t>
            </a:r>
            <a:r>
              <a:rPr lang="it-IT" dirty="0" err="1">
                <a:solidFill>
                  <a:srgbClr val="000000"/>
                </a:solidFill>
              </a:rPr>
              <a:t>potential</a:t>
            </a:r>
            <a:r>
              <a:rPr lang="it-IT" dirty="0">
                <a:solidFill>
                  <a:srgbClr val="000000"/>
                </a:solidFill>
              </a:rPr>
              <a:t> </a:t>
            </a:r>
            <a:r>
              <a:rPr lang="it-IT" dirty="0" err="1" smtClean="0">
                <a:solidFill>
                  <a:srgbClr val="000000"/>
                </a:solidFill>
              </a:rPr>
              <a:t>equivalent</a:t>
            </a:r>
            <a:r>
              <a:rPr lang="it-IT" dirty="0">
                <a:solidFill>
                  <a:srgbClr val="000000"/>
                </a:solidFill>
              </a:rPr>
              <a:t> </a:t>
            </a:r>
            <a:r>
              <a:rPr lang="it-IT" dirty="0" smtClean="0">
                <a:solidFill>
                  <a:srgbClr val="000000"/>
                </a:solidFill>
              </a:rPr>
              <a:t>to </a:t>
            </a:r>
            <a:r>
              <a:rPr lang="it-IT" dirty="0">
                <a:solidFill>
                  <a:srgbClr val="000000"/>
                </a:solidFill>
              </a:rPr>
              <a:t>the </a:t>
            </a:r>
            <a:r>
              <a:rPr lang="it-IT" dirty="0" err="1" smtClean="0">
                <a:solidFill>
                  <a:srgbClr val="000000"/>
                </a:solidFill>
              </a:rPr>
              <a:t>liver</a:t>
            </a:r>
            <a:endParaRPr lang="it-IT" dirty="0" smtClean="0">
              <a:solidFill>
                <a:srgbClr val="000000"/>
              </a:solidFill>
            </a:endParaRPr>
          </a:p>
        </p:txBody>
      </p:sp>
      <p:sp>
        <p:nvSpPr>
          <p:cNvPr id="6" name="Segnaposto data 5"/>
          <p:cNvSpPr>
            <a:spLocks noGrp="1"/>
          </p:cNvSpPr>
          <p:nvPr>
            <p:ph type="dt" sz="half" idx="10"/>
          </p:nvPr>
        </p:nvSpPr>
        <p:spPr/>
        <p:txBody>
          <a:bodyPr/>
          <a:lstStyle/>
          <a:p>
            <a:r>
              <a:rPr lang="it-IT" smtClean="0"/>
              <a:t>28/04/2019</a:t>
            </a:r>
            <a:endParaRPr lang="it-IT"/>
          </a:p>
        </p:txBody>
      </p:sp>
      <p:sp>
        <p:nvSpPr>
          <p:cNvPr id="7" name="Segnaposto piè di pagina 6"/>
          <p:cNvSpPr>
            <a:spLocks noGrp="1"/>
          </p:cNvSpPr>
          <p:nvPr>
            <p:ph type="ftr" sz="quarter" idx="11"/>
          </p:nvPr>
        </p:nvSpPr>
        <p:spPr/>
        <p:txBody>
          <a:bodyPr/>
          <a:lstStyle/>
          <a:p>
            <a:r>
              <a:rPr lang="it-IT" smtClean="0"/>
              <a:t>991SV-BIOCHEMISTRY OF AGE RELATED DISEASES     </a:t>
            </a:r>
            <a:endParaRPr lang="it-IT"/>
          </a:p>
        </p:txBody>
      </p:sp>
      <p:sp>
        <p:nvSpPr>
          <p:cNvPr id="8" name="Segnaposto numero diapositiva 7"/>
          <p:cNvSpPr>
            <a:spLocks noGrp="1"/>
          </p:cNvSpPr>
          <p:nvPr>
            <p:ph type="sldNum" sz="quarter" idx="12"/>
          </p:nvPr>
        </p:nvSpPr>
        <p:spPr/>
        <p:txBody>
          <a:bodyPr/>
          <a:lstStyle/>
          <a:p>
            <a:fld id="{30DB6A90-97F3-8744-A3C4-05CF671A0932}" type="slidenum">
              <a:rPr lang="it-IT" smtClean="0"/>
              <a:t>26</a:t>
            </a:fld>
            <a:endParaRPr lang="it-IT"/>
          </a:p>
        </p:txBody>
      </p:sp>
    </p:spTree>
    <p:extLst>
      <p:ext uri="{BB962C8B-B14F-4D97-AF65-F5344CB8AC3E}">
        <p14:creationId xmlns:p14="http://schemas.microsoft.com/office/powerpoint/2010/main" val="1975564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The microbiota </a:t>
            </a:r>
            <a:r>
              <a:rPr lang="it-IT" dirty="0" err="1" smtClean="0"/>
              <a:t>anaerobic</a:t>
            </a:r>
            <a:r>
              <a:rPr lang="it-IT" dirty="0" smtClean="0"/>
              <a:t> </a:t>
            </a:r>
            <a:r>
              <a:rPr lang="it-IT" dirty="0" err="1" smtClean="0"/>
              <a:t>catabolism</a:t>
            </a:r>
            <a:endParaRPr lang="it-IT" dirty="0"/>
          </a:p>
        </p:txBody>
      </p:sp>
      <p:sp>
        <p:nvSpPr>
          <p:cNvPr id="3" name="Segnaposto contenuto 2"/>
          <p:cNvSpPr>
            <a:spLocks noGrp="1"/>
          </p:cNvSpPr>
          <p:nvPr>
            <p:ph idx="1"/>
          </p:nvPr>
        </p:nvSpPr>
        <p:spPr>
          <a:xfrm>
            <a:off x="457200" y="1417642"/>
            <a:ext cx="8229600" cy="5011272"/>
          </a:xfrm>
        </p:spPr>
        <p:txBody>
          <a:bodyPr>
            <a:normAutofit fontScale="77500" lnSpcReduction="20000"/>
          </a:bodyPr>
          <a:lstStyle/>
          <a:p>
            <a:pPr marL="0" indent="0" algn="ctr">
              <a:lnSpc>
                <a:spcPct val="120000"/>
              </a:lnSpc>
              <a:buNone/>
            </a:pPr>
            <a:r>
              <a:rPr lang="it-IT" dirty="0"/>
              <a:t>The microbiota </a:t>
            </a:r>
            <a:r>
              <a:rPr lang="it-IT" dirty="0" err="1"/>
              <a:t>performs</a:t>
            </a:r>
            <a:r>
              <a:rPr lang="it-IT" dirty="0"/>
              <a:t> </a:t>
            </a:r>
            <a:r>
              <a:rPr lang="it-IT" dirty="0" err="1"/>
              <a:t>performs</a:t>
            </a:r>
            <a:r>
              <a:rPr lang="it-IT" dirty="0"/>
              <a:t> </a:t>
            </a:r>
            <a:r>
              <a:rPr lang="it-IT" dirty="0" err="1"/>
              <a:t>anaerobic</a:t>
            </a:r>
            <a:r>
              <a:rPr lang="it-IT" dirty="0"/>
              <a:t> </a:t>
            </a:r>
            <a:r>
              <a:rPr lang="it-IT" dirty="0" err="1"/>
              <a:t>degradation</a:t>
            </a:r>
            <a:r>
              <a:rPr lang="it-IT" dirty="0"/>
              <a:t> and/or </a:t>
            </a:r>
            <a:r>
              <a:rPr lang="it-IT" dirty="0" err="1"/>
              <a:t>fermetantion</a:t>
            </a:r>
            <a:r>
              <a:rPr lang="it-IT" dirty="0"/>
              <a:t> </a:t>
            </a:r>
            <a:r>
              <a:rPr lang="it-IT" dirty="0" smtClean="0"/>
              <a:t>of</a:t>
            </a:r>
          </a:p>
          <a:p>
            <a:pPr>
              <a:lnSpc>
                <a:spcPct val="120000"/>
              </a:lnSpc>
            </a:pPr>
            <a:r>
              <a:rPr lang="it-IT" b="1" dirty="0" err="1" smtClean="0"/>
              <a:t>dietary</a:t>
            </a:r>
            <a:r>
              <a:rPr lang="it-IT" b="1" dirty="0" smtClean="0"/>
              <a:t> </a:t>
            </a:r>
            <a:r>
              <a:rPr lang="it-IT" b="1" dirty="0" err="1"/>
              <a:t>fibers</a:t>
            </a:r>
            <a:endParaRPr lang="it-IT" b="1" dirty="0"/>
          </a:p>
          <a:p>
            <a:pPr>
              <a:lnSpc>
                <a:spcPct val="120000"/>
              </a:lnSpc>
            </a:pPr>
            <a:r>
              <a:rPr lang="it-IT" b="1" dirty="0" err="1"/>
              <a:t>proteins</a:t>
            </a:r>
            <a:r>
              <a:rPr lang="it-IT" b="1" dirty="0"/>
              <a:t> and </a:t>
            </a:r>
            <a:r>
              <a:rPr lang="it-IT" b="1" dirty="0" err="1"/>
              <a:t>peptides</a:t>
            </a:r>
            <a:r>
              <a:rPr lang="it-IT" b="1" dirty="0"/>
              <a:t> </a:t>
            </a:r>
          </a:p>
          <a:p>
            <a:pPr>
              <a:lnSpc>
                <a:spcPct val="120000"/>
              </a:lnSpc>
            </a:pPr>
            <a:r>
              <a:rPr lang="it-IT" b="1" dirty="0"/>
              <a:t>non-</a:t>
            </a:r>
            <a:r>
              <a:rPr lang="it-IT" b="1" dirty="0" err="1"/>
              <a:t>digestible</a:t>
            </a:r>
            <a:r>
              <a:rPr lang="it-IT" b="1" dirty="0"/>
              <a:t> </a:t>
            </a:r>
            <a:r>
              <a:rPr lang="it-IT" b="1" dirty="0" err="1"/>
              <a:t>carbohydrates</a:t>
            </a:r>
            <a:r>
              <a:rPr lang="it-IT" dirty="0"/>
              <a:t>,</a:t>
            </a:r>
          </a:p>
          <a:p>
            <a:pPr>
              <a:lnSpc>
                <a:spcPct val="120000"/>
              </a:lnSpc>
            </a:pPr>
            <a:r>
              <a:rPr lang="it-IT" b="1" dirty="0" err="1"/>
              <a:t>glycoconjugates</a:t>
            </a:r>
            <a:r>
              <a:rPr lang="it-IT" dirty="0"/>
              <a:t> </a:t>
            </a:r>
            <a:r>
              <a:rPr lang="it-IT" dirty="0" err="1"/>
              <a:t>derived</a:t>
            </a:r>
            <a:r>
              <a:rPr lang="it-IT" dirty="0"/>
              <a:t> from the </a:t>
            </a:r>
            <a:r>
              <a:rPr lang="it-IT" dirty="0" err="1"/>
              <a:t>host</a:t>
            </a:r>
            <a:r>
              <a:rPr lang="it-IT" dirty="0"/>
              <a:t> (</a:t>
            </a:r>
            <a:r>
              <a:rPr lang="it-IT" dirty="0" err="1"/>
              <a:t>glycosphingolipids</a:t>
            </a:r>
            <a:r>
              <a:rPr lang="it-IT" dirty="0"/>
              <a:t>),</a:t>
            </a:r>
          </a:p>
          <a:p>
            <a:pPr>
              <a:lnSpc>
                <a:spcPct val="120000"/>
              </a:lnSpc>
            </a:pPr>
            <a:r>
              <a:rPr lang="it-IT" b="1" dirty="0" err="1"/>
              <a:t>deconjugation</a:t>
            </a:r>
            <a:r>
              <a:rPr lang="it-IT" b="1" dirty="0"/>
              <a:t> and </a:t>
            </a:r>
            <a:r>
              <a:rPr lang="it-IT" b="1" dirty="0" err="1"/>
              <a:t>dehydroxylation</a:t>
            </a:r>
            <a:r>
              <a:rPr lang="it-IT" b="1" dirty="0"/>
              <a:t> of </a:t>
            </a:r>
            <a:r>
              <a:rPr lang="it-IT" b="1" dirty="0" smtClean="0"/>
              <a:t>bile </a:t>
            </a:r>
            <a:r>
              <a:rPr lang="it-IT" b="1" dirty="0" err="1" smtClean="0"/>
              <a:t>acids</a:t>
            </a:r>
            <a:r>
              <a:rPr lang="it-IT" dirty="0" smtClean="0"/>
              <a:t>,</a:t>
            </a:r>
          </a:p>
          <a:p>
            <a:pPr>
              <a:lnSpc>
                <a:spcPct val="120000"/>
              </a:lnSpc>
            </a:pPr>
            <a:r>
              <a:rPr lang="it-IT" b="1" dirty="0" err="1" smtClean="0"/>
              <a:t>biosynthesis</a:t>
            </a:r>
            <a:r>
              <a:rPr lang="it-IT" b="1" dirty="0" smtClean="0"/>
              <a:t> of </a:t>
            </a:r>
            <a:r>
              <a:rPr lang="it-IT" b="1" dirty="0" err="1" smtClean="0"/>
              <a:t>vitamins</a:t>
            </a:r>
            <a:r>
              <a:rPr lang="it-IT" b="1" dirty="0" smtClean="0"/>
              <a:t> </a:t>
            </a:r>
            <a:r>
              <a:rPr lang="it-IT" dirty="0" smtClean="0"/>
              <a:t>(</a:t>
            </a:r>
            <a:r>
              <a:rPr lang="it-IT" dirty="0"/>
              <a:t>K and B) </a:t>
            </a:r>
            <a:r>
              <a:rPr lang="it-IT" b="1" dirty="0"/>
              <a:t>and </a:t>
            </a:r>
            <a:r>
              <a:rPr lang="it-IT" b="1" dirty="0" err="1"/>
              <a:t>isoprenoids</a:t>
            </a:r>
            <a:r>
              <a:rPr lang="it-IT" dirty="0"/>
              <a:t>,</a:t>
            </a:r>
          </a:p>
          <a:p>
            <a:pPr>
              <a:lnSpc>
                <a:spcPct val="120000"/>
              </a:lnSpc>
            </a:pPr>
            <a:r>
              <a:rPr lang="it-IT" b="1" dirty="0" err="1"/>
              <a:t>cholesterol</a:t>
            </a:r>
            <a:r>
              <a:rPr lang="it-IT" b="1" dirty="0"/>
              <a:t> </a:t>
            </a:r>
            <a:r>
              <a:rPr lang="it-IT" b="1" dirty="0" err="1"/>
              <a:t>reduction</a:t>
            </a:r>
            <a:r>
              <a:rPr lang="it-IT" dirty="0"/>
              <a:t> </a:t>
            </a:r>
            <a:endParaRPr lang="it-IT" dirty="0" smtClean="0"/>
          </a:p>
          <a:p>
            <a:pPr>
              <a:lnSpc>
                <a:spcPct val="120000"/>
              </a:lnSpc>
            </a:pPr>
            <a:r>
              <a:rPr lang="it-IT" b="1" dirty="0" err="1" smtClean="0"/>
              <a:t>metabolism</a:t>
            </a:r>
            <a:r>
              <a:rPr lang="it-IT" b="1" dirty="0" smtClean="0"/>
              <a:t> </a:t>
            </a:r>
            <a:r>
              <a:rPr lang="it-IT" b="1" dirty="0"/>
              <a:t>of amino </a:t>
            </a:r>
            <a:r>
              <a:rPr lang="it-IT" b="1" dirty="0" err="1"/>
              <a:t>acids</a:t>
            </a:r>
            <a:r>
              <a:rPr lang="it-IT" b="1" dirty="0"/>
              <a:t> </a:t>
            </a:r>
            <a:endParaRPr lang="it-IT" dirty="0" smtClean="0"/>
          </a:p>
          <a:p>
            <a:pPr>
              <a:lnSpc>
                <a:spcPct val="120000"/>
              </a:lnSpc>
            </a:pPr>
            <a:r>
              <a:rPr lang="it-IT" b="1" dirty="0" err="1" smtClean="0"/>
              <a:t>Metabolism</a:t>
            </a:r>
            <a:r>
              <a:rPr lang="it-IT" b="1" dirty="0" smtClean="0"/>
              <a:t> of </a:t>
            </a:r>
            <a:r>
              <a:rPr lang="it-IT" b="1" dirty="0" err="1" smtClean="0"/>
              <a:t>xenobiotics</a:t>
            </a:r>
            <a:endParaRPr lang="it-IT" b="1"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27</a:t>
            </a:fld>
            <a:endParaRPr lang="it-IT"/>
          </a:p>
        </p:txBody>
      </p:sp>
    </p:spTree>
    <p:extLst>
      <p:ext uri="{BB962C8B-B14F-4D97-AF65-F5344CB8AC3E}">
        <p14:creationId xmlns:p14="http://schemas.microsoft.com/office/powerpoint/2010/main" val="216572207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Short-</a:t>
            </a:r>
            <a:r>
              <a:rPr lang="it-IT" sz="3600" dirty="0" err="1"/>
              <a:t>chain</a:t>
            </a:r>
            <a:r>
              <a:rPr lang="it-IT" sz="3600" dirty="0"/>
              <a:t> </a:t>
            </a:r>
            <a:r>
              <a:rPr lang="it-IT" sz="3600" dirty="0" err="1"/>
              <a:t>fatty</a:t>
            </a:r>
            <a:r>
              <a:rPr lang="it-IT" sz="3600" dirty="0"/>
              <a:t> </a:t>
            </a:r>
            <a:r>
              <a:rPr lang="it-IT" sz="3600" dirty="0" err="1"/>
              <a:t>acids</a:t>
            </a:r>
            <a:r>
              <a:rPr lang="it-IT" sz="3600" dirty="0"/>
              <a:t> (</a:t>
            </a:r>
            <a:r>
              <a:rPr lang="it-IT" sz="3600" dirty="0" err="1"/>
              <a:t>SCFAs</a:t>
            </a:r>
            <a:r>
              <a:rPr lang="it-IT" sz="3600" dirty="0"/>
              <a:t>) </a:t>
            </a:r>
            <a:r>
              <a:rPr lang="it-IT" sz="3600" dirty="0" err="1"/>
              <a:t>as</a:t>
            </a:r>
            <a:r>
              <a:rPr lang="it-IT" sz="3600" dirty="0"/>
              <a:t> </a:t>
            </a:r>
            <a:r>
              <a:rPr lang="it-IT" sz="3600" dirty="0" err="1"/>
              <a:t>metabolic</a:t>
            </a:r>
            <a:r>
              <a:rPr lang="it-IT" sz="3600" dirty="0"/>
              <a:t> </a:t>
            </a:r>
            <a:r>
              <a:rPr lang="it-IT" sz="3600" dirty="0" err="1"/>
              <a:t>signals</a:t>
            </a:r>
            <a:r>
              <a:rPr lang="it-IT" sz="3600" dirty="0"/>
              <a:t> from the microbiota</a:t>
            </a:r>
            <a:endParaRPr lang="it-IT" sz="3600" dirty="0"/>
          </a:p>
        </p:txBody>
      </p:sp>
      <p:sp>
        <p:nvSpPr>
          <p:cNvPr id="3" name="Segnaposto contenuto 2"/>
          <p:cNvSpPr>
            <a:spLocks noGrp="1"/>
          </p:cNvSpPr>
          <p:nvPr>
            <p:ph idx="1"/>
          </p:nvPr>
        </p:nvSpPr>
        <p:spPr/>
        <p:txBody>
          <a:bodyPr/>
          <a:lstStyle/>
          <a:p>
            <a:pPr marL="0" indent="0" algn="ctr">
              <a:buNone/>
            </a:pPr>
            <a:r>
              <a:rPr lang="it-IT" b="1" dirty="0" err="1"/>
              <a:t>fermentation</a:t>
            </a:r>
            <a:r>
              <a:rPr lang="it-IT" b="1" dirty="0"/>
              <a:t> </a:t>
            </a:r>
            <a:r>
              <a:rPr lang="it-IT" b="1" dirty="0" err="1"/>
              <a:t>products</a:t>
            </a:r>
            <a:r>
              <a:rPr lang="it-IT" b="1" dirty="0"/>
              <a:t> </a:t>
            </a:r>
            <a:r>
              <a:rPr lang="it-IT" b="1" dirty="0" smtClean="0"/>
              <a:t>of </a:t>
            </a:r>
            <a:r>
              <a:rPr lang="it-IT" b="1" dirty="0" err="1" smtClean="0"/>
              <a:t>dietary</a:t>
            </a:r>
            <a:r>
              <a:rPr lang="it-IT" b="1" dirty="0" smtClean="0"/>
              <a:t> </a:t>
            </a:r>
            <a:r>
              <a:rPr lang="it-IT" b="1" dirty="0" err="1" smtClean="0"/>
              <a:t>fiber</a:t>
            </a:r>
            <a:endParaRPr lang="it-IT" b="1" dirty="0" smtClean="0"/>
          </a:p>
          <a:p>
            <a:pPr marL="0" indent="0" algn="ctr">
              <a:buNone/>
            </a:pPr>
            <a:endParaRPr lang="it-IT" dirty="0" smtClean="0"/>
          </a:p>
          <a:p>
            <a:pPr marL="0" indent="0" algn="ctr">
              <a:buNone/>
            </a:pPr>
            <a:endParaRPr lang="it-IT" dirty="0" smtClean="0"/>
          </a:p>
          <a:p>
            <a:pPr marL="0" indent="0" algn="ctr">
              <a:buNone/>
            </a:pPr>
            <a:endParaRPr lang="it-IT" dirty="0"/>
          </a:p>
          <a:p>
            <a:pPr marL="0" indent="0" algn="ctr">
              <a:buNone/>
            </a:pPr>
            <a:endParaRPr lang="it-IT" dirty="0" smtClean="0"/>
          </a:p>
          <a:p>
            <a:pPr marL="0" indent="0" algn="ctr">
              <a:buNone/>
            </a:pPr>
            <a:r>
              <a:rPr lang="it-IT" dirty="0" err="1" smtClean="0"/>
              <a:t>they</a:t>
            </a:r>
            <a:r>
              <a:rPr lang="it-IT" dirty="0" smtClean="0"/>
              <a:t> </a:t>
            </a:r>
            <a:r>
              <a:rPr lang="it-IT" dirty="0" err="1" smtClean="0"/>
              <a:t>provide</a:t>
            </a:r>
            <a:r>
              <a:rPr lang="it-IT" dirty="0" smtClean="0"/>
              <a:t> </a:t>
            </a:r>
            <a:r>
              <a:rPr lang="it-IT" dirty="0" err="1"/>
              <a:t>humans</a:t>
            </a:r>
            <a:r>
              <a:rPr lang="it-IT" dirty="0"/>
              <a:t> with </a:t>
            </a:r>
            <a:r>
              <a:rPr lang="it-IT" b="1" dirty="0"/>
              <a:t>6–10% of the </a:t>
            </a:r>
            <a:r>
              <a:rPr lang="it-IT" b="1" dirty="0" err="1"/>
              <a:t>total</a:t>
            </a:r>
            <a:r>
              <a:rPr lang="it-IT" b="1" dirty="0"/>
              <a:t> </a:t>
            </a:r>
            <a:r>
              <a:rPr lang="it-IT" b="1" dirty="0" err="1"/>
              <a:t>daily</a:t>
            </a:r>
            <a:r>
              <a:rPr lang="it-IT" b="1" dirty="0"/>
              <a:t> </a:t>
            </a:r>
            <a:r>
              <a:rPr lang="it-IT" b="1" dirty="0" err="1"/>
              <a:t>energy</a:t>
            </a:r>
            <a:r>
              <a:rPr lang="it-IT" b="1" dirty="0"/>
              <a:t> </a:t>
            </a:r>
            <a:r>
              <a:rPr lang="it-IT" b="1" dirty="0" err="1" smtClean="0"/>
              <a:t>requirement</a:t>
            </a:r>
            <a:endParaRPr lang="it-IT" b="1"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28</a:t>
            </a:fld>
            <a:endParaRPr lang="it-IT"/>
          </a:p>
        </p:txBody>
      </p:sp>
      <p:pic>
        <p:nvPicPr>
          <p:cNvPr id="7" name="Immagine 6"/>
          <p:cNvPicPr>
            <a:picLocks noChangeAspect="1"/>
          </p:cNvPicPr>
          <p:nvPr/>
        </p:nvPicPr>
        <p:blipFill>
          <a:blip r:embed="rId2"/>
          <a:stretch>
            <a:fillRect/>
          </a:stretch>
        </p:blipFill>
        <p:spPr>
          <a:xfrm>
            <a:off x="1748807" y="2446392"/>
            <a:ext cx="5534453" cy="1417072"/>
          </a:xfrm>
          <a:prstGeom prst="rect">
            <a:avLst/>
          </a:prstGeom>
        </p:spPr>
      </p:pic>
    </p:spTree>
    <p:extLst>
      <p:ext uri="{BB962C8B-B14F-4D97-AF65-F5344CB8AC3E}">
        <p14:creationId xmlns:p14="http://schemas.microsoft.com/office/powerpoint/2010/main" val="25978993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The </a:t>
            </a:r>
            <a:r>
              <a:rPr lang="it-IT" dirty="0" err="1" smtClean="0"/>
              <a:t>gut</a:t>
            </a:r>
            <a:r>
              <a:rPr lang="it-IT" dirty="0" smtClean="0"/>
              <a:t> microbiota</a:t>
            </a:r>
            <a:endParaRPr lang="it-IT" dirty="0"/>
          </a:p>
        </p:txBody>
      </p:sp>
      <p:sp>
        <p:nvSpPr>
          <p:cNvPr id="3" name="Segnaposto contenuto 2"/>
          <p:cNvSpPr>
            <a:spLocks noGrp="1"/>
          </p:cNvSpPr>
          <p:nvPr>
            <p:ph idx="1"/>
          </p:nvPr>
        </p:nvSpPr>
        <p:spPr/>
        <p:txBody>
          <a:bodyPr>
            <a:normAutofit lnSpcReduction="10000"/>
          </a:bodyPr>
          <a:lstStyle/>
          <a:p>
            <a:pPr marL="0" indent="0" algn="ctr">
              <a:buNone/>
            </a:pPr>
            <a:r>
              <a:rPr lang="it-IT" b="1" dirty="0" err="1"/>
              <a:t>There</a:t>
            </a:r>
            <a:r>
              <a:rPr lang="it-IT" b="1" dirty="0"/>
              <a:t> are more </a:t>
            </a:r>
            <a:r>
              <a:rPr lang="it-IT" b="1" dirty="0" err="1"/>
              <a:t>microbial</a:t>
            </a:r>
            <a:r>
              <a:rPr lang="it-IT" b="1" dirty="0"/>
              <a:t> </a:t>
            </a:r>
            <a:r>
              <a:rPr lang="it-IT" b="1" dirty="0" err="1"/>
              <a:t>cells</a:t>
            </a:r>
            <a:r>
              <a:rPr lang="it-IT" b="1" dirty="0"/>
              <a:t> in the </a:t>
            </a:r>
            <a:r>
              <a:rPr lang="it-IT" b="1" dirty="0" err="1"/>
              <a:t>gut</a:t>
            </a:r>
            <a:r>
              <a:rPr lang="it-IT" b="1" dirty="0"/>
              <a:t> </a:t>
            </a:r>
            <a:r>
              <a:rPr lang="it-IT" b="1" dirty="0" err="1"/>
              <a:t>as</a:t>
            </a:r>
            <a:r>
              <a:rPr lang="it-IT" b="1" dirty="0"/>
              <a:t> human </a:t>
            </a:r>
            <a:r>
              <a:rPr lang="it-IT" b="1" dirty="0" err="1"/>
              <a:t>cells</a:t>
            </a:r>
            <a:r>
              <a:rPr lang="it-IT" b="1" dirty="0"/>
              <a:t> in the </a:t>
            </a:r>
            <a:r>
              <a:rPr lang="it-IT" b="1" dirty="0" smtClean="0"/>
              <a:t>body</a:t>
            </a:r>
          </a:p>
          <a:p>
            <a:r>
              <a:rPr lang="it-IT" dirty="0" err="1"/>
              <a:t>Approximately</a:t>
            </a:r>
            <a:r>
              <a:rPr lang="it-IT" dirty="0"/>
              <a:t> 1,200 </a:t>
            </a:r>
            <a:r>
              <a:rPr lang="it-IT" dirty="0" err="1"/>
              <a:t>different</a:t>
            </a:r>
            <a:r>
              <a:rPr lang="it-IT" dirty="0"/>
              <a:t> </a:t>
            </a:r>
            <a:r>
              <a:rPr lang="it-IT" dirty="0" err="1"/>
              <a:t>bacterial</a:t>
            </a:r>
            <a:r>
              <a:rPr lang="it-IT" dirty="0"/>
              <a:t> </a:t>
            </a:r>
            <a:r>
              <a:rPr lang="it-IT" dirty="0" err="1" smtClean="0"/>
              <a:t>species</a:t>
            </a:r>
            <a:r>
              <a:rPr lang="it-IT" dirty="0" smtClean="0"/>
              <a:t> </a:t>
            </a:r>
            <a:r>
              <a:rPr lang="it-IT" dirty="0" err="1" smtClean="0"/>
              <a:t>found</a:t>
            </a:r>
            <a:r>
              <a:rPr lang="it-IT" dirty="0" smtClean="0"/>
              <a:t> in </a:t>
            </a:r>
            <a:r>
              <a:rPr lang="it-IT" dirty="0" err="1" smtClean="0"/>
              <a:t>humans</a:t>
            </a:r>
            <a:r>
              <a:rPr lang="it-IT" dirty="0" smtClean="0"/>
              <a:t> </a:t>
            </a:r>
            <a:r>
              <a:rPr lang="it-IT" dirty="0" err="1" smtClean="0"/>
              <a:t>as</a:t>
            </a:r>
            <a:r>
              <a:rPr lang="it-IT" dirty="0" smtClean="0"/>
              <a:t> a </a:t>
            </a:r>
            <a:r>
              <a:rPr lang="it-IT" dirty="0" err="1" smtClean="0"/>
              <a:t>whole</a:t>
            </a:r>
            <a:endParaRPr lang="it-IT" dirty="0" smtClean="0"/>
          </a:p>
          <a:p>
            <a:endParaRPr lang="it-IT" dirty="0" smtClean="0"/>
          </a:p>
          <a:p>
            <a:pPr marL="0" indent="0" algn="ctr">
              <a:buNone/>
            </a:pPr>
            <a:r>
              <a:rPr lang="it-IT" b="1" dirty="0" smtClean="0"/>
              <a:t>The </a:t>
            </a:r>
            <a:r>
              <a:rPr lang="it-IT" b="1" dirty="0" err="1" smtClean="0"/>
              <a:t>microbiome</a:t>
            </a:r>
            <a:r>
              <a:rPr lang="it-IT" b="1" dirty="0" smtClean="0"/>
              <a:t> </a:t>
            </a:r>
            <a:r>
              <a:rPr lang="it-IT" b="1" dirty="0" err="1" smtClean="0"/>
              <a:t>encodes</a:t>
            </a:r>
            <a:r>
              <a:rPr lang="it-IT" b="1" dirty="0" smtClean="0"/>
              <a:t> </a:t>
            </a:r>
            <a:r>
              <a:rPr lang="it-IT" b="1" dirty="0"/>
              <a:t>500 </a:t>
            </a:r>
            <a:r>
              <a:rPr lang="it-IT" b="1" dirty="0" err="1"/>
              <a:t>times</a:t>
            </a:r>
            <a:r>
              <a:rPr lang="it-IT" b="1" dirty="0"/>
              <a:t> more </a:t>
            </a:r>
            <a:r>
              <a:rPr lang="it-IT" b="1" dirty="0" err="1"/>
              <a:t>genes</a:t>
            </a:r>
            <a:r>
              <a:rPr lang="it-IT" b="1" dirty="0"/>
              <a:t> </a:t>
            </a:r>
            <a:r>
              <a:rPr lang="it-IT" b="1" dirty="0" err="1" smtClean="0"/>
              <a:t>than</a:t>
            </a:r>
            <a:r>
              <a:rPr lang="it-IT" b="1" dirty="0"/>
              <a:t> </a:t>
            </a:r>
            <a:r>
              <a:rPr lang="it-IT" b="1" dirty="0" smtClean="0"/>
              <a:t>the </a:t>
            </a:r>
            <a:r>
              <a:rPr lang="it-IT" b="1" dirty="0"/>
              <a:t>human </a:t>
            </a:r>
            <a:r>
              <a:rPr lang="it-IT" b="1" dirty="0" err="1" smtClean="0"/>
              <a:t>genome</a:t>
            </a:r>
            <a:endParaRPr lang="it-IT" b="1" dirty="0" smtClean="0"/>
          </a:p>
          <a:p>
            <a:r>
              <a:rPr lang="it-IT" dirty="0" smtClean="0"/>
              <a:t>human </a:t>
            </a:r>
            <a:r>
              <a:rPr lang="it-IT" dirty="0" err="1" smtClean="0"/>
              <a:t>genes</a:t>
            </a:r>
            <a:r>
              <a:rPr lang="it-IT" dirty="0" smtClean="0"/>
              <a:t> </a:t>
            </a:r>
            <a:r>
              <a:rPr lang="it-IT" dirty="0" smtClean="0"/>
              <a:t>are </a:t>
            </a:r>
            <a:r>
              <a:rPr lang="it-IT" dirty="0" err="1"/>
              <a:t>noise</a:t>
            </a:r>
            <a:r>
              <a:rPr lang="it-IT" dirty="0"/>
              <a:t> in the </a:t>
            </a:r>
            <a:r>
              <a:rPr lang="it-IT" dirty="0" err="1"/>
              <a:t>storm</a:t>
            </a:r>
            <a:r>
              <a:rPr lang="it-IT" dirty="0"/>
              <a:t> of </a:t>
            </a:r>
            <a:r>
              <a:rPr lang="it-IT" dirty="0" err="1"/>
              <a:t>microbial</a:t>
            </a:r>
            <a:r>
              <a:rPr lang="it-IT" dirty="0"/>
              <a:t> </a:t>
            </a:r>
            <a:r>
              <a:rPr lang="it-IT" dirty="0" smtClean="0"/>
              <a:t>gene </a:t>
            </a:r>
            <a:r>
              <a:rPr lang="it-IT" dirty="0" err="1" smtClean="0"/>
              <a:t>products</a:t>
            </a:r>
            <a:endParaRPr lang="it-IT" dirty="0" smtClean="0"/>
          </a:p>
          <a:p>
            <a:endParaRPr lang="en-US" dirty="0" smtClean="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a:t>
            </a:fld>
            <a:endParaRPr lang="it-IT"/>
          </a:p>
        </p:txBody>
      </p:sp>
    </p:spTree>
    <p:extLst>
      <p:ext uri="{BB962C8B-B14F-4D97-AF65-F5344CB8AC3E}">
        <p14:creationId xmlns:p14="http://schemas.microsoft.com/office/powerpoint/2010/main" val="2155060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29</a:t>
            </a:fld>
            <a:endParaRPr lang="it-IT"/>
          </a:p>
        </p:txBody>
      </p:sp>
      <p:pic>
        <p:nvPicPr>
          <p:cNvPr id="8" name="Immagine 7"/>
          <p:cNvPicPr>
            <a:picLocks noChangeAspect="1"/>
          </p:cNvPicPr>
          <p:nvPr/>
        </p:nvPicPr>
        <p:blipFill>
          <a:blip r:embed="rId3"/>
          <a:stretch>
            <a:fillRect/>
          </a:stretch>
        </p:blipFill>
        <p:spPr>
          <a:xfrm>
            <a:off x="508000" y="171478"/>
            <a:ext cx="8128000" cy="6184900"/>
          </a:xfrm>
          <a:prstGeom prst="rect">
            <a:avLst/>
          </a:prstGeom>
        </p:spPr>
      </p:pic>
    </p:spTree>
    <p:extLst>
      <p:ext uri="{BB962C8B-B14F-4D97-AF65-F5344CB8AC3E}">
        <p14:creationId xmlns:p14="http://schemas.microsoft.com/office/powerpoint/2010/main" val="3448532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SCFA </a:t>
            </a:r>
            <a:r>
              <a:rPr lang="it-IT" dirty="0" err="1" smtClean="0"/>
              <a:t>act</a:t>
            </a:r>
            <a:r>
              <a:rPr lang="it-IT" dirty="0"/>
              <a:t> on </a:t>
            </a:r>
            <a:r>
              <a:rPr lang="it-IT" dirty="0" err="1"/>
              <a:t>intestinal</a:t>
            </a:r>
            <a:r>
              <a:rPr lang="it-IT" dirty="0"/>
              <a:t> L-</a:t>
            </a:r>
            <a:r>
              <a:rPr lang="it-IT" dirty="0" err="1" smtClean="0"/>
              <a:t>cells</a:t>
            </a:r>
            <a:r>
              <a:rPr lang="it-IT" dirty="0" smtClean="0"/>
              <a:t/>
            </a:r>
            <a:br>
              <a:rPr lang="it-IT" dirty="0" smtClean="0"/>
            </a:br>
            <a:r>
              <a:rPr lang="it-IT" sz="3600" i="1" dirty="0"/>
              <a:t>secrete </a:t>
            </a:r>
            <a:r>
              <a:rPr lang="it-IT" sz="3600" i="1" dirty="0" err="1"/>
              <a:t>glucagon-like</a:t>
            </a:r>
            <a:r>
              <a:rPr lang="it-IT" sz="3600" i="1" dirty="0"/>
              <a:t> peptide</a:t>
            </a:r>
            <a:endParaRPr lang="it-IT" sz="3600" i="1" dirty="0"/>
          </a:p>
        </p:txBody>
      </p:sp>
      <p:sp>
        <p:nvSpPr>
          <p:cNvPr id="3" name="Segnaposto contenuto 2"/>
          <p:cNvSpPr>
            <a:spLocks noGrp="1"/>
          </p:cNvSpPr>
          <p:nvPr>
            <p:ph idx="1"/>
          </p:nvPr>
        </p:nvSpPr>
        <p:spPr/>
        <p:txBody>
          <a:bodyPr>
            <a:normAutofit fontScale="92500" lnSpcReduction="10000"/>
          </a:bodyPr>
          <a:lstStyle/>
          <a:p>
            <a:pPr marL="0" indent="0" algn="ctr">
              <a:buNone/>
            </a:pPr>
            <a:r>
              <a:rPr lang="it-IT" b="1" dirty="0" err="1"/>
              <a:t>bind</a:t>
            </a:r>
            <a:r>
              <a:rPr lang="it-IT" b="1" dirty="0"/>
              <a:t> to G-</a:t>
            </a:r>
            <a:r>
              <a:rPr lang="it-IT" b="1" dirty="0" err="1"/>
              <a:t>protein</a:t>
            </a:r>
            <a:r>
              <a:rPr lang="it-IT" b="1" dirty="0"/>
              <a:t>-</a:t>
            </a:r>
            <a:r>
              <a:rPr lang="it-IT" b="1" dirty="0" err="1"/>
              <a:t>coupled</a:t>
            </a:r>
            <a:r>
              <a:rPr lang="it-IT" b="1" dirty="0"/>
              <a:t> </a:t>
            </a:r>
            <a:r>
              <a:rPr lang="it-IT" b="1" dirty="0" err="1" smtClean="0"/>
              <a:t>receptors</a:t>
            </a:r>
            <a:r>
              <a:rPr lang="it-IT" b="1" dirty="0" smtClean="0"/>
              <a:t> </a:t>
            </a:r>
          </a:p>
          <a:p>
            <a:r>
              <a:rPr lang="it-IT" dirty="0" smtClean="0"/>
              <a:t>GPR41 (or Free </a:t>
            </a:r>
            <a:r>
              <a:rPr lang="it-IT" dirty="0" err="1" smtClean="0"/>
              <a:t>Fatty</a:t>
            </a:r>
            <a:r>
              <a:rPr lang="it-IT" dirty="0" smtClean="0"/>
              <a:t> Acid </a:t>
            </a:r>
            <a:r>
              <a:rPr lang="it-IT" dirty="0" err="1" smtClean="0"/>
              <a:t>Receptor</a:t>
            </a:r>
            <a:r>
              <a:rPr lang="it-IT" dirty="0" smtClean="0"/>
              <a:t> 3) </a:t>
            </a:r>
            <a:r>
              <a:rPr lang="it-IT" dirty="0" smtClean="0">
                <a:sym typeface="Wingdings"/>
              </a:rPr>
              <a:t> </a:t>
            </a:r>
            <a:r>
              <a:rPr lang="it-IT" dirty="0" err="1" smtClean="0">
                <a:sym typeface="Wingdings"/>
              </a:rPr>
              <a:t>increased</a:t>
            </a:r>
            <a:r>
              <a:rPr lang="it-IT" dirty="0" smtClean="0">
                <a:sym typeface="Wingdings"/>
              </a:rPr>
              <a:t> </a:t>
            </a:r>
            <a:r>
              <a:rPr lang="it-IT" dirty="0" err="1" smtClean="0"/>
              <a:t>expression</a:t>
            </a:r>
            <a:r>
              <a:rPr lang="it-IT" dirty="0" smtClean="0"/>
              <a:t> </a:t>
            </a:r>
            <a:r>
              <a:rPr lang="it-IT" dirty="0"/>
              <a:t>of the </a:t>
            </a:r>
            <a:r>
              <a:rPr lang="it-IT" dirty="0" err="1" smtClean="0"/>
              <a:t>enteroendocrine</a:t>
            </a:r>
            <a:r>
              <a:rPr lang="it-IT" dirty="0"/>
              <a:t> </a:t>
            </a:r>
            <a:r>
              <a:rPr lang="it-IT" dirty="0" err="1" smtClean="0"/>
              <a:t>hormone</a:t>
            </a:r>
            <a:r>
              <a:rPr lang="it-IT" dirty="0" smtClean="0"/>
              <a:t> </a:t>
            </a:r>
            <a:r>
              <a:rPr lang="it-IT" dirty="0"/>
              <a:t>peptide YY (</a:t>
            </a:r>
            <a:r>
              <a:rPr lang="it-IT" dirty="0" smtClean="0"/>
              <a:t>PYY):</a:t>
            </a:r>
            <a:endParaRPr lang="it-IT" dirty="0" smtClean="0">
              <a:sym typeface="Wingdings"/>
            </a:endParaRPr>
          </a:p>
          <a:p>
            <a:pPr lvl="1"/>
            <a:r>
              <a:rPr lang="it-IT" dirty="0" err="1" smtClean="0">
                <a:sym typeface="Wingdings"/>
              </a:rPr>
              <a:t>decreased</a:t>
            </a:r>
            <a:r>
              <a:rPr lang="it-IT" dirty="0" smtClean="0">
                <a:sym typeface="Wingdings"/>
              </a:rPr>
              <a:t> </a:t>
            </a:r>
            <a:r>
              <a:rPr lang="it-IT" dirty="0" err="1" smtClean="0">
                <a:sym typeface="Wingdings"/>
              </a:rPr>
              <a:t>intestinal</a:t>
            </a:r>
            <a:r>
              <a:rPr lang="it-IT" dirty="0" smtClean="0">
                <a:sym typeface="Wingdings"/>
              </a:rPr>
              <a:t> </a:t>
            </a:r>
            <a:r>
              <a:rPr lang="it-IT" dirty="0" err="1" smtClean="0">
                <a:sym typeface="Wingdings"/>
              </a:rPr>
              <a:t>motility</a:t>
            </a:r>
            <a:endParaRPr lang="it-IT" dirty="0" smtClean="0">
              <a:sym typeface="Wingdings"/>
            </a:endParaRPr>
          </a:p>
          <a:p>
            <a:pPr lvl="1"/>
            <a:r>
              <a:rPr lang="it-IT" dirty="0" err="1" smtClean="0"/>
              <a:t>increased</a:t>
            </a:r>
            <a:r>
              <a:rPr lang="it-IT" dirty="0" smtClean="0"/>
              <a:t> </a:t>
            </a:r>
            <a:r>
              <a:rPr lang="it-IT" dirty="0" err="1"/>
              <a:t>energy</a:t>
            </a:r>
            <a:r>
              <a:rPr lang="it-IT" dirty="0"/>
              <a:t> </a:t>
            </a:r>
            <a:r>
              <a:rPr lang="it-IT" dirty="0" err="1"/>
              <a:t>harvest</a:t>
            </a:r>
            <a:r>
              <a:rPr lang="it-IT" dirty="0"/>
              <a:t> from the </a:t>
            </a:r>
            <a:r>
              <a:rPr lang="it-IT" dirty="0" err="1" smtClean="0"/>
              <a:t>diet</a:t>
            </a:r>
            <a:endParaRPr lang="it-IT" dirty="0" smtClean="0"/>
          </a:p>
          <a:p>
            <a:r>
              <a:rPr lang="it-IT" dirty="0" smtClean="0"/>
              <a:t>GPR41/GPR43 </a:t>
            </a:r>
            <a:r>
              <a:rPr lang="it-IT" dirty="0" smtClean="0">
                <a:sym typeface="Wingdings"/>
              </a:rPr>
              <a:t> </a:t>
            </a:r>
            <a:r>
              <a:rPr lang="it-IT" dirty="0" err="1"/>
              <a:t>secretion</a:t>
            </a:r>
            <a:r>
              <a:rPr lang="it-IT" dirty="0"/>
              <a:t> of the </a:t>
            </a:r>
            <a:r>
              <a:rPr lang="it-IT" dirty="0" err="1"/>
              <a:t>hormone</a:t>
            </a:r>
            <a:r>
              <a:rPr lang="it-IT" dirty="0"/>
              <a:t> </a:t>
            </a:r>
            <a:r>
              <a:rPr lang="it-IT" dirty="0" err="1"/>
              <a:t>glucagon-like</a:t>
            </a:r>
            <a:r>
              <a:rPr lang="it-IT" dirty="0"/>
              <a:t> peptide (GLP)-</a:t>
            </a:r>
            <a:r>
              <a:rPr lang="it-IT" dirty="0" smtClean="0"/>
              <a:t>1, </a:t>
            </a:r>
            <a:r>
              <a:rPr lang="it-IT" dirty="0" err="1" smtClean="0"/>
              <a:t>which</a:t>
            </a:r>
            <a:r>
              <a:rPr lang="it-IT" dirty="0" smtClean="0"/>
              <a:t> </a:t>
            </a:r>
            <a:r>
              <a:rPr lang="it-IT" dirty="0" err="1" smtClean="0"/>
              <a:t>regulates</a:t>
            </a:r>
            <a:r>
              <a:rPr lang="it-IT" dirty="0" smtClean="0"/>
              <a:t>:</a:t>
            </a:r>
          </a:p>
          <a:p>
            <a:pPr lvl="1"/>
            <a:r>
              <a:rPr lang="it-IT" dirty="0" err="1" smtClean="0"/>
              <a:t>insulin</a:t>
            </a:r>
            <a:r>
              <a:rPr lang="it-IT" dirty="0" smtClean="0"/>
              <a:t> release  </a:t>
            </a:r>
          </a:p>
          <a:p>
            <a:pPr lvl="1"/>
            <a:r>
              <a:rPr lang="it-IT" dirty="0" smtClean="0"/>
              <a:t>appetite</a:t>
            </a:r>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30</a:t>
            </a:fld>
            <a:endParaRPr lang="it-IT"/>
          </a:p>
        </p:txBody>
      </p:sp>
    </p:spTree>
    <p:extLst>
      <p:ext uri="{BB962C8B-B14F-4D97-AF65-F5344CB8AC3E}">
        <p14:creationId xmlns:p14="http://schemas.microsoft.com/office/powerpoint/2010/main" val="276873871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rmAutofit fontScale="90000"/>
          </a:bodyPr>
          <a:lstStyle/>
          <a:p>
            <a:r>
              <a:rPr lang="it-IT" sz="3200" dirty="0" smtClean="0"/>
              <a:t>In the intestine, L- </a:t>
            </a:r>
            <a:r>
              <a:rPr lang="it-IT" sz="3200" dirty="0" err="1" smtClean="0"/>
              <a:t>cells</a:t>
            </a:r>
            <a:r>
              <a:rPr lang="it-IT" sz="3200" dirty="0" smtClean="0"/>
              <a:t> (green) </a:t>
            </a:r>
            <a:r>
              <a:rPr lang="it-IT" sz="3200" dirty="0" err="1" smtClean="0"/>
              <a:t>have</a:t>
            </a:r>
            <a:r>
              <a:rPr lang="it-IT" sz="3200" dirty="0" smtClean="0"/>
              <a:t> </a:t>
            </a:r>
            <a:r>
              <a:rPr lang="it-IT" sz="3200" dirty="0" err="1" smtClean="0"/>
              <a:t>chemosensors</a:t>
            </a:r>
            <a:r>
              <a:rPr lang="it-IT" sz="3200" dirty="0" smtClean="0"/>
              <a:t>. The </a:t>
            </a:r>
            <a:r>
              <a:rPr lang="it-IT" sz="3200" dirty="0" err="1" smtClean="0"/>
              <a:t>signal</a:t>
            </a:r>
            <a:r>
              <a:rPr lang="it-IT" sz="3200" dirty="0" smtClean="0"/>
              <a:t> </a:t>
            </a:r>
            <a:r>
              <a:rPr lang="it-IT" sz="3200" dirty="0" err="1" smtClean="0"/>
              <a:t>is</a:t>
            </a:r>
            <a:r>
              <a:rPr lang="it-IT" sz="3200" dirty="0" smtClean="0"/>
              <a:t> </a:t>
            </a:r>
            <a:r>
              <a:rPr lang="it-IT" sz="3200" dirty="0" err="1" smtClean="0"/>
              <a:t>transduced</a:t>
            </a:r>
            <a:r>
              <a:rPr lang="it-IT" sz="3200" dirty="0" smtClean="0"/>
              <a:t> and L-</a:t>
            </a:r>
            <a:r>
              <a:rPr lang="it-IT" sz="3200" dirty="0" err="1" smtClean="0"/>
              <a:t>cell</a:t>
            </a:r>
            <a:r>
              <a:rPr lang="it-IT" sz="3200" dirty="0" smtClean="0"/>
              <a:t> release GI </a:t>
            </a:r>
            <a:r>
              <a:rPr lang="it-IT" sz="3200" dirty="0" err="1" smtClean="0"/>
              <a:t>hormones</a:t>
            </a:r>
            <a:endParaRPr lang="it-IT" sz="3200"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31</a:t>
            </a:fld>
            <a:endParaRPr lang="it-IT"/>
          </a:p>
        </p:txBody>
      </p:sp>
      <p:pic>
        <p:nvPicPr>
          <p:cNvPr id="8" name="Immagine 7"/>
          <p:cNvPicPr>
            <a:picLocks noChangeAspect="1"/>
          </p:cNvPicPr>
          <p:nvPr/>
        </p:nvPicPr>
        <p:blipFill>
          <a:blip r:embed="rId2"/>
          <a:stretch>
            <a:fillRect/>
          </a:stretch>
        </p:blipFill>
        <p:spPr>
          <a:xfrm>
            <a:off x="515249" y="1366367"/>
            <a:ext cx="8171551" cy="5491633"/>
          </a:xfrm>
          <a:prstGeom prst="rect">
            <a:avLst/>
          </a:prstGeom>
        </p:spPr>
      </p:pic>
    </p:spTree>
    <p:extLst>
      <p:ext uri="{BB962C8B-B14F-4D97-AF65-F5344CB8AC3E}">
        <p14:creationId xmlns:p14="http://schemas.microsoft.com/office/powerpoint/2010/main" val="595371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3522" fontAlgn="base" hangingPunct="0">
              <a:lnSpc>
                <a:spcPct val="93000"/>
              </a:lnSpc>
              <a:spcBef>
                <a:spcPct val="0"/>
              </a:spcBef>
              <a:spcAft>
                <a:spcPct val="0"/>
              </a:spcAft>
              <a:buClr>
                <a:srgbClr val="000000"/>
              </a:buClr>
              <a:buSzPct val="45000"/>
            </a:pPr>
            <a:r>
              <a:rPr lang="en-GB" sz="1500" b="1" dirty="0">
                <a:latin typeface="Arial" charset="0"/>
              </a:rPr>
              <a:t>Fig. 1 Microbiota-accessible carbohydrate (MAC) </a:t>
            </a:r>
            <a:r>
              <a:rPr lang="en-GB" sz="1500" b="1" dirty="0" err="1">
                <a:latin typeface="Arial" charset="0"/>
              </a:rPr>
              <a:t>fermentors</a:t>
            </a:r>
            <a:r>
              <a:rPr lang="en-GB" sz="1500" b="1" dirty="0">
                <a:latin typeface="Arial" charset="0"/>
              </a:rPr>
              <a:t> produce SCFAs that can have multiple interactions with host tissues.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200" y="979303"/>
            <a:ext cx="73353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4100" name="Text Box 4"/>
          <p:cNvSpPr txBox="1">
            <a:spLocks noChangeArrowheads="1"/>
          </p:cNvSpPr>
          <p:nvPr/>
        </p:nvSpPr>
        <p:spPr bwMode="auto">
          <a:xfrm>
            <a:off x="907200"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3522" fontAlgn="base" hangingPunct="0">
              <a:lnSpc>
                <a:spcPct val="93000"/>
              </a:lnSpc>
              <a:spcBef>
                <a:spcPct val="0"/>
              </a:spcBef>
              <a:spcAft>
                <a:spcPct val="0"/>
              </a:spcAft>
              <a:buClr>
                <a:srgbClr val="000000"/>
              </a:buClr>
              <a:buSzPct val="45000"/>
            </a:pPr>
            <a:r>
              <a:rPr lang="en-GB" sz="1100" b="1">
                <a:latin typeface="Arial" charset="0"/>
              </a:rPr>
              <a:t>Christopher L. Gentile, and Tiffany L. Weir Science 2018;362:776-780</a:t>
            </a:r>
          </a:p>
        </p:txBody>
      </p:sp>
      <p:sp>
        <p:nvSpPr>
          <p:cNvPr id="4101"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3522" fontAlgn="base" hangingPunct="0">
              <a:lnSpc>
                <a:spcPct val="93000"/>
              </a:lnSpc>
              <a:spcBef>
                <a:spcPct val="0"/>
              </a:spcBef>
              <a:spcAft>
                <a:spcPct val="0"/>
              </a:spcAft>
              <a:buClr>
                <a:srgbClr val="000000"/>
              </a:buClr>
              <a:buSzPct val="45000"/>
            </a:pPr>
            <a:r>
              <a:rPr lang="en-GB" sz="900">
                <a:latin typeface="Arial" charset="0"/>
              </a:rPr>
              <a:t>Published by AAAS</a:t>
            </a:r>
          </a:p>
        </p:txBody>
      </p:sp>
    </p:spTree>
    <p:extLst>
      <p:ext uri="{BB962C8B-B14F-4D97-AF65-F5344CB8AC3E}">
        <p14:creationId xmlns:p14="http://schemas.microsoft.com/office/powerpoint/2010/main" val="3239375521"/>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noAutofit/>
          </a:bodyPr>
          <a:lstStyle/>
          <a:p>
            <a:r>
              <a:rPr lang="it-IT" sz="3200" dirty="0" smtClean="0"/>
              <a:t>Multi-</a:t>
            </a:r>
            <a:r>
              <a:rPr lang="it-IT" sz="3200" dirty="0" err="1" smtClean="0"/>
              <a:t>level</a:t>
            </a:r>
            <a:r>
              <a:rPr lang="it-IT" sz="3200" dirty="0" smtClean="0"/>
              <a:t> </a:t>
            </a:r>
            <a:r>
              <a:rPr lang="it-IT" sz="3200" dirty="0" err="1" smtClean="0"/>
              <a:t>effects</a:t>
            </a:r>
            <a:r>
              <a:rPr lang="it-IT" sz="3200" dirty="0" smtClean="0"/>
              <a:t> of SCFA on remote </a:t>
            </a:r>
            <a:r>
              <a:rPr lang="it-IT" sz="3200" dirty="0" err="1" smtClean="0"/>
              <a:t>organs</a:t>
            </a:r>
            <a:endParaRPr lang="it-IT" sz="3200"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33</a:t>
            </a:fld>
            <a:endParaRPr lang="it-IT"/>
          </a:p>
        </p:txBody>
      </p:sp>
      <p:pic>
        <p:nvPicPr>
          <p:cNvPr id="8" name="Immagine 7"/>
          <p:cNvPicPr>
            <a:picLocks noChangeAspect="1"/>
          </p:cNvPicPr>
          <p:nvPr/>
        </p:nvPicPr>
        <p:blipFill>
          <a:blip r:embed="rId3"/>
          <a:stretch>
            <a:fillRect/>
          </a:stretch>
        </p:blipFill>
        <p:spPr>
          <a:xfrm>
            <a:off x="1587672" y="1254698"/>
            <a:ext cx="6030212" cy="5466805"/>
          </a:xfrm>
          <a:prstGeom prst="rect">
            <a:avLst/>
          </a:prstGeom>
        </p:spPr>
      </p:pic>
    </p:spTree>
    <p:extLst>
      <p:ext uri="{BB962C8B-B14F-4D97-AF65-F5344CB8AC3E}">
        <p14:creationId xmlns:p14="http://schemas.microsoft.com/office/powerpoint/2010/main" val="4710842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stretch>
            <a:fillRect/>
          </a:stretch>
        </p:blipFill>
        <p:spPr>
          <a:xfrm>
            <a:off x="1309829" y="1147028"/>
            <a:ext cx="6905157" cy="5710971"/>
          </a:xfrm>
          <a:prstGeom prst="rect">
            <a:avLst/>
          </a:prstGeom>
        </p:spPr>
      </p:pic>
      <p:sp>
        <p:nvSpPr>
          <p:cNvPr id="3" name="Titolo 1"/>
          <p:cNvSpPr txBox="1">
            <a:spLocks/>
          </p:cNvSpPr>
          <p:nvPr/>
        </p:nvSpPr>
        <p:spPr>
          <a:xfrm>
            <a:off x="457200" y="274638"/>
            <a:ext cx="8229600" cy="1143000"/>
          </a:xfrm>
          <a:prstGeom prst="rect">
            <a:avLst/>
          </a:prstGeom>
        </p:spPr>
        <p:txBody>
          <a:bodyPr lIns="91164" tIns="45584" rIns="91164" bIns="45584">
            <a:normAutofit fontScale="9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it-IT" dirty="0" smtClean="0"/>
              <a:t>SCFA </a:t>
            </a:r>
            <a:r>
              <a:rPr lang="it-IT" dirty="0" err="1" smtClean="0"/>
              <a:t>may</a:t>
            </a:r>
            <a:r>
              <a:rPr lang="it-IT" dirty="0" smtClean="0"/>
              <a:t> </a:t>
            </a:r>
            <a:r>
              <a:rPr lang="it-IT" dirty="0" err="1" smtClean="0"/>
              <a:t>directly</a:t>
            </a:r>
            <a:r>
              <a:rPr lang="it-IT" dirty="0" smtClean="0"/>
              <a:t> </a:t>
            </a:r>
            <a:r>
              <a:rPr lang="it-IT" dirty="0" err="1" smtClean="0"/>
              <a:t>act</a:t>
            </a:r>
            <a:r>
              <a:rPr lang="it-IT" dirty="0" smtClean="0"/>
              <a:t> </a:t>
            </a:r>
            <a:r>
              <a:rPr lang="it-IT" dirty="0" smtClean="0"/>
              <a:t>on </a:t>
            </a:r>
            <a:r>
              <a:rPr lang="it-IT" dirty="0" err="1" smtClean="0"/>
              <a:t>afferent</a:t>
            </a:r>
            <a:r>
              <a:rPr lang="it-IT" dirty="0" smtClean="0"/>
              <a:t> </a:t>
            </a:r>
            <a:r>
              <a:rPr lang="it-IT" dirty="0" err="1" smtClean="0"/>
              <a:t>neurons</a:t>
            </a:r>
            <a:r>
              <a:rPr lang="it-IT" dirty="0" smtClean="0"/>
              <a:t> in the intestine</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34</a:t>
            </a:fld>
            <a:endParaRPr lang="it-IT"/>
          </a:p>
        </p:txBody>
      </p:sp>
    </p:spTree>
    <p:extLst>
      <p:ext uri="{BB962C8B-B14F-4D97-AF65-F5344CB8AC3E}">
        <p14:creationId xmlns:p14="http://schemas.microsoft.com/office/powerpoint/2010/main" val="7036937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stretch>
            <a:fillRect/>
          </a:stretch>
        </p:blipFill>
        <p:spPr>
          <a:xfrm>
            <a:off x="457200" y="0"/>
            <a:ext cx="8409081" cy="6351329"/>
          </a:xfrm>
          <a:prstGeom prst="rect">
            <a:avLst/>
          </a:prstGeom>
        </p:spPr>
      </p:pic>
      <p:sp>
        <p:nvSpPr>
          <p:cNvPr id="5" name="Segnaposto data 4"/>
          <p:cNvSpPr>
            <a:spLocks noGrp="1"/>
          </p:cNvSpPr>
          <p:nvPr>
            <p:ph type="dt" sz="half" idx="10"/>
          </p:nvPr>
        </p:nvSpPr>
        <p:spPr>
          <a:xfrm>
            <a:off x="457200" y="6356378"/>
            <a:ext cx="2133600" cy="365125"/>
          </a:xfrm>
          <a:prstGeom prst="rect">
            <a:avLst/>
          </a:prstGeom>
        </p:spPr>
        <p:txBody>
          <a:bodyPr/>
          <a:lstStyle/>
          <a:p>
            <a:r>
              <a:rPr lang="it-IT" smtClean="0"/>
              <a:t>28/04/2019</a:t>
            </a:r>
            <a:endParaRPr lang="it-IT"/>
          </a:p>
        </p:txBody>
      </p:sp>
      <p:sp>
        <p:nvSpPr>
          <p:cNvPr id="6" name="Segnaposto piè di pagina 5"/>
          <p:cNvSpPr>
            <a:spLocks noGrp="1"/>
          </p:cNvSpPr>
          <p:nvPr>
            <p:ph type="ftr" sz="quarter" idx="11"/>
          </p:nvPr>
        </p:nvSpPr>
        <p:spPr>
          <a:xfrm>
            <a:off x="3124200" y="6356378"/>
            <a:ext cx="2895600" cy="365125"/>
          </a:xfrm>
          <a:prstGeom prst="rect">
            <a:avLst/>
          </a:prstGeom>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a:xfrm>
            <a:off x="6553200" y="6356378"/>
            <a:ext cx="2133600" cy="365125"/>
          </a:xfrm>
          <a:prstGeom prst="rect">
            <a:avLst/>
          </a:prstGeom>
        </p:spPr>
        <p:txBody>
          <a:bodyPr/>
          <a:lstStyle/>
          <a:p>
            <a:fld id="{30DB6A90-97F3-8744-A3C4-05CF671A0932}" type="slidenum">
              <a:rPr lang="it-IT" smtClean="0"/>
              <a:t>35</a:t>
            </a:fld>
            <a:endParaRPr lang="it-IT"/>
          </a:p>
        </p:txBody>
      </p:sp>
    </p:spTree>
    <p:extLst>
      <p:ext uri="{BB962C8B-B14F-4D97-AF65-F5344CB8AC3E}">
        <p14:creationId xmlns:p14="http://schemas.microsoft.com/office/powerpoint/2010/main" val="23262350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p:txBody>
          <a:bodyPr>
            <a:normAutofit fontScale="90000"/>
          </a:bodyPr>
          <a:lstStyle/>
          <a:p>
            <a:r>
              <a:rPr lang="it-IT" dirty="0" smtClean="0"/>
              <a:t>GI </a:t>
            </a:r>
            <a:r>
              <a:rPr lang="it-IT" dirty="0" err="1" smtClean="0"/>
              <a:t>hormones</a:t>
            </a:r>
            <a:r>
              <a:rPr lang="it-IT" dirty="0" smtClean="0"/>
              <a:t> </a:t>
            </a:r>
            <a:r>
              <a:rPr lang="it-IT" dirty="0" err="1" smtClean="0"/>
              <a:t>bind</a:t>
            </a:r>
            <a:r>
              <a:rPr lang="it-IT" dirty="0" smtClean="0"/>
              <a:t> to </a:t>
            </a:r>
            <a:r>
              <a:rPr lang="it-IT" dirty="0" err="1" smtClean="0"/>
              <a:t>metaboltropic</a:t>
            </a:r>
            <a:r>
              <a:rPr lang="it-IT" dirty="0" smtClean="0"/>
              <a:t> </a:t>
            </a:r>
            <a:r>
              <a:rPr lang="it-IT" dirty="0" err="1" smtClean="0"/>
              <a:t>receptors</a:t>
            </a:r>
            <a:r>
              <a:rPr lang="it-IT" dirty="0" smtClean="0"/>
              <a:t> on </a:t>
            </a:r>
            <a:r>
              <a:rPr lang="it-IT" dirty="0" err="1" smtClean="0"/>
              <a:t>vagal</a:t>
            </a:r>
            <a:r>
              <a:rPr lang="it-IT" dirty="0" smtClean="0"/>
              <a:t> </a:t>
            </a:r>
            <a:r>
              <a:rPr lang="it-IT" dirty="0" err="1"/>
              <a:t>afferent</a:t>
            </a:r>
            <a:r>
              <a:rPr lang="it-IT" dirty="0"/>
              <a:t> </a:t>
            </a:r>
            <a:r>
              <a:rPr lang="it-IT" dirty="0" err="1" smtClean="0"/>
              <a:t>terminals</a:t>
            </a:r>
            <a:endParaRPr lang="it-IT" dirty="0"/>
          </a:p>
        </p:txBody>
      </p:sp>
      <p:sp>
        <p:nvSpPr>
          <p:cNvPr id="2" name="Segnaposto data 1"/>
          <p:cNvSpPr>
            <a:spLocks noGrp="1"/>
          </p:cNvSpPr>
          <p:nvPr>
            <p:ph type="dt" sz="half" idx="4294967295"/>
          </p:nvPr>
        </p:nvSpPr>
        <p:spPr>
          <a:xfrm>
            <a:off x="457200" y="6356378"/>
            <a:ext cx="2133600" cy="365125"/>
          </a:xfrm>
          <a:prstGeom prst="rect">
            <a:avLst/>
          </a:prstGeom>
        </p:spPr>
        <p:txBody>
          <a:bodyPr/>
          <a:lstStyle/>
          <a:p>
            <a:r>
              <a:rPr lang="it-IT" smtClean="0"/>
              <a:t>28/04/2019</a:t>
            </a:r>
            <a:endParaRPr lang="it-IT"/>
          </a:p>
        </p:txBody>
      </p:sp>
      <p:sp>
        <p:nvSpPr>
          <p:cNvPr id="3" name="Segnaposto piè di pagina 2"/>
          <p:cNvSpPr>
            <a:spLocks noGrp="1"/>
          </p:cNvSpPr>
          <p:nvPr>
            <p:ph type="ftr" sz="quarter" idx="4294967295"/>
          </p:nvPr>
        </p:nvSpPr>
        <p:spPr>
          <a:xfrm>
            <a:off x="3124200" y="6356378"/>
            <a:ext cx="2895600" cy="365125"/>
          </a:xfrm>
          <a:prstGeom prst="rect">
            <a:avLst/>
          </a:prstGeom>
        </p:spPr>
        <p:txBody>
          <a:bodyPr/>
          <a:lstStyle/>
          <a:p>
            <a:r>
              <a:rPr lang="it-IT" smtClean="0"/>
              <a:t>991SV-BIOCHEMISTRY OF AGE RELATED DISEASES     </a:t>
            </a:r>
            <a:endParaRPr lang="it-IT"/>
          </a:p>
        </p:txBody>
      </p:sp>
      <p:sp>
        <p:nvSpPr>
          <p:cNvPr id="4" name="Segnaposto numero diapositiva 3"/>
          <p:cNvSpPr>
            <a:spLocks noGrp="1"/>
          </p:cNvSpPr>
          <p:nvPr>
            <p:ph type="sldNum" sz="quarter" idx="4294967295"/>
          </p:nvPr>
        </p:nvSpPr>
        <p:spPr>
          <a:xfrm>
            <a:off x="6553200" y="6356378"/>
            <a:ext cx="2133600" cy="365125"/>
          </a:xfrm>
          <a:prstGeom prst="rect">
            <a:avLst/>
          </a:prstGeom>
        </p:spPr>
        <p:txBody>
          <a:bodyPr/>
          <a:lstStyle/>
          <a:p>
            <a:fld id="{30DB6A90-97F3-8744-A3C4-05CF671A0932}" type="slidenum">
              <a:rPr lang="it-IT" smtClean="0"/>
              <a:t>36</a:t>
            </a:fld>
            <a:endParaRPr lang="it-IT"/>
          </a:p>
        </p:txBody>
      </p:sp>
      <p:pic>
        <p:nvPicPr>
          <p:cNvPr id="5" name="Immagine 4"/>
          <p:cNvPicPr>
            <a:picLocks noChangeAspect="1"/>
          </p:cNvPicPr>
          <p:nvPr/>
        </p:nvPicPr>
        <p:blipFill>
          <a:blip r:embed="rId3"/>
          <a:stretch>
            <a:fillRect/>
          </a:stretch>
        </p:blipFill>
        <p:spPr>
          <a:xfrm>
            <a:off x="215900" y="1785900"/>
            <a:ext cx="8699500" cy="4305300"/>
          </a:xfrm>
          <a:prstGeom prst="rect">
            <a:avLst/>
          </a:prstGeom>
        </p:spPr>
      </p:pic>
    </p:spTree>
    <p:extLst>
      <p:ext uri="{BB962C8B-B14F-4D97-AF65-F5344CB8AC3E}">
        <p14:creationId xmlns:p14="http://schemas.microsoft.com/office/powerpoint/2010/main" val="78914386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192114"/>
            <a:ext cx="8229600" cy="1143000"/>
          </a:xfrm>
        </p:spPr>
        <p:txBody>
          <a:bodyPr>
            <a:normAutofit/>
          </a:bodyPr>
          <a:lstStyle/>
          <a:p>
            <a:r>
              <a:rPr lang="it-IT" sz="3600" dirty="0" smtClean="0"/>
              <a:t>SCFA on </a:t>
            </a:r>
            <a:r>
              <a:rPr lang="it-IT" sz="3600" dirty="0" err="1" smtClean="0"/>
              <a:t>endothelial</a:t>
            </a:r>
            <a:r>
              <a:rPr lang="it-IT" sz="3600" dirty="0" smtClean="0"/>
              <a:t> and immune </a:t>
            </a:r>
            <a:r>
              <a:rPr lang="it-IT" sz="3600" dirty="0" err="1" smtClean="0"/>
              <a:t>cells</a:t>
            </a:r>
            <a:endParaRPr lang="it-IT" sz="3600"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37</a:t>
            </a:fld>
            <a:endParaRPr lang="it-IT"/>
          </a:p>
        </p:txBody>
      </p:sp>
      <p:pic>
        <p:nvPicPr>
          <p:cNvPr id="8" name="Immagine 7"/>
          <p:cNvPicPr>
            <a:picLocks noChangeAspect="1"/>
          </p:cNvPicPr>
          <p:nvPr/>
        </p:nvPicPr>
        <p:blipFill>
          <a:blip r:embed="rId3"/>
          <a:stretch>
            <a:fillRect/>
          </a:stretch>
        </p:blipFill>
        <p:spPr>
          <a:xfrm>
            <a:off x="0" y="1013270"/>
            <a:ext cx="9144000" cy="5343108"/>
          </a:xfrm>
          <a:prstGeom prst="rect">
            <a:avLst/>
          </a:prstGeom>
        </p:spPr>
      </p:pic>
    </p:spTree>
    <p:extLst>
      <p:ext uri="{BB962C8B-B14F-4D97-AF65-F5344CB8AC3E}">
        <p14:creationId xmlns:p14="http://schemas.microsoft.com/office/powerpoint/2010/main" val="813027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SCFA on </a:t>
            </a:r>
            <a:r>
              <a:rPr lang="it-IT" dirty="0" err="1" smtClean="0"/>
              <a:t>energetic</a:t>
            </a:r>
            <a:r>
              <a:rPr lang="it-IT" dirty="0" smtClean="0"/>
              <a:t> </a:t>
            </a:r>
            <a:r>
              <a:rPr lang="it-IT" dirty="0" err="1" smtClean="0"/>
              <a:t>metabolism</a:t>
            </a:r>
            <a:endParaRPr lang="it-IT" dirty="0"/>
          </a:p>
        </p:txBody>
      </p:sp>
      <p:sp>
        <p:nvSpPr>
          <p:cNvPr id="3" name="Segnaposto contenuto 2"/>
          <p:cNvSpPr>
            <a:spLocks noGrp="1"/>
          </p:cNvSpPr>
          <p:nvPr>
            <p:ph idx="1"/>
          </p:nvPr>
        </p:nvSpPr>
        <p:spPr/>
        <p:txBody>
          <a:bodyPr>
            <a:normAutofit/>
          </a:bodyPr>
          <a:lstStyle/>
          <a:p>
            <a:r>
              <a:rPr lang="it-IT" dirty="0" err="1"/>
              <a:t>Propionate</a:t>
            </a:r>
            <a:r>
              <a:rPr lang="it-IT" dirty="0"/>
              <a:t> </a:t>
            </a:r>
            <a:r>
              <a:rPr lang="it-IT" dirty="0" smtClean="0">
                <a:sym typeface="Wingdings"/>
              </a:rPr>
              <a:t></a:t>
            </a:r>
            <a:r>
              <a:rPr lang="it-IT" dirty="0" smtClean="0"/>
              <a:t>precursor</a:t>
            </a:r>
            <a:r>
              <a:rPr lang="it-IT" dirty="0"/>
              <a:t> </a:t>
            </a:r>
            <a:r>
              <a:rPr lang="it-IT" dirty="0" smtClean="0"/>
              <a:t>for </a:t>
            </a:r>
            <a:r>
              <a:rPr lang="it-IT" dirty="0" err="1"/>
              <a:t>intestinal</a:t>
            </a:r>
            <a:r>
              <a:rPr lang="it-IT" dirty="0"/>
              <a:t> </a:t>
            </a:r>
            <a:r>
              <a:rPr lang="it-IT" dirty="0" err="1" smtClean="0"/>
              <a:t>gluconeogenesis</a:t>
            </a:r>
            <a:endParaRPr lang="it-IT" dirty="0" smtClean="0"/>
          </a:p>
          <a:p>
            <a:r>
              <a:rPr lang="it-IT" dirty="0" err="1"/>
              <a:t>P</a:t>
            </a:r>
            <a:r>
              <a:rPr lang="it-IT" dirty="0" err="1" smtClean="0"/>
              <a:t>ropionate</a:t>
            </a:r>
            <a:r>
              <a:rPr lang="it-IT" dirty="0" smtClean="0"/>
              <a:t> </a:t>
            </a:r>
            <a:r>
              <a:rPr lang="it-IT" dirty="0"/>
              <a:t>and </a:t>
            </a:r>
            <a:r>
              <a:rPr lang="it-IT" dirty="0" err="1" smtClean="0"/>
              <a:t>butyrate</a:t>
            </a:r>
            <a:r>
              <a:rPr lang="it-IT" dirty="0"/>
              <a:t> </a:t>
            </a:r>
            <a:r>
              <a:rPr lang="it-IT" dirty="0" smtClean="0">
                <a:sym typeface="Wingdings"/>
              </a:rPr>
              <a:t></a:t>
            </a:r>
            <a:r>
              <a:rPr lang="it-IT" dirty="0" smtClean="0"/>
              <a:t>induce </a:t>
            </a:r>
            <a:r>
              <a:rPr lang="it-IT" dirty="0"/>
              <a:t>the </a:t>
            </a:r>
            <a:r>
              <a:rPr lang="it-IT" dirty="0" err="1"/>
              <a:t>expression</a:t>
            </a:r>
            <a:r>
              <a:rPr lang="it-IT" dirty="0"/>
              <a:t> of </a:t>
            </a:r>
            <a:r>
              <a:rPr lang="it-IT" dirty="0" err="1"/>
              <a:t>gluconeogenic</a:t>
            </a:r>
            <a:r>
              <a:rPr lang="it-IT" dirty="0"/>
              <a:t> </a:t>
            </a:r>
            <a:r>
              <a:rPr lang="it-IT" dirty="0" err="1" smtClean="0"/>
              <a:t>enzymes</a:t>
            </a:r>
            <a:endParaRPr lang="it-IT" dirty="0" smtClean="0"/>
          </a:p>
          <a:p>
            <a:r>
              <a:rPr lang="it-IT" dirty="0" smtClean="0"/>
              <a:t>Acetate </a:t>
            </a:r>
            <a:r>
              <a:rPr lang="it-IT" dirty="0" smtClean="0">
                <a:sym typeface="Wingdings"/>
              </a:rPr>
              <a:t> </a:t>
            </a:r>
            <a:r>
              <a:rPr lang="it-IT" dirty="0" err="1" smtClean="0"/>
              <a:t>suppresses</a:t>
            </a:r>
            <a:r>
              <a:rPr lang="it-IT" dirty="0" smtClean="0"/>
              <a:t> </a:t>
            </a:r>
            <a:r>
              <a:rPr lang="it-IT" dirty="0"/>
              <a:t>appetite </a:t>
            </a:r>
            <a:r>
              <a:rPr lang="it-IT" dirty="0" err="1"/>
              <a:t>through</a:t>
            </a:r>
            <a:r>
              <a:rPr lang="it-IT" dirty="0"/>
              <a:t> </a:t>
            </a:r>
            <a:r>
              <a:rPr lang="it-IT" dirty="0" err="1"/>
              <a:t>central</a:t>
            </a:r>
            <a:r>
              <a:rPr lang="it-IT" dirty="0"/>
              <a:t> </a:t>
            </a:r>
            <a:r>
              <a:rPr lang="it-IT" dirty="0" err="1" smtClean="0"/>
              <a:t>mechanisms</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38</a:t>
            </a:fld>
            <a:endParaRPr lang="it-IT"/>
          </a:p>
        </p:txBody>
      </p:sp>
    </p:spTree>
    <p:extLst>
      <p:ext uri="{BB962C8B-B14F-4D97-AF65-F5344CB8AC3E}">
        <p14:creationId xmlns:p14="http://schemas.microsoft.com/office/powerpoint/2010/main" val="5033807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a:t>
            </a:fld>
            <a:endParaRPr lang="it-IT"/>
          </a:p>
        </p:txBody>
      </p:sp>
      <p:pic>
        <p:nvPicPr>
          <p:cNvPr id="7" name="Immagine 6"/>
          <p:cNvPicPr>
            <a:picLocks noChangeAspect="1"/>
          </p:cNvPicPr>
          <p:nvPr/>
        </p:nvPicPr>
        <p:blipFill>
          <a:blip r:embed="rId3"/>
          <a:stretch>
            <a:fillRect/>
          </a:stretch>
        </p:blipFill>
        <p:spPr>
          <a:xfrm>
            <a:off x="0" y="209151"/>
            <a:ext cx="9144000" cy="6147227"/>
          </a:xfrm>
          <a:prstGeom prst="rect">
            <a:avLst/>
          </a:prstGeom>
        </p:spPr>
      </p:pic>
    </p:spTree>
    <p:extLst>
      <p:ext uri="{BB962C8B-B14F-4D97-AF65-F5344CB8AC3E}">
        <p14:creationId xmlns:p14="http://schemas.microsoft.com/office/powerpoint/2010/main" val="21147653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B</a:t>
            </a:r>
            <a:r>
              <a:rPr lang="it-IT" dirty="0" smtClean="0"/>
              <a:t>ile </a:t>
            </a:r>
            <a:r>
              <a:rPr lang="it-IT" dirty="0" err="1" smtClean="0"/>
              <a:t>acids</a:t>
            </a:r>
            <a:r>
              <a:rPr lang="it-IT" dirty="0" smtClean="0"/>
              <a:t> (</a:t>
            </a:r>
            <a:r>
              <a:rPr lang="it-IT" dirty="0" err="1" smtClean="0"/>
              <a:t>BAs</a:t>
            </a:r>
            <a:r>
              <a:rPr lang="it-IT" dirty="0" smtClean="0"/>
              <a:t>) </a:t>
            </a:r>
            <a:r>
              <a:rPr lang="it-IT" dirty="0" err="1" smtClean="0"/>
              <a:t>as</a:t>
            </a:r>
            <a:r>
              <a:rPr lang="it-IT" dirty="0" smtClean="0"/>
              <a:t> </a:t>
            </a:r>
            <a:r>
              <a:rPr lang="it-IT" dirty="0" err="1"/>
              <a:t>metabolic</a:t>
            </a:r>
            <a:r>
              <a:rPr lang="it-IT" dirty="0"/>
              <a:t> </a:t>
            </a:r>
            <a:r>
              <a:rPr lang="it-IT" dirty="0" err="1"/>
              <a:t>signals</a:t>
            </a:r>
            <a:r>
              <a:rPr lang="it-IT" dirty="0"/>
              <a:t> from the </a:t>
            </a:r>
            <a:r>
              <a:rPr lang="it-IT" dirty="0" smtClean="0"/>
              <a:t>microbiota</a:t>
            </a:r>
            <a:endParaRPr lang="it-IT" b="1" dirty="0"/>
          </a:p>
        </p:txBody>
      </p:sp>
      <p:sp>
        <p:nvSpPr>
          <p:cNvPr id="3" name="Segnaposto contenuto 2"/>
          <p:cNvSpPr>
            <a:spLocks noGrp="1"/>
          </p:cNvSpPr>
          <p:nvPr>
            <p:ph idx="1"/>
          </p:nvPr>
        </p:nvSpPr>
        <p:spPr/>
        <p:txBody>
          <a:bodyPr>
            <a:normAutofit fontScale="77500" lnSpcReduction="20000"/>
          </a:bodyPr>
          <a:lstStyle/>
          <a:p>
            <a:pPr>
              <a:lnSpc>
                <a:spcPct val="120000"/>
              </a:lnSpc>
            </a:pPr>
            <a:r>
              <a:rPr lang="it-IT" dirty="0" err="1" smtClean="0"/>
              <a:t>BAs</a:t>
            </a:r>
            <a:r>
              <a:rPr lang="it-IT" dirty="0" smtClean="0"/>
              <a:t> are </a:t>
            </a:r>
            <a:r>
              <a:rPr lang="it-IT" dirty="0" err="1" smtClean="0"/>
              <a:t>secreted</a:t>
            </a:r>
            <a:r>
              <a:rPr lang="it-IT" dirty="0" smtClean="0"/>
              <a:t> in the intestine by the </a:t>
            </a:r>
            <a:r>
              <a:rPr lang="it-IT" dirty="0" err="1" smtClean="0"/>
              <a:t>liver</a:t>
            </a:r>
            <a:r>
              <a:rPr lang="it-IT" dirty="0" smtClean="0"/>
              <a:t> (</a:t>
            </a:r>
            <a:r>
              <a:rPr lang="it-IT" dirty="0" err="1" smtClean="0"/>
              <a:t>through</a:t>
            </a:r>
            <a:r>
              <a:rPr lang="it-IT" dirty="0" smtClean="0"/>
              <a:t> the bile) </a:t>
            </a:r>
          </a:p>
          <a:p>
            <a:pPr>
              <a:lnSpc>
                <a:spcPct val="120000"/>
              </a:lnSpc>
            </a:pPr>
            <a:r>
              <a:rPr lang="it-IT" dirty="0" err="1" smtClean="0"/>
              <a:t>BAs</a:t>
            </a:r>
            <a:r>
              <a:rPr lang="it-IT" dirty="0" smtClean="0"/>
              <a:t> can </a:t>
            </a:r>
            <a:r>
              <a:rPr lang="it-IT" dirty="0" err="1" smtClean="0"/>
              <a:t>activate</a:t>
            </a:r>
            <a:r>
              <a:rPr lang="it-IT" dirty="0" smtClean="0"/>
              <a:t>:</a:t>
            </a:r>
          </a:p>
          <a:p>
            <a:pPr lvl="1">
              <a:lnSpc>
                <a:spcPct val="120000"/>
              </a:lnSpc>
            </a:pPr>
            <a:r>
              <a:rPr lang="it-IT" dirty="0" smtClean="0"/>
              <a:t>TGR5 (a G</a:t>
            </a:r>
            <a:r>
              <a:rPr lang="it-IT" dirty="0"/>
              <a:t>-</a:t>
            </a:r>
            <a:r>
              <a:rPr lang="it-IT" dirty="0" err="1"/>
              <a:t>protein</a:t>
            </a:r>
            <a:r>
              <a:rPr lang="it-IT" dirty="0"/>
              <a:t>-</a:t>
            </a:r>
            <a:r>
              <a:rPr lang="it-IT" dirty="0" err="1" smtClean="0"/>
              <a:t>coupled</a:t>
            </a:r>
            <a:r>
              <a:rPr lang="it-IT" dirty="0" smtClean="0"/>
              <a:t> </a:t>
            </a:r>
            <a:r>
              <a:rPr lang="it-IT" dirty="0" err="1" smtClean="0"/>
              <a:t>receptor</a:t>
            </a:r>
            <a:r>
              <a:rPr lang="it-IT" dirty="0" smtClean="0"/>
              <a:t>)</a:t>
            </a:r>
          </a:p>
          <a:p>
            <a:pPr lvl="1">
              <a:lnSpc>
                <a:spcPct val="120000"/>
              </a:lnSpc>
            </a:pPr>
            <a:r>
              <a:rPr lang="it-IT" b="1" dirty="0" err="1" smtClean="0"/>
              <a:t>farnesoid</a:t>
            </a:r>
            <a:r>
              <a:rPr lang="it-IT" b="1" dirty="0" smtClean="0"/>
              <a:t> </a:t>
            </a:r>
            <a:r>
              <a:rPr lang="it-IT" b="1" dirty="0"/>
              <a:t>X </a:t>
            </a:r>
            <a:r>
              <a:rPr lang="it-IT" b="1" dirty="0" err="1"/>
              <a:t>receptor</a:t>
            </a:r>
            <a:r>
              <a:rPr lang="it-IT" b="1" dirty="0"/>
              <a:t> (FXR</a:t>
            </a:r>
            <a:r>
              <a:rPr lang="it-IT" b="1" dirty="0" smtClean="0"/>
              <a:t>) </a:t>
            </a:r>
            <a:r>
              <a:rPr lang="it-IT" dirty="0" smtClean="0"/>
              <a:t>in the </a:t>
            </a:r>
            <a:r>
              <a:rPr lang="it-IT" dirty="0" err="1" smtClean="0"/>
              <a:t>nucleous</a:t>
            </a:r>
            <a:r>
              <a:rPr lang="it-IT" dirty="0" smtClean="0"/>
              <a:t>:</a:t>
            </a:r>
          </a:p>
          <a:p>
            <a:pPr lvl="2">
              <a:lnSpc>
                <a:spcPct val="120000"/>
              </a:lnSpc>
            </a:pPr>
            <a:r>
              <a:rPr lang="it-IT" dirty="0" err="1" smtClean="0">
                <a:sym typeface="Wingdings"/>
              </a:rPr>
              <a:t>increased</a:t>
            </a:r>
            <a:r>
              <a:rPr lang="it-IT" dirty="0" smtClean="0">
                <a:sym typeface="Wingdings"/>
              </a:rPr>
              <a:t> </a:t>
            </a:r>
            <a:r>
              <a:rPr lang="it-IT" dirty="0" err="1" smtClean="0">
                <a:sym typeface="Wingdings"/>
              </a:rPr>
              <a:t>expression</a:t>
            </a:r>
            <a:r>
              <a:rPr lang="it-IT" dirty="0" smtClean="0">
                <a:sym typeface="Wingdings"/>
              </a:rPr>
              <a:t> of </a:t>
            </a:r>
            <a:r>
              <a:rPr lang="it-IT" dirty="0" err="1" smtClean="0"/>
              <a:t>fibroblast</a:t>
            </a:r>
            <a:r>
              <a:rPr lang="it-IT" dirty="0" smtClean="0"/>
              <a:t> </a:t>
            </a:r>
            <a:r>
              <a:rPr lang="it-IT" dirty="0" err="1"/>
              <a:t>growth</a:t>
            </a:r>
            <a:r>
              <a:rPr lang="it-IT" dirty="0"/>
              <a:t> </a:t>
            </a:r>
            <a:r>
              <a:rPr lang="it-IT" dirty="0" err="1"/>
              <a:t>factor</a:t>
            </a:r>
            <a:r>
              <a:rPr lang="it-IT" dirty="0"/>
              <a:t> 15 (FGF15) </a:t>
            </a:r>
            <a:r>
              <a:rPr lang="it-IT" dirty="0" smtClean="0">
                <a:sym typeface="Wingdings"/>
              </a:rPr>
              <a:t> </a:t>
            </a:r>
            <a:r>
              <a:rPr lang="it-IT" dirty="0" err="1" smtClean="0">
                <a:sym typeface="Wingdings"/>
              </a:rPr>
              <a:t>this</a:t>
            </a:r>
            <a:r>
              <a:rPr lang="it-IT" dirty="0" smtClean="0">
                <a:sym typeface="Wingdings"/>
              </a:rPr>
              <a:t> </a:t>
            </a:r>
            <a:r>
              <a:rPr lang="it-IT" dirty="0" err="1" smtClean="0"/>
              <a:t>suppresses</a:t>
            </a:r>
            <a:r>
              <a:rPr lang="it-IT" dirty="0"/>
              <a:t> </a:t>
            </a:r>
            <a:r>
              <a:rPr lang="it-IT" dirty="0" smtClean="0"/>
              <a:t>the </a:t>
            </a:r>
            <a:r>
              <a:rPr lang="it-IT" dirty="0" err="1"/>
              <a:t>expression</a:t>
            </a:r>
            <a:r>
              <a:rPr lang="it-IT" dirty="0"/>
              <a:t> of </a:t>
            </a:r>
            <a:r>
              <a:rPr lang="it-IT" dirty="0" err="1"/>
              <a:t>cholesterol</a:t>
            </a:r>
            <a:r>
              <a:rPr lang="it-IT" dirty="0"/>
              <a:t> 7α-</a:t>
            </a:r>
            <a:r>
              <a:rPr lang="it-IT" dirty="0" err="1"/>
              <a:t>hydroxylase</a:t>
            </a:r>
            <a:r>
              <a:rPr lang="it-IT" dirty="0"/>
              <a:t> (CYP7A1) in </a:t>
            </a:r>
            <a:r>
              <a:rPr lang="it-IT" dirty="0" smtClean="0"/>
              <a:t>the </a:t>
            </a:r>
            <a:r>
              <a:rPr lang="it-IT" dirty="0" err="1" smtClean="0"/>
              <a:t>liver</a:t>
            </a:r>
            <a:r>
              <a:rPr lang="it-IT" dirty="0"/>
              <a:t>—the rate-</a:t>
            </a:r>
            <a:r>
              <a:rPr lang="it-IT" dirty="0" err="1"/>
              <a:t>limiting</a:t>
            </a:r>
            <a:r>
              <a:rPr lang="it-IT" dirty="0"/>
              <a:t> </a:t>
            </a:r>
            <a:r>
              <a:rPr lang="it-IT" dirty="0" err="1"/>
              <a:t>step</a:t>
            </a:r>
            <a:r>
              <a:rPr lang="it-IT" dirty="0"/>
              <a:t> in bile acid </a:t>
            </a:r>
            <a:r>
              <a:rPr lang="it-IT" dirty="0" err="1" smtClean="0"/>
              <a:t>synthesis</a:t>
            </a:r>
            <a:r>
              <a:rPr lang="it-IT" dirty="0" smtClean="0"/>
              <a:t>: </a:t>
            </a:r>
            <a:r>
              <a:rPr lang="it-IT" b="1" dirty="0" err="1" smtClean="0"/>
              <a:t>less</a:t>
            </a:r>
            <a:r>
              <a:rPr lang="it-IT" b="1" dirty="0" smtClean="0"/>
              <a:t> BA</a:t>
            </a:r>
          </a:p>
          <a:p>
            <a:pPr lvl="2">
              <a:lnSpc>
                <a:spcPct val="120000"/>
              </a:lnSpc>
            </a:pPr>
            <a:r>
              <a:rPr lang="it-IT" b="1" dirty="0" err="1" smtClean="0"/>
              <a:t>increased</a:t>
            </a:r>
            <a:r>
              <a:rPr lang="it-IT" b="1" dirty="0" smtClean="0"/>
              <a:t> </a:t>
            </a:r>
            <a:r>
              <a:rPr lang="it-IT" b="1" dirty="0" err="1" smtClean="0"/>
              <a:t>obesity</a:t>
            </a:r>
            <a:r>
              <a:rPr lang="it-IT" b="1" dirty="0" smtClean="0"/>
              <a:t> and </a:t>
            </a:r>
            <a:r>
              <a:rPr lang="it-IT" b="1" dirty="0" err="1" smtClean="0"/>
              <a:t>steato</a:t>
            </a:r>
            <a:r>
              <a:rPr lang="it-IT" dirty="0" err="1" smtClean="0"/>
              <a:t>sis</a:t>
            </a:r>
            <a:endParaRPr lang="it-IT" dirty="0"/>
          </a:p>
          <a:p>
            <a:pPr marL="56983" indent="0" algn="ctr">
              <a:lnSpc>
                <a:spcPct val="120000"/>
              </a:lnSpc>
              <a:buNone/>
            </a:pPr>
            <a:r>
              <a:rPr lang="it-IT" dirty="0" smtClean="0"/>
              <a:t>The </a:t>
            </a:r>
            <a:r>
              <a:rPr lang="it-IT" dirty="0" err="1" smtClean="0"/>
              <a:t>microbes</a:t>
            </a:r>
            <a:r>
              <a:rPr lang="it-IT" dirty="0" smtClean="0"/>
              <a:t> can </a:t>
            </a:r>
            <a:r>
              <a:rPr lang="it-IT" dirty="0" err="1" smtClean="0"/>
              <a:t>metabolise</a:t>
            </a:r>
            <a:r>
              <a:rPr lang="it-IT" dirty="0" smtClean="0"/>
              <a:t> </a:t>
            </a:r>
            <a:r>
              <a:rPr lang="it-IT" dirty="0" err="1" smtClean="0"/>
              <a:t>BAs</a:t>
            </a:r>
            <a:r>
              <a:rPr lang="it-IT" dirty="0" smtClean="0"/>
              <a:t> and </a:t>
            </a:r>
            <a:r>
              <a:rPr lang="it-IT" dirty="0" err="1" smtClean="0"/>
              <a:t>thus</a:t>
            </a:r>
            <a:r>
              <a:rPr lang="it-IT" dirty="0" smtClean="0"/>
              <a:t> </a:t>
            </a:r>
            <a:r>
              <a:rPr lang="it-IT" dirty="0" err="1" smtClean="0"/>
              <a:t>change</a:t>
            </a:r>
            <a:r>
              <a:rPr lang="it-IT" dirty="0" smtClean="0"/>
              <a:t> </a:t>
            </a:r>
            <a:r>
              <a:rPr lang="it-IT" dirty="0" err="1" smtClean="0"/>
              <a:t>their</a:t>
            </a:r>
            <a:r>
              <a:rPr lang="it-IT" dirty="0" smtClean="0"/>
              <a:t> </a:t>
            </a:r>
            <a:r>
              <a:rPr lang="it-IT" dirty="0" err="1" smtClean="0"/>
              <a:t>signalling</a:t>
            </a:r>
            <a:r>
              <a:rPr lang="it-IT" dirty="0" smtClean="0"/>
              <a:t> </a:t>
            </a:r>
            <a:r>
              <a:rPr lang="it-IT" dirty="0" err="1" smtClean="0"/>
              <a:t>properties</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39</a:t>
            </a:fld>
            <a:endParaRPr lang="it-IT"/>
          </a:p>
        </p:txBody>
      </p:sp>
    </p:spTree>
    <p:extLst>
      <p:ext uri="{BB962C8B-B14F-4D97-AF65-F5344CB8AC3E}">
        <p14:creationId xmlns:p14="http://schemas.microsoft.com/office/powerpoint/2010/main" val="1692896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3608" fontAlgn="base" hangingPunct="0">
              <a:lnSpc>
                <a:spcPct val="93000"/>
              </a:lnSpc>
              <a:spcBef>
                <a:spcPct val="0"/>
              </a:spcBef>
              <a:spcAft>
                <a:spcPct val="0"/>
              </a:spcAft>
              <a:buClr>
                <a:srgbClr val="000000"/>
              </a:buClr>
              <a:buSzPct val="45000"/>
            </a:pPr>
            <a:r>
              <a:rPr lang="en-GB" sz="1500" b="1">
                <a:latin typeface="Arial" charset="0"/>
              </a:rPr>
              <a:t>Fig. 2 Gut bacteria play an important role in bile acid modification.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400" y="979303"/>
            <a:ext cx="45835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5124" name="Text Box 4"/>
          <p:cNvSpPr txBox="1">
            <a:spLocks noChangeArrowheads="1"/>
          </p:cNvSpPr>
          <p:nvPr/>
        </p:nvSpPr>
        <p:spPr bwMode="auto">
          <a:xfrm>
            <a:off x="228240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3608" fontAlgn="base" hangingPunct="0">
              <a:lnSpc>
                <a:spcPct val="93000"/>
              </a:lnSpc>
              <a:spcBef>
                <a:spcPct val="0"/>
              </a:spcBef>
              <a:spcAft>
                <a:spcPct val="0"/>
              </a:spcAft>
              <a:buClr>
                <a:srgbClr val="000000"/>
              </a:buClr>
              <a:buSzPct val="45000"/>
            </a:pPr>
            <a:r>
              <a:rPr lang="en-GB" sz="1100" b="1">
                <a:latin typeface="Arial" charset="0"/>
              </a:rPr>
              <a:t>Christopher L. Gentile, and Tiffany L. Weir Science 2018;362:776-780</a:t>
            </a:r>
          </a:p>
        </p:txBody>
      </p:sp>
      <p:sp>
        <p:nvSpPr>
          <p:cNvPr id="5125"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3608" fontAlgn="base" hangingPunct="0">
              <a:lnSpc>
                <a:spcPct val="93000"/>
              </a:lnSpc>
              <a:spcBef>
                <a:spcPct val="0"/>
              </a:spcBef>
              <a:spcAft>
                <a:spcPct val="0"/>
              </a:spcAft>
              <a:buClr>
                <a:srgbClr val="000000"/>
              </a:buClr>
              <a:buSzPct val="45000"/>
            </a:pPr>
            <a:r>
              <a:rPr lang="en-GB" sz="900">
                <a:latin typeface="Arial" charset="0"/>
              </a:rPr>
              <a:t>Published by AAAS</a:t>
            </a:r>
          </a:p>
        </p:txBody>
      </p:sp>
    </p:spTree>
    <p:extLst>
      <p:ext uri="{BB962C8B-B14F-4D97-AF65-F5344CB8AC3E}">
        <p14:creationId xmlns:p14="http://schemas.microsoft.com/office/powerpoint/2010/main" val="1921271845"/>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3866" fontAlgn="base" hangingPunct="0">
              <a:lnSpc>
                <a:spcPct val="93000"/>
              </a:lnSpc>
              <a:spcBef>
                <a:spcPct val="0"/>
              </a:spcBef>
              <a:spcAft>
                <a:spcPct val="0"/>
              </a:spcAft>
              <a:buClr>
                <a:srgbClr val="000000"/>
              </a:buClr>
              <a:buSzPct val="45000"/>
            </a:pPr>
            <a:r>
              <a:rPr lang="en-GB" sz="1500" b="1">
                <a:latin typeface="Arial" charset="0"/>
              </a:rPr>
              <a:t>Fig. 3 Interactions between amino acids and the gut microbiota.</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920" y="5943509"/>
            <a:ext cx="122688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4800" y="979303"/>
            <a:ext cx="469872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148" name="Text Box 4"/>
          <p:cNvSpPr txBox="1">
            <a:spLocks noChangeArrowheads="1"/>
          </p:cNvSpPr>
          <p:nvPr/>
        </p:nvSpPr>
        <p:spPr bwMode="auto">
          <a:xfrm>
            <a:off x="2224801" y="5972307"/>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3866" fontAlgn="base" hangingPunct="0">
              <a:lnSpc>
                <a:spcPct val="93000"/>
              </a:lnSpc>
              <a:spcBef>
                <a:spcPct val="0"/>
              </a:spcBef>
              <a:spcAft>
                <a:spcPct val="0"/>
              </a:spcAft>
              <a:buClr>
                <a:srgbClr val="000000"/>
              </a:buClr>
              <a:buSzPct val="45000"/>
            </a:pPr>
            <a:r>
              <a:rPr lang="en-GB" sz="1100" b="1">
                <a:latin typeface="Arial" charset="0"/>
              </a:rPr>
              <a:t>Christopher L. Gentile, and Tiffany L. Weir Science 2018;362:776-780</a:t>
            </a:r>
          </a:p>
        </p:txBody>
      </p:sp>
      <p:sp>
        <p:nvSpPr>
          <p:cNvPr id="6149" name="Text Box 5"/>
          <p:cNvSpPr txBox="1">
            <a:spLocks noChangeArrowheads="1"/>
          </p:cNvSpPr>
          <p:nvPr/>
        </p:nvSpPr>
        <p:spPr bwMode="auto">
          <a:xfrm>
            <a:off x="9792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3866" fontAlgn="base" hangingPunct="0">
              <a:lnSpc>
                <a:spcPct val="93000"/>
              </a:lnSpc>
              <a:spcBef>
                <a:spcPct val="0"/>
              </a:spcBef>
              <a:spcAft>
                <a:spcPct val="0"/>
              </a:spcAft>
              <a:buClr>
                <a:srgbClr val="000000"/>
              </a:buClr>
              <a:buSzPct val="45000"/>
            </a:pPr>
            <a:r>
              <a:rPr lang="en-GB" sz="900">
                <a:latin typeface="Arial" charset="0"/>
              </a:rPr>
              <a:t>Published by AAAS</a:t>
            </a:r>
          </a:p>
        </p:txBody>
      </p:sp>
    </p:spTree>
    <p:extLst>
      <p:ext uri="{BB962C8B-B14F-4D97-AF65-F5344CB8AC3E}">
        <p14:creationId xmlns:p14="http://schemas.microsoft.com/office/powerpoint/2010/main" val="1115342026"/>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dirty="0" smtClean="0"/>
              <a:t>The </a:t>
            </a:r>
            <a:r>
              <a:rPr lang="it-IT" dirty="0" smtClean="0"/>
              <a:t>microbiota</a:t>
            </a:r>
            <a:endParaRPr lang="it-IT" dirty="0"/>
          </a:p>
        </p:txBody>
      </p:sp>
      <p:sp>
        <p:nvSpPr>
          <p:cNvPr id="4" name="Sottotitolo 3"/>
          <p:cNvSpPr>
            <a:spLocks noGrp="1"/>
          </p:cNvSpPr>
          <p:nvPr>
            <p:ph type="subTitle" idx="1"/>
          </p:nvPr>
        </p:nvSpPr>
        <p:spPr/>
        <p:txBody>
          <a:bodyPr/>
          <a:lstStyle/>
          <a:p>
            <a:r>
              <a:rPr lang="it-IT" dirty="0" smtClean="0"/>
              <a:t>A </a:t>
            </a:r>
            <a:r>
              <a:rPr lang="it-IT" dirty="0" err="1" smtClean="0"/>
              <a:t>role</a:t>
            </a:r>
            <a:r>
              <a:rPr lang="it-IT" dirty="0" smtClean="0"/>
              <a:t> in </a:t>
            </a:r>
            <a:r>
              <a:rPr lang="it-IT" dirty="0" err="1" smtClean="0"/>
              <a:t>both</a:t>
            </a:r>
            <a:r>
              <a:rPr lang="it-IT" dirty="0" smtClean="0"/>
              <a:t> </a:t>
            </a:r>
            <a:r>
              <a:rPr lang="it-IT" dirty="0" err="1" smtClean="0"/>
              <a:t>physiology</a:t>
            </a:r>
            <a:r>
              <a:rPr lang="it-IT" dirty="0" smtClean="0"/>
              <a:t> and </a:t>
            </a:r>
            <a:r>
              <a:rPr lang="it-IT" dirty="0" err="1" smtClean="0"/>
              <a:t>pathology</a:t>
            </a:r>
            <a:endParaRPr lang="it-IT" dirty="0"/>
          </a:p>
        </p:txBody>
      </p:sp>
      <p:sp>
        <p:nvSpPr>
          <p:cNvPr id="5" name="Segnaposto data 4"/>
          <p:cNvSpPr>
            <a:spLocks noGrp="1"/>
          </p:cNvSpPr>
          <p:nvPr>
            <p:ph type="dt" sz="half" idx="10"/>
          </p:nvPr>
        </p:nvSpPr>
        <p:spPr/>
        <p:txBody>
          <a:bodyPr/>
          <a:lstStyle/>
          <a:p>
            <a:r>
              <a:rPr lang="it-IT" smtClean="0"/>
              <a:t>28/04/2019</a:t>
            </a:r>
            <a:endParaRPr lang="it-IT"/>
          </a:p>
        </p:txBody>
      </p:sp>
      <p:sp>
        <p:nvSpPr>
          <p:cNvPr id="6" name="Segnaposto piè di pagina 5"/>
          <p:cNvSpPr>
            <a:spLocks noGrp="1"/>
          </p:cNvSpPr>
          <p:nvPr>
            <p:ph type="ftr" sz="quarter" idx="11"/>
          </p:nvPr>
        </p:nvSpPr>
        <p:spPr/>
        <p:txBody>
          <a:bodyPr/>
          <a:lstStyle/>
          <a:p>
            <a:r>
              <a:rPr lang="it-IT" smtClean="0"/>
              <a:t>991SV-BIOCHEMISTRY OF AGE RELATED DISEASES     </a:t>
            </a:r>
            <a:endParaRPr lang="it-IT"/>
          </a:p>
        </p:txBody>
      </p:sp>
      <p:sp>
        <p:nvSpPr>
          <p:cNvPr id="7" name="Segnaposto numero diapositiva 6"/>
          <p:cNvSpPr>
            <a:spLocks noGrp="1"/>
          </p:cNvSpPr>
          <p:nvPr>
            <p:ph type="sldNum" sz="quarter" idx="12"/>
          </p:nvPr>
        </p:nvSpPr>
        <p:spPr/>
        <p:txBody>
          <a:bodyPr/>
          <a:lstStyle/>
          <a:p>
            <a:fld id="{30DB6A90-97F3-8744-A3C4-05CF671A0932}" type="slidenum">
              <a:rPr lang="it-IT" smtClean="0"/>
              <a:t>42</a:t>
            </a:fld>
            <a:endParaRPr lang="it-IT"/>
          </a:p>
        </p:txBody>
      </p:sp>
    </p:spTree>
    <p:extLst>
      <p:ext uri="{BB962C8B-B14F-4D97-AF65-F5344CB8AC3E}">
        <p14:creationId xmlns:p14="http://schemas.microsoft.com/office/powerpoint/2010/main" val="404486155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r>
              <a:rPr lang="it-IT" dirty="0" smtClean="0"/>
              <a:t>The </a:t>
            </a:r>
            <a:r>
              <a:rPr lang="it-IT" dirty="0" smtClean="0"/>
              <a:t>microbiota </a:t>
            </a:r>
            <a:r>
              <a:rPr lang="it-IT" dirty="0" err="1" smtClean="0"/>
              <a:t>regulates</a:t>
            </a:r>
            <a:r>
              <a:rPr lang="it-IT" dirty="0" smtClean="0"/>
              <a:t> the </a:t>
            </a:r>
            <a:r>
              <a:rPr lang="it-IT" dirty="0" err="1" smtClean="0"/>
              <a:t>host</a:t>
            </a:r>
            <a:r>
              <a:rPr lang="it-IT" dirty="0" smtClean="0"/>
              <a:t> </a:t>
            </a:r>
            <a:r>
              <a:rPr lang="it-IT" dirty="0" err="1" smtClean="0"/>
              <a:t>physiology</a:t>
            </a:r>
            <a:endParaRPr lang="it-IT" dirty="0"/>
          </a:p>
        </p:txBody>
      </p:sp>
      <p:pic>
        <p:nvPicPr>
          <p:cNvPr id="5" name="Immagine 4"/>
          <p:cNvPicPr>
            <a:picLocks noChangeAspect="1"/>
          </p:cNvPicPr>
          <p:nvPr/>
        </p:nvPicPr>
        <p:blipFill>
          <a:blip r:embed="rId2"/>
          <a:stretch>
            <a:fillRect/>
          </a:stretch>
        </p:blipFill>
        <p:spPr>
          <a:xfrm>
            <a:off x="0" y="2125608"/>
            <a:ext cx="9144000" cy="4092498"/>
          </a:xfrm>
          <a:prstGeom prst="rect">
            <a:avLst/>
          </a:prstGeom>
        </p:spPr>
      </p:pic>
      <p:sp>
        <p:nvSpPr>
          <p:cNvPr id="6" name="Segnaposto data 5"/>
          <p:cNvSpPr>
            <a:spLocks noGrp="1"/>
          </p:cNvSpPr>
          <p:nvPr>
            <p:ph type="dt" sz="half" idx="10"/>
          </p:nvPr>
        </p:nvSpPr>
        <p:spPr/>
        <p:txBody>
          <a:bodyPr/>
          <a:lstStyle/>
          <a:p>
            <a:r>
              <a:rPr lang="it-IT" smtClean="0"/>
              <a:t>28/04/2019</a:t>
            </a:r>
            <a:endParaRPr lang="it-IT"/>
          </a:p>
        </p:txBody>
      </p:sp>
      <p:sp>
        <p:nvSpPr>
          <p:cNvPr id="7" name="Segnaposto piè di pagina 6"/>
          <p:cNvSpPr>
            <a:spLocks noGrp="1"/>
          </p:cNvSpPr>
          <p:nvPr>
            <p:ph type="ftr" sz="quarter" idx="11"/>
          </p:nvPr>
        </p:nvSpPr>
        <p:spPr/>
        <p:txBody>
          <a:bodyPr/>
          <a:lstStyle/>
          <a:p>
            <a:r>
              <a:rPr lang="it-IT" smtClean="0"/>
              <a:t>991SV-BIOCHEMISTRY OF AGE RELATED DISEASES     </a:t>
            </a:r>
            <a:endParaRPr lang="it-IT"/>
          </a:p>
        </p:txBody>
      </p:sp>
      <p:sp>
        <p:nvSpPr>
          <p:cNvPr id="8" name="Segnaposto numero diapositiva 7"/>
          <p:cNvSpPr>
            <a:spLocks noGrp="1"/>
          </p:cNvSpPr>
          <p:nvPr>
            <p:ph type="sldNum" sz="quarter" idx="12"/>
          </p:nvPr>
        </p:nvSpPr>
        <p:spPr/>
        <p:txBody>
          <a:bodyPr/>
          <a:lstStyle/>
          <a:p>
            <a:fld id="{30DB6A90-97F3-8744-A3C4-05CF671A0932}" type="slidenum">
              <a:rPr lang="it-IT" smtClean="0"/>
              <a:t>43</a:t>
            </a:fld>
            <a:endParaRPr lang="it-IT"/>
          </a:p>
        </p:txBody>
      </p:sp>
    </p:spTree>
    <p:extLst>
      <p:ext uri="{BB962C8B-B14F-4D97-AF65-F5344CB8AC3E}">
        <p14:creationId xmlns:p14="http://schemas.microsoft.com/office/powerpoint/2010/main" val="13427698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431800" y="0"/>
            <a:ext cx="8271803" cy="6858000"/>
          </a:xfrm>
          <a:prstGeom prst="rect">
            <a:avLst/>
          </a:prstGeom>
        </p:spPr>
      </p:pic>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44</a:t>
            </a:fld>
            <a:endParaRPr lang="it-IT"/>
          </a:p>
        </p:txBody>
      </p:sp>
    </p:spTree>
    <p:extLst>
      <p:ext uri="{BB962C8B-B14F-4D97-AF65-F5344CB8AC3E}">
        <p14:creationId xmlns:p14="http://schemas.microsoft.com/office/powerpoint/2010/main" val="201428380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Cold</a:t>
            </a:r>
            <a:r>
              <a:rPr lang="it-IT" dirty="0" smtClean="0"/>
              <a:t> </a:t>
            </a:r>
            <a:r>
              <a:rPr lang="it-IT" dirty="0" err="1" smtClean="0"/>
              <a:t>exposure</a:t>
            </a:r>
            <a:r>
              <a:rPr lang="it-IT" dirty="0" smtClean="0"/>
              <a:t> </a:t>
            </a:r>
            <a:r>
              <a:rPr lang="it-IT" dirty="0" err="1" smtClean="0"/>
              <a:t>changes</a:t>
            </a:r>
            <a:r>
              <a:rPr lang="it-IT" dirty="0" smtClean="0"/>
              <a:t> the </a:t>
            </a:r>
            <a:r>
              <a:rPr lang="it-IT" dirty="0" err="1" smtClean="0"/>
              <a:t>gut</a:t>
            </a:r>
            <a:r>
              <a:rPr lang="it-IT" dirty="0" smtClean="0"/>
              <a:t> microbiota</a:t>
            </a:r>
            <a:endParaRPr lang="it-IT" dirty="0"/>
          </a:p>
        </p:txBody>
      </p:sp>
      <p:sp>
        <p:nvSpPr>
          <p:cNvPr id="3" name="Segnaposto contenuto 2"/>
          <p:cNvSpPr>
            <a:spLocks noGrp="1"/>
          </p:cNvSpPr>
          <p:nvPr>
            <p:ph idx="1"/>
          </p:nvPr>
        </p:nvSpPr>
        <p:spPr/>
        <p:txBody>
          <a:bodyPr/>
          <a:lstStyle/>
          <a:p>
            <a:r>
              <a:rPr lang="it-IT" dirty="0" err="1" smtClean="0"/>
              <a:t>Cold</a:t>
            </a:r>
            <a:r>
              <a:rPr lang="it-IT" dirty="0" smtClean="0"/>
              <a:t> </a:t>
            </a:r>
            <a:r>
              <a:rPr lang="it-IT" dirty="0" err="1" smtClean="0"/>
              <a:t>induces</a:t>
            </a:r>
            <a:r>
              <a:rPr lang="it-IT" dirty="0" smtClean="0"/>
              <a:t> the </a:t>
            </a:r>
            <a:r>
              <a:rPr lang="it-IT" dirty="0" err="1" smtClean="0"/>
              <a:t>increase</a:t>
            </a:r>
            <a:r>
              <a:rPr lang="it-IT" dirty="0" smtClean="0"/>
              <a:t> in </a:t>
            </a:r>
            <a:r>
              <a:rPr lang="it-IT" dirty="0" err="1" smtClean="0"/>
              <a:t>brown</a:t>
            </a:r>
            <a:r>
              <a:rPr lang="it-IT" dirty="0" smtClean="0"/>
              <a:t> adipose </a:t>
            </a:r>
            <a:r>
              <a:rPr lang="it-IT" dirty="0" err="1" smtClean="0"/>
              <a:t>tissue</a:t>
            </a:r>
            <a:endParaRPr lang="it-IT" dirty="0" smtClean="0"/>
          </a:p>
          <a:p>
            <a:pPr lvl="1"/>
            <a:r>
              <a:rPr lang="it-IT" dirty="0" err="1" smtClean="0"/>
              <a:t>rich</a:t>
            </a:r>
            <a:r>
              <a:rPr lang="it-IT" dirty="0" smtClean="0"/>
              <a:t> in </a:t>
            </a:r>
            <a:r>
              <a:rPr lang="it-IT" dirty="0" err="1" smtClean="0"/>
              <a:t>mitochondria</a:t>
            </a:r>
            <a:r>
              <a:rPr lang="it-IT" dirty="0" smtClean="0"/>
              <a:t>, with </a:t>
            </a:r>
            <a:r>
              <a:rPr lang="it-IT" dirty="0" err="1" smtClean="0"/>
              <a:t>increased</a:t>
            </a:r>
            <a:r>
              <a:rPr lang="it-IT" dirty="0" smtClean="0"/>
              <a:t> </a:t>
            </a:r>
            <a:r>
              <a:rPr lang="it-IT" dirty="0" err="1" smtClean="0"/>
              <a:t>expression</a:t>
            </a:r>
            <a:r>
              <a:rPr lang="it-IT" dirty="0" smtClean="0"/>
              <a:t> of UCP-</a:t>
            </a:r>
            <a:r>
              <a:rPr lang="it-IT" dirty="0" err="1" smtClean="0"/>
              <a:t>uncoupling</a:t>
            </a:r>
            <a:r>
              <a:rPr lang="it-IT" dirty="0" smtClean="0"/>
              <a:t> </a:t>
            </a:r>
            <a:r>
              <a:rPr lang="it-IT" dirty="0" err="1" smtClean="0"/>
              <a:t>protein</a:t>
            </a:r>
            <a:endParaRPr lang="it-IT" dirty="0" smtClean="0"/>
          </a:p>
          <a:p>
            <a:r>
              <a:rPr lang="it-IT" dirty="0" err="1" smtClean="0"/>
              <a:t>This</a:t>
            </a:r>
            <a:r>
              <a:rPr lang="it-IT" dirty="0" smtClean="0"/>
              <a:t> </a:t>
            </a:r>
            <a:r>
              <a:rPr lang="it-IT" dirty="0" err="1" smtClean="0"/>
              <a:t>might</a:t>
            </a:r>
            <a:r>
              <a:rPr lang="it-IT" dirty="0" smtClean="0"/>
              <a:t> be due to </a:t>
            </a:r>
            <a:r>
              <a:rPr lang="it-IT" dirty="0" err="1" smtClean="0"/>
              <a:t>changes</a:t>
            </a:r>
            <a:r>
              <a:rPr lang="it-IT" dirty="0" smtClean="0"/>
              <a:t> in </a:t>
            </a:r>
            <a:r>
              <a:rPr lang="it-IT" dirty="0" err="1" smtClean="0"/>
              <a:t>gut</a:t>
            </a:r>
            <a:r>
              <a:rPr lang="it-IT" dirty="0" smtClean="0"/>
              <a:t> bile acid </a:t>
            </a:r>
            <a:r>
              <a:rPr lang="it-IT" dirty="0" err="1" smtClean="0"/>
              <a:t>profile</a:t>
            </a:r>
            <a:r>
              <a:rPr lang="it-IT" dirty="0" smtClean="0"/>
              <a:t>, </a:t>
            </a:r>
            <a:r>
              <a:rPr lang="it-IT" dirty="0" err="1" smtClean="0"/>
              <a:t>since</a:t>
            </a:r>
            <a:r>
              <a:rPr lang="it-IT" dirty="0" smtClean="0"/>
              <a:t> the bile acid pattern of </a:t>
            </a:r>
            <a:r>
              <a:rPr lang="it-IT" dirty="0" err="1" smtClean="0"/>
              <a:t>cold-exposed</a:t>
            </a:r>
            <a:r>
              <a:rPr lang="it-IT" dirty="0" smtClean="0"/>
              <a:t> mice and </a:t>
            </a:r>
            <a:r>
              <a:rPr lang="it-IT" dirty="0" err="1" smtClean="0"/>
              <a:t>germ</a:t>
            </a:r>
            <a:r>
              <a:rPr lang="it-IT" dirty="0" smtClean="0"/>
              <a:t>-free mice </a:t>
            </a:r>
            <a:r>
              <a:rPr lang="it-IT" dirty="0" err="1" smtClean="0"/>
              <a:t>is</a:t>
            </a:r>
            <a:r>
              <a:rPr lang="it-IT" dirty="0" smtClean="0"/>
              <a:t> </a:t>
            </a:r>
            <a:r>
              <a:rPr lang="it-IT" dirty="0" err="1" smtClean="0"/>
              <a:t>similar</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45</a:t>
            </a:fld>
            <a:endParaRPr lang="it-IT"/>
          </a:p>
        </p:txBody>
      </p:sp>
    </p:spTree>
    <p:extLst>
      <p:ext uri="{BB962C8B-B14F-4D97-AF65-F5344CB8AC3E}">
        <p14:creationId xmlns:p14="http://schemas.microsoft.com/office/powerpoint/2010/main" val="42555095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Maternal</a:t>
            </a:r>
            <a:r>
              <a:rPr lang="it-IT" dirty="0" smtClean="0"/>
              <a:t> stress </a:t>
            </a:r>
            <a:r>
              <a:rPr lang="it-IT" dirty="0" err="1" smtClean="0"/>
              <a:t>influences</a:t>
            </a:r>
            <a:r>
              <a:rPr lang="it-IT" dirty="0" smtClean="0"/>
              <a:t> the baby </a:t>
            </a:r>
            <a:r>
              <a:rPr lang="it-IT" dirty="0" smtClean="0"/>
              <a:t>microbiota</a:t>
            </a:r>
            <a:endParaRPr lang="it-IT" dirty="0"/>
          </a:p>
        </p:txBody>
      </p:sp>
      <p:sp>
        <p:nvSpPr>
          <p:cNvPr id="3" name="Segnaposto contenuto 2"/>
          <p:cNvSpPr>
            <a:spLocks noGrp="1"/>
          </p:cNvSpPr>
          <p:nvPr>
            <p:ph idx="1"/>
          </p:nvPr>
        </p:nvSpPr>
        <p:spPr/>
        <p:txBody>
          <a:bodyPr>
            <a:normAutofit/>
          </a:bodyPr>
          <a:lstStyle/>
          <a:p>
            <a:pPr marL="0" indent="0" algn="ctr">
              <a:buNone/>
            </a:pPr>
            <a:r>
              <a:rPr lang="it-IT" dirty="0" err="1"/>
              <a:t>Maternal</a:t>
            </a:r>
            <a:r>
              <a:rPr lang="it-IT" dirty="0"/>
              <a:t> stress and </a:t>
            </a:r>
            <a:r>
              <a:rPr lang="it-IT" dirty="0" err="1"/>
              <a:t>elevated</a:t>
            </a:r>
            <a:r>
              <a:rPr lang="it-IT" dirty="0"/>
              <a:t> </a:t>
            </a:r>
            <a:r>
              <a:rPr lang="it-IT" dirty="0" err="1" smtClean="0"/>
              <a:t>cortisol</a:t>
            </a:r>
            <a:r>
              <a:rPr lang="it-IT" dirty="0"/>
              <a:t> </a:t>
            </a:r>
            <a:r>
              <a:rPr lang="it-IT" dirty="0" err="1" smtClean="0"/>
              <a:t>concentration</a:t>
            </a:r>
            <a:r>
              <a:rPr lang="it-IT" dirty="0" smtClean="0"/>
              <a:t> </a:t>
            </a:r>
            <a:r>
              <a:rPr lang="it-IT" dirty="0" err="1"/>
              <a:t>were</a:t>
            </a:r>
            <a:r>
              <a:rPr lang="it-IT" dirty="0"/>
              <a:t> </a:t>
            </a:r>
            <a:r>
              <a:rPr lang="it-IT" dirty="0" err="1"/>
              <a:t>found</a:t>
            </a:r>
            <a:r>
              <a:rPr lang="it-IT" dirty="0"/>
              <a:t> </a:t>
            </a:r>
            <a:r>
              <a:rPr lang="it-IT" dirty="0" err="1"/>
              <a:t>associated</a:t>
            </a:r>
            <a:r>
              <a:rPr lang="it-IT" dirty="0"/>
              <a:t> with an </a:t>
            </a:r>
            <a:r>
              <a:rPr lang="it-IT" b="1" dirty="0" err="1"/>
              <a:t>abundance</a:t>
            </a:r>
            <a:r>
              <a:rPr lang="it-IT" b="1" dirty="0"/>
              <a:t> </a:t>
            </a:r>
            <a:r>
              <a:rPr lang="it-IT" b="1" dirty="0" smtClean="0"/>
              <a:t>of </a:t>
            </a:r>
            <a:r>
              <a:rPr lang="it-IT" b="1" dirty="0" err="1" smtClean="0"/>
              <a:t>Proteobacterial</a:t>
            </a:r>
            <a:r>
              <a:rPr lang="it-IT" b="1" dirty="0" smtClean="0"/>
              <a:t> </a:t>
            </a:r>
            <a:r>
              <a:rPr lang="it-IT" b="1" dirty="0" err="1"/>
              <a:t>groups</a:t>
            </a:r>
            <a:r>
              <a:rPr lang="it-IT" b="1" dirty="0"/>
              <a:t> </a:t>
            </a:r>
            <a:r>
              <a:rPr lang="it-IT" b="1" dirty="0" err="1"/>
              <a:t>related</a:t>
            </a:r>
            <a:r>
              <a:rPr lang="it-IT" b="1" dirty="0"/>
              <a:t> to </a:t>
            </a:r>
            <a:r>
              <a:rPr lang="it-IT" b="1" dirty="0" err="1"/>
              <a:t>pathogens</a:t>
            </a:r>
            <a:r>
              <a:rPr lang="it-IT" dirty="0"/>
              <a:t> </a:t>
            </a:r>
            <a:r>
              <a:rPr lang="it-IT" dirty="0" err="1"/>
              <a:t>such</a:t>
            </a:r>
            <a:r>
              <a:rPr lang="it-IT" dirty="0"/>
              <a:t> </a:t>
            </a:r>
            <a:r>
              <a:rPr lang="it-IT" dirty="0" err="1"/>
              <a:t>as</a:t>
            </a:r>
            <a:r>
              <a:rPr lang="it-IT" dirty="0"/>
              <a:t> </a:t>
            </a:r>
            <a:r>
              <a:rPr lang="it-IT" i="1" dirty="0"/>
              <a:t>Escherichia</a:t>
            </a:r>
            <a:r>
              <a:rPr lang="it-IT" dirty="0" smtClean="0"/>
              <a:t>, </a:t>
            </a:r>
            <a:r>
              <a:rPr lang="it-IT" i="1" dirty="0" err="1" smtClean="0"/>
              <a:t>Serratia</a:t>
            </a:r>
            <a:r>
              <a:rPr lang="it-IT" dirty="0"/>
              <a:t>, and </a:t>
            </a:r>
            <a:r>
              <a:rPr lang="it-IT" i="1" dirty="0" err="1"/>
              <a:t>Enterobacter</a:t>
            </a:r>
            <a:r>
              <a:rPr lang="it-IT" i="1" dirty="0"/>
              <a:t> </a:t>
            </a:r>
            <a:r>
              <a:rPr lang="it-IT" dirty="0" err="1"/>
              <a:t>along</a:t>
            </a:r>
            <a:r>
              <a:rPr lang="it-IT" dirty="0"/>
              <a:t> with </a:t>
            </a:r>
            <a:r>
              <a:rPr lang="it-IT" b="1" dirty="0" err="1"/>
              <a:t>lower</a:t>
            </a:r>
            <a:r>
              <a:rPr lang="it-IT" b="1" dirty="0"/>
              <a:t> </a:t>
            </a:r>
            <a:r>
              <a:rPr lang="it-IT" b="1" dirty="0" smtClean="0"/>
              <a:t>relative </a:t>
            </a:r>
            <a:r>
              <a:rPr lang="it-IT" b="1" dirty="0" err="1" smtClean="0"/>
              <a:t>abundance</a:t>
            </a:r>
            <a:r>
              <a:rPr lang="it-IT" b="1" dirty="0" smtClean="0"/>
              <a:t> </a:t>
            </a:r>
            <a:r>
              <a:rPr lang="it-IT" b="1" dirty="0"/>
              <a:t>of </a:t>
            </a:r>
            <a:r>
              <a:rPr lang="it-IT" b="1" i="1" dirty="0" err="1"/>
              <a:t>Bifidobacteria</a:t>
            </a:r>
            <a:r>
              <a:rPr lang="it-IT" b="1" dirty="0"/>
              <a:t> and </a:t>
            </a:r>
            <a:r>
              <a:rPr lang="it-IT" b="1" dirty="0" err="1"/>
              <a:t>lactic</a:t>
            </a:r>
            <a:r>
              <a:rPr lang="it-IT" b="1" dirty="0"/>
              <a:t> acid </a:t>
            </a:r>
            <a:r>
              <a:rPr lang="it-IT" b="1" dirty="0" err="1"/>
              <a:t>bacteria</a:t>
            </a:r>
            <a:r>
              <a:rPr lang="it-IT" b="1" dirty="0"/>
              <a:t> </a:t>
            </a:r>
            <a:r>
              <a:rPr lang="it-IT" dirty="0"/>
              <a:t>(i.e.</a:t>
            </a:r>
            <a:r>
              <a:rPr lang="it-IT" dirty="0" smtClean="0"/>
              <a:t>, </a:t>
            </a:r>
            <a:r>
              <a:rPr lang="it-IT" i="1" dirty="0" err="1" smtClean="0"/>
              <a:t>Aerococcus</a:t>
            </a:r>
            <a:r>
              <a:rPr lang="it-IT" i="1" dirty="0" smtClean="0"/>
              <a:t> </a:t>
            </a:r>
            <a:r>
              <a:rPr lang="it-IT" i="1" dirty="0" err="1"/>
              <a:t>Lactococcus</a:t>
            </a:r>
            <a:r>
              <a:rPr lang="it-IT" i="1" dirty="0"/>
              <a:t>, </a:t>
            </a:r>
            <a:r>
              <a:rPr lang="it-IT" i="1" dirty="0" err="1"/>
              <a:t>Lactobacillus</a:t>
            </a:r>
            <a:r>
              <a:rPr lang="it-IT" dirty="0"/>
              <a:t>) in </a:t>
            </a:r>
            <a:r>
              <a:rPr lang="it-IT" dirty="0" err="1"/>
              <a:t>infant’s</a:t>
            </a:r>
            <a:r>
              <a:rPr lang="it-IT" dirty="0"/>
              <a:t> </a:t>
            </a:r>
            <a:r>
              <a:rPr lang="it-IT" dirty="0" smtClean="0"/>
              <a:t>intestine</a:t>
            </a:r>
            <a:r>
              <a:rPr lang="fr-FR" dirty="0" smtClean="0"/>
              <a:t>(</a:t>
            </a:r>
            <a:r>
              <a:rPr lang="fr-FR" dirty="0" err="1"/>
              <a:t>Zijlmans</a:t>
            </a:r>
            <a:r>
              <a:rPr lang="fr-FR" dirty="0"/>
              <a:t> et al. 2015</a:t>
            </a:r>
            <a:r>
              <a:rPr lang="fr-FR" dirty="0" smtClean="0"/>
              <a:t>)</a:t>
            </a:r>
            <a:endParaRPr lang="it-IT" dirty="0"/>
          </a:p>
        </p:txBody>
      </p:sp>
      <p:sp>
        <p:nvSpPr>
          <p:cNvPr id="4" name="Segnaposto data 3"/>
          <p:cNvSpPr>
            <a:spLocks noGrp="1"/>
          </p:cNvSpPr>
          <p:nvPr>
            <p:ph type="dt" sz="half" idx="10"/>
          </p:nvPr>
        </p:nvSpPr>
        <p:spPr>
          <a:xfrm>
            <a:off x="457200" y="6356378"/>
            <a:ext cx="2133600" cy="365125"/>
          </a:xfrm>
          <a:prstGeom prst="rect">
            <a:avLst/>
          </a:prstGeom>
        </p:spPr>
        <p:txBody>
          <a:bodyPr/>
          <a:lstStyle/>
          <a:p>
            <a:r>
              <a:rPr lang="it-IT" smtClean="0"/>
              <a:t>28/04/2019</a:t>
            </a:r>
            <a:endParaRPr lang="it-IT"/>
          </a:p>
        </p:txBody>
      </p:sp>
      <p:sp>
        <p:nvSpPr>
          <p:cNvPr id="5" name="Segnaposto piè di pagina 4"/>
          <p:cNvSpPr>
            <a:spLocks noGrp="1"/>
          </p:cNvSpPr>
          <p:nvPr>
            <p:ph type="ftr" sz="quarter" idx="11"/>
          </p:nvPr>
        </p:nvSpPr>
        <p:spPr>
          <a:xfrm>
            <a:off x="3124200" y="6356378"/>
            <a:ext cx="2895600" cy="365125"/>
          </a:xfrm>
          <a:prstGeom prst="rect">
            <a:avLst/>
          </a:prstGeom>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a:xfrm>
            <a:off x="6553200" y="6356378"/>
            <a:ext cx="2133600" cy="365125"/>
          </a:xfrm>
          <a:prstGeom prst="rect">
            <a:avLst/>
          </a:prstGeom>
        </p:spPr>
        <p:txBody>
          <a:bodyPr/>
          <a:lstStyle/>
          <a:p>
            <a:fld id="{30DB6A90-97F3-8744-A3C4-05CF671A0932}" type="slidenum">
              <a:rPr lang="it-IT" smtClean="0"/>
              <a:t>46</a:t>
            </a:fld>
            <a:endParaRPr lang="it-IT"/>
          </a:p>
        </p:txBody>
      </p:sp>
    </p:spTree>
    <p:extLst>
      <p:ext uri="{BB962C8B-B14F-4D97-AF65-F5344CB8AC3E}">
        <p14:creationId xmlns:p14="http://schemas.microsoft.com/office/powerpoint/2010/main" val="408092187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Gut</a:t>
            </a:r>
            <a:r>
              <a:rPr lang="it-IT" dirty="0"/>
              <a:t> </a:t>
            </a:r>
            <a:r>
              <a:rPr lang="it-IT" dirty="0" err="1"/>
              <a:t>microbial</a:t>
            </a:r>
            <a:r>
              <a:rPr lang="it-IT" dirty="0"/>
              <a:t> </a:t>
            </a:r>
            <a:r>
              <a:rPr lang="it-IT" dirty="0" err="1"/>
              <a:t>signals</a:t>
            </a:r>
            <a:r>
              <a:rPr lang="it-IT" dirty="0"/>
              <a:t> in the </a:t>
            </a:r>
            <a:r>
              <a:rPr lang="it-IT" dirty="0" err="1"/>
              <a:t>gut</a:t>
            </a:r>
            <a:r>
              <a:rPr lang="it-IT" dirty="0"/>
              <a:t>–brain </a:t>
            </a:r>
            <a:r>
              <a:rPr lang="it-IT" dirty="0" err="1"/>
              <a:t>axis</a:t>
            </a:r>
            <a:endParaRPr lang="it-IT" dirty="0"/>
          </a:p>
        </p:txBody>
      </p:sp>
      <p:sp>
        <p:nvSpPr>
          <p:cNvPr id="3" name="Segnaposto contenuto 2"/>
          <p:cNvSpPr>
            <a:spLocks noGrp="1"/>
          </p:cNvSpPr>
          <p:nvPr>
            <p:ph idx="1"/>
          </p:nvPr>
        </p:nvSpPr>
        <p:spPr/>
        <p:txBody>
          <a:bodyPr>
            <a:normAutofit fontScale="92500"/>
          </a:bodyPr>
          <a:lstStyle/>
          <a:p>
            <a:pPr>
              <a:lnSpc>
                <a:spcPct val="110000"/>
              </a:lnSpc>
            </a:pPr>
            <a:r>
              <a:rPr lang="it-IT" dirty="0" err="1" smtClean="0"/>
              <a:t>Germ</a:t>
            </a:r>
            <a:r>
              <a:rPr lang="it-IT" dirty="0" smtClean="0"/>
              <a:t>-free mice </a:t>
            </a:r>
            <a:r>
              <a:rPr lang="it-IT" dirty="0" err="1" smtClean="0"/>
              <a:t>have</a:t>
            </a:r>
            <a:r>
              <a:rPr lang="it-IT" dirty="0" smtClean="0"/>
              <a:t>: </a:t>
            </a:r>
          </a:p>
          <a:p>
            <a:pPr lvl="1">
              <a:lnSpc>
                <a:spcPct val="110000"/>
              </a:lnSpc>
            </a:pPr>
            <a:r>
              <a:rPr lang="it-IT" dirty="0" err="1" smtClean="0"/>
              <a:t>structural</a:t>
            </a:r>
            <a:r>
              <a:rPr lang="it-IT" dirty="0" smtClean="0"/>
              <a:t> </a:t>
            </a:r>
            <a:r>
              <a:rPr lang="it-IT" dirty="0" err="1" smtClean="0"/>
              <a:t>changes</a:t>
            </a:r>
            <a:r>
              <a:rPr lang="it-IT" dirty="0" smtClean="0"/>
              <a:t> in </a:t>
            </a:r>
            <a:r>
              <a:rPr lang="it-IT" dirty="0" err="1" smtClean="0"/>
              <a:t>amygdala</a:t>
            </a:r>
            <a:r>
              <a:rPr lang="it-IT" dirty="0" smtClean="0"/>
              <a:t> and </a:t>
            </a:r>
            <a:r>
              <a:rPr lang="it-IT" dirty="0" err="1" smtClean="0"/>
              <a:t>hippocampus</a:t>
            </a:r>
            <a:endParaRPr lang="it-IT" dirty="0"/>
          </a:p>
          <a:p>
            <a:pPr lvl="1">
              <a:lnSpc>
                <a:spcPct val="110000"/>
              </a:lnSpc>
            </a:pPr>
            <a:r>
              <a:rPr lang="it-IT" dirty="0" err="1"/>
              <a:t>increased</a:t>
            </a:r>
            <a:r>
              <a:rPr lang="it-IT" dirty="0"/>
              <a:t> </a:t>
            </a:r>
            <a:r>
              <a:rPr lang="it-IT" dirty="0" err="1"/>
              <a:t>hippocampal</a:t>
            </a:r>
            <a:r>
              <a:rPr lang="it-IT" dirty="0"/>
              <a:t> </a:t>
            </a:r>
            <a:r>
              <a:rPr lang="it-IT" dirty="0" err="1" smtClean="0"/>
              <a:t>neurogenesis</a:t>
            </a:r>
            <a:endParaRPr lang="it-IT" dirty="0" smtClean="0"/>
          </a:p>
          <a:p>
            <a:pPr lvl="1">
              <a:lnSpc>
                <a:spcPct val="110000"/>
              </a:lnSpc>
            </a:pPr>
            <a:r>
              <a:rPr lang="it-IT" dirty="0" err="1"/>
              <a:t>hypermyelination</a:t>
            </a:r>
            <a:r>
              <a:rPr lang="it-IT" dirty="0"/>
              <a:t> of </a:t>
            </a:r>
            <a:r>
              <a:rPr lang="it-IT" dirty="0" smtClean="0"/>
              <a:t>the </a:t>
            </a:r>
            <a:r>
              <a:rPr lang="it-IT" dirty="0" err="1" smtClean="0"/>
              <a:t>prefrontal</a:t>
            </a:r>
            <a:r>
              <a:rPr lang="it-IT" dirty="0" smtClean="0"/>
              <a:t> </a:t>
            </a:r>
            <a:r>
              <a:rPr lang="it-IT" dirty="0" err="1" smtClean="0"/>
              <a:t>cortex</a:t>
            </a:r>
            <a:endParaRPr lang="it-IT" dirty="0" smtClean="0"/>
          </a:p>
          <a:p>
            <a:pPr>
              <a:lnSpc>
                <a:spcPct val="110000"/>
              </a:lnSpc>
            </a:pPr>
            <a:r>
              <a:rPr lang="it-IT" dirty="0" err="1"/>
              <a:t>given</a:t>
            </a:r>
            <a:r>
              <a:rPr lang="it-IT" dirty="0"/>
              <a:t> </a:t>
            </a:r>
            <a:r>
              <a:rPr lang="it-IT" dirty="0" err="1"/>
              <a:t>that</a:t>
            </a:r>
            <a:r>
              <a:rPr lang="it-IT" dirty="0"/>
              <a:t> </a:t>
            </a:r>
            <a:r>
              <a:rPr lang="it-IT" dirty="0" err="1"/>
              <a:t>access</a:t>
            </a:r>
            <a:r>
              <a:rPr lang="it-IT" dirty="0"/>
              <a:t> to the brain </a:t>
            </a:r>
            <a:r>
              <a:rPr lang="it-IT" dirty="0" err="1"/>
              <a:t>is</a:t>
            </a:r>
            <a:r>
              <a:rPr lang="it-IT" dirty="0"/>
              <a:t> </a:t>
            </a:r>
            <a:r>
              <a:rPr lang="it-IT" dirty="0" err="1" smtClean="0"/>
              <a:t>tightly</a:t>
            </a:r>
            <a:r>
              <a:rPr lang="it-IT" dirty="0"/>
              <a:t> </a:t>
            </a:r>
            <a:r>
              <a:rPr lang="it-IT" dirty="0" err="1" smtClean="0"/>
              <a:t>controlled</a:t>
            </a:r>
            <a:r>
              <a:rPr lang="it-IT" dirty="0" smtClean="0"/>
              <a:t> </a:t>
            </a:r>
            <a:r>
              <a:rPr lang="it-IT" dirty="0"/>
              <a:t>by the </a:t>
            </a:r>
            <a:r>
              <a:rPr lang="it-IT" dirty="0" err="1"/>
              <a:t>blood</a:t>
            </a:r>
            <a:r>
              <a:rPr lang="it-IT" dirty="0"/>
              <a:t>–brain </a:t>
            </a:r>
            <a:r>
              <a:rPr lang="it-IT" dirty="0" err="1"/>
              <a:t>barrier</a:t>
            </a:r>
            <a:r>
              <a:rPr lang="it-IT" dirty="0"/>
              <a:t> (BBB), </a:t>
            </a:r>
            <a:r>
              <a:rPr lang="it-IT" dirty="0" err="1"/>
              <a:t>it</a:t>
            </a:r>
            <a:r>
              <a:rPr lang="it-IT" dirty="0"/>
              <a:t> </a:t>
            </a:r>
            <a:r>
              <a:rPr lang="it-IT" dirty="0" err="1"/>
              <a:t>is</a:t>
            </a:r>
            <a:r>
              <a:rPr lang="it-IT" dirty="0"/>
              <a:t> </a:t>
            </a:r>
            <a:r>
              <a:rPr lang="it-IT" dirty="0" err="1"/>
              <a:t>likely</a:t>
            </a:r>
            <a:r>
              <a:rPr lang="it-IT" dirty="0"/>
              <a:t> </a:t>
            </a:r>
            <a:r>
              <a:rPr lang="it-IT" dirty="0" err="1"/>
              <a:t>that</a:t>
            </a:r>
            <a:r>
              <a:rPr lang="it-IT" dirty="0"/>
              <a:t> </a:t>
            </a:r>
            <a:r>
              <a:rPr lang="it-IT" b="1" dirty="0"/>
              <a:t>a small </a:t>
            </a:r>
            <a:r>
              <a:rPr lang="it-IT" b="1" dirty="0" smtClean="0"/>
              <a:t>and </a:t>
            </a:r>
            <a:r>
              <a:rPr lang="it-IT" b="1" dirty="0" err="1" smtClean="0"/>
              <a:t>specific</a:t>
            </a:r>
            <a:r>
              <a:rPr lang="it-IT" b="1" dirty="0" smtClean="0"/>
              <a:t> </a:t>
            </a:r>
            <a:r>
              <a:rPr lang="it-IT" b="1" dirty="0"/>
              <a:t>set of </a:t>
            </a:r>
            <a:r>
              <a:rPr lang="it-IT" b="1" dirty="0" err="1"/>
              <a:t>bacterial</a:t>
            </a:r>
            <a:r>
              <a:rPr lang="it-IT" b="1" dirty="0"/>
              <a:t> </a:t>
            </a:r>
            <a:r>
              <a:rPr lang="it-IT" b="1" dirty="0" err="1"/>
              <a:t>metabolites</a:t>
            </a:r>
            <a:r>
              <a:rPr lang="it-IT" dirty="0"/>
              <a:t> </a:t>
            </a:r>
            <a:r>
              <a:rPr lang="it-IT" dirty="0" err="1"/>
              <a:t>modulates</a:t>
            </a:r>
            <a:r>
              <a:rPr lang="it-IT" dirty="0"/>
              <a:t> brain </a:t>
            </a:r>
            <a:r>
              <a:rPr lang="it-IT" dirty="0" err="1"/>
              <a:t>morphology</a:t>
            </a:r>
            <a:r>
              <a:rPr lang="it-IT" dirty="0"/>
              <a:t>.</a:t>
            </a:r>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47</a:t>
            </a:fld>
            <a:endParaRPr lang="it-IT"/>
          </a:p>
        </p:txBody>
      </p:sp>
    </p:spTree>
    <p:extLst>
      <p:ext uri="{BB962C8B-B14F-4D97-AF65-F5344CB8AC3E}">
        <p14:creationId xmlns:p14="http://schemas.microsoft.com/office/powerpoint/2010/main" val="19499185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SCFA modulate the </a:t>
            </a:r>
            <a:r>
              <a:rPr lang="it-IT" dirty="0" err="1" smtClean="0"/>
              <a:t>blood</a:t>
            </a:r>
            <a:r>
              <a:rPr lang="it-IT" dirty="0" smtClean="0"/>
              <a:t>-brain </a:t>
            </a:r>
            <a:r>
              <a:rPr lang="it-IT" dirty="0" err="1" smtClean="0"/>
              <a:t>barrier</a:t>
            </a:r>
            <a:endParaRPr lang="it-IT" dirty="0"/>
          </a:p>
        </p:txBody>
      </p:sp>
      <p:sp>
        <p:nvSpPr>
          <p:cNvPr id="3" name="Segnaposto contenuto 2"/>
          <p:cNvSpPr>
            <a:spLocks noGrp="1"/>
          </p:cNvSpPr>
          <p:nvPr>
            <p:ph idx="1"/>
          </p:nvPr>
        </p:nvSpPr>
        <p:spPr/>
        <p:txBody>
          <a:bodyPr>
            <a:normAutofit/>
          </a:bodyPr>
          <a:lstStyle/>
          <a:p>
            <a:r>
              <a:rPr lang="it-IT" dirty="0" err="1" smtClean="0"/>
              <a:t>Germ</a:t>
            </a:r>
            <a:r>
              <a:rPr lang="it-IT" dirty="0" smtClean="0"/>
              <a:t>-free mice </a:t>
            </a:r>
            <a:r>
              <a:rPr lang="it-IT" dirty="0" err="1" smtClean="0"/>
              <a:t>have</a:t>
            </a:r>
            <a:r>
              <a:rPr lang="it-IT" dirty="0" smtClean="0"/>
              <a:t> a more </a:t>
            </a:r>
            <a:r>
              <a:rPr lang="it-IT" dirty="0" err="1" smtClean="0"/>
              <a:t>permeable</a:t>
            </a:r>
            <a:r>
              <a:rPr lang="it-IT" dirty="0" smtClean="0"/>
              <a:t> BBB </a:t>
            </a:r>
            <a:r>
              <a:rPr lang="it-IT" dirty="0" err="1" smtClean="0"/>
              <a:t>than</a:t>
            </a:r>
            <a:r>
              <a:rPr lang="it-IT" dirty="0" smtClean="0"/>
              <a:t> </a:t>
            </a:r>
            <a:r>
              <a:rPr lang="it-IT" dirty="0" err="1" smtClean="0"/>
              <a:t>controls</a:t>
            </a:r>
            <a:endParaRPr lang="it-IT" dirty="0" smtClean="0"/>
          </a:p>
          <a:p>
            <a:pPr lvl="1"/>
            <a:r>
              <a:rPr lang="it-IT" dirty="0" err="1" smtClean="0"/>
              <a:t>This</a:t>
            </a:r>
            <a:r>
              <a:rPr lang="it-IT" dirty="0" smtClean="0"/>
              <a:t> </a:t>
            </a:r>
            <a:r>
              <a:rPr lang="it-IT" dirty="0" err="1" smtClean="0"/>
              <a:t>phenotype</a:t>
            </a:r>
            <a:r>
              <a:rPr lang="it-IT" dirty="0" smtClean="0"/>
              <a:t> </a:t>
            </a:r>
            <a:r>
              <a:rPr lang="it-IT" dirty="0" err="1" smtClean="0"/>
              <a:t>was</a:t>
            </a:r>
            <a:r>
              <a:rPr lang="it-IT" dirty="0" smtClean="0"/>
              <a:t> </a:t>
            </a:r>
            <a:r>
              <a:rPr lang="it-IT" dirty="0" err="1"/>
              <a:t>reversed</a:t>
            </a:r>
            <a:r>
              <a:rPr lang="it-IT" dirty="0"/>
              <a:t> </a:t>
            </a:r>
            <a:r>
              <a:rPr lang="it-IT" dirty="0" err="1"/>
              <a:t>after</a:t>
            </a:r>
            <a:r>
              <a:rPr lang="it-IT" dirty="0"/>
              <a:t> </a:t>
            </a:r>
            <a:r>
              <a:rPr lang="it-IT" dirty="0" err="1" smtClean="0"/>
              <a:t>colonization</a:t>
            </a:r>
            <a:r>
              <a:rPr lang="it-IT" dirty="0"/>
              <a:t> </a:t>
            </a:r>
            <a:r>
              <a:rPr lang="it-IT" dirty="0" smtClean="0"/>
              <a:t>with </a:t>
            </a:r>
            <a:r>
              <a:rPr lang="it-IT" dirty="0"/>
              <a:t>SCFA-</a:t>
            </a:r>
            <a:r>
              <a:rPr lang="it-IT" dirty="0" err="1"/>
              <a:t>producing</a:t>
            </a:r>
            <a:r>
              <a:rPr lang="it-IT" dirty="0"/>
              <a:t> </a:t>
            </a:r>
            <a:r>
              <a:rPr lang="it-IT" i="1" dirty="0" err="1"/>
              <a:t>Clostridium</a:t>
            </a:r>
            <a:r>
              <a:rPr lang="it-IT" i="1" dirty="0"/>
              <a:t> </a:t>
            </a:r>
            <a:r>
              <a:rPr lang="it-IT" i="1" dirty="0" err="1"/>
              <a:t>tyrobutyricum</a:t>
            </a:r>
            <a:r>
              <a:rPr lang="it-IT" dirty="0"/>
              <a:t> or </a:t>
            </a:r>
            <a:r>
              <a:rPr lang="it-IT" i="1" dirty="0"/>
              <a:t>B. </a:t>
            </a:r>
            <a:r>
              <a:rPr lang="it-IT" i="1" dirty="0" err="1" smtClean="0"/>
              <a:t>thetaiotaomicron</a:t>
            </a:r>
            <a:endParaRPr lang="it-IT" i="1" dirty="0" smtClean="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48</a:t>
            </a:fld>
            <a:endParaRPr lang="it-IT"/>
          </a:p>
        </p:txBody>
      </p:sp>
    </p:spTree>
    <p:extLst>
      <p:ext uri="{BB962C8B-B14F-4D97-AF65-F5344CB8AC3E}">
        <p14:creationId xmlns:p14="http://schemas.microsoft.com/office/powerpoint/2010/main" val="104224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smtClean="0"/>
              <a:t>The </a:t>
            </a:r>
            <a:r>
              <a:rPr lang="it-IT" dirty="0" err="1" smtClean="0"/>
              <a:t>gut</a:t>
            </a:r>
            <a:r>
              <a:rPr lang="it-IT" dirty="0" smtClean="0"/>
              <a:t> </a:t>
            </a:r>
            <a:r>
              <a:rPr lang="it-IT" dirty="0" smtClean="0"/>
              <a:t>microbiota and human </a:t>
            </a:r>
            <a:r>
              <a:rPr lang="it-IT" dirty="0" err="1" smtClean="0"/>
              <a:t>health</a:t>
            </a:r>
            <a:endParaRPr lang="it-IT" dirty="0"/>
          </a:p>
        </p:txBody>
      </p:sp>
      <p:sp>
        <p:nvSpPr>
          <p:cNvPr id="3" name="Segnaposto contenuto 2"/>
          <p:cNvSpPr>
            <a:spLocks noGrp="1"/>
          </p:cNvSpPr>
          <p:nvPr>
            <p:ph type="subTitle" idx="1"/>
          </p:nvPr>
        </p:nvSpPr>
        <p:spPr/>
        <p:txBody>
          <a:bodyPr>
            <a:normAutofit fontScale="92500" lnSpcReduction="20000"/>
          </a:bodyPr>
          <a:lstStyle/>
          <a:p>
            <a:pPr marL="56983" indent="0">
              <a:buNone/>
            </a:pPr>
            <a:endParaRPr lang="it-IT" dirty="0" smtClean="0">
              <a:solidFill>
                <a:srgbClr val="000000"/>
              </a:solidFill>
            </a:endParaRPr>
          </a:p>
          <a:p>
            <a:pPr marL="56983" indent="0" algn="ctr">
              <a:buNone/>
            </a:pPr>
            <a:r>
              <a:rPr lang="it-IT" b="1" dirty="0" err="1" smtClean="0">
                <a:solidFill>
                  <a:srgbClr val="000000"/>
                </a:solidFill>
              </a:rPr>
              <a:t>Many</a:t>
            </a:r>
            <a:r>
              <a:rPr lang="it-IT" b="1" dirty="0" smtClean="0">
                <a:solidFill>
                  <a:srgbClr val="000000"/>
                </a:solidFill>
              </a:rPr>
              <a:t> </a:t>
            </a:r>
            <a:r>
              <a:rPr lang="it-IT" b="1" dirty="0">
                <a:solidFill>
                  <a:srgbClr val="000000"/>
                </a:solidFill>
              </a:rPr>
              <a:t>human </a:t>
            </a:r>
            <a:r>
              <a:rPr lang="it-IT" b="1" dirty="0" err="1">
                <a:solidFill>
                  <a:srgbClr val="000000"/>
                </a:solidFill>
              </a:rPr>
              <a:t>diseases</a:t>
            </a:r>
            <a:r>
              <a:rPr lang="it-IT" b="1" dirty="0">
                <a:solidFill>
                  <a:srgbClr val="000000"/>
                </a:solidFill>
              </a:rPr>
              <a:t> </a:t>
            </a:r>
            <a:r>
              <a:rPr lang="it-IT" b="1" dirty="0" err="1">
                <a:solidFill>
                  <a:srgbClr val="000000"/>
                </a:solidFill>
              </a:rPr>
              <a:t>have</a:t>
            </a:r>
            <a:r>
              <a:rPr lang="it-IT" b="1" dirty="0">
                <a:solidFill>
                  <a:srgbClr val="000000"/>
                </a:solidFill>
              </a:rPr>
              <a:t> </a:t>
            </a:r>
            <a:r>
              <a:rPr lang="it-IT" b="1" dirty="0" err="1">
                <a:solidFill>
                  <a:srgbClr val="000000"/>
                </a:solidFill>
              </a:rPr>
              <a:t>their</a:t>
            </a:r>
            <a:endParaRPr lang="it-IT" b="1" dirty="0">
              <a:solidFill>
                <a:srgbClr val="000000"/>
              </a:solidFill>
            </a:endParaRPr>
          </a:p>
          <a:p>
            <a:pPr marL="56983" indent="0" algn="ctr">
              <a:buNone/>
            </a:pPr>
            <a:r>
              <a:rPr lang="it-IT" b="1" dirty="0" err="1">
                <a:solidFill>
                  <a:srgbClr val="000000"/>
                </a:solidFill>
              </a:rPr>
              <a:t>origin</a:t>
            </a:r>
            <a:r>
              <a:rPr lang="it-IT" b="1" dirty="0">
                <a:solidFill>
                  <a:srgbClr val="000000"/>
                </a:solidFill>
              </a:rPr>
              <a:t> in </a:t>
            </a:r>
            <a:r>
              <a:rPr lang="it-IT" b="1" dirty="0" err="1">
                <a:solidFill>
                  <a:srgbClr val="000000"/>
                </a:solidFill>
              </a:rPr>
              <a:t>distorted</a:t>
            </a:r>
            <a:r>
              <a:rPr lang="it-IT" b="1" dirty="0">
                <a:solidFill>
                  <a:srgbClr val="000000"/>
                </a:solidFill>
              </a:rPr>
              <a:t> </a:t>
            </a:r>
            <a:r>
              <a:rPr lang="it-IT" b="1" dirty="0" err="1">
                <a:solidFill>
                  <a:srgbClr val="000000"/>
                </a:solidFill>
              </a:rPr>
              <a:t>gut</a:t>
            </a:r>
            <a:r>
              <a:rPr lang="it-IT" b="1" dirty="0">
                <a:solidFill>
                  <a:srgbClr val="000000"/>
                </a:solidFill>
              </a:rPr>
              <a:t> microbiota </a:t>
            </a:r>
            <a:r>
              <a:rPr lang="it-IT" b="1" dirty="0" err="1">
                <a:solidFill>
                  <a:srgbClr val="000000"/>
                </a:solidFill>
              </a:rPr>
              <a:t>composition</a:t>
            </a:r>
            <a:endParaRPr lang="it-IT" b="1" dirty="0" smtClean="0">
              <a:solidFill>
                <a:srgbClr val="000000"/>
              </a:solidFill>
            </a:endParaRPr>
          </a:p>
          <a:p>
            <a:endParaRPr lang="en-US" dirty="0" smtClean="0">
              <a:solidFill>
                <a:srgbClr val="000000"/>
              </a:solidFill>
            </a:endParaRPr>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4</a:t>
            </a:fld>
            <a:endParaRPr lang="it-IT"/>
          </a:p>
        </p:txBody>
      </p:sp>
    </p:spTree>
    <p:extLst>
      <p:ext uri="{BB962C8B-B14F-4D97-AF65-F5344CB8AC3E}">
        <p14:creationId xmlns:p14="http://schemas.microsoft.com/office/powerpoint/2010/main" val="365807595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SCFA modulate </a:t>
            </a:r>
            <a:r>
              <a:rPr lang="it-IT" dirty="0" smtClean="0"/>
              <a:t>the glia</a:t>
            </a:r>
            <a:endParaRPr lang="it-IT" dirty="0"/>
          </a:p>
        </p:txBody>
      </p:sp>
      <p:sp>
        <p:nvSpPr>
          <p:cNvPr id="3" name="Segnaposto contenuto 2"/>
          <p:cNvSpPr>
            <a:spLocks noGrp="1"/>
          </p:cNvSpPr>
          <p:nvPr>
            <p:ph idx="1"/>
          </p:nvPr>
        </p:nvSpPr>
        <p:spPr/>
        <p:txBody>
          <a:bodyPr/>
          <a:lstStyle/>
          <a:p>
            <a:r>
              <a:rPr lang="it-IT" dirty="0" err="1"/>
              <a:t>Germ</a:t>
            </a:r>
            <a:r>
              <a:rPr lang="it-IT" dirty="0"/>
              <a:t>-free or </a:t>
            </a:r>
            <a:r>
              <a:rPr lang="it-IT" dirty="0" err="1"/>
              <a:t>antibiotic-treated</a:t>
            </a:r>
            <a:r>
              <a:rPr lang="it-IT" dirty="0"/>
              <a:t> mice </a:t>
            </a:r>
            <a:r>
              <a:rPr lang="it-IT" dirty="0" err="1"/>
              <a:t>exhibit</a:t>
            </a:r>
            <a:r>
              <a:rPr lang="it-IT" dirty="0"/>
              <a:t> </a:t>
            </a:r>
            <a:r>
              <a:rPr lang="it-IT" b="1" dirty="0"/>
              <a:t>immature </a:t>
            </a:r>
            <a:r>
              <a:rPr lang="it-IT" b="1" dirty="0" err="1"/>
              <a:t>microglia</a:t>
            </a:r>
            <a:r>
              <a:rPr lang="it-IT" b="1" dirty="0"/>
              <a:t> </a:t>
            </a:r>
            <a:r>
              <a:rPr lang="it-IT" dirty="0"/>
              <a:t>with </a:t>
            </a:r>
            <a:r>
              <a:rPr lang="it-IT" dirty="0" err="1"/>
              <a:t>impaired</a:t>
            </a:r>
            <a:r>
              <a:rPr lang="it-IT" dirty="0"/>
              <a:t> </a:t>
            </a:r>
            <a:r>
              <a:rPr lang="it-IT" dirty="0" smtClean="0"/>
              <a:t>immune </a:t>
            </a:r>
            <a:r>
              <a:rPr lang="it-IT" dirty="0" err="1" smtClean="0"/>
              <a:t>response</a:t>
            </a:r>
            <a:r>
              <a:rPr lang="it-IT" dirty="0" smtClean="0"/>
              <a:t> </a:t>
            </a:r>
            <a:r>
              <a:rPr lang="it-IT" dirty="0"/>
              <a:t>to </a:t>
            </a:r>
            <a:r>
              <a:rPr lang="it-IT" dirty="0" err="1"/>
              <a:t>bacterial</a:t>
            </a:r>
            <a:r>
              <a:rPr lang="it-IT" dirty="0"/>
              <a:t> and </a:t>
            </a:r>
            <a:r>
              <a:rPr lang="it-IT" dirty="0" err="1"/>
              <a:t>viral</a:t>
            </a:r>
            <a:r>
              <a:rPr lang="it-IT" dirty="0"/>
              <a:t> </a:t>
            </a:r>
            <a:r>
              <a:rPr lang="it-IT" dirty="0" err="1" smtClean="0"/>
              <a:t>products</a:t>
            </a:r>
            <a:endParaRPr lang="it-IT" dirty="0" smtClean="0"/>
          </a:p>
          <a:p>
            <a:r>
              <a:rPr lang="it-IT" dirty="0" err="1" smtClean="0"/>
              <a:t>Supplementing</a:t>
            </a:r>
            <a:r>
              <a:rPr lang="it-IT" dirty="0" smtClean="0"/>
              <a:t> </a:t>
            </a:r>
            <a:r>
              <a:rPr lang="it-IT" dirty="0" err="1"/>
              <a:t>germ</a:t>
            </a:r>
            <a:r>
              <a:rPr lang="it-IT" dirty="0"/>
              <a:t>-free mice with a </a:t>
            </a:r>
            <a:r>
              <a:rPr lang="it-IT" b="1" dirty="0" smtClean="0"/>
              <a:t>SCFA mix </a:t>
            </a:r>
            <a:r>
              <a:rPr lang="it-IT" b="1" dirty="0" err="1"/>
              <a:t>could</a:t>
            </a:r>
            <a:r>
              <a:rPr lang="it-IT" b="1" dirty="0"/>
              <a:t> </a:t>
            </a:r>
            <a:r>
              <a:rPr lang="it-IT" b="1" dirty="0" err="1"/>
              <a:t>restore</a:t>
            </a:r>
            <a:r>
              <a:rPr lang="it-IT" b="1" dirty="0"/>
              <a:t> </a:t>
            </a:r>
            <a:r>
              <a:rPr lang="it-IT" dirty="0" err="1"/>
              <a:t>most</a:t>
            </a:r>
            <a:r>
              <a:rPr lang="it-IT" dirty="0"/>
              <a:t> </a:t>
            </a:r>
            <a:r>
              <a:rPr lang="it-IT" dirty="0" err="1"/>
              <a:t>alterations</a:t>
            </a:r>
            <a:r>
              <a:rPr lang="it-IT" dirty="0"/>
              <a:t> </a:t>
            </a:r>
            <a:r>
              <a:rPr lang="it-IT" dirty="0" smtClean="0"/>
              <a:t>in </a:t>
            </a:r>
            <a:r>
              <a:rPr lang="it-IT" dirty="0" err="1" smtClean="0"/>
              <a:t>microglial</a:t>
            </a:r>
            <a:r>
              <a:rPr lang="it-IT" dirty="0" smtClean="0"/>
              <a:t> </a:t>
            </a:r>
            <a:r>
              <a:rPr lang="it-IT" dirty="0" err="1" smtClean="0"/>
              <a:t>function</a:t>
            </a:r>
            <a:endParaRPr lang="it-IT" dirty="0" smtClean="0"/>
          </a:p>
          <a:p>
            <a:pPr lvl="1"/>
            <a:r>
              <a:rPr lang="it-IT" dirty="0" smtClean="0"/>
              <a:t>SCFA </a:t>
            </a:r>
            <a:r>
              <a:rPr lang="it-IT" b="1" dirty="0" err="1" smtClean="0"/>
              <a:t>act</a:t>
            </a:r>
            <a:r>
              <a:rPr lang="it-IT" b="1" dirty="0" smtClean="0"/>
              <a:t> </a:t>
            </a:r>
            <a:r>
              <a:rPr lang="it-IT" b="1" dirty="0" err="1" smtClean="0"/>
              <a:t>through</a:t>
            </a:r>
            <a:r>
              <a:rPr lang="it-IT" b="1" dirty="0" smtClean="0"/>
              <a:t> </a:t>
            </a:r>
            <a:r>
              <a:rPr lang="it-IT" b="1" dirty="0" err="1"/>
              <a:t>receptor</a:t>
            </a:r>
            <a:r>
              <a:rPr lang="it-IT" b="1" dirty="0"/>
              <a:t> GPR43</a:t>
            </a:r>
          </a:p>
          <a:p>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49</a:t>
            </a:fld>
            <a:endParaRPr lang="it-IT"/>
          </a:p>
        </p:txBody>
      </p:sp>
    </p:spTree>
    <p:extLst>
      <p:ext uri="{BB962C8B-B14F-4D97-AF65-F5344CB8AC3E}">
        <p14:creationId xmlns:p14="http://schemas.microsoft.com/office/powerpoint/2010/main" val="9989502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a:t>Gut</a:t>
            </a:r>
            <a:r>
              <a:rPr lang="it-IT" dirty="0"/>
              <a:t> </a:t>
            </a:r>
            <a:r>
              <a:rPr lang="it-IT" dirty="0" err="1"/>
              <a:t>microbial</a:t>
            </a:r>
            <a:r>
              <a:rPr lang="it-IT" dirty="0"/>
              <a:t> </a:t>
            </a:r>
            <a:r>
              <a:rPr lang="it-IT" dirty="0" err="1"/>
              <a:t>signals</a:t>
            </a:r>
            <a:r>
              <a:rPr lang="it-IT" dirty="0"/>
              <a:t> </a:t>
            </a:r>
            <a:r>
              <a:rPr lang="it-IT" dirty="0" err="1"/>
              <a:t>influence</a:t>
            </a:r>
            <a:r>
              <a:rPr lang="it-IT" dirty="0"/>
              <a:t> stress-</a:t>
            </a:r>
            <a:r>
              <a:rPr lang="it-IT" dirty="0" err="1"/>
              <a:t>response</a:t>
            </a:r>
            <a:r>
              <a:rPr lang="it-IT" dirty="0"/>
              <a:t> and </a:t>
            </a:r>
            <a:r>
              <a:rPr lang="it-IT" dirty="0" err="1"/>
              <a:t>behaviour</a:t>
            </a:r>
            <a:endParaRPr lang="it-IT" dirty="0"/>
          </a:p>
        </p:txBody>
      </p:sp>
      <p:sp>
        <p:nvSpPr>
          <p:cNvPr id="3" name="Segnaposto contenuto 2"/>
          <p:cNvSpPr>
            <a:spLocks noGrp="1"/>
          </p:cNvSpPr>
          <p:nvPr>
            <p:ph idx="1"/>
          </p:nvPr>
        </p:nvSpPr>
        <p:spPr/>
        <p:txBody>
          <a:bodyPr>
            <a:normAutofit fontScale="85000" lnSpcReduction="20000"/>
          </a:bodyPr>
          <a:lstStyle/>
          <a:p>
            <a:r>
              <a:rPr lang="it-IT" dirty="0"/>
              <a:t>Young </a:t>
            </a:r>
            <a:r>
              <a:rPr lang="it-IT" dirty="0" err="1"/>
              <a:t>germ</a:t>
            </a:r>
            <a:r>
              <a:rPr lang="it-IT" dirty="0"/>
              <a:t>-free mice </a:t>
            </a:r>
            <a:r>
              <a:rPr lang="it-IT" dirty="0" err="1" smtClean="0"/>
              <a:t>have</a:t>
            </a:r>
            <a:r>
              <a:rPr lang="it-IT" dirty="0" smtClean="0"/>
              <a:t>: </a:t>
            </a:r>
          </a:p>
          <a:p>
            <a:pPr lvl="1"/>
            <a:r>
              <a:rPr lang="it-IT" dirty="0" smtClean="0"/>
              <a:t>an </a:t>
            </a:r>
            <a:r>
              <a:rPr lang="it-IT" b="1" dirty="0" err="1" smtClean="0"/>
              <a:t>elevated</a:t>
            </a:r>
            <a:r>
              <a:rPr lang="it-IT" b="1" dirty="0"/>
              <a:t> </a:t>
            </a:r>
            <a:r>
              <a:rPr lang="it-IT" b="1" dirty="0" smtClean="0"/>
              <a:t>stress </a:t>
            </a:r>
            <a:r>
              <a:rPr lang="it-IT" b="1" dirty="0" err="1" smtClean="0"/>
              <a:t>response</a:t>
            </a:r>
            <a:endParaRPr lang="it-IT" dirty="0" smtClean="0"/>
          </a:p>
          <a:p>
            <a:pPr lvl="1"/>
            <a:r>
              <a:rPr lang="it-IT" b="1" dirty="0" err="1" smtClean="0"/>
              <a:t>reduced</a:t>
            </a:r>
            <a:r>
              <a:rPr lang="it-IT" b="1" dirty="0" smtClean="0"/>
              <a:t> </a:t>
            </a:r>
            <a:r>
              <a:rPr lang="it-IT" b="1" dirty="0" err="1"/>
              <a:t>expression</a:t>
            </a:r>
            <a:r>
              <a:rPr lang="it-IT" b="1" dirty="0"/>
              <a:t> </a:t>
            </a:r>
            <a:r>
              <a:rPr lang="it-IT" b="1" dirty="0" err="1"/>
              <a:t>levels</a:t>
            </a:r>
            <a:r>
              <a:rPr lang="it-IT" b="1" dirty="0"/>
              <a:t> of </a:t>
            </a:r>
            <a:r>
              <a:rPr lang="it-IT" b="1" dirty="0" smtClean="0"/>
              <a:t>BDNF </a:t>
            </a:r>
            <a:r>
              <a:rPr lang="it-IT" dirty="0" smtClean="0"/>
              <a:t>(</a:t>
            </a:r>
            <a:r>
              <a:rPr lang="it-IT" dirty="0"/>
              <a:t>brain-</a:t>
            </a:r>
            <a:r>
              <a:rPr lang="it-IT" dirty="0" err="1"/>
              <a:t>derived</a:t>
            </a:r>
            <a:r>
              <a:rPr lang="it-IT" dirty="0"/>
              <a:t> </a:t>
            </a:r>
            <a:r>
              <a:rPr lang="it-IT" dirty="0" err="1"/>
              <a:t>neurotrophic</a:t>
            </a:r>
            <a:r>
              <a:rPr lang="it-IT" dirty="0"/>
              <a:t> </a:t>
            </a:r>
            <a:r>
              <a:rPr lang="it-IT" dirty="0" err="1"/>
              <a:t>factor</a:t>
            </a:r>
            <a:r>
              <a:rPr lang="it-IT" dirty="0" smtClean="0"/>
              <a:t>) </a:t>
            </a:r>
            <a:r>
              <a:rPr lang="it-IT" dirty="0"/>
              <a:t>in the </a:t>
            </a:r>
            <a:r>
              <a:rPr lang="it-IT" u="sng" dirty="0" err="1" smtClean="0"/>
              <a:t>cortex</a:t>
            </a:r>
            <a:r>
              <a:rPr lang="it-IT" dirty="0" smtClean="0"/>
              <a:t> </a:t>
            </a:r>
            <a:r>
              <a:rPr lang="it-IT" dirty="0"/>
              <a:t>and </a:t>
            </a:r>
            <a:r>
              <a:rPr lang="it-IT" u="sng" dirty="0" err="1"/>
              <a:t>hippocampus</a:t>
            </a:r>
            <a:r>
              <a:rPr lang="it-IT" dirty="0"/>
              <a:t> </a:t>
            </a:r>
            <a:r>
              <a:rPr lang="it-IT" dirty="0" smtClean="0"/>
              <a:t>in </a:t>
            </a:r>
            <a:r>
              <a:rPr lang="it-IT" dirty="0" err="1" smtClean="0"/>
              <a:t>comparison</a:t>
            </a:r>
            <a:r>
              <a:rPr lang="it-IT" dirty="0" smtClean="0"/>
              <a:t> to SPF (</a:t>
            </a:r>
            <a:r>
              <a:rPr lang="it-IT" dirty="0" err="1" smtClean="0"/>
              <a:t>specific</a:t>
            </a:r>
            <a:r>
              <a:rPr lang="it-IT" dirty="0"/>
              <a:t>-</a:t>
            </a:r>
            <a:r>
              <a:rPr lang="it-IT" dirty="0" err="1"/>
              <a:t>pathogen</a:t>
            </a:r>
            <a:r>
              <a:rPr lang="it-IT" dirty="0"/>
              <a:t>-free</a:t>
            </a:r>
            <a:r>
              <a:rPr lang="it-IT" dirty="0" smtClean="0"/>
              <a:t>) mice</a:t>
            </a:r>
          </a:p>
          <a:p>
            <a:r>
              <a:rPr lang="it-IT" b="1" dirty="0" err="1"/>
              <a:t>Colonization</a:t>
            </a:r>
            <a:r>
              <a:rPr lang="it-IT" dirty="0"/>
              <a:t> with SPF-</a:t>
            </a:r>
            <a:r>
              <a:rPr lang="it-IT" dirty="0" err="1" smtClean="0"/>
              <a:t>derived</a:t>
            </a:r>
            <a:r>
              <a:rPr lang="it-IT" dirty="0"/>
              <a:t> </a:t>
            </a:r>
            <a:r>
              <a:rPr lang="it-IT" dirty="0" err="1" smtClean="0"/>
              <a:t>feces</a:t>
            </a:r>
            <a:r>
              <a:rPr lang="it-IT" dirty="0" smtClean="0"/>
              <a:t> </a:t>
            </a:r>
            <a:r>
              <a:rPr lang="it-IT" dirty="0"/>
              <a:t>or </a:t>
            </a:r>
            <a:r>
              <a:rPr lang="it-IT" i="1" dirty="0" err="1"/>
              <a:t>Bifidobacterium</a:t>
            </a:r>
            <a:r>
              <a:rPr lang="it-IT" i="1" dirty="0"/>
              <a:t> </a:t>
            </a:r>
            <a:r>
              <a:rPr lang="it-IT" i="1" dirty="0" err="1"/>
              <a:t>infantis</a:t>
            </a:r>
            <a:r>
              <a:rPr lang="it-IT" i="1" dirty="0"/>
              <a:t> </a:t>
            </a:r>
            <a:r>
              <a:rPr lang="it-IT" b="1" dirty="0" err="1"/>
              <a:t>diminished</a:t>
            </a:r>
            <a:r>
              <a:rPr lang="it-IT" b="1" dirty="0"/>
              <a:t> the stress </a:t>
            </a:r>
            <a:r>
              <a:rPr lang="it-IT" b="1" dirty="0" err="1"/>
              <a:t>response</a:t>
            </a:r>
            <a:r>
              <a:rPr lang="it-IT" b="1" dirty="0"/>
              <a:t> </a:t>
            </a:r>
            <a:r>
              <a:rPr lang="it-IT" dirty="0" err="1" smtClean="0"/>
              <a:t>when</a:t>
            </a:r>
            <a:r>
              <a:rPr lang="it-IT" dirty="0"/>
              <a:t> </a:t>
            </a:r>
            <a:r>
              <a:rPr lang="it-IT" dirty="0" err="1" smtClean="0"/>
              <a:t>applied</a:t>
            </a:r>
            <a:r>
              <a:rPr lang="it-IT" dirty="0" smtClean="0"/>
              <a:t> </a:t>
            </a:r>
            <a:r>
              <a:rPr lang="it-IT" dirty="0" err="1"/>
              <a:t>at</a:t>
            </a:r>
            <a:r>
              <a:rPr lang="it-IT" dirty="0"/>
              <a:t> an </a:t>
            </a:r>
            <a:r>
              <a:rPr lang="it-IT" dirty="0" err="1"/>
              <a:t>early</a:t>
            </a:r>
            <a:r>
              <a:rPr lang="it-IT" dirty="0"/>
              <a:t> </a:t>
            </a:r>
            <a:r>
              <a:rPr lang="it-IT" dirty="0" err="1"/>
              <a:t>developing</a:t>
            </a:r>
            <a:r>
              <a:rPr lang="it-IT" dirty="0"/>
              <a:t> stage</a:t>
            </a:r>
            <a:r>
              <a:rPr lang="it-IT" dirty="0" smtClean="0"/>
              <a:t>.</a:t>
            </a:r>
          </a:p>
          <a:p>
            <a:r>
              <a:rPr lang="it-IT" dirty="0" err="1" smtClean="0"/>
              <a:t>Colonization</a:t>
            </a:r>
            <a:r>
              <a:rPr lang="it-IT" dirty="0" smtClean="0"/>
              <a:t> with </a:t>
            </a:r>
            <a:r>
              <a:rPr lang="it-IT" dirty="0" err="1" smtClean="0"/>
              <a:t>enteropathogenic</a:t>
            </a:r>
            <a:r>
              <a:rPr lang="it-IT" dirty="0" smtClean="0"/>
              <a:t> </a:t>
            </a:r>
            <a:r>
              <a:rPr lang="it-IT" i="1" dirty="0"/>
              <a:t>E. coli </a:t>
            </a:r>
            <a:r>
              <a:rPr lang="it-IT" dirty="0"/>
              <a:t>(EPEC) </a:t>
            </a:r>
            <a:r>
              <a:rPr lang="it-IT" dirty="0" err="1"/>
              <a:t>aggravated</a:t>
            </a:r>
            <a:r>
              <a:rPr lang="it-IT" dirty="0"/>
              <a:t> the stress </a:t>
            </a:r>
            <a:r>
              <a:rPr lang="it-IT" dirty="0" err="1" smtClean="0"/>
              <a:t>response</a:t>
            </a:r>
            <a:endParaRPr lang="it-IT" dirty="0" smtClean="0"/>
          </a:p>
          <a:p>
            <a:r>
              <a:rPr lang="it-IT" dirty="0" err="1" smtClean="0"/>
              <a:t>Tests</a:t>
            </a:r>
            <a:r>
              <a:rPr lang="it-IT" dirty="0" smtClean="0"/>
              <a:t> </a:t>
            </a:r>
            <a:r>
              <a:rPr lang="it-IT" dirty="0" err="1" smtClean="0"/>
              <a:t>suggest</a:t>
            </a:r>
            <a:r>
              <a:rPr lang="it-IT" dirty="0" smtClean="0"/>
              <a:t> </a:t>
            </a:r>
            <a:r>
              <a:rPr lang="it-IT" dirty="0" err="1" smtClean="0"/>
              <a:t>that</a:t>
            </a:r>
            <a:r>
              <a:rPr lang="it-IT" dirty="0" smtClean="0"/>
              <a:t> </a:t>
            </a:r>
            <a:r>
              <a:rPr lang="it-IT" b="1" dirty="0" smtClean="0"/>
              <a:t>stress-</a:t>
            </a:r>
            <a:r>
              <a:rPr lang="it-IT" b="1" dirty="0" err="1" smtClean="0"/>
              <a:t>response</a:t>
            </a:r>
            <a:r>
              <a:rPr lang="it-IT" b="1" dirty="0" smtClean="0"/>
              <a:t> </a:t>
            </a:r>
            <a:r>
              <a:rPr lang="it-IT" b="1" dirty="0" err="1" smtClean="0"/>
              <a:t>is</a:t>
            </a:r>
            <a:r>
              <a:rPr lang="it-IT" b="1" dirty="0" smtClean="0"/>
              <a:t> </a:t>
            </a:r>
            <a:r>
              <a:rPr lang="it-IT" b="1" dirty="0" err="1" smtClean="0"/>
              <a:t>decreased</a:t>
            </a:r>
            <a:r>
              <a:rPr lang="it-IT" b="1" dirty="0" smtClean="0"/>
              <a:t> via </a:t>
            </a:r>
            <a:r>
              <a:rPr lang="it-IT" b="1" dirty="0" err="1" smtClean="0"/>
              <a:t>vagus</a:t>
            </a:r>
            <a:r>
              <a:rPr lang="it-IT" b="1" dirty="0" smtClean="0"/>
              <a:t> </a:t>
            </a:r>
            <a:r>
              <a:rPr lang="it-IT" b="1" dirty="0" err="1" smtClean="0"/>
              <a:t>nerve</a:t>
            </a:r>
            <a:r>
              <a:rPr lang="it-IT" b="1" dirty="0" smtClean="0"/>
              <a:t> </a:t>
            </a:r>
            <a:r>
              <a:rPr lang="it-IT" b="1" dirty="0" err="1" smtClean="0"/>
              <a:t>activation</a:t>
            </a:r>
            <a:endParaRPr lang="it-IT" b="1"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50</a:t>
            </a:fld>
            <a:endParaRPr lang="it-IT"/>
          </a:p>
        </p:txBody>
      </p:sp>
    </p:spTree>
    <p:extLst>
      <p:ext uri="{BB962C8B-B14F-4D97-AF65-F5344CB8AC3E}">
        <p14:creationId xmlns:p14="http://schemas.microsoft.com/office/powerpoint/2010/main" val="11717709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err="1"/>
              <a:t>Most</a:t>
            </a:r>
            <a:r>
              <a:rPr lang="it-IT" sz="3600" dirty="0"/>
              <a:t> </a:t>
            </a:r>
            <a:r>
              <a:rPr lang="it-IT" sz="3600" dirty="0" err="1"/>
              <a:t>routes</a:t>
            </a:r>
            <a:r>
              <a:rPr lang="it-IT" sz="3600" dirty="0"/>
              <a:t> of </a:t>
            </a:r>
            <a:r>
              <a:rPr lang="it-IT" sz="3600" dirty="0" err="1"/>
              <a:t>communication</a:t>
            </a:r>
            <a:r>
              <a:rPr lang="it-IT" sz="3600" dirty="0"/>
              <a:t/>
            </a:r>
            <a:br>
              <a:rPr lang="it-IT" sz="3600" dirty="0"/>
            </a:br>
            <a:r>
              <a:rPr lang="it-IT" sz="3600" dirty="0" err="1"/>
              <a:t>between</a:t>
            </a:r>
            <a:r>
              <a:rPr lang="it-IT" sz="3600" dirty="0"/>
              <a:t> the </a:t>
            </a:r>
            <a:r>
              <a:rPr lang="it-IT" sz="3600" dirty="0" err="1"/>
              <a:t>gut</a:t>
            </a:r>
            <a:r>
              <a:rPr lang="it-IT" sz="3600" dirty="0"/>
              <a:t> and brain are </a:t>
            </a:r>
            <a:r>
              <a:rPr lang="it-IT" sz="3600" dirty="0" err="1"/>
              <a:t>unknown</a:t>
            </a:r>
            <a:endParaRPr lang="it-IT" sz="3600" dirty="0"/>
          </a:p>
        </p:txBody>
      </p:sp>
      <p:sp>
        <p:nvSpPr>
          <p:cNvPr id="3" name="Segnaposto contenuto 2"/>
          <p:cNvSpPr>
            <a:spLocks noGrp="1"/>
          </p:cNvSpPr>
          <p:nvPr>
            <p:ph idx="1"/>
          </p:nvPr>
        </p:nvSpPr>
        <p:spPr/>
        <p:txBody>
          <a:bodyPr>
            <a:normAutofit/>
          </a:bodyPr>
          <a:lstStyle/>
          <a:p>
            <a:pPr marL="0" indent="0" algn="ctr">
              <a:buNone/>
            </a:pPr>
            <a:endParaRPr lang="it-IT" dirty="0" smtClean="0"/>
          </a:p>
          <a:p>
            <a:pPr marL="0" indent="0" algn="ctr">
              <a:buNone/>
            </a:pPr>
            <a:r>
              <a:rPr lang="it-IT" dirty="0" err="1" smtClean="0"/>
              <a:t>When</a:t>
            </a:r>
            <a:r>
              <a:rPr lang="it-IT" dirty="0" smtClean="0"/>
              <a:t> </a:t>
            </a:r>
            <a:r>
              <a:rPr lang="it-IT" b="1" dirty="0" err="1" smtClean="0"/>
              <a:t>transplanting</a:t>
            </a:r>
            <a:r>
              <a:rPr lang="it-IT" b="1" dirty="0"/>
              <a:t> </a:t>
            </a:r>
            <a:r>
              <a:rPr lang="it-IT" b="1" dirty="0" err="1" smtClean="0"/>
              <a:t>cecal</a:t>
            </a:r>
            <a:r>
              <a:rPr lang="it-IT" b="1" dirty="0" smtClean="0"/>
              <a:t> </a:t>
            </a:r>
            <a:r>
              <a:rPr lang="it-IT" b="1" dirty="0" err="1"/>
              <a:t>content</a:t>
            </a:r>
            <a:r>
              <a:rPr lang="it-IT" b="1" dirty="0"/>
              <a:t> </a:t>
            </a:r>
            <a:r>
              <a:rPr lang="it-IT" dirty="0"/>
              <a:t>from a </a:t>
            </a:r>
            <a:r>
              <a:rPr lang="it-IT" dirty="0" err="1"/>
              <a:t>rather</a:t>
            </a:r>
            <a:r>
              <a:rPr lang="it-IT" dirty="0"/>
              <a:t> </a:t>
            </a:r>
            <a:r>
              <a:rPr lang="it-IT" dirty="0" err="1"/>
              <a:t>exploratory</a:t>
            </a:r>
            <a:r>
              <a:rPr lang="it-IT" dirty="0"/>
              <a:t> mouse </a:t>
            </a:r>
            <a:r>
              <a:rPr lang="it-IT" dirty="0" err="1"/>
              <a:t>strain</a:t>
            </a:r>
            <a:r>
              <a:rPr lang="it-IT" dirty="0"/>
              <a:t> </a:t>
            </a:r>
            <a:r>
              <a:rPr lang="it-IT" dirty="0" err="1"/>
              <a:t>into</a:t>
            </a:r>
            <a:r>
              <a:rPr lang="it-IT" dirty="0"/>
              <a:t> a </a:t>
            </a:r>
            <a:r>
              <a:rPr lang="it-IT" dirty="0" err="1" smtClean="0"/>
              <a:t>timid</a:t>
            </a:r>
            <a:r>
              <a:rPr lang="it-IT" dirty="0"/>
              <a:t> </a:t>
            </a:r>
            <a:r>
              <a:rPr lang="it-IT" dirty="0" smtClean="0"/>
              <a:t>and </a:t>
            </a:r>
            <a:r>
              <a:rPr lang="it-IT" dirty="0" err="1"/>
              <a:t>anxious</a:t>
            </a:r>
            <a:r>
              <a:rPr lang="it-IT" dirty="0"/>
              <a:t> </a:t>
            </a:r>
            <a:r>
              <a:rPr lang="it-IT" dirty="0" err="1"/>
              <a:t>strain</a:t>
            </a:r>
            <a:r>
              <a:rPr lang="it-IT" dirty="0"/>
              <a:t>, </a:t>
            </a:r>
            <a:r>
              <a:rPr lang="it-IT" b="1" dirty="0"/>
              <a:t>the </a:t>
            </a:r>
            <a:r>
              <a:rPr lang="it-IT" b="1" dirty="0" err="1"/>
              <a:t>behavioral</a:t>
            </a:r>
            <a:r>
              <a:rPr lang="it-IT" b="1" dirty="0"/>
              <a:t> </a:t>
            </a:r>
            <a:r>
              <a:rPr lang="it-IT" b="1" dirty="0" err="1"/>
              <a:t>phenotype</a:t>
            </a:r>
            <a:r>
              <a:rPr lang="it-IT" b="1" dirty="0"/>
              <a:t> </a:t>
            </a:r>
            <a:r>
              <a:rPr lang="it-IT" b="1" dirty="0" err="1"/>
              <a:t>was</a:t>
            </a:r>
            <a:r>
              <a:rPr lang="it-IT" b="1" dirty="0"/>
              <a:t> </a:t>
            </a:r>
            <a:r>
              <a:rPr lang="it-IT" b="1" dirty="0" err="1"/>
              <a:t>transmissible</a:t>
            </a:r>
            <a:r>
              <a:rPr lang="it-IT" dirty="0"/>
              <a:t> </a:t>
            </a:r>
            <a:r>
              <a:rPr lang="it-IT" dirty="0" smtClean="0"/>
              <a:t>and </a:t>
            </a:r>
            <a:r>
              <a:rPr lang="it-IT" dirty="0" err="1" smtClean="0"/>
              <a:t>occurred</a:t>
            </a:r>
            <a:r>
              <a:rPr lang="it-IT" dirty="0" smtClean="0"/>
              <a:t> </a:t>
            </a:r>
            <a:r>
              <a:rPr lang="it-IT" dirty="0" err="1"/>
              <a:t>independently</a:t>
            </a:r>
            <a:r>
              <a:rPr lang="it-IT" dirty="0"/>
              <a:t> of </a:t>
            </a:r>
            <a:r>
              <a:rPr lang="it-IT" dirty="0" err="1"/>
              <a:t>circulating</a:t>
            </a:r>
            <a:r>
              <a:rPr lang="it-IT" dirty="0"/>
              <a:t> </a:t>
            </a:r>
            <a:r>
              <a:rPr lang="it-IT" dirty="0" err="1"/>
              <a:t>cytokines</a:t>
            </a:r>
            <a:r>
              <a:rPr lang="it-IT" dirty="0"/>
              <a:t>, </a:t>
            </a:r>
            <a:r>
              <a:rPr lang="it-IT" dirty="0" err="1"/>
              <a:t>vagus</a:t>
            </a:r>
            <a:r>
              <a:rPr lang="it-IT" dirty="0"/>
              <a:t> </a:t>
            </a:r>
            <a:r>
              <a:rPr lang="it-IT" dirty="0" err="1"/>
              <a:t>nerve</a:t>
            </a:r>
            <a:r>
              <a:rPr lang="it-IT" dirty="0"/>
              <a:t> </a:t>
            </a:r>
            <a:r>
              <a:rPr lang="it-IT" dirty="0" err="1" smtClean="0"/>
              <a:t>activation</a:t>
            </a:r>
            <a:r>
              <a:rPr lang="it-IT" dirty="0"/>
              <a:t> </a:t>
            </a:r>
            <a:r>
              <a:rPr lang="it-IT" dirty="0" smtClean="0"/>
              <a:t>or </a:t>
            </a:r>
            <a:r>
              <a:rPr lang="it-IT" dirty="0" err="1"/>
              <a:t>intestinal</a:t>
            </a:r>
            <a:r>
              <a:rPr lang="it-IT" dirty="0"/>
              <a:t> </a:t>
            </a:r>
            <a:r>
              <a:rPr lang="it-IT" dirty="0" err="1"/>
              <a:t>serotonin</a:t>
            </a:r>
            <a:r>
              <a:rPr lang="it-IT" dirty="0"/>
              <a:t> and dopamine </a:t>
            </a:r>
            <a:r>
              <a:rPr lang="it-IT" dirty="0" err="1"/>
              <a:t>levels</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51</a:t>
            </a:fld>
            <a:endParaRPr lang="it-IT"/>
          </a:p>
        </p:txBody>
      </p:sp>
    </p:spTree>
    <p:extLst>
      <p:ext uri="{BB962C8B-B14F-4D97-AF65-F5344CB8AC3E}">
        <p14:creationId xmlns:p14="http://schemas.microsoft.com/office/powerpoint/2010/main" val="29531260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The </a:t>
            </a:r>
            <a:r>
              <a:rPr lang="it-IT" sz="3600" dirty="0" err="1"/>
              <a:t>gut</a:t>
            </a:r>
            <a:r>
              <a:rPr lang="it-IT" sz="3600" dirty="0"/>
              <a:t> microbiota </a:t>
            </a:r>
            <a:r>
              <a:rPr lang="it-IT" sz="3600" dirty="0" err="1"/>
              <a:t>might</a:t>
            </a:r>
            <a:r>
              <a:rPr lang="it-IT" sz="3600" dirty="0"/>
              <a:t> </a:t>
            </a:r>
            <a:r>
              <a:rPr lang="it-IT" sz="3600" dirty="0" err="1"/>
              <a:t>also</a:t>
            </a:r>
            <a:r>
              <a:rPr lang="it-IT" sz="3600" dirty="0"/>
              <a:t> </a:t>
            </a:r>
            <a:r>
              <a:rPr lang="it-IT" sz="3600" dirty="0" err="1"/>
              <a:t>contribute</a:t>
            </a:r>
            <a:r>
              <a:rPr lang="it-IT" sz="3600" dirty="0"/>
              <a:t> to </a:t>
            </a:r>
            <a:r>
              <a:rPr lang="it-IT" sz="3600" dirty="0" err="1"/>
              <a:t>Autism</a:t>
            </a:r>
            <a:r>
              <a:rPr lang="it-IT" sz="3600" dirty="0"/>
              <a:t> </a:t>
            </a:r>
            <a:r>
              <a:rPr lang="it-IT" sz="3600" dirty="0" err="1"/>
              <a:t>Spectrum</a:t>
            </a:r>
            <a:r>
              <a:rPr lang="it-IT" sz="3600" dirty="0"/>
              <a:t> </a:t>
            </a:r>
            <a:r>
              <a:rPr lang="it-IT" sz="3600" dirty="0" err="1"/>
              <a:t>Disorder</a:t>
            </a:r>
            <a:endParaRPr lang="it-IT" sz="3600" dirty="0"/>
          </a:p>
        </p:txBody>
      </p:sp>
      <p:sp>
        <p:nvSpPr>
          <p:cNvPr id="3" name="Segnaposto contenuto 2"/>
          <p:cNvSpPr>
            <a:spLocks noGrp="1"/>
          </p:cNvSpPr>
          <p:nvPr>
            <p:ph idx="1"/>
          </p:nvPr>
        </p:nvSpPr>
        <p:spPr/>
        <p:txBody>
          <a:bodyPr/>
          <a:lstStyle/>
          <a:p>
            <a:r>
              <a:rPr lang="it-IT" dirty="0" err="1" smtClean="0"/>
              <a:t>Study</a:t>
            </a:r>
            <a:r>
              <a:rPr lang="it-IT" dirty="0" smtClean="0"/>
              <a:t> with 99 </a:t>
            </a:r>
            <a:r>
              <a:rPr lang="it-IT" dirty="0" err="1" smtClean="0"/>
              <a:t>subjects</a:t>
            </a:r>
            <a:r>
              <a:rPr lang="it-IT" dirty="0" smtClean="0"/>
              <a:t>: </a:t>
            </a:r>
            <a:r>
              <a:rPr lang="it-IT" dirty="0" err="1" smtClean="0"/>
              <a:t>children</a:t>
            </a:r>
            <a:r>
              <a:rPr lang="it-IT" dirty="0" smtClean="0"/>
              <a:t> </a:t>
            </a:r>
            <a:r>
              <a:rPr lang="it-IT" dirty="0"/>
              <a:t>with </a:t>
            </a:r>
            <a:r>
              <a:rPr lang="it-IT" dirty="0" err="1"/>
              <a:t>autistic</a:t>
            </a:r>
            <a:r>
              <a:rPr lang="it-IT" dirty="0"/>
              <a:t> </a:t>
            </a:r>
            <a:r>
              <a:rPr lang="it-IT" dirty="0" err="1"/>
              <a:t>behavior</a:t>
            </a:r>
            <a:r>
              <a:rPr lang="it-IT" dirty="0"/>
              <a:t> </a:t>
            </a:r>
            <a:r>
              <a:rPr lang="it-IT" dirty="0" err="1"/>
              <a:t>had</a:t>
            </a:r>
            <a:r>
              <a:rPr lang="it-IT" dirty="0"/>
              <a:t> more </a:t>
            </a:r>
            <a:r>
              <a:rPr lang="it-IT" dirty="0" err="1" smtClean="0"/>
              <a:t>frequent</a:t>
            </a:r>
            <a:r>
              <a:rPr lang="it-IT" dirty="0" smtClean="0"/>
              <a:t> </a:t>
            </a:r>
            <a:r>
              <a:rPr lang="it-IT" dirty="0" err="1"/>
              <a:t>ear</a:t>
            </a:r>
            <a:r>
              <a:rPr lang="it-IT" dirty="0"/>
              <a:t> </a:t>
            </a:r>
            <a:r>
              <a:rPr lang="it-IT" dirty="0" err="1"/>
              <a:t>infections</a:t>
            </a:r>
            <a:r>
              <a:rPr lang="it-IT" dirty="0"/>
              <a:t> and a </a:t>
            </a:r>
            <a:r>
              <a:rPr lang="it-IT" dirty="0" err="1"/>
              <a:t>history</a:t>
            </a:r>
            <a:r>
              <a:rPr lang="it-IT" dirty="0"/>
              <a:t> of </a:t>
            </a:r>
            <a:r>
              <a:rPr lang="it-IT" dirty="0" err="1"/>
              <a:t>higher</a:t>
            </a:r>
            <a:r>
              <a:rPr lang="it-IT" dirty="0"/>
              <a:t> </a:t>
            </a:r>
            <a:r>
              <a:rPr lang="it-IT" dirty="0" err="1"/>
              <a:t>antibiotic</a:t>
            </a:r>
            <a:r>
              <a:rPr lang="it-IT" dirty="0"/>
              <a:t> </a:t>
            </a:r>
            <a:r>
              <a:rPr lang="it-IT" dirty="0" err="1" smtClean="0"/>
              <a:t>courses</a:t>
            </a:r>
            <a:endParaRPr lang="it-IT" dirty="0" smtClean="0"/>
          </a:p>
          <a:p>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52</a:t>
            </a:fld>
            <a:endParaRPr lang="it-IT"/>
          </a:p>
        </p:txBody>
      </p:sp>
    </p:spTree>
    <p:extLst>
      <p:ext uri="{BB962C8B-B14F-4D97-AF65-F5344CB8AC3E}">
        <p14:creationId xmlns:p14="http://schemas.microsoft.com/office/powerpoint/2010/main" val="3007215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p:cNvSpPr>
            <a:spLocks noGrp="1"/>
          </p:cNvSpPr>
          <p:nvPr>
            <p:ph type="ctrTitle"/>
          </p:nvPr>
        </p:nvSpPr>
        <p:spPr>
          <a:xfrm>
            <a:off x="546879" y="660400"/>
            <a:ext cx="7772400" cy="1470025"/>
          </a:xfrm>
        </p:spPr>
        <p:txBody>
          <a:bodyPr>
            <a:normAutofit fontScale="90000"/>
          </a:bodyPr>
          <a:lstStyle/>
          <a:p>
            <a:r>
              <a:rPr lang="it-IT" dirty="0"/>
              <a:t>The </a:t>
            </a:r>
            <a:r>
              <a:rPr lang="it-IT" dirty="0" err="1"/>
              <a:t>gut</a:t>
            </a:r>
            <a:r>
              <a:rPr lang="it-IT" dirty="0"/>
              <a:t> microbiota </a:t>
            </a:r>
            <a:r>
              <a:rPr lang="it-IT" dirty="0" err="1"/>
              <a:t>might</a:t>
            </a:r>
            <a:r>
              <a:rPr lang="it-IT" dirty="0"/>
              <a:t> </a:t>
            </a:r>
            <a:r>
              <a:rPr lang="it-IT" dirty="0" err="1"/>
              <a:t>also</a:t>
            </a:r>
            <a:r>
              <a:rPr lang="it-IT" dirty="0"/>
              <a:t> </a:t>
            </a:r>
            <a:r>
              <a:rPr lang="it-IT" dirty="0" err="1"/>
              <a:t>contribute</a:t>
            </a:r>
            <a:r>
              <a:rPr lang="it-IT" dirty="0"/>
              <a:t> to </a:t>
            </a:r>
            <a:r>
              <a:rPr lang="it-IT" dirty="0" err="1"/>
              <a:t>Autism</a:t>
            </a:r>
            <a:r>
              <a:rPr lang="it-IT" dirty="0"/>
              <a:t> </a:t>
            </a:r>
            <a:r>
              <a:rPr lang="it-IT" dirty="0" err="1"/>
              <a:t>Spectrum</a:t>
            </a:r>
            <a:r>
              <a:rPr lang="it-IT" dirty="0"/>
              <a:t> </a:t>
            </a:r>
            <a:r>
              <a:rPr lang="it-IT" dirty="0" err="1"/>
              <a:t>Disorder</a:t>
            </a:r>
            <a:endParaRPr lang="it-IT" dirty="0"/>
          </a:p>
        </p:txBody>
      </p:sp>
      <p:sp>
        <p:nvSpPr>
          <p:cNvPr id="9" name="Sottotitolo 8"/>
          <p:cNvSpPr>
            <a:spLocks noGrp="1"/>
          </p:cNvSpPr>
          <p:nvPr>
            <p:ph type="subTitle" idx="1"/>
          </p:nvPr>
        </p:nvSpPr>
        <p:spPr>
          <a:xfrm>
            <a:off x="546907" y="2500136"/>
            <a:ext cx="8066243" cy="4027990"/>
          </a:xfrm>
        </p:spPr>
        <p:txBody>
          <a:bodyPr>
            <a:noAutofit/>
          </a:bodyPr>
          <a:lstStyle/>
          <a:p>
            <a:r>
              <a:rPr lang="it-IT" b="1" dirty="0" err="1" smtClean="0">
                <a:solidFill>
                  <a:schemeClr val="tx1"/>
                </a:solidFill>
              </a:rPr>
              <a:t>Dysbiosis</a:t>
            </a:r>
            <a:r>
              <a:rPr lang="it-IT" b="1" dirty="0" smtClean="0">
                <a:solidFill>
                  <a:schemeClr val="tx1"/>
                </a:solidFill>
              </a:rPr>
              <a:t> </a:t>
            </a:r>
            <a:r>
              <a:rPr lang="it-IT" b="1" dirty="0">
                <a:solidFill>
                  <a:schemeClr val="tx1"/>
                </a:solidFill>
              </a:rPr>
              <a:t>of the </a:t>
            </a:r>
            <a:r>
              <a:rPr lang="it-IT" b="1" dirty="0" err="1">
                <a:solidFill>
                  <a:schemeClr val="tx1"/>
                </a:solidFill>
              </a:rPr>
              <a:t>intestinal</a:t>
            </a:r>
            <a:r>
              <a:rPr lang="it-IT" b="1" dirty="0">
                <a:solidFill>
                  <a:schemeClr val="tx1"/>
                </a:solidFill>
              </a:rPr>
              <a:t> microbiota</a:t>
            </a:r>
            <a:r>
              <a:rPr lang="it-IT" dirty="0">
                <a:solidFill>
                  <a:schemeClr val="tx1"/>
                </a:solidFill>
              </a:rPr>
              <a:t>, in </a:t>
            </a:r>
            <a:r>
              <a:rPr lang="it-IT" dirty="0" err="1">
                <a:solidFill>
                  <a:schemeClr val="tx1"/>
                </a:solidFill>
              </a:rPr>
              <a:t>addition</a:t>
            </a:r>
            <a:r>
              <a:rPr lang="it-IT" dirty="0">
                <a:solidFill>
                  <a:schemeClr val="tx1"/>
                </a:solidFill>
              </a:rPr>
              <a:t> to immune and </a:t>
            </a:r>
            <a:r>
              <a:rPr lang="it-IT" dirty="0" err="1">
                <a:solidFill>
                  <a:schemeClr val="tx1"/>
                </a:solidFill>
              </a:rPr>
              <a:t>gastrointestinal</a:t>
            </a:r>
            <a:r>
              <a:rPr lang="it-IT" dirty="0">
                <a:solidFill>
                  <a:schemeClr val="tx1"/>
                </a:solidFill>
              </a:rPr>
              <a:t> </a:t>
            </a:r>
            <a:r>
              <a:rPr lang="it-IT" dirty="0" err="1">
                <a:solidFill>
                  <a:schemeClr val="tx1"/>
                </a:solidFill>
              </a:rPr>
              <a:t>symptoms</a:t>
            </a:r>
            <a:r>
              <a:rPr lang="it-IT" dirty="0">
                <a:solidFill>
                  <a:schemeClr val="tx1"/>
                </a:solidFill>
              </a:rPr>
              <a:t> </a:t>
            </a:r>
            <a:r>
              <a:rPr lang="it-IT" dirty="0" err="1">
                <a:solidFill>
                  <a:schemeClr val="tx1"/>
                </a:solidFill>
              </a:rPr>
              <a:t>seen</a:t>
            </a:r>
            <a:r>
              <a:rPr lang="it-IT" dirty="0">
                <a:solidFill>
                  <a:schemeClr val="tx1"/>
                </a:solidFill>
              </a:rPr>
              <a:t> in ASD, </a:t>
            </a:r>
            <a:r>
              <a:rPr lang="it-IT" b="1" dirty="0">
                <a:solidFill>
                  <a:schemeClr val="tx1"/>
                </a:solidFill>
              </a:rPr>
              <a:t>can </a:t>
            </a:r>
            <a:r>
              <a:rPr lang="it-IT" b="1" dirty="0" err="1">
                <a:solidFill>
                  <a:schemeClr val="tx1"/>
                </a:solidFill>
              </a:rPr>
              <a:t>influence</a:t>
            </a:r>
            <a:r>
              <a:rPr lang="it-IT" b="1" dirty="0">
                <a:solidFill>
                  <a:schemeClr val="tx1"/>
                </a:solidFill>
              </a:rPr>
              <a:t> </a:t>
            </a:r>
            <a:r>
              <a:rPr lang="it-IT" b="1" dirty="0" err="1">
                <a:solidFill>
                  <a:schemeClr val="tx1"/>
                </a:solidFill>
              </a:rPr>
              <a:t>neurodevelopment</a:t>
            </a:r>
            <a:r>
              <a:rPr lang="it-IT" b="1" dirty="0">
                <a:solidFill>
                  <a:schemeClr val="tx1"/>
                </a:solidFill>
              </a:rPr>
              <a:t>, </a:t>
            </a:r>
            <a:r>
              <a:rPr lang="it-IT" b="1" dirty="0" err="1">
                <a:solidFill>
                  <a:schemeClr val="tx1"/>
                </a:solidFill>
              </a:rPr>
              <a:t>neural</a:t>
            </a:r>
            <a:r>
              <a:rPr lang="it-IT" b="1" dirty="0">
                <a:solidFill>
                  <a:schemeClr val="tx1"/>
                </a:solidFill>
              </a:rPr>
              <a:t> </a:t>
            </a:r>
            <a:r>
              <a:rPr lang="it-IT" b="1" dirty="0" err="1">
                <a:solidFill>
                  <a:schemeClr val="tx1"/>
                </a:solidFill>
              </a:rPr>
              <a:t>activity</a:t>
            </a:r>
            <a:r>
              <a:rPr lang="it-IT" b="1" dirty="0">
                <a:solidFill>
                  <a:schemeClr val="tx1"/>
                </a:solidFill>
              </a:rPr>
              <a:t> </a:t>
            </a:r>
            <a:r>
              <a:rPr lang="it-IT" dirty="0">
                <a:solidFill>
                  <a:schemeClr val="tx1"/>
                </a:solidFill>
              </a:rPr>
              <a:t>and the </a:t>
            </a:r>
            <a:r>
              <a:rPr lang="it-IT" dirty="0" err="1">
                <a:solidFill>
                  <a:schemeClr val="tx1"/>
                </a:solidFill>
              </a:rPr>
              <a:t>manifestation</a:t>
            </a:r>
            <a:r>
              <a:rPr lang="it-IT" dirty="0">
                <a:solidFill>
                  <a:schemeClr val="tx1"/>
                </a:solidFill>
              </a:rPr>
              <a:t> of </a:t>
            </a:r>
            <a:r>
              <a:rPr lang="it-IT" b="1" dirty="0" err="1">
                <a:solidFill>
                  <a:schemeClr val="tx1"/>
                </a:solidFill>
              </a:rPr>
              <a:t>abnormal</a:t>
            </a:r>
            <a:r>
              <a:rPr lang="it-IT" b="1" dirty="0">
                <a:solidFill>
                  <a:schemeClr val="tx1"/>
                </a:solidFill>
              </a:rPr>
              <a:t> </a:t>
            </a:r>
            <a:r>
              <a:rPr lang="it-IT" b="1" dirty="0" err="1">
                <a:solidFill>
                  <a:schemeClr val="tx1"/>
                </a:solidFill>
              </a:rPr>
              <a:t>behaviors</a:t>
            </a:r>
            <a:r>
              <a:rPr lang="it-IT" b="1" dirty="0">
                <a:solidFill>
                  <a:schemeClr val="tx1"/>
                </a:solidFill>
              </a:rPr>
              <a:t> </a:t>
            </a:r>
            <a:r>
              <a:rPr lang="it-IT" dirty="0" err="1">
                <a:solidFill>
                  <a:schemeClr val="tx1"/>
                </a:solidFill>
              </a:rPr>
              <a:t>characteristic</a:t>
            </a:r>
            <a:r>
              <a:rPr lang="it-IT" dirty="0">
                <a:solidFill>
                  <a:schemeClr val="tx1"/>
                </a:solidFill>
              </a:rPr>
              <a:t> to </a:t>
            </a:r>
            <a:r>
              <a:rPr lang="it-IT" dirty="0" smtClean="0">
                <a:solidFill>
                  <a:schemeClr val="tx1"/>
                </a:solidFill>
              </a:rPr>
              <a:t>ASD</a:t>
            </a:r>
          </a:p>
          <a:p>
            <a:endParaRPr lang="it-IT" sz="2000" dirty="0">
              <a:solidFill>
                <a:schemeClr val="tx1"/>
              </a:solidFill>
            </a:endParaRPr>
          </a:p>
          <a:p>
            <a:r>
              <a:rPr lang="it-IT" sz="1800" b="1" dirty="0" err="1">
                <a:solidFill>
                  <a:schemeClr val="tx1"/>
                </a:solidFill>
              </a:rPr>
              <a:t>Emerging</a:t>
            </a:r>
            <a:r>
              <a:rPr lang="it-IT" sz="1800" b="1" dirty="0">
                <a:solidFill>
                  <a:schemeClr val="tx1"/>
                </a:solidFill>
              </a:rPr>
              <a:t> </a:t>
            </a:r>
            <a:r>
              <a:rPr lang="it-IT" sz="1800" b="1" dirty="0" err="1">
                <a:solidFill>
                  <a:schemeClr val="tx1"/>
                </a:solidFill>
              </a:rPr>
              <a:t>Roles</a:t>
            </a:r>
            <a:r>
              <a:rPr lang="it-IT" sz="1800" b="1" dirty="0">
                <a:solidFill>
                  <a:schemeClr val="tx1"/>
                </a:solidFill>
              </a:rPr>
              <a:t> for the </a:t>
            </a:r>
            <a:r>
              <a:rPr lang="it-IT" sz="1800" b="1" dirty="0" err="1">
                <a:solidFill>
                  <a:schemeClr val="tx1"/>
                </a:solidFill>
              </a:rPr>
              <a:t>Gut</a:t>
            </a:r>
            <a:r>
              <a:rPr lang="it-IT" sz="1800" b="1" dirty="0">
                <a:solidFill>
                  <a:schemeClr val="tx1"/>
                </a:solidFill>
              </a:rPr>
              <a:t> </a:t>
            </a:r>
            <a:r>
              <a:rPr lang="it-IT" sz="1800" b="1" dirty="0" err="1">
                <a:solidFill>
                  <a:schemeClr val="tx1"/>
                </a:solidFill>
              </a:rPr>
              <a:t>Microbiome</a:t>
            </a:r>
            <a:r>
              <a:rPr lang="it-IT" sz="1800" b="1" dirty="0">
                <a:solidFill>
                  <a:schemeClr val="tx1"/>
                </a:solidFill>
              </a:rPr>
              <a:t> in </a:t>
            </a:r>
            <a:r>
              <a:rPr lang="it-IT" sz="1800" b="1" dirty="0" err="1">
                <a:solidFill>
                  <a:schemeClr val="tx1"/>
                </a:solidFill>
              </a:rPr>
              <a:t>Autism</a:t>
            </a:r>
            <a:r>
              <a:rPr lang="it-IT" sz="1800" b="1" dirty="0">
                <a:solidFill>
                  <a:schemeClr val="tx1"/>
                </a:solidFill>
              </a:rPr>
              <a:t> </a:t>
            </a:r>
            <a:r>
              <a:rPr lang="it-IT" sz="1800" b="1" dirty="0" err="1">
                <a:solidFill>
                  <a:schemeClr val="tx1"/>
                </a:solidFill>
              </a:rPr>
              <a:t>Spectrum</a:t>
            </a:r>
            <a:r>
              <a:rPr lang="it-IT" sz="1800" b="1" dirty="0">
                <a:solidFill>
                  <a:schemeClr val="tx1"/>
                </a:solidFill>
              </a:rPr>
              <a:t> </a:t>
            </a:r>
            <a:r>
              <a:rPr lang="it-IT" sz="1800" b="1" dirty="0" err="1">
                <a:solidFill>
                  <a:schemeClr val="tx1"/>
                </a:solidFill>
              </a:rPr>
              <a:t>Disorder</a:t>
            </a:r>
            <a:r>
              <a:rPr lang="it-IT" sz="1800" dirty="0">
                <a:solidFill>
                  <a:schemeClr val="tx1"/>
                </a:solidFill>
              </a:rPr>
              <a:t>.</a:t>
            </a:r>
            <a:endParaRPr lang="it-IT" sz="1800" dirty="0">
              <a:solidFill>
                <a:schemeClr val="tx1"/>
              </a:solidFill>
            </a:endParaRPr>
          </a:p>
          <a:p>
            <a:r>
              <a:rPr lang="it-IT" sz="1800" dirty="0" err="1">
                <a:solidFill>
                  <a:schemeClr val="tx1"/>
                </a:solidFill>
              </a:rPr>
              <a:t>Biol</a:t>
            </a:r>
            <a:r>
              <a:rPr lang="it-IT" sz="1800" dirty="0">
                <a:solidFill>
                  <a:schemeClr val="tx1"/>
                </a:solidFill>
              </a:rPr>
              <a:t> </a:t>
            </a:r>
            <a:r>
              <a:rPr lang="it-IT" sz="1800" dirty="0" err="1">
                <a:solidFill>
                  <a:schemeClr val="tx1"/>
                </a:solidFill>
              </a:rPr>
              <a:t>Psychiatry</a:t>
            </a:r>
            <a:r>
              <a:rPr lang="it-IT" sz="1800" dirty="0">
                <a:solidFill>
                  <a:schemeClr val="tx1"/>
                </a:solidFill>
              </a:rPr>
              <a:t>. 2017 Mar 1;81(5):411-423. </a:t>
            </a:r>
            <a:r>
              <a:rPr lang="it-IT" sz="1800" dirty="0" err="1">
                <a:solidFill>
                  <a:schemeClr val="tx1"/>
                </a:solidFill>
              </a:rPr>
              <a:t>doi</a:t>
            </a:r>
            <a:r>
              <a:rPr lang="it-IT" sz="1800" dirty="0">
                <a:solidFill>
                  <a:schemeClr val="tx1"/>
                </a:solidFill>
              </a:rPr>
              <a:t>: 10.1016/j.biopsych.2016.08.024. </a:t>
            </a:r>
          </a:p>
        </p:txBody>
      </p:sp>
      <p:sp>
        <p:nvSpPr>
          <p:cNvPr id="10" name="Segnaposto data 9"/>
          <p:cNvSpPr>
            <a:spLocks noGrp="1"/>
          </p:cNvSpPr>
          <p:nvPr>
            <p:ph type="dt" sz="half" idx="10"/>
          </p:nvPr>
        </p:nvSpPr>
        <p:spPr/>
        <p:txBody>
          <a:bodyPr/>
          <a:lstStyle/>
          <a:p>
            <a:r>
              <a:rPr lang="it-IT" smtClean="0"/>
              <a:t>28/04/2019</a:t>
            </a:r>
            <a:endParaRPr lang="it-IT"/>
          </a:p>
        </p:txBody>
      </p:sp>
      <p:sp>
        <p:nvSpPr>
          <p:cNvPr id="11" name="Segnaposto piè di pagina 10"/>
          <p:cNvSpPr>
            <a:spLocks noGrp="1"/>
          </p:cNvSpPr>
          <p:nvPr>
            <p:ph type="ftr" sz="quarter" idx="11"/>
          </p:nvPr>
        </p:nvSpPr>
        <p:spPr/>
        <p:txBody>
          <a:bodyPr/>
          <a:lstStyle/>
          <a:p>
            <a:r>
              <a:rPr lang="it-IT" smtClean="0"/>
              <a:t>991SV-BIOCHEMISTRY OF AGE RELATED DISEASES     </a:t>
            </a:r>
            <a:endParaRPr lang="it-IT"/>
          </a:p>
        </p:txBody>
      </p:sp>
      <p:sp>
        <p:nvSpPr>
          <p:cNvPr id="12" name="Segnaposto numero diapositiva 11"/>
          <p:cNvSpPr>
            <a:spLocks noGrp="1"/>
          </p:cNvSpPr>
          <p:nvPr>
            <p:ph type="sldNum" sz="quarter" idx="12"/>
          </p:nvPr>
        </p:nvSpPr>
        <p:spPr/>
        <p:txBody>
          <a:bodyPr/>
          <a:lstStyle/>
          <a:p>
            <a:fld id="{30DB6A90-97F3-8744-A3C4-05CF671A0932}" type="slidenum">
              <a:rPr lang="it-IT" smtClean="0"/>
              <a:t>53</a:t>
            </a:fld>
            <a:endParaRPr lang="it-IT"/>
          </a:p>
        </p:txBody>
      </p:sp>
    </p:spTree>
    <p:extLst>
      <p:ext uri="{BB962C8B-B14F-4D97-AF65-F5344CB8AC3E}">
        <p14:creationId xmlns:p14="http://schemas.microsoft.com/office/powerpoint/2010/main" val="14978535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Aetiological</a:t>
            </a:r>
            <a:r>
              <a:rPr lang="it-IT" dirty="0" smtClean="0"/>
              <a:t> </a:t>
            </a:r>
            <a:r>
              <a:rPr lang="it-IT" dirty="0" err="1" smtClean="0"/>
              <a:t>factors</a:t>
            </a:r>
            <a:r>
              <a:rPr lang="it-IT" dirty="0" smtClean="0"/>
              <a:t> in ASD</a:t>
            </a:r>
            <a:endParaRPr lang="it-IT" dirty="0"/>
          </a:p>
        </p:txBody>
      </p:sp>
      <p:sp>
        <p:nvSpPr>
          <p:cNvPr id="3" name="Segnaposto contenuto 2"/>
          <p:cNvSpPr>
            <a:spLocks noGrp="1"/>
          </p:cNvSpPr>
          <p:nvPr>
            <p:ph idx="1"/>
          </p:nvPr>
        </p:nvSpPr>
        <p:spPr/>
        <p:txBody>
          <a:bodyPr>
            <a:normAutofit fontScale="77500" lnSpcReduction="20000"/>
          </a:bodyPr>
          <a:lstStyle/>
          <a:p>
            <a:pPr marL="0" indent="0" algn="ctr">
              <a:buNone/>
            </a:pPr>
            <a:r>
              <a:rPr lang="it-IT" b="1" dirty="0" err="1"/>
              <a:t>Genetic</a:t>
            </a:r>
            <a:r>
              <a:rPr lang="it-IT" b="1" dirty="0"/>
              <a:t> </a:t>
            </a:r>
            <a:r>
              <a:rPr lang="it-IT" b="1" dirty="0" err="1"/>
              <a:t>susceptibility</a:t>
            </a:r>
            <a:r>
              <a:rPr lang="it-IT" b="1" dirty="0"/>
              <a:t> </a:t>
            </a:r>
            <a:endParaRPr lang="it-IT" b="1" dirty="0" smtClean="0"/>
          </a:p>
          <a:p>
            <a:r>
              <a:rPr lang="it-IT" dirty="0" smtClean="0"/>
              <a:t>Short nucleotide </a:t>
            </a:r>
            <a:r>
              <a:rPr lang="it-IT" dirty="0" err="1" smtClean="0"/>
              <a:t>polymorphism</a:t>
            </a:r>
            <a:endParaRPr lang="it-IT" dirty="0" smtClean="0"/>
          </a:p>
          <a:p>
            <a:r>
              <a:rPr lang="it-IT" dirty="0" smtClean="0"/>
              <a:t>Copy </a:t>
            </a:r>
            <a:r>
              <a:rPr lang="it-IT" dirty="0" err="1" smtClean="0"/>
              <a:t>number</a:t>
            </a:r>
            <a:r>
              <a:rPr lang="it-IT" dirty="0" smtClean="0"/>
              <a:t> </a:t>
            </a:r>
            <a:r>
              <a:rPr lang="it-IT" dirty="0" err="1" smtClean="0"/>
              <a:t>variants</a:t>
            </a:r>
            <a:endParaRPr lang="it-IT" dirty="0" smtClean="0"/>
          </a:p>
          <a:p>
            <a:r>
              <a:rPr lang="it-IT" dirty="0" smtClean="0"/>
              <a:t>De novo </a:t>
            </a:r>
            <a:r>
              <a:rPr lang="it-IT" dirty="0" err="1" smtClean="0"/>
              <a:t>mutations</a:t>
            </a:r>
            <a:endParaRPr lang="it-IT" dirty="0" smtClean="0"/>
          </a:p>
          <a:p>
            <a:r>
              <a:rPr lang="it-IT" dirty="0" err="1" smtClean="0"/>
              <a:t>Epigenetic</a:t>
            </a:r>
            <a:r>
              <a:rPr lang="it-IT" dirty="0" smtClean="0"/>
              <a:t> </a:t>
            </a:r>
            <a:r>
              <a:rPr lang="it-IT" dirty="0" err="1" smtClean="0"/>
              <a:t>modifications</a:t>
            </a:r>
            <a:endParaRPr lang="it-IT" dirty="0" smtClean="0"/>
          </a:p>
          <a:p>
            <a:pPr marL="0" indent="0" algn="ctr">
              <a:buNone/>
            </a:pPr>
            <a:r>
              <a:rPr lang="it-IT" b="1" dirty="0" err="1" smtClean="0"/>
              <a:t>Environmental</a:t>
            </a:r>
            <a:r>
              <a:rPr lang="it-IT" b="1" dirty="0" smtClean="0"/>
              <a:t> </a:t>
            </a:r>
            <a:r>
              <a:rPr lang="it-IT" b="1" dirty="0" err="1" smtClean="0"/>
              <a:t>risks</a:t>
            </a:r>
            <a:endParaRPr lang="it-IT" b="1" dirty="0" smtClean="0"/>
          </a:p>
          <a:p>
            <a:r>
              <a:rPr lang="it-IT" dirty="0" err="1" smtClean="0"/>
              <a:t>Perinatal</a:t>
            </a:r>
            <a:r>
              <a:rPr lang="it-IT" dirty="0" smtClean="0"/>
              <a:t> </a:t>
            </a:r>
            <a:r>
              <a:rPr lang="it-IT" dirty="0" err="1" smtClean="0"/>
              <a:t>infections</a:t>
            </a:r>
            <a:endParaRPr lang="it-IT" dirty="0" smtClean="0"/>
          </a:p>
          <a:p>
            <a:r>
              <a:rPr lang="it-IT" dirty="0" err="1" smtClean="0"/>
              <a:t>Maternal</a:t>
            </a:r>
            <a:r>
              <a:rPr lang="it-IT" dirty="0" smtClean="0"/>
              <a:t> </a:t>
            </a:r>
            <a:r>
              <a:rPr lang="it-IT" dirty="0" err="1" smtClean="0"/>
              <a:t>pharmacological</a:t>
            </a:r>
            <a:r>
              <a:rPr lang="it-IT" dirty="0" smtClean="0"/>
              <a:t> </a:t>
            </a:r>
            <a:r>
              <a:rPr lang="it-IT" dirty="0" err="1" smtClean="0"/>
              <a:t>exposures</a:t>
            </a:r>
            <a:endParaRPr lang="it-IT" dirty="0" smtClean="0"/>
          </a:p>
          <a:p>
            <a:r>
              <a:rPr lang="it-IT" dirty="0" err="1" smtClean="0"/>
              <a:t>Obstetric</a:t>
            </a:r>
            <a:r>
              <a:rPr lang="it-IT" dirty="0" smtClean="0"/>
              <a:t> </a:t>
            </a:r>
            <a:r>
              <a:rPr lang="it-IT" dirty="0" err="1" smtClean="0"/>
              <a:t>complications</a:t>
            </a:r>
            <a:endParaRPr lang="it-IT" dirty="0" smtClean="0"/>
          </a:p>
          <a:p>
            <a:r>
              <a:rPr lang="it-IT" dirty="0" err="1" smtClean="0"/>
              <a:t>Early</a:t>
            </a:r>
            <a:r>
              <a:rPr lang="it-IT" dirty="0" smtClean="0"/>
              <a:t> life stress</a:t>
            </a:r>
          </a:p>
          <a:p>
            <a:r>
              <a:rPr lang="it-IT" dirty="0" smtClean="0"/>
              <a:t>Advanced </a:t>
            </a:r>
            <a:r>
              <a:rPr lang="it-IT" dirty="0" err="1" smtClean="0"/>
              <a:t>parental</a:t>
            </a:r>
            <a:r>
              <a:rPr lang="it-IT" dirty="0" smtClean="0"/>
              <a:t> </a:t>
            </a:r>
            <a:r>
              <a:rPr lang="it-IT" dirty="0" err="1" smtClean="0"/>
              <a:t>age</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54</a:t>
            </a:fld>
            <a:endParaRPr lang="it-IT"/>
          </a:p>
        </p:txBody>
      </p:sp>
    </p:spTree>
    <p:extLst>
      <p:ext uri="{BB962C8B-B14F-4D97-AF65-F5344CB8AC3E}">
        <p14:creationId xmlns:p14="http://schemas.microsoft.com/office/powerpoint/2010/main" val="18279075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66"/>
            <a:ext cx="8229600" cy="439685"/>
          </a:xfrm>
        </p:spPr>
        <p:txBody>
          <a:bodyPr>
            <a:normAutofit fontScale="90000"/>
          </a:bodyPr>
          <a:lstStyle/>
          <a:p>
            <a:r>
              <a:rPr lang="it-IT" dirty="0" smtClean="0"/>
              <a:t>Co-</a:t>
            </a:r>
            <a:r>
              <a:rPr lang="it-IT" dirty="0" err="1" smtClean="0"/>
              <a:t>morbidities</a:t>
            </a:r>
            <a:r>
              <a:rPr lang="it-IT" dirty="0" smtClean="0"/>
              <a:t> in ADS  </a:t>
            </a:r>
            <a:endParaRPr lang="it-IT" dirty="0"/>
          </a:p>
        </p:txBody>
      </p:sp>
      <p:sp>
        <p:nvSpPr>
          <p:cNvPr id="3" name="Segnaposto contenuto 2"/>
          <p:cNvSpPr>
            <a:spLocks noGrp="1"/>
          </p:cNvSpPr>
          <p:nvPr>
            <p:ph idx="1"/>
          </p:nvPr>
        </p:nvSpPr>
        <p:spPr>
          <a:xfrm>
            <a:off x="457200" y="892906"/>
            <a:ext cx="8229600" cy="5714587"/>
          </a:xfrm>
        </p:spPr>
        <p:txBody>
          <a:bodyPr>
            <a:normAutofit fontScale="70000" lnSpcReduction="20000"/>
          </a:bodyPr>
          <a:lstStyle/>
          <a:p>
            <a:pPr marL="0" indent="0" algn="ctr">
              <a:buNone/>
            </a:pPr>
            <a:r>
              <a:rPr lang="it-IT" sz="4000" b="1" dirty="0" err="1"/>
              <a:t>Gut</a:t>
            </a:r>
            <a:r>
              <a:rPr lang="it-IT" sz="4000" b="1" dirty="0"/>
              <a:t> </a:t>
            </a:r>
            <a:r>
              <a:rPr lang="it-IT" sz="4000" b="1" dirty="0" err="1"/>
              <a:t>dysfunctions</a:t>
            </a:r>
            <a:r>
              <a:rPr lang="it-IT" sz="4000" b="1" dirty="0"/>
              <a:t> </a:t>
            </a:r>
            <a:endParaRPr lang="it-IT" sz="4000" b="1" dirty="0"/>
          </a:p>
          <a:p>
            <a:r>
              <a:rPr lang="it-IT" dirty="0" err="1" smtClean="0"/>
              <a:t>Compromised</a:t>
            </a:r>
            <a:r>
              <a:rPr lang="it-IT" dirty="0" smtClean="0"/>
              <a:t> </a:t>
            </a:r>
            <a:r>
              <a:rPr lang="it-IT" dirty="0" err="1" smtClean="0"/>
              <a:t>intestinal</a:t>
            </a:r>
            <a:r>
              <a:rPr lang="it-IT" dirty="0" smtClean="0"/>
              <a:t> </a:t>
            </a:r>
            <a:r>
              <a:rPr lang="it-IT" dirty="0" err="1" smtClean="0"/>
              <a:t>barrier</a:t>
            </a:r>
            <a:endParaRPr lang="it-IT" dirty="0" smtClean="0"/>
          </a:p>
          <a:p>
            <a:r>
              <a:rPr lang="it-IT" dirty="0" err="1" smtClean="0"/>
              <a:t>Abnormal</a:t>
            </a:r>
            <a:r>
              <a:rPr lang="it-IT" dirty="0" smtClean="0"/>
              <a:t> </a:t>
            </a:r>
            <a:r>
              <a:rPr lang="it-IT" dirty="0" err="1" smtClean="0"/>
              <a:t>gut</a:t>
            </a:r>
            <a:r>
              <a:rPr lang="it-IT" dirty="0" smtClean="0"/>
              <a:t> </a:t>
            </a:r>
            <a:r>
              <a:rPr lang="it-IT" dirty="0" err="1" smtClean="0"/>
              <a:t>motility</a:t>
            </a:r>
            <a:endParaRPr lang="it-IT" dirty="0" smtClean="0"/>
          </a:p>
          <a:p>
            <a:r>
              <a:rPr lang="it-IT" dirty="0" err="1" smtClean="0"/>
              <a:t>Abdominal</a:t>
            </a:r>
            <a:r>
              <a:rPr lang="it-IT" dirty="0" smtClean="0"/>
              <a:t> </a:t>
            </a:r>
            <a:r>
              <a:rPr lang="it-IT" dirty="0" err="1" smtClean="0"/>
              <a:t>pain</a:t>
            </a:r>
            <a:endParaRPr lang="it-IT" dirty="0" smtClean="0"/>
          </a:p>
          <a:p>
            <a:r>
              <a:rPr lang="it-IT" dirty="0" smtClean="0"/>
              <a:t>Acid </a:t>
            </a:r>
            <a:r>
              <a:rPr lang="it-IT" dirty="0" err="1" smtClean="0"/>
              <a:t>reflux</a:t>
            </a:r>
            <a:endParaRPr lang="it-IT" dirty="0" smtClean="0"/>
          </a:p>
          <a:p>
            <a:r>
              <a:rPr lang="it-IT" dirty="0" err="1" smtClean="0"/>
              <a:t>Enteric</a:t>
            </a:r>
            <a:r>
              <a:rPr lang="it-IT" dirty="0" smtClean="0"/>
              <a:t> </a:t>
            </a:r>
            <a:r>
              <a:rPr lang="it-IT" dirty="0" err="1" smtClean="0"/>
              <a:t>inflammation</a:t>
            </a:r>
            <a:endParaRPr lang="it-IT" dirty="0" smtClean="0"/>
          </a:p>
          <a:p>
            <a:pPr marL="0" indent="0" algn="ctr">
              <a:buNone/>
            </a:pPr>
            <a:r>
              <a:rPr lang="it-IT" sz="4000" b="1" dirty="0" err="1"/>
              <a:t>Gut</a:t>
            </a:r>
            <a:r>
              <a:rPr lang="it-IT" sz="4000" b="1" dirty="0"/>
              <a:t> </a:t>
            </a:r>
            <a:r>
              <a:rPr lang="it-IT" sz="4000" b="1" dirty="0" err="1"/>
              <a:t>microbial</a:t>
            </a:r>
            <a:r>
              <a:rPr lang="it-IT" sz="4000" b="1" dirty="0"/>
              <a:t> </a:t>
            </a:r>
            <a:r>
              <a:rPr lang="it-IT" sz="4000" b="1" dirty="0" err="1"/>
              <a:t>dysbiosis</a:t>
            </a:r>
            <a:r>
              <a:rPr lang="it-IT" sz="4000" b="1" dirty="0"/>
              <a:t> </a:t>
            </a:r>
            <a:endParaRPr lang="it-IT" sz="4000" b="1" dirty="0"/>
          </a:p>
          <a:p>
            <a:r>
              <a:rPr lang="it-IT" dirty="0" err="1"/>
              <a:t>Altered</a:t>
            </a:r>
            <a:r>
              <a:rPr lang="it-IT" dirty="0"/>
              <a:t> </a:t>
            </a:r>
            <a:r>
              <a:rPr lang="it-IT" dirty="0" err="1"/>
              <a:t>bacterial</a:t>
            </a:r>
            <a:r>
              <a:rPr lang="it-IT" dirty="0"/>
              <a:t> </a:t>
            </a:r>
            <a:r>
              <a:rPr lang="it-IT" dirty="0" err="1"/>
              <a:t>abundance</a:t>
            </a:r>
            <a:r>
              <a:rPr lang="it-IT" dirty="0"/>
              <a:t> and </a:t>
            </a:r>
            <a:r>
              <a:rPr lang="it-IT" dirty="0" err="1"/>
              <a:t>diversity</a:t>
            </a:r>
            <a:endParaRPr lang="it-IT" dirty="0"/>
          </a:p>
          <a:p>
            <a:r>
              <a:rPr lang="it-IT" dirty="0" err="1"/>
              <a:t>Changes</a:t>
            </a:r>
            <a:r>
              <a:rPr lang="it-IT" dirty="0"/>
              <a:t> in gene </a:t>
            </a:r>
            <a:r>
              <a:rPr lang="it-IT" dirty="0" err="1"/>
              <a:t>expression</a:t>
            </a:r>
            <a:r>
              <a:rPr lang="it-IT" dirty="0"/>
              <a:t> &amp; </a:t>
            </a:r>
            <a:r>
              <a:rPr lang="it-IT" dirty="0" err="1"/>
              <a:t>metabolite</a:t>
            </a:r>
            <a:r>
              <a:rPr lang="it-IT" dirty="0"/>
              <a:t> </a:t>
            </a:r>
            <a:r>
              <a:rPr lang="it-IT" dirty="0" err="1" smtClean="0"/>
              <a:t>profile</a:t>
            </a:r>
            <a:endParaRPr lang="it-IT" dirty="0" smtClean="0"/>
          </a:p>
          <a:p>
            <a:pPr marL="0" indent="0" algn="ctr">
              <a:buNone/>
            </a:pPr>
            <a:r>
              <a:rPr lang="it-IT" sz="4000" b="1" dirty="0"/>
              <a:t>Immune </a:t>
            </a:r>
            <a:r>
              <a:rPr lang="it-IT" sz="4000" b="1" dirty="0" err="1"/>
              <a:t>dysregulation</a:t>
            </a:r>
            <a:endParaRPr lang="it-IT" sz="4000" b="1" dirty="0"/>
          </a:p>
          <a:p>
            <a:r>
              <a:rPr lang="it-IT" dirty="0" err="1"/>
              <a:t>Microglial</a:t>
            </a:r>
            <a:r>
              <a:rPr lang="it-IT" dirty="0"/>
              <a:t> </a:t>
            </a:r>
            <a:r>
              <a:rPr lang="it-IT" dirty="0" err="1"/>
              <a:t>activation</a:t>
            </a:r>
            <a:endParaRPr lang="it-IT" dirty="0"/>
          </a:p>
          <a:p>
            <a:r>
              <a:rPr lang="it-IT" dirty="0" err="1"/>
              <a:t>Altered</a:t>
            </a:r>
            <a:r>
              <a:rPr lang="it-IT" dirty="0"/>
              <a:t> T </a:t>
            </a:r>
            <a:r>
              <a:rPr lang="it-IT" dirty="0" err="1"/>
              <a:t>cell</a:t>
            </a:r>
            <a:r>
              <a:rPr lang="it-IT" dirty="0"/>
              <a:t> </a:t>
            </a:r>
            <a:r>
              <a:rPr lang="it-IT" dirty="0" err="1"/>
              <a:t>distribution</a:t>
            </a:r>
            <a:endParaRPr lang="it-IT" dirty="0"/>
          </a:p>
          <a:p>
            <a:r>
              <a:rPr lang="it-IT" dirty="0" err="1"/>
              <a:t>Altered</a:t>
            </a:r>
            <a:r>
              <a:rPr lang="it-IT" dirty="0"/>
              <a:t> </a:t>
            </a:r>
            <a:r>
              <a:rPr lang="it-IT" dirty="0" err="1"/>
              <a:t>blood</a:t>
            </a:r>
            <a:r>
              <a:rPr lang="it-IT" dirty="0"/>
              <a:t> &amp; brain </a:t>
            </a:r>
            <a:r>
              <a:rPr lang="it-IT" dirty="0" err="1"/>
              <a:t>cytokines</a:t>
            </a:r>
            <a:endParaRPr lang="it-IT" dirty="0"/>
          </a:p>
          <a:p>
            <a:r>
              <a:rPr lang="it-IT" dirty="0" err="1"/>
              <a:t>Altered</a:t>
            </a:r>
            <a:r>
              <a:rPr lang="it-IT" dirty="0"/>
              <a:t> </a:t>
            </a:r>
            <a:r>
              <a:rPr lang="it-IT" dirty="0" err="1"/>
              <a:t>immunoglobulin</a:t>
            </a:r>
            <a:r>
              <a:rPr lang="it-IT" dirty="0"/>
              <a:t> </a:t>
            </a:r>
            <a:r>
              <a:rPr lang="it-IT" dirty="0" err="1"/>
              <a:t>levels</a:t>
            </a:r>
            <a:endParaRPr lang="it-IT" dirty="0"/>
          </a:p>
          <a:p>
            <a:r>
              <a:rPr lang="it-IT" dirty="0" err="1"/>
              <a:t>Abnormal</a:t>
            </a:r>
            <a:r>
              <a:rPr lang="it-IT" dirty="0"/>
              <a:t> </a:t>
            </a:r>
            <a:r>
              <a:rPr lang="it-IT" dirty="0" err="1"/>
              <a:t>monocyte</a:t>
            </a:r>
            <a:r>
              <a:rPr lang="it-IT" dirty="0"/>
              <a:t> and NK </a:t>
            </a:r>
            <a:r>
              <a:rPr lang="it-IT" dirty="0" err="1"/>
              <a:t>cell</a:t>
            </a:r>
            <a:r>
              <a:rPr lang="it-IT" dirty="0"/>
              <a:t> </a:t>
            </a:r>
            <a:r>
              <a:rPr lang="it-IT" dirty="0" err="1" smtClean="0"/>
              <a:t>response</a:t>
            </a:r>
            <a:endParaRPr lang="it-IT" dirty="0"/>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55</a:t>
            </a:fld>
            <a:endParaRPr lang="it-IT"/>
          </a:p>
        </p:txBody>
      </p:sp>
    </p:spTree>
    <p:extLst>
      <p:ext uri="{BB962C8B-B14F-4D97-AF65-F5344CB8AC3E}">
        <p14:creationId xmlns:p14="http://schemas.microsoft.com/office/powerpoint/2010/main" val="4048734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Neuropathologies</a:t>
            </a:r>
            <a:r>
              <a:rPr lang="it-IT" dirty="0" smtClean="0"/>
              <a:t> in ASD</a:t>
            </a:r>
            <a:br>
              <a:rPr lang="it-IT" dirty="0" smtClean="0"/>
            </a:br>
            <a:r>
              <a:rPr lang="it-IT" sz="3100" i="1" dirty="0" err="1"/>
              <a:t>caused</a:t>
            </a:r>
            <a:r>
              <a:rPr lang="it-IT" sz="3100" i="1" dirty="0"/>
              <a:t> by </a:t>
            </a:r>
            <a:r>
              <a:rPr lang="it-IT" sz="3100" i="1" dirty="0" err="1"/>
              <a:t>aetiological</a:t>
            </a:r>
            <a:r>
              <a:rPr lang="it-IT" sz="3100" i="1" dirty="0"/>
              <a:t> </a:t>
            </a:r>
            <a:r>
              <a:rPr lang="it-IT" sz="3100" i="1" dirty="0" err="1"/>
              <a:t>factors</a:t>
            </a:r>
            <a:r>
              <a:rPr lang="it-IT" sz="3100" i="1" dirty="0"/>
              <a:t> and co-</a:t>
            </a:r>
            <a:r>
              <a:rPr lang="it-IT" sz="3100" i="1" dirty="0" err="1"/>
              <a:t>morbidities</a:t>
            </a:r>
            <a:endParaRPr lang="it-IT" sz="3100" i="1" dirty="0"/>
          </a:p>
        </p:txBody>
      </p:sp>
      <p:sp>
        <p:nvSpPr>
          <p:cNvPr id="3" name="Segnaposto contenuto 2"/>
          <p:cNvSpPr>
            <a:spLocks noGrp="1"/>
          </p:cNvSpPr>
          <p:nvPr>
            <p:ph idx="1"/>
          </p:nvPr>
        </p:nvSpPr>
        <p:spPr>
          <a:xfrm>
            <a:off x="457200" y="1600205"/>
            <a:ext cx="8229600" cy="3122271"/>
          </a:xfrm>
        </p:spPr>
        <p:txBody>
          <a:bodyPr/>
          <a:lstStyle/>
          <a:p>
            <a:r>
              <a:rPr lang="it-IT" dirty="0" err="1" smtClean="0"/>
              <a:t>Altered</a:t>
            </a:r>
            <a:r>
              <a:rPr lang="it-IT" dirty="0" smtClean="0"/>
              <a:t> </a:t>
            </a:r>
            <a:r>
              <a:rPr lang="it-IT" dirty="0" err="1" smtClean="0"/>
              <a:t>synaptic</a:t>
            </a:r>
            <a:r>
              <a:rPr lang="it-IT" dirty="0" smtClean="0"/>
              <a:t> </a:t>
            </a:r>
            <a:r>
              <a:rPr lang="it-IT" dirty="0" err="1" smtClean="0"/>
              <a:t>transmission</a:t>
            </a:r>
            <a:endParaRPr lang="it-IT" dirty="0" smtClean="0"/>
          </a:p>
          <a:p>
            <a:r>
              <a:rPr lang="it-IT" dirty="0" err="1" smtClean="0"/>
              <a:t>Purkinje</a:t>
            </a:r>
            <a:r>
              <a:rPr lang="it-IT" dirty="0" smtClean="0"/>
              <a:t> </a:t>
            </a:r>
            <a:r>
              <a:rPr lang="it-IT" dirty="0" err="1" smtClean="0"/>
              <a:t>cell</a:t>
            </a:r>
            <a:r>
              <a:rPr lang="it-IT" dirty="0" smtClean="0"/>
              <a:t> </a:t>
            </a:r>
            <a:r>
              <a:rPr lang="it-IT" dirty="0" err="1" smtClean="0"/>
              <a:t>deficits</a:t>
            </a:r>
            <a:endParaRPr lang="it-IT" dirty="0" smtClean="0"/>
          </a:p>
          <a:p>
            <a:r>
              <a:rPr lang="it-IT" dirty="0" err="1" smtClean="0"/>
              <a:t>Altered</a:t>
            </a:r>
            <a:r>
              <a:rPr lang="it-IT" dirty="0" smtClean="0"/>
              <a:t> </a:t>
            </a:r>
            <a:r>
              <a:rPr lang="it-IT" dirty="0" err="1" smtClean="0"/>
              <a:t>neurochemical</a:t>
            </a:r>
            <a:r>
              <a:rPr lang="it-IT" dirty="0" smtClean="0"/>
              <a:t> </a:t>
            </a:r>
            <a:r>
              <a:rPr lang="it-IT" dirty="0" err="1" smtClean="0"/>
              <a:t>signalling</a:t>
            </a:r>
            <a:endParaRPr lang="it-IT" dirty="0" smtClean="0"/>
          </a:p>
          <a:p>
            <a:r>
              <a:rPr lang="it-IT" dirty="0" err="1" smtClean="0"/>
              <a:t>Excitatory</a:t>
            </a:r>
            <a:r>
              <a:rPr lang="it-IT" dirty="0" smtClean="0"/>
              <a:t>/</a:t>
            </a:r>
            <a:r>
              <a:rPr lang="it-IT" dirty="0" err="1" smtClean="0"/>
              <a:t>Inhibitory</a:t>
            </a:r>
            <a:r>
              <a:rPr lang="it-IT" dirty="0" smtClean="0"/>
              <a:t> </a:t>
            </a:r>
            <a:r>
              <a:rPr lang="it-IT" dirty="0" err="1" smtClean="0"/>
              <a:t>imbalance</a:t>
            </a:r>
            <a:endParaRPr lang="it-IT" dirty="0" smtClean="0"/>
          </a:p>
          <a:p>
            <a:r>
              <a:rPr lang="it-IT" dirty="0" err="1" smtClean="0"/>
              <a:t>Dysrupted</a:t>
            </a:r>
            <a:r>
              <a:rPr lang="it-IT" dirty="0" smtClean="0"/>
              <a:t> </a:t>
            </a:r>
            <a:r>
              <a:rPr lang="it-IT" dirty="0" err="1" smtClean="0"/>
              <a:t>circuit</a:t>
            </a:r>
            <a:r>
              <a:rPr lang="it-IT" dirty="0" smtClean="0"/>
              <a:t> </a:t>
            </a:r>
            <a:r>
              <a:rPr lang="it-IT" dirty="0" err="1" smtClean="0"/>
              <a:t>connectivity</a:t>
            </a:r>
            <a:endParaRPr lang="it-IT" dirty="0"/>
          </a:p>
        </p:txBody>
      </p:sp>
      <p:sp>
        <p:nvSpPr>
          <p:cNvPr id="4" name="Segnaposto contenuto 2"/>
          <p:cNvSpPr txBox="1">
            <a:spLocks/>
          </p:cNvSpPr>
          <p:nvPr/>
        </p:nvSpPr>
        <p:spPr>
          <a:xfrm>
            <a:off x="457200" y="5416980"/>
            <a:ext cx="8229600" cy="972273"/>
          </a:xfrm>
          <a:prstGeom prst="rect">
            <a:avLst/>
          </a:prstGeom>
        </p:spPr>
        <p:txBody>
          <a:bodyPr vert="horz" lIns="91164" tIns="45584" rIns="91164" bIns="45584"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dirty="0" err="1" smtClean="0"/>
              <a:t>Behavioural</a:t>
            </a:r>
            <a:r>
              <a:rPr lang="it-IT" dirty="0" smtClean="0"/>
              <a:t> </a:t>
            </a:r>
            <a:r>
              <a:rPr lang="it-IT" dirty="0" err="1" smtClean="0"/>
              <a:t>abnormalities</a:t>
            </a:r>
            <a:endParaRPr lang="it-IT" dirty="0" smtClean="0"/>
          </a:p>
        </p:txBody>
      </p:sp>
      <p:sp>
        <p:nvSpPr>
          <p:cNvPr id="5" name="Freccia giù 4"/>
          <p:cNvSpPr/>
          <p:nvPr/>
        </p:nvSpPr>
        <p:spPr>
          <a:xfrm>
            <a:off x="4405791" y="4722499"/>
            <a:ext cx="893065" cy="694481"/>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lIns="91164" tIns="45584" rIns="91164" bIns="45584" rtlCol="0" anchor="ctr"/>
          <a:lstStyle/>
          <a:p>
            <a:pPr algn="ctr"/>
            <a:endParaRPr lang="it-IT"/>
          </a:p>
        </p:txBody>
      </p:sp>
      <p:sp>
        <p:nvSpPr>
          <p:cNvPr id="7" name="Segnaposto data 6"/>
          <p:cNvSpPr>
            <a:spLocks noGrp="1"/>
          </p:cNvSpPr>
          <p:nvPr>
            <p:ph type="dt" sz="half" idx="10"/>
          </p:nvPr>
        </p:nvSpPr>
        <p:spPr/>
        <p:txBody>
          <a:bodyPr/>
          <a:lstStyle/>
          <a:p>
            <a:r>
              <a:rPr lang="it-IT" smtClean="0"/>
              <a:t>28/04/2019</a:t>
            </a:r>
            <a:endParaRPr lang="it-IT"/>
          </a:p>
        </p:txBody>
      </p:sp>
      <p:sp>
        <p:nvSpPr>
          <p:cNvPr id="8" name="Segnaposto piè di pagina 7"/>
          <p:cNvSpPr>
            <a:spLocks noGrp="1"/>
          </p:cNvSpPr>
          <p:nvPr>
            <p:ph type="ftr" sz="quarter" idx="11"/>
          </p:nvPr>
        </p:nvSpPr>
        <p:spPr/>
        <p:txBody>
          <a:bodyPr/>
          <a:lstStyle/>
          <a:p>
            <a:r>
              <a:rPr lang="it-IT" smtClean="0"/>
              <a:t>991SV-BIOCHEMISTRY OF AGE RELATED DISEASES     </a:t>
            </a:r>
            <a:endParaRPr lang="it-IT"/>
          </a:p>
        </p:txBody>
      </p:sp>
      <p:sp>
        <p:nvSpPr>
          <p:cNvPr id="9" name="Segnaposto numero diapositiva 8"/>
          <p:cNvSpPr>
            <a:spLocks noGrp="1"/>
          </p:cNvSpPr>
          <p:nvPr>
            <p:ph type="sldNum" sz="quarter" idx="12"/>
          </p:nvPr>
        </p:nvSpPr>
        <p:spPr/>
        <p:txBody>
          <a:bodyPr/>
          <a:lstStyle/>
          <a:p>
            <a:fld id="{30DB6A90-97F3-8744-A3C4-05CF671A0932}" type="slidenum">
              <a:rPr lang="it-IT" smtClean="0"/>
              <a:t>56</a:t>
            </a:fld>
            <a:endParaRPr lang="it-IT"/>
          </a:p>
        </p:txBody>
      </p:sp>
    </p:spTree>
    <p:extLst>
      <p:ext uri="{BB962C8B-B14F-4D97-AF65-F5344CB8AC3E}">
        <p14:creationId xmlns:p14="http://schemas.microsoft.com/office/powerpoint/2010/main" val="6410413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err="1" smtClean="0"/>
              <a:t>Diet</a:t>
            </a:r>
            <a:r>
              <a:rPr lang="it-IT" dirty="0" smtClean="0"/>
              <a:t> and microbiota</a:t>
            </a:r>
            <a:endParaRPr lang="it-IT" dirty="0"/>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57</a:t>
            </a:fld>
            <a:endParaRPr lang="it-IT"/>
          </a:p>
        </p:txBody>
      </p:sp>
    </p:spTree>
    <p:extLst>
      <p:ext uri="{BB962C8B-B14F-4D97-AF65-F5344CB8AC3E}">
        <p14:creationId xmlns:p14="http://schemas.microsoft.com/office/powerpoint/2010/main" val="3097089865"/>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olo 5"/>
          <p:cNvSpPr>
            <a:spLocks noGrp="1"/>
          </p:cNvSpPr>
          <p:nvPr>
            <p:ph type="title"/>
          </p:nvPr>
        </p:nvSpPr>
        <p:spPr>
          <a:xfrm>
            <a:off x="457199" y="274638"/>
            <a:ext cx="8374227" cy="1143000"/>
          </a:xfrm>
        </p:spPr>
        <p:txBody>
          <a:bodyPr>
            <a:noAutofit/>
          </a:bodyPr>
          <a:lstStyle/>
          <a:p>
            <a:r>
              <a:rPr lang="it-IT" sz="2800" dirty="0" err="1"/>
              <a:t>Conserving</a:t>
            </a:r>
            <a:r>
              <a:rPr lang="it-IT" sz="2800" dirty="0"/>
              <a:t> and </a:t>
            </a:r>
            <a:r>
              <a:rPr lang="it-IT" sz="2800" dirty="0" err="1"/>
              <a:t>restoring</a:t>
            </a:r>
            <a:r>
              <a:rPr lang="it-IT" sz="2800" dirty="0"/>
              <a:t> the human </a:t>
            </a:r>
            <a:r>
              <a:rPr lang="it-IT" sz="2800" dirty="0" err="1"/>
              <a:t>gut</a:t>
            </a:r>
            <a:r>
              <a:rPr lang="it-IT" sz="2800" dirty="0"/>
              <a:t> </a:t>
            </a:r>
            <a:r>
              <a:rPr lang="it-IT" sz="2800" dirty="0" err="1"/>
              <a:t>microbiome</a:t>
            </a:r>
            <a:r>
              <a:rPr lang="it-IT" sz="2800" dirty="0"/>
              <a:t> by </a:t>
            </a:r>
            <a:r>
              <a:rPr lang="it-IT" sz="2800" dirty="0" err="1"/>
              <a:t>increasing</a:t>
            </a:r>
            <a:r>
              <a:rPr lang="it-IT" sz="2800" dirty="0"/>
              <a:t> </a:t>
            </a:r>
            <a:r>
              <a:rPr lang="it-IT" sz="2800" dirty="0" err="1"/>
              <a:t>consumption</a:t>
            </a:r>
            <a:r>
              <a:rPr lang="it-IT" sz="2800" dirty="0"/>
              <a:t> of </a:t>
            </a:r>
            <a:r>
              <a:rPr lang="it-IT" sz="2800" dirty="0" err="1"/>
              <a:t>dietary</a:t>
            </a:r>
            <a:r>
              <a:rPr lang="it-IT" sz="2800" dirty="0"/>
              <a:t> fibre</a:t>
            </a:r>
          </a:p>
        </p:txBody>
      </p:sp>
      <p:sp>
        <p:nvSpPr>
          <p:cNvPr id="2" name="Segnaposto data 1"/>
          <p:cNvSpPr>
            <a:spLocks noGrp="1"/>
          </p:cNvSpPr>
          <p:nvPr>
            <p:ph type="dt" sz="half" idx="10"/>
          </p:nvPr>
        </p:nvSpPr>
        <p:spPr>
          <a:xfrm>
            <a:off x="457200" y="6356378"/>
            <a:ext cx="2133600" cy="365125"/>
          </a:xfrm>
          <a:prstGeom prst="rect">
            <a:avLst/>
          </a:prstGeom>
        </p:spPr>
        <p:txBody>
          <a:bodyPr/>
          <a:lstStyle/>
          <a:p>
            <a:r>
              <a:rPr lang="it-IT" smtClean="0"/>
              <a:t>28/04/2019</a:t>
            </a:r>
            <a:endParaRPr lang="it-IT"/>
          </a:p>
        </p:txBody>
      </p:sp>
      <p:sp>
        <p:nvSpPr>
          <p:cNvPr id="3" name="Segnaposto piè di pagina 2"/>
          <p:cNvSpPr>
            <a:spLocks noGrp="1"/>
          </p:cNvSpPr>
          <p:nvPr>
            <p:ph type="ftr" sz="quarter" idx="11"/>
          </p:nvPr>
        </p:nvSpPr>
        <p:spPr>
          <a:xfrm>
            <a:off x="3124200" y="6356378"/>
            <a:ext cx="2895600" cy="365125"/>
          </a:xfrm>
          <a:prstGeom prst="rect">
            <a:avLst/>
          </a:prstGeom>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a:xfrm>
            <a:off x="6553200" y="6356378"/>
            <a:ext cx="2133600" cy="365125"/>
          </a:xfrm>
          <a:prstGeom prst="rect">
            <a:avLst/>
          </a:prstGeom>
        </p:spPr>
        <p:txBody>
          <a:bodyPr/>
          <a:lstStyle/>
          <a:p>
            <a:fld id="{30DB6A90-97F3-8744-A3C4-05CF671A0932}" type="slidenum">
              <a:rPr lang="it-IT" smtClean="0"/>
              <a:t>58</a:t>
            </a:fld>
            <a:endParaRPr lang="it-IT"/>
          </a:p>
        </p:txBody>
      </p:sp>
      <p:pic>
        <p:nvPicPr>
          <p:cNvPr id="5" name="Immagine 4"/>
          <p:cNvPicPr>
            <a:picLocks noChangeAspect="1"/>
          </p:cNvPicPr>
          <p:nvPr/>
        </p:nvPicPr>
        <p:blipFill>
          <a:blip r:embed="rId4"/>
          <a:stretch>
            <a:fillRect/>
          </a:stretch>
        </p:blipFill>
        <p:spPr>
          <a:xfrm>
            <a:off x="0" y="1417638"/>
            <a:ext cx="9144000" cy="4904779"/>
          </a:xfrm>
          <a:prstGeom prst="rect">
            <a:avLst/>
          </a:prstGeom>
        </p:spPr>
      </p:pic>
    </p:spTree>
    <p:extLst>
      <p:ext uri="{BB962C8B-B14F-4D97-AF65-F5344CB8AC3E}">
        <p14:creationId xmlns:p14="http://schemas.microsoft.com/office/powerpoint/2010/main" val="116145688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r>
              <a:rPr lang="it-IT" smtClean="0"/>
              <a:t>28/04/2019</a:t>
            </a:r>
            <a:endParaRPr lang="it-IT"/>
          </a:p>
        </p:txBody>
      </p:sp>
      <p:sp>
        <p:nvSpPr>
          <p:cNvPr id="5" name="Segnaposto piè di pagina 4"/>
          <p:cNvSpPr>
            <a:spLocks noGrp="1"/>
          </p:cNvSpPr>
          <p:nvPr>
            <p:ph type="ftr" sz="quarter" idx="11"/>
          </p:nvPr>
        </p:nvSpPr>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p:txBody>
          <a:bodyPr/>
          <a:lstStyle/>
          <a:p>
            <a:fld id="{30DB6A90-97F3-8744-A3C4-05CF671A0932}" type="slidenum">
              <a:rPr lang="it-IT" smtClean="0"/>
              <a:t>5</a:t>
            </a:fld>
            <a:endParaRPr lang="it-IT"/>
          </a:p>
        </p:txBody>
      </p:sp>
      <p:pic>
        <p:nvPicPr>
          <p:cNvPr id="7" name="Immagine 6"/>
          <p:cNvPicPr>
            <a:picLocks noChangeAspect="1"/>
          </p:cNvPicPr>
          <p:nvPr/>
        </p:nvPicPr>
        <p:blipFill>
          <a:blip r:embed="rId3"/>
          <a:stretch>
            <a:fillRect/>
          </a:stretch>
        </p:blipFill>
        <p:spPr>
          <a:xfrm>
            <a:off x="1676400" y="0"/>
            <a:ext cx="5781243" cy="6858000"/>
          </a:xfrm>
          <a:prstGeom prst="rect">
            <a:avLst/>
          </a:prstGeom>
        </p:spPr>
      </p:pic>
      <p:sp>
        <p:nvSpPr>
          <p:cNvPr id="8" name="Rettangolo 7"/>
          <p:cNvSpPr/>
          <p:nvPr/>
        </p:nvSpPr>
        <p:spPr>
          <a:xfrm>
            <a:off x="4505020" y="158739"/>
            <a:ext cx="4181780" cy="2976347"/>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0482326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defTabSz="414683" fontAlgn="base" hangingPunct="0">
              <a:lnSpc>
                <a:spcPct val="93000"/>
              </a:lnSpc>
              <a:spcBef>
                <a:spcPct val="0"/>
              </a:spcBef>
              <a:spcAft>
                <a:spcPct val="0"/>
              </a:spcAft>
              <a:buClr>
                <a:srgbClr val="000000"/>
              </a:buClr>
              <a:buSzPct val="45000"/>
            </a:pPr>
            <a:r>
              <a:rPr lang="en-GB" sz="1500" b="1">
                <a:latin typeface="Arial" charset="0"/>
              </a:rPr>
              <a:t>Schematic representation of the role of the gut microbiota in health and disease giving some examples of inputs and outputs.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1040" y="5878697"/>
            <a:ext cx="1141920" cy="7503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120" y="979303"/>
            <a:ext cx="454608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2301120" y="5972309"/>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1100" b="1">
                <a:latin typeface="Arial" charset="0"/>
              </a:rPr>
              <a:t>Ana M Valdes et al. BMJ 2018;361:bmj.k2179</a:t>
            </a:r>
          </a:p>
        </p:txBody>
      </p:sp>
      <p:sp>
        <p:nvSpPr>
          <p:cNvPr id="3077" name="Text Box 5"/>
          <p:cNvSpPr txBox="1">
            <a:spLocks noChangeArrowheads="1"/>
          </p:cNvSpPr>
          <p:nvPr/>
        </p:nvSpPr>
        <p:spPr bwMode="auto">
          <a:xfrm>
            <a:off x="97920" y="6613176"/>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pPr defTabSz="414683" fontAlgn="base" hangingPunct="0">
              <a:lnSpc>
                <a:spcPct val="93000"/>
              </a:lnSpc>
              <a:spcBef>
                <a:spcPct val="0"/>
              </a:spcBef>
              <a:spcAft>
                <a:spcPct val="0"/>
              </a:spcAft>
              <a:buClr>
                <a:srgbClr val="000000"/>
              </a:buClr>
              <a:buSzPct val="45000"/>
            </a:pPr>
            <a:r>
              <a:rPr lang="en-GB" sz="900">
                <a:latin typeface="Arial" charset="0"/>
              </a:rPr>
              <a:t>©2018 by British Medical Journal Publishing Group</a:t>
            </a:r>
          </a:p>
        </p:txBody>
      </p:sp>
    </p:spTree>
    <p:extLst>
      <p:ext uri="{BB962C8B-B14F-4D97-AF65-F5344CB8AC3E}">
        <p14:creationId xmlns:p14="http://schemas.microsoft.com/office/powerpoint/2010/main" val="3157805676"/>
      </p:ext>
    </p:extLst>
  </p:cSld>
  <p:clrMapOvr>
    <a:masterClrMapping/>
  </p:clrMapOvr>
  <p:transition xmlns:p14="http://schemas.microsoft.com/office/powerpoint/2010/main" spd="med"/>
  <p:timing>
    <p:tnLst>
      <p:par>
        <p:cTn xmlns:p14="http://schemas.microsoft.com/office/powerpoint/2010/mai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Fine</a:t>
            </a:r>
            <a:endParaRPr lang="it-IT" dirty="0"/>
          </a:p>
        </p:txBody>
      </p:sp>
      <p:sp>
        <p:nvSpPr>
          <p:cNvPr id="3" name="Sottotitolo 2"/>
          <p:cNvSpPr>
            <a:spLocks noGrp="1"/>
          </p:cNvSpPr>
          <p:nvPr>
            <p:ph type="subTitle" idx="1"/>
          </p:nvPr>
        </p:nvSpPr>
        <p:spPr/>
        <p:txBody>
          <a:bodyPr/>
          <a:lstStyle/>
          <a:p>
            <a:endParaRPr lang="it-IT"/>
          </a:p>
        </p:txBody>
      </p:sp>
      <p:sp>
        <p:nvSpPr>
          <p:cNvPr id="4" name="Segnaposto data 3"/>
          <p:cNvSpPr>
            <a:spLocks noGrp="1"/>
          </p:cNvSpPr>
          <p:nvPr>
            <p:ph type="dt" sz="half" idx="10"/>
          </p:nvPr>
        </p:nvSpPr>
        <p:spPr>
          <a:xfrm>
            <a:off x="457200" y="6356378"/>
            <a:ext cx="2133600" cy="365125"/>
          </a:xfrm>
          <a:prstGeom prst="rect">
            <a:avLst/>
          </a:prstGeom>
        </p:spPr>
        <p:txBody>
          <a:bodyPr/>
          <a:lstStyle/>
          <a:p>
            <a:r>
              <a:rPr lang="it-IT" smtClean="0"/>
              <a:t>28/04/2019</a:t>
            </a:r>
            <a:endParaRPr lang="it-IT"/>
          </a:p>
        </p:txBody>
      </p:sp>
      <p:sp>
        <p:nvSpPr>
          <p:cNvPr id="5" name="Segnaposto piè di pagina 4"/>
          <p:cNvSpPr>
            <a:spLocks noGrp="1"/>
          </p:cNvSpPr>
          <p:nvPr>
            <p:ph type="ftr" sz="quarter" idx="11"/>
          </p:nvPr>
        </p:nvSpPr>
        <p:spPr>
          <a:xfrm>
            <a:off x="3124200" y="6356378"/>
            <a:ext cx="2895600" cy="365125"/>
          </a:xfrm>
          <a:prstGeom prst="rect">
            <a:avLst/>
          </a:prstGeom>
        </p:spPr>
        <p:txBody>
          <a:bodyPr/>
          <a:lstStyle/>
          <a:p>
            <a:r>
              <a:rPr lang="it-IT" smtClean="0"/>
              <a:t>991SV-BIOCHEMISTRY OF AGE RELATED DISEASES     </a:t>
            </a:r>
            <a:endParaRPr lang="it-IT"/>
          </a:p>
        </p:txBody>
      </p:sp>
      <p:sp>
        <p:nvSpPr>
          <p:cNvPr id="6" name="Segnaposto numero diapositiva 5"/>
          <p:cNvSpPr>
            <a:spLocks noGrp="1"/>
          </p:cNvSpPr>
          <p:nvPr>
            <p:ph type="sldNum" sz="quarter" idx="12"/>
          </p:nvPr>
        </p:nvSpPr>
        <p:spPr>
          <a:xfrm>
            <a:off x="6553200" y="6356378"/>
            <a:ext cx="2133600" cy="365125"/>
          </a:xfrm>
          <a:prstGeom prst="rect">
            <a:avLst/>
          </a:prstGeom>
        </p:spPr>
        <p:txBody>
          <a:bodyPr/>
          <a:lstStyle/>
          <a:p>
            <a:fld id="{30DB6A90-97F3-8744-A3C4-05CF671A0932}" type="slidenum">
              <a:rPr lang="it-IT" smtClean="0"/>
              <a:t>60</a:t>
            </a:fld>
            <a:endParaRPr lang="it-IT"/>
          </a:p>
        </p:txBody>
      </p:sp>
    </p:spTree>
    <p:extLst>
      <p:ext uri="{BB962C8B-B14F-4D97-AF65-F5344CB8AC3E}">
        <p14:creationId xmlns:p14="http://schemas.microsoft.com/office/powerpoint/2010/main" val="54290206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28/04/2019</a:t>
            </a:r>
            <a:endParaRPr lang="it-IT"/>
          </a:p>
        </p:txBody>
      </p:sp>
      <p:sp>
        <p:nvSpPr>
          <p:cNvPr id="3" name="Segnaposto piè di pagina 2"/>
          <p:cNvSpPr>
            <a:spLocks noGrp="1"/>
          </p:cNvSpPr>
          <p:nvPr>
            <p:ph type="ftr" sz="quarter" idx="11"/>
          </p:nvPr>
        </p:nvSpPr>
        <p:spPr/>
        <p:txBody>
          <a:bodyPr/>
          <a:lstStyle/>
          <a:p>
            <a:r>
              <a:rPr lang="it-IT" smtClean="0"/>
              <a:t>991SV-BIOCHEMISTRY OF AGE RELATED DISEASES     </a:t>
            </a:r>
            <a:endParaRPr lang="it-IT"/>
          </a:p>
        </p:txBody>
      </p:sp>
      <p:sp>
        <p:nvSpPr>
          <p:cNvPr id="4" name="Segnaposto numero diapositiva 3"/>
          <p:cNvSpPr>
            <a:spLocks noGrp="1"/>
          </p:cNvSpPr>
          <p:nvPr>
            <p:ph type="sldNum" sz="quarter" idx="12"/>
          </p:nvPr>
        </p:nvSpPr>
        <p:spPr/>
        <p:txBody>
          <a:bodyPr/>
          <a:lstStyle/>
          <a:p>
            <a:fld id="{30DB6A90-97F3-8744-A3C4-05CF671A0932}" type="slidenum">
              <a:rPr lang="it-IT" smtClean="0"/>
              <a:t>6</a:t>
            </a:fld>
            <a:endParaRPr lang="it-IT"/>
          </a:p>
        </p:txBody>
      </p:sp>
      <p:pic>
        <p:nvPicPr>
          <p:cNvPr id="5" name="Immagine 4"/>
          <p:cNvPicPr>
            <a:picLocks noChangeAspect="1"/>
          </p:cNvPicPr>
          <p:nvPr/>
        </p:nvPicPr>
        <p:blipFill>
          <a:blip r:embed="rId3"/>
          <a:stretch>
            <a:fillRect/>
          </a:stretch>
        </p:blipFill>
        <p:spPr>
          <a:xfrm>
            <a:off x="2133600" y="0"/>
            <a:ext cx="4875688" cy="6858000"/>
          </a:xfrm>
          <a:prstGeom prst="rect">
            <a:avLst/>
          </a:prstGeom>
        </p:spPr>
      </p:pic>
    </p:spTree>
    <p:extLst>
      <p:ext uri="{BB962C8B-B14F-4D97-AF65-F5344CB8AC3E}">
        <p14:creationId xmlns:p14="http://schemas.microsoft.com/office/powerpoint/2010/main" val="388848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egnaposto contenuto 6"/>
          <p:cNvSpPr>
            <a:spLocks noGrp="1"/>
          </p:cNvSpPr>
          <p:nvPr>
            <p:ph idx="1"/>
          </p:nvPr>
        </p:nvSpPr>
        <p:spPr>
          <a:xfrm>
            <a:off x="457200" y="714323"/>
            <a:ext cx="3511981" cy="5411843"/>
          </a:xfrm>
        </p:spPr>
        <p:txBody>
          <a:bodyPr>
            <a:normAutofit lnSpcReduction="10000"/>
          </a:bodyPr>
          <a:lstStyle/>
          <a:p>
            <a:r>
              <a:rPr lang="it-IT" dirty="0"/>
              <a:t>The microbiota </a:t>
            </a:r>
            <a:r>
              <a:rPr lang="it-IT" dirty="0" err="1"/>
              <a:t>as</a:t>
            </a:r>
            <a:r>
              <a:rPr lang="it-IT" dirty="0"/>
              <a:t> a </a:t>
            </a:r>
            <a:r>
              <a:rPr lang="it-IT" b="1" dirty="0"/>
              <a:t>TRANSDUCER</a:t>
            </a:r>
            <a:r>
              <a:rPr lang="it-IT" dirty="0"/>
              <a:t> of </a:t>
            </a:r>
            <a:r>
              <a:rPr lang="it-IT" dirty="0" err="1"/>
              <a:t>environmental</a:t>
            </a:r>
            <a:r>
              <a:rPr lang="it-IT" dirty="0"/>
              <a:t> </a:t>
            </a:r>
            <a:r>
              <a:rPr lang="it-IT" dirty="0" err="1"/>
              <a:t>factors</a:t>
            </a:r>
            <a:r>
              <a:rPr lang="it-IT" dirty="0"/>
              <a:t> (</a:t>
            </a:r>
            <a:r>
              <a:rPr lang="it-IT" dirty="0" err="1"/>
              <a:t>incl</a:t>
            </a:r>
            <a:r>
              <a:rPr lang="it-IT" dirty="0"/>
              <a:t>. the </a:t>
            </a:r>
            <a:r>
              <a:rPr lang="it-IT" dirty="0" err="1"/>
              <a:t>diet</a:t>
            </a:r>
            <a:r>
              <a:rPr lang="it-IT" dirty="0"/>
              <a:t>) to the </a:t>
            </a:r>
            <a:r>
              <a:rPr lang="it-IT" dirty="0" err="1" smtClean="0"/>
              <a:t>organs</a:t>
            </a:r>
            <a:endParaRPr lang="it-IT" dirty="0" smtClean="0"/>
          </a:p>
          <a:p>
            <a:r>
              <a:rPr lang="it-IT" dirty="0" smtClean="0"/>
              <a:t>The </a:t>
            </a:r>
            <a:r>
              <a:rPr lang="it-IT" dirty="0"/>
              <a:t>microbiota </a:t>
            </a:r>
            <a:r>
              <a:rPr lang="it-IT" dirty="0" err="1"/>
              <a:t>releases</a:t>
            </a:r>
            <a:r>
              <a:rPr lang="it-IT" dirty="0"/>
              <a:t> </a:t>
            </a:r>
            <a:r>
              <a:rPr lang="it-IT" dirty="0" err="1"/>
              <a:t>environmental-related</a:t>
            </a:r>
            <a:r>
              <a:rPr lang="it-IT" dirty="0"/>
              <a:t> </a:t>
            </a:r>
            <a:r>
              <a:rPr lang="it-IT" b="1" dirty="0" err="1"/>
              <a:t>chemical</a:t>
            </a:r>
            <a:r>
              <a:rPr lang="it-IT" b="1" dirty="0"/>
              <a:t> </a:t>
            </a:r>
            <a:r>
              <a:rPr lang="it-IT" b="1" dirty="0" err="1"/>
              <a:t>signals</a:t>
            </a:r>
            <a:endParaRPr lang="it-IT" b="1" dirty="0"/>
          </a:p>
        </p:txBody>
      </p:sp>
      <p:sp>
        <p:nvSpPr>
          <p:cNvPr id="3" name="Segnaposto data 2"/>
          <p:cNvSpPr>
            <a:spLocks noGrp="1"/>
          </p:cNvSpPr>
          <p:nvPr>
            <p:ph type="dt" sz="half" idx="10"/>
          </p:nvPr>
        </p:nvSpPr>
        <p:spPr>
          <a:prstGeom prst="rect">
            <a:avLst/>
          </a:prstGeom>
        </p:spPr>
        <p:txBody>
          <a:bodyPr/>
          <a:lstStyle/>
          <a:p>
            <a:r>
              <a:rPr lang="it-IT" smtClean="0">
                <a:solidFill>
                  <a:prstClr val="black">
                    <a:tint val="75000"/>
                  </a:prstClr>
                </a:solidFill>
                <a:latin typeface="Calibri"/>
              </a:rPr>
              <a:t>28/04/2019</a:t>
            </a:r>
            <a:endParaRPr lang="it-IT">
              <a:solidFill>
                <a:prstClr val="black">
                  <a:tint val="75000"/>
                </a:prstClr>
              </a:solidFill>
              <a:latin typeface="Calibri"/>
            </a:endParaRPr>
          </a:p>
        </p:txBody>
      </p:sp>
      <p:sp>
        <p:nvSpPr>
          <p:cNvPr id="4" name="Segnaposto piè di pagina 3"/>
          <p:cNvSpPr>
            <a:spLocks noGrp="1"/>
          </p:cNvSpPr>
          <p:nvPr>
            <p:ph type="ftr" sz="quarter" idx="11"/>
          </p:nvPr>
        </p:nvSpPr>
        <p:spPr>
          <a:prstGeom prst="rect">
            <a:avLst/>
          </a:prstGeom>
        </p:spPr>
        <p:txBody>
          <a:bodyPr/>
          <a:lstStyle/>
          <a:p>
            <a:r>
              <a:rPr lang="it-IT" smtClean="0">
                <a:solidFill>
                  <a:prstClr val="black">
                    <a:tint val="75000"/>
                  </a:prstClr>
                </a:solidFill>
                <a:latin typeface="Calibri"/>
              </a:rPr>
              <a:t>991SV-BIOCHEMISTRY OF AGE RELATED DISEASES     </a:t>
            </a:r>
            <a:endParaRPr lang="it-IT">
              <a:solidFill>
                <a:prstClr val="black">
                  <a:tint val="75000"/>
                </a:prstClr>
              </a:solidFill>
              <a:latin typeface="Calibri"/>
            </a:endParaRPr>
          </a:p>
        </p:txBody>
      </p:sp>
      <p:sp>
        <p:nvSpPr>
          <p:cNvPr id="5" name="Segnaposto numero diapositiva 4"/>
          <p:cNvSpPr>
            <a:spLocks noGrp="1"/>
          </p:cNvSpPr>
          <p:nvPr>
            <p:ph type="sldNum" sz="quarter" idx="12"/>
          </p:nvPr>
        </p:nvSpPr>
        <p:spPr>
          <a:prstGeom prst="rect">
            <a:avLst/>
          </a:prstGeom>
        </p:spPr>
        <p:txBody>
          <a:bodyPr/>
          <a:lstStyle/>
          <a:p>
            <a:fld id="{30DB6A90-97F3-8744-A3C4-05CF671A0932}" type="slidenum">
              <a:rPr lang="it-IT" smtClean="0">
                <a:solidFill>
                  <a:prstClr val="black">
                    <a:tint val="75000"/>
                  </a:prstClr>
                </a:solidFill>
                <a:latin typeface="Calibri"/>
              </a:rPr>
              <a:pPr/>
              <a:t>7</a:t>
            </a:fld>
            <a:endParaRPr lang="it-IT">
              <a:solidFill>
                <a:prstClr val="black">
                  <a:tint val="75000"/>
                </a:prstClr>
              </a:solidFill>
              <a:latin typeface="Calibri"/>
            </a:endParaRPr>
          </a:p>
        </p:txBody>
      </p:sp>
      <p:pic>
        <p:nvPicPr>
          <p:cNvPr id="6" name="Immagine 5"/>
          <p:cNvPicPr>
            <a:picLocks noChangeAspect="1"/>
          </p:cNvPicPr>
          <p:nvPr/>
        </p:nvPicPr>
        <p:blipFill>
          <a:blip r:embed="rId4"/>
          <a:stretch>
            <a:fillRect/>
          </a:stretch>
        </p:blipFill>
        <p:spPr>
          <a:xfrm>
            <a:off x="4458534" y="0"/>
            <a:ext cx="4685466" cy="6858000"/>
          </a:xfrm>
          <a:prstGeom prst="rect">
            <a:avLst/>
          </a:prstGeom>
        </p:spPr>
      </p:pic>
    </p:spTree>
    <p:extLst>
      <p:ext uri="{BB962C8B-B14F-4D97-AF65-F5344CB8AC3E}">
        <p14:creationId xmlns:p14="http://schemas.microsoft.com/office/powerpoint/2010/main" val="3167192864"/>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r>
              <a:rPr lang="it-IT" sz="2800" dirty="0"/>
              <a:t>The </a:t>
            </a:r>
            <a:r>
              <a:rPr lang="it-IT" sz="2800" dirty="0" err="1"/>
              <a:t>intestinal</a:t>
            </a:r>
            <a:r>
              <a:rPr lang="it-IT" sz="2800" dirty="0"/>
              <a:t> microbiota </a:t>
            </a:r>
            <a:r>
              <a:rPr lang="it-IT" sz="2800" dirty="0" err="1"/>
              <a:t>communicates</a:t>
            </a:r>
            <a:r>
              <a:rPr lang="it-IT" sz="2800" dirty="0"/>
              <a:t> with </a:t>
            </a:r>
            <a:r>
              <a:rPr lang="it-IT" sz="2800" dirty="0" err="1"/>
              <a:t>peripheral</a:t>
            </a:r>
            <a:r>
              <a:rPr lang="it-IT" sz="2800" dirty="0"/>
              <a:t> </a:t>
            </a:r>
            <a:r>
              <a:rPr lang="it-IT" sz="2800" dirty="0" err="1"/>
              <a:t>organs</a:t>
            </a:r>
            <a:r>
              <a:rPr lang="it-IT" sz="2800" dirty="0"/>
              <a:t> in the body and </a:t>
            </a:r>
            <a:r>
              <a:rPr lang="it-IT" sz="2800" dirty="0" err="1"/>
              <a:t>influences</a:t>
            </a:r>
            <a:r>
              <a:rPr lang="it-IT" sz="2800" dirty="0"/>
              <a:t> </a:t>
            </a:r>
            <a:r>
              <a:rPr lang="it-IT" sz="2800" dirty="0" err="1"/>
              <a:t>processes</a:t>
            </a:r>
            <a:r>
              <a:rPr lang="it-IT" sz="2800" dirty="0"/>
              <a:t> in </a:t>
            </a:r>
            <a:r>
              <a:rPr lang="it-IT" sz="2800" dirty="0" err="1"/>
              <a:t>health</a:t>
            </a:r>
            <a:r>
              <a:rPr lang="it-IT" sz="2800" dirty="0"/>
              <a:t> and </a:t>
            </a:r>
            <a:r>
              <a:rPr lang="it-IT" sz="2800" dirty="0" err="1"/>
              <a:t>disease</a:t>
            </a:r>
            <a:endParaRPr lang="it-IT" sz="2800" dirty="0"/>
          </a:p>
        </p:txBody>
      </p:sp>
      <p:pic>
        <p:nvPicPr>
          <p:cNvPr id="3" name="Immagine 2"/>
          <p:cNvPicPr>
            <a:picLocks noChangeAspect="1"/>
          </p:cNvPicPr>
          <p:nvPr/>
        </p:nvPicPr>
        <p:blipFill>
          <a:blip r:embed="rId3"/>
          <a:stretch>
            <a:fillRect/>
          </a:stretch>
        </p:blipFill>
        <p:spPr>
          <a:xfrm>
            <a:off x="0" y="1652471"/>
            <a:ext cx="9144000" cy="4460488"/>
          </a:xfrm>
          <a:prstGeom prst="rect">
            <a:avLst/>
          </a:prstGeom>
        </p:spPr>
      </p:pic>
      <p:sp>
        <p:nvSpPr>
          <p:cNvPr id="6" name="Segnaposto data 5"/>
          <p:cNvSpPr>
            <a:spLocks noGrp="1"/>
          </p:cNvSpPr>
          <p:nvPr>
            <p:ph type="dt" sz="half" idx="10"/>
          </p:nvPr>
        </p:nvSpPr>
        <p:spPr/>
        <p:txBody>
          <a:bodyPr/>
          <a:lstStyle/>
          <a:p>
            <a:r>
              <a:rPr lang="it-IT" smtClean="0"/>
              <a:t>28/04/2019</a:t>
            </a:r>
            <a:endParaRPr lang="it-IT"/>
          </a:p>
        </p:txBody>
      </p:sp>
      <p:sp>
        <p:nvSpPr>
          <p:cNvPr id="7" name="Segnaposto piè di pagina 6"/>
          <p:cNvSpPr>
            <a:spLocks noGrp="1"/>
          </p:cNvSpPr>
          <p:nvPr>
            <p:ph type="ftr" sz="quarter" idx="11"/>
          </p:nvPr>
        </p:nvSpPr>
        <p:spPr/>
        <p:txBody>
          <a:bodyPr/>
          <a:lstStyle/>
          <a:p>
            <a:r>
              <a:rPr lang="it-IT" smtClean="0"/>
              <a:t>991SV-BIOCHEMISTRY OF AGE RELATED DISEASES     </a:t>
            </a:r>
            <a:endParaRPr lang="it-IT"/>
          </a:p>
        </p:txBody>
      </p:sp>
      <p:sp>
        <p:nvSpPr>
          <p:cNvPr id="8" name="Segnaposto numero diapositiva 7"/>
          <p:cNvSpPr>
            <a:spLocks noGrp="1"/>
          </p:cNvSpPr>
          <p:nvPr>
            <p:ph type="sldNum" sz="quarter" idx="12"/>
          </p:nvPr>
        </p:nvSpPr>
        <p:spPr/>
        <p:txBody>
          <a:bodyPr/>
          <a:lstStyle/>
          <a:p>
            <a:fld id="{30DB6A90-97F3-8744-A3C4-05CF671A0932}" type="slidenum">
              <a:rPr lang="it-IT" smtClean="0"/>
              <a:t>8</a:t>
            </a:fld>
            <a:endParaRPr lang="it-IT"/>
          </a:p>
        </p:txBody>
      </p:sp>
    </p:spTree>
    <p:extLst>
      <p:ext uri="{BB962C8B-B14F-4D97-AF65-F5344CB8AC3E}">
        <p14:creationId xmlns:p14="http://schemas.microsoft.com/office/powerpoint/2010/main" val="384216590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Times New Roman"/>
        <a:ea typeface="ＭＳ Ｐゴシック"/>
        <a:cs typeface="msgothic"/>
      </a:majorFont>
      <a:minorFont>
        <a:latin typeface="Times New Roman"/>
        <a:ea typeface="ＭＳ Ｐゴシック"/>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0"/>
          <a:buNone/>
          <a:tabLst/>
          <a:defRPr kumimoji="0" lang="en-GB" sz="2400" b="0" i="0" u="none" strike="noStrike" cap="none" normalizeH="0" baseline="0">
            <a:ln>
              <a:noFill/>
            </a:ln>
            <a:effectLst/>
            <a:latin typeface="Times New Roman" charset="0"/>
            <a:ea typeface="ＭＳ Ｐゴシック" charset="0"/>
            <a:cs typeface="msgothic"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8588</TotalTime>
  <Words>4501</Words>
  <Application>Microsoft Macintosh PowerPoint</Application>
  <PresentationFormat>Presentazione su schermo (4:3)</PresentationFormat>
  <Paragraphs>527</Paragraphs>
  <Slides>61</Slides>
  <Notes>23</Notes>
  <HiddenSlides>0</HiddenSlides>
  <MMClips>0</MMClips>
  <ScaleCrop>false</ScaleCrop>
  <HeadingPairs>
    <vt:vector size="4" baseType="variant">
      <vt:variant>
        <vt:lpstr>Tema</vt:lpstr>
      </vt:variant>
      <vt:variant>
        <vt:i4>3</vt:i4>
      </vt:variant>
      <vt:variant>
        <vt:lpstr>Titoli diapositive</vt:lpstr>
      </vt:variant>
      <vt:variant>
        <vt:i4>61</vt:i4>
      </vt:variant>
    </vt:vector>
  </HeadingPairs>
  <TitlesOfParts>
    <vt:vector size="64" baseType="lpstr">
      <vt:lpstr>Tema di Office</vt:lpstr>
      <vt:lpstr>4_Tema di Office</vt:lpstr>
      <vt:lpstr>1_Tema di Office</vt:lpstr>
      <vt:lpstr>Lezione 7</vt:lpstr>
      <vt:lpstr>Definitions</vt:lpstr>
      <vt:lpstr>The gut microbiota</vt:lpstr>
      <vt:lpstr>Presentazione di PowerPoint</vt:lpstr>
      <vt:lpstr>The gut microbiota and human health</vt:lpstr>
      <vt:lpstr>Presentazione di PowerPoint</vt:lpstr>
      <vt:lpstr>Presentazione di PowerPoint</vt:lpstr>
      <vt:lpstr>Presentazione di PowerPoint</vt:lpstr>
      <vt:lpstr>The intestinal microbiota communicates with peripheral organs in the body and influences processes in health and disease</vt:lpstr>
      <vt:lpstr>The gut microbiota</vt:lpstr>
      <vt:lpstr>The microbial ecosystem of the human gut it varies along the cranio-caudal axis</vt:lpstr>
      <vt:lpstr>The gut microbial community</vt:lpstr>
      <vt:lpstr>Bacteroidetes</vt:lpstr>
      <vt:lpstr>Firmicutes</vt:lpstr>
      <vt:lpstr>Actinobacteria</vt:lpstr>
      <vt:lpstr>Enterotypes</vt:lpstr>
      <vt:lpstr>Each of us may contain one of several (=3) possible bacterial communities</vt:lpstr>
      <vt:lpstr>The gut microbiota varies with the diet</vt:lpstr>
      <vt:lpstr>High-fiber diet keeps gut microbes from eating colon's lining, protects against infection</vt:lpstr>
      <vt:lpstr>Microbial-host interactions</vt:lpstr>
      <vt:lpstr>Presentazione di PowerPoint</vt:lpstr>
      <vt:lpstr>Presentazione di PowerPoint</vt:lpstr>
      <vt:lpstr>Gut-microbiota-derived signaling molecules</vt:lpstr>
      <vt:lpstr>Immune signals from the gut microbiota</vt:lpstr>
      <vt:lpstr>Presentazione di PowerPoint</vt:lpstr>
      <vt:lpstr>Metabolic signals from the gut microbiota</vt:lpstr>
      <vt:lpstr>The gut microbiota as a metabolic organ</vt:lpstr>
      <vt:lpstr>The microbiota anaerobic catabolism</vt:lpstr>
      <vt:lpstr>Short-chain fatty acids (SCFAs) as metabolic signals from the microbiota</vt:lpstr>
      <vt:lpstr>Presentazione di PowerPoint</vt:lpstr>
      <vt:lpstr>SCFA act on intestinal L-cells secrete glucagon-like peptide</vt:lpstr>
      <vt:lpstr>In the intestine, L- cells (green) have chemosensors. The signal is transduced and L-cell release GI hormones</vt:lpstr>
      <vt:lpstr>Presentazione di PowerPoint</vt:lpstr>
      <vt:lpstr>Multi-level effects of SCFA on remote organs</vt:lpstr>
      <vt:lpstr>Presentazione di PowerPoint</vt:lpstr>
      <vt:lpstr>Presentazione di PowerPoint</vt:lpstr>
      <vt:lpstr>GI hormones bind to metaboltropic receptors on vagal afferent terminals</vt:lpstr>
      <vt:lpstr>SCFA on endothelial and immune cells</vt:lpstr>
      <vt:lpstr>SCFA on energetic metabolism</vt:lpstr>
      <vt:lpstr>Bile acids (BAs) as metabolic signals from the microbiota</vt:lpstr>
      <vt:lpstr>Presentazione di PowerPoint</vt:lpstr>
      <vt:lpstr>Presentazione di PowerPoint</vt:lpstr>
      <vt:lpstr>The microbiota</vt:lpstr>
      <vt:lpstr>The microbiota regulates the host physiology</vt:lpstr>
      <vt:lpstr>Presentazione di PowerPoint</vt:lpstr>
      <vt:lpstr>Cold exposure changes the gut microbiota</vt:lpstr>
      <vt:lpstr>Maternal stress influences the baby microbiota</vt:lpstr>
      <vt:lpstr>Gut microbial signals in the gut–brain axis</vt:lpstr>
      <vt:lpstr>SCFA modulate the blood-brain barrier</vt:lpstr>
      <vt:lpstr>SCFA modulate the glia</vt:lpstr>
      <vt:lpstr>Gut microbial signals influence stress-response and behaviour</vt:lpstr>
      <vt:lpstr>Most routes of communication between the gut and brain are unknown</vt:lpstr>
      <vt:lpstr>The gut microbiota might also contribute to Autism Spectrum Disorder</vt:lpstr>
      <vt:lpstr>The gut microbiota might also contribute to Autism Spectrum Disorder</vt:lpstr>
      <vt:lpstr>Aetiological factors in ASD</vt:lpstr>
      <vt:lpstr>Co-morbidities in ADS  </vt:lpstr>
      <vt:lpstr>Neuropathologies in ASD caused by aetiological factors and co-morbidities</vt:lpstr>
      <vt:lpstr>Diet and microbiota</vt:lpstr>
      <vt:lpstr>Conserving and restoring the human gut microbiome by increasing consumption of dietary fibre</vt:lpstr>
      <vt:lpstr>Presentazione di PowerPoint</vt:lpstr>
      <vt:lpstr>Fine</vt:lpstr>
    </vt:vector>
  </TitlesOfParts>
  <Company>Univ. Trieste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Sabina Passamonti</dc:creator>
  <cp:lastModifiedBy>Sabina Passamonti</cp:lastModifiedBy>
  <cp:revision>158</cp:revision>
  <dcterms:created xsi:type="dcterms:W3CDTF">2018-09-21T12:58:46Z</dcterms:created>
  <dcterms:modified xsi:type="dcterms:W3CDTF">2019-04-29T06:13:20Z</dcterms:modified>
</cp:coreProperties>
</file>