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ADE0EF-C871-4496-A14E-F70A33B14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latin typeface="Bauhaus 93" panose="04030905020B02020C02" pitchFamily="82" charset="0"/>
              </a:rPr>
              <a:t>CONSTITUTIONAL PRINCIPLES OF PENITENTIARY LAW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232588-CEC7-4756-8616-BA5DB4368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55053"/>
            <a:ext cx="9448800" cy="685800"/>
          </a:xfrm>
        </p:spPr>
        <p:txBody>
          <a:bodyPr/>
          <a:lstStyle/>
          <a:p>
            <a:r>
              <a:rPr lang="it-IT" dirty="0">
                <a:latin typeface="Bauhaus 93" panose="04030905020B02020C02" pitchFamily="82" charset="0"/>
              </a:rPr>
              <a:t>CHIARA BASSANESE, 04/30/2019</a:t>
            </a:r>
          </a:p>
        </p:txBody>
      </p:sp>
    </p:spTree>
    <p:extLst>
      <p:ext uri="{BB962C8B-B14F-4D97-AF65-F5344CB8AC3E}">
        <p14:creationId xmlns:p14="http://schemas.microsoft.com/office/powerpoint/2010/main" val="322622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170FB-FD78-4540-A12A-7AF53547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687" y="2394390"/>
            <a:ext cx="8610600" cy="1293028"/>
          </a:xfrm>
        </p:spPr>
        <p:txBody>
          <a:bodyPr>
            <a:normAutofit/>
          </a:bodyPr>
          <a:lstStyle/>
          <a:p>
            <a:r>
              <a:rPr lang="en-US" sz="4400">
                <a:latin typeface="Bauhaus 93" panose="04030905020B02020C02" pitchFamily="82" charset="0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285149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E1C82-17CB-4424-866C-999F4D5D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uhaus 93" panose="04030905020B02020C02" pitchFamily="82" charset="0"/>
              </a:rPr>
              <a:t>Structure of the </a:t>
            </a:r>
            <a:r>
              <a:rPr lang="en-US" dirty="0">
                <a:solidFill>
                  <a:srgbClr val="FF0000"/>
                </a:solidFill>
                <a:latin typeface="Bauhaus 93" panose="04030905020B02020C02" pitchFamily="82" charset="0"/>
              </a:rPr>
              <a:t>presentation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A0BF239-1C2D-48E2-8502-98E23DD8C46E}"/>
              </a:ext>
            </a:extLst>
          </p:cNvPr>
          <p:cNvSpPr txBox="1"/>
          <p:nvPr/>
        </p:nvSpPr>
        <p:spPr>
          <a:xfrm>
            <a:off x="3192117" y="1908313"/>
            <a:ext cx="6347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auhaus 93" panose="04030905020B02020C02" pitchFamily="82" charset="0"/>
              </a:rPr>
              <a:t>Art. 1 </a:t>
            </a:r>
            <a:r>
              <a:rPr lang="en-US" sz="2400" dirty="0">
                <a:solidFill>
                  <a:srgbClr val="FF0000"/>
                </a:solidFill>
                <a:latin typeface="Bauhaus 93" panose="04030905020B02020C02" pitchFamily="82" charset="0"/>
              </a:rPr>
              <a:t>of law </a:t>
            </a:r>
            <a:r>
              <a:rPr lang="en-US" sz="2400" dirty="0">
                <a:latin typeface="Bauhaus 93" panose="04030905020B02020C02" pitchFamily="82" charset="0"/>
              </a:rPr>
              <a:t>354/1975</a:t>
            </a:r>
          </a:p>
          <a:p>
            <a:r>
              <a:rPr lang="en-US" sz="2400" dirty="0">
                <a:latin typeface="Bauhaus 93" panose="04030905020B02020C02" pitchFamily="82" charset="0"/>
              </a:rPr>
              <a:t>    A) Art. 2 of the Constitution</a:t>
            </a:r>
          </a:p>
          <a:p>
            <a:r>
              <a:rPr lang="en-US" sz="2400" dirty="0">
                <a:latin typeface="Bauhaus 93" panose="04030905020B02020C02" pitchFamily="82" charset="0"/>
              </a:rPr>
              <a:t>    B) Art. 3 of the Constitution</a:t>
            </a:r>
          </a:p>
          <a:p>
            <a:r>
              <a:rPr lang="en-US" sz="2400" dirty="0">
                <a:latin typeface="Bauhaus 93" panose="04030905020B02020C02" pitchFamily="82" charset="0"/>
              </a:rPr>
              <a:t>    C) Art. 13 of the Constitution</a:t>
            </a:r>
          </a:p>
          <a:p>
            <a:r>
              <a:rPr lang="en-US" sz="2400" dirty="0">
                <a:latin typeface="Bauhaus 93" panose="04030905020B02020C02" pitchFamily="82" charset="0"/>
              </a:rPr>
              <a:t>    D) Art. 27 of the Constitution</a:t>
            </a:r>
          </a:p>
          <a:p>
            <a:endParaRPr lang="en-US" sz="2400" dirty="0">
              <a:latin typeface="Bauhaus 93" panose="04030905020B02020C02" pitchFamily="82" charset="0"/>
            </a:endParaRPr>
          </a:p>
          <a:p>
            <a:r>
              <a:rPr lang="en-US" sz="2400" dirty="0">
                <a:latin typeface="Bauhaus 93" panose="04030905020B02020C02" pitchFamily="82" charset="0"/>
              </a:rPr>
              <a:t>Art. 4 of the law 354/1975</a:t>
            </a:r>
          </a:p>
          <a:p>
            <a:r>
              <a:rPr lang="en-US" sz="2400" dirty="0">
                <a:latin typeface="Bauhaus 93" panose="04030905020B02020C02" pitchFamily="82" charset="0"/>
              </a:rPr>
              <a:t>    More rights </a:t>
            </a:r>
            <a:r>
              <a:rPr lang="en-US" sz="2400" dirty="0">
                <a:solidFill>
                  <a:srgbClr val="FF0000"/>
                </a:solidFill>
                <a:latin typeface="Bauhaus 93" panose="04030905020B02020C02" pitchFamily="82" charset="0"/>
              </a:rPr>
              <a:t>for</a:t>
            </a:r>
            <a:r>
              <a:rPr lang="en-US" sz="2400" dirty="0">
                <a:latin typeface="Bauhaus 93" panose="04030905020B02020C02" pitchFamily="82" charset="0"/>
              </a:rPr>
              <a:t> the detainees</a:t>
            </a:r>
          </a:p>
          <a:p>
            <a:endParaRPr lang="en-US" sz="2400" dirty="0">
              <a:latin typeface="Bauhaus 93" panose="04030905020B02020C02" pitchFamily="82" charset="0"/>
            </a:endParaRPr>
          </a:p>
          <a:p>
            <a:r>
              <a:rPr lang="en-US" sz="2400" dirty="0">
                <a:latin typeface="Bauhaus 93" panose="04030905020B02020C02" pitchFamily="82" charset="0"/>
              </a:rPr>
              <a:t>Art. 138 and 139 of the Constitution</a:t>
            </a:r>
          </a:p>
          <a:p>
            <a:endParaRPr lang="en-US" sz="2400" dirty="0">
              <a:latin typeface="Bauhaus 93" panose="04030905020B02020C02" pitchFamily="82" charset="0"/>
            </a:endParaRPr>
          </a:p>
          <a:p>
            <a:r>
              <a:rPr lang="en-US" sz="2400" dirty="0">
                <a:latin typeface="Bauhaus 93" panose="04030905020B02020C02" pitchFamily="82" charset="0"/>
              </a:rPr>
              <a:t>Sentence </a:t>
            </a:r>
            <a:r>
              <a:rPr lang="en-US" sz="2400" dirty="0">
                <a:solidFill>
                  <a:srgbClr val="FF0000"/>
                </a:solidFill>
                <a:latin typeface="Bauhaus 93" panose="04030905020B02020C02" pitchFamily="82" charset="0"/>
              </a:rPr>
              <a:t>regarding</a:t>
            </a:r>
            <a:r>
              <a:rPr lang="en-US" sz="2400" dirty="0">
                <a:latin typeface="Bauhaus 93" panose="04030905020B02020C02" pitchFamily="82" charset="0"/>
              </a:rPr>
              <a:t> the Constitution </a:t>
            </a:r>
          </a:p>
        </p:txBody>
      </p:sp>
    </p:spTree>
    <p:extLst>
      <p:ext uri="{BB962C8B-B14F-4D97-AF65-F5344CB8AC3E}">
        <p14:creationId xmlns:p14="http://schemas.microsoft.com/office/powerpoint/2010/main" val="247869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7EA178-F9DD-4081-9AAC-10372E95F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uhaus 93" panose="04030905020B02020C02" pitchFamily="82" charset="0"/>
              </a:rPr>
              <a:t>Art. 1 </a:t>
            </a:r>
            <a:r>
              <a:rPr lang="en-US" dirty="0">
                <a:solidFill>
                  <a:srgbClr val="FF0000"/>
                </a:solidFill>
                <a:latin typeface="Bauhaus 93" panose="04030905020B02020C02" pitchFamily="82" charset="0"/>
              </a:rPr>
              <a:t>of law </a:t>
            </a:r>
            <a:r>
              <a:rPr lang="en-US" dirty="0">
                <a:latin typeface="Bauhaus 93" panose="04030905020B02020C02" pitchFamily="82" charset="0"/>
              </a:rPr>
              <a:t>354/1975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71EDCCC-E0B4-435B-B5B8-0DCE9934E036}"/>
              </a:ext>
            </a:extLst>
          </p:cNvPr>
          <p:cNvSpPr txBox="1"/>
          <p:nvPr/>
        </p:nvSpPr>
        <p:spPr>
          <a:xfrm>
            <a:off x="2623930" y="2720009"/>
            <a:ext cx="73682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Bauhaus 93" panose="04030905020B02020C02" pitchFamily="82" charset="0"/>
              </a:rPr>
              <a:t>Art. 2 of the Constitution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Bauhaus 93" panose="04030905020B02020C02" pitchFamily="82" charset="0"/>
              </a:rPr>
              <a:t>Human rights are inviolable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Bauhaus 93" panose="04030905020B02020C02" pitchFamily="82" charset="0"/>
              </a:rPr>
              <a:t>Sentence 26/1999</a:t>
            </a:r>
          </a:p>
        </p:txBody>
      </p:sp>
    </p:spTree>
    <p:extLst>
      <p:ext uri="{BB962C8B-B14F-4D97-AF65-F5344CB8AC3E}">
        <p14:creationId xmlns:p14="http://schemas.microsoft.com/office/powerpoint/2010/main" val="274208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943426-BAFD-4E9C-9701-8863DEE06F6B}"/>
              </a:ext>
            </a:extLst>
          </p:cNvPr>
          <p:cNvSpPr txBox="1"/>
          <p:nvPr/>
        </p:nvSpPr>
        <p:spPr>
          <a:xfrm>
            <a:off x="2754671" y="1949474"/>
            <a:ext cx="78981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Bauhaus 93" panose="04030905020B02020C02" pitchFamily="82" charset="0"/>
              </a:rPr>
              <a:t>Art. 3 of the Constitution</a:t>
            </a:r>
          </a:p>
          <a:p>
            <a:pPr marL="342900" indent="-342900">
              <a:buAutoNum type="arabicParenR"/>
            </a:pPr>
            <a:r>
              <a:rPr lang="en-US" sz="4000" dirty="0">
                <a:latin typeface="Bauhaus 93" panose="04030905020B02020C02" pitchFamily="82" charset="0"/>
              </a:rPr>
              <a:t>All detainees must be treated in the same way</a:t>
            </a:r>
          </a:p>
          <a:p>
            <a:pPr marL="342900" indent="-342900">
              <a:buAutoNum type="arabicParenR"/>
            </a:pPr>
            <a:r>
              <a:rPr lang="en-US" sz="4000" dirty="0">
                <a:latin typeface="Bauhaus 93" panose="04030905020B02020C02" pitchFamily="82" charset="0"/>
              </a:rPr>
              <a:t>The set of rules makes all detainees truly equal</a:t>
            </a:r>
          </a:p>
        </p:txBody>
      </p:sp>
    </p:spTree>
    <p:extLst>
      <p:ext uri="{BB962C8B-B14F-4D97-AF65-F5344CB8AC3E}">
        <p14:creationId xmlns:p14="http://schemas.microsoft.com/office/powerpoint/2010/main" val="5352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1C0CD42-479B-4160-90FC-94A7B823AC4B}"/>
              </a:ext>
            </a:extLst>
          </p:cNvPr>
          <p:cNvSpPr txBox="1"/>
          <p:nvPr/>
        </p:nvSpPr>
        <p:spPr>
          <a:xfrm>
            <a:off x="2531165" y="2151727"/>
            <a:ext cx="83753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Bauhaus 93" panose="04030905020B02020C02" pitchFamily="82" charset="0"/>
              </a:rPr>
              <a:t>Art. 13 of the Constitution</a:t>
            </a:r>
          </a:p>
          <a:p>
            <a:r>
              <a:rPr lang="en-US" sz="4000" dirty="0">
                <a:latin typeface="Bauhaus 93" panose="04030905020B02020C02" pitchFamily="82" charset="0"/>
              </a:rPr>
              <a:t>-  Restriction of personal   freedom</a:t>
            </a:r>
          </a:p>
          <a:p>
            <a:r>
              <a:rPr lang="en-US" sz="4000" dirty="0">
                <a:latin typeface="Bauhaus 93" panose="04030905020B02020C02" pitchFamily="82" charset="0"/>
              </a:rPr>
              <a:t>-  Prohibition of physical and </a:t>
            </a:r>
            <a:r>
              <a:rPr lang="en-US" sz="4000" dirty="0">
                <a:solidFill>
                  <a:srgbClr val="FF0000"/>
                </a:solidFill>
                <a:latin typeface="Bauhaus 93" panose="04030905020B02020C02" pitchFamily="82" charset="0"/>
              </a:rPr>
              <a:t>psychological</a:t>
            </a:r>
            <a:r>
              <a:rPr lang="en-US" sz="4000" dirty="0">
                <a:latin typeface="Bauhaus 93" panose="04030905020B02020C02" pitchFamily="82" charset="0"/>
              </a:rPr>
              <a:t> violence</a:t>
            </a:r>
          </a:p>
        </p:txBody>
      </p:sp>
    </p:spTree>
    <p:extLst>
      <p:ext uri="{BB962C8B-B14F-4D97-AF65-F5344CB8AC3E}">
        <p14:creationId xmlns:p14="http://schemas.microsoft.com/office/powerpoint/2010/main" val="101239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D7BA1A-5968-48F8-9F05-E201B982CEE2}"/>
              </a:ext>
            </a:extLst>
          </p:cNvPr>
          <p:cNvSpPr txBox="1"/>
          <p:nvPr/>
        </p:nvSpPr>
        <p:spPr>
          <a:xfrm>
            <a:off x="1987826" y="1843950"/>
            <a:ext cx="859241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auhaus 93" panose="04030905020B02020C02" pitchFamily="82" charset="0"/>
              </a:rPr>
              <a:t>Art. 27 of the Constitution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Bauhaus 93" panose="04030905020B02020C02" pitchFamily="82" charset="0"/>
              </a:rPr>
              <a:t>Penal responsibility is personal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Bauhaus 93" panose="04030905020B02020C02" pitchFamily="82" charset="0"/>
              </a:rPr>
              <a:t>Not guilty </a:t>
            </a:r>
            <a:r>
              <a:rPr lang="en-US" sz="4000" dirty="0">
                <a:solidFill>
                  <a:srgbClr val="FF0000"/>
                </a:solidFill>
                <a:latin typeface="Bauhaus 93" panose="04030905020B02020C02" pitchFamily="82" charset="0"/>
              </a:rPr>
              <a:t>until definitive </a:t>
            </a:r>
            <a:r>
              <a:rPr lang="en-US" sz="4000" dirty="0">
                <a:latin typeface="Bauhaus 93" panose="04030905020B02020C02" pitchFamily="82" charset="0"/>
              </a:rPr>
              <a:t>conviction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Bauhaus 93" panose="04030905020B02020C02" pitchFamily="82" charset="0"/>
              </a:rPr>
              <a:t>Humanization of the punishment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Bauhaus 93" panose="04030905020B02020C02" pitchFamily="82" charset="0"/>
              </a:rPr>
              <a:t>Death penalty is banned</a:t>
            </a:r>
          </a:p>
        </p:txBody>
      </p:sp>
    </p:spTree>
    <p:extLst>
      <p:ext uri="{BB962C8B-B14F-4D97-AF65-F5344CB8AC3E}">
        <p14:creationId xmlns:p14="http://schemas.microsoft.com/office/powerpoint/2010/main" val="93919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C7A12-16F9-4DB9-9A1B-76434ACA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Bauhaus 93" panose="04030905020B02020C02" pitchFamily="82" charset="0"/>
              </a:rPr>
              <a:t>Art. 4 of the law 354/1975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DDBDC7-7E39-44A9-8D0D-8CEFED0891F1}"/>
              </a:ext>
            </a:extLst>
          </p:cNvPr>
          <p:cNvSpPr txBox="1"/>
          <p:nvPr/>
        </p:nvSpPr>
        <p:spPr>
          <a:xfrm>
            <a:off x="2239617" y="2246055"/>
            <a:ext cx="80705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dirty="0">
              <a:latin typeface="Bauhaus 93" panose="04030905020B02020C02" pitchFamily="82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>
                <a:latin typeface="Bauhaus 93" panose="04030905020B02020C02" pitchFamily="82" charset="0"/>
              </a:rPr>
              <a:t>Physical integrity</a:t>
            </a:r>
          </a:p>
          <a:p>
            <a:pPr marL="285750" indent="-285750">
              <a:buFontTx/>
              <a:buChar char="-"/>
            </a:pPr>
            <a:r>
              <a:rPr lang="en-US" sz="3200" dirty="0">
                <a:latin typeface="Bauhaus 93" panose="04030905020B02020C02" pitchFamily="82" charset="0"/>
              </a:rPr>
              <a:t>Relationship with the family and with the rest of the society</a:t>
            </a:r>
          </a:p>
          <a:p>
            <a:pPr marL="285750" indent="-285750">
              <a:buFontTx/>
              <a:buChar char="-"/>
            </a:pPr>
            <a:r>
              <a:rPr lang="en-US" sz="3200" dirty="0">
                <a:latin typeface="Bauhaus 93" panose="04030905020B02020C02" pitchFamily="82" charset="0"/>
              </a:rPr>
              <a:t>Moral and cultural integrity</a:t>
            </a:r>
          </a:p>
        </p:txBody>
      </p:sp>
    </p:spTree>
    <p:extLst>
      <p:ext uri="{BB962C8B-B14F-4D97-AF65-F5344CB8AC3E}">
        <p14:creationId xmlns:p14="http://schemas.microsoft.com/office/powerpoint/2010/main" val="159312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D8805F-3C7E-41CB-AE7E-719C460F72B2}"/>
              </a:ext>
            </a:extLst>
          </p:cNvPr>
          <p:cNvSpPr txBox="1"/>
          <p:nvPr/>
        </p:nvSpPr>
        <p:spPr>
          <a:xfrm>
            <a:off x="2411896" y="2054087"/>
            <a:ext cx="7977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>
                <a:latin typeface="Bauhaus 93" panose="04030905020B02020C02" pitchFamily="82" charset="0"/>
              </a:rPr>
              <a:t>Art. 138 of the Constitution: procedure to modify the Constitution</a:t>
            </a:r>
          </a:p>
          <a:p>
            <a:pPr marL="285750" indent="-285750">
              <a:buFontTx/>
              <a:buChar char="-"/>
            </a:pPr>
            <a:r>
              <a:rPr lang="en-US" sz="3600" dirty="0">
                <a:latin typeface="Bauhaus 93" panose="04030905020B02020C02" pitchFamily="82" charset="0"/>
              </a:rPr>
              <a:t>Art. 139 of the Constitution: The republican form of government</a:t>
            </a:r>
          </a:p>
        </p:txBody>
      </p:sp>
    </p:spTree>
    <p:extLst>
      <p:ext uri="{BB962C8B-B14F-4D97-AF65-F5344CB8AC3E}">
        <p14:creationId xmlns:p14="http://schemas.microsoft.com/office/powerpoint/2010/main" val="1885516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B2431EE-1B56-41FB-BB87-61422D98F7CF}"/>
              </a:ext>
            </a:extLst>
          </p:cNvPr>
          <p:cNvSpPr txBox="1"/>
          <p:nvPr/>
        </p:nvSpPr>
        <p:spPr>
          <a:xfrm>
            <a:off x="3180522" y="1431235"/>
            <a:ext cx="815008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Bauhaus 93" panose="04030905020B02020C02" pitchFamily="82" charset="0"/>
              </a:rPr>
              <a:t>« They usually say that our Constitution is the most beautiful in the world. I don’t know whether it is true, but I know that it is beautiful. »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2A02E8-CBCA-4EC6-985B-D0B73C5BA924}"/>
              </a:ext>
            </a:extLst>
          </p:cNvPr>
          <p:cNvSpPr txBox="1"/>
          <p:nvPr/>
        </p:nvSpPr>
        <p:spPr>
          <a:xfrm>
            <a:off x="861392" y="5300869"/>
            <a:ext cx="6042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Bauhaus 93" panose="04030905020B02020C02" pitchFamily="82" charset="0"/>
              </a:rPr>
              <a:t>(Giorgio Lattanzi)</a:t>
            </a:r>
          </a:p>
        </p:txBody>
      </p:sp>
    </p:spTree>
    <p:extLst>
      <p:ext uri="{BB962C8B-B14F-4D97-AF65-F5344CB8AC3E}">
        <p14:creationId xmlns:p14="http://schemas.microsoft.com/office/powerpoint/2010/main" val="2293606331"/>
      </p:ext>
    </p:extLst>
  </p:cSld>
  <p:clrMapOvr>
    <a:masterClrMapping/>
  </p:clrMapOvr>
</p:sld>
</file>

<file path=ppt/theme/theme1.xml><?xml version="1.0" encoding="utf-8"?>
<a:theme xmlns:a="http://schemas.openxmlformats.org/drawingml/2006/main" name="Scia di vapore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TM04033937[[fn=Scia di vapore]]</Template>
  <TotalTime>54</TotalTime>
  <Words>252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Bauhaus 93</vt:lpstr>
      <vt:lpstr>Century Gothic</vt:lpstr>
      <vt:lpstr>Scia di vapore</vt:lpstr>
      <vt:lpstr>CONSTITUTIONAL PRINCIPLES OF PENITENTIARY LAW</vt:lpstr>
      <vt:lpstr>Structure of the presentation</vt:lpstr>
      <vt:lpstr>Art. 1 of law 354/1975</vt:lpstr>
      <vt:lpstr>Presentazione standard di PowerPoint</vt:lpstr>
      <vt:lpstr>Presentazione standard di PowerPoint</vt:lpstr>
      <vt:lpstr>Presentazione standard di PowerPoint</vt:lpstr>
      <vt:lpstr>Art. 4 of the law 354/1975</vt:lpstr>
      <vt:lpstr>Presentazione standard di PowerPoint</vt:lpstr>
      <vt:lpstr>Presentazione standard di PowerPoint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PRINCIPLES OF PENITENTIARY LAW</dc:title>
  <dc:creator>CHIARA BASSANESE</dc:creator>
  <cp:lastModifiedBy>m h</cp:lastModifiedBy>
  <cp:revision>11</cp:revision>
  <dcterms:created xsi:type="dcterms:W3CDTF">2019-04-22T19:25:02Z</dcterms:created>
  <dcterms:modified xsi:type="dcterms:W3CDTF">2019-04-29T11:20:14Z</dcterms:modified>
</cp:coreProperties>
</file>