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310" r:id="rId5"/>
    <p:sldId id="259" r:id="rId6"/>
    <p:sldId id="296" r:id="rId7"/>
    <p:sldId id="297" r:id="rId8"/>
    <p:sldId id="298" r:id="rId9"/>
    <p:sldId id="313" r:id="rId10"/>
    <p:sldId id="301" r:id="rId11"/>
    <p:sldId id="302" r:id="rId12"/>
    <p:sldId id="303" r:id="rId13"/>
    <p:sldId id="305" r:id="rId14"/>
    <p:sldId id="307" r:id="rId15"/>
    <p:sldId id="304" r:id="rId16"/>
    <p:sldId id="306" r:id="rId17"/>
    <p:sldId id="314" r:id="rId18"/>
    <p:sldId id="309" r:id="rId19"/>
    <p:sldId id="311" r:id="rId20"/>
    <p:sldId id="312" r:id="rId2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CF"/>
    <a:srgbClr val="0E2090"/>
    <a:srgbClr val="CD0BCB"/>
    <a:srgbClr val="00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6" autoAdjust="0"/>
    <p:restoredTop sz="94683" autoAdjust="0"/>
  </p:normalViewPr>
  <p:slideViewPr>
    <p:cSldViewPr snapToGrid="0" snapToObjects="1">
      <p:cViewPr>
        <p:scale>
          <a:sx n="100" d="100"/>
          <a:sy n="100" d="100"/>
        </p:scale>
        <p:origin x="-11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5ACD8-0867-8B4D-9C28-32C88CDF5BEF}" type="datetimeFigureOut">
              <a:rPr lang="it-IT" smtClean="0"/>
              <a:t>06/06/15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6888B-15D4-1D4B-929D-01F465F7DD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863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D5F9-96AA-9244-8DA6-B28E0C325449}" type="datetimeFigureOut">
              <a:rPr lang="it-IT" smtClean="0"/>
              <a:t>06/06/15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5822-8855-6C42-B30A-F0135BEC3C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6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D5F9-96AA-9244-8DA6-B28E0C325449}" type="datetimeFigureOut">
              <a:rPr lang="it-IT" smtClean="0"/>
              <a:t>06/06/15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5822-8855-6C42-B30A-F0135BEC3C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7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D5F9-96AA-9244-8DA6-B28E0C325449}" type="datetimeFigureOut">
              <a:rPr lang="it-IT" smtClean="0"/>
              <a:t>06/06/15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5822-8855-6C42-B30A-F0135BEC3C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920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D5F9-96AA-9244-8DA6-B28E0C325449}" type="datetimeFigureOut">
              <a:rPr lang="it-IT" smtClean="0"/>
              <a:t>06/06/15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5822-8855-6C42-B30A-F0135BEC3C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68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D5F9-96AA-9244-8DA6-B28E0C325449}" type="datetimeFigureOut">
              <a:rPr lang="it-IT" smtClean="0"/>
              <a:t>06/06/15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5822-8855-6C42-B30A-F0135BEC3C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254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D5F9-96AA-9244-8DA6-B28E0C325449}" type="datetimeFigureOut">
              <a:rPr lang="it-IT" smtClean="0"/>
              <a:t>06/06/15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5822-8855-6C42-B30A-F0135BEC3C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50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D5F9-96AA-9244-8DA6-B28E0C325449}" type="datetimeFigureOut">
              <a:rPr lang="it-IT" smtClean="0"/>
              <a:t>06/06/15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5822-8855-6C42-B30A-F0135BEC3C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6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D5F9-96AA-9244-8DA6-B28E0C325449}" type="datetimeFigureOut">
              <a:rPr lang="it-IT" smtClean="0"/>
              <a:t>06/06/15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5822-8855-6C42-B30A-F0135BEC3C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80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D5F9-96AA-9244-8DA6-B28E0C325449}" type="datetimeFigureOut">
              <a:rPr lang="it-IT" smtClean="0"/>
              <a:t>06/06/15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5822-8855-6C42-B30A-F0135BEC3C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82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D5F9-96AA-9244-8DA6-B28E0C325449}" type="datetimeFigureOut">
              <a:rPr lang="it-IT" smtClean="0"/>
              <a:t>06/06/15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5822-8855-6C42-B30A-F0135BEC3C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65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D5F9-96AA-9244-8DA6-B28E0C325449}" type="datetimeFigureOut">
              <a:rPr lang="it-IT" smtClean="0"/>
              <a:t>06/06/15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5822-8855-6C42-B30A-F0135BEC3C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21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8D5F9-96AA-9244-8DA6-B28E0C325449}" type="datetimeFigureOut">
              <a:rPr lang="it-IT" smtClean="0"/>
              <a:t>06/06/15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65822-8855-6C42-B30A-F0135BEC3C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50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8800" y="1460500"/>
            <a:ext cx="8001000" cy="5029200"/>
          </a:xfrm>
          <a:prstGeom prst="rect">
            <a:avLst/>
          </a:prstGeom>
          <a:solidFill>
            <a:srgbClr val="D9D9D9">
              <a:alpha val="7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4"/>
          <p:cNvSpPr txBox="1"/>
          <p:nvPr/>
        </p:nvSpPr>
        <p:spPr>
          <a:xfrm>
            <a:off x="2126352" y="738776"/>
            <a:ext cx="511264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Comic Sans MS"/>
                <a:cs typeface="Comic Sans MS"/>
              </a:rPr>
              <a:t>Equazioni di rette nel piano cartesiano</a:t>
            </a:r>
          </a:p>
        </p:txBody>
      </p:sp>
      <p:grpSp>
        <p:nvGrpSpPr>
          <p:cNvPr id="13" name="Gruppo 2"/>
          <p:cNvGrpSpPr/>
          <p:nvPr/>
        </p:nvGrpSpPr>
        <p:grpSpPr>
          <a:xfrm>
            <a:off x="0" y="287869"/>
            <a:ext cx="9144000" cy="81937"/>
            <a:chOff x="0" y="287869"/>
            <a:chExt cx="9144000" cy="81937"/>
          </a:xfrm>
        </p:grpSpPr>
        <p:cxnSp>
          <p:nvCxnSpPr>
            <p:cNvPr id="14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E46C0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o 2"/>
          <p:cNvGrpSpPr/>
          <p:nvPr/>
        </p:nvGrpSpPr>
        <p:grpSpPr>
          <a:xfrm>
            <a:off x="0" y="6604006"/>
            <a:ext cx="9144000" cy="81937"/>
            <a:chOff x="0" y="287869"/>
            <a:chExt cx="9144000" cy="81937"/>
          </a:xfrm>
        </p:grpSpPr>
        <p:cxnSp>
          <p:nvCxnSpPr>
            <p:cNvPr id="17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E46C0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E46C0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sellaDiTesto 13"/>
          <p:cNvSpPr txBox="1"/>
          <p:nvPr/>
        </p:nvSpPr>
        <p:spPr>
          <a:xfrm>
            <a:off x="-1" y="13838"/>
            <a:ext cx="205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Simulazione – TFA 2015</a:t>
            </a:r>
            <a:endParaRPr lang="it-IT" sz="1200" dirty="0">
              <a:latin typeface="Comic Sans MS"/>
              <a:cs typeface="Comic Sans MS"/>
            </a:endParaRPr>
          </a:p>
        </p:txBody>
      </p:sp>
      <p:sp>
        <p:nvSpPr>
          <p:cNvPr id="20" name="CasellaDiTesto 13"/>
          <p:cNvSpPr txBox="1"/>
          <p:nvPr/>
        </p:nvSpPr>
        <p:spPr>
          <a:xfrm>
            <a:off x="7686503" y="92807"/>
            <a:ext cx="1254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Beatrice Rossi</a:t>
            </a:r>
            <a:endParaRPr lang="it-IT" sz="1200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727200"/>
            <a:ext cx="6629400" cy="462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003" y="2286000"/>
            <a:ext cx="29210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458495" y="914401"/>
            <a:ext cx="8296038" cy="5029196"/>
            <a:chOff x="1303868" y="1540929"/>
            <a:chExt cx="6536266" cy="4402667"/>
          </a:xfrm>
        </p:grpSpPr>
        <p:sp>
          <p:nvSpPr>
            <p:cNvPr id="23" name="Rettangolo 22"/>
            <p:cNvSpPr/>
            <p:nvPr/>
          </p:nvSpPr>
          <p:spPr>
            <a:xfrm>
              <a:off x="1303868" y="1540929"/>
              <a:ext cx="6536266" cy="4402667"/>
            </a:xfrm>
            <a:prstGeom prst="rect">
              <a:avLst/>
            </a:prstGeom>
            <a:solidFill>
              <a:schemeClr val="bg1">
                <a:lumMod val="85000"/>
                <a:alpha val="49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3565500" y="1697230"/>
              <a:ext cx="2208784" cy="269435"/>
            </a:xfrm>
            <a:prstGeom prst="rect">
              <a:avLst/>
            </a:prstGeom>
            <a:solidFill>
              <a:srgbClr val="8EB4E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latin typeface="Comic Sans MS"/>
                  <a:cs typeface="Comic Sans MS"/>
                </a:rPr>
                <a:t>Svolgimento </a:t>
              </a:r>
              <a:r>
                <a:rPr lang="it-IT" sz="1400" b="1" dirty="0" err="1" smtClean="0">
                  <a:latin typeface="Comic Sans MS"/>
                  <a:cs typeface="Comic Sans MS"/>
                </a:rPr>
                <a:t>dell’attivita’</a:t>
              </a:r>
              <a:r>
                <a:rPr lang="it-IT" sz="1400" b="1" dirty="0" smtClean="0">
                  <a:latin typeface="Comic Sans MS"/>
                  <a:cs typeface="Comic Sans MS"/>
                </a:rPr>
                <a:t> (1 h)</a:t>
              </a:r>
              <a:endParaRPr lang="it-IT" sz="14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49" name="Gruppo 2"/>
          <p:cNvGrpSpPr/>
          <p:nvPr/>
        </p:nvGrpSpPr>
        <p:grpSpPr>
          <a:xfrm>
            <a:off x="0" y="287869"/>
            <a:ext cx="9144000" cy="81937"/>
            <a:chOff x="0" y="287869"/>
            <a:chExt cx="9144000" cy="81937"/>
          </a:xfrm>
        </p:grpSpPr>
        <p:cxnSp>
          <p:nvCxnSpPr>
            <p:cNvPr id="50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CasellaDiTesto 13"/>
          <p:cNvSpPr txBox="1"/>
          <p:nvPr/>
        </p:nvSpPr>
        <p:spPr>
          <a:xfrm>
            <a:off x="-1" y="13838"/>
            <a:ext cx="205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Simulazione – TFA 2015</a:t>
            </a:r>
            <a:endParaRPr lang="it-IT" sz="1200" dirty="0">
              <a:latin typeface="Comic Sans MS"/>
              <a:cs typeface="Comic Sans MS"/>
            </a:endParaRPr>
          </a:p>
        </p:txBody>
      </p:sp>
      <p:sp>
        <p:nvSpPr>
          <p:cNvPr id="53" name="CasellaDiTesto 13"/>
          <p:cNvSpPr txBox="1"/>
          <p:nvPr/>
        </p:nvSpPr>
        <p:spPr>
          <a:xfrm>
            <a:off x="7686503" y="92807"/>
            <a:ext cx="1254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Beatrice Rossi</a:t>
            </a:r>
            <a:endParaRPr lang="it-IT" sz="1200" dirty="0">
              <a:latin typeface="Comic Sans MS"/>
              <a:cs typeface="Comic Sans MS"/>
            </a:endParaRPr>
          </a:p>
        </p:txBody>
      </p:sp>
      <p:grpSp>
        <p:nvGrpSpPr>
          <p:cNvPr id="54" name="Gruppo 2"/>
          <p:cNvGrpSpPr/>
          <p:nvPr/>
        </p:nvGrpSpPr>
        <p:grpSpPr>
          <a:xfrm>
            <a:off x="0" y="6604006"/>
            <a:ext cx="9144000" cy="81937"/>
            <a:chOff x="0" y="287869"/>
            <a:chExt cx="9144000" cy="81937"/>
          </a:xfrm>
        </p:grpSpPr>
        <p:cxnSp>
          <p:nvCxnSpPr>
            <p:cNvPr id="55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sellaDiTesto 7"/>
          <p:cNvSpPr txBox="1"/>
          <p:nvPr/>
        </p:nvSpPr>
        <p:spPr>
          <a:xfrm>
            <a:off x="653569" y="1864826"/>
            <a:ext cx="7856440" cy="3754874"/>
          </a:xfrm>
          <a:prstGeom prst="rect">
            <a:avLst/>
          </a:prstGeom>
          <a:solidFill>
            <a:srgbClr val="8EB4E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latin typeface="Comic Sans MS"/>
                <a:cs typeface="Comic Sans MS"/>
              </a:rPr>
              <a:t>Lavoro in gruppi di 4-5 persone (4 gruppi). In ogni gruppo vengono assegnati dei ruoli precisi a ogni allievo:</a:t>
            </a:r>
          </a:p>
          <a:p>
            <a:pPr algn="just"/>
            <a:endParaRPr lang="it-IT" sz="1400" dirty="0">
              <a:latin typeface="Comic Sans MS"/>
              <a:cs typeface="Comic Sans MS"/>
            </a:endParaRPr>
          </a:p>
          <a:p>
            <a:pPr algn="just"/>
            <a:r>
              <a:rPr lang="it-IT" sz="1400" dirty="0" smtClean="0">
                <a:latin typeface="Comic Sans MS"/>
                <a:cs typeface="Comic Sans MS"/>
              </a:rPr>
              <a:t>. </a:t>
            </a:r>
            <a:r>
              <a:rPr lang="it-IT" sz="1400" b="1" dirty="0" smtClean="0">
                <a:latin typeface="Comic Sans MS"/>
                <a:cs typeface="Comic Sans MS"/>
              </a:rPr>
              <a:t>Scrivano</a:t>
            </a:r>
            <a:r>
              <a:rPr lang="it-IT" sz="1400" dirty="0" smtClean="0">
                <a:latin typeface="Comic Sans MS"/>
                <a:cs typeface="Comic Sans MS"/>
              </a:rPr>
              <a:t> (raccoglie i dati)</a:t>
            </a:r>
          </a:p>
          <a:p>
            <a:pPr algn="just"/>
            <a:endParaRPr lang="it-IT" sz="1400" dirty="0" smtClean="0">
              <a:latin typeface="Comic Sans MS"/>
              <a:cs typeface="Comic Sans MS"/>
            </a:endParaRPr>
          </a:p>
          <a:p>
            <a:pPr algn="just"/>
            <a:r>
              <a:rPr lang="it-IT" sz="1400" dirty="0">
                <a:latin typeface="Comic Sans MS"/>
                <a:cs typeface="Comic Sans MS"/>
              </a:rPr>
              <a:t>. </a:t>
            </a:r>
            <a:r>
              <a:rPr lang="it-IT" sz="1400" b="1" dirty="0" smtClean="0">
                <a:latin typeface="Comic Sans MS"/>
                <a:cs typeface="Comic Sans MS"/>
              </a:rPr>
              <a:t>Tecnico</a:t>
            </a:r>
            <a:r>
              <a:rPr lang="it-IT" sz="1400" dirty="0" smtClean="0">
                <a:latin typeface="Comic Sans MS"/>
                <a:cs typeface="Comic Sans MS"/>
              </a:rPr>
              <a:t> </a:t>
            </a:r>
            <a:r>
              <a:rPr lang="it-IT" sz="1400" dirty="0">
                <a:latin typeface="Comic Sans MS"/>
                <a:cs typeface="Comic Sans MS"/>
              </a:rPr>
              <a:t>(si </a:t>
            </a:r>
            <a:r>
              <a:rPr lang="it-IT" sz="1400" dirty="0" smtClean="0">
                <a:latin typeface="Comic Sans MS"/>
                <a:cs typeface="Comic Sans MS"/>
              </a:rPr>
              <a:t>occupa dell’organizzazione dell’esperimento)</a:t>
            </a:r>
          </a:p>
          <a:p>
            <a:pPr algn="just"/>
            <a:endParaRPr lang="it-IT" sz="1400" dirty="0">
              <a:latin typeface="Comic Sans MS"/>
              <a:cs typeface="Comic Sans MS"/>
            </a:endParaRPr>
          </a:p>
          <a:p>
            <a:pPr algn="just"/>
            <a:r>
              <a:rPr lang="it-IT" sz="1400" dirty="0" smtClean="0">
                <a:latin typeface="Comic Sans MS"/>
                <a:cs typeface="Comic Sans MS"/>
              </a:rPr>
              <a:t>. </a:t>
            </a:r>
            <a:r>
              <a:rPr lang="it-IT" sz="1400" b="1" dirty="0" smtClean="0">
                <a:latin typeface="Comic Sans MS"/>
                <a:cs typeface="Comic Sans MS"/>
              </a:rPr>
              <a:t>Misuratore 1</a:t>
            </a:r>
            <a:r>
              <a:rPr lang="it-IT" sz="1400" dirty="0" smtClean="0">
                <a:latin typeface="Comic Sans MS"/>
                <a:cs typeface="Comic Sans MS"/>
              </a:rPr>
              <a:t> (misura la massa e volume dei liquidi)</a:t>
            </a:r>
          </a:p>
          <a:p>
            <a:pPr algn="just"/>
            <a:endParaRPr lang="it-IT" sz="1400" dirty="0">
              <a:latin typeface="Comic Sans MS"/>
              <a:cs typeface="Comic Sans MS"/>
            </a:endParaRPr>
          </a:p>
          <a:p>
            <a:pPr algn="just"/>
            <a:r>
              <a:rPr lang="it-IT" sz="1400" dirty="0" smtClean="0">
                <a:latin typeface="Comic Sans MS"/>
                <a:cs typeface="Comic Sans MS"/>
              </a:rPr>
              <a:t>. </a:t>
            </a:r>
            <a:r>
              <a:rPr lang="it-IT" sz="1400" b="1" dirty="0" smtClean="0">
                <a:latin typeface="Comic Sans MS"/>
                <a:cs typeface="Comic Sans MS"/>
              </a:rPr>
              <a:t>Misuratore 2</a:t>
            </a:r>
            <a:r>
              <a:rPr lang="it-IT" sz="1400" dirty="0" smtClean="0">
                <a:latin typeface="Comic Sans MS"/>
                <a:cs typeface="Comic Sans MS"/>
              </a:rPr>
              <a:t> (misura massa e volume della sostanza solida)</a:t>
            </a:r>
          </a:p>
          <a:p>
            <a:pPr algn="just"/>
            <a:endParaRPr lang="it-IT" sz="1400" dirty="0">
              <a:latin typeface="Comic Sans MS"/>
              <a:cs typeface="Comic Sans MS"/>
            </a:endParaRPr>
          </a:p>
          <a:p>
            <a:pPr algn="just"/>
            <a:r>
              <a:rPr lang="it-IT" sz="1400" u="sng" dirty="0" smtClean="0">
                <a:latin typeface="Comic Sans MS"/>
                <a:cs typeface="Comic Sans MS"/>
              </a:rPr>
              <a:t>Tutti devono collaborare, scrivere correttamente i dati sul quaderno</a:t>
            </a:r>
            <a:r>
              <a:rPr lang="it-IT" sz="1400" dirty="0" smtClean="0">
                <a:latin typeface="Comic Sans MS"/>
                <a:cs typeface="Comic Sans MS"/>
              </a:rPr>
              <a:t>. </a:t>
            </a:r>
          </a:p>
          <a:p>
            <a:pPr algn="just"/>
            <a:endParaRPr lang="it-IT" sz="1400" dirty="0">
              <a:latin typeface="Comic Sans MS"/>
              <a:cs typeface="Comic Sans MS"/>
            </a:endParaRPr>
          </a:p>
          <a:p>
            <a:pPr algn="just"/>
            <a:r>
              <a:rPr lang="it-IT" sz="1400" dirty="0" smtClean="0">
                <a:latin typeface="Comic Sans MS"/>
                <a:cs typeface="Comic Sans MS"/>
              </a:rPr>
              <a:t>La rielaborazione dei dati </a:t>
            </a:r>
            <a:r>
              <a:rPr lang="it-IT" sz="1400" dirty="0" err="1" smtClean="0">
                <a:latin typeface="Comic Sans MS"/>
                <a:cs typeface="Comic Sans MS"/>
              </a:rPr>
              <a:t>dovra’</a:t>
            </a:r>
            <a:r>
              <a:rPr lang="it-IT" sz="1400" dirty="0" smtClean="0">
                <a:latin typeface="Comic Sans MS"/>
                <a:cs typeface="Comic Sans MS"/>
              </a:rPr>
              <a:t> essere completata a casa. Si lascia un quesito!</a:t>
            </a:r>
          </a:p>
          <a:p>
            <a:pPr algn="just"/>
            <a:endParaRPr lang="it-IT" sz="1400" dirty="0">
              <a:latin typeface="Comic Sans MS"/>
              <a:cs typeface="Comic Sans MS"/>
            </a:endParaRPr>
          </a:p>
          <a:p>
            <a:pPr algn="just"/>
            <a:r>
              <a:rPr lang="it-IT" sz="1400" dirty="0" smtClean="0">
                <a:latin typeface="Comic Sans MS"/>
                <a:cs typeface="Comic Sans MS"/>
              </a:rPr>
              <a:t>La relazione fra massa e volume </a:t>
            </a:r>
            <a:r>
              <a:rPr lang="it-IT" sz="1400" dirty="0" err="1" smtClean="0">
                <a:latin typeface="Comic Sans MS"/>
                <a:cs typeface="Comic Sans MS"/>
              </a:rPr>
              <a:t>e’</a:t>
            </a:r>
            <a:r>
              <a:rPr lang="it-IT" sz="1400" dirty="0">
                <a:latin typeface="Comic Sans MS"/>
                <a:cs typeface="Comic Sans MS"/>
              </a:rPr>
              <a:t> </a:t>
            </a:r>
            <a:r>
              <a:rPr lang="it-IT" sz="1400" dirty="0" smtClean="0">
                <a:latin typeface="Comic Sans MS"/>
                <a:cs typeface="Comic Sans MS"/>
              </a:rPr>
              <a:t>di </a:t>
            </a:r>
            <a:r>
              <a:rPr lang="it-IT" sz="1400" dirty="0" err="1" smtClean="0">
                <a:latin typeface="Comic Sans MS"/>
                <a:cs typeface="Comic Sans MS"/>
              </a:rPr>
              <a:t>proporzionalita’</a:t>
            </a:r>
            <a:r>
              <a:rPr lang="it-IT" sz="1400" dirty="0" smtClean="0">
                <a:latin typeface="Comic Sans MS"/>
                <a:cs typeface="Comic Sans MS"/>
              </a:rPr>
              <a:t> inversa o diretta?</a:t>
            </a:r>
            <a:endParaRPr lang="it-IT" sz="1400" dirty="0">
              <a:latin typeface="Comic Sans MS"/>
              <a:cs typeface="Comic Sans MS"/>
            </a:endParaRPr>
          </a:p>
          <a:p>
            <a:pPr algn="just"/>
            <a:endParaRPr lang="it-IT" sz="1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82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458495" y="914400"/>
            <a:ext cx="8296038" cy="5448299"/>
            <a:chOff x="1303868" y="1540929"/>
            <a:chExt cx="6536266" cy="4402667"/>
          </a:xfrm>
        </p:grpSpPr>
        <p:sp>
          <p:nvSpPr>
            <p:cNvPr id="23" name="Rettangolo 22"/>
            <p:cNvSpPr/>
            <p:nvPr/>
          </p:nvSpPr>
          <p:spPr>
            <a:xfrm>
              <a:off x="1303868" y="1540929"/>
              <a:ext cx="6536266" cy="4402667"/>
            </a:xfrm>
            <a:prstGeom prst="rect">
              <a:avLst/>
            </a:prstGeom>
            <a:solidFill>
              <a:schemeClr val="bg1">
                <a:lumMod val="85000"/>
                <a:alpha val="49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3565500" y="1697230"/>
              <a:ext cx="1790849" cy="269435"/>
            </a:xfrm>
            <a:prstGeom prst="rect">
              <a:avLst/>
            </a:prstGeom>
            <a:solidFill>
              <a:srgbClr val="8EB4E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/>
                  <a:cs typeface="Comic Sans MS"/>
                </a:rPr>
                <a:t>Attivita’</a:t>
              </a:r>
              <a:r>
                <a:rPr lang="it-IT" sz="1400" b="1" dirty="0" smtClean="0">
                  <a:latin typeface="Comic Sans MS"/>
                  <a:cs typeface="Comic Sans MS"/>
                </a:rPr>
                <a:t> Didattica (1 h)</a:t>
              </a:r>
              <a:endParaRPr lang="it-IT" sz="14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49" name="Gruppo 2"/>
          <p:cNvGrpSpPr/>
          <p:nvPr/>
        </p:nvGrpSpPr>
        <p:grpSpPr>
          <a:xfrm>
            <a:off x="0" y="287869"/>
            <a:ext cx="9144000" cy="81937"/>
            <a:chOff x="0" y="287869"/>
            <a:chExt cx="9144000" cy="81937"/>
          </a:xfrm>
        </p:grpSpPr>
        <p:cxnSp>
          <p:nvCxnSpPr>
            <p:cNvPr id="50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CasellaDiTesto 13"/>
          <p:cNvSpPr txBox="1"/>
          <p:nvPr/>
        </p:nvSpPr>
        <p:spPr>
          <a:xfrm>
            <a:off x="-1" y="13838"/>
            <a:ext cx="205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Simulazione – TFA 2015</a:t>
            </a:r>
            <a:endParaRPr lang="it-IT" sz="1200" dirty="0">
              <a:latin typeface="Comic Sans MS"/>
              <a:cs typeface="Comic Sans MS"/>
            </a:endParaRPr>
          </a:p>
        </p:txBody>
      </p:sp>
      <p:sp>
        <p:nvSpPr>
          <p:cNvPr id="53" name="CasellaDiTesto 13"/>
          <p:cNvSpPr txBox="1"/>
          <p:nvPr/>
        </p:nvSpPr>
        <p:spPr>
          <a:xfrm>
            <a:off x="7686503" y="92807"/>
            <a:ext cx="1254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Beatrice Rossi</a:t>
            </a:r>
            <a:endParaRPr lang="it-IT" sz="1200" dirty="0">
              <a:latin typeface="Comic Sans MS"/>
              <a:cs typeface="Comic Sans MS"/>
            </a:endParaRPr>
          </a:p>
        </p:txBody>
      </p:sp>
      <p:grpSp>
        <p:nvGrpSpPr>
          <p:cNvPr id="54" name="Gruppo 2"/>
          <p:cNvGrpSpPr/>
          <p:nvPr/>
        </p:nvGrpSpPr>
        <p:grpSpPr>
          <a:xfrm>
            <a:off x="0" y="6604006"/>
            <a:ext cx="9144000" cy="81937"/>
            <a:chOff x="0" y="287869"/>
            <a:chExt cx="9144000" cy="81937"/>
          </a:xfrm>
        </p:grpSpPr>
        <p:cxnSp>
          <p:nvCxnSpPr>
            <p:cNvPr id="55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sellaDiTesto 7"/>
          <p:cNvSpPr txBox="1"/>
          <p:nvPr/>
        </p:nvSpPr>
        <p:spPr>
          <a:xfrm>
            <a:off x="653569" y="1547326"/>
            <a:ext cx="7856440" cy="4678203"/>
          </a:xfrm>
          <a:prstGeom prst="rect">
            <a:avLst/>
          </a:prstGeom>
          <a:solidFill>
            <a:srgbClr val="8EB4E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Comic Sans MS"/>
                <a:cs typeface="Comic Sans MS"/>
              </a:rPr>
              <a:t>Riflessione e discussione dei risultati ottenuti mediante la costruzione di tabelle e grafici </a:t>
            </a:r>
            <a:r>
              <a:rPr lang="it-IT" sz="1400" dirty="0" err="1" smtClean="0">
                <a:latin typeface="Comic Sans MS"/>
                <a:cs typeface="Comic Sans MS"/>
              </a:rPr>
              <a:t>eventualemnte</a:t>
            </a:r>
            <a:r>
              <a:rPr lang="it-IT" sz="1400" dirty="0" smtClean="0">
                <a:latin typeface="Comic Sans MS"/>
                <a:cs typeface="Comic Sans MS"/>
              </a:rPr>
              <a:t> con l’utilizzo del programma </a:t>
            </a:r>
            <a:r>
              <a:rPr lang="it-IT" sz="1400" dirty="0" err="1" smtClean="0">
                <a:latin typeface="Comic Sans MS"/>
                <a:cs typeface="Comic Sans MS"/>
              </a:rPr>
              <a:t>excel</a:t>
            </a:r>
            <a:r>
              <a:rPr lang="it-IT" sz="1400" dirty="0" smtClean="0">
                <a:latin typeface="Comic Sans MS"/>
                <a:cs typeface="Comic Sans MS"/>
              </a:rPr>
              <a:t> (o carta millimetrata).</a:t>
            </a:r>
          </a:p>
          <a:p>
            <a:endParaRPr lang="it-IT" sz="1400" dirty="0">
              <a:latin typeface="Comic Sans MS"/>
              <a:cs typeface="Comic Sans MS"/>
            </a:endParaRPr>
          </a:p>
          <a:p>
            <a:pPr algn="ctr"/>
            <a:r>
              <a:rPr lang="it-IT" sz="1400" b="1" dirty="0" smtClean="0">
                <a:latin typeface="Comic Sans MS"/>
                <a:cs typeface="Comic Sans MS"/>
              </a:rPr>
              <a:t>PUNTI CHIAVE</a:t>
            </a:r>
            <a:endParaRPr lang="it-IT" sz="1400" dirty="0">
              <a:latin typeface="Comic Sans MS"/>
              <a:cs typeface="Comic Sans MS"/>
            </a:endParaRPr>
          </a:p>
          <a:p>
            <a:r>
              <a:rPr lang="it-IT" sz="1400" dirty="0" smtClean="0">
                <a:latin typeface="Comic Sans MS"/>
                <a:cs typeface="Comic Sans MS"/>
              </a:rPr>
              <a:t>Riconoscere che sono in presenza di una relazione di </a:t>
            </a:r>
            <a:r>
              <a:rPr lang="it-IT" sz="1400" dirty="0" err="1" smtClean="0">
                <a:latin typeface="Comic Sans MS"/>
                <a:cs typeface="Comic Sans MS"/>
              </a:rPr>
              <a:t>proporzionalita’</a:t>
            </a:r>
            <a:r>
              <a:rPr lang="it-IT" sz="1400" dirty="0" smtClean="0">
                <a:latin typeface="Comic Sans MS"/>
                <a:cs typeface="Comic Sans MS"/>
              </a:rPr>
              <a:t> diretta. </a:t>
            </a:r>
          </a:p>
          <a:p>
            <a:endParaRPr lang="it-IT" sz="1400" dirty="0" smtClean="0">
              <a:latin typeface="Comic Sans MS"/>
              <a:cs typeface="Comic Sans MS"/>
            </a:endParaRPr>
          </a:p>
          <a:p>
            <a:r>
              <a:rPr lang="it-IT" sz="1400" dirty="0" smtClean="0">
                <a:latin typeface="Comic Sans MS"/>
                <a:cs typeface="Comic Sans MS"/>
              </a:rPr>
              <a:t>Le rette esprimono relazioni di </a:t>
            </a:r>
            <a:r>
              <a:rPr lang="it-IT" sz="1400" dirty="0" err="1" smtClean="0">
                <a:latin typeface="Comic Sans MS"/>
                <a:cs typeface="Comic Sans MS"/>
              </a:rPr>
              <a:t>proporzionalita’</a:t>
            </a:r>
            <a:r>
              <a:rPr lang="it-IT" sz="1400" dirty="0" smtClean="0">
                <a:latin typeface="Comic Sans MS"/>
                <a:cs typeface="Comic Sans MS"/>
              </a:rPr>
              <a:t> diretta.</a:t>
            </a:r>
          </a:p>
          <a:p>
            <a:endParaRPr lang="it-IT" sz="1400" dirty="0" smtClean="0">
              <a:latin typeface="Comic Sans MS"/>
              <a:cs typeface="Comic Sans MS"/>
            </a:endParaRPr>
          </a:p>
          <a:p>
            <a:r>
              <a:rPr lang="it-IT" sz="1400" dirty="0" smtClean="0">
                <a:latin typeface="Comic Sans MS"/>
                <a:cs typeface="Comic Sans MS"/>
              </a:rPr>
              <a:t>Osservare che le rette ottenute sono tutte uscenti dall’origine e che hanno una differente inclinazione (pendenza - angolo). </a:t>
            </a:r>
            <a:endParaRPr lang="it-IT" sz="1400" dirty="0">
              <a:latin typeface="Comic Sans MS"/>
              <a:cs typeface="Comic Sans MS"/>
            </a:endParaRPr>
          </a:p>
          <a:p>
            <a:endParaRPr lang="it-IT" sz="1400" dirty="0" smtClean="0">
              <a:latin typeface="Comic Sans MS"/>
              <a:cs typeface="Comic Sans MS"/>
            </a:endParaRPr>
          </a:p>
          <a:p>
            <a:endParaRPr lang="it-IT" sz="1400" dirty="0">
              <a:latin typeface="Comic Sans MS"/>
              <a:cs typeface="Comic Sans MS"/>
            </a:endParaRPr>
          </a:p>
          <a:p>
            <a:r>
              <a:rPr lang="it-IT" sz="1400" dirty="0" smtClean="0">
                <a:latin typeface="Comic Sans MS"/>
                <a:cs typeface="Comic Sans MS"/>
              </a:rPr>
              <a:t>LEGGE FISICA</a:t>
            </a:r>
            <a:r>
              <a:rPr lang="it-IT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lang="it-IT" sz="1400" dirty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it-IT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= </a:t>
            </a:r>
            <a:r>
              <a:rPr lang="it-IT" sz="14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lang="it-IT" sz="1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.V</a:t>
            </a:r>
            <a:r>
              <a:rPr lang="it-IT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r>
              <a:rPr lang="it-IT" sz="1400" dirty="0" smtClean="0">
                <a:latin typeface="Comic Sans MS"/>
                <a:cs typeface="Comic Sans MS"/>
                <a:sym typeface="Wingdings"/>
              </a:rPr>
              <a:t>    </a:t>
            </a:r>
            <a:r>
              <a:rPr lang="it-IT" sz="1400" dirty="0">
                <a:latin typeface="Comic Sans MS"/>
                <a:cs typeface="Comic Sans MS"/>
                <a:sym typeface="Wingdings"/>
              </a:rPr>
              <a:t>d</a:t>
            </a:r>
            <a:r>
              <a:rPr lang="it-IT" sz="1400" dirty="0" smtClean="0">
                <a:latin typeface="Comic Sans MS"/>
                <a:cs typeface="Comic Sans MS"/>
                <a:sym typeface="Wingdings"/>
              </a:rPr>
              <a:t>= </a:t>
            </a:r>
            <a:r>
              <a:rPr lang="it-IT" sz="1400" dirty="0">
                <a:latin typeface="Comic Sans MS"/>
                <a:cs typeface="Comic Sans MS"/>
                <a:sym typeface="Wingdings"/>
              </a:rPr>
              <a:t>m</a:t>
            </a:r>
            <a:r>
              <a:rPr lang="it-IT" sz="1400" dirty="0" smtClean="0">
                <a:latin typeface="Comic Sans MS"/>
                <a:cs typeface="Comic Sans MS"/>
                <a:sym typeface="Wingdings"/>
              </a:rPr>
              <a:t>/V (calcolo delle </a:t>
            </a:r>
            <a:r>
              <a:rPr lang="it-IT" sz="1400" dirty="0" err="1" smtClean="0">
                <a:latin typeface="Comic Sans MS"/>
                <a:cs typeface="Comic Sans MS"/>
                <a:sym typeface="Wingdings"/>
              </a:rPr>
              <a:t>densita’</a:t>
            </a:r>
            <a:r>
              <a:rPr lang="it-IT" sz="1400" dirty="0" smtClean="0">
                <a:latin typeface="Comic Sans MS"/>
                <a:cs typeface="Comic Sans MS"/>
                <a:sym typeface="Wingdings"/>
              </a:rPr>
              <a:t>)</a:t>
            </a:r>
            <a:endParaRPr lang="it-IT" sz="1400" dirty="0" smtClean="0">
              <a:latin typeface="Comic Sans MS"/>
              <a:cs typeface="Comic Sans MS"/>
            </a:endParaRPr>
          </a:p>
          <a:p>
            <a:endParaRPr lang="it-IT" sz="1400" dirty="0">
              <a:latin typeface="Comic Sans MS"/>
              <a:cs typeface="Comic Sans MS"/>
            </a:endParaRPr>
          </a:p>
          <a:p>
            <a:r>
              <a:rPr lang="it-IT" sz="1400" dirty="0" smtClean="0">
                <a:latin typeface="Comic Sans MS"/>
                <a:cs typeface="Comic Sans MS"/>
              </a:rPr>
              <a:t>RELAZIONE FUNZIONALE</a:t>
            </a:r>
            <a:r>
              <a:rPr lang="it-IT" dirty="0" smtClean="0">
                <a:latin typeface="Comic Sans MS"/>
                <a:cs typeface="Comic Sans MS"/>
              </a:rPr>
              <a:t>:</a:t>
            </a: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  y = </a:t>
            </a:r>
            <a:r>
              <a:rPr lang="it-IT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kx</a:t>
            </a: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endParaRPr lang="it-IT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it-IT" sz="1400" dirty="0" smtClean="0">
              <a:latin typeface="Comic Sans MS"/>
              <a:cs typeface="Comic Sans MS"/>
            </a:endParaRPr>
          </a:p>
          <a:p>
            <a:r>
              <a:rPr lang="it-IT" sz="1400" dirty="0" smtClean="0">
                <a:latin typeface="Comic Sans MS"/>
                <a:cs typeface="Comic Sans MS"/>
              </a:rPr>
              <a:t>Definizioni: x: variabile indipendente</a:t>
            </a:r>
          </a:p>
          <a:p>
            <a:r>
              <a:rPr lang="it-IT" sz="1400" dirty="0">
                <a:latin typeface="Comic Sans MS"/>
                <a:cs typeface="Comic Sans MS"/>
              </a:rPr>
              <a:t> </a:t>
            </a:r>
            <a:r>
              <a:rPr lang="it-IT" sz="1400" dirty="0" smtClean="0">
                <a:latin typeface="Comic Sans MS"/>
                <a:cs typeface="Comic Sans MS"/>
              </a:rPr>
              <a:t>                  y: variabile dipendente</a:t>
            </a:r>
          </a:p>
          <a:p>
            <a:r>
              <a:rPr lang="it-IT" sz="1400" dirty="0">
                <a:latin typeface="Comic Sans MS"/>
                <a:cs typeface="Comic Sans MS"/>
              </a:rPr>
              <a:t> </a:t>
            </a:r>
            <a:r>
              <a:rPr lang="it-IT" sz="1400" dirty="0" smtClean="0">
                <a:latin typeface="Comic Sans MS"/>
                <a:cs typeface="Comic Sans MS"/>
              </a:rPr>
              <a:t>                  k: coefficiente angolare (osservazione: &gt; </a:t>
            </a:r>
            <a:r>
              <a:rPr lang="it-IT" sz="1400" dirty="0" err="1" smtClean="0">
                <a:latin typeface="Comic Sans MS"/>
                <a:cs typeface="Comic Sans MS"/>
              </a:rPr>
              <a:t>e’</a:t>
            </a:r>
            <a:r>
              <a:rPr lang="it-IT" sz="1400" dirty="0" smtClean="0">
                <a:latin typeface="Comic Sans MS"/>
                <a:cs typeface="Comic Sans MS"/>
              </a:rPr>
              <a:t> K &gt; </a:t>
            </a:r>
            <a:r>
              <a:rPr lang="it-IT" sz="1400" dirty="0" err="1" smtClean="0">
                <a:latin typeface="Comic Sans MS"/>
                <a:cs typeface="Comic Sans MS"/>
              </a:rPr>
              <a:t>e’</a:t>
            </a:r>
            <a:r>
              <a:rPr lang="it-IT" sz="1400" dirty="0" smtClean="0">
                <a:latin typeface="Comic Sans MS"/>
                <a:cs typeface="Comic Sans MS"/>
              </a:rPr>
              <a:t> l’angolo formato con l’asse x).</a:t>
            </a:r>
          </a:p>
          <a:p>
            <a:endParaRPr lang="it-IT" sz="1400" b="1" dirty="0" smtClean="0">
              <a:latin typeface="Comic Sans MS"/>
              <a:cs typeface="Comic Sans MS"/>
            </a:endParaRPr>
          </a:p>
          <a:p>
            <a:r>
              <a:rPr lang="it-IT" sz="1400" b="1" dirty="0" smtClean="0">
                <a:latin typeface="Comic Sans MS"/>
                <a:cs typeface="Comic Sans MS"/>
              </a:rPr>
              <a:t>Verifica: </a:t>
            </a:r>
            <a:r>
              <a:rPr lang="it-IT" sz="1400" dirty="0" smtClean="0">
                <a:latin typeface="Comic Sans MS"/>
                <a:cs typeface="Comic Sans MS"/>
              </a:rPr>
              <a:t>produzione di un elaborato sull’esperienza fatta in classe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94815" y="3613645"/>
            <a:ext cx="45867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/>
              <a:t>m</a:t>
            </a:r>
            <a:r>
              <a:rPr lang="en-US" sz="1000" b="1" dirty="0" smtClean="0"/>
              <a:t> (g)</a:t>
            </a:r>
            <a:endParaRPr lang="en-US" sz="1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90959" y="5167110"/>
            <a:ext cx="50526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/>
              <a:t>V</a:t>
            </a:r>
            <a:r>
              <a:rPr lang="en-US" sz="1000" b="1" dirty="0" smtClean="0"/>
              <a:t> (ml)</a:t>
            </a:r>
            <a:endParaRPr lang="en-US" sz="1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8580"/>
          <a:stretch/>
        </p:blipFill>
        <p:spPr>
          <a:xfrm>
            <a:off x="6094933" y="3593205"/>
            <a:ext cx="214632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9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458495" y="914401"/>
            <a:ext cx="8296038" cy="5029196"/>
            <a:chOff x="1303868" y="1540929"/>
            <a:chExt cx="6536266" cy="4402667"/>
          </a:xfrm>
        </p:grpSpPr>
        <p:sp>
          <p:nvSpPr>
            <p:cNvPr id="23" name="Rettangolo 22"/>
            <p:cNvSpPr/>
            <p:nvPr/>
          </p:nvSpPr>
          <p:spPr>
            <a:xfrm>
              <a:off x="1303868" y="1540929"/>
              <a:ext cx="6536266" cy="4402667"/>
            </a:xfrm>
            <a:prstGeom prst="rect">
              <a:avLst/>
            </a:prstGeom>
            <a:solidFill>
              <a:schemeClr val="bg1">
                <a:lumMod val="85000"/>
                <a:alpha val="49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3125236" y="1697230"/>
              <a:ext cx="2372960" cy="269435"/>
            </a:xfrm>
            <a:prstGeom prst="rect">
              <a:avLst/>
            </a:prstGeom>
            <a:solidFill>
              <a:srgbClr val="8EB4E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/>
                  <a:cs typeface="Comic Sans MS"/>
                </a:rPr>
                <a:t>Attivita’</a:t>
              </a:r>
              <a:r>
                <a:rPr lang="it-IT" sz="1400" b="1" dirty="0" smtClean="0">
                  <a:latin typeface="Comic Sans MS"/>
                  <a:cs typeface="Comic Sans MS"/>
                </a:rPr>
                <a:t> Didattica proposta (2h)</a:t>
              </a:r>
              <a:endParaRPr lang="it-IT" sz="14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49" name="Gruppo 2"/>
          <p:cNvGrpSpPr/>
          <p:nvPr/>
        </p:nvGrpSpPr>
        <p:grpSpPr>
          <a:xfrm>
            <a:off x="0" y="287869"/>
            <a:ext cx="9144000" cy="81937"/>
            <a:chOff x="0" y="287869"/>
            <a:chExt cx="9144000" cy="81937"/>
          </a:xfrm>
        </p:grpSpPr>
        <p:cxnSp>
          <p:nvCxnSpPr>
            <p:cNvPr id="50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CasellaDiTesto 13"/>
          <p:cNvSpPr txBox="1"/>
          <p:nvPr/>
        </p:nvSpPr>
        <p:spPr>
          <a:xfrm>
            <a:off x="-1" y="13838"/>
            <a:ext cx="205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Simulazione – TFA 2015</a:t>
            </a:r>
            <a:endParaRPr lang="it-IT" sz="1200" dirty="0">
              <a:latin typeface="Comic Sans MS"/>
              <a:cs typeface="Comic Sans MS"/>
            </a:endParaRPr>
          </a:p>
        </p:txBody>
      </p:sp>
      <p:sp>
        <p:nvSpPr>
          <p:cNvPr id="53" name="CasellaDiTesto 13"/>
          <p:cNvSpPr txBox="1"/>
          <p:nvPr/>
        </p:nvSpPr>
        <p:spPr>
          <a:xfrm>
            <a:off x="7686503" y="92807"/>
            <a:ext cx="1254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Beatrice Rossi</a:t>
            </a:r>
            <a:endParaRPr lang="it-IT" sz="1200" dirty="0">
              <a:latin typeface="Comic Sans MS"/>
              <a:cs typeface="Comic Sans MS"/>
            </a:endParaRPr>
          </a:p>
        </p:txBody>
      </p:sp>
      <p:grpSp>
        <p:nvGrpSpPr>
          <p:cNvPr id="54" name="Gruppo 2"/>
          <p:cNvGrpSpPr/>
          <p:nvPr/>
        </p:nvGrpSpPr>
        <p:grpSpPr>
          <a:xfrm>
            <a:off x="0" y="6604006"/>
            <a:ext cx="9144000" cy="81937"/>
            <a:chOff x="0" y="287869"/>
            <a:chExt cx="9144000" cy="81937"/>
          </a:xfrm>
        </p:grpSpPr>
        <p:cxnSp>
          <p:nvCxnSpPr>
            <p:cNvPr id="55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asellaDiTesto 7"/>
          <p:cNvSpPr txBox="1"/>
          <p:nvPr/>
        </p:nvSpPr>
        <p:spPr>
          <a:xfrm>
            <a:off x="678969" y="1750526"/>
            <a:ext cx="7856440" cy="2246769"/>
          </a:xfrm>
          <a:prstGeom prst="rect">
            <a:avLst/>
          </a:prstGeom>
          <a:solidFill>
            <a:srgbClr val="8EB4E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Comic Sans MS"/>
                <a:cs typeface="Comic Sans MS"/>
              </a:rPr>
              <a:t>Fase1:</a:t>
            </a:r>
            <a:r>
              <a:rPr lang="it-IT" sz="1400" dirty="0" smtClean="0">
                <a:latin typeface="Comic Sans MS"/>
                <a:cs typeface="Comic Sans MS"/>
              </a:rPr>
              <a:t> Manipoliamo le rette nel piano cartesiano.</a:t>
            </a:r>
          </a:p>
          <a:p>
            <a:pPr algn="just"/>
            <a:endParaRPr lang="it-IT" sz="1400" dirty="0" smtClean="0">
              <a:latin typeface="Comic Sans MS"/>
              <a:cs typeface="Comic Sans MS"/>
            </a:endParaRPr>
          </a:p>
          <a:p>
            <a:pPr algn="just"/>
            <a:r>
              <a:rPr lang="it-IT" sz="1400" dirty="0">
                <a:latin typeface="Comic Sans MS"/>
                <a:cs typeface="Comic Sans MS"/>
              </a:rPr>
              <a:t> </a:t>
            </a:r>
            <a:r>
              <a:rPr lang="it-IT" sz="1400" dirty="0" smtClean="0">
                <a:latin typeface="Comic Sans MS"/>
                <a:cs typeface="Comic Sans MS"/>
              </a:rPr>
              <a:t>           Sottotitolo: Allacciate le cinture di sicurezza!!!!!</a:t>
            </a:r>
          </a:p>
          <a:p>
            <a:pPr algn="just"/>
            <a:endParaRPr lang="it-IT" sz="1400" dirty="0">
              <a:latin typeface="Comic Sans MS"/>
              <a:cs typeface="Comic Sans MS"/>
            </a:endParaRPr>
          </a:p>
          <a:p>
            <a:pPr algn="just"/>
            <a:endParaRPr lang="it-IT" sz="1400" dirty="0">
              <a:latin typeface="Comic Sans MS"/>
              <a:cs typeface="Comic Sans MS"/>
            </a:endParaRPr>
          </a:p>
          <a:p>
            <a:pPr algn="ctr"/>
            <a:endParaRPr lang="it-IT" sz="1400" u="sng" dirty="0" smtClean="0">
              <a:latin typeface="Comic Sans MS"/>
              <a:cs typeface="Comic Sans MS"/>
            </a:endParaRPr>
          </a:p>
          <a:p>
            <a:pPr algn="ctr"/>
            <a:endParaRPr lang="it-IT" sz="1400" u="sng" dirty="0">
              <a:latin typeface="Comic Sans MS"/>
              <a:cs typeface="Comic Sans MS"/>
            </a:endParaRPr>
          </a:p>
          <a:p>
            <a:pPr algn="ctr"/>
            <a:endParaRPr lang="it-IT" sz="1400" u="sng" dirty="0" smtClean="0">
              <a:latin typeface="Comic Sans MS"/>
              <a:cs typeface="Comic Sans MS"/>
            </a:endParaRPr>
          </a:p>
          <a:p>
            <a:pPr algn="ctr"/>
            <a:endParaRPr lang="it-IT" sz="1400" u="sng" dirty="0">
              <a:latin typeface="Comic Sans MS"/>
              <a:cs typeface="Comic Sans MS"/>
            </a:endParaRPr>
          </a:p>
          <a:p>
            <a:pPr algn="ctr"/>
            <a:endParaRPr lang="it-IT" sz="1400" u="sng" dirty="0" smtClean="0">
              <a:latin typeface="Comic Sans MS"/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0196" b="32157"/>
          <a:stretch/>
        </p:blipFill>
        <p:spPr>
          <a:xfrm>
            <a:off x="3149599" y="2692243"/>
            <a:ext cx="2362239" cy="889314"/>
          </a:xfrm>
          <a:prstGeom prst="rect">
            <a:avLst/>
          </a:prstGeom>
        </p:spPr>
      </p:pic>
      <p:sp>
        <p:nvSpPr>
          <p:cNvPr id="16" name="CasellaDiTesto 7"/>
          <p:cNvSpPr txBox="1"/>
          <p:nvPr/>
        </p:nvSpPr>
        <p:spPr>
          <a:xfrm>
            <a:off x="2362200" y="4239726"/>
            <a:ext cx="3556040" cy="1169551"/>
          </a:xfrm>
          <a:prstGeom prst="rect">
            <a:avLst/>
          </a:prstGeom>
          <a:solidFill>
            <a:srgbClr val="8EB4E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Comic Sans MS"/>
                <a:cs typeface="Comic Sans MS"/>
              </a:rPr>
              <a:t>Legge del moto rettilineo uniforme</a:t>
            </a:r>
            <a:endParaRPr lang="it-IT" sz="1400" b="1" dirty="0">
              <a:latin typeface="Comic Sans MS"/>
              <a:cs typeface="Comic Sans MS"/>
            </a:endParaRPr>
          </a:p>
          <a:p>
            <a:pPr algn="just"/>
            <a:endParaRPr lang="it-IT" sz="1400" dirty="0">
              <a:latin typeface="Comic Sans MS"/>
              <a:cs typeface="Comic Sans MS"/>
            </a:endParaRPr>
          </a:p>
          <a:p>
            <a:pPr algn="ctr"/>
            <a:r>
              <a:rPr lang="it-IT" sz="1400" dirty="0" err="1">
                <a:latin typeface="Comic Sans MS"/>
                <a:cs typeface="Comic Sans MS"/>
              </a:rPr>
              <a:t>s</a:t>
            </a:r>
            <a:r>
              <a:rPr lang="it-IT" sz="1400" dirty="0" smtClean="0">
                <a:latin typeface="Comic Sans MS"/>
                <a:cs typeface="Comic Sans MS"/>
              </a:rPr>
              <a:t>= </a:t>
            </a:r>
            <a:r>
              <a:rPr lang="it-IT" sz="1400" dirty="0" smtClean="0">
                <a:latin typeface="Apple Chancery"/>
                <a:cs typeface="Apple Chancery"/>
              </a:rPr>
              <a:t>V</a:t>
            </a:r>
            <a:r>
              <a:rPr lang="it-IT" sz="1400" dirty="0" smtClean="0">
                <a:latin typeface="Comic Sans MS"/>
                <a:cs typeface="Comic Sans MS"/>
              </a:rPr>
              <a:t> . t</a:t>
            </a:r>
          </a:p>
          <a:p>
            <a:pPr algn="ctr"/>
            <a:endParaRPr lang="it-IT" sz="1400" u="sng" dirty="0">
              <a:latin typeface="Comic Sans MS"/>
              <a:cs typeface="Comic Sans MS"/>
            </a:endParaRPr>
          </a:p>
          <a:p>
            <a:pPr algn="ctr"/>
            <a:r>
              <a:rPr lang="it-IT" sz="1400" u="sng" dirty="0" err="1" smtClean="0">
                <a:latin typeface="Comic Sans MS"/>
                <a:cs typeface="Comic Sans MS"/>
              </a:rPr>
              <a:t>Proporzionalita’</a:t>
            </a:r>
            <a:r>
              <a:rPr lang="it-IT" sz="1400" u="sng" dirty="0" smtClean="0">
                <a:latin typeface="Comic Sans MS"/>
                <a:cs typeface="Comic Sans MS"/>
              </a:rPr>
              <a:t> diretta</a:t>
            </a:r>
          </a:p>
        </p:txBody>
      </p:sp>
    </p:spTree>
    <p:extLst>
      <p:ext uri="{BB962C8B-B14F-4D97-AF65-F5344CB8AC3E}">
        <p14:creationId xmlns:p14="http://schemas.microsoft.com/office/powerpoint/2010/main" val="200095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458495" y="914401"/>
            <a:ext cx="8296038" cy="5029196"/>
            <a:chOff x="1303868" y="1540929"/>
            <a:chExt cx="6536266" cy="4402667"/>
          </a:xfrm>
        </p:grpSpPr>
        <p:sp>
          <p:nvSpPr>
            <p:cNvPr id="23" name="Rettangolo 22"/>
            <p:cNvSpPr/>
            <p:nvPr/>
          </p:nvSpPr>
          <p:spPr>
            <a:xfrm>
              <a:off x="1303868" y="1540929"/>
              <a:ext cx="6536266" cy="4402667"/>
            </a:xfrm>
            <a:prstGeom prst="rect">
              <a:avLst/>
            </a:prstGeom>
            <a:solidFill>
              <a:schemeClr val="bg1">
                <a:lumMod val="85000"/>
                <a:alpha val="49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3565500" y="1697230"/>
              <a:ext cx="2039980" cy="269435"/>
            </a:xfrm>
            <a:prstGeom prst="rect">
              <a:avLst/>
            </a:prstGeom>
            <a:solidFill>
              <a:srgbClr val="8EB4E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/>
                  <a:cs typeface="Comic Sans MS"/>
                </a:rPr>
                <a:t>Attivita’</a:t>
              </a:r>
              <a:r>
                <a:rPr lang="it-IT" sz="1400" b="1" dirty="0" smtClean="0">
                  <a:latin typeface="Comic Sans MS"/>
                  <a:cs typeface="Comic Sans MS"/>
                </a:rPr>
                <a:t> Didattica proposta</a:t>
              </a:r>
              <a:endParaRPr lang="it-IT" sz="14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49" name="Gruppo 2"/>
          <p:cNvGrpSpPr/>
          <p:nvPr/>
        </p:nvGrpSpPr>
        <p:grpSpPr>
          <a:xfrm>
            <a:off x="0" y="287869"/>
            <a:ext cx="9144000" cy="81937"/>
            <a:chOff x="0" y="287869"/>
            <a:chExt cx="9144000" cy="81937"/>
          </a:xfrm>
        </p:grpSpPr>
        <p:cxnSp>
          <p:nvCxnSpPr>
            <p:cNvPr id="50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CasellaDiTesto 13"/>
          <p:cNvSpPr txBox="1"/>
          <p:nvPr/>
        </p:nvSpPr>
        <p:spPr>
          <a:xfrm>
            <a:off x="-1" y="13838"/>
            <a:ext cx="205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Simulazione – TFA 2015</a:t>
            </a:r>
            <a:endParaRPr lang="it-IT" sz="1200" dirty="0">
              <a:latin typeface="Comic Sans MS"/>
              <a:cs typeface="Comic Sans MS"/>
            </a:endParaRPr>
          </a:p>
        </p:txBody>
      </p:sp>
      <p:sp>
        <p:nvSpPr>
          <p:cNvPr id="53" name="CasellaDiTesto 13"/>
          <p:cNvSpPr txBox="1"/>
          <p:nvPr/>
        </p:nvSpPr>
        <p:spPr>
          <a:xfrm>
            <a:off x="7686503" y="92807"/>
            <a:ext cx="1254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Beatrice Rossi</a:t>
            </a:r>
            <a:endParaRPr lang="it-IT" sz="1200" dirty="0">
              <a:latin typeface="Comic Sans MS"/>
              <a:cs typeface="Comic Sans MS"/>
            </a:endParaRPr>
          </a:p>
        </p:txBody>
      </p:sp>
      <p:grpSp>
        <p:nvGrpSpPr>
          <p:cNvPr id="54" name="Gruppo 2"/>
          <p:cNvGrpSpPr/>
          <p:nvPr/>
        </p:nvGrpSpPr>
        <p:grpSpPr>
          <a:xfrm>
            <a:off x="0" y="6604006"/>
            <a:ext cx="9144000" cy="81937"/>
            <a:chOff x="0" y="287869"/>
            <a:chExt cx="9144000" cy="81937"/>
          </a:xfrm>
        </p:grpSpPr>
        <p:cxnSp>
          <p:nvCxnSpPr>
            <p:cNvPr id="55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asellaDiTesto 7"/>
          <p:cNvSpPr txBox="1"/>
          <p:nvPr/>
        </p:nvSpPr>
        <p:spPr>
          <a:xfrm>
            <a:off x="678969" y="1750526"/>
            <a:ext cx="7856440" cy="2893100"/>
          </a:xfrm>
          <a:prstGeom prst="rect">
            <a:avLst/>
          </a:prstGeom>
          <a:solidFill>
            <a:srgbClr val="8EB4E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endParaRPr lang="it-IT" sz="1400" u="sng" dirty="0" smtClean="0">
              <a:latin typeface="Comic Sans MS"/>
              <a:cs typeface="Comic Sans MS"/>
            </a:endParaRPr>
          </a:p>
          <a:p>
            <a:pPr algn="just"/>
            <a:r>
              <a:rPr lang="it-IT" sz="1400" dirty="0" smtClean="0">
                <a:latin typeface="Comic Sans MS"/>
                <a:cs typeface="Comic Sans MS"/>
              </a:rPr>
              <a:t>Lavoro in gruppi di 2-3 persone in aula di informatica con </a:t>
            </a:r>
            <a:r>
              <a:rPr lang="it-IT" sz="1400" dirty="0" err="1" smtClean="0">
                <a:latin typeface="Comic Sans MS"/>
                <a:cs typeface="Comic Sans MS"/>
              </a:rPr>
              <a:t>GeoGebra</a:t>
            </a:r>
            <a:r>
              <a:rPr lang="it-IT" sz="1400" dirty="0" smtClean="0">
                <a:latin typeface="Comic Sans MS"/>
                <a:cs typeface="Comic Sans MS"/>
              </a:rPr>
              <a:t> (su carta millimetrata)</a:t>
            </a:r>
          </a:p>
          <a:p>
            <a:pPr algn="just"/>
            <a:endParaRPr lang="it-IT" sz="1400" dirty="0">
              <a:latin typeface="Comic Sans MS"/>
              <a:cs typeface="Comic Sans MS"/>
            </a:endParaRPr>
          </a:p>
          <a:p>
            <a:pPr algn="just"/>
            <a:r>
              <a:rPr lang="it-IT" sz="1400" dirty="0" smtClean="0">
                <a:latin typeface="Comic Sans MS"/>
                <a:cs typeface="Comic Sans MS"/>
              </a:rPr>
              <a:t>Agli allievi vengono forniti dei fogli di lavoro contenenti i dati relativi al moto di automobili che si muovono con moto rettilineo uniforme.</a:t>
            </a:r>
          </a:p>
          <a:p>
            <a:pPr algn="just"/>
            <a:endParaRPr lang="it-IT" sz="1400" dirty="0">
              <a:latin typeface="Comic Sans MS"/>
              <a:cs typeface="Comic Sans MS"/>
            </a:endParaRPr>
          </a:p>
          <a:p>
            <a:pPr algn="just"/>
            <a:r>
              <a:rPr lang="it-IT" sz="1400" dirty="0" smtClean="0">
                <a:latin typeface="Comic Sans MS"/>
                <a:cs typeface="Comic Sans MS"/>
              </a:rPr>
              <a:t>I dati vengono riportati sul grafico cartesiano e le rette ottenute vengono analizzate.</a:t>
            </a:r>
          </a:p>
          <a:p>
            <a:pPr algn="just"/>
            <a:endParaRPr lang="it-IT" sz="1400" dirty="0">
              <a:latin typeface="Comic Sans MS"/>
              <a:cs typeface="Comic Sans MS"/>
            </a:endParaRPr>
          </a:p>
          <a:p>
            <a:pPr algn="just"/>
            <a:r>
              <a:rPr lang="it-IT" sz="1400" dirty="0" smtClean="0">
                <a:latin typeface="Comic Sans MS"/>
                <a:cs typeface="Comic Sans MS"/>
              </a:rPr>
              <a:t>Partendo dall’analisi delle rette ottenute si cerca di scrivere le loro equazioni.</a:t>
            </a:r>
          </a:p>
          <a:p>
            <a:pPr algn="just"/>
            <a:endParaRPr lang="it-IT" sz="1400" dirty="0" smtClean="0">
              <a:latin typeface="Comic Sans MS"/>
              <a:cs typeface="Comic Sans MS"/>
            </a:endParaRPr>
          </a:p>
          <a:p>
            <a:pPr algn="just"/>
            <a:endParaRPr lang="it-IT" sz="1400" b="1" dirty="0" smtClean="0">
              <a:latin typeface="Comic Sans MS"/>
              <a:cs typeface="Comic Sans MS"/>
            </a:endParaRPr>
          </a:p>
          <a:p>
            <a:pPr algn="just"/>
            <a:r>
              <a:rPr lang="it-IT" sz="1400" b="1" dirty="0" smtClean="0">
                <a:latin typeface="Comic Sans MS"/>
                <a:cs typeface="Comic Sans MS"/>
              </a:rPr>
              <a:t>Verifica:</a:t>
            </a:r>
            <a:r>
              <a:rPr lang="it-IT" sz="1400" dirty="0" smtClean="0">
                <a:latin typeface="Comic Sans MS"/>
                <a:cs typeface="Comic Sans MS"/>
              </a:rPr>
              <a:t> Gli allievi rielaborano a casa il lavoro fatto in classe</a:t>
            </a:r>
          </a:p>
          <a:p>
            <a:pPr algn="just"/>
            <a:endParaRPr lang="it-IT" sz="1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9525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>
            <a:off x="458495" y="914401"/>
            <a:ext cx="8296038" cy="5029196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49" name="Gruppo 2"/>
          <p:cNvGrpSpPr/>
          <p:nvPr/>
        </p:nvGrpSpPr>
        <p:grpSpPr>
          <a:xfrm>
            <a:off x="0" y="287869"/>
            <a:ext cx="9144000" cy="81937"/>
            <a:chOff x="0" y="287869"/>
            <a:chExt cx="9144000" cy="81937"/>
          </a:xfrm>
        </p:grpSpPr>
        <p:cxnSp>
          <p:nvCxnSpPr>
            <p:cNvPr id="50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CasellaDiTesto 13"/>
          <p:cNvSpPr txBox="1"/>
          <p:nvPr/>
        </p:nvSpPr>
        <p:spPr>
          <a:xfrm>
            <a:off x="-1" y="13838"/>
            <a:ext cx="205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Simulazione – TFA 2015</a:t>
            </a:r>
            <a:endParaRPr lang="it-IT" sz="1200" dirty="0">
              <a:latin typeface="Comic Sans MS"/>
              <a:cs typeface="Comic Sans MS"/>
            </a:endParaRPr>
          </a:p>
        </p:txBody>
      </p:sp>
      <p:sp>
        <p:nvSpPr>
          <p:cNvPr id="53" name="CasellaDiTesto 13"/>
          <p:cNvSpPr txBox="1"/>
          <p:nvPr/>
        </p:nvSpPr>
        <p:spPr>
          <a:xfrm>
            <a:off x="7686503" y="92807"/>
            <a:ext cx="1254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Beatrice Rossi</a:t>
            </a:r>
            <a:endParaRPr lang="it-IT" sz="1200" dirty="0">
              <a:latin typeface="Comic Sans MS"/>
              <a:cs typeface="Comic Sans MS"/>
            </a:endParaRPr>
          </a:p>
        </p:txBody>
      </p:sp>
      <p:grpSp>
        <p:nvGrpSpPr>
          <p:cNvPr id="54" name="Gruppo 2"/>
          <p:cNvGrpSpPr/>
          <p:nvPr/>
        </p:nvGrpSpPr>
        <p:grpSpPr>
          <a:xfrm>
            <a:off x="0" y="6604006"/>
            <a:ext cx="9144000" cy="81937"/>
            <a:chOff x="0" y="287869"/>
            <a:chExt cx="9144000" cy="81937"/>
          </a:xfrm>
        </p:grpSpPr>
        <p:cxnSp>
          <p:nvCxnSpPr>
            <p:cNvPr id="55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5400000">
            <a:off x="-736600" y="3187700"/>
            <a:ext cx="4584700" cy="596900"/>
            <a:chOff x="1282700" y="1587500"/>
            <a:chExt cx="6819900" cy="5969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282700" y="1828800"/>
              <a:ext cx="6807200" cy="12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295400" y="2171700"/>
              <a:ext cx="6807200" cy="12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82700" y="2019300"/>
              <a:ext cx="6807200" cy="127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684083" y="1587500"/>
              <a:ext cx="0" cy="2413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54200" y="3326502"/>
            <a:ext cx="656475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Start</a:t>
            </a:r>
            <a:endParaRPr lang="en-US" sz="1400" dirty="0">
              <a:latin typeface="Comic Sans MS"/>
              <a:cs typeface="Comic Sans M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756824" y="1202338"/>
            <a:ext cx="0" cy="22780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56824" y="3060700"/>
            <a:ext cx="1862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43100" y="2906811"/>
            <a:ext cx="39991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1 m</a:t>
            </a:r>
            <a:endParaRPr lang="en-US" sz="1100" dirty="0">
              <a:latin typeface="Comic Sans MS"/>
              <a:cs typeface="Comic Sans MS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769524" y="2628900"/>
            <a:ext cx="1862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55800" y="2475011"/>
            <a:ext cx="42250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2 m</a:t>
            </a:r>
            <a:endParaRPr lang="en-US" sz="1100" dirty="0">
              <a:latin typeface="Comic Sans MS"/>
              <a:cs typeface="Comic Sans M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769524" y="2171700"/>
            <a:ext cx="1862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55800" y="2017811"/>
            <a:ext cx="42250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3 m</a:t>
            </a:r>
            <a:endParaRPr lang="en-US" sz="1100" dirty="0">
              <a:latin typeface="Comic Sans MS"/>
              <a:cs typeface="Comic Sans M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756824" y="3488338"/>
            <a:ext cx="0" cy="22780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756824" y="4787900"/>
            <a:ext cx="1862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943100" y="4634011"/>
            <a:ext cx="52341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- 3 m</a:t>
            </a:r>
            <a:endParaRPr lang="en-US" sz="1100" dirty="0">
              <a:latin typeface="Comic Sans MS"/>
              <a:cs typeface="Comic Sans M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769524" y="4356100"/>
            <a:ext cx="1862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955800" y="4202211"/>
            <a:ext cx="52341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- 2 m</a:t>
            </a:r>
            <a:endParaRPr lang="en-US" sz="1100" dirty="0">
              <a:latin typeface="Comic Sans MS"/>
              <a:cs typeface="Comic Sans MS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769524" y="3898900"/>
            <a:ext cx="1862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55800" y="3745011"/>
            <a:ext cx="50082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- 1 m</a:t>
            </a:r>
            <a:endParaRPr lang="en-US" sz="1100" dirty="0">
              <a:latin typeface="Comic Sans MS"/>
              <a:cs typeface="Comic Sans M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461000" y="1168991"/>
            <a:ext cx="12700" cy="4584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741449" y="1202929"/>
            <a:ext cx="633770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S (m)</a:t>
            </a:r>
            <a:endParaRPr lang="en-US" sz="1400" dirty="0">
              <a:latin typeface="Comic Sans MS"/>
              <a:cs typeface="Comic Sans MS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200400" y="3412138"/>
            <a:ext cx="53975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979949" y="3590529"/>
            <a:ext cx="541810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/>
                <a:cs typeface="Comic Sans MS"/>
              </a:rPr>
              <a:t>t</a:t>
            </a:r>
            <a:r>
              <a:rPr lang="en-US" sz="1400" dirty="0" smtClean="0">
                <a:latin typeface="Comic Sans MS"/>
                <a:cs typeface="Comic Sans MS"/>
              </a:rPr>
              <a:t> (s)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57430" y="3437538"/>
            <a:ext cx="294246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0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41" name="CasellaDiTesto 7"/>
          <p:cNvSpPr txBox="1"/>
          <p:nvPr/>
        </p:nvSpPr>
        <p:spPr>
          <a:xfrm>
            <a:off x="3683000" y="508745"/>
            <a:ext cx="1888595" cy="307777"/>
          </a:xfrm>
          <a:prstGeom prst="rect">
            <a:avLst/>
          </a:prstGeom>
          <a:solidFill>
            <a:srgbClr val="8EB4E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/>
                <a:cs typeface="Comic Sans MS"/>
              </a:rPr>
              <a:t>Schema di supporto</a:t>
            </a:r>
            <a:endParaRPr lang="it-IT" sz="14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2174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469900"/>
            <a:ext cx="4140200" cy="17272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1"/>
          <p:cNvGrpSpPr/>
          <p:nvPr/>
        </p:nvGrpSpPr>
        <p:grpSpPr>
          <a:xfrm>
            <a:off x="965200" y="2366665"/>
            <a:ext cx="3179932" cy="1097121"/>
            <a:chOff x="1181100" y="2239665"/>
            <a:chExt cx="3179932" cy="1097121"/>
          </a:xfrm>
        </p:grpSpPr>
        <p:sp>
          <p:nvSpPr>
            <p:cNvPr id="6" name="TextBox 5"/>
            <p:cNvSpPr txBox="1"/>
            <p:nvPr/>
          </p:nvSpPr>
          <p:spPr>
            <a:xfrm>
              <a:off x="1181100" y="2239665"/>
              <a:ext cx="902811" cy="8309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/>
                <a:t>v</a:t>
              </a:r>
              <a:r>
                <a:rPr lang="en-US" sz="1600" dirty="0" smtClean="0"/>
                <a:t>= 2 m/s</a:t>
              </a:r>
            </a:p>
            <a:p>
              <a:r>
                <a:rPr lang="en-US" sz="1600" dirty="0"/>
                <a:t>s</a:t>
              </a:r>
              <a:r>
                <a:rPr lang="en-US" sz="1600" dirty="0" smtClean="0"/>
                <a:t> = 2t</a:t>
              </a:r>
              <a:endParaRPr lang="en-US" sz="1600" dirty="0"/>
            </a:p>
            <a:p>
              <a:r>
                <a:rPr lang="en-US" sz="1600" dirty="0" smtClean="0"/>
                <a:t>y= 2x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73400" y="2259568"/>
              <a:ext cx="1287632" cy="107721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/>
                <a:t>v=5m/s</a:t>
              </a:r>
            </a:p>
            <a:p>
              <a:r>
                <a:rPr lang="en-US" sz="1600" dirty="0"/>
                <a:t>s</a:t>
              </a:r>
              <a:r>
                <a:rPr lang="en-US" sz="1600" dirty="0" smtClean="0"/>
                <a:t> = 5t</a:t>
              </a:r>
              <a:endParaRPr lang="en-US" sz="1600" dirty="0"/>
            </a:p>
            <a:p>
              <a:r>
                <a:rPr lang="en-US" sz="1600" dirty="0" smtClean="0"/>
                <a:t>y= 5x v</a:t>
              </a:r>
              <a:r>
                <a:rPr lang="en-US" sz="1600" dirty="0"/>
                <a:t>=5m/s</a:t>
              </a:r>
            </a:p>
            <a:p>
              <a:endParaRPr lang="en-US" sz="16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469900"/>
            <a:ext cx="1663700" cy="17272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245100" y="2386568"/>
            <a:ext cx="166063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S = 2t + 2  v=2m/s</a:t>
            </a:r>
          </a:p>
          <a:p>
            <a:endParaRPr lang="en-US" sz="1600" dirty="0"/>
          </a:p>
          <a:p>
            <a:r>
              <a:rPr lang="en-US" sz="1600" dirty="0"/>
              <a:t>y</a:t>
            </a:r>
            <a:r>
              <a:rPr lang="en-US" sz="1600" dirty="0" smtClean="0"/>
              <a:t>= 2x + 2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011257" y="3529926"/>
            <a:ext cx="28831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Y = </a:t>
            </a:r>
            <a:r>
              <a:rPr lang="en-US" b="1" dirty="0" err="1" smtClean="0"/>
              <a:t>kx</a:t>
            </a:r>
            <a:endParaRPr lang="en-US" b="1" dirty="0" smtClean="0"/>
          </a:p>
          <a:p>
            <a:pPr algn="ctr"/>
            <a:r>
              <a:rPr lang="en-US" sz="1400" dirty="0" err="1" smtClean="0"/>
              <a:t>Retta</a:t>
            </a:r>
            <a:r>
              <a:rPr lang="en-US" sz="1400" dirty="0" smtClean="0"/>
              <a:t> </a:t>
            </a:r>
            <a:r>
              <a:rPr lang="en-US" sz="1400" dirty="0" err="1" smtClean="0"/>
              <a:t>passante</a:t>
            </a:r>
            <a:r>
              <a:rPr lang="en-US" sz="1400" dirty="0" smtClean="0"/>
              <a:t> per </a:t>
            </a:r>
            <a:r>
              <a:rPr lang="en-US" sz="1400" dirty="0" err="1" smtClean="0"/>
              <a:t>l’origine</a:t>
            </a:r>
            <a:r>
              <a:rPr lang="en-US" sz="1400" dirty="0" smtClean="0"/>
              <a:t> </a:t>
            </a:r>
            <a:r>
              <a:rPr lang="en-US" sz="1400" dirty="0" err="1" smtClean="0"/>
              <a:t>degli</a:t>
            </a:r>
            <a:r>
              <a:rPr lang="en-US" sz="1400" dirty="0" smtClean="0"/>
              <a:t> </a:t>
            </a:r>
            <a:r>
              <a:rPr lang="en-US" sz="1400" dirty="0" err="1" smtClean="0"/>
              <a:t>assi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0918" y="3453628"/>
            <a:ext cx="1905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Y = </a:t>
            </a:r>
            <a:r>
              <a:rPr lang="en-US" b="1" dirty="0" err="1" smtClean="0"/>
              <a:t>kx</a:t>
            </a:r>
            <a:r>
              <a:rPr lang="en-US" b="1" dirty="0" smtClean="0"/>
              <a:t> + </a:t>
            </a:r>
            <a:r>
              <a:rPr lang="en-US" b="1" dirty="0" smtClean="0">
                <a:solidFill>
                  <a:srgbClr val="FF0000"/>
                </a:solidFill>
              </a:rPr>
              <a:t>q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469900"/>
            <a:ext cx="1663700" cy="17272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416800" y="2410936"/>
            <a:ext cx="950901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S = </a:t>
            </a:r>
            <a:r>
              <a:rPr lang="en-US" sz="1600" dirty="0" err="1"/>
              <a:t>v</a:t>
            </a:r>
            <a:r>
              <a:rPr lang="en-US" sz="1600" dirty="0" err="1" smtClean="0"/>
              <a:t>t</a:t>
            </a:r>
            <a:r>
              <a:rPr lang="en-US" sz="1600" dirty="0" smtClean="0"/>
              <a:t> + q</a:t>
            </a:r>
          </a:p>
          <a:p>
            <a:endParaRPr lang="en-US" sz="1600" dirty="0"/>
          </a:p>
          <a:p>
            <a:r>
              <a:rPr lang="en-US" sz="1600" dirty="0" smtClean="0"/>
              <a:t>q=4</a:t>
            </a:r>
          </a:p>
          <a:p>
            <a:endParaRPr lang="en-US" sz="1600" dirty="0"/>
          </a:p>
          <a:p>
            <a:r>
              <a:rPr lang="en-US" sz="1600" dirty="0" smtClean="0"/>
              <a:t>7= v + 4</a:t>
            </a:r>
          </a:p>
          <a:p>
            <a:r>
              <a:rPr lang="en-US" sz="1600" dirty="0"/>
              <a:t>v</a:t>
            </a:r>
            <a:r>
              <a:rPr lang="en-US" sz="1600" dirty="0" smtClean="0"/>
              <a:t>= 3 m/s</a:t>
            </a:r>
          </a:p>
          <a:p>
            <a:endParaRPr lang="en-US" sz="1600" dirty="0"/>
          </a:p>
          <a:p>
            <a:r>
              <a:rPr lang="en-US" sz="1600" dirty="0" smtClean="0"/>
              <a:t>S=3t + 4</a:t>
            </a:r>
          </a:p>
          <a:p>
            <a:endParaRPr lang="en-US" sz="1600" dirty="0"/>
          </a:p>
          <a:p>
            <a:r>
              <a:rPr lang="en-US" sz="1600" b="1" dirty="0" smtClean="0"/>
              <a:t>Y=3X+4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11832" y="38100"/>
            <a:ext cx="62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S=</a:t>
            </a:r>
            <a:r>
              <a:rPr lang="en-US" b="1" dirty="0" err="1" smtClean="0">
                <a:solidFill>
                  <a:srgbClr val="FF0000"/>
                </a:solidFill>
              </a:rPr>
              <a:t>Vt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" y="4821654"/>
            <a:ext cx="5266787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Esempio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err="1" smtClean="0"/>
              <a:t>Legge</a:t>
            </a:r>
            <a:r>
              <a:rPr lang="en-US" sz="1600" dirty="0" smtClean="0"/>
              <a:t> </a:t>
            </a:r>
            <a:r>
              <a:rPr lang="en-US" sz="1600" dirty="0" err="1" smtClean="0"/>
              <a:t>fisica</a:t>
            </a:r>
            <a:r>
              <a:rPr lang="en-US" sz="1600" dirty="0" smtClean="0"/>
              <a:t> </a:t>
            </a:r>
            <a:r>
              <a:rPr lang="en-US" sz="1600" dirty="0" err="1" smtClean="0"/>
              <a:t>generica</a:t>
            </a:r>
            <a:r>
              <a:rPr lang="en-US" sz="1600" dirty="0" smtClean="0"/>
              <a:t>:  s=</a:t>
            </a:r>
            <a:r>
              <a:rPr lang="en-US" sz="1600" dirty="0" err="1" smtClean="0"/>
              <a:t>V.t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err="1" smtClean="0"/>
              <a:t>Velocita</a:t>
            </a:r>
            <a:r>
              <a:rPr lang="en-US" sz="1600" dirty="0" smtClean="0"/>
              <a:t>’ </a:t>
            </a:r>
            <a:r>
              <a:rPr lang="en-US" sz="1600" dirty="0" err="1" smtClean="0"/>
              <a:t>dell’auto</a:t>
            </a:r>
            <a:r>
              <a:rPr lang="en-US" sz="1600" dirty="0" smtClean="0"/>
              <a:t> A </a:t>
            </a:r>
            <a:r>
              <a:rPr lang="en-US" sz="1600" dirty="0" err="1" smtClean="0"/>
              <a:t>ricavata</a:t>
            </a:r>
            <a:r>
              <a:rPr lang="en-US" sz="1600" dirty="0" smtClean="0"/>
              <a:t> </a:t>
            </a:r>
            <a:r>
              <a:rPr lang="en-US" sz="1600" dirty="0" err="1" smtClean="0"/>
              <a:t>dai</a:t>
            </a:r>
            <a:r>
              <a:rPr lang="en-US" sz="1600" dirty="0" smtClean="0"/>
              <a:t> </a:t>
            </a:r>
            <a:r>
              <a:rPr lang="en-US" sz="1600" dirty="0" err="1" smtClean="0"/>
              <a:t>dati</a:t>
            </a:r>
            <a:r>
              <a:rPr lang="en-US" sz="1600" dirty="0" smtClean="0"/>
              <a:t> a </a:t>
            </a:r>
            <a:r>
              <a:rPr lang="en-US" sz="1600" dirty="0" err="1" smtClean="0"/>
              <a:t>disposizione</a:t>
            </a:r>
            <a:r>
              <a:rPr lang="en-US" sz="1600" dirty="0" smtClean="0"/>
              <a:t>: v= 2 m/s</a:t>
            </a:r>
          </a:p>
          <a:p>
            <a:r>
              <a:rPr lang="en-US" sz="1600" dirty="0" err="1" smtClean="0"/>
              <a:t>Legge</a:t>
            </a:r>
            <a:r>
              <a:rPr lang="en-US" sz="1600" dirty="0" smtClean="0"/>
              <a:t> </a:t>
            </a:r>
            <a:r>
              <a:rPr lang="en-US" sz="1600" dirty="0" err="1" smtClean="0"/>
              <a:t>che</a:t>
            </a:r>
            <a:r>
              <a:rPr lang="en-US" sz="1600" dirty="0" smtClean="0"/>
              <a:t> </a:t>
            </a:r>
            <a:r>
              <a:rPr lang="en-US" sz="1600" dirty="0" err="1" smtClean="0"/>
              <a:t>descrive</a:t>
            </a:r>
            <a:r>
              <a:rPr lang="en-US" sz="1600" dirty="0" smtClean="0"/>
              <a:t>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dirty="0" err="1" smtClean="0"/>
              <a:t>moto</a:t>
            </a:r>
            <a:r>
              <a:rPr lang="en-US" sz="1600" dirty="0" smtClean="0"/>
              <a:t> </a:t>
            </a:r>
            <a:r>
              <a:rPr lang="en-US" sz="1600" dirty="0" err="1" smtClean="0"/>
              <a:t>dell’auto</a:t>
            </a:r>
            <a:r>
              <a:rPr lang="en-US" sz="1600" dirty="0" smtClean="0"/>
              <a:t> A: s = 2t</a:t>
            </a:r>
            <a:endParaRPr lang="en-US" sz="1600" dirty="0"/>
          </a:p>
          <a:p>
            <a:r>
              <a:rPr lang="en-US" sz="1600" dirty="0" err="1" smtClean="0"/>
              <a:t>Relazione</a:t>
            </a:r>
            <a:r>
              <a:rPr lang="en-US" sz="1600" dirty="0" smtClean="0"/>
              <a:t> </a:t>
            </a:r>
            <a:r>
              <a:rPr lang="en-US" sz="1600" dirty="0" err="1" smtClean="0"/>
              <a:t>funzionale</a:t>
            </a:r>
            <a:r>
              <a:rPr lang="en-US" sz="1600" dirty="0" smtClean="0"/>
              <a:t> </a:t>
            </a:r>
            <a:r>
              <a:rPr lang="en-US" sz="1600" dirty="0" err="1" smtClean="0"/>
              <a:t>analoga</a:t>
            </a:r>
            <a:r>
              <a:rPr lang="en-US" sz="1600" dirty="0" smtClean="0"/>
              <a:t>: y= 2x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129168" y="4652377"/>
            <a:ext cx="12876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v=5m/s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 = 5t</a:t>
            </a:r>
            <a:endParaRPr lang="en-US" sz="1600" dirty="0"/>
          </a:p>
          <a:p>
            <a:r>
              <a:rPr lang="en-US" sz="1600" dirty="0" smtClean="0"/>
              <a:t>y= 5x v</a:t>
            </a:r>
            <a:r>
              <a:rPr lang="en-US" sz="1600" dirty="0"/>
              <a:t>=5m/s</a:t>
            </a:r>
          </a:p>
          <a:p>
            <a:endParaRPr lang="en-US" sz="1600" dirty="0"/>
          </a:p>
        </p:txBody>
      </p:sp>
      <p:sp>
        <p:nvSpPr>
          <p:cNvPr id="15" name="CasellaDiTesto 7"/>
          <p:cNvSpPr txBox="1"/>
          <p:nvPr/>
        </p:nvSpPr>
        <p:spPr>
          <a:xfrm>
            <a:off x="0" y="745"/>
            <a:ext cx="4102555" cy="307777"/>
          </a:xfrm>
          <a:prstGeom prst="rect">
            <a:avLst/>
          </a:prstGeom>
          <a:solidFill>
            <a:srgbClr val="8EB4E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/>
                <a:cs typeface="Comic Sans MS"/>
              </a:rPr>
              <a:t>Diagrammi orari e rielaborazione matematica</a:t>
            </a:r>
            <a:endParaRPr lang="it-IT" sz="14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9101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441"/>
          <a:stretch/>
        </p:blipFill>
        <p:spPr>
          <a:xfrm>
            <a:off x="596900" y="647700"/>
            <a:ext cx="1663700" cy="14605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96900" y="2221468"/>
            <a:ext cx="1339329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b="1" dirty="0" smtClean="0"/>
              <a:t>Auto </a:t>
            </a:r>
            <a:r>
              <a:rPr lang="en-US" sz="1600" b="1" dirty="0" err="1" smtClean="0"/>
              <a:t>ferma</a:t>
            </a:r>
            <a:endParaRPr lang="en-US" sz="1600" b="1" dirty="0" smtClean="0"/>
          </a:p>
          <a:p>
            <a:endParaRPr lang="en-US" sz="1600" dirty="0" smtClean="0"/>
          </a:p>
          <a:p>
            <a:r>
              <a:rPr lang="en-US" sz="1600" dirty="0" smtClean="0"/>
              <a:t>S = 0  v=0 m/s</a:t>
            </a:r>
          </a:p>
          <a:p>
            <a:endParaRPr lang="en-US" sz="1600" dirty="0"/>
          </a:p>
          <a:p>
            <a:r>
              <a:rPr lang="en-US" sz="1600" b="1" dirty="0" smtClean="0"/>
              <a:t>y= 0 </a:t>
            </a:r>
            <a:r>
              <a:rPr lang="en-US" sz="1600" b="1" dirty="0" err="1" smtClean="0"/>
              <a:t>asseX</a:t>
            </a:r>
            <a:endParaRPr lang="en-US" sz="1600" b="1" dirty="0" smtClean="0"/>
          </a:p>
          <a:p>
            <a:endParaRPr lang="en-US" sz="1600" b="1" dirty="0"/>
          </a:p>
          <a:p>
            <a:r>
              <a:rPr lang="en-US" sz="1600" b="1" dirty="0" smtClean="0"/>
              <a:t>X=0 </a:t>
            </a:r>
            <a:r>
              <a:rPr lang="en-US" sz="1600" b="1" dirty="0" err="1" smtClean="0"/>
              <a:t>asse</a:t>
            </a:r>
            <a:r>
              <a:rPr lang="en-US" sz="1600" b="1" dirty="0" smtClean="0"/>
              <a:t> y</a:t>
            </a:r>
            <a:endParaRPr lang="en-US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647700"/>
            <a:ext cx="1663700" cy="14605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24300" y="2253734"/>
            <a:ext cx="1339329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b="1" dirty="0" smtClean="0"/>
              <a:t>Auto </a:t>
            </a:r>
            <a:r>
              <a:rPr lang="en-US" sz="1600" b="1" dirty="0" err="1" smtClean="0"/>
              <a:t>ferma</a:t>
            </a:r>
            <a:endParaRPr lang="en-US" sz="1600" b="1" dirty="0" smtClean="0"/>
          </a:p>
          <a:p>
            <a:endParaRPr lang="en-US" sz="1600" dirty="0" smtClean="0"/>
          </a:p>
          <a:p>
            <a:r>
              <a:rPr lang="en-US" sz="1600" dirty="0" smtClean="0"/>
              <a:t>S = 4  v=0 m/s</a:t>
            </a:r>
          </a:p>
          <a:p>
            <a:endParaRPr lang="en-US" sz="1600" dirty="0"/>
          </a:p>
          <a:p>
            <a:r>
              <a:rPr lang="en-US" sz="1600" b="1" dirty="0" smtClean="0"/>
              <a:t>Y= q // </a:t>
            </a:r>
            <a:r>
              <a:rPr lang="en-US" sz="1600" b="1" dirty="0" err="1" smtClean="0"/>
              <a:t>asseX</a:t>
            </a:r>
            <a:endParaRPr lang="en-US" sz="16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24300" y="3744962"/>
            <a:ext cx="12793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b="1" dirty="0"/>
              <a:t>X</a:t>
            </a:r>
            <a:r>
              <a:rPr lang="en-US" sz="1600" b="1" dirty="0" smtClean="0"/>
              <a:t>=k // </a:t>
            </a:r>
            <a:r>
              <a:rPr lang="en-US" sz="1600" b="1" dirty="0" err="1" smtClean="0"/>
              <a:t>asse</a:t>
            </a:r>
            <a:r>
              <a:rPr lang="en-US" sz="1600" b="1" dirty="0" smtClean="0"/>
              <a:t> y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4064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t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9" y="838200"/>
            <a:ext cx="5502309" cy="4648200"/>
          </a:xfrm>
          <a:prstGeom prst="rect">
            <a:avLst/>
          </a:prstGeom>
        </p:spPr>
      </p:pic>
      <p:sp>
        <p:nvSpPr>
          <p:cNvPr id="5" name="CasellaDiTesto 7"/>
          <p:cNvSpPr txBox="1"/>
          <p:nvPr/>
        </p:nvSpPr>
        <p:spPr>
          <a:xfrm>
            <a:off x="347819" y="227113"/>
            <a:ext cx="3964309" cy="307777"/>
          </a:xfrm>
          <a:prstGeom prst="rect">
            <a:avLst/>
          </a:prstGeom>
          <a:solidFill>
            <a:srgbClr val="8EB4E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/>
                <a:cs typeface="Comic Sans MS"/>
              </a:rPr>
              <a:t>Rappresentazione delle rette con </a:t>
            </a:r>
            <a:r>
              <a:rPr lang="it-IT" sz="1400" b="1" dirty="0" err="1" smtClean="0">
                <a:latin typeface="Comic Sans MS"/>
                <a:cs typeface="Comic Sans MS"/>
              </a:rPr>
              <a:t>GeoGebra</a:t>
            </a:r>
            <a:endParaRPr lang="it-IT" sz="1400" dirty="0" smtClean="0">
              <a:latin typeface="Comic Sans MS"/>
              <a:cs typeface="Comic Sans MS"/>
            </a:endParaRPr>
          </a:p>
        </p:txBody>
      </p:sp>
      <p:pic>
        <p:nvPicPr>
          <p:cNvPr id="6" name="Picture 5" descr="rett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04" y="2794000"/>
            <a:ext cx="2814895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73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>
            <a:off x="458495" y="914401"/>
            <a:ext cx="8296038" cy="5029196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grpSp>
        <p:nvGrpSpPr>
          <p:cNvPr id="49" name="Gruppo 2"/>
          <p:cNvGrpSpPr/>
          <p:nvPr/>
        </p:nvGrpSpPr>
        <p:grpSpPr>
          <a:xfrm>
            <a:off x="0" y="287869"/>
            <a:ext cx="9144000" cy="81937"/>
            <a:chOff x="0" y="287869"/>
            <a:chExt cx="9144000" cy="81937"/>
          </a:xfrm>
        </p:grpSpPr>
        <p:cxnSp>
          <p:nvCxnSpPr>
            <p:cNvPr id="50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CasellaDiTesto 13"/>
          <p:cNvSpPr txBox="1"/>
          <p:nvPr/>
        </p:nvSpPr>
        <p:spPr>
          <a:xfrm>
            <a:off x="-1" y="13838"/>
            <a:ext cx="205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Simulazione – TFA 2015</a:t>
            </a:r>
            <a:endParaRPr lang="it-IT" sz="1200" dirty="0">
              <a:latin typeface="Comic Sans MS"/>
              <a:cs typeface="Comic Sans MS"/>
            </a:endParaRPr>
          </a:p>
        </p:txBody>
      </p:sp>
      <p:sp>
        <p:nvSpPr>
          <p:cNvPr id="53" name="CasellaDiTesto 13"/>
          <p:cNvSpPr txBox="1"/>
          <p:nvPr/>
        </p:nvSpPr>
        <p:spPr>
          <a:xfrm>
            <a:off x="7686503" y="92807"/>
            <a:ext cx="1254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Beatrice Rossi</a:t>
            </a:r>
            <a:endParaRPr lang="it-IT" sz="1200" dirty="0">
              <a:latin typeface="Comic Sans MS"/>
              <a:cs typeface="Comic Sans MS"/>
            </a:endParaRPr>
          </a:p>
        </p:txBody>
      </p:sp>
      <p:grpSp>
        <p:nvGrpSpPr>
          <p:cNvPr id="54" name="Gruppo 2"/>
          <p:cNvGrpSpPr/>
          <p:nvPr/>
        </p:nvGrpSpPr>
        <p:grpSpPr>
          <a:xfrm>
            <a:off x="0" y="6604006"/>
            <a:ext cx="9144000" cy="81937"/>
            <a:chOff x="0" y="287869"/>
            <a:chExt cx="9144000" cy="81937"/>
          </a:xfrm>
        </p:grpSpPr>
        <p:cxnSp>
          <p:nvCxnSpPr>
            <p:cNvPr id="55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DSCN11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24" y="1054099"/>
            <a:ext cx="6307676" cy="4730756"/>
          </a:xfrm>
          <a:prstGeom prst="rect">
            <a:avLst/>
          </a:prstGeom>
        </p:spPr>
      </p:pic>
      <p:sp>
        <p:nvSpPr>
          <p:cNvPr id="12" name="CasellaDiTesto 7"/>
          <p:cNvSpPr txBox="1"/>
          <p:nvPr/>
        </p:nvSpPr>
        <p:spPr>
          <a:xfrm>
            <a:off x="3683000" y="508745"/>
            <a:ext cx="1837662" cy="307777"/>
          </a:xfrm>
          <a:prstGeom prst="rect">
            <a:avLst/>
          </a:prstGeom>
          <a:solidFill>
            <a:srgbClr val="8EB4E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/>
                <a:cs typeface="Comic Sans MS"/>
              </a:rPr>
              <a:t>Schema riassuntivo</a:t>
            </a:r>
            <a:endParaRPr lang="it-IT" sz="14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0049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>
            <a:off x="458495" y="914401"/>
            <a:ext cx="8296038" cy="5029196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grpSp>
        <p:nvGrpSpPr>
          <p:cNvPr id="49" name="Gruppo 2"/>
          <p:cNvGrpSpPr/>
          <p:nvPr/>
        </p:nvGrpSpPr>
        <p:grpSpPr>
          <a:xfrm>
            <a:off x="0" y="287869"/>
            <a:ext cx="9144000" cy="81937"/>
            <a:chOff x="0" y="287869"/>
            <a:chExt cx="9144000" cy="81937"/>
          </a:xfrm>
        </p:grpSpPr>
        <p:cxnSp>
          <p:nvCxnSpPr>
            <p:cNvPr id="50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CasellaDiTesto 13"/>
          <p:cNvSpPr txBox="1"/>
          <p:nvPr/>
        </p:nvSpPr>
        <p:spPr>
          <a:xfrm>
            <a:off x="-1" y="13838"/>
            <a:ext cx="205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Simulazione – TFA 2015</a:t>
            </a:r>
            <a:endParaRPr lang="it-IT" sz="1200" dirty="0">
              <a:latin typeface="Comic Sans MS"/>
              <a:cs typeface="Comic Sans MS"/>
            </a:endParaRPr>
          </a:p>
        </p:txBody>
      </p:sp>
      <p:sp>
        <p:nvSpPr>
          <p:cNvPr id="53" name="CasellaDiTesto 13"/>
          <p:cNvSpPr txBox="1"/>
          <p:nvPr/>
        </p:nvSpPr>
        <p:spPr>
          <a:xfrm>
            <a:off x="7686503" y="92807"/>
            <a:ext cx="1254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Beatrice Rossi</a:t>
            </a:r>
            <a:endParaRPr lang="it-IT" sz="1200" dirty="0">
              <a:latin typeface="Comic Sans MS"/>
              <a:cs typeface="Comic Sans MS"/>
            </a:endParaRPr>
          </a:p>
        </p:txBody>
      </p:sp>
      <p:grpSp>
        <p:nvGrpSpPr>
          <p:cNvPr id="54" name="Gruppo 2"/>
          <p:cNvGrpSpPr/>
          <p:nvPr/>
        </p:nvGrpSpPr>
        <p:grpSpPr>
          <a:xfrm>
            <a:off x="0" y="6604006"/>
            <a:ext cx="9144000" cy="81937"/>
            <a:chOff x="0" y="287869"/>
            <a:chExt cx="9144000" cy="81937"/>
          </a:xfrm>
        </p:grpSpPr>
        <p:cxnSp>
          <p:nvCxnSpPr>
            <p:cNvPr id="55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asellaDiTesto 1"/>
          <p:cNvSpPr txBox="1"/>
          <p:nvPr/>
        </p:nvSpPr>
        <p:spPr>
          <a:xfrm>
            <a:off x="3231253" y="1453436"/>
            <a:ext cx="2280547" cy="307777"/>
          </a:xfrm>
          <a:prstGeom prst="rect">
            <a:avLst/>
          </a:prstGeom>
          <a:solidFill>
            <a:srgbClr val="8EB4E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Comic Sans MS"/>
                <a:cs typeface="Comic Sans MS"/>
              </a:rPr>
              <a:t>Esercizi vari sulle rette</a:t>
            </a:r>
            <a:endParaRPr lang="it-IT" sz="1400" dirty="0">
              <a:latin typeface="Comic Sans MS"/>
              <a:cs typeface="Comic Sans MS"/>
            </a:endParaRPr>
          </a:p>
        </p:txBody>
      </p:sp>
      <p:sp>
        <p:nvSpPr>
          <p:cNvPr id="12" name="CasellaDiTesto 1"/>
          <p:cNvSpPr txBox="1"/>
          <p:nvPr/>
        </p:nvSpPr>
        <p:spPr>
          <a:xfrm>
            <a:off x="3421753" y="2075736"/>
            <a:ext cx="1721747" cy="307777"/>
          </a:xfrm>
          <a:prstGeom prst="rect">
            <a:avLst/>
          </a:prstGeom>
          <a:solidFill>
            <a:srgbClr val="8EB4E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Comic Sans MS"/>
                <a:cs typeface="Comic Sans MS"/>
              </a:rPr>
              <a:t>Verifica scritta</a:t>
            </a:r>
            <a:endParaRPr lang="it-IT" sz="1400" dirty="0">
              <a:latin typeface="Comic Sans MS"/>
              <a:cs typeface="Comic Sans MS"/>
            </a:endParaRPr>
          </a:p>
        </p:txBody>
      </p:sp>
      <p:sp>
        <p:nvSpPr>
          <p:cNvPr id="2" name="Oval 1"/>
          <p:cNvSpPr/>
          <p:nvPr/>
        </p:nvSpPr>
        <p:spPr>
          <a:xfrm>
            <a:off x="2501900" y="3263900"/>
            <a:ext cx="3771900" cy="1422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Comic Sans MS"/>
                <a:cs typeface="Comic Sans MS"/>
              </a:rPr>
              <a:t>Valutazione</a:t>
            </a:r>
            <a:r>
              <a:rPr lang="en-US" sz="1400" b="1" dirty="0" smtClean="0">
                <a:latin typeface="Comic Sans MS"/>
                <a:cs typeface="Comic Sans MS"/>
              </a:rPr>
              <a:t> </a:t>
            </a:r>
            <a:r>
              <a:rPr lang="en-US" sz="1400" b="1" dirty="0" err="1" smtClean="0">
                <a:latin typeface="Comic Sans MS"/>
                <a:cs typeface="Comic Sans MS"/>
              </a:rPr>
              <a:t>complessiva</a:t>
            </a:r>
            <a:endParaRPr lang="en-US" sz="1400" b="1" dirty="0">
              <a:latin typeface="Comic Sans MS"/>
              <a:cs typeface="Comic Sans MS"/>
            </a:endParaRPr>
          </a:p>
        </p:txBody>
      </p:sp>
      <p:sp>
        <p:nvSpPr>
          <p:cNvPr id="3" name="Right Arrow 2"/>
          <p:cNvSpPr/>
          <p:nvPr/>
        </p:nvSpPr>
        <p:spPr>
          <a:xfrm rot="5400000">
            <a:off x="3987800" y="2641600"/>
            <a:ext cx="685800" cy="406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"/>
          <p:cNvSpPr txBox="1"/>
          <p:nvPr/>
        </p:nvSpPr>
        <p:spPr>
          <a:xfrm>
            <a:off x="6698353" y="3764836"/>
            <a:ext cx="1721747" cy="523220"/>
          </a:xfrm>
          <a:prstGeom prst="rect">
            <a:avLst/>
          </a:prstGeom>
          <a:solidFill>
            <a:srgbClr val="8EB4E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Comic Sans MS"/>
                <a:cs typeface="Comic Sans MS"/>
              </a:rPr>
              <a:t>Relazione prima esperienza</a:t>
            </a:r>
            <a:endParaRPr lang="it-IT" sz="1400" dirty="0">
              <a:latin typeface="Comic Sans MS"/>
              <a:cs typeface="Comic Sans MS"/>
            </a:endParaRPr>
          </a:p>
        </p:txBody>
      </p:sp>
      <p:sp>
        <p:nvSpPr>
          <p:cNvPr id="17" name="CasellaDiTesto 1"/>
          <p:cNvSpPr txBox="1"/>
          <p:nvPr/>
        </p:nvSpPr>
        <p:spPr>
          <a:xfrm>
            <a:off x="551553" y="3722649"/>
            <a:ext cx="1721747" cy="523220"/>
          </a:xfrm>
          <a:prstGeom prst="rect">
            <a:avLst/>
          </a:prstGeom>
          <a:solidFill>
            <a:srgbClr val="8EB4E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Comic Sans MS"/>
                <a:cs typeface="Comic Sans MS"/>
              </a:rPr>
              <a:t>Relazione seconda esperienza</a:t>
            </a:r>
            <a:endParaRPr lang="it-IT" sz="1400" dirty="0">
              <a:latin typeface="Comic Sans MS"/>
              <a:cs typeface="Comic Sans MS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209800" y="3764818"/>
            <a:ext cx="685800" cy="406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6012553" y="3764836"/>
            <a:ext cx="685800" cy="406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4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o 2"/>
          <p:cNvGrpSpPr/>
          <p:nvPr/>
        </p:nvGrpSpPr>
        <p:grpSpPr>
          <a:xfrm>
            <a:off x="0" y="287869"/>
            <a:ext cx="9144000" cy="81937"/>
            <a:chOff x="0" y="287869"/>
            <a:chExt cx="9144000" cy="81937"/>
          </a:xfrm>
        </p:grpSpPr>
        <p:cxnSp>
          <p:nvCxnSpPr>
            <p:cNvPr id="33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CasellaDiTesto 13"/>
          <p:cNvSpPr txBox="1"/>
          <p:nvPr/>
        </p:nvSpPr>
        <p:spPr>
          <a:xfrm>
            <a:off x="-1" y="13838"/>
            <a:ext cx="205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Simulazione – TFA 2015</a:t>
            </a:r>
            <a:endParaRPr lang="it-IT" sz="1200" dirty="0">
              <a:latin typeface="Comic Sans MS"/>
              <a:cs typeface="Comic Sans MS"/>
            </a:endParaRPr>
          </a:p>
        </p:txBody>
      </p:sp>
      <p:sp>
        <p:nvSpPr>
          <p:cNvPr id="47" name="CasellaDiTesto 13"/>
          <p:cNvSpPr txBox="1"/>
          <p:nvPr/>
        </p:nvSpPr>
        <p:spPr>
          <a:xfrm>
            <a:off x="7686503" y="92807"/>
            <a:ext cx="1254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Beatrice Rossi</a:t>
            </a:r>
            <a:endParaRPr lang="it-IT" sz="1200" dirty="0">
              <a:latin typeface="Comic Sans MS"/>
              <a:cs typeface="Comic Sans M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71602" y="711201"/>
            <a:ext cx="6400800" cy="2794000"/>
            <a:chOff x="1456267" y="711201"/>
            <a:chExt cx="6400800" cy="2794000"/>
          </a:xfrm>
        </p:grpSpPr>
        <p:sp>
          <p:nvSpPr>
            <p:cNvPr id="48" name="Rectangle 47"/>
            <p:cNvSpPr/>
            <p:nvPr/>
          </p:nvSpPr>
          <p:spPr>
            <a:xfrm>
              <a:off x="1456267" y="711201"/>
              <a:ext cx="6400800" cy="2794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400671" y="1809793"/>
              <a:ext cx="386080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dirty="0" err="1" smtClean="0">
                  <a:latin typeface="Comic Sans MS"/>
                  <a:cs typeface="Comic Sans MS"/>
                </a:rPr>
                <a:t>Nella</a:t>
              </a:r>
              <a:r>
                <a:rPr lang="en-US" dirty="0" smtClean="0">
                  <a:latin typeface="Comic Sans MS"/>
                  <a:cs typeface="Comic Sans MS"/>
                </a:rPr>
                <a:t> </a:t>
              </a:r>
              <a:r>
                <a:rPr lang="en-US" dirty="0" err="1">
                  <a:latin typeface="Comic Sans MS"/>
                  <a:cs typeface="Comic Sans MS"/>
                </a:rPr>
                <a:t>classe</a:t>
              </a:r>
              <a:r>
                <a:rPr lang="en-US" dirty="0">
                  <a:latin typeface="Comic Sans MS"/>
                  <a:cs typeface="Comic Sans MS"/>
                </a:rPr>
                <a:t> è </a:t>
              </a:r>
              <a:r>
                <a:rPr lang="en-US" dirty="0" err="1">
                  <a:latin typeface="Comic Sans MS"/>
                  <a:cs typeface="Comic Sans MS"/>
                </a:rPr>
                <a:t>presente</a:t>
              </a:r>
              <a:r>
                <a:rPr lang="en-US" dirty="0">
                  <a:latin typeface="Comic Sans MS"/>
                  <a:cs typeface="Comic Sans MS"/>
                </a:rPr>
                <a:t> un </a:t>
              </a:r>
              <a:r>
                <a:rPr lang="en-US" dirty="0" err="1">
                  <a:latin typeface="Comic Sans MS"/>
                  <a:cs typeface="Comic Sans MS"/>
                </a:rPr>
                <a:t>gruppo</a:t>
              </a:r>
              <a:r>
                <a:rPr lang="en-US" dirty="0">
                  <a:latin typeface="Comic Sans MS"/>
                  <a:cs typeface="Comic Sans MS"/>
                </a:rPr>
                <a:t> di </a:t>
              </a:r>
              <a:r>
                <a:rPr lang="en-US" dirty="0" err="1">
                  <a:latin typeface="Comic Sans MS"/>
                  <a:cs typeface="Comic Sans MS"/>
                </a:rPr>
                <a:t>alunni</a:t>
              </a:r>
              <a:r>
                <a:rPr lang="en-US" dirty="0">
                  <a:latin typeface="Comic Sans MS"/>
                  <a:cs typeface="Comic Sans MS"/>
                </a:rPr>
                <a:t> </a:t>
              </a:r>
              <a:r>
                <a:rPr lang="en-US" dirty="0" err="1">
                  <a:latin typeface="Comic Sans MS"/>
                  <a:cs typeface="Comic Sans MS"/>
                </a:rPr>
                <a:t>che</a:t>
              </a:r>
              <a:r>
                <a:rPr lang="en-US" dirty="0">
                  <a:latin typeface="Comic Sans MS"/>
                  <a:cs typeface="Comic Sans MS"/>
                </a:rPr>
                <a:t> ha </a:t>
              </a:r>
              <a:r>
                <a:rPr lang="en-US" dirty="0" err="1">
                  <a:latin typeface="Comic Sans MS"/>
                  <a:cs typeface="Comic Sans MS"/>
                </a:rPr>
                <a:t>fatto</a:t>
              </a:r>
              <a:r>
                <a:rPr lang="en-US" dirty="0">
                  <a:latin typeface="Comic Sans MS"/>
                  <a:cs typeface="Comic Sans MS"/>
                </a:rPr>
                <a:t> </a:t>
              </a:r>
              <a:r>
                <a:rPr lang="en-US" dirty="0" err="1" smtClean="0">
                  <a:latin typeface="Comic Sans MS"/>
                  <a:cs typeface="Comic Sans MS"/>
                </a:rPr>
                <a:t>difficolta</a:t>
              </a:r>
              <a:r>
                <a:rPr lang="en-US" dirty="0" smtClean="0">
                  <a:latin typeface="Comic Sans MS"/>
                  <a:cs typeface="Comic Sans MS"/>
                </a:rPr>
                <a:t>’ </a:t>
              </a:r>
              <a:r>
                <a:rPr lang="en-US" dirty="0" err="1">
                  <a:latin typeface="Comic Sans MS"/>
                  <a:cs typeface="Comic Sans MS"/>
                </a:rPr>
                <a:t>nell’utilizzo</a:t>
              </a:r>
              <a:r>
                <a:rPr lang="en-US" dirty="0">
                  <a:latin typeface="Comic Sans MS"/>
                  <a:cs typeface="Comic Sans MS"/>
                </a:rPr>
                <a:t> del piano </a:t>
              </a:r>
              <a:r>
                <a:rPr lang="en-US" dirty="0" err="1">
                  <a:latin typeface="Comic Sans MS"/>
                  <a:cs typeface="Comic Sans MS"/>
                </a:rPr>
                <a:t>cartesiano</a:t>
              </a:r>
              <a:r>
                <a:rPr lang="en-US" dirty="0">
                  <a:latin typeface="Comic Sans MS"/>
                  <a:cs typeface="Comic Sans MS"/>
                </a:rPr>
                <a:t> in </a:t>
              </a:r>
              <a:r>
                <a:rPr lang="en-US" dirty="0" err="1">
                  <a:latin typeface="Comic Sans MS"/>
                  <a:cs typeface="Comic Sans MS"/>
                </a:rPr>
                <a:t>ambito</a:t>
              </a:r>
              <a:r>
                <a:rPr lang="en-US" dirty="0">
                  <a:latin typeface="Comic Sans MS"/>
                  <a:cs typeface="Comic Sans MS"/>
                </a:rPr>
                <a:t> </a:t>
              </a:r>
              <a:r>
                <a:rPr lang="en-US" dirty="0" err="1">
                  <a:latin typeface="Comic Sans MS"/>
                  <a:cs typeface="Comic Sans MS"/>
                </a:rPr>
                <a:t>geometrico</a:t>
              </a:r>
              <a:r>
                <a:rPr lang="en-US" dirty="0">
                  <a:latin typeface="Comic Sans MS"/>
                  <a:cs typeface="Comic Sans MS"/>
                </a:rPr>
                <a:t>.</a:t>
              </a:r>
            </a:p>
          </p:txBody>
        </p:sp>
        <p:pic>
          <p:nvPicPr>
            <p:cNvPr id="3" name="Picture 2" descr="Unknown-3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2668" y="1616796"/>
              <a:ext cx="1253066" cy="172296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638667" y="863600"/>
              <a:ext cx="4230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omic Sans MS"/>
                  <a:cs typeface="Comic Sans MS"/>
                </a:rPr>
                <a:t>Livello</a:t>
              </a:r>
              <a:r>
                <a:rPr lang="en-US" b="1" dirty="0" smtClean="0">
                  <a:latin typeface="Comic Sans MS"/>
                  <a:cs typeface="Comic Sans MS"/>
                </a:rPr>
                <a:t> di </a:t>
              </a:r>
              <a:r>
                <a:rPr lang="en-US" b="1" dirty="0" err="1" smtClean="0">
                  <a:latin typeface="Comic Sans MS"/>
                  <a:cs typeface="Comic Sans MS"/>
                </a:rPr>
                <a:t>apprendimento</a:t>
              </a:r>
              <a:r>
                <a:rPr lang="en-US" b="1" dirty="0" smtClean="0">
                  <a:latin typeface="Comic Sans MS"/>
                  <a:cs typeface="Comic Sans MS"/>
                </a:rPr>
                <a:t> </a:t>
              </a:r>
              <a:r>
                <a:rPr lang="en-US" b="1" dirty="0" err="1" smtClean="0">
                  <a:latin typeface="Comic Sans MS"/>
                  <a:cs typeface="Comic Sans MS"/>
                </a:rPr>
                <a:t>nella</a:t>
              </a:r>
              <a:r>
                <a:rPr lang="en-US" b="1" dirty="0" smtClean="0">
                  <a:latin typeface="Comic Sans MS"/>
                  <a:cs typeface="Comic Sans MS"/>
                </a:rPr>
                <a:t> </a:t>
              </a:r>
              <a:r>
                <a:rPr lang="en-US" b="1" dirty="0" err="1" smtClean="0">
                  <a:latin typeface="Comic Sans MS"/>
                  <a:cs typeface="Comic Sans MS"/>
                </a:rPr>
                <a:t>classe</a:t>
              </a:r>
              <a:endParaRPr lang="en-US" b="1" dirty="0">
                <a:latin typeface="Comic Sans MS"/>
                <a:cs typeface="Comic Sans MS"/>
              </a:endParaRPr>
            </a:p>
          </p:txBody>
        </p:sp>
      </p:grpSp>
      <p:grpSp>
        <p:nvGrpSpPr>
          <p:cNvPr id="53" name="Gruppo 2"/>
          <p:cNvGrpSpPr/>
          <p:nvPr/>
        </p:nvGrpSpPr>
        <p:grpSpPr>
          <a:xfrm>
            <a:off x="0" y="6604006"/>
            <a:ext cx="9144000" cy="81937"/>
            <a:chOff x="0" y="287869"/>
            <a:chExt cx="9144000" cy="81937"/>
          </a:xfrm>
        </p:grpSpPr>
        <p:cxnSp>
          <p:nvCxnSpPr>
            <p:cNvPr id="54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371602" y="3860797"/>
            <a:ext cx="6400800" cy="2472265"/>
            <a:chOff x="1456267" y="3860797"/>
            <a:chExt cx="6400800" cy="2472265"/>
          </a:xfrm>
        </p:grpSpPr>
        <p:sp>
          <p:nvSpPr>
            <p:cNvPr id="50" name="Rectangle 49"/>
            <p:cNvSpPr/>
            <p:nvPr/>
          </p:nvSpPr>
          <p:spPr>
            <a:xfrm>
              <a:off x="1456267" y="3860797"/>
              <a:ext cx="6400800" cy="24722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791064" y="4013196"/>
              <a:ext cx="3609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omic Sans MS"/>
                  <a:cs typeface="Comic Sans MS"/>
                </a:rPr>
                <a:t>Obiettivo</a:t>
              </a:r>
              <a:r>
                <a:rPr lang="en-US" b="1" dirty="0" smtClean="0">
                  <a:latin typeface="Comic Sans MS"/>
                  <a:cs typeface="Comic Sans MS"/>
                </a:rPr>
                <a:t> </a:t>
              </a:r>
              <a:r>
                <a:rPr lang="en-US" b="1" dirty="0" err="1" smtClean="0">
                  <a:latin typeface="Comic Sans MS"/>
                  <a:cs typeface="Comic Sans MS"/>
                </a:rPr>
                <a:t>didattico</a:t>
              </a:r>
              <a:r>
                <a:rPr lang="en-US" b="1" dirty="0" smtClean="0">
                  <a:latin typeface="Comic Sans MS"/>
                  <a:cs typeface="Comic Sans MS"/>
                </a:rPr>
                <a:t> </a:t>
              </a:r>
              <a:r>
                <a:rPr lang="en-US" b="1" dirty="0" err="1" smtClean="0">
                  <a:latin typeface="Comic Sans MS"/>
                  <a:cs typeface="Comic Sans MS"/>
                </a:rPr>
                <a:t>particolare</a:t>
              </a:r>
              <a:endParaRPr lang="en-US" b="1" dirty="0">
                <a:latin typeface="Comic Sans MS"/>
                <a:cs typeface="Comic Sans M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891739" y="4858916"/>
              <a:ext cx="311866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dirty="0" err="1" smtClean="0">
                  <a:latin typeface="Comic Sans MS"/>
                  <a:cs typeface="Comic Sans MS"/>
                </a:rPr>
                <a:t>Applicazioni</a:t>
              </a:r>
              <a:r>
                <a:rPr lang="en-US" dirty="0" smtClean="0">
                  <a:latin typeface="Comic Sans MS"/>
                  <a:cs typeface="Comic Sans MS"/>
                </a:rPr>
                <a:t> a </a:t>
              </a:r>
              <a:r>
                <a:rPr lang="en-US" dirty="0" err="1" smtClean="0">
                  <a:latin typeface="Comic Sans MS"/>
                  <a:cs typeface="Comic Sans MS"/>
                </a:rPr>
                <a:t>leggi</a:t>
              </a:r>
              <a:r>
                <a:rPr lang="en-US" dirty="0" smtClean="0">
                  <a:latin typeface="Comic Sans MS"/>
                  <a:cs typeface="Comic Sans MS"/>
                </a:rPr>
                <a:t> </a:t>
              </a:r>
              <a:r>
                <a:rPr lang="en-US" dirty="0" err="1" smtClean="0">
                  <a:latin typeface="Comic Sans MS"/>
                  <a:cs typeface="Comic Sans MS"/>
                </a:rPr>
                <a:t>fisiche</a:t>
              </a:r>
              <a:endParaRPr lang="en-US" dirty="0">
                <a:latin typeface="Comic Sans MS"/>
                <a:cs typeface="Comic Sans MS"/>
              </a:endParaRPr>
            </a:p>
          </p:txBody>
        </p:sp>
        <p:pic>
          <p:nvPicPr>
            <p:cNvPr id="7" name="Picture 6" descr="Unknown-4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373" y="4579501"/>
              <a:ext cx="1962855" cy="14329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902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>
            <a:off x="458495" y="914401"/>
            <a:ext cx="8296038" cy="5029196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grpSp>
        <p:nvGrpSpPr>
          <p:cNvPr id="49" name="Gruppo 2"/>
          <p:cNvGrpSpPr/>
          <p:nvPr/>
        </p:nvGrpSpPr>
        <p:grpSpPr>
          <a:xfrm>
            <a:off x="0" y="287869"/>
            <a:ext cx="9144000" cy="81937"/>
            <a:chOff x="0" y="287869"/>
            <a:chExt cx="9144000" cy="81937"/>
          </a:xfrm>
        </p:grpSpPr>
        <p:cxnSp>
          <p:nvCxnSpPr>
            <p:cNvPr id="50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CasellaDiTesto 13"/>
          <p:cNvSpPr txBox="1"/>
          <p:nvPr/>
        </p:nvSpPr>
        <p:spPr>
          <a:xfrm>
            <a:off x="-1" y="13838"/>
            <a:ext cx="205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Simulazione – TFA 2015</a:t>
            </a:r>
            <a:endParaRPr lang="it-IT" sz="1200" dirty="0">
              <a:latin typeface="Comic Sans MS"/>
              <a:cs typeface="Comic Sans MS"/>
            </a:endParaRPr>
          </a:p>
        </p:txBody>
      </p:sp>
      <p:sp>
        <p:nvSpPr>
          <p:cNvPr id="53" name="CasellaDiTesto 13"/>
          <p:cNvSpPr txBox="1"/>
          <p:nvPr/>
        </p:nvSpPr>
        <p:spPr>
          <a:xfrm>
            <a:off x="7686503" y="92807"/>
            <a:ext cx="1254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Beatrice Rossi</a:t>
            </a:r>
            <a:endParaRPr lang="it-IT" sz="1200" dirty="0">
              <a:latin typeface="Comic Sans MS"/>
              <a:cs typeface="Comic Sans MS"/>
            </a:endParaRPr>
          </a:p>
        </p:txBody>
      </p:sp>
      <p:grpSp>
        <p:nvGrpSpPr>
          <p:cNvPr id="54" name="Gruppo 2"/>
          <p:cNvGrpSpPr/>
          <p:nvPr/>
        </p:nvGrpSpPr>
        <p:grpSpPr>
          <a:xfrm>
            <a:off x="0" y="6604006"/>
            <a:ext cx="9144000" cy="81937"/>
            <a:chOff x="0" y="287869"/>
            <a:chExt cx="9144000" cy="81937"/>
          </a:xfrm>
        </p:grpSpPr>
        <p:cxnSp>
          <p:nvCxnSpPr>
            <p:cNvPr id="55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asellaDiTesto 2"/>
          <p:cNvSpPr txBox="1"/>
          <p:nvPr/>
        </p:nvSpPr>
        <p:spPr>
          <a:xfrm>
            <a:off x="1174033" y="2006600"/>
            <a:ext cx="6915867" cy="2677656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Comic Sans MS"/>
                <a:cs typeface="Comic Sans MS"/>
              </a:rPr>
              <a:t>Scheda di riflessione per </a:t>
            </a:r>
            <a:r>
              <a:rPr lang="en-US" sz="1400" b="1" dirty="0" smtClean="0">
                <a:latin typeface="Comic Sans MS"/>
                <a:cs typeface="Comic Sans MS"/>
              </a:rPr>
              <a:t>la </a:t>
            </a:r>
            <a:r>
              <a:rPr lang="en-US" sz="1400" b="1" dirty="0" err="1" smtClean="0">
                <a:latin typeface="Comic Sans MS"/>
                <a:cs typeface="Comic Sans MS"/>
              </a:rPr>
              <a:t>valutazione</a:t>
            </a:r>
            <a:endParaRPr lang="en-US" sz="1400" dirty="0">
              <a:latin typeface="Comic Sans MS"/>
              <a:cs typeface="Comic Sans MS"/>
            </a:endParaRPr>
          </a:p>
          <a:p>
            <a:r>
              <a:rPr lang="it-IT" sz="1400" dirty="0">
                <a:latin typeface="Comic Sans MS"/>
                <a:cs typeface="Comic Sans MS"/>
              </a:rPr>
              <a:t> </a:t>
            </a:r>
            <a:endParaRPr lang="en-US" sz="1400" dirty="0">
              <a:latin typeface="Comic Sans MS"/>
              <a:cs typeface="Comic Sans MS"/>
            </a:endParaRPr>
          </a:p>
          <a:p>
            <a:r>
              <a:rPr lang="it-IT" sz="1400" dirty="0">
                <a:latin typeface="Comic Sans MS"/>
                <a:cs typeface="Comic Sans MS"/>
              </a:rPr>
              <a:t>L’elaborato presenta un’introduzione, un chiaro svolgimento e delle conclusioni?</a:t>
            </a:r>
            <a:endParaRPr lang="en-US" sz="1400" dirty="0">
              <a:latin typeface="Comic Sans MS"/>
              <a:cs typeface="Comic Sans MS"/>
            </a:endParaRPr>
          </a:p>
          <a:p>
            <a:r>
              <a:rPr lang="it-IT" sz="1400" dirty="0">
                <a:latin typeface="Comic Sans MS"/>
                <a:cs typeface="Comic Sans MS"/>
              </a:rPr>
              <a:t> </a:t>
            </a:r>
            <a:endParaRPr lang="en-US" sz="1400" dirty="0">
              <a:latin typeface="Comic Sans MS"/>
              <a:cs typeface="Comic Sans MS"/>
            </a:endParaRPr>
          </a:p>
          <a:p>
            <a:r>
              <a:rPr lang="it-IT" sz="1400" dirty="0">
                <a:latin typeface="Comic Sans MS"/>
                <a:cs typeface="Comic Sans MS"/>
              </a:rPr>
              <a:t>L’elaborato può essere compreso da chi </a:t>
            </a:r>
            <a:r>
              <a:rPr lang="it-IT" sz="1400" dirty="0" smtClean="0">
                <a:latin typeface="Comic Sans MS"/>
                <a:cs typeface="Comic Sans MS"/>
              </a:rPr>
              <a:t>legge? (chiarezza espositiva)</a:t>
            </a:r>
            <a:endParaRPr lang="en-US" sz="1400" dirty="0">
              <a:latin typeface="Comic Sans MS"/>
              <a:cs typeface="Comic Sans MS"/>
            </a:endParaRPr>
          </a:p>
          <a:p>
            <a:r>
              <a:rPr lang="it-IT" sz="1400" dirty="0">
                <a:latin typeface="Comic Sans MS"/>
                <a:cs typeface="Comic Sans MS"/>
              </a:rPr>
              <a:t> </a:t>
            </a:r>
            <a:endParaRPr lang="en-US" sz="1400" dirty="0">
              <a:latin typeface="Comic Sans MS"/>
              <a:cs typeface="Comic Sans MS"/>
            </a:endParaRPr>
          </a:p>
          <a:p>
            <a:r>
              <a:rPr lang="it-IT" sz="1400" dirty="0">
                <a:latin typeface="Comic Sans MS"/>
                <a:cs typeface="Comic Sans MS"/>
              </a:rPr>
              <a:t>L’elaborato è curato?</a:t>
            </a:r>
            <a:endParaRPr lang="en-US" sz="1400" dirty="0">
              <a:latin typeface="Comic Sans MS"/>
              <a:cs typeface="Comic Sans MS"/>
            </a:endParaRPr>
          </a:p>
          <a:p>
            <a:r>
              <a:rPr lang="it-IT" sz="1400" dirty="0">
                <a:latin typeface="Comic Sans MS"/>
                <a:cs typeface="Comic Sans MS"/>
              </a:rPr>
              <a:t> </a:t>
            </a:r>
            <a:endParaRPr lang="en-US" sz="1400" dirty="0">
              <a:latin typeface="Comic Sans MS"/>
              <a:cs typeface="Comic Sans MS"/>
            </a:endParaRPr>
          </a:p>
          <a:p>
            <a:r>
              <a:rPr lang="it-IT" sz="1400" dirty="0" smtClean="0">
                <a:latin typeface="Comic Sans MS"/>
                <a:cs typeface="Comic Sans MS"/>
              </a:rPr>
              <a:t>I contenuti esposti sono corretti o vi sono inesattezze ed errori?</a:t>
            </a:r>
          </a:p>
          <a:p>
            <a:endParaRPr lang="it-IT" sz="1400" dirty="0">
              <a:latin typeface="Comic Sans MS"/>
              <a:cs typeface="Comic Sans MS"/>
            </a:endParaRPr>
          </a:p>
          <a:p>
            <a:r>
              <a:rPr lang="it-IT" sz="1400" dirty="0" smtClean="0">
                <a:latin typeface="Comic Sans MS"/>
                <a:cs typeface="Comic Sans MS"/>
              </a:rPr>
              <a:t>(C’è </a:t>
            </a:r>
            <a:r>
              <a:rPr lang="it-IT" sz="1400" dirty="0">
                <a:latin typeface="Comic Sans MS"/>
                <a:cs typeface="Comic Sans MS"/>
              </a:rPr>
              <a:t>stata collaborazione tra i componenti del </a:t>
            </a:r>
            <a:r>
              <a:rPr lang="it-IT" sz="1400" dirty="0" smtClean="0">
                <a:latin typeface="Comic Sans MS"/>
                <a:cs typeface="Comic Sans MS"/>
              </a:rPr>
              <a:t>gruppo</a:t>
            </a:r>
            <a:r>
              <a:rPr lang="en-US" sz="1400" dirty="0" smtClean="0">
                <a:latin typeface="Comic Sans MS"/>
                <a:cs typeface="Comic Sans MS"/>
              </a:rPr>
              <a:t>?)</a:t>
            </a:r>
            <a:endParaRPr lang="it-IT" sz="1400" dirty="0" smtClean="0">
              <a:latin typeface="Comic Sans MS"/>
              <a:cs typeface="Comic Sans MS"/>
            </a:endParaRPr>
          </a:p>
          <a:p>
            <a:endParaRPr lang="it-IT" sz="1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6186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2"/>
          <p:cNvGrpSpPr/>
          <p:nvPr/>
        </p:nvGrpSpPr>
        <p:grpSpPr>
          <a:xfrm>
            <a:off x="0" y="287869"/>
            <a:ext cx="9144000" cy="81937"/>
            <a:chOff x="0" y="287869"/>
            <a:chExt cx="9144000" cy="81937"/>
          </a:xfrm>
        </p:grpSpPr>
        <p:cxnSp>
          <p:nvCxnSpPr>
            <p:cNvPr id="21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asellaDiTesto 13"/>
          <p:cNvSpPr txBox="1"/>
          <p:nvPr/>
        </p:nvSpPr>
        <p:spPr>
          <a:xfrm>
            <a:off x="-1" y="13838"/>
            <a:ext cx="205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Simulazione – TFA 2015</a:t>
            </a:r>
            <a:endParaRPr lang="it-IT" sz="1200" dirty="0">
              <a:latin typeface="Comic Sans MS"/>
              <a:cs typeface="Comic Sans MS"/>
            </a:endParaRPr>
          </a:p>
        </p:txBody>
      </p:sp>
      <p:sp>
        <p:nvSpPr>
          <p:cNvPr id="24" name="CasellaDiTesto 13"/>
          <p:cNvSpPr txBox="1"/>
          <p:nvPr/>
        </p:nvSpPr>
        <p:spPr>
          <a:xfrm>
            <a:off x="7686503" y="92807"/>
            <a:ext cx="1254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Beatrice Rossi</a:t>
            </a:r>
            <a:endParaRPr lang="it-IT" sz="1200" dirty="0">
              <a:latin typeface="Comic Sans MS"/>
              <a:cs typeface="Comic Sans MS"/>
            </a:endParaRPr>
          </a:p>
        </p:txBody>
      </p:sp>
      <p:grpSp>
        <p:nvGrpSpPr>
          <p:cNvPr id="26" name="Gruppo 2"/>
          <p:cNvGrpSpPr/>
          <p:nvPr/>
        </p:nvGrpSpPr>
        <p:grpSpPr>
          <a:xfrm>
            <a:off x="0" y="6604006"/>
            <a:ext cx="9144000" cy="81937"/>
            <a:chOff x="0" y="287869"/>
            <a:chExt cx="9144000" cy="81937"/>
          </a:xfrm>
        </p:grpSpPr>
        <p:cxnSp>
          <p:nvCxnSpPr>
            <p:cNvPr id="27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35165" y="854165"/>
            <a:ext cx="8502433" cy="559598"/>
            <a:chOff x="235165" y="854165"/>
            <a:chExt cx="8502433" cy="559598"/>
          </a:xfrm>
        </p:grpSpPr>
        <p:sp>
          <p:nvSpPr>
            <p:cNvPr id="25" name="CasellaDiTesto 24"/>
            <p:cNvSpPr txBox="1"/>
            <p:nvPr/>
          </p:nvSpPr>
          <p:spPr>
            <a:xfrm>
              <a:off x="756447" y="854165"/>
              <a:ext cx="7981151" cy="33855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latin typeface="Comic Sans MS"/>
                  <a:cs typeface="Comic Sans MS"/>
                </a:rPr>
                <a:t>Collocazione curricolare: </a:t>
              </a:r>
              <a:r>
                <a:rPr lang="it-IT" sz="1600" dirty="0" smtClean="0">
                  <a:latin typeface="Comic Sans MS"/>
                  <a:cs typeface="Comic Sans MS"/>
                </a:rPr>
                <a:t>Terza media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165" y="854165"/>
              <a:ext cx="406400" cy="55959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84365" y="1784478"/>
            <a:ext cx="8502434" cy="4278094"/>
            <a:chOff x="235165" y="2101978"/>
            <a:chExt cx="8502434" cy="4278094"/>
          </a:xfrm>
        </p:grpSpPr>
        <p:sp>
          <p:nvSpPr>
            <p:cNvPr id="29" name="CasellaDiTesto 28"/>
            <p:cNvSpPr txBox="1"/>
            <p:nvPr/>
          </p:nvSpPr>
          <p:spPr>
            <a:xfrm>
              <a:off x="756446" y="2101978"/>
              <a:ext cx="7981153" cy="4278094"/>
            </a:xfrm>
            <a:prstGeom prst="rect">
              <a:avLst/>
            </a:prstGeom>
            <a:solidFill>
              <a:srgbClr val="8EB4E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>
                  <a:latin typeface="Comic Sans MS"/>
                  <a:cs typeface="Comic Sans MS"/>
                </a:rPr>
                <a:t>Motivazione</a:t>
              </a:r>
              <a:endParaRPr lang="it-IT" sz="1600" b="1" dirty="0">
                <a:latin typeface="Comic Sans MS"/>
                <a:cs typeface="Comic Sans MS"/>
              </a:endParaRPr>
            </a:p>
            <a:p>
              <a:pPr algn="just"/>
              <a:r>
                <a:rPr lang="it-IT" sz="1600" b="1" dirty="0" smtClean="0">
                  <a:latin typeface="Comic Sans MS"/>
                  <a:cs typeface="Comic Sans MS"/>
                </a:rPr>
                <a:t> </a:t>
              </a:r>
            </a:p>
            <a:p>
              <a:pPr marL="285750" indent="-285750" algn="just">
                <a:buFontTx/>
                <a:buChar char="-"/>
              </a:pPr>
              <a:r>
                <a:rPr lang="it-IT" sz="1600" b="1" dirty="0" smtClean="0">
                  <a:latin typeface="Comic Sans MS"/>
                  <a:cs typeface="Comic Sans MS"/>
                </a:rPr>
                <a:t>Prerequisiti</a:t>
              </a:r>
            </a:p>
            <a:p>
              <a:pPr algn="just"/>
              <a:r>
                <a:rPr lang="it-IT" sz="1600" dirty="0">
                  <a:latin typeface="Comic Sans MS"/>
                  <a:cs typeface="Comic Sans MS"/>
                </a:rPr>
                <a:t> </a:t>
              </a:r>
              <a:r>
                <a:rPr lang="it-IT" sz="1600" dirty="0" smtClean="0">
                  <a:latin typeface="Comic Sans MS"/>
                  <a:cs typeface="Comic Sans MS"/>
                </a:rPr>
                <a:t>    </a:t>
              </a:r>
            </a:p>
            <a:p>
              <a:pPr algn="just"/>
              <a:r>
                <a:rPr lang="it-IT" sz="1600" dirty="0">
                  <a:latin typeface="Comic Sans MS"/>
                  <a:cs typeface="Comic Sans MS"/>
                </a:rPr>
                <a:t> </a:t>
              </a:r>
              <a:r>
                <a:rPr lang="it-IT" sz="1600" dirty="0" smtClean="0">
                  <a:latin typeface="Comic Sans MS"/>
                  <a:cs typeface="Comic Sans MS"/>
                </a:rPr>
                <a:t>   Algebra (monomi, polinomi, principi di equivalenza)</a:t>
              </a:r>
            </a:p>
            <a:p>
              <a:pPr algn="just"/>
              <a:r>
                <a:rPr lang="it-IT" sz="1600" dirty="0">
                  <a:latin typeface="Comic Sans MS"/>
                  <a:cs typeface="Comic Sans MS"/>
                </a:rPr>
                <a:t> </a:t>
              </a:r>
              <a:r>
                <a:rPr lang="it-IT" sz="1600" dirty="0" smtClean="0">
                  <a:latin typeface="Comic Sans MS"/>
                  <a:cs typeface="Comic Sans MS"/>
                </a:rPr>
                <a:t>   </a:t>
              </a:r>
            </a:p>
            <a:p>
              <a:pPr algn="just"/>
              <a:r>
                <a:rPr lang="it-IT" sz="1600" dirty="0">
                  <a:latin typeface="Comic Sans MS"/>
                  <a:cs typeface="Comic Sans MS"/>
                </a:rPr>
                <a:t> </a:t>
              </a:r>
              <a:r>
                <a:rPr lang="it-IT" sz="1600" dirty="0" smtClean="0">
                  <a:latin typeface="Comic Sans MS"/>
                  <a:cs typeface="Comic Sans MS"/>
                </a:rPr>
                <a:t>   Piano cartesiano</a:t>
              </a:r>
            </a:p>
            <a:p>
              <a:pPr algn="just"/>
              <a:endParaRPr lang="it-IT" sz="1600" dirty="0" smtClean="0">
                <a:latin typeface="Comic Sans MS"/>
                <a:cs typeface="Comic Sans MS"/>
              </a:endParaRPr>
            </a:p>
            <a:p>
              <a:pPr algn="just"/>
              <a:r>
                <a:rPr lang="it-IT" sz="1600" dirty="0">
                  <a:latin typeface="Comic Sans MS"/>
                  <a:cs typeface="Comic Sans MS"/>
                </a:rPr>
                <a:t> </a:t>
              </a:r>
              <a:r>
                <a:rPr lang="it-IT" sz="1600" dirty="0" smtClean="0">
                  <a:latin typeface="Comic Sans MS"/>
                  <a:cs typeface="Comic Sans MS"/>
                </a:rPr>
                <a:t>   Solide basi di geometria</a:t>
              </a:r>
            </a:p>
            <a:p>
              <a:pPr algn="just"/>
              <a:r>
                <a:rPr lang="it-IT" sz="1600" dirty="0">
                  <a:latin typeface="Comic Sans MS"/>
                  <a:cs typeface="Comic Sans MS"/>
                </a:rPr>
                <a:t> </a:t>
              </a:r>
              <a:r>
                <a:rPr lang="it-IT" sz="1600" dirty="0" smtClean="0">
                  <a:latin typeface="Comic Sans MS"/>
                  <a:cs typeface="Comic Sans MS"/>
                </a:rPr>
                <a:t> </a:t>
              </a:r>
            </a:p>
            <a:p>
              <a:pPr algn="just"/>
              <a:r>
                <a:rPr lang="it-IT" sz="1600" dirty="0">
                  <a:latin typeface="Comic Sans MS"/>
                  <a:cs typeface="Comic Sans MS"/>
                </a:rPr>
                <a:t> </a:t>
              </a:r>
              <a:r>
                <a:rPr lang="it-IT" sz="1600" dirty="0" smtClean="0">
                  <a:latin typeface="Comic Sans MS"/>
                  <a:cs typeface="Comic Sans MS"/>
                </a:rPr>
                <a:t>   Concetto di relazione tra grandezze</a:t>
              </a:r>
            </a:p>
            <a:p>
              <a:pPr algn="just"/>
              <a:endParaRPr lang="it-IT" sz="1600" dirty="0">
                <a:latin typeface="Comic Sans MS"/>
                <a:cs typeface="Comic Sans MS"/>
              </a:endParaRPr>
            </a:p>
            <a:p>
              <a:pPr algn="just"/>
              <a:r>
                <a:rPr lang="it-IT" sz="1600" dirty="0" smtClean="0">
                  <a:latin typeface="Comic Sans MS"/>
                  <a:cs typeface="Comic Sans MS"/>
                </a:rPr>
                <a:t>    </a:t>
              </a:r>
              <a:r>
                <a:rPr lang="it-IT" sz="1600" dirty="0" err="1" smtClean="0">
                  <a:latin typeface="Comic Sans MS"/>
                  <a:cs typeface="Comic Sans MS"/>
                </a:rPr>
                <a:t>Proporzionalita’</a:t>
              </a:r>
              <a:r>
                <a:rPr lang="it-IT" sz="1600" dirty="0" smtClean="0">
                  <a:latin typeface="Comic Sans MS"/>
                  <a:cs typeface="Comic Sans MS"/>
                </a:rPr>
                <a:t> diretta (e inversa)</a:t>
              </a:r>
            </a:p>
            <a:p>
              <a:pPr algn="just"/>
              <a:r>
                <a:rPr lang="it-IT" sz="1600" dirty="0">
                  <a:latin typeface="Comic Sans MS"/>
                  <a:cs typeface="Comic Sans MS"/>
                </a:rPr>
                <a:t> </a:t>
              </a:r>
              <a:r>
                <a:rPr lang="it-IT" sz="1600" dirty="0" smtClean="0">
                  <a:latin typeface="Comic Sans MS"/>
                  <a:cs typeface="Comic Sans MS"/>
                </a:rPr>
                <a:t> </a:t>
              </a:r>
              <a:endParaRPr lang="it-IT" sz="1600" dirty="0">
                <a:latin typeface="Comic Sans MS"/>
                <a:cs typeface="Comic Sans MS"/>
              </a:endParaRPr>
            </a:p>
            <a:p>
              <a:pPr marL="285750" indent="-285750" algn="just">
                <a:buFontTx/>
                <a:buChar char="-"/>
              </a:pPr>
              <a:r>
                <a:rPr lang="it-IT" sz="1600" b="1" dirty="0" smtClean="0">
                  <a:latin typeface="Comic Sans MS"/>
                  <a:cs typeface="Comic Sans MS"/>
                </a:rPr>
                <a:t>Raccordo con argomenti trattati in Scienze </a:t>
              </a:r>
              <a:r>
                <a:rPr lang="it-IT" sz="1600" dirty="0" smtClean="0">
                  <a:latin typeface="Comic Sans MS"/>
                  <a:cs typeface="Comic Sans MS"/>
                </a:rPr>
                <a:t>(Fisica)</a:t>
              </a:r>
            </a:p>
            <a:p>
              <a:pPr algn="just"/>
              <a:endParaRPr lang="it-IT" sz="1600" dirty="0" smtClean="0">
                <a:latin typeface="Comic Sans MS"/>
                <a:cs typeface="Comic Sans MS"/>
              </a:endParaRPr>
            </a:p>
            <a:p>
              <a:pPr marL="285750" indent="-285750" algn="just">
                <a:buFontTx/>
                <a:buChar char="-"/>
              </a:pPr>
              <a:r>
                <a:rPr lang="it-IT" sz="1600" b="1" dirty="0" err="1" smtClean="0">
                  <a:latin typeface="Comic Sans MS"/>
                  <a:cs typeface="Comic Sans MS"/>
                </a:rPr>
                <a:t>Complessita’</a:t>
              </a:r>
              <a:r>
                <a:rPr lang="it-IT" sz="1600" b="1" dirty="0" smtClean="0">
                  <a:latin typeface="Comic Sans MS"/>
                  <a:cs typeface="Comic Sans MS"/>
                </a:rPr>
                <a:t> dell’argomento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165" y="2101978"/>
              <a:ext cx="406400" cy="559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134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511300" y="3667112"/>
            <a:ext cx="6311900" cy="1608811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11300" y="1277276"/>
            <a:ext cx="6311900" cy="1808824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uppo 2"/>
          <p:cNvGrpSpPr/>
          <p:nvPr/>
        </p:nvGrpSpPr>
        <p:grpSpPr>
          <a:xfrm>
            <a:off x="0" y="287869"/>
            <a:ext cx="9144000" cy="81937"/>
            <a:chOff x="0" y="287869"/>
            <a:chExt cx="9144000" cy="81937"/>
          </a:xfrm>
        </p:grpSpPr>
        <p:cxnSp>
          <p:nvCxnSpPr>
            <p:cNvPr id="21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asellaDiTesto 13"/>
          <p:cNvSpPr txBox="1"/>
          <p:nvPr/>
        </p:nvSpPr>
        <p:spPr>
          <a:xfrm>
            <a:off x="-1" y="13838"/>
            <a:ext cx="205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Simulazione – TFA 2015</a:t>
            </a:r>
            <a:endParaRPr lang="it-IT" sz="1200" dirty="0">
              <a:latin typeface="Comic Sans MS"/>
              <a:cs typeface="Comic Sans MS"/>
            </a:endParaRPr>
          </a:p>
        </p:txBody>
      </p:sp>
      <p:sp>
        <p:nvSpPr>
          <p:cNvPr id="24" name="CasellaDiTesto 13"/>
          <p:cNvSpPr txBox="1"/>
          <p:nvPr/>
        </p:nvSpPr>
        <p:spPr>
          <a:xfrm>
            <a:off x="7686503" y="92807"/>
            <a:ext cx="1254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Beatrice Rossi</a:t>
            </a:r>
            <a:endParaRPr lang="it-IT" sz="1200" dirty="0">
              <a:latin typeface="Comic Sans MS"/>
              <a:cs typeface="Comic Sans MS"/>
            </a:endParaRPr>
          </a:p>
        </p:txBody>
      </p:sp>
      <p:grpSp>
        <p:nvGrpSpPr>
          <p:cNvPr id="26" name="Gruppo 2"/>
          <p:cNvGrpSpPr/>
          <p:nvPr/>
        </p:nvGrpSpPr>
        <p:grpSpPr>
          <a:xfrm>
            <a:off x="0" y="6604006"/>
            <a:ext cx="9144000" cy="81937"/>
            <a:chOff x="0" y="287869"/>
            <a:chExt cx="9144000" cy="81937"/>
          </a:xfrm>
        </p:grpSpPr>
        <p:cxnSp>
          <p:nvCxnSpPr>
            <p:cNvPr id="27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11299" y="717678"/>
            <a:ext cx="6311901" cy="559598"/>
            <a:chOff x="235165" y="2101978"/>
            <a:chExt cx="8502434" cy="559598"/>
          </a:xfrm>
        </p:grpSpPr>
        <p:sp>
          <p:nvSpPr>
            <p:cNvPr id="29" name="CasellaDiTesto 28"/>
            <p:cNvSpPr txBox="1"/>
            <p:nvPr/>
          </p:nvSpPr>
          <p:spPr>
            <a:xfrm>
              <a:off x="756446" y="2195055"/>
              <a:ext cx="7981153" cy="338554"/>
            </a:xfrm>
            <a:prstGeom prst="rect">
              <a:avLst/>
            </a:prstGeom>
            <a:solidFill>
              <a:srgbClr val="8EB4E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>
                  <a:latin typeface="Comic Sans MS"/>
                  <a:cs typeface="Comic Sans MS"/>
                </a:rPr>
                <a:t>Articolazione del percorso didattico</a:t>
              </a:r>
              <a:endParaRPr lang="it-IT" sz="1600" b="1" dirty="0">
                <a:latin typeface="Comic Sans MS"/>
                <a:cs typeface="Comic Sans MS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165" y="2101978"/>
              <a:ext cx="406400" cy="559598"/>
            </a:xfrm>
            <a:prstGeom prst="rect">
              <a:avLst/>
            </a:prstGeom>
          </p:spPr>
        </p:pic>
      </p:grpSp>
      <p:sp>
        <p:nvSpPr>
          <p:cNvPr id="16" name="CasellaDiTesto 1"/>
          <p:cNvSpPr txBox="1"/>
          <p:nvPr/>
        </p:nvSpPr>
        <p:spPr>
          <a:xfrm>
            <a:off x="2050152" y="1596668"/>
            <a:ext cx="5444607" cy="523220"/>
          </a:xfrm>
          <a:prstGeom prst="rect">
            <a:avLst/>
          </a:prstGeom>
          <a:solidFill>
            <a:srgbClr val="8EB4E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Comic Sans MS"/>
                <a:cs typeface="Comic Sans MS"/>
              </a:rPr>
              <a:t>Fase 1: </a:t>
            </a:r>
            <a:r>
              <a:rPr lang="it-IT" sz="1400" dirty="0" smtClean="0">
                <a:latin typeface="Comic Sans MS"/>
                <a:cs typeface="Comic Sans MS"/>
              </a:rPr>
              <a:t>Ripasso e rafforzamento di contenuti affrontati negli anni precedenti (con integrazione).</a:t>
            </a:r>
            <a:endParaRPr lang="it-IT" sz="1400" dirty="0">
              <a:latin typeface="Comic Sans MS"/>
              <a:cs typeface="Comic Sans MS"/>
            </a:endParaRPr>
          </a:p>
        </p:txBody>
      </p:sp>
      <p:sp>
        <p:nvSpPr>
          <p:cNvPr id="17" name="CasellaDiTesto 7"/>
          <p:cNvSpPr txBox="1"/>
          <p:nvPr/>
        </p:nvSpPr>
        <p:spPr>
          <a:xfrm>
            <a:off x="2050152" y="2418047"/>
            <a:ext cx="4385097" cy="307777"/>
          </a:xfrm>
          <a:prstGeom prst="rect">
            <a:avLst/>
          </a:prstGeom>
          <a:solidFill>
            <a:srgbClr val="8EB4E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/>
                <a:cs typeface="Comic Sans MS"/>
              </a:rPr>
              <a:t>Fase 2: </a:t>
            </a:r>
            <a:r>
              <a:rPr lang="it-IT" sz="1400" dirty="0">
                <a:latin typeface="Comic Sans MS"/>
                <a:cs typeface="Comic Sans MS"/>
              </a:rPr>
              <a:t>F</a:t>
            </a:r>
            <a:r>
              <a:rPr lang="it-IT" sz="1400" dirty="0" smtClean="0">
                <a:latin typeface="Comic Sans MS"/>
                <a:cs typeface="Comic Sans MS"/>
              </a:rPr>
              <a:t>igure geometriche nel piano cartesiano </a:t>
            </a:r>
          </a:p>
        </p:txBody>
      </p:sp>
      <p:sp>
        <p:nvSpPr>
          <p:cNvPr id="18" name="CasellaDiTesto 7"/>
          <p:cNvSpPr txBox="1"/>
          <p:nvPr/>
        </p:nvSpPr>
        <p:spPr>
          <a:xfrm>
            <a:off x="1767824" y="4441244"/>
            <a:ext cx="5800962" cy="738664"/>
          </a:xfrm>
          <a:prstGeom prst="rect">
            <a:avLst/>
          </a:prstGeom>
          <a:solidFill>
            <a:srgbClr val="8EB4E3"/>
          </a:solidFill>
          <a:ln w="381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latin typeface="Comic Sans MS"/>
                <a:cs typeface="Comic Sans MS"/>
              </a:rPr>
              <a:t>Un aiuto dalla fisica</a:t>
            </a:r>
          </a:p>
          <a:p>
            <a:endParaRPr lang="it-IT" sz="1400" dirty="0" smtClean="0">
              <a:latin typeface="Comic Sans MS"/>
              <a:cs typeface="Comic Sans MS"/>
            </a:endParaRPr>
          </a:p>
          <a:p>
            <a:r>
              <a:rPr lang="it-IT" sz="1400" dirty="0" smtClean="0">
                <a:latin typeface="Comic Sans MS"/>
                <a:cs typeface="Comic Sans MS"/>
              </a:rPr>
              <a:t>Da leggi fisiche di </a:t>
            </a:r>
            <a:r>
              <a:rPr lang="it-IT" sz="1400" dirty="0" err="1" smtClean="0">
                <a:latin typeface="Comic Sans MS"/>
                <a:cs typeface="Comic Sans MS"/>
              </a:rPr>
              <a:t>proporzionalita’</a:t>
            </a:r>
            <a:r>
              <a:rPr lang="it-IT" sz="1400" dirty="0" smtClean="0">
                <a:latin typeface="Comic Sans MS"/>
                <a:cs typeface="Comic Sans MS"/>
              </a:rPr>
              <a:t> diretta alle equazioni delle rette</a:t>
            </a:r>
          </a:p>
        </p:txBody>
      </p:sp>
      <p:sp>
        <p:nvSpPr>
          <p:cNvPr id="19" name="CasellaDiTesto 7"/>
          <p:cNvSpPr txBox="1"/>
          <p:nvPr/>
        </p:nvSpPr>
        <p:spPr>
          <a:xfrm>
            <a:off x="4083185" y="3257736"/>
            <a:ext cx="87633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/>
                <a:cs typeface="Comic Sans MS"/>
              </a:rPr>
              <a:t>Verifica</a:t>
            </a:r>
            <a:endParaRPr lang="it-IT" sz="1400" dirty="0" smtClean="0">
              <a:latin typeface="Comic Sans MS"/>
              <a:cs typeface="Comic Sans MS"/>
            </a:endParaRPr>
          </a:p>
        </p:txBody>
      </p:sp>
      <p:sp>
        <p:nvSpPr>
          <p:cNvPr id="30" name="CasellaDiTesto 7"/>
          <p:cNvSpPr txBox="1"/>
          <p:nvPr/>
        </p:nvSpPr>
        <p:spPr>
          <a:xfrm>
            <a:off x="4083185" y="5456324"/>
            <a:ext cx="87633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/>
                <a:cs typeface="Comic Sans MS"/>
              </a:rPr>
              <a:t>Verifica</a:t>
            </a:r>
            <a:endParaRPr lang="it-IT" sz="1400" dirty="0" smtClean="0">
              <a:latin typeface="Comic Sans MS"/>
              <a:cs typeface="Comic Sans MS"/>
            </a:endParaRPr>
          </a:p>
        </p:txBody>
      </p:sp>
      <p:sp>
        <p:nvSpPr>
          <p:cNvPr id="32" name="CasellaDiTesto 7"/>
          <p:cNvSpPr txBox="1"/>
          <p:nvPr/>
        </p:nvSpPr>
        <p:spPr>
          <a:xfrm>
            <a:off x="3156157" y="6098689"/>
            <a:ext cx="2809157" cy="307777"/>
          </a:xfrm>
          <a:prstGeom prst="rect">
            <a:avLst/>
          </a:prstGeom>
          <a:solidFill>
            <a:srgbClr val="8EB4E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/>
                <a:cs typeface="Comic Sans MS"/>
              </a:rPr>
              <a:t>Fase 4: </a:t>
            </a:r>
            <a:r>
              <a:rPr lang="it-IT" sz="1400" dirty="0" smtClean="0">
                <a:latin typeface="Comic Sans MS"/>
                <a:cs typeface="Comic Sans MS"/>
              </a:rPr>
              <a:t>Altri luoghi geometrici</a:t>
            </a:r>
          </a:p>
        </p:txBody>
      </p:sp>
      <p:sp>
        <p:nvSpPr>
          <p:cNvPr id="33" name="CasellaDiTesto 7"/>
          <p:cNvSpPr txBox="1"/>
          <p:nvPr/>
        </p:nvSpPr>
        <p:spPr>
          <a:xfrm>
            <a:off x="2050152" y="3797098"/>
            <a:ext cx="4385097" cy="523220"/>
          </a:xfrm>
          <a:prstGeom prst="rect">
            <a:avLst/>
          </a:prstGeom>
          <a:solidFill>
            <a:srgbClr val="8EB4E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Comic Sans MS"/>
                <a:cs typeface="Comic Sans MS"/>
              </a:rPr>
              <a:t>Fase 3: </a:t>
            </a:r>
            <a:r>
              <a:rPr lang="it-IT" sz="1400" dirty="0" smtClean="0">
                <a:latin typeface="Comic Sans MS"/>
                <a:cs typeface="Comic Sans MS"/>
              </a:rPr>
              <a:t>Concetto di funzione matematica </a:t>
            </a:r>
            <a:endParaRPr lang="it-IT" sz="1400" dirty="0">
              <a:latin typeface="Comic Sans MS"/>
              <a:cs typeface="Comic Sans MS"/>
            </a:endParaRPr>
          </a:p>
          <a:p>
            <a:r>
              <a:rPr lang="it-IT" sz="1400" dirty="0" smtClean="0">
                <a:latin typeface="Comic Sans MS"/>
                <a:cs typeface="Comic Sans MS"/>
              </a:rPr>
              <a:t>              rette nel piano cartesiano</a:t>
            </a:r>
          </a:p>
        </p:txBody>
      </p:sp>
    </p:spTree>
    <p:extLst>
      <p:ext uri="{BB962C8B-B14F-4D97-AF65-F5344CB8AC3E}">
        <p14:creationId xmlns:p14="http://schemas.microsoft.com/office/powerpoint/2010/main" val="228826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245277" y="541409"/>
            <a:ext cx="2859912" cy="646331"/>
          </a:xfrm>
          <a:prstGeom prst="rect">
            <a:avLst/>
          </a:prstGeom>
          <a:solidFill>
            <a:srgbClr val="8EB4E3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Comic Sans MS"/>
                <a:cs typeface="Comic Sans MS"/>
              </a:rPr>
              <a:t>Sviluppo </a:t>
            </a:r>
            <a:r>
              <a:rPr lang="it-IT" sz="1600" b="1" dirty="0" err="1">
                <a:latin typeface="Comic Sans MS"/>
                <a:cs typeface="Comic Sans MS"/>
              </a:rPr>
              <a:t>d</a:t>
            </a:r>
            <a:r>
              <a:rPr lang="it-IT" sz="1600" b="1" dirty="0" err="1" smtClean="0">
                <a:latin typeface="Comic Sans MS"/>
                <a:cs typeface="Comic Sans MS"/>
              </a:rPr>
              <a:t>ell’unita’</a:t>
            </a:r>
            <a:endParaRPr lang="it-IT" sz="1600" b="1" dirty="0" smtClean="0">
              <a:latin typeface="Comic Sans MS"/>
              <a:cs typeface="Comic Sans MS"/>
            </a:endParaRPr>
          </a:p>
          <a:p>
            <a:pPr algn="ctr"/>
            <a:r>
              <a:rPr lang="it-IT" sz="2000" b="1" dirty="0" smtClean="0">
                <a:latin typeface="Comic Sans MS"/>
                <a:cs typeface="Comic Sans MS"/>
              </a:rPr>
              <a:t>Grafici e Funzioni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1303868" y="1540929"/>
            <a:ext cx="6536266" cy="4402667"/>
            <a:chOff x="1303868" y="1540929"/>
            <a:chExt cx="6536266" cy="4402667"/>
          </a:xfrm>
        </p:grpSpPr>
        <p:sp>
          <p:nvSpPr>
            <p:cNvPr id="23" name="Rettangolo 22"/>
            <p:cNvSpPr/>
            <p:nvPr/>
          </p:nvSpPr>
          <p:spPr>
            <a:xfrm>
              <a:off x="1303868" y="1540929"/>
              <a:ext cx="6536266" cy="4402667"/>
            </a:xfrm>
            <a:prstGeom prst="rect">
              <a:avLst/>
            </a:prstGeom>
            <a:solidFill>
              <a:schemeClr val="bg1">
                <a:lumMod val="85000"/>
                <a:alpha val="49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" name="CasellaDiTesto 1"/>
            <p:cNvSpPr txBox="1"/>
            <p:nvPr/>
          </p:nvSpPr>
          <p:spPr>
            <a:xfrm>
              <a:off x="1788729" y="1858278"/>
              <a:ext cx="5444607" cy="523220"/>
            </a:xfrm>
            <a:prstGeom prst="rect">
              <a:avLst/>
            </a:prstGeom>
            <a:solidFill>
              <a:srgbClr val="8EB4E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Comic Sans MS"/>
                  <a:cs typeface="Comic Sans MS"/>
                </a:rPr>
                <a:t>Fase 1: </a:t>
              </a:r>
              <a:r>
                <a:rPr lang="it-IT" sz="1400" dirty="0" smtClean="0">
                  <a:latin typeface="Comic Sans MS"/>
                  <a:cs typeface="Comic Sans MS"/>
                </a:rPr>
                <a:t>Ripasso e rafforzamento di contenuti affrontati negli anni precedenti (con integrazione).</a:t>
              </a:r>
              <a:endParaRPr lang="it-IT" sz="1400" dirty="0">
                <a:latin typeface="Comic Sans MS"/>
                <a:cs typeface="Comic Sans MS"/>
              </a:endParaRPr>
            </a:p>
          </p:txBody>
        </p:sp>
      </p:grpSp>
      <p:grpSp>
        <p:nvGrpSpPr>
          <p:cNvPr id="49" name="Gruppo 2"/>
          <p:cNvGrpSpPr/>
          <p:nvPr/>
        </p:nvGrpSpPr>
        <p:grpSpPr>
          <a:xfrm>
            <a:off x="0" y="287869"/>
            <a:ext cx="9144000" cy="81937"/>
            <a:chOff x="0" y="287869"/>
            <a:chExt cx="9144000" cy="81937"/>
          </a:xfrm>
        </p:grpSpPr>
        <p:cxnSp>
          <p:nvCxnSpPr>
            <p:cNvPr id="50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CasellaDiTesto 13"/>
          <p:cNvSpPr txBox="1"/>
          <p:nvPr/>
        </p:nvSpPr>
        <p:spPr>
          <a:xfrm>
            <a:off x="-1" y="13838"/>
            <a:ext cx="205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Simulazione – TFA 2015</a:t>
            </a:r>
            <a:endParaRPr lang="it-IT" sz="1200" dirty="0">
              <a:latin typeface="Comic Sans MS"/>
              <a:cs typeface="Comic Sans MS"/>
            </a:endParaRPr>
          </a:p>
        </p:txBody>
      </p:sp>
      <p:sp>
        <p:nvSpPr>
          <p:cNvPr id="53" name="CasellaDiTesto 13"/>
          <p:cNvSpPr txBox="1"/>
          <p:nvPr/>
        </p:nvSpPr>
        <p:spPr>
          <a:xfrm>
            <a:off x="7686503" y="92807"/>
            <a:ext cx="1254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Beatrice Rossi</a:t>
            </a:r>
            <a:endParaRPr lang="it-IT" sz="1200" dirty="0">
              <a:latin typeface="Comic Sans MS"/>
              <a:cs typeface="Comic Sans MS"/>
            </a:endParaRPr>
          </a:p>
        </p:txBody>
      </p:sp>
      <p:grpSp>
        <p:nvGrpSpPr>
          <p:cNvPr id="54" name="Gruppo 2"/>
          <p:cNvGrpSpPr/>
          <p:nvPr/>
        </p:nvGrpSpPr>
        <p:grpSpPr>
          <a:xfrm>
            <a:off x="0" y="6604006"/>
            <a:ext cx="9144000" cy="81937"/>
            <a:chOff x="0" y="287869"/>
            <a:chExt cx="9144000" cy="81937"/>
          </a:xfrm>
        </p:grpSpPr>
        <p:cxnSp>
          <p:nvCxnSpPr>
            <p:cNvPr id="55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31" y="2658533"/>
            <a:ext cx="2931131" cy="293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1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1303868" y="914400"/>
            <a:ext cx="6536266" cy="5333999"/>
            <a:chOff x="1303868" y="1540929"/>
            <a:chExt cx="6536266" cy="4402667"/>
          </a:xfrm>
        </p:grpSpPr>
        <p:sp>
          <p:nvSpPr>
            <p:cNvPr id="23" name="Rettangolo 22"/>
            <p:cNvSpPr/>
            <p:nvPr/>
          </p:nvSpPr>
          <p:spPr>
            <a:xfrm>
              <a:off x="1303868" y="1540929"/>
              <a:ext cx="6536266" cy="4402667"/>
            </a:xfrm>
            <a:prstGeom prst="rect">
              <a:avLst/>
            </a:prstGeom>
            <a:solidFill>
              <a:schemeClr val="bg1">
                <a:lumMod val="85000"/>
                <a:alpha val="49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2330585" y="1746771"/>
              <a:ext cx="4385097" cy="269435"/>
            </a:xfrm>
            <a:prstGeom prst="rect">
              <a:avLst/>
            </a:prstGeom>
            <a:solidFill>
              <a:srgbClr val="8EB4E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latin typeface="Comic Sans MS"/>
                  <a:cs typeface="Comic Sans MS"/>
                </a:rPr>
                <a:t>Fase 2: </a:t>
              </a:r>
              <a:r>
                <a:rPr lang="it-IT" sz="1400" dirty="0">
                  <a:latin typeface="Comic Sans MS"/>
                  <a:cs typeface="Comic Sans MS"/>
                </a:rPr>
                <a:t>F</a:t>
              </a:r>
              <a:r>
                <a:rPr lang="it-IT" sz="1400" dirty="0" smtClean="0">
                  <a:latin typeface="Comic Sans MS"/>
                  <a:cs typeface="Comic Sans MS"/>
                </a:rPr>
                <a:t>igure geometriche nel piano cartesiano </a:t>
              </a:r>
            </a:p>
          </p:txBody>
        </p:sp>
      </p:grpSp>
      <p:grpSp>
        <p:nvGrpSpPr>
          <p:cNvPr id="49" name="Gruppo 2"/>
          <p:cNvGrpSpPr/>
          <p:nvPr/>
        </p:nvGrpSpPr>
        <p:grpSpPr>
          <a:xfrm>
            <a:off x="0" y="287869"/>
            <a:ext cx="9144000" cy="81937"/>
            <a:chOff x="0" y="287869"/>
            <a:chExt cx="9144000" cy="81937"/>
          </a:xfrm>
        </p:grpSpPr>
        <p:cxnSp>
          <p:nvCxnSpPr>
            <p:cNvPr id="50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CasellaDiTesto 13"/>
          <p:cNvSpPr txBox="1"/>
          <p:nvPr/>
        </p:nvSpPr>
        <p:spPr>
          <a:xfrm>
            <a:off x="-1" y="13838"/>
            <a:ext cx="205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Simulazione – TFA 2015</a:t>
            </a:r>
            <a:endParaRPr lang="it-IT" sz="1200" dirty="0">
              <a:latin typeface="Comic Sans MS"/>
              <a:cs typeface="Comic Sans MS"/>
            </a:endParaRPr>
          </a:p>
        </p:txBody>
      </p:sp>
      <p:sp>
        <p:nvSpPr>
          <p:cNvPr id="53" name="CasellaDiTesto 13"/>
          <p:cNvSpPr txBox="1"/>
          <p:nvPr/>
        </p:nvSpPr>
        <p:spPr>
          <a:xfrm>
            <a:off x="7686503" y="92807"/>
            <a:ext cx="1254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Beatrice Rossi</a:t>
            </a:r>
            <a:endParaRPr lang="it-IT" sz="1200" dirty="0">
              <a:latin typeface="Comic Sans MS"/>
              <a:cs typeface="Comic Sans MS"/>
            </a:endParaRPr>
          </a:p>
        </p:txBody>
      </p:sp>
      <p:grpSp>
        <p:nvGrpSpPr>
          <p:cNvPr id="54" name="Gruppo 2"/>
          <p:cNvGrpSpPr/>
          <p:nvPr/>
        </p:nvGrpSpPr>
        <p:grpSpPr>
          <a:xfrm>
            <a:off x="0" y="6604006"/>
            <a:ext cx="9144000" cy="81937"/>
            <a:chOff x="0" y="287869"/>
            <a:chExt cx="9144000" cy="81937"/>
          </a:xfrm>
        </p:grpSpPr>
        <p:cxnSp>
          <p:nvCxnSpPr>
            <p:cNvPr id="55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693324" y="1731463"/>
            <a:ext cx="1545175" cy="1989637"/>
            <a:chOff x="1693324" y="2201363"/>
            <a:chExt cx="1926167" cy="26373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3324" y="2646538"/>
              <a:ext cx="1926167" cy="2192161"/>
            </a:xfrm>
            <a:prstGeom prst="rect">
              <a:avLst/>
            </a:prstGeom>
          </p:spPr>
        </p:pic>
        <p:sp>
          <p:nvSpPr>
            <p:cNvPr id="17" name="CasellaDiTesto 7"/>
            <p:cNvSpPr txBox="1"/>
            <p:nvPr/>
          </p:nvSpPr>
          <p:spPr>
            <a:xfrm>
              <a:off x="1873395" y="2201363"/>
              <a:ext cx="1623326" cy="367172"/>
            </a:xfrm>
            <a:prstGeom prst="rect">
              <a:avLst/>
            </a:prstGeom>
            <a:solidFill>
              <a:srgbClr val="8EB4E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it-IT" sz="1200" b="1" dirty="0" smtClean="0">
                  <a:latin typeface="Comic Sans MS"/>
                  <a:cs typeface="Comic Sans MS"/>
                </a:rPr>
                <a:t>Cosa sanno </a:t>
              </a:r>
              <a:r>
                <a:rPr lang="it-IT" sz="1200" b="1" dirty="0" err="1" smtClean="0">
                  <a:latin typeface="Comic Sans MS"/>
                  <a:cs typeface="Comic Sans MS"/>
                </a:rPr>
                <a:t>gia’</a:t>
              </a:r>
              <a:endParaRPr lang="it-IT" sz="12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05797" y="1633106"/>
            <a:ext cx="2780960" cy="2865937"/>
            <a:chOff x="4987624" y="2201363"/>
            <a:chExt cx="2390736" cy="26373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4843" y="2738326"/>
              <a:ext cx="2357966" cy="2100373"/>
            </a:xfrm>
            <a:prstGeom prst="rect">
              <a:avLst/>
            </a:prstGeom>
          </p:spPr>
        </p:pic>
        <p:sp>
          <p:nvSpPr>
            <p:cNvPr id="20" name="CasellaDiTesto 7"/>
            <p:cNvSpPr txBox="1"/>
            <p:nvPr/>
          </p:nvSpPr>
          <p:spPr>
            <a:xfrm>
              <a:off x="4987624" y="2201363"/>
              <a:ext cx="2390736" cy="307777"/>
            </a:xfrm>
            <a:prstGeom prst="rect">
              <a:avLst/>
            </a:prstGeom>
            <a:solidFill>
              <a:srgbClr val="8EB4E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latin typeface="Comic Sans MS"/>
                  <a:cs typeface="Comic Sans MS"/>
                </a:rPr>
                <a:t>Cosa apprendono di nuovo</a:t>
              </a:r>
              <a:endParaRPr lang="it-IT" sz="1400" dirty="0" smtClean="0">
                <a:latin typeface="Comic Sans MS"/>
                <a:cs typeface="Comic Sans MS"/>
              </a:endParaRPr>
            </a:p>
          </p:txBody>
        </p:sp>
      </p:grpSp>
      <p:pic>
        <p:nvPicPr>
          <p:cNvPr id="22" name="Picture 21" descr="Unknown-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80" y="2531550"/>
            <a:ext cx="957488" cy="13165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25703" y="4578486"/>
            <a:ext cx="392430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it-IT" sz="1100" dirty="0">
                <a:latin typeface="Comic Sans MS"/>
                <a:cs typeface="Comic Sans MS"/>
              </a:rPr>
              <a:t>Tracciare figure geometriche nel piano </a:t>
            </a:r>
            <a:r>
              <a:rPr lang="it-IT" sz="1100" dirty="0" smtClean="0">
                <a:latin typeface="Comic Sans MS"/>
                <a:cs typeface="Comic Sans MS"/>
              </a:rPr>
              <a:t>cartesiano</a:t>
            </a:r>
          </a:p>
          <a:p>
            <a:pPr lvl="0" algn="just"/>
            <a:endParaRPr lang="en-US" sz="1100" dirty="0">
              <a:latin typeface="Comic Sans MS"/>
              <a:cs typeface="Comic Sans MS"/>
            </a:endParaRPr>
          </a:p>
          <a:p>
            <a:pPr lvl="0" algn="just"/>
            <a:r>
              <a:rPr lang="it-IT" sz="1100" dirty="0">
                <a:latin typeface="Comic Sans MS"/>
                <a:cs typeface="Comic Sans MS"/>
              </a:rPr>
              <a:t>Teorema di Pitagora per calcolare la distanza fra due punti</a:t>
            </a:r>
            <a:endParaRPr lang="en-US" sz="1100" dirty="0">
              <a:latin typeface="Comic Sans MS"/>
              <a:cs typeface="Comic Sans MS"/>
            </a:endParaRPr>
          </a:p>
          <a:p>
            <a:pPr lvl="0" algn="just"/>
            <a:r>
              <a:rPr lang="it-IT" sz="1100" dirty="0">
                <a:latin typeface="Comic Sans MS"/>
                <a:cs typeface="Comic Sans MS"/>
              </a:rPr>
              <a:t>Calcolare il perimetro di figure geometriche nel piano cartesiano</a:t>
            </a:r>
            <a:endParaRPr lang="en-US" sz="1100" dirty="0">
              <a:latin typeface="Comic Sans MS"/>
              <a:cs typeface="Comic Sans MS"/>
            </a:endParaRPr>
          </a:p>
          <a:p>
            <a:pPr lvl="0" algn="just"/>
            <a:r>
              <a:rPr lang="it-IT" sz="1100" dirty="0">
                <a:latin typeface="Comic Sans MS"/>
                <a:cs typeface="Comic Sans MS"/>
              </a:rPr>
              <a:t>Area di alcune semplici figure geometriche nel piano cartesiano in cui  l’altezza è parallela agli assi</a:t>
            </a:r>
            <a:r>
              <a:rPr lang="it-IT" sz="1100" dirty="0" smtClean="0">
                <a:latin typeface="Comic Sans MS"/>
                <a:cs typeface="Comic Sans MS"/>
              </a:rPr>
              <a:t>.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4804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547395" y="914401"/>
            <a:ext cx="8296038" cy="5029196"/>
            <a:chOff x="1303868" y="1540929"/>
            <a:chExt cx="6536266" cy="4402667"/>
          </a:xfrm>
        </p:grpSpPr>
        <p:sp>
          <p:nvSpPr>
            <p:cNvPr id="23" name="Rettangolo 22"/>
            <p:cNvSpPr/>
            <p:nvPr/>
          </p:nvSpPr>
          <p:spPr>
            <a:xfrm>
              <a:off x="1303868" y="1540929"/>
              <a:ext cx="6536266" cy="4402667"/>
            </a:xfrm>
            <a:prstGeom prst="rect">
              <a:avLst/>
            </a:prstGeom>
            <a:solidFill>
              <a:schemeClr val="bg1">
                <a:lumMod val="85000"/>
                <a:alpha val="49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1457561" y="1715434"/>
              <a:ext cx="6178883" cy="269435"/>
            </a:xfrm>
            <a:prstGeom prst="rect">
              <a:avLst/>
            </a:prstGeom>
            <a:solidFill>
              <a:srgbClr val="8EB4E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latin typeface="Comic Sans MS"/>
                  <a:cs typeface="Comic Sans MS"/>
                </a:rPr>
                <a:t>Fase 3: </a:t>
              </a:r>
              <a:r>
                <a:rPr lang="it-IT" sz="1400" dirty="0" smtClean="0">
                  <a:latin typeface="Comic Sans MS"/>
                  <a:cs typeface="Comic Sans MS"/>
                </a:rPr>
                <a:t>Concetto di funzione matematica e </a:t>
              </a:r>
              <a:r>
                <a:rPr lang="it-IT" sz="1400" dirty="0">
                  <a:latin typeface="Comic Sans MS"/>
                  <a:cs typeface="Comic Sans MS"/>
                </a:rPr>
                <a:t>l</a:t>
              </a:r>
              <a:r>
                <a:rPr lang="it-IT" sz="1400" dirty="0" smtClean="0">
                  <a:latin typeface="Comic Sans MS"/>
                  <a:cs typeface="Comic Sans MS"/>
                </a:rPr>
                <a:t>e rette nel piano cartesiano</a:t>
              </a:r>
            </a:p>
          </p:txBody>
        </p:sp>
      </p:grpSp>
      <p:grpSp>
        <p:nvGrpSpPr>
          <p:cNvPr id="49" name="Gruppo 2"/>
          <p:cNvGrpSpPr/>
          <p:nvPr/>
        </p:nvGrpSpPr>
        <p:grpSpPr>
          <a:xfrm>
            <a:off x="0" y="287869"/>
            <a:ext cx="9144000" cy="81937"/>
            <a:chOff x="0" y="287869"/>
            <a:chExt cx="9144000" cy="81937"/>
          </a:xfrm>
        </p:grpSpPr>
        <p:cxnSp>
          <p:nvCxnSpPr>
            <p:cNvPr id="50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CasellaDiTesto 13"/>
          <p:cNvSpPr txBox="1"/>
          <p:nvPr/>
        </p:nvSpPr>
        <p:spPr>
          <a:xfrm>
            <a:off x="-1" y="13838"/>
            <a:ext cx="205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Simulazione – TFA 2015</a:t>
            </a:r>
            <a:endParaRPr lang="it-IT" sz="1200" dirty="0">
              <a:latin typeface="Comic Sans MS"/>
              <a:cs typeface="Comic Sans MS"/>
            </a:endParaRPr>
          </a:p>
        </p:txBody>
      </p:sp>
      <p:sp>
        <p:nvSpPr>
          <p:cNvPr id="53" name="CasellaDiTesto 13"/>
          <p:cNvSpPr txBox="1"/>
          <p:nvPr/>
        </p:nvSpPr>
        <p:spPr>
          <a:xfrm>
            <a:off x="7686503" y="92807"/>
            <a:ext cx="1254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Beatrice Rossi</a:t>
            </a:r>
            <a:endParaRPr lang="it-IT" sz="1200" dirty="0">
              <a:latin typeface="Comic Sans MS"/>
              <a:cs typeface="Comic Sans MS"/>
            </a:endParaRPr>
          </a:p>
        </p:txBody>
      </p:sp>
      <p:grpSp>
        <p:nvGrpSpPr>
          <p:cNvPr id="54" name="Gruppo 2"/>
          <p:cNvGrpSpPr/>
          <p:nvPr/>
        </p:nvGrpSpPr>
        <p:grpSpPr>
          <a:xfrm>
            <a:off x="0" y="6604006"/>
            <a:ext cx="9144000" cy="81937"/>
            <a:chOff x="0" y="287869"/>
            <a:chExt cx="9144000" cy="81937"/>
          </a:xfrm>
        </p:grpSpPr>
        <p:cxnSp>
          <p:nvCxnSpPr>
            <p:cNvPr id="55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asellaDiTesto 7"/>
          <p:cNvSpPr txBox="1"/>
          <p:nvPr/>
        </p:nvSpPr>
        <p:spPr>
          <a:xfrm>
            <a:off x="704367" y="2379881"/>
            <a:ext cx="7931335" cy="1015663"/>
          </a:xfrm>
          <a:prstGeom prst="rect">
            <a:avLst/>
          </a:prstGeom>
          <a:solidFill>
            <a:srgbClr val="8EB4E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 smtClean="0">
                <a:latin typeface="Comic Sans MS"/>
                <a:cs typeface="Comic Sans MS"/>
              </a:rPr>
              <a:t>Conoscere il concetto di funzione </a:t>
            </a:r>
            <a:r>
              <a:rPr lang="it-IT" sz="1200" dirty="0" smtClean="0">
                <a:latin typeface="Comic Sans MS"/>
                <a:cs typeface="Comic Sans MS"/>
              </a:rPr>
              <a:t>(approfondimento del concetto di relazione tra grandezze):</a:t>
            </a:r>
          </a:p>
          <a:p>
            <a:pPr algn="just"/>
            <a:endParaRPr lang="it-IT" sz="1200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/>
            <a:r>
              <a:rPr lang="it-IT" sz="1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Definizione (dal libro di testo): </a:t>
            </a:r>
            <a:r>
              <a:rPr lang="it-IT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Date due variabili x (variabile indipendente) e Y (variabile dipendente), si dice che Y </a:t>
            </a:r>
            <a:r>
              <a:rPr lang="it-IT" sz="12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e’</a:t>
            </a:r>
            <a:r>
              <a:rPr lang="it-IT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 funzione di x se esiste una relazione che associa ad ogni valore della variabile x uno e un solo valore della variabile y.</a:t>
            </a:r>
          </a:p>
        </p:txBody>
      </p:sp>
      <p:sp>
        <p:nvSpPr>
          <p:cNvPr id="25" name="CasellaDiTesto 7"/>
          <p:cNvSpPr txBox="1"/>
          <p:nvPr/>
        </p:nvSpPr>
        <p:spPr>
          <a:xfrm>
            <a:off x="3073598" y="1757206"/>
            <a:ext cx="2592189" cy="477054"/>
          </a:xfrm>
          <a:prstGeom prst="rect">
            <a:avLst/>
          </a:prstGeom>
          <a:solidFill>
            <a:srgbClr val="8EB4E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/>
                <a:cs typeface="Comic Sans MS"/>
              </a:rPr>
              <a:t>Obiettivi formativi specifici</a:t>
            </a:r>
          </a:p>
          <a:p>
            <a:r>
              <a:rPr lang="it-IT" sz="1100" dirty="0" smtClean="0">
                <a:latin typeface="Comic Sans MS"/>
                <a:cs typeface="Comic Sans MS"/>
              </a:rPr>
              <a:t>(dedotti dal libro)</a:t>
            </a:r>
          </a:p>
        </p:txBody>
      </p:sp>
      <p:sp>
        <p:nvSpPr>
          <p:cNvPr id="26" name="CasellaDiTesto 7"/>
          <p:cNvSpPr txBox="1"/>
          <p:nvPr/>
        </p:nvSpPr>
        <p:spPr>
          <a:xfrm>
            <a:off x="717068" y="4026645"/>
            <a:ext cx="7931334" cy="1015663"/>
          </a:xfrm>
          <a:prstGeom prst="rect">
            <a:avLst/>
          </a:prstGeom>
          <a:solidFill>
            <a:srgbClr val="8EB4E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 smtClean="0">
                <a:latin typeface="Comic Sans MS"/>
                <a:cs typeface="Comic Sans MS"/>
              </a:rPr>
              <a:t>Conoscere le equazioni delle rette nel piano cartesiano (equazione, coefficiente angolare, termine noto)</a:t>
            </a:r>
          </a:p>
          <a:p>
            <a:pPr algn="just"/>
            <a:endParaRPr lang="it-IT" sz="1200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/>
            <a:r>
              <a:rPr lang="it-IT" sz="1200" b="1" dirty="0" smtClean="0">
                <a:latin typeface="Comic Sans MS"/>
                <a:cs typeface="Comic Sans MS"/>
              </a:rPr>
              <a:t>Rappresentare graficamente l’equazione di una retta nel piano cartesiano</a:t>
            </a:r>
          </a:p>
          <a:p>
            <a:pPr algn="just"/>
            <a:endParaRPr lang="it-IT" sz="1200" b="1" dirty="0">
              <a:latin typeface="Comic Sans MS"/>
              <a:cs typeface="Comic Sans MS"/>
            </a:endParaRPr>
          </a:p>
          <a:p>
            <a:pPr algn="just"/>
            <a:r>
              <a:rPr lang="it-IT" sz="1200" b="1" dirty="0" smtClean="0">
                <a:latin typeface="Comic Sans MS"/>
                <a:cs typeface="Comic Sans MS"/>
              </a:rPr>
              <a:t>Comprendere le condizioni di parallelismo fra rette e riconoscere rette parallele dalle loro equazioni.</a:t>
            </a:r>
            <a:endParaRPr lang="it-IT" sz="12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2296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458495" y="914400"/>
            <a:ext cx="8296038" cy="5346699"/>
            <a:chOff x="1303868" y="1540929"/>
            <a:chExt cx="6536266" cy="4402667"/>
          </a:xfrm>
        </p:grpSpPr>
        <p:sp>
          <p:nvSpPr>
            <p:cNvPr id="23" name="Rettangolo 22"/>
            <p:cNvSpPr/>
            <p:nvPr/>
          </p:nvSpPr>
          <p:spPr>
            <a:xfrm>
              <a:off x="1303868" y="1540929"/>
              <a:ext cx="6536266" cy="4402667"/>
            </a:xfrm>
            <a:prstGeom prst="rect">
              <a:avLst/>
            </a:prstGeom>
            <a:solidFill>
              <a:schemeClr val="bg1">
                <a:lumMod val="85000"/>
                <a:alpha val="49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3792299" y="1697230"/>
              <a:ext cx="1529701" cy="269435"/>
            </a:xfrm>
            <a:prstGeom prst="rect">
              <a:avLst/>
            </a:prstGeom>
            <a:solidFill>
              <a:srgbClr val="8EB4E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latin typeface="Comic Sans MS"/>
                  <a:cs typeface="Comic Sans MS"/>
                </a:rPr>
                <a:t>Un aiuto dalla fisica</a:t>
              </a:r>
              <a:endParaRPr lang="it-IT" sz="14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49" name="Gruppo 2"/>
          <p:cNvGrpSpPr/>
          <p:nvPr/>
        </p:nvGrpSpPr>
        <p:grpSpPr>
          <a:xfrm>
            <a:off x="0" y="287869"/>
            <a:ext cx="9144000" cy="81937"/>
            <a:chOff x="0" y="287869"/>
            <a:chExt cx="9144000" cy="81937"/>
          </a:xfrm>
        </p:grpSpPr>
        <p:cxnSp>
          <p:nvCxnSpPr>
            <p:cNvPr id="50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CasellaDiTesto 13"/>
          <p:cNvSpPr txBox="1"/>
          <p:nvPr/>
        </p:nvSpPr>
        <p:spPr>
          <a:xfrm>
            <a:off x="-1" y="13838"/>
            <a:ext cx="205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Simulazione – TFA 2015</a:t>
            </a:r>
            <a:endParaRPr lang="it-IT" sz="1200" dirty="0">
              <a:latin typeface="Comic Sans MS"/>
              <a:cs typeface="Comic Sans MS"/>
            </a:endParaRPr>
          </a:p>
        </p:txBody>
      </p:sp>
      <p:sp>
        <p:nvSpPr>
          <p:cNvPr id="53" name="CasellaDiTesto 13"/>
          <p:cNvSpPr txBox="1"/>
          <p:nvPr/>
        </p:nvSpPr>
        <p:spPr>
          <a:xfrm>
            <a:off x="7686503" y="92807"/>
            <a:ext cx="1254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Beatrice Rossi</a:t>
            </a:r>
            <a:endParaRPr lang="it-IT" sz="1200" dirty="0">
              <a:latin typeface="Comic Sans MS"/>
              <a:cs typeface="Comic Sans MS"/>
            </a:endParaRPr>
          </a:p>
        </p:txBody>
      </p:sp>
      <p:grpSp>
        <p:nvGrpSpPr>
          <p:cNvPr id="54" name="Gruppo 2"/>
          <p:cNvGrpSpPr/>
          <p:nvPr/>
        </p:nvGrpSpPr>
        <p:grpSpPr>
          <a:xfrm>
            <a:off x="0" y="6604006"/>
            <a:ext cx="9144000" cy="81937"/>
            <a:chOff x="0" y="287869"/>
            <a:chExt cx="9144000" cy="81937"/>
          </a:xfrm>
        </p:grpSpPr>
        <p:cxnSp>
          <p:nvCxnSpPr>
            <p:cNvPr id="55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674" y="1023996"/>
            <a:ext cx="1693334" cy="1268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68" y="1032873"/>
            <a:ext cx="1676162" cy="1259489"/>
          </a:xfrm>
          <a:prstGeom prst="rect">
            <a:avLst/>
          </a:prstGeom>
        </p:spPr>
      </p:pic>
      <p:sp>
        <p:nvSpPr>
          <p:cNvPr id="18" name="CasellaDiTesto 7"/>
          <p:cNvSpPr txBox="1"/>
          <p:nvPr/>
        </p:nvSpPr>
        <p:spPr>
          <a:xfrm>
            <a:off x="653569" y="2406693"/>
            <a:ext cx="7856440" cy="3662541"/>
          </a:xfrm>
          <a:prstGeom prst="rect">
            <a:avLst/>
          </a:prstGeom>
          <a:solidFill>
            <a:srgbClr val="8EB4E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400" baseline="30000" dirty="0" smtClean="0"/>
              <a:t>STORICAMENTE:</a:t>
            </a:r>
          </a:p>
          <a:p>
            <a:pPr algn="just"/>
            <a:r>
              <a:rPr lang="en-US" sz="2400" baseline="30000" dirty="0" smtClean="0"/>
              <a:t>Il </a:t>
            </a:r>
            <a:r>
              <a:rPr lang="en-US" sz="2400" baseline="30000" dirty="0" err="1"/>
              <a:t>concetto</a:t>
            </a:r>
            <a:r>
              <a:rPr lang="en-US" sz="2400" baseline="30000" dirty="0"/>
              <a:t> di </a:t>
            </a:r>
            <a:r>
              <a:rPr lang="en-US" sz="2400" baseline="30000" dirty="0" err="1"/>
              <a:t>funzione</a:t>
            </a:r>
            <a:r>
              <a:rPr lang="en-US" sz="2400" baseline="30000" dirty="0"/>
              <a:t>, come </a:t>
            </a:r>
            <a:r>
              <a:rPr lang="en-US" sz="2400" baseline="30000" dirty="0" err="1"/>
              <a:t>legge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che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esprime</a:t>
            </a:r>
            <a:r>
              <a:rPr lang="en-US" sz="2400" baseline="30000" dirty="0"/>
              <a:t> la </a:t>
            </a:r>
            <a:r>
              <a:rPr lang="en-US" sz="2400" baseline="30000" dirty="0" err="1"/>
              <a:t>variazione</a:t>
            </a:r>
            <a:r>
              <a:rPr lang="en-US" sz="2400" baseline="30000" dirty="0"/>
              <a:t> di </a:t>
            </a:r>
            <a:r>
              <a:rPr lang="en-US" sz="2400" baseline="30000" dirty="0" err="1"/>
              <a:t>una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grandezza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rispetto</a:t>
            </a:r>
            <a:r>
              <a:rPr lang="en-US" sz="2400" baseline="30000" dirty="0"/>
              <a:t> ad </a:t>
            </a:r>
            <a:r>
              <a:rPr lang="en-US" sz="2400" baseline="30000" dirty="0" err="1"/>
              <a:t>un’altra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può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essere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considerato</a:t>
            </a:r>
            <a:r>
              <a:rPr lang="en-US" sz="2400" baseline="30000" dirty="0"/>
              <a:t> come un </a:t>
            </a:r>
            <a:r>
              <a:rPr lang="en-US" sz="2400" baseline="30000" dirty="0" err="1"/>
              <a:t>emergente</a:t>
            </a:r>
            <a:r>
              <a:rPr lang="en-US" sz="2400" baseline="30000" dirty="0"/>
              <a:t> di </a:t>
            </a:r>
            <a:r>
              <a:rPr lang="en-US" sz="2400" baseline="30000" dirty="0" err="1"/>
              <a:t>pratiche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matematiche</a:t>
            </a:r>
            <a:r>
              <a:rPr lang="en-US" sz="2400" baseline="30000" dirty="0"/>
              <a:t> volte </a:t>
            </a:r>
            <a:r>
              <a:rPr lang="en-US" sz="2400" baseline="30000" dirty="0" err="1"/>
              <a:t>alla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risoluzione</a:t>
            </a:r>
            <a:r>
              <a:rPr lang="en-US" sz="2400" baseline="30000" dirty="0"/>
              <a:t> di </a:t>
            </a:r>
            <a:r>
              <a:rPr lang="en-US" sz="2400" baseline="30000" dirty="0" err="1"/>
              <a:t>vari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problemi</a:t>
            </a:r>
            <a:r>
              <a:rPr lang="en-US" sz="2400" baseline="30000" dirty="0"/>
              <a:t> e, in </a:t>
            </a:r>
            <a:r>
              <a:rPr lang="en-US" sz="2400" baseline="30000" dirty="0" err="1"/>
              <a:t>particolare</a:t>
            </a:r>
            <a:r>
              <a:rPr lang="en-US" sz="2400" baseline="30000" dirty="0"/>
              <a:t>, di </a:t>
            </a:r>
            <a:r>
              <a:rPr lang="en-US" sz="2400" baseline="30000" dirty="0" err="1"/>
              <a:t>quello</a:t>
            </a:r>
            <a:r>
              <a:rPr lang="en-US" sz="2400" baseline="30000" dirty="0"/>
              <a:t> del </a:t>
            </a:r>
            <a:r>
              <a:rPr lang="en-US" sz="2400" baseline="30000" dirty="0" err="1"/>
              <a:t>moto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dei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corpi</a:t>
            </a:r>
            <a:r>
              <a:rPr lang="en-US" sz="2400" baseline="30000" dirty="0"/>
              <a:t>. </a:t>
            </a:r>
            <a:r>
              <a:rPr lang="en-US" sz="2400" baseline="30000" dirty="0" smtClean="0"/>
              <a:t> </a:t>
            </a:r>
          </a:p>
          <a:p>
            <a:pPr algn="just"/>
            <a:endParaRPr lang="en-US" sz="2400" baseline="30000" dirty="0"/>
          </a:p>
          <a:p>
            <a:pPr algn="just"/>
            <a:r>
              <a:rPr lang="en-US" sz="2400" baseline="30000" dirty="0" smtClean="0"/>
              <a:t>Galileo</a:t>
            </a:r>
            <a:r>
              <a:rPr lang="en-US" sz="2400" dirty="0" smtClean="0"/>
              <a:t> </a:t>
            </a:r>
            <a:r>
              <a:rPr lang="en-US" sz="2400" baseline="30000" dirty="0" err="1" smtClean="0"/>
              <a:t>Nei</a:t>
            </a:r>
            <a:r>
              <a:rPr lang="en-US" sz="2400" baseline="30000" dirty="0" smtClean="0"/>
              <a:t> </a:t>
            </a:r>
            <a:r>
              <a:rPr lang="en-US" sz="2400" i="1" baseline="30000" dirty="0" err="1"/>
              <a:t>Discorsi</a:t>
            </a:r>
            <a:r>
              <a:rPr lang="en-US" sz="2400" i="1" baseline="30000" dirty="0"/>
              <a:t> e </a:t>
            </a:r>
            <a:r>
              <a:rPr lang="en-US" sz="2400" i="1" baseline="30000" dirty="0" err="1"/>
              <a:t>dimostrazioni</a:t>
            </a:r>
            <a:r>
              <a:rPr lang="en-US" sz="2400" i="1" baseline="30000" dirty="0"/>
              <a:t> </a:t>
            </a:r>
            <a:r>
              <a:rPr lang="en-US" sz="2400" i="1" baseline="30000" dirty="0" err="1"/>
              <a:t>matematiche</a:t>
            </a:r>
            <a:r>
              <a:rPr lang="en-US" sz="2400" i="1" baseline="30000" dirty="0"/>
              <a:t> </a:t>
            </a:r>
            <a:r>
              <a:rPr lang="en-US" sz="2400" i="1" baseline="30000" dirty="0" err="1"/>
              <a:t>intorno</a:t>
            </a:r>
            <a:r>
              <a:rPr lang="en-US" sz="2400" i="1" baseline="30000" dirty="0"/>
              <a:t> a due </a:t>
            </a:r>
            <a:r>
              <a:rPr lang="en-US" sz="2400" i="1" baseline="30000" dirty="0" err="1"/>
              <a:t>nuove</a:t>
            </a:r>
            <a:r>
              <a:rPr lang="en-US" sz="2400" i="1" baseline="30000" dirty="0"/>
              <a:t> </a:t>
            </a:r>
            <a:r>
              <a:rPr lang="en-US" sz="2400" i="1" baseline="30000" dirty="0" err="1"/>
              <a:t>scienze</a:t>
            </a:r>
            <a:r>
              <a:rPr lang="en-US" sz="2400" baseline="30000" dirty="0"/>
              <a:t>, per </a:t>
            </a:r>
            <a:r>
              <a:rPr lang="en-US" sz="2400" baseline="30000" dirty="0" err="1"/>
              <a:t>esempio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scrive</a:t>
            </a:r>
            <a:r>
              <a:rPr lang="en-US" sz="2400" baseline="30000" dirty="0"/>
              <a:t>: “ [...] </a:t>
            </a:r>
            <a:r>
              <a:rPr lang="en-US" sz="2400" b="1" i="1" baseline="30000" dirty="0"/>
              <a:t>per </a:t>
            </a:r>
            <a:r>
              <a:rPr lang="en-US" sz="2400" b="1" i="1" baseline="30000" dirty="0" err="1"/>
              <a:t>esperienze</a:t>
            </a:r>
            <a:r>
              <a:rPr lang="en-US" sz="2400" b="1" i="1" baseline="30000" dirty="0"/>
              <a:t> ben cento volte replicate </a:t>
            </a:r>
            <a:r>
              <a:rPr lang="en-US" sz="2400" b="1" i="1" baseline="30000" dirty="0" err="1"/>
              <a:t>sempre</a:t>
            </a:r>
            <a:r>
              <a:rPr lang="en-US" sz="2400" b="1" i="1" baseline="30000" dirty="0"/>
              <a:t> </a:t>
            </a:r>
            <a:r>
              <a:rPr lang="en-US" sz="2400" b="1" i="1" baseline="30000" dirty="0" err="1"/>
              <a:t>s’incontrava</a:t>
            </a:r>
            <a:r>
              <a:rPr lang="en-US" sz="2400" b="1" i="1" baseline="30000" dirty="0"/>
              <a:t>, </a:t>
            </a:r>
            <a:r>
              <a:rPr lang="en-US" sz="2400" b="1" i="1" baseline="30000" dirty="0" err="1"/>
              <a:t>gli</a:t>
            </a:r>
            <a:r>
              <a:rPr lang="en-US" sz="2400" b="1" i="1" baseline="30000" dirty="0"/>
              <a:t> </a:t>
            </a:r>
            <a:r>
              <a:rPr lang="en-US" sz="2400" b="1" i="1" baseline="30000" dirty="0" err="1"/>
              <a:t>spazi</a:t>
            </a:r>
            <a:r>
              <a:rPr lang="en-US" sz="2400" b="1" i="1" baseline="30000" dirty="0"/>
              <a:t> </a:t>
            </a:r>
            <a:r>
              <a:rPr lang="en-US" sz="2400" b="1" i="1" baseline="30000" dirty="0" err="1"/>
              <a:t>passati</a:t>
            </a:r>
            <a:r>
              <a:rPr lang="en-US" sz="2400" b="1" i="1" baseline="30000" dirty="0"/>
              <a:t> </a:t>
            </a:r>
            <a:r>
              <a:rPr lang="en-US" sz="2400" b="1" i="1" baseline="30000" dirty="0" err="1"/>
              <a:t>esser</a:t>
            </a:r>
            <a:r>
              <a:rPr lang="en-US" sz="2400" b="1" i="1" baseline="30000" dirty="0"/>
              <a:t> </a:t>
            </a:r>
            <a:r>
              <a:rPr lang="en-US" sz="2400" b="1" i="1" baseline="30000" dirty="0" err="1"/>
              <a:t>tra</a:t>
            </a:r>
            <a:r>
              <a:rPr lang="en-US" sz="2400" b="1" i="1" baseline="30000" dirty="0"/>
              <a:t> di </a:t>
            </a:r>
            <a:r>
              <a:rPr lang="en-US" sz="2400" b="1" i="1" baseline="30000" dirty="0" err="1"/>
              <a:t>loro</a:t>
            </a:r>
            <a:r>
              <a:rPr lang="en-US" sz="2400" b="1" i="1" baseline="30000" dirty="0"/>
              <a:t> come </a:t>
            </a:r>
            <a:r>
              <a:rPr lang="en-US" sz="2400" b="1" i="1" baseline="30000" dirty="0" err="1"/>
              <a:t>i</a:t>
            </a:r>
            <a:r>
              <a:rPr lang="en-US" sz="2400" b="1" i="1" baseline="30000" dirty="0"/>
              <a:t> </a:t>
            </a:r>
            <a:r>
              <a:rPr lang="en-US" sz="2400" b="1" i="1" baseline="30000" dirty="0" err="1"/>
              <a:t>quadrati</a:t>
            </a:r>
            <a:r>
              <a:rPr lang="en-US" sz="2400" b="1" i="1" baseline="30000" dirty="0"/>
              <a:t> </a:t>
            </a:r>
            <a:r>
              <a:rPr lang="en-US" sz="2400" b="1" i="1" baseline="30000" dirty="0" err="1"/>
              <a:t>dei</a:t>
            </a:r>
            <a:r>
              <a:rPr lang="en-US" sz="2400" b="1" i="1" baseline="30000" dirty="0"/>
              <a:t> tempi, e </a:t>
            </a:r>
            <a:r>
              <a:rPr lang="en-US" sz="2400" b="1" i="1" baseline="30000" dirty="0" err="1"/>
              <a:t>questo</a:t>
            </a:r>
            <a:r>
              <a:rPr lang="en-US" sz="2400" b="1" i="1" baseline="30000" dirty="0"/>
              <a:t> in </a:t>
            </a:r>
            <a:r>
              <a:rPr lang="en-US" sz="2400" b="1" i="1" baseline="30000" dirty="0" err="1"/>
              <a:t>tutte</a:t>
            </a:r>
            <a:r>
              <a:rPr lang="en-US" sz="2400" b="1" i="1" baseline="30000" dirty="0"/>
              <a:t> le </a:t>
            </a:r>
            <a:r>
              <a:rPr lang="en-US" sz="2400" b="1" i="1" baseline="30000" dirty="0" err="1"/>
              <a:t>inclinazioni</a:t>
            </a:r>
            <a:r>
              <a:rPr lang="en-US" sz="2400" b="1" i="1" baseline="30000" dirty="0"/>
              <a:t> del piano, </a:t>
            </a:r>
            <a:r>
              <a:rPr lang="en-US" sz="2400" b="1" i="1" baseline="30000" dirty="0" err="1"/>
              <a:t>cioè</a:t>
            </a:r>
            <a:r>
              <a:rPr lang="en-US" sz="2400" b="1" i="1" baseline="30000" dirty="0"/>
              <a:t> del </a:t>
            </a:r>
            <a:r>
              <a:rPr lang="en-US" sz="2400" b="1" i="1" baseline="30000" dirty="0" err="1"/>
              <a:t>canale</a:t>
            </a:r>
            <a:r>
              <a:rPr lang="en-US" sz="2400" b="1" i="1" baseline="30000" dirty="0"/>
              <a:t> </a:t>
            </a:r>
            <a:r>
              <a:rPr lang="en-US" sz="2400" b="1" i="1" baseline="30000" dirty="0" err="1"/>
              <a:t>nel</a:t>
            </a:r>
            <a:r>
              <a:rPr lang="en-US" sz="2400" b="1" i="1" baseline="30000" dirty="0"/>
              <a:t> quale </a:t>
            </a:r>
            <a:r>
              <a:rPr lang="en-US" sz="2400" b="1" i="1" baseline="30000" dirty="0" err="1"/>
              <a:t>si</a:t>
            </a:r>
            <a:r>
              <a:rPr lang="en-US" sz="2400" b="1" i="1" baseline="30000" dirty="0"/>
              <a:t> </a:t>
            </a:r>
            <a:r>
              <a:rPr lang="en-US" sz="2400" b="1" i="1" baseline="30000" dirty="0" err="1"/>
              <a:t>faceva</a:t>
            </a:r>
            <a:r>
              <a:rPr lang="en-US" sz="2400" b="1" i="1" baseline="30000" dirty="0"/>
              <a:t> </a:t>
            </a:r>
            <a:r>
              <a:rPr lang="en-US" sz="2400" b="1" i="1" baseline="30000" dirty="0" err="1"/>
              <a:t>scendere</a:t>
            </a:r>
            <a:r>
              <a:rPr lang="en-US" sz="2400" b="1" i="1" baseline="30000" dirty="0"/>
              <a:t> la </a:t>
            </a:r>
            <a:r>
              <a:rPr lang="en-US" sz="2400" b="1" i="1" baseline="30000" dirty="0" err="1"/>
              <a:t>palla</a:t>
            </a:r>
            <a:r>
              <a:rPr lang="en-US" sz="2400" b="1" i="1" baseline="30000" dirty="0"/>
              <a:t> </a:t>
            </a:r>
            <a:r>
              <a:rPr lang="en-US" sz="2400" baseline="30000" dirty="0"/>
              <a:t>[...</a:t>
            </a:r>
            <a:r>
              <a:rPr lang="en-US" sz="2400" baseline="30000" dirty="0" smtClean="0"/>
              <a:t>]”.</a:t>
            </a:r>
            <a:endParaRPr lang="en-US" sz="2400" baseline="30000" dirty="0"/>
          </a:p>
          <a:p>
            <a:pPr algn="just"/>
            <a:endParaRPr lang="en-US" sz="2400" baseline="30000" dirty="0" smtClean="0"/>
          </a:p>
          <a:p>
            <a:pPr algn="just"/>
            <a:r>
              <a:rPr lang="en-US" sz="2400" baseline="30000" dirty="0" smtClean="0"/>
              <a:t>Prima </a:t>
            </a:r>
            <a:r>
              <a:rPr lang="en-US" sz="2400" baseline="30000" dirty="0" err="1"/>
              <a:t>che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il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concetto</a:t>
            </a:r>
            <a:r>
              <a:rPr lang="en-US" sz="2400" baseline="30000" dirty="0"/>
              <a:t> di </a:t>
            </a:r>
            <a:r>
              <a:rPr lang="en-US" sz="2400" baseline="30000" dirty="0" err="1"/>
              <a:t>funzione</a:t>
            </a:r>
            <a:r>
              <a:rPr lang="en-US" sz="2400" baseline="30000" dirty="0"/>
              <a:t> fosse </a:t>
            </a:r>
            <a:r>
              <a:rPr lang="en-US" sz="2400" baseline="30000" dirty="0" err="1"/>
              <a:t>reso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esplicito</a:t>
            </a:r>
            <a:r>
              <a:rPr lang="en-US" sz="2400" baseline="30000" dirty="0"/>
              <a:t>, </a:t>
            </a:r>
            <a:r>
              <a:rPr lang="en-US" sz="2400" baseline="30000" dirty="0" err="1"/>
              <a:t>i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matematici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affrontarono</a:t>
            </a:r>
            <a:r>
              <a:rPr lang="en-US" sz="2400" baseline="30000" dirty="0"/>
              <a:t> lo studio di </a:t>
            </a:r>
            <a:r>
              <a:rPr lang="en-US" sz="2400" baseline="30000" dirty="0" err="1"/>
              <a:t>varie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funzioni</a:t>
            </a:r>
            <a:r>
              <a:rPr lang="en-US" sz="2400" baseline="30000" dirty="0"/>
              <a:t> come curve, </a:t>
            </a:r>
            <a:r>
              <a:rPr lang="en-US" sz="2400" baseline="30000" dirty="0" err="1"/>
              <a:t>delle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quali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venivano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tabulati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valori</a:t>
            </a:r>
            <a:r>
              <a:rPr lang="en-US" sz="2400" baseline="30000" dirty="0"/>
              <a:t> con </a:t>
            </a:r>
            <a:r>
              <a:rPr lang="en-US" sz="2400" baseline="30000" dirty="0" err="1"/>
              <a:t>precisione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relativamente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elevata</a:t>
            </a:r>
            <a:r>
              <a:rPr lang="en-US" sz="2400" baseline="30000" dirty="0"/>
              <a:t>. Un </a:t>
            </a:r>
            <a:r>
              <a:rPr lang="en-US" sz="2400" baseline="30000" dirty="0" err="1"/>
              <a:t>aspetto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interessante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è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che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sia</a:t>
            </a:r>
            <a:r>
              <a:rPr lang="en-US" sz="2400" baseline="30000" dirty="0"/>
              <a:t> le curve </a:t>
            </a:r>
            <a:r>
              <a:rPr lang="en-US" sz="2400" baseline="30000" dirty="0" err="1"/>
              <a:t>già</a:t>
            </a:r>
            <a:r>
              <a:rPr lang="en-US" sz="2400" baseline="30000" dirty="0"/>
              <a:t> note, </a:t>
            </a:r>
            <a:r>
              <a:rPr lang="en-US" sz="2400" baseline="30000" dirty="0" err="1"/>
              <a:t>sia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quelle</a:t>
            </a:r>
            <a:r>
              <a:rPr lang="en-US" sz="2400" baseline="30000" dirty="0"/>
              <a:t> di </a:t>
            </a:r>
            <a:r>
              <a:rPr lang="en-US" sz="2400" baseline="30000" dirty="0" err="1"/>
              <a:t>nuova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attenzione</a:t>
            </a:r>
            <a:r>
              <a:rPr lang="en-US" sz="2400" baseline="30000" dirty="0"/>
              <a:t> e </a:t>
            </a:r>
            <a:r>
              <a:rPr lang="en-US" sz="2400" baseline="30000" dirty="0" err="1"/>
              <a:t>scoperta</a:t>
            </a:r>
            <a:r>
              <a:rPr lang="en-US" sz="2400" baseline="30000" dirty="0"/>
              <a:t>, </a:t>
            </a:r>
            <a:r>
              <a:rPr lang="en-US" sz="2400" baseline="30000" dirty="0" err="1"/>
              <a:t>venissero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spesso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introdotte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mediante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moti</a:t>
            </a:r>
            <a:r>
              <a:rPr lang="en-US" sz="2400" baseline="30000" dirty="0"/>
              <a:t> di </a:t>
            </a:r>
            <a:r>
              <a:rPr lang="en-US" sz="2400" baseline="30000" dirty="0" err="1"/>
              <a:t>corpi</a:t>
            </a:r>
            <a:r>
              <a:rPr lang="en-US" sz="2400" baseline="30000" dirty="0"/>
              <a:t>.</a:t>
            </a:r>
            <a:endParaRPr lang="it-IT" sz="24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29735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po 2"/>
          <p:cNvGrpSpPr/>
          <p:nvPr/>
        </p:nvGrpSpPr>
        <p:grpSpPr>
          <a:xfrm>
            <a:off x="0" y="287869"/>
            <a:ext cx="9144000" cy="81937"/>
            <a:chOff x="0" y="287869"/>
            <a:chExt cx="9144000" cy="81937"/>
          </a:xfrm>
        </p:grpSpPr>
        <p:cxnSp>
          <p:nvCxnSpPr>
            <p:cNvPr id="50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CasellaDiTesto 13"/>
          <p:cNvSpPr txBox="1"/>
          <p:nvPr/>
        </p:nvSpPr>
        <p:spPr>
          <a:xfrm>
            <a:off x="-1" y="13838"/>
            <a:ext cx="205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Simulazione – TFA 2015</a:t>
            </a:r>
            <a:endParaRPr lang="it-IT" sz="1200" dirty="0">
              <a:latin typeface="Comic Sans MS"/>
              <a:cs typeface="Comic Sans MS"/>
            </a:endParaRPr>
          </a:p>
        </p:txBody>
      </p:sp>
      <p:sp>
        <p:nvSpPr>
          <p:cNvPr id="53" name="CasellaDiTesto 13"/>
          <p:cNvSpPr txBox="1"/>
          <p:nvPr/>
        </p:nvSpPr>
        <p:spPr>
          <a:xfrm>
            <a:off x="7686503" y="92807"/>
            <a:ext cx="1254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/>
                <a:cs typeface="Comic Sans MS"/>
              </a:rPr>
              <a:t>Beatrice Rossi</a:t>
            </a:r>
            <a:endParaRPr lang="it-IT" sz="1200" dirty="0">
              <a:latin typeface="Comic Sans MS"/>
              <a:cs typeface="Comic Sans MS"/>
            </a:endParaRPr>
          </a:p>
        </p:txBody>
      </p:sp>
      <p:grpSp>
        <p:nvGrpSpPr>
          <p:cNvPr id="54" name="Gruppo 2"/>
          <p:cNvGrpSpPr/>
          <p:nvPr/>
        </p:nvGrpSpPr>
        <p:grpSpPr>
          <a:xfrm>
            <a:off x="0" y="6604006"/>
            <a:ext cx="9144000" cy="81937"/>
            <a:chOff x="0" y="287869"/>
            <a:chExt cx="9144000" cy="81937"/>
          </a:xfrm>
        </p:grpSpPr>
        <p:cxnSp>
          <p:nvCxnSpPr>
            <p:cNvPr id="55" name="Connettore 1 11"/>
            <p:cNvCxnSpPr/>
            <p:nvPr/>
          </p:nvCxnSpPr>
          <p:spPr>
            <a:xfrm>
              <a:off x="0" y="287869"/>
              <a:ext cx="72614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14"/>
            <p:cNvCxnSpPr/>
            <p:nvPr/>
          </p:nvCxnSpPr>
          <p:spPr>
            <a:xfrm>
              <a:off x="1693324" y="369806"/>
              <a:ext cx="745067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761143" y="914401"/>
            <a:ext cx="7280961" cy="4648199"/>
            <a:chOff x="405543" y="914401"/>
            <a:chExt cx="7280961" cy="4648199"/>
          </a:xfrm>
        </p:grpSpPr>
        <p:sp>
          <p:nvSpPr>
            <p:cNvPr id="23" name="Rettangolo 22"/>
            <p:cNvSpPr/>
            <p:nvPr/>
          </p:nvSpPr>
          <p:spPr>
            <a:xfrm>
              <a:off x="458496" y="914401"/>
              <a:ext cx="7228008" cy="4648199"/>
            </a:xfrm>
            <a:prstGeom prst="rect">
              <a:avLst/>
            </a:prstGeom>
            <a:solidFill>
              <a:schemeClr val="bg1">
                <a:lumMod val="85000"/>
                <a:alpha val="49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74700" y="1042888"/>
              <a:ext cx="20167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latin typeface="Comic Sans MS"/>
                  <a:cs typeface="Comic Sans MS"/>
                </a:rPr>
                <a:t>Materiale</a:t>
              </a:r>
              <a:r>
                <a:rPr lang="en-US" sz="1400" b="1" dirty="0" smtClean="0">
                  <a:latin typeface="Comic Sans MS"/>
                  <a:cs typeface="Comic Sans MS"/>
                </a:rPr>
                <a:t> </a:t>
              </a:r>
              <a:r>
                <a:rPr lang="en-US" sz="1400" b="1" dirty="0" err="1" smtClean="0">
                  <a:latin typeface="Comic Sans MS"/>
                  <a:cs typeface="Comic Sans MS"/>
                </a:rPr>
                <a:t>occorrente</a:t>
              </a:r>
              <a:endParaRPr lang="en-US" sz="1400" b="1" dirty="0">
                <a:latin typeface="Comic Sans MS"/>
                <a:cs typeface="Comic Sans M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5543" y="1474688"/>
              <a:ext cx="3618148" cy="1754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latin typeface="Comic Sans MS"/>
                  <a:cs typeface="Comic Sans MS"/>
                </a:rPr>
                <a:t>Bilancia</a:t>
              </a:r>
              <a:r>
                <a:rPr lang="en-US" sz="1200" dirty="0" smtClean="0">
                  <a:latin typeface="Comic Sans MS"/>
                  <a:cs typeface="Comic Sans MS"/>
                </a:rPr>
                <a:t> </a:t>
              </a:r>
              <a:r>
                <a:rPr lang="en-US" sz="1200" dirty="0" err="1" smtClean="0">
                  <a:latin typeface="Comic Sans MS"/>
                  <a:cs typeface="Comic Sans MS"/>
                </a:rPr>
                <a:t>elettronica</a:t>
              </a:r>
              <a:r>
                <a:rPr lang="en-US" sz="1200" dirty="0" smtClean="0">
                  <a:latin typeface="Comic Sans MS"/>
                  <a:cs typeface="Comic Sans MS"/>
                </a:rPr>
                <a:t> (</a:t>
              </a:r>
              <a:r>
                <a:rPr lang="en-US" sz="1200" dirty="0" err="1" smtClean="0">
                  <a:latin typeface="Comic Sans MS"/>
                  <a:cs typeface="Comic Sans MS"/>
                </a:rPr>
                <a:t>portata</a:t>
              </a:r>
              <a:r>
                <a:rPr lang="en-US" sz="1200" dirty="0" smtClean="0">
                  <a:latin typeface="Comic Sans MS"/>
                  <a:cs typeface="Comic Sans MS"/>
                </a:rPr>
                <a:t> 2 kg – </a:t>
              </a:r>
              <a:r>
                <a:rPr lang="en-US" sz="1200" dirty="0" err="1" smtClean="0">
                  <a:latin typeface="Comic Sans MS"/>
                  <a:cs typeface="Comic Sans MS"/>
                </a:rPr>
                <a:t>sens.</a:t>
              </a:r>
              <a:r>
                <a:rPr lang="en-US" sz="1200" dirty="0" smtClean="0">
                  <a:latin typeface="Comic Sans MS"/>
                  <a:cs typeface="Comic Sans MS"/>
                </a:rPr>
                <a:t> 1 g)</a:t>
              </a:r>
            </a:p>
            <a:p>
              <a:endParaRPr lang="en-US" sz="1200" dirty="0">
                <a:latin typeface="Comic Sans MS"/>
                <a:cs typeface="Comic Sans MS"/>
              </a:endParaRPr>
            </a:p>
            <a:p>
              <a:r>
                <a:rPr lang="en-US" sz="1200" dirty="0" err="1" smtClean="0">
                  <a:latin typeface="Comic Sans MS"/>
                  <a:cs typeface="Comic Sans MS"/>
                </a:rPr>
                <a:t>Cilindro</a:t>
              </a:r>
              <a:r>
                <a:rPr lang="en-US" sz="1200" dirty="0" smtClean="0">
                  <a:latin typeface="Comic Sans MS"/>
                  <a:cs typeface="Comic Sans MS"/>
                </a:rPr>
                <a:t> </a:t>
              </a:r>
              <a:r>
                <a:rPr lang="en-US" sz="1200" dirty="0" err="1" smtClean="0">
                  <a:latin typeface="Comic Sans MS"/>
                  <a:cs typeface="Comic Sans MS"/>
                </a:rPr>
                <a:t>graduato</a:t>
              </a:r>
              <a:endParaRPr lang="en-US" sz="1200" dirty="0" smtClean="0">
                <a:latin typeface="Comic Sans MS"/>
                <a:cs typeface="Comic Sans MS"/>
              </a:endParaRPr>
            </a:p>
            <a:p>
              <a:endParaRPr lang="en-US" sz="1200" dirty="0">
                <a:latin typeface="Comic Sans MS"/>
                <a:cs typeface="Comic Sans MS"/>
              </a:endParaRPr>
            </a:p>
            <a:p>
              <a:r>
                <a:rPr lang="en-US" sz="1200" dirty="0" smtClean="0">
                  <a:latin typeface="Comic Sans MS"/>
                  <a:cs typeface="Comic Sans MS"/>
                </a:rPr>
                <a:t>Becker </a:t>
              </a:r>
              <a:r>
                <a:rPr lang="en-US" sz="1200" dirty="0" err="1" smtClean="0">
                  <a:latin typeface="Comic Sans MS"/>
                  <a:cs typeface="Comic Sans MS"/>
                </a:rPr>
                <a:t>graduato</a:t>
              </a:r>
              <a:r>
                <a:rPr lang="en-US" sz="1200" dirty="0" smtClean="0">
                  <a:latin typeface="Comic Sans MS"/>
                  <a:cs typeface="Comic Sans MS"/>
                </a:rPr>
                <a:t> (</a:t>
              </a:r>
              <a:r>
                <a:rPr lang="en-US" sz="1200" dirty="0" err="1" smtClean="0">
                  <a:latin typeface="Comic Sans MS"/>
                  <a:cs typeface="Comic Sans MS"/>
                </a:rPr>
                <a:t>portata</a:t>
              </a:r>
              <a:r>
                <a:rPr lang="en-US" sz="1200" dirty="0" smtClean="0">
                  <a:latin typeface="Comic Sans MS"/>
                  <a:cs typeface="Comic Sans MS"/>
                </a:rPr>
                <a:t> 250 mL – </a:t>
              </a:r>
              <a:r>
                <a:rPr lang="en-US" sz="1200" dirty="0" err="1" smtClean="0">
                  <a:latin typeface="Comic Sans MS"/>
                  <a:cs typeface="Comic Sans MS"/>
                </a:rPr>
                <a:t>sens.</a:t>
              </a:r>
              <a:r>
                <a:rPr lang="en-US" sz="1200" dirty="0" smtClean="0">
                  <a:latin typeface="Comic Sans MS"/>
                  <a:cs typeface="Comic Sans MS"/>
                </a:rPr>
                <a:t> 10 mL)</a:t>
              </a:r>
            </a:p>
            <a:p>
              <a:endParaRPr lang="en-US" sz="1200" dirty="0">
                <a:latin typeface="Comic Sans MS"/>
                <a:cs typeface="Comic Sans MS"/>
              </a:endParaRPr>
            </a:p>
            <a:p>
              <a:r>
                <a:rPr lang="en-US" sz="1200" dirty="0" err="1" smtClean="0">
                  <a:latin typeface="Comic Sans MS"/>
                  <a:cs typeface="Comic Sans MS"/>
                </a:rPr>
                <a:t>Cucchiaino</a:t>
              </a:r>
              <a:r>
                <a:rPr lang="en-US" sz="1200" dirty="0" smtClean="0">
                  <a:latin typeface="Comic Sans MS"/>
                  <a:cs typeface="Comic Sans MS"/>
                </a:rPr>
                <a:t> o </a:t>
              </a:r>
              <a:r>
                <a:rPr lang="en-US" sz="1200" dirty="0" err="1" smtClean="0">
                  <a:latin typeface="Comic Sans MS"/>
                  <a:cs typeface="Comic Sans MS"/>
                </a:rPr>
                <a:t>spatola</a:t>
              </a:r>
              <a:endParaRPr lang="en-US" sz="1200" dirty="0" smtClean="0">
                <a:latin typeface="Comic Sans MS"/>
                <a:cs typeface="Comic Sans MS"/>
              </a:endParaRPr>
            </a:p>
            <a:p>
              <a:endParaRPr lang="en-US" sz="1200" dirty="0">
                <a:latin typeface="Comic Sans MS"/>
                <a:cs typeface="Comic Sans MS"/>
              </a:endParaRPr>
            </a:p>
            <a:p>
              <a:r>
                <a:rPr lang="en-US" sz="1200" dirty="0" err="1" smtClean="0">
                  <a:latin typeface="Comic Sans MS"/>
                  <a:cs typeface="Comic Sans MS"/>
                </a:rPr>
                <a:t>Acqua</a:t>
              </a:r>
              <a:r>
                <a:rPr lang="en-US" sz="1200" dirty="0" smtClean="0">
                  <a:latin typeface="Comic Sans MS"/>
                  <a:cs typeface="Comic Sans MS"/>
                </a:rPr>
                <a:t>, </a:t>
              </a:r>
              <a:r>
                <a:rPr lang="en-US" sz="1200" dirty="0" err="1" smtClean="0">
                  <a:latin typeface="Comic Sans MS"/>
                  <a:cs typeface="Comic Sans MS"/>
                </a:rPr>
                <a:t>saccarosio</a:t>
              </a:r>
              <a:r>
                <a:rPr lang="en-US" sz="1200" dirty="0" smtClean="0">
                  <a:latin typeface="Comic Sans MS"/>
                  <a:cs typeface="Comic Sans MS"/>
                </a:rPr>
                <a:t>, </a:t>
              </a:r>
              <a:r>
                <a:rPr lang="en-US" sz="1200" dirty="0" err="1" smtClean="0">
                  <a:latin typeface="Comic Sans MS"/>
                  <a:cs typeface="Comic Sans MS"/>
                </a:rPr>
                <a:t>etanolo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60251" y="1196777"/>
              <a:ext cx="1523941" cy="12094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0946" y="1196777"/>
              <a:ext cx="811322" cy="1219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5643" y="2415977"/>
              <a:ext cx="947458" cy="119379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00414" y="2581319"/>
              <a:ext cx="891854" cy="64769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60251" y="2463799"/>
              <a:ext cx="710293" cy="11049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3098" y="2054196"/>
              <a:ext cx="436725" cy="13320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65959" y="1245537"/>
              <a:ext cx="631608" cy="45830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600414" y="3270713"/>
              <a:ext cx="974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Comic Sans MS"/>
                  <a:cs typeface="Comic Sans MS"/>
                </a:rPr>
                <a:t>Saccarosio</a:t>
              </a:r>
              <a:endParaRPr lang="en-US" sz="1200" b="1" dirty="0">
                <a:latin typeface="Comic Sans MS"/>
                <a:cs typeface="Comic Sans M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00859" y="3430199"/>
              <a:ext cx="594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Comic Sans MS"/>
                  <a:cs typeface="Comic Sans MS"/>
                </a:rPr>
                <a:t>acqua</a:t>
              </a:r>
              <a:endParaRPr lang="en-US" sz="1200" b="1" dirty="0">
                <a:latin typeface="Comic Sans MS"/>
                <a:cs typeface="Comic Sans M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41585" y="3255611"/>
              <a:ext cx="7233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Comic Sans MS"/>
                  <a:cs typeface="Comic Sans MS"/>
                </a:rPr>
                <a:t>Etanolo</a:t>
              </a:r>
              <a:endParaRPr lang="en-US" sz="1200" b="1" dirty="0">
                <a:latin typeface="Comic Sans MS"/>
                <a:cs typeface="Comic Sans M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9918" y="3567498"/>
              <a:ext cx="71565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200" b="1" dirty="0" smtClean="0">
                  <a:latin typeface="Comic Sans MS"/>
                  <a:cs typeface="Comic Sans MS"/>
                </a:rPr>
                <a:t>Indicazioni operative</a:t>
              </a:r>
              <a:r>
                <a:rPr lang="it-IT" sz="1200" dirty="0" smtClean="0">
                  <a:latin typeface="Comic Sans MS"/>
                  <a:cs typeface="Comic Sans MS"/>
                </a:rPr>
                <a:t>:</a:t>
              </a:r>
            </a:p>
            <a:p>
              <a:pPr algn="just"/>
              <a:endParaRPr lang="it-IT" sz="1200" dirty="0" smtClean="0">
                <a:latin typeface="Comic Sans MS"/>
                <a:cs typeface="Comic Sans MS"/>
              </a:endParaRPr>
            </a:p>
            <a:p>
              <a:pPr algn="just"/>
              <a:r>
                <a:rPr lang="it-IT" sz="1200" dirty="0" smtClean="0">
                  <a:latin typeface="Comic Sans MS"/>
                  <a:cs typeface="Comic Sans MS"/>
                </a:rPr>
                <a:t>-Accendi la bilancia, mettici sopra il </a:t>
              </a:r>
              <a:r>
                <a:rPr lang="it-IT" sz="1200" dirty="0" err="1" smtClean="0">
                  <a:latin typeface="Comic Sans MS"/>
                  <a:cs typeface="Comic Sans MS"/>
                </a:rPr>
                <a:t>becker</a:t>
              </a:r>
              <a:r>
                <a:rPr lang="it-IT" sz="1200" dirty="0" smtClean="0">
                  <a:latin typeface="Comic Sans MS"/>
                  <a:cs typeface="Comic Sans MS"/>
                </a:rPr>
                <a:t> e azzerala</a:t>
              </a:r>
            </a:p>
            <a:p>
              <a:pPr algn="just"/>
              <a:r>
                <a:rPr lang="it-IT" sz="1200" dirty="0" smtClean="0">
                  <a:latin typeface="Comic Sans MS"/>
                  <a:cs typeface="Comic Sans MS"/>
                </a:rPr>
                <a:t>-Aiutandoti con il cilindro graduato aggiungi volumi crescenti di acqua (50 </a:t>
              </a:r>
              <a:r>
                <a:rPr lang="it-IT" sz="1200" dirty="0" err="1" smtClean="0">
                  <a:latin typeface="Comic Sans MS"/>
                  <a:cs typeface="Comic Sans MS"/>
                </a:rPr>
                <a:t>mL</a:t>
              </a:r>
              <a:r>
                <a:rPr lang="it-IT" sz="1200" dirty="0" smtClean="0">
                  <a:latin typeface="Comic Sans MS"/>
                  <a:cs typeface="Comic Sans MS"/>
                </a:rPr>
                <a:t>, 100 </a:t>
              </a:r>
              <a:r>
                <a:rPr lang="it-IT" sz="1200" dirty="0" err="1" smtClean="0">
                  <a:latin typeface="Comic Sans MS"/>
                  <a:cs typeface="Comic Sans MS"/>
                </a:rPr>
                <a:t>mL</a:t>
              </a:r>
              <a:r>
                <a:rPr lang="it-IT" sz="1200" dirty="0" smtClean="0">
                  <a:latin typeface="Comic Sans MS"/>
                  <a:cs typeface="Comic Sans MS"/>
                </a:rPr>
                <a:t> …..fino a 250 </a:t>
              </a:r>
              <a:r>
                <a:rPr lang="it-IT" sz="1200" dirty="0" err="1" smtClean="0">
                  <a:latin typeface="Comic Sans MS"/>
                  <a:cs typeface="Comic Sans MS"/>
                </a:rPr>
                <a:t>mL</a:t>
              </a:r>
              <a:r>
                <a:rPr lang="it-IT" sz="1200" dirty="0" smtClean="0">
                  <a:latin typeface="Comic Sans MS"/>
                  <a:cs typeface="Comic Sans MS"/>
                </a:rPr>
                <a:t>) e prendi nota della massa.</a:t>
              </a:r>
            </a:p>
            <a:p>
              <a:pPr algn="just"/>
              <a:r>
                <a:rPr lang="it-IT" sz="1200" dirty="0" smtClean="0">
                  <a:latin typeface="Comic Sans MS"/>
                  <a:cs typeface="Comic Sans MS"/>
                </a:rPr>
                <a:t>-Ripeti la stessa operazione con l’etanolo.</a:t>
              </a:r>
            </a:p>
            <a:p>
              <a:pPr algn="just"/>
              <a:r>
                <a:rPr lang="it-IT" sz="1200" dirty="0" smtClean="0">
                  <a:latin typeface="Comic Sans MS"/>
                  <a:cs typeface="Comic Sans MS"/>
                </a:rPr>
                <a:t>-Ripeti la stessa operazione per il saccarosio aiutandoti con il cucchiaino per  versarlo nel </a:t>
              </a:r>
              <a:r>
                <a:rPr lang="it-IT" sz="1200" dirty="0" err="1" smtClean="0">
                  <a:latin typeface="Comic Sans MS"/>
                  <a:cs typeface="Comic Sans MS"/>
                </a:rPr>
                <a:t>becker</a:t>
              </a:r>
              <a:endParaRPr lang="it-IT" sz="1200" dirty="0" smtClean="0">
                <a:latin typeface="Comic Sans MS"/>
                <a:cs typeface="Comic Sans MS"/>
              </a:endParaRPr>
            </a:p>
            <a:p>
              <a:pPr algn="just"/>
              <a:endParaRPr lang="it-IT" sz="1200" dirty="0" smtClean="0">
                <a:latin typeface="Comic Sans MS"/>
                <a:cs typeface="Comic Sans MS"/>
              </a:endParaRPr>
            </a:p>
            <a:p>
              <a:pPr algn="just"/>
              <a:r>
                <a:rPr lang="it-IT" sz="1200" dirty="0" smtClean="0">
                  <a:latin typeface="Comic Sans MS"/>
                  <a:cs typeface="Comic Sans MS"/>
                </a:rPr>
                <a:t>Costruisci 3 tabelle con i dati che hai ottenuto e rielabora i dati a casa cercando di capire quale relazione lega la massa e il volume di una sostanza.</a:t>
              </a:r>
              <a:endParaRPr lang="it-IT" sz="1200" dirty="0"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54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 clipping.pictClipping</Template>
  <TotalTime>3094</TotalTime>
  <Words>1436</Words>
  <Application>Microsoft Macintosh PowerPoint</Application>
  <PresentationFormat>On-screen Show (4:3)</PresentationFormat>
  <Paragraphs>259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SISSA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Alessandro Tanzini</dc:creator>
  <cp:lastModifiedBy>Valentina Bologna</cp:lastModifiedBy>
  <cp:revision>297</cp:revision>
  <dcterms:created xsi:type="dcterms:W3CDTF">2013-07-16T10:25:14Z</dcterms:created>
  <dcterms:modified xsi:type="dcterms:W3CDTF">2015-06-05T22:15:30Z</dcterms:modified>
</cp:coreProperties>
</file>