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8" r:id="rId4"/>
    <p:sldId id="265" r:id="rId5"/>
    <p:sldId id="267" r:id="rId6"/>
    <p:sldId id="268" r:id="rId7"/>
    <p:sldId id="271" r:id="rId8"/>
    <p:sldId id="261" r:id="rId9"/>
    <p:sldId id="275" r:id="rId10"/>
    <p:sldId id="259" r:id="rId11"/>
    <p:sldId id="272" r:id="rId12"/>
    <p:sldId id="273" r:id="rId13"/>
    <p:sldId id="281" r:id="rId14"/>
    <p:sldId id="28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6190" y="609600"/>
            <a:ext cx="7696200" cy="12192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sz="5300" dirty="0" smtClean="0">
                <a:solidFill>
                  <a:srgbClr val="FF0000"/>
                </a:solidFill>
              </a:rPr>
              <a:t>La scala del pH</a:t>
            </a:r>
            <a:endParaRPr lang="it-IT" sz="53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078" y="2374754"/>
            <a:ext cx="4162425" cy="1095375"/>
          </a:xfrm>
          <a:prstGeom prst="rect">
            <a:avLst/>
          </a:prstGeom>
        </p:spPr>
      </p:pic>
      <p:sp>
        <p:nvSpPr>
          <p:cNvPr id="6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>
                <a:solidFill>
                  <a:srgbClr val="00B050"/>
                </a:solidFill>
              </a:rPr>
              <a:t>Obiettivo didattico particolare: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Saper usare un misuratore di acidità delle sostanze e saperne eventualmente costruire uno</a:t>
            </a:r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92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2209800"/>
            <a:ext cx="4040188" cy="639762"/>
          </a:xfrm>
        </p:spPr>
        <p:txBody>
          <a:bodyPr/>
          <a:lstStyle/>
          <a:p>
            <a:r>
              <a:rPr lang="it-IT" smtClean="0"/>
              <a:t>Coca </a:t>
            </a:r>
            <a:r>
              <a:rPr lang="it-IT" smtClean="0"/>
              <a:t>cola          </a:t>
            </a:r>
            <a:r>
              <a:rPr lang="it-IT" dirty="0" smtClean="0">
                <a:solidFill>
                  <a:schemeClr val="tx2"/>
                </a:solidFill>
              </a:rPr>
              <a:t>pH</a:t>
            </a:r>
            <a:r>
              <a:rPr lang="it-IT" dirty="0" smtClean="0"/>
              <a:t>    </a:t>
            </a:r>
            <a:r>
              <a:rPr lang="it-IT" dirty="0" smtClean="0">
                <a:solidFill>
                  <a:schemeClr val="tx2"/>
                </a:solidFill>
              </a:rPr>
              <a:t>2,5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14600" y="3200400"/>
            <a:ext cx="4041775" cy="639762"/>
          </a:xfrm>
        </p:spPr>
        <p:txBody>
          <a:bodyPr/>
          <a:lstStyle/>
          <a:p>
            <a:r>
              <a:rPr lang="it-IT" dirty="0" smtClean="0"/>
              <a:t>Sprite                 </a:t>
            </a:r>
            <a:r>
              <a:rPr lang="it-IT" dirty="0" smtClean="0">
                <a:solidFill>
                  <a:schemeClr val="tx2"/>
                </a:solidFill>
              </a:rPr>
              <a:t>pH  </a:t>
            </a:r>
            <a:r>
              <a:rPr lang="it-IT" dirty="0" smtClean="0"/>
              <a:t>   </a:t>
            </a:r>
            <a:r>
              <a:rPr lang="it-IT" dirty="0" smtClean="0">
                <a:solidFill>
                  <a:schemeClr val="tx2"/>
                </a:solidFill>
              </a:rPr>
              <a:t>3,2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4600" y="4419600"/>
            <a:ext cx="32337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/>
              <a:t>Pepsi cola       </a:t>
            </a:r>
            <a:r>
              <a:rPr lang="it-IT" sz="2400" b="1" dirty="0" smtClean="0"/>
              <a:t>  </a:t>
            </a:r>
            <a:r>
              <a:rPr lang="it-IT" sz="2400" b="1" dirty="0" smtClean="0">
                <a:solidFill>
                  <a:schemeClr val="tx2"/>
                </a:solidFill>
              </a:rPr>
              <a:t>pH</a:t>
            </a:r>
            <a:r>
              <a:rPr lang="it-IT" sz="2400" b="1" dirty="0" smtClean="0"/>
              <a:t>     </a:t>
            </a:r>
            <a:r>
              <a:rPr lang="it-IT" sz="2400" b="1" dirty="0">
                <a:solidFill>
                  <a:schemeClr val="tx2"/>
                </a:solidFill>
              </a:rPr>
              <a:t>2,5</a:t>
            </a:r>
          </a:p>
        </p:txBody>
      </p:sp>
      <p:sp>
        <p:nvSpPr>
          <p:cNvPr id="9" name="Rectangle 8"/>
          <p:cNvSpPr/>
          <p:nvPr/>
        </p:nvSpPr>
        <p:spPr>
          <a:xfrm>
            <a:off x="3429000" y="762000"/>
            <a:ext cx="1952586" cy="12464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b="1" i="1" dirty="0" smtClean="0">
                <a:solidFill>
                  <a:srgbClr val="00B050"/>
                </a:solidFill>
                <a:latin typeface="+mj-lt"/>
              </a:rPr>
              <a:t>Curiosità:</a:t>
            </a:r>
          </a:p>
          <a:p>
            <a:endParaRPr lang="it-IT" sz="1100" b="1" i="1" dirty="0" smtClean="0">
              <a:solidFill>
                <a:srgbClr val="00B050"/>
              </a:solidFill>
              <a:latin typeface="+mj-lt"/>
            </a:endParaRPr>
          </a:p>
          <a:p>
            <a:r>
              <a:rPr lang="it-IT" sz="3200" b="1" dirty="0" smtClean="0">
                <a:solidFill>
                  <a:srgbClr val="FF0000"/>
                </a:solidFill>
                <a:latin typeface="+mj-lt"/>
              </a:rPr>
              <a:t>Valori noti</a:t>
            </a:r>
            <a:endParaRPr lang="it-IT" sz="32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2235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524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5300" dirty="0" smtClean="0">
                <a:solidFill>
                  <a:srgbClr val="FF0000"/>
                </a:solidFill>
              </a:rPr>
              <a:t>Scala del pH: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il pH di alcune sostanze</a:t>
            </a:r>
            <a:endParaRPr lang="it-IT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09800"/>
            <a:ext cx="8524934" cy="428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72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rgbClr val="0070C0"/>
                </a:solidFill>
              </a:rPr>
              <a:t>Preparazione di cartine indicatrici al sugo di cavolo rosso.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111" y="1860459"/>
            <a:ext cx="2390198" cy="179714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038600"/>
            <a:ext cx="3378200" cy="254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4038600"/>
            <a:ext cx="33782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87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Elenco delle sostanze di cui determinare il pH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1272417"/>
              </p:ext>
            </p:extLst>
          </p:nvPr>
        </p:nvGraphicFramePr>
        <p:xfrm>
          <a:off x="533400" y="2133600"/>
          <a:ext cx="82296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Sostanze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pH </a:t>
                      </a:r>
                    </a:p>
                    <a:p>
                      <a:pPr algn="ctr"/>
                      <a:r>
                        <a:rPr lang="it-IT" dirty="0" smtClean="0"/>
                        <a:t>(cartina</a:t>
                      </a:r>
                      <a:r>
                        <a:rPr lang="it-IT" baseline="0" dirty="0" smtClean="0"/>
                        <a:t> indicatrice)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pH</a:t>
                      </a:r>
                      <a:r>
                        <a:rPr lang="it-IT" baseline="0" dirty="0" smtClean="0"/>
                        <a:t> </a:t>
                      </a:r>
                    </a:p>
                    <a:p>
                      <a:pPr algn="ctr"/>
                      <a:r>
                        <a:rPr lang="it-IT" baseline="0" dirty="0" smtClean="0"/>
                        <a:t>(strumento)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Colore (cartine al cavolo rosso)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Acqua distillata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Acqua di</a:t>
                      </a:r>
                      <a:r>
                        <a:rPr lang="it-IT" baseline="0" dirty="0" smtClean="0"/>
                        <a:t> rubinetto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Acqua piovana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Coca-cola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Vino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Aceto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Shampoo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Latte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Sugo di</a:t>
                      </a:r>
                      <a:r>
                        <a:rPr lang="it-IT" baseline="0" dirty="0" smtClean="0"/>
                        <a:t> limone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681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86200"/>
            <a:ext cx="8116887" cy="1362075"/>
          </a:xfrm>
        </p:spPr>
        <p:txBody>
          <a:bodyPr/>
          <a:lstStyle/>
          <a:p>
            <a:r>
              <a:rPr lang="it-IT" b="0" dirty="0" smtClean="0">
                <a:solidFill>
                  <a:srgbClr val="0070C0"/>
                </a:solidFill>
                <a:latin typeface="Forte" panose="03060902040502070203" pitchFamily="66" charset="0"/>
              </a:rPr>
              <a:t>Grazie     per     l’attenzione</a:t>
            </a:r>
            <a:endParaRPr lang="it-IT" b="0" dirty="0">
              <a:solidFill>
                <a:srgbClr val="0070C0"/>
              </a:solidFill>
              <a:latin typeface="Forte" panose="03060902040502070203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371600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it-IT" sz="6000" dirty="0" smtClean="0">
                <a:solidFill>
                  <a:srgbClr val="FF0000"/>
                </a:solidFill>
                <a:latin typeface="Forte" panose="03060902040502070203" pitchFamily="66" charset="0"/>
              </a:rPr>
              <a:t>FINE</a:t>
            </a:r>
            <a:endParaRPr lang="it-IT" sz="6000" dirty="0">
              <a:solidFill>
                <a:srgbClr val="FF0000"/>
              </a:solidFill>
              <a:latin typeface="Forte" panose="0306090204050207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67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Acide</a:t>
            </a:r>
            <a:r>
              <a:rPr lang="it-IT" dirty="0"/>
              <a:t>    </a:t>
            </a:r>
            <a:r>
              <a:rPr lang="it-IT" dirty="0">
                <a:solidFill>
                  <a:srgbClr val="0070C0"/>
                </a:solidFill>
              </a:rPr>
              <a:t>Basiche</a:t>
            </a:r>
            <a:r>
              <a:rPr lang="it-IT" dirty="0"/>
              <a:t>    </a:t>
            </a:r>
            <a:r>
              <a:rPr lang="it-IT" dirty="0">
                <a:solidFill>
                  <a:srgbClr val="FFC000"/>
                </a:solidFill>
              </a:rPr>
              <a:t>Neutre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743200"/>
            <a:ext cx="6781800" cy="3459163"/>
          </a:xfrm>
        </p:spPr>
        <p:txBody>
          <a:bodyPr/>
          <a:lstStyle/>
          <a:p>
            <a:pPr marL="0" indent="0" algn="ctr">
              <a:buNone/>
            </a:pPr>
            <a:r>
              <a:rPr lang="it-IT" sz="4000" dirty="0">
                <a:solidFill>
                  <a:srgbClr val="00B050"/>
                </a:solidFill>
              </a:rPr>
              <a:t>Indicatore:</a:t>
            </a:r>
            <a:r>
              <a:rPr lang="it-IT" dirty="0"/>
              <a:t> </a:t>
            </a:r>
          </a:p>
          <a:p>
            <a:pPr marL="0" indent="0" algn="ctr">
              <a:buNone/>
            </a:pPr>
            <a:r>
              <a:rPr lang="it-IT" dirty="0"/>
              <a:t>Sostanza che ha la proprietà di cambiare colore in relazione all’acidità o alla basicità delle sostanze con cui viene a contatto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625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2327" y="491837"/>
            <a:ext cx="6400800" cy="1752600"/>
          </a:xfrm>
        </p:spPr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Il cavolo rosso come </a:t>
            </a:r>
            <a:r>
              <a:rPr lang="it-IT" dirty="0" smtClean="0">
                <a:solidFill>
                  <a:srgbClr val="FF0000"/>
                </a:solidFill>
              </a:rPr>
              <a:t>INDICATORE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0"/>
            <a:ext cx="2842260" cy="4876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950" y="2647950"/>
            <a:ext cx="5505450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69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66562"/>
                <a:ext cx="8229600" cy="114300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it-IT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it-IT" i="1">
                          <a:latin typeface="Cambria Math"/>
                        </a:rPr>
                        <m:t>𝑂</m:t>
                      </m:r>
                      <m:sSup>
                        <m:sSupPr>
                          <m:ctrlPr>
                            <a:rPr lang="it-IT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it-IT" i="1">
                              <a:latin typeface="Cambria Math"/>
                            </a:rPr>
                            <m:t>                     </m:t>
                          </m:r>
                          <m:r>
                            <a:rPr lang="it-IT" i="1">
                              <a:latin typeface="Cambria Math"/>
                            </a:rPr>
                            <m:t>𝐻</m:t>
                          </m:r>
                        </m:e>
                        <m:sup>
                          <m:r>
                            <a:rPr lang="it-IT" i="1">
                              <a:latin typeface="Cambria Math"/>
                            </a:rPr>
                            <m:t>+</m:t>
                          </m:r>
                        </m:sup>
                      </m:sSup>
                      <m:r>
                        <a:rPr lang="it-IT" i="1">
                          <a:latin typeface="Cambria Math"/>
                        </a:rPr>
                        <m:t> +</m:t>
                      </m:r>
                      <m:r>
                        <a:rPr lang="it-IT" i="1">
                          <a:latin typeface="Cambria Math"/>
                        </a:rPr>
                        <m:t>𝑂</m:t>
                      </m:r>
                      <m:sSup>
                        <m:sSupPr>
                          <m:ctrlPr>
                            <a:rPr lang="it-IT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it-IT" i="1">
                              <a:latin typeface="Cambria Math"/>
                            </a:rPr>
                            <m:t>𝐻</m:t>
                          </m:r>
                        </m:e>
                        <m:sup>
                          <m:r>
                            <a:rPr lang="it-IT" i="1">
                              <a:latin typeface="Cambria Math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66562"/>
                <a:ext cx="8229600" cy="11430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609600" y="2743200"/>
                <a:ext cx="8001000" cy="1094497"/>
              </a:xfrm>
            </p:spPr>
            <p:txBody>
              <a:bodyPr>
                <a:normAutofit fontScale="92500" lnSpcReduction="20000"/>
              </a:bodyPr>
              <a:lstStyle/>
              <a:p>
                <a:pPr algn="ctr"/>
                <a:r>
                  <a:rPr lang="it-IT" sz="2600" dirty="0" smtClean="0">
                    <a:solidFill>
                      <a:srgbClr val="FF0000"/>
                    </a:solidFill>
                  </a:rPr>
                  <a:t>Acidi: </a:t>
                </a:r>
              </a:p>
              <a:p>
                <a:r>
                  <a:rPr lang="it-IT" sz="2600" dirty="0" smtClean="0"/>
                  <a:t>Sostanze che, in soluzione acquosa, si dissociano liberando ioni idrogeno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2600" i="1">
                            <a:latin typeface="Cambria Math"/>
                          </a:rPr>
                        </m:ctrlPr>
                      </m:sSupPr>
                      <m:e>
                        <m:r>
                          <a:rPr lang="it-IT" sz="2600" i="1">
                            <a:latin typeface="Cambria Math"/>
                          </a:rPr>
                          <m:t> </m:t>
                        </m:r>
                        <m:r>
                          <a:rPr lang="it-IT" sz="2600" i="1">
                            <a:latin typeface="Cambria Math"/>
                          </a:rPr>
                          <m:t>𝐻</m:t>
                        </m:r>
                      </m:e>
                      <m:sup>
                        <m:r>
                          <a:rPr lang="it-IT" sz="2600" i="1">
                            <a:latin typeface="Cambria Math"/>
                          </a:rPr>
                          <m:t>+</m:t>
                        </m:r>
                      </m:sup>
                    </m:sSup>
                    <m:r>
                      <a:rPr lang="it-IT" sz="2600" i="1">
                        <a:latin typeface="Cambria Math"/>
                      </a:rPr>
                      <m:t> </m:t>
                    </m:r>
                  </m:oMath>
                </a14:m>
                <a:endParaRPr lang="it-IT" sz="2600" dirty="0"/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09600" y="2743200"/>
                <a:ext cx="8001000" cy="1094497"/>
              </a:xfrm>
              <a:blipFill rotWithShape="1">
                <a:blip r:embed="rId3"/>
                <a:stretch>
                  <a:fillRect l="-1142" t="-5556" b="-1333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59689" y="1905000"/>
            <a:ext cx="2209800" cy="873125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Ione idrogeno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4"/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609600" y="4038600"/>
                <a:ext cx="8001000" cy="1066800"/>
              </a:xfrm>
            </p:spPr>
            <p:txBody>
              <a:bodyPr>
                <a:normAutofit fontScale="92500" lnSpcReduction="20000"/>
              </a:bodyPr>
              <a:lstStyle/>
              <a:p>
                <a:pPr lvl="0" algn="ctr"/>
                <a:r>
                  <a:rPr lang="it-IT" sz="2600" dirty="0" smtClean="0">
                    <a:solidFill>
                      <a:srgbClr val="FF0000"/>
                    </a:solidFill>
                  </a:rPr>
                  <a:t>Basi:</a:t>
                </a:r>
                <a:r>
                  <a:rPr lang="it-IT" dirty="0" smtClean="0">
                    <a:solidFill>
                      <a:srgbClr val="FF0000"/>
                    </a:solidFill>
                  </a:rPr>
                  <a:t> </a:t>
                </a:r>
                <a:endParaRPr lang="it-IT" dirty="0">
                  <a:solidFill>
                    <a:srgbClr val="FF0000"/>
                  </a:solidFill>
                </a:endParaRPr>
              </a:p>
              <a:p>
                <a:r>
                  <a:rPr lang="it-IT" sz="2600" dirty="0" smtClean="0">
                    <a:solidFill>
                      <a:prstClr val="black"/>
                    </a:solidFill>
                  </a:rPr>
                  <a:t>Sostanze </a:t>
                </a:r>
                <a:r>
                  <a:rPr lang="it-IT" sz="2600" dirty="0">
                    <a:solidFill>
                      <a:prstClr val="black"/>
                    </a:solidFill>
                  </a:rPr>
                  <a:t>che, in soluzione acquosa, si dissociano liberando ioni </a:t>
                </a:r>
                <a:r>
                  <a:rPr lang="it-IT" sz="2600" dirty="0" smtClean="0">
                    <a:solidFill>
                      <a:prstClr val="black"/>
                    </a:solidFill>
                  </a:rPr>
                  <a:t>ossidrili</a:t>
                </a:r>
                <a:r>
                  <a:rPr lang="it-IT" sz="2600" dirty="0" smtClean="0"/>
                  <a:t> </a:t>
                </a:r>
                <a14:m>
                  <m:oMath xmlns:m="http://schemas.openxmlformats.org/officeDocument/2006/math">
                    <m:r>
                      <a:rPr lang="it-IT" i="1">
                        <a:latin typeface="Cambria Math"/>
                      </a:rPr>
                      <m:t>𝑂</m:t>
                    </m:r>
                    <m:sSup>
                      <m:sSupPr>
                        <m:ctrlPr>
                          <a:rPr lang="it-IT" i="1">
                            <a:latin typeface="Cambria Math"/>
                          </a:rPr>
                        </m:ctrlPr>
                      </m:sSupPr>
                      <m:e>
                        <m:r>
                          <a:rPr lang="it-IT" i="1">
                            <a:latin typeface="Cambria Math"/>
                          </a:rPr>
                          <m:t>𝐻</m:t>
                        </m:r>
                      </m:e>
                      <m:sup>
                        <m:r>
                          <a:rPr lang="it-IT" i="1">
                            <a:latin typeface="Cambria Math"/>
                          </a:rPr>
                          <m:t>−</m:t>
                        </m:r>
                      </m:sup>
                    </m:sSup>
                  </m:oMath>
                </a14:m>
                <a:endParaRPr lang="it-IT" dirty="0"/>
              </a:p>
            </p:txBody>
          </p:sp>
        </mc:Choice>
        <mc:Fallback xmlns="">
          <p:sp>
            <p:nvSpPr>
              <p:cNvPr id="5" name="Tex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609600" y="4038600"/>
                <a:ext cx="8001000" cy="1066800"/>
              </a:xfrm>
              <a:blipFill rotWithShape="1">
                <a:blip r:embed="rId4"/>
                <a:stretch>
                  <a:fillRect l="-1142" t="-8571" b="-1314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6000" y="1905000"/>
            <a:ext cx="2136775" cy="796925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Ione ossidrile</a:t>
            </a:r>
            <a:endParaRPr lang="it-IT" dirty="0"/>
          </a:p>
        </p:txBody>
      </p:sp>
      <p:sp>
        <p:nvSpPr>
          <p:cNvPr id="7" name="Right Arrow 6"/>
          <p:cNvSpPr/>
          <p:nvPr/>
        </p:nvSpPr>
        <p:spPr>
          <a:xfrm>
            <a:off x="3181281" y="59574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010400" y="12192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361709" y="12192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Placeholder 2"/>
              <p:cNvSpPr txBox="1">
                <a:spLocks/>
              </p:cNvSpPr>
              <p:nvPr/>
            </p:nvSpPr>
            <p:spPr>
              <a:xfrm>
                <a:off x="685800" y="5257800"/>
                <a:ext cx="8001000" cy="1094497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rmAutofit fontScale="92500" lnSpcReduction="20000"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it-IT" sz="2600" dirty="0" smtClean="0">
                    <a:solidFill>
                      <a:srgbClr val="FF0000"/>
                    </a:solidFill>
                  </a:rPr>
                  <a:t>Neutre: </a:t>
                </a:r>
              </a:p>
              <a:p>
                <a:r>
                  <a:rPr lang="it-IT" sz="2600" dirty="0" smtClean="0"/>
                  <a:t>Sostanze che, come l’acqua, forniscono un numero di ioni idrogeno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2600" i="1">
                            <a:latin typeface="Cambria Math"/>
                          </a:rPr>
                        </m:ctrlPr>
                      </m:sSupPr>
                      <m:e>
                        <m:r>
                          <a:rPr lang="it-IT" sz="2600" i="1">
                            <a:latin typeface="Cambria Math"/>
                          </a:rPr>
                          <m:t> </m:t>
                        </m:r>
                        <m:r>
                          <a:rPr lang="it-IT" sz="2600" i="1">
                            <a:latin typeface="Cambria Math"/>
                          </a:rPr>
                          <m:t>𝐻</m:t>
                        </m:r>
                      </m:e>
                      <m:sup>
                        <m:r>
                          <a:rPr lang="it-IT" sz="2600" i="1">
                            <a:latin typeface="Cambria Math"/>
                          </a:rPr>
                          <m:t>+</m:t>
                        </m:r>
                      </m:sup>
                    </m:sSup>
                    <m:r>
                      <a:rPr lang="it-IT" sz="2600" i="1">
                        <a:latin typeface="Cambria Math"/>
                      </a:rPr>
                      <m:t> </m:t>
                    </m:r>
                  </m:oMath>
                </a14:m>
                <a:r>
                  <a:rPr lang="it-IT" sz="2600" dirty="0" smtClean="0"/>
                  <a:t>uguale al numero di ioni</a:t>
                </a:r>
                <a:r>
                  <a:rPr lang="it-IT" sz="2600" dirty="0">
                    <a:solidFill>
                      <a:prstClr val="black"/>
                    </a:solidFill>
                  </a:rPr>
                  <a:t> ossidrili</a:t>
                </a:r>
                <a:r>
                  <a:rPr lang="it-IT" sz="2600" dirty="0"/>
                  <a:t> </a:t>
                </a:r>
                <a14:m>
                  <m:oMath xmlns:m="http://schemas.openxmlformats.org/officeDocument/2006/math">
                    <m:r>
                      <a:rPr lang="it-IT" sz="2800" i="1">
                        <a:latin typeface="Cambria Math"/>
                      </a:rPr>
                      <m:t>𝑂</m:t>
                    </m:r>
                    <m:sSup>
                      <m:sSupPr>
                        <m:ctrlPr>
                          <a:rPr lang="it-IT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it-IT" sz="2800" i="1">
                            <a:latin typeface="Cambria Math"/>
                          </a:rPr>
                          <m:t>𝐻</m:t>
                        </m:r>
                      </m:e>
                      <m:sup>
                        <m:r>
                          <a:rPr lang="it-IT" sz="2800" i="1">
                            <a:latin typeface="Cambria Math"/>
                          </a:rPr>
                          <m:t>−</m:t>
                        </m:r>
                      </m:sup>
                    </m:sSup>
                  </m:oMath>
                </a14:m>
                <a:endParaRPr lang="it-IT" sz="2600" dirty="0"/>
              </a:p>
            </p:txBody>
          </p:sp>
        </mc:Choice>
        <mc:Fallback xmlns="">
          <p:sp>
            <p:nvSpPr>
              <p:cNvPr id="10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257800"/>
                <a:ext cx="8001000" cy="1094497"/>
              </a:xfrm>
              <a:prstGeom prst="rect">
                <a:avLst/>
              </a:prstGeom>
              <a:blipFill rotWithShape="1">
                <a:blip r:embed="rId5"/>
                <a:stretch>
                  <a:fillRect l="-1220" t="-8380" b="-1284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  <p:bldP spid="7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Soluzioni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2514600" cy="639762"/>
          </a:xfrm>
        </p:spPr>
        <p:txBody>
          <a:bodyPr/>
          <a:lstStyle/>
          <a:p>
            <a:r>
              <a:rPr lang="it-IT" dirty="0" smtClean="0">
                <a:solidFill>
                  <a:srgbClr val="002060"/>
                </a:solidFill>
              </a:rPr>
              <a:t>Soluzione acida</a:t>
            </a:r>
            <a:endParaRPr lang="it-IT" dirty="0">
              <a:solidFill>
                <a:srgbClr val="002060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678296"/>
            <a:ext cx="2438400" cy="3417704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76601" y="1535113"/>
            <a:ext cx="2514600" cy="639762"/>
          </a:xfrm>
        </p:spPr>
        <p:txBody>
          <a:bodyPr/>
          <a:lstStyle/>
          <a:p>
            <a:r>
              <a:rPr lang="it-IT" dirty="0" smtClean="0">
                <a:solidFill>
                  <a:srgbClr val="002060"/>
                </a:solidFill>
              </a:rPr>
              <a:t>Soluzione neutra</a:t>
            </a:r>
            <a:endParaRPr lang="it-IT" dirty="0">
              <a:solidFill>
                <a:srgbClr val="002060"/>
              </a:solidFill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667000"/>
            <a:ext cx="2583313" cy="3429000"/>
          </a:xfrm>
        </p:spPr>
      </p:pic>
      <p:sp>
        <p:nvSpPr>
          <p:cNvPr id="7" name="Text Placeholder 4"/>
          <p:cNvSpPr txBox="1">
            <a:spLocks/>
          </p:cNvSpPr>
          <p:nvPr/>
        </p:nvSpPr>
        <p:spPr>
          <a:xfrm>
            <a:off x="5943600" y="1565564"/>
            <a:ext cx="2514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>
                <a:solidFill>
                  <a:srgbClr val="002060"/>
                </a:solidFill>
              </a:rPr>
              <a:t>Soluzione basica</a:t>
            </a:r>
            <a:endParaRPr lang="it-IT" dirty="0">
              <a:solidFill>
                <a:srgbClr val="00206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667000"/>
            <a:ext cx="2500825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78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1447800"/>
                <a:ext cx="8229600" cy="1143000"/>
              </a:xfrm>
            </p:spPr>
            <p:txBody>
              <a:bodyPr>
                <a:normAutofit/>
              </a:bodyPr>
              <a:lstStyle/>
              <a:p>
                <a:r>
                  <a:rPr lang="it-IT" sz="2800" dirty="0" smtClean="0"/>
                  <a:t>Il grado di </a:t>
                </a:r>
                <a:r>
                  <a:rPr lang="it-IT" sz="2800" dirty="0" smtClean="0">
                    <a:solidFill>
                      <a:srgbClr val="FF0000"/>
                    </a:solidFill>
                  </a:rPr>
                  <a:t>acidità/basicità</a:t>
                </a:r>
                <a:r>
                  <a:rPr lang="it-IT" sz="2800" dirty="0" smtClean="0"/>
                  <a:t> di una sostanza si misura dalla quantità di ioni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it-IT" sz="2800" b="0" i="1" smtClean="0">
                            <a:latin typeface="Cambria Math"/>
                          </a:rPr>
                          <m:t>𝐻</m:t>
                        </m:r>
                      </m:e>
                      <m:sup>
                        <m:r>
                          <a:rPr lang="it-IT" sz="2800" b="0" i="1" smtClean="0">
                            <a:latin typeface="Cambria Math"/>
                          </a:rPr>
                          <m:t>+</m:t>
                        </m:r>
                      </m:sup>
                    </m:sSup>
                    <m:r>
                      <a:rPr lang="it-IT" sz="2800" b="0" i="0" smtClean="0">
                        <a:latin typeface="Cambria Math"/>
                      </a:rPr>
                      <m:t>/</m:t>
                    </m:r>
                    <m:sSup>
                      <m:sSupPr>
                        <m:ctrlPr>
                          <a:rPr lang="it-IT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it-IT" sz="2800" b="0" i="1" smtClean="0">
                            <a:latin typeface="Cambria Math"/>
                          </a:rPr>
                          <m:t>𝑂𝐻</m:t>
                        </m:r>
                      </m:e>
                      <m:sup>
                        <m:r>
                          <a:rPr lang="it-IT" sz="2800" b="0" i="1" smtClean="0">
                            <a:latin typeface="Cambria Math"/>
                          </a:rPr>
                          <m:t>−</m:t>
                        </m:r>
                      </m:sup>
                    </m:sSup>
                  </m:oMath>
                </a14:m>
                <a:r>
                  <a:rPr lang="it-IT" sz="2800" dirty="0" smtClean="0"/>
                  <a:t> che essa riesce a fornire.</a:t>
                </a:r>
                <a:endParaRPr lang="it-IT" sz="2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1447800"/>
                <a:ext cx="8229600" cy="1143000"/>
              </a:xfrm>
              <a:blipFill rotWithShape="1">
                <a:blip r:embed="rId2"/>
                <a:stretch>
                  <a:fillRect l="-1259" r="-1333" b="-695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581400"/>
            <a:ext cx="8242696" cy="1752600"/>
          </a:xfrm>
        </p:spPr>
      </p:pic>
    </p:spTree>
    <p:extLst>
      <p:ext uri="{BB962C8B-B14F-4D97-AF65-F5344CB8AC3E}">
        <p14:creationId xmlns:p14="http://schemas.microsoft.com/office/powerpoint/2010/main" val="184103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0"/>
            <a:ext cx="8229600" cy="1143000"/>
          </a:xfrm>
        </p:spPr>
        <p:txBody>
          <a:bodyPr>
            <a:normAutofit/>
          </a:bodyPr>
          <a:lstStyle/>
          <a:p>
            <a:r>
              <a:rPr lang="it-IT" sz="4000" dirty="0" smtClean="0"/>
              <a:t>Acqua degli oceani                     pH </a:t>
            </a:r>
            <a:r>
              <a:rPr lang="it-IT" sz="4000" dirty="0" smtClean="0">
                <a:solidFill>
                  <a:srgbClr val="FF0000"/>
                </a:solidFill>
              </a:rPr>
              <a:t>8,2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752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dirty="0" smtClean="0"/>
              <a:t>Acqua distillata                               pH </a:t>
            </a:r>
            <a:r>
              <a:rPr lang="it-IT" sz="4000" dirty="0" smtClean="0">
                <a:solidFill>
                  <a:srgbClr val="FF0000"/>
                </a:solidFill>
              </a:rPr>
              <a:t>7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dirty="0" smtClean="0"/>
              <a:t>Acqua di laghi e torrenti    pH </a:t>
            </a:r>
            <a:r>
              <a:rPr lang="it-IT" sz="4000" dirty="0" smtClean="0">
                <a:solidFill>
                  <a:srgbClr val="FF0000"/>
                </a:solidFill>
              </a:rPr>
              <a:t>6,5 – 8,5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4495800"/>
            <a:ext cx="8458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dirty="0" smtClean="0"/>
              <a:t>Pioggia naturale                       pH </a:t>
            </a:r>
            <a:r>
              <a:rPr lang="it-IT" sz="4000" dirty="0" smtClean="0">
                <a:solidFill>
                  <a:srgbClr val="FF0000"/>
                </a:solidFill>
              </a:rPr>
              <a:t>5,5</a:t>
            </a:r>
            <a:endParaRPr lang="it-IT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67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La misura del pH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4040188" cy="639762"/>
          </a:xfrm>
        </p:spPr>
        <p:txBody>
          <a:bodyPr/>
          <a:lstStyle/>
          <a:p>
            <a:r>
              <a:rPr lang="it-IT" dirty="0" smtClean="0"/>
              <a:t>Indicatore universale</a:t>
            </a:r>
            <a:endParaRPr lang="it-IT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667000"/>
            <a:ext cx="3511094" cy="22860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/>
              <a:t>Piaccametro (pH-metro)</a:t>
            </a:r>
            <a:endParaRPr lang="it-IT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438400"/>
            <a:ext cx="3653631" cy="3653631"/>
          </a:xfrm>
        </p:spPr>
      </p:pic>
    </p:spTree>
    <p:extLst>
      <p:ext uri="{BB962C8B-B14F-4D97-AF65-F5344CB8AC3E}">
        <p14:creationId xmlns:p14="http://schemas.microsoft.com/office/powerpoint/2010/main" val="202759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Vantaggi e svantaggi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4040188" cy="639762"/>
          </a:xfrm>
        </p:spPr>
        <p:txBody>
          <a:bodyPr/>
          <a:lstStyle/>
          <a:p>
            <a:pPr lvl="0" algn="ctr"/>
            <a:r>
              <a:rPr lang="it-IT" dirty="0">
                <a:solidFill>
                  <a:srgbClr val="00B050"/>
                </a:solidFill>
              </a:rPr>
              <a:t>Indicatore universale</a:t>
            </a:r>
          </a:p>
          <a:p>
            <a:endParaRPr lang="it-I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4040188" cy="3951288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/>
              <a:t>Vantaggi</a:t>
            </a:r>
            <a:r>
              <a:rPr lang="it-IT" dirty="0"/>
              <a:t> </a:t>
            </a:r>
          </a:p>
          <a:p>
            <a:pPr>
              <a:buFontTx/>
              <a:buChar char="-"/>
            </a:pPr>
            <a:r>
              <a:rPr lang="it-IT" dirty="0"/>
              <a:t>di facile utilizzo  </a:t>
            </a:r>
          </a:p>
          <a:p>
            <a:pPr marL="0" indent="0">
              <a:buNone/>
            </a:pPr>
            <a:r>
              <a:rPr lang="it-IT" dirty="0"/>
              <a:t>-    non ha bisogno di calibrazione      </a:t>
            </a:r>
          </a:p>
          <a:p>
            <a:pPr marL="0" indent="0" algn="ctr">
              <a:buNone/>
            </a:pPr>
            <a:r>
              <a:rPr lang="it-IT" b="1" dirty="0"/>
              <a:t>Svantaggio</a:t>
            </a:r>
            <a:endParaRPr lang="it-IT" dirty="0"/>
          </a:p>
          <a:p>
            <a:pPr>
              <a:buFontTx/>
              <a:buChar char="-"/>
            </a:pPr>
            <a:r>
              <a:rPr lang="it-IT" dirty="0"/>
              <a:t>la risoluzione non è buona come   quella del pHmetro (si leggono incrementi di 0,5 unità di pH ) </a:t>
            </a:r>
          </a:p>
          <a:p>
            <a:endParaRPr lang="it-I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905000"/>
            <a:ext cx="4041775" cy="639762"/>
          </a:xfrm>
        </p:spPr>
        <p:txBody>
          <a:bodyPr/>
          <a:lstStyle/>
          <a:p>
            <a:pPr lvl="0" algn="ctr"/>
            <a:r>
              <a:rPr lang="it-IT" dirty="0">
                <a:solidFill>
                  <a:srgbClr val="00B050"/>
                </a:solidFill>
              </a:rPr>
              <a:t>pHmetro</a:t>
            </a:r>
          </a:p>
          <a:p>
            <a:endParaRPr lang="it-IT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590800"/>
            <a:ext cx="4041775" cy="395128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b="1" dirty="0"/>
              <a:t>Vantaggio </a:t>
            </a:r>
          </a:p>
          <a:p>
            <a:pPr marL="0" indent="0">
              <a:buNone/>
            </a:pPr>
            <a:r>
              <a:rPr lang="it-IT" dirty="0" smtClean="0"/>
              <a:t>-  si </a:t>
            </a:r>
            <a:r>
              <a:rPr lang="it-IT" dirty="0"/>
              <a:t>ottiene una maggiore precisione nelle misure (si leggono incrementi di </a:t>
            </a:r>
            <a:r>
              <a:rPr lang="it-IT" dirty="0" smtClean="0"/>
              <a:t>0,01 </a:t>
            </a:r>
            <a:r>
              <a:rPr lang="it-IT" dirty="0"/>
              <a:t>unità di </a:t>
            </a:r>
            <a:r>
              <a:rPr lang="it-IT" dirty="0" smtClean="0"/>
              <a:t>pH)</a:t>
            </a:r>
          </a:p>
          <a:p>
            <a:pPr marL="0" indent="0" algn="ctr">
              <a:buNone/>
            </a:pPr>
            <a:r>
              <a:rPr lang="it-IT" b="1" dirty="0" smtClean="0"/>
              <a:t>Svantaggi  </a:t>
            </a:r>
          </a:p>
          <a:p>
            <a:pPr marL="0" indent="0">
              <a:buNone/>
            </a:pPr>
            <a:r>
              <a:rPr lang="it-IT" dirty="0" smtClean="0"/>
              <a:t>-   lo </a:t>
            </a:r>
            <a:r>
              <a:rPr lang="it-IT" dirty="0"/>
              <a:t>strumento deve essere tarato prima di ogni utilizzo. </a:t>
            </a:r>
          </a:p>
          <a:p>
            <a:pPr marL="0" indent="0">
              <a:buNone/>
            </a:pPr>
            <a:r>
              <a:rPr lang="it-IT" dirty="0"/>
              <a:t>-    è più costoso della carta per pH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6733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uiExpand="1" build="p"/>
      <p:bldP spid="5" grpId="0" build="p"/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348</Words>
  <Application>Microsoft Office PowerPoint</Application>
  <PresentationFormat>On-screen Show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La scala del pH</vt:lpstr>
      <vt:lpstr>Acide    Basiche    Neutre</vt:lpstr>
      <vt:lpstr>PowerPoint Presentation</vt:lpstr>
      <vt:lpstr>H_2 O〖                     H〗^+  +OH^-</vt:lpstr>
      <vt:lpstr>Soluzioni</vt:lpstr>
      <vt:lpstr>Il grado di acidità/basicità di una sostanza si misura dalla quantità di ioni H^+/〖OH〗^- che essa riesce a fornire.</vt:lpstr>
      <vt:lpstr>Acqua degli oceani                     pH 8,2</vt:lpstr>
      <vt:lpstr>La misura del pH</vt:lpstr>
      <vt:lpstr>Vantaggi e svantaggi</vt:lpstr>
      <vt:lpstr>PowerPoint Presentation</vt:lpstr>
      <vt:lpstr>Scala del pH:  il pH di alcune sostanze</vt:lpstr>
      <vt:lpstr>Preparazione di cartine indicatrici al sugo di cavolo rosso.</vt:lpstr>
      <vt:lpstr>Elenco delle sostanze di cui determinare il pH</vt:lpstr>
      <vt:lpstr>Grazie     per     l’attenzione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Argomento della lezione: La scala del pH</dc:title>
  <dc:creator>Carmela Munno</dc:creator>
  <cp:lastModifiedBy>Carmela Munno</cp:lastModifiedBy>
  <cp:revision>28</cp:revision>
  <dcterms:created xsi:type="dcterms:W3CDTF">2006-08-16T00:00:00Z</dcterms:created>
  <dcterms:modified xsi:type="dcterms:W3CDTF">2015-03-26T02:17:02Z</dcterms:modified>
</cp:coreProperties>
</file>